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4" r:id="rId1"/>
  </p:sldMasterIdLst>
  <p:notesMasterIdLst>
    <p:notesMasterId r:id="rId29"/>
  </p:notesMasterIdLst>
  <p:sldIdLst>
    <p:sldId id="269" r:id="rId2"/>
    <p:sldId id="476" r:id="rId3"/>
    <p:sldId id="474" r:id="rId4"/>
    <p:sldId id="475" r:id="rId5"/>
    <p:sldId id="477" r:id="rId6"/>
    <p:sldId id="272" r:id="rId7"/>
    <p:sldId id="468" r:id="rId8"/>
    <p:sldId id="471" r:id="rId9"/>
    <p:sldId id="472" r:id="rId10"/>
    <p:sldId id="280" r:id="rId11"/>
    <p:sldId id="277" r:id="rId12"/>
    <p:sldId id="278" r:id="rId13"/>
    <p:sldId id="281" r:id="rId14"/>
    <p:sldId id="283" r:id="rId15"/>
    <p:sldId id="282" r:id="rId16"/>
    <p:sldId id="454" r:id="rId17"/>
    <p:sldId id="455" r:id="rId18"/>
    <p:sldId id="456" r:id="rId19"/>
    <p:sldId id="275" r:id="rId20"/>
    <p:sldId id="457" r:id="rId21"/>
    <p:sldId id="276" r:id="rId22"/>
    <p:sldId id="458" r:id="rId23"/>
    <p:sldId id="459" r:id="rId24"/>
    <p:sldId id="463" r:id="rId25"/>
    <p:sldId id="271" r:id="rId26"/>
    <p:sldId id="264" r:id="rId27"/>
    <p:sldId id="258" r:id="rId2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orient="horz" pos="2260" userDrawn="1">
          <p15:clr>
            <a:srgbClr val="A4A3A4"/>
          </p15:clr>
        </p15:guide>
        <p15:guide id="4" orient="horz" pos="2360" userDrawn="1">
          <p15:clr>
            <a:srgbClr val="A4A3A4"/>
          </p15:clr>
        </p15:guide>
        <p15:guide id="5" orient="horz" pos="576"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9EBF5"/>
    <a:srgbClr val="CFD5EA"/>
    <a:srgbClr val="0000FF"/>
    <a:srgbClr val="00FFFF"/>
    <a:srgbClr val="4472C4"/>
    <a:srgbClr val="FC3D21"/>
    <a:srgbClr val="ED1C24"/>
    <a:srgbClr val="0066B3"/>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659" autoAdjust="0"/>
    <p:restoredTop sz="91153" autoAdjust="0"/>
  </p:normalViewPr>
  <p:slideViewPr>
    <p:cSldViewPr snapToGrid="0" showGuides="1">
      <p:cViewPr varScale="1">
        <p:scale>
          <a:sx n="78" d="100"/>
          <a:sy n="78" d="100"/>
        </p:scale>
        <p:origin x="610" y="62"/>
      </p:cViewPr>
      <p:guideLst>
        <p:guide orient="horz" pos="2160"/>
        <p:guide pos="3840"/>
        <p:guide orient="horz" pos="2260"/>
        <p:guide orient="horz" pos="2360"/>
        <p:guide orient="horz" pos="576"/>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64" d="100"/>
          <a:sy n="64" d="100"/>
        </p:scale>
        <p:origin x="3072" y="9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4113625-F780-4664-B539-945AD998D560}" type="datetimeFigureOut">
              <a:rPr lang="en-US" smtClean="0"/>
              <a:t>3/24/2022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85DA5A9-6D35-4B84-95DD-DFA9AFE7DAD0}" type="slidenum">
              <a:rPr lang="en-US" smtClean="0"/>
              <a:t>‹#›</a:t>
            </a:fld>
            <a:endParaRPr lang="en-US" dirty="0"/>
          </a:p>
        </p:txBody>
      </p:sp>
    </p:spTree>
    <p:extLst>
      <p:ext uri="{BB962C8B-B14F-4D97-AF65-F5344CB8AC3E}">
        <p14:creationId xmlns:p14="http://schemas.microsoft.com/office/powerpoint/2010/main" val="42347504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85DA5A9-6D35-4B84-95DD-DFA9AFE7DAD0}" type="slidenum">
              <a:rPr lang="en-US" smtClean="0"/>
              <a:t>6</a:t>
            </a:fld>
            <a:endParaRPr lang="en-US" dirty="0"/>
          </a:p>
        </p:txBody>
      </p:sp>
    </p:spTree>
    <p:extLst>
      <p:ext uri="{BB962C8B-B14F-4D97-AF65-F5344CB8AC3E}">
        <p14:creationId xmlns:p14="http://schemas.microsoft.com/office/powerpoint/2010/main" val="30235230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85DA5A9-6D35-4B84-95DD-DFA9AFE7DAD0}" type="slidenum">
              <a:rPr lang="en-US" smtClean="0"/>
              <a:t>10</a:t>
            </a:fld>
            <a:endParaRPr lang="en-US" dirty="0"/>
          </a:p>
        </p:txBody>
      </p:sp>
    </p:spTree>
    <p:extLst>
      <p:ext uri="{BB962C8B-B14F-4D97-AF65-F5344CB8AC3E}">
        <p14:creationId xmlns:p14="http://schemas.microsoft.com/office/powerpoint/2010/main" val="20008277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r>
              <a:rPr lang="en-US" dirty="0"/>
              <a:t>19 April 2022</a:t>
            </a: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3FCCCAE-C0A6-4BB7-B82B-AC74E56A11C4}" type="slidenum">
              <a:rPr lang="en-US" smtClean="0"/>
              <a:pPr/>
              <a:t>‹#›</a:t>
            </a:fld>
            <a:endParaRPr lang="en-US" dirty="0"/>
          </a:p>
        </p:txBody>
      </p:sp>
    </p:spTree>
    <p:extLst>
      <p:ext uri="{BB962C8B-B14F-4D97-AF65-F5344CB8AC3E}">
        <p14:creationId xmlns:p14="http://schemas.microsoft.com/office/powerpoint/2010/main" val="23020125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91886" y="89578"/>
            <a:ext cx="10624456" cy="1096965"/>
          </a:xfrm>
        </p:spPr>
        <p:txBody>
          <a:bodyPr/>
          <a:lstStyle>
            <a:lvl1pPr>
              <a:defRPr>
                <a:solidFill>
                  <a:schemeClr val="bg1"/>
                </a:solidFill>
              </a:defRPr>
            </a:lvl1pPr>
          </a:lstStyle>
          <a:p>
            <a:r>
              <a:rPr lang="en-US" dirty="0"/>
              <a:t>Click to edit Master title style</a:t>
            </a:r>
          </a:p>
        </p:txBody>
      </p:sp>
      <p:sp>
        <p:nvSpPr>
          <p:cNvPr id="3" name="Content Placeholder 2"/>
          <p:cNvSpPr>
            <a:spLocks noGrp="1"/>
          </p:cNvSpPr>
          <p:nvPr>
            <p:ph idx="1"/>
          </p:nvPr>
        </p:nvSpPr>
        <p:spPr>
          <a:xfrm>
            <a:off x="391886" y="1262744"/>
            <a:ext cx="10961914" cy="506185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r>
              <a:rPr lang="en-US" dirty="0"/>
              <a:t>19 April 2022</a:t>
            </a: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3FCCCAE-C0A6-4BB7-B82B-AC74E56A11C4}" type="slidenum">
              <a:rPr lang="en-US" smtClean="0"/>
              <a:pPr/>
              <a:t>‹#›</a:t>
            </a:fld>
            <a:endParaRPr lang="en-US" dirty="0"/>
          </a:p>
        </p:txBody>
      </p:sp>
    </p:spTree>
    <p:extLst>
      <p:ext uri="{BB962C8B-B14F-4D97-AF65-F5344CB8AC3E}">
        <p14:creationId xmlns:p14="http://schemas.microsoft.com/office/powerpoint/2010/main" val="3351337601"/>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en-US" dirty="0"/>
              <a:t>19 April 2022</a:t>
            </a: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3FCCCAE-C0A6-4BB7-B82B-AC74E56A11C4}" type="slidenum">
              <a:rPr lang="en-US" smtClean="0"/>
              <a:pPr/>
              <a:t>‹#›</a:t>
            </a:fld>
            <a:endParaRPr lang="en-US" dirty="0"/>
          </a:p>
        </p:txBody>
      </p:sp>
      <p:cxnSp>
        <p:nvCxnSpPr>
          <p:cNvPr id="8" name="Straight Connector 7">
            <a:extLst>
              <a:ext uri="{FF2B5EF4-FFF2-40B4-BE49-F238E27FC236}">
                <a16:creationId xmlns:a16="http://schemas.microsoft.com/office/drawing/2014/main" id="{BEF1D0F4-D02C-714C-93E3-578E80E25AAC}"/>
              </a:ext>
            </a:extLst>
          </p:cNvPr>
          <p:cNvCxnSpPr/>
          <p:nvPr userDrawn="1"/>
        </p:nvCxnSpPr>
        <p:spPr>
          <a:xfrm>
            <a:off x="11049000" y="405384"/>
            <a:ext cx="0" cy="585216"/>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CCBCA7D3-616C-634F-B705-B07DC7251BB4}"/>
              </a:ext>
            </a:extLst>
          </p:cNvPr>
          <p:cNvPicPr>
            <a:picLocks noChangeAspect="1"/>
          </p:cNvPicPr>
          <p:nvPr userDrawn="1"/>
        </p:nvPicPr>
        <p:blipFill>
          <a:blip r:embed="rId2"/>
          <a:stretch>
            <a:fillRect/>
          </a:stretch>
        </p:blipFill>
        <p:spPr>
          <a:xfrm>
            <a:off x="39723" y="503109"/>
            <a:ext cx="640080" cy="639891"/>
          </a:xfrm>
          <a:prstGeom prst="rect">
            <a:avLst/>
          </a:prstGeom>
        </p:spPr>
      </p:pic>
      <p:sp>
        <p:nvSpPr>
          <p:cNvPr id="13" name="TextBox 12">
            <a:extLst>
              <a:ext uri="{FF2B5EF4-FFF2-40B4-BE49-F238E27FC236}">
                <a16:creationId xmlns:a16="http://schemas.microsoft.com/office/drawing/2014/main" id="{DBCFD9A4-68C9-354E-8240-946F24F1FD90}"/>
              </a:ext>
            </a:extLst>
          </p:cNvPr>
          <p:cNvSpPr txBox="1"/>
          <p:nvPr userDrawn="1"/>
        </p:nvSpPr>
        <p:spPr>
          <a:xfrm>
            <a:off x="813487" y="609600"/>
            <a:ext cx="2767913" cy="425758"/>
          </a:xfrm>
          <a:prstGeom prst="rect">
            <a:avLst/>
          </a:prstGeom>
          <a:noFill/>
        </p:spPr>
        <p:txBody>
          <a:bodyPr wrap="square" rtlCol="0">
            <a:spAutoFit/>
          </a:bodyPr>
          <a:lstStyle/>
          <a:p>
            <a:pPr algn="l">
              <a:lnSpc>
                <a:spcPts val="1250"/>
              </a:lnSpc>
            </a:pPr>
            <a:r>
              <a:rPr lang="en-US" sz="1050" dirty="0">
                <a:solidFill>
                  <a:schemeClr val="bg1"/>
                </a:solidFill>
                <a:latin typeface="Arial" panose="020B0604020202020204" pitchFamily="34" charset="0"/>
                <a:cs typeface="Arial" panose="020B0604020202020204" pitchFamily="34" charset="0"/>
              </a:rPr>
              <a:t>Entry Systems and Technology Division</a:t>
            </a:r>
            <a:br>
              <a:rPr lang="en-US" sz="1050" dirty="0">
                <a:solidFill>
                  <a:schemeClr val="bg1"/>
                </a:solidFill>
                <a:latin typeface="Arial" panose="020B0604020202020204" pitchFamily="34" charset="0"/>
                <a:cs typeface="Arial" panose="020B0604020202020204" pitchFamily="34" charset="0"/>
              </a:rPr>
            </a:br>
            <a:r>
              <a:rPr lang="en-US" sz="1050" dirty="0">
                <a:solidFill>
                  <a:schemeClr val="bg1"/>
                </a:solidFill>
                <a:latin typeface="Arial" panose="020B0604020202020204" pitchFamily="34" charset="0"/>
                <a:cs typeface="Arial" panose="020B0604020202020204" pitchFamily="34" charset="0"/>
              </a:rPr>
              <a:t>Ames Research Center</a:t>
            </a:r>
          </a:p>
        </p:txBody>
      </p:sp>
      <p:sp>
        <p:nvSpPr>
          <p:cNvPr id="18" name="TextBox 17">
            <a:extLst>
              <a:ext uri="{FF2B5EF4-FFF2-40B4-BE49-F238E27FC236}">
                <a16:creationId xmlns:a16="http://schemas.microsoft.com/office/drawing/2014/main" id="{9CC115C4-AB98-D34D-91CC-3AAE407CE23E}"/>
              </a:ext>
            </a:extLst>
          </p:cNvPr>
          <p:cNvSpPr txBox="1"/>
          <p:nvPr userDrawn="1"/>
        </p:nvSpPr>
        <p:spPr>
          <a:xfrm>
            <a:off x="9220200" y="611777"/>
            <a:ext cx="1746422" cy="425758"/>
          </a:xfrm>
          <a:prstGeom prst="rect">
            <a:avLst/>
          </a:prstGeom>
          <a:noFill/>
        </p:spPr>
        <p:txBody>
          <a:bodyPr wrap="square" rtlCol="0">
            <a:spAutoFit/>
          </a:bodyPr>
          <a:lstStyle/>
          <a:p>
            <a:pPr algn="r">
              <a:lnSpc>
                <a:spcPts val="1250"/>
              </a:lnSpc>
            </a:pPr>
            <a:r>
              <a:rPr lang="en-US" sz="1050" dirty="0">
                <a:solidFill>
                  <a:schemeClr val="bg1"/>
                </a:solidFill>
                <a:latin typeface="Arial" panose="020B0604020202020204" pitchFamily="34" charset="0"/>
                <a:cs typeface="Arial" panose="020B0604020202020204" pitchFamily="34" charset="0"/>
              </a:rPr>
              <a:t>National</a:t>
            </a:r>
            <a:r>
              <a:rPr lang="en-US" sz="1050" baseline="0" dirty="0">
                <a:solidFill>
                  <a:schemeClr val="bg1"/>
                </a:solidFill>
                <a:latin typeface="Arial" panose="020B0604020202020204" pitchFamily="34" charset="0"/>
                <a:cs typeface="Arial" panose="020B0604020202020204" pitchFamily="34" charset="0"/>
              </a:rPr>
              <a:t> Aeronautics and Space Administration</a:t>
            </a:r>
            <a:endParaRPr lang="en-US" sz="1050" dirty="0">
              <a:solidFill>
                <a:schemeClr val="bg1"/>
              </a:solidFill>
              <a:latin typeface="Arial" panose="020B0604020202020204" pitchFamily="34" charset="0"/>
              <a:cs typeface="Arial" panose="020B0604020202020204" pitchFamily="34" charset="0"/>
            </a:endParaRPr>
          </a:p>
        </p:txBody>
      </p:sp>
      <p:cxnSp>
        <p:nvCxnSpPr>
          <p:cNvPr id="19" name="Straight Connector 18">
            <a:extLst>
              <a:ext uri="{FF2B5EF4-FFF2-40B4-BE49-F238E27FC236}">
                <a16:creationId xmlns:a16="http://schemas.microsoft.com/office/drawing/2014/main" id="{A768F455-A910-B748-A33D-59BF43660DB3}"/>
              </a:ext>
            </a:extLst>
          </p:cNvPr>
          <p:cNvCxnSpPr/>
          <p:nvPr userDrawn="1"/>
        </p:nvCxnSpPr>
        <p:spPr>
          <a:xfrm>
            <a:off x="685800" y="405384"/>
            <a:ext cx="0" cy="585216"/>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75353559"/>
      </p:ext>
    </p:extLst>
  </p:cSld>
  <p:clrMapOvr>
    <a:masterClrMapping/>
  </p:clrMapOvr>
  <p:transition>
    <p:fade/>
  </p:transition>
  <p:extLst>
    <p:ext uri="{DCECCB84-F9BA-43D5-87BE-67443E8EF086}">
      <p15:sldGuideLst xmlns:p15="http://schemas.microsoft.com/office/powerpoint/2012/main">
        <p15:guide id="1" orient="horz" pos="624"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r>
              <a:rPr lang="en-US" dirty="0"/>
              <a:t>19 April 2022</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3FCCCAE-C0A6-4BB7-B82B-AC74E56A11C4}" type="slidenum">
              <a:rPr lang="en-US" smtClean="0"/>
              <a:pPr/>
              <a:t>‹#›</a:t>
            </a:fld>
            <a:endParaRPr lang="en-US" dirty="0"/>
          </a:p>
        </p:txBody>
      </p:sp>
    </p:spTree>
    <p:extLst>
      <p:ext uri="{BB962C8B-B14F-4D97-AF65-F5344CB8AC3E}">
        <p14:creationId xmlns:p14="http://schemas.microsoft.com/office/powerpoint/2010/main" val="3562232477"/>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731837"/>
            <a:ext cx="10515600" cy="1325563"/>
          </a:xfrm>
        </p:spPr>
        <p:txBody>
          <a:bodyPr/>
          <a:lstStyle/>
          <a:p>
            <a:r>
              <a:rPr lang="en-US" dirty="0"/>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r>
              <a:rPr lang="en-US" dirty="0"/>
              <a:t>19 April 2022</a:t>
            </a:r>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3FCCCAE-C0A6-4BB7-B82B-AC74E56A11C4}" type="slidenum">
              <a:rPr lang="en-US" smtClean="0"/>
              <a:pPr/>
              <a:t>‹#›</a:t>
            </a:fld>
            <a:endParaRPr lang="en-US" dirty="0"/>
          </a:p>
        </p:txBody>
      </p:sp>
    </p:spTree>
    <p:extLst>
      <p:ext uri="{BB962C8B-B14F-4D97-AF65-F5344CB8AC3E}">
        <p14:creationId xmlns:p14="http://schemas.microsoft.com/office/powerpoint/2010/main" val="18312824"/>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en-US" dirty="0"/>
              <a:t>19 April 2022</a:t>
            </a:r>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3FCCCAE-C0A6-4BB7-B82B-AC74E56A11C4}" type="slidenum">
              <a:rPr lang="en-US" smtClean="0"/>
              <a:pPr/>
              <a:t>‹#›</a:t>
            </a:fld>
            <a:endParaRPr lang="en-US" dirty="0"/>
          </a:p>
        </p:txBody>
      </p:sp>
      <p:sp>
        <p:nvSpPr>
          <p:cNvPr id="6" name="Title 1">
            <a:extLst>
              <a:ext uri="{FF2B5EF4-FFF2-40B4-BE49-F238E27FC236}">
                <a16:creationId xmlns:a16="http://schemas.microsoft.com/office/drawing/2014/main" id="{50A3BADA-5A82-4512-898A-6E2EA68C34DE}"/>
              </a:ext>
            </a:extLst>
          </p:cNvPr>
          <p:cNvSpPr>
            <a:spLocks noGrp="1"/>
          </p:cNvSpPr>
          <p:nvPr>
            <p:ph type="title"/>
          </p:nvPr>
        </p:nvSpPr>
        <p:spPr>
          <a:xfrm>
            <a:off x="391886" y="89578"/>
            <a:ext cx="10624456" cy="1096965"/>
          </a:xfrm>
        </p:spPr>
        <p:txBody>
          <a:bodyPr/>
          <a:lstStyle>
            <a:lvl1pPr>
              <a:defRPr>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3996078875"/>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dirty="0"/>
              <a:t>19 April 2022</a:t>
            </a:r>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3FCCCAE-C0A6-4BB7-B82B-AC74E56A11C4}" type="slidenum">
              <a:rPr lang="en-US" smtClean="0"/>
              <a:pPr/>
              <a:t>‹#›</a:t>
            </a:fld>
            <a:endParaRPr lang="en-US" dirty="0"/>
          </a:p>
        </p:txBody>
      </p:sp>
    </p:spTree>
    <p:extLst>
      <p:ext uri="{BB962C8B-B14F-4D97-AF65-F5344CB8AC3E}">
        <p14:creationId xmlns:p14="http://schemas.microsoft.com/office/powerpoint/2010/main" val="283856186"/>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dirty="0"/>
              <a:t>19 April 2022</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3FCCCAE-C0A6-4BB7-B82B-AC74E56A11C4}" type="slidenum">
              <a:rPr lang="en-US" smtClean="0"/>
              <a:pPr/>
              <a:t>‹#›</a:t>
            </a:fld>
            <a:endParaRPr lang="en-US" dirty="0"/>
          </a:p>
        </p:txBody>
      </p:sp>
    </p:spTree>
    <p:extLst>
      <p:ext uri="{BB962C8B-B14F-4D97-AF65-F5344CB8AC3E}">
        <p14:creationId xmlns:p14="http://schemas.microsoft.com/office/powerpoint/2010/main" val="491724284"/>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dirty="0"/>
              <a:t>19 April 2022</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3FCCCAE-C0A6-4BB7-B82B-AC74E56A11C4}" type="slidenum">
              <a:rPr lang="en-US" smtClean="0"/>
              <a:pPr/>
              <a:t>‹#›</a:t>
            </a:fld>
            <a:endParaRPr lang="en-US" dirty="0"/>
          </a:p>
        </p:txBody>
      </p:sp>
    </p:spTree>
    <p:extLst>
      <p:ext uri="{BB962C8B-B14F-4D97-AF65-F5344CB8AC3E}">
        <p14:creationId xmlns:p14="http://schemas.microsoft.com/office/powerpoint/2010/main" val="2944795123"/>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dirty="0"/>
              <a:t>19 April 2022</a:t>
            </a: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3FCCCAE-C0A6-4BB7-B82B-AC74E56A11C4}" type="slidenum">
              <a:rPr lang="en-US" smtClean="0"/>
              <a:pPr/>
              <a:t>‹#›</a:t>
            </a:fld>
            <a:endParaRPr lang="en-US" dirty="0"/>
          </a:p>
        </p:txBody>
      </p:sp>
    </p:spTree>
    <p:extLst>
      <p:ext uri="{BB962C8B-B14F-4D97-AF65-F5344CB8AC3E}">
        <p14:creationId xmlns:p14="http://schemas.microsoft.com/office/powerpoint/2010/main" val="2589470414"/>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dirty="0"/>
              <a:t>19 April 2022</a:t>
            </a: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3FCCCAE-C0A6-4BB7-B82B-AC74E56A11C4}" type="slidenum">
              <a:rPr lang="en-US" smtClean="0"/>
              <a:pPr/>
              <a:t>‹#›</a:t>
            </a:fld>
            <a:endParaRPr lang="en-US" dirty="0"/>
          </a:p>
        </p:txBody>
      </p:sp>
    </p:spTree>
    <p:extLst>
      <p:ext uri="{BB962C8B-B14F-4D97-AF65-F5344CB8AC3E}">
        <p14:creationId xmlns:p14="http://schemas.microsoft.com/office/powerpoint/2010/main" val="1574114870"/>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814420"/>
            <a:ext cx="10363200" cy="3300383"/>
          </a:xfrm>
        </p:spPr>
        <p:txBody>
          <a:bodyPr anchor="ctr"/>
          <a:lstStyle>
            <a:lvl1pPr algn="ctr">
              <a:defRPr sz="4000">
                <a:solidFill>
                  <a:schemeClr val="tx1"/>
                </a:solidFill>
              </a:defRPr>
            </a:lvl1pPr>
          </a:lstStyle>
          <a:p>
            <a:r>
              <a:rPr lang="en-US" dirty="0"/>
              <a:t>Click to edit Master title style</a:t>
            </a:r>
          </a:p>
        </p:txBody>
      </p:sp>
      <p:cxnSp>
        <p:nvCxnSpPr>
          <p:cNvPr id="9" name="Straight Connector 8"/>
          <p:cNvCxnSpPr/>
          <p:nvPr userDrawn="1"/>
        </p:nvCxnSpPr>
        <p:spPr>
          <a:xfrm>
            <a:off x="11017255" y="405384"/>
            <a:ext cx="0" cy="585216"/>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3" name="Subtitle 2"/>
          <p:cNvSpPr>
            <a:spLocks noGrp="1"/>
          </p:cNvSpPr>
          <p:nvPr>
            <p:ph type="subTitle" idx="1"/>
          </p:nvPr>
        </p:nvSpPr>
        <p:spPr>
          <a:xfrm>
            <a:off x="914402" y="4332094"/>
            <a:ext cx="10363199" cy="1655762"/>
          </a:xfrm>
        </p:spPr>
        <p:txBody>
          <a:bodyPr anchor="ctr">
            <a:normAutofit/>
          </a:bodyPr>
          <a:lstStyle>
            <a:lvl1pPr marL="0" indent="0" algn="ctr">
              <a:buNone/>
              <a:defRPr sz="2400">
                <a:solidFill>
                  <a:srgbClr val="0066B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Text Placeholder 4"/>
          <p:cNvSpPr>
            <a:spLocks noGrp="1"/>
          </p:cNvSpPr>
          <p:nvPr>
            <p:ph type="body" sz="quarter" idx="10"/>
          </p:nvPr>
        </p:nvSpPr>
        <p:spPr>
          <a:xfrm>
            <a:off x="914400" y="6205150"/>
            <a:ext cx="10363200" cy="348050"/>
          </a:xfrm>
        </p:spPr>
        <p:txBody>
          <a:bodyPr anchor="ctr">
            <a:normAutofit/>
          </a:bodyPr>
          <a:lstStyle>
            <a:lvl1pPr marL="0" indent="0" algn="ctr">
              <a:buNone/>
              <a:defRPr sz="1600"/>
            </a:lvl1pPr>
            <a:lvl2pPr marL="233363" indent="0">
              <a:buNone/>
              <a:defRPr/>
            </a:lvl2pPr>
            <a:lvl3pPr marL="455613" indent="0">
              <a:buNone/>
              <a:defRPr/>
            </a:lvl3pPr>
            <a:lvl4pPr marL="685800" indent="0">
              <a:buNone/>
              <a:defRPr/>
            </a:lvl4pPr>
            <a:lvl5pPr marL="915988" indent="0">
              <a:buNone/>
              <a:defRPr/>
            </a:lvl5pPr>
          </a:lstStyle>
          <a:p>
            <a:pPr lvl="0"/>
            <a:r>
              <a:rPr lang="en-US" dirty="0"/>
              <a:t>Click to edit Master text styles</a:t>
            </a:r>
          </a:p>
        </p:txBody>
      </p:sp>
      <p:sp>
        <p:nvSpPr>
          <p:cNvPr id="18" name="Date Placeholder 4"/>
          <p:cNvSpPr>
            <a:spLocks noGrp="1"/>
          </p:cNvSpPr>
          <p:nvPr>
            <p:ph type="dt" sz="half" idx="2"/>
          </p:nvPr>
        </p:nvSpPr>
        <p:spPr>
          <a:xfrm>
            <a:off x="609600" y="6538664"/>
            <a:ext cx="2136347" cy="158861"/>
          </a:xfrm>
          <a:prstGeom prst="rect">
            <a:avLst/>
          </a:prstGeom>
        </p:spPr>
        <p:txBody>
          <a:bodyPr vert="horz" lIns="91440" tIns="45720" rIns="91440" bIns="45720" rtlCol="0" anchor="ctr"/>
          <a:lstStyle>
            <a:lvl1pPr algn="l">
              <a:defRPr sz="1050">
                <a:solidFill>
                  <a:schemeClr val="tx1">
                    <a:lumMod val="50000"/>
                    <a:lumOff val="50000"/>
                  </a:schemeClr>
                </a:solidFill>
                <a:latin typeface="Arial" panose="020B0604020202020204" pitchFamily="34" charset="0"/>
                <a:cs typeface="Arial" panose="020B0604020202020204" pitchFamily="34" charset="0"/>
              </a:defRPr>
            </a:lvl1pPr>
          </a:lstStyle>
          <a:p>
            <a:r>
              <a:rPr lang="en-US" dirty="0"/>
              <a:t>19 April 2022</a:t>
            </a:r>
          </a:p>
        </p:txBody>
      </p:sp>
      <p:sp>
        <p:nvSpPr>
          <p:cNvPr id="19" name="Footer Placeholder 5"/>
          <p:cNvSpPr>
            <a:spLocks noGrp="1"/>
          </p:cNvSpPr>
          <p:nvPr>
            <p:ph type="ftr" sz="quarter" idx="3"/>
          </p:nvPr>
        </p:nvSpPr>
        <p:spPr>
          <a:xfrm>
            <a:off x="3048000" y="6538663"/>
            <a:ext cx="6096000" cy="158861"/>
          </a:xfrm>
          <a:prstGeom prst="rect">
            <a:avLst/>
          </a:prstGeom>
        </p:spPr>
        <p:txBody>
          <a:bodyPr vert="horz" lIns="91440" tIns="45720" rIns="91440" bIns="45720" rtlCol="0" anchor="ctr"/>
          <a:lstStyle>
            <a:lvl1pPr algn="ctr">
              <a:defRPr sz="1050">
                <a:solidFill>
                  <a:schemeClr val="tx1">
                    <a:lumMod val="50000"/>
                    <a:lumOff val="50000"/>
                  </a:schemeClr>
                </a:solidFill>
                <a:latin typeface="Arial" panose="020B0604020202020204" pitchFamily="34" charset="0"/>
                <a:cs typeface="Arial" panose="020B0604020202020204" pitchFamily="34" charset="0"/>
              </a:defRPr>
            </a:lvl1pPr>
          </a:lstStyle>
          <a:p>
            <a:endParaRPr lang="en-US" dirty="0"/>
          </a:p>
        </p:txBody>
      </p:sp>
      <p:sp>
        <p:nvSpPr>
          <p:cNvPr id="20" name="Slide Number Placeholder 6"/>
          <p:cNvSpPr>
            <a:spLocks noGrp="1"/>
          </p:cNvSpPr>
          <p:nvPr>
            <p:ph type="sldNum" sz="quarter" idx="4"/>
          </p:nvPr>
        </p:nvSpPr>
        <p:spPr>
          <a:xfrm>
            <a:off x="10365933" y="6529894"/>
            <a:ext cx="1219199" cy="156373"/>
          </a:xfrm>
          <a:prstGeom prst="rect">
            <a:avLst/>
          </a:prstGeom>
        </p:spPr>
        <p:txBody>
          <a:bodyPr vert="horz" lIns="91440" tIns="45720" rIns="91440" bIns="45720" rtlCol="0" anchor="ctr"/>
          <a:lstStyle>
            <a:lvl1pPr algn="r">
              <a:defRPr sz="1050">
                <a:solidFill>
                  <a:schemeClr val="tx1">
                    <a:lumMod val="50000"/>
                    <a:lumOff val="50000"/>
                  </a:schemeClr>
                </a:solidFill>
                <a:latin typeface="Arial" panose="020B0604020202020204" pitchFamily="34" charset="0"/>
                <a:cs typeface="Arial" panose="020B0604020202020204" pitchFamily="34" charset="0"/>
              </a:defRPr>
            </a:lvl1pPr>
          </a:lstStyle>
          <a:p>
            <a:fld id="{73FCCCAE-C0A6-4BB7-B82B-AC74E56A11C4}" type="slidenum">
              <a:rPr lang="en-US" smtClean="0"/>
              <a:pPr/>
              <a:t>‹#›</a:t>
            </a:fld>
            <a:endParaRPr lang="en-US" dirty="0"/>
          </a:p>
        </p:txBody>
      </p:sp>
      <p:pic>
        <p:nvPicPr>
          <p:cNvPr id="16" name="Picture 15">
            <a:extLst>
              <a:ext uri="{FF2B5EF4-FFF2-40B4-BE49-F238E27FC236}">
                <a16:creationId xmlns:a16="http://schemas.microsoft.com/office/drawing/2014/main" id="{47736669-E82E-E047-8950-3C4184656259}"/>
              </a:ext>
            </a:extLst>
          </p:cNvPr>
          <p:cNvPicPr>
            <a:picLocks noChangeAspect="1"/>
          </p:cNvPicPr>
          <p:nvPr userDrawn="1"/>
        </p:nvPicPr>
        <p:blipFill>
          <a:blip r:embed="rId2"/>
          <a:stretch>
            <a:fillRect/>
          </a:stretch>
        </p:blipFill>
        <p:spPr>
          <a:xfrm>
            <a:off x="39723" y="503109"/>
            <a:ext cx="640080" cy="639891"/>
          </a:xfrm>
          <a:prstGeom prst="rect">
            <a:avLst/>
          </a:prstGeom>
        </p:spPr>
      </p:pic>
      <p:sp>
        <p:nvSpPr>
          <p:cNvPr id="17" name="TextBox 16">
            <a:extLst>
              <a:ext uri="{FF2B5EF4-FFF2-40B4-BE49-F238E27FC236}">
                <a16:creationId xmlns:a16="http://schemas.microsoft.com/office/drawing/2014/main" id="{EC9659CB-290B-964E-931B-680E27C674E7}"/>
              </a:ext>
            </a:extLst>
          </p:cNvPr>
          <p:cNvSpPr txBox="1"/>
          <p:nvPr userDrawn="1"/>
        </p:nvSpPr>
        <p:spPr>
          <a:xfrm>
            <a:off x="813487" y="609600"/>
            <a:ext cx="2767913" cy="425758"/>
          </a:xfrm>
          <a:prstGeom prst="rect">
            <a:avLst/>
          </a:prstGeom>
          <a:noFill/>
        </p:spPr>
        <p:txBody>
          <a:bodyPr wrap="square" rtlCol="0">
            <a:spAutoFit/>
          </a:bodyPr>
          <a:lstStyle/>
          <a:p>
            <a:pPr algn="l">
              <a:lnSpc>
                <a:spcPts val="1250"/>
              </a:lnSpc>
            </a:pPr>
            <a:r>
              <a:rPr lang="en-US" sz="1050" dirty="0">
                <a:solidFill>
                  <a:schemeClr val="bg1"/>
                </a:solidFill>
                <a:latin typeface="Arial" panose="020B0604020202020204" pitchFamily="34" charset="0"/>
                <a:cs typeface="Arial" panose="020B0604020202020204" pitchFamily="34" charset="0"/>
              </a:rPr>
              <a:t>Entry Systems and Technology Division</a:t>
            </a:r>
            <a:br>
              <a:rPr lang="en-US" sz="1050" dirty="0">
                <a:solidFill>
                  <a:schemeClr val="bg1"/>
                </a:solidFill>
                <a:latin typeface="Arial" panose="020B0604020202020204" pitchFamily="34" charset="0"/>
                <a:cs typeface="Arial" panose="020B0604020202020204" pitchFamily="34" charset="0"/>
              </a:rPr>
            </a:br>
            <a:r>
              <a:rPr lang="en-US" sz="1050" dirty="0">
                <a:solidFill>
                  <a:schemeClr val="bg1"/>
                </a:solidFill>
                <a:latin typeface="Arial" panose="020B0604020202020204" pitchFamily="34" charset="0"/>
                <a:cs typeface="Arial" panose="020B0604020202020204" pitchFamily="34" charset="0"/>
              </a:rPr>
              <a:t>Ames Research Center</a:t>
            </a:r>
          </a:p>
        </p:txBody>
      </p:sp>
      <p:cxnSp>
        <p:nvCxnSpPr>
          <p:cNvPr id="21" name="Straight Connector 20">
            <a:extLst>
              <a:ext uri="{FF2B5EF4-FFF2-40B4-BE49-F238E27FC236}">
                <a16:creationId xmlns:a16="http://schemas.microsoft.com/office/drawing/2014/main" id="{10B98518-0B76-7347-9107-D3441E08C9F0}"/>
              </a:ext>
            </a:extLst>
          </p:cNvPr>
          <p:cNvCxnSpPr/>
          <p:nvPr userDrawn="1"/>
        </p:nvCxnSpPr>
        <p:spPr>
          <a:xfrm>
            <a:off x="762000" y="381000"/>
            <a:ext cx="0" cy="585216"/>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552C82BA-8BC9-0049-BD7F-65C39B1D9069}"/>
              </a:ext>
            </a:extLst>
          </p:cNvPr>
          <p:cNvSpPr txBox="1"/>
          <p:nvPr userDrawn="1"/>
        </p:nvSpPr>
        <p:spPr>
          <a:xfrm>
            <a:off x="9220200" y="611777"/>
            <a:ext cx="1746422" cy="425758"/>
          </a:xfrm>
          <a:prstGeom prst="rect">
            <a:avLst/>
          </a:prstGeom>
          <a:noFill/>
        </p:spPr>
        <p:txBody>
          <a:bodyPr wrap="square" rtlCol="0">
            <a:spAutoFit/>
          </a:bodyPr>
          <a:lstStyle/>
          <a:p>
            <a:pPr algn="r">
              <a:lnSpc>
                <a:spcPts val="1250"/>
              </a:lnSpc>
            </a:pPr>
            <a:r>
              <a:rPr lang="en-US" sz="1050" dirty="0">
                <a:solidFill>
                  <a:schemeClr val="bg1"/>
                </a:solidFill>
                <a:latin typeface="Arial" panose="020B0604020202020204" pitchFamily="34" charset="0"/>
                <a:cs typeface="Arial" panose="020B0604020202020204" pitchFamily="34" charset="0"/>
              </a:rPr>
              <a:t>National</a:t>
            </a:r>
            <a:r>
              <a:rPr lang="en-US" sz="1050" baseline="0" dirty="0">
                <a:solidFill>
                  <a:schemeClr val="bg1"/>
                </a:solidFill>
                <a:latin typeface="Arial" panose="020B0604020202020204" pitchFamily="34" charset="0"/>
                <a:cs typeface="Arial" panose="020B0604020202020204" pitchFamily="34" charset="0"/>
              </a:rPr>
              <a:t> Aeronautics and Space Administration</a:t>
            </a:r>
            <a:endParaRPr lang="en-US" sz="105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62760993"/>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Last Slide">
    <p:bg>
      <p:bgPr>
        <a:solidFill>
          <a:schemeClr val="tx1"/>
        </a:solidFill>
        <a:effectLst/>
      </p:bgPr>
    </p:bg>
    <p:spTree>
      <p:nvGrpSpPr>
        <p:cNvPr id="1" name=""/>
        <p:cNvGrpSpPr/>
        <p:nvPr/>
      </p:nvGrpSpPr>
      <p:grpSpPr>
        <a:xfrm>
          <a:off x="0" y="0"/>
          <a:ext cx="0" cy="0"/>
          <a:chOff x="0" y="0"/>
          <a:chExt cx="0" cy="0"/>
        </a:xfrm>
      </p:grpSpPr>
      <p:sp>
        <p:nvSpPr>
          <p:cNvPr id="6" name="TextBox 5"/>
          <p:cNvSpPr txBox="1"/>
          <p:nvPr userDrawn="1"/>
        </p:nvSpPr>
        <p:spPr>
          <a:xfrm>
            <a:off x="203200" y="1975991"/>
            <a:ext cx="6299200" cy="1077218"/>
          </a:xfrm>
          <a:prstGeom prst="rect">
            <a:avLst/>
          </a:prstGeom>
          <a:noFill/>
        </p:spPr>
        <p:txBody>
          <a:bodyPr wrap="square" rtlCol="0">
            <a:spAutoFit/>
          </a:bodyPr>
          <a:lstStyle/>
          <a:p>
            <a:r>
              <a:rPr lang="en-US" sz="3200" b="0" dirty="0">
                <a:solidFill>
                  <a:schemeClr val="bg1"/>
                </a:solidFill>
                <a:latin typeface="Arial" panose="020B0604020202020204" pitchFamily="34" charset="0"/>
                <a:cs typeface="Arial" panose="020B0604020202020204" pitchFamily="34" charset="0"/>
              </a:rPr>
              <a:t>National Aeronautics</a:t>
            </a:r>
            <a:r>
              <a:rPr lang="en-US" sz="3200" b="0" baseline="0" dirty="0">
                <a:solidFill>
                  <a:schemeClr val="bg1"/>
                </a:solidFill>
                <a:latin typeface="Arial" panose="020B0604020202020204" pitchFamily="34" charset="0"/>
                <a:cs typeface="Arial" panose="020B0604020202020204" pitchFamily="34" charset="0"/>
              </a:rPr>
              <a:t> and Space Administration</a:t>
            </a:r>
            <a:endParaRPr lang="en-US" sz="3200" b="0" dirty="0">
              <a:solidFill>
                <a:schemeClr val="bg1"/>
              </a:solidFill>
              <a:latin typeface="Arial" panose="020B0604020202020204" pitchFamily="34" charset="0"/>
              <a:cs typeface="Arial" panose="020B0604020202020204" pitchFamily="34" charset="0"/>
            </a:endParaRPr>
          </a:p>
        </p:txBody>
      </p:sp>
      <p:sp>
        <p:nvSpPr>
          <p:cNvPr id="7" name="TextBox 6"/>
          <p:cNvSpPr txBox="1"/>
          <p:nvPr userDrawn="1"/>
        </p:nvSpPr>
        <p:spPr>
          <a:xfrm>
            <a:off x="203203" y="4724401"/>
            <a:ext cx="10191101" cy="954107"/>
          </a:xfrm>
          <a:prstGeom prst="rect">
            <a:avLst/>
          </a:prstGeom>
          <a:noFill/>
        </p:spPr>
        <p:txBody>
          <a:bodyPr wrap="square" rtlCol="0">
            <a:spAutoFit/>
          </a:bodyPr>
          <a:lstStyle/>
          <a:p>
            <a:r>
              <a:rPr lang="en-US" sz="2800" b="0" dirty="0">
                <a:solidFill>
                  <a:schemeClr val="bg1"/>
                </a:solidFill>
                <a:latin typeface="Arial" panose="020B0604020202020204" pitchFamily="34" charset="0"/>
                <a:cs typeface="Arial" panose="020B0604020202020204" pitchFamily="34" charset="0"/>
              </a:rPr>
              <a:t>Ames Research Center</a:t>
            </a:r>
            <a:br>
              <a:rPr lang="en-US" sz="2800" b="0" dirty="0">
                <a:solidFill>
                  <a:schemeClr val="bg1"/>
                </a:solidFill>
                <a:latin typeface="Arial" panose="020B0604020202020204" pitchFamily="34" charset="0"/>
                <a:cs typeface="Arial" panose="020B0604020202020204" pitchFamily="34" charset="0"/>
              </a:rPr>
            </a:br>
            <a:r>
              <a:rPr lang="en-US" sz="2800" b="0" dirty="0">
                <a:solidFill>
                  <a:schemeClr val="bg1"/>
                </a:solidFill>
                <a:latin typeface="Arial" panose="020B0604020202020204" pitchFamily="34" charset="0"/>
                <a:cs typeface="Arial" panose="020B0604020202020204" pitchFamily="34" charset="0"/>
              </a:rPr>
              <a:t>Entry Systems and Technology Division</a:t>
            </a:r>
          </a:p>
        </p:txBody>
      </p:sp>
      <p:pic>
        <p:nvPicPr>
          <p:cNvPr id="5" name="Picture 4">
            <a:extLst>
              <a:ext uri="{FF2B5EF4-FFF2-40B4-BE49-F238E27FC236}">
                <a16:creationId xmlns:a16="http://schemas.microsoft.com/office/drawing/2014/main" id="{D631D1DE-BFF9-0343-9224-4B578A107287}"/>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7086600" y="1066800"/>
            <a:ext cx="4286250" cy="3429000"/>
          </a:xfrm>
          <a:prstGeom prst="rect">
            <a:avLst/>
          </a:prstGeom>
        </p:spPr>
      </p:pic>
    </p:spTree>
    <p:extLst>
      <p:ext uri="{BB962C8B-B14F-4D97-AF65-F5344CB8AC3E}">
        <p14:creationId xmlns:p14="http://schemas.microsoft.com/office/powerpoint/2010/main" val="103442753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2000"/>
                                        <p:tgtEl>
                                          <p:spTgt spid="5"/>
                                        </p:tgtEl>
                                      </p:cBhvr>
                                    </p:animEffect>
                                  </p:childTnLst>
                                </p:cTn>
                              </p:par>
                              <p:par>
                                <p:cTn id="16" presetID="42" presetClass="path" presetSubtype="0" accel="25000" decel="25000" fill="hold" nodeType="withEffect">
                                  <p:stCondLst>
                                    <p:cond delay="0"/>
                                  </p:stCondLst>
                                  <p:childTnLst>
                                    <p:animMotion origin="layout" path="M -0.25104 3.33333E-6 L -1.66667E-6 3.33333E-6 " pathEditMode="relative" rAng="0" ptsTypes="AA">
                                      <p:cBhvr>
                                        <p:cTn id="17" dur="2000" fill="hold"/>
                                        <p:tgtEl>
                                          <p:spTgt spid="5"/>
                                        </p:tgtEl>
                                        <p:attrNameLst>
                                          <p:attrName>ppt_x</p:attrName>
                                          <p:attrName>ppt_y</p:attrName>
                                        </p:attrNameLst>
                                      </p:cBhvr>
                                      <p:rCtr x="12552"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gi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808037"/>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973262"/>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dirty="0"/>
              <a:t>19 April 2022</a:t>
            </a: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FCCCAE-C0A6-4BB7-B82B-AC74E56A11C4}" type="slidenum">
              <a:rPr lang="en-US" smtClean="0"/>
              <a:pPr/>
              <a:t>‹#›</a:t>
            </a:fld>
            <a:endParaRPr lang="en-US" dirty="0"/>
          </a:p>
        </p:txBody>
      </p:sp>
      <p:sp>
        <p:nvSpPr>
          <p:cNvPr id="7" name="Rectangle 6">
            <a:extLst>
              <a:ext uri="{FF2B5EF4-FFF2-40B4-BE49-F238E27FC236}">
                <a16:creationId xmlns:a16="http://schemas.microsoft.com/office/drawing/2014/main" id="{ADD45A0F-8E9E-954B-9878-E59E3DC87306}"/>
              </a:ext>
            </a:extLst>
          </p:cNvPr>
          <p:cNvSpPr/>
          <p:nvPr userDrawn="1"/>
        </p:nvSpPr>
        <p:spPr>
          <a:xfrm>
            <a:off x="0" y="0"/>
            <a:ext cx="12192000" cy="1142996"/>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1" dirty="0"/>
          </a:p>
        </p:txBody>
      </p:sp>
      <p:pic>
        <p:nvPicPr>
          <p:cNvPr id="9" name="Picture 8">
            <a:extLst>
              <a:ext uri="{FF2B5EF4-FFF2-40B4-BE49-F238E27FC236}">
                <a16:creationId xmlns:a16="http://schemas.microsoft.com/office/drawing/2014/main" id="{A5CD618F-4B06-9D48-BEA7-ED589BB1DC11}"/>
              </a:ext>
            </a:extLst>
          </p:cNvPr>
          <p:cNvPicPr>
            <a:picLocks noChangeAspect="1"/>
          </p:cNvPicPr>
          <p:nvPr userDrawn="1"/>
        </p:nvPicPr>
        <p:blipFill>
          <a:blip r:embed="rId15" cstate="hqprint">
            <a:extLst>
              <a:ext uri="{28A0092B-C50C-407E-A947-70E740481C1C}">
                <a14:useLocalDpi xmlns:a14="http://schemas.microsoft.com/office/drawing/2010/main"/>
              </a:ext>
            </a:extLst>
          </a:blip>
          <a:stretch>
            <a:fillRect/>
          </a:stretch>
        </p:blipFill>
        <p:spPr>
          <a:xfrm>
            <a:off x="11125200" y="405384"/>
            <a:ext cx="731520" cy="585216"/>
          </a:xfrm>
          <a:prstGeom prst="rect">
            <a:avLst/>
          </a:prstGeom>
        </p:spPr>
      </p:pic>
    </p:spTree>
    <p:extLst>
      <p:ext uri="{BB962C8B-B14F-4D97-AF65-F5344CB8AC3E}">
        <p14:creationId xmlns:p14="http://schemas.microsoft.com/office/powerpoint/2010/main" val="1979561105"/>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8" r:id="rId13"/>
  </p:sldLayoutIdLst>
  <p:transition>
    <p:fade/>
  </p:transition>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png"/><Relationship Id="rId7" Type="http://schemas.openxmlformats.org/officeDocument/2006/relationships/image" Target="../media/image14.jpeg"/><Relationship Id="rId2" Type="http://schemas.openxmlformats.org/officeDocument/2006/relationships/image" Target="../media/image9.png"/><Relationship Id="rId1" Type="http://schemas.openxmlformats.org/officeDocument/2006/relationships/slideLayout" Target="../slideLayouts/slideLayout6.xml"/><Relationship Id="rId6" Type="http://schemas.openxmlformats.org/officeDocument/2006/relationships/image" Target="../media/image13.jpeg"/><Relationship Id="rId5" Type="http://schemas.openxmlformats.org/officeDocument/2006/relationships/image" Target="../media/image12.png"/><Relationship Id="rId4" Type="http://schemas.openxmlformats.org/officeDocument/2006/relationships/image" Target="../media/image11.png"/><Relationship Id="rId9" Type="http://schemas.openxmlformats.org/officeDocument/2006/relationships/image" Target="../media/image16.jpeg"/></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jpeg"/><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 Id="rId5" Type="http://schemas.openxmlformats.org/officeDocument/2006/relationships/image" Target="../media/image31.jpeg"/><Relationship Id="rId4" Type="http://schemas.openxmlformats.org/officeDocument/2006/relationships/image" Target="../media/image30.jpeg"/></Relationships>
</file>

<file path=ppt/slides/_rels/slide1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2.xml"/><Relationship Id="rId4" Type="http://schemas.openxmlformats.org/officeDocument/2006/relationships/image" Target="../media/image34.JPG"/></Relationships>
</file>

<file path=ppt/slides/_rels/slide13.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7.jpeg"/><Relationship Id="rId7" Type="http://schemas.openxmlformats.org/officeDocument/2006/relationships/image" Target="../media/image41.emf"/><Relationship Id="rId2" Type="http://schemas.openxmlformats.org/officeDocument/2006/relationships/image" Target="../media/image36.jpeg"/><Relationship Id="rId1" Type="http://schemas.openxmlformats.org/officeDocument/2006/relationships/slideLayout" Target="../slideLayouts/slideLayout2.xml"/><Relationship Id="rId6" Type="http://schemas.openxmlformats.org/officeDocument/2006/relationships/image" Target="../media/image40.jpeg"/><Relationship Id="rId5" Type="http://schemas.openxmlformats.org/officeDocument/2006/relationships/image" Target="../media/image39.tiff"/><Relationship Id="rId4" Type="http://schemas.openxmlformats.org/officeDocument/2006/relationships/image" Target="../media/image38.jpeg"/></Relationships>
</file>

<file path=ppt/slides/_rels/slide1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png"/><Relationship Id="rId1" Type="http://schemas.openxmlformats.org/officeDocument/2006/relationships/slideLayout" Target="../slideLayouts/slideLayout2.xml"/><Relationship Id="rId4" Type="http://schemas.openxmlformats.org/officeDocument/2006/relationships/image" Target="../media/image44.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png"/><Relationship Id="rId1" Type="http://schemas.openxmlformats.org/officeDocument/2006/relationships/slideLayout" Target="../slideLayouts/slideLayout2.xml"/><Relationship Id="rId5" Type="http://schemas.openxmlformats.org/officeDocument/2006/relationships/image" Target="../media/image54.jpeg"/><Relationship Id="rId4" Type="http://schemas.openxmlformats.org/officeDocument/2006/relationships/image" Target="../media/image53.jpeg"/></Relationships>
</file>

<file path=ppt/slides/_rels/slide21.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g"/><Relationship Id="rId1" Type="http://schemas.openxmlformats.org/officeDocument/2006/relationships/slideLayout" Target="../slideLayouts/slideLayout6.xml"/><Relationship Id="rId4" Type="http://schemas.openxmlformats.org/officeDocument/2006/relationships/image" Target="../media/image57.jpeg"/></Relationships>
</file>

<file path=ppt/slides/_rels/slide22.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png"/><Relationship Id="rId1" Type="http://schemas.openxmlformats.org/officeDocument/2006/relationships/slideLayout" Target="../slideLayouts/slideLayout2.xml"/><Relationship Id="rId5" Type="http://schemas.openxmlformats.org/officeDocument/2006/relationships/image" Target="../media/image61.png"/><Relationship Id="rId4" Type="http://schemas.openxmlformats.org/officeDocument/2006/relationships/image" Target="../media/image60.jpeg"/></Relationships>
</file>

<file path=ppt/slides/_rels/slide23.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63.jpeg"/><Relationship Id="rId7" Type="http://schemas.openxmlformats.org/officeDocument/2006/relationships/image" Target="../media/image67.jpeg"/><Relationship Id="rId2" Type="http://schemas.openxmlformats.org/officeDocument/2006/relationships/image" Target="../media/image62.jpeg"/><Relationship Id="rId1" Type="http://schemas.openxmlformats.org/officeDocument/2006/relationships/slideLayout" Target="../slideLayouts/slideLayout6.xml"/><Relationship Id="rId6" Type="http://schemas.openxmlformats.org/officeDocument/2006/relationships/image" Target="../media/image66.jpeg"/><Relationship Id="rId5" Type="http://schemas.openxmlformats.org/officeDocument/2006/relationships/image" Target="../media/image65.jpeg"/><Relationship Id="rId4" Type="http://schemas.openxmlformats.org/officeDocument/2006/relationships/image" Target="../media/image64.jpeg"/></Relationships>
</file>

<file path=ppt/slides/_rels/slide24.xml.rels><?xml version="1.0" encoding="UTF-8" standalone="yes"?>
<Relationships xmlns="http://schemas.openxmlformats.org/package/2006/relationships"><Relationship Id="rId3" Type="http://schemas.openxmlformats.org/officeDocument/2006/relationships/image" Target="../media/image70.jpeg"/><Relationship Id="rId7" Type="http://schemas.openxmlformats.org/officeDocument/2006/relationships/image" Target="../media/image74.jpeg"/><Relationship Id="rId2" Type="http://schemas.openxmlformats.org/officeDocument/2006/relationships/image" Target="../media/image69.png"/><Relationship Id="rId1" Type="http://schemas.openxmlformats.org/officeDocument/2006/relationships/slideLayout" Target="../slideLayouts/slideLayout6.xml"/><Relationship Id="rId6" Type="http://schemas.openxmlformats.org/officeDocument/2006/relationships/image" Target="../media/image73.jpeg"/><Relationship Id="rId5" Type="http://schemas.openxmlformats.org/officeDocument/2006/relationships/image" Target="../media/image72.png"/><Relationship Id="rId4" Type="http://schemas.openxmlformats.org/officeDocument/2006/relationships/image" Target="../media/image71.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b="1" dirty="0"/>
              <a:t>Entry, Descent, and Landing (EDL) Instrumentation</a:t>
            </a:r>
          </a:p>
        </p:txBody>
      </p:sp>
      <p:sp>
        <p:nvSpPr>
          <p:cNvPr id="2" name="Date Placeholder 1">
            <a:extLst>
              <a:ext uri="{FF2B5EF4-FFF2-40B4-BE49-F238E27FC236}">
                <a16:creationId xmlns:a16="http://schemas.microsoft.com/office/drawing/2014/main" id="{2035646C-70F3-43BE-B52C-79A936A5C601}"/>
              </a:ext>
            </a:extLst>
          </p:cNvPr>
          <p:cNvSpPr>
            <a:spLocks noGrp="1"/>
          </p:cNvSpPr>
          <p:nvPr>
            <p:ph type="dt" sz="half" idx="2"/>
          </p:nvPr>
        </p:nvSpPr>
        <p:spPr/>
        <p:txBody>
          <a:bodyPr/>
          <a:lstStyle/>
          <a:p>
            <a:endParaRPr lang="en-US" dirty="0"/>
          </a:p>
        </p:txBody>
      </p:sp>
      <p:sp>
        <p:nvSpPr>
          <p:cNvPr id="3" name="Footer Placeholder 2">
            <a:extLst>
              <a:ext uri="{FF2B5EF4-FFF2-40B4-BE49-F238E27FC236}">
                <a16:creationId xmlns:a16="http://schemas.microsoft.com/office/drawing/2014/main" id="{792C54C4-B5E5-40B4-858A-312D3969E2A5}"/>
              </a:ext>
            </a:extLst>
          </p:cNvPr>
          <p:cNvSpPr>
            <a:spLocks noGrp="1"/>
          </p:cNvSpPr>
          <p:nvPr>
            <p:ph type="ftr" sz="quarter" idx="3"/>
          </p:nvPr>
        </p:nvSpPr>
        <p:spPr/>
        <p:txBody>
          <a:bodyPr/>
          <a:lstStyle/>
          <a:p>
            <a:endParaRPr lang="en-US" dirty="0"/>
          </a:p>
        </p:txBody>
      </p:sp>
      <p:sp>
        <p:nvSpPr>
          <p:cNvPr id="4" name="Slide Number Placeholder 3">
            <a:extLst>
              <a:ext uri="{FF2B5EF4-FFF2-40B4-BE49-F238E27FC236}">
                <a16:creationId xmlns:a16="http://schemas.microsoft.com/office/drawing/2014/main" id="{E4A0ECAA-CD0A-4644-B85F-EFB39F003179}"/>
              </a:ext>
            </a:extLst>
          </p:cNvPr>
          <p:cNvSpPr>
            <a:spLocks noGrp="1"/>
          </p:cNvSpPr>
          <p:nvPr>
            <p:ph type="sldNum" sz="quarter" idx="4"/>
          </p:nvPr>
        </p:nvSpPr>
        <p:spPr/>
        <p:txBody>
          <a:bodyPr/>
          <a:lstStyle/>
          <a:p>
            <a:fld id="{73FCCCAE-C0A6-4BB7-B82B-AC74E56A11C4}" type="slidenum">
              <a:rPr lang="en-US" smtClean="0"/>
              <a:pPr/>
              <a:t>1</a:t>
            </a:fld>
            <a:endParaRPr lang="en-US" dirty="0"/>
          </a:p>
        </p:txBody>
      </p:sp>
      <p:sp>
        <p:nvSpPr>
          <p:cNvPr id="8" name="Text Placeholder 7">
            <a:extLst>
              <a:ext uri="{FF2B5EF4-FFF2-40B4-BE49-F238E27FC236}">
                <a16:creationId xmlns:a16="http://schemas.microsoft.com/office/drawing/2014/main" id="{EBB22B27-809C-4EE9-AEDD-B74DFEEA8F13}"/>
              </a:ext>
            </a:extLst>
          </p:cNvPr>
          <p:cNvSpPr>
            <a:spLocks noGrp="1"/>
          </p:cNvSpPr>
          <p:nvPr>
            <p:ph type="body" sz="quarter" idx="10"/>
          </p:nvPr>
        </p:nvSpPr>
        <p:spPr>
          <a:xfrm>
            <a:off x="914400" y="4000500"/>
            <a:ext cx="10363200" cy="1167240"/>
          </a:xfrm>
        </p:spPr>
        <p:txBody>
          <a:bodyPr>
            <a:normAutofit lnSpcReduction="10000"/>
          </a:bodyPr>
          <a:lstStyle/>
          <a:p>
            <a:r>
              <a:rPr lang="en-US" sz="2000" b="1" dirty="0"/>
              <a:t>Jose A. B. Santos</a:t>
            </a:r>
          </a:p>
          <a:p>
            <a:r>
              <a:rPr lang="en-US" sz="2000" b="1" dirty="0"/>
              <a:t>NASA Ames Research Center</a:t>
            </a:r>
          </a:p>
          <a:p>
            <a:r>
              <a:rPr lang="en-US" sz="2000" b="1" dirty="0"/>
              <a:t>19 April 2022</a:t>
            </a:r>
          </a:p>
        </p:txBody>
      </p:sp>
    </p:spTree>
    <p:extLst>
      <p:ext uri="{BB962C8B-B14F-4D97-AF65-F5344CB8AC3E}">
        <p14:creationId xmlns:p14="http://schemas.microsoft.com/office/powerpoint/2010/main" val="1404532536"/>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6735FE-FD1A-4112-916C-6D2E6F724845}"/>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53E09B25-3624-4FF1-9DA6-66CEFEBEC718}"/>
              </a:ext>
            </a:extLst>
          </p:cNvPr>
          <p:cNvSpPr>
            <a:spLocks noGrp="1"/>
          </p:cNvSpPr>
          <p:nvPr>
            <p:ph idx="1"/>
          </p:nvPr>
        </p:nvSpPr>
        <p:spPr>
          <a:xfrm>
            <a:off x="391885" y="1262744"/>
            <a:ext cx="11285249" cy="5061856"/>
          </a:xfrm>
        </p:spPr>
        <p:txBody>
          <a:bodyPr/>
          <a:lstStyle/>
          <a:p>
            <a:r>
              <a:rPr lang="en-US" dirty="0"/>
              <a:t>What is EDL Instrumentation?</a:t>
            </a:r>
          </a:p>
          <a:p>
            <a:endParaRPr lang="en-US" dirty="0"/>
          </a:p>
          <a:p>
            <a:r>
              <a:rPr lang="en-US" dirty="0"/>
              <a:t>Overview of sensors used in EDL instrumentation suites</a:t>
            </a:r>
          </a:p>
          <a:p>
            <a:endParaRPr lang="en-US" dirty="0"/>
          </a:p>
          <a:p>
            <a:r>
              <a:rPr lang="en-US" dirty="0"/>
              <a:t>Examples of EDL instrumentation flown on NASA missions (2012-Present)</a:t>
            </a:r>
          </a:p>
          <a:p>
            <a:endParaRPr lang="en-US" dirty="0"/>
          </a:p>
        </p:txBody>
      </p:sp>
      <p:sp>
        <p:nvSpPr>
          <p:cNvPr id="4" name="Date Placeholder 3">
            <a:extLst>
              <a:ext uri="{FF2B5EF4-FFF2-40B4-BE49-F238E27FC236}">
                <a16:creationId xmlns:a16="http://schemas.microsoft.com/office/drawing/2014/main" id="{1A52B210-23FB-41B0-AF82-19462E626C24}"/>
              </a:ext>
            </a:extLst>
          </p:cNvPr>
          <p:cNvSpPr>
            <a:spLocks noGrp="1"/>
          </p:cNvSpPr>
          <p:nvPr>
            <p:ph type="dt" sz="half" idx="10"/>
          </p:nvPr>
        </p:nvSpPr>
        <p:spPr/>
        <p:txBody>
          <a:bodyPr/>
          <a:lstStyle/>
          <a:p>
            <a:r>
              <a:rPr lang="en-US" dirty="0"/>
              <a:t>19 April 2022</a:t>
            </a:r>
          </a:p>
        </p:txBody>
      </p:sp>
      <p:sp>
        <p:nvSpPr>
          <p:cNvPr id="5" name="Footer Placeholder 4">
            <a:extLst>
              <a:ext uri="{FF2B5EF4-FFF2-40B4-BE49-F238E27FC236}">
                <a16:creationId xmlns:a16="http://schemas.microsoft.com/office/drawing/2014/main" id="{0A6AFFE0-AE26-45B3-AEE1-EE56B817A3D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44C3D8E-15B0-4011-AC79-0934C7023DE8}"/>
              </a:ext>
            </a:extLst>
          </p:cNvPr>
          <p:cNvSpPr>
            <a:spLocks noGrp="1"/>
          </p:cNvSpPr>
          <p:nvPr>
            <p:ph type="sldNum" sz="quarter" idx="12"/>
          </p:nvPr>
        </p:nvSpPr>
        <p:spPr/>
        <p:txBody>
          <a:bodyPr/>
          <a:lstStyle/>
          <a:p>
            <a:fld id="{73FCCCAE-C0A6-4BB7-B82B-AC74E56A11C4}" type="slidenum">
              <a:rPr lang="en-US" smtClean="0"/>
              <a:pPr/>
              <a:t>2</a:t>
            </a:fld>
            <a:endParaRPr lang="en-US" dirty="0"/>
          </a:p>
        </p:txBody>
      </p:sp>
    </p:spTree>
    <p:extLst>
      <p:ext uri="{BB962C8B-B14F-4D97-AF65-F5344CB8AC3E}">
        <p14:creationId xmlns:p14="http://schemas.microsoft.com/office/powerpoint/2010/main" val="829173130"/>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10B22D87-52D5-44F6-9844-71D280297C11}"/>
              </a:ext>
            </a:extLst>
          </p:cNvPr>
          <p:cNvSpPr>
            <a:spLocks noGrp="1"/>
          </p:cNvSpPr>
          <p:nvPr>
            <p:ph type="title"/>
          </p:nvPr>
        </p:nvSpPr>
        <p:spPr/>
        <p:txBody>
          <a:bodyPr/>
          <a:lstStyle/>
          <a:p>
            <a:r>
              <a:rPr lang="en-US" dirty="0"/>
              <a:t>What is EDL Instrumentation?</a:t>
            </a:r>
          </a:p>
        </p:txBody>
      </p:sp>
      <p:sp>
        <p:nvSpPr>
          <p:cNvPr id="9" name="Content Placeholder 8">
            <a:extLst>
              <a:ext uri="{FF2B5EF4-FFF2-40B4-BE49-F238E27FC236}">
                <a16:creationId xmlns:a16="http://schemas.microsoft.com/office/drawing/2014/main" id="{249D026B-5D98-4ED3-BE63-4C346A0DEEE3}"/>
              </a:ext>
            </a:extLst>
          </p:cNvPr>
          <p:cNvSpPr>
            <a:spLocks noGrp="1"/>
          </p:cNvSpPr>
          <p:nvPr>
            <p:ph idx="1"/>
          </p:nvPr>
        </p:nvSpPr>
        <p:spPr>
          <a:xfrm>
            <a:off x="391886" y="1262744"/>
            <a:ext cx="8515047" cy="5061856"/>
          </a:xfrm>
        </p:spPr>
        <p:txBody>
          <a:bodyPr>
            <a:normAutofit/>
          </a:bodyPr>
          <a:lstStyle/>
          <a:p>
            <a:r>
              <a:rPr lang="en-US" dirty="0"/>
              <a:t>For spaceflight missions involving atmospheric entry, the environment experienced by a spacecraft cannot be fully replicated on the ground</a:t>
            </a:r>
          </a:p>
          <a:p>
            <a:r>
              <a:rPr lang="en-US" dirty="0"/>
              <a:t>Taking measurements in the flight environment is the “gold standard” for:</a:t>
            </a:r>
          </a:p>
          <a:p>
            <a:pPr lvl="1"/>
            <a:r>
              <a:rPr lang="en-US" dirty="0"/>
              <a:t>Validating predictive modeling tools</a:t>
            </a:r>
          </a:p>
          <a:p>
            <a:pPr lvl="1"/>
            <a:r>
              <a:rPr lang="en-US" dirty="0"/>
              <a:t>Reducing risk on future EDL missions</a:t>
            </a:r>
          </a:p>
          <a:p>
            <a:r>
              <a:rPr lang="en-US" dirty="0"/>
              <a:t>EDL Instrumentation can consist of in-situ sensors embedded within the aeroshell, or remote observations</a:t>
            </a:r>
          </a:p>
          <a:p>
            <a:pPr lvl="1"/>
            <a:r>
              <a:rPr lang="en-US" dirty="0"/>
              <a:t>Focus of this presentation is on NASA in-situ sensors</a:t>
            </a:r>
          </a:p>
        </p:txBody>
      </p:sp>
      <p:sp>
        <p:nvSpPr>
          <p:cNvPr id="5" name="Date Placeholder 4">
            <a:extLst>
              <a:ext uri="{FF2B5EF4-FFF2-40B4-BE49-F238E27FC236}">
                <a16:creationId xmlns:a16="http://schemas.microsoft.com/office/drawing/2014/main" id="{A8826659-CCFD-4B64-B3F6-554F330242FF}"/>
              </a:ext>
            </a:extLst>
          </p:cNvPr>
          <p:cNvSpPr>
            <a:spLocks noGrp="1"/>
          </p:cNvSpPr>
          <p:nvPr>
            <p:ph type="dt" sz="half" idx="10"/>
          </p:nvPr>
        </p:nvSpPr>
        <p:spPr/>
        <p:txBody>
          <a:bodyPr/>
          <a:lstStyle/>
          <a:p>
            <a:r>
              <a:rPr lang="en-US" dirty="0"/>
              <a:t>19 April 2022</a:t>
            </a:r>
          </a:p>
        </p:txBody>
      </p:sp>
      <p:sp>
        <p:nvSpPr>
          <p:cNvPr id="6" name="Footer Placeholder 5">
            <a:extLst>
              <a:ext uri="{FF2B5EF4-FFF2-40B4-BE49-F238E27FC236}">
                <a16:creationId xmlns:a16="http://schemas.microsoft.com/office/drawing/2014/main" id="{6312D477-3F49-437F-9B77-2DD0442AC9F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85FE89F-BC93-41DA-949C-2E802BA052B5}"/>
              </a:ext>
            </a:extLst>
          </p:cNvPr>
          <p:cNvSpPr>
            <a:spLocks noGrp="1"/>
          </p:cNvSpPr>
          <p:nvPr>
            <p:ph type="sldNum" sz="quarter" idx="12"/>
          </p:nvPr>
        </p:nvSpPr>
        <p:spPr/>
        <p:txBody>
          <a:bodyPr/>
          <a:lstStyle/>
          <a:p>
            <a:fld id="{73FCCCAE-C0A6-4BB7-B82B-AC74E56A11C4}" type="slidenum">
              <a:rPr lang="en-US" smtClean="0"/>
              <a:pPr/>
              <a:t>3</a:t>
            </a:fld>
            <a:endParaRPr lang="en-US" dirty="0"/>
          </a:p>
        </p:txBody>
      </p:sp>
      <p:pic>
        <p:nvPicPr>
          <p:cNvPr id="10" name="Picture 2" descr="https://www.nasa.gov/sites/default/files/thumbnails/image/674590main_medli_success2_lg.jpg">
            <a:extLst>
              <a:ext uri="{FF2B5EF4-FFF2-40B4-BE49-F238E27FC236}">
                <a16:creationId xmlns:a16="http://schemas.microsoft.com/office/drawing/2014/main" id="{6FC358F8-0715-462A-BE21-A6D91DFF0450}"/>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9239794" y="3905793"/>
            <a:ext cx="2560320" cy="192024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A picture containing indoor, transport, satellite&#10;&#10;Description automatically generated">
            <a:extLst>
              <a:ext uri="{FF2B5EF4-FFF2-40B4-BE49-F238E27FC236}">
                <a16:creationId xmlns:a16="http://schemas.microsoft.com/office/drawing/2014/main" id="{3D87DDDF-742E-458D-94BD-0E59C489D0A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011194" y="1395546"/>
            <a:ext cx="3017520" cy="2011680"/>
          </a:xfrm>
          <a:prstGeom prst="rect">
            <a:avLst/>
          </a:prstGeom>
        </p:spPr>
      </p:pic>
      <p:sp>
        <p:nvSpPr>
          <p:cNvPr id="11" name="Text Box 22">
            <a:extLst>
              <a:ext uri="{FF2B5EF4-FFF2-40B4-BE49-F238E27FC236}">
                <a16:creationId xmlns:a16="http://schemas.microsoft.com/office/drawing/2014/main" id="{1E0CADFF-7589-4A57-BC8A-5B3C8BE832AE}"/>
              </a:ext>
            </a:extLst>
          </p:cNvPr>
          <p:cNvSpPr txBox="1">
            <a:spLocks noChangeArrowheads="1"/>
          </p:cNvSpPr>
          <p:nvPr/>
        </p:nvSpPr>
        <p:spPr bwMode="auto">
          <a:xfrm>
            <a:off x="9285514" y="5878810"/>
            <a:ext cx="27432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200">
                <a:solidFill>
                  <a:schemeClr val="tx1"/>
                </a:solidFill>
                <a:latin typeface="Times" panose="02020603050405020304" pitchFamily="18" charset="0"/>
              </a:defRPr>
            </a:lvl1pPr>
            <a:lvl2pPr marL="742950" indent="-285750">
              <a:defRPr sz="1200">
                <a:solidFill>
                  <a:schemeClr val="tx1"/>
                </a:solidFill>
                <a:latin typeface="Times" panose="02020603050405020304" pitchFamily="18" charset="0"/>
              </a:defRPr>
            </a:lvl2pPr>
            <a:lvl3pPr marL="1143000" indent="-228600">
              <a:defRPr sz="1200">
                <a:solidFill>
                  <a:schemeClr val="tx1"/>
                </a:solidFill>
                <a:latin typeface="Times" panose="02020603050405020304" pitchFamily="18" charset="0"/>
              </a:defRPr>
            </a:lvl3pPr>
            <a:lvl4pPr marL="1600200" indent="-228600">
              <a:defRPr sz="1200">
                <a:solidFill>
                  <a:schemeClr val="tx1"/>
                </a:solidFill>
                <a:latin typeface="Times" panose="02020603050405020304" pitchFamily="18" charset="0"/>
              </a:defRPr>
            </a:lvl4pPr>
            <a:lvl5pPr marL="2057400" indent="-228600">
              <a:defRPr sz="1200">
                <a:solidFill>
                  <a:schemeClr val="tx1"/>
                </a:solidFill>
                <a:latin typeface="Times" panose="02020603050405020304" pitchFamily="18" charset="0"/>
              </a:defRPr>
            </a:lvl5pPr>
            <a:lvl6pPr marL="2514600" indent="-228600" eaLnBrk="0" fontAlgn="base" hangingPunct="0">
              <a:spcBef>
                <a:spcPct val="0"/>
              </a:spcBef>
              <a:spcAft>
                <a:spcPct val="0"/>
              </a:spcAft>
              <a:defRPr sz="1200">
                <a:solidFill>
                  <a:schemeClr val="tx1"/>
                </a:solidFill>
                <a:latin typeface="Times" panose="02020603050405020304" pitchFamily="18" charset="0"/>
              </a:defRPr>
            </a:lvl6pPr>
            <a:lvl7pPr marL="2971800" indent="-228600" eaLnBrk="0" fontAlgn="base" hangingPunct="0">
              <a:spcBef>
                <a:spcPct val="0"/>
              </a:spcBef>
              <a:spcAft>
                <a:spcPct val="0"/>
              </a:spcAft>
              <a:defRPr sz="1200">
                <a:solidFill>
                  <a:schemeClr val="tx1"/>
                </a:solidFill>
                <a:latin typeface="Times" panose="02020603050405020304" pitchFamily="18" charset="0"/>
              </a:defRPr>
            </a:lvl7pPr>
            <a:lvl8pPr marL="3429000" indent="-228600" eaLnBrk="0" fontAlgn="base" hangingPunct="0">
              <a:spcBef>
                <a:spcPct val="0"/>
              </a:spcBef>
              <a:spcAft>
                <a:spcPct val="0"/>
              </a:spcAft>
              <a:defRPr sz="1200">
                <a:solidFill>
                  <a:schemeClr val="tx1"/>
                </a:solidFill>
                <a:latin typeface="Times" panose="02020603050405020304" pitchFamily="18" charset="0"/>
              </a:defRPr>
            </a:lvl8pPr>
            <a:lvl9pPr marL="3886200" indent="-228600" eaLnBrk="0" fontAlgn="base" hangingPunct="0">
              <a:spcBef>
                <a:spcPct val="0"/>
              </a:spcBef>
              <a:spcAft>
                <a:spcPct val="0"/>
              </a:spcAft>
              <a:defRPr sz="1200">
                <a:solidFill>
                  <a:schemeClr val="tx1"/>
                </a:solidFill>
                <a:latin typeface="Times" panose="02020603050405020304" pitchFamily="18" charset="0"/>
              </a:defRPr>
            </a:lvl9pPr>
          </a:lstStyle>
          <a:p>
            <a:pPr algn="ctr" eaLnBrk="1" hangingPunct="1"/>
            <a:r>
              <a:rPr lang="en-US" altLang="en-US" sz="1400" b="1" i="1" dirty="0">
                <a:latin typeface="Arial" panose="020B0604020202020204" pitchFamily="34" charset="0"/>
              </a:rPr>
              <a:t>MEDLI instrument suite</a:t>
            </a:r>
          </a:p>
        </p:txBody>
      </p:sp>
      <p:sp>
        <p:nvSpPr>
          <p:cNvPr id="13" name="Text Box 22">
            <a:extLst>
              <a:ext uri="{FF2B5EF4-FFF2-40B4-BE49-F238E27FC236}">
                <a16:creationId xmlns:a16="http://schemas.microsoft.com/office/drawing/2014/main" id="{256D4F83-0426-43F6-A6CC-AEF794900BFC}"/>
              </a:ext>
            </a:extLst>
          </p:cNvPr>
          <p:cNvSpPr txBox="1">
            <a:spLocks noChangeArrowheads="1"/>
          </p:cNvSpPr>
          <p:nvPr/>
        </p:nvSpPr>
        <p:spPr bwMode="auto">
          <a:xfrm>
            <a:off x="9011194" y="3417104"/>
            <a:ext cx="30175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200">
                <a:solidFill>
                  <a:schemeClr val="tx1"/>
                </a:solidFill>
                <a:latin typeface="Times" panose="02020603050405020304" pitchFamily="18" charset="0"/>
              </a:defRPr>
            </a:lvl1pPr>
            <a:lvl2pPr marL="742950" indent="-285750">
              <a:defRPr sz="1200">
                <a:solidFill>
                  <a:schemeClr val="tx1"/>
                </a:solidFill>
                <a:latin typeface="Times" panose="02020603050405020304" pitchFamily="18" charset="0"/>
              </a:defRPr>
            </a:lvl2pPr>
            <a:lvl3pPr marL="1143000" indent="-228600">
              <a:defRPr sz="1200">
                <a:solidFill>
                  <a:schemeClr val="tx1"/>
                </a:solidFill>
                <a:latin typeface="Times" panose="02020603050405020304" pitchFamily="18" charset="0"/>
              </a:defRPr>
            </a:lvl3pPr>
            <a:lvl4pPr marL="1600200" indent="-228600">
              <a:defRPr sz="1200">
                <a:solidFill>
                  <a:schemeClr val="tx1"/>
                </a:solidFill>
                <a:latin typeface="Times" panose="02020603050405020304" pitchFamily="18" charset="0"/>
              </a:defRPr>
            </a:lvl4pPr>
            <a:lvl5pPr marL="2057400" indent="-228600">
              <a:defRPr sz="1200">
                <a:solidFill>
                  <a:schemeClr val="tx1"/>
                </a:solidFill>
                <a:latin typeface="Times" panose="02020603050405020304" pitchFamily="18" charset="0"/>
              </a:defRPr>
            </a:lvl5pPr>
            <a:lvl6pPr marL="2514600" indent="-228600" eaLnBrk="0" fontAlgn="base" hangingPunct="0">
              <a:spcBef>
                <a:spcPct val="0"/>
              </a:spcBef>
              <a:spcAft>
                <a:spcPct val="0"/>
              </a:spcAft>
              <a:defRPr sz="1200">
                <a:solidFill>
                  <a:schemeClr val="tx1"/>
                </a:solidFill>
                <a:latin typeface="Times" panose="02020603050405020304" pitchFamily="18" charset="0"/>
              </a:defRPr>
            </a:lvl6pPr>
            <a:lvl7pPr marL="2971800" indent="-228600" eaLnBrk="0" fontAlgn="base" hangingPunct="0">
              <a:spcBef>
                <a:spcPct val="0"/>
              </a:spcBef>
              <a:spcAft>
                <a:spcPct val="0"/>
              </a:spcAft>
              <a:defRPr sz="1200">
                <a:solidFill>
                  <a:schemeClr val="tx1"/>
                </a:solidFill>
                <a:latin typeface="Times" panose="02020603050405020304" pitchFamily="18" charset="0"/>
              </a:defRPr>
            </a:lvl7pPr>
            <a:lvl8pPr marL="3429000" indent="-228600" eaLnBrk="0" fontAlgn="base" hangingPunct="0">
              <a:spcBef>
                <a:spcPct val="0"/>
              </a:spcBef>
              <a:spcAft>
                <a:spcPct val="0"/>
              </a:spcAft>
              <a:defRPr sz="1200">
                <a:solidFill>
                  <a:schemeClr val="tx1"/>
                </a:solidFill>
                <a:latin typeface="Times" panose="02020603050405020304" pitchFamily="18" charset="0"/>
              </a:defRPr>
            </a:lvl8pPr>
            <a:lvl9pPr marL="3886200" indent="-228600" eaLnBrk="0" fontAlgn="base" hangingPunct="0">
              <a:spcBef>
                <a:spcPct val="0"/>
              </a:spcBef>
              <a:spcAft>
                <a:spcPct val="0"/>
              </a:spcAft>
              <a:defRPr sz="1200">
                <a:solidFill>
                  <a:schemeClr val="tx1"/>
                </a:solidFill>
                <a:latin typeface="Times" panose="02020603050405020304" pitchFamily="18" charset="0"/>
              </a:defRPr>
            </a:lvl9pPr>
          </a:lstStyle>
          <a:p>
            <a:pPr algn="ctr" eaLnBrk="1" hangingPunct="1"/>
            <a:r>
              <a:rPr lang="en-US" altLang="en-US" sz="1400" b="1" i="1" dirty="0">
                <a:latin typeface="Arial" panose="020B0604020202020204" pitchFamily="34" charset="0"/>
              </a:rPr>
              <a:t>Orion EFT-1 heat shield</a:t>
            </a:r>
          </a:p>
        </p:txBody>
      </p:sp>
    </p:spTree>
    <p:extLst>
      <p:ext uri="{BB962C8B-B14F-4D97-AF65-F5344CB8AC3E}">
        <p14:creationId xmlns:p14="http://schemas.microsoft.com/office/powerpoint/2010/main" val="1762123324"/>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a:extLst>
              <a:ext uri="{FF2B5EF4-FFF2-40B4-BE49-F238E27FC236}">
                <a16:creationId xmlns:a16="http://schemas.microsoft.com/office/drawing/2014/main" id="{DEF9B453-E886-426C-B196-306C810B0EEB}"/>
              </a:ext>
            </a:extLst>
          </p:cNvPr>
          <p:cNvSpPr>
            <a:spLocks noGrp="1"/>
          </p:cNvSpPr>
          <p:nvPr>
            <p:ph type="title"/>
          </p:nvPr>
        </p:nvSpPr>
        <p:spPr>
          <a:xfrm>
            <a:off x="391886" y="89578"/>
            <a:ext cx="10624456" cy="1096965"/>
          </a:xfrm>
        </p:spPr>
        <p:txBody>
          <a:bodyPr/>
          <a:lstStyle/>
          <a:p>
            <a:r>
              <a:rPr lang="en-US" dirty="0"/>
              <a:t>Benefits of EDL Instrumentation</a:t>
            </a:r>
          </a:p>
        </p:txBody>
      </p:sp>
      <p:sp>
        <p:nvSpPr>
          <p:cNvPr id="3" name="Content Placeholder 2">
            <a:extLst>
              <a:ext uri="{FF2B5EF4-FFF2-40B4-BE49-F238E27FC236}">
                <a16:creationId xmlns:a16="http://schemas.microsoft.com/office/drawing/2014/main" id="{FD2C4A2E-690B-438E-A227-1E36B5B9B566}"/>
              </a:ext>
            </a:extLst>
          </p:cNvPr>
          <p:cNvSpPr>
            <a:spLocks noGrp="1"/>
          </p:cNvSpPr>
          <p:nvPr>
            <p:ph idx="1"/>
          </p:nvPr>
        </p:nvSpPr>
        <p:spPr>
          <a:xfrm>
            <a:off x="392113" y="1262063"/>
            <a:ext cx="7761287" cy="5312908"/>
          </a:xfrm>
        </p:spPr>
        <p:txBody>
          <a:bodyPr>
            <a:normAutofit lnSpcReduction="10000"/>
          </a:bodyPr>
          <a:lstStyle/>
          <a:p>
            <a:r>
              <a:rPr lang="en-US" dirty="0"/>
              <a:t>NASA has significant science and human exploration goals for Mars</a:t>
            </a:r>
          </a:p>
          <a:p>
            <a:pPr lvl="1"/>
            <a:r>
              <a:rPr lang="en-US" dirty="0"/>
              <a:t>Mars Sample Return Campaign</a:t>
            </a:r>
          </a:p>
          <a:p>
            <a:pPr lvl="1"/>
            <a:r>
              <a:rPr lang="en-US" dirty="0"/>
              <a:t>Artemis missions</a:t>
            </a:r>
          </a:p>
          <a:p>
            <a:r>
              <a:rPr lang="en-US" dirty="0"/>
              <a:t>There is a need to increase our knowledge of how vehicle systems perform to reduce risk on future missions </a:t>
            </a:r>
          </a:p>
          <a:p>
            <a:pPr lvl="1"/>
            <a:r>
              <a:rPr lang="en-US" dirty="0"/>
              <a:t>Atmospheric Models</a:t>
            </a:r>
          </a:p>
          <a:p>
            <a:pPr lvl="1"/>
            <a:r>
              <a:rPr lang="en-US" dirty="0"/>
              <a:t>Aerothermodynamics and TPS material response models</a:t>
            </a:r>
          </a:p>
          <a:p>
            <a:pPr lvl="1"/>
            <a:r>
              <a:rPr lang="en-US" dirty="0"/>
              <a:t>Reduce TPS sizing margins</a:t>
            </a:r>
          </a:p>
          <a:p>
            <a:pPr lvl="1"/>
            <a:r>
              <a:rPr lang="en-US" dirty="0"/>
              <a:t>Entry system Aerodynamics models</a:t>
            </a:r>
          </a:p>
          <a:p>
            <a:pPr lvl="1"/>
            <a:r>
              <a:rPr lang="en-US" dirty="0"/>
              <a:t>Separate atmospheric and aerodynamic performance issues (not possible with Inertial Measurement Unit data alone)</a:t>
            </a:r>
          </a:p>
        </p:txBody>
      </p:sp>
      <p:sp>
        <p:nvSpPr>
          <p:cNvPr id="4" name="Date Placeholder 3">
            <a:extLst>
              <a:ext uri="{FF2B5EF4-FFF2-40B4-BE49-F238E27FC236}">
                <a16:creationId xmlns:a16="http://schemas.microsoft.com/office/drawing/2014/main" id="{FD6C46FE-47B3-4018-81A7-3EEAAD3C38B6}"/>
              </a:ext>
            </a:extLst>
          </p:cNvPr>
          <p:cNvSpPr>
            <a:spLocks noGrp="1"/>
          </p:cNvSpPr>
          <p:nvPr>
            <p:ph type="dt" sz="half" idx="10"/>
          </p:nvPr>
        </p:nvSpPr>
        <p:spPr>
          <a:xfrm>
            <a:off x="838200" y="6356350"/>
            <a:ext cx="2743200" cy="365125"/>
          </a:xfrm>
        </p:spPr>
        <p:txBody>
          <a:bodyPr/>
          <a:lstStyle/>
          <a:p>
            <a:r>
              <a:rPr lang="en-US" dirty="0"/>
              <a:t>19 April 2022</a:t>
            </a:r>
          </a:p>
        </p:txBody>
      </p:sp>
      <p:sp>
        <p:nvSpPr>
          <p:cNvPr id="5" name="Footer Placeholder 4">
            <a:extLst>
              <a:ext uri="{FF2B5EF4-FFF2-40B4-BE49-F238E27FC236}">
                <a16:creationId xmlns:a16="http://schemas.microsoft.com/office/drawing/2014/main" id="{D2D79898-49A5-45D0-AEF8-696B4BE4D054}"/>
              </a:ext>
            </a:extLst>
          </p:cNvPr>
          <p:cNvSpPr>
            <a:spLocks noGrp="1"/>
          </p:cNvSpPr>
          <p:nvPr>
            <p:ph type="ftr" sz="quarter" idx="11"/>
          </p:nvPr>
        </p:nvSpPr>
        <p:spPr>
          <a:xfrm>
            <a:off x="4038600" y="6356350"/>
            <a:ext cx="4114800" cy="365125"/>
          </a:xfrm>
        </p:spPr>
        <p:txBody>
          <a:bodyPr/>
          <a:lstStyle/>
          <a:p>
            <a:endParaRPr lang="en-US" dirty="0"/>
          </a:p>
        </p:txBody>
      </p:sp>
      <p:sp>
        <p:nvSpPr>
          <p:cNvPr id="6" name="Slide Number Placeholder 5">
            <a:extLst>
              <a:ext uri="{FF2B5EF4-FFF2-40B4-BE49-F238E27FC236}">
                <a16:creationId xmlns:a16="http://schemas.microsoft.com/office/drawing/2014/main" id="{D19A28F8-F002-414F-9207-07AEBE0B2F4F}"/>
              </a:ext>
            </a:extLst>
          </p:cNvPr>
          <p:cNvSpPr>
            <a:spLocks noGrp="1"/>
          </p:cNvSpPr>
          <p:nvPr>
            <p:ph type="sldNum" sz="quarter" idx="12"/>
          </p:nvPr>
        </p:nvSpPr>
        <p:spPr>
          <a:xfrm>
            <a:off x="8610600" y="6356350"/>
            <a:ext cx="2743200" cy="365125"/>
          </a:xfrm>
        </p:spPr>
        <p:txBody>
          <a:bodyPr/>
          <a:lstStyle/>
          <a:p>
            <a:fld id="{73FCCCAE-C0A6-4BB7-B82B-AC74E56A11C4}" type="slidenum">
              <a:rPr lang="en-US" smtClean="0"/>
              <a:pPr/>
              <a:t>4</a:t>
            </a:fld>
            <a:endParaRPr lang="en-US" dirty="0"/>
          </a:p>
        </p:txBody>
      </p:sp>
      <p:pic>
        <p:nvPicPr>
          <p:cNvPr id="23" name="Picture 22" descr="A picture containing black, dark&#10;&#10;Description automatically generated">
            <a:extLst>
              <a:ext uri="{FF2B5EF4-FFF2-40B4-BE49-F238E27FC236}">
                <a16:creationId xmlns:a16="http://schemas.microsoft.com/office/drawing/2014/main" id="{01A892EA-1626-4E02-9B94-A951CD877008}"/>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8408566" y="1324451"/>
            <a:ext cx="3265716" cy="2377440"/>
          </a:xfrm>
          <a:prstGeom prst="rect">
            <a:avLst/>
          </a:prstGeom>
        </p:spPr>
      </p:pic>
      <p:pic>
        <p:nvPicPr>
          <p:cNvPr id="7" name="Picture 6" descr="Logo&#10;&#10;Description automatically generated">
            <a:extLst>
              <a:ext uri="{FF2B5EF4-FFF2-40B4-BE49-F238E27FC236}">
                <a16:creationId xmlns:a16="http://schemas.microsoft.com/office/drawing/2014/main" id="{BCB8A42C-48BF-4E5A-8B6D-CE818022CF43}"/>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8408565" y="4124881"/>
            <a:ext cx="3261676" cy="2148840"/>
          </a:xfrm>
          <a:prstGeom prst="rect">
            <a:avLst/>
          </a:prstGeom>
        </p:spPr>
      </p:pic>
      <p:sp>
        <p:nvSpPr>
          <p:cNvPr id="9" name="Text Box 22">
            <a:extLst>
              <a:ext uri="{FF2B5EF4-FFF2-40B4-BE49-F238E27FC236}">
                <a16:creationId xmlns:a16="http://schemas.microsoft.com/office/drawing/2014/main" id="{4A1FE7BA-2C1C-47FA-911D-6D930171C7BC}"/>
              </a:ext>
            </a:extLst>
          </p:cNvPr>
          <p:cNvSpPr txBox="1">
            <a:spLocks noChangeArrowheads="1"/>
          </p:cNvSpPr>
          <p:nvPr/>
        </p:nvSpPr>
        <p:spPr bwMode="auto">
          <a:xfrm>
            <a:off x="8307008" y="3775789"/>
            <a:ext cx="339709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200">
                <a:solidFill>
                  <a:schemeClr val="tx1"/>
                </a:solidFill>
                <a:latin typeface="Times" panose="02020603050405020304" pitchFamily="18" charset="0"/>
              </a:defRPr>
            </a:lvl1pPr>
            <a:lvl2pPr marL="742950" indent="-285750">
              <a:defRPr sz="1200">
                <a:solidFill>
                  <a:schemeClr val="tx1"/>
                </a:solidFill>
                <a:latin typeface="Times" panose="02020603050405020304" pitchFamily="18" charset="0"/>
              </a:defRPr>
            </a:lvl2pPr>
            <a:lvl3pPr marL="1143000" indent="-228600">
              <a:defRPr sz="1200">
                <a:solidFill>
                  <a:schemeClr val="tx1"/>
                </a:solidFill>
                <a:latin typeface="Times" panose="02020603050405020304" pitchFamily="18" charset="0"/>
              </a:defRPr>
            </a:lvl3pPr>
            <a:lvl4pPr marL="1600200" indent="-228600">
              <a:defRPr sz="1200">
                <a:solidFill>
                  <a:schemeClr val="tx1"/>
                </a:solidFill>
                <a:latin typeface="Times" panose="02020603050405020304" pitchFamily="18" charset="0"/>
              </a:defRPr>
            </a:lvl4pPr>
            <a:lvl5pPr marL="2057400" indent="-228600">
              <a:defRPr sz="1200">
                <a:solidFill>
                  <a:schemeClr val="tx1"/>
                </a:solidFill>
                <a:latin typeface="Times" panose="02020603050405020304" pitchFamily="18" charset="0"/>
              </a:defRPr>
            </a:lvl5pPr>
            <a:lvl6pPr marL="2514600" indent="-228600" eaLnBrk="0" fontAlgn="base" hangingPunct="0">
              <a:spcBef>
                <a:spcPct val="0"/>
              </a:spcBef>
              <a:spcAft>
                <a:spcPct val="0"/>
              </a:spcAft>
              <a:defRPr sz="1200">
                <a:solidFill>
                  <a:schemeClr val="tx1"/>
                </a:solidFill>
                <a:latin typeface="Times" panose="02020603050405020304" pitchFamily="18" charset="0"/>
              </a:defRPr>
            </a:lvl6pPr>
            <a:lvl7pPr marL="2971800" indent="-228600" eaLnBrk="0" fontAlgn="base" hangingPunct="0">
              <a:spcBef>
                <a:spcPct val="0"/>
              </a:spcBef>
              <a:spcAft>
                <a:spcPct val="0"/>
              </a:spcAft>
              <a:defRPr sz="1200">
                <a:solidFill>
                  <a:schemeClr val="tx1"/>
                </a:solidFill>
                <a:latin typeface="Times" panose="02020603050405020304" pitchFamily="18" charset="0"/>
              </a:defRPr>
            </a:lvl7pPr>
            <a:lvl8pPr marL="3429000" indent="-228600" eaLnBrk="0" fontAlgn="base" hangingPunct="0">
              <a:spcBef>
                <a:spcPct val="0"/>
              </a:spcBef>
              <a:spcAft>
                <a:spcPct val="0"/>
              </a:spcAft>
              <a:defRPr sz="1200">
                <a:solidFill>
                  <a:schemeClr val="tx1"/>
                </a:solidFill>
                <a:latin typeface="Times" panose="02020603050405020304" pitchFamily="18" charset="0"/>
              </a:defRPr>
            </a:lvl8pPr>
            <a:lvl9pPr marL="3886200" indent="-228600" eaLnBrk="0" fontAlgn="base" hangingPunct="0">
              <a:spcBef>
                <a:spcPct val="0"/>
              </a:spcBef>
              <a:spcAft>
                <a:spcPct val="0"/>
              </a:spcAft>
              <a:defRPr sz="1200">
                <a:solidFill>
                  <a:schemeClr val="tx1"/>
                </a:solidFill>
                <a:latin typeface="Times" panose="02020603050405020304" pitchFamily="18" charset="0"/>
              </a:defRPr>
            </a:lvl9pPr>
          </a:lstStyle>
          <a:p>
            <a:pPr eaLnBrk="1" hangingPunct="1"/>
            <a:r>
              <a:rPr lang="en-US" altLang="en-US" sz="1400" i="1" dirty="0">
                <a:latin typeface="Arial" panose="020B0604020202020204" pitchFamily="34" charset="0"/>
              </a:rPr>
              <a:t>(Courtesy: NASA.gov)</a:t>
            </a:r>
          </a:p>
        </p:txBody>
      </p:sp>
    </p:spTree>
    <p:extLst>
      <p:ext uri="{BB962C8B-B14F-4D97-AF65-F5344CB8AC3E}">
        <p14:creationId xmlns:p14="http://schemas.microsoft.com/office/powerpoint/2010/main" val="2376596174"/>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9AD536-23BD-4D61-ACAF-A9D266702DAB}"/>
              </a:ext>
            </a:extLst>
          </p:cNvPr>
          <p:cNvSpPr>
            <a:spLocks noGrp="1"/>
          </p:cNvSpPr>
          <p:nvPr>
            <p:ph type="title"/>
          </p:nvPr>
        </p:nvSpPr>
        <p:spPr/>
        <p:txBody>
          <a:bodyPr/>
          <a:lstStyle/>
          <a:p>
            <a:r>
              <a:rPr lang="en-US" dirty="0"/>
              <a:t>EDL Instrumentation: Additional Context</a:t>
            </a:r>
          </a:p>
        </p:txBody>
      </p:sp>
      <p:sp>
        <p:nvSpPr>
          <p:cNvPr id="3" name="Content Placeholder 2">
            <a:extLst>
              <a:ext uri="{FF2B5EF4-FFF2-40B4-BE49-F238E27FC236}">
                <a16:creationId xmlns:a16="http://schemas.microsoft.com/office/drawing/2014/main" id="{6C96F7AF-960B-4057-9DB7-9AF36A3CB941}"/>
              </a:ext>
            </a:extLst>
          </p:cNvPr>
          <p:cNvSpPr>
            <a:spLocks noGrp="1"/>
          </p:cNvSpPr>
          <p:nvPr>
            <p:ph idx="1"/>
          </p:nvPr>
        </p:nvSpPr>
        <p:spPr>
          <a:xfrm>
            <a:off x="391885" y="1262743"/>
            <a:ext cx="7553775" cy="5288527"/>
          </a:xfrm>
        </p:spPr>
        <p:txBody>
          <a:bodyPr>
            <a:normAutofit fontScale="92500" lnSpcReduction="10000"/>
          </a:bodyPr>
          <a:lstStyle/>
          <a:p>
            <a:r>
              <a:rPr lang="en-US" dirty="0"/>
              <a:t>The 2020 NASA Technology Taxonomy </a:t>
            </a:r>
            <a:r>
              <a:rPr lang="en-US" b="0" i="0" dirty="0">
                <a:solidFill>
                  <a:srgbClr val="333333"/>
                </a:solidFill>
                <a:effectLst/>
                <a:latin typeface="Helvetica Neue"/>
              </a:rPr>
              <a:t>articulates the technology development disciplines needed to enable future space missions</a:t>
            </a:r>
            <a:endParaRPr lang="en-US" dirty="0"/>
          </a:p>
          <a:p>
            <a:pPr lvl="1"/>
            <a:r>
              <a:rPr lang="en-US" dirty="0"/>
              <a:t>Item TX09.4.6 covers “Instrumentation and Health Monitoring for EDL”</a:t>
            </a:r>
          </a:p>
          <a:p>
            <a:r>
              <a:rPr lang="en-US" dirty="0"/>
              <a:t>NASA’s competed Discovery and New Frontiers class missions are required to propose an Engineering Science Investigation (ESI) suite</a:t>
            </a:r>
          </a:p>
          <a:p>
            <a:pPr lvl="1"/>
            <a:r>
              <a:rPr lang="en-US" dirty="0"/>
              <a:t>Dragonfly is the first New Frontiers mission to fulfill this requirement</a:t>
            </a:r>
          </a:p>
          <a:p>
            <a:r>
              <a:rPr lang="en-US" dirty="0"/>
              <a:t>2023-2032 Planetary Decadal Survey white paper on EDL Instrumentation</a:t>
            </a:r>
          </a:p>
          <a:p>
            <a:pPr lvl="1"/>
            <a:r>
              <a:rPr lang="en-US" dirty="0"/>
              <a:t>Summarizes state-of-the-art for EDL instrumentation</a:t>
            </a:r>
          </a:p>
          <a:p>
            <a:pPr lvl="1"/>
            <a:r>
              <a:rPr lang="en-US" dirty="0"/>
              <a:t>Describes current challenges and new measurements or capabilities needed for EDL instrumentation</a:t>
            </a:r>
          </a:p>
        </p:txBody>
      </p:sp>
      <p:sp>
        <p:nvSpPr>
          <p:cNvPr id="4" name="Date Placeholder 3">
            <a:extLst>
              <a:ext uri="{FF2B5EF4-FFF2-40B4-BE49-F238E27FC236}">
                <a16:creationId xmlns:a16="http://schemas.microsoft.com/office/drawing/2014/main" id="{CBA71BA3-5DE6-4817-AE7E-F28DC4386992}"/>
              </a:ext>
            </a:extLst>
          </p:cNvPr>
          <p:cNvSpPr>
            <a:spLocks noGrp="1"/>
          </p:cNvSpPr>
          <p:nvPr>
            <p:ph type="dt" sz="half" idx="10"/>
          </p:nvPr>
        </p:nvSpPr>
        <p:spPr/>
        <p:txBody>
          <a:bodyPr/>
          <a:lstStyle/>
          <a:p>
            <a:r>
              <a:rPr lang="en-US" dirty="0"/>
              <a:t>19 April 2022</a:t>
            </a:r>
          </a:p>
        </p:txBody>
      </p:sp>
      <p:sp>
        <p:nvSpPr>
          <p:cNvPr id="5" name="Footer Placeholder 4">
            <a:extLst>
              <a:ext uri="{FF2B5EF4-FFF2-40B4-BE49-F238E27FC236}">
                <a16:creationId xmlns:a16="http://schemas.microsoft.com/office/drawing/2014/main" id="{FB4841A8-4F13-4871-90D1-CF746F1CAB6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11AF76F-29DA-4A05-ABC9-ADCFE90FE535}"/>
              </a:ext>
            </a:extLst>
          </p:cNvPr>
          <p:cNvSpPr>
            <a:spLocks noGrp="1"/>
          </p:cNvSpPr>
          <p:nvPr>
            <p:ph type="sldNum" sz="quarter" idx="12"/>
          </p:nvPr>
        </p:nvSpPr>
        <p:spPr/>
        <p:txBody>
          <a:bodyPr/>
          <a:lstStyle/>
          <a:p>
            <a:fld id="{73FCCCAE-C0A6-4BB7-B82B-AC74E56A11C4}" type="slidenum">
              <a:rPr lang="en-US" smtClean="0"/>
              <a:pPr/>
              <a:t>5</a:t>
            </a:fld>
            <a:endParaRPr lang="en-US" dirty="0"/>
          </a:p>
        </p:txBody>
      </p:sp>
      <p:pic>
        <p:nvPicPr>
          <p:cNvPr id="8" name="Picture 7">
            <a:extLst>
              <a:ext uri="{FF2B5EF4-FFF2-40B4-BE49-F238E27FC236}">
                <a16:creationId xmlns:a16="http://schemas.microsoft.com/office/drawing/2014/main" id="{F4BB361D-11BB-47C9-9712-A194BB403D46}"/>
              </a:ext>
            </a:extLst>
          </p:cNvPr>
          <p:cNvPicPr>
            <a:picLocks noChangeAspect="1"/>
          </p:cNvPicPr>
          <p:nvPr/>
        </p:nvPicPr>
        <p:blipFill>
          <a:blip r:embed="rId2"/>
          <a:stretch>
            <a:fillRect/>
          </a:stretch>
        </p:blipFill>
        <p:spPr>
          <a:xfrm>
            <a:off x="7945661" y="1324792"/>
            <a:ext cx="3557776" cy="4937760"/>
          </a:xfrm>
          <a:prstGeom prst="rect">
            <a:avLst/>
          </a:prstGeom>
        </p:spPr>
      </p:pic>
    </p:spTree>
    <p:extLst>
      <p:ext uri="{BB962C8B-B14F-4D97-AF65-F5344CB8AC3E}">
        <p14:creationId xmlns:p14="http://schemas.microsoft.com/office/powerpoint/2010/main" val="3677981681"/>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1123D-D32B-491F-BBC6-963949DB9CCF}"/>
              </a:ext>
            </a:extLst>
          </p:cNvPr>
          <p:cNvSpPr>
            <a:spLocks noGrp="1"/>
          </p:cNvSpPr>
          <p:nvPr>
            <p:ph type="title"/>
          </p:nvPr>
        </p:nvSpPr>
        <p:spPr/>
        <p:txBody>
          <a:bodyPr/>
          <a:lstStyle/>
          <a:p>
            <a:r>
              <a:rPr lang="en-US" dirty="0"/>
              <a:t>Thermocouples</a:t>
            </a:r>
          </a:p>
        </p:txBody>
      </p:sp>
      <p:sp>
        <p:nvSpPr>
          <p:cNvPr id="7" name="Content Placeholder 6">
            <a:extLst>
              <a:ext uri="{FF2B5EF4-FFF2-40B4-BE49-F238E27FC236}">
                <a16:creationId xmlns:a16="http://schemas.microsoft.com/office/drawing/2014/main" id="{04047A57-1C84-416E-A985-1AEC1ACFDE24}"/>
              </a:ext>
            </a:extLst>
          </p:cNvPr>
          <p:cNvSpPr>
            <a:spLocks noGrp="1"/>
          </p:cNvSpPr>
          <p:nvPr>
            <p:ph idx="1"/>
          </p:nvPr>
        </p:nvSpPr>
        <p:spPr>
          <a:xfrm>
            <a:off x="391886" y="1262744"/>
            <a:ext cx="6154057" cy="5061856"/>
          </a:xfrm>
        </p:spPr>
        <p:txBody>
          <a:bodyPr>
            <a:normAutofit/>
          </a:bodyPr>
          <a:lstStyle/>
          <a:p>
            <a:r>
              <a:rPr lang="en-US" sz="2400" dirty="0"/>
              <a:t>Operating Principle:</a:t>
            </a:r>
          </a:p>
          <a:p>
            <a:pPr lvl="1"/>
            <a:r>
              <a:rPr lang="en-US" sz="2000" dirty="0"/>
              <a:t>Measure temperatures difference between hot and cold junctions by measuring the voltage from Seebeck effect </a:t>
            </a:r>
          </a:p>
          <a:p>
            <a:pPr lvl="1"/>
            <a:r>
              <a:rPr lang="en-US" sz="2000" dirty="0"/>
              <a:t>Must be two dissimilar metals</a:t>
            </a:r>
          </a:p>
          <a:p>
            <a:pPr lvl="1"/>
            <a:r>
              <a:rPr lang="en-US" sz="2000" dirty="0"/>
              <a:t>ASTM E-230 and NIST provide additional details</a:t>
            </a:r>
          </a:p>
          <a:p>
            <a:r>
              <a:rPr lang="en-US" sz="2400" dirty="0"/>
              <a:t>Used in an EDL instrumentation suite to measure heat shield and backshell TPS material temperatures during atmospheric entry</a:t>
            </a:r>
          </a:p>
          <a:p>
            <a:pPr lvl="1"/>
            <a:r>
              <a:rPr lang="en-US" sz="2000" dirty="0"/>
              <a:t>Infer surface heat flux</a:t>
            </a:r>
          </a:p>
          <a:p>
            <a:pPr lvl="1"/>
            <a:r>
              <a:rPr lang="en-US" sz="2000" dirty="0"/>
              <a:t>Characterize performance of the TPS material</a:t>
            </a:r>
          </a:p>
          <a:p>
            <a:pPr lvl="1"/>
            <a:r>
              <a:rPr lang="en-US" sz="2000" dirty="0"/>
              <a:t>Identify onset of transition from laminar to turbulent flow</a:t>
            </a:r>
          </a:p>
          <a:p>
            <a:pPr lvl="1"/>
            <a:endParaRPr lang="en-US" sz="2000" dirty="0"/>
          </a:p>
          <a:p>
            <a:pPr lvl="1"/>
            <a:endParaRPr lang="en-US" sz="2000" dirty="0"/>
          </a:p>
          <a:p>
            <a:endParaRPr lang="en-US" sz="2400" dirty="0"/>
          </a:p>
          <a:p>
            <a:endParaRPr lang="en-US" sz="2400" dirty="0"/>
          </a:p>
        </p:txBody>
      </p:sp>
      <p:sp>
        <p:nvSpPr>
          <p:cNvPr id="4" name="Date Placeholder 3">
            <a:extLst>
              <a:ext uri="{FF2B5EF4-FFF2-40B4-BE49-F238E27FC236}">
                <a16:creationId xmlns:a16="http://schemas.microsoft.com/office/drawing/2014/main" id="{7AED7A50-B2A7-44C2-BB44-7617640156D3}"/>
              </a:ext>
            </a:extLst>
          </p:cNvPr>
          <p:cNvSpPr>
            <a:spLocks noGrp="1"/>
          </p:cNvSpPr>
          <p:nvPr>
            <p:ph type="dt" sz="half" idx="10"/>
          </p:nvPr>
        </p:nvSpPr>
        <p:spPr/>
        <p:txBody>
          <a:bodyPr/>
          <a:lstStyle/>
          <a:p>
            <a:r>
              <a:rPr lang="en-US" dirty="0"/>
              <a:t>19 April 2022</a:t>
            </a:r>
          </a:p>
        </p:txBody>
      </p:sp>
      <p:sp>
        <p:nvSpPr>
          <p:cNvPr id="5" name="Footer Placeholder 4">
            <a:extLst>
              <a:ext uri="{FF2B5EF4-FFF2-40B4-BE49-F238E27FC236}">
                <a16:creationId xmlns:a16="http://schemas.microsoft.com/office/drawing/2014/main" id="{3F64B85E-BF07-4E4E-A602-04A07A4D887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FFE1079-C0A5-4FF9-A33B-A8601D5E3BAA}"/>
              </a:ext>
            </a:extLst>
          </p:cNvPr>
          <p:cNvSpPr>
            <a:spLocks noGrp="1"/>
          </p:cNvSpPr>
          <p:nvPr>
            <p:ph type="sldNum" sz="quarter" idx="12"/>
          </p:nvPr>
        </p:nvSpPr>
        <p:spPr/>
        <p:txBody>
          <a:bodyPr/>
          <a:lstStyle/>
          <a:p>
            <a:fld id="{73FCCCAE-C0A6-4BB7-B82B-AC74E56A11C4}" type="slidenum">
              <a:rPr lang="en-US" smtClean="0"/>
              <a:pPr/>
              <a:t>6</a:t>
            </a:fld>
            <a:endParaRPr lang="en-US" dirty="0"/>
          </a:p>
        </p:txBody>
      </p:sp>
      <p:cxnSp>
        <p:nvCxnSpPr>
          <p:cNvPr id="8" name="Straight Connector 7">
            <a:extLst>
              <a:ext uri="{FF2B5EF4-FFF2-40B4-BE49-F238E27FC236}">
                <a16:creationId xmlns:a16="http://schemas.microsoft.com/office/drawing/2014/main" id="{BF327343-D721-4B8E-BF81-6BA4FB8E9149}"/>
              </a:ext>
            </a:extLst>
          </p:cNvPr>
          <p:cNvCxnSpPr/>
          <p:nvPr/>
        </p:nvCxnSpPr>
        <p:spPr>
          <a:xfrm>
            <a:off x="8356600" y="1956736"/>
            <a:ext cx="1981200" cy="0"/>
          </a:xfrm>
          <a:prstGeom prst="line">
            <a:avLst/>
          </a:prstGeom>
          <a:ln w="508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176E14C4-353E-4B1D-9444-928BFDEDE436}"/>
              </a:ext>
            </a:extLst>
          </p:cNvPr>
          <p:cNvCxnSpPr/>
          <p:nvPr/>
        </p:nvCxnSpPr>
        <p:spPr>
          <a:xfrm rot="16200000" flipH="1">
            <a:off x="10299700" y="1994836"/>
            <a:ext cx="533400" cy="457200"/>
          </a:xfrm>
          <a:prstGeom prst="line">
            <a:avLst/>
          </a:prstGeom>
          <a:ln w="50800">
            <a:solidFill>
              <a:srgbClr val="FFC000"/>
            </a:solidFill>
          </a:ln>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AD22DCA9-45C1-4763-9603-19C8E2248B79}"/>
              </a:ext>
            </a:extLst>
          </p:cNvPr>
          <p:cNvSpPr/>
          <p:nvPr/>
        </p:nvSpPr>
        <p:spPr>
          <a:xfrm>
            <a:off x="10718800" y="2490136"/>
            <a:ext cx="182880" cy="18288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1" name="Straight Connector 10">
            <a:extLst>
              <a:ext uri="{FF2B5EF4-FFF2-40B4-BE49-F238E27FC236}">
                <a16:creationId xmlns:a16="http://schemas.microsoft.com/office/drawing/2014/main" id="{E1DF37E2-2DD4-4836-BC2C-EB902FC312E9}"/>
              </a:ext>
            </a:extLst>
          </p:cNvPr>
          <p:cNvCxnSpPr>
            <a:cxnSpLocks/>
            <a:stCxn id="10" idx="4"/>
          </p:cNvCxnSpPr>
          <p:nvPr/>
        </p:nvCxnSpPr>
        <p:spPr>
          <a:xfrm flipH="1">
            <a:off x="10377488" y="2673016"/>
            <a:ext cx="432752" cy="58691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664C40C3-D31E-44F6-BE10-8400DF19B299}"/>
              </a:ext>
            </a:extLst>
          </p:cNvPr>
          <p:cNvCxnSpPr>
            <a:cxnSpLocks/>
          </p:cNvCxnSpPr>
          <p:nvPr/>
        </p:nvCxnSpPr>
        <p:spPr>
          <a:xfrm flipH="1">
            <a:off x="8432800" y="3252136"/>
            <a:ext cx="1953260"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1E70F1FF-6537-469C-B121-CD47376E7697}"/>
              </a:ext>
            </a:extLst>
          </p:cNvPr>
          <p:cNvSpPr txBox="1"/>
          <p:nvPr/>
        </p:nvSpPr>
        <p:spPr>
          <a:xfrm>
            <a:off x="9018768" y="1541879"/>
            <a:ext cx="1295400" cy="369332"/>
          </a:xfrm>
          <a:prstGeom prst="rect">
            <a:avLst/>
          </a:prstGeom>
          <a:noFill/>
        </p:spPr>
        <p:txBody>
          <a:bodyPr wrap="square" rtlCol="0">
            <a:spAutoFit/>
          </a:bodyPr>
          <a:lstStyle/>
          <a:p>
            <a:r>
              <a:rPr lang="en-US" dirty="0"/>
              <a:t>Metal 1 (+)</a:t>
            </a:r>
          </a:p>
        </p:txBody>
      </p:sp>
      <p:sp>
        <p:nvSpPr>
          <p:cNvPr id="14" name="TextBox 13">
            <a:extLst>
              <a:ext uri="{FF2B5EF4-FFF2-40B4-BE49-F238E27FC236}">
                <a16:creationId xmlns:a16="http://schemas.microsoft.com/office/drawing/2014/main" id="{EC3AAE88-3E0A-4BEF-9784-984C7E95216E}"/>
              </a:ext>
            </a:extLst>
          </p:cNvPr>
          <p:cNvSpPr txBox="1"/>
          <p:nvPr/>
        </p:nvSpPr>
        <p:spPr>
          <a:xfrm>
            <a:off x="9018768" y="2814043"/>
            <a:ext cx="1295400" cy="369332"/>
          </a:xfrm>
          <a:prstGeom prst="rect">
            <a:avLst/>
          </a:prstGeom>
          <a:noFill/>
        </p:spPr>
        <p:txBody>
          <a:bodyPr wrap="square" rtlCol="0">
            <a:spAutoFit/>
          </a:bodyPr>
          <a:lstStyle/>
          <a:p>
            <a:r>
              <a:rPr lang="en-US" dirty="0"/>
              <a:t>Metal 2 (-)</a:t>
            </a:r>
          </a:p>
        </p:txBody>
      </p:sp>
      <p:pic>
        <p:nvPicPr>
          <p:cNvPr id="18" name="Picture 17" descr="A picture containing indoor&#10;&#10;Description automatically generated">
            <a:extLst>
              <a:ext uri="{FF2B5EF4-FFF2-40B4-BE49-F238E27FC236}">
                <a16:creationId xmlns:a16="http://schemas.microsoft.com/office/drawing/2014/main" id="{76490660-A6A1-4597-8C2B-AC76556A2D8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018768" y="3816016"/>
            <a:ext cx="2383176" cy="1463040"/>
          </a:xfrm>
          <a:prstGeom prst="rect">
            <a:avLst/>
          </a:prstGeom>
        </p:spPr>
      </p:pic>
      <p:sp>
        <p:nvSpPr>
          <p:cNvPr id="3" name="TextBox 2">
            <a:extLst>
              <a:ext uri="{FF2B5EF4-FFF2-40B4-BE49-F238E27FC236}">
                <a16:creationId xmlns:a16="http://schemas.microsoft.com/office/drawing/2014/main" id="{CCC85F3F-5D0A-45F5-9980-8DAE465C18F1}"/>
              </a:ext>
            </a:extLst>
          </p:cNvPr>
          <p:cNvSpPr txBox="1"/>
          <p:nvPr/>
        </p:nvSpPr>
        <p:spPr>
          <a:xfrm>
            <a:off x="10910329" y="1956736"/>
            <a:ext cx="1048956" cy="461665"/>
          </a:xfrm>
          <a:prstGeom prst="rect">
            <a:avLst/>
          </a:prstGeom>
          <a:noFill/>
        </p:spPr>
        <p:txBody>
          <a:bodyPr wrap="square" rtlCol="0">
            <a:spAutoFit/>
          </a:bodyPr>
          <a:lstStyle/>
          <a:p>
            <a:r>
              <a:rPr lang="en-US" sz="2400" dirty="0"/>
              <a:t>T</a:t>
            </a:r>
            <a:r>
              <a:rPr lang="en-US" sz="2400" baseline="-25000" dirty="0"/>
              <a:t>hot</a:t>
            </a:r>
          </a:p>
        </p:txBody>
      </p:sp>
      <p:sp>
        <p:nvSpPr>
          <p:cNvPr id="16" name="TextBox 15">
            <a:extLst>
              <a:ext uri="{FF2B5EF4-FFF2-40B4-BE49-F238E27FC236}">
                <a16:creationId xmlns:a16="http://schemas.microsoft.com/office/drawing/2014/main" id="{07FA715E-6CC1-40C9-9524-E01ECB7F6C1D}"/>
              </a:ext>
            </a:extLst>
          </p:cNvPr>
          <p:cNvSpPr txBox="1"/>
          <p:nvPr/>
        </p:nvSpPr>
        <p:spPr>
          <a:xfrm>
            <a:off x="8290481" y="2404406"/>
            <a:ext cx="784690" cy="461665"/>
          </a:xfrm>
          <a:prstGeom prst="rect">
            <a:avLst/>
          </a:prstGeom>
          <a:noFill/>
        </p:spPr>
        <p:txBody>
          <a:bodyPr wrap="square" rtlCol="0">
            <a:spAutoFit/>
          </a:bodyPr>
          <a:lstStyle/>
          <a:p>
            <a:r>
              <a:rPr lang="en-US" sz="2400" dirty="0"/>
              <a:t>T</a:t>
            </a:r>
            <a:r>
              <a:rPr lang="en-US" sz="2400" baseline="-25000" dirty="0"/>
              <a:t>ref</a:t>
            </a:r>
          </a:p>
        </p:txBody>
      </p:sp>
      <p:cxnSp>
        <p:nvCxnSpPr>
          <p:cNvPr id="20" name="Straight Connector 19">
            <a:extLst>
              <a:ext uri="{FF2B5EF4-FFF2-40B4-BE49-F238E27FC236}">
                <a16:creationId xmlns:a16="http://schemas.microsoft.com/office/drawing/2014/main" id="{C4675208-B02F-4F91-A317-B718539F87BD}"/>
              </a:ext>
            </a:extLst>
          </p:cNvPr>
          <p:cNvCxnSpPr>
            <a:cxnSpLocks/>
          </p:cNvCxnSpPr>
          <p:nvPr/>
        </p:nvCxnSpPr>
        <p:spPr>
          <a:xfrm flipH="1">
            <a:off x="8051800" y="1956736"/>
            <a:ext cx="304800" cy="381000"/>
          </a:xfrm>
          <a:prstGeom prst="line">
            <a:avLst/>
          </a:prstGeom>
          <a:ln w="508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BE89E599-5316-4396-BD2E-C6BF990D40BD}"/>
              </a:ext>
            </a:extLst>
          </p:cNvPr>
          <p:cNvCxnSpPr>
            <a:cxnSpLocks/>
          </p:cNvCxnSpPr>
          <p:nvPr/>
        </p:nvCxnSpPr>
        <p:spPr>
          <a:xfrm>
            <a:off x="8127206" y="2997994"/>
            <a:ext cx="323850" cy="264319"/>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BB472D3D-6EE3-4DCD-B8B2-35B02DEB4972}"/>
              </a:ext>
            </a:extLst>
          </p:cNvPr>
          <p:cNvSpPr txBox="1"/>
          <p:nvPr/>
        </p:nvSpPr>
        <p:spPr>
          <a:xfrm>
            <a:off x="6875452" y="2337736"/>
            <a:ext cx="1407312" cy="646331"/>
          </a:xfrm>
          <a:prstGeom prst="rect">
            <a:avLst/>
          </a:prstGeom>
          <a:noFill/>
          <a:ln>
            <a:solidFill>
              <a:schemeClr val="tx1"/>
            </a:solidFill>
          </a:ln>
        </p:spPr>
        <p:txBody>
          <a:bodyPr wrap="square" rtlCol="0">
            <a:spAutoFit/>
          </a:bodyPr>
          <a:lstStyle/>
          <a:p>
            <a:r>
              <a:rPr lang="en-US" i="1" dirty="0">
                <a:sym typeface="Symbol" panose="05050102010706020507" pitchFamily="18" charset="2"/>
              </a:rPr>
              <a:t>Measure voltage here</a:t>
            </a:r>
            <a:endParaRPr lang="en-US" i="1" dirty="0"/>
          </a:p>
        </p:txBody>
      </p:sp>
      <p:sp>
        <p:nvSpPr>
          <p:cNvPr id="21" name="Text Box 22">
            <a:extLst>
              <a:ext uri="{FF2B5EF4-FFF2-40B4-BE49-F238E27FC236}">
                <a16:creationId xmlns:a16="http://schemas.microsoft.com/office/drawing/2014/main" id="{ADB3B1E7-3E71-414F-A893-E3BFA87F8043}"/>
              </a:ext>
            </a:extLst>
          </p:cNvPr>
          <p:cNvSpPr txBox="1">
            <a:spLocks noChangeArrowheads="1"/>
          </p:cNvSpPr>
          <p:nvPr/>
        </p:nvSpPr>
        <p:spPr bwMode="auto">
          <a:xfrm>
            <a:off x="8726478" y="5356975"/>
            <a:ext cx="27432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200">
                <a:solidFill>
                  <a:schemeClr val="tx1"/>
                </a:solidFill>
                <a:latin typeface="Times" panose="02020603050405020304" pitchFamily="18" charset="0"/>
              </a:defRPr>
            </a:lvl1pPr>
            <a:lvl2pPr marL="742950" indent="-285750">
              <a:defRPr sz="1200">
                <a:solidFill>
                  <a:schemeClr val="tx1"/>
                </a:solidFill>
                <a:latin typeface="Times" panose="02020603050405020304" pitchFamily="18" charset="0"/>
              </a:defRPr>
            </a:lvl2pPr>
            <a:lvl3pPr marL="1143000" indent="-228600">
              <a:defRPr sz="1200">
                <a:solidFill>
                  <a:schemeClr val="tx1"/>
                </a:solidFill>
                <a:latin typeface="Times" panose="02020603050405020304" pitchFamily="18" charset="0"/>
              </a:defRPr>
            </a:lvl3pPr>
            <a:lvl4pPr marL="1600200" indent="-228600">
              <a:defRPr sz="1200">
                <a:solidFill>
                  <a:schemeClr val="tx1"/>
                </a:solidFill>
                <a:latin typeface="Times" panose="02020603050405020304" pitchFamily="18" charset="0"/>
              </a:defRPr>
            </a:lvl4pPr>
            <a:lvl5pPr marL="2057400" indent="-228600">
              <a:defRPr sz="1200">
                <a:solidFill>
                  <a:schemeClr val="tx1"/>
                </a:solidFill>
                <a:latin typeface="Times" panose="02020603050405020304" pitchFamily="18" charset="0"/>
              </a:defRPr>
            </a:lvl5pPr>
            <a:lvl6pPr marL="2514600" indent="-228600" eaLnBrk="0" fontAlgn="base" hangingPunct="0">
              <a:spcBef>
                <a:spcPct val="0"/>
              </a:spcBef>
              <a:spcAft>
                <a:spcPct val="0"/>
              </a:spcAft>
              <a:defRPr sz="1200">
                <a:solidFill>
                  <a:schemeClr val="tx1"/>
                </a:solidFill>
                <a:latin typeface="Times" panose="02020603050405020304" pitchFamily="18" charset="0"/>
              </a:defRPr>
            </a:lvl6pPr>
            <a:lvl7pPr marL="2971800" indent="-228600" eaLnBrk="0" fontAlgn="base" hangingPunct="0">
              <a:spcBef>
                <a:spcPct val="0"/>
              </a:spcBef>
              <a:spcAft>
                <a:spcPct val="0"/>
              </a:spcAft>
              <a:defRPr sz="1200">
                <a:solidFill>
                  <a:schemeClr val="tx1"/>
                </a:solidFill>
                <a:latin typeface="Times" panose="02020603050405020304" pitchFamily="18" charset="0"/>
              </a:defRPr>
            </a:lvl7pPr>
            <a:lvl8pPr marL="3429000" indent="-228600" eaLnBrk="0" fontAlgn="base" hangingPunct="0">
              <a:spcBef>
                <a:spcPct val="0"/>
              </a:spcBef>
              <a:spcAft>
                <a:spcPct val="0"/>
              </a:spcAft>
              <a:defRPr sz="1200">
                <a:solidFill>
                  <a:schemeClr val="tx1"/>
                </a:solidFill>
                <a:latin typeface="Times" panose="02020603050405020304" pitchFamily="18" charset="0"/>
              </a:defRPr>
            </a:lvl8pPr>
            <a:lvl9pPr marL="3886200" indent="-228600" eaLnBrk="0" fontAlgn="base" hangingPunct="0">
              <a:spcBef>
                <a:spcPct val="0"/>
              </a:spcBef>
              <a:spcAft>
                <a:spcPct val="0"/>
              </a:spcAft>
              <a:defRPr sz="1200">
                <a:solidFill>
                  <a:schemeClr val="tx1"/>
                </a:solidFill>
                <a:latin typeface="Times" panose="02020603050405020304" pitchFamily="18" charset="0"/>
              </a:defRPr>
            </a:lvl9pPr>
          </a:lstStyle>
          <a:p>
            <a:pPr eaLnBrk="1" hangingPunct="1"/>
            <a:r>
              <a:rPr lang="en-US" altLang="en-US" sz="1400" b="1" i="1" dirty="0">
                <a:latin typeface="Arial" panose="020B0604020202020204" pitchFamily="34" charset="0"/>
              </a:rPr>
              <a:t>TC bead weld (“hot junction”)</a:t>
            </a:r>
          </a:p>
        </p:txBody>
      </p:sp>
    </p:spTree>
    <p:extLst>
      <p:ext uri="{BB962C8B-B14F-4D97-AF65-F5344CB8AC3E}">
        <p14:creationId xmlns:p14="http://schemas.microsoft.com/office/powerpoint/2010/main" val="1119882239"/>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009D7677-C596-468D-9072-957255E1E6B6}"/>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632680" y="4188379"/>
            <a:ext cx="1621648" cy="2194560"/>
          </a:xfrm>
          <a:prstGeom prst="rect">
            <a:avLst/>
          </a:prstGeom>
        </p:spPr>
      </p:pic>
      <p:sp>
        <p:nvSpPr>
          <p:cNvPr id="2" name="Date Placeholder 1">
            <a:extLst>
              <a:ext uri="{FF2B5EF4-FFF2-40B4-BE49-F238E27FC236}">
                <a16:creationId xmlns:a16="http://schemas.microsoft.com/office/drawing/2014/main" id="{8A8BABBC-2C60-4F36-8782-04C4365C58C8}"/>
              </a:ext>
            </a:extLst>
          </p:cNvPr>
          <p:cNvSpPr>
            <a:spLocks noGrp="1"/>
          </p:cNvSpPr>
          <p:nvPr>
            <p:ph type="dt" sz="half" idx="10"/>
          </p:nvPr>
        </p:nvSpPr>
        <p:spPr/>
        <p:txBody>
          <a:bodyPr/>
          <a:lstStyle/>
          <a:p>
            <a:r>
              <a:rPr lang="en-US" dirty="0"/>
              <a:t>19 April 2022</a:t>
            </a:r>
          </a:p>
        </p:txBody>
      </p:sp>
      <p:sp>
        <p:nvSpPr>
          <p:cNvPr id="3" name="Footer Placeholder 2">
            <a:extLst>
              <a:ext uri="{FF2B5EF4-FFF2-40B4-BE49-F238E27FC236}">
                <a16:creationId xmlns:a16="http://schemas.microsoft.com/office/drawing/2014/main" id="{E79BA078-4E8B-48F2-8F09-398D08221226}"/>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205FCC5F-6F3C-451F-B64A-E2F168C3A8F7}"/>
              </a:ext>
            </a:extLst>
          </p:cNvPr>
          <p:cNvSpPr>
            <a:spLocks noGrp="1"/>
          </p:cNvSpPr>
          <p:nvPr>
            <p:ph type="sldNum" sz="quarter" idx="12"/>
          </p:nvPr>
        </p:nvSpPr>
        <p:spPr/>
        <p:txBody>
          <a:bodyPr/>
          <a:lstStyle/>
          <a:p>
            <a:fld id="{73FCCCAE-C0A6-4BB7-B82B-AC74E56A11C4}" type="slidenum">
              <a:rPr lang="en-US" smtClean="0"/>
              <a:pPr/>
              <a:t>7</a:t>
            </a:fld>
            <a:endParaRPr lang="en-US" dirty="0"/>
          </a:p>
        </p:txBody>
      </p:sp>
      <p:sp>
        <p:nvSpPr>
          <p:cNvPr id="5" name="Title 4">
            <a:extLst>
              <a:ext uri="{FF2B5EF4-FFF2-40B4-BE49-F238E27FC236}">
                <a16:creationId xmlns:a16="http://schemas.microsoft.com/office/drawing/2014/main" id="{324C969C-DCDC-4B8C-AB9B-227A935363C0}"/>
              </a:ext>
            </a:extLst>
          </p:cNvPr>
          <p:cNvSpPr>
            <a:spLocks noGrp="1"/>
          </p:cNvSpPr>
          <p:nvPr>
            <p:ph type="title"/>
          </p:nvPr>
        </p:nvSpPr>
        <p:spPr/>
        <p:txBody>
          <a:bodyPr/>
          <a:lstStyle/>
          <a:p>
            <a:r>
              <a:rPr lang="en-US" dirty="0"/>
              <a:t>Thermocouple Plugs</a:t>
            </a:r>
          </a:p>
        </p:txBody>
      </p:sp>
      <p:pic>
        <p:nvPicPr>
          <p:cNvPr id="6" name="Content Placeholder 6">
            <a:extLst>
              <a:ext uri="{FF2B5EF4-FFF2-40B4-BE49-F238E27FC236}">
                <a16:creationId xmlns:a16="http://schemas.microsoft.com/office/drawing/2014/main" id="{E9B3C9D5-8541-4A56-82A3-A336D701A31A}"/>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1064472" y="1753402"/>
            <a:ext cx="1966055" cy="1747317"/>
          </a:xfrm>
          <a:prstGeom prst="rect">
            <a:avLst/>
          </a:prstGeom>
        </p:spPr>
      </p:pic>
      <p:pic>
        <p:nvPicPr>
          <p:cNvPr id="7" name="Picture 6">
            <a:extLst>
              <a:ext uri="{FF2B5EF4-FFF2-40B4-BE49-F238E27FC236}">
                <a16:creationId xmlns:a16="http://schemas.microsoft.com/office/drawing/2014/main" id="{C753EAE8-9119-44D8-AEE1-6E1D9AF1B61E}"/>
              </a:ext>
            </a:extLst>
          </p:cNvPr>
          <p:cNvPicPr>
            <a:picLocks noChangeAspect="1"/>
          </p:cNvPicPr>
          <p:nvPr/>
        </p:nvPicPr>
        <p:blipFill>
          <a:blip r:embed="rId4"/>
          <a:stretch>
            <a:fillRect/>
          </a:stretch>
        </p:blipFill>
        <p:spPr>
          <a:xfrm>
            <a:off x="2639944" y="1377556"/>
            <a:ext cx="1930458" cy="1097280"/>
          </a:xfrm>
          <a:prstGeom prst="rect">
            <a:avLst/>
          </a:prstGeom>
        </p:spPr>
      </p:pic>
      <p:pic>
        <p:nvPicPr>
          <p:cNvPr id="9" name="Picture 8">
            <a:extLst>
              <a:ext uri="{FF2B5EF4-FFF2-40B4-BE49-F238E27FC236}">
                <a16:creationId xmlns:a16="http://schemas.microsoft.com/office/drawing/2014/main" id="{682565E9-05DE-46AF-8E30-BA8A7308978C}"/>
              </a:ext>
            </a:extLst>
          </p:cNvPr>
          <p:cNvPicPr>
            <a:picLocks noChangeAspect="1"/>
          </p:cNvPicPr>
          <p:nvPr/>
        </p:nvPicPr>
        <p:blipFill rotWithShape="1">
          <a:blip r:embed="rId5" cstate="hqprint">
            <a:extLst>
              <a:ext uri="{28A0092B-C50C-407E-A947-70E740481C1C}">
                <a14:useLocalDpi xmlns:a14="http://schemas.microsoft.com/office/drawing/2010/main"/>
              </a:ext>
            </a:extLst>
          </a:blip>
          <a:srcRect/>
          <a:stretch/>
        </p:blipFill>
        <p:spPr>
          <a:xfrm rot="5400000">
            <a:off x="4789029" y="4561376"/>
            <a:ext cx="2159172" cy="1463040"/>
          </a:xfrm>
          <a:prstGeom prst="rect">
            <a:avLst/>
          </a:prstGeom>
        </p:spPr>
      </p:pic>
      <p:sp>
        <p:nvSpPr>
          <p:cNvPr id="11" name="TextBox 10">
            <a:extLst>
              <a:ext uri="{FF2B5EF4-FFF2-40B4-BE49-F238E27FC236}">
                <a16:creationId xmlns:a16="http://schemas.microsoft.com/office/drawing/2014/main" id="{0D5E3846-918F-4238-B74B-9057F81B6095}"/>
              </a:ext>
            </a:extLst>
          </p:cNvPr>
          <p:cNvSpPr txBox="1"/>
          <p:nvPr/>
        </p:nvSpPr>
        <p:spPr>
          <a:xfrm>
            <a:off x="3041580" y="2392294"/>
            <a:ext cx="3539623" cy="1754326"/>
          </a:xfrm>
          <a:prstGeom prst="rect">
            <a:avLst/>
          </a:prstGeom>
          <a:solidFill>
            <a:schemeClr val="bg1"/>
          </a:solidFill>
        </p:spPr>
        <p:txBody>
          <a:bodyPr wrap="square" rtlCol="0">
            <a:spAutoFit/>
          </a:bodyPr>
          <a:lstStyle/>
          <a:p>
            <a:pPr marL="228600" indent="-228600">
              <a:buFont typeface="Arial" panose="020B0604020202020204" pitchFamily="34" charset="0"/>
              <a:buChar char="•"/>
            </a:pPr>
            <a:r>
              <a:rPr lang="en-US" dirty="0">
                <a:latin typeface="+mj-lt"/>
              </a:rPr>
              <a:t>HS TC plug is installed into counterbore with RTV-560 applied at the bottom face and sidewall</a:t>
            </a:r>
          </a:p>
          <a:p>
            <a:pPr marL="228600" indent="-228600">
              <a:buFont typeface="Arial" panose="020B0604020202020204" pitchFamily="34" charset="0"/>
              <a:buChar char="•"/>
            </a:pPr>
            <a:r>
              <a:rPr lang="en-US" dirty="0">
                <a:latin typeface="+mj-lt"/>
              </a:rPr>
              <a:t>Lead wires fed through the structure to route to data system</a:t>
            </a:r>
          </a:p>
        </p:txBody>
      </p:sp>
      <p:sp>
        <p:nvSpPr>
          <p:cNvPr id="16" name="TextBox 15">
            <a:extLst>
              <a:ext uri="{FF2B5EF4-FFF2-40B4-BE49-F238E27FC236}">
                <a16:creationId xmlns:a16="http://schemas.microsoft.com/office/drawing/2014/main" id="{DD4C5252-FE76-4CAA-87A8-B9BD3E1803C6}"/>
              </a:ext>
            </a:extLst>
          </p:cNvPr>
          <p:cNvSpPr txBox="1"/>
          <p:nvPr/>
        </p:nvSpPr>
        <p:spPr>
          <a:xfrm>
            <a:off x="1061914" y="3542478"/>
            <a:ext cx="1043743" cy="338554"/>
          </a:xfrm>
          <a:prstGeom prst="rect">
            <a:avLst/>
          </a:prstGeom>
          <a:noFill/>
        </p:spPr>
        <p:txBody>
          <a:bodyPr wrap="square" rtlCol="0">
            <a:spAutoFit/>
          </a:bodyPr>
          <a:lstStyle/>
          <a:p>
            <a:r>
              <a:rPr lang="en-US" sz="1600" dirty="0">
                <a:latin typeface="+mj-lt"/>
              </a:rPr>
              <a:t>RTV-560</a:t>
            </a:r>
          </a:p>
        </p:txBody>
      </p:sp>
      <p:cxnSp>
        <p:nvCxnSpPr>
          <p:cNvPr id="17" name="Straight Arrow Connector 16">
            <a:extLst>
              <a:ext uri="{FF2B5EF4-FFF2-40B4-BE49-F238E27FC236}">
                <a16:creationId xmlns:a16="http://schemas.microsoft.com/office/drawing/2014/main" id="{04B60818-6905-4D72-BAF6-C74B006A8837}"/>
              </a:ext>
            </a:extLst>
          </p:cNvPr>
          <p:cNvCxnSpPr>
            <a:stCxn id="16" idx="0"/>
          </p:cNvCxnSpPr>
          <p:nvPr/>
        </p:nvCxnSpPr>
        <p:spPr bwMode="auto">
          <a:xfrm flipV="1">
            <a:off x="1583786" y="2023457"/>
            <a:ext cx="1803953" cy="1519021"/>
          </a:xfrm>
          <a:prstGeom prst="straightConnector1">
            <a:avLst/>
          </a:prstGeom>
          <a:solidFill>
            <a:schemeClr val="bg1"/>
          </a:solidFill>
          <a:ln w="9525" cap="flat" cmpd="sng" algn="ctr">
            <a:solidFill>
              <a:srgbClr val="C00000"/>
            </a:solidFill>
            <a:prstDash val="solid"/>
            <a:round/>
            <a:headEnd type="none" w="med" len="med"/>
            <a:tailEnd type="diamond"/>
          </a:ln>
          <a:effectLst/>
        </p:spPr>
      </p:cxnSp>
      <p:cxnSp>
        <p:nvCxnSpPr>
          <p:cNvPr id="18" name="Straight Arrow Connector 17">
            <a:extLst>
              <a:ext uri="{FF2B5EF4-FFF2-40B4-BE49-F238E27FC236}">
                <a16:creationId xmlns:a16="http://schemas.microsoft.com/office/drawing/2014/main" id="{5D0E7DD1-A0CF-486F-B5D9-2E11E3EBEC1E}"/>
              </a:ext>
            </a:extLst>
          </p:cNvPr>
          <p:cNvCxnSpPr>
            <a:stCxn id="16" idx="0"/>
          </p:cNvCxnSpPr>
          <p:nvPr/>
        </p:nvCxnSpPr>
        <p:spPr bwMode="auto">
          <a:xfrm flipV="1">
            <a:off x="1583786" y="2535376"/>
            <a:ext cx="295303" cy="1007102"/>
          </a:xfrm>
          <a:prstGeom prst="straightConnector1">
            <a:avLst/>
          </a:prstGeom>
          <a:solidFill>
            <a:schemeClr val="bg1"/>
          </a:solidFill>
          <a:ln w="9525" cap="flat" cmpd="sng" algn="ctr">
            <a:solidFill>
              <a:srgbClr val="C00000"/>
            </a:solidFill>
            <a:prstDash val="solid"/>
            <a:round/>
            <a:headEnd type="none" w="med" len="med"/>
            <a:tailEnd type="diamond"/>
          </a:ln>
          <a:effectLst/>
        </p:spPr>
      </p:cxnSp>
      <p:cxnSp>
        <p:nvCxnSpPr>
          <p:cNvPr id="19" name="Straight Arrow Connector 18">
            <a:extLst>
              <a:ext uri="{FF2B5EF4-FFF2-40B4-BE49-F238E27FC236}">
                <a16:creationId xmlns:a16="http://schemas.microsoft.com/office/drawing/2014/main" id="{134D3D51-676E-4456-8D91-286193F88557}"/>
              </a:ext>
            </a:extLst>
          </p:cNvPr>
          <p:cNvCxnSpPr>
            <a:stCxn id="16" idx="0"/>
          </p:cNvCxnSpPr>
          <p:nvPr/>
        </p:nvCxnSpPr>
        <p:spPr bwMode="auto">
          <a:xfrm flipV="1">
            <a:off x="1583786" y="2136128"/>
            <a:ext cx="196341" cy="1406350"/>
          </a:xfrm>
          <a:prstGeom prst="straightConnector1">
            <a:avLst/>
          </a:prstGeom>
          <a:solidFill>
            <a:schemeClr val="bg1"/>
          </a:solidFill>
          <a:ln w="9525" cap="flat" cmpd="sng" algn="ctr">
            <a:solidFill>
              <a:srgbClr val="C00000"/>
            </a:solidFill>
            <a:prstDash val="solid"/>
            <a:round/>
            <a:headEnd type="none" w="med" len="med"/>
            <a:tailEnd type="diamond"/>
          </a:ln>
          <a:effectLst/>
        </p:spPr>
      </p:cxnSp>
      <p:sp>
        <p:nvSpPr>
          <p:cNvPr id="21" name="TextBox 20">
            <a:extLst>
              <a:ext uri="{FF2B5EF4-FFF2-40B4-BE49-F238E27FC236}">
                <a16:creationId xmlns:a16="http://schemas.microsoft.com/office/drawing/2014/main" id="{E9F1B686-794F-4689-8D01-5AD2C27AD9E2}"/>
              </a:ext>
            </a:extLst>
          </p:cNvPr>
          <p:cNvSpPr txBox="1"/>
          <p:nvPr/>
        </p:nvSpPr>
        <p:spPr>
          <a:xfrm>
            <a:off x="1009389" y="1354781"/>
            <a:ext cx="1682336" cy="338554"/>
          </a:xfrm>
          <a:prstGeom prst="rect">
            <a:avLst/>
          </a:prstGeom>
          <a:noFill/>
        </p:spPr>
        <p:txBody>
          <a:bodyPr wrap="square" rtlCol="0">
            <a:spAutoFit/>
          </a:bodyPr>
          <a:lstStyle/>
          <a:p>
            <a:r>
              <a:rPr lang="en-US" sz="1600" u="sng" dirty="0">
                <a:latin typeface="+mj-lt"/>
              </a:rPr>
              <a:t>Heatshield:</a:t>
            </a:r>
          </a:p>
        </p:txBody>
      </p:sp>
      <p:pic>
        <p:nvPicPr>
          <p:cNvPr id="24" name="Picture 5" descr="IMG_2301.JPG">
            <a:extLst>
              <a:ext uri="{FF2B5EF4-FFF2-40B4-BE49-F238E27FC236}">
                <a16:creationId xmlns:a16="http://schemas.microsoft.com/office/drawing/2014/main" id="{10771545-BB29-47A8-B15D-8F3410DC806D}"/>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bwMode="auto">
          <a:xfrm>
            <a:off x="6807772" y="1208838"/>
            <a:ext cx="4374839"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8" descr="plug1.JPG">
            <a:extLst>
              <a:ext uri="{FF2B5EF4-FFF2-40B4-BE49-F238E27FC236}">
                <a16:creationId xmlns:a16="http://schemas.microsoft.com/office/drawing/2014/main" id="{684D1CE3-C01F-4054-A79A-D5017F87808B}"/>
              </a:ext>
            </a:extLst>
          </p:cNvPr>
          <p:cNvPicPr>
            <a:picLocks noChangeAspect="1"/>
          </p:cNvPicPr>
          <p:nvPr/>
        </p:nvPicPr>
        <p:blipFill rotWithShape="1">
          <a:blip r:embed="rId7" cstate="hqprint">
            <a:extLst>
              <a:ext uri="{28A0092B-C50C-407E-A947-70E740481C1C}">
                <a14:useLocalDpi xmlns:a14="http://schemas.microsoft.com/office/drawing/2010/main"/>
              </a:ext>
            </a:extLst>
          </a:blip>
          <a:srcRect/>
          <a:stretch/>
        </p:blipFill>
        <p:spPr bwMode="auto">
          <a:xfrm>
            <a:off x="7092381" y="4213310"/>
            <a:ext cx="3860800" cy="2325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26">
            <a:extLst>
              <a:ext uri="{FF2B5EF4-FFF2-40B4-BE49-F238E27FC236}">
                <a16:creationId xmlns:a16="http://schemas.microsoft.com/office/drawing/2014/main" id="{BDE550D9-0251-47A5-BB18-822F1E61EB8D}"/>
              </a:ext>
            </a:extLst>
          </p:cNvPr>
          <p:cNvPicPr>
            <a:picLocks noChangeAspect="1"/>
          </p:cNvPicPr>
          <p:nvPr/>
        </p:nvPicPr>
        <p:blipFill>
          <a:blip r:embed="rId8" cstate="hqprint">
            <a:extLst>
              <a:ext uri="{28A0092B-C50C-407E-A947-70E740481C1C}">
                <a14:useLocalDpi xmlns:a14="http://schemas.microsoft.com/office/drawing/2010/main"/>
              </a:ext>
            </a:extLst>
          </a:blip>
          <a:stretch>
            <a:fillRect/>
          </a:stretch>
        </p:blipFill>
        <p:spPr>
          <a:xfrm>
            <a:off x="9297293" y="3073701"/>
            <a:ext cx="2635009" cy="1756673"/>
          </a:xfrm>
          <a:prstGeom prst="rect">
            <a:avLst/>
          </a:prstGeom>
        </p:spPr>
      </p:pic>
      <p:pic>
        <p:nvPicPr>
          <p:cNvPr id="12" name="Picture 11" descr="A picture containing kitchen appliance&#10;&#10;Description automatically generated">
            <a:extLst>
              <a:ext uri="{FF2B5EF4-FFF2-40B4-BE49-F238E27FC236}">
                <a16:creationId xmlns:a16="http://schemas.microsoft.com/office/drawing/2014/main" id="{91FCB53C-6892-403B-962B-901CCFEAFF0A}"/>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rot="5400000">
            <a:off x="2628946" y="4222319"/>
            <a:ext cx="2103120" cy="2103120"/>
          </a:xfrm>
          <a:prstGeom prst="rect">
            <a:avLst/>
          </a:prstGeom>
        </p:spPr>
      </p:pic>
      <p:sp>
        <p:nvSpPr>
          <p:cNvPr id="20" name="TextBox 19">
            <a:extLst>
              <a:ext uri="{FF2B5EF4-FFF2-40B4-BE49-F238E27FC236}">
                <a16:creationId xmlns:a16="http://schemas.microsoft.com/office/drawing/2014/main" id="{0B8387F7-5FF8-43B1-9E8D-D3B38C35D28A}"/>
              </a:ext>
            </a:extLst>
          </p:cNvPr>
          <p:cNvSpPr txBox="1"/>
          <p:nvPr/>
        </p:nvSpPr>
        <p:spPr>
          <a:xfrm>
            <a:off x="6932337" y="3500719"/>
            <a:ext cx="3141155" cy="369332"/>
          </a:xfrm>
          <a:prstGeom prst="rect">
            <a:avLst/>
          </a:prstGeom>
          <a:solidFill>
            <a:schemeClr val="bg1">
              <a:lumMod val="95000"/>
              <a:alpha val="80000"/>
            </a:schemeClr>
          </a:solidFill>
        </p:spPr>
        <p:txBody>
          <a:bodyPr wrap="square" rtlCol="0">
            <a:spAutoFit/>
          </a:bodyPr>
          <a:lstStyle/>
          <a:p>
            <a:r>
              <a:rPr lang="en-US" b="1" dirty="0">
                <a:solidFill>
                  <a:schemeClr val="accent1">
                    <a:lumMod val="75000"/>
                  </a:schemeClr>
                </a:solidFill>
              </a:rPr>
              <a:t>Thermocouple plug fabrication</a:t>
            </a:r>
          </a:p>
        </p:txBody>
      </p:sp>
      <p:sp>
        <p:nvSpPr>
          <p:cNvPr id="22" name="TextBox 21">
            <a:extLst>
              <a:ext uri="{FF2B5EF4-FFF2-40B4-BE49-F238E27FC236}">
                <a16:creationId xmlns:a16="http://schemas.microsoft.com/office/drawing/2014/main" id="{19B0FE93-30C5-416B-A148-1C7406FE28E7}"/>
              </a:ext>
            </a:extLst>
          </p:cNvPr>
          <p:cNvSpPr txBox="1"/>
          <p:nvPr/>
        </p:nvSpPr>
        <p:spPr>
          <a:xfrm>
            <a:off x="2691726" y="5775008"/>
            <a:ext cx="1346874" cy="369332"/>
          </a:xfrm>
          <a:prstGeom prst="rect">
            <a:avLst/>
          </a:prstGeom>
          <a:solidFill>
            <a:schemeClr val="bg1">
              <a:lumMod val="95000"/>
              <a:alpha val="80000"/>
            </a:schemeClr>
          </a:solidFill>
        </p:spPr>
        <p:txBody>
          <a:bodyPr wrap="square" rtlCol="0">
            <a:spAutoFit/>
          </a:bodyPr>
          <a:lstStyle/>
          <a:p>
            <a:r>
              <a:rPr lang="en-US" b="1" dirty="0">
                <a:solidFill>
                  <a:schemeClr val="accent1">
                    <a:lumMod val="75000"/>
                  </a:schemeClr>
                </a:solidFill>
              </a:rPr>
              <a:t>X-ray image</a:t>
            </a:r>
          </a:p>
        </p:txBody>
      </p:sp>
    </p:spTree>
    <p:extLst>
      <p:ext uri="{BB962C8B-B14F-4D97-AF65-F5344CB8AC3E}">
        <p14:creationId xmlns:p14="http://schemas.microsoft.com/office/powerpoint/2010/main" val="1812354024"/>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D2AA112-7DA7-434D-824A-03A555DE1C2B}"/>
              </a:ext>
            </a:extLst>
          </p:cNvPr>
          <p:cNvPicPr>
            <a:picLocks noChangeAspect="1"/>
          </p:cNvPicPr>
          <p:nvPr/>
        </p:nvPicPr>
        <p:blipFill>
          <a:blip r:embed="rId2"/>
          <a:stretch>
            <a:fillRect/>
          </a:stretch>
        </p:blipFill>
        <p:spPr>
          <a:xfrm>
            <a:off x="7737996" y="3897456"/>
            <a:ext cx="4273382" cy="2926080"/>
          </a:xfrm>
          <a:prstGeom prst="rect">
            <a:avLst/>
          </a:prstGeom>
        </p:spPr>
      </p:pic>
      <p:sp>
        <p:nvSpPr>
          <p:cNvPr id="2" name="Title 1">
            <a:extLst>
              <a:ext uri="{FF2B5EF4-FFF2-40B4-BE49-F238E27FC236}">
                <a16:creationId xmlns:a16="http://schemas.microsoft.com/office/drawing/2014/main" id="{C73861DA-5139-460A-98CF-11BD8848056F}"/>
              </a:ext>
            </a:extLst>
          </p:cNvPr>
          <p:cNvSpPr>
            <a:spLocks noGrp="1"/>
          </p:cNvSpPr>
          <p:nvPr>
            <p:ph type="title"/>
          </p:nvPr>
        </p:nvSpPr>
        <p:spPr/>
        <p:txBody>
          <a:bodyPr/>
          <a:lstStyle/>
          <a:p>
            <a:r>
              <a:rPr lang="en-US" dirty="0"/>
              <a:t>Pressure Transducers</a:t>
            </a:r>
          </a:p>
        </p:txBody>
      </p:sp>
      <p:sp>
        <p:nvSpPr>
          <p:cNvPr id="3" name="Content Placeholder 2">
            <a:extLst>
              <a:ext uri="{FF2B5EF4-FFF2-40B4-BE49-F238E27FC236}">
                <a16:creationId xmlns:a16="http://schemas.microsoft.com/office/drawing/2014/main" id="{61257586-F24D-46D3-B946-C1264B53BC54}"/>
              </a:ext>
            </a:extLst>
          </p:cNvPr>
          <p:cNvSpPr>
            <a:spLocks noGrp="1"/>
          </p:cNvSpPr>
          <p:nvPr>
            <p:ph idx="1"/>
          </p:nvPr>
        </p:nvSpPr>
        <p:spPr>
          <a:xfrm>
            <a:off x="391886" y="1262744"/>
            <a:ext cx="4911634" cy="5061856"/>
          </a:xfrm>
        </p:spPr>
        <p:txBody>
          <a:bodyPr>
            <a:normAutofit/>
          </a:bodyPr>
          <a:lstStyle/>
          <a:p>
            <a:r>
              <a:rPr lang="en-US" sz="2400" dirty="0"/>
              <a:t>Measure surface pressure in-situ on the heat shield or backshell of an entry vehicle</a:t>
            </a:r>
          </a:p>
          <a:p>
            <a:r>
              <a:rPr lang="en-US" sz="2400" dirty="0"/>
              <a:t>Data are used to reconstruct freestream density and vehicle attitude</a:t>
            </a:r>
          </a:p>
          <a:p>
            <a:pPr lvl="1"/>
            <a:r>
              <a:rPr lang="en-US" sz="2000" dirty="0"/>
              <a:t>Angle of attack</a:t>
            </a:r>
          </a:p>
          <a:p>
            <a:pPr lvl="1"/>
            <a:r>
              <a:rPr lang="en-US" sz="2000" dirty="0"/>
              <a:t>Angle of sideslip</a:t>
            </a:r>
          </a:p>
          <a:p>
            <a:r>
              <a:rPr lang="en-US" sz="2400" dirty="0"/>
              <a:t>Accommodation onto a flight aeroshell requires a hole through the TPS material and substructure</a:t>
            </a:r>
          </a:p>
          <a:p>
            <a:r>
              <a:rPr lang="en-US" sz="2400" dirty="0"/>
              <a:t>Tubing is used to provide the pressure path to a transducer</a:t>
            </a:r>
          </a:p>
          <a:p>
            <a:endParaRPr lang="en-US" sz="2400" dirty="0"/>
          </a:p>
        </p:txBody>
      </p:sp>
      <p:sp>
        <p:nvSpPr>
          <p:cNvPr id="4" name="Date Placeholder 3">
            <a:extLst>
              <a:ext uri="{FF2B5EF4-FFF2-40B4-BE49-F238E27FC236}">
                <a16:creationId xmlns:a16="http://schemas.microsoft.com/office/drawing/2014/main" id="{800C106A-EF39-4FD9-ADC2-84A0A8AED923}"/>
              </a:ext>
            </a:extLst>
          </p:cNvPr>
          <p:cNvSpPr>
            <a:spLocks noGrp="1"/>
          </p:cNvSpPr>
          <p:nvPr>
            <p:ph type="dt" sz="half" idx="10"/>
          </p:nvPr>
        </p:nvSpPr>
        <p:spPr/>
        <p:txBody>
          <a:bodyPr/>
          <a:lstStyle/>
          <a:p>
            <a:r>
              <a:rPr lang="en-US" dirty="0"/>
              <a:t>19 April 2022</a:t>
            </a:r>
          </a:p>
        </p:txBody>
      </p:sp>
      <p:sp>
        <p:nvSpPr>
          <p:cNvPr id="5" name="Footer Placeholder 4">
            <a:extLst>
              <a:ext uri="{FF2B5EF4-FFF2-40B4-BE49-F238E27FC236}">
                <a16:creationId xmlns:a16="http://schemas.microsoft.com/office/drawing/2014/main" id="{35DE8757-CF7B-4A3C-B3D5-E3B57CE96E0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9329541-7563-4DC9-AD18-EF19FBB31102}"/>
              </a:ext>
            </a:extLst>
          </p:cNvPr>
          <p:cNvSpPr>
            <a:spLocks noGrp="1"/>
          </p:cNvSpPr>
          <p:nvPr>
            <p:ph type="sldNum" sz="quarter" idx="12"/>
          </p:nvPr>
        </p:nvSpPr>
        <p:spPr/>
        <p:txBody>
          <a:bodyPr/>
          <a:lstStyle/>
          <a:p>
            <a:fld id="{73FCCCAE-C0A6-4BB7-B82B-AC74E56A11C4}" type="slidenum">
              <a:rPr lang="en-US" smtClean="0"/>
              <a:pPr/>
              <a:t>8</a:t>
            </a:fld>
            <a:endParaRPr lang="en-US" dirty="0"/>
          </a:p>
        </p:txBody>
      </p:sp>
      <p:pic>
        <p:nvPicPr>
          <p:cNvPr id="61" name="Picture 60" descr="Map&#10;&#10;Description automatically generated">
            <a:extLst>
              <a:ext uri="{FF2B5EF4-FFF2-40B4-BE49-F238E27FC236}">
                <a16:creationId xmlns:a16="http://schemas.microsoft.com/office/drawing/2014/main" id="{AEA4C762-75FA-4A08-ABE4-459D622F0284}"/>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5303520" y="1252050"/>
            <a:ext cx="3840480" cy="2703733"/>
          </a:xfrm>
          <a:prstGeom prst="rect">
            <a:avLst/>
          </a:prstGeom>
        </p:spPr>
      </p:pic>
      <p:sp>
        <p:nvSpPr>
          <p:cNvPr id="9" name="Text Box 22">
            <a:extLst>
              <a:ext uri="{FF2B5EF4-FFF2-40B4-BE49-F238E27FC236}">
                <a16:creationId xmlns:a16="http://schemas.microsoft.com/office/drawing/2014/main" id="{725DB0B8-740B-4DFC-B8B5-B8F220E661B3}"/>
              </a:ext>
            </a:extLst>
          </p:cNvPr>
          <p:cNvSpPr txBox="1">
            <a:spLocks noChangeArrowheads="1"/>
          </p:cNvSpPr>
          <p:nvPr/>
        </p:nvSpPr>
        <p:spPr bwMode="auto">
          <a:xfrm>
            <a:off x="9261815" y="1510063"/>
            <a:ext cx="2749563"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200">
                <a:solidFill>
                  <a:schemeClr val="tx1"/>
                </a:solidFill>
                <a:latin typeface="Times" panose="02020603050405020304" pitchFamily="18" charset="0"/>
              </a:defRPr>
            </a:lvl1pPr>
            <a:lvl2pPr marL="742950" indent="-285750">
              <a:defRPr sz="1200">
                <a:solidFill>
                  <a:schemeClr val="tx1"/>
                </a:solidFill>
                <a:latin typeface="Times" panose="02020603050405020304" pitchFamily="18" charset="0"/>
              </a:defRPr>
            </a:lvl2pPr>
            <a:lvl3pPr marL="1143000" indent="-228600">
              <a:defRPr sz="1200">
                <a:solidFill>
                  <a:schemeClr val="tx1"/>
                </a:solidFill>
                <a:latin typeface="Times" panose="02020603050405020304" pitchFamily="18" charset="0"/>
              </a:defRPr>
            </a:lvl3pPr>
            <a:lvl4pPr marL="1600200" indent="-228600">
              <a:defRPr sz="1200">
                <a:solidFill>
                  <a:schemeClr val="tx1"/>
                </a:solidFill>
                <a:latin typeface="Times" panose="02020603050405020304" pitchFamily="18" charset="0"/>
              </a:defRPr>
            </a:lvl4pPr>
            <a:lvl5pPr marL="2057400" indent="-228600">
              <a:defRPr sz="1200">
                <a:solidFill>
                  <a:schemeClr val="tx1"/>
                </a:solidFill>
                <a:latin typeface="Times" panose="02020603050405020304" pitchFamily="18" charset="0"/>
              </a:defRPr>
            </a:lvl5pPr>
            <a:lvl6pPr marL="2514600" indent="-228600" eaLnBrk="0" fontAlgn="base" hangingPunct="0">
              <a:spcBef>
                <a:spcPct val="0"/>
              </a:spcBef>
              <a:spcAft>
                <a:spcPct val="0"/>
              </a:spcAft>
              <a:defRPr sz="1200">
                <a:solidFill>
                  <a:schemeClr val="tx1"/>
                </a:solidFill>
                <a:latin typeface="Times" panose="02020603050405020304" pitchFamily="18" charset="0"/>
              </a:defRPr>
            </a:lvl6pPr>
            <a:lvl7pPr marL="2971800" indent="-228600" eaLnBrk="0" fontAlgn="base" hangingPunct="0">
              <a:spcBef>
                <a:spcPct val="0"/>
              </a:spcBef>
              <a:spcAft>
                <a:spcPct val="0"/>
              </a:spcAft>
              <a:defRPr sz="1200">
                <a:solidFill>
                  <a:schemeClr val="tx1"/>
                </a:solidFill>
                <a:latin typeface="Times" panose="02020603050405020304" pitchFamily="18" charset="0"/>
              </a:defRPr>
            </a:lvl7pPr>
            <a:lvl8pPr marL="3429000" indent="-228600" eaLnBrk="0" fontAlgn="base" hangingPunct="0">
              <a:spcBef>
                <a:spcPct val="0"/>
              </a:spcBef>
              <a:spcAft>
                <a:spcPct val="0"/>
              </a:spcAft>
              <a:defRPr sz="1200">
                <a:solidFill>
                  <a:schemeClr val="tx1"/>
                </a:solidFill>
                <a:latin typeface="Times" panose="02020603050405020304" pitchFamily="18" charset="0"/>
              </a:defRPr>
            </a:lvl8pPr>
            <a:lvl9pPr marL="3886200" indent="-228600" eaLnBrk="0" fontAlgn="base" hangingPunct="0">
              <a:spcBef>
                <a:spcPct val="0"/>
              </a:spcBef>
              <a:spcAft>
                <a:spcPct val="0"/>
              </a:spcAft>
              <a:defRPr sz="1200">
                <a:solidFill>
                  <a:schemeClr val="tx1"/>
                </a:solidFill>
                <a:latin typeface="Times" panose="02020603050405020304" pitchFamily="18" charset="0"/>
              </a:defRPr>
            </a:lvl9pPr>
          </a:lstStyle>
          <a:p>
            <a:pPr eaLnBrk="1" hangingPunct="1"/>
            <a:r>
              <a:rPr lang="en-US" altLang="en-US" sz="1400" b="1" i="1" dirty="0">
                <a:latin typeface="Arial" panose="020B0604020202020204" pitchFamily="34" charset="0"/>
              </a:rPr>
              <a:t>MEDLI2 Hypersonic and Supersonic pressure transducers installed on the Mars 2020 heat shield</a:t>
            </a:r>
          </a:p>
        </p:txBody>
      </p:sp>
      <p:sp>
        <p:nvSpPr>
          <p:cNvPr id="10" name="Text Box 22">
            <a:extLst>
              <a:ext uri="{FF2B5EF4-FFF2-40B4-BE49-F238E27FC236}">
                <a16:creationId xmlns:a16="http://schemas.microsoft.com/office/drawing/2014/main" id="{F01D94EC-39CE-4C25-B89F-0183B80FF492}"/>
              </a:ext>
            </a:extLst>
          </p:cNvPr>
          <p:cNvSpPr txBox="1">
            <a:spLocks noChangeArrowheads="1"/>
          </p:cNvSpPr>
          <p:nvPr/>
        </p:nvSpPr>
        <p:spPr bwMode="auto">
          <a:xfrm>
            <a:off x="5813175" y="5321168"/>
            <a:ext cx="2150613"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200">
                <a:solidFill>
                  <a:schemeClr val="tx1"/>
                </a:solidFill>
                <a:latin typeface="Times" panose="02020603050405020304" pitchFamily="18" charset="0"/>
              </a:defRPr>
            </a:lvl1pPr>
            <a:lvl2pPr marL="742950" indent="-285750">
              <a:defRPr sz="1200">
                <a:solidFill>
                  <a:schemeClr val="tx1"/>
                </a:solidFill>
                <a:latin typeface="Times" panose="02020603050405020304" pitchFamily="18" charset="0"/>
              </a:defRPr>
            </a:lvl2pPr>
            <a:lvl3pPr marL="1143000" indent="-228600">
              <a:defRPr sz="1200">
                <a:solidFill>
                  <a:schemeClr val="tx1"/>
                </a:solidFill>
                <a:latin typeface="Times" panose="02020603050405020304" pitchFamily="18" charset="0"/>
              </a:defRPr>
            </a:lvl3pPr>
            <a:lvl4pPr marL="1600200" indent="-228600">
              <a:defRPr sz="1200">
                <a:solidFill>
                  <a:schemeClr val="tx1"/>
                </a:solidFill>
                <a:latin typeface="Times" panose="02020603050405020304" pitchFamily="18" charset="0"/>
              </a:defRPr>
            </a:lvl4pPr>
            <a:lvl5pPr marL="2057400" indent="-228600">
              <a:defRPr sz="1200">
                <a:solidFill>
                  <a:schemeClr val="tx1"/>
                </a:solidFill>
                <a:latin typeface="Times" panose="02020603050405020304" pitchFamily="18" charset="0"/>
              </a:defRPr>
            </a:lvl5pPr>
            <a:lvl6pPr marL="2514600" indent="-228600" eaLnBrk="0" fontAlgn="base" hangingPunct="0">
              <a:spcBef>
                <a:spcPct val="0"/>
              </a:spcBef>
              <a:spcAft>
                <a:spcPct val="0"/>
              </a:spcAft>
              <a:defRPr sz="1200">
                <a:solidFill>
                  <a:schemeClr val="tx1"/>
                </a:solidFill>
                <a:latin typeface="Times" panose="02020603050405020304" pitchFamily="18" charset="0"/>
              </a:defRPr>
            </a:lvl6pPr>
            <a:lvl7pPr marL="2971800" indent="-228600" eaLnBrk="0" fontAlgn="base" hangingPunct="0">
              <a:spcBef>
                <a:spcPct val="0"/>
              </a:spcBef>
              <a:spcAft>
                <a:spcPct val="0"/>
              </a:spcAft>
              <a:defRPr sz="1200">
                <a:solidFill>
                  <a:schemeClr val="tx1"/>
                </a:solidFill>
                <a:latin typeface="Times" panose="02020603050405020304" pitchFamily="18" charset="0"/>
              </a:defRPr>
            </a:lvl7pPr>
            <a:lvl8pPr marL="3429000" indent="-228600" eaLnBrk="0" fontAlgn="base" hangingPunct="0">
              <a:spcBef>
                <a:spcPct val="0"/>
              </a:spcBef>
              <a:spcAft>
                <a:spcPct val="0"/>
              </a:spcAft>
              <a:defRPr sz="1200">
                <a:solidFill>
                  <a:schemeClr val="tx1"/>
                </a:solidFill>
                <a:latin typeface="Times" panose="02020603050405020304" pitchFamily="18" charset="0"/>
              </a:defRPr>
            </a:lvl8pPr>
            <a:lvl9pPr marL="3886200" indent="-228600" eaLnBrk="0" fontAlgn="base" hangingPunct="0">
              <a:spcBef>
                <a:spcPct val="0"/>
              </a:spcBef>
              <a:spcAft>
                <a:spcPct val="0"/>
              </a:spcAft>
              <a:defRPr sz="1200">
                <a:solidFill>
                  <a:schemeClr val="tx1"/>
                </a:solidFill>
                <a:latin typeface="Times" panose="02020603050405020304" pitchFamily="18" charset="0"/>
              </a:defRPr>
            </a:lvl9pPr>
          </a:lstStyle>
          <a:p>
            <a:pPr eaLnBrk="1" hangingPunct="1"/>
            <a:r>
              <a:rPr lang="en-US" altLang="en-US" sz="1400" b="1" i="1" dirty="0">
                <a:latin typeface="Arial" panose="020B0604020202020204" pitchFamily="34" charset="0"/>
              </a:rPr>
              <a:t>CAD image of Orion EFT-1 pressure transducer test configuration</a:t>
            </a:r>
          </a:p>
        </p:txBody>
      </p:sp>
      <p:sp>
        <p:nvSpPr>
          <p:cNvPr id="13" name="Text Box 22">
            <a:extLst>
              <a:ext uri="{FF2B5EF4-FFF2-40B4-BE49-F238E27FC236}">
                <a16:creationId xmlns:a16="http://schemas.microsoft.com/office/drawing/2014/main" id="{D706DF06-DED3-4108-B7FF-AAB7ADDA28BC}"/>
              </a:ext>
            </a:extLst>
          </p:cNvPr>
          <p:cNvSpPr txBox="1">
            <a:spLocks noChangeArrowheads="1"/>
          </p:cNvSpPr>
          <p:nvPr/>
        </p:nvSpPr>
        <p:spPr bwMode="auto">
          <a:xfrm>
            <a:off x="5189931" y="3987533"/>
            <a:ext cx="339709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200">
                <a:solidFill>
                  <a:schemeClr val="tx1"/>
                </a:solidFill>
                <a:latin typeface="Times" panose="02020603050405020304" pitchFamily="18" charset="0"/>
              </a:defRPr>
            </a:lvl1pPr>
            <a:lvl2pPr marL="742950" indent="-285750">
              <a:defRPr sz="1200">
                <a:solidFill>
                  <a:schemeClr val="tx1"/>
                </a:solidFill>
                <a:latin typeface="Times" panose="02020603050405020304" pitchFamily="18" charset="0"/>
              </a:defRPr>
            </a:lvl2pPr>
            <a:lvl3pPr marL="1143000" indent="-228600">
              <a:defRPr sz="1200">
                <a:solidFill>
                  <a:schemeClr val="tx1"/>
                </a:solidFill>
                <a:latin typeface="Times" panose="02020603050405020304" pitchFamily="18" charset="0"/>
              </a:defRPr>
            </a:lvl3pPr>
            <a:lvl4pPr marL="1600200" indent="-228600">
              <a:defRPr sz="1200">
                <a:solidFill>
                  <a:schemeClr val="tx1"/>
                </a:solidFill>
                <a:latin typeface="Times" panose="02020603050405020304" pitchFamily="18" charset="0"/>
              </a:defRPr>
            </a:lvl4pPr>
            <a:lvl5pPr marL="2057400" indent="-228600">
              <a:defRPr sz="1200">
                <a:solidFill>
                  <a:schemeClr val="tx1"/>
                </a:solidFill>
                <a:latin typeface="Times" panose="02020603050405020304" pitchFamily="18" charset="0"/>
              </a:defRPr>
            </a:lvl5pPr>
            <a:lvl6pPr marL="2514600" indent="-228600" eaLnBrk="0" fontAlgn="base" hangingPunct="0">
              <a:spcBef>
                <a:spcPct val="0"/>
              </a:spcBef>
              <a:spcAft>
                <a:spcPct val="0"/>
              </a:spcAft>
              <a:defRPr sz="1200">
                <a:solidFill>
                  <a:schemeClr val="tx1"/>
                </a:solidFill>
                <a:latin typeface="Times" panose="02020603050405020304" pitchFamily="18" charset="0"/>
              </a:defRPr>
            </a:lvl6pPr>
            <a:lvl7pPr marL="2971800" indent="-228600" eaLnBrk="0" fontAlgn="base" hangingPunct="0">
              <a:spcBef>
                <a:spcPct val="0"/>
              </a:spcBef>
              <a:spcAft>
                <a:spcPct val="0"/>
              </a:spcAft>
              <a:defRPr sz="1200">
                <a:solidFill>
                  <a:schemeClr val="tx1"/>
                </a:solidFill>
                <a:latin typeface="Times" panose="02020603050405020304" pitchFamily="18" charset="0"/>
              </a:defRPr>
            </a:lvl7pPr>
            <a:lvl8pPr marL="3429000" indent="-228600" eaLnBrk="0" fontAlgn="base" hangingPunct="0">
              <a:spcBef>
                <a:spcPct val="0"/>
              </a:spcBef>
              <a:spcAft>
                <a:spcPct val="0"/>
              </a:spcAft>
              <a:defRPr sz="1200">
                <a:solidFill>
                  <a:schemeClr val="tx1"/>
                </a:solidFill>
                <a:latin typeface="Times" panose="02020603050405020304" pitchFamily="18" charset="0"/>
              </a:defRPr>
            </a:lvl8pPr>
            <a:lvl9pPr marL="3886200" indent="-228600" eaLnBrk="0" fontAlgn="base" hangingPunct="0">
              <a:spcBef>
                <a:spcPct val="0"/>
              </a:spcBef>
              <a:spcAft>
                <a:spcPct val="0"/>
              </a:spcAft>
              <a:defRPr sz="1200">
                <a:solidFill>
                  <a:schemeClr val="tx1"/>
                </a:solidFill>
                <a:latin typeface="Times" panose="02020603050405020304" pitchFamily="18" charset="0"/>
              </a:defRPr>
            </a:lvl9pPr>
          </a:lstStyle>
          <a:p>
            <a:pPr eaLnBrk="1" hangingPunct="1"/>
            <a:r>
              <a:rPr lang="en-US" altLang="en-US" i="1" dirty="0">
                <a:latin typeface="Arial" panose="020B0604020202020204" pitchFamily="34" charset="0"/>
              </a:rPr>
              <a:t>(Courtesy: NASA/JPL-Caltech)</a:t>
            </a:r>
          </a:p>
        </p:txBody>
      </p:sp>
    </p:spTree>
    <p:extLst>
      <p:ext uri="{BB962C8B-B14F-4D97-AF65-F5344CB8AC3E}">
        <p14:creationId xmlns:p14="http://schemas.microsoft.com/office/powerpoint/2010/main" val="3745093468"/>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3FE1D1-F454-43F6-BB10-1101EF884698}"/>
              </a:ext>
            </a:extLst>
          </p:cNvPr>
          <p:cNvSpPr>
            <a:spLocks noGrp="1"/>
          </p:cNvSpPr>
          <p:nvPr>
            <p:ph type="title"/>
          </p:nvPr>
        </p:nvSpPr>
        <p:spPr/>
        <p:txBody>
          <a:bodyPr/>
          <a:lstStyle/>
          <a:p>
            <a:r>
              <a:rPr lang="en-US" dirty="0"/>
              <a:t>Pressure Transducers</a:t>
            </a:r>
          </a:p>
        </p:txBody>
      </p:sp>
      <p:sp>
        <p:nvSpPr>
          <p:cNvPr id="3" name="Content Placeholder 2">
            <a:extLst>
              <a:ext uri="{FF2B5EF4-FFF2-40B4-BE49-F238E27FC236}">
                <a16:creationId xmlns:a16="http://schemas.microsoft.com/office/drawing/2014/main" id="{902BAFA2-CA62-43F4-A0D3-49D25AE9BA5E}"/>
              </a:ext>
            </a:extLst>
          </p:cNvPr>
          <p:cNvSpPr>
            <a:spLocks noGrp="1"/>
          </p:cNvSpPr>
          <p:nvPr>
            <p:ph idx="1"/>
          </p:nvPr>
        </p:nvSpPr>
        <p:spPr>
          <a:xfrm>
            <a:off x="391885" y="1262745"/>
            <a:ext cx="6736467" cy="4136570"/>
          </a:xfrm>
        </p:spPr>
        <p:txBody>
          <a:bodyPr>
            <a:normAutofit/>
          </a:bodyPr>
          <a:lstStyle/>
          <a:p>
            <a:r>
              <a:rPr lang="en-US" sz="2400" dirty="0"/>
              <a:t>Commercial and NASA built units have flown </a:t>
            </a:r>
          </a:p>
          <a:p>
            <a:r>
              <a:rPr lang="en-US" sz="2400" dirty="0"/>
              <a:t>Various sensing technologies:</a:t>
            </a:r>
          </a:p>
          <a:p>
            <a:pPr lvl="1"/>
            <a:r>
              <a:rPr lang="en-US" sz="2200" dirty="0"/>
              <a:t>Piezoresistive strain gage</a:t>
            </a:r>
          </a:p>
          <a:p>
            <a:pPr lvl="2"/>
            <a:r>
              <a:rPr lang="en-US" dirty="0"/>
              <a:t>Honeywell PPT: Micromachined silicon die with piezoresistive strain gauges</a:t>
            </a:r>
          </a:p>
          <a:p>
            <a:pPr lvl="2"/>
            <a:r>
              <a:rPr lang="en-US" dirty="0"/>
              <a:t>NASA LaRC in-house design for MEDLI2</a:t>
            </a:r>
          </a:p>
          <a:p>
            <a:pPr lvl="1"/>
            <a:r>
              <a:rPr lang="en-US" sz="2200" dirty="0"/>
              <a:t>Variable Reluctance for very low pressure applications</a:t>
            </a:r>
          </a:p>
          <a:p>
            <a:pPr lvl="2"/>
            <a:r>
              <a:rPr lang="en-US" dirty="0"/>
              <a:t>Two variable reluctance sensors with a diaphragm in-between</a:t>
            </a:r>
          </a:p>
          <a:p>
            <a:pPr lvl="2"/>
            <a:r>
              <a:rPr lang="en-US" dirty="0"/>
              <a:t>Commercial unit for MEDLI2</a:t>
            </a:r>
          </a:p>
          <a:p>
            <a:pPr lvl="2"/>
            <a:endParaRPr lang="en-US" sz="1800" dirty="0"/>
          </a:p>
        </p:txBody>
      </p:sp>
      <p:sp>
        <p:nvSpPr>
          <p:cNvPr id="4" name="Date Placeholder 3">
            <a:extLst>
              <a:ext uri="{FF2B5EF4-FFF2-40B4-BE49-F238E27FC236}">
                <a16:creationId xmlns:a16="http://schemas.microsoft.com/office/drawing/2014/main" id="{FFD22B3B-BC1E-4997-B9C2-3020E8B8CB48}"/>
              </a:ext>
            </a:extLst>
          </p:cNvPr>
          <p:cNvSpPr>
            <a:spLocks noGrp="1"/>
          </p:cNvSpPr>
          <p:nvPr>
            <p:ph type="dt" sz="half" idx="10"/>
          </p:nvPr>
        </p:nvSpPr>
        <p:spPr/>
        <p:txBody>
          <a:bodyPr/>
          <a:lstStyle/>
          <a:p>
            <a:r>
              <a:rPr lang="en-US" dirty="0"/>
              <a:t>19 April 2022</a:t>
            </a:r>
          </a:p>
        </p:txBody>
      </p:sp>
      <p:sp>
        <p:nvSpPr>
          <p:cNvPr id="5" name="Footer Placeholder 4">
            <a:extLst>
              <a:ext uri="{FF2B5EF4-FFF2-40B4-BE49-F238E27FC236}">
                <a16:creationId xmlns:a16="http://schemas.microsoft.com/office/drawing/2014/main" id="{4AF41323-8264-4F75-86E4-F3048F6A0F2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7D2654A-3C36-4D0D-89F1-3D697A77FE75}"/>
              </a:ext>
            </a:extLst>
          </p:cNvPr>
          <p:cNvSpPr>
            <a:spLocks noGrp="1"/>
          </p:cNvSpPr>
          <p:nvPr>
            <p:ph type="sldNum" sz="quarter" idx="12"/>
          </p:nvPr>
        </p:nvSpPr>
        <p:spPr/>
        <p:txBody>
          <a:bodyPr/>
          <a:lstStyle/>
          <a:p>
            <a:fld id="{73FCCCAE-C0A6-4BB7-B82B-AC74E56A11C4}" type="slidenum">
              <a:rPr lang="en-US" smtClean="0"/>
              <a:pPr/>
              <a:t>9</a:t>
            </a:fld>
            <a:endParaRPr lang="en-US" dirty="0"/>
          </a:p>
        </p:txBody>
      </p:sp>
      <p:pic>
        <p:nvPicPr>
          <p:cNvPr id="40" name="Picture 39">
            <a:extLst>
              <a:ext uri="{FF2B5EF4-FFF2-40B4-BE49-F238E27FC236}">
                <a16:creationId xmlns:a16="http://schemas.microsoft.com/office/drawing/2014/main" id="{E303CEBC-5251-4267-B17E-4855E671F64A}"/>
              </a:ext>
            </a:extLst>
          </p:cNvPr>
          <p:cNvPicPr>
            <a:picLocks noChangeAspect="1"/>
          </p:cNvPicPr>
          <p:nvPr/>
        </p:nvPicPr>
        <p:blipFill>
          <a:blip r:embed="rId2"/>
          <a:stretch>
            <a:fillRect/>
          </a:stretch>
        </p:blipFill>
        <p:spPr>
          <a:xfrm>
            <a:off x="10301703" y="1186508"/>
            <a:ext cx="1863971" cy="1920240"/>
          </a:xfrm>
          <a:prstGeom prst="rect">
            <a:avLst/>
          </a:prstGeom>
        </p:spPr>
      </p:pic>
      <p:pic>
        <p:nvPicPr>
          <p:cNvPr id="11" name="Content Placeholder 3">
            <a:extLst>
              <a:ext uri="{FF2B5EF4-FFF2-40B4-BE49-F238E27FC236}">
                <a16:creationId xmlns:a16="http://schemas.microsoft.com/office/drawing/2014/main" id="{8132C56C-61EA-4D9D-B114-A9D9CD9B5D6F}"/>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6939768" y="1620201"/>
            <a:ext cx="2373997" cy="1404186"/>
          </a:xfrm>
          <a:prstGeom prst="rect">
            <a:avLst/>
          </a:prstGeom>
        </p:spPr>
      </p:pic>
      <p:pic>
        <p:nvPicPr>
          <p:cNvPr id="13" name="Picture 12">
            <a:extLst>
              <a:ext uri="{FF2B5EF4-FFF2-40B4-BE49-F238E27FC236}">
                <a16:creationId xmlns:a16="http://schemas.microsoft.com/office/drawing/2014/main" id="{EEDA64CC-B372-4E76-A2F2-6F4B7577F1BA}"/>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8227453" y="2431135"/>
            <a:ext cx="1653090" cy="1463040"/>
          </a:xfrm>
          <a:prstGeom prst="rect">
            <a:avLst/>
          </a:prstGeom>
        </p:spPr>
      </p:pic>
      <p:pic>
        <p:nvPicPr>
          <p:cNvPr id="8" name="Picture 7" descr="A picture containing person, indoor, blue&#10;&#10;Description automatically generated">
            <a:extLst>
              <a:ext uri="{FF2B5EF4-FFF2-40B4-BE49-F238E27FC236}">
                <a16:creationId xmlns:a16="http://schemas.microsoft.com/office/drawing/2014/main" id="{3051A7D3-F093-4832-A0EF-FE1B44077681}"/>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8497747" y="3958974"/>
            <a:ext cx="3538262" cy="2194560"/>
          </a:xfrm>
          <a:prstGeom prst="rect">
            <a:avLst/>
          </a:prstGeom>
        </p:spPr>
      </p:pic>
      <p:pic>
        <p:nvPicPr>
          <p:cNvPr id="10" name="Picture 9" descr="A picture containing device&#10;&#10;Description automatically generated">
            <a:extLst>
              <a:ext uri="{FF2B5EF4-FFF2-40B4-BE49-F238E27FC236}">
                <a16:creationId xmlns:a16="http://schemas.microsoft.com/office/drawing/2014/main" id="{9E4A751B-1FB2-4D39-8C0E-BF29920639C3}"/>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5019494" y="4752177"/>
            <a:ext cx="3295857" cy="1371600"/>
          </a:xfrm>
          <a:prstGeom prst="rect">
            <a:avLst/>
          </a:prstGeom>
        </p:spPr>
      </p:pic>
      <p:sp>
        <p:nvSpPr>
          <p:cNvPr id="14" name="Text Box 22">
            <a:extLst>
              <a:ext uri="{FF2B5EF4-FFF2-40B4-BE49-F238E27FC236}">
                <a16:creationId xmlns:a16="http://schemas.microsoft.com/office/drawing/2014/main" id="{CC1AD426-848F-4139-8921-8B37BE51E1B2}"/>
              </a:ext>
            </a:extLst>
          </p:cNvPr>
          <p:cNvSpPr txBox="1">
            <a:spLocks noChangeArrowheads="1"/>
          </p:cNvSpPr>
          <p:nvPr/>
        </p:nvSpPr>
        <p:spPr bwMode="auto">
          <a:xfrm>
            <a:off x="8513507" y="6178132"/>
            <a:ext cx="35225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200">
                <a:solidFill>
                  <a:schemeClr val="tx1"/>
                </a:solidFill>
                <a:latin typeface="Times" panose="02020603050405020304" pitchFamily="18" charset="0"/>
              </a:defRPr>
            </a:lvl1pPr>
            <a:lvl2pPr marL="742950" indent="-285750">
              <a:defRPr sz="1200">
                <a:solidFill>
                  <a:schemeClr val="tx1"/>
                </a:solidFill>
                <a:latin typeface="Times" panose="02020603050405020304" pitchFamily="18" charset="0"/>
              </a:defRPr>
            </a:lvl2pPr>
            <a:lvl3pPr marL="1143000" indent="-228600">
              <a:defRPr sz="1200">
                <a:solidFill>
                  <a:schemeClr val="tx1"/>
                </a:solidFill>
                <a:latin typeface="Times" panose="02020603050405020304" pitchFamily="18" charset="0"/>
              </a:defRPr>
            </a:lvl3pPr>
            <a:lvl4pPr marL="1600200" indent="-228600">
              <a:defRPr sz="1200">
                <a:solidFill>
                  <a:schemeClr val="tx1"/>
                </a:solidFill>
                <a:latin typeface="Times" panose="02020603050405020304" pitchFamily="18" charset="0"/>
              </a:defRPr>
            </a:lvl4pPr>
            <a:lvl5pPr marL="2057400" indent="-228600">
              <a:defRPr sz="1200">
                <a:solidFill>
                  <a:schemeClr val="tx1"/>
                </a:solidFill>
                <a:latin typeface="Times" panose="02020603050405020304" pitchFamily="18" charset="0"/>
              </a:defRPr>
            </a:lvl5pPr>
            <a:lvl6pPr marL="2514600" indent="-228600" eaLnBrk="0" fontAlgn="base" hangingPunct="0">
              <a:spcBef>
                <a:spcPct val="0"/>
              </a:spcBef>
              <a:spcAft>
                <a:spcPct val="0"/>
              </a:spcAft>
              <a:defRPr sz="1200">
                <a:solidFill>
                  <a:schemeClr val="tx1"/>
                </a:solidFill>
                <a:latin typeface="Times" panose="02020603050405020304" pitchFamily="18" charset="0"/>
              </a:defRPr>
            </a:lvl6pPr>
            <a:lvl7pPr marL="2971800" indent="-228600" eaLnBrk="0" fontAlgn="base" hangingPunct="0">
              <a:spcBef>
                <a:spcPct val="0"/>
              </a:spcBef>
              <a:spcAft>
                <a:spcPct val="0"/>
              </a:spcAft>
              <a:defRPr sz="1200">
                <a:solidFill>
                  <a:schemeClr val="tx1"/>
                </a:solidFill>
                <a:latin typeface="Times" panose="02020603050405020304" pitchFamily="18" charset="0"/>
              </a:defRPr>
            </a:lvl7pPr>
            <a:lvl8pPr marL="3429000" indent="-228600" eaLnBrk="0" fontAlgn="base" hangingPunct="0">
              <a:spcBef>
                <a:spcPct val="0"/>
              </a:spcBef>
              <a:spcAft>
                <a:spcPct val="0"/>
              </a:spcAft>
              <a:defRPr sz="1200">
                <a:solidFill>
                  <a:schemeClr val="tx1"/>
                </a:solidFill>
                <a:latin typeface="Times" panose="02020603050405020304" pitchFamily="18" charset="0"/>
              </a:defRPr>
            </a:lvl8pPr>
            <a:lvl9pPr marL="3886200" indent="-228600" eaLnBrk="0" fontAlgn="base" hangingPunct="0">
              <a:spcBef>
                <a:spcPct val="0"/>
              </a:spcBef>
              <a:spcAft>
                <a:spcPct val="0"/>
              </a:spcAft>
              <a:defRPr sz="1200">
                <a:solidFill>
                  <a:schemeClr val="tx1"/>
                </a:solidFill>
                <a:latin typeface="Times" panose="02020603050405020304" pitchFamily="18" charset="0"/>
              </a:defRPr>
            </a:lvl9pPr>
          </a:lstStyle>
          <a:p>
            <a:pPr eaLnBrk="1" hangingPunct="1"/>
            <a:r>
              <a:rPr lang="en-US" altLang="en-US" sz="1400" b="1" i="1" dirty="0">
                <a:latin typeface="Arial" panose="020B0604020202020204" pitchFamily="34" charset="0"/>
              </a:rPr>
              <a:t>MEDLI / MEDLI2 Hypersonic transducer</a:t>
            </a:r>
          </a:p>
        </p:txBody>
      </p:sp>
      <p:sp>
        <p:nvSpPr>
          <p:cNvPr id="15" name="Text Box 22">
            <a:extLst>
              <a:ext uri="{FF2B5EF4-FFF2-40B4-BE49-F238E27FC236}">
                <a16:creationId xmlns:a16="http://schemas.microsoft.com/office/drawing/2014/main" id="{575A8CF6-D42D-4E08-9985-DA0A0A6F9759}"/>
              </a:ext>
            </a:extLst>
          </p:cNvPr>
          <p:cNvSpPr txBox="1">
            <a:spLocks noChangeArrowheads="1"/>
          </p:cNvSpPr>
          <p:nvPr/>
        </p:nvSpPr>
        <p:spPr bwMode="auto">
          <a:xfrm>
            <a:off x="4926882" y="6129397"/>
            <a:ext cx="33236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200">
                <a:solidFill>
                  <a:schemeClr val="tx1"/>
                </a:solidFill>
                <a:latin typeface="Times" panose="02020603050405020304" pitchFamily="18" charset="0"/>
              </a:defRPr>
            </a:lvl1pPr>
            <a:lvl2pPr marL="742950" indent="-285750">
              <a:defRPr sz="1200">
                <a:solidFill>
                  <a:schemeClr val="tx1"/>
                </a:solidFill>
                <a:latin typeface="Times" panose="02020603050405020304" pitchFamily="18" charset="0"/>
              </a:defRPr>
            </a:lvl2pPr>
            <a:lvl3pPr marL="1143000" indent="-228600">
              <a:defRPr sz="1200">
                <a:solidFill>
                  <a:schemeClr val="tx1"/>
                </a:solidFill>
                <a:latin typeface="Times" panose="02020603050405020304" pitchFamily="18" charset="0"/>
              </a:defRPr>
            </a:lvl3pPr>
            <a:lvl4pPr marL="1600200" indent="-228600">
              <a:defRPr sz="1200">
                <a:solidFill>
                  <a:schemeClr val="tx1"/>
                </a:solidFill>
                <a:latin typeface="Times" panose="02020603050405020304" pitchFamily="18" charset="0"/>
              </a:defRPr>
            </a:lvl4pPr>
            <a:lvl5pPr marL="2057400" indent="-228600">
              <a:defRPr sz="1200">
                <a:solidFill>
                  <a:schemeClr val="tx1"/>
                </a:solidFill>
                <a:latin typeface="Times" panose="02020603050405020304" pitchFamily="18" charset="0"/>
              </a:defRPr>
            </a:lvl5pPr>
            <a:lvl6pPr marL="2514600" indent="-228600" eaLnBrk="0" fontAlgn="base" hangingPunct="0">
              <a:spcBef>
                <a:spcPct val="0"/>
              </a:spcBef>
              <a:spcAft>
                <a:spcPct val="0"/>
              </a:spcAft>
              <a:defRPr sz="1200">
                <a:solidFill>
                  <a:schemeClr val="tx1"/>
                </a:solidFill>
                <a:latin typeface="Times" panose="02020603050405020304" pitchFamily="18" charset="0"/>
              </a:defRPr>
            </a:lvl6pPr>
            <a:lvl7pPr marL="2971800" indent="-228600" eaLnBrk="0" fontAlgn="base" hangingPunct="0">
              <a:spcBef>
                <a:spcPct val="0"/>
              </a:spcBef>
              <a:spcAft>
                <a:spcPct val="0"/>
              </a:spcAft>
              <a:defRPr sz="1200">
                <a:solidFill>
                  <a:schemeClr val="tx1"/>
                </a:solidFill>
                <a:latin typeface="Times" panose="02020603050405020304" pitchFamily="18" charset="0"/>
              </a:defRPr>
            </a:lvl7pPr>
            <a:lvl8pPr marL="3429000" indent="-228600" eaLnBrk="0" fontAlgn="base" hangingPunct="0">
              <a:spcBef>
                <a:spcPct val="0"/>
              </a:spcBef>
              <a:spcAft>
                <a:spcPct val="0"/>
              </a:spcAft>
              <a:defRPr sz="1200">
                <a:solidFill>
                  <a:schemeClr val="tx1"/>
                </a:solidFill>
                <a:latin typeface="Times" panose="02020603050405020304" pitchFamily="18" charset="0"/>
              </a:defRPr>
            </a:lvl8pPr>
            <a:lvl9pPr marL="3886200" indent="-228600" eaLnBrk="0" fontAlgn="base" hangingPunct="0">
              <a:spcBef>
                <a:spcPct val="0"/>
              </a:spcBef>
              <a:spcAft>
                <a:spcPct val="0"/>
              </a:spcAft>
              <a:defRPr sz="1200">
                <a:solidFill>
                  <a:schemeClr val="tx1"/>
                </a:solidFill>
                <a:latin typeface="Times" panose="02020603050405020304" pitchFamily="18" charset="0"/>
              </a:defRPr>
            </a:lvl9pPr>
          </a:lstStyle>
          <a:p>
            <a:pPr eaLnBrk="1" hangingPunct="1"/>
            <a:r>
              <a:rPr lang="en-US" altLang="en-US" sz="1400" b="1" i="1" dirty="0">
                <a:latin typeface="Arial" panose="020B0604020202020204" pitchFamily="34" charset="0"/>
              </a:rPr>
              <a:t>MEDLI2 Supersonic transducer</a:t>
            </a:r>
          </a:p>
        </p:txBody>
      </p:sp>
      <p:sp>
        <p:nvSpPr>
          <p:cNvPr id="16" name="Text Box 22">
            <a:extLst>
              <a:ext uri="{FF2B5EF4-FFF2-40B4-BE49-F238E27FC236}">
                <a16:creationId xmlns:a16="http://schemas.microsoft.com/office/drawing/2014/main" id="{B5A61FD6-6C02-4943-93C0-1CE751873EE8}"/>
              </a:ext>
            </a:extLst>
          </p:cNvPr>
          <p:cNvSpPr txBox="1">
            <a:spLocks noChangeArrowheads="1"/>
          </p:cNvSpPr>
          <p:nvPr/>
        </p:nvSpPr>
        <p:spPr bwMode="auto">
          <a:xfrm>
            <a:off x="10517400" y="3024387"/>
            <a:ext cx="141334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200">
                <a:solidFill>
                  <a:schemeClr val="tx1"/>
                </a:solidFill>
                <a:latin typeface="Times" panose="02020603050405020304" pitchFamily="18" charset="0"/>
              </a:defRPr>
            </a:lvl1pPr>
            <a:lvl2pPr marL="742950" indent="-285750">
              <a:defRPr sz="1200">
                <a:solidFill>
                  <a:schemeClr val="tx1"/>
                </a:solidFill>
                <a:latin typeface="Times" panose="02020603050405020304" pitchFamily="18" charset="0"/>
              </a:defRPr>
            </a:lvl2pPr>
            <a:lvl3pPr marL="1143000" indent="-228600">
              <a:defRPr sz="1200">
                <a:solidFill>
                  <a:schemeClr val="tx1"/>
                </a:solidFill>
                <a:latin typeface="Times" panose="02020603050405020304" pitchFamily="18" charset="0"/>
              </a:defRPr>
            </a:lvl3pPr>
            <a:lvl4pPr marL="1600200" indent="-228600">
              <a:defRPr sz="1200">
                <a:solidFill>
                  <a:schemeClr val="tx1"/>
                </a:solidFill>
                <a:latin typeface="Times" panose="02020603050405020304" pitchFamily="18" charset="0"/>
              </a:defRPr>
            </a:lvl4pPr>
            <a:lvl5pPr marL="2057400" indent="-228600">
              <a:defRPr sz="1200">
                <a:solidFill>
                  <a:schemeClr val="tx1"/>
                </a:solidFill>
                <a:latin typeface="Times" panose="02020603050405020304" pitchFamily="18" charset="0"/>
              </a:defRPr>
            </a:lvl5pPr>
            <a:lvl6pPr marL="2514600" indent="-228600" eaLnBrk="0" fontAlgn="base" hangingPunct="0">
              <a:spcBef>
                <a:spcPct val="0"/>
              </a:spcBef>
              <a:spcAft>
                <a:spcPct val="0"/>
              </a:spcAft>
              <a:defRPr sz="1200">
                <a:solidFill>
                  <a:schemeClr val="tx1"/>
                </a:solidFill>
                <a:latin typeface="Times" panose="02020603050405020304" pitchFamily="18" charset="0"/>
              </a:defRPr>
            </a:lvl6pPr>
            <a:lvl7pPr marL="2971800" indent="-228600" eaLnBrk="0" fontAlgn="base" hangingPunct="0">
              <a:spcBef>
                <a:spcPct val="0"/>
              </a:spcBef>
              <a:spcAft>
                <a:spcPct val="0"/>
              </a:spcAft>
              <a:defRPr sz="1200">
                <a:solidFill>
                  <a:schemeClr val="tx1"/>
                </a:solidFill>
                <a:latin typeface="Times" panose="02020603050405020304" pitchFamily="18" charset="0"/>
              </a:defRPr>
            </a:lvl7pPr>
            <a:lvl8pPr marL="3429000" indent="-228600" eaLnBrk="0" fontAlgn="base" hangingPunct="0">
              <a:spcBef>
                <a:spcPct val="0"/>
              </a:spcBef>
              <a:spcAft>
                <a:spcPct val="0"/>
              </a:spcAft>
              <a:defRPr sz="1200">
                <a:solidFill>
                  <a:schemeClr val="tx1"/>
                </a:solidFill>
                <a:latin typeface="Times" panose="02020603050405020304" pitchFamily="18" charset="0"/>
              </a:defRPr>
            </a:lvl8pPr>
            <a:lvl9pPr marL="3886200" indent="-228600" eaLnBrk="0" fontAlgn="base" hangingPunct="0">
              <a:spcBef>
                <a:spcPct val="0"/>
              </a:spcBef>
              <a:spcAft>
                <a:spcPct val="0"/>
              </a:spcAft>
              <a:defRPr sz="1200">
                <a:solidFill>
                  <a:schemeClr val="tx1"/>
                </a:solidFill>
                <a:latin typeface="Times" panose="02020603050405020304" pitchFamily="18" charset="0"/>
              </a:defRPr>
            </a:lvl9pPr>
          </a:lstStyle>
          <a:p>
            <a:pPr eaLnBrk="1" hangingPunct="1"/>
            <a:r>
              <a:rPr lang="en-US" altLang="en-US" sz="1400" b="1" i="1" dirty="0">
                <a:latin typeface="Arial" panose="020B0604020202020204" pitchFamily="34" charset="0"/>
              </a:rPr>
              <a:t>Orion EFT-1 pressure transducer</a:t>
            </a:r>
          </a:p>
        </p:txBody>
      </p:sp>
      <p:sp>
        <p:nvSpPr>
          <p:cNvPr id="17" name="Text Box 22">
            <a:extLst>
              <a:ext uri="{FF2B5EF4-FFF2-40B4-BE49-F238E27FC236}">
                <a16:creationId xmlns:a16="http://schemas.microsoft.com/office/drawing/2014/main" id="{C9B37B0A-A2AE-4A23-A4DB-735B02190B56}"/>
              </a:ext>
            </a:extLst>
          </p:cNvPr>
          <p:cNvSpPr txBox="1">
            <a:spLocks noChangeArrowheads="1"/>
          </p:cNvSpPr>
          <p:nvPr/>
        </p:nvSpPr>
        <p:spPr bwMode="auto">
          <a:xfrm>
            <a:off x="7421937" y="1100191"/>
            <a:ext cx="277938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200">
                <a:solidFill>
                  <a:schemeClr val="tx1"/>
                </a:solidFill>
                <a:latin typeface="Times" panose="02020603050405020304" pitchFamily="18" charset="0"/>
              </a:defRPr>
            </a:lvl1pPr>
            <a:lvl2pPr marL="742950" indent="-285750">
              <a:defRPr sz="1200">
                <a:solidFill>
                  <a:schemeClr val="tx1"/>
                </a:solidFill>
                <a:latin typeface="Times" panose="02020603050405020304" pitchFamily="18" charset="0"/>
              </a:defRPr>
            </a:lvl2pPr>
            <a:lvl3pPr marL="1143000" indent="-228600">
              <a:defRPr sz="1200">
                <a:solidFill>
                  <a:schemeClr val="tx1"/>
                </a:solidFill>
                <a:latin typeface="Times" panose="02020603050405020304" pitchFamily="18" charset="0"/>
              </a:defRPr>
            </a:lvl3pPr>
            <a:lvl4pPr marL="1600200" indent="-228600">
              <a:defRPr sz="1200">
                <a:solidFill>
                  <a:schemeClr val="tx1"/>
                </a:solidFill>
                <a:latin typeface="Times" panose="02020603050405020304" pitchFamily="18" charset="0"/>
              </a:defRPr>
            </a:lvl4pPr>
            <a:lvl5pPr marL="2057400" indent="-228600">
              <a:defRPr sz="1200">
                <a:solidFill>
                  <a:schemeClr val="tx1"/>
                </a:solidFill>
                <a:latin typeface="Times" panose="02020603050405020304" pitchFamily="18" charset="0"/>
              </a:defRPr>
            </a:lvl5pPr>
            <a:lvl6pPr marL="2514600" indent="-228600" eaLnBrk="0" fontAlgn="base" hangingPunct="0">
              <a:spcBef>
                <a:spcPct val="0"/>
              </a:spcBef>
              <a:spcAft>
                <a:spcPct val="0"/>
              </a:spcAft>
              <a:defRPr sz="1200">
                <a:solidFill>
                  <a:schemeClr val="tx1"/>
                </a:solidFill>
                <a:latin typeface="Times" panose="02020603050405020304" pitchFamily="18" charset="0"/>
              </a:defRPr>
            </a:lvl6pPr>
            <a:lvl7pPr marL="2971800" indent="-228600" eaLnBrk="0" fontAlgn="base" hangingPunct="0">
              <a:spcBef>
                <a:spcPct val="0"/>
              </a:spcBef>
              <a:spcAft>
                <a:spcPct val="0"/>
              </a:spcAft>
              <a:defRPr sz="1200">
                <a:solidFill>
                  <a:schemeClr val="tx1"/>
                </a:solidFill>
                <a:latin typeface="Times" panose="02020603050405020304" pitchFamily="18" charset="0"/>
              </a:defRPr>
            </a:lvl7pPr>
            <a:lvl8pPr marL="3429000" indent="-228600" eaLnBrk="0" fontAlgn="base" hangingPunct="0">
              <a:spcBef>
                <a:spcPct val="0"/>
              </a:spcBef>
              <a:spcAft>
                <a:spcPct val="0"/>
              </a:spcAft>
              <a:defRPr sz="1200">
                <a:solidFill>
                  <a:schemeClr val="tx1"/>
                </a:solidFill>
                <a:latin typeface="Times" panose="02020603050405020304" pitchFamily="18" charset="0"/>
              </a:defRPr>
            </a:lvl8pPr>
            <a:lvl9pPr marL="3886200" indent="-228600" eaLnBrk="0" fontAlgn="base" hangingPunct="0">
              <a:spcBef>
                <a:spcPct val="0"/>
              </a:spcBef>
              <a:spcAft>
                <a:spcPct val="0"/>
              </a:spcAft>
              <a:defRPr sz="1200">
                <a:solidFill>
                  <a:schemeClr val="tx1"/>
                </a:solidFill>
                <a:latin typeface="Times" panose="02020603050405020304" pitchFamily="18" charset="0"/>
              </a:defRPr>
            </a:lvl9pPr>
          </a:lstStyle>
          <a:p>
            <a:pPr eaLnBrk="1" hangingPunct="1"/>
            <a:r>
              <a:rPr lang="en-US" altLang="en-US" sz="1400" b="1" i="1" dirty="0">
                <a:latin typeface="Arial" panose="020B0604020202020204" pitchFamily="34" charset="0"/>
              </a:rPr>
              <a:t>Artemis 1 shoulder pressure transducer</a:t>
            </a:r>
          </a:p>
        </p:txBody>
      </p:sp>
      <p:sp>
        <p:nvSpPr>
          <p:cNvPr id="18" name="Content Placeholder 2">
            <a:extLst>
              <a:ext uri="{FF2B5EF4-FFF2-40B4-BE49-F238E27FC236}">
                <a16:creationId xmlns:a16="http://schemas.microsoft.com/office/drawing/2014/main" id="{64B960C9-B88D-4253-8232-D66E50F2A0CE}"/>
              </a:ext>
            </a:extLst>
          </p:cNvPr>
          <p:cNvSpPr txBox="1">
            <a:spLocks/>
          </p:cNvSpPr>
          <p:nvPr/>
        </p:nvSpPr>
        <p:spPr>
          <a:xfrm>
            <a:off x="391886" y="5079999"/>
            <a:ext cx="4383314" cy="16546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Design considerations:</a:t>
            </a:r>
          </a:p>
          <a:p>
            <a:pPr lvl="1"/>
            <a:r>
              <a:rPr lang="en-US" sz="1800" dirty="0"/>
              <a:t>Absolute vs differential</a:t>
            </a:r>
          </a:p>
          <a:p>
            <a:pPr lvl="1"/>
            <a:r>
              <a:rPr lang="en-US" sz="1800" dirty="0"/>
              <a:t>Calibration</a:t>
            </a:r>
          </a:p>
          <a:p>
            <a:pPr lvl="1"/>
            <a:r>
              <a:rPr lang="en-US" sz="1800" dirty="0"/>
              <a:t>Tubing and port design</a:t>
            </a:r>
          </a:p>
          <a:p>
            <a:endParaRPr lang="en-US" sz="2000" dirty="0"/>
          </a:p>
        </p:txBody>
      </p:sp>
    </p:spTree>
    <p:extLst>
      <p:ext uri="{BB962C8B-B14F-4D97-AF65-F5344CB8AC3E}">
        <p14:creationId xmlns:p14="http://schemas.microsoft.com/office/powerpoint/2010/main" val="4220566000"/>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Picture 45">
            <a:extLst>
              <a:ext uri="{FF2B5EF4-FFF2-40B4-BE49-F238E27FC236}">
                <a16:creationId xmlns:a16="http://schemas.microsoft.com/office/drawing/2014/main" id="{C246F655-7614-48C1-A494-13A8E458EC01}"/>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6415398" y="1125031"/>
            <a:ext cx="2831091" cy="2743200"/>
          </a:xfrm>
          <a:prstGeom prst="rect">
            <a:avLst/>
          </a:prstGeom>
        </p:spPr>
      </p:pic>
      <p:sp>
        <p:nvSpPr>
          <p:cNvPr id="2" name="Title 1">
            <a:extLst>
              <a:ext uri="{FF2B5EF4-FFF2-40B4-BE49-F238E27FC236}">
                <a16:creationId xmlns:a16="http://schemas.microsoft.com/office/drawing/2014/main" id="{9C207BB7-145F-4018-8FA3-69DFB6E0FD9B}"/>
              </a:ext>
            </a:extLst>
          </p:cNvPr>
          <p:cNvSpPr>
            <a:spLocks noGrp="1"/>
          </p:cNvSpPr>
          <p:nvPr>
            <p:ph type="title"/>
          </p:nvPr>
        </p:nvSpPr>
        <p:spPr>
          <a:xfrm>
            <a:off x="391886" y="89578"/>
            <a:ext cx="10624456" cy="1096965"/>
          </a:xfrm>
        </p:spPr>
        <p:txBody>
          <a:bodyPr/>
          <a:lstStyle/>
          <a:p>
            <a:r>
              <a:rPr lang="en-US" dirty="0"/>
              <a:t>Recession Sensors</a:t>
            </a:r>
          </a:p>
        </p:txBody>
      </p:sp>
      <p:sp>
        <p:nvSpPr>
          <p:cNvPr id="3" name="Content Placeholder 2">
            <a:extLst>
              <a:ext uri="{FF2B5EF4-FFF2-40B4-BE49-F238E27FC236}">
                <a16:creationId xmlns:a16="http://schemas.microsoft.com/office/drawing/2014/main" id="{D103DE39-97AD-4FFE-AD4A-9A8318AA619E}"/>
              </a:ext>
            </a:extLst>
          </p:cNvPr>
          <p:cNvSpPr>
            <a:spLocks noGrp="1"/>
          </p:cNvSpPr>
          <p:nvPr>
            <p:ph idx="1"/>
          </p:nvPr>
        </p:nvSpPr>
        <p:spPr>
          <a:xfrm>
            <a:off x="392114" y="1262063"/>
            <a:ext cx="5601614" cy="5094285"/>
          </a:xfrm>
        </p:spPr>
        <p:txBody>
          <a:bodyPr>
            <a:normAutofit fontScale="77500" lnSpcReduction="20000"/>
          </a:bodyPr>
          <a:lstStyle/>
          <a:p>
            <a:r>
              <a:rPr lang="en-US" dirty="0"/>
              <a:t>Optical Recession Sensor for Artemis 2</a:t>
            </a:r>
          </a:p>
          <a:p>
            <a:pPr lvl="1"/>
            <a:r>
              <a:rPr lang="en-US" dirty="0"/>
              <a:t>Blank holes at different depths are drilled in TPS</a:t>
            </a:r>
          </a:p>
          <a:p>
            <a:pPr lvl="1"/>
            <a:r>
              <a:rPr lang="en-US" dirty="0"/>
              <a:t>When the receding surface reaches the tip of blank hole, the drilled hole opens up</a:t>
            </a:r>
          </a:p>
          <a:p>
            <a:pPr lvl="1"/>
            <a:r>
              <a:rPr lang="en-US" dirty="0"/>
              <a:t>UV from shock layer is detected by the photodiode when drilled hole opens</a:t>
            </a:r>
          </a:p>
          <a:p>
            <a:pPr lvl="1"/>
            <a:r>
              <a:rPr lang="en-US" dirty="0"/>
              <a:t>Ideal response is a step function at time of opening</a:t>
            </a:r>
          </a:p>
          <a:p>
            <a:pPr lvl="1"/>
            <a:r>
              <a:rPr lang="en-US" dirty="0"/>
              <a:t>Qualified for flight on Artemis 2; will be installed on Artemis 2 heat shield later this year</a:t>
            </a:r>
          </a:p>
          <a:p>
            <a:endParaRPr lang="en-US" dirty="0"/>
          </a:p>
          <a:p>
            <a:r>
              <a:rPr lang="en-US" dirty="0"/>
              <a:t>“HEAT” sensor</a:t>
            </a:r>
          </a:p>
          <a:p>
            <a:pPr lvl="1"/>
            <a:r>
              <a:rPr lang="en-US" dirty="0"/>
              <a:t>Two wires wound around a hollow Kapton tube</a:t>
            </a:r>
          </a:p>
          <a:p>
            <a:pPr lvl="1"/>
            <a:r>
              <a:rPr lang="en-US" dirty="0"/>
              <a:t>Resistance measurement is correlated to the uncharred length of the sensor</a:t>
            </a:r>
          </a:p>
          <a:p>
            <a:pPr lvl="1"/>
            <a:r>
              <a:rPr lang="en-US" dirty="0"/>
              <a:t>History:</a:t>
            </a:r>
          </a:p>
          <a:p>
            <a:pPr lvl="2"/>
            <a:r>
              <a:rPr lang="en-US" dirty="0"/>
              <a:t>Flown on MSL and Orion EFT-1</a:t>
            </a:r>
          </a:p>
          <a:p>
            <a:pPr lvl="2"/>
            <a:r>
              <a:rPr lang="en-US" dirty="0"/>
              <a:t>Evolved from NASA’s ARAD sensor</a:t>
            </a:r>
          </a:p>
          <a:p>
            <a:pPr lvl="1"/>
            <a:endParaRPr lang="en-US" dirty="0"/>
          </a:p>
          <a:p>
            <a:endParaRPr lang="en-US" dirty="0"/>
          </a:p>
        </p:txBody>
      </p:sp>
      <p:sp>
        <p:nvSpPr>
          <p:cNvPr id="4" name="Date Placeholder 3">
            <a:extLst>
              <a:ext uri="{FF2B5EF4-FFF2-40B4-BE49-F238E27FC236}">
                <a16:creationId xmlns:a16="http://schemas.microsoft.com/office/drawing/2014/main" id="{71A98466-525B-4E72-9CDF-1201587B258C}"/>
              </a:ext>
            </a:extLst>
          </p:cNvPr>
          <p:cNvSpPr>
            <a:spLocks noGrp="1"/>
          </p:cNvSpPr>
          <p:nvPr>
            <p:ph type="dt" sz="half" idx="10"/>
          </p:nvPr>
        </p:nvSpPr>
        <p:spPr>
          <a:xfrm>
            <a:off x="838200" y="6356350"/>
            <a:ext cx="2743200" cy="365125"/>
          </a:xfrm>
        </p:spPr>
        <p:txBody>
          <a:bodyPr/>
          <a:lstStyle/>
          <a:p>
            <a:r>
              <a:rPr lang="en-US" dirty="0"/>
              <a:t>19 April 2022</a:t>
            </a:r>
          </a:p>
        </p:txBody>
      </p:sp>
      <p:sp>
        <p:nvSpPr>
          <p:cNvPr id="5" name="Footer Placeholder 4">
            <a:extLst>
              <a:ext uri="{FF2B5EF4-FFF2-40B4-BE49-F238E27FC236}">
                <a16:creationId xmlns:a16="http://schemas.microsoft.com/office/drawing/2014/main" id="{03C56EE9-25B3-4624-B9D8-5B10A792F7D9}"/>
              </a:ext>
            </a:extLst>
          </p:cNvPr>
          <p:cNvSpPr>
            <a:spLocks noGrp="1"/>
          </p:cNvSpPr>
          <p:nvPr>
            <p:ph type="ftr" sz="quarter" idx="11"/>
          </p:nvPr>
        </p:nvSpPr>
        <p:spPr>
          <a:xfrm>
            <a:off x="4038600" y="6356350"/>
            <a:ext cx="4114800" cy="365125"/>
          </a:xfrm>
        </p:spPr>
        <p:txBody>
          <a:bodyPr/>
          <a:lstStyle/>
          <a:p>
            <a:endParaRPr lang="en-US" dirty="0"/>
          </a:p>
        </p:txBody>
      </p:sp>
      <p:sp>
        <p:nvSpPr>
          <p:cNvPr id="6" name="Slide Number Placeholder 5">
            <a:extLst>
              <a:ext uri="{FF2B5EF4-FFF2-40B4-BE49-F238E27FC236}">
                <a16:creationId xmlns:a16="http://schemas.microsoft.com/office/drawing/2014/main" id="{983D16D2-671E-4187-9B47-9CFB5557B80B}"/>
              </a:ext>
            </a:extLst>
          </p:cNvPr>
          <p:cNvSpPr>
            <a:spLocks noGrp="1"/>
          </p:cNvSpPr>
          <p:nvPr>
            <p:ph type="sldNum" sz="quarter" idx="12"/>
          </p:nvPr>
        </p:nvSpPr>
        <p:spPr>
          <a:xfrm>
            <a:off x="8610600" y="6401506"/>
            <a:ext cx="2743200" cy="365125"/>
          </a:xfrm>
        </p:spPr>
        <p:txBody>
          <a:bodyPr/>
          <a:lstStyle/>
          <a:p>
            <a:fld id="{73FCCCAE-C0A6-4BB7-B82B-AC74E56A11C4}" type="slidenum">
              <a:rPr lang="en-US" smtClean="0"/>
              <a:pPr/>
              <a:t>10</a:t>
            </a:fld>
            <a:endParaRPr lang="en-US" dirty="0"/>
          </a:p>
        </p:txBody>
      </p:sp>
      <p:pic>
        <p:nvPicPr>
          <p:cNvPr id="8" name="Picture 7" descr="A picture containing text&#10;&#10;Description automatically generated">
            <a:extLst>
              <a:ext uri="{FF2B5EF4-FFF2-40B4-BE49-F238E27FC236}">
                <a16:creationId xmlns:a16="http://schemas.microsoft.com/office/drawing/2014/main" id="{CF276226-3C37-4505-AD93-F11DA8236458}"/>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rot="16200000">
            <a:off x="7260486" y="4797694"/>
            <a:ext cx="2022004" cy="685800"/>
          </a:xfrm>
          <a:prstGeom prst="rect">
            <a:avLst/>
          </a:prstGeom>
        </p:spPr>
      </p:pic>
      <p:grpSp>
        <p:nvGrpSpPr>
          <p:cNvPr id="52" name="Group 51">
            <a:extLst>
              <a:ext uri="{FF2B5EF4-FFF2-40B4-BE49-F238E27FC236}">
                <a16:creationId xmlns:a16="http://schemas.microsoft.com/office/drawing/2014/main" id="{04B80DA0-4547-4827-9853-E6A6F105DCD3}"/>
              </a:ext>
            </a:extLst>
          </p:cNvPr>
          <p:cNvGrpSpPr/>
          <p:nvPr/>
        </p:nvGrpSpPr>
        <p:grpSpPr>
          <a:xfrm>
            <a:off x="9283700" y="1383266"/>
            <a:ext cx="2636837" cy="1545163"/>
            <a:chOff x="9163050" y="1391444"/>
            <a:chExt cx="2636837" cy="1545163"/>
          </a:xfrm>
        </p:grpSpPr>
        <p:sp>
          <p:nvSpPr>
            <p:cNvPr id="15" name="Rectangle 14">
              <a:extLst>
                <a:ext uri="{FF2B5EF4-FFF2-40B4-BE49-F238E27FC236}">
                  <a16:creationId xmlns:a16="http://schemas.microsoft.com/office/drawing/2014/main" id="{991F0373-56C3-467C-B378-381D4C7A1CF8}"/>
                </a:ext>
              </a:extLst>
            </p:cNvPr>
            <p:cNvSpPr/>
            <p:nvPr/>
          </p:nvSpPr>
          <p:spPr>
            <a:xfrm>
              <a:off x="10485437" y="1755508"/>
              <a:ext cx="1314450" cy="685800"/>
            </a:xfrm>
            <a:prstGeom prst="rect">
              <a:avLst/>
            </a:prstGeom>
            <a:solidFill>
              <a:srgbClr val="CC99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0CBE42A5-4DDC-4E83-BE04-B69349CC9D91}"/>
                </a:ext>
              </a:extLst>
            </p:cNvPr>
            <p:cNvSpPr/>
            <p:nvPr/>
          </p:nvSpPr>
          <p:spPr>
            <a:xfrm>
              <a:off x="10999787" y="1958710"/>
              <a:ext cx="114300" cy="5334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D56135B1-3535-403A-9C53-2825132C4F64}"/>
                </a:ext>
              </a:extLst>
            </p:cNvPr>
            <p:cNvSpPr/>
            <p:nvPr/>
          </p:nvSpPr>
          <p:spPr>
            <a:xfrm>
              <a:off x="11228387" y="2111110"/>
              <a:ext cx="114300" cy="381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BB143D93-C149-4AEE-8974-40A1307DCEE5}"/>
                </a:ext>
              </a:extLst>
            </p:cNvPr>
            <p:cNvSpPr/>
            <p:nvPr/>
          </p:nvSpPr>
          <p:spPr>
            <a:xfrm>
              <a:off x="11456987" y="2263510"/>
              <a:ext cx="114300" cy="2286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2821D177-70BE-4872-BFB1-0BBAAB859DAE}"/>
                </a:ext>
              </a:extLst>
            </p:cNvPr>
            <p:cNvSpPr/>
            <p:nvPr/>
          </p:nvSpPr>
          <p:spPr>
            <a:xfrm>
              <a:off x="10771187" y="1806310"/>
              <a:ext cx="114300" cy="6858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0" name="Group 19">
              <a:extLst>
                <a:ext uri="{FF2B5EF4-FFF2-40B4-BE49-F238E27FC236}">
                  <a16:creationId xmlns:a16="http://schemas.microsoft.com/office/drawing/2014/main" id="{52AE4A56-8442-4406-8852-D247BA93DF78}"/>
                </a:ext>
              </a:extLst>
            </p:cNvPr>
            <p:cNvGrpSpPr/>
            <p:nvPr/>
          </p:nvGrpSpPr>
          <p:grpSpPr>
            <a:xfrm>
              <a:off x="10739436" y="2390509"/>
              <a:ext cx="171450" cy="228600"/>
              <a:chOff x="7315200" y="4114800"/>
              <a:chExt cx="304800" cy="152400"/>
            </a:xfrm>
          </p:grpSpPr>
          <p:sp>
            <p:nvSpPr>
              <p:cNvPr id="21" name="Rectangle 20">
                <a:extLst>
                  <a:ext uri="{FF2B5EF4-FFF2-40B4-BE49-F238E27FC236}">
                    <a16:creationId xmlns:a16="http://schemas.microsoft.com/office/drawing/2014/main" id="{E9B0F3D9-8E6D-4D41-8090-F68C054F13D6}"/>
                  </a:ext>
                </a:extLst>
              </p:cNvPr>
              <p:cNvSpPr/>
              <p:nvPr/>
            </p:nvSpPr>
            <p:spPr>
              <a:xfrm>
                <a:off x="7391400" y="4114800"/>
                <a:ext cx="152400" cy="76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F6C4C747-63C1-4051-A9B8-7F1AE25FE493}"/>
                  </a:ext>
                </a:extLst>
              </p:cNvPr>
              <p:cNvSpPr/>
              <p:nvPr/>
            </p:nvSpPr>
            <p:spPr>
              <a:xfrm>
                <a:off x="7315200" y="4191000"/>
                <a:ext cx="304800" cy="76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3" name="Group 22">
              <a:extLst>
                <a:ext uri="{FF2B5EF4-FFF2-40B4-BE49-F238E27FC236}">
                  <a16:creationId xmlns:a16="http://schemas.microsoft.com/office/drawing/2014/main" id="{58CBC82D-2983-43FA-A402-C3AFBE636D36}"/>
                </a:ext>
              </a:extLst>
            </p:cNvPr>
            <p:cNvGrpSpPr/>
            <p:nvPr/>
          </p:nvGrpSpPr>
          <p:grpSpPr>
            <a:xfrm>
              <a:off x="10974388" y="2398976"/>
              <a:ext cx="171450" cy="228600"/>
              <a:chOff x="7315200" y="4114800"/>
              <a:chExt cx="304800" cy="152400"/>
            </a:xfrm>
            <a:solidFill>
              <a:srgbClr val="008000"/>
            </a:solidFill>
          </p:grpSpPr>
          <p:sp>
            <p:nvSpPr>
              <p:cNvPr id="24" name="Rectangle 23">
                <a:extLst>
                  <a:ext uri="{FF2B5EF4-FFF2-40B4-BE49-F238E27FC236}">
                    <a16:creationId xmlns:a16="http://schemas.microsoft.com/office/drawing/2014/main" id="{BF516479-2D4A-4A82-BA52-67AFC1B67715}"/>
                  </a:ext>
                </a:extLst>
              </p:cNvPr>
              <p:cNvSpPr/>
              <p:nvPr/>
            </p:nvSpPr>
            <p:spPr>
              <a:xfrm>
                <a:off x="7391400" y="4114800"/>
                <a:ext cx="152400" cy="7620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CEEF36A9-0323-4155-9C15-F14B5E3B20CE}"/>
                  </a:ext>
                </a:extLst>
              </p:cNvPr>
              <p:cNvSpPr/>
              <p:nvPr/>
            </p:nvSpPr>
            <p:spPr>
              <a:xfrm>
                <a:off x="7315200" y="4191000"/>
                <a:ext cx="304800" cy="7620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6" name="Group 25">
              <a:extLst>
                <a:ext uri="{FF2B5EF4-FFF2-40B4-BE49-F238E27FC236}">
                  <a16:creationId xmlns:a16="http://schemas.microsoft.com/office/drawing/2014/main" id="{818337D6-297F-42E1-91B5-512941231DCE}"/>
                </a:ext>
              </a:extLst>
            </p:cNvPr>
            <p:cNvGrpSpPr/>
            <p:nvPr/>
          </p:nvGrpSpPr>
          <p:grpSpPr>
            <a:xfrm>
              <a:off x="11196636" y="2398976"/>
              <a:ext cx="171450" cy="228600"/>
              <a:chOff x="7315200" y="4114800"/>
              <a:chExt cx="304800" cy="152400"/>
            </a:xfrm>
            <a:solidFill>
              <a:srgbClr val="FF0000"/>
            </a:solidFill>
          </p:grpSpPr>
          <p:sp>
            <p:nvSpPr>
              <p:cNvPr id="27" name="Rectangle 26">
                <a:extLst>
                  <a:ext uri="{FF2B5EF4-FFF2-40B4-BE49-F238E27FC236}">
                    <a16:creationId xmlns:a16="http://schemas.microsoft.com/office/drawing/2014/main" id="{A7AD532C-98BA-46ED-947D-DA4C75C8A53A}"/>
                  </a:ext>
                </a:extLst>
              </p:cNvPr>
              <p:cNvSpPr/>
              <p:nvPr/>
            </p:nvSpPr>
            <p:spPr>
              <a:xfrm>
                <a:off x="7391400" y="4114800"/>
                <a:ext cx="152400" cy="7620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a:extLst>
                  <a:ext uri="{FF2B5EF4-FFF2-40B4-BE49-F238E27FC236}">
                    <a16:creationId xmlns:a16="http://schemas.microsoft.com/office/drawing/2014/main" id="{B18C87B0-A612-42A2-B6B1-47533E626A93}"/>
                  </a:ext>
                </a:extLst>
              </p:cNvPr>
              <p:cNvSpPr/>
              <p:nvPr/>
            </p:nvSpPr>
            <p:spPr>
              <a:xfrm>
                <a:off x="7315200" y="4191000"/>
                <a:ext cx="304800" cy="7620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9" name="Group 28">
              <a:extLst>
                <a:ext uri="{FF2B5EF4-FFF2-40B4-BE49-F238E27FC236}">
                  <a16:creationId xmlns:a16="http://schemas.microsoft.com/office/drawing/2014/main" id="{9852BF02-59F9-42AB-BAA4-2B52C3824042}"/>
                </a:ext>
              </a:extLst>
            </p:cNvPr>
            <p:cNvGrpSpPr/>
            <p:nvPr/>
          </p:nvGrpSpPr>
          <p:grpSpPr>
            <a:xfrm>
              <a:off x="11431586" y="2398976"/>
              <a:ext cx="171450" cy="228600"/>
              <a:chOff x="7315200" y="4114800"/>
              <a:chExt cx="304800" cy="152400"/>
            </a:xfrm>
            <a:solidFill>
              <a:srgbClr val="0000FF"/>
            </a:solidFill>
          </p:grpSpPr>
          <p:sp>
            <p:nvSpPr>
              <p:cNvPr id="30" name="Rectangle 29">
                <a:extLst>
                  <a:ext uri="{FF2B5EF4-FFF2-40B4-BE49-F238E27FC236}">
                    <a16:creationId xmlns:a16="http://schemas.microsoft.com/office/drawing/2014/main" id="{CD58CC58-84E9-4990-93C5-1CC595C102A7}"/>
                  </a:ext>
                </a:extLst>
              </p:cNvPr>
              <p:cNvSpPr/>
              <p:nvPr/>
            </p:nvSpPr>
            <p:spPr>
              <a:xfrm>
                <a:off x="7391400" y="4114800"/>
                <a:ext cx="152400" cy="7620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ectangle 30">
                <a:extLst>
                  <a:ext uri="{FF2B5EF4-FFF2-40B4-BE49-F238E27FC236}">
                    <a16:creationId xmlns:a16="http://schemas.microsoft.com/office/drawing/2014/main" id="{E6449974-8223-46AE-B811-D0828540004B}"/>
                  </a:ext>
                </a:extLst>
              </p:cNvPr>
              <p:cNvSpPr/>
              <p:nvPr/>
            </p:nvSpPr>
            <p:spPr>
              <a:xfrm>
                <a:off x="7315200" y="4191000"/>
                <a:ext cx="304800" cy="7620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2" name="Text Box 5">
              <a:extLst>
                <a:ext uri="{FF2B5EF4-FFF2-40B4-BE49-F238E27FC236}">
                  <a16:creationId xmlns:a16="http://schemas.microsoft.com/office/drawing/2014/main" id="{7FAB2BED-1077-4844-B274-95E7B13E80A9}"/>
                </a:ext>
              </a:extLst>
            </p:cNvPr>
            <p:cNvSpPr txBox="1">
              <a:spLocks noChangeArrowheads="1"/>
            </p:cNvSpPr>
            <p:nvPr/>
          </p:nvSpPr>
          <p:spPr bwMode="auto">
            <a:xfrm>
              <a:off x="11310938" y="1875624"/>
              <a:ext cx="463548" cy="24183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ts val="1000"/>
                </a:spcAft>
              </a:pPr>
              <a:r>
                <a:rPr lang="en-US" sz="1200" dirty="0">
                  <a:cs typeface="Arial" pitchFamily="34" charset="0"/>
                </a:rPr>
                <a:t>TPS</a:t>
              </a:r>
            </a:p>
          </p:txBody>
        </p:sp>
        <p:sp>
          <p:nvSpPr>
            <p:cNvPr id="33" name="Text Box 5">
              <a:extLst>
                <a:ext uri="{FF2B5EF4-FFF2-40B4-BE49-F238E27FC236}">
                  <a16:creationId xmlns:a16="http://schemas.microsoft.com/office/drawing/2014/main" id="{4108E09F-1C88-4AAA-8F77-3D916BC1AD18}"/>
                </a:ext>
              </a:extLst>
            </p:cNvPr>
            <p:cNvSpPr txBox="1">
              <a:spLocks noChangeArrowheads="1"/>
            </p:cNvSpPr>
            <p:nvPr/>
          </p:nvSpPr>
          <p:spPr bwMode="auto">
            <a:xfrm>
              <a:off x="10485438" y="2631807"/>
              <a:ext cx="1314448" cy="30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ts val="1000"/>
                </a:spcAft>
              </a:pPr>
              <a:r>
                <a:rPr lang="en-US" sz="1200" dirty="0">
                  <a:latin typeface="Calibri" pitchFamily="34" charset="0"/>
                  <a:cs typeface="Arial" pitchFamily="34" charset="0"/>
                </a:rPr>
                <a:t>Photo diodes</a:t>
              </a:r>
              <a:endParaRPr lang="en-US" sz="2000" dirty="0">
                <a:latin typeface="Arial" pitchFamily="34" charset="0"/>
                <a:cs typeface="Arial" pitchFamily="34" charset="0"/>
              </a:endParaRPr>
            </a:p>
          </p:txBody>
        </p:sp>
        <p:sp>
          <p:nvSpPr>
            <p:cNvPr id="34" name="Down Arrow 52">
              <a:extLst>
                <a:ext uri="{FF2B5EF4-FFF2-40B4-BE49-F238E27FC236}">
                  <a16:creationId xmlns:a16="http://schemas.microsoft.com/office/drawing/2014/main" id="{763B9646-6BC5-4DDD-B323-4B3BEF1A8673}"/>
                </a:ext>
              </a:extLst>
            </p:cNvPr>
            <p:cNvSpPr/>
            <p:nvPr/>
          </p:nvSpPr>
          <p:spPr>
            <a:xfrm>
              <a:off x="10592514" y="1479812"/>
              <a:ext cx="171450" cy="228600"/>
            </a:xfrm>
            <a:prstGeom prst="downArrow">
              <a:avLst/>
            </a:prstGeom>
            <a:solidFill>
              <a:srgbClr val="FF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Down Arrow 54">
              <a:extLst>
                <a:ext uri="{FF2B5EF4-FFF2-40B4-BE49-F238E27FC236}">
                  <a16:creationId xmlns:a16="http://schemas.microsoft.com/office/drawing/2014/main" id="{9312A65D-07EA-4286-BAF7-CB4EFE7A8AE9}"/>
                </a:ext>
              </a:extLst>
            </p:cNvPr>
            <p:cNvSpPr/>
            <p:nvPr/>
          </p:nvSpPr>
          <p:spPr>
            <a:xfrm>
              <a:off x="10821114" y="1479812"/>
              <a:ext cx="171450" cy="228600"/>
            </a:xfrm>
            <a:prstGeom prst="downArrow">
              <a:avLst/>
            </a:prstGeom>
            <a:solidFill>
              <a:srgbClr val="FF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Down Arrow 55">
              <a:extLst>
                <a:ext uri="{FF2B5EF4-FFF2-40B4-BE49-F238E27FC236}">
                  <a16:creationId xmlns:a16="http://schemas.microsoft.com/office/drawing/2014/main" id="{72261E6D-D4B3-49E7-A299-4465032A1B98}"/>
                </a:ext>
              </a:extLst>
            </p:cNvPr>
            <p:cNvSpPr/>
            <p:nvPr/>
          </p:nvSpPr>
          <p:spPr>
            <a:xfrm>
              <a:off x="11049714" y="1479812"/>
              <a:ext cx="171450" cy="228600"/>
            </a:xfrm>
            <a:prstGeom prst="downArrow">
              <a:avLst/>
            </a:prstGeom>
            <a:solidFill>
              <a:srgbClr val="FF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Down Arrow 56">
              <a:extLst>
                <a:ext uri="{FF2B5EF4-FFF2-40B4-BE49-F238E27FC236}">
                  <a16:creationId xmlns:a16="http://schemas.microsoft.com/office/drawing/2014/main" id="{CA0ED91B-B168-4AB0-84E0-C9A483619538}"/>
                </a:ext>
              </a:extLst>
            </p:cNvPr>
            <p:cNvSpPr/>
            <p:nvPr/>
          </p:nvSpPr>
          <p:spPr>
            <a:xfrm>
              <a:off x="11278314" y="1479812"/>
              <a:ext cx="171450" cy="228600"/>
            </a:xfrm>
            <a:prstGeom prst="downArrow">
              <a:avLst/>
            </a:prstGeom>
            <a:solidFill>
              <a:srgbClr val="FF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Down Arrow 57">
              <a:extLst>
                <a:ext uri="{FF2B5EF4-FFF2-40B4-BE49-F238E27FC236}">
                  <a16:creationId xmlns:a16="http://schemas.microsoft.com/office/drawing/2014/main" id="{230D5BD8-12DD-4DD7-BE68-C3C074E3BE78}"/>
                </a:ext>
              </a:extLst>
            </p:cNvPr>
            <p:cNvSpPr/>
            <p:nvPr/>
          </p:nvSpPr>
          <p:spPr>
            <a:xfrm>
              <a:off x="11506914" y="1479812"/>
              <a:ext cx="171450" cy="228600"/>
            </a:xfrm>
            <a:prstGeom prst="downArrow">
              <a:avLst/>
            </a:prstGeom>
            <a:solidFill>
              <a:srgbClr val="FF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Text Box 5">
              <a:extLst>
                <a:ext uri="{FF2B5EF4-FFF2-40B4-BE49-F238E27FC236}">
                  <a16:creationId xmlns:a16="http://schemas.microsoft.com/office/drawing/2014/main" id="{10D85442-FA3E-4469-9E18-5BAC4842D755}"/>
                </a:ext>
              </a:extLst>
            </p:cNvPr>
            <p:cNvSpPr txBox="1">
              <a:spLocks noChangeArrowheads="1"/>
            </p:cNvSpPr>
            <p:nvPr/>
          </p:nvSpPr>
          <p:spPr bwMode="auto">
            <a:xfrm>
              <a:off x="9163050" y="1391444"/>
              <a:ext cx="1490958" cy="30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ts val="1000"/>
                </a:spcAft>
              </a:pPr>
              <a:r>
                <a:rPr lang="en-US" sz="1200" dirty="0">
                  <a:latin typeface="Calibri" pitchFamily="34" charset="0"/>
                  <a:cs typeface="Arial" pitchFamily="34" charset="0"/>
                </a:rPr>
                <a:t>UV from shock layer</a:t>
              </a:r>
              <a:endParaRPr lang="en-US" sz="2000" dirty="0">
                <a:latin typeface="Arial" pitchFamily="34" charset="0"/>
                <a:cs typeface="Arial" pitchFamily="34" charset="0"/>
              </a:endParaRPr>
            </a:p>
          </p:txBody>
        </p:sp>
        <p:sp>
          <p:nvSpPr>
            <p:cNvPr id="40" name="Down Arrow 59">
              <a:extLst>
                <a:ext uri="{FF2B5EF4-FFF2-40B4-BE49-F238E27FC236}">
                  <a16:creationId xmlns:a16="http://schemas.microsoft.com/office/drawing/2014/main" id="{014EA30E-8333-4045-8D8F-D3177B02EF59}"/>
                </a:ext>
              </a:extLst>
            </p:cNvPr>
            <p:cNvSpPr/>
            <p:nvPr/>
          </p:nvSpPr>
          <p:spPr>
            <a:xfrm>
              <a:off x="10253225" y="1740082"/>
              <a:ext cx="171450" cy="228600"/>
            </a:xfrm>
            <a:prstGeom prst="downArrow">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41" name="Straight Arrow Connector 40">
              <a:extLst>
                <a:ext uri="{FF2B5EF4-FFF2-40B4-BE49-F238E27FC236}">
                  <a16:creationId xmlns:a16="http://schemas.microsoft.com/office/drawing/2014/main" id="{F9738503-7A12-4FD9-92B7-8FB474F3684D}"/>
                </a:ext>
              </a:extLst>
            </p:cNvPr>
            <p:cNvCxnSpPr/>
            <p:nvPr/>
          </p:nvCxnSpPr>
          <p:spPr>
            <a:xfrm>
              <a:off x="10188574" y="1755508"/>
              <a:ext cx="1371600" cy="0"/>
            </a:xfrm>
            <a:prstGeom prst="straightConnector1">
              <a:avLst/>
            </a:prstGeom>
            <a:ln w="25400">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42" name="Text Box 5">
              <a:extLst>
                <a:ext uri="{FF2B5EF4-FFF2-40B4-BE49-F238E27FC236}">
                  <a16:creationId xmlns:a16="http://schemas.microsoft.com/office/drawing/2014/main" id="{1AC616BD-928E-452B-87A8-B0C616EB64A4}"/>
                </a:ext>
              </a:extLst>
            </p:cNvPr>
            <p:cNvSpPr txBox="1">
              <a:spLocks noChangeArrowheads="1"/>
            </p:cNvSpPr>
            <p:nvPr/>
          </p:nvSpPr>
          <p:spPr bwMode="auto">
            <a:xfrm>
              <a:off x="9327016" y="1779237"/>
              <a:ext cx="1031421" cy="30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ts val="1000"/>
                </a:spcAft>
              </a:pPr>
              <a:r>
                <a:rPr lang="en-US" sz="1200" dirty="0">
                  <a:latin typeface="Calibri" pitchFamily="34" charset="0"/>
                  <a:cs typeface="Arial" pitchFamily="34" charset="0"/>
                </a:rPr>
                <a:t>Ablation direction</a:t>
              </a:r>
            </a:p>
          </p:txBody>
        </p:sp>
      </p:grpSp>
      <p:pic>
        <p:nvPicPr>
          <p:cNvPr id="43" name="Picture 42" descr="A picture containing water, blue, sitting, small&#10;&#10;Description automatically generated">
            <a:extLst>
              <a:ext uri="{FF2B5EF4-FFF2-40B4-BE49-F238E27FC236}">
                <a16:creationId xmlns:a16="http://schemas.microsoft.com/office/drawing/2014/main" id="{6BED336E-61EA-F849-B51A-F1C14FC9662B}"/>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8769497" y="2474951"/>
            <a:ext cx="1482539" cy="822960"/>
          </a:xfrm>
          <a:prstGeom prst="rect">
            <a:avLst/>
          </a:prstGeom>
        </p:spPr>
      </p:pic>
      <p:pic>
        <p:nvPicPr>
          <p:cNvPr id="44" name="Picture 43">
            <a:extLst>
              <a:ext uri="{FF2B5EF4-FFF2-40B4-BE49-F238E27FC236}">
                <a16:creationId xmlns:a16="http://schemas.microsoft.com/office/drawing/2014/main" id="{136491CD-A536-4875-8FA6-A4248D8B90D5}"/>
              </a:ext>
            </a:extLst>
          </p:cNvPr>
          <p:cNvPicPr>
            <a:picLocks noChangeAspect="1"/>
          </p:cNvPicPr>
          <p:nvPr/>
        </p:nvPicPr>
        <p:blipFill>
          <a:blip r:embed="rId6"/>
          <a:stretch>
            <a:fillRect/>
          </a:stretch>
        </p:blipFill>
        <p:spPr>
          <a:xfrm>
            <a:off x="8974327" y="4436972"/>
            <a:ext cx="3009519" cy="1371600"/>
          </a:xfrm>
          <a:prstGeom prst="rect">
            <a:avLst/>
          </a:prstGeom>
        </p:spPr>
      </p:pic>
      <p:cxnSp>
        <p:nvCxnSpPr>
          <p:cNvPr id="9" name="Straight Connector 8">
            <a:extLst>
              <a:ext uri="{FF2B5EF4-FFF2-40B4-BE49-F238E27FC236}">
                <a16:creationId xmlns:a16="http://schemas.microsoft.com/office/drawing/2014/main" id="{E336A299-7E20-4241-93F5-F94AA3B5F85E}"/>
              </a:ext>
            </a:extLst>
          </p:cNvPr>
          <p:cNvCxnSpPr>
            <a:cxnSpLocks/>
          </p:cNvCxnSpPr>
          <p:nvPr/>
        </p:nvCxnSpPr>
        <p:spPr>
          <a:xfrm>
            <a:off x="6644640" y="4015889"/>
            <a:ext cx="527589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Text Box 22">
            <a:extLst>
              <a:ext uri="{FF2B5EF4-FFF2-40B4-BE49-F238E27FC236}">
                <a16:creationId xmlns:a16="http://schemas.microsoft.com/office/drawing/2014/main" id="{508CCD83-963B-4E6C-93ED-6EE83D26ED2F}"/>
              </a:ext>
            </a:extLst>
          </p:cNvPr>
          <p:cNvSpPr txBox="1">
            <a:spLocks noChangeArrowheads="1"/>
          </p:cNvSpPr>
          <p:nvPr/>
        </p:nvSpPr>
        <p:spPr bwMode="auto">
          <a:xfrm>
            <a:off x="8271488" y="3531793"/>
            <a:ext cx="36490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200">
                <a:solidFill>
                  <a:schemeClr val="tx1"/>
                </a:solidFill>
                <a:latin typeface="Times" panose="02020603050405020304" pitchFamily="18" charset="0"/>
              </a:defRPr>
            </a:lvl1pPr>
            <a:lvl2pPr marL="742950" indent="-285750">
              <a:defRPr sz="1200">
                <a:solidFill>
                  <a:schemeClr val="tx1"/>
                </a:solidFill>
                <a:latin typeface="Times" panose="02020603050405020304" pitchFamily="18" charset="0"/>
              </a:defRPr>
            </a:lvl2pPr>
            <a:lvl3pPr marL="1143000" indent="-228600">
              <a:defRPr sz="1200">
                <a:solidFill>
                  <a:schemeClr val="tx1"/>
                </a:solidFill>
                <a:latin typeface="Times" panose="02020603050405020304" pitchFamily="18" charset="0"/>
              </a:defRPr>
            </a:lvl3pPr>
            <a:lvl4pPr marL="1600200" indent="-228600">
              <a:defRPr sz="1200">
                <a:solidFill>
                  <a:schemeClr val="tx1"/>
                </a:solidFill>
                <a:latin typeface="Times" panose="02020603050405020304" pitchFamily="18" charset="0"/>
              </a:defRPr>
            </a:lvl4pPr>
            <a:lvl5pPr marL="2057400" indent="-228600">
              <a:defRPr sz="1200">
                <a:solidFill>
                  <a:schemeClr val="tx1"/>
                </a:solidFill>
                <a:latin typeface="Times" panose="02020603050405020304" pitchFamily="18" charset="0"/>
              </a:defRPr>
            </a:lvl5pPr>
            <a:lvl6pPr marL="2514600" indent="-228600" eaLnBrk="0" fontAlgn="base" hangingPunct="0">
              <a:spcBef>
                <a:spcPct val="0"/>
              </a:spcBef>
              <a:spcAft>
                <a:spcPct val="0"/>
              </a:spcAft>
              <a:defRPr sz="1200">
                <a:solidFill>
                  <a:schemeClr val="tx1"/>
                </a:solidFill>
                <a:latin typeface="Times" panose="02020603050405020304" pitchFamily="18" charset="0"/>
              </a:defRPr>
            </a:lvl6pPr>
            <a:lvl7pPr marL="2971800" indent="-228600" eaLnBrk="0" fontAlgn="base" hangingPunct="0">
              <a:spcBef>
                <a:spcPct val="0"/>
              </a:spcBef>
              <a:spcAft>
                <a:spcPct val="0"/>
              </a:spcAft>
              <a:defRPr sz="1200">
                <a:solidFill>
                  <a:schemeClr val="tx1"/>
                </a:solidFill>
                <a:latin typeface="Times" panose="02020603050405020304" pitchFamily="18" charset="0"/>
              </a:defRPr>
            </a:lvl7pPr>
            <a:lvl8pPr marL="3429000" indent="-228600" eaLnBrk="0" fontAlgn="base" hangingPunct="0">
              <a:spcBef>
                <a:spcPct val="0"/>
              </a:spcBef>
              <a:spcAft>
                <a:spcPct val="0"/>
              </a:spcAft>
              <a:defRPr sz="1200">
                <a:solidFill>
                  <a:schemeClr val="tx1"/>
                </a:solidFill>
                <a:latin typeface="Times" panose="02020603050405020304" pitchFamily="18" charset="0"/>
              </a:defRPr>
            </a:lvl8pPr>
            <a:lvl9pPr marL="3886200" indent="-228600" eaLnBrk="0" fontAlgn="base" hangingPunct="0">
              <a:spcBef>
                <a:spcPct val="0"/>
              </a:spcBef>
              <a:spcAft>
                <a:spcPct val="0"/>
              </a:spcAft>
              <a:defRPr sz="1200">
                <a:solidFill>
                  <a:schemeClr val="tx1"/>
                </a:solidFill>
                <a:latin typeface="Times" panose="02020603050405020304" pitchFamily="18" charset="0"/>
              </a:defRPr>
            </a:lvl9pPr>
          </a:lstStyle>
          <a:p>
            <a:pPr eaLnBrk="1" hangingPunct="1"/>
            <a:r>
              <a:rPr lang="en-US" altLang="en-US" sz="1400" b="1" i="1" dirty="0">
                <a:latin typeface="Arial" panose="020B0604020202020204" pitchFamily="34" charset="0"/>
              </a:rPr>
              <a:t>Optical Recession Sensor (ORS)</a:t>
            </a:r>
          </a:p>
        </p:txBody>
      </p:sp>
      <p:sp>
        <p:nvSpPr>
          <p:cNvPr id="47" name="Text Box 22">
            <a:extLst>
              <a:ext uri="{FF2B5EF4-FFF2-40B4-BE49-F238E27FC236}">
                <a16:creationId xmlns:a16="http://schemas.microsoft.com/office/drawing/2014/main" id="{F4EE9831-B491-4F53-9A17-566E8C5D2817}"/>
              </a:ext>
            </a:extLst>
          </p:cNvPr>
          <p:cNvSpPr txBox="1">
            <a:spLocks noChangeArrowheads="1"/>
          </p:cNvSpPr>
          <p:nvPr/>
        </p:nvSpPr>
        <p:spPr bwMode="auto">
          <a:xfrm>
            <a:off x="7383734" y="6128607"/>
            <a:ext cx="479697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200">
                <a:solidFill>
                  <a:schemeClr val="tx1"/>
                </a:solidFill>
                <a:latin typeface="Times" panose="02020603050405020304" pitchFamily="18" charset="0"/>
              </a:defRPr>
            </a:lvl1pPr>
            <a:lvl2pPr marL="742950" indent="-285750">
              <a:defRPr sz="1200">
                <a:solidFill>
                  <a:schemeClr val="tx1"/>
                </a:solidFill>
                <a:latin typeface="Times" panose="02020603050405020304" pitchFamily="18" charset="0"/>
              </a:defRPr>
            </a:lvl2pPr>
            <a:lvl3pPr marL="1143000" indent="-228600">
              <a:defRPr sz="1200">
                <a:solidFill>
                  <a:schemeClr val="tx1"/>
                </a:solidFill>
                <a:latin typeface="Times" panose="02020603050405020304" pitchFamily="18" charset="0"/>
              </a:defRPr>
            </a:lvl3pPr>
            <a:lvl4pPr marL="1600200" indent="-228600">
              <a:defRPr sz="1200">
                <a:solidFill>
                  <a:schemeClr val="tx1"/>
                </a:solidFill>
                <a:latin typeface="Times" panose="02020603050405020304" pitchFamily="18" charset="0"/>
              </a:defRPr>
            </a:lvl4pPr>
            <a:lvl5pPr marL="2057400" indent="-228600">
              <a:defRPr sz="1200">
                <a:solidFill>
                  <a:schemeClr val="tx1"/>
                </a:solidFill>
                <a:latin typeface="Times" panose="02020603050405020304" pitchFamily="18" charset="0"/>
              </a:defRPr>
            </a:lvl5pPr>
            <a:lvl6pPr marL="2514600" indent="-228600" eaLnBrk="0" fontAlgn="base" hangingPunct="0">
              <a:spcBef>
                <a:spcPct val="0"/>
              </a:spcBef>
              <a:spcAft>
                <a:spcPct val="0"/>
              </a:spcAft>
              <a:defRPr sz="1200">
                <a:solidFill>
                  <a:schemeClr val="tx1"/>
                </a:solidFill>
                <a:latin typeface="Times" panose="02020603050405020304" pitchFamily="18" charset="0"/>
              </a:defRPr>
            </a:lvl6pPr>
            <a:lvl7pPr marL="2971800" indent="-228600" eaLnBrk="0" fontAlgn="base" hangingPunct="0">
              <a:spcBef>
                <a:spcPct val="0"/>
              </a:spcBef>
              <a:spcAft>
                <a:spcPct val="0"/>
              </a:spcAft>
              <a:defRPr sz="1200">
                <a:solidFill>
                  <a:schemeClr val="tx1"/>
                </a:solidFill>
                <a:latin typeface="Times" panose="02020603050405020304" pitchFamily="18" charset="0"/>
              </a:defRPr>
            </a:lvl7pPr>
            <a:lvl8pPr marL="3429000" indent="-228600" eaLnBrk="0" fontAlgn="base" hangingPunct="0">
              <a:spcBef>
                <a:spcPct val="0"/>
              </a:spcBef>
              <a:spcAft>
                <a:spcPct val="0"/>
              </a:spcAft>
              <a:defRPr sz="1200">
                <a:solidFill>
                  <a:schemeClr val="tx1"/>
                </a:solidFill>
                <a:latin typeface="Times" panose="02020603050405020304" pitchFamily="18" charset="0"/>
              </a:defRPr>
            </a:lvl8pPr>
            <a:lvl9pPr marL="3886200" indent="-228600" eaLnBrk="0" fontAlgn="base" hangingPunct="0">
              <a:spcBef>
                <a:spcPct val="0"/>
              </a:spcBef>
              <a:spcAft>
                <a:spcPct val="0"/>
              </a:spcAft>
              <a:defRPr sz="1200">
                <a:solidFill>
                  <a:schemeClr val="tx1"/>
                </a:solidFill>
                <a:latin typeface="Times" panose="02020603050405020304" pitchFamily="18" charset="0"/>
              </a:defRPr>
            </a:lvl9pPr>
          </a:lstStyle>
          <a:p>
            <a:pPr eaLnBrk="1" hangingPunct="1"/>
            <a:r>
              <a:rPr lang="en-US" altLang="en-US" sz="1400" b="1" i="1" dirty="0">
                <a:latin typeface="Arial" panose="020B0604020202020204" pitchFamily="34" charset="0"/>
              </a:rPr>
              <a:t>Hollow aErothermal Ablation and Temperature (HEAT) sensor</a:t>
            </a:r>
          </a:p>
        </p:txBody>
      </p:sp>
    </p:spTree>
    <p:extLst>
      <p:ext uri="{BB962C8B-B14F-4D97-AF65-F5344CB8AC3E}">
        <p14:creationId xmlns:p14="http://schemas.microsoft.com/office/powerpoint/2010/main" val="1454542223"/>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1B8F66-6E1E-421A-8130-DA3FBD647977}"/>
              </a:ext>
            </a:extLst>
          </p:cNvPr>
          <p:cNvSpPr>
            <a:spLocks noGrp="1"/>
          </p:cNvSpPr>
          <p:nvPr>
            <p:ph type="title"/>
          </p:nvPr>
        </p:nvSpPr>
        <p:spPr>
          <a:xfrm>
            <a:off x="391886" y="89578"/>
            <a:ext cx="10624456" cy="1096965"/>
          </a:xfrm>
        </p:spPr>
        <p:txBody>
          <a:bodyPr/>
          <a:lstStyle/>
          <a:p>
            <a:r>
              <a:rPr lang="en-US" dirty="0"/>
              <a:t>Heat Flux Sensors and Radiometers</a:t>
            </a:r>
          </a:p>
        </p:txBody>
      </p:sp>
      <p:sp>
        <p:nvSpPr>
          <p:cNvPr id="3" name="Content Placeholder 2">
            <a:extLst>
              <a:ext uri="{FF2B5EF4-FFF2-40B4-BE49-F238E27FC236}">
                <a16:creationId xmlns:a16="http://schemas.microsoft.com/office/drawing/2014/main" id="{67581EB7-2F0B-4200-8F84-90CB37F04ECE}"/>
              </a:ext>
            </a:extLst>
          </p:cNvPr>
          <p:cNvSpPr>
            <a:spLocks noGrp="1"/>
          </p:cNvSpPr>
          <p:nvPr>
            <p:ph idx="1"/>
          </p:nvPr>
        </p:nvSpPr>
        <p:spPr>
          <a:xfrm>
            <a:off x="392113" y="3136724"/>
            <a:ext cx="4438967" cy="3187876"/>
          </a:xfrm>
        </p:spPr>
        <p:txBody>
          <a:bodyPr>
            <a:normAutofit fontScale="92500" lnSpcReduction="10000"/>
          </a:bodyPr>
          <a:lstStyle/>
          <a:p>
            <a:r>
              <a:rPr lang="en-US" sz="2400" dirty="0"/>
              <a:t>Radiometers incorporate a window to block out convective heating contribution</a:t>
            </a:r>
          </a:p>
          <a:p>
            <a:pPr lvl="1"/>
            <a:r>
              <a:rPr lang="en-US" sz="2000" dirty="0"/>
              <a:t>If installed at the surface, deposition of TPS ablation products on a sensor’s window can block or reduce the heat flux reading</a:t>
            </a:r>
          </a:p>
          <a:p>
            <a:pPr lvl="1"/>
            <a:r>
              <a:rPr lang="en-US" sz="2000" dirty="0"/>
              <a:t>If recessed beneath the surface, radiation from the TPS cavity can be a significant contribution of the measurement</a:t>
            </a:r>
          </a:p>
        </p:txBody>
      </p:sp>
      <p:sp>
        <p:nvSpPr>
          <p:cNvPr id="4" name="Date Placeholder 3">
            <a:extLst>
              <a:ext uri="{FF2B5EF4-FFF2-40B4-BE49-F238E27FC236}">
                <a16:creationId xmlns:a16="http://schemas.microsoft.com/office/drawing/2014/main" id="{5C25E803-CFA6-41FC-89CE-94C5188488F8}"/>
              </a:ext>
            </a:extLst>
          </p:cNvPr>
          <p:cNvSpPr>
            <a:spLocks noGrp="1"/>
          </p:cNvSpPr>
          <p:nvPr>
            <p:ph type="dt" sz="half" idx="10"/>
          </p:nvPr>
        </p:nvSpPr>
        <p:spPr>
          <a:xfrm>
            <a:off x="838200" y="6356350"/>
            <a:ext cx="2743200" cy="365125"/>
          </a:xfrm>
        </p:spPr>
        <p:txBody>
          <a:bodyPr/>
          <a:lstStyle/>
          <a:p>
            <a:r>
              <a:rPr lang="en-US" dirty="0"/>
              <a:t>19 April 2022</a:t>
            </a:r>
          </a:p>
        </p:txBody>
      </p:sp>
      <p:sp>
        <p:nvSpPr>
          <p:cNvPr id="5" name="Footer Placeholder 4">
            <a:extLst>
              <a:ext uri="{FF2B5EF4-FFF2-40B4-BE49-F238E27FC236}">
                <a16:creationId xmlns:a16="http://schemas.microsoft.com/office/drawing/2014/main" id="{769C6363-0609-4165-BC8B-6C2A0FC944AD}"/>
              </a:ext>
            </a:extLst>
          </p:cNvPr>
          <p:cNvSpPr>
            <a:spLocks noGrp="1"/>
          </p:cNvSpPr>
          <p:nvPr>
            <p:ph type="ftr" sz="quarter" idx="11"/>
          </p:nvPr>
        </p:nvSpPr>
        <p:spPr>
          <a:xfrm>
            <a:off x="4038600" y="6356350"/>
            <a:ext cx="4114800" cy="365125"/>
          </a:xfrm>
        </p:spPr>
        <p:txBody>
          <a:bodyPr/>
          <a:lstStyle/>
          <a:p>
            <a:endParaRPr lang="en-US" dirty="0"/>
          </a:p>
        </p:txBody>
      </p:sp>
      <p:sp>
        <p:nvSpPr>
          <p:cNvPr id="6" name="Slide Number Placeholder 5">
            <a:extLst>
              <a:ext uri="{FF2B5EF4-FFF2-40B4-BE49-F238E27FC236}">
                <a16:creationId xmlns:a16="http://schemas.microsoft.com/office/drawing/2014/main" id="{024ECBA4-CD21-4BC1-BB1A-9A5281800C46}"/>
              </a:ext>
            </a:extLst>
          </p:cNvPr>
          <p:cNvSpPr>
            <a:spLocks noGrp="1"/>
          </p:cNvSpPr>
          <p:nvPr>
            <p:ph type="sldNum" sz="quarter" idx="12"/>
          </p:nvPr>
        </p:nvSpPr>
        <p:spPr>
          <a:xfrm>
            <a:off x="8610600" y="6356350"/>
            <a:ext cx="2743200" cy="365125"/>
          </a:xfrm>
        </p:spPr>
        <p:txBody>
          <a:bodyPr/>
          <a:lstStyle/>
          <a:p>
            <a:fld id="{73FCCCAE-C0A6-4BB7-B82B-AC74E56A11C4}" type="slidenum">
              <a:rPr lang="en-US" smtClean="0"/>
              <a:pPr/>
              <a:t>11</a:t>
            </a:fld>
            <a:endParaRPr lang="en-US" dirty="0"/>
          </a:p>
        </p:txBody>
      </p:sp>
      <p:pic>
        <p:nvPicPr>
          <p:cNvPr id="10" name="Picture 9" descr="A picture containing indoor&#10;&#10;Description automatically generated">
            <a:extLst>
              <a:ext uri="{FF2B5EF4-FFF2-40B4-BE49-F238E27FC236}">
                <a16:creationId xmlns:a16="http://schemas.microsoft.com/office/drawing/2014/main" id="{7AA19CD2-C7A7-4F43-AB33-F1FB42F6ECED}"/>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8626846" y="3611783"/>
            <a:ext cx="3169920" cy="2377440"/>
          </a:xfrm>
          <a:prstGeom prst="rect">
            <a:avLst/>
          </a:prstGeom>
        </p:spPr>
      </p:pic>
      <p:pic>
        <p:nvPicPr>
          <p:cNvPr id="12" name="Picture 11" descr="A picture containing indoor&#10;&#10;Description automatically generated">
            <a:extLst>
              <a:ext uri="{FF2B5EF4-FFF2-40B4-BE49-F238E27FC236}">
                <a16:creationId xmlns:a16="http://schemas.microsoft.com/office/drawing/2014/main" id="{154E4922-B7B1-4BD9-AAED-1B6926D1855C}"/>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5190180" y="3611783"/>
            <a:ext cx="3263153" cy="2447365"/>
          </a:xfrm>
          <a:prstGeom prst="rect">
            <a:avLst/>
          </a:prstGeom>
        </p:spPr>
      </p:pic>
      <p:pic>
        <p:nvPicPr>
          <p:cNvPr id="13" name="Picture 4">
            <a:extLst>
              <a:ext uri="{FF2B5EF4-FFF2-40B4-BE49-F238E27FC236}">
                <a16:creationId xmlns:a16="http://schemas.microsoft.com/office/drawing/2014/main" id="{44BDBB98-BA00-4610-98E5-B9209E497DAD}"/>
              </a:ext>
            </a:extLst>
          </p:cNvPr>
          <p:cNvPicPr>
            <a:picLocks noChangeAspect="1" noChangeArrowheads="1"/>
          </p:cNvPicPr>
          <p:nvPr/>
        </p:nvPicPr>
        <p:blipFill>
          <a:blip r:embed="rId4" cstate="hqprint">
            <a:extLst>
              <a:ext uri="{28A0092B-C50C-407E-A947-70E740481C1C}">
                <a14:useLocalDpi xmlns:a14="http://schemas.microsoft.com/office/drawing/2010/main"/>
              </a:ext>
            </a:extLst>
          </a:blip>
          <a:srcRect/>
          <a:stretch>
            <a:fillRect/>
          </a:stretch>
        </p:blipFill>
        <p:spPr bwMode="auto">
          <a:xfrm rot="5400000">
            <a:off x="7891188" y="1610588"/>
            <a:ext cx="1701052" cy="1498242"/>
          </a:xfrm>
          <a:prstGeom prst="rect">
            <a:avLst/>
          </a:prstGeom>
          <a:noFill/>
          <a:ln w="9525">
            <a:noFill/>
            <a:miter lim="800000"/>
            <a:headEnd/>
            <a:tailEnd/>
          </a:ln>
        </p:spPr>
      </p:pic>
      <p:pic>
        <p:nvPicPr>
          <p:cNvPr id="14" name="Picture 4">
            <a:extLst>
              <a:ext uri="{FF2B5EF4-FFF2-40B4-BE49-F238E27FC236}">
                <a16:creationId xmlns:a16="http://schemas.microsoft.com/office/drawing/2014/main" id="{2AB73D83-40E7-417D-B675-13178CE58312}"/>
              </a:ext>
            </a:extLst>
          </p:cNvPr>
          <p:cNvPicPr>
            <a:picLocks noChangeAspect="1" noChangeArrowheads="1"/>
          </p:cNvPicPr>
          <p:nvPr/>
        </p:nvPicPr>
        <p:blipFill>
          <a:blip r:embed="rId5" cstate="print"/>
          <a:srcRect/>
          <a:stretch>
            <a:fillRect/>
          </a:stretch>
        </p:blipFill>
        <p:spPr bwMode="auto">
          <a:xfrm rot="5400000">
            <a:off x="10091410" y="1216709"/>
            <a:ext cx="1554030" cy="2286000"/>
          </a:xfrm>
          <a:prstGeom prst="rect">
            <a:avLst/>
          </a:prstGeom>
          <a:noFill/>
          <a:ln w="9525">
            <a:noFill/>
            <a:miter lim="800000"/>
            <a:headEnd/>
            <a:tailEnd/>
          </a:ln>
          <a:effectLst/>
        </p:spPr>
      </p:pic>
      <p:sp>
        <p:nvSpPr>
          <p:cNvPr id="15" name="Text Box 22">
            <a:extLst>
              <a:ext uri="{FF2B5EF4-FFF2-40B4-BE49-F238E27FC236}">
                <a16:creationId xmlns:a16="http://schemas.microsoft.com/office/drawing/2014/main" id="{6DBA7DBF-A14F-45FC-BA54-F06524434D31}"/>
              </a:ext>
            </a:extLst>
          </p:cNvPr>
          <p:cNvSpPr txBox="1">
            <a:spLocks noChangeArrowheads="1"/>
          </p:cNvSpPr>
          <p:nvPr/>
        </p:nvSpPr>
        <p:spPr bwMode="auto">
          <a:xfrm>
            <a:off x="8052871" y="1149627"/>
            <a:ext cx="393874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200">
                <a:solidFill>
                  <a:schemeClr val="tx1"/>
                </a:solidFill>
                <a:latin typeface="Times" panose="02020603050405020304" pitchFamily="18" charset="0"/>
              </a:defRPr>
            </a:lvl1pPr>
            <a:lvl2pPr marL="742950" indent="-285750">
              <a:defRPr sz="1200">
                <a:solidFill>
                  <a:schemeClr val="tx1"/>
                </a:solidFill>
                <a:latin typeface="Times" panose="02020603050405020304" pitchFamily="18" charset="0"/>
              </a:defRPr>
            </a:lvl2pPr>
            <a:lvl3pPr marL="1143000" indent="-228600">
              <a:defRPr sz="1200">
                <a:solidFill>
                  <a:schemeClr val="tx1"/>
                </a:solidFill>
                <a:latin typeface="Times" panose="02020603050405020304" pitchFamily="18" charset="0"/>
              </a:defRPr>
            </a:lvl3pPr>
            <a:lvl4pPr marL="1600200" indent="-228600">
              <a:defRPr sz="1200">
                <a:solidFill>
                  <a:schemeClr val="tx1"/>
                </a:solidFill>
                <a:latin typeface="Times" panose="02020603050405020304" pitchFamily="18" charset="0"/>
              </a:defRPr>
            </a:lvl4pPr>
            <a:lvl5pPr marL="2057400" indent="-228600">
              <a:defRPr sz="1200">
                <a:solidFill>
                  <a:schemeClr val="tx1"/>
                </a:solidFill>
                <a:latin typeface="Times" panose="02020603050405020304" pitchFamily="18" charset="0"/>
              </a:defRPr>
            </a:lvl5pPr>
            <a:lvl6pPr marL="2514600" indent="-228600" eaLnBrk="0" fontAlgn="base" hangingPunct="0">
              <a:spcBef>
                <a:spcPct val="0"/>
              </a:spcBef>
              <a:spcAft>
                <a:spcPct val="0"/>
              </a:spcAft>
              <a:defRPr sz="1200">
                <a:solidFill>
                  <a:schemeClr val="tx1"/>
                </a:solidFill>
                <a:latin typeface="Times" panose="02020603050405020304" pitchFamily="18" charset="0"/>
              </a:defRPr>
            </a:lvl6pPr>
            <a:lvl7pPr marL="2971800" indent="-228600" eaLnBrk="0" fontAlgn="base" hangingPunct="0">
              <a:spcBef>
                <a:spcPct val="0"/>
              </a:spcBef>
              <a:spcAft>
                <a:spcPct val="0"/>
              </a:spcAft>
              <a:defRPr sz="1200">
                <a:solidFill>
                  <a:schemeClr val="tx1"/>
                </a:solidFill>
                <a:latin typeface="Times" panose="02020603050405020304" pitchFamily="18" charset="0"/>
              </a:defRPr>
            </a:lvl7pPr>
            <a:lvl8pPr marL="3429000" indent="-228600" eaLnBrk="0" fontAlgn="base" hangingPunct="0">
              <a:spcBef>
                <a:spcPct val="0"/>
              </a:spcBef>
              <a:spcAft>
                <a:spcPct val="0"/>
              </a:spcAft>
              <a:defRPr sz="1200">
                <a:solidFill>
                  <a:schemeClr val="tx1"/>
                </a:solidFill>
                <a:latin typeface="Times" panose="02020603050405020304" pitchFamily="18" charset="0"/>
              </a:defRPr>
            </a:lvl8pPr>
            <a:lvl9pPr marL="3886200" indent="-228600" eaLnBrk="0" fontAlgn="base" hangingPunct="0">
              <a:spcBef>
                <a:spcPct val="0"/>
              </a:spcBef>
              <a:spcAft>
                <a:spcPct val="0"/>
              </a:spcAft>
              <a:defRPr sz="1200">
                <a:solidFill>
                  <a:schemeClr val="tx1"/>
                </a:solidFill>
                <a:latin typeface="Times" panose="02020603050405020304" pitchFamily="18" charset="0"/>
              </a:defRPr>
            </a:lvl9pPr>
          </a:lstStyle>
          <a:p>
            <a:pPr algn="ctr" eaLnBrk="1" hangingPunct="1"/>
            <a:r>
              <a:rPr lang="en-US" altLang="en-US" sz="1400" b="1" i="1" dirty="0">
                <a:latin typeface="Arial" panose="020B0604020202020204" pitchFamily="34" charset="0"/>
              </a:rPr>
              <a:t>EFT-1 Heat shield Radiometer</a:t>
            </a:r>
          </a:p>
        </p:txBody>
      </p:sp>
      <p:sp>
        <p:nvSpPr>
          <p:cNvPr id="16" name="Text Box 22">
            <a:extLst>
              <a:ext uri="{FF2B5EF4-FFF2-40B4-BE49-F238E27FC236}">
                <a16:creationId xmlns:a16="http://schemas.microsoft.com/office/drawing/2014/main" id="{127D6496-96F7-46E7-9375-DF538D0CF477}"/>
              </a:ext>
            </a:extLst>
          </p:cNvPr>
          <p:cNvSpPr txBox="1">
            <a:spLocks noChangeArrowheads="1"/>
          </p:cNvSpPr>
          <p:nvPr/>
        </p:nvSpPr>
        <p:spPr bwMode="auto">
          <a:xfrm>
            <a:off x="5298254" y="6085462"/>
            <a:ext cx="30470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200">
                <a:solidFill>
                  <a:schemeClr val="tx1"/>
                </a:solidFill>
                <a:latin typeface="Times" panose="02020603050405020304" pitchFamily="18" charset="0"/>
              </a:defRPr>
            </a:lvl1pPr>
            <a:lvl2pPr marL="742950" indent="-285750">
              <a:defRPr sz="1200">
                <a:solidFill>
                  <a:schemeClr val="tx1"/>
                </a:solidFill>
                <a:latin typeface="Times" panose="02020603050405020304" pitchFamily="18" charset="0"/>
              </a:defRPr>
            </a:lvl2pPr>
            <a:lvl3pPr marL="1143000" indent="-228600">
              <a:defRPr sz="1200">
                <a:solidFill>
                  <a:schemeClr val="tx1"/>
                </a:solidFill>
                <a:latin typeface="Times" panose="02020603050405020304" pitchFamily="18" charset="0"/>
              </a:defRPr>
            </a:lvl3pPr>
            <a:lvl4pPr marL="1600200" indent="-228600">
              <a:defRPr sz="1200">
                <a:solidFill>
                  <a:schemeClr val="tx1"/>
                </a:solidFill>
                <a:latin typeface="Times" panose="02020603050405020304" pitchFamily="18" charset="0"/>
              </a:defRPr>
            </a:lvl4pPr>
            <a:lvl5pPr marL="2057400" indent="-228600">
              <a:defRPr sz="1200">
                <a:solidFill>
                  <a:schemeClr val="tx1"/>
                </a:solidFill>
                <a:latin typeface="Times" panose="02020603050405020304" pitchFamily="18" charset="0"/>
              </a:defRPr>
            </a:lvl5pPr>
            <a:lvl6pPr marL="2514600" indent="-228600" eaLnBrk="0" fontAlgn="base" hangingPunct="0">
              <a:spcBef>
                <a:spcPct val="0"/>
              </a:spcBef>
              <a:spcAft>
                <a:spcPct val="0"/>
              </a:spcAft>
              <a:defRPr sz="1200">
                <a:solidFill>
                  <a:schemeClr val="tx1"/>
                </a:solidFill>
                <a:latin typeface="Times" panose="02020603050405020304" pitchFamily="18" charset="0"/>
              </a:defRPr>
            </a:lvl6pPr>
            <a:lvl7pPr marL="2971800" indent="-228600" eaLnBrk="0" fontAlgn="base" hangingPunct="0">
              <a:spcBef>
                <a:spcPct val="0"/>
              </a:spcBef>
              <a:spcAft>
                <a:spcPct val="0"/>
              </a:spcAft>
              <a:defRPr sz="1200">
                <a:solidFill>
                  <a:schemeClr val="tx1"/>
                </a:solidFill>
                <a:latin typeface="Times" panose="02020603050405020304" pitchFamily="18" charset="0"/>
              </a:defRPr>
            </a:lvl7pPr>
            <a:lvl8pPr marL="3429000" indent="-228600" eaLnBrk="0" fontAlgn="base" hangingPunct="0">
              <a:spcBef>
                <a:spcPct val="0"/>
              </a:spcBef>
              <a:spcAft>
                <a:spcPct val="0"/>
              </a:spcAft>
              <a:defRPr sz="1200">
                <a:solidFill>
                  <a:schemeClr val="tx1"/>
                </a:solidFill>
                <a:latin typeface="Times" panose="02020603050405020304" pitchFamily="18" charset="0"/>
              </a:defRPr>
            </a:lvl8pPr>
            <a:lvl9pPr marL="3886200" indent="-228600" eaLnBrk="0" fontAlgn="base" hangingPunct="0">
              <a:spcBef>
                <a:spcPct val="0"/>
              </a:spcBef>
              <a:spcAft>
                <a:spcPct val="0"/>
              </a:spcAft>
              <a:defRPr sz="1200">
                <a:solidFill>
                  <a:schemeClr val="tx1"/>
                </a:solidFill>
                <a:latin typeface="Times" panose="02020603050405020304" pitchFamily="18" charset="0"/>
              </a:defRPr>
            </a:lvl9pPr>
          </a:lstStyle>
          <a:p>
            <a:pPr eaLnBrk="1" hangingPunct="1"/>
            <a:r>
              <a:rPr lang="en-US" altLang="en-US" sz="1400" b="1" i="1" dirty="0">
                <a:latin typeface="Arial" panose="020B0604020202020204" pitchFamily="34" charset="0"/>
              </a:rPr>
              <a:t>MEDLI2 Backshell Radiometer</a:t>
            </a:r>
          </a:p>
        </p:txBody>
      </p:sp>
      <p:sp>
        <p:nvSpPr>
          <p:cNvPr id="17" name="Text Box 22">
            <a:extLst>
              <a:ext uri="{FF2B5EF4-FFF2-40B4-BE49-F238E27FC236}">
                <a16:creationId xmlns:a16="http://schemas.microsoft.com/office/drawing/2014/main" id="{757A5552-C2C0-4577-91FB-B2D9D48E5951}"/>
              </a:ext>
            </a:extLst>
          </p:cNvPr>
          <p:cNvSpPr txBox="1">
            <a:spLocks noChangeArrowheads="1"/>
          </p:cNvSpPr>
          <p:nvPr/>
        </p:nvSpPr>
        <p:spPr bwMode="auto">
          <a:xfrm>
            <a:off x="8610600" y="6094740"/>
            <a:ext cx="349108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200">
                <a:solidFill>
                  <a:schemeClr val="tx1"/>
                </a:solidFill>
                <a:latin typeface="Times" panose="02020603050405020304" pitchFamily="18" charset="0"/>
              </a:defRPr>
            </a:lvl1pPr>
            <a:lvl2pPr marL="742950" indent="-285750">
              <a:defRPr sz="1200">
                <a:solidFill>
                  <a:schemeClr val="tx1"/>
                </a:solidFill>
                <a:latin typeface="Times" panose="02020603050405020304" pitchFamily="18" charset="0"/>
              </a:defRPr>
            </a:lvl2pPr>
            <a:lvl3pPr marL="1143000" indent="-228600">
              <a:defRPr sz="1200">
                <a:solidFill>
                  <a:schemeClr val="tx1"/>
                </a:solidFill>
                <a:latin typeface="Times" panose="02020603050405020304" pitchFamily="18" charset="0"/>
              </a:defRPr>
            </a:lvl3pPr>
            <a:lvl4pPr marL="1600200" indent="-228600">
              <a:defRPr sz="1200">
                <a:solidFill>
                  <a:schemeClr val="tx1"/>
                </a:solidFill>
                <a:latin typeface="Times" panose="02020603050405020304" pitchFamily="18" charset="0"/>
              </a:defRPr>
            </a:lvl4pPr>
            <a:lvl5pPr marL="2057400" indent="-228600">
              <a:defRPr sz="1200">
                <a:solidFill>
                  <a:schemeClr val="tx1"/>
                </a:solidFill>
                <a:latin typeface="Times" panose="02020603050405020304" pitchFamily="18" charset="0"/>
              </a:defRPr>
            </a:lvl5pPr>
            <a:lvl6pPr marL="2514600" indent="-228600" eaLnBrk="0" fontAlgn="base" hangingPunct="0">
              <a:spcBef>
                <a:spcPct val="0"/>
              </a:spcBef>
              <a:spcAft>
                <a:spcPct val="0"/>
              </a:spcAft>
              <a:defRPr sz="1200">
                <a:solidFill>
                  <a:schemeClr val="tx1"/>
                </a:solidFill>
                <a:latin typeface="Times" panose="02020603050405020304" pitchFamily="18" charset="0"/>
              </a:defRPr>
            </a:lvl6pPr>
            <a:lvl7pPr marL="2971800" indent="-228600" eaLnBrk="0" fontAlgn="base" hangingPunct="0">
              <a:spcBef>
                <a:spcPct val="0"/>
              </a:spcBef>
              <a:spcAft>
                <a:spcPct val="0"/>
              </a:spcAft>
              <a:defRPr sz="1200">
                <a:solidFill>
                  <a:schemeClr val="tx1"/>
                </a:solidFill>
                <a:latin typeface="Times" panose="02020603050405020304" pitchFamily="18" charset="0"/>
              </a:defRPr>
            </a:lvl7pPr>
            <a:lvl8pPr marL="3429000" indent="-228600" eaLnBrk="0" fontAlgn="base" hangingPunct="0">
              <a:spcBef>
                <a:spcPct val="0"/>
              </a:spcBef>
              <a:spcAft>
                <a:spcPct val="0"/>
              </a:spcAft>
              <a:defRPr sz="1200">
                <a:solidFill>
                  <a:schemeClr val="tx1"/>
                </a:solidFill>
                <a:latin typeface="Times" panose="02020603050405020304" pitchFamily="18" charset="0"/>
              </a:defRPr>
            </a:lvl8pPr>
            <a:lvl9pPr marL="3886200" indent="-228600" eaLnBrk="0" fontAlgn="base" hangingPunct="0">
              <a:spcBef>
                <a:spcPct val="0"/>
              </a:spcBef>
              <a:spcAft>
                <a:spcPct val="0"/>
              </a:spcAft>
              <a:defRPr sz="1200">
                <a:solidFill>
                  <a:schemeClr val="tx1"/>
                </a:solidFill>
                <a:latin typeface="Times" panose="02020603050405020304" pitchFamily="18" charset="0"/>
              </a:defRPr>
            </a:lvl9pPr>
          </a:lstStyle>
          <a:p>
            <a:pPr eaLnBrk="1" hangingPunct="1"/>
            <a:r>
              <a:rPr lang="en-US" altLang="en-US" sz="1400" b="1" i="1" dirty="0">
                <a:latin typeface="Arial" panose="020B0604020202020204" pitchFamily="34" charset="0"/>
              </a:rPr>
              <a:t>MEDLI2 Backshell Total Heat Flux Sensor</a:t>
            </a:r>
          </a:p>
        </p:txBody>
      </p:sp>
      <p:sp>
        <p:nvSpPr>
          <p:cNvPr id="18" name="Content Placeholder 2">
            <a:extLst>
              <a:ext uri="{FF2B5EF4-FFF2-40B4-BE49-F238E27FC236}">
                <a16:creationId xmlns:a16="http://schemas.microsoft.com/office/drawing/2014/main" id="{05B87B61-FB93-48EB-B843-7F201890FA85}"/>
              </a:ext>
            </a:extLst>
          </p:cNvPr>
          <p:cNvSpPr txBox="1">
            <a:spLocks/>
          </p:cNvSpPr>
          <p:nvPr/>
        </p:nvSpPr>
        <p:spPr>
          <a:xfrm>
            <a:off x="391885" y="1262744"/>
            <a:ext cx="7170057" cy="1904524"/>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Direct measurement of heat flux incident on a heat shield or backshell</a:t>
            </a:r>
          </a:p>
          <a:p>
            <a:r>
              <a:rPr lang="en-US" sz="2400" dirty="0"/>
              <a:t>Thermopile is commonly used for the sensing element</a:t>
            </a:r>
          </a:p>
          <a:p>
            <a:r>
              <a:rPr lang="en-US" sz="2400" dirty="0"/>
              <a:t>Total heat flux sensor detects combined convective and radiative heating</a:t>
            </a:r>
          </a:p>
        </p:txBody>
      </p:sp>
    </p:spTree>
    <p:extLst>
      <p:ext uri="{BB962C8B-B14F-4D97-AF65-F5344CB8AC3E}">
        <p14:creationId xmlns:p14="http://schemas.microsoft.com/office/powerpoint/2010/main" val="2124970113"/>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2E6AF-2A34-438F-9BED-A58CB6EF6490}"/>
              </a:ext>
            </a:extLst>
          </p:cNvPr>
          <p:cNvSpPr>
            <a:spLocks noGrp="1"/>
          </p:cNvSpPr>
          <p:nvPr>
            <p:ph type="title"/>
          </p:nvPr>
        </p:nvSpPr>
        <p:spPr/>
        <p:txBody>
          <a:bodyPr/>
          <a:lstStyle/>
          <a:p>
            <a:r>
              <a:rPr lang="en-US" dirty="0"/>
              <a:t>Spectrometers</a:t>
            </a:r>
          </a:p>
        </p:txBody>
      </p:sp>
      <p:sp>
        <p:nvSpPr>
          <p:cNvPr id="3" name="Content Placeholder 2">
            <a:extLst>
              <a:ext uri="{FF2B5EF4-FFF2-40B4-BE49-F238E27FC236}">
                <a16:creationId xmlns:a16="http://schemas.microsoft.com/office/drawing/2014/main" id="{1AAAAB20-D770-4B21-9E9D-ECFBC8BD8ECE}"/>
              </a:ext>
            </a:extLst>
          </p:cNvPr>
          <p:cNvSpPr>
            <a:spLocks noGrp="1"/>
          </p:cNvSpPr>
          <p:nvPr>
            <p:ph idx="1"/>
          </p:nvPr>
        </p:nvSpPr>
        <p:spPr>
          <a:xfrm>
            <a:off x="391886" y="1262744"/>
            <a:ext cx="4543185" cy="5061856"/>
          </a:xfrm>
        </p:spPr>
        <p:txBody>
          <a:bodyPr>
            <a:normAutofit/>
          </a:bodyPr>
          <a:lstStyle/>
          <a:p>
            <a:r>
              <a:rPr lang="en-US" sz="2400" dirty="0"/>
              <a:t>Spectrometers provide wavelength information on shock layer radiation</a:t>
            </a:r>
          </a:p>
          <a:p>
            <a:r>
              <a:rPr lang="en-US" sz="2400" dirty="0"/>
              <a:t>Artemis 2 spectrometer</a:t>
            </a:r>
          </a:p>
          <a:p>
            <a:pPr lvl="1"/>
            <a:r>
              <a:rPr lang="en-US" sz="2000" dirty="0"/>
              <a:t>COTS units qualified to meet environmental and functional requirements of the mission</a:t>
            </a:r>
          </a:p>
          <a:p>
            <a:pPr lvl="1"/>
            <a:r>
              <a:rPr lang="en-US" sz="2000" dirty="0"/>
              <a:t>Optical sub-assembly to provide light path and mounting scheme for fiber optic cable</a:t>
            </a:r>
          </a:p>
          <a:p>
            <a:pPr lvl="1"/>
            <a:r>
              <a:rPr lang="en-US" sz="2000" dirty="0"/>
              <a:t>Fiber optic cable is routed to housing containing two spectrometers</a:t>
            </a:r>
          </a:p>
          <a:p>
            <a:r>
              <a:rPr lang="en-US" sz="2400" dirty="0"/>
              <a:t>Planned for flight on Artemis 3-5 missions</a:t>
            </a:r>
          </a:p>
          <a:p>
            <a:pPr lvl="1"/>
            <a:endParaRPr lang="en-US" sz="2000" dirty="0"/>
          </a:p>
        </p:txBody>
      </p:sp>
      <p:sp>
        <p:nvSpPr>
          <p:cNvPr id="4" name="Date Placeholder 3">
            <a:extLst>
              <a:ext uri="{FF2B5EF4-FFF2-40B4-BE49-F238E27FC236}">
                <a16:creationId xmlns:a16="http://schemas.microsoft.com/office/drawing/2014/main" id="{228341EF-1DA7-4280-8AED-4179D95D9309}"/>
              </a:ext>
            </a:extLst>
          </p:cNvPr>
          <p:cNvSpPr>
            <a:spLocks noGrp="1"/>
          </p:cNvSpPr>
          <p:nvPr>
            <p:ph type="dt" sz="half" idx="10"/>
          </p:nvPr>
        </p:nvSpPr>
        <p:spPr/>
        <p:txBody>
          <a:bodyPr/>
          <a:lstStyle/>
          <a:p>
            <a:r>
              <a:rPr lang="en-US" dirty="0"/>
              <a:t>19 April 2022</a:t>
            </a:r>
          </a:p>
        </p:txBody>
      </p:sp>
      <p:sp>
        <p:nvSpPr>
          <p:cNvPr id="5" name="Footer Placeholder 4">
            <a:extLst>
              <a:ext uri="{FF2B5EF4-FFF2-40B4-BE49-F238E27FC236}">
                <a16:creationId xmlns:a16="http://schemas.microsoft.com/office/drawing/2014/main" id="{C70ECB05-D821-4B5F-8532-63BE77990CA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86B293E-4589-4B10-8EB1-7EC64371534B}"/>
              </a:ext>
            </a:extLst>
          </p:cNvPr>
          <p:cNvSpPr>
            <a:spLocks noGrp="1"/>
          </p:cNvSpPr>
          <p:nvPr>
            <p:ph type="sldNum" sz="quarter" idx="12"/>
          </p:nvPr>
        </p:nvSpPr>
        <p:spPr/>
        <p:txBody>
          <a:bodyPr/>
          <a:lstStyle/>
          <a:p>
            <a:fld id="{73FCCCAE-C0A6-4BB7-B82B-AC74E56A11C4}" type="slidenum">
              <a:rPr lang="en-US" smtClean="0"/>
              <a:pPr/>
              <a:t>12</a:t>
            </a:fld>
            <a:endParaRPr lang="en-US" dirty="0"/>
          </a:p>
        </p:txBody>
      </p:sp>
      <p:pic>
        <p:nvPicPr>
          <p:cNvPr id="7" name="Picture 6">
            <a:extLst>
              <a:ext uri="{FF2B5EF4-FFF2-40B4-BE49-F238E27FC236}">
                <a16:creationId xmlns:a16="http://schemas.microsoft.com/office/drawing/2014/main" id="{813224D0-7EDA-4470-9AE0-CA75B7E2DF20}"/>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9176957" y="1402194"/>
            <a:ext cx="2832101" cy="2194560"/>
          </a:xfrm>
          <a:prstGeom prst="rect">
            <a:avLst/>
          </a:prstGeom>
        </p:spPr>
      </p:pic>
      <p:pic>
        <p:nvPicPr>
          <p:cNvPr id="8" name="Picture 7">
            <a:extLst>
              <a:ext uri="{FF2B5EF4-FFF2-40B4-BE49-F238E27FC236}">
                <a16:creationId xmlns:a16="http://schemas.microsoft.com/office/drawing/2014/main" id="{09853E87-EA73-4E8D-9EEE-5F97E2D12950}"/>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9176956" y="3892417"/>
            <a:ext cx="2832102" cy="2194560"/>
          </a:xfrm>
          <a:prstGeom prst="rect">
            <a:avLst/>
          </a:prstGeom>
        </p:spPr>
      </p:pic>
      <p:sp>
        <p:nvSpPr>
          <p:cNvPr id="11" name="Content Placeholder 2">
            <a:extLst>
              <a:ext uri="{FF2B5EF4-FFF2-40B4-BE49-F238E27FC236}">
                <a16:creationId xmlns:a16="http://schemas.microsoft.com/office/drawing/2014/main" id="{9CC1AD2F-C2B1-44D8-9EA4-AFB9BDC42980}"/>
              </a:ext>
            </a:extLst>
          </p:cNvPr>
          <p:cNvSpPr txBox="1">
            <a:spLocks/>
          </p:cNvSpPr>
          <p:nvPr/>
        </p:nvSpPr>
        <p:spPr>
          <a:xfrm>
            <a:off x="5268892" y="3734762"/>
            <a:ext cx="1125415" cy="410309"/>
          </a:xfrm>
          <a:prstGeom prst="rect">
            <a:avLst/>
          </a:prstGeom>
        </p:spPr>
        <p:txBody>
          <a:bodyPr vert="horz" lIns="91440" tIns="45720" rIns="91440" bIns="45720" rtlCol="0">
            <a:normAutofit/>
          </a:bodyPr>
          <a:lstStyle>
            <a:lvl1pPr marL="2286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1pPr>
            <a:lvl2pPr marL="517525" indent="-23495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2pPr>
            <a:lvl3pPr marL="746125"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3pPr>
            <a:lvl4pPr marL="969963" indent="-2286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4pPr>
            <a:lvl5pPr marL="1204913" indent="-2286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fontAlgn="auto">
              <a:spcAft>
                <a:spcPts val="0"/>
              </a:spcAft>
              <a:buNone/>
            </a:pPr>
            <a:r>
              <a:rPr lang="en-US" dirty="0"/>
              <a:t>Adhesive</a:t>
            </a:r>
          </a:p>
        </p:txBody>
      </p:sp>
      <p:pic>
        <p:nvPicPr>
          <p:cNvPr id="13" name="Picture 12">
            <a:extLst>
              <a:ext uri="{FF2B5EF4-FFF2-40B4-BE49-F238E27FC236}">
                <a16:creationId xmlns:a16="http://schemas.microsoft.com/office/drawing/2014/main" id="{B2153C03-9444-4097-BAAE-6CD0D9758B7A}"/>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024346" y="2044279"/>
            <a:ext cx="1925528" cy="3566160"/>
          </a:xfrm>
          <a:prstGeom prst="rect">
            <a:avLst/>
          </a:prstGeom>
        </p:spPr>
      </p:pic>
      <p:sp>
        <p:nvSpPr>
          <p:cNvPr id="14" name="Content Placeholder 2">
            <a:extLst>
              <a:ext uri="{FF2B5EF4-FFF2-40B4-BE49-F238E27FC236}">
                <a16:creationId xmlns:a16="http://schemas.microsoft.com/office/drawing/2014/main" id="{2CB31A80-FD3B-4B4D-8D24-5C1BFA8D5BA9}"/>
              </a:ext>
            </a:extLst>
          </p:cNvPr>
          <p:cNvSpPr txBox="1">
            <a:spLocks/>
          </p:cNvSpPr>
          <p:nvPr/>
        </p:nvSpPr>
        <p:spPr>
          <a:xfrm>
            <a:off x="5011347" y="2011693"/>
            <a:ext cx="1904763" cy="778832"/>
          </a:xfrm>
          <a:prstGeom prst="rect">
            <a:avLst/>
          </a:prstGeom>
        </p:spPr>
        <p:txBody>
          <a:bodyPr vert="horz" lIns="91440" tIns="45720" rIns="91440" bIns="45720" rtlCol="0">
            <a:normAutofit/>
          </a:bodyPr>
          <a:lstStyle>
            <a:lvl1pPr marL="2286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1pPr>
            <a:lvl2pPr marL="517525" indent="-23495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2pPr>
            <a:lvl3pPr marL="746125"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3pPr>
            <a:lvl4pPr marL="969963" indent="-2286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4pPr>
            <a:lvl5pPr marL="1204913" indent="-2286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fontAlgn="auto">
              <a:spcAft>
                <a:spcPts val="0"/>
              </a:spcAft>
              <a:buNone/>
            </a:pPr>
            <a:r>
              <a:rPr lang="en-US" dirty="0"/>
              <a:t>Optical Fiber</a:t>
            </a:r>
          </a:p>
        </p:txBody>
      </p:sp>
      <p:cxnSp>
        <p:nvCxnSpPr>
          <p:cNvPr id="15" name="Straight Arrow Connector 14">
            <a:extLst>
              <a:ext uri="{FF2B5EF4-FFF2-40B4-BE49-F238E27FC236}">
                <a16:creationId xmlns:a16="http://schemas.microsoft.com/office/drawing/2014/main" id="{9878607A-F459-4CA1-A881-343161AFC5E2}"/>
              </a:ext>
            </a:extLst>
          </p:cNvPr>
          <p:cNvCxnSpPr/>
          <p:nvPr/>
        </p:nvCxnSpPr>
        <p:spPr>
          <a:xfrm>
            <a:off x="6334895" y="2260505"/>
            <a:ext cx="1378901" cy="24162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45E0095A-E982-4E14-ADA6-97E4C7480D7F}"/>
              </a:ext>
            </a:extLst>
          </p:cNvPr>
          <p:cNvCxnSpPr>
            <a:cxnSpLocks/>
          </p:cNvCxnSpPr>
          <p:nvPr/>
        </p:nvCxnSpPr>
        <p:spPr>
          <a:xfrm>
            <a:off x="6274999" y="3216587"/>
            <a:ext cx="921476" cy="40489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124DB4D2-E340-471A-8948-3787A46F4BF7}"/>
              </a:ext>
            </a:extLst>
          </p:cNvPr>
          <p:cNvCxnSpPr>
            <a:cxnSpLocks/>
          </p:cNvCxnSpPr>
          <p:nvPr/>
        </p:nvCxnSpPr>
        <p:spPr>
          <a:xfrm>
            <a:off x="6274999" y="3939917"/>
            <a:ext cx="856977" cy="15603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45878BE9-3A22-4FA9-912C-63D42C78E61F}"/>
              </a:ext>
            </a:extLst>
          </p:cNvPr>
          <p:cNvCxnSpPr>
            <a:cxnSpLocks/>
            <a:stCxn id="20" idx="0"/>
          </p:cNvCxnSpPr>
          <p:nvPr/>
        </p:nvCxnSpPr>
        <p:spPr>
          <a:xfrm flipV="1">
            <a:off x="6200164" y="4926867"/>
            <a:ext cx="536947" cy="64717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0" name="Content Placeholder 2">
            <a:extLst>
              <a:ext uri="{FF2B5EF4-FFF2-40B4-BE49-F238E27FC236}">
                <a16:creationId xmlns:a16="http://schemas.microsoft.com/office/drawing/2014/main" id="{6AFB9A3A-16DF-4F7B-A2BD-76DB6CD42204}"/>
              </a:ext>
            </a:extLst>
          </p:cNvPr>
          <p:cNvSpPr txBox="1">
            <a:spLocks/>
          </p:cNvSpPr>
          <p:nvPr/>
        </p:nvSpPr>
        <p:spPr>
          <a:xfrm>
            <a:off x="5203922" y="5574043"/>
            <a:ext cx="1992483" cy="672983"/>
          </a:xfrm>
          <a:prstGeom prst="rect">
            <a:avLst/>
          </a:prstGeom>
        </p:spPr>
        <p:txBody>
          <a:bodyPr vert="horz" lIns="91440" tIns="45720" rIns="91440" bIns="45720" rtlCol="0">
            <a:normAutofit/>
          </a:bodyPr>
          <a:lstStyle>
            <a:lvl1pPr marL="2286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1pPr>
            <a:lvl2pPr marL="517525" indent="-23495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2pPr>
            <a:lvl3pPr marL="746125"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3pPr>
            <a:lvl4pPr marL="969963" indent="-2286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4pPr>
            <a:lvl5pPr marL="1204913" indent="-2286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fontAlgn="auto">
              <a:spcAft>
                <a:spcPts val="0"/>
              </a:spcAft>
              <a:buNone/>
            </a:pPr>
            <a:r>
              <a:rPr lang="en-US" sz="1600" dirty="0"/>
              <a:t>Representative core of the  heat shield</a:t>
            </a:r>
          </a:p>
          <a:p>
            <a:pPr lvl="2" fontAlgn="auto">
              <a:spcAft>
                <a:spcPts val="0"/>
              </a:spcAft>
            </a:pPr>
            <a:endParaRPr lang="en-US" sz="1400" dirty="0"/>
          </a:p>
        </p:txBody>
      </p:sp>
      <p:sp>
        <p:nvSpPr>
          <p:cNvPr id="25" name="Left Brace 24">
            <a:extLst>
              <a:ext uri="{FF2B5EF4-FFF2-40B4-BE49-F238E27FC236}">
                <a16:creationId xmlns:a16="http://schemas.microsoft.com/office/drawing/2014/main" id="{0A90877A-DCAD-4FA8-82FB-36E6CF8FD89C}"/>
              </a:ext>
            </a:extLst>
          </p:cNvPr>
          <p:cNvSpPr/>
          <p:nvPr/>
        </p:nvSpPr>
        <p:spPr>
          <a:xfrm>
            <a:off x="6813387" y="4229194"/>
            <a:ext cx="199117" cy="1232875"/>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9" name="Content Placeholder 2">
            <a:extLst>
              <a:ext uri="{FF2B5EF4-FFF2-40B4-BE49-F238E27FC236}">
                <a16:creationId xmlns:a16="http://schemas.microsoft.com/office/drawing/2014/main" id="{5BFE305E-8810-4346-ABE4-17BA01A9F1AC}"/>
              </a:ext>
            </a:extLst>
          </p:cNvPr>
          <p:cNvSpPr txBox="1">
            <a:spLocks/>
          </p:cNvSpPr>
          <p:nvPr/>
        </p:nvSpPr>
        <p:spPr>
          <a:xfrm>
            <a:off x="8083923" y="4855920"/>
            <a:ext cx="673434" cy="483724"/>
          </a:xfrm>
          <a:prstGeom prst="rect">
            <a:avLst/>
          </a:prstGeom>
        </p:spPr>
        <p:txBody>
          <a:bodyPr vert="horz" lIns="91440" tIns="45720" rIns="91440" bIns="45720" rtlCol="0">
            <a:normAutofit/>
          </a:bodyPr>
          <a:lstStyle>
            <a:lvl1pPr marL="2286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1pPr>
            <a:lvl2pPr marL="517525" indent="-23495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2pPr>
            <a:lvl3pPr marL="746125"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3pPr>
            <a:lvl4pPr marL="969963" indent="-2286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4pPr>
            <a:lvl5pPr marL="1204913" indent="-2286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fontAlgn="auto">
              <a:spcAft>
                <a:spcPts val="0"/>
              </a:spcAft>
              <a:buNone/>
            </a:pPr>
            <a:r>
              <a:rPr lang="en-US" dirty="0"/>
              <a:t>TPS</a:t>
            </a:r>
          </a:p>
          <a:p>
            <a:pPr lvl="2" fontAlgn="auto">
              <a:spcAft>
                <a:spcPts val="0"/>
              </a:spcAft>
            </a:pPr>
            <a:endParaRPr lang="en-US" dirty="0"/>
          </a:p>
        </p:txBody>
      </p:sp>
      <p:sp>
        <p:nvSpPr>
          <p:cNvPr id="28" name="Content Placeholder 2">
            <a:extLst>
              <a:ext uri="{FF2B5EF4-FFF2-40B4-BE49-F238E27FC236}">
                <a16:creationId xmlns:a16="http://schemas.microsoft.com/office/drawing/2014/main" id="{80EC56EA-4657-45FA-A90A-2A2541A2D50F}"/>
              </a:ext>
            </a:extLst>
          </p:cNvPr>
          <p:cNvSpPr txBox="1">
            <a:spLocks/>
          </p:cNvSpPr>
          <p:nvPr/>
        </p:nvSpPr>
        <p:spPr>
          <a:xfrm>
            <a:off x="5161754" y="2684676"/>
            <a:ext cx="1125416" cy="778832"/>
          </a:xfrm>
          <a:prstGeom prst="rect">
            <a:avLst/>
          </a:prstGeom>
        </p:spPr>
        <p:txBody>
          <a:bodyPr vert="horz" lIns="91440" tIns="45720" rIns="91440" bIns="45720" rtlCol="0">
            <a:normAutofit/>
          </a:bodyPr>
          <a:lstStyle>
            <a:lvl1pPr marL="2286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1pPr>
            <a:lvl2pPr marL="517525" indent="-23495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2pPr>
            <a:lvl3pPr marL="746125"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3pPr>
            <a:lvl4pPr marL="969963" indent="-2286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4pPr>
            <a:lvl5pPr marL="1204913" indent="-2286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fontAlgn="auto">
              <a:spcAft>
                <a:spcPts val="0"/>
              </a:spcAft>
              <a:buNone/>
            </a:pPr>
            <a:r>
              <a:rPr lang="en-US" dirty="0"/>
              <a:t>Mounting</a:t>
            </a:r>
          </a:p>
          <a:p>
            <a:pPr marL="0" indent="0" fontAlgn="auto">
              <a:spcAft>
                <a:spcPts val="0"/>
              </a:spcAft>
              <a:buNone/>
            </a:pPr>
            <a:r>
              <a:rPr lang="en-US" dirty="0"/>
              <a:t>fixture</a:t>
            </a:r>
          </a:p>
        </p:txBody>
      </p:sp>
      <p:sp>
        <p:nvSpPr>
          <p:cNvPr id="21" name="Text Box 22">
            <a:extLst>
              <a:ext uri="{FF2B5EF4-FFF2-40B4-BE49-F238E27FC236}">
                <a16:creationId xmlns:a16="http://schemas.microsoft.com/office/drawing/2014/main" id="{859E0EF8-E0A2-4610-8F3D-7A60ACAEC3F7}"/>
              </a:ext>
            </a:extLst>
          </p:cNvPr>
          <p:cNvSpPr txBox="1">
            <a:spLocks noChangeArrowheads="1"/>
          </p:cNvSpPr>
          <p:nvPr/>
        </p:nvSpPr>
        <p:spPr bwMode="auto">
          <a:xfrm>
            <a:off x="9100680" y="6080390"/>
            <a:ext cx="290837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200">
                <a:solidFill>
                  <a:schemeClr val="tx1"/>
                </a:solidFill>
                <a:latin typeface="Times" panose="02020603050405020304" pitchFamily="18" charset="0"/>
              </a:defRPr>
            </a:lvl1pPr>
            <a:lvl2pPr marL="742950" indent="-285750">
              <a:defRPr sz="1200">
                <a:solidFill>
                  <a:schemeClr val="tx1"/>
                </a:solidFill>
                <a:latin typeface="Times" panose="02020603050405020304" pitchFamily="18" charset="0"/>
              </a:defRPr>
            </a:lvl2pPr>
            <a:lvl3pPr marL="1143000" indent="-228600">
              <a:defRPr sz="1200">
                <a:solidFill>
                  <a:schemeClr val="tx1"/>
                </a:solidFill>
                <a:latin typeface="Times" panose="02020603050405020304" pitchFamily="18" charset="0"/>
              </a:defRPr>
            </a:lvl3pPr>
            <a:lvl4pPr marL="1600200" indent="-228600">
              <a:defRPr sz="1200">
                <a:solidFill>
                  <a:schemeClr val="tx1"/>
                </a:solidFill>
                <a:latin typeface="Times" panose="02020603050405020304" pitchFamily="18" charset="0"/>
              </a:defRPr>
            </a:lvl4pPr>
            <a:lvl5pPr marL="2057400" indent="-228600">
              <a:defRPr sz="1200">
                <a:solidFill>
                  <a:schemeClr val="tx1"/>
                </a:solidFill>
                <a:latin typeface="Times" panose="02020603050405020304" pitchFamily="18" charset="0"/>
              </a:defRPr>
            </a:lvl5pPr>
            <a:lvl6pPr marL="2514600" indent="-228600" eaLnBrk="0" fontAlgn="base" hangingPunct="0">
              <a:spcBef>
                <a:spcPct val="0"/>
              </a:spcBef>
              <a:spcAft>
                <a:spcPct val="0"/>
              </a:spcAft>
              <a:defRPr sz="1200">
                <a:solidFill>
                  <a:schemeClr val="tx1"/>
                </a:solidFill>
                <a:latin typeface="Times" panose="02020603050405020304" pitchFamily="18" charset="0"/>
              </a:defRPr>
            </a:lvl6pPr>
            <a:lvl7pPr marL="2971800" indent="-228600" eaLnBrk="0" fontAlgn="base" hangingPunct="0">
              <a:spcBef>
                <a:spcPct val="0"/>
              </a:spcBef>
              <a:spcAft>
                <a:spcPct val="0"/>
              </a:spcAft>
              <a:defRPr sz="1200">
                <a:solidFill>
                  <a:schemeClr val="tx1"/>
                </a:solidFill>
                <a:latin typeface="Times" panose="02020603050405020304" pitchFamily="18" charset="0"/>
              </a:defRPr>
            </a:lvl7pPr>
            <a:lvl8pPr marL="3429000" indent="-228600" eaLnBrk="0" fontAlgn="base" hangingPunct="0">
              <a:spcBef>
                <a:spcPct val="0"/>
              </a:spcBef>
              <a:spcAft>
                <a:spcPct val="0"/>
              </a:spcAft>
              <a:defRPr sz="1200">
                <a:solidFill>
                  <a:schemeClr val="tx1"/>
                </a:solidFill>
                <a:latin typeface="Times" panose="02020603050405020304" pitchFamily="18" charset="0"/>
              </a:defRPr>
            </a:lvl8pPr>
            <a:lvl9pPr marL="3886200" indent="-228600" eaLnBrk="0" fontAlgn="base" hangingPunct="0">
              <a:spcBef>
                <a:spcPct val="0"/>
              </a:spcBef>
              <a:spcAft>
                <a:spcPct val="0"/>
              </a:spcAft>
              <a:defRPr sz="1200">
                <a:solidFill>
                  <a:schemeClr val="tx1"/>
                </a:solidFill>
                <a:latin typeface="Times" panose="02020603050405020304" pitchFamily="18" charset="0"/>
              </a:defRPr>
            </a:lvl9pPr>
          </a:lstStyle>
          <a:p>
            <a:pPr eaLnBrk="1" hangingPunct="1"/>
            <a:r>
              <a:rPr lang="en-US" altLang="en-US" sz="1400" b="1" i="1" dirty="0">
                <a:latin typeface="Arial" panose="020B0604020202020204" pitchFamily="34" charset="0"/>
              </a:rPr>
              <a:t>Images of Artemis 2 spectrometer housing</a:t>
            </a:r>
          </a:p>
        </p:txBody>
      </p:sp>
    </p:spTree>
    <p:extLst>
      <p:ext uri="{BB962C8B-B14F-4D97-AF65-F5344CB8AC3E}">
        <p14:creationId xmlns:p14="http://schemas.microsoft.com/office/powerpoint/2010/main" val="3388449285"/>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29EC7-DA59-4603-9A72-B130CC16EBE0}"/>
              </a:ext>
            </a:extLst>
          </p:cNvPr>
          <p:cNvSpPr>
            <a:spLocks noGrp="1"/>
          </p:cNvSpPr>
          <p:nvPr>
            <p:ph type="title"/>
          </p:nvPr>
        </p:nvSpPr>
        <p:spPr>
          <a:xfrm>
            <a:off x="391886" y="89578"/>
            <a:ext cx="10624456" cy="1096965"/>
          </a:xfrm>
        </p:spPr>
        <p:txBody>
          <a:bodyPr/>
          <a:lstStyle/>
          <a:p>
            <a:r>
              <a:rPr lang="en-US" dirty="0"/>
              <a:t>Data Acquisition Systems (DAS)</a:t>
            </a:r>
          </a:p>
        </p:txBody>
      </p:sp>
      <p:sp>
        <p:nvSpPr>
          <p:cNvPr id="3" name="Content Placeholder 2">
            <a:extLst>
              <a:ext uri="{FF2B5EF4-FFF2-40B4-BE49-F238E27FC236}">
                <a16:creationId xmlns:a16="http://schemas.microsoft.com/office/drawing/2014/main" id="{8948C603-1153-44A7-87D3-87B3F0606A30}"/>
              </a:ext>
            </a:extLst>
          </p:cNvPr>
          <p:cNvSpPr>
            <a:spLocks noGrp="1"/>
          </p:cNvSpPr>
          <p:nvPr>
            <p:ph idx="1"/>
          </p:nvPr>
        </p:nvSpPr>
        <p:spPr>
          <a:xfrm>
            <a:off x="391885" y="1262744"/>
            <a:ext cx="11132457" cy="5061856"/>
          </a:xfrm>
        </p:spPr>
        <p:txBody>
          <a:bodyPr>
            <a:normAutofit/>
          </a:bodyPr>
          <a:lstStyle/>
          <a:p>
            <a:r>
              <a:rPr lang="en-US" sz="2400" dirty="0"/>
              <a:t>Destinations such as Mars, Venus, and Titan pose many challenges for EDL data acquisition systems, including radiation, environmental loads, and volume constraints. </a:t>
            </a:r>
          </a:p>
          <a:p>
            <a:r>
              <a:rPr lang="en-US" sz="2400" dirty="0"/>
              <a:t>It is not always possible to tie into the main mission’s avionics system. </a:t>
            </a:r>
          </a:p>
          <a:p>
            <a:pPr lvl="1"/>
            <a:r>
              <a:rPr lang="en-US" sz="2000" dirty="0"/>
              <a:t>Separate, dedicated DAS for the EDL Instrumentation is often required</a:t>
            </a:r>
          </a:p>
          <a:p>
            <a:r>
              <a:rPr lang="en-US" sz="2400" dirty="0"/>
              <a:t>High cost associated with qualifying a standalone DAS for spaceflight</a:t>
            </a:r>
          </a:p>
          <a:p>
            <a:pPr lvl="1"/>
            <a:r>
              <a:rPr lang="en-US" sz="2000" dirty="0"/>
              <a:t>Custom design</a:t>
            </a:r>
          </a:p>
          <a:p>
            <a:pPr lvl="1"/>
            <a:r>
              <a:rPr lang="en-US" sz="2000" dirty="0"/>
              <a:t>Electrical and mechanical interfaces</a:t>
            </a:r>
          </a:p>
        </p:txBody>
      </p:sp>
      <p:sp>
        <p:nvSpPr>
          <p:cNvPr id="4" name="Date Placeholder 3">
            <a:extLst>
              <a:ext uri="{FF2B5EF4-FFF2-40B4-BE49-F238E27FC236}">
                <a16:creationId xmlns:a16="http://schemas.microsoft.com/office/drawing/2014/main" id="{3657CC23-6121-43F8-8FD1-1806F6B8F471}"/>
              </a:ext>
            </a:extLst>
          </p:cNvPr>
          <p:cNvSpPr>
            <a:spLocks noGrp="1"/>
          </p:cNvSpPr>
          <p:nvPr>
            <p:ph type="dt" sz="half" idx="10"/>
          </p:nvPr>
        </p:nvSpPr>
        <p:spPr>
          <a:xfrm>
            <a:off x="838200" y="6356350"/>
            <a:ext cx="2743200" cy="365125"/>
          </a:xfrm>
        </p:spPr>
        <p:txBody>
          <a:bodyPr/>
          <a:lstStyle/>
          <a:p>
            <a:r>
              <a:rPr lang="en-US" dirty="0"/>
              <a:t>19 April 2022</a:t>
            </a:r>
          </a:p>
        </p:txBody>
      </p:sp>
      <p:sp>
        <p:nvSpPr>
          <p:cNvPr id="5" name="Footer Placeholder 4">
            <a:extLst>
              <a:ext uri="{FF2B5EF4-FFF2-40B4-BE49-F238E27FC236}">
                <a16:creationId xmlns:a16="http://schemas.microsoft.com/office/drawing/2014/main" id="{4554E0F0-FC15-4541-B9DC-5F42AB76D8E7}"/>
              </a:ext>
            </a:extLst>
          </p:cNvPr>
          <p:cNvSpPr>
            <a:spLocks noGrp="1"/>
          </p:cNvSpPr>
          <p:nvPr>
            <p:ph type="ftr" sz="quarter" idx="11"/>
          </p:nvPr>
        </p:nvSpPr>
        <p:spPr>
          <a:xfrm>
            <a:off x="4038600" y="6356350"/>
            <a:ext cx="4114800" cy="365125"/>
          </a:xfrm>
        </p:spPr>
        <p:txBody>
          <a:bodyPr/>
          <a:lstStyle/>
          <a:p>
            <a:endParaRPr lang="en-US" dirty="0"/>
          </a:p>
        </p:txBody>
      </p:sp>
      <p:sp>
        <p:nvSpPr>
          <p:cNvPr id="6" name="Slide Number Placeholder 5">
            <a:extLst>
              <a:ext uri="{FF2B5EF4-FFF2-40B4-BE49-F238E27FC236}">
                <a16:creationId xmlns:a16="http://schemas.microsoft.com/office/drawing/2014/main" id="{87FE58CF-1AB7-43BB-85F0-09B9C0D63E04}"/>
              </a:ext>
            </a:extLst>
          </p:cNvPr>
          <p:cNvSpPr>
            <a:spLocks noGrp="1"/>
          </p:cNvSpPr>
          <p:nvPr>
            <p:ph type="sldNum" sz="quarter" idx="12"/>
          </p:nvPr>
        </p:nvSpPr>
        <p:spPr>
          <a:xfrm>
            <a:off x="8610600" y="6356350"/>
            <a:ext cx="2743200" cy="365125"/>
          </a:xfrm>
        </p:spPr>
        <p:txBody>
          <a:bodyPr/>
          <a:lstStyle/>
          <a:p>
            <a:fld id="{73FCCCAE-C0A6-4BB7-B82B-AC74E56A11C4}" type="slidenum">
              <a:rPr lang="en-US" smtClean="0"/>
              <a:pPr/>
              <a:t>13</a:t>
            </a:fld>
            <a:endParaRPr lang="en-US" dirty="0"/>
          </a:p>
        </p:txBody>
      </p:sp>
      <p:pic>
        <p:nvPicPr>
          <p:cNvPr id="9" name="Picture 8">
            <a:extLst>
              <a:ext uri="{FF2B5EF4-FFF2-40B4-BE49-F238E27FC236}">
                <a16:creationId xmlns:a16="http://schemas.microsoft.com/office/drawing/2014/main" id="{77BCC8D7-30C1-4FEF-AD3C-18C9FD206B6B}"/>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7218565" y="3793672"/>
            <a:ext cx="3866338" cy="2286000"/>
          </a:xfrm>
          <a:prstGeom prst="rect">
            <a:avLst/>
          </a:prstGeom>
        </p:spPr>
      </p:pic>
      <p:sp>
        <p:nvSpPr>
          <p:cNvPr id="10" name="Text Box 22">
            <a:extLst>
              <a:ext uri="{FF2B5EF4-FFF2-40B4-BE49-F238E27FC236}">
                <a16:creationId xmlns:a16="http://schemas.microsoft.com/office/drawing/2014/main" id="{DEB4C379-A788-400B-B877-F383B3C0AD91}"/>
              </a:ext>
            </a:extLst>
          </p:cNvPr>
          <p:cNvSpPr txBox="1">
            <a:spLocks noChangeArrowheads="1"/>
          </p:cNvSpPr>
          <p:nvPr/>
        </p:nvSpPr>
        <p:spPr bwMode="auto">
          <a:xfrm>
            <a:off x="7015368" y="6080390"/>
            <a:ext cx="43384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200">
                <a:solidFill>
                  <a:schemeClr val="tx1"/>
                </a:solidFill>
                <a:latin typeface="Times" panose="02020603050405020304" pitchFamily="18" charset="0"/>
              </a:defRPr>
            </a:lvl1pPr>
            <a:lvl2pPr marL="742950" indent="-285750">
              <a:defRPr sz="1200">
                <a:solidFill>
                  <a:schemeClr val="tx1"/>
                </a:solidFill>
                <a:latin typeface="Times" panose="02020603050405020304" pitchFamily="18" charset="0"/>
              </a:defRPr>
            </a:lvl2pPr>
            <a:lvl3pPr marL="1143000" indent="-228600">
              <a:defRPr sz="1200">
                <a:solidFill>
                  <a:schemeClr val="tx1"/>
                </a:solidFill>
                <a:latin typeface="Times" panose="02020603050405020304" pitchFamily="18" charset="0"/>
              </a:defRPr>
            </a:lvl3pPr>
            <a:lvl4pPr marL="1600200" indent="-228600">
              <a:defRPr sz="1200">
                <a:solidFill>
                  <a:schemeClr val="tx1"/>
                </a:solidFill>
                <a:latin typeface="Times" panose="02020603050405020304" pitchFamily="18" charset="0"/>
              </a:defRPr>
            </a:lvl4pPr>
            <a:lvl5pPr marL="2057400" indent="-228600">
              <a:defRPr sz="1200">
                <a:solidFill>
                  <a:schemeClr val="tx1"/>
                </a:solidFill>
                <a:latin typeface="Times" panose="02020603050405020304" pitchFamily="18" charset="0"/>
              </a:defRPr>
            </a:lvl5pPr>
            <a:lvl6pPr marL="2514600" indent="-228600" eaLnBrk="0" fontAlgn="base" hangingPunct="0">
              <a:spcBef>
                <a:spcPct val="0"/>
              </a:spcBef>
              <a:spcAft>
                <a:spcPct val="0"/>
              </a:spcAft>
              <a:defRPr sz="1200">
                <a:solidFill>
                  <a:schemeClr val="tx1"/>
                </a:solidFill>
                <a:latin typeface="Times" panose="02020603050405020304" pitchFamily="18" charset="0"/>
              </a:defRPr>
            </a:lvl6pPr>
            <a:lvl7pPr marL="2971800" indent="-228600" eaLnBrk="0" fontAlgn="base" hangingPunct="0">
              <a:spcBef>
                <a:spcPct val="0"/>
              </a:spcBef>
              <a:spcAft>
                <a:spcPct val="0"/>
              </a:spcAft>
              <a:defRPr sz="1200">
                <a:solidFill>
                  <a:schemeClr val="tx1"/>
                </a:solidFill>
                <a:latin typeface="Times" panose="02020603050405020304" pitchFamily="18" charset="0"/>
              </a:defRPr>
            </a:lvl7pPr>
            <a:lvl8pPr marL="3429000" indent="-228600" eaLnBrk="0" fontAlgn="base" hangingPunct="0">
              <a:spcBef>
                <a:spcPct val="0"/>
              </a:spcBef>
              <a:spcAft>
                <a:spcPct val="0"/>
              </a:spcAft>
              <a:defRPr sz="1200">
                <a:solidFill>
                  <a:schemeClr val="tx1"/>
                </a:solidFill>
                <a:latin typeface="Times" panose="02020603050405020304" pitchFamily="18" charset="0"/>
              </a:defRPr>
            </a:lvl8pPr>
            <a:lvl9pPr marL="3886200" indent="-228600" eaLnBrk="0" fontAlgn="base" hangingPunct="0">
              <a:spcBef>
                <a:spcPct val="0"/>
              </a:spcBef>
              <a:spcAft>
                <a:spcPct val="0"/>
              </a:spcAft>
              <a:defRPr sz="1200">
                <a:solidFill>
                  <a:schemeClr val="tx1"/>
                </a:solidFill>
                <a:latin typeface="Times" panose="02020603050405020304" pitchFamily="18" charset="0"/>
              </a:defRPr>
            </a:lvl9pPr>
          </a:lstStyle>
          <a:p>
            <a:pPr algn="ctr" eaLnBrk="1" hangingPunct="1"/>
            <a:r>
              <a:rPr lang="en-US" altLang="en-US" sz="1400" b="1" i="1" dirty="0">
                <a:latin typeface="Arial" panose="020B0604020202020204" pitchFamily="34" charset="0"/>
              </a:rPr>
              <a:t>MEDLI2 Support System Electronics (SSE)</a:t>
            </a:r>
          </a:p>
        </p:txBody>
      </p:sp>
      <p:sp>
        <p:nvSpPr>
          <p:cNvPr id="11" name="Content Placeholder 2">
            <a:extLst>
              <a:ext uri="{FF2B5EF4-FFF2-40B4-BE49-F238E27FC236}">
                <a16:creationId xmlns:a16="http://schemas.microsoft.com/office/drawing/2014/main" id="{935E51E2-C469-47E8-9A55-9A714BE4EAA6}"/>
              </a:ext>
            </a:extLst>
          </p:cNvPr>
          <p:cNvSpPr txBox="1">
            <a:spLocks/>
          </p:cNvSpPr>
          <p:nvPr/>
        </p:nvSpPr>
        <p:spPr>
          <a:xfrm>
            <a:off x="391885" y="3933372"/>
            <a:ext cx="6452939" cy="242297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US" sz="2000" dirty="0"/>
              <a:t>Qualification testing to meet temperature (often colder than -100 </a:t>
            </a:r>
            <a:r>
              <a:rPr lang="en-US" sz="2000" dirty="0">
                <a:sym typeface="Symbol" panose="05050102010706020507" pitchFamily="18" charset="2"/>
              </a:rPr>
              <a:t>C) and</a:t>
            </a:r>
            <a:r>
              <a:rPr lang="en-US" sz="2000" dirty="0"/>
              <a:t> dynamic load requirements</a:t>
            </a:r>
          </a:p>
          <a:p>
            <a:r>
              <a:rPr lang="en-US" sz="2400" dirty="0"/>
              <a:t>The high cost prohibits smaller mission classes such as Discovery and New Frontiers from using MEDLI-like systems, therefore limiting the EDL science that can be conducted by NASA. </a:t>
            </a:r>
          </a:p>
          <a:p>
            <a:endParaRPr lang="en-US" sz="2400" dirty="0"/>
          </a:p>
        </p:txBody>
      </p:sp>
    </p:spTree>
    <p:extLst>
      <p:ext uri="{BB962C8B-B14F-4D97-AF65-F5344CB8AC3E}">
        <p14:creationId xmlns:p14="http://schemas.microsoft.com/office/powerpoint/2010/main" val="2373583435"/>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26C45-E6E1-4B72-88BC-945F44B91311}"/>
              </a:ext>
            </a:extLst>
          </p:cNvPr>
          <p:cNvSpPr>
            <a:spLocks noGrp="1"/>
          </p:cNvSpPr>
          <p:nvPr>
            <p:ph type="title"/>
          </p:nvPr>
        </p:nvSpPr>
        <p:spPr>
          <a:xfrm>
            <a:off x="391886" y="89578"/>
            <a:ext cx="10624456" cy="1096965"/>
          </a:xfrm>
        </p:spPr>
        <p:txBody>
          <a:bodyPr/>
          <a:lstStyle/>
          <a:p>
            <a:r>
              <a:rPr lang="en-US" dirty="0"/>
              <a:t>Making a Sensor “Spaceflight ready”</a:t>
            </a:r>
          </a:p>
        </p:txBody>
      </p:sp>
      <p:sp>
        <p:nvSpPr>
          <p:cNvPr id="3" name="Content Placeholder 2">
            <a:extLst>
              <a:ext uri="{FF2B5EF4-FFF2-40B4-BE49-F238E27FC236}">
                <a16:creationId xmlns:a16="http://schemas.microsoft.com/office/drawing/2014/main" id="{05ABCC82-9CDB-4385-8085-02845E9446B1}"/>
              </a:ext>
            </a:extLst>
          </p:cNvPr>
          <p:cNvSpPr>
            <a:spLocks noGrp="1"/>
          </p:cNvSpPr>
          <p:nvPr>
            <p:ph idx="1"/>
          </p:nvPr>
        </p:nvSpPr>
        <p:spPr>
          <a:xfrm>
            <a:off x="392113" y="2770327"/>
            <a:ext cx="11633983" cy="3951147"/>
          </a:xfrm>
        </p:spPr>
        <p:txBody>
          <a:bodyPr>
            <a:normAutofit lnSpcReduction="10000"/>
          </a:bodyPr>
          <a:lstStyle/>
          <a:p>
            <a:r>
              <a:rPr lang="en-US" sz="1600" b="1" dirty="0"/>
              <a:t>Development Environmental Testing</a:t>
            </a:r>
          </a:p>
          <a:p>
            <a:pPr lvl="1"/>
            <a:r>
              <a:rPr lang="en-US" sz="1400" dirty="0"/>
              <a:t>To gain insight into design compatibility or functionality in expected environments</a:t>
            </a:r>
          </a:p>
          <a:p>
            <a:r>
              <a:rPr lang="en-US" sz="1600" b="1" dirty="0"/>
              <a:t>Do No Harm Testing</a:t>
            </a:r>
          </a:p>
          <a:p>
            <a:pPr lvl="1"/>
            <a:r>
              <a:rPr lang="en-US" sz="1400" dirty="0"/>
              <a:t>Must prove via test that the addition of instrumentation will not cause harm to the overall mission</a:t>
            </a:r>
          </a:p>
          <a:p>
            <a:pPr lvl="1"/>
            <a:r>
              <a:rPr lang="en-US" sz="1400" dirty="0"/>
              <a:t>Typically integrated into an assembly to mimic flight-like installation and interfaces</a:t>
            </a:r>
          </a:p>
          <a:p>
            <a:r>
              <a:rPr lang="en-US" sz="1600" b="1" dirty="0"/>
              <a:t>Qualification (“Qual”) Testing</a:t>
            </a:r>
          </a:p>
          <a:p>
            <a:pPr lvl="1"/>
            <a:r>
              <a:rPr lang="en-US" sz="1400" dirty="0"/>
              <a:t>Performed on dedicated Qualification Models of flight hardware (which is not intended to fly) in order to qualify the hardware design for the maximum expected flight environment plus margin, including margin on environmental duration or cycles.</a:t>
            </a:r>
          </a:p>
          <a:p>
            <a:r>
              <a:rPr lang="en-US" sz="1600" b="1" dirty="0"/>
              <a:t>Flight Acceptance / Protoflight Testing</a:t>
            </a:r>
          </a:p>
          <a:p>
            <a:pPr lvl="1"/>
            <a:r>
              <a:rPr lang="en-US" sz="1400" dirty="0"/>
              <a:t>Protoflight or Flight Acceptance testing is performed on instrumentation which is intended to be flown.  This testing verifies workmanship of the as-built sensor providing confidence in flight operation.</a:t>
            </a:r>
          </a:p>
          <a:p>
            <a:r>
              <a:rPr lang="en-US" sz="1600" b="1" dirty="0"/>
              <a:t>Unique Challenges to Space Missions:</a:t>
            </a:r>
          </a:p>
          <a:p>
            <a:pPr lvl="1"/>
            <a:r>
              <a:rPr lang="en-US" sz="1400" dirty="0"/>
              <a:t>Extreme Low Temperatures During Long Cruise Phase</a:t>
            </a:r>
          </a:p>
          <a:p>
            <a:pPr lvl="1"/>
            <a:r>
              <a:rPr lang="en-US" sz="1400" dirty="0"/>
              <a:t>Maintaining Calibration of Sensors</a:t>
            </a:r>
          </a:p>
          <a:p>
            <a:pPr lvl="1"/>
            <a:r>
              <a:rPr lang="en-US" sz="1400" dirty="0"/>
              <a:t>Contamination Control and Planetary Protection</a:t>
            </a:r>
          </a:p>
        </p:txBody>
      </p:sp>
      <p:sp>
        <p:nvSpPr>
          <p:cNvPr id="4" name="Date Placeholder 3">
            <a:extLst>
              <a:ext uri="{FF2B5EF4-FFF2-40B4-BE49-F238E27FC236}">
                <a16:creationId xmlns:a16="http://schemas.microsoft.com/office/drawing/2014/main" id="{DC494173-290F-466A-8C74-954C460BBEA4}"/>
              </a:ext>
            </a:extLst>
          </p:cNvPr>
          <p:cNvSpPr>
            <a:spLocks noGrp="1"/>
          </p:cNvSpPr>
          <p:nvPr>
            <p:ph type="dt" sz="half" idx="10"/>
          </p:nvPr>
        </p:nvSpPr>
        <p:spPr>
          <a:xfrm>
            <a:off x="838200" y="6506825"/>
            <a:ext cx="2743200" cy="365125"/>
          </a:xfrm>
        </p:spPr>
        <p:txBody>
          <a:bodyPr/>
          <a:lstStyle/>
          <a:p>
            <a:r>
              <a:rPr lang="en-US" dirty="0"/>
              <a:t>19 April 2022</a:t>
            </a:r>
          </a:p>
        </p:txBody>
      </p:sp>
      <p:sp>
        <p:nvSpPr>
          <p:cNvPr id="5" name="Footer Placeholder 4">
            <a:extLst>
              <a:ext uri="{FF2B5EF4-FFF2-40B4-BE49-F238E27FC236}">
                <a16:creationId xmlns:a16="http://schemas.microsoft.com/office/drawing/2014/main" id="{53473397-12F1-499B-8500-40A91FF80768}"/>
              </a:ext>
            </a:extLst>
          </p:cNvPr>
          <p:cNvSpPr>
            <a:spLocks noGrp="1"/>
          </p:cNvSpPr>
          <p:nvPr>
            <p:ph type="ftr" sz="quarter" idx="11"/>
          </p:nvPr>
        </p:nvSpPr>
        <p:spPr>
          <a:xfrm>
            <a:off x="4038600" y="6356350"/>
            <a:ext cx="4114800" cy="365125"/>
          </a:xfrm>
        </p:spPr>
        <p:txBody>
          <a:bodyPr/>
          <a:lstStyle/>
          <a:p>
            <a:endParaRPr lang="en-US" dirty="0"/>
          </a:p>
        </p:txBody>
      </p:sp>
      <p:sp>
        <p:nvSpPr>
          <p:cNvPr id="6" name="Slide Number Placeholder 5">
            <a:extLst>
              <a:ext uri="{FF2B5EF4-FFF2-40B4-BE49-F238E27FC236}">
                <a16:creationId xmlns:a16="http://schemas.microsoft.com/office/drawing/2014/main" id="{67A520F5-A879-4984-B927-243D1CD8465F}"/>
              </a:ext>
            </a:extLst>
          </p:cNvPr>
          <p:cNvSpPr>
            <a:spLocks noGrp="1"/>
          </p:cNvSpPr>
          <p:nvPr>
            <p:ph type="sldNum" sz="quarter" idx="12"/>
          </p:nvPr>
        </p:nvSpPr>
        <p:spPr>
          <a:xfrm>
            <a:off x="8610600" y="6356350"/>
            <a:ext cx="2743200" cy="365125"/>
          </a:xfrm>
        </p:spPr>
        <p:txBody>
          <a:bodyPr/>
          <a:lstStyle/>
          <a:p>
            <a:fld id="{73FCCCAE-C0A6-4BB7-B82B-AC74E56A11C4}" type="slidenum">
              <a:rPr lang="en-US" smtClean="0"/>
              <a:pPr/>
              <a:t>14</a:t>
            </a:fld>
            <a:endParaRPr lang="en-US" dirty="0"/>
          </a:p>
        </p:txBody>
      </p:sp>
      <p:grpSp>
        <p:nvGrpSpPr>
          <p:cNvPr id="35" name="Group 34">
            <a:extLst>
              <a:ext uri="{FF2B5EF4-FFF2-40B4-BE49-F238E27FC236}">
                <a16:creationId xmlns:a16="http://schemas.microsoft.com/office/drawing/2014/main" id="{883F250B-C875-46F0-A184-DC9F9F7D0584}"/>
              </a:ext>
            </a:extLst>
          </p:cNvPr>
          <p:cNvGrpSpPr/>
          <p:nvPr/>
        </p:nvGrpSpPr>
        <p:grpSpPr>
          <a:xfrm>
            <a:off x="1601976" y="1151138"/>
            <a:ext cx="8988047" cy="1621395"/>
            <a:chOff x="1735179" y="1186543"/>
            <a:chExt cx="8988047" cy="1621395"/>
          </a:xfrm>
        </p:grpSpPr>
        <p:grpSp>
          <p:nvGrpSpPr>
            <p:cNvPr id="8" name="Group 7">
              <a:extLst>
                <a:ext uri="{FF2B5EF4-FFF2-40B4-BE49-F238E27FC236}">
                  <a16:creationId xmlns:a16="http://schemas.microsoft.com/office/drawing/2014/main" id="{A485D4FE-3FD0-4D06-B033-FFE1F0478E28}"/>
                </a:ext>
              </a:extLst>
            </p:cNvPr>
            <p:cNvGrpSpPr/>
            <p:nvPr/>
          </p:nvGrpSpPr>
          <p:grpSpPr>
            <a:xfrm>
              <a:off x="1786199" y="1186543"/>
              <a:ext cx="8937027" cy="1580994"/>
              <a:chOff x="-2314048" y="4091814"/>
              <a:chExt cx="11280543" cy="1995571"/>
            </a:xfrm>
          </p:grpSpPr>
          <p:pic>
            <p:nvPicPr>
              <p:cNvPr id="15" name="Picture 14">
                <a:extLst>
                  <a:ext uri="{FF2B5EF4-FFF2-40B4-BE49-F238E27FC236}">
                    <a16:creationId xmlns:a16="http://schemas.microsoft.com/office/drawing/2014/main" id="{DA469916-3D14-4965-8B58-7B2F92D0F4D1}"/>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1413886" y="4095340"/>
                <a:ext cx="1467466" cy="1991032"/>
              </a:xfrm>
              <a:prstGeom prst="rect">
                <a:avLst/>
              </a:prstGeom>
            </p:spPr>
          </p:pic>
          <p:pic>
            <p:nvPicPr>
              <p:cNvPr id="16" name="Content Placeholder 5">
                <a:extLst>
                  <a:ext uri="{FF2B5EF4-FFF2-40B4-BE49-F238E27FC236}">
                    <a16:creationId xmlns:a16="http://schemas.microsoft.com/office/drawing/2014/main" id="{846CAB3E-C346-458B-AE91-D8882DE35D21}"/>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bwMode="auto">
              <a:xfrm>
                <a:off x="2881352" y="4095340"/>
                <a:ext cx="1541207" cy="19910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pic>
          <p:pic>
            <p:nvPicPr>
              <p:cNvPr id="17" name="Content Placeholder 3">
                <a:extLst>
                  <a:ext uri="{FF2B5EF4-FFF2-40B4-BE49-F238E27FC236}">
                    <a16:creationId xmlns:a16="http://schemas.microsoft.com/office/drawing/2014/main" id="{0B5537D6-4CD5-40CF-ABC7-01071220DE05}"/>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bwMode="auto">
              <a:xfrm>
                <a:off x="4422559" y="4091814"/>
                <a:ext cx="1998407" cy="199455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pic>
          <p:pic>
            <p:nvPicPr>
              <p:cNvPr id="18" name="Picture 17">
                <a:extLst>
                  <a:ext uri="{FF2B5EF4-FFF2-40B4-BE49-F238E27FC236}">
                    <a16:creationId xmlns:a16="http://schemas.microsoft.com/office/drawing/2014/main" id="{480AC858-491A-4F91-96C6-6B23CFE16434}"/>
                  </a:ext>
                </a:extLst>
              </p:cNvPr>
              <p:cNvPicPr>
                <a:picLocks noChangeAspect="1"/>
              </p:cNvPicPr>
              <p:nvPr/>
            </p:nvPicPr>
            <p:blipFill rotWithShape="1">
              <a:blip r:embed="rId5" cstate="hqprint">
                <a:extLst>
                  <a:ext uri="{28A0092B-C50C-407E-A947-70E740481C1C}">
                    <a14:useLocalDpi xmlns:a14="http://schemas.microsoft.com/office/drawing/2010/main"/>
                  </a:ext>
                </a:extLst>
              </a:blip>
              <a:srcRect/>
              <a:stretch/>
            </p:blipFill>
            <p:spPr>
              <a:xfrm flipH="1">
                <a:off x="6420966" y="4091814"/>
                <a:ext cx="2545529" cy="1994558"/>
              </a:xfrm>
              <a:prstGeom prst="rect">
                <a:avLst/>
              </a:prstGeom>
            </p:spPr>
          </p:pic>
          <p:pic>
            <p:nvPicPr>
              <p:cNvPr id="19" name="Picture 18">
                <a:extLst>
                  <a:ext uri="{FF2B5EF4-FFF2-40B4-BE49-F238E27FC236}">
                    <a16:creationId xmlns:a16="http://schemas.microsoft.com/office/drawing/2014/main" id="{93DBAAFB-5BF9-4832-9194-27AB99EE50BA}"/>
                  </a:ext>
                </a:extLst>
              </p:cNvPr>
              <p:cNvPicPr>
                <a:picLocks noChangeAspect="1"/>
              </p:cNvPicPr>
              <p:nvPr/>
            </p:nvPicPr>
            <p:blipFill rotWithShape="1">
              <a:blip r:embed="rId6" cstate="hqprint">
                <a:extLst>
                  <a:ext uri="{28A0092B-C50C-407E-A947-70E740481C1C}">
                    <a14:useLocalDpi xmlns:a14="http://schemas.microsoft.com/office/drawing/2010/main"/>
                  </a:ext>
                </a:extLst>
              </a:blip>
              <a:srcRect/>
              <a:stretch/>
            </p:blipFill>
            <p:spPr>
              <a:xfrm>
                <a:off x="-165131" y="4091814"/>
                <a:ext cx="1579017" cy="1990221"/>
              </a:xfrm>
              <a:prstGeom prst="rect">
                <a:avLst/>
              </a:prstGeom>
            </p:spPr>
          </p:pic>
          <p:pic>
            <p:nvPicPr>
              <p:cNvPr id="20" name="Picture 19">
                <a:extLst>
                  <a:ext uri="{FF2B5EF4-FFF2-40B4-BE49-F238E27FC236}">
                    <a16:creationId xmlns:a16="http://schemas.microsoft.com/office/drawing/2014/main" id="{24C2DFAC-1681-4385-9ACB-CE540EC5A190}"/>
                  </a:ext>
                </a:extLst>
              </p:cNvPr>
              <p:cNvPicPr>
                <a:picLocks noChangeAspect="1"/>
              </p:cNvPicPr>
              <p:nvPr/>
            </p:nvPicPr>
            <p:blipFill rotWithShape="1">
              <a:blip r:embed="rId7" cstate="hqprint">
                <a:extLst>
                  <a:ext uri="{28A0092B-C50C-407E-A947-70E740481C1C}">
                    <a14:useLocalDpi xmlns:a14="http://schemas.microsoft.com/office/drawing/2010/main"/>
                  </a:ext>
                </a:extLst>
              </a:blip>
              <a:srcRect l="17669" r="22423"/>
              <a:stretch/>
            </p:blipFill>
            <p:spPr>
              <a:xfrm>
                <a:off x="-2314048" y="4091814"/>
                <a:ext cx="2137299" cy="1995571"/>
              </a:xfrm>
              <a:prstGeom prst="rect">
                <a:avLst/>
              </a:prstGeom>
            </p:spPr>
          </p:pic>
        </p:grpSp>
        <p:sp>
          <p:nvSpPr>
            <p:cNvPr id="22" name="TextBox 21">
              <a:extLst>
                <a:ext uri="{FF2B5EF4-FFF2-40B4-BE49-F238E27FC236}">
                  <a16:creationId xmlns:a16="http://schemas.microsoft.com/office/drawing/2014/main" id="{B41B0E4B-69E0-491A-BA54-6FE50FF4C0D8}"/>
                </a:ext>
              </a:extLst>
            </p:cNvPr>
            <p:cNvSpPr txBox="1"/>
            <p:nvPr/>
          </p:nvSpPr>
          <p:spPr>
            <a:xfrm>
              <a:off x="1735179" y="2396129"/>
              <a:ext cx="891445" cy="369332"/>
            </a:xfrm>
            <a:prstGeom prst="rect">
              <a:avLst/>
            </a:prstGeom>
            <a:solidFill>
              <a:schemeClr val="bg1">
                <a:lumMod val="95000"/>
                <a:alpha val="50000"/>
              </a:schemeClr>
            </a:solidFill>
          </p:spPr>
          <p:txBody>
            <a:bodyPr wrap="square" rtlCol="0">
              <a:spAutoFit/>
            </a:bodyPr>
            <a:lstStyle/>
            <a:p>
              <a:r>
                <a:rPr lang="en-US" b="1" dirty="0">
                  <a:solidFill>
                    <a:schemeClr val="accent1">
                      <a:lumMod val="75000"/>
                    </a:schemeClr>
                  </a:solidFill>
                </a:rPr>
                <a:t>Design</a:t>
              </a:r>
            </a:p>
          </p:txBody>
        </p:sp>
        <p:sp>
          <p:nvSpPr>
            <p:cNvPr id="23" name="TextBox 22">
              <a:extLst>
                <a:ext uri="{FF2B5EF4-FFF2-40B4-BE49-F238E27FC236}">
                  <a16:creationId xmlns:a16="http://schemas.microsoft.com/office/drawing/2014/main" id="{2DACB853-01DB-44F7-BD7C-89CE2BEC59B9}"/>
                </a:ext>
              </a:extLst>
            </p:cNvPr>
            <p:cNvSpPr txBox="1"/>
            <p:nvPr/>
          </p:nvSpPr>
          <p:spPr>
            <a:xfrm>
              <a:off x="3461187" y="2438606"/>
              <a:ext cx="891445" cy="369332"/>
            </a:xfrm>
            <a:prstGeom prst="rect">
              <a:avLst/>
            </a:prstGeom>
            <a:solidFill>
              <a:schemeClr val="bg1">
                <a:lumMod val="95000"/>
                <a:alpha val="70000"/>
              </a:schemeClr>
            </a:solidFill>
          </p:spPr>
          <p:txBody>
            <a:bodyPr wrap="square" rtlCol="0">
              <a:spAutoFit/>
            </a:bodyPr>
            <a:lstStyle/>
            <a:p>
              <a:r>
                <a:rPr lang="en-US" b="1" dirty="0">
                  <a:solidFill>
                    <a:schemeClr val="accent1">
                      <a:lumMod val="75000"/>
                    </a:schemeClr>
                  </a:solidFill>
                </a:rPr>
                <a:t>Build</a:t>
              </a:r>
            </a:p>
          </p:txBody>
        </p:sp>
        <p:sp>
          <p:nvSpPr>
            <p:cNvPr id="24" name="TextBox 23">
              <a:extLst>
                <a:ext uri="{FF2B5EF4-FFF2-40B4-BE49-F238E27FC236}">
                  <a16:creationId xmlns:a16="http://schemas.microsoft.com/office/drawing/2014/main" id="{DD6C19F4-E80B-40BE-9DCE-D763BE4B2CC0}"/>
                </a:ext>
              </a:extLst>
            </p:cNvPr>
            <p:cNvSpPr txBox="1"/>
            <p:nvPr/>
          </p:nvSpPr>
          <p:spPr>
            <a:xfrm>
              <a:off x="4718789" y="2436401"/>
              <a:ext cx="1142457" cy="369332"/>
            </a:xfrm>
            <a:prstGeom prst="rect">
              <a:avLst/>
            </a:prstGeom>
            <a:solidFill>
              <a:schemeClr val="bg1">
                <a:lumMod val="95000"/>
                <a:alpha val="70000"/>
              </a:schemeClr>
            </a:solidFill>
          </p:spPr>
          <p:txBody>
            <a:bodyPr wrap="square" rtlCol="0">
              <a:spAutoFit/>
            </a:bodyPr>
            <a:lstStyle/>
            <a:p>
              <a:r>
                <a:rPr lang="en-US" b="1" dirty="0">
                  <a:solidFill>
                    <a:schemeClr val="accent1">
                      <a:lumMod val="75000"/>
                    </a:schemeClr>
                  </a:solidFill>
                </a:rPr>
                <a:t>Test: Vibe</a:t>
              </a:r>
            </a:p>
          </p:txBody>
        </p:sp>
        <p:sp>
          <p:nvSpPr>
            <p:cNvPr id="25" name="TextBox 24">
              <a:extLst>
                <a:ext uri="{FF2B5EF4-FFF2-40B4-BE49-F238E27FC236}">
                  <a16:creationId xmlns:a16="http://schemas.microsoft.com/office/drawing/2014/main" id="{91C339BB-9AC2-4E0F-ADE9-08344046A21A}"/>
                </a:ext>
              </a:extLst>
            </p:cNvPr>
            <p:cNvSpPr txBox="1"/>
            <p:nvPr/>
          </p:nvSpPr>
          <p:spPr>
            <a:xfrm>
              <a:off x="5932677" y="2429152"/>
              <a:ext cx="891445" cy="369332"/>
            </a:xfrm>
            <a:prstGeom prst="rect">
              <a:avLst/>
            </a:prstGeom>
            <a:solidFill>
              <a:schemeClr val="bg1">
                <a:lumMod val="95000"/>
                <a:alpha val="70000"/>
              </a:schemeClr>
            </a:solidFill>
          </p:spPr>
          <p:txBody>
            <a:bodyPr wrap="square" rtlCol="0">
              <a:spAutoFit/>
            </a:bodyPr>
            <a:lstStyle/>
            <a:p>
              <a:r>
                <a:rPr lang="en-US" b="1" dirty="0">
                  <a:solidFill>
                    <a:schemeClr val="accent1">
                      <a:lumMod val="75000"/>
                    </a:schemeClr>
                  </a:solidFill>
                </a:rPr>
                <a:t>Shock</a:t>
              </a:r>
            </a:p>
          </p:txBody>
        </p:sp>
        <p:sp>
          <p:nvSpPr>
            <p:cNvPr id="26" name="TextBox 25">
              <a:extLst>
                <a:ext uri="{FF2B5EF4-FFF2-40B4-BE49-F238E27FC236}">
                  <a16:creationId xmlns:a16="http://schemas.microsoft.com/office/drawing/2014/main" id="{DF4C04A9-1024-4AFE-A166-D6D9E511534B}"/>
                </a:ext>
              </a:extLst>
            </p:cNvPr>
            <p:cNvSpPr txBox="1"/>
            <p:nvPr/>
          </p:nvSpPr>
          <p:spPr>
            <a:xfrm>
              <a:off x="7101939" y="2413277"/>
              <a:ext cx="891445" cy="369332"/>
            </a:xfrm>
            <a:prstGeom prst="rect">
              <a:avLst/>
            </a:prstGeom>
            <a:solidFill>
              <a:schemeClr val="bg1">
                <a:lumMod val="95000"/>
                <a:alpha val="70000"/>
              </a:schemeClr>
            </a:solidFill>
          </p:spPr>
          <p:txBody>
            <a:bodyPr wrap="square" rtlCol="0">
              <a:spAutoFit/>
            </a:bodyPr>
            <a:lstStyle/>
            <a:p>
              <a:r>
                <a:rPr lang="en-US" b="1" dirty="0">
                  <a:solidFill>
                    <a:schemeClr val="accent1">
                      <a:lumMod val="75000"/>
                    </a:schemeClr>
                  </a:solidFill>
                </a:rPr>
                <a:t>TVac</a:t>
              </a:r>
            </a:p>
          </p:txBody>
        </p:sp>
        <p:sp>
          <p:nvSpPr>
            <p:cNvPr id="27" name="TextBox 26">
              <a:extLst>
                <a:ext uri="{FF2B5EF4-FFF2-40B4-BE49-F238E27FC236}">
                  <a16:creationId xmlns:a16="http://schemas.microsoft.com/office/drawing/2014/main" id="{87F275B0-6F7B-46BB-AC00-8F37C4AEF37B}"/>
                </a:ext>
              </a:extLst>
            </p:cNvPr>
            <p:cNvSpPr txBox="1"/>
            <p:nvPr/>
          </p:nvSpPr>
          <p:spPr>
            <a:xfrm>
              <a:off x="8706527" y="2384211"/>
              <a:ext cx="891445" cy="369332"/>
            </a:xfrm>
            <a:prstGeom prst="rect">
              <a:avLst/>
            </a:prstGeom>
            <a:solidFill>
              <a:schemeClr val="bg1">
                <a:lumMod val="95000"/>
                <a:alpha val="70000"/>
              </a:schemeClr>
            </a:solidFill>
          </p:spPr>
          <p:txBody>
            <a:bodyPr wrap="square" rtlCol="0">
              <a:spAutoFit/>
            </a:bodyPr>
            <a:lstStyle/>
            <a:p>
              <a:r>
                <a:rPr lang="en-US" b="1" dirty="0">
                  <a:solidFill>
                    <a:schemeClr val="accent1">
                      <a:lumMod val="75000"/>
                    </a:schemeClr>
                  </a:solidFill>
                </a:rPr>
                <a:t>Arc Jet</a:t>
              </a:r>
            </a:p>
          </p:txBody>
        </p:sp>
      </p:grpSp>
    </p:spTree>
    <p:extLst>
      <p:ext uri="{BB962C8B-B14F-4D97-AF65-F5344CB8AC3E}">
        <p14:creationId xmlns:p14="http://schemas.microsoft.com/office/powerpoint/2010/main" val="635687911"/>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6AABA-AAB5-4B9D-8C9A-B6D83ED157B4}"/>
              </a:ext>
            </a:extLst>
          </p:cNvPr>
          <p:cNvSpPr>
            <a:spLocks noGrp="1"/>
          </p:cNvSpPr>
          <p:nvPr>
            <p:ph type="title"/>
          </p:nvPr>
        </p:nvSpPr>
        <p:spPr/>
        <p:txBody>
          <a:bodyPr/>
          <a:lstStyle/>
          <a:p>
            <a:r>
              <a:rPr lang="en-US" dirty="0"/>
              <a:t>Accommodation onto Flight Aeroshell</a:t>
            </a:r>
          </a:p>
        </p:txBody>
      </p:sp>
      <p:sp>
        <p:nvSpPr>
          <p:cNvPr id="3" name="Content Placeholder 2">
            <a:extLst>
              <a:ext uri="{FF2B5EF4-FFF2-40B4-BE49-F238E27FC236}">
                <a16:creationId xmlns:a16="http://schemas.microsoft.com/office/drawing/2014/main" id="{1D64AB38-DF34-41DD-8B91-6B40865CAE71}"/>
              </a:ext>
            </a:extLst>
          </p:cNvPr>
          <p:cNvSpPr>
            <a:spLocks noGrp="1"/>
          </p:cNvSpPr>
          <p:nvPr>
            <p:ph idx="1"/>
          </p:nvPr>
        </p:nvSpPr>
        <p:spPr>
          <a:xfrm>
            <a:off x="391886" y="1262744"/>
            <a:ext cx="6008914" cy="5061856"/>
          </a:xfrm>
        </p:spPr>
        <p:txBody>
          <a:bodyPr/>
          <a:lstStyle/>
          <a:p>
            <a:r>
              <a:rPr lang="en-US" dirty="0"/>
              <a:t>Mounting and installation</a:t>
            </a:r>
          </a:p>
          <a:p>
            <a:r>
              <a:rPr lang="en-US" dirty="0"/>
              <a:t>Mechanical and electrical interfaces</a:t>
            </a:r>
          </a:p>
          <a:p>
            <a:r>
              <a:rPr lang="en-US" dirty="0"/>
              <a:t>Assembly, Integration, and Test (AI&amp;T)</a:t>
            </a:r>
          </a:p>
        </p:txBody>
      </p:sp>
      <p:sp>
        <p:nvSpPr>
          <p:cNvPr id="4" name="Date Placeholder 3">
            <a:extLst>
              <a:ext uri="{FF2B5EF4-FFF2-40B4-BE49-F238E27FC236}">
                <a16:creationId xmlns:a16="http://schemas.microsoft.com/office/drawing/2014/main" id="{A1FBC590-BB48-4319-90DF-CDB9936D5B29}"/>
              </a:ext>
            </a:extLst>
          </p:cNvPr>
          <p:cNvSpPr>
            <a:spLocks noGrp="1"/>
          </p:cNvSpPr>
          <p:nvPr>
            <p:ph type="dt" sz="half" idx="10"/>
          </p:nvPr>
        </p:nvSpPr>
        <p:spPr/>
        <p:txBody>
          <a:bodyPr/>
          <a:lstStyle/>
          <a:p>
            <a:r>
              <a:rPr lang="en-US" dirty="0"/>
              <a:t>19 April 2022</a:t>
            </a:r>
          </a:p>
        </p:txBody>
      </p:sp>
      <p:sp>
        <p:nvSpPr>
          <p:cNvPr id="5" name="Footer Placeholder 4">
            <a:extLst>
              <a:ext uri="{FF2B5EF4-FFF2-40B4-BE49-F238E27FC236}">
                <a16:creationId xmlns:a16="http://schemas.microsoft.com/office/drawing/2014/main" id="{A077FC14-E61C-4816-A547-19CD47A4D2E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298127B-83E8-49FD-B05B-29EBAB8C0921}"/>
              </a:ext>
            </a:extLst>
          </p:cNvPr>
          <p:cNvSpPr>
            <a:spLocks noGrp="1"/>
          </p:cNvSpPr>
          <p:nvPr>
            <p:ph type="sldNum" sz="quarter" idx="12"/>
          </p:nvPr>
        </p:nvSpPr>
        <p:spPr/>
        <p:txBody>
          <a:bodyPr/>
          <a:lstStyle/>
          <a:p>
            <a:fld id="{73FCCCAE-C0A6-4BB7-B82B-AC74E56A11C4}" type="slidenum">
              <a:rPr lang="en-US" smtClean="0"/>
              <a:pPr/>
              <a:t>15</a:t>
            </a:fld>
            <a:endParaRPr lang="en-US" dirty="0"/>
          </a:p>
        </p:txBody>
      </p:sp>
      <p:pic>
        <p:nvPicPr>
          <p:cNvPr id="8" name="Picture 7" descr="A picture containing indoor&#10;&#10;Description automatically generated">
            <a:extLst>
              <a:ext uri="{FF2B5EF4-FFF2-40B4-BE49-F238E27FC236}">
                <a16:creationId xmlns:a16="http://schemas.microsoft.com/office/drawing/2014/main" id="{EBEA56AB-12FC-4213-9C9A-81BB2C65708B}"/>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430676" y="3377066"/>
            <a:ext cx="4030824" cy="2743200"/>
          </a:xfrm>
          <a:prstGeom prst="rect">
            <a:avLst/>
          </a:prstGeom>
        </p:spPr>
      </p:pic>
      <p:pic>
        <p:nvPicPr>
          <p:cNvPr id="10" name="Picture 9">
            <a:extLst>
              <a:ext uri="{FF2B5EF4-FFF2-40B4-BE49-F238E27FC236}">
                <a16:creationId xmlns:a16="http://schemas.microsoft.com/office/drawing/2014/main" id="{6E4E0EB5-4B0B-4CE7-82ED-AE579711CCD9}"/>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838200" y="3362551"/>
            <a:ext cx="4114800" cy="2743200"/>
          </a:xfrm>
          <a:prstGeom prst="rect">
            <a:avLst/>
          </a:prstGeom>
        </p:spPr>
      </p:pic>
      <p:pic>
        <p:nvPicPr>
          <p:cNvPr id="12" name="Picture 11" descr="A picture containing text, indoor, worktable&#10;&#10;Description automatically generated">
            <a:extLst>
              <a:ext uri="{FF2B5EF4-FFF2-40B4-BE49-F238E27FC236}">
                <a16:creationId xmlns:a16="http://schemas.microsoft.com/office/drawing/2014/main" id="{86E4C59D-0734-450F-A07C-6F1D87A28B14}"/>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7761514" y="1278618"/>
            <a:ext cx="4114800" cy="2743200"/>
          </a:xfrm>
          <a:prstGeom prst="rect">
            <a:avLst/>
          </a:prstGeom>
        </p:spPr>
      </p:pic>
      <p:sp>
        <p:nvSpPr>
          <p:cNvPr id="11" name="TextBox 10">
            <a:extLst>
              <a:ext uri="{FF2B5EF4-FFF2-40B4-BE49-F238E27FC236}">
                <a16:creationId xmlns:a16="http://schemas.microsoft.com/office/drawing/2014/main" id="{4A6B7F6C-4B5F-4470-AD88-EF6EE4945E9A}"/>
              </a:ext>
            </a:extLst>
          </p:cNvPr>
          <p:cNvSpPr txBox="1"/>
          <p:nvPr/>
        </p:nvSpPr>
        <p:spPr>
          <a:xfrm>
            <a:off x="863600" y="6120266"/>
            <a:ext cx="3733800" cy="338554"/>
          </a:xfrm>
          <a:prstGeom prst="rect">
            <a:avLst/>
          </a:prstGeom>
          <a:noFill/>
        </p:spPr>
        <p:txBody>
          <a:bodyPr wrap="square" rtlCol="0">
            <a:spAutoFit/>
          </a:bodyPr>
          <a:lstStyle/>
          <a:p>
            <a:pPr algn="ctr"/>
            <a:r>
              <a:rPr lang="en-US" sz="1600" b="1" i="1" dirty="0">
                <a:solidFill>
                  <a:srgbClr val="000000"/>
                </a:solidFill>
              </a:rPr>
              <a:t>MEDLI2 pressure transducer installation</a:t>
            </a:r>
          </a:p>
        </p:txBody>
      </p:sp>
      <p:sp>
        <p:nvSpPr>
          <p:cNvPr id="13" name="TextBox 12">
            <a:extLst>
              <a:ext uri="{FF2B5EF4-FFF2-40B4-BE49-F238E27FC236}">
                <a16:creationId xmlns:a16="http://schemas.microsoft.com/office/drawing/2014/main" id="{37487D80-2B5A-4AE0-B060-31678B16AE7E}"/>
              </a:ext>
            </a:extLst>
          </p:cNvPr>
          <p:cNvSpPr txBox="1"/>
          <p:nvPr/>
        </p:nvSpPr>
        <p:spPr>
          <a:xfrm>
            <a:off x="5430674" y="6115031"/>
            <a:ext cx="4030825" cy="338554"/>
          </a:xfrm>
          <a:prstGeom prst="rect">
            <a:avLst/>
          </a:prstGeom>
          <a:noFill/>
        </p:spPr>
        <p:txBody>
          <a:bodyPr wrap="square" rtlCol="0">
            <a:spAutoFit/>
          </a:bodyPr>
          <a:lstStyle/>
          <a:p>
            <a:pPr algn="ctr"/>
            <a:r>
              <a:rPr lang="en-US" sz="1600" b="1" i="1" dirty="0">
                <a:solidFill>
                  <a:srgbClr val="000000"/>
                </a:solidFill>
              </a:rPr>
              <a:t>MEDLI2 thermocouple plug installation</a:t>
            </a:r>
          </a:p>
        </p:txBody>
      </p:sp>
      <p:sp>
        <p:nvSpPr>
          <p:cNvPr id="14" name="TextBox 13">
            <a:extLst>
              <a:ext uri="{FF2B5EF4-FFF2-40B4-BE49-F238E27FC236}">
                <a16:creationId xmlns:a16="http://schemas.microsoft.com/office/drawing/2014/main" id="{59A0B3FE-D7FF-491F-8EAD-AB5F86CC5529}"/>
              </a:ext>
            </a:extLst>
          </p:cNvPr>
          <p:cNvSpPr txBox="1"/>
          <p:nvPr/>
        </p:nvSpPr>
        <p:spPr>
          <a:xfrm>
            <a:off x="9710057" y="4088625"/>
            <a:ext cx="2166257" cy="584775"/>
          </a:xfrm>
          <a:prstGeom prst="rect">
            <a:avLst/>
          </a:prstGeom>
          <a:noFill/>
        </p:spPr>
        <p:txBody>
          <a:bodyPr wrap="square" rtlCol="0">
            <a:spAutoFit/>
          </a:bodyPr>
          <a:lstStyle/>
          <a:p>
            <a:pPr algn="ctr"/>
            <a:r>
              <a:rPr lang="en-US" sz="1600" b="1" i="1" dirty="0">
                <a:solidFill>
                  <a:srgbClr val="000000"/>
                </a:solidFill>
              </a:rPr>
              <a:t>MEDLI2 Post-Delivery functional testing</a:t>
            </a:r>
          </a:p>
        </p:txBody>
      </p:sp>
      <p:sp>
        <p:nvSpPr>
          <p:cNvPr id="15" name="Text Box 22">
            <a:extLst>
              <a:ext uri="{FF2B5EF4-FFF2-40B4-BE49-F238E27FC236}">
                <a16:creationId xmlns:a16="http://schemas.microsoft.com/office/drawing/2014/main" id="{D2169F24-4A61-4E41-BC39-E2861DD614A1}"/>
              </a:ext>
            </a:extLst>
          </p:cNvPr>
          <p:cNvSpPr txBox="1">
            <a:spLocks noChangeArrowheads="1"/>
          </p:cNvSpPr>
          <p:nvPr/>
        </p:nvSpPr>
        <p:spPr bwMode="auto">
          <a:xfrm>
            <a:off x="2209800" y="6400412"/>
            <a:ext cx="339709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200">
                <a:solidFill>
                  <a:schemeClr val="tx1"/>
                </a:solidFill>
                <a:latin typeface="Times" panose="02020603050405020304" pitchFamily="18" charset="0"/>
              </a:defRPr>
            </a:lvl1pPr>
            <a:lvl2pPr marL="742950" indent="-285750">
              <a:defRPr sz="1200">
                <a:solidFill>
                  <a:schemeClr val="tx1"/>
                </a:solidFill>
                <a:latin typeface="Times" panose="02020603050405020304" pitchFamily="18" charset="0"/>
              </a:defRPr>
            </a:lvl2pPr>
            <a:lvl3pPr marL="1143000" indent="-228600">
              <a:defRPr sz="1200">
                <a:solidFill>
                  <a:schemeClr val="tx1"/>
                </a:solidFill>
                <a:latin typeface="Times" panose="02020603050405020304" pitchFamily="18" charset="0"/>
              </a:defRPr>
            </a:lvl3pPr>
            <a:lvl4pPr marL="1600200" indent="-228600">
              <a:defRPr sz="1200">
                <a:solidFill>
                  <a:schemeClr val="tx1"/>
                </a:solidFill>
                <a:latin typeface="Times" panose="02020603050405020304" pitchFamily="18" charset="0"/>
              </a:defRPr>
            </a:lvl4pPr>
            <a:lvl5pPr marL="2057400" indent="-228600">
              <a:defRPr sz="1200">
                <a:solidFill>
                  <a:schemeClr val="tx1"/>
                </a:solidFill>
                <a:latin typeface="Times" panose="02020603050405020304" pitchFamily="18" charset="0"/>
              </a:defRPr>
            </a:lvl5pPr>
            <a:lvl6pPr marL="2514600" indent="-228600" eaLnBrk="0" fontAlgn="base" hangingPunct="0">
              <a:spcBef>
                <a:spcPct val="0"/>
              </a:spcBef>
              <a:spcAft>
                <a:spcPct val="0"/>
              </a:spcAft>
              <a:defRPr sz="1200">
                <a:solidFill>
                  <a:schemeClr val="tx1"/>
                </a:solidFill>
                <a:latin typeface="Times" panose="02020603050405020304" pitchFamily="18" charset="0"/>
              </a:defRPr>
            </a:lvl6pPr>
            <a:lvl7pPr marL="2971800" indent="-228600" eaLnBrk="0" fontAlgn="base" hangingPunct="0">
              <a:spcBef>
                <a:spcPct val="0"/>
              </a:spcBef>
              <a:spcAft>
                <a:spcPct val="0"/>
              </a:spcAft>
              <a:defRPr sz="1200">
                <a:solidFill>
                  <a:schemeClr val="tx1"/>
                </a:solidFill>
                <a:latin typeface="Times" panose="02020603050405020304" pitchFamily="18" charset="0"/>
              </a:defRPr>
            </a:lvl7pPr>
            <a:lvl8pPr marL="3429000" indent="-228600" eaLnBrk="0" fontAlgn="base" hangingPunct="0">
              <a:spcBef>
                <a:spcPct val="0"/>
              </a:spcBef>
              <a:spcAft>
                <a:spcPct val="0"/>
              </a:spcAft>
              <a:defRPr sz="1200">
                <a:solidFill>
                  <a:schemeClr val="tx1"/>
                </a:solidFill>
                <a:latin typeface="Times" panose="02020603050405020304" pitchFamily="18" charset="0"/>
              </a:defRPr>
            </a:lvl8pPr>
            <a:lvl9pPr marL="3886200" indent="-228600" eaLnBrk="0" fontAlgn="base" hangingPunct="0">
              <a:spcBef>
                <a:spcPct val="0"/>
              </a:spcBef>
              <a:spcAft>
                <a:spcPct val="0"/>
              </a:spcAft>
              <a:defRPr sz="1200">
                <a:solidFill>
                  <a:schemeClr val="tx1"/>
                </a:solidFill>
                <a:latin typeface="Times" panose="02020603050405020304" pitchFamily="18" charset="0"/>
              </a:defRPr>
            </a:lvl9pPr>
          </a:lstStyle>
          <a:p>
            <a:pPr eaLnBrk="1" hangingPunct="1"/>
            <a:r>
              <a:rPr lang="en-US" altLang="en-US" i="1" dirty="0">
                <a:latin typeface="Arial" panose="020B0604020202020204" pitchFamily="34" charset="0"/>
              </a:rPr>
              <a:t>(Courtesy: NASA/JPL-Caltech)</a:t>
            </a:r>
          </a:p>
        </p:txBody>
      </p:sp>
      <p:sp>
        <p:nvSpPr>
          <p:cNvPr id="16" name="Text Box 22">
            <a:extLst>
              <a:ext uri="{FF2B5EF4-FFF2-40B4-BE49-F238E27FC236}">
                <a16:creationId xmlns:a16="http://schemas.microsoft.com/office/drawing/2014/main" id="{E3E95DF8-7517-489B-8447-2F4D55CB828E}"/>
              </a:ext>
            </a:extLst>
          </p:cNvPr>
          <p:cNvSpPr txBox="1">
            <a:spLocks noChangeArrowheads="1"/>
          </p:cNvSpPr>
          <p:nvPr/>
        </p:nvSpPr>
        <p:spPr bwMode="auto">
          <a:xfrm>
            <a:off x="6886586" y="6403833"/>
            <a:ext cx="339709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200">
                <a:solidFill>
                  <a:schemeClr val="tx1"/>
                </a:solidFill>
                <a:latin typeface="Times" panose="02020603050405020304" pitchFamily="18" charset="0"/>
              </a:defRPr>
            </a:lvl1pPr>
            <a:lvl2pPr marL="742950" indent="-285750">
              <a:defRPr sz="1200">
                <a:solidFill>
                  <a:schemeClr val="tx1"/>
                </a:solidFill>
                <a:latin typeface="Times" panose="02020603050405020304" pitchFamily="18" charset="0"/>
              </a:defRPr>
            </a:lvl2pPr>
            <a:lvl3pPr marL="1143000" indent="-228600">
              <a:defRPr sz="1200">
                <a:solidFill>
                  <a:schemeClr val="tx1"/>
                </a:solidFill>
                <a:latin typeface="Times" panose="02020603050405020304" pitchFamily="18" charset="0"/>
              </a:defRPr>
            </a:lvl3pPr>
            <a:lvl4pPr marL="1600200" indent="-228600">
              <a:defRPr sz="1200">
                <a:solidFill>
                  <a:schemeClr val="tx1"/>
                </a:solidFill>
                <a:latin typeface="Times" panose="02020603050405020304" pitchFamily="18" charset="0"/>
              </a:defRPr>
            </a:lvl4pPr>
            <a:lvl5pPr marL="2057400" indent="-228600">
              <a:defRPr sz="1200">
                <a:solidFill>
                  <a:schemeClr val="tx1"/>
                </a:solidFill>
                <a:latin typeface="Times" panose="02020603050405020304" pitchFamily="18" charset="0"/>
              </a:defRPr>
            </a:lvl5pPr>
            <a:lvl6pPr marL="2514600" indent="-228600" eaLnBrk="0" fontAlgn="base" hangingPunct="0">
              <a:spcBef>
                <a:spcPct val="0"/>
              </a:spcBef>
              <a:spcAft>
                <a:spcPct val="0"/>
              </a:spcAft>
              <a:defRPr sz="1200">
                <a:solidFill>
                  <a:schemeClr val="tx1"/>
                </a:solidFill>
                <a:latin typeface="Times" panose="02020603050405020304" pitchFamily="18" charset="0"/>
              </a:defRPr>
            </a:lvl6pPr>
            <a:lvl7pPr marL="2971800" indent="-228600" eaLnBrk="0" fontAlgn="base" hangingPunct="0">
              <a:spcBef>
                <a:spcPct val="0"/>
              </a:spcBef>
              <a:spcAft>
                <a:spcPct val="0"/>
              </a:spcAft>
              <a:defRPr sz="1200">
                <a:solidFill>
                  <a:schemeClr val="tx1"/>
                </a:solidFill>
                <a:latin typeface="Times" panose="02020603050405020304" pitchFamily="18" charset="0"/>
              </a:defRPr>
            </a:lvl7pPr>
            <a:lvl8pPr marL="3429000" indent="-228600" eaLnBrk="0" fontAlgn="base" hangingPunct="0">
              <a:spcBef>
                <a:spcPct val="0"/>
              </a:spcBef>
              <a:spcAft>
                <a:spcPct val="0"/>
              </a:spcAft>
              <a:defRPr sz="1200">
                <a:solidFill>
                  <a:schemeClr val="tx1"/>
                </a:solidFill>
                <a:latin typeface="Times" panose="02020603050405020304" pitchFamily="18" charset="0"/>
              </a:defRPr>
            </a:lvl8pPr>
            <a:lvl9pPr marL="3886200" indent="-228600" eaLnBrk="0" fontAlgn="base" hangingPunct="0">
              <a:spcBef>
                <a:spcPct val="0"/>
              </a:spcBef>
              <a:spcAft>
                <a:spcPct val="0"/>
              </a:spcAft>
              <a:defRPr sz="1200">
                <a:solidFill>
                  <a:schemeClr val="tx1"/>
                </a:solidFill>
                <a:latin typeface="Times" panose="02020603050405020304" pitchFamily="18" charset="0"/>
              </a:defRPr>
            </a:lvl9pPr>
          </a:lstStyle>
          <a:p>
            <a:pPr eaLnBrk="1" hangingPunct="1"/>
            <a:r>
              <a:rPr lang="en-US" altLang="en-US" i="1" dirty="0">
                <a:latin typeface="Arial" panose="020B0604020202020204" pitchFamily="34" charset="0"/>
              </a:rPr>
              <a:t>(Courtesy: NASA/JPL-Caltech)</a:t>
            </a:r>
          </a:p>
        </p:txBody>
      </p:sp>
    </p:spTree>
    <p:extLst>
      <p:ext uri="{BB962C8B-B14F-4D97-AF65-F5344CB8AC3E}">
        <p14:creationId xmlns:p14="http://schemas.microsoft.com/office/powerpoint/2010/main" val="3100975442"/>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64D0A-B9CA-4FB0-A998-1439FB485712}"/>
              </a:ext>
            </a:extLst>
          </p:cNvPr>
          <p:cNvSpPr>
            <a:spLocks noGrp="1"/>
          </p:cNvSpPr>
          <p:nvPr>
            <p:ph type="title"/>
          </p:nvPr>
        </p:nvSpPr>
        <p:spPr/>
        <p:txBody>
          <a:bodyPr>
            <a:normAutofit/>
          </a:bodyPr>
          <a:lstStyle/>
          <a:p>
            <a:r>
              <a:rPr lang="en-US" sz="4800" dirty="0"/>
              <a:t>NASA Flight Missions with EDL Instrumentation</a:t>
            </a:r>
          </a:p>
        </p:txBody>
      </p:sp>
      <p:sp>
        <p:nvSpPr>
          <p:cNvPr id="3" name="Text Placeholder 2">
            <a:extLst>
              <a:ext uri="{FF2B5EF4-FFF2-40B4-BE49-F238E27FC236}">
                <a16:creationId xmlns:a16="http://schemas.microsoft.com/office/drawing/2014/main" id="{40AC7859-1108-4D7E-93E3-2D17BF2D5EAF}"/>
              </a:ext>
            </a:extLst>
          </p:cNvPr>
          <p:cNvSpPr>
            <a:spLocks noGrp="1"/>
          </p:cNvSpPr>
          <p:nvPr>
            <p:ph type="body" idx="1"/>
          </p:nvPr>
        </p:nvSpPr>
        <p:spPr/>
        <p:txBody>
          <a:bodyPr/>
          <a:lstStyle/>
          <a:p>
            <a:pPr marL="342900" indent="-342900">
              <a:buFont typeface="Arial" panose="020B0604020202020204" pitchFamily="34" charset="0"/>
              <a:buChar char="•"/>
            </a:pPr>
            <a:r>
              <a:rPr lang="en-US" dirty="0">
                <a:solidFill>
                  <a:schemeClr val="tx1"/>
                </a:solidFill>
              </a:rPr>
              <a:t>2012 - Present Day</a:t>
            </a:r>
          </a:p>
          <a:p>
            <a:pPr marL="342900" indent="-342900">
              <a:buFont typeface="Arial" panose="020B0604020202020204" pitchFamily="34" charset="0"/>
              <a:buChar char="•"/>
            </a:pPr>
            <a:r>
              <a:rPr lang="en-US" dirty="0">
                <a:solidFill>
                  <a:schemeClr val="tx1"/>
                </a:solidFill>
              </a:rPr>
              <a:t>Planned</a:t>
            </a:r>
          </a:p>
        </p:txBody>
      </p:sp>
      <p:sp>
        <p:nvSpPr>
          <p:cNvPr id="4" name="Date Placeholder 3">
            <a:extLst>
              <a:ext uri="{FF2B5EF4-FFF2-40B4-BE49-F238E27FC236}">
                <a16:creationId xmlns:a16="http://schemas.microsoft.com/office/drawing/2014/main" id="{08371945-EE7C-40A5-9C38-5589B1E16E17}"/>
              </a:ext>
            </a:extLst>
          </p:cNvPr>
          <p:cNvSpPr>
            <a:spLocks noGrp="1"/>
          </p:cNvSpPr>
          <p:nvPr>
            <p:ph type="dt" sz="half" idx="10"/>
          </p:nvPr>
        </p:nvSpPr>
        <p:spPr/>
        <p:txBody>
          <a:bodyPr/>
          <a:lstStyle/>
          <a:p>
            <a:r>
              <a:rPr lang="en-US" dirty="0"/>
              <a:t>19 April 2022</a:t>
            </a:r>
          </a:p>
        </p:txBody>
      </p:sp>
      <p:sp>
        <p:nvSpPr>
          <p:cNvPr id="5" name="Footer Placeholder 4">
            <a:extLst>
              <a:ext uri="{FF2B5EF4-FFF2-40B4-BE49-F238E27FC236}">
                <a16:creationId xmlns:a16="http://schemas.microsoft.com/office/drawing/2014/main" id="{9162A41C-776C-4B85-82A1-44516F5340F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BA7F2F2-3129-46E8-A1B4-2C7AC7791069}"/>
              </a:ext>
            </a:extLst>
          </p:cNvPr>
          <p:cNvSpPr>
            <a:spLocks noGrp="1"/>
          </p:cNvSpPr>
          <p:nvPr>
            <p:ph type="sldNum" sz="quarter" idx="12"/>
          </p:nvPr>
        </p:nvSpPr>
        <p:spPr/>
        <p:txBody>
          <a:bodyPr/>
          <a:lstStyle/>
          <a:p>
            <a:fld id="{73FCCCAE-C0A6-4BB7-B82B-AC74E56A11C4}" type="slidenum">
              <a:rPr lang="en-US" smtClean="0"/>
              <a:pPr/>
              <a:t>16</a:t>
            </a:fld>
            <a:endParaRPr lang="en-US" dirty="0"/>
          </a:p>
        </p:txBody>
      </p:sp>
    </p:spTree>
    <p:extLst>
      <p:ext uri="{BB962C8B-B14F-4D97-AF65-F5344CB8AC3E}">
        <p14:creationId xmlns:p14="http://schemas.microsoft.com/office/powerpoint/2010/main" val="2932603259"/>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BF4392-39FE-4A3D-9115-B0F624BE523A}"/>
              </a:ext>
            </a:extLst>
          </p:cNvPr>
          <p:cNvSpPr>
            <a:spLocks noGrp="1"/>
          </p:cNvSpPr>
          <p:nvPr>
            <p:ph type="title"/>
          </p:nvPr>
        </p:nvSpPr>
        <p:spPr>
          <a:xfrm>
            <a:off x="391886" y="89578"/>
            <a:ext cx="10624456" cy="1096965"/>
          </a:xfrm>
        </p:spPr>
        <p:txBody>
          <a:bodyPr/>
          <a:lstStyle/>
          <a:p>
            <a:r>
              <a:rPr lang="en-US" dirty="0"/>
              <a:t>MEDLI (2012)</a:t>
            </a:r>
          </a:p>
        </p:txBody>
      </p:sp>
      <p:sp>
        <p:nvSpPr>
          <p:cNvPr id="3" name="Content Placeholder 2">
            <a:extLst>
              <a:ext uri="{FF2B5EF4-FFF2-40B4-BE49-F238E27FC236}">
                <a16:creationId xmlns:a16="http://schemas.microsoft.com/office/drawing/2014/main" id="{32517CDE-5D94-445B-8A44-D3F194EACFFB}"/>
              </a:ext>
            </a:extLst>
          </p:cNvPr>
          <p:cNvSpPr>
            <a:spLocks noGrp="1"/>
          </p:cNvSpPr>
          <p:nvPr>
            <p:ph idx="1"/>
          </p:nvPr>
        </p:nvSpPr>
        <p:spPr>
          <a:xfrm>
            <a:off x="392114" y="1262063"/>
            <a:ext cx="5532450" cy="5062537"/>
          </a:xfrm>
        </p:spPr>
        <p:txBody>
          <a:bodyPr>
            <a:normAutofit lnSpcReduction="10000"/>
          </a:bodyPr>
          <a:lstStyle/>
          <a:p>
            <a:r>
              <a:rPr lang="en-US" sz="2400" dirty="0"/>
              <a:t>Instruments:</a:t>
            </a:r>
          </a:p>
          <a:p>
            <a:pPr lvl="1"/>
            <a:r>
              <a:rPr lang="en-US" sz="2000" dirty="0"/>
              <a:t>7 heat shield TC plugs</a:t>
            </a:r>
          </a:p>
          <a:p>
            <a:pPr lvl="1"/>
            <a:r>
              <a:rPr lang="en-US" sz="2000" dirty="0"/>
              <a:t>7 hypersonic range pressure transducers</a:t>
            </a:r>
          </a:p>
          <a:p>
            <a:pPr lvl="1"/>
            <a:r>
              <a:rPr lang="en-US" sz="2000" dirty="0"/>
              <a:t>1 Support System Electronics box</a:t>
            </a:r>
          </a:p>
          <a:p>
            <a:r>
              <a:rPr lang="en-US" sz="2400" dirty="0"/>
              <a:t>Measured Pressure</a:t>
            </a:r>
          </a:p>
          <a:p>
            <a:pPr lvl="1"/>
            <a:r>
              <a:rPr lang="en-US" sz="2000" dirty="0"/>
              <a:t>Confirmed spacecraft aerodynamics </a:t>
            </a:r>
          </a:p>
          <a:p>
            <a:pPr lvl="1"/>
            <a:r>
              <a:rPr lang="en-US" sz="2000" dirty="0"/>
              <a:t>Independently measured attitude</a:t>
            </a:r>
          </a:p>
          <a:p>
            <a:pPr lvl="1"/>
            <a:r>
              <a:rPr lang="en-US" sz="2000" dirty="0"/>
              <a:t>Determined density profile </a:t>
            </a:r>
          </a:p>
          <a:p>
            <a:pPr lvl="1"/>
            <a:r>
              <a:rPr lang="en-US" sz="2000" dirty="0"/>
              <a:t>Determined wind component </a:t>
            </a:r>
          </a:p>
          <a:p>
            <a:r>
              <a:rPr lang="en-US" sz="2400" dirty="0"/>
              <a:t>Measured Temperature and Ablation</a:t>
            </a:r>
          </a:p>
          <a:p>
            <a:pPr lvl="1"/>
            <a:r>
              <a:rPr lang="en-US" sz="2000" dirty="0"/>
              <a:t>Verified heating levels on spacecraft surface</a:t>
            </a:r>
          </a:p>
          <a:p>
            <a:pPr lvl="1"/>
            <a:r>
              <a:rPr lang="en-US" sz="2000" dirty="0"/>
              <a:t>Determined maximum total material ablation</a:t>
            </a:r>
          </a:p>
          <a:p>
            <a:pPr lvl="1"/>
            <a:r>
              <a:rPr lang="en-US" sz="2000" dirty="0"/>
              <a:t>Validated material response at Mars conditions</a:t>
            </a:r>
          </a:p>
          <a:p>
            <a:pPr lvl="1"/>
            <a:endParaRPr lang="en-US" sz="2000" dirty="0"/>
          </a:p>
        </p:txBody>
      </p:sp>
      <p:sp>
        <p:nvSpPr>
          <p:cNvPr id="4" name="Date Placeholder 3">
            <a:extLst>
              <a:ext uri="{FF2B5EF4-FFF2-40B4-BE49-F238E27FC236}">
                <a16:creationId xmlns:a16="http://schemas.microsoft.com/office/drawing/2014/main" id="{5C72978A-5410-4579-ACA9-4026E64267A6}"/>
              </a:ext>
            </a:extLst>
          </p:cNvPr>
          <p:cNvSpPr>
            <a:spLocks noGrp="1"/>
          </p:cNvSpPr>
          <p:nvPr>
            <p:ph type="dt" sz="half" idx="10"/>
          </p:nvPr>
        </p:nvSpPr>
        <p:spPr>
          <a:xfrm>
            <a:off x="838200" y="6356350"/>
            <a:ext cx="2743200" cy="365125"/>
          </a:xfrm>
        </p:spPr>
        <p:txBody>
          <a:bodyPr/>
          <a:lstStyle/>
          <a:p>
            <a:r>
              <a:rPr lang="en-US" dirty="0"/>
              <a:t>19 April 2022</a:t>
            </a:r>
          </a:p>
        </p:txBody>
      </p:sp>
      <p:sp>
        <p:nvSpPr>
          <p:cNvPr id="5" name="Footer Placeholder 4">
            <a:extLst>
              <a:ext uri="{FF2B5EF4-FFF2-40B4-BE49-F238E27FC236}">
                <a16:creationId xmlns:a16="http://schemas.microsoft.com/office/drawing/2014/main" id="{6ACFDDF5-4851-46E7-98B8-DD2336AB5603}"/>
              </a:ext>
            </a:extLst>
          </p:cNvPr>
          <p:cNvSpPr>
            <a:spLocks noGrp="1"/>
          </p:cNvSpPr>
          <p:nvPr>
            <p:ph type="ftr" sz="quarter" idx="11"/>
          </p:nvPr>
        </p:nvSpPr>
        <p:spPr>
          <a:xfrm>
            <a:off x="4038600" y="6356350"/>
            <a:ext cx="4114800" cy="365125"/>
          </a:xfrm>
        </p:spPr>
        <p:txBody>
          <a:bodyPr/>
          <a:lstStyle/>
          <a:p>
            <a:endParaRPr lang="en-US" dirty="0"/>
          </a:p>
        </p:txBody>
      </p:sp>
      <p:sp>
        <p:nvSpPr>
          <p:cNvPr id="6" name="Slide Number Placeholder 5">
            <a:extLst>
              <a:ext uri="{FF2B5EF4-FFF2-40B4-BE49-F238E27FC236}">
                <a16:creationId xmlns:a16="http://schemas.microsoft.com/office/drawing/2014/main" id="{7A1B369B-474C-4872-AC09-CCF743861FAD}"/>
              </a:ext>
            </a:extLst>
          </p:cNvPr>
          <p:cNvSpPr>
            <a:spLocks noGrp="1"/>
          </p:cNvSpPr>
          <p:nvPr>
            <p:ph type="sldNum" sz="quarter" idx="12"/>
          </p:nvPr>
        </p:nvSpPr>
        <p:spPr>
          <a:xfrm>
            <a:off x="8610600" y="6356350"/>
            <a:ext cx="2743200" cy="365125"/>
          </a:xfrm>
        </p:spPr>
        <p:txBody>
          <a:bodyPr/>
          <a:lstStyle/>
          <a:p>
            <a:fld id="{73FCCCAE-C0A6-4BB7-B82B-AC74E56A11C4}" type="slidenum">
              <a:rPr lang="en-US" smtClean="0"/>
              <a:pPr/>
              <a:t>17</a:t>
            </a:fld>
            <a:endParaRPr lang="en-US" dirty="0"/>
          </a:p>
        </p:txBody>
      </p:sp>
      <p:pic>
        <p:nvPicPr>
          <p:cNvPr id="7" name="Picture 15" descr="MEDLI Logo Final_resize">
            <a:extLst>
              <a:ext uri="{FF2B5EF4-FFF2-40B4-BE49-F238E27FC236}">
                <a16:creationId xmlns:a16="http://schemas.microsoft.com/office/drawing/2014/main" id="{0650694A-522A-47D0-83F3-8FB29B347210}"/>
              </a:ext>
            </a:extLst>
          </p:cNvPr>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5374160" y="136762"/>
            <a:ext cx="1443679" cy="100584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 name="Picture 2" descr="D:\My Documents-jsantos\My Work\Sensors group work\MSL-MEDLI\MSL Landing Aug2012\674789main_pia16021-full_full.jpg">
            <a:extLst>
              <a:ext uri="{FF2B5EF4-FFF2-40B4-BE49-F238E27FC236}">
                <a16:creationId xmlns:a16="http://schemas.microsoft.com/office/drawing/2014/main" id="{D2803C49-CF78-4AD8-AC63-D8EE815836C1}"/>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6095999" y="1417320"/>
            <a:ext cx="5532450" cy="402336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7D928285-A64D-4789-B780-2B3AB8ED0133}"/>
              </a:ext>
            </a:extLst>
          </p:cNvPr>
          <p:cNvSpPr txBox="1"/>
          <p:nvPr/>
        </p:nvSpPr>
        <p:spPr>
          <a:xfrm>
            <a:off x="6095998" y="5601043"/>
            <a:ext cx="5703887" cy="646331"/>
          </a:xfrm>
          <a:prstGeom prst="rect">
            <a:avLst/>
          </a:prstGeom>
          <a:noFill/>
        </p:spPr>
        <p:txBody>
          <a:bodyPr wrap="square" rtlCol="0">
            <a:spAutoFit/>
          </a:bodyPr>
          <a:lstStyle/>
          <a:p>
            <a:pPr algn="ctr"/>
            <a:r>
              <a:rPr lang="en-US" b="1" i="1" dirty="0">
                <a:solidFill>
                  <a:srgbClr val="000000"/>
                </a:solidFill>
              </a:rPr>
              <a:t>View of the Mars Science Laboratory heat shield acquired by the Mars Descent Imager (known as “MARDI”)</a:t>
            </a:r>
          </a:p>
        </p:txBody>
      </p:sp>
    </p:spTree>
    <p:extLst>
      <p:ext uri="{BB962C8B-B14F-4D97-AF65-F5344CB8AC3E}">
        <p14:creationId xmlns:p14="http://schemas.microsoft.com/office/powerpoint/2010/main" val="1009089030"/>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EE574FCC-153A-4778-837A-2B96C8D2EB44}"/>
              </a:ext>
            </a:extLst>
          </p:cNvPr>
          <p:cNvSpPr>
            <a:spLocks noGrp="1"/>
          </p:cNvSpPr>
          <p:nvPr>
            <p:ph type="dt" sz="half" idx="10"/>
          </p:nvPr>
        </p:nvSpPr>
        <p:spPr/>
        <p:txBody>
          <a:bodyPr/>
          <a:lstStyle/>
          <a:p>
            <a:r>
              <a:rPr lang="en-US" dirty="0"/>
              <a:t>19 April 2022</a:t>
            </a:r>
          </a:p>
        </p:txBody>
      </p:sp>
      <p:sp>
        <p:nvSpPr>
          <p:cNvPr id="5" name="Footer Placeholder 4">
            <a:extLst>
              <a:ext uri="{FF2B5EF4-FFF2-40B4-BE49-F238E27FC236}">
                <a16:creationId xmlns:a16="http://schemas.microsoft.com/office/drawing/2014/main" id="{C8208C06-CF6A-4643-8B69-F8C7C46D6EE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199CA76-92C1-4969-B2F8-D95FF59190B4}"/>
              </a:ext>
            </a:extLst>
          </p:cNvPr>
          <p:cNvSpPr>
            <a:spLocks noGrp="1"/>
          </p:cNvSpPr>
          <p:nvPr>
            <p:ph type="sldNum" sz="quarter" idx="12"/>
          </p:nvPr>
        </p:nvSpPr>
        <p:spPr/>
        <p:txBody>
          <a:bodyPr/>
          <a:lstStyle/>
          <a:p>
            <a:fld id="{73FCCCAE-C0A6-4BB7-B82B-AC74E56A11C4}" type="slidenum">
              <a:rPr lang="en-US" smtClean="0"/>
              <a:pPr/>
              <a:t>18</a:t>
            </a:fld>
            <a:endParaRPr lang="en-US" dirty="0"/>
          </a:p>
        </p:txBody>
      </p:sp>
      <p:sp>
        <p:nvSpPr>
          <p:cNvPr id="2" name="Title 1">
            <a:extLst>
              <a:ext uri="{FF2B5EF4-FFF2-40B4-BE49-F238E27FC236}">
                <a16:creationId xmlns:a16="http://schemas.microsoft.com/office/drawing/2014/main" id="{43B648E6-6278-4901-8865-7432538116D8}"/>
              </a:ext>
            </a:extLst>
          </p:cNvPr>
          <p:cNvSpPr>
            <a:spLocks noGrp="1"/>
          </p:cNvSpPr>
          <p:nvPr>
            <p:ph type="title"/>
          </p:nvPr>
        </p:nvSpPr>
        <p:spPr/>
        <p:txBody>
          <a:bodyPr/>
          <a:lstStyle/>
          <a:p>
            <a:r>
              <a:rPr lang="en-US" dirty="0"/>
              <a:t>MEDLI2 (2021)</a:t>
            </a:r>
          </a:p>
        </p:txBody>
      </p:sp>
      <p:grpSp>
        <p:nvGrpSpPr>
          <p:cNvPr id="30" name="Group 29">
            <a:extLst>
              <a:ext uri="{FF2B5EF4-FFF2-40B4-BE49-F238E27FC236}">
                <a16:creationId xmlns:a16="http://schemas.microsoft.com/office/drawing/2014/main" id="{AB04BC61-D2DD-4362-A240-5D13A933D8FE}"/>
              </a:ext>
            </a:extLst>
          </p:cNvPr>
          <p:cNvGrpSpPr/>
          <p:nvPr/>
        </p:nvGrpSpPr>
        <p:grpSpPr>
          <a:xfrm>
            <a:off x="882993" y="1186542"/>
            <a:ext cx="10426014" cy="5671457"/>
            <a:chOff x="882993" y="1186542"/>
            <a:chExt cx="10426014" cy="5671457"/>
          </a:xfrm>
        </p:grpSpPr>
        <p:pic>
          <p:nvPicPr>
            <p:cNvPr id="8" name="Picture 7">
              <a:extLst>
                <a:ext uri="{FF2B5EF4-FFF2-40B4-BE49-F238E27FC236}">
                  <a16:creationId xmlns:a16="http://schemas.microsoft.com/office/drawing/2014/main" id="{650E6402-4009-4E56-9C7A-3E76A3269FB5}"/>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882993" y="1186542"/>
              <a:ext cx="10426014" cy="5671457"/>
            </a:xfrm>
            <a:prstGeom prst="rect">
              <a:avLst/>
            </a:prstGeom>
          </p:spPr>
        </p:pic>
        <p:cxnSp>
          <p:nvCxnSpPr>
            <p:cNvPr id="15" name="Straight Connector 14">
              <a:extLst>
                <a:ext uri="{FF2B5EF4-FFF2-40B4-BE49-F238E27FC236}">
                  <a16:creationId xmlns:a16="http://schemas.microsoft.com/office/drawing/2014/main" id="{463E01C8-954C-4B07-8872-4725E545C59E}"/>
                </a:ext>
              </a:extLst>
            </p:cNvPr>
            <p:cNvCxnSpPr/>
            <p:nvPr/>
          </p:nvCxnSpPr>
          <p:spPr>
            <a:xfrm flipH="1">
              <a:off x="5093369" y="3922295"/>
              <a:ext cx="1449149" cy="1339516"/>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8B382200-618E-44C3-B7E0-191A76AC3F5D}"/>
                </a:ext>
              </a:extLst>
            </p:cNvPr>
            <p:cNvCxnSpPr>
              <a:cxnSpLocks/>
            </p:cNvCxnSpPr>
            <p:nvPr/>
          </p:nvCxnSpPr>
          <p:spPr>
            <a:xfrm flipH="1">
              <a:off x="4978231" y="3234586"/>
              <a:ext cx="508097" cy="2027225"/>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B065DD8F-A755-47BB-93DE-FDB2F6B34F92}"/>
                </a:ext>
              </a:extLst>
            </p:cNvPr>
            <p:cNvCxnSpPr/>
            <p:nvPr/>
          </p:nvCxnSpPr>
          <p:spPr>
            <a:xfrm>
              <a:off x="4860109" y="5347357"/>
              <a:ext cx="677657" cy="82617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4FE6173-B781-4317-8D68-505084B0E626}"/>
                </a:ext>
              </a:extLst>
            </p:cNvPr>
            <p:cNvCxnSpPr/>
            <p:nvPr/>
          </p:nvCxnSpPr>
          <p:spPr>
            <a:xfrm flipH="1">
              <a:off x="7145778" y="5280521"/>
              <a:ext cx="554434" cy="958025"/>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AD6E88B5-1482-42CD-892C-6D302A4ABEF8}"/>
                </a:ext>
              </a:extLst>
            </p:cNvPr>
            <p:cNvCxnSpPr/>
            <p:nvPr/>
          </p:nvCxnSpPr>
          <p:spPr>
            <a:xfrm flipH="1">
              <a:off x="5908837" y="2583303"/>
              <a:ext cx="1511830" cy="872352"/>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5CBC263-3DF7-4617-8D11-CA632742427A}"/>
                </a:ext>
              </a:extLst>
            </p:cNvPr>
            <p:cNvCxnSpPr/>
            <p:nvPr/>
          </p:nvCxnSpPr>
          <p:spPr>
            <a:xfrm flipV="1">
              <a:off x="2245390" y="4107223"/>
              <a:ext cx="493395" cy="874216"/>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03B7ED97-2DCE-4F8D-A6E4-BE1F332DB8E9}"/>
                </a:ext>
              </a:extLst>
            </p:cNvPr>
            <p:cNvCxnSpPr/>
            <p:nvPr/>
          </p:nvCxnSpPr>
          <p:spPr>
            <a:xfrm flipV="1">
              <a:off x="2011399" y="3738175"/>
              <a:ext cx="192360" cy="12685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AB7297B4-C2D9-49E6-A122-18DF8B5DC0FA}"/>
                </a:ext>
              </a:extLst>
            </p:cNvPr>
            <p:cNvCxnSpPr>
              <a:cxnSpLocks/>
            </p:cNvCxnSpPr>
            <p:nvPr/>
          </p:nvCxnSpPr>
          <p:spPr>
            <a:xfrm flipH="1" flipV="1">
              <a:off x="2780416" y="3986463"/>
              <a:ext cx="300176" cy="1413847"/>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946EF7C2-D3A6-4A41-B08B-8BDCE69BEC01}"/>
                </a:ext>
              </a:extLst>
            </p:cNvPr>
            <p:cNvCxnSpPr/>
            <p:nvPr/>
          </p:nvCxnSpPr>
          <p:spPr>
            <a:xfrm flipH="1" flipV="1">
              <a:off x="2395907" y="2031281"/>
              <a:ext cx="420954" cy="672342"/>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710BFA95-1915-443F-B169-5D9E7225B703}"/>
                </a:ext>
              </a:extLst>
            </p:cNvPr>
            <p:cNvCxnSpPr/>
            <p:nvPr/>
          </p:nvCxnSpPr>
          <p:spPr>
            <a:xfrm flipH="1" flipV="1">
              <a:off x="2045089" y="1960713"/>
              <a:ext cx="61556" cy="781436"/>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2FE270F1-C39F-48B2-B788-9987CB1217DD}"/>
                </a:ext>
              </a:extLst>
            </p:cNvPr>
            <p:cNvCxnSpPr/>
            <p:nvPr/>
          </p:nvCxnSpPr>
          <p:spPr>
            <a:xfrm flipH="1" flipV="1">
              <a:off x="2829933" y="2017713"/>
              <a:ext cx="87666" cy="336733"/>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pic>
        <p:nvPicPr>
          <p:cNvPr id="31" name="Picture 30">
            <a:extLst>
              <a:ext uri="{FF2B5EF4-FFF2-40B4-BE49-F238E27FC236}">
                <a16:creationId xmlns:a16="http://schemas.microsoft.com/office/drawing/2014/main" id="{DB96EB05-F521-40F7-9F8A-C4BFF86BF052}"/>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9738174" y="1158335"/>
            <a:ext cx="2453826" cy="2270665"/>
          </a:xfrm>
          <a:prstGeom prst="rect">
            <a:avLst/>
          </a:prstGeom>
        </p:spPr>
      </p:pic>
      <p:sp>
        <p:nvSpPr>
          <p:cNvPr id="3" name="TextBox 2">
            <a:extLst>
              <a:ext uri="{FF2B5EF4-FFF2-40B4-BE49-F238E27FC236}">
                <a16:creationId xmlns:a16="http://schemas.microsoft.com/office/drawing/2014/main" id="{FDB29547-5BCA-4E5B-B1B8-74818E997A3F}"/>
              </a:ext>
            </a:extLst>
          </p:cNvPr>
          <p:cNvSpPr txBox="1"/>
          <p:nvPr/>
        </p:nvSpPr>
        <p:spPr>
          <a:xfrm>
            <a:off x="1546319" y="1298027"/>
            <a:ext cx="2014529" cy="646331"/>
          </a:xfrm>
          <a:prstGeom prst="rect">
            <a:avLst/>
          </a:prstGeom>
          <a:solidFill>
            <a:schemeClr val="bg1">
              <a:lumMod val="95000"/>
              <a:alpha val="80000"/>
            </a:schemeClr>
          </a:solidFill>
        </p:spPr>
        <p:txBody>
          <a:bodyPr wrap="square" rtlCol="0">
            <a:spAutoFit/>
          </a:bodyPr>
          <a:lstStyle/>
          <a:p>
            <a:r>
              <a:rPr lang="en-US" b="1" dirty="0">
                <a:solidFill>
                  <a:schemeClr val="accent1">
                    <a:lumMod val="75000"/>
                  </a:schemeClr>
                </a:solidFill>
              </a:rPr>
              <a:t>Instrumented Thermal Plugs x11</a:t>
            </a:r>
          </a:p>
        </p:txBody>
      </p:sp>
      <p:sp>
        <p:nvSpPr>
          <p:cNvPr id="32" name="TextBox 31">
            <a:extLst>
              <a:ext uri="{FF2B5EF4-FFF2-40B4-BE49-F238E27FC236}">
                <a16:creationId xmlns:a16="http://schemas.microsoft.com/office/drawing/2014/main" id="{FE4541D1-C551-4B3C-AD08-A3564D107664}"/>
              </a:ext>
            </a:extLst>
          </p:cNvPr>
          <p:cNvSpPr txBox="1"/>
          <p:nvPr/>
        </p:nvSpPr>
        <p:spPr>
          <a:xfrm>
            <a:off x="7387386" y="1952844"/>
            <a:ext cx="1563044" cy="646331"/>
          </a:xfrm>
          <a:prstGeom prst="rect">
            <a:avLst/>
          </a:prstGeom>
          <a:solidFill>
            <a:schemeClr val="bg1">
              <a:lumMod val="95000"/>
              <a:alpha val="80000"/>
            </a:schemeClr>
          </a:solidFill>
        </p:spPr>
        <p:txBody>
          <a:bodyPr wrap="square" rtlCol="0">
            <a:spAutoFit/>
          </a:bodyPr>
          <a:lstStyle/>
          <a:p>
            <a:r>
              <a:rPr lang="en-US" b="1" dirty="0">
                <a:solidFill>
                  <a:schemeClr val="accent1">
                    <a:lumMod val="75000"/>
                  </a:schemeClr>
                </a:solidFill>
              </a:rPr>
              <a:t>Pressure Transducer X1</a:t>
            </a:r>
          </a:p>
        </p:txBody>
      </p:sp>
      <p:sp>
        <p:nvSpPr>
          <p:cNvPr id="33" name="TextBox 32">
            <a:extLst>
              <a:ext uri="{FF2B5EF4-FFF2-40B4-BE49-F238E27FC236}">
                <a16:creationId xmlns:a16="http://schemas.microsoft.com/office/drawing/2014/main" id="{4ECA5B96-D1AC-43E0-B2E3-FC24B0A1CC08}"/>
              </a:ext>
            </a:extLst>
          </p:cNvPr>
          <p:cNvSpPr txBox="1"/>
          <p:nvPr/>
        </p:nvSpPr>
        <p:spPr>
          <a:xfrm>
            <a:off x="4704942" y="2810766"/>
            <a:ext cx="1695857" cy="369332"/>
          </a:xfrm>
          <a:prstGeom prst="rect">
            <a:avLst/>
          </a:prstGeom>
          <a:solidFill>
            <a:schemeClr val="bg1">
              <a:lumMod val="95000"/>
              <a:alpha val="80000"/>
            </a:schemeClr>
          </a:solidFill>
        </p:spPr>
        <p:txBody>
          <a:bodyPr wrap="square" rtlCol="0">
            <a:spAutoFit/>
          </a:bodyPr>
          <a:lstStyle/>
          <a:p>
            <a:r>
              <a:rPr lang="en-US" b="1" dirty="0">
                <a:solidFill>
                  <a:schemeClr val="accent1">
                    <a:lumMod val="75000"/>
                  </a:schemeClr>
                </a:solidFill>
              </a:rPr>
              <a:t>Radiometer X1</a:t>
            </a:r>
          </a:p>
        </p:txBody>
      </p:sp>
      <p:sp>
        <p:nvSpPr>
          <p:cNvPr id="34" name="TextBox 33">
            <a:extLst>
              <a:ext uri="{FF2B5EF4-FFF2-40B4-BE49-F238E27FC236}">
                <a16:creationId xmlns:a16="http://schemas.microsoft.com/office/drawing/2014/main" id="{94B3A208-10F0-4273-8B9D-790E6FCDC75E}"/>
              </a:ext>
            </a:extLst>
          </p:cNvPr>
          <p:cNvSpPr txBox="1"/>
          <p:nvPr/>
        </p:nvSpPr>
        <p:spPr>
          <a:xfrm>
            <a:off x="6542518" y="3663297"/>
            <a:ext cx="1852182" cy="646331"/>
          </a:xfrm>
          <a:prstGeom prst="rect">
            <a:avLst/>
          </a:prstGeom>
          <a:solidFill>
            <a:schemeClr val="bg1">
              <a:lumMod val="95000"/>
              <a:alpha val="70000"/>
            </a:schemeClr>
          </a:solidFill>
        </p:spPr>
        <p:txBody>
          <a:bodyPr wrap="square" rtlCol="0">
            <a:spAutoFit/>
          </a:bodyPr>
          <a:lstStyle/>
          <a:p>
            <a:r>
              <a:rPr lang="en-US" b="1" dirty="0">
                <a:solidFill>
                  <a:schemeClr val="accent1">
                    <a:lumMod val="75000"/>
                  </a:schemeClr>
                </a:solidFill>
              </a:rPr>
              <a:t>Total Heat Flux sensor X2</a:t>
            </a:r>
          </a:p>
        </p:txBody>
      </p:sp>
      <p:sp>
        <p:nvSpPr>
          <p:cNvPr id="35" name="TextBox 34">
            <a:extLst>
              <a:ext uri="{FF2B5EF4-FFF2-40B4-BE49-F238E27FC236}">
                <a16:creationId xmlns:a16="http://schemas.microsoft.com/office/drawing/2014/main" id="{A23226A2-EC50-4620-8CDC-CDBD8C4D89B0}"/>
              </a:ext>
            </a:extLst>
          </p:cNvPr>
          <p:cNvSpPr txBox="1"/>
          <p:nvPr/>
        </p:nvSpPr>
        <p:spPr>
          <a:xfrm>
            <a:off x="8221824" y="4508720"/>
            <a:ext cx="1189760" cy="369332"/>
          </a:xfrm>
          <a:prstGeom prst="rect">
            <a:avLst/>
          </a:prstGeom>
          <a:solidFill>
            <a:schemeClr val="bg1">
              <a:lumMod val="95000"/>
              <a:alpha val="60000"/>
            </a:schemeClr>
          </a:solidFill>
        </p:spPr>
        <p:txBody>
          <a:bodyPr wrap="square" rtlCol="0">
            <a:spAutoFit/>
          </a:bodyPr>
          <a:lstStyle/>
          <a:p>
            <a:r>
              <a:rPr lang="en-US" b="1" dirty="0">
                <a:solidFill>
                  <a:schemeClr val="accent1">
                    <a:lumMod val="75000"/>
                  </a:schemeClr>
                </a:solidFill>
              </a:rPr>
              <a:t>Backshell</a:t>
            </a:r>
          </a:p>
        </p:txBody>
      </p:sp>
      <p:sp>
        <p:nvSpPr>
          <p:cNvPr id="36" name="TextBox 35">
            <a:extLst>
              <a:ext uri="{FF2B5EF4-FFF2-40B4-BE49-F238E27FC236}">
                <a16:creationId xmlns:a16="http://schemas.microsoft.com/office/drawing/2014/main" id="{21772386-9B90-42CB-BD36-F65808F87162}"/>
              </a:ext>
            </a:extLst>
          </p:cNvPr>
          <p:cNvSpPr txBox="1"/>
          <p:nvPr/>
        </p:nvSpPr>
        <p:spPr>
          <a:xfrm>
            <a:off x="5607903" y="5992324"/>
            <a:ext cx="2014529" cy="646331"/>
          </a:xfrm>
          <a:prstGeom prst="rect">
            <a:avLst/>
          </a:prstGeom>
          <a:solidFill>
            <a:schemeClr val="bg1">
              <a:lumMod val="95000"/>
              <a:alpha val="80000"/>
            </a:schemeClr>
          </a:solidFill>
        </p:spPr>
        <p:txBody>
          <a:bodyPr wrap="square" rtlCol="0">
            <a:spAutoFit/>
          </a:bodyPr>
          <a:lstStyle/>
          <a:p>
            <a:r>
              <a:rPr lang="en-US" b="1" dirty="0">
                <a:solidFill>
                  <a:schemeClr val="accent1">
                    <a:lumMod val="75000"/>
                  </a:schemeClr>
                </a:solidFill>
              </a:rPr>
              <a:t>Instrumented Thermal Plugs x6</a:t>
            </a:r>
          </a:p>
        </p:txBody>
      </p:sp>
      <p:sp>
        <p:nvSpPr>
          <p:cNvPr id="37" name="TextBox 36">
            <a:extLst>
              <a:ext uri="{FF2B5EF4-FFF2-40B4-BE49-F238E27FC236}">
                <a16:creationId xmlns:a16="http://schemas.microsoft.com/office/drawing/2014/main" id="{0365E39D-7294-42F5-ABB7-4A364D7DCA47}"/>
              </a:ext>
            </a:extLst>
          </p:cNvPr>
          <p:cNvSpPr txBox="1"/>
          <p:nvPr/>
        </p:nvSpPr>
        <p:spPr>
          <a:xfrm>
            <a:off x="2816860" y="5467363"/>
            <a:ext cx="1973111" cy="923330"/>
          </a:xfrm>
          <a:prstGeom prst="rect">
            <a:avLst/>
          </a:prstGeom>
          <a:solidFill>
            <a:schemeClr val="bg1">
              <a:lumMod val="95000"/>
              <a:alpha val="60000"/>
            </a:schemeClr>
          </a:solidFill>
        </p:spPr>
        <p:txBody>
          <a:bodyPr wrap="square" rtlCol="0">
            <a:spAutoFit/>
          </a:bodyPr>
          <a:lstStyle/>
          <a:p>
            <a:r>
              <a:rPr lang="en-US" b="1" dirty="0">
                <a:solidFill>
                  <a:schemeClr val="accent1">
                    <a:lumMod val="75000"/>
                  </a:schemeClr>
                </a:solidFill>
              </a:rPr>
              <a:t>Hypersonic Pressure Transducers X1</a:t>
            </a:r>
          </a:p>
        </p:txBody>
      </p:sp>
      <p:sp>
        <p:nvSpPr>
          <p:cNvPr id="38" name="TextBox 37">
            <a:extLst>
              <a:ext uri="{FF2B5EF4-FFF2-40B4-BE49-F238E27FC236}">
                <a16:creationId xmlns:a16="http://schemas.microsoft.com/office/drawing/2014/main" id="{440C6C60-BADB-4A39-AA92-80255F65F83B}"/>
              </a:ext>
            </a:extLst>
          </p:cNvPr>
          <p:cNvSpPr txBox="1"/>
          <p:nvPr/>
        </p:nvSpPr>
        <p:spPr>
          <a:xfrm>
            <a:off x="1049565" y="5015951"/>
            <a:ext cx="1692751" cy="923330"/>
          </a:xfrm>
          <a:prstGeom prst="rect">
            <a:avLst/>
          </a:prstGeom>
          <a:solidFill>
            <a:schemeClr val="bg1">
              <a:lumMod val="95000"/>
              <a:alpha val="60000"/>
            </a:schemeClr>
          </a:solidFill>
        </p:spPr>
        <p:txBody>
          <a:bodyPr wrap="square" rtlCol="0">
            <a:spAutoFit/>
          </a:bodyPr>
          <a:lstStyle/>
          <a:p>
            <a:r>
              <a:rPr lang="en-US" b="1" dirty="0">
                <a:solidFill>
                  <a:schemeClr val="accent1">
                    <a:lumMod val="75000"/>
                  </a:schemeClr>
                </a:solidFill>
              </a:rPr>
              <a:t>Supersonic Pressure Transducers X6</a:t>
            </a:r>
          </a:p>
        </p:txBody>
      </p:sp>
      <p:sp>
        <p:nvSpPr>
          <p:cNvPr id="39" name="TextBox 38">
            <a:extLst>
              <a:ext uri="{FF2B5EF4-FFF2-40B4-BE49-F238E27FC236}">
                <a16:creationId xmlns:a16="http://schemas.microsoft.com/office/drawing/2014/main" id="{E988DAA5-1358-4558-BDB9-67DC1C127887}"/>
              </a:ext>
            </a:extLst>
          </p:cNvPr>
          <p:cNvSpPr txBox="1"/>
          <p:nvPr/>
        </p:nvSpPr>
        <p:spPr>
          <a:xfrm>
            <a:off x="3228069" y="3091844"/>
            <a:ext cx="891445" cy="646331"/>
          </a:xfrm>
          <a:prstGeom prst="rect">
            <a:avLst/>
          </a:prstGeom>
          <a:solidFill>
            <a:schemeClr val="bg1">
              <a:lumMod val="95000"/>
              <a:alpha val="50000"/>
            </a:schemeClr>
          </a:solidFill>
        </p:spPr>
        <p:txBody>
          <a:bodyPr wrap="square" rtlCol="0">
            <a:spAutoFit/>
          </a:bodyPr>
          <a:lstStyle/>
          <a:p>
            <a:r>
              <a:rPr lang="en-US" b="1" dirty="0">
                <a:solidFill>
                  <a:schemeClr val="accent1">
                    <a:lumMod val="75000"/>
                  </a:schemeClr>
                </a:solidFill>
              </a:rPr>
              <a:t>Heat Shield</a:t>
            </a:r>
          </a:p>
        </p:txBody>
      </p:sp>
    </p:spTree>
    <p:extLst>
      <p:ext uri="{BB962C8B-B14F-4D97-AF65-F5344CB8AC3E}">
        <p14:creationId xmlns:p14="http://schemas.microsoft.com/office/powerpoint/2010/main" val="2008618963"/>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C86B3A6-7B2A-4CD1-ABE8-020F71D403D7}"/>
              </a:ext>
            </a:extLst>
          </p:cNvPr>
          <p:cNvSpPr>
            <a:spLocks noGrp="1"/>
          </p:cNvSpPr>
          <p:nvPr>
            <p:ph type="dt" sz="half" idx="10"/>
          </p:nvPr>
        </p:nvSpPr>
        <p:spPr/>
        <p:txBody>
          <a:bodyPr/>
          <a:lstStyle/>
          <a:p>
            <a:r>
              <a:rPr lang="en-US" dirty="0"/>
              <a:t>19 April 2022</a:t>
            </a:r>
          </a:p>
        </p:txBody>
      </p:sp>
      <p:sp>
        <p:nvSpPr>
          <p:cNvPr id="3" name="Footer Placeholder 2">
            <a:extLst>
              <a:ext uri="{FF2B5EF4-FFF2-40B4-BE49-F238E27FC236}">
                <a16:creationId xmlns:a16="http://schemas.microsoft.com/office/drawing/2014/main" id="{9D4EB211-72D4-4FD6-9587-C8F9E370E202}"/>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48F42C88-65F5-4DCA-90BC-29D82A29E456}"/>
              </a:ext>
            </a:extLst>
          </p:cNvPr>
          <p:cNvSpPr>
            <a:spLocks noGrp="1"/>
          </p:cNvSpPr>
          <p:nvPr>
            <p:ph type="sldNum" sz="quarter" idx="12"/>
          </p:nvPr>
        </p:nvSpPr>
        <p:spPr/>
        <p:txBody>
          <a:bodyPr/>
          <a:lstStyle/>
          <a:p>
            <a:fld id="{73FCCCAE-C0A6-4BB7-B82B-AC74E56A11C4}" type="slidenum">
              <a:rPr lang="en-US" smtClean="0"/>
              <a:pPr/>
              <a:t>19</a:t>
            </a:fld>
            <a:endParaRPr lang="en-US" dirty="0"/>
          </a:p>
        </p:txBody>
      </p:sp>
      <p:sp>
        <p:nvSpPr>
          <p:cNvPr id="5" name="Title 4">
            <a:extLst>
              <a:ext uri="{FF2B5EF4-FFF2-40B4-BE49-F238E27FC236}">
                <a16:creationId xmlns:a16="http://schemas.microsoft.com/office/drawing/2014/main" id="{D83C2A4C-D077-4436-8FB7-327E6ADEEAC2}"/>
              </a:ext>
            </a:extLst>
          </p:cNvPr>
          <p:cNvSpPr>
            <a:spLocks noGrp="1"/>
          </p:cNvSpPr>
          <p:nvPr>
            <p:ph type="title"/>
          </p:nvPr>
        </p:nvSpPr>
        <p:spPr/>
        <p:txBody>
          <a:bodyPr>
            <a:normAutofit fontScale="90000"/>
          </a:bodyPr>
          <a:lstStyle/>
          <a:p>
            <a:r>
              <a:rPr lang="en-US" sz="4400" b="1" dirty="0">
                <a:solidFill>
                  <a:schemeClr val="bg1"/>
                </a:solidFill>
              </a:rPr>
              <a:t>MEDLI2 Hardware on the Mars 2020 Heatshield!</a:t>
            </a:r>
          </a:p>
        </p:txBody>
      </p:sp>
      <p:grpSp>
        <p:nvGrpSpPr>
          <p:cNvPr id="6" name="Group 5">
            <a:extLst>
              <a:ext uri="{FF2B5EF4-FFF2-40B4-BE49-F238E27FC236}">
                <a16:creationId xmlns:a16="http://schemas.microsoft.com/office/drawing/2014/main" id="{18621DF4-04FE-4B9A-980F-7C568535FA30}"/>
              </a:ext>
            </a:extLst>
          </p:cNvPr>
          <p:cNvGrpSpPr>
            <a:grpSpLocks noChangeAspect="1"/>
          </p:cNvGrpSpPr>
          <p:nvPr/>
        </p:nvGrpSpPr>
        <p:grpSpPr>
          <a:xfrm>
            <a:off x="2016724" y="1190582"/>
            <a:ext cx="6967116" cy="5577840"/>
            <a:chOff x="1828800" y="12700"/>
            <a:chExt cx="8534400" cy="6832600"/>
          </a:xfrm>
        </p:grpSpPr>
        <p:pic>
          <p:nvPicPr>
            <p:cNvPr id="7" name="Picture 6" descr="A picture containing wall, round&#10;&#10;Description automatically generated">
              <a:extLst>
                <a:ext uri="{FF2B5EF4-FFF2-40B4-BE49-F238E27FC236}">
                  <a16:creationId xmlns:a16="http://schemas.microsoft.com/office/drawing/2014/main" id="{81BD8583-61AC-420E-8441-7642375ED538}"/>
                </a:ext>
              </a:extLst>
            </p:cNvPr>
            <p:cNvPicPr>
              <a:picLocks noChangeAspect="1"/>
            </p:cNvPicPr>
            <p:nvPr/>
          </p:nvPicPr>
          <p:blipFill>
            <a:blip r:embed="rId2"/>
            <a:stretch>
              <a:fillRect/>
            </a:stretch>
          </p:blipFill>
          <p:spPr>
            <a:xfrm>
              <a:off x="1828800" y="12700"/>
              <a:ext cx="8534400" cy="6832600"/>
            </a:xfrm>
            <a:prstGeom prst="rect">
              <a:avLst/>
            </a:prstGeom>
          </p:spPr>
        </p:pic>
        <p:cxnSp>
          <p:nvCxnSpPr>
            <p:cNvPr id="8" name="Straight Connector 7">
              <a:extLst>
                <a:ext uri="{FF2B5EF4-FFF2-40B4-BE49-F238E27FC236}">
                  <a16:creationId xmlns:a16="http://schemas.microsoft.com/office/drawing/2014/main" id="{29426678-ABBA-443A-A878-C54E62761BEF}"/>
                </a:ext>
              </a:extLst>
            </p:cNvPr>
            <p:cNvCxnSpPr>
              <a:cxnSpLocks/>
              <a:stCxn id="16" idx="3"/>
            </p:cNvCxnSpPr>
            <p:nvPr/>
          </p:nvCxnSpPr>
          <p:spPr>
            <a:xfrm>
              <a:off x="3295753" y="5004035"/>
              <a:ext cx="1237128" cy="105847"/>
            </a:xfrm>
            <a:prstGeom prst="line">
              <a:avLst/>
            </a:prstGeom>
            <a:ln w="19050">
              <a:solidFill>
                <a:srgbClr val="00FFFF"/>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E27A2E06-66B4-4865-BDA8-BBC28368D777}"/>
                </a:ext>
              </a:extLst>
            </p:cNvPr>
            <p:cNvCxnSpPr>
              <a:cxnSpLocks/>
              <a:stCxn id="16" idx="3"/>
            </p:cNvCxnSpPr>
            <p:nvPr/>
          </p:nvCxnSpPr>
          <p:spPr>
            <a:xfrm flipV="1">
              <a:off x="3295753" y="4014559"/>
              <a:ext cx="1364264" cy="989476"/>
            </a:xfrm>
            <a:prstGeom prst="line">
              <a:avLst/>
            </a:prstGeom>
            <a:ln w="19050">
              <a:solidFill>
                <a:srgbClr val="00FFFF"/>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A4156310-DE08-4ED5-9869-934F1D1DA13E}"/>
                </a:ext>
              </a:extLst>
            </p:cNvPr>
            <p:cNvCxnSpPr>
              <a:cxnSpLocks/>
              <a:stCxn id="16" idx="3"/>
            </p:cNvCxnSpPr>
            <p:nvPr/>
          </p:nvCxnSpPr>
          <p:spPr>
            <a:xfrm flipV="1">
              <a:off x="3295753" y="4161255"/>
              <a:ext cx="2464478" cy="842780"/>
            </a:xfrm>
            <a:prstGeom prst="line">
              <a:avLst/>
            </a:prstGeom>
            <a:ln w="19050">
              <a:solidFill>
                <a:srgbClr val="00FFFF"/>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21163E1A-9AEB-4B4A-9FB4-78C18976CC48}"/>
                </a:ext>
              </a:extLst>
            </p:cNvPr>
            <p:cNvCxnSpPr>
              <a:cxnSpLocks/>
              <a:endCxn id="17" idx="3"/>
            </p:cNvCxnSpPr>
            <p:nvPr/>
          </p:nvCxnSpPr>
          <p:spPr>
            <a:xfrm flipH="1" flipV="1">
              <a:off x="3061855" y="1684648"/>
              <a:ext cx="2272960" cy="662476"/>
            </a:xfrm>
            <a:prstGeom prst="line">
              <a:avLst/>
            </a:prstGeom>
            <a:ln w="19050">
              <a:solidFill>
                <a:srgbClr val="00FFFF"/>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549D62D6-C1B8-46EC-A31B-CB6F8CC594F1}"/>
                </a:ext>
              </a:extLst>
            </p:cNvPr>
            <p:cNvCxnSpPr>
              <a:cxnSpLocks/>
            </p:cNvCxnSpPr>
            <p:nvPr/>
          </p:nvCxnSpPr>
          <p:spPr>
            <a:xfrm flipH="1" flipV="1">
              <a:off x="3065929" y="1677215"/>
              <a:ext cx="1589198" cy="997528"/>
            </a:xfrm>
            <a:prstGeom prst="line">
              <a:avLst/>
            </a:prstGeom>
            <a:ln w="19050">
              <a:solidFill>
                <a:srgbClr val="00FFFF"/>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4562A8EB-5A79-4CFC-B907-F98A3E46B464}"/>
                </a:ext>
              </a:extLst>
            </p:cNvPr>
            <p:cNvCxnSpPr>
              <a:cxnSpLocks/>
              <a:stCxn id="16" idx="3"/>
            </p:cNvCxnSpPr>
            <p:nvPr/>
          </p:nvCxnSpPr>
          <p:spPr>
            <a:xfrm>
              <a:off x="3295753" y="5004035"/>
              <a:ext cx="1960825" cy="531263"/>
            </a:xfrm>
            <a:prstGeom prst="line">
              <a:avLst/>
            </a:prstGeom>
            <a:ln w="19050">
              <a:solidFill>
                <a:srgbClr val="00FFFF"/>
              </a:solidFill>
            </a:ln>
          </p:spPr>
          <p:style>
            <a:lnRef idx="1">
              <a:schemeClr val="accent1"/>
            </a:lnRef>
            <a:fillRef idx="0">
              <a:schemeClr val="accent1"/>
            </a:fillRef>
            <a:effectRef idx="0">
              <a:schemeClr val="accent1"/>
            </a:effectRef>
            <a:fontRef idx="minor">
              <a:schemeClr val="tx1"/>
            </a:fontRef>
          </p:style>
        </p:cxnSp>
        <p:sp>
          <p:nvSpPr>
            <p:cNvPr id="14" name="Snip Single Corner Rectangle 42">
              <a:extLst>
                <a:ext uri="{FF2B5EF4-FFF2-40B4-BE49-F238E27FC236}">
                  <a16:creationId xmlns:a16="http://schemas.microsoft.com/office/drawing/2014/main" id="{D27F5CE9-6001-481D-8B88-041E4FDB5B05}"/>
                </a:ext>
              </a:extLst>
            </p:cNvPr>
            <p:cNvSpPr/>
            <p:nvPr/>
          </p:nvSpPr>
          <p:spPr>
            <a:xfrm>
              <a:off x="8323160" y="3512014"/>
              <a:ext cx="1427266" cy="473075"/>
            </a:xfrm>
            <a:prstGeom prst="snip1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dirty="0"/>
                <a:t>Electronics</a:t>
              </a:r>
            </a:p>
            <a:p>
              <a:pPr algn="ctr"/>
              <a:r>
                <a:rPr lang="en-US" sz="1600" dirty="0"/>
                <a:t>(SSE)</a:t>
              </a:r>
            </a:p>
          </p:txBody>
        </p:sp>
        <p:cxnSp>
          <p:nvCxnSpPr>
            <p:cNvPr id="15" name="Straight Connector 14">
              <a:extLst>
                <a:ext uri="{FF2B5EF4-FFF2-40B4-BE49-F238E27FC236}">
                  <a16:creationId xmlns:a16="http://schemas.microsoft.com/office/drawing/2014/main" id="{9379DB7D-BA12-4E5F-8F22-544BCD8100A3}"/>
                </a:ext>
              </a:extLst>
            </p:cNvPr>
            <p:cNvCxnSpPr>
              <a:cxnSpLocks/>
              <a:stCxn id="14" idx="2"/>
            </p:cNvCxnSpPr>
            <p:nvPr/>
          </p:nvCxnSpPr>
          <p:spPr>
            <a:xfrm flipH="1">
              <a:off x="7439894" y="3748551"/>
              <a:ext cx="883266" cy="139537"/>
            </a:xfrm>
            <a:prstGeom prst="line">
              <a:avLst/>
            </a:prstGeom>
            <a:ln w="25400">
              <a:solidFill>
                <a:srgbClr val="00FFFF"/>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91E2957E-D6EF-4BBD-A197-777F5931EE77}"/>
                </a:ext>
              </a:extLst>
            </p:cNvPr>
            <p:cNvSpPr txBox="1"/>
            <p:nvPr/>
          </p:nvSpPr>
          <p:spPr>
            <a:xfrm>
              <a:off x="2366684" y="4757813"/>
              <a:ext cx="929069" cy="492443"/>
            </a:xfrm>
            <a:prstGeom prst="rect">
              <a:avLst/>
            </a:prstGeom>
            <a:noFill/>
          </p:spPr>
          <p:txBody>
            <a:bodyPr wrap="square" lIns="0" tIns="0" rIns="0" bIns="0" rtlCol="0">
              <a:spAutoFit/>
            </a:bodyPr>
            <a:lstStyle/>
            <a:p>
              <a:pPr algn="ctr"/>
              <a:r>
                <a:rPr lang="en-US" sz="1600" dirty="0">
                  <a:solidFill>
                    <a:schemeClr val="bg1"/>
                  </a:solidFill>
                </a:rPr>
                <a:t>Pressure Sensors</a:t>
              </a:r>
            </a:p>
          </p:txBody>
        </p:sp>
        <p:sp>
          <p:nvSpPr>
            <p:cNvPr id="17" name="TextBox 16">
              <a:extLst>
                <a:ext uri="{FF2B5EF4-FFF2-40B4-BE49-F238E27FC236}">
                  <a16:creationId xmlns:a16="http://schemas.microsoft.com/office/drawing/2014/main" id="{CBC60C91-0314-4D99-B848-BFA5ED688F1E}"/>
                </a:ext>
              </a:extLst>
            </p:cNvPr>
            <p:cNvSpPr txBox="1"/>
            <p:nvPr/>
          </p:nvSpPr>
          <p:spPr>
            <a:xfrm>
              <a:off x="2132786" y="1438426"/>
              <a:ext cx="929069" cy="492443"/>
            </a:xfrm>
            <a:prstGeom prst="rect">
              <a:avLst/>
            </a:prstGeom>
            <a:noFill/>
          </p:spPr>
          <p:txBody>
            <a:bodyPr wrap="square" lIns="0" tIns="0" rIns="0" bIns="0" rtlCol="0">
              <a:spAutoFit/>
            </a:bodyPr>
            <a:lstStyle/>
            <a:p>
              <a:pPr algn="ctr"/>
              <a:r>
                <a:rPr lang="en-US" sz="1600" dirty="0">
                  <a:solidFill>
                    <a:schemeClr val="bg1"/>
                  </a:solidFill>
                </a:rPr>
                <a:t>Pressure Sensors</a:t>
              </a:r>
            </a:p>
          </p:txBody>
        </p:sp>
        <p:sp>
          <p:nvSpPr>
            <p:cNvPr id="18" name="TextBox 17">
              <a:extLst>
                <a:ext uri="{FF2B5EF4-FFF2-40B4-BE49-F238E27FC236}">
                  <a16:creationId xmlns:a16="http://schemas.microsoft.com/office/drawing/2014/main" id="{0DFDABB1-BBA7-4618-8AD5-0A74D7C23CCB}"/>
                </a:ext>
              </a:extLst>
            </p:cNvPr>
            <p:cNvSpPr txBox="1"/>
            <p:nvPr/>
          </p:nvSpPr>
          <p:spPr>
            <a:xfrm>
              <a:off x="1858140" y="2739124"/>
              <a:ext cx="1579417" cy="603220"/>
            </a:xfrm>
            <a:prstGeom prst="rect">
              <a:avLst/>
            </a:prstGeom>
            <a:noFill/>
          </p:spPr>
          <p:txBody>
            <a:bodyPr wrap="square" lIns="0" tIns="0" rIns="0" bIns="0" rtlCol="0">
              <a:spAutoFit/>
            </a:bodyPr>
            <a:lstStyle/>
            <a:p>
              <a:pPr algn="ctr"/>
              <a:r>
                <a:rPr lang="en-US" sz="1600" dirty="0">
                  <a:solidFill>
                    <a:schemeClr val="bg1"/>
                  </a:solidFill>
                </a:rPr>
                <a:t>Temperature Sensors</a:t>
              </a:r>
            </a:p>
          </p:txBody>
        </p:sp>
        <p:cxnSp>
          <p:nvCxnSpPr>
            <p:cNvPr id="19" name="Straight Connector 18">
              <a:extLst>
                <a:ext uri="{FF2B5EF4-FFF2-40B4-BE49-F238E27FC236}">
                  <a16:creationId xmlns:a16="http://schemas.microsoft.com/office/drawing/2014/main" id="{E4F0A971-8B4F-48C5-B44D-72556F6E418C}"/>
                </a:ext>
              </a:extLst>
            </p:cNvPr>
            <p:cNvCxnSpPr>
              <a:cxnSpLocks/>
              <a:stCxn id="18" idx="3"/>
            </p:cNvCxnSpPr>
            <p:nvPr/>
          </p:nvCxnSpPr>
          <p:spPr>
            <a:xfrm>
              <a:off x="3437557" y="3040735"/>
              <a:ext cx="611230" cy="807570"/>
            </a:xfrm>
            <a:prstGeom prst="line">
              <a:avLst/>
            </a:prstGeom>
            <a:ln w="19050">
              <a:solidFill>
                <a:srgbClr val="00FFFF"/>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4795DBBB-7C23-4DF2-8A75-C1DDCA94B4B2}"/>
                </a:ext>
              </a:extLst>
            </p:cNvPr>
            <p:cNvCxnSpPr>
              <a:cxnSpLocks/>
            </p:cNvCxnSpPr>
            <p:nvPr/>
          </p:nvCxnSpPr>
          <p:spPr>
            <a:xfrm>
              <a:off x="3437557" y="3002361"/>
              <a:ext cx="1724993" cy="934639"/>
            </a:xfrm>
            <a:prstGeom prst="line">
              <a:avLst/>
            </a:prstGeom>
            <a:ln w="19050">
              <a:solidFill>
                <a:srgbClr val="00FFFF"/>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77B48DB5-175F-4DF1-BA18-6D264CD06DEA}"/>
                </a:ext>
              </a:extLst>
            </p:cNvPr>
            <p:cNvCxnSpPr>
              <a:cxnSpLocks/>
              <a:stCxn id="16" idx="3"/>
            </p:cNvCxnSpPr>
            <p:nvPr/>
          </p:nvCxnSpPr>
          <p:spPr>
            <a:xfrm flipV="1">
              <a:off x="3295753" y="4019448"/>
              <a:ext cx="1579417" cy="984587"/>
            </a:xfrm>
            <a:prstGeom prst="line">
              <a:avLst/>
            </a:prstGeom>
            <a:ln w="19050">
              <a:solidFill>
                <a:srgbClr val="00FFFF"/>
              </a:solidFill>
            </a:ln>
          </p:spPr>
          <p:style>
            <a:lnRef idx="1">
              <a:schemeClr val="accent1"/>
            </a:lnRef>
            <a:fillRef idx="0">
              <a:schemeClr val="accent1"/>
            </a:fillRef>
            <a:effectRef idx="0">
              <a:schemeClr val="accent1"/>
            </a:effectRef>
            <a:fontRef idx="minor">
              <a:schemeClr val="tx1"/>
            </a:fontRef>
          </p:style>
        </p:cxnSp>
        <p:sp>
          <p:nvSpPr>
            <p:cNvPr id="22" name="Snip Single Corner Rectangle 69">
              <a:extLst>
                <a:ext uri="{FF2B5EF4-FFF2-40B4-BE49-F238E27FC236}">
                  <a16:creationId xmlns:a16="http://schemas.microsoft.com/office/drawing/2014/main" id="{40BA1DF0-E483-4FFA-898A-86C911414980}"/>
                </a:ext>
              </a:extLst>
            </p:cNvPr>
            <p:cNvSpPr/>
            <p:nvPr/>
          </p:nvSpPr>
          <p:spPr>
            <a:xfrm>
              <a:off x="8124605" y="2711449"/>
              <a:ext cx="1843265" cy="473075"/>
            </a:xfrm>
            <a:prstGeom prst="snip1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dirty="0"/>
                <a:t>Temperature Sensors</a:t>
              </a:r>
            </a:p>
          </p:txBody>
        </p:sp>
        <p:cxnSp>
          <p:nvCxnSpPr>
            <p:cNvPr id="23" name="Straight Connector 22">
              <a:extLst>
                <a:ext uri="{FF2B5EF4-FFF2-40B4-BE49-F238E27FC236}">
                  <a16:creationId xmlns:a16="http://schemas.microsoft.com/office/drawing/2014/main" id="{48B047A1-6783-4760-BAB4-19382816DD87}"/>
                </a:ext>
              </a:extLst>
            </p:cNvPr>
            <p:cNvCxnSpPr>
              <a:cxnSpLocks/>
              <a:stCxn id="22" idx="2"/>
            </p:cNvCxnSpPr>
            <p:nvPr/>
          </p:nvCxnSpPr>
          <p:spPr>
            <a:xfrm flipH="1">
              <a:off x="7035800" y="2947986"/>
              <a:ext cx="1088806" cy="979490"/>
            </a:xfrm>
            <a:prstGeom prst="line">
              <a:avLst/>
            </a:prstGeom>
            <a:ln w="19050">
              <a:solidFill>
                <a:srgbClr val="00FFFF"/>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793D3F5C-888C-4D43-8136-BADA4C3643A5}"/>
                </a:ext>
              </a:extLst>
            </p:cNvPr>
            <p:cNvCxnSpPr>
              <a:cxnSpLocks/>
            </p:cNvCxnSpPr>
            <p:nvPr/>
          </p:nvCxnSpPr>
          <p:spPr>
            <a:xfrm flipH="1">
              <a:off x="6416675" y="2946400"/>
              <a:ext cx="1704976" cy="1108075"/>
            </a:xfrm>
            <a:prstGeom prst="line">
              <a:avLst/>
            </a:prstGeom>
            <a:ln w="19050">
              <a:solidFill>
                <a:srgbClr val="00FFFF"/>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B56F248E-F66D-4280-978A-F8166D59B836}"/>
                </a:ext>
              </a:extLst>
            </p:cNvPr>
            <p:cNvCxnSpPr>
              <a:cxnSpLocks/>
            </p:cNvCxnSpPr>
            <p:nvPr/>
          </p:nvCxnSpPr>
          <p:spPr>
            <a:xfrm flipH="1">
              <a:off x="7775575" y="2946400"/>
              <a:ext cx="352425" cy="787400"/>
            </a:xfrm>
            <a:prstGeom prst="line">
              <a:avLst/>
            </a:prstGeom>
            <a:ln w="19050">
              <a:solidFill>
                <a:srgbClr val="00FFFF"/>
              </a:solidFill>
            </a:ln>
          </p:spPr>
          <p:style>
            <a:lnRef idx="1">
              <a:schemeClr val="accent1"/>
            </a:lnRef>
            <a:fillRef idx="0">
              <a:schemeClr val="accent1"/>
            </a:fillRef>
            <a:effectRef idx="0">
              <a:schemeClr val="accent1"/>
            </a:effectRef>
            <a:fontRef idx="minor">
              <a:schemeClr val="tx1"/>
            </a:fontRef>
          </p:style>
        </p:cxnSp>
        <p:sp>
          <p:nvSpPr>
            <p:cNvPr id="26" name="Snip Single Corner Rectangle 80">
              <a:extLst>
                <a:ext uri="{FF2B5EF4-FFF2-40B4-BE49-F238E27FC236}">
                  <a16:creationId xmlns:a16="http://schemas.microsoft.com/office/drawing/2014/main" id="{DEDD41D1-F323-43E1-AF5C-415E0CF003CC}"/>
                </a:ext>
              </a:extLst>
            </p:cNvPr>
            <p:cNvSpPr/>
            <p:nvPr/>
          </p:nvSpPr>
          <p:spPr>
            <a:xfrm>
              <a:off x="7521356" y="1797050"/>
              <a:ext cx="2361724" cy="473075"/>
            </a:xfrm>
            <a:prstGeom prst="snip1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dirty="0"/>
                <a:t>Temperature Sensors</a:t>
              </a:r>
            </a:p>
          </p:txBody>
        </p:sp>
        <p:cxnSp>
          <p:nvCxnSpPr>
            <p:cNvPr id="27" name="Straight Connector 26">
              <a:extLst>
                <a:ext uri="{FF2B5EF4-FFF2-40B4-BE49-F238E27FC236}">
                  <a16:creationId xmlns:a16="http://schemas.microsoft.com/office/drawing/2014/main" id="{36637B6C-48EF-481B-B846-C2CDD0860CED}"/>
                </a:ext>
              </a:extLst>
            </p:cNvPr>
            <p:cNvCxnSpPr>
              <a:cxnSpLocks/>
              <a:stCxn id="26" idx="2"/>
            </p:cNvCxnSpPr>
            <p:nvPr/>
          </p:nvCxnSpPr>
          <p:spPr>
            <a:xfrm flipH="1">
              <a:off x="7410451" y="2033587"/>
              <a:ext cx="110905" cy="528638"/>
            </a:xfrm>
            <a:prstGeom prst="line">
              <a:avLst/>
            </a:prstGeom>
            <a:ln w="19050">
              <a:solidFill>
                <a:srgbClr val="00FFFF"/>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9B29CD8D-1833-4D5E-900C-C1D15B8C8F86}"/>
                </a:ext>
              </a:extLst>
            </p:cNvPr>
            <p:cNvCxnSpPr>
              <a:cxnSpLocks/>
              <a:stCxn id="26" idx="2"/>
            </p:cNvCxnSpPr>
            <p:nvPr/>
          </p:nvCxnSpPr>
          <p:spPr>
            <a:xfrm flipH="1">
              <a:off x="6915150" y="2033587"/>
              <a:ext cx="606205" cy="595313"/>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C0EA7179-6302-415F-89E6-B3D447015B32}"/>
                </a:ext>
              </a:extLst>
            </p:cNvPr>
            <p:cNvCxnSpPr>
              <a:cxnSpLocks/>
            </p:cNvCxnSpPr>
            <p:nvPr/>
          </p:nvCxnSpPr>
          <p:spPr>
            <a:xfrm flipH="1">
              <a:off x="6235700" y="2041525"/>
              <a:ext cx="1282701" cy="987425"/>
            </a:xfrm>
            <a:prstGeom prst="line">
              <a:avLst/>
            </a:prstGeom>
            <a:ln w="19050">
              <a:solidFill>
                <a:srgbClr val="00FFFF"/>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3C543CD8-286E-4CD5-80FC-E984842579D1}"/>
                </a:ext>
              </a:extLst>
            </p:cNvPr>
            <p:cNvCxnSpPr>
              <a:cxnSpLocks/>
            </p:cNvCxnSpPr>
            <p:nvPr/>
          </p:nvCxnSpPr>
          <p:spPr>
            <a:xfrm flipH="1">
              <a:off x="5686425" y="2044700"/>
              <a:ext cx="1825625" cy="555625"/>
            </a:xfrm>
            <a:prstGeom prst="line">
              <a:avLst/>
            </a:prstGeom>
            <a:ln w="19050">
              <a:solidFill>
                <a:srgbClr val="00FFFF"/>
              </a:solidFill>
            </a:ln>
          </p:spPr>
          <p:style>
            <a:lnRef idx="1">
              <a:schemeClr val="accent1"/>
            </a:lnRef>
            <a:fillRef idx="0">
              <a:schemeClr val="accent1"/>
            </a:fillRef>
            <a:effectRef idx="0">
              <a:schemeClr val="accent1"/>
            </a:effectRef>
            <a:fontRef idx="minor">
              <a:schemeClr val="tx1"/>
            </a:fontRef>
          </p:style>
        </p:cxnSp>
        <p:sp>
          <p:nvSpPr>
            <p:cNvPr id="31" name="Snip Single Corner Rectangle 98">
              <a:extLst>
                <a:ext uri="{FF2B5EF4-FFF2-40B4-BE49-F238E27FC236}">
                  <a16:creationId xmlns:a16="http://schemas.microsoft.com/office/drawing/2014/main" id="{A1AA355E-0C08-4768-B646-38B121F0EF6D}"/>
                </a:ext>
              </a:extLst>
            </p:cNvPr>
            <p:cNvSpPr/>
            <p:nvPr/>
          </p:nvSpPr>
          <p:spPr>
            <a:xfrm>
              <a:off x="7883390" y="5419324"/>
              <a:ext cx="1583886" cy="473075"/>
            </a:xfrm>
            <a:prstGeom prst="snip1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dirty="0"/>
                <a:t>Temperature Sensors</a:t>
              </a:r>
            </a:p>
          </p:txBody>
        </p:sp>
        <p:cxnSp>
          <p:nvCxnSpPr>
            <p:cNvPr id="32" name="Straight Connector 31">
              <a:extLst>
                <a:ext uri="{FF2B5EF4-FFF2-40B4-BE49-F238E27FC236}">
                  <a16:creationId xmlns:a16="http://schemas.microsoft.com/office/drawing/2014/main" id="{9749C86A-A822-4188-95FD-611003C150D4}"/>
                </a:ext>
              </a:extLst>
            </p:cNvPr>
            <p:cNvCxnSpPr>
              <a:cxnSpLocks/>
              <a:stCxn id="31" idx="2"/>
            </p:cNvCxnSpPr>
            <p:nvPr/>
          </p:nvCxnSpPr>
          <p:spPr>
            <a:xfrm flipH="1" flipV="1">
              <a:off x="6842862" y="5129119"/>
              <a:ext cx="1040528" cy="526743"/>
            </a:xfrm>
            <a:prstGeom prst="line">
              <a:avLst/>
            </a:prstGeom>
            <a:ln w="19050">
              <a:solidFill>
                <a:srgbClr val="00FFFF"/>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BD6420E6-85E2-4DEE-86DC-F6C0970F3265}"/>
                </a:ext>
              </a:extLst>
            </p:cNvPr>
            <p:cNvCxnSpPr>
              <a:cxnSpLocks/>
            </p:cNvCxnSpPr>
            <p:nvPr/>
          </p:nvCxnSpPr>
          <p:spPr>
            <a:xfrm flipH="1" flipV="1">
              <a:off x="5667375" y="5349875"/>
              <a:ext cx="2235221" cy="330306"/>
            </a:xfrm>
            <a:prstGeom prst="line">
              <a:avLst/>
            </a:prstGeom>
            <a:ln w="19050">
              <a:solidFill>
                <a:srgbClr val="00FFFF"/>
              </a:solidFill>
            </a:ln>
          </p:spPr>
          <p:style>
            <a:lnRef idx="1">
              <a:schemeClr val="accent1"/>
            </a:lnRef>
            <a:fillRef idx="0">
              <a:schemeClr val="accent1"/>
            </a:fillRef>
            <a:effectRef idx="0">
              <a:schemeClr val="accent1"/>
            </a:effectRef>
            <a:fontRef idx="minor">
              <a:schemeClr val="tx1"/>
            </a:fontRef>
          </p:style>
        </p:cxnSp>
      </p:grpSp>
      <p:sp>
        <p:nvSpPr>
          <p:cNvPr id="34" name="TextBox 33">
            <a:extLst>
              <a:ext uri="{FF2B5EF4-FFF2-40B4-BE49-F238E27FC236}">
                <a16:creationId xmlns:a16="http://schemas.microsoft.com/office/drawing/2014/main" id="{4B5B1296-23CD-45BE-94DB-4CCA9C9538E5}"/>
              </a:ext>
            </a:extLst>
          </p:cNvPr>
          <p:cNvSpPr txBox="1"/>
          <p:nvPr/>
        </p:nvSpPr>
        <p:spPr>
          <a:xfrm>
            <a:off x="9357148" y="1864840"/>
            <a:ext cx="2590800" cy="2308324"/>
          </a:xfrm>
          <a:prstGeom prst="rect">
            <a:avLst/>
          </a:prstGeom>
          <a:solidFill>
            <a:schemeClr val="accent2">
              <a:lumMod val="20000"/>
              <a:lumOff val="80000"/>
            </a:schemeClr>
          </a:solidFill>
        </p:spPr>
        <p:txBody>
          <a:bodyPr wrap="square" rtlCol="0">
            <a:spAutoFit/>
          </a:bodyPr>
          <a:lstStyle/>
          <a:p>
            <a:r>
              <a:rPr lang="en-US" b="1" i="1" dirty="0"/>
              <a:t>This view is from the Rover Descent Camera about 5 to 6 seconds after Heat Shield Release. The entry vehicle is about 4 km AGL and moving at about Mach 0.6. </a:t>
            </a:r>
          </a:p>
        </p:txBody>
      </p:sp>
      <p:pic>
        <p:nvPicPr>
          <p:cNvPr id="35" name="Picture 34">
            <a:extLst>
              <a:ext uri="{FF2B5EF4-FFF2-40B4-BE49-F238E27FC236}">
                <a16:creationId xmlns:a16="http://schemas.microsoft.com/office/drawing/2014/main" id="{C7C6B7F4-EBB1-4BC0-A407-538321CED320}"/>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7501602" y="1179040"/>
            <a:ext cx="1482238" cy="1371600"/>
          </a:xfrm>
          <a:prstGeom prst="rect">
            <a:avLst/>
          </a:prstGeom>
        </p:spPr>
      </p:pic>
      <p:sp>
        <p:nvSpPr>
          <p:cNvPr id="36" name="TextBox 35">
            <a:extLst>
              <a:ext uri="{FF2B5EF4-FFF2-40B4-BE49-F238E27FC236}">
                <a16:creationId xmlns:a16="http://schemas.microsoft.com/office/drawing/2014/main" id="{305FB125-69CF-40C2-81FF-25154805D0DD}"/>
              </a:ext>
            </a:extLst>
          </p:cNvPr>
          <p:cNvSpPr txBox="1"/>
          <p:nvPr/>
        </p:nvSpPr>
        <p:spPr>
          <a:xfrm>
            <a:off x="9357148" y="4513187"/>
            <a:ext cx="2590800" cy="1477328"/>
          </a:xfrm>
          <a:prstGeom prst="rect">
            <a:avLst/>
          </a:prstGeom>
          <a:solidFill>
            <a:schemeClr val="accent2">
              <a:lumMod val="20000"/>
              <a:lumOff val="80000"/>
            </a:schemeClr>
          </a:solidFill>
        </p:spPr>
        <p:txBody>
          <a:bodyPr wrap="square" rtlCol="0">
            <a:spAutoFit/>
          </a:bodyPr>
          <a:lstStyle/>
          <a:p>
            <a:r>
              <a:rPr lang="en-US" b="1" i="1" dirty="0"/>
              <a:t>All MEDLI2 sensors worked perfectly and returned data! Several papers have been published.</a:t>
            </a:r>
          </a:p>
        </p:txBody>
      </p:sp>
    </p:spTree>
    <p:extLst>
      <p:ext uri="{BB962C8B-B14F-4D97-AF65-F5344CB8AC3E}">
        <p14:creationId xmlns:p14="http://schemas.microsoft.com/office/powerpoint/2010/main" val="2236512211"/>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4C1E71-F7D0-4948-B00D-CA7980756392}"/>
              </a:ext>
            </a:extLst>
          </p:cNvPr>
          <p:cNvSpPr>
            <a:spLocks noGrp="1"/>
          </p:cNvSpPr>
          <p:nvPr>
            <p:ph type="title"/>
          </p:nvPr>
        </p:nvSpPr>
        <p:spPr/>
        <p:txBody>
          <a:bodyPr/>
          <a:lstStyle/>
          <a:p>
            <a:r>
              <a:rPr lang="en-US" dirty="0"/>
              <a:t>Orion Exploration Flight Test-1</a:t>
            </a:r>
          </a:p>
        </p:txBody>
      </p:sp>
      <p:sp>
        <p:nvSpPr>
          <p:cNvPr id="3" name="Content Placeholder 2">
            <a:extLst>
              <a:ext uri="{FF2B5EF4-FFF2-40B4-BE49-F238E27FC236}">
                <a16:creationId xmlns:a16="http://schemas.microsoft.com/office/drawing/2014/main" id="{7468DCBB-1E80-421B-8994-AA6201C7829F}"/>
              </a:ext>
            </a:extLst>
          </p:cNvPr>
          <p:cNvSpPr>
            <a:spLocks noGrp="1"/>
          </p:cNvSpPr>
          <p:nvPr>
            <p:ph idx="1"/>
          </p:nvPr>
        </p:nvSpPr>
        <p:spPr>
          <a:xfrm>
            <a:off x="391885" y="1262743"/>
            <a:ext cx="5821025" cy="2943415"/>
          </a:xfrm>
        </p:spPr>
        <p:txBody>
          <a:bodyPr>
            <a:normAutofit lnSpcReduction="10000"/>
          </a:bodyPr>
          <a:lstStyle/>
          <a:p>
            <a:r>
              <a:rPr lang="en-US" sz="2400" dirty="0"/>
              <a:t>Heat Shield GFE Instruments:</a:t>
            </a:r>
          </a:p>
          <a:p>
            <a:pPr lvl="1"/>
            <a:r>
              <a:rPr lang="en-US" sz="2000" dirty="0"/>
              <a:t>34 Thermocouple Plugs</a:t>
            </a:r>
          </a:p>
          <a:p>
            <a:pPr lvl="1"/>
            <a:r>
              <a:rPr lang="en-US" sz="2000" dirty="0"/>
              <a:t>9 Flush Air Data Systems (pressure transducers)</a:t>
            </a:r>
          </a:p>
          <a:p>
            <a:pPr lvl="1"/>
            <a:r>
              <a:rPr lang="en-US" sz="2000" dirty="0"/>
              <a:t>2 Radiometers</a:t>
            </a:r>
          </a:p>
          <a:p>
            <a:r>
              <a:rPr lang="en-US" sz="2400" dirty="0"/>
              <a:t>Successfully flown in Dec. 2014 – all sensors returned valuable flight data!</a:t>
            </a:r>
          </a:p>
          <a:p>
            <a:r>
              <a:rPr lang="en-US" sz="2400" dirty="0"/>
              <a:t>TPS samples were extracted and instruments recovered in 2015</a:t>
            </a:r>
          </a:p>
        </p:txBody>
      </p:sp>
      <p:sp>
        <p:nvSpPr>
          <p:cNvPr id="4" name="Date Placeholder 3">
            <a:extLst>
              <a:ext uri="{FF2B5EF4-FFF2-40B4-BE49-F238E27FC236}">
                <a16:creationId xmlns:a16="http://schemas.microsoft.com/office/drawing/2014/main" id="{91E7E33C-E6B2-453F-B750-45BF58E39F71}"/>
              </a:ext>
            </a:extLst>
          </p:cNvPr>
          <p:cNvSpPr>
            <a:spLocks noGrp="1"/>
          </p:cNvSpPr>
          <p:nvPr>
            <p:ph type="dt" sz="half" idx="10"/>
          </p:nvPr>
        </p:nvSpPr>
        <p:spPr/>
        <p:txBody>
          <a:bodyPr/>
          <a:lstStyle/>
          <a:p>
            <a:r>
              <a:rPr lang="en-US" dirty="0"/>
              <a:t>19 April 2022</a:t>
            </a:r>
          </a:p>
        </p:txBody>
      </p:sp>
      <p:sp>
        <p:nvSpPr>
          <p:cNvPr id="5" name="Footer Placeholder 4">
            <a:extLst>
              <a:ext uri="{FF2B5EF4-FFF2-40B4-BE49-F238E27FC236}">
                <a16:creationId xmlns:a16="http://schemas.microsoft.com/office/drawing/2014/main" id="{B61ED784-EC4E-42E6-A2A8-1FB40CB3EBF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CDB7ABD-FB51-47EF-8195-33DB8107BAF3}"/>
              </a:ext>
            </a:extLst>
          </p:cNvPr>
          <p:cNvSpPr>
            <a:spLocks noGrp="1"/>
          </p:cNvSpPr>
          <p:nvPr>
            <p:ph type="sldNum" sz="quarter" idx="12"/>
          </p:nvPr>
        </p:nvSpPr>
        <p:spPr/>
        <p:txBody>
          <a:bodyPr/>
          <a:lstStyle/>
          <a:p>
            <a:fld id="{73FCCCAE-C0A6-4BB7-B82B-AC74E56A11C4}" type="slidenum">
              <a:rPr lang="en-US" smtClean="0"/>
              <a:pPr/>
              <a:t>20</a:t>
            </a:fld>
            <a:endParaRPr lang="en-US" dirty="0"/>
          </a:p>
        </p:txBody>
      </p:sp>
      <p:pic>
        <p:nvPicPr>
          <p:cNvPr id="10" name="Picture 9">
            <a:extLst>
              <a:ext uri="{FF2B5EF4-FFF2-40B4-BE49-F238E27FC236}">
                <a16:creationId xmlns:a16="http://schemas.microsoft.com/office/drawing/2014/main" id="{94F1760C-CC0C-4BE7-AB21-41A524128055}"/>
              </a:ext>
            </a:extLst>
          </p:cNvPr>
          <p:cNvPicPr>
            <a:picLocks noChangeAspect="1"/>
          </p:cNvPicPr>
          <p:nvPr/>
        </p:nvPicPr>
        <p:blipFill>
          <a:blip r:embed="rId2"/>
          <a:stretch>
            <a:fillRect/>
          </a:stretch>
        </p:blipFill>
        <p:spPr>
          <a:xfrm>
            <a:off x="8382000" y="1251094"/>
            <a:ext cx="3563512" cy="2377440"/>
          </a:xfrm>
          <a:prstGeom prst="rect">
            <a:avLst/>
          </a:prstGeom>
        </p:spPr>
      </p:pic>
      <p:sp>
        <p:nvSpPr>
          <p:cNvPr id="11" name="TextBox 10">
            <a:extLst>
              <a:ext uri="{FF2B5EF4-FFF2-40B4-BE49-F238E27FC236}">
                <a16:creationId xmlns:a16="http://schemas.microsoft.com/office/drawing/2014/main" id="{BEC70E71-9C09-4E0C-B2D2-AA74431CB842}"/>
              </a:ext>
            </a:extLst>
          </p:cNvPr>
          <p:cNvSpPr txBox="1"/>
          <p:nvPr/>
        </p:nvSpPr>
        <p:spPr>
          <a:xfrm>
            <a:off x="8382000" y="3638579"/>
            <a:ext cx="3733800" cy="307777"/>
          </a:xfrm>
          <a:prstGeom prst="rect">
            <a:avLst/>
          </a:prstGeom>
          <a:noFill/>
        </p:spPr>
        <p:txBody>
          <a:bodyPr wrap="square" rtlCol="0">
            <a:spAutoFit/>
          </a:bodyPr>
          <a:lstStyle/>
          <a:p>
            <a:pPr algn="ctr"/>
            <a:r>
              <a:rPr lang="en-US" sz="1400" b="1" i="1" dirty="0">
                <a:solidFill>
                  <a:srgbClr val="000000"/>
                </a:solidFill>
              </a:rPr>
              <a:t>Heat Shield Installed</a:t>
            </a:r>
          </a:p>
        </p:txBody>
      </p:sp>
      <p:sp>
        <p:nvSpPr>
          <p:cNvPr id="12" name="TextBox 11">
            <a:extLst>
              <a:ext uri="{FF2B5EF4-FFF2-40B4-BE49-F238E27FC236}">
                <a16:creationId xmlns:a16="http://schemas.microsoft.com/office/drawing/2014/main" id="{18E60149-63AC-4E6B-AF63-CABE7CD12A15}"/>
              </a:ext>
            </a:extLst>
          </p:cNvPr>
          <p:cNvSpPr txBox="1"/>
          <p:nvPr/>
        </p:nvSpPr>
        <p:spPr>
          <a:xfrm>
            <a:off x="8442770" y="6245330"/>
            <a:ext cx="3505200" cy="307777"/>
          </a:xfrm>
          <a:prstGeom prst="rect">
            <a:avLst/>
          </a:prstGeom>
          <a:noFill/>
        </p:spPr>
        <p:txBody>
          <a:bodyPr wrap="square" rtlCol="0">
            <a:spAutoFit/>
          </a:bodyPr>
          <a:lstStyle/>
          <a:p>
            <a:pPr algn="ctr"/>
            <a:r>
              <a:rPr lang="en-US" sz="1400" b="1" i="1" dirty="0">
                <a:solidFill>
                  <a:srgbClr val="000000"/>
                </a:solidFill>
              </a:rPr>
              <a:t>Radiometer Testing</a:t>
            </a:r>
          </a:p>
        </p:txBody>
      </p:sp>
      <p:sp>
        <p:nvSpPr>
          <p:cNvPr id="13" name="TextBox 12">
            <a:extLst>
              <a:ext uri="{FF2B5EF4-FFF2-40B4-BE49-F238E27FC236}">
                <a16:creationId xmlns:a16="http://schemas.microsoft.com/office/drawing/2014/main" id="{C4A6386E-633D-46FD-8F7C-D775DCF7E6F2}"/>
              </a:ext>
            </a:extLst>
          </p:cNvPr>
          <p:cNvSpPr txBox="1"/>
          <p:nvPr/>
        </p:nvSpPr>
        <p:spPr>
          <a:xfrm>
            <a:off x="5358601" y="6167100"/>
            <a:ext cx="2362200" cy="307777"/>
          </a:xfrm>
          <a:prstGeom prst="rect">
            <a:avLst/>
          </a:prstGeom>
          <a:noFill/>
        </p:spPr>
        <p:txBody>
          <a:bodyPr wrap="square" rtlCol="0">
            <a:spAutoFit/>
          </a:bodyPr>
          <a:lstStyle/>
          <a:p>
            <a:pPr algn="ctr"/>
            <a:r>
              <a:rPr lang="en-US" sz="1400" b="1" i="1" dirty="0">
                <a:solidFill>
                  <a:srgbClr val="000000"/>
                </a:solidFill>
              </a:rPr>
              <a:t>FADS Testing</a:t>
            </a:r>
          </a:p>
        </p:txBody>
      </p:sp>
      <p:pic>
        <p:nvPicPr>
          <p:cNvPr id="15" name="Picture 19" descr="IMG_6021">
            <a:extLst>
              <a:ext uri="{FF2B5EF4-FFF2-40B4-BE49-F238E27FC236}">
                <a16:creationId xmlns:a16="http://schemas.microsoft.com/office/drawing/2014/main" id="{3D35C94D-664D-45D8-8047-BB37A6756986}"/>
              </a:ext>
            </a:extLst>
          </p:cNvPr>
          <p:cNvPicPr>
            <a:picLocks noChangeAspect="1" noChangeArrowheads="1"/>
          </p:cNvPicPr>
          <p:nvPr/>
        </p:nvPicPr>
        <p:blipFill>
          <a:blip r:embed="rId3" cstate="print"/>
          <a:srcRect/>
          <a:stretch>
            <a:fillRect/>
          </a:stretch>
        </p:blipFill>
        <p:spPr bwMode="auto">
          <a:xfrm>
            <a:off x="1352312" y="4217886"/>
            <a:ext cx="2522220" cy="1683385"/>
          </a:xfrm>
          <a:prstGeom prst="rect">
            <a:avLst/>
          </a:prstGeom>
          <a:noFill/>
          <a:ln w="6350">
            <a:solidFill>
              <a:srgbClr val="000000"/>
            </a:solidFill>
            <a:miter lim="800000"/>
            <a:headEnd/>
            <a:tailEnd/>
          </a:ln>
          <a:effectLst/>
        </p:spPr>
      </p:pic>
      <p:sp>
        <p:nvSpPr>
          <p:cNvPr id="16" name="TextBox 15">
            <a:extLst>
              <a:ext uri="{FF2B5EF4-FFF2-40B4-BE49-F238E27FC236}">
                <a16:creationId xmlns:a16="http://schemas.microsoft.com/office/drawing/2014/main" id="{FE35D235-1DED-45E1-9EC9-883E8674EB70}"/>
              </a:ext>
            </a:extLst>
          </p:cNvPr>
          <p:cNvSpPr txBox="1"/>
          <p:nvPr/>
        </p:nvSpPr>
        <p:spPr>
          <a:xfrm>
            <a:off x="1004711" y="5997726"/>
            <a:ext cx="3033889" cy="307777"/>
          </a:xfrm>
          <a:prstGeom prst="rect">
            <a:avLst/>
          </a:prstGeom>
          <a:noFill/>
        </p:spPr>
        <p:txBody>
          <a:bodyPr wrap="square" rtlCol="0">
            <a:spAutoFit/>
          </a:bodyPr>
          <a:lstStyle/>
          <a:p>
            <a:pPr algn="ctr"/>
            <a:r>
              <a:rPr lang="en-US" sz="1400" b="1" i="1" dirty="0">
                <a:solidFill>
                  <a:srgbClr val="000000"/>
                </a:solidFill>
              </a:rPr>
              <a:t>Instrumented Plug before installation</a:t>
            </a:r>
          </a:p>
        </p:txBody>
      </p:sp>
      <p:pic>
        <p:nvPicPr>
          <p:cNvPr id="17" name="Picture 16">
            <a:extLst>
              <a:ext uri="{FF2B5EF4-FFF2-40B4-BE49-F238E27FC236}">
                <a16:creationId xmlns:a16="http://schemas.microsoft.com/office/drawing/2014/main" id="{57F5BB15-6E85-45D3-98B5-1BA2628E3FED}"/>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5052420" y="4087632"/>
            <a:ext cx="2854853" cy="2103120"/>
          </a:xfrm>
          <a:prstGeom prst="rect">
            <a:avLst/>
          </a:prstGeom>
        </p:spPr>
      </p:pic>
      <p:pic>
        <p:nvPicPr>
          <p:cNvPr id="19" name="Picture 18" descr="y axis.jpeg">
            <a:extLst>
              <a:ext uri="{FF2B5EF4-FFF2-40B4-BE49-F238E27FC236}">
                <a16:creationId xmlns:a16="http://schemas.microsoft.com/office/drawing/2014/main" id="{D2C94AB7-2D65-40EC-850E-D39D65DF5898}"/>
              </a:ext>
            </a:extLst>
          </p:cNvPr>
          <p:cNvPicPr>
            <a:picLocks noChangeAspect="1"/>
          </p:cNvPicPr>
          <p:nvPr/>
        </p:nvPicPr>
        <p:blipFill rotWithShape="1">
          <a:blip r:embed="rId5" cstate="hqprint">
            <a:extLst>
              <a:ext uri="{28A0092B-C50C-407E-A947-70E740481C1C}">
                <a14:useLocalDpi xmlns:a14="http://schemas.microsoft.com/office/drawing/2010/main"/>
              </a:ext>
            </a:extLst>
          </a:blip>
          <a:srcRect/>
          <a:stretch/>
        </p:blipFill>
        <p:spPr>
          <a:xfrm>
            <a:off x="9051995" y="4167246"/>
            <a:ext cx="2580290" cy="2103120"/>
          </a:xfrm>
          <a:prstGeom prst="rect">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221762372"/>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04894020-AABC-46D6-BAB4-9ACAE6138D2A}"/>
              </a:ext>
            </a:extLst>
          </p:cNvPr>
          <p:cNvSpPr>
            <a:spLocks noGrp="1"/>
          </p:cNvSpPr>
          <p:nvPr>
            <p:ph type="dt" sz="half" idx="10"/>
          </p:nvPr>
        </p:nvSpPr>
        <p:spPr/>
        <p:txBody>
          <a:bodyPr/>
          <a:lstStyle/>
          <a:p>
            <a:r>
              <a:rPr lang="en-US" dirty="0"/>
              <a:t>19 April 2022</a:t>
            </a:r>
          </a:p>
        </p:txBody>
      </p:sp>
      <p:sp>
        <p:nvSpPr>
          <p:cNvPr id="5" name="Footer Placeholder 4">
            <a:extLst>
              <a:ext uri="{FF2B5EF4-FFF2-40B4-BE49-F238E27FC236}">
                <a16:creationId xmlns:a16="http://schemas.microsoft.com/office/drawing/2014/main" id="{33CF9496-5A5C-43D2-81E9-720066FEDF9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892FD5A-3C50-4777-B763-F716C14A9031}"/>
              </a:ext>
            </a:extLst>
          </p:cNvPr>
          <p:cNvSpPr>
            <a:spLocks noGrp="1"/>
          </p:cNvSpPr>
          <p:nvPr>
            <p:ph type="sldNum" sz="quarter" idx="12"/>
          </p:nvPr>
        </p:nvSpPr>
        <p:spPr/>
        <p:txBody>
          <a:bodyPr/>
          <a:lstStyle/>
          <a:p>
            <a:fld id="{73FCCCAE-C0A6-4BB7-B82B-AC74E56A11C4}" type="slidenum">
              <a:rPr lang="en-US" smtClean="0"/>
              <a:pPr/>
              <a:t>21</a:t>
            </a:fld>
            <a:endParaRPr lang="en-US" dirty="0"/>
          </a:p>
        </p:txBody>
      </p:sp>
      <p:sp>
        <p:nvSpPr>
          <p:cNvPr id="12" name="Title 11">
            <a:extLst>
              <a:ext uri="{FF2B5EF4-FFF2-40B4-BE49-F238E27FC236}">
                <a16:creationId xmlns:a16="http://schemas.microsoft.com/office/drawing/2014/main" id="{88276882-0DEE-495D-9DC7-F1837A71126B}"/>
              </a:ext>
            </a:extLst>
          </p:cNvPr>
          <p:cNvSpPr>
            <a:spLocks noGrp="1"/>
          </p:cNvSpPr>
          <p:nvPr>
            <p:ph type="title"/>
          </p:nvPr>
        </p:nvSpPr>
        <p:spPr/>
        <p:txBody>
          <a:bodyPr/>
          <a:lstStyle/>
          <a:p>
            <a:r>
              <a:rPr lang="en-US" dirty="0"/>
              <a:t>Orion EFT-1 Post-Flight Photos</a:t>
            </a:r>
          </a:p>
        </p:txBody>
      </p:sp>
      <p:pic>
        <p:nvPicPr>
          <p:cNvPr id="11" name="Picture 10" descr="A picture containing floor, indoor, person, aircraft&#10;&#10;Description automatically generated">
            <a:extLst>
              <a:ext uri="{FF2B5EF4-FFF2-40B4-BE49-F238E27FC236}">
                <a16:creationId xmlns:a16="http://schemas.microsoft.com/office/drawing/2014/main" id="{FE0C7679-CEBF-430F-BE58-94A4BDE84B12}"/>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23735" y="2004060"/>
            <a:ext cx="5772265" cy="3840480"/>
          </a:xfrm>
          <a:prstGeom prst="rect">
            <a:avLst/>
          </a:prstGeom>
        </p:spPr>
      </p:pic>
      <p:pic>
        <p:nvPicPr>
          <p:cNvPr id="15" name="Picture 14" descr="A picture containing text, stone&#10;&#10;Description automatically generated">
            <a:extLst>
              <a:ext uri="{FF2B5EF4-FFF2-40B4-BE49-F238E27FC236}">
                <a16:creationId xmlns:a16="http://schemas.microsoft.com/office/drawing/2014/main" id="{B5B713DE-753B-458D-A571-073017CFB5FE}"/>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rot="16200000">
            <a:off x="5781675" y="2246993"/>
            <a:ext cx="4114800" cy="2743200"/>
          </a:xfrm>
          <a:prstGeom prst="rect">
            <a:avLst/>
          </a:prstGeom>
        </p:spPr>
      </p:pic>
      <p:pic>
        <p:nvPicPr>
          <p:cNvPr id="17" name="Picture 16" descr="A picture containing paving&#10;&#10;Description automatically generated">
            <a:extLst>
              <a:ext uri="{FF2B5EF4-FFF2-40B4-BE49-F238E27FC236}">
                <a16:creationId xmlns:a16="http://schemas.microsoft.com/office/drawing/2014/main" id="{5BE98096-05F5-47F7-9323-6C9F5B8113FF}"/>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8839200" y="1333045"/>
            <a:ext cx="2838450" cy="2591255"/>
          </a:xfrm>
          <a:prstGeom prst="rect">
            <a:avLst/>
          </a:prstGeom>
        </p:spPr>
      </p:pic>
      <p:sp>
        <p:nvSpPr>
          <p:cNvPr id="9" name="TextBox 8">
            <a:extLst>
              <a:ext uri="{FF2B5EF4-FFF2-40B4-BE49-F238E27FC236}">
                <a16:creationId xmlns:a16="http://schemas.microsoft.com/office/drawing/2014/main" id="{1E551500-5A8A-437F-BD53-5FB665D1CF97}"/>
              </a:ext>
            </a:extLst>
          </p:cNvPr>
          <p:cNvSpPr txBox="1"/>
          <p:nvPr/>
        </p:nvSpPr>
        <p:spPr>
          <a:xfrm>
            <a:off x="1417017" y="4273732"/>
            <a:ext cx="3585700" cy="646331"/>
          </a:xfrm>
          <a:prstGeom prst="rect">
            <a:avLst/>
          </a:prstGeom>
          <a:solidFill>
            <a:schemeClr val="bg1">
              <a:lumMod val="95000"/>
              <a:alpha val="80000"/>
            </a:schemeClr>
          </a:solidFill>
        </p:spPr>
        <p:txBody>
          <a:bodyPr wrap="square" rtlCol="0">
            <a:spAutoFit/>
          </a:bodyPr>
          <a:lstStyle/>
          <a:p>
            <a:r>
              <a:rPr lang="en-US" b="1" dirty="0">
                <a:solidFill>
                  <a:schemeClr val="accent1">
                    <a:lumMod val="75000"/>
                  </a:schemeClr>
                </a:solidFill>
              </a:rPr>
              <a:t>Post-Flight EFT-1 heat shield at NASA Marshall Space Flight Center</a:t>
            </a:r>
          </a:p>
        </p:txBody>
      </p:sp>
      <p:sp>
        <p:nvSpPr>
          <p:cNvPr id="10" name="Text Box 22">
            <a:extLst>
              <a:ext uri="{FF2B5EF4-FFF2-40B4-BE49-F238E27FC236}">
                <a16:creationId xmlns:a16="http://schemas.microsoft.com/office/drawing/2014/main" id="{6C633526-2603-404A-A8D1-D18D6C927E30}"/>
              </a:ext>
            </a:extLst>
          </p:cNvPr>
          <p:cNvSpPr txBox="1">
            <a:spLocks noChangeArrowheads="1"/>
          </p:cNvSpPr>
          <p:nvPr/>
        </p:nvSpPr>
        <p:spPr bwMode="auto">
          <a:xfrm>
            <a:off x="6461759" y="5734863"/>
            <a:ext cx="528725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200">
                <a:solidFill>
                  <a:schemeClr val="tx1"/>
                </a:solidFill>
                <a:latin typeface="Times" panose="02020603050405020304" pitchFamily="18" charset="0"/>
              </a:defRPr>
            </a:lvl1pPr>
            <a:lvl2pPr marL="742950" indent="-285750">
              <a:defRPr sz="1200">
                <a:solidFill>
                  <a:schemeClr val="tx1"/>
                </a:solidFill>
                <a:latin typeface="Times" panose="02020603050405020304" pitchFamily="18" charset="0"/>
              </a:defRPr>
            </a:lvl2pPr>
            <a:lvl3pPr marL="1143000" indent="-228600">
              <a:defRPr sz="1200">
                <a:solidFill>
                  <a:schemeClr val="tx1"/>
                </a:solidFill>
                <a:latin typeface="Times" panose="02020603050405020304" pitchFamily="18" charset="0"/>
              </a:defRPr>
            </a:lvl3pPr>
            <a:lvl4pPr marL="1600200" indent="-228600">
              <a:defRPr sz="1200">
                <a:solidFill>
                  <a:schemeClr val="tx1"/>
                </a:solidFill>
                <a:latin typeface="Times" panose="02020603050405020304" pitchFamily="18" charset="0"/>
              </a:defRPr>
            </a:lvl4pPr>
            <a:lvl5pPr marL="2057400" indent="-228600">
              <a:defRPr sz="1200">
                <a:solidFill>
                  <a:schemeClr val="tx1"/>
                </a:solidFill>
                <a:latin typeface="Times" panose="02020603050405020304" pitchFamily="18" charset="0"/>
              </a:defRPr>
            </a:lvl5pPr>
            <a:lvl6pPr marL="2514600" indent="-228600" eaLnBrk="0" fontAlgn="base" hangingPunct="0">
              <a:spcBef>
                <a:spcPct val="0"/>
              </a:spcBef>
              <a:spcAft>
                <a:spcPct val="0"/>
              </a:spcAft>
              <a:defRPr sz="1200">
                <a:solidFill>
                  <a:schemeClr val="tx1"/>
                </a:solidFill>
                <a:latin typeface="Times" panose="02020603050405020304" pitchFamily="18" charset="0"/>
              </a:defRPr>
            </a:lvl6pPr>
            <a:lvl7pPr marL="2971800" indent="-228600" eaLnBrk="0" fontAlgn="base" hangingPunct="0">
              <a:spcBef>
                <a:spcPct val="0"/>
              </a:spcBef>
              <a:spcAft>
                <a:spcPct val="0"/>
              </a:spcAft>
              <a:defRPr sz="1200">
                <a:solidFill>
                  <a:schemeClr val="tx1"/>
                </a:solidFill>
                <a:latin typeface="Times" panose="02020603050405020304" pitchFamily="18" charset="0"/>
              </a:defRPr>
            </a:lvl7pPr>
            <a:lvl8pPr marL="3429000" indent="-228600" eaLnBrk="0" fontAlgn="base" hangingPunct="0">
              <a:spcBef>
                <a:spcPct val="0"/>
              </a:spcBef>
              <a:spcAft>
                <a:spcPct val="0"/>
              </a:spcAft>
              <a:defRPr sz="1200">
                <a:solidFill>
                  <a:schemeClr val="tx1"/>
                </a:solidFill>
                <a:latin typeface="Times" panose="02020603050405020304" pitchFamily="18" charset="0"/>
              </a:defRPr>
            </a:lvl8pPr>
            <a:lvl9pPr marL="3886200" indent="-228600" eaLnBrk="0" fontAlgn="base" hangingPunct="0">
              <a:spcBef>
                <a:spcPct val="0"/>
              </a:spcBef>
              <a:spcAft>
                <a:spcPct val="0"/>
              </a:spcAft>
              <a:defRPr sz="1200">
                <a:solidFill>
                  <a:schemeClr val="tx1"/>
                </a:solidFill>
                <a:latin typeface="Times" panose="02020603050405020304" pitchFamily="18" charset="0"/>
              </a:defRPr>
            </a:lvl9pPr>
          </a:lstStyle>
          <a:p>
            <a:pPr eaLnBrk="1" hangingPunct="1"/>
            <a:r>
              <a:rPr lang="en-US" altLang="en-US" sz="1400" b="1" i="1" dirty="0">
                <a:latin typeface="Arial" panose="020B0604020202020204" pitchFamily="34" charset="0"/>
              </a:rPr>
              <a:t>Image of EFT-1 heat shield shoulder upon recovery from water landing</a:t>
            </a:r>
          </a:p>
        </p:txBody>
      </p:sp>
      <p:sp>
        <p:nvSpPr>
          <p:cNvPr id="13" name="Text Box 22">
            <a:extLst>
              <a:ext uri="{FF2B5EF4-FFF2-40B4-BE49-F238E27FC236}">
                <a16:creationId xmlns:a16="http://schemas.microsoft.com/office/drawing/2014/main" id="{C2AF4921-13E2-4AB5-86A3-C38C5388BC18}"/>
              </a:ext>
            </a:extLst>
          </p:cNvPr>
          <p:cNvSpPr txBox="1">
            <a:spLocks noChangeArrowheads="1"/>
          </p:cNvSpPr>
          <p:nvPr/>
        </p:nvSpPr>
        <p:spPr bwMode="auto">
          <a:xfrm>
            <a:off x="9419771" y="4021413"/>
            <a:ext cx="2550094"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200">
                <a:solidFill>
                  <a:schemeClr val="tx1"/>
                </a:solidFill>
                <a:latin typeface="Times" panose="02020603050405020304" pitchFamily="18" charset="0"/>
              </a:defRPr>
            </a:lvl1pPr>
            <a:lvl2pPr marL="742950" indent="-285750">
              <a:defRPr sz="1200">
                <a:solidFill>
                  <a:schemeClr val="tx1"/>
                </a:solidFill>
                <a:latin typeface="Times" panose="02020603050405020304" pitchFamily="18" charset="0"/>
              </a:defRPr>
            </a:lvl2pPr>
            <a:lvl3pPr marL="1143000" indent="-228600">
              <a:defRPr sz="1200">
                <a:solidFill>
                  <a:schemeClr val="tx1"/>
                </a:solidFill>
                <a:latin typeface="Times" panose="02020603050405020304" pitchFamily="18" charset="0"/>
              </a:defRPr>
            </a:lvl3pPr>
            <a:lvl4pPr marL="1600200" indent="-228600">
              <a:defRPr sz="1200">
                <a:solidFill>
                  <a:schemeClr val="tx1"/>
                </a:solidFill>
                <a:latin typeface="Times" panose="02020603050405020304" pitchFamily="18" charset="0"/>
              </a:defRPr>
            </a:lvl4pPr>
            <a:lvl5pPr marL="2057400" indent="-228600">
              <a:defRPr sz="1200">
                <a:solidFill>
                  <a:schemeClr val="tx1"/>
                </a:solidFill>
                <a:latin typeface="Times" panose="02020603050405020304" pitchFamily="18" charset="0"/>
              </a:defRPr>
            </a:lvl5pPr>
            <a:lvl6pPr marL="2514600" indent="-228600" eaLnBrk="0" fontAlgn="base" hangingPunct="0">
              <a:spcBef>
                <a:spcPct val="0"/>
              </a:spcBef>
              <a:spcAft>
                <a:spcPct val="0"/>
              </a:spcAft>
              <a:defRPr sz="1200">
                <a:solidFill>
                  <a:schemeClr val="tx1"/>
                </a:solidFill>
                <a:latin typeface="Times" panose="02020603050405020304" pitchFamily="18" charset="0"/>
              </a:defRPr>
            </a:lvl6pPr>
            <a:lvl7pPr marL="2971800" indent="-228600" eaLnBrk="0" fontAlgn="base" hangingPunct="0">
              <a:spcBef>
                <a:spcPct val="0"/>
              </a:spcBef>
              <a:spcAft>
                <a:spcPct val="0"/>
              </a:spcAft>
              <a:defRPr sz="1200">
                <a:solidFill>
                  <a:schemeClr val="tx1"/>
                </a:solidFill>
                <a:latin typeface="Times" panose="02020603050405020304" pitchFamily="18" charset="0"/>
              </a:defRPr>
            </a:lvl7pPr>
            <a:lvl8pPr marL="3429000" indent="-228600" eaLnBrk="0" fontAlgn="base" hangingPunct="0">
              <a:spcBef>
                <a:spcPct val="0"/>
              </a:spcBef>
              <a:spcAft>
                <a:spcPct val="0"/>
              </a:spcAft>
              <a:defRPr sz="1200">
                <a:solidFill>
                  <a:schemeClr val="tx1"/>
                </a:solidFill>
                <a:latin typeface="Times" panose="02020603050405020304" pitchFamily="18" charset="0"/>
              </a:defRPr>
            </a:lvl8pPr>
            <a:lvl9pPr marL="3886200" indent="-228600" eaLnBrk="0" fontAlgn="base" hangingPunct="0">
              <a:spcBef>
                <a:spcPct val="0"/>
              </a:spcBef>
              <a:spcAft>
                <a:spcPct val="0"/>
              </a:spcAft>
              <a:defRPr sz="1200">
                <a:solidFill>
                  <a:schemeClr val="tx1"/>
                </a:solidFill>
                <a:latin typeface="Times" panose="02020603050405020304" pitchFamily="18" charset="0"/>
              </a:defRPr>
            </a:lvl9pPr>
          </a:lstStyle>
          <a:p>
            <a:pPr eaLnBrk="1" hangingPunct="1"/>
            <a:r>
              <a:rPr lang="en-US" altLang="en-US" sz="1400" b="1" i="1" dirty="0">
                <a:latin typeface="Arial" panose="020B0604020202020204" pitchFamily="34" charset="0"/>
              </a:rPr>
              <a:t>Close-up view of TC plug after recovery of the EFT-1 capsule</a:t>
            </a:r>
          </a:p>
        </p:txBody>
      </p:sp>
    </p:spTree>
    <p:extLst>
      <p:ext uri="{BB962C8B-B14F-4D97-AF65-F5344CB8AC3E}">
        <p14:creationId xmlns:p14="http://schemas.microsoft.com/office/powerpoint/2010/main" val="2947205509"/>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359B650-3384-442F-95BF-6267F515F973}"/>
              </a:ext>
            </a:extLst>
          </p:cNvPr>
          <p:cNvPicPr>
            <a:picLocks noChangeAspect="1"/>
          </p:cNvPicPr>
          <p:nvPr/>
        </p:nvPicPr>
        <p:blipFill>
          <a:blip r:embed="rId2"/>
          <a:stretch>
            <a:fillRect/>
          </a:stretch>
        </p:blipFill>
        <p:spPr>
          <a:xfrm>
            <a:off x="7499166" y="1143000"/>
            <a:ext cx="4633875" cy="4572000"/>
          </a:xfrm>
          <a:prstGeom prst="rect">
            <a:avLst/>
          </a:prstGeom>
        </p:spPr>
      </p:pic>
      <p:sp>
        <p:nvSpPr>
          <p:cNvPr id="2" name="Title 1">
            <a:extLst>
              <a:ext uri="{FF2B5EF4-FFF2-40B4-BE49-F238E27FC236}">
                <a16:creationId xmlns:a16="http://schemas.microsoft.com/office/drawing/2014/main" id="{04B18BB4-CE40-4287-BEE4-F8A27B557784}"/>
              </a:ext>
            </a:extLst>
          </p:cNvPr>
          <p:cNvSpPr>
            <a:spLocks noGrp="1"/>
          </p:cNvSpPr>
          <p:nvPr>
            <p:ph type="title"/>
          </p:nvPr>
        </p:nvSpPr>
        <p:spPr/>
        <p:txBody>
          <a:bodyPr/>
          <a:lstStyle/>
          <a:p>
            <a:r>
              <a:rPr lang="en-US" dirty="0"/>
              <a:t>Artemis 1 (Uncrewed)</a:t>
            </a:r>
          </a:p>
        </p:txBody>
      </p:sp>
      <p:sp>
        <p:nvSpPr>
          <p:cNvPr id="3" name="Content Placeholder 2">
            <a:extLst>
              <a:ext uri="{FF2B5EF4-FFF2-40B4-BE49-F238E27FC236}">
                <a16:creationId xmlns:a16="http://schemas.microsoft.com/office/drawing/2014/main" id="{1148087B-D2E5-40C5-AE52-3ABC0CFA96F4}"/>
              </a:ext>
            </a:extLst>
          </p:cNvPr>
          <p:cNvSpPr>
            <a:spLocks noGrp="1"/>
          </p:cNvSpPr>
          <p:nvPr>
            <p:ph idx="1"/>
          </p:nvPr>
        </p:nvSpPr>
        <p:spPr>
          <a:xfrm>
            <a:off x="391885" y="1262744"/>
            <a:ext cx="6875089" cy="2557060"/>
          </a:xfrm>
        </p:spPr>
        <p:txBody>
          <a:bodyPr>
            <a:normAutofit fontScale="92500" lnSpcReduction="20000"/>
          </a:bodyPr>
          <a:lstStyle/>
          <a:p>
            <a:r>
              <a:rPr lang="en-US" sz="2400" dirty="0"/>
              <a:t>Sensors will support flight test objectives:</a:t>
            </a:r>
          </a:p>
          <a:p>
            <a:pPr lvl="1"/>
            <a:r>
              <a:rPr lang="en-US" sz="2000" dirty="0"/>
              <a:t>Determine the aerodynamic environment</a:t>
            </a:r>
          </a:p>
          <a:p>
            <a:pPr lvl="1"/>
            <a:r>
              <a:rPr lang="en-US" sz="2000" dirty="0"/>
              <a:t>Determine aerothermodynamic environments and TPS performance</a:t>
            </a:r>
          </a:p>
          <a:p>
            <a:r>
              <a:rPr lang="en-US" sz="2400" dirty="0"/>
              <a:t>Instruments:</a:t>
            </a:r>
          </a:p>
          <a:p>
            <a:pPr lvl="1"/>
            <a:r>
              <a:rPr lang="en-US" sz="2000" dirty="0"/>
              <a:t>43 TC plugs</a:t>
            </a:r>
          </a:p>
          <a:p>
            <a:pPr lvl="1"/>
            <a:r>
              <a:rPr lang="en-US" sz="2000" dirty="0"/>
              <a:t>2 Radiometers</a:t>
            </a:r>
          </a:p>
          <a:p>
            <a:pPr lvl="1"/>
            <a:r>
              <a:rPr lang="en-US" sz="2000" dirty="0"/>
              <a:t>14 FADS acreage pressure transducers</a:t>
            </a:r>
          </a:p>
          <a:p>
            <a:pPr lvl="1"/>
            <a:r>
              <a:rPr lang="en-US" sz="2000" dirty="0"/>
              <a:t>7 shoulder pressure transducers</a:t>
            </a:r>
          </a:p>
          <a:p>
            <a:endParaRPr lang="en-US" sz="2400" dirty="0"/>
          </a:p>
        </p:txBody>
      </p:sp>
      <p:sp>
        <p:nvSpPr>
          <p:cNvPr id="4" name="Date Placeholder 3">
            <a:extLst>
              <a:ext uri="{FF2B5EF4-FFF2-40B4-BE49-F238E27FC236}">
                <a16:creationId xmlns:a16="http://schemas.microsoft.com/office/drawing/2014/main" id="{8BF6D71F-FF9C-4792-AA6D-804BABBC2650}"/>
              </a:ext>
            </a:extLst>
          </p:cNvPr>
          <p:cNvSpPr>
            <a:spLocks noGrp="1"/>
          </p:cNvSpPr>
          <p:nvPr>
            <p:ph type="dt" sz="half" idx="10"/>
          </p:nvPr>
        </p:nvSpPr>
        <p:spPr/>
        <p:txBody>
          <a:bodyPr/>
          <a:lstStyle/>
          <a:p>
            <a:r>
              <a:rPr lang="en-US" dirty="0"/>
              <a:t>19 April 2022</a:t>
            </a:r>
          </a:p>
        </p:txBody>
      </p:sp>
      <p:sp>
        <p:nvSpPr>
          <p:cNvPr id="5" name="Footer Placeholder 4">
            <a:extLst>
              <a:ext uri="{FF2B5EF4-FFF2-40B4-BE49-F238E27FC236}">
                <a16:creationId xmlns:a16="http://schemas.microsoft.com/office/drawing/2014/main" id="{217FCB3A-FF52-48B8-AC27-AC72A8264F1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078D3B6-9761-40BE-B843-732F6D3BA115}"/>
              </a:ext>
            </a:extLst>
          </p:cNvPr>
          <p:cNvSpPr>
            <a:spLocks noGrp="1"/>
          </p:cNvSpPr>
          <p:nvPr>
            <p:ph type="sldNum" sz="quarter" idx="12"/>
          </p:nvPr>
        </p:nvSpPr>
        <p:spPr/>
        <p:txBody>
          <a:bodyPr/>
          <a:lstStyle/>
          <a:p>
            <a:fld id="{73FCCCAE-C0A6-4BB7-B82B-AC74E56A11C4}" type="slidenum">
              <a:rPr lang="en-US" smtClean="0"/>
              <a:pPr/>
              <a:t>22</a:t>
            </a:fld>
            <a:endParaRPr lang="en-US" dirty="0"/>
          </a:p>
        </p:txBody>
      </p:sp>
      <p:pic>
        <p:nvPicPr>
          <p:cNvPr id="8" name="Picture 7" descr="A close-up of a cup&#10;&#10;Description automatically generated with low confidence">
            <a:extLst>
              <a:ext uri="{FF2B5EF4-FFF2-40B4-BE49-F238E27FC236}">
                <a16:creationId xmlns:a16="http://schemas.microsoft.com/office/drawing/2014/main" id="{7E2F9C2D-8FFD-459B-B1B9-8FDE1894DE02}"/>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91886" y="3973030"/>
            <a:ext cx="3017520" cy="2011680"/>
          </a:xfrm>
          <a:prstGeom prst="rect">
            <a:avLst/>
          </a:prstGeom>
        </p:spPr>
      </p:pic>
      <p:pic>
        <p:nvPicPr>
          <p:cNvPr id="10" name="Picture 9" descr="A close-up of a stethoscope and a stethoscope&#10;&#10;Description automatically generated with medium confidence">
            <a:extLst>
              <a:ext uri="{FF2B5EF4-FFF2-40B4-BE49-F238E27FC236}">
                <a16:creationId xmlns:a16="http://schemas.microsoft.com/office/drawing/2014/main" id="{92FEBE2C-111E-4786-89AA-021A4A051E47}"/>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4097055" y="3920508"/>
            <a:ext cx="3169920" cy="2377440"/>
          </a:xfrm>
          <a:prstGeom prst="rect">
            <a:avLst/>
          </a:prstGeom>
        </p:spPr>
      </p:pic>
      <p:pic>
        <p:nvPicPr>
          <p:cNvPr id="12" name="Picture 11">
            <a:extLst>
              <a:ext uri="{FF2B5EF4-FFF2-40B4-BE49-F238E27FC236}">
                <a16:creationId xmlns:a16="http://schemas.microsoft.com/office/drawing/2014/main" id="{8A5EB7EF-2DCF-415D-80E9-B42778D214DC}"/>
              </a:ext>
            </a:extLst>
          </p:cNvPr>
          <p:cNvPicPr>
            <a:picLocks noChangeAspect="1"/>
          </p:cNvPicPr>
          <p:nvPr/>
        </p:nvPicPr>
        <p:blipFill>
          <a:blip r:embed="rId5"/>
          <a:stretch>
            <a:fillRect/>
          </a:stretch>
        </p:blipFill>
        <p:spPr>
          <a:xfrm>
            <a:off x="8230392" y="5664393"/>
            <a:ext cx="1941401" cy="1188720"/>
          </a:xfrm>
          <a:prstGeom prst="rect">
            <a:avLst/>
          </a:prstGeom>
        </p:spPr>
      </p:pic>
      <p:sp>
        <p:nvSpPr>
          <p:cNvPr id="13" name="Rectangle 12">
            <a:extLst>
              <a:ext uri="{FF2B5EF4-FFF2-40B4-BE49-F238E27FC236}">
                <a16:creationId xmlns:a16="http://schemas.microsoft.com/office/drawing/2014/main" id="{54DB6D4C-B2A3-46E9-B3BF-369CDF0ED4A5}"/>
              </a:ext>
            </a:extLst>
          </p:cNvPr>
          <p:cNvSpPr/>
          <p:nvPr/>
        </p:nvSpPr>
        <p:spPr>
          <a:xfrm>
            <a:off x="4029321" y="6342913"/>
            <a:ext cx="3169919" cy="276999"/>
          </a:xfrm>
          <a:prstGeom prst="rect">
            <a:avLst/>
          </a:prstGeom>
        </p:spPr>
        <p:txBody>
          <a:bodyPr wrap="square">
            <a:spAutoFit/>
          </a:bodyPr>
          <a:lstStyle/>
          <a:p>
            <a:pPr eaLnBrk="1" hangingPunct="1"/>
            <a:r>
              <a:rPr lang="en-US" sz="1200" b="1" i="1" dirty="0">
                <a:latin typeface="Helvetica"/>
                <a:ea typeface="ＭＳ Ｐゴシック" charset="-128"/>
              </a:rPr>
              <a:t>Heat shield radiometer</a:t>
            </a:r>
          </a:p>
        </p:txBody>
      </p:sp>
      <p:sp>
        <p:nvSpPr>
          <p:cNvPr id="14" name="Rectangle 13">
            <a:extLst>
              <a:ext uri="{FF2B5EF4-FFF2-40B4-BE49-F238E27FC236}">
                <a16:creationId xmlns:a16="http://schemas.microsoft.com/office/drawing/2014/main" id="{B3888868-4A22-49D0-A44A-F5A136B8D325}"/>
              </a:ext>
            </a:extLst>
          </p:cNvPr>
          <p:cNvSpPr/>
          <p:nvPr/>
        </p:nvSpPr>
        <p:spPr>
          <a:xfrm>
            <a:off x="315686" y="6032030"/>
            <a:ext cx="3169919" cy="276999"/>
          </a:xfrm>
          <a:prstGeom prst="rect">
            <a:avLst/>
          </a:prstGeom>
        </p:spPr>
        <p:txBody>
          <a:bodyPr wrap="square">
            <a:spAutoFit/>
          </a:bodyPr>
          <a:lstStyle/>
          <a:p>
            <a:pPr eaLnBrk="1" hangingPunct="1"/>
            <a:r>
              <a:rPr lang="en-US" sz="1200" b="1" i="1" dirty="0">
                <a:latin typeface="Helvetica"/>
                <a:ea typeface="ＭＳ Ｐゴシック" charset="-128"/>
              </a:rPr>
              <a:t>Heat shield thermocouple plug</a:t>
            </a:r>
          </a:p>
        </p:txBody>
      </p:sp>
    </p:spTree>
    <p:extLst>
      <p:ext uri="{BB962C8B-B14F-4D97-AF65-F5344CB8AC3E}">
        <p14:creationId xmlns:p14="http://schemas.microsoft.com/office/powerpoint/2010/main" val="1755958038"/>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57306D8-6B3D-43C4-BE37-B7FC19250679}"/>
              </a:ext>
            </a:extLst>
          </p:cNvPr>
          <p:cNvSpPr>
            <a:spLocks noGrp="1"/>
          </p:cNvSpPr>
          <p:nvPr>
            <p:ph type="title"/>
          </p:nvPr>
        </p:nvSpPr>
        <p:spPr>
          <a:xfrm>
            <a:off x="391886" y="89578"/>
            <a:ext cx="10624456" cy="1096965"/>
          </a:xfrm>
        </p:spPr>
        <p:txBody>
          <a:bodyPr>
            <a:normAutofit/>
          </a:bodyPr>
          <a:lstStyle/>
          <a:p>
            <a:r>
              <a:rPr lang="en-US" sz="4200" dirty="0"/>
              <a:t>Artemis 2 (Astronaut crew onboard) </a:t>
            </a:r>
          </a:p>
        </p:txBody>
      </p:sp>
      <p:sp>
        <p:nvSpPr>
          <p:cNvPr id="3" name="TextBox 2">
            <a:extLst>
              <a:ext uri="{FF2B5EF4-FFF2-40B4-BE49-F238E27FC236}">
                <a16:creationId xmlns:a16="http://schemas.microsoft.com/office/drawing/2014/main" id="{432F2433-AADA-4196-BBEA-5897080F8DDE}"/>
              </a:ext>
            </a:extLst>
          </p:cNvPr>
          <p:cNvSpPr txBox="1"/>
          <p:nvPr/>
        </p:nvSpPr>
        <p:spPr>
          <a:xfrm>
            <a:off x="5852111" y="3953762"/>
            <a:ext cx="3340919" cy="461665"/>
          </a:xfrm>
          <a:prstGeom prst="rect">
            <a:avLst/>
          </a:prstGeom>
          <a:noFill/>
        </p:spPr>
        <p:txBody>
          <a:bodyPr wrap="square" rtlCol="0">
            <a:spAutoFit/>
          </a:bodyPr>
          <a:lstStyle/>
          <a:p>
            <a:r>
              <a:rPr lang="en-US" sz="1200" b="1" i="1" dirty="0">
                <a:latin typeface="Arial" panose="020B0604020202020204" pitchFamily="34" charset="0"/>
                <a:ea typeface="Calibri" panose="020F0502020204030204" pitchFamily="34" charset="0"/>
                <a:cs typeface="Arial" panose="020B0604020202020204" pitchFamily="34" charset="0"/>
              </a:rPr>
              <a:t>Artemis 2 Heat Shield Spectrometer Optical Sub-assembly</a:t>
            </a:r>
          </a:p>
        </p:txBody>
      </p:sp>
      <p:sp>
        <p:nvSpPr>
          <p:cNvPr id="5" name="Rectangle 4">
            <a:extLst>
              <a:ext uri="{FF2B5EF4-FFF2-40B4-BE49-F238E27FC236}">
                <a16:creationId xmlns:a16="http://schemas.microsoft.com/office/drawing/2014/main" id="{E1A364F4-9362-46CE-A835-4DD9ED9CE103}"/>
              </a:ext>
            </a:extLst>
          </p:cNvPr>
          <p:cNvSpPr/>
          <p:nvPr/>
        </p:nvSpPr>
        <p:spPr>
          <a:xfrm>
            <a:off x="9869806" y="4774396"/>
            <a:ext cx="1875486" cy="830997"/>
          </a:xfrm>
          <a:prstGeom prst="rect">
            <a:avLst/>
          </a:prstGeom>
        </p:spPr>
        <p:txBody>
          <a:bodyPr wrap="square">
            <a:spAutoFit/>
          </a:bodyPr>
          <a:lstStyle/>
          <a:p>
            <a:r>
              <a:rPr lang="en-US" sz="1200" b="1" i="1" dirty="0">
                <a:latin typeface="Arial" panose="020B0604020202020204" pitchFamily="34" charset="0"/>
                <a:ea typeface="Calibri" panose="020F0502020204030204" pitchFamily="34" charset="0"/>
                <a:cs typeface="Arial" panose="020B0604020202020204" pitchFamily="34" charset="0"/>
              </a:rPr>
              <a:t>Artemis 2 Heat Shield Optical Recession Sensor (ORS) – plug and diode housing</a:t>
            </a:r>
          </a:p>
        </p:txBody>
      </p:sp>
      <p:sp>
        <p:nvSpPr>
          <p:cNvPr id="6" name="Rectangle 5">
            <a:extLst>
              <a:ext uri="{FF2B5EF4-FFF2-40B4-BE49-F238E27FC236}">
                <a16:creationId xmlns:a16="http://schemas.microsoft.com/office/drawing/2014/main" id="{6D91C352-FD8B-44B6-A4DF-54E713857CD8}"/>
              </a:ext>
            </a:extLst>
          </p:cNvPr>
          <p:cNvSpPr/>
          <p:nvPr/>
        </p:nvSpPr>
        <p:spPr>
          <a:xfrm>
            <a:off x="7355123" y="6378362"/>
            <a:ext cx="2059810" cy="461665"/>
          </a:xfrm>
          <a:prstGeom prst="rect">
            <a:avLst/>
          </a:prstGeom>
        </p:spPr>
        <p:txBody>
          <a:bodyPr wrap="square">
            <a:spAutoFit/>
          </a:bodyPr>
          <a:lstStyle/>
          <a:p>
            <a:r>
              <a:rPr lang="en-US" sz="1200" b="1" i="1" dirty="0">
                <a:latin typeface="Arial" panose="020B0604020202020204" pitchFamily="34" charset="0"/>
                <a:ea typeface="Calibri" panose="020F0502020204030204" pitchFamily="34" charset="0"/>
                <a:cs typeface="Arial" panose="020B0604020202020204" pitchFamily="34" charset="0"/>
              </a:rPr>
              <a:t>Artemis 2 Heat Shield Thermocouple (TC) plug</a:t>
            </a:r>
          </a:p>
        </p:txBody>
      </p:sp>
      <p:sp>
        <p:nvSpPr>
          <p:cNvPr id="7" name="Rectangle 6">
            <a:extLst>
              <a:ext uri="{FF2B5EF4-FFF2-40B4-BE49-F238E27FC236}">
                <a16:creationId xmlns:a16="http://schemas.microsoft.com/office/drawing/2014/main" id="{B98664BD-AB57-4EF4-AE68-337F8624F262}"/>
              </a:ext>
            </a:extLst>
          </p:cNvPr>
          <p:cNvSpPr/>
          <p:nvPr/>
        </p:nvSpPr>
        <p:spPr>
          <a:xfrm>
            <a:off x="4250070" y="6432568"/>
            <a:ext cx="2659294" cy="276999"/>
          </a:xfrm>
          <a:prstGeom prst="rect">
            <a:avLst/>
          </a:prstGeom>
        </p:spPr>
        <p:txBody>
          <a:bodyPr wrap="square">
            <a:spAutoFit/>
          </a:bodyPr>
          <a:lstStyle/>
          <a:p>
            <a:pPr eaLnBrk="1" hangingPunct="1"/>
            <a:r>
              <a:rPr lang="en-US" sz="1200" b="1" i="1" dirty="0">
                <a:latin typeface="Helvetica"/>
                <a:ea typeface="ＭＳ Ｐゴシック" charset="-128"/>
              </a:rPr>
              <a:t>Artemis 2 Backshell Radiometer</a:t>
            </a:r>
          </a:p>
        </p:txBody>
      </p:sp>
      <p:pic>
        <p:nvPicPr>
          <p:cNvPr id="8" name="Picture 7">
            <a:extLst>
              <a:ext uri="{FF2B5EF4-FFF2-40B4-BE49-F238E27FC236}">
                <a16:creationId xmlns:a16="http://schemas.microsoft.com/office/drawing/2014/main" id="{90DC5B8D-7928-4788-854B-D34176E1E439}"/>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4242887" y="4549562"/>
            <a:ext cx="2189448" cy="1828800"/>
          </a:xfrm>
          <a:prstGeom prst="rect">
            <a:avLst/>
          </a:prstGeom>
        </p:spPr>
      </p:pic>
      <p:grpSp>
        <p:nvGrpSpPr>
          <p:cNvPr id="9" name="Group 8">
            <a:extLst>
              <a:ext uri="{FF2B5EF4-FFF2-40B4-BE49-F238E27FC236}">
                <a16:creationId xmlns:a16="http://schemas.microsoft.com/office/drawing/2014/main" id="{29895BE9-DB7E-407F-876E-30519FB790EF}"/>
              </a:ext>
            </a:extLst>
          </p:cNvPr>
          <p:cNvGrpSpPr/>
          <p:nvPr/>
        </p:nvGrpSpPr>
        <p:grpSpPr>
          <a:xfrm>
            <a:off x="5852112" y="961645"/>
            <a:ext cx="3298235" cy="2943372"/>
            <a:chOff x="381301" y="3194595"/>
            <a:chExt cx="3298235" cy="2943372"/>
          </a:xfrm>
        </p:grpSpPr>
        <p:pic>
          <p:nvPicPr>
            <p:cNvPr id="10" name="Picture 9">
              <a:extLst>
                <a:ext uri="{FF2B5EF4-FFF2-40B4-BE49-F238E27FC236}">
                  <a16:creationId xmlns:a16="http://schemas.microsoft.com/office/drawing/2014/main" id="{DAD9021A-88A7-4552-8C7B-98324AB98D56}"/>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rot="5400000">
              <a:off x="38401" y="3737667"/>
              <a:ext cx="2743200" cy="2057400"/>
            </a:xfrm>
            <a:prstGeom prst="rect">
              <a:avLst/>
            </a:prstGeom>
          </p:spPr>
        </p:pic>
        <p:pic>
          <p:nvPicPr>
            <p:cNvPr id="11" name="Picture 10">
              <a:extLst>
                <a:ext uri="{FF2B5EF4-FFF2-40B4-BE49-F238E27FC236}">
                  <a16:creationId xmlns:a16="http://schemas.microsoft.com/office/drawing/2014/main" id="{CB0CC3FF-DD2D-4234-8667-098EBE0979E7}"/>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1878446" y="3899894"/>
              <a:ext cx="1801090" cy="1651096"/>
            </a:xfrm>
            <a:prstGeom prst="rect">
              <a:avLst/>
            </a:prstGeom>
          </p:spPr>
        </p:pic>
        <p:sp>
          <p:nvSpPr>
            <p:cNvPr id="12" name="Rectangle 11">
              <a:extLst>
                <a:ext uri="{FF2B5EF4-FFF2-40B4-BE49-F238E27FC236}">
                  <a16:creationId xmlns:a16="http://schemas.microsoft.com/office/drawing/2014/main" id="{17D51B88-C528-4AB6-9DDE-C4FF060C8712}"/>
                </a:ext>
              </a:extLst>
            </p:cNvPr>
            <p:cNvSpPr/>
            <p:nvPr/>
          </p:nvSpPr>
          <p:spPr>
            <a:xfrm>
              <a:off x="525636" y="3194595"/>
              <a:ext cx="924206" cy="796107"/>
            </a:xfrm>
            <a:prstGeom prst="rect">
              <a:avLst/>
            </a:prstGeom>
            <a:noFill/>
            <a:ln w="25400" cmpd="sng">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3" name="Straight Connector 12">
              <a:extLst>
                <a:ext uri="{FF2B5EF4-FFF2-40B4-BE49-F238E27FC236}">
                  <a16:creationId xmlns:a16="http://schemas.microsoft.com/office/drawing/2014/main" id="{946C4C91-BBED-431D-990B-1404833C815A}"/>
                </a:ext>
              </a:extLst>
            </p:cNvPr>
            <p:cNvCxnSpPr/>
            <p:nvPr/>
          </p:nvCxnSpPr>
          <p:spPr>
            <a:xfrm>
              <a:off x="1449842" y="3194595"/>
              <a:ext cx="2002552" cy="70529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C9702DF3-C796-4720-A154-A1E1FA4FB298}"/>
                </a:ext>
              </a:extLst>
            </p:cNvPr>
            <p:cNvCxnSpPr/>
            <p:nvPr/>
          </p:nvCxnSpPr>
          <p:spPr>
            <a:xfrm>
              <a:off x="525636" y="3990702"/>
              <a:ext cx="1418636" cy="1318832"/>
            </a:xfrm>
            <a:prstGeom prst="line">
              <a:avLst/>
            </a:prstGeom>
            <a:ln w="19050"/>
          </p:spPr>
          <p:style>
            <a:lnRef idx="1">
              <a:schemeClr val="accent1"/>
            </a:lnRef>
            <a:fillRef idx="0">
              <a:schemeClr val="accent1"/>
            </a:fillRef>
            <a:effectRef idx="0">
              <a:schemeClr val="accent1"/>
            </a:effectRef>
            <a:fontRef idx="minor">
              <a:schemeClr val="tx1"/>
            </a:fontRef>
          </p:style>
        </p:cxnSp>
      </p:grpSp>
      <p:pic>
        <p:nvPicPr>
          <p:cNvPr id="15" name="Picture 14">
            <a:extLst>
              <a:ext uri="{FF2B5EF4-FFF2-40B4-BE49-F238E27FC236}">
                <a16:creationId xmlns:a16="http://schemas.microsoft.com/office/drawing/2014/main" id="{78DBC4E2-730F-4A00-AAA6-69CD1CDCF7AF}"/>
              </a:ext>
            </a:extLst>
          </p:cNvPr>
          <p:cNvPicPr>
            <a:picLocks noChangeAspect="1"/>
          </p:cNvPicPr>
          <p:nvPr/>
        </p:nvPicPr>
        <p:blipFill rotWithShape="1">
          <a:blip r:embed="rId5" cstate="hqprint">
            <a:extLst>
              <a:ext uri="{28A0092B-C50C-407E-A947-70E740481C1C}">
                <a14:useLocalDpi xmlns:a14="http://schemas.microsoft.com/office/drawing/2010/main"/>
              </a:ext>
            </a:extLst>
          </a:blip>
          <a:srcRect/>
          <a:stretch/>
        </p:blipFill>
        <p:spPr>
          <a:xfrm>
            <a:off x="9610666" y="2815339"/>
            <a:ext cx="2134626" cy="1828800"/>
          </a:xfrm>
          <a:prstGeom prst="rect">
            <a:avLst/>
          </a:prstGeom>
        </p:spPr>
      </p:pic>
      <p:pic>
        <p:nvPicPr>
          <p:cNvPr id="16" name="Picture 15">
            <a:extLst>
              <a:ext uri="{FF2B5EF4-FFF2-40B4-BE49-F238E27FC236}">
                <a16:creationId xmlns:a16="http://schemas.microsoft.com/office/drawing/2014/main" id="{7F0F150F-EBCA-4B99-B491-C6652473C4C6}"/>
              </a:ext>
            </a:extLst>
          </p:cNvPr>
          <p:cNvPicPr>
            <a:picLocks noChangeAspect="1"/>
          </p:cNvPicPr>
          <p:nvPr/>
        </p:nvPicPr>
        <p:blipFill rotWithShape="1">
          <a:blip r:embed="rId6" cstate="hqprint">
            <a:extLst>
              <a:ext uri="{28A0092B-C50C-407E-A947-70E740481C1C}">
                <a14:useLocalDpi xmlns:a14="http://schemas.microsoft.com/office/drawing/2010/main"/>
              </a:ext>
            </a:extLst>
          </a:blip>
          <a:srcRect/>
          <a:stretch/>
        </p:blipFill>
        <p:spPr>
          <a:xfrm rot="5400000">
            <a:off x="10052779" y="870607"/>
            <a:ext cx="1218893" cy="2103120"/>
          </a:xfrm>
          <a:prstGeom prst="rect">
            <a:avLst/>
          </a:prstGeom>
        </p:spPr>
      </p:pic>
      <p:pic>
        <p:nvPicPr>
          <p:cNvPr id="17" name="Picture 16">
            <a:extLst>
              <a:ext uri="{FF2B5EF4-FFF2-40B4-BE49-F238E27FC236}">
                <a16:creationId xmlns:a16="http://schemas.microsoft.com/office/drawing/2014/main" id="{AD9F4652-5501-4327-B9EB-F533DCF646A4}"/>
              </a:ext>
            </a:extLst>
          </p:cNvPr>
          <p:cNvPicPr>
            <a:picLocks noChangeAspect="1"/>
          </p:cNvPicPr>
          <p:nvPr/>
        </p:nvPicPr>
        <p:blipFill rotWithShape="1">
          <a:blip r:embed="rId7" cstate="hqprint">
            <a:extLst>
              <a:ext uri="{28A0092B-C50C-407E-A947-70E740481C1C}">
                <a14:useLocalDpi xmlns:a14="http://schemas.microsoft.com/office/drawing/2010/main"/>
              </a:ext>
            </a:extLst>
          </a:blip>
          <a:srcRect/>
          <a:stretch/>
        </p:blipFill>
        <p:spPr>
          <a:xfrm>
            <a:off x="7367649" y="4551854"/>
            <a:ext cx="1742797" cy="1828800"/>
          </a:xfrm>
          <a:prstGeom prst="rect">
            <a:avLst/>
          </a:prstGeom>
        </p:spPr>
      </p:pic>
      <p:sp>
        <p:nvSpPr>
          <p:cNvPr id="18" name="Content Placeholder 2">
            <a:extLst>
              <a:ext uri="{FF2B5EF4-FFF2-40B4-BE49-F238E27FC236}">
                <a16:creationId xmlns:a16="http://schemas.microsoft.com/office/drawing/2014/main" id="{8926B3EF-6E06-4910-AE76-94728D819935}"/>
              </a:ext>
            </a:extLst>
          </p:cNvPr>
          <p:cNvSpPr txBox="1">
            <a:spLocks/>
          </p:cNvSpPr>
          <p:nvPr/>
        </p:nvSpPr>
        <p:spPr>
          <a:xfrm>
            <a:off x="391886" y="1262744"/>
            <a:ext cx="5233083" cy="315268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t>Heat Shield GFE Sensors: </a:t>
            </a:r>
          </a:p>
          <a:p>
            <a:pPr lvl="1"/>
            <a:r>
              <a:rPr lang="en-US" sz="1800" dirty="0"/>
              <a:t>15 TC plugs</a:t>
            </a:r>
          </a:p>
          <a:p>
            <a:pPr lvl="1"/>
            <a:r>
              <a:rPr lang="en-US" sz="1800" dirty="0"/>
              <a:t>2 Radiometers</a:t>
            </a:r>
          </a:p>
          <a:p>
            <a:pPr lvl="1"/>
            <a:r>
              <a:rPr lang="en-US" sz="1800" dirty="0"/>
              <a:t>8 FADS pressure transducers</a:t>
            </a:r>
          </a:p>
          <a:p>
            <a:pPr lvl="1"/>
            <a:r>
              <a:rPr lang="en-US" sz="1800" dirty="0"/>
              <a:t>6 Optical Recession Sensors</a:t>
            </a:r>
          </a:p>
          <a:p>
            <a:r>
              <a:rPr lang="en-US" sz="2000" dirty="0"/>
              <a:t>Backshell GFE Sensor:</a:t>
            </a:r>
          </a:p>
          <a:p>
            <a:pPr lvl="1"/>
            <a:r>
              <a:rPr lang="en-US" sz="1800" dirty="0"/>
              <a:t>1 Radiometer</a:t>
            </a:r>
          </a:p>
        </p:txBody>
      </p:sp>
      <p:pic>
        <p:nvPicPr>
          <p:cNvPr id="21" name="Picture 20">
            <a:extLst>
              <a:ext uri="{FF2B5EF4-FFF2-40B4-BE49-F238E27FC236}">
                <a16:creationId xmlns:a16="http://schemas.microsoft.com/office/drawing/2014/main" id="{E5ABF34D-3B7B-4420-8DA7-F6448870E628}"/>
              </a:ext>
            </a:extLst>
          </p:cNvPr>
          <p:cNvPicPr>
            <a:picLocks noChangeAspect="1"/>
          </p:cNvPicPr>
          <p:nvPr/>
        </p:nvPicPr>
        <p:blipFill>
          <a:blip r:embed="rId8"/>
          <a:stretch>
            <a:fillRect/>
          </a:stretch>
        </p:blipFill>
        <p:spPr>
          <a:xfrm>
            <a:off x="608959" y="3543974"/>
            <a:ext cx="3177228" cy="3291840"/>
          </a:xfrm>
          <a:prstGeom prst="rect">
            <a:avLst/>
          </a:prstGeom>
        </p:spPr>
      </p:pic>
      <p:sp>
        <p:nvSpPr>
          <p:cNvPr id="19" name="Rectangle 18">
            <a:extLst>
              <a:ext uri="{FF2B5EF4-FFF2-40B4-BE49-F238E27FC236}">
                <a16:creationId xmlns:a16="http://schemas.microsoft.com/office/drawing/2014/main" id="{30CDE7E3-BD60-41F2-A173-2A7AFE04C410}"/>
              </a:ext>
            </a:extLst>
          </p:cNvPr>
          <p:cNvSpPr/>
          <p:nvPr/>
        </p:nvSpPr>
        <p:spPr>
          <a:xfrm>
            <a:off x="383998" y="6147529"/>
            <a:ext cx="1219528" cy="276999"/>
          </a:xfrm>
          <a:prstGeom prst="rect">
            <a:avLst/>
          </a:prstGeom>
        </p:spPr>
        <p:txBody>
          <a:bodyPr wrap="square">
            <a:spAutoFit/>
          </a:bodyPr>
          <a:lstStyle/>
          <a:p>
            <a:pPr eaLnBrk="1" hangingPunct="1"/>
            <a:r>
              <a:rPr lang="en-US" sz="1200" b="1" i="1" dirty="0">
                <a:latin typeface="Helvetica"/>
                <a:ea typeface="ＭＳ Ｐゴシック" charset="-128"/>
              </a:rPr>
              <a:t>Sensor layout</a:t>
            </a:r>
          </a:p>
        </p:txBody>
      </p:sp>
    </p:spTree>
    <p:extLst>
      <p:ext uri="{BB962C8B-B14F-4D97-AF65-F5344CB8AC3E}">
        <p14:creationId xmlns:p14="http://schemas.microsoft.com/office/powerpoint/2010/main" val="4110351381"/>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6C7DB21-31DD-4DD3-90F7-E74CDBFC1D7F}"/>
              </a:ext>
            </a:extLst>
          </p:cNvPr>
          <p:cNvSpPr>
            <a:spLocks noGrp="1"/>
          </p:cNvSpPr>
          <p:nvPr>
            <p:ph type="dt" sz="half" idx="10"/>
          </p:nvPr>
        </p:nvSpPr>
        <p:spPr>
          <a:xfrm>
            <a:off x="838200" y="6356350"/>
            <a:ext cx="2743200" cy="365125"/>
          </a:xfrm>
        </p:spPr>
        <p:txBody>
          <a:bodyPr/>
          <a:lstStyle/>
          <a:p>
            <a:r>
              <a:rPr lang="en-US" dirty="0"/>
              <a:t>19 April 2022</a:t>
            </a:r>
          </a:p>
        </p:txBody>
      </p:sp>
      <p:sp>
        <p:nvSpPr>
          <p:cNvPr id="3" name="Footer Placeholder 2">
            <a:extLst>
              <a:ext uri="{FF2B5EF4-FFF2-40B4-BE49-F238E27FC236}">
                <a16:creationId xmlns:a16="http://schemas.microsoft.com/office/drawing/2014/main" id="{CBED2B56-29BC-43A5-A46E-A6F8F4A69AB2}"/>
              </a:ext>
            </a:extLst>
          </p:cNvPr>
          <p:cNvSpPr>
            <a:spLocks noGrp="1"/>
          </p:cNvSpPr>
          <p:nvPr>
            <p:ph type="ftr" sz="quarter" idx="11"/>
          </p:nvPr>
        </p:nvSpPr>
        <p:spPr>
          <a:xfrm>
            <a:off x="4038600" y="6356350"/>
            <a:ext cx="4114800" cy="365125"/>
          </a:xfrm>
        </p:spPr>
        <p:txBody>
          <a:bodyPr/>
          <a:lstStyle/>
          <a:p>
            <a:endParaRPr lang="en-US" dirty="0"/>
          </a:p>
        </p:txBody>
      </p:sp>
      <p:sp>
        <p:nvSpPr>
          <p:cNvPr id="4" name="Slide Number Placeholder 3">
            <a:extLst>
              <a:ext uri="{FF2B5EF4-FFF2-40B4-BE49-F238E27FC236}">
                <a16:creationId xmlns:a16="http://schemas.microsoft.com/office/drawing/2014/main" id="{7160F310-4EE6-4107-8BC8-58107594A0F8}"/>
              </a:ext>
            </a:extLst>
          </p:cNvPr>
          <p:cNvSpPr>
            <a:spLocks noGrp="1"/>
          </p:cNvSpPr>
          <p:nvPr>
            <p:ph type="sldNum" sz="quarter" idx="12"/>
          </p:nvPr>
        </p:nvSpPr>
        <p:spPr>
          <a:xfrm>
            <a:off x="8610600" y="6356350"/>
            <a:ext cx="2743200" cy="365125"/>
          </a:xfrm>
        </p:spPr>
        <p:txBody>
          <a:bodyPr/>
          <a:lstStyle/>
          <a:p>
            <a:fld id="{73FCCCAE-C0A6-4BB7-B82B-AC74E56A11C4}" type="slidenum">
              <a:rPr lang="en-US" smtClean="0"/>
              <a:pPr/>
              <a:t>24</a:t>
            </a:fld>
            <a:endParaRPr lang="en-US" dirty="0"/>
          </a:p>
        </p:txBody>
      </p:sp>
      <p:sp>
        <p:nvSpPr>
          <p:cNvPr id="15" name="Title 14">
            <a:extLst>
              <a:ext uri="{FF2B5EF4-FFF2-40B4-BE49-F238E27FC236}">
                <a16:creationId xmlns:a16="http://schemas.microsoft.com/office/drawing/2014/main" id="{465D2587-33CF-49CA-BAB7-492221A57F5D}"/>
              </a:ext>
            </a:extLst>
          </p:cNvPr>
          <p:cNvSpPr>
            <a:spLocks noGrp="1"/>
          </p:cNvSpPr>
          <p:nvPr>
            <p:ph type="title"/>
          </p:nvPr>
        </p:nvSpPr>
        <p:spPr/>
        <p:txBody>
          <a:bodyPr>
            <a:noAutofit/>
          </a:bodyPr>
          <a:lstStyle/>
          <a:p>
            <a:r>
              <a:rPr lang="en-US" sz="4000" dirty="0"/>
              <a:t>Dragonfly Entry Aerosciences Measurements (DrEAM) – Titan Entry in early 2030s</a:t>
            </a:r>
          </a:p>
        </p:txBody>
      </p:sp>
      <p:sp>
        <p:nvSpPr>
          <p:cNvPr id="7" name="TextBox 6">
            <a:extLst>
              <a:ext uri="{FF2B5EF4-FFF2-40B4-BE49-F238E27FC236}">
                <a16:creationId xmlns:a16="http://schemas.microsoft.com/office/drawing/2014/main" id="{BE47A4BA-8AEE-489F-AFC3-A1ECADB78C8A}"/>
              </a:ext>
            </a:extLst>
          </p:cNvPr>
          <p:cNvSpPr txBox="1"/>
          <p:nvPr/>
        </p:nvSpPr>
        <p:spPr>
          <a:xfrm>
            <a:off x="609601" y="1193702"/>
            <a:ext cx="5241396" cy="4247317"/>
          </a:xfrm>
          <a:prstGeom prst="rect">
            <a:avLst/>
          </a:prstGeom>
          <a:noFill/>
        </p:spPr>
        <p:txBody>
          <a:bodyPr wrap="square">
            <a:spAutoFit/>
          </a:bodyPr>
          <a:lstStyle/>
          <a:p>
            <a:pPr marL="285750" indent="-285750">
              <a:buFont typeface="Arial" panose="020B0604020202020204" pitchFamily="34" charset="0"/>
              <a:buChar char="•"/>
            </a:pPr>
            <a:r>
              <a:rPr lang="en-US" b="1" dirty="0"/>
              <a:t>Dragonfly Sensors for Thermal Reconstruction (DragSTR)</a:t>
            </a:r>
          </a:p>
          <a:p>
            <a:pPr marL="742950" lvl="1" indent="-285750">
              <a:buFont typeface="Arial" panose="020B0604020202020204" pitchFamily="34" charset="0"/>
              <a:buChar char="•"/>
            </a:pPr>
            <a:r>
              <a:rPr lang="en-US" sz="1600" dirty="0"/>
              <a:t>In-depth thermocouples to reconstruct the aerothermal environment and understand the material response of the Thermal Protection System (TPS)</a:t>
            </a:r>
          </a:p>
          <a:p>
            <a:pPr marL="742950" lvl="1" indent="-285750">
              <a:buFont typeface="Arial" panose="020B0604020202020204" pitchFamily="34" charset="0"/>
              <a:buChar char="•"/>
            </a:pPr>
            <a:endParaRPr lang="en-US" dirty="0"/>
          </a:p>
          <a:p>
            <a:pPr marL="742950" lvl="1" indent="-285750">
              <a:buFont typeface="Arial" panose="020B0604020202020204" pitchFamily="34" charset="0"/>
              <a:buChar char="•"/>
            </a:pPr>
            <a:endParaRPr lang="en-US" dirty="0"/>
          </a:p>
          <a:p>
            <a:pPr marL="742950" lvl="1" indent="-285750">
              <a:buFont typeface="Arial" panose="020B0604020202020204" pitchFamily="34" charset="0"/>
              <a:buChar char="•"/>
            </a:pPr>
            <a:endParaRPr lang="en-US" dirty="0"/>
          </a:p>
          <a:p>
            <a:pPr marL="285750" indent="-285750">
              <a:buFont typeface="Arial" panose="020B0604020202020204" pitchFamily="34" charset="0"/>
              <a:buChar char="•"/>
            </a:pPr>
            <a:endParaRPr lang="en-US" b="1" dirty="0"/>
          </a:p>
          <a:p>
            <a:pPr marL="285750" indent="-285750">
              <a:buFont typeface="Arial" panose="020B0604020202020204" pitchFamily="34" charset="0"/>
              <a:buChar char="•"/>
            </a:pPr>
            <a:endParaRPr lang="en-US" b="1" dirty="0"/>
          </a:p>
          <a:p>
            <a:pPr marL="285750" indent="-285750">
              <a:buFont typeface="Arial" panose="020B0604020202020204" pitchFamily="34" charset="0"/>
              <a:buChar char="•"/>
            </a:pPr>
            <a:endParaRPr lang="en-US" b="1" dirty="0"/>
          </a:p>
          <a:p>
            <a:pPr marL="285750" indent="-285750">
              <a:buFont typeface="Arial" panose="020B0604020202020204" pitchFamily="34" charset="0"/>
              <a:buChar char="•"/>
            </a:pPr>
            <a:r>
              <a:rPr lang="en-US" b="1" dirty="0"/>
              <a:t>Dragonfly Atmospheric Flight Transducers (DrAFT)</a:t>
            </a:r>
          </a:p>
          <a:p>
            <a:pPr marL="742950" lvl="1" indent="-285750">
              <a:buFont typeface="Arial" panose="020B0604020202020204" pitchFamily="34" charset="0"/>
              <a:buChar char="•"/>
            </a:pPr>
            <a:r>
              <a:rPr lang="en-US" dirty="0"/>
              <a:t>Surface pressures on heatshield to understand flow and dynamics</a:t>
            </a:r>
          </a:p>
        </p:txBody>
      </p:sp>
      <p:sp>
        <p:nvSpPr>
          <p:cNvPr id="17" name="TextBox 16">
            <a:extLst>
              <a:ext uri="{FF2B5EF4-FFF2-40B4-BE49-F238E27FC236}">
                <a16:creationId xmlns:a16="http://schemas.microsoft.com/office/drawing/2014/main" id="{35488A8C-F155-4844-9C65-9D83A5F76A93}"/>
              </a:ext>
            </a:extLst>
          </p:cNvPr>
          <p:cNvSpPr txBox="1"/>
          <p:nvPr/>
        </p:nvSpPr>
        <p:spPr>
          <a:xfrm>
            <a:off x="6167376" y="1193702"/>
            <a:ext cx="5701553" cy="4247317"/>
          </a:xfrm>
          <a:prstGeom prst="rect">
            <a:avLst/>
          </a:prstGeom>
          <a:noFill/>
        </p:spPr>
        <p:txBody>
          <a:bodyPr wrap="square">
            <a:spAutoFit/>
          </a:bodyPr>
          <a:lstStyle/>
          <a:p>
            <a:pPr marL="285750" indent="-285750">
              <a:buFont typeface="Arial" panose="020B0604020202020204" pitchFamily="34" charset="0"/>
              <a:buChar char="•"/>
            </a:pPr>
            <a:r>
              <a:rPr lang="en-US" b="1" dirty="0"/>
              <a:t>COmbined Sensor System for Titan Atmosphere (COSSTA)</a:t>
            </a:r>
          </a:p>
          <a:p>
            <a:pPr marL="742950" lvl="1" indent="-285750">
              <a:buFont typeface="Arial" panose="020B0604020202020204" pitchFamily="34" charset="0"/>
              <a:buChar char="•"/>
            </a:pPr>
            <a:r>
              <a:rPr lang="en-US" dirty="0"/>
              <a:t>Backshell sensors for radiative &amp; total heat flux, pressure and temperature. Main focus is to understand radiative heating from CN.</a:t>
            </a:r>
          </a:p>
          <a:p>
            <a:pPr marL="742950" lvl="1" indent="-285750">
              <a:buFont typeface="Arial" panose="020B0604020202020204" pitchFamily="34" charset="0"/>
              <a:buChar char="•"/>
            </a:pPr>
            <a:endParaRPr lang="en-US" dirty="0"/>
          </a:p>
          <a:p>
            <a:pPr marL="742950" lvl="1" indent="-285750">
              <a:buFont typeface="Arial" panose="020B0604020202020204" pitchFamily="34" charset="0"/>
              <a:buChar char="•"/>
            </a:pPr>
            <a:endParaRPr lang="en-US" dirty="0"/>
          </a:p>
          <a:p>
            <a:pPr marL="742950" lvl="1" indent="-285750">
              <a:buFont typeface="Arial" panose="020B0604020202020204" pitchFamily="34" charset="0"/>
              <a:buChar char="•"/>
            </a:pPr>
            <a:endParaRPr lang="en-US" dirty="0"/>
          </a:p>
          <a:p>
            <a:pPr marL="285750" indent="-285750">
              <a:buFont typeface="Arial" panose="020B0604020202020204" pitchFamily="34" charset="0"/>
              <a:buChar char="•"/>
            </a:pPr>
            <a:endParaRPr lang="en-US" b="1" dirty="0"/>
          </a:p>
          <a:p>
            <a:pPr marL="285750" indent="-285750">
              <a:buFont typeface="Arial" panose="020B0604020202020204" pitchFamily="34" charset="0"/>
              <a:buChar char="•"/>
            </a:pPr>
            <a:endParaRPr lang="en-US" b="1" dirty="0"/>
          </a:p>
          <a:p>
            <a:pPr marL="285750" indent="-285750">
              <a:buFont typeface="Arial" panose="020B0604020202020204" pitchFamily="34" charset="0"/>
              <a:buChar char="•"/>
            </a:pPr>
            <a:endParaRPr lang="en-US" b="1" dirty="0"/>
          </a:p>
          <a:p>
            <a:pPr marL="285750" indent="-285750">
              <a:buFont typeface="Arial" panose="020B0604020202020204" pitchFamily="34" charset="0"/>
              <a:buChar char="•"/>
            </a:pPr>
            <a:endParaRPr lang="en-US" b="1" dirty="0"/>
          </a:p>
          <a:p>
            <a:pPr marL="285750" indent="-285750">
              <a:buFont typeface="Arial" panose="020B0604020202020204" pitchFamily="34" charset="0"/>
              <a:buChar char="•"/>
            </a:pPr>
            <a:r>
              <a:rPr lang="en-US" b="1" dirty="0"/>
              <a:t>Data Acquisition System (DAS)</a:t>
            </a:r>
          </a:p>
          <a:p>
            <a:pPr marL="742950" lvl="1" indent="-285750">
              <a:buFont typeface="Arial" panose="020B0604020202020204" pitchFamily="34" charset="0"/>
              <a:buChar char="•"/>
            </a:pPr>
            <a:r>
              <a:rPr lang="en-US" dirty="0"/>
              <a:t>DLR is also providing the data acquisition system for all the DrEAM instruments</a:t>
            </a:r>
          </a:p>
        </p:txBody>
      </p:sp>
      <p:pic>
        <p:nvPicPr>
          <p:cNvPr id="18" name="Picture 17">
            <a:extLst>
              <a:ext uri="{FF2B5EF4-FFF2-40B4-BE49-F238E27FC236}">
                <a16:creationId xmlns:a16="http://schemas.microsoft.com/office/drawing/2014/main" id="{A7201734-EEE8-4EDB-B951-AA4EBF6AFBBB}"/>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6999658" y="2886739"/>
            <a:ext cx="1675767" cy="1280160"/>
          </a:xfrm>
          <a:prstGeom prst="rect">
            <a:avLst/>
          </a:prstGeom>
        </p:spPr>
      </p:pic>
      <p:pic>
        <p:nvPicPr>
          <p:cNvPr id="19" name="Picture 18">
            <a:extLst>
              <a:ext uri="{FF2B5EF4-FFF2-40B4-BE49-F238E27FC236}">
                <a16:creationId xmlns:a16="http://schemas.microsoft.com/office/drawing/2014/main" id="{C0E2C0A0-D7FB-4CCC-AFBA-22243220B1AA}"/>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3631218" y="3023899"/>
            <a:ext cx="1232087" cy="1005840"/>
          </a:xfrm>
          <a:prstGeom prst="rect">
            <a:avLst/>
          </a:prstGeom>
        </p:spPr>
      </p:pic>
      <p:pic>
        <p:nvPicPr>
          <p:cNvPr id="20" name="Picture 19">
            <a:extLst>
              <a:ext uri="{FF2B5EF4-FFF2-40B4-BE49-F238E27FC236}">
                <a16:creationId xmlns:a16="http://schemas.microsoft.com/office/drawing/2014/main" id="{18765576-D58F-43E5-BCEF-DE6A7CF88A30}"/>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1425086" y="3023899"/>
            <a:ext cx="1256350" cy="1005840"/>
          </a:xfrm>
          <a:prstGeom prst="rect">
            <a:avLst/>
          </a:prstGeom>
        </p:spPr>
      </p:pic>
      <p:pic>
        <p:nvPicPr>
          <p:cNvPr id="21" name="Picture 20">
            <a:extLst>
              <a:ext uri="{FF2B5EF4-FFF2-40B4-BE49-F238E27FC236}">
                <a16:creationId xmlns:a16="http://schemas.microsoft.com/office/drawing/2014/main" id="{3E70A337-57A0-499B-AA8A-7EBA6DC5FD33}"/>
              </a:ext>
            </a:extLst>
          </p:cNvPr>
          <p:cNvPicPr>
            <a:picLocks noChangeAspect="1"/>
          </p:cNvPicPr>
          <p:nvPr/>
        </p:nvPicPr>
        <p:blipFill rotWithShape="1">
          <a:blip r:embed="rId5" cstate="hqprint">
            <a:extLst>
              <a:ext uri="{28A0092B-C50C-407E-A947-70E740481C1C}">
                <a14:useLocalDpi xmlns:a14="http://schemas.microsoft.com/office/drawing/2010/main"/>
              </a:ext>
            </a:extLst>
          </a:blip>
          <a:srcRect/>
          <a:stretch/>
        </p:blipFill>
        <p:spPr>
          <a:xfrm>
            <a:off x="9100220" y="2795299"/>
            <a:ext cx="2165122" cy="1371600"/>
          </a:xfrm>
          <a:prstGeom prst="rect">
            <a:avLst/>
          </a:prstGeom>
        </p:spPr>
      </p:pic>
      <p:sp>
        <p:nvSpPr>
          <p:cNvPr id="22" name="Rectangle 21">
            <a:extLst>
              <a:ext uri="{FF2B5EF4-FFF2-40B4-BE49-F238E27FC236}">
                <a16:creationId xmlns:a16="http://schemas.microsoft.com/office/drawing/2014/main" id="{76E8CC9D-FB9D-4BFF-A558-9E374FB030A7}"/>
              </a:ext>
            </a:extLst>
          </p:cNvPr>
          <p:cNvSpPr/>
          <p:nvPr/>
        </p:nvSpPr>
        <p:spPr>
          <a:xfrm>
            <a:off x="1425086" y="4029739"/>
            <a:ext cx="3792508" cy="307777"/>
          </a:xfrm>
          <a:prstGeom prst="rect">
            <a:avLst/>
          </a:prstGeom>
        </p:spPr>
        <p:txBody>
          <a:bodyPr wrap="square">
            <a:spAutoFit/>
          </a:bodyPr>
          <a:lstStyle/>
          <a:p>
            <a:pPr algn="ctr"/>
            <a:r>
              <a:rPr lang="en-US" sz="1400" b="1" i="1" dirty="0"/>
              <a:t>(Thermal plugs used for MEDLI2)</a:t>
            </a:r>
          </a:p>
        </p:txBody>
      </p:sp>
      <p:sp>
        <p:nvSpPr>
          <p:cNvPr id="23" name="Rectangle 22">
            <a:extLst>
              <a:ext uri="{FF2B5EF4-FFF2-40B4-BE49-F238E27FC236}">
                <a16:creationId xmlns:a16="http://schemas.microsoft.com/office/drawing/2014/main" id="{E97046BC-56D9-4899-9AE5-ECADFF6B43EF}"/>
              </a:ext>
            </a:extLst>
          </p:cNvPr>
          <p:cNvSpPr/>
          <p:nvPr/>
        </p:nvSpPr>
        <p:spPr>
          <a:xfrm>
            <a:off x="7068350" y="4130848"/>
            <a:ext cx="4076572" cy="307777"/>
          </a:xfrm>
          <a:prstGeom prst="rect">
            <a:avLst/>
          </a:prstGeom>
        </p:spPr>
        <p:txBody>
          <a:bodyPr wrap="square">
            <a:spAutoFit/>
          </a:bodyPr>
          <a:lstStyle/>
          <a:p>
            <a:pPr algn="ctr"/>
            <a:r>
              <a:rPr lang="en-US" sz="1400" b="1" i="1" dirty="0"/>
              <a:t>(Aerothermal sensors used for ExoMars)</a:t>
            </a:r>
          </a:p>
        </p:txBody>
      </p:sp>
      <p:pic>
        <p:nvPicPr>
          <p:cNvPr id="24" name="Grafik 2">
            <a:extLst>
              <a:ext uri="{FF2B5EF4-FFF2-40B4-BE49-F238E27FC236}">
                <a16:creationId xmlns:a16="http://schemas.microsoft.com/office/drawing/2014/main" id="{61F78A9F-405A-4F82-877B-869DB2EA2886}"/>
              </a:ext>
            </a:extLst>
          </p:cNvPr>
          <p:cNvPicPr>
            <a:picLocks noChangeAspect="1"/>
          </p:cNvPicPr>
          <p:nvPr/>
        </p:nvPicPr>
        <p:blipFill rotWithShape="1">
          <a:blip r:embed="rId6" cstate="hqprint">
            <a:extLst>
              <a:ext uri="{28A0092B-C50C-407E-A947-70E740481C1C}">
                <a14:useLocalDpi xmlns:a14="http://schemas.microsoft.com/office/drawing/2010/main"/>
              </a:ext>
            </a:extLst>
          </a:blip>
          <a:srcRect/>
          <a:stretch/>
        </p:blipFill>
        <p:spPr>
          <a:xfrm>
            <a:off x="8469779" y="5365945"/>
            <a:ext cx="2436354" cy="1280160"/>
          </a:xfrm>
          <a:prstGeom prst="rect">
            <a:avLst/>
          </a:prstGeom>
        </p:spPr>
      </p:pic>
      <p:pic>
        <p:nvPicPr>
          <p:cNvPr id="25" name="Picture 24">
            <a:extLst>
              <a:ext uri="{FF2B5EF4-FFF2-40B4-BE49-F238E27FC236}">
                <a16:creationId xmlns:a16="http://schemas.microsoft.com/office/drawing/2014/main" id="{B7431C1D-1F79-487C-A659-9337B8A4D6BD}"/>
              </a:ext>
            </a:extLst>
          </p:cNvPr>
          <p:cNvPicPr>
            <a:picLocks noChangeAspect="1"/>
          </p:cNvPicPr>
          <p:nvPr/>
        </p:nvPicPr>
        <p:blipFill rotWithShape="1">
          <a:blip r:embed="rId7" cstate="hqprint">
            <a:extLst>
              <a:ext uri="{28A0092B-C50C-407E-A947-70E740481C1C}">
                <a14:useLocalDpi xmlns:a14="http://schemas.microsoft.com/office/drawing/2010/main"/>
              </a:ext>
            </a:extLst>
          </a:blip>
          <a:srcRect/>
          <a:stretch/>
        </p:blipFill>
        <p:spPr>
          <a:xfrm>
            <a:off x="2164676" y="5365945"/>
            <a:ext cx="1529164" cy="1280160"/>
          </a:xfrm>
          <a:prstGeom prst="rect">
            <a:avLst/>
          </a:prstGeom>
        </p:spPr>
      </p:pic>
      <p:sp>
        <p:nvSpPr>
          <p:cNvPr id="26" name="Rectangle 25">
            <a:extLst>
              <a:ext uri="{FF2B5EF4-FFF2-40B4-BE49-F238E27FC236}">
                <a16:creationId xmlns:a16="http://schemas.microsoft.com/office/drawing/2014/main" id="{9CF40063-F493-4E3D-A30D-07B3F3AB1811}"/>
              </a:ext>
            </a:extLst>
          </p:cNvPr>
          <p:cNvSpPr/>
          <p:nvPr/>
        </p:nvSpPr>
        <p:spPr>
          <a:xfrm>
            <a:off x="3826325" y="5820913"/>
            <a:ext cx="2024672" cy="523220"/>
          </a:xfrm>
          <a:prstGeom prst="rect">
            <a:avLst/>
          </a:prstGeom>
        </p:spPr>
        <p:txBody>
          <a:bodyPr wrap="square">
            <a:spAutoFit/>
          </a:bodyPr>
          <a:lstStyle/>
          <a:p>
            <a:r>
              <a:rPr lang="en-US" sz="1400" b="1" i="1" dirty="0"/>
              <a:t>(Pressure transducers used for MEDLI2)</a:t>
            </a:r>
          </a:p>
        </p:txBody>
      </p:sp>
      <p:sp>
        <p:nvSpPr>
          <p:cNvPr id="27" name="Rectangle 26">
            <a:extLst>
              <a:ext uri="{FF2B5EF4-FFF2-40B4-BE49-F238E27FC236}">
                <a16:creationId xmlns:a16="http://schemas.microsoft.com/office/drawing/2014/main" id="{7390BD02-30BB-43DD-92EF-E26036D2CE20}"/>
              </a:ext>
            </a:extLst>
          </p:cNvPr>
          <p:cNvSpPr/>
          <p:nvPr/>
        </p:nvSpPr>
        <p:spPr>
          <a:xfrm>
            <a:off x="6922337" y="5684100"/>
            <a:ext cx="1575825" cy="523220"/>
          </a:xfrm>
          <a:prstGeom prst="rect">
            <a:avLst/>
          </a:prstGeom>
        </p:spPr>
        <p:txBody>
          <a:bodyPr wrap="square">
            <a:spAutoFit/>
          </a:bodyPr>
          <a:lstStyle/>
          <a:p>
            <a:r>
              <a:rPr lang="en-US" sz="1400" b="1" i="1" dirty="0"/>
              <a:t>(DAS box used for ExoMars)</a:t>
            </a:r>
          </a:p>
        </p:txBody>
      </p:sp>
    </p:spTree>
    <p:extLst>
      <p:ext uri="{BB962C8B-B14F-4D97-AF65-F5344CB8AC3E}">
        <p14:creationId xmlns:p14="http://schemas.microsoft.com/office/powerpoint/2010/main" val="2643362107"/>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1">
            <a:extLst>
              <a:ext uri="{FF2B5EF4-FFF2-40B4-BE49-F238E27FC236}">
                <a16:creationId xmlns:a16="http://schemas.microsoft.com/office/drawing/2014/main" id="{BFB27B5F-93E7-46B5-A0EB-578079A225F2}"/>
              </a:ext>
            </a:extLst>
          </p:cNvPr>
          <p:cNvSpPr>
            <a:spLocks noGrp="1"/>
          </p:cNvSpPr>
          <p:nvPr>
            <p:ph type="title"/>
          </p:nvPr>
        </p:nvSpPr>
        <p:spPr/>
        <p:txBody>
          <a:bodyPr/>
          <a:lstStyle/>
          <a:p>
            <a:r>
              <a:rPr lang="en-US" dirty="0"/>
              <a:t>EDL Instrumentation Future Needs</a:t>
            </a:r>
          </a:p>
        </p:txBody>
      </p:sp>
      <p:sp>
        <p:nvSpPr>
          <p:cNvPr id="4" name="Date Placeholder 3">
            <a:extLst>
              <a:ext uri="{FF2B5EF4-FFF2-40B4-BE49-F238E27FC236}">
                <a16:creationId xmlns:a16="http://schemas.microsoft.com/office/drawing/2014/main" id="{0DA9F67B-86B1-45E1-B12A-DB030B607265}"/>
              </a:ext>
            </a:extLst>
          </p:cNvPr>
          <p:cNvSpPr>
            <a:spLocks noGrp="1"/>
          </p:cNvSpPr>
          <p:nvPr>
            <p:ph type="dt" sz="half" idx="10"/>
          </p:nvPr>
        </p:nvSpPr>
        <p:spPr/>
        <p:txBody>
          <a:bodyPr/>
          <a:lstStyle/>
          <a:p>
            <a:r>
              <a:rPr lang="en-US" dirty="0"/>
              <a:t>19 April 2022</a:t>
            </a:r>
          </a:p>
        </p:txBody>
      </p:sp>
      <p:sp>
        <p:nvSpPr>
          <p:cNvPr id="5" name="Footer Placeholder 4">
            <a:extLst>
              <a:ext uri="{FF2B5EF4-FFF2-40B4-BE49-F238E27FC236}">
                <a16:creationId xmlns:a16="http://schemas.microsoft.com/office/drawing/2014/main" id="{1E9D5075-F246-45C8-A9E4-ABF135C7C4F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D790A07-23AA-4AC9-A413-BB99F8E095FA}"/>
              </a:ext>
            </a:extLst>
          </p:cNvPr>
          <p:cNvSpPr>
            <a:spLocks noGrp="1"/>
          </p:cNvSpPr>
          <p:nvPr>
            <p:ph type="sldNum" sz="quarter" idx="12"/>
          </p:nvPr>
        </p:nvSpPr>
        <p:spPr/>
        <p:txBody>
          <a:bodyPr/>
          <a:lstStyle/>
          <a:p>
            <a:fld id="{73FCCCAE-C0A6-4BB7-B82B-AC74E56A11C4}" type="slidenum">
              <a:rPr lang="en-US" smtClean="0"/>
              <a:pPr/>
              <a:t>25</a:t>
            </a:fld>
            <a:endParaRPr lang="en-US" dirty="0"/>
          </a:p>
        </p:txBody>
      </p:sp>
      <p:graphicFrame>
        <p:nvGraphicFramePr>
          <p:cNvPr id="16" name="Table 23">
            <a:extLst>
              <a:ext uri="{FF2B5EF4-FFF2-40B4-BE49-F238E27FC236}">
                <a16:creationId xmlns:a16="http://schemas.microsoft.com/office/drawing/2014/main" id="{CD2DE88C-F61D-431B-ADE8-90E6D76CF306}"/>
              </a:ext>
            </a:extLst>
          </p:cNvPr>
          <p:cNvGraphicFramePr>
            <a:graphicFrameLocks noGrp="1"/>
          </p:cNvGraphicFramePr>
          <p:nvPr>
            <p:extLst>
              <p:ext uri="{D42A27DB-BD31-4B8C-83A1-F6EECF244321}">
                <p14:modId xmlns:p14="http://schemas.microsoft.com/office/powerpoint/2010/main" val="421114814"/>
              </p:ext>
            </p:extLst>
          </p:nvPr>
        </p:nvGraphicFramePr>
        <p:xfrm>
          <a:off x="590303" y="1186543"/>
          <a:ext cx="11011394" cy="5313680"/>
        </p:xfrm>
        <a:graphic>
          <a:graphicData uri="http://schemas.openxmlformats.org/drawingml/2006/table">
            <a:tbl>
              <a:tblPr firstRow="1" bandRow="1">
                <a:tableStyleId>{5C22544A-7EE6-4342-B048-85BDC9FD1C3A}</a:tableStyleId>
              </a:tblPr>
              <a:tblGrid>
                <a:gridCol w="2752849">
                  <a:extLst>
                    <a:ext uri="{9D8B030D-6E8A-4147-A177-3AD203B41FA5}">
                      <a16:colId xmlns:a16="http://schemas.microsoft.com/office/drawing/2014/main" val="1059429334"/>
                    </a:ext>
                  </a:extLst>
                </a:gridCol>
                <a:gridCol w="2439637">
                  <a:extLst>
                    <a:ext uri="{9D8B030D-6E8A-4147-A177-3AD203B41FA5}">
                      <a16:colId xmlns:a16="http://schemas.microsoft.com/office/drawing/2014/main" val="373982625"/>
                    </a:ext>
                  </a:extLst>
                </a:gridCol>
                <a:gridCol w="1911927">
                  <a:extLst>
                    <a:ext uri="{9D8B030D-6E8A-4147-A177-3AD203B41FA5}">
                      <a16:colId xmlns:a16="http://schemas.microsoft.com/office/drawing/2014/main" val="600189063"/>
                    </a:ext>
                  </a:extLst>
                </a:gridCol>
                <a:gridCol w="1302327">
                  <a:extLst>
                    <a:ext uri="{9D8B030D-6E8A-4147-A177-3AD203B41FA5}">
                      <a16:colId xmlns:a16="http://schemas.microsoft.com/office/drawing/2014/main" val="3708164395"/>
                    </a:ext>
                  </a:extLst>
                </a:gridCol>
                <a:gridCol w="1302327">
                  <a:extLst>
                    <a:ext uri="{9D8B030D-6E8A-4147-A177-3AD203B41FA5}">
                      <a16:colId xmlns:a16="http://schemas.microsoft.com/office/drawing/2014/main" val="1625775043"/>
                    </a:ext>
                  </a:extLst>
                </a:gridCol>
                <a:gridCol w="1302327">
                  <a:extLst>
                    <a:ext uri="{9D8B030D-6E8A-4147-A177-3AD203B41FA5}">
                      <a16:colId xmlns:a16="http://schemas.microsoft.com/office/drawing/2014/main" val="1200135166"/>
                    </a:ext>
                  </a:extLst>
                </a:gridCol>
              </a:tblGrid>
              <a:tr h="320040">
                <a:tc rowSpan="2">
                  <a:txBody>
                    <a:bodyPr/>
                    <a:lstStyle/>
                    <a:p>
                      <a:r>
                        <a:rPr lang="en-US" dirty="0"/>
                        <a:t>Physical Parameter</a:t>
                      </a:r>
                    </a:p>
                  </a:txBody>
                  <a:tcPr/>
                </a:tc>
                <a:tc rowSpan="2">
                  <a:txBody>
                    <a:bodyPr/>
                    <a:lstStyle/>
                    <a:p>
                      <a:r>
                        <a:rPr lang="en-US" dirty="0"/>
                        <a:t>Sensor</a:t>
                      </a:r>
                    </a:p>
                  </a:txBody>
                  <a:tcPr/>
                </a:tc>
                <a:tc rowSpan="2">
                  <a:txBody>
                    <a:bodyPr/>
                    <a:lstStyle/>
                    <a:p>
                      <a:r>
                        <a:rPr lang="en-US" dirty="0"/>
                        <a:t>Sensor Accuracy and/or Resolution</a:t>
                      </a:r>
                    </a:p>
                  </a:txBody>
                  <a:tcPr/>
                </a:tc>
                <a:tc gridSpan="3">
                  <a:txBody>
                    <a:bodyPr/>
                    <a:lstStyle/>
                    <a:p>
                      <a:pPr algn="ctr"/>
                      <a:r>
                        <a:rPr lang="en-US" dirty="0"/>
                        <a:t>Type of TPS</a:t>
                      </a:r>
                    </a:p>
                  </a:txBody>
                  <a:tcPr>
                    <a:lnB w="12700" cap="flat" cmpd="sng" algn="ctr">
                      <a:solidFill>
                        <a:schemeClr val="bg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458751460"/>
                  </a:ext>
                </a:extLst>
              </a:tr>
              <a:tr h="253523">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a:r>
                        <a:rPr lang="en-US" sz="1600" dirty="0">
                          <a:solidFill>
                            <a:schemeClr val="bg1"/>
                          </a:solidFill>
                        </a:rPr>
                        <a:t>Rigid Ablator</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solidFill>
                      <a:srgbClr val="4472C4"/>
                    </a:solidFill>
                  </a:tcPr>
                </a:tc>
                <a:tc>
                  <a:txBody>
                    <a:bodyPr/>
                    <a:lstStyle/>
                    <a:p>
                      <a:pPr algn="ctr"/>
                      <a:r>
                        <a:rPr lang="en-US" sz="1600" dirty="0">
                          <a:solidFill>
                            <a:schemeClr val="bg1"/>
                          </a:solidFill>
                        </a:rPr>
                        <a:t>Flexible</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solidFill>
                      <a:srgbClr val="4472C4"/>
                    </a:solidFill>
                  </a:tcPr>
                </a:tc>
                <a:tc>
                  <a:txBody>
                    <a:bodyPr/>
                    <a:lstStyle/>
                    <a:p>
                      <a:pPr algn="ctr"/>
                      <a:r>
                        <a:rPr lang="en-US" sz="1600" dirty="0">
                          <a:solidFill>
                            <a:schemeClr val="bg1"/>
                          </a:solidFill>
                        </a:rPr>
                        <a:t>Woven</a:t>
                      </a:r>
                    </a:p>
                  </a:txBody>
                  <a:tcP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solidFill>
                      <a:srgbClr val="4472C4"/>
                    </a:solidFill>
                  </a:tcPr>
                </a:tc>
                <a:extLst>
                  <a:ext uri="{0D108BD9-81ED-4DB2-BD59-A6C34878D82A}">
                    <a16:rowId xmlns:a16="http://schemas.microsoft.com/office/drawing/2014/main" val="33031260"/>
                  </a:ext>
                </a:extLst>
              </a:tr>
              <a:tr h="320040">
                <a:tc rowSpan="2">
                  <a:txBody>
                    <a:bodyPr/>
                    <a:lstStyle/>
                    <a:p>
                      <a:r>
                        <a:rPr lang="en-US" sz="1600" dirty="0"/>
                        <a:t>TPS In-Depth Temperature</a:t>
                      </a:r>
                    </a:p>
                  </a:txBody>
                  <a:tcPr anchor="ctr"/>
                </a:tc>
                <a:tc>
                  <a:txBody>
                    <a:bodyPr/>
                    <a:lstStyle/>
                    <a:p>
                      <a:pPr algn="l"/>
                      <a:r>
                        <a:rPr lang="en-US" sz="1600" dirty="0"/>
                        <a:t>Thermocouple</a:t>
                      </a:r>
                    </a:p>
                  </a:txBody>
                  <a:tcPr/>
                </a:tc>
                <a:tc>
                  <a:txBody>
                    <a:bodyPr/>
                    <a:lstStyle/>
                    <a:p>
                      <a:pPr marL="0" marR="0" algn="ctr">
                        <a:spcBef>
                          <a:spcPts val="0"/>
                        </a:spcBef>
                        <a:spcAft>
                          <a:spcPts val="0"/>
                        </a:spcAft>
                      </a:pPr>
                      <a:r>
                        <a:rPr lang="en-US" sz="1400" b="0" dirty="0">
                          <a:solidFill>
                            <a:schemeClr val="tx1"/>
                          </a:solidFill>
                          <a:effectLst/>
                          <a:latin typeface="+mn-lt"/>
                          <a:ea typeface="Symbol" panose="05050102010706020507" pitchFamily="18" charset="2"/>
                          <a:cs typeface="Symbol" panose="05050102010706020507" pitchFamily="18" charset="2"/>
                        </a:rPr>
                        <a:t>±</a:t>
                      </a:r>
                      <a:r>
                        <a:rPr lang="en-US" sz="1400" b="0" dirty="0">
                          <a:solidFill>
                            <a:schemeClr val="tx1"/>
                          </a:solidFill>
                          <a:effectLst/>
                          <a:latin typeface="+mn-lt"/>
                          <a:ea typeface="Calibri" panose="020F0502020204030204" pitchFamily="34" charset="0"/>
                          <a:cs typeface="Times New Roman" panose="02020603050405020304" pitchFamily="18" charset="0"/>
                        </a:rPr>
                        <a:t> 50</a:t>
                      </a:r>
                      <a:r>
                        <a:rPr lang="en-US" sz="1400" b="0" dirty="0">
                          <a:solidFill>
                            <a:schemeClr val="tx1"/>
                          </a:solidFill>
                          <a:effectLst/>
                          <a:latin typeface="+mn-lt"/>
                          <a:ea typeface="Symbol" panose="05050102010706020507" pitchFamily="18" charset="2"/>
                          <a:cs typeface="Symbol" panose="05050102010706020507" pitchFamily="18" charset="2"/>
                        </a:rPr>
                        <a:t>°</a:t>
                      </a:r>
                      <a:r>
                        <a:rPr lang="en-US" sz="1400" b="0" dirty="0">
                          <a:solidFill>
                            <a:schemeClr val="tx1"/>
                          </a:solidFill>
                          <a:effectLst/>
                          <a:latin typeface="+mn-lt"/>
                          <a:ea typeface="Calibri" panose="020F0502020204030204" pitchFamily="34" charset="0"/>
                          <a:cs typeface="Times New Roman" panose="02020603050405020304" pitchFamily="18" charset="0"/>
                        </a:rPr>
                        <a:t>C at 1,260</a:t>
                      </a:r>
                      <a:r>
                        <a:rPr lang="en-US" sz="1400" b="0" dirty="0">
                          <a:solidFill>
                            <a:schemeClr val="tx1"/>
                          </a:solidFill>
                          <a:effectLst/>
                          <a:latin typeface="+mn-lt"/>
                          <a:ea typeface="Symbol" panose="05050102010706020507" pitchFamily="18" charset="2"/>
                          <a:cs typeface="Symbol" panose="05050102010706020507" pitchFamily="18" charset="2"/>
                        </a:rPr>
                        <a:t>°</a:t>
                      </a:r>
                      <a:r>
                        <a:rPr lang="en-US" sz="1400" b="0" dirty="0">
                          <a:solidFill>
                            <a:schemeClr val="tx1"/>
                          </a:solidFill>
                          <a:effectLst/>
                          <a:latin typeface="+mn-lt"/>
                          <a:ea typeface="Calibri" panose="020F0502020204030204" pitchFamily="34" charset="0"/>
                          <a:cs typeface="Times New Roman" panose="02020603050405020304" pitchFamily="18" charset="0"/>
                        </a:rPr>
                        <a:t>C</a:t>
                      </a:r>
                    </a:p>
                  </a:txBody>
                  <a:tcPr marL="68580" marR="68580" marT="0" marB="0" anchor="ctr"/>
                </a:tc>
                <a:tc>
                  <a:txBody>
                    <a:bodyPr/>
                    <a:lstStyle/>
                    <a:p>
                      <a:pPr marL="0" marR="0" algn="ctr">
                        <a:spcBef>
                          <a:spcPts val="0"/>
                        </a:spcBef>
                        <a:spcAft>
                          <a:spcPts val="0"/>
                        </a:spcAft>
                      </a:pPr>
                      <a:r>
                        <a:rPr lang="en-US" sz="1800" b="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R w="12700" cap="flat" cmpd="sng" algn="ctr">
                      <a:solidFill>
                        <a:schemeClr val="bg1"/>
                      </a:solidFill>
                      <a:prstDash val="solid"/>
                      <a:round/>
                      <a:headEnd type="none" w="med" len="med"/>
                      <a:tailEnd type="none" w="med" len="med"/>
                    </a:lnR>
                  </a:tcPr>
                </a:tc>
                <a:tc>
                  <a:txBody>
                    <a:bodyPr/>
                    <a:lstStyle/>
                    <a:p>
                      <a:pPr marL="0" marR="0" algn="ctr">
                        <a:spcBef>
                          <a:spcPts val="0"/>
                        </a:spcBef>
                        <a:spcAft>
                          <a:spcPts val="0"/>
                        </a:spcAft>
                      </a:pPr>
                      <a:r>
                        <a:rPr lang="en-US" sz="1400" b="1" dirty="0">
                          <a:solidFill>
                            <a:srgbClr val="0000CC"/>
                          </a:solidFill>
                          <a:effectLst/>
                          <a:latin typeface="Wingdings 2" panose="05020102010507070707" pitchFamily="18" charset="2"/>
                          <a:ea typeface="Wingdings 2" panose="05020102010507070707" pitchFamily="18" charset="2"/>
                          <a:cs typeface="Wingdings 2" panose="05020102010507070707" pitchFamily="18" charset="2"/>
                        </a:rPr>
                        <a:t>½</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marL="0" marR="0" algn="ctr">
                        <a:spcBef>
                          <a:spcPts val="0"/>
                        </a:spcBef>
                        <a:spcAft>
                          <a:spcPts val="0"/>
                        </a:spcAft>
                      </a:pPr>
                      <a:r>
                        <a:rPr lang="en-US" sz="1800" b="1"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3084229608"/>
                  </a:ext>
                </a:extLst>
              </a:tr>
              <a:tr h="320040">
                <a:tc vMerge="1">
                  <a:txBody>
                    <a:bodyPr/>
                    <a:lstStyle/>
                    <a:p>
                      <a:endParaRPr lang="en-US"/>
                    </a:p>
                  </a:txBody>
                  <a:tcPr/>
                </a:tc>
                <a:tc>
                  <a:txBody>
                    <a:bodyPr/>
                    <a:lstStyle/>
                    <a:p>
                      <a:pPr algn="l"/>
                      <a:r>
                        <a:rPr lang="en-US" sz="1600" dirty="0"/>
                        <a:t>Fiber Optic Sensing System</a:t>
                      </a:r>
                    </a:p>
                  </a:txBody>
                  <a:tcPr>
                    <a:solidFill>
                      <a:srgbClr val="E9EBF5"/>
                    </a:solidFill>
                  </a:tcPr>
                </a:tc>
                <a:tc>
                  <a:txBody>
                    <a:bodyPr/>
                    <a:lstStyle/>
                    <a:p>
                      <a:pPr marL="0" marR="0" algn="ctr">
                        <a:spcBef>
                          <a:spcPts val="0"/>
                        </a:spcBef>
                        <a:spcAft>
                          <a:spcPts val="0"/>
                        </a:spcAft>
                      </a:pPr>
                      <a:r>
                        <a:rPr lang="en-US" sz="1400" b="0" dirty="0">
                          <a:solidFill>
                            <a:schemeClr val="tx1"/>
                          </a:solidFill>
                          <a:effectLst/>
                          <a:latin typeface="+mn-lt"/>
                          <a:ea typeface="Symbol" panose="05050102010706020507" pitchFamily="18" charset="2"/>
                          <a:cs typeface="Symbol" panose="05050102010706020507" pitchFamily="18" charset="2"/>
                        </a:rPr>
                        <a:t>±</a:t>
                      </a:r>
                      <a:r>
                        <a:rPr lang="en-US" sz="1400" b="0" dirty="0">
                          <a:solidFill>
                            <a:schemeClr val="tx1"/>
                          </a:solidFill>
                          <a:effectLst/>
                          <a:latin typeface="+mn-lt"/>
                          <a:ea typeface="Calibri" panose="020F0502020204030204" pitchFamily="34" charset="0"/>
                          <a:cs typeface="Times New Roman" panose="02020603050405020304" pitchFamily="18" charset="0"/>
                        </a:rPr>
                        <a:t> 5</a:t>
                      </a:r>
                      <a:r>
                        <a:rPr lang="en-US" sz="1400" b="0" dirty="0">
                          <a:solidFill>
                            <a:schemeClr val="tx1"/>
                          </a:solidFill>
                          <a:effectLst/>
                          <a:latin typeface="+mn-lt"/>
                          <a:ea typeface="Symbol" panose="05050102010706020507" pitchFamily="18" charset="2"/>
                          <a:cs typeface="Symbol" panose="05050102010706020507" pitchFamily="18" charset="2"/>
                        </a:rPr>
                        <a:t>°</a:t>
                      </a:r>
                      <a:r>
                        <a:rPr lang="en-US" sz="1400" b="0" dirty="0">
                          <a:solidFill>
                            <a:schemeClr val="tx1"/>
                          </a:solidFill>
                          <a:effectLst/>
                          <a:latin typeface="+mn-lt"/>
                          <a:ea typeface="Calibri" panose="020F0502020204030204" pitchFamily="34" charset="0"/>
                          <a:cs typeface="Times New Roman" panose="02020603050405020304" pitchFamily="18" charset="0"/>
                        </a:rPr>
                        <a:t>C at 350</a:t>
                      </a:r>
                      <a:r>
                        <a:rPr lang="en-US" sz="1400" b="0" dirty="0">
                          <a:solidFill>
                            <a:schemeClr val="tx1"/>
                          </a:solidFill>
                          <a:effectLst/>
                          <a:latin typeface="+mn-lt"/>
                          <a:ea typeface="Symbol" panose="05050102010706020507" pitchFamily="18" charset="2"/>
                          <a:cs typeface="Symbol" panose="05050102010706020507" pitchFamily="18" charset="2"/>
                        </a:rPr>
                        <a:t>°</a:t>
                      </a:r>
                      <a:r>
                        <a:rPr lang="en-US" sz="1400" b="0" dirty="0">
                          <a:solidFill>
                            <a:schemeClr val="tx1"/>
                          </a:solidFill>
                          <a:effectLst/>
                          <a:latin typeface="+mn-lt"/>
                          <a:ea typeface="Calibri" panose="020F0502020204030204" pitchFamily="34" charset="0"/>
                          <a:cs typeface="Times New Roman" panose="02020603050405020304" pitchFamily="18" charset="0"/>
                        </a:rPr>
                        <a:t>C</a:t>
                      </a:r>
                    </a:p>
                  </a:txBody>
                  <a:tcPr marL="68580" marR="68580" marT="0" marB="0" anchor="ctr">
                    <a:solidFill>
                      <a:srgbClr val="E9EBF5"/>
                    </a:solidFill>
                  </a:tcPr>
                </a:tc>
                <a:tc>
                  <a:txBody>
                    <a:bodyPr/>
                    <a:lstStyle/>
                    <a:p>
                      <a:pPr marL="0" marR="0" algn="ctr">
                        <a:spcBef>
                          <a:spcPts val="0"/>
                        </a:spcBef>
                        <a:spcAft>
                          <a:spcPts val="0"/>
                        </a:spcAft>
                      </a:pPr>
                      <a:r>
                        <a:rPr lang="en-US" sz="1800" b="1"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R w="12700" cap="flat" cmpd="sng" algn="ctr">
                      <a:solidFill>
                        <a:schemeClr val="bg1"/>
                      </a:solidFill>
                      <a:prstDash val="solid"/>
                      <a:round/>
                      <a:headEnd type="none" w="med" len="med"/>
                      <a:tailEnd type="none" w="med" len="med"/>
                    </a:lnR>
                    <a:solidFill>
                      <a:srgbClr val="E9EBF5"/>
                    </a:solidFill>
                  </a:tcPr>
                </a:tc>
                <a:tc>
                  <a:txBody>
                    <a:bodyPr/>
                    <a:lstStyle/>
                    <a:p>
                      <a:pPr marL="0" marR="0" algn="ctr">
                        <a:spcBef>
                          <a:spcPts val="0"/>
                        </a:spcBef>
                        <a:spcAft>
                          <a:spcPts val="0"/>
                        </a:spcAft>
                      </a:pPr>
                      <a:r>
                        <a:rPr lang="en-US" sz="1400" dirty="0">
                          <a:solidFill>
                            <a:srgbClr val="0000CC"/>
                          </a:solidFill>
                          <a:effectLst/>
                          <a:latin typeface="Wingdings 2" panose="05020102010507070707" pitchFamily="18" charset="2"/>
                          <a:ea typeface="Wingdings 2" panose="05020102010507070707" pitchFamily="18" charset="2"/>
                          <a:cs typeface="Wingdings 2" panose="05020102010507070707" pitchFamily="18" charset="2"/>
                        </a:rPr>
                        <a:t>½</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rgbClr val="E9EBF5"/>
                    </a:solidFill>
                  </a:tcPr>
                </a:tc>
                <a:tc>
                  <a:txBody>
                    <a:bodyPr/>
                    <a:lstStyle/>
                    <a:p>
                      <a:pPr marL="0" marR="0" algn="ctr">
                        <a:spcBef>
                          <a:spcPts val="0"/>
                        </a:spcBef>
                        <a:spcAft>
                          <a:spcPts val="0"/>
                        </a:spcAft>
                      </a:pPr>
                      <a:r>
                        <a:rPr lang="en-US" sz="1800"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solidFill>
                      <a:srgbClr val="E9EBF5"/>
                    </a:solidFill>
                  </a:tcPr>
                </a:tc>
                <a:extLst>
                  <a:ext uri="{0D108BD9-81ED-4DB2-BD59-A6C34878D82A}">
                    <a16:rowId xmlns:a16="http://schemas.microsoft.com/office/drawing/2014/main" val="3049856671"/>
                  </a:ext>
                </a:extLst>
              </a:tr>
              <a:tr h="370840">
                <a:tc>
                  <a:txBody>
                    <a:bodyPr/>
                    <a:lstStyle/>
                    <a:p>
                      <a:r>
                        <a:rPr lang="en-US" sz="1600" dirty="0">
                          <a:solidFill>
                            <a:schemeClr val="tx1"/>
                          </a:solidFill>
                        </a:rPr>
                        <a:t>Total heat flux</a:t>
                      </a:r>
                    </a:p>
                  </a:txBody>
                  <a:tcPr>
                    <a:solidFill>
                      <a:srgbClr val="CFD5EA"/>
                    </a:solidFill>
                  </a:tcPr>
                </a:tc>
                <a:tc>
                  <a:txBody>
                    <a:bodyPr/>
                    <a:lstStyle/>
                    <a:p>
                      <a:pPr marL="0" marR="0" algn="l">
                        <a:spcBef>
                          <a:spcPts val="0"/>
                        </a:spcBef>
                        <a:spcAft>
                          <a:spcPts val="0"/>
                        </a:spcAft>
                      </a:pPr>
                      <a:r>
                        <a:rPr lang="en-US" sz="1600" b="0" dirty="0">
                          <a:solidFill>
                            <a:schemeClr val="tx1"/>
                          </a:solidFill>
                          <a:effectLst/>
                          <a:latin typeface="+mn-lt"/>
                          <a:ea typeface="Calibri" panose="020F0502020204030204" pitchFamily="34" charset="0"/>
                          <a:cs typeface="Times New Roman" panose="02020603050405020304" pitchFamily="18" charset="0"/>
                        </a:rPr>
                        <a:t>Thermopile or Schmidt-Boelter sensor</a:t>
                      </a:r>
                      <a:endParaRPr lang="en-US" sz="2800" b="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nchor="ctr">
                    <a:solidFill>
                      <a:srgbClr val="CFD5EA"/>
                    </a:solidFill>
                  </a:tcPr>
                </a:tc>
                <a:tc>
                  <a:txBody>
                    <a:bodyPr/>
                    <a:lstStyle/>
                    <a:p>
                      <a:pPr marL="0" marR="0" algn="ctr">
                        <a:spcBef>
                          <a:spcPts val="0"/>
                        </a:spcBef>
                        <a:spcAft>
                          <a:spcPts val="0"/>
                        </a:spcAft>
                      </a:pPr>
                      <a:r>
                        <a:rPr lang="en-US" sz="1400" b="0" dirty="0">
                          <a:solidFill>
                            <a:schemeClr val="tx1"/>
                          </a:solidFill>
                          <a:effectLst/>
                          <a:latin typeface="+mn-lt"/>
                          <a:ea typeface="Symbol" panose="05050102010706020507" pitchFamily="18" charset="2"/>
                          <a:cs typeface="Symbol" panose="05050102010706020507" pitchFamily="18" charset="2"/>
                        </a:rPr>
                        <a:t>±</a:t>
                      </a:r>
                      <a:r>
                        <a:rPr lang="en-US" sz="1400" b="0" dirty="0">
                          <a:solidFill>
                            <a:schemeClr val="tx1"/>
                          </a:solidFill>
                          <a:effectLst/>
                          <a:latin typeface="+mn-lt"/>
                          <a:ea typeface="Calibri" panose="020F0502020204030204" pitchFamily="34" charset="0"/>
                          <a:cs typeface="Times New Roman" panose="02020603050405020304" pitchFamily="18" charset="0"/>
                        </a:rPr>
                        <a:t> 1 W/cm</a:t>
                      </a:r>
                      <a:r>
                        <a:rPr lang="en-US" sz="1400" b="0" baseline="30000" dirty="0">
                          <a:solidFill>
                            <a:schemeClr val="tx1"/>
                          </a:solidFill>
                          <a:effectLst/>
                          <a:latin typeface="+mn-lt"/>
                          <a:ea typeface="Calibri" panose="020F0502020204030204" pitchFamily="34" charset="0"/>
                          <a:cs typeface="Times New Roman" panose="02020603050405020304" pitchFamily="18" charset="0"/>
                        </a:rPr>
                        <a:t>2</a:t>
                      </a:r>
                      <a:r>
                        <a:rPr lang="en-US" sz="1400" b="0" dirty="0">
                          <a:solidFill>
                            <a:schemeClr val="tx1"/>
                          </a:solidFill>
                          <a:effectLst/>
                          <a:latin typeface="+mn-lt"/>
                          <a:ea typeface="Calibri" panose="020F0502020204030204" pitchFamily="34" charset="0"/>
                          <a:cs typeface="Times New Roman" panose="02020603050405020304" pitchFamily="18" charset="0"/>
                        </a:rPr>
                        <a:t> at 15 W/cm</a:t>
                      </a:r>
                      <a:r>
                        <a:rPr lang="en-US" sz="1400" b="0" baseline="30000" dirty="0">
                          <a:solidFill>
                            <a:schemeClr val="tx1"/>
                          </a:solidFill>
                          <a:effectLst/>
                          <a:latin typeface="+mn-lt"/>
                          <a:ea typeface="Calibri" panose="020F0502020204030204" pitchFamily="34" charset="0"/>
                          <a:cs typeface="Times New Roman" panose="02020603050405020304" pitchFamily="18" charset="0"/>
                        </a:rPr>
                        <a:t>2</a:t>
                      </a:r>
                      <a:endParaRPr lang="en-US" sz="1400" b="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nchor="ctr">
                    <a:solidFill>
                      <a:srgbClr val="CFD5EA"/>
                    </a:solidFill>
                  </a:tcPr>
                </a:tc>
                <a:tc>
                  <a:txBody>
                    <a:bodyPr/>
                    <a:lstStyle/>
                    <a:p>
                      <a:pPr marL="0" marR="0" algn="ctr">
                        <a:spcBef>
                          <a:spcPts val="0"/>
                        </a:spcBef>
                        <a:spcAft>
                          <a:spcPts val="0"/>
                        </a:spcAft>
                      </a:pPr>
                      <a:r>
                        <a:rPr lang="en-US" sz="1800" b="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R w="12700" cap="flat" cmpd="sng" algn="ctr">
                      <a:solidFill>
                        <a:schemeClr val="bg1"/>
                      </a:solidFill>
                      <a:prstDash val="solid"/>
                      <a:round/>
                      <a:headEnd type="none" w="med" len="med"/>
                      <a:tailEnd type="none" w="med" len="med"/>
                    </a:lnR>
                    <a:solidFill>
                      <a:srgbClr val="CFD5EA"/>
                    </a:solidFill>
                  </a:tcPr>
                </a:tc>
                <a:tc>
                  <a:txBody>
                    <a:bodyPr/>
                    <a:lstStyle/>
                    <a:p>
                      <a:pPr marL="0" marR="0" algn="ctr">
                        <a:spcBef>
                          <a:spcPts val="0"/>
                        </a:spcBef>
                        <a:spcAft>
                          <a:spcPts val="0"/>
                        </a:spcAft>
                      </a:pPr>
                      <a:r>
                        <a:rPr lang="en-US" sz="1800"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rgbClr val="CFD5EA"/>
                    </a:solidFill>
                  </a:tcPr>
                </a:tc>
                <a:tc>
                  <a:txBody>
                    <a:bodyPr/>
                    <a:lstStyle/>
                    <a:p>
                      <a:pPr marL="0" marR="0" algn="ctr">
                        <a:spcBef>
                          <a:spcPts val="0"/>
                        </a:spcBef>
                        <a:spcAft>
                          <a:spcPts val="0"/>
                        </a:spcAft>
                      </a:pPr>
                      <a:r>
                        <a:rPr lang="en-US" sz="1800"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solidFill>
                      <a:srgbClr val="CFD5EA"/>
                    </a:solidFill>
                  </a:tcPr>
                </a:tc>
                <a:extLst>
                  <a:ext uri="{0D108BD9-81ED-4DB2-BD59-A6C34878D82A}">
                    <a16:rowId xmlns:a16="http://schemas.microsoft.com/office/drawing/2014/main" val="3535925907"/>
                  </a:ext>
                </a:extLst>
              </a:tr>
              <a:tr h="370840">
                <a:tc rowSpan="2">
                  <a:txBody>
                    <a:bodyPr/>
                    <a:lstStyle/>
                    <a:p>
                      <a:r>
                        <a:rPr lang="en-US" sz="1600" dirty="0"/>
                        <a:t>Radiative heat flux</a:t>
                      </a:r>
                    </a:p>
                  </a:txBody>
                  <a:tcPr anchor="ctr">
                    <a:solidFill>
                      <a:srgbClr val="E9EBF5"/>
                    </a:solidFill>
                  </a:tcPr>
                </a:tc>
                <a:tc>
                  <a:txBody>
                    <a:bodyPr/>
                    <a:lstStyle/>
                    <a:p>
                      <a:pPr marL="0" marR="0" algn="l">
                        <a:spcBef>
                          <a:spcPts val="0"/>
                        </a:spcBef>
                        <a:spcAft>
                          <a:spcPts val="0"/>
                        </a:spcAft>
                      </a:pPr>
                      <a:r>
                        <a:rPr lang="en-US" sz="1600" b="0" dirty="0">
                          <a:solidFill>
                            <a:srgbClr val="000000"/>
                          </a:solidFill>
                          <a:effectLst/>
                          <a:latin typeface="+mn-lt"/>
                          <a:ea typeface="Calibri" panose="020F0502020204030204" pitchFamily="34" charset="0"/>
                          <a:cs typeface="Times New Roman" panose="02020603050405020304" pitchFamily="18" charset="0"/>
                        </a:rPr>
                        <a:t>Radiometer</a:t>
                      </a:r>
                      <a:endParaRPr lang="en-US" sz="2800" b="0" dirty="0">
                        <a:effectLst/>
                        <a:latin typeface="+mn-lt"/>
                        <a:ea typeface="Calibri" panose="020F0502020204030204" pitchFamily="34" charset="0"/>
                        <a:cs typeface="Times New Roman" panose="02020603050405020304" pitchFamily="18" charset="0"/>
                      </a:endParaRPr>
                    </a:p>
                  </a:txBody>
                  <a:tcPr marL="68580" marR="68580" marT="0" marB="0" anchor="ctr">
                    <a:solidFill>
                      <a:srgbClr val="E9EBF5"/>
                    </a:solidFill>
                  </a:tcPr>
                </a:tc>
                <a:tc>
                  <a:txBody>
                    <a:bodyPr/>
                    <a:lstStyle/>
                    <a:p>
                      <a:pPr marL="0" marR="0" algn="ctr">
                        <a:spcBef>
                          <a:spcPts val="0"/>
                        </a:spcBef>
                        <a:spcAft>
                          <a:spcPts val="0"/>
                        </a:spcAft>
                      </a:pPr>
                      <a:r>
                        <a:rPr lang="en-US" sz="1400" b="0" dirty="0">
                          <a:solidFill>
                            <a:schemeClr val="tx1"/>
                          </a:solidFill>
                          <a:effectLst/>
                          <a:latin typeface="+mn-lt"/>
                          <a:ea typeface="Symbol" panose="05050102010706020507" pitchFamily="18" charset="2"/>
                          <a:cs typeface="Symbol" panose="05050102010706020507" pitchFamily="18" charset="2"/>
                        </a:rPr>
                        <a:t>±</a:t>
                      </a:r>
                      <a:r>
                        <a:rPr lang="en-US" sz="1400" b="0" dirty="0">
                          <a:solidFill>
                            <a:schemeClr val="tx1"/>
                          </a:solidFill>
                          <a:effectLst/>
                          <a:latin typeface="+mn-lt"/>
                          <a:ea typeface="Calibri" panose="020F0502020204030204" pitchFamily="34" charset="0"/>
                          <a:cs typeface="Times New Roman" panose="02020603050405020304" pitchFamily="18" charset="0"/>
                        </a:rPr>
                        <a:t> 1 W/cm</a:t>
                      </a:r>
                      <a:r>
                        <a:rPr lang="en-US" sz="1400" b="0" baseline="30000" dirty="0">
                          <a:solidFill>
                            <a:schemeClr val="tx1"/>
                          </a:solidFill>
                          <a:effectLst/>
                          <a:latin typeface="+mn-lt"/>
                          <a:ea typeface="Calibri" panose="020F0502020204030204" pitchFamily="34" charset="0"/>
                          <a:cs typeface="Times New Roman" panose="02020603050405020304" pitchFamily="18" charset="0"/>
                        </a:rPr>
                        <a:t>2</a:t>
                      </a:r>
                      <a:r>
                        <a:rPr lang="en-US" sz="1400" b="0" dirty="0">
                          <a:solidFill>
                            <a:schemeClr val="tx1"/>
                          </a:solidFill>
                          <a:effectLst/>
                          <a:latin typeface="+mn-lt"/>
                          <a:ea typeface="Calibri" panose="020F0502020204030204" pitchFamily="34" charset="0"/>
                          <a:cs typeface="Times New Roman" panose="02020603050405020304" pitchFamily="18" charset="0"/>
                        </a:rPr>
                        <a:t> at 15 W/cm</a:t>
                      </a:r>
                      <a:r>
                        <a:rPr lang="en-US" sz="1400" b="0" baseline="30000" dirty="0">
                          <a:solidFill>
                            <a:schemeClr val="tx1"/>
                          </a:solidFill>
                          <a:effectLst/>
                          <a:latin typeface="+mn-lt"/>
                          <a:ea typeface="Calibri" panose="020F0502020204030204" pitchFamily="34" charset="0"/>
                          <a:cs typeface="Times New Roman" panose="02020603050405020304" pitchFamily="18" charset="0"/>
                        </a:rPr>
                        <a:t>2</a:t>
                      </a:r>
                      <a:endParaRPr lang="en-US" sz="1400" b="0" dirty="0">
                        <a:solidFill>
                          <a:schemeClr val="tx1"/>
                        </a:solidFill>
                        <a:effectLst/>
                        <a:latin typeface="+mn-lt"/>
                        <a:ea typeface="Calibri" panose="020F0502020204030204" pitchFamily="34" charset="0"/>
                        <a:cs typeface="Times New Roman" panose="02020603050405020304" pitchFamily="18" charset="0"/>
                      </a:endParaRPr>
                    </a:p>
                    <a:p>
                      <a:pPr marL="0" marR="0" algn="ctr">
                        <a:spcBef>
                          <a:spcPts val="0"/>
                        </a:spcBef>
                        <a:spcAft>
                          <a:spcPts val="0"/>
                        </a:spcAft>
                      </a:pPr>
                      <a:r>
                        <a:rPr lang="en-US" sz="1400" b="0" dirty="0">
                          <a:solidFill>
                            <a:schemeClr val="tx1"/>
                          </a:solidFill>
                          <a:effectLst/>
                          <a:latin typeface="+mn-lt"/>
                          <a:ea typeface="Calibri" panose="020F0502020204030204" pitchFamily="34" charset="0"/>
                          <a:cs typeface="Times New Roman" panose="02020603050405020304" pitchFamily="18" charset="0"/>
                        </a:rPr>
                        <a:t>(excluding effects of TPS)</a:t>
                      </a:r>
                    </a:p>
                  </a:txBody>
                  <a:tcPr marL="68580" marR="68580" marT="0" marB="0" anchor="ctr">
                    <a:solidFill>
                      <a:srgbClr val="E9EBF5"/>
                    </a:solidFill>
                  </a:tcPr>
                </a:tc>
                <a:tc>
                  <a:txBody>
                    <a:bodyPr/>
                    <a:lstStyle/>
                    <a:p>
                      <a:pPr marL="0" marR="0" algn="ctr">
                        <a:spcBef>
                          <a:spcPts val="0"/>
                        </a:spcBef>
                        <a:spcAft>
                          <a:spcPts val="0"/>
                        </a:spcAft>
                      </a:pPr>
                      <a:r>
                        <a:rPr lang="en-US" sz="1800" b="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R w="12700" cap="flat" cmpd="sng" algn="ctr">
                      <a:solidFill>
                        <a:schemeClr val="bg1"/>
                      </a:solidFill>
                      <a:prstDash val="solid"/>
                      <a:round/>
                      <a:headEnd type="none" w="med" len="med"/>
                      <a:tailEnd type="none" w="med" len="med"/>
                    </a:lnR>
                    <a:solidFill>
                      <a:srgbClr val="E9EBF5"/>
                    </a:solidFill>
                  </a:tcPr>
                </a:tc>
                <a:tc>
                  <a:txBody>
                    <a:bodyPr/>
                    <a:lstStyle/>
                    <a:p>
                      <a:pPr marL="0" marR="0" algn="ctr">
                        <a:spcBef>
                          <a:spcPts val="0"/>
                        </a:spcBef>
                        <a:spcAft>
                          <a:spcPts val="0"/>
                        </a:spcAft>
                      </a:pPr>
                      <a:r>
                        <a:rPr lang="en-US" sz="1400" dirty="0">
                          <a:solidFill>
                            <a:srgbClr val="FF0000"/>
                          </a:solidFill>
                          <a:effectLst/>
                          <a:latin typeface="Wingdings 2" panose="05020102010507070707" pitchFamily="18" charset="2"/>
                          <a:ea typeface="Wingdings 2" panose="05020102010507070707" pitchFamily="18" charset="2"/>
                          <a:cs typeface="Wingdings 2" panose="05020102010507070707" pitchFamily="18" charset="2"/>
                        </a:rPr>
                        <a:t>Ó</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rgbClr val="E9EBF5"/>
                    </a:solidFill>
                  </a:tcPr>
                </a:tc>
                <a:tc>
                  <a:txBody>
                    <a:bodyPr/>
                    <a:lstStyle/>
                    <a:p>
                      <a:pPr marL="0" marR="0" algn="ctr">
                        <a:spcBef>
                          <a:spcPts val="0"/>
                        </a:spcBef>
                        <a:spcAft>
                          <a:spcPts val="0"/>
                        </a:spcAft>
                      </a:pPr>
                      <a:r>
                        <a:rPr lang="en-US" sz="1800"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solidFill>
                      <a:srgbClr val="E9EBF5"/>
                    </a:solidFill>
                  </a:tcPr>
                </a:tc>
                <a:extLst>
                  <a:ext uri="{0D108BD9-81ED-4DB2-BD59-A6C34878D82A}">
                    <a16:rowId xmlns:a16="http://schemas.microsoft.com/office/drawing/2014/main" val="1693095304"/>
                  </a:ext>
                </a:extLst>
              </a:tr>
              <a:tr h="370840">
                <a:tc vMerge="1">
                  <a:txBody>
                    <a:bodyPr/>
                    <a:lstStyle/>
                    <a:p>
                      <a:endParaRPr lang="en-US" sz="1600" dirty="0"/>
                    </a:p>
                  </a:txBody>
                  <a:tcPr>
                    <a:solidFill>
                      <a:srgbClr val="CFD5EA"/>
                    </a:solidFill>
                  </a:tcPr>
                </a:tc>
                <a:tc>
                  <a:txBody>
                    <a:bodyPr/>
                    <a:lstStyle/>
                    <a:p>
                      <a:pPr marL="0" marR="0" algn="l">
                        <a:spcBef>
                          <a:spcPts val="0"/>
                        </a:spcBef>
                        <a:spcAft>
                          <a:spcPts val="0"/>
                        </a:spcAft>
                      </a:pPr>
                      <a:r>
                        <a:rPr lang="en-US" sz="1600" b="0" dirty="0">
                          <a:solidFill>
                            <a:srgbClr val="000000"/>
                          </a:solidFill>
                          <a:effectLst/>
                          <a:latin typeface="+mn-lt"/>
                          <a:ea typeface="Calibri" panose="020F0502020204030204" pitchFamily="34" charset="0"/>
                          <a:cs typeface="Times New Roman" panose="02020603050405020304" pitchFamily="18" charset="0"/>
                        </a:rPr>
                        <a:t>Spectrometer</a:t>
                      </a:r>
                      <a:endParaRPr lang="en-US" sz="2800" b="0" dirty="0">
                        <a:effectLst/>
                        <a:latin typeface="+mn-lt"/>
                        <a:ea typeface="Calibri" panose="020F0502020204030204" pitchFamily="34" charset="0"/>
                        <a:cs typeface="Times New Roman" panose="02020603050405020304" pitchFamily="18" charset="0"/>
                      </a:endParaRPr>
                    </a:p>
                  </a:txBody>
                  <a:tcPr marL="68580" marR="68580" marT="0" marB="0" anchor="ctr">
                    <a:solidFill>
                      <a:srgbClr val="E9EBF5"/>
                    </a:solidFill>
                  </a:tcPr>
                </a:tc>
                <a:tc>
                  <a:txBody>
                    <a:bodyPr/>
                    <a:lstStyle/>
                    <a:p>
                      <a:pPr marL="0" marR="0" algn="ctr">
                        <a:spcBef>
                          <a:spcPts val="0"/>
                        </a:spcBef>
                        <a:spcAft>
                          <a:spcPts val="0"/>
                        </a:spcAft>
                      </a:pPr>
                      <a:r>
                        <a:rPr lang="en-US" sz="1400" b="0" dirty="0">
                          <a:solidFill>
                            <a:schemeClr val="tx1"/>
                          </a:solidFill>
                          <a:effectLst/>
                          <a:latin typeface="+mn-lt"/>
                          <a:ea typeface="Wingdings 2" panose="05020102010507070707" pitchFamily="18" charset="2"/>
                          <a:cs typeface="Times New Roman" panose="02020603050405020304" pitchFamily="18" charset="0"/>
                        </a:rPr>
                        <a:t>1 nm spectral resolution</a:t>
                      </a:r>
                      <a:endParaRPr lang="en-US" sz="1400" b="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nchor="ctr">
                    <a:solidFill>
                      <a:srgbClr val="E9EBF5"/>
                    </a:solidFill>
                  </a:tcPr>
                </a:tc>
                <a:tc>
                  <a:txBody>
                    <a:bodyPr/>
                    <a:lstStyle/>
                    <a:p>
                      <a:pPr marL="0" marR="0" algn="ctr">
                        <a:spcBef>
                          <a:spcPts val="0"/>
                        </a:spcBef>
                        <a:spcAft>
                          <a:spcPts val="0"/>
                        </a:spcAft>
                      </a:pPr>
                      <a:r>
                        <a:rPr lang="en-US" sz="1400" b="1" dirty="0">
                          <a:solidFill>
                            <a:srgbClr val="0000CC"/>
                          </a:solidFill>
                          <a:effectLst/>
                          <a:latin typeface="Wingdings 2" panose="05020102010507070707" pitchFamily="18" charset="2"/>
                          <a:ea typeface="Wingdings 2" panose="05020102010507070707" pitchFamily="18" charset="2"/>
                          <a:cs typeface="Wingdings 2" panose="05020102010507070707" pitchFamily="18" charset="2"/>
                        </a:rPr>
                        <a:t>½</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R w="12700" cap="flat" cmpd="sng" algn="ctr">
                      <a:solidFill>
                        <a:schemeClr val="bg1"/>
                      </a:solidFill>
                      <a:prstDash val="solid"/>
                      <a:round/>
                      <a:headEnd type="none" w="med" len="med"/>
                      <a:tailEnd type="none" w="med" len="med"/>
                    </a:lnR>
                    <a:solidFill>
                      <a:srgbClr val="E9EBF5"/>
                    </a:solidFill>
                  </a:tcPr>
                </a:tc>
                <a:tc>
                  <a:txBody>
                    <a:bodyPr/>
                    <a:lstStyle/>
                    <a:p>
                      <a:pPr marL="0" marR="0" algn="ctr">
                        <a:spcBef>
                          <a:spcPts val="0"/>
                        </a:spcBef>
                        <a:spcAft>
                          <a:spcPts val="0"/>
                        </a:spcAft>
                      </a:pPr>
                      <a:r>
                        <a:rPr lang="en-US" sz="1400" dirty="0">
                          <a:solidFill>
                            <a:srgbClr val="FF0000"/>
                          </a:solidFill>
                          <a:effectLst/>
                          <a:latin typeface="Wingdings 2" panose="05020102010507070707" pitchFamily="18" charset="2"/>
                          <a:ea typeface="Wingdings 2" panose="05020102010507070707" pitchFamily="18" charset="2"/>
                          <a:cs typeface="Wingdings 2" panose="05020102010507070707" pitchFamily="18" charset="2"/>
                        </a:rPr>
                        <a:t>Ó</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rgbClr val="E9EBF5"/>
                    </a:solidFill>
                  </a:tcPr>
                </a:tc>
                <a:tc>
                  <a:txBody>
                    <a:bodyPr/>
                    <a:lstStyle/>
                    <a:p>
                      <a:pPr marL="0" marR="0" algn="ctr">
                        <a:spcBef>
                          <a:spcPts val="0"/>
                        </a:spcBef>
                        <a:spcAft>
                          <a:spcPts val="0"/>
                        </a:spcAft>
                      </a:pPr>
                      <a:r>
                        <a:rPr lang="en-US" sz="1800"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solidFill>
                      <a:srgbClr val="E9EBF5"/>
                    </a:solidFill>
                  </a:tcPr>
                </a:tc>
                <a:extLst>
                  <a:ext uri="{0D108BD9-81ED-4DB2-BD59-A6C34878D82A}">
                    <a16:rowId xmlns:a16="http://schemas.microsoft.com/office/drawing/2014/main" val="3133940752"/>
                  </a:ext>
                </a:extLst>
              </a:tr>
              <a:tr h="370840">
                <a:tc>
                  <a:txBody>
                    <a:bodyPr/>
                    <a:lstStyle/>
                    <a:p>
                      <a:r>
                        <a:rPr lang="en-US" sz="1600" dirty="0"/>
                        <a:t>TPS Surface Pressure </a:t>
                      </a:r>
                    </a:p>
                  </a:txBody>
                  <a:tcPr>
                    <a:solidFill>
                      <a:srgbClr val="CFD5EA"/>
                    </a:solidFill>
                  </a:tcPr>
                </a:tc>
                <a:tc>
                  <a:txBody>
                    <a:bodyPr/>
                    <a:lstStyle/>
                    <a:p>
                      <a:pPr marL="0" marR="0" algn="l">
                        <a:spcBef>
                          <a:spcPts val="0"/>
                        </a:spcBef>
                        <a:spcAft>
                          <a:spcPts val="0"/>
                        </a:spcAft>
                      </a:pPr>
                      <a:r>
                        <a:rPr lang="en-US" sz="1600" b="0" dirty="0">
                          <a:solidFill>
                            <a:srgbClr val="000000"/>
                          </a:solidFill>
                          <a:effectLst/>
                          <a:latin typeface="+mn-lt"/>
                          <a:ea typeface="Calibri" panose="020F0502020204030204" pitchFamily="34" charset="0"/>
                          <a:cs typeface="Times New Roman" panose="02020603050405020304" pitchFamily="18" charset="0"/>
                        </a:rPr>
                        <a:t>Pressure transducer</a:t>
                      </a:r>
                      <a:endParaRPr lang="en-US" sz="2800" b="0" dirty="0">
                        <a:effectLst/>
                        <a:latin typeface="+mn-lt"/>
                        <a:ea typeface="Calibri" panose="020F0502020204030204" pitchFamily="34" charset="0"/>
                        <a:cs typeface="Times New Roman" panose="02020603050405020304" pitchFamily="18" charset="0"/>
                      </a:endParaRPr>
                    </a:p>
                  </a:txBody>
                  <a:tcPr marL="68580" marR="68580" marT="0" marB="0" anchor="ctr">
                    <a:solidFill>
                      <a:srgbClr val="CFD5EA"/>
                    </a:solidFill>
                  </a:tcPr>
                </a:tc>
                <a:tc>
                  <a:txBody>
                    <a:bodyPr/>
                    <a:lstStyle/>
                    <a:p>
                      <a:pPr marL="0" marR="0" algn="ctr">
                        <a:spcBef>
                          <a:spcPts val="0"/>
                        </a:spcBef>
                        <a:spcAft>
                          <a:spcPts val="0"/>
                        </a:spcAft>
                      </a:pPr>
                      <a:r>
                        <a:rPr lang="en-US" sz="1400" b="0" dirty="0">
                          <a:solidFill>
                            <a:schemeClr val="tx1"/>
                          </a:solidFill>
                          <a:effectLst/>
                          <a:latin typeface="+mn-lt"/>
                          <a:ea typeface="Wingdings 2" panose="05020102010507070707" pitchFamily="18" charset="2"/>
                          <a:cs typeface="Arial" panose="020B0604020202020204" pitchFamily="34" charset="0"/>
                          <a:sym typeface="Symbol" panose="05050102010706020507" pitchFamily="18" charset="2"/>
                        </a:rPr>
                        <a:t></a:t>
                      </a:r>
                      <a:r>
                        <a:rPr lang="en-US" sz="1400" b="0" dirty="0">
                          <a:solidFill>
                            <a:schemeClr val="tx1"/>
                          </a:solidFill>
                          <a:effectLst/>
                          <a:latin typeface="+mn-lt"/>
                          <a:ea typeface="Wingdings 2" panose="05020102010507070707" pitchFamily="18" charset="2"/>
                          <a:cs typeface="Times New Roman" panose="02020603050405020304" pitchFamily="18" charset="0"/>
                        </a:rPr>
                        <a:t> 1% forebody at 34 kPa</a:t>
                      </a:r>
                      <a:endParaRPr lang="en-US" sz="1400" b="0" dirty="0">
                        <a:solidFill>
                          <a:schemeClr val="tx1"/>
                        </a:solidFill>
                        <a:effectLst/>
                        <a:latin typeface="+mn-lt"/>
                        <a:ea typeface="Calibri" panose="020F0502020204030204" pitchFamily="34" charset="0"/>
                        <a:cs typeface="Times New Roman" panose="02020603050405020304" pitchFamily="18" charset="0"/>
                      </a:endParaRPr>
                    </a:p>
                    <a:p>
                      <a:pPr marL="0" marR="0" algn="ctr">
                        <a:spcBef>
                          <a:spcPts val="0"/>
                        </a:spcBef>
                        <a:spcAft>
                          <a:spcPts val="0"/>
                        </a:spcAft>
                      </a:pPr>
                      <a:r>
                        <a:rPr lang="en-US" sz="1400" b="0" dirty="0">
                          <a:solidFill>
                            <a:schemeClr val="tx1"/>
                          </a:solidFill>
                          <a:effectLst/>
                          <a:latin typeface="+mn-lt"/>
                          <a:ea typeface="Wingdings 2" panose="05020102010507070707" pitchFamily="18" charset="2"/>
                          <a:cs typeface="Times New Roman" panose="02020603050405020304" pitchFamily="18" charset="0"/>
                          <a:sym typeface="Symbol" panose="05050102010706020507" pitchFamily="18" charset="2"/>
                        </a:rPr>
                        <a:t></a:t>
                      </a:r>
                      <a:r>
                        <a:rPr lang="en-US" sz="1400" b="0" dirty="0">
                          <a:solidFill>
                            <a:schemeClr val="tx1"/>
                          </a:solidFill>
                          <a:effectLst/>
                          <a:latin typeface="+mn-lt"/>
                          <a:ea typeface="Wingdings 2" panose="05020102010507070707" pitchFamily="18" charset="2"/>
                          <a:cs typeface="Times New Roman" panose="02020603050405020304" pitchFamily="18" charset="0"/>
                        </a:rPr>
                        <a:t> 4 Pa aftbody at 680 Pa</a:t>
                      </a:r>
                      <a:endParaRPr lang="en-US" sz="1400" b="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nchor="ctr">
                    <a:solidFill>
                      <a:srgbClr val="CFD5EA"/>
                    </a:solidFill>
                  </a:tcPr>
                </a:tc>
                <a:tc>
                  <a:txBody>
                    <a:bodyPr/>
                    <a:lstStyle/>
                    <a:p>
                      <a:pPr marL="0" marR="0" algn="ctr">
                        <a:spcBef>
                          <a:spcPts val="0"/>
                        </a:spcBef>
                        <a:spcAft>
                          <a:spcPts val="0"/>
                        </a:spcAft>
                      </a:pPr>
                      <a:r>
                        <a:rPr lang="en-US" sz="1800" b="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R w="12700" cap="flat" cmpd="sng" algn="ctr">
                      <a:solidFill>
                        <a:schemeClr val="bg1"/>
                      </a:solidFill>
                      <a:prstDash val="solid"/>
                      <a:round/>
                      <a:headEnd type="none" w="med" len="med"/>
                      <a:tailEnd type="none" w="med" len="med"/>
                    </a:lnR>
                    <a:solidFill>
                      <a:srgbClr val="CFD5EA"/>
                    </a:solidFill>
                  </a:tcPr>
                </a:tc>
                <a:tc>
                  <a:txBody>
                    <a:bodyPr/>
                    <a:lstStyle/>
                    <a:p>
                      <a:pPr marL="0" marR="0" algn="ctr">
                        <a:spcBef>
                          <a:spcPts val="0"/>
                        </a:spcBef>
                        <a:spcAft>
                          <a:spcPts val="0"/>
                        </a:spcAft>
                      </a:pPr>
                      <a:r>
                        <a:rPr lang="en-US" sz="1400" dirty="0">
                          <a:solidFill>
                            <a:srgbClr val="FF0000"/>
                          </a:solidFill>
                          <a:effectLst/>
                          <a:latin typeface="Wingdings 2" panose="05020102010507070707" pitchFamily="18" charset="2"/>
                          <a:ea typeface="Wingdings 2" panose="05020102010507070707" pitchFamily="18" charset="2"/>
                          <a:cs typeface="Wingdings 2" panose="05020102010507070707" pitchFamily="18" charset="2"/>
                        </a:rPr>
                        <a:t>Ó</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rgbClr val="CFD5EA"/>
                    </a:solidFill>
                  </a:tcPr>
                </a:tc>
                <a:tc>
                  <a:txBody>
                    <a:bodyPr/>
                    <a:lstStyle/>
                    <a:p>
                      <a:pPr marL="0" marR="0" algn="ctr">
                        <a:spcBef>
                          <a:spcPts val="0"/>
                        </a:spcBef>
                        <a:spcAft>
                          <a:spcPts val="0"/>
                        </a:spcAft>
                      </a:pPr>
                      <a:r>
                        <a:rPr lang="en-US" sz="1800"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solidFill>
                      <a:srgbClr val="CFD5EA"/>
                    </a:solidFill>
                  </a:tcPr>
                </a:tc>
                <a:extLst>
                  <a:ext uri="{0D108BD9-81ED-4DB2-BD59-A6C34878D82A}">
                    <a16:rowId xmlns:a16="http://schemas.microsoft.com/office/drawing/2014/main" val="2059117921"/>
                  </a:ext>
                </a:extLst>
              </a:tr>
              <a:tr h="370840">
                <a:tc>
                  <a:txBody>
                    <a:bodyPr/>
                    <a:lstStyle/>
                    <a:p>
                      <a:r>
                        <a:rPr lang="en-US" sz="1600" dirty="0"/>
                        <a:t>TPS Recession</a:t>
                      </a:r>
                    </a:p>
                  </a:txBody>
                  <a:tcPr>
                    <a:solidFill>
                      <a:srgbClr val="E9EBF5"/>
                    </a:solidFill>
                  </a:tcPr>
                </a:tc>
                <a:tc>
                  <a:txBody>
                    <a:bodyPr/>
                    <a:lstStyle/>
                    <a:p>
                      <a:pPr marL="0" marR="0" algn="l">
                        <a:spcBef>
                          <a:spcPts val="0"/>
                        </a:spcBef>
                        <a:spcAft>
                          <a:spcPts val="0"/>
                        </a:spcAft>
                      </a:pPr>
                      <a:r>
                        <a:rPr lang="en-US" sz="1600" b="0" dirty="0">
                          <a:solidFill>
                            <a:srgbClr val="000000"/>
                          </a:solidFill>
                          <a:effectLst/>
                          <a:latin typeface="+mn-lt"/>
                          <a:ea typeface="Calibri" panose="020F0502020204030204" pitchFamily="34" charset="0"/>
                          <a:cs typeface="Times New Roman" panose="02020603050405020304" pitchFamily="18" charset="0"/>
                        </a:rPr>
                        <a:t>Recession sensor (e.g., optical)</a:t>
                      </a:r>
                      <a:endParaRPr lang="en-US" sz="2800" b="0" dirty="0">
                        <a:effectLst/>
                        <a:latin typeface="+mn-lt"/>
                        <a:ea typeface="Calibri" panose="020F0502020204030204" pitchFamily="34" charset="0"/>
                        <a:cs typeface="Times New Roman" panose="02020603050405020304" pitchFamily="18" charset="0"/>
                      </a:endParaRPr>
                    </a:p>
                  </a:txBody>
                  <a:tcPr marL="68580" marR="68580" marT="0" marB="0" anchor="ctr">
                    <a:solidFill>
                      <a:srgbClr val="E9EBF5"/>
                    </a:solidFill>
                  </a:tcPr>
                </a:tc>
                <a:tc>
                  <a:txBody>
                    <a:bodyPr/>
                    <a:lstStyle/>
                    <a:p>
                      <a:pPr marL="0" marR="0" algn="ctr">
                        <a:spcBef>
                          <a:spcPts val="0"/>
                        </a:spcBef>
                        <a:spcAft>
                          <a:spcPts val="0"/>
                        </a:spcAft>
                      </a:pPr>
                      <a:r>
                        <a:rPr lang="en-US" sz="1400" b="0" dirty="0">
                          <a:solidFill>
                            <a:schemeClr val="tx1"/>
                          </a:solidFill>
                          <a:effectLst/>
                          <a:latin typeface="+mn-lt"/>
                          <a:ea typeface="Wingdings 2" panose="05020102010507070707" pitchFamily="18" charset="2"/>
                          <a:cs typeface="Times New Roman" panose="02020603050405020304" pitchFamily="18" charset="0"/>
                          <a:sym typeface="Symbol" panose="05050102010706020507" pitchFamily="18" charset="2"/>
                        </a:rPr>
                        <a:t></a:t>
                      </a:r>
                      <a:r>
                        <a:rPr lang="en-US" sz="1400" b="0" dirty="0">
                          <a:solidFill>
                            <a:schemeClr val="tx1"/>
                          </a:solidFill>
                          <a:effectLst/>
                          <a:latin typeface="+mn-lt"/>
                          <a:ea typeface="Wingdings 2" panose="05020102010507070707" pitchFamily="18" charset="2"/>
                          <a:cs typeface="Times New Roman" panose="02020603050405020304" pitchFamily="18" charset="0"/>
                        </a:rPr>
                        <a:t> 0.1 cm at 400 W/cm</a:t>
                      </a:r>
                      <a:r>
                        <a:rPr lang="en-US" sz="1400" b="0" baseline="30000" dirty="0">
                          <a:solidFill>
                            <a:schemeClr val="tx1"/>
                          </a:solidFill>
                          <a:effectLst/>
                          <a:latin typeface="+mn-lt"/>
                          <a:ea typeface="Wingdings 2" panose="05020102010507070707" pitchFamily="18" charset="2"/>
                          <a:cs typeface="Times New Roman" panose="02020603050405020304" pitchFamily="18" charset="0"/>
                        </a:rPr>
                        <a:t>2</a:t>
                      </a:r>
                      <a:endParaRPr lang="en-US" sz="1400" b="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nchor="ctr">
                    <a:solidFill>
                      <a:srgbClr val="E9EBF5"/>
                    </a:solidFill>
                  </a:tcPr>
                </a:tc>
                <a:tc>
                  <a:txBody>
                    <a:bodyPr/>
                    <a:lstStyle/>
                    <a:p>
                      <a:pPr marL="0" marR="0" algn="ctr">
                        <a:spcBef>
                          <a:spcPts val="0"/>
                        </a:spcBef>
                        <a:spcAft>
                          <a:spcPts val="0"/>
                        </a:spcAft>
                      </a:pPr>
                      <a:r>
                        <a:rPr lang="en-US" sz="1400" b="1" dirty="0">
                          <a:solidFill>
                            <a:srgbClr val="0000CC"/>
                          </a:solidFill>
                          <a:effectLst/>
                          <a:latin typeface="Wingdings 2" panose="05020102010507070707" pitchFamily="18" charset="2"/>
                          <a:ea typeface="Wingdings 2" panose="05020102010507070707" pitchFamily="18" charset="2"/>
                          <a:cs typeface="Wingdings 2" panose="05020102010507070707" pitchFamily="18" charset="2"/>
                        </a:rPr>
                        <a:t>½</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R w="12700" cap="flat" cmpd="sng" algn="ctr">
                      <a:solidFill>
                        <a:schemeClr val="bg1"/>
                      </a:solidFill>
                      <a:prstDash val="solid"/>
                      <a:round/>
                      <a:headEnd type="none" w="med" len="med"/>
                      <a:tailEnd type="none" w="med" len="med"/>
                    </a:lnR>
                    <a:solidFill>
                      <a:srgbClr val="E9EBF5"/>
                    </a:solidFill>
                  </a:tcPr>
                </a:tc>
                <a:tc>
                  <a:txBody>
                    <a:bodyPr/>
                    <a:lstStyle/>
                    <a:p>
                      <a:pPr marL="0" marR="0" algn="ctr">
                        <a:spcBef>
                          <a:spcPts val="0"/>
                        </a:spcBef>
                        <a:spcAft>
                          <a:spcPts val="0"/>
                        </a:spcAft>
                      </a:pPr>
                      <a:r>
                        <a:rPr lang="en-US" sz="1400" dirty="0">
                          <a:solidFill>
                            <a:srgbClr val="FF0000"/>
                          </a:solidFill>
                          <a:effectLst/>
                          <a:latin typeface="Wingdings 2" panose="05020102010507070707" pitchFamily="18" charset="2"/>
                          <a:ea typeface="Wingdings 2" panose="05020102010507070707" pitchFamily="18" charset="2"/>
                          <a:cs typeface="Wingdings 2" panose="05020102010507070707" pitchFamily="18" charset="2"/>
                        </a:rPr>
                        <a:t>Ó</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rgbClr val="E9EBF5"/>
                    </a:solidFill>
                  </a:tcPr>
                </a:tc>
                <a:tc>
                  <a:txBody>
                    <a:bodyPr/>
                    <a:lstStyle/>
                    <a:p>
                      <a:pPr marL="0" marR="0" algn="ctr">
                        <a:spcBef>
                          <a:spcPts val="0"/>
                        </a:spcBef>
                        <a:spcAft>
                          <a:spcPts val="0"/>
                        </a:spcAft>
                      </a:pPr>
                      <a:r>
                        <a:rPr lang="en-US" sz="1800"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solidFill>
                      <a:srgbClr val="E9EBF5"/>
                    </a:solidFill>
                  </a:tcPr>
                </a:tc>
                <a:extLst>
                  <a:ext uri="{0D108BD9-81ED-4DB2-BD59-A6C34878D82A}">
                    <a16:rowId xmlns:a16="http://schemas.microsoft.com/office/drawing/2014/main" val="694694435"/>
                  </a:ext>
                </a:extLst>
              </a:tr>
              <a:tr h="370840">
                <a:tc>
                  <a:txBody>
                    <a:bodyPr/>
                    <a:lstStyle/>
                    <a:p>
                      <a:r>
                        <a:rPr lang="en-US" sz="1600" dirty="0"/>
                        <a:t>TPS Surface Shear Stress</a:t>
                      </a:r>
                    </a:p>
                  </a:txBody>
                  <a:tcPr>
                    <a:solidFill>
                      <a:srgbClr val="CFD5EA"/>
                    </a:solidFill>
                  </a:tcPr>
                </a:tc>
                <a:tc>
                  <a:txBody>
                    <a:bodyPr/>
                    <a:lstStyle/>
                    <a:p>
                      <a:pPr marL="0" marR="0" algn="l">
                        <a:spcBef>
                          <a:spcPts val="0"/>
                        </a:spcBef>
                        <a:spcAft>
                          <a:spcPts val="0"/>
                        </a:spcAft>
                      </a:pPr>
                      <a:r>
                        <a:rPr lang="en-US" sz="1600" b="0" dirty="0">
                          <a:effectLst/>
                          <a:latin typeface="+mn-lt"/>
                          <a:ea typeface="Calibri" panose="020F0502020204030204" pitchFamily="34" charset="0"/>
                          <a:cs typeface="Times New Roman" panose="02020603050405020304" pitchFamily="18" charset="0"/>
                        </a:rPr>
                        <a:t>Under development</a:t>
                      </a:r>
                    </a:p>
                  </a:txBody>
                  <a:tcPr marL="68580" marR="68580" marT="0" marB="0" anchor="ctr">
                    <a:solidFill>
                      <a:srgbClr val="CFD5EA"/>
                    </a:solidFill>
                  </a:tcPr>
                </a:tc>
                <a:tc>
                  <a:txBody>
                    <a:bodyPr/>
                    <a:lstStyle/>
                    <a:p>
                      <a:pPr marL="0" marR="0" algn="ctr">
                        <a:spcBef>
                          <a:spcPts val="0"/>
                        </a:spcBef>
                        <a:spcAft>
                          <a:spcPts val="0"/>
                        </a:spcAft>
                      </a:pPr>
                      <a:r>
                        <a:rPr lang="en-US" sz="1600" b="0" dirty="0">
                          <a:solidFill>
                            <a:schemeClr val="tx1"/>
                          </a:solidFill>
                          <a:effectLst/>
                          <a:latin typeface="+mn-lt"/>
                          <a:ea typeface="Calibri" panose="020F0502020204030204" pitchFamily="34" charset="0"/>
                          <a:cs typeface="Times New Roman" panose="02020603050405020304" pitchFamily="18" charset="0"/>
                        </a:rPr>
                        <a:t>(To be determined)</a:t>
                      </a:r>
                    </a:p>
                  </a:txBody>
                  <a:tcPr marL="68580" marR="68580" marT="0" marB="0" anchor="ctr">
                    <a:solidFill>
                      <a:srgbClr val="CFD5EA"/>
                    </a:solidFill>
                  </a:tcPr>
                </a:tc>
                <a:tc>
                  <a:txBody>
                    <a:bodyPr/>
                    <a:lstStyle/>
                    <a:p>
                      <a:pPr marL="0" marR="0" algn="ctr">
                        <a:spcBef>
                          <a:spcPts val="0"/>
                        </a:spcBef>
                        <a:spcAft>
                          <a:spcPts val="0"/>
                        </a:spcAft>
                      </a:pPr>
                      <a:r>
                        <a:rPr lang="en-US" sz="1400" b="0" dirty="0">
                          <a:solidFill>
                            <a:srgbClr val="FF0000"/>
                          </a:solidFill>
                          <a:effectLst/>
                          <a:latin typeface="Wingdings 2" panose="05020102010507070707" pitchFamily="18" charset="2"/>
                          <a:ea typeface="Wingdings 2" panose="05020102010507070707" pitchFamily="18" charset="2"/>
                          <a:cs typeface="Wingdings 2" panose="05020102010507070707" pitchFamily="18" charset="2"/>
                        </a:rPr>
                        <a:t>Ó</a:t>
                      </a:r>
                      <a:endParaRPr lang="en-US" sz="1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R w="12700" cap="flat" cmpd="sng" algn="ctr">
                      <a:solidFill>
                        <a:schemeClr val="bg1"/>
                      </a:solidFill>
                      <a:prstDash val="solid"/>
                      <a:round/>
                      <a:headEnd type="none" w="med" len="med"/>
                      <a:tailEnd type="none" w="med" len="med"/>
                    </a:lnR>
                    <a:solidFill>
                      <a:srgbClr val="CFD5EA"/>
                    </a:solidFill>
                  </a:tcPr>
                </a:tc>
                <a:tc>
                  <a:txBody>
                    <a:bodyPr/>
                    <a:lstStyle/>
                    <a:p>
                      <a:pPr marL="0" marR="0" algn="ctr">
                        <a:spcBef>
                          <a:spcPts val="0"/>
                        </a:spcBef>
                        <a:spcAft>
                          <a:spcPts val="0"/>
                        </a:spcAft>
                      </a:pPr>
                      <a:r>
                        <a:rPr lang="en-US" sz="1400" b="0" dirty="0">
                          <a:solidFill>
                            <a:srgbClr val="FF0000"/>
                          </a:solidFill>
                          <a:effectLst/>
                          <a:latin typeface="Wingdings 2" panose="05020102010507070707" pitchFamily="18" charset="2"/>
                          <a:ea typeface="Wingdings 2" panose="05020102010507070707" pitchFamily="18" charset="2"/>
                          <a:cs typeface="Wingdings 2" panose="05020102010507070707" pitchFamily="18" charset="2"/>
                        </a:rPr>
                        <a:t>Ó</a:t>
                      </a:r>
                      <a:endParaRPr lang="en-US" sz="1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rgbClr val="CFD5EA"/>
                    </a:solidFill>
                  </a:tcPr>
                </a:tc>
                <a:tc>
                  <a:txBody>
                    <a:bodyPr/>
                    <a:lstStyle/>
                    <a:p>
                      <a:pPr marL="0" marR="0" algn="ctr">
                        <a:spcBef>
                          <a:spcPts val="0"/>
                        </a:spcBef>
                        <a:spcAft>
                          <a:spcPts val="0"/>
                        </a:spcAft>
                      </a:pPr>
                      <a:r>
                        <a:rPr lang="en-US" sz="1400" b="0" dirty="0">
                          <a:solidFill>
                            <a:srgbClr val="FF0000"/>
                          </a:solidFill>
                          <a:effectLst/>
                          <a:latin typeface="Wingdings 2" panose="05020102010507070707" pitchFamily="18" charset="2"/>
                          <a:ea typeface="Wingdings 2" panose="05020102010507070707" pitchFamily="18" charset="2"/>
                          <a:cs typeface="Wingdings 2" panose="05020102010507070707" pitchFamily="18" charset="2"/>
                        </a:rPr>
                        <a:t>Ó</a:t>
                      </a:r>
                      <a:endParaRPr lang="en-US" sz="1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solidFill>
                      <a:srgbClr val="CFD5EA"/>
                    </a:solidFill>
                  </a:tcPr>
                </a:tc>
                <a:extLst>
                  <a:ext uri="{0D108BD9-81ED-4DB2-BD59-A6C34878D82A}">
                    <a16:rowId xmlns:a16="http://schemas.microsoft.com/office/drawing/2014/main" val="3811435543"/>
                  </a:ext>
                </a:extLst>
              </a:tr>
              <a:tr h="370840">
                <a:tc gridSpan="6">
                  <a:txBody>
                    <a:bodyPr/>
                    <a:lstStyle/>
                    <a:p>
                      <a:r>
                        <a:rPr lang="en-US" sz="1400" b="1" kern="1200" dirty="0">
                          <a:solidFill>
                            <a:schemeClr val="dk1"/>
                          </a:solidFill>
                          <a:effectLst/>
                          <a:latin typeface="+mn-lt"/>
                          <a:ea typeface="+mn-ea"/>
                          <a:cs typeface="+mn-cs"/>
                        </a:rPr>
                        <a:t>Legend:</a:t>
                      </a:r>
                    </a:p>
                    <a:p>
                      <a:r>
                        <a:rPr lang="en-US" sz="1400" b="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1400" kern="1200" dirty="0">
                          <a:solidFill>
                            <a:schemeClr val="dk1"/>
                          </a:solidFill>
                          <a:effectLst/>
                          <a:latin typeface="+mn-lt"/>
                          <a:ea typeface="+mn-ea"/>
                          <a:cs typeface="+mn-cs"/>
                        </a:rPr>
                        <a:t>   =  Flight proven, fully capable sensor</a:t>
                      </a:r>
                    </a:p>
                    <a:p>
                      <a:r>
                        <a:rPr lang="en-US" sz="1400" dirty="0">
                          <a:solidFill>
                            <a:srgbClr val="0000CC"/>
                          </a:solidFill>
                          <a:effectLst/>
                          <a:latin typeface="Wingdings 2" panose="05020102010507070707" pitchFamily="18" charset="2"/>
                          <a:ea typeface="Wingdings 2" panose="05020102010507070707" pitchFamily="18" charset="2"/>
                          <a:cs typeface="Wingdings 2" panose="05020102010507070707" pitchFamily="18" charset="2"/>
                        </a:rPr>
                        <a:t>½</a:t>
                      </a:r>
                      <a:r>
                        <a:rPr lang="en-US" sz="1400" kern="1200" dirty="0">
                          <a:solidFill>
                            <a:schemeClr val="dk1"/>
                          </a:solidFill>
                          <a:effectLst/>
                          <a:latin typeface="+mn-lt"/>
                          <a:ea typeface="+mn-ea"/>
                          <a:cs typeface="+mn-cs"/>
                        </a:rPr>
                        <a:t>  =  Flight qualified and/or scheduled on upcoming missions</a:t>
                      </a:r>
                    </a:p>
                    <a:p>
                      <a:r>
                        <a:rPr lang="en-US" sz="1400" b="1" dirty="0">
                          <a:solidFill>
                            <a:srgbClr val="FFC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1400" kern="1200" dirty="0">
                          <a:solidFill>
                            <a:schemeClr val="dk1"/>
                          </a:solidFill>
                          <a:effectLst/>
                          <a:latin typeface="+mn-lt"/>
                          <a:ea typeface="+mn-ea"/>
                          <a:cs typeface="+mn-cs"/>
                        </a:rPr>
                        <a:t>   =  Potentially capable (development and/or qualification needed)</a:t>
                      </a:r>
                    </a:p>
                    <a:p>
                      <a:r>
                        <a:rPr lang="en-US" sz="1400" dirty="0">
                          <a:solidFill>
                            <a:srgbClr val="FF0000"/>
                          </a:solidFill>
                          <a:effectLst/>
                          <a:latin typeface="Wingdings 2" panose="05020102010507070707" pitchFamily="18" charset="2"/>
                          <a:ea typeface="Wingdings 2" panose="05020102010507070707" pitchFamily="18" charset="2"/>
                          <a:cs typeface="Wingdings 2" panose="05020102010507070707" pitchFamily="18" charset="2"/>
                        </a:rPr>
                        <a:t>Ó</a:t>
                      </a:r>
                      <a:r>
                        <a:rPr lang="en-US" sz="1400" kern="1200" dirty="0">
                          <a:solidFill>
                            <a:schemeClr val="dk1"/>
                          </a:solidFill>
                          <a:effectLst/>
                          <a:latin typeface="+mn-lt"/>
                          <a:ea typeface="+mn-ea"/>
                          <a:cs typeface="+mn-cs"/>
                        </a:rPr>
                        <a:t>  =  No existing measurement capability; sensor R&amp;D necessary</a:t>
                      </a:r>
                      <a:endParaRPr lang="en-US" sz="1200" dirty="0"/>
                    </a:p>
                  </a:txBody>
                  <a:tcPr>
                    <a:solidFill>
                      <a:srgbClr val="E9EBF5"/>
                    </a:solidFill>
                  </a:tcPr>
                </a:tc>
                <a:tc hMerge="1">
                  <a:txBody>
                    <a:bodyPr/>
                    <a:lstStyle/>
                    <a:p>
                      <a:pPr marL="0" marR="0" algn="l">
                        <a:spcBef>
                          <a:spcPts val="0"/>
                        </a:spcBef>
                        <a:spcAft>
                          <a:spcPts val="0"/>
                        </a:spcAft>
                      </a:pPr>
                      <a:endParaRPr lang="en-US" sz="1600" b="0" dirty="0">
                        <a:effectLst/>
                        <a:latin typeface="+mn-lt"/>
                        <a:ea typeface="Calibri" panose="020F0502020204030204" pitchFamily="34" charset="0"/>
                        <a:cs typeface="Times New Roman" panose="02020603050405020304" pitchFamily="18" charset="0"/>
                      </a:endParaRPr>
                    </a:p>
                  </a:txBody>
                  <a:tcPr marL="68580" marR="68580" marT="0" marB="0" anchor="ctr">
                    <a:solidFill>
                      <a:srgbClr val="CFD5EA"/>
                    </a:solidFill>
                  </a:tcPr>
                </a:tc>
                <a:tc hMerge="1">
                  <a:txBody>
                    <a:bodyPr/>
                    <a:lstStyle/>
                    <a:p>
                      <a:pPr marL="0" marR="0" algn="ctr">
                        <a:spcBef>
                          <a:spcPts val="0"/>
                        </a:spcBef>
                        <a:spcAft>
                          <a:spcPts val="0"/>
                        </a:spcAft>
                      </a:pPr>
                      <a:endParaRPr lang="en-US" sz="1600" b="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nchor="ctr">
                    <a:solidFill>
                      <a:srgbClr val="CFD5EA"/>
                    </a:solidFill>
                  </a:tcPr>
                </a:tc>
                <a:tc hMerge="1">
                  <a:txBody>
                    <a:bodyPr/>
                    <a:lstStyle/>
                    <a:p>
                      <a:pPr marL="0" marR="0" algn="ctr">
                        <a:spcBef>
                          <a:spcPts val="0"/>
                        </a:spcBef>
                        <a:spcAft>
                          <a:spcPts val="0"/>
                        </a:spcAft>
                      </a:pPr>
                      <a:endParaRPr lang="en-US" sz="12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R w="12700" cap="flat" cmpd="sng" algn="ctr">
                      <a:solidFill>
                        <a:schemeClr val="bg1"/>
                      </a:solidFill>
                      <a:prstDash val="solid"/>
                      <a:round/>
                      <a:headEnd type="none" w="med" len="med"/>
                      <a:tailEnd type="none" w="med" len="med"/>
                    </a:lnR>
                    <a:solidFill>
                      <a:srgbClr val="CFD5EA"/>
                    </a:solidFill>
                  </a:tcPr>
                </a:tc>
                <a:tc hMerge="1">
                  <a:txBody>
                    <a:bodyPr/>
                    <a:lstStyle/>
                    <a:p>
                      <a:pPr marL="0" marR="0" algn="ctr">
                        <a:spcBef>
                          <a:spcPts val="0"/>
                        </a:spcBef>
                        <a:spcAft>
                          <a:spcPts val="0"/>
                        </a:spcAft>
                      </a:pPr>
                      <a:endParaRPr lang="en-US" sz="12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rgbClr val="CFD5EA"/>
                    </a:solidFill>
                  </a:tcPr>
                </a:tc>
                <a:tc hMerge="1">
                  <a:txBody>
                    <a:bodyPr/>
                    <a:lstStyle/>
                    <a:p>
                      <a:pPr marL="0" marR="0" algn="ctr">
                        <a:spcBef>
                          <a:spcPts val="0"/>
                        </a:spcBef>
                        <a:spcAft>
                          <a:spcPts val="0"/>
                        </a:spcAft>
                      </a:pPr>
                      <a:endParaRPr lang="en-US" sz="12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solidFill>
                      <a:srgbClr val="CFD5EA"/>
                    </a:solidFill>
                  </a:tcPr>
                </a:tc>
                <a:extLst>
                  <a:ext uri="{0D108BD9-81ED-4DB2-BD59-A6C34878D82A}">
                    <a16:rowId xmlns:a16="http://schemas.microsoft.com/office/drawing/2014/main" val="2683296082"/>
                  </a:ext>
                </a:extLst>
              </a:tr>
            </a:tbl>
          </a:graphicData>
        </a:graphic>
      </p:graphicFrame>
      <p:sp>
        <p:nvSpPr>
          <p:cNvPr id="7" name="TextBox 6">
            <a:extLst>
              <a:ext uri="{FF2B5EF4-FFF2-40B4-BE49-F238E27FC236}">
                <a16:creationId xmlns:a16="http://schemas.microsoft.com/office/drawing/2014/main" id="{5EFD223F-65A4-43F7-88F6-2EB51953AB77}"/>
              </a:ext>
            </a:extLst>
          </p:cNvPr>
          <p:cNvSpPr txBox="1"/>
          <p:nvPr/>
        </p:nvSpPr>
        <p:spPr>
          <a:xfrm>
            <a:off x="6445956" y="5495746"/>
            <a:ext cx="4570386" cy="923330"/>
          </a:xfrm>
          <a:prstGeom prst="rect">
            <a:avLst/>
          </a:prstGeom>
          <a:noFill/>
          <a:ln>
            <a:solidFill>
              <a:schemeClr val="tx1"/>
            </a:solidFill>
          </a:ln>
        </p:spPr>
        <p:txBody>
          <a:bodyPr wrap="square" rtlCol="0">
            <a:spAutoFit/>
          </a:bodyPr>
          <a:lstStyle/>
          <a:p>
            <a:r>
              <a:rPr lang="en-US" sz="1800" i="1" dirty="0">
                <a:effectLst/>
                <a:ea typeface="Calibri" panose="020F0502020204030204" pitchFamily="34" charset="0"/>
              </a:rPr>
              <a:t>Future work is needed to advance the state-of-the-art towards a goal of having flight-proven sensors across the board</a:t>
            </a:r>
            <a:endParaRPr lang="en-US" sz="1800" i="1" dirty="0"/>
          </a:p>
        </p:txBody>
      </p:sp>
    </p:spTree>
    <p:extLst>
      <p:ext uri="{BB962C8B-B14F-4D97-AF65-F5344CB8AC3E}">
        <p14:creationId xmlns:p14="http://schemas.microsoft.com/office/powerpoint/2010/main" val="2559872877"/>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038600" y="1066800"/>
            <a:ext cx="10515600" cy="2852737"/>
          </a:xfrm>
        </p:spPr>
        <p:txBody>
          <a:bodyPr/>
          <a:lstStyle/>
          <a:p>
            <a:r>
              <a:rPr lang="en-US" b="1" dirty="0"/>
              <a:t>Questions?</a:t>
            </a:r>
          </a:p>
        </p:txBody>
      </p:sp>
      <p:sp>
        <p:nvSpPr>
          <p:cNvPr id="6" name="Text Placeholder 5"/>
          <p:cNvSpPr>
            <a:spLocks noGrp="1"/>
          </p:cNvSpPr>
          <p:nvPr>
            <p:ph type="body" idx="1"/>
          </p:nvPr>
        </p:nvSpPr>
        <p:spPr/>
        <p:txBody>
          <a:bodyPr/>
          <a:lstStyle/>
          <a:p>
            <a:pPr algn="ctr"/>
            <a:endParaRPr lang="en-US" dirty="0">
              <a:solidFill>
                <a:srgbClr val="0070C0"/>
              </a:solidFill>
            </a:endParaRPr>
          </a:p>
        </p:txBody>
      </p:sp>
      <p:sp>
        <p:nvSpPr>
          <p:cNvPr id="7" name="Date Placeholder 6"/>
          <p:cNvSpPr>
            <a:spLocks noGrp="1"/>
          </p:cNvSpPr>
          <p:nvPr>
            <p:ph type="dt" sz="half" idx="10"/>
          </p:nvPr>
        </p:nvSpPr>
        <p:spPr/>
        <p:txBody>
          <a:bodyPr/>
          <a:lstStyle/>
          <a:p>
            <a:r>
              <a:rPr lang="en-US" dirty="0"/>
              <a:t>19 April 2022</a:t>
            </a:r>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3FCCCAE-C0A6-4BB7-B82B-AC74E56A11C4}" type="slidenum">
              <a:rPr lang="en-US" smtClean="0"/>
              <a:pPr/>
              <a:t>26</a:t>
            </a:fld>
            <a:endParaRPr lang="en-US" dirty="0"/>
          </a:p>
        </p:txBody>
      </p:sp>
    </p:spTree>
    <p:extLst>
      <p:ext uri="{BB962C8B-B14F-4D97-AF65-F5344CB8AC3E}">
        <p14:creationId xmlns:p14="http://schemas.microsoft.com/office/powerpoint/2010/main" val="3312497549"/>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41184601"/>
      </p:ext>
    </p:extLst>
  </p:cSld>
  <p:clrMapOvr>
    <a:masterClrMapping/>
  </p:clrMapOvr>
  <p:transition>
    <p:fade/>
  </p:transition>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13401</TotalTime>
  <Words>2088</Words>
  <Application>Microsoft Office PowerPoint</Application>
  <PresentationFormat>Widescreen</PresentationFormat>
  <Paragraphs>390</Paragraphs>
  <Slides>27</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27</vt:i4>
      </vt:variant>
    </vt:vector>
  </HeadingPairs>
  <TitlesOfParts>
    <vt:vector size="35" baseType="lpstr">
      <vt:lpstr>Arial</vt:lpstr>
      <vt:lpstr>Calibri</vt:lpstr>
      <vt:lpstr>Calibri Light</vt:lpstr>
      <vt:lpstr>Helvetica</vt:lpstr>
      <vt:lpstr>Helvetica Neue</vt:lpstr>
      <vt:lpstr>Times New Roman</vt:lpstr>
      <vt:lpstr>Wingdings 2</vt:lpstr>
      <vt:lpstr>Office Theme</vt:lpstr>
      <vt:lpstr>Entry, Descent, and Landing (EDL) Instrumentation</vt:lpstr>
      <vt:lpstr>Outline</vt:lpstr>
      <vt:lpstr>What is EDL Instrumentation?</vt:lpstr>
      <vt:lpstr>Benefits of EDL Instrumentation</vt:lpstr>
      <vt:lpstr>EDL Instrumentation: Additional Context</vt:lpstr>
      <vt:lpstr>Thermocouples</vt:lpstr>
      <vt:lpstr>Thermocouple Plugs</vt:lpstr>
      <vt:lpstr>Pressure Transducers</vt:lpstr>
      <vt:lpstr>Pressure Transducers</vt:lpstr>
      <vt:lpstr>Recession Sensors</vt:lpstr>
      <vt:lpstr>Heat Flux Sensors and Radiometers</vt:lpstr>
      <vt:lpstr>Spectrometers</vt:lpstr>
      <vt:lpstr>Data Acquisition Systems (DAS)</vt:lpstr>
      <vt:lpstr>Making a Sensor “Spaceflight ready”</vt:lpstr>
      <vt:lpstr>Accommodation onto Flight Aeroshell</vt:lpstr>
      <vt:lpstr>NASA Flight Missions with EDL Instrumentation</vt:lpstr>
      <vt:lpstr>MEDLI (2012)</vt:lpstr>
      <vt:lpstr>MEDLI2 (2021)</vt:lpstr>
      <vt:lpstr>MEDLI2 Hardware on the Mars 2020 Heatshield!</vt:lpstr>
      <vt:lpstr>Orion Exploration Flight Test-1</vt:lpstr>
      <vt:lpstr>Orion EFT-1 Post-Flight Photos</vt:lpstr>
      <vt:lpstr>Artemis 1 (Uncrewed)</vt:lpstr>
      <vt:lpstr>Artemis 2 (Astronaut crew onboard) </vt:lpstr>
      <vt:lpstr>Dragonfly Entry Aerosciences Measurements (DrEAM) – Titan Entry in early 2030s</vt:lpstr>
      <vt:lpstr>EDL Instrumentation Future Needs</vt:lpstr>
      <vt:lpstr>Questions?</vt:lpstr>
      <vt:lpstr>PowerPoint Presentation</vt:lpstr>
    </vt:vector>
  </TitlesOfParts>
  <Company>NASA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Squire, Thomas H. (ARC-TSM)</dc:creator>
  <cp:lastModifiedBy>Santos, Jose A B (ARC-TSM)</cp:lastModifiedBy>
  <cp:revision>276</cp:revision>
  <dcterms:created xsi:type="dcterms:W3CDTF">2015-02-20T14:50:24Z</dcterms:created>
  <dcterms:modified xsi:type="dcterms:W3CDTF">2022-03-24T15:50:04Z</dcterms:modified>
</cp:coreProperties>
</file>