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8D2015"/>
    <a:srgbClr val="853123"/>
    <a:srgbClr val="A23B2A"/>
    <a:srgbClr val="520F17"/>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023" autoAdjust="0"/>
    <p:restoredTop sz="96336" autoAdjust="0"/>
  </p:normalViewPr>
  <p:slideViewPr>
    <p:cSldViewPr snapToGrid="0" snapToObjects="1">
      <p:cViewPr varScale="1">
        <p:scale>
          <a:sx n="28" d="100"/>
          <a:sy n="28" d="100"/>
        </p:scale>
        <p:origin x="3702" y="132"/>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3/29/2022</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3255" y="5912658"/>
            <a:ext cx="16499304" cy="1293417"/>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rgbClr val="004080"/>
                </a:solidFill>
                <a:latin typeface="Arial"/>
                <a:cs typeface="Arial"/>
              </a:rPr>
              <a:t>Technology Taxonomy Area (TX):  </a:t>
            </a:r>
            <a:r>
              <a:rPr lang="en-US" sz="2400" b="1" dirty="0">
                <a:solidFill>
                  <a:schemeClr val="bg1">
                    <a:lumMod val="50000"/>
                  </a:schemeClr>
                </a:solidFill>
                <a:latin typeface="Arial"/>
                <a:cs typeface="Arial"/>
              </a:rPr>
              <a:t>1.1.1 Integrated Systems and Ancillary Technologies; 4.2.3 Small-Body and Microgravity Mobility;  4.5.7 Modeling, Simulation, Analysis, and Test of Rendezvous, </a:t>
            </a:r>
            <a:r>
              <a:rPr lang="en-US" sz="2400" b="1" dirty="0" err="1">
                <a:solidFill>
                  <a:schemeClr val="bg1">
                    <a:lumMod val="50000"/>
                  </a:schemeClr>
                </a:solidFill>
                <a:latin typeface="Arial"/>
                <a:cs typeface="Arial"/>
              </a:rPr>
              <a:t>Prox</a:t>
            </a:r>
            <a:r>
              <a:rPr lang="en-US" sz="2400" b="1" dirty="0">
                <a:solidFill>
                  <a:schemeClr val="bg1">
                    <a:lumMod val="50000"/>
                  </a:schemeClr>
                </a:solidFill>
                <a:latin typeface="Arial"/>
                <a:cs typeface="Arial"/>
              </a:rPr>
              <a:t> Ops and Capture; 5.6.3 Orbital Debris Mitigation; 10.4.2 Test and Evaluation of Autonomous Systems; 17.5.3 GN&amp;C Verification and Validation Tools and Techniques; 17.5.4  GN&amp;C Ground Testbeds/Test Facilities;</a:t>
            </a:r>
            <a:endParaRPr lang="en-US" sz="2700" b="1" dirty="0">
              <a:solidFill>
                <a:schemeClr val="bg1">
                  <a:lumMod val="50000"/>
                </a:schemeClr>
              </a:solidFill>
              <a:latin typeface="Arial"/>
              <a:cs typeface="Arial"/>
            </a:endParaRPr>
          </a:p>
        </p:txBody>
      </p:sp>
      <p:sp>
        <p:nvSpPr>
          <p:cNvPr id="5" name="Footer Placeholder 4"/>
          <p:cNvSpPr>
            <a:spLocks noGrp="1"/>
          </p:cNvSpPr>
          <p:nvPr>
            <p:ph type="ftr" sz="quarter" idx="4294967295"/>
          </p:nvPr>
        </p:nvSpPr>
        <p:spPr>
          <a:xfrm>
            <a:off x="251976" y="26207384"/>
            <a:ext cx="19505297"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004080"/>
                </a:solidFill>
              </a:rPr>
              <a:t>FY21 JSC Technology Showcase</a:t>
            </a:r>
            <a:r>
              <a:rPr lang="en-US" dirty="0">
                <a:solidFill>
                  <a:srgbClr val="002060"/>
                </a:solidFill>
              </a:rPr>
              <a:t>							 </a:t>
            </a:r>
            <a:r>
              <a:rPr lang="en-US" dirty="0">
                <a:solidFill>
                  <a:srgbClr val="004080"/>
                </a:solidFill>
              </a:rPr>
              <a:t>MSC#</a:t>
            </a:r>
            <a:r>
              <a:rPr lang="en-US" dirty="0">
                <a:solidFill>
                  <a:srgbClr val="002060"/>
                </a:solidFill>
              </a:rPr>
              <a:t> </a:t>
            </a:r>
            <a:r>
              <a:rPr lang="en-US" u="sng" dirty="0">
                <a:solidFill>
                  <a:srgbClr val="002060"/>
                </a:solidFill>
              </a:rPr>
              <a:t>     26523-1                             </a:t>
            </a:r>
            <a:endParaRPr lang="en-US" dirty="0">
              <a:solidFill>
                <a:srgbClr val="002060"/>
              </a:solidFill>
            </a:endParaRPr>
          </a:p>
        </p:txBody>
      </p:sp>
      <p:sp>
        <p:nvSpPr>
          <p:cNvPr id="145" name="TextBox 144"/>
          <p:cNvSpPr txBox="1"/>
          <p:nvPr/>
        </p:nvSpPr>
        <p:spPr>
          <a:xfrm>
            <a:off x="10999969" y="13426871"/>
            <a:ext cx="9284272" cy="9956519"/>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004080"/>
                </a:solidFill>
                <a:latin typeface="Arial Black" pitchFamily="34" charset="0"/>
                <a:cs typeface="Times New Roman" pitchFamily="18" charset="0"/>
              </a:rPr>
              <a:t>INFUSION SPACE / EARTH</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Upon further technology characterization, infusion will be pursued with Small Spacecraft Technology Program (SSTP) for continued development of the expanded platform size and vacuum capability integration.</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Prior to down select of ECI and POLARIS this past year SEEKER had expressed interest in utilizing this testbed for further development of technologies based on initial on-orbit performance. Similar opportunities will be sought with other small spacecraft programs.</a:t>
            </a:r>
          </a:p>
          <a:p>
            <a:pPr marL="477558" indent="-477558">
              <a:spcBef>
                <a:spcPts val="1199"/>
              </a:spcBef>
              <a:spcAft>
                <a:spcPts val="599"/>
              </a:spcAft>
            </a:pPr>
            <a:r>
              <a:rPr lang="en-US" sz="3200" cap="all" dirty="0">
                <a:solidFill>
                  <a:srgbClr val="004080"/>
                </a:solidFill>
                <a:latin typeface="Arial Black" pitchFamily="34" charset="0"/>
                <a:cs typeface="Times New Roman" pitchFamily="18" charset="0"/>
              </a:rPr>
              <a:t>PARTNERSHIPS / collaborations</a:t>
            </a:r>
          </a:p>
          <a:p>
            <a:pPr>
              <a:spcBef>
                <a:spcPts val="1199"/>
              </a:spcBef>
              <a:spcAft>
                <a:spcPts val="1199"/>
              </a:spcAft>
            </a:pPr>
            <a:r>
              <a:rPr lang="en-US" sz="2200" dirty="0">
                <a:latin typeface="Arial" panose="020B0604020202020204" pitchFamily="34" charset="0"/>
                <a:cs typeface="Arial" panose="020B0604020202020204" pitchFamily="34" charset="0"/>
              </a:rPr>
              <a:t>This collaboration under the MIRO Program has been proceeding in parallel and conjunction with University of Texas El Paso (UTEP) Cold Gas Demonstrator (CGD) CubeSat.</a:t>
            </a:r>
          </a:p>
          <a:p>
            <a:pPr>
              <a:spcBef>
                <a:spcPts val="1199"/>
              </a:spcBef>
              <a:spcAft>
                <a:spcPts val="1199"/>
              </a:spcAft>
            </a:pPr>
            <a:r>
              <a:rPr lang="en-US" sz="2200" dirty="0">
                <a:latin typeface="Arial" panose="020B0604020202020204" pitchFamily="34" charset="0"/>
                <a:cs typeface="Arial" panose="020B0604020202020204" pitchFamily="34" charset="0"/>
              </a:rPr>
              <a:t>In addition to the works under IRAD and MIRO, development pathways with the Rocket Propulsion Test (RPT) Office and Small Spacecraft Technology Program (SSTP) are being sought to bring this technology to the industry in support of continued Earth orbit missions, Lunar Missions and Mars precursor missions.</a:t>
            </a:r>
            <a:endParaRPr lang="en-US" sz="3200" cap="all" dirty="0">
              <a:latin typeface="Arial Black" pitchFamily="34" charset="0"/>
              <a:cs typeface="Times New Roman" pitchFamily="18" charset="0"/>
            </a:endParaRPr>
          </a:p>
          <a:p>
            <a:pPr marL="477558" indent="-477558">
              <a:spcBef>
                <a:spcPts val="1199"/>
              </a:spcBef>
              <a:spcAft>
                <a:spcPts val="599"/>
              </a:spcAft>
            </a:pPr>
            <a:r>
              <a:rPr lang="en-US" sz="3200" cap="all" dirty="0">
                <a:solidFill>
                  <a:srgbClr val="004080"/>
                </a:solidFill>
                <a:latin typeface="Arial Black" pitchFamily="34" charset="0"/>
                <a:cs typeface="Times New Roman" pitchFamily="18" charset="0"/>
              </a:rPr>
              <a:t>Future Work</a:t>
            </a:r>
          </a:p>
          <a:p>
            <a:pPr>
              <a:spcBef>
                <a:spcPts val="1199"/>
              </a:spcBef>
              <a:spcAft>
                <a:spcPts val="1199"/>
              </a:spcAft>
            </a:pPr>
            <a:r>
              <a:rPr lang="en-US" sz="2200" dirty="0">
                <a:latin typeface="Arial" pitchFamily="34" charset="0"/>
                <a:cs typeface="Arial" pitchFamily="34" charset="0"/>
              </a:rPr>
              <a:t>Efforts being pursued for follow-on design for the increase in testbed scale, different propellant media capabilities, satellite constellation testing and single-axis micro-thrust measurement testing.  Funding to be sought from IRAD, RPT, SSTP and other entities.</a:t>
            </a:r>
          </a:p>
        </p:txBody>
      </p:sp>
      <p:sp>
        <p:nvSpPr>
          <p:cNvPr id="143" name="Title 1"/>
          <p:cNvSpPr txBox="1">
            <a:spLocks/>
          </p:cNvSpPr>
          <p:nvPr/>
        </p:nvSpPr>
        <p:spPr>
          <a:xfrm>
            <a:off x="1215437" y="5381311"/>
            <a:ext cx="18344177" cy="503200"/>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latin typeface="Arial" pitchFamily="34" charset="0"/>
                <a:cs typeface="Arial" pitchFamily="34" charset="0"/>
              </a:rPr>
              <a:t>Jeremy Bruggemann – jeremy.bruggemann@nasa.gov, Jarrett Kaczmarski – jarrett.l.kaczmarski@nasa.gov</a:t>
            </a: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567806" y="4356873"/>
            <a:ext cx="19895589" cy="1030948"/>
          </a:xfrm>
        </p:spPr>
        <p:txBody>
          <a:bodyPr/>
          <a:lstStyle/>
          <a:p>
            <a:pPr>
              <a:defRPr/>
            </a:pPr>
            <a:r>
              <a:rPr lang="en-US" sz="6600" b="1" dirty="0">
                <a:latin typeface="Arial Narrow" pitchFamily="34" charset="0"/>
              </a:rPr>
              <a:t>Small Sat Simulated Space Environment </a:t>
            </a:r>
            <a:r>
              <a:rPr lang="en-US" sz="6600" b="1" dirty="0" err="1">
                <a:latin typeface="Arial Narrow" pitchFamily="34" charset="0"/>
              </a:rPr>
              <a:t>MagLev</a:t>
            </a:r>
            <a:r>
              <a:rPr lang="en-US" sz="6600" b="1" dirty="0">
                <a:latin typeface="Arial Narrow" pitchFamily="34" charset="0"/>
              </a:rPr>
              <a:t> Testbed</a:t>
            </a:r>
            <a:endParaRPr lang="en-US" sz="6600" i="1" dirty="0"/>
          </a:p>
        </p:txBody>
      </p:sp>
      <p:sp>
        <p:nvSpPr>
          <p:cNvPr id="39" name="Title 1"/>
          <p:cNvSpPr txBox="1">
            <a:spLocks/>
          </p:cNvSpPr>
          <p:nvPr/>
        </p:nvSpPr>
        <p:spPr>
          <a:xfrm>
            <a:off x="16899199" y="6130394"/>
            <a:ext cx="3813696"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rgbClr val="004080"/>
                </a:solidFill>
                <a:latin typeface="Arial"/>
                <a:cs typeface="Arial"/>
              </a:rPr>
              <a:t>TRL: </a:t>
            </a:r>
            <a:r>
              <a:rPr lang="en-US" sz="2400" b="1" dirty="0">
                <a:solidFill>
                  <a:srgbClr val="004080"/>
                </a:solidFill>
                <a:latin typeface="Arial"/>
                <a:cs typeface="Arial"/>
              </a:rPr>
              <a:t>start 3 / current 3</a:t>
            </a:r>
            <a:endParaRPr lang="en-US" sz="2700" b="1" dirty="0">
              <a:solidFill>
                <a:srgbClr val="004080"/>
              </a:solidFill>
              <a:latin typeface="Arial"/>
              <a:cs typeface="Arial"/>
            </a:endParaRPr>
          </a:p>
        </p:txBody>
      </p:sp>
      <p:cxnSp>
        <p:nvCxnSpPr>
          <p:cNvPr id="43" name="Straight Connector 42"/>
          <p:cNvCxnSpPr>
            <a:cxnSpLocks/>
          </p:cNvCxnSpPr>
          <p:nvPr/>
        </p:nvCxnSpPr>
        <p:spPr>
          <a:xfrm flipH="1">
            <a:off x="10283589" y="7556463"/>
            <a:ext cx="103937" cy="1806200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3255" y="7631685"/>
            <a:ext cx="9566928" cy="9633406"/>
          </a:xfrm>
          <a:prstGeom prst="rect">
            <a:avLst/>
          </a:prstGeom>
          <a:noFill/>
        </p:spPr>
        <p:txBody>
          <a:bodyPr wrap="square" rtlCol="0">
            <a:spAutoFit/>
          </a:bodyPr>
          <a:lstStyle/>
          <a:p>
            <a:pPr marL="228467" indent="-228467">
              <a:spcAft>
                <a:spcPts val="599"/>
              </a:spcAft>
            </a:pPr>
            <a:r>
              <a:rPr lang="en-US" sz="3200" cap="all" dirty="0">
                <a:solidFill>
                  <a:srgbClr val="004080"/>
                </a:solidFill>
                <a:latin typeface="Arial Black" pitchFamily="34" charset="0"/>
                <a:cs typeface="Times New Roman" pitchFamily="18" charset="0"/>
              </a:rPr>
              <a:t>FY21 IRAD PROJECT Overview </a:t>
            </a:r>
          </a:p>
          <a:p>
            <a:r>
              <a:rPr lang="en-US" sz="2200" dirty="0">
                <a:latin typeface="Arial" panose="020B0604020202020204" pitchFamily="34" charset="0"/>
                <a:cs typeface="Arial" panose="020B0604020202020204" pitchFamily="34" charset="0"/>
              </a:rPr>
              <a:t>Development of a ground-based planar testbed with a near frictionless, vacuum environment for small spacecraft allows for higher fidelity, 3 degree of freedom (3DoF) testing of fully integrated propulsion systems and control algorithms prior to launch. This provides empirical data at a relatively low cost that can be used to reduce risk of on-orbit failures thereby mitigating contributions of small spacecraft to the growing orbital debris issue.</a:t>
            </a:r>
          </a:p>
          <a:p>
            <a:endParaRPr lang="en-US" sz="2200" cap="all" dirty="0">
              <a:solidFill>
                <a:schemeClr val="tx1">
                  <a:lumMod val="65000"/>
                  <a:lumOff val="35000"/>
                </a:schemeClr>
              </a:solidFill>
              <a:latin typeface="Arial" panose="020B0604020202020204" pitchFamily="34" charset="0"/>
              <a:cs typeface="Arial" panose="020B0604020202020204" pitchFamily="34" charset="0"/>
            </a:endParaRPr>
          </a:p>
          <a:p>
            <a:r>
              <a:rPr lang="en-US" sz="3200" cap="all" dirty="0">
                <a:solidFill>
                  <a:srgbClr val="004080"/>
                </a:solidFill>
                <a:latin typeface="Arial Black" pitchFamily="34" charset="0"/>
                <a:cs typeface="Times New Roman" pitchFamily="18" charset="0"/>
              </a:rPr>
              <a:t>INNOVATION</a:t>
            </a:r>
          </a:p>
          <a:p>
            <a:r>
              <a:rPr lang="en-US" sz="2200" dirty="0">
                <a:latin typeface="Arial" pitchFamily="34" charset="0"/>
                <a:cs typeface="Arial" pitchFamily="34" charset="0"/>
              </a:rPr>
              <a:t>White Sands Test Facility (WSTF) is investigating the use of high temperature super conducting (HTSC) materials to induce magnetic levitation of a small spacecraft, or a constellation of small spacecraft, to provide this 3 </a:t>
            </a:r>
            <a:r>
              <a:rPr lang="en-US" sz="2200" dirty="0" err="1">
                <a:latin typeface="Arial" pitchFamily="34" charset="0"/>
                <a:cs typeface="Arial" pitchFamily="34" charset="0"/>
              </a:rPr>
              <a:t>DoF</a:t>
            </a:r>
            <a:r>
              <a:rPr lang="en-US" sz="2200" dirty="0">
                <a:latin typeface="Arial" pitchFamily="34" charset="0"/>
                <a:cs typeface="Arial" pitchFamily="34" charset="0"/>
              </a:rPr>
              <a:t> testbed within one of WSTF’s existing space environment simulation chambers. </a:t>
            </a:r>
          </a:p>
          <a:p>
            <a:r>
              <a:rPr lang="en-US" sz="2200" dirty="0">
                <a:latin typeface="Arial" pitchFamily="34" charset="0"/>
                <a:cs typeface="Arial" pitchFamily="34" charset="0"/>
              </a:rPr>
              <a:t> </a:t>
            </a:r>
          </a:p>
          <a:p>
            <a:pPr marL="477558" indent="-477558">
              <a:spcBef>
                <a:spcPts val="1199"/>
              </a:spcBef>
              <a:spcAft>
                <a:spcPts val="599"/>
              </a:spcAft>
            </a:pPr>
            <a:r>
              <a:rPr lang="en-US" sz="3200" cap="all" dirty="0">
                <a:solidFill>
                  <a:srgbClr val="004080"/>
                </a:solidFill>
                <a:latin typeface="Arial Black" panose="020B0A04020102020204" pitchFamily="34" charset="0"/>
                <a:cs typeface="Times New Roman" pitchFamily="18" charset="0"/>
              </a:rPr>
              <a:t>Outcome</a:t>
            </a:r>
            <a:r>
              <a:rPr lang="en-US" sz="3200" cap="all" dirty="0">
                <a:solidFill>
                  <a:srgbClr val="00B0F0"/>
                </a:solidFill>
                <a:latin typeface="Arial Black" panose="020B0A04020102020204" pitchFamily="34" charset="0"/>
                <a:cs typeface="Times New Roman" pitchFamily="18" charset="0"/>
              </a:rPr>
              <a:t> </a:t>
            </a:r>
            <a:endParaRPr lang="en-US" sz="3200" cap="all" dirty="0">
              <a:solidFill>
                <a:srgbClr val="00B0F0"/>
              </a:solidFill>
              <a:latin typeface="Arial Black" panose="020B0A04020102020204" pitchFamily="34" charset="0"/>
              <a:cs typeface="Arial" pitchFamily="34" charset="0"/>
            </a:endParaRPr>
          </a:p>
          <a:p>
            <a:pPr marL="477558" indent="-477558">
              <a:spcAft>
                <a:spcPts val="1199"/>
              </a:spcAft>
              <a:buFont typeface="Arial" pitchFamily="34" charset="0"/>
              <a:buChar char="•"/>
            </a:pPr>
            <a:r>
              <a:rPr lang="en-US" sz="2200" dirty="0">
                <a:latin typeface="Arial" panose="020B0604020202020204" pitchFamily="34" charset="0"/>
                <a:cs typeface="Arial" pitchFamily="34" charset="0"/>
              </a:rPr>
              <a:t>High fidelity, planar space like environment test bed and test article platform with minimal to no interference to on-board instrumentation and controls.  Provides no external forces induced from test set up – beyond effective coefficient of friction, minimal weight penalty from the test article platform.  </a:t>
            </a:r>
          </a:p>
          <a:p>
            <a:pPr marL="477558" indent="-477558">
              <a:spcAft>
                <a:spcPts val="1199"/>
              </a:spcAft>
              <a:buFont typeface="Arial" pitchFamily="34" charset="0"/>
              <a:buChar char="•"/>
            </a:pPr>
            <a:r>
              <a:rPr lang="en-US" sz="2200" dirty="0">
                <a:latin typeface="Arial" panose="020B0604020202020204" pitchFamily="34" charset="0"/>
                <a:cs typeface="Arial" pitchFamily="34" charset="0"/>
              </a:rPr>
              <a:t>Allows for procedural and maneuvering controls evaluation prior to launch, reducing risk to system and primary payload(s).</a:t>
            </a:r>
          </a:p>
          <a:p>
            <a:pPr marL="477558" indent="-477558">
              <a:spcAft>
                <a:spcPts val="1199"/>
              </a:spcAft>
              <a:buFont typeface="Arial" pitchFamily="34" charset="0"/>
              <a:buChar char="•"/>
            </a:pPr>
            <a:r>
              <a:rPr lang="en-US" sz="2200" dirty="0">
                <a:latin typeface="Arial" panose="020B0604020202020204" pitchFamily="34" charset="0"/>
                <a:cs typeface="Arial" pitchFamily="34" charset="0"/>
              </a:rPr>
              <a:t>Effective dynamic coefficient of friction anticipated to be improved upon with further development of test platform and magnetic configurations.</a:t>
            </a:r>
          </a:p>
        </p:txBody>
      </p:sp>
      <p:sp>
        <p:nvSpPr>
          <p:cNvPr id="79" name="TextBox 78"/>
          <p:cNvSpPr txBox="1"/>
          <p:nvPr/>
        </p:nvSpPr>
        <p:spPr>
          <a:xfrm>
            <a:off x="1107399" y="24400474"/>
            <a:ext cx="8790495"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UTEP CGD Ambient Demonstration Test</a:t>
            </a:r>
          </a:p>
        </p:txBody>
      </p:sp>
      <p:pic>
        <p:nvPicPr>
          <p:cNvPr id="2" name="Picture 1"/>
          <p:cNvPicPr>
            <a:picLocks noChangeAspect="1"/>
          </p:cNvPicPr>
          <p:nvPr/>
        </p:nvPicPr>
        <p:blipFill>
          <a:blip r:embed="rId2"/>
          <a:stretch>
            <a:fillRect/>
          </a:stretch>
        </p:blipFill>
        <p:spPr>
          <a:xfrm>
            <a:off x="0" y="-72558"/>
            <a:ext cx="21031200" cy="437903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2" y="2763402"/>
            <a:ext cx="1401238" cy="1419068"/>
          </a:xfrm>
          <a:prstGeom prst="rect">
            <a:avLst/>
          </a:prstGeom>
        </p:spPr>
      </p:pic>
      <p:cxnSp>
        <p:nvCxnSpPr>
          <p:cNvPr id="26" name="Straight Connector 25"/>
          <p:cNvCxnSpPr/>
          <p:nvPr/>
        </p:nvCxnSpPr>
        <p:spPr>
          <a:xfrm>
            <a:off x="1636497" y="295593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686613"/>
            <a:ext cx="19230715" cy="430887"/>
          </a:xfrm>
          <a:prstGeom prst="rect">
            <a:avLst/>
          </a:prstGeom>
        </p:spPr>
        <p:txBody>
          <a:bodyPr wrap="square">
            <a:spAutoFit/>
          </a:bodyPr>
          <a:lstStyle/>
          <a:p>
            <a:r>
              <a:rPr lang="en-US" sz="2200" b="1" u="sng" dirty="0">
                <a:solidFill>
                  <a:schemeClr val="bg1">
                    <a:lumMod val="95000"/>
                  </a:schemeClr>
                </a:solidFill>
                <a:latin typeface="Arial" panose="020B0604020202020204" pitchFamily="34" charset="0"/>
                <a:cs typeface="Arial" panose="020B0604020202020204" pitchFamily="34" charset="0"/>
              </a:rPr>
              <a:t>Johnson Space Center (JSC) / White Sands Test Facility (WSTF) </a:t>
            </a:r>
            <a:r>
              <a:rPr lang="en-US" sz="2200" dirty="0">
                <a:solidFill>
                  <a:schemeClr val="tx2">
                    <a:lumMod val="40000"/>
                    <a:lumOff val="60000"/>
                  </a:schemeClr>
                </a:solidFill>
                <a:latin typeface="Arial" panose="020B0604020202020204" pitchFamily="34" charset="0"/>
                <a:cs typeface="Arial" panose="020B0604020202020204" pitchFamily="34" charset="0"/>
              </a:rPr>
              <a:t>                                          </a:t>
            </a:r>
            <a:r>
              <a:rPr lang="en-US" sz="2200" i="1" u="sng" dirty="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200" i="1" u="sng" dirty="0">
                <a:solidFill>
                  <a:schemeClr val="tx2">
                    <a:lumMod val="40000"/>
                    <a:lumOff val="60000"/>
                  </a:schemeClr>
                </a:solidFill>
                <a:latin typeface="Arial" panose="020B0604020202020204" pitchFamily="34" charset="0"/>
                <a:cs typeface="Arial" panose="020B0604020202020204" pitchFamily="34" charset="0"/>
              </a:rPr>
              <a:t>021 JSC Technology Showcase:  </a:t>
            </a:r>
            <a:r>
              <a:rPr lang="en-US" sz="2200" i="1" u="sng" dirty="0">
                <a:solidFill>
                  <a:schemeClr val="tx2">
                    <a:lumMod val="40000"/>
                    <a:lumOff val="60000"/>
                  </a:schemeClr>
                </a:solidFill>
                <a:latin typeface="Arial" panose="020B0604020202020204" pitchFamily="34" charset="0"/>
                <a:cs typeface="Arial" panose="020B0604020202020204" pitchFamily="34" charset="0"/>
                <a:sym typeface="Wingdings" panose="05000000000000000000" pitchFamily="2" charset="2"/>
              </a:rPr>
              <a:t> FY21 CIF IRAD</a:t>
            </a:r>
            <a:endParaRPr lang="en-US" sz="2200" i="1" u="sng"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1738766" y="3232682"/>
            <a:ext cx="7778974" cy="430887"/>
          </a:xfrm>
          <a:prstGeom prst="rect">
            <a:avLst/>
          </a:prstGeom>
          <a:noFill/>
        </p:spPr>
        <p:txBody>
          <a:bodyPr wrap="square" rtlCol="0">
            <a:spAutoFit/>
          </a:bodyPr>
          <a:lstStyle/>
          <a:p>
            <a:r>
              <a:rPr lang="en-US" sz="2200" b="1" u="sng" dirty="0">
                <a:solidFill>
                  <a:schemeClr val="bg1"/>
                </a:solidFill>
                <a:latin typeface="Arial" panose="020B0604020202020204" pitchFamily="34" charset="0"/>
                <a:cs typeface="Arial" panose="020B0604020202020204" pitchFamily="34" charset="0"/>
              </a:rPr>
              <a:t>National Aeronautics and Space Administration</a:t>
            </a:r>
          </a:p>
        </p:txBody>
      </p:sp>
      <p:sp>
        <p:nvSpPr>
          <p:cNvPr id="3" name="TextBox 2">
            <a:extLst>
              <a:ext uri="{FF2B5EF4-FFF2-40B4-BE49-F238E27FC236}">
                <a16:creationId xmlns:a16="http://schemas.microsoft.com/office/drawing/2014/main" id="{D3160581-AA89-4E8F-B191-D41235F0E8C9}"/>
              </a:ext>
            </a:extLst>
          </p:cNvPr>
          <p:cNvSpPr txBox="1"/>
          <p:nvPr/>
        </p:nvSpPr>
        <p:spPr>
          <a:xfrm>
            <a:off x="14073099" y="26693133"/>
            <a:ext cx="5611139" cy="507831"/>
          </a:xfrm>
          <a:prstGeom prst="rect">
            <a:avLst/>
          </a:prstGeom>
          <a:noFill/>
        </p:spPr>
        <p:txBody>
          <a:bodyPr wrap="square" rtlCol="0">
            <a:spAutoFit/>
          </a:bodyPr>
          <a:lstStyle/>
          <a:p>
            <a:r>
              <a:rPr lang="en-US" sz="2700" i="1" dirty="0">
                <a:solidFill>
                  <a:srgbClr val="004080"/>
                </a:solidFill>
                <a:latin typeface="Arial"/>
              </a:rPr>
              <a:t>DAA</a:t>
            </a:r>
            <a:r>
              <a:rPr lang="en-US" sz="2700" i="1">
                <a:solidFill>
                  <a:srgbClr val="004080"/>
                </a:solidFill>
                <a:latin typeface="Arial"/>
              </a:rPr>
              <a:t>#  </a:t>
            </a:r>
            <a:r>
              <a:rPr lang="en-US" sz="2700" i="1" u="sng">
                <a:solidFill>
                  <a:srgbClr val="004080"/>
                </a:solidFill>
                <a:latin typeface="Arial"/>
              </a:rPr>
              <a:t>    20220005005</a:t>
            </a:r>
            <a:endParaRPr lang="en-US" sz="2700" i="1" dirty="0">
              <a:solidFill>
                <a:srgbClr val="004080"/>
              </a:solidFill>
              <a:latin typeface="Arial"/>
            </a:endParaRPr>
          </a:p>
        </p:txBody>
      </p:sp>
      <p:pic>
        <p:nvPicPr>
          <p:cNvPr id="198" name="Picture 197">
            <a:extLst>
              <a:ext uri="{FF2B5EF4-FFF2-40B4-BE49-F238E27FC236}">
                <a16:creationId xmlns:a16="http://schemas.microsoft.com/office/drawing/2014/main" id="{7F424890-2FFB-490B-9B9A-456D94F821D4}"/>
              </a:ext>
            </a:extLst>
          </p:cNvPr>
          <p:cNvPicPr>
            <a:picLocks noChangeAspect="1"/>
          </p:cNvPicPr>
          <p:nvPr/>
        </p:nvPicPr>
        <p:blipFill>
          <a:blip r:embed="rId4"/>
          <a:stretch>
            <a:fillRect/>
          </a:stretch>
        </p:blipFill>
        <p:spPr>
          <a:xfrm>
            <a:off x="1113091" y="17884972"/>
            <a:ext cx="8404649" cy="6275058"/>
          </a:xfrm>
          <a:prstGeom prst="rect">
            <a:avLst/>
          </a:prstGeom>
        </p:spPr>
      </p:pic>
      <p:pic>
        <p:nvPicPr>
          <p:cNvPr id="1026" name="Picture 2">
            <a:extLst>
              <a:ext uri="{FF2B5EF4-FFF2-40B4-BE49-F238E27FC236}">
                <a16:creationId xmlns:a16="http://schemas.microsoft.com/office/drawing/2014/main" id="{E3420E69-11E2-44F6-BF16-79E6A3FA3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0912"/>
          <a:stretch>
            <a:fillRect/>
          </a:stretch>
        </p:blipFill>
        <p:spPr bwMode="auto">
          <a:xfrm>
            <a:off x="10999969" y="7710492"/>
            <a:ext cx="8324606" cy="5567208"/>
          </a:xfrm>
          <a:prstGeom prst="rect">
            <a:avLst/>
          </a:prstGeom>
          <a:noFill/>
          <a:ln w="25400" algn="ctr">
            <a:solidFill>
              <a:srgbClr val="FFFFFF"/>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3952</TotalTime>
  <Words>585</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Office Theme</vt:lpstr>
      <vt:lpstr>Small Sat Simulated Space Environment MagLev Testbed</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Lozada, Laura (WSTF-RH)[SIERRA LOBO INC]</cp:lastModifiedBy>
  <cp:revision>120</cp:revision>
  <dcterms:created xsi:type="dcterms:W3CDTF">2014-09-29T15:33:51Z</dcterms:created>
  <dcterms:modified xsi:type="dcterms:W3CDTF">2022-03-29T17:03:08Z</dcterms:modified>
  <cp:category/>
</cp:coreProperties>
</file>