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48" r:id="rId2"/>
    <p:sldMasterId id="2147483736" r:id="rId3"/>
  </p:sldMasterIdLst>
  <p:notesMasterIdLst>
    <p:notesMasterId r:id="rId17"/>
  </p:notesMasterIdLst>
  <p:handoutMasterIdLst>
    <p:handoutMasterId r:id="rId18"/>
  </p:handoutMasterIdLst>
  <p:sldIdLst>
    <p:sldId id="573" r:id="rId4"/>
    <p:sldId id="653" r:id="rId5"/>
    <p:sldId id="650" r:id="rId6"/>
    <p:sldId id="654" r:id="rId7"/>
    <p:sldId id="632" r:id="rId8"/>
    <p:sldId id="629" r:id="rId9"/>
    <p:sldId id="630" r:id="rId10"/>
    <p:sldId id="656" r:id="rId11"/>
    <p:sldId id="635" r:id="rId12"/>
    <p:sldId id="638" r:id="rId13"/>
    <p:sldId id="652" r:id="rId14"/>
    <p:sldId id="657" r:id="rId15"/>
    <p:sldId id="659" r:id="rId16"/>
  </p:sldIdLst>
  <p:sldSz cx="9144000" cy="6858000" type="overhead"/>
  <p:notesSz cx="7010400" cy="9296400"/>
  <p:defaultTextStyle>
    <a:defPPr>
      <a:defRPr lang="en-US"/>
    </a:defPPr>
    <a:lvl1pPr marL="0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29570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259141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388711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518282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647852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777423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906993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036564" algn="l" defTabSz="25914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84569" autoAdjust="0"/>
  </p:normalViewPr>
  <p:slideViewPr>
    <p:cSldViewPr showGuides="1">
      <p:cViewPr varScale="1">
        <p:scale>
          <a:sx n="73" d="100"/>
          <a:sy n="73" d="100"/>
        </p:scale>
        <p:origin x="480" y="40"/>
      </p:cViewPr>
      <p:guideLst>
        <p:guide orient="horz" pos="22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621" y="43"/>
      </p:cViewPr>
      <p:guideLst/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/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67906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/>
          <a:lstStyle/>
          <a:p>
            <a:pPr algn="r" hangingPunct="0">
              <a:defRPr sz="1400"/>
            </a:pPr>
            <a:endParaRPr lang="en-US" sz="13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="b" anchorCtr="0" compatLnSpc="0"/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67906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="b" anchorCtr="0" compatLnSpc="0"/>
          <a:lstStyle/>
          <a:p>
            <a:pPr algn="r" hangingPunct="0">
              <a:defRPr sz="1400"/>
            </a:pPr>
            <a:fld id="{7ED46284-1D4F-4472-BAD9-2DDCFD489D55}" type="slidenum">
              <a:pPr algn="r" hangingPunct="0">
                <a:defRPr sz="1400"/>
              </a:pPr>
              <a:t>‹#›</a:t>
            </a:fld>
            <a:endParaRPr lang="en-US" sz="13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3886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01039" y="4415624"/>
            <a:ext cx="5607995" cy="4183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967906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67906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24F3ED1-2B0B-4FC5-B800-4AF28CC745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61214" marR="0" indent="-61214" rtl="0" hangingPunct="0">
      <a:tabLst/>
      <a:defRPr lang="en-US" sz="600" b="0" i="0" u="none" strike="noStrike" kern="1200">
        <a:ln>
          <a:noFill/>
        </a:ln>
        <a:latin typeface="Liberation Sans" pitchFamily="18"/>
      </a:defRPr>
    </a:lvl1pPr>
    <a:lvl2pPr marL="129570" algn="l" defTabSz="259141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259141" algn="l" defTabSz="259141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388711" algn="l" defTabSz="259141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518282" algn="l" defTabSz="259141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647852" algn="l" defTabSz="259141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777423" algn="l" defTabSz="259141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906993" algn="l" defTabSz="259141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1036564" algn="l" defTabSz="259141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928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79428" indent="-261318" defTabSz="84928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5274" indent="-209055" defTabSz="84928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63383" indent="-209055" defTabSz="84928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1492" indent="-209055" defTabSz="84928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99602" indent="-209055" defTabSz="849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711" indent="-209055" defTabSz="849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35821" indent="-209055" defTabSz="849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53930" indent="-209055" defTabSz="849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5CC34-B5DF-4EB1-BC9A-A0DE38451B9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663575"/>
            <a:ext cx="4267200" cy="3200400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0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24F3ED1-2B0B-4FC5-B800-4AF28CC745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53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DF42-3EA7-4636-A717-BF27EA6A64C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6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59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372FF-2D17-40EE-8184-B89960A02FF2}" type="slidenum">
              <a:rPr altLang="en-US">
                <a:solidFill>
                  <a:prstClr val="black"/>
                </a:solidFill>
              </a:rPr>
              <a:pPr/>
              <a:t>2</a:t>
            </a:fld>
            <a:endParaRPr altLang="en-US" dirty="0">
              <a:solidFill>
                <a:prstClr val="black"/>
              </a:solidFill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101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9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24F3ED1-2B0B-4FC5-B800-4AF28CC74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3ED1-2B0B-4FC5-B800-4AF28CC745DE}" type="slidenum">
              <a:rPr smtClean="0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3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3ED1-2B0B-4FC5-B800-4AF28CC745DE}" type="slidenum">
              <a:rPr smtClean="0">
                <a:solidFill>
                  <a:prstClr val="black"/>
                </a:solidFill>
              </a:rPr>
              <a:pPr/>
              <a:t>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3ED1-2B0B-4FC5-B800-4AF28CC745DE}" type="slidenum">
              <a:rPr smtClean="0"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6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4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017" indent="0" algn="ctr">
              <a:buNone/>
              <a:defRPr/>
            </a:lvl2pPr>
            <a:lvl3pPr marL="816035" indent="0" algn="ctr">
              <a:buNone/>
              <a:defRPr/>
            </a:lvl3pPr>
            <a:lvl4pPr marL="1224053" indent="0" algn="ctr">
              <a:buNone/>
              <a:defRPr/>
            </a:lvl4pPr>
            <a:lvl5pPr marL="1632070" indent="0" algn="ctr">
              <a:buNone/>
              <a:defRPr/>
            </a:lvl5pPr>
            <a:lvl6pPr marL="2040089" indent="0" algn="ctr">
              <a:buNone/>
              <a:defRPr/>
            </a:lvl6pPr>
            <a:lvl7pPr marL="2448106" indent="0" algn="ctr">
              <a:buNone/>
              <a:defRPr/>
            </a:lvl7pPr>
            <a:lvl8pPr marL="2856124" indent="0" algn="ctr">
              <a:buNone/>
              <a:defRPr/>
            </a:lvl8pPr>
            <a:lvl9pPr marL="3264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5523"/>
          <a:stretch/>
        </p:blipFill>
        <p:spPr>
          <a:xfrm>
            <a:off x="-2284" y="12267"/>
            <a:ext cx="1397579" cy="91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8" descr="nasa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74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8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6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52476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5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2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97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21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7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3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8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59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83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5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58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78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asa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07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41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6C1A6E-EDD8-422C-9528-06F9CBF8D5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3499" y="1250546"/>
            <a:ext cx="410468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7BC53E-907B-434C-B849-6EB9897B4B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3499" y="2152651"/>
            <a:ext cx="4104683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79D9E-3156-4950-B7AC-7F88AF3331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50546"/>
            <a:ext cx="4121352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FEC748-198E-476C-A61F-8533DBE17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152651"/>
            <a:ext cx="4121352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04BAF94-C42F-462E-82C0-763E495FC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98" y="435985"/>
            <a:ext cx="6883506" cy="6278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59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24A74-2B50-4671-B7C8-F6B84532D1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1258887"/>
            <a:ext cx="4863111" cy="4846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ABDF8E-853E-40DA-9E40-4DF3ECF0803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3498" y="1266825"/>
            <a:ext cx="3185521" cy="48466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3977C42-FB14-40A6-80E5-05347C2E8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98" y="435985"/>
            <a:ext cx="6883506" cy="6278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1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24" tIns="40812" rIns="81624" bIns="40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88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7" r:id="rId3"/>
    <p:sldLayoutId id="2147483679" r:id="rId4"/>
    <p:sldLayoutId id="2147483720" r:id="rId5"/>
    <p:sldLayoutId id="2147483760" r:id="rId6"/>
    <p:sldLayoutId id="2147483761" r:id="rId7"/>
    <p:sldLayoutId id="2147483767" r:id="rId8"/>
    <p:sldLayoutId id="2147483770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21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624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436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2484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6091" indent="-306091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197" indent="-255076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0303" indent="-20406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424" indent="-20406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6545" indent="-20406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44666" indent="-20406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2787" indent="-20406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0908" indent="-20406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029" indent="-20406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1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3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6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6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48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69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9097-DDF9-488A-AF0A-67EFB9BBB6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7B4C-CE6F-4309-8DFA-5EA2288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111F-3E48-46C7-BE84-CD4DF835772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614C-37E8-4F92-928C-D5506E2D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0RG00070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7619"/>
          <a:stretch/>
        </p:blipFill>
        <p:spPr>
          <a:xfrm>
            <a:off x="1" y="1603"/>
            <a:ext cx="9235440" cy="6949440"/>
          </a:xfrm>
          <a:prstGeom prst="rect">
            <a:avLst/>
          </a:prstGeom>
        </p:spPr>
      </p:pic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297182" y="4972125"/>
            <a:ext cx="87249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 i="1" dirty="0">
                <a:solidFill>
                  <a:schemeClr val="bg1"/>
                </a:solidFill>
              </a:rPr>
              <a:t>Michael Pitts</a:t>
            </a:r>
            <a:r>
              <a:rPr lang="en-US" altLang="en-US" sz="1800" b="1" i="1" baseline="30000" dirty="0">
                <a:solidFill>
                  <a:schemeClr val="bg1"/>
                </a:solidFill>
              </a:rPr>
              <a:t>1 </a:t>
            </a:r>
            <a:r>
              <a:rPr lang="en-US" altLang="en-US" sz="1800" b="1" i="1" dirty="0">
                <a:solidFill>
                  <a:schemeClr val="bg1"/>
                </a:solidFill>
              </a:rPr>
              <a:t> and Lamont Poole</a:t>
            </a:r>
            <a:r>
              <a:rPr lang="en-US" altLang="en-US" sz="1800" b="1" i="1" baseline="30000" dirty="0">
                <a:solidFill>
                  <a:schemeClr val="bg1"/>
                </a:solidFill>
              </a:rPr>
              <a:t>2</a:t>
            </a:r>
          </a:p>
          <a:p>
            <a:pPr algn="ctr">
              <a:spcBef>
                <a:spcPts val="600"/>
              </a:spcBef>
            </a:pPr>
            <a:r>
              <a:rPr lang="en-US" altLang="en-US" sz="1200" b="1" i="1" baseline="30000" dirty="0">
                <a:solidFill>
                  <a:schemeClr val="bg1"/>
                </a:solidFill>
              </a:rPr>
              <a:t>1</a:t>
            </a:r>
            <a:r>
              <a:rPr lang="en-US" altLang="en-US" sz="1200" b="1" i="1" dirty="0">
                <a:solidFill>
                  <a:schemeClr val="bg1"/>
                </a:solidFill>
              </a:rPr>
              <a:t>NASA Langley Research Center, Hampton, VA, USA; </a:t>
            </a:r>
            <a:r>
              <a:rPr lang="en-US" altLang="en-US" sz="1200" b="1" i="1" baseline="30000" dirty="0">
                <a:solidFill>
                  <a:schemeClr val="bg1"/>
                </a:solidFill>
              </a:rPr>
              <a:t>2</a:t>
            </a:r>
            <a:r>
              <a:rPr lang="en-US" altLang="en-US" sz="1200" b="1" i="1" dirty="0">
                <a:solidFill>
                  <a:schemeClr val="bg1"/>
                </a:solidFill>
              </a:rPr>
              <a:t>Science Systems &amp; Applications, Inc., Hampton, VA, USA</a:t>
            </a:r>
          </a:p>
          <a:p>
            <a:pPr algn="ctr"/>
            <a:endParaRPr lang="en-US" altLang="en-US" sz="1400" b="1" i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0653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New insights into PSCs from the nearly 17-year CALIPSO data record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506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23709" y="4315329"/>
            <a:ext cx="4300026" cy="2398530"/>
            <a:chOff x="604050" y="4350712"/>
            <a:chExt cx="4300026" cy="239853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/>
            <a:srcRect t="9855"/>
            <a:stretch/>
          </p:blipFill>
          <p:spPr>
            <a:xfrm>
              <a:off x="604050" y="4350712"/>
              <a:ext cx="2901746" cy="2398530"/>
            </a:xfrm>
            <a:prstGeom prst="rect">
              <a:avLst/>
            </a:prstGeom>
          </p:spPr>
        </p:pic>
        <p:cxnSp>
          <p:nvCxnSpPr>
            <p:cNvPr id="10" name="Gerade Verbindung mit Pfeil 9"/>
            <p:cNvCxnSpPr/>
            <p:nvPr/>
          </p:nvCxnSpPr>
          <p:spPr>
            <a:xfrm flipV="1">
              <a:off x="2359371" y="5012706"/>
              <a:ext cx="1045968" cy="21377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3360243" y="4831857"/>
              <a:ext cx="639882" cy="270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GB" sz="1350" dirty="0">
                  <a:solidFill>
                    <a:prstClr val="black"/>
                  </a:solidFill>
                </a:rPr>
                <a:t>MIPAS</a:t>
              </a:r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>
              <a:off x="2625136" y="5314414"/>
              <a:ext cx="609626" cy="29664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3223797" y="5455875"/>
              <a:ext cx="1168362" cy="270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GB" sz="1350" dirty="0">
                  <a:solidFill>
                    <a:srgbClr val="FF0000"/>
                  </a:solidFill>
                </a:rPr>
                <a:t>CALIOP mean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371272" y="5797838"/>
              <a:ext cx="1532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350" dirty="0">
                  <a:solidFill>
                    <a:srgbClr val="FF6100"/>
                  </a:solidFill>
                </a:rPr>
                <a:t>CALIOP mean convolved with MIPAS averaging kernel</a:t>
              </a:r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>
              <a:off x="1882601" y="5444061"/>
              <a:ext cx="1532616" cy="685795"/>
            </a:xfrm>
            <a:prstGeom prst="straightConnector1">
              <a:avLst/>
            </a:prstGeom>
            <a:ln w="38100">
              <a:solidFill>
                <a:srgbClr val="FF61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04211" y="69598"/>
            <a:ext cx="9782111" cy="470872"/>
          </a:xfrm>
        </p:spPr>
        <p:txBody>
          <a:bodyPr/>
          <a:lstStyle/>
          <a:p>
            <a:r>
              <a:rPr lang="en-GB" sz="2200" b="1" i="1" dirty="0"/>
              <a:t>Particle Surface Area Density (SAD) and Volume Density (VD)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261" y="3044752"/>
            <a:ext cx="9007739" cy="10482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tabLst>
                <a:tab pos="4459288" algn="l"/>
              </a:tabLst>
            </a:pPr>
            <a:r>
              <a:rPr lang="en-GB" sz="1800" dirty="0"/>
              <a:t>Retrieval of VD from MIPAS mid-infrared limb-radiances under the assumption of small particles (r &lt; 1 µm)</a:t>
            </a:r>
          </a:p>
          <a:p>
            <a:pPr>
              <a:lnSpc>
                <a:spcPct val="120000"/>
              </a:lnSpc>
              <a:tabLst>
                <a:tab pos="4459288" algn="l"/>
              </a:tabLst>
            </a:pPr>
            <a:r>
              <a:rPr lang="en-GB" sz="1800" dirty="0"/>
              <a:t>CALIOP/MIPAS VD’s agree well with respect to magnitude and altitude distribution</a:t>
            </a:r>
            <a:endParaRPr lang="en-US" sz="1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36481" y="4350789"/>
            <a:ext cx="3653176" cy="2009696"/>
            <a:chOff x="5411610" y="4191119"/>
            <a:chExt cx="3653176" cy="2009696"/>
          </a:xfrm>
        </p:grpSpPr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0924" y="4191119"/>
              <a:ext cx="1983862" cy="2009696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1610" y="4268008"/>
              <a:ext cx="1600262" cy="1598480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7397616" y="4323938"/>
              <a:ext cx="48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GB" sz="1200" dirty="0">
                  <a:solidFill>
                    <a:srgbClr val="59FF00"/>
                  </a:solidFill>
                </a:rPr>
                <a:t>STS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420046" y="543054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GB" sz="1200" dirty="0">
                  <a:solidFill>
                    <a:srgbClr val="0077FF"/>
                  </a:solidFill>
                </a:rPr>
                <a:t>Ice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360957" y="5200455"/>
              <a:ext cx="933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GB" sz="1200" dirty="0">
                  <a:solidFill>
                    <a:srgbClr val="FF6100"/>
                  </a:solidFill>
                </a:rPr>
                <a:t>NAT/mixed</a:t>
              </a:r>
            </a:p>
          </p:txBody>
        </p:sp>
      </p:grp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193868" y="979393"/>
            <a:ext cx="2951147" cy="3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24" tIns="40812" rIns="81624" bIns="40812" numCol="1" anchor="t" anchorCtr="0" compatLnSpc="1">
            <a:prstTxWarp prst="textNoShape">
              <a:avLst/>
            </a:prstTxWarp>
            <a:noAutofit/>
          </a:bodyPr>
          <a:lstStyle>
            <a:lvl1pPr marL="306091" indent="-3060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97" indent="-2550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303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28424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545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44666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52787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60908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69029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sz="1800" kern="0" dirty="0"/>
              <a:t>CALIOP SAD and VD estimates based on assumption of liquid particles only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1300" b="52852"/>
          <a:stretch/>
        </p:blipFill>
        <p:spPr>
          <a:xfrm>
            <a:off x="2978701" y="918800"/>
            <a:ext cx="5762118" cy="19966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8280" y="680134"/>
            <a:ext cx="3944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CALIOP Antarctic Vortex-averaged SAD (2006-2017)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7866" y="4090245"/>
            <a:ext cx="998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2011-05-29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816" y="4268008"/>
            <a:ext cx="816022" cy="270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8852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242649" y="738828"/>
            <a:ext cx="3061363" cy="27546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Heterogeneous ice and NAT nucleation on foreign nuclei imbedded in liquid SBS</a:t>
            </a:r>
          </a:p>
          <a:p>
            <a:pPr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Evidence for the existence of foreign nuclei, possibly of meteoritic origin (e.g.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Weigel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et al., 2014)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Parameterization based on active site theory (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Marcolli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et al., 2007)</a:t>
            </a:r>
          </a:p>
        </p:txBody>
      </p: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29" y="99545"/>
            <a:ext cx="8229600" cy="407112"/>
          </a:xfrm>
        </p:spPr>
        <p:txBody>
          <a:bodyPr/>
          <a:lstStyle/>
          <a:p>
            <a:r>
              <a:rPr lang="en-US" sz="2400" b="1" i="1" dirty="0"/>
              <a:t>PSC Formation: New Heterogeneous Pathways</a:t>
            </a:r>
          </a:p>
        </p:txBody>
      </p:sp>
      <p:grpSp>
        <p:nvGrpSpPr>
          <p:cNvPr id="28" name="Group 24"/>
          <p:cNvGrpSpPr>
            <a:grpSpLocks noChangeAspect="1"/>
          </p:cNvGrpSpPr>
          <p:nvPr/>
        </p:nvGrpSpPr>
        <p:grpSpPr>
          <a:xfrm>
            <a:off x="8120846" y="983887"/>
            <a:ext cx="672208" cy="473028"/>
            <a:chOff x="4416080" y="3017107"/>
            <a:chExt cx="2384059" cy="1718873"/>
          </a:xfrm>
        </p:grpSpPr>
        <p:grpSp>
          <p:nvGrpSpPr>
            <p:cNvPr id="29" name="Group 48"/>
            <p:cNvGrpSpPr/>
            <p:nvPr/>
          </p:nvGrpSpPr>
          <p:grpSpPr>
            <a:xfrm>
              <a:off x="4416080" y="3017107"/>
              <a:ext cx="2384059" cy="1718873"/>
              <a:chOff x="270414" y="2702656"/>
              <a:chExt cx="2384059" cy="1718873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1296365" y="3020992"/>
                <a:ext cx="856526" cy="90282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270414" y="3258082"/>
                <a:ext cx="588379" cy="59998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1034007" y="4097438"/>
                <a:ext cx="343382" cy="32409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920188" y="2702656"/>
                <a:ext cx="343382" cy="3762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311091" y="2936092"/>
                <a:ext cx="343382" cy="33954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 bwMode="auto">
            <a:xfrm>
              <a:off x="5845214" y="3495553"/>
              <a:ext cx="243069" cy="24306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465084" y="3694352"/>
              <a:ext cx="127322" cy="16204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567422" y="3657599"/>
              <a:ext cx="127322" cy="16204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822066" y="3819645"/>
              <a:ext cx="46299" cy="1041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187387" y="3138668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339787" y="3291068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518475" y="3300713"/>
              <a:ext cx="148543" cy="1253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sp>
        <p:nvSpPr>
          <p:cNvPr id="45" name="CustomShape 1"/>
          <p:cNvSpPr/>
          <p:nvPr/>
        </p:nvSpPr>
        <p:spPr>
          <a:xfrm>
            <a:off x="4945642" y="611426"/>
            <a:ext cx="349750" cy="51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720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▲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	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 bwMode="auto">
          <a:xfrm>
            <a:off x="5019673" y="773583"/>
            <a:ext cx="193011" cy="21382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3624" y="5635874"/>
            <a:ext cx="53424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 classification derived from CALIOP for a single satellite orbit between latitudes 60°N–82°N (left) and corresponding simulation by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CLaMS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(right). The solid and dashed lines in the panels enclose the regions with temperatures below T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respectively.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95392" y="4087597"/>
            <a:ext cx="351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US" sz="1600" dirty="0">
                <a:cs typeface="Times New Roman" panose="02020603050405020304" pitchFamily="18" charset="0"/>
              </a:rPr>
              <a:t>Parameterizations of heterogeneous NAT and ice nucleation are required in </a:t>
            </a:r>
            <a:r>
              <a:rPr lang="en-US" sz="1600" dirty="0" err="1">
                <a:cs typeface="Times New Roman" panose="02020603050405020304" pitchFamily="18" charset="0"/>
              </a:rPr>
              <a:t>CLaMS</a:t>
            </a:r>
            <a:r>
              <a:rPr lang="en-US" sz="1600" dirty="0">
                <a:cs typeface="Times New Roman" panose="02020603050405020304" pitchFamily="18" charset="0"/>
              </a:rPr>
              <a:t> to reproduce the PSC distributions observed by CALIOP.</a:t>
            </a:r>
          </a:p>
        </p:txBody>
      </p:sp>
      <p:pic>
        <p:nvPicPr>
          <p:cNvPr id="76" name="Picture 7" descr="calips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23" y="52575"/>
            <a:ext cx="657856" cy="47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95" y="116980"/>
            <a:ext cx="798063" cy="360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56FD0-0D28-46F8-A009-61433FFD1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0" y="682666"/>
            <a:ext cx="4147704" cy="2932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661F97-8B42-4420-BACC-65523618D8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8853" r="16737" b="77720"/>
          <a:stretch/>
        </p:blipFill>
        <p:spPr>
          <a:xfrm>
            <a:off x="244135" y="3786039"/>
            <a:ext cx="5051257" cy="19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4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193868" y="89143"/>
            <a:ext cx="8573121" cy="53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24" tIns="40812" rIns="81624" bIns="40812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5pPr>
            <a:lvl6pPr marL="408121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6pPr>
            <a:lvl7pPr marL="8162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7pPr>
            <a:lvl8pPr marL="1224363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8pPr>
            <a:lvl9pPr marL="16324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en-US" sz="2400" b="1" i="1" dirty="0"/>
              <a:t>Search for long-term trends: CALIOP/SAM II Comparisons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453" y="3126564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Composite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895" y="3126563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8910" y="3122487"/>
            <a:ext cx="12097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Mix1+Mix2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0838" y="5035872"/>
            <a:ext cx="1036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Mix2-enhanced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4952" y="5035871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Wave 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0455" y="3515412"/>
            <a:ext cx="5573477" cy="150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7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EE1C47-6E4D-4FA5-A438-CCAA4C66A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/>
          <a:stretch/>
        </p:blipFill>
        <p:spPr>
          <a:xfrm>
            <a:off x="428752" y="608809"/>
            <a:ext cx="8103352" cy="61921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6689" y="3824111"/>
            <a:ext cx="40324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(a) Antarctic and (b) Arctic PSC column occurrence frequencies for CALIOP (2006–2017, black solid) and SAM II (1979–1989, red dashed), along with 1-σ uncertainties in the multi-year means. Panel (c) shows the volume fraction of temperatures below T</a:t>
            </a:r>
            <a:r>
              <a:rPr lang="en-US" sz="16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NAT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based on ERA-Interim reanalysis data for the CALIOP (black solid) and SAM II (red dashed) time periods, again with 1-σ uncertainties in the means. (a) and (b) adapted from Pitts et al. (2018).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81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0794" y="87794"/>
            <a:ext cx="6172200" cy="518463"/>
          </a:xfrm>
        </p:spPr>
        <p:txBody>
          <a:bodyPr/>
          <a:lstStyle/>
          <a:p>
            <a:r>
              <a:rPr lang="en-US" sz="2200" b="1" i="1" dirty="0"/>
              <a:t>Summary and Outlook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475" y="606257"/>
            <a:ext cx="8770666" cy="4043379"/>
          </a:xfrm>
        </p:spPr>
        <p:txBody>
          <a:bodyPr/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CALIOP 17-year data record is the first observation-based record of PSC occurrence, composition, and particle characteristics on polar vortex-wide spatial scales and decadal time scales 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State-of-the-art climatology provides basis for testing and improving parameterizations of PSC processes in global chemistry/climate models, leading to improved simulations of ozone loss and predicted recovery times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CALIOP PSC climatology is the foundation for comprehensive paper reviewing recent progress in our understanding of PSCs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800" dirty="0"/>
              <a:t>Tritscher, I., et al., 2021: Polar stratospheric clouds: Satellite observations, processes, and role in ozone depletion. Reviews of Geophysics, 59, e2020RG000702, </a:t>
            </a:r>
            <a:r>
              <a:rPr lang="en-US" sz="1800" dirty="0">
                <a:hlinkClick r:id="rId3"/>
              </a:rPr>
              <a:t>https://doi.org/10.1029/2020RG000702</a:t>
            </a:r>
            <a:r>
              <a:rPr lang="en-US" sz="1800" dirty="0"/>
              <a:t>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Remaining open science questions:  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800" dirty="0"/>
              <a:t>NAT particle formation, shape, and size distributions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800" dirty="0"/>
              <a:t>Cloud formation and particle characteristics in polar UTLS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800" dirty="0"/>
              <a:t>Long-term trends as climate changes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800" dirty="0"/>
              <a:t>Importance of meteoritic dust in particle nucleation</a:t>
            </a:r>
          </a:p>
          <a:p>
            <a:pPr marL="306091" lvl="1" indent="0">
              <a:spcBef>
                <a:spcPts val="450"/>
              </a:spcBef>
              <a:spcAft>
                <a:spcPts val="450"/>
              </a:spcAft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306091" lvl="1" indent="0">
              <a:spcBef>
                <a:spcPts val="450"/>
              </a:spcBef>
              <a:spcAft>
                <a:spcPts val="450"/>
              </a:spcAft>
              <a:buNone/>
            </a:pPr>
            <a:endParaRPr lang="en-US" sz="1800" dirty="0"/>
          </a:p>
        </p:txBody>
      </p:sp>
      <p:pic>
        <p:nvPicPr>
          <p:cNvPr id="6" name="Picture 7" descr="calipso_logo">
            <a:extLst>
              <a:ext uri="{FF2B5EF4-FFF2-40B4-BE49-F238E27FC236}">
                <a16:creationId xmlns:a16="http://schemas.microsoft.com/office/drawing/2014/main" id="{DC2CCADC-F082-4792-A30C-D2C3E164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23" y="52575"/>
            <a:ext cx="657856" cy="47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850DD-CEB7-4257-B325-41C11401C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938" y="16458"/>
            <a:ext cx="76206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45" y="1"/>
            <a:ext cx="8108046" cy="738906"/>
          </a:xfrm>
        </p:spPr>
        <p:txBody>
          <a:bodyPr/>
          <a:lstStyle/>
          <a:p>
            <a:r>
              <a:rPr lang="en-US" altLang="en-US" sz="2400" b="1" i="1" dirty="0"/>
              <a:t>Polar Stratospheric Clouds (PSCs) and </a:t>
            </a:r>
            <a:br>
              <a:rPr lang="en-US" altLang="en-US" sz="2400" b="1" i="1" dirty="0"/>
            </a:br>
            <a:r>
              <a:rPr lang="en-US" altLang="en-US" sz="2400" b="1" i="1" dirty="0"/>
              <a:t>Their Role in Polar Ozone Depletion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8683" y="951911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472" indent="-347472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PSCs form in the Antarctic and Arctic stratosphere at T&lt; ~195 K</a:t>
            </a:r>
          </a:p>
          <a:p>
            <a:pPr marL="347472" indent="-347472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Three known compositions: liquid super-cooled ternary solution (STS) H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-HNO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-H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 droplets, nitric acid trihydrate (NAT) crystals, and H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 ice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3504" y="2269300"/>
            <a:ext cx="4698924" cy="2965184"/>
          </a:xfrm>
        </p:spPr>
        <p:txBody>
          <a:bodyPr/>
          <a:lstStyle/>
          <a:p>
            <a:pPr marL="347472" indent="-34747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PSCs play key role in chemical depletion of ozone at high latitudes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Heterogeneous reactions on PSC particle surfaces convert inactive chlorine reservoirs (HCl and ClONO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 to active (ozone-depleting) chlorine radicals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Sedimentation of large NAT particles irreversibly removes reactive nitrogen (denitrification), which delays chlorine deactivation and prolongs ozone depletion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A120C8-C508-4FF1-A7F8-1A223724769A}"/>
              </a:ext>
            </a:extLst>
          </p:cNvPr>
          <p:cNvGrpSpPr/>
          <p:nvPr/>
        </p:nvGrpSpPr>
        <p:grpSpPr>
          <a:xfrm>
            <a:off x="4881569" y="2449681"/>
            <a:ext cx="3158380" cy="3883370"/>
            <a:chOff x="5608926" y="2509846"/>
            <a:chExt cx="2740850" cy="33699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93CB45-0982-4CFA-99B9-6AAF3863B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926" y="2816111"/>
              <a:ext cx="2740850" cy="27408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0634C1-7B32-49E4-A6CD-A5BB6334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257" y="5612667"/>
              <a:ext cx="1348454" cy="26717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CFDD78-1ECF-4E9F-9BB3-CFC2A5ED3C69}"/>
                </a:ext>
              </a:extLst>
            </p:cNvPr>
            <p:cNvSpPr/>
            <p:nvPr/>
          </p:nvSpPr>
          <p:spPr>
            <a:xfrm>
              <a:off x="5781129" y="2509846"/>
              <a:ext cx="23952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2015 Antarctic Ozone Hole Area Approaches </a:t>
              </a:r>
            </a:p>
            <a:p>
              <a:pPr algn="ctr"/>
              <a:r>
                <a:rPr lang="en-US" sz="800" b="1" dirty="0"/>
                <a:t>Annual Maximum in October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82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03806" y="0"/>
            <a:ext cx="72584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Contemporary satellite datasets providing unprecedented </a:t>
            </a:r>
          </a:p>
          <a:p>
            <a:pPr algn="ctr"/>
            <a:r>
              <a:rPr lang="en-US" sz="2000" b="1" i="1" dirty="0"/>
              <a:t>information on PSC characteristics including:</a:t>
            </a:r>
          </a:p>
          <a:p>
            <a:pPr marL="948873" lvl="6" indent="-274320">
              <a:buFont typeface="Arial" panose="020B0604020202020204" pitchFamily="34" charset="0"/>
              <a:buChar char="•"/>
            </a:pPr>
            <a:r>
              <a:rPr lang="en-US" sz="1400" i="1" dirty="0"/>
              <a:t>Spatial, temporal, and long-term variability of PSC occurrence  </a:t>
            </a:r>
          </a:p>
          <a:p>
            <a:pPr marL="948873" lvl="6" indent="-274320">
              <a:buFont typeface="Arial" panose="020B0604020202020204" pitchFamily="34" charset="0"/>
              <a:buChar char="•"/>
            </a:pPr>
            <a:r>
              <a:rPr lang="en-US" sz="1400" i="1" dirty="0"/>
              <a:t>Particle composition, growth kinetics, and nucleation processes</a:t>
            </a:r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-96055" y="1455785"/>
            <a:ext cx="4207199" cy="1761331"/>
          </a:xfrm>
          <a:prstGeom prst="rect">
            <a:avLst/>
          </a:prstGeom>
        </p:spPr>
        <p:txBody>
          <a:bodyPr/>
          <a:lstStyle>
            <a:lvl1pPr marL="306091" indent="-3060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97" indent="-2550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303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28424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545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44666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52787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60908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69029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indent="-182880" defTabSz="914400"/>
            <a:r>
              <a:rPr lang="en-US" sz="1400" b="1" kern="0" dirty="0"/>
              <a:t>Cloud-Aerosol </a:t>
            </a:r>
            <a:r>
              <a:rPr lang="en-US" sz="1400" b="1" kern="0" dirty="0" err="1"/>
              <a:t>LIdar</a:t>
            </a:r>
            <a:r>
              <a:rPr lang="en-US" sz="1400" b="1" kern="0" dirty="0"/>
              <a:t> with Orthogonal Polarization (CALIOP) on CALIPSO</a:t>
            </a:r>
          </a:p>
          <a:p>
            <a:pPr marL="457200" lvl="1" indent="-182880" defTabSz="914400"/>
            <a:r>
              <a:rPr lang="en-US" sz="1400" kern="0" dirty="0"/>
              <a:t>17 years (2006 to present)</a:t>
            </a:r>
          </a:p>
          <a:p>
            <a:pPr marL="457200" lvl="1" indent="-182880" defTabSz="914400"/>
            <a:r>
              <a:rPr lang="en-US" sz="1400" kern="0" dirty="0"/>
              <a:t>Dual wavelength (532 and 1064 nm), polarization-sensitive lidar</a:t>
            </a:r>
          </a:p>
          <a:p>
            <a:pPr marL="457200" lvl="1" indent="-182880" defTabSz="914400"/>
            <a:r>
              <a:rPr lang="en-US" sz="1400" kern="0" dirty="0"/>
              <a:t>Provides high spatial resolution measurements of clouds and aerosols</a:t>
            </a:r>
          </a:p>
        </p:txBody>
      </p:sp>
      <p:sp>
        <p:nvSpPr>
          <p:cNvPr id="37" name="Content Placeholder 6"/>
          <p:cNvSpPr txBox="1">
            <a:spLocks/>
          </p:cNvSpPr>
          <p:nvPr/>
        </p:nvSpPr>
        <p:spPr bwMode="auto">
          <a:xfrm>
            <a:off x="4162901" y="1405061"/>
            <a:ext cx="4063146" cy="129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24" tIns="40812" rIns="81624" bIns="40812" numCol="1" anchor="t" anchorCtr="0" compatLnSpc="1">
            <a:prstTxWarp prst="textNoShape">
              <a:avLst/>
            </a:prstTxWarp>
          </a:bodyPr>
          <a:lstStyle>
            <a:lvl1pPr marL="306091" indent="-3060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97" indent="-2550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20303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28424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545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44666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52787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60908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69029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indent="-182880" defTabSz="914400"/>
            <a:r>
              <a:rPr lang="en-US" sz="1400" b="1" kern="0" dirty="0"/>
              <a:t>Microwave Limb Sounder (MLS) on Aura</a:t>
            </a:r>
          </a:p>
          <a:p>
            <a:pPr marL="457200" lvl="1" indent="-182880" defTabSz="914400"/>
            <a:r>
              <a:rPr lang="en-US" sz="1400" kern="0" dirty="0"/>
              <a:t>19 years (2004 to present)</a:t>
            </a:r>
          </a:p>
          <a:p>
            <a:pPr marL="457200" lvl="1" indent="-182880" defTabSz="914400"/>
            <a:r>
              <a:rPr lang="en-US" sz="1400" kern="0" dirty="0"/>
              <a:t>Flies in formation with CALIPSO until 2018 </a:t>
            </a:r>
          </a:p>
          <a:p>
            <a:pPr marL="457200" lvl="1" indent="-182880" defTabSz="914400"/>
            <a:r>
              <a:rPr lang="en-US" sz="1400" kern="0" dirty="0"/>
              <a:t>Measures primary PSC condensables: HNO</a:t>
            </a:r>
            <a:r>
              <a:rPr lang="en-US" sz="1400" kern="0" baseline="-25000" dirty="0"/>
              <a:t>3</a:t>
            </a:r>
            <a:r>
              <a:rPr lang="en-US" sz="1400" kern="0" dirty="0"/>
              <a:t> and H</a:t>
            </a:r>
            <a:r>
              <a:rPr lang="en-US" sz="1400" kern="0" baseline="-25000" dirty="0"/>
              <a:t>2</a:t>
            </a:r>
            <a:r>
              <a:rPr lang="en-US" sz="1400" kern="0" dirty="0"/>
              <a:t>O</a:t>
            </a:r>
          </a:p>
          <a:p>
            <a:pPr marL="0" indent="0" defTabSz="914400">
              <a:buFontTx/>
              <a:buNone/>
            </a:pPr>
            <a:endParaRPr lang="en-US" sz="1800" kern="0" dirty="0"/>
          </a:p>
        </p:txBody>
      </p:sp>
      <p:pic>
        <p:nvPicPr>
          <p:cNvPr id="38" name="Picture 37" descr="caliop_orbits_1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578" y="3857357"/>
            <a:ext cx="2450360" cy="23318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34188" y="3611136"/>
            <a:ext cx="277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CALIOP PSC Locations 122410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48706" y="2708654"/>
            <a:ext cx="3869877" cy="3991767"/>
            <a:chOff x="5466659" y="2794599"/>
            <a:chExt cx="3869877" cy="39917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7955" y="2851743"/>
              <a:ext cx="3639810" cy="127987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360662" y="2794599"/>
              <a:ext cx="196239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>
              <a:spAutoFit/>
            </a:bodyPr>
            <a:lstStyle/>
            <a:p>
              <a:r>
                <a:rPr lang="en-US" sz="1000" b="1" dirty="0"/>
                <a:t>CALIOP PSC Composition     </a:t>
              </a:r>
            </a:p>
          </p:txBody>
        </p:sp>
        <p:pic>
          <p:nvPicPr>
            <p:cNvPr id="10" name="Picture 9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9483" y="4202743"/>
              <a:ext cx="3629241" cy="124250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856565" y="4239635"/>
              <a:ext cx="228743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MLS HNO</a:t>
              </a:r>
              <a:r>
                <a:rPr lang="en-US" sz="1000" b="1" baseline="-25000" dirty="0">
                  <a:solidFill>
                    <a:schemeClr val="bg1"/>
                  </a:solidFill>
                </a:rPr>
                <a:t>3</a:t>
              </a:r>
              <a:r>
                <a:rPr lang="en-US" sz="1000" b="1" dirty="0">
                  <a:solidFill>
                    <a:schemeClr val="bg1"/>
                  </a:solidFill>
                </a:rPr>
                <a:t> Mixing Ratio</a:t>
              </a:r>
            </a:p>
          </p:txBody>
        </p:sp>
        <p:pic>
          <p:nvPicPr>
            <p:cNvPr id="19" name="Picture 18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6659" y="5565716"/>
              <a:ext cx="3646385" cy="122065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49101" y="6222870"/>
              <a:ext cx="228743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MLS H</a:t>
              </a:r>
              <a:r>
                <a:rPr lang="en-US" sz="1000" b="1" baseline="-25000" dirty="0">
                  <a:solidFill>
                    <a:schemeClr val="bg1"/>
                  </a:solidFill>
                </a:rPr>
                <a:t>2</a:t>
              </a:r>
              <a:r>
                <a:rPr lang="en-US" sz="1000" b="1" dirty="0">
                  <a:solidFill>
                    <a:schemeClr val="bg1"/>
                  </a:solidFill>
                </a:rPr>
                <a:t>O Mixing Ratio</a:t>
              </a:r>
            </a:p>
          </p:txBody>
        </p:sp>
      </p:grpSp>
      <p:pic>
        <p:nvPicPr>
          <p:cNvPr id="34" name="Picture 7" descr="calipso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358" y="969155"/>
            <a:ext cx="648197" cy="4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eos ml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6795" y="985529"/>
            <a:ext cx="513171" cy="5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5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1139"/>
            <a:ext cx="9143999" cy="518610"/>
          </a:xfrm>
          <a:prstGeom prst="rect">
            <a:avLst/>
          </a:prstGeom>
          <a:solidFill>
            <a:schemeClr val="bg1"/>
          </a:solidFill>
        </p:spPr>
        <p:txBody>
          <a:bodyPr wrap="square" lIns="25914" tIns="12957" rIns="25914" bIns="12957" rtlCol="0">
            <a:spAutoFit/>
          </a:bodyPr>
          <a:lstStyle/>
          <a:p>
            <a:pPr algn="ctr"/>
            <a:r>
              <a:rPr lang="en-US" sz="2200" b="1" i="1" dirty="0">
                <a:latin typeface="+mj-lt"/>
              </a:rPr>
              <a:t>Antarctic PSC Spatial Coverage:  2006-2021</a:t>
            </a:r>
          </a:p>
          <a:p>
            <a:pPr algn="ctr"/>
            <a:endParaRPr lang="en-US" sz="1000" b="1" i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ABE61-2D00-4C22-B0B8-C3CFD027D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r="-180"/>
          <a:stretch/>
        </p:blipFill>
        <p:spPr>
          <a:xfrm>
            <a:off x="8653" y="433436"/>
            <a:ext cx="8961120" cy="62628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9506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262" y="118230"/>
            <a:ext cx="8095749" cy="364721"/>
          </a:xfrm>
          <a:prstGeom prst="rect">
            <a:avLst/>
          </a:prstGeom>
          <a:noFill/>
        </p:spPr>
        <p:txBody>
          <a:bodyPr wrap="square" lIns="25914" tIns="12957" rIns="25914" bIns="12957" rtlCol="0">
            <a:spAutoFit/>
          </a:bodyPr>
          <a:lstStyle/>
          <a:p>
            <a:pPr algn="ctr"/>
            <a:r>
              <a:rPr lang="en-US" sz="2200" b="1" i="1" dirty="0">
                <a:latin typeface="+mj-lt"/>
              </a:rPr>
              <a:t>Arctic PSC Spatial Coverage:  2006-2017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0" y="663864"/>
            <a:ext cx="8201254" cy="6136529"/>
          </a:xfrm>
          <a:prstGeom prst="rect">
            <a:avLst/>
          </a:prstGeom>
        </p:spPr>
      </p:pic>
      <p:pic>
        <p:nvPicPr>
          <p:cNvPr id="5" name="Picture 8" descr="nasa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931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alipso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54" y="38820"/>
            <a:ext cx="760990" cy="5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59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9668" y="184743"/>
            <a:ext cx="7058822" cy="395499"/>
          </a:xfrm>
          <a:prstGeom prst="rect">
            <a:avLst/>
          </a:prstGeom>
          <a:noFill/>
        </p:spPr>
        <p:txBody>
          <a:bodyPr wrap="square" lIns="25914" tIns="12957" rIns="25914" bIns="12957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Mean PSC Coverage and Interannual Variability</a:t>
            </a:r>
          </a:p>
        </p:txBody>
      </p:sp>
      <p:pic>
        <p:nvPicPr>
          <p:cNvPr id="5" name="Picture 7" descr="calips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8" y="64443"/>
            <a:ext cx="760990" cy="5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sa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60" y="68168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3CCEA-3C18-446C-BF42-FE373E0D43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9022" r="5213" b="50000"/>
          <a:stretch/>
        </p:blipFill>
        <p:spPr>
          <a:xfrm>
            <a:off x="1068635" y="650966"/>
            <a:ext cx="7139830" cy="2598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7CEEE2-F708-4E3F-9844-C26BCE1660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3952" r="2750" b="26473"/>
          <a:stretch/>
        </p:blipFill>
        <p:spPr>
          <a:xfrm>
            <a:off x="708894" y="3544214"/>
            <a:ext cx="7726212" cy="30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721" y="186188"/>
            <a:ext cx="6076366" cy="395499"/>
          </a:xfrm>
          <a:prstGeom prst="rect">
            <a:avLst/>
          </a:prstGeom>
          <a:noFill/>
        </p:spPr>
        <p:txBody>
          <a:bodyPr wrap="square" lIns="25914" tIns="12957" rIns="25914" bIns="12957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Seasonal Evolution by Composition</a:t>
            </a:r>
          </a:p>
        </p:txBody>
      </p:sp>
      <p:pic>
        <p:nvPicPr>
          <p:cNvPr id="5" name="Picture 7" descr="calips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7" y="106778"/>
            <a:ext cx="760990" cy="5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sa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25" y="42767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8AB6D-6BF9-4833-90A7-C91567EA68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3881" r="11704" b="29839"/>
          <a:stretch/>
        </p:blipFill>
        <p:spPr>
          <a:xfrm>
            <a:off x="492222" y="849546"/>
            <a:ext cx="8159554" cy="4205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C700B-5861-4CBA-B0A0-B5722D3D3680}"/>
              </a:ext>
            </a:extLst>
          </p:cNvPr>
          <p:cNvSpPr txBox="1"/>
          <p:nvPr/>
        </p:nvSpPr>
        <p:spPr>
          <a:xfrm>
            <a:off x="207244" y="5322715"/>
            <a:ext cx="881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Unprecedented vortex-wide climatological views of PSC occurrence and composition reveal variation in composition with season, altitude, and spatial position; tying in with changes in HNO</a:t>
            </a:r>
            <a:r>
              <a:rPr lang="en-US" sz="1800" baseline="-25000" dirty="0"/>
              <a:t>3</a:t>
            </a:r>
            <a:r>
              <a:rPr lang="en-US" sz="1800" dirty="0"/>
              <a:t> and H</a:t>
            </a:r>
            <a:r>
              <a:rPr lang="en-US" sz="1800" baseline="-25000" dirty="0"/>
              <a:t>2</a:t>
            </a:r>
            <a:r>
              <a:rPr lang="en-US" sz="1800" dirty="0"/>
              <a:t>O caused by denitrification and dehydration.</a:t>
            </a:r>
          </a:p>
        </p:txBody>
      </p:sp>
    </p:spTree>
    <p:extLst>
      <p:ext uri="{BB962C8B-B14F-4D97-AF65-F5344CB8AC3E}">
        <p14:creationId xmlns:p14="http://schemas.microsoft.com/office/powerpoint/2010/main" val="376221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377010" y="89143"/>
            <a:ext cx="8389979" cy="53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24" tIns="40812" rIns="81624" bIns="40812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5pPr>
            <a:lvl6pPr marL="408121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6pPr>
            <a:lvl7pPr marL="8162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7pPr>
            <a:lvl8pPr marL="1224363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8pPr>
            <a:lvl9pPr marL="16324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en-US" sz="2400" b="1" i="1" dirty="0"/>
              <a:t>CALIOP PSC Occurrence by Composition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453" y="3126564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Composite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895" y="3126563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8910" y="3122487"/>
            <a:ext cx="12097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Mix1+Mix2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0838" y="5035872"/>
            <a:ext cx="1036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Mix2-enhanced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4952" y="5035871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Wave 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0455" y="3515412"/>
            <a:ext cx="5573477" cy="150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75" dirty="0"/>
          </a:p>
        </p:txBody>
      </p:sp>
      <p:sp>
        <p:nvSpPr>
          <p:cNvPr id="10" name="Rectangle 9"/>
          <p:cNvSpPr/>
          <p:nvPr/>
        </p:nvSpPr>
        <p:spPr>
          <a:xfrm>
            <a:off x="463421" y="5818841"/>
            <a:ext cx="8389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Combined analysis of CALIOP and MLS show that STS and ice PSCs occur near thermodynamic equilibrium; NAT mixture PSCs show bimodality, one mode near T</a:t>
            </a:r>
            <a:r>
              <a:rPr lang="en-US" sz="16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NAT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for long exposure time to temperatures below T</a:t>
            </a:r>
            <a:r>
              <a:rPr lang="en-US" sz="16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NAT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one near T</a:t>
            </a:r>
            <a:r>
              <a:rPr lang="en-US" sz="16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STS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for short exposure times and kinetically limited HNO</a:t>
            </a:r>
            <a:r>
              <a:rPr lang="en-US" sz="16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uptake on NAT.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FDFB1-D357-4841-A185-3FEC30443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"/>
          <a:stretch/>
        </p:blipFill>
        <p:spPr>
          <a:xfrm>
            <a:off x="1005449" y="573423"/>
            <a:ext cx="7305924" cy="5159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D4615-C7E9-4B24-A8F2-E6E0183E8E82}"/>
              </a:ext>
            </a:extLst>
          </p:cNvPr>
          <p:cNvSpPr txBox="1"/>
          <p:nvPr/>
        </p:nvSpPr>
        <p:spPr>
          <a:xfrm>
            <a:off x="3592681" y="1220281"/>
            <a:ext cx="691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21 km</a:t>
            </a:r>
          </a:p>
        </p:txBody>
      </p:sp>
      <p:pic>
        <p:nvPicPr>
          <p:cNvPr id="15" name="Picture 7" descr="calipso_logo">
            <a:extLst>
              <a:ext uri="{FF2B5EF4-FFF2-40B4-BE49-F238E27FC236}">
                <a16:creationId xmlns:a16="http://schemas.microsoft.com/office/drawing/2014/main" id="{8BBBEC64-DE97-4475-86BC-B485CEA7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87" y="106778"/>
            <a:ext cx="760990" cy="5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asa_logo">
            <a:extLst>
              <a:ext uri="{FF2B5EF4-FFF2-40B4-BE49-F238E27FC236}">
                <a16:creationId xmlns:a16="http://schemas.microsoft.com/office/drawing/2014/main" id="{2FF5BAD5-B1EF-4682-86B1-E60E2CC4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25" y="42767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8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689769" y="23186"/>
            <a:ext cx="7764462" cy="8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24" tIns="40812" rIns="81624" bIns="40812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5pPr>
            <a:lvl6pPr marL="408121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6pPr>
            <a:lvl7pPr marL="8162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7pPr>
            <a:lvl8pPr marL="1224363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8pPr>
            <a:lvl9pPr marL="16324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Particulate Surface Area Density (SAD)</a:t>
            </a:r>
            <a:endParaRPr lang="en-US" sz="1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453" y="3126564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Composite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895" y="3126563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8910" y="3122487"/>
            <a:ext cx="12097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Mix1+Mix2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0838" y="5035872"/>
            <a:ext cx="1036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Mix2-enhanced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895" y="5041197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4952" y="5035871"/>
            <a:ext cx="95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Wave 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0455" y="3515412"/>
            <a:ext cx="5573477" cy="150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75" dirty="0"/>
          </a:p>
        </p:txBody>
      </p:sp>
      <p:sp>
        <p:nvSpPr>
          <p:cNvPr id="14" name="Content Placeholder 16"/>
          <p:cNvSpPr txBox="1">
            <a:spLocks/>
          </p:cNvSpPr>
          <p:nvPr/>
        </p:nvSpPr>
        <p:spPr>
          <a:xfrm>
            <a:off x="141990" y="1310583"/>
            <a:ext cx="5506188" cy="37252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eaLnBrk="0" fontAlgn="base" hangingPunc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>
                <a:tab pos="171450" algn="l"/>
                <a:tab pos="2057400" algn="l"/>
              </a:tabLst>
            </a:pPr>
            <a:r>
              <a:rPr lang="en-US" sz="2200" kern="0" dirty="0">
                <a:solidFill>
                  <a:srgbClr val="000000"/>
                </a:solidFill>
              </a:rPr>
              <a:t>Heterogeneous reaction rates </a:t>
            </a:r>
            <a:r>
              <a:rPr lang="en-US" sz="2200" b="1" kern="0" dirty="0">
                <a:solidFill>
                  <a:srgbClr val="000000"/>
                </a:solidFill>
                <a:latin typeface="Arial" charset="0"/>
                <a:sym typeface="Symbol"/>
              </a:rPr>
              <a:t> </a:t>
            </a:r>
            <a:r>
              <a:rPr lang="en-US" sz="2200" kern="0" dirty="0">
                <a:solidFill>
                  <a:srgbClr val="000000"/>
                </a:solidFill>
                <a:sym typeface="Symbol"/>
              </a:rPr>
              <a:t>SAD</a:t>
            </a:r>
          </a:p>
          <a:p>
            <a:pPr marL="257175" indent="-257175" eaLnBrk="0" fontAlgn="base" hangingPunc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>
                <a:tab pos="171450" algn="l"/>
                <a:tab pos="2057400" algn="l"/>
              </a:tabLst>
            </a:pPr>
            <a:r>
              <a:rPr lang="en-US" sz="2200" kern="0" dirty="0">
                <a:solidFill>
                  <a:srgbClr val="000000"/>
                </a:solidFill>
                <a:sym typeface="Symbol"/>
              </a:rPr>
              <a:t>Power law relationship between particle backscatter</a:t>
            </a:r>
            <a:r>
              <a:rPr lang="en-US" sz="2200" kern="0" dirty="0">
                <a:solidFill>
                  <a:srgbClr val="000000"/>
                </a:solidFill>
                <a:latin typeface="+mj-lt"/>
                <a:sym typeface="Symbol"/>
              </a:rPr>
              <a:t>,</a:t>
            </a:r>
            <a:r>
              <a:rPr lang="el-GR" sz="2200" kern="0" dirty="0">
                <a:solidFill>
                  <a:srgbClr val="000000"/>
                </a:solidFill>
                <a:latin typeface="+mj-lt"/>
                <a:cs typeface="Times New Roman"/>
                <a:sym typeface="Symbol"/>
              </a:rPr>
              <a:t> β</a:t>
            </a:r>
            <a:r>
              <a:rPr lang="en-US" sz="2200" kern="0" baseline="-25000" dirty="0">
                <a:solidFill>
                  <a:srgbClr val="000000"/>
                </a:solidFill>
                <a:latin typeface="+mj-lt"/>
                <a:sym typeface="Symbol"/>
              </a:rPr>
              <a:t>532,particulate</a:t>
            </a:r>
            <a:r>
              <a:rPr lang="en-US" sz="2200" kern="0" dirty="0">
                <a:solidFill>
                  <a:srgbClr val="000000"/>
                </a:solidFill>
                <a:sym typeface="Symbol"/>
              </a:rPr>
              <a:t>, and SAD</a:t>
            </a:r>
          </a:p>
          <a:p>
            <a:pPr marL="257175" indent="-257175" eaLnBrk="0" fontAlgn="base" hangingPunc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>
                <a:tab pos="171450" algn="l"/>
                <a:tab pos="2057400" algn="l"/>
              </a:tabLst>
            </a:pPr>
            <a:r>
              <a:rPr lang="en-US" sz="2200" kern="0" dirty="0">
                <a:solidFill>
                  <a:srgbClr val="000000"/>
                </a:solidFill>
                <a:latin typeface="+mj-lt"/>
                <a:cs typeface="Times New Roman"/>
                <a:sym typeface="Symbol"/>
              </a:rPr>
              <a:t>Retrieve “unattenuated” </a:t>
            </a:r>
            <a:r>
              <a:rPr lang="el-GR" sz="2200" kern="0" dirty="0">
                <a:solidFill>
                  <a:srgbClr val="000000"/>
                </a:solidFill>
                <a:latin typeface="+mj-lt"/>
                <a:cs typeface="Times New Roman"/>
                <a:sym typeface="Symbol"/>
              </a:rPr>
              <a:t>β</a:t>
            </a:r>
            <a:r>
              <a:rPr lang="en-US" sz="2200" kern="0" baseline="-25000" dirty="0">
                <a:solidFill>
                  <a:srgbClr val="000000"/>
                </a:solidFill>
                <a:latin typeface="+mj-lt"/>
                <a:sym typeface="Symbol"/>
              </a:rPr>
              <a:t>532,particulate                </a:t>
            </a:r>
            <a:r>
              <a:rPr lang="en-US" sz="2200" kern="0" dirty="0">
                <a:solidFill>
                  <a:srgbClr val="000000"/>
                </a:solidFill>
                <a:sym typeface="Symbol"/>
              </a:rPr>
              <a:t>from measured CALIOP attenuated backscatter using composition-dependent extinction-to-backscatter (lidar) ratio</a:t>
            </a:r>
          </a:p>
          <a:p>
            <a:pPr marL="257175" indent="-257175" eaLnBrk="0" fontAlgn="base" hangingPunc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>
                <a:tab pos="171450" algn="l"/>
                <a:tab pos="2057400" algn="l"/>
              </a:tabLst>
            </a:pPr>
            <a:r>
              <a:rPr lang="en-US" sz="2200" kern="0" dirty="0">
                <a:solidFill>
                  <a:srgbClr val="000000"/>
                </a:solidFill>
                <a:latin typeface="Arial" charset="0"/>
                <a:sym typeface="Symbol"/>
              </a:rPr>
              <a:t>SAD estimates based on liquid only surface area-backscatter relationship</a:t>
            </a:r>
          </a:p>
          <a:p>
            <a:pPr lvl="1" eaLnBrk="0" fontAlgn="base" hangingPunc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171450" algn="l"/>
                <a:tab pos="2057400" algn="l"/>
              </a:tabLst>
            </a:pPr>
            <a:r>
              <a:rPr lang="en-US" sz="2200" kern="0" dirty="0">
                <a:solidFill>
                  <a:srgbClr val="000000"/>
                </a:solidFill>
                <a:latin typeface="Arial" charset="0"/>
                <a:sym typeface="Symbol"/>
              </a:rPr>
              <a:t>Lower limit for ice</a:t>
            </a:r>
          </a:p>
          <a:p>
            <a:pPr lvl="1" eaLnBrk="0" fontAlgn="base" hangingPunc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171450" algn="l"/>
                <a:tab pos="2057400" algn="l"/>
              </a:tabLst>
            </a:pPr>
            <a:r>
              <a:rPr lang="en-US" sz="2200" kern="0" dirty="0">
                <a:solidFill>
                  <a:srgbClr val="000000"/>
                </a:solidFill>
                <a:latin typeface="Arial" charset="0"/>
                <a:sym typeface="Symbol"/>
              </a:rPr>
              <a:t>Upper limit for NAT mixtures</a:t>
            </a:r>
          </a:p>
          <a:p>
            <a:pPr marL="257175" indent="-257175" eaLnBrk="0" fontAlgn="base" hangingPunc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>
                <a:tab pos="171450" algn="l"/>
                <a:tab pos="2057400" algn="l"/>
              </a:tabLst>
            </a:pPr>
            <a:endParaRPr lang="en-US" sz="2200" kern="0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pPr marL="257175" indent="-257175" eaLnBrk="0" fontAlgn="base" hangingPunc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>
                <a:tab pos="171450" algn="l"/>
                <a:tab pos="2057400" algn="l"/>
              </a:tabLst>
            </a:pPr>
            <a:endParaRPr lang="en-US" sz="2200" kern="0" dirty="0">
              <a:solidFill>
                <a:srgbClr val="000000"/>
              </a:solidFill>
              <a:latin typeface="Arial" charset="0"/>
              <a:sym typeface="Symbo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b="3112"/>
          <a:stretch/>
        </p:blipFill>
        <p:spPr>
          <a:xfrm>
            <a:off x="5515493" y="3713607"/>
            <a:ext cx="3455342" cy="2289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 b="3096"/>
          <a:stretch/>
        </p:blipFill>
        <p:spPr>
          <a:xfrm>
            <a:off x="5487445" y="1398354"/>
            <a:ext cx="3359024" cy="2246673"/>
          </a:xfrm>
          <a:prstGeom prst="rect">
            <a:avLst/>
          </a:prstGeom>
        </p:spPr>
      </p:pic>
      <p:pic>
        <p:nvPicPr>
          <p:cNvPr id="15" name="Picture 7" descr="calipso_logo">
            <a:extLst>
              <a:ext uri="{FF2B5EF4-FFF2-40B4-BE49-F238E27FC236}">
                <a16:creationId xmlns:a16="http://schemas.microsoft.com/office/drawing/2014/main" id="{D9B12C43-8194-4946-8F2B-CA360CC5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387" y="106778"/>
            <a:ext cx="760990" cy="5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asa_logo">
            <a:extLst>
              <a:ext uri="{FF2B5EF4-FFF2-40B4-BE49-F238E27FC236}">
                <a16:creationId xmlns:a16="http://schemas.microsoft.com/office/drawing/2014/main" id="{9C443189-8148-4637-8272-0C707F46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25" y="42767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1972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61708</TotalTime>
  <Words>949</Words>
  <Application>Microsoft Office PowerPoint</Application>
  <PresentationFormat>Overhead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Liberation Sans</vt:lpstr>
      <vt:lpstr>Liberation Serif</vt:lpstr>
      <vt:lpstr>Symbol</vt:lpstr>
      <vt:lpstr>Times New Roman</vt:lpstr>
      <vt:lpstr>Wingdings</vt:lpstr>
      <vt:lpstr>Default Design</vt:lpstr>
      <vt:lpstr>1_Custom Design</vt:lpstr>
      <vt:lpstr>Custom Design</vt:lpstr>
      <vt:lpstr>PowerPoint Presentation</vt:lpstr>
      <vt:lpstr>Polar Stratospheric Clouds (PSCs) and  Their Role in Polar Ozone Depletion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CALIOP PSC Occurrence by Composition  </vt:lpstr>
      <vt:lpstr>Particulate Surface Area Density (SAD)</vt:lpstr>
      <vt:lpstr>Particle Surface Area Density (SAD) and Volume Density (VD)</vt:lpstr>
      <vt:lpstr>PSC Formation: New Heterogeneous Pathways</vt:lpstr>
      <vt:lpstr>Search for long-term trends: CALIOP/SAM II Comparisons</vt:lpstr>
      <vt:lpstr>Summary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the Depletion of HCl in the Antarctic Polar Vortex T. Wegner, D. E. Kinnison, R. R. Garcia, S. Madronich, S. Solomon and M. von Hobe  Forschungszentrum Juelich, IEK-7; National Center for Atmospheric Research, ACD; Massachusetts Institute of Technology, EAPS</dc:title>
  <dc:creator>Tobias</dc:creator>
  <cp:lastModifiedBy>Pitts, Michael C. (LARC-E304)</cp:lastModifiedBy>
  <cp:revision>1015</cp:revision>
  <cp:lastPrinted>2018-06-15T19:20:41Z</cp:lastPrinted>
  <dcterms:created xsi:type="dcterms:W3CDTF">2013-04-06T14:55:36Z</dcterms:created>
  <dcterms:modified xsi:type="dcterms:W3CDTF">2022-03-31T18:32:29Z</dcterms:modified>
</cp:coreProperties>
</file>