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  <p:sldMasterId id="2147485206" r:id="rId2"/>
    <p:sldMasterId id="2147485215" r:id="rId3"/>
  </p:sldMasterIdLst>
  <p:notesMasterIdLst>
    <p:notesMasterId r:id="rId9"/>
  </p:notesMasterIdLst>
  <p:handoutMasterIdLst>
    <p:handoutMasterId r:id="rId10"/>
  </p:handoutMasterIdLst>
  <p:sldIdLst>
    <p:sldId id="271" r:id="rId4"/>
    <p:sldId id="5823" r:id="rId5"/>
    <p:sldId id="5821" r:id="rId6"/>
    <p:sldId id="5624" r:id="rId7"/>
    <p:sldId id="274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laab, Louis J. (LARC-D201)" initials="GLJ(" lastIdx="18" clrIdx="0">
    <p:extLst>
      <p:ext uri="{19B8F6BF-5375-455C-9EA6-DF929625EA0E}">
        <p15:presenceInfo xmlns:p15="http://schemas.microsoft.com/office/powerpoint/2012/main" userId="S::lglaab@ndc.nasa.gov::f5881a31-9490-4e1e-8c30-f70bbf7c6a57" providerId="AD"/>
      </p:ext>
    </p:extLst>
  </p:cmAuthor>
  <p:cmAuthor id="2" name="Coldsnow, Matthew W. (LARC-D101)" initials="CMW(" lastIdx="13" clrIdx="1">
    <p:extLst>
      <p:ext uri="{19B8F6BF-5375-455C-9EA6-DF929625EA0E}">
        <p15:presenceInfo xmlns:p15="http://schemas.microsoft.com/office/powerpoint/2012/main" userId="S::mcoldsno@ndc.nasa.gov::4f33c5bf-2ed8-4287-865c-b1ac739b68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3399FF"/>
    <a:srgbClr val="000000"/>
    <a:srgbClr val="00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8" autoAdjust="0"/>
    <p:restoredTop sz="94660"/>
  </p:normalViewPr>
  <p:slideViewPr>
    <p:cSldViewPr snapToGrid="0" snapToObjects="1">
      <p:cViewPr>
        <p:scale>
          <a:sx n="96" d="100"/>
          <a:sy n="96" d="100"/>
        </p:scale>
        <p:origin x="3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58EC0DD0-212A-4ADD-A618-23AF38A675CA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E6905D69-29A0-48AC-9290-859CC9BA07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8BBD4137-5419-4120-BB20-C63010AEE203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337713AA-06B9-44A8-84FF-097C1A1E8B7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7713AA-06B9-44A8-84FF-097C1A1E8B7A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837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1738" y="708025"/>
            <a:ext cx="4711700" cy="3533775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9195848" indent="-38723410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72436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44874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41731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89748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46C57-D2D2-4940-A249-4A1DF55657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5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D PPT Cover IMAGE simpl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584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C8408298-B319-41E4-BDCB-6E4CAA8A4575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99A2130B-2EA4-4268-ADB6-7BD3BC4A8D27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Straight Connector 9"/>
          <p:cNvCxnSpPr>
            <a:cxnSpLocks noChangeShapeType="1"/>
          </p:cNvCxnSpPr>
          <p:nvPr userDrawn="1"/>
        </p:nvCxnSpPr>
        <p:spPr bwMode="auto">
          <a:xfrm>
            <a:off x="1243013" y="954088"/>
            <a:ext cx="6645275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21190"/>
            <a:ext cx="89916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719423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C7904608-E958-4226-AD2D-8FCEF6D00B8D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6F3C58D0-CE8D-4005-B159-C378DB7CC218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Straight Connector 9"/>
          <p:cNvCxnSpPr>
            <a:cxnSpLocks noChangeShapeType="1"/>
          </p:cNvCxnSpPr>
          <p:nvPr userDrawn="1"/>
        </p:nvCxnSpPr>
        <p:spPr bwMode="auto">
          <a:xfrm>
            <a:off x="1243013" y="954088"/>
            <a:ext cx="6645275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94392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9B23059C-3807-4154-829D-B85204C625E8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CCC25B39-8F18-4D57-B933-EFF595E14763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64928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F54E94E0-2A0D-484A-B3A5-A1E0A08A60F1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284FED6C-BAA5-4837-86DD-C237389D5531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921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6"/>
          <p:cNvCxnSpPr>
            <a:cxnSpLocks noChangeShapeType="1"/>
          </p:cNvCxnSpPr>
          <p:nvPr userDrawn="1"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EF3EA2B3-E5AD-43E5-A243-D14910881505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B5321545-78ED-45E6-922F-E502D8F561DD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1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0D26E726-3277-4DC5-AB4A-2D391C503654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94F1E63E-6E89-47D4-9085-35EACD71B72D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6"/>
          <p:cNvCxnSpPr>
            <a:cxnSpLocks noChangeShapeType="1"/>
          </p:cNvCxnSpPr>
          <p:nvPr userDrawn="1"/>
        </p:nvCxnSpPr>
        <p:spPr bwMode="auto">
          <a:xfrm>
            <a:off x="381000" y="12192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B989761B-E6FA-4668-B3AC-AE67BFD71DA1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3050"/>
            <a:ext cx="2322513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F652FF59-77D5-472B-84FA-6081794C8CB5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89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F5090570-DB32-4E19-BF40-0A3E074A5B90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FB5E2251-DDF9-4209-90A3-6412922292DF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3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97506019-F252-4943-8EC1-282ADB59DDCA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8" descr="NASA Meatb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2817813"/>
            <a:ext cx="14763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9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66384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815967"/>
            <a:ext cx="8642561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6646197"/>
            <a:ext cx="733766" cy="21299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27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8851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913884"/>
            <a:ext cx="4294450" cy="52122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913884"/>
            <a:ext cx="4294450" cy="52122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9558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6381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7719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3495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87983-F788-4F76-B160-272D96876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0B4B2-FABC-46D2-B41E-E751AC886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B3480-8C3A-4385-BD23-6ADF07592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B5A35-13C1-4E49-945D-139BCDB8743B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0F65D-5CDB-472D-AE37-66318D92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84D9F-0658-4743-93EA-466DE0E3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7967E-ABED-4DB5-A1A0-3DDF0F6FAB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09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title"/>
          </p:nvPr>
        </p:nvSpPr>
        <p:spPr>
          <a:xfrm>
            <a:off x="768800" y="3042984"/>
            <a:ext cx="3098700" cy="107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title" idx="2" hasCustomPrompt="1"/>
          </p:nvPr>
        </p:nvSpPr>
        <p:spPr>
          <a:xfrm>
            <a:off x="768800" y="2051784"/>
            <a:ext cx="1217100" cy="991200"/>
          </a:xfrm>
          <a:prstGeom prst="rect">
            <a:avLst/>
          </a:prstGeom>
        </p:spPr>
        <p:txBody>
          <a:bodyPr spcFirstLastPara="1" wrap="square" lIns="91425" tIns="0" rIns="91425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30" name="Google Shape;130;p16"/>
          <p:cNvSpPr txBox="1">
            <a:spLocks noGrp="1"/>
          </p:cNvSpPr>
          <p:nvPr>
            <p:ph type="subTitle" idx="1"/>
          </p:nvPr>
        </p:nvSpPr>
        <p:spPr>
          <a:xfrm>
            <a:off x="768800" y="4115000"/>
            <a:ext cx="3069900" cy="6912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Signika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1320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D PPT Cover IMAGE simpl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490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C8408298-B319-41E4-BDCB-6E4CAA8A4575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 bwMode="auto">
          <a:xfrm>
            <a:off x="3122613" y="6627813"/>
            <a:ext cx="2895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dirty="0">
                <a:solidFill>
                  <a:srgbClr val="898989"/>
                </a:solidFill>
                <a:latin typeface="Calibri" panose="020F0502020204030204" pitchFamily="34" charset="0"/>
              </a:rPr>
              <a:t>Document Title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883B733D-A66A-45C6-BC19-04A1DB05602A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Straight Connector 9"/>
          <p:cNvCxnSpPr>
            <a:cxnSpLocks noChangeShapeType="1"/>
          </p:cNvCxnSpPr>
          <p:nvPr userDrawn="1"/>
        </p:nvCxnSpPr>
        <p:spPr bwMode="auto">
          <a:xfrm>
            <a:off x="1243013" y="954088"/>
            <a:ext cx="6645275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21190"/>
            <a:ext cx="89916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983826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C7904608-E958-4226-AD2D-8FCEF6D00B8D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 userDrawn="1"/>
        </p:nvSpPr>
        <p:spPr bwMode="auto">
          <a:xfrm>
            <a:off x="3122613" y="6627813"/>
            <a:ext cx="2895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dirty="0">
                <a:solidFill>
                  <a:srgbClr val="898989"/>
                </a:solidFill>
                <a:latin typeface="Calibri" panose="020F0502020204030204" pitchFamily="34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A344E304-2438-4E7B-8339-E3039DF9C166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Straight Connector 9"/>
          <p:cNvCxnSpPr>
            <a:cxnSpLocks noChangeShapeType="1"/>
          </p:cNvCxnSpPr>
          <p:nvPr userDrawn="1"/>
        </p:nvCxnSpPr>
        <p:spPr bwMode="auto">
          <a:xfrm>
            <a:off x="1243013" y="954088"/>
            <a:ext cx="6645275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528620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 userDrawn="1"/>
        </p:nvSpPr>
        <p:spPr bwMode="auto">
          <a:xfrm>
            <a:off x="74613" y="6627813"/>
            <a:ext cx="213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fld id="{9B23059C-3807-4154-829D-B85204C625E8}" type="datetime1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4/4/2022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 userDrawn="1"/>
        </p:nvSpPr>
        <p:spPr bwMode="auto">
          <a:xfrm>
            <a:off x="3122613" y="6627813"/>
            <a:ext cx="2895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dirty="0">
                <a:solidFill>
                  <a:srgbClr val="898989"/>
                </a:solidFill>
                <a:latin typeface="Calibri" panose="020F0502020204030204" pitchFamily="34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AA555EB0-0C29-4FFF-BF73-DA38EB57E048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588548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4A256E8F-1185-49F8-B96D-58AFDB43AF82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79C3753C-F103-4971-A54C-0B52E131C788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7542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6"/>
          <p:cNvCxnSpPr>
            <a:cxnSpLocks noChangeShapeType="1"/>
          </p:cNvCxnSpPr>
          <p:nvPr userDrawn="1"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5A28A75D-0E78-462F-A3A5-6DDA2798456A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0E3DC187-ED3E-4A63-9A98-D9BE6FDE0DD5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845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82ABD628-6B04-41E5-AA98-BB30F550B819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5A83B421-BA43-42C3-AECF-9DE8E38662C2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83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6"/>
          <p:cNvCxnSpPr>
            <a:cxnSpLocks noChangeShapeType="1"/>
          </p:cNvCxnSpPr>
          <p:nvPr userDrawn="1"/>
        </p:nvCxnSpPr>
        <p:spPr bwMode="auto">
          <a:xfrm>
            <a:off x="381000" y="12192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068FF07B-414A-4553-9EA5-9F3415D07BED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3050"/>
            <a:ext cx="2322513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79ACC074-5400-49CF-864F-C6961E3B637D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869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AEE78580-020A-4949-8512-CB3329FAC7CD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ヒラギノ角ゴ Pro W3" charset="-128"/>
              </a:defRPr>
            </a:lvl1pPr>
          </a:lstStyle>
          <a:p>
            <a:pPr>
              <a:defRPr/>
            </a:pPr>
            <a:fld id="{B4401E16-174D-4C70-855D-B62B9150635A}" type="datetime1">
              <a:rPr lang="en-US"/>
              <a:pPr>
                <a:defRPr/>
              </a:pPr>
              <a:t>4/4/2022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524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fld id="{C6DFF77F-4CF3-44E2-BD65-99DB0EA9A0FF}" type="slidenum">
              <a:rPr lang="en-US" altLang="en-US" sz="1000" smtClean="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defRPr/>
            </a:pPr>
            <a:endParaRPr lang="en-US" altLang="en-US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8" descr="NASA Meatb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2817813"/>
            <a:ext cx="14763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560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86798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C81E-FAAF-4C24-8E53-8D3F38DC7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4696E-E281-48D8-A236-59EF70C76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0FF15-32DE-4E8B-9349-382664F7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5F2B-6A5B-400D-9230-4C75B68F0333}" type="datetimeFigureOut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A19B4-2CB5-4032-9BA1-1211BCE9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C8DAB-9AC3-49A0-B1BE-9D98DF38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2BAD3-C3C5-48D7-86D3-054E4DBE89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99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ED PPT body IMAGE simpl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ED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629400"/>
            <a:ext cx="21336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fld id="{2EEB435E-D91B-48CC-BA70-B47F295DCFD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96" r:id="rId1"/>
    <p:sldLayoutId id="2147485197" r:id="rId2"/>
    <p:sldLayoutId id="2147485198" r:id="rId3"/>
    <p:sldLayoutId id="2147485199" r:id="rId4"/>
    <p:sldLayoutId id="2147485200" r:id="rId5"/>
    <p:sldLayoutId id="2147485201" r:id="rId6"/>
    <p:sldLayoutId id="2147485202" r:id="rId7"/>
    <p:sldLayoutId id="2147485203" r:id="rId8"/>
    <p:sldLayoutId id="2147485204" r:id="rId9"/>
    <p:sldLayoutId id="2147485205" r:id="rId10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anose="05000000000000000000" pitchFamily="2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ＭＳ Ｐゴシック" panose="020B0600070205080204" pitchFamily="34" charset="-128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789968"/>
            <a:ext cx="8642561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6588540"/>
            <a:ext cx="733766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639718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64604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44555"/>
            <a:ext cx="583406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EFCDB2-FC7C-9942-8879-D1B9EA786225}"/>
              </a:ext>
            </a:extLst>
          </p:cNvPr>
          <p:cNvSpPr/>
          <p:nvPr userDrawn="1"/>
        </p:nvSpPr>
        <p:spPr>
          <a:xfrm>
            <a:off x="3418431" y="6669657"/>
            <a:ext cx="277646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0" i="0" dirty="0">
                <a:solidFill>
                  <a:srgbClr val="FF0000"/>
                </a:solidFill>
                <a:effectLst/>
                <a:latin typeface="Arial Black" panose="020B0604020202020204" pitchFamily="34" charset="0"/>
              </a:rPr>
              <a:t>NASA Pre-Decisional / FOR INTERNAL USE ONLY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65891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7" r:id="rId1"/>
    <p:sldLayoutId id="2147485208" r:id="rId2"/>
    <p:sldLayoutId id="2147485209" r:id="rId3"/>
    <p:sldLayoutId id="2147485210" r:id="rId4"/>
    <p:sldLayoutId id="2147485211" r:id="rId5"/>
    <p:sldLayoutId id="2147485212" r:id="rId6"/>
    <p:sldLayoutId id="2147485213" r:id="rId7"/>
    <p:sldLayoutId id="2147485214" r:id="rId8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ED PPT body IMAGE simple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ED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629400"/>
            <a:ext cx="21336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CC8BD0-3B59-46CA-90D9-A17B8A23C41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182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  <p:sldLayoutId id="2147485222" r:id="rId7"/>
    <p:sldLayoutId id="2147485223" r:id="rId8"/>
    <p:sldLayoutId id="2147485224" r:id="rId9"/>
    <p:sldLayoutId id="2147485225" r:id="rId10"/>
    <p:sldLayoutId id="2147485226" r:id="rId11"/>
    <p:sldLayoutId id="2147485227" r:id="rId1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anose="05000000000000000000" pitchFamily="2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4025649" y="2687137"/>
            <a:ext cx="4879975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2400" b="1" dirty="0">
                <a:solidFill>
                  <a:srgbClr val="000090"/>
                </a:solidFill>
                <a:cs typeface="Arial" panose="020B0604020202020204" pitchFamily="34" charset="0"/>
              </a:rPr>
              <a:t>Advanced Air Mobility </a:t>
            </a:r>
          </a:p>
          <a:p>
            <a:pPr algn="r" eaLnBrk="1" hangingPunct="1">
              <a:defRPr/>
            </a:pPr>
            <a:r>
              <a:rPr lang="en-US" altLang="en-US" sz="2400" b="1" dirty="0">
                <a:solidFill>
                  <a:srgbClr val="000090"/>
                </a:solidFill>
                <a:cs typeface="Arial" panose="020B0604020202020204" pitchFamily="34" charset="0"/>
              </a:rPr>
              <a:t>High Density Vertiplex</a:t>
            </a:r>
          </a:p>
          <a:p>
            <a:pPr algn="r" eaLnBrk="1" hangingPunct="1">
              <a:defRPr/>
            </a:pPr>
            <a:r>
              <a:rPr lang="en-US" altLang="en-US" sz="2400" b="1" dirty="0">
                <a:solidFill>
                  <a:srgbClr val="000090"/>
                </a:solidFill>
                <a:cs typeface="Arial" panose="020B0604020202020204" pitchFamily="34" charset="0"/>
              </a:rPr>
              <a:t>Detect and Avoid (DAA)</a:t>
            </a:r>
          </a:p>
          <a:p>
            <a:pPr algn="r" eaLnBrk="1" hangingPunct="1">
              <a:spcBef>
                <a:spcPts val="600"/>
              </a:spcBef>
              <a:defRPr/>
            </a:pPr>
            <a:endParaRPr lang="en-US" altLang="en-US" sz="2400" b="1" i="1" dirty="0">
              <a:cs typeface="Arial" panose="020B0604020202020204" pitchFamily="34" charset="0"/>
            </a:endParaRPr>
          </a:p>
          <a:p>
            <a:pPr algn="r" eaLnBrk="1" hangingPunct="1">
              <a:spcBef>
                <a:spcPts val="600"/>
              </a:spcBef>
              <a:defRPr/>
            </a:pPr>
            <a:endParaRPr lang="en-US" altLang="en-US" sz="2800" b="1" i="1" dirty="0">
              <a:cs typeface="Arial" panose="020B0604020202020204" pitchFamily="34" charset="0"/>
            </a:endParaRPr>
          </a:p>
          <a:p>
            <a:pPr algn="r" eaLnBrk="1" hangingPunct="1"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srgbClr val="000090"/>
                </a:solidFill>
                <a:cs typeface="Arial" panose="020B0604020202020204" pitchFamily="34" charset="0"/>
              </a:rPr>
              <a:t>April 7th, 2022</a:t>
            </a:r>
          </a:p>
          <a:p>
            <a:pPr algn="r" eaLnBrk="1" hangingPunct="1">
              <a:spcBef>
                <a:spcPts val="600"/>
              </a:spcBef>
              <a:defRPr/>
            </a:pPr>
            <a:r>
              <a:rPr lang="en-US" altLang="en-US" u="sng" dirty="0">
                <a:solidFill>
                  <a:srgbClr val="000000"/>
                </a:solidFill>
                <a:cs typeface="Arial" panose="020B0604020202020204" pitchFamily="34" charset="0"/>
              </a:rPr>
              <a:t>Lou Glaab</a:t>
            </a:r>
          </a:p>
          <a:p>
            <a:pPr algn="r" eaLnBrk="1" hangingPunct="1">
              <a:spcBef>
                <a:spcPts val="600"/>
              </a:spcBef>
              <a:defRPr/>
            </a:pPr>
            <a:r>
              <a:rPr lang="en-US" altLang="en-US" u="sng" dirty="0">
                <a:solidFill>
                  <a:srgbClr val="000000"/>
                </a:solidFill>
                <a:cs typeface="Arial" panose="020B0604020202020204" pitchFamily="34" charset="0"/>
              </a:rPr>
              <a:t>Marcus Johnson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HDV Project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19" y="1307801"/>
            <a:ext cx="5987096" cy="5189968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Two primary thrusts in HDV</a:t>
            </a:r>
          </a:p>
          <a:p>
            <a:pPr lvl="1"/>
            <a:r>
              <a:rPr lang="en-US" sz="1600" dirty="0"/>
              <a:t>Prototype and assess representative UAM Ecosystem</a:t>
            </a:r>
          </a:p>
          <a:p>
            <a:pPr lvl="1"/>
            <a:r>
              <a:rPr lang="en-US" sz="1600" dirty="0"/>
              <a:t>Perform testing and Safety Risk Assessment (SRA) to expand operations and achieve operational credit for NASA techs</a:t>
            </a:r>
          </a:p>
          <a:p>
            <a:pPr lvl="2"/>
            <a:r>
              <a:rPr lang="en-US" sz="1400" dirty="0"/>
              <a:t>Provides off-ramp to sUAS Part-135 operations</a:t>
            </a:r>
          </a:p>
          <a:p>
            <a:pPr lvl="2"/>
            <a:r>
              <a:rPr lang="en-US" sz="1400" dirty="0"/>
              <a:t>Benefits for envisioned UAM vehicles</a:t>
            </a:r>
          </a:p>
          <a:p>
            <a:r>
              <a:rPr lang="en-US" sz="1800" dirty="0"/>
              <a:t>Prototype representative UAM Ecosystem including</a:t>
            </a:r>
          </a:p>
          <a:p>
            <a:pPr lvl="1"/>
            <a:r>
              <a:rPr lang="en-US" sz="1600" dirty="0"/>
              <a:t>Vertiport automation systems (primary focus)</a:t>
            </a:r>
          </a:p>
          <a:p>
            <a:pPr lvl="1"/>
            <a:r>
              <a:rPr lang="en-US" sz="1600" dirty="0"/>
              <a:t>On-board autonomous systems</a:t>
            </a:r>
          </a:p>
          <a:p>
            <a:pPr lvl="1"/>
            <a:r>
              <a:rPr lang="en-US" sz="1600" dirty="0"/>
              <a:t>Airspace management systems</a:t>
            </a:r>
          </a:p>
          <a:p>
            <a:pPr lvl="1"/>
            <a:r>
              <a:rPr lang="en-US" sz="1600" dirty="0"/>
              <a:t>Ground control/fleet management systems</a:t>
            </a:r>
          </a:p>
          <a:p>
            <a:r>
              <a:rPr lang="en-US" sz="1800" dirty="0"/>
              <a:t>Perform coordinated spiral development and test series</a:t>
            </a:r>
          </a:p>
          <a:p>
            <a:pPr lvl="1"/>
            <a:r>
              <a:rPr lang="en-US" sz="1600" dirty="0"/>
              <a:t>Ingest NASA techs for specific spiral (AOA, SAO, VO)</a:t>
            </a:r>
          </a:p>
          <a:p>
            <a:pPr lvl="1"/>
            <a:r>
              <a:rPr lang="en-US" sz="1600" dirty="0"/>
              <a:t>Apply sim-to-flight test techniques</a:t>
            </a:r>
          </a:p>
          <a:p>
            <a:pPr lvl="1"/>
            <a:r>
              <a:rPr lang="en-US" sz="1600" dirty="0"/>
              <a:t>Perform comprehensive safety risk assessments</a:t>
            </a:r>
          </a:p>
          <a:p>
            <a:pPr lvl="1"/>
            <a:r>
              <a:rPr lang="en-US" sz="1600" dirty="0"/>
              <a:t>To both support the UAM Ecosystem prototyping/assessment</a:t>
            </a:r>
          </a:p>
          <a:p>
            <a:pPr lvl="1"/>
            <a:r>
              <a:rPr lang="en-US" sz="1600" dirty="0"/>
              <a:t>And to generate essential data and results to achieve meaningful operational credit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E71B4-DF6D-4644-8821-D799315DDC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9068" y="1307801"/>
            <a:ext cx="2856536" cy="1730129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3B92B3-9E2B-4A75-AD62-B9E108547A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6772" y="3167562"/>
            <a:ext cx="2858832" cy="1730129"/>
          </a:xfrm>
          <a:prstGeom prst="rect">
            <a:avLst/>
          </a:prstGeom>
          <a:ln w="38100"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C4DE2F-0D16-4D78-A559-AA4FAFEB46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772" y="5034209"/>
            <a:ext cx="2887228" cy="1747314"/>
          </a:xfrm>
          <a:prstGeom prst="rect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364251" y="1307801"/>
            <a:ext cx="2672270" cy="307777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Advanced Onboard Automation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6772" y="3167562"/>
            <a:ext cx="2842188" cy="307777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Scalable Autonomous Operations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1871" y="5034209"/>
            <a:ext cx="1797030" cy="307777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Vertiplex Operations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1B3AD4-171A-44E8-924C-3A089240D5D4}"/>
              </a:ext>
            </a:extLst>
          </p:cNvPr>
          <p:cNvSpPr txBox="1"/>
          <p:nvPr/>
        </p:nvSpPr>
        <p:spPr>
          <a:xfrm>
            <a:off x="7096617" y="919976"/>
            <a:ext cx="1162498" cy="307777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HDV Spirals</a:t>
            </a:r>
          </a:p>
        </p:txBody>
      </p:sp>
    </p:spTree>
    <p:extLst>
      <p:ext uri="{BB962C8B-B14F-4D97-AF65-F5344CB8AC3E}">
        <p14:creationId xmlns:p14="http://schemas.microsoft.com/office/powerpoint/2010/main" val="92674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9D0C6A-BE17-4916-BAF5-7EA8A4BA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763" y="335280"/>
            <a:ext cx="7138199" cy="615950"/>
          </a:xfrm>
        </p:spPr>
        <p:txBody>
          <a:bodyPr/>
          <a:lstStyle/>
          <a:p>
            <a:r>
              <a:rPr lang="en-US" sz="2800" dirty="0"/>
              <a:t>Hybrid Ground-Air Detect and Avoid OPSCON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10C466-9167-4A45-9B93-D30465CB85EC}"/>
              </a:ext>
            </a:extLst>
          </p:cNvPr>
          <p:cNvGrpSpPr/>
          <p:nvPr/>
        </p:nvGrpSpPr>
        <p:grpSpPr>
          <a:xfrm>
            <a:off x="6456787" y="1910622"/>
            <a:ext cx="2468874" cy="1867362"/>
            <a:chOff x="6273094" y="2196505"/>
            <a:chExt cx="2468874" cy="1867362"/>
          </a:xfrm>
        </p:grpSpPr>
        <p:sp>
          <p:nvSpPr>
            <p:cNvPr id="5" name="Can 17">
              <a:extLst>
                <a:ext uri="{FF2B5EF4-FFF2-40B4-BE49-F238E27FC236}">
                  <a16:creationId xmlns:a16="http://schemas.microsoft.com/office/drawing/2014/main" id="{1E85B108-6CD5-4A1D-8CA6-7F10D621ADAD}"/>
                </a:ext>
              </a:extLst>
            </p:cNvPr>
            <p:cNvSpPr/>
            <p:nvPr/>
          </p:nvSpPr>
          <p:spPr>
            <a:xfrm>
              <a:off x="6273094" y="2579405"/>
              <a:ext cx="1628303" cy="794612"/>
            </a:xfrm>
            <a:prstGeom prst="ca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3A2BA50B-EB98-467F-8C84-F91D632D1990}"/>
                </a:ext>
              </a:extLst>
            </p:cNvPr>
            <p:cNvSpPr/>
            <p:nvPr/>
          </p:nvSpPr>
          <p:spPr>
            <a:xfrm>
              <a:off x="7923925" y="2973794"/>
              <a:ext cx="222701" cy="292326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E3AAFE-A1CE-4821-B987-AB94F07E0BFA}"/>
                </a:ext>
              </a:extLst>
            </p:cNvPr>
            <p:cNvSpPr/>
            <p:nvPr/>
          </p:nvSpPr>
          <p:spPr>
            <a:xfrm rot="18000000">
              <a:off x="8073516" y="2587958"/>
              <a:ext cx="105990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ZTHR = 500’</a:t>
              </a: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9617BB07-1F7C-4E2D-884C-00E489E4935E}"/>
                </a:ext>
              </a:extLst>
            </p:cNvPr>
            <p:cNvSpPr/>
            <p:nvPr/>
          </p:nvSpPr>
          <p:spPr>
            <a:xfrm rot="5400000">
              <a:off x="7343836" y="3263643"/>
              <a:ext cx="301255" cy="646271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80AD3E-6D2D-4848-AEED-E4C1D2199BD5}"/>
                </a:ext>
              </a:extLst>
            </p:cNvPr>
            <p:cNvSpPr/>
            <p:nvPr/>
          </p:nvSpPr>
          <p:spPr>
            <a:xfrm>
              <a:off x="6887924" y="3786868"/>
              <a:ext cx="11608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DTHR = 2000’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BC7A86-6DE7-4781-95F2-D3CA2E616B5B}"/>
                </a:ext>
              </a:extLst>
            </p:cNvPr>
            <p:cNvSpPr/>
            <p:nvPr/>
          </p:nvSpPr>
          <p:spPr>
            <a:xfrm>
              <a:off x="6949516" y="2241691"/>
              <a:ext cx="1417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Well-clear Volume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3E87CE-EA6F-42F1-98D2-3B70AE7AFF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928" b="17349" l="81580" r="97953"/>
                      </a14:imgEffect>
                    </a14:imgLayer>
                  </a14:imgProps>
                </a:ext>
              </a:extLst>
            </a:blip>
            <a:srcRect l="79533" b="80723"/>
            <a:stretch/>
          </p:blipFill>
          <p:spPr>
            <a:xfrm>
              <a:off x="6655978" y="2783791"/>
              <a:ext cx="783189" cy="516673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924F667-3C74-45B4-90B3-7B67B502A1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54"/>
          <a:stretch/>
        </p:blipFill>
        <p:spPr>
          <a:xfrm>
            <a:off x="6100106" y="4124929"/>
            <a:ext cx="2920131" cy="23248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8FE639-CB05-4709-85C7-4A8006D16D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7" t="22539" r="7977" b="1905"/>
          <a:stretch/>
        </p:blipFill>
        <p:spPr>
          <a:xfrm>
            <a:off x="2485991" y="1168794"/>
            <a:ext cx="3465659" cy="24047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A630AF-25D7-4ABA-A979-56E04B92BDC6}"/>
              </a:ext>
            </a:extLst>
          </p:cNvPr>
          <p:cNvSpPr txBox="1"/>
          <p:nvPr/>
        </p:nvSpPr>
        <p:spPr>
          <a:xfrm>
            <a:off x="2485990" y="2776400"/>
            <a:ext cx="3559545" cy="784830"/>
          </a:xfrm>
          <a:prstGeom prst="rect">
            <a:avLst/>
          </a:prstGeom>
          <a:solidFill>
            <a:schemeClr val="tx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ROAM UAS Ops Center (LaRC)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Primary control stations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Shared SA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dirty="0" err="1">
                <a:solidFill>
                  <a:srgbClr val="FFFF00"/>
                </a:solidFill>
              </a:rPr>
              <a:t>Anra</a:t>
            </a:r>
            <a:r>
              <a:rPr lang="en-US" sz="1100" dirty="0">
                <a:solidFill>
                  <a:srgbClr val="FFFF00"/>
                </a:solidFill>
              </a:rPr>
              <a:t> SS CTR data fusion (Radar/ADS-B/FLARM)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ヒラギノ角ゴ Pro W3" charset="-128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0186-6D83-4572-A59F-23D106392FC4}"/>
              </a:ext>
            </a:extLst>
          </p:cNvPr>
          <p:cNvSpPr/>
          <p:nvPr/>
        </p:nvSpPr>
        <p:spPr>
          <a:xfrm>
            <a:off x="6024880" y="1319049"/>
            <a:ext cx="3119120" cy="52036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C6E513-D5D6-4322-9C13-CE78940662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8697" y="3634252"/>
            <a:ext cx="3515687" cy="258888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45EA30E-8B01-45A5-BDD5-F35DFBE0F00A}"/>
              </a:ext>
            </a:extLst>
          </p:cNvPr>
          <p:cNvSpPr txBox="1"/>
          <p:nvPr/>
        </p:nvSpPr>
        <p:spPr>
          <a:xfrm>
            <a:off x="6045536" y="1990900"/>
            <a:ext cx="766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ADS-B in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9D2E8CC-E8E9-4AF1-9EE4-51E97AEB2A96}"/>
              </a:ext>
            </a:extLst>
          </p:cNvPr>
          <p:cNvSpPr txBox="1"/>
          <p:nvPr/>
        </p:nvSpPr>
        <p:spPr>
          <a:xfrm>
            <a:off x="6097304" y="1633313"/>
            <a:ext cx="13211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Flight Alarm in/out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B9D3A84-E337-4E91-A64B-7F084DF7DA4E}"/>
              </a:ext>
            </a:extLst>
          </p:cNvPr>
          <p:cNvCxnSpPr>
            <a:cxnSpLocks/>
          </p:cNvCxnSpPr>
          <p:nvPr/>
        </p:nvCxnSpPr>
        <p:spPr>
          <a:xfrm>
            <a:off x="6702626" y="2190562"/>
            <a:ext cx="479622" cy="5146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F047D2B-2A8F-429F-BF17-A6C096F8BB4C}"/>
              </a:ext>
            </a:extLst>
          </p:cNvPr>
          <p:cNvCxnSpPr>
            <a:cxnSpLocks/>
          </p:cNvCxnSpPr>
          <p:nvPr/>
        </p:nvCxnSpPr>
        <p:spPr>
          <a:xfrm>
            <a:off x="6646163" y="1887884"/>
            <a:ext cx="536085" cy="7551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8A12BE4-A712-4B71-836F-542D75F47CCE}"/>
              </a:ext>
            </a:extLst>
          </p:cNvPr>
          <p:cNvCxnSpPr>
            <a:cxnSpLocks/>
          </p:cNvCxnSpPr>
          <p:nvPr/>
        </p:nvCxnSpPr>
        <p:spPr>
          <a:xfrm>
            <a:off x="5850874" y="2723276"/>
            <a:ext cx="1249940" cy="17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BDCD75BF-50C5-4269-AA94-0B8E620FFB1D}"/>
              </a:ext>
            </a:extLst>
          </p:cNvPr>
          <p:cNvSpPr txBox="1"/>
          <p:nvPr/>
        </p:nvSpPr>
        <p:spPr>
          <a:xfrm>
            <a:off x="6925693" y="1154401"/>
            <a:ext cx="123623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ICAROUS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D30A61F-C943-47C7-86DB-6637868EF3C2}"/>
              </a:ext>
            </a:extLst>
          </p:cNvPr>
          <p:cNvSpPr txBox="1"/>
          <p:nvPr/>
        </p:nvSpPr>
        <p:spPr>
          <a:xfrm>
            <a:off x="2430614" y="5915355"/>
            <a:ext cx="34067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Integrated composite radars surveillance</a:t>
            </a:r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68ADA089-3C6D-429B-A545-1C2F3BFBF510}"/>
              </a:ext>
            </a:extLst>
          </p:cNvPr>
          <p:cNvSpPr/>
          <p:nvPr/>
        </p:nvSpPr>
        <p:spPr>
          <a:xfrm rot="16200000">
            <a:off x="4081176" y="2682043"/>
            <a:ext cx="408440" cy="2089941"/>
          </a:xfrm>
          <a:prstGeom prst="rightArrow">
            <a:avLst/>
          </a:prstGeom>
          <a:solidFill>
            <a:schemeClr val="accent1">
              <a:alpha val="86000"/>
            </a:schemeClr>
          </a:solidFill>
          <a:ln>
            <a:solidFill>
              <a:schemeClr val="accent1">
                <a:shade val="50000"/>
                <a:alpha val="3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73DD7383-D72A-4D96-B676-8DB2F5843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20" y="1175104"/>
            <a:ext cx="2330647" cy="4351338"/>
          </a:xfrm>
        </p:spPr>
        <p:txBody>
          <a:bodyPr lIns="0" rIns="0">
            <a:noAutofit/>
          </a:bodyPr>
          <a:lstStyle/>
          <a:p>
            <a:pPr marL="228600" indent="-228600"/>
            <a:r>
              <a:rPr lang="en-US" sz="1400" dirty="0"/>
              <a:t>GCSO primary for ensure well clear</a:t>
            </a:r>
          </a:p>
          <a:p>
            <a:pPr marL="457200" lvl="1" indent="-111125"/>
            <a:r>
              <a:rPr lang="en-US" sz="1200" dirty="0"/>
              <a:t>ICAROUS alerts used to trigger avoidance maneuver</a:t>
            </a:r>
          </a:p>
          <a:p>
            <a:pPr marL="228600" indent="-228600"/>
            <a:r>
              <a:rPr lang="en-US" sz="1400" dirty="0"/>
              <a:t>ICAROUS primary for lost link RTLs</a:t>
            </a:r>
          </a:p>
          <a:p>
            <a:pPr marL="457200" lvl="1" indent="-111125"/>
            <a:r>
              <a:rPr lang="en-US" sz="1200" dirty="0"/>
              <a:t>Progressive expansion of RTL segments</a:t>
            </a:r>
          </a:p>
          <a:p>
            <a:pPr marL="457200" lvl="1" indent="-111125"/>
            <a:r>
              <a:rPr lang="en-US" sz="1200" dirty="0"/>
              <a:t>Extensive development, testing, documentation</a:t>
            </a:r>
          </a:p>
          <a:p>
            <a:pPr marL="457200" lvl="1" indent="-111125"/>
            <a:r>
              <a:rPr lang="en-US" sz="1200" dirty="0"/>
              <a:t>S2D used for autonomous remote landings</a:t>
            </a:r>
          </a:p>
          <a:p>
            <a:pPr marL="228600" indent="-228600"/>
            <a:r>
              <a:rPr lang="en-US" sz="1400" dirty="0"/>
              <a:t>Initial BVLOS at CERTAIN range</a:t>
            </a:r>
          </a:p>
          <a:p>
            <a:pPr marL="457200" lvl="1" indent="-111125"/>
            <a:r>
              <a:rPr lang="en-US" sz="1200" dirty="0"/>
              <a:t>Short segments up to ~1 mile</a:t>
            </a:r>
          </a:p>
          <a:p>
            <a:pPr marL="228600" indent="-228600"/>
            <a:r>
              <a:rPr lang="en-US" sz="1400" dirty="0"/>
              <a:t>Expansion to longer range flights</a:t>
            </a:r>
          </a:p>
          <a:p>
            <a:pPr marL="457200" lvl="1" indent="-111125"/>
            <a:r>
              <a:rPr lang="en-US" sz="1200" dirty="0"/>
              <a:t>To/from Ft Monroe</a:t>
            </a:r>
          </a:p>
          <a:p>
            <a:pPr marL="457200" lvl="1" indent="-111125"/>
            <a:r>
              <a:rPr lang="en-US" sz="1200" dirty="0"/>
              <a:t>~6 miles</a:t>
            </a:r>
          </a:p>
          <a:p>
            <a:pPr marL="457200" lvl="1" indent="-111125"/>
            <a:r>
              <a:rPr lang="en-US" sz="1200" dirty="0"/>
              <a:t>Support maritime surveillance function for Hampton PD</a:t>
            </a:r>
          </a:p>
          <a:p>
            <a:pPr marL="457200" lvl="1" indent="-111125"/>
            <a:r>
              <a:rPr lang="en-US" sz="1200" dirty="0"/>
              <a:t>SAA with Longbow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927555F-23BE-40CC-959E-DCE550CCD2E4}"/>
              </a:ext>
            </a:extLst>
          </p:cNvPr>
          <p:cNvSpPr txBox="1"/>
          <p:nvPr/>
        </p:nvSpPr>
        <p:spPr>
          <a:xfrm>
            <a:off x="6060147" y="2733195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Radar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B3A6800-85B4-46FB-AEC9-225B0BC351E4}"/>
              </a:ext>
            </a:extLst>
          </p:cNvPr>
          <p:cNvCxnSpPr>
            <a:cxnSpLocks/>
          </p:cNvCxnSpPr>
          <p:nvPr/>
        </p:nvCxnSpPr>
        <p:spPr>
          <a:xfrm>
            <a:off x="4323806" y="4888774"/>
            <a:ext cx="329015" cy="39918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67CFFC6-43B9-4D01-9F3D-3332688BFC8A}"/>
              </a:ext>
            </a:extLst>
          </p:cNvPr>
          <p:cNvCxnSpPr>
            <a:cxnSpLocks/>
          </p:cNvCxnSpPr>
          <p:nvPr/>
        </p:nvCxnSpPr>
        <p:spPr>
          <a:xfrm flipV="1">
            <a:off x="4531743" y="4928692"/>
            <a:ext cx="121078" cy="304666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D45631F1-A520-4A5C-82ED-B1D1642266F4}"/>
              </a:ext>
            </a:extLst>
          </p:cNvPr>
          <p:cNvSpPr txBox="1"/>
          <p:nvPr/>
        </p:nvSpPr>
        <p:spPr>
          <a:xfrm>
            <a:off x="3272942" y="4626393"/>
            <a:ext cx="506549" cy="230832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lIns="0" tIns="45720" rIns="0" bIns="45720" rtlCol="0">
            <a:spAutoFit/>
          </a:bodyPr>
          <a:lstStyle/>
          <a:p>
            <a:r>
              <a:rPr lang="en-US" sz="900" dirty="0">
                <a:solidFill>
                  <a:srgbClr val="FFFF00"/>
                </a:solidFill>
              </a:rPr>
              <a:t>CERTAIN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91E5AB96-2C9E-45C1-B6B1-2A333046C8F3}"/>
              </a:ext>
            </a:extLst>
          </p:cNvPr>
          <p:cNvCxnSpPr>
            <a:cxnSpLocks/>
          </p:cNvCxnSpPr>
          <p:nvPr/>
        </p:nvCxnSpPr>
        <p:spPr>
          <a:xfrm>
            <a:off x="3793459" y="4741809"/>
            <a:ext cx="423081" cy="146965"/>
          </a:xfrm>
          <a:prstGeom prst="straightConnector1">
            <a:avLst/>
          </a:prstGeom>
          <a:ln>
            <a:solidFill>
              <a:srgbClr val="FFFF0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5A91DA28-10F4-4408-961F-A02372AA0570}"/>
              </a:ext>
            </a:extLst>
          </p:cNvPr>
          <p:cNvSpPr txBox="1"/>
          <p:nvPr/>
        </p:nvSpPr>
        <p:spPr>
          <a:xfrm>
            <a:off x="5129659" y="5176846"/>
            <a:ext cx="519373" cy="230832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none" lIns="0" tIns="45720" rIns="0" bIns="45720" rtlCol="0">
            <a:spAutoFit/>
          </a:bodyPr>
          <a:lstStyle/>
          <a:p>
            <a:r>
              <a:rPr lang="en-US" sz="900" dirty="0">
                <a:solidFill>
                  <a:srgbClr val="FFFF00"/>
                </a:solidFill>
              </a:rPr>
              <a:t>LR Flights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75B16695-A1E5-4EDF-96A0-C2CB9C7EF6F8}"/>
              </a:ext>
            </a:extLst>
          </p:cNvPr>
          <p:cNvCxnSpPr>
            <a:cxnSpLocks/>
            <a:stCxn id="99" idx="1"/>
          </p:cNvCxnSpPr>
          <p:nvPr/>
        </p:nvCxnSpPr>
        <p:spPr>
          <a:xfrm flipH="1" flipV="1">
            <a:off x="4570863" y="5066854"/>
            <a:ext cx="558796" cy="225408"/>
          </a:xfrm>
          <a:prstGeom prst="straightConnector1">
            <a:avLst/>
          </a:prstGeom>
          <a:ln>
            <a:solidFill>
              <a:srgbClr val="FFFF0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199D84F3-DDE9-44FB-9782-6675BC9CDFC1}"/>
              </a:ext>
            </a:extLst>
          </p:cNvPr>
          <p:cNvSpPr txBox="1"/>
          <p:nvPr/>
        </p:nvSpPr>
        <p:spPr>
          <a:xfrm>
            <a:off x="86820" y="6261952"/>
            <a:ext cx="5742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Decoder key: Remote Operations for Autonomous Missions (ROAM), Integrated Configurable Architecture for Reliable Operations of Unmanned Systems, Safe 2 Ditch: S2D</a:t>
            </a:r>
          </a:p>
        </p:txBody>
      </p:sp>
    </p:spTree>
    <p:extLst>
      <p:ext uri="{BB962C8B-B14F-4D97-AF65-F5344CB8AC3E}">
        <p14:creationId xmlns:p14="http://schemas.microsoft.com/office/powerpoint/2010/main" val="415472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itle 1"/>
          <p:cNvSpPr>
            <a:spLocks noGrp="1"/>
          </p:cNvSpPr>
          <p:nvPr>
            <p:ph type="title"/>
          </p:nvPr>
        </p:nvSpPr>
        <p:spPr>
          <a:xfrm>
            <a:off x="1444255" y="248003"/>
            <a:ext cx="6646065" cy="37926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Helvetica"/>
                <a:ea typeface="ＭＳ Ｐゴシック"/>
                <a:cs typeface="ＭＳ Ｐゴシック" charset="0"/>
              </a:rPr>
              <a:t>HDV Test Environment</a:t>
            </a:r>
            <a:endParaRPr lang="en-US" sz="3200" dirty="0"/>
          </a:p>
        </p:txBody>
      </p:sp>
      <p:pic>
        <p:nvPicPr>
          <p:cNvPr id="7" name="Picture 6" descr="A picture containing text, computer, electronics, display&#10;&#10;Description automatically generated">
            <a:extLst>
              <a:ext uri="{FF2B5EF4-FFF2-40B4-BE49-F238E27FC236}">
                <a16:creationId xmlns:a16="http://schemas.microsoft.com/office/drawing/2014/main" id="{722CBF05-8E86-4838-A279-8A0978BDD0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8"/>
          <a:stretch/>
        </p:blipFill>
        <p:spPr>
          <a:xfrm>
            <a:off x="168965" y="4117579"/>
            <a:ext cx="3941488" cy="25405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E6D08-3F93-44B8-90F6-7F8366CE22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t="23428" r="40459" b="34117"/>
          <a:stretch/>
        </p:blipFill>
        <p:spPr>
          <a:xfrm>
            <a:off x="5189452" y="1014055"/>
            <a:ext cx="3785583" cy="30298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D6E565-C27B-4C68-ADAE-18DB8C3323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7" t="22539" r="7977" b="1905"/>
          <a:stretch/>
        </p:blipFill>
        <p:spPr>
          <a:xfrm>
            <a:off x="168965" y="1014055"/>
            <a:ext cx="4366489" cy="30298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A picture containing text, indoor, ceiling&#10;&#10;Description automatically generated">
            <a:extLst>
              <a:ext uri="{FF2B5EF4-FFF2-40B4-BE49-F238E27FC236}">
                <a16:creationId xmlns:a16="http://schemas.microsoft.com/office/drawing/2014/main" id="{23249102-21C1-4087-B37C-6124BE5533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6" b="4250"/>
          <a:stretch/>
        </p:blipFill>
        <p:spPr>
          <a:xfrm>
            <a:off x="4204122" y="4142318"/>
            <a:ext cx="4909458" cy="2491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B07E95-A3CB-4D8D-A952-C2CB204755E8}"/>
              </a:ext>
            </a:extLst>
          </p:cNvPr>
          <p:cNvSpPr txBox="1"/>
          <p:nvPr/>
        </p:nvSpPr>
        <p:spPr>
          <a:xfrm>
            <a:off x="168965" y="2935868"/>
            <a:ext cx="3570519" cy="1107996"/>
          </a:xfrm>
          <a:prstGeom prst="rect">
            <a:avLst/>
          </a:prstGeom>
          <a:solidFill>
            <a:schemeClr val="tx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ROAM UAS Ops Center (LaRC)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Primary control stations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Shared SA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Sim or Flight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C6A992-05F8-49A5-8937-38B846D9992F}"/>
              </a:ext>
            </a:extLst>
          </p:cNvPr>
          <p:cNvSpPr txBox="1"/>
          <p:nvPr/>
        </p:nvSpPr>
        <p:spPr>
          <a:xfrm>
            <a:off x="168965" y="5796351"/>
            <a:ext cx="2824014" cy="861774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SIVL (LaRC)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6 DOF sim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Autonomous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6C2880-0A3D-44DA-9210-95DB1D8DC4E8}"/>
              </a:ext>
            </a:extLst>
          </p:cNvPr>
          <p:cNvSpPr txBox="1"/>
          <p:nvPr/>
        </p:nvSpPr>
        <p:spPr>
          <a:xfrm>
            <a:off x="5189452" y="3428310"/>
            <a:ext cx="3051587" cy="615553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sUAS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 UAM surrogates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Valid data across interfaces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731D63-BF6D-43EA-8C51-D9E730A6F185}"/>
              </a:ext>
            </a:extLst>
          </p:cNvPr>
          <p:cNvSpPr txBox="1"/>
          <p:nvPr/>
        </p:nvSpPr>
        <p:spPr>
          <a:xfrm>
            <a:off x="4204122" y="5978462"/>
            <a:ext cx="3051587" cy="615553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ARC AOL/AVAL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charset="-128"/>
                <a:cs typeface="+mn-cs"/>
              </a:rPr>
              <a:t>UAM Ecosystem Prototype</a:t>
            </a:r>
          </a:p>
        </p:txBody>
      </p:sp>
    </p:spTree>
    <p:extLst>
      <p:ext uri="{BB962C8B-B14F-4D97-AF65-F5344CB8AC3E}">
        <p14:creationId xmlns:p14="http://schemas.microsoft.com/office/powerpoint/2010/main" val="273862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2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21989</TotalTime>
  <Words>345</Words>
  <Application>Microsoft Office PowerPoint</Application>
  <PresentationFormat>On-screen Show (4:3)</PresentationFormat>
  <Paragraphs>73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Calibri</vt:lpstr>
      <vt:lpstr>Courier New</vt:lpstr>
      <vt:lpstr>Helvetica</vt:lpstr>
      <vt:lpstr>Signika</vt:lpstr>
      <vt:lpstr>Wingdings</vt:lpstr>
      <vt:lpstr>1_Office Theme</vt:lpstr>
      <vt:lpstr>21_Office Theme</vt:lpstr>
      <vt:lpstr>2_Office Theme</vt:lpstr>
      <vt:lpstr>PowerPoint Presentation</vt:lpstr>
      <vt:lpstr>HDV Project Overview</vt:lpstr>
      <vt:lpstr>Hybrid Ground-Air Detect and Avoid OPSCON</vt:lpstr>
      <vt:lpstr>HDV Test Environment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Glaab, Louis J. (LARC-D201)</cp:lastModifiedBy>
  <cp:revision>566</cp:revision>
  <dcterms:created xsi:type="dcterms:W3CDTF">2011-07-12T17:01:09Z</dcterms:created>
  <dcterms:modified xsi:type="dcterms:W3CDTF">2022-04-04T14:51:29Z</dcterms:modified>
</cp:coreProperties>
</file>