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 ContentType="image/tiff"/>
  <Default Extension="tif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436" r:id="rId5"/>
  </p:sldMasterIdLst>
  <p:notesMasterIdLst>
    <p:notesMasterId r:id="rId31"/>
  </p:notesMasterIdLst>
  <p:handoutMasterIdLst>
    <p:handoutMasterId r:id="rId32"/>
  </p:handoutMasterIdLst>
  <p:sldIdLst>
    <p:sldId id="266" r:id="rId6"/>
    <p:sldId id="298" r:id="rId7"/>
    <p:sldId id="285" r:id="rId8"/>
    <p:sldId id="286" r:id="rId9"/>
    <p:sldId id="287" r:id="rId10"/>
    <p:sldId id="267" r:id="rId11"/>
    <p:sldId id="270" r:id="rId12"/>
    <p:sldId id="305" r:id="rId13"/>
    <p:sldId id="268" r:id="rId14"/>
    <p:sldId id="272" r:id="rId15"/>
    <p:sldId id="274" r:id="rId16"/>
    <p:sldId id="278" r:id="rId17"/>
    <p:sldId id="282" r:id="rId18"/>
    <p:sldId id="284" r:id="rId19"/>
    <p:sldId id="302" r:id="rId20"/>
    <p:sldId id="306" r:id="rId21"/>
    <p:sldId id="297" r:id="rId22"/>
    <p:sldId id="299" r:id="rId23"/>
    <p:sldId id="292" r:id="rId24"/>
    <p:sldId id="293" r:id="rId25"/>
    <p:sldId id="294" r:id="rId26"/>
    <p:sldId id="295" r:id="rId27"/>
    <p:sldId id="296" r:id="rId28"/>
    <p:sldId id="308" r:id="rId29"/>
    <p:sldId id="289" r:id="rId30"/>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Arial" charset="0"/>
        <a:ea typeface="MS PGothic" charset="-128"/>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p:defaultTextStyle>
  <p:extLst>
    <p:ext uri="{EFAFB233-063F-42B5-8137-9DF3F51BA10A}">
      <p15:sldGuideLst xmlns:p15="http://schemas.microsoft.com/office/powerpoint/2012/main">
        <p15:guide id="1" orient="horz" pos="2952" userDrawn="1">
          <p15:clr>
            <a:srgbClr val="A4A3A4"/>
          </p15:clr>
        </p15:guide>
        <p15:guide id="2" pos="3840" userDrawn="1">
          <p15:clr>
            <a:srgbClr val="A4A3A4"/>
          </p15:clr>
        </p15:guide>
        <p15:guide id="4" pos="7552" userDrawn="1">
          <p15:clr>
            <a:srgbClr val="A4A3A4"/>
          </p15:clr>
        </p15:guide>
        <p15:guide id="5" orient="horz" pos="4104" userDrawn="1">
          <p15:clr>
            <a:srgbClr val="A4A3A4"/>
          </p15:clr>
        </p15:guide>
        <p15:guide id="6" orient="horz" pos="4176" userDrawn="1">
          <p15:clr>
            <a:srgbClr val="A4A3A4"/>
          </p15:clr>
        </p15:guide>
        <p15:guide id="7" pos="128" userDrawn="1">
          <p15:clr>
            <a:srgbClr val="A4A3A4"/>
          </p15:clr>
        </p15:guide>
        <p15:guide id="9" orient="horz" pos="1128" userDrawn="1">
          <p15:clr>
            <a:srgbClr val="A4A3A4"/>
          </p15:clr>
        </p15:guide>
        <p15:guide id="10" orient="horz" pos="2832" userDrawn="1">
          <p15:clr>
            <a:srgbClr val="A4A3A4"/>
          </p15:clr>
        </p15:guide>
        <p15:guide id="11" pos="6624" userDrawn="1">
          <p15:clr>
            <a:srgbClr val="A4A3A4"/>
          </p15:clr>
        </p15:guide>
        <p15:guide id="12" pos="4064" userDrawn="1">
          <p15:clr>
            <a:srgbClr val="A4A3A4"/>
          </p15:clr>
        </p15:guide>
        <p15:guide id="13" pos="4128" userDrawn="1">
          <p15:clr>
            <a:srgbClr val="A4A3A4"/>
          </p15:clr>
        </p15:guide>
        <p15:guide id="14" pos="4224" userDrawn="1">
          <p15:clr>
            <a:srgbClr val="A4A3A4"/>
          </p15:clr>
        </p15:guide>
        <p15:guide id="15" orient="horz" pos="3024" userDrawn="1">
          <p15:clr>
            <a:srgbClr val="A4A3A4"/>
          </p15:clr>
        </p15:guide>
        <p15:guide id="16" pos="6688" userDrawn="1">
          <p15:clr>
            <a:srgbClr val="A4A3A4"/>
          </p15:clr>
        </p15:guide>
        <p15:guide id="17" pos="6848"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ervan, Melanie M. (MSFC-ST24)" initials="" lastIdx="0" clrIdx="0"/>
  <p:cmAuthor id="2" name="Rosales, Jhonathan (MSFC-EM32)" initials="RJ(E" lastIdx="2" clrIdx="1">
    <p:extLst>
      <p:ext uri="{19B8F6BF-5375-455C-9EA6-DF929625EA0E}">
        <p15:presenceInfo xmlns:p15="http://schemas.microsoft.com/office/powerpoint/2012/main" userId="S::jrosale4@ndc.nasa.gov::779dd9d4-814b-40e5-b3d7-cd1244b38d7a"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2053C0"/>
    <a:srgbClr val="3333CC"/>
    <a:srgbClr val="2D8B75"/>
    <a:srgbClr val="92BBFA"/>
    <a:srgbClr val="FF33CC"/>
    <a:srgbClr val="4BACC6"/>
    <a:srgbClr val="FFCC66"/>
    <a:srgbClr val="00BE00"/>
    <a:srgbClr val="00B050"/>
    <a:srgbClr val="0099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86289" autoAdjust="0"/>
  </p:normalViewPr>
  <p:slideViewPr>
    <p:cSldViewPr snapToGrid="0" showGuides="1">
      <p:cViewPr>
        <p:scale>
          <a:sx n="98" d="100"/>
          <a:sy n="98" d="100"/>
        </p:scale>
        <p:origin x="1086" y="738"/>
      </p:cViewPr>
      <p:guideLst>
        <p:guide orient="horz" pos="2952"/>
        <p:guide pos="3840"/>
        <p:guide pos="7552"/>
        <p:guide orient="horz" pos="4104"/>
        <p:guide orient="horz" pos="4176"/>
        <p:guide pos="128"/>
        <p:guide orient="horz" pos="1128"/>
        <p:guide orient="horz" pos="2832"/>
        <p:guide pos="6624"/>
        <p:guide pos="4064"/>
        <p:guide pos="4128"/>
        <p:guide pos="4224"/>
        <p:guide orient="horz" pos="3024"/>
        <p:guide pos="6688"/>
        <p:guide pos="6848"/>
      </p:guideLst>
    </p:cSldViewPr>
  </p:slideViewPr>
  <p:outlineViewPr>
    <p:cViewPr>
      <p:scale>
        <a:sx n="33" d="100"/>
        <a:sy n="33" d="100"/>
      </p:scale>
      <p:origin x="0" y="-1752"/>
    </p:cViewPr>
  </p:outlineViewPr>
  <p:notesTextViewPr>
    <p:cViewPr>
      <p:scale>
        <a:sx n="3" d="2"/>
        <a:sy n="3" d="2"/>
      </p:scale>
      <p:origin x="0" y="0"/>
    </p:cViewPr>
  </p:notesTextViewPr>
  <p:sorterViewPr>
    <p:cViewPr>
      <p:scale>
        <a:sx n="180" d="100"/>
        <a:sy n="180" d="100"/>
      </p:scale>
      <p:origin x="0" y="-240"/>
    </p:cViewPr>
  </p:sorterViewPr>
  <p:notesViewPr>
    <p:cSldViewPr snapToGrid="0" showGuides="1">
      <p:cViewPr>
        <p:scale>
          <a:sx n="52" d="100"/>
          <a:sy n="52" d="100"/>
        </p:scale>
        <p:origin x="2680" y="6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handoutMaster" Target="handoutMasters/handoutMaster1.xml"/><Relationship Id="rId37"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viewProps" Target="viewProps.xml"/><Relationship Id="rId8" Type="http://schemas.openxmlformats.org/officeDocument/2006/relationships/slide" Target="slides/slide3.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a:defRPr/>
            </a:pPr>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a:defRPr/>
            </a:pPr>
            <a:fld id="{F277E75D-796E-544A-918E-932386311232}" type="datetimeFigureOut">
              <a:rPr lang="en-US"/>
              <a:pPr>
                <a:defRPr/>
              </a:pPr>
              <a:t>3/25/2022</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a:defRPr/>
            </a:pPr>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a:defRPr/>
            </a:pPr>
            <a:fld id="{CEB6B351-6F3D-EC46-A184-8530CFA3CBE7}" type="slidenum">
              <a:rPr lang="en-US"/>
              <a:pPr>
                <a:defRPr/>
              </a:pPr>
              <a:t>‹#›</a:t>
            </a:fld>
            <a:endParaRPr lang="en-US" dirty="0"/>
          </a:p>
        </p:txBody>
      </p:sp>
    </p:spTree>
    <p:extLst>
      <p:ext uri="{BB962C8B-B14F-4D97-AF65-F5344CB8AC3E}">
        <p14:creationId xmlns:p14="http://schemas.microsoft.com/office/powerpoint/2010/main" val="290664300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Calibri" charset="0"/>
              </a:defRPr>
            </a:lvl1pPr>
          </a:lstStyle>
          <a:p>
            <a:pPr>
              <a:defRPr/>
            </a:pPr>
            <a:fld id="{4DFE72E3-EEB0-5E49-804D-DD1262D95E69}" type="datetimeFigureOut">
              <a:rPr lang="en-US" altLang="x-none"/>
              <a:pPr>
                <a:defRPr/>
              </a:pPr>
              <a:t>3/25/2022</a:t>
            </a:fld>
            <a:endParaRPr lang="en-US" altLang="x-none"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charset="0"/>
              </a:defRPr>
            </a:lvl1pPr>
          </a:lstStyle>
          <a:p>
            <a:pPr>
              <a:defRPr/>
            </a:pPr>
            <a:fld id="{83AEBCAE-0345-1F4B-AF5B-AFC84B023E8C}" type="slidenum">
              <a:rPr lang="en-US" altLang="x-none"/>
              <a:pPr>
                <a:defRPr/>
              </a:pPr>
              <a:t>‹#›</a:t>
            </a:fld>
            <a:endParaRPr lang="en-US" altLang="x-none" dirty="0"/>
          </a:p>
        </p:txBody>
      </p:sp>
    </p:spTree>
    <p:extLst>
      <p:ext uri="{BB962C8B-B14F-4D97-AF65-F5344CB8AC3E}">
        <p14:creationId xmlns:p14="http://schemas.microsoft.com/office/powerpoint/2010/main" val="379463412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1pPr>
    <a:lvl2pPr marL="4572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2pPr>
    <a:lvl3pPr marL="9144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3pPr>
    <a:lvl4pPr marL="13716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4pPr>
    <a:lvl5pPr marL="18288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order to guarantee</a:t>
            </a:r>
            <a:r>
              <a:rPr lang="en-US" baseline="0" dirty="0"/>
              <a:t> the efficiency of NTRs, our operating conditions are really constrained.</a:t>
            </a:r>
          </a:p>
          <a:p>
            <a:r>
              <a:rPr lang="en-US" baseline="0" dirty="0"/>
              <a:t>Diatomic Hydrogen is the lowest molecular mass propellant and is usually required for NTRs.</a:t>
            </a:r>
          </a:p>
          <a:p>
            <a:endParaRPr lang="en-US" dirty="0"/>
          </a:p>
          <a:p>
            <a:r>
              <a:rPr lang="en-US" dirty="0"/>
              <a:t>Here is a figure </a:t>
            </a:r>
            <a:r>
              <a:rPr lang="en-US" dirty="0" err="1"/>
              <a:t>whats</a:t>
            </a:r>
            <a:r>
              <a:rPr lang="en-US" baseline="0" dirty="0"/>
              <a:t> going on inside</a:t>
            </a:r>
            <a:r>
              <a:rPr lang="en-US" dirty="0"/>
              <a:t>, first liquid</a:t>
            </a:r>
            <a:r>
              <a:rPr lang="en-US" baseline="0" dirty="0"/>
              <a:t> hydrogen </a:t>
            </a:r>
            <a:r>
              <a:rPr lang="mr-IN" baseline="0" dirty="0"/>
              <a:t>…</a:t>
            </a:r>
            <a:endParaRPr lang="en-US" baseline="0" dirty="0"/>
          </a:p>
          <a:p>
            <a:r>
              <a:rPr lang="en-US" baseline="0" dirty="0"/>
              <a:t>It’s flow rate will control the reactor and provide thrust through expansion of the propellant out the nozzle.</a:t>
            </a:r>
          </a:p>
          <a:p>
            <a:endParaRPr lang="en-US" dirty="0"/>
          </a:p>
        </p:txBody>
      </p:sp>
      <p:sp>
        <p:nvSpPr>
          <p:cNvPr id="4" name="Slide Number Placeholder 3"/>
          <p:cNvSpPr>
            <a:spLocks noGrp="1"/>
          </p:cNvSpPr>
          <p:nvPr>
            <p:ph type="sldNum" sz="quarter" idx="5"/>
          </p:nvPr>
        </p:nvSpPr>
        <p:spPr/>
        <p:txBody>
          <a:bodyPr/>
          <a:lstStyle/>
          <a:p>
            <a:fld id="{6E4289F2-9C1F-0F4B-9A6A-8A4940CFE5E0}" type="slidenum">
              <a:rPr lang="en-US" smtClean="0"/>
              <a:t>3</a:t>
            </a:fld>
            <a:endParaRPr lang="en-US"/>
          </a:p>
        </p:txBody>
      </p:sp>
    </p:spTree>
    <p:extLst>
      <p:ext uri="{BB962C8B-B14F-4D97-AF65-F5344CB8AC3E}">
        <p14:creationId xmlns:p14="http://schemas.microsoft.com/office/powerpoint/2010/main" val="34197027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NTP  is an in-space propulsion technology capable of high specific impulse and thrust</a:t>
            </a:r>
          </a:p>
          <a:p>
            <a:r>
              <a:rPr lang="en-US" sz="1200" b="0" i="0" kern="1200" dirty="0">
                <a:solidFill>
                  <a:schemeClr val="tx1"/>
                </a:solidFill>
                <a:effectLst/>
                <a:latin typeface="+mn-lt"/>
                <a:ea typeface="MS PGothic" panose="020B0600070205080204" pitchFamily="34" charset="-128"/>
                <a:cs typeface="MS PGothic" charset="0"/>
              </a:rPr>
              <a:t>A propulsion system with a higher specific impulse uses the mass of the propellant more efficiently</a:t>
            </a:r>
          </a:p>
          <a:p>
            <a:r>
              <a:rPr lang="en-US" sz="1200" b="0" i="0" kern="1200" dirty="0">
                <a:solidFill>
                  <a:schemeClr val="tx1"/>
                </a:solidFill>
                <a:effectLst/>
                <a:latin typeface="+mn-lt"/>
                <a:ea typeface="MS PGothic" panose="020B0600070205080204" pitchFamily="34" charset="-128"/>
              </a:rPr>
              <a:t>M:kg/s</a:t>
            </a:r>
          </a:p>
          <a:p>
            <a:r>
              <a:rPr lang="en-US" sz="1200" b="0" i="0" kern="1200" dirty="0">
                <a:solidFill>
                  <a:schemeClr val="tx1"/>
                </a:solidFill>
                <a:effectLst/>
                <a:latin typeface="+mn-lt"/>
                <a:ea typeface="MS PGothic" panose="020B0600070205080204" pitchFamily="34" charset="-128"/>
              </a:rPr>
              <a:t>F:N :kg*m/s2</a:t>
            </a:r>
          </a:p>
          <a:p>
            <a:r>
              <a:rPr lang="en-US" sz="1200" b="0" i="0" kern="1200" dirty="0">
                <a:solidFill>
                  <a:schemeClr val="tx1"/>
                </a:solidFill>
                <a:effectLst/>
                <a:latin typeface="+mn-lt"/>
                <a:ea typeface="MS PGothic" panose="020B0600070205080204" pitchFamily="34" charset="-128"/>
              </a:rPr>
              <a:t>Multiply by</a:t>
            </a:r>
            <a:r>
              <a:rPr lang="en-US" sz="1200" b="0" i="0" kern="1200" baseline="0" dirty="0">
                <a:solidFill>
                  <a:schemeClr val="tx1"/>
                </a:solidFill>
                <a:effectLst/>
                <a:latin typeface="+mn-lt"/>
                <a:ea typeface="MS PGothic" panose="020B0600070205080204" pitchFamily="34" charset="-128"/>
              </a:rPr>
              <a:t> 9.8066 m/s^2 to acquire SI units (m/s)</a:t>
            </a:r>
          </a:p>
          <a:p>
            <a:r>
              <a:rPr lang="en-US" sz="1200" b="0" i="0" kern="1200" baseline="0" dirty="0">
                <a:solidFill>
                  <a:schemeClr val="tx1"/>
                </a:solidFill>
                <a:effectLst/>
                <a:latin typeface="+mn-lt"/>
                <a:ea typeface="MS PGothic" panose="020B0600070205080204" pitchFamily="34" charset="-128"/>
              </a:rPr>
              <a:t>Ammonia with LO2</a:t>
            </a:r>
            <a:endParaRPr lang="en-US" dirty="0"/>
          </a:p>
        </p:txBody>
      </p:sp>
      <p:sp>
        <p:nvSpPr>
          <p:cNvPr id="4" name="Slide Number Placeholder 3"/>
          <p:cNvSpPr>
            <a:spLocks noGrp="1"/>
          </p:cNvSpPr>
          <p:nvPr>
            <p:ph type="sldNum" sz="quarter" idx="5"/>
          </p:nvPr>
        </p:nvSpPr>
        <p:spPr/>
        <p:txBody>
          <a:bodyPr/>
          <a:lstStyle/>
          <a:p>
            <a:fld id="{6E4289F2-9C1F-0F4B-9A6A-8A4940CFE5E0}" type="slidenum">
              <a:rPr lang="en-US" smtClean="0"/>
              <a:t>4</a:t>
            </a:fld>
            <a:endParaRPr lang="en-US"/>
          </a:p>
        </p:txBody>
      </p:sp>
    </p:spTree>
    <p:extLst>
      <p:ext uri="{BB962C8B-B14F-4D97-AF65-F5344CB8AC3E}">
        <p14:creationId xmlns:p14="http://schemas.microsoft.com/office/powerpoint/2010/main" val="26710399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TREAT tests nuclear reactor fuels</a:t>
            </a:r>
            <a:r>
              <a:rPr lang="en-US" baseline="0" dirty="0"/>
              <a:t> and materials under extreme conditions. It produces sudden bursts of energy that bring fuels to failure on a small scale in a very controlled way. This allows researchers to examine fuel performance under simulated accident conditions.</a:t>
            </a:r>
            <a:endParaRPr lang="en-US" dirty="0"/>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9</a:t>
            </a:fld>
            <a:endParaRPr lang="en-US" altLang="x-none" dirty="0"/>
          </a:p>
        </p:txBody>
      </p:sp>
    </p:spTree>
    <p:extLst>
      <p:ext uri="{BB962C8B-B14F-4D97-AF65-F5344CB8AC3E}">
        <p14:creationId xmlns:p14="http://schemas.microsoft.com/office/powerpoint/2010/main" val="41889092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11</a:t>
            </a:fld>
            <a:endParaRPr lang="en-US" altLang="x-none" dirty="0"/>
          </a:p>
        </p:txBody>
      </p:sp>
    </p:spTree>
    <p:extLst>
      <p:ext uri="{BB962C8B-B14F-4D97-AF65-F5344CB8AC3E}">
        <p14:creationId xmlns:p14="http://schemas.microsoft.com/office/powerpoint/2010/main" val="22688002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3AEBCAE-0345-1F4B-AF5B-AFC84B023E8C}" type="slidenum">
              <a:rPr lang="en-US" altLang="x-none" smtClean="0"/>
              <a:pPr>
                <a:defRPr/>
              </a:pPr>
              <a:t>15</a:t>
            </a:fld>
            <a:endParaRPr lang="en-US" altLang="x-none" dirty="0"/>
          </a:p>
        </p:txBody>
      </p:sp>
    </p:spTree>
    <p:extLst>
      <p:ext uri="{BB962C8B-B14F-4D97-AF65-F5344CB8AC3E}">
        <p14:creationId xmlns:p14="http://schemas.microsoft.com/office/powerpoint/2010/main" val="16879023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17</a:t>
            </a:fld>
            <a:endParaRPr lang="en-US" altLang="x-none" dirty="0"/>
          </a:p>
        </p:txBody>
      </p:sp>
    </p:spTree>
    <p:extLst>
      <p:ext uri="{BB962C8B-B14F-4D97-AF65-F5344CB8AC3E}">
        <p14:creationId xmlns:p14="http://schemas.microsoft.com/office/powerpoint/2010/main" val="36688319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18</a:t>
            </a:fld>
            <a:endParaRPr lang="en-US" altLang="x-none" dirty="0"/>
          </a:p>
        </p:txBody>
      </p:sp>
    </p:spTree>
    <p:extLst>
      <p:ext uri="{BB962C8B-B14F-4D97-AF65-F5344CB8AC3E}">
        <p14:creationId xmlns:p14="http://schemas.microsoft.com/office/powerpoint/2010/main" val="19927601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kern="1200" dirty="0">
                <a:solidFill>
                  <a:schemeClr val="tx1"/>
                </a:solidFill>
                <a:latin typeface="+mn-lt"/>
                <a:ea typeface="MS PGothic" panose="020B0600070205080204" pitchFamily="34" charset="-128"/>
                <a:cs typeface="MS PGothic" charset="0"/>
              </a:rPr>
              <a:t>Hydrogen molecules enter along grain boundaries, further propagating pre-existing cracks within single fuel particles and inducing cracking between interconnected UO</a:t>
            </a:r>
            <a:r>
              <a:rPr lang="en-US" sz="1200" b="0" kern="1200" baseline="-25000" dirty="0">
                <a:solidFill>
                  <a:schemeClr val="tx1"/>
                </a:solidFill>
                <a:latin typeface="+mn-lt"/>
                <a:ea typeface="MS PGothic" panose="020B0600070205080204" pitchFamily="34" charset="-128"/>
                <a:cs typeface="MS PGothic" charset="0"/>
              </a:rPr>
              <a:t>2</a:t>
            </a:r>
            <a:r>
              <a:rPr lang="en-US" sz="1200" b="0" kern="1200" dirty="0">
                <a:solidFill>
                  <a:schemeClr val="tx1"/>
                </a:solidFill>
                <a:latin typeface="+mn-lt"/>
                <a:ea typeface="MS PGothic" panose="020B0600070205080204" pitchFamily="34" charset="-128"/>
                <a:cs typeface="MS PGothic" charset="0"/>
              </a:rPr>
              <a:t> microspheres.</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b="0" kern="1200" dirty="0">
              <a:solidFill>
                <a:schemeClr val="tx1"/>
              </a:solidFill>
              <a:latin typeface="+mn-lt"/>
              <a:ea typeface="MS PGothic" panose="020B0600070205080204" pitchFamily="34" charset="-128"/>
              <a:cs typeface="MS PGothic" charset="0"/>
            </a:endParaRPr>
          </a:p>
          <a:p>
            <a:r>
              <a:rPr lang="en-US" sz="1200" b="0" i="0" u="none" strike="noStrike" kern="1200" baseline="0" dirty="0">
                <a:solidFill>
                  <a:schemeClr val="tx1"/>
                </a:solidFill>
                <a:latin typeface="+mn-lt"/>
                <a:ea typeface="MS PGothic" panose="020B0600070205080204" pitchFamily="34" charset="-128"/>
                <a:cs typeface="MS PGothic" charset="0"/>
              </a:rPr>
              <a:t>corroborated by the layer of radioactive material</a:t>
            </a:r>
          </a:p>
          <a:p>
            <a:r>
              <a:rPr lang="en-US" sz="1200" b="0" i="0" u="none" strike="noStrike" kern="1200" baseline="0" dirty="0">
                <a:solidFill>
                  <a:schemeClr val="tx1"/>
                </a:solidFill>
                <a:latin typeface="+mn-lt"/>
                <a:ea typeface="MS PGothic" panose="020B0600070205080204" pitchFamily="34" charset="-128"/>
                <a:cs typeface="MS PGothic" charset="0"/>
              </a:rPr>
              <a:t>coating the CFEET chamber after exposure</a:t>
            </a:r>
            <a:endParaRPr lang="en-US" sz="1200" b="0" kern="1200" dirty="0">
              <a:solidFill>
                <a:schemeClr val="tx1"/>
              </a:solidFill>
              <a:latin typeface="+mn-lt"/>
              <a:ea typeface="MS PGothic" panose="020B0600070205080204" pitchFamily="34" charset="-128"/>
              <a:cs typeface="MS PGothic" charset="0"/>
            </a:endParaRPr>
          </a:p>
          <a:p>
            <a:endParaRPr lang="en-US" dirty="0"/>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21</a:t>
            </a:fld>
            <a:endParaRPr lang="en-US" altLang="x-none" dirty="0"/>
          </a:p>
        </p:txBody>
      </p:sp>
    </p:spTree>
    <p:extLst>
      <p:ext uri="{BB962C8B-B14F-4D97-AF65-F5344CB8AC3E}">
        <p14:creationId xmlns:p14="http://schemas.microsoft.com/office/powerpoint/2010/main" val="39239257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22</a:t>
            </a:fld>
            <a:endParaRPr lang="en-US" altLang="x-none" dirty="0"/>
          </a:p>
        </p:txBody>
      </p:sp>
    </p:spTree>
    <p:extLst>
      <p:ext uri="{BB962C8B-B14F-4D97-AF65-F5344CB8AC3E}">
        <p14:creationId xmlns:p14="http://schemas.microsoft.com/office/powerpoint/2010/main" val="165728242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ag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944C13D-964A-B94A-988F-0C16B017290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2000" cy="6858000"/>
          </a:xfrm>
          <a:prstGeom prst="rect">
            <a:avLst/>
          </a:prstGeom>
        </p:spPr>
      </p:pic>
      <p:sp>
        <p:nvSpPr>
          <p:cNvPr id="7" name="Slide Number Placeholder 5"/>
          <p:cNvSpPr>
            <a:spLocks noGrp="1"/>
          </p:cNvSpPr>
          <p:nvPr>
            <p:ph type="sldNum" sz="quarter" idx="4"/>
          </p:nvPr>
        </p:nvSpPr>
        <p:spPr>
          <a:xfrm>
            <a:off x="11244944" y="6547758"/>
            <a:ext cx="947057" cy="310243"/>
          </a:xfrm>
          <a:prstGeom prst="rect">
            <a:avLst/>
          </a:prstGeom>
        </p:spPr>
        <p:txBody>
          <a:bodyPr anchor="ctr"/>
          <a:lstStyle>
            <a:lvl1pPr algn="r">
              <a:defRPr sz="1200" b="0"/>
            </a:lvl1pPr>
          </a:lstStyle>
          <a:p>
            <a:fld id="{4336D8BB-1FBA-4ECE-B83B-DC345E7EB0EF}" type="slidenum">
              <a:rPr lang="en-US" smtClean="0"/>
              <a:pPr/>
              <a:t>‹#›</a:t>
            </a:fld>
            <a:endParaRPr lang="en-US" dirty="0"/>
          </a:p>
        </p:txBody>
      </p:sp>
    </p:spTree>
    <p:extLst>
      <p:ext uri="{BB962C8B-B14F-4D97-AF65-F5344CB8AC3E}">
        <p14:creationId xmlns:p14="http://schemas.microsoft.com/office/powerpoint/2010/main" val="2027942784"/>
      </p:ext>
    </p:extLst>
  </p:cSld>
  <p:clrMapOvr>
    <a:masterClrMapping/>
  </p:clrMapOvr>
  <p:extLst>
    <p:ext uri="{DCECCB84-F9BA-43D5-87BE-67443E8EF086}">
      <p15:sldGuideLst xmlns:p15="http://schemas.microsoft.com/office/powerpoint/2012/main">
        <p15:guide id="1" orient="horz" pos="1800">
          <p15:clr>
            <a:srgbClr val="FBAE40"/>
          </p15:clr>
        </p15:guide>
        <p15:guide id="2" pos="288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Breaker Pag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7"/>
            <a:ext cx="10363200" cy="1470025"/>
          </a:xfrm>
          <a:prstGeom prst="rect">
            <a:avLst/>
          </a:prstGeom>
        </p:spPr>
        <p:txBody>
          <a:bodyPr/>
          <a:lstStyle>
            <a:lvl1pPr>
              <a:defRPr sz="3360">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sz="2400">
                <a:solidFill>
                  <a:schemeClr val="tx1">
                    <a:tint val="75000"/>
                  </a:schemeClr>
                </a:solidFill>
                <a:latin typeface="Arial" panose="020B0604020202020204" pitchFamily="34" charset="0"/>
                <a:cs typeface="Arial" panose="020B0604020202020204" pitchFamily="34" charset="0"/>
              </a:defRPr>
            </a:lvl1pPr>
            <a:lvl2pPr marL="548640" indent="0" algn="ctr">
              <a:buNone/>
              <a:defRPr>
                <a:solidFill>
                  <a:schemeClr val="tx1">
                    <a:tint val="75000"/>
                  </a:schemeClr>
                </a:solidFill>
              </a:defRPr>
            </a:lvl2pPr>
            <a:lvl3pPr marL="1097280" indent="0" algn="ctr">
              <a:buNone/>
              <a:defRPr>
                <a:solidFill>
                  <a:schemeClr val="tx1">
                    <a:tint val="75000"/>
                  </a:schemeClr>
                </a:solidFill>
              </a:defRPr>
            </a:lvl3pPr>
            <a:lvl4pPr marL="1645920" indent="0" algn="ctr">
              <a:buNone/>
              <a:defRPr>
                <a:solidFill>
                  <a:schemeClr val="tx1">
                    <a:tint val="75000"/>
                  </a:schemeClr>
                </a:solidFill>
              </a:defRPr>
            </a:lvl4pPr>
            <a:lvl5pPr marL="2194560" indent="0" algn="ctr">
              <a:buNone/>
              <a:defRPr>
                <a:solidFill>
                  <a:schemeClr val="tx1">
                    <a:tint val="75000"/>
                  </a:schemeClr>
                </a:solidFill>
              </a:defRPr>
            </a:lvl5pPr>
            <a:lvl6pPr marL="2743200" indent="0" algn="ctr">
              <a:buNone/>
              <a:defRPr>
                <a:solidFill>
                  <a:schemeClr val="tx1">
                    <a:tint val="75000"/>
                  </a:schemeClr>
                </a:solidFill>
              </a:defRPr>
            </a:lvl6pPr>
            <a:lvl7pPr marL="3291840" indent="0" algn="ctr">
              <a:buNone/>
              <a:defRPr>
                <a:solidFill>
                  <a:schemeClr val="tx1">
                    <a:tint val="75000"/>
                  </a:schemeClr>
                </a:solidFill>
              </a:defRPr>
            </a:lvl7pPr>
            <a:lvl8pPr marL="3840480" indent="0" algn="ctr">
              <a:buNone/>
              <a:defRPr>
                <a:solidFill>
                  <a:schemeClr val="tx1">
                    <a:tint val="75000"/>
                  </a:schemeClr>
                </a:solidFill>
              </a:defRPr>
            </a:lvl8pPr>
            <a:lvl9pPr marL="4389120" indent="0" algn="ctr">
              <a:buNone/>
              <a:defRPr>
                <a:solidFill>
                  <a:schemeClr val="tx1">
                    <a:tint val="75000"/>
                  </a:schemeClr>
                </a:solidFill>
              </a:defRPr>
            </a:lvl9pPr>
          </a:lstStyle>
          <a:p>
            <a:r>
              <a:rPr lang="en-US"/>
              <a:t>Click to edit Master subtitle style</a:t>
            </a:r>
          </a:p>
        </p:txBody>
      </p:sp>
      <p:sp>
        <p:nvSpPr>
          <p:cNvPr id="7" name="Slide Number Placeholder 5"/>
          <p:cNvSpPr>
            <a:spLocks noGrp="1"/>
          </p:cNvSpPr>
          <p:nvPr>
            <p:ph type="sldNum" sz="quarter" idx="4"/>
          </p:nvPr>
        </p:nvSpPr>
        <p:spPr>
          <a:xfrm>
            <a:off x="11244944" y="6547758"/>
            <a:ext cx="947057" cy="310243"/>
          </a:xfrm>
          <a:prstGeom prst="rect">
            <a:avLst/>
          </a:prstGeom>
        </p:spPr>
        <p:txBody>
          <a:bodyPr anchor="ctr"/>
          <a:lstStyle>
            <a:lvl1pPr algn="r">
              <a:defRPr sz="1200" b="0">
                <a:latin typeface="+mn-lt"/>
              </a:defRPr>
            </a:lvl1pPr>
          </a:lstStyle>
          <a:p>
            <a:fld id="{4336D8BB-1FBA-4ECE-B83B-DC345E7EB0EF}" type="slidenum">
              <a:rPr lang="en-US" smtClean="0"/>
              <a:pPr/>
              <a:t>‹#›</a:t>
            </a:fld>
            <a:endParaRPr lang="en-US" dirty="0"/>
          </a:p>
        </p:txBody>
      </p:sp>
      <p:sp>
        <p:nvSpPr>
          <p:cNvPr id="5" name="TextBox 4"/>
          <p:cNvSpPr txBox="1"/>
          <p:nvPr userDrawn="1"/>
        </p:nvSpPr>
        <p:spPr>
          <a:xfrm>
            <a:off x="187723" y="143470"/>
            <a:ext cx="1446343" cy="923330"/>
          </a:xfrm>
          <a:prstGeom prst="rect">
            <a:avLst/>
          </a:prstGeom>
          <a:noFill/>
        </p:spPr>
        <p:txBody>
          <a:bodyPr wrap="square" rtlCol="0">
            <a:spAutoFit/>
          </a:bodyPr>
          <a:lstStyle/>
          <a:p>
            <a:r>
              <a:rPr lang="en-US" b="1" dirty="0">
                <a:solidFill>
                  <a:srgbClr val="FFFF00"/>
                </a:solidFill>
              </a:rPr>
              <a:t>Space</a:t>
            </a:r>
          </a:p>
          <a:p>
            <a:r>
              <a:rPr lang="en-US" b="1" dirty="0">
                <a:solidFill>
                  <a:srgbClr val="FFFF00"/>
                </a:solidFill>
              </a:rPr>
              <a:t>Nuclear</a:t>
            </a:r>
          </a:p>
          <a:p>
            <a:r>
              <a:rPr lang="en-US" b="1" dirty="0">
                <a:solidFill>
                  <a:srgbClr val="FFFF00"/>
                </a:solidFill>
              </a:rPr>
              <a:t>Propulsion</a:t>
            </a:r>
          </a:p>
        </p:txBody>
      </p:sp>
    </p:spTree>
    <p:extLst>
      <p:ext uri="{BB962C8B-B14F-4D97-AF65-F5344CB8AC3E}">
        <p14:creationId xmlns:p14="http://schemas.microsoft.com/office/powerpoint/2010/main" val="9538998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7" name="Slide Number Placeholder 5"/>
          <p:cNvSpPr>
            <a:spLocks noGrp="1"/>
          </p:cNvSpPr>
          <p:nvPr>
            <p:ph type="sldNum" sz="quarter" idx="4"/>
          </p:nvPr>
        </p:nvSpPr>
        <p:spPr>
          <a:xfrm>
            <a:off x="11244944" y="6547758"/>
            <a:ext cx="947057" cy="310243"/>
          </a:xfrm>
          <a:prstGeom prst="rect">
            <a:avLst/>
          </a:prstGeom>
        </p:spPr>
        <p:txBody>
          <a:bodyPr anchor="ctr"/>
          <a:lstStyle>
            <a:lvl1pPr algn="r">
              <a:defRPr sz="1200" b="0"/>
            </a:lvl1pPr>
          </a:lstStyle>
          <a:p>
            <a:fld id="{4336D8BB-1FBA-4ECE-B83B-DC345E7EB0EF}" type="slidenum">
              <a:rPr lang="en-US" smtClean="0"/>
              <a:pPr/>
              <a:t>‹#›</a:t>
            </a:fld>
            <a:endParaRPr lang="en-US" dirty="0"/>
          </a:p>
        </p:txBody>
      </p:sp>
      <p:sp>
        <p:nvSpPr>
          <p:cNvPr id="5" name="Content Placeholder 2">
            <a:extLst>
              <a:ext uri="{FF2B5EF4-FFF2-40B4-BE49-F238E27FC236}">
                <a16:creationId xmlns:a16="http://schemas.microsoft.com/office/drawing/2014/main" id="{642CD3B3-3BA8-2C42-BFCC-61AC716DAEA4}"/>
              </a:ext>
            </a:extLst>
          </p:cNvPr>
          <p:cNvSpPr>
            <a:spLocks noGrp="1"/>
          </p:cNvSpPr>
          <p:nvPr>
            <p:ph idx="10"/>
          </p:nvPr>
        </p:nvSpPr>
        <p:spPr>
          <a:xfrm>
            <a:off x="436347" y="1295400"/>
            <a:ext cx="11349255" cy="5252357"/>
          </a:xfrm>
          <a:prstGeom prst="rect">
            <a:avLst/>
          </a:prstGeom>
        </p:spPr>
        <p:txBody>
          <a:bodyPr/>
          <a:lstStyle>
            <a:lvl1pPr>
              <a:defRPr sz="2160" b="0" i="0">
                <a:latin typeface="Arial Regular"/>
                <a:cs typeface="Arial" pitchFamily="34" charset="0"/>
              </a:defRPr>
            </a:lvl1pPr>
            <a:lvl2pPr marL="891540" indent="-342900">
              <a:buFont typeface="System Font Regular"/>
              <a:buChar char="-"/>
              <a:defRPr sz="1920" b="0" i="0">
                <a:latin typeface="Arial Regular"/>
                <a:cs typeface="Arial" pitchFamily="34" charset="0"/>
              </a:defRPr>
            </a:lvl2pPr>
            <a:lvl3pPr marL="1371600" indent="-274320">
              <a:buFont typeface="Arial" panose="020B0604020202020204" pitchFamily="34" charset="0"/>
              <a:buChar char="•"/>
              <a:defRPr sz="1920" b="0" i="0">
                <a:latin typeface="Arial Regular"/>
                <a:cs typeface="Arial" pitchFamily="34" charset="0"/>
              </a:defRPr>
            </a:lvl3pPr>
            <a:lvl4pPr marL="1920240" indent="-274320">
              <a:buFont typeface="System Font Regular"/>
              <a:buChar char="-"/>
              <a:defRPr sz="1920" b="0" i="0">
                <a:latin typeface="Arial Regular"/>
                <a:cs typeface="Arial" pitchFamily="34" charset="0"/>
              </a:defRPr>
            </a:lvl4pPr>
            <a:lvl5pPr>
              <a:defRPr>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4" name="TextBox 3"/>
          <p:cNvSpPr txBox="1"/>
          <p:nvPr userDrawn="1"/>
        </p:nvSpPr>
        <p:spPr>
          <a:xfrm>
            <a:off x="187723" y="143470"/>
            <a:ext cx="1446343" cy="923330"/>
          </a:xfrm>
          <a:prstGeom prst="rect">
            <a:avLst/>
          </a:prstGeom>
          <a:noFill/>
        </p:spPr>
        <p:txBody>
          <a:bodyPr wrap="square" rtlCol="0">
            <a:spAutoFit/>
          </a:bodyPr>
          <a:lstStyle/>
          <a:p>
            <a:r>
              <a:rPr lang="en-US" b="1" dirty="0">
                <a:solidFill>
                  <a:srgbClr val="FFFF00"/>
                </a:solidFill>
              </a:rPr>
              <a:t>Space</a:t>
            </a:r>
          </a:p>
          <a:p>
            <a:r>
              <a:rPr lang="en-US" b="1" dirty="0">
                <a:solidFill>
                  <a:srgbClr val="FFFF00"/>
                </a:solidFill>
              </a:rPr>
              <a:t>Nuclear</a:t>
            </a:r>
          </a:p>
          <a:p>
            <a:r>
              <a:rPr lang="en-US" b="1" dirty="0">
                <a:solidFill>
                  <a:srgbClr val="FFFF00"/>
                </a:solidFill>
              </a:rPr>
              <a:t>Propulsion</a:t>
            </a:r>
          </a:p>
        </p:txBody>
      </p:sp>
    </p:spTree>
    <p:extLst>
      <p:ext uri="{BB962C8B-B14F-4D97-AF65-F5344CB8AC3E}">
        <p14:creationId xmlns:p14="http://schemas.microsoft.com/office/powerpoint/2010/main" val="864824861"/>
      </p:ext>
    </p:extLst>
  </p:cSld>
  <p:clrMapOvr>
    <a:masterClrMapping/>
  </p:clrMapOvr>
  <p:extLst>
    <p:ext uri="{DCECCB84-F9BA-43D5-87BE-67443E8EF086}">
      <p15:sldGuideLst xmlns:p15="http://schemas.microsoft.com/office/powerpoint/2012/main">
        <p15:guide id="1" orient="horz" pos="1800">
          <p15:clr>
            <a:srgbClr val="FBAE40"/>
          </p15:clr>
        </p15:guide>
        <p15:guide id="2" pos="288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Blank">
    <p:spTree>
      <p:nvGrpSpPr>
        <p:cNvPr id="1" name=""/>
        <p:cNvGrpSpPr/>
        <p:nvPr/>
      </p:nvGrpSpPr>
      <p:grpSpPr>
        <a:xfrm>
          <a:off x="0" y="0"/>
          <a:ext cx="0" cy="0"/>
          <a:chOff x="0" y="0"/>
          <a:chExt cx="0" cy="0"/>
        </a:xfrm>
      </p:grpSpPr>
      <p:sp>
        <p:nvSpPr>
          <p:cNvPr id="7" name="Slide Number Placeholder 5"/>
          <p:cNvSpPr>
            <a:spLocks noGrp="1"/>
          </p:cNvSpPr>
          <p:nvPr>
            <p:ph type="sldNum" sz="quarter" idx="4"/>
          </p:nvPr>
        </p:nvSpPr>
        <p:spPr>
          <a:xfrm>
            <a:off x="11244944" y="6547758"/>
            <a:ext cx="947057" cy="310243"/>
          </a:xfrm>
          <a:prstGeom prst="rect">
            <a:avLst/>
          </a:prstGeom>
        </p:spPr>
        <p:txBody>
          <a:bodyPr anchor="ctr"/>
          <a:lstStyle>
            <a:lvl1pPr algn="r">
              <a:defRPr sz="1200" b="0"/>
            </a:lvl1pPr>
          </a:lstStyle>
          <a:p>
            <a:fld id="{4336D8BB-1FBA-4ECE-B83B-DC345E7EB0EF}" type="slidenum">
              <a:rPr lang="en-US" smtClean="0"/>
              <a:pPr/>
              <a:t>‹#›</a:t>
            </a:fld>
            <a:endParaRPr lang="en-US" dirty="0"/>
          </a:p>
        </p:txBody>
      </p:sp>
      <p:sp>
        <p:nvSpPr>
          <p:cNvPr id="3" name="TextBox 2"/>
          <p:cNvSpPr txBox="1"/>
          <p:nvPr userDrawn="1"/>
        </p:nvSpPr>
        <p:spPr>
          <a:xfrm>
            <a:off x="187723" y="143470"/>
            <a:ext cx="1446343" cy="923330"/>
          </a:xfrm>
          <a:prstGeom prst="rect">
            <a:avLst/>
          </a:prstGeom>
          <a:noFill/>
        </p:spPr>
        <p:txBody>
          <a:bodyPr wrap="square" rtlCol="0">
            <a:spAutoFit/>
          </a:bodyPr>
          <a:lstStyle/>
          <a:p>
            <a:r>
              <a:rPr lang="en-US" b="1" dirty="0">
                <a:solidFill>
                  <a:srgbClr val="FFFF00"/>
                </a:solidFill>
              </a:rPr>
              <a:t>Space</a:t>
            </a:r>
          </a:p>
          <a:p>
            <a:r>
              <a:rPr lang="en-US" b="1" dirty="0">
                <a:solidFill>
                  <a:srgbClr val="FFFF00"/>
                </a:solidFill>
              </a:rPr>
              <a:t>Nuclear</a:t>
            </a:r>
          </a:p>
          <a:p>
            <a:r>
              <a:rPr lang="en-US" b="1" dirty="0">
                <a:solidFill>
                  <a:srgbClr val="FFFF00"/>
                </a:solidFill>
              </a:rPr>
              <a:t>Propulsion</a:t>
            </a:r>
          </a:p>
        </p:txBody>
      </p:sp>
    </p:spTree>
    <p:extLst>
      <p:ext uri="{BB962C8B-B14F-4D97-AF65-F5344CB8AC3E}">
        <p14:creationId xmlns:p14="http://schemas.microsoft.com/office/powerpoint/2010/main" val="2360668444"/>
      </p:ext>
    </p:extLst>
  </p:cSld>
  <p:clrMapOvr>
    <a:masterClrMapping/>
  </p:clrMapOvr>
  <p:extLst>
    <p:ext uri="{DCECCB84-F9BA-43D5-87BE-67443E8EF086}">
      <p15:sldGuideLst xmlns:p15="http://schemas.microsoft.com/office/powerpoint/2012/main">
        <p15:guide id="1" orient="horz" pos="1800">
          <p15:clr>
            <a:srgbClr val="FBAE40"/>
          </p15:clr>
        </p15:guide>
        <p15:guide id="2" pos="288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06400" y="1295400"/>
            <a:ext cx="11480800" cy="4953000"/>
          </a:xfrm>
          <a:prstGeom prst="rect">
            <a:avLst/>
          </a:prstGeom>
        </p:spPr>
        <p:txBody>
          <a:bodyPr/>
          <a:lstStyle>
            <a:lvl1pPr>
              <a:defRPr sz="2000" b="1">
                <a:latin typeface="Arial" pitchFamily="34" charset="0"/>
                <a:cs typeface="Arial" pitchFamily="34" charset="0"/>
              </a:defRPr>
            </a:lvl1pPr>
            <a:lvl2pPr marL="742950" indent="-285750">
              <a:buFont typeface="Wingdings" pitchFamily="2" charset="2"/>
              <a:buChar char="§"/>
              <a:defRPr sz="1800">
                <a:latin typeface="Arial" pitchFamily="34" charset="0"/>
                <a:cs typeface="Arial" pitchFamily="34" charset="0"/>
              </a:defRPr>
            </a:lvl2pPr>
            <a:lvl3pPr marL="1143000" indent="-228600">
              <a:buFont typeface="Wingdings" pitchFamily="2" charset="2"/>
              <a:buChar char="Ø"/>
              <a:defRPr sz="1600">
                <a:latin typeface="Arial" pitchFamily="34" charset="0"/>
                <a:cs typeface="Arial" pitchFamily="34" charset="0"/>
              </a:defRPr>
            </a:lvl3pPr>
            <a:lvl4pPr marL="1600200" indent="-228600">
              <a:buFont typeface="Wingdings" pitchFamily="2" charset="2"/>
              <a:buChar char="v"/>
              <a:defRPr sz="1400">
                <a:latin typeface="Arial" pitchFamily="34" charset="0"/>
                <a:cs typeface="Arial" pitchFamily="34" charset="0"/>
              </a:defRPr>
            </a:lvl4pPr>
            <a:lvl5pPr>
              <a:defRPr>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8" name="Slide Number Placeholder 5"/>
          <p:cNvSpPr>
            <a:spLocks noGrp="1"/>
          </p:cNvSpPr>
          <p:nvPr>
            <p:ph type="sldNum" sz="quarter" idx="4"/>
          </p:nvPr>
        </p:nvSpPr>
        <p:spPr>
          <a:xfrm>
            <a:off x="11244942" y="6547758"/>
            <a:ext cx="947057" cy="310243"/>
          </a:xfrm>
          <a:prstGeom prst="rect">
            <a:avLst/>
          </a:prstGeom>
        </p:spPr>
        <p:txBody>
          <a:bodyPr anchor="ctr"/>
          <a:lstStyle>
            <a:lvl1pPr algn="r">
              <a:defRPr sz="1000" b="0"/>
            </a:lvl1pPr>
          </a:lstStyle>
          <a:p>
            <a:fld id="{4336D8BB-1FBA-4ECE-B83B-DC345E7EB0EF}" type="slidenum">
              <a:rPr lang="en-US" smtClean="0"/>
              <a:pPr/>
              <a:t>‹#›</a:t>
            </a:fld>
            <a:endParaRPr lang="en-US" dirty="0"/>
          </a:p>
        </p:txBody>
      </p:sp>
      <p:sp>
        <p:nvSpPr>
          <p:cNvPr id="5" name="Title 1"/>
          <p:cNvSpPr>
            <a:spLocks noGrp="1"/>
          </p:cNvSpPr>
          <p:nvPr>
            <p:ph type="title"/>
          </p:nvPr>
        </p:nvSpPr>
        <p:spPr>
          <a:xfrm>
            <a:off x="2540000" y="75397"/>
            <a:ext cx="7823200" cy="914400"/>
          </a:xfrm>
          <a:prstGeom prst="rect">
            <a:avLst/>
          </a:prstGeom>
        </p:spPr>
        <p:txBody>
          <a:bodyPr anchor="ctr"/>
          <a:lstStyle>
            <a:lvl1pPr>
              <a:defRPr sz="2400">
                <a:solidFill>
                  <a:schemeClr val="bg1"/>
                </a:solidFill>
                <a:latin typeface="+mj-lt"/>
                <a:cs typeface="Arial" pitchFamily="34" charset="0"/>
              </a:defRPr>
            </a:lvl1pPr>
          </a:lstStyle>
          <a:p>
            <a:r>
              <a:rPr lang="en-US" dirty="0"/>
              <a:t>Click to edit Master title style</a:t>
            </a:r>
          </a:p>
        </p:txBody>
      </p:sp>
    </p:spTree>
    <p:extLst>
      <p:ext uri="{BB962C8B-B14F-4D97-AF65-F5344CB8AC3E}">
        <p14:creationId xmlns:p14="http://schemas.microsoft.com/office/powerpoint/2010/main" val="28247837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Title and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97489" y="1376142"/>
            <a:ext cx="10972800" cy="1664558"/>
          </a:xfrm>
          <a:prstGeom prst="rect">
            <a:avLst/>
          </a:prstGeom>
        </p:spPr>
        <p:txBody>
          <a:bodyPr>
            <a:noAutofit/>
          </a:bodyPr>
          <a:lstStyle>
            <a:lvl1pPr marL="0" indent="0">
              <a:lnSpc>
                <a:spcPct val="95000"/>
              </a:lnSpc>
              <a:spcBef>
                <a:spcPts val="1000"/>
              </a:spcBef>
              <a:buFontTx/>
              <a:buNone/>
              <a:tabLst/>
              <a:defRPr sz="1800" b="1" i="0" baseline="0">
                <a:solidFill>
                  <a:schemeClr val="tx1"/>
                </a:solidFill>
                <a:latin typeface="arial" charset="0"/>
              </a:defRPr>
            </a:lvl1pPr>
            <a:lvl2pPr marL="279400" indent="-165100">
              <a:lnSpc>
                <a:spcPct val="95000"/>
              </a:lnSpc>
              <a:spcBef>
                <a:spcPts val="500"/>
              </a:spcBef>
              <a:buFont typeface="Arial" charset="0"/>
              <a:buChar char="•"/>
              <a:tabLst/>
              <a:defRPr sz="1800" baseline="0">
                <a:solidFill>
                  <a:schemeClr val="tx1"/>
                </a:solidFill>
                <a:latin typeface="arial" charset="0"/>
              </a:defRPr>
            </a:lvl2pPr>
            <a:lvl3pPr marL="571500" indent="-228600">
              <a:lnSpc>
                <a:spcPct val="95000"/>
              </a:lnSpc>
              <a:spcBef>
                <a:spcPts val="500"/>
              </a:spcBef>
              <a:buFont typeface=".AppleSystemUIFont" charset="-120"/>
              <a:buChar char="‒"/>
              <a:tabLst/>
              <a:defRPr sz="1800" baseline="0">
                <a:solidFill>
                  <a:schemeClr val="tx1"/>
                </a:solidFill>
                <a:latin typeface="arial" charset="0"/>
              </a:defRPr>
            </a:lvl3pPr>
            <a:lvl4pPr>
              <a:lnSpc>
                <a:spcPct val="95000"/>
              </a:lnSpc>
              <a:spcBef>
                <a:spcPts val="500"/>
              </a:spcBef>
              <a:defRPr sz="1800" baseline="0">
                <a:solidFill>
                  <a:schemeClr val="tx1"/>
                </a:solidFill>
                <a:latin typeface="arial" charset="0"/>
              </a:defRPr>
            </a:lvl4pPr>
            <a:lvl5pPr>
              <a:lnSpc>
                <a:spcPct val="95000"/>
              </a:lnSpc>
              <a:spcBef>
                <a:spcPts val="500"/>
              </a:spcBef>
              <a:defRPr sz="1800" baseline="0">
                <a:solidFill>
                  <a:schemeClr val="tx1"/>
                </a:solidFill>
                <a:latin typeface="arial"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smtClean="0">
                <a:latin typeface="Arial" charset="0"/>
              </a:rPr>
              <a:pPr>
                <a:defRPr/>
              </a:pPr>
              <a:t>‹#›</a:t>
            </a:fld>
            <a:endParaRPr lang="uk-UA" dirty="0"/>
          </a:p>
        </p:txBody>
      </p:sp>
      <p:sp>
        <p:nvSpPr>
          <p:cNvPr id="7" name="Slide Number Placeholder 5"/>
          <p:cNvSpPr txBox="1">
            <a:spLocks/>
          </p:cNvSpPr>
          <p:nvPr userDrawn="1"/>
        </p:nvSpPr>
        <p:spPr>
          <a:xfrm>
            <a:off x="11244944" y="6547758"/>
            <a:ext cx="947057" cy="310243"/>
          </a:xfrm>
          <a:prstGeom prst="rect">
            <a:avLst/>
          </a:prstGeom>
        </p:spPr>
        <p:txBody>
          <a:bodyPr anchor="ctr"/>
          <a:lstStyle>
            <a:defPPr>
              <a:defRPr lang="en-US"/>
            </a:defPPr>
            <a:lvl1pPr algn="r" rtl="0" eaLnBrk="0" fontAlgn="base" hangingPunct="0">
              <a:spcBef>
                <a:spcPct val="0"/>
              </a:spcBef>
              <a:spcAft>
                <a:spcPct val="0"/>
              </a:spcAft>
              <a:defRPr sz="1200" b="0" kern="1200">
                <a:solidFill>
                  <a:schemeClr val="tx1"/>
                </a:solidFill>
                <a:latin typeface="+mn-lt"/>
                <a:ea typeface="MS PGothic" charset="-128"/>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fld id="{4336D8BB-1FBA-4ECE-B83B-DC345E7EB0EF}" type="slidenum">
              <a:rPr lang="en-US" smtClean="0"/>
              <a:pPr/>
              <a:t>‹#›</a:t>
            </a:fld>
            <a:endParaRPr lang="en-US" dirty="0"/>
          </a:p>
        </p:txBody>
      </p:sp>
    </p:spTree>
    <p:extLst>
      <p:ext uri="{BB962C8B-B14F-4D97-AF65-F5344CB8AC3E}">
        <p14:creationId xmlns:p14="http://schemas.microsoft.com/office/powerpoint/2010/main" val="1841289699"/>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Slide Number Placeholder 5"/>
          <p:cNvSpPr>
            <a:spLocks noGrp="1"/>
          </p:cNvSpPr>
          <p:nvPr>
            <p:ph type="sldNum" sz="quarter" idx="4"/>
          </p:nvPr>
        </p:nvSpPr>
        <p:spPr>
          <a:xfrm>
            <a:off x="11588818" y="6629400"/>
            <a:ext cx="603181" cy="228600"/>
          </a:xfrm>
          <a:prstGeom prst="rect">
            <a:avLst/>
          </a:prstGeom>
        </p:spPr>
        <p:txBody>
          <a:bodyPr anchor="ctr"/>
          <a:lstStyle>
            <a:lvl1pPr algn="r">
              <a:defRPr sz="960" b="0"/>
            </a:lvl1pPr>
          </a:lstStyle>
          <a:p>
            <a:fld id="{4336D8BB-1FBA-4ECE-B83B-DC345E7EB0EF}" type="slidenum">
              <a:rPr lang="en-US" smtClean="0"/>
              <a:pPr/>
              <a:t>‹#›</a:t>
            </a:fld>
            <a:endParaRPr lang="en-US" dirty="0"/>
          </a:p>
        </p:txBody>
      </p:sp>
      <p:sp>
        <p:nvSpPr>
          <p:cNvPr id="13" name="TextBox 12"/>
          <p:cNvSpPr txBox="1"/>
          <p:nvPr userDrawn="1"/>
        </p:nvSpPr>
        <p:spPr>
          <a:xfrm>
            <a:off x="2" y="6642555"/>
            <a:ext cx="2645544" cy="240066"/>
          </a:xfrm>
          <a:prstGeom prst="rect">
            <a:avLst/>
          </a:prstGeom>
          <a:noFill/>
        </p:spPr>
        <p:txBody>
          <a:bodyPr wrap="square" rtlCol="0">
            <a:spAutoFit/>
          </a:bodyPr>
          <a:lstStyle/>
          <a:p>
            <a:pPr marL="0" marR="0" lvl="0" indent="0" defTabSz="1097280" eaLnBrk="1" fontAlgn="auto" latinLnBrk="0" hangingPunct="1">
              <a:lnSpc>
                <a:spcPct val="100000"/>
              </a:lnSpc>
              <a:spcBef>
                <a:spcPts val="0"/>
              </a:spcBef>
              <a:spcAft>
                <a:spcPts val="0"/>
              </a:spcAft>
              <a:buClrTx/>
              <a:buSzTx/>
              <a:buFontTx/>
              <a:buNone/>
              <a:tabLst/>
              <a:defRPr/>
            </a:pPr>
            <a:r>
              <a:rPr kumimoji="0" lang="en-US" sz="96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University of South Carolina – April 21</a:t>
            </a:r>
            <a:r>
              <a:rPr kumimoji="0" lang="en-US" sz="960" b="0" i="0" u="none" strike="noStrike" kern="0" cap="none" spc="0" normalizeH="0" baseline="30000" noProof="0" dirty="0">
                <a:ln>
                  <a:noFill/>
                </a:ln>
                <a:solidFill>
                  <a:prstClr val="black"/>
                </a:solidFill>
                <a:effectLst/>
                <a:uLnTx/>
                <a:uFillTx/>
                <a:latin typeface="Arial" panose="020B0604020202020204" pitchFamily="34" charset="0"/>
                <a:cs typeface="Arial" panose="020B0604020202020204" pitchFamily="34" charset="0"/>
              </a:rPr>
              <a:t>st</a:t>
            </a:r>
            <a:r>
              <a:rPr kumimoji="0" lang="en-US" sz="96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2022</a:t>
            </a:r>
          </a:p>
        </p:txBody>
      </p:sp>
      <p:pic>
        <p:nvPicPr>
          <p:cNvPr id="5" name="Picture 4">
            <a:extLst>
              <a:ext uri="{FF2B5EF4-FFF2-40B4-BE49-F238E27FC236}">
                <a16:creationId xmlns:a16="http://schemas.microsoft.com/office/drawing/2014/main" id="{FAC64ACD-4516-FB40-AF22-1D51248F0AD8}"/>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0" y="0"/>
            <a:ext cx="12192000" cy="1175657"/>
          </a:xfrm>
          <a:prstGeom prst="rect">
            <a:avLst/>
          </a:prstGeom>
        </p:spPr>
      </p:pic>
      <p:sp>
        <p:nvSpPr>
          <p:cNvPr id="6" name="TextBox 5"/>
          <p:cNvSpPr txBox="1"/>
          <p:nvPr userDrawn="1"/>
        </p:nvSpPr>
        <p:spPr>
          <a:xfrm>
            <a:off x="187723" y="143470"/>
            <a:ext cx="1446343" cy="923330"/>
          </a:xfrm>
          <a:prstGeom prst="rect">
            <a:avLst/>
          </a:prstGeom>
          <a:noFill/>
        </p:spPr>
        <p:txBody>
          <a:bodyPr wrap="square" rtlCol="0">
            <a:spAutoFit/>
          </a:bodyPr>
          <a:lstStyle/>
          <a:p>
            <a:r>
              <a:rPr lang="en-US" b="1" dirty="0">
                <a:solidFill>
                  <a:srgbClr val="FFFF00"/>
                </a:solidFill>
              </a:rPr>
              <a:t>Space</a:t>
            </a:r>
          </a:p>
          <a:p>
            <a:r>
              <a:rPr lang="en-US" b="1" dirty="0">
                <a:solidFill>
                  <a:srgbClr val="FFFF00"/>
                </a:solidFill>
              </a:rPr>
              <a:t>Nuclear</a:t>
            </a:r>
          </a:p>
          <a:p>
            <a:r>
              <a:rPr lang="en-US" b="1" dirty="0">
                <a:solidFill>
                  <a:srgbClr val="FFFF00"/>
                </a:solidFill>
              </a:rPr>
              <a:t>Propulsion</a:t>
            </a:r>
          </a:p>
        </p:txBody>
      </p:sp>
    </p:spTree>
    <p:extLst>
      <p:ext uri="{BB962C8B-B14F-4D97-AF65-F5344CB8AC3E}">
        <p14:creationId xmlns:p14="http://schemas.microsoft.com/office/powerpoint/2010/main" val="3624128602"/>
      </p:ext>
    </p:extLst>
  </p:cSld>
  <p:clrMap bg1="lt1" tx1="dk1" bg2="lt2" tx2="dk2" accent1="accent1" accent2="accent2" accent3="accent3" accent4="accent4" accent5="accent5" accent6="accent6" hlink="hlink" folHlink="folHlink"/>
  <p:sldLayoutIdLst>
    <p:sldLayoutId id="2147484440" r:id="rId1"/>
    <p:sldLayoutId id="2147484437" r:id="rId2"/>
    <p:sldLayoutId id="2147484438" r:id="rId3"/>
    <p:sldLayoutId id="2147484439" r:id="rId4"/>
    <p:sldLayoutId id="2147484441" r:id="rId5"/>
    <p:sldLayoutId id="2147484442" r:id="rId6"/>
  </p:sldLayoutIdLst>
  <p:hf hdr="0" ftr="0" dt="0"/>
  <p:txStyles>
    <p:titleStyle>
      <a:lvl1pPr algn="ctr" defTabSz="548640" rtl="0" eaLnBrk="1" fontAlgn="base" hangingPunct="1">
        <a:spcBef>
          <a:spcPct val="0"/>
        </a:spcBef>
        <a:spcAft>
          <a:spcPct val="0"/>
        </a:spcAft>
        <a:defRPr sz="5280" kern="1200">
          <a:solidFill>
            <a:schemeClr val="tx1"/>
          </a:solidFill>
          <a:latin typeface="+mj-lt"/>
          <a:ea typeface="ＭＳ Ｐゴシック" charset="-128"/>
          <a:cs typeface="ＭＳ Ｐゴシック" charset="-128"/>
        </a:defRPr>
      </a:lvl1pPr>
      <a:lvl2pPr algn="ctr" defTabSz="548640" rtl="0" eaLnBrk="1" fontAlgn="base" hangingPunct="1">
        <a:spcBef>
          <a:spcPct val="0"/>
        </a:spcBef>
        <a:spcAft>
          <a:spcPct val="0"/>
        </a:spcAft>
        <a:defRPr sz="5280">
          <a:solidFill>
            <a:schemeClr val="tx1"/>
          </a:solidFill>
          <a:latin typeface="Calibri" pitchFamily="34" charset="0"/>
          <a:ea typeface="ＭＳ Ｐゴシック" charset="-128"/>
          <a:cs typeface="ＭＳ Ｐゴシック" charset="-128"/>
        </a:defRPr>
      </a:lvl2pPr>
      <a:lvl3pPr algn="ctr" defTabSz="548640" rtl="0" eaLnBrk="1" fontAlgn="base" hangingPunct="1">
        <a:spcBef>
          <a:spcPct val="0"/>
        </a:spcBef>
        <a:spcAft>
          <a:spcPct val="0"/>
        </a:spcAft>
        <a:defRPr sz="5280">
          <a:solidFill>
            <a:schemeClr val="tx1"/>
          </a:solidFill>
          <a:latin typeface="Calibri" pitchFamily="34" charset="0"/>
          <a:ea typeface="ＭＳ Ｐゴシック" charset="-128"/>
          <a:cs typeface="ＭＳ Ｐゴシック" charset="-128"/>
        </a:defRPr>
      </a:lvl3pPr>
      <a:lvl4pPr algn="ctr" defTabSz="548640" rtl="0" eaLnBrk="1" fontAlgn="base" hangingPunct="1">
        <a:spcBef>
          <a:spcPct val="0"/>
        </a:spcBef>
        <a:spcAft>
          <a:spcPct val="0"/>
        </a:spcAft>
        <a:defRPr sz="5280">
          <a:solidFill>
            <a:schemeClr val="tx1"/>
          </a:solidFill>
          <a:latin typeface="Calibri" pitchFamily="34" charset="0"/>
          <a:ea typeface="ＭＳ Ｐゴシック" charset="-128"/>
          <a:cs typeface="ＭＳ Ｐゴシック" charset="-128"/>
        </a:defRPr>
      </a:lvl4pPr>
      <a:lvl5pPr algn="ctr" defTabSz="548640" rtl="0" eaLnBrk="1" fontAlgn="base" hangingPunct="1">
        <a:spcBef>
          <a:spcPct val="0"/>
        </a:spcBef>
        <a:spcAft>
          <a:spcPct val="0"/>
        </a:spcAft>
        <a:defRPr sz="5280">
          <a:solidFill>
            <a:schemeClr val="tx1"/>
          </a:solidFill>
          <a:latin typeface="Calibri" pitchFamily="34" charset="0"/>
          <a:ea typeface="ＭＳ Ｐゴシック" charset="-128"/>
          <a:cs typeface="ＭＳ Ｐゴシック" charset="-128"/>
        </a:defRPr>
      </a:lvl5pPr>
      <a:lvl6pPr marL="548640" algn="ctr" defTabSz="548640" rtl="0" eaLnBrk="1" fontAlgn="base" hangingPunct="1">
        <a:spcBef>
          <a:spcPct val="0"/>
        </a:spcBef>
        <a:spcAft>
          <a:spcPct val="0"/>
        </a:spcAft>
        <a:defRPr sz="5280">
          <a:solidFill>
            <a:schemeClr val="tx1"/>
          </a:solidFill>
          <a:latin typeface="Calibri" pitchFamily="34" charset="0"/>
          <a:ea typeface="ＭＳ Ｐゴシック" charset="-128"/>
          <a:cs typeface="ＭＳ Ｐゴシック" charset="-128"/>
        </a:defRPr>
      </a:lvl6pPr>
      <a:lvl7pPr marL="1097280" algn="ctr" defTabSz="548640" rtl="0" eaLnBrk="1" fontAlgn="base" hangingPunct="1">
        <a:spcBef>
          <a:spcPct val="0"/>
        </a:spcBef>
        <a:spcAft>
          <a:spcPct val="0"/>
        </a:spcAft>
        <a:defRPr sz="5280">
          <a:solidFill>
            <a:schemeClr val="tx1"/>
          </a:solidFill>
          <a:latin typeface="Calibri" pitchFamily="34" charset="0"/>
          <a:ea typeface="ＭＳ Ｐゴシック" charset="-128"/>
          <a:cs typeface="ＭＳ Ｐゴシック" charset="-128"/>
        </a:defRPr>
      </a:lvl7pPr>
      <a:lvl8pPr marL="1645920" algn="ctr" defTabSz="548640" rtl="0" eaLnBrk="1" fontAlgn="base" hangingPunct="1">
        <a:spcBef>
          <a:spcPct val="0"/>
        </a:spcBef>
        <a:spcAft>
          <a:spcPct val="0"/>
        </a:spcAft>
        <a:defRPr sz="5280">
          <a:solidFill>
            <a:schemeClr val="tx1"/>
          </a:solidFill>
          <a:latin typeface="Calibri" pitchFamily="34" charset="0"/>
          <a:ea typeface="ＭＳ Ｐゴシック" charset="-128"/>
          <a:cs typeface="ＭＳ Ｐゴシック" charset="-128"/>
        </a:defRPr>
      </a:lvl8pPr>
      <a:lvl9pPr marL="2194560" algn="ctr" defTabSz="548640" rtl="0" eaLnBrk="1" fontAlgn="base" hangingPunct="1">
        <a:spcBef>
          <a:spcPct val="0"/>
        </a:spcBef>
        <a:spcAft>
          <a:spcPct val="0"/>
        </a:spcAft>
        <a:defRPr sz="5280">
          <a:solidFill>
            <a:schemeClr val="tx1"/>
          </a:solidFill>
          <a:latin typeface="Calibri" pitchFamily="34" charset="0"/>
          <a:ea typeface="ＭＳ Ｐゴシック" charset="-128"/>
          <a:cs typeface="ＭＳ Ｐゴシック" charset="-128"/>
        </a:defRPr>
      </a:lvl9pPr>
    </p:titleStyle>
    <p:bodyStyle>
      <a:lvl1pPr marL="411480" indent="-411480" algn="l" defTabSz="548640" rtl="0" eaLnBrk="1" fontAlgn="base" hangingPunct="1">
        <a:spcBef>
          <a:spcPct val="20000"/>
        </a:spcBef>
        <a:spcAft>
          <a:spcPct val="0"/>
        </a:spcAft>
        <a:buFont typeface="Arial" pitchFamily="34" charset="0"/>
        <a:buChar char="•"/>
        <a:defRPr sz="3840" kern="1200">
          <a:solidFill>
            <a:schemeClr val="tx1"/>
          </a:solidFill>
          <a:latin typeface="+mn-lt"/>
          <a:ea typeface="ＭＳ Ｐゴシック" charset="-128"/>
          <a:cs typeface="ＭＳ Ｐゴシック" charset="-128"/>
        </a:defRPr>
      </a:lvl1pPr>
      <a:lvl2pPr marL="891540" indent="-342900" algn="l" defTabSz="548640" rtl="0" eaLnBrk="1" fontAlgn="base" hangingPunct="1">
        <a:spcBef>
          <a:spcPct val="20000"/>
        </a:spcBef>
        <a:spcAft>
          <a:spcPct val="0"/>
        </a:spcAft>
        <a:buFont typeface="Arial" pitchFamily="34" charset="0"/>
        <a:buChar char="–"/>
        <a:defRPr sz="3360" kern="1200">
          <a:solidFill>
            <a:schemeClr val="tx1"/>
          </a:solidFill>
          <a:latin typeface="+mn-lt"/>
          <a:ea typeface="ＭＳ Ｐゴシック" charset="-128"/>
          <a:cs typeface="+mn-cs"/>
        </a:defRPr>
      </a:lvl2pPr>
      <a:lvl3pPr marL="1371600" indent="-274320" algn="l" defTabSz="548640" rtl="0" eaLnBrk="1" fontAlgn="base" hangingPunct="1">
        <a:spcBef>
          <a:spcPct val="20000"/>
        </a:spcBef>
        <a:spcAft>
          <a:spcPct val="0"/>
        </a:spcAft>
        <a:buFont typeface="Arial" pitchFamily="34" charset="0"/>
        <a:buChar char="•"/>
        <a:defRPr sz="2880" kern="1200">
          <a:solidFill>
            <a:schemeClr val="tx1"/>
          </a:solidFill>
          <a:latin typeface="+mn-lt"/>
          <a:ea typeface="ＭＳ Ｐゴシック" charset="-128"/>
          <a:cs typeface="+mn-cs"/>
        </a:defRPr>
      </a:lvl3pPr>
      <a:lvl4pPr marL="1920240" indent="-274320" algn="l" defTabSz="548640" rtl="0" eaLnBrk="1" fontAlgn="base" hangingPunct="1">
        <a:spcBef>
          <a:spcPct val="20000"/>
        </a:spcBef>
        <a:spcAft>
          <a:spcPct val="0"/>
        </a:spcAft>
        <a:buFont typeface="Arial" pitchFamily="34" charset="0"/>
        <a:buChar char="–"/>
        <a:defRPr sz="2400" kern="1200">
          <a:solidFill>
            <a:schemeClr val="tx1"/>
          </a:solidFill>
          <a:latin typeface="+mn-lt"/>
          <a:ea typeface="ＭＳ Ｐゴシック" charset="-128"/>
          <a:cs typeface="+mn-cs"/>
        </a:defRPr>
      </a:lvl4pPr>
      <a:lvl5pPr marL="2468880" indent="-274320" algn="l" defTabSz="548640" rtl="0" eaLnBrk="1" fontAlgn="base" hangingPunct="1">
        <a:spcBef>
          <a:spcPct val="20000"/>
        </a:spcBef>
        <a:spcAft>
          <a:spcPct val="0"/>
        </a:spcAft>
        <a:buFont typeface="Arial" pitchFamily="34" charset="0"/>
        <a:buChar char="»"/>
        <a:defRPr sz="2400" kern="1200">
          <a:solidFill>
            <a:schemeClr val="tx1"/>
          </a:solidFill>
          <a:latin typeface="+mn-lt"/>
          <a:ea typeface="ＭＳ Ｐゴシック" charset="-128"/>
          <a:cs typeface="+mn-cs"/>
        </a:defRPr>
      </a:lvl5pPr>
      <a:lvl6pPr marL="3017520" indent="-274320" algn="l" defTabSz="548640" rtl="0" eaLnBrk="1" latinLnBrk="0" hangingPunct="1">
        <a:spcBef>
          <a:spcPct val="20000"/>
        </a:spcBef>
        <a:buFont typeface="Arial"/>
        <a:buChar char="•"/>
        <a:defRPr sz="2400" kern="1200">
          <a:solidFill>
            <a:schemeClr val="tx1"/>
          </a:solidFill>
          <a:latin typeface="+mn-lt"/>
          <a:ea typeface="+mn-ea"/>
          <a:cs typeface="+mn-cs"/>
        </a:defRPr>
      </a:lvl6pPr>
      <a:lvl7pPr marL="3566160" indent="-274320" algn="l" defTabSz="548640" rtl="0" eaLnBrk="1" latinLnBrk="0" hangingPunct="1">
        <a:spcBef>
          <a:spcPct val="20000"/>
        </a:spcBef>
        <a:buFont typeface="Arial"/>
        <a:buChar char="•"/>
        <a:defRPr sz="2400" kern="1200">
          <a:solidFill>
            <a:schemeClr val="tx1"/>
          </a:solidFill>
          <a:latin typeface="+mn-lt"/>
          <a:ea typeface="+mn-ea"/>
          <a:cs typeface="+mn-cs"/>
        </a:defRPr>
      </a:lvl7pPr>
      <a:lvl8pPr marL="4114800" indent="-274320" algn="l" defTabSz="548640" rtl="0" eaLnBrk="1" latinLnBrk="0" hangingPunct="1">
        <a:spcBef>
          <a:spcPct val="20000"/>
        </a:spcBef>
        <a:buFont typeface="Arial"/>
        <a:buChar char="•"/>
        <a:defRPr sz="2400" kern="1200">
          <a:solidFill>
            <a:schemeClr val="tx1"/>
          </a:solidFill>
          <a:latin typeface="+mn-lt"/>
          <a:ea typeface="+mn-ea"/>
          <a:cs typeface="+mn-cs"/>
        </a:defRPr>
      </a:lvl8pPr>
      <a:lvl9pPr marL="4663440" indent="-274320" algn="l" defTabSz="548640" rtl="0" eaLnBrk="1" latinLnBrk="0" hangingPunct="1">
        <a:spcBef>
          <a:spcPct val="20000"/>
        </a:spcBef>
        <a:buFont typeface="Arial"/>
        <a:buChar char="•"/>
        <a:defRPr sz="2400" kern="1200">
          <a:solidFill>
            <a:schemeClr val="tx1"/>
          </a:solidFill>
          <a:latin typeface="+mn-lt"/>
          <a:ea typeface="+mn-ea"/>
          <a:cs typeface="+mn-cs"/>
        </a:defRPr>
      </a:lvl9pPr>
    </p:bodyStyle>
    <p:otherStyle>
      <a:defPPr>
        <a:defRPr lang="en-US"/>
      </a:defPPr>
      <a:lvl1pPr marL="0" algn="l" defTabSz="548640" rtl="0" eaLnBrk="1" latinLnBrk="0" hangingPunct="1">
        <a:defRPr sz="2160" kern="1200">
          <a:solidFill>
            <a:schemeClr val="tx1"/>
          </a:solidFill>
          <a:latin typeface="+mn-lt"/>
          <a:ea typeface="+mn-ea"/>
          <a:cs typeface="+mn-cs"/>
        </a:defRPr>
      </a:lvl1pPr>
      <a:lvl2pPr marL="548640" algn="l" defTabSz="548640" rtl="0" eaLnBrk="1" latinLnBrk="0" hangingPunct="1">
        <a:defRPr sz="2160" kern="1200">
          <a:solidFill>
            <a:schemeClr val="tx1"/>
          </a:solidFill>
          <a:latin typeface="+mn-lt"/>
          <a:ea typeface="+mn-ea"/>
          <a:cs typeface="+mn-cs"/>
        </a:defRPr>
      </a:lvl2pPr>
      <a:lvl3pPr marL="1097280" algn="l" defTabSz="548640" rtl="0" eaLnBrk="1" latinLnBrk="0" hangingPunct="1">
        <a:defRPr sz="2160" kern="1200">
          <a:solidFill>
            <a:schemeClr val="tx1"/>
          </a:solidFill>
          <a:latin typeface="+mn-lt"/>
          <a:ea typeface="+mn-ea"/>
          <a:cs typeface="+mn-cs"/>
        </a:defRPr>
      </a:lvl3pPr>
      <a:lvl4pPr marL="1645920" algn="l" defTabSz="548640" rtl="0" eaLnBrk="1" latinLnBrk="0" hangingPunct="1">
        <a:defRPr sz="2160" kern="1200">
          <a:solidFill>
            <a:schemeClr val="tx1"/>
          </a:solidFill>
          <a:latin typeface="+mn-lt"/>
          <a:ea typeface="+mn-ea"/>
          <a:cs typeface="+mn-cs"/>
        </a:defRPr>
      </a:lvl4pPr>
      <a:lvl5pPr marL="2194560" algn="l" defTabSz="548640" rtl="0" eaLnBrk="1" latinLnBrk="0" hangingPunct="1">
        <a:defRPr sz="2160" kern="1200">
          <a:solidFill>
            <a:schemeClr val="tx1"/>
          </a:solidFill>
          <a:latin typeface="+mn-lt"/>
          <a:ea typeface="+mn-ea"/>
          <a:cs typeface="+mn-cs"/>
        </a:defRPr>
      </a:lvl5pPr>
      <a:lvl6pPr marL="2743200" algn="l" defTabSz="548640" rtl="0" eaLnBrk="1" latinLnBrk="0" hangingPunct="1">
        <a:defRPr sz="2160" kern="1200">
          <a:solidFill>
            <a:schemeClr val="tx1"/>
          </a:solidFill>
          <a:latin typeface="+mn-lt"/>
          <a:ea typeface="+mn-ea"/>
          <a:cs typeface="+mn-cs"/>
        </a:defRPr>
      </a:lvl6pPr>
      <a:lvl7pPr marL="3291840" algn="l" defTabSz="548640" rtl="0" eaLnBrk="1" latinLnBrk="0" hangingPunct="1">
        <a:defRPr sz="2160" kern="1200">
          <a:solidFill>
            <a:schemeClr val="tx1"/>
          </a:solidFill>
          <a:latin typeface="+mn-lt"/>
          <a:ea typeface="+mn-ea"/>
          <a:cs typeface="+mn-cs"/>
        </a:defRPr>
      </a:lvl7pPr>
      <a:lvl8pPr marL="3840480" algn="l" defTabSz="548640" rtl="0" eaLnBrk="1" latinLnBrk="0" hangingPunct="1">
        <a:defRPr sz="2160" kern="1200">
          <a:solidFill>
            <a:schemeClr val="tx1"/>
          </a:solidFill>
          <a:latin typeface="+mn-lt"/>
          <a:ea typeface="+mn-ea"/>
          <a:cs typeface="+mn-cs"/>
        </a:defRPr>
      </a:lvl8pPr>
      <a:lvl9pPr marL="4389120" algn="l" defTabSz="548640" rtl="0" eaLnBrk="1" latinLnBrk="0" hangingPunct="1">
        <a:defRPr sz="21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2.xml"/><Relationship Id="rId1" Type="http://schemas.openxmlformats.org/officeDocument/2006/relationships/slideLayout" Target="../slideLayouts/slideLayout5.xml"/><Relationship Id="rId5" Type="http://schemas.openxmlformats.org/officeDocument/2006/relationships/image" Target="../media/image7.png"/><Relationship Id="rId4" Type="http://schemas.openxmlformats.org/officeDocument/2006/relationships/image" Target="../media/image6.tiff"/></Relationships>
</file>

<file path=ppt/slides/_rels/slide5.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Layout" Target="../slideLayouts/slideLayout5.xml"/><Relationship Id="rId5" Type="http://schemas.openxmlformats.org/officeDocument/2006/relationships/image" Target="../media/image10.png"/><Relationship Id="rId4" Type="http://schemas.openxmlformats.org/officeDocument/2006/relationships/image" Target="../media/image9.emf"/></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jpeg"/><Relationship Id="rId7" Type="http://schemas.openxmlformats.org/officeDocument/2006/relationships/image" Target="../media/image21.jpeg"/><Relationship Id="rId2" Type="http://schemas.openxmlformats.org/officeDocument/2006/relationships/image" Target="../media/image16.jpeg"/><Relationship Id="rId1" Type="http://schemas.openxmlformats.org/officeDocument/2006/relationships/slideLayout" Target="../slideLayouts/slideLayout5.xml"/><Relationship Id="rId6" Type="http://schemas.openxmlformats.org/officeDocument/2006/relationships/image" Target="../media/image20.jpeg"/><Relationship Id="rId11" Type="http://schemas.openxmlformats.org/officeDocument/2006/relationships/image" Target="../media/image25.png"/><Relationship Id="rId5" Type="http://schemas.openxmlformats.org/officeDocument/2006/relationships/image" Target="../media/image19.jpeg"/><Relationship Id="rId10" Type="http://schemas.openxmlformats.org/officeDocument/2006/relationships/image" Target="../media/image24.jpeg"/><Relationship Id="rId4" Type="http://schemas.openxmlformats.org/officeDocument/2006/relationships/image" Target="../media/image18.jpeg"/><Relationship Id="rId9" Type="http://schemas.openxmlformats.org/officeDocument/2006/relationships/image" Target="../media/image23.jpeg"/></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xml"/><Relationship Id="rId1" Type="http://schemas.openxmlformats.org/officeDocument/2006/relationships/slideLayout" Target="../slideLayouts/slideLayout5.xml"/><Relationship Id="rId5" Type="http://schemas.openxmlformats.org/officeDocument/2006/relationships/image" Target="../media/image28.png"/><Relationship Id="rId4" Type="http://schemas.openxmlformats.org/officeDocument/2006/relationships/image" Target="../media/image27.png"/></Relationships>
</file>

<file path=ppt/slides/_rels/slide1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xml"/><Relationship Id="rId1" Type="http://schemas.openxmlformats.org/officeDocument/2006/relationships/slideLayout" Target="../slideLayouts/slideLayout5.xml"/><Relationship Id="rId5" Type="http://schemas.openxmlformats.org/officeDocument/2006/relationships/image" Target="../media/image33.jpeg"/><Relationship Id="rId4" Type="http://schemas.openxmlformats.org/officeDocument/2006/relationships/image" Target="../media/image32.png"/></Relationships>
</file>

<file path=ppt/slides/_rels/slide1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5.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1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34.png"/><Relationship Id="rId1" Type="http://schemas.openxmlformats.org/officeDocument/2006/relationships/slideLayout" Target="../slideLayouts/slideLayout5.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jpeg"/></Relationships>
</file>

<file path=ppt/slides/_rels/slide15.xml.rels><?xml version="1.0" encoding="UTF-8" standalone="yes"?>
<Relationships xmlns="http://schemas.openxmlformats.org/package/2006/relationships"><Relationship Id="rId8" Type="http://schemas.openxmlformats.org/officeDocument/2006/relationships/image" Target="../media/image49.emf"/><Relationship Id="rId3" Type="http://schemas.openxmlformats.org/officeDocument/2006/relationships/image" Target="../media/image45.png"/><Relationship Id="rId7" Type="http://schemas.openxmlformats.org/officeDocument/2006/relationships/image" Target="../media/image48.emf"/><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openxmlformats.org/officeDocument/2006/relationships/image" Target="../media/image47.tif"/><Relationship Id="rId11" Type="http://schemas.openxmlformats.org/officeDocument/2006/relationships/image" Target="../media/image52.emf"/><Relationship Id="rId5" Type="http://schemas.openxmlformats.org/officeDocument/2006/relationships/image" Target="../media/image46.tif"/><Relationship Id="rId10" Type="http://schemas.openxmlformats.org/officeDocument/2006/relationships/image" Target="../media/image51.emf"/><Relationship Id="rId4" Type="http://schemas.microsoft.com/office/2007/relationships/hdphoto" Target="../media/hdphoto1.wdp"/><Relationship Id="rId9" Type="http://schemas.openxmlformats.org/officeDocument/2006/relationships/image" Target="../media/image50.emf"/></Relationships>
</file>

<file path=ppt/slides/_rels/slide16.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54.jpg"/><Relationship Id="rId7" Type="http://schemas.openxmlformats.org/officeDocument/2006/relationships/image" Target="../media/image58.emf"/><Relationship Id="rId2" Type="http://schemas.openxmlformats.org/officeDocument/2006/relationships/image" Target="../media/image53.jpg"/><Relationship Id="rId1" Type="http://schemas.openxmlformats.org/officeDocument/2006/relationships/slideLayout" Target="../slideLayouts/slideLayout6.xml"/><Relationship Id="rId6" Type="http://schemas.openxmlformats.org/officeDocument/2006/relationships/image" Target="../media/image57.emf"/><Relationship Id="rId5" Type="http://schemas.openxmlformats.org/officeDocument/2006/relationships/image" Target="../media/image56.emf"/><Relationship Id="rId4" Type="http://schemas.openxmlformats.org/officeDocument/2006/relationships/image" Target="../media/image55.emf"/><Relationship Id="rId9" Type="http://schemas.openxmlformats.org/officeDocument/2006/relationships/image" Target="../media/image60.png"/></Relationships>
</file>

<file path=ppt/slides/_rels/slide17.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microsoft.com/office/2007/relationships/hdphoto" Target="../media/hdphoto2.wdp"/></Relationships>
</file>

<file path=ppt/slides/_rels/slide1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63.png"/></Relationships>
</file>

<file path=ppt/slides/_rels/slide19.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microsoft.com/office/2007/relationships/hdphoto" Target="../media/hdphoto3.wdp"/><Relationship Id="rId7" Type="http://schemas.microsoft.com/office/2007/relationships/hdphoto" Target="../media/hdphoto5.wdp"/><Relationship Id="rId2" Type="http://schemas.openxmlformats.org/officeDocument/2006/relationships/image" Target="../media/image65.png"/><Relationship Id="rId1" Type="http://schemas.openxmlformats.org/officeDocument/2006/relationships/slideLayout" Target="../slideLayouts/slideLayout5.xml"/><Relationship Id="rId6" Type="http://schemas.openxmlformats.org/officeDocument/2006/relationships/image" Target="../media/image67.png"/><Relationship Id="rId5" Type="http://schemas.microsoft.com/office/2007/relationships/hdphoto" Target="../media/hdphoto4.wdp"/><Relationship Id="rId4" Type="http://schemas.openxmlformats.org/officeDocument/2006/relationships/image" Target="../media/image66.png"/></Relationships>
</file>

<file path=ppt/slides/_rels/slide21.xml.rels><?xml version="1.0" encoding="UTF-8" standalone="yes"?>
<Relationships xmlns="http://schemas.openxmlformats.org/package/2006/relationships"><Relationship Id="rId8" Type="http://schemas.openxmlformats.org/officeDocument/2006/relationships/image" Target="../media/image71.emf"/><Relationship Id="rId3" Type="http://schemas.openxmlformats.org/officeDocument/2006/relationships/image" Target="../media/image68.png"/><Relationship Id="rId7" Type="http://schemas.openxmlformats.org/officeDocument/2006/relationships/image" Target="../media/image70.jpg"/><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microsoft.com/office/2007/relationships/hdphoto" Target="../media/hdphoto7.wdp"/><Relationship Id="rId5" Type="http://schemas.openxmlformats.org/officeDocument/2006/relationships/image" Target="../media/image69.png"/><Relationship Id="rId10" Type="http://schemas.openxmlformats.org/officeDocument/2006/relationships/image" Target="../media/image73.emf"/><Relationship Id="rId4" Type="http://schemas.microsoft.com/office/2007/relationships/hdphoto" Target="../media/hdphoto6.wdp"/><Relationship Id="rId9" Type="http://schemas.openxmlformats.org/officeDocument/2006/relationships/image" Target="../media/image72.emf"/></Relationships>
</file>

<file path=ppt/slides/_rels/slide22.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image" Target="../media/image75.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TextBox 7"/>
          <p:cNvSpPr txBox="1"/>
          <p:nvPr/>
        </p:nvSpPr>
        <p:spPr>
          <a:xfrm>
            <a:off x="5394957" y="5532095"/>
            <a:ext cx="6716559" cy="1015663"/>
          </a:xfrm>
          <a:prstGeom prst="rect">
            <a:avLst/>
          </a:prstGeom>
          <a:noFill/>
        </p:spPr>
        <p:txBody>
          <a:bodyPr wrap="square" rtlCol="0" anchor="ctr" anchorCtr="0">
            <a:spAutoFit/>
          </a:bodyPr>
          <a:lstStyle/>
          <a:p>
            <a:pPr algn="r">
              <a:lnSpc>
                <a:spcPts val="2400"/>
              </a:lnSpc>
            </a:pPr>
            <a:r>
              <a:rPr lang="en-US" sz="2400" b="1" dirty="0">
                <a:solidFill>
                  <a:schemeClr val="bg1"/>
                </a:solidFill>
                <a:latin typeface="Helvetica Neue" charset="0"/>
                <a:ea typeface="Helvetica Neue" charset="0"/>
                <a:cs typeface="Helvetica Neue" charset="0"/>
              </a:rPr>
              <a:t>Space Technology Mission Directorate </a:t>
            </a:r>
          </a:p>
          <a:p>
            <a:pPr algn="r">
              <a:lnSpc>
                <a:spcPts val="2400"/>
              </a:lnSpc>
            </a:pPr>
            <a:r>
              <a:rPr lang="en-US" sz="2000" b="1" dirty="0">
                <a:solidFill>
                  <a:schemeClr val="bg1"/>
                </a:solidFill>
                <a:latin typeface="Helvetica Neue" charset="0"/>
                <a:ea typeface="Helvetica Neue" charset="0"/>
                <a:cs typeface="Helvetica Neue" charset="0"/>
              </a:rPr>
              <a:t>Space Nuclear Propulsion Project </a:t>
            </a:r>
          </a:p>
          <a:p>
            <a:pPr algn="r">
              <a:lnSpc>
                <a:spcPts val="2400"/>
              </a:lnSpc>
            </a:pPr>
            <a:r>
              <a:rPr lang="en-US" sz="1600" b="1" dirty="0">
                <a:solidFill>
                  <a:schemeClr val="bg1"/>
                </a:solidFill>
                <a:latin typeface="Helvetica Neue" charset="0"/>
                <a:ea typeface="Helvetica Neue" charset="0"/>
                <a:cs typeface="Helvetica Neue" charset="0"/>
              </a:rPr>
              <a:t>Jhonathan Rosales, PhD. |  April 21</a:t>
            </a:r>
            <a:r>
              <a:rPr lang="en-US" sz="1600" b="1" baseline="30000" dirty="0">
                <a:solidFill>
                  <a:schemeClr val="bg1"/>
                </a:solidFill>
                <a:latin typeface="Helvetica Neue" charset="0"/>
                <a:ea typeface="Helvetica Neue" charset="0"/>
                <a:cs typeface="Helvetica Neue" charset="0"/>
              </a:rPr>
              <a:t>st</a:t>
            </a:r>
            <a:r>
              <a:rPr lang="en-US" sz="1600" b="1" dirty="0">
                <a:solidFill>
                  <a:schemeClr val="bg1"/>
                </a:solidFill>
                <a:latin typeface="Helvetica Neue" charset="0"/>
                <a:ea typeface="Helvetica Neue" charset="0"/>
                <a:cs typeface="Helvetica Neue" charset="0"/>
              </a:rPr>
              <a:t> 2022</a:t>
            </a:r>
          </a:p>
        </p:txBody>
      </p:sp>
      <p:sp>
        <p:nvSpPr>
          <p:cNvPr id="10" name="TextBox 9"/>
          <p:cNvSpPr txBox="1"/>
          <p:nvPr/>
        </p:nvSpPr>
        <p:spPr>
          <a:xfrm>
            <a:off x="4461934" y="2351782"/>
            <a:ext cx="7454849" cy="1077218"/>
          </a:xfrm>
          <a:prstGeom prst="rect">
            <a:avLst/>
          </a:prstGeom>
          <a:noFill/>
        </p:spPr>
        <p:txBody>
          <a:bodyPr wrap="square" rtlCol="0">
            <a:spAutoFit/>
          </a:bodyPr>
          <a:lstStyle/>
          <a:p>
            <a:pPr algn="ctr"/>
            <a:r>
              <a:rPr lang="en-US" sz="3200" b="1" dirty="0">
                <a:solidFill>
                  <a:schemeClr val="bg1"/>
                </a:solidFill>
                <a:latin typeface="+mn-lt"/>
              </a:rPr>
              <a:t>Ceramic Metallic (Cermet) Nuclear Fuel Development in Space Nuclear Propulsion</a:t>
            </a:r>
          </a:p>
        </p:txBody>
      </p:sp>
      <p:sp>
        <p:nvSpPr>
          <p:cNvPr id="2" name="Slide Number Placeholder 1"/>
          <p:cNvSpPr>
            <a:spLocks noGrp="1"/>
          </p:cNvSpPr>
          <p:nvPr>
            <p:ph type="sldNum" sz="quarter" idx="4"/>
          </p:nvPr>
        </p:nvSpPr>
        <p:spPr/>
        <p:txBody>
          <a:bodyPr/>
          <a:lstStyle/>
          <a:p>
            <a:fld id="{4336D8BB-1FBA-4ECE-B83B-DC345E7EB0EF}" type="slidenum">
              <a:rPr lang="en-US" smtClean="0"/>
              <a:pPr/>
              <a:t>1</a:t>
            </a:fld>
            <a:endParaRPr lang="en-US" dirty="0"/>
          </a:p>
        </p:txBody>
      </p:sp>
    </p:spTree>
    <p:extLst>
      <p:ext uri="{BB962C8B-B14F-4D97-AF65-F5344CB8AC3E}">
        <p14:creationId xmlns:p14="http://schemas.microsoft.com/office/powerpoint/2010/main" val="2157728353"/>
      </p:ext>
    </p:extLst>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81744" y="352501"/>
            <a:ext cx="10363200" cy="1470025"/>
          </a:xfrm>
        </p:spPr>
        <p:txBody>
          <a:bodyPr/>
          <a:lstStyle/>
          <a:p>
            <a:r>
              <a:rPr lang="en-US" sz="3000" b="1" dirty="0">
                <a:solidFill>
                  <a:schemeClr val="bg1"/>
                </a:solidFill>
                <a:latin typeface="+mj-lt"/>
              </a:rPr>
              <a:t>Agenda</a:t>
            </a:r>
          </a:p>
        </p:txBody>
      </p:sp>
      <p:sp>
        <p:nvSpPr>
          <p:cNvPr id="3" name="Subtitle 2"/>
          <p:cNvSpPr>
            <a:spLocks noGrp="1"/>
          </p:cNvSpPr>
          <p:nvPr>
            <p:ph type="subTitle" idx="1"/>
          </p:nvPr>
        </p:nvSpPr>
        <p:spPr>
          <a:xfrm>
            <a:off x="504825" y="1822526"/>
            <a:ext cx="8534400" cy="4188807"/>
          </a:xfrm>
        </p:spPr>
        <p:txBody>
          <a:bodyPr/>
          <a:lstStyle/>
          <a:p>
            <a:pPr marL="342900" indent="-342900" algn="l">
              <a:buFont typeface="Arial" panose="020B0604020202020204" pitchFamily="34" charset="0"/>
              <a:buChar char="•"/>
            </a:pPr>
            <a:r>
              <a:rPr lang="en-US" sz="2600" dirty="0">
                <a:solidFill>
                  <a:schemeClr val="tx1"/>
                </a:solidFill>
                <a:latin typeface="+mj-lt"/>
              </a:rPr>
              <a:t>Background on Space Nuclear Propulsion</a:t>
            </a:r>
          </a:p>
          <a:p>
            <a:pPr marL="342900" indent="-342900" algn="l">
              <a:buFont typeface="Arial" panose="020B0604020202020204" pitchFamily="34" charset="0"/>
              <a:buChar char="•"/>
            </a:pPr>
            <a:r>
              <a:rPr lang="en-US" sz="2600" dirty="0">
                <a:solidFill>
                  <a:schemeClr val="tx1"/>
                </a:solidFill>
                <a:latin typeface="+mj-lt"/>
              </a:rPr>
              <a:t>Cermet Fuel Concept</a:t>
            </a:r>
          </a:p>
          <a:p>
            <a:pPr marL="342900" indent="-342900" algn="l">
              <a:buFont typeface="Arial" panose="020B0604020202020204" pitchFamily="34" charset="0"/>
              <a:buChar char="•"/>
            </a:pPr>
            <a:r>
              <a:rPr lang="en-US" sz="2600" dirty="0">
                <a:solidFill>
                  <a:schemeClr val="tx1"/>
                </a:solidFill>
                <a:latin typeface="+mj-lt"/>
              </a:rPr>
              <a:t>Nuclear Fuel Surrogate Work</a:t>
            </a:r>
          </a:p>
          <a:p>
            <a:pPr marL="342900" indent="-342900" algn="l">
              <a:buFont typeface="Arial" panose="020B0604020202020204" pitchFamily="34" charset="0"/>
              <a:buChar char="•"/>
            </a:pPr>
            <a:r>
              <a:rPr lang="en-US" sz="2600" dirty="0">
                <a:solidFill>
                  <a:schemeClr val="tx1"/>
                </a:solidFill>
                <a:latin typeface="+mj-lt"/>
              </a:rPr>
              <a:t>Nuclear Fuel Article Fabrication</a:t>
            </a:r>
          </a:p>
          <a:p>
            <a:pPr marL="342900" indent="-342900" algn="l">
              <a:buFont typeface="Arial" panose="020B0604020202020204" pitchFamily="34" charset="0"/>
              <a:buChar char="•"/>
            </a:pPr>
            <a:r>
              <a:rPr lang="en-US" sz="2600" dirty="0">
                <a:solidFill>
                  <a:schemeClr val="tx1"/>
                </a:solidFill>
                <a:latin typeface="+mj-lt"/>
              </a:rPr>
              <a:t>Nuclear Fuel Testing</a:t>
            </a:r>
          </a:p>
          <a:p>
            <a:pPr marL="342900" indent="-342900" algn="l">
              <a:buFont typeface="Arial" panose="020B0604020202020204" pitchFamily="34" charset="0"/>
              <a:buChar char="•"/>
            </a:pPr>
            <a:r>
              <a:rPr lang="en-US" sz="2600" dirty="0">
                <a:solidFill>
                  <a:schemeClr val="tx1"/>
                </a:solidFill>
                <a:latin typeface="+mj-lt"/>
              </a:rPr>
              <a:t>Current Work</a:t>
            </a:r>
          </a:p>
          <a:p>
            <a:pPr marL="342900" indent="-342900" algn="l">
              <a:buFont typeface="Arial" panose="020B0604020202020204" pitchFamily="34" charset="0"/>
              <a:buChar char="•"/>
            </a:pPr>
            <a:r>
              <a:rPr lang="en-US" sz="2600" dirty="0">
                <a:solidFill>
                  <a:schemeClr val="tx1"/>
                </a:solidFill>
                <a:latin typeface="+mj-lt"/>
              </a:rPr>
              <a:t>Case Study</a:t>
            </a:r>
          </a:p>
          <a:p>
            <a:pPr marL="342900" indent="-342900" algn="l">
              <a:buFont typeface="Arial" panose="020B0604020202020204" pitchFamily="34" charset="0"/>
              <a:buChar char="•"/>
            </a:pPr>
            <a:r>
              <a:rPr lang="en-US" sz="2600" dirty="0">
                <a:solidFill>
                  <a:schemeClr val="tx1"/>
                </a:solidFill>
                <a:latin typeface="+mj-lt"/>
              </a:rPr>
              <a:t>Conclusions</a:t>
            </a:r>
          </a:p>
          <a:p>
            <a:pPr marL="342900" indent="-342900" algn="l">
              <a:buFont typeface="Arial" panose="020B0604020202020204" pitchFamily="34" charset="0"/>
              <a:buChar char="•"/>
            </a:pPr>
            <a:endParaRPr lang="en-US" sz="2600" dirty="0">
              <a:solidFill>
                <a:schemeClr val="tx1"/>
              </a:solidFill>
              <a:latin typeface="+mj-lt"/>
            </a:endParaRPr>
          </a:p>
          <a:p>
            <a:pPr algn="l"/>
            <a:endParaRPr lang="en-US" dirty="0">
              <a:solidFill>
                <a:schemeClr val="tx1"/>
              </a:solidFill>
              <a:latin typeface="+mj-lt"/>
            </a:endParaRPr>
          </a:p>
          <a:p>
            <a:pPr marL="342900" indent="-342900" algn="l">
              <a:buFont typeface="Arial" panose="020B0604020202020204" pitchFamily="34" charset="0"/>
              <a:buChar char="•"/>
            </a:pPr>
            <a:endParaRPr lang="en-US" dirty="0">
              <a:solidFill>
                <a:schemeClr val="tx1"/>
              </a:solidFill>
              <a:latin typeface="+mj-lt"/>
            </a:endParaRPr>
          </a:p>
          <a:p>
            <a:pPr marL="342900" indent="-342900" algn="l">
              <a:buFont typeface="Arial" panose="020B0604020202020204" pitchFamily="34" charset="0"/>
              <a:buChar char="•"/>
            </a:pPr>
            <a:endParaRPr lang="en-US" dirty="0">
              <a:solidFill>
                <a:schemeClr val="tx1"/>
              </a:solidFill>
              <a:latin typeface="+mj-lt"/>
            </a:endParaRPr>
          </a:p>
        </p:txBody>
      </p:sp>
      <p:sp>
        <p:nvSpPr>
          <p:cNvPr id="4" name="Slide Number Placeholder 3"/>
          <p:cNvSpPr>
            <a:spLocks noGrp="1"/>
          </p:cNvSpPr>
          <p:nvPr>
            <p:ph type="sldNum" sz="quarter" idx="4"/>
          </p:nvPr>
        </p:nvSpPr>
        <p:spPr/>
        <p:txBody>
          <a:bodyPr/>
          <a:lstStyle/>
          <a:p>
            <a:fld id="{4336D8BB-1FBA-4ECE-B83B-DC345E7EB0EF}" type="slidenum">
              <a:rPr lang="en-US" smtClean="0"/>
              <a:pPr/>
              <a:t>2</a:t>
            </a:fld>
            <a:endParaRPr lang="en-US" dirty="0"/>
          </a:p>
        </p:txBody>
      </p:sp>
    </p:spTree>
    <p:extLst>
      <p:ext uri="{BB962C8B-B14F-4D97-AF65-F5344CB8AC3E}">
        <p14:creationId xmlns:p14="http://schemas.microsoft.com/office/powerpoint/2010/main" val="2649274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00401" y="0"/>
            <a:ext cx="6553200" cy="1027510"/>
          </a:xfrm>
        </p:spPr>
        <p:txBody>
          <a:bodyPr>
            <a:noAutofit/>
          </a:bodyPr>
          <a:lstStyle/>
          <a:p>
            <a:r>
              <a:rPr lang="en-US" sz="3000" b="1" dirty="0"/>
              <a:t>Background</a:t>
            </a:r>
          </a:p>
        </p:txBody>
      </p:sp>
      <p:pic>
        <p:nvPicPr>
          <p:cNvPr id="4" name="Picture 8">
            <a:extLst>
              <a:ext uri="{FF2B5EF4-FFF2-40B4-BE49-F238E27FC236}">
                <a16:creationId xmlns:a16="http://schemas.microsoft.com/office/drawing/2014/main" id="{4C3B73B7-C894-9947-96C6-27A597AAA353}"/>
              </a:ext>
            </a:extLst>
          </p:cNvPr>
          <p:cNvPicPr>
            <a:picLocks noChangeAspect="1" noChangeArrowheads="1"/>
          </p:cNvPicPr>
          <p:nvPr/>
        </p:nvPicPr>
        <p:blipFill>
          <a:blip r:embed="rId3">
            <a:biLevel thresh="75000"/>
            <a:extLst>
              <a:ext uri="{28A0092B-C50C-407E-A947-70E740481C1C}">
                <a14:useLocalDpi xmlns:a14="http://schemas.microsoft.com/office/drawing/2010/main" val="0"/>
              </a:ext>
            </a:extLst>
          </a:blip>
          <a:srcRect/>
          <a:stretch>
            <a:fillRect/>
          </a:stretch>
        </p:blipFill>
        <p:spPr bwMode="auto">
          <a:xfrm>
            <a:off x="7193212" y="2543169"/>
            <a:ext cx="3543495" cy="3480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
            <a:extLst>
              <a:ext uri="{FF2B5EF4-FFF2-40B4-BE49-F238E27FC236}">
                <a16:creationId xmlns:a16="http://schemas.microsoft.com/office/drawing/2014/main" id="{714774E6-6D23-424C-9C8D-135B74D93EF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3268" y="1210109"/>
            <a:ext cx="5379329" cy="524995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 name="Slide Number Placeholder 2"/>
          <p:cNvSpPr>
            <a:spLocks noGrp="1"/>
          </p:cNvSpPr>
          <p:nvPr>
            <p:ph type="sldNum" sz="quarter" idx="4"/>
          </p:nvPr>
        </p:nvSpPr>
        <p:spPr/>
        <p:txBody>
          <a:bodyPr/>
          <a:lstStyle/>
          <a:p>
            <a:fld id="{4336D8BB-1FBA-4ECE-B83B-DC345E7EB0EF}" type="slidenum">
              <a:rPr lang="en-US" smtClean="0"/>
              <a:pPr/>
              <a:t>3</a:t>
            </a:fld>
            <a:endParaRPr lang="en-US" dirty="0"/>
          </a:p>
        </p:txBody>
      </p:sp>
      <p:sp>
        <p:nvSpPr>
          <p:cNvPr id="5" name="TextBox 4"/>
          <p:cNvSpPr txBox="1"/>
          <p:nvPr/>
        </p:nvSpPr>
        <p:spPr>
          <a:xfrm>
            <a:off x="6124392" y="1511779"/>
            <a:ext cx="5681133" cy="923330"/>
          </a:xfrm>
          <a:prstGeom prst="rect">
            <a:avLst/>
          </a:prstGeom>
          <a:noFill/>
        </p:spPr>
        <p:txBody>
          <a:bodyPr wrap="square" rtlCol="0">
            <a:spAutoFit/>
          </a:bodyPr>
          <a:lstStyle/>
          <a:p>
            <a:pPr algn="ctr"/>
            <a:r>
              <a:rPr lang="en-US" b="1" dirty="0">
                <a:latin typeface="+mj-lt"/>
              </a:rPr>
              <a:t>Nuclear Thermal Engine</a:t>
            </a:r>
          </a:p>
          <a:p>
            <a:r>
              <a:rPr lang="en-US" dirty="0">
                <a:latin typeface="+mj-lt"/>
              </a:rPr>
              <a:t>Development of nuclear technologies can allow a safer, more efficient, and effective space exploration [1]. </a:t>
            </a:r>
          </a:p>
        </p:txBody>
      </p:sp>
      <p:sp>
        <p:nvSpPr>
          <p:cNvPr id="11" name="TextBox 10"/>
          <p:cNvSpPr txBox="1"/>
          <p:nvPr/>
        </p:nvSpPr>
        <p:spPr>
          <a:xfrm>
            <a:off x="9858686" y="4109466"/>
            <a:ext cx="1241115" cy="523220"/>
          </a:xfrm>
          <a:prstGeom prst="rect">
            <a:avLst/>
          </a:prstGeom>
          <a:noFill/>
        </p:spPr>
        <p:txBody>
          <a:bodyPr wrap="square" rtlCol="0">
            <a:spAutoFit/>
          </a:bodyPr>
          <a:lstStyle/>
          <a:p>
            <a:pPr algn="ctr"/>
            <a:r>
              <a:rPr lang="en-US" sz="1400" dirty="0">
                <a:solidFill>
                  <a:schemeClr val="accent6"/>
                </a:solidFill>
              </a:rPr>
              <a:t>Nuclear fuel housing</a:t>
            </a:r>
          </a:p>
        </p:txBody>
      </p:sp>
      <p:cxnSp>
        <p:nvCxnSpPr>
          <p:cNvPr id="13" name="Straight Arrow Connector 12"/>
          <p:cNvCxnSpPr/>
          <p:nvPr/>
        </p:nvCxnSpPr>
        <p:spPr>
          <a:xfrm flipH="1">
            <a:off x="8632546" y="4436534"/>
            <a:ext cx="1417388" cy="1693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7" name="TextBox 6">
            <a:extLst>
              <a:ext uri="{FF2B5EF4-FFF2-40B4-BE49-F238E27FC236}">
                <a16:creationId xmlns:a16="http://schemas.microsoft.com/office/drawing/2014/main" id="{5424356B-4183-4EDE-BE35-667A18193875}"/>
              </a:ext>
            </a:extLst>
          </p:cNvPr>
          <p:cNvSpPr txBox="1"/>
          <p:nvPr/>
        </p:nvSpPr>
        <p:spPr>
          <a:xfrm>
            <a:off x="4038601" y="6023265"/>
            <a:ext cx="457199" cy="369332"/>
          </a:xfrm>
          <a:prstGeom prst="rect">
            <a:avLst/>
          </a:prstGeom>
          <a:noFill/>
        </p:spPr>
        <p:txBody>
          <a:bodyPr wrap="square" rtlCol="0">
            <a:spAutoFit/>
          </a:bodyPr>
          <a:lstStyle/>
          <a:p>
            <a:r>
              <a:rPr lang="en-US" dirty="0"/>
              <a:t>[1]</a:t>
            </a:r>
          </a:p>
        </p:txBody>
      </p:sp>
    </p:spTree>
    <p:extLst>
      <p:ext uri="{BB962C8B-B14F-4D97-AF65-F5344CB8AC3E}">
        <p14:creationId xmlns:p14="http://schemas.microsoft.com/office/powerpoint/2010/main" val="42824345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6">
            <a:extLst>
              <a:ext uri="{FF2B5EF4-FFF2-40B4-BE49-F238E27FC236}">
                <a16:creationId xmlns:a16="http://schemas.microsoft.com/office/drawing/2014/main" id="{A3773D15-4520-BB43-806E-4F6B626E6BD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61934" y="1676258"/>
            <a:ext cx="4970527" cy="39248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id="{857AE0D2-C0B6-CD43-96C6-FD806CDE7EDB}"/>
              </a:ext>
            </a:extLst>
          </p:cNvPr>
          <p:cNvSpPr/>
          <p:nvPr/>
        </p:nvSpPr>
        <p:spPr>
          <a:xfrm>
            <a:off x="5833533" y="5138057"/>
            <a:ext cx="1945530" cy="304800"/>
          </a:xfrm>
          <a:prstGeom prst="rect">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pic>
        <p:nvPicPr>
          <p:cNvPr id="8" name="Picture 7">
            <a:extLst>
              <a:ext uri="{FF2B5EF4-FFF2-40B4-BE49-F238E27FC236}">
                <a16:creationId xmlns:a16="http://schemas.microsoft.com/office/drawing/2014/main" id="{83EEBB45-EA2A-A441-A771-C824F7B24DB1}"/>
              </a:ext>
            </a:extLst>
          </p:cNvPr>
          <p:cNvPicPr>
            <a:picLocks noChangeAspect="1"/>
          </p:cNvPicPr>
          <p:nvPr/>
        </p:nvPicPr>
        <p:blipFill>
          <a:blip r:embed="rId4"/>
          <a:stretch>
            <a:fillRect/>
          </a:stretch>
        </p:blipFill>
        <p:spPr>
          <a:xfrm>
            <a:off x="-110931" y="1741377"/>
            <a:ext cx="5258664" cy="3622358"/>
          </a:xfrm>
          <a:prstGeom prst="rect">
            <a:avLst/>
          </a:prstGeom>
        </p:spPr>
      </p:pic>
      <p:cxnSp>
        <p:nvCxnSpPr>
          <p:cNvPr id="13" name="Straight Arrow Connector 9">
            <a:extLst>
              <a:ext uri="{FF2B5EF4-FFF2-40B4-BE49-F238E27FC236}">
                <a16:creationId xmlns:a16="http://schemas.microsoft.com/office/drawing/2014/main" id="{1A33FEE8-B24F-4D49-94EF-AC759023AF1F}"/>
              </a:ext>
            </a:extLst>
          </p:cNvPr>
          <p:cNvCxnSpPr>
            <a:cxnSpLocks noChangeShapeType="1"/>
          </p:cNvCxnSpPr>
          <p:nvPr/>
        </p:nvCxnSpPr>
        <p:spPr bwMode="auto">
          <a:xfrm>
            <a:off x="8522758" y="2928258"/>
            <a:ext cx="1" cy="1431225"/>
          </a:xfrm>
          <a:prstGeom prst="straightConnector1">
            <a:avLst/>
          </a:prstGeom>
          <a:noFill/>
          <a:ln w="57150" algn="ctr">
            <a:solidFill>
              <a:srgbClr val="FF0000"/>
            </a:solidFill>
            <a:round/>
            <a:headEnd type="triangle" w="med" len="med"/>
            <a:tailEnd type="triangle" w="med" len="med"/>
          </a:ln>
          <a:extLst>
            <a:ext uri="{909E8E84-426E-40DD-AFC4-6F175D3DCCD1}">
              <a14:hiddenFill xmlns:a14="http://schemas.microsoft.com/office/drawing/2010/main">
                <a:noFill/>
              </a14:hiddenFill>
            </a:ext>
          </a:extLst>
        </p:spPr>
      </p:cxnSp>
      <p:sp>
        <p:nvSpPr>
          <p:cNvPr id="14" name="TextBox 10">
            <a:extLst>
              <a:ext uri="{FF2B5EF4-FFF2-40B4-BE49-F238E27FC236}">
                <a16:creationId xmlns:a16="http://schemas.microsoft.com/office/drawing/2014/main" id="{01A1D2BE-5698-4B4E-B288-F967B0FDF456}"/>
              </a:ext>
            </a:extLst>
          </p:cNvPr>
          <p:cNvSpPr txBox="1">
            <a:spLocks noChangeArrowheads="1"/>
          </p:cNvSpPr>
          <p:nvPr/>
        </p:nvSpPr>
        <p:spPr bwMode="auto">
          <a:xfrm>
            <a:off x="8476497" y="3306081"/>
            <a:ext cx="78603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rgbClr val="3B3C3E"/>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800">
                <a:solidFill>
                  <a:srgbClr val="3B3C3E"/>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400">
                <a:solidFill>
                  <a:srgbClr val="3B3C3E"/>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rgbClr val="3B3C3E"/>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rgbClr val="3B3C3E"/>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rgbClr val="3B3C3E"/>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rgbClr val="3B3C3E"/>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rgbClr val="3B3C3E"/>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rgbClr val="3B3C3E"/>
                </a:solidFill>
                <a:latin typeface="Arial" panose="020B0604020202020204" pitchFamily="34" charset="0"/>
                <a:cs typeface="Arial" panose="020B0604020202020204" pitchFamily="34" charset="0"/>
              </a:defRPr>
            </a:lvl9pPr>
          </a:lstStyle>
          <a:p>
            <a:pPr>
              <a:spcBef>
                <a:spcPct val="0"/>
              </a:spcBef>
              <a:buFontTx/>
              <a:buNone/>
            </a:pPr>
            <a:r>
              <a:rPr lang="en-US" altLang="en-US" sz="2800" dirty="0">
                <a:solidFill>
                  <a:srgbClr val="FF0000"/>
                </a:solidFill>
                <a:latin typeface="Calibri" panose="020F0502020204030204" pitchFamily="34" charset="0"/>
              </a:rPr>
              <a:t>2x</a:t>
            </a:r>
            <a:endParaRPr lang="en-US" altLang="en-US" sz="1400" dirty="0">
              <a:solidFill>
                <a:srgbClr val="FF0000"/>
              </a:solidFill>
              <a:latin typeface="Calibri" panose="020F0502020204030204" pitchFamily="34" charset="0"/>
            </a:endParaRPr>
          </a:p>
        </p:txBody>
      </p:sp>
      <p:sp>
        <p:nvSpPr>
          <p:cNvPr id="4" name="Rectangle 9">
            <a:extLst>
              <a:ext uri="{FF2B5EF4-FFF2-40B4-BE49-F238E27FC236}">
                <a16:creationId xmlns:a16="http://schemas.microsoft.com/office/drawing/2014/main" id="{26BF7A36-4BD0-454F-9D7C-22CA3088478B}"/>
              </a:ext>
            </a:extLst>
          </p:cNvPr>
          <p:cNvSpPr>
            <a:spLocks noChangeArrowheads="1"/>
          </p:cNvSpPr>
          <p:nvPr/>
        </p:nvSpPr>
        <p:spPr bwMode="auto">
          <a:xfrm>
            <a:off x="2642046" y="6028670"/>
            <a:ext cx="62239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rgbClr val="3B3C3E"/>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800">
                <a:solidFill>
                  <a:srgbClr val="3B3C3E"/>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400">
                <a:solidFill>
                  <a:srgbClr val="3B3C3E"/>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rgbClr val="3B3C3E"/>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rgbClr val="3B3C3E"/>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rgbClr val="3B3C3E"/>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rgbClr val="3B3C3E"/>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rgbClr val="3B3C3E"/>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rgbClr val="3B3C3E"/>
                </a:solidFill>
                <a:latin typeface="Arial" panose="020B0604020202020204" pitchFamily="34" charset="0"/>
                <a:cs typeface="Arial" panose="020B0604020202020204" pitchFamily="34" charset="0"/>
              </a:defRPr>
            </a:lvl9pPr>
          </a:lstStyle>
          <a:p>
            <a:pPr>
              <a:spcBef>
                <a:spcPct val="0"/>
              </a:spcBef>
              <a:buFontTx/>
              <a:buNone/>
            </a:pPr>
            <a:r>
              <a:rPr lang="en-US" altLang="en-US" sz="1800" dirty="0">
                <a:solidFill>
                  <a:schemeClr val="tx1"/>
                </a:solidFill>
                <a:latin typeface="+mj-lt"/>
              </a:rPr>
              <a:t>90 </a:t>
            </a:r>
            <a:r>
              <a:rPr lang="mr-IN" altLang="en-US" sz="1800" dirty="0">
                <a:solidFill>
                  <a:schemeClr val="tx1"/>
                </a:solidFill>
                <a:latin typeface="+mj-lt"/>
              </a:rPr>
              <a:t>–</a:t>
            </a:r>
            <a:r>
              <a:rPr lang="en-US" altLang="en-US" sz="1800" dirty="0">
                <a:solidFill>
                  <a:schemeClr val="tx1"/>
                </a:solidFill>
                <a:latin typeface="+mj-lt"/>
              </a:rPr>
              <a:t> 120 minute total operation time at maximum temperature</a:t>
            </a:r>
          </a:p>
        </p:txBody>
      </p:sp>
      <p:sp>
        <p:nvSpPr>
          <p:cNvPr id="3" name="Slide Number Placeholder 2"/>
          <p:cNvSpPr>
            <a:spLocks noGrp="1"/>
          </p:cNvSpPr>
          <p:nvPr>
            <p:ph type="sldNum" sz="quarter" idx="4"/>
          </p:nvPr>
        </p:nvSpPr>
        <p:spPr>
          <a:xfrm>
            <a:off x="11216156" y="6547757"/>
            <a:ext cx="947057" cy="310243"/>
          </a:xfrm>
        </p:spPr>
        <p:txBody>
          <a:bodyPr/>
          <a:lstStyle/>
          <a:p>
            <a:fld id="{4336D8BB-1FBA-4ECE-B83B-DC345E7EB0EF}" type="slidenum">
              <a:rPr lang="en-US" smtClean="0"/>
              <a:pPr/>
              <a:t>4</a:t>
            </a:fld>
            <a:endParaRPr lang="en-US" dirty="0"/>
          </a:p>
        </p:txBody>
      </p:sp>
      <mc:AlternateContent xmlns:mc="http://schemas.openxmlformats.org/markup-compatibility/2006" xmlns:a14="http://schemas.microsoft.com/office/drawing/2010/main">
        <mc:Choice Requires="a14">
          <p:sp>
            <p:nvSpPr>
              <p:cNvPr id="10" name="TextBox 9"/>
              <p:cNvSpPr txBox="1"/>
              <p:nvPr/>
            </p:nvSpPr>
            <p:spPr>
              <a:xfrm>
                <a:off x="10365089" y="2411513"/>
                <a:ext cx="851067" cy="51674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𝐼</m:t>
                      </m:r>
                      <m:r>
                        <a:rPr lang="en-US" b="0" i="1" baseline="-25000" smtClean="0">
                          <a:latin typeface="Cambria Math" panose="02040503050406030204" pitchFamily="18" charset="0"/>
                        </a:rPr>
                        <m:t>𝑠𝑝</m:t>
                      </m:r>
                      <m:r>
                        <a:rPr lang="en-US" i="1">
                          <a:latin typeface="Cambria Math" panose="02040503050406030204" pitchFamily="18" charset="0"/>
                        </a:rPr>
                        <m:t>=</m:t>
                      </m:r>
                      <m:f>
                        <m:fPr>
                          <m:ctrlPr>
                            <a:rPr lang="en-US" i="1" smtClean="0">
                              <a:latin typeface="Cambria Math" panose="02040503050406030204" pitchFamily="18" charset="0"/>
                            </a:rPr>
                          </m:ctrlPr>
                        </m:fPr>
                        <m:num>
                          <m:r>
                            <a:rPr lang="en-US" b="0" i="1" smtClean="0">
                              <a:latin typeface="Cambria Math" panose="02040503050406030204" pitchFamily="18" charset="0"/>
                            </a:rPr>
                            <m:t>𝐹</m:t>
                          </m:r>
                          <m:r>
                            <a:rPr lang="en-US" b="0" i="1" baseline="-25000" smtClean="0">
                              <a:latin typeface="Cambria Math" panose="02040503050406030204" pitchFamily="18" charset="0"/>
                            </a:rPr>
                            <m:t>𝑇</m:t>
                          </m:r>
                        </m:num>
                        <m:den>
                          <m:r>
                            <a:rPr lang="en-US" b="0" i="1" smtClean="0">
                              <a:latin typeface="Cambria Math" panose="02040503050406030204" pitchFamily="18" charset="0"/>
                            </a:rPr>
                            <m:t>ṁ</m:t>
                          </m:r>
                        </m:den>
                      </m:f>
                    </m:oMath>
                  </m:oMathPara>
                </a14:m>
                <a:endParaRPr lang="en-US" dirty="0"/>
              </a:p>
            </p:txBody>
          </p:sp>
        </mc:Choice>
        <mc:Fallback xmlns="">
          <p:sp>
            <p:nvSpPr>
              <p:cNvPr id="10" name="TextBox 9"/>
              <p:cNvSpPr txBox="1">
                <a:spLocks noRot="1" noChangeAspect="1" noMove="1" noResize="1" noEditPoints="1" noAdjustHandles="1" noChangeArrowheads="1" noChangeShapeType="1" noTextEdit="1"/>
              </p:cNvSpPr>
              <p:nvPr/>
            </p:nvSpPr>
            <p:spPr>
              <a:xfrm>
                <a:off x="10365089" y="2411513"/>
                <a:ext cx="851067" cy="516745"/>
              </a:xfrm>
              <a:prstGeom prst="rect">
                <a:avLst/>
              </a:prstGeom>
              <a:blipFill>
                <a:blip r:embed="rId5"/>
                <a:stretch>
                  <a:fillRect/>
                </a:stretch>
              </a:blipFill>
            </p:spPr>
            <p:txBody>
              <a:bodyPr/>
              <a:lstStyle/>
              <a:p>
                <a:r>
                  <a:rPr lang="en-US">
                    <a:noFill/>
                  </a:rPr>
                  <a:t> </a:t>
                </a:r>
              </a:p>
            </p:txBody>
          </p:sp>
        </mc:Fallback>
      </mc:AlternateContent>
      <p:sp>
        <p:nvSpPr>
          <p:cNvPr id="12" name="TextBox 11"/>
          <p:cNvSpPr txBox="1"/>
          <p:nvPr/>
        </p:nvSpPr>
        <p:spPr>
          <a:xfrm>
            <a:off x="9830096" y="3467907"/>
            <a:ext cx="2217672" cy="1569660"/>
          </a:xfrm>
          <a:prstGeom prst="rect">
            <a:avLst/>
          </a:prstGeom>
          <a:noFill/>
        </p:spPr>
        <p:txBody>
          <a:bodyPr wrap="square" rtlCol="0">
            <a:spAutoFit/>
          </a:bodyPr>
          <a:lstStyle/>
          <a:p>
            <a:r>
              <a:rPr lang="en-US" sz="1600" dirty="0">
                <a:latin typeface="+mj-lt"/>
              </a:rPr>
              <a:t>Ratio of thrust (F</a:t>
            </a:r>
            <a:r>
              <a:rPr lang="en-US" sz="1600" baseline="-25000" dirty="0">
                <a:latin typeface="+mj-lt"/>
              </a:rPr>
              <a:t>t</a:t>
            </a:r>
            <a:r>
              <a:rPr lang="en-US" sz="1600" dirty="0">
                <a:latin typeface="+mj-lt"/>
              </a:rPr>
              <a:t> ) and mass flow rate (ṁ) during ejection. Measures the overall performance of the rocket engine. Unit (s).  </a:t>
            </a:r>
            <a:endParaRPr lang="en-US" sz="1600" baseline="-25000" dirty="0">
              <a:latin typeface="+mj-lt"/>
            </a:endParaRPr>
          </a:p>
        </p:txBody>
      </p:sp>
      <p:sp>
        <p:nvSpPr>
          <p:cNvPr id="15" name="TextBox 14"/>
          <p:cNvSpPr txBox="1"/>
          <p:nvPr/>
        </p:nvSpPr>
        <p:spPr>
          <a:xfrm>
            <a:off x="9821628" y="1861458"/>
            <a:ext cx="2217672" cy="338554"/>
          </a:xfrm>
          <a:prstGeom prst="rect">
            <a:avLst/>
          </a:prstGeom>
          <a:noFill/>
        </p:spPr>
        <p:txBody>
          <a:bodyPr wrap="square" rtlCol="0">
            <a:spAutoFit/>
          </a:bodyPr>
          <a:lstStyle/>
          <a:p>
            <a:r>
              <a:rPr lang="en-US" sz="1600" dirty="0">
                <a:latin typeface="+mj-lt"/>
              </a:rPr>
              <a:t>Specific Impulse (</a:t>
            </a:r>
            <a:r>
              <a:rPr lang="en-US" sz="1600" dirty="0" err="1">
                <a:latin typeface="+mj-lt"/>
              </a:rPr>
              <a:t>I</a:t>
            </a:r>
            <a:r>
              <a:rPr lang="en-US" sz="1600" baseline="-25000" dirty="0" err="1">
                <a:latin typeface="+mj-lt"/>
              </a:rPr>
              <a:t>sp</a:t>
            </a:r>
            <a:r>
              <a:rPr lang="en-US" sz="1600" dirty="0">
                <a:latin typeface="+mj-lt"/>
              </a:rPr>
              <a:t>)</a:t>
            </a:r>
            <a:endParaRPr lang="en-US" sz="1600" baseline="-25000" dirty="0">
              <a:latin typeface="+mj-lt"/>
            </a:endParaRPr>
          </a:p>
        </p:txBody>
      </p:sp>
      <p:sp>
        <p:nvSpPr>
          <p:cNvPr id="18" name="Title 1">
            <a:extLst>
              <a:ext uri="{FF2B5EF4-FFF2-40B4-BE49-F238E27FC236}">
                <a16:creationId xmlns:a16="http://schemas.microsoft.com/office/drawing/2014/main" id="{AF5C8B3B-A9EA-4D4F-B22F-7FB379AC87B9}"/>
              </a:ext>
            </a:extLst>
          </p:cNvPr>
          <p:cNvSpPr>
            <a:spLocks noGrp="1"/>
          </p:cNvSpPr>
          <p:nvPr>
            <p:ph type="title"/>
          </p:nvPr>
        </p:nvSpPr>
        <p:spPr>
          <a:xfrm>
            <a:off x="3200401" y="0"/>
            <a:ext cx="6553200" cy="1027510"/>
          </a:xfrm>
        </p:spPr>
        <p:txBody>
          <a:bodyPr>
            <a:noAutofit/>
          </a:bodyPr>
          <a:lstStyle/>
          <a:p>
            <a:r>
              <a:rPr lang="en-US" sz="3000" b="1" dirty="0"/>
              <a:t>Background</a:t>
            </a:r>
          </a:p>
        </p:txBody>
      </p:sp>
      <p:sp>
        <p:nvSpPr>
          <p:cNvPr id="16" name="TextBox 15">
            <a:extLst>
              <a:ext uri="{FF2B5EF4-FFF2-40B4-BE49-F238E27FC236}">
                <a16:creationId xmlns:a16="http://schemas.microsoft.com/office/drawing/2014/main" id="{0020386B-1569-4F51-AC5F-C508B3194DB7}"/>
              </a:ext>
            </a:extLst>
          </p:cNvPr>
          <p:cNvSpPr txBox="1"/>
          <p:nvPr/>
        </p:nvSpPr>
        <p:spPr>
          <a:xfrm>
            <a:off x="4004735" y="1706899"/>
            <a:ext cx="457199" cy="369332"/>
          </a:xfrm>
          <a:prstGeom prst="rect">
            <a:avLst/>
          </a:prstGeom>
          <a:noFill/>
        </p:spPr>
        <p:txBody>
          <a:bodyPr wrap="square" rtlCol="0">
            <a:spAutoFit/>
          </a:bodyPr>
          <a:lstStyle/>
          <a:p>
            <a:r>
              <a:rPr lang="en-US" dirty="0"/>
              <a:t>[1]</a:t>
            </a:r>
          </a:p>
        </p:txBody>
      </p:sp>
    </p:spTree>
    <p:extLst>
      <p:ext uri="{BB962C8B-B14F-4D97-AF65-F5344CB8AC3E}">
        <p14:creationId xmlns:p14="http://schemas.microsoft.com/office/powerpoint/2010/main" val="26409854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a:extLst>
              <a:ext uri="{FF2B5EF4-FFF2-40B4-BE49-F238E27FC236}">
                <a16:creationId xmlns:a16="http://schemas.microsoft.com/office/drawing/2014/main" id="{CA9E4F99-6AAA-0642-BB07-6C92D8E04F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1986" y="1502028"/>
            <a:ext cx="2667000" cy="31510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2"/>
          <p:cNvSpPr>
            <a:spLocks noGrp="1"/>
          </p:cNvSpPr>
          <p:nvPr>
            <p:ph type="sldNum" sz="quarter" idx="4"/>
          </p:nvPr>
        </p:nvSpPr>
        <p:spPr/>
        <p:txBody>
          <a:bodyPr/>
          <a:lstStyle/>
          <a:p>
            <a:fld id="{4336D8BB-1FBA-4ECE-B83B-DC345E7EB0EF}" type="slidenum">
              <a:rPr lang="en-US" smtClean="0"/>
              <a:pPr/>
              <a:t>5</a:t>
            </a:fld>
            <a:endParaRPr lang="en-US" dirty="0"/>
          </a:p>
        </p:txBody>
      </p:sp>
      <p:sp>
        <p:nvSpPr>
          <p:cNvPr id="4" name="Title 3"/>
          <p:cNvSpPr>
            <a:spLocks noGrp="1"/>
          </p:cNvSpPr>
          <p:nvPr>
            <p:ph type="title"/>
          </p:nvPr>
        </p:nvSpPr>
        <p:spPr>
          <a:xfrm>
            <a:off x="2531185" y="1208641"/>
            <a:ext cx="7823200" cy="914400"/>
          </a:xfrm>
        </p:spPr>
        <p:txBody>
          <a:bodyPr/>
          <a:lstStyle/>
          <a:p>
            <a:r>
              <a:rPr lang="en-US" sz="2500" dirty="0">
                <a:solidFill>
                  <a:schemeClr val="tx1"/>
                </a:solidFill>
              </a:rPr>
              <a:t>Limited material systems exist with the attributes desired for space nuclear propulsion applications</a:t>
            </a:r>
          </a:p>
        </p:txBody>
      </p:sp>
      <p:sp>
        <p:nvSpPr>
          <p:cNvPr id="5" name="Title 1"/>
          <p:cNvSpPr txBox="1">
            <a:spLocks/>
          </p:cNvSpPr>
          <p:nvPr/>
        </p:nvSpPr>
        <p:spPr>
          <a:xfrm>
            <a:off x="1557196" y="1829653"/>
            <a:ext cx="8766928" cy="615022"/>
          </a:xfrm>
          <a:prstGeom prst="rect">
            <a:avLst/>
          </a:prstGeom>
        </p:spPr>
        <p:txBody>
          <a:bodyPr anchor="ctr">
            <a:noAutofit/>
          </a:bodyPr>
          <a:lstStyle>
            <a:lvl1pPr algn="ctr" defTabSz="457200" rtl="0" eaLnBrk="1" fontAlgn="base" hangingPunct="1">
              <a:spcBef>
                <a:spcPct val="0"/>
              </a:spcBef>
              <a:spcAft>
                <a:spcPct val="0"/>
              </a:spcAft>
              <a:defRPr sz="2400" kern="1200">
                <a:solidFill>
                  <a:schemeClr val="bg1"/>
                </a:solidFill>
                <a:latin typeface="+mj-lt"/>
                <a:ea typeface="ＭＳ Ｐゴシック" charset="-128"/>
                <a:cs typeface="Arial" pitchFamily="34" charset="0"/>
              </a:defRPr>
            </a:lvl1pPr>
            <a:lvl2pPr algn="ctr" defTabSz="457200" rtl="0" eaLnBrk="1" fontAlgn="base" hangingPunct="1">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1" fontAlgn="base" hangingPunct="1">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1" fontAlgn="base" hangingPunct="1">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1" fontAlgn="base" hangingPunct="1">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eaLnBrk="1" fontAlgn="base" hangingPunct="1">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eaLnBrk="1" fontAlgn="base" hangingPunct="1">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eaLnBrk="1" fontAlgn="base" hangingPunct="1">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eaLnBrk="1" fontAlgn="base" hangingPunct="1">
              <a:spcBef>
                <a:spcPct val="0"/>
              </a:spcBef>
              <a:spcAft>
                <a:spcPct val="0"/>
              </a:spcAft>
              <a:defRPr sz="4400">
                <a:solidFill>
                  <a:schemeClr val="tx1"/>
                </a:solidFill>
                <a:latin typeface="Calibri" pitchFamily="34" charset="0"/>
                <a:ea typeface="ＭＳ Ｐゴシック" charset="-128"/>
                <a:cs typeface="ＭＳ Ｐゴシック" charset="-128"/>
              </a:defRPr>
            </a:lvl9pPr>
          </a:lstStyle>
          <a:p>
            <a:endParaRPr lang="en-US" sz="2000" dirty="0"/>
          </a:p>
        </p:txBody>
      </p:sp>
      <p:pic>
        <p:nvPicPr>
          <p:cNvPr id="7" name="Picture 2">
            <a:extLst>
              <a:ext uri="{FF2B5EF4-FFF2-40B4-BE49-F238E27FC236}">
                <a16:creationId xmlns:a16="http://schemas.microsoft.com/office/drawing/2014/main" id="{34BA2837-48DE-1740-BB74-ED0616F435D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2519" y="3378693"/>
            <a:ext cx="2732896" cy="2735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5">
            <a:extLst>
              <a:ext uri="{FF2B5EF4-FFF2-40B4-BE49-F238E27FC236}">
                <a16:creationId xmlns:a16="http://schemas.microsoft.com/office/drawing/2014/main" id="{9D990AF0-BD90-8746-88D1-773FAA87277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53796" y="3378693"/>
            <a:ext cx="2626061" cy="272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le 1"/>
          <p:cNvSpPr txBox="1">
            <a:spLocks/>
          </p:cNvSpPr>
          <p:nvPr/>
        </p:nvSpPr>
        <p:spPr>
          <a:xfrm>
            <a:off x="3200401" y="0"/>
            <a:ext cx="6553200" cy="1027510"/>
          </a:xfrm>
          <a:prstGeom prst="rect">
            <a:avLst/>
          </a:prstGeom>
        </p:spPr>
        <p:txBody>
          <a:bodyPr anchor="ctr">
            <a:noAutofit/>
          </a:bodyPr>
          <a:lstStyle>
            <a:lvl1pPr algn="ctr" defTabSz="548640" rtl="0" eaLnBrk="1" fontAlgn="base" hangingPunct="1">
              <a:spcBef>
                <a:spcPct val="0"/>
              </a:spcBef>
              <a:spcAft>
                <a:spcPct val="0"/>
              </a:spcAft>
              <a:defRPr sz="2400" kern="1200">
                <a:solidFill>
                  <a:schemeClr val="bg1"/>
                </a:solidFill>
                <a:latin typeface="+mj-lt"/>
                <a:ea typeface="ＭＳ Ｐゴシック" charset="-128"/>
                <a:cs typeface="Arial" pitchFamily="34" charset="0"/>
              </a:defRPr>
            </a:lvl1pPr>
            <a:lvl2pPr algn="ctr" defTabSz="548640" rtl="0" eaLnBrk="1" fontAlgn="base" hangingPunct="1">
              <a:spcBef>
                <a:spcPct val="0"/>
              </a:spcBef>
              <a:spcAft>
                <a:spcPct val="0"/>
              </a:spcAft>
              <a:defRPr sz="5280">
                <a:solidFill>
                  <a:schemeClr val="tx1"/>
                </a:solidFill>
                <a:latin typeface="Calibri" pitchFamily="34" charset="0"/>
                <a:ea typeface="ＭＳ Ｐゴシック" charset="-128"/>
                <a:cs typeface="ＭＳ Ｐゴシック" charset="-128"/>
              </a:defRPr>
            </a:lvl2pPr>
            <a:lvl3pPr algn="ctr" defTabSz="548640" rtl="0" eaLnBrk="1" fontAlgn="base" hangingPunct="1">
              <a:spcBef>
                <a:spcPct val="0"/>
              </a:spcBef>
              <a:spcAft>
                <a:spcPct val="0"/>
              </a:spcAft>
              <a:defRPr sz="5280">
                <a:solidFill>
                  <a:schemeClr val="tx1"/>
                </a:solidFill>
                <a:latin typeface="Calibri" pitchFamily="34" charset="0"/>
                <a:ea typeface="ＭＳ Ｐゴシック" charset="-128"/>
                <a:cs typeface="ＭＳ Ｐゴシック" charset="-128"/>
              </a:defRPr>
            </a:lvl3pPr>
            <a:lvl4pPr algn="ctr" defTabSz="548640" rtl="0" eaLnBrk="1" fontAlgn="base" hangingPunct="1">
              <a:spcBef>
                <a:spcPct val="0"/>
              </a:spcBef>
              <a:spcAft>
                <a:spcPct val="0"/>
              </a:spcAft>
              <a:defRPr sz="5280">
                <a:solidFill>
                  <a:schemeClr val="tx1"/>
                </a:solidFill>
                <a:latin typeface="Calibri" pitchFamily="34" charset="0"/>
                <a:ea typeface="ＭＳ Ｐゴシック" charset="-128"/>
                <a:cs typeface="ＭＳ Ｐゴシック" charset="-128"/>
              </a:defRPr>
            </a:lvl4pPr>
            <a:lvl5pPr algn="ctr" defTabSz="548640" rtl="0" eaLnBrk="1" fontAlgn="base" hangingPunct="1">
              <a:spcBef>
                <a:spcPct val="0"/>
              </a:spcBef>
              <a:spcAft>
                <a:spcPct val="0"/>
              </a:spcAft>
              <a:defRPr sz="5280">
                <a:solidFill>
                  <a:schemeClr val="tx1"/>
                </a:solidFill>
                <a:latin typeface="Calibri" pitchFamily="34" charset="0"/>
                <a:ea typeface="ＭＳ Ｐゴシック" charset="-128"/>
                <a:cs typeface="ＭＳ Ｐゴシック" charset="-128"/>
              </a:defRPr>
            </a:lvl5pPr>
            <a:lvl6pPr marL="548640" algn="ctr" defTabSz="548640" rtl="0" eaLnBrk="1" fontAlgn="base" hangingPunct="1">
              <a:spcBef>
                <a:spcPct val="0"/>
              </a:spcBef>
              <a:spcAft>
                <a:spcPct val="0"/>
              </a:spcAft>
              <a:defRPr sz="5280">
                <a:solidFill>
                  <a:schemeClr val="tx1"/>
                </a:solidFill>
                <a:latin typeface="Calibri" pitchFamily="34" charset="0"/>
                <a:ea typeface="ＭＳ Ｐゴシック" charset="-128"/>
                <a:cs typeface="ＭＳ Ｐゴシック" charset="-128"/>
              </a:defRPr>
            </a:lvl6pPr>
            <a:lvl7pPr marL="1097280" algn="ctr" defTabSz="548640" rtl="0" eaLnBrk="1" fontAlgn="base" hangingPunct="1">
              <a:spcBef>
                <a:spcPct val="0"/>
              </a:spcBef>
              <a:spcAft>
                <a:spcPct val="0"/>
              </a:spcAft>
              <a:defRPr sz="5280">
                <a:solidFill>
                  <a:schemeClr val="tx1"/>
                </a:solidFill>
                <a:latin typeface="Calibri" pitchFamily="34" charset="0"/>
                <a:ea typeface="ＭＳ Ｐゴシック" charset="-128"/>
                <a:cs typeface="ＭＳ Ｐゴシック" charset="-128"/>
              </a:defRPr>
            </a:lvl7pPr>
            <a:lvl8pPr marL="1645920" algn="ctr" defTabSz="548640" rtl="0" eaLnBrk="1" fontAlgn="base" hangingPunct="1">
              <a:spcBef>
                <a:spcPct val="0"/>
              </a:spcBef>
              <a:spcAft>
                <a:spcPct val="0"/>
              </a:spcAft>
              <a:defRPr sz="5280">
                <a:solidFill>
                  <a:schemeClr val="tx1"/>
                </a:solidFill>
                <a:latin typeface="Calibri" pitchFamily="34" charset="0"/>
                <a:ea typeface="ＭＳ Ｐゴシック" charset="-128"/>
                <a:cs typeface="ＭＳ Ｐゴシック" charset="-128"/>
              </a:defRPr>
            </a:lvl8pPr>
            <a:lvl9pPr marL="2194560" algn="ctr" defTabSz="548640" rtl="0" eaLnBrk="1" fontAlgn="base" hangingPunct="1">
              <a:spcBef>
                <a:spcPct val="0"/>
              </a:spcBef>
              <a:spcAft>
                <a:spcPct val="0"/>
              </a:spcAft>
              <a:defRPr sz="5280">
                <a:solidFill>
                  <a:schemeClr val="tx1"/>
                </a:solidFill>
                <a:latin typeface="Calibri" pitchFamily="34" charset="0"/>
                <a:ea typeface="ＭＳ Ｐゴシック" charset="-128"/>
                <a:cs typeface="ＭＳ Ｐゴシック" charset="-128"/>
              </a:defRPr>
            </a:lvl9pPr>
          </a:lstStyle>
          <a:p>
            <a:r>
              <a:rPr lang="en-US" sz="3000" b="1" dirty="0"/>
              <a:t>Background</a:t>
            </a:r>
          </a:p>
        </p:txBody>
      </p:sp>
      <p:sp>
        <p:nvSpPr>
          <p:cNvPr id="6" name="Oval 5">
            <a:extLst>
              <a:ext uri="{FF2B5EF4-FFF2-40B4-BE49-F238E27FC236}">
                <a16:creationId xmlns:a16="http://schemas.microsoft.com/office/drawing/2014/main" id="{097095AB-B4C8-4DDC-A724-1199531CEFBE}"/>
              </a:ext>
            </a:extLst>
          </p:cNvPr>
          <p:cNvSpPr/>
          <p:nvPr/>
        </p:nvSpPr>
        <p:spPr>
          <a:xfrm>
            <a:off x="6049851" y="2372491"/>
            <a:ext cx="2626060" cy="2635927"/>
          </a:xfrm>
          <a:prstGeom prst="ellipse">
            <a:avLst/>
          </a:prstGeom>
          <a:solidFill>
            <a:srgbClr val="2053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BFB2C01C-71C4-43FB-9605-FD286E34C7A1}"/>
              </a:ext>
            </a:extLst>
          </p:cNvPr>
          <p:cNvPicPr>
            <a:picLocks noChangeAspect="1"/>
          </p:cNvPicPr>
          <p:nvPr/>
        </p:nvPicPr>
        <p:blipFill rotWithShape="1">
          <a:blip r:embed="rId5"/>
          <a:srcRect l="17066" b="6566"/>
          <a:stretch/>
        </p:blipFill>
        <p:spPr>
          <a:xfrm>
            <a:off x="6885960" y="2370512"/>
            <a:ext cx="1805082" cy="1598402"/>
          </a:xfrm>
          <a:prstGeom prst="rect">
            <a:avLst/>
          </a:prstGeom>
        </p:spPr>
      </p:pic>
      <p:sp>
        <p:nvSpPr>
          <p:cNvPr id="15" name="TextBox 14">
            <a:extLst>
              <a:ext uri="{FF2B5EF4-FFF2-40B4-BE49-F238E27FC236}">
                <a16:creationId xmlns:a16="http://schemas.microsoft.com/office/drawing/2014/main" id="{E78581CC-6CCE-433E-BDCA-C77A2FBB8299}"/>
              </a:ext>
            </a:extLst>
          </p:cNvPr>
          <p:cNvSpPr txBox="1"/>
          <p:nvPr/>
        </p:nvSpPr>
        <p:spPr>
          <a:xfrm>
            <a:off x="6621437" y="4094912"/>
            <a:ext cx="2198910" cy="584775"/>
          </a:xfrm>
          <a:prstGeom prst="rect">
            <a:avLst/>
          </a:prstGeom>
          <a:noFill/>
        </p:spPr>
        <p:txBody>
          <a:bodyPr wrap="square" rtlCol="0">
            <a:spAutoFit/>
          </a:bodyPr>
          <a:lstStyle/>
          <a:p>
            <a:r>
              <a:rPr lang="en-US" sz="1600" b="1" dirty="0">
                <a:solidFill>
                  <a:schemeClr val="bg1"/>
                </a:solidFill>
              </a:rPr>
              <a:t>Low neutron absorption</a:t>
            </a:r>
          </a:p>
        </p:txBody>
      </p:sp>
    </p:spTree>
    <p:extLst>
      <p:ext uri="{BB962C8B-B14F-4D97-AF65-F5344CB8AC3E}">
        <p14:creationId xmlns:p14="http://schemas.microsoft.com/office/powerpoint/2010/main" val="22344694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96273" y="1629995"/>
            <a:ext cx="6580514" cy="5228005"/>
          </a:xfrm>
        </p:spPr>
        <p:txBody>
          <a:bodyPr/>
          <a:lstStyle/>
          <a:p>
            <a:pPr marL="342900" indent="-342900" algn="l">
              <a:buFont typeface="Arial" panose="020B0604020202020204" pitchFamily="34" charset="0"/>
              <a:buChar char="•"/>
            </a:pPr>
            <a:r>
              <a:rPr lang="en-US" sz="2000" dirty="0">
                <a:solidFill>
                  <a:schemeClr val="tx1"/>
                </a:solidFill>
                <a:latin typeface="+mj-lt"/>
              </a:rPr>
              <a:t>A cermet is a composite material composed of ceramic (</a:t>
            </a:r>
            <a:r>
              <a:rPr lang="en-US" sz="2000" dirty="0" err="1">
                <a:solidFill>
                  <a:schemeClr val="tx1"/>
                </a:solidFill>
                <a:latin typeface="+mj-lt"/>
              </a:rPr>
              <a:t>cer</a:t>
            </a:r>
            <a:r>
              <a:rPr lang="en-US" sz="2000" dirty="0">
                <a:solidFill>
                  <a:schemeClr val="tx1"/>
                </a:solidFill>
                <a:latin typeface="+mj-lt"/>
              </a:rPr>
              <a:t>) and metal (met) materials</a:t>
            </a:r>
          </a:p>
          <a:p>
            <a:pPr marL="342900" indent="-342900" algn="l">
              <a:buFont typeface="Arial" panose="020B0604020202020204" pitchFamily="34" charset="0"/>
              <a:buChar char="•"/>
            </a:pPr>
            <a:r>
              <a:rPr lang="en-US" sz="2000" dirty="0">
                <a:solidFill>
                  <a:schemeClr val="tx1"/>
                </a:solidFill>
                <a:latin typeface="+mj-lt"/>
              </a:rPr>
              <a:t>Designed to have the optimal properties of a ceramic</a:t>
            </a:r>
          </a:p>
          <a:p>
            <a:pPr marL="891540" lvl="1" indent="-342900" algn="l">
              <a:buFont typeface="Arial" panose="020B0604020202020204" pitchFamily="34" charset="0"/>
              <a:buChar char="•"/>
            </a:pPr>
            <a:r>
              <a:rPr lang="en-US" sz="2000" dirty="0">
                <a:solidFill>
                  <a:schemeClr val="tx1"/>
                </a:solidFill>
                <a:latin typeface="+mj-lt"/>
              </a:rPr>
              <a:t>High temperature resistance and hardness</a:t>
            </a:r>
          </a:p>
          <a:p>
            <a:pPr marL="342900" indent="-342900" algn="l">
              <a:buFont typeface="Arial" panose="020B0604020202020204" pitchFamily="34" charset="0"/>
              <a:buChar char="•"/>
            </a:pPr>
            <a:r>
              <a:rPr lang="en-US" sz="2000" dirty="0">
                <a:solidFill>
                  <a:schemeClr val="tx1"/>
                </a:solidFill>
                <a:latin typeface="+mj-lt"/>
              </a:rPr>
              <a:t>And properties of a metal</a:t>
            </a:r>
          </a:p>
          <a:p>
            <a:pPr marL="891540" lvl="1" indent="-342900" algn="l">
              <a:buFont typeface="Arial" panose="020B0604020202020204" pitchFamily="34" charset="0"/>
              <a:buChar char="•"/>
            </a:pPr>
            <a:r>
              <a:rPr lang="en-US" sz="2000" dirty="0">
                <a:solidFill>
                  <a:schemeClr val="tx1"/>
                </a:solidFill>
                <a:latin typeface="+mj-lt"/>
              </a:rPr>
              <a:t>Ability to undergo plastic deformation</a:t>
            </a:r>
          </a:p>
          <a:p>
            <a:pPr marL="342900" indent="-342900" algn="l">
              <a:buFont typeface="Arial" panose="020B0604020202020204" pitchFamily="34" charset="0"/>
              <a:buChar char="•"/>
            </a:pPr>
            <a:r>
              <a:rPr lang="en-US" sz="2000" dirty="0">
                <a:solidFill>
                  <a:schemeClr val="tx1"/>
                </a:solidFill>
                <a:latin typeface="+mj-lt"/>
              </a:rPr>
              <a:t>Cermet fuel is fabricated via spark plasma sintering (SPS) at MSFC</a:t>
            </a:r>
          </a:p>
          <a:p>
            <a:pPr marL="891540" lvl="1" indent="-342900" algn="l">
              <a:buFont typeface="Arial" panose="020B0604020202020204" pitchFamily="34" charset="0"/>
              <a:buChar char="•"/>
            </a:pPr>
            <a:r>
              <a:rPr lang="en-US" sz="2000" dirty="0">
                <a:solidFill>
                  <a:schemeClr val="tx1"/>
                </a:solidFill>
                <a:latin typeface="+mj-lt"/>
              </a:rPr>
              <a:t>Rapid Consolidation/Sintering</a:t>
            </a:r>
          </a:p>
          <a:p>
            <a:pPr marL="891540" lvl="1" indent="-342900" algn="l">
              <a:buFont typeface="Arial" panose="020B0604020202020204" pitchFamily="34" charset="0"/>
              <a:buChar char="•"/>
            </a:pPr>
            <a:r>
              <a:rPr lang="en-US" sz="2000" dirty="0">
                <a:solidFill>
                  <a:schemeClr val="tx1"/>
                </a:solidFill>
                <a:latin typeface="+mj-lt"/>
              </a:rPr>
              <a:t>Near Net-Shape Parts</a:t>
            </a:r>
          </a:p>
          <a:p>
            <a:pPr marL="891540" lvl="1" indent="-342900" algn="l">
              <a:buFont typeface="Arial" panose="020B0604020202020204" pitchFamily="34" charset="0"/>
              <a:buChar char="•"/>
            </a:pPr>
            <a:r>
              <a:rPr lang="en-US" sz="2000" dirty="0">
                <a:solidFill>
                  <a:schemeClr val="tx1"/>
                </a:solidFill>
                <a:latin typeface="+mj-lt"/>
              </a:rPr>
              <a:t>High Density Parts</a:t>
            </a:r>
          </a:p>
          <a:p>
            <a:pPr marL="891540" lvl="1" indent="-342900" algn="l">
              <a:buFont typeface="Arial" panose="020B0604020202020204" pitchFamily="34" charset="0"/>
              <a:buChar char="•"/>
            </a:pPr>
            <a:r>
              <a:rPr lang="en-US" sz="2000" dirty="0">
                <a:solidFill>
                  <a:schemeClr val="tx1"/>
                </a:solidFill>
                <a:latin typeface="+mj-lt"/>
              </a:rPr>
              <a:t>Minimal Grain Growth</a:t>
            </a:r>
          </a:p>
          <a:p>
            <a:pPr marL="891540" lvl="1" indent="-342900" algn="l">
              <a:buFont typeface="Arial" panose="020B0604020202020204" pitchFamily="34" charset="0"/>
              <a:buChar char="•"/>
            </a:pPr>
            <a:endParaRPr lang="en-US" dirty="0">
              <a:solidFill>
                <a:schemeClr val="tx1"/>
              </a:solidFill>
            </a:endParaRPr>
          </a:p>
        </p:txBody>
      </p:sp>
      <p:sp>
        <p:nvSpPr>
          <p:cNvPr id="4" name="Slide Number Placeholder 3"/>
          <p:cNvSpPr>
            <a:spLocks noGrp="1"/>
          </p:cNvSpPr>
          <p:nvPr>
            <p:ph type="sldNum" sz="quarter" idx="4"/>
          </p:nvPr>
        </p:nvSpPr>
        <p:spPr/>
        <p:txBody>
          <a:bodyPr/>
          <a:lstStyle/>
          <a:p>
            <a:fld id="{4336D8BB-1FBA-4ECE-B83B-DC345E7EB0EF}" type="slidenum">
              <a:rPr lang="en-US" smtClean="0"/>
              <a:pPr/>
              <a:t>6</a:t>
            </a:fld>
            <a:endParaRPr lang="en-US" dirty="0"/>
          </a:p>
        </p:txBody>
      </p:sp>
      <p:sp>
        <p:nvSpPr>
          <p:cNvPr id="8" name="Title 3"/>
          <p:cNvSpPr txBox="1">
            <a:spLocks/>
          </p:cNvSpPr>
          <p:nvPr/>
        </p:nvSpPr>
        <p:spPr>
          <a:xfrm>
            <a:off x="3165442" y="336324"/>
            <a:ext cx="5867400" cy="914400"/>
          </a:xfrm>
          <a:prstGeom prst="rect">
            <a:avLst/>
          </a:prstGeom>
        </p:spPr>
        <p:txBody>
          <a:bodyPr/>
          <a:lstStyle>
            <a:lvl1pPr algn="ctr" defTabSz="548640" rtl="0" eaLnBrk="1" fontAlgn="base" hangingPunct="1">
              <a:spcBef>
                <a:spcPct val="0"/>
              </a:spcBef>
              <a:spcAft>
                <a:spcPct val="0"/>
              </a:spcAft>
              <a:defRPr sz="3360" kern="1200">
                <a:solidFill>
                  <a:schemeClr val="tx1"/>
                </a:solidFill>
                <a:latin typeface="Arial" panose="020B0604020202020204" pitchFamily="34" charset="0"/>
                <a:ea typeface="ＭＳ Ｐゴシック" charset="-128"/>
                <a:cs typeface="Arial" panose="020B0604020202020204" pitchFamily="34" charset="0"/>
              </a:defRPr>
            </a:lvl1pPr>
            <a:lvl2pPr algn="ctr" defTabSz="548640" rtl="0" eaLnBrk="1" fontAlgn="base" hangingPunct="1">
              <a:spcBef>
                <a:spcPct val="0"/>
              </a:spcBef>
              <a:spcAft>
                <a:spcPct val="0"/>
              </a:spcAft>
              <a:defRPr sz="5280">
                <a:solidFill>
                  <a:schemeClr val="tx1"/>
                </a:solidFill>
                <a:latin typeface="Calibri" pitchFamily="34" charset="0"/>
                <a:ea typeface="ＭＳ Ｐゴシック" charset="-128"/>
                <a:cs typeface="ＭＳ Ｐゴシック" charset="-128"/>
              </a:defRPr>
            </a:lvl2pPr>
            <a:lvl3pPr algn="ctr" defTabSz="548640" rtl="0" eaLnBrk="1" fontAlgn="base" hangingPunct="1">
              <a:spcBef>
                <a:spcPct val="0"/>
              </a:spcBef>
              <a:spcAft>
                <a:spcPct val="0"/>
              </a:spcAft>
              <a:defRPr sz="5280">
                <a:solidFill>
                  <a:schemeClr val="tx1"/>
                </a:solidFill>
                <a:latin typeface="Calibri" pitchFamily="34" charset="0"/>
                <a:ea typeface="ＭＳ Ｐゴシック" charset="-128"/>
                <a:cs typeface="ＭＳ Ｐゴシック" charset="-128"/>
              </a:defRPr>
            </a:lvl3pPr>
            <a:lvl4pPr algn="ctr" defTabSz="548640" rtl="0" eaLnBrk="1" fontAlgn="base" hangingPunct="1">
              <a:spcBef>
                <a:spcPct val="0"/>
              </a:spcBef>
              <a:spcAft>
                <a:spcPct val="0"/>
              </a:spcAft>
              <a:defRPr sz="5280">
                <a:solidFill>
                  <a:schemeClr val="tx1"/>
                </a:solidFill>
                <a:latin typeface="Calibri" pitchFamily="34" charset="0"/>
                <a:ea typeface="ＭＳ Ｐゴシック" charset="-128"/>
                <a:cs typeface="ＭＳ Ｐゴシック" charset="-128"/>
              </a:defRPr>
            </a:lvl4pPr>
            <a:lvl5pPr algn="ctr" defTabSz="548640" rtl="0" eaLnBrk="1" fontAlgn="base" hangingPunct="1">
              <a:spcBef>
                <a:spcPct val="0"/>
              </a:spcBef>
              <a:spcAft>
                <a:spcPct val="0"/>
              </a:spcAft>
              <a:defRPr sz="5280">
                <a:solidFill>
                  <a:schemeClr val="tx1"/>
                </a:solidFill>
                <a:latin typeface="Calibri" pitchFamily="34" charset="0"/>
                <a:ea typeface="ＭＳ Ｐゴシック" charset="-128"/>
                <a:cs typeface="ＭＳ Ｐゴシック" charset="-128"/>
              </a:defRPr>
            </a:lvl5pPr>
            <a:lvl6pPr marL="548640" algn="ctr" defTabSz="548640" rtl="0" eaLnBrk="1" fontAlgn="base" hangingPunct="1">
              <a:spcBef>
                <a:spcPct val="0"/>
              </a:spcBef>
              <a:spcAft>
                <a:spcPct val="0"/>
              </a:spcAft>
              <a:defRPr sz="5280">
                <a:solidFill>
                  <a:schemeClr val="tx1"/>
                </a:solidFill>
                <a:latin typeface="Calibri" pitchFamily="34" charset="0"/>
                <a:ea typeface="ＭＳ Ｐゴシック" charset="-128"/>
                <a:cs typeface="ＭＳ Ｐゴシック" charset="-128"/>
              </a:defRPr>
            </a:lvl6pPr>
            <a:lvl7pPr marL="1097280" algn="ctr" defTabSz="548640" rtl="0" eaLnBrk="1" fontAlgn="base" hangingPunct="1">
              <a:spcBef>
                <a:spcPct val="0"/>
              </a:spcBef>
              <a:spcAft>
                <a:spcPct val="0"/>
              </a:spcAft>
              <a:defRPr sz="5280">
                <a:solidFill>
                  <a:schemeClr val="tx1"/>
                </a:solidFill>
                <a:latin typeface="Calibri" pitchFamily="34" charset="0"/>
                <a:ea typeface="ＭＳ Ｐゴシック" charset="-128"/>
                <a:cs typeface="ＭＳ Ｐゴシック" charset="-128"/>
              </a:defRPr>
            </a:lvl7pPr>
            <a:lvl8pPr marL="1645920" algn="ctr" defTabSz="548640" rtl="0" eaLnBrk="1" fontAlgn="base" hangingPunct="1">
              <a:spcBef>
                <a:spcPct val="0"/>
              </a:spcBef>
              <a:spcAft>
                <a:spcPct val="0"/>
              </a:spcAft>
              <a:defRPr sz="5280">
                <a:solidFill>
                  <a:schemeClr val="tx1"/>
                </a:solidFill>
                <a:latin typeface="Calibri" pitchFamily="34" charset="0"/>
                <a:ea typeface="ＭＳ Ｐゴシック" charset="-128"/>
                <a:cs typeface="ＭＳ Ｐゴシック" charset="-128"/>
              </a:defRPr>
            </a:lvl8pPr>
            <a:lvl9pPr marL="2194560" algn="ctr" defTabSz="548640" rtl="0" eaLnBrk="1" fontAlgn="base" hangingPunct="1">
              <a:spcBef>
                <a:spcPct val="0"/>
              </a:spcBef>
              <a:spcAft>
                <a:spcPct val="0"/>
              </a:spcAft>
              <a:defRPr sz="5280">
                <a:solidFill>
                  <a:schemeClr val="tx1"/>
                </a:solidFill>
                <a:latin typeface="Calibri" pitchFamily="34" charset="0"/>
                <a:ea typeface="ＭＳ Ｐゴシック" charset="-128"/>
                <a:cs typeface="ＭＳ Ｐゴシック" charset="-128"/>
              </a:defRPr>
            </a:lvl9pPr>
          </a:lstStyle>
          <a:p>
            <a:r>
              <a:rPr lang="en-US" sz="3600" b="1" dirty="0">
                <a:solidFill>
                  <a:schemeClr val="bg1"/>
                </a:solidFill>
                <a:latin typeface="+mj-lt"/>
              </a:rPr>
              <a:t>Cermet Fuel</a:t>
            </a:r>
          </a:p>
        </p:txBody>
      </p:sp>
      <p:pic>
        <p:nvPicPr>
          <p:cNvPr id="10" name="Picture 9"/>
          <p:cNvPicPr>
            <a:picLocks noChangeAspect="1"/>
          </p:cNvPicPr>
          <p:nvPr/>
        </p:nvPicPr>
        <p:blipFill>
          <a:blip r:embed="rId2"/>
          <a:stretch>
            <a:fillRect/>
          </a:stretch>
        </p:blipFill>
        <p:spPr>
          <a:xfrm>
            <a:off x="8880051" y="1270135"/>
            <a:ext cx="3915266" cy="2603962"/>
          </a:xfrm>
          <a:prstGeom prst="rect">
            <a:avLst/>
          </a:prstGeom>
        </p:spPr>
      </p:pic>
      <p:pic>
        <p:nvPicPr>
          <p:cNvPr id="11" name="Picture 10"/>
          <p:cNvPicPr>
            <a:picLocks noChangeAspect="1"/>
          </p:cNvPicPr>
          <p:nvPr/>
        </p:nvPicPr>
        <p:blipFill>
          <a:blip r:embed="rId3"/>
          <a:stretch>
            <a:fillRect/>
          </a:stretch>
        </p:blipFill>
        <p:spPr>
          <a:xfrm>
            <a:off x="6273973" y="1279652"/>
            <a:ext cx="3840813" cy="2584928"/>
          </a:xfrm>
          <a:prstGeom prst="rect">
            <a:avLst/>
          </a:prstGeom>
        </p:spPr>
      </p:pic>
      <p:pic>
        <p:nvPicPr>
          <p:cNvPr id="12" name="Picture 11"/>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993929" y="4008755"/>
            <a:ext cx="3544917" cy="2294075"/>
          </a:xfrm>
          <a:prstGeom prst="rect">
            <a:avLst/>
          </a:prstGeom>
        </p:spPr>
      </p:pic>
      <p:sp>
        <p:nvSpPr>
          <p:cNvPr id="13" name="TextBox 12"/>
          <p:cNvSpPr txBox="1"/>
          <p:nvPr/>
        </p:nvSpPr>
        <p:spPr>
          <a:xfrm>
            <a:off x="8194380" y="6383310"/>
            <a:ext cx="2980477" cy="323165"/>
          </a:xfrm>
          <a:prstGeom prst="rect">
            <a:avLst/>
          </a:prstGeom>
          <a:noFill/>
        </p:spPr>
        <p:txBody>
          <a:bodyPr wrap="square" rtlCol="0">
            <a:spAutoFit/>
          </a:bodyPr>
          <a:lstStyle/>
          <a:p>
            <a:pPr algn="ctr"/>
            <a:r>
              <a:rPr lang="en-US" sz="1500" dirty="0">
                <a:latin typeface="+mj-lt"/>
              </a:rPr>
              <a:t>SPS model DCS 15.</a:t>
            </a:r>
          </a:p>
        </p:txBody>
      </p:sp>
    </p:spTree>
    <p:extLst>
      <p:ext uri="{BB962C8B-B14F-4D97-AF65-F5344CB8AC3E}">
        <p14:creationId xmlns:p14="http://schemas.microsoft.com/office/powerpoint/2010/main" val="31464013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175574" y="1188713"/>
            <a:ext cx="8610600" cy="4953000"/>
          </a:xfrm>
        </p:spPr>
        <p:txBody>
          <a:bodyPr/>
          <a:lstStyle/>
          <a:p>
            <a:pPr lvl="1"/>
            <a:r>
              <a:rPr lang="en-US" sz="1600" dirty="0">
                <a:latin typeface="+mj-lt"/>
              </a:rPr>
              <a:t>Research focuses on synthesis to understand chemical reactions and product formation prior to experiments with uranium</a:t>
            </a:r>
          </a:p>
          <a:p>
            <a:pPr lvl="1"/>
            <a:r>
              <a:rPr lang="en-US" sz="1600" dirty="0">
                <a:latin typeface="+mj-lt"/>
              </a:rPr>
              <a:t>Surrogate of choice is hafnium nitride (</a:t>
            </a:r>
            <a:r>
              <a:rPr lang="en-US" sz="1600" dirty="0" err="1">
                <a:latin typeface="+mj-lt"/>
              </a:rPr>
              <a:t>HfN</a:t>
            </a:r>
            <a:r>
              <a:rPr lang="en-US" sz="1600" dirty="0">
                <a:latin typeface="+mj-lt"/>
              </a:rPr>
              <a:t>)</a:t>
            </a:r>
          </a:p>
          <a:p>
            <a:pPr lvl="2"/>
            <a:r>
              <a:rPr lang="en-US" dirty="0">
                <a:latin typeface="+mj-lt"/>
              </a:rPr>
              <a:t>high melting temperature</a:t>
            </a:r>
          </a:p>
          <a:p>
            <a:pPr lvl="2"/>
            <a:r>
              <a:rPr lang="en-US" dirty="0">
                <a:latin typeface="+mj-lt"/>
              </a:rPr>
              <a:t>crystallographic structure same as (UN)</a:t>
            </a:r>
          </a:p>
          <a:p>
            <a:pPr lvl="1"/>
            <a:r>
              <a:rPr lang="en-US" sz="1600" dirty="0">
                <a:latin typeface="+mj-lt"/>
              </a:rPr>
              <a:t>Surrogate work allows to predict morphology and </a:t>
            </a:r>
          </a:p>
          <a:p>
            <a:pPr marL="457200" lvl="1" indent="0">
              <a:buNone/>
            </a:pPr>
            <a:r>
              <a:rPr lang="en-US" sz="1600" dirty="0">
                <a:latin typeface="+mj-lt"/>
              </a:rPr>
              <a:t>microstructural features prior to working with uranium</a:t>
            </a:r>
          </a:p>
          <a:p>
            <a:pPr lvl="1"/>
            <a:r>
              <a:rPr lang="en-US" sz="1600" dirty="0">
                <a:latin typeface="+mj-lt"/>
              </a:rPr>
              <a:t>Advantages include:</a:t>
            </a:r>
          </a:p>
          <a:p>
            <a:pPr lvl="2"/>
            <a:r>
              <a:rPr lang="en-US" dirty="0">
                <a:latin typeface="+mj-lt"/>
              </a:rPr>
              <a:t>Reduced cost</a:t>
            </a:r>
          </a:p>
          <a:p>
            <a:pPr lvl="2"/>
            <a:r>
              <a:rPr lang="en-US" dirty="0">
                <a:latin typeface="+mj-lt"/>
              </a:rPr>
              <a:t>Reduced safety guidelines and processes</a:t>
            </a:r>
          </a:p>
          <a:p>
            <a:pPr lvl="2"/>
            <a:r>
              <a:rPr lang="en-US" dirty="0">
                <a:latin typeface="+mj-lt"/>
              </a:rPr>
              <a:t>Faster turn around times</a:t>
            </a:r>
          </a:p>
          <a:p>
            <a:pPr marL="457200" lvl="1" indent="0">
              <a:buNone/>
            </a:pPr>
            <a:endParaRPr lang="en-US" dirty="0"/>
          </a:p>
          <a:p>
            <a:endParaRPr lang="en-US" dirty="0"/>
          </a:p>
        </p:txBody>
      </p:sp>
      <p:sp>
        <p:nvSpPr>
          <p:cNvPr id="3" name="Slide Number Placeholder 2"/>
          <p:cNvSpPr>
            <a:spLocks noGrp="1"/>
          </p:cNvSpPr>
          <p:nvPr>
            <p:ph type="sldNum" sz="quarter" idx="4"/>
          </p:nvPr>
        </p:nvSpPr>
        <p:spPr/>
        <p:txBody>
          <a:bodyPr/>
          <a:lstStyle/>
          <a:p>
            <a:fld id="{4336D8BB-1FBA-4ECE-B83B-DC345E7EB0EF}" type="slidenum">
              <a:rPr lang="en-US" smtClean="0"/>
              <a:pPr/>
              <a:t>7</a:t>
            </a:fld>
            <a:endParaRPr lang="en-US" dirty="0"/>
          </a:p>
        </p:txBody>
      </p:sp>
      <p:sp>
        <p:nvSpPr>
          <p:cNvPr id="4" name="Title 3"/>
          <p:cNvSpPr>
            <a:spLocks noGrp="1"/>
          </p:cNvSpPr>
          <p:nvPr>
            <p:ph type="title"/>
          </p:nvPr>
        </p:nvSpPr>
        <p:spPr>
          <a:xfrm>
            <a:off x="3276600" y="72373"/>
            <a:ext cx="5867400" cy="914400"/>
          </a:xfrm>
        </p:spPr>
        <p:txBody>
          <a:bodyPr/>
          <a:lstStyle/>
          <a:p>
            <a:r>
              <a:rPr lang="en-US" sz="3000" b="1" dirty="0"/>
              <a:t>Nuclear Fuel Surrogate</a:t>
            </a:r>
          </a:p>
        </p:txBody>
      </p:sp>
      <p:sp>
        <p:nvSpPr>
          <p:cNvPr id="9" name="TextBox 8"/>
          <p:cNvSpPr txBox="1"/>
          <p:nvPr/>
        </p:nvSpPr>
        <p:spPr>
          <a:xfrm>
            <a:off x="2057400" y="6131840"/>
            <a:ext cx="3844022" cy="323165"/>
          </a:xfrm>
          <a:prstGeom prst="rect">
            <a:avLst/>
          </a:prstGeom>
          <a:noFill/>
        </p:spPr>
        <p:txBody>
          <a:bodyPr wrap="square" rtlCol="0">
            <a:spAutoFit/>
          </a:bodyPr>
          <a:lstStyle/>
          <a:p>
            <a:pPr algn="ctr"/>
            <a:r>
              <a:rPr lang="en-US" sz="1500" dirty="0">
                <a:latin typeface="+mj-lt"/>
              </a:rPr>
              <a:t>Nuclear fuel and surrogate properties</a:t>
            </a:r>
            <a:r>
              <a:rPr lang="en-US" sz="1500" dirty="0"/>
              <a:t>.</a:t>
            </a:r>
          </a:p>
        </p:txBody>
      </p:sp>
      <p:sp>
        <p:nvSpPr>
          <p:cNvPr id="10" name="TextBox 9"/>
          <p:cNvSpPr txBox="1"/>
          <p:nvPr/>
        </p:nvSpPr>
        <p:spPr>
          <a:xfrm>
            <a:off x="6853891" y="5437785"/>
            <a:ext cx="3844022" cy="553998"/>
          </a:xfrm>
          <a:prstGeom prst="rect">
            <a:avLst/>
          </a:prstGeom>
          <a:noFill/>
        </p:spPr>
        <p:txBody>
          <a:bodyPr wrap="square" rtlCol="0">
            <a:spAutoFit/>
          </a:bodyPr>
          <a:lstStyle/>
          <a:p>
            <a:pPr algn="ctr"/>
            <a:r>
              <a:rPr lang="en-US" sz="1500" dirty="0">
                <a:latin typeface="Calibri (Headings)"/>
              </a:rPr>
              <a:t>Similar microstructure of UN and </a:t>
            </a:r>
            <a:r>
              <a:rPr lang="en-US" sz="1500" dirty="0" err="1">
                <a:latin typeface="Calibri (Headings)"/>
              </a:rPr>
              <a:t>HfN</a:t>
            </a:r>
            <a:r>
              <a:rPr lang="en-US" sz="1500" dirty="0">
                <a:latin typeface="Calibri (Headings)"/>
              </a:rPr>
              <a:t> on a molybdenum matrix.</a:t>
            </a:r>
          </a:p>
        </p:txBody>
      </p:sp>
      <p:graphicFrame>
        <p:nvGraphicFramePr>
          <p:cNvPr id="8" name="Table 7"/>
          <p:cNvGraphicFramePr>
            <a:graphicFrameLocks noGrp="1"/>
          </p:cNvGraphicFramePr>
          <p:nvPr/>
        </p:nvGraphicFramePr>
        <p:xfrm>
          <a:off x="1828802" y="4876799"/>
          <a:ext cx="4381499" cy="1290768"/>
        </p:xfrm>
        <a:graphic>
          <a:graphicData uri="http://schemas.openxmlformats.org/drawingml/2006/table">
            <a:tbl>
              <a:tblPr firstRow="1" bandRow="1">
                <a:tableStyleId>{5C22544A-7EE6-4342-B048-85BDC9FD1C3A}</a:tableStyleId>
              </a:tblPr>
              <a:tblGrid>
                <a:gridCol w="914399">
                  <a:extLst>
                    <a:ext uri="{9D8B030D-6E8A-4147-A177-3AD203B41FA5}">
                      <a16:colId xmlns:a16="http://schemas.microsoft.com/office/drawing/2014/main" val="1379882989"/>
                    </a:ext>
                  </a:extLst>
                </a:gridCol>
                <a:gridCol w="747549">
                  <a:extLst>
                    <a:ext uri="{9D8B030D-6E8A-4147-A177-3AD203B41FA5}">
                      <a16:colId xmlns:a16="http://schemas.microsoft.com/office/drawing/2014/main" val="4012171733"/>
                    </a:ext>
                  </a:extLst>
                </a:gridCol>
                <a:gridCol w="830974">
                  <a:extLst>
                    <a:ext uri="{9D8B030D-6E8A-4147-A177-3AD203B41FA5}">
                      <a16:colId xmlns:a16="http://schemas.microsoft.com/office/drawing/2014/main" val="3093930165"/>
                    </a:ext>
                  </a:extLst>
                </a:gridCol>
                <a:gridCol w="830974">
                  <a:extLst>
                    <a:ext uri="{9D8B030D-6E8A-4147-A177-3AD203B41FA5}">
                      <a16:colId xmlns:a16="http://schemas.microsoft.com/office/drawing/2014/main" val="4102962236"/>
                    </a:ext>
                  </a:extLst>
                </a:gridCol>
                <a:gridCol w="1057603">
                  <a:extLst>
                    <a:ext uri="{9D8B030D-6E8A-4147-A177-3AD203B41FA5}">
                      <a16:colId xmlns:a16="http://schemas.microsoft.com/office/drawing/2014/main" val="2871395875"/>
                    </a:ext>
                  </a:extLst>
                </a:gridCol>
              </a:tblGrid>
              <a:tr h="526399">
                <a:tc>
                  <a:txBody>
                    <a:bodyPr/>
                    <a:lstStyle/>
                    <a:p>
                      <a:pPr algn="ctr"/>
                      <a:r>
                        <a:rPr lang="en-US" sz="1200" dirty="0">
                          <a:latin typeface="Times New Roman" panose="02020603050405020304" pitchFamily="18" charset="0"/>
                          <a:cs typeface="Times New Roman" panose="02020603050405020304" pitchFamily="18" charset="0"/>
                        </a:rPr>
                        <a:t>Compound</a:t>
                      </a:r>
                    </a:p>
                  </a:txBody>
                  <a:tcPr anchor="ctr">
                    <a:solidFill>
                      <a:schemeClr val="tx2"/>
                    </a:solidFill>
                  </a:tcPr>
                </a:tc>
                <a:tc>
                  <a:txBody>
                    <a:bodyPr/>
                    <a:lstStyle/>
                    <a:p>
                      <a:pPr algn="ctr"/>
                      <a:r>
                        <a:rPr lang="en-US" sz="1200" dirty="0">
                          <a:latin typeface="Times New Roman" panose="02020603050405020304" pitchFamily="18" charset="0"/>
                          <a:cs typeface="Times New Roman" panose="02020603050405020304" pitchFamily="18" charset="0"/>
                        </a:rPr>
                        <a:t>Melting</a:t>
                      </a:r>
                      <a:r>
                        <a:rPr lang="en-US" sz="1200" baseline="0" dirty="0">
                          <a:latin typeface="Times New Roman" panose="02020603050405020304" pitchFamily="18" charset="0"/>
                          <a:cs typeface="Times New Roman" panose="02020603050405020304" pitchFamily="18" charset="0"/>
                        </a:rPr>
                        <a:t> Point (°C)</a:t>
                      </a:r>
                      <a:endParaRPr lang="en-US" sz="1200" dirty="0">
                        <a:latin typeface="Times New Roman" panose="02020603050405020304" pitchFamily="18" charset="0"/>
                        <a:cs typeface="Times New Roman" panose="02020603050405020304" pitchFamily="18" charset="0"/>
                      </a:endParaRPr>
                    </a:p>
                  </a:txBody>
                  <a:tcPr anchor="ctr">
                    <a:solidFill>
                      <a:schemeClr val="tx2"/>
                    </a:solidFill>
                  </a:tcPr>
                </a:tc>
                <a:tc>
                  <a:txBody>
                    <a:bodyPr/>
                    <a:lstStyle/>
                    <a:p>
                      <a:pPr algn="ctr"/>
                      <a:r>
                        <a:rPr lang="en-US" sz="1200" dirty="0">
                          <a:latin typeface="Times New Roman" panose="02020603050405020304" pitchFamily="18" charset="0"/>
                          <a:cs typeface="Times New Roman" panose="02020603050405020304" pitchFamily="18" charset="0"/>
                        </a:rPr>
                        <a:t>Density (g/cm</a:t>
                      </a:r>
                      <a:r>
                        <a:rPr lang="en-US" sz="1200" baseline="30000" dirty="0">
                          <a:latin typeface="Times New Roman" panose="02020603050405020304" pitchFamily="18" charset="0"/>
                          <a:cs typeface="Times New Roman" panose="02020603050405020304" pitchFamily="18" charset="0"/>
                        </a:rPr>
                        <a:t>3</a:t>
                      </a:r>
                      <a:r>
                        <a:rPr lang="en-US" sz="1200" dirty="0">
                          <a:latin typeface="Times New Roman" panose="02020603050405020304" pitchFamily="18" charset="0"/>
                          <a:cs typeface="Times New Roman" panose="02020603050405020304" pitchFamily="18" charset="0"/>
                        </a:rPr>
                        <a:t>)</a:t>
                      </a:r>
                    </a:p>
                  </a:txBody>
                  <a:tcPr anchor="ctr">
                    <a:solidFill>
                      <a:schemeClr val="tx2"/>
                    </a:solidFill>
                  </a:tcPr>
                </a:tc>
                <a:tc>
                  <a:txBody>
                    <a:bodyPr/>
                    <a:lstStyle/>
                    <a:p>
                      <a:pPr algn="ctr"/>
                      <a:r>
                        <a:rPr lang="en-US" sz="1200" dirty="0">
                          <a:latin typeface="Times New Roman" panose="02020603050405020304" pitchFamily="18" charset="0"/>
                          <a:cs typeface="Times New Roman" panose="02020603050405020304" pitchFamily="18" charset="0"/>
                        </a:rPr>
                        <a:t>Crystal</a:t>
                      </a:r>
                      <a:r>
                        <a:rPr lang="en-US" sz="1200" baseline="0" dirty="0">
                          <a:latin typeface="Times New Roman" panose="02020603050405020304" pitchFamily="18" charset="0"/>
                          <a:cs typeface="Times New Roman" panose="02020603050405020304" pitchFamily="18" charset="0"/>
                        </a:rPr>
                        <a:t> Structure</a:t>
                      </a:r>
                      <a:endParaRPr lang="en-US" sz="1200" dirty="0">
                        <a:latin typeface="Times New Roman" panose="02020603050405020304" pitchFamily="18" charset="0"/>
                        <a:cs typeface="Times New Roman" panose="02020603050405020304" pitchFamily="18" charset="0"/>
                      </a:endParaRPr>
                    </a:p>
                  </a:txBody>
                  <a:tcPr anchor="ctr">
                    <a:solidFill>
                      <a:schemeClr val="tx2"/>
                    </a:solidFill>
                  </a:tcPr>
                </a:tc>
                <a:tc>
                  <a:txBody>
                    <a:bodyPr/>
                    <a:lstStyle/>
                    <a:p>
                      <a:pPr algn="ctr"/>
                      <a:r>
                        <a:rPr lang="en-US" sz="1200" dirty="0">
                          <a:latin typeface="Times New Roman" panose="02020603050405020304" pitchFamily="18" charset="0"/>
                          <a:cs typeface="Times New Roman" panose="02020603050405020304" pitchFamily="18" charset="0"/>
                        </a:rPr>
                        <a:t>Thermal Conductivity</a:t>
                      </a:r>
                      <a:r>
                        <a:rPr lang="en-US" sz="1200" baseline="0" dirty="0">
                          <a:latin typeface="Times New Roman" panose="02020603050405020304" pitchFamily="18" charset="0"/>
                          <a:cs typeface="Times New Roman" panose="02020603050405020304" pitchFamily="18" charset="0"/>
                        </a:rPr>
                        <a:t> (W/m*K)</a:t>
                      </a:r>
                      <a:endParaRPr lang="en-US" sz="1200" dirty="0">
                        <a:latin typeface="Times New Roman" panose="02020603050405020304" pitchFamily="18" charset="0"/>
                        <a:cs typeface="Times New Roman" panose="02020603050405020304" pitchFamily="18" charset="0"/>
                      </a:endParaRPr>
                    </a:p>
                  </a:txBody>
                  <a:tcPr anchor="ctr">
                    <a:solidFill>
                      <a:schemeClr val="tx2"/>
                    </a:solidFill>
                  </a:tcPr>
                </a:tc>
                <a:extLst>
                  <a:ext uri="{0D108BD9-81ED-4DB2-BD59-A6C34878D82A}">
                    <a16:rowId xmlns:a16="http://schemas.microsoft.com/office/drawing/2014/main" val="1083299696"/>
                  </a:ext>
                </a:extLst>
              </a:tr>
              <a:tr h="325344">
                <a:tc>
                  <a:txBody>
                    <a:bodyPr/>
                    <a:lstStyle/>
                    <a:p>
                      <a:pPr algn="ctr"/>
                      <a:r>
                        <a:rPr lang="en-US" sz="1200" dirty="0" err="1">
                          <a:latin typeface="Times New Roman" panose="02020603050405020304" pitchFamily="18" charset="0"/>
                          <a:cs typeface="Times New Roman" panose="02020603050405020304" pitchFamily="18" charset="0"/>
                        </a:rPr>
                        <a:t>HfN</a:t>
                      </a:r>
                      <a:endParaRPr lang="en-US" sz="1200" dirty="0">
                        <a:latin typeface="Times New Roman" panose="02020603050405020304" pitchFamily="18" charset="0"/>
                        <a:cs typeface="Times New Roman" panose="02020603050405020304" pitchFamily="18" charset="0"/>
                      </a:endParaRPr>
                    </a:p>
                  </a:txBody>
                  <a:tcPr>
                    <a:solidFill>
                      <a:schemeClr val="accent5">
                        <a:lumMod val="40000"/>
                        <a:lumOff val="60000"/>
                      </a:schemeClr>
                    </a:solidFill>
                  </a:tcPr>
                </a:tc>
                <a:tc>
                  <a:txBody>
                    <a:bodyPr/>
                    <a:lstStyle/>
                    <a:p>
                      <a:pPr algn="ctr"/>
                      <a:r>
                        <a:rPr lang="en-US" sz="1200" dirty="0">
                          <a:latin typeface="Times New Roman" panose="02020603050405020304" pitchFamily="18" charset="0"/>
                          <a:cs typeface="Times New Roman" panose="02020603050405020304" pitchFamily="18" charset="0"/>
                        </a:rPr>
                        <a:t>3,385</a:t>
                      </a:r>
                    </a:p>
                  </a:txBody>
                  <a:tcPr>
                    <a:solidFill>
                      <a:schemeClr val="accent5">
                        <a:lumMod val="40000"/>
                        <a:lumOff val="60000"/>
                      </a:schemeClr>
                    </a:solidFill>
                  </a:tcPr>
                </a:tc>
                <a:tc>
                  <a:txBody>
                    <a:bodyPr/>
                    <a:lstStyle/>
                    <a:p>
                      <a:pPr algn="ctr"/>
                      <a:r>
                        <a:rPr lang="en-US" sz="1200" dirty="0">
                          <a:latin typeface="Times New Roman" panose="02020603050405020304" pitchFamily="18" charset="0"/>
                          <a:cs typeface="Times New Roman" panose="02020603050405020304" pitchFamily="18" charset="0"/>
                        </a:rPr>
                        <a:t>13.8</a:t>
                      </a:r>
                    </a:p>
                  </a:txBody>
                  <a:tcPr>
                    <a:solidFill>
                      <a:schemeClr val="accent5">
                        <a:lumMod val="40000"/>
                        <a:lumOff val="60000"/>
                      </a:schemeClr>
                    </a:solidFill>
                  </a:tcPr>
                </a:tc>
                <a:tc>
                  <a:txBody>
                    <a:bodyPr/>
                    <a:lstStyle/>
                    <a:p>
                      <a:pPr algn="ctr"/>
                      <a:r>
                        <a:rPr lang="en-US" sz="1200" dirty="0">
                          <a:latin typeface="Times New Roman" panose="02020603050405020304" pitchFamily="18" charset="0"/>
                          <a:cs typeface="Times New Roman" panose="02020603050405020304" pitchFamily="18" charset="0"/>
                        </a:rPr>
                        <a:t>Cubic</a:t>
                      </a:r>
                    </a:p>
                  </a:txBody>
                  <a:tcPr>
                    <a:solidFill>
                      <a:schemeClr val="accent5">
                        <a:lumMod val="40000"/>
                        <a:lumOff val="60000"/>
                      </a:schemeClr>
                    </a:solidFill>
                  </a:tcPr>
                </a:tc>
                <a:tc>
                  <a:txBody>
                    <a:bodyPr/>
                    <a:lstStyle/>
                    <a:p>
                      <a:pPr algn="ctr"/>
                      <a:r>
                        <a:rPr lang="en-US" sz="1200" dirty="0">
                          <a:latin typeface="Times New Roman" panose="02020603050405020304" pitchFamily="18" charset="0"/>
                          <a:cs typeface="Times New Roman" panose="02020603050405020304" pitchFamily="18" charset="0"/>
                        </a:rPr>
                        <a:t>11.71</a:t>
                      </a:r>
                    </a:p>
                  </a:txBody>
                  <a:tcPr>
                    <a:solidFill>
                      <a:schemeClr val="accent5">
                        <a:lumMod val="40000"/>
                        <a:lumOff val="60000"/>
                      </a:schemeClr>
                    </a:solidFill>
                  </a:tcPr>
                </a:tc>
                <a:extLst>
                  <a:ext uri="{0D108BD9-81ED-4DB2-BD59-A6C34878D82A}">
                    <a16:rowId xmlns:a16="http://schemas.microsoft.com/office/drawing/2014/main" val="3825009004"/>
                  </a:ext>
                </a:extLst>
              </a:tr>
              <a:tr h="325344">
                <a:tc>
                  <a:txBody>
                    <a:bodyPr/>
                    <a:lstStyle/>
                    <a:p>
                      <a:pPr algn="ctr"/>
                      <a:r>
                        <a:rPr lang="en-US" sz="1200" dirty="0">
                          <a:latin typeface="Times New Roman" panose="02020603050405020304" pitchFamily="18" charset="0"/>
                          <a:cs typeface="Times New Roman" panose="02020603050405020304" pitchFamily="18" charset="0"/>
                        </a:rPr>
                        <a:t>UN</a:t>
                      </a:r>
                    </a:p>
                  </a:txBody>
                  <a:tcPr>
                    <a:solidFill>
                      <a:schemeClr val="accent5">
                        <a:lumMod val="40000"/>
                        <a:lumOff val="60000"/>
                      </a:schemeClr>
                    </a:solidFill>
                  </a:tcPr>
                </a:tc>
                <a:tc>
                  <a:txBody>
                    <a:bodyPr/>
                    <a:lstStyle/>
                    <a:p>
                      <a:pPr algn="ctr"/>
                      <a:r>
                        <a:rPr lang="en-US" sz="1200" dirty="0">
                          <a:latin typeface="Times New Roman" panose="02020603050405020304" pitchFamily="18" charset="0"/>
                          <a:cs typeface="Times New Roman" panose="02020603050405020304" pitchFamily="18" charset="0"/>
                        </a:rPr>
                        <a:t>2,850</a:t>
                      </a:r>
                    </a:p>
                  </a:txBody>
                  <a:tcPr>
                    <a:solidFill>
                      <a:schemeClr val="accent5">
                        <a:lumMod val="40000"/>
                        <a:lumOff val="60000"/>
                      </a:schemeClr>
                    </a:solidFill>
                  </a:tcPr>
                </a:tc>
                <a:tc>
                  <a:txBody>
                    <a:bodyPr/>
                    <a:lstStyle/>
                    <a:p>
                      <a:pPr algn="ctr"/>
                      <a:r>
                        <a:rPr lang="en-US" sz="1200" dirty="0">
                          <a:latin typeface="Times New Roman" panose="02020603050405020304" pitchFamily="18" charset="0"/>
                          <a:cs typeface="Times New Roman" panose="02020603050405020304" pitchFamily="18" charset="0"/>
                        </a:rPr>
                        <a:t>14.3</a:t>
                      </a:r>
                    </a:p>
                  </a:txBody>
                  <a:tcPr>
                    <a:solidFill>
                      <a:schemeClr val="accent5">
                        <a:lumMod val="40000"/>
                        <a:lumOff val="60000"/>
                      </a:schemeClr>
                    </a:solidFill>
                  </a:tcPr>
                </a:tc>
                <a:tc>
                  <a:txBody>
                    <a:bodyPr/>
                    <a:lstStyle/>
                    <a:p>
                      <a:pPr algn="ctr"/>
                      <a:r>
                        <a:rPr lang="en-US" sz="1200" dirty="0">
                          <a:latin typeface="Times New Roman" panose="02020603050405020304" pitchFamily="18" charset="0"/>
                          <a:cs typeface="Times New Roman" panose="02020603050405020304" pitchFamily="18" charset="0"/>
                        </a:rPr>
                        <a:t>Cubic</a:t>
                      </a:r>
                    </a:p>
                  </a:txBody>
                  <a:tcPr>
                    <a:solidFill>
                      <a:schemeClr val="accent5">
                        <a:lumMod val="40000"/>
                        <a:lumOff val="60000"/>
                      </a:schemeClr>
                    </a:solidFill>
                  </a:tcPr>
                </a:tc>
                <a:tc>
                  <a:txBody>
                    <a:bodyPr/>
                    <a:lstStyle/>
                    <a:p>
                      <a:pPr algn="ctr"/>
                      <a:r>
                        <a:rPr lang="en-US" sz="1200" dirty="0">
                          <a:latin typeface="Times New Roman" panose="02020603050405020304" pitchFamily="18" charset="0"/>
                          <a:cs typeface="Times New Roman" panose="02020603050405020304" pitchFamily="18" charset="0"/>
                        </a:rPr>
                        <a:t>54.0</a:t>
                      </a:r>
                    </a:p>
                  </a:txBody>
                  <a:tcPr>
                    <a:solidFill>
                      <a:schemeClr val="accent5">
                        <a:lumMod val="40000"/>
                        <a:lumOff val="60000"/>
                      </a:schemeClr>
                    </a:solidFill>
                  </a:tcPr>
                </a:tc>
                <a:extLst>
                  <a:ext uri="{0D108BD9-81ED-4DB2-BD59-A6C34878D82A}">
                    <a16:rowId xmlns:a16="http://schemas.microsoft.com/office/drawing/2014/main" val="2889472728"/>
                  </a:ext>
                </a:extLst>
              </a:tr>
            </a:tbl>
          </a:graphicData>
        </a:graphic>
      </p:graphicFrame>
      <p:pic>
        <p:nvPicPr>
          <p:cNvPr id="7" name="Picture 6"/>
          <p:cNvPicPr>
            <a:picLocks noChangeAspect="1"/>
          </p:cNvPicPr>
          <p:nvPr/>
        </p:nvPicPr>
        <p:blipFill rotWithShape="1">
          <a:blip r:embed="rId2"/>
          <a:srcRect l="7789" t="5109" r="62586" b="3212"/>
          <a:stretch/>
        </p:blipFill>
        <p:spPr>
          <a:xfrm flipV="1">
            <a:off x="7506156" y="2139372"/>
            <a:ext cx="1409244" cy="3313432"/>
          </a:xfrm>
          <a:prstGeom prst="rect">
            <a:avLst/>
          </a:prstGeom>
        </p:spPr>
      </p:pic>
      <p:pic>
        <p:nvPicPr>
          <p:cNvPr id="11" name="Picture 10"/>
          <p:cNvPicPr>
            <a:picLocks noChangeAspect="1"/>
          </p:cNvPicPr>
          <p:nvPr/>
        </p:nvPicPr>
        <p:blipFill rotWithShape="1">
          <a:blip r:embed="rId3"/>
          <a:srcRect l="25004" r="43655"/>
          <a:stretch/>
        </p:blipFill>
        <p:spPr>
          <a:xfrm>
            <a:off x="8884819" y="2133600"/>
            <a:ext cx="1371600" cy="3352800"/>
          </a:xfrm>
          <a:prstGeom prst="rect">
            <a:avLst/>
          </a:prstGeom>
        </p:spPr>
      </p:pic>
      <p:sp>
        <p:nvSpPr>
          <p:cNvPr id="12" name="Rectangle 11"/>
          <p:cNvSpPr/>
          <p:nvPr/>
        </p:nvSpPr>
        <p:spPr>
          <a:xfrm>
            <a:off x="9546218" y="3094797"/>
            <a:ext cx="646331" cy="477054"/>
          </a:xfrm>
          <a:prstGeom prst="rect">
            <a:avLst/>
          </a:prstGeom>
          <a:noFill/>
        </p:spPr>
        <p:txBody>
          <a:bodyPr wrap="none" lIns="91440" tIns="45720" rIns="91440" bIns="45720">
            <a:spAutoFit/>
          </a:bodyPr>
          <a:lstStyle/>
          <a:p>
            <a:pPr algn="ctr"/>
            <a:r>
              <a:rPr lang="en-US" sz="2500" dirty="0">
                <a:ln w="0"/>
                <a:solidFill>
                  <a:srgbClr val="FF000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UN</a:t>
            </a:r>
          </a:p>
        </p:txBody>
      </p:sp>
      <p:sp>
        <p:nvSpPr>
          <p:cNvPr id="13" name="Rectangle 12"/>
          <p:cNvSpPr/>
          <p:nvPr/>
        </p:nvSpPr>
        <p:spPr>
          <a:xfrm>
            <a:off x="7407992" y="2617743"/>
            <a:ext cx="753732" cy="477054"/>
          </a:xfrm>
          <a:prstGeom prst="rect">
            <a:avLst/>
          </a:prstGeom>
          <a:noFill/>
        </p:spPr>
        <p:txBody>
          <a:bodyPr wrap="none" lIns="91440" tIns="45720" rIns="91440" bIns="45720">
            <a:spAutoFit/>
          </a:bodyPr>
          <a:lstStyle/>
          <a:p>
            <a:pPr algn="ctr"/>
            <a:r>
              <a:rPr lang="en-US" sz="2500" dirty="0" err="1">
                <a:ln w="0"/>
                <a:solidFill>
                  <a:schemeClr val="accent6">
                    <a:lumMod val="75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HfN</a:t>
            </a:r>
            <a:endParaRPr lang="en-US" sz="2500" dirty="0">
              <a:ln w="0"/>
              <a:solidFill>
                <a:schemeClr val="accent6">
                  <a:lumMod val="75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endParaRPr>
          </a:p>
        </p:txBody>
      </p:sp>
      <p:cxnSp>
        <p:nvCxnSpPr>
          <p:cNvPr id="15" name="Straight Arrow Connector 14"/>
          <p:cNvCxnSpPr/>
          <p:nvPr/>
        </p:nvCxnSpPr>
        <p:spPr>
          <a:xfrm flipV="1">
            <a:off x="8161724" y="2404313"/>
            <a:ext cx="296476" cy="505918"/>
          </a:xfrm>
          <a:prstGeom prst="straightConnector1">
            <a:avLst/>
          </a:prstGeom>
          <a:ln>
            <a:solidFill>
              <a:schemeClr val="accent6">
                <a:lumMod val="75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p:nvPr/>
        </p:nvCxnSpPr>
        <p:spPr>
          <a:xfrm>
            <a:off x="8180198" y="2902729"/>
            <a:ext cx="278003" cy="492185"/>
          </a:xfrm>
          <a:prstGeom prst="straightConnector1">
            <a:avLst/>
          </a:prstGeom>
          <a:ln>
            <a:solidFill>
              <a:schemeClr val="accent6">
                <a:lumMod val="75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flipH="1">
            <a:off x="9776732" y="3542929"/>
            <a:ext cx="9442" cy="385384"/>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flipH="1">
            <a:off x="9238010" y="3571851"/>
            <a:ext cx="538723" cy="804594"/>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27" name="Rectangle 26"/>
          <p:cNvSpPr/>
          <p:nvPr/>
        </p:nvSpPr>
        <p:spPr>
          <a:xfrm>
            <a:off x="8541928" y="3731001"/>
            <a:ext cx="630302" cy="477054"/>
          </a:xfrm>
          <a:prstGeom prst="rect">
            <a:avLst/>
          </a:prstGeom>
          <a:noFill/>
        </p:spPr>
        <p:txBody>
          <a:bodyPr wrap="none" lIns="91440" tIns="45720" rIns="91440" bIns="45720">
            <a:spAutoFit/>
          </a:bodyPr>
          <a:lstStyle/>
          <a:p>
            <a:pPr algn="ctr"/>
            <a:r>
              <a:rPr lang="en-US" sz="2500" dirty="0">
                <a:ln w="0"/>
                <a:solidFill>
                  <a:srgbClr val="FFFF0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Mo</a:t>
            </a:r>
          </a:p>
        </p:txBody>
      </p:sp>
      <p:cxnSp>
        <p:nvCxnSpPr>
          <p:cNvPr id="28" name="Straight Arrow Connector 27"/>
          <p:cNvCxnSpPr/>
          <p:nvPr/>
        </p:nvCxnSpPr>
        <p:spPr>
          <a:xfrm flipH="1">
            <a:off x="8458200" y="4175389"/>
            <a:ext cx="317702" cy="514925"/>
          </a:xfrm>
          <a:prstGeom prst="straightConnector1">
            <a:avLst/>
          </a:prstGeom>
          <a:ln>
            <a:solidFill>
              <a:srgbClr val="FFFF00"/>
            </a:solidFill>
            <a:tailEnd type="triangle"/>
          </a:ln>
        </p:spPr>
        <p:style>
          <a:lnRef idx="2">
            <a:schemeClr val="accent1"/>
          </a:lnRef>
          <a:fillRef idx="0">
            <a:schemeClr val="accent1"/>
          </a:fillRef>
          <a:effectRef idx="1">
            <a:schemeClr val="accent1"/>
          </a:effectRef>
          <a:fontRef idx="minor">
            <a:schemeClr val="tx1"/>
          </a:fontRef>
        </p:style>
      </p:cxnSp>
      <p:cxnSp>
        <p:nvCxnSpPr>
          <p:cNvPr id="31" name="Straight Arrow Connector 30"/>
          <p:cNvCxnSpPr/>
          <p:nvPr/>
        </p:nvCxnSpPr>
        <p:spPr>
          <a:xfrm>
            <a:off x="8785801" y="4164031"/>
            <a:ext cx="1162404" cy="798409"/>
          </a:xfrm>
          <a:prstGeom prst="straightConnector1">
            <a:avLst/>
          </a:prstGeom>
          <a:ln>
            <a:solidFill>
              <a:srgbClr val="FFFF00"/>
            </a:solidFill>
            <a:tailEnd type="triangle"/>
          </a:ln>
        </p:spPr>
        <p:style>
          <a:lnRef idx="2">
            <a:schemeClr val="accent1"/>
          </a:lnRef>
          <a:fillRef idx="0">
            <a:schemeClr val="accent1"/>
          </a:fillRef>
          <a:effectRef idx="1">
            <a:schemeClr val="accent1"/>
          </a:effectRef>
          <a:fontRef idx="minor">
            <a:schemeClr val="tx1"/>
          </a:fontRef>
        </p:style>
      </p:cxnSp>
      <p:sp>
        <p:nvSpPr>
          <p:cNvPr id="38" name="TextBox 37"/>
          <p:cNvSpPr txBox="1"/>
          <p:nvPr/>
        </p:nvSpPr>
        <p:spPr>
          <a:xfrm>
            <a:off x="1781323" y="4397505"/>
            <a:ext cx="5860337" cy="369332"/>
          </a:xfrm>
          <a:prstGeom prst="rect">
            <a:avLst/>
          </a:prstGeom>
          <a:noFill/>
        </p:spPr>
        <p:txBody>
          <a:bodyPr wrap="square" rtlCol="0">
            <a:spAutoFit/>
          </a:bodyPr>
          <a:lstStyle/>
          <a:p>
            <a:r>
              <a:rPr lang="en-US" b="1" dirty="0">
                <a:latin typeface="+mj-lt"/>
              </a:rPr>
              <a:t>Surrogate work is faster and safer </a:t>
            </a:r>
          </a:p>
        </p:txBody>
      </p:sp>
      <p:cxnSp>
        <p:nvCxnSpPr>
          <p:cNvPr id="23" name="Straight Connector 22"/>
          <p:cNvCxnSpPr/>
          <p:nvPr/>
        </p:nvCxnSpPr>
        <p:spPr>
          <a:xfrm>
            <a:off x="7543964" y="5391996"/>
            <a:ext cx="938695" cy="0"/>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7592955" y="5176669"/>
            <a:ext cx="790009" cy="246221"/>
          </a:xfrm>
          <a:prstGeom prst="rect">
            <a:avLst/>
          </a:prstGeom>
          <a:noFill/>
        </p:spPr>
        <p:txBody>
          <a:bodyPr wrap="square" lIns="91440" tIns="45720" rIns="91440" bIns="45720">
            <a:spAutoFit/>
          </a:bodyPr>
          <a:lstStyle/>
          <a:p>
            <a:pPr algn="ctr"/>
            <a:r>
              <a:rPr lang="en-US" sz="1000" dirty="0">
                <a:ln w="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100 µm</a:t>
            </a:r>
          </a:p>
        </p:txBody>
      </p:sp>
    </p:spTree>
    <p:extLst>
      <p:ext uri="{BB962C8B-B14F-4D97-AF65-F5344CB8AC3E}">
        <p14:creationId xmlns:p14="http://schemas.microsoft.com/office/powerpoint/2010/main" val="23579673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52C3F0EA-4090-4E03-919F-54F0F0B9AB6A}"/>
              </a:ext>
            </a:extLst>
          </p:cNvPr>
          <p:cNvPicPr>
            <a:picLocks noGrp="1" noChangeAspect="1"/>
          </p:cNvPicPr>
          <p:nvPr>
            <p:ph idx="1"/>
          </p:nvPr>
        </p:nvPicPr>
        <p:blipFill>
          <a:blip r:embed="rId2" cstate="print">
            <a:extLst>
              <a:ext uri="{28A0092B-C50C-407E-A947-70E740481C1C}">
                <a14:useLocalDpi xmlns:a14="http://schemas.microsoft.com/office/drawing/2010/main"/>
              </a:ext>
            </a:extLst>
          </a:blip>
          <a:stretch>
            <a:fillRect/>
          </a:stretch>
        </p:blipFill>
        <p:spPr>
          <a:xfrm>
            <a:off x="363885" y="1197534"/>
            <a:ext cx="2624722" cy="1976262"/>
          </a:xfrm>
        </p:spPr>
      </p:pic>
      <p:sp>
        <p:nvSpPr>
          <p:cNvPr id="3" name="Slide Number Placeholder 2">
            <a:extLst>
              <a:ext uri="{FF2B5EF4-FFF2-40B4-BE49-F238E27FC236}">
                <a16:creationId xmlns:a16="http://schemas.microsoft.com/office/drawing/2014/main" id="{53DDCD35-5640-4535-A4FA-F984C7AF1D77}"/>
              </a:ext>
            </a:extLst>
          </p:cNvPr>
          <p:cNvSpPr>
            <a:spLocks noGrp="1"/>
          </p:cNvSpPr>
          <p:nvPr>
            <p:ph type="sldNum" sz="quarter" idx="4"/>
          </p:nvPr>
        </p:nvSpPr>
        <p:spPr/>
        <p:txBody>
          <a:bodyPr/>
          <a:lstStyle/>
          <a:p>
            <a:fld id="{4336D8BB-1FBA-4ECE-B83B-DC345E7EB0EF}" type="slidenum">
              <a:rPr lang="en-US" smtClean="0"/>
              <a:pPr/>
              <a:t>8</a:t>
            </a:fld>
            <a:endParaRPr lang="en-US" dirty="0"/>
          </a:p>
        </p:txBody>
      </p:sp>
      <p:pic>
        <p:nvPicPr>
          <p:cNvPr id="8" name="Picture 7">
            <a:extLst>
              <a:ext uri="{FF2B5EF4-FFF2-40B4-BE49-F238E27FC236}">
                <a16:creationId xmlns:a16="http://schemas.microsoft.com/office/drawing/2014/main" id="{2D74B929-63DE-46FF-8DEB-2D1525285D39}"/>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427430" y="2063268"/>
            <a:ext cx="1930058" cy="1433625"/>
          </a:xfrm>
          <a:prstGeom prst="ellipse">
            <a:avLst/>
          </a:prstGeom>
          <a:ln>
            <a:noFill/>
          </a:ln>
          <a:effectLst>
            <a:softEdge rad="112500"/>
          </a:effectLst>
        </p:spPr>
      </p:pic>
      <p:sp>
        <p:nvSpPr>
          <p:cNvPr id="9" name="Right Arrow 8">
            <a:extLst>
              <a:ext uri="{FF2B5EF4-FFF2-40B4-BE49-F238E27FC236}">
                <a16:creationId xmlns:a16="http://schemas.microsoft.com/office/drawing/2014/main" id="{9776E0D8-34D5-4F41-8611-4F57619EC59C}"/>
              </a:ext>
            </a:extLst>
          </p:cNvPr>
          <p:cNvSpPr/>
          <p:nvPr/>
        </p:nvSpPr>
        <p:spPr>
          <a:xfrm>
            <a:off x="3517650" y="2002286"/>
            <a:ext cx="492369" cy="515815"/>
          </a:xfrm>
          <a:prstGeom prst="rightArrow">
            <a:avLst/>
          </a:prstGeom>
          <a:solidFill>
            <a:srgbClr val="CC66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BF317A15-AAF1-4E46-AA6F-E009A51E6EB9}"/>
              </a:ext>
            </a:extLst>
          </p:cNvPr>
          <p:cNvSpPr txBox="1"/>
          <p:nvPr/>
        </p:nvSpPr>
        <p:spPr>
          <a:xfrm>
            <a:off x="160173" y="3579899"/>
            <a:ext cx="3278352" cy="923330"/>
          </a:xfrm>
          <a:prstGeom prst="rect">
            <a:avLst/>
          </a:prstGeom>
          <a:solidFill>
            <a:schemeClr val="bg1"/>
          </a:solidFill>
          <a:ln w="28575">
            <a:solidFill>
              <a:schemeClr val="accent6"/>
            </a:solidFill>
          </a:ln>
        </p:spPr>
        <p:txBody>
          <a:bodyPr wrap="square" rtlCol="0">
            <a:spAutoFit/>
          </a:bodyPr>
          <a:lstStyle/>
          <a:p>
            <a:pPr algn="ctr"/>
            <a:r>
              <a:rPr lang="en-US" dirty="0"/>
              <a:t>Nuclear fuel powder feedstock preparation in radiological laboratory</a:t>
            </a:r>
          </a:p>
        </p:txBody>
      </p:sp>
      <p:sp>
        <p:nvSpPr>
          <p:cNvPr id="12" name="TextBox 11">
            <a:extLst>
              <a:ext uri="{FF2B5EF4-FFF2-40B4-BE49-F238E27FC236}">
                <a16:creationId xmlns:a16="http://schemas.microsoft.com/office/drawing/2014/main" id="{1FC02404-9F44-42BE-97D3-6A707A52B1CF}"/>
              </a:ext>
            </a:extLst>
          </p:cNvPr>
          <p:cNvSpPr txBox="1"/>
          <p:nvPr/>
        </p:nvSpPr>
        <p:spPr>
          <a:xfrm>
            <a:off x="4648194" y="3585486"/>
            <a:ext cx="2624721" cy="646331"/>
          </a:xfrm>
          <a:prstGeom prst="rect">
            <a:avLst/>
          </a:prstGeom>
          <a:solidFill>
            <a:schemeClr val="bg1"/>
          </a:solidFill>
          <a:ln w="28575">
            <a:solidFill>
              <a:schemeClr val="accent6"/>
            </a:solidFill>
          </a:ln>
        </p:spPr>
        <p:txBody>
          <a:bodyPr wrap="square" rtlCol="0">
            <a:spAutoFit/>
          </a:bodyPr>
          <a:lstStyle/>
          <a:p>
            <a:pPr algn="ctr"/>
            <a:r>
              <a:rPr lang="en-US" dirty="0"/>
              <a:t>Consolidation via Spark Plasma Sintering (SPS)</a:t>
            </a:r>
          </a:p>
        </p:txBody>
      </p:sp>
      <p:sp>
        <p:nvSpPr>
          <p:cNvPr id="13" name="Right Arrow 8">
            <a:extLst>
              <a:ext uri="{FF2B5EF4-FFF2-40B4-BE49-F238E27FC236}">
                <a16:creationId xmlns:a16="http://schemas.microsoft.com/office/drawing/2014/main" id="{4215D3B3-9D15-490A-A0EF-19B7AF4730E1}"/>
              </a:ext>
            </a:extLst>
          </p:cNvPr>
          <p:cNvSpPr/>
          <p:nvPr/>
        </p:nvSpPr>
        <p:spPr>
          <a:xfrm>
            <a:off x="7623701" y="1874819"/>
            <a:ext cx="492369" cy="515815"/>
          </a:xfrm>
          <a:prstGeom prst="rightArrow">
            <a:avLst/>
          </a:prstGeom>
          <a:solidFill>
            <a:srgbClr val="CC66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BB7032FC-CF21-48C8-94D8-F4ABDCDA5975}"/>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l="22152" t="24325" r="32609" b="24846"/>
          <a:stretch/>
        </p:blipFill>
        <p:spPr>
          <a:xfrm>
            <a:off x="8446017" y="1450999"/>
            <a:ext cx="1617956" cy="1363457"/>
          </a:xfrm>
          <a:prstGeom prst="rect">
            <a:avLst/>
          </a:prstGeom>
          <a:ln>
            <a:noFill/>
          </a:ln>
          <a:effectLst>
            <a:softEdge rad="112500"/>
          </a:effectLst>
        </p:spPr>
      </p:pic>
      <p:pic>
        <p:nvPicPr>
          <p:cNvPr id="15" name="Picture 14">
            <a:extLst>
              <a:ext uri="{FF2B5EF4-FFF2-40B4-BE49-F238E27FC236}">
                <a16:creationId xmlns:a16="http://schemas.microsoft.com/office/drawing/2014/main" id="{4364C190-4810-429D-AEAA-73147342CF02}"/>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l="33449" t="33531" r="28074" b="14399"/>
          <a:stretch/>
        </p:blipFill>
        <p:spPr>
          <a:xfrm>
            <a:off x="10003301" y="1330454"/>
            <a:ext cx="1522538" cy="1545376"/>
          </a:xfrm>
          <a:prstGeom prst="rect">
            <a:avLst/>
          </a:prstGeom>
          <a:ln>
            <a:noFill/>
          </a:ln>
          <a:effectLst>
            <a:softEdge rad="112500"/>
          </a:effectLst>
        </p:spPr>
      </p:pic>
      <p:sp>
        <p:nvSpPr>
          <p:cNvPr id="16" name="TextBox 15">
            <a:extLst>
              <a:ext uri="{FF2B5EF4-FFF2-40B4-BE49-F238E27FC236}">
                <a16:creationId xmlns:a16="http://schemas.microsoft.com/office/drawing/2014/main" id="{3448D73E-B8AA-4BA9-B5A8-14F240298565}"/>
              </a:ext>
            </a:extLst>
          </p:cNvPr>
          <p:cNvSpPr txBox="1"/>
          <p:nvPr/>
        </p:nvSpPr>
        <p:spPr>
          <a:xfrm>
            <a:off x="8620221" y="2875830"/>
            <a:ext cx="2624721" cy="646331"/>
          </a:xfrm>
          <a:prstGeom prst="rect">
            <a:avLst/>
          </a:prstGeom>
          <a:solidFill>
            <a:schemeClr val="bg1"/>
          </a:solidFill>
          <a:ln w="28575">
            <a:solidFill>
              <a:schemeClr val="accent6"/>
            </a:solidFill>
          </a:ln>
        </p:spPr>
        <p:txBody>
          <a:bodyPr wrap="square" rtlCol="0">
            <a:spAutoFit/>
          </a:bodyPr>
          <a:lstStyle/>
          <a:p>
            <a:pPr algn="ctr"/>
            <a:r>
              <a:rPr lang="en-US" dirty="0"/>
              <a:t>Nuclear fuel wafer fabrication</a:t>
            </a:r>
          </a:p>
        </p:txBody>
      </p:sp>
      <p:sp>
        <p:nvSpPr>
          <p:cNvPr id="17" name="Right Arrow 8">
            <a:extLst>
              <a:ext uri="{FF2B5EF4-FFF2-40B4-BE49-F238E27FC236}">
                <a16:creationId xmlns:a16="http://schemas.microsoft.com/office/drawing/2014/main" id="{89B2AB06-251C-4330-B72C-B23D13E083F8}"/>
              </a:ext>
            </a:extLst>
          </p:cNvPr>
          <p:cNvSpPr/>
          <p:nvPr/>
        </p:nvSpPr>
        <p:spPr>
          <a:xfrm rot="5400000">
            <a:off x="9757116" y="3726700"/>
            <a:ext cx="492369" cy="515815"/>
          </a:xfrm>
          <a:prstGeom prst="rightArrow">
            <a:avLst/>
          </a:prstGeom>
          <a:solidFill>
            <a:srgbClr val="CC66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8DE69912-4FB8-4F40-B180-BAE2F18ABCAB}"/>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l="11321" t="50462" r="23585"/>
          <a:stretch/>
        </p:blipFill>
        <p:spPr>
          <a:xfrm>
            <a:off x="7755702" y="4359832"/>
            <a:ext cx="3665416" cy="1862147"/>
          </a:xfrm>
          <a:prstGeom prst="rect">
            <a:avLst/>
          </a:prstGeom>
        </p:spPr>
      </p:pic>
      <p:sp>
        <p:nvSpPr>
          <p:cNvPr id="19" name="TextBox 18">
            <a:extLst>
              <a:ext uri="{FF2B5EF4-FFF2-40B4-BE49-F238E27FC236}">
                <a16:creationId xmlns:a16="http://schemas.microsoft.com/office/drawing/2014/main" id="{3A61B77A-15FF-45C5-A792-AA70FFAB8023}"/>
              </a:ext>
            </a:extLst>
          </p:cNvPr>
          <p:cNvSpPr txBox="1"/>
          <p:nvPr/>
        </p:nvSpPr>
        <p:spPr>
          <a:xfrm>
            <a:off x="6596467" y="6371531"/>
            <a:ext cx="5463668" cy="369332"/>
          </a:xfrm>
          <a:prstGeom prst="rect">
            <a:avLst/>
          </a:prstGeom>
          <a:solidFill>
            <a:schemeClr val="bg1"/>
          </a:solidFill>
          <a:ln w="28575">
            <a:solidFill>
              <a:schemeClr val="accent6"/>
            </a:solidFill>
          </a:ln>
        </p:spPr>
        <p:txBody>
          <a:bodyPr wrap="square" rtlCol="0">
            <a:spAutoFit/>
          </a:bodyPr>
          <a:lstStyle/>
          <a:p>
            <a:pPr algn="ctr"/>
            <a:r>
              <a:rPr lang="en-US" dirty="0"/>
              <a:t>Nuclear fuel article assembly with multiple wafers</a:t>
            </a:r>
          </a:p>
        </p:txBody>
      </p:sp>
      <p:sp>
        <p:nvSpPr>
          <p:cNvPr id="20" name="Right Arrow 8">
            <a:extLst>
              <a:ext uri="{FF2B5EF4-FFF2-40B4-BE49-F238E27FC236}">
                <a16:creationId xmlns:a16="http://schemas.microsoft.com/office/drawing/2014/main" id="{7A73FB4E-4DCF-416F-881F-15AE806B9A3C}"/>
              </a:ext>
            </a:extLst>
          </p:cNvPr>
          <p:cNvSpPr/>
          <p:nvPr/>
        </p:nvSpPr>
        <p:spPr>
          <a:xfrm rot="10800000">
            <a:off x="6184038" y="5147084"/>
            <a:ext cx="492369" cy="515815"/>
          </a:xfrm>
          <a:prstGeom prst="rightArrow">
            <a:avLst/>
          </a:prstGeom>
          <a:solidFill>
            <a:srgbClr val="CC66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050" name="Picture 2" descr="Direct Current Sintering - Spark Plasma Sintering | Thermal Technology">
            <a:extLst>
              <a:ext uri="{FF2B5EF4-FFF2-40B4-BE49-F238E27FC236}">
                <a16:creationId xmlns:a16="http://schemas.microsoft.com/office/drawing/2014/main" id="{E2A53A70-B4C8-48C0-8225-113F9467D6A7}"/>
              </a:ext>
            </a:extLst>
          </p:cNvPr>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5567303" y="1222733"/>
            <a:ext cx="1979465" cy="1976262"/>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36707F23-CF63-419C-BC40-8BB48B9D37D4}"/>
              </a:ext>
            </a:extLst>
          </p:cNvPr>
          <p:cNvPicPr>
            <a:picLocks noChangeAspect="1"/>
          </p:cNvPicPr>
          <p:nvPr/>
        </p:nvPicPr>
        <p:blipFill rotWithShape="1">
          <a:blip r:embed="rId8"/>
          <a:srcRect l="27079" r="22014" b="12419"/>
          <a:stretch/>
        </p:blipFill>
        <p:spPr>
          <a:xfrm>
            <a:off x="4459172" y="1089675"/>
            <a:ext cx="2120806" cy="2432486"/>
          </a:xfrm>
          <a:prstGeom prst="rect">
            <a:avLst/>
          </a:prstGeom>
        </p:spPr>
      </p:pic>
      <p:pic>
        <p:nvPicPr>
          <p:cNvPr id="24" name="Picture 23">
            <a:extLst>
              <a:ext uri="{FF2B5EF4-FFF2-40B4-BE49-F238E27FC236}">
                <a16:creationId xmlns:a16="http://schemas.microsoft.com/office/drawing/2014/main" id="{E5F14ECA-9236-4103-AFBE-938345973019}"/>
              </a:ext>
            </a:extLst>
          </p:cNvPr>
          <p:cNvPicPr>
            <a:picLocks noChangeAspect="1"/>
          </p:cNvPicPr>
          <p:nvPr/>
        </p:nvPicPr>
        <p:blipFill rotWithShape="1">
          <a:blip r:embed="rId9" cstate="print">
            <a:extLst>
              <a:ext uri="{28A0092B-C50C-407E-A947-70E740481C1C}">
                <a14:useLocalDpi xmlns:a14="http://schemas.microsoft.com/office/drawing/2010/main"/>
              </a:ext>
            </a:extLst>
          </a:blip>
          <a:srcRect t="7926" b="24750"/>
          <a:stretch/>
        </p:blipFill>
        <p:spPr>
          <a:xfrm>
            <a:off x="2978345" y="5616928"/>
            <a:ext cx="1152222" cy="1033917"/>
          </a:xfrm>
          <a:prstGeom prst="rect">
            <a:avLst/>
          </a:prstGeom>
          <a:ln>
            <a:noFill/>
          </a:ln>
          <a:effectLst>
            <a:softEdge rad="112500"/>
          </a:effectLst>
        </p:spPr>
      </p:pic>
      <p:sp>
        <p:nvSpPr>
          <p:cNvPr id="22" name="Arrow: Left-Right-Up 21">
            <a:extLst>
              <a:ext uri="{FF2B5EF4-FFF2-40B4-BE49-F238E27FC236}">
                <a16:creationId xmlns:a16="http://schemas.microsoft.com/office/drawing/2014/main" id="{1DBE6B46-B9E9-4ACB-A980-A0FB65990C75}"/>
              </a:ext>
            </a:extLst>
          </p:cNvPr>
          <p:cNvSpPr/>
          <p:nvPr/>
        </p:nvSpPr>
        <p:spPr>
          <a:xfrm rot="10800000">
            <a:off x="2941883" y="5174403"/>
            <a:ext cx="1152221" cy="525502"/>
          </a:xfrm>
          <a:prstGeom prst="leftRightUpArrow">
            <a:avLst/>
          </a:prstGeom>
          <a:solidFill>
            <a:srgbClr val="CC66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39FB9C63-E280-4F33-8F50-44091B5F03BB}"/>
              </a:ext>
            </a:extLst>
          </p:cNvPr>
          <p:cNvSpPr txBox="1"/>
          <p:nvPr/>
        </p:nvSpPr>
        <p:spPr>
          <a:xfrm>
            <a:off x="2255601" y="4721113"/>
            <a:ext cx="2624721" cy="369332"/>
          </a:xfrm>
          <a:prstGeom prst="rect">
            <a:avLst/>
          </a:prstGeom>
          <a:solidFill>
            <a:schemeClr val="bg1"/>
          </a:solidFill>
          <a:ln w="28575">
            <a:solidFill>
              <a:schemeClr val="accent6"/>
            </a:solidFill>
          </a:ln>
        </p:spPr>
        <p:txBody>
          <a:bodyPr wrap="square" rtlCol="0">
            <a:spAutoFit/>
          </a:bodyPr>
          <a:lstStyle/>
          <a:p>
            <a:pPr algn="ctr"/>
            <a:r>
              <a:rPr lang="en-US" dirty="0"/>
              <a:t>Nuclear Fuel Testing</a:t>
            </a:r>
          </a:p>
        </p:txBody>
      </p:sp>
      <p:pic>
        <p:nvPicPr>
          <p:cNvPr id="28" name="Picture 27">
            <a:extLst>
              <a:ext uri="{FF2B5EF4-FFF2-40B4-BE49-F238E27FC236}">
                <a16:creationId xmlns:a16="http://schemas.microsoft.com/office/drawing/2014/main" id="{569B8BB2-FD6B-4129-ACD1-B5F5D45DBC92}"/>
              </a:ext>
            </a:extLst>
          </p:cNvPr>
          <p:cNvPicPr>
            <a:picLocks noChangeAspect="1"/>
          </p:cNvPicPr>
          <p:nvPr/>
        </p:nvPicPr>
        <p:blipFill rotWithShape="1">
          <a:blip r:embed="rId10" cstate="print">
            <a:extLst>
              <a:ext uri="{28A0092B-C50C-407E-A947-70E740481C1C}">
                <a14:useLocalDpi xmlns:a14="http://schemas.microsoft.com/office/drawing/2010/main"/>
              </a:ext>
            </a:extLst>
          </a:blip>
          <a:srcRect l="19931" t="30322" r="342" b="7391"/>
          <a:stretch/>
        </p:blipFill>
        <p:spPr>
          <a:xfrm>
            <a:off x="1699675" y="5147084"/>
            <a:ext cx="1022795" cy="1065411"/>
          </a:xfrm>
          <a:prstGeom prst="rect">
            <a:avLst/>
          </a:prstGeom>
          <a:ln>
            <a:noFill/>
          </a:ln>
          <a:effectLst>
            <a:softEdge rad="112500"/>
          </a:effectLst>
        </p:spPr>
      </p:pic>
      <p:sp>
        <p:nvSpPr>
          <p:cNvPr id="29" name="TextBox 28">
            <a:extLst>
              <a:ext uri="{FF2B5EF4-FFF2-40B4-BE49-F238E27FC236}">
                <a16:creationId xmlns:a16="http://schemas.microsoft.com/office/drawing/2014/main" id="{38466025-7430-48EC-8CC8-AA4A688873BC}"/>
              </a:ext>
            </a:extLst>
          </p:cNvPr>
          <p:cNvSpPr txBox="1"/>
          <p:nvPr/>
        </p:nvSpPr>
        <p:spPr>
          <a:xfrm>
            <a:off x="1455856" y="6107538"/>
            <a:ext cx="1404878" cy="276999"/>
          </a:xfrm>
          <a:prstGeom prst="rect">
            <a:avLst/>
          </a:prstGeom>
          <a:noFill/>
        </p:spPr>
        <p:txBody>
          <a:bodyPr wrap="square" rtlCol="0">
            <a:spAutoFit/>
          </a:bodyPr>
          <a:lstStyle/>
          <a:p>
            <a:pPr algn="ctr"/>
            <a:r>
              <a:rPr lang="en-US" sz="1200" dirty="0">
                <a:latin typeface="Arial" panose="020B0604020202020204" pitchFamily="34" charset="0"/>
                <a:cs typeface="Arial" panose="020B0604020202020204" pitchFamily="34" charset="0"/>
              </a:rPr>
              <a:t>CFEET (MSFC).</a:t>
            </a:r>
          </a:p>
        </p:txBody>
      </p:sp>
      <p:sp>
        <p:nvSpPr>
          <p:cNvPr id="31" name="TextBox 30">
            <a:extLst>
              <a:ext uri="{FF2B5EF4-FFF2-40B4-BE49-F238E27FC236}">
                <a16:creationId xmlns:a16="http://schemas.microsoft.com/office/drawing/2014/main" id="{609253B7-39A2-46E6-B950-0D4BDA496490}"/>
              </a:ext>
            </a:extLst>
          </p:cNvPr>
          <p:cNvSpPr txBox="1"/>
          <p:nvPr/>
        </p:nvSpPr>
        <p:spPr>
          <a:xfrm>
            <a:off x="4109914" y="6018135"/>
            <a:ext cx="1543421" cy="461665"/>
          </a:xfrm>
          <a:prstGeom prst="rect">
            <a:avLst/>
          </a:prstGeom>
          <a:noFill/>
        </p:spPr>
        <p:txBody>
          <a:bodyPr wrap="square" rtlCol="0">
            <a:spAutoFit/>
          </a:bodyPr>
          <a:lstStyle/>
          <a:p>
            <a:pPr algn="ctr"/>
            <a:r>
              <a:rPr lang="en-US" sz="1200" dirty="0">
                <a:latin typeface="Arial" panose="020B0604020202020204" pitchFamily="34" charset="0"/>
                <a:cs typeface="Arial" panose="020B0604020202020204" pitchFamily="34" charset="0"/>
              </a:rPr>
              <a:t>TREAT Reactor (INL).</a:t>
            </a:r>
          </a:p>
        </p:txBody>
      </p:sp>
      <p:sp>
        <p:nvSpPr>
          <p:cNvPr id="32" name="TextBox 31">
            <a:extLst>
              <a:ext uri="{FF2B5EF4-FFF2-40B4-BE49-F238E27FC236}">
                <a16:creationId xmlns:a16="http://schemas.microsoft.com/office/drawing/2014/main" id="{8883FFA7-7633-4B4E-9C6D-51A52A4C434B}"/>
              </a:ext>
            </a:extLst>
          </p:cNvPr>
          <p:cNvSpPr txBox="1"/>
          <p:nvPr/>
        </p:nvSpPr>
        <p:spPr>
          <a:xfrm>
            <a:off x="2901340" y="6528481"/>
            <a:ext cx="1543421" cy="276999"/>
          </a:xfrm>
          <a:prstGeom prst="rect">
            <a:avLst/>
          </a:prstGeom>
          <a:noFill/>
        </p:spPr>
        <p:txBody>
          <a:bodyPr wrap="square" rtlCol="0">
            <a:spAutoFit/>
          </a:bodyPr>
          <a:lstStyle/>
          <a:p>
            <a:pPr algn="ctr"/>
            <a:r>
              <a:rPr lang="en-US" sz="1200" dirty="0">
                <a:latin typeface="Arial" panose="020B0604020202020204" pitchFamily="34" charset="0"/>
                <a:cs typeface="Arial" panose="020B0604020202020204" pitchFamily="34" charset="0"/>
              </a:rPr>
              <a:t>NTREES (MSFC).</a:t>
            </a:r>
          </a:p>
        </p:txBody>
      </p:sp>
      <p:pic>
        <p:nvPicPr>
          <p:cNvPr id="33" name="Picture 32">
            <a:extLst>
              <a:ext uri="{FF2B5EF4-FFF2-40B4-BE49-F238E27FC236}">
                <a16:creationId xmlns:a16="http://schemas.microsoft.com/office/drawing/2014/main" id="{C4D31A33-C3AB-4912-8031-0A793BBCA104}"/>
              </a:ext>
            </a:extLst>
          </p:cNvPr>
          <p:cNvPicPr>
            <a:picLocks noChangeAspect="1"/>
          </p:cNvPicPr>
          <p:nvPr/>
        </p:nvPicPr>
        <p:blipFill rotWithShape="1">
          <a:blip r:embed="rId11" cstate="print">
            <a:extLst>
              <a:ext uri="{28A0092B-C50C-407E-A947-70E740481C1C}">
                <a14:useLocalDpi xmlns:a14="http://schemas.microsoft.com/office/drawing/2010/main"/>
              </a:ext>
            </a:extLst>
          </a:blip>
          <a:srcRect l="46074" t="23889" r="10172" b="19927"/>
          <a:stretch/>
        </p:blipFill>
        <p:spPr>
          <a:xfrm>
            <a:off x="4199452" y="5112186"/>
            <a:ext cx="1415924" cy="1022708"/>
          </a:xfrm>
          <a:prstGeom prst="rect">
            <a:avLst/>
          </a:prstGeom>
          <a:ln>
            <a:noFill/>
          </a:ln>
          <a:effectLst>
            <a:softEdge rad="112500"/>
          </a:effectLst>
        </p:spPr>
      </p:pic>
      <p:sp>
        <p:nvSpPr>
          <p:cNvPr id="35" name="Title 3">
            <a:extLst>
              <a:ext uri="{FF2B5EF4-FFF2-40B4-BE49-F238E27FC236}">
                <a16:creationId xmlns:a16="http://schemas.microsoft.com/office/drawing/2014/main" id="{35ED0F72-F3DC-4F0B-8D1A-F4E1C6F3CDE0}"/>
              </a:ext>
            </a:extLst>
          </p:cNvPr>
          <p:cNvSpPr>
            <a:spLocks noGrp="1"/>
          </p:cNvSpPr>
          <p:nvPr>
            <p:ph type="title"/>
          </p:nvPr>
        </p:nvSpPr>
        <p:spPr>
          <a:xfrm>
            <a:off x="3276600" y="72373"/>
            <a:ext cx="5867400" cy="914400"/>
          </a:xfrm>
        </p:spPr>
        <p:txBody>
          <a:bodyPr/>
          <a:lstStyle/>
          <a:p>
            <a:r>
              <a:rPr lang="en-US" sz="3600" b="1" dirty="0"/>
              <a:t>Nuclear Fuel Fabrication</a:t>
            </a:r>
          </a:p>
        </p:txBody>
      </p:sp>
    </p:spTree>
    <p:extLst>
      <p:ext uri="{BB962C8B-B14F-4D97-AF65-F5344CB8AC3E}">
        <p14:creationId xmlns:p14="http://schemas.microsoft.com/office/powerpoint/2010/main" val="10036711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828800" y="1201282"/>
            <a:ext cx="8610600" cy="4953000"/>
          </a:xfrm>
        </p:spPr>
        <p:txBody>
          <a:bodyPr/>
          <a:lstStyle/>
          <a:p>
            <a:pPr marL="0" indent="0">
              <a:buNone/>
            </a:pPr>
            <a:r>
              <a:rPr lang="en-US" sz="1600" dirty="0">
                <a:latin typeface="+mj-lt"/>
              </a:rPr>
              <a:t>CFEET – Compact Fuel Element Environmental Test (MSFC)</a:t>
            </a:r>
          </a:p>
          <a:p>
            <a:pPr lvl="1"/>
            <a:r>
              <a:rPr lang="en-US" sz="1600" dirty="0">
                <a:latin typeface="+mj-lt"/>
              </a:rPr>
              <a:t>Nuclear reactor temperatures, hydrogen rich environment</a:t>
            </a:r>
          </a:p>
          <a:p>
            <a:pPr lvl="1"/>
            <a:r>
              <a:rPr lang="en-US" sz="1600" dirty="0">
                <a:latin typeface="+mj-lt"/>
              </a:rPr>
              <a:t>Specimen size ~ 0.5-3” in length</a:t>
            </a:r>
          </a:p>
          <a:p>
            <a:pPr marL="0" indent="0">
              <a:buNone/>
            </a:pPr>
            <a:r>
              <a:rPr lang="en-US" sz="1600" dirty="0">
                <a:latin typeface="+mj-lt"/>
              </a:rPr>
              <a:t>NTREES –  Nuclear Thermal Reactor Element Environmental Simulator (MSFC)</a:t>
            </a:r>
          </a:p>
          <a:p>
            <a:pPr lvl="1"/>
            <a:r>
              <a:rPr lang="en-US" sz="1600" dirty="0">
                <a:latin typeface="+mj-lt"/>
              </a:rPr>
              <a:t>Nuclear reactor temperatures and pressures, hydrogen environment</a:t>
            </a:r>
          </a:p>
          <a:p>
            <a:pPr lvl="1"/>
            <a:r>
              <a:rPr lang="en-US" sz="1600" dirty="0">
                <a:latin typeface="+mj-lt"/>
              </a:rPr>
              <a:t>Specimen size +20” in length</a:t>
            </a:r>
          </a:p>
          <a:p>
            <a:pPr marL="0" indent="0">
              <a:buNone/>
            </a:pPr>
            <a:r>
              <a:rPr lang="en-US" sz="1600" dirty="0">
                <a:latin typeface="+mj-lt"/>
              </a:rPr>
              <a:t>TREAT – Transient Test Reactor Facility at Idaho National Laboratory</a:t>
            </a:r>
          </a:p>
          <a:p>
            <a:pPr lvl="1"/>
            <a:r>
              <a:rPr lang="en-US" sz="1600" dirty="0">
                <a:latin typeface="+mj-lt"/>
              </a:rPr>
              <a:t>Nuclear Reactor temperatures and pressures</a:t>
            </a:r>
          </a:p>
          <a:p>
            <a:pPr lvl="1"/>
            <a:r>
              <a:rPr lang="en-US" sz="1600" dirty="0">
                <a:latin typeface="+mj-lt"/>
              </a:rPr>
              <a:t>Test nuclear fuel under severe reactor accident conditions</a:t>
            </a:r>
          </a:p>
          <a:p>
            <a:pPr lvl="1"/>
            <a:endParaRPr lang="en-US" dirty="0"/>
          </a:p>
          <a:p>
            <a:pPr marL="0" indent="0">
              <a:buNone/>
            </a:pPr>
            <a:r>
              <a:rPr lang="en-US" dirty="0"/>
              <a:t> </a:t>
            </a:r>
          </a:p>
          <a:p>
            <a:endParaRPr lang="en-US" dirty="0"/>
          </a:p>
        </p:txBody>
      </p:sp>
      <p:sp>
        <p:nvSpPr>
          <p:cNvPr id="3" name="Slide Number Placeholder 2"/>
          <p:cNvSpPr>
            <a:spLocks noGrp="1"/>
          </p:cNvSpPr>
          <p:nvPr>
            <p:ph type="sldNum" sz="quarter" idx="4"/>
          </p:nvPr>
        </p:nvSpPr>
        <p:spPr/>
        <p:txBody>
          <a:bodyPr/>
          <a:lstStyle/>
          <a:p>
            <a:fld id="{4336D8BB-1FBA-4ECE-B83B-DC345E7EB0EF}" type="slidenum">
              <a:rPr lang="en-US" smtClean="0"/>
              <a:pPr/>
              <a:t>9</a:t>
            </a:fld>
            <a:endParaRPr lang="en-US" dirty="0"/>
          </a:p>
        </p:txBody>
      </p:sp>
      <p:sp>
        <p:nvSpPr>
          <p:cNvPr id="4" name="Title 3"/>
          <p:cNvSpPr>
            <a:spLocks noGrp="1"/>
          </p:cNvSpPr>
          <p:nvPr>
            <p:ph type="title"/>
          </p:nvPr>
        </p:nvSpPr>
        <p:spPr>
          <a:xfrm>
            <a:off x="3276600" y="72373"/>
            <a:ext cx="5867400" cy="914400"/>
          </a:xfrm>
        </p:spPr>
        <p:txBody>
          <a:bodyPr/>
          <a:lstStyle/>
          <a:p>
            <a:r>
              <a:rPr lang="en-US" sz="3000" b="1" dirty="0"/>
              <a:t>Nuclear Fuel Testing</a:t>
            </a:r>
          </a:p>
        </p:txBody>
      </p:sp>
      <p:sp>
        <p:nvSpPr>
          <p:cNvPr id="9" name="TextBox 8"/>
          <p:cNvSpPr txBox="1"/>
          <p:nvPr/>
        </p:nvSpPr>
        <p:spPr>
          <a:xfrm>
            <a:off x="2156813" y="6007947"/>
            <a:ext cx="2237365" cy="323165"/>
          </a:xfrm>
          <a:prstGeom prst="rect">
            <a:avLst/>
          </a:prstGeom>
          <a:noFill/>
        </p:spPr>
        <p:txBody>
          <a:bodyPr wrap="square" rtlCol="0">
            <a:spAutoFit/>
          </a:bodyPr>
          <a:lstStyle/>
          <a:p>
            <a:pPr algn="ctr"/>
            <a:r>
              <a:rPr lang="en-US" sz="1500" dirty="0">
                <a:latin typeface="+mj-lt"/>
              </a:rPr>
              <a:t>CFEET furnace - MSFC</a:t>
            </a:r>
          </a:p>
        </p:txBody>
      </p:sp>
      <p:sp>
        <p:nvSpPr>
          <p:cNvPr id="10" name="TextBox 9"/>
          <p:cNvSpPr txBox="1"/>
          <p:nvPr/>
        </p:nvSpPr>
        <p:spPr>
          <a:xfrm>
            <a:off x="6898341" y="6008089"/>
            <a:ext cx="3844022" cy="323165"/>
          </a:xfrm>
          <a:prstGeom prst="rect">
            <a:avLst/>
          </a:prstGeom>
          <a:noFill/>
        </p:spPr>
        <p:txBody>
          <a:bodyPr wrap="square" rtlCol="0">
            <a:spAutoFit/>
          </a:bodyPr>
          <a:lstStyle/>
          <a:p>
            <a:pPr algn="ctr"/>
            <a:r>
              <a:rPr lang="en-US" sz="1500" dirty="0">
                <a:latin typeface="+mj-lt"/>
              </a:rPr>
              <a:t>Transient Test Reactor Facility (TREAT).</a:t>
            </a:r>
          </a:p>
        </p:txBody>
      </p:sp>
      <p:pic>
        <p:nvPicPr>
          <p:cNvPr id="12" name="Picture 11"/>
          <p:cNvPicPr>
            <a:picLocks noChangeAspect="1"/>
          </p:cNvPicPr>
          <p:nvPr/>
        </p:nvPicPr>
        <p:blipFill>
          <a:blip r:embed="rId3"/>
          <a:stretch>
            <a:fillRect/>
          </a:stretch>
        </p:blipFill>
        <p:spPr>
          <a:xfrm>
            <a:off x="7379238" y="4038601"/>
            <a:ext cx="2735682" cy="1906559"/>
          </a:xfrm>
          <a:prstGeom prst="rect">
            <a:avLst/>
          </a:prstGeom>
        </p:spPr>
      </p:pic>
      <p:pic>
        <p:nvPicPr>
          <p:cNvPr id="13" name="Picture 12"/>
          <p:cNvPicPr>
            <a:picLocks noChangeAspect="1"/>
          </p:cNvPicPr>
          <p:nvPr/>
        </p:nvPicPr>
        <p:blipFill rotWithShape="1">
          <a:blip r:embed="rId4"/>
          <a:srcRect t="7926" b="24750"/>
          <a:stretch/>
        </p:blipFill>
        <p:spPr>
          <a:xfrm>
            <a:off x="4752670" y="4038601"/>
            <a:ext cx="2109508" cy="1892913"/>
          </a:xfrm>
          <a:prstGeom prst="rect">
            <a:avLst/>
          </a:prstGeom>
        </p:spPr>
      </p:pic>
      <p:sp>
        <p:nvSpPr>
          <p:cNvPr id="14" name="TextBox 13"/>
          <p:cNvSpPr txBox="1"/>
          <p:nvPr/>
        </p:nvSpPr>
        <p:spPr>
          <a:xfrm>
            <a:off x="3885413" y="6034840"/>
            <a:ext cx="3844022" cy="323165"/>
          </a:xfrm>
          <a:prstGeom prst="rect">
            <a:avLst/>
          </a:prstGeom>
          <a:noFill/>
        </p:spPr>
        <p:txBody>
          <a:bodyPr wrap="square" rtlCol="0">
            <a:spAutoFit/>
          </a:bodyPr>
          <a:lstStyle/>
          <a:p>
            <a:pPr algn="ctr"/>
            <a:r>
              <a:rPr lang="en-US" sz="1500" dirty="0">
                <a:latin typeface="+mj-lt"/>
              </a:rPr>
              <a:t>NTREES Facility - MSFC</a:t>
            </a:r>
          </a:p>
        </p:txBody>
      </p:sp>
      <p:pic>
        <p:nvPicPr>
          <p:cNvPr id="15" name="Picture 14"/>
          <p:cNvPicPr>
            <a:picLocks noChangeAspect="1"/>
          </p:cNvPicPr>
          <p:nvPr/>
        </p:nvPicPr>
        <p:blipFill rotWithShape="1">
          <a:blip r:embed="rId5"/>
          <a:srcRect l="19931" t="30322" r="342" b="7391"/>
          <a:stretch/>
        </p:blipFill>
        <p:spPr>
          <a:xfrm>
            <a:off x="2361095" y="4069743"/>
            <a:ext cx="1828800" cy="1905000"/>
          </a:xfrm>
          <a:prstGeom prst="rect">
            <a:avLst/>
          </a:prstGeom>
        </p:spPr>
      </p:pic>
    </p:spTree>
    <p:extLst>
      <p:ext uri="{BB962C8B-B14F-4D97-AF65-F5344CB8AC3E}">
        <p14:creationId xmlns:p14="http://schemas.microsoft.com/office/powerpoint/2010/main" val="7096234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77474" y="1321008"/>
            <a:ext cx="11480800" cy="4953000"/>
          </a:xfrm>
        </p:spPr>
        <p:txBody>
          <a:bodyPr/>
          <a:lstStyle/>
          <a:p>
            <a:r>
              <a:rPr lang="en-US" b="0" dirty="0">
                <a:latin typeface="+mj-lt"/>
              </a:rPr>
              <a:t>Composed of ZrO</a:t>
            </a:r>
            <a:r>
              <a:rPr lang="en-US" b="0" baseline="-25000" dirty="0">
                <a:latin typeface="+mj-lt"/>
              </a:rPr>
              <a:t>2</a:t>
            </a:r>
            <a:r>
              <a:rPr lang="en-US" b="0" dirty="0">
                <a:latin typeface="+mj-lt"/>
              </a:rPr>
              <a:t> – Mo</a:t>
            </a:r>
          </a:p>
          <a:p>
            <a:r>
              <a:rPr lang="en-US" b="0" dirty="0" err="1">
                <a:latin typeface="+mj-lt"/>
              </a:rPr>
              <a:t>Unbonded</a:t>
            </a:r>
            <a:r>
              <a:rPr lang="en-US" b="0" dirty="0">
                <a:latin typeface="+mj-lt"/>
              </a:rPr>
              <a:t> concept</a:t>
            </a:r>
          </a:p>
          <a:p>
            <a:r>
              <a:rPr lang="en-US" b="0" dirty="0">
                <a:latin typeface="+mj-lt"/>
              </a:rPr>
              <a:t>Molybdenum cooling channels</a:t>
            </a:r>
          </a:p>
          <a:p>
            <a:r>
              <a:rPr lang="en-US" b="0" dirty="0">
                <a:latin typeface="+mj-lt"/>
              </a:rPr>
              <a:t>16” long composed of 16 wafers</a:t>
            </a:r>
          </a:p>
          <a:p>
            <a:r>
              <a:rPr lang="en-US" b="0" dirty="0">
                <a:latin typeface="+mj-lt"/>
              </a:rPr>
              <a:t>Fabricated via spark plasma sintering (SPS)</a:t>
            </a:r>
          </a:p>
          <a:p>
            <a:pPr marL="0" indent="0">
              <a:buNone/>
            </a:pPr>
            <a:endParaRPr lang="en-US" b="0" dirty="0">
              <a:latin typeface="+mj-lt"/>
            </a:endParaRPr>
          </a:p>
          <a:p>
            <a:pPr marL="0" indent="0">
              <a:buNone/>
            </a:pPr>
            <a:r>
              <a:rPr lang="en-US" dirty="0">
                <a:latin typeface="+mj-lt"/>
              </a:rPr>
              <a:t>SPS-1 used as a path-finder in preparation for a uranium bearing test article</a:t>
            </a:r>
          </a:p>
          <a:p>
            <a:endParaRPr lang="en-US" dirty="0"/>
          </a:p>
        </p:txBody>
      </p:sp>
      <p:sp>
        <p:nvSpPr>
          <p:cNvPr id="3" name="Slide Number Placeholder 2"/>
          <p:cNvSpPr>
            <a:spLocks noGrp="1"/>
          </p:cNvSpPr>
          <p:nvPr>
            <p:ph type="sldNum" sz="quarter" idx="4"/>
          </p:nvPr>
        </p:nvSpPr>
        <p:spPr/>
        <p:txBody>
          <a:bodyPr/>
          <a:lstStyle/>
          <a:p>
            <a:fld id="{4336D8BB-1FBA-4ECE-B83B-DC345E7EB0EF}" type="slidenum">
              <a:rPr lang="en-US" smtClean="0"/>
              <a:pPr/>
              <a:t>10</a:t>
            </a:fld>
            <a:endParaRPr lang="en-US" dirty="0"/>
          </a:p>
        </p:txBody>
      </p:sp>
      <p:sp>
        <p:nvSpPr>
          <p:cNvPr id="4" name="Title 3"/>
          <p:cNvSpPr>
            <a:spLocks noGrp="1"/>
          </p:cNvSpPr>
          <p:nvPr>
            <p:ph type="title"/>
          </p:nvPr>
        </p:nvSpPr>
        <p:spPr/>
        <p:txBody>
          <a:bodyPr/>
          <a:lstStyle/>
          <a:p>
            <a:r>
              <a:rPr lang="en-US" sz="3200" b="1" dirty="0"/>
              <a:t>SPS-1  Surrogate Nuclear Fuel Article</a:t>
            </a:r>
          </a:p>
        </p:txBody>
      </p:sp>
      <p:pic>
        <p:nvPicPr>
          <p:cNvPr id="6" name="Picture 5"/>
          <p:cNvPicPr>
            <a:picLocks noChangeAspect="1"/>
          </p:cNvPicPr>
          <p:nvPr/>
        </p:nvPicPr>
        <p:blipFill rotWithShape="1">
          <a:blip r:embed="rId2"/>
          <a:srcRect l="9766" t="60086" r="18390" b="-1674"/>
          <a:stretch/>
        </p:blipFill>
        <p:spPr>
          <a:xfrm>
            <a:off x="322880" y="4068295"/>
            <a:ext cx="5707654" cy="2205713"/>
          </a:xfrm>
          <a:prstGeom prst="rect">
            <a:avLst/>
          </a:prstGeom>
        </p:spPr>
      </p:pic>
      <p:pic>
        <p:nvPicPr>
          <p:cNvPr id="7" name="Picture 6"/>
          <p:cNvPicPr>
            <a:picLocks noChangeAspect="1"/>
          </p:cNvPicPr>
          <p:nvPr/>
        </p:nvPicPr>
        <p:blipFill>
          <a:blip r:embed="rId3"/>
          <a:stretch>
            <a:fillRect/>
          </a:stretch>
        </p:blipFill>
        <p:spPr>
          <a:xfrm>
            <a:off x="9105900" y="1374984"/>
            <a:ext cx="1620180" cy="4744351"/>
          </a:xfrm>
          <a:prstGeom prst="rect">
            <a:avLst/>
          </a:prstGeom>
        </p:spPr>
      </p:pic>
      <p:sp>
        <p:nvSpPr>
          <p:cNvPr id="9" name="TextBox 8"/>
          <p:cNvSpPr txBox="1"/>
          <p:nvPr/>
        </p:nvSpPr>
        <p:spPr>
          <a:xfrm>
            <a:off x="0" y="5771895"/>
            <a:ext cx="2110154" cy="307777"/>
          </a:xfrm>
          <a:prstGeom prst="rect">
            <a:avLst/>
          </a:prstGeom>
          <a:noFill/>
        </p:spPr>
        <p:txBody>
          <a:bodyPr wrap="square" rtlCol="0">
            <a:spAutoFit/>
          </a:bodyPr>
          <a:lstStyle/>
          <a:p>
            <a:pPr algn="ctr"/>
            <a:r>
              <a:rPr lang="en-US" sz="1400" b="1" dirty="0"/>
              <a:t>5 cm</a:t>
            </a:r>
          </a:p>
        </p:txBody>
      </p:sp>
      <p:cxnSp>
        <p:nvCxnSpPr>
          <p:cNvPr id="12" name="Straight Connector 11"/>
          <p:cNvCxnSpPr/>
          <p:nvPr/>
        </p:nvCxnSpPr>
        <p:spPr>
          <a:xfrm>
            <a:off x="469861" y="6064239"/>
            <a:ext cx="1170432" cy="7749"/>
          </a:xfrm>
          <a:prstGeom prst="line">
            <a:avLst/>
          </a:prstGeom>
          <a:ln w="76200"/>
        </p:spPr>
        <p:style>
          <a:lnRef idx="2">
            <a:schemeClr val="dk1"/>
          </a:lnRef>
          <a:fillRef idx="0">
            <a:schemeClr val="dk1"/>
          </a:fillRef>
          <a:effectRef idx="1">
            <a:schemeClr val="dk1"/>
          </a:effectRef>
          <a:fontRef idx="minor">
            <a:schemeClr val="tx1"/>
          </a:fontRef>
        </p:style>
      </p:cxnSp>
      <p:cxnSp>
        <p:nvCxnSpPr>
          <p:cNvPr id="13" name="Straight Connector 12"/>
          <p:cNvCxnSpPr/>
          <p:nvPr/>
        </p:nvCxnSpPr>
        <p:spPr>
          <a:xfrm>
            <a:off x="9216325" y="6021142"/>
            <a:ext cx="640080" cy="0"/>
          </a:xfrm>
          <a:prstGeom prst="line">
            <a:avLst/>
          </a:prstGeom>
          <a:ln w="76200"/>
        </p:spPr>
        <p:style>
          <a:lnRef idx="2">
            <a:schemeClr val="dk1"/>
          </a:lnRef>
          <a:fillRef idx="0">
            <a:schemeClr val="dk1"/>
          </a:fillRef>
          <a:effectRef idx="1">
            <a:schemeClr val="dk1"/>
          </a:effectRef>
          <a:fontRef idx="minor">
            <a:schemeClr val="tx1"/>
          </a:fontRef>
        </p:style>
      </p:cxnSp>
      <p:sp>
        <p:nvSpPr>
          <p:cNvPr id="20" name="TextBox 19"/>
          <p:cNvSpPr txBox="1"/>
          <p:nvPr/>
        </p:nvSpPr>
        <p:spPr>
          <a:xfrm>
            <a:off x="8481288" y="5727269"/>
            <a:ext cx="2110154" cy="307777"/>
          </a:xfrm>
          <a:prstGeom prst="rect">
            <a:avLst/>
          </a:prstGeom>
          <a:noFill/>
        </p:spPr>
        <p:txBody>
          <a:bodyPr wrap="square" rtlCol="0">
            <a:spAutoFit/>
          </a:bodyPr>
          <a:lstStyle/>
          <a:p>
            <a:pPr algn="ctr"/>
            <a:r>
              <a:rPr lang="en-US" sz="1400" b="1" dirty="0"/>
              <a:t>5 cm</a:t>
            </a:r>
          </a:p>
        </p:txBody>
      </p:sp>
      <p:sp>
        <p:nvSpPr>
          <p:cNvPr id="22" name="TextBox 21"/>
          <p:cNvSpPr txBox="1"/>
          <p:nvPr/>
        </p:nvSpPr>
        <p:spPr>
          <a:xfrm>
            <a:off x="8303433" y="6119336"/>
            <a:ext cx="3225114" cy="307777"/>
          </a:xfrm>
          <a:prstGeom prst="rect">
            <a:avLst/>
          </a:prstGeom>
          <a:noFill/>
        </p:spPr>
        <p:txBody>
          <a:bodyPr wrap="square" rtlCol="0">
            <a:spAutoFit/>
          </a:bodyPr>
          <a:lstStyle/>
          <a:p>
            <a:pPr algn="ctr"/>
            <a:r>
              <a:rPr lang="en-US" sz="1400" dirty="0">
                <a:latin typeface="+mj-lt"/>
              </a:rPr>
              <a:t>SPS-1 Surrogate nuclear fuel article.</a:t>
            </a:r>
          </a:p>
        </p:txBody>
      </p:sp>
    </p:spTree>
    <p:extLst>
      <p:ext uri="{BB962C8B-B14F-4D97-AF65-F5344CB8AC3E}">
        <p14:creationId xmlns:p14="http://schemas.microsoft.com/office/powerpoint/2010/main" val="26589761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cstate="hqprint">
            <a:extLst>
              <a:ext uri="{28A0092B-C50C-407E-A947-70E740481C1C}">
                <a14:useLocalDpi xmlns:a14="http://schemas.microsoft.com/office/drawing/2010/main" val="0"/>
              </a:ext>
            </a:extLst>
          </a:blip>
          <a:srcRect l="22786" t="21020" r="33153" b="21961"/>
          <a:stretch/>
        </p:blipFill>
        <p:spPr>
          <a:xfrm>
            <a:off x="9357666" y="1321008"/>
            <a:ext cx="1887275" cy="1831767"/>
          </a:xfrm>
          <a:prstGeom prst="rect">
            <a:avLst/>
          </a:prstGeom>
        </p:spPr>
      </p:pic>
      <p:cxnSp>
        <p:nvCxnSpPr>
          <p:cNvPr id="38" name="Straight Connector 37"/>
          <p:cNvCxnSpPr/>
          <p:nvPr/>
        </p:nvCxnSpPr>
        <p:spPr>
          <a:xfrm flipH="1">
            <a:off x="8968276" y="2385589"/>
            <a:ext cx="1242525" cy="3788670"/>
          </a:xfrm>
          <a:prstGeom prst="line">
            <a:avLst/>
          </a:prstGeom>
          <a:ln>
            <a:solidFill>
              <a:srgbClr val="FF0000"/>
            </a:solidFill>
          </a:ln>
        </p:spPr>
        <p:style>
          <a:lnRef idx="1">
            <a:schemeClr val="dk1"/>
          </a:lnRef>
          <a:fillRef idx="0">
            <a:schemeClr val="dk1"/>
          </a:fillRef>
          <a:effectRef idx="0">
            <a:schemeClr val="dk1"/>
          </a:effectRef>
          <a:fontRef idx="minor">
            <a:schemeClr val="tx1"/>
          </a:fontRef>
        </p:style>
      </p:cxnSp>
      <p:sp>
        <p:nvSpPr>
          <p:cNvPr id="2" name="Content Placeholder 1"/>
          <p:cNvSpPr>
            <a:spLocks noGrp="1"/>
          </p:cNvSpPr>
          <p:nvPr>
            <p:ph idx="1"/>
          </p:nvPr>
        </p:nvSpPr>
        <p:spPr>
          <a:xfrm>
            <a:off x="277474" y="1321008"/>
            <a:ext cx="11480800" cy="4953000"/>
          </a:xfrm>
        </p:spPr>
        <p:txBody>
          <a:bodyPr/>
          <a:lstStyle/>
          <a:p>
            <a:r>
              <a:rPr lang="en-US" b="0" dirty="0">
                <a:latin typeface="+mj-lt"/>
              </a:rPr>
              <a:t>Composed of </a:t>
            </a:r>
            <a:r>
              <a:rPr lang="en-US" b="0" dirty="0" err="1">
                <a:latin typeface="+mj-lt"/>
              </a:rPr>
              <a:t>HfN</a:t>
            </a:r>
            <a:r>
              <a:rPr lang="en-US" b="0" dirty="0">
                <a:latin typeface="+mj-lt"/>
              </a:rPr>
              <a:t> – Mo/W</a:t>
            </a:r>
          </a:p>
          <a:p>
            <a:r>
              <a:rPr lang="en-US" b="0" dirty="0">
                <a:latin typeface="+mj-lt"/>
              </a:rPr>
              <a:t>Bonded concept</a:t>
            </a:r>
          </a:p>
          <a:p>
            <a:r>
              <a:rPr lang="en-US" b="0" dirty="0">
                <a:latin typeface="+mj-lt"/>
              </a:rPr>
              <a:t>Embedded molybdenum cooling channels</a:t>
            </a:r>
          </a:p>
          <a:p>
            <a:r>
              <a:rPr lang="en-US" b="0" dirty="0">
                <a:latin typeface="+mj-lt"/>
              </a:rPr>
              <a:t>8” long composed of 16 wafers</a:t>
            </a:r>
          </a:p>
          <a:p>
            <a:r>
              <a:rPr lang="en-US" b="0" dirty="0">
                <a:latin typeface="+mj-lt"/>
              </a:rPr>
              <a:t>Fabricated via spark plasma sintering (SPS)</a:t>
            </a:r>
          </a:p>
          <a:p>
            <a:endParaRPr lang="en-US" dirty="0"/>
          </a:p>
        </p:txBody>
      </p:sp>
      <p:sp>
        <p:nvSpPr>
          <p:cNvPr id="3" name="Slide Number Placeholder 2"/>
          <p:cNvSpPr>
            <a:spLocks noGrp="1"/>
          </p:cNvSpPr>
          <p:nvPr>
            <p:ph type="sldNum" sz="quarter" idx="4"/>
          </p:nvPr>
        </p:nvSpPr>
        <p:spPr/>
        <p:txBody>
          <a:bodyPr/>
          <a:lstStyle/>
          <a:p>
            <a:fld id="{4336D8BB-1FBA-4ECE-B83B-DC345E7EB0EF}" type="slidenum">
              <a:rPr lang="en-US" smtClean="0"/>
              <a:pPr/>
              <a:t>11</a:t>
            </a:fld>
            <a:endParaRPr lang="en-US" dirty="0"/>
          </a:p>
        </p:txBody>
      </p:sp>
      <p:sp>
        <p:nvSpPr>
          <p:cNvPr id="4" name="Title 3"/>
          <p:cNvSpPr>
            <a:spLocks noGrp="1"/>
          </p:cNvSpPr>
          <p:nvPr>
            <p:ph type="title"/>
          </p:nvPr>
        </p:nvSpPr>
        <p:spPr/>
        <p:txBody>
          <a:bodyPr/>
          <a:lstStyle/>
          <a:p>
            <a:r>
              <a:rPr lang="en-US" sz="3200" b="1" dirty="0"/>
              <a:t>SPS-2  Surrogate Nuclear Fuel Article</a:t>
            </a:r>
          </a:p>
        </p:txBody>
      </p:sp>
      <p:pic>
        <p:nvPicPr>
          <p:cNvPr id="9" name="Picture 8"/>
          <p:cNvPicPr>
            <a:picLocks noChangeAspect="1"/>
          </p:cNvPicPr>
          <p:nvPr/>
        </p:nvPicPr>
        <p:blipFill rotWithShape="1">
          <a:blip r:embed="rId4"/>
          <a:srcRect l="25099" t="15005" r="7713" b="36484"/>
          <a:stretch/>
        </p:blipFill>
        <p:spPr>
          <a:xfrm>
            <a:off x="718329" y="3299933"/>
            <a:ext cx="5307807" cy="2874326"/>
          </a:xfrm>
          <a:prstGeom prst="rect">
            <a:avLst/>
          </a:prstGeom>
        </p:spPr>
      </p:pic>
      <p:sp>
        <p:nvSpPr>
          <p:cNvPr id="11" name="TextBox 10"/>
          <p:cNvSpPr txBox="1"/>
          <p:nvPr/>
        </p:nvSpPr>
        <p:spPr>
          <a:xfrm>
            <a:off x="8583617" y="6178426"/>
            <a:ext cx="3225114" cy="523220"/>
          </a:xfrm>
          <a:prstGeom prst="rect">
            <a:avLst/>
          </a:prstGeom>
          <a:noFill/>
        </p:spPr>
        <p:txBody>
          <a:bodyPr wrap="square" rtlCol="0">
            <a:spAutoFit/>
          </a:bodyPr>
          <a:lstStyle/>
          <a:p>
            <a:pPr algn="ctr"/>
            <a:r>
              <a:rPr lang="en-US" sz="1400" dirty="0">
                <a:latin typeface="+mj-lt"/>
              </a:rPr>
              <a:t>Embedded cooling channels provide optimum heat transfer in fuel.</a:t>
            </a:r>
          </a:p>
        </p:txBody>
      </p:sp>
      <p:sp>
        <p:nvSpPr>
          <p:cNvPr id="12" name="TextBox 11"/>
          <p:cNvSpPr txBox="1"/>
          <p:nvPr/>
        </p:nvSpPr>
        <p:spPr>
          <a:xfrm>
            <a:off x="7185541" y="4035933"/>
            <a:ext cx="1409869" cy="338554"/>
          </a:xfrm>
          <a:prstGeom prst="rect">
            <a:avLst/>
          </a:prstGeom>
          <a:solidFill>
            <a:schemeClr val="bg1"/>
          </a:solidFill>
          <a:ln>
            <a:solidFill>
              <a:srgbClr val="C00000"/>
            </a:solidFill>
          </a:ln>
        </p:spPr>
        <p:txBody>
          <a:bodyPr wrap="square" rtlCol="0">
            <a:spAutoFit/>
          </a:bodyPr>
          <a:lstStyle/>
          <a:p>
            <a:r>
              <a:rPr lang="en-US" sz="1600" dirty="0"/>
              <a:t>Cermet fuel</a:t>
            </a:r>
          </a:p>
        </p:txBody>
      </p:sp>
      <p:sp>
        <p:nvSpPr>
          <p:cNvPr id="13" name="TextBox 12"/>
          <p:cNvSpPr txBox="1"/>
          <p:nvPr/>
        </p:nvSpPr>
        <p:spPr>
          <a:xfrm>
            <a:off x="7030309" y="4540092"/>
            <a:ext cx="1720334" cy="584775"/>
          </a:xfrm>
          <a:prstGeom prst="rect">
            <a:avLst/>
          </a:prstGeom>
          <a:solidFill>
            <a:schemeClr val="bg1"/>
          </a:solidFill>
          <a:ln>
            <a:solidFill>
              <a:srgbClr val="C00000"/>
            </a:solidFill>
          </a:ln>
        </p:spPr>
        <p:txBody>
          <a:bodyPr wrap="square" rtlCol="0">
            <a:spAutoFit/>
          </a:bodyPr>
          <a:lstStyle/>
          <a:p>
            <a:pPr algn="ctr"/>
            <a:r>
              <a:rPr lang="en-US" sz="1600" dirty="0"/>
              <a:t>Molybdenum cooling channel</a:t>
            </a:r>
          </a:p>
        </p:txBody>
      </p:sp>
      <p:sp>
        <p:nvSpPr>
          <p:cNvPr id="14" name="TextBox 13"/>
          <p:cNvSpPr txBox="1"/>
          <p:nvPr/>
        </p:nvSpPr>
        <p:spPr>
          <a:xfrm>
            <a:off x="7215110" y="5360883"/>
            <a:ext cx="1409869" cy="338554"/>
          </a:xfrm>
          <a:prstGeom prst="rect">
            <a:avLst/>
          </a:prstGeom>
          <a:solidFill>
            <a:schemeClr val="bg1"/>
          </a:solidFill>
          <a:ln>
            <a:solidFill>
              <a:srgbClr val="C00000"/>
            </a:solidFill>
          </a:ln>
        </p:spPr>
        <p:txBody>
          <a:bodyPr wrap="square" rtlCol="0">
            <a:spAutoFit/>
          </a:bodyPr>
          <a:lstStyle/>
          <a:p>
            <a:pPr algn="ctr"/>
            <a:r>
              <a:rPr lang="en-US" sz="1600" dirty="0"/>
              <a:t>Void</a:t>
            </a:r>
          </a:p>
        </p:txBody>
      </p:sp>
      <p:sp>
        <p:nvSpPr>
          <p:cNvPr id="28" name="TextBox 27"/>
          <p:cNvSpPr txBox="1"/>
          <p:nvPr/>
        </p:nvSpPr>
        <p:spPr>
          <a:xfrm>
            <a:off x="4222252" y="5780600"/>
            <a:ext cx="2110154" cy="307777"/>
          </a:xfrm>
          <a:prstGeom prst="rect">
            <a:avLst/>
          </a:prstGeom>
          <a:noFill/>
        </p:spPr>
        <p:txBody>
          <a:bodyPr wrap="square" rtlCol="0">
            <a:spAutoFit/>
          </a:bodyPr>
          <a:lstStyle/>
          <a:p>
            <a:pPr algn="ctr"/>
            <a:r>
              <a:rPr lang="en-US" sz="1400" b="1" dirty="0"/>
              <a:t>5 cm</a:t>
            </a:r>
          </a:p>
        </p:txBody>
      </p:sp>
      <p:cxnSp>
        <p:nvCxnSpPr>
          <p:cNvPr id="29" name="Straight Connector 28"/>
          <p:cNvCxnSpPr/>
          <p:nvPr/>
        </p:nvCxnSpPr>
        <p:spPr>
          <a:xfrm flipV="1">
            <a:off x="4644139" y="6050183"/>
            <a:ext cx="1266380" cy="18594"/>
          </a:xfrm>
          <a:prstGeom prst="line">
            <a:avLst/>
          </a:prstGeom>
          <a:ln w="76200"/>
        </p:spPr>
        <p:style>
          <a:lnRef idx="2">
            <a:schemeClr val="dk1"/>
          </a:lnRef>
          <a:fillRef idx="0">
            <a:schemeClr val="dk1"/>
          </a:fillRef>
          <a:effectRef idx="1">
            <a:schemeClr val="dk1"/>
          </a:effectRef>
          <a:fontRef idx="minor">
            <a:schemeClr val="tx1"/>
          </a:fontRef>
        </p:style>
      </p:cxnSp>
      <p:sp>
        <p:nvSpPr>
          <p:cNvPr id="36" name="Rectangle 35"/>
          <p:cNvSpPr/>
          <p:nvPr/>
        </p:nvSpPr>
        <p:spPr>
          <a:xfrm>
            <a:off x="10210800" y="2233188"/>
            <a:ext cx="152400" cy="152400"/>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7" name="Straight Connector 36"/>
          <p:cNvCxnSpPr/>
          <p:nvPr/>
        </p:nvCxnSpPr>
        <p:spPr>
          <a:xfrm flipH="1">
            <a:off x="8972550" y="2233188"/>
            <a:ext cx="1238252" cy="1705587"/>
          </a:xfrm>
          <a:prstGeom prst="line">
            <a:avLst/>
          </a:prstGeom>
          <a:ln>
            <a:solidFill>
              <a:srgbClr val="FF0000"/>
            </a:solidFill>
          </a:ln>
        </p:spPr>
        <p:style>
          <a:lnRef idx="1">
            <a:schemeClr val="dk1"/>
          </a:lnRef>
          <a:fillRef idx="0">
            <a:schemeClr val="dk1"/>
          </a:fillRef>
          <a:effectRef idx="0">
            <a:schemeClr val="dk1"/>
          </a:effectRef>
          <a:fontRef idx="minor">
            <a:schemeClr val="tx1"/>
          </a:fontRef>
        </p:style>
      </p:cxnSp>
      <p:cxnSp>
        <p:nvCxnSpPr>
          <p:cNvPr id="39" name="Straight Connector 38"/>
          <p:cNvCxnSpPr/>
          <p:nvPr/>
        </p:nvCxnSpPr>
        <p:spPr>
          <a:xfrm>
            <a:off x="10363201" y="2233190"/>
            <a:ext cx="1009649" cy="1752234"/>
          </a:xfrm>
          <a:prstGeom prst="line">
            <a:avLst/>
          </a:prstGeom>
          <a:ln>
            <a:solidFill>
              <a:srgbClr val="FF0000"/>
            </a:solidFill>
          </a:ln>
        </p:spPr>
        <p:style>
          <a:lnRef idx="1">
            <a:schemeClr val="dk1"/>
          </a:lnRef>
          <a:fillRef idx="0">
            <a:schemeClr val="dk1"/>
          </a:fillRef>
          <a:effectRef idx="0">
            <a:schemeClr val="dk1"/>
          </a:effectRef>
          <a:fontRef idx="minor">
            <a:schemeClr val="tx1"/>
          </a:fontRef>
        </p:style>
      </p:cxnSp>
      <p:cxnSp>
        <p:nvCxnSpPr>
          <p:cNvPr id="50" name="Straight Connector 49"/>
          <p:cNvCxnSpPr/>
          <p:nvPr/>
        </p:nvCxnSpPr>
        <p:spPr>
          <a:xfrm>
            <a:off x="10356197" y="2385588"/>
            <a:ext cx="990564" cy="3746189"/>
          </a:xfrm>
          <a:prstGeom prst="line">
            <a:avLst/>
          </a:prstGeom>
          <a:ln>
            <a:solidFill>
              <a:srgbClr val="FF0000"/>
            </a:solidFill>
          </a:ln>
        </p:spPr>
        <p:style>
          <a:lnRef idx="1">
            <a:schemeClr val="dk1"/>
          </a:lnRef>
          <a:fillRef idx="0">
            <a:schemeClr val="dk1"/>
          </a:fillRef>
          <a:effectRef idx="0">
            <a:schemeClr val="dk1"/>
          </a:effectRef>
          <a:fontRef idx="minor">
            <a:schemeClr val="tx1"/>
          </a:fontRef>
        </p:style>
      </p:cxnSp>
      <p:pic>
        <p:nvPicPr>
          <p:cNvPr id="10" name="Picture 9"/>
          <p:cNvPicPr>
            <a:picLocks noChangeAspect="1"/>
          </p:cNvPicPr>
          <p:nvPr/>
        </p:nvPicPr>
        <p:blipFill rotWithShape="1">
          <a:blip r:embed="rId5">
            <a:extLst>
              <a:ext uri="{28A0092B-C50C-407E-A947-70E740481C1C}">
                <a14:useLocalDpi xmlns:a14="http://schemas.microsoft.com/office/drawing/2010/main" val="0"/>
              </a:ext>
            </a:extLst>
          </a:blip>
          <a:srcRect l="30574" t="48243" r="28143" b="-1"/>
          <a:stretch/>
        </p:blipFill>
        <p:spPr>
          <a:xfrm>
            <a:off x="8972550" y="3938775"/>
            <a:ext cx="2400300" cy="2287896"/>
          </a:xfrm>
          <a:prstGeom prst="rect">
            <a:avLst/>
          </a:prstGeom>
        </p:spPr>
      </p:pic>
      <p:cxnSp>
        <p:nvCxnSpPr>
          <p:cNvPr id="16" name="Straight Arrow Connector 15"/>
          <p:cNvCxnSpPr>
            <a:stCxn id="12" idx="3"/>
          </p:cNvCxnSpPr>
          <p:nvPr/>
        </p:nvCxnSpPr>
        <p:spPr>
          <a:xfrm>
            <a:off x="8595410" y="4205210"/>
            <a:ext cx="762256" cy="0"/>
          </a:xfrm>
          <a:prstGeom prst="straightConnector1">
            <a:avLst/>
          </a:prstGeom>
          <a:ln w="57150">
            <a:solidFill>
              <a:srgbClr val="FFFF00"/>
            </a:solidFill>
            <a:tailEnd type="triangle"/>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a:off x="8750643" y="4918204"/>
            <a:ext cx="698157" cy="6221"/>
          </a:xfrm>
          <a:prstGeom prst="straightConnector1">
            <a:avLst/>
          </a:prstGeom>
          <a:ln w="57150">
            <a:solidFill>
              <a:srgbClr val="FFFF00"/>
            </a:solidFill>
            <a:tailEnd type="triangle"/>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a:off x="8624979" y="5530160"/>
            <a:ext cx="1414371" cy="0"/>
          </a:xfrm>
          <a:prstGeom prst="straightConnector1">
            <a:avLst/>
          </a:prstGeom>
          <a:ln w="57150">
            <a:solidFill>
              <a:srgbClr val="FFFF00"/>
            </a:solidFill>
            <a:tailEnd type="triangle"/>
          </a:ln>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10300682" y="5932205"/>
            <a:ext cx="1072168" cy="246221"/>
          </a:xfrm>
          <a:prstGeom prst="rect">
            <a:avLst/>
          </a:prstGeom>
          <a:noFill/>
        </p:spPr>
        <p:txBody>
          <a:bodyPr wrap="square" rtlCol="0">
            <a:spAutoFit/>
          </a:bodyPr>
          <a:lstStyle/>
          <a:p>
            <a:pPr algn="ctr"/>
            <a:r>
              <a:rPr lang="en-US" sz="1000" dirty="0">
                <a:solidFill>
                  <a:schemeClr val="bg1"/>
                </a:solidFill>
              </a:rPr>
              <a:t>1 mm</a:t>
            </a:r>
          </a:p>
        </p:txBody>
      </p:sp>
      <p:cxnSp>
        <p:nvCxnSpPr>
          <p:cNvPr id="24" name="Straight Connector 23"/>
          <p:cNvCxnSpPr/>
          <p:nvPr/>
        </p:nvCxnSpPr>
        <p:spPr>
          <a:xfrm>
            <a:off x="10617310" y="5938287"/>
            <a:ext cx="457200" cy="0"/>
          </a:xfrm>
          <a:prstGeom prst="line">
            <a:avLst/>
          </a:prstGeom>
          <a:ln w="9525">
            <a:solidFill>
              <a:schemeClr val="bg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462751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4"/>
          </p:nvPr>
        </p:nvSpPr>
        <p:spPr/>
        <p:txBody>
          <a:bodyPr/>
          <a:lstStyle/>
          <a:p>
            <a:fld id="{4336D8BB-1FBA-4ECE-B83B-DC345E7EB0EF}" type="slidenum">
              <a:rPr lang="en-US" smtClean="0"/>
              <a:pPr/>
              <a:t>12</a:t>
            </a:fld>
            <a:endParaRPr lang="en-US" dirty="0"/>
          </a:p>
        </p:txBody>
      </p:sp>
      <p:sp>
        <p:nvSpPr>
          <p:cNvPr id="4" name="Title 3"/>
          <p:cNvSpPr>
            <a:spLocks noGrp="1"/>
          </p:cNvSpPr>
          <p:nvPr>
            <p:ph type="title"/>
          </p:nvPr>
        </p:nvSpPr>
        <p:spPr>
          <a:xfrm>
            <a:off x="1708131" y="124306"/>
            <a:ext cx="8332316" cy="914400"/>
          </a:xfrm>
        </p:spPr>
        <p:txBody>
          <a:bodyPr/>
          <a:lstStyle/>
          <a:p>
            <a:r>
              <a:rPr lang="en-US" sz="3400" b="1" dirty="0"/>
              <a:t>Embedded Cooling Channels in Cermet Fuel</a:t>
            </a:r>
          </a:p>
        </p:txBody>
      </p:sp>
      <p:pic>
        <p:nvPicPr>
          <p:cNvPr id="7" name="Picture 6"/>
          <p:cNvPicPr>
            <a:picLocks noChangeAspect="1"/>
          </p:cNvPicPr>
          <p:nvPr/>
        </p:nvPicPr>
        <p:blipFill>
          <a:blip r:embed="rId2"/>
          <a:stretch>
            <a:fillRect/>
          </a:stretch>
        </p:blipFill>
        <p:spPr>
          <a:xfrm>
            <a:off x="1868284" y="5039999"/>
            <a:ext cx="1202756" cy="914400"/>
          </a:xfrm>
          <a:prstGeom prst="rect">
            <a:avLst/>
          </a:prstGeom>
        </p:spPr>
      </p:pic>
      <p:sp>
        <p:nvSpPr>
          <p:cNvPr id="8" name="Rectangle 7"/>
          <p:cNvSpPr/>
          <p:nvPr/>
        </p:nvSpPr>
        <p:spPr>
          <a:xfrm>
            <a:off x="2577849" y="5420999"/>
            <a:ext cx="152400" cy="152400"/>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0" name="Straight Connector 9"/>
          <p:cNvCxnSpPr/>
          <p:nvPr/>
        </p:nvCxnSpPr>
        <p:spPr>
          <a:xfrm flipV="1">
            <a:off x="2577850" y="3773271"/>
            <a:ext cx="851151" cy="1647728"/>
          </a:xfrm>
          <a:prstGeom prst="line">
            <a:avLst/>
          </a:prstGeom>
          <a:ln>
            <a:solidFill>
              <a:srgbClr val="FF0000"/>
            </a:solidFill>
          </a:ln>
        </p:spPr>
        <p:style>
          <a:lnRef idx="1">
            <a:schemeClr val="dk1"/>
          </a:lnRef>
          <a:fillRef idx="0">
            <a:schemeClr val="dk1"/>
          </a:fillRef>
          <a:effectRef idx="0">
            <a:schemeClr val="dk1"/>
          </a:effectRef>
          <a:fontRef idx="minor">
            <a:schemeClr val="tx1"/>
          </a:fontRef>
        </p:style>
      </p:cxnSp>
      <p:cxnSp>
        <p:nvCxnSpPr>
          <p:cNvPr id="12" name="Straight Connector 11"/>
          <p:cNvCxnSpPr>
            <a:cxnSpLocks/>
          </p:cNvCxnSpPr>
          <p:nvPr/>
        </p:nvCxnSpPr>
        <p:spPr>
          <a:xfrm>
            <a:off x="2577850" y="5573400"/>
            <a:ext cx="861964" cy="350385"/>
          </a:xfrm>
          <a:prstGeom prst="line">
            <a:avLst/>
          </a:prstGeom>
          <a:ln>
            <a:solidFill>
              <a:srgbClr val="FF0000"/>
            </a:solidFill>
          </a:ln>
        </p:spPr>
        <p:style>
          <a:lnRef idx="1">
            <a:schemeClr val="dk1"/>
          </a:lnRef>
          <a:fillRef idx="0">
            <a:schemeClr val="dk1"/>
          </a:fillRef>
          <a:effectRef idx="0">
            <a:schemeClr val="dk1"/>
          </a:effectRef>
          <a:fontRef idx="minor">
            <a:schemeClr val="tx1"/>
          </a:fontRef>
        </p:style>
      </p:cxnSp>
      <p:cxnSp>
        <p:nvCxnSpPr>
          <p:cNvPr id="14" name="Straight Connector 13"/>
          <p:cNvCxnSpPr/>
          <p:nvPr/>
        </p:nvCxnSpPr>
        <p:spPr>
          <a:xfrm flipV="1">
            <a:off x="2730250" y="3773271"/>
            <a:ext cx="3605411" cy="1647730"/>
          </a:xfrm>
          <a:prstGeom prst="line">
            <a:avLst/>
          </a:prstGeom>
          <a:ln>
            <a:solidFill>
              <a:srgbClr val="FF0000"/>
            </a:solidFill>
          </a:ln>
        </p:spPr>
        <p:style>
          <a:lnRef idx="1">
            <a:schemeClr val="dk1"/>
          </a:lnRef>
          <a:fillRef idx="0">
            <a:schemeClr val="dk1"/>
          </a:fillRef>
          <a:effectRef idx="0">
            <a:schemeClr val="dk1"/>
          </a:effectRef>
          <a:fontRef idx="minor">
            <a:schemeClr val="tx1"/>
          </a:fontRef>
        </p:style>
      </p:cxnSp>
      <p:pic>
        <p:nvPicPr>
          <p:cNvPr id="17" name="Content Placeholder 4"/>
          <p:cNvPicPr>
            <a:picLocks noChangeAspect="1"/>
          </p:cNvPicPr>
          <p:nvPr/>
        </p:nvPicPr>
        <p:blipFill>
          <a:blip r:embed="rId3"/>
          <a:stretch>
            <a:fillRect/>
          </a:stretch>
        </p:blipFill>
        <p:spPr>
          <a:xfrm>
            <a:off x="3429000" y="3750461"/>
            <a:ext cx="2906660" cy="2209800"/>
          </a:xfrm>
          <a:prstGeom prst="rect">
            <a:avLst/>
          </a:prstGeom>
        </p:spPr>
      </p:pic>
      <p:pic>
        <p:nvPicPr>
          <p:cNvPr id="25" name="Content Placeholder 24"/>
          <p:cNvPicPr>
            <a:picLocks noGrp="1" noChangeAspect="1"/>
          </p:cNvPicPr>
          <p:nvPr>
            <p:ph idx="1"/>
          </p:nvPr>
        </p:nvPicPr>
        <p:blipFill rotWithShape="1">
          <a:blip r:embed="rId4"/>
          <a:srcRect l="8167" t="20429" r="1732" b="30089"/>
          <a:stretch/>
        </p:blipFill>
        <p:spPr>
          <a:xfrm>
            <a:off x="4588142" y="1269209"/>
            <a:ext cx="2464133" cy="1804363"/>
          </a:xfrm>
          <a:prstGeom prst="rect">
            <a:avLst/>
          </a:prstGeom>
        </p:spPr>
      </p:pic>
      <p:pic>
        <p:nvPicPr>
          <p:cNvPr id="26" name="Picture 25"/>
          <p:cNvPicPr>
            <a:picLocks noChangeAspect="1"/>
          </p:cNvPicPr>
          <p:nvPr/>
        </p:nvPicPr>
        <p:blipFill rotWithShape="1">
          <a:blip r:embed="rId5"/>
          <a:srcRect l="5264" r="18421" b="16650"/>
          <a:stretch/>
        </p:blipFill>
        <p:spPr>
          <a:xfrm>
            <a:off x="7816090" y="1269209"/>
            <a:ext cx="2224357" cy="1822027"/>
          </a:xfrm>
          <a:prstGeom prst="rect">
            <a:avLst/>
          </a:prstGeom>
        </p:spPr>
      </p:pic>
      <p:cxnSp>
        <p:nvCxnSpPr>
          <p:cNvPr id="43" name="Straight Connector 42"/>
          <p:cNvCxnSpPr/>
          <p:nvPr/>
        </p:nvCxnSpPr>
        <p:spPr>
          <a:xfrm>
            <a:off x="3492250" y="5801999"/>
            <a:ext cx="672849"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44" name="TextBox 43"/>
          <p:cNvSpPr txBox="1"/>
          <p:nvPr/>
        </p:nvSpPr>
        <p:spPr>
          <a:xfrm>
            <a:off x="3156936" y="5556691"/>
            <a:ext cx="1343475" cy="276999"/>
          </a:xfrm>
          <a:prstGeom prst="rect">
            <a:avLst/>
          </a:prstGeom>
          <a:noFill/>
        </p:spPr>
        <p:txBody>
          <a:bodyPr wrap="square" rtlCol="0">
            <a:spAutoFit/>
          </a:bodyPr>
          <a:lstStyle/>
          <a:p>
            <a:pPr algn="ctr"/>
            <a:r>
              <a:rPr lang="en-US" sz="1200" b="1" dirty="0">
                <a:latin typeface="Times New Roman" panose="02020603050405020304" pitchFamily="18" charset="0"/>
                <a:cs typeface="Times New Roman" panose="02020603050405020304" pitchFamily="18" charset="0"/>
              </a:rPr>
              <a:t>100 µm</a:t>
            </a:r>
          </a:p>
        </p:txBody>
      </p:sp>
      <p:sp>
        <p:nvSpPr>
          <p:cNvPr id="45" name="TextBox 44"/>
          <p:cNvSpPr txBox="1"/>
          <p:nvPr/>
        </p:nvSpPr>
        <p:spPr>
          <a:xfrm>
            <a:off x="2960319" y="5916553"/>
            <a:ext cx="3844022" cy="323165"/>
          </a:xfrm>
          <a:prstGeom prst="rect">
            <a:avLst/>
          </a:prstGeom>
          <a:noFill/>
        </p:spPr>
        <p:txBody>
          <a:bodyPr wrap="square" rtlCol="0">
            <a:spAutoFit/>
          </a:bodyPr>
          <a:lstStyle/>
          <a:p>
            <a:pPr algn="ctr"/>
            <a:r>
              <a:rPr lang="en-US" sz="1500" dirty="0">
                <a:latin typeface="+mj-lt"/>
              </a:rPr>
              <a:t>Nuclear fuel interface with cooling channel</a:t>
            </a:r>
            <a:r>
              <a:rPr lang="en-US" sz="1500" dirty="0"/>
              <a:t>. </a:t>
            </a:r>
          </a:p>
        </p:txBody>
      </p:sp>
      <p:sp>
        <p:nvSpPr>
          <p:cNvPr id="46" name="TextBox 45"/>
          <p:cNvSpPr txBox="1"/>
          <p:nvPr/>
        </p:nvSpPr>
        <p:spPr>
          <a:xfrm>
            <a:off x="4287599" y="3084340"/>
            <a:ext cx="2939065" cy="323165"/>
          </a:xfrm>
          <a:prstGeom prst="rect">
            <a:avLst/>
          </a:prstGeom>
          <a:noFill/>
        </p:spPr>
        <p:txBody>
          <a:bodyPr wrap="square" rtlCol="0">
            <a:spAutoFit/>
          </a:bodyPr>
          <a:lstStyle/>
          <a:p>
            <a:pPr algn="ctr"/>
            <a:r>
              <a:rPr lang="en-US" sz="1500" dirty="0">
                <a:latin typeface="+mj-lt"/>
              </a:rPr>
              <a:t>As fabricated samples UN-Mo/W.</a:t>
            </a:r>
          </a:p>
        </p:txBody>
      </p:sp>
      <p:cxnSp>
        <p:nvCxnSpPr>
          <p:cNvPr id="48" name="Straight Connector 47"/>
          <p:cNvCxnSpPr/>
          <p:nvPr/>
        </p:nvCxnSpPr>
        <p:spPr>
          <a:xfrm>
            <a:off x="4937002" y="2978517"/>
            <a:ext cx="444612"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0" name="Straight Connector 49"/>
          <p:cNvCxnSpPr/>
          <p:nvPr/>
        </p:nvCxnSpPr>
        <p:spPr>
          <a:xfrm>
            <a:off x="7908802" y="2964485"/>
            <a:ext cx="444612"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51" name="TextBox 50"/>
          <p:cNvSpPr txBox="1"/>
          <p:nvPr/>
        </p:nvSpPr>
        <p:spPr>
          <a:xfrm>
            <a:off x="7375403" y="2687487"/>
            <a:ext cx="1343475" cy="276999"/>
          </a:xfrm>
          <a:prstGeom prst="rect">
            <a:avLst/>
          </a:prstGeom>
          <a:noFill/>
        </p:spPr>
        <p:txBody>
          <a:bodyPr wrap="square" rtlCol="0">
            <a:spAutoFit/>
          </a:bodyPr>
          <a:lstStyle/>
          <a:p>
            <a:pPr algn="ctr"/>
            <a:r>
              <a:rPr lang="en-US" sz="1200" b="1" dirty="0">
                <a:latin typeface="Times New Roman" panose="02020603050405020304" pitchFamily="18" charset="0"/>
                <a:cs typeface="Times New Roman" panose="02020603050405020304" pitchFamily="18" charset="0"/>
              </a:rPr>
              <a:t>1cm</a:t>
            </a:r>
          </a:p>
        </p:txBody>
      </p:sp>
      <p:sp>
        <p:nvSpPr>
          <p:cNvPr id="52" name="TextBox 51"/>
          <p:cNvSpPr txBox="1"/>
          <p:nvPr/>
        </p:nvSpPr>
        <p:spPr>
          <a:xfrm>
            <a:off x="4413657" y="2730048"/>
            <a:ext cx="1343475" cy="276999"/>
          </a:xfrm>
          <a:prstGeom prst="rect">
            <a:avLst/>
          </a:prstGeom>
          <a:noFill/>
        </p:spPr>
        <p:txBody>
          <a:bodyPr wrap="square" rtlCol="0">
            <a:spAutoFit/>
          </a:bodyPr>
          <a:lstStyle/>
          <a:p>
            <a:pPr algn="ctr"/>
            <a:r>
              <a:rPr lang="en-US" sz="1200" b="1" dirty="0">
                <a:latin typeface="Times New Roman" panose="02020603050405020304" pitchFamily="18" charset="0"/>
                <a:cs typeface="Times New Roman" panose="02020603050405020304" pitchFamily="18" charset="0"/>
              </a:rPr>
              <a:t>1cm</a:t>
            </a:r>
          </a:p>
        </p:txBody>
      </p:sp>
      <p:sp>
        <p:nvSpPr>
          <p:cNvPr id="53" name="TextBox 52"/>
          <p:cNvSpPr txBox="1"/>
          <p:nvPr/>
        </p:nvSpPr>
        <p:spPr>
          <a:xfrm>
            <a:off x="7752229" y="3073571"/>
            <a:ext cx="2227308" cy="553998"/>
          </a:xfrm>
          <a:prstGeom prst="rect">
            <a:avLst/>
          </a:prstGeom>
          <a:noFill/>
        </p:spPr>
        <p:txBody>
          <a:bodyPr wrap="square" rtlCol="0">
            <a:spAutoFit/>
          </a:bodyPr>
          <a:lstStyle/>
          <a:p>
            <a:pPr algn="ctr"/>
            <a:r>
              <a:rPr lang="en-US" sz="1500" dirty="0">
                <a:latin typeface="+mj-lt"/>
              </a:rPr>
              <a:t>UN-Mo/W samples after cooling channel drilling</a:t>
            </a:r>
            <a:r>
              <a:rPr lang="en-US" sz="1500" dirty="0"/>
              <a:t>.</a:t>
            </a:r>
          </a:p>
        </p:txBody>
      </p:sp>
      <p:pic>
        <p:nvPicPr>
          <p:cNvPr id="2" name="Picture 1"/>
          <p:cNvPicPr>
            <a:picLocks noChangeAspect="1"/>
          </p:cNvPicPr>
          <p:nvPr/>
        </p:nvPicPr>
        <p:blipFill>
          <a:blip r:embed="rId6"/>
          <a:stretch>
            <a:fillRect/>
          </a:stretch>
        </p:blipFill>
        <p:spPr>
          <a:xfrm>
            <a:off x="2121758" y="1320990"/>
            <a:ext cx="1686057" cy="1686057"/>
          </a:xfrm>
          <a:prstGeom prst="rect">
            <a:avLst/>
          </a:prstGeom>
        </p:spPr>
      </p:pic>
      <p:sp>
        <p:nvSpPr>
          <p:cNvPr id="22" name="TextBox 21"/>
          <p:cNvSpPr txBox="1"/>
          <p:nvPr/>
        </p:nvSpPr>
        <p:spPr>
          <a:xfrm>
            <a:off x="1533892" y="3074660"/>
            <a:ext cx="2939065" cy="323165"/>
          </a:xfrm>
          <a:prstGeom prst="rect">
            <a:avLst/>
          </a:prstGeom>
          <a:noFill/>
        </p:spPr>
        <p:txBody>
          <a:bodyPr wrap="square" rtlCol="0">
            <a:spAutoFit/>
          </a:bodyPr>
          <a:lstStyle/>
          <a:p>
            <a:pPr algn="ctr"/>
            <a:r>
              <a:rPr lang="en-US" sz="1500" dirty="0">
                <a:latin typeface="+mj-lt"/>
              </a:rPr>
              <a:t>Spark Plasma Sintering.</a:t>
            </a:r>
          </a:p>
        </p:txBody>
      </p:sp>
      <p:sp>
        <p:nvSpPr>
          <p:cNvPr id="5" name="Right Arrow 4"/>
          <p:cNvSpPr/>
          <p:nvPr/>
        </p:nvSpPr>
        <p:spPr>
          <a:xfrm>
            <a:off x="3896262" y="1953335"/>
            <a:ext cx="641739" cy="566030"/>
          </a:xfrm>
          <a:prstGeom prst="righ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Right Arrow 23"/>
          <p:cNvSpPr/>
          <p:nvPr/>
        </p:nvSpPr>
        <p:spPr>
          <a:xfrm>
            <a:off x="7113313" y="1953742"/>
            <a:ext cx="641739" cy="566030"/>
          </a:xfrm>
          <a:prstGeom prst="righ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6693620" y="3869070"/>
            <a:ext cx="4756882" cy="2031325"/>
          </a:xfrm>
          <a:prstGeom prst="rect">
            <a:avLst/>
          </a:prstGeom>
          <a:noFill/>
        </p:spPr>
        <p:txBody>
          <a:bodyPr wrap="square" rtlCol="0">
            <a:spAutoFit/>
          </a:bodyPr>
          <a:lstStyle/>
          <a:p>
            <a:r>
              <a:rPr lang="en-US" b="1" dirty="0">
                <a:latin typeface="+mj-lt"/>
              </a:rPr>
              <a:t>A NASA Proprietary Process via SPS</a:t>
            </a:r>
          </a:p>
          <a:p>
            <a:endParaRPr lang="en-US" b="1" dirty="0">
              <a:latin typeface="+mj-lt"/>
            </a:endParaRPr>
          </a:p>
          <a:p>
            <a:pPr marL="742950" lvl="1" indent="-285750">
              <a:buFont typeface="Arial" panose="020B0604020202020204" pitchFamily="34" charset="0"/>
              <a:buChar char="•"/>
            </a:pPr>
            <a:r>
              <a:rPr lang="en-US" dirty="0">
                <a:latin typeface="+mj-lt"/>
              </a:rPr>
              <a:t>Allows for sintering built in cooling channels</a:t>
            </a:r>
          </a:p>
          <a:p>
            <a:pPr marL="742950" lvl="1" indent="-285750">
              <a:buFont typeface="Arial" panose="020B0604020202020204" pitchFamily="34" charset="0"/>
              <a:buChar char="•"/>
            </a:pPr>
            <a:r>
              <a:rPr lang="en-US" dirty="0">
                <a:latin typeface="+mj-lt"/>
              </a:rPr>
              <a:t>Provides close contact between fuel and cooling channel</a:t>
            </a:r>
          </a:p>
          <a:p>
            <a:pPr marL="742950" lvl="1" indent="-285750">
              <a:buFont typeface="Arial" panose="020B0604020202020204" pitchFamily="34" charset="0"/>
              <a:buChar char="•"/>
            </a:pPr>
            <a:r>
              <a:rPr lang="en-US" dirty="0">
                <a:latin typeface="+mj-lt"/>
              </a:rPr>
              <a:t>Optimizes heat transfer from the fuel</a:t>
            </a:r>
          </a:p>
        </p:txBody>
      </p:sp>
      <p:sp>
        <p:nvSpPr>
          <p:cNvPr id="9" name="Arrow: Left-Right 8">
            <a:extLst>
              <a:ext uri="{FF2B5EF4-FFF2-40B4-BE49-F238E27FC236}">
                <a16:creationId xmlns:a16="http://schemas.microsoft.com/office/drawing/2014/main" id="{2537C130-1AAB-4691-808C-0F0AB6042593}"/>
              </a:ext>
            </a:extLst>
          </p:cNvPr>
          <p:cNvSpPr/>
          <p:nvPr/>
        </p:nvSpPr>
        <p:spPr>
          <a:xfrm>
            <a:off x="4058567" y="3882398"/>
            <a:ext cx="1441776" cy="450557"/>
          </a:xfrm>
          <a:prstGeom prst="leftRightArrow">
            <a:avLst/>
          </a:prstGeom>
          <a:solidFill>
            <a:srgbClr val="FFC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32A6B0D7-0230-4363-8EC8-15536924DC09}"/>
              </a:ext>
            </a:extLst>
          </p:cNvPr>
          <p:cNvSpPr txBox="1"/>
          <p:nvPr/>
        </p:nvSpPr>
        <p:spPr>
          <a:xfrm>
            <a:off x="3083115" y="4076615"/>
            <a:ext cx="1343475" cy="276999"/>
          </a:xfrm>
          <a:prstGeom prst="rect">
            <a:avLst/>
          </a:prstGeom>
          <a:noFill/>
        </p:spPr>
        <p:txBody>
          <a:bodyPr wrap="square" rtlCol="0">
            <a:spAutoFit/>
          </a:bodyPr>
          <a:lstStyle/>
          <a:p>
            <a:pPr algn="ctr"/>
            <a:r>
              <a:rPr lang="en-US" sz="1200" b="1" dirty="0">
                <a:solidFill>
                  <a:srgbClr val="FFFF00"/>
                </a:solidFill>
                <a:latin typeface="Times New Roman" panose="02020603050405020304" pitchFamily="18" charset="0"/>
                <a:cs typeface="Times New Roman" panose="02020603050405020304" pitchFamily="18" charset="0"/>
              </a:rPr>
              <a:t>Mo Clad</a:t>
            </a:r>
          </a:p>
        </p:txBody>
      </p:sp>
      <p:sp>
        <p:nvSpPr>
          <p:cNvPr id="31" name="TextBox 30">
            <a:extLst>
              <a:ext uri="{FF2B5EF4-FFF2-40B4-BE49-F238E27FC236}">
                <a16:creationId xmlns:a16="http://schemas.microsoft.com/office/drawing/2014/main" id="{3D61DB59-1BE0-4C76-8771-6BB80FF4B5B2}"/>
              </a:ext>
            </a:extLst>
          </p:cNvPr>
          <p:cNvSpPr txBox="1"/>
          <p:nvPr/>
        </p:nvSpPr>
        <p:spPr>
          <a:xfrm>
            <a:off x="5174527" y="4123286"/>
            <a:ext cx="1343475" cy="276999"/>
          </a:xfrm>
          <a:prstGeom prst="rect">
            <a:avLst/>
          </a:prstGeom>
          <a:noFill/>
        </p:spPr>
        <p:txBody>
          <a:bodyPr wrap="square" rtlCol="0">
            <a:spAutoFit/>
          </a:bodyPr>
          <a:lstStyle/>
          <a:p>
            <a:pPr algn="ctr"/>
            <a:r>
              <a:rPr lang="en-US" sz="1200" b="1" dirty="0">
                <a:solidFill>
                  <a:schemeClr val="tx2"/>
                </a:solidFill>
                <a:latin typeface="Times New Roman" panose="02020603050405020304" pitchFamily="18" charset="0"/>
                <a:cs typeface="Times New Roman" panose="02020603050405020304" pitchFamily="18" charset="0"/>
              </a:rPr>
              <a:t>Cermet Fuel</a:t>
            </a:r>
          </a:p>
        </p:txBody>
      </p:sp>
      <p:sp>
        <p:nvSpPr>
          <p:cNvPr id="32" name="TextBox 31">
            <a:extLst>
              <a:ext uri="{FF2B5EF4-FFF2-40B4-BE49-F238E27FC236}">
                <a16:creationId xmlns:a16="http://schemas.microsoft.com/office/drawing/2014/main" id="{D8C9D81E-5305-419A-94AA-45E7A049FF4E}"/>
              </a:ext>
            </a:extLst>
          </p:cNvPr>
          <p:cNvSpPr txBox="1"/>
          <p:nvPr/>
        </p:nvSpPr>
        <p:spPr>
          <a:xfrm>
            <a:off x="4107717" y="3962863"/>
            <a:ext cx="1343475" cy="276999"/>
          </a:xfrm>
          <a:prstGeom prst="rect">
            <a:avLst/>
          </a:prstGeom>
          <a:noFill/>
        </p:spPr>
        <p:txBody>
          <a:bodyPr wrap="square" rtlCol="0">
            <a:spAutoFit/>
          </a:bodyPr>
          <a:lstStyle/>
          <a:p>
            <a:pPr algn="ctr"/>
            <a:r>
              <a:rPr lang="en-US" sz="1200" b="1" dirty="0">
                <a:latin typeface="Times New Roman" panose="02020603050405020304" pitchFamily="18" charset="0"/>
                <a:cs typeface="Times New Roman" panose="02020603050405020304" pitchFamily="18" charset="0"/>
              </a:rPr>
              <a:t>close contact</a:t>
            </a:r>
          </a:p>
        </p:txBody>
      </p:sp>
    </p:spTree>
    <p:extLst>
      <p:ext uri="{BB962C8B-B14F-4D97-AF65-F5344CB8AC3E}">
        <p14:creationId xmlns:p14="http://schemas.microsoft.com/office/powerpoint/2010/main" val="6677979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828800" y="1290437"/>
            <a:ext cx="9093200" cy="4953000"/>
          </a:xfrm>
        </p:spPr>
        <p:txBody>
          <a:bodyPr/>
          <a:lstStyle/>
          <a:p>
            <a:pPr lvl="1"/>
            <a:r>
              <a:rPr lang="en-US" dirty="0" err="1">
                <a:latin typeface="+mj-lt"/>
              </a:rPr>
              <a:t>dUN</a:t>
            </a:r>
            <a:r>
              <a:rPr lang="en-US" dirty="0">
                <a:latin typeface="+mj-lt"/>
              </a:rPr>
              <a:t>-Mo/W cermet tested at 1,976 </a:t>
            </a:r>
            <a:r>
              <a:rPr lang="en-US" sz="2000" baseline="30000" dirty="0" err="1">
                <a:latin typeface="+mj-lt"/>
              </a:rPr>
              <a:t>o</a:t>
            </a:r>
            <a:r>
              <a:rPr lang="en-US" dirty="0" err="1">
                <a:latin typeface="+mj-lt"/>
              </a:rPr>
              <a:t>C</a:t>
            </a:r>
            <a:r>
              <a:rPr lang="en-US" dirty="0">
                <a:latin typeface="+mj-lt"/>
              </a:rPr>
              <a:t> (2,250 K) for 20 minutes under hot hydrogen</a:t>
            </a:r>
          </a:p>
          <a:p>
            <a:pPr lvl="1"/>
            <a:r>
              <a:rPr lang="en-US" dirty="0">
                <a:latin typeface="+mj-lt"/>
              </a:rPr>
              <a:t>Hydrogen flow at 0.5 standard liters per minute</a:t>
            </a:r>
          </a:p>
          <a:p>
            <a:pPr lvl="1"/>
            <a:r>
              <a:rPr lang="en-US" dirty="0">
                <a:latin typeface="+mj-lt"/>
              </a:rPr>
              <a:t>Reported mass loss ~ 0.13%</a:t>
            </a:r>
          </a:p>
          <a:p>
            <a:pPr lvl="1"/>
            <a:r>
              <a:rPr lang="en-US" dirty="0">
                <a:latin typeface="+mj-lt"/>
              </a:rPr>
              <a:t>Approximate mass loss rate: 2.47x10</a:t>
            </a:r>
            <a:r>
              <a:rPr lang="en-US" baseline="30000" dirty="0">
                <a:latin typeface="+mj-lt"/>
              </a:rPr>
              <a:t>-6</a:t>
            </a:r>
            <a:r>
              <a:rPr lang="en-US" dirty="0">
                <a:latin typeface="+mj-lt"/>
              </a:rPr>
              <a:t> g/cm</a:t>
            </a:r>
            <a:r>
              <a:rPr lang="en-US" baseline="30000" dirty="0">
                <a:latin typeface="+mj-lt"/>
              </a:rPr>
              <a:t>2</a:t>
            </a:r>
            <a:r>
              <a:rPr lang="en-US" dirty="0">
                <a:latin typeface="+mj-lt"/>
              </a:rPr>
              <a:t> s</a:t>
            </a:r>
          </a:p>
          <a:p>
            <a:pPr lvl="1"/>
            <a:endParaRPr lang="en-US" dirty="0"/>
          </a:p>
          <a:p>
            <a:pPr lvl="1"/>
            <a:endParaRPr lang="en-US" dirty="0"/>
          </a:p>
          <a:p>
            <a:pPr marL="0" indent="0">
              <a:buNone/>
            </a:pPr>
            <a:r>
              <a:rPr lang="en-US" dirty="0"/>
              <a:t> </a:t>
            </a:r>
          </a:p>
          <a:p>
            <a:endParaRPr lang="en-US" dirty="0"/>
          </a:p>
        </p:txBody>
      </p:sp>
      <p:sp>
        <p:nvSpPr>
          <p:cNvPr id="3" name="Slide Number Placeholder 2"/>
          <p:cNvSpPr>
            <a:spLocks noGrp="1"/>
          </p:cNvSpPr>
          <p:nvPr>
            <p:ph type="sldNum" sz="quarter" idx="4"/>
          </p:nvPr>
        </p:nvSpPr>
        <p:spPr/>
        <p:txBody>
          <a:bodyPr/>
          <a:lstStyle/>
          <a:p>
            <a:fld id="{4336D8BB-1FBA-4ECE-B83B-DC345E7EB0EF}" type="slidenum">
              <a:rPr lang="en-US" smtClean="0"/>
              <a:pPr/>
              <a:t>13</a:t>
            </a:fld>
            <a:endParaRPr lang="en-US" dirty="0"/>
          </a:p>
        </p:txBody>
      </p:sp>
      <p:sp>
        <p:nvSpPr>
          <p:cNvPr id="4" name="Title 3"/>
          <p:cNvSpPr>
            <a:spLocks noGrp="1"/>
          </p:cNvSpPr>
          <p:nvPr>
            <p:ph type="title"/>
          </p:nvPr>
        </p:nvSpPr>
        <p:spPr>
          <a:xfrm>
            <a:off x="3276600" y="72373"/>
            <a:ext cx="5867400" cy="914400"/>
          </a:xfrm>
        </p:spPr>
        <p:txBody>
          <a:bodyPr/>
          <a:lstStyle/>
          <a:p>
            <a:r>
              <a:rPr lang="en-US" sz="2800" b="1" dirty="0"/>
              <a:t>Hot Hydrogen Testing on Nuclear Fuel</a:t>
            </a:r>
          </a:p>
        </p:txBody>
      </p:sp>
      <p:sp>
        <p:nvSpPr>
          <p:cNvPr id="10" name="TextBox 9"/>
          <p:cNvSpPr txBox="1"/>
          <p:nvPr/>
        </p:nvSpPr>
        <p:spPr>
          <a:xfrm>
            <a:off x="6321038" y="5954974"/>
            <a:ext cx="3844022" cy="323165"/>
          </a:xfrm>
          <a:prstGeom prst="rect">
            <a:avLst/>
          </a:prstGeom>
          <a:noFill/>
        </p:spPr>
        <p:txBody>
          <a:bodyPr wrap="square" rtlCol="0">
            <a:spAutoFit/>
          </a:bodyPr>
          <a:lstStyle/>
          <a:p>
            <a:pPr algn="ctr"/>
            <a:r>
              <a:rPr lang="en-US" sz="1500" dirty="0">
                <a:latin typeface="+mj-lt"/>
              </a:rPr>
              <a:t>UN-Mo/W post hot hydrogen test</a:t>
            </a:r>
            <a:r>
              <a:rPr lang="en-US" sz="1500" dirty="0"/>
              <a:t>.</a:t>
            </a:r>
          </a:p>
        </p:txBody>
      </p:sp>
      <p:pic>
        <p:nvPicPr>
          <p:cNvPr id="8" name="Picture 7"/>
          <p:cNvPicPr>
            <a:picLocks noChangeAspect="1"/>
          </p:cNvPicPr>
          <p:nvPr/>
        </p:nvPicPr>
        <p:blipFill rotWithShape="1">
          <a:blip r:embed="rId2"/>
          <a:srcRect l="23810" t="31424" r="30953" b="1909"/>
          <a:stretch/>
        </p:blipFill>
        <p:spPr>
          <a:xfrm>
            <a:off x="6705600" y="2777816"/>
            <a:ext cx="2795496" cy="3089760"/>
          </a:xfrm>
          <a:prstGeom prst="rect">
            <a:avLst/>
          </a:prstGeom>
        </p:spPr>
      </p:pic>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l="19857" r="18365" b="8411"/>
          <a:stretch/>
        </p:blipFill>
        <p:spPr>
          <a:xfrm>
            <a:off x="2430813" y="2705672"/>
            <a:ext cx="2843672" cy="3161904"/>
          </a:xfrm>
          <a:prstGeom prst="rect">
            <a:avLst/>
          </a:prstGeom>
        </p:spPr>
      </p:pic>
      <p:sp>
        <p:nvSpPr>
          <p:cNvPr id="9" name="TextBox 8"/>
          <p:cNvSpPr txBox="1"/>
          <p:nvPr/>
        </p:nvSpPr>
        <p:spPr>
          <a:xfrm>
            <a:off x="2137316" y="5867575"/>
            <a:ext cx="3420979" cy="553998"/>
          </a:xfrm>
          <a:prstGeom prst="rect">
            <a:avLst/>
          </a:prstGeom>
          <a:noFill/>
        </p:spPr>
        <p:txBody>
          <a:bodyPr wrap="square" rtlCol="0">
            <a:spAutoFit/>
          </a:bodyPr>
          <a:lstStyle/>
          <a:p>
            <a:pPr algn="ctr"/>
            <a:r>
              <a:rPr lang="en-US" sz="1500" dirty="0">
                <a:latin typeface="+mj-lt"/>
              </a:rPr>
              <a:t>UN-Mo/W sample undergoing a hot hydrogen test inside CFEET.</a:t>
            </a:r>
          </a:p>
        </p:txBody>
      </p:sp>
    </p:spTree>
    <p:extLst>
      <p:ext uri="{BB962C8B-B14F-4D97-AF65-F5344CB8AC3E}">
        <p14:creationId xmlns:p14="http://schemas.microsoft.com/office/powerpoint/2010/main" val="32640283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78475" y="1172265"/>
            <a:ext cx="7521186" cy="4953000"/>
          </a:xfrm>
        </p:spPr>
        <p:txBody>
          <a:bodyPr/>
          <a:lstStyle/>
          <a:p>
            <a:pPr marL="0" indent="0">
              <a:buNone/>
            </a:pPr>
            <a:r>
              <a:rPr lang="en-US" dirty="0">
                <a:latin typeface="+mj-lt"/>
              </a:rPr>
              <a:t>Fuel Sample (no cladding)</a:t>
            </a:r>
          </a:p>
          <a:p>
            <a:pPr lvl="1"/>
            <a:r>
              <a:rPr lang="en-US" dirty="0">
                <a:latin typeface="+mj-lt"/>
              </a:rPr>
              <a:t>UN-Mo/W sample experienced hot hydrogen exposure at</a:t>
            </a:r>
            <a:r>
              <a:rPr lang="en-US" sz="1600" dirty="0"/>
              <a:t> 1,976 </a:t>
            </a:r>
            <a:r>
              <a:rPr lang="en-US" baseline="30000" dirty="0" err="1"/>
              <a:t>o</a:t>
            </a:r>
            <a:r>
              <a:rPr lang="en-US" sz="1600" dirty="0" err="1"/>
              <a:t>C</a:t>
            </a:r>
            <a:r>
              <a:rPr lang="en-US" dirty="0">
                <a:latin typeface="+mj-lt"/>
              </a:rPr>
              <a:t> (2250 K) for 20 min</a:t>
            </a:r>
          </a:p>
          <a:p>
            <a:pPr lvl="1"/>
            <a:r>
              <a:rPr lang="en-US" dirty="0">
                <a:latin typeface="+mj-lt"/>
              </a:rPr>
              <a:t>Crystallographic analyses suggest that initial elements and compounds were still present upon completion of test (UN, Mo, and W)</a:t>
            </a:r>
          </a:p>
          <a:p>
            <a:pPr lvl="1"/>
            <a:r>
              <a:rPr lang="en-US" dirty="0">
                <a:latin typeface="+mj-lt"/>
              </a:rPr>
              <a:t>Uranium migration occurred at molybdenum – UN interface</a:t>
            </a:r>
          </a:p>
          <a:p>
            <a:pPr lvl="1"/>
            <a:r>
              <a:rPr lang="en-US" dirty="0">
                <a:latin typeface="+mj-lt"/>
              </a:rPr>
              <a:t>Exposure to hydrogen is detrimental during fuel performance [2].</a:t>
            </a:r>
          </a:p>
          <a:p>
            <a:pPr lvl="1"/>
            <a:r>
              <a:rPr lang="en-US" b="1" dirty="0">
                <a:latin typeface="+mj-lt"/>
              </a:rPr>
              <a:t>Cladding and particle coating will be crucial to mitigate hydrogen attack</a:t>
            </a:r>
          </a:p>
          <a:p>
            <a:pPr marL="457200" lvl="1" indent="0">
              <a:buNone/>
            </a:pPr>
            <a:endParaRPr lang="en-US" dirty="0"/>
          </a:p>
          <a:p>
            <a:pPr lvl="1"/>
            <a:endParaRPr lang="en-US" dirty="0"/>
          </a:p>
          <a:p>
            <a:pPr lvl="1"/>
            <a:endParaRPr lang="en-US" dirty="0"/>
          </a:p>
          <a:p>
            <a:pPr marL="0" indent="0">
              <a:buNone/>
            </a:pPr>
            <a:r>
              <a:rPr lang="en-US" dirty="0"/>
              <a:t> </a:t>
            </a:r>
          </a:p>
          <a:p>
            <a:endParaRPr lang="en-US" dirty="0"/>
          </a:p>
        </p:txBody>
      </p:sp>
      <p:sp>
        <p:nvSpPr>
          <p:cNvPr id="3" name="Slide Number Placeholder 2"/>
          <p:cNvSpPr>
            <a:spLocks noGrp="1"/>
          </p:cNvSpPr>
          <p:nvPr>
            <p:ph type="sldNum" sz="quarter" idx="4"/>
          </p:nvPr>
        </p:nvSpPr>
        <p:spPr/>
        <p:txBody>
          <a:bodyPr/>
          <a:lstStyle/>
          <a:p>
            <a:fld id="{4336D8BB-1FBA-4ECE-B83B-DC345E7EB0EF}" type="slidenum">
              <a:rPr lang="en-US" smtClean="0"/>
              <a:pPr/>
              <a:t>14</a:t>
            </a:fld>
            <a:endParaRPr lang="en-US" dirty="0"/>
          </a:p>
        </p:txBody>
      </p:sp>
      <p:pic>
        <p:nvPicPr>
          <p:cNvPr id="12" name="Picture 11"/>
          <p:cNvPicPr>
            <a:picLocks noChangeAspect="1"/>
          </p:cNvPicPr>
          <p:nvPr/>
        </p:nvPicPr>
        <p:blipFill>
          <a:blip r:embed="rId2"/>
          <a:stretch>
            <a:fillRect/>
          </a:stretch>
        </p:blipFill>
        <p:spPr>
          <a:xfrm>
            <a:off x="184865" y="5564822"/>
            <a:ext cx="1202756" cy="914400"/>
          </a:xfrm>
          <a:prstGeom prst="rect">
            <a:avLst/>
          </a:prstGeom>
        </p:spPr>
      </p:pic>
      <p:cxnSp>
        <p:nvCxnSpPr>
          <p:cNvPr id="13" name="Straight Connector 12"/>
          <p:cNvCxnSpPr/>
          <p:nvPr/>
        </p:nvCxnSpPr>
        <p:spPr>
          <a:xfrm flipV="1">
            <a:off x="815913" y="4298095"/>
            <a:ext cx="929668" cy="1534921"/>
          </a:xfrm>
          <a:prstGeom prst="line">
            <a:avLst/>
          </a:prstGeom>
          <a:ln>
            <a:solidFill>
              <a:srgbClr val="FF0000"/>
            </a:solidFill>
          </a:ln>
        </p:spPr>
        <p:style>
          <a:lnRef idx="1">
            <a:schemeClr val="dk1"/>
          </a:lnRef>
          <a:fillRef idx="0">
            <a:schemeClr val="dk1"/>
          </a:fillRef>
          <a:effectRef idx="0">
            <a:schemeClr val="dk1"/>
          </a:effectRef>
          <a:fontRef idx="minor">
            <a:schemeClr val="tx1"/>
          </a:fontRef>
        </p:style>
      </p:cxnSp>
      <p:cxnSp>
        <p:nvCxnSpPr>
          <p:cNvPr id="14" name="Straight Connector 13"/>
          <p:cNvCxnSpPr/>
          <p:nvPr/>
        </p:nvCxnSpPr>
        <p:spPr>
          <a:xfrm>
            <a:off x="816175" y="5990968"/>
            <a:ext cx="940753" cy="473146"/>
          </a:xfrm>
          <a:prstGeom prst="line">
            <a:avLst/>
          </a:prstGeom>
          <a:ln>
            <a:solidFill>
              <a:srgbClr val="FF0000"/>
            </a:solidFill>
          </a:ln>
        </p:spPr>
        <p:style>
          <a:lnRef idx="1">
            <a:schemeClr val="dk1"/>
          </a:lnRef>
          <a:fillRef idx="0">
            <a:schemeClr val="dk1"/>
          </a:fillRef>
          <a:effectRef idx="0">
            <a:schemeClr val="dk1"/>
          </a:effectRef>
          <a:fontRef idx="minor">
            <a:schemeClr val="tx1"/>
          </a:fontRef>
        </p:style>
      </p:cxnSp>
      <p:cxnSp>
        <p:nvCxnSpPr>
          <p:cNvPr id="15" name="Straight Connector 14"/>
          <p:cNvCxnSpPr/>
          <p:nvPr/>
        </p:nvCxnSpPr>
        <p:spPr>
          <a:xfrm flipV="1">
            <a:off x="968313" y="4298095"/>
            <a:ext cx="3683928" cy="1534921"/>
          </a:xfrm>
          <a:prstGeom prst="line">
            <a:avLst/>
          </a:prstGeom>
          <a:ln>
            <a:solidFill>
              <a:srgbClr val="FF0000"/>
            </a:solidFill>
          </a:ln>
        </p:spPr>
        <p:style>
          <a:lnRef idx="1">
            <a:schemeClr val="dk1"/>
          </a:lnRef>
          <a:fillRef idx="0">
            <a:schemeClr val="dk1"/>
          </a:fillRef>
          <a:effectRef idx="0">
            <a:schemeClr val="dk1"/>
          </a:effectRef>
          <a:fontRef idx="minor">
            <a:schemeClr val="tx1"/>
          </a:fontRef>
        </p:style>
      </p:cxn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16608" y="4242089"/>
            <a:ext cx="3045397" cy="2315275"/>
          </a:xfrm>
          <a:prstGeom prst="rect">
            <a:avLst/>
          </a:prstGeom>
        </p:spPr>
      </p:pic>
      <p:sp>
        <p:nvSpPr>
          <p:cNvPr id="16" name="Rectangle 15"/>
          <p:cNvSpPr/>
          <p:nvPr/>
        </p:nvSpPr>
        <p:spPr>
          <a:xfrm>
            <a:off x="815913" y="5838568"/>
            <a:ext cx="152400" cy="152400"/>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6" name="Picture 25"/>
          <p:cNvPicPr>
            <a:picLocks noChangeAspect="1"/>
          </p:cNvPicPr>
          <p:nvPr/>
        </p:nvPicPr>
        <p:blipFill rotWithShape="1">
          <a:blip r:embed="rId4" cstate="print">
            <a:extLst>
              <a:ext uri="{28A0092B-C50C-407E-A947-70E740481C1C}">
                <a14:useLocalDpi xmlns:a14="http://schemas.microsoft.com/office/drawing/2010/main" val="0"/>
              </a:ext>
            </a:extLst>
          </a:blip>
          <a:srcRect t="1" b="3619"/>
          <a:stretch/>
        </p:blipFill>
        <p:spPr>
          <a:xfrm>
            <a:off x="4885381" y="4227040"/>
            <a:ext cx="3139800" cy="2300661"/>
          </a:xfrm>
          <a:prstGeom prst="rect">
            <a:avLst/>
          </a:prstGeom>
        </p:spPr>
      </p:pic>
      <p:sp>
        <p:nvSpPr>
          <p:cNvPr id="32" name="TextBox 31"/>
          <p:cNvSpPr txBox="1"/>
          <p:nvPr/>
        </p:nvSpPr>
        <p:spPr>
          <a:xfrm>
            <a:off x="6017738" y="3901230"/>
            <a:ext cx="2358163" cy="323165"/>
          </a:xfrm>
          <a:prstGeom prst="rect">
            <a:avLst/>
          </a:prstGeom>
          <a:solidFill>
            <a:schemeClr val="bg1"/>
          </a:solidFill>
        </p:spPr>
        <p:txBody>
          <a:bodyPr wrap="square" rtlCol="0">
            <a:spAutoFit/>
          </a:bodyPr>
          <a:lstStyle/>
          <a:p>
            <a:pPr algn="ctr"/>
            <a:r>
              <a:rPr lang="en-US" sz="1500" dirty="0">
                <a:solidFill>
                  <a:srgbClr val="FF0000"/>
                </a:solidFill>
              </a:rPr>
              <a:t>Uranium migration</a:t>
            </a:r>
          </a:p>
        </p:txBody>
      </p:sp>
      <p:pic>
        <p:nvPicPr>
          <p:cNvPr id="33" name="Picture 32"/>
          <p:cNvPicPr>
            <a:picLocks noChangeAspect="1"/>
          </p:cNvPicPr>
          <p:nvPr/>
        </p:nvPicPr>
        <p:blipFill>
          <a:blip r:embed="rId5"/>
          <a:stretch>
            <a:fillRect/>
          </a:stretch>
        </p:blipFill>
        <p:spPr>
          <a:xfrm>
            <a:off x="1746427" y="4245946"/>
            <a:ext cx="3039021" cy="2310427"/>
          </a:xfrm>
          <a:prstGeom prst="rect">
            <a:avLst/>
          </a:prstGeom>
          <a:scene3d>
            <a:camera prst="orthographicFront">
              <a:rot lat="0" lon="10500000" rev="0"/>
            </a:camera>
            <a:lightRig rig="threePt" dir="t"/>
          </a:scene3d>
        </p:spPr>
      </p:pic>
      <p:sp>
        <p:nvSpPr>
          <p:cNvPr id="34" name="TextBox 33"/>
          <p:cNvSpPr txBox="1"/>
          <p:nvPr/>
        </p:nvSpPr>
        <p:spPr>
          <a:xfrm>
            <a:off x="4868416" y="6548630"/>
            <a:ext cx="3031243" cy="323165"/>
          </a:xfrm>
          <a:prstGeom prst="rect">
            <a:avLst/>
          </a:prstGeom>
          <a:solidFill>
            <a:schemeClr val="bg1"/>
          </a:solidFill>
        </p:spPr>
        <p:txBody>
          <a:bodyPr wrap="square" rtlCol="0">
            <a:spAutoFit/>
          </a:bodyPr>
          <a:lstStyle/>
          <a:p>
            <a:pPr algn="ctr"/>
            <a:r>
              <a:rPr lang="en-US" sz="1500" dirty="0">
                <a:latin typeface="+mn-lt"/>
              </a:rPr>
              <a:t>After hot hydrogen test [2].</a:t>
            </a:r>
          </a:p>
        </p:txBody>
      </p:sp>
      <p:cxnSp>
        <p:nvCxnSpPr>
          <p:cNvPr id="36" name="Straight Arrow Connector 35"/>
          <p:cNvCxnSpPr/>
          <p:nvPr/>
        </p:nvCxnSpPr>
        <p:spPr>
          <a:xfrm flipH="1">
            <a:off x="5723581" y="4428215"/>
            <a:ext cx="731700" cy="817750"/>
          </a:xfrm>
          <a:prstGeom prst="straightConnector1">
            <a:avLst/>
          </a:prstGeom>
          <a:ln>
            <a:solidFill>
              <a:srgbClr val="FFFF00"/>
            </a:solidFill>
            <a:tailEnd type="triangle"/>
          </a:ln>
        </p:spPr>
        <p:style>
          <a:lnRef idx="2">
            <a:schemeClr val="accent1"/>
          </a:lnRef>
          <a:fillRef idx="0">
            <a:schemeClr val="accent1"/>
          </a:fillRef>
          <a:effectRef idx="1">
            <a:schemeClr val="accent1"/>
          </a:effectRef>
          <a:fontRef idx="minor">
            <a:schemeClr val="tx1"/>
          </a:fontRef>
        </p:style>
      </p:cxnSp>
      <p:cxnSp>
        <p:nvCxnSpPr>
          <p:cNvPr id="37" name="Straight Arrow Connector 36"/>
          <p:cNvCxnSpPr/>
          <p:nvPr/>
        </p:nvCxnSpPr>
        <p:spPr>
          <a:xfrm flipH="1">
            <a:off x="6253373" y="4747072"/>
            <a:ext cx="731700" cy="817750"/>
          </a:xfrm>
          <a:prstGeom prst="straightConnector1">
            <a:avLst/>
          </a:prstGeom>
          <a:ln>
            <a:solidFill>
              <a:srgbClr val="FFFF00"/>
            </a:solidFill>
            <a:tailEnd type="triangle"/>
          </a:ln>
        </p:spPr>
        <p:style>
          <a:lnRef idx="2">
            <a:schemeClr val="accent1"/>
          </a:lnRef>
          <a:fillRef idx="0">
            <a:schemeClr val="accent1"/>
          </a:fillRef>
          <a:effectRef idx="1">
            <a:schemeClr val="accent1"/>
          </a:effectRef>
          <a:fontRef idx="minor">
            <a:schemeClr val="tx1"/>
          </a:fontRef>
        </p:style>
      </p:cxnSp>
      <p:sp>
        <p:nvSpPr>
          <p:cNvPr id="19" name="Title 3"/>
          <p:cNvSpPr txBox="1">
            <a:spLocks/>
          </p:cNvSpPr>
          <p:nvPr/>
        </p:nvSpPr>
        <p:spPr>
          <a:xfrm>
            <a:off x="3276600" y="72373"/>
            <a:ext cx="5867400" cy="914400"/>
          </a:xfrm>
          <a:prstGeom prst="rect">
            <a:avLst/>
          </a:prstGeom>
        </p:spPr>
        <p:txBody>
          <a:bodyPr anchor="ctr"/>
          <a:lstStyle>
            <a:lvl1pPr algn="ctr" defTabSz="457200" rtl="0" eaLnBrk="1" fontAlgn="base" hangingPunct="1">
              <a:spcBef>
                <a:spcPct val="0"/>
              </a:spcBef>
              <a:spcAft>
                <a:spcPct val="0"/>
              </a:spcAft>
              <a:defRPr sz="2400" kern="1200">
                <a:solidFill>
                  <a:schemeClr val="bg1"/>
                </a:solidFill>
                <a:latin typeface="+mj-lt"/>
                <a:ea typeface="ＭＳ Ｐゴシック" charset="-128"/>
                <a:cs typeface="Arial" pitchFamily="34" charset="0"/>
              </a:defRPr>
            </a:lvl1pPr>
            <a:lvl2pPr algn="ctr" defTabSz="457200" rtl="0" eaLnBrk="1" fontAlgn="base" hangingPunct="1">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1" fontAlgn="base" hangingPunct="1">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1" fontAlgn="base" hangingPunct="1">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1" fontAlgn="base" hangingPunct="1">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eaLnBrk="1" fontAlgn="base" hangingPunct="1">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eaLnBrk="1" fontAlgn="base" hangingPunct="1">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eaLnBrk="1" fontAlgn="base" hangingPunct="1">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eaLnBrk="1" fontAlgn="base" hangingPunct="1">
              <a:spcBef>
                <a:spcPct val="0"/>
              </a:spcBef>
              <a:spcAft>
                <a:spcPct val="0"/>
              </a:spcAft>
              <a:defRPr sz="4400">
                <a:solidFill>
                  <a:schemeClr val="tx1"/>
                </a:solidFill>
                <a:latin typeface="Calibri" pitchFamily="34" charset="0"/>
                <a:ea typeface="ＭＳ Ｐゴシック" charset="-128"/>
                <a:cs typeface="ＭＳ Ｐゴシック" charset="-128"/>
              </a:defRPr>
            </a:lvl9pPr>
          </a:lstStyle>
          <a:p>
            <a:r>
              <a:rPr lang="en-US" sz="3200" b="1"/>
              <a:t>Post-Test Characterization</a:t>
            </a:r>
            <a:endParaRPr lang="en-US" sz="3200" b="1" dirty="0"/>
          </a:p>
        </p:txBody>
      </p:sp>
      <p:pic>
        <p:nvPicPr>
          <p:cNvPr id="20" name="Picture 19">
            <a:extLst>
              <a:ext uri="{FF2B5EF4-FFF2-40B4-BE49-F238E27FC236}">
                <a16:creationId xmlns:a16="http://schemas.microsoft.com/office/drawing/2014/main" id="{A799EBE9-86EB-4F28-9661-0A654C6322FD}"/>
              </a:ext>
            </a:extLst>
          </p:cNvPr>
          <p:cNvPicPr>
            <a:picLocks noChangeAspect="1"/>
          </p:cNvPicPr>
          <p:nvPr/>
        </p:nvPicPr>
        <p:blipFill rotWithShape="1">
          <a:blip r:embed="rId6"/>
          <a:srcRect l="2638" t="6831" b="1795"/>
          <a:stretch/>
        </p:blipFill>
        <p:spPr>
          <a:xfrm>
            <a:off x="7899659" y="1186388"/>
            <a:ext cx="4292339" cy="2458078"/>
          </a:xfrm>
          <a:prstGeom prst="rect">
            <a:avLst/>
          </a:prstGeom>
        </p:spPr>
      </p:pic>
      <p:sp>
        <p:nvSpPr>
          <p:cNvPr id="21" name="TextBox 20">
            <a:extLst>
              <a:ext uri="{FF2B5EF4-FFF2-40B4-BE49-F238E27FC236}">
                <a16:creationId xmlns:a16="http://schemas.microsoft.com/office/drawing/2014/main" id="{5D707760-C02E-493E-9FDE-7226A1B98784}"/>
              </a:ext>
            </a:extLst>
          </p:cNvPr>
          <p:cNvSpPr txBox="1"/>
          <p:nvPr/>
        </p:nvSpPr>
        <p:spPr>
          <a:xfrm>
            <a:off x="8260773" y="3706863"/>
            <a:ext cx="4040863" cy="553998"/>
          </a:xfrm>
          <a:prstGeom prst="rect">
            <a:avLst/>
          </a:prstGeom>
          <a:noFill/>
        </p:spPr>
        <p:txBody>
          <a:bodyPr wrap="square" rtlCol="0">
            <a:spAutoFit/>
          </a:bodyPr>
          <a:lstStyle/>
          <a:p>
            <a:pPr algn="ctr"/>
            <a:r>
              <a:rPr lang="en-US" sz="1500" dirty="0">
                <a:latin typeface="+mj-lt"/>
                <a:cs typeface="Arial" panose="020B0604020202020204" pitchFamily="34" charset="0"/>
              </a:rPr>
              <a:t>X-ray Diffraction pattern on UN-Mo/W sample after hot hydrogen test.</a:t>
            </a:r>
          </a:p>
        </p:txBody>
      </p:sp>
      <p:cxnSp>
        <p:nvCxnSpPr>
          <p:cNvPr id="5" name="Straight Connector 4">
            <a:extLst>
              <a:ext uri="{FF2B5EF4-FFF2-40B4-BE49-F238E27FC236}">
                <a16:creationId xmlns:a16="http://schemas.microsoft.com/office/drawing/2014/main" id="{0589C0A2-9441-46C4-BDB1-356945650344}"/>
              </a:ext>
            </a:extLst>
          </p:cNvPr>
          <p:cNvCxnSpPr/>
          <p:nvPr/>
        </p:nvCxnSpPr>
        <p:spPr>
          <a:xfrm>
            <a:off x="4916608" y="6463694"/>
            <a:ext cx="484632" cy="0"/>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5" name="Rectangle 24">
            <a:extLst>
              <a:ext uri="{FF2B5EF4-FFF2-40B4-BE49-F238E27FC236}">
                <a16:creationId xmlns:a16="http://schemas.microsoft.com/office/drawing/2014/main" id="{AFC5181B-0915-4E44-BC0C-76383CEF0A34}"/>
              </a:ext>
            </a:extLst>
          </p:cNvPr>
          <p:cNvSpPr/>
          <p:nvPr/>
        </p:nvSpPr>
        <p:spPr>
          <a:xfrm>
            <a:off x="4749249" y="6237482"/>
            <a:ext cx="790009" cy="246221"/>
          </a:xfrm>
          <a:prstGeom prst="rect">
            <a:avLst/>
          </a:prstGeom>
          <a:noFill/>
        </p:spPr>
        <p:txBody>
          <a:bodyPr wrap="square" lIns="91440" tIns="45720" rIns="91440" bIns="45720">
            <a:spAutoFit/>
          </a:bodyPr>
          <a:lstStyle/>
          <a:p>
            <a:pPr algn="ctr"/>
            <a:r>
              <a:rPr lang="en-US" sz="1000" dirty="0">
                <a:ln w="0"/>
                <a:solidFill>
                  <a:schemeClr val="bg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100 µm</a:t>
            </a:r>
          </a:p>
        </p:txBody>
      </p:sp>
      <p:sp>
        <p:nvSpPr>
          <p:cNvPr id="27" name="Rectangle 26">
            <a:extLst>
              <a:ext uri="{FF2B5EF4-FFF2-40B4-BE49-F238E27FC236}">
                <a16:creationId xmlns:a16="http://schemas.microsoft.com/office/drawing/2014/main" id="{D2B0487C-CD38-4F7D-973E-35FBB6EC817D}"/>
              </a:ext>
            </a:extLst>
          </p:cNvPr>
          <p:cNvSpPr/>
          <p:nvPr/>
        </p:nvSpPr>
        <p:spPr>
          <a:xfrm>
            <a:off x="1632967" y="6220538"/>
            <a:ext cx="790009" cy="246221"/>
          </a:xfrm>
          <a:prstGeom prst="rect">
            <a:avLst/>
          </a:prstGeom>
          <a:noFill/>
        </p:spPr>
        <p:txBody>
          <a:bodyPr wrap="square" lIns="91440" tIns="45720" rIns="91440" bIns="45720">
            <a:spAutoFit/>
          </a:bodyPr>
          <a:lstStyle/>
          <a:p>
            <a:pPr algn="ctr"/>
            <a:r>
              <a:rPr lang="en-US" sz="1000" dirty="0">
                <a:ln w="0"/>
                <a:solidFill>
                  <a:schemeClr val="bg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100 µm</a:t>
            </a:r>
          </a:p>
        </p:txBody>
      </p:sp>
      <p:cxnSp>
        <p:nvCxnSpPr>
          <p:cNvPr id="28" name="Straight Connector 27">
            <a:extLst>
              <a:ext uri="{FF2B5EF4-FFF2-40B4-BE49-F238E27FC236}">
                <a16:creationId xmlns:a16="http://schemas.microsoft.com/office/drawing/2014/main" id="{FA61882F-1EA6-41B8-A395-AE1F03A5A220}"/>
              </a:ext>
            </a:extLst>
          </p:cNvPr>
          <p:cNvCxnSpPr/>
          <p:nvPr/>
        </p:nvCxnSpPr>
        <p:spPr>
          <a:xfrm>
            <a:off x="1785656" y="6451353"/>
            <a:ext cx="484632" cy="0"/>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5624045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par>
                                <p:cTn id="8" presetID="10" presetClass="entr" presetSubtype="0" fill="hold" nodeType="withEffect">
                                  <p:stCondLst>
                                    <p:cond delay="0"/>
                                  </p:stCondLst>
                                  <p:childTnLst>
                                    <p:set>
                                      <p:cBhvr>
                                        <p:cTn id="9" dur="1" fill="hold">
                                          <p:stCondLst>
                                            <p:cond delay="0"/>
                                          </p:stCondLst>
                                        </p:cTn>
                                        <p:tgtEl>
                                          <p:spTgt spid="36"/>
                                        </p:tgtEl>
                                        <p:attrNameLst>
                                          <p:attrName>style.visibility</p:attrName>
                                        </p:attrNameLst>
                                      </p:cBhvr>
                                      <p:to>
                                        <p:strVal val="visible"/>
                                      </p:to>
                                    </p:set>
                                    <p:animEffect transition="in" filter="fade">
                                      <p:cBhvr>
                                        <p:cTn id="10" dur="500"/>
                                        <p:tgtEl>
                                          <p:spTgt spid="36"/>
                                        </p:tgtEl>
                                      </p:cBhvr>
                                    </p:animEffect>
                                  </p:childTnLst>
                                </p:cTn>
                              </p:par>
                              <p:par>
                                <p:cTn id="11" presetID="10" presetClass="entr" presetSubtype="0" fill="hold" nodeType="withEffect">
                                  <p:stCondLst>
                                    <p:cond delay="0"/>
                                  </p:stCondLst>
                                  <p:childTnLst>
                                    <p:set>
                                      <p:cBhvr>
                                        <p:cTn id="12" dur="1" fill="hold">
                                          <p:stCondLst>
                                            <p:cond delay="0"/>
                                          </p:stCondLst>
                                        </p:cTn>
                                        <p:tgtEl>
                                          <p:spTgt spid="37"/>
                                        </p:tgtEl>
                                        <p:attrNameLst>
                                          <p:attrName>style.visibility</p:attrName>
                                        </p:attrNameLst>
                                      </p:cBhvr>
                                      <p:to>
                                        <p:strVal val="visible"/>
                                      </p:to>
                                    </p:set>
                                    <p:animEffect transition="in" filter="fade">
                                      <p:cBhvr>
                                        <p:cTn id="13" dur="500"/>
                                        <p:tgtEl>
                                          <p:spTgt spid="3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fade">
                                      <p:cBhvr>
                                        <p:cTn id="16"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a:extLst>
              <a:ext uri="{FF2B5EF4-FFF2-40B4-BE49-F238E27FC236}">
                <a16:creationId xmlns:a16="http://schemas.microsoft.com/office/drawing/2014/main" id="{56B3A3B6-FC7A-43F5-9F0E-57F65CE29F84}"/>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contrast="-20000"/>
                    </a14:imgEffect>
                  </a14:imgLayer>
                </a14:imgProps>
              </a:ext>
            </a:extLst>
          </a:blip>
          <a:srcRect l="5548" r="4014" b="6601"/>
          <a:stretch/>
        </p:blipFill>
        <p:spPr>
          <a:xfrm>
            <a:off x="8537828" y="1113431"/>
            <a:ext cx="3244175" cy="2680316"/>
          </a:xfrm>
          <a:prstGeom prst="rect">
            <a:avLst/>
          </a:prstGeom>
        </p:spPr>
      </p:pic>
      <p:sp>
        <p:nvSpPr>
          <p:cNvPr id="2" name="Content Placeholder 1"/>
          <p:cNvSpPr>
            <a:spLocks noGrp="1"/>
          </p:cNvSpPr>
          <p:nvPr>
            <p:ph idx="1"/>
          </p:nvPr>
        </p:nvSpPr>
        <p:spPr>
          <a:xfrm>
            <a:off x="41820" y="1142411"/>
            <a:ext cx="6999525" cy="3012714"/>
          </a:xfrm>
        </p:spPr>
        <p:txBody>
          <a:bodyPr/>
          <a:lstStyle/>
          <a:p>
            <a:pPr marL="0" indent="0">
              <a:buNone/>
            </a:pPr>
            <a:r>
              <a:rPr lang="en-US" dirty="0">
                <a:latin typeface="+mj-lt"/>
              </a:rPr>
              <a:t>Current Cermet Fuel</a:t>
            </a:r>
          </a:p>
          <a:p>
            <a:pPr lvl="1"/>
            <a:r>
              <a:rPr lang="en-US" dirty="0">
                <a:latin typeface="+mj-lt"/>
              </a:rPr>
              <a:t>Spheroidized UN fuel</a:t>
            </a:r>
          </a:p>
          <a:p>
            <a:pPr lvl="1"/>
            <a:r>
              <a:rPr lang="en-US" dirty="0">
                <a:latin typeface="+mj-lt"/>
              </a:rPr>
              <a:t>Coated with tungsten layer (~5 µm)</a:t>
            </a:r>
          </a:p>
          <a:p>
            <a:pPr lvl="1"/>
            <a:r>
              <a:rPr lang="en-US" dirty="0">
                <a:latin typeface="+mj-lt"/>
              </a:rPr>
              <a:t>Tungsten coating to prevent H</a:t>
            </a:r>
            <a:r>
              <a:rPr lang="en-US" baseline="-25000" dirty="0">
                <a:latin typeface="+mj-lt"/>
              </a:rPr>
              <a:t>2</a:t>
            </a:r>
            <a:r>
              <a:rPr lang="en-US" dirty="0">
                <a:latin typeface="+mj-lt"/>
              </a:rPr>
              <a:t> attack to fuel during operation</a:t>
            </a:r>
          </a:p>
          <a:p>
            <a:pPr lvl="1"/>
            <a:r>
              <a:rPr lang="en-US" dirty="0">
                <a:latin typeface="+mj-lt"/>
              </a:rPr>
              <a:t>Future testing under hot H</a:t>
            </a:r>
            <a:r>
              <a:rPr lang="en-US" baseline="-25000" dirty="0">
                <a:latin typeface="+mj-lt"/>
              </a:rPr>
              <a:t>2</a:t>
            </a:r>
            <a:r>
              <a:rPr lang="en-US" dirty="0">
                <a:latin typeface="+mj-lt"/>
              </a:rPr>
              <a:t> includes:</a:t>
            </a:r>
          </a:p>
          <a:p>
            <a:pPr lvl="2"/>
            <a:r>
              <a:rPr lang="en-US" dirty="0">
                <a:latin typeface="+mj-lt"/>
              </a:rPr>
              <a:t>Testing of </a:t>
            </a:r>
            <a:r>
              <a:rPr lang="en-US" u="sng" dirty="0">
                <a:latin typeface="+mj-lt"/>
              </a:rPr>
              <a:t>loose</a:t>
            </a:r>
            <a:r>
              <a:rPr lang="en-US" dirty="0">
                <a:latin typeface="+mj-lt"/>
              </a:rPr>
              <a:t> fuel kernels (Integrity of W layer)</a:t>
            </a:r>
          </a:p>
          <a:p>
            <a:pPr lvl="2"/>
            <a:r>
              <a:rPr lang="en-US" dirty="0">
                <a:latin typeface="+mj-lt"/>
              </a:rPr>
              <a:t>Testing of consolidated fuel in Mo30W alloy </a:t>
            </a:r>
          </a:p>
          <a:p>
            <a:pPr lvl="2"/>
            <a:r>
              <a:rPr lang="en-US" dirty="0">
                <a:latin typeface="+mj-lt"/>
              </a:rPr>
              <a:t>Consolidated </a:t>
            </a:r>
            <a:r>
              <a:rPr lang="en-US" dirty="0" err="1">
                <a:latin typeface="+mj-lt"/>
              </a:rPr>
              <a:t>cermets</a:t>
            </a:r>
            <a:r>
              <a:rPr lang="en-US" dirty="0">
                <a:latin typeface="+mj-lt"/>
              </a:rPr>
              <a:t> at densities above 90% TD</a:t>
            </a:r>
          </a:p>
          <a:p>
            <a:pPr lvl="1"/>
            <a:r>
              <a:rPr lang="en-US" dirty="0">
                <a:latin typeface="+mj-lt"/>
              </a:rPr>
              <a:t>Custom molybdenum-tungsten (Mo30W) alloy matrix</a:t>
            </a:r>
          </a:p>
          <a:p>
            <a:pPr lvl="2"/>
            <a:r>
              <a:rPr lang="en-US" dirty="0">
                <a:latin typeface="+mj-lt"/>
              </a:rPr>
              <a:t>Will allow the fuel to operate at elevated temperatures</a:t>
            </a:r>
            <a:endParaRPr lang="en-US" dirty="0"/>
          </a:p>
          <a:p>
            <a:pPr lvl="1"/>
            <a:endParaRPr lang="en-US" dirty="0"/>
          </a:p>
          <a:p>
            <a:pPr lvl="1"/>
            <a:endParaRPr lang="en-US" dirty="0"/>
          </a:p>
          <a:p>
            <a:pPr marL="0" indent="0">
              <a:buNone/>
            </a:pPr>
            <a:r>
              <a:rPr lang="en-US" dirty="0"/>
              <a:t> </a:t>
            </a:r>
          </a:p>
          <a:p>
            <a:endParaRPr lang="en-US" dirty="0"/>
          </a:p>
        </p:txBody>
      </p:sp>
      <p:sp>
        <p:nvSpPr>
          <p:cNvPr id="3" name="Slide Number Placeholder 2"/>
          <p:cNvSpPr>
            <a:spLocks noGrp="1"/>
          </p:cNvSpPr>
          <p:nvPr>
            <p:ph type="sldNum" sz="quarter" idx="4"/>
          </p:nvPr>
        </p:nvSpPr>
        <p:spPr/>
        <p:txBody>
          <a:bodyPr/>
          <a:lstStyle/>
          <a:p>
            <a:fld id="{4336D8BB-1FBA-4ECE-B83B-DC345E7EB0EF}" type="slidenum">
              <a:rPr lang="en-US" smtClean="0"/>
              <a:pPr/>
              <a:t>15</a:t>
            </a:fld>
            <a:endParaRPr lang="en-US" dirty="0"/>
          </a:p>
        </p:txBody>
      </p:sp>
      <p:sp>
        <p:nvSpPr>
          <p:cNvPr id="19" name="Title 3"/>
          <p:cNvSpPr txBox="1">
            <a:spLocks/>
          </p:cNvSpPr>
          <p:nvPr/>
        </p:nvSpPr>
        <p:spPr>
          <a:xfrm>
            <a:off x="3276600" y="72373"/>
            <a:ext cx="5867400" cy="914400"/>
          </a:xfrm>
          <a:prstGeom prst="rect">
            <a:avLst/>
          </a:prstGeom>
        </p:spPr>
        <p:txBody>
          <a:bodyPr anchor="ctr"/>
          <a:lstStyle>
            <a:lvl1pPr algn="ctr" defTabSz="457200" rtl="0" eaLnBrk="1" fontAlgn="base" hangingPunct="1">
              <a:spcBef>
                <a:spcPct val="0"/>
              </a:spcBef>
              <a:spcAft>
                <a:spcPct val="0"/>
              </a:spcAft>
              <a:defRPr sz="2400" kern="1200">
                <a:solidFill>
                  <a:schemeClr val="bg1"/>
                </a:solidFill>
                <a:latin typeface="+mj-lt"/>
                <a:ea typeface="ＭＳ Ｐゴシック" charset="-128"/>
                <a:cs typeface="Arial" pitchFamily="34" charset="0"/>
              </a:defRPr>
            </a:lvl1pPr>
            <a:lvl2pPr algn="ctr" defTabSz="457200" rtl="0" eaLnBrk="1" fontAlgn="base" hangingPunct="1">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1" fontAlgn="base" hangingPunct="1">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1" fontAlgn="base" hangingPunct="1">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1" fontAlgn="base" hangingPunct="1">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eaLnBrk="1" fontAlgn="base" hangingPunct="1">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eaLnBrk="1" fontAlgn="base" hangingPunct="1">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eaLnBrk="1" fontAlgn="base" hangingPunct="1">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eaLnBrk="1" fontAlgn="base" hangingPunct="1">
              <a:spcBef>
                <a:spcPct val="0"/>
              </a:spcBef>
              <a:spcAft>
                <a:spcPct val="0"/>
              </a:spcAft>
              <a:defRPr sz="4400">
                <a:solidFill>
                  <a:schemeClr val="tx1"/>
                </a:solidFill>
                <a:latin typeface="Calibri" pitchFamily="34" charset="0"/>
                <a:ea typeface="ＭＳ Ｐゴシック" charset="-128"/>
                <a:cs typeface="ＭＳ Ｐゴシック" charset="-128"/>
              </a:defRPr>
            </a:lvl9pPr>
          </a:lstStyle>
          <a:p>
            <a:r>
              <a:rPr lang="en-US" sz="3200" b="1" dirty="0"/>
              <a:t>Current Work</a:t>
            </a:r>
          </a:p>
        </p:txBody>
      </p:sp>
      <p:cxnSp>
        <p:nvCxnSpPr>
          <p:cNvPr id="25" name="Straight Connector 24">
            <a:extLst>
              <a:ext uri="{FF2B5EF4-FFF2-40B4-BE49-F238E27FC236}">
                <a16:creationId xmlns:a16="http://schemas.microsoft.com/office/drawing/2014/main" id="{7EFA9DB6-D717-4EFD-B5FE-690A4E523891}"/>
              </a:ext>
            </a:extLst>
          </p:cNvPr>
          <p:cNvCxnSpPr>
            <a:cxnSpLocks/>
          </p:cNvCxnSpPr>
          <p:nvPr/>
        </p:nvCxnSpPr>
        <p:spPr>
          <a:xfrm>
            <a:off x="11095496" y="3678168"/>
            <a:ext cx="622974" cy="0"/>
          </a:xfrm>
          <a:prstGeom prst="line">
            <a:avLst/>
          </a:prstGeom>
          <a:ln w="38100">
            <a:solidFill>
              <a:schemeClr val="bg1"/>
            </a:solidFill>
          </a:ln>
        </p:spPr>
        <p:style>
          <a:lnRef idx="2">
            <a:schemeClr val="accent1"/>
          </a:lnRef>
          <a:fillRef idx="0">
            <a:schemeClr val="accent1"/>
          </a:fillRef>
          <a:effectRef idx="1">
            <a:schemeClr val="accent1"/>
          </a:effectRef>
          <a:fontRef idx="minor">
            <a:schemeClr val="tx1"/>
          </a:fontRef>
        </p:style>
      </p:cxnSp>
      <p:sp>
        <p:nvSpPr>
          <p:cNvPr id="27" name="Rectangle 26">
            <a:extLst>
              <a:ext uri="{FF2B5EF4-FFF2-40B4-BE49-F238E27FC236}">
                <a16:creationId xmlns:a16="http://schemas.microsoft.com/office/drawing/2014/main" id="{880C4F2F-7759-43B9-8036-C46771B03788}"/>
              </a:ext>
            </a:extLst>
          </p:cNvPr>
          <p:cNvSpPr/>
          <p:nvPr/>
        </p:nvSpPr>
        <p:spPr>
          <a:xfrm>
            <a:off x="11019710" y="3439308"/>
            <a:ext cx="790009" cy="246221"/>
          </a:xfrm>
          <a:prstGeom prst="rect">
            <a:avLst/>
          </a:prstGeom>
          <a:noFill/>
        </p:spPr>
        <p:txBody>
          <a:bodyPr wrap="square" lIns="91440" tIns="45720" rIns="91440" bIns="45720">
            <a:spAutoFit/>
          </a:bodyPr>
          <a:lstStyle/>
          <a:p>
            <a:pPr algn="ctr"/>
            <a:r>
              <a:rPr lang="en-US" sz="1000" dirty="0">
                <a:ln w="0"/>
                <a:solidFill>
                  <a:schemeClr val="bg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50 µm</a:t>
            </a:r>
          </a:p>
        </p:txBody>
      </p:sp>
      <p:pic>
        <p:nvPicPr>
          <p:cNvPr id="24" name="Picture 23" descr="A picture containing text, nature&#10;&#10;Description automatically generated">
            <a:extLst>
              <a:ext uri="{FF2B5EF4-FFF2-40B4-BE49-F238E27FC236}">
                <a16:creationId xmlns:a16="http://schemas.microsoft.com/office/drawing/2014/main" id="{66CCA7A0-152A-435C-B008-D52A56169D1C}"/>
              </a:ext>
            </a:extLst>
          </p:cNvPr>
          <p:cNvPicPr>
            <a:picLocks noChangeAspect="1"/>
          </p:cNvPicPr>
          <p:nvPr/>
        </p:nvPicPr>
        <p:blipFill rotWithShape="1">
          <a:blip r:embed="rId5">
            <a:extLst>
              <a:ext uri="{28A0092B-C50C-407E-A947-70E740481C1C}">
                <a14:useLocalDpi xmlns:a14="http://schemas.microsoft.com/office/drawing/2010/main" val="0"/>
              </a:ext>
            </a:extLst>
          </a:blip>
          <a:srcRect l="15466" t="13375" r="24704" b="9425"/>
          <a:stretch/>
        </p:blipFill>
        <p:spPr>
          <a:xfrm>
            <a:off x="9774382" y="4299954"/>
            <a:ext cx="2335747" cy="2260353"/>
          </a:xfrm>
          <a:prstGeom prst="rect">
            <a:avLst/>
          </a:prstGeom>
        </p:spPr>
      </p:pic>
      <p:pic>
        <p:nvPicPr>
          <p:cNvPr id="29" name="Picture 28" descr="Map&#10;&#10;Description automatically generated">
            <a:extLst>
              <a:ext uri="{FF2B5EF4-FFF2-40B4-BE49-F238E27FC236}">
                <a16:creationId xmlns:a16="http://schemas.microsoft.com/office/drawing/2014/main" id="{FBDCA0CB-D88B-4393-9DB5-016059907F19}"/>
              </a:ext>
            </a:extLst>
          </p:cNvPr>
          <p:cNvPicPr>
            <a:picLocks noChangeAspect="1"/>
          </p:cNvPicPr>
          <p:nvPr/>
        </p:nvPicPr>
        <p:blipFill rotWithShape="1">
          <a:blip r:embed="rId6">
            <a:extLst>
              <a:ext uri="{28A0092B-C50C-407E-A947-70E740481C1C}">
                <a14:useLocalDpi xmlns:a14="http://schemas.microsoft.com/office/drawing/2010/main" val="0"/>
              </a:ext>
            </a:extLst>
          </a:blip>
          <a:srcRect l="50618" t="130" b="6883"/>
          <a:stretch/>
        </p:blipFill>
        <p:spPr>
          <a:xfrm>
            <a:off x="7927153" y="4299955"/>
            <a:ext cx="1600588" cy="2260352"/>
          </a:xfrm>
          <a:prstGeom prst="rect">
            <a:avLst/>
          </a:prstGeom>
        </p:spPr>
      </p:pic>
      <p:cxnSp>
        <p:nvCxnSpPr>
          <p:cNvPr id="35" name="Straight Connector 34">
            <a:extLst>
              <a:ext uri="{FF2B5EF4-FFF2-40B4-BE49-F238E27FC236}">
                <a16:creationId xmlns:a16="http://schemas.microsoft.com/office/drawing/2014/main" id="{99F17EE2-1893-4B41-8EAF-CCDCF6C12CBE}"/>
              </a:ext>
            </a:extLst>
          </p:cNvPr>
          <p:cNvCxnSpPr>
            <a:cxnSpLocks/>
          </p:cNvCxnSpPr>
          <p:nvPr/>
        </p:nvCxnSpPr>
        <p:spPr>
          <a:xfrm>
            <a:off x="11182771" y="6408409"/>
            <a:ext cx="865187" cy="0"/>
          </a:xfrm>
          <a:prstGeom prst="line">
            <a:avLst/>
          </a:prstGeom>
          <a:ln w="38100">
            <a:solidFill>
              <a:schemeClr val="bg1"/>
            </a:solidFill>
          </a:ln>
        </p:spPr>
        <p:style>
          <a:lnRef idx="2">
            <a:schemeClr val="accent1"/>
          </a:lnRef>
          <a:fillRef idx="0">
            <a:schemeClr val="accent1"/>
          </a:fillRef>
          <a:effectRef idx="1">
            <a:schemeClr val="accent1"/>
          </a:effectRef>
          <a:fontRef idx="minor">
            <a:schemeClr val="tx1"/>
          </a:fontRef>
        </p:style>
      </p:cxnSp>
      <p:sp>
        <p:nvSpPr>
          <p:cNvPr id="38" name="Rectangle 37">
            <a:extLst>
              <a:ext uri="{FF2B5EF4-FFF2-40B4-BE49-F238E27FC236}">
                <a16:creationId xmlns:a16="http://schemas.microsoft.com/office/drawing/2014/main" id="{E535DAD0-5A83-4C5A-B74F-4D2D035D4F91}"/>
              </a:ext>
            </a:extLst>
          </p:cNvPr>
          <p:cNvSpPr/>
          <p:nvPr/>
        </p:nvSpPr>
        <p:spPr>
          <a:xfrm>
            <a:off x="11240149" y="6162188"/>
            <a:ext cx="790009" cy="246221"/>
          </a:xfrm>
          <a:prstGeom prst="rect">
            <a:avLst/>
          </a:prstGeom>
          <a:noFill/>
        </p:spPr>
        <p:txBody>
          <a:bodyPr wrap="square" lIns="91440" tIns="45720" rIns="91440" bIns="45720">
            <a:spAutoFit/>
          </a:bodyPr>
          <a:lstStyle/>
          <a:p>
            <a:pPr algn="ctr"/>
            <a:r>
              <a:rPr lang="en-US" sz="1000" dirty="0">
                <a:ln w="0"/>
                <a:solidFill>
                  <a:schemeClr val="bg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100 µm</a:t>
            </a:r>
          </a:p>
        </p:txBody>
      </p:sp>
      <p:cxnSp>
        <p:nvCxnSpPr>
          <p:cNvPr id="39" name="Straight Connector 38">
            <a:extLst>
              <a:ext uri="{FF2B5EF4-FFF2-40B4-BE49-F238E27FC236}">
                <a16:creationId xmlns:a16="http://schemas.microsoft.com/office/drawing/2014/main" id="{06DEC532-9491-43DD-82AE-3A56A90BE9BF}"/>
              </a:ext>
            </a:extLst>
          </p:cNvPr>
          <p:cNvCxnSpPr>
            <a:cxnSpLocks/>
          </p:cNvCxnSpPr>
          <p:nvPr/>
        </p:nvCxnSpPr>
        <p:spPr>
          <a:xfrm>
            <a:off x="8500241" y="6395121"/>
            <a:ext cx="865187" cy="0"/>
          </a:xfrm>
          <a:prstGeom prst="line">
            <a:avLst/>
          </a:prstGeom>
          <a:ln w="38100">
            <a:solidFill>
              <a:schemeClr val="bg1"/>
            </a:solidFill>
          </a:ln>
        </p:spPr>
        <p:style>
          <a:lnRef idx="2">
            <a:schemeClr val="accent1"/>
          </a:lnRef>
          <a:fillRef idx="0">
            <a:schemeClr val="accent1"/>
          </a:fillRef>
          <a:effectRef idx="1">
            <a:schemeClr val="accent1"/>
          </a:effectRef>
          <a:fontRef idx="minor">
            <a:schemeClr val="tx1"/>
          </a:fontRef>
        </p:style>
      </p:cxnSp>
      <p:sp>
        <p:nvSpPr>
          <p:cNvPr id="40" name="Rectangle 39">
            <a:extLst>
              <a:ext uri="{FF2B5EF4-FFF2-40B4-BE49-F238E27FC236}">
                <a16:creationId xmlns:a16="http://schemas.microsoft.com/office/drawing/2014/main" id="{266F7222-7324-4CF5-A8DD-C97C7BFAC04B}"/>
              </a:ext>
            </a:extLst>
          </p:cNvPr>
          <p:cNvSpPr/>
          <p:nvPr/>
        </p:nvSpPr>
        <p:spPr>
          <a:xfrm>
            <a:off x="8537829" y="6135046"/>
            <a:ext cx="790009" cy="246221"/>
          </a:xfrm>
          <a:prstGeom prst="rect">
            <a:avLst/>
          </a:prstGeom>
          <a:noFill/>
        </p:spPr>
        <p:txBody>
          <a:bodyPr wrap="square" lIns="91440" tIns="45720" rIns="91440" bIns="45720">
            <a:spAutoFit/>
          </a:bodyPr>
          <a:lstStyle/>
          <a:p>
            <a:pPr algn="ctr"/>
            <a:r>
              <a:rPr lang="en-US" sz="1000" dirty="0">
                <a:ln w="0"/>
                <a:solidFill>
                  <a:schemeClr val="bg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100 µm</a:t>
            </a:r>
          </a:p>
        </p:txBody>
      </p:sp>
      <p:cxnSp>
        <p:nvCxnSpPr>
          <p:cNvPr id="6" name="Straight Connector 5">
            <a:extLst>
              <a:ext uri="{FF2B5EF4-FFF2-40B4-BE49-F238E27FC236}">
                <a16:creationId xmlns:a16="http://schemas.microsoft.com/office/drawing/2014/main" id="{A32CFB26-B4B6-483D-AB95-396C87F7DD69}"/>
              </a:ext>
            </a:extLst>
          </p:cNvPr>
          <p:cNvCxnSpPr>
            <a:cxnSpLocks/>
          </p:cNvCxnSpPr>
          <p:nvPr/>
        </p:nvCxnSpPr>
        <p:spPr>
          <a:xfrm flipV="1">
            <a:off x="7927153" y="2925884"/>
            <a:ext cx="1004476" cy="1374072"/>
          </a:xfrm>
          <a:prstGeom prst="line">
            <a:avLst/>
          </a:prstGeom>
          <a:ln w="12700">
            <a:solidFill>
              <a:srgbClr val="FFFF00"/>
            </a:solidFill>
          </a:ln>
        </p:spPr>
        <p:style>
          <a:lnRef idx="2">
            <a:schemeClr val="accent1"/>
          </a:lnRef>
          <a:fillRef idx="0">
            <a:schemeClr val="accent1"/>
          </a:fillRef>
          <a:effectRef idx="1">
            <a:schemeClr val="accent1"/>
          </a:effectRef>
          <a:fontRef idx="minor">
            <a:schemeClr val="tx1"/>
          </a:fontRef>
        </p:style>
      </p:cxnSp>
      <p:sp>
        <p:nvSpPr>
          <p:cNvPr id="8" name="Rectangle: Rounded Corners 7">
            <a:extLst>
              <a:ext uri="{FF2B5EF4-FFF2-40B4-BE49-F238E27FC236}">
                <a16:creationId xmlns:a16="http://schemas.microsoft.com/office/drawing/2014/main" id="{B736457D-DB2B-4B88-A69B-7970E822F46F}"/>
              </a:ext>
            </a:extLst>
          </p:cNvPr>
          <p:cNvSpPr/>
          <p:nvPr/>
        </p:nvSpPr>
        <p:spPr>
          <a:xfrm>
            <a:off x="8932833" y="2679663"/>
            <a:ext cx="248575" cy="246221"/>
          </a:xfrm>
          <a:prstGeom prst="roundRect">
            <a:avLst/>
          </a:prstGeom>
          <a:noFill/>
          <a:ln>
            <a:solidFill>
              <a:srgbClr val="FFFF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2" name="Straight Connector 21">
            <a:extLst>
              <a:ext uri="{FF2B5EF4-FFF2-40B4-BE49-F238E27FC236}">
                <a16:creationId xmlns:a16="http://schemas.microsoft.com/office/drawing/2014/main" id="{02C7AA5C-A06F-4187-90A9-4FD7414753B4}"/>
              </a:ext>
            </a:extLst>
          </p:cNvPr>
          <p:cNvCxnSpPr>
            <a:cxnSpLocks/>
          </p:cNvCxnSpPr>
          <p:nvPr/>
        </p:nvCxnSpPr>
        <p:spPr>
          <a:xfrm flipH="1" flipV="1">
            <a:off x="9181408" y="2925884"/>
            <a:ext cx="346332" cy="1385715"/>
          </a:xfrm>
          <a:prstGeom prst="line">
            <a:avLst/>
          </a:prstGeom>
          <a:ln w="12700">
            <a:solidFill>
              <a:srgbClr val="FFFF00"/>
            </a:solidFill>
          </a:ln>
        </p:spPr>
        <p:style>
          <a:lnRef idx="2">
            <a:schemeClr val="accent1"/>
          </a:lnRef>
          <a:fillRef idx="0">
            <a:schemeClr val="accent1"/>
          </a:fillRef>
          <a:effectRef idx="1">
            <a:schemeClr val="accent1"/>
          </a:effectRef>
          <a:fontRef idx="minor">
            <a:schemeClr val="tx1"/>
          </a:fontRef>
        </p:style>
      </p:cxnSp>
      <p:sp>
        <p:nvSpPr>
          <p:cNvPr id="23" name="Rectangle: Rounded Corners 22">
            <a:extLst>
              <a:ext uri="{FF2B5EF4-FFF2-40B4-BE49-F238E27FC236}">
                <a16:creationId xmlns:a16="http://schemas.microsoft.com/office/drawing/2014/main" id="{4D55FE85-0224-44B0-A5E1-268F46852B8C}"/>
              </a:ext>
            </a:extLst>
          </p:cNvPr>
          <p:cNvSpPr/>
          <p:nvPr/>
        </p:nvSpPr>
        <p:spPr>
          <a:xfrm>
            <a:off x="11290426" y="2405713"/>
            <a:ext cx="248575" cy="246221"/>
          </a:xfrm>
          <a:prstGeom prst="roundRect">
            <a:avLst/>
          </a:prstGeom>
          <a:noFill/>
          <a:ln>
            <a:solidFill>
              <a:srgbClr val="FFFF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6" name="Straight Connector 25">
            <a:extLst>
              <a:ext uri="{FF2B5EF4-FFF2-40B4-BE49-F238E27FC236}">
                <a16:creationId xmlns:a16="http://schemas.microsoft.com/office/drawing/2014/main" id="{D32E52E5-E848-4544-A222-5E684F8C966E}"/>
              </a:ext>
            </a:extLst>
          </p:cNvPr>
          <p:cNvCxnSpPr>
            <a:cxnSpLocks/>
          </p:cNvCxnSpPr>
          <p:nvPr/>
        </p:nvCxnSpPr>
        <p:spPr>
          <a:xfrm flipV="1">
            <a:off x="9791789" y="2644466"/>
            <a:ext cx="1498637" cy="1667132"/>
          </a:xfrm>
          <a:prstGeom prst="line">
            <a:avLst/>
          </a:prstGeom>
          <a:ln w="12700">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A61876A2-2282-4A72-B198-4EF2FAF46964}"/>
              </a:ext>
            </a:extLst>
          </p:cNvPr>
          <p:cNvCxnSpPr>
            <a:cxnSpLocks/>
          </p:cNvCxnSpPr>
          <p:nvPr/>
        </p:nvCxnSpPr>
        <p:spPr>
          <a:xfrm flipH="1" flipV="1">
            <a:off x="11539001" y="2651934"/>
            <a:ext cx="569924" cy="1659664"/>
          </a:xfrm>
          <a:prstGeom prst="line">
            <a:avLst/>
          </a:prstGeom>
          <a:ln w="12700">
            <a:solidFill>
              <a:srgbClr val="FFFF00"/>
            </a:solidFill>
          </a:ln>
        </p:spPr>
        <p:style>
          <a:lnRef idx="2">
            <a:schemeClr val="accent1"/>
          </a:lnRef>
          <a:fillRef idx="0">
            <a:schemeClr val="accent1"/>
          </a:fillRef>
          <a:effectRef idx="1">
            <a:schemeClr val="accent1"/>
          </a:effectRef>
          <a:fontRef idx="minor">
            <a:schemeClr val="tx1"/>
          </a:fontRef>
        </p:style>
      </p:cxnSp>
      <p:sp>
        <p:nvSpPr>
          <p:cNvPr id="21" name="TextBox 20">
            <a:extLst>
              <a:ext uri="{FF2B5EF4-FFF2-40B4-BE49-F238E27FC236}">
                <a16:creationId xmlns:a16="http://schemas.microsoft.com/office/drawing/2014/main" id="{5D707760-C02E-493E-9FDE-7226A1B98784}"/>
              </a:ext>
            </a:extLst>
          </p:cNvPr>
          <p:cNvSpPr txBox="1"/>
          <p:nvPr/>
        </p:nvSpPr>
        <p:spPr>
          <a:xfrm>
            <a:off x="8118421" y="3768659"/>
            <a:ext cx="4040863" cy="276999"/>
          </a:xfrm>
          <a:prstGeom prst="rect">
            <a:avLst/>
          </a:prstGeom>
          <a:noFill/>
        </p:spPr>
        <p:txBody>
          <a:bodyPr wrap="square" rtlCol="0">
            <a:spAutoFit/>
          </a:bodyPr>
          <a:lstStyle/>
          <a:p>
            <a:pPr algn="ctr"/>
            <a:r>
              <a:rPr lang="en-US" sz="1200" dirty="0">
                <a:latin typeface="+mj-lt"/>
              </a:rPr>
              <a:t>Spherical UN fuel with a W-coating.</a:t>
            </a:r>
          </a:p>
        </p:txBody>
      </p:sp>
      <p:sp>
        <p:nvSpPr>
          <p:cNvPr id="30" name="Rectangle 29">
            <a:extLst>
              <a:ext uri="{FF2B5EF4-FFF2-40B4-BE49-F238E27FC236}">
                <a16:creationId xmlns:a16="http://schemas.microsoft.com/office/drawing/2014/main" id="{887055D1-A5A5-4447-B5B3-F2381C978D12}"/>
              </a:ext>
            </a:extLst>
          </p:cNvPr>
          <p:cNvSpPr/>
          <p:nvPr/>
        </p:nvSpPr>
        <p:spPr>
          <a:xfrm>
            <a:off x="7993344" y="5530380"/>
            <a:ext cx="790009" cy="400110"/>
          </a:xfrm>
          <a:prstGeom prst="rect">
            <a:avLst/>
          </a:prstGeom>
          <a:noFill/>
        </p:spPr>
        <p:txBody>
          <a:bodyPr wrap="square" lIns="91440" tIns="45720" rIns="91440" bIns="45720">
            <a:spAutoFit/>
          </a:bodyPr>
          <a:lstStyle/>
          <a:p>
            <a:pPr algn="ctr"/>
            <a:r>
              <a:rPr lang="en-US" sz="1000" dirty="0">
                <a:ln w="0"/>
                <a:solidFill>
                  <a:srgbClr val="00206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Tungsten </a:t>
            </a:r>
          </a:p>
          <a:p>
            <a:pPr algn="ctr"/>
            <a:r>
              <a:rPr lang="en-US" sz="1000" dirty="0">
                <a:ln w="0"/>
                <a:solidFill>
                  <a:srgbClr val="00206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coating</a:t>
            </a:r>
          </a:p>
        </p:txBody>
      </p:sp>
      <p:sp>
        <p:nvSpPr>
          <p:cNvPr id="32" name="Rectangle 31">
            <a:extLst>
              <a:ext uri="{FF2B5EF4-FFF2-40B4-BE49-F238E27FC236}">
                <a16:creationId xmlns:a16="http://schemas.microsoft.com/office/drawing/2014/main" id="{93DC605E-33FF-4FA9-AEE4-EA52BD9C6C9A}"/>
              </a:ext>
            </a:extLst>
          </p:cNvPr>
          <p:cNvSpPr/>
          <p:nvPr/>
        </p:nvSpPr>
        <p:spPr>
          <a:xfrm>
            <a:off x="10932734" y="4533228"/>
            <a:ext cx="790009" cy="400110"/>
          </a:xfrm>
          <a:prstGeom prst="rect">
            <a:avLst/>
          </a:prstGeom>
          <a:noFill/>
        </p:spPr>
        <p:txBody>
          <a:bodyPr wrap="square" lIns="91440" tIns="45720" rIns="91440" bIns="45720">
            <a:spAutoFit/>
          </a:bodyPr>
          <a:lstStyle/>
          <a:p>
            <a:pPr algn="ctr"/>
            <a:r>
              <a:rPr lang="en-US" sz="1000" dirty="0">
                <a:ln w="0"/>
                <a:solidFill>
                  <a:srgbClr val="00206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Tungsten </a:t>
            </a:r>
          </a:p>
          <a:p>
            <a:pPr algn="ctr"/>
            <a:r>
              <a:rPr lang="en-US" sz="1000" dirty="0">
                <a:ln w="0"/>
                <a:solidFill>
                  <a:srgbClr val="00206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coating</a:t>
            </a:r>
          </a:p>
        </p:txBody>
      </p:sp>
      <p:sp>
        <p:nvSpPr>
          <p:cNvPr id="36" name="Content Placeholder 1">
            <a:extLst>
              <a:ext uri="{FF2B5EF4-FFF2-40B4-BE49-F238E27FC236}">
                <a16:creationId xmlns:a16="http://schemas.microsoft.com/office/drawing/2014/main" id="{30FDD954-71F0-4500-9732-C2B286A270B2}"/>
              </a:ext>
            </a:extLst>
          </p:cNvPr>
          <p:cNvSpPr txBox="1">
            <a:spLocks/>
          </p:cNvSpPr>
          <p:nvPr/>
        </p:nvSpPr>
        <p:spPr>
          <a:xfrm>
            <a:off x="39507" y="4345520"/>
            <a:ext cx="4674617" cy="1776550"/>
          </a:xfrm>
          <a:prstGeom prst="rect">
            <a:avLst/>
          </a:prstGeom>
        </p:spPr>
        <p:txBody>
          <a:bodyPr/>
          <a:lstStyle>
            <a:lvl1pPr marL="411480" indent="-411480" algn="l" defTabSz="548640" rtl="0" eaLnBrk="1" fontAlgn="base" hangingPunct="1">
              <a:spcBef>
                <a:spcPct val="20000"/>
              </a:spcBef>
              <a:spcAft>
                <a:spcPct val="0"/>
              </a:spcAft>
              <a:buFont typeface="Arial" pitchFamily="34" charset="0"/>
              <a:buChar char="•"/>
              <a:defRPr sz="2000" b="1" kern="1200">
                <a:solidFill>
                  <a:schemeClr val="tx1"/>
                </a:solidFill>
                <a:latin typeface="Arial" pitchFamily="34" charset="0"/>
                <a:ea typeface="ＭＳ Ｐゴシック" charset="-128"/>
                <a:cs typeface="Arial" pitchFamily="34" charset="0"/>
              </a:defRPr>
            </a:lvl1pPr>
            <a:lvl2pPr marL="742950" indent="-285750" algn="l" defTabSz="548640" rtl="0" eaLnBrk="1" fontAlgn="base" hangingPunct="1">
              <a:spcBef>
                <a:spcPct val="20000"/>
              </a:spcBef>
              <a:spcAft>
                <a:spcPct val="0"/>
              </a:spcAft>
              <a:buFont typeface="Wingdings" pitchFamily="2" charset="2"/>
              <a:buChar char="§"/>
              <a:defRPr sz="1800" kern="1200">
                <a:solidFill>
                  <a:schemeClr val="tx1"/>
                </a:solidFill>
                <a:latin typeface="Arial" pitchFamily="34" charset="0"/>
                <a:ea typeface="ＭＳ Ｐゴシック" charset="-128"/>
                <a:cs typeface="Arial" pitchFamily="34" charset="0"/>
              </a:defRPr>
            </a:lvl2pPr>
            <a:lvl3pPr marL="1143000" indent="-228600" algn="l" defTabSz="548640" rtl="0" eaLnBrk="1" fontAlgn="base" hangingPunct="1">
              <a:spcBef>
                <a:spcPct val="20000"/>
              </a:spcBef>
              <a:spcAft>
                <a:spcPct val="0"/>
              </a:spcAft>
              <a:buFont typeface="Wingdings" pitchFamily="2" charset="2"/>
              <a:buChar char="Ø"/>
              <a:defRPr sz="1600" kern="1200">
                <a:solidFill>
                  <a:schemeClr val="tx1"/>
                </a:solidFill>
                <a:latin typeface="Arial" pitchFamily="34" charset="0"/>
                <a:ea typeface="ＭＳ Ｐゴシック" charset="-128"/>
                <a:cs typeface="Arial" pitchFamily="34" charset="0"/>
              </a:defRPr>
            </a:lvl3pPr>
            <a:lvl4pPr marL="1600200" indent="-228600" algn="l" defTabSz="548640" rtl="0" eaLnBrk="1" fontAlgn="base" hangingPunct="1">
              <a:spcBef>
                <a:spcPct val="20000"/>
              </a:spcBef>
              <a:spcAft>
                <a:spcPct val="0"/>
              </a:spcAft>
              <a:buFont typeface="Wingdings" pitchFamily="2" charset="2"/>
              <a:buChar char="v"/>
              <a:defRPr sz="1400" kern="1200">
                <a:solidFill>
                  <a:schemeClr val="tx1"/>
                </a:solidFill>
                <a:latin typeface="Arial" pitchFamily="34" charset="0"/>
                <a:ea typeface="ＭＳ Ｐゴシック" charset="-128"/>
                <a:cs typeface="Arial" pitchFamily="34" charset="0"/>
              </a:defRPr>
            </a:lvl4pPr>
            <a:lvl5pPr marL="2468880" indent="-274320" algn="l" defTabSz="548640" rtl="0" eaLnBrk="1" fontAlgn="base" hangingPunct="1">
              <a:spcBef>
                <a:spcPct val="20000"/>
              </a:spcBef>
              <a:spcAft>
                <a:spcPct val="0"/>
              </a:spcAft>
              <a:buFont typeface="Arial" pitchFamily="34" charset="0"/>
              <a:buChar char="»"/>
              <a:defRPr sz="2400" kern="1200">
                <a:solidFill>
                  <a:schemeClr val="tx1"/>
                </a:solidFill>
                <a:latin typeface="Arial" pitchFamily="34" charset="0"/>
                <a:ea typeface="ＭＳ Ｐゴシック" charset="-128"/>
                <a:cs typeface="Arial" pitchFamily="34" charset="0"/>
              </a:defRPr>
            </a:lvl5pPr>
            <a:lvl6pPr marL="3017520" indent="-274320" algn="l" defTabSz="548640" rtl="0" eaLnBrk="1" latinLnBrk="0" hangingPunct="1">
              <a:spcBef>
                <a:spcPct val="20000"/>
              </a:spcBef>
              <a:buFont typeface="Arial"/>
              <a:buChar char="•"/>
              <a:defRPr sz="2400" kern="1200">
                <a:solidFill>
                  <a:schemeClr val="tx1"/>
                </a:solidFill>
                <a:latin typeface="+mn-lt"/>
                <a:ea typeface="+mn-ea"/>
                <a:cs typeface="+mn-cs"/>
              </a:defRPr>
            </a:lvl6pPr>
            <a:lvl7pPr marL="3566160" indent="-274320" algn="l" defTabSz="548640" rtl="0" eaLnBrk="1" latinLnBrk="0" hangingPunct="1">
              <a:spcBef>
                <a:spcPct val="20000"/>
              </a:spcBef>
              <a:buFont typeface="Arial"/>
              <a:buChar char="•"/>
              <a:defRPr sz="2400" kern="1200">
                <a:solidFill>
                  <a:schemeClr val="tx1"/>
                </a:solidFill>
                <a:latin typeface="+mn-lt"/>
                <a:ea typeface="+mn-ea"/>
                <a:cs typeface="+mn-cs"/>
              </a:defRPr>
            </a:lvl7pPr>
            <a:lvl8pPr marL="4114800" indent="-274320" algn="l" defTabSz="548640" rtl="0" eaLnBrk="1" latinLnBrk="0" hangingPunct="1">
              <a:spcBef>
                <a:spcPct val="20000"/>
              </a:spcBef>
              <a:buFont typeface="Arial"/>
              <a:buChar char="•"/>
              <a:defRPr sz="2400" kern="1200">
                <a:solidFill>
                  <a:schemeClr val="tx1"/>
                </a:solidFill>
                <a:latin typeface="+mn-lt"/>
                <a:ea typeface="+mn-ea"/>
                <a:cs typeface="+mn-cs"/>
              </a:defRPr>
            </a:lvl8pPr>
            <a:lvl9pPr marL="4663440" indent="-274320" algn="l" defTabSz="548640" rtl="0" eaLnBrk="1" latinLnBrk="0" hangingPunct="1">
              <a:spcBef>
                <a:spcPct val="20000"/>
              </a:spcBef>
              <a:buFont typeface="Arial"/>
              <a:buChar char="•"/>
              <a:defRPr sz="2400" kern="1200">
                <a:solidFill>
                  <a:schemeClr val="tx1"/>
                </a:solidFill>
                <a:latin typeface="+mn-lt"/>
                <a:ea typeface="+mn-ea"/>
                <a:cs typeface="+mn-cs"/>
              </a:defRPr>
            </a:lvl9pPr>
          </a:lstStyle>
          <a:p>
            <a:pPr lvl="1"/>
            <a:r>
              <a:rPr lang="en-US" dirty="0">
                <a:latin typeface="+mj-lt"/>
              </a:rPr>
              <a:t>Novel fuel architecture to be implemented on future test articles (CFEET, NTREES, TREAT)</a:t>
            </a:r>
          </a:p>
          <a:p>
            <a:pPr lvl="1"/>
            <a:r>
              <a:rPr lang="en-US" b="1" dirty="0">
                <a:latin typeface="+mj-lt"/>
              </a:rPr>
              <a:t>Most advanced cermet configuration developed to date</a:t>
            </a:r>
          </a:p>
          <a:p>
            <a:pPr lvl="2"/>
            <a:endParaRPr lang="en-US" dirty="0">
              <a:latin typeface="+mj-lt"/>
            </a:endParaRPr>
          </a:p>
          <a:p>
            <a:pPr marL="457200" lvl="1" indent="0">
              <a:buNone/>
            </a:pPr>
            <a:endParaRPr lang="en-US" dirty="0"/>
          </a:p>
          <a:p>
            <a:pPr marL="0" indent="0">
              <a:buFont typeface="Arial" pitchFamily="34" charset="0"/>
              <a:buNone/>
            </a:pPr>
            <a:r>
              <a:rPr lang="en-US" dirty="0"/>
              <a:t> </a:t>
            </a:r>
          </a:p>
          <a:p>
            <a:endParaRPr lang="en-US" dirty="0"/>
          </a:p>
        </p:txBody>
      </p:sp>
      <p:sp>
        <p:nvSpPr>
          <p:cNvPr id="37" name="TextBox 36">
            <a:extLst>
              <a:ext uri="{FF2B5EF4-FFF2-40B4-BE49-F238E27FC236}">
                <a16:creationId xmlns:a16="http://schemas.microsoft.com/office/drawing/2014/main" id="{8BDB9F7D-7155-4926-A894-AF799F3015D3}"/>
              </a:ext>
            </a:extLst>
          </p:cNvPr>
          <p:cNvSpPr txBox="1"/>
          <p:nvPr/>
        </p:nvSpPr>
        <p:spPr>
          <a:xfrm>
            <a:off x="4264848" y="6528031"/>
            <a:ext cx="3592099" cy="276999"/>
          </a:xfrm>
          <a:prstGeom prst="rect">
            <a:avLst/>
          </a:prstGeom>
          <a:noFill/>
        </p:spPr>
        <p:txBody>
          <a:bodyPr wrap="square" rtlCol="0">
            <a:spAutoFit/>
          </a:bodyPr>
          <a:lstStyle/>
          <a:p>
            <a:pPr algn="ctr"/>
            <a:r>
              <a:rPr lang="en-US" sz="1200" dirty="0">
                <a:latin typeface="+mj-lt"/>
              </a:rPr>
              <a:t>Energy dispersive spectroscopy map of UN fuel kernel.</a:t>
            </a:r>
          </a:p>
        </p:txBody>
      </p:sp>
      <p:pic>
        <p:nvPicPr>
          <p:cNvPr id="49" name="Picture 48">
            <a:extLst>
              <a:ext uri="{FF2B5EF4-FFF2-40B4-BE49-F238E27FC236}">
                <a16:creationId xmlns:a16="http://schemas.microsoft.com/office/drawing/2014/main" id="{73A89998-950F-4D7C-9B7C-B5E4B84D8FB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889830" y="4174009"/>
            <a:ext cx="1854939" cy="1451692"/>
          </a:xfrm>
          <a:prstGeom prst="rect">
            <a:avLst/>
          </a:prstGeom>
        </p:spPr>
      </p:pic>
      <p:pic>
        <p:nvPicPr>
          <p:cNvPr id="50" name="Picture 49">
            <a:extLst>
              <a:ext uri="{FF2B5EF4-FFF2-40B4-BE49-F238E27FC236}">
                <a16:creationId xmlns:a16="http://schemas.microsoft.com/office/drawing/2014/main" id="{B9CF37B3-797B-46E3-AB75-93AFC6A0C4A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506282" y="5683835"/>
            <a:ext cx="1119935" cy="876471"/>
          </a:xfrm>
          <a:prstGeom prst="rect">
            <a:avLst/>
          </a:prstGeom>
        </p:spPr>
      </p:pic>
      <p:pic>
        <p:nvPicPr>
          <p:cNvPr id="51" name="Picture 50">
            <a:extLst>
              <a:ext uri="{FF2B5EF4-FFF2-40B4-BE49-F238E27FC236}">
                <a16:creationId xmlns:a16="http://schemas.microsoft.com/office/drawing/2014/main" id="{D4D7B9F6-88C7-423A-B006-B466B4B09A3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662991" y="5683836"/>
            <a:ext cx="1119935" cy="876471"/>
          </a:xfrm>
          <a:prstGeom prst="rect">
            <a:avLst/>
          </a:prstGeom>
        </p:spPr>
      </p:pic>
      <p:pic>
        <p:nvPicPr>
          <p:cNvPr id="52" name="Picture 51">
            <a:extLst>
              <a:ext uri="{FF2B5EF4-FFF2-40B4-BE49-F238E27FC236}">
                <a16:creationId xmlns:a16="http://schemas.microsoft.com/office/drawing/2014/main" id="{5F8053D6-BB3A-48E1-8D9B-BEC384B5EEB8}"/>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409830" y="5683835"/>
            <a:ext cx="1069763" cy="804070"/>
          </a:xfrm>
          <a:prstGeom prst="rect">
            <a:avLst/>
          </a:prstGeom>
        </p:spPr>
      </p:pic>
      <p:pic>
        <p:nvPicPr>
          <p:cNvPr id="53" name="Picture 52">
            <a:extLst>
              <a:ext uri="{FF2B5EF4-FFF2-40B4-BE49-F238E27FC236}">
                <a16:creationId xmlns:a16="http://schemas.microsoft.com/office/drawing/2014/main" id="{B6617776-8E7D-4C1A-938F-527C861B0090}"/>
              </a:ext>
            </a:extLst>
          </p:cNvPr>
          <p:cNvPicPr>
            <a:picLocks noChangeAspect="1"/>
          </p:cNvPicPr>
          <p:nvPr/>
        </p:nvPicPr>
        <p:blipFill rotWithShape="1">
          <a:blip r:embed="rId11">
            <a:extLst>
              <a:ext uri="{28A0092B-C50C-407E-A947-70E740481C1C}">
                <a14:useLocalDpi xmlns:a14="http://schemas.microsoft.com/office/drawing/2010/main" val="0"/>
              </a:ext>
            </a:extLst>
          </a:blip>
          <a:srcRect b="66228"/>
          <a:stretch/>
        </p:blipFill>
        <p:spPr>
          <a:xfrm>
            <a:off x="5293300" y="5028409"/>
            <a:ext cx="646353" cy="613010"/>
          </a:xfrm>
          <a:prstGeom prst="rect">
            <a:avLst/>
          </a:prstGeom>
        </p:spPr>
      </p:pic>
      <p:sp>
        <p:nvSpPr>
          <p:cNvPr id="55" name="TextBox 54">
            <a:extLst>
              <a:ext uri="{FF2B5EF4-FFF2-40B4-BE49-F238E27FC236}">
                <a16:creationId xmlns:a16="http://schemas.microsoft.com/office/drawing/2014/main" id="{DAF72B41-1F1E-44D6-AE79-EB409D2B4A21}"/>
              </a:ext>
            </a:extLst>
          </p:cNvPr>
          <p:cNvSpPr txBox="1"/>
          <p:nvPr/>
        </p:nvSpPr>
        <p:spPr>
          <a:xfrm>
            <a:off x="8319755" y="6527684"/>
            <a:ext cx="3638193" cy="276999"/>
          </a:xfrm>
          <a:prstGeom prst="rect">
            <a:avLst/>
          </a:prstGeom>
          <a:noFill/>
        </p:spPr>
        <p:txBody>
          <a:bodyPr wrap="square" rtlCol="0">
            <a:spAutoFit/>
          </a:bodyPr>
          <a:lstStyle/>
          <a:p>
            <a:pPr algn="ctr"/>
            <a:r>
              <a:rPr lang="en-US" sz="1200" dirty="0">
                <a:latin typeface="+mj-lt"/>
              </a:rPr>
              <a:t>SEM micrograph of tungsten coating around UN kernel.</a:t>
            </a:r>
          </a:p>
        </p:txBody>
      </p:sp>
    </p:spTree>
    <p:extLst>
      <p:ext uri="{BB962C8B-B14F-4D97-AF65-F5344CB8AC3E}">
        <p14:creationId xmlns:p14="http://schemas.microsoft.com/office/powerpoint/2010/main" val="141781783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634067" y="320040"/>
            <a:ext cx="9144000" cy="461665"/>
          </a:xfrm>
          <a:prstGeom prst="rect">
            <a:avLst/>
          </a:prstGeom>
          <a:noFill/>
        </p:spPr>
        <p:txBody>
          <a:bodyPr wrap="square" rtlCol="0">
            <a:spAutoFit/>
          </a:bodyPr>
          <a:lstStyle/>
          <a:p>
            <a:pPr eaLnBrk="0" hangingPunct="0"/>
            <a:r>
              <a:rPr lang="en-US" sz="2400" b="1" dirty="0">
                <a:solidFill>
                  <a:schemeClr val="bg1"/>
                </a:solidFill>
                <a:latin typeface="+mn-lt"/>
                <a:ea typeface="MS PGothic" charset="-128"/>
                <a:cs typeface="+mn-cs"/>
              </a:rPr>
              <a:t>Consolidation of Spherical UN fuel</a:t>
            </a:r>
          </a:p>
        </p:txBody>
      </p:sp>
      <p:sp>
        <p:nvSpPr>
          <p:cNvPr id="7" name="TextBox 6">
            <a:extLst>
              <a:ext uri="{FF2B5EF4-FFF2-40B4-BE49-F238E27FC236}">
                <a16:creationId xmlns:a16="http://schemas.microsoft.com/office/drawing/2014/main" id="{8B7C9321-6F8C-4F36-9CBE-056BD61A3685}"/>
              </a:ext>
            </a:extLst>
          </p:cNvPr>
          <p:cNvSpPr txBox="1"/>
          <p:nvPr/>
        </p:nvSpPr>
        <p:spPr>
          <a:xfrm>
            <a:off x="5748527" y="5589785"/>
            <a:ext cx="2326936" cy="1246495"/>
          </a:xfrm>
          <a:prstGeom prst="rect">
            <a:avLst/>
          </a:prstGeom>
          <a:noFill/>
        </p:spPr>
        <p:txBody>
          <a:bodyPr wrap="square" rtlCol="0">
            <a:spAutoFit/>
          </a:bodyPr>
          <a:lstStyle/>
          <a:p>
            <a:pPr algn="ctr"/>
            <a:r>
              <a:rPr lang="en-US" sz="1500" dirty="0">
                <a:latin typeface="+mn-lt"/>
              </a:rPr>
              <a:t>Energy dispersive spectroscopy maps displaying chemical elements in UN kernel in a Mo30W matrix </a:t>
            </a:r>
          </a:p>
        </p:txBody>
      </p:sp>
      <p:sp>
        <p:nvSpPr>
          <p:cNvPr id="16" name="TextBox 15">
            <a:extLst>
              <a:ext uri="{FF2B5EF4-FFF2-40B4-BE49-F238E27FC236}">
                <a16:creationId xmlns:a16="http://schemas.microsoft.com/office/drawing/2014/main" id="{3E2B86B8-7EB2-426C-BDFD-F81DCAE9E120}"/>
              </a:ext>
            </a:extLst>
          </p:cNvPr>
          <p:cNvSpPr txBox="1"/>
          <p:nvPr/>
        </p:nvSpPr>
        <p:spPr>
          <a:xfrm>
            <a:off x="8378457" y="6000583"/>
            <a:ext cx="3361724" cy="323165"/>
          </a:xfrm>
          <a:prstGeom prst="rect">
            <a:avLst/>
          </a:prstGeom>
          <a:noFill/>
        </p:spPr>
        <p:txBody>
          <a:bodyPr wrap="square" rtlCol="0">
            <a:spAutoFit/>
          </a:bodyPr>
          <a:lstStyle/>
          <a:p>
            <a:pPr algn="ctr"/>
            <a:r>
              <a:rPr lang="en-US" sz="1500" dirty="0">
                <a:latin typeface="+mn-lt"/>
              </a:rPr>
              <a:t>W-coated UN kernel in Mo30W matrix</a:t>
            </a:r>
          </a:p>
        </p:txBody>
      </p:sp>
      <p:pic>
        <p:nvPicPr>
          <p:cNvPr id="13" name="Picture 12">
            <a:extLst>
              <a:ext uri="{FF2B5EF4-FFF2-40B4-BE49-F238E27FC236}">
                <a16:creationId xmlns:a16="http://schemas.microsoft.com/office/drawing/2014/main" id="{1FC296B1-C218-4A7D-A99F-7DBB580C0227}"/>
              </a:ext>
            </a:extLst>
          </p:cNvPr>
          <p:cNvPicPr>
            <a:picLocks noChangeAspect="1"/>
          </p:cNvPicPr>
          <p:nvPr/>
        </p:nvPicPr>
        <p:blipFill rotWithShape="1">
          <a:blip r:embed="rId2">
            <a:extLst>
              <a:ext uri="{28A0092B-C50C-407E-A947-70E740481C1C}">
                <a14:useLocalDpi xmlns:a14="http://schemas.microsoft.com/office/drawing/2010/main" val="0"/>
              </a:ext>
            </a:extLst>
          </a:blip>
          <a:srcRect l="16211" t="29492" r="-492" b="6903"/>
          <a:stretch/>
        </p:blipFill>
        <p:spPr>
          <a:xfrm>
            <a:off x="8234495" y="1193744"/>
            <a:ext cx="3649648" cy="2349845"/>
          </a:xfrm>
          <a:prstGeom prst="rect">
            <a:avLst/>
          </a:prstGeom>
        </p:spPr>
      </p:pic>
      <p:pic>
        <p:nvPicPr>
          <p:cNvPr id="12" name="Picture 11" descr="Map&#10;&#10;Description automatically generated">
            <a:extLst>
              <a:ext uri="{FF2B5EF4-FFF2-40B4-BE49-F238E27FC236}">
                <a16:creationId xmlns:a16="http://schemas.microsoft.com/office/drawing/2014/main" id="{F9B77C45-EC2D-41AE-823F-B1AD17A2E7C2}"/>
              </a:ext>
            </a:extLst>
          </p:cNvPr>
          <p:cNvPicPr>
            <a:picLocks noChangeAspect="1"/>
          </p:cNvPicPr>
          <p:nvPr/>
        </p:nvPicPr>
        <p:blipFill rotWithShape="1">
          <a:blip r:embed="rId3">
            <a:extLst>
              <a:ext uri="{28A0092B-C50C-407E-A947-70E740481C1C}">
                <a14:useLocalDpi xmlns:a14="http://schemas.microsoft.com/office/drawing/2010/main" val="0"/>
              </a:ext>
            </a:extLst>
          </a:blip>
          <a:srcRect l="18197" t="45430" b="7378"/>
          <a:stretch/>
        </p:blipFill>
        <p:spPr>
          <a:xfrm rot="10800000">
            <a:off x="8199322" y="4044434"/>
            <a:ext cx="3832646" cy="1956149"/>
          </a:xfrm>
          <a:prstGeom prst="rect">
            <a:avLst/>
          </a:prstGeom>
        </p:spPr>
      </p:pic>
      <p:sp>
        <p:nvSpPr>
          <p:cNvPr id="17" name="Rectangle 16">
            <a:extLst>
              <a:ext uri="{FF2B5EF4-FFF2-40B4-BE49-F238E27FC236}">
                <a16:creationId xmlns:a16="http://schemas.microsoft.com/office/drawing/2014/main" id="{61144E13-E107-4EC8-A4FB-2DAFDAAB7701}"/>
              </a:ext>
            </a:extLst>
          </p:cNvPr>
          <p:cNvSpPr/>
          <p:nvPr/>
        </p:nvSpPr>
        <p:spPr>
          <a:xfrm>
            <a:off x="11130904" y="5890349"/>
            <a:ext cx="753239" cy="71422"/>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C7F5F5F2-D494-4B86-8AFF-B3CC2369A82C}"/>
              </a:ext>
            </a:extLst>
          </p:cNvPr>
          <p:cNvSpPr txBox="1"/>
          <p:nvPr/>
        </p:nvSpPr>
        <p:spPr>
          <a:xfrm>
            <a:off x="11200878" y="5674769"/>
            <a:ext cx="613289" cy="246221"/>
          </a:xfrm>
          <a:prstGeom prst="rect">
            <a:avLst/>
          </a:prstGeom>
          <a:noFill/>
        </p:spPr>
        <p:txBody>
          <a:bodyPr wrap="square" rtlCol="0">
            <a:spAutoFit/>
          </a:bodyPr>
          <a:lstStyle/>
          <a:p>
            <a:pPr algn="ctr"/>
            <a:r>
              <a:rPr lang="en-US" sz="1000" dirty="0">
                <a:latin typeface="+mn-lt"/>
              </a:rPr>
              <a:t>50 µm</a:t>
            </a:r>
          </a:p>
        </p:txBody>
      </p:sp>
      <p:sp>
        <p:nvSpPr>
          <p:cNvPr id="19" name="Rectangle 18">
            <a:extLst>
              <a:ext uri="{FF2B5EF4-FFF2-40B4-BE49-F238E27FC236}">
                <a16:creationId xmlns:a16="http://schemas.microsoft.com/office/drawing/2014/main" id="{383BE09D-EF10-4417-B150-B166AD28DF47}"/>
              </a:ext>
            </a:extLst>
          </p:cNvPr>
          <p:cNvSpPr/>
          <p:nvPr/>
        </p:nvSpPr>
        <p:spPr>
          <a:xfrm>
            <a:off x="11114095" y="3405537"/>
            <a:ext cx="632055" cy="73152"/>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B2C4CBDF-B999-40CC-AA42-57A32F0B2E3E}"/>
              </a:ext>
            </a:extLst>
          </p:cNvPr>
          <p:cNvSpPr txBox="1"/>
          <p:nvPr/>
        </p:nvSpPr>
        <p:spPr>
          <a:xfrm>
            <a:off x="11114095" y="3189413"/>
            <a:ext cx="613289" cy="246221"/>
          </a:xfrm>
          <a:prstGeom prst="rect">
            <a:avLst/>
          </a:prstGeom>
          <a:noFill/>
        </p:spPr>
        <p:txBody>
          <a:bodyPr wrap="square" rtlCol="0">
            <a:spAutoFit/>
          </a:bodyPr>
          <a:lstStyle/>
          <a:p>
            <a:pPr algn="ctr"/>
            <a:r>
              <a:rPr lang="en-US" sz="1000" dirty="0">
                <a:latin typeface="+mn-lt"/>
              </a:rPr>
              <a:t>100 µm</a:t>
            </a:r>
          </a:p>
        </p:txBody>
      </p:sp>
      <p:pic>
        <p:nvPicPr>
          <p:cNvPr id="21" name="Picture 20">
            <a:extLst>
              <a:ext uri="{FF2B5EF4-FFF2-40B4-BE49-F238E27FC236}">
                <a16:creationId xmlns:a16="http://schemas.microsoft.com/office/drawing/2014/main" id="{42CA0296-6471-41C2-8819-F3F8380470C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21935" y="2925708"/>
            <a:ext cx="1114249" cy="872021"/>
          </a:xfrm>
          <a:prstGeom prst="rect">
            <a:avLst/>
          </a:prstGeom>
        </p:spPr>
      </p:pic>
      <p:pic>
        <p:nvPicPr>
          <p:cNvPr id="22" name="Picture 21">
            <a:extLst>
              <a:ext uri="{FF2B5EF4-FFF2-40B4-BE49-F238E27FC236}">
                <a16:creationId xmlns:a16="http://schemas.microsoft.com/office/drawing/2014/main" id="{6EBE8193-DDE9-41A5-A4E1-23AFFC382DA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24070" y="3801871"/>
            <a:ext cx="1109980" cy="868680"/>
          </a:xfrm>
          <a:prstGeom prst="rect">
            <a:avLst/>
          </a:prstGeom>
        </p:spPr>
      </p:pic>
      <p:pic>
        <p:nvPicPr>
          <p:cNvPr id="23" name="Picture 22">
            <a:extLst>
              <a:ext uri="{FF2B5EF4-FFF2-40B4-BE49-F238E27FC236}">
                <a16:creationId xmlns:a16="http://schemas.microsoft.com/office/drawing/2014/main" id="{C440D2E0-13B4-4141-AAA6-A6B5AF892F6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028475" y="4717764"/>
            <a:ext cx="1114249" cy="872021"/>
          </a:xfrm>
          <a:prstGeom prst="rect">
            <a:avLst/>
          </a:prstGeom>
        </p:spPr>
      </p:pic>
      <p:pic>
        <p:nvPicPr>
          <p:cNvPr id="24" name="Picture 23">
            <a:extLst>
              <a:ext uri="{FF2B5EF4-FFF2-40B4-BE49-F238E27FC236}">
                <a16:creationId xmlns:a16="http://schemas.microsoft.com/office/drawing/2014/main" id="{12FA1FED-9974-4D80-939F-365D21830B7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026959" y="1378395"/>
            <a:ext cx="1884497" cy="1416452"/>
          </a:xfrm>
          <a:prstGeom prst="rect">
            <a:avLst/>
          </a:prstGeom>
        </p:spPr>
      </p:pic>
      <p:sp>
        <p:nvSpPr>
          <p:cNvPr id="27" name="TextBox 26">
            <a:extLst>
              <a:ext uri="{FF2B5EF4-FFF2-40B4-BE49-F238E27FC236}">
                <a16:creationId xmlns:a16="http://schemas.microsoft.com/office/drawing/2014/main" id="{FAB502D3-0FE5-468F-83A7-3511C4756076}"/>
              </a:ext>
            </a:extLst>
          </p:cNvPr>
          <p:cNvSpPr txBox="1"/>
          <p:nvPr/>
        </p:nvSpPr>
        <p:spPr>
          <a:xfrm>
            <a:off x="8301425" y="3519613"/>
            <a:ext cx="3707682" cy="323165"/>
          </a:xfrm>
          <a:prstGeom prst="rect">
            <a:avLst/>
          </a:prstGeom>
          <a:noFill/>
        </p:spPr>
        <p:txBody>
          <a:bodyPr wrap="square" rtlCol="0">
            <a:spAutoFit/>
          </a:bodyPr>
          <a:lstStyle/>
          <a:p>
            <a:pPr algn="ctr"/>
            <a:r>
              <a:rPr lang="en-US" sz="1500" dirty="0">
                <a:latin typeface="+mn-lt"/>
              </a:rPr>
              <a:t>Consolidated UN kernels in Mo30W matrix</a:t>
            </a:r>
          </a:p>
        </p:txBody>
      </p:sp>
      <p:pic>
        <p:nvPicPr>
          <p:cNvPr id="28" name="Picture 27">
            <a:extLst>
              <a:ext uri="{FF2B5EF4-FFF2-40B4-BE49-F238E27FC236}">
                <a16:creationId xmlns:a16="http://schemas.microsoft.com/office/drawing/2014/main" id="{43A5956B-C32E-4D29-9E65-B317FBE0E321}"/>
              </a:ext>
            </a:extLst>
          </p:cNvPr>
          <p:cNvPicPr>
            <a:picLocks noChangeAspect="1"/>
          </p:cNvPicPr>
          <p:nvPr/>
        </p:nvPicPr>
        <p:blipFill>
          <a:blip r:embed="rId8"/>
          <a:stretch>
            <a:fillRect/>
          </a:stretch>
        </p:blipFill>
        <p:spPr>
          <a:xfrm>
            <a:off x="7266583" y="3632253"/>
            <a:ext cx="904093" cy="1227698"/>
          </a:xfrm>
          <a:prstGeom prst="rect">
            <a:avLst/>
          </a:prstGeom>
        </p:spPr>
      </p:pic>
      <p:pic>
        <p:nvPicPr>
          <p:cNvPr id="4" name="Picture 3">
            <a:extLst>
              <a:ext uri="{FF2B5EF4-FFF2-40B4-BE49-F238E27FC236}">
                <a16:creationId xmlns:a16="http://schemas.microsoft.com/office/drawing/2014/main" id="{E8539496-F9EE-4246-B3F5-4ACD418BA2B6}"/>
              </a:ext>
            </a:extLst>
          </p:cNvPr>
          <p:cNvPicPr>
            <a:picLocks noChangeAspect="1"/>
          </p:cNvPicPr>
          <p:nvPr/>
        </p:nvPicPr>
        <p:blipFill rotWithShape="1">
          <a:blip r:embed="rId9"/>
          <a:srcRect l="47042" r="26344" b="21334"/>
          <a:stretch/>
        </p:blipFill>
        <p:spPr>
          <a:xfrm>
            <a:off x="4584647" y="1378395"/>
            <a:ext cx="1114249" cy="2470140"/>
          </a:xfrm>
          <a:prstGeom prst="rect">
            <a:avLst/>
          </a:prstGeom>
        </p:spPr>
      </p:pic>
      <p:sp>
        <p:nvSpPr>
          <p:cNvPr id="25" name="TextBox 24">
            <a:extLst>
              <a:ext uri="{FF2B5EF4-FFF2-40B4-BE49-F238E27FC236}">
                <a16:creationId xmlns:a16="http://schemas.microsoft.com/office/drawing/2014/main" id="{C378BB53-91D4-4D3E-B484-AFE9A5227C74}"/>
              </a:ext>
            </a:extLst>
          </p:cNvPr>
          <p:cNvSpPr txBox="1"/>
          <p:nvPr/>
        </p:nvSpPr>
        <p:spPr>
          <a:xfrm>
            <a:off x="4272323" y="3851329"/>
            <a:ext cx="1759804" cy="1015663"/>
          </a:xfrm>
          <a:prstGeom prst="rect">
            <a:avLst/>
          </a:prstGeom>
          <a:noFill/>
        </p:spPr>
        <p:txBody>
          <a:bodyPr wrap="square" rtlCol="0">
            <a:spAutoFit/>
          </a:bodyPr>
          <a:lstStyle/>
          <a:p>
            <a:pPr algn="ctr"/>
            <a:r>
              <a:rPr lang="en-US" sz="1500" dirty="0">
                <a:latin typeface="+mn-lt"/>
              </a:rPr>
              <a:t>Consolidated </a:t>
            </a:r>
            <a:r>
              <a:rPr lang="en-US" sz="1500" dirty="0" err="1">
                <a:latin typeface="+mn-lt"/>
              </a:rPr>
              <a:t>cermets</a:t>
            </a:r>
            <a:r>
              <a:rPr lang="en-US" sz="1500" dirty="0">
                <a:latin typeface="+mn-lt"/>
              </a:rPr>
              <a:t>. W-coated UN-Mo30W alloy matrix</a:t>
            </a:r>
          </a:p>
        </p:txBody>
      </p:sp>
      <p:sp>
        <p:nvSpPr>
          <p:cNvPr id="26" name="Content Placeholder 1">
            <a:extLst>
              <a:ext uri="{FF2B5EF4-FFF2-40B4-BE49-F238E27FC236}">
                <a16:creationId xmlns:a16="http://schemas.microsoft.com/office/drawing/2014/main" id="{601BE688-DE55-4D0C-BD9F-14BE31D27E4A}"/>
              </a:ext>
            </a:extLst>
          </p:cNvPr>
          <p:cNvSpPr txBox="1">
            <a:spLocks/>
          </p:cNvSpPr>
          <p:nvPr/>
        </p:nvSpPr>
        <p:spPr>
          <a:xfrm>
            <a:off x="83027" y="1409765"/>
            <a:ext cx="4370871" cy="5128195"/>
          </a:xfrm>
          <a:prstGeom prst="rect">
            <a:avLst/>
          </a:prstGeom>
        </p:spPr>
        <p:txBody>
          <a:bodyPr>
            <a:noAutofit/>
          </a:bodyPr>
          <a:lstStyle>
            <a:lvl1pPr marL="0" indent="0" algn="l" defTabSz="548640" rtl="0" eaLnBrk="1" fontAlgn="base" hangingPunct="1">
              <a:lnSpc>
                <a:spcPct val="95000"/>
              </a:lnSpc>
              <a:spcBef>
                <a:spcPts val="1000"/>
              </a:spcBef>
              <a:spcAft>
                <a:spcPct val="0"/>
              </a:spcAft>
              <a:buFontTx/>
              <a:buNone/>
              <a:tabLst/>
              <a:defRPr sz="1800" b="1" i="0" kern="1200" baseline="0">
                <a:solidFill>
                  <a:schemeClr val="tx1"/>
                </a:solidFill>
                <a:latin typeface="arial" charset="0"/>
                <a:ea typeface="ＭＳ Ｐゴシック" charset="-128"/>
                <a:cs typeface="ＭＳ Ｐゴシック" charset="-128"/>
              </a:defRPr>
            </a:lvl1pPr>
            <a:lvl2pPr marL="279400" indent="-165100" algn="l" defTabSz="548640" rtl="0" eaLnBrk="1" fontAlgn="base" hangingPunct="1">
              <a:lnSpc>
                <a:spcPct val="95000"/>
              </a:lnSpc>
              <a:spcBef>
                <a:spcPts val="500"/>
              </a:spcBef>
              <a:spcAft>
                <a:spcPct val="0"/>
              </a:spcAft>
              <a:buFont typeface="Arial" charset="0"/>
              <a:buChar char="•"/>
              <a:tabLst/>
              <a:defRPr sz="1800" kern="1200" baseline="0">
                <a:solidFill>
                  <a:schemeClr val="tx1"/>
                </a:solidFill>
                <a:latin typeface="arial" charset="0"/>
                <a:ea typeface="ＭＳ Ｐゴシック" charset="-128"/>
                <a:cs typeface="+mn-cs"/>
              </a:defRPr>
            </a:lvl2pPr>
            <a:lvl3pPr marL="571500" indent="-228600" algn="l" defTabSz="548640" rtl="0" eaLnBrk="1" fontAlgn="base" hangingPunct="1">
              <a:lnSpc>
                <a:spcPct val="95000"/>
              </a:lnSpc>
              <a:spcBef>
                <a:spcPts val="500"/>
              </a:spcBef>
              <a:spcAft>
                <a:spcPct val="0"/>
              </a:spcAft>
              <a:buFont typeface=".AppleSystemUIFont" charset="-120"/>
              <a:buChar char="‒"/>
              <a:tabLst/>
              <a:defRPr sz="1800" kern="1200" baseline="0">
                <a:solidFill>
                  <a:schemeClr val="tx1"/>
                </a:solidFill>
                <a:latin typeface="arial" charset="0"/>
                <a:ea typeface="ＭＳ Ｐゴシック" charset="-128"/>
                <a:cs typeface="+mn-cs"/>
              </a:defRPr>
            </a:lvl3pPr>
            <a:lvl4pPr marL="1920240" indent="-274320" algn="l" defTabSz="548640" rtl="0" eaLnBrk="1" fontAlgn="base" hangingPunct="1">
              <a:lnSpc>
                <a:spcPct val="95000"/>
              </a:lnSpc>
              <a:spcBef>
                <a:spcPts val="500"/>
              </a:spcBef>
              <a:spcAft>
                <a:spcPct val="0"/>
              </a:spcAft>
              <a:buFont typeface="Arial" pitchFamily="34" charset="0"/>
              <a:buChar char="–"/>
              <a:defRPr sz="1800" kern="1200" baseline="0">
                <a:solidFill>
                  <a:schemeClr val="tx1"/>
                </a:solidFill>
                <a:latin typeface="arial" charset="0"/>
                <a:ea typeface="ＭＳ Ｐゴシック" charset="-128"/>
                <a:cs typeface="+mn-cs"/>
              </a:defRPr>
            </a:lvl4pPr>
            <a:lvl5pPr marL="2468880" indent="-274320" algn="l" defTabSz="548640" rtl="0" eaLnBrk="1" fontAlgn="base" hangingPunct="1">
              <a:lnSpc>
                <a:spcPct val="95000"/>
              </a:lnSpc>
              <a:spcBef>
                <a:spcPts val="500"/>
              </a:spcBef>
              <a:spcAft>
                <a:spcPct val="0"/>
              </a:spcAft>
              <a:buFont typeface="Arial" pitchFamily="34" charset="0"/>
              <a:buChar char="»"/>
              <a:defRPr sz="1800" kern="1200" baseline="0">
                <a:solidFill>
                  <a:schemeClr val="tx1"/>
                </a:solidFill>
                <a:latin typeface="arial" charset="0"/>
                <a:ea typeface="ＭＳ Ｐゴシック" charset="-128"/>
                <a:cs typeface="+mn-cs"/>
              </a:defRPr>
            </a:lvl5pPr>
            <a:lvl6pPr marL="3017520" indent="-274320" algn="l" defTabSz="548640" rtl="0" eaLnBrk="1" latinLnBrk="0" hangingPunct="1">
              <a:spcBef>
                <a:spcPct val="20000"/>
              </a:spcBef>
              <a:buFont typeface="Arial"/>
              <a:buChar char="•"/>
              <a:defRPr sz="2400" kern="1200">
                <a:solidFill>
                  <a:schemeClr val="tx1"/>
                </a:solidFill>
                <a:latin typeface="+mn-lt"/>
                <a:ea typeface="+mn-ea"/>
                <a:cs typeface="+mn-cs"/>
              </a:defRPr>
            </a:lvl6pPr>
            <a:lvl7pPr marL="3566160" indent="-274320" algn="l" defTabSz="548640" rtl="0" eaLnBrk="1" latinLnBrk="0" hangingPunct="1">
              <a:spcBef>
                <a:spcPct val="20000"/>
              </a:spcBef>
              <a:buFont typeface="Arial"/>
              <a:buChar char="•"/>
              <a:defRPr sz="2400" kern="1200">
                <a:solidFill>
                  <a:schemeClr val="tx1"/>
                </a:solidFill>
                <a:latin typeface="+mn-lt"/>
                <a:ea typeface="+mn-ea"/>
                <a:cs typeface="+mn-cs"/>
              </a:defRPr>
            </a:lvl7pPr>
            <a:lvl8pPr marL="4114800" indent="-274320" algn="l" defTabSz="548640" rtl="0" eaLnBrk="1" latinLnBrk="0" hangingPunct="1">
              <a:spcBef>
                <a:spcPct val="20000"/>
              </a:spcBef>
              <a:buFont typeface="Arial"/>
              <a:buChar char="•"/>
              <a:defRPr sz="2400" kern="1200">
                <a:solidFill>
                  <a:schemeClr val="tx1"/>
                </a:solidFill>
                <a:latin typeface="+mn-lt"/>
                <a:ea typeface="+mn-ea"/>
                <a:cs typeface="+mn-cs"/>
              </a:defRPr>
            </a:lvl8pPr>
            <a:lvl9pPr marL="4663440" indent="-274320" algn="l" defTabSz="548640" rtl="0" eaLnBrk="1" latinLnBrk="0" hangingPunct="1">
              <a:spcBef>
                <a:spcPct val="20000"/>
              </a:spcBef>
              <a:buFont typeface="Arial"/>
              <a:buChar char="•"/>
              <a:defRPr sz="2400" kern="1200">
                <a:solidFill>
                  <a:schemeClr val="tx1"/>
                </a:solidFill>
                <a:latin typeface="+mn-lt"/>
                <a:ea typeface="+mn-ea"/>
                <a:cs typeface="+mn-cs"/>
              </a:defRPr>
            </a:lvl9pPr>
          </a:lstStyle>
          <a:p>
            <a:r>
              <a:rPr lang="en-US" dirty="0">
                <a:latin typeface="+mj-lt"/>
              </a:rPr>
              <a:t>Parameter Development to Consolidate W-coated Spherical UN Fuel</a:t>
            </a:r>
          </a:p>
          <a:p>
            <a:pPr lvl="1"/>
            <a:r>
              <a:rPr lang="en-US" dirty="0">
                <a:latin typeface="+mj-lt"/>
              </a:rPr>
              <a:t>Powder feedstock mixing to ensure homogeneous UN kernel distribution in Mo30W alloy matrix</a:t>
            </a:r>
          </a:p>
          <a:p>
            <a:pPr lvl="1"/>
            <a:r>
              <a:rPr lang="en-US" dirty="0">
                <a:latin typeface="+mj-lt"/>
              </a:rPr>
              <a:t>Develop sintering parameters in Spark Plasma Sintering (SPS) furnace</a:t>
            </a:r>
          </a:p>
          <a:p>
            <a:pPr lvl="1"/>
            <a:r>
              <a:rPr lang="en-US" dirty="0">
                <a:latin typeface="+mj-lt"/>
              </a:rPr>
              <a:t>Initial development occurred in surrogate material</a:t>
            </a:r>
          </a:p>
          <a:p>
            <a:pPr lvl="1"/>
            <a:r>
              <a:rPr lang="en-US" dirty="0">
                <a:latin typeface="+mj-lt"/>
              </a:rPr>
              <a:t>Process parameters established and met fuel specifications:</a:t>
            </a:r>
          </a:p>
          <a:p>
            <a:pPr lvl="2"/>
            <a:r>
              <a:rPr lang="en-US" dirty="0">
                <a:latin typeface="+mj-lt"/>
              </a:rPr>
              <a:t>Sample densities above 90% TD</a:t>
            </a:r>
          </a:p>
          <a:p>
            <a:pPr lvl="2"/>
            <a:r>
              <a:rPr lang="en-US" dirty="0">
                <a:latin typeface="+mj-lt"/>
              </a:rPr>
              <a:t>Homogenous distribution of kernels</a:t>
            </a:r>
          </a:p>
          <a:p>
            <a:pPr lvl="2"/>
            <a:r>
              <a:rPr lang="en-US" dirty="0">
                <a:latin typeface="+mj-lt"/>
              </a:rPr>
              <a:t>Preserve W coating on kernels</a:t>
            </a:r>
          </a:p>
          <a:p>
            <a:pPr lvl="1"/>
            <a:r>
              <a:rPr lang="en-US" dirty="0">
                <a:latin typeface="+mj-lt"/>
              </a:rPr>
              <a:t>Successfully developed a repetitive process to consolidate this fuel configuration meeting fuel specifications</a:t>
            </a:r>
            <a:endParaRPr lang="en-US" dirty="0"/>
          </a:p>
          <a:p>
            <a:pPr lvl="1"/>
            <a:endParaRPr lang="en-US" dirty="0"/>
          </a:p>
          <a:p>
            <a:r>
              <a:rPr lang="en-US" dirty="0"/>
              <a:t> </a:t>
            </a:r>
          </a:p>
          <a:p>
            <a:endParaRPr lang="en-US" dirty="0"/>
          </a:p>
        </p:txBody>
      </p:sp>
      <p:sp>
        <p:nvSpPr>
          <p:cNvPr id="30" name="Rectangle 29">
            <a:extLst>
              <a:ext uri="{FF2B5EF4-FFF2-40B4-BE49-F238E27FC236}">
                <a16:creationId xmlns:a16="http://schemas.microsoft.com/office/drawing/2014/main" id="{75103067-79C7-4838-A241-1ECD5411796C}"/>
              </a:ext>
            </a:extLst>
          </p:cNvPr>
          <p:cNvSpPr/>
          <p:nvPr/>
        </p:nvSpPr>
        <p:spPr>
          <a:xfrm>
            <a:off x="5007586" y="3714801"/>
            <a:ext cx="632055" cy="7315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TextBox 30">
            <a:extLst>
              <a:ext uri="{FF2B5EF4-FFF2-40B4-BE49-F238E27FC236}">
                <a16:creationId xmlns:a16="http://schemas.microsoft.com/office/drawing/2014/main" id="{613F55BE-901D-4329-A995-895BEBAB5C9C}"/>
              </a:ext>
            </a:extLst>
          </p:cNvPr>
          <p:cNvSpPr txBox="1"/>
          <p:nvPr/>
        </p:nvSpPr>
        <p:spPr>
          <a:xfrm>
            <a:off x="5138712" y="3495103"/>
            <a:ext cx="613289" cy="246221"/>
          </a:xfrm>
          <a:prstGeom prst="rect">
            <a:avLst/>
          </a:prstGeom>
          <a:noFill/>
        </p:spPr>
        <p:txBody>
          <a:bodyPr wrap="square" rtlCol="0">
            <a:spAutoFit/>
          </a:bodyPr>
          <a:lstStyle/>
          <a:p>
            <a:pPr algn="ctr"/>
            <a:r>
              <a:rPr lang="en-US" sz="1000" dirty="0">
                <a:solidFill>
                  <a:schemeClr val="bg1"/>
                </a:solidFill>
                <a:latin typeface="+mn-lt"/>
              </a:rPr>
              <a:t>20 mm</a:t>
            </a:r>
          </a:p>
        </p:txBody>
      </p:sp>
    </p:spTree>
    <p:extLst>
      <p:ext uri="{BB962C8B-B14F-4D97-AF65-F5344CB8AC3E}">
        <p14:creationId xmlns:p14="http://schemas.microsoft.com/office/powerpoint/2010/main" val="5765070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17283" y="1298138"/>
            <a:ext cx="7896216" cy="4166491"/>
          </a:xfrm>
        </p:spPr>
        <p:txBody>
          <a:bodyPr/>
          <a:lstStyle/>
          <a:p>
            <a:pPr marL="0" indent="0">
              <a:buNone/>
            </a:pPr>
            <a:r>
              <a:rPr lang="en-US" dirty="0">
                <a:latin typeface="+mj-lt"/>
              </a:rPr>
              <a:t>Effects of Hot H</a:t>
            </a:r>
            <a:r>
              <a:rPr lang="en-US" baseline="-25000" dirty="0">
                <a:latin typeface="+mj-lt"/>
              </a:rPr>
              <a:t>2</a:t>
            </a:r>
            <a:r>
              <a:rPr lang="en-US" dirty="0">
                <a:latin typeface="+mj-lt"/>
              </a:rPr>
              <a:t> on W-coated Cermet Fuel for Space Nuclear Propulsion</a:t>
            </a:r>
          </a:p>
          <a:p>
            <a:r>
              <a:rPr lang="en-US" sz="1800" dirty="0">
                <a:latin typeface="+mj-lt"/>
              </a:rPr>
              <a:t>Interest in cermet as a promising nuclear fuel concept due to enhanced properties</a:t>
            </a:r>
            <a:r>
              <a:rPr lang="en-US" sz="1800" b="0" dirty="0">
                <a:latin typeface="+mj-lt"/>
              </a:rPr>
              <a:t>:</a:t>
            </a:r>
          </a:p>
          <a:p>
            <a:pPr lvl="1"/>
            <a:r>
              <a:rPr lang="en-US" dirty="0">
                <a:latin typeface="+mj-lt"/>
              </a:rPr>
              <a:t>Increased thermal conductivity</a:t>
            </a:r>
          </a:p>
          <a:p>
            <a:pPr lvl="1"/>
            <a:r>
              <a:rPr lang="en-US" dirty="0">
                <a:latin typeface="+mj-lt"/>
              </a:rPr>
              <a:t>Increased mechanical properties </a:t>
            </a:r>
          </a:p>
          <a:p>
            <a:pPr lvl="1"/>
            <a:r>
              <a:rPr lang="en-US" dirty="0">
                <a:latin typeface="+mj-lt"/>
              </a:rPr>
              <a:t>Ductility and toughness		</a:t>
            </a:r>
          </a:p>
          <a:p>
            <a:r>
              <a:rPr lang="en-US" sz="1800" dirty="0">
                <a:latin typeface="+mj-lt"/>
              </a:rPr>
              <a:t>Objective - Test W-coating integrity under hot H</a:t>
            </a:r>
            <a:r>
              <a:rPr lang="en-US" sz="1800" baseline="-25000" dirty="0">
                <a:latin typeface="+mj-lt"/>
              </a:rPr>
              <a:t>2 </a:t>
            </a:r>
          </a:p>
          <a:p>
            <a:pPr lvl="1"/>
            <a:r>
              <a:rPr lang="en-US" dirty="0">
                <a:latin typeface="+mj-lt"/>
              </a:rPr>
              <a:t>Kernels tested under H</a:t>
            </a:r>
            <a:r>
              <a:rPr lang="en-US" baseline="-25000" dirty="0">
                <a:latin typeface="+mj-lt"/>
              </a:rPr>
              <a:t>2</a:t>
            </a:r>
            <a:r>
              <a:rPr lang="en-US" dirty="0">
                <a:latin typeface="+mj-lt"/>
              </a:rPr>
              <a:t> flow at CFEET (Compact Fuel Element Environmental Test) facility at NASA-MSFC</a:t>
            </a:r>
          </a:p>
          <a:p>
            <a:pPr lvl="1"/>
            <a:r>
              <a:rPr lang="en-US" dirty="0">
                <a:latin typeface="+mj-lt"/>
              </a:rPr>
              <a:t>Test intends to simulate environment inside a nuclear thermal engine</a:t>
            </a:r>
          </a:p>
          <a:p>
            <a:r>
              <a:rPr lang="en-US" sz="1800" dirty="0">
                <a:latin typeface="+mj-lt"/>
              </a:rPr>
              <a:t>Characterization analyses : </a:t>
            </a:r>
            <a:r>
              <a:rPr lang="en-US" sz="1800" b="0" dirty="0">
                <a:latin typeface="+mj-lt"/>
              </a:rPr>
              <a:t>SEM,EDS, XRD</a:t>
            </a:r>
            <a:endParaRPr lang="en-US" sz="1800" dirty="0">
              <a:latin typeface="+mj-lt"/>
            </a:endParaRPr>
          </a:p>
          <a:p>
            <a:pPr marL="331470" lvl="1" indent="0">
              <a:buNone/>
            </a:pPr>
            <a:r>
              <a:rPr lang="en-US" sz="1300" dirty="0"/>
              <a:t>	</a:t>
            </a:r>
          </a:p>
        </p:txBody>
      </p:sp>
      <p:sp>
        <p:nvSpPr>
          <p:cNvPr id="3" name="Slide Number Placeholder 2"/>
          <p:cNvSpPr>
            <a:spLocks noGrp="1"/>
          </p:cNvSpPr>
          <p:nvPr>
            <p:ph type="sldNum" sz="quarter" idx="4"/>
          </p:nvPr>
        </p:nvSpPr>
        <p:spPr/>
        <p:txBody>
          <a:bodyPr/>
          <a:lstStyle/>
          <a:p>
            <a:fld id="{4336D8BB-1FBA-4ECE-B83B-DC345E7EB0EF}" type="slidenum">
              <a:rPr lang="en-US" smtClean="0"/>
              <a:pPr/>
              <a:t>17</a:t>
            </a:fld>
            <a:endParaRPr lang="en-US" dirty="0"/>
          </a:p>
        </p:txBody>
      </p:sp>
      <p:sp>
        <p:nvSpPr>
          <p:cNvPr id="4" name="Title 3"/>
          <p:cNvSpPr>
            <a:spLocks noGrp="1"/>
          </p:cNvSpPr>
          <p:nvPr>
            <p:ph type="title"/>
          </p:nvPr>
        </p:nvSpPr>
        <p:spPr/>
        <p:txBody>
          <a:bodyPr/>
          <a:lstStyle/>
          <a:p>
            <a:r>
              <a:rPr lang="en-US" sz="3000" b="1" dirty="0"/>
              <a:t>Case Study</a:t>
            </a:r>
          </a:p>
        </p:txBody>
      </p:sp>
      <p:sp>
        <p:nvSpPr>
          <p:cNvPr id="6" name="TextBox 5"/>
          <p:cNvSpPr txBox="1"/>
          <p:nvPr/>
        </p:nvSpPr>
        <p:spPr>
          <a:xfrm>
            <a:off x="8384592" y="4305716"/>
            <a:ext cx="3376655" cy="553998"/>
          </a:xfrm>
          <a:prstGeom prst="rect">
            <a:avLst/>
          </a:prstGeom>
          <a:noFill/>
        </p:spPr>
        <p:txBody>
          <a:bodyPr wrap="square" rtlCol="0">
            <a:spAutoFit/>
          </a:bodyPr>
          <a:lstStyle/>
          <a:p>
            <a:pPr algn="ctr"/>
            <a:r>
              <a:rPr lang="en-US" sz="1500" dirty="0">
                <a:latin typeface="+mj-lt"/>
              </a:rPr>
              <a:t>As fabricated W-coated UN fuel kernels. Average diameter ~ 200 µm.</a:t>
            </a:r>
          </a:p>
        </p:txBody>
      </p:sp>
      <p:pic>
        <p:nvPicPr>
          <p:cNvPr id="9" name="Picture 8">
            <a:extLst>
              <a:ext uri="{FF2B5EF4-FFF2-40B4-BE49-F238E27FC236}">
                <a16:creationId xmlns:a16="http://schemas.microsoft.com/office/drawing/2014/main" id="{F6DE474A-EF38-4A60-AD09-B0C316FC01C4}"/>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50000"/>
                    </a14:imgEffect>
                    <a14:imgEffect>
                      <a14:brightnessContrast contrast="20000"/>
                    </a14:imgEffect>
                  </a14:imgLayer>
                </a14:imgProps>
              </a:ext>
            </a:extLst>
          </a:blip>
          <a:srcRect t="32412" r="30689" b="6716"/>
          <a:stretch/>
        </p:blipFill>
        <p:spPr>
          <a:xfrm>
            <a:off x="8249204" y="1757912"/>
            <a:ext cx="3647433" cy="2562628"/>
          </a:xfrm>
          <a:prstGeom prst="rect">
            <a:avLst/>
          </a:prstGeom>
        </p:spPr>
      </p:pic>
      <p:sp>
        <p:nvSpPr>
          <p:cNvPr id="12" name="Rectangle 11">
            <a:extLst>
              <a:ext uri="{FF2B5EF4-FFF2-40B4-BE49-F238E27FC236}">
                <a16:creationId xmlns:a16="http://schemas.microsoft.com/office/drawing/2014/main" id="{0C4AFFE9-DD74-4901-BB73-4D2842B5A68D}"/>
              </a:ext>
            </a:extLst>
          </p:cNvPr>
          <p:cNvSpPr/>
          <p:nvPr/>
        </p:nvSpPr>
        <p:spPr>
          <a:xfrm>
            <a:off x="11234540" y="4160323"/>
            <a:ext cx="502920" cy="5499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DC875897-CA73-4152-9D79-3ED63079FF0A}"/>
              </a:ext>
            </a:extLst>
          </p:cNvPr>
          <p:cNvSpPr txBox="1"/>
          <p:nvPr/>
        </p:nvSpPr>
        <p:spPr>
          <a:xfrm>
            <a:off x="11212255" y="3941599"/>
            <a:ext cx="613289" cy="246221"/>
          </a:xfrm>
          <a:prstGeom prst="rect">
            <a:avLst/>
          </a:prstGeom>
          <a:noFill/>
        </p:spPr>
        <p:txBody>
          <a:bodyPr wrap="square" rtlCol="0">
            <a:spAutoFit/>
          </a:bodyPr>
          <a:lstStyle/>
          <a:p>
            <a:pPr algn="ctr"/>
            <a:r>
              <a:rPr lang="en-US" sz="1000" dirty="0">
                <a:solidFill>
                  <a:schemeClr val="bg1"/>
                </a:solidFill>
                <a:latin typeface="+mn-lt"/>
              </a:rPr>
              <a:t>100 µm</a:t>
            </a:r>
          </a:p>
        </p:txBody>
      </p:sp>
      <p:sp>
        <p:nvSpPr>
          <p:cNvPr id="15" name="TextBox 14">
            <a:extLst>
              <a:ext uri="{FF2B5EF4-FFF2-40B4-BE49-F238E27FC236}">
                <a16:creationId xmlns:a16="http://schemas.microsoft.com/office/drawing/2014/main" id="{BD472B83-2412-405F-BAB3-491861B89E00}"/>
              </a:ext>
            </a:extLst>
          </p:cNvPr>
          <p:cNvSpPr txBox="1"/>
          <p:nvPr/>
        </p:nvSpPr>
        <p:spPr>
          <a:xfrm>
            <a:off x="939796" y="5385321"/>
            <a:ext cx="10305146" cy="923330"/>
          </a:xfrm>
          <a:prstGeom prst="rect">
            <a:avLst/>
          </a:prstGeom>
          <a:noFill/>
        </p:spPr>
        <p:txBody>
          <a:bodyPr wrap="square" rtlCol="0">
            <a:spAutoFit/>
          </a:bodyPr>
          <a:lstStyle/>
          <a:p>
            <a:pPr algn="ctr"/>
            <a:r>
              <a:rPr lang="en-US" sz="1800" b="1" dirty="0">
                <a:latin typeface="+mj-lt"/>
              </a:rPr>
              <a:t>Preliminary testing results showed that the W-coating protected the fuel from hot H</a:t>
            </a:r>
            <a:r>
              <a:rPr lang="en-US" sz="1800" b="1" baseline="-25000" dirty="0">
                <a:latin typeface="+mj-lt"/>
              </a:rPr>
              <a:t>2</a:t>
            </a:r>
            <a:endParaRPr lang="en-US" b="1" dirty="0">
              <a:latin typeface="+mj-lt"/>
            </a:endParaRPr>
          </a:p>
          <a:p>
            <a:pPr algn="ctr"/>
            <a:r>
              <a:rPr lang="en-US" sz="1800" b="1" dirty="0">
                <a:latin typeface="+mj-lt"/>
              </a:rPr>
              <a:t>The integrity of the kernels and the coatings were preserved at the temperatures tested</a:t>
            </a:r>
          </a:p>
          <a:p>
            <a:pPr algn="ctr"/>
            <a:r>
              <a:rPr lang="en-US" sz="1800" b="1" dirty="0">
                <a:latin typeface="+mj-lt"/>
              </a:rPr>
              <a:t>The study foresees improved fuel protection when kernels are consolidated/sintered in </a:t>
            </a:r>
            <a:r>
              <a:rPr lang="en-US" sz="1800" b="1" dirty="0" err="1">
                <a:latin typeface="+mj-lt"/>
              </a:rPr>
              <a:t>MoW</a:t>
            </a:r>
            <a:r>
              <a:rPr lang="en-US" sz="1800" b="1" dirty="0">
                <a:latin typeface="+mj-lt"/>
              </a:rPr>
              <a:t> alloy matrix</a:t>
            </a:r>
            <a:endParaRPr lang="en-US" b="1" dirty="0"/>
          </a:p>
        </p:txBody>
      </p:sp>
    </p:spTree>
    <p:extLst>
      <p:ext uri="{BB962C8B-B14F-4D97-AF65-F5344CB8AC3E}">
        <p14:creationId xmlns:p14="http://schemas.microsoft.com/office/powerpoint/2010/main" val="14485705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4"/>
          </p:nvPr>
        </p:nvSpPr>
        <p:spPr/>
        <p:txBody>
          <a:bodyPr/>
          <a:lstStyle/>
          <a:p>
            <a:fld id="{4336D8BB-1FBA-4ECE-B83B-DC345E7EB0EF}" type="slidenum">
              <a:rPr lang="en-US" smtClean="0"/>
              <a:pPr/>
              <a:t>18</a:t>
            </a:fld>
            <a:endParaRPr lang="en-US" dirty="0"/>
          </a:p>
        </p:txBody>
      </p:sp>
      <p:sp>
        <p:nvSpPr>
          <p:cNvPr id="4" name="Title 3"/>
          <p:cNvSpPr>
            <a:spLocks noGrp="1"/>
          </p:cNvSpPr>
          <p:nvPr>
            <p:ph type="title"/>
          </p:nvPr>
        </p:nvSpPr>
        <p:spPr/>
        <p:txBody>
          <a:bodyPr/>
          <a:lstStyle/>
          <a:p>
            <a:r>
              <a:rPr lang="en-US" sz="3000" b="1" dirty="0"/>
              <a:t>Case Study</a:t>
            </a:r>
          </a:p>
        </p:txBody>
      </p:sp>
      <p:sp>
        <p:nvSpPr>
          <p:cNvPr id="7" name="Content Placeholder 1"/>
          <p:cNvSpPr txBox="1">
            <a:spLocks/>
          </p:cNvSpPr>
          <p:nvPr/>
        </p:nvSpPr>
        <p:spPr>
          <a:xfrm>
            <a:off x="374258" y="1583713"/>
            <a:ext cx="4308033" cy="4964045"/>
          </a:xfrm>
          <a:prstGeom prst="rect">
            <a:avLst/>
          </a:prstGeom>
        </p:spPr>
        <p:txBody>
          <a:bodyPr/>
          <a:lstStyle>
            <a:lvl1pPr marL="411480" indent="-411480" algn="l" defTabSz="548640" rtl="0" eaLnBrk="1" fontAlgn="base" hangingPunct="1">
              <a:spcBef>
                <a:spcPct val="20000"/>
              </a:spcBef>
              <a:spcAft>
                <a:spcPct val="0"/>
              </a:spcAft>
              <a:buFont typeface="Arial" pitchFamily="34" charset="0"/>
              <a:buChar char="•"/>
              <a:defRPr sz="2000" b="1" kern="1200">
                <a:solidFill>
                  <a:schemeClr val="tx1"/>
                </a:solidFill>
                <a:latin typeface="Arial" pitchFamily="34" charset="0"/>
                <a:ea typeface="ＭＳ Ｐゴシック" charset="-128"/>
                <a:cs typeface="Arial" pitchFamily="34" charset="0"/>
              </a:defRPr>
            </a:lvl1pPr>
            <a:lvl2pPr marL="742950" indent="-285750" algn="l" defTabSz="548640" rtl="0" eaLnBrk="1" fontAlgn="base" hangingPunct="1">
              <a:spcBef>
                <a:spcPct val="20000"/>
              </a:spcBef>
              <a:spcAft>
                <a:spcPct val="0"/>
              </a:spcAft>
              <a:buFont typeface="Wingdings" pitchFamily="2" charset="2"/>
              <a:buChar char="§"/>
              <a:defRPr sz="1800" kern="1200">
                <a:solidFill>
                  <a:schemeClr val="tx1"/>
                </a:solidFill>
                <a:latin typeface="Arial" pitchFamily="34" charset="0"/>
                <a:ea typeface="ＭＳ Ｐゴシック" charset="-128"/>
                <a:cs typeface="Arial" pitchFamily="34" charset="0"/>
              </a:defRPr>
            </a:lvl2pPr>
            <a:lvl3pPr marL="1143000" indent="-228600" algn="l" defTabSz="548640" rtl="0" eaLnBrk="1" fontAlgn="base" hangingPunct="1">
              <a:spcBef>
                <a:spcPct val="20000"/>
              </a:spcBef>
              <a:spcAft>
                <a:spcPct val="0"/>
              </a:spcAft>
              <a:buFont typeface="Wingdings" pitchFamily="2" charset="2"/>
              <a:buChar char="Ø"/>
              <a:defRPr sz="1600" kern="1200">
                <a:solidFill>
                  <a:schemeClr val="tx1"/>
                </a:solidFill>
                <a:latin typeface="Arial" pitchFamily="34" charset="0"/>
                <a:ea typeface="ＭＳ Ｐゴシック" charset="-128"/>
                <a:cs typeface="Arial" pitchFamily="34" charset="0"/>
              </a:defRPr>
            </a:lvl3pPr>
            <a:lvl4pPr marL="1600200" indent="-228600" algn="l" defTabSz="548640" rtl="0" eaLnBrk="1" fontAlgn="base" hangingPunct="1">
              <a:spcBef>
                <a:spcPct val="20000"/>
              </a:spcBef>
              <a:spcAft>
                <a:spcPct val="0"/>
              </a:spcAft>
              <a:buFont typeface="Wingdings" pitchFamily="2" charset="2"/>
              <a:buChar char="v"/>
              <a:defRPr sz="1400" kern="1200">
                <a:solidFill>
                  <a:schemeClr val="tx1"/>
                </a:solidFill>
                <a:latin typeface="Arial" pitchFamily="34" charset="0"/>
                <a:ea typeface="ＭＳ Ｐゴシック" charset="-128"/>
                <a:cs typeface="Arial" pitchFamily="34" charset="0"/>
              </a:defRPr>
            </a:lvl4pPr>
            <a:lvl5pPr marL="2468880" indent="-274320" algn="l" defTabSz="548640" rtl="0" eaLnBrk="1" fontAlgn="base" hangingPunct="1">
              <a:spcBef>
                <a:spcPct val="20000"/>
              </a:spcBef>
              <a:spcAft>
                <a:spcPct val="0"/>
              </a:spcAft>
              <a:buFont typeface="Arial" pitchFamily="34" charset="0"/>
              <a:buChar char="»"/>
              <a:defRPr sz="2400" kern="1200">
                <a:solidFill>
                  <a:schemeClr val="tx1"/>
                </a:solidFill>
                <a:latin typeface="Arial" pitchFamily="34" charset="0"/>
                <a:ea typeface="ＭＳ Ｐゴシック" charset="-128"/>
                <a:cs typeface="Arial" pitchFamily="34" charset="0"/>
              </a:defRPr>
            </a:lvl5pPr>
            <a:lvl6pPr marL="3017520" indent="-274320" algn="l" defTabSz="548640" rtl="0" eaLnBrk="1" latinLnBrk="0" hangingPunct="1">
              <a:spcBef>
                <a:spcPct val="20000"/>
              </a:spcBef>
              <a:buFont typeface="Arial"/>
              <a:buChar char="•"/>
              <a:defRPr sz="2400" kern="1200">
                <a:solidFill>
                  <a:schemeClr val="tx1"/>
                </a:solidFill>
                <a:latin typeface="+mn-lt"/>
                <a:ea typeface="+mn-ea"/>
                <a:cs typeface="+mn-cs"/>
              </a:defRPr>
            </a:lvl6pPr>
            <a:lvl7pPr marL="3566160" indent="-274320" algn="l" defTabSz="548640" rtl="0" eaLnBrk="1" latinLnBrk="0" hangingPunct="1">
              <a:spcBef>
                <a:spcPct val="20000"/>
              </a:spcBef>
              <a:buFont typeface="Arial"/>
              <a:buChar char="•"/>
              <a:defRPr sz="2400" kern="1200">
                <a:solidFill>
                  <a:schemeClr val="tx1"/>
                </a:solidFill>
                <a:latin typeface="+mn-lt"/>
                <a:ea typeface="+mn-ea"/>
                <a:cs typeface="+mn-cs"/>
              </a:defRPr>
            </a:lvl7pPr>
            <a:lvl8pPr marL="4114800" indent="-274320" algn="l" defTabSz="548640" rtl="0" eaLnBrk="1" latinLnBrk="0" hangingPunct="1">
              <a:spcBef>
                <a:spcPct val="20000"/>
              </a:spcBef>
              <a:buFont typeface="Arial"/>
              <a:buChar char="•"/>
              <a:defRPr sz="2400" kern="1200">
                <a:solidFill>
                  <a:schemeClr val="tx1"/>
                </a:solidFill>
                <a:latin typeface="+mn-lt"/>
                <a:ea typeface="+mn-ea"/>
                <a:cs typeface="+mn-cs"/>
              </a:defRPr>
            </a:lvl8pPr>
            <a:lvl9pPr marL="4663440" indent="-274320" algn="l" defTabSz="548640" rtl="0" eaLnBrk="1" latinLnBrk="0" hangingPunct="1">
              <a:spcBef>
                <a:spcPct val="20000"/>
              </a:spcBef>
              <a:buFont typeface="Arial"/>
              <a:buChar char="•"/>
              <a:defRPr sz="2400" kern="1200">
                <a:solidFill>
                  <a:schemeClr val="tx1"/>
                </a:solidFill>
                <a:latin typeface="+mn-lt"/>
                <a:ea typeface="+mn-ea"/>
                <a:cs typeface="+mn-cs"/>
              </a:defRPr>
            </a:lvl9pPr>
          </a:lstStyle>
          <a:p>
            <a:pPr marL="0" indent="0">
              <a:buNone/>
            </a:pPr>
            <a:r>
              <a:rPr lang="pt-BR" dirty="0">
                <a:latin typeface="+mj-lt"/>
              </a:rPr>
              <a:t>Experimental Setup</a:t>
            </a:r>
          </a:p>
          <a:p>
            <a:r>
              <a:rPr lang="pt-BR" b="0" dirty="0">
                <a:latin typeface="+mj-lt"/>
              </a:rPr>
              <a:t>Spherical UN kernels ~ 200 µm diameter</a:t>
            </a:r>
          </a:p>
          <a:p>
            <a:r>
              <a:rPr lang="pt-BR" b="0" dirty="0">
                <a:latin typeface="+mj-lt"/>
              </a:rPr>
              <a:t>W-coating ~ 5 µm diameter</a:t>
            </a:r>
          </a:p>
          <a:p>
            <a:r>
              <a:rPr lang="pt-BR" b="0" dirty="0">
                <a:latin typeface="+mj-lt"/>
              </a:rPr>
              <a:t>Kernel density ~ 80% TD</a:t>
            </a:r>
          </a:p>
          <a:p>
            <a:r>
              <a:rPr lang="pt-BR" b="0" dirty="0">
                <a:latin typeface="+mj-lt"/>
              </a:rPr>
              <a:t>Temperature of interest : 1800 and 2000 </a:t>
            </a:r>
            <a:r>
              <a:rPr lang="en-US" sz="2000" b="0" baseline="30000" dirty="0">
                <a:latin typeface="+mj-lt"/>
              </a:rPr>
              <a:t>o</a:t>
            </a:r>
            <a:r>
              <a:rPr lang="pt-BR" b="0" dirty="0">
                <a:latin typeface="+mj-lt"/>
              </a:rPr>
              <a:t>C</a:t>
            </a:r>
          </a:p>
          <a:p>
            <a:r>
              <a:rPr lang="en-US" b="0" dirty="0">
                <a:latin typeface="+mj-lt"/>
              </a:rPr>
              <a:t>The crucible was heat treated and carburized at 2370 </a:t>
            </a:r>
            <a:r>
              <a:rPr lang="en-US" sz="2000" b="0" baseline="30000" dirty="0" err="1">
                <a:latin typeface="+mj-lt"/>
              </a:rPr>
              <a:t>o</a:t>
            </a:r>
            <a:r>
              <a:rPr lang="en-US" b="0" dirty="0" err="1">
                <a:latin typeface="+mj-lt"/>
              </a:rPr>
              <a:t>C</a:t>
            </a:r>
            <a:r>
              <a:rPr lang="en-US" b="0" dirty="0">
                <a:latin typeface="+mj-lt"/>
              </a:rPr>
              <a:t> for 30 min – carbon black</a:t>
            </a:r>
          </a:p>
          <a:p>
            <a:r>
              <a:rPr lang="en-US" b="0" dirty="0">
                <a:latin typeface="+mj-lt"/>
              </a:rPr>
              <a:t>Reduce probability of the crucible bonding with the W-coated kernels</a:t>
            </a:r>
            <a:endParaRPr lang="pt-BR" b="0" dirty="0">
              <a:latin typeface="+mj-lt"/>
            </a:endParaRPr>
          </a:p>
          <a:p>
            <a:pPr marL="457200" lvl="1" indent="0">
              <a:buNone/>
            </a:pPr>
            <a:endParaRPr lang="pt-BR" dirty="0"/>
          </a:p>
          <a:p>
            <a:endParaRPr lang="pt-BR" b="0" dirty="0"/>
          </a:p>
          <a:p>
            <a:endParaRPr lang="en-US" b="0" dirty="0"/>
          </a:p>
          <a:p>
            <a:endParaRPr lang="en-US" b="0" dirty="0"/>
          </a:p>
        </p:txBody>
      </p:sp>
      <p:sp>
        <p:nvSpPr>
          <p:cNvPr id="8" name="TextBox 7"/>
          <p:cNvSpPr txBox="1"/>
          <p:nvPr/>
        </p:nvSpPr>
        <p:spPr>
          <a:xfrm>
            <a:off x="7662387" y="5205251"/>
            <a:ext cx="4291160" cy="954107"/>
          </a:xfrm>
          <a:prstGeom prst="rect">
            <a:avLst/>
          </a:prstGeom>
          <a:noFill/>
        </p:spPr>
        <p:txBody>
          <a:bodyPr wrap="square" rtlCol="0">
            <a:spAutoFit/>
          </a:bodyPr>
          <a:lstStyle/>
          <a:p>
            <a:pPr algn="ctr"/>
            <a:r>
              <a:rPr lang="en-US" sz="1400" b="0" i="0" u="none" strike="noStrike" baseline="0" dirty="0">
                <a:solidFill>
                  <a:srgbClr val="000000"/>
                </a:solidFill>
                <a:latin typeface="+mn-lt"/>
              </a:rPr>
              <a:t>Tungsten crucible (upper left) to hold the sample kernels on top of the tungsten pedestal. The tungsten susceptor (right) sits on the rim of the part below the pedestal during testing, surrounding the sampl</a:t>
            </a:r>
            <a:r>
              <a:rPr lang="en-US" sz="1400" dirty="0">
                <a:solidFill>
                  <a:srgbClr val="000000"/>
                </a:solidFill>
                <a:latin typeface="+mn-lt"/>
              </a:rPr>
              <a:t>e.</a:t>
            </a:r>
            <a:endParaRPr lang="en-US" sz="1400" dirty="0">
              <a:latin typeface="+mn-lt"/>
            </a:endParaRPr>
          </a:p>
        </p:txBody>
      </p:sp>
      <p:pic>
        <p:nvPicPr>
          <p:cNvPr id="11" name="Picture 10">
            <a:extLst>
              <a:ext uri="{FF2B5EF4-FFF2-40B4-BE49-F238E27FC236}">
                <a16:creationId xmlns:a16="http://schemas.microsoft.com/office/drawing/2014/main" id="{7CF5540F-918E-436D-BB84-6CE012A7F43D}"/>
              </a:ext>
            </a:extLst>
          </p:cNvPr>
          <p:cNvPicPr>
            <a:picLocks noChangeAspect="1"/>
          </p:cNvPicPr>
          <p:nvPr/>
        </p:nvPicPr>
        <p:blipFill rotWithShape="1">
          <a:blip r:embed="rId3"/>
          <a:srcRect l="52708" t="17005" r="18334" b="8106"/>
          <a:stretch/>
        </p:blipFill>
        <p:spPr>
          <a:xfrm>
            <a:off x="8516466" y="1437460"/>
            <a:ext cx="2583001" cy="3757438"/>
          </a:xfrm>
          <a:prstGeom prst="rect">
            <a:avLst/>
          </a:prstGeom>
        </p:spPr>
      </p:pic>
      <p:pic>
        <p:nvPicPr>
          <p:cNvPr id="14" name="Picture 13">
            <a:extLst>
              <a:ext uri="{FF2B5EF4-FFF2-40B4-BE49-F238E27FC236}">
                <a16:creationId xmlns:a16="http://schemas.microsoft.com/office/drawing/2014/main" id="{D27651FF-7BDD-434F-BA99-BAAA922C19FB}"/>
              </a:ext>
            </a:extLst>
          </p:cNvPr>
          <p:cNvPicPr>
            <a:picLocks noChangeAspect="1"/>
          </p:cNvPicPr>
          <p:nvPr/>
        </p:nvPicPr>
        <p:blipFill rotWithShape="1">
          <a:blip r:embed="rId4"/>
          <a:srcRect b="5902"/>
          <a:stretch/>
        </p:blipFill>
        <p:spPr>
          <a:xfrm>
            <a:off x="4915126" y="1437460"/>
            <a:ext cx="3072948" cy="2313273"/>
          </a:xfrm>
          <a:prstGeom prst="rect">
            <a:avLst/>
          </a:prstGeom>
        </p:spPr>
      </p:pic>
      <p:sp>
        <p:nvSpPr>
          <p:cNvPr id="15" name="Rectangle 14">
            <a:extLst>
              <a:ext uri="{FF2B5EF4-FFF2-40B4-BE49-F238E27FC236}">
                <a16:creationId xmlns:a16="http://schemas.microsoft.com/office/drawing/2014/main" id="{17C9E02F-1835-408C-8E49-FD00D64A3620}"/>
              </a:ext>
            </a:extLst>
          </p:cNvPr>
          <p:cNvSpPr/>
          <p:nvPr/>
        </p:nvSpPr>
        <p:spPr>
          <a:xfrm>
            <a:off x="7124700" y="3617085"/>
            <a:ext cx="762577" cy="45719"/>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9030D2C0-1D9B-463E-88EC-9AFF2BC5FCC5}"/>
              </a:ext>
            </a:extLst>
          </p:cNvPr>
          <p:cNvSpPr txBox="1"/>
          <p:nvPr/>
        </p:nvSpPr>
        <p:spPr>
          <a:xfrm>
            <a:off x="7374785" y="3384794"/>
            <a:ext cx="613289" cy="246221"/>
          </a:xfrm>
          <a:prstGeom prst="rect">
            <a:avLst/>
          </a:prstGeom>
          <a:noFill/>
        </p:spPr>
        <p:txBody>
          <a:bodyPr wrap="square" rtlCol="0">
            <a:spAutoFit/>
          </a:bodyPr>
          <a:lstStyle/>
          <a:p>
            <a:pPr algn="ctr"/>
            <a:r>
              <a:rPr lang="en-US" sz="1000" dirty="0">
                <a:latin typeface="+mn-lt"/>
              </a:rPr>
              <a:t>50 µm</a:t>
            </a:r>
          </a:p>
        </p:txBody>
      </p:sp>
      <p:sp>
        <p:nvSpPr>
          <p:cNvPr id="18" name="TextBox 17">
            <a:extLst>
              <a:ext uri="{FF2B5EF4-FFF2-40B4-BE49-F238E27FC236}">
                <a16:creationId xmlns:a16="http://schemas.microsoft.com/office/drawing/2014/main" id="{3351906A-6DB5-4D34-8BDD-7BC6C477FFB2}"/>
              </a:ext>
            </a:extLst>
          </p:cNvPr>
          <p:cNvSpPr txBox="1"/>
          <p:nvPr/>
        </p:nvSpPr>
        <p:spPr>
          <a:xfrm>
            <a:off x="4873257" y="3761086"/>
            <a:ext cx="3156685" cy="523220"/>
          </a:xfrm>
          <a:prstGeom prst="rect">
            <a:avLst/>
          </a:prstGeom>
          <a:noFill/>
        </p:spPr>
        <p:txBody>
          <a:bodyPr wrap="square" rtlCol="0">
            <a:spAutoFit/>
          </a:bodyPr>
          <a:lstStyle/>
          <a:p>
            <a:pPr algn="ctr"/>
            <a:r>
              <a:rPr lang="en-US" sz="1400" b="0" i="0" u="none" strike="noStrike" baseline="0" dirty="0">
                <a:solidFill>
                  <a:srgbClr val="000000"/>
                </a:solidFill>
                <a:latin typeface="+mn-lt"/>
              </a:rPr>
              <a:t>SEM micrograph of a W-coated UN kernel prior to testing in hot H</a:t>
            </a:r>
            <a:r>
              <a:rPr lang="en-US" sz="1400" b="0" i="0" u="none" strike="noStrike" baseline="-25000" dirty="0">
                <a:solidFill>
                  <a:srgbClr val="000000"/>
                </a:solidFill>
                <a:latin typeface="+mn-lt"/>
              </a:rPr>
              <a:t>2</a:t>
            </a:r>
            <a:r>
              <a:rPr lang="en-US" sz="1400" b="0" i="0" u="none" strike="noStrike" dirty="0">
                <a:solidFill>
                  <a:srgbClr val="000000"/>
                </a:solidFill>
                <a:latin typeface="+mn-lt"/>
              </a:rPr>
              <a:t>.</a:t>
            </a:r>
            <a:endParaRPr lang="en-US" sz="1400" baseline="-25000" dirty="0">
              <a:latin typeface="+mn-lt"/>
            </a:endParaRPr>
          </a:p>
        </p:txBody>
      </p:sp>
      <p:sp>
        <p:nvSpPr>
          <p:cNvPr id="20" name="Rectangle 19">
            <a:extLst>
              <a:ext uri="{FF2B5EF4-FFF2-40B4-BE49-F238E27FC236}">
                <a16:creationId xmlns:a16="http://schemas.microsoft.com/office/drawing/2014/main" id="{B5BE11C9-32A5-479B-B55D-7CAB5566E4DE}"/>
              </a:ext>
            </a:extLst>
          </p:cNvPr>
          <p:cNvSpPr/>
          <p:nvPr/>
        </p:nvSpPr>
        <p:spPr>
          <a:xfrm>
            <a:off x="10221213" y="5047140"/>
            <a:ext cx="762577" cy="45719"/>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FEE1E50B-BD50-4989-97CD-91E9C92AAAFE}"/>
              </a:ext>
            </a:extLst>
          </p:cNvPr>
          <p:cNvSpPr txBox="1"/>
          <p:nvPr/>
        </p:nvSpPr>
        <p:spPr>
          <a:xfrm>
            <a:off x="10471298" y="4814849"/>
            <a:ext cx="613289" cy="246221"/>
          </a:xfrm>
          <a:prstGeom prst="rect">
            <a:avLst/>
          </a:prstGeom>
          <a:noFill/>
        </p:spPr>
        <p:txBody>
          <a:bodyPr wrap="square" rtlCol="0">
            <a:spAutoFit/>
          </a:bodyPr>
          <a:lstStyle/>
          <a:p>
            <a:pPr algn="ctr"/>
            <a:r>
              <a:rPr lang="en-US" sz="1000" dirty="0">
                <a:latin typeface="+mn-lt"/>
              </a:rPr>
              <a:t>20 mm</a:t>
            </a:r>
          </a:p>
        </p:txBody>
      </p:sp>
    </p:spTree>
    <p:extLst>
      <p:ext uri="{BB962C8B-B14F-4D97-AF65-F5344CB8AC3E}">
        <p14:creationId xmlns:p14="http://schemas.microsoft.com/office/powerpoint/2010/main" val="2286851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4"/>
          </p:nvPr>
        </p:nvSpPr>
        <p:spPr/>
        <p:txBody>
          <a:bodyPr/>
          <a:lstStyle/>
          <a:p>
            <a:fld id="{4336D8BB-1FBA-4ECE-B83B-DC345E7EB0EF}" type="slidenum">
              <a:rPr lang="en-US" smtClean="0"/>
              <a:pPr/>
              <a:t>19</a:t>
            </a:fld>
            <a:endParaRPr lang="en-US" dirty="0"/>
          </a:p>
        </p:txBody>
      </p:sp>
      <p:sp>
        <p:nvSpPr>
          <p:cNvPr id="4" name="Title 3"/>
          <p:cNvSpPr>
            <a:spLocks noGrp="1"/>
          </p:cNvSpPr>
          <p:nvPr>
            <p:ph type="title"/>
          </p:nvPr>
        </p:nvSpPr>
        <p:spPr/>
        <p:txBody>
          <a:bodyPr/>
          <a:lstStyle/>
          <a:p>
            <a:r>
              <a:rPr lang="en-US" sz="3000" b="1" dirty="0"/>
              <a:t>Case Study</a:t>
            </a:r>
            <a:endParaRPr lang="en-US" sz="3000" dirty="0"/>
          </a:p>
        </p:txBody>
      </p:sp>
      <p:pic>
        <p:nvPicPr>
          <p:cNvPr id="10" name="Content Placeholder 9"/>
          <p:cNvPicPr>
            <a:picLocks noGrp="1" noChangeAspect="1"/>
          </p:cNvPicPr>
          <p:nvPr>
            <p:ph idx="1"/>
          </p:nvPr>
        </p:nvPicPr>
        <p:blipFill rotWithShape="1">
          <a:blip r:embed="rId2"/>
          <a:srcRect l="55388" t="16538" r="17259" b="7967"/>
          <a:stretch/>
        </p:blipFill>
        <p:spPr>
          <a:xfrm>
            <a:off x="8451892" y="1126621"/>
            <a:ext cx="2647907" cy="4110990"/>
          </a:xfrm>
          <a:prstGeom prst="rect">
            <a:avLst/>
          </a:prstGeom>
        </p:spPr>
      </p:pic>
      <p:sp>
        <p:nvSpPr>
          <p:cNvPr id="5" name="TextBox 4"/>
          <p:cNvSpPr txBox="1"/>
          <p:nvPr/>
        </p:nvSpPr>
        <p:spPr>
          <a:xfrm>
            <a:off x="7930832" y="5237611"/>
            <a:ext cx="3787638" cy="784830"/>
          </a:xfrm>
          <a:prstGeom prst="rect">
            <a:avLst/>
          </a:prstGeom>
          <a:noFill/>
        </p:spPr>
        <p:txBody>
          <a:bodyPr wrap="square" rtlCol="0">
            <a:spAutoFit/>
          </a:bodyPr>
          <a:lstStyle/>
          <a:p>
            <a:pPr algn="ctr"/>
            <a:r>
              <a:rPr lang="en-US" sz="1500" dirty="0">
                <a:latin typeface="+mn-lt"/>
              </a:rPr>
              <a:t>Diagram of the induction heating assembly within the CFEET (compact fuel element environmental test) furnace [2].</a:t>
            </a:r>
          </a:p>
        </p:txBody>
      </p:sp>
      <p:sp>
        <p:nvSpPr>
          <p:cNvPr id="7" name="Content Placeholder 1"/>
          <p:cNvSpPr txBox="1">
            <a:spLocks/>
          </p:cNvSpPr>
          <p:nvPr/>
        </p:nvSpPr>
        <p:spPr>
          <a:xfrm>
            <a:off x="776427" y="1583713"/>
            <a:ext cx="6881674" cy="4964045"/>
          </a:xfrm>
          <a:prstGeom prst="rect">
            <a:avLst/>
          </a:prstGeom>
        </p:spPr>
        <p:txBody>
          <a:bodyPr/>
          <a:lstStyle>
            <a:lvl1pPr marL="411480" indent="-411480" algn="l" defTabSz="548640" rtl="0" eaLnBrk="1" fontAlgn="base" hangingPunct="1">
              <a:spcBef>
                <a:spcPct val="20000"/>
              </a:spcBef>
              <a:spcAft>
                <a:spcPct val="0"/>
              </a:spcAft>
              <a:buFont typeface="Arial" pitchFamily="34" charset="0"/>
              <a:buChar char="•"/>
              <a:defRPr sz="2000" b="1" kern="1200">
                <a:solidFill>
                  <a:schemeClr val="tx1"/>
                </a:solidFill>
                <a:latin typeface="Arial" pitchFamily="34" charset="0"/>
                <a:ea typeface="ＭＳ Ｐゴシック" charset="-128"/>
                <a:cs typeface="Arial" pitchFamily="34" charset="0"/>
              </a:defRPr>
            </a:lvl1pPr>
            <a:lvl2pPr marL="742950" indent="-285750" algn="l" defTabSz="548640" rtl="0" eaLnBrk="1" fontAlgn="base" hangingPunct="1">
              <a:spcBef>
                <a:spcPct val="20000"/>
              </a:spcBef>
              <a:spcAft>
                <a:spcPct val="0"/>
              </a:spcAft>
              <a:buFont typeface="Wingdings" pitchFamily="2" charset="2"/>
              <a:buChar char="§"/>
              <a:defRPr sz="1800" kern="1200">
                <a:solidFill>
                  <a:schemeClr val="tx1"/>
                </a:solidFill>
                <a:latin typeface="Arial" pitchFamily="34" charset="0"/>
                <a:ea typeface="ＭＳ Ｐゴシック" charset="-128"/>
                <a:cs typeface="Arial" pitchFamily="34" charset="0"/>
              </a:defRPr>
            </a:lvl2pPr>
            <a:lvl3pPr marL="1143000" indent="-228600" algn="l" defTabSz="548640" rtl="0" eaLnBrk="1" fontAlgn="base" hangingPunct="1">
              <a:spcBef>
                <a:spcPct val="20000"/>
              </a:spcBef>
              <a:spcAft>
                <a:spcPct val="0"/>
              </a:spcAft>
              <a:buFont typeface="Wingdings" pitchFamily="2" charset="2"/>
              <a:buChar char="Ø"/>
              <a:defRPr sz="1600" kern="1200">
                <a:solidFill>
                  <a:schemeClr val="tx1"/>
                </a:solidFill>
                <a:latin typeface="Arial" pitchFamily="34" charset="0"/>
                <a:ea typeface="ＭＳ Ｐゴシック" charset="-128"/>
                <a:cs typeface="Arial" pitchFamily="34" charset="0"/>
              </a:defRPr>
            </a:lvl3pPr>
            <a:lvl4pPr marL="1600200" indent="-228600" algn="l" defTabSz="548640" rtl="0" eaLnBrk="1" fontAlgn="base" hangingPunct="1">
              <a:spcBef>
                <a:spcPct val="20000"/>
              </a:spcBef>
              <a:spcAft>
                <a:spcPct val="0"/>
              </a:spcAft>
              <a:buFont typeface="Wingdings" pitchFamily="2" charset="2"/>
              <a:buChar char="v"/>
              <a:defRPr sz="1400" kern="1200">
                <a:solidFill>
                  <a:schemeClr val="tx1"/>
                </a:solidFill>
                <a:latin typeface="Arial" pitchFamily="34" charset="0"/>
                <a:ea typeface="ＭＳ Ｐゴシック" charset="-128"/>
                <a:cs typeface="Arial" pitchFamily="34" charset="0"/>
              </a:defRPr>
            </a:lvl4pPr>
            <a:lvl5pPr marL="2468880" indent="-274320" algn="l" defTabSz="548640" rtl="0" eaLnBrk="1" fontAlgn="base" hangingPunct="1">
              <a:spcBef>
                <a:spcPct val="20000"/>
              </a:spcBef>
              <a:spcAft>
                <a:spcPct val="0"/>
              </a:spcAft>
              <a:buFont typeface="Arial" pitchFamily="34" charset="0"/>
              <a:buChar char="»"/>
              <a:defRPr sz="2400" kern="1200">
                <a:solidFill>
                  <a:schemeClr val="tx1"/>
                </a:solidFill>
                <a:latin typeface="Arial" pitchFamily="34" charset="0"/>
                <a:ea typeface="ＭＳ Ｐゴシック" charset="-128"/>
                <a:cs typeface="Arial" pitchFamily="34" charset="0"/>
              </a:defRPr>
            </a:lvl5pPr>
            <a:lvl6pPr marL="3017520" indent="-274320" algn="l" defTabSz="548640" rtl="0" eaLnBrk="1" latinLnBrk="0" hangingPunct="1">
              <a:spcBef>
                <a:spcPct val="20000"/>
              </a:spcBef>
              <a:buFont typeface="Arial"/>
              <a:buChar char="•"/>
              <a:defRPr sz="2400" kern="1200">
                <a:solidFill>
                  <a:schemeClr val="tx1"/>
                </a:solidFill>
                <a:latin typeface="+mn-lt"/>
                <a:ea typeface="+mn-ea"/>
                <a:cs typeface="+mn-cs"/>
              </a:defRPr>
            </a:lvl6pPr>
            <a:lvl7pPr marL="3566160" indent="-274320" algn="l" defTabSz="548640" rtl="0" eaLnBrk="1" latinLnBrk="0" hangingPunct="1">
              <a:spcBef>
                <a:spcPct val="20000"/>
              </a:spcBef>
              <a:buFont typeface="Arial"/>
              <a:buChar char="•"/>
              <a:defRPr sz="2400" kern="1200">
                <a:solidFill>
                  <a:schemeClr val="tx1"/>
                </a:solidFill>
                <a:latin typeface="+mn-lt"/>
                <a:ea typeface="+mn-ea"/>
                <a:cs typeface="+mn-cs"/>
              </a:defRPr>
            </a:lvl7pPr>
            <a:lvl8pPr marL="4114800" indent="-274320" algn="l" defTabSz="548640" rtl="0" eaLnBrk="1" latinLnBrk="0" hangingPunct="1">
              <a:spcBef>
                <a:spcPct val="20000"/>
              </a:spcBef>
              <a:buFont typeface="Arial"/>
              <a:buChar char="•"/>
              <a:defRPr sz="2400" kern="1200">
                <a:solidFill>
                  <a:schemeClr val="tx1"/>
                </a:solidFill>
                <a:latin typeface="+mn-lt"/>
                <a:ea typeface="+mn-ea"/>
                <a:cs typeface="+mn-cs"/>
              </a:defRPr>
            </a:lvl8pPr>
            <a:lvl9pPr marL="4663440" indent="-274320" algn="l" defTabSz="548640" rtl="0" eaLnBrk="1" latinLnBrk="0" hangingPunct="1">
              <a:spcBef>
                <a:spcPct val="20000"/>
              </a:spcBef>
              <a:buFont typeface="Arial"/>
              <a:buChar char="•"/>
              <a:defRPr sz="2400" kern="1200">
                <a:solidFill>
                  <a:schemeClr val="tx1"/>
                </a:solidFill>
                <a:latin typeface="+mn-lt"/>
                <a:ea typeface="+mn-ea"/>
                <a:cs typeface="+mn-cs"/>
              </a:defRPr>
            </a:lvl9pPr>
          </a:lstStyle>
          <a:p>
            <a:pPr marL="0" indent="0">
              <a:buNone/>
            </a:pPr>
            <a:r>
              <a:rPr lang="pt-BR" dirty="0">
                <a:latin typeface="+mj-lt"/>
              </a:rPr>
              <a:t>Hot Hydrogen Testing</a:t>
            </a:r>
          </a:p>
          <a:p>
            <a:r>
              <a:rPr lang="en-US" b="0" dirty="0">
                <a:latin typeface="+mj-lt"/>
              </a:rPr>
              <a:t>The UN kernels were heated in flowing H</a:t>
            </a:r>
            <a:r>
              <a:rPr lang="en-US" b="0" baseline="-25000" dirty="0">
                <a:latin typeface="+mj-lt"/>
              </a:rPr>
              <a:t>2</a:t>
            </a:r>
            <a:r>
              <a:rPr lang="en-US" b="0" dirty="0">
                <a:latin typeface="+mj-lt"/>
              </a:rPr>
              <a:t> </a:t>
            </a:r>
          </a:p>
          <a:p>
            <a:r>
              <a:rPr lang="en-US" b="0" dirty="0">
                <a:latin typeface="+mj-lt"/>
              </a:rPr>
              <a:t>H</a:t>
            </a:r>
            <a:r>
              <a:rPr lang="en-US" b="0" baseline="-25000" dirty="0">
                <a:latin typeface="+mj-lt"/>
              </a:rPr>
              <a:t>2</a:t>
            </a:r>
            <a:r>
              <a:rPr lang="en-US" b="0" dirty="0">
                <a:latin typeface="+mj-lt"/>
              </a:rPr>
              <a:t> flow at 0.5 standard liters per minute</a:t>
            </a:r>
          </a:p>
          <a:p>
            <a:r>
              <a:rPr lang="en-US" b="0" dirty="0">
                <a:latin typeface="+mj-lt"/>
              </a:rPr>
              <a:t>Peak temperature ~2000 </a:t>
            </a:r>
            <a:r>
              <a:rPr lang="en-US" sz="2200" b="0" baseline="30000" dirty="0" err="1">
                <a:latin typeface="+mj-lt"/>
              </a:rPr>
              <a:t>o</a:t>
            </a:r>
            <a:r>
              <a:rPr lang="en-US" b="0" dirty="0" err="1">
                <a:latin typeface="+mj-lt"/>
              </a:rPr>
              <a:t>C</a:t>
            </a:r>
            <a:r>
              <a:rPr lang="en-US" b="0" dirty="0">
                <a:latin typeface="+mj-lt"/>
              </a:rPr>
              <a:t> for 30 minutes</a:t>
            </a:r>
          </a:p>
          <a:p>
            <a:r>
              <a:rPr lang="en-US" b="0" dirty="0">
                <a:latin typeface="+mj-lt"/>
              </a:rPr>
              <a:t>Temperature was measured directly from samples using a two-color pyrometer</a:t>
            </a:r>
          </a:p>
          <a:p>
            <a:r>
              <a:rPr lang="en-US" b="0" dirty="0">
                <a:latin typeface="+mj-lt"/>
              </a:rPr>
              <a:t>Kernels were cooled down under </a:t>
            </a:r>
            <a:r>
              <a:rPr lang="en-US" b="0" dirty="0" err="1">
                <a:latin typeface="+mj-lt"/>
              </a:rPr>
              <a:t>Ar</a:t>
            </a:r>
            <a:r>
              <a:rPr lang="en-US" b="0" dirty="0">
                <a:latin typeface="+mj-lt"/>
              </a:rPr>
              <a:t> at room temperature</a:t>
            </a:r>
          </a:p>
          <a:p>
            <a:r>
              <a:rPr lang="en-US" b="0" dirty="0">
                <a:latin typeface="+mj-lt"/>
              </a:rPr>
              <a:t>Characterization included:</a:t>
            </a:r>
          </a:p>
          <a:p>
            <a:pPr lvl="1"/>
            <a:r>
              <a:rPr lang="en-US" b="0" dirty="0">
                <a:latin typeface="+mj-lt"/>
              </a:rPr>
              <a:t> Mass loss</a:t>
            </a:r>
          </a:p>
          <a:p>
            <a:pPr lvl="1"/>
            <a:r>
              <a:rPr lang="en-US" dirty="0">
                <a:latin typeface="+mj-lt"/>
              </a:rPr>
              <a:t>Scanning electron microcopy</a:t>
            </a:r>
          </a:p>
          <a:p>
            <a:pPr lvl="1"/>
            <a:r>
              <a:rPr lang="en-US" b="0" dirty="0">
                <a:latin typeface="+mj-lt"/>
              </a:rPr>
              <a:t>Energy d</a:t>
            </a:r>
            <a:r>
              <a:rPr lang="en-US" dirty="0">
                <a:latin typeface="+mj-lt"/>
              </a:rPr>
              <a:t>ispersive spectroscopy</a:t>
            </a:r>
          </a:p>
          <a:p>
            <a:pPr lvl="1"/>
            <a:r>
              <a:rPr lang="en-US" b="0" dirty="0">
                <a:latin typeface="+mj-lt"/>
              </a:rPr>
              <a:t>X-ray diffraction</a:t>
            </a:r>
          </a:p>
          <a:p>
            <a:endParaRPr lang="pt-BR" dirty="0"/>
          </a:p>
          <a:p>
            <a:endParaRPr lang="pt-BR" b="0" dirty="0"/>
          </a:p>
          <a:p>
            <a:endParaRPr lang="en-US" b="0" dirty="0"/>
          </a:p>
          <a:p>
            <a:endParaRPr lang="en-US" b="0" dirty="0"/>
          </a:p>
        </p:txBody>
      </p:sp>
    </p:spTree>
    <p:extLst>
      <p:ext uri="{BB962C8B-B14F-4D97-AF65-F5344CB8AC3E}">
        <p14:creationId xmlns:p14="http://schemas.microsoft.com/office/powerpoint/2010/main" val="18378054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4"/>
          </p:nvPr>
        </p:nvSpPr>
        <p:spPr/>
        <p:txBody>
          <a:bodyPr/>
          <a:lstStyle/>
          <a:p>
            <a:fld id="{4336D8BB-1FBA-4ECE-B83B-DC345E7EB0EF}" type="slidenum">
              <a:rPr lang="en-US" smtClean="0"/>
              <a:pPr/>
              <a:t>20</a:t>
            </a:fld>
            <a:endParaRPr lang="en-US" dirty="0"/>
          </a:p>
        </p:txBody>
      </p:sp>
      <p:sp>
        <p:nvSpPr>
          <p:cNvPr id="4" name="Title 3"/>
          <p:cNvSpPr>
            <a:spLocks noGrp="1"/>
          </p:cNvSpPr>
          <p:nvPr>
            <p:ph type="title"/>
          </p:nvPr>
        </p:nvSpPr>
        <p:spPr/>
        <p:txBody>
          <a:bodyPr/>
          <a:lstStyle/>
          <a:p>
            <a:r>
              <a:rPr lang="en-US" sz="3000" b="1" dirty="0"/>
              <a:t>Case Study</a:t>
            </a:r>
            <a:endParaRPr lang="en-US" sz="3000" dirty="0"/>
          </a:p>
        </p:txBody>
      </p:sp>
      <p:sp>
        <p:nvSpPr>
          <p:cNvPr id="7" name="Content Placeholder 1"/>
          <p:cNvSpPr txBox="1">
            <a:spLocks/>
          </p:cNvSpPr>
          <p:nvPr/>
        </p:nvSpPr>
        <p:spPr>
          <a:xfrm>
            <a:off x="211669" y="1424072"/>
            <a:ext cx="4527932" cy="4964045"/>
          </a:xfrm>
          <a:prstGeom prst="rect">
            <a:avLst/>
          </a:prstGeom>
        </p:spPr>
        <p:txBody>
          <a:bodyPr/>
          <a:lstStyle>
            <a:lvl1pPr marL="411480" indent="-411480" algn="l" defTabSz="548640" rtl="0" eaLnBrk="1" fontAlgn="base" hangingPunct="1">
              <a:spcBef>
                <a:spcPct val="20000"/>
              </a:spcBef>
              <a:spcAft>
                <a:spcPct val="0"/>
              </a:spcAft>
              <a:buFont typeface="Arial" pitchFamily="34" charset="0"/>
              <a:buChar char="•"/>
              <a:defRPr sz="2000" b="1" kern="1200">
                <a:solidFill>
                  <a:schemeClr val="tx1"/>
                </a:solidFill>
                <a:latin typeface="Arial" pitchFamily="34" charset="0"/>
                <a:ea typeface="ＭＳ Ｐゴシック" charset="-128"/>
                <a:cs typeface="Arial" pitchFamily="34" charset="0"/>
              </a:defRPr>
            </a:lvl1pPr>
            <a:lvl2pPr marL="742950" indent="-285750" algn="l" defTabSz="548640" rtl="0" eaLnBrk="1" fontAlgn="base" hangingPunct="1">
              <a:spcBef>
                <a:spcPct val="20000"/>
              </a:spcBef>
              <a:spcAft>
                <a:spcPct val="0"/>
              </a:spcAft>
              <a:buFont typeface="Wingdings" pitchFamily="2" charset="2"/>
              <a:buChar char="§"/>
              <a:defRPr sz="1800" kern="1200">
                <a:solidFill>
                  <a:schemeClr val="tx1"/>
                </a:solidFill>
                <a:latin typeface="Arial" pitchFamily="34" charset="0"/>
                <a:ea typeface="ＭＳ Ｐゴシック" charset="-128"/>
                <a:cs typeface="Arial" pitchFamily="34" charset="0"/>
              </a:defRPr>
            </a:lvl2pPr>
            <a:lvl3pPr marL="1143000" indent="-228600" algn="l" defTabSz="548640" rtl="0" eaLnBrk="1" fontAlgn="base" hangingPunct="1">
              <a:spcBef>
                <a:spcPct val="20000"/>
              </a:spcBef>
              <a:spcAft>
                <a:spcPct val="0"/>
              </a:spcAft>
              <a:buFont typeface="Wingdings" pitchFamily="2" charset="2"/>
              <a:buChar char="Ø"/>
              <a:defRPr sz="1600" kern="1200">
                <a:solidFill>
                  <a:schemeClr val="tx1"/>
                </a:solidFill>
                <a:latin typeface="Arial" pitchFamily="34" charset="0"/>
                <a:ea typeface="ＭＳ Ｐゴシック" charset="-128"/>
                <a:cs typeface="Arial" pitchFamily="34" charset="0"/>
              </a:defRPr>
            </a:lvl3pPr>
            <a:lvl4pPr marL="1600200" indent="-228600" algn="l" defTabSz="548640" rtl="0" eaLnBrk="1" fontAlgn="base" hangingPunct="1">
              <a:spcBef>
                <a:spcPct val="20000"/>
              </a:spcBef>
              <a:spcAft>
                <a:spcPct val="0"/>
              </a:spcAft>
              <a:buFont typeface="Wingdings" pitchFamily="2" charset="2"/>
              <a:buChar char="v"/>
              <a:defRPr sz="1400" kern="1200">
                <a:solidFill>
                  <a:schemeClr val="tx1"/>
                </a:solidFill>
                <a:latin typeface="Arial" pitchFamily="34" charset="0"/>
                <a:ea typeface="ＭＳ Ｐゴシック" charset="-128"/>
                <a:cs typeface="Arial" pitchFamily="34" charset="0"/>
              </a:defRPr>
            </a:lvl4pPr>
            <a:lvl5pPr marL="2468880" indent="-274320" algn="l" defTabSz="548640" rtl="0" eaLnBrk="1" fontAlgn="base" hangingPunct="1">
              <a:spcBef>
                <a:spcPct val="20000"/>
              </a:spcBef>
              <a:spcAft>
                <a:spcPct val="0"/>
              </a:spcAft>
              <a:buFont typeface="Arial" pitchFamily="34" charset="0"/>
              <a:buChar char="»"/>
              <a:defRPr sz="2400" kern="1200">
                <a:solidFill>
                  <a:schemeClr val="tx1"/>
                </a:solidFill>
                <a:latin typeface="Arial" pitchFamily="34" charset="0"/>
                <a:ea typeface="ＭＳ Ｐゴシック" charset="-128"/>
                <a:cs typeface="Arial" pitchFamily="34" charset="0"/>
              </a:defRPr>
            </a:lvl5pPr>
            <a:lvl6pPr marL="3017520" indent="-274320" algn="l" defTabSz="548640" rtl="0" eaLnBrk="1" latinLnBrk="0" hangingPunct="1">
              <a:spcBef>
                <a:spcPct val="20000"/>
              </a:spcBef>
              <a:buFont typeface="Arial"/>
              <a:buChar char="•"/>
              <a:defRPr sz="2400" kern="1200">
                <a:solidFill>
                  <a:schemeClr val="tx1"/>
                </a:solidFill>
                <a:latin typeface="+mn-lt"/>
                <a:ea typeface="+mn-ea"/>
                <a:cs typeface="+mn-cs"/>
              </a:defRPr>
            </a:lvl6pPr>
            <a:lvl7pPr marL="3566160" indent="-274320" algn="l" defTabSz="548640" rtl="0" eaLnBrk="1" latinLnBrk="0" hangingPunct="1">
              <a:spcBef>
                <a:spcPct val="20000"/>
              </a:spcBef>
              <a:buFont typeface="Arial"/>
              <a:buChar char="•"/>
              <a:defRPr sz="2400" kern="1200">
                <a:solidFill>
                  <a:schemeClr val="tx1"/>
                </a:solidFill>
                <a:latin typeface="+mn-lt"/>
                <a:ea typeface="+mn-ea"/>
                <a:cs typeface="+mn-cs"/>
              </a:defRPr>
            </a:lvl7pPr>
            <a:lvl8pPr marL="4114800" indent="-274320" algn="l" defTabSz="548640" rtl="0" eaLnBrk="1" latinLnBrk="0" hangingPunct="1">
              <a:spcBef>
                <a:spcPct val="20000"/>
              </a:spcBef>
              <a:buFont typeface="Arial"/>
              <a:buChar char="•"/>
              <a:defRPr sz="2400" kern="1200">
                <a:solidFill>
                  <a:schemeClr val="tx1"/>
                </a:solidFill>
                <a:latin typeface="+mn-lt"/>
                <a:ea typeface="+mn-ea"/>
                <a:cs typeface="+mn-cs"/>
              </a:defRPr>
            </a:lvl8pPr>
            <a:lvl9pPr marL="4663440" indent="-274320" algn="l" defTabSz="548640" rtl="0" eaLnBrk="1" latinLnBrk="0" hangingPunct="1">
              <a:spcBef>
                <a:spcPct val="20000"/>
              </a:spcBef>
              <a:buFont typeface="Arial"/>
              <a:buChar char="•"/>
              <a:defRPr sz="2400" kern="1200">
                <a:solidFill>
                  <a:schemeClr val="tx1"/>
                </a:solidFill>
                <a:latin typeface="+mn-lt"/>
                <a:ea typeface="+mn-ea"/>
                <a:cs typeface="+mn-cs"/>
              </a:defRPr>
            </a:lvl9pPr>
          </a:lstStyle>
          <a:p>
            <a:pPr marL="0" indent="0">
              <a:buNone/>
            </a:pPr>
            <a:r>
              <a:rPr lang="pt-BR" dirty="0">
                <a:latin typeface="+mj-lt"/>
              </a:rPr>
              <a:t>Results</a:t>
            </a:r>
          </a:p>
          <a:p>
            <a:r>
              <a:rPr lang="en-US" b="0" dirty="0">
                <a:latin typeface="+mj-lt"/>
              </a:rPr>
              <a:t>Based on visual inspection:</a:t>
            </a:r>
          </a:p>
          <a:p>
            <a:pPr lvl="1"/>
            <a:r>
              <a:rPr lang="en-US" dirty="0">
                <a:latin typeface="+mj-lt"/>
              </a:rPr>
              <a:t>As Fabricated : grey loose kernels</a:t>
            </a:r>
          </a:p>
          <a:p>
            <a:pPr lvl="1"/>
            <a:r>
              <a:rPr lang="en-US" b="0" dirty="0">
                <a:latin typeface="+mj-lt"/>
              </a:rPr>
              <a:t>1800 </a:t>
            </a:r>
            <a:r>
              <a:rPr lang="en-US" baseline="30000" dirty="0" err="1"/>
              <a:t>o</a:t>
            </a:r>
            <a:r>
              <a:rPr lang="en-US" b="0" dirty="0" err="1">
                <a:latin typeface="+mj-lt"/>
              </a:rPr>
              <a:t>C</a:t>
            </a:r>
            <a:r>
              <a:rPr lang="en-US" b="0" dirty="0">
                <a:latin typeface="+mj-lt"/>
              </a:rPr>
              <a:t> : visually unchanged</a:t>
            </a:r>
          </a:p>
          <a:p>
            <a:pPr lvl="1"/>
            <a:r>
              <a:rPr lang="en-US" dirty="0">
                <a:latin typeface="+mj-lt"/>
              </a:rPr>
              <a:t>2000 </a:t>
            </a:r>
            <a:r>
              <a:rPr lang="en-US" baseline="30000" dirty="0" err="1"/>
              <a:t>o</a:t>
            </a:r>
            <a:r>
              <a:rPr lang="en-US" dirty="0" err="1">
                <a:latin typeface="+mj-lt"/>
              </a:rPr>
              <a:t>C</a:t>
            </a:r>
            <a:r>
              <a:rPr lang="en-US" dirty="0">
                <a:latin typeface="+mj-lt"/>
              </a:rPr>
              <a:t>: visually unchanged – some kernels sticking to crucible wall</a:t>
            </a:r>
          </a:p>
          <a:p>
            <a:pPr lvl="1"/>
            <a:endParaRPr lang="en-US" dirty="0">
              <a:latin typeface="+mj-lt"/>
            </a:endParaRPr>
          </a:p>
          <a:p>
            <a:r>
              <a:rPr lang="en-US" dirty="0">
                <a:latin typeface="+mj-lt"/>
              </a:rPr>
              <a:t>Microscopy</a:t>
            </a:r>
          </a:p>
          <a:p>
            <a:pPr lvl="1"/>
            <a:r>
              <a:rPr lang="en-US" dirty="0">
                <a:latin typeface="+mj-lt"/>
              </a:rPr>
              <a:t>SEM imaging confirmed the integrity of the kernels at both temperatures</a:t>
            </a:r>
          </a:p>
          <a:p>
            <a:pPr lvl="1"/>
            <a:r>
              <a:rPr lang="en-US" dirty="0">
                <a:latin typeface="+mj-lt"/>
              </a:rPr>
              <a:t>Fuel kernels preserved their shape along with the tungsten coating</a:t>
            </a:r>
          </a:p>
          <a:p>
            <a:pPr lvl="1"/>
            <a:r>
              <a:rPr lang="en-US" dirty="0">
                <a:latin typeface="+mj-lt"/>
              </a:rPr>
              <a:t>Minimum to no damage of kernels during hot H</a:t>
            </a:r>
            <a:r>
              <a:rPr lang="en-US" baseline="-25000" dirty="0">
                <a:latin typeface="+mj-lt"/>
              </a:rPr>
              <a:t>2</a:t>
            </a:r>
            <a:r>
              <a:rPr lang="en-US" dirty="0">
                <a:latin typeface="+mj-lt"/>
              </a:rPr>
              <a:t> exposure</a:t>
            </a:r>
          </a:p>
          <a:p>
            <a:pPr lvl="1"/>
            <a:endParaRPr lang="en-US" dirty="0">
              <a:latin typeface="+mj-lt"/>
            </a:endParaRPr>
          </a:p>
          <a:p>
            <a:endParaRPr lang="en-US" b="0" dirty="0">
              <a:latin typeface="+mj-lt"/>
            </a:endParaRPr>
          </a:p>
          <a:p>
            <a:endParaRPr lang="en-US" b="0" dirty="0"/>
          </a:p>
        </p:txBody>
      </p:sp>
      <p:graphicFrame>
        <p:nvGraphicFramePr>
          <p:cNvPr id="9" name="Table 10">
            <a:extLst>
              <a:ext uri="{FF2B5EF4-FFF2-40B4-BE49-F238E27FC236}">
                <a16:creationId xmlns:a16="http://schemas.microsoft.com/office/drawing/2014/main" id="{444C7039-E25D-49AA-9FB6-7E655F9DDB9F}"/>
              </a:ext>
            </a:extLst>
          </p:cNvPr>
          <p:cNvGraphicFramePr>
            <a:graphicFrameLocks noGrp="1"/>
          </p:cNvGraphicFramePr>
          <p:nvPr>
            <p:extLst>
              <p:ext uri="{D42A27DB-BD31-4B8C-83A1-F6EECF244321}">
                <p14:modId xmlns:p14="http://schemas.microsoft.com/office/powerpoint/2010/main" val="2857601330"/>
              </p:ext>
            </p:extLst>
          </p:nvPr>
        </p:nvGraphicFramePr>
        <p:xfrm>
          <a:off x="5180301" y="1647674"/>
          <a:ext cx="6064641" cy="1600543"/>
        </p:xfrm>
        <a:graphic>
          <a:graphicData uri="http://schemas.openxmlformats.org/drawingml/2006/table">
            <a:tbl>
              <a:tblPr firstRow="1" bandRow="1">
                <a:tableStyleId>{073A0DAA-6AF3-43AB-8588-CEC1D06C72B9}</a:tableStyleId>
              </a:tblPr>
              <a:tblGrid>
                <a:gridCol w="1384319">
                  <a:extLst>
                    <a:ext uri="{9D8B030D-6E8A-4147-A177-3AD203B41FA5}">
                      <a16:colId xmlns:a16="http://schemas.microsoft.com/office/drawing/2014/main" val="4027107394"/>
                    </a:ext>
                  </a:extLst>
                </a:gridCol>
                <a:gridCol w="904045">
                  <a:extLst>
                    <a:ext uri="{9D8B030D-6E8A-4147-A177-3AD203B41FA5}">
                      <a16:colId xmlns:a16="http://schemas.microsoft.com/office/drawing/2014/main" val="2502989183"/>
                    </a:ext>
                  </a:extLst>
                </a:gridCol>
                <a:gridCol w="914545">
                  <a:extLst>
                    <a:ext uri="{9D8B030D-6E8A-4147-A177-3AD203B41FA5}">
                      <a16:colId xmlns:a16="http://schemas.microsoft.com/office/drawing/2014/main" val="1808815770"/>
                    </a:ext>
                  </a:extLst>
                </a:gridCol>
                <a:gridCol w="1151467">
                  <a:extLst>
                    <a:ext uri="{9D8B030D-6E8A-4147-A177-3AD203B41FA5}">
                      <a16:colId xmlns:a16="http://schemas.microsoft.com/office/drawing/2014/main" val="3393936646"/>
                    </a:ext>
                  </a:extLst>
                </a:gridCol>
                <a:gridCol w="1710265">
                  <a:extLst>
                    <a:ext uri="{9D8B030D-6E8A-4147-A177-3AD203B41FA5}">
                      <a16:colId xmlns:a16="http://schemas.microsoft.com/office/drawing/2014/main" val="2028494171"/>
                    </a:ext>
                  </a:extLst>
                </a:gridCol>
              </a:tblGrid>
              <a:tr h="230164">
                <a:tc>
                  <a:txBody>
                    <a:bodyPr/>
                    <a:lstStyle/>
                    <a:p>
                      <a:pPr algn="ctr"/>
                      <a:r>
                        <a:rPr lang="en-US" sz="1400" dirty="0"/>
                        <a:t>Testing Temperature</a:t>
                      </a:r>
                    </a:p>
                  </a:txBody>
                  <a:tcPr anchor="ctr"/>
                </a:tc>
                <a:tc>
                  <a:txBody>
                    <a:bodyPr/>
                    <a:lstStyle/>
                    <a:p>
                      <a:pPr algn="ctr"/>
                      <a:r>
                        <a:rPr lang="en-US" sz="1400"/>
                        <a:t>Sample Mass (g)</a:t>
                      </a:r>
                      <a:endParaRPr lang="en-US" sz="1400" dirty="0"/>
                    </a:p>
                  </a:txBody>
                  <a:tcPr anchor="ctr"/>
                </a:tc>
                <a:tc>
                  <a:txBody>
                    <a:bodyPr/>
                    <a:lstStyle/>
                    <a:p>
                      <a:pPr algn="ctr"/>
                      <a:r>
                        <a:rPr lang="en-US" sz="1400" dirty="0"/>
                        <a:t>Mass </a:t>
                      </a:r>
                      <a:r>
                        <a:rPr lang="en-US" sz="1400"/>
                        <a:t>Loss (mg</a:t>
                      </a:r>
                      <a:r>
                        <a:rPr lang="en-US" sz="1400" dirty="0"/>
                        <a:t>)</a:t>
                      </a:r>
                    </a:p>
                  </a:txBody>
                  <a:tcPr anchor="ctr"/>
                </a:tc>
                <a:tc>
                  <a:txBody>
                    <a:bodyPr/>
                    <a:lstStyle/>
                    <a:p>
                      <a:pPr algn="ctr"/>
                      <a:r>
                        <a:rPr lang="en-US" sz="1400" dirty="0"/>
                        <a:t>Mass Loss (%)</a:t>
                      </a:r>
                    </a:p>
                  </a:txBody>
                  <a:tcPr anchor="ctr"/>
                </a:tc>
                <a:tc>
                  <a:txBody>
                    <a:bodyPr/>
                    <a:lstStyle/>
                    <a:p>
                      <a:pPr algn="ctr"/>
                      <a:r>
                        <a:rPr lang="en-US" sz="1400" dirty="0"/>
                        <a:t>Observation</a:t>
                      </a:r>
                    </a:p>
                  </a:txBody>
                  <a:tcPr anchor="ctr"/>
                </a:tc>
                <a:extLst>
                  <a:ext uri="{0D108BD9-81ED-4DB2-BD59-A6C34878D82A}">
                    <a16:rowId xmlns:a16="http://schemas.microsoft.com/office/drawing/2014/main" val="3347159785"/>
                  </a:ext>
                </a:extLst>
              </a:tr>
              <a:tr h="533743">
                <a:tc>
                  <a:txBody>
                    <a:bodyPr/>
                    <a:lstStyle/>
                    <a:p>
                      <a:pPr algn="ctr"/>
                      <a:r>
                        <a:rPr lang="en-US" sz="1400" dirty="0"/>
                        <a:t>1800 </a:t>
                      </a:r>
                      <a:r>
                        <a:rPr lang="en-US" sz="1400" baseline="30000" dirty="0" err="1"/>
                        <a:t>o</a:t>
                      </a:r>
                      <a:r>
                        <a:rPr lang="en-US" sz="1400" dirty="0" err="1"/>
                        <a:t>C</a:t>
                      </a:r>
                      <a:endParaRPr lang="en-US" sz="1400" dirty="0"/>
                    </a:p>
                  </a:txBody>
                  <a:tcPr anchor="ctr">
                    <a:solidFill>
                      <a:schemeClr val="bg1">
                        <a:lumMod val="85000"/>
                      </a:schemeClr>
                    </a:solidFill>
                  </a:tcPr>
                </a:tc>
                <a:tc>
                  <a:txBody>
                    <a:bodyPr/>
                    <a:lstStyle/>
                    <a:p>
                      <a:pPr marL="0" marR="0" lvl="0" indent="0" algn="ctr" defTabSz="548640" rtl="0" eaLnBrk="1" fontAlgn="auto" latinLnBrk="0" hangingPunct="1">
                        <a:lnSpc>
                          <a:spcPct val="100000"/>
                        </a:lnSpc>
                        <a:spcBef>
                          <a:spcPts val="0"/>
                        </a:spcBef>
                        <a:spcAft>
                          <a:spcPts val="0"/>
                        </a:spcAft>
                        <a:buClrTx/>
                        <a:buSzTx/>
                        <a:buFontTx/>
                        <a:buNone/>
                        <a:tabLst/>
                        <a:defRPr/>
                      </a:pPr>
                      <a:r>
                        <a:rPr lang="en-US" sz="1400" b="0" u="none" strike="noStrike" kern="1200" baseline="0" dirty="0">
                          <a:solidFill>
                            <a:schemeClr val="dk1"/>
                          </a:solidFill>
                        </a:rPr>
                        <a:t>2.13128</a:t>
                      </a:r>
                      <a:endParaRPr lang="en-US" sz="1400" b="0" i="0" u="none" strike="noStrike" kern="1200" baseline="0" dirty="0">
                        <a:solidFill>
                          <a:schemeClr val="dk1"/>
                        </a:solidFill>
                        <a:latin typeface="+mn-lt"/>
                        <a:ea typeface="+mn-ea"/>
                        <a:cs typeface="+mn-cs"/>
                      </a:endParaRPr>
                    </a:p>
                  </a:txBody>
                  <a:tcPr anchor="ctr">
                    <a:solidFill>
                      <a:schemeClr val="bg1">
                        <a:lumMod val="85000"/>
                      </a:schemeClr>
                    </a:solidFill>
                  </a:tcPr>
                </a:tc>
                <a:tc>
                  <a:txBody>
                    <a:bodyPr/>
                    <a:lstStyle/>
                    <a:p>
                      <a:pPr algn="ctr"/>
                      <a:r>
                        <a:rPr lang="en-US" sz="1400" dirty="0"/>
                        <a:t>14.5</a:t>
                      </a:r>
                    </a:p>
                  </a:txBody>
                  <a:tcPr anchor="ctr">
                    <a:solidFill>
                      <a:schemeClr val="bg1">
                        <a:lumMod val="85000"/>
                      </a:schemeClr>
                    </a:solidFill>
                  </a:tcPr>
                </a:tc>
                <a:tc>
                  <a:txBody>
                    <a:bodyPr/>
                    <a:lstStyle/>
                    <a:p>
                      <a:pPr algn="ctr"/>
                      <a:r>
                        <a:rPr lang="en-US" sz="1400" dirty="0"/>
                        <a:t>0.68</a:t>
                      </a:r>
                    </a:p>
                  </a:txBody>
                  <a:tcPr anchor="ctr">
                    <a:solidFill>
                      <a:schemeClr val="bg1">
                        <a:lumMod val="85000"/>
                      </a:schemeClr>
                    </a:solidFill>
                  </a:tcPr>
                </a:tc>
                <a:tc>
                  <a:txBody>
                    <a:bodyPr/>
                    <a:lstStyle/>
                    <a:p>
                      <a:pPr algn="ctr"/>
                      <a:r>
                        <a:rPr lang="en-US" sz="1000" dirty="0"/>
                        <a:t>Kernels visually unchanged</a:t>
                      </a:r>
                    </a:p>
                  </a:txBody>
                  <a:tcPr anchor="ctr">
                    <a:solidFill>
                      <a:schemeClr val="bg1">
                        <a:lumMod val="85000"/>
                      </a:schemeClr>
                    </a:solidFill>
                  </a:tcPr>
                </a:tc>
                <a:extLst>
                  <a:ext uri="{0D108BD9-81ED-4DB2-BD59-A6C34878D82A}">
                    <a16:rowId xmlns:a16="http://schemas.microsoft.com/office/drawing/2014/main" val="2132125684"/>
                  </a:ext>
                </a:extLst>
              </a:tr>
              <a:tr h="416978">
                <a:tc>
                  <a:txBody>
                    <a:bodyPr/>
                    <a:lstStyle/>
                    <a:p>
                      <a:pPr algn="ctr"/>
                      <a:r>
                        <a:rPr lang="en-US" sz="1400" dirty="0"/>
                        <a:t>2000 </a:t>
                      </a:r>
                      <a:r>
                        <a:rPr lang="en-US" sz="1400" baseline="30000" dirty="0" err="1"/>
                        <a:t>o</a:t>
                      </a:r>
                      <a:r>
                        <a:rPr lang="en-US" sz="1400" dirty="0" err="1"/>
                        <a:t>C</a:t>
                      </a:r>
                      <a:endParaRPr lang="en-US" sz="1400" dirty="0"/>
                    </a:p>
                  </a:txBody>
                  <a:tcPr anchor="ctr">
                    <a:solidFill>
                      <a:schemeClr val="bg1">
                        <a:lumMod val="85000"/>
                      </a:schemeClr>
                    </a:solidFill>
                  </a:tcPr>
                </a:tc>
                <a:tc>
                  <a:txBody>
                    <a:bodyPr/>
                    <a:lstStyle/>
                    <a:p>
                      <a:pPr algn="ctr"/>
                      <a:r>
                        <a:rPr lang="en-US" sz="1400" dirty="0"/>
                        <a:t>2.12834</a:t>
                      </a:r>
                    </a:p>
                  </a:txBody>
                  <a:tcPr anchor="ctr">
                    <a:solidFill>
                      <a:schemeClr val="bg1">
                        <a:lumMod val="85000"/>
                      </a:schemeClr>
                    </a:solidFill>
                  </a:tcPr>
                </a:tc>
                <a:tc>
                  <a:txBody>
                    <a:bodyPr/>
                    <a:lstStyle/>
                    <a:p>
                      <a:pPr algn="ctr"/>
                      <a:r>
                        <a:rPr lang="en-US" sz="1400" dirty="0"/>
                        <a:t>15.0</a:t>
                      </a:r>
                    </a:p>
                  </a:txBody>
                  <a:tcPr anchor="ctr">
                    <a:solidFill>
                      <a:schemeClr val="bg1">
                        <a:lumMod val="85000"/>
                      </a:schemeClr>
                    </a:solidFill>
                  </a:tcPr>
                </a:tc>
                <a:tc>
                  <a:txBody>
                    <a:bodyPr/>
                    <a:lstStyle/>
                    <a:p>
                      <a:pPr algn="ctr"/>
                      <a:r>
                        <a:rPr lang="en-US" sz="1400" dirty="0"/>
                        <a:t>0.70</a:t>
                      </a:r>
                    </a:p>
                  </a:txBody>
                  <a:tcPr anchor="ctr">
                    <a:solidFill>
                      <a:schemeClr val="bg1">
                        <a:lumMod val="85000"/>
                      </a:schemeClr>
                    </a:solidFill>
                  </a:tcPr>
                </a:tc>
                <a:tc>
                  <a:txBody>
                    <a:bodyPr/>
                    <a:lstStyle/>
                    <a:p>
                      <a:pPr marL="0" marR="0" lvl="0" indent="0" algn="ctr" defTabSz="548640" rtl="0" eaLnBrk="1" fontAlgn="auto" latinLnBrk="0" hangingPunct="1">
                        <a:lnSpc>
                          <a:spcPct val="100000"/>
                        </a:lnSpc>
                        <a:spcBef>
                          <a:spcPts val="0"/>
                        </a:spcBef>
                        <a:spcAft>
                          <a:spcPts val="0"/>
                        </a:spcAft>
                        <a:buClrTx/>
                        <a:buSzTx/>
                        <a:buFontTx/>
                        <a:buNone/>
                        <a:tabLst/>
                        <a:defRPr/>
                      </a:pPr>
                      <a:r>
                        <a:rPr lang="en-US" sz="1000" dirty="0"/>
                        <a:t>Kernels visually unchanged</a:t>
                      </a:r>
                    </a:p>
                    <a:p>
                      <a:pPr algn="ctr"/>
                      <a:r>
                        <a:rPr lang="en-US" sz="1000" dirty="0"/>
                        <a:t>Some kernels sticking to crucible wall</a:t>
                      </a:r>
                    </a:p>
                  </a:txBody>
                  <a:tcPr anchor="ctr">
                    <a:solidFill>
                      <a:schemeClr val="bg1">
                        <a:lumMod val="85000"/>
                      </a:schemeClr>
                    </a:solidFill>
                  </a:tcPr>
                </a:tc>
                <a:extLst>
                  <a:ext uri="{0D108BD9-81ED-4DB2-BD59-A6C34878D82A}">
                    <a16:rowId xmlns:a16="http://schemas.microsoft.com/office/drawing/2014/main" val="1306284970"/>
                  </a:ext>
                </a:extLst>
              </a:tr>
            </a:tbl>
          </a:graphicData>
        </a:graphic>
      </p:graphicFrame>
      <p:pic>
        <p:nvPicPr>
          <p:cNvPr id="11" name="Picture 10">
            <a:extLst>
              <a:ext uri="{FF2B5EF4-FFF2-40B4-BE49-F238E27FC236}">
                <a16:creationId xmlns:a16="http://schemas.microsoft.com/office/drawing/2014/main" id="{7A1FDE85-15D9-455D-906E-9A5A9D2617E2}"/>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Effect>
                      <a14:brightnessContrast contrast="40000"/>
                    </a14:imgEffect>
                  </a14:imgLayer>
                </a14:imgProps>
              </a:ext>
            </a:extLst>
          </a:blip>
          <a:srcRect l="7010" t="8804" r="12384" b="8804"/>
          <a:stretch/>
        </p:blipFill>
        <p:spPr>
          <a:xfrm>
            <a:off x="7130735" y="3906094"/>
            <a:ext cx="2303319" cy="1883483"/>
          </a:xfrm>
          <a:prstGeom prst="rect">
            <a:avLst/>
          </a:prstGeom>
        </p:spPr>
      </p:pic>
      <p:pic>
        <p:nvPicPr>
          <p:cNvPr id="12" name="Picture 11">
            <a:extLst>
              <a:ext uri="{FF2B5EF4-FFF2-40B4-BE49-F238E27FC236}">
                <a16:creationId xmlns:a16="http://schemas.microsoft.com/office/drawing/2014/main" id="{BD41F8A6-DE9C-4B26-B168-33F9CB585C19}"/>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50000"/>
                    </a14:imgEffect>
                    <a14:imgEffect>
                      <a14:brightnessContrast contrast="40000"/>
                    </a14:imgEffect>
                  </a14:imgLayer>
                </a14:imgProps>
              </a:ext>
            </a:extLst>
          </a:blip>
          <a:srcRect r="22494" b="20777"/>
          <a:stretch/>
        </p:blipFill>
        <p:spPr>
          <a:xfrm>
            <a:off x="9497438" y="3906095"/>
            <a:ext cx="2303319" cy="1883483"/>
          </a:xfrm>
          <a:prstGeom prst="rect">
            <a:avLst/>
          </a:prstGeom>
        </p:spPr>
      </p:pic>
      <p:pic>
        <p:nvPicPr>
          <p:cNvPr id="13" name="Picture 12">
            <a:extLst>
              <a:ext uri="{FF2B5EF4-FFF2-40B4-BE49-F238E27FC236}">
                <a16:creationId xmlns:a16="http://schemas.microsoft.com/office/drawing/2014/main" id="{0246D5CF-D3CF-4203-819B-A5FFC63548C8}"/>
              </a:ext>
            </a:extLst>
          </p:cNvPr>
          <p:cNvPicPr>
            <a:picLocks noChangeAspect="1"/>
          </p:cNvPicPr>
          <p:nvPr/>
        </p:nvPicPr>
        <p:blipFill rotWithShape="1">
          <a:blip r:embed="rId6">
            <a:extLst>
              <a:ext uri="{BEBA8EAE-BF5A-486C-A8C5-ECC9F3942E4B}">
                <a14:imgProps xmlns:a14="http://schemas.microsoft.com/office/drawing/2010/main">
                  <a14:imgLayer r:embed="rId7">
                    <a14:imgEffect>
                      <a14:sharpenSoften amount="50000"/>
                    </a14:imgEffect>
                    <a14:imgEffect>
                      <a14:brightnessContrast contrast="40000"/>
                    </a14:imgEffect>
                  </a14:imgLayer>
                </a14:imgProps>
              </a:ext>
            </a:extLst>
          </a:blip>
          <a:srcRect l="19437" t="-1" r="-43" b="17609"/>
          <a:stretch/>
        </p:blipFill>
        <p:spPr>
          <a:xfrm>
            <a:off x="4764031" y="3906095"/>
            <a:ext cx="2303320" cy="1883482"/>
          </a:xfrm>
          <a:prstGeom prst="rect">
            <a:avLst/>
          </a:prstGeom>
        </p:spPr>
      </p:pic>
      <p:cxnSp>
        <p:nvCxnSpPr>
          <p:cNvPr id="14" name="Straight Connector 13">
            <a:extLst>
              <a:ext uri="{FF2B5EF4-FFF2-40B4-BE49-F238E27FC236}">
                <a16:creationId xmlns:a16="http://schemas.microsoft.com/office/drawing/2014/main" id="{4E7F9A92-A61B-443F-BB58-796B6B5E11FD}"/>
              </a:ext>
            </a:extLst>
          </p:cNvPr>
          <p:cNvCxnSpPr>
            <a:cxnSpLocks/>
          </p:cNvCxnSpPr>
          <p:nvPr/>
        </p:nvCxnSpPr>
        <p:spPr>
          <a:xfrm>
            <a:off x="6601380" y="5681893"/>
            <a:ext cx="289430" cy="0"/>
          </a:xfrm>
          <a:prstGeom prst="line">
            <a:avLst/>
          </a:prstGeom>
          <a:ln w="38100">
            <a:solidFill>
              <a:schemeClr val="bg1"/>
            </a:solidFill>
          </a:ln>
        </p:spPr>
        <p:style>
          <a:lnRef idx="2">
            <a:schemeClr val="accent1"/>
          </a:lnRef>
          <a:fillRef idx="0">
            <a:schemeClr val="accent1"/>
          </a:fillRef>
          <a:effectRef idx="1">
            <a:schemeClr val="accent1"/>
          </a:effectRef>
          <a:fontRef idx="minor">
            <a:schemeClr val="tx1"/>
          </a:fontRef>
        </p:style>
      </p:cxnSp>
      <p:sp>
        <p:nvSpPr>
          <p:cNvPr id="15" name="Rectangle 14">
            <a:extLst>
              <a:ext uri="{FF2B5EF4-FFF2-40B4-BE49-F238E27FC236}">
                <a16:creationId xmlns:a16="http://schemas.microsoft.com/office/drawing/2014/main" id="{EFAC9D3F-161D-4DF4-809B-9E73B9E7A48E}"/>
              </a:ext>
            </a:extLst>
          </p:cNvPr>
          <p:cNvSpPr/>
          <p:nvPr/>
        </p:nvSpPr>
        <p:spPr>
          <a:xfrm>
            <a:off x="6348772" y="5435672"/>
            <a:ext cx="790009" cy="246221"/>
          </a:xfrm>
          <a:prstGeom prst="rect">
            <a:avLst/>
          </a:prstGeom>
          <a:noFill/>
        </p:spPr>
        <p:txBody>
          <a:bodyPr wrap="square" lIns="91440" tIns="45720" rIns="91440" bIns="45720">
            <a:spAutoFit/>
          </a:bodyPr>
          <a:lstStyle/>
          <a:p>
            <a:pPr algn="ctr"/>
            <a:r>
              <a:rPr lang="en-US" sz="1000" dirty="0">
                <a:ln w="0"/>
                <a:solidFill>
                  <a:schemeClr val="bg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200 µm</a:t>
            </a:r>
          </a:p>
        </p:txBody>
      </p:sp>
      <p:cxnSp>
        <p:nvCxnSpPr>
          <p:cNvPr id="17" name="Straight Connector 16">
            <a:extLst>
              <a:ext uri="{FF2B5EF4-FFF2-40B4-BE49-F238E27FC236}">
                <a16:creationId xmlns:a16="http://schemas.microsoft.com/office/drawing/2014/main" id="{A47DE820-991D-4EE0-816A-3BBA82DA5D2F}"/>
              </a:ext>
            </a:extLst>
          </p:cNvPr>
          <p:cNvCxnSpPr>
            <a:cxnSpLocks/>
          </p:cNvCxnSpPr>
          <p:nvPr/>
        </p:nvCxnSpPr>
        <p:spPr>
          <a:xfrm>
            <a:off x="9031467" y="5681893"/>
            <a:ext cx="289430" cy="0"/>
          </a:xfrm>
          <a:prstGeom prst="line">
            <a:avLst/>
          </a:prstGeom>
          <a:ln w="38100">
            <a:solidFill>
              <a:schemeClr val="bg1"/>
            </a:solidFill>
          </a:ln>
        </p:spPr>
        <p:style>
          <a:lnRef idx="2">
            <a:schemeClr val="accent1"/>
          </a:lnRef>
          <a:fillRef idx="0">
            <a:schemeClr val="accent1"/>
          </a:fillRef>
          <a:effectRef idx="1">
            <a:schemeClr val="accent1"/>
          </a:effectRef>
          <a:fontRef idx="minor">
            <a:schemeClr val="tx1"/>
          </a:fontRef>
        </p:style>
      </p:cxnSp>
      <p:sp>
        <p:nvSpPr>
          <p:cNvPr id="18" name="Rectangle 17">
            <a:extLst>
              <a:ext uri="{FF2B5EF4-FFF2-40B4-BE49-F238E27FC236}">
                <a16:creationId xmlns:a16="http://schemas.microsoft.com/office/drawing/2014/main" id="{64773BF9-28D2-4787-8994-D26FDC9BB55D}"/>
              </a:ext>
            </a:extLst>
          </p:cNvPr>
          <p:cNvSpPr/>
          <p:nvPr/>
        </p:nvSpPr>
        <p:spPr>
          <a:xfrm>
            <a:off x="8778859" y="5435672"/>
            <a:ext cx="790009" cy="246221"/>
          </a:xfrm>
          <a:prstGeom prst="rect">
            <a:avLst/>
          </a:prstGeom>
          <a:noFill/>
        </p:spPr>
        <p:txBody>
          <a:bodyPr wrap="square" lIns="91440" tIns="45720" rIns="91440" bIns="45720">
            <a:spAutoFit/>
          </a:bodyPr>
          <a:lstStyle/>
          <a:p>
            <a:pPr algn="ctr"/>
            <a:r>
              <a:rPr lang="en-US" sz="1000" dirty="0">
                <a:ln w="0"/>
                <a:solidFill>
                  <a:schemeClr val="bg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200 µm</a:t>
            </a:r>
          </a:p>
        </p:txBody>
      </p:sp>
      <p:cxnSp>
        <p:nvCxnSpPr>
          <p:cNvPr id="19" name="Straight Connector 18">
            <a:extLst>
              <a:ext uri="{FF2B5EF4-FFF2-40B4-BE49-F238E27FC236}">
                <a16:creationId xmlns:a16="http://schemas.microsoft.com/office/drawing/2014/main" id="{DF137302-5924-4E71-ADB5-0E699C4984EE}"/>
              </a:ext>
            </a:extLst>
          </p:cNvPr>
          <p:cNvCxnSpPr>
            <a:cxnSpLocks/>
          </p:cNvCxnSpPr>
          <p:nvPr/>
        </p:nvCxnSpPr>
        <p:spPr>
          <a:xfrm>
            <a:off x="11430648" y="5681893"/>
            <a:ext cx="289430" cy="0"/>
          </a:xfrm>
          <a:prstGeom prst="line">
            <a:avLst/>
          </a:prstGeom>
          <a:ln w="38100">
            <a:solidFill>
              <a:schemeClr val="bg1"/>
            </a:solidFill>
          </a:ln>
        </p:spPr>
        <p:style>
          <a:lnRef idx="2">
            <a:schemeClr val="accent1"/>
          </a:lnRef>
          <a:fillRef idx="0">
            <a:schemeClr val="accent1"/>
          </a:fillRef>
          <a:effectRef idx="1">
            <a:schemeClr val="accent1"/>
          </a:effectRef>
          <a:fontRef idx="minor">
            <a:schemeClr val="tx1"/>
          </a:fontRef>
        </p:style>
      </p:cxnSp>
      <p:sp>
        <p:nvSpPr>
          <p:cNvPr id="20" name="Rectangle 19">
            <a:extLst>
              <a:ext uri="{FF2B5EF4-FFF2-40B4-BE49-F238E27FC236}">
                <a16:creationId xmlns:a16="http://schemas.microsoft.com/office/drawing/2014/main" id="{D9CDB190-0FA4-440D-8778-2271809492C3}"/>
              </a:ext>
            </a:extLst>
          </p:cNvPr>
          <p:cNvSpPr/>
          <p:nvPr/>
        </p:nvSpPr>
        <p:spPr>
          <a:xfrm>
            <a:off x="11178040" y="5435672"/>
            <a:ext cx="790009" cy="246221"/>
          </a:xfrm>
          <a:prstGeom prst="rect">
            <a:avLst/>
          </a:prstGeom>
          <a:noFill/>
        </p:spPr>
        <p:txBody>
          <a:bodyPr wrap="square" lIns="91440" tIns="45720" rIns="91440" bIns="45720">
            <a:spAutoFit/>
          </a:bodyPr>
          <a:lstStyle/>
          <a:p>
            <a:pPr algn="ctr"/>
            <a:r>
              <a:rPr lang="en-US" sz="1000" dirty="0">
                <a:ln w="0"/>
                <a:solidFill>
                  <a:schemeClr val="bg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200 µm</a:t>
            </a:r>
          </a:p>
        </p:txBody>
      </p:sp>
      <p:sp>
        <p:nvSpPr>
          <p:cNvPr id="21" name="Rectangle 20">
            <a:extLst>
              <a:ext uri="{FF2B5EF4-FFF2-40B4-BE49-F238E27FC236}">
                <a16:creationId xmlns:a16="http://schemas.microsoft.com/office/drawing/2014/main" id="{F8941CB7-3C6C-4564-9192-53CBBB3377B5}"/>
              </a:ext>
            </a:extLst>
          </p:cNvPr>
          <p:cNvSpPr/>
          <p:nvPr/>
        </p:nvSpPr>
        <p:spPr>
          <a:xfrm>
            <a:off x="4596739" y="3906094"/>
            <a:ext cx="1172570" cy="246221"/>
          </a:xfrm>
          <a:prstGeom prst="rect">
            <a:avLst/>
          </a:prstGeom>
          <a:noFill/>
        </p:spPr>
        <p:txBody>
          <a:bodyPr wrap="square" lIns="91440" tIns="45720" rIns="91440" bIns="45720">
            <a:spAutoFit/>
          </a:bodyPr>
          <a:lstStyle/>
          <a:p>
            <a:pPr algn="ctr"/>
            <a:r>
              <a:rPr lang="en-US" sz="1000" dirty="0">
                <a:ln w="0"/>
                <a:solidFill>
                  <a:srgbClr val="FFFF0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As Fabricated</a:t>
            </a:r>
          </a:p>
        </p:txBody>
      </p:sp>
      <p:sp>
        <p:nvSpPr>
          <p:cNvPr id="22" name="Rectangle 21">
            <a:extLst>
              <a:ext uri="{FF2B5EF4-FFF2-40B4-BE49-F238E27FC236}">
                <a16:creationId xmlns:a16="http://schemas.microsoft.com/office/drawing/2014/main" id="{4D1AC7C7-01A9-43ED-9AC4-F691805781C4}"/>
              </a:ext>
            </a:extLst>
          </p:cNvPr>
          <p:cNvSpPr/>
          <p:nvPr/>
        </p:nvSpPr>
        <p:spPr>
          <a:xfrm>
            <a:off x="6786250" y="3906093"/>
            <a:ext cx="1172570" cy="246221"/>
          </a:xfrm>
          <a:prstGeom prst="rect">
            <a:avLst/>
          </a:prstGeom>
          <a:noFill/>
        </p:spPr>
        <p:txBody>
          <a:bodyPr wrap="square" lIns="91440" tIns="45720" rIns="91440" bIns="45720">
            <a:spAutoFit/>
          </a:bodyPr>
          <a:lstStyle/>
          <a:p>
            <a:pPr algn="ctr"/>
            <a:r>
              <a:rPr lang="en-US" sz="1000" dirty="0">
                <a:ln w="0"/>
                <a:solidFill>
                  <a:srgbClr val="FFFF0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1800 C</a:t>
            </a:r>
          </a:p>
        </p:txBody>
      </p:sp>
      <p:sp>
        <p:nvSpPr>
          <p:cNvPr id="23" name="Rectangle 22">
            <a:extLst>
              <a:ext uri="{FF2B5EF4-FFF2-40B4-BE49-F238E27FC236}">
                <a16:creationId xmlns:a16="http://schemas.microsoft.com/office/drawing/2014/main" id="{3452D161-EDC5-442F-A6C3-8BE8FAE9A0D9}"/>
              </a:ext>
            </a:extLst>
          </p:cNvPr>
          <p:cNvSpPr/>
          <p:nvPr/>
        </p:nvSpPr>
        <p:spPr>
          <a:xfrm>
            <a:off x="9190630" y="3906092"/>
            <a:ext cx="1172570" cy="246221"/>
          </a:xfrm>
          <a:prstGeom prst="rect">
            <a:avLst/>
          </a:prstGeom>
          <a:noFill/>
        </p:spPr>
        <p:txBody>
          <a:bodyPr wrap="square" lIns="91440" tIns="45720" rIns="91440" bIns="45720">
            <a:spAutoFit/>
          </a:bodyPr>
          <a:lstStyle/>
          <a:p>
            <a:pPr algn="ctr"/>
            <a:r>
              <a:rPr lang="en-US" sz="1000" dirty="0">
                <a:ln w="0"/>
                <a:solidFill>
                  <a:srgbClr val="FFFF0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2000 C</a:t>
            </a:r>
          </a:p>
        </p:txBody>
      </p:sp>
      <p:sp>
        <p:nvSpPr>
          <p:cNvPr id="24" name="TextBox 23">
            <a:extLst>
              <a:ext uri="{FF2B5EF4-FFF2-40B4-BE49-F238E27FC236}">
                <a16:creationId xmlns:a16="http://schemas.microsoft.com/office/drawing/2014/main" id="{ACCF5DCE-1C6B-4B5E-9A5F-5F8A314C5AAB}"/>
              </a:ext>
            </a:extLst>
          </p:cNvPr>
          <p:cNvSpPr txBox="1"/>
          <p:nvPr/>
        </p:nvSpPr>
        <p:spPr>
          <a:xfrm>
            <a:off x="4494755" y="5849506"/>
            <a:ext cx="7473293" cy="553998"/>
          </a:xfrm>
          <a:prstGeom prst="rect">
            <a:avLst/>
          </a:prstGeom>
          <a:noFill/>
        </p:spPr>
        <p:txBody>
          <a:bodyPr wrap="square" rtlCol="0">
            <a:spAutoFit/>
          </a:bodyPr>
          <a:lstStyle/>
          <a:p>
            <a:pPr algn="ctr"/>
            <a:r>
              <a:rPr lang="en-US" sz="1500" dirty="0">
                <a:latin typeface="+mn-lt"/>
              </a:rPr>
              <a:t>SEM micrographs of UN kernels. a) As fabricated kernels. b) Kernels tested at 1800 </a:t>
            </a:r>
            <a:r>
              <a:rPr lang="en-US" sz="1800" baseline="30000" dirty="0" err="1"/>
              <a:t>o</a:t>
            </a:r>
            <a:r>
              <a:rPr lang="en-US" sz="1500" dirty="0" err="1">
                <a:latin typeface="+mn-lt"/>
              </a:rPr>
              <a:t>C</a:t>
            </a:r>
            <a:r>
              <a:rPr lang="en-US" sz="1500" dirty="0">
                <a:latin typeface="+mn-lt"/>
              </a:rPr>
              <a:t> under hot H</a:t>
            </a:r>
            <a:r>
              <a:rPr lang="en-US" sz="1500" baseline="-25000" dirty="0">
                <a:latin typeface="+mn-lt"/>
              </a:rPr>
              <a:t>2</a:t>
            </a:r>
            <a:r>
              <a:rPr lang="en-US" sz="1500" dirty="0">
                <a:latin typeface="+mn-lt"/>
              </a:rPr>
              <a:t>. c) Kernels tested at 2000 </a:t>
            </a:r>
            <a:r>
              <a:rPr lang="en-US" sz="1800" baseline="30000" dirty="0" err="1"/>
              <a:t>o</a:t>
            </a:r>
            <a:r>
              <a:rPr lang="en-US" sz="1500" dirty="0" err="1">
                <a:latin typeface="+mn-lt"/>
              </a:rPr>
              <a:t>C</a:t>
            </a:r>
            <a:r>
              <a:rPr lang="en-US" sz="1500" dirty="0">
                <a:latin typeface="+mn-lt"/>
              </a:rPr>
              <a:t> under hot H</a:t>
            </a:r>
            <a:r>
              <a:rPr lang="en-US" sz="1500" baseline="-25000" dirty="0">
                <a:latin typeface="+mn-lt"/>
              </a:rPr>
              <a:t>2</a:t>
            </a:r>
            <a:r>
              <a:rPr lang="en-US" sz="1500" dirty="0">
                <a:latin typeface="+mn-lt"/>
              </a:rPr>
              <a:t>.</a:t>
            </a:r>
          </a:p>
        </p:txBody>
      </p:sp>
      <p:sp>
        <p:nvSpPr>
          <p:cNvPr id="25" name="Rectangle 24">
            <a:extLst>
              <a:ext uri="{FF2B5EF4-FFF2-40B4-BE49-F238E27FC236}">
                <a16:creationId xmlns:a16="http://schemas.microsoft.com/office/drawing/2014/main" id="{8C43B074-40C4-4FEB-87A8-1C039256927E}"/>
              </a:ext>
            </a:extLst>
          </p:cNvPr>
          <p:cNvSpPr/>
          <p:nvPr/>
        </p:nvSpPr>
        <p:spPr>
          <a:xfrm>
            <a:off x="6701174" y="3846166"/>
            <a:ext cx="429561" cy="400110"/>
          </a:xfrm>
          <a:prstGeom prst="rect">
            <a:avLst/>
          </a:prstGeom>
          <a:noFill/>
        </p:spPr>
        <p:txBody>
          <a:bodyPr wrap="square" lIns="91440" tIns="45720" rIns="91440" bIns="45720">
            <a:spAutoFit/>
          </a:bodyPr>
          <a:lstStyle/>
          <a:p>
            <a:pPr algn="ctr"/>
            <a:r>
              <a:rPr lang="en-US" sz="2000" b="1" dirty="0">
                <a:ln w="0"/>
                <a:solidFill>
                  <a:schemeClr val="bg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a)</a:t>
            </a:r>
          </a:p>
        </p:txBody>
      </p:sp>
      <p:sp>
        <p:nvSpPr>
          <p:cNvPr id="26" name="Rectangle 25">
            <a:extLst>
              <a:ext uri="{FF2B5EF4-FFF2-40B4-BE49-F238E27FC236}">
                <a16:creationId xmlns:a16="http://schemas.microsoft.com/office/drawing/2014/main" id="{7A55ABA0-655A-41D4-91C5-2EA7F522992C}"/>
              </a:ext>
            </a:extLst>
          </p:cNvPr>
          <p:cNvSpPr/>
          <p:nvPr/>
        </p:nvSpPr>
        <p:spPr>
          <a:xfrm>
            <a:off x="9067878" y="3846166"/>
            <a:ext cx="429561" cy="400110"/>
          </a:xfrm>
          <a:prstGeom prst="rect">
            <a:avLst/>
          </a:prstGeom>
          <a:noFill/>
        </p:spPr>
        <p:txBody>
          <a:bodyPr wrap="square" lIns="91440" tIns="45720" rIns="91440" bIns="45720">
            <a:spAutoFit/>
          </a:bodyPr>
          <a:lstStyle/>
          <a:p>
            <a:pPr algn="ctr"/>
            <a:r>
              <a:rPr lang="en-US" sz="2000" b="1" dirty="0">
                <a:ln w="0"/>
                <a:solidFill>
                  <a:schemeClr val="bg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b)</a:t>
            </a:r>
          </a:p>
        </p:txBody>
      </p:sp>
      <p:sp>
        <p:nvSpPr>
          <p:cNvPr id="27" name="Rectangle 26">
            <a:extLst>
              <a:ext uri="{FF2B5EF4-FFF2-40B4-BE49-F238E27FC236}">
                <a16:creationId xmlns:a16="http://schemas.microsoft.com/office/drawing/2014/main" id="{E59AB469-35FC-4C62-A23E-F58C60FE352E}"/>
              </a:ext>
            </a:extLst>
          </p:cNvPr>
          <p:cNvSpPr/>
          <p:nvPr/>
        </p:nvSpPr>
        <p:spPr>
          <a:xfrm>
            <a:off x="11430319" y="3906092"/>
            <a:ext cx="429561" cy="400110"/>
          </a:xfrm>
          <a:prstGeom prst="rect">
            <a:avLst/>
          </a:prstGeom>
          <a:noFill/>
        </p:spPr>
        <p:txBody>
          <a:bodyPr wrap="square" lIns="91440" tIns="45720" rIns="91440" bIns="45720">
            <a:spAutoFit/>
          </a:bodyPr>
          <a:lstStyle/>
          <a:p>
            <a:pPr algn="ctr"/>
            <a:r>
              <a:rPr lang="en-US" sz="2000" b="1" dirty="0">
                <a:ln w="0"/>
                <a:solidFill>
                  <a:schemeClr val="bg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c)</a:t>
            </a:r>
          </a:p>
        </p:txBody>
      </p:sp>
    </p:spTree>
    <p:extLst>
      <p:ext uri="{BB962C8B-B14F-4D97-AF65-F5344CB8AC3E}">
        <p14:creationId xmlns:p14="http://schemas.microsoft.com/office/powerpoint/2010/main" val="13095795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4"/>
          </p:nvPr>
        </p:nvSpPr>
        <p:spPr/>
        <p:txBody>
          <a:bodyPr/>
          <a:lstStyle/>
          <a:p>
            <a:fld id="{4336D8BB-1FBA-4ECE-B83B-DC345E7EB0EF}" type="slidenum">
              <a:rPr lang="en-US" smtClean="0"/>
              <a:pPr/>
              <a:t>21</a:t>
            </a:fld>
            <a:endParaRPr lang="en-US" dirty="0"/>
          </a:p>
        </p:txBody>
      </p:sp>
      <p:sp>
        <p:nvSpPr>
          <p:cNvPr id="4" name="Title 3"/>
          <p:cNvSpPr>
            <a:spLocks noGrp="1"/>
          </p:cNvSpPr>
          <p:nvPr>
            <p:ph type="title"/>
          </p:nvPr>
        </p:nvSpPr>
        <p:spPr/>
        <p:txBody>
          <a:bodyPr/>
          <a:lstStyle/>
          <a:p>
            <a:r>
              <a:rPr lang="en-US" sz="3000" b="1" dirty="0"/>
              <a:t>Case Study</a:t>
            </a:r>
          </a:p>
        </p:txBody>
      </p:sp>
      <p:sp>
        <p:nvSpPr>
          <p:cNvPr id="14" name="TextBox 13"/>
          <p:cNvSpPr txBox="1"/>
          <p:nvPr/>
        </p:nvSpPr>
        <p:spPr>
          <a:xfrm>
            <a:off x="8976280" y="6312523"/>
            <a:ext cx="3404423" cy="400110"/>
          </a:xfrm>
          <a:prstGeom prst="rect">
            <a:avLst/>
          </a:prstGeom>
          <a:noFill/>
        </p:spPr>
        <p:txBody>
          <a:bodyPr wrap="square" rtlCol="0">
            <a:spAutoFit/>
          </a:bodyPr>
          <a:lstStyle/>
          <a:p>
            <a:pPr algn="ctr"/>
            <a:r>
              <a:rPr lang="en-US" sz="1000" dirty="0">
                <a:latin typeface="+mj-lt"/>
              </a:rPr>
              <a:t>SEM image of W-coated UN kernels. a) As fabricated. b) Tested at 1800 </a:t>
            </a:r>
            <a:r>
              <a:rPr lang="en-US" sz="1000" baseline="30000" dirty="0" err="1"/>
              <a:t>o</a:t>
            </a:r>
            <a:r>
              <a:rPr lang="en-US" sz="1000" dirty="0" err="1">
                <a:latin typeface="+mj-lt"/>
              </a:rPr>
              <a:t>C</a:t>
            </a:r>
            <a:r>
              <a:rPr lang="en-US" sz="1000" dirty="0">
                <a:latin typeface="+mj-lt"/>
              </a:rPr>
              <a:t> in H</a:t>
            </a:r>
            <a:r>
              <a:rPr lang="en-US" sz="1000" baseline="-25000" dirty="0">
                <a:latin typeface="+mj-lt"/>
              </a:rPr>
              <a:t>2</a:t>
            </a:r>
            <a:r>
              <a:rPr lang="en-US" sz="1000" dirty="0">
                <a:latin typeface="+mj-lt"/>
              </a:rPr>
              <a:t>. c) Tested at 2000 </a:t>
            </a:r>
            <a:r>
              <a:rPr lang="en-US" sz="1000" baseline="30000" dirty="0" err="1"/>
              <a:t>o</a:t>
            </a:r>
            <a:r>
              <a:rPr lang="en-US" sz="1000" dirty="0" err="1">
                <a:latin typeface="+mj-lt"/>
              </a:rPr>
              <a:t>C</a:t>
            </a:r>
            <a:r>
              <a:rPr lang="en-US" sz="1000" dirty="0">
                <a:latin typeface="+mj-lt"/>
              </a:rPr>
              <a:t> in H</a:t>
            </a:r>
            <a:r>
              <a:rPr lang="en-US" sz="1000" baseline="-25000" dirty="0">
                <a:latin typeface="+mj-lt"/>
              </a:rPr>
              <a:t>2</a:t>
            </a:r>
            <a:r>
              <a:rPr lang="en-US" sz="1000" dirty="0">
                <a:latin typeface="+mj-lt"/>
              </a:rPr>
              <a:t>.</a:t>
            </a:r>
          </a:p>
        </p:txBody>
      </p:sp>
      <p:pic>
        <p:nvPicPr>
          <p:cNvPr id="20" name="Picture 19" descr="A picture containing nature, crater&#10;&#10;Description automatically generated">
            <a:extLst>
              <a:ext uri="{FF2B5EF4-FFF2-40B4-BE49-F238E27FC236}">
                <a16:creationId xmlns:a16="http://schemas.microsoft.com/office/drawing/2014/main" id="{3CB61C4D-A57B-4734-8C1F-4D861829FA56}"/>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Effect>
                      <a14:brightnessContrast bright="20000"/>
                    </a14:imgEffect>
                  </a14:imgLayer>
                </a14:imgProps>
              </a:ext>
              <a:ext uri="{28A0092B-C50C-407E-A947-70E740481C1C}">
                <a14:useLocalDpi xmlns:a14="http://schemas.microsoft.com/office/drawing/2010/main" val="0"/>
              </a:ext>
            </a:extLst>
          </a:blip>
          <a:stretch>
            <a:fillRect/>
          </a:stretch>
        </p:blipFill>
        <p:spPr>
          <a:xfrm>
            <a:off x="9357935" y="2151298"/>
            <a:ext cx="2773760" cy="2219008"/>
          </a:xfrm>
          <a:prstGeom prst="rect">
            <a:avLst/>
          </a:prstGeom>
        </p:spPr>
      </p:pic>
      <p:pic>
        <p:nvPicPr>
          <p:cNvPr id="21" name="Picture 20">
            <a:extLst>
              <a:ext uri="{FF2B5EF4-FFF2-40B4-BE49-F238E27FC236}">
                <a16:creationId xmlns:a16="http://schemas.microsoft.com/office/drawing/2014/main" id="{D6425A39-5C76-4A78-9849-86568FD744CC}"/>
              </a:ext>
            </a:extLst>
          </p:cNvPr>
          <p:cNvPicPr>
            <a:picLocks noChangeAspect="1"/>
          </p:cNvPicPr>
          <p:nvPr/>
        </p:nvPicPr>
        <p:blipFill rotWithShape="1">
          <a:blip r:embed="rId5">
            <a:extLst>
              <a:ext uri="{BEBA8EAE-BF5A-486C-A8C5-ECC9F3942E4B}">
                <a14:imgProps xmlns:a14="http://schemas.microsoft.com/office/drawing/2010/main">
                  <a14:imgLayer r:embed="rId6">
                    <a14:imgEffect>
                      <a14:sharpenSoften amount="50000"/>
                    </a14:imgEffect>
                  </a14:imgLayer>
                </a14:imgProps>
              </a:ext>
            </a:extLst>
          </a:blip>
          <a:srcRect t="1" r="965" b="7823"/>
          <a:stretch/>
        </p:blipFill>
        <p:spPr>
          <a:xfrm flipV="1">
            <a:off x="9357938" y="90083"/>
            <a:ext cx="2773757" cy="2065325"/>
          </a:xfrm>
          <a:prstGeom prst="rect">
            <a:avLst/>
          </a:prstGeom>
        </p:spPr>
      </p:pic>
      <p:pic>
        <p:nvPicPr>
          <p:cNvPr id="22" name="Picture 21" descr="A close up of the moon&#10;&#10;Description automatically generated with low confidence">
            <a:extLst>
              <a:ext uri="{FF2B5EF4-FFF2-40B4-BE49-F238E27FC236}">
                <a16:creationId xmlns:a16="http://schemas.microsoft.com/office/drawing/2014/main" id="{9C9991D3-A2F8-4DBE-A02C-55582C24F32E}"/>
              </a:ext>
            </a:extLst>
          </p:cNvPr>
          <p:cNvPicPr>
            <a:picLocks noChangeAspect="1"/>
          </p:cNvPicPr>
          <p:nvPr/>
        </p:nvPicPr>
        <p:blipFill rotWithShape="1">
          <a:blip r:embed="rId7">
            <a:extLst>
              <a:ext uri="{28A0092B-C50C-407E-A947-70E740481C1C}">
                <a14:useLocalDpi xmlns:a14="http://schemas.microsoft.com/office/drawing/2010/main" val="0"/>
              </a:ext>
            </a:extLst>
          </a:blip>
          <a:srcRect l="823" r="-1" b="5803"/>
          <a:stretch/>
        </p:blipFill>
        <p:spPr>
          <a:xfrm flipH="1">
            <a:off x="9357936" y="4247197"/>
            <a:ext cx="2773759" cy="2065326"/>
          </a:xfrm>
          <a:prstGeom prst="rect">
            <a:avLst/>
          </a:prstGeom>
        </p:spPr>
      </p:pic>
      <p:sp>
        <p:nvSpPr>
          <p:cNvPr id="23" name="Content Placeholder 1">
            <a:extLst>
              <a:ext uri="{FF2B5EF4-FFF2-40B4-BE49-F238E27FC236}">
                <a16:creationId xmlns:a16="http://schemas.microsoft.com/office/drawing/2014/main" id="{573573D2-D556-48E8-8507-15035ABD877E}"/>
              </a:ext>
            </a:extLst>
          </p:cNvPr>
          <p:cNvSpPr txBox="1">
            <a:spLocks/>
          </p:cNvSpPr>
          <p:nvPr/>
        </p:nvSpPr>
        <p:spPr>
          <a:xfrm>
            <a:off x="525993" y="1348478"/>
            <a:ext cx="5869129" cy="4954291"/>
          </a:xfrm>
          <a:prstGeom prst="rect">
            <a:avLst/>
          </a:prstGeom>
        </p:spPr>
        <p:txBody>
          <a:bodyPr/>
          <a:lstStyle>
            <a:lvl1pPr marL="411480" indent="-411480" algn="l" defTabSz="548640" rtl="0" eaLnBrk="1" fontAlgn="base" hangingPunct="1">
              <a:spcBef>
                <a:spcPct val="20000"/>
              </a:spcBef>
              <a:spcAft>
                <a:spcPct val="0"/>
              </a:spcAft>
              <a:buFont typeface="Arial" pitchFamily="34" charset="0"/>
              <a:buChar char="•"/>
              <a:defRPr sz="2000" b="1" kern="1200">
                <a:solidFill>
                  <a:schemeClr val="tx1"/>
                </a:solidFill>
                <a:latin typeface="Arial" pitchFamily="34" charset="0"/>
                <a:ea typeface="ＭＳ Ｐゴシック" charset="-128"/>
                <a:cs typeface="Arial" pitchFamily="34" charset="0"/>
              </a:defRPr>
            </a:lvl1pPr>
            <a:lvl2pPr marL="742950" indent="-285750" algn="l" defTabSz="548640" rtl="0" eaLnBrk="1" fontAlgn="base" hangingPunct="1">
              <a:spcBef>
                <a:spcPct val="20000"/>
              </a:spcBef>
              <a:spcAft>
                <a:spcPct val="0"/>
              </a:spcAft>
              <a:buFont typeface="Wingdings" pitchFamily="2" charset="2"/>
              <a:buChar char="§"/>
              <a:defRPr sz="1800" kern="1200">
                <a:solidFill>
                  <a:schemeClr val="tx1"/>
                </a:solidFill>
                <a:latin typeface="Arial" pitchFamily="34" charset="0"/>
                <a:ea typeface="ＭＳ Ｐゴシック" charset="-128"/>
                <a:cs typeface="Arial" pitchFamily="34" charset="0"/>
              </a:defRPr>
            </a:lvl2pPr>
            <a:lvl3pPr marL="1143000" indent="-228600" algn="l" defTabSz="548640" rtl="0" eaLnBrk="1" fontAlgn="base" hangingPunct="1">
              <a:spcBef>
                <a:spcPct val="20000"/>
              </a:spcBef>
              <a:spcAft>
                <a:spcPct val="0"/>
              </a:spcAft>
              <a:buFont typeface="Wingdings" pitchFamily="2" charset="2"/>
              <a:buChar char="Ø"/>
              <a:defRPr sz="1600" kern="1200">
                <a:solidFill>
                  <a:schemeClr val="tx1"/>
                </a:solidFill>
                <a:latin typeface="Arial" pitchFamily="34" charset="0"/>
                <a:ea typeface="ＭＳ Ｐゴシック" charset="-128"/>
                <a:cs typeface="Arial" pitchFamily="34" charset="0"/>
              </a:defRPr>
            </a:lvl3pPr>
            <a:lvl4pPr marL="1600200" indent="-228600" algn="l" defTabSz="548640" rtl="0" eaLnBrk="1" fontAlgn="base" hangingPunct="1">
              <a:spcBef>
                <a:spcPct val="20000"/>
              </a:spcBef>
              <a:spcAft>
                <a:spcPct val="0"/>
              </a:spcAft>
              <a:buFont typeface="Wingdings" pitchFamily="2" charset="2"/>
              <a:buChar char="v"/>
              <a:defRPr sz="1400" kern="1200">
                <a:solidFill>
                  <a:schemeClr val="tx1"/>
                </a:solidFill>
                <a:latin typeface="Arial" pitchFamily="34" charset="0"/>
                <a:ea typeface="ＭＳ Ｐゴシック" charset="-128"/>
                <a:cs typeface="Arial" pitchFamily="34" charset="0"/>
              </a:defRPr>
            </a:lvl4pPr>
            <a:lvl5pPr marL="2468880" indent="-274320" algn="l" defTabSz="548640" rtl="0" eaLnBrk="1" fontAlgn="base" hangingPunct="1">
              <a:spcBef>
                <a:spcPct val="20000"/>
              </a:spcBef>
              <a:spcAft>
                <a:spcPct val="0"/>
              </a:spcAft>
              <a:buFont typeface="Arial" pitchFamily="34" charset="0"/>
              <a:buChar char="»"/>
              <a:defRPr sz="2400" kern="1200">
                <a:solidFill>
                  <a:schemeClr val="tx1"/>
                </a:solidFill>
                <a:latin typeface="Arial" pitchFamily="34" charset="0"/>
                <a:ea typeface="ＭＳ Ｐゴシック" charset="-128"/>
                <a:cs typeface="Arial" pitchFamily="34" charset="0"/>
              </a:defRPr>
            </a:lvl5pPr>
            <a:lvl6pPr marL="3017520" indent="-274320" algn="l" defTabSz="548640" rtl="0" eaLnBrk="1" latinLnBrk="0" hangingPunct="1">
              <a:spcBef>
                <a:spcPct val="20000"/>
              </a:spcBef>
              <a:buFont typeface="Arial"/>
              <a:buChar char="•"/>
              <a:defRPr sz="2400" kern="1200">
                <a:solidFill>
                  <a:schemeClr val="tx1"/>
                </a:solidFill>
                <a:latin typeface="+mn-lt"/>
                <a:ea typeface="+mn-ea"/>
                <a:cs typeface="+mn-cs"/>
              </a:defRPr>
            </a:lvl6pPr>
            <a:lvl7pPr marL="3566160" indent="-274320" algn="l" defTabSz="548640" rtl="0" eaLnBrk="1" latinLnBrk="0" hangingPunct="1">
              <a:spcBef>
                <a:spcPct val="20000"/>
              </a:spcBef>
              <a:buFont typeface="Arial"/>
              <a:buChar char="•"/>
              <a:defRPr sz="2400" kern="1200">
                <a:solidFill>
                  <a:schemeClr val="tx1"/>
                </a:solidFill>
                <a:latin typeface="+mn-lt"/>
                <a:ea typeface="+mn-ea"/>
                <a:cs typeface="+mn-cs"/>
              </a:defRPr>
            </a:lvl7pPr>
            <a:lvl8pPr marL="4114800" indent="-274320" algn="l" defTabSz="548640" rtl="0" eaLnBrk="1" latinLnBrk="0" hangingPunct="1">
              <a:spcBef>
                <a:spcPct val="20000"/>
              </a:spcBef>
              <a:buFont typeface="Arial"/>
              <a:buChar char="•"/>
              <a:defRPr sz="2400" kern="1200">
                <a:solidFill>
                  <a:schemeClr val="tx1"/>
                </a:solidFill>
                <a:latin typeface="+mn-lt"/>
                <a:ea typeface="+mn-ea"/>
                <a:cs typeface="+mn-cs"/>
              </a:defRPr>
            </a:lvl8pPr>
            <a:lvl9pPr marL="4663440" indent="-274320" algn="l" defTabSz="548640" rtl="0" eaLnBrk="1" latinLnBrk="0" hangingPunct="1">
              <a:spcBef>
                <a:spcPct val="20000"/>
              </a:spcBef>
              <a:buFont typeface="Arial"/>
              <a:buChar char="•"/>
              <a:defRPr sz="2400" kern="1200">
                <a:solidFill>
                  <a:schemeClr val="tx1"/>
                </a:solidFill>
                <a:latin typeface="+mn-lt"/>
                <a:ea typeface="+mn-ea"/>
                <a:cs typeface="+mn-cs"/>
              </a:defRPr>
            </a:lvl9pPr>
          </a:lstStyle>
          <a:p>
            <a:r>
              <a:rPr lang="en-US" dirty="0">
                <a:latin typeface="+mj-lt"/>
              </a:rPr>
              <a:t>Microscopy (continued)</a:t>
            </a:r>
          </a:p>
          <a:p>
            <a:pPr lvl="1"/>
            <a:r>
              <a:rPr lang="en-US" dirty="0">
                <a:latin typeface="+mj-lt"/>
              </a:rPr>
              <a:t>Energy dispersive spectroscopy also confirmed the coating integrity at 1800 and 2000 </a:t>
            </a:r>
            <a:r>
              <a:rPr lang="en-US" baseline="30000" dirty="0" err="1"/>
              <a:t>o</a:t>
            </a:r>
            <a:r>
              <a:rPr lang="en-US" dirty="0" err="1">
                <a:latin typeface="+mj-lt"/>
              </a:rPr>
              <a:t>C</a:t>
            </a:r>
            <a:endParaRPr lang="en-US" dirty="0">
              <a:latin typeface="+mj-lt"/>
            </a:endParaRPr>
          </a:p>
          <a:p>
            <a:r>
              <a:rPr lang="en-US" dirty="0">
                <a:latin typeface="+mj-lt"/>
              </a:rPr>
              <a:t>1800 </a:t>
            </a:r>
            <a:r>
              <a:rPr lang="en-US" baseline="30000" dirty="0" err="1"/>
              <a:t>o</a:t>
            </a:r>
            <a:r>
              <a:rPr lang="en-US" dirty="0" err="1">
                <a:latin typeface="+mj-lt"/>
              </a:rPr>
              <a:t>C</a:t>
            </a:r>
            <a:endParaRPr lang="en-US" dirty="0">
              <a:latin typeface="+mj-lt"/>
            </a:endParaRPr>
          </a:p>
          <a:p>
            <a:pPr lvl="1"/>
            <a:r>
              <a:rPr lang="en-US" dirty="0">
                <a:latin typeface="+mj-lt"/>
              </a:rPr>
              <a:t> Microstructural features included minimum etching of both tungsten and UN grains</a:t>
            </a:r>
          </a:p>
          <a:p>
            <a:pPr lvl="1"/>
            <a:r>
              <a:rPr lang="en-US" dirty="0">
                <a:latin typeface="+mj-lt"/>
              </a:rPr>
              <a:t>Tungsten coating thickness remained intact for kernels inspected</a:t>
            </a:r>
          </a:p>
          <a:p>
            <a:pPr lvl="1"/>
            <a:r>
              <a:rPr lang="en-US" dirty="0">
                <a:latin typeface="+mj-lt"/>
              </a:rPr>
              <a:t>No porosity or detachment of tungsten coating</a:t>
            </a:r>
          </a:p>
          <a:p>
            <a:r>
              <a:rPr lang="en-US" dirty="0">
                <a:latin typeface="+mj-lt"/>
              </a:rPr>
              <a:t>2000 </a:t>
            </a:r>
            <a:r>
              <a:rPr lang="en-US" baseline="30000" dirty="0" err="1"/>
              <a:t>o</a:t>
            </a:r>
            <a:r>
              <a:rPr lang="en-US" dirty="0" err="1">
                <a:latin typeface="+mj-lt"/>
              </a:rPr>
              <a:t>C</a:t>
            </a:r>
            <a:endParaRPr lang="en-US" dirty="0">
              <a:latin typeface="+mj-lt"/>
            </a:endParaRPr>
          </a:p>
          <a:p>
            <a:pPr lvl="1"/>
            <a:r>
              <a:rPr lang="en-US" dirty="0">
                <a:latin typeface="+mj-lt"/>
              </a:rPr>
              <a:t>Increased etching of tungsten grains</a:t>
            </a:r>
          </a:p>
          <a:p>
            <a:pPr lvl="1"/>
            <a:r>
              <a:rPr lang="en-US" dirty="0">
                <a:latin typeface="+mj-lt"/>
              </a:rPr>
              <a:t>Tungsten coating thickness reduction. Tungsten loss is attributed to low vapor pressure of tungsten</a:t>
            </a:r>
          </a:p>
          <a:p>
            <a:pPr lvl="1"/>
            <a:r>
              <a:rPr lang="en-US" dirty="0">
                <a:latin typeface="+mj-lt"/>
              </a:rPr>
              <a:t>Tungsten coating layer remains protecting the kernels</a:t>
            </a:r>
          </a:p>
          <a:p>
            <a:pPr lvl="1"/>
            <a:endParaRPr lang="en-US" dirty="0">
              <a:latin typeface="+mj-lt"/>
            </a:endParaRPr>
          </a:p>
          <a:p>
            <a:endParaRPr lang="en-US" dirty="0">
              <a:latin typeface="+mj-lt"/>
            </a:endParaRPr>
          </a:p>
          <a:p>
            <a:pPr lvl="1"/>
            <a:endParaRPr lang="en-US" dirty="0">
              <a:latin typeface="+mj-lt"/>
            </a:endParaRPr>
          </a:p>
          <a:p>
            <a:endParaRPr lang="en-US" b="0" dirty="0">
              <a:latin typeface="+mj-lt"/>
            </a:endParaRPr>
          </a:p>
          <a:p>
            <a:endParaRPr lang="en-US" b="0" dirty="0"/>
          </a:p>
        </p:txBody>
      </p:sp>
      <p:pic>
        <p:nvPicPr>
          <p:cNvPr id="24" name="Picture 23">
            <a:extLst>
              <a:ext uri="{FF2B5EF4-FFF2-40B4-BE49-F238E27FC236}">
                <a16:creationId xmlns:a16="http://schemas.microsoft.com/office/drawing/2014/main" id="{35AC8054-E01C-467D-B701-4A6E51E31B41}"/>
              </a:ext>
            </a:extLst>
          </p:cNvPr>
          <p:cNvPicPr>
            <a:picLocks noChangeAspect="1"/>
          </p:cNvPicPr>
          <p:nvPr/>
        </p:nvPicPr>
        <p:blipFill>
          <a:blip r:embed="rId8">
            <a:lum bright="-20000" contrast="40000"/>
            <a:extLst>
              <a:ext uri="{28A0092B-C50C-407E-A947-70E740481C1C}">
                <a14:useLocalDpi xmlns:a14="http://schemas.microsoft.com/office/drawing/2010/main" val="0"/>
              </a:ext>
            </a:extLst>
          </a:blip>
          <a:stretch>
            <a:fillRect/>
          </a:stretch>
        </p:blipFill>
        <p:spPr>
          <a:xfrm>
            <a:off x="6445548" y="1191702"/>
            <a:ext cx="1985530" cy="1553893"/>
          </a:xfrm>
          <a:prstGeom prst="rect">
            <a:avLst/>
          </a:prstGeom>
        </p:spPr>
      </p:pic>
      <p:pic>
        <p:nvPicPr>
          <p:cNvPr id="25" name="Picture 24">
            <a:extLst>
              <a:ext uri="{FF2B5EF4-FFF2-40B4-BE49-F238E27FC236}">
                <a16:creationId xmlns:a16="http://schemas.microsoft.com/office/drawing/2014/main" id="{A00B4A28-7080-486A-B3AE-79F8CE91947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445548" y="2778504"/>
            <a:ext cx="1985530" cy="1553893"/>
          </a:xfrm>
          <a:prstGeom prst="rect">
            <a:avLst/>
          </a:prstGeom>
        </p:spPr>
      </p:pic>
      <p:pic>
        <p:nvPicPr>
          <p:cNvPr id="26" name="Picture 25">
            <a:extLst>
              <a:ext uri="{FF2B5EF4-FFF2-40B4-BE49-F238E27FC236}">
                <a16:creationId xmlns:a16="http://schemas.microsoft.com/office/drawing/2014/main" id="{8182C6A5-2411-4A81-9892-A0E8352CC466}"/>
              </a:ext>
            </a:extLst>
          </p:cNvPr>
          <p:cNvPicPr>
            <a:picLocks noChangeAspect="1"/>
          </p:cNvPicPr>
          <p:nvPr/>
        </p:nvPicPr>
        <p:blipFill rotWithShape="1">
          <a:blip r:embed="rId10">
            <a:extLst>
              <a:ext uri="{28A0092B-C50C-407E-A947-70E740481C1C}">
                <a14:useLocalDpi xmlns:a14="http://schemas.microsoft.com/office/drawing/2010/main" val="0"/>
              </a:ext>
            </a:extLst>
          </a:blip>
          <a:srcRect r="50958" b="86597"/>
          <a:stretch/>
        </p:blipFill>
        <p:spPr>
          <a:xfrm>
            <a:off x="8481504" y="2780423"/>
            <a:ext cx="394553" cy="302839"/>
          </a:xfrm>
          <a:prstGeom prst="rect">
            <a:avLst/>
          </a:prstGeom>
        </p:spPr>
      </p:pic>
      <p:sp>
        <p:nvSpPr>
          <p:cNvPr id="27" name="TextBox 26">
            <a:extLst>
              <a:ext uri="{FF2B5EF4-FFF2-40B4-BE49-F238E27FC236}">
                <a16:creationId xmlns:a16="http://schemas.microsoft.com/office/drawing/2014/main" id="{FB6DDD51-3AA7-463C-9DC0-BA4844732C52}"/>
              </a:ext>
            </a:extLst>
          </p:cNvPr>
          <p:cNvSpPr txBox="1"/>
          <p:nvPr/>
        </p:nvSpPr>
        <p:spPr>
          <a:xfrm>
            <a:off x="6201227" y="4324797"/>
            <a:ext cx="2477553" cy="400110"/>
          </a:xfrm>
          <a:prstGeom prst="rect">
            <a:avLst/>
          </a:prstGeom>
          <a:noFill/>
        </p:spPr>
        <p:txBody>
          <a:bodyPr wrap="square" rtlCol="0">
            <a:spAutoFit/>
          </a:bodyPr>
          <a:lstStyle/>
          <a:p>
            <a:pPr algn="ctr"/>
            <a:r>
              <a:rPr lang="en-US" sz="1000" dirty="0">
                <a:latin typeface="+mj-lt"/>
              </a:rPr>
              <a:t>Energy dispersive spectroscopy confirmed integrity of tungsten layer at 2000 </a:t>
            </a:r>
            <a:r>
              <a:rPr lang="en-US" sz="1000" baseline="30000" dirty="0" err="1"/>
              <a:t>o</a:t>
            </a:r>
            <a:r>
              <a:rPr lang="en-US" sz="1000" dirty="0" err="1">
                <a:latin typeface="+mj-lt"/>
              </a:rPr>
              <a:t>C</a:t>
            </a:r>
            <a:endParaRPr lang="en-US" sz="1000" dirty="0">
              <a:latin typeface="+mj-lt"/>
            </a:endParaRPr>
          </a:p>
        </p:txBody>
      </p:sp>
      <p:cxnSp>
        <p:nvCxnSpPr>
          <p:cNvPr id="28" name="Straight Connector 27">
            <a:extLst>
              <a:ext uri="{FF2B5EF4-FFF2-40B4-BE49-F238E27FC236}">
                <a16:creationId xmlns:a16="http://schemas.microsoft.com/office/drawing/2014/main" id="{0CF83CE6-91DD-48AD-9BB0-5C43AF086EF9}"/>
              </a:ext>
            </a:extLst>
          </p:cNvPr>
          <p:cNvCxnSpPr>
            <a:cxnSpLocks/>
          </p:cNvCxnSpPr>
          <p:nvPr/>
        </p:nvCxnSpPr>
        <p:spPr>
          <a:xfrm>
            <a:off x="11743743" y="6194273"/>
            <a:ext cx="289430" cy="0"/>
          </a:xfrm>
          <a:prstGeom prst="line">
            <a:avLst/>
          </a:prstGeom>
          <a:ln w="381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9" name="Rectangle 28">
            <a:extLst>
              <a:ext uri="{FF2B5EF4-FFF2-40B4-BE49-F238E27FC236}">
                <a16:creationId xmlns:a16="http://schemas.microsoft.com/office/drawing/2014/main" id="{17715190-4F5E-4E41-B2E2-4EEF2D213BE7}"/>
              </a:ext>
            </a:extLst>
          </p:cNvPr>
          <p:cNvSpPr/>
          <p:nvPr/>
        </p:nvSpPr>
        <p:spPr>
          <a:xfrm>
            <a:off x="11491135" y="5948052"/>
            <a:ext cx="790009" cy="246221"/>
          </a:xfrm>
          <a:prstGeom prst="rect">
            <a:avLst/>
          </a:prstGeom>
          <a:noFill/>
          <a:effectLst/>
        </p:spPr>
        <p:txBody>
          <a:bodyPr wrap="square" lIns="91440" tIns="45720" rIns="91440" bIns="45720">
            <a:spAutoFit/>
          </a:bodyPr>
          <a:lstStyle/>
          <a:p>
            <a:pPr algn="ctr"/>
            <a:r>
              <a:rPr lang="en-US" sz="1000" dirty="0">
                <a:ln w="0"/>
                <a:solidFill>
                  <a:schemeClr val="bg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20 µm</a:t>
            </a:r>
          </a:p>
        </p:txBody>
      </p:sp>
      <p:cxnSp>
        <p:nvCxnSpPr>
          <p:cNvPr id="32" name="Straight Connector 31">
            <a:extLst>
              <a:ext uri="{FF2B5EF4-FFF2-40B4-BE49-F238E27FC236}">
                <a16:creationId xmlns:a16="http://schemas.microsoft.com/office/drawing/2014/main" id="{F2B0A06E-75B6-4266-989F-D1E3D7307EBF}"/>
              </a:ext>
            </a:extLst>
          </p:cNvPr>
          <p:cNvCxnSpPr>
            <a:cxnSpLocks/>
          </p:cNvCxnSpPr>
          <p:nvPr/>
        </p:nvCxnSpPr>
        <p:spPr>
          <a:xfrm>
            <a:off x="11743743" y="4151522"/>
            <a:ext cx="289430" cy="0"/>
          </a:xfrm>
          <a:prstGeom prst="line">
            <a:avLst/>
          </a:prstGeom>
          <a:ln w="381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3" name="Rectangle 32">
            <a:extLst>
              <a:ext uri="{FF2B5EF4-FFF2-40B4-BE49-F238E27FC236}">
                <a16:creationId xmlns:a16="http://schemas.microsoft.com/office/drawing/2014/main" id="{3828E879-4C1E-4345-9A12-C71A6AAD572F}"/>
              </a:ext>
            </a:extLst>
          </p:cNvPr>
          <p:cNvSpPr/>
          <p:nvPr/>
        </p:nvSpPr>
        <p:spPr>
          <a:xfrm>
            <a:off x="11491135" y="3905301"/>
            <a:ext cx="790009" cy="246221"/>
          </a:xfrm>
          <a:prstGeom prst="rect">
            <a:avLst/>
          </a:prstGeom>
          <a:noFill/>
          <a:effectLst/>
        </p:spPr>
        <p:txBody>
          <a:bodyPr wrap="square" lIns="91440" tIns="45720" rIns="91440" bIns="45720">
            <a:spAutoFit/>
          </a:bodyPr>
          <a:lstStyle/>
          <a:p>
            <a:pPr algn="ctr"/>
            <a:r>
              <a:rPr lang="en-US" sz="1000" dirty="0">
                <a:ln w="0"/>
                <a:solidFill>
                  <a:schemeClr val="bg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20 µm</a:t>
            </a:r>
          </a:p>
        </p:txBody>
      </p:sp>
      <p:cxnSp>
        <p:nvCxnSpPr>
          <p:cNvPr id="34" name="Straight Connector 33">
            <a:extLst>
              <a:ext uri="{FF2B5EF4-FFF2-40B4-BE49-F238E27FC236}">
                <a16:creationId xmlns:a16="http://schemas.microsoft.com/office/drawing/2014/main" id="{AEFE86DB-976D-4B95-AA2C-7D5D8E009417}"/>
              </a:ext>
            </a:extLst>
          </p:cNvPr>
          <p:cNvCxnSpPr>
            <a:cxnSpLocks/>
          </p:cNvCxnSpPr>
          <p:nvPr/>
        </p:nvCxnSpPr>
        <p:spPr>
          <a:xfrm>
            <a:off x="11743743" y="2055624"/>
            <a:ext cx="289430" cy="0"/>
          </a:xfrm>
          <a:prstGeom prst="line">
            <a:avLst/>
          </a:prstGeom>
          <a:ln w="381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5" name="Rectangle 34">
            <a:extLst>
              <a:ext uri="{FF2B5EF4-FFF2-40B4-BE49-F238E27FC236}">
                <a16:creationId xmlns:a16="http://schemas.microsoft.com/office/drawing/2014/main" id="{9434075E-A6A4-4FF7-91A2-CEAA71169934}"/>
              </a:ext>
            </a:extLst>
          </p:cNvPr>
          <p:cNvSpPr/>
          <p:nvPr/>
        </p:nvSpPr>
        <p:spPr>
          <a:xfrm>
            <a:off x="11491135" y="1809403"/>
            <a:ext cx="790009" cy="246221"/>
          </a:xfrm>
          <a:prstGeom prst="rect">
            <a:avLst/>
          </a:prstGeom>
          <a:noFill/>
          <a:effectLst/>
        </p:spPr>
        <p:txBody>
          <a:bodyPr wrap="square" lIns="91440" tIns="45720" rIns="91440" bIns="45720">
            <a:spAutoFit/>
          </a:bodyPr>
          <a:lstStyle/>
          <a:p>
            <a:pPr algn="ctr"/>
            <a:r>
              <a:rPr lang="en-US" sz="1000" dirty="0">
                <a:ln w="0"/>
                <a:solidFill>
                  <a:schemeClr val="bg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20 µm</a:t>
            </a:r>
          </a:p>
        </p:txBody>
      </p:sp>
      <p:sp>
        <p:nvSpPr>
          <p:cNvPr id="36" name="Rectangle 35">
            <a:extLst>
              <a:ext uri="{FF2B5EF4-FFF2-40B4-BE49-F238E27FC236}">
                <a16:creationId xmlns:a16="http://schemas.microsoft.com/office/drawing/2014/main" id="{4A097689-6170-45FD-9428-653008572EF4}"/>
              </a:ext>
            </a:extLst>
          </p:cNvPr>
          <p:cNvSpPr/>
          <p:nvPr/>
        </p:nvSpPr>
        <p:spPr>
          <a:xfrm>
            <a:off x="10811934" y="51912"/>
            <a:ext cx="1441769" cy="323165"/>
          </a:xfrm>
          <a:prstGeom prst="rect">
            <a:avLst/>
          </a:prstGeom>
          <a:noFill/>
          <a:effectLst/>
        </p:spPr>
        <p:txBody>
          <a:bodyPr wrap="square" lIns="91440" tIns="45720" rIns="91440" bIns="45720">
            <a:spAutoFit/>
          </a:bodyPr>
          <a:lstStyle/>
          <a:p>
            <a:pPr algn="ctr"/>
            <a:r>
              <a:rPr lang="en-US" sz="1500" b="1" dirty="0">
                <a:ln w="0"/>
                <a:solidFill>
                  <a:schemeClr val="bg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As Fabricated</a:t>
            </a:r>
          </a:p>
        </p:txBody>
      </p:sp>
      <p:sp>
        <p:nvSpPr>
          <p:cNvPr id="37" name="Rectangle 36">
            <a:extLst>
              <a:ext uri="{FF2B5EF4-FFF2-40B4-BE49-F238E27FC236}">
                <a16:creationId xmlns:a16="http://schemas.microsoft.com/office/drawing/2014/main" id="{A3040B06-EBBE-4FF8-B81B-1AE0DE8FC777}"/>
              </a:ext>
            </a:extLst>
          </p:cNvPr>
          <p:cNvSpPr/>
          <p:nvPr/>
        </p:nvSpPr>
        <p:spPr>
          <a:xfrm>
            <a:off x="11233783" y="2138606"/>
            <a:ext cx="1019920" cy="323165"/>
          </a:xfrm>
          <a:prstGeom prst="rect">
            <a:avLst/>
          </a:prstGeom>
          <a:noFill/>
          <a:effectLst/>
        </p:spPr>
        <p:txBody>
          <a:bodyPr wrap="square" lIns="91440" tIns="45720" rIns="91440" bIns="45720">
            <a:spAutoFit/>
          </a:bodyPr>
          <a:lstStyle/>
          <a:p>
            <a:pPr algn="ctr"/>
            <a:r>
              <a:rPr lang="en-US" sz="1500" b="1" dirty="0">
                <a:ln w="0"/>
                <a:solidFill>
                  <a:schemeClr val="bg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1800 C</a:t>
            </a:r>
          </a:p>
        </p:txBody>
      </p:sp>
      <p:sp>
        <p:nvSpPr>
          <p:cNvPr id="38" name="Rectangle 37">
            <a:extLst>
              <a:ext uri="{FF2B5EF4-FFF2-40B4-BE49-F238E27FC236}">
                <a16:creationId xmlns:a16="http://schemas.microsoft.com/office/drawing/2014/main" id="{5ED1D690-E590-4501-B338-C25D1091ACA1}"/>
              </a:ext>
            </a:extLst>
          </p:cNvPr>
          <p:cNvSpPr/>
          <p:nvPr/>
        </p:nvSpPr>
        <p:spPr>
          <a:xfrm>
            <a:off x="11263263" y="4266524"/>
            <a:ext cx="1019920" cy="323165"/>
          </a:xfrm>
          <a:prstGeom prst="rect">
            <a:avLst/>
          </a:prstGeom>
          <a:noFill/>
          <a:effectLst/>
        </p:spPr>
        <p:txBody>
          <a:bodyPr wrap="square" lIns="91440" tIns="45720" rIns="91440" bIns="45720">
            <a:spAutoFit/>
          </a:bodyPr>
          <a:lstStyle/>
          <a:p>
            <a:pPr algn="ctr"/>
            <a:r>
              <a:rPr lang="en-US" sz="1500" b="1" dirty="0">
                <a:ln w="0"/>
                <a:solidFill>
                  <a:schemeClr val="bg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2000 C</a:t>
            </a:r>
          </a:p>
        </p:txBody>
      </p:sp>
    </p:spTree>
    <p:extLst>
      <p:ext uri="{BB962C8B-B14F-4D97-AF65-F5344CB8AC3E}">
        <p14:creationId xmlns:p14="http://schemas.microsoft.com/office/powerpoint/2010/main" val="40603740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4"/>
          </p:nvPr>
        </p:nvSpPr>
        <p:spPr/>
        <p:txBody>
          <a:bodyPr/>
          <a:lstStyle/>
          <a:p>
            <a:fld id="{4336D8BB-1FBA-4ECE-B83B-DC345E7EB0EF}" type="slidenum">
              <a:rPr lang="en-US" smtClean="0"/>
              <a:pPr/>
              <a:t>22</a:t>
            </a:fld>
            <a:endParaRPr lang="en-US" dirty="0"/>
          </a:p>
        </p:txBody>
      </p:sp>
      <p:sp>
        <p:nvSpPr>
          <p:cNvPr id="4" name="Title 3"/>
          <p:cNvSpPr>
            <a:spLocks noGrp="1"/>
          </p:cNvSpPr>
          <p:nvPr>
            <p:ph type="title"/>
          </p:nvPr>
        </p:nvSpPr>
        <p:spPr/>
        <p:txBody>
          <a:bodyPr/>
          <a:lstStyle/>
          <a:p>
            <a:r>
              <a:rPr lang="en-US" sz="3000" b="1" dirty="0"/>
              <a:t>Case Study</a:t>
            </a:r>
          </a:p>
        </p:txBody>
      </p:sp>
      <p:sp>
        <p:nvSpPr>
          <p:cNvPr id="17" name="TextBox 16"/>
          <p:cNvSpPr txBox="1"/>
          <p:nvPr/>
        </p:nvSpPr>
        <p:spPr>
          <a:xfrm>
            <a:off x="8650766" y="5476072"/>
            <a:ext cx="3432767" cy="246221"/>
          </a:xfrm>
          <a:prstGeom prst="rect">
            <a:avLst/>
          </a:prstGeom>
          <a:noFill/>
        </p:spPr>
        <p:txBody>
          <a:bodyPr wrap="square" rtlCol="0">
            <a:spAutoFit/>
          </a:bodyPr>
          <a:lstStyle/>
          <a:p>
            <a:pPr algn="ctr"/>
            <a:r>
              <a:rPr lang="en-US" sz="1000" dirty="0">
                <a:latin typeface="+mj-lt"/>
              </a:rPr>
              <a:t>X-ray diffraction patterns.</a:t>
            </a:r>
          </a:p>
        </p:txBody>
      </p:sp>
      <p:pic>
        <p:nvPicPr>
          <p:cNvPr id="12" name="Picture 11">
            <a:extLst>
              <a:ext uri="{FF2B5EF4-FFF2-40B4-BE49-F238E27FC236}">
                <a16:creationId xmlns:a16="http://schemas.microsoft.com/office/drawing/2014/main" id="{A542E7D1-E3CD-4C50-9596-93B1919EDFF4}"/>
              </a:ext>
            </a:extLst>
          </p:cNvPr>
          <p:cNvPicPr>
            <a:picLocks noChangeAspect="1"/>
          </p:cNvPicPr>
          <p:nvPr/>
        </p:nvPicPr>
        <p:blipFill>
          <a:blip r:embed="rId3"/>
          <a:stretch>
            <a:fillRect/>
          </a:stretch>
        </p:blipFill>
        <p:spPr>
          <a:xfrm>
            <a:off x="8642866" y="75397"/>
            <a:ext cx="3440667" cy="5400675"/>
          </a:xfrm>
          <a:prstGeom prst="rect">
            <a:avLst/>
          </a:prstGeom>
        </p:spPr>
      </p:pic>
      <p:graphicFrame>
        <p:nvGraphicFramePr>
          <p:cNvPr id="13" name="Table 10">
            <a:extLst>
              <a:ext uri="{FF2B5EF4-FFF2-40B4-BE49-F238E27FC236}">
                <a16:creationId xmlns:a16="http://schemas.microsoft.com/office/drawing/2014/main" id="{C1829CAC-1098-45B4-94F9-F20E60FEA8D9}"/>
              </a:ext>
            </a:extLst>
          </p:cNvPr>
          <p:cNvGraphicFramePr>
            <a:graphicFrameLocks noGrp="1"/>
          </p:cNvGraphicFramePr>
          <p:nvPr>
            <p:extLst>
              <p:ext uri="{D42A27DB-BD31-4B8C-83A1-F6EECF244321}">
                <p14:modId xmlns:p14="http://schemas.microsoft.com/office/powerpoint/2010/main" val="1410002078"/>
              </p:ext>
            </p:extLst>
          </p:nvPr>
        </p:nvGraphicFramePr>
        <p:xfrm>
          <a:off x="5427132" y="1266512"/>
          <a:ext cx="2928789" cy="2164766"/>
        </p:xfrm>
        <a:graphic>
          <a:graphicData uri="http://schemas.openxmlformats.org/drawingml/2006/table">
            <a:tbl>
              <a:tblPr firstRow="1" bandRow="1">
                <a:tableStyleId>{073A0DAA-6AF3-43AB-8588-CEC1D06C72B9}</a:tableStyleId>
              </a:tblPr>
              <a:tblGrid>
                <a:gridCol w="1390343">
                  <a:extLst>
                    <a:ext uri="{9D8B030D-6E8A-4147-A177-3AD203B41FA5}">
                      <a16:colId xmlns:a16="http://schemas.microsoft.com/office/drawing/2014/main" val="4027107394"/>
                    </a:ext>
                  </a:extLst>
                </a:gridCol>
                <a:gridCol w="1538446">
                  <a:extLst>
                    <a:ext uri="{9D8B030D-6E8A-4147-A177-3AD203B41FA5}">
                      <a16:colId xmlns:a16="http://schemas.microsoft.com/office/drawing/2014/main" val="2502989183"/>
                    </a:ext>
                  </a:extLst>
                </a:gridCol>
              </a:tblGrid>
              <a:tr h="0">
                <a:tc>
                  <a:txBody>
                    <a:bodyPr/>
                    <a:lstStyle/>
                    <a:p>
                      <a:pPr algn="ctr"/>
                      <a:r>
                        <a:rPr lang="en-US" sz="1200" dirty="0"/>
                        <a:t>Testing Temperature</a:t>
                      </a:r>
                    </a:p>
                  </a:txBody>
                  <a:tcPr anchor="ctr"/>
                </a:tc>
                <a:tc>
                  <a:txBody>
                    <a:bodyPr/>
                    <a:lstStyle/>
                    <a:p>
                      <a:pPr algn="ctr"/>
                      <a:r>
                        <a:rPr lang="en-US" sz="1200" dirty="0"/>
                        <a:t>Phases</a:t>
                      </a:r>
                    </a:p>
                  </a:txBody>
                  <a:tcPr anchor="ctr"/>
                </a:tc>
                <a:extLst>
                  <a:ext uri="{0D108BD9-81ED-4DB2-BD59-A6C34878D82A}">
                    <a16:rowId xmlns:a16="http://schemas.microsoft.com/office/drawing/2014/main" val="3347159785"/>
                  </a:ext>
                </a:extLst>
              </a:tr>
              <a:tr h="533743">
                <a:tc>
                  <a:txBody>
                    <a:bodyPr/>
                    <a:lstStyle/>
                    <a:p>
                      <a:pPr algn="ctr"/>
                      <a:r>
                        <a:rPr lang="en-US" sz="1200" dirty="0"/>
                        <a:t>As Fabricated</a:t>
                      </a:r>
                    </a:p>
                  </a:txBody>
                  <a:tcPr anchor="ctr">
                    <a:solidFill>
                      <a:schemeClr val="bg1">
                        <a:lumMod val="85000"/>
                      </a:schemeClr>
                    </a:solidFill>
                  </a:tcPr>
                </a:tc>
                <a:tc>
                  <a:txBody>
                    <a:bodyPr/>
                    <a:lstStyle/>
                    <a:p>
                      <a:pPr marL="0" marR="0" lvl="0" indent="0" algn="ctr" defTabSz="548640" rtl="0" eaLnBrk="1" fontAlgn="auto" latinLnBrk="0" hangingPunct="1">
                        <a:lnSpc>
                          <a:spcPct val="100000"/>
                        </a:lnSpc>
                        <a:spcBef>
                          <a:spcPts val="0"/>
                        </a:spcBef>
                        <a:spcAft>
                          <a:spcPts val="0"/>
                        </a:spcAft>
                        <a:buClrTx/>
                        <a:buSzTx/>
                        <a:buFontTx/>
                        <a:buNone/>
                        <a:tabLst/>
                        <a:defRPr/>
                      </a:pPr>
                      <a:r>
                        <a:rPr lang="en-US" sz="1200" b="0" u="none" strike="noStrike" kern="1200" baseline="0" dirty="0">
                          <a:solidFill>
                            <a:schemeClr val="dk1"/>
                          </a:solidFill>
                        </a:rPr>
                        <a:t>W</a:t>
                      </a:r>
                      <a:endParaRPr lang="en-US" sz="1200" b="0" i="0" u="none" strike="noStrike" kern="1200" baseline="0" dirty="0">
                        <a:solidFill>
                          <a:schemeClr val="dk1"/>
                        </a:solidFill>
                        <a:latin typeface="+mn-lt"/>
                        <a:ea typeface="+mn-ea"/>
                        <a:cs typeface="+mn-cs"/>
                      </a:endParaRPr>
                    </a:p>
                  </a:txBody>
                  <a:tcPr anchor="ctr">
                    <a:solidFill>
                      <a:schemeClr val="bg1">
                        <a:lumMod val="85000"/>
                      </a:schemeClr>
                    </a:solidFill>
                  </a:tcPr>
                </a:tc>
                <a:extLst>
                  <a:ext uri="{0D108BD9-81ED-4DB2-BD59-A6C34878D82A}">
                    <a16:rowId xmlns:a16="http://schemas.microsoft.com/office/drawing/2014/main" val="45055762"/>
                  </a:ext>
                </a:extLst>
              </a:tr>
              <a:tr h="533743">
                <a:tc>
                  <a:txBody>
                    <a:bodyPr/>
                    <a:lstStyle/>
                    <a:p>
                      <a:pPr algn="ctr"/>
                      <a:r>
                        <a:rPr lang="en-US" sz="1200" dirty="0"/>
                        <a:t>1800 </a:t>
                      </a:r>
                      <a:r>
                        <a:rPr lang="en-US" sz="1200" baseline="30000" dirty="0" err="1"/>
                        <a:t>o</a:t>
                      </a:r>
                      <a:r>
                        <a:rPr lang="en-US" sz="1200" dirty="0" err="1"/>
                        <a:t>C</a:t>
                      </a:r>
                      <a:endParaRPr lang="en-US" sz="1200" dirty="0"/>
                    </a:p>
                  </a:txBody>
                  <a:tcPr anchor="ctr">
                    <a:solidFill>
                      <a:schemeClr val="bg1">
                        <a:lumMod val="85000"/>
                      </a:schemeClr>
                    </a:solidFill>
                  </a:tcPr>
                </a:tc>
                <a:tc>
                  <a:txBody>
                    <a:bodyPr/>
                    <a:lstStyle/>
                    <a:p>
                      <a:pPr marL="0" marR="0" lvl="0" indent="0" algn="ctr" defTabSz="548640" rtl="0" eaLnBrk="1" fontAlgn="auto" latinLnBrk="0" hangingPunct="1">
                        <a:lnSpc>
                          <a:spcPct val="100000"/>
                        </a:lnSpc>
                        <a:spcBef>
                          <a:spcPts val="0"/>
                        </a:spcBef>
                        <a:spcAft>
                          <a:spcPts val="0"/>
                        </a:spcAft>
                        <a:buClrTx/>
                        <a:buSzTx/>
                        <a:buFontTx/>
                        <a:buNone/>
                        <a:tabLst/>
                        <a:defRPr/>
                      </a:pPr>
                      <a:r>
                        <a:rPr lang="en-US" sz="1200" b="0" u="none" strike="noStrike" kern="1200" baseline="0" dirty="0">
                          <a:solidFill>
                            <a:schemeClr val="dk1"/>
                          </a:solidFill>
                        </a:rPr>
                        <a:t>W, traces of UN and γ-U</a:t>
                      </a:r>
                      <a:endParaRPr lang="en-US" sz="1200" b="0" i="0" u="none" strike="noStrike" kern="1200" baseline="0" dirty="0">
                        <a:solidFill>
                          <a:schemeClr val="dk1"/>
                        </a:solidFill>
                        <a:latin typeface="+mn-lt"/>
                        <a:ea typeface="+mn-ea"/>
                        <a:cs typeface="+mn-cs"/>
                      </a:endParaRPr>
                    </a:p>
                  </a:txBody>
                  <a:tcPr anchor="ctr">
                    <a:solidFill>
                      <a:schemeClr val="bg1">
                        <a:lumMod val="85000"/>
                      </a:schemeClr>
                    </a:solidFill>
                  </a:tcPr>
                </a:tc>
                <a:extLst>
                  <a:ext uri="{0D108BD9-81ED-4DB2-BD59-A6C34878D82A}">
                    <a16:rowId xmlns:a16="http://schemas.microsoft.com/office/drawing/2014/main" val="2132125684"/>
                  </a:ext>
                </a:extLst>
              </a:tr>
              <a:tr h="416978">
                <a:tc>
                  <a:txBody>
                    <a:bodyPr/>
                    <a:lstStyle/>
                    <a:p>
                      <a:pPr algn="ctr"/>
                      <a:r>
                        <a:rPr lang="en-US" sz="1200" dirty="0"/>
                        <a:t>2000 </a:t>
                      </a:r>
                      <a:r>
                        <a:rPr lang="en-US" sz="1200" baseline="30000" dirty="0" err="1"/>
                        <a:t>o</a:t>
                      </a:r>
                      <a:r>
                        <a:rPr lang="en-US" sz="1200" dirty="0" err="1"/>
                        <a:t>C</a:t>
                      </a:r>
                      <a:endParaRPr lang="en-US" sz="1200" dirty="0"/>
                    </a:p>
                  </a:txBody>
                  <a:tcPr anchor="ctr">
                    <a:solidFill>
                      <a:schemeClr val="bg1">
                        <a:lumMod val="85000"/>
                      </a:schemeClr>
                    </a:solidFill>
                  </a:tcPr>
                </a:tc>
                <a:tc>
                  <a:txBody>
                    <a:bodyPr/>
                    <a:lstStyle/>
                    <a:p>
                      <a:pPr algn="ctr"/>
                      <a:r>
                        <a:rPr lang="en-US" sz="1200" dirty="0"/>
                        <a:t>W, traces of UN, γ-U,</a:t>
                      </a:r>
                    </a:p>
                    <a:p>
                      <a:pPr algn="ctr"/>
                      <a:r>
                        <a:rPr lang="en-US" sz="1200" dirty="0"/>
                        <a:t>traces of tungsten nitride [4]</a:t>
                      </a:r>
                      <a:r>
                        <a:rPr lang="en-US" sz="1200" baseline="-25000" dirty="0"/>
                        <a:t>.</a:t>
                      </a:r>
                    </a:p>
                  </a:txBody>
                  <a:tcPr anchor="ctr">
                    <a:solidFill>
                      <a:schemeClr val="bg1">
                        <a:lumMod val="85000"/>
                      </a:schemeClr>
                    </a:solidFill>
                  </a:tcPr>
                </a:tc>
                <a:extLst>
                  <a:ext uri="{0D108BD9-81ED-4DB2-BD59-A6C34878D82A}">
                    <a16:rowId xmlns:a16="http://schemas.microsoft.com/office/drawing/2014/main" val="1306284970"/>
                  </a:ext>
                </a:extLst>
              </a:tr>
            </a:tbl>
          </a:graphicData>
        </a:graphic>
      </p:graphicFrame>
      <p:sp>
        <p:nvSpPr>
          <p:cNvPr id="14" name="Content Placeholder 1">
            <a:extLst>
              <a:ext uri="{FF2B5EF4-FFF2-40B4-BE49-F238E27FC236}">
                <a16:creationId xmlns:a16="http://schemas.microsoft.com/office/drawing/2014/main" id="{4D813A4C-7BF3-41E0-9634-186BCC200D41}"/>
              </a:ext>
            </a:extLst>
          </p:cNvPr>
          <p:cNvSpPr txBox="1">
            <a:spLocks/>
          </p:cNvSpPr>
          <p:nvPr/>
        </p:nvSpPr>
        <p:spPr>
          <a:xfrm>
            <a:off x="108466" y="1280745"/>
            <a:ext cx="5463903" cy="5119739"/>
          </a:xfrm>
          <a:prstGeom prst="rect">
            <a:avLst/>
          </a:prstGeom>
        </p:spPr>
        <p:txBody>
          <a:bodyPr/>
          <a:lstStyle>
            <a:lvl1pPr marL="411480" indent="-411480" algn="l" defTabSz="548640" rtl="0" eaLnBrk="1" fontAlgn="base" hangingPunct="1">
              <a:spcBef>
                <a:spcPct val="20000"/>
              </a:spcBef>
              <a:spcAft>
                <a:spcPct val="0"/>
              </a:spcAft>
              <a:buFont typeface="Arial" pitchFamily="34" charset="0"/>
              <a:buChar char="•"/>
              <a:defRPr sz="2000" b="1" kern="1200">
                <a:solidFill>
                  <a:schemeClr val="tx1"/>
                </a:solidFill>
                <a:latin typeface="Arial" pitchFamily="34" charset="0"/>
                <a:ea typeface="ＭＳ Ｐゴシック" charset="-128"/>
                <a:cs typeface="Arial" pitchFamily="34" charset="0"/>
              </a:defRPr>
            </a:lvl1pPr>
            <a:lvl2pPr marL="742950" indent="-285750" algn="l" defTabSz="548640" rtl="0" eaLnBrk="1" fontAlgn="base" hangingPunct="1">
              <a:spcBef>
                <a:spcPct val="20000"/>
              </a:spcBef>
              <a:spcAft>
                <a:spcPct val="0"/>
              </a:spcAft>
              <a:buFont typeface="Wingdings" pitchFamily="2" charset="2"/>
              <a:buChar char="§"/>
              <a:defRPr sz="1800" kern="1200">
                <a:solidFill>
                  <a:schemeClr val="tx1"/>
                </a:solidFill>
                <a:latin typeface="Arial" pitchFamily="34" charset="0"/>
                <a:ea typeface="ＭＳ Ｐゴシック" charset="-128"/>
                <a:cs typeface="Arial" pitchFamily="34" charset="0"/>
              </a:defRPr>
            </a:lvl2pPr>
            <a:lvl3pPr marL="1143000" indent="-228600" algn="l" defTabSz="548640" rtl="0" eaLnBrk="1" fontAlgn="base" hangingPunct="1">
              <a:spcBef>
                <a:spcPct val="20000"/>
              </a:spcBef>
              <a:spcAft>
                <a:spcPct val="0"/>
              </a:spcAft>
              <a:buFont typeface="Wingdings" pitchFamily="2" charset="2"/>
              <a:buChar char="Ø"/>
              <a:defRPr sz="1600" kern="1200">
                <a:solidFill>
                  <a:schemeClr val="tx1"/>
                </a:solidFill>
                <a:latin typeface="Arial" pitchFamily="34" charset="0"/>
                <a:ea typeface="ＭＳ Ｐゴシック" charset="-128"/>
                <a:cs typeface="Arial" pitchFamily="34" charset="0"/>
              </a:defRPr>
            </a:lvl3pPr>
            <a:lvl4pPr marL="1600200" indent="-228600" algn="l" defTabSz="548640" rtl="0" eaLnBrk="1" fontAlgn="base" hangingPunct="1">
              <a:spcBef>
                <a:spcPct val="20000"/>
              </a:spcBef>
              <a:spcAft>
                <a:spcPct val="0"/>
              </a:spcAft>
              <a:buFont typeface="Wingdings" pitchFamily="2" charset="2"/>
              <a:buChar char="v"/>
              <a:defRPr sz="1400" kern="1200">
                <a:solidFill>
                  <a:schemeClr val="tx1"/>
                </a:solidFill>
                <a:latin typeface="Arial" pitchFamily="34" charset="0"/>
                <a:ea typeface="ＭＳ Ｐゴシック" charset="-128"/>
                <a:cs typeface="Arial" pitchFamily="34" charset="0"/>
              </a:defRPr>
            </a:lvl4pPr>
            <a:lvl5pPr marL="2468880" indent="-274320" algn="l" defTabSz="548640" rtl="0" eaLnBrk="1" fontAlgn="base" hangingPunct="1">
              <a:spcBef>
                <a:spcPct val="20000"/>
              </a:spcBef>
              <a:spcAft>
                <a:spcPct val="0"/>
              </a:spcAft>
              <a:buFont typeface="Arial" pitchFamily="34" charset="0"/>
              <a:buChar char="»"/>
              <a:defRPr sz="2400" kern="1200">
                <a:solidFill>
                  <a:schemeClr val="tx1"/>
                </a:solidFill>
                <a:latin typeface="Arial" pitchFamily="34" charset="0"/>
                <a:ea typeface="ＭＳ Ｐゴシック" charset="-128"/>
                <a:cs typeface="Arial" pitchFamily="34" charset="0"/>
              </a:defRPr>
            </a:lvl5pPr>
            <a:lvl6pPr marL="3017520" indent="-274320" algn="l" defTabSz="548640" rtl="0" eaLnBrk="1" latinLnBrk="0" hangingPunct="1">
              <a:spcBef>
                <a:spcPct val="20000"/>
              </a:spcBef>
              <a:buFont typeface="Arial"/>
              <a:buChar char="•"/>
              <a:defRPr sz="2400" kern="1200">
                <a:solidFill>
                  <a:schemeClr val="tx1"/>
                </a:solidFill>
                <a:latin typeface="+mn-lt"/>
                <a:ea typeface="+mn-ea"/>
                <a:cs typeface="+mn-cs"/>
              </a:defRPr>
            </a:lvl6pPr>
            <a:lvl7pPr marL="3566160" indent="-274320" algn="l" defTabSz="548640" rtl="0" eaLnBrk="1" latinLnBrk="0" hangingPunct="1">
              <a:spcBef>
                <a:spcPct val="20000"/>
              </a:spcBef>
              <a:buFont typeface="Arial"/>
              <a:buChar char="•"/>
              <a:defRPr sz="2400" kern="1200">
                <a:solidFill>
                  <a:schemeClr val="tx1"/>
                </a:solidFill>
                <a:latin typeface="+mn-lt"/>
                <a:ea typeface="+mn-ea"/>
                <a:cs typeface="+mn-cs"/>
              </a:defRPr>
            </a:lvl7pPr>
            <a:lvl8pPr marL="4114800" indent="-274320" algn="l" defTabSz="548640" rtl="0" eaLnBrk="1" latinLnBrk="0" hangingPunct="1">
              <a:spcBef>
                <a:spcPct val="20000"/>
              </a:spcBef>
              <a:buFont typeface="Arial"/>
              <a:buChar char="•"/>
              <a:defRPr sz="2400" kern="1200">
                <a:solidFill>
                  <a:schemeClr val="tx1"/>
                </a:solidFill>
                <a:latin typeface="+mn-lt"/>
                <a:ea typeface="+mn-ea"/>
                <a:cs typeface="+mn-cs"/>
              </a:defRPr>
            </a:lvl8pPr>
            <a:lvl9pPr marL="4663440" indent="-274320" algn="l" defTabSz="548640" rtl="0" eaLnBrk="1" latinLnBrk="0" hangingPunct="1">
              <a:spcBef>
                <a:spcPct val="20000"/>
              </a:spcBef>
              <a:buFont typeface="Arial"/>
              <a:buChar char="•"/>
              <a:defRPr sz="2400" kern="1200">
                <a:solidFill>
                  <a:schemeClr val="tx1"/>
                </a:solidFill>
                <a:latin typeface="+mn-lt"/>
                <a:ea typeface="+mn-ea"/>
                <a:cs typeface="+mn-cs"/>
              </a:defRPr>
            </a:lvl9pPr>
          </a:lstStyle>
          <a:p>
            <a:r>
              <a:rPr lang="en-US" dirty="0">
                <a:latin typeface="+mj-lt"/>
              </a:rPr>
              <a:t>X-ray Diffraction</a:t>
            </a:r>
          </a:p>
          <a:p>
            <a:pPr lvl="1"/>
            <a:r>
              <a:rPr lang="en-US" dirty="0">
                <a:latin typeface="+mj-lt"/>
              </a:rPr>
              <a:t>As fabricated kernels displayed only tungsten peaks, confirming presence of the tungsten coating</a:t>
            </a:r>
          </a:p>
          <a:p>
            <a:r>
              <a:rPr lang="en-US" dirty="0">
                <a:latin typeface="+mj-lt"/>
              </a:rPr>
              <a:t>1800 </a:t>
            </a:r>
            <a:r>
              <a:rPr lang="en-US" baseline="30000" dirty="0" err="1"/>
              <a:t>o</a:t>
            </a:r>
            <a:r>
              <a:rPr lang="en-US" dirty="0" err="1">
                <a:latin typeface="+mj-lt"/>
              </a:rPr>
              <a:t>C</a:t>
            </a:r>
            <a:endParaRPr lang="en-US" dirty="0">
              <a:latin typeface="+mj-lt"/>
            </a:endParaRPr>
          </a:p>
          <a:p>
            <a:pPr lvl="1"/>
            <a:r>
              <a:rPr lang="en-US" dirty="0">
                <a:latin typeface="+mj-lt"/>
              </a:rPr>
              <a:t> Besides tungsten, traces of UN and uranium metal were found. Attributed to broken kernels during the experimental set up</a:t>
            </a:r>
          </a:p>
          <a:p>
            <a:pPr lvl="1"/>
            <a:r>
              <a:rPr lang="en-US" dirty="0">
                <a:latin typeface="+mj-lt"/>
              </a:rPr>
              <a:t>Traces were found at small concentrations ≤1%, where W peak was 100%</a:t>
            </a:r>
          </a:p>
          <a:p>
            <a:r>
              <a:rPr lang="en-US" dirty="0">
                <a:latin typeface="+mj-lt"/>
              </a:rPr>
              <a:t>2000 </a:t>
            </a:r>
            <a:r>
              <a:rPr lang="en-US" baseline="30000" dirty="0" err="1"/>
              <a:t>o</a:t>
            </a:r>
            <a:r>
              <a:rPr lang="en-US" dirty="0" err="1">
                <a:latin typeface="+mj-lt"/>
              </a:rPr>
              <a:t>C</a:t>
            </a:r>
            <a:endParaRPr lang="en-US" dirty="0">
              <a:latin typeface="+mj-lt"/>
            </a:endParaRPr>
          </a:p>
          <a:p>
            <a:pPr lvl="1"/>
            <a:r>
              <a:rPr lang="en-US" dirty="0">
                <a:latin typeface="+mj-lt"/>
              </a:rPr>
              <a:t>W, traces of UN, and uranium metal</a:t>
            </a:r>
          </a:p>
          <a:p>
            <a:pPr lvl="1"/>
            <a:r>
              <a:rPr lang="en-US" dirty="0">
                <a:latin typeface="+mj-lt"/>
              </a:rPr>
              <a:t>Possible traces of a hexagonal tungsten nitride phase </a:t>
            </a:r>
            <a:r>
              <a:rPr lang="en-US" sz="1800" b="0" i="0" u="none" strike="noStrike" baseline="0" dirty="0">
                <a:solidFill>
                  <a:srgbClr val="000000"/>
                </a:solidFill>
                <a:latin typeface="Times New Roman" panose="02020603050405020304" pitchFamily="18" charset="0"/>
              </a:rPr>
              <a:t>WN</a:t>
            </a:r>
            <a:r>
              <a:rPr lang="en-US" sz="1800" b="0" i="0" u="none" strike="noStrike" baseline="-25000" dirty="0">
                <a:solidFill>
                  <a:srgbClr val="000000"/>
                </a:solidFill>
                <a:latin typeface="Times New Roman" panose="02020603050405020304" pitchFamily="18" charset="0"/>
              </a:rPr>
              <a:t>0.91</a:t>
            </a:r>
            <a:r>
              <a:rPr lang="en-US" sz="1800" b="0" i="0" u="none" strike="noStrike" baseline="0" dirty="0">
                <a:solidFill>
                  <a:srgbClr val="000000"/>
                </a:solidFill>
                <a:latin typeface="Times New Roman" panose="02020603050405020304" pitchFamily="18" charset="0"/>
              </a:rPr>
              <a:t> </a:t>
            </a:r>
            <a:r>
              <a:rPr lang="en-US" dirty="0">
                <a:latin typeface="+mj-lt"/>
              </a:rPr>
              <a:t>[4]. Attributed to potential reaction between W and N, as by biproduct of UN dissociation</a:t>
            </a:r>
          </a:p>
          <a:p>
            <a:pPr marL="457200" lvl="1" indent="0">
              <a:buNone/>
            </a:pPr>
            <a:endParaRPr lang="en-US" dirty="0">
              <a:latin typeface="+mj-lt"/>
            </a:endParaRPr>
          </a:p>
          <a:p>
            <a:endParaRPr lang="en-US" b="0" dirty="0"/>
          </a:p>
        </p:txBody>
      </p:sp>
      <p:sp>
        <p:nvSpPr>
          <p:cNvPr id="11" name="TextBox 10">
            <a:extLst>
              <a:ext uri="{FF2B5EF4-FFF2-40B4-BE49-F238E27FC236}">
                <a16:creationId xmlns:a16="http://schemas.microsoft.com/office/drawing/2014/main" id="{CA3A1863-E4D8-4163-9AF5-37FE38B047D5}"/>
              </a:ext>
            </a:extLst>
          </p:cNvPr>
          <p:cNvSpPr txBox="1"/>
          <p:nvPr/>
        </p:nvSpPr>
        <p:spPr>
          <a:xfrm>
            <a:off x="2811333" y="6086093"/>
            <a:ext cx="7823201" cy="923330"/>
          </a:xfrm>
          <a:prstGeom prst="rect">
            <a:avLst/>
          </a:prstGeom>
          <a:noFill/>
        </p:spPr>
        <p:txBody>
          <a:bodyPr wrap="square" rtlCol="0">
            <a:spAutoFit/>
          </a:bodyPr>
          <a:lstStyle/>
          <a:p>
            <a:r>
              <a:rPr lang="en-US" b="1" dirty="0">
                <a:latin typeface="+mj-lt"/>
              </a:rPr>
              <a:t>Based on diffraction data, W is the predominant phase in all samples evaluated  Negligible traces appeared and will be investigated during consolidation</a:t>
            </a:r>
          </a:p>
          <a:p>
            <a:endParaRPr lang="en-US" b="1" dirty="0"/>
          </a:p>
        </p:txBody>
      </p:sp>
    </p:spTree>
    <p:extLst>
      <p:ext uri="{BB962C8B-B14F-4D97-AF65-F5344CB8AC3E}">
        <p14:creationId xmlns:p14="http://schemas.microsoft.com/office/powerpoint/2010/main" val="31276380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4"/>
          </p:nvPr>
        </p:nvSpPr>
        <p:spPr/>
        <p:txBody>
          <a:bodyPr/>
          <a:lstStyle/>
          <a:p>
            <a:fld id="{4336D8BB-1FBA-4ECE-B83B-DC345E7EB0EF}" type="slidenum">
              <a:rPr lang="en-US" smtClean="0"/>
              <a:pPr/>
              <a:t>23</a:t>
            </a:fld>
            <a:endParaRPr lang="en-US" dirty="0"/>
          </a:p>
        </p:txBody>
      </p:sp>
      <p:sp>
        <p:nvSpPr>
          <p:cNvPr id="4" name="Title 3"/>
          <p:cNvSpPr>
            <a:spLocks noGrp="1"/>
          </p:cNvSpPr>
          <p:nvPr>
            <p:ph type="title"/>
          </p:nvPr>
        </p:nvSpPr>
        <p:spPr/>
        <p:txBody>
          <a:bodyPr/>
          <a:lstStyle/>
          <a:p>
            <a:r>
              <a:rPr lang="en-US" sz="3000" b="1" dirty="0"/>
              <a:t>Conclusions</a:t>
            </a:r>
          </a:p>
        </p:txBody>
      </p:sp>
      <p:sp>
        <p:nvSpPr>
          <p:cNvPr id="2" name="Content Placeholder 1"/>
          <p:cNvSpPr>
            <a:spLocks noGrp="1"/>
          </p:cNvSpPr>
          <p:nvPr>
            <p:ph idx="1"/>
          </p:nvPr>
        </p:nvSpPr>
        <p:spPr>
          <a:xfrm>
            <a:off x="398011" y="1215855"/>
            <a:ext cx="11480800" cy="5331903"/>
          </a:xfrm>
        </p:spPr>
        <p:txBody>
          <a:bodyPr/>
          <a:lstStyle/>
          <a:p>
            <a:r>
              <a:rPr lang="en-US" b="0" dirty="0">
                <a:latin typeface="+mj-lt"/>
              </a:rPr>
              <a:t>The results of the previous study along with ongoing research efforts, both highlight the destructive effects of the harsh environment where nuclear fuel and materials must perform </a:t>
            </a:r>
          </a:p>
          <a:p>
            <a:endParaRPr lang="en-US" b="0" dirty="0">
              <a:latin typeface="+mj-lt"/>
            </a:endParaRPr>
          </a:p>
          <a:p>
            <a:r>
              <a:rPr lang="en-US" b="0" dirty="0">
                <a:latin typeface="+mj-lt"/>
              </a:rPr>
              <a:t>Despite the use of an advanced processing techniques and the production of dense fuel </a:t>
            </a:r>
            <a:r>
              <a:rPr lang="en-US" b="0" dirty="0" err="1">
                <a:latin typeface="+mj-lt"/>
              </a:rPr>
              <a:t>cermets</a:t>
            </a:r>
            <a:r>
              <a:rPr lang="en-US" b="0" dirty="0">
                <a:latin typeface="+mj-lt"/>
              </a:rPr>
              <a:t>, there is a need for further mitigation strategies, such as cladding, and fuel particle coating to minimize H</a:t>
            </a:r>
            <a:r>
              <a:rPr lang="en-US" b="0" baseline="-25000" dirty="0">
                <a:latin typeface="+mj-lt"/>
              </a:rPr>
              <a:t>2</a:t>
            </a:r>
            <a:r>
              <a:rPr lang="en-US" b="0" dirty="0">
                <a:latin typeface="+mj-lt"/>
              </a:rPr>
              <a:t> exposure</a:t>
            </a:r>
          </a:p>
          <a:p>
            <a:endParaRPr lang="en-US" b="0" dirty="0">
              <a:latin typeface="+mj-lt"/>
            </a:endParaRPr>
          </a:p>
          <a:p>
            <a:r>
              <a:rPr lang="en-US" b="0" dirty="0">
                <a:latin typeface="+mj-lt"/>
              </a:rPr>
              <a:t>Future hot hydrogen tests are intended on kernels consolidated in a </a:t>
            </a:r>
            <a:r>
              <a:rPr lang="en-US" b="0" dirty="0" err="1">
                <a:latin typeface="+mj-lt"/>
              </a:rPr>
              <a:t>MoW</a:t>
            </a:r>
            <a:r>
              <a:rPr lang="en-US" b="0" dirty="0">
                <a:latin typeface="+mj-lt"/>
              </a:rPr>
              <a:t> alloy matrix using spark plasma sintering (SPS), to further protect the fuel</a:t>
            </a:r>
          </a:p>
          <a:p>
            <a:endParaRPr lang="en-US" b="0" dirty="0">
              <a:latin typeface="+mj-lt"/>
            </a:endParaRPr>
          </a:p>
          <a:p>
            <a:r>
              <a:rPr lang="en-US" b="0" dirty="0">
                <a:latin typeface="+mj-lt"/>
              </a:rPr>
              <a:t>Further testing of consolidated W-coated fuel kernels will aid to determine operational limits of this novel fuel configuration</a:t>
            </a:r>
          </a:p>
          <a:p>
            <a:endParaRPr lang="en-US" b="0" dirty="0">
              <a:latin typeface="+mj-lt"/>
            </a:endParaRPr>
          </a:p>
          <a:p>
            <a:r>
              <a:rPr lang="en-US" b="0" dirty="0">
                <a:latin typeface="+mj-lt"/>
              </a:rPr>
              <a:t>NASA MSFC intends to collaborate with industry and academia on future efforts involving design and development of nuclear fuels to support deep space exploration missions</a:t>
            </a:r>
          </a:p>
          <a:p>
            <a:endParaRPr lang="en-US" b="0" dirty="0">
              <a:latin typeface="+mj-lt"/>
            </a:endParaRPr>
          </a:p>
        </p:txBody>
      </p:sp>
    </p:spTree>
    <p:extLst>
      <p:ext uri="{BB962C8B-B14F-4D97-AF65-F5344CB8AC3E}">
        <p14:creationId xmlns:p14="http://schemas.microsoft.com/office/powerpoint/2010/main" val="3658389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4"/>
          </p:nvPr>
        </p:nvSpPr>
        <p:spPr/>
        <p:txBody>
          <a:bodyPr/>
          <a:lstStyle/>
          <a:p>
            <a:fld id="{4336D8BB-1FBA-4ECE-B83B-DC345E7EB0EF}" type="slidenum">
              <a:rPr lang="en-US" smtClean="0"/>
              <a:pPr/>
              <a:t>24</a:t>
            </a:fld>
            <a:endParaRPr lang="en-US" dirty="0"/>
          </a:p>
        </p:txBody>
      </p:sp>
      <p:sp>
        <p:nvSpPr>
          <p:cNvPr id="4" name="Title 3"/>
          <p:cNvSpPr>
            <a:spLocks noGrp="1"/>
          </p:cNvSpPr>
          <p:nvPr>
            <p:ph type="title"/>
          </p:nvPr>
        </p:nvSpPr>
        <p:spPr/>
        <p:txBody>
          <a:bodyPr/>
          <a:lstStyle/>
          <a:p>
            <a:r>
              <a:rPr lang="en-US" sz="3000" b="1" dirty="0"/>
              <a:t>References</a:t>
            </a:r>
          </a:p>
        </p:txBody>
      </p:sp>
      <p:sp>
        <p:nvSpPr>
          <p:cNvPr id="2" name="Content Placeholder 1"/>
          <p:cNvSpPr>
            <a:spLocks noGrp="1"/>
          </p:cNvSpPr>
          <p:nvPr>
            <p:ph idx="1"/>
          </p:nvPr>
        </p:nvSpPr>
        <p:spPr>
          <a:xfrm>
            <a:off x="398011" y="1215855"/>
            <a:ext cx="11480800" cy="5331903"/>
          </a:xfrm>
        </p:spPr>
        <p:txBody>
          <a:bodyPr/>
          <a:lstStyle/>
          <a:p>
            <a:pPr marL="0" indent="0">
              <a:buNone/>
            </a:pPr>
            <a:endParaRPr lang="en-US" sz="1500" b="0" i="0" dirty="0">
              <a:solidFill>
                <a:srgbClr val="222222"/>
              </a:solidFill>
              <a:effectLst/>
              <a:latin typeface="+mn-lt"/>
            </a:endParaRPr>
          </a:p>
          <a:p>
            <a:pPr marL="457200" indent="-457200">
              <a:buFont typeface="+mj-lt"/>
              <a:buAutoNum type="arabicPeriod"/>
            </a:pPr>
            <a:r>
              <a:rPr lang="en-US" sz="1500" b="0" dirty="0" err="1">
                <a:solidFill>
                  <a:srgbClr val="222222"/>
                </a:solidFill>
                <a:latin typeface="+mn-lt"/>
              </a:rPr>
              <a:t>Koening</a:t>
            </a:r>
            <a:r>
              <a:rPr lang="en-US" sz="1500" b="0" dirty="0">
                <a:solidFill>
                  <a:srgbClr val="222222"/>
                </a:solidFill>
                <a:latin typeface="+mn-lt"/>
              </a:rPr>
              <a:t>, Daniel. “Experience Gained from the Space Nuclear Rocket Program (ROVER).” Los Alamos National Laboratory. LA-10062-H. May 1986. </a:t>
            </a:r>
          </a:p>
          <a:p>
            <a:pPr marL="457200" indent="-457200">
              <a:buFont typeface="+mj-lt"/>
              <a:buAutoNum type="arabicPeriod"/>
            </a:pPr>
            <a:r>
              <a:rPr lang="en-US" sz="1500" b="0" i="0" dirty="0">
                <a:solidFill>
                  <a:srgbClr val="222222"/>
                </a:solidFill>
                <a:effectLst/>
                <a:latin typeface="+mn-lt"/>
              </a:rPr>
              <a:t>Hirschhorn, Jacob, Floyd Hilty, Michael R. Tonks, and Jhonathan Rosales. "Review and Preliminary Investigation into Fuel Loss from </a:t>
            </a:r>
            <a:r>
              <a:rPr lang="en-US" sz="1500" b="0" i="0" dirty="0" err="1">
                <a:solidFill>
                  <a:srgbClr val="222222"/>
                </a:solidFill>
                <a:effectLst/>
                <a:latin typeface="+mn-lt"/>
              </a:rPr>
              <a:t>Cermets</a:t>
            </a:r>
            <a:r>
              <a:rPr lang="en-US" sz="1500" b="0" i="0" dirty="0">
                <a:solidFill>
                  <a:srgbClr val="222222"/>
                </a:solidFill>
                <a:effectLst/>
                <a:latin typeface="+mn-lt"/>
              </a:rPr>
              <a:t> Composed of Uranium Nitride and a Molybdenum-Tungsten Alloy for Nuclear Thermal Propulsion Using Mesoscale Simulations." </a:t>
            </a:r>
            <a:r>
              <a:rPr lang="en-US" sz="1500" b="0" i="1" dirty="0">
                <a:solidFill>
                  <a:srgbClr val="222222"/>
                </a:solidFill>
                <a:effectLst/>
                <a:latin typeface="+mn-lt"/>
              </a:rPr>
              <a:t>JOM</a:t>
            </a:r>
            <a:r>
              <a:rPr lang="en-US" sz="1500" b="0" i="0" dirty="0">
                <a:solidFill>
                  <a:srgbClr val="222222"/>
                </a:solidFill>
                <a:effectLst/>
                <a:latin typeface="+mn-lt"/>
              </a:rPr>
              <a:t> 73, no. 11 (2021): 3528-3543.</a:t>
            </a:r>
          </a:p>
          <a:p>
            <a:pPr marL="457200" indent="-457200">
              <a:buFont typeface="+mj-lt"/>
              <a:buAutoNum type="arabicPeriod"/>
            </a:pPr>
            <a:r>
              <a:rPr lang="en-US" sz="1500" b="0" i="0" dirty="0">
                <a:solidFill>
                  <a:srgbClr val="222222"/>
                </a:solidFill>
                <a:effectLst/>
                <a:latin typeface="+mn-lt"/>
              </a:rPr>
              <a:t>Cureton, William F., James Zillinger, Jhonathan Rosales, Ryan P. Wilkerson, </a:t>
            </a:r>
            <a:r>
              <a:rPr lang="en-US" sz="1500" b="0" i="0" dirty="0" err="1">
                <a:solidFill>
                  <a:srgbClr val="222222"/>
                </a:solidFill>
                <a:effectLst/>
                <a:latin typeface="+mn-lt"/>
              </a:rPr>
              <a:t>Maik</a:t>
            </a:r>
            <a:r>
              <a:rPr lang="en-US" sz="1500" b="0" i="0" dirty="0">
                <a:solidFill>
                  <a:srgbClr val="222222"/>
                </a:solidFill>
                <a:effectLst/>
                <a:latin typeface="+mn-lt"/>
              </a:rPr>
              <a:t> Lang, and Marvin Barnes. "Microstructural evolution of Mo-UO2 </a:t>
            </a:r>
            <a:r>
              <a:rPr lang="en-US" sz="1500" b="0" i="0" dirty="0" err="1">
                <a:solidFill>
                  <a:srgbClr val="222222"/>
                </a:solidFill>
                <a:effectLst/>
                <a:latin typeface="+mn-lt"/>
              </a:rPr>
              <a:t>cermets</a:t>
            </a:r>
            <a:r>
              <a:rPr lang="en-US" sz="1500" b="0" i="0" dirty="0">
                <a:solidFill>
                  <a:srgbClr val="222222"/>
                </a:solidFill>
                <a:effectLst/>
                <a:latin typeface="+mn-lt"/>
              </a:rPr>
              <a:t> under high temperature hydrogen environments." </a:t>
            </a:r>
            <a:r>
              <a:rPr lang="en-US" sz="1500" b="0" i="1" dirty="0">
                <a:solidFill>
                  <a:srgbClr val="222222"/>
                </a:solidFill>
                <a:effectLst/>
                <a:latin typeface="+mn-lt"/>
              </a:rPr>
              <a:t>Journal of Nuclear Materials</a:t>
            </a:r>
            <a:r>
              <a:rPr lang="en-US" sz="1500" b="0" i="0" dirty="0">
                <a:solidFill>
                  <a:srgbClr val="222222"/>
                </a:solidFill>
                <a:effectLst/>
                <a:latin typeface="+mn-lt"/>
              </a:rPr>
              <a:t> 538 (2020): 152297.</a:t>
            </a:r>
          </a:p>
          <a:p>
            <a:pPr marL="457200" indent="-457200">
              <a:buFont typeface="+mj-lt"/>
              <a:buAutoNum type="arabicPeriod"/>
            </a:pPr>
            <a:r>
              <a:rPr lang="en-US" sz="1400" b="0" i="0" dirty="0" err="1">
                <a:solidFill>
                  <a:srgbClr val="222222"/>
                </a:solidFill>
                <a:effectLst/>
                <a:latin typeface="Arial" panose="020B0604020202020204" pitchFamily="34" charset="0"/>
              </a:rPr>
              <a:t>Wriedt</a:t>
            </a:r>
            <a:r>
              <a:rPr lang="en-US" sz="1400" b="0" i="0" dirty="0">
                <a:solidFill>
                  <a:srgbClr val="222222"/>
                </a:solidFill>
                <a:effectLst/>
                <a:latin typeface="Arial" panose="020B0604020202020204" pitchFamily="34" charset="0"/>
              </a:rPr>
              <a:t>, H. A. "The NW (nitrogen-tungsten) system." </a:t>
            </a:r>
            <a:r>
              <a:rPr lang="en-US" sz="1400" b="0" i="1" dirty="0">
                <a:solidFill>
                  <a:srgbClr val="222222"/>
                </a:solidFill>
                <a:effectLst/>
                <a:latin typeface="Arial" panose="020B0604020202020204" pitchFamily="34" charset="0"/>
              </a:rPr>
              <a:t>Bulletin of Alloy Phase Diagrams</a:t>
            </a:r>
            <a:r>
              <a:rPr lang="en-US" sz="1400" b="0" i="0" dirty="0">
                <a:solidFill>
                  <a:srgbClr val="222222"/>
                </a:solidFill>
                <a:effectLst/>
                <a:latin typeface="Arial" panose="020B0604020202020204" pitchFamily="34" charset="0"/>
              </a:rPr>
              <a:t> 10, no. 4 (1989): 358-367.</a:t>
            </a:r>
            <a:endParaRPr lang="en-US" sz="1500" b="0" dirty="0">
              <a:solidFill>
                <a:srgbClr val="222222"/>
              </a:solidFill>
              <a:latin typeface="+mn-lt"/>
            </a:endParaRPr>
          </a:p>
          <a:p>
            <a:pPr marL="0" indent="0">
              <a:buNone/>
            </a:pPr>
            <a:endParaRPr lang="en-US" b="0" dirty="0">
              <a:latin typeface="+mj-lt"/>
            </a:endParaRPr>
          </a:p>
          <a:p>
            <a:pPr marL="0" indent="0" algn="ctr">
              <a:buNone/>
            </a:pPr>
            <a:r>
              <a:rPr lang="en-US" dirty="0">
                <a:latin typeface="+mj-lt"/>
              </a:rPr>
              <a:t> NASA Staff Involved in this work</a:t>
            </a:r>
          </a:p>
          <a:p>
            <a:pPr marL="0" indent="0" algn="ctr">
              <a:buNone/>
            </a:pPr>
            <a:r>
              <a:rPr lang="en-US" sz="1400" b="0" dirty="0">
                <a:latin typeface="+mj-lt"/>
              </a:rPr>
              <a:t>Arne Croell, </a:t>
            </a:r>
            <a:r>
              <a:rPr lang="en-US" sz="1400" b="0" dirty="0" err="1">
                <a:latin typeface="+mj-lt"/>
              </a:rPr>
              <a:t>Ph.D</a:t>
            </a:r>
            <a:endParaRPr lang="en-US" sz="1400" b="0" dirty="0">
              <a:latin typeface="+mj-lt"/>
            </a:endParaRPr>
          </a:p>
          <a:p>
            <a:pPr marL="0" indent="0" algn="ctr">
              <a:buNone/>
            </a:pPr>
            <a:r>
              <a:rPr lang="en-US" sz="1400" b="0" dirty="0">
                <a:latin typeface="+mj-lt"/>
              </a:rPr>
              <a:t>Christopher McKinney</a:t>
            </a:r>
          </a:p>
          <a:p>
            <a:pPr marL="0" indent="0" algn="ctr">
              <a:buNone/>
            </a:pPr>
            <a:r>
              <a:rPr lang="en-US" sz="1400" b="0" dirty="0">
                <a:latin typeface="+mj-lt"/>
              </a:rPr>
              <a:t>Omar Mireles, </a:t>
            </a:r>
            <a:r>
              <a:rPr lang="en-US" sz="1400" b="0" dirty="0" err="1">
                <a:latin typeface="+mj-lt"/>
              </a:rPr>
              <a:t>Ph.D</a:t>
            </a:r>
            <a:endParaRPr lang="en-US" sz="1400" b="0" dirty="0">
              <a:latin typeface="+mj-lt"/>
            </a:endParaRPr>
          </a:p>
          <a:p>
            <a:pPr marL="0" indent="0" algn="ctr">
              <a:buNone/>
            </a:pPr>
            <a:r>
              <a:rPr lang="en-US" sz="1400" b="0" dirty="0">
                <a:latin typeface="+mj-lt"/>
              </a:rPr>
              <a:t>Jhonathan Rosales, </a:t>
            </a:r>
            <a:r>
              <a:rPr lang="en-US" sz="1400" b="0" dirty="0" err="1">
                <a:latin typeface="+mj-lt"/>
              </a:rPr>
              <a:t>Ph.D</a:t>
            </a:r>
            <a:r>
              <a:rPr lang="en-US" sz="1400" b="0" dirty="0">
                <a:latin typeface="+mj-lt"/>
              </a:rPr>
              <a:t> </a:t>
            </a:r>
          </a:p>
          <a:p>
            <a:pPr marL="0" indent="0" algn="ctr">
              <a:buNone/>
            </a:pPr>
            <a:r>
              <a:rPr lang="en-US" sz="1400" b="0" dirty="0">
                <a:latin typeface="+mj-lt"/>
              </a:rPr>
              <a:t>Brian Taylor</a:t>
            </a:r>
          </a:p>
          <a:p>
            <a:pPr marL="0" indent="0" algn="ctr">
              <a:buNone/>
            </a:pPr>
            <a:r>
              <a:rPr lang="en-US" sz="1400" b="0" dirty="0">
                <a:latin typeface="+mj-lt"/>
              </a:rPr>
              <a:t>Martin Volz, </a:t>
            </a:r>
            <a:r>
              <a:rPr lang="en-US" sz="1400" b="0" dirty="0" err="1">
                <a:latin typeface="+mj-lt"/>
              </a:rPr>
              <a:t>Ph.D</a:t>
            </a:r>
            <a:endParaRPr lang="en-US" sz="1400" b="0" dirty="0">
              <a:latin typeface="+mj-lt"/>
            </a:endParaRPr>
          </a:p>
          <a:p>
            <a:pPr marL="0" indent="0" algn="ctr">
              <a:buNone/>
            </a:pPr>
            <a:r>
              <a:rPr lang="en-US" sz="1400" b="0" dirty="0">
                <a:latin typeface="+mj-lt"/>
              </a:rPr>
              <a:t>Kenny Webster</a:t>
            </a:r>
          </a:p>
          <a:p>
            <a:pPr marL="0" indent="0" algn="ctr">
              <a:buNone/>
            </a:pPr>
            <a:r>
              <a:rPr lang="en-US" sz="1400" b="0" dirty="0">
                <a:latin typeface="+mj-lt"/>
              </a:rPr>
              <a:t>Ryan Wilkerson, </a:t>
            </a:r>
            <a:r>
              <a:rPr lang="en-US" sz="1400" b="0" dirty="0" err="1">
                <a:latin typeface="+mj-lt"/>
              </a:rPr>
              <a:t>Ph.D</a:t>
            </a:r>
            <a:endParaRPr lang="en-US" sz="1400" b="0" dirty="0">
              <a:latin typeface="+mj-lt"/>
            </a:endParaRPr>
          </a:p>
          <a:p>
            <a:pPr marL="0" indent="0" algn="ctr">
              <a:buNone/>
            </a:pPr>
            <a:r>
              <a:rPr lang="en-US" sz="1400" b="0" dirty="0">
                <a:latin typeface="+mj-lt"/>
              </a:rPr>
              <a:t>Jamelle Williams, </a:t>
            </a:r>
            <a:r>
              <a:rPr lang="en-US" sz="1400" b="0" dirty="0" err="1">
                <a:latin typeface="+mj-lt"/>
              </a:rPr>
              <a:t>Ph.D</a:t>
            </a:r>
            <a:endParaRPr lang="en-US" sz="1400" b="0" dirty="0">
              <a:latin typeface="+mj-lt"/>
            </a:endParaRPr>
          </a:p>
          <a:p>
            <a:endParaRPr lang="en-US" b="0" dirty="0">
              <a:latin typeface="+mj-lt"/>
            </a:endParaRPr>
          </a:p>
        </p:txBody>
      </p:sp>
    </p:spTree>
    <p:extLst>
      <p:ext uri="{BB962C8B-B14F-4D97-AF65-F5344CB8AC3E}">
        <p14:creationId xmlns:p14="http://schemas.microsoft.com/office/powerpoint/2010/main" val="29088544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4816910" y="1213237"/>
            <a:ext cx="6580504" cy="584775"/>
          </a:xfrm>
          <a:prstGeom prst="rect">
            <a:avLst/>
          </a:prstGeom>
          <a:noFill/>
        </p:spPr>
        <p:txBody>
          <a:bodyPr wrap="square" rtlCol="0">
            <a:spAutoFit/>
          </a:bodyPr>
          <a:lstStyle/>
          <a:p>
            <a:pPr algn="ctr"/>
            <a:r>
              <a:rPr lang="en-US" sz="3200" b="1" dirty="0">
                <a:solidFill>
                  <a:schemeClr val="bg1"/>
                </a:solidFill>
                <a:latin typeface="+mn-lt"/>
              </a:rPr>
              <a:t>Questions ?</a:t>
            </a:r>
          </a:p>
        </p:txBody>
      </p:sp>
      <p:pic>
        <p:nvPicPr>
          <p:cNvPr id="2" name="Picture 1" descr="MSS: Bring us your burning science question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91425" y="3938089"/>
            <a:ext cx="2919911" cy="2919911"/>
          </a:xfrm>
          <a:prstGeom prst="rect">
            <a:avLst/>
          </a:prstGeom>
        </p:spPr>
      </p:pic>
      <p:sp>
        <p:nvSpPr>
          <p:cNvPr id="3" name="Slide Number Placeholder 2"/>
          <p:cNvSpPr>
            <a:spLocks noGrp="1"/>
          </p:cNvSpPr>
          <p:nvPr>
            <p:ph type="sldNum" sz="quarter" idx="4"/>
          </p:nvPr>
        </p:nvSpPr>
        <p:spPr/>
        <p:txBody>
          <a:bodyPr/>
          <a:lstStyle/>
          <a:p>
            <a:fld id="{4336D8BB-1FBA-4ECE-B83B-DC345E7EB0EF}" type="slidenum">
              <a:rPr lang="en-US" smtClean="0"/>
              <a:pPr/>
              <a:t>25</a:t>
            </a:fld>
            <a:endParaRPr lang="en-US" dirty="0"/>
          </a:p>
        </p:txBody>
      </p:sp>
    </p:spTree>
    <p:extLst>
      <p:ext uri="{BB962C8B-B14F-4D97-AF65-F5344CB8AC3E}">
        <p14:creationId xmlns:p14="http://schemas.microsoft.com/office/powerpoint/2010/main" val="1986328612"/>
      </p:ext>
    </p:extLst>
  </p:cSld>
  <p:clrMapOvr>
    <a:masterClrMapping/>
  </p:clrMapOvr>
</p:sld>
</file>

<file path=ppt/theme/theme1.xml><?xml version="1.0" encoding="utf-8"?>
<a:theme xmlns:a="http://schemas.openxmlformats.org/drawingml/2006/main" name="NTP Demo Maste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heme1" id="{6B8C2269-4732-45AF-B042-6600AAC6DA57}" vid="{37807119-B141-44DE-BFAF-FA15E0E84F8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_dlc_DocId xmlns="e3fe3a22-9b75-4c93-b7ab-5c207e5d6cbc">M3663M2SCXNQ-1808117650-135</_dlc_DocId>
    <_dlc_DocIdUrl xmlns="e3fe3a22-9b75-4c93-b7ab-5c207e5d6cbc">
      <Url>https://sharepoint.msfc.nasa.gov/sites/Engineering/ER01/ERLeadershipGroup/_layouts/15/DocIdRedir.aspx?ID=M3663M2SCXNQ-1808117650-135</Url>
      <Description>M3663M2SCXNQ-1808117650-135</Description>
    </_dlc_DocIdUrl>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4.xml><?xml version="1.0" encoding="utf-8"?>
<ct:contentTypeSchema xmlns:ct="http://schemas.microsoft.com/office/2006/metadata/contentType" xmlns:ma="http://schemas.microsoft.com/office/2006/metadata/properties/metaAttributes" ct:_="" ma:_="" ma:contentTypeName="Document" ma:contentTypeID="0x0101000C62342BD2C3AD438593BDE926C8E4BD" ma:contentTypeVersion="1" ma:contentTypeDescription="Create a new document." ma:contentTypeScope="" ma:versionID="1b54356065a1e589e30a7a0d707c1e74">
  <xsd:schema xmlns:xsd="http://www.w3.org/2001/XMLSchema" xmlns:xs="http://www.w3.org/2001/XMLSchema" xmlns:p="http://schemas.microsoft.com/office/2006/metadata/properties" xmlns:ns2="e3fe3a22-9b75-4c93-b7ab-5c207e5d6cbc" targetNamespace="http://schemas.microsoft.com/office/2006/metadata/properties" ma:root="true" ma:fieldsID="505644a77f476c57e7f0990dfe4daa89" ns2:_="">
    <xsd:import namespace="e3fe3a22-9b75-4c93-b7ab-5c207e5d6cbc"/>
    <xsd:element name="properties">
      <xsd:complexType>
        <xsd:sequence>
          <xsd:element name="documentManagement">
            <xsd:complexType>
              <xsd:all>
                <xsd:element ref="ns2:_dlc_DocId" minOccurs="0"/>
                <xsd:element ref="ns2:_dlc_DocIdUrl" minOccurs="0"/>
                <xsd:element ref="ns2:_dlc_DocIdPersistId" minOccurs="0"/>
                <xsd:element ref="ns2: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3fe3a22-9b75-4c93-b7ab-5c207e5d6cbc"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displayName="Name / Created On"/>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7F6CF94-3835-4291-A7F5-6B61552363F6}">
  <ds:schemaRefs>
    <ds:schemaRef ds:uri="http://schemas.microsoft.com/sharepoint/v4"/>
    <ds:schemaRef ds:uri="http://schemas.microsoft.com/office/2006/documentManagement/types"/>
    <ds:schemaRef ds:uri="http://schemas.openxmlformats.org/package/2006/metadata/core-properties"/>
    <ds:schemaRef ds:uri="ce204e60-067e-4038-94f2-854b39719b5c"/>
    <ds:schemaRef ds:uri="http://purl.org/dc/elements/1.1/"/>
    <ds:schemaRef ds:uri="http://schemas.microsoft.com/office/2006/metadata/properties"/>
    <ds:schemaRef ds:uri="http://purl.org/dc/terms/"/>
    <ds:schemaRef ds:uri="http://schemas.microsoft.com/office/infopath/2007/PartnerControls"/>
    <ds:schemaRef ds:uri="0c3365e8-5630-4eff-82ee-bdfb9b1b6edf"/>
    <ds:schemaRef ds:uri="http://www.w3.org/XML/1998/namespace"/>
    <ds:schemaRef ds:uri="http://purl.org/dc/dcmitype/"/>
    <ds:schemaRef ds:uri="e3fe3a22-9b75-4c93-b7ab-5c207e5d6cbc"/>
  </ds:schemaRefs>
</ds:datastoreItem>
</file>

<file path=customXml/itemProps2.xml><?xml version="1.0" encoding="utf-8"?>
<ds:datastoreItem xmlns:ds="http://schemas.openxmlformats.org/officeDocument/2006/customXml" ds:itemID="{67AE54FD-935F-41B7-A2AD-D82757891F94}">
  <ds:schemaRefs>
    <ds:schemaRef ds:uri="http://schemas.microsoft.com/sharepoint/v3/contenttype/forms"/>
  </ds:schemaRefs>
</ds:datastoreItem>
</file>

<file path=customXml/itemProps3.xml><?xml version="1.0" encoding="utf-8"?>
<ds:datastoreItem xmlns:ds="http://schemas.openxmlformats.org/officeDocument/2006/customXml" ds:itemID="{72125125-9FCC-4AF6-AB15-E6DBEA36A8A5}">
  <ds:schemaRefs>
    <ds:schemaRef ds:uri="http://schemas.microsoft.com/sharepoint/events"/>
  </ds:schemaRefs>
</ds:datastoreItem>
</file>

<file path=customXml/itemProps4.xml><?xml version="1.0" encoding="utf-8"?>
<ds:datastoreItem xmlns:ds="http://schemas.openxmlformats.org/officeDocument/2006/customXml" ds:itemID="{5B3597E3-26FF-4DC6-A658-C0B6DD457C3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3fe3a22-9b75-4c93-b7ab-5c207e5d6cb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74641</TotalTime>
  <Words>2453</Words>
  <Application>Microsoft Office PowerPoint</Application>
  <PresentationFormat>Widescreen</PresentationFormat>
  <Paragraphs>414</Paragraphs>
  <Slides>25</Slides>
  <Notes>9</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25</vt:i4>
      </vt:variant>
    </vt:vector>
  </HeadingPairs>
  <TitlesOfParts>
    <vt:vector size="37" baseType="lpstr">
      <vt:lpstr>.AppleSystemUIFont</vt:lpstr>
      <vt:lpstr>Arial</vt:lpstr>
      <vt:lpstr>Arial</vt:lpstr>
      <vt:lpstr>Arial Regular</vt:lpstr>
      <vt:lpstr>Calibri</vt:lpstr>
      <vt:lpstr>Calibri (Headings)</vt:lpstr>
      <vt:lpstr>Cambria Math</vt:lpstr>
      <vt:lpstr>Helvetica Neue</vt:lpstr>
      <vt:lpstr>System Font Regular</vt:lpstr>
      <vt:lpstr>Times New Roman</vt:lpstr>
      <vt:lpstr>Wingdings</vt:lpstr>
      <vt:lpstr>NTP Demo Master</vt:lpstr>
      <vt:lpstr>PowerPoint Presentation</vt:lpstr>
      <vt:lpstr>Agenda</vt:lpstr>
      <vt:lpstr>Background</vt:lpstr>
      <vt:lpstr>Background</vt:lpstr>
      <vt:lpstr>Limited material systems exist with the attributes desired for space nuclear propulsion applications</vt:lpstr>
      <vt:lpstr>PowerPoint Presentation</vt:lpstr>
      <vt:lpstr>Nuclear Fuel Surrogate</vt:lpstr>
      <vt:lpstr>Nuclear Fuel Fabrication</vt:lpstr>
      <vt:lpstr>Nuclear Fuel Testing</vt:lpstr>
      <vt:lpstr>SPS-1  Surrogate Nuclear Fuel Article</vt:lpstr>
      <vt:lpstr>SPS-2  Surrogate Nuclear Fuel Article</vt:lpstr>
      <vt:lpstr>Embedded Cooling Channels in Cermet Fuel</vt:lpstr>
      <vt:lpstr>Hot Hydrogen Testing on Nuclear Fuel</vt:lpstr>
      <vt:lpstr>PowerPoint Presentation</vt:lpstr>
      <vt:lpstr>PowerPoint Presentation</vt:lpstr>
      <vt:lpstr>Consolidation of Spherical UN fuel</vt:lpstr>
      <vt:lpstr>Case Study</vt:lpstr>
      <vt:lpstr>Case Study</vt:lpstr>
      <vt:lpstr>Case Study</vt:lpstr>
      <vt:lpstr>Case Study</vt:lpstr>
      <vt:lpstr>Case Study</vt:lpstr>
      <vt:lpstr>Case Study</vt:lpstr>
      <vt:lpstr>Conclusions</vt:lpstr>
      <vt:lpstr>References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Cermet Nuclear Fuel Concept</dc:title>
  <dc:creator>Lee</dc:creator>
  <cp:lastModifiedBy>Rosales, Jhonathan (MSFC-EM32)</cp:lastModifiedBy>
  <cp:revision>1021</cp:revision>
  <cp:lastPrinted>2017-06-09T12:17:02Z</cp:lastPrinted>
  <dcterms:created xsi:type="dcterms:W3CDTF">2011-06-13T11:07:26Z</dcterms:created>
  <dcterms:modified xsi:type="dcterms:W3CDTF">2022-04-04T22:30:34Z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0x0101000C62342BD2C3AD438593BDE926C8E4BD</vt:lpwstr>
  </property>
  <property fmtid="{D5CDD505-2E9C-101B-9397-08002B2CF9AE}" pid="3" name="Order">
    <vt:r8>939900</vt:r8>
  </property>
  <property fmtid="{D5CDD505-2E9C-101B-9397-08002B2CF9AE}" pid="4" name="ComplianceAssetId">
    <vt:lpwstr/>
  </property>
  <property fmtid="{D5CDD505-2E9C-101B-9397-08002B2CF9AE}" pid="5" name="_dlc_DocIdItemGuid">
    <vt:lpwstr>08bba5f7-d56f-49f8-9c95-bc380b9f22ab</vt:lpwstr>
  </property>
</Properties>
</file>