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7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8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2" r:id="rId4"/>
    <p:sldMasterId id="2147483818" r:id="rId5"/>
    <p:sldMasterId id="2147483829" r:id="rId6"/>
    <p:sldMasterId id="2147483860" r:id="rId7"/>
    <p:sldMasterId id="2147483879" r:id="rId8"/>
    <p:sldMasterId id="2147483998" r:id="rId9"/>
    <p:sldMasterId id="2147484031" r:id="rId10"/>
    <p:sldMasterId id="2147484049" r:id="rId11"/>
    <p:sldMasterId id="2147484057" r:id="rId12"/>
  </p:sldMasterIdLst>
  <p:notesMasterIdLst>
    <p:notesMasterId r:id="rId31"/>
  </p:notesMasterIdLst>
  <p:sldIdLst>
    <p:sldId id="38353" r:id="rId13"/>
    <p:sldId id="38252" r:id="rId14"/>
    <p:sldId id="1902" r:id="rId15"/>
    <p:sldId id="38251" r:id="rId16"/>
    <p:sldId id="38356" r:id="rId17"/>
    <p:sldId id="1951" r:id="rId18"/>
    <p:sldId id="38357" r:id="rId19"/>
    <p:sldId id="1921" r:id="rId20"/>
    <p:sldId id="38358" r:id="rId21"/>
    <p:sldId id="5301" r:id="rId22"/>
    <p:sldId id="38354" r:id="rId23"/>
    <p:sldId id="1903" r:id="rId24"/>
    <p:sldId id="1942" r:id="rId25"/>
    <p:sldId id="37537" r:id="rId26"/>
    <p:sldId id="38359" r:id="rId27"/>
    <p:sldId id="38355" r:id="rId28"/>
    <p:sldId id="15720" r:id="rId29"/>
    <p:sldId id="3835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445"/>
    <a:srgbClr val="0C1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2" autoAdjust="0"/>
    <p:restoredTop sz="85714"/>
  </p:normalViewPr>
  <p:slideViewPr>
    <p:cSldViewPr snapToGrid="0" snapToObjects="1">
      <p:cViewPr varScale="1">
        <p:scale>
          <a:sx n="132" d="100"/>
          <a:sy n="132" d="100"/>
        </p:scale>
        <p:origin x="1656" y="132"/>
      </p:cViewPr>
      <p:guideLst>
        <p:guide orient="horz" pos="2160"/>
        <p:guide pos="3840"/>
        <p:guide pos="2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EBD56-728E-9A45-8711-53321B762F23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49D48-0F3E-ED4D-9442-0895F9CB8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392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LRO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0C7DFB-F10C-4941-8C28-0FE5DADB47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920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49D48-0F3E-ED4D-9442-0895F9CB892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365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5631D0-126C-4040-9003-FCA7A25373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441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 has awarded SpaceX a contract to develop the human landing system that will put the next two Americans on the surface of the Moon.</a:t>
            </a:r>
          </a:p>
          <a:p>
            <a:endParaRPr lang="en-US" dirty="0"/>
          </a:p>
          <a:p>
            <a:r>
              <a:rPr lang="en-US" dirty="0"/>
              <a:t>The contract includes one uncrewed and one crewed demonstration mission, the first surface landing of Artemis.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CB8429-B462-4C80-A139-DC56FBC7CB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194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49D48-0F3E-ED4D-9442-0895F9CB892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38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49D48-0F3E-ED4D-9442-0895F9CB89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124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LRO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0C7DFB-F10C-4941-8C28-0FE5DADB47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13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49D48-0F3E-ED4D-9442-0895F9CB89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5892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9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1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9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1.jpe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6.pn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6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 txBox="1">
            <a:spLocks/>
          </p:cNvSpPr>
          <p:nvPr userDrawn="1"/>
        </p:nvSpPr>
        <p:spPr>
          <a:xfrm>
            <a:off x="-1" y="1"/>
            <a:ext cx="10916529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681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E027-AC88-4748-A701-5DA65FB95D78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9AD93-5331-4681-81C3-51905F4FEE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68357" y="1"/>
            <a:ext cx="10648171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44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-1" y="1"/>
            <a:ext cx="10916529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1762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2290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bg>
      <p:bgPr>
        <a:gradFill>
          <a:gsLst>
            <a:gs pos="61000">
              <a:schemeClr val="bg1"/>
            </a:gs>
            <a:gs pos="0">
              <a:schemeClr val="bg1">
                <a:lumMod val="75000"/>
                <a:lumOff val="25000"/>
              </a:schemeClr>
            </a:gs>
            <a:gs pos="100000">
              <a:schemeClr val="bg1">
                <a:lumMod val="75000"/>
                <a:lumOff val="25000"/>
              </a:schemeClr>
            </a:gs>
            <a:gs pos="8000">
              <a:schemeClr val="bg1">
                <a:lumMod val="85000"/>
                <a:lumOff val="15000"/>
              </a:schemeClr>
            </a:gs>
            <a:gs pos="92000">
              <a:schemeClr val="bg1">
                <a:lumMod val="85000"/>
                <a:lumOff val="15000"/>
              </a:schemeClr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F2B54D-B1BA-6640-A692-5E38E4A338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32857"/>
            <a:ext cx="3149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26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9D6F7E4-A12A-2D43-BC89-2079E1C1D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0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7EF660-2513-114C-86EF-077DE24B21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0"/>
            <a:ext cx="881743" cy="81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420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0459328" cy="67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7669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5AA1AA-4C27-7940-A5DF-2CDA513520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4514" y="457198"/>
            <a:ext cx="870286" cy="8001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CD29A0-6FCA-BE40-90EB-FE88FBE34855}"/>
              </a:ext>
            </a:extLst>
          </p:cNvPr>
          <p:cNvSpPr/>
          <p:nvPr userDrawn="1"/>
        </p:nvSpPr>
        <p:spPr>
          <a:xfrm>
            <a:off x="0" y="1132497"/>
            <a:ext cx="10681397" cy="1371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721189-90D6-D249-83DF-3B4E07BD3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07672"/>
            <a:ext cx="11277600" cy="441481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CF64255-F7DE-BE4C-A869-33F04944F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1"/>
            <a:ext cx="10459328" cy="67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4348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C065FE-9FF9-0D4E-B9A8-3813CEDEB4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C2F35B-3FE8-AA4B-BB39-4E8D1F1D4F2B}"/>
              </a:ext>
            </a:extLst>
          </p:cNvPr>
          <p:cNvSpPr/>
          <p:nvPr userDrawn="1"/>
        </p:nvSpPr>
        <p:spPr>
          <a:xfrm>
            <a:off x="0" y="1132497"/>
            <a:ext cx="10681397" cy="1371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C481D5-2D82-9C47-AD83-60A18EE67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07672"/>
            <a:ext cx="11277600" cy="44148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7DA4431-6300-2A4B-A883-F450605C9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1"/>
            <a:ext cx="10224197" cy="67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4BBB4E-EFBA-A444-8089-B2D211DE84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3057" y="457200"/>
            <a:ext cx="881743" cy="81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623DD1-85D8-AF46-BDBB-8207B809F6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F6F581-0958-F240-BEE6-B304CC2E5E75}"/>
              </a:ext>
            </a:extLst>
          </p:cNvPr>
          <p:cNvSpPr/>
          <p:nvPr userDrawn="1"/>
        </p:nvSpPr>
        <p:spPr>
          <a:xfrm>
            <a:off x="0" y="2628900"/>
            <a:ext cx="12192000" cy="1600200"/>
          </a:xfrm>
          <a:prstGeom prst="rect">
            <a:avLst/>
          </a:prstGeom>
          <a:solidFill>
            <a:schemeClr val="tx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A039FDB-039E-5D42-BC55-95891A20D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973731"/>
            <a:ext cx="10972800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29B64F-1DF8-5146-8B84-0EEB2C1C57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0"/>
            <a:ext cx="881743" cy="81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878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B4E4D3-4108-7A4C-A89C-096F7B0C1B57}"/>
              </a:ext>
            </a:extLst>
          </p:cNvPr>
          <p:cNvSpPr/>
          <p:nvPr userDrawn="1"/>
        </p:nvSpPr>
        <p:spPr>
          <a:xfrm>
            <a:off x="0" y="2243138"/>
            <a:ext cx="121920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62E7828-364C-BA48-92F6-1BD8F8B9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87968"/>
            <a:ext cx="11277600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88C5B7-F317-8C45-80AF-9794AFFF86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4514" y="457198"/>
            <a:ext cx="870286" cy="80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88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4218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C065FE-9FF9-0D4E-B9A8-3813CEDEB4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04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0E8994A2-D2AA-4A47-98EB-66D46DFF8A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4389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DRAFT - NASA WILL PROVIDE FINAL SLIDES</a:t>
            </a:r>
          </a:p>
        </p:txBody>
      </p:sp>
    </p:spTree>
    <p:extLst>
      <p:ext uri="{BB962C8B-B14F-4D97-AF65-F5344CB8AC3E}">
        <p14:creationId xmlns:p14="http://schemas.microsoft.com/office/powerpoint/2010/main" val="1732732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6AC561-E450-3044-9D4E-16D755CC6E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851" cy="6858000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2F38A8D-4773-FA48-B0EB-4E8B26A53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11750" y="3978227"/>
            <a:ext cx="599925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F26D0B-9B81-914E-9700-C2B79743CC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1750" y="4522093"/>
            <a:ext cx="5999250" cy="97856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9B3EAD5-9E1D-914D-AC81-6BABD70BDA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01690" y="2442408"/>
            <a:ext cx="449997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365899-A7A6-E145-953B-17A168B801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68" y="2819397"/>
            <a:ext cx="8542965" cy="12192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11F59B-C130-144E-932F-FC0D895E88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EAB04C-7161-D54A-B84D-1FFB6A79F1D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00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F5C86D-269B-B94D-BA41-4083A7AA54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9" y="0"/>
            <a:ext cx="12192000" cy="6858001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D8568744-4A84-6C40-9F90-AFAC3EDA0E00}"/>
              </a:ext>
            </a:extLst>
          </p:cNvPr>
          <p:cNvSpPr/>
          <p:nvPr userDrawn="1"/>
        </p:nvSpPr>
        <p:spPr>
          <a:xfrm>
            <a:off x="-60" y="-1294"/>
            <a:ext cx="8103846" cy="6868172"/>
          </a:xfrm>
          <a:custGeom>
            <a:avLst/>
            <a:gdLst>
              <a:gd name="connsiteX0" fmla="*/ 0 w 8516938"/>
              <a:gd name="connsiteY0" fmla="*/ 0 h 6858000"/>
              <a:gd name="connsiteX1" fmla="*/ 8516938 w 8516938"/>
              <a:gd name="connsiteY1" fmla="*/ 0 h 6858000"/>
              <a:gd name="connsiteX2" fmla="*/ 8516938 w 8516938"/>
              <a:gd name="connsiteY2" fmla="*/ 6858000 h 6858000"/>
              <a:gd name="connsiteX3" fmla="*/ 0 w 8516938"/>
              <a:gd name="connsiteY3" fmla="*/ 6858000 h 6858000"/>
              <a:gd name="connsiteX4" fmla="*/ 0 w 8516938"/>
              <a:gd name="connsiteY4" fmla="*/ 0 h 6858000"/>
              <a:gd name="connsiteX0" fmla="*/ 0 w 8516938"/>
              <a:gd name="connsiteY0" fmla="*/ 0 h 6858000"/>
              <a:gd name="connsiteX1" fmla="*/ 4832705 w 8516938"/>
              <a:gd name="connsiteY1" fmla="*/ 0 h 6858000"/>
              <a:gd name="connsiteX2" fmla="*/ 8516938 w 8516938"/>
              <a:gd name="connsiteY2" fmla="*/ 6858000 h 6858000"/>
              <a:gd name="connsiteX3" fmla="*/ 0 w 8516938"/>
              <a:gd name="connsiteY3" fmla="*/ 6858000 h 6858000"/>
              <a:gd name="connsiteX4" fmla="*/ 0 w 8516938"/>
              <a:gd name="connsiteY4" fmla="*/ 0 h 6858000"/>
              <a:gd name="connsiteX0" fmla="*/ 0 w 8516938"/>
              <a:gd name="connsiteY0" fmla="*/ 0 h 6858000"/>
              <a:gd name="connsiteX1" fmla="*/ 4486476 w 8516938"/>
              <a:gd name="connsiteY1" fmla="*/ 17755 h 6858000"/>
              <a:gd name="connsiteX2" fmla="*/ 8516938 w 8516938"/>
              <a:gd name="connsiteY2" fmla="*/ 6858000 h 6858000"/>
              <a:gd name="connsiteX3" fmla="*/ 0 w 8516938"/>
              <a:gd name="connsiteY3" fmla="*/ 6858000 h 6858000"/>
              <a:gd name="connsiteX4" fmla="*/ 0 w 8516938"/>
              <a:gd name="connsiteY4" fmla="*/ 0 h 6858000"/>
              <a:gd name="connsiteX0" fmla="*/ 0 w 8516938"/>
              <a:gd name="connsiteY0" fmla="*/ 17756 h 6875756"/>
              <a:gd name="connsiteX1" fmla="*/ 4566375 w 8516938"/>
              <a:gd name="connsiteY1" fmla="*/ 0 h 6875756"/>
              <a:gd name="connsiteX2" fmla="*/ 8516938 w 8516938"/>
              <a:gd name="connsiteY2" fmla="*/ 6875756 h 6875756"/>
              <a:gd name="connsiteX3" fmla="*/ 0 w 8516938"/>
              <a:gd name="connsiteY3" fmla="*/ 6875756 h 6875756"/>
              <a:gd name="connsiteX4" fmla="*/ 0 w 8516938"/>
              <a:gd name="connsiteY4" fmla="*/ 17756 h 6875756"/>
              <a:gd name="connsiteX0" fmla="*/ 3175 w 8516938"/>
              <a:gd name="connsiteY0" fmla="*/ 5056 h 6875756"/>
              <a:gd name="connsiteX1" fmla="*/ 4566375 w 8516938"/>
              <a:gd name="connsiteY1" fmla="*/ 0 h 6875756"/>
              <a:gd name="connsiteX2" fmla="*/ 8516938 w 8516938"/>
              <a:gd name="connsiteY2" fmla="*/ 6875756 h 6875756"/>
              <a:gd name="connsiteX3" fmla="*/ 0 w 8516938"/>
              <a:gd name="connsiteY3" fmla="*/ 6875756 h 6875756"/>
              <a:gd name="connsiteX4" fmla="*/ 3175 w 8516938"/>
              <a:gd name="connsiteY4" fmla="*/ 5056 h 6875756"/>
              <a:gd name="connsiteX0" fmla="*/ 2 w 8513765"/>
              <a:gd name="connsiteY0" fmla="*/ 5056 h 6878931"/>
              <a:gd name="connsiteX1" fmla="*/ 4563202 w 8513765"/>
              <a:gd name="connsiteY1" fmla="*/ 0 h 6878931"/>
              <a:gd name="connsiteX2" fmla="*/ 8513765 w 8513765"/>
              <a:gd name="connsiteY2" fmla="*/ 6875756 h 6878931"/>
              <a:gd name="connsiteX3" fmla="*/ 622302 w 8513765"/>
              <a:gd name="connsiteY3" fmla="*/ 6878931 h 6878931"/>
              <a:gd name="connsiteX4" fmla="*/ 2 w 8513765"/>
              <a:gd name="connsiteY4" fmla="*/ 5056 h 6878931"/>
              <a:gd name="connsiteX0" fmla="*/ 2 w 8513765"/>
              <a:gd name="connsiteY0" fmla="*/ 5056 h 6875756"/>
              <a:gd name="connsiteX1" fmla="*/ 4563202 w 8513765"/>
              <a:gd name="connsiteY1" fmla="*/ 0 h 6875756"/>
              <a:gd name="connsiteX2" fmla="*/ 8513765 w 8513765"/>
              <a:gd name="connsiteY2" fmla="*/ 6875756 h 6875756"/>
              <a:gd name="connsiteX3" fmla="*/ 419102 w 8513765"/>
              <a:gd name="connsiteY3" fmla="*/ 6863056 h 6875756"/>
              <a:gd name="connsiteX4" fmla="*/ 2 w 8513765"/>
              <a:gd name="connsiteY4" fmla="*/ 5056 h 6875756"/>
              <a:gd name="connsiteX0" fmla="*/ 30 w 8120093"/>
              <a:gd name="connsiteY0" fmla="*/ 0 h 6880225"/>
              <a:gd name="connsiteX1" fmla="*/ 4169530 w 8120093"/>
              <a:gd name="connsiteY1" fmla="*/ 4469 h 6880225"/>
              <a:gd name="connsiteX2" fmla="*/ 8120093 w 8120093"/>
              <a:gd name="connsiteY2" fmla="*/ 6880225 h 6880225"/>
              <a:gd name="connsiteX3" fmla="*/ 25430 w 8120093"/>
              <a:gd name="connsiteY3" fmla="*/ 6867525 h 6880225"/>
              <a:gd name="connsiteX4" fmla="*/ 30 w 8120093"/>
              <a:gd name="connsiteY4" fmla="*/ 0 h 6880225"/>
              <a:gd name="connsiteX0" fmla="*/ 260350 w 8094663"/>
              <a:gd name="connsiteY0" fmla="*/ 11406 h 6875756"/>
              <a:gd name="connsiteX1" fmla="*/ 4144100 w 8094663"/>
              <a:gd name="connsiteY1" fmla="*/ 0 h 6875756"/>
              <a:gd name="connsiteX2" fmla="*/ 8094663 w 8094663"/>
              <a:gd name="connsiteY2" fmla="*/ 6875756 h 6875756"/>
              <a:gd name="connsiteX3" fmla="*/ 0 w 8094663"/>
              <a:gd name="connsiteY3" fmla="*/ 6863056 h 6875756"/>
              <a:gd name="connsiteX4" fmla="*/ 260350 w 8094663"/>
              <a:gd name="connsiteY4" fmla="*/ 11406 h 6875756"/>
              <a:gd name="connsiteX0" fmla="*/ 305 w 8094968"/>
              <a:gd name="connsiteY0" fmla="*/ 0 h 6877050"/>
              <a:gd name="connsiteX1" fmla="*/ 4144405 w 8094968"/>
              <a:gd name="connsiteY1" fmla="*/ 1294 h 6877050"/>
              <a:gd name="connsiteX2" fmla="*/ 8094968 w 8094968"/>
              <a:gd name="connsiteY2" fmla="*/ 6877050 h 6877050"/>
              <a:gd name="connsiteX3" fmla="*/ 305 w 8094968"/>
              <a:gd name="connsiteY3" fmla="*/ 6864350 h 6877050"/>
              <a:gd name="connsiteX4" fmla="*/ 305 w 8094968"/>
              <a:gd name="connsiteY4" fmla="*/ 0 h 6877050"/>
              <a:gd name="connsiteX0" fmla="*/ 305 w 8103846"/>
              <a:gd name="connsiteY0" fmla="*/ 0 h 6868172"/>
              <a:gd name="connsiteX1" fmla="*/ 4144405 w 8103846"/>
              <a:gd name="connsiteY1" fmla="*/ 1294 h 6868172"/>
              <a:gd name="connsiteX2" fmla="*/ 8103846 w 8103846"/>
              <a:gd name="connsiteY2" fmla="*/ 6868172 h 6868172"/>
              <a:gd name="connsiteX3" fmla="*/ 305 w 8103846"/>
              <a:gd name="connsiteY3" fmla="*/ 6864350 h 6868172"/>
              <a:gd name="connsiteX4" fmla="*/ 305 w 8103846"/>
              <a:gd name="connsiteY4" fmla="*/ 0 h 686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3846" h="6868172">
                <a:moveTo>
                  <a:pt x="305" y="0"/>
                </a:moveTo>
                <a:lnTo>
                  <a:pt x="4144405" y="1294"/>
                </a:lnTo>
                <a:lnTo>
                  <a:pt x="8103846" y="6868172"/>
                </a:lnTo>
                <a:lnTo>
                  <a:pt x="305" y="6864350"/>
                </a:lnTo>
                <a:cubicBezTo>
                  <a:pt x="1363" y="4574117"/>
                  <a:pt x="-753" y="2290233"/>
                  <a:pt x="305" y="0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8F42531A-881A-CD4E-89A0-31794EDF12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85454" y="3860340"/>
            <a:ext cx="3710546" cy="87530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0E9CD00-40D3-3149-87C8-2CE581F8063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65" y="2163864"/>
            <a:ext cx="11887200" cy="16964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CE8031-DEE2-A44C-8817-F0DE249EAA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EC1C52-7916-6D41-B7F9-A1BB1EDC94B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42FDAF8-B649-1C47-BA89-D378108955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0833" y="390832"/>
            <a:ext cx="350012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fld id="{3C5F761E-A033-894E-A6EA-51CD6AA715D8}" type="datetime4">
              <a:rPr lang="en-US" smtClean="0"/>
              <a:t>September 21,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24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E6379B-C8E5-A443-9209-9CE1BF738C7E}"/>
              </a:ext>
            </a:extLst>
          </p:cNvPr>
          <p:cNvSpPr/>
          <p:nvPr userDrawn="1"/>
        </p:nvSpPr>
        <p:spPr>
          <a:xfrm>
            <a:off x="0" y="-1294"/>
            <a:ext cx="12192000" cy="68592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23F50D-6E4A-8C44-8BE7-64D8F53408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73509" y="-1294"/>
            <a:ext cx="6644982" cy="6644982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8F42531A-881A-CD4E-89A0-31794EDF12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1" y="5407812"/>
            <a:ext cx="3948560" cy="101036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FB64738-6E17-4542-AF05-D1082E699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028" y="1209675"/>
            <a:ext cx="10837545" cy="1546675"/>
          </a:xfrm>
          <a:prstGeom prst="rect">
            <a:avLst/>
          </a:prstGeom>
        </p:spPr>
      </p:pic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FC7DD599-0738-D542-98D3-486F28DA25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7651" y="5428531"/>
            <a:ext cx="3948560" cy="101036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30559C-25DE-4142-ACB3-0A2F006618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325AC1-5698-3A4E-A1E6-91A8FDF2B8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55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652C289B-C719-3745-A4A8-6C0A65F330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0" y="4234888"/>
            <a:ext cx="571500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88F8DBA-F296-E147-A51B-A255BF838D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4822306"/>
            <a:ext cx="5715000" cy="97856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DF63E62-B858-3C4E-A577-3D5595ED3A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73643" y="1859409"/>
            <a:ext cx="3695700" cy="39711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9B62B762-ED7B-A64D-8298-2FA4749F3338}"/>
              </a:ext>
            </a:extLst>
          </p:cNvPr>
          <p:cNvSpPr/>
          <p:nvPr userDrawn="1"/>
        </p:nvSpPr>
        <p:spPr>
          <a:xfrm>
            <a:off x="0" y="0"/>
            <a:ext cx="5062654" cy="6879273"/>
          </a:xfrm>
          <a:custGeom>
            <a:avLst/>
            <a:gdLst>
              <a:gd name="connsiteX0" fmla="*/ 0 w 5062654"/>
              <a:gd name="connsiteY0" fmla="*/ 0 h 6879273"/>
              <a:gd name="connsiteX1" fmla="*/ 5062654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520176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252546 w 5062654"/>
              <a:gd name="connsiteY1" fmla="*/ 11152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2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691376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26274 w 5062654"/>
              <a:gd name="connsiteY1" fmla="*/ 11153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3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2654" h="6879273">
                <a:moveTo>
                  <a:pt x="0" y="0"/>
                </a:moveTo>
                <a:lnTo>
                  <a:pt x="1115123" y="1"/>
                </a:lnTo>
                <a:lnTo>
                  <a:pt x="5062654" y="6879273"/>
                </a:lnTo>
                <a:lnTo>
                  <a:pt x="0" y="6879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0A28FF-5C5B-704D-A79B-5EAAA14A7D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73643" y="2375479"/>
            <a:ext cx="8137357" cy="174045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9936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5520E77-10AA-6143-8BB5-C07B00DAA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5143500"/>
            <a:ext cx="12191702" cy="1714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5456CC-ECD5-B041-9F86-C2F963E42B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22" y="5171458"/>
            <a:ext cx="10509813" cy="1499904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D9DBE72-C4A2-C241-88FD-F87AC126D4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3084" y="468575"/>
            <a:ext cx="937861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83CAD81-ECEE-AD42-923E-9F216AD874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0358" y="1257300"/>
            <a:ext cx="11400642" cy="3549831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A2608-84D0-8748-9EEA-24A702D787F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726914" y="6451964"/>
            <a:ext cx="1084086" cy="219074"/>
          </a:xfrm>
          <a:prstGeom prst="rect">
            <a:avLst/>
          </a:prstGeom>
        </p:spPr>
        <p:txBody>
          <a:bodyPr/>
          <a:lstStyle/>
          <a:p>
            <a:fld id="{1DD30A3A-C24B-994C-902B-29D76E6E8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856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D9DBE72-C4A2-C241-88FD-F87AC126D4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3084" y="468575"/>
            <a:ext cx="937861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83CAD81-ECEE-AD42-923E-9F216AD874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1257300"/>
            <a:ext cx="11430000" cy="5194664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45720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A2608-84D0-8748-9EEA-24A702D787F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726914" y="6451964"/>
            <a:ext cx="1084086" cy="219074"/>
          </a:xfrm>
          <a:prstGeom prst="rect">
            <a:avLst/>
          </a:prstGeom>
        </p:spPr>
        <p:txBody>
          <a:bodyPr/>
          <a:lstStyle/>
          <a:p>
            <a:fld id="{1DD30A3A-C24B-994C-902B-29D76E6E8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758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17609FFF-4277-9748-8A93-211B4E0660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61252" y="1270552"/>
            <a:ext cx="874974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BF4EA52C-0671-E847-92E6-C7F9347D8E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27376" y="2049195"/>
            <a:ext cx="8083624" cy="1487913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1D3077F-BD06-EF4C-BAE1-B597665149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3834072"/>
            <a:ext cx="5715000" cy="260482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F55F58B5-3609-F544-80EE-4265144A5E9C}"/>
              </a:ext>
            </a:extLst>
          </p:cNvPr>
          <p:cNvSpPr/>
          <p:nvPr userDrawn="1"/>
        </p:nvSpPr>
        <p:spPr>
          <a:xfrm>
            <a:off x="-8054" y="0"/>
            <a:ext cx="5062654" cy="6879273"/>
          </a:xfrm>
          <a:custGeom>
            <a:avLst/>
            <a:gdLst>
              <a:gd name="connsiteX0" fmla="*/ 0 w 5062654"/>
              <a:gd name="connsiteY0" fmla="*/ 0 h 6879273"/>
              <a:gd name="connsiteX1" fmla="*/ 5062654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520176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252546 w 5062654"/>
              <a:gd name="connsiteY1" fmla="*/ 11152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2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691376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26274 w 5062654"/>
              <a:gd name="connsiteY1" fmla="*/ 11153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3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2654" h="6879273">
                <a:moveTo>
                  <a:pt x="0" y="0"/>
                </a:moveTo>
                <a:lnTo>
                  <a:pt x="1115123" y="1"/>
                </a:lnTo>
                <a:lnTo>
                  <a:pt x="5062654" y="6879273"/>
                </a:lnTo>
                <a:lnTo>
                  <a:pt x="0" y="6879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03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C088DE-0E60-F548-B9AE-039CFDC804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0"/>
            <a:ext cx="6095851" cy="68580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60D74420-2E1B-3347-9A60-A0B4BC8A12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80314" y="1548848"/>
            <a:ext cx="533068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EFDDE86-74A1-F048-A20A-634D638E43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77587" y="2302208"/>
            <a:ext cx="5338563" cy="2661677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AF31077-9A7D-6B4B-B4EC-FFF58A118A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0251" y="5309152"/>
            <a:ext cx="5338563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6708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C088DE-0E60-F548-B9AE-039CFDC804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149" y="0"/>
            <a:ext cx="6095851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16B86C-B1C6-F44E-BC89-444243379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1044185"/>
            <a:ext cx="533068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A8876E2-C06B-5145-BE63-CA1EFADF7E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1797546"/>
            <a:ext cx="5338563" cy="2957334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9E4798C-C2E8-E34E-8A9A-71B6F213F0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916" y="5087197"/>
            <a:ext cx="5338563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88788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3196C9-1E99-AE4A-AE61-FD4EBB6241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5143500"/>
            <a:ext cx="12191702" cy="17145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D2658AB-6C82-3843-BBE7-BEA590909D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478439"/>
            <a:ext cx="818106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83D62CA-46C3-8544-A563-2C94FBA70D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1257300"/>
            <a:ext cx="11416748" cy="2818362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38972A0-080D-FB44-8DD5-416327C2C1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916" y="4368741"/>
            <a:ext cx="1141674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13812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3196C9-1E99-AE4A-AE61-FD4EBB6241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0"/>
            <a:ext cx="12191702" cy="1714500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B94BF49-012B-3A4D-8401-D3C0B014A5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465126"/>
            <a:ext cx="818106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B02179D-F618-9346-85FE-32ABC51E41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2179626"/>
            <a:ext cx="11416748" cy="3398214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3639466-C3EF-1748-B995-AC0C9284E8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916" y="5963446"/>
            <a:ext cx="1141674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BA4B49-E372-C945-8918-C0B8351EE0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426CE0-9320-8540-AD87-AC247D986D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85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323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EC374B5-407A-DA42-B8B7-F820B4AA37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2701"/>
            <a:ext cx="11064875" cy="6883401"/>
          </a:xfrm>
          <a:custGeom>
            <a:avLst/>
            <a:gdLst>
              <a:gd name="connsiteX0" fmla="*/ 0 w 11064875"/>
              <a:gd name="connsiteY0" fmla="*/ 0 h 6883401"/>
              <a:gd name="connsiteX1" fmla="*/ 11064875 w 11064875"/>
              <a:gd name="connsiteY1" fmla="*/ 0 h 6883401"/>
              <a:gd name="connsiteX2" fmla="*/ 11064875 w 11064875"/>
              <a:gd name="connsiteY2" fmla="*/ 6883401 h 6883401"/>
              <a:gd name="connsiteX3" fmla="*/ 0 w 11064875"/>
              <a:gd name="connsiteY3" fmla="*/ 6883401 h 6883401"/>
              <a:gd name="connsiteX4" fmla="*/ 0 w 11064875"/>
              <a:gd name="connsiteY4" fmla="*/ 0 h 6883401"/>
              <a:gd name="connsiteX0" fmla="*/ 0 w 11064875"/>
              <a:gd name="connsiteY0" fmla="*/ 0 h 6883401"/>
              <a:gd name="connsiteX1" fmla="*/ 7122795 w 11064875"/>
              <a:gd name="connsiteY1" fmla="*/ 0 h 6883401"/>
              <a:gd name="connsiteX2" fmla="*/ 11064875 w 11064875"/>
              <a:gd name="connsiteY2" fmla="*/ 6883401 h 6883401"/>
              <a:gd name="connsiteX3" fmla="*/ 0 w 11064875"/>
              <a:gd name="connsiteY3" fmla="*/ 6883401 h 6883401"/>
              <a:gd name="connsiteX4" fmla="*/ 0 w 11064875"/>
              <a:gd name="connsiteY4" fmla="*/ 0 h 688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4875" h="6883401">
                <a:moveTo>
                  <a:pt x="0" y="0"/>
                </a:moveTo>
                <a:lnTo>
                  <a:pt x="7122795" y="0"/>
                </a:lnTo>
                <a:lnTo>
                  <a:pt x="11064875" y="6883401"/>
                </a:lnTo>
                <a:lnTo>
                  <a:pt x="0" y="688340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076F04-23E9-7E49-BE08-9587C97AB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69234" y="1635575"/>
            <a:ext cx="324176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B304E61-BF2F-0245-AB46-BA9D08ACD0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07525" y="2293063"/>
            <a:ext cx="2403475" cy="97856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1380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1975AF3-17B8-7341-A7A5-5561758E24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7125" y="-11113"/>
            <a:ext cx="11064875" cy="6879273"/>
          </a:xfrm>
          <a:custGeom>
            <a:avLst/>
            <a:gdLst>
              <a:gd name="connsiteX0" fmla="*/ 0 w 11064875"/>
              <a:gd name="connsiteY0" fmla="*/ 0 h 6869113"/>
              <a:gd name="connsiteX1" fmla="*/ 11064875 w 11064875"/>
              <a:gd name="connsiteY1" fmla="*/ 0 h 6869113"/>
              <a:gd name="connsiteX2" fmla="*/ 11064875 w 11064875"/>
              <a:gd name="connsiteY2" fmla="*/ 6869113 h 6869113"/>
              <a:gd name="connsiteX3" fmla="*/ 0 w 11064875"/>
              <a:gd name="connsiteY3" fmla="*/ 6869113 h 6869113"/>
              <a:gd name="connsiteX4" fmla="*/ 0 w 11064875"/>
              <a:gd name="connsiteY4" fmla="*/ 0 h 6869113"/>
              <a:gd name="connsiteX0" fmla="*/ 0 w 11064875"/>
              <a:gd name="connsiteY0" fmla="*/ 0 h 6879273"/>
              <a:gd name="connsiteX1" fmla="*/ 11064875 w 11064875"/>
              <a:gd name="connsiteY1" fmla="*/ 0 h 6879273"/>
              <a:gd name="connsiteX2" fmla="*/ 11064875 w 11064875"/>
              <a:gd name="connsiteY2" fmla="*/ 6869113 h 6879273"/>
              <a:gd name="connsiteX3" fmla="*/ 3931920 w 11064875"/>
              <a:gd name="connsiteY3" fmla="*/ 6879273 h 6879273"/>
              <a:gd name="connsiteX4" fmla="*/ 0 w 11064875"/>
              <a:gd name="connsiteY4" fmla="*/ 0 h 687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4875" h="6879273">
                <a:moveTo>
                  <a:pt x="0" y="0"/>
                </a:moveTo>
                <a:lnTo>
                  <a:pt x="11064875" y="0"/>
                </a:lnTo>
                <a:lnTo>
                  <a:pt x="11064875" y="6869113"/>
                </a:lnTo>
                <a:lnTo>
                  <a:pt x="3931920" y="687927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0FF753-DA3C-C14F-B06F-8DEFBB1AE1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504" y="4961870"/>
            <a:ext cx="3263159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B31F619-B2A6-A44D-A588-5AD3D3035C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504" y="5460332"/>
            <a:ext cx="3263159" cy="97856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83809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E28078-ABEC-3044-BB88-932FD43081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1748"/>
            <a:ext cx="8104188" cy="6869748"/>
          </a:xfrm>
          <a:custGeom>
            <a:avLst/>
            <a:gdLst>
              <a:gd name="connsiteX0" fmla="*/ 0 w 8104188"/>
              <a:gd name="connsiteY0" fmla="*/ 0 h 6859588"/>
              <a:gd name="connsiteX1" fmla="*/ 8104188 w 8104188"/>
              <a:gd name="connsiteY1" fmla="*/ 0 h 6859588"/>
              <a:gd name="connsiteX2" fmla="*/ 8104188 w 8104188"/>
              <a:gd name="connsiteY2" fmla="*/ 6859588 h 6859588"/>
              <a:gd name="connsiteX3" fmla="*/ 0 w 8104188"/>
              <a:gd name="connsiteY3" fmla="*/ 6859588 h 6859588"/>
              <a:gd name="connsiteX4" fmla="*/ 0 w 8104188"/>
              <a:gd name="connsiteY4" fmla="*/ 0 h 6859588"/>
              <a:gd name="connsiteX0" fmla="*/ 0 w 8104188"/>
              <a:gd name="connsiteY0" fmla="*/ 10160 h 6869748"/>
              <a:gd name="connsiteX1" fmla="*/ 4141788 w 8104188"/>
              <a:gd name="connsiteY1" fmla="*/ 0 h 6869748"/>
              <a:gd name="connsiteX2" fmla="*/ 8104188 w 8104188"/>
              <a:gd name="connsiteY2" fmla="*/ 6869748 h 6869748"/>
              <a:gd name="connsiteX3" fmla="*/ 0 w 8104188"/>
              <a:gd name="connsiteY3" fmla="*/ 6869748 h 6869748"/>
              <a:gd name="connsiteX4" fmla="*/ 0 w 8104188"/>
              <a:gd name="connsiteY4" fmla="*/ 10160 h 686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4188" h="6869748">
                <a:moveTo>
                  <a:pt x="0" y="10160"/>
                </a:moveTo>
                <a:lnTo>
                  <a:pt x="4141788" y="0"/>
                </a:lnTo>
                <a:lnTo>
                  <a:pt x="8104188" y="6869748"/>
                </a:lnTo>
                <a:lnTo>
                  <a:pt x="0" y="6869748"/>
                </a:lnTo>
                <a:lnTo>
                  <a:pt x="0" y="1016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A50B370-EE13-DC4B-AA6E-A769CA4A05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1" y="1257300"/>
            <a:ext cx="571500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AE4C23DF-C556-3C4D-902C-AE2ECBA3DB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05749" y="2086375"/>
            <a:ext cx="5005251" cy="1342626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45720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050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FFBF3E-09B1-634D-87A7-942B848F0C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7813" y="-23813"/>
            <a:ext cx="8116887" cy="6891973"/>
          </a:xfrm>
          <a:custGeom>
            <a:avLst/>
            <a:gdLst>
              <a:gd name="connsiteX0" fmla="*/ 0 w 8116887"/>
              <a:gd name="connsiteY0" fmla="*/ 0 h 6881813"/>
              <a:gd name="connsiteX1" fmla="*/ 8116887 w 8116887"/>
              <a:gd name="connsiteY1" fmla="*/ 0 h 6881813"/>
              <a:gd name="connsiteX2" fmla="*/ 8116887 w 8116887"/>
              <a:gd name="connsiteY2" fmla="*/ 6881813 h 6881813"/>
              <a:gd name="connsiteX3" fmla="*/ 0 w 8116887"/>
              <a:gd name="connsiteY3" fmla="*/ 6881813 h 6881813"/>
              <a:gd name="connsiteX4" fmla="*/ 0 w 8116887"/>
              <a:gd name="connsiteY4" fmla="*/ 0 h 6881813"/>
              <a:gd name="connsiteX0" fmla="*/ 0 w 8116887"/>
              <a:gd name="connsiteY0" fmla="*/ 0 h 6891973"/>
              <a:gd name="connsiteX1" fmla="*/ 8116887 w 8116887"/>
              <a:gd name="connsiteY1" fmla="*/ 0 h 6891973"/>
              <a:gd name="connsiteX2" fmla="*/ 8116887 w 8116887"/>
              <a:gd name="connsiteY2" fmla="*/ 6881813 h 6891973"/>
              <a:gd name="connsiteX3" fmla="*/ 3931920 w 8116887"/>
              <a:gd name="connsiteY3" fmla="*/ 6891973 h 6891973"/>
              <a:gd name="connsiteX4" fmla="*/ 0 w 8116887"/>
              <a:gd name="connsiteY4" fmla="*/ 0 h 689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6887" h="6891973">
                <a:moveTo>
                  <a:pt x="0" y="0"/>
                </a:moveTo>
                <a:lnTo>
                  <a:pt x="8116887" y="0"/>
                </a:lnTo>
                <a:lnTo>
                  <a:pt x="8116887" y="6881813"/>
                </a:lnTo>
                <a:lnTo>
                  <a:pt x="3931920" y="689197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8027BCC1-260D-1049-955E-12446C5C8C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7566" y="1041951"/>
            <a:ext cx="3690247" cy="100891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2ECE59B-A9A1-A348-9A95-A166088344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840" y="2417716"/>
            <a:ext cx="3695700" cy="2547992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45720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0A2A10-88E9-D142-89AD-EF08913DFE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504" y="5332556"/>
            <a:ext cx="568849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7307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D76DCE-F351-0042-8F5B-5DB03F441B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38988" y="-7938"/>
            <a:ext cx="5053012" cy="6876098"/>
          </a:xfrm>
          <a:custGeom>
            <a:avLst/>
            <a:gdLst>
              <a:gd name="connsiteX0" fmla="*/ 0 w 5053012"/>
              <a:gd name="connsiteY0" fmla="*/ 0 h 6865938"/>
              <a:gd name="connsiteX1" fmla="*/ 5053012 w 5053012"/>
              <a:gd name="connsiteY1" fmla="*/ 0 h 6865938"/>
              <a:gd name="connsiteX2" fmla="*/ 5053012 w 5053012"/>
              <a:gd name="connsiteY2" fmla="*/ 6865938 h 6865938"/>
              <a:gd name="connsiteX3" fmla="*/ 0 w 5053012"/>
              <a:gd name="connsiteY3" fmla="*/ 6865938 h 6865938"/>
              <a:gd name="connsiteX4" fmla="*/ 0 w 5053012"/>
              <a:gd name="connsiteY4" fmla="*/ 0 h 6865938"/>
              <a:gd name="connsiteX0" fmla="*/ 0 w 5053012"/>
              <a:gd name="connsiteY0" fmla="*/ 0 h 6876098"/>
              <a:gd name="connsiteX1" fmla="*/ 5053012 w 5053012"/>
              <a:gd name="connsiteY1" fmla="*/ 0 h 6876098"/>
              <a:gd name="connsiteX2" fmla="*/ 5053012 w 5053012"/>
              <a:gd name="connsiteY2" fmla="*/ 6865938 h 6876098"/>
              <a:gd name="connsiteX3" fmla="*/ 3931920 w 5053012"/>
              <a:gd name="connsiteY3" fmla="*/ 6876098 h 6876098"/>
              <a:gd name="connsiteX4" fmla="*/ 0 w 5053012"/>
              <a:gd name="connsiteY4" fmla="*/ 0 h 687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012" h="6876098">
                <a:moveTo>
                  <a:pt x="0" y="0"/>
                </a:moveTo>
                <a:lnTo>
                  <a:pt x="5053012" y="0"/>
                </a:lnTo>
                <a:lnTo>
                  <a:pt x="5053012" y="6865938"/>
                </a:lnTo>
                <a:lnTo>
                  <a:pt x="3931920" y="6876098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E6C1A5A-5A61-A648-8E22-5F3CD3244D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504" y="419100"/>
            <a:ext cx="6881192" cy="60082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0575CB2-C6AC-C44A-B8F0-16A4F017D5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504" y="1257300"/>
            <a:ext cx="6881192" cy="4331803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D2CFBC-3656-5D45-BE83-A73E782BF6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504" y="5957220"/>
            <a:ext cx="9128382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5365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8EBD555-90C7-F045-B0C1-05BF9EACEB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62500" y="1257300"/>
            <a:ext cx="533068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3142AF8E-BB4D-C04C-BD43-C7F3D70F84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59773" y="2010660"/>
            <a:ext cx="5338563" cy="2809533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4596C55-232C-3746-A08E-3F940F3903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2437" y="5119020"/>
            <a:ext cx="5338563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08618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48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87A949A6-2F7E-5843-A7DE-CC8A758D47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48595" y="1257300"/>
            <a:ext cx="835006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570D4D94-2364-2944-B422-037A9190DC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48595" y="2010660"/>
            <a:ext cx="8362406" cy="3590039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037ADF0-07D8-AD45-818A-FBE4FC5FCA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48595" y="5957220"/>
            <a:ext cx="836240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7220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B8E057D-EAAC-3342-9875-581C8E7921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1270363"/>
            <a:ext cx="533068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6C737E2-9573-254A-8A9E-19D2A3DED4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2023724"/>
            <a:ext cx="5338563" cy="2574402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F74DB27-02D0-5841-9566-B47DBE52A3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916" y="4947615"/>
            <a:ext cx="5320749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51986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44000" y="0"/>
            <a:ext cx="3048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15B9327B-02DB-4843-A650-229BEFD17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8" y="407898"/>
            <a:ext cx="8397705" cy="62080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D256CE6-7309-8B46-9135-81A3A8DAC9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1257301"/>
            <a:ext cx="8410114" cy="442587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E59EA93-1972-8B45-B70F-E6E2BF03A0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916" y="5968422"/>
            <a:ext cx="8410114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455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AF4A5CEE-C50D-6148-B6AC-54B3D14790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547020"/>
            <a:ext cx="818106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A949E40C-C430-0A48-B9BC-EB9ADA52F9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1257300"/>
            <a:ext cx="11416748" cy="19039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68479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AD2AD57-EFD9-9844-B04E-7668E36C94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8" y="3833559"/>
            <a:ext cx="11414021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ECF5E8D-7C15-2848-934A-60419A0BA9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4586920"/>
            <a:ext cx="11430887" cy="1851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4153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F1EA405-FEFD-5246-8E76-DC2040FCB7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2700"/>
            <a:ext cx="5054600" cy="6880225"/>
          </a:xfrm>
          <a:custGeom>
            <a:avLst/>
            <a:gdLst>
              <a:gd name="connsiteX0" fmla="*/ 0 w 5054600"/>
              <a:gd name="connsiteY0" fmla="*/ 0 h 6880225"/>
              <a:gd name="connsiteX1" fmla="*/ 5054600 w 5054600"/>
              <a:gd name="connsiteY1" fmla="*/ 0 h 6880225"/>
              <a:gd name="connsiteX2" fmla="*/ 5054600 w 5054600"/>
              <a:gd name="connsiteY2" fmla="*/ 6880225 h 6880225"/>
              <a:gd name="connsiteX3" fmla="*/ 0 w 5054600"/>
              <a:gd name="connsiteY3" fmla="*/ 6880225 h 6880225"/>
              <a:gd name="connsiteX4" fmla="*/ 0 w 5054600"/>
              <a:gd name="connsiteY4" fmla="*/ 0 h 6880225"/>
              <a:gd name="connsiteX0" fmla="*/ 0 w 5054600"/>
              <a:gd name="connsiteY0" fmla="*/ 0 h 6880225"/>
              <a:gd name="connsiteX1" fmla="*/ 1112520 w 5054600"/>
              <a:gd name="connsiteY1" fmla="*/ 0 h 6880225"/>
              <a:gd name="connsiteX2" fmla="*/ 5054600 w 5054600"/>
              <a:gd name="connsiteY2" fmla="*/ 6880225 h 6880225"/>
              <a:gd name="connsiteX3" fmla="*/ 0 w 5054600"/>
              <a:gd name="connsiteY3" fmla="*/ 6880225 h 6880225"/>
              <a:gd name="connsiteX4" fmla="*/ 0 w 505460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4600" h="6880225">
                <a:moveTo>
                  <a:pt x="0" y="0"/>
                </a:moveTo>
                <a:lnTo>
                  <a:pt x="1112520" y="0"/>
                </a:lnTo>
                <a:lnTo>
                  <a:pt x="5054600" y="6880225"/>
                </a:lnTo>
                <a:lnTo>
                  <a:pt x="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0F14A4C-1741-FE43-BFED-BC8D310981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96806" y="3093807"/>
            <a:ext cx="8114194" cy="65655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8005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0EB909-D31B-1F41-9A46-3596257F5A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2556387"/>
            <a:ext cx="12191702" cy="17145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D2658AB-6C82-3843-BBE7-BEA590909D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8" y="3188160"/>
            <a:ext cx="11414021" cy="4816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1046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3196C9-1E99-AE4A-AE61-FD4EBB6241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3429000"/>
            <a:ext cx="12191702" cy="3429000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D699B68-21B0-0F40-B203-DF169775CC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0" y="1927615"/>
            <a:ext cx="11430000" cy="65655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1214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0EDD52-6911-A849-8BD8-870770DEA795}"/>
              </a:ext>
            </a:extLst>
          </p:cNvPr>
          <p:cNvSpPr/>
          <p:nvPr userDrawn="1"/>
        </p:nvSpPr>
        <p:spPr>
          <a:xfrm>
            <a:off x="990600" y="0"/>
            <a:ext cx="11201400" cy="68792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EBAA53-927D-1646-8985-0D38E16CB4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602" y="665191"/>
            <a:ext cx="5062655" cy="50626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01D3B40-C733-454D-8A86-58B6510726CD}"/>
              </a:ext>
            </a:extLst>
          </p:cNvPr>
          <p:cNvSpPr txBox="1"/>
          <p:nvPr userDrawn="1"/>
        </p:nvSpPr>
        <p:spPr>
          <a:xfrm>
            <a:off x="4615676" y="521300"/>
            <a:ext cx="296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nasa.gov</a:t>
            </a:r>
            <a:r>
              <a:rPr lang="en-US"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/ARTEMIS</a:t>
            </a:r>
            <a:endParaRPr lang="en-US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275B0FF7-E574-244B-A027-4FA062FEADE5}"/>
              </a:ext>
            </a:extLst>
          </p:cNvPr>
          <p:cNvSpPr/>
          <p:nvPr userDrawn="1"/>
        </p:nvSpPr>
        <p:spPr>
          <a:xfrm>
            <a:off x="0" y="0"/>
            <a:ext cx="5062654" cy="6879273"/>
          </a:xfrm>
          <a:custGeom>
            <a:avLst/>
            <a:gdLst>
              <a:gd name="connsiteX0" fmla="*/ 0 w 5062654"/>
              <a:gd name="connsiteY0" fmla="*/ 0 h 6879273"/>
              <a:gd name="connsiteX1" fmla="*/ 5062654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520176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252546 w 5062654"/>
              <a:gd name="connsiteY1" fmla="*/ 11152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2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691376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26274 w 5062654"/>
              <a:gd name="connsiteY1" fmla="*/ 11153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3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2654" h="6879273">
                <a:moveTo>
                  <a:pt x="0" y="0"/>
                </a:moveTo>
                <a:lnTo>
                  <a:pt x="1115123" y="1"/>
                </a:lnTo>
                <a:lnTo>
                  <a:pt x="5062654" y="6879273"/>
                </a:lnTo>
                <a:lnTo>
                  <a:pt x="0" y="6879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F0D566-8749-4146-BE4E-84D55008C8C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5122" y="2824653"/>
            <a:ext cx="10617647" cy="11569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1F51AD5-B568-DB40-ACA6-685133BF657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654" y="5704123"/>
            <a:ext cx="2071986" cy="5234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6A660C-E34D-C846-B12E-25796B71556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59F3DD-0067-4B41-B0F6-9D74308CA9F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2812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C1B5080-F640-3844-AFBA-E47AE8DE7FF0}"/>
              </a:ext>
            </a:extLst>
          </p:cNvPr>
          <p:cNvSpPr/>
          <p:nvPr userDrawn="1"/>
        </p:nvSpPr>
        <p:spPr>
          <a:xfrm>
            <a:off x="0" y="-1294"/>
            <a:ext cx="12192000" cy="68592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4097A6-2070-4C4B-8FD5-BDE351C8CA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8573" y="-1294"/>
            <a:ext cx="6054853" cy="6054853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E71EDF0-4CB6-5840-9ED1-5C9D1D595B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1" y="5407812"/>
            <a:ext cx="3948560" cy="101036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8204AB-70F7-5948-910F-A689803A54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7651" y="5428531"/>
            <a:ext cx="3948560" cy="101036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AF8920-D589-0344-8103-2A5DEAD92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744309-0381-654F-A4B2-F966F7668C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24E1EE-F9E1-6047-BA44-FB58BDF7147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55122" y="2051991"/>
            <a:ext cx="10617647" cy="1156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DCCD0A-10A5-CE40-916A-5E1CC652F14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654" y="5791853"/>
            <a:ext cx="2071986" cy="52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93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DC204B-5FDE-4E45-B58C-AFA0F09DE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312" y="5945295"/>
            <a:ext cx="5330688" cy="5808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AD677A-8C27-0D4E-9A6C-D749460ABC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39452" y="1221373"/>
            <a:ext cx="5384800" cy="7874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3DEF1E-0C1F-C94C-88D6-4CE90CF828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4694580"/>
            <a:ext cx="4610100" cy="10463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en-US" sz="18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marL="457200" lvl="1" indent="0" algn="l" defTabSz="914400" rtl="0" eaLnBrk="1" latinLnBrk="0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B18D2D-AC02-0F49-AEE2-4A3AF449BA81}"/>
              </a:ext>
            </a:extLst>
          </p:cNvPr>
          <p:cNvSpPr txBox="1"/>
          <p:nvPr userDrawn="1"/>
        </p:nvSpPr>
        <p:spPr>
          <a:xfrm>
            <a:off x="7010400" y="2087218"/>
            <a:ext cx="46101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nasa.gov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/ARTEMIS</a:t>
            </a:r>
          </a:p>
          <a:p>
            <a:pPr marL="4572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for more information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nasa.gov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/SOLVE</a:t>
            </a:r>
          </a:p>
          <a:p>
            <a:pPr marL="457200" lvl="1" indent="0" algn="l" defTabSz="914400" rtl="0" eaLnBrk="1" latinLnBrk="0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challenges, prize competitions, and citizen science opportunities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nasa.gov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/STEM</a:t>
            </a:r>
          </a:p>
          <a:p>
            <a:pPr marL="457200" lvl="1" indent="0" algn="l" defTabSz="914400" rtl="0" eaLnBrk="1" latinLnBrk="0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student activities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99FD74-BDB9-2044-9885-9FDEA518D6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38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2">
          <p15:clr>
            <a:srgbClr val="FBAE40"/>
          </p15:clr>
        </p15:guide>
        <p15:guide id="2" pos="732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DC204B-5FDE-4E45-B58C-AFA0F09DE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312" y="5945295"/>
            <a:ext cx="5330688" cy="580848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E00626-6F21-5145-B804-B78C9EF360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1300" y="1257301"/>
            <a:ext cx="5207036" cy="351147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2ACB16-40D8-554B-8409-97C433A84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F9C4D8F-5858-BA4E-8CEE-DC9AAB674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1300" y="5171771"/>
            <a:ext cx="5207036" cy="5808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316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2">
          <p15:clr>
            <a:srgbClr val="FBAE40"/>
          </p15:clr>
        </p15:guide>
        <p15:guide id="2" pos="732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CFEF0-A4CE-D243-A1F3-9DBB834DBF36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4F4100-54F3-0E4B-827A-1261A60D5AC9}"/>
              </a:ext>
            </a:extLst>
          </p:cNvPr>
          <p:cNvSpPr txBox="1"/>
          <p:nvPr userDrawn="1"/>
        </p:nvSpPr>
        <p:spPr>
          <a:xfrm>
            <a:off x="11945815" y="25673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3483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bg>
      <p:bgPr>
        <a:gradFill>
          <a:gsLst>
            <a:gs pos="61000">
              <a:schemeClr val="bg1"/>
            </a:gs>
            <a:gs pos="0">
              <a:schemeClr val="bg1">
                <a:lumMod val="75000"/>
                <a:lumOff val="25000"/>
              </a:schemeClr>
            </a:gs>
            <a:gs pos="100000">
              <a:schemeClr val="bg1">
                <a:lumMod val="75000"/>
                <a:lumOff val="25000"/>
              </a:schemeClr>
            </a:gs>
            <a:gs pos="8000">
              <a:schemeClr val="bg1">
                <a:lumMod val="85000"/>
                <a:lumOff val="15000"/>
              </a:schemeClr>
            </a:gs>
            <a:gs pos="92000">
              <a:schemeClr val="bg1">
                <a:lumMod val="85000"/>
                <a:lumOff val="15000"/>
              </a:schemeClr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F2B54D-B1BA-6640-A692-5E38E4A338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32857"/>
            <a:ext cx="3149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88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9D6F7E4-A12A-2D43-BC89-2079E1C1D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0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7EF660-2513-114C-86EF-077DE24B21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0"/>
            <a:ext cx="881743" cy="81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66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10459328" cy="67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7374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5AA1AA-4C27-7940-A5DF-2CDA513520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4514" y="457198"/>
            <a:ext cx="870286" cy="8001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CD29A0-6FCA-BE40-90EB-FE88FBE34855}"/>
              </a:ext>
            </a:extLst>
          </p:cNvPr>
          <p:cNvSpPr/>
          <p:nvPr userDrawn="1"/>
        </p:nvSpPr>
        <p:spPr>
          <a:xfrm>
            <a:off x="0" y="1132497"/>
            <a:ext cx="10681397" cy="1371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721189-90D6-D249-83DF-3B4E07BD3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07672"/>
            <a:ext cx="11277600" cy="44148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CF64255-F7DE-BE4C-A869-33F04944F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1"/>
            <a:ext cx="10459328" cy="67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185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C065FE-9FF9-0D4E-B9A8-3813CEDEB4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C2F35B-3FE8-AA4B-BB39-4E8D1F1D4F2B}"/>
              </a:ext>
            </a:extLst>
          </p:cNvPr>
          <p:cNvSpPr/>
          <p:nvPr userDrawn="1"/>
        </p:nvSpPr>
        <p:spPr>
          <a:xfrm>
            <a:off x="0" y="1132497"/>
            <a:ext cx="10681397" cy="1371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C481D5-2D82-9C47-AD83-60A18EE67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07672"/>
            <a:ext cx="11277600" cy="44148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7DA4431-6300-2A4B-A883-F450605C9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1"/>
            <a:ext cx="10224197" cy="674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4BBB4E-EFBA-A444-8089-B2D211DE84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3057" y="457200"/>
            <a:ext cx="881743" cy="81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320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623DD1-85D8-AF46-BDBB-8207B809F6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F6F581-0958-F240-BEE6-B304CC2E5E75}"/>
              </a:ext>
            </a:extLst>
          </p:cNvPr>
          <p:cNvSpPr/>
          <p:nvPr userDrawn="1"/>
        </p:nvSpPr>
        <p:spPr>
          <a:xfrm>
            <a:off x="0" y="2628900"/>
            <a:ext cx="12192000" cy="1600200"/>
          </a:xfrm>
          <a:prstGeom prst="rect">
            <a:avLst/>
          </a:prstGeom>
          <a:solidFill>
            <a:schemeClr val="tx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A039FDB-039E-5D42-BC55-95891A20D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973731"/>
            <a:ext cx="10972800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29B64F-1DF8-5146-8B84-0EEB2C1C57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57200"/>
            <a:ext cx="881743" cy="81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32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B4E4D3-4108-7A4C-A89C-096F7B0C1B57}"/>
              </a:ext>
            </a:extLst>
          </p:cNvPr>
          <p:cNvSpPr/>
          <p:nvPr userDrawn="1"/>
        </p:nvSpPr>
        <p:spPr>
          <a:xfrm>
            <a:off x="0" y="2243138"/>
            <a:ext cx="121920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62E7828-364C-BA48-92F6-1BD8F8B9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87968"/>
            <a:ext cx="11277600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88C5B7-F317-8C45-80AF-9794AFFF86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4514" y="457198"/>
            <a:ext cx="870286" cy="80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18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025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C065FE-9FF9-0D4E-B9A8-3813CEDEB4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89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0E8994A2-D2AA-4A47-98EB-66D46DFF8A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4389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DRAFT - NASA WILL PROVIDE FINAL SLIDES</a:t>
            </a:r>
          </a:p>
        </p:txBody>
      </p:sp>
    </p:spTree>
    <p:extLst>
      <p:ext uri="{BB962C8B-B14F-4D97-AF65-F5344CB8AC3E}">
        <p14:creationId xmlns:p14="http://schemas.microsoft.com/office/powerpoint/2010/main" val="4150347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0EB3-F186-354B-9BFE-C379EC6A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3CCBB0-51C3-2F48-8D70-04ECAB38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78886-FFB1-4843-BF32-3DD3EB91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DA97E-A7FF-3A40-B2BF-19DE6828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080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5D8E-A19E-4D3A-BEB7-E35EC1E4EE90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6DAD-868C-4601-8D66-F952D39C8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507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74D18E7-FB22-AE45-BE29-23FC8A7580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015F3A-B103-9D43-874F-AF0B11A38D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653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ck Background SLS Slide Master Oct 2015 Colo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5932626-5779-7A4F-9E4C-304D1181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715"/>
            <a:ext cx="11180086" cy="743643"/>
          </a:xfrm>
          <a:prstGeom prst="rect">
            <a:avLst/>
          </a:prstGeom>
        </p:spPr>
        <p:txBody>
          <a:bodyPr lIns="182880" bIns="0" anchor="ctr" anchorCtr="0"/>
          <a:lstStyle>
            <a:lvl1pPr marL="230188" indent="0">
              <a:tabLst/>
              <a:defRPr sz="3200" b="0" i="0" cap="all" spc="200" baseline="0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502969" y="6649848"/>
            <a:ext cx="1689033" cy="19018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r" defTabSz="6857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Page </a:t>
            </a:r>
            <a:fld id="{ECB00B25-817B-49D3-800D-ED5A8EAE58EC}" type="slidenum">
              <a:rPr kumimoji="0" lang="en-US" sz="1333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pPr marL="0" marR="0" lvl="0" indent="0" algn="r" defTabSz="6857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3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0973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AD2AD57-EFD9-9844-B04E-7668E36C94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8" y="3833559"/>
            <a:ext cx="11414021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ECF5E8D-7C15-2848-934A-60419A0BA9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4586920"/>
            <a:ext cx="11430887" cy="1851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03474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E28078-ABEC-3044-BB88-932FD43081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1748"/>
            <a:ext cx="8104188" cy="6869748"/>
          </a:xfrm>
          <a:custGeom>
            <a:avLst/>
            <a:gdLst>
              <a:gd name="connsiteX0" fmla="*/ 0 w 8104188"/>
              <a:gd name="connsiteY0" fmla="*/ 0 h 6859588"/>
              <a:gd name="connsiteX1" fmla="*/ 8104188 w 8104188"/>
              <a:gd name="connsiteY1" fmla="*/ 0 h 6859588"/>
              <a:gd name="connsiteX2" fmla="*/ 8104188 w 8104188"/>
              <a:gd name="connsiteY2" fmla="*/ 6859588 h 6859588"/>
              <a:gd name="connsiteX3" fmla="*/ 0 w 8104188"/>
              <a:gd name="connsiteY3" fmla="*/ 6859588 h 6859588"/>
              <a:gd name="connsiteX4" fmla="*/ 0 w 8104188"/>
              <a:gd name="connsiteY4" fmla="*/ 0 h 6859588"/>
              <a:gd name="connsiteX0" fmla="*/ 0 w 8104188"/>
              <a:gd name="connsiteY0" fmla="*/ 10160 h 6869748"/>
              <a:gd name="connsiteX1" fmla="*/ 4141788 w 8104188"/>
              <a:gd name="connsiteY1" fmla="*/ 0 h 6869748"/>
              <a:gd name="connsiteX2" fmla="*/ 8104188 w 8104188"/>
              <a:gd name="connsiteY2" fmla="*/ 6869748 h 6869748"/>
              <a:gd name="connsiteX3" fmla="*/ 0 w 8104188"/>
              <a:gd name="connsiteY3" fmla="*/ 6869748 h 6869748"/>
              <a:gd name="connsiteX4" fmla="*/ 0 w 8104188"/>
              <a:gd name="connsiteY4" fmla="*/ 10160 h 686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4188" h="6869748">
                <a:moveTo>
                  <a:pt x="0" y="10160"/>
                </a:moveTo>
                <a:lnTo>
                  <a:pt x="4141788" y="0"/>
                </a:lnTo>
                <a:lnTo>
                  <a:pt x="8104188" y="6869748"/>
                </a:lnTo>
                <a:lnTo>
                  <a:pt x="0" y="6869748"/>
                </a:lnTo>
                <a:lnTo>
                  <a:pt x="0" y="1016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A50B370-EE13-DC4B-AA6E-A769CA4A05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1" y="1257300"/>
            <a:ext cx="571500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AE4C23DF-C556-3C4D-902C-AE2ECBA3DB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05749" y="2086375"/>
            <a:ext cx="5005251" cy="1342626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45720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139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8EBD555-90C7-F045-B0C1-05BF9EACEB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62500" y="1257300"/>
            <a:ext cx="533068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3142AF8E-BB4D-C04C-BD43-C7F3D70F84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59773" y="2010660"/>
            <a:ext cx="5338563" cy="2809533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4596C55-232C-3746-A08E-3F940F3903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2437" y="5119020"/>
            <a:ext cx="5338563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95951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6AC561-E450-3044-9D4E-16D755CC6E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851" cy="6858000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2F38A8D-4773-FA48-B0EB-4E8B26A53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11750" y="3978227"/>
            <a:ext cx="599925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F26D0B-9B81-914E-9700-C2B79743CC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1750" y="4522093"/>
            <a:ext cx="5999250" cy="97856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9B3EAD5-9E1D-914D-AC81-6BABD70BDA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01690" y="2442408"/>
            <a:ext cx="449997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11F59B-C130-144E-932F-FC0D895E8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EAB04C-7161-D54A-B84D-1FFB6A79F1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72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36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F5C86D-269B-B94D-BA41-4083A7AA54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9" y="0"/>
            <a:ext cx="12192000" cy="6858001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D8568744-4A84-6C40-9F90-AFAC3EDA0E00}"/>
              </a:ext>
            </a:extLst>
          </p:cNvPr>
          <p:cNvSpPr/>
          <p:nvPr userDrawn="1"/>
        </p:nvSpPr>
        <p:spPr>
          <a:xfrm>
            <a:off x="-60" y="-1294"/>
            <a:ext cx="8103846" cy="6868172"/>
          </a:xfrm>
          <a:custGeom>
            <a:avLst/>
            <a:gdLst>
              <a:gd name="connsiteX0" fmla="*/ 0 w 8516938"/>
              <a:gd name="connsiteY0" fmla="*/ 0 h 6858000"/>
              <a:gd name="connsiteX1" fmla="*/ 8516938 w 8516938"/>
              <a:gd name="connsiteY1" fmla="*/ 0 h 6858000"/>
              <a:gd name="connsiteX2" fmla="*/ 8516938 w 8516938"/>
              <a:gd name="connsiteY2" fmla="*/ 6858000 h 6858000"/>
              <a:gd name="connsiteX3" fmla="*/ 0 w 8516938"/>
              <a:gd name="connsiteY3" fmla="*/ 6858000 h 6858000"/>
              <a:gd name="connsiteX4" fmla="*/ 0 w 8516938"/>
              <a:gd name="connsiteY4" fmla="*/ 0 h 6858000"/>
              <a:gd name="connsiteX0" fmla="*/ 0 w 8516938"/>
              <a:gd name="connsiteY0" fmla="*/ 0 h 6858000"/>
              <a:gd name="connsiteX1" fmla="*/ 4832705 w 8516938"/>
              <a:gd name="connsiteY1" fmla="*/ 0 h 6858000"/>
              <a:gd name="connsiteX2" fmla="*/ 8516938 w 8516938"/>
              <a:gd name="connsiteY2" fmla="*/ 6858000 h 6858000"/>
              <a:gd name="connsiteX3" fmla="*/ 0 w 8516938"/>
              <a:gd name="connsiteY3" fmla="*/ 6858000 h 6858000"/>
              <a:gd name="connsiteX4" fmla="*/ 0 w 8516938"/>
              <a:gd name="connsiteY4" fmla="*/ 0 h 6858000"/>
              <a:gd name="connsiteX0" fmla="*/ 0 w 8516938"/>
              <a:gd name="connsiteY0" fmla="*/ 0 h 6858000"/>
              <a:gd name="connsiteX1" fmla="*/ 4486476 w 8516938"/>
              <a:gd name="connsiteY1" fmla="*/ 17755 h 6858000"/>
              <a:gd name="connsiteX2" fmla="*/ 8516938 w 8516938"/>
              <a:gd name="connsiteY2" fmla="*/ 6858000 h 6858000"/>
              <a:gd name="connsiteX3" fmla="*/ 0 w 8516938"/>
              <a:gd name="connsiteY3" fmla="*/ 6858000 h 6858000"/>
              <a:gd name="connsiteX4" fmla="*/ 0 w 8516938"/>
              <a:gd name="connsiteY4" fmla="*/ 0 h 6858000"/>
              <a:gd name="connsiteX0" fmla="*/ 0 w 8516938"/>
              <a:gd name="connsiteY0" fmla="*/ 17756 h 6875756"/>
              <a:gd name="connsiteX1" fmla="*/ 4566375 w 8516938"/>
              <a:gd name="connsiteY1" fmla="*/ 0 h 6875756"/>
              <a:gd name="connsiteX2" fmla="*/ 8516938 w 8516938"/>
              <a:gd name="connsiteY2" fmla="*/ 6875756 h 6875756"/>
              <a:gd name="connsiteX3" fmla="*/ 0 w 8516938"/>
              <a:gd name="connsiteY3" fmla="*/ 6875756 h 6875756"/>
              <a:gd name="connsiteX4" fmla="*/ 0 w 8516938"/>
              <a:gd name="connsiteY4" fmla="*/ 17756 h 6875756"/>
              <a:gd name="connsiteX0" fmla="*/ 3175 w 8516938"/>
              <a:gd name="connsiteY0" fmla="*/ 5056 h 6875756"/>
              <a:gd name="connsiteX1" fmla="*/ 4566375 w 8516938"/>
              <a:gd name="connsiteY1" fmla="*/ 0 h 6875756"/>
              <a:gd name="connsiteX2" fmla="*/ 8516938 w 8516938"/>
              <a:gd name="connsiteY2" fmla="*/ 6875756 h 6875756"/>
              <a:gd name="connsiteX3" fmla="*/ 0 w 8516938"/>
              <a:gd name="connsiteY3" fmla="*/ 6875756 h 6875756"/>
              <a:gd name="connsiteX4" fmla="*/ 3175 w 8516938"/>
              <a:gd name="connsiteY4" fmla="*/ 5056 h 6875756"/>
              <a:gd name="connsiteX0" fmla="*/ 2 w 8513765"/>
              <a:gd name="connsiteY0" fmla="*/ 5056 h 6878931"/>
              <a:gd name="connsiteX1" fmla="*/ 4563202 w 8513765"/>
              <a:gd name="connsiteY1" fmla="*/ 0 h 6878931"/>
              <a:gd name="connsiteX2" fmla="*/ 8513765 w 8513765"/>
              <a:gd name="connsiteY2" fmla="*/ 6875756 h 6878931"/>
              <a:gd name="connsiteX3" fmla="*/ 622302 w 8513765"/>
              <a:gd name="connsiteY3" fmla="*/ 6878931 h 6878931"/>
              <a:gd name="connsiteX4" fmla="*/ 2 w 8513765"/>
              <a:gd name="connsiteY4" fmla="*/ 5056 h 6878931"/>
              <a:gd name="connsiteX0" fmla="*/ 2 w 8513765"/>
              <a:gd name="connsiteY0" fmla="*/ 5056 h 6875756"/>
              <a:gd name="connsiteX1" fmla="*/ 4563202 w 8513765"/>
              <a:gd name="connsiteY1" fmla="*/ 0 h 6875756"/>
              <a:gd name="connsiteX2" fmla="*/ 8513765 w 8513765"/>
              <a:gd name="connsiteY2" fmla="*/ 6875756 h 6875756"/>
              <a:gd name="connsiteX3" fmla="*/ 419102 w 8513765"/>
              <a:gd name="connsiteY3" fmla="*/ 6863056 h 6875756"/>
              <a:gd name="connsiteX4" fmla="*/ 2 w 8513765"/>
              <a:gd name="connsiteY4" fmla="*/ 5056 h 6875756"/>
              <a:gd name="connsiteX0" fmla="*/ 30 w 8120093"/>
              <a:gd name="connsiteY0" fmla="*/ 0 h 6880225"/>
              <a:gd name="connsiteX1" fmla="*/ 4169530 w 8120093"/>
              <a:gd name="connsiteY1" fmla="*/ 4469 h 6880225"/>
              <a:gd name="connsiteX2" fmla="*/ 8120093 w 8120093"/>
              <a:gd name="connsiteY2" fmla="*/ 6880225 h 6880225"/>
              <a:gd name="connsiteX3" fmla="*/ 25430 w 8120093"/>
              <a:gd name="connsiteY3" fmla="*/ 6867525 h 6880225"/>
              <a:gd name="connsiteX4" fmla="*/ 30 w 8120093"/>
              <a:gd name="connsiteY4" fmla="*/ 0 h 6880225"/>
              <a:gd name="connsiteX0" fmla="*/ 260350 w 8094663"/>
              <a:gd name="connsiteY0" fmla="*/ 11406 h 6875756"/>
              <a:gd name="connsiteX1" fmla="*/ 4144100 w 8094663"/>
              <a:gd name="connsiteY1" fmla="*/ 0 h 6875756"/>
              <a:gd name="connsiteX2" fmla="*/ 8094663 w 8094663"/>
              <a:gd name="connsiteY2" fmla="*/ 6875756 h 6875756"/>
              <a:gd name="connsiteX3" fmla="*/ 0 w 8094663"/>
              <a:gd name="connsiteY3" fmla="*/ 6863056 h 6875756"/>
              <a:gd name="connsiteX4" fmla="*/ 260350 w 8094663"/>
              <a:gd name="connsiteY4" fmla="*/ 11406 h 6875756"/>
              <a:gd name="connsiteX0" fmla="*/ 305 w 8094968"/>
              <a:gd name="connsiteY0" fmla="*/ 0 h 6877050"/>
              <a:gd name="connsiteX1" fmla="*/ 4144405 w 8094968"/>
              <a:gd name="connsiteY1" fmla="*/ 1294 h 6877050"/>
              <a:gd name="connsiteX2" fmla="*/ 8094968 w 8094968"/>
              <a:gd name="connsiteY2" fmla="*/ 6877050 h 6877050"/>
              <a:gd name="connsiteX3" fmla="*/ 305 w 8094968"/>
              <a:gd name="connsiteY3" fmla="*/ 6864350 h 6877050"/>
              <a:gd name="connsiteX4" fmla="*/ 305 w 8094968"/>
              <a:gd name="connsiteY4" fmla="*/ 0 h 6877050"/>
              <a:gd name="connsiteX0" fmla="*/ 305 w 8103846"/>
              <a:gd name="connsiteY0" fmla="*/ 0 h 6868172"/>
              <a:gd name="connsiteX1" fmla="*/ 4144405 w 8103846"/>
              <a:gd name="connsiteY1" fmla="*/ 1294 h 6868172"/>
              <a:gd name="connsiteX2" fmla="*/ 8103846 w 8103846"/>
              <a:gd name="connsiteY2" fmla="*/ 6868172 h 6868172"/>
              <a:gd name="connsiteX3" fmla="*/ 305 w 8103846"/>
              <a:gd name="connsiteY3" fmla="*/ 6864350 h 6868172"/>
              <a:gd name="connsiteX4" fmla="*/ 305 w 8103846"/>
              <a:gd name="connsiteY4" fmla="*/ 0 h 686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3846" h="6868172">
                <a:moveTo>
                  <a:pt x="305" y="0"/>
                </a:moveTo>
                <a:lnTo>
                  <a:pt x="4144405" y="1294"/>
                </a:lnTo>
                <a:lnTo>
                  <a:pt x="8103846" y="6868172"/>
                </a:lnTo>
                <a:lnTo>
                  <a:pt x="305" y="6864350"/>
                </a:lnTo>
                <a:cubicBezTo>
                  <a:pt x="1363" y="4574117"/>
                  <a:pt x="-753" y="2290233"/>
                  <a:pt x="305" y="0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8F42531A-881A-CD4E-89A0-31794EDF12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85454" y="3860340"/>
            <a:ext cx="3710546" cy="87530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CE8031-DEE2-A44C-8817-F0DE249EAA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EC1C52-7916-6D41-B7F9-A1BB1EDC94B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42FDAF8-B649-1C47-BA89-D378108955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0833" y="390832"/>
            <a:ext cx="350012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fld id="{3C5F761E-A033-894E-A6EA-51CD6AA715D8}" type="datetime4">
              <a:rPr lang="en-US" smtClean="0"/>
              <a:t>September 21,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3077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E6379B-C8E5-A443-9209-9CE1BF738C7E}"/>
              </a:ext>
            </a:extLst>
          </p:cNvPr>
          <p:cNvSpPr/>
          <p:nvPr userDrawn="1"/>
        </p:nvSpPr>
        <p:spPr>
          <a:xfrm>
            <a:off x="0" y="-1294"/>
            <a:ext cx="12192000" cy="68592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23F50D-6E4A-8C44-8BE7-64D8F53408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73509" y="-1294"/>
            <a:ext cx="6644982" cy="6644982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8F42531A-881A-CD4E-89A0-31794EDF12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1" y="5407812"/>
            <a:ext cx="3948560" cy="101036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FC7DD599-0738-D542-98D3-486F28DA25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7651" y="5428531"/>
            <a:ext cx="3948560" cy="101036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30559C-25DE-4142-ACB3-0A2F006618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325AC1-5698-3A4E-A1E6-91A8FDF2B8B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017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EA3232-F00F-6244-9D71-1CA132E671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7857CF-46DA-2341-A7E7-92BF7DE46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7005" y="202186"/>
            <a:ext cx="685044" cy="6297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99991E-DE53-A941-B361-35AB5CD32B3E}"/>
              </a:ext>
            </a:extLst>
          </p:cNvPr>
          <p:cNvSpPr/>
          <p:nvPr userDrawn="1"/>
        </p:nvSpPr>
        <p:spPr>
          <a:xfrm>
            <a:off x="0" y="967331"/>
            <a:ext cx="12192000" cy="140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152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6AC561-E450-3044-9D4E-16D755CC6E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851" cy="6858000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2F38A8D-4773-FA48-B0EB-4E8B26A53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11750" y="3978227"/>
            <a:ext cx="599925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F26D0B-9B81-914E-9700-C2B79743CC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1750" y="4522093"/>
            <a:ext cx="5999250" cy="97856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9B3EAD5-9E1D-914D-AC81-6BABD70BDA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01690" y="2442408"/>
            <a:ext cx="449997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365899-A7A6-E145-953B-17A168B801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68" y="2819397"/>
            <a:ext cx="8542965" cy="12192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11F59B-C130-144E-932F-FC0D895E88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EAB04C-7161-D54A-B84D-1FFB6A79F1D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55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36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F5C86D-269B-B94D-BA41-4083A7AA54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9" y="0"/>
            <a:ext cx="12192000" cy="6858001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D8568744-4A84-6C40-9F90-AFAC3EDA0E00}"/>
              </a:ext>
            </a:extLst>
          </p:cNvPr>
          <p:cNvSpPr/>
          <p:nvPr userDrawn="1"/>
        </p:nvSpPr>
        <p:spPr>
          <a:xfrm>
            <a:off x="-60" y="-1294"/>
            <a:ext cx="8103846" cy="6868172"/>
          </a:xfrm>
          <a:custGeom>
            <a:avLst/>
            <a:gdLst>
              <a:gd name="connsiteX0" fmla="*/ 0 w 8516938"/>
              <a:gd name="connsiteY0" fmla="*/ 0 h 6858000"/>
              <a:gd name="connsiteX1" fmla="*/ 8516938 w 8516938"/>
              <a:gd name="connsiteY1" fmla="*/ 0 h 6858000"/>
              <a:gd name="connsiteX2" fmla="*/ 8516938 w 8516938"/>
              <a:gd name="connsiteY2" fmla="*/ 6858000 h 6858000"/>
              <a:gd name="connsiteX3" fmla="*/ 0 w 8516938"/>
              <a:gd name="connsiteY3" fmla="*/ 6858000 h 6858000"/>
              <a:gd name="connsiteX4" fmla="*/ 0 w 8516938"/>
              <a:gd name="connsiteY4" fmla="*/ 0 h 6858000"/>
              <a:gd name="connsiteX0" fmla="*/ 0 w 8516938"/>
              <a:gd name="connsiteY0" fmla="*/ 0 h 6858000"/>
              <a:gd name="connsiteX1" fmla="*/ 4832705 w 8516938"/>
              <a:gd name="connsiteY1" fmla="*/ 0 h 6858000"/>
              <a:gd name="connsiteX2" fmla="*/ 8516938 w 8516938"/>
              <a:gd name="connsiteY2" fmla="*/ 6858000 h 6858000"/>
              <a:gd name="connsiteX3" fmla="*/ 0 w 8516938"/>
              <a:gd name="connsiteY3" fmla="*/ 6858000 h 6858000"/>
              <a:gd name="connsiteX4" fmla="*/ 0 w 8516938"/>
              <a:gd name="connsiteY4" fmla="*/ 0 h 6858000"/>
              <a:gd name="connsiteX0" fmla="*/ 0 w 8516938"/>
              <a:gd name="connsiteY0" fmla="*/ 0 h 6858000"/>
              <a:gd name="connsiteX1" fmla="*/ 4486476 w 8516938"/>
              <a:gd name="connsiteY1" fmla="*/ 17755 h 6858000"/>
              <a:gd name="connsiteX2" fmla="*/ 8516938 w 8516938"/>
              <a:gd name="connsiteY2" fmla="*/ 6858000 h 6858000"/>
              <a:gd name="connsiteX3" fmla="*/ 0 w 8516938"/>
              <a:gd name="connsiteY3" fmla="*/ 6858000 h 6858000"/>
              <a:gd name="connsiteX4" fmla="*/ 0 w 8516938"/>
              <a:gd name="connsiteY4" fmla="*/ 0 h 6858000"/>
              <a:gd name="connsiteX0" fmla="*/ 0 w 8516938"/>
              <a:gd name="connsiteY0" fmla="*/ 17756 h 6875756"/>
              <a:gd name="connsiteX1" fmla="*/ 4566375 w 8516938"/>
              <a:gd name="connsiteY1" fmla="*/ 0 h 6875756"/>
              <a:gd name="connsiteX2" fmla="*/ 8516938 w 8516938"/>
              <a:gd name="connsiteY2" fmla="*/ 6875756 h 6875756"/>
              <a:gd name="connsiteX3" fmla="*/ 0 w 8516938"/>
              <a:gd name="connsiteY3" fmla="*/ 6875756 h 6875756"/>
              <a:gd name="connsiteX4" fmla="*/ 0 w 8516938"/>
              <a:gd name="connsiteY4" fmla="*/ 17756 h 6875756"/>
              <a:gd name="connsiteX0" fmla="*/ 3175 w 8516938"/>
              <a:gd name="connsiteY0" fmla="*/ 5056 h 6875756"/>
              <a:gd name="connsiteX1" fmla="*/ 4566375 w 8516938"/>
              <a:gd name="connsiteY1" fmla="*/ 0 h 6875756"/>
              <a:gd name="connsiteX2" fmla="*/ 8516938 w 8516938"/>
              <a:gd name="connsiteY2" fmla="*/ 6875756 h 6875756"/>
              <a:gd name="connsiteX3" fmla="*/ 0 w 8516938"/>
              <a:gd name="connsiteY3" fmla="*/ 6875756 h 6875756"/>
              <a:gd name="connsiteX4" fmla="*/ 3175 w 8516938"/>
              <a:gd name="connsiteY4" fmla="*/ 5056 h 6875756"/>
              <a:gd name="connsiteX0" fmla="*/ 2 w 8513765"/>
              <a:gd name="connsiteY0" fmla="*/ 5056 h 6878931"/>
              <a:gd name="connsiteX1" fmla="*/ 4563202 w 8513765"/>
              <a:gd name="connsiteY1" fmla="*/ 0 h 6878931"/>
              <a:gd name="connsiteX2" fmla="*/ 8513765 w 8513765"/>
              <a:gd name="connsiteY2" fmla="*/ 6875756 h 6878931"/>
              <a:gd name="connsiteX3" fmla="*/ 622302 w 8513765"/>
              <a:gd name="connsiteY3" fmla="*/ 6878931 h 6878931"/>
              <a:gd name="connsiteX4" fmla="*/ 2 w 8513765"/>
              <a:gd name="connsiteY4" fmla="*/ 5056 h 6878931"/>
              <a:gd name="connsiteX0" fmla="*/ 2 w 8513765"/>
              <a:gd name="connsiteY0" fmla="*/ 5056 h 6875756"/>
              <a:gd name="connsiteX1" fmla="*/ 4563202 w 8513765"/>
              <a:gd name="connsiteY1" fmla="*/ 0 h 6875756"/>
              <a:gd name="connsiteX2" fmla="*/ 8513765 w 8513765"/>
              <a:gd name="connsiteY2" fmla="*/ 6875756 h 6875756"/>
              <a:gd name="connsiteX3" fmla="*/ 419102 w 8513765"/>
              <a:gd name="connsiteY3" fmla="*/ 6863056 h 6875756"/>
              <a:gd name="connsiteX4" fmla="*/ 2 w 8513765"/>
              <a:gd name="connsiteY4" fmla="*/ 5056 h 6875756"/>
              <a:gd name="connsiteX0" fmla="*/ 30 w 8120093"/>
              <a:gd name="connsiteY0" fmla="*/ 0 h 6880225"/>
              <a:gd name="connsiteX1" fmla="*/ 4169530 w 8120093"/>
              <a:gd name="connsiteY1" fmla="*/ 4469 h 6880225"/>
              <a:gd name="connsiteX2" fmla="*/ 8120093 w 8120093"/>
              <a:gd name="connsiteY2" fmla="*/ 6880225 h 6880225"/>
              <a:gd name="connsiteX3" fmla="*/ 25430 w 8120093"/>
              <a:gd name="connsiteY3" fmla="*/ 6867525 h 6880225"/>
              <a:gd name="connsiteX4" fmla="*/ 30 w 8120093"/>
              <a:gd name="connsiteY4" fmla="*/ 0 h 6880225"/>
              <a:gd name="connsiteX0" fmla="*/ 260350 w 8094663"/>
              <a:gd name="connsiteY0" fmla="*/ 11406 h 6875756"/>
              <a:gd name="connsiteX1" fmla="*/ 4144100 w 8094663"/>
              <a:gd name="connsiteY1" fmla="*/ 0 h 6875756"/>
              <a:gd name="connsiteX2" fmla="*/ 8094663 w 8094663"/>
              <a:gd name="connsiteY2" fmla="*/ 6875756 h 6875756"/>
              <a:gd name="connsiteX3" fmla="*/ 0 w 8094663"/>
              <a:gd name="connsiteY3" fmla="*/ 6863056 h 6875756"/>
              <a:gd name="connsiteX4" fmla="*/ 260350 w 8094663"/>
              <a:gd name="connsiteY4" fmla="*/ 11406 h 6875756"/>
              <a:gd name="connsiteX0" fmla="*/ 305 w 8094968"/>
              <a:gd name="connsiteY0" fmla="*/ 0 h 6877050"/>
              <a:gd name="connsiteX1" fmla="*/ 4144405 w 8094968"/>
              <a:gd name="connsiteY1" fmla="*/ 1294 h 6877050"/>
              <a:gd name="connsiteX2" fmla="*/ 8094968 w 8094968"/>
              <a:gd name="connsiteY2" fmla="*/ 6877050 h 6877050"/>
              <a:gd name="connsiteX3" fmla="*/ 305 w 8094968"/>
              <a:gd name="connsiteY3" fmla="*/ 6864350 h 6877050"/>
              <a:gd name="connsiteX4" fmla="*/ 305 w 8094968"/>
              <a:gd name="connsiteY4" fmla="*/ 0 h 6877050"/>
              <a:gd name="connsiteX0" fmla="*/ 305 w 8103846"/>
              <a:gd name="connsiteY0" fmla="*/ 0 h 6868172"/>
              <a:gd name="connsiteX1" fmla="*/ 4144405 w 8103846"/>
              <a:gd name="connsiteY1" fmla="*/ 1294 h 6868172"/>
              <a:gd name="connsiteX2" fmla="*/ 8103846 w 8103846"/>
              <a:gd name="connsiteY2" fmla="*/ 6868172 h 6868172"/>
              <a:gd name="connsiteX3" fmla="*/ 305 w 8103846"/>
              <a:gd name="connsiteY3" fmla="*/ 6864350 h 6868172"/>
              <a:gd name="connsiteX4" fmla="*/ 305 w 8103846"/>
              <a:gd name="connsiteY4" fmla="*/ 0 h 686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3846" h="6868172">
                <a:moveTo>
                  <a:pt x="305" y="0"/>
                </a:moveTo>
                <a:lnTo>
                  <a:pt x="4144405" y="1294"/>
                </a:lnTo>
                <a:lnTo>
                  <a:pt x="8103846" y="6868172"/>
                </a:lnTo>
                <a:lnTo>
                  <a:pt x="305" y="6864350"/>
                </a:lnTo>
                <a:cubicBezTo>
                  <a:pt x="1363" y="4574117"/>
                  <a:pt x="-753" y="2290233"/>
                  <a:pt x="305" y="0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8F42531A-881A-CD4E-89A0-31794EDF12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85454" y="3860340"/>
            <a:ext cx="3710546" cy="87530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0E9CD00-40D3-3149-87C8-2CE581F8063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65" y="2163864"/>
            <a:ext cx="11887200" cy="16964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CE8031-DEE2-A44C-8817-F0DE249EAA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EC1C52-7916-6D41-B7F9-A1BB1EDC94B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42FDAF8-B649-1C47-BA89-D378108955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0833" y="390832"/>
            <a:ext cx="350012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fld id="{3C5F761E-A033-894E-A6EA-51CD6AA715D8}" type="datetime4">
              <a:rPr lang="en-US" smtClean="0"/>
              <a:t>September 21, 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308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E6379B-C8E5-A443-9209-9CE1BF738C7E}"/>
              </a:ext>
            </a:extLst>
          </p:cNvPr>
          <p:cNvSpPr/>
          <p:nvPr userDrawn="1"/>
        </p:nvSpPr>
        <p:spPr>
          <a:xfrm>
            <a:off x="0" y="-1294"/>
            <a:ext cx="12192000" cy="68592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23F50D-6E4A-8C44-8BE7-64D8F53408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73509" y="-1294"/>
            <a:ext cx="6644982" cy="6644982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8F42531A-881A-CD4E-89A0-31794EDF12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1" y="5407812"/>
            <a:ext cx="3948560" cy="101036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FB64738-6E17-4542-AF05-D1082E699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028" y="1209675"/>
            <a:ext cx="10837545" cy="1546675"/>
          </a:xfrm>
          <a:prstGeom prst="rect">
            <a:avLst/>
          </a:prstGeom>
        </p:spPr>
      </p:pic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FC7DD599-0738-D542-98D3-486F28DA25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7651" y="5428531"/>
            <a:ext cx="3948560" cy="101036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30559C-25DE-4142-ACB3-0A2F006618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325AC1-5698-3A4E-A1E6-91A8FDF2B8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610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652C289B-C719-3745-A4A8-6C0A65F330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0" y="4234888"/>
            <a:ext cx="571500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88F8DBA-F296-E147-A51B-A255BF838D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4822306"/>
            <a:ext cx="5715000" cy="97856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DF63E62-B858-3C4E-A577-3D5595ED3A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73643" y="1859409"/>
            <a:ext cx="3695700" cy="39711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9B62B762-ED7B-A64D-8298-2FA4749F3338}"/>
              </a:ext>
            </a:extLst>
          </p:cNvPr>
          <p:cNvSpPr/>
          <p:nvPr userDrawn="1"/>
        </p:nvSpPr>
        <p:spPr>
          <a:xfrm>
            <a:off x="0" y="0"/>
            <a:ext cx="5062654" cy="6879273"/>
          </a:xfrm>
          <a:custGeom>
            <a:avLst/>
            <a:gdLst>
              <a:gd name="connsiteX0" fmla="*/ 0 w 5062654"/>
              <a:gd name="connsiteY0" fmla="*/ 0 h 6879273"/>
              <a:gd name="connsiteX1" fmla="*/ 5062654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520176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252546 w 5062654"/>
              <a:gd name="connsiteY1" fmla="*/ 11152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2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691376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26274 w 5062654"/>
              <a:gd name="connsiteY1" fmla="*/ 11153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3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2654" h="6879273">
                <a:moveTo>
                  <a:pt x="0" y="0"/>
                </a:moveTo>
                <a:lnTo>
                  <a:pt x="1115123" y="1"/>
                </a:lnTo>
                <a:lnTo>
                  <a:pt x="5062654" y="6879273"/>
                </a:lnTo>
                <a:lnTo>
                  <a:pt x="0" y="6879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0A28FF-5C5B-704D-A79B-5EAAA14A7D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73643" y="2375479"/>
            <a:ext cx="8137357" cy="174045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0058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5520E77-10AA-6143-8BB5-C07B00DAA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5143500"/>
            <a:ext cx="12191702" cy="1714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5456CC-ECD5-B041-9F86-C2F963E42B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22" y="5171458"/>
            <a:ext cx="10509813" cy="1499904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D9DBE72-C4A2-C241-88FD-F87AC126D4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3084" y="468575"/>
            <a:ext cx="937861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83CAD81-ECEE-AD42-923E-9F216AD874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0358" y="1257300"/>
            <a:ext cx="11400642" cy="3549831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A2608-84D0-8748-9EEA-24A702D787F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726914" y="6451964"/>
            <a:ext cx="1084086" cy="219074"/>
          </a:xfrm>
          <a:prstGeom prst="rect">
            <a:avLst/>
          </a:prstGeom>
        </p:spPr>
        <p:txBody>
          <a:bodyPr/>
          <a:lstStyle/>
          <a:p>
            <a:fld id="{1DD30A3A-C24B-994C-902B-29D76E6E8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13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D9DBE72-C4A2-C241-88FD-F87AC126D4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3084" y="468575"/>
            <a:ext cx="937861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83CAD81-ECEE-AD42-923E-9F216AD874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1257300"/>
            <a:ext cx="11430000" cy="5194664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45720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A2608-84D0-8748-9EEA-24A702D787F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726914" y="6451964"/>
            <a:ext cx="1084086" cy="219074"/>
          </a:xfrm>
          <a:prstGeom prst="rect">
            <a:avLst/>
          </a:prstGeom>
        </p:spPr>
        <p:txBody>
          <a:bodyPr/>
          <a:lstStyle/>
          <a:p>
            <a:fld id="{1DD30A3A-C24B-994C-902B-29D76E6E8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97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17609FFF-4277-9748-8A93-211B4E0660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61252" y="1270552"/>
            <a:ext cx="874974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BF4EA52C-0671-E847-92E6-C7F9347D8E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27376" y="2049195"/>
            <a:ext cx="8083624" cy="1487913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1D3077F-BD06-EF4C-BAE1-B597665149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3834072"/>
            <a:ext cx="5715000" cy="260482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F55F58B5-3609-F544-80EE-4265144A5E9C}"/>
              </a:ext>
            </a:extLst>
          </p:cNvPr>
          <p:cNvSpPr/>
          <p:nvPr userDrawn="1"/>
        </p:nvSpPr>
        <p:spPr>
          <a:xfrm>
            <a:off x="-8054" y="0"/>
            <a:ext cx="5062654" cy="6879273"/>
          </a:xfrm>
          <a:custGeom>
            <a:avLst/>
            <a:gdLst>
              <a:gd name="connsiteX0" fmla="*/ 0 w 5062654"/>
              <a:gd name="connsiteY0" fmla="*/ 0 h 6879273"/>
              <a:gd name="connsiteX1" fmla="*/ 5062654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520176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252546 w 5062654"/>
              <a:gd name="connsiteY1" fmla="*/ 11152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2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691376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26274 w 5062654"/>
              <a:gd name="connsiteY1" fmla="*/ 11153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3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2654" h="6879273">
                <a:moveTo>
                  <a:pt x="0" y="0"/>
                </a:moveTo>
                <a:lnTo>
                  <a:pt x="1115123" y="1"/>
                </a:lnTo>
                <a:lnTo>
                  <a:pt x="5062654" y="6879273"/>
                </a:lnTo>
                <a:lnTo>
                  <a:pt x="0" y="6879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19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C088DE-0E60-F548-B9AE-039CFDC804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0"/>
            <a:ext cx="6095851" cy="68580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60D74420-2E1B-3347-9A60-A0B4BC8A12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80314" y="1548848"/>
            <a:ext cx="533068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EFDDE86-74A1-F048-A20A-634D638E43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77587" y="2302208"/>
            <a:ext cx="5338563" cy="2661677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AF31077-9A7D-6B4B-B4EC-FFF58A118A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90251" y="5309152"/>
            <a:ext cx="5338563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91345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C088DE-0E60-F548-B9AE-039CFDC804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149" y="0"/>
            <a:ext cx="6095851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16B86C-B1C6-F44E-BC89-444243379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1044185"/>
            <a:ext cx="533068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A8876E2-C06B-5145-BE63-CA1EFADF7E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1797546"/>
            <a:ext cx="5338563" cy="2957334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9E4798C-C2E8-E34E-8A9A-71B6F213F0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916" y="5087197"/>
            <a:ext cx="5338563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758194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3196C9-1E99-AE4A-AE61-FD4EBB6241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5143500"/>
            <a:ext cx="12191702" cy="17145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D2658AB-6C82-3843-BBE7-BEA590909D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478439"/>
            <a:ext cx="818106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83D62CA-46C3-8544-A563-2C94FBA70D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1257300"/>
            <a:ext cx="11416748" cy="2818362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38972A0-080D-FB44-8DD5-416327C2C1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916" y="4368741"/>
            <a:ext cx="1141674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240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3196C9-1E99-AE4A-AE61-FD4EBB6241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0"/>
            <a:ext cx="12191702" cy="1714500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B94BF49-012B-3A4D-8401-D3C0B014A5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465126"/>
            <a:ext cx="818106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B02179D-F618-9346-85FE-32ABC51E41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2179626"/>
            <a:ext cx="11416748" cy="3398214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3639466-C3EF-1748-B995-AC0C9284E8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916" y="5963446"/>
            <a:ext cx="1141674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BA4B49-E372-C945-8918-C0B8351EE0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426CE0-9320-8540-AD87-AC247D986D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29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002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EC374B5-407A-DA42-B8B7-F820B4AA37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2701"/>
            <a:ext cx="11064875" cy="6883401"/>
          </a:xfrm>
          <a:custGeom>
            <a:avLst/>
            <a:gdLst>
              <a:gd name="connsiteX0" fmla="*/ 0 w 11064875"/>
              <a:gd name="connsiteY0" fmla="*/ 0 h 6883401"/>
              <a:gd name="connsiteX1" fmla="*/ 11064875 w 11064875"/>
              <a:gd name="connsiteY1" fmla="*/ 0 h 6883401"/>
              <a:gd name="connsiteX2" fmla="*/ 11064875 w 11064875"/>
              <a:gd name="connsiteY2" fmla="*/ 6883401 h 6883401"/>
              <a:gd name="connsiteX3" fmla="*/ 0 w 11064875"/>
              <a:gd name="connsiteY3" fmla="*/ 6883401 h 6883401"/>
              <a:gd name="connsiteX4" fmla="*/ 0 w 11064875"/>
              <a:gd name="connsiteY4" fmla="*/ 0 h 6883401"/>
              <a:gd name="connsiteX0" fmla="*/ 0 w 11064875"/>
              <a:gd name="connsiteY0" fmla="*/ 0 h 6883401"/>
              <a:gd name="connsiteX1" fmla="*/ 7122795 w 11064875"/>
              <a:gd name="connsiteY1" fmla="*/ 0 h 6883401"/>
              <a:gd name="connsiteX2" fmla="*/ 11064875 w 11064875"/>
              <a:gd name="connsiteY2" fmla="*/ 6883401 h 6883401"/>
              <a:gd name="connsiteX3" fmla="*/ 0 w 11064875"/>
              <a:gd name="connsiteY3" fmla="*/ 6883401 h 6883401"/>
              <a:gd name="connsiteX4" fmla="*/ 0 w 11064875"/>
              <a:gd name="connsiteY4" fmla="*/ 0 h 688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4875" h="6883401">
                <a:moveTo>
                  <a:pt x="0" y="0"/>
                </a:moveTo>
                <a:lnTo>
                  <a:pt x="7122795" y="0"/>
                </a:lnTo>
                <a:lnTo>
                  <a:pt x="11064875" y="6883401"/>
                </a:lnTo>
                <a:lnTo>
                  <a:pt x="0" y="688340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076F04-23E9-7E49-BE08-9587C97AB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69234" y="1635575"/>
            <a:ext cx="324176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B304E61-BF2F-0245-AB46-BA9D08ACD0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407525" y="2293063"/>
            <a:ext cx="2403475" cy="97856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94408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1975AF3-17B8-7341-A7A5-5561758E24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7125" y="-11113"/>
            <a:ext cx="11064875" cy="6879273"/>
          </a:xfrm>
          <a:custGeom>
            <a:avLst/>
            <a:gdLst>
              <a:gd name="connsiteX0" fmla="*/ 0 w 11064875"/>
              <a:gd name="connsiteY0" fmla="*/ 0 h 6869113"/>
              <a:gd name="connsiteX1" fmla="*/ 11064875 w 11064875"/>
              <a:gd name="connsiteY1" fmla="*/ 0 h 6869113"/>
              <a:gd name="connsiteX2" fmla="*/ 11064875 w 11064875"/>
              <a:gd name="connsiteY2" fmla="*/ 6869113 h 6869113"/>
              <a:gd name="connsiteX3" fmla="*/ 0 w 11064875"/>
              <a:gd name="connsiteY3" fmla="*/ 6869113 h 6869113"/>
              <a:gd name="connsiteX4" fmla="*/ 0 w 11064875"/>
              <a:gd name="connsiteY4" fmla="*/ 0 h 6869113"/>
              <a:gd name="connsiteX0" fmla="*/ 0 w 11064875"/>
              <a:gd name="connsiteY0" fmla="*/ 0 h 6879273"/>
              <a:gd name="connsiteX1" fmla="*/ 11064875 w 11064875"/>
              <a:gd name="connsiteY1" fmla="*/ 0 h 6879273"/>
              <a:gd name="connsiteX2" fmla="*/ 11064875 w 11064875"/>
              <a:gd name="connsiteY2" fmla="*/ 6869113 h 6879273"/>
              <a:gd name="connsiteX3" fmla="*/ 3931920 w 11064875"/>
              <a:gd name="connsiteY3" fmla="*/ 6879273 h 6879273"/>
              <a:gd name="connsiteX4" fmla="*/ 0 w 11064875"/>
              <a:gd name="connsiteY4" fmla="*/ 0 h 687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4875" h="6879273">
                <a:moveTo>
                  <a:pt x="0" y="0"/>
                </a:moveTo>
                <a:lnTo>
                  <a:pt x="11064875" y="0"/>
                </a:lnTo>
                <a:lnTo>
                  <a:pt x="11064875" y="6869113"/>
                </a:lnTo>
                <a:lnTo>
                  <a:pt x="3931920" y="687927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0FF753-DA3C-C14F-B06F-8DEFBB1AE1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504" y="4961870"/>
            <a:ext cx="3263159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B31F619-B2A6-A44D-A588-5AD3D3035C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504" y="5460332"/>
            <a:ext cx="3263159" cy="97856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7544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E28078-ABEC-3044-BB88-932FD43081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1748"/>
            <a:ext cx="8104188" cy="6869748"/>
          </a:xfrm>
          <a:custGeom>
            <a:avLst/>
            <a:gdLst>
              <a:gd name="connsiteX0" fmla="*/ 0 w 8104188"/>
              <a:gd name="connsiteY0" fmla="*/ 0 h 6859588"/>
              <a:gd name="connsiteX1" fmla="*/ 8104188 w 8104188"/>
              <a:gd name="connsiteY1" fmla="*/ 0 h 6859588"/>
              <a:gd name="connsiteX2" fmla="*/ 8104188 w 8104188"/>
              <a:gd name="connsiteY2" fmla="*/ 6859588 h 6859588"/>
              <a:gd name="connsiteX3" fmla="*/ 0 w 8104188"/>
              <a:gd name="connsiteY3" fmla="*/ 6859588 h 6859588"/>
              <a:gd name="connsiteX4" fmla="*/ 0 w 8104188"/>
              <a:gd name="connsiteY4" fmla="*/ 0 h 6859588"/>
              <a:gd name="connsiteX0" fmla="*/ 0 w 8104188"/>
              <a:gd name="connsiteY0" fmla="*/ 10160 h 6869748"/>
              <a:gd name="connsiteX1" fmla="*/ 4141788 w 8104188"/>
              <a:gd name="connsiteY1" fmla="*/ 0 h 6869748"/>
              <a:gd name="connsiteX2" fmla="*/ 8104188 w 8104188"/>
              <a:gd name="connsiteY2" fmla="*/ 6869748 h 6869748"/>
              <a:gd name="connsiteX3" fmla="*/ 0 w 8104188"/>
              <a:gd name="connsiteY3" fmla="*/ 6869748 h 6869748"/>
              <a:gd name="connsiteX4" fmla="*/ 0 w 8104188"/>
              <a:gd name="connsiteY4" fmla="*/ 10160 h 686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4188" h="6869748">
                <a:moveTo>
                  <a:pt x="0" y="10160"/>
                </a:moveTo>
                <a:lnTo>
                  <a:pt x="4141788" y="0"/>
                </a:lnTo>
                <a:lnTo>
                  <a:pt x="8104188" y="6869748"/>
                </a:lnTo>
                <a:lnTo>
                  <a:pt x="0" y="6869748"/>
                </a:lnTo>
                <a:lnTo>
                  <a:pt x="0" y="1016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A50B370-EE13-DC4B-AA6E-A769CA4A05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1" y="1257300"/>
            <a:ext cx="5715000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AE4C23DF-C556-3C4D-902C-AE2ECBA3DB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05749" y="2086375"/>
            <a:ext cx="5005251" cy="1342626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45720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2843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FFBF3E-09B1-634D-87A7-942B848F0C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87813" y="-23813"/>
            <a:ext cx="8116887" cy="6891973"/>
          </a:xfrm>
          <a:custGeom>
            <a:avLst/>
            <a:gdLst>
              <a:gd name="connsiteX0" fmla="*/ 0 w 8116887"/>
              <a:gd name="connsiteY0" fmla="*/ 0 h 6881813"/>
              <a:gd name="connsiteX1" fmla="*/ 8116887 w 8116887"/>
              <a:gd name="connsiteY1" fmla="*/ 0 h 6881813"/>
              <a:gd name="connsiteX2" fmla="*/ 8116887 w 8116887"/>
              <a:gd name="connsiteY2" fmla="*/ 6881813 h 6881813"/>
              <a:gd name="connsiteX3" fmla="*/ 0 w 8116887"/>
              <a:gd name="connsiteY3" fmla="*/ 6881813 h 6881813"/>
              <a:gd name="connsiteX4" fmla="*/ 0 w 8116887"/>
              <a:gd name="connsiteY4" fmla="*/ 0 h 6881813"/>
              <a:gd name="connsiteX0" fmla="*/ 0 w 8116887"/>
              <a:gd name="connsiteY0" fmla="*/ 0 h 6891973"/>
              <a:gd name="connsiteX1" fmla="*/ 8116887 w 8116887"/>
              <a:gd name="connsiteY1" fmla="*/ 0 h 6891973"/>
              <a:gd name="connsiteX2" fmla="*/ 8116887 w 8116887"/>
              <a:gd name="connsiteY2" fmla="*/ 6881813 h 6891973"/>
              <a:gd name="connsiteX3" fmla="*/ 3931920 w 8116887"/>
              <a:gd name="connsiteY3" fmla="*/ 6891973 h 6891973"/>
              <a:gd name="connsiteX4" fmla="*/ 0 w 8116887"/>
              <a:gd name="connsiteY4" fmla="*/ 0 h 689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6887" h="6891973">
                <a:moveTo>
                  <a:pt x="0" y="0"/>
                </a:moveTo>
                <a:lnTo>
                  <a:pt x="8116887" y="0"/>
                </a:lnTo>
                <a:lnTo>
                  <a:pt x="8116887" y="6881813"/>
                </a:lnTo>
                <a:lnTo>
                  <a:pt x="3931920" y="689197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8027BCC1-260D-1049-955E-12446C5C8C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7566" y="1041951"/>
            <a:ext cx="3690247" cy="100891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2ECE59B-A9A1-A348-9A95-A166088344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840" y="2417716"/>
            <a:ext cx="3695700" cy="2547992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45720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0A2A10-88E9-D142-89AD-EF08913DFE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504" y="5332556"/>
            <a:ext cx="568849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649030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D76DCE-F351-0042-8F5B-5DB03F441B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38988" y="-7938"/>
            <a:ext cx="5053012" cy="6876098"/>
          </a:xfrm>
          <a:custGeom>
            <a:avLst/>
            <a:gdLst>
              <a:gd name="connsiteX0" fmla="*/ 0 w 5053012"/>
              <a:gd name="connsiteY0" fmla="*/ 0 h 6865938"/>
              <a:gd name="connsiteX1" fmla="*/ 5053012 w 5053012"/>
              <a:gd name="connsiteY1" fmla="*/ 0 h 6865938"/>
              <a:gd name="connsiteX2" fmla="*/ 5053012 w 5053012"/>
              <a:gd name="connsiteY2" fmla="*/ 6865938 h 6865938"/>
              <a:gd name="connsiteX3" fmla="*/ 0 w 5053012"/>
              <a:gd name="connsiteY3" fmla="*/ 6865938 h 6865938"/>
              <a:gd name="connsiteX4" fmla="*/ 0 w 5053012"/>
              <a:gd name="connsiteY4" fmla="*/ 0 h 6865938"/>
              <a:gd name="connsiteX0" fmla="*/ 0 w 5053012"/>
              <a:gd name="connsiteY0" fmla="*/ 0 h 6876098"/>
              <a:gd name="connsiteX1" fmla="*/ 5053012 w 5053012"/>
              <a:gd name="connsiteY1" fmla="*/ 0 h 6876098"/>
              <a:gd name="connsiteX2" fmla="*/ 5053012 w 5053012"/>
              <a:gd name="connsiteY2" fmla="*/ 6865938 h 6876098"/>
              <a:gd name="connsiteX3" fmla="*/ 3931920 w 5053012"/>
              <a:gd name="connsiteY3" fmla="*/ 6876098 h 6876098"/>
              <a:gd name="connsiteX4" fmla="*/ 0 w 5053012"/>
              <a:gd name="connsiteY4" fmla="*/ 0 h 687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012" h="6876098">
                <a:moveTo>
                  <a:pt x="0" y="0"/>
                </a:moveTo>
                <a:lnTo>
                  <a:pt x="5053012" y="0"/>
                </a:lnTo>
                <a:lnTo>
                  <a:pt x="5053012" y="6865938"/>
                </a:lnTo>
                <a:lnTo>
                  <a:pt x="3931920" y="6876098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E6C1A5A-5A61-A648-8E22-5F3CD3244D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504" y="419100"/>
            <a:ext cx="6881192" cy="60082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0575CB2-C6AC-C44A-B8F0-16A4F017D5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504" y="1257300"/>
            <a:ext cx="6881192" cy="4331803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D2CFBC-3656-5D45-BE83-A73E782BF6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504" y="5957220"/>
            <a:ext cx="9128382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3854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8EBD555-90C7-F045-B0C1-05BF9EACEB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62500" y="1257300"/>
            <a:ext cx="533068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3142AF8E-BB4D-C04C-BD43-C7F3D70F84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59773" y="2010660"/>
            <a:ext cx="5338563" cy="2809533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4596C55-232C-3746-A08E-3F940F3903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2437" y="5119020"/>
            <a:ext cx="5338563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82769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48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87A949A6-2F7E-5843-A7DE-CC8A758D47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48595" y="1257300"/>
            <a:ext cx="835006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570D4D94-2364-2944-B422-037A9190DC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48595" y="2010660"/>
            <a:ext cx="8362406" cy="3590039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037ADF0-07D8-AD45-818A-FBE4FC5FCA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48595" y="5957220"/>
            <a:ext cx="836240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3990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B8E057D-EAAC-3342-9875-581C8E7921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1270363"/>
            <a:ext cx="533068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6C737E2-9573-254A-8A9E-19D2A3DED4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2023724"/>
            <a:ext cx="5338563" cy="2574402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F74DB27-02D0-5841-9566-B47DBE52A3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916" y="4947615"/>
            <a:ext cx="5320749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26259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44000" y="0"/>
            <a:ext cx="3048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15B9327B-02DB-4843-A650-229BEFD17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8" y="407898"/>
            <a:ext cx="8397705" cy="62080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D256CE6-7309-8B46-9135-81A3A8DAC9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1257301"/>
            <a:ext cx="8410114" cy="442587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E59EA93-1972-8B45-B70F-E6E2BF03A0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916" y="5968422"/>
            <a:ext cx="8410114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5097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AF4A5CEE-C50D-6148-B6AC-54B3D14790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547020"/>
            <a:ext cx="8181068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A949E40C-C430-0A48-B9BC-EB9ADA52F9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1257300"/>
            <a:ext cx="11416748" cy="19039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472994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19F1BC-97A0-4041-9A10-9B232CBE1E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AD2AD57-EFD9-9844-B04E-7668E36C94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8" y="3833559"/>
            <a:ext cx="11414021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ECF5E8D-7C15-2848-934A-60419A0BA9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252" y="4586920"/>
            <a:ext cx="11430887" cy="18519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71698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F1EA405-FEFD-5246-8E76-DC2040FCB7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2700"/>
            <a:ext cx="5054600" cy="6880225"/>
          </a:xfrm>
          <a:custGeom>
            <a:avLst/>
            <a:gdLst>
              <a:gd name="connsiteX0" fmla="*/ 0 w 5054600"/>
              <a:gd name="connsiteY0" fmla="*/ 0 h 6880225"/>
              <a:gd name="connsiteX1" fmla="*/ 5054600 w 5054600"/>
              <a:gd name="connsiteY1" fmla="*/ 0 h 6880225"/>
              <a:gd name="connsiteX2" fmla="*/ 5054600 w 5054600"/>
              <a:gd name="connsiteY2" fmla="*/ 6880225 h 6880225"/>
              <a:gd name="connsiteX3" fmla="*/ 0 w 5054600"/>
              <a:gd name="connsiteY3" fmla="*/ 6880225 h 6880225"/>
              <a:gd name="connsiteX4" fmla="*/ 0 w 5054600"/>
              <a:gd name="connsiteY4" fmla="*/ 0 h 6880225"/>
              <a:gd name="connsiteX0" fmla="*/ 0 w 5054600"/>
              <a:gd name="connsiteY0" fmla="*/ 0 h 6880225"/>
              <a:gd name="connsiteX1" fmla="*/ 1112520 w 5054600"/>
              <a:gd name="connsiteY1" fmla="*/ 0 h 6880225"/>
              <a:gd name="connsiteX2" fmla="*/ 5054600 w 5054600"/>
              <a:gd name="connsiteY2" fmla="*/ 6880225 h 6880225"/>
              <a:gd name="connsiteX3" fmla="*/ 0 w 5054600"/>
              <a:gd name="connsiteY3" fmla="*/ 6880225 h 6880225"/>
              <a:gd name="connsiteX4" fmla="*/ 0 w 505460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4600" h="6880225">
                <a:moveTo>
                  <a:pt x="0" y="0"/>
                </a:moveTo>
                <a:lnTo>
                  <a:pt x="1112520" y="0"/>
                </a:lnTo>
                <a:lnTo>
                  <a:pt x="5054600" y="6880225"/>
                </a:lnTo>
                <a:lnTo>
                  <a:pt x="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0F14A4C-1741-FE43-BFED-BC8D310981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96806" y="3093807"/>
            <a:ext cx="8114194" cy="65655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9808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0EB909-D31B-1F41-9A46-3596257F5A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2556387"/>
            <a:ext cx="12191702" cy="1714500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D2658AB-6C82-3843-BBE7-BEA590909D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8" y="3188160"/>
            <a:ext cx="11414021" cy="4816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1279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3196C9-1E99-AE4A-AE61-FD4EBB6241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" y="3429000"/>
            <a:ext cx="12191702" cy="3429000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D699B68-21B0-0F40-B203-DF169775CC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0" y="1927615"/>
            <a:ext cx="11430000" cy="65655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96972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0EDD52-6911-A849-8BD8-870770DEA795}"/>
              </a:ext>
            </a:extLst>
          </p:cNvPr>
          <p:cNvSpPr/>
          <p:nvPr userDrawn="1"/>
        </p:nvSpPr>
        <p:spPr>
          <a:xfrm>
            <a:off x="990600" y="0"/>
            <a:ext cx="11201400" cy="68792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EBAA53-927D-1646-8985-0D38E16CB4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602" y="665191"/>
            <a:ext cx="5062655" cy="50626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01D3B40-C733-454D-8A86-58B6510726CD}"/>
              </a:ext>
            </a:extLst>
          </p:cNvPr>
          <p:cNvSpPr txBox="1"/>
          <p:nvPr userDrawn="1"/>
        </p:nvSpPr>
        <p:spPr>
          <a:xfrm>
            <a:off x="4615676" y="521300"/>
            <a:ext cx="296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nasa.gov</a:t>
            </a:r>
            <a:r>
              <a:rPr lang="en-US"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/ARTEMIS</a:t>
            </a:r>
            <a:endParaRPr lang="en-US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275B0FF7-E574-244B-A027-4FA062FEADE5}"/>
              </a:ext>
            </a:extLst>
          </p:cNvPr>
          <p:cNvSpPr/>
          <p:nvPr userDrawn="1"/>
        </p:nvSpPr>
        <p:spPr>
          <a:xfrm>
            <a:off x="0" y="0"/>
            <a:ext cx="5062654" cy="6879273"/>
          </a:xfrm>
          <a:custGeom>
            <a:avLst/>
            <a:gdLst>
              <a:gd name="connsiteX0" fmla="*/ 0 w 5062654"/>
              <a:gd name="connsiteY0" fmla="*/ 0 h 6879273"/>
              <a:gd name="connsiteX1" fmla="*/ 5062654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520176 w 5062654"/>
              <a:gd name="connsiteY1" fmla="*/ 0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2252546 w 5062654"/>
              <a:gd name="connsiteY1" fmla="*/ 11152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2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691376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26274 w 5062654"/>
              <a:gd name="connsiteY1" fmla="*/ 11153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  <a:gd name="connsiteX0" fmla="*/ 0 w 5062654"/>
              <a:gd name="connsiteY0" fmla="*/ 0 h 6879273"/>
              <a:gd name="connsiteX1" fmla="*/ 1115123 w 5062654"/>
              <a:gd name="connsiteY1" fmla="*/ 1 h 6879273"/>
              <a:gd name="connsiteX2" fmla="*/ 5062654 w 5062654"/>
              <a:gd name="connsiteY2" fmla="*/ 6879273 h 6879273"/>
              <a:gd name="connsiteX3" fmla="*/ 0 w 5062654"/>
              <a:gd name="connsiteY3" fmla="*/ 6879273 h 6879273"/>
              <a:gd name="connsiteX4" fmla="*/ 0 w 5062654"/>
              <a:gd name="connsiteY4" fmla="*/ 0 h 687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2654" h="6879273">
                <a:moveTo>
                  <a:pt x="0" y="0"/>
                </a:moveTo>
                <a:lnTo>
                  <a:pt x="1115123" y="1"/>
                </a:lnTo>
                <a:lnTo>
                  <a:pt x="5062654" y="6879273"/>
                </a:lnTo>
                <a:lnTo>
                  <a:pt x="0" y="6879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F0D566-8749-4146-BE4E-84D55008C8C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5122" y="2824653"/>
            <a:ext cx="10617647" cy="11569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1F51AD5-B568-DB40-ACA6-685133BF657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654" y="5704123"/>
            <a:ext cx="2071986" cy="5234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6A660C-E34D-C846-B12E-25796B71556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59F3DD-0067-4B41-B0F6-9D74308CA9F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97143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C1B5080-F640-3844-AFBA-E47AE8DE7FF0}"/>
              </a:ext>
            </a:extLst>
          </p:cNvPr>
          <p:cNvSpPr/>
          <p:nvPr userDrawn="1"/>
        </p:nvSpPr>
        <p:spPr>
          <a:xfrm>
            <a:off x="0" y="-1294"/>
            <a:ext cx="12192000" cy="68592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4097A6-2070-4C4B-8FD5-BDE351C8CA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8573" y="-1294"/>
            <a:ext cx="6054853" cy="6054853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E71EDF0-4CB6-5840-9ED1-5C9D1D595B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1" y="5407812"/>
            <a:ext cx="3948560" cy="101036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8204AB-70F7-5948-910F-A689803A54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7651" y="5428531"/>
            <a:ext cx="3948560" cy="101036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AF8920-D589-0344-8103-2A5DEAD92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744309-0381-654F-A4B2-F966F7668C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24E1EE-F9E1-6047-BA44-FB58BDF7147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55122" y="2051991"/>
            <a:ext cx="10617647" cy="1156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DCCD0A-10A5-CE40-916A-5E1CC652F14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654" y="5791853"/>
            <a:ext cx="2071986" cy="52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0681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C1B5080-F640-3844-AFBA-E47AE8DE7FF0}"/>
              </a:ext>
            </a:extLst>
          </p:cNvPr>
          <p:cNvSpPr/>
          <p:nvPr userDrawn="1"/>
        </p:nvSpPr>
        <p:spPr>
          <a:xfrm>
            <a:off x="0" y="-1294"/>
            <a:ext cx="12192000" cy="68592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FE1A21-4591-AB47-9223-89ED8D1945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009900"/>
            <a:ext cx="12192000" cy="3848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AF8920-D589-0344-8103-2A5DEAD92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5"/>
            <a:ext cx="1084086" cy="1010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744309-0381-654F-A4B2-F966F7668C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24E1EE-F9E1-6047-BA44-FB58BDF7147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02248" y="1784468"/>
            <a:ext cx="9987503" cy="10882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DCCD0A-10A5-CE40-916A-5E1CC652F14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654" y="2923401"/>
            <a:ext cx="2071986" cy="52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49645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DC204B-5FDE-4E45-B58C-AFA0F09DE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312" y="5945295"/>
            <a:ext cx="5330688" cy="5808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AD677A-8C27-0D4E-9A6C-D749460ABC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39452" y="1221373"/>
            <a:ext cx="5384800" cy="7874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A3DEF1E-0C1F-C94C-88D6-4CE90CF828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4694580"/>
            <a:ext cx="4610100" cy="10463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en-US" sz="18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marL="457200" lvl="1" indent="0" algn="l" defTabSz="914400" rtl="0" eaLnBrk="1" latinLnBrk="0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B18D2D-AC02-0F49-AEE2-4A3AF449BA81}"/>
              </a:ext>
            </a:extLst>
          </p:cNvPr>
          <p:cNvSpPr txBox="1"/>
          <p:nvPr userDrawn="1"/>
        </p:nvSpPr>
        <p:spPr>
          <a:xfrm>
            <a:off x="7010400" y="2087218"/>
            <a:ext cx="46101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nasa.gov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/ARTEMIS</a:t>
            </a:r>
          </a:p>
          <a:p>
            <a:pPr marL="4572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for more information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nasa.gov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/SOLVE</a:t>
            </a:r>
          </a:p>
          <a:p>
            <a:pPr marL="457200" lvl="1" indent="0" algn="l" defTabSz="914400" rtl="0" eaLnBrk="1" latinLnBrk="0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challenges, prize competitions, and citizen science opportunities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nasa.gov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/STEM</a:t>
            </a:r>
          </a:p>
          <a:p>
            <a:pPr marL="457200" lvl="1" indent="0" algn="l" defTabSz="914400" rtl="0" eaLnBrk="1" latinLnBrk="0" hangingPunct="1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student activities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99FD74-BDB9-2044-9885-9FDEA518D6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44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2">
          <p15:clr>
            <a:srgbClr val="FBAE40"/>
          </p15:clr>
        </p15:guide>
        <p15:guide id="2" pos="732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DC204B-5FDE-4E45-B58C-AFA0F09DE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312" y="5945295"/>
            <a:ext cx="5330688" cy="580848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E00626-6F21-5145-B804-B78C9EF360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1300" y="1257301"/>
            <a:ext cx="5207036" cy="351147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2ACB16-40D8-554B-8409-97C433A84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F9C4D8F-5858-BA4E-8CEE-DC9AAB674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1300" y="5171771"/>
            <a:ext cx="5207036" cy="5808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9891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2">
          <p15:clr>
            <a:srgbClr val="FBAE40"/>
          </p15:clr>
        </p15:guide>
        <p15:guide id="2" pos="732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C065FE-9FF9-0D4E-B9A8-3813CEDEB4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558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C2B6350-9C1A-334D-833F-088612B360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600" y="2311400"/>
            <a:ext cx="7315200" cy="19304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800" b="1" i="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cap="all" baseline="0" dirty="0"/>
              <a:t>PRESENTATION TITLE</a:t>
            </a:r>
            <a:endParaRPr lang="en-US" dirty="0"/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B971F3-316A-1C4E-BEF6-F4794C8FAC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81000"/>
            <a:ext cx="2184400" cy="29602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1C376-50AC-C949-BBCE-CF344683A6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600" y="2006600"/>
            <a:ext cx="2032000" cy="50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Month/Day/Year</a:t>
            </a:r>
          </a:p>
        </p:txBody>
      </p:sp>
      <p:pic>
        <p:nvPicPr>
          <p:cNvPr id="8" name="Picture 5" descr="spacex_logo-white_gray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95441"/>
            <a:ext cx="3196963" cy="3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725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143000"/>
            <a:ext cx="10972800" cy="4953000"/>
          </a:xfrm>
        </p:spPr>
        <p:txBody>
          <a:bodyPr/>
          <a:lstStyle>
            <a:lvl4pPr marL="1682709" indent="-237061">
              <a:tabLst/>
              <a:defRPr/>
            </a:lvl4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685800"/>
            <a:ext cx="10972800" cy="304800"/>
          </a:xfrm>
        </p:spPr>
        <p:txBody>
          <a:bodyPr>
            <a:normAutofit/>
          </a:bodyPr>
          <a:lstStyle>
            <a:lvl1pPr marL="0" indent="0"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an 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27842495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Paragraph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143000"/>
            <a:ext cx="10972800" cy="49530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677602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jor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8000" y="2717800"/>
            <a:ext cx="11074400" cy="1449387"/>
          </a:xfrm>
          <a:solidFill>
            <a:schemeClr val="bg1">
              <a:alpha val="79000"/>
            </a:schemeClr>
          </a:solidFill>
        </p:spPr>
        <p:txBody>
          <a:bodyPr rIns="137160" anchor="ctr">
            <a:noAutofit/>
          </a:bodyPr>
          <a:lstStyle>
            <a:lvl1pPr marL="0" indent="0" algn="l">
              <a:buNone/>
              <a:defRPr sz="4267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4267">
                <a:solidFill>
                  <a:schemeClr val="tx1"/>
                </a:solidFill>
              </a:defRPr>
            </a:lvl2pPr>
            <a:lvl3pPr>
              <a:defRPr sz="4267">
                <a:solidFill>
                  <a:schemeClr val="tx1"/>
                </a:solidFill>
              </a:defRPr>
            </a:lvl3pPr>
            <a:lvl4pPr>
              <a:defRPr sz="4267">
                <a:solidFill>
                  <a:schemeClr val="tx1"/>
                </a:solidFill>
              </a:defRPr>
            </a:lvl4pPr>
            <a:lvl5pPr>
              <a:defRPr sz="42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17E983-9EAC-344E-BD55-03087E4DD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75401"/>
            <a:ext cx="473864" cy="19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38053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l/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1625600" y="2686051"/>
            <a:ext cx="3657600" cy="3505200"/>
          </a:xfrm>
        </p:spPr>
        <p:txBody>
          <a:bodyPr>
            <a:normAutofit/>
          </a:bodyPr>
          <a:lstStyle>
            <a:lvl1pPr>
              <a:defRPr sz="1867"/>
            </a:lvl1pPr>
          </a:lstStyle>
          <a:p>
            <a:r>
              <a:rPr lang="en-US" dirty="0"/>
              <a:t>Use the “crop” tool to center your image within this box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6908800" y="2686051"/>
            <a:ext cx="3657600" cy="3505200"/>
          </a:xfrm>
        </p:spPr>
        <p:txBody>
          <a:bodyPr>
            <a:normAutofit/>
          </a:bodyPr>
          <a:lstStyle>
            <a:lvl1pPr>
              <a:defRPr sz="1867" baseline="0"/>
            </a:lvl1pPr>
          </a:lstStyle>
          <a:p>
            <a:r>
              <a:rPr lang="en-US" dirty="0"/>
              <a:t>Use the “crop” tool to center your image within this box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1625600" y="2209801"/>
            <a:ext cx="3657600" cy="476251"/>
          </a:xfrm>
        </p:spPr>
        <p:txBody>
          <a:bodyPr>
            <a:normAutofit/>
          </a:bodyPr>
          <a:lstStyle>
            <a:lvl1pPr marL="0" indent="0" algn="ctr">
              <a:buNone/>
              <a:defRPr sz="2133" b="1" baseline="0"/>
            </a:lvl1pPr>
          </a:lstStyle>
          <a:p>
            <a:pPr lvl="0"/>
            <a:r>
              <a:rPr lang="en-US" dirty="0"/>
              <a:t>LARGE CAPTION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6908800" y="2209801"/>
            <a:ext cx="3657600" cy="476251"/>
          </a:xfrm>
        </p:spPr>
        <p:txBody>
          <a:bodyPr>
            <a:normAutofit/>
          </a:bodyPr>
          <a:lstStyle>
            <a:lvl1pPr marL="0" indent="0" algn="ctr">
              <a:buNone/>
              <a:defRPr sz="2133" b="1" baseline="0"/>
            </a:lvl1pPr>
          </a:lstStyle>
          <a:p>
            <a:pPr lvl="0"/>
            <a:r>
              <a:rPr lang="en-US" dirty="0"/>
              <a:t>LARGE CAPTION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143000"/>
            <a:ext cx="10972800" cy="1066800"/>
          </a:xfrm>
        </p:spPr>
        <p:txBody>
          <a:bodyPr/>
          <a:lstStyle>
            <a:lvl3pPr marL="304792" indent="-304792">
              <a:defRPr baseline="0"/>
            </a:lvl3pPr>
          </a:lstStyle>
          <a:p>
            <a:pPr lvl="2"/>
            <a:r>
              <a:rPr lang="en-US" dirty="0"/>
              <a:t>Bullet item</a:t>
            </a:r>
          </a:p>
          <a:p>
            <a:pPr lvl="2"/>
            <a:r>
              <a:rPr lang="en-US" dirty="0"/>
              <a:t>Bullet item</a:t>
            </a:r>
          </a:p>
          <a:p>
            <a:pPr lvl="2"/>
            <a:r>
              <a:rPr lang="en-US" dirty="0"/>
              <a:t>Bullet item</a:t>
            </a:r>
          </a:p>
        </p:txBody>
      </p:sp>
    </p:spTree>
    <p:extLst>
      <p:ext uri="{BB962C8B-B14F-4D97-AF65-F5344CB8AC3E}">
        <p14:creationId xmlns:p14="http://schemas.microsoft.com/office/powerpoint/2010/main" val="93419924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with Large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41014"/>
            <a:ext cx="10972800" cy="749588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" y="1663699"/>
            <a:ext cx="3413760" cy="4305300"/>
          </a:xfrm>
        </p:spPr>
        <p:txBody>
          <a:bodyPr>
            <a:normAutofit/>
          </a:bodyPr>
          <a:lstStyle>
            <a:lvl1pPr>
              <a:defRPr sz="1867" baseline="0"/>
            </a:lvl1pPr>
          </a:lstStyle>
          <a:p>
            <a:r>
              <a:rPr lang="en-US" dirty="0"/>
              <a:t>Use the “crop” tool to center your image within this box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143002"/>
            <a:ext cx="3413760" cy="520700"/>
          </a:xfrm>
        </p:spPr>
        <p:txBody>
          <a:bodyPr>
            <a:normAutofit/>
          </a:bodyPr>
          <a:lstStyle>
            <a:lvl1pPr marL="0" indent="0" algn="ctr">
              <a:buNone/>
              <a:defRPr sz="2133" b="1" baseline="0">
                <a:latin typeface="+mj-lt"/>
              </a:defRPr>
            </a:lvl1pPr>
          </a:lstStyle>
          <a:p>
            <a:pPr lvl="0"/>
            <a:r>
              <a:rPr lang="en-US" dirty="0"/>
              <a:t>LARGE CAPTION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F29E66E9-926A-0D47-B8C3-9669D73ACB0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409440" y="1663701"/>
            <a:ext cx="3413760" cy="4305300"/>
          </a:xfrm>
        </p:spPr>
        <p:txBody>
          <a:bodyPr>
            <a:normAutofit/>
          </a:bodyPr>
          <a:lstStyle>
            <a:lvl1pPr>
              <a:defRPr sz="1867" baseline="0"/>
            </a:lvl1pPr>
          </a:lstStyle>
          <a:p>
            <a:r>
              <a:rPr lang="en-US" dirty="0"/>
              <a:t>Use the “crop” tool to center your image within this box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E0E4EB72-E6BB-B442-900D-129AFD22F86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9440" y="1143003"/>
            <a:ext cx="3413760" cy="520700"/>
          </a:xfrm>
        </p:spPr>
        <p:txBody>
          <a:bodyPr>
            <a:normAutofit/>
          </a:bodyPr>
          <a:lstStyle>
            <a:lvl1pPr marL="0" indent="0" algn="ctr">
              <a:buNone/>
              <a:defRPr sz="2133" b="1" baseline="0">
                <a:latin typeface="+mj-lt"/>
              </a:defRPr>
            </a:lvl1pPr>
          </a:lstStyle>
          <a:p>
            <a:pPr lvl="0"/>
            <a:r>
              <a:rPr lang="en-US" dirty="0"/>
              <a:t>LARGE CAPTION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81401716-CA6E-5B41-B163-F3C8C140A3F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68640" y="1663701"/>
            <a:ext cx="3413760" cy="4305300"/>
          </a:xfrm>
        </p:spPr>
        <p:txBody>
          <a:bodyPr>
            <a:normAutofit/>
          </a:bodyPr>
          <a:lstStyle>
            <a:lvl1pPr>
              <a:defRPr sz="1867" baseline="0"/>
            </a:lvl1pPr>
          </a:lstStyle>
          <a:p>
            <a:r>
              <a:rPr lang="en-US" dirty="0"/>
              <a:t>Use the “crop” tool to center your image within this box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A29B749F-0D59-864C-B139-68431B003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68640" y="1143003"/>
            <a:ext cx="3413760" cy="520700"/>
          </a:xfrm>
        </p:spPr>
        <p:txBody>
          <a:bodyPr>
            <a:normAutofit/>
          </a:bodyPr>
          <a:lstStyle>
            <a:lvl1pPr marL="0" indent="0" algn="ctr">
              <a:buNone/>
              <a:defRPr sz="2133" b="1" baseline="0">
                <a:latin typeface="+mj-lt"/>
              </a:defRPr>
            </a:lvl1pPr>
          </a:lstStyle>
          <a:p>
            <a:pPr lvl="0"/>
            <a:r>
              <a:rPr lang="en-US" dirty="0"/>
              <a:t>LARGE CAPTION</a:t>
            </a:r>
          </a:p>
        </p:txBody>
      </p:sp>
    </p:spTree>
    <p:extLst>
      <p:ext uri="{BB962C8B-B14F-4D97-AF65-F5344CB8AC3E}">
        <p14:creationId xmlns:p14="http://schemas.microsoft.com/office/powerpoint/2010/main" val="119792490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41014"/>
            <a:ext cx="10972800" cy="749588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143002"/>
            <a:ext cx="5181600" cy="4825999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 marL="611702" indent="-230712">
              <a:tabLst/>
              <a:defRPr sz="1867"/>
            </a:lvl2pPr>
            <a:lvl3pPr marL="994808" indent="-230712">
              <a:tabLst/>
              <a:defRPr sz="1867"/>
            </a:lvl3pPr>
            <a:lvl4pPr marL="1454114" indent="-239178">
              <a:tabLst/>
              <a:defRPr sz="1867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00800" y="1143002"/>
            <a:ext cx="5181600" cy="4825999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 marL="611702" indent="-230712">
              <a:tabLst/>
              <a:defRPr sz="1867"/>
            </a:lvl2pPr>
            <a:lvl3pPr marL="994808" indent="-230712">
              <a:tabLst/>
              <a:defRPr sz="1867"/>
            </a:lvl3pPr>
            <a:lvl4pPr marL="1377916" indent="-239178">
              <a:tabLst/>
              <a:defRPr sz="1867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692603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Mar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7165826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Small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" y="1143000"/>
            <a:ext cx="8839200" cy="4826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Use the “crop” tool to center your image within this box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9652000" y="1139371"/>
            <a:ext cx="1930400" cy="4829629"/>
          </a:xfrm>
        </p:spPr>
        <p:txBody>
          <a:bodyPr>
            <a:noAutofit/>
          </a:bodyPr>
          <a:lstStyle>
            <a:lvl1pPr marL="0" indent="0">
              <a:buNone/>
              <a:defRPr sz="1867" b="1"/>
            </a:lvl1pPr>
            <a:lvl2pPr>
              <a:defRPr sz="2133" b="1"/>
            </a:lvl2pPr>
            <a:lvl3pPr>
              <a:defRPr sz="2133" b="1"/>
            </a:lvl3pPr>
            <a:lvl4pPr>
              <a:defRPr sz="1867" b="1"/>
            </a:lvl4pPr>
            <a:lvl5pPr>
              <a:defRPr sz="1600" b="1"/>
            </a:lvl5pPr>
          </a:lstStyle>
          <a:p>
            <a:pPr lvl="0"/>
            <a:r>
              <a:rPr lang="en-US" dirty="0"/>
              <a:t>SMALL CAPTION</a:t>
            </a:r>
          </a:p>
        </p:txBody>
      </p:sp>
    </p:spTree>
    <p:extLst>
      <p:ext uri="{BB962C8B-B14F-4D97-AF65-F5344CB8AC3E}">
        <p14:creationId xmlns:p14="http://schemas.microsoft.com/office/powerpoint/2010/main" val="254549050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VIDEO: CLICK TO EDIT</a:t>
            </a:r>
          </a:p>
        </p:txBody>
      </p:sp>
      <p:sp>
        <p:nvSpPr>
          <p:cNvPr id="7" name="Media Placeholder 6"/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970280"/>
            <a:ext cx="12192000" cy="4973320"/>
          </a:xfrm>
        </p:spPr>
        <p:txBody>
          <a:bodyPr/>
          <a:lstStyle>
            <a:lvl1pPr marL="609585" indent="-609585">
              <a:buFont typeface="Arial" charset="0"/>
              <a:buChar char="•"/>
              <a:defRPr baseline="0"/>
            </a:lvl1pPr>
          </a:lstStyle>
          <a:p>
            <a:r>
              <a:rPr lang="en-US" dirty="0"/>
              <a:t>Run your screen capture the full width of the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8737605" y="1143000"/>
            <a:ext cx="2844799" cy="230832"/>
          </a:xfrm>
        </p:spPr>
        <p:txBody>
          <a:bodyPr>
            <a:noAutofit/>
          </a:bodyPr>
          <a:lstStyle>
            <a:lvl1pPr marL="0" indent="0" algn="r">
              <a:buNone/>
              <a:defRPr sz="1200" b="0" baseline="0">
                <a:solidFill>
                  <a:schemeClr val="tx1"/>
                </a:solidFill>
              </a:defRPr>
            </a:lvl1pPr>
            <a:lvl2pPr>
              <a:defRPr sz="1200" b="0">
                <a:solidFill>
                  <a:schemeClr val="tx1"/>
                </a:solidFill>
              </a:defRPr>
            </a:lvl2pPr>
            <a:lvl3pPr>
              <a:defRPr sz="1200" b="0">
                <a:solidFill>
                  <a:schemeClr val="tx1"/>
                </a:solidFill>
              </a:defRPr>
            </a:lvl3pPr>
            <a:lvl4pPr>
              <a:defRPr sz="1200" b="0">
                <a:solidFill>
                  <a:schemeClr val="tx1"/>
                </a:solidFill>
              </a:defRPr>
            </a:lvl4pPr>
            <a:lvl5pPr>
              <a:defRPr sz="1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Total Running Time: XX min XX sec</a:t>
            </a:r>
          </a:p>
        </p:txBody>
      </p:sp>
    </p:spTree>
    <p:extLst>
      <p:ext uri="{BB962C8B-B14F-4D97-AF65-F5344CB8AC3E}">
        <p14:creationId xmlns:p14="http://schemas.microsoft.com/office/powerpoint/2010/main" val="262266893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948412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C2B6350-9C1A-334D-833F-088612B360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600" y="2311400"/>
            <a:ext cx="7315200" cy="19304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800" b="1" i="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cap="all" baseline="0" dirty="0"/>
              <a:t>Section Break</a:t>
            </a:r>
            <a:endParaRPr lang="en-US" dirty="0"/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B971F3-316A-1C4E-BEF6-F4794C8FAC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381000"/>
            <a:ext cx="2184400" cy="296021"/>
          </a:xfrm>
          <a:prstGeom prst="rect">
            <a:avLst/>
          </a:prstGeom>
        </p:spPr>
      </p:pic>
      <p:pic>
        <p:nvPicPr>
          <p:cNvPr id="8" name="Picture 5" descr="spacex_logo-white_gray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95441"/>
            <a:ext cx="3196963" cy="39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694539A-FCD6-4CC7-9F87-6AFCF06B0F31}"/>
              </a:ext>
            </a:extLst>
          </p:cNvPr>
          <p:cNvSpPr txBox="1">
            <a:spLocks/>
          </p:cNvSpPr>
          <p:nvPr userDrawn="1"/>
        </p:nvSpPr>
        <p:spPr>
          <a:xfrm>
            <a:off x="1219200" y="6375401"/>
            <a:ext cx="9956800" cy="203199"/>
          </a:xfrm>
          <a:prstGeom prst="rect">
            <a:avLst/>
          </a:prstGeom>
        </p:spPr>
        <p:txBody>
          <a:bodyPr vert="horz" lIns="121920" tIns="60960" rIns="121920" bIns="60960" rtlCol="0" anchor="t"/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DINPro" panose="020B0504020101020102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33" dirty="0">
                <a:solidFill>
                  <a:schemeClr val="bg1"/>
                </a:solidFill>
                <a:latin typeface="+mj-lt"/>
              </a:rPr>
              <a:t>ITAR Controlled Data. SpaceX Data Provided with Government Purpose Rights under </a:t>
            </a:r>
            <a:r>
              <a:rPr lang="en-US" sz="733" kern="1200" dirty="0">
                <a:solidFill>
                  <a:schemeClr val="bg1"/>
                </a:solidFill>
                <a:latin typeface="DINPro" panose="020B0504020101020102" pitchFamily="34" charset="0"/>
                <a:ea typeface="+mn-ea"/>
                <a:cs typeface="+mn-cs"/>
              </a:rPr>
              <a:t>Contract No. 80MSFC20C0034</a:t>
            </a:r>
            <a:r>
              <a:rPr lang="en-US" sz="733" dirty="0">
                <a:solidFill>
                  <a:schemeClr val="bg1"/>
                </a:solidFill>
                <a:latin typeface="+mj-lt"/>
              </a:rPr>
              <a:t>. Use and disclosure are subject to restrictions explained on title page.</a:t>
            </a:r>
          </a:p>
        </p:txBody>
      </p:sp>
    </p:spTree>
    <p:extLst>
      <p:ext uri="{BB962C8B-B14F-4D97-AF65-F5344CB8AC3E}">
        <p14:creationId xmlns:p14="http://schemas.microsoft.com/office/powerpoint/2010/main" val="215206585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ulti-Level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09600" y="1143000"/>
            <a:ext cx="10972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6608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ragon Cover/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" y="-3925"/>
            <a:ext cx="12191771" cy="685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7656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 Mar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FD4A0F73-ECDC-8542-80D0-7BDC7F8CA8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381000"/>
            <a:ext cx="10972800" cy="533400"/>
          </a:xfrm>
        </p:spPr>
        <p:txBody>
          <a:bodyPr anchor="t">
            <a:normAutofit/>
          </a:bodyPr>
          <a:lstStyle>
            <a:lvl1pPr marL="0" marR="0" indent="0" algn="l" defTabSz="91411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="1" i="0" cap="all" baseline="0">
                <a:solidFill>
                  <a:schemeClr val="tx1"/>
                </a:solidFill>
                <a:latin typeface="D-DIN" panose="020B0504030202030204" pitchFamily="34" charset="0"/>
              </a:defRPr>
            </a:lvl1pPr>
          </a:lstStyle>
          <a:p>
            <a:pPr marL="0" marR="0" lvl="0" indent="0" algn="l" defTabSz="91411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cap="all" baseline="0" dirty="0"/>
              <a:t>Title of page</a:t>
            </a:r>
            <a:endParaRPr lang="en-US" dirty="0"/>
          </a:p>
          <a:p>
            <a:pPr marL="0" marR="0" lvl="0" indent="0" algn="l" defTabSz="91411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50087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233411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C2B6350-9C1A-334D-833F-088612B360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0" y="2819400"/>
            <a:ext cx="10972800" cy="19304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48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cap="all" baseline="0" dirty="0"/>
              <a:t>PRESENTATION TITLE</a:t>
            </a:r>
            <a:endParaRPr lang="en-US" dirty="0"/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B971F3-316A-1C4E-BEF6-F4794C8FAC3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2184400" cy="2960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FF922A-CD05-4049-9C4F-0196352CE020}"/>
              </a:ext>
            </a:extLst>
          </p:cNvPr>
          <p:cNvSpPr txBox="1"/>
          <p:nvPr/>
        </p:nvSpPr>
        <p:spPr>
          <a:xfrm>
            <a:off x="508000" y="5867401"/>
            <a:ext cx="11074400" cy="60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7" b="0" i="0" u="none" strike="noStrike" kern="120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j-lt"/>
                <a:ea typeface="+mn-ea"/>
                <a:cs typeface="+mn-cs"/>
              </a:rPr>
              <a:t>PROPRIETARY DATA. This document includes data that shall not be disclosed outside the government and shall not be duplicated, used, or disclosed—in whole or in part— beyond its purpose. </a:t>
            </a:r>
          </a:p>
          <a:p>
            <a:endParaRPr lang="en-US" sz="667" b="0" i="0" u="none" strike="noStrike" kern="12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sz="667" b="0" i="0" u="none" strike="noStrike" kern="120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j-lt"/>
                <a:ea typeface="+mn-ea"/>
                <a:cs typeface="+mn-cs"/>
              </a:rPr>
              <a:t>U.S. EXPORT CONTROLLED. This document contains technical data covered by the U.S. Munitions List (USML). Pursuant to the International Traffic in Arms Regulations (ITAR), 22 CFR Parts 120-130, the approval of the Directorate of Defense Trade Controls, U.S. Department of State, must be obtained prior to: (</a:t>
            </a:r>
            <a:r>
              <a:rPr lang="en-US" sz="667" b="0" i="0" u="none" strike="noStrike" kern="1200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j-lt"/>
                <a:ea typeface="+mn-ea"/>
                <a:cs typeface="+mn-cs"/>
              </a:rPr>
              <a:t>i</a:t>
            </a:r>
            <a:r>
              <a:rPr lang="en-US" sz="667" b="0" i="0" u="none" strike="noStrike" kern="120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j-lt"/>
                <a:ea typeface="+mn-ea"/>
                <a:cs typeface="+mn-cs"/>
              </a:rPr>
              <a:t>) sending or taking these data out of the United States in any manner, except by mere travel outside of the United States by a persons whose personal knowledge includes these data; (ii) disclosing (including oral or visual disclosure) or transferring in the United States these data to an embassy, any agency or subdivision of a foreign government; or (iii) disclosing (including oral or visual disclosure) or transferring these data to a foreign person, whether in the United States or abroad.</a:t>
            </a:r>
            <a:endParaRPr lang="en-US" sz="667" b="0" i="0" dirty="0">
              <a:solidFill>
                <a:schemeClr val="tx2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1C376-50AC-C949-BBCE-CF344683A6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8000" y="2514600"/>
            <a:ext cx="3048000" cy="50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>
                <a:latin typeface="+mj-lt"/>
              </a:defRPr>
            </a:lvl1pPr>
          </a:lstStyle>
          <a:p>
            <a:pPr lvl="0"/>
            <a:r>
              <a:rPr lang="en-US" dirty="0"/>
              <a:t>Month/Day/Year</a:t>
            </a:r>
          </a:p>
        </p:txBody>
      </p:sp>
    </p:spTree>
    <p:extLst>
      <p:ext uri="{BB962C8B-B14F-4D97-AF65-F5344CB8AC3E}">
        <p14:creationId xmlns:p14="http://schemas.microsoft.com/office/powerpoint/2010/main" val="3122091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D-DIN" panose="020B0504030202030204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143000"/>
            <a:ext cx="10972800" cy="4953000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82709" indent="-237061"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685800"/>
            <a:ext cx="10972800" cy="304800"/>
          </a:xfrm>
        </p:spPr>
        <p:txBody>
          <a:bodyPr>
            <a:normAutofit/>
          </a:bodyPr>
          <a:lstStyle>
            <a:lvl1pPr marL="0" indent="0"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an 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27151101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ndard Paragraph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D-DIN" panose="020B0504030202030204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143000"/>
            <a:ext cx="10972800" cy="4953000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82709" indent="-237061"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0226249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jor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8000" y="2717800"/>
            <a:ext cx="11074400" cy="1449387"/>
          </a:xfrm>
          <a:solidFill>
            <a:schemeClr val="bg1">
              <a:alpha val="79000"/>
            </a:schemeClr>
          </a:solidFill>
        </p:spPr>
        <p:txBody>
          <a:bodyPr rIns="137160" anchor="ctr">
            <a:noAutofit/>
          </a:bodyPr>
          <a:lstStyle>
            <a:lvl1pPr marL="0" indent="0" algn="l">
              <a:buNone/>
              <a:defRPr sz="4267" b="1" i="0" baseline="0">
                <a:solidFill>
                  <a:schemeClr val="tx1"/>
                </a:solidFill>
                <a:latin typeface="D-DIN" panose="020B0504030202030204" pitchFamily="34" charset="0"/>
                <a:cs typeface="Arial" panose="020B0604020202020204" pitchFamily="34" charset="0"/>
              </a:defRPr>
            </a:lvl1pPr>
            <a:lvl2pPr>
              <a:defRPr sz="4267">
                <a:solidFill>
                  <a:schemeClr val="tx1"/>
                </a:solidFill>
              </a:defRPr>
            </a:lvl2pPr>
            <a:lvl3pPr>
              <a:defRPr sz="4267">
                <a:solidFill>
                  <a:schemeClr val="tx1"/>
                </a:solidFill>
              </a:defRPr>
            </a:lvl3pPr>
            <a:lvl4pPr>
              <a:defRPr sz="4267">
                <a:solidFill>
                  <a:schemeClr val="tx1"/>
                </a:solidFill>
              </a:defRPr>
            </a:lvl4pPr>
            <a:lvl5pPr>
              <a:defRPr sz="42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17E983-9EAC-344E-BD55-03087E4DD3C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375401"/>
            <a:ext cx="473864" cy="19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2636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Mar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D-DIN" panose="020B0504030202030204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61103780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85814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255894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9BEEC-85FC-4970-BC76-F68808CE0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FDAF4-CA7F-458F-98A5-6D88FCBBC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DF245-37A8-43D3-B414-FA11CD573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9AE2F-04B2-4DF3-AD88-8E5DFD7CD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BB04D-43F8-4288-B7AE-669FE07E4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60179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0C17-F696-44C2-82E1-77BA4F70C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C3994-5F68-4AC3-AF6D-A40030D37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29902-D724-423B-9D5D-23CBDD387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29566-6544-4773-98CA-F5116FA84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99FA3-334E-4EB8-9745-B41438623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8452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634D2-CB53-40DC-AB0D-1501898B1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DDA5B-B86B-4DF4-A4C0-0FA33C5D3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8BACB-9ADC-40A8-81EF-4640FF89D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3A35D-9CB8-481A-8E12-57A75DF1D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73921-5E3E-40D6-901A-DF746DA9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6811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E3C0F-286F-48C5-98C9-415CDF2F4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F19F7-BD91-477B-91EF-FB8E58F16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A74B7C-D1D1-4B52-AB7B-1848E3F1C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BA797-37AB-472A-889D-2E6061679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74F32-A976-4175-AD90-75347F0EC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610D8-8D76-4380-A64A-1EDBE7AD0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3112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DC387-964B-42AE-A134-A5184BEB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4C6A0-D7F2-4BF9-87A5-7E8A2C004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D1291-CD7B-4331-B4EB-55E24CCEF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2AEA4B-F011-411C-A20D-C90335763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1FE0F2-C985-4266-BB9D-3EC032681F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813496-5A3A-44F7-8CBD-BAADBAB4F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3F19C5-1D00-4A21-B854-85B46DD53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897B99-F156-4026-9544-B47FFBBBF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2165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B4017-CAAB-4E94-95DB-A3A1E0D36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541F7E-6970-4C08-8713-9FA9AE66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6884B7-E842-4B7A-A307-F13896826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4B7D4-CE47-4EB2-865B-A71AA3C38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188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149E7D-BD8D-4B07-A123-FCD4D4117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690FC7-4EDD-4DA8-A762-D562FA4F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442E3-AE8D-4733-9901-4AC5892DA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47822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F32CE-CA3E-4BFC-8EC1-344CE68BC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FC2C4-603B-4432-A3ED-5F090EF12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DC746-0DFB-41CE-AE81-3032AB767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EB8241-11EE-4B15-BD8E-A3B6A7881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BECE3E-CDA9-4531-B9A8-7E590552D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9967A-9DC6-43F6-9D2F-5310CA74D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47963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B6222-8A5C-4432-9E05-A83D6E022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55C767-C006-489D-993C-1DB834347E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424FC-612D-41FF-887B-EAF5C0C628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20F45A-9C27-4A43-B4DD-27189D2FD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2A65A-0C16-467E-8C0C-8CCE747D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85CA6-E36B-4942-BC5B-12E646763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3071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A1C3A-2100-4299-A853-0D02F1EC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B09D7-46D5-4E75-8E2A-785C365CF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0C258-DD4E-4704-BE72-407AC8B14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AF1F9-5443-467B-A7FC-706D40799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C451A-DCE3-4A05-98F8-F2108B8EC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0294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C128AF-6447-41B0-BEFB-3D929A756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5D72BD-4B0E-464A-8ECF-3B1C79285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6F8D4-2F75-42D3-A9B3-E11E1404D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7C5B8-2682-4E1F-8C05-BE32F4179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D0399-9020-42C3-A04B-DBE1AFE5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01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34" Type="http://schemas.openxmlformats.org/officeDocument/2006/relationships/image" Target="../media/image9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33" Type="http://schemas.openxmlformats.org/officeDocument/2006/relationships/image" Target="../media/image8.png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29" Type="http://schemas.openxmlformats.org/officeDocument/2006/relationships/slideLayout" Target="../slideLayouts/slideLayout43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31" Type="http://schemas.openxmlformats.org/officeDocument/2006/relationships/slideLayout" Target="../slideLayouts/slideLayout45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30" Type="http://schemas.openxmlformats.org/officeDocument/2006/relationships/slideLayout" Target="../slideLayouts/slideLayout44.xml"/><Relationship Id="rId8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33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8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34" Type="http://schemas.openxmlformats.org/officeDocument/2006/relationships/image" Target="../media/image8.png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theme" Target="../theme/theme6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slideLayout" Target="../slideLayouts/slideLayout95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image" Target="../media/image9.png"/><Relationship Id="rId8" Type="http://schemas.openxmlformats.org/officeDocument/2006/relationships/slideLayout" Target="../slideLayouts/slideLayout7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image" Target="../media/image43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Relationship Id="rId9" Type="http://schemas.openxmlformats.org/officeDocument/2006/relationships/image" Target="../media/image4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CE027-AC88-4748-A701-5DA65FB95D78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9AD93-5331-4681-81C3-51905F4FEE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-2" y="957290"/>
            <a:ext cx="12192001" cy="17755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2"/>
          <p:cNvSpPr txBox="1">
            <a:spLocks/>
          </p:cNvSpPr>
          <p:nvPr userDrawn="1"/>
        </p:nvSpPr>
        <p:spPr>
          <a:xfrm>
            <a:off x="202406" y="870876"/>
            <a:ext cx="4897495" cy="3503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750" b="1" kern="120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NASA [Meeting name]– [month XX, year]</a:t>
            </a:r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10914495" y="874028"/>
            <a:ext cx="1207008" cy="3387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50" b="1" kern="120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fld id="{E08146AE-D219-524C-9522-562B071B0D7E}" type="slidenum"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-1" y="1"/>
            <a:ext cx="10916529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D21EBA3-B8E6-4241-8D52-2BAC7025237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7920" y="163328"/>
            <a:ext cx="722717" cy="66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07672"/>
            <a:ext cx="11277600" cy="4414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132497"/>
            <a:ext cx="10681397" cy="1371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71169" y="457200"/>
            <a:ext cx="10210227" cy="651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300922-6DC4-3C49-8A6B-22E27775D7E2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4514" y="457198"/>
            <a:ext cx="870286" cy="80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91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288">
          <p15:clr>
            <a:srgbClr val="F26B43"/>
          </p15:clr>
        </p15:guide>
        <p15:guide id="3" pos="7392">
          <p15:clr>
            <a:srgbClr val="F26B43"/>
          </p15:clr>
        </p15:guide>
        <p15:guide id="4" orient="horz" pos="4032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936">
          <p15:clr>
            <a:srgbClr val="F26B43"/>
          </p15:clr>
        </p15:guide>
        <p15:guide id="7" orient="horz" pos="288">
          <p15:clr>
            <a:srgbClr val="F26B43"/>
          </p15:clr>
        </p15:guide>
        <p15:guide id="8" orient="horz" pos="79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F3B05E-CFFB-AC40-9BA6-C0519A24BEC2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6"/>
            <a:ext cx="1084086" cy="10103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1A37B7-33E7-FA46-8CFD-EB8568E4EC7E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FB8F2-CD84-D948-8224-64A73CB52E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26914" y="6451964"/>
            <a:ext cx="1084086" cy="219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D30A3A-C24B-994C-902B-29D76E6E8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4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  <p:sldLayoutId id="2147483845" r:id="rId16"/>
    <p:sldLayoutId id="2147483846" r:id="rId17"/>
    <p:sldLayoutId id="2147483847" r:id="rId18"/>
    <p:sldLayoutId id="2147483848" r:id="rId19"/>
    <p:sldLayoutId id="2147483849" r:id="rId20"/>
    <p:sldLayoutId id="2147483850" r:id="rId21"/>
    <p:sldLayoutId id="2147483851" r:id="rId22"/>
    <p:sldLayoutId id="2147483852" r:id="rId23"/>
    <p:sldLayoutId id="2147483853" r:id="rId24"/>
    <p:sldLayoutId id="2147483854" r:id="rId25"/>
    <p:sldLayoutId id="2147483855" r:id="rId26"/>
    <p:sldLayoutId id="2147483856" r:id="rId27"/>
    <p:sldLayoutId id="2147483857" r:id="rId28"/>
    <p:sldLayoutId id="2147483858" r:id="rId29"/>
    <p:sldLayoutId id="2147483859" r:id="rId30"/>
    <p:sldLayoutId id="2147484070" r:id="rId3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  <p15:guide id="5" orient="horz" pos="240">
          <p15:clr>
            <a:srgbClr val="F26B43"/>
          </p15:clr>
        </p15:guide>
        <p15:guide id="6" orient="horz" pos="4056">
          <p15:clr>
            <a:srgbClr val="F26B43"/>
          </p15:clr>
        </p15:guide>
        <p15:guide id="7" orient="horz" pos="648">
          <p15:clr>
            <a:srgbClr val="F26B43"/>
          </p15:clr>
        </p15:guide>
        <p15:guide id="8" orient="horz" pos="792">
          <p15:clr>
            <a:srgbClr val="F26B43"/>
          </p15:clr>
        </p15:guide>
        <p15:guide id="9" pos="616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07672"/>
            <a:ext cx="11277600" cy="4414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132497"/>
            <a:ext cx="10681397" cy="1371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71169" y="457200"/>
            <a:ext cx="10210227" cy="651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300922-6DC4-3C49-8A6B-22E27775D7E2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4514" y="457198"/>
            <a:ext cx="870286" cy="80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4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288">
          <p15:clr>
            <a:srgbClr val="F26B43"/>
          </p15:clr>
        </p15:guide>
        <p15:guide id="3" pos="7392">
          <p15:clr>
            <a:srgbClr val="F26B43"/>
          </p15:clr>
        </p15:guide>
        <p15:guide id="4" orient="horz" pos="4032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936">
          <p15:clr>
            <a:srgbClr val="F26B43"/>
          </p15:clr>
        </p15:guide>
        <p15:guide id="7" orient="horz" pos="288">
          <p15:clr>
            <a:srgbClr val="F26B43"/>
          </p15:clr>
        </p15:guide>
        <p15:guide id="8" orient="horz" pos="79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F3B05E-CFFB-AC40-9BA6-C0519A24BEC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6"/>
            <a:ext cx="1084086" cy="10103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1A37B7-33E7-FA46-8CFD-EB8568E4EC7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FB8F2-CD84-D948-8224-64A73CB52E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26914" y="6451964"/>
            <a:ext cx="1084086" cy="219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D30A3A-C24B-994C-902B-29D76E6E86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9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4069" r:id="rId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  <p15:guide id="5" orient="horz" pos="240">
          <p15:clr>
            <a:srgbClr val="F26B43"/>
          </p15:clr>
        </p15:guide>
        <p15:guide id="6" orient="horz" pos="4056">
          <p15:clr>
            <a:srgbClr val="F26B43"/>
          </p15:clr>
        </p15:guide>
        <p15:guide id="7" orient="horz" pos="648">
          <p15:clr>
            <a:srgbClr val="F26B43"/>
          </p15:clr>
        </p15:guide>
        <p15:guide id="8" orient="horz" pos="792">
          <p15:clr>
            <a:srgbClr val="F26B43"/>
          </p15:clr>
        </p15:guide>
        <p15:guide id="9" pos="6168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F3B05E-CFFB-AC40-9BA6-C0519A24BEC2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650" y="200026"/>
            <a:ext cx="1084086" cy="10103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1A37B7-33E7-FA46-8CFD-EB8568E4EC7E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0516" y="381001"/>
            <a:ext cx="782109" cy="64975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FB8F2-CD84-D948-8224-64A73CB52E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26914" y="6451964"/>
            <a:ext cx="1084086" cy="219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D30A3A-C24B-994C-902B-29D76E6E8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09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  <p:sldLayoutId id="2147484011" r:id="rId13"/>
    <p:sldLayoutId id="2147484012" r:id="rId14"/>
    <p:sldLayoutId id="2147484013" r:id="rId15"/>
    <p:sldLayoutId id="2147484014" r:id="rId16"/>
    <p:sldLayoutId id="2147484015" r:id="rId17"/>
    <p:sldLayoutId id="2147484016" r:id="rId18"/>
    <p:sldLayoutId id="2147484017" r:id="rId19"/>
    <p:sldLayoutId id="2147484018" r:id="rId20"/>
    <p:sldLayoutId id="2147484019" r:id="rId21"/>
    <p:sldLayoutId id="2147484020" r:id="rId22"/>
    <p:sldLayoutId id="2147484021" r:id="rId23"/>
    <p:sldLayoutId id="2147484022" r:id="rId24"/>
    <p:sldLayoutId id="2147484023" r:id="rId25"/>
    <p:sldLayoutId id="2147484024" r:id="rId26"/>
    <p:sldLayoutId id="2147484025" r:id="rId27"/>
    <p:sldLayoutId id="2147484026" r:id="rId28"/>
    <p:sldLayoutId id="2147484027" r:id="rId29"/>
    <p:sldLayoutId id="2147484028" r:id="rId30"/>
    <p:sldLayoutId id="2147484029" r:id="rId31"/>
    <p:sldLayoutId id="2147484030" r:id="rId3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  <p15:guide id="5" orient="horz" pos="240">
          <p15:clr>
            <a:srgbClr val="F26B43"/>
          </p15:clr>
        </p15:guide>
        <p15:guide id="6" orient="horz" pos="4056">
          <p15:clr>
            <a:srgbClr val="F26B43"/>
          </p15:clr>
        </p15:guide>
        <p15:guide id="7" orient="horz" pos="648">
          <p15:clr>
            <a:srgbClr val="F26B43"/>
          </p15:clr>
        </p15:guide>
        <p15:guide id="8" orient="horz" pos="792">
          <p15:clr>
            <a:srgbClr val="F26B43"/>
          </p15:clr>
        </p15:guide>
        <p15:guide id="9" pos="6168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74174"/>
            <a:ext cx="10972800" cy="81642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3001"/>
            <a:ext cx="109728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B2D798-80E3-D141-BFB4-0E8948337458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375401"/>
            <a:ext cx="473864" cy="19389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E46FC41-BCBD-CB44-A899-744515D4F901}"/>
              </a:ext>
            </a:extLst>
          </p:cNvPr>
          <p:cNvSpPr txBox="1">
            <a:spLocks/>
          </p:cNvSpPr>
          <p:nvPr userDrawn="1"/>
        </p:nvSpPr>
        <p:spPr>
          <a:xfrm>
            <a:off x="10972800" y="6375400"/>
            <a:ext cx="700725" cy="203200"/>
          </a:xfrm>
          <a:prstGeom prst="rect">
            <a:avLst/>
          </a:prstGeom>
        </p:spPr>
        <p:txBody>
          <a:bodyPr vert="horz" lIns="121920" tIns="60960" rIns="121920" bIns="60960" rtlCol="0" anchor="t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DINPro" panose="020B0504020101020102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E09341-6589-448B-9580-B2C3E3EC0A90}" type="slidenum">
              <a:rPr lang="en-US" sz="933" smtClean="0">
                <a:latin typeface="Arial" panose="020B0604020202020204" pitchFamily="34" charset="0"/>
              </a:rPr>
              <a:pPr/>
              <a:t>‹#›</a:t>
            </a:fld>
            <a:endParaRPr lang="en-US" sz="933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934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  <p:sldLayoutId id="2147484044" r:id="rId13"/>
    <p:sldLayoutId id="2147484045" r:id="rId14"/>
    <p:sldLayoutId id="2147484046" r:id="rId15"/>
    <p:sldLayoutId id="2147484048" r:id="rId16"/>
  </p:sldLayoutIdLst>
  <p:hf hdr="0"/>
  <p:txStyles>
    <p:titleStyle>
      <a:lvl1pPr algn="l" defTabSz="1219170" rtl="0" eaLnBrk="1" latinLnBrk="0" hangingPunct="1">
        <a:spcBef>
          <a:spcPct val="0"/>
        </a:spcBef>
        <a:buNone/>
        <a:defRPr sz="2667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7061" indent="-237061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tabLst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33" indent="-228594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tabLst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1227636" indent="-228594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tabLst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682709" indent="-237061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tabLst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74174"/>
            <a:ext cx="10972800" cy="81642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3001"/>
            <a:ext cx="109728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B2D798-80E3-D141-BFB4-0E894833745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375401"/>
            <a:ext cx="473864" cy="19389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E46FC41-BCBD-CB44-A899-744515D4F901}"/>
              </a:ext>
            </a:extLst>
          </p:cNvPr>
          <p:cNvSpPr txBox="1">
            <a:spLocks/>
          </p:cNvSpPr>
          <p:nvPr/>
        </p:nvSpPr>
        <p:spPr>
          <a:xfrm>
            <a:off x="10972800" y="6375400"/>
            <a:ext cx="700725" cy="203200"/>
          </a:xfrm>
          <a:prstGeom prst="rect">
            <a:avLst/>
          </a:prstGeom>
        </p:spPr>
        <p:txBody>
          <a:bodyPr vert="horz" lIns="121920" tIns="60960" rIns="121920" bIns="60960" rtlCol="0" anchor="t"/>
          <a:lstStyle>
            <a:defPPr>
              <a:defRPr lang="en-US"/>
            </a:defPPr>
            <a:lvl1pPr marL="0" algn="r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DINPro" panose="020B0504020101020102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E09341-6589-448B-9580-B2C3E3EC0A90}" type="slidenum">
              <a:rPr lang="en-US" sz="933" smtClean="0">
                <a:latin typeface="Arial" panose="020B0604020202020204" pitchFamily="34" charset="0"/>
              </a:rPr>
              <a:pPr/>
              <a:t>‹#›</a:t>
            </a:fld>
            <a:endParaRPr lang="en-US" sz="933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87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</p:sldLayoutIdLst>
  <p:hf hdr="0"/>
  <p:txStyles>
    <p:titleStyle>
      <a:lvl1pPr algn="l" defTabSz="1219170" rtl="0" eaLnBrk="1" latinLnBrk="0" hangingPunct="1">
        <a:spcBef>
          <a:spcPct val="0"/>
        </a:spcBef>
        <a:buNone/>
        <a:defRPr sz="2667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7061" indent="-237061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tabLst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33" indent="-228594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tabLst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1227636" indent="-228594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tabLst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682709" indent="-237061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tabLst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D05DEC-E4C6-4595-B7E8-C64809F3E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7313C-56FC-4283-ACD9-C261B3629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2FAD8-E0D2-4D2B-A8D0-955C27006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8ED2E-5721-4296-A11A-3B8590D85997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92E5D-D03B-4F15-880C-828AECAF8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67FB4-09A5-4442-AB40-72D8884B88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8F8C2-7306-403B-9EF2-CFB4CE3A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52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explorenasa/?hl=en" TargetMode="External"/><Relationship Id="rId13" Type="http://schemas.openxmlformats.org/officeDocument/2006/relationships/hyperlink" Target="https://lp.constantcontactpages.com/su/hHN32CZ/nasagov" TargetMode="External"/><Relationship Id="rId3" Type="http://schemas.openxmlformats.org/officeDocument/2006/relationships/hyperlink" Target="https://www.nasa.gov/specials/artemis/" TargetMode="External"/><Relationship Id="rId7" Type="http://schemas.openxmlformats.org/officeDocument/2006/relationships/hyperlink" Target="https://twitter.com/NASAexplores?ref_src=twsrc%5Egoogle%7Ctwcamp%5Eserp%7Ctwgr%5Eauthor" TargetMode="External"/><Relationship Id="rId12" Type="http://schemas.openxmlformats.org/officeDocument/2006/relationships/image" Target="../media/image67.sv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65.png"/><Relationship Id="rId11" Type="http://schemas.openxmlformats.org/officeDocument/2006/relationships/image" Target="../media/image66.png"/><Relationship Id="rId5" Type="http://schemas.openxmlformats.org/officeDocument/2006/relationships/image" Target="../media/image64.png"/><Relationship Id="rId10" Type="http://schemas.openxmlformats.org/officeDocument/2006/relationships/hyperlink" Target="https://blogs.nasa.gov/artemis/" TargetMode="External"/><Relationship Id="rId4" Type="http://schemas.openxmlformats.org/officeDocument/2006/relationships/image" Target="../media/image63.png"/><Relationship Id="rId9" Type="http://schemas.openxmlformats.org/officeDocument/2006/relationships/hyperlink" Target="https://www.facebook.com/NASAExplore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23C59E-8B7A-D344-A0E7-FD83E1FB9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1" y="5407812"/>
            <a:ext cx="6875584" cy="1010369"/>
          </a:xfrm>
        </p:spPr>
        <p:txBody>
          <a:bodyPr/>
          <a:lstStyle/>
          <a:p>
            <a:r>
              <a:rPr lang="en-US" dirty="0"/>
              <a:t>Dr. Kent Chojnacki</a:t>
            </a:r>
          </a:p>
          <a:p>
            <a:r>
              <a:rPr lang="en-US" dirty="0"/>
              <a:t>Manager, Systems Engineering</a:t>
            </a:r>
            <a:br>
              <a:rPr lang="en-US" dirty="0"/>
            </a:br>
            <a:r>
              <a:rPr lang="en-US" dirty="0"/>
              <a:t>&amp; Integration (SE&amp;I) Office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2BD0B71E-56BE-5E4D-9FD9-6252F2205236}"/>
              </a:ext>
            </a:extLst>
          </p:cNvPr>
          <p:cNvSpPr txBox="1">
            <a:spLocks/>
          </p:cNvSpPr>
          <p:nvPr/>
        </p:nvSpPr>
        <p:spPr>
          <a:xfrm>
            <a:off x="3096375" y="2705964"/>
            <a:ext cx="7788743" cy="95916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000" b="0" i="0" u="none" strike="noStrike" kern="1200" cap="none" spc="30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temis Inter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4975724-868F-B745-9963-F43504E2CF73}"/>
              </a:ext>
            </a:extLst>
          </p:cNvPr>
          <p:cNvSpPr txBox="1">
            <a:spLocks/>
          </p:cNvSpPr>
          <p:nvPr/>
        </p:nvSpPr>
        <p:spPr>
          <a:xfrm>
            <a:off x="593942" y="1883417"/>
            <a:ext cx="11435211" cy="20145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0" i="0" u="none" strike="noStrike" kern="1200" cap="none" spc="30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temis Inter" pitchFamily="2" charset="0"/>
                <a:ea typeface="+mn-ea"/>
                <a:cs typeface="Arial" panose="020B0604020202020204" pitchFamily="34" charset="0"/>
              </a:rPr>
              <a:t>HUMAN LANDING SYSTEM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02E67D8-81BE-2241-8BD4-03ED43D544A7}"/>
              </a:ext>
            </a:extLst>
          </p:cNvPr>
          <p:cNvSpPr txBox="1">
            <a:spLocks/>
          </p:cNvSpPr>
          <p:nvPr/>
        </p:nvSpPr>
        <p:spPr>
          <a:xfrm>
            <a:off x="3737978" y="3588707"/>
            <a:ext cx="5481178" cy="112108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000" b="0" i="0" u="none" strike="noStrike" kern="1200" cap="none" spc="30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temis Inter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94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4B93679-D21E-DA49-8D0F-D830545696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48595" y="1257300"/>
            <a:ext cx="8350068" cy="481680"/>
          </a:xfrm>
        </p:spPr>
        <p:txBody>
          <a:bodyPr/>
          <a:lstStyle/>
          <a:p>
            <a:r>
              <a:rPr lang="en-US" b="0"/>
              <a:t>Human Landing System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2B1DDBD-827B-2C44-81EF-E56C535053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48595" y="3620200"/>
            <a:ext cx="8362406" cy="1718378"/>
          </a:xfrm>
        </p:spPr>
        <p:txBody>
          <a:bodyPr/>
          <a:lstStyle/>
          <a:p>
            <a:pPr marL="285750" indent="-285750">
              <a:spcAft>
                <a:spcPts val="600"/>
              </a:spcAft>
            </a:pPr>
            <a:r>
              <a:rPr lang="en-US"/>
              <a:t>Carries crew to the lunar surface and returns them to lunar orbit</a:t>
            </a:r>
          </a:p>
          <a:p>
            <a:pPr marL="285750" indent="-285750">
              <a:spcAft>
                <a:spcPts val="600"/>
              </a:spcAft>
            </a:pPr>
            <a:r>
              <a:rPr lang="en-US"/>
              <a:t>Serves as a habitat on the lunar surface for early Artemis missions</a:t>
            </a:r>
          </a:p>
          <a:p>
            <a:pPr marL="285750" indent="-285750">
              <a:spcAft>
                <a:spcPts val="600"/>
              </a:spcAft>
            </a:pPr>
            <a:r>
              <a:rPr lang="en-US"/>
              <a:t>Houses equipment for surface activities including moonwalks, sample collection, and scientific experiments 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7D43CE0-56D2-4342-A056-FAB90DA9B4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48595" y="2939159"/>
            <a:ext cx="8362406" cy="481680"/>
          </a:xfrm>
        </p:spPr>
        <p:txBody>
          <a:bodyPr/>
          <a:lstStyle/>
          <a:p>
            <a:r>
              <a:rPr lang="en-US"/>
              <a:t>The first human landing systems in history to be developed by U.S. industry will take astronauts from lunar orbit to the surface and back again.</a:t>
            </a:r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17473BD2-0F5A-F340-94A4-3A823EDA88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048000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B07285-C79B-5B48-A6D8-1DDEBBB79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595" y="1812961"/>
            <a:ext cx="2810167" cy="99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492" y="138535"/>
            <a:ext cx="9421201" cy="892175"/>
          </a:xfrm>
        </p:spPr>
        <p:txBody>
          <a:bodyPr>
            <a:normAutofit/>
          </a:bodyPr>
          <a:lstStyle/>
          <a:p>
            <a:r>
              <a:rPr lang="en-US" dirty="0"/>
              <a:t>HLS Acquisition Structure</a:t>
            </a:r>
          </a:p>
        </p:txBody>
      </p:sp>
      <p:sp>
        <p:nvSpPr>
          <p:cNvPr id="5" name="Rounded Rectangle 19">
            <a:extLst>
              <a:ext uri="{FF2B5EF4-FFF2-40B4-BE49-F238E27FC236}">
                <a16:creationId xmlns:a16="http://schemas.microsoft.com/office/drawing/2014/main" id="{0CC3E8DF-1412-4B0D-AC85-1C8B79E6EA87}"/>
              </a:ext>
            </a:extLst>
          </p:cNvPr>
          <p:cNvSpPr/>
          <p:nvPr/>
        </p:nvSpPr>
        <p:spPr>
          <a:xfrm>
            <a:off x="205484" y="1205368"/>
            <a:ext cx="11843642" cy="5329090"/>
          </a:xfrm>
          <a:prstGeom prst="roundRect">
            <a:avLst>
              <a:gd name="adj" fmla="val 17655"/>
            </a:avLst>
          </a:prstGeom>
          <a:solidFill>
            <a:srgbClr val="EEECE1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4FE04F9-B437-4E87-A928-F09B6CF4D563}"/>
              </a:ext>
            </a:extLst>
          </p:cNvPr>
          <p:cNvSpPr txBox="1">
            <a:spLocks/>
          </p:cNvSpPr>
          <p:nvPr/>
        </p:nvSpPr>
        <p:spPr>
          <a:xfrm>
            <a:off x="485027" y="1358192"/>
            <a:ext cx="6776309" cy="52870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5252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5252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5252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5252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5252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App E:  11 contractors performed early architecture and trade studies for a human lander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App H: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Base Period:  3 contractors: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Adjudicate standards (CBR in August 2020)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Preliminary design-tailored (CR in December 2020)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1600" b="1" dirty="0">
                <a:solidFill>
                  <a:schemeClr val="tx1"/>
                </a:solidFill>
                <a:latin typeface="Calibri"/>
              </a:rPr>
              <a:t>Option A award 2021:  DDT&amp;E through </a:t>
            </a:r>
            <a:r>
              <a:rPr lang="en-US" sz="1600" b="1" u="sng" dirty="0">
                <a:solidFill>
                  <a:schemeClr val="tx1"/>
                </a:solidFill>
                <a:latin typeface="Calibri"/>
              </a:rPr>
              <a:t>first flight</a:t>
            </a:r>
            <a:r>
              <a:rPr lang="en-US" sz="1600" b="1" dirty="0">
                <a:solidFill>
                  <a:schemeClr val="tx1"/>
                </a:solidFill>
                <a:latin typeface="Calibri"/>
              </a:rPr>
              <a:t> based on 2024 requirements, demo mission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1600" b="1" dirty="0">
                <a:solidFill>
                  <a:schemeClr val="tx1"/>
                </a:solidFill>
                <a:latin typeface="Calibri"/>
              </a:rPr>
              <a:t>Option B </a:t>
            </a:r>
            <a:r>
              <a:rPr lang="en-US" sz="1600" b="1" dirty="0">
                <a:latin typeface="Calibri"/>
              </a:rPr>
              <a:t>i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ncludes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the DDT&amp;E, un-crewed demonstration, and crewed demonstration for sustaining design &amp; transportation between Gateway and the Lunar surface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App N: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Transportation services risk reduction for industry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App P: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Includes the DDT&amp;E, un-crewed demonstration, and crewed demonstration for sustaining design &amp; transportation between Gateway and the Lunar surface</a:t>
            </a: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5F932C00-1BF3-9143-93EC-75E1573F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F4AC124-B08B-4E1C-A632-4DB8D366E859}"/>
              </a:ext>
            </a:extLst>
          </p:cNvPr>
          <p:cNvGrpSpPr/>
          <p:nvPr/>
        </p:nvGrpSpPr>
        <p:grpSpPr>
          <a:xfrm>
            <a:off x="7016802" y="1269229"/>
            <a:ext cx="4656857" cy="4512953"/>
            <a:chOff x="5449942" y="1217786"/>
            <a:chExt cx="4656857" cy="4512953"/>
          </a:xfrm>
        </p:grpSpPr>
        <p:sp>
          <p:nvSpPr>
            <p:cNvPr id="33" name="Cube 32">
              <a:extLst>
                <a:ext uri="{FF2B5EF4-FFF2-40B4-BE49-F238E27FC236}">
                  <a16:creationId xmlns:a16="http://schemas.microsoft.com/office/drawing/2014/main" id="{96685FE1-72FC-406E-A597-03594E9B4546}"/>
                </a:ext>
              </a:extLst>
            </p:cNvPr>
            <p:cNvSpPr/>
            <p:nvPr/>
          </p:nvSpPr>
          <p:spPr>
            <a:xfrm>
              <a:off x="5449942" y="4332679"/>
              <a:ext cx="1315830" cy="1111368"/>
            </a:xfrm>
            <a:prstGeom prst="cube">
              <a:avLst>
                <a:gd name="adj" fmla="val 58302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Study</a:t>
              </a:r>
            </a:p>
          </p:txBody>
        </p:sp>
        <p:sp>
          <p:nvSpPr>
            <p:cNvPr id="34" name="Cube 33">
              <a:extLst>
                <a:ext uri="{FF2B5EF4-FFF2-40B4-BE49-F238E27FC236}">
                  <a16:creationId xmlns:a16="http://schemas.microsoft.com/office/drawing/2014/main" id="{712AAD57-1DD2-450F-A204-7F705C705F5B}"/>
                </a:ext>
              </a:extLst>
            </p:cNvPr>
            <p:cNvSpPr/>
            <p:nvPr/>
          </p:nvSpPr>
          <p:spPr>
            <a:xfrm>
              <a:off x="6111799" y="4323507"/>
              <a:ext cx="1336093" cy="1119799"/>
            </a:xfrm>
            <a:prstGeom prst="cube">
              <a:avLst>
                <a:gd name="adj" fmla="val 5830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Req</a:t>
              </a:r>
            </a:p>
          </p:txBody>
        </p:sp>
        <p:sp>
          <p:nvSpPr>
            <p:cNvPr id="35" name="Cube 34">
              <a:extLst>
                <a:ext uri="{FF2B5EF4-FFF2-40B4-BE49-F238E27FC236}">
                  <a16:creationId xmlns:a16="http://schemas.microsoft.com/office/drawing/2014/main" id="{E565C3D2-653E-48C4-BE54-C6754D686E90}"/>
                </a:ext>
              </a:extLst>
            </p:cNvPr>
            <p:cNvSpPr/>
            <p:nvPr/>
          </p:nvSpPr>
          <p:spPr>
            <a:xfrm>
              <a:off x="6796059" y="4326163"/>
              <a:ext cx="1331006" cy="1116403"/>
            </a:xfrm>
            <a:prstGeom prst="cube">
              <a:avLst>
                <a:gd name="adj" fmla="val 5830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Initial</a:t>
              </a:r>
            </a:p>
          </p:txBody>
        </p:sp>
        <p:sp>
          <p:nvSpPr>
            <p:cNvPr id="36" name="Arrow: Down 35">
              <a:extLst>
                <a:ext uri="{FF2B5EF4-FFF2-40B4-BE49-F238E27FC236}">
                  <a16:creationId xmlns:a16="http://schemas.microsoft.com/office/drawing/2014/main" id="{F488846D-E92F-45E5-9831-97E7B4D87AF8}"/>
                </a:ext>
              </a:extLst>
            </p:cNvPr>
            <p:cNvSpPr/>
            <p:nvPr/>
          </p:nvSpPr>
          <p:spPr>
            <a:xfrm rot="10800000">
              <a:off x="9403692" y="1217786"/>
              <a:ext cx="703107" cy="3114893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200" b="1" dirty="0"/>
                <a:t>App P (Sustained)</a:t>
              </a:r>
            </a:p>
          </p:txBody>
        </p:sp>
        <p:sp>
          <p:nvSpPr>
            <p:cNvPr id="37" name="Arrow: Down 36">
              <a:extLst>
                <a:ext uri="{FF2B5EF4-FFF2-40B4-BE49-F238E27FC236}">
                  <a16:creationId xmlns:a16="http://schemas.microsoft.com/office/drawing/2014/main" id="{882EA403-E580-405B-B5F3-8077E542CBB0}"/>
                </a:ext>
              </a:extLst>
            </p:cNvPr>
            <p:cNvSpPr/>
            <p:nvPr/>
          </p:nvSpPr>
          <p:spPr>
            <a:xfrm rot="10800000">
              <a:off x="8744286" y="3117071"/>
              <a:ext cx="677063" cy="1208382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200" b="1" dirty="0"/>
                <a:t>App N</a:t>
              </a:r>
            </a:p>
          </p:txBody>
        </p:sp>
        <p:sp>
          <p:nvSpPr>
            <p:cNvPr id="38" name="Arrow: Down 37">
              <a:extLst>
                <a:ext uri="{FF2B5EF4-FFF2-40B4-BE49-F238E27FC236}">
                  <a16:creationId xmlns:a16="http://schemas.microsoft.com/office/drawing/2014/main" id="{412CCAC0-F844-4959-BA90-367F6FE60D96}"/>
                </a:ext>
              </a:extLst>
            </p:cNvPr>
            <p:cNvSpPr/>
            <p:nvPr/>
          </p:nvSpPr>
          <p:spPr>
            <a:xfrm rot="10800000">
              <a:off x="6757024" y="1314492"/>
              <a:ext cx="2014157" cy="301075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tIns="914400" rtlCol="0" anchor="ctr"/>
            <a:lstStyle/>
            <a:p>
              <a:pPr algn="ctr"/>
              <a:endParaRPr lang="en-US" sz="1200" b="1" dirty="0"/>
            </a:p>
          </p:txBody>
        </p:sp>
        <p:sp>
          <p:nvSpPr>
            <p:cNvPr id="39" name="Arrow: Down 38">
              <a:extLst>
                <a:ext uri="{FF2B5EF4-FFF2-40B4-BE49-F238E27FC236}">
                  <a16:creationId xmlns:a16="http://schemas.microsoft.com/office/drawing/2014/main" id="{639ECB5B-3578-41C1-B2E1-8145915BAC88}"/>
                </a:ext>
              </a:extLst>
            </p:cNvPr>
            <p:cNvSpPr/>
            <p:nvPr/>
          </p:nvSpPr>
          <p:spPr>
            <a:xfrm rot="10800000">
              <a:off x="6086405" y="3127244"/>
              <a:ext cx="670419" cy="1208382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200" b="1" dirty="0"/>
                <a:t>App E</a:t>
              </a:r>
            </a:p>
          </p:txBody>
        </p:sp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id="{5A2F63AD-9DA6-4DB8-A01D-3FAB7EFFEA49}"/>
                </a:ext>
              </a:extLst>
            </p:cNvPr>
            <p:cNvSpPr/>
            <p:nvPr/>
          </p:nvSpPr>
          <p:spPr>
            <a:xfrm rot="10800000">
              <a:off x="6756823" y="3126045"/>
              <a:ext cx="694245" cy="1208382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200" b="1" dirty="0"/>
                <a:t>Base Period</a:t>
              </a:r>
            </a:p>
          </p:txBody>
        </p:sp>
        <p:sp>
          <p:nvSpPr>
            <p:cNvPr id="41" name="Arrow: Down 40">
              <a:extLst>
                <a:ext uri="{FF2B5EF4-FFF2-40B4-BE49-F238E27FC236}">
                  <a16:creationId xmlns:a16="http://schemas.microsoft.com/office/drawing/2014/main" id="{8DC890DC-BFF7-48AE-98D1-049491DCE5DF}"/>
                </a:ext>
              </a:extLst>
            </p:cNvPr>
            <p:cNvSpPr/>
            <p:nvPr/>
          </p:nvSpPr>
          <p:spPr>
            <a:xfrm rot="10800000">
              <a:off x="7444379" y="2626774"/>
              <a:ext cx="673415" cy="1707653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200" b="1" dirty="0"/>
                <a:t>Option A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334FAAA-7580-4079-8B3D-11869563AA06}"/>
                </a:ext>
              </a:extLst>
            </p:cNvPr>
            <p:cNvSpPr txBox="1"/>
            <p:nvPr/>
          </p:nvSpPr>
          <p:spPr>
            <a:xfrm rot="16200000">
              <a:off x="7492385" y="1970029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App H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AC6D3C2-28C9-49E0-9122-01BC6CE7AAD6}"/>
                </a:ext>
              </a:extLst>
            </p:cNvPr>
            <p:cNvSpPr txBox="1"/>
            <p:nvPr/>
          </p:nvSpPr>
          <p:spPr>
            <a:xfrm>
              <a:off x="5523584" y="5483156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2019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5361431-BA54-42B2-9477-989E241D36CA}"/>
                </a:ext>
              </a:extLst>
            </p:cNvPr>
            <p:cNvSpPr txBox="1"/>
            <p:nvPr/>
          </p:nvSpPr>
          <p:spPr>
            <a:xfrm>
              <a:off x="6152476" y="5483155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2020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7C0F3A-A71B-435B-82E3-A79690BF108F}"/>
                </a:ext>
              </a:extLst>
            </p:cNvPr>
            <p:cNvSpPr txBox="1"/>
            <p:nvPr/>
          </p:nvSpPr>
          <p:spPr>
            <a:xfrm>
              <a:off x="6976638" y="5483155"/>
              <a:ext cx="8418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2021- ~2027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6D5DA7E-8111-4E36-9547-458E66F2E8E6}"/>
                </a:ext>
              </a:extLst>
            </p:cNvPr>
            <p:cNvSpPr txBox="1"/>
            <p:nvPr/>
          </p:nvSpPr>
          <p:spPr>
            <a:xfrm>
              <a:off x="8102165" y="5483155"/>
              <a:ext cx="7489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2021-2022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62AD35D-E497-45B7-A5AD-62FC00A0DCA9}"/>
                </a:ext>
              </a:extLst>
            </p:cNvPr>
            <p:cNvSpPr txBox="1"/>
            <p:nvPr/>
          </p:nvSpPr>
          <p:spPr>
            <a:xfrm>
              <a:off x="8956134" y="5484518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2023</a:t>
              </a:r>
            </a:p>
          </p:txBody>
        </p:sp>
        <p:sp>
          <p:nvSpPr>
            <p:cNvPr id="48" name="Cube 47">
              <a:extLst>
                <a:ext uri="{FF2B5EF4-FFF2-40B4-BE49-F238E27FC236}">
                  <a16:creationId xmlns:a16="http://schemas.microsoft.com/office/drawing/2014/main" id="{2ABC705F-0244-4169-804F-05ED51F62D1A}"/>
                </a:ext>
              </a:extLst>
            </p:cNvPr>
            <p:cNvSpPr/>
            <p:nvPr/>
          </p:nvSpPr>
          <p:spPr>
            <a:xfrm>
              <a:off x="7465076" y="4334427"/>
              <a:ext cx="1331006" cy="1116403"/>
            </a:xfrm>
            <a:prstGeom prst="cube">
              <a:avLst>
                <a:gd name="adj" fmla="val 58302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Sustain</a:t>
              </a:r>
            </a:p>
          </p:txBody>
        </p:sp>
        <p:sp>
          <p:nvSpPr>
            <p:cNvPr id="49" name="Arrow: Down 48">
              <a:extLst>
                <a:ext uri="{FF2B5EF4-FFF2-40B4-BE49-F238E27FC236}">
                  <a16:creationId xmlns:a16="http://schemas.microsoft.com/office/drawing/2014/main" id="{1384908D-B678-4707-90AF-0836BBF75CD4}"/>
                </a:ext>
              </a:extLst>
            </p:cNvPr>
            <p:cNvSpPr/>
            <p:nvPr/>
          </p:nvSpPr>
          <p:spPr>
            <a:xfrm rot="10800000">
              <a:off x="8102164" y="2236573"/>
              <a:ext cx="673415" cy="2108664"/>
            </a:xfrm>
            <a:prstGeom prst="downArrow">
              <a:avLst>
                <a:gd name="adj1" fmla="val 100000"/>
                <a:gd name="adj2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200" b="1" dirty="0"/>
                <a:t>Option B</a:t>
              </a:r>
            </a:p>
          </p:txBody>
        </p:sp>
        <p:sp>
          <p:nvSpPr>
            <p:cNvPr id="50" name="Cube 49">
              <a:extLst>
                <a:ext uri="{FF2B5EF4-FFF2-40B4-BE49-F238E27FC236}">
                  <a16:creationId xmlns:a16="http://schemas.microsoft.com/office/drawing/2014/main" id="{9B75F51E-7AE5-459F-9306-8B86D5E862DC}"/>
                </a:ext>
              </a:extLst>
            </p:cNvPr>
            <p:cNvSpPr/>
            <p:nvPr/>
          </p:nvSpPr>
          <p:spPr>
            <a:xfrm>
              <a:off x="8119349" y="4328967"/>
              <a:ext cx="1331006" cy="1116403"/>
            </a:xfrm>
            <a:prstGeom prst="cube">
              <a:avLst>
                <a:gd name="adj" fmla="val 58302"/>
              </a:avLst>
            </a:prstGeom>
            <a:solidFill>
              <a:schemeClr val="accent1"/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Study</a:t>
              </a:r>
            </a:p>
          </p:txBody>
        </p:sp>
        <p:sp>
          <p:nvSpPr>
            <p:cNvPr id="51" name="Cube 50">
              <a:extLst>
                <a:ext uri="{FF2B5EF4-FFF2-40B4-BE49-F238E27FC236}">
                  <a16:creationId xmlns:a16="http://schemas.microsoft.com/office/drawing/2014/main" id="{1D34487E-7195-451A-A855-C4B5DFC422CD}"/>
                </a:ext>
              </a:extLst>
            </p:cNvPr>
            <p:cNvSpPr/>
            <p:nvPr/>
          </p:nvSpPr>
          <p:spPr>
            <a:xfrm>
              <a:off x="8775581" y="4323507"/>
              <a:ext cx="1331006" cy="1116403"/>
            </a:xfrm>
            <a:prstGeom prst="cube">
              <a:avLst>
                <a:gd name="adj" fmla="val 58302"/>
              </a:avLst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Sustain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0398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00E6780-7461-0748-A25B-ABE424B524C0}"/>
              </a:ext>
            </a:extLst>
          </p:cNvPr>
          <p:cNvSpPr txBox="1"/>
          <p:nvPr/>
        </p:nvSpPr>
        <p:spPr>
          <a:xfrm>
            <a:off x="6600824" y="6161901"/>
            <a:ext cx="52101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Close-up of Apollo Astronaut's Footprint in Lunar Soil</a:t>
            </a:r>
          </a:p>
        </p:txBody>
      </p:sp>
      <p:pic>
        <p:nvPicPr>
          <p:cNvPr id="11" name="Picture Placeholder 10" descr="A picture containing rocket, dark, missile&#10;&#10;Description automatically generated">
            <a:extLst>
              <a:ext uri="{FF2B5EF4-FFF2-40B4-BE49-F238E27FC236}">
                <a16:creationId xmlns:a16="http://schemas.microsoft.com/office/drawing/2014/main" id="{86D6D44C-AF4C-3E42-8039-710C5C8CD5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A533B3C-8699-C048-B5C1-211B0C8CA5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6979" y="659491"/>
            <a:ext cx="5330686" cy="481680"/>
          </a:xfrm>
        </p:spPr>
        <p:txBody>
          <a:bodyPr anchor="ctr"/>
          <a:lstStyle/>
          <a:p>
            <a:r>
              <a:rPr lang="en-US" b="0"/>
              <a:t>Initial Human Landing System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25AE299-6BE2-9446-9B24-C6C0AD5C14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979" y="1204597"/>
            <a:ext cx="2810167" cy="99384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72E2874-9E91-B84A-8477-CB5D551F011F}"/>
              </a:ext>
            </a:extLst>
          </p:cNvPr>
          <p:cNvSpPr txBox="1"/>
          <p:nvPr/>
        </p:nvSpPr>
        <p:spPr>
          <a:xfrm>
            <a:off x="9791700" y="6421945"/>
            <a:ext cx="3619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 Credit: SpaceX</a:t>
            </a: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B719563F-231F-6D43-BA18-C0148E38DC13}"/>
              </a:ext>
            </a:extLst>
          </p:cNvPr>
          <p:cNvGraphicFramePr>
            <a:graphicFrameLocks noGrp="1"/>
          </p:cNvGraphicFramePr>
          <p:nvPr/>
        </p:nvGraphicFramePr>
        <p:xfrm>
          <a:off x="359306" y="2796379"/>
          <a:ext cx="5455340" cy="3444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06619">
                  <a:extLst>
                    <a:ext uri="{9D8B030D-6E8A-4147-A177-3AD203B41FA5}">
                      <a16:colId xmlns:a16="http://schemas.microsoft.com/office/drawing/2014/main" val="1348543683"/>
                    </a:ext>
                  </a:extLst>
                </a:gridCol>
                <a:gridCol w="327706">
                  <a:extLst>
                    <a:ext uri="{9D8B030D-6E8A-4147-A177-3AD203B41FA5}">
                      <a16:colId xmlns:a16="http://schemas.microsoft.com/office/drawing/2014/main" val="1746158405"/>
                    </a:ext>
                  </a:extLst>
                </a:gridCol>
                <a:gridCol w="4021015">
                  <a:extLst>
                    <a:ext uri="{9D8B030D-6E8A-4147-A177-3AD203B41FA5}">
                      <a16:colId xmlns:a16="http://schemas.microsoft.com/office/drawing/2014/main" val="1730506421"/>
                    </a:ext>
                  </a:extLst>
                </a:gridCol>
              </a:tblGrid>
              <a:tr h="281979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 2020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 Period Selections Announced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311524"/>
                  </a:ext>
                </a:extLst>
              </a:tr>
              <a:tr h="281979"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2020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Base Period Contracts Awarded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133266"/>
                  </a:ext>
                </a:extLst>
              </a:tr>
              <a:tr h="281979"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 2020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Contractor Certification Baseline Reviews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763042"/>
                  </a:ext>
                </a:extLst>
              </a:tr>
              <a:tr h="281979">
                <a:tc>
                  <a:txBody>
                    <a:bodyPr/>
                    <a:lstStyle/>
                    <a:p>
                      <a:pPr algn="r"/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OCT 2020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0" lang="en-US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Option A Solicitation Issued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979058"/>
                  </a:ext>
                </a:extLst>
              </a:tr>
              <a:tr h="304537"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 2020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Contractor Continuation Reviews</a:t>
                      </a:r>
                      <a:endPara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253125"/>
                  </a:ext>
                </a:extLst>
              </a:tr>
              <a:tr h="462445">
                <a:tc>
                  <a:txBody>
                    <a:bodyPr/>
                    <a:lstStyle/>
                    <a:p>
                      <a:pPr algn="r"/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 2021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0" lang="en-US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SpaceX selected for Option A </a:t>
                      </a:r>
                      <a:r>
                        <a:rPr kumimoji="0" lang="en-US" sz="16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Design Development Test and Evaluation (DDT&amp;E) 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an</a:t>
                      </a:r>
                      <a:r>
                        <a:rPr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d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 a Crewed Demo Mission*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600519"/>
                  </a:ext>
                </a:extLst>
              </a:tr>
              <a:tr h="281979">
                <a:tc>
                  <a:txBody>
                    <a:bodyPr/>
                    <a:lstStyle/>
                    <a:p>
                      <a:pPr algn="r"/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JULY 2021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0" lang="en-US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Option A Contract Award**</a:t>
                      </a:r>
                      <a:endParaRPr kumimoji="0" lang="en-US" sz="1600" b="0" i="0" u="sng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8705357"/>
                  </a:ext>
                </a:extLst>
              </a:tr>
              <a:tr h="281979">
                <a:tc>
                  <a:txBody>
                    <a:bodyPr/>
                    <a:lstStyle/>
                    <a:p>
                      <a:pPr algn="r"/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NOV 2021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0" lang="en-US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US Court of Federal Claims Upholds SpaceX Selection, Progress Resumes</a:t>
                      </a: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0712544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11FAC8BF-D72B-CE45-A7CD-38FECCB63CC3}"/>
              </a:ext>
            </a:extLst>
          </p:cNvPr>
          <p:cNvSpPr>
            <a:spLocks noChangeAspect="1"/>
          </p:cNvSpPr>
          <p:nvPr/>
        </p:nvSpPr>
        <p:spPr>
          <a:xfrm>
            <a:off x="1594000" y="2870488"/>
            <a:ext cx="182880" cy="18288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861E88-E535-704E-8119-8E56149FAF70}"/>
              </a:ext>
            </a:extLst>
          </p:cNvPr>
          <p:cNvSpPr>
            <a:spLocks noChangeAspect="1"/>
          </p:cNvSpPr>
          <p:nvPr/>
        </p:nvSpPr>
        <p:spPr>
          <a:xfrm>
            <a:off x="1594000" y="3212784"/>
            <a:ext cx="182880" cy="18288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07D5996-9063-E148-B2E1-3BC69CF3AFF4}"/>
              </a:ext>
            </a:extLst>
          </p:cNvPr>
          <p:cNvSpPr>
            <a:spLocks noChangeAspect="1"/>
          </p:cNvSpPr>
          <p:nvPr/>
        </p:nvSpPr>
        <p:spPr>
          <a:xfrm>
            <a:off x="1594000" y="3555080"/>
            <a:ext cx="182880" cy="18288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FE4D16B-AC7D-DC47-B4BD-9EB5ADA5E187}"/>
              </a:ext>
            </a:extLst>
          </p:cNvPr>
          <p:cNvSpPr>
            <a:spLocks noChangeAspect="1"/>
          </p:cNvSpPr>
          <p:nvPr/>
        </p:nvSpPr>
        <p:spPr>
          <a:xfrm>
            <a:off x="1594000" y="4239672"/>
            <a:ext cx="182880" cy="18288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3A903B2-BCBB-124C-8B8E-D546A07B3217}"/>
              </a:ext>
            </a:extLst>
          </p:cNvPr>
          <p:cNvSpPr>
            <a:spLocks noChangeAspect="1"/>
          </p:cNvSpPr>
          <p:nvPr/>
        </p:nvSpPr>
        <p:spPr>
          <a:xfrm>
            <a:off x="1594000" y="4581967"/>
            <a:ext cx="182880" cy="18288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B6C7360A-6D3D-F440-9DF8-7E595C2C5F4A}"/>
              </a:ext>
            </a:extLst>
          </p:cNvPr>
          <p:cNvSpPr txBox="1">
            <a:spLocks/>
          </p:cNvSpPr>
          <p:nvPr/>
        </p:nvSpPr>
        <p:spPr>
          <a:xfrm>
            <a:off x="382150" y="2372435"/>
            <a:ext cx="5106733" cy="417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Uncrewed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demo and first Artemis crew landing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BE8DA35-1F0D-6E4F-8B9E-6FDA6359490A}"/>
              </a:ext>
            </a:extLst>
          </p:cNvPr>
          <p:cNvSpPr>
            <a:spLocks noChangeAspect="1"/>
          </p:cNvSpPr>
          <p:nvPr/>
        </p:nvSpPr>
        <p:spPr>
          <a:xfrm>
            <a:off x="1594000" y="5378864"/>
            <a:ext cx="182880" cy="18288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7DBFB8B-09F7-B34F-A109-E0AD48CE04AB}"/>
              </a:ext>
            </a:extLst>
          </p:cNvPr>
          <p:cNvSpPr>
            <a:spLocks noChangeAspect="1"/>
          </p:cNvSpPr>
          <p:nvPr/>
        </p:nvSpPr>
        <p:spPr>
          <a:xfrm>
            <a:off x="1594000" y="5729567"/>
            <a:ext cx="182880" cy="18288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04A9F69-2323-A243-BC38-BDB0B9729E99}"/>
              </a:ext>
            </a:extLst>
          </p:cNvPr>
          <p:cNvSpPr>
            <a:spLocks noChangeAspect="1"/>
          </p:cNvSpPr>
          <p:nvPr/>
        </p:nvSpPr>
        <p:spPr>
          <a:xfrm>
            <a:off x="1594000" y="3897376"/>
            <a:ext cx="182880" cy="18288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296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3AEA4C-DF80-46B1-BDD2-00118C3D2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Requirements Development Themes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88EAEB-339F-478B-98C2-078E98BBF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Minimize number of requirements – what not how</a:t>
            </a:r>
          </a:p>
          <a:p>
            <a:r>
              <a:rPr lang="en-US" dirty="0">
                <a:solidFill>
                  <a:schemeClr val="bg1"/>
                </a:solidFill>
              </a:rPr>
              <a:t>Iterate with industry to ensure intent is understood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Draft RFPs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BAA feedback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Milestone Reviews</a:t>
            </a:r>
          </a:p>
          <a:p>
            <a:r>
              <a:rPr lang="en-US" dirty="0">
                <a:solidFill>
                  <a:schemeClr val="bg1"/>
                </a:solidFill>
              </a:rPr>
              <a:t>Standards </a:t>
            </a:r>
            <a:r>
              <a:rPr lang="en-US" u="sng" dirty="0">
                <a:solidFill>
                  <a:schemeClr val="bg1"/>
                </a:solidFill>
              </a:rPr>
              <a:t>adjudication</a:t>
            </a:r>
            <a:r>
              <a:rPr lang="en-US" dirty="0">
                <a:solidFill>
                  <a:schemeClr val="bg1"/>
                </a:solidFill>
              </a:rPr>
              <a:t> early in the program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Made more difficult by conducting three parallel efforts during App H </a:t>
            </a:r>
            <a:r>
              <a:rPr lang="en-US">
                <a:solidFill>
                  <a:schemeClr val="bg1"/>
                </a:solidFill>
              </a:rPr>
              <a:t>base period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951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918509" y="1457892"/>
            <a:ext cx="3396002" cy="32848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35229" y="1800659"/>
            <a:ext cx="1739348" cy="1321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704" y="324752"/>
            <a:ext cx="11671971" cy="74295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HLS Program  - Requirements (Context Level)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94723" y="1854066"/>
            <a:ext cx="16140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Launch Vehicle/ Ground Systems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(Partner Specific)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16775" y="4840954"/>
            <a:ext cx="2524254" cy="150864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89347" y="4809165"/>
            <a:ext cx="32611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Crew Staging Vehicle*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Gateway IRD, HLS Annex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(GP 10031-01)  &amp;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HLS to Orion IRD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(HLS-IRD-005)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 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Bilateral Agreement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938092" y="4834892"/>
            <a:ext cx="2514210" cy="151470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434574" y="4862303"/>
            <a:ext cx="34901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Suit Systems*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HLS EVA Systems IRD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EVA-EXP-0067)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HLS EVA Compatibility IRD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EVA-EXP-0070)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*Bilateral Agreement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702265" y="2715581"/>
            <a:ext cx="2105804" cy="131416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46527" y="2976817"/>
            <a:ext cx="1863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HLS to Mission Systems IRD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(HLS-IRD-004)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20646" y="598204"/>
            <a:ext cx="1719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54" name="Elbow Connector 53"/>
          <p:cNvCxnSpPr/>
          <p:nvPr/>
        </p:nvCxnSpPr>
        <p:spPr>
          <a:xfrm flipV="1">
            <a:off x="3268304" y="3783720"/>
            <a:ext cx="1650205" cy="1045021"/>
          </a:xfrm>
          <a:prstGeom prst="bentConnector3">
            <a:avLst>
              <a:gd name="adj1" fmla="val 42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 flipV="1">
            <a:off x="2966258" y="3581491"/>
            <a:ext cx="1913700" cy="1247249"/>
          </a:xfrm>
          <a:prstGeom prst="bentConnector3">
            <a:avLst>
              <a:gd name="adj1" fmla="val 99542"/>
            </a:avLst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/>
          <p:nvPr/>
        </p:nvCxnSpPr>
        <p:spPr>
          <a:xfrm flipV="1">
            <a:off x="3268304" y="2127738"/>
            <a:ext cx="1650205" cy="208075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223717" y="6375286"/>
            <a:ext cx="2901331" cy="371830"/>
            <a:chOff x="325315" y="3039284"/>
            <a:chExt cx="2572263" cy="391714"/>
          </a:xfrm>
        </p:grpSpPr>
        <p:sp>
          <p:nvSpPr>
            <p:cNvPr id="17" name="Rounded Rectangle 16"/>
            <p:cNvSpPr/>
            <p:nvPr/>
          </p:nvSpPr>
          <p:spPr>
            <a:xfrm>
              <a:off x="325315" y="3039284"/>
              <a:ext cx="1109150" cy="391714"/>
            </a:xfrm>
            <a:prstGeom prst="round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382905" y="3151693"/>
              <a:ext cx="21717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520023" y="3039284"/>
              <a:ext cx="23775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data interface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386715" y="3304093"/>
              <a:ext cx="21717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>
            <a:off x="528325" y="6495502"/>
            <a:ext cx="10370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physical interface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5875" y="1803684"/>
            <a:ext cx="3148996" cy="17950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2766" y="1825876"/>
            <a:ext cx="29474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HLS System Requirements Documents (SRD)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Appendix B: Safety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Appendix C: Health &amp; Med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Appendix D: Design &amp; Construction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117556" y="3686031"/>
            <a:ext cx="3099399" cy="75356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1439" y="3767570"/>
            <a:ext cx="2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Government Furnished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Property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(GFP) IRD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268304" y="2627115"/>
            <a:ext cx="16502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536231" y="1443278"/>
            <a:ext cx="3262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HLS Requirements</a:t>
            </a:r>
          </a:p>
        </p:txBody>
      </p:sp>
      <p:cxnSp>
        <p:nvCxnSpPr>
          <p:cNvPr id="35" name="Elbow Connector 34"/>
          <p:cNvCxnSpPr>
            <a:endCxn id="8" idx="3"/>
          </p:cNvCxnSpPr>
          <p:nvPr/>
        </p:nvCxnSpPr>
        <p:spPr>
          <a:xfrm rot="10800000">
            <a:off x="8314511" y="3100340"/>
            <a:ext cx="1392376" cy="328230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endCxn id="8" idx="2"/>
          </p:cNvCxnSpPr>
          <p:nvPr/>
        </p:nvCxnSpPr>
        <p:spPr>
          <a:xfrm rot="10800000">
            <a:off x="6616510" y="4742787"/>
            <a:ext cx="2321582" cy="949768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/>
          <p:nvPr/>
        </p:nvCxnSpPr>
        <p:spPr>
          <a:xfrm>
            <a:off x="6752492" y="4620126"/>
            <a:ext cx="2185600" cy="796277"/>
          </a:xfrm>
          <a:prstGeom prst="bentConnector3">
            <a:avLst>
              <a:gd name="adj1" fmla="val 11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3517830" y="6412335"/>
            <a:ext cx="7778929" cy="26803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6396457"/>
            <a:ext cx="7788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Interface Requirements Document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GW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Gateway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Extra Vehicular Activity</a:t>
            </a:r>
          </a:p>
        </p:txBody>
      </p:sp>
    </p:spTree>
    <p:extLst>
      <p:ext uri="{BB962C8B-B14F-4D97-AF65-F5344CB8AC3E}">
        <p14:creationId xmlns:p14="http://schemas.microsoft.com/office/powerpoint/2010/main" val="2290738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F2935-0231-459C-988B-3642BAD91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BAA established need for D&amp;C S&amp;MA and HMTA Adjudication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4D072-ED50-4977-9130-249A9C7DF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4.3.1.1 General Proposal Instructions Regarding HLS Integrated Lander Design Proposal </a:t>
            </a:r>
          </a:p>
          <a:p>
            <a:endParaRPr lang="en-US" i="1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As described in the BAA, “HLS Requirements (Attachment F) has multiple Appendices that provide detailed technical standards. These standards set forth a potential approach for how NASA would design, build, certify, and operate an HLS. These detailed standards are provided to the Offeror by NASA as a starting point for the Offeror’s proposal for all work to be performed through the end of the contract.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Offeror’s proposal shall: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/>
                </a:solidFill>
              </a:rPr>
              <a:t> (1) Demonstrate that the proposal meets or exceeds each NASA standard; 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/>
                </a:solidFill>
              </a:rPr>
              <a:t> (2) Employ an alternative approach to a standard that the Offeror asserts is equivalent in outcome, with a thorough explanation of such equivalency and a rationale in support of this approach in lieu of NASA’s specification (i.e., a “meets the intent of” approach); and/or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/>
                </a:solidFill>
              </a:rPr>
              <a:t> (3) On a case-by-case basis, provide an approach that does not meet a particular NASA standard or its intent, but results in a demonstrably better approach that is more likely to achieve one or more of NASA’s overarching objectives (SOO) or functional performance requirements.”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4BE8E-75C4-4587-A33B-714395DF1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34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D&amp;C Standards Process (ATP plus 17 weeks)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7C384-89D6-8141-B091-9776852F31EF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srgbClr val="25252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1202994"/>
            <a:ext cx="2714148" cy="2062103"/>
          </a:xfrm>
          <a:prstGeom prst="rect">
            <a:avLst/>
          </a:prstGeom>
          <a:noFill/>
          <a:ln w="158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1)ATP Coordination (2wk):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1. Provider submittal of Standards and Plans.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 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Provider personnel on-board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3. 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NASA personnel data access approval.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4. Start Exercise (initial conversations)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78879" y="1206531"/>
            <a:ext cx="2712473" cy="2062103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2)Review Phase (5wk):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1. Initiate review/kick off.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 4wk Contractor/NASA SME detailed D&amp;C review. Face to Face (F2F) 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if needed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3. 1wk to prepare final findings and prepare for focused review.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39629" y="3720911"/>
            <a:ext cx="2985571" cy="2092881"/>
          </a:xfrm>
          <a:prstGeom prst="rect">
            <a:avLst/>
          </a:prstGeom>
          <a:noFill/>
          <a:ln w="158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7)Final Adjudicated Standards Submitted(3wk):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1. Provider submits final standards and plans (2wk)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 </a:t>
            </a:r>
            <a:r>
              <a:rPr lang="en-US" sz="1400" b="0" u="none" dirty="0">
                <a:solidFill>
                  <a:schemeClr val="bg1"/>
                </a:solidFill>
                <a:latin typeface="Arial"/>
                <a:cs typeface="Arial"/>
              </a:rPr>
              <a:t>NASA performs final check for adjudication completeness (1wk)</a:t>
            </a:r>
            <a:endParaRPr kumimoji="0" lang="en-US" sz="140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3. </a:t>
            </a:r>
            <a:r>
              <a:rPr kumimoji="0" lang="en-US" sz="140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Process completed.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u="none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4986" y="3736299"/>
            <a:ext cx="3050865" cy="2062103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5)Provider HCB Session (1wk):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1. Contractor review HLS program recommendations.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 Program review contractor response.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3. If needed, contractor prepare dissenting opinion to 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Final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Board.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4. POCs &amp; SMEs communicate to appropriate management.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82243" y="3736300"/>
            <a:ext cx="3142133" cy="2092881"/>
          </a:xfrm>
          <a:prstGeom prst="rect">
            <a:avLst/>
          </a:prstGeom>
          <a:noFill/>
          <a:ln w="50800" cmpd="dbl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6)D&amp;C Standards Final Board (1wk):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1. Review Findings/reclamas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2.Program/Engineering/S&amp;MA/HMTA (Hqtrs, Centers, Crew, Standing Review Board) representation.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3. </a:t>
            </a: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Decision (no further reclama).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4. Document.</a:t>
            </a:r>
          </a:p>
        </p:txBody>
      </p:sp>
      <p:cxnSp>
        <p:nvCxnSpPr>
          <p:cNvPr id="24" name="Straight Arrow Connector 23"/>
          <p:cNvCxnSpPr>
            <a:stCxn id="18" idx="3"/>
            <a:endCxn id="19" idx="1"/>
          </p:cNvCxnSpPr>
          <p:nvPr/>
        </p:nvCxnSpPr>
        <p:spPr>
          <a:xfrm>
            <a:off x="2714148" y="2234046"/>
            <a:ext cx="164731" cy="353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</p:cNvCxnSpPr>
          <p:nvPr/>
        </p:nvCxnSpPr>
        <p:spPr>
          <a:xfrm>
            <a:off x="5591352" y="2259970"/>
            <a:ext cx="180183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  <a:stCxn id="28" idx="3"/>
          </p:cNvCxnSpPr>
          <p:nvPr/>
        </p:nvCxnSpPr>
        <p:spPr>
          <a:xfrm flipV="1">
            <a:off x="8676788" y="2224840"/>
            <a:ext cx="164731" cy="7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cxnSpLocks/>
            <a:stCxn id="21" idx="3"/>
            <a:endCxn id="22" idx="1"/>
          </p:cNvCxnSpPr>
          <p:nvPr/>
        </p:nvCxnSpPr>
        <p:spPr>
          <a:xfrm>
            <a:off x="3595851" y="4767351"/>
            <a:ext cx="686392" cy="153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56083" y="1193862"/>
            <a:ext cx="2920705" cy="2062103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3)Focused Review (3wk):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1. 1wk Review per Contractor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-Findings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-Identify Disagreements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-</a:t>
            </a: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Verification Approach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-1wk extra review post Reviews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 Pre-screen by SEI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NASA SME and Contractors present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EA81EDF8-BCDB-42A8-917F-0B38D73B876C}"/>
              </a:ext>
            </a:extLst>
          </p:cNvPr>
          <p:cNvSpPr txBox="1">
            <a:spLocks/>
          </p:cNvSpPr>
          <p:nvPr/>
        </p:nvSpPr>
        <p:spPr>
          <a:xfrm>
            <a:off x="10058400" y="650257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25252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671264-8677-1B45-9070-7F0FB208BD3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1D751B-BBC9-44E6-98F6-AEFABAEA91A2}"/>
              </a:ext>
            </a:extLst>
          </p:cNvPr>
          <p:cNvSpPr txBox="1"/>
          <p:nvPr/>
        </p:nvSpPr>
        <p:spPr>
          <a:xfrm>
            <a:off x="8841519" y="1178473"/>
            <a:ext cx="2985571" cy="2092881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4)Screening, TA, and HLS Program Disposition (2wk):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1. Organize/screen Review results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2. </a:t>
            </a: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Develop TA Positions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3. </a:t>
            </a: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HLS Program Decision (HCB)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(Prepare Board Package)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(Estimated Price/Schedule/Risk)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NASA Only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353DB9F-2B8B-480F-8362-E9A7AE186F6B}"/>
              </a:ext>
            </a:extLst>
          </p:cNvPr>
          <p:cNvCxnSpPr>
            <a:cxnSpLocks/>
          </p:cNvCxnSpPr>
          <p:nvPr/>
        </p:nvCxnSpPr>
        <p:spPr>
          <a:xfrm>
            <a:off x="11827090" y="2224840"/>
            <a:ext cx="36491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BA123F8-9800-4479-900E-E3D41611FAB8}"/>
              </a:ext>
            </a:extLst>
          </p:cNvPr>
          <p:cNvCxnSpPr/>
          <p:nvPr/>
        </p:nvCxnSpPr>
        <p:spPr>
          <a:xfrm>
            <a:off x="87393" y="4782739"/>
            <a:ext cx="457594" cy="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0C2AFC2-19BF-4CBB-B480-EE5A1C687006}"/>
              </a:ext>
            </a:extLst>
          </p:cNvPr>
          <p:cNvCxnSpPr>
            <a:cxnSpLocks/>
            <a:stCxn id="22" idx="3"/>
            <a:endCxn id="20" idx="1"/>
          </p:cNvCxnSpPr>
          <p:nvPr/>
        </p:nvCxnSpPr>
        <p:spPr>
          <a:xfrm flipV="1">
            <a:off x="7424376" y="4767352"/>
            <a:ext cx="715253" cy="1538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28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23E60-02B1-4D73-8D9C-4BAC322FD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BAA established need for D&amp;C S&amp;MA and HMTA Adjudication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E5B1A-F8E3-4235-8985-E106F743E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4.3.2 Acquisition Strategy Impact on Adjusted Proposals for Option A </a:t>
            </a:r>
          </a:p>
          <a:p>
            <a:endParaRPr lang="en-US" i="1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• While each Offeror’s Performance Work Statement and technical design proposal will be incorporated into the contract at time of award if awarded a Base CLIN, NASA will work with each HLS Contractor during the Base period to arrive at a unique, final set of agreed-to HLS specifications and standards that each Contractor will be required to meet if the Contractor’s Option A CLIN is exercised. • If the final set of agreed-to HLS specifications and standards is different than those specifications and standards proposed by the Offeror in its initial proposal, the Offeror will be permitted to update its technical and/or management volumes for the Option A scope of work before NASA evaluates whether to exercise Option A for that particular Contractor. In addition, if such changes to standards or specifications warrant an increase or decrease to the Offeror’s originally-proposed firm fixed price for the Option A CLINs, NASA will permit the Contractor to submit an adjusted firm fixed price for the Option A scope of work before NASA evaluates whether to exercise Option A.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7E3AF-6E7C-474C-B4CB-A170F0858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80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HLS Requirements –Doc Tree Appendix H Base Period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160CCF-C25C-47C1-B0CA-215F6BB30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234" y="1205857"/>
            <a:ext cx="9626923" cy="540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85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C9E44A9-D3BD-4D63-8091-FFB5129F489C}"/>
              </a:ext>
            </a:extLst>
          </p:cNvPr>
          <p:cNvGrpSpPr/>
          <p:nvPr/>
        </p:nvGrpSpPr>
        <p:grpSpPr>
          <a:xfrm>
            <a:off x="-191188" y="-49825"/>
            <a:ext cx="12383188" cy="6896036"/>
            <a:chOff x="1542940" y="3427993"/>
            <a:chExt cx="6268862" cy="3696217"/>
          </a:xfrm>
        </p:grpSpPr>
        <p:sp>
          <p:nvSpPr>
            <p:cNvPr id="3" name="Rectangle 2"/>
            <p:cNvSpPr/>
            <p:nvPr/>
          </p:nvSpPr>
          <p:spPr>
            <a:xfrm>
              <a:off x="1585799" y="3427993"/>
              <a:ext cx="6226003" cy="369621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05321" y="3448753"/>
              <a:ext cx="3848100" cy="650645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1718668" y="6806909"/>
              <a:ext cx="565099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500754" y="5052902"/>
              <a:ext cx="694950" cy="280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Crew returns 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to Earth</a:t>
              </a:r>
            </a:p>
          </p:txBody>
        </p:sp>
        <p:cxnSp>
          <p:nvCxnSpPr>
            <p:cNvPr id="16" name="Straight Connector 15"/>
            <p:cNvCxnSpPr>
              <a:cxnSpLocks/>
            </p:cNvCxnSpPr>
            <p:nvPr/>
          </p:nvCxnSpPr>
          <p:spPr>
            <a:xfrm>
              <a:off x="1736198" y="6375855"/>
              <a:ext cx="5624995" cy="0"/>
            </a:xfrm>
            <a:prstGeom prst="line">
              <a:avLst/>
            </a:prstGeom>
            <a:ln>
              <a:solidFill>
                <a:srgbClr val="37609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542940" y="6140369"/>
              <a:ext cx="325575" cy="1649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Earth</a:t>
              </a: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009768" y="5014505"/>
              <a:ext cx="114771" cy="195416"/>
            </a:xfrm>
            <a:custGeom>
              <a:avLst/>
              <a:gdLst>
                <a:gd name="connsiteX0" fmla="*/ 0 w 738293"/>
                <a:gd name="connsiteY0" fmla="*/ 237067 h 237067"/>
                <a:gd name="connsiteX1" fmla="*/ 331893 w 738293"/>
                <a:gd name="connsiteY1" fmla="*/ 169333 h 237067"/>
                <a:gd name="connsiteX2" fmla="*/ 629920 w 738293"/>
                <a:gd name="connsiteY2" fmla="*/ 101600 h 237067"/>
                <a:gd name="connsiteX3" fmla="*/ 738293 w 738293"/>
                <a:gd name="connsiteY3" fmla="*/ 0 h 23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293" h="237067">
                  <a:moveTo>
                    <a:pt x="0" y="237067"/>
                  </a:moveTo>
                  <a:lnTo>
                    <a:pt x="331893" y="169333"/>
                  </a:lnTo>
                  <a:cubicBezTo>
                    <a:pt x="436880" y="146755"/>
                    <a:pt x="562187" y="129822"/>
                    <a:pt x="629920" y="101600"/>
                  </a:cubicBezTo>
                  <a:cubicBezTo>
                    <a:pt x="697653" y="73378"/>
                    <a:pt x="717973" y="36689"/>
                    <a:pt x="738293" y="0"/>
                  </a:cubicBez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93129" y="5739441"/>
              <a:ext cx="410470" cy="376883"/>
            </a:xfrm>
            <a:prstGeom prst="rect">
              <a:avLst/>
            </a:prstGeom>
          </p:spPr>
        </p:pic>
        <p:sp>
          <p:nvSpPr>
            <p:cNvPr id="20" name="Freeform 19"/>
            <p:cNvSpPr/>
            <p:nvPr/>
          </p:nvSpPr>
          <p:spPr>
            <a:xfrm>
              <a:off x="5057082" y="4215233"/>
              <a:ext cx="445950" cy="309135"/>
            </a:xfrm>
            <a:custGeom>
              <a:avLst/>
              <a:gdLst>
                <a:gd name="connsiteX0" fmla="*/ 56350 w 801738"/>
                <a:gd name="connsiteY0" fmla="*/ 450700 h 450700"/>
                <a:gd name="connsiteX1" fmla="*/ 13 w 801738"/>
                <a:gd name="connsiteY1" fmla="*/ 316357 h 450700"/>
                <a:gd name="connsiteX2" fmla="*/ 60684 w 801738"/>
                <a:gd name="connsiteY2" fmla="*/ 177680 h 450700"/>
                <a:gd name="connsiteX3" fmla="*/ 160358 w 801738"/>
                <a:gd name="connsiteY3" fmla="*/ 95341 h 450700"/>
                <a:gd name="connsiteX4" fmla="*/ 416043 w 801738"/>
                <a:gd name="connsiteY4" fmla="*/ 26002 h 450700"/>
                <a:gd name="connsiteX5" fmla="*/ 801738 w 801738"/>
                <a:gd name="connsiteY5" fmla="*/ 0 h 450700"/>
                <a:gd name="connsiteX0" fmla="*/ 3396 w 974414"/>
                <a:gd name="connsiteY0" fmla="*/ 312313 h 320867"/>
                <a:gd name="connsiteX1" fmla="*/ 172689 w 974414"/>
                <a:gd name="connsiteY1" fmla="*/ 316357 h 320867"/>
                <a:gd name="connsiteX2" fmla="*/ 233360 w 974414"/>
                <a:gd name="connsiteY2" fmla="*/ 177680 h 320867"/>
                <a:gd name="connsiteX3" fmla="*/ 333034 w 974414"/>
                <a:gd name="connsiteY3" fmla="*/ 95341 h 320867"/>
                <a:gd name="connsiteX4" fmla="*/ 588719 w 974414"/>
                <a:gd name="connsiteY4" fmla="*/ 26002 h 320867"/>
                <a:gd name="connsiteX5" fmla="*/ 974414 w 974414"/>
                <a:gd name="connsiteY5" fmla="*/ 0 h 320867"/>
                <a:gd name="connsiteX0" fmla="*/ 6716 w 977734"/>
                <a:gd name="connsiteY0" fmla="*/ 312313 h 312313"/>
                <a:gd name="connsiteX1" fmla="*/ 85757 w 977734"/>
                <a:gd name="connsiteY1" fmla="*/ 177971 h 312313"/>
                <a:gd name="connsiteX2" fmla="*/ 236680 w 977734"/>
                <a:gd name="connsiteY2" fmla="*/ 177680 h 312313"/>
                <a:gd name="connsiteX3" fmla="*/ 336354 w 977734"/>
                <a:gd name="connsiteY3" fmla="*/ 95341 h 312313"/>
                <a:gd name="connsiteX4" fmla="*/ 592039 w 977734"/>
                <a:gd name="connsiteY4" fmla="*/ 26002 h 312313"/>
                <a:gd name="connsiteX5" fmla="*/ 977734 w 977734"/>
                <a:gd name="connsiteY5" fmla="*/ 0 h 312313"/>
                <a:gd name="connsiteX0" fmla="*/ 6605 w 977623"/>
                <a:gd name="connsiteY0" fmla="*/ 312313 h 312313"/>
                <a:gd name="connsiteX1" fmla="*/ 85646 w 977623"/>
                <a:gd name="connsiteY1" fmla="*/ 177971 h 312313"/>
                <a:gd name="connsiteX2" fmla="*/ 226541 w 977623"/>
                <a:gd name="connsiteY2" fmla="*/ 97561 h 312313"/>
                <a:gd name="connsiteX3" fmla="*/ 336243 w 977623"/>
                <a:gd name="connsiteY3" fmla="*/ 95341 h 312313"/>
                <a:gd name="connsiteX4" fmla="*/ 591928 w 977623"/>
                <a:gd name="connsiteY4" fmla="*/ 26002 h 312313"/>
                <a:gd name="connsiteX5" fmla="*/ 977623 w 977623"/>
                <a:gd name="connsiteY5" fmla="*/ 0 h 312313"/>
                <a:gd name="connsiteX0" fmla="*/ 8016 w 979034"/>
                <a:gd name="connsiteY0" fmla="*/ 312313 h 312313"/>
                <a:gd name="connsiteX1" fmla="*/ 87057 w 979034"/>
                <a:gd name="connsiteY1" fmla="*/ 177971 h 312313"/>
                <a:gd name="connsiteX2" fmla="*/ 337654 w 979034"/>
                <a:gd name="connsiteY2" fmla="*/ 95341 h 312313"/>
                <a:gd name="connsiteX3" fmla="*/ 593339 w 979034"/>
                <a:gd name="connsiteY3" fmla="*/ 26002 h 312313"/>
                <a:gd name="connsiteX4" fmla="*/ 979034 w 979034"/>
                <a:gd name="connsiteY4" fmla="*/ 0 h 312313"/>
                <a:gd name="connsiteX0" fmla="*/ 13960 w 984978"/>
                <a:gd name="connsiteY0" fmla="*/ 312313 h 312313"/>
                <a:gd name="connsiteX1" fmla="*/ 93001 w 984978"/>
                <a:gd name="connsiteY1" fmla="*/ 177971 h 312313"/>
                <a:gd name="connsiteX2" fmla="*/ 599283 w 984978"/>
                <a:gd name="connsiteY2" fmla="*/ 26002 h 312313"/>
                <a:gd name="connsiteX3" fmla="*/ 984978 w 984978"/>
                <a:gd name="connsiteY3" fmla="*/ 0 h 312313"/>
                <a:gd name="connsiteX0" fmla="*/ 32177 w 1003195"/>
                <a:gd name="connsiteY0" fmla="*/ 312313 h 312313"/>
                <a:gd name="connsiteX1" fmla="*/ 111218 w 1003195"/>
                <a:gd name="connsiteY1" fmla="*/ 177971 h 312313"/>
                <a:gd name="connsiteX2" fmla="*/ 1003195 w 1003195"/>
                <a:gd name="connsiteY2" fmla="*/ 0 h 312313"/>
                <a:gd name="connsiteX0" fmla="*/ 2985 w 974003"/>
                <a:gd name="connsiteY0" fmla="*/ 312313 h 312313"/>
                <a:gd name="connsiteX1" fmla="*/ 317683 w 974003"/>
                <a:gd name="connsiteY1" fmla="*/ 54151 h 312313"/>
                <a:gd name="connsiteX2" fmla="*/ 974003 w 974003"/>
                <a:gd name="connsiteY2" fmla="*/ 0 h 312313"/>
                <a:gd name="connsiteX0" fmla="*/ 2985 w 974003"/>
                <a:gd name="connsiteY0" fmla="*/ 312313 h 312313"/>
                <a:gd name="connsiteX1" fmla="*/ 317683 w 974003"/>
                <a:gd name="connsiteY1" fmla="*/ 54151 h 312313"/>
                <a:gd name="connsiteX2" fmla="*/ 974003 w 974003"/>
                <a:gd name="connsiteY2" fmla="*/ 0 h 312313"/>
                <a:gd name="connsiteX0" fmla="*/ 0 w 971018"/>
                <a:gd name="connsiteY0" fmla="*/ 312313 h 312313"/>
                <a:gd name="connsiteX1" fmla="*/ 314698 w 971018"/>
                <a:gd name="connsiteY1" fmla="*/ 54151 h 312313"/>
                <a:gd name="connsiteX2" fmla="*/ 971018 w 971018"/>
                <a:gd name="connsiteY2" fmla="*/ 0 h 312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1018" h="312313">
                  <a:moveTo>
                    <a:pt x="0" y="312313"/>
                  </a:moveTo>
                  <a:cubicBezTo>
                    <a:pt x="71477" y="191087"/>
                    <a:pt x="152862" y="106203"/>
                    <a:pt x="314698" y="54151"/>
                  </a:cubicBezTo>
                  <a:cubicBezTo>
                    <a:pt x="476534" y="2099"/>
                    <a:pt x="752931" y="8549"/>
                    <a:pt x="971018" y="0"/>
                  </a:cubicBez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 rot="3724028">
              <a:off x="5731511" y="4142368"/>
              <a:ext cx="507767" cy="403758"/>
            </a:xfrm>
            <a:custGeom>
              <a:avLst/>
              <a:gdLst>
                <a:gd name="connsiteX0" fmla="*/ 56350 w 801738"/>
                <a:gd name="connsiteY0" fmla="*/ 450700 h 450700"/>
                <a:gd name="connsiteX1" fmla="*/ 13 w 801738"/>
                <a:gd name="connsiteY1" fmla="*/ 316357 h 450700"/>
                <a:gd name="connsiteX2" fmla="*/ 60684 w 801738"/>
                <a:gd name="connsiteY2" fmla="*/ 177680 h 450700"/>
                <a:gd name="connsiteX3" fmla="*/ 160358 w 801738"/>
                <a:gd name="connsiteY3" fmla="*/ 95341 h 450700"/>
                <a:gd name="connsiteX4" fmla="*/ 416043 w 801738"/>
                <a:gd name="connsiteY4" fmla="*/ 26002 h 450700"/>
                <a:gd name="connsiteX5" fmla="*/ 801738 w 801738"/>
                <a:gd name="connsiteY5" fmla="*/ 0 h 450700"/>
                <a:gd name="connsiteX0" fmla="*/ 3396 w 974414"/>
                <a:gd name="connsiteY0" fmla="*/ 312313 h 320867"/>
                <a:gd name="connsiteX1" fmla="*/ 172689 w 974414"/>
                <a:gd name="connsiteY1" fmla="*/ 316357 h 320867"/>
                <a:gd name="connsiteX2" fmla="*/ 233360 w 974414"/>
                <a:gd name="connsiteY2" fmla="*/ 177680 h 320867"/>
                <a:gd name="connsiteX3" fmla="*/ 333034 w 974414"/>
                <a:gd name="connsiteY3" fmla="*/ 95341 h 320867"/>
                <a:gd name="connsiteX4" fmla="*/ 588719 w 974414"/>
                <a:gd name="connsiteY4" fmla="*/ 26002 h 320867"/>
                <a:gd name="connsiteX5" fmla="*/ 974414 w 974414"/>
                <a:gd name="connsiteY5" fmla="*/ 0 h 320867"/>
                <a:gd name="connsiteX0" fmla="*/ 6716 w 977734"/>
                <a:gd name="connsiteY0" fmla="*/ 312313 h 312313"/>
                <a:gd name="connsiteX1" fmla="*/ 85757 w 977734"/>
                <a:gd name="connsiteY1" fmla="*/ 177971 h 312313"/>
                <a:gd name="connsiteX2" fmla="*/ 236680 w 977734"/>
                <a:gd name="connsiteY2" fmla="*/ 177680 h 312313"/>
                <a:gd name="connsiteX3" fmla="*/ 336354 w 977734"/>
                <a:gd name="connsiteY3" fmla="*/ 95341 h 312313"/>
                <a:gd name="connsiteX4" fmla="*/ 592039 w 977734"/>
                <a:gd name="connsiteY4" fmla="*/ 26002 h 312313"/>
                <a:gd name="connsiteX5" fmla="*/ 977734 w 977734"/>
                <a:gd name="connsiteY5" fmla="*/ 0 h 312313"/>
                <a:gd name="connsiteX0" fmla="*/ 6605 w 977623"/>
                <a:gd name="connsiteY0" fmla="*/ 312313 h 312313"/>
                <a:gd name="connsiteX1" fmla="*/ 85646 w 977623"/>
                <a:gd name="connsiteY1" fmla="*/ 177971 h 312313"/>
                <a:gd name="connsiteX2" fmla="*/ 226541 w 977623"/>
                <a:gd name="connsiteY2" fmla="*/ 97561 h 312313"/>
                <a:gd name="connsiteX3" fmla="*/ 336243 w 977623"/>
                <a:gd name="connsiteY3" fmla="*/ 95341 h 312313"/>
                <a:gd name="connsiteX4" fmla="*/ 591928 w 977623"/>
                <a:gd name="connsiteY4" fmla="*/ 26002 h 312313"/>
                <a:gd name="connsiteX5" fmla="*/ 977623 w 977623"/>
                <a:gd name="connsiteY5" fmla="*/ 0 h 312313"/>
                <a:gd name="connsiteX0" fmla="*/ 8016 w 979034"/>
                <a:gd name="connsiteY0" fmla="*/ 312313 h 312313"/>
                <a:gd name="connsiteX1" fmla="*/ 87057 w 979034"/>
                <a:gd name="connsiteY1" fmla="*/ 177971 h 312313"/>
                <a:gd name="connsiteX2" fmla="*/ 337654 w 979034"/>
                <a:gd name="connsiteY2" fmla="*/ 95341 h 312313"/>
                <a:gd name="connsiteX3" fmla="*/ 593339 w 979034"/>
                <a:gd name="connsiteY3" fmla="*/ 26002 h 312313"/>
                <a:gd name="connsiteX4" fmla="*/ 979034 w 979034"/>
                <a:gd name="connsiteY4" fmla="*/ 0 h 312313"/>
                <a:gd name="connsiteX0" fmla="*/ 13960 w 984978"/>
                <a:gd name="connsiteY0" fmla="*/ 312313 h 312313"/>
                <a:gd name="connsiteX1" fmla="*/ 93001 w 984978"/>
                <a:gd name="connsiteY1" fmla="*/ 177971 h 312313"/>
                <a:gd name="connsiteX2" fmla="*/ 599283 w 984978"/>
                <a:gd name="connsiteY2" fmla="*/ 26002 h 312313"/>
                <a:gd name="connsiteX3" fmla="*/ 984978 w 984978"/>
                <a:gd name="connsiteY3" fmla="*/ 0 h 312313"/>
                <a:gd name="connsiteX0" fmla="*/ 32177 w 1003195"/>
                <a:gd name="connsiteY0" fmla="*/ 312313 h 312313"/>
                <a:gd name="connsiteX1" fmla="*/ 111218 w 1003195"/>
                <a:gd name="connsiteY1" fmla="*/ 177971 h 312313"/>
                <a:gd name="connsiteX2" fmla="*/ 1003195 w 1003195"/>
                <a:gd name="connsiteY2" fmla="*/ 0 h 312313"/>
                <a:gd name="connsiteX0" fmla="*/ 2985 w 974003"/>
                <a:gd name="connsiteY0" fmla="*/ 312313 h 312313"/>
                <a:gd name="connsiteX1" fmla="*/ 317683 w 974003"/>
                <a:gd name="connsiteY1" fmla="*/ 54151 h 312313"/>
                <a:gd name="connsiteX2" fmla="*/ 974003 w 974003"/>
                <a:gd name="connsiteY2" fmla="*/ 0 h 312313"/>
                <a:gd name="connsiteX0" fmla="*/ 2985 w 974003"/>
                <a:gd name="connsiteY0" fmla="*/ 312313 h 312313"/>
                <a:gd name="connsiteX1" fmla="*/ 317683 w 974003"/>
                <a:gd name="connsiteY1" fmla="*/ 54151 h 312313"/>
                <a:gd name="connsiteX2" fmla="*/ 974003 w 974003"/>
                <a:gd name="connsiteY2" fmla="*/ 0 h 312313"/>
                <a:gd name="connsiteX0" fmla="*/ 0 w 971018"/>
                <a:gd name="connsiteY0" fmla="*/ 312313 h 312313"/>
                <a:gd name="connsiteX1" fmla="*/ 314698 w 971018"/>
                <a:gd name="connsiteY1" fmla="*/ 54151 h 312313"/>
                <a:gd name="connsiteX2" fmla="*/ 971018 w 971018"/>
                <a:gd name="connsiteY2" fmla="*/ 0 h 312313"/>
                <a:gd name="connsiteX0" fmla="*/ 0 w 971018"/>
                <a:gd name="connsiteY0" fmla="*/ 312313 h 312313"/>
                <a:gd name="connsiteX1" fmla="*/ 437665 w 971018"/>
                <a:gd name="connsiteY1" fmla="*/ 67115 h 312313"/>
                <a:gd name="connsiteX2" fmla="*/ 971018 w 971018"/>
                <a:gd name="connsiteY2" fmla="*/ 0 h 312313"/>
                <a:gd name="connsiteX0" fmla="*/ 1 w 1013798"/>
                <a:gd name="connsiteY0" fmla="*/ 311291 h 311291"/>
                <a:gd name="connsiteX1" fmla="*/ 480445 w 1013798"/>
                <a:gd name="connsiteY1" fmla="*/ 67115 h 311291"/>
                <a:gd name="connsiteX2" fmla="*/ 1013798 w 1013798"/>
                <a:gd name="connsiteY2" fmla="*/ 0 h 311291"/>
                <a:gd name="connsiteX0" fmla="*/ 0 w 1013797"/>
                <a:gd name="connsiteY0" fmla="*/ 311291 h 311291"/>
                <a:gd name="connsiteX1" fmla="*/ 480444 w 1013797"/>
                <a:gd name="connsiteY1" fmla="*/ 67115 h 311291"/>
                <a:gd name="connsiteX2" fmla="*/ 1013797 w 1013797"/>
                <a:gd name="connsiteY2" fmla="*/ 0 h 311291"/>
                <a:gd name="connsiteX0" fmla="*/ 0 w 992198"/>
                <a:gd name="connsiteY0" fmla="*/ 295328 h 295328"/>
                <a:gd name="connsiteX1" fmla="*/ 480444 w 992198"/>
                <a:gd name="connsiteY1" fmla="*/ 51152 h 295328"/>
                <a:gd name="connsiteX2" fmla="*/ 992198 w 992198"/>
                <a:gd name="connsiteY2" fmla="*/ 0 h 295328"/>
                <a:gd name="connsiteX0" fmla="*/ 0 w 992198"/>
                <a:gd name="connsiteY0" fmla="*/ 302572 h 302572"/>
                <a:gd name="connsiteX1" fmla="*/ 480444 w 992198"/>
                <a:gd name="connsiteY1" fmla="*/ 58396 h 302572"/>
                <a:gd name="connsiteX2" fmla="*/ 992198 w 992198"/>
                <a:gd name="connsiteY2" fmla="*/ 7244 h 302572"/>
                <a:gd name="connsiteX0" fmla="*/ 0 w 992198"/>
                <a:gd name="connsiteY0" fmla="*/ 306758 h 306758"/>
                <a:gd name="connsiteX1" fmla="*/ 457793 w 992198"/>
                <a:gd name="connsiteY1" fmla="*/ 43717 h 306758"/>
                <a:gd name="connsiteX2" fmla="*/ 992198 w 992198"/>
                <a:gd name="connsiteY2" fmla="*/ 11430 h 306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2198" h="306758">
                  <a:moveTo>
                    <a:pt x="0" y="306758"/>
                  </a:moveTo>
                  <a:cubicBezTo>
                    <a:pt x="216128" y="129060"/>
                    <a:pt x="292427" y="92938"/>
                    <a:pt x="457793" y="43717"/>
                  </a:cubicBezTo>
                  <a:cubicBezTo>
                    <a:pt x="623159" y="-5504"/>
                    <a:pt x="744099" y="-8281"/>
                    <a:pt x="992198" y="11430"/>
                  </a:cubicBez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2134245" y="4947574"/>
              <a:ext cx="204665" cy="263944"/>
            </a:xfrm>
            <a:custGeom>
              <a:avLst/>
              <a:gdLst>
                <a:gd name="connsiteX0" fmla="*/ 0 w 392687"/>
                <a:gd name="connsiteY0" fmla="*/ 332339 h 332339"/>
                <a:gd name="connsiteX1" fmla="*/ 95367 w 392687"/>
                <a:gd name="connsiteY1" fmla="*/ 270631 h 332339"/>
                <a:gd name="connsiteX2" fmla="*/ 224392 w 392687"/>
                <a:gd name="connsiteY2" fmla="*/ 40629 h 332339"/>
                <a:gd name="connsiteX3" fmla="*/ 392687 w 392687"/>
                <a:gd name="connsiteY3" fmla="*/ 1360 h 332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687" h="332339">
                  <a:moveTo>
                    <a:pt x="0" y="332339"/>
                  </a:moveTo>
                  <a:cubicBezTo>
                    <a:pt x="28984" y="325794"/>
                    <a:pt x="57968" y="319249"/>
                    <a:pt x="95367" y="270631"/>
                  </a:cubicBezTo>
                  <a:cubicBezTo>
                    <a:pt x="132766" y="222013"/>
                    <a:pt x="174839" y="85507"/>
                    <a:pt x="224392" y="40629"/>
                  </a:cubicBezTo>
                  <a:cubicBezTo>
                    <a:pt x="273945" y="-4249"/>
                    <a:pt x="333316" y="-1445"/>
                    <a:pt x="392687" y="1360"/>
                  </a:cubicBez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 flipH="1">
              <a:off x="2247636" y="5082313"/>
              <a:ext cx="118925" cy="155246"/>
            </a:xfrm>
            <a:custGeom>
              <a:avLst/>
              <a:gdLst>
                <a:gd name="connsiteX0" fmla="*/ 0 w 738293"/>
                <a:gd name="connsiteY0" fmla="*/ 237067 h 237067"/>
                <a:gd name="connsiteX1" fmla="*/ 331893 w 738293"/>
                <a:gd name="connsiteY1" fmla="*/ 169333 h 237067"/>
                <a:gd name="connsiteX2" fmla="*/ 629920 w 738293"/>
                <a:gd name="connsiteY2" fmla="*/ 101600 h 237067"/>
                <a:gd name="connsiteX3" fmla="*/ 738293 w 738293"/>
                <a:gd name="connsiteY3" fmla="*/ 0 h 23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293" h="237067">
                  <a:moveTo>
                    <a:pt x="0" y="237067"/>
                  </a:moveTo>
                  <a:lnTo>
                    <a:pt x="331893" y="169333"/>
                  </a:lnTo>
                  <a:cubicBezTo>
                    <a:pt x="436880" y="146755"/>
                    <a:pt x="562187" y="129822"/>
                    <a:pt x="629920" y="101600"/>
                  </a:cubicBezTo>
                  <a:cubicBezTo>
                    <a:pt x="697653" y="73378"/>
                    <a:pt x="717973" y="36689"/>
                    <a:pt x="738293" y="0"/>
                  </a:cubicBez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>
              <a:off x="3276466" y="4559192"/>
              <a:ext cx="378367" cy="394161"/>
            </a:xfrm>
            <a:custGeom>
              <a:avLst/>
              <a:gdLst>
                <a:gd name="connsiteX0" fmla="*/ 0 w 392687"/>
                <a:gd name="connsiteY0" fmla="*/ 332339 h 332339"/>
                <a:gd name="connsiteX1" fmla="*/ 95367 w 392687"/>
                <a:gd name="connsiteY1" fmla="*/ 270631 h 332339"/>
                <a:gd name="connsiteX2" fmla="*/ 224392 w 392687"/>
                <a:gd name="connsiteY2" fmla="*/ 40629 h 332339"/>
                <a:gd name="connsiteX3" fmla="*/ 392687 w 392687"/>
                <a:gd name="connsiteY3" fmla="*/ 1360 h 332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687" h="332339">
                  <a:moveTo>
                    <a:pt x="0" y="332339"/>
                  </a:moveTo>
                  <a:cubicBezTo>
                    <a:pt x="28984" y="325794"/>
                    <a:pt x="57968" y="319249"/>
                    <a:pt x="95367" y="270631"/>
                  </a:cubicBezTo>
                  <a:cubicBezTo>
                    <a:pt x="132766" y="222013"/>
                    <a:pt x="174839" y="85507"/>
                    <a:pt x="224392" y="40629"/>
                  </a:cubicBezTo>
                  <a:cubicBezTo>
                    <a:pt x="273945" y="-4249"/>
                    <a:pt x="333316" y="-1445"/>
                    <a:pt x="392687" y="1360"/>
                  </a:cubicBez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690073" y="4717567"/>
              <a:ext cx="325575" cy="280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Earth</a:t>
              </a:r>
              <a:b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Orbit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72218" y="4382643"/>
              <a:ext cx="361282" cy="1649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NRHO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85609" y="3683399"/>
              <a:ext cx="334501" cy="1649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Moon</a:t>
              </a:r>
            </a:p>
          </p:txBody>
        </p:sp>
        <p:pic>
          <p:nvPicPr>
            <p:cNvPr id="37" name="Picture 2" descr="https://www1.grc.nasa.gov/wp-content/uploads/Block-1B-Crew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3216" y="5368658"/>
              <a:ext cx="158900" cy="988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3349704" y="4631133"/>
              <a:ext cx="431174" cy="164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Fast TLI</a:t>
              </a:r>
            </a:p>
          </p:txBody>
        </p:sp>
        <p:sp>
          <p:nvSpPr>
            <p:cNvPr id="39" name="Freeform 38"/>
            <p:cNvSpPr/>
            <p:nvPr/>
          </p:nvSpPr>
          <p:spPr>
            <a:xfrm>
              <a:off x="6965445" y="4772288"/>
              <a:ext cx="178365" cy="988993"/>
            </a:xfrm>
            <a:custGeom>
              <a:avLst/>
              <a:gdLst>
                <a:gd name="connsiteX0" fmla="*/ 0 w 308539"/>
                <a:gd name="connsiteY0" fmla="*/ 0 h 1116353"/>
                <a:gd name="connsiteX1" fmla="*/ 112196 w 308539"/>
                <a:gd name="connsiteY1" fmla="*/ 218782 h 1116353"/>
                <a:gd name="connsiteX2" fmla="*/ 258051 w 308539"/>
                <a:gd name="connsiteY2" fmla="*/ 796593 h 1116353"/>
                <a:gd name="connsiteX3" fmla="*/ 308539 w 308539"/>
                <a:gd name="connsiteY3" fmla="*/ 1116353 h 111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539" h="1116353">
                  <a:moveTo>
                    <a:pt x="0" y="0"/>
                  </a:moveTo>
                  <a:cubicBezTo>
                    <a:pt x="34594" y="43008"/>
                    <a:pt x="69188" y="86017"/>
                    <a:pt x="112196" y="218782"/>
                  </a:cubicBezTo>
                  <a:cubicBezTo>
                    <a:pt x="155204" y="351547"/>
                    <a:pt x="225327" y="646998"/>
                    <a:pt x="258051" y="796593"/>
                  </a:cubicBezTo>
                  <a:cubicBezTo>
                    <a:pt x="290775" y="946188"/>
                    <a:pt x="299657" y="1031270"/>
                    <a:pt x="308539" y="1116353"/>
                  </a:cubicBez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481596" y="4366096"/>
              <a:ext cx="1055547" cy="164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Loiter</a:t>
              </a: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9273284" flipH="1">
              <a:off x="4461975" y="4416943"/>
              <a:ext cx="314997" cy="289222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4809215" y="4589569"/>
              <a:ext cx="660329" cy="164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Crew transfer</a:t>
              </a:r>
            </a:p>
          </p:txBody>
        </p:sp>
        <p:cxnSp>
          <p:nvCxnSpPr>
            <p:cNvPr id="46" name="Straight Connector 45"/>
            <p:cNvCxnSpPr>
              <a:cxnSpLocks/>
            </p:cNvCxnSpPr>
            <p:nvPr/>
          </p:nvCxnSpPr>
          <p:spPr>
            <a:xfrm>
              <a:off x="3704993" y="4564412"/>
              <a:ext cx="71533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9800000" flipH="1">
              <a:off x="6514948" y="4429479"/>
              <a:ext cx="314997" cy="289222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5788907" y="4589569"/>
              <a:ext cx="660884" cy="164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Crew transfer</a:t>
              </a:r>
            </a:p>
          </p:txBody>
        </p:sp>
        <p:sp>
          <p:nvSpPr>
            <p:cNvPr id="51" name="Freeform 50"/>
            <p:cNvSpPr/>
            <p:nvPr/>
          </p:nvSpPr>
          <p:spPr>
            <a:xfrm>
              <a:off x="4542542" y="4852413"/>
              <a:ext cx="195654" cy="483503"/>
            </a:xfrm>
            <a:custGeom>
              <a:avLst/>
              <a:gdLst>
                <a:gd name="connsiteX0" fmla="*/ 0 w 738293"/>
                <a:gd name="connsiteY0" fmla="*/ 237067 h 237067"/>
                <a:gd name="connsiteX1" fmla="*/ 331893 w 738293"/>
                <a:gd name="connsiteY1" fmla="*/ 169333 h 237067"/>
                <a:gd name="connsiteX2" fmla="*/ 629920 w 738293"/>
                <a:gd name="connsiteY2" fmla="*/ 101600 h 237067"/>
                <a:gd name="connsiteX3" fmla="*/ 738293 w 738293"/>
                <a:gd name="connsiteY3" fmla="*/ 0 h 23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293" h="237067">
                  <a:moveTo>
                    <a:pt x="0" y="237067"/>
                  </a:moveTo>
                  <a:lnTo>
                    <a:pt x="331893" y="169333"/>
                  </a:lnTo>
                  <a:cubicBezTo>
                    <a:pt x="436880" y="146755"/>
                    <a:pt x="562187" y="129822"/>
                    <a:pt x="629920" y="101600"/>
                  </a:cubicBezTo>
                  <a:cubicBezTo>
                    <a:pt x="697653" y="73378"/>
                    <a:pt x="717973" y="36689"/>
                    <a:pt x="738293" y="0"/>
                  </a:cubicBezTo>
                </a:path>
              </a:pathLst>
            </a:custGeom>
            <a:noFill/>
            <a:ln w="6350">
              <a:solidFill>
                <a:schemeClr val="bg1">
                  <a:lumMod val="65000"/>
                </a:schemeClr>
              </a:solidFill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4" name="Rectangle 63"/>
          <p:cNvSpPr/>
          <p:nvPr/>
        </p:nvSpPr>
        <p:spPr>
          <a:xfrm>
            <a:off x="64181" y="18329"/>
            <a:ext cx="65169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Artemis III Concept of Operations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4F60B3F7-791A-4739-828C-92B445579B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2"/>
          <a:stretch/>
        </p:blipFill>
        <p:spPr>
          <a:xfrm>
            <a:off x="1221085" y="3344972"/>
            <a:ext cx="446671" cy="205784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A0B11284-DAE1-409A-8543-34E8C2D8015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/>
          <a:stretch/>
        </p:blipFill>
        <p:spPr>
          <a:xfrm>
            <a:off x="2399223" y="3344972"/>
            <a:ext cx="446671" cy="2047416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E27171BE-77B4-450B-A56B-FD6E5C05DD9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7" t="13770" r="13177" b="-328"/>
          <a:stretch/>
        </p:blipFill>
        <p:spPr>
          <a:xfrm>
            <a:off x="1515987" y="3350943"/>
            <a:ext cx="302016" cy="205784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B6D10F83-0A1D-4126-9F4D-F648C1B0E06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7" t="13770" r="13177" b="-328"/>
          <a:stretch/>
        </p:blipFill>
        <p:spPr>
          <a:xfrm>
            <a:off x="1712037" y="3350943"/>
            <a:ext cx="302016" cy="205784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FAA55D70-7B5A-4BE0-99B3-F8E568CD99D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7" t="13770" r="13177" b="-328"/>
          <a:stretch/>
        </p:blipFill>
        <p:spPr>
          <a:xfrm>
            <a:off x="1939316" y="3350943"/>
            <a:ext cx="302016" cy="205784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08BF6080-7AA4-413B-B39C-6652657D1D6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5"/>
          <a:stretch/>
        </p:blipFill>
        <p:spPr>
          <a:xfrm>
            <a:off x="658435" y="3178110"/>
            <a:ext cx="446671" cy="2212789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A303480F-6DBC-49D5-893C-85DA42683D4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25" r="-1" b="53727"/>
          <a:stretch/>
        </p:blipFill>
        <p:spPr>
          <a:xfrm rot="4500000">
            <a:off x="1685827" y="2312771"/>
            <a:ext cx="446671" cy="93547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6856E193-AC88-4823-9320-379C63B7E0D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07" t="12202" r="15964" b="50849"/>
          <a:stretch/>
        </p:blipFill>
        <p:spPr>
          <a:xfrm rot="4500000">
            <a:off x="2438723" y="2424525"/>
            <a:ext cx="395495" cy="87844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F5623E9-D542-4C6C-86F8-79A802321F3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0" t="12202" r="15963" b="50849"/>
          <a:stretch/>
        </p:blipFill>
        <p:spPr>
          <a:xfrm rot="5400000">
            <a:off x="8757008" y="1630596"/>
            <a:ext cx="283800" cy="87844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ECC9784-3DA7-4054-8631-7717E8981F8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0" t="12202" r="15963" b="50849"/>
          <a:stretch/>
        </p:blipFill>
        <p:spPr>
          <a:xfrm rot="16200000">
            <a:off x="6635693" y="1593236"/>
            <a:ext cx="283800" cy="87844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DAE35B5-BBFC-4FFA-8834-831CDA0A5F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0" t="12202" r="15963" b="50849"/>
          <a:stretch/>
        </p:blipFill>
        <p:spPr>
          <a:xfrm rot="10800000">
            <a:off x="7664656" y="896329"/>
            <a:ext cx="283800" cy="878448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21B0E667-C2D6-4077-92B5-BED1426466E1}"/>
              </a:ext>
            </a:extLst>
          </p:cNvPr>
          <p:cNvSpPr txBox="1"/>
          <p:nvPr/>
        </p:nvSpPr>
        <p:spPr>
          <a:xfrm>
            <a:off x="569132" y="6199289"/>
            <a:ext cx="1128834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Propellant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aggregation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E5F009F-5943-46D5-86A0-4262EFC863DE}"/>
              </a:ext>
            </a:extLst>
          </p:cNvPr>
          <p:cNvSpPr txBox="1"/>
          <p:nvPr/>
        </p:nvSpPr>
        <p:spPr>
          <a:xfrm>
            <a:off x="1672560" y="6205256"/>
            <a:ext cx="184468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HLS Starship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launches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A03821F-9F4D-43F2-AD21-2CE19B23A57B}"/>
              </a:ext>
            </a:extLst>
          </p:cNvPr>
          <p:cNvSpPr txBox="1"/>
          <p:nvPr/>
        </p:nvSpPr>
        <p:spPr>
          <a:xfrm>
            <a:off x="5063155" y="6247535"/>
            <a:ext cx="157113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Orion launch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F5D8613-7A63-47AC-8345-31B2EB8BC1F9}"/>
              </a:ext>
            </a:extLst>
          </p:cNvPr>
          <p:cNvSpPr txBox="1"/>
          <p:nvPr/>
        </p:nvSpPr>
        <p:spPr>
          <a:xfrm>
            <a:off x="3458013" y="6225338"/>
            <a:ext cx="161267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Extended loiter if needed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4713C5-03A5-44C5-BB8D-F42EC0C3535C}"/>
              </a:ext>
            </a:extLst>
          </p:cNvPr>
          <p:cNvSpPr txBox="1"/>
          <p:nvPr/>
        </p:nvSpPr>
        <p:spPr>
          <a:xfrm>
            <a:off x="6921876" y="6235111"/>
            <a:ext cx="180625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Variable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Stay on the Moon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1CCD677-E40D-4F99-A082-9FCC2B3516FB}"/>
              </a:ext>
            </a:extLst>
          </p:cNvPr>
          <p:cNvSpPr txBox="1"/>
          <p:nvPr/>
        </p:nvSpPr>
        <p:spPr>
          <a:xfrm>
            <a:off x="8812798" y="6195019"/>
            <a:ext cx="217896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Crew returns to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Orion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0207220-32C1-B44D-84B7-A4CFBFB9F191}"/>
              </a:ext>
            </a:extLst>
          </p:cNvPr>
          <p:cNvSpPr txBox="1"/>
          <p:nvPr/>
        </p:nvSpPr>
        <p:spPr>
          <a:xfrm>
            <a:off x="1064373" y="2302425"/>
            <a:ext cx="2668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Propellant fill</a:t>
            </a:r>
          </a:p>
        </p:txBody>
      </p:sp>
    </p:spTree>
    <p:extLst>
      <p:ext uri="{BB962C8B-B14F-4D97-AF65-F5344CB8AC3E}">
        <p14:creationId xmlns:p14="http://schemas.microsoft.com/office/powerpoint/2010/main" val="209234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Risk Based Insight Leading to CoFR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6624"/>
            <a:ext cx="10515600" cy="5097089"/>
          </a:xfrm>
        </p:spPr>
        <p:txBody>
          <a:bodyPr>
            <a:normAutofit lnSpcReduction="10000"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Three types of interaction between the NASA and Contractor teams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Collaborative work requested and directed by the contractor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Joint Mission and Ops planning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Insight into contractor activities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HLS is performing risk-based insight: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Participating in contractor in-line forums where decisions are made.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Formal Product Reviews (DRDs, Lifecycle Reviews)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Targeted areas for deeper penetration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Identified as part of insight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Independent V&amp;V on higher risk areas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Verification spot check on lower level verifications; informs certification</a:t>
            </a:r>
          </a:p>
          <a:p>
            <a:pPr lvl="2"/>
            <a:endParaRPr lang="en-US" dirty="0">
              <a:solidFill>
                <a:schemeClr val="bg1"/>
              </a:solidFill>
            </a:endParaRPr>
          </a:p>
          <a:p>
            <a:r>
              <a:rPr lang="en-US" sz="2100" dirty="0">
                <a:solidFill>
                  <a:schemeClr val="bg1"/>
                </a:solidFill>
              </a:rPr>
              <a:t>HLS is buying a service – we never accept the hardware</a:t>
            </a:r>
          </a:p>
          <a:p>
            <a:pPr lvl="1"/>
            <a:r>
              <a:rPr lang="en-US" sz="1700" dirty="0">
                <a:solidFill>
                  <a:schemeClr val="bg1"/>
                </a:solidFill>
              </a:rPr>
              <a:t>Insight is focused on ensuring that the program has enough data and confidence in that data to sign the </a:t>
            </a:r>
            <a:r>
              <a:rPr lang="en-US" sz="1700" u="sng" dirty="0">
                <a:solidFill>
                  <a:schemeClr val="bg1"/>
                </a:solidFill>
              </a:rPr>
              <a:t>Certificate of Flight Readiness (CoFR)</a:t>
            </a:r>
          </a:p>
        </p:txBody>
      </p:sp>
    </p:spTree>
    <p:extLst>
      <p:ext uri="{BB962C8B-B14F-4D97-AF65-F5344CB8AC3E}">
        <p14:creationId xmlns:p14="http://schemas.microsoft.com/office/powerpoint/2010/main" val="3781436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Robust Risk Assessment and Monitoring: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…at varying degrees of urgency and severity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7839" y="1606379"/>
          <a:ext cx="10886301" cy="4618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799">
                  <a:extLst>
                    <a:ext uri="{9D8B030D-6E8A-4147-A177-3AD203B41FA5}">
                      <a16:colId xmlns:a16="http://schemas.microsoft.com/office/drawing/2014/main" val="2938680432"/>
                    </a:ext>
                  </a:extLst>
                </a:gridCol>
                <a:gridCol w="5428735">
                  <a:extLst>
                    <a:ext uri="{9D8B030D-6E8A-4147-A177-3AD203B41FA5}">
                      <a16:colId xmlns:a16="http://schemas.microsoft.com/office/drawing/2014/main" val="2413681013"/>
                    </a:ext>
                  </a:extLst>
                </a:gridCol>
                <a:gridCol w="3628767">
                  <a:extLst>
                    <a:ext uri="{9D8B030D-6E8A-4147-A177-3AD203B41FA5}">
                      <a16:colId xmlns:a16="http://schemas.microsoft.com/office/drawing/2014/main" val="3296976435"/>
                    </a:ext>
                  </a:extLst>
                </a:gridCol>
              </a:tblGrid>
              <a:tr h="3583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Controlled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Mitigation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309250"/>
                  </a:ext>
                </a:extLst>
              </a:tr>
              <a:tr h="1327115">
                <a:tc>
                  <a:txBody>
                    <a:bodyPr/>
                    <a:lstStyle/>
                    <a:p>
                      <a:pPr lvl="0"/>
                      <a:r>
                        <a:rPr lang="en-US"/>
                        <a:t>Risks</a:t>
                      </a:r>
                      <a:r>
                        <a:rPr lang="en-US" baseline="0"/>
                        <a:t> </a:t>
                      </a:r>
                    </a:p>
                    <a:p>
                      <a:pPr lvl="0"/>
                      <a:r>
                        <a:rPr lang="en-US" sz="1400"/>
                        <a:t>High urgency and/or severity of consequences to program 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Program Level: approves the creation of a new program risk, receives regular status on risk and mitigation 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Program may direct</a:t>
                      </a:r>
                      <a:r>
                        <a:rPr lang="en-US" baseline="0"/>
                        <a:t> </a:t>
                      </a:r>
                      <a:r>
                        <a:rPr lang="en-US"/>
                        <a:t>funds to mitigate risks or may direct contractor activities to affect 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073491"/>
                  </a:ext>
                </a:extLst>
              </a:tr>
              <a:tr h="880050">
                <a:tc>
                  <a:txBody>
                    <a:bodyPr/>
                    <a:lstStyle/>
                    <a:p>
                      <a:pPr lvl="0"/>
                      <a:r>
                        <a:rPr lang="en-US"/>
                        <a:t>Watch Items   </a:t>
                      </a:r>
                      <a:r>
                        <a:rPr lang="en-US" sz="1400"/>
                        <a:t>Medium urgency and/or severity,</a:t>
                      </a:r>
                      <a:r>
                        <a:rPr lang="en-US" sz="1400" baseline="0"/>
                        <a:t> </a:t>
                      </a:r>
                      <a:r>
                        <a:rPr lang="en-US" sz="1400"/>
                        <a:t> or less defined, somewhat unclear</a:t>
                      </a:r>
                      <a:endParaRPr lang="en-US" sz="1700"/>
                    </a:p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Office</a:t>
                      </a:r>
                      <a:r>
                        <a:rPr lang="en-US" baseline="0"/>
                        <a:t> Level:  approves the creation of a new office watch item, receives regular status on watch items. 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Address</a:t>
                      </a:r>
                      <a:r>
                        <a:rPr lang="en-US" baseline="0"/>
                        <a:t> Office Watch items through f</a:t>
                      </a:r>
                      <a:r>
                        <a:rPr lang="en-US"/>
                        <a:t>ocus</a:t>
                      </a:r>
                      <a:r>
                        <a:rPr lang="en-US" baseline="0"/>
                        <a:t> insight activities, reallocation of office resources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709794"/>
                  </a:ext>
                </a:extLst>
              </a:tr>
              <a:tr h="1364342">
                <a:tc>
                  <a:txBody>
                    <a:bodyPr/>
                    <a:lstStyle/>
                    <a:p>
                      <a:r>
                        <a:rPr lang="en-US"/>
                        <a:t>Concerns   </a:t>
                      </a:r>
                    </a:p>
                    <a:p>
                      <a:r>
                        <a:rPr lang="en-US" sz="1400"/>
                        <a:t>Lower urgency and/or severity,</a:t>
                      </a:r>
                      <a:r>
                        <a:rPr lang="en-US" sz="1400" baseline="0"/>
                        <a:t> </a:t>
                      </a:r>
                      <a:r>
                        <a:rPr lang="en-US" sz="1400"/>
                        <a:t>or unclear, more information needed to assess significance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Discipline or</a:t>
                      </a:r>
                      <a:r>
                        <a:rPr lang="en-US" baseline="0"/>
                        <a:t> team level: identifies and monitors concerns within the team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Gather more information,</a:t>
                      </a:r>
                      <a:r>
                        <a:rPr lang="en-US" baseline="0"/>
                        <a:t> focus team or discipline insight </a:t>
                      </a:r>
                      <a:r>
                        <a:rPr lang="en-US" baseline="0" err="1"/>
                        <a:t>activitites</a:t>
                      </a:r>
                      <a:r>
                        <a:rPr lang="en-US" baseline="0"/>
                        <a:t>.  Determine if elevation is appropriate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886143"/>
                  </a:ext>
                </a:extLst>
              </a:tr>
            </a:tbl>
          </a:graphicData>
        </a:graphic>
      </p:graphicFrame>
      <p:sp>
        <p:nvSpPr>
          <p:cNvPr id="5" name="Up-Down Arrow 4"/>
          <p:cNvSpPr/>
          <p:nvPr/>
        </p:nvSpPr>
        <p:spPr>
          <a:xfrm>
            <a:off x="133207" y="2440052"/>
            <a:ext cx="385777" cy="3410355"/>
          </a:xfrm>
          <a:prstGeom prst="upDownArrow">
            <a:avLst/>
          </a:prstGeom>
          <a:gradFill flip="none" rotWithShape="1">
            <a:gsLst>
              <a:gs pos="0">
                <a:srgbClr val="FFFF00"/>
              </a:gs>
              <a:gs pos="42000">
                <a:srgbClr val="FFC000"/>
              </a:gs>
              <a:gs pos="100000">
                <a:srgbClr val="FF0000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88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A1FA33-742C-409E-8CDC-6C3C8A7DDE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65"/>
          <a:stretch/>
        </p:blipFill>
        <p:spPr>
          <a:xfrm>
            <a:off x="0" y="882273"/>
            <a:ext cx="12192000" cy="597572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1560966-D5C6-4BC3-B27A-E9FFDCD6E939}"/>
              </a:ext>
            </a:extLst>
          </p:cNvPr>
          <p:cNvGrpSpPr/>
          <p:nvPr/>
        </p:nvGrpSpPr>
        <p:grpSpPr>
          <a:xfrm>
            <a:off x="7385892" y="394906"/>
            <a:ext cx="4572000" cy="4572000"/>
            <a:chOff x="1338734" y="1987698"/>
            <a:chExt cx="4572000" cy="4572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6A9B8BB-1D5B-4E03-A97C-B8018F8C769D}"/>
                </a:ext>
              </a:extLst>
            </p:cNvPr>
            <p:cNvGrpSpPr/>
            <p:nvPr/>
          </p:nvGrpSpPr>
          <p:grpSpPr>
            <a:xfrm>
              <a:off x="1338734" y="1987698"/>
              <a:ext cx="4572000" cy="4572000"/>
              <a:chOff x="7064683" y="1219199"/>
              <a:chExt cx="4572000" cy="4572000"/>
            </a:xfrm>
          </p:grpSpPr>
          <p:sp>
            <p:nvSpPr>
              <p:cNvPr id="24" name="Circle: Hollow 23">
                <a:extLst>
                  <a:ext uri="{FF2B5EF4-FFF2-40B4-BE49-F238E27FC236}">
                    <a16:creationId xmlns:a16="http://schemas.microsoft.com/office/drawing/2014/main" id="{6A5EA73B-9D83-43EB-856B-7F87B1F33850}"/>
                  </a:ext>
                </a:extLst>
              </p:cNvPr>
              <p:cNvSpPr/>
              <p:nvPr/>
            </p:nvSpPr>
            <p:spPr>
              <a:xfrm>
                <a:off x="7064683" y="1219199"/>
                <a:ext cx="4572000" cy="4572000"/>
              </a:xfrm>
              <a:prstGeom prst="donut">
                <a:avLst>
                  <a:gd name="adj" fmla="val 8020"/>
                </a:avLst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764E187-C26E-4070-9F9C-4CFCFEF3C556}"/>
                  </a:ext>
                </a:extLst>
              </p:cNvPr>
              <p:cNvSpPr txBox="1"/>
              <p:nvPr/>
            </p:nvSpPr>
            <p:spPr>
              <a:xfrm>
                <a:off x="7201843" y="1436147"/>
                <a:ext cx="4297680" cy="4297680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Circle">
                  <a:avLst>
                    <a:gd name="adj" fmla="val 13778589"/>
                  </a:avLst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ova" panose="020B0504020202020204" pitchFamily="34" charset="0"/>
                    <a:ea typeface="+mn-ea"/>
                    <a:cs typeface="+mn-cs"/>
                  </a:rPr>
                  <a:t>Certification of Flight Readiness</a:t>
                </a:r>
              </a:p>
            </p:txBody>
          </p:sp>
        </p:grpSp>
        <p:sp>
          <p:nvSpPr>
            <p:cNvPr id="11" name="Circle: Hollow 10">
              <a:extLst>
                <a:ext uri="{FF2B5EF4-FFF2-40B4-BE49-F238E27FC236}">
                  <a16:creationId xmlns:a16="http://schemas.microsoft.com/office/drawing/2014/main" id="{3B2ABA36-99D4-4E1D-A313-C5E36963F61B}"/>
                </a:ext>
              </a:extLst>
            </p:cNvPr>
            <p:cNvSpPr/>
            <p:nvPr/>
          </p:nvSpPr>
          <p:spPr>
            <a:xfrm>
              <a:off x="2481734" y="3130698"/>
              <a:ext cx="2286000" cy="2286000"/>
            </a:xfrm>
            <a:prstGeom prst="donu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FD07B3B-0090-41C2-B0F7-E2D58ABE8115}"/>
                </a:ext>
              </a:extLst>
            </p:cNvPr>
            <p:cNvSpPr/>
            <p:nvPr/>
          </p:nvSpPr>
          <p:spPr>
            <a:xfrm>
              <a:off x="2947560" y="3587897"/>
              <a:ext cx="1353072" cy="13716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NASA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Reqmts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FC1D857-6D0F-466E-9097-405F8F884456}"/>
                </a:ext>
              </a:extLst>
            </p:cNvPr>
            <p:cNvSpPr txBox="1"/>
            <p:nvPr/>
          </p:nvSpPr>
          <p:spPr>
            <a:xfrm rot="1898295">
              <a:off x="2832802" y="3443335"/>
              <a:ext cx="1554480" cy="1554480"/>
            </a:xfrm>
            <a:prstGeom prst="rect">
              <a:avLst/>
            </a:prstGeom>
            <a:noFill/>
          </p:spPr>
          <p:txBody>
            <a:bodyPr wrap="none" rtlCol="0">
              <a:prstTxWarp prst="textCircle">
                <a:avLst>
                  <a:gd name="adj" fmla="val 11263024"/>
                </a:avLst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Provider’s Design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DB0BFFD-FAB1-4F34-8290-B9FF5C0D445E}"/>
                </a:ext>
              </a:extLst>
            </p:cNvPr>
            <p:cNvGrpSpPr/>
            <p:nvPr/>
          </p:nvGrpSpPr>
          <p:grpSpPr>
            <a:xfrm>
              <a:off x="1686432" y="2353458"/>
              <a:ext cx="3858541" cy="3840480"/>
              <a:chOff x="7412381" y="1584959"/>
              <a:chExt cx="3858541" cy="3840480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19D602FF-2368-4403-BC51-16A616FC17F9}"/>
                  </a:ext>
                </a:extLst>
              </p:cNvPr>
              <p:cNvGrpSpPr/>
              <p:nvPr/>
            </p:nvGrpSpPr>
            <p:grpSpPr>
              <a:xfrm>
                <a:off x="7412381" y="1584959"/>
                <a:ext cx="3858541" cy="3840480"/>
                <a:chOff x="3594693" y="2057400"/>
                <a:chExt cx="2756101" cy="2743200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5182596E-AF89-4AF0-AE6D-9409B5212CA8}"/>
                    </a:ext>
                  </a:extLst>
                </p:cNvPr>
                <p:cNvSpPr/>
                <p:nvPr/>
              </p:nvSpPr>
              <p:spPr>
                <a:xfrm rot="10800000">
                  <a:off x="4979194" y="3429000"/>
                  <a:ext cx="1371600" cy="1371600"/>
                </a:xfrm>
                <a:custGeom>
                  <a:avLst/>
                  <a:gdLst>
                    <a:gd name="connsiteX0" fmla="*/ 685800 w 1371600"/>
                    <a:gd name="connsiteY0" fmla="*/ 1371600 h 1371600"/>
                    <a:gd name="connsiteX1" fmla="*/ 0 w 1371600"/>
                    <a:gd name="connsiteY1" fmla="*/ 1371600 h 1371600"/>
                    <a:gd name="connsiteX2" fmla="*/ 1371600 w 1371600"/>
                    <a:gd name="connsiteY2" fmla="*/ 0 h 1371600"/>
                    <a:gd name="connsiteX3" fmla="*/ 1371600 w 1371600"/>
                    <a:gd name="connsiteY3" fmla="*/ 685800 h 1371600"/>
                    <a:gd name="connsiteX4" fmla="*/ 685800 w 1371600"/>
                    <a:gd name="connsiteY4" fmla="*/ 1371600 h 137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1600" h="1371600">
                      <a:moveTo>
                        <a:pt x="685800" y="1371600"/>
                      </a:moveTo>
                      <a:lnTo>
                        <a:pt x="0" y="1371600"/>
                      </a:lnTo>
                      <a:cubicBezTo>
                        <a:pt x="0" y="614086"/>
                        <a:pt x="614086" y="0"/>
                        <a:pt x="1371600" y="0"/>
                      </a:cubicBezTo>
                      <a:lnTo>
                        <a:pt x="1371600" y="685800"/>
                      </a:lnTo>
                      <a:cubicBezTo>
                        <a:pt x="992843" y="685800"/>
                        <a:pt x="685800" y="992843"/>
                        <a:pt x="685800" y="1371600"/>
                      </a:cubicBezTo>
                      <a:close/>
                    </a:path>
                  </a:pathLst>
                </a:cu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E1A582D9-6513-4974-A88E-3945DDE68D2A}"/>
                    </a:ext>
                  </a:extLst>
                </p:cNvPr>
                <p:cNvSpPr/>
                <p:nvPr/>
              </p:nvSpPr>
              <p:spPr>
                <a:xfrm rot="5400000">
                  <a:off x="4979194" y="2057400"/>
                  <a:ext cx="1371600" cy="1371600"/>
                </a:xfrm>
                <a:custGeom>
                  <a:avLst/>
                  <a:gdLst>
                    <a:gd name="connsiteX0" fmla="*/ 685800 w 1371600"/>
                    <a:gd name="connsiteY0" fmla="*/ 1371600 h 1371600"/>
                    <a:gd name="connsiteX1" fmla="*/ 0 w 1371600"/>
                    <a:gd name="connsiteY1" fmla="*/ 1371600 h 1371600"/>
                    <a:gd name="connsiteX2" fmla="*/ 1371600 w 1371600"/>
                    <a:gd name="connsiteY2" fmla="*/ 0 h 1371600"/>
                    <a:gd name="connsiteX3" fmla="*/ 1371600 w 1371600"/>
                    <a:gd name="connsiteY3" fmla="*/ 685800 h 1371600"/>
                    <a:gd name="connsiteX4" fmla="*/ 685800 w 1371600"/>
                    <a:gd name="connsiteY4" fmla="*/ 1371600 h 137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1600" h="1371600">
                      <a:moveTo>
                        <a:pt x="685800" y="1371600"/>
                      </a:moveTo>
                      <a:lnTo>
                        <a:pt x="0" y="1371600"/>
                      </a:lnTo>
                      <a:cubicBezTo>
                        <a:pt x="0" y="614086"/>
                        <a:pt x="614086" y="0"/>
                        <a:pt x="1371600" y="0"/>
                      </a:cubicBezTo>
                      <a:lnTo>
                        <a:pt x="1371600" y="685800"/>
                      </a:lnTo>
                      <a:cubicBezTo>
                        <a:pt x="992843" y="685800"/>
                        <a:pt x="685800" y="992843"/>
                        <a:pt x="685800" y="1371600"/>
                      </a:cubicBezTo>
                      <a:close/>
                    </a:path>
                  </a:pathLst>
                </a:custGeom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675F8A09-7D2D-41C5-9174-2B28979BBFE7}"/>
                    </a:ext>
                  </a:extLst>
                </p:cNvPr>
                <p:cNvSpPr/>
                <p:nvPr/>
              </p:nvSpPr>
              <p:spPr>
                <a:xfrm rot="10800000" flipH="1">
                  <a:off x="3607594" y="3429000"/>
                  <a:ext cx="1371600" cy="1371600"/>
                </a:xfrm>
                <a:custGeom>
                  <a:avLst/>
                  <a:gdLst>
                    <a:gd name="connsiteX0" fmla="*/ 685800 w 1371600"/>
                    <a:gd name="connsiteY0" fmla="*/ 1371600 h 1371600"/>
                    <a:gd name="connsiteX1" fmla="*/ 0 w 1371600"/>
                    <a:gd name="connsiteY1" fmla="*/ 1371600 h 1371600"/>
                    <a:gd name="connsiteX2" fmla="*/ 1371600 w 1371600"/>
                    <a:gd name="connsiteY2" fmla="*/ 0 h 1371600"/>
                    <a:gd name="connsiteX3" fmla="*/ 1371600 w 1371600"/>
                    <a:gd name="connsiteY3" fmla="*/ 685800 h 1371600"/>
                    <a:gd name="connsiteX4" fmla="*/ 685800 w 1371600"/>
                    <a:gd name="connsiteY4" fmla="*/ 1371600 h 137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1600" h="1371600">
                      <a:moveTo>
                        <a:pt x="685800" y="1371600"/>
                      </a:moveTo>
                      <a:lnTo>
                        <a:pt x="0" y="1371600"/>
                      </a:lnTo>
                      <a:cubicBezTo>
                        <a:pt x="0" y="614086"/>
                        <a:pt x="614086" y="0"/>
                        <a:pt x="1371600" y="0"/>
                      </a:cubicBezTo>
                      <a:lnTo>
                        <a:pt x="1371600" y="685800"/>
                      </a:lnTo>
                      <a:cubicBezTo>
                        <a:pt x="992843" y="685800"/>
                        <a:pt x="685800" y="992843"/>
                        <a:pt x="685800" y="1371600"/>
                      </a:cubicBezTo>
                      <a:close/>
                    </a:path>
                  </a:pathLst>
                </a:cu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C3FCE429-4120-4938-BC77-4146A07F97A6}"/>
                    </a:ext>
                  </a:extLst>
                </p:cNvPr>
                <p:cNvSpPr/>
                <p:nvPr/>
              </p:nvSpPr>
              <p:spPr>
                <a:xfrm rot="16200000" flipH="1">
                  <a:off x="3594693" y="2057400"/>
                  <a:ext cx="1371600" cy="1371600"/>
                </a:xfrm>
                <a:custGeom>
                  <a:avLst/>
                  <a:gdLst>
                    <a:gd name="connsiteX0" fmla="*/ 685800 w 1371600"/>
                    <a:gd name="connsiteY0" fmla="*/ 1371600 h 1371600"/>
                    <a:gd name="connsiteX1" fmla="*/ 0 w 1371600"/>
                    <a:gd name="connsiteY1" fmla="*/ 1371600 h 1371600"/>
                    <a:gd name="connsiteX2" fmla="*/ 1371600 w 1371600"/>
                    <a:gd name="connsiteY2" fmla="*/ 0 h 1371600"/>
                    <a:gd name="connsiteX3" fmla="*/ 1371600 w 1371600"/>
                    <a:gd name="connsiteY3" fmla="*/ 685800 h 1371600"/>
                    <a:gd name="connsiteX4" fmla="*/ 685800 w 1371600"/>
                    <a:gd name="connsiteY4" fmla="*/ 1371600 h 137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1600" h="1371600">
                      <a:moveTo>
                        <a:pt x="685800" y="1371600"/>
                      </a:moveTo>
                      <a:lnTo>
                        <a:pt x="0" y="1371600"/>
                      </a:lnTo>
                      <a:cubicBezTo>
                        <a:pt x="0" y="614086"/>
                        <a:pt x="614086" y="0"/>
                        <a:pt x="1371600" y="0"/>
                      </a:cubicBezTo>
                      <a:lnTo>
                        <a:pt x="1371600" y="685800"/>
                      </a:lnTo>
                      <a:cubicBezTo>
                        <a:pt x="992843" y="685800"/>
                        <a:pt x="685800" y="992843"/>
                        <a:pt x="685800" y="1371600"/>
                      </a:cubicBezTo>
                      <a:close/>
                    </a:path>
                  </a:pathLst>
                </a:cu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0E673E8-6BC2-43CA-B754-38D346D90994}"/>
                  </a:ext>
                </a:extLst>
              </p:cNvPr>
              <p:cNvSpPr txBox="1"/>
              <p:nvPr/>
            </p:nvSpPr>
            <p:spPr>
              <a:xfrm rot="19144703">
                <a:off x="7990096" y="2174706"/>
                <a:ext cx="2560320" cy="2560320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Circle">
                  <a:avLst>
                    <a:gd name="adj" fmla="val 11798736"/>
                  </a:avLst>
                </a:prstTxWarp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ova" panose="020B0504020202020204" pitchFamily="34" charset="0"/>
                    <a:ea typeface="+mn-ea"/>
                    <a:cs typeface="+mn-cs"/>
                  </a:rPr>
                  <a:t>Collaboration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ova" panose="020B0504020202020204" pitchFamily="34" charset="0"/>
                    <a:ea typeface="+mn-ea"/>
                    <a:cs typeface="+mn-cs"/>
                  </a:rPr>
                  <a:t>&amp; GTAs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AB360B-661B-4579-A84A-EF84CBEA8BB1}"/>
                  </a:ext>
                </a:extLst>
              </p:cNvPr>
              <p:cNvSpPr txBox="1"/>
              <p:nvPr/>
            </p:nvSpPr>
            <p:spPr>
              <a:xfrm rot="13500000">
                <a:off x="7887005" y="1950434"/>
                <a:ext cx="2926080" cy="2926080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Circle">
                  <a:avLst>
                    <a:gd name="adj" fmla="val 11263024"/>
                  </a:avLst>
                </a:prstTxWarp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ova" panose="020B0504020202020204" pitchFamily="34" charset="0"/>
                    <a:ea typeface="+mn-ea"/>
                    <a:cs typeface="+mn-cs"/>
                  </a:rPr>
                  <a:t>Risk-Based Insight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0918B7-3DC6-47A2-A949-5046C8EBF53A}"/>
                </a:ext>
              </a:extLst>
            </p:cNvPr>
            <p:cNvSpPr txBox="1"/>
            <p:nvPr/>
          </p:nvSpPr>
          <p:spPr>
            <a:xfrm rot="2515276">
              <a:off x="2423723" y="3118761"/>
              <a:ext cx="2560320" cy="2560320"/>
            </a:xfrm>
            <a:prstGeom prst="rect">
              <a:avLst/>
            </a:prstGeom>
            <a:noFill/>
          </p:spPr>
          <p:txBody>
            <a:bodyPr wrap="none" rtlCol="0">
              <a:prstTxWarp prst="textCircle">
                <a:avLst>
                  <a:gd name="adj" fmla="val 1179873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Resident Office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0ED968C-7670-4986-B733-D8D94C8B2F66}"/>
                </a:ext>
              </a:extLst>
            </p:cNvPr>
            <p:cNvSpPr txBox="1"/>
            <p:nvPr/>
          </p:nvSpPr>
          <p:spPr>
            <a:xfrm rot="8100000">
              <a:off x="2394029" y="2967165"/>
              <a:ext cx="2560320" cy="2560320"/>
            </a:xfrm>
            <a:prstGeom prst="rect">
              <a:avLst/>
            </a:prstGeom>
            <a:noFill/>
          </p:spPr>
          <p:txBody>
            <a:bodyPr wrap="none" rtlCol="0">
              <a:prstTxWarp prst="textCircle">
                <a:avLst>
                  <a:gd name="adj" fmla="val 1179873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Joint Operations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Development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E869C16-3EA6-4000-9AD5-6E2E77035D9F}"/>
              </a:ext>
            </a:extLst>
          </p:cNvPr>
          <p:cNvSpPr/>
          <p:nvPr/>
        </p:nvSpPr>
        <p:spPr>
          <a:xfrm>
            <a:off x="86767" y="5060047"/>
            <a:ext cx="12018466" cy="1631216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Certification of Flight Readiness is based on: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Design Certification built on NASA-Approved Hazard Controls, Verification Objectives and Verification Closures against NASA-mandated requirements 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Provider compliance to NASA-Approved Design and Certification Standards 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Provider processes and NASA process controls as ascertained by NASA risk-based insight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0DE0EAC-9FB3-714E-AE0C-F78FFA433B72}"/>
              </a:ext>
            </a:extLst>
          </p:cNvPr>
          <p:cNvSpPr txBox="1"/>
          <p:nvPr/>
        </p:nvSpPr>
        <p:spPr>
          <a:xfrm>
            <a:off x="86767" y="156477"/>
            <a:ext cx="851115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NASA Maintains Ultimate Authority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935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3EE59-16E0-48BB-894A-FE31FE855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B50CA-279B-45D7-80B9-BF3F19E4E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HLS has solicited significant input from industry as we built our approach and requirement set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Locking down Design and Construction standards, S&amp;MA and HMTA requirements early was a major success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HLS has established a risk-based insight strategy leading to CoFR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7BFC1-4089-4FBF-88F9-4BD4432B8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05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2BD0B71E-56BE-5E4D-9FD9-6252F2205236}"/>
              </a:ext>
            </a:extLst>
          </p:cNvPr>
          <p:cNvSpPr txBox="1">
            <a:spLocks/>
          </p:cNvSpPr>
          <p:nvPr/>
        </p:nvSpPr>
        <p:spPr>
          <a:xfrm>
            <a:off x="3096375" y="2705964"/>
            <a:ext cx="7788743" cy="95916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000" b="0" i="0" u="none" strike="noStrike" kern="1200" cap="none" spc="30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temis Inter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4975724-868F-B745-9963-F43504E2CF73}"/>
              </a:ext>
            </a:extLst>
          </p:cNvPr>
          <p:cNvSpPr txBox="1">
            <a:spLocks/>
          </p:cNvSpPr>
          <p:nvPr/>
        </p:nvSpPr>
        <p:spPr>
          <a:xfrm>
            <a:off x="593942" y="2705964"/>
            <a:ext cx="11435211" cy="20145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0" i="0" u="none" strike="noStrike" kern="1200" cap="none" spc="30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temis Inter" pitchFamily="2" charset="0"/>
                <a:ea typeface="+mn-ea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02E67D8-81BE-2241-8BD4-03ED43D544A7}"/>
              </a:ext>
            </a:extLst>
          </p:cNvPr>
          <p:cNvSpPr txBox="1">
            <a:spLocks/>
          </p:cNvSpPr>
          <p:nvPr/>
        </p:nvSpPr>
        <p:spPr>
          <a:xfrm>
            <a:off x="3737978" y="3588707"/>
            <a:ext cx="5481178" cy="112108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000" b="0" i="0" u="none" strike="noStrike" kern="1200" cap="none" spc="30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temis Inter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164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A096A4-F10D-9542-89D9-B1277FC6D8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609600" y="1371599"/>
            <a:ext cx="5222789" cy="40603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6DB8756-F642-5E4F-A02C-E79B4B4A6F31}"/>
              </a:ext>
            </a:extLst>
          </p:cNvPr>
          <p:cNvSpPr/>
          <p:nvPr/>
        </p:nvSpPr>
        <p:spPr>
          <a:xfrm>
            <a:off x="2138470" y="5602463"/>
            <a:ext cx="22060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nasa.gov/artemis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A14F85-D080-FB43-80D3-6BA7C35F81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949" y="1626912"/>
            <a:ext cx="507893" cy="5078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08B0A2-E853-C94C-A8FD-83CB33956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949" y="2398987"/>
            <a:ext cx="507893" cy="5078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83F6FB-5F99-C846-844A-408171F9644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5119" y="3171062"/>
            <a:ext cx="511553" cy="5115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636B8B-4507-1645-8005-8095CE67A1C2}"/>
              </a:ext>
            </a:extLst>
          </p:cNvPr>
          <p:cNvSpPr txBox="1"/>
          <p:nvPr/>
        </p:nvSpPr>
        <p:spPr>
          <a:xfrm>
            <a:off x="7032971" y="1696192"/>
            <a:ext cx="2393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en-US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2000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</a:t>
            </a:r>
            <a:r>
              <a:rPr lang="en-US" sz="2000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Artemis</a:t>
            </a:r>
            <a:endParaRPr lang="en-US" sz="20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B65640-8220-2145-8225-E4FA204E3F1B}"/>
              </a:ext>
            </a:extLst>
          </p:cNvPr>
          <p:cNvSpPr/>
          <p:nvPr/>
        </p:nvSpPr>
        <p:spPr>
          <a:xfrm>
            <a:off x="7032971" y="2460672"/>
            <a:ext cx="20136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0"/>
              </a:spcAft>
            </a:pPr>
            <a:r>
              <a:rPr lang="en-US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2000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NASAArtemis</a:t>
            </a:r>
            <a:endParaRPr lang="en-US" sz="20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361DB3-554D-964F-BBB3-B80BC81805CE}"/>
              </a:ext>
            </a:extLst>
          </p:cNvPr>
          <p:cNvSpPr/>
          <p:nvPr/>
        </p:nvSpPr>
        <p:spPr>
          <a:xfrm>
            <a:off x="7032971" y="3212954"/>
            <a:ext cx="20136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3000"/>
              </a:spcAft>
            </a:pPr>
            <a:r>
              <a:rPr lang="en-US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2000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</a:t>
            </a:r>
            <a:r>
              <a:rPr lang="en-US" sz="2000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Artemis</a:t>
            </a:r>
            <a:endParaRPr lang="en-US" sz="20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6B1ECA-DC70-734E-A092-4AD734514935}"/>
              </a:ext>
            </a:extLst>
          </p:cNvPr>
          <p:cNvSpPr txBox="1"/>
          <p:nvPr/>
        </p:nvSpPr>
        <p:spPr>
          <a:xfrm>
            <a:off x="7032971" y="4078794"/>
            <a:ext cx="2884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blogs.nasa.gov/artemis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phic 12" descr="Document">
            <a:extLst>
              <a:ext uri="{FF2B5EF4-FFF2-40B4-BE49-F238E27FC236}">
                <a16:creationId xmlns:a16="http://schemas.microsoft.com/office/drawing/2014/main" id="{48139D6B-9EE7-8441-B021-454B49AEBD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50855" y="3946797"/>
            <a:ext cx="640080" cy="640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CB39FB1-DABF-9D42-B9D5-62CA9151D784}"/>
              </a:ext>
            </a:extLst>
          </p:cNvPr>
          <p:cNvSpPr/>
          <p:nvPr/>
        </p:nvSpPr>
        <p:spPr>
          <a:xfrm>
            <a:off x="6515119" y="4851058"/>
            <a:ext cx="5676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 up for updates at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nasa.gov/subscribe 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47E5D1D-1EC2-7549-AE8E-68BA5C21A8DC}"/>
              </a:ext>
            </a:extLst>
          </p:cNvPr>
          <p:cNvSpPr txBox="1">
            <a:spLocks/>
          </p:cNvSpPr>
          <p:nvPr/>
        </p:nvSpPr>
        <p:spPr>
          <a:xfrm>
            <a:off x="609600" y="90452"/>
            <a:ext cx="10306928" cy="910539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Stay Connected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10CC2B-ACED-7E44-B827-6A850076BEA9}"/>
              </a:ext>
            </a:extLst>
          </p:cNvPr>
          <p:cNvSpPr txBox="1"/>
          <p:nvPr/>
        </p:nvSpPr>
        <p:spPr>
          <a:xfrm>
            <a:off x="605608" y="-820061"/>
            <a:ext cx="788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suggested for wide public audiences and general topics </a:t>
            </a:r>
          </a:p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handles and web links to match your topic</a:t>
            </a:r>
          </a:p>
        </p:txBody>
      </p:sp>
    </p:spTree>
    <p:extLst>
      <p:ext uri="{BB962C8B-B14F-4D97-AF65-F5344CB8AC3E}">
        <p14:creationId xmlns:p14="http://schemas.microsoft.com/office/powerpoint/2010/main" val="3222628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935C6C9-4B3F-5D4F-A0F2-71F66C1942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1935"/>
          <a:stretch/>
        </p:blipFill>
        <p:spPr>
          <a:xfrm>
            <a:off x="2490" y="-3313"/>
            <a:ext cx="12191999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FEAAC2-648C-EC43-B2A5-819DBF28A44F}"/>
              </a:ext>
            </a:extLst>
          </p:cNvPr>
          <p:cNvSpPr/>
          <p:nvPr/>
        </p:nvSpPr>
        <p:spPr>
          <a:xfrm>
            <a:off x="1326980" y="-1"/>
            <a:ext cx="5156554" cy="6857999"/>
          </a:xfrm>
          <a:prstGeom prst="rect">
            <a:avLst/>
          </a:prstGeom>
          <a:gradFill>
            <a:gsLst>
              <a:gs pos="22000">
                <a:schemeClr val="tx1"/>
              </a:gs>
              <a:gs pos="60000">
                <a:srgbClr val="000000">
                  <a:alpha val="25441"/>
                </a:srgbClr>
              </a:gs>
              <a:gs pos="42000">
                <a:schemeClr val="tx1">
                  <a:alpha val="66000"/>
                </a:schemeClr>
              </a:gs>
              <a:gs pos="7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1D6D54D1-B7DF-D847-AC6B-9F7B884101DE}"/>
              </a:ext>
            </a:extLst>
          </p:cNvPr>
          <p:cNvSpPr txBox="1">
            <a:spLocks/>
          </p:cNvSpPr>
          <p:nvPr/>
        </p:nvSpPr>
        <p:spPr>
          <a:xfrm>
            <a:off x="320729" y="400445"/>
            <a:ext cx="6803085" cy="5794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Sustainable Human Landing System Studies and Risk Reduction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705201C7-3B53-FA4B-8016-51E10C9272E0}"/>
              </a:ext>
            </a:extLst>
          </p:cNvPr>
          <p:cNvSpPr txBox="1">
            <a:spLocks/>
          </p:cNvSpPr>
          <p:nvPr/>
        </p:nvSpPr>
        <p:spPr>
          <a:xfrm>
            <a:off x="8839200" y="6192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A6FC3-8F56-4157-ABDC-B4F43D71E4B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F851741-E5D3-C74E-9087-D78E5B51BD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414000"/>
              </p:ext>
            </p:extLst>
          </p:nvPr>
        </p:nvGraphicFramePr>
        <p:xfrm>
          <a:off x="426720" y="1922633"/>
          <a:ext cx="5540943" cy="300631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83887">
                  <a:extLst>
                    <a:ext uri="{9D8B030D-6E8A-4147-A177-3AD203B41FA5}">
                      <a16:colId xmlns:a16="http://schemas.microsoft.com/office/drawing/2014/main" val="1348543683"/>
                    </a:ext>
                  </a:extLst>
                </a:gridCol>
                <a:gridCol w="260587">
                  <a:extLst>
                    <a:ext uri="{9D8B030D-6E8A-4147-A177-3AD203B41FA5}">
                      <a16:colId xmlns:a16="http://schemas.microsoft.com/office/drawing/2014/main" val="2762497069"/>
                    </a:ext>
                  </a:extLst>
                </a:gridCol>
                <a:gridCol w="3796469">
                  <a:extLst>
                    <a:ext uri="{9D8B030D-6E8A-4147-A177-3AD203B41FA5}">
                      <a16:colId xmlns:a16="http://schemas.microsoft.com/office/drawing/2014/main" val="1730506421"/>
                    </a:ext>
                  </a:extLst>
                </a:gridCol>
              </a:tblGrid>
              <a:tr h="400273">
                <a:tc>
                  <a:txBody>
                    <a:bodyPr/>
                    <a:lstStyle/>
                    <a:p>
                      <a:pPr algn="r"/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 2021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System Font Regular"/>
                        <a:buChar char="●"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Sustainable HLS Request for Information (RFI) Issued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371796"/>
                  </a:ext>
                </a:extLst>
              </a:tr>
              <a:tr h="400273">
                <a:tc>
                  <a:txBody>
                    <a:bodyPr/>
                    <a:lstStyle/>
                    <a:p>
                      <a:pPr algn="r"/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JULY 2021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System Font Regular"/>
                        <a:buChar char="●"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NextSTEP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Appendix N BAA Issued: Sustainable Human Landing System Studies and Risk Reduction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311524"/>
                  </a:ext>
                </a:extLst>
              </a:tr>
              <a:tr h="556477">
                <a:tc>
                  <a:txBody>
                    <a:bodyPr/>
                    <a:lstStyle/>
                    <a:p>
                      <a:pPr algn="r"/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SEPT 2021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ct val="200000"/>
                        <a:buFont typeface="System Font Regular"/>
                        <a:buChar char="●"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Lunar Exploration Transportation Services (LETS) RFI Issued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763042"/>
                  </a:ext>
                </a:extLst>
              </a:tr>
              <a:tr h="400273">
                <a:tc>
                  <a:txBody>
                    <a:bodyPr/>
                    <a:lstStyle/>
                    <a:p>
                      <a:pPr algn="l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NextSTEP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Appendix N BAA Awards</a:t>
                      </a:r>
                    </a:p>
                  </a:txBody>
                  <a:tcPr marL="45720" marR="45720" marT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8586673"/>
                  </a:ext>
                </a:extLst>
              </a:tr>
              <a:tr h="400273">
                <a:tc>
                  <a:txBody>
                    <a:bodyPr/>
                    <a:lstStyle/>
                    <a:p>
                      <a:pPr algn="r"/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MARCH 2022</a:t>
                      </a:r>
                    </a:p>
                  </a:txBody>
                  <a:tcPr marL="45720" marR="45720" marT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0" lang="en-US" sz="16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 marT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Sustainable HLS Draft Request for Proposals (RFP) Issued to U.S. Industry</a:t>
                      </a:r>
                    </a:p>
                  </a:txBody>
                  <a:tcPr marL="45720" marR="45720" marT="914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979058"/>
                  </a:ext>
                </a:extLst>
              </a:tr>
            </a:tbl>
          </a:graphicData>
        </a:graphic>
      </p:graphicFrame>
      <p:sp>
        <p:nvSpPr>
          <p:cNvPr id="14" name="Title 4">
            <a:extLst>
              <a:ext uri="{FF2B5EF4-FFF2-40B4-BE49-F238E27FC236}">
                <a16:creationId xmlns:a16="http://schemas.microsoft.com/office/drawing/2014/main" id="{64E9A4C8-6FA1-C742-B284-DD911895AF7D}"/>
              </a:ext>
            </a:extLst>
          </p:cNvPr>
          <p:cNvSpPr txBox="1">
            <a:spLocks/>
          </p:cNvSpPr>
          <p:nvPr/>
        </p:nvSpPr>
        <p:spPr>
          <a:xfrm>
            <a:off x="375204" y="1320024"/>
            <a:ext cx="5106733" cy="417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Recurring HLS development and services for all subsequent Artemis crew landings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510B919-CC7C-104D-9DEE-32F2588866D4}"/>
              </a:ext>
            </a:extLst>
          </p:cNvPr>
          <p:cNvGrpSpPr/>
          <p:nvPr/>
        </p:nvGrpSpPr>
        <p:grpSpPr>
          <a:xfrm>
            <a:off x="5538881" y="2939028"/>
            <a:ext cx="5923772" cy="2834944"/>
            <a:chOff x="5538881" y="3066619"/>
            <a:chExt cx="5923772" cy="2834944"/>
          </a:xfrm>
        </p:grpSpPr>
        <p:sp>
          <p:nvSpPr>
            <p:cNvPr id="32" name="Title 4">
              <a:extLst>
                <a:ext uri="{FF2B5EF4-FFF2-40B4-BE49-F238E27FC236}">
                  <a16:creationId xmlns:a16="http://schemas.microsoft.com/office/drawing/2014/main" id="{4E1E5102-CEAC-2D4B-880C-0327928A5358}"/>
                </a:ext>
              </a:extLst>
            </p:cNvPr>
            <p:cNvSpPr txBox="1">
              <a:spLocks/>
            </p:cNvSpPr>
            <p:nvPr/>
          </p:nvSpPr>
          <p:spPr>
            <a:xfrm>
              <a:off x="6553196" y="3116365"/>
              <a:ext cx="4909457" cy="278519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In preparation for LETS, NASA selected five providers to develop lander design concepts, evaluate mission requirements, and mitigate risks by conducting critical component tests and advancing the maturity of key technologies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Blue Origin Federation of Kent, WA 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Dynetics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(a Leidos company) of Huntsville, AL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Lockheed Martin of Littleton, CO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Northrop Grumman of Dulles, VA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SpaceX of Hawthorne, CA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644668F-6273-5448-8503-ACA4878FDB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15581" y="3189412"/>
              <a:ext cx="182880" cy="18288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6041AAB-F7CA-6949-8650-EC6BF0186DC3}"/>
                </a:ext>
              </a:extLst>
            </p:cNvPr>
            <p:cNvGrpSpPr/>
            <p:nvPr/>
          </p:nvGrpSpPr>
          <p:grpSpPr>
            <a:xfrm>
              <a:off x="5538881" y="3066619"/>
              <a:ext cx="928856" cy="2834943"/>
              <a:chOff x="5538881" y="3066619"/>
              <a:chExt cx="928856" cy="2834943"/>
            </a:xfrm>
          </p:grpSpPr>
          <p:sp>
            <p:nvSpPr>
              <p:cNvPr id="3" name="Left Brace 2">
                <a:extLst>
                  <a:ext uri="{FF2B5EF4-FFF2-40B4-BE49-F238E27FC236}">
                    <a16:creationId xmlns:a16="http://schemas.microsoft.com/office/drawing/2014/main" id="{1D1F5183-B4F4-1B4D-8658-39D7E55AA7EC}"/>
                  </a:ext>
                </a:extLst>
              </p:cNvPr>
              <p:cNvSpPr/>
              <p:nvPr/>
            </p:nvSpPr>
            <p:spPr>
              <a:xfrm>
                <a:off x="5967663" y="3066619"/>
                <a:ext cx="500074" cy="2834943"/>
              </a:xfrm>
              <a:prstGeom prst="leftBrace">
                <a:avLst>
                  <a:gd name="adj1" fmla="val 47027"/>
                  <a:gd name="adj2" fmla="val 42560"/>
                </a:avLst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990ACE69-EB87-2E40-9029-C1F0929909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8881" y="4275675"/>
                <a:ext cx="452845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032013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C August 2018" id="{96586C82-BC2D-4309-96D7-2D484F390E7B}" vid="{0C382F51-4195-4A27-99F4-AB9960A794E0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C August 2018" id="{96586C82-BC2D-4309-96D7-2D484F390E7B}" vid="{0C382F51-4195-4A27-99F4-AB9960A794E0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C August 2018" id="{96586C82-BC2D-4309-96D7-2D484F390E7B}" vid="{0C382F51-4195-4A27-99F4-AB9960A794E0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SpaceX Template (Widescreen)">
  <a:themeElements>
    <a:clrScheme name="SpaceX Presentation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BFBFBF"/>
      </a:accent1>
      <a:accent2>
        <a:srgbClr val="005288"/>
      </a:accent2>
      <a:accent3>
        <a:srgbClr val="006EB8"/>
      </a:accent3>
      <a:accent4>
        <a:srgbClr val="008BEA"/>
      </a:accent4>
      <a:accent5>
        <a:srgbClr val="3BB0FF"/>
      </a:accent5>
      <a:accent6>
        <a:srgbClr val="ABD5FF"/>
      </a:accent6>
      <a:hlink>
        <a:srgbClr val="BFBFBF"/>
      </a:hlink>
      <a:folHlink>
        <a:srgbClr val="0070C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BA51B5DE-AB1B-4E2D-975B-634DD4A4EE8F}" vid="{84368DCD-6E46-4817-881D-7366CFDF3FAE}"/>
    </a:ext>
  </a:extLst>
</a:theme>
</file>

<file path=ppt/theme/theme8.xml><?xml version="1.0" encoding="utf-8"?>
<a:theme xmlns:a="http://schemas.openxmlformats.org/drawingml/2006/main" name="New Spacex Theme Kenny">
  <a:themeElements>
    <a:clrScheme name="SpaceX Presentation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BFBFBF"/>
      </a:accent1>
      <a:accent2>
        <a:srgbClr val="005288"/>
      </a:accent2>
      <a:accent3>
        <a:srgbClr val="006EB8"/>
      </a:accent3>
      <a:accent4>
        <a:srgbClr val="008BEA"/>
      </a:accent4>
      <a:accent5>
        <a:srgbClr val="3BB0FF"/>
      </a:accent5>
      <a:accent6>
        <a:srgbClr val="ABD5FF"/>
      </a:accent6>
      <a:hlink>
        <a:srgbClr val="BFBFBF"/>
      </a:hlink>
      <a:folHlink>
        <a:srgbClr val="0070C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w Spacex Theme Kenny" id="{76C4A6D5-B13F-4138-AB48-067573732769}" vid="{26CF2DFF-3111-4B27-872F-9A4B85A067C5}"/>
    </a:ext>
  </a:extLst>
</a:theme>
</file>

<file path=ppt/theme/theme9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824BAFB3FEF4AA7F4331C45427816" ma:contentTypeVersion="9" ma:contentTypeDescription="Create a new document." ma:contentTypeScope="" ma:versionID="8ef120931a4488f46841d6c0d0568523">
  <xsd:schema xmlns:xsd="http://www.w3.org/2001/XMLSchema" xmlns:xs="http://www.w3.org/2001/XMLSchema" xmlns:p="http://schemas.microsoft.com/office/2006/metadata/properties" xmlns:ns3="018bfb73-2789-464b-bc25-05392b25d6d5" xmlns:ns4="31510bf3-57ad-4325-b99c-bd07d2e5e3fe" targetNamespace="http://schemas.microsoft.com/office/2006/metadata/properties" ma:root="true" ma:fieldsID="98d304b7e373472ad66f4180dcb70a1a" ns3:_="" ns4:_="">
    <xsd:import namespace="018bfb73-2789-464b-bc25-05392b25d6d5"/>
    <xsd:import namespace="31510bf3-57ad-4325-b99c-bd07d2e5e3f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8bfb73-2789-464b-bc25-05392b25d6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510bf3-57ad-4325-b99c-bd07d2e5e3f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09E4A9-4B3C-4C21-95C7-ADE9633E16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8bfb73-2789-464b-bc25-05392b25d6d5"/>
    <ds:schemaRef ds:uri="31510bf3-57ad-4325-b99c-bd07d2e5e3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95A4A9-AEC3-4074-B2EA-2AE490D7D92E}">
  <ds:schemaRefs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31510bf3-57ad-4325-b99c-bd07d2e5e3fe"/>
    <ds:schemaRef ds:uri="018bfb73-2789-464b-bc25-05392b25d6d5"/>
  </ds:schemaRefs>
</ds:datastoreItem>
</file>

<file path=customXml/itemProps3.xml><?xml version="1.0" encoding="utf-8"?>
<ds:datastoreItem xmlns:ds="http://schemas.openxmlformats.org/officeDocument/2006/customXml" ds:itemID="{C5E5A81B-EB3D-48ED-8792-6EFAB86C13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9657</TotalTime>
  <Words>1973</Words>
  <Application>Microsoft Office PowerPoint</Application>
  <PresentationFormat>Widescreen</PresentationFormat>
  <Paragraphs>274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18</vt:i4>
      </vt:variant>
    </vt:vector>
  </HeadingPairs>
  <TitlesOfParts>
    <vt:vector size="37" baseType="lpstr">
      <vt:lpstr>Arial</vt:lpstr>
      <vt:lpstr>Arial Nova</vt:lpstr>
      <vt:lpstr>Artemis Inter</vt:lpstr>
      <vt:lpstr>Calibri</vt:lpstr>
      <vt:lpstr>Calibri Light</vt:lpstr>
      <vt:lpstr>Century Gothic</vt:lpstr>
      <vt:lpstr>Courier New</vt:lpstr>
      <vt:lpstr>D-DIN</vt:lpstr>
      <vt:lpstr>DINPro</vt:lpstr>
      <vt:lpstr>System Font Regular</vt:lpstr>
      <vt:lpstr>Custom Design</vt:lpstr>
      <vt:lpstr>2_Custom Design</vt:lpstr>
      <vt:lpstr>1_Office Theme</vt:lpstr>
      <vt:lpstr>3_Custom Design</vt:lpstr>
      <vt:lpstr>2_Office Theme</vt:lpstr>
      <vt:lpstr>6_Office Theme</vt:lpstr>
      <vt:lpstr>SpaceX Template (Widescreen)</vt:lpstr>
      <vt:lpstr>New Spacex Theme Kenny</vt:lpstr>
      <vt:lpstr>Office Theme</vt:lpstr>
      <vt:lpstr>PowerPoint Presentation</vt:lpstr>
      <vt:lpstr>PowerPoint Presentation</vt:lpstr>
      <vt:lpstr>HLS Acquisition Structure</vt:lpstr>
      <vt:lpstr>PowerPoint Presentation</vt:lpstr>
      <vt:lpstr>Requirements Development Themes</vt:lpstr>
      <vt:lpstr>HLS Program  - Requirements (Context Level)</vt:lpstr>
      <vt:lpstr>BAA established need for D&amp;C S&amp;MA and HMTA Adjudication Process</vt:lpstr>
      <vt:lpstr>D&amp;C Standards Process (ATP plus 17 weeks)</vt:lpstr>
      <vt:lpstr>BAA established need for D&amp;C S&amp;MA and HMTA Adjudication Process</vt:lpstr>
      <vt:lpstr>HLS Requirements –Doc Tree Appendix H Base Period</vt:lpstr>
      <vt:lpstr>PowerPoint Presentation</vt:lpstr>
      <vt:lpstr>Risk Based Insight Leading to CoFR</vt:lpstr>
      <vt:lpstr>Robust Risk Assessment and Monitoring: …at varying degrees of urgency and severity</vt:lpstr>
      <vt:lpstr>PowerPoint Presentation</vt:lpstr>
      <vt:lpstr>Conclusions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Payne, Stefanie (JSC-CM000)[BOOZ ALLEN HAMILTON]</dc:creator>
  <cp:lastModifiedBy>Chojnacki, Kent T. (MSFC-LP10)</cp:lastModifiedBy>
  <cp:revision>191</cp:revision>
  <dcterms:created xsi:type="dcterms:W3CDTF">2019-09-19T15:32:31Z</dcterms:created>
  <dcterms:modified xsi:type="dcterms:W3CDTF">2022-04-05T13:36:53Z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0x010100FC2824BAFB3FEF4AA7F4331C45427816</vt:lpwstr>
  </property>
</Properties>
</file>