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9" r:id="rId4"/>
    <p:sldMasterId id="2147483848" r:id="rId5"/>
    <p:sldMasterId id="2147483666" r:id="rId6"/>
    <p:sldMasterId id="2147483681" r:id="rId7"/>
    <p:sldMasterId id="2147483806" r:id="rId8"/>
    <p:sldMasterId id="2147483821" r:id="rId9"/>
  </p:sldMasterIdLst>
  <p:notesMasterIdLst>
    <p:notesMasterId r:id="rId27"/>
  </p:notesMasterIdLst>
  <p:handoutMasterIdLst>
    <p:handoutMasterId r:id="rId28"/>
  </p:handoutMasterIdLst>
  <p:sldIdLst>
    <p:sldId id="259" r:id="rId10"/>
    <p:sldId id="257" r:id="rId11"/>
    <p:sldId id="264" r:id="rId12"/>
    <p:sldId id="267" r:id="rId13"/>
    <p:sldId id="265" r:id="rId14"/>
    <p:sldId id="266" r:id="rId15"/>
    <p:sldId id="360" r:id="rId16"/>
    <p:sldId id="361" r:id="rId17"/>
    <p:sldId id="362" r:id="rId18"/>
    <p:sldId id="357" r:id="rId19"/>
    <p:sldId id="363" r:id="rId20"/>
    <p:sldId id="364" r:id="rId21"/>
    <p:sldId id="300" r:id="rId22"/>
    <p:sldId id="335" r:id="rId23"/>
    <p:sldId id="330" r:id="rId24"/>
    <p:sldId id="375" r:id="rId25"/>
    <p:sldId id="376"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Jacobs Chronos" panose="020B060402020202020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E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86715" autoAdjust="0"/>
  </p:normalViewPr>
  <p:slideViewPr>
    <p:cSldViewPr snapToGrid="0">
      <p:cViewPr varScale="1">
        <p:scale>
          <a:sx n="109" d="100"/>
          <a:sy n="109" d="100"/>
        </p:scale>
        <p:origin x="474"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font" Target="fonts/font6.fntdata"/><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4/5/2022</a:t>
            </a:fld>
            <a:endParaRPr lang="en-US" dirty="0"/>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dirty="0"/>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dirty="0"/>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3</a:t>
            </a:fld>
            <a:endParaRPr lang="en-US" dirty="0"/>
          </a:p>
        </p:txBody>
      </p:sp>
    </p:spTree>
    <p:extLst>
      <p:ext uri="{BB962C8B-B14F-4D97-AF65-F5344CB8AC3E}">
        <p14:creationId xmlns:p14="http://schemas.microsoft.com/office/powerpoint/2010/main" val="162973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13</a:t>
            </a:fld>
            <a:endParaRPr lang="en-US" dirty="0"/>
          </a:p>
        </p:txBody>
      </p:sp>
    </p:spTree>
    <p:extLst>
      <p:ext uri="{BB962C8B-B14F-4D97-AF65-F5344CB8AC3E}">
        <p14:creationId xmlns:p14="http://schemas.microsoft.com/office/powerpoint/2010/main" val="325805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14</a:t>
            </a:fld>
            <a:endParaRPr lang="en-US" dirty="0"/>
          </a:p>
        </p:txBody>
      </p:sp>
    </p:spTree>
    <p:extLst>
      <p:ext uri="{BB962C8B-B14F-4D97-AF65-F5344CB8AC3E}">
        <p14:creationId xmlns:p14="http://schemas.microsoft.com/office/powerpoint/2010/main" val="261091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16</a:t>
            </a:fld>
            <a:endParaRPr lang="en-US" dirty="0"/>
          </a:p>
        </p:txBody>
      </p:sp>
    </p:spTree>
    <p:extLst>
      <p:ext uri="{BB962C8B-B14F-4D97-AF65-F5344CB8AC3E}">
        <p14:creationId xmlns:p14="http://schemas.microsoft.com/office/powerpoint/2010/main" val="260954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17</a:t>
            </a:fld>
            <a:endParaRPr lang="en-US" dirty="0"/>
          </a:p>
        </p:txBody>
      </p:sp>
    </p:spTree>
    <p:extLst>
      <p:ext uri="{BB962C8B-B14F-4D97-AF65-F5344CB8AC3E}">
        <p14:creationId xmlns:p14="http://schemas.microsoft.com/office/powerpoint/2010/main" val="267924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4</a:t>
            </a:fld>
            <a:endParaRPr lang="en-US" dirty="0"/>
          </a:p>
        </p:txBody>
      </p:sp>
    </p:spTree>
    <p:extLst>
      <p:ext uri="{BB962C8B-B14F-4D97-AF65-F5344CB8AC3E}">
        <p14:creationId xmlns:p14="http://schemas.microsoft.com/office/powerpoint/2010/main" val="337285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5</a:t>
            </a:fld>
            <a:endParaRPr lang="en-US" dirty="0"/>
          </a:p>
        </p:txBody>
      </p:sp>
    </p:spTree>
    <p:extLst>
      <p:ext uri="{BB962C8B-B14F-4D97-AF65-F5344CB8AC3E}">
        <p14:creationId xmlns:p14="http://schemas.microsoft.com/office/powerpoint/2010/main" val="367562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6</a:t>
            </a:fld>
            <a:endParaRPr lang="en-US" dirty="0"/>
          </a:p>
        </p:txBody>
      </p:sp>
    </p:spTree>
    <p:extLst>
      <p:ext uri="{BB962C8B-B14F-4D97-AF65-F5344CB8AC3E}">
        <p14:creationId xmlns:p14="http://schemas.microsoft.com/office/powerpoint/2010/main" val="158281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adding metric conversion to second bullet</a:t>
            </a:r>
          </a:p>
        </p:txBody>
      </p:sp>
      <p:sp>
        <p:nvSpPr>
          <p:cNvPr id="4" name="Slide Number Placeholder 3"/>
          <p:cNvSpPr>
            <a:spLocks noGrp="1"/>
          </p:cNvSpPr>
          <p:nvPr>
            <p:ph type="sldNum" sz="quarter" idx="5"/>
          </p:nvPr>
        </p:nvSpPr>
        <p:spPr/>
        <p:txBody>
          <a:bodyPr/>
          <a:lstStyle/>
          <a:p>
            <a:fld id="{2435426C-CA4F-4579-8ACE-2CDAEC2AB0CD}" type="slidenum">
              <a:rPr lang="en-US" smtClean="0"/>
              <a:t>7</a:t>
            </a:fld>
            <a:endParaRPr lang="en-US" dirty="0"/>
          </a:p>
        </p:txBody>
      </p:sp>
    </p:spTree>
    <p:extLst>
      <p:ext uri="{BB962C8B-B14F-4D97-AF65-F5344CB8AC3E}">
        <p14:creationId xmlns:p14="http://schemas.microsoft.com/office/powerpoint/2010/main" val="258350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be listed in MIL-PRF-38534 considering various hybrid device classes such as class K, sometimes class H, non hermetic cavity devices, classes L and F open architecture cavity devices require PIND testing.   19500 JANS requires PIND testing for cavity packages and for some special purchase devices with – P suffix.   Already in MIL-PRF-38535.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1.5 hours(?) for second bullet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Jason to look at how this is referenced in other mil specs so that all reference it same way.   In 19500 as JEDEC publication 114.</a:t>
            </a:r>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9</a:t>
            </a:fld>
            <a:endParaRPr lang="en-US" dirty="0"/>
          </a:p>
        </p:txBody>
      </p:sp>
    </p:spTree>
    <p:extLst>
      <p:ext uri="{BB962C8B-B14F-4D97-AF65-F5344CB8AC3E}">
        <p14:creationId xmlns:p14="http://schemas.microsoft.com/office/powerpoint/2010/main" val="12176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10</a:t>
            </a:fld>
            <a:endParaRPr lang="en-US" dirty="0"/>
          </a:p>
        </p:txBody>
      </p:sp>
    </p:spTree>
    <p:extLst>
      <p:ext uri="{BB962C8B-B14F-4D97-AF65-F5344CB8AC3E}">
        <p14:creationId xmlns:p14="http://schemas.microsoft.com/office/powerpoint/2010/main" val="278566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11</a:t>
            </a:fld>
            <a:endParaRPr lang="en-US" dirty="0"/>
          </a:p>
        </p:txBody>
      </p:sp>
    </p:spTree>
    <p:extLst>
      <p:ext uri="{BB962C8B-B14F-4D97-AF65-F5344CB8AC3E}">
        <p14:creationId xmlns:p14="http://schemas.microsoft.com/office/powerpoint/2010/main" val="21728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5426C-CA4F-4579-8ACE-2CDAEC2AB0CD}" type="slidenum">
              <a:rPr lang="en-US" smtClean="0"/>
              <a:t>12</a:t>
            </a:fld>
            <a:endParaRPr lang="en-US" dirty="0"/>
          </a:p>
        </p:txBody>
      </p:sp>
    </p:spTree>
    <p:extLst>
      <p:ext uri="{BB962C8B-B14F-4D97-AF65-F5344CB8AC3E}">
        <p14:creationId xmlns:p14="http://schemas.microsoft.com/office/powerpoint/2010/main" val="3719163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47328-B70C-4751-BC8D-491CF38D14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66"/>
          <a:stretch/>
        </p:blipFill>
        <p:spPr>
          <a:xfrm>
            <a:off x="308180" y="958788"/>
            <a:ext cx="9048465" cy="5899212"/>
          </a:xfrm>
          <a:prstGeom prst="rect">
            <a:avLst/>
          </a:prstGeom>
        </p:spPr>
      </p:pic>
      <p:sp>
        <p:nvSpPr>
          <p:cNvPr id="10" name="Rectangle 9">
            <a:extLst>
              <a:ext uri="{FF2B5EF4-FFF2-40B4-BE49-F238E27FC236}">
                <a16:creationId xmlns:a16="http://schemas.microsoft.com/office/drawing/2014/main" id="{A74B344C-1059-441A-B5F4-30CA532C3801}"/>
              </a:ext>
            </a:extLst>
          </p:cNvPr>
          <p:cNvSpPr/>
          <p:nvPr userDrawn="1"/>
        </p:nvSpPr>
        <p:spPr>
          <a:xfrm>
            <a:off x="9298080" y="958788"/>
            <a:ext cx="1325880"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CF0A7FE-E40F-488B-8AB6-3CBB07F6A5A6}"/>
              </a:ext>
            </a:extLst>
          </p:cNvPr>
          <p:cNvSpPr/>
          <p:nvPr userDrawn="1"/>
        </p:nvSpPr>
        <p:spPr>
          <a:xfrm>
            <a:off x="10591199" y="958788"/>
            <a:ext cx="1005840" cy="589921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2E59BCD-47C9-4B31-AE87-A4C2C37E1B3F}"/>
              </a:ext>
            </a:extLst>
          </p:cNvPr>
          <p:cNvSpPr/>
          <p:nvPr userDrawn="1"/>
        </p:nvSpPr>
        <p:spPr>
          <a:xfrm>
            <a:off x="11541545" y="958788"/>
            <a:ext cx="320040" cy="5899212"/>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1E20A46A-74ED-4819-86EC-E38A31E5BF86}"/>
              </a:ext>
            </a:extLst>
          </p:cNvPr>
          <p:cNvSpPr>
            <a:spLocks noGrp="1"/>
          </p:cNvSpPr>
          <p:nvPr userDrawn="1">
            <p:ph type="ctrTitle" hasCustomPrompt="1"/>
          </p:nvPr>
        </p:nvSpPr>
        <p:spPr>
          <a:xfrm>
            <a:off x="640080" y="2104056"/>
            <a:ext cx="8686800" cy="1463040"/>
          </a:xfrm>
          <a:prstGeom prst="rect">
            <a:avLst/>
          </a:prstGeom>
          <a:noFill/>
        </p:spPr>
        <p:txBody>
          <a:bodyPr anchor="b">
            <a:noAutofit/>
          </a:bodyPr>
          <a:lstStyle>
            <a:lvl1pPr algn="l">
              <a:defRPr sz="4800" b="1">
                <a:solidFill>
                  <a:schemeClr val="bg1"/>
                </a:solidFill>
              </a:defRPr>
            </a:lvl1pPr>
          </a:lstStyle>
          <a:p>
            <a:r>
              <a:rPr lang="en-US" dirty="0"/>
              <a:t>Presentation title, 48pt bold</a:t>
            </a:r>
            <a:br>
              <a:rPr lang="en-US" dirty="0"/>
            </a:br>
            <a:r>
              <a:rPr lang="en-US" dirty="0"/>
              <a:t>Two-line limit</a:t>
            </a:r>
          </a:p>
        </p:txBody>
      </p:sp>
      <p:pic>
        <p:nvPicPr>
          <p:cNvPr id="15" name="Picture 14">
            <a:extLst>
              <a:ext uri="{FF2B5EF4-FFF2-40B4-BE49-F238E27FC236}">
                <a16:creationId xmlns:a16="http://schemas.microsoft.com/office/drawing/2014/main" id="{0E04C589-FE67-4806-80C9-D3EEA7897CF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076357" y="261203"/>
            <a:ext cx="3769325" cy="420656"/>
          </a:xfrm>
          <a:prstGeom prst="rect">
            <a:avLst/>
          </a:prstGeom>
        </p:spPr>
      </p:pic>
      <p:sp>
        <p:nvSpPr>
          <p:cNvPr id="16" name="Text Placeholder 5">
            <a:extLst>
              <a:ext uri="{FF2B5EF4-FFF2-40B4-BE49-F238E27FC236}">
                <a16:creationId xmlns:a16="http://schemas.microsoft.com/office/drawing/2014/main" id="{B2C3EF58-96A4-4465-A795-FFCE070BE62D}"/>
              </a:ext>
            </a:extLst>
          </p:cNvPr>
          <p:cNvSpPr>
            <a:spLocks noGrp="1"/>
          </p:cNvSpPr>
          <p:nvPr userDrawn="1">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dirty="0"/>
              <a:t>Other information, 28pt</a:t>
            </a:r>
            <a:br>
              <a:rPr lang="en-AU" dirty="0"/>
            </a:br>
            <a:r>
              <a:rPr lang="en-AU" dirty="0"/>
              <a:t>T6041.1A  Rev. 01  2021-05-10</a:t>
            </a:r>
            <a:endParaRPr lang="en-US" dirty="0"/>
          </a:p>
        </p:txBody>
      </p:sp>
      <p:sp>
        <p:nvSpPr>
          <p:cNvPr id="8" name="Rectangle 7">
            <a:extLst>
              <a:ext uri="{FF2B5EF4-FFF2-40B4-BE49-F238E27FC236}">
                <a16:creationId xmlns:a16="http://schemas.microsoft.com/office/drawing/2014/main" id="{5C68A0A1-DF7B-46D3-8F90-3A8D67F52C74}"/>
              </a:ext>
            </a:extLst>
          </p:cNvPr>
          <p:cNvSpPr/>
          <p:nvPr userDrawn="1"/>
        </p:nvSpPr>
        <p:spPr>
          <a:xfrm>
            <a:off x="-11861" y="958788"/>
            <a:ext cx="331349"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73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19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075295"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0752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a:t>
            </a:r>
          </a:p>
        </p:txBody>
      </p:sp>
      <p:pic>
        <p:nvPicPr>
          <p:cNvPr id="5" name="Picture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664262" y="5370538"/>
            <a:ext cx="2221403" cy="1185457"/>
          </a:xfrm>
          <a:prstGeom prst="rect">
            <a:avLst/>
          </a:prstGeom>
        </p:spPr>
      </p:pic>
    </p:spTree>
    <p:extLst>
      <p:ext uri="{BB962C8B-B14F-4D97-AF65-F5344CB8AC3E}">
        <p14:creationId xmlns:p14="http://schemas.microsoft.com/office/powerpoint/2010/main" val="232690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075295"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0752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a:t>
            </a:r>
          </a:p>
        </p:txBody>
      </p:sp>
    </p:spTree>
    <p:extLst>
      <p:ext uri="{BB962C8B-B14F-4D97-AF65-F5344CB8AC3E}">
        <p14:creationId xmlns:p14="http://schemas.microsoft.com/office/powerpoint/2010/main" val="222923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ontent Placeholder 6"/>
          <p:cNvSpPr>
            <a:spLocks noGrp="1"/>
          </p:cNvSpPr>
          <p:nvPr>
            <p:ph sz="quarter" idx="12"/>
          </p:nvPr>
        </p:nvSpPr>
        <p:spPr>
          <a:xfrm>
            <a:off x="320675" y="1230313"/>
            <a:ext cx="11520488" cy="4886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743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G Status Blue">
    <p:spTree>
      <p:nvGrpSpPr>
        <p:cNvPr id="1" name=""/>
        <p:cNvGrpSpPr/>
        <p:nvPr/>
      </p:nvGrpSpPr>
      <p:grpSpPr>
        <a:xfrm>
          <a:off x="0" y="0"/>
          <a:ext cx="0" cy="0"/>
          <a:chOff x="0" y="0"/>
          <a:chExt cx="0" cy="0"/>
        </a:xfrm>
      </p:grpSpPr>
      <p:sp>
        <p:nvSpPr>
          <p:cNvPr id="2" name="Title 1"/>
          <p:cNvSpPr>
            <a:spLocks noGrp="1"/>
          </p:cNvSpPr>
          <p:nvPr>
            <p:ph type="title"/>
          </p:nvPr>
        </p:nvSpPr>
        <p:spPr>
          <a:xfrm>
            <a:off x="320040" y="247137"/>
            <a:ext cx="11521440" cy="640080"/>
          </a:xfrm>
          <a:prstGeom prst="rect">
            <a:avLst/>
          </a:prstGeom>
        </p:spPr>
        <p:txBody>
          <a:bodyPr/>
          <a:lstStyle/>
          <a:p>
            <a:r>
              <a:rPr lang="en-US"/>
              <a:t>Click to edit Master title style</a:t>
            </a:r>
          </a:p>
        </p:txBody>
      </p:sp>
      <p:sp>
        <p:nvSpPr>
          <p:cNvPr id="6" name="Content Placeholder 5"/>
          <p:cNvSpPr>
            <a:spLocks noGrp="1"/>
          </p:cNvSpPr>
          <p:nvPr>
            <p:ph sz="quarter" idx="12"/>
          </p:nvPr>
        </p:nvSpPr>
        <p:spPr>
          <a:xfrm>
            <a:off x="310039" y="1264040"/>
            <a:ext cx="5669280" cy="2432304"/>
          </a:xfrm>
          <a:prstGeom prst="rect">
            <a:avLst/>
          </a:prstGeom>
          <a:ln>
            <a:solidFill>
              <a:schemeClr val="tx1"/>
            </a:solidFill>
          </a:ln>
        </p:spPr>
        <p:txBody>
          <a:bodyPr tIns="365760"/>
          <a:lstStyle>
            <a:lvl1pPr>
              <a:lnSpc>
                <a:spcPct val="70000"/>
              </a:lnSpc>
              <a:defRPr sz="2000"/>
            </a:lvl1pPr>
            <a:lvl2pPr>
              <a:lnSpc>
                <a:spcPct val="70000"/>
              </a:lnSpc>
              <a:defRPr sz="2000"/>
            </a:lvl2pPr>
            <a:lvl3pPr>
              <a:lnSpc>
                <a:spcPct val="70000"/>
              </a:lnSpc>
              <a:defRPr sz="1800"/>
            </a:lvl3pPr>
            <a:lvl4pPr>
              <a:lnSpc>
                <a:spcPct val="70000"/>
              </a:lnSpc>
              <a:defRPr sz="1600"/>
            </a:lvl4pPr>
            <a:lvl5pPr>
              <a:lnSpc>
                <a:spcPct val="7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320040" y="3728455"/>
            <a:ext cx="5669280" cy="2432304"/>
          </a:xfrm>
          <a:prstGeom prst="rect">
            <a:avLst/>
          </a:prstGeom>
          <a:ln>
            <a:solidFill>
              <a:schemeClr val="tx1"/>
            </a:solidFill>
          </a:ln>
        </p:spPr>
        <p:txBody>
          <a:bodyPr tIns="365760"/>
          <a:lstStyle>
            <a:lvl1pPr>
              <a:lnSpc>
                <a:spcPct val="70000"/>
              </a:lnSpc>
              <a:defRPr sz="2000"/>
            </a:lvl1pPr>
            <a:lvl2pPr>
              <a:lnSpc>
                <a:spcPct val="70000"/>
              </a:lnSpc>
              <a:defRPr sz="2000"/>
            </a:lvl2pPr>
            <a:lvl3pPr>
              <a:lnSpc>
                <a:spcPct val="70000"/>
              </a:lnSpc>
              <a:defRPr sz="1800"/>
            </a:lvl3pPr>
            <a:lvl4pPr>
              <a:lnSpc>
                <a:spcPct val="70000"/>
              </a:lnSpc>
              <a:defRPr sz="1600"/>
            </a:lvl4pPr>
            <a:lvl5pPr>
              <a:lnSpc>
                <a:spcPct val="7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6107113" y="1259438"/>
            <a:ext cx="5669280" cy="2430060"/>
          </a:xfrm>
          <a:prstGeom prst="rect">
            <a:avLst/>
          </a:prstGeom>
          <a:ln>
            <a:solidFill>
              <a:schemeClr val="tx1"/>
            </a:solidFill>
          </a:ln>
        </p:spPr>
        <p:txBody>
          <a:bodyPr tIns="365760"/>
          <a:lstStyle>
            <a:lvl1pPr>
              <a:lnSpc>
                <a:spcPct val="70000"/>
              </a:lnSpc>
              <a:defRPr sz="2000"/>
            </a:lvl1pPr>
            <a:lvl2pPr>
              <a:lnSpc>
                <a:spcPct val="70000"/>
              </a:lnSpc>
              <a:defRPr sz="2000"/>
            </a:lvl2pPr>
            <a:lvl3pPr>
              <a:lnSpc>
                <a:spcPct val="70000"/>
              </a:lnSpc>
              <a:defRPr sz="1800"/>
            </a:lvl3pPr>
            <a:lvl4pPr>
              <a:lnSpc>
                <a:spcPct val="70000"/>
              </a:lnSpc>
              <a:defRPr sz="1600"/>
            </a:lvl4pPr>
            <a:lvl5pPr>
              <a:lnSpc>
                <a:spcPct val="7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310039" y="1231929"/>
            <a:ext cx="3710762" cy="400110"/>
          </a:xfrm>
          <a:prstGeom prst="rect">
            <a:avLst/>
          </a:prstGeom>
          <a:noFill/>
        </p:spPr>
        <p:txBody>
          <a:bodyPr wrap="square" lIns="45720" rtlCol="0">
            <a:spAutoFit/>
          </a:bodyPr>
          <a:lstStyle/>
          <a:p>
            <a:r>
              <a:rPr lang="en-US" sz="2000" b="1" dirty="0">
                <a:solidFill>
                  <a:schemeClr val="accent1"/>
                </a:solidFill>
              </a:rPr>
              <a:t>Grant</a:t>
            </a:r>
            <a:r>
              <a:rPr lang="en-US" sz="2000" b="1" baseline="0" dirty="0">
                <a:solidFill>
                  <a:schemeClr val="accent1"/>
                </a:solidFill>
              </a:rPr>
              <a:t> Scope and Goals</a:t>
            </a:r>
            <a:endParaRPr lang="en-US" sz="2000" b="1" dirty="0">
              <a:solidFill>
                <a:schemeClr val="accent1"/>
              </a:solidFill>
            </a:endParaRPr>
          </a:p>
        </p:txBody>
      </p:sp>
      <p:sp>
        <p:nvSpPr>
          <p:cNvPr id="12" name="TextBox 11"/>
          <p:cNvSpPr txBox="1"/>
          <p:nvPr userDrawn="1"/>
        </p:nvSpPr>
        <p:spPr>
          <a:xfrm>
            <a:off x="6080760" y="1244357"/>
            <a:ext cx="3710762" cy="400110"/>
          </a:xfrm>
          <a:prstGeom prst="rect">
            <a:avLst/>
          </a:prstGeom>
          <a:noFill/>
        </p:spPr>
        <p:txBody>
          <a:bodyPr wrap="square" lIns="45720" rtlCol="0">
            <a:spAutoFit/>
          </a:bodyPr>
          <a:lstStyle/>
          <a:p>
            <a:r>
              <a:rPr lang="en-US" sz="2000" b="1" dirty="0">
                <a:solidFill>
                  <a:schemeClr val="accent1"/>
                </a:solidFill>
              </a:rPr>
              <a:t>Accomplishments</a:t>
            </a:r>
            <a:r>
              <a:rPr lang="en-US" sz="2000" b="1" baseline="0" dirty="0">
                <a:solidFill>
                  <a:schemeClr val="accent1"/>
                </a:solidFill>
              </a:rPr>
              <a:t> and Plans</a:t>
            </a:r>
            <a:endParaRPr lang="en-US" sz="2000" b="1" dirty="0">
              <a:solidFill>
                <a:schemeClr val="accent1"/>
              </a:solidFill>
            </a:endParaRPr>
          </a:p>
        </p:txBody>
      </p:sp>
      <p:sp>
        <p:nvSpPr>
          <p:cNvPr id="13" name="TextBox 12"/>
          <p:cNvSpPr txBox="1"/>
          <p:nvPr userDrawn="1"/>
        </p:nvSpPr>
        <p:spPr>
          <a:xfrm>
            <a:off x="334496" y="3705599"/>
            <a:ext cx="3710762" cy="400110"/>
          </a:xfrm>
          <a:prstGeom prst="rect">
            <a:avLst/>
          </a:prstGeom>
          <a:noFill/>
        </p:spPr>
        <p:txBody>
          <a:bodyPr wrap="square" lIns="45720" rtlCol="0">
            <a:spAutoFit/>
          </a:bodyPr>
          <a:lstStyle/>
          <a:p>
            <a:r>
              <a:rPr lang="en-US" sz="2000" b="1" dirty="0">
                <a:solidFill>
                  <a:schemeClr val="accent1"/>
                </a:solidFill>
              </a:rPr>
              <a:t>Issues/Concerns</a:t>
            </a:r>
          </a:p>
        </p:txBody>
      </p:sp>
      <p:sp>
        <p:nvSpPr>
          <p:cNvPr id="14" name="TextBox 13"/>
          <p:cNvSpPr txBox="1"/>
          <p:nvPr userDrawn="1"/>
        </p:nvSpPr>
        <p:spPr>
          <a:xfrm>
            <a:off x="6080760" y="3764132"/>
            <a:ext cx="3710762" cy="400110"/>
          </a:xfrm>
          <a:prstGeom prst="rect">
            <a:avLst/>
          </a:prstGeom>
          <a:noFill/>
        </p:spPr>
        <p:txBody>
          <a:bodyPr wrap="square" lIns="45720" rtlCol="0">
            <a:spAutoFit/>
          </a:bodyPr>
          <a:lstStyle/>
          <a:p>
            <a:r>
              <a:rPr lang="en-US" sz="2000" b="1" dirty="0">
                <a:solidFill>
                  <a:schemeClr val="accent1"/>
                </a:solidFill>
              </a:rPr>
              <a:t>Budget and Status</a:t>
            </a:r>
          </a:p>
        </p:txBody>
      </p:sp>
      <p:sp>
        <p:nvSpPr>
          <p:cNvPr id="15" name="TextBox 14"/>
          <p:cNvSpPr txBox="1"/>
          <p:nvPr userDrawn="1"/>
        </p:nvSpPr>
        <p:spPr>
          <a:xfrm>
            <a:off x="710876" y="815244"/>
            <a:ext cx="1645112" cy="400110"/>
          </a:xfrm>
          <a:prstGeom prst="rect">
            <a:avLst/>
          </a:prstGeom>
          <a:noFill/>
        </p:spPr>
        <p:txBody>
          <a:bodyPr wrap="square" lIns="45720" rtlCol="0">
            <a:spAutoFit/>
          </a:bodyPr>
          <a:lstStyle/>
          <a:p>
            <a:r>
              <a:rPr lang="en-US" sz="2000" b="1" dirty="0">
                <a:solidFill>
                  <a:schemeClr val="accent1"/>
                </a:solidFill>
              </a:rPr>
              <a:t>Innovator</a:t>
            </a:r>
            <a:r>
              <a:rPr lang="en-US" sz="2000" b="1" dirty="0">
                <a:solidFill>
                  <a:schemeClr val="tx1"/>
                </a:solidFill>
              </a:rPr>
              <a:t>-</a:t>
            </a:r>
          </a:p>
        </p:txBody>
      </p:sp>
      <p:sp>
        <p:nvSpPr>
          <p:cNvPr id="17" name="Text Placeholder 16"/>
          <p:cNvSpPr>
            <a:spLocks noGrp="1"/>
          </p:cNvSpPr>
          <p:nvPr>
            <p:ph type="body" sz="quarter" idx="15"/>
          </p:nvPr>
        </p:nvSpPr>
        <p:spPr>
          <a:xfrm>
            <a:off x="1935332" y="845079"/>
            <a:ext cx="9670556" cy="339725"/>
          </a:xfrm>
          <a:prstGeom prst="rect">
            <a:avLst/>
          </a:prstGeom>
        </p:spPr>
        <p:txBody>
          <a:bodyPr/>
          <a:lstStyle>
            <a:lvl1pPr marL="0" indent="0">
              <a:buFontTx/>
              <a:buNone/>
              <a:defRPr/>
            </a:lvl1pPr>
          </a:lstStyle>
          <a:p>
            <a:pPr lvl="0"/>
            <a:r>
              <a:rPr lang="en-US" dirty="0"/>
              <a:t>Edit Master text styles</a:t>
            </a:r>
          </a:p>
        </p:txBody>
      </p:sp>
      <p:sp>
        <p:nvSpPr>
          <p:cNvPr id="23" name="TextBox 22"/>
          <p:cNvSpPr txBox="1"/>
          <p:nvPr userDrawn="1"/>
        </p:nvSpPr>
        <p:spPr>
          <a:xfrm>
            <a:off x="334496" y="6291292"/>
            <a:ext cx="2021493" cy="292388"/>
          </a:xfrm>
          <a:prstGeom prst="rect">
            <a:avLst/>
          </a:prstGeom>
          <a:noFill/>
        </p:spPr>
        <p:txBody>
          <a:bodyPr wrap="square" lIns="45720" bIns="0" rtlCol="0" anchor="b">
            <a:spAutoFit/>
          </a:bodyPr>
          <a:lstStyle/>
          <a:p>
            <a:r>
              <a:rPr lang="en-US" sz="1600" b="1" dirty="0">
                <a:solidFill>
                  <a:schemeClr val="accent1"/>
                </a:solidFill>
              </a:rPr>
              <a:t>Reporting Date:</a:t>
            </a:r>
          </a:p>
        </p:txBody>
      </p:sp>
      <p:sp>
        <p:nvSpPr>
          <p:cNvPr id="25" name="Content Placeholder 24"/>
          <p:cNvSpPr>
            <a:spLocks noGrp="1"/>
          </p:cNvSpPr>
          <p:nvPr>
            <p:ph sz="quarter" idx="17" hasCustomPrompt="1"/>
          </p:nvPr>
        </p:nvSpPr>
        <p:spPr>
          <a:xfrm>
            <a:off x="6107113" y="4164242"/>
            <a:ext cx="5668962" cy="1996846"/>
          </a:xfrm>
          <a:prstGeom prst="rect">
            <a:avLst/>
          </a:prstGeom>
        </p:spPr>
        <p:txBody>
          <a:bodyPr/>
          <a:lstStyle>
            <a:lvl1pPr marL="0" indent="0">
              <a:buNone/>
              <a:defRPr/>
            </a:lvl1pPr>
          </a:lstStyle>
          <a:p>
            <a:pPr lvl="0"/>
            <a:r>
              <a:rPr lang="en-US" dirty="0"/>
              <a:t> </a:t>
            </a:r>
          </a:p>
        </p:txBody>
      </p:sp>
      <p:grpSp>
        <p:nvGrpSpPr>
          <p:cNvPr id="26" name="Group 25">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27" name="Rectangle 26">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 Placeholder 4"/>
          <p:cNvSpPr>
            <a:spLocks noGrp="1"/>
          </p:cNvSpPr>
          <p:nvPr>
            <p:ph type="body" sz="quarter" idx="18"/>
          </p:nvPr>
        </p:nvSpPr>
        <p:spPr>
          <a:xfrm>
            <a:off x="1935163" y="6308725"/>
            <a:ext cx="3103562" cy="365125"/>
          </a:xfrm>
          <a:prstGeom prst="rect">
            <a:avLst/>
          </a:prstGeom>
        </p:spPr>
        <p:txBody>
          <a:bodyPr/>
          <a:lstStyle>
            <a:lvl1pPr marL="0" indent="0">
              <a:buNone/>
              <a:defRPr sz="1800"/>
            </a:lvl1pPr>
          </a:lstStyle>
          <a:p>
            <a:pPr lvl="0"/>
            <a:r>
              <a:rPr lang="en-US" dirty="0"/>
              <a:t>Edit Master text styles</a:t>
            </a:r>
          </a:p>
        </p:txBody>
      </p:sp>
      <p:sp>
        <p:nvSpPr>
          <p:cNvPr id="21" name="Footer Placeholder 2"/>
          <p:cNvSpPr>
            <a:spLocks noGrp="1"/>
          </p:cNvSpPr>
          <p:nvPr>
            <p:ph type="ftr" sz="quarter" idx="10"/>
          </p:nvPr>
        </p:nvSpPr>
        <p:spPr>
          <a:xfrm>
            <a:off x="9215755" y="6397283"/>
            <a:ext cx="2560320" cy="274320"/>
          </a:xfrm>
          <a:prstGeom prst="rect">
            <a:avLst/>
          </a:prstGeom>
        </p:spPr>
        <p:txBody>
          <a:bodyPr/>
          <a:lstStyle>
            <a:lvl1pPr algn="r">
              <a:defRPr sz="1400"/>
            </a:lvl1pPr>
          </a:lstStyle>
          <a:p>
            <a:r>
              <a:rPr lang="en-AU" dirty="0"/>
              <a:t>©Jacobs 2021</a:t>
            </a:r>
          </a:p>
        </p:txBody>
      </p:sp>
    </p:spTree>
    <p:extLst>
      <p:ext uri="{BB962C8B-B14F-4D97-AF65-F5344CB8AC3E}">
        <p14:creationId xmlns:p14="http://schemas.microsoft.com/office/powerpoint/2010/main" val="15970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d Chart Blue">
    <p:spTree>
      <p:nvGrpSpPr>
        <p:cNvPr id="1" name=""/>
        <p:cNvGrpSpPr/>
        <p:nvPr/>
      </p:nvGrpSpPr>
      <p:grpSpPr>
        <a:xfrm>
          <a:off x="0" y="0"/>
          <a:ext cx="0" cy="0"/>
          <a:chOff x="0" y="0"/>
          <a:chExt cx="0" cy="0"/>
        </a:xfrm>
      </p:grpSpPr>
      <p:sp>
        <p:nvSpPr>
          <p:cNvPr id="2" name="Title 1"/>
          <p:cNvSpPr>
            <a:spLocks noGrp="1"/>
          </p:cNvSpPr>
          <p:nvPr>
            <p:ph type="title"/>
          </p:nvPr>
        </p:nvSpPr>
        <p:spPr>
          <a:xfrm>
            <a:off x="320040" y="247137"/>
            <a:ext cx="11521440" cy="640080"/>
          </a:xfrm>
          <a:prstGeom prst="rect">
            <a:avLst/>
          </a:prstGeom>
        </p:spPr>
        <p:txBody>
          <a:bodyPr/>
          <a:lstStyle/>
          <a:p>
            <a:r>
              <a:rPr lang="en-US"/>
              <a:t>Click to edit Master title style</a:t>
            </a:r>
          </a:p>
        </p:txBody>
      </p:sp>
      <p:sp>
        <p:nvSpPr>
          <p:cNvPr id="6" name="Content Placeholder 5"/>
          <p:cNvSpPr>
            <a:spLocks noGrp="1"/>
          </p:cNvSpPr>
          <p:nvPr>
            <p:ph sz="quarter" idx="12"/>
          </p:nvPr>
        </p:nvSpPr>
        <p:spPr>
          <a:xfrm>
            <a:off x="310039" y="1264040"/>
            <a:ext cx="5669280" cy="2432304"/>
          </a:xfrm>
          <a:prstGeom prst="rect">
            <a:avLst/>
          </a:prstGeom>
          <a:ln>
            <a:solidFill>
              <a:schemeClr val="tx1"/>
            </a:solidFill>
          </a:ln>
        </p:spPr>
        <p:txBody>
          <a:bodyPr tIns="91440"/>
          <a:lstStyle>
            <a:lvl1pPr>
              <a:lnSpc>
                <a:spcPct val="70000"/>
              </a:lnSpc>
              <a:defRPr sz="2000"/>
            </a:lvl1pPr>
            <a:lvl2pPr>
              <a:lnSpc>
                <a:spcPct val="70000"/>
              </a:lnSpc>
              <a:defRPr sz="2000"/>
            </a:lvl2pPr>
            <a:lvl3pPr>
              <a:lnSpc>
                <a:spcPct val="70000"/>
              </a:lnSpc>
              <a:defRPr sz="1800"/>
            </a:lvl3pPr>
            <a:lvl4pPr>
              <a:lnSpc>
                <a:spcPct val="70000"/>
              </a:lnSpc>
              <a:defRPr sz="1600"/>
            </a:lvl4pPr>
            <a:lvl5pPr>
              <a:lnSpc>
                <a:spcPct val="7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6" name="Group 25">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27" name="Rectangle 26">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ooter Placeholder 2"/>
          <p:cNvSpPr>
            <a:spLocks noGrp="1"/>
          </p:cNvSpPr>
          <p:nvPr>
            <p:ph type="ftr" sz="quarter" idx="10"/>
          </p:nvPr>
        </p:nvSpPr>
        <p:spPr>
          <a:xfrm>
            <a:off x="9215755" y="6397283"/>
            <a:ext cx="2560320" cy="274320"/>
          </a:xfrm>
          <a:prstGeom prst="rect">
            <a:avLst/>
          </a:prstGeom>
        </p:spPr>
        <p:txBody>
          <a:bodyPr/>
          <a:lstStyle>
            <a:lvl1pPr algn="r">
              <a:defRPr sz="1400"/>
            </a:lvl1pPr>
          </a:lstStyle>
          <a:p>
            <a:r>
              <a:rPr lang="en-AU" dirty="0"/>
              <a:t>©Jacobs 2021</a:t>
            </a:r>
          </a:p>
        </p:txBody>
      </p:sp>
      <p:sp>
        <p:nvSpPr>
          <p:cNvPr id="2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a:xfrm>
            <a:off x="320040" y="6309360"/>
            <a:ext cx="781674" cy="274320"/>
          </a:xfrm>
          <a:prstGeom prst="rect">
            <a:avLst/>
          </a:prstGeom>
        </p:spPr>
        <p:txBody>
          <a:bodyPr bIns="0" anchor="b" anchorCtr="0"/>
          <a:lstStyle>
            <a:lvl1pPr>
              <a:defRPr sz="1100"/>
            </a:lvl1pPr>
          </a:lstStyle>
          <a:p>
            <a:fld id="{9B3E39EC-4BE2-4DEA-81C0-4ABC0AAB4AC0}" type="slidenum">
              <a:rPr lang="en-AU" smtClean="0"/>
              <a:pPr/>
              <a:t>‹#›</a:t>
            </a:fld>
            <a:endParaRPr lang="en-AU" dirty="0"/>
          </a:p>
        </p:txBody>
      </p:sp>
      <p:sp>
        <p:nvSpPr>
          <p:cNvPr id="30" name="Content Placeholder 5"/>
          <p:cNvSpPr>
            <a:spLocks noGrp="1"/>
          </p:cNvSpPr>
          <p:nvPr>
            <p:ph sz="quarter" idx="16"/>
          </p:nvPr>
        </p:nvSpPr>
        <p:spPr>
          <a:xfrm>
            <a:off x="6172200" y="1264040"/>
            <a:ext cx="5669280" cy="2432304"/>
          </a:xfrm>
          <a:prstGeom prst="rect">
            <a:avLst/>
          </a:prstGeom>
          <a:ln>
            <a:solidFill>
              <a:schemeClr val="tx1"/>
            </a:solidFill>
          </a:ln>
        </p:spPr>
        <p:txBody>
          <a:bodyPr tIns="91440"/>
          <a:lstStyle>
            <a:lvl1pPr>
              <a:lnSpc>
                <a:spcPct val="70000"/>
              </a:lnSpc>
              <a:defRPr sz="2000"/>
            </a:lvl1pPr>
            <a:lvl2pPr>
              <a:lnSpc>
                <a:spcPct val="70000"/>
              </a:lnSpc>
              <a:defRPr sz="2000"/>
            </a:lvl2pPr>
            <a:lvl3pPr>
              <a:lnSpc>
                <a:spcPct val="70000"/>
              </a:lnSpc>
              <a:defRPr sz="1800"/>
            </a:lvl3pPr>
            <a:lvl4pPr>
              <a:lnSpc>
                <a:spcPct val="70000"/>
              </a:lnSpc>
              <a:defRPr sz="1600"/>
            </a:lvl4pPr>
            <a:lvl5pPr>
              <a:lnSpc>
                <a:spcPct val="7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5"/>
          <p:cNvSpPr>
            <a:spLocks noGrp="1"/>
          </p:cNvSpPr>
          <p:nvPr>
            <p:ph sz="quarter" idx="17"/>
          </p:nvPr>
        </p:nvSpPr>
        <p:spPr>
          <a:xfrm>
            <a:off x="320040" y="3828370"/>
            <a:ext cx="5669280" cy="2432304"/>
          </a:xfrm>
          <a:prstGeom prst="rect">
            <a:avLst/>
          </a:prstGeom>
          <a:ln>
            <a:solidFill>
              <a:schemeClr val="tx1"/>
            </a:solidFill>
          </a:ln>
        </p:spPr>
        <p:txBody>
          <a:bodyPr tIns="91440"/>
          <a:lstStyle>
            <a:lvl1pPr>
              <a:lnSpc>
                <a:spcPct val="70000"/>
              </a:lnSpc>
              <a:defRPr sz="2000"/>
            </a:lvl1pPr>
            <a:lvl2pPr>
              <a:lnSpc>
                <a:spcPct val="70000"/>
              </a:lnSpc>
              <a:defRPr sz="2000"/>
            </a:lvl2pPr>
            <a:lvl3pPr>
              <a:lnSpc>
                <a:spcPct val="70000"/>
              </a:lnSpc>
              <a:defRPr sz="1800"/>
            </a:lvl3pPr>
            <a:lvl4pPr>
              <a:lnSpc>
                <a:spcPct val="70000"/>
              </a:lnSpc>
              <a:defRPr sz="1600"/>
            </a:lvl4pPr>
            <a:lvl5pPr>
              <a:lnSpc>
                <a:spcPct val="7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5"/>
          <p:cNvSpPr>
            <a:spLocks noGrp="1"/>
          </p:cNvSpPr>
          <p:nvPr>
            <p:ph sz="quarter" idx="18"/>
          </p:nvPr>
        </p:nvSpPr>
        <p:spPr>
          <a:xfrm>
            <a:off x="6182201" y="3828370"/>
            <a:ext cx="5669280" cy="2432304"/>
          </a:xfrm>
          <a:prstGeom prst="rect">
            <a:avLst/>
          </a:prstGeom>
          <a:ln>
            <a:solidFill>
              <a:schemeClr val="tx1"/>
            </a:solidFill>
          </a:ln>
        </p:spPr>
        <p:txBody>
          <a:bodyPr tIns="91440"/>
          <a:lstStyle>
            <a:lvl1pPr>
              <a:lnSpc>
                <a:spcPct val="70000"/>
              </a:lnSpc>
              <a:defRPr sz="2000"/>
            </a:lvl1pPr>
            <a:lvl2pPr>
              <a:lnSpc>
                <a:spcPct val="70000"/>
              </a:lnSpc>
              <a:defRPr sz="2000"/>
            </a:lvl2pPr>
            <a:lvl3pPr>
              <a:lnSpc>
                <a:spcPct val="70000"/>
              </a:lnSpc>
              <a:defRPr sz="1800"/>
            </a:lvl3pPr>
            <a:lvl4pPr>
              <a:lnSpc>
                <a:spcPct val="70000"/>
              </a:lnSpc>
              <a:defRPr sz="1600"/>
            </a:lvl4pPr>
            <a:lvl5pPr>
              <a:lnSpc>
                <a:spcPct val="7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106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856883"/>
      </p:ext>
    </p:extLst>
  </p:cSld>
  <p:clrMap bg1="lt1" tx1="dk1" bg2="lt2" tx2="dk2" accent1="accent1" accent2="accent2" accent3="accent3" accent4="accent4" accent5="accent5" accent6="accent6" hlink="hlink" folHlink="folHlink"/>
  <p:sldLayoutIdLst>
    <p:sldLayoutId id="214748383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 Chronos" panose="020B0603030503030204"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013836146"/>
      </p:ext>
    </p:extLst>
  </p:cSld>
  <p:clrMap bg1="lt1" tx1="dk1" bg2="lt2" tx2="dk2" accent1="accent1" accent2="accent2" accent3="accent3" accent4="accent4" accent5="accent5" accent6="accent6" hlink="hlink" folHlink="folHlink"/>
  <p:sldLayoutIdLst>
    <p:sldLayoutId id="214748384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82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2021</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 Chronos" panose="020B0603030503030204"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1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24642"/>
      </p:ext>
    </p:extLst>
  </p:cSld>
  <p:clrMap bg1="lt1" tx1="dk1" bg2="lt2" tx2="dk2" accent1="accent1" accent2="accent2" accent3="accent3" accent4="accent4" accent5="accent5" accent6="accent6" hlink="hlink" folHlink="folHlink"/>
  <p:sldLayoutIdLst>
    <p:sldLayoutId id="214748381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256766"/>
      </p:ext>
    </p:extLst>
  </p:cSld>
  <p:clrMap bg1="lt1" tx1="dk1" bg2="lt2" tx2="dk2" accent1="accent1" accent2="accent2" accent3="accent3" accent4="accent4" accent5="accent5" accent6="accent6" hlink="hlink" folHlink="folHlink"/>
  <p:sldLayoutIdLst>
    <p:sldLayoutId id="214748382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0B322-4088-4D7A-A2E3-8CF9F34EA470}"/>
              </a:ext>
            </a:extLst>
          </p:cNvPr>
          <p:cNvSpPr>
            <a:spLocks noGrp="1"/>
          </p:cNvSpPr>
          <p:nvPr>
            <p:ph type="ctrTitle"/>
          </p:nvPr>
        </p:nvSpPr>
        <p:spPr/>
        <p:txBody>
          <a:bodyPr/>
          <a:lstStyle/>
          <a:p>
            <a:r>
              <a:rPr lang="en-US" dirty="0"/>
              <a:t>PIND Task Group Report</a:t>
            </a:r>
          </a:p>
        </p:txBody>
      </p:sp>
      <p:sp>
        <p:nvSpPr>
          <p:cNvPr id="5" name="Text Placeholder 4">
            <a:extLst>
              <a:ext uri="{FF2B5EF4-FFF2-40B4-BE49-F238E27FC236}">
                <a16:creationId xmlns:a16="http://schemas.microsoft.com/office/drawing/2014/main" id="{98256D59-BE46-4A58-B330-5D5D5D84F111}"/>
              </a:ext>
            </a:extLst>
          </p:cNvPr>
          <p:cNvSpPr>
            <a:spLocks noGrp="1"/>
          </p:cNvSpPr>
          <p:nvPr>
            <p:ph type="body" sz="quarter" idx="10"/>
          </p:nvPr>
        </p:nvSpPr>
        <p:spPr/>
        <p:txBody>
          <a:bodyPr/>
          <a:lstStyle/>
          <a:p>
            <a:r>
              <a:rPr lang="en-US" dirty="0"/>
              <a:t>Benny Damron, Jacobs Space Exploration Group, NASA Marshall Space Flight Center</a:t>
            </a:r>
          </a:p>
          <a:p>
            <a:r>
              <a:rPr lang="en-US"/>
              <a:t>April </a:t>
            </a:r>
            <a:r>
              <a:rPr lang="en-US" dirty="0"/>
              <a:t>19, 2022 </a:t>
            </a:r>
          </a:p>
        </p:txBody>
      </p:sp>
    </p:spTree>
    <p:extLst>
      <p:ext uri="{BB962C8B-B14F-4D97-AF65-F5344CB8AC3E}">
        <p14:creationId xmlns:p14="http://schemas.microsoft.com/office/powerpoint/2010/main" val="354954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pPr algn="ctr"/>
            <a:r>
              <a:rPr lang="en-US" dirty="0"/>
              <a:t>Summary</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10</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endParaRPr lang="en-US" dirty="0"/>
          </a:p>
          <a:p>
            <a:r>
              <a:rPr lang="en-US" dirty="0"/>
              <a:t>Task group believes that the control sample paragraph 3.3.4 from JEP-114 should be added to the military test methods and would be considered a best practice.    Further guidance can be found in JEP114.  </a:t>
            </a:r>
            <a:endParaRPr lang="en-US" dirty="0">
              <a:highlight>
                <a:srgbClr val="FFFF00"/>
              </a:highligh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2229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pPr algn="ctr"/>
            <a:r>
              <a:rPr lang="en-US" dirty="0"/>
              <a:t>Status</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11</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endParaRPr lang="en-US" dirty="0"/>
          </a:p>
          <a:p>
            <a:r>
              <a:rPr lang="en-US" dirty="0"/>
              <a:t>Task group has addressed the concerns listed in the charter.</a:t>
            </a:r>
          </a:p>
          <a:p>
            <a:endParaRPr lang="en-US" dirty="0"/>
          </a:p>
          <a:p>
            <a:r>
              <a:rPr lang="en-US" dirty="0"/>
              <a:t>Task group has developed list of recommendations for inclusion into MIL-STD-883 and MIL-STD-750 PIND test methods.   Task group is ready to submit those recommendations to DLA for inclusion in the test methods.</a:t>
            </a:r>
          </a:p>
          <a:p>
            <a:endParaRPr lang="en-US" dirty="0"/>
          </a:p>
          <a:p>
            <a:r>
              <a:rPr lang="en-US" dirty="0"/>
              <a:t>Task group is also working the longer shock pulse width proposal from Spectral Dynamics that started as a result of particle detection issues in small device packages.   </a:t>
            </a:r>
          </a:p>
          <a:p>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376928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pPr algn="ctr"/>
            <a:r>
              <a:rPr lang="en-US" dirty="0"/>
              <a:t>Future Work</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12</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r>
              <a:rPr lang="en-US" dirty="0"/>
              <a:t>Recommend close this task group since the task group has addressed the questions/concerns in the original charter</a:t>
            </a:r>
          </a:p>
          <a:p>
            <a:endParaRPr lang="en-US" dirty="0"/>
          </a:p>
          <a:p>
            <a:endParaRPr lang="en-US" dirty="0"/>
          </a:p>
          <a:p>
            <a:r>
              <a:rPr lang="en-US" dirty="0"/>
              <a:t>Can the PIND test methods in MIL-STD-883-2, test method 2020 and MIL-STD-750 -2, test method 2052 be combined?</a:t>
            </a:r>
          </a:p>
          <a:p>
            <a:pPr lvl="1"/>
            <a:r>
              <a:rPr lang="en-US" dirty="0"/>
              <a:t>Are there enough differences between the two PIND test methods to warrant having separate test methods? </a:t>
            </a:r>
          </a:p>
          <a:p>
            <a:pPr lvl="1"/>
            <a:r>
              <a:rPr lang="en-US" dirty="0"/>
              <a:t>What is DLA’s position on combining the microcircuit and discrete semiconductor PIND test methods?   </a:t>
            </a:r>
          </a:p>
          <a:p>
            <a:pPr marL="270000" lvl="1" indent="0">
              <a:buNone/>
            </a:pPr>
            <a:endParaRPr lang="en-US" dirty="0"/>
          </a:p>
          <a:p>
            <a:endParaRPr lang="en-US" dirty="0"/>
          </a:p>
        </p:txBody>
      </p:sp>
    </p:spTree>
    <p:extLst>
      <p:ext uri="{BB962C8B-B14F-4D97-AF65-F5344CB8AC3E}">
        <p14:creationId xmlns:p14="http://schemas.microsoft.com/office/powerpoint/2010/main" val="86808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pPr algn="ctr"/>
            <a:r>
              <a:rPr lang="en-US" dirty="0"/>
              <a:t>Thank you!</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13</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r>
              <a:rPr lang="en-US" dirty="0"/>
              <a:t>We would like to express our appreciation to the task group members, NASA NEPAG and SLS programs, Government Working Group, and TTM Technologies for their continued support of this effort.  </a:t>
            </a:r>
          </a:p>
          <a:p>
            <a:endParaRPr lang="en-US" dirty="0"/>
          </a:p>
          <a:p>
            <a:r>
              <a:rPr lang="en-US" dirty="0"/>
              <a:t>Contact information:</a:t>
            </a:r>
          </a:p>
          <a:p>
            <a:pPr marL="3159000" lvl="7" indent="0">
              <a:buNone/>
            </a:pPr>
            <a:r>
              <a:rPr lang="en-US" dirty="0"/>
              <a:t>Benny Damron</a:t>
            </a:r>
          </a:p>
          <a:p>
            <a:pPr marL="3159000" lvl="7" indent="0">
              <a:buNone/>
            </a:pPr>
            <a:r>
              <a:rPr lang="en-US" dirty="0"/>
              <a:t>Jacobs Space Exploration Group (JSEG)</a:t>
            </a:r>
          </a:p>
          <a:p>
            <a:pPr marL="3159000" lvl="7" indent="0">
              <a:buNone/>
            </a:pPr>
            <a:r>
              <a:rPr lang="en-US" dirty="0"/>
              <a:t>NASA Marshall Space Flight Center</a:t>
            </a:r>
          </a:p>
          <a:p>
            <a:pPr marL="3159000" lvl="7" indent="0">
              <a:buNone/>
            </a:pPr>
            <a:r>
              <a:rPr lang="en-US" dirty="0"/>
              <a:t>Benny.Damron@nasa.gov</a:t>
            </a:r>
          </a:p>
          <a:p>
            <a:pPr lvl="4"/>
            <a:endParaRPr lang="en-US" dirty="0"/>
          </a:p>
          <a:p>
            <a:pPr marL="3159000" lvl="7" indent="0">
              <a:buNone/>
            </a:pPr>
            <a:r>
              <a:rPr lang="en-US" dirty="0"/>
              <a:t>Joe Miceli</a:t>
            </a:r>
          </a:p>
          <a:p>
            <a:pPr marL="3159000" lvl="7" indent="0">
              <a:buNone/>
            </a:pPr>
            <a:r>
              <a:rPr lang="en-US" dirty="0"/>
              <a:t>TTM Technology</a:t>
            </a:r>
          </a:p>
          <a:p>
            <a:pPr marL="3159000" lvl="7" indent="0">
              <a:buNone/>
            </a:pPr>
            <a:r>
              <a:rPr lang="en-US" dirty="0"/>
              <a:t>Joe.Miceli@TTMtech.com</a:t>
            </a:r>
          </a:p>
          <a:p>
            <a:pPr marL="1080000" lvl="4" indent="0">
              <a:buNone/>
            </a:pPr>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257218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pPr algn="ctr"/>
            <a:r>
              <a:rPr lang="en-US" dirty="0"/>
              <a:t>Acronyms</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14</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a:xfrm>
            <a:off x="787400" y="1304925"/>
            <a:ext cx="10004425" cy="4506913"/>
          </a:xfrm>
        </p:spPr>
        <p:txBody>
          <a:bodyPr/>
          <a:lstStyle/>
          <a:p>
            <a:r>
              <a:rPr lang="en-US" sz="2133" dirty="0"/>
              <a:t>DLA – Defense Logistics Agency</a:t>
            </a:r>
          </a:p>
          <a:p>
            <a:r>
              <a:rPr lang="en-US" sz="2133" dirty="0"/>
              <a:t>DLR – German Aerospace Center</a:t>
            </a:r>
          </a:p>
          <a:p>
            <a:r>
              <a:rPr lang="en-US" sz="2133" dirty="0"/>
              <a:t>DPA – Destructive Physical Analysis</a:t>
            </a:r>
          </a:p>
          <a:p>
            <a:r>
              <a:rPr lang="en-US" sz="2133" dirty="0"/>
              <a:t>ESA – European Space Agency</a:t>
            </a:r>
          </a:p>
          <a:p>
            <a:r>
              <a:rPr lang="en-US" sz="2133" dirty="0"/>
              <a:t>ESD – Electrostatic Discharge</a:t>
            </a:r>
          </a:p>
          <a:p>
            <a:r>
              <a:rPr lang="en-US" sz="2133" dirty="0"/>
              <a:t>JEDEC – JEDEC Solid State Technology Association</a:t>
            </a:r>
          </a:p>
          <a:p>
            <a:r>
              <a:rPr lang="en-US" sz="2133" dirty="0"/>
              <a:t>NASA – National Aeronautics and Space Administration</a:t>
            </a:r>
          </a:p>
          <a:p>
            <a:r>
              <a:rPr lang="en-US" sz="2133" dirty="0"/>
              <a:t>MSFC- Marshall Space Flight Center</a:t>
            </a:r>
          </a:p>
          <a:p>
            <a:r>
              <a:rPr lang="en-US" sz="2133" dirty="0"/>
              <a:t>NSWC  Crane – Naval Surface Warfare Center, Crane Division</a:t>
            </a:r>
          </a:p>
          <a:p>
            <a:r>
              <a:rPr lang="en-US" sz="2133" dirty="0"/>
              <a:t>PIND – Particle Impact Noise Detection</a:t>
            </a:r>
          </a:p>
          <a:p>
            <a:r>
              <a:rPr lang="en-US" sz="2133" dirty="0"/>
              <a:t>STU – Sensitivity Test Unit</a:t>
            </a:r>
          </a:p>
          <a:p>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58704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Backup Data</a:t>
            </a:r>
          </a:p>
        </p:txBody>
      </p:sp>
      <p:sp>
        <p:nvSpPr>
          <p:cNvPr id="3" name="Footer Placeholder 2"/>
          <p:cNvSpPr>
            <a:spLocks noGrp="1"/>
          </p:cNvSpPr>
          <p:nvPr>
            <p:ph type="ftr" sz="quarter" idx="10"/>
          </p:nvPr>
        </p:nvSpPr>
        <p:spPr/>
        <p:txBody>
          <a:bodyPr/>
          <a:lstStyle/>
          <a:p>
            <a:r>
              <a:rPr lang="en-AU" dirty="0"/>
              <a:t>©Jacobs 2021</a:t>
            </a:r>
          </a:p>
        </p:txBody>
      </p:sp>
      <p:sp>
        <p:nvSpPr>
          <p:cNvPr id="4" name="Slide Number Placeholder 3"/>
          <p:cNvSpPr>
            <a:spLocks noGrp="1"/>
          </p:cNvSpPr>
          <p:nvPr>
            <p:ph type="sldNum" sz="quarter" idx="11"/>
          </p:nvPr>
        </p:nvSpPr>
        <p:spPr/>
        <p:txBody>
          <a:bodyPr/>
          <a:lstStyle/>
          <a:p>
            <a:fld id="{9B3E39EC-4BE2-4DEA-81C0-4ABC0AAB4AC0}" type="slidenum">
              <a:rPr lang="en-AU" smtClean="0"/>
              <a:pPr/>
              <a:t>15</a:t>
            </a:fld>
            <a:endParaRPr lang="en-AU" dirty="0"/>
          </a:p>
        </p:txBody>
      </p:sp>
      <p:sp>
        <p:nvSpPr>
          <p:cNvPr id="5" name="Content Placeholder 4"/>
          <p:cNvSpPr>
            <a:spLocks noGrp="1"/>
          </p:cNvSpPr>
          <p:nvPr>
            <p:ph sz="quarter" idx="12"/>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4558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r>
              <a:rPr lang="en-US" dirty="0"/>
              <a:t>JC13 TG17-01 Task Group Charter Review Results</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16</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pPr>
              <a:lnSpc>
                <a:spcPct val="100000"/>
              </a:lnSpc>
            </a:pPr>
            <a:r>
              <a:rPr lang="en-US" dirty="0"/>
              <a:t>Clarify the intent of MIL-STD-883 TM 2020 PIND test in regards to:</a:t>
            </a:r>
          </a:p>
          <a:p>
            <a:pPr lvl="1">
              <a:lnSpc>
                <a:spcPct val="100000"/>
              </a:lnSpc>
            </a:pPr>
            <a:r>
              <a:rPr lang="en-US" sz="2400" dirty="0"/>
              <a:t>Device positioning onto the transducer head (i.e. centering).   </a:t>
            </a:r>
            <a:r>
              <a:rPr lang="en-US" sz="2400" dirty="0">
                <a:solidFill>
                  <a:srgbClr val="2272FF"/>
                </a:solidFill>
                <a:latin typeface="Arial" panose="020B0604020202020204" pitchFamily="34" charset="0"/>
              </a:rPr>
              <a:t>Test method is concise as written.  No change is needed.  </a:t>
            </a:r>
          </a:p>
          <a:p>
            <a:pPr lvl="1">
              <a:lnSpc>
                <a:spcPct val="100000"/>
              </a:lnSpc>
            </a:pPr>
            <a:r>
              <a:rPr lang="en-US" sz="2400" dirty="0"/>
              <a:t>Training/Testing a device within the boundaries of the transducer.  Simulated/Golden PIND unit – do we have to run every time? If so, what are the parameters of the Golden PIND unit. </a:t>
            </a:r>
            <a:r>
              <a:rPr lang="en-US" sz="2400" dirty="0">
                <a:solidFill>
                  <a:srgbClr val="2272FF"/>
                </a:solidFill>
                <a:latin typeface="Arial" panose="020B0604020202020204" pitchFamily="34" charset="0"/>
              </a:rPr>
              <a:t>Training is available from the equipment manufacturer.  Golden PIND unit usage may be problematic due to difficulty of obtaining those parts. </a:t>
            </a:r>
            <a:r>
              <a:rPr lang="en-US" sz="2400" dirty="0">
                <a:solidFill>
                  <a:srgbClr val="0070C0"/>
                </a:solidFill>
              </a:rPr>
              <a:t>   </a:t>
            </a:r>
            <a:endParaRPr lang="en-US" sz="2400" dirty="0"/>
          </a:p>
          <a:p>
            <a:pPr lvl="1">
              <a:lnSpc>
                <a:spcPct val="100000"/>
              </a:lnSpc>
            </a:pPr>
            <a:r>
              <a:rPr lang="en-US" sz="2400" dirty="0"/>
              <a:t>Condition A Frequency and G force if the internal cavity height is larger than 0.250 inches (6.35 mm). </a:t>
            </a:r>
            <a:r>
              <a:rPr lang="en-US" sz="2400" dirty="0">
                <a:solidFill>
                  <a:srgbClr val="2272FF"/>
                </a:solidFill>
                <a:latin typeface="Arial" panose="020B0604020202020204" pitchFamily="34" charset="0"/>
              </a:rPr>
              <a:t>Less than 40Hz operation and 20g peak vibration could damage the PIND test equipment as per both equipment manufacturers operation manual.</a:t>
            </a:r>
          </a:p>
          <a:p>
            <a:pPr lvl="1">
              <a:lnSpc>
                <a:spcPct val="100000"/>
              </a:lnSpc>
            </a:pPr>
            <a:endParaRPr lang="en-US" sz="2400" dirty="0"/>
          </a:p>
          <a:p>
            <a:pPr>
              <a:lnSpc>
                <a:spcPct val="100000"/>
              </a:lnSpc>
            </a:pPr>
            <a:endParaRPr lang="en-US" sz="2000" dirty="0"/>
          </a:p>
          <a:p>
            <a:endParaRPr lang="en-US" dirty="0"/>
          </a:p>
          <a:p>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262502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r>
              <a:rPr lang="en-US" dirty="0"/>
              <a:t>JC13 TG17-01 Task Group Charter Review Results</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17</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pPr>
              <a:lnSpc>
                <a:spcPct val="100000"/>
              </a:lnSpc>
            </a:pPr>
            <a:r>
              <a:rPr lang="en-US" dirty="0"/>
              <a:t>Clarify the intent of MIL-STD-883 TM 2020 PIND test in regards to:</a:t>
            </a:r>
          </a:p>
          <a:p>
            <a:pPr lvl="1">
              <a:lnSpc>
                <a:spcPct val="100000"/>
              </a:lnSpc>
            </a:pPr>
            <a:r>
              <a:rPr lang="en-US" sz="2400" dirty="0"/>
              <a:t>Advances in equipment (e.g. degaussing) verification/setup techniques shall be addressed. </a:t>
            </a:r>
            <a:r>
              <a:rPr lang="en-US" sz="2400" dirty="0">
                <a:solidFill>
                  <a:srgbClr val="2272FF"/>
                </a:solidFill>
                <a:latin typeface="Arial" panose="020B0604020202020204" pitchFamily="34" charset="0"/>
              </a:rPr>
              <a:t>Degaussing may be good practice, but how effective is it in improving detection?  Repeat passes, should there be specific requirements?</a:t>
            </a:r>
            <a:r>
              <a:rPr lang="en-US" sz="2400" dirty="0">
                <a:solidFill>
                  <a:srgbClr val="000000"/>
                </a:solidFill>
                <a:latin typeface="Arial" panose="020B0604020202020204" pitchFamily="34" charset="0"/>
              </a:rPr>
              <a:t> </a:t>
            </a:r>
          </a:p>
          <a:p>
            <a:pPr lvl="1">
              <a:lnSpc>
                <a:spcPct val="100000"/>
              </a:lnSpc>
            </a:pPr>
            <a:endParaRPr lang="en-US" sz="2400" dirty="0">
              <a:solidFill>
                <a:srgbClr val="000000"/>
              </a:solidFill>
              <a:latin typeface="Arial" panose="020B0604020202020204" pitchFamily="34" charset="0"/>
            </a:endParaRPr>
          </a:p>
          <a:p>
            <a:pPr lvl="1">
              <a:lnSpc>
                <a:spcPct val="100000"/>
              </a:lnSpc>
            </a:pPr>
            <a:r>
              <a:rPr lang="en-US" sz="2400" dirty="0"/>
              <a:t>Static vs. dynamic setup and operation. </a:t>
            </a:r>
            <a:r>
              <a:rPr lang="en-US" sz="2400" dirty="0">
                <a:solidFill>
                  <a:srgbClr val="2272FF"/>
                </a:solidFill>
                <a:latin typeface="Arial" panose="020B0604020202020204" pitchFamily="34" charset="0"/>
              </a:rPr>
              <a:t>Dynamic is preferred method, better detection.</a:t>
            </a:r>
          </a:p>
          <a:p>
            <a:pPr lvl="1">
              <a:lnSpc>
                <a:spcPct val="100000"/>
              </a:lnSpc>
            </a:pPr>
            <a:endParaRPr lang="en-US" sz="2400" dirty="0">
              <a:solidFill>
                <a:srgbClr val="2272FF"/>
              </a:solidFill>
              <a:latin typeface="Arial" panose="020B0604020202020204" pitchFamily="34" charset="0"/>
            </a:endParaRPr>
          </a:p>
          <a:p>
            <a:pPr lvl="1">
              <a:lnSpc>
                <a:spcPct val="100000"/>
              </a:lnSpc>
            </a:pPr>
            <a:r>
              <a:rPr lang="en-US" sz="2400" dirty="0"/>
              <a:t>Knowledge/certification of the equipment for their application (i.e. theory of operation), equipment verification and setup. </a:t>
            </a:r>
            <a:r>
              <a:rPr lang="en-US" dirty="0">
                <a:solidFill>
                  <a:srgbClr val="2272FF"/>
                </a:solidFill>
                <a:latin typeface="Arial" panose="020B0604020202020204" pitchFamily="34" charset="0"/>
              </a:rPr>
              <a:t>Equipment qualification, how is that performed by manufacturers and/or users?  Operator &amp; test equipment training, what should be required?</a:t>
            </a:r>
          </a:p>
          <a:p>
            <a:pPr lvl="1">
              <a:lnSpc>
                <a:spcPct val="100000"/>
              </a:lnSpc>
            </a:pPr>
            <a:endParaRPr lang="en-US" sz="2400" dirty="0"/>
          </a:p>
          <a:p>
            <a:pPr lvl="1">
              <a:lnSpc>
                <a:spcPct val="100000"/>
              </a:lnSpc>
            </a:pPr>
            <a:endParaRPr lang="en-US" sz="2400" dirty="0"/>
          </a:p>
          <a:p>
            <a:pPr>
              <a:lnSpc>
                <a:spcPct val="100000"/>
              </a:lnSpc>
            </a:pPr>
            <a:endParaRPr lang="en-US" sz="2000" dirty="0"/>
          </a:p>
          <a:p>
            <a:endParaRPr lang="en-US" dirty="0"/>
          </a:p>
          <a:p>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141955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3056F8-6C56-42AA-A852-6DB0B6F70D3D}"/>
              </a:ext>
            </a:extLst>
          </p:cNvPr>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r>
              <a:rPr lang="en-AU" dirty="0"/>
              <a:t>©Jacobs 2021</a:t>
            </a:r>
          </a:p>
        </p:txBody>
      </p:sp>
      <p:sp>
        <p:nvSpPr>
          <p:cNvPr id="4" name="Slide Number Placeholder 3"/>
          <p:cNvSpPr>
            <a:spLocks noGrp="1"/>
          </p:cNvSpPr>
          <p:nvPr>
            <p:ph type="sldNum" sz="quarter" idx="11"/>
          </p:nvPr>
        </p:nvSpPr>
        <p:spPr/>
        <p:txBody>
          <a:bodyPr/>
          <a:lstStyle/>
          <a:p>
            <a:fld id="{9B3E39EC-4BE2-4DEA-81C0-4ABC0AAB4AC0}" type="slidenum">
              <a:rPr lang="en-AU" smtClean="0"/>
              <a:pPr/>
              <a:t>2</a:t>
            </a:fld>
            <a:endParaRPr lang="en-AU" dirty="0"/>
          </a:p>
        </p:txBody>
      </p:sp>
      <p:sp>
        <p:nvSpPr>
          <p:cNvPr id="7" name="Text Placeholder 6">
            <a:extLst>
              <a:ext uri="{FF2B5EF4-FFF2-40B4-BE49-F238E27FC236}">
                <a16:creationId xmlns:a16="http://schemas.microsoft.com/office/drawing/2014/main" id="{AA44D29F-6EF4-4570-90B7-F01621569260}"/>
              </a:ext>
            </a:extLst>
          </p:cNvPr>
          <p:cNvSpPr>
            <a:spLocks noGrp="1"/>
          </p:cNvSpPr>
          <p:nvPr>
            <p:ph type="body" sz="quarter" idx="12"/>
          </p:nvPr>
        </p:nvSpPr>
        <p:spPr/>
        <p:txBody>
          <a:bodyPr/>
          <a:lstStyle/>
          <a:p>
            <a:r>
              <a:rPr lang="en-US" dirty="0"/>
              <a:t>Task Group Composition</a:t>
            </a:r>
          </a:p>
          <a:p>
            <a:r>
              <a:rPr lang="en-US" dirty="0"/>
              <a:t>Metrics</a:t>
            </a:r>
          </a:p>
          <a:p>
            <a:r>
              <a:rPr lang="en-US" dirty="0"/>
              <a:t>Task Group Charter Review</a:t>
            </a:r>
          </a:p>
          <a:p>
            <a:r>
              <a:rPr lang="en-US" dirty="0"/>
              <a:t>Task Group status since January 2022 JEDEC meeting</a:t>
            </a:r>
          </a:p>
          <a:p>
            <a:r>
              <a:rPr lang="en-US" dirty="0"/>
              <a:t>Summary</a:t>
            </a:r>
          </a:p>
          <a:p>
            <a:r>
              <a:rPr lang="en-US" dirty="0"/>
              <a:t>Suggested recommendations for inclusion in the PIND test methods and JEP-114</a:t>
            </a:r>
          </a:p>
          <a:p>
            <a:r>
              <a:rPr lang="en-US"/>
              <a:t>Status</a:t>
            </a:r>
            <a:endParaRPr lang="en-US" dirty="0"/>
          </a:p>
        </p:txBody>
      </p:sp>
    </p:spTree>
    <p:extLst>
      <p:ext uri="{BB962C8B-B14F-4D97-AF65-F5344CB8AC3E}">
        <p14:creationId xmlns:p14="http://schemas.microsoft.com/office/powerpoint/2010/main" val="540778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r>
              <a:rPr lang="en-US" dirty="0"/>
              <a:t>PIND Task Group Members</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3</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r>
              <a:rPr lang="en-US" dirty="0"/>
              <a:t>PIND Task Group Work participant members represent the manufacturers, industry, and government agencies, and international partners:</a:t>
            </a:r>
          </a:p>
          <a:p>
            <a:pPr lvl="1"/>
            <a:endParaRPr lang="en-US" dirty="0"/>
          </a:p>
          <a:p>
            <a:pPr lvl="1"/>
            <a:r>
              <a:rPr lang="en-US" dirty="0"/>
              <a:t>Manufacturers:  Microchip, Texas Instruments, IR Hi Rel/Infineon, VPT Components, Semicoa, Teledyne Microwave Solutions, BAE Systems, Micropac Industries Inc.</a:t>
            </a:r>
          </a:p>
          <a:p>
            <a:pPr lvl="1"/>
            <a:endParaRPr lang="en-US" dirty="0"/>
          </a:p>
          <a:p>
            <a:pPr lvl="1"/>
            <a:r>
              <a:rPr lang="en-US" dirty="0"/>
              <a:t>Industry Test Laboratories – Hi Rel Labs, ORS Labs, Golden Altos</a:t>
            </a:r>
          </a:p>
          <a:p>
            <a:pPr lvl="1"/>
            <a:endParaRPr lang="en-US" dirty="0"/>
          </a:p>
          <a:p>
            <a:pPr lvl="1"/>
            <a:r>
              <a:rPr lang="en-US" dirty="0"/>
              <a:t>Government Agencies and their contractors – NASA, NSWC Crane Division, US Air Force, US Army, Aerospace Corporation, DLA Land and Maritime, </a:t>
            </a:r>
          </a:p>
          <a:p>
            <a:pPr lvl="1"/>
            <a:endParaRPr lang="en-US"/>
          </a:p>
          <a:p>
            <a:pPr lvl="1"/>
            <a:r>
              <a:rPr lang="en-US"/>
              <a:t>International </a:t>
            </a:r>
            <a:r>
              <a:rPr lang="en-US" dirty="0"/>
              <a:t>Partners – ESA, NASAM, TESAT/DLR </a:t>
            </a:r>
          </a:p>
          <a:p>
            <a:endParaRPr lang="en-US" dirty="0"/>
          </a:p>
          <a:p>
            <a:endParaRPr lang="en-US" dirty="0"/>
          </a:p>
          <a:p>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77258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r>
              <a:rPr lang="en-US" dirty="0"/>
              <a:t>PIND Task Group Metrics</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4</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endParaRPr lang="en-US" dirty="0"/>
          </a:p>
          <a:p>
            <a:r>
              <a:rPr lang="en-US" dirty="0"/>
              <a:t>Conducted  2 PIND Webex/Teleconferences since January 2022 JEDEC meeting</a:t>
            </a:r>
          </a:p>
          <a:p>
            <a:endParaRPr lang="en-US" dirty="0"/>
          </a:p>
          <a:p>
            <a:r>
              <a:rPr lang="en-US" dirty="0"/>
              <a:t>Meetings held on monthly basis</a:t>
            </a:r>
          </a:p>
          <a:p>
            <a:endParaRPr lang="en-US" dirty="0"/>
          </a:p>
          <a:p>
            <a:r>
              <a:rPr lang="en-US" dirty="0"/>
              <a:t>Average meeting attendance was  (10 ). </a:t>
            </a:r>
          </a:p>
          <a:p>
            <a:endParaRPr lang="en-US" dirty="0"/>
          </a:p>
          <a:p>
            <a:endParaRPr lang="en-US" dirty="0"/>
          </a:p>
          <a:p>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329146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r>
              <a:rPr lang="en-US" dirty="0"/>
              <a:t>JC13 TG17-01 Task Group Charter Review</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pPr>
              <a:lnSpc>
                <a:spcPct val="100000"/>
              </a:lnSpc>
            </a:pPr>
            <a:r>
              <a:rPr lang="en-US" dirty="0"/>
              <a:t>Clarify the intent of MIL-STD-883 TM 2020 PIND test in regards to:</a:t>
            </a:r>
          </a:p>
          <a:p>
            <a:pPr lvl="1">
              <a:lnSpc>
                <a:spcPct val="100000"/>
              </a:lnSpc>
            </a:pPr>
            <a:r>
              <a:rPr lang="en-US" sz="2400" dirty="0"/>
              <a:t>Device positioning onto the transducer head (i.e. centering). </a:t>
            </a:r>
          </a:p>
          <a:p>
            <a:pPr lvl="1">
              <a:lnSpc>
                <a:spcPct val="100000"/>
              </a:lnSpc>
            </a:pPr>
            <a:r>
              <a:rPr lang="en-US" sz="2400" dirty="0"/>
              <a:t>Training/Testing a device within the boundaries of the transducer. Simulated/Golden PIND unit – do we have to run every time? If so, what are the parameters of the Golden PIND unit. </a:t>
            </a:r>
          </a:p>
          <a:p>
            <a:pPr lvl="1">
              <a:lnSpc>
                <a:spcPct val="100000"/>
              </a:lnSpc>
            </a:pPr>
            <a:r>
              <a:rPr lang="en-US" sz="2400" dirty="0"/>
              <a:t>Condition A Frequency and G force if the internal cavity height is larger than 0.250 inches (6.35 mm). </a:t>
            </a:r>
          </a:p>
          <a:p>
            <a:pPr lvl="1">
              <a:lnSpc>
                <a:spcPct val="100000"/>
              </a:lnSpc>
            </a:pPr>
            <a:r>
              <a:rPr lang="en-US" sz="2400" dirty="0"/>
              <a:t>Advances in equipment (e.g. degaussing) verification/setup techniques shall be addressed.</a:t>
            </a:r>
          </a:p>
          <a:p>
            <a:pPr>
              <a:lnSpc>
                <a:spcPct val="100000"/>
              </a:lnSpc>
            </a:pPr>
            <a:endParaRPr lang="en-US" sz="2000" dirty="0"/>
          </a:p>
          <a:p>
            <a:endParaRPr lang="en-US" dirty="0"/>
          </a:p>
          <a:p>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155641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0C2D-4CF7-43AB-8CB1-E50C654A9DF7}"/>
              </a:ext>
            </a:extLst>
          </p:cNvPr>
          <p:cNvSpPr>
            <a:spLocks noGrp="1"/>
          </p:cNvSpPr>
          <p:nvPr>
            <p:ph type="title"/>
          </p:nvPr>
        </p:nvSpPr>
        <p:spPr/>
        <p:txBody>
          <a:bodyPr/>
          <a:lstStyle/>
          <a:p>
            <a:r>
              <a:rPr lang="en-US" dirty="0"/>
              <a:t>JC13 TG17-01 Task Group Charter Review</a:t>
            </a:r>
          </a:p>
        </p:txBody>
      </p:sp>
      <p:sp>
        <p:nvSpPr>
          <p:cNvPr id="3" name="Footer Placeholder 2">
            <a:extLst>
              <a:ext uri="{FF2B5EF4-FFF2-40B4-BE49-F238E27FC236}">
                <a16:creationId xmlns:a16="http://schemas.microsoft.com/office/drawing/2014/main" id="{CB799D94-FAC7-490E-A7A7-6497DB27FE71}"/>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68946BF4-F67A-4EF4-8F6B-1BAD1D2ADE2A}"/>
              </a:ext>
            </a:extLst>
          </p:cNvPr>
          <p:cNvSpPr>
            <a:spLocks noGrp="1"/>
          </p:cNvSpPr>
          <p:nvPr>
            <p:ph type="sldNum" sz="quarter" idx="11"/>
          </p:nvPr>
        </p:nvSpPr>
        <p:spPr/>
        <p:txBody>
          <a:bodyPr/>
          <a:lstStyle/>
          <a:p>
            <a:fld id="{9B3E39EC-4BE2-4DEA-81C0-4ABC0AAB4AC0}" type="slidenum">
              <a:rPr lang="en-AU" smtClean="0"/>
              <a:pPr/>
              <a:t>6</a:t>
            </a:fld>
            <a:endParaRPr lang="en-AU" dirty="0"/>
          </a:p>
        </p:txBody>
      </p:sp>
      <p:sp>
        <p:nvSpPr>
          <p:cNvPr id="5" name="Content Placeholder 4">
            <a:extLst>
              <a:ext uri="{FF2B5EF4-FFF2-40B4-BE49-F238E27FC236}">
                <a16:creationId xmlns:a16="http://schemas.microsoft.com/office/drawing/2014/main" id="{59BDC73D-EF28-4458-932B-03D0CCC999A8}"/>
              </a:ext>
            </a:extLst>
          </p:cNvPr>
          <p:cNvSpPr>
            <a:spLocks noGrp="1"/>
          </p:cNvSpPr>
          <p:nvPr>
            <p:ph sz="quarter" idx="12"/>
          </p:nvPr>
        </p:nvSpPr>
        <p:spPr/>
        <p:txBody>
          <a:bodyPr/>
          <a:lstStyle/>
          <a:p>
            <a:pPr>
              <a:lnSpc>
                <a:spcPct val="100000"/>
              </a:lnSpc>
            </a:pPr>
            <a:r>
              <a:rPr lang="en-US" dirty="0"/>
              <a:t>Clarify the intent of MIL-STD-883 TM 2020 PIND test in regards to:</a:t>
            </a:r>
          </a:p>
          <a:p>
            <a:pPr lvl="1">
              <a:lnSpc>
                <a:spcPct val="100000"/>
              </a:lnSpc>
            </a:pPr>
            <a:r>
              <a:rPr lang="en-US" sz="2400" dirty="0"/>
              <a:t>Static vs. dynamic setup and operation. </a:t>
            </a:r>
          </a:p>
          <a:p>
            <a:pPr lvl="1">
              <a:lnSpc>
                <a:spcPct val="100000"/>
              </a:lnSpc>
            </a:pPr>
            <a:r>
              <a:rPr lang="en-US" sz="2400" dirty="0"/>
              <a:t>Knowledge/certification of the equipment for their application (i.e. theory of operation), equipment verification and setup. </a:t>
            </a:r>
          </a:p>
          <a:p>
            <a:pPr lvl="1">
              <a:lnSpc>
                <a:spcPct val="100000"/>
              </a:lnSpc>
            </a:pPr>
            <a:r>
              <a:rPr lang="en-US" sz="2400" dirty="0"/>
              <a:t>Equipment degaussing and equivalent part degaussing. </a:t>
            </a:r>
          </a:p>
          <a:p>
            <a:pPr lvl="1">
              <a:lnSpc>
                <a:spcPct val="100000"/>
              </a:lnSpc>
            </a:pPr>
            <a:r>
              <a:rPr lang="en-US" sz="2400" dirty="0"/>
              <a:t>Batch testing is/is not prohibited.  </a:t>
            </a:r>
          </a:p>
          <a:p>
            <a:pPr lvl="1">
              <a:lnSpc>
                <a:spcPct val="100000"/>
              </a:lnSpc>
            </a:pPr>
            <a:r>
              <a:rPr lang="en-US" sz="2400" dirty="0"/>
              <a:t>Other items – received an email from a user with concerns about false rejects due to bond wires touching during pind testing.   Task Group Work is requesting data on this subject from device manufacturers, users, test laboratories, and equipment manufacturers.</a:t>
            </a:r>
          </a:p>
          <a:p>
            <a:endParaRPr lang="en-US" dirty="0"/>
          </a:p>
          <a:p>
            <a:endParaRPr lang="en-US" dirty="0"/>
          </a:p>
          <a:p>
            <a:endParaRPr lang="en-US" dirty="0"/>
          </a:p>
          <a:p>
            <a:pPr marL="270000" lvl="1" indent="0">
              <a:buNone/>
            </a:pPr>
            <a:endParaRPr lang="en-US" dirty="0"/>
          </a:p>
          <a:p>
            <a:endParaRPr lang="en-US" dirty="0"/>
          </a:p>
        </p:txBody>
      </p:sp>
    </p:spTree>
    <p:extLst>
      <p:ext uri="{BB962C8B-B14F-4D97-AF65-F5344CB8AC3E}">
        <p14:creationId xmlns:p14="http://schemas.microsoft.com/office/powerpoint/2010/main" val="250948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Recommendations for Test Methods and JEP-114 </a:t>
            </a:r>
          </a:p>
        </p:txBody>
      </p:sp>
      <p:sp>
        <p:nvSpPr>
          <p:cNvPr id="3" name="Footer Placeholder 2"/>
          <p:cNvSpPr>
            <a:spLocks noGrp="1"/>
          </p:cNvSpPr>
          <p:nvPr>
            <p:ph type="ftr" sz="quarter" idx="10"/>
          </p:nvPr>
        </p:nvSpPr>
        <p:spPr/>
        <p:txBody>
          <a:bodyPr/>
          <a:lstStyle/>
          <a:p>
            <a:r>
              <a:rPr lang="en-AU" dirty="0"/>
              <a:t>©Jacobs 2021</a:t>
            </a:r>
          </a:p>
        </p:txBody>
      </p:sp>
      <p:sp>
        <p:nvSpPr>
          <p:cNvPr id="4" name="Slide Number Placeholder 3"/>
          <p:cNvSpPr>
            <a:spLocks noGrp="1"/>
          </p:cNvSpPr>
          <p:nvPr>
            <p:ph type="sldNum" sz="quarter" idx="11"/>
          </p:nvPr>
        </p:nvSpPr>
        <p:spPr/>
        <p:txBody>
          <a:bodyPr/>
          <a:lstStyle/>
          <a:p>
            <a:fld id="{9B3E39EC-4BE2-4DEA-81C0-4ABC0AAB4AC0}" type="slidenum">
              <a:rPr lang="en-AU" smtClean="0"/>
              <a:pPr/>
              <a:t>7</a:t>
            </a:fld>
            <a:endParaRPr lang="en-AU" dirty="0"/>
          </a:p>
        </p:txBody>
      </p:sp>
      <p:sp>
        <p:nvSpPr>
          <p:cNvPr id="5" name="Content Placeholder 4"/>
          <p:cNvSpPr>
            <a:spLocks noGrp="1"/>
          </p:cNvSpPr>
          <p:nvPr>
            <p:ph sz="quarter" idx="12"/>
          </p:nvPr>
        </p:nvSpPr>
        <p:spPr/>
        <p:txBody>
          <a:bodyPr/>
          <a:lstStyle/>
          <a:p>
            <a:r>
              <a:rPr lang="en-US" dirty="0"/>
              <a:t>Recommend adding the following note to the test methods and JEP-114:  </a:t>
            </a:r>
          </a:p>
          <a:p>
            <a:pPr lvl="1"/>
            <a:endParaRPr lang="en-US" dirty="0"/>
          </a:p>
          <a:p>
            <a:pPr lvl="1"/>
            <a:r>
              <a:rPr lang="en-US" dirty="0"/>
              <a:t>Degaussing may be effective depending on particle type and package construction and is allowed but not required.   </a:t>
            </a:r>
          </a:p>
          <a:p>
            <a:endParaRPr lang="en-US" dirty="0"/>
          </a:p>
          <a:p>
            <a:r>
              <a:rPr lang="en-US" dirty="0"/>
              <a:t>Recommend that a statement be added to MIL-STD-883 method 2020, MIL-STD-750, method 2052, and JEP114 such as:   </a:t>
            </a:r>
          </a:p>
          <a:p>
            <a:pPr lvl="1"/>
            <a:endParaRPr lang="en-US" dirty="0"/>
          </a:p>
          <a:p>
            <a:pPr lvl="1"/>
            <a:r>
              <a:rPr lang="en-US" dirty="0"/>
              <a:t>Devices not being PIND tested (e.g., waiting for test or completed test) should be located at a minimum of 12 inches away from the side of the magnetized shaker portion of the PIND test equipment.</a:t>
            </a:r>
          </a:p>
        </p:txBody>
      </p:sp>
    </p:spTree>
    <p:extLst>
      <p:ext uri="{BB962C8B-B14F-4D97-AF65-F5344CB8AC3E}">
        <p14:creationId xmlns:p14="http://schemas.microsoft.com/office/powerpoint/2010/main" val="114944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Recommendations for Test Methods and JEP114 </a:t>
            </a:r>
          </a:p>
        </p:txBody>
      </p:sp>
      <p:sp>
        <p:nvSpPr>
          <p:cNvPr id="3" name="Footer Placeholder 2"/>
          <p:cNvSpPr>
            <a:spLocks noGrp="1"/>
          </p:cNvSpPr>
          <p:nvPr>
            <p:ph type="ftr" sz="quarter" idx="10"/>
          </p:nvPr>
        </p:nvSpPr>
        <p:spPr/>
        <p:txBody>
          <a:bodyPr/>
          <a:lstStyle/>
          <a:p>
            <a:r>
              <a:rPr lang="en-AU" dirty="0"/>
              <a:t>©Jacobs 2021</a:t>
            </a:r>
          </a:p>
        </p:txBody>
      </p:sp>
      <p:sp>
        <p:nvSpPr>
          <p:cNvPr id="4" name="Slide Number Placeholder 3"/>
          <p:cNvSpPr>
            <a:spLocks noGrp="1"/>
          </p:cNvSpPr>
          <p:nvPr>
            <p:ph type="sldNum" sz="quarter" idx="11"/>
          </p:nvPr>
        </p:nvSpPr>
        <p:spPr/>
        <p:txBody>
          <a:bodyPr/>
          <a:lstStyle/>
          <a:p>
            <a:fld id="{9B3E39EC-4BE2-4DEA-81C0-4ABC0AAB4AC0}" type="slidenum">
              <a:rPr lang="en-AU" smtClean="0"/>
              <a:pPr/>
              <a:t>8</a:t>
            </a:fld>
            <a:endParaRPr lang="en-AU" dirty="0"/>
          </a:p>
        </p:txBody>
      </p:sp>
      <p:sp>
        <p:nvSpPr>
          <p:cNvPr id="5" name="Content Placeholder 4"/>
          <p:cNvSpPr>
            <a:spLocks noGrp="1"/>
          </p:cNvSpPr>
          <p:nvPr>
            <p:ph sz="quarter" idx="12"/>
          </p:nvPr>
        </p:nvSpPr>
        <p:spPr/>
        <p:txBody>
          <a:bodyPr/>
          <a:lstStyle/>
          <a:p>
            <a:r>
              <a:rPr lang="en-US" dirty="0"/>
              <a:t>Recommend adding the following statement:</a:t>
            </a:r>
          </a:p>
          <a:p>
            <a:r>
              <a:rPr lang="en-US" dirty="0"/>
              <a:t>The PIND equipment should be operated for 30 minutes with </a:t>
            </a:r>
            <a:r>
              <a:rPr lang="en-US" b="1" u="sng" dirty="0"/>
              <a:t>no device</a:t>
            </a:r>
            <a:r>
              <a:rPr lang="en-US" dirty="0"/>
              <a:t> under test attached to verify system operation with no false positives when, but not limited to the following:</a:t>
            </a:r>
          </a:p>
          <a:p>
            <a:endParaRPr lang="en-US" dirty="0"/>
          </a:p>
          <a:p>
            <a:pPr lvl="1"/>
            <a:r>
              <a:rPr lang="en-US" dirty="0"/>
              <a:t>Initial installation and qualification of PIND equipment in a facility including manufacturer, user, test laboratory etc.</a:t>
            </a:r>
          </a:p>
          <a:p>
            <a:pPr lvl="1"/>
            <a:endParaRPr lang="en-US" dirty="0"/>
          </a:p>
          <a:p>
            <a:pPr lvl="1"/>
            <a:r>
              <a:rPr lang="en-US" dirty="0"/>
              <a:t>After a PIND system has been re-calibrated by the equipment manufacturer.</a:t>
            </a:r>
          </a:p>
          <a:p>
            <a:pPr lvl="1"/>
            <a:endParaRPr lang="en-US" dirty="0"/>
          </a:p>
          <a:p>
            <a:pPr lvl="1"/>
            <a:r>
              <a:rPr lang="en-US" dirty="0"/>
              <a:t>When a PIND system has been moved from one location to another in the same facility or to a different facility. </a:t>
            </a:r>
          </a:p>
          <a:p>
            <a:endParaRPr lang="en-US" dirty="0"/>
          </a:p>
        </p:txBody>
      </p:sp>
    </p:spTree>
    <p:extLst>
      <p:ext uri="{BB962C8B-B14F-4D97-AF65-F5344CB8AC3E}">
        <p14:creationId xmlns:p14="http://schemas.microsoft.com/office/powerpoint/2010/main" val="50751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Recommendations for Test Methods and JEP114 </a:t>
            </a:r>
          </a:p>
        </p:txBody>
      </p:sp>
      <p:sp>
        <p:nvSpPr>
          <p:cNvPr id="3" name="Footer Placeholder 2"/>
          <p:cNvSpPr>
            <a:spLocks noGrp="1"/>
          </p:cNvSpPr>
          <p:nvPr>
            <p:ph type="ftr" sz="quarter" idx="10"/>
          </p:nvPr>
        </p:nvSpPr>
        <p:spPr/>
        <p:txBody>
          <a:bodyPr/>
          <a:lstStyle/>
          <a:p>
            <a:r>
              <a:rPr lang="en-AU" dirty="0"/>
              <a:t>©Jacobs 2021</a:t>
            </a:r>
          </a:p>
        </p:txBody>
      </p:sp>
      <p:sp>
        <p:nvSpPr>
          <p:cNvPr id="4" name="Slide Number Placeholder 3"/>
          <p:cNvSpPr>
            <a:spLocks noGrp="1"/>
          </p:cNvSpPr>
          <p:nvPr>
            <p:ph type="sldNum" sz="quarter" idx="11"/>
          </p:nvPr>
        </p:nvSpPr>
        <p:spPr/>
        <p:txBody>
          <a:bodyPr/>
          <a:lstStyle/>
          <a:p>
            <a:fld id="{9B3E39EC-4BE2-4DEA-81C0-4ABC0AAB4AC0}" type="slidenum">
              <a:rPr lang="en-AU" smtClean="0"/>
              <a:pPr/>
              <a:t>9</a:t>
            </a:fld>
            <a:endParaRPr lang="en-AU" dirty="0"/>
          </a:p>
        </p:txBody>
      </p:sp>
      <p:sp>
        <p:nvSpPr>
          <p:cNvPr id="5" name="Content Placeholder 4"/>
          <p:cNvSpPr>
            <a:spLocks noGrp="1"/>
          </p:cNvSpPr>
          <p:nvPr>
            <p:ph sz="quarter" idx="12"/>
          </p:nvPr>
        </p:nvSpPr>
        <p:spPr/>
        <p:txBody>
          <a:bodyPr/>
          <a:lstStyle/>
          <a:p>
            <a:r>
              <a:rPr lang="en-US" dirty="0"/>
              <a:t>From equipment startup, the PIND equipment shall </a:t>
            </a:r>
            <a:r>
              <a:rPr lang="en-US" u="sng" dirty="0"/>
              <a:t>be warmed up </a:t>
            </a:r>
            <a:r>
              <a:rPr lang="en-US" dirty="0"/>
              <a:t>for a </a:t>
            </a:r>
            <a:r>
              <a:rPr lang="en-US" b="1" dirty="0"/>
              <a:t>‘period of 20 minutes</a:t>
            </a:r>
            <a:r>
              <a:rPr lang="en-US" dirty="0"/>
              <a:t>’ minimum. </a:t>
            </a:r>
          </a:p>
          <a:p>
            <a:r>
              <a:rPr lang="en-US" dirty="0"/>
              <a:t>The use of a verification unit at equipment start up and prior to the start of the operator shift as a recommended best practice.</a:t>
            </a:r>
          </a:p>
          <a:p>
            <a:endParaRPr lang="en-US" dirty="0"/>
          </a:p>
          <a:p>
            <a:r>
              <a:rPr lang="en-US" dirty="0"/>
              <a:t>If equipment has been idle (with power on) for a minimum of 1 hour (lunch break etc.), then run a dry run without a part to determine noise level, verification unit can be tested prior to commencing testing if available. </a:t>
            </a:r>
            <a:r>
              <a:rPr lang="en-US" dirty="0">
                <a:highlight>
                  <a:srgbClr val="FFFF00"/>
                </a:highlight>
              </a:rPr>
              <a:t> </a:t>
            </a:r>
          </a:p>
          <a:p>
            <a:endParaRPr lang="en-US" dirty="0"/>
          </a:p>
          <a:p>
            <a:r>
              <a:rPr lang="en-US" dirty="0"/>
              <a:t>Add JEDEC Publication JEP114 to the nongovernment paragraph in MIL-PRF-38534.   </a:t>
            </a:r>
          </a:p>
          <a:p>
            <a:pPr lvl="1"/>
            <a:r>
              <a:rPr lang="en-US" dirty="0"/>
              <a:t>JEP114   Guidelines for Particle Impact Noise Detection (PIND) Testing, Operator Training, and Certification</a:t>
            </a:r>
          </a:p>
          <a:p>
            <a:endParaRPr lang="en-US" dirty="0"/>
          </a:p>
          <a:p>
            <a:endParaRPr lang="en-US" dirty="0"/>
          </a:p>
        </p:txBody>
      </p:sp>
    </p:spTree>
    <p:extLst>
      <p:ext uri="{BB962C8B-B14F-4D97-AF65-F5344CB8AC3E}">
        <p14:creationId xmlns:p14="http://schemas.microsoft.com/office/powerpoint/2010/main" val="855049381"/>
      </p:ext>
    </p:extLst>
  </p:cSld>
  <p:clrMapOvr>
    <a:masterClrMapping/>
  </p:clrMapOvr>
</p:sld>
</file>

<file path=ppt/theme/theme1.xml><?xml version="1.0" encoding="utf-8"?>
<a:theme xmlns:a="http://schemas.openxmlformats.org/drawingml/2006/main" name="Jacobs PowerPoint">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3.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4.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5.xml><?xml version="1.0" encoding="utf-8"?>
<a:theme xmlns:a="http://schemas.openxmlformats.org/drawingml/2006/main" name="Innovation Grant Status Quad">
  <a:themeElements>
    <a:clrScheme name="Custom 10">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6.xml><?xml version="1.0" encoding="utf-8"?>
<a:theme xmlns:a="http://schemas.openxmlformats.org/drawingml/2006/main" name="1_Quad chart">
  <a:themeElements>
    <a:clrScheme name="Custom 10">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6184A5DB7DCF4789FD28FD9C0A9DE0" ma:contentTypeVersion="0" ma:contentTypeDescription="Create a new document." ma:contentTypeScope="" ma:versionID="041eb6e07f26483a5be52f295d4b8c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55D34C-3B2B-4A35-8CD1-A71AD02BC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999B5B-9DD3-44F7-929E-78C1E941682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5EC268D-F9A6-4E58-A941-7AC7C1CDD0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16653</TotalTime>
  <Words>1499</Words>
  <Application>Microsoft Office PowerPoint</Application>
  <PresentationFormat>Widescreen</PresentationFormat>
  <Paragraphs>202</Paragraphs>
  <Slides>17</Slides>
  <Notes>13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17</vt:i4>
      </vt:variant>
    </vt:vector>
  </HeadingPairs>
  <TitlesOfParts>
    <vt:vector size="27" baseType="lpstr">
      <vt:lpstr>Arial</vt:lpstr>
      <vt:lpstr>Calibri</vt:lpstr>
      <vt:lpstr>Wingdings</vt:lpstr>
      <vt:lpstr>Jacobs Chronos</vt:lpstr>
      <vt:lpstr>Jacobs PowerPoint</vt:lpstr>
      <vt:lpstr>Agenda</vt:lpstr>
      <vt:lpstr>Dividers Slides</vt:lpstr>
      <vt:lpstr>Custom Design</vt:lpstr>
      <vt:lpstr>Innovation Grant Status Quad</vt:lpstr>
      <vt:lpstr>1_Quad chart</vt:lpstr>
      <vt:lpstr>PIND Task Group Report</vt:lpstr>
      <vt:lpstr>PowerPoint Presentation</vt:lpstr>
      <vt:lpstr>PIND Task Group Members</vt:lpstr>
      <vt:lpstr>PIND Task Group Metrics</vt:lpstr>
      <vt:lpstr>JC13 TG17-01 Task Group Charter Review</vt:lpstr>
      <vt:lpstr>JC13 TG17-01 Task Group Charter Review</vt:lpstr>
      <vt:lpstr>Suggested Recommendations for Test Methods and JEP-114 </vt:lpstr>
      <vt:lpstr>Suggested Recommendations for Test Methods and JEP114 </vt:lpstr>
      <vt:lpstr>Suggested Recommendations for Test Methods and JEP114 </vt:lpstr>
      <vt:lpstr>Summary</vt:lpstr>
      <vt:lpstr>Status</vt:lpstr>
      <vt:lpstr>Future Work</vt:lpstr>
      <vt:lpstr>Thank you!</vt:lpstr>
      <vt:lpstr>Acronyms</vt:lpstr>
      <vt:lpstr>Backup Data</vt:lpstr>
      <vt:lpstr>JC13 TG17-01 Task Group Charter Review Results</vt:lpstr>
      <vt:lpstr>JC13 TG17-01 Task Group Charter Review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Jacobs Basic PowerPoint Template</dc:title>
  <dc:creator>Gray, Amanda;Cyndi (MSFC-ED10)[ESSCA]</dc:creator>
  <cp:keywords>Reduced file size</cp:keywords>
  <cp:lastModifiedBy>James</cp:lastModifiedBy>
  <cp:revision>298</cp:revision>
  <dcterms:created xsi:type="dcterms:W3CDTF">2019-10-29T21:59:11Z</dcterms:created>
  <dcterms:modified xsi:type="dcterms:W3CDTF">2022-04-05T17:39:05Z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0x010100756184A5DB7DCF4789FD28FD9C0A9DE0</vt:lpwstr>
  </property>
  <property fmtid="{D5CDD505-2E9C-101B-9397-08002B2CF9AE}" pid="3" name="JiveObjectID">
    <vt:lpwstr>85685</vt:lpwstr>
  </property>
  <property fmtid="{D5CDD505-2E9C-101B-9397-08002B2CF9AE}" pid="4" name="Jive_VersionGuid">
    <vt:lpwstr>f929f89a-e4f0-4463-9ab8-849d38477e16</vt:lpwstr>
  </property>
  <property fmtid="{D5CDD505-2E9C-101B-9397-08002B2CF9AE}" pid="5" name="Offisync_UpdateToken">
    <vt:lpwstr>3</vt:lpwstr>
  </property>
  <property fmtid="{D5CDD505-2E9C-101B-9397-08002B2CF9AE}" pid="6" name="Offisync_ProviderInitializationData">
    <vt:lpwstr>https://jacobsconnect.jacobs.com</vt:lpwstr>
  </property>
  <property fmtid="{D5CDD505-2E9C-101B-9397-08002B2CF9AE}" pid="7" name="Offisync_UniqueId">
    <vt:lpwstr>305709</vt:lpwstr>
  </property>
  <property fmtid="{D5CDD505-2E9C-101B-9397-08002B2CF9AE}" pid="8" name="Offisync_ServerID">
    <vt:lpwstr>9cccfa22-076e-4cdd-971e-89631ff06cda</vt:lpwstr>
  </property>
  <property fmtid="{D5CDD505-2E9C-101B-9397-08002B2CF9AE}" pid="9" name="Jive_LatestUserAccountName">
    <vt:lpwstr>cyndi.russell@jacobs.com</vt:lpwstr>
  </property>
</Properties>
</file>