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60" r:id="rId5"/>
  </p:sldMasterIdLst>
  <p:notesMasterIdLst>
    <p:notesMasterId r:id="rId26"/>
  </p:notesMasterIdLst>
  <p:sldIdLst>
    <p:sldId id="256" r:id="rId6"/>
    <p:sldId id="295" r:id="rId7"/>
    <p:sldId id="288" r:id="rId8"/>
    <p:sldId id="289" r:id="rId9"/>
    <p:sldId id="290" r:id="rId10"/>
    <p:sldId id="268" r:id="rId11"/>
    <p:sldId id="269" r:id="rId12"/>
    <p:sldId id="270" r:id="rId13"/>
    <p:sldId id="273" r:id="rId14"/>
    <p:sldId id="292" r:id="rId15"/>
    <p:sldId id="271" r:id="rId16"/>
    <p:sldId id="274" r:id="rId17"/>
    <p:sldId id="294" r:id="rId18"/>
    <p:sldId id="293" r:id="rId19"/>
    <p:sldId id="277" r:id="rId20"/>
    <p:sldId id="278" r:id="rId21"/>
    <p:sldId id="279" r:id="rId22"/>
    <p:sldId id="291" r:id="rId23"/>
    <p:sldId id="280" r:id="rId24"/>
    <p:sldId id="281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01EA2FD-096D-2A4F-917C-DAF62E89CBC2}">
          <p14:sldIdLst>
            <p14:sldId id="256"/>
            <p14:sldId id="295"/>
            <p14:sldId id="288"/>
            <p14:sldId id="289"/>
            <p14:sldId id="290"/>
            <p14:sldId id="268"/>
            <p14:sldId id="269"/>
            <p14:sldId id="270"/>
            <p14:sldId id="273"/>
            <p14:sldId id="292"/>
            <p14:sldId id="271"/>
            <p14:sldId id="274"/>
            <p14:sldId id="294"/>
            <p14:sldId id="293"/>
            <p14:sldId id="277"/>
            <p14:sldId id="278"/>
            <p14:sldId id="279"/>
            <p14:sldId id="291"/>
            <p14:sldId id="280"/>
            <p14:sldId id="281"/>
          </p14:sldIdLst>
        </p14:section>
        <p14:section name="Backup" id="{0784997B-A260-884F-905C-01CEDB8EC8DC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139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A02B"/>
    <a:srgbClr val="F77F0F"/>
    <a:srgbClr val="008B42"/>
    <a:srgbClr val="004FFE"/>
    <a:srgbClr val="F5010B"/>
    <a:srgbClr val="F2DCDB"/>
    <a:srgbClr val="FF4859"/>
    <a:srgbClr val="ECF2DE"/>
    <a:srgbClr val="F2EEF5"/>
    <a:srgbClr val="FFC4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C6C6DD-9E24-4CBA-B8B4-A1752AA0C9A6}" v="32" dt="2020-06-01T20:08:50.192"/>
    <p1510:client id="{EC9393D1-65BD-D742-864A-2972C39D02AF}" v="500" dt="2020-06-01T21:25:06.4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553"/>
    <p:restoredTop sz="94750"/>
  </p:normalViewPr>
  <p:slideViewPr>
    <p:cSldViewPr snapToGrid="0">
      <p:cViewPr varScale="1">
        <p:scale>
          <a:sx n="94" d="100"/>
          <a:sy n="94" d="100"/>
        </p:scale>
        <p:origin x="232" y="928"/>
      </p:cViewPr>
      <p:guideLst>
        <p:guide orient="horz" pos="139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rner, James E. (LARC-D309)" userId="b0f5035a-483f-41c3-a8ff-0f3c601f4208" providerId="ADAL" clId="{EC9393D1-65BD-D742-864A-2972C39D02AF}"/>
    <pc:docChg chg="undo custSel addSld modSld">
      <pc:chgData name="Warner, James E. (LARC-D309)" userId="b0f5035a-483f-41c3-a8ff-0f3c601f4208" providerId="ADAL" clId="{EC9393D1-65BD-D742-864A-2972C39D02AF}" dt="2020-06-01T21:25:06.477" v="1688" actId="1076"/>
      <pc:docMkLst>
        <pc:docMk/>
      </pc:docMkLst>
      <pc:sldChg chg="modSp">
        <pc:chgData name="Warner, James E. (LARC-D309)" userId="b0f5035a-483f-41c3-a8ff-0f3c601f4208" providerId="ADAL" clId="{EC9393D1-65BD-D742-864A-2972C39D02AF}" dt="2020-06-01T21:18:33.287" v="1284" actId="1037"/>
        <pc:sldMkLst>
          <pc:docMk/>
          <pc:sldMk cId="1659162601" sldId="273"/>
        </pc:sldMkLst>
        <pc:spChg chg="mod">
          <ac:chgData name="Warner, James E. (LARC-D309)" userId="b0f5035a-483f-41c3-a8ff-0f3c601f4208" providerId="ADAL" clId="{EC9393D1-65BD-D742-864A-2972C39D02AF}" dt="2020-06-01T21:18:27.638" v="1270" actId="1076"/>
          <ac:spMkLst>
            <pc:docMk/>
            <pc:sldMk cId="1659162601" sldId="273"/>
            <ac:spMk id="3" creationId="{AEC8DE33-F054-F94F-8E1E-2DCCF13B47C9}"/>
          </ac:spMkLst>
        </pc:spChg>
        <pc:grpChg chg="mod">
          <ac:chgData name="Warner, James E. (LARC-D309)" userId="b0f5035a-483f-41c3-a8ff-0f3c601f4208" providerId="ADAL" clId="{EC9393D1-65BD-D742-864A-2972C39D02AF}" dt="2020-06-01T21:18:33.287" v="1284" actId="1037"/>
          <ac:grpSpMkLst>
            <pc:docMk/>
            <pc:sldMk cId="1659162601" sldId="273"/>
            <ac:grpSpMk id="6" creationId="{8C727988-23F1-3241-98CF-77A1B38D9338}"/>
          </ac:grpSpMkLst>
        </pc:grpChg>
      </pc:sldChg>
      <pc:sldChg chg="modSp">
        <pc:chgData name="Warner, James E. (LARC-D309)" userId="b0f5035a-483f-41c3-a8ff-0f3c601f4208" providerId="ADAL" clId="{EC9393D1-65BD-D742-864A-2972C39D02AF}" dt="2020-06-01T21:17:07.066" v="1194" actId="27636"/>
        <pc:sldMkLst>
          <pc:docMk/>
          <pc:sldMk cId="4007107811" sldId="275"/>
        </pc:sldMkLst>
        <pc:spChg chg="mod">
          <ac:chgData name="Warner, James E. (LARC-D309)" userId="b0f5035a-483f-41c3-a8ff-0f3c601f4208" providerId="ADAL" clId="{EC9393D1-65BD-D742-864A-2972C39D02AF}" dt="2020-06-01T21:17:07.066" v="1194" actId="27636"/>
          <ac:spMkLst>
            <pc:docMk/>
            <pc:sldMk cId="4007107811" sldId="275"/>
            <ac:spMk id="3" creationId="{241BF6C9-7F96-B445-A0AE-2A48B324ABF5}"/>
          </ac:spMkLst>
        </pc:spChg>
      </pc:sldChg>
      <pc:sldChg chg="modSp add">
        <pc:chgData name="Warner, James E. (LARC-D309)" userId="b0f5035a-483f-41c3-a8ff-0f3c601f4208" providerId="ADAL" clId="{EC9393D1-65BD-D742-864A-2972C39D02AF}" dt="2020-06-01T21:07:57.557" v="240" actId="20577"/>
        <pc:sldMkLst>
          <pc:docMk/>
          <pc:sldMk cId="1804289601" sldId="277"/>
        </pc:sldMkLst>
        <pc:spChg chg="mod">
          <ac:chgData name="Warner, James E. (LARC-D309)" userId="b0f5035a-483f-41c3-a8ff-0f3c601f4208" providerId="ADAL" clId="{EC9393D1-65BD-D742-864A-2972C39D02AF}" dt="2020-06-01T20:31:45.447" v="67" actId="20577"/>
          <ac:spMkLst>
            <pc:docMk/>
            <pc:sldMk cId="1804289601" sldId="277"/>
            <ac:spMk id="2" creationId="{8CFAC91C-F56F-A44D-8FBD-9C5B30179EF4}"/>
          </ac:spMkLst>
        </pc:spChg>
        <pc:spChg chg="mod">
          <ac:chgData name="Warner, James E. (LARC-D309)" userId="b0f5035a-483f-41c3-a8ff-0f3c601f4208" providerId="ADAL" clId="{EC9393D1-65BD-D742-864A-2972C39D02AF}" dt="2020-06-01T21:07:57.557" v="240" actId="20577"/>
          <ac:spMkLst>
            <pc:docMk/>
            <pc:sldMk cId="1804289601" sldId="277"/>
            <ac:spMk id="3" creationId="{EB412B78-0273-6845-8D94-2F158F0D0341}"/>
          </ac:spMkLst>
        </pc:spChg>
      </pc:sldChg>
      <pc:sldChg chg="modSp add">
        <pc:chgData name="Warner, James E. (LARC-D309)" userId="b0f5035a-483f-41c3-a8ff-0f3c601f4208" providerId="ADAL" clId="{EC9393D1-65BD-D742-864A-2972C39D02AF}" dt="2020-06-01T21:25:06.477" v="1688" actId="1076"/>
        <pc:sldMkLst>
          <pc:docMk/>
          <pc:sldMk cId="168330714" sldId="278"/>
        </pc:sldMkLst>
        <pc:spChg chg="mod">
          <ac:chgData name="Warner, James E. (LARC-D309)" userId="b0f5035a-483f-41c3-a8ff-0f3c601f4208" providerId="ADAL" clId="{EC9393D1-65BD-D742-864A-2972C39D02AF}" dt="2020-06-01T20:31:40.027" v="61" actId="20577"/>
          <ac:spMkLst>
            <pc:docMk/>
            <pc:sldMk cId="168330714" sldId="278"/>
            <ac:spMk id="2" creationId="{42510FAC-0789-2F45-81F2-EF809A2CAD1C}"/>
          </ac:spMkLst>
        </pc:spChg>
        <pc:spChg chg="mod">
          <ac:chgData name="Warner, James E. (LARC-D309)" userId="b0f5035a-483f-41c3-a8ff-0f3c601f4208" providerId="ADAL" clId="{EC9393D1-65BD-D742-864A-2972C39D02AF}" dt="2020-06-01T21:25:06.477" v="1688" actId="1076"/>
          <ac:spMkLst>
            <pc:docMk/>
            <pc:sldMk cId="168330714" sldId="278"/>
            <ac:spMk id="3" creationId="{DCD45420-88F7-D541-A4AD-37E02C5842CC}"/>
          </ac:spMkLst>
        </pc:spChg>
      </pc:sldChg>
    </pc:docChg>
  </pc:docChgLst>
  <pc:docChgLst>
    <pc:chgData name="Leser, Patrick E. (LARC-D309)" userId="S::pleser@ndc.nasa.gov::cc162b1c-6ae0-4345-9dcc-c7fc0cc6a770" providerId="AD" clId="Web-{3AC6C6DD-9E24-4CBA-B8B4-A1752AA0C9A6}"/>
    <pc:docChg chg="modSld">
      <pc:chgData name="Leser, Patrick E. (LARC-D309)" userId="S::pleser@ndc.nasa.gov::cc162b1c-6ae0-4345-9dcc-c7fc0cc6a770" providerId="AD" clId="Web-{3AC6C6DD-9E24-4CBA-B8B4-A1752AA0C9A6}" dt="2020-06-01T20:08:50.192" v="31" actId="20577"/>
      <pc:docMkLst>
        <pc:docMk/>
      </pc:docMkLst>
      <pc:sldChg chg="modSp">
        <pc:chgData name="Leser, Patrick E. (LARC-D309)" userId="S::pleser@ndc.nasa.gov::cc162b1c-6ae0-4345-9dcc-c7fc0cc6a770" providerId="AD" clId="Web-{3AC6C6DD-9E24-4CBA-B8B4-A1752AA0C9A6}" dt="2020-06-01T20:08:50.192" v="30" actId="20577"/>
        <pc:sldMkLst>
          <pc:docMk/>
          <pc:sldMk cId="4007107811" sldId="275"/>
        </pc:sldMkLst>
        <pc:spChg chg="mod">
          <ac:chgData name="Leser, Patrick E. (LARC-D309)" userId="S::pleser@ndc.nasa.gov::cc162b1c-6ae0-4345-9dcc-c7fc0cc6a770" providerId="AD" clId="Web-{3AC6C6DD-9E24-4CBA-B8B4-A1752AA0C9A6}" dt="2020-06-01T20:08:50.192" v="30" actId="20577"/>
          <ac:spMkLst>
            <pc:docMk/>
            <pc:sldMk cId="4007107811" sldId="275"/>
            <ac:spMk id="3" creationId="{241BF6C9-7F96-B445-A0AE-2A48B324ABF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B3DE59-F14A-BE48-A4BD-826E6AEB8CEC}" type="datetimeFigureOut">
              <a:rPr lang="en-US" smtClean="0"/>
              <a:t>4/5/22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3E9E18-F207-E64A-9E5E-A745EA3630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440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W1 varies between cost of lowest fidelity model &amp; high fidelity model</a:t>
            </a:r>
          </a:p>
          <a:p>
            <a:r>
              <a:rPr lang="en-US" dirty="0"/>
              <a:t>Mimics case where hyperparameter makes Q1 more correlated to HiFi but at price of exponentially increasing cost </a:t>
            </a:r>
            <a:r>
              <a:rPr lang="en-US" dirty="0" err="1"/>
              <a:t>zzz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3E9E18-F207-E64A-9E5E-A745EA36301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6955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FF0000"/>
                </a:solidFill>
              </a:rPr>
              <a:t>Overfitting with local surrogate / interpolation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3E9E18-F207-E64A-9E5E-A745EA36301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7366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FF0000"/>
                </a:solidFill>
              </a:rPr>
              <a:t>Call out high statistical variability w/ fewer pilot samples; overlap between rho’s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3E9E18-F207-E64A-9E5E-A745EA36301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2725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44D40-3520-B34B-A017-031AF5CCC7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5BB1E0-CB7B-5943-864B-8DEC1231B6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12861D-703A-3643-A018-3EBD862DC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3D73B-D769-7646-ABE8-587E7F53D6B0}" type="datetime1">
              <a:rPr lang="en-US" smtClean="0"/>
              <a:t>4/5/22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B85D21-1D12-6645-8FD4-849D885F8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27197B-EF71-EE49-9468-C2376B385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17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46D22-2CE4-8446-8CF3-0ED778E19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9301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84AB12-3F8A-414E-8925-9039A12DF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8120"/>
            <a:ext cx="10515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5DE769-BBC7-4148-A758-E8D165C86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82D5A-F390-A744-8CFB-6C93822223FB}" type="datetime1">
              <a:rPr lang="en-US" smtClean="0"/>
              <a:t>4/5/22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E944D7-7B0D-714F-B61F-1F7495F71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AA6B0-2531-AF4E-B478-433817A30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9284" y="6499230"/>
            <a:ext cx="2743200" cy="365125"/>
          </a:xfrm>
        </p:spPr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24" descr="MEATBALL">
            <a:extLst>
              <a:ext uri="{FF2B5EF4-FFF2-40B4-BE49-F238E27FC236}">
                <a16:creationId xmlns:a16="http://schemas.microsoft.com/office/drawing/2014/main" id="{1F4C0129-4A77-4E44-A094-21EC6FFB906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76"/>
          <a:stretch>
            <a:fillRect/>
          </a:stretch>
        </p:blipFill>
        <p:spPr bwMode="auto">
          <a:xfrm>
            <a:off x="11341274" y="73764"/>
            <a:ext cx="758596" cy="662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59762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8D613-A38C-3D41-9038-2B680914B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7F0D21-1AE4-7247-AB6D-8762638A39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83A5C1-40A4-1A41-A141-992F8116A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8587C-6787-244B-B1CD-B85E6F64E9C8}" type="datetime1">
              <a:rPr lang="en-US" smtClean="0"/>
              <a:t>4/5/22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8AB82-8F65-A74C-ABC5-C9AC59840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5E6A98-AD15-564D-A0D8-147ED3677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848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35CCF-50C4-C342-B3A5-BF915CCB3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A7B9FF-296B-FD42-9B4A-4E47F44BB6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E49882-2F4D-B045-B300-B3E620BC64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AC0FD2-184C-744E-BD89-9D27BC6D6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4468E-2C6E-AA49-A56F-C16893ECAB82}" type="datetime1">
              <a:rPr lang="en-US" smtClean="0"/>
              <a:t>4/5/22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550A0E-6F89-CC4B-9C96-D4572FB2D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F21D97-A6CA-2943-8E70-31F45F815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914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D57FD-F506-D54F-BC5D-BE1D403F4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2DBCA7-A910-D347-B17B-2D290887D3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48787F-9E9B-264C-B9D7-D6C20B42FF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4535B7-1B9A-0E4B-972B-A4AB301E60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04A215-09F1-EE42-8B1F-20254D2E4D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6E2132F-860A-9B45-ACAD-C18F3DE46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CE1B2-06F2-1649-BE0D-E17623BB4166}" type="datetime1">
              <a:rPr lang="en-US" smtClean="0"/>
              <a:t>4/5/22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FE8FECF-6048-9E4E-B3CD-7756A7BC9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B9245D-21B3-214A-87AF-91D560B60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371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2C2B7-90B1-F34A-89D7-195B444F3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C33EAB-584C-D948-953A-73C251A96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59B75-7790-1F4D-A784-0658E69562D1}" type="datetime1">
              <a:rPr lang="en-US" smtClean="0"/>
              <a:t>4/5/22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64D0BF-32FF-7040-8D7C-8E48669C7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2CF303-5003-514E-A5EA-38A7E48CA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686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FD811B-DFD6-584F-92AD-561DA2ADE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14884-0F67-5C45-BBE6-6FCE872D8AC0}" type="datetime1">
              <a:rPr lang="en-US" smtClean="0"/>
              <a:t>4/5/22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0FFD81-D09F-A64B-90F7-E778161F5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4B04E4-A19D-1743-8F14-06EFB25F4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533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42821-3706-B241-A8E1-8E863954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9DC6B9-588B-B94C-A32A-E567F9680A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EF4C91-23C8-914F-9BA0-6B7C73ED77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3A3FD0-F75E-7F46-B71B-C95B3C3E5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76E73-FCD5-564C-ADC0-06D105A105D2}" type="datetime1">
              <a:rPr lang="en-US" smtClean="0"/>
              <a:t>4/5/22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B88172-AD8E-C240-9E31-DE1A0F16F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3D5590-7201-F24B-94E8-F26E50493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780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FA513-8C24-694C-A0A4-D64927B87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4F8818-3BD6-C545-A2F7-C9FA810397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49820A-796C-184D-ABAF-6890A4B94D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7A2705-BFCE-6B4E-B2DA-F51169841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60787-0CD4-A54C-B528-2C782FF090A3}" type="datetime1">
              <a:rPr lang="en-US" smtClean="0"/>
              <a:t>4/5/22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B6AABB-00A4-644D-911C-88C4E5A73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7C5629-8130-9549-8489-5018D6E15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090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0D51B-6283-BF4B-B779-91E97F981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0A9F8A-2AFD-FC46-9298-3CDB8A1938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A6116-A57F-B44C-9B53-8C5358B31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4F5BF-E830-CF4D-8BCD-31A3F90DB3E1}" type="datetime1">
              <a:rPr lang="en-US" smtClean="0"/>
              <a:t>4/5/22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06AB34-7B20-684C-902A-14069902C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6CD107-BC0D-3D4E-9F45-59A930E59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72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568FAF-F0D6-1644-8580-0DB9510B97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50746B-DD22-B145-B41F-6205D9EF43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FAF7B2-1888-434B-B7B7-323F1085C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03BDD-E009-2547-BB9C-A6EEA209D0F9}" type="datetime1">
              <a:rPr lang="en-US" smtClean="0"/>
              <a:t>4/5/22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AB62B1-4565-BD45-97C3-12772855A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18F4A1-FEF6-2044-AC5B-BF00A7BBB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4523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B6CC4-A075-BD48-BCF8-F03F4C1B47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72D430-A07B-BC4C-97B1-102331760E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32C34-A711-864D-8DCA-F7B603664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2B024-A8F4-C840-8C17-E542A03A50C8}" type="datetime1">
              <a:rPr lang="en-US" smtClean="0"/>
              <a:t>4/5/22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AB38DD-6D3B-D146-A0FC-5675926D4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6162B9-5EB5-7E4E-8EF7-2754E945C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5316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E86EE-1D52-E343-88D1-E3439E1C4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AA35EE-7D8B-BA48-9F59-A1AC799065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DBCFC1-D075-E64A-811D-520DEAE9E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A96F9-DEDF-B449-BC78-F9C424516962}" type="datetime1">
              <a:rPr lang="en-US" smtClean="0"/>
              <a:t>4/5/22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CFC476-EE5C-1544-9BB5-5E3FD95AF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DF2E49-3232-D242-944A-8BC54E37E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6999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B85CF-447D-0541-B600-4C9809A49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23B72E-C1D7-E24F-AE19-75DE6C318A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D4493-BB62-A54C-95FD-044AA5074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179A4-F183-D046-8E2A-B74A20899CD2}" type="datetime1">
              <a:rPr lang="en-US" smtClean="0"/>
              <a:t>4/5/22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2E63DB-F354-E145-A1EA-2E053DC9F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79A1F5-821A-BF4B-B805-0F1AADA43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2385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A1004-3749-F349-9400-C8C35A421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0F4A6-BFC8-DB4B-9CE3-0CDF221305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E349EE-3F63-5549-860D-285A8FF4FC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1E54B9-F4B6-4D48-8B93-59D927802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54079-C64B-E147-8A4F-56A64D4629B6}" type="datetime1">
              <a:rPr lang="en-US" smtClean="0"/>
              <a:t>4/5/22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AD3F0A-AFAB-2D49-BBC8-A5B49F054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79863B-7969-6C45-BFAB-CECB9DFF5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2740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BE581-C180-A240-B6A9-52BB3BAB2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FA6876-25B8-E54F-BAA4-B821E7F7B3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B3889B-5660-004F-8AF9-FBD7544059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D076A7-02EA-E149-BCED-1D9BF59A3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5D5F07-B8AE-6A48-B7EE-8B9C1808CE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9FEF61-70E3-0E48-B543-4563117CA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9DA3B-E927-5A49-9156-ACCC2BE5C4F6}" type="datetime1">
              <a:rPr lang="en-US" smtClean="0"/>
              <a:t>4/5/22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A37304-D6C0-8F48-A7FF-9A39E1ABF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DA2E9FD-7A07-A04B-9EEE-4FF5C7D06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4747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3D59F-4FD1-4345-9D92-D8D370985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5E40AC-7F1C-A843-8AC5-F33C18577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134DE-D150-6C48-A786-7DA298D8A429}" type="datetime1">
              <a:rPr lang="en-US" smtClean="0"/>
              <a:t>4/5/22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00F50-9490-A447-A47B-8D641B55A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BC1FBE-B663-A441-BA6E-3C300CA33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8407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424AF3-0AC7-9440-9DFD-898A77F8D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C521B-875D-DC41-BCD6-67F593C3B859}" type="datetime1">
              <a:rPr lang="en-US" smtClean="0"/>
              <a:t>4/5/22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EA22C6-FBE1-2646-9056-3FDAC9F2D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75D307-5348-B748-98FA-22353983E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0490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FE2AD-2116-E941-ACE7-9E9975164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F766DC-9EFD-E241-AD4C-088DD763E0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922356-357C-024F-8397-C4B38E44CC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BB5081-608A-8546-B3C8-695A5F42F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A2AFA-0E40-E941-B7C3-34BE55857E75}" type="datetime1">
              <a:rPr lang="en-US" smtClean="0"/>
              <a:t>4/5/22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A2CE6C-9B67-BD46-A9D1-D4985CF15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87E06A-AD43-C247-B0E5-52982CDA2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2717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CCE28-AADC-CC44-9069-A056D1493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3253BF6-B7EE-1748-8F5A-F8DCEB1DC2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B72918-C639-AA4C-B458-5FB76EA17C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2A26F1-0BC1-384C-9B01-0728D6C88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8189-8ED0-C943-AD9B-5BA4C00D33B4}" type="datetime1">
              <a:rPr lang="en-US" smtClean="0"/>
              <a:t>4/5/22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3D893A-1B80-9148-B4A7-6888DDE54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6D7A8D-71F8-F046-B17D-85F489CA8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6165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B0948-0238-9348-9596-B992A144D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4709D5-02FD-854F-88FF-2FA09E74BE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F534E-08ED-6C42-8DCC-C92D96628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A2F5D-1372-4F44-9BBA-4A57657C87AE}" type="datetime1">
              <a:rPr lang="en-US" smtClean="0"/>
              <a:t>4/5/22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E832F1-EBC9-C647-9685-A59B451AF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E3E637-2870-8240-98EE-A4A1C0539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7470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EFC0E18-6DE7-E743-8363-91EA2FF735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C86B44-5FD5-2C46-B7A4-070C89C66E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6DA906-A829-D846-B1E2-0941214D8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06BB9-79DD-604F-939B-B5B92CEAC199}" type="datetime1">
              <a:rPr lang="en-US" smtClean="0"/>
              <a:t>4/5/22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2559BA-5870-5F44-A064-07653AAD4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CD3310-60F6-FC4C-BF18-D84366D92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863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CBD9209-CDCC-0544-8F59-61D77EA10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2863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42CA19-9FB6-7D48-8FB5-A13C3B4352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69366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48AC55-BB06-4D40-9C68-61549252DE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12B6F4-35EF-934C-9C57-C79B0387F4B3}" type="datetime1">
              <a:rPr lang="en-US" smtClean="0"/>
              <a:t>4/5/22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88CB35-69E2-344C-8DC1-3C7FF42E0B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439896-7587-0648-938B-C078DA1B54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15462" y="6483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E01727A-E1B6-E54F-B7F1-9EFD6613ECC4}"/>
              </a:ext>
            </a:extLst>
          </p:cNvPr>
          <p:cNvGrpSpPr/>
          <p:nvPr userDrawn="1"/>
        </p:nvGrpSpPr>
        <p:grpSpPr>
          <a:xfrm flipV="1">
            <a:off x="-1762" y="851061"/>
            <a:ext cx="12194250" cy="0"/>
            <a:chOff x="-2252" y="806819"/>
            <a:chExt cx="9146252" cy="6724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8352164B-D019-E04F-BA68-C97A80703099}"/>
                </a:ext>
              </a:extLst>
            </p:cNvPr>
            <p:cNvCxnSpPr/>
            <p:nvPr userDrawn="1"/>
          </p:nvCxnSpPr>
          <p:spPr>
            <a:xfrm flipV="1">
              <a:off x="0" y="806819"/>
              <a:ext cx="9144000" cy="6724"/>
            </a:xfrm>
            <a:prstGeom prst="line">
              <a:avLst/>
            </a:prstGeom>
            <a:ln w="63500" cmpd="sng">
              <a:solidFill>
                <a:srgbClr val="12198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794311D2-17B2-DD41-9780-3A67F9A94051}"/>
                </a:ext>
              </a:extLst>
            </p:cNvPr>
            <p:cNvCxnSpPr/>
            <p:nvPr userDrawn="1"/>
          </p:nvCxnSpPr>
          <p:spPr>
            <a:xfrm flipV="1">
              <a:off x="-2252" y="807859"/>
              <a:ext cx="9144000" cy="0"/>
            </a:xfrm>
            <a:prstGeom prst="line">
              <a:avLst/>
            </a:prstGeom>
            <a:ln w="12700" cmpd="sng">
              <a:solidFill>
                <a:srgbClr val="D4080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Picture 24" descr="MEATBALL">
            <a:extLst>
              <a:ext uri="{FF2B5EF4-FFF2-40B4-BE49-F238E27FC236}">
                <a16:creationId xmlns:a16="http://schemas.microsoft.com/office/drawing/2014/main" id="{76F25A46-3FA4-B644-BECE-DD297945633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76"/>
          <a:stretch>
            <a:fillRect/>
          </a:stretch>
        </p:blipFill>
        <p:spPr bwMode="auto">
          <a:xfrm>
            <a:off x="11341274" y="73764"/>
            <a:ext cx="758596" cy="662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39324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992611-C747-E84E-A55F-AB3AFFD6A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584EAB-0697-CC49-AD28-68AF1BF5F0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D494DA-5138-3D4D-B7EA-D9C8CF358A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47E293-AF4F-4B48-B6C9-34C612B00AE2}" type="datetime1">
              <a:rPr lang="en-US" smtClean="0"/>
              <a:t>4/5/22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2F5196-EEE6-4640-B81E-4029DEBA0D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F08FE4-922B-814A-9653-AEFF8A4CAC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751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7" Type="http://schemas.openxmlformats.org/officeDocument/2006/relationships/image" Target="../media/image7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9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2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30.png"/><Relationship Id="rId7" Type="http://schemas.openxmlformats.org/officeDocument/2006/relationships/image" Target="../media/image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32.png"/><Relationship Id="rId10" Type="http://schemas.openxmlformats.org/officeDocument/2006/relationships/image" Target="../media/image34.png"/><Relationship Id="rId4" Type="http://schemas.openxmlformats.org/officeDocument/2006/relationships/image" Target="../media/image31.png"/><Relationship Id="rId9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4.png"/><Relationship Id="rId1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36.png"/><Relationship Id="rId10" Type="http://schemas.openxmlformats.org/officeDocument/2006/relationships/image" Target="../media/image35.png"/><Relationship Id="rId9" Type="http://schemas.openxmlformats.org/officeDocument/2006/relationships/image" Target="../media/image3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2514/6.2022-1099" TargetMode="External"/><Relationship Id="rId2" Type="http://schemas.openxmlformats.org/officeDocument/2006/relationships/hyperlink" Target="mailto:james.e.warner@nasa.govReferenc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C041F-9850-E24F-8D87-6868054CAE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886" y="967503"/>
            <a:ext cx="10624457" cy="2387600"/>
          </a:xfrm>
        </p:spPr>
        <p:txBody>
          <a:bodyPr anchor="ctr">
            <a:normAutofit/>
          </a:bodyPr>
          <a:lstStyle/>
          <a:p>
            <a:r>
              <a:rPr lang="en-US" sz="4400" dirty="0"/>
              <a:t>Automating Model Selection and Tuning </a:t>
            </a:r>
            <a:br>
              <a:rPr lang="en-US" sz="4400" dirty="0"/>
            </a:br>
            <a:r>
              <a:rPr lang="en-US" sz="4400" dirty="0"/>
              <a:t>for </a:t>
            </a:r>
            <a:r>
              <a:rPr lang="en-US" sz="4400" dirty="0" err="1"/>
              <a:t>Multifidelity</a:t>
            </a:r>
            <a:r>
              <a:rPr lang="en-US" sz="4400" dirty="0"/>
              <a:t> UQ (MFUQ)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2DC48D-9E48-804C-BF85-DC09F1315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1</a:t>
            </a:fld>
            <a:endParaRPr lang="en-US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6AD7EF61-6860-BF49-9EBD-781006606D7D}"/>
              </a:ext>
            </a:extLst>
          </p:cNvPr>
          <p:cNvSpPr txBox="1">
            <a:spLocks/>
          </p:cNvSpPr>
          <p:nvPr/>
        </p:nvSpPr>
        <p:spPr>
          <a:xfrm>
            <a:off x="13648" y="3156137"/>
            <a:ext cx="12192000" cy="6463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James Warner</a:t>
            </a:r>
            <a:r>
              <a:rPr lang="en-US" sz="2000" baseline="30000" dirty="0"/>
              <a:t>1</a:t>
            </a:r>
            <a:r>
              <a:rPr lang="en-US" sz="2000" dirty="0"/>
              <a:t>, Geoffrey Bomarito</a:t>
            </a:r>
            <a:r>
              <a:rPr lang="en-US" sz="2000" baseline="30000" dirty="0"/>
              <a:t>1</a:t>
            </a:r>
            <a:r>
              <a:rPr lang="en-US" sz="2000" dirty="0"/>
              <a:t>, Gianluca Geraci</a:t>
            </a:r>
            <a:r>
              <a:rPr lang="en-US" sz="2000" baseline="30000" dirty="0"/>
              <a:t>2</a:t>
            </a:r>
            <a:r>
              <a:rPr lang="en-US" sz="2000" dirty="0"/>
              <a:t>, Michael Eldred</a:t>
            </a:r>
            <a:r>
              <a:rPr lang="en-US" sz="2000" baseline="30000" dirty="0"/>
              <a:t>2</a:t>
            </a:r>
            <a:r>
              <a:rPr lang="en-US" sz="2000" dirty="0"/>
              <a:t>, Marten Thompson</a:t>
            </a:r>
            <a:r>
              <a:rPr lang="en-US" sz="2000" baseline="30000" dirty="0"/>
              <a:t>1,3</a:t>
            </a:r>
            <a:r>
              <a:rPr lang="en-US" sz="2000" dirty="0"/>
              <a:t>, </a:t>
            </a:r>
          </a:p>
          <a:p>
            <a:r>
              <a:rPr lang="en-US" sz="2000" dirty="0"/>
              <a:t>John Jakeman</a:t>
            </a:r>
            <a:r>
              <a:rPr lang="en-US" sz="2000" baseline="30000" dirty="0"/>
              <a:t>2</a:t>
            </a:r>
            <a:r>
              <a:rPr lang="en-US" sz="2000" dirty="0"/>
              <a:t>, Patrick Leser</a:t>
            </a:r>
            <a:r>
              <a:rPr lang="en-US" sz="2000" baseline="30000" dirty="0"/>
              <a:t>1</a:t>
            </a:r>
            <a:r>
              <a:rPr lang="en-US" sz="2000" dirty="0"/>
              <a:t>, Paul Leser</a:t>
            </a:r>
            <a:r>
              <a:rPr lang="en-US" sz="2000" baseline="30000" dirty="0"/>
              <a:t>1</a:t>
            </a:r>
            <a:r>
              <a:rPr lang="en-US" sz="2000" dirty="0"/>
              <a:t>, Alex Gorodetsky</a:t>
            </a:r>
            <a:r>
              <a:rPr lang="en-US" sz="2000" baseline="30000" dirty="0"/>
              <a:t>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FCBF67-599D-864E-97E0-E90C11F86633}"/>
              </a:ext>
            </a:extLst>
          </p:cNvPr>
          <p:cNvSpPr txBox="1"/>
          <p:nvPr/>
        </p:nvSpPr>
        <p:spPr>
          <a:xfrm>
            <a:off x="13648" y="5384711"/>
            <a:ext cx="121920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MS77: Advanced Multilevel and </a:t>
            </a:r>
            <a:r>
              <a:rPr lang="en-US" sz="2000" dirty="0" err="1"/>
              <a:t>Multifidelity</a:t>
            </a:r>
            <a:r>
              <a:rPr lang="en-US" sz="2000" dirty="0"/>
              <a:t> UQ Strategies: Applications, </a:t>
            </a:r>
          </a:p>
          <a:p>
            <a:pPr algn="ctr"/>
            <a:r>
              <a:rPr lang="en-US" sz="2000" dirty="0"/>
              <a:t>Generalized Model Hierarchies, and Data-Driven Approaches</a:t>
            </a:r>
          </a:p>
          <a:p>
            <a:pPr algn="ctr"/>
            <a:r>
              <a:rPr lang="en-US" sz="2000" dirty="0"/>
              <a:t>SIAM Conference on Uncertainty Quantification</a:t>
            </a:r>
          </a:p>
          <a:p>
            <a:pPr algn="ctr"/>
            <a:r>
              <a:rPr lang="en-US" sz="2000" dirty="0"/>
              <a:t>April 13</a:t>
            </a:r>
            <a:r>
              <a:rPr lang="en-US" sz="2000" baseline="30000" dirty="0"/>
              <a:t>th</a:t>
            </a:r>
            <a:r>
              <a:rPr lang="en-US" sz="2000" dirty="0"/>
              <a:t>, 2022</a:t>
            </a:r>
          </a:p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81CDD0B-42CD-6744-9EC3-99659EB9C508}"/>
              </a:ext>
            </a:extLst>
          </p:cNvPr>
          <p:cNvSpPr txBox="1"/>
          <p:nvPr/>
        </p:nvSpPr>
        <p:spPr>
          <a:xfrm>
            <a:off x="3556192" y="4106685"/>
            <a:ext cx="510691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1600" dirty="0"/>
              <a:t>NASA Langley Research Center, Hampton, VA</a:t>
            </a:r>
          </a:p>
          <a:p>
            <a:pPr marL="457200" indent="-457200">
              <a:buAutoNum type="arabicPeriod"/>
            </a:pPr>
            <a:r>
              <a:rPr lang="en-US" sz="1600" dirty="0"/>
              <a:t>Sandia National Laboratories, Albuquerque, NM</a:t>
            </a:r>
          </a:p>
          <a:p>
            <a:pPr marL="457200" indent="-457200">
              <a:buAutoNum type="arabicPeriod"/>
            </a:pPr>
            <a:r>
              <a:rPr lang="en-US" sz="1600" dirty="0"/>
              <a:t>University of Minnesota Twin Cities, Minneapolis, MN</a:t>
            </a:r>
          </a:p>
          <a:p>
            <a:pPr marL="457200" indent="-457200">
              <a:buAutoNum type="arabicPeriod"/>
            </a:pPr>
            <a:r>
              <a:rPr lang="en-US" sz="1600" dirty="0"/>
              <a:t>University of Michigan, Ann Arbor, MI </a:t>
            </a:r>
          </a:p>
        </p:txBody>
      </p:sp>
    </p:spTree>
    <p:extLst>
      <p:ext uri="{BB962C8B-B14F-4D97-AF65-F5344CB8AC3E}">
        <p14:creationId xmlns:p14="http://schemas.microsoft.com/office/powerpoint/2010/main" val="5424461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93DD0-DC14-5742-96A5-97F76E251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Motivation: Trajectory Guidance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119E9B-DD91-5947-83A7-B4EB3396E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34DC04-EB55-3745-867C-AEAAC94DCA40}"/>
              </a:ext>
            </a:extLst>
          </p:cNvPr>
          <p:cNvSpPr txBox="1"/>
          <p:nvPr/>
        </p:nvSpPr>
        <p:spPr>
          <a:xfrm>
            <a:off x="1311440" y="1007179"/>
            <a:ext cx="971266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Orders of magnitude improvement in landing precision required to enable human Mars missions</a:t>
            </a:r>
            <a:endParaRPr lang="en-US" sz="2400" b="1" dirty="0">
              <a:solidFill>
                <a:srgbClr val="FF0000"/>
              </a:solidFill>
            </a:endParaRPr>
          </a:p>
          <a:p>
            <a:pPr marL="800100" lvl="1" indent="-342900">
              <a:buFont typeface="Wingdings" pitchFamily="2" charset="2"/>
              <a:buChar char="Ø"/>
            </a:pPr>
            <a:r>
              <a:rPr lang="en-US" sz="2000" b="1" dirty="0"/>
              <a:t>Long-term goal</a:t>
            </a:r>
            <a:r>
              <a:rPr lang="en-US" sz="2000" dirty="0"/>
              <a:t>: robust trajectory optimization under uncertainty</a:t>
            </a:r>
            <a:endParaRPr lang="en-US" sz="2000" b="1" dirty="0">
              <a:solidFill>
                <a:srgbClr val="FF0000"/>
              </a:solidFill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ABFEA69D-FD85-3043-B1B1-356F2E1CDB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3543" y="2534109"/>
            <a:ext cx="4584914" cy="3441108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3F9838D3-B3C5-434B-BD24-348205BEC770}"/>
              </a:ext>
            </a:extLst>
          </p:cNvPr>
          <p:cNvSpPr txBox="1"/>
          <p:nvPr/>
        </p:nvSpPr>
        <p:spPr>
          <a:xfrm>
            <a:off x="4465906" y="5975217"/>
            <a:ext cx="3260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Mars landing precision over time</a:t>
            </a:r>
          </a:p>
        </p:txBody>
      </p:sp>
    </p:spTree>
    <p:extLst>
      <p:ext uri="{BB962C8B-B14F-4D97-AF65-F5344CB8AC3E}">
        <p14:creationId xmlns:p14="http://schemas.microsoft.com/office/powerpoint/2010/main" val="40515080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>
            <a:extLst>
              <a:ext uri="{FF2B5EF4-FFF2-40B4-BE49-F238E27FC236}">
                <a16:creationId xmlns:a16="http://schemas.microsoft.com/office/drawing/2014/main" id="{B6AE1516-7117-EA44-96BC-87FB0D18079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8526" y="2728606"/>
            <a:ext cx="2437509" cy="236844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493DD0-DC14-5742-96A5-97F76E251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Motivation: Trajectory Guidance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119E9B-DD91-5947-83A7-B4EB3396E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3</a:t>
            </a:fld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55475CA-1474-9E4C-A4E0-7E664DF43470}"/>
              </a:ext>
            </a:extLst>
          </p:cNvPr>
          <p:cNvGrpSpPr/>
          <p:nvPr/>
        </p:nvGrpSpPr>
        <p:grpSpPr>
          <a:xfrm>
            <a:off x="3224478" y="2914727"/>
            <a:ext cx="2400115" cy="1984220"/>
            <a:chOff x="650528" y="2969156"/>
            <a:chExt cx="2400115" cy="1984220"/>
          </a:xfrm>
        </p:grpSpPr>
        <p:pic>
          <p:nvPicPr>
            <p:cNvPr id="10" name="Picture 9" descr="adept-rear.jpeg">
              <a:extLst>
                <a:ext uri="{FF2B5EF4-FFF2-40B4-BE49-F238E27FC236}">
                  <a16:creationId xmlns:a16="http://schemas.microsoft.com/office/drawing/2014/main" id="{098A53A2-C9AE-3B44-B38C-6E0211E134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474" b="98737" l="9800" r="9866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9715"/>
            <a:stretch/>
          </p:blipFill>
          <p:spPr>
            <a:xfrm>
              <a:off x="1095651" y="3330981"/>
              <a:ext cx="1426568" cy="1622395"/>
            </a:xfrm>
            <a:prstGeom prst="rect">
              <a:avLst/>
            </a:prstGeom>
          </p:spPr>
        </p:pic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50BED53F-9079-6E4A-BC73-56C5CEEBFA35}"/>
                </a:ext>
              </a:extLst>
            </p:cNvPr>
            <p:cNvCxnSpPr>
              <a:cxnSpLocks/>
            </p:cNvCxnSpPr>
            <p:nvPr/>
          </p:nvCxnSpPr>
          <p:spPr>
            <a:xfrm>
              <a:off x="1199030" y="3227292"/>
              <a:ext cx="371217" cy="479882"/>
            </a:xfrm>
            <a:prstGeom prst="straightConnector1">
              <a:avLst/>
            </a:prstGeom>
            <a:ln w="2857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02712B7-0409-AF4B-A22A-0142D7F91758}"/>
                </a:ext>
              </a:extLst>
            </p:cNvPr>
            <p:cNvSpPr txBox="1"/>
            <p:nvPr/>
          </p:nvSpPr>
          <p:spPr>
            <a:xfrm>
              <a:off x="650528" y="2971638"/>
              <a:ext cx="10648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Heatshield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4635C8FA-9D41-D94E-B6EE-F72E8352EAB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73804" y="3259563"/>
              <a:ext cx="368717" cy="721614"/>
            </a:xfrm>
            <a:prstGeom prst="straightConnector1">
              <a:avLst/>
            </a:prstGeom>
            <a:ln w="2857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6D1B756-F45F-7B4F-BC0D-1A994923CF5F}"/>
                </a:ext>
              </a:extLst>
            </p:cNvPr>
            <p:cNvSpPr txBox="1"/>
            <p:nvPr/>
          </p:nvSpPr>
          <p:spPr>
            <a:xfrm>
              <a:off x="1564743" y="2969156"/>
              <a:ext cx="14859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Payload</a:t>
              </a:r>
            </a:p>
          </p:txBody>
        </p:sp>
      </p:grpSp>
      <p:sp>
        <p:nvSpPr>
          <p:cNvPr id="16" name="Freeform 15">
            <a:extLst>
              <a:ext uri="{FF2B5EF4-FFF2-40B4-BE49-F238E27FC236}">
                <a16:creationId xmlns:a16="http://schemas.microsoft.com/office/drawing/2014/main" id="{6CF25F7E-3753-7040-8A2B-AF845ED8B611}"/>
              </a:ext>
            </a:extLst>
          </p:cNvPr>
          <p:cNvSpPr/>
          <p:nvPr/>
        </p:nvSpPr>
        <p:spPr>
          <a:xfrm>
            <a:off x="4983864" y="3202370"/>
            <a:ext cx="2168030" cy="417576"/>
          </a:xfrm>
          <a:custGeom>
            <a:avLst/>
            <a:gdLst>
              <a:gd name="connsiteX0" fmla="*/ 0 w 4077148"/>
              <a:gd name="connsiteY0" fmla="*/ 417576 h 417576"/>
              <a:gd name="connsiteX1" fmla="*/ 451821 w 4077148"/>
              <a:gd name="connsiteY1" fmla="*/ 245454 h 417576"/>
              <a:gd name="connsiteX2" fmla="*/ 1785769 w 4077148"/>
              <a:gd name="connsiteY2" fmla="*/ 19543 h 417576"/>
              <a:gd name="connsiteX3" fmla="*/ 3238052 w 4077148"/>
              <a:gd name="connsiteY3" fmla="*/ 41058 h 417576"/>
              <a:gd name="connsiteX4" fmla="*/ 4077148 w 4077148"/>
              <a:gd name="connsiteY4" fmla="*/ 277727 h 417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7148" h="417576">
                <a:moveTo>
                  <a:pt x="0" y="417576"/>
                </a:moveTo>
                <a:cubicBezTo>
                  <a:pt x="77096" y="364684"/>
                  <a:pt x="154193" y="311793"/>
                  <a:pt x="451821" y="245454"/>
                </a:cubicBezTo>
                <a:cubicBezTo>
                  <a:pt x="749449" y="179115"/>
                  <a:pt x="1321397" y="53609"/>
                  <a:pt x="1785769" y="19543"/>
                </a:cubicBezTo>
                <a:cubicBezTo>
                  <a:pt x="2250141" y="-14523"/>
                  <a:pt x="2856156" y="-1973"/>
                  <a:pt x="3238052" y="41058"/>
                </a:cubicBezTo>
                <a:cubicBezTo>
                  <a:pt x="3619949" y="84089"/>
                  <a:pt x="3848548" y="180908"/>
                  <a:pt x="4077148" y="277727"/>
                </a:cubicBezTo>
              </a:path>
            </a:pathLst>
          </a:custGeom>
          <a:noFill/>
          <a:ln w="952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5F12312-2995-2B48-BF2A-12419DF604E2}"/>
              </a:ext>
            </a:extLst>
          </p:cNvPr>
          <p:cNvGrpSpPr/>
          <p:nvPr/>
        </p:nvGrpSpPr>
        <p:grpSpPr>
          <a:xfrm>
            <a:off x="4938958" y="3233487"/>
            <a:ext cx="2403733" cy="555114"/>
            <a:chOff x="2384384" y="3353309"/>
            <a:chExt cx="4274405" cy="737986"/>
          </a:xfrm>
        </p:grpSpPr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770EEC29-7E30-3045-9DA0-B825A9B4F1DC}"/>
                </a:ext>
              </a:extLst>
            </p:cNvPr>
            <p:cNvSpPr/>
            <p:nvPr/>
          </p:nvSpPr>
          <p:spPr>
            <a:xfrm>
              <a:off x="2413001" y="3441700"/>
              <a:ext cx="4000499" cy="304799"/>
            </a:xfrm>
            <a:custGeom>
              <a:avLst/>
              <a:gdLst>
                <a:gd name="connsiteX0" fmla="*/ 0 w 4077148"/>
                <a:gd name="connsiteY0" fmla="*/ 417576 h 417576"/>
                <a:gd name="connsiteX1" fmla="*/ 451821 w 4077148"/>
                <a:gd name="connsiteY1" fmla="*/ 245454 h 417576"/>
                <a:gd name="connsiteX2" fmla="*/ 1785769 w 4077148"/>
                <a:gd name="connsiteY2" fmla="*/ 19543 h 417576"/>
                <a:gd name="connsiteX3" fmla="*/ 3238052 w 4077148"/>
                <a:gd name="connsiteY3" fmla="*/ 41058 h 417576"/>
                <a:gd name="connsiteX4" fmla="*/ 4077148 w 4077148"/>
                <a:gd name="connsiteY4" fmla="*/ 277727 h 417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77148" h="417576">
                  <a:moveTo>
                    <a:pt x="0" y="417576"/>
                  </a:moveTo>
                  <a:cubicBezTo>
                    <a:pt x="77096" y="364684"/>
                    <a:pt x="154193" y="311793"/>
                    <a:pt x="451821" y="245454"/>
                  </a:cubicBezTo>
                  <a:cubicBezTo>
                    <a:pt x="749449" y="179115"/>
                    <a:pt x="1321397" y="53609"/>
                    <a:pt x="1785769" y="19543"/>
                  </a:cubicBezTo>
                  <a:cubicBezTo>
                    <a:pt x="2250141" y="-14523"/>
                    <a:pt x="2856156" y="-1973"/>
                    <a:pt x="3238052" y="41058"/>
                  </a:cubicBezTo>
                  <a:cubicBezTo>
                    <a:pt x="3619949" y="84089"/>
                    <a:pt x="3848548" y="180908"/>
                    <a:pt x="4077148" y="277727"/>
                  </a:cubicBezTo>
                </a:path>
              </a:pathLst>
            </a:custGeom>
            <a:noFill/>
            <a:ln w="9525"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22719D78-1A3E-0149-9EAC-172D5AA8D6AE}"/>
                </a:ext>
              </a:extLst>
            </p:cNvPr>
            <p:cNvSpPr/>
            <p:nvPr/>
          </p:nvSpPr>
          <p:spPr>
            <a:xfrm rot="21426931">
              <a:off x="2409659" y="3353309"/>
              <a:ext cx="3865122" cy="307226"/>
            </a:xfrm>
            <a:custGeom>
              <a:avLst/>
              <a:gdLst>
                <a:gd name="connsiteX0" fmla="*/ 0 w 4077148"/>
                <a:gd name="connsiteY0" fmla="*/ 417576 h 417576"/>
                <a:gd name="connsiteX1" fmla="*/ 451821 w 4077148"/>
                <a:gd name="connsiteY1" fmla="*/ 245454 h 417576"/>
                <a:gd name="connsiteX2" fmla="*/ 1785769 w 4077148"/>
                <a:gd name="connsiteY2" fmla="*/ 19543 h 417576"/>
                <a:gd name="connsiteX3" fmla="*/ 3238052 w 4077148"/>
                <a:gd name="connsiteY3" fmla="*/ 41058 h 417576"/>
                <a:gd name="connsiteX4" fmla="*/ 4077148 w 4077148"/>
                <a:gd name="connsiteY4" fmla="*/ 277727 h 417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77148" h="417576">
                  <a:moveTo>
                    <a:pt x="0" y="417576"/>
                  </a:moveTo>
                  <a:cubicBezTo>
                    <a:pt x="77096" y="364684"/>
                    <a:pt x="154193" y="311793"/>
                    <a:pt x="451821" y="245454"/>
                  </a:cubicBezTo>
                  <a:cubicBezTo>
                    <a:pt x="749449" y="179115"/>
                    <a:pt x="1321397" y="53609"/>
                    <a:pt x="1785769" y="19543"/>
                  </a:cubicBezTo>
                  <a:cubicBezTo>
                    <a:pt x="2250141" y="-14523"/>
                    <a:pt x="2856156" y="-1973"/>
                    <a:pt x="3238052" y="41058"/>
                  </a:cubicBezTo>
                  <a:cubicBezTo>
                    <a:pt x="3619949" y="84089"/>
                    <a:pt x="3848548" y="180908"/>
                    <a:pt x="4077148" y="277727"/>
                  </a:cubicBezTo>
                </a:path>
              </a:pathLst>
            </a:custGeom>
            <a:noFill/>
            <a:ln w="9525"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6C4824F7-0A43-3244-9449-EB9B7DAABD08}"/>
                </a:ext>
              </a:extLst>
            </p:cNvPr>
            <p:cNvSpPr/>
            <p:nvPr/>
          </p:nvSpPr>
          <p:spPr>
            <a:xfrm rot="21281094" flipV="1">
              <a:off x="2508489" y="3801936"/>
              <a:ext cx="3951546" cy="272886"/>
            </a:xfrm>
            <a:custGeom>
              <a:avLst/>
              <a:gdLst>
                <a:gd name="connsiteX0" fmla="*/ 0 w 4077148"/>
                <a:gd name="connsiteY0" fmla="*/ 417576 h 417576"/>
                <a:gd name="connsiteX1" fmla="*/ 451821 w 4077148"/>
                <a:gd name="connsiteY1" fmla="*/ 245454 h 417576"/>
                <a:gd name="connsiteX2" fmla="*/ 1785769 w 4077148"/>
                <a:gd name="connsiteY2" fmla="*/ 19543 h 417576"/>
                <a:gd name="connsiteX3" fmla="*/ 3238052 w 4077148"/>
                <a:gd name="connsiteY3" fmla="*/ 41058 h 417576"/>
                <a:gd name="connsiteX4" fmla="*/ 4077148 w 4077148"/>
                <a:gd name="connsiteY4" fmla="*/ 277727 h 417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77148" h="417576">
                  <a:moveTo>
                    <a:pt x="0" y="417576"/>
                  </a:moveTo>
                  <a:cubicBezTo>
                    <a:pt x="77096" y="364684"/>
                    <a:pt x="154193" y="311793"/>
                    <a:pt x="451821" y="245454"/>
                  </a:cubicBezTo>
                  <a:cubicBezTo>
                    <a:pt x="749449" y="179115"/>
                    <a:pt x="1321397" y="53609"/>
                    <a:pt x="1785769" y="19543"/>
                  </a:cubicBezTo>
                  <a:cubicBezTo>
                    <a:pt x="2250141" y="-14523"/>
                    <a:pt x="2856156" y="-1973"/>
                    <a:pt x="3238052" y="41058"/>
                  </a:cubicBezTo>
                  <a:cubicBezTo>
                    <a:pt x="3619949" y="84089"/>
                    <a:pt x="3848548" y="180908"/>
                    <a:pt x="4077148" y="277727"/>
                  </a:cubicBezTo>
                </a:path>
              </a:pathLst>
            </a:custGeom>
            <a:noFill/>
            <a:ln w="9525"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EB20B908-93B7-9F43-BA87-5CCFA6DD160D}"/>
                </a:ext>
              </a:extLst>
            </p:cNvPr>
            <p:cNvSpPr/>
            <p:nvPr/>
          </p:nvSpPr>
          <p:spPr>
            <a:xfrm>
              <a:off x="2494722" y="3587553"/>
              <a:ext cx="4005469" cy="484730"/>
            </a:xfrm>
            <a:custGeom>
              <a:avLst/>
              <a:gdLst>
                <a:gd name="connsiteX0" fmla="*/ 0 w 4005469"/>
                <a:gd name="connsiteY0" fmla="*/ 484730 h 484730"/>
                <a:gd name="connsiteX1" fmla="*/ 387626 w 4005469"/>
                <a:gd name="connsiteY1" fmla="*/ 355521 h 484730"/>
                <a:gd name="connsiteX2" fmla="*/ 1759226 w 4005469"/>
                <a:gd name="connsiteY2" fmla="*/ 87164 h 484730"/>
                <a:gd name="connsiteX3" fmla="*/ 3419061 w 4005469"/>
                <a:gd name="connsiteY3" fmla="*/ 7651 h 484730"/>
                <a:gd name="connsiteX4" fmla="*/ 4005469 w 4005469"/>
                <a:gd name="connsiteY4" fmla="*/ 7651 h 48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05469" h="484730">
                  <a:moveTo>
                    <a:pt x="0" y="484730"/>
                  </a:moveTo>
                  <a:cubicBezTo>
                    <a:pt x="47211" y="453256"/>
                    <a:pt x="94422" y="421782"/>
                    <a:pt x="387626" y="355521"/>
                  </a:cubicBezTo>
                  <a:cubicBezTo>
                    <a:pt x="680830" y="289260"/>
                    <a:pt x="1253987" y="145142"/>
                    <a:pt x="1759226" y="87164"/>
                  </a:cubicBezTo>
                  <a:cubicBezTo>
                    <a:pt x="2264465" y="29186"/>
                    <a:pt x="3044687" y="20903"/>
                    <a:pt x="3419061" y="7651"/>
                  </a:cubicBezTo>
                  <a:cubicBezTo>
                    <a:pt x="3793435" y="-5601"/>
                    <a:pt x="3899452" y="1025"/>
                    <a:pt x="4005469" y="7651"/>
                  </a:cubicBezTo>
                </a:path>
              </a:pathLst>
            </a:custGeom>
            <a:noFill/>
            <a:ln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147C62D1-352F-914C-A133-3BC19D5C1775}"/>
                </a:ext>
              </a:extLst>
            </p:cNvPr>
            <p:cNvSpPr/>
            <p:nvPr/>
          </p:nvSpPr>
          <p:spPr>
            <a:xfrm>
              <a:off x="2450352" y="3529153"/>
              <a:ext cx="3834701" cy="394587"/>
            </a:xfrm>
            <a:custGeom>
              <a:avLst/>
              <a:gdLst>
                <a:gd name="connsiteX0" fmla="*/ 0 w 4005469"/>
                <a:gd name="connsiteY0" fmla="*/ 484730 h 484730"/>
                <a:gd name="connsiteX1" fmla="*/ 387626 w 4005469"/>
                <a:gd name="connsiteY1" fmla="*/ 355521 h 484730"/>
                <a:gd name="connsiteX2" fmla="*/ 1759226 w 4005469"/>
                <a:gd name="connsiteY2" fmla="*/ 87164 h 484730"/>
                <a:gd name="connsiteX3" fmla="*/ 3419061 w 4005469"/>
                <a:gd name="connsiteY3" fmla="*/ 7651 h 484730"/>
                <a:gd name="connsiteX4" fmla="*/ 4005469 w 4005469"/>
                <a:gd name="connsiteY4" fmla="*/ 7651 h 48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05469" h="484730">
                  <a:moveTo>
                    <a:pt x="0" y="484730"/>
                  </a:moveTo>
                  <a:cubicBezTo>
                    <a:pt x="47211" y="453256"/>
                    <a:pt x="94422" y="421782"/>
                    <a:pt x="387626" y="355521"/>
                  </a:cubicBezTo>
                  <a:cubicBezTo>
                    <a:pt x="680830" y="289260"/>
                    <a:pt x="1253987" y="145142"/>
                    <a:pt x="1759226" y="87164"/>
                  </a:cubicBezTo>
                  <a:cubicBezTo>
                    <a:pt x="2264465" y="29186"/>
                    <a:pt x="3044687" y="20903"/>
                    <a:pt x="3419061" y="7651"/>
                  </a:cubicBezTo>
                  <a:cubicBezTo>
                    <a:pt x="3793435" y="-5601"/>
                    <a:pt x="3899452" y="1025"/>
                    <a:pt x="4005469" y="7651"/>
                  </a:cubicBezTo>
                </a:path>
              </a:pathLst>
            </a:custGeom>
            <a:noFill/>
            <a:ln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3BAABF00-060F-3B4A-B103-DC142C0D7603}"/>
                </a:ext>
              </a:extLst>
            </p:cNvPr>
            <p:cNvSpPr/>
            <p:nvPr/>
          </p:nvSpPr>
          <p:spPr>
            <a:xfrm>
              <a:off x="2417557" y="3679624"/>
              <a:ext cx="4156863" cy="141873"/>
            </a:xfrm>
            <a:custGeom>
              <a:avLst/>
              <a:gdLst>
                <a:gd name="connsiteX0" fmla="*/ 0 w 4005469"/>
                <a:gd name="connsiteY0" fmla="*/ 484730 h 484730"/>
                <a:gd name="connsiteX1" fmla="*/ 387626 w 4005469"/>
                <a:gd name="connsiteY1" fmla="*/ 355521 h 484730"/>
                <a:gd name="connsiteX2" fmla="*/ 1759226 w 4005469"/>
                <a:gd name="connsiteY2" fmla="*/ 87164 h 484730"/>
                <a:gd name="connsiteX3" fmla="*/ 3419061 w 4005469"/>
                <a:gd name="connsiteY3" fmla="*/ 7651 h 484730"/>
                <a:gd name="connsiteX4" fmla="*/ 4005469 w 4005469"/>
                <a:gd name="connsiteY4" fmla="*/ 7651 h 48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05469" h="484730">
                  <a:moveTo>
                    <a:pt x="0" y="484730"/>
                  </a:moveTo>
                  <a:cubicBezTo>
                    <a:pt x="47211" y="453256"/>
                    <a:pt x="94422" y="421782"/>
                    <a:pt x="387626" y="355521"/>
                  </a:cubicBezTo>
                  <a:cubicBezTo>
                    <a:pt x="680830" y="289260"/>
                    <a:pt x="1253987" y="145142"/>
                    <a:pt x="1759226" y="87164"/>
                  </a:cubicBezTo>
                  <a:cubicBezTo>
                    <a:pt x="2264465" y="29186"/>
                    <a:pt x="3044687" y="20903"/>
                    <a:pt x="3419061" y="7651"/>
                  </a:cubicBezTo>
                  <a:cubicBezTo>
                    <a:pt x="3793435" y="-5601"/>
                    <a:pt x="3899452" y="1025"/>
                    <a:pt x="4005469" y="7651"/>
                  </a:cubicBezTo>
                </a:path>
              </a:pathLst>
            </a:custGeom>
            <a:noFill/>
            <a:ln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3FDAABAD-4ED4-304A-B117-205EDCFE28A2}"/>
                </a:ext>
              </a:extLst>
            </p:cNvPr>
            <p:cNvSpPr/>
            <p:nvPr/>
          </p:nvSpPr>
          <p:spPr>
            <a:xfrm>
              <a:off x="2534856" y="3355532"/>
              <a:ext cx="3923817" cy="694481"/>
            </a:xfrm>
            <a:custGeom>
              <a:avLst/>
              <a:gdLst>
                <a:gd name="connsiteX0" fmla="*/ 0 w 4005469"/>
                <a:gd name="connsiteY0" fmla="*/ 484730 h 484730"/>
                <a:gd name="connsiteX1" fmla="*/ 387626 w 4005469"/>
                <a:gd name="connsiteY1" fmla="*/ 355521 h 484730"/>
                <a:gd name="connsiteX2" fmla="*/ 1759226 w 4005469"/>
                <a:gd name="connsiteY2" fmla="*/ 87164 h 484730"/>
                <a:gd name="connsiteX3" fmla="*/ 3419061 w 4005469"/>
                <a:gd name="connsiteY3" fmla="*/ 7651 h 484730"/>
                <a:gd name="connsiteX4" fmla="*/ 4005469 w 4005469"/>
                <a:gd name="connsiteY4" fmla="*/ 7651 h 48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05469" h="484730">
                  <a:moveTo>
                    <a:pt x="0" y="484730"/>
                  </a:moveTo>
                  <a:cubicBezTo>
                    <a:pt x="47211" y="453256"/>
                    <a:pt x="94422" y="421782"/>
                    <a:pt x="387626" y="355521"/>
                  </a:cubicBezTo>
                  <a:cubicBezTo>
                    <a:pt x="680830" y="289260"/>
                    <a:pt x="1253987" y="145142"/>
                    <a:pt x="1759226" y="87164"/>
                  </a:cubicBezTo>
                  <a:cubicBezTo>
                    <a:pt x="2264465" y="29186"/>
                    <a:pt x="3044687" y="20903"/>
                    <a:pt x="3419061" y="7651"/>
                  </a:cubicBezTo>
                  <a:cubicBezTo>
                    <a:pt x="3793435" y="-5601"/>
                    <a:pt x="3899452" y="1025"/>
                    <a:pt x="4005469" y="7651"/>
                  </a:cubicBezTo>
                </a:path>
              </a:pathLst>
            </a:custGeom>
            <a:noFill/>
            <a:ln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D0EE4528-2D60-4442-8995-7FD446F44059}"/>
                </a:ext>
              </a:extLst>
            </p:cNvPr>
            <p:cNvSpPr/>
            <p:nvPr/>
          </p:nvSpPr>
          <p:spPr>
            <a:xfrm>
              <a:off x="2384384" y="3432111"/>
              <a:ext cx="3946967" cy="247513"/>
            </a:xfrm>
            <a:custGeom>
              <a:avLst/>
              <a:gdLst>
                <a:gd name="connsiteX0" fmla="*/ 0 w 3993266"/>
                <a:gd name="connsiteY0" fmla="*/ 143341 h 212789"/>
                <a:gd name="connsiteX1" fmla="*/ 1111170 w 3993266"/>
                <a:gd name="connsiteY1" fmla="*/ 4445 h 212789"/>
                <a:gd name="connsiteX2" fmla="*/ 2546430 w 3993266"/>
                <a:gd name="connsiteY2" fmla="*/ 50743 h 212789"/>
                <a:gd name="connsiteX3" fmla="*/ 3993266 w 3993266"/>
                <a:gd name="connsiteY3" fmla="*/ 212789 h 212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93266" h="212789">
                  <a:moveTo>
                    <a:pt x="0" y="143341"/>
                  </a:moveTo>
                  <a:cubicBezTo>
                    <a:pt x="343382" y="81609"/>
                    <a:pt x="686765" y="19878"/>
                    <a:pt x="1111170" y="4445"/>
                  </a:cubicBezTo>
                  <a:cubicBezTo>
                    <a:pt x="1535575" y="-10988"/>
                    <a:pt x="2066081" y="16019"/>
                    <a:pt x="2546430" y="50743"/>
                  </a:cubicBezTo>
                  <a:cubicBezTo>
                    <a:pt x="3026779" y="85467"/>
                    <a:pt x="3510022" y="149128"/>
                    <a:pt x="3993266" y="212789"/>
                  </a:cubicBezTo>
                </a:path>
              </a:pathLst>
            </a:custGeom>
            <a:noFill/>
            <a:ln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5CF127DD-79B6-9840-AAEA-748BFDA37AF1}"/>
                </a:ext>
              </a:extLst>
            </p:cNvPr>
            <p:cNvSpPr/>
            <p:nvPr/>
          </p:nvSpPr>
          <p:spPr>
            <a:xfrm>
              <a:off x="2384385" y="3587027"/>
              <a:ext cx="4178461" cy="397312"/>
            </a:xfrm>
            <a:custGeom>
              <a:avLst/>
              <a:gdLst>
                <a:gd name="connsiteX0" fmla="*/ 0 w 4178461"/>
                <a:gd name="connsiteY0" fmla="*/ 173620 h 397312"/>
                <a:gd name="connsiteX1" fmla="*/ 925974 w 4178461"/>
                <a:gd name="connsiteY1" fmla="*/ 370389 h 397312"/>
                <a:gd name="connsiteX2" fmla="*/ 2199190 w 4178461"/>
                <a:gd name="connsiteY2" fmla="*/ 381964 h 397312"/>
                <a:gd name="connsiteX3" fmla="*/ 3368233 w 4178461"/>
                <a:gd name="connsiteY3" fmla="*/ 243068 h 397312"/>
                <a:gd name="connsiteX4" fmla="*/ 4178461 w 4178461"/>
                <a:gd name="connsiteY4" fmla="*/ 0 h 397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78461" h="397312">
                  <a:moveTo>
                    <a:pt x="0" y="173620"/>
                  </a:moveTo>
                  <a:cubicBezTo>
                    <a:pt x="279721" y="254642"/>
                    <a:pt x="559442" y="335665"/>
                    <a:pt x="925974" y="370389"/>
                  </a:cubicBezTo>
                  <a:cubicBezTo>
                    <a:pt x="1292506" y="405113"/>
                    <a:pt x="1792147" y="403184"/>
                    <a:pt x="2199190" y="381964"/>
                  </a:cubicBezTo>
                  <a:cubicBezTo>
                    <a:pt x="2606233" y="360744"/>
                    <a:pt x="3038354" y="306729"/>
                    <a:pt x="3368233" y="243068"/>
                  </a:cubicBezTo>
                  <a:cubicBezTo>
                    <a:pt x="3698112" y="179407"/>
                    <a:pt x="3938286" y="89703"/>
                    <a:pt x="4178461" y="0"/>
                  </a:cubicBezTo>
                </a:path>
              </a:pathLst>
            </a:custGeom>
            <a:noFill/>
            <a:ln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542A9C41-C724-3A49-98EB-7CAED2B405D6}"/>
                </a:ext>
              </a:extLst>
            </p:cNvPr>
            <p:cNvSpPr/>
            <p:nvPr/>
          </p:nvSpPr>
          <p:spPr>
            <a:xfrm>
              <a:off x="2536784" y="3584511"/>
              <a:ext cx="3946967" cy="247513"/>
            </a:xfrm>
            <a:custGeom>
              <a:avLst/>
              <a:gdLst>
                <a:gd name="connsiteX0" fmla="*/ 0 w 3993266"/>
                <a:gd name="connsiteY0" fmla="*/ 143341 h 212789"/>
                <a:gd name="connsiteX1" fmla="*/ 1111170 w 3993266"/>
                <a:gd name="connsiteY1" fmla="*/ 4445 h 212789"/>
                <a:gd name="connsiteX2" fmla="*/ 2546430 w 3993266"/>
                <a:gd name="connsiteY2" fmla="*/ 50743 h 212789"/>
                <a:gd name="connsiteX3" fmla="*/ 3993266 w 3993266"/>
                <a:gd name="connsiteY3" fmla="*/ 212789 h 212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93266" h="212789">
                  <a:moveTo>
                    <a:pt x="0" y="143341"/>
                  </a:moveTo>
                  <a:cubicBezTo>
                    <a:pt x="343382" y="81609"/>
                    <a:pt x="686765" y="19878"/>
                    <a:pt x="1111170" y="4445"/>
                  </a:cubicBezTo>
                  <a:cubicBezTo>
                    <a:pt x="1535575" y="-10988"/>
                    <a:pt x="2066081" y="16019"/>
                    <a:pt x="2546430" y="50743"/>
                  </a:cubicBezTo>
                  <a:cubicBezTo>
                    <a:pt x="3026779" y="85467"/>
                    <a:pt x="3510022" y="149128"/>
                    <a:pt x="3993266" y="212789"/>
                  </a:cubicBezTo>
                </a:path>
              </a:pathLst>
            </a:custGeom>
            <a:noFill/>
            <a:ln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EDA1FE11-7ABD-7B4C-80A8-3DD9D2CF9F77}"/>
                </a:ext>
              </a:extLst>
            </p:cNvPr>
            <p:cNvSpPr/>
            <p:nvPr/>
          </p:nvSpPr>
          <p:spPr>
            <a:xfrm rot="21426931" flipV="1">
              <a:off x="2422537" y="3662190"/>
              <a:ext cx="3865122" cy="127949"/>
            </a:xfrm>
            <a:custGeom>
              <a:avLst/>
              <a:gdLst>
                <a:gd name="connsiteX0" fmla="*/ 0 w 4077148"/>
                <a:gd name="connsiteY0" fmla="*/ 417576 h 417576"/>
                <a:gd name="connsiteX1" fmla="*/ 451821 w 4077148"/>
                <a:gd name="connsiteY1" fmla="*/ 245454 h 417576"/>
                <a:gd name="connsiteX2" fmla="*/ 1785769 w 4077148"/>
                <a:gd name="connsiteY2" fmla="*/ 19543 h 417576"/>
                <a:gd name="connsiteX3" fmla="*/ 3238052 w 4077148"/>
                <a:gd name="connsiteY3" fmla="*/ 41058 h 417576"/>
                <a:gd name="connsiteX4" fmla="*/ 4077148 w 4077148"/>
                <a:gd name="connsiteY4" fmla="*/ 277727 h 417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77148" h="417576">
                  <a:moveTo>
                    <a:pt x="0" y="417576"/>
                  </a:moveTo>
                  <a:cubicBezTo>
                    <a:pt x="77096" y="364684"/>
                    <a:pt x="154193" y="311793"/>
                    <a:pt x="451821" y="245454"/>
                  </a:cubicBezTo>
                  <a:cubicBezTo>
                    <a:pt x="749449" y="179115"/>
                    <a:pt x="1321397" y="53609"/>
                    <a:pt x="1785769" y="19543"/>
                  </a:cubicBezTo>
                  <a:cubicBezTo>
                    <a:pt x="2250141" y="-14523"/>
                    <a:pt x="2856156" y="-1973"/>
                    <a:pt x="3238052" y="41058"/>
                  </a:cubicBezTo>
                  <a:cubicBezTo>
                    <a:pt x="3619949" y="84089"/>
                    <a:pt x="3848548" y="180908"/>
                    <a:pt x="4077148" y="277727"/>
                  </a:cubicBezTo>
                </a:path>
              </a:pathLst>
            </a:custGeom>
            <a:noFill/>
            <a:ln w="9525"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12515668-6C14-334F-8402-D9AA1A5F0250}"/>
                </a:ext>
              </a:extLst>
            </p:cNvPr>
            <p:cNvSpPr/>
            <p:nvPr/>
          </p:nvSpPr>
          <p:spPr>
            <a:xfrm rot="21329096">
              <a:off x="2502094" y="3693983"/>
              <a:ext cx="4156695" cy="397312"/>
            </a:xfrm>
            <a:custGeom>
              <a:avLst/>
              <a:gdLst>
                <a:gd name="connsiteX0" fmla="*/ 0 w 4178461"/>
                <a:gd name="connsiteY0" fmla="*/ 173620 h 397312"/>
                <a:gd name="connsiteX1" fmla="*/ 925974 w 4178461"/>
                <a:gd name="connsiteY1" fmla="*/ 370389 h 397312"/>
                <a:gd name="connsiteX2" fmla="*/ 2199190 w 4178461"/>
                <a:gd name="connsiteY2" fmla="*/ 381964 h 397312"/>
                <a:gd name="connsiteX3" fmla="*/ 3368233 w 4178461"/>
                <a:gd name="connsiteY3" fmla="*/ 243068 h 397312"/>
                <a:gd name="connsiteX4" fmla="*/ 4178461 w 4178461"/>
                <a:gd name="connsiteY4" fmla="*/ 0 h 397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78461" h="397312">
                  <a:moveTo>
                    <a:pt x="0" y="173620"/>
                  </a:moveTo>
                  <a:cubicBezTo>
                    <a:pt x="279721" y="254642"/>
                    <a:pt x="559442" y="335665"/>
                    <a:pt x="925974" y="370389"/>
                  </a:cubicBezTo>
                  <a:cubicBezTo>
                    <a:pt x="1292506" y="405113"/>
                    <a:pt x="1792147" y="403184"/>
                    <a:pt x="2199190" y="381964"/>
                  </a:cubicBezTo>
                  <a:cubicBezTo>
                    <a:pt x="2606233" y="360744"/>
                    <a:pt x="3038354" y="306729"/>
                    <a:pt x="3368233" y="243068"/>
                  </a:cubicBezTo>
                  <a:cubicBezTo>
                    <a:pt x="3698112" y="179407"/>
                    <a:pt x="3938286" y="89703"/>
                    <a:pt x="4178461" y="0"/>
                  </a:cubicBezTo>
                </a:path>
              </a:pathLst>
            </a:custGeom>
            <a:noFill/>
            <a:ln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F7D8C4F3-CDD7-F64B-AC81-B7343A175F35}"/>
                </a:ext>
              </a:extLst>
            </p:cNvPr>
            <p:cNvSpPr/>
            <p:nvPr/>
          </p:nvSpPr>
          <p:spPr>
            <a:xfrm rot="21426931" flipV="1">
              <a:off x="2540212" y="3791440"/>
              <a:ext cx="3865122" cy="127949"/>
            </a:xfrm>
            <a:custGeom>
              <a:avLst/>
              <a:gdLst>
                <a:gd name="connsiteX0" fmla="*/ 0 w 4077148"/>
                <a:gd name="connsiteY0" fmla="*/ 417576 h 417576"/>
                <a:gd name="connsiteX1" fmla="*/ 451821 w 4077148"/>
                <a:gd name="connsiteY1" fmla="*/ 245454 h 417576"/>
                <a:gd name="connsiteX2" fmla="*/ 1785769 w 4077148"/>
                <a:gd name="connsiteY2" fmla="*/ 19543 h 417576"/>
                <a:gd name="connsiteX3" fmla="*/ 3238052 w 4077148"/>
                <a:gd name="connsiteY3" fmla="*/ 41058 h 417576"/>
                <a:gd name="connsiteX4" fmla="*/ 4077148 w 4077148"/>
                <a:gd name="connsiteY4" fmla="*/ 277727 h 417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77148" h="417576">
                  <a:moveTo>
                    <a:pt x="0" y="417576"/>
                  </a:moveTo>
                  <a:cubicBezTo>
                    <a:pt x="77096" y="364684"/>
                    <a:pt x="154193" y="311793"/>
                    <a:pt x="451821" y="245454"/>
                  </a:cubicBezTo>
                  <a:cubicBezTo>
                    <a:pt x="749449" y="179115"/>
                    <a:pt x="1321397" y="53609"/>
                    <a:pt x="1785769" y="19543"/>
                  </a:cubicBezTo>
                  <a:cubicBezTo>
                    <a:pt x="2250141" y="-14523"/>
                    <a:pt x="2856156" y="-1973"/>
                    <a:pt x="3238052" y="41058"/>
                  </a:cubicBezTo>
                  <a:cubicBezTo>
                    <a:pt x="3619949" y="84089"/>
                    <a:pt x="3848548" y="180908"/>
                    <a:pt x="4077148" y="277727"/>
                  </a:cubicBezTo>
                </a:path>
              </a:pathLst>
            </a:custGeom>
            <a:noFill/>
            <a:ln w="9525"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AEBDEF78-A7A8-9D48-8EFF-6439F596CC39}"/>
                </a:ext>
              </a:extLst>
            </p:cNvPr>
            <p:cNvSpPr/>
            <p:nvPr/>
          </p:nvSpPr>
          <p:spPr>
            <a:xfrm rot="21415059" flipV="1">
              <a:off x="2428950" y="3536826"/>
              <a:ext cx="4167462" cy="275337"/>
            </a:xfrm>
            <a:custGeom>
              <a:avLst/>
              <a:gdLst>
                <a:gd name="connsiteX0" fmla="*/ 0 w 3993266"/>
                <a:gd name="connsiteY0" fmla="*/ 143341 h 212789"/>
                <a:gd name="connsiteX1" fmla="*/ 1111170 w 3993266"/>
                <a:gd name="connsiteY1" fmla="*/ 4445 h 212789"/>
                <a:gd name="connsiteX2" fmla="*/ 2546430 w 3993266"/>
                <a:gd name="connsiteY2" fmla="*/ 50743 h 212789"/>
                <a:gd name="connsiteX3" fmla="*/ 3993266 w 3993266"/>
                <a:gd name="connsiteY3" fmla="*/ 212789 h 212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93266" h="212789">
                  <a:moveTo>
                    <a:pt x="0" y="143341"/>
                  </a:moveTo>
                  <a:cubicBezTo>
                    <a:pt x="343382" y="81609"/>
                    <a:pt x="686765" y="19878"/>
                    <a:pt x="1111170" y="4445"/>
                  </a:cubicBezTo>
                  <a:cubicBezTo>
                    <a:pt x="1535575" y="-10988"/>
                    <a:pt x="2066081" y="16019"/>
                    <a:pt x="2546430" y="50743"/>
                  </a:cubicBezTo>
                  <a:cubicBezTo>
                    <a:pt x="3026779" y="85467"/>
                    <a:pt x="3510022" y="149128"/>
                    <a:pt x="3993266" y="212789"/>
                  </a:cubicBezTo>
                </a:path>
              </a:pathLst>
            </a:custGeom>
            <a:noFill/>
            <a:ln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22A8C0F4-AC42-6A40-9424-FDAEA5B3F22C}"/>
              </a:ext>
            </a:extLst>
          </p:cNvPr>
          <p:cNvSpPr txBox="1"/>
          <p:nvPr/>
        </p:nvSpPr>
        <p:spPr>
          <a:xfrm>
            <a:off x="1311439" y="1007179"/>
            <a:ext cx="1033627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Current focus: </a:t>
            </a:r>
            <a:r>
              <a:rPr lang="en-US" sz="2400" dirty="0"/>
              <a:t>uncertainty propagation for high-fidelity trajectory simulation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High dimensional inputs – e.g., atmosphere conditions, vehicle state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Multiple quantities of interest (</a:t>
            </a:r>
            <a:r>
              <a:rPr lang="en-US" sz="2000" dirty="0" err="1"/>
              <a:t>QoIs</a:t>
            </a:r>
            <a:r>
              <a:rPr lang="en-US" sz="2000" dirty="0"/>
              <a:t>) – e.g., landing location, flight time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Model: Program to Optimize Simulated Trajectories II (POST2)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A3086B-DE06-5C47-80ED-53BCAC5060E0}"/>
              </a:ext>
            </a:extLst>
          </p:cNvPr>
          <p:cNvSpPr txBox="1"/>
          <p:nvPr/>
        </p:nvSpPr>
        <p:spPr>
          <a:xfrm>
            <a:off x="4816471" y="2553823"/>
            <a:ext cx="27701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Monte Carlo (MC) simulation</a:t>
            </a:r>
          </a:p>
        </p:txBody>
      </p:sp>
    </p:spTree>
    <p:extLst>
      <p:ext uri="{BB962C8B-B14F-4D97-AF65-F5344CB8AC3E}">
        <p14:creationId xmlns:p14="http://schemas.microsoft.com/office/powerpoint/2010/main" val="16635379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Picture 75">
            <a:extLst>
              <a:ext uri="{FF2B5EF4-FFF2-40B4-BE49-F238E27FC236}">
                <a16:creationId xmlns:a16="http://schemas.microsoft.com/office/drawing/2014/main" id="{E9F8FBED-C77B-3048-BC68-12111668F0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3605" y="2728606"/>
            <a:ext cx="2437509" cy="236844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493DD0-DC14-5742-96A5-97F76E251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Motivation: Trajectory Guidance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119E9B-DD91-5947-83A7-B4EB3396E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4</a:t>
            </a:fld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55475CA-1474-9E4C-A4E0-7E664DF43470}"/>
              </a:ext>
            </a:extLst>
          </p:cNvPr>
          <p:cNvGrpSpPr/>
          <p:nvPr/>
        </p:nvGrpSpPr>
        <p:grpSpPr>
          <a:xfrm>
            <a:off x="3219557" y="2914727"/>
            <a:ext cx="2400115" cy="1984220"/>
            <a:chOff x="650528" y="2969156"/>
            <a:chExt cx="2400115" cy="1984220"/>
          </a:xfrm>
        </p:grpSpPr>
        <p:pic>
          <p:nvPicPr>
            <p:cNvPr id="10" name="Picture 9" descr="adept-rear.jpeg">
              <a:extLst>
                <a:ext uri="{FF2B5EF4-FFF2-40B4-BE49-F238E27FC236}">
                  <a16:creationId xmlns:a16="http://schemas.microsoft.com/office/drawing/2014/main" id="{098A53A2-C9AE-3B44-B38C-6E0211E134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474" b="98737" l="9800" r="9866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9715"/>
            <a:stretch/>
          </p:blipFill>
          <p:spPr>
            <a:xfrm>
              <a:off x="1095651" y="3330981"/>
              <a:ext cx="1426568" cy="1622395"/>
            </a:xfrm>
            <a:prstGeom prst="rect">
              <a:avLst/>
            </a:prstGeom>
          </p:spPr>
        </p:pic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50BED53F-9079-6E4A-BC73-56C5CEEBFA35}"/>
                </a:ext>
              </a:extLst>
            </p:cNvPr>
            <p:cNvCxnSpPr>
              <a:cxnSpLocks/>
            </p:cNvCxnSpPr>
            <p:nvPr/>
          </p:nvCxnSpPr>
          <p:spPr>
            <a:xfrm>
              <a:off x="1199030" y="3227292"/>
              <a:ext cx="371217" cy="479882"/>
            </a:xfrm>
            <a:prstGeom prst="straightConnector1">
              <a:avLst/>
            </a:prstGeom>
            <a:ln w="2857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02712B7-0409-AF4B-A22A-0142D7F91758}"/>
                </a:ext>
              </a:extLst>
            </p:cNvPr>
            <p:cNvSpPr txBox="1"/>
            <p:nvPr/>
          </p:nvSpPr>
          <p:spPr>
            <a:xfrm>
              <a:off x="650528" y="2971638"/>
              <a:ext cx="10648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Heatshield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4635C8FA-9D41-D94E-B6EE-F72E8352EAB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73804" y="3259563"/>
              <a:ext cx="368717" cy="721614"/>
            </a:xfrm>
            <a:prstGeom prst="straightConnector1">
              <a:avLst/>
            </a:prstGeom>
            <a:ln w="2857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6D1B756-F45F-7B4F-BC0D-1A994923CF5F}"/>
                </a:ext>
              </a:extLst>
            </p:cNvPr>
            <p:cNvSpPr txBox="1"/>
            <p:nvPr/>
          </p:nvSpPr>
          <p:spPr>
            <a:xfrm>
              <a:off x="1564743" y="2969156"/>
              <a:ext cx="14859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Payload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22A8C0F4-AC42-6A40-9424-FDAEA5B3F22C}"/>
              </a:ext>
            </a:extLst>
          </p:cNvPr>
          <p:cNvSpPr txBox="1"/>
          <p:nvPr/>
        </p:nvSpPr>
        <p:spPr>
          <a:xfrm>
            <a:off x="1311439" y="1007179"/>
            <a:ext cx="1033627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Current focus: </a:t>
            </a:r>
            <a:r>
              <a:rPr lang="en-US" sz="2400" dirty="0"/>
              <a:t>uncertainty propagation for high-fidelity trajectory simulation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High dimensional inputs – e.g., atmosphere conditions, vehicle state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Multiple quantities of interest (</a:t>
            </a:r>
            <a:r>
              <a:rPr lang="en-US" sz="2000" dirty="0" err="1"/>
              <a:t>QoIs</a:t>
            </a:r>
            <a:r>
              <a:rPr lang="en-US" sz="2000" dirty="0"/>
              <a:t>) – e.g., landing location, flight time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Model: Program to Optimize Simulated Trajectories II (POST2)</a:t>
            </a:r>
          </a:p>
        </p:txBody>
      </p:sp>
      <p:sp>
        <p:nvSpPr>
          <p:cNvPr id="34" name="Freeform 33">
            <a:extLst>
              <a:ext uri="{FF2B5EF4-FFF2-40B4-BE49-F238E27FC236}">
                <a16:creationId xmlns:a16="http://schemas.microsoft.com/office/drawing/2014/main" id="{85D74E58-B12F-5748-98E5-3A5B06B58758}"/>
              </a:ext>
            </a:extLst>
          </p:cNvPr>
          <p:cNvSpPr/>
          <p:nvPr/>
        </p:nvSpPr>
        <p:spPr>
          <a:xfrm>
            <a:off x="4784805" y="3300137"/>
            <a:ext cx="2425946" cy="240977"/>
          </a:xfrm>
          <a:custGeom>
            <a:avLst/>
            <a:gdLst>
              <a:gd name="connsiteX0" fmla="*/ 0 w 4077148"/>
              <a:gd name="connsiteY0" fmla="*/ 417576 h 417576"/>
              <a:gd name="connsiteX1" fmla="*/ 451821 w 4077148"/>
              <a:gd name="connsiteY1" fmla="*/ 245454 h 417576"/>
              <a:gd name="connsiteX2" fmla="*/ 1785769 w 4077148"/>
              <a:gd name="connsiteY2" fmla="*/ 19543 h 417576"/>
              <a:gd name="connsiteX3" fmla="*/ 3238052 w 4077148"/>
              <a:gd name="connsiteY3" fmla="*/ 41058 h 417576"/>
              <a:gd name="connsiteX4" fmla="*/ 4077148 w 4077148"/>
              <a:gd name="connsiteY4" fmla="*/ 277727 h 417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7148" h="417576">
                <a:moveTo>
                  <a:pt x="0" y="417576"/>
                </a:moveTo>
                <a:cubicBezTo>
                  <a:pt x="77096" y="364684"/>
                  <a:pt x="154193" y="311793"/>
                  <a:pt x="451821" y="245454"/>
                </a:cubicBezTo>
                <a:cubicBezTo>
                  <a:pt x="749449" y="179115"/>
                  <a:pt x="1321397" y="53609"/>
                  <a:pt x="1785769" y="19543"/>
                </a:cubicBezTo>
                <a:cubicBezTo>
                  <a:pt x="2250141" y="-14523"/>
                  <a:pt x="2856156" y="-1973"/>
                  <a:pt x="3238052" y="41058"/>
                </a:cubicBezTo>
                <a:cubicBezTo>
                  <a:pt x="3619949" y="84089"/>
                  <a:pt x="3848548" y="180908"/>
                  <a:pt x="4077148" y="277727"/>
                </a:cubicBezTo>
              </a:path>
            </a:pathLst>
          </a:custGeom>
          <a:noFill/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 34">
            <a:extLst>
              <a:ext uri="{FF2B5EF4-FFF2-40B4-BE49-F238E27FC236}">
                <a16:creationId xmlns:a16="http://schemas.microsoft.com/office/drawing/2014/main" id="{C0339964-77E0-044C-9B66-F9281166BCFC}"/>
              </a:ext>
            </a:extLst>
          </p:cNvPr>
          <p:cNvSpPr/>
          <p:nvPr/>
        </p:nvSpPr>
        <p:spPr>
          <a:xfrm>
            <a:off x="4810202" y="3579538"/>
            <a:ext cx="2425946" cy="261058"/>
          </a:xfrm>
          <a:custGeom>
            <a:avLst/>
            <a:gdLst>
              <a:gd name="connsiteX0" fmla="*/ 0 w 4178461"/>
              <a:gd name="connsiteY0" fmla="*/ 173620 h 397312"/>
              <a:gd name="connsiteX1" fmla="*/ 925974 w 4178461"/>
              <a:gd name="connsiteY1" fmla="*/ 370389 h 397312"/>
              <a:gd name="connsiteX2" fmla="*/ 2199190 w 4178461"/>
              <a:gd name="connsiteY2" fmla="*/ 381964 h 397312"/>
              <a:gd name="connsiteX3" fmla="*/ 3368233 w 4178461"/>
              <a:gd name="connsiteY3" fmla="*/ 243068 h 397312"/>
              <a:gd name="connsiteX4" fmla="*/ 4178461 w 4178461"/>
              <a:gd name="connsiteY4" fmla="*/ 0 h 397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78461" h="397312">
                <a:moveTo>
                  <a:pt x="0" y="173620"/>
                </a:moveTo>
                <a:cubicBezTo>
                  <a:pt x="279721" y="254642"/>
                  <a:pt x="559442" y="335665"/>
                  <a:pt x="925974" y="370389"/>
                </a:cubicBezTo>
                <a:cubicBezTo>
                  <a:pt x="1292506" y="405113"/>
                  <a:pt x="1792147" y="403184"/>
                  <a:pt x="2199190" y="381964"/>
                </a:cubicBezTo>
                <a:cubicBezTo>
                  <a:pt x="2606233" y="360744"/>
                  <a:pt x="3038354" y="306729"/>
                  <a:pt x="3368233" y="243068"/>
                </a:cubicBezTo>
                <a:cubicBezTo>
                  <a:pt x="3698112" y="179407"/>
                  <a:pt x="3938286" y="89703"/>
                  <a:pt x="4178461" y="0"/>
                </a:cubicBezTo>
              </a:path>
            </a:pathLst>
          </a:custGeom>
          <a:noFill/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 35">
            <a:extLst>
              <a:ext uri="{FF2B5EF4-FFF2-40B4-BE49-F238E27FC236}">
                <a16:creationId xmlns:a16="http://schemas.microsoft.com/office/drawing/2014/main" id="{63C0AA74-A092-0149-A073-0038E6D05FD4}"/>
              </a:ext>
            </a:extLst>
          </p:cNvPr>
          <p:cNvSpPr/>
          <p:nvPr/>
        </p:nvSpPr>
        <p:spPr>
          <a:xfrm>
            <a:off x="4835602" y="3236636"/>
            <a:ext cx="2379738" cy="512077"/>
          </a:xfrm>
          <a:custGeom>
            <a:avLst/>
            <a:gdLst>
              <a:gd name="connsiteX0" fmla="*/ 0 w 3924300"/>
              <a:gd name="connsiteY0" fmla="*/ 647700 h 647700"/>
              <a:gd name="connsiteX1" fmla="*/ 965200 w 3924300"/>
              <a:gd name="connsiteY1" fmla="*/ 368300 h 647700"/>
              <a:gd name="connsiteX2" fmla="*/ 2209800 w 3924300"/>
              <a:gd name="connsiteY2" fmla="*/ 279400 h 647700"/>
              <a:gd name="connsiteX3" fmla="*/ 3086100 w 3924300"/>
              <a:gd name="connsiteY3" fmla="*/ 0 h 647700"/>
              <a:gd name="connsiteX4" fmla="*/ 3924300 w 3924300"/>
              <a:gd name="connsiteY4" fmla="*/ 177800 h 64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24300" h="647700">
                <a:moveTo>
                  <a:pt x="0" y="647700"/>
                </a:moveTo>
                <a:lnTo>
                  <a:pt x="965200" y="368300"/>
                </a:lnTo>
                <a:lnTo>
                  <a:pt x="2209800" y="279400"/>
                </a:lnTo>
                <a:lnTo>
                  <a:pt x="3086100" y="0"/>
                </a:lnTo>
                <a:lnTo>
                  <a:pt x="3924300" y="177800"/>
                </a:lnTo>
              </a:path>
            </a:pathLst>
          </a:custGeom>
          <a:noFill/>
          <a:ln w="6350">
            <a:solidFill>
              <a:srgbClr val="018E41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 36">
            <a:extLst>
              <a:ext uri="{FF2B5EF4-FFF2-40B4-BE49-F238E27FC236}">
                <a16:creationId xmlns:a16="http://schemas.microsoft.com/office/drawing/2014/main" id="{3A1670ED-EADD-ED48-A058-9A12D5B9994B}"/>
              </a:ext>
            </a:extLst>
          </p:cNvPr>
          <p:cNvSpPr/>
          <p:nvPr/>
        </p:nvSpPr>
        <p:spPr>
          <a:xfrm>
            <a:off x="4772102" y="3581030"/>
            <a:ext cx="2553333" cy="48661"/>
          </a:xfrm>
          <a:custGeom>
            <a:avLst/>
            <a:gdLst>
              <a:gd name="connsiteX0" fmla="*/ 0 w 4127500"/>
              <a:gd name="connsiteY0" fmla="*/ 0 h 342900"/>
              <a:gd name="connsiteX1" fmla="*/ 1143000 w 4127500"/>
              <a:gd name="connsiteY1" fmla="*/ 317500 h 342900"/>
              <a:gd name="connsiteX2" fmla="*/ 2197100 w 4127500"/>
              <a:gd name="connsiteY2" fmla="*/ 342900 h 342900"/>
              <a:gd name="connsiteX3" fmla="*/ 3187700 w 4127500"/>
              <a:gd name="connsiteY3" fmla="*/ 63500 h 342900"/>
              <a:gd name="connsiteX4" fmla="*/ 4127500 w 4127500"/>
              <a:gd name="connsiteY4" fmla="*/ 152400 h 34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27500" h="342900">
                <a:moveTo>
                  <a:pt x="0" y="0"/>
                </a:moveTo>
                <a:lnTo>
                  <a:pt x="1143000" y="317500"/>
                </a:lnTo>
                <a:lnTo>
                  <a:pt x="2197100" y="342900"/>
                </a:lnTo>
                <a:lnTo>
                  <a:pt x="3187700" y="63500"/>
                </a:lnTo>
                <a:lnTo>
                  <a:pt x="4127500" y="152400"/>
                </a:lnTo>
              </a:path>
            </a:pathLst>
          </a:custGeom>
          <a:noFill/>
          <a:ln w="6350">
            <a:solidFill>
              <a:srgbClr val="018E41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 37">
            <a:extLst>
              <a:ext uri="{FF2B5EF4-FFF2-40B4-BE49-F238E27FC236}">
                <a16:creationId xmlns:a16="http://schemas.microsoft.com/office/drawing/2014/main" id="{6A8153B8-D922-FB43-84BA-0681D67A2067}"/>
              </a:ext>
            </a:extLst>
          </p:cNvPr>
          <p:cNvSpPr/>
          <p:nvPr/>
        </p:nvSpPr>
        <p:spPr>
          <a:xfrm>
            <a:off x="4886402" y="3655737"/>
            <a:ext cx="2395141" cy="382154"/>
          </a:xfrm>
          <a:custGeom>
            <a:avLst/>
            <a:gdLst>
              <a:gd name="connsiteX0" fmla="*/ 0 w 3949700"/>
              <a:gd name="connsiteY0" fmla="*/ 355600 h 533400"/>
              <a:gd name="connsiteX1" fmla="*/ 762000 w 3949700"/>
              <a:gd name="connsiteY1" fmla="*/ 533400 h 533400"/>
              <a:gd name="connsiteX2" fmla="*/ 1828800 w 3949700"/>
              <a:gd name="connsiteY2" fmla="*/ 508000 h 533400"/>
              <a:gd name="connsiteX3" fmla="*/ 2768600 w 3949700"/>
              <a:gd name="connsiteY3" fmla="*/ 76200 h 533400"/>
              <a:gd name="connsiteX4" fmla="*/ 3949700 w 3949700"/>
              <a:gd name="connsiteY4" fmla="*/ 0 h 533400"/>
              <a:gd name="connsiteX5" fmla="*/ 3949700 w 3949700"/>
              <a:gd name="connsiteY5" fmla="*/ 0 h 53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49700" h="533400">
                <a:moveTo>
                  <a:pt x="0" y="355600"/>
                </a:moveTo>
                <a:lnTo>
                  <a:pt x="762000" y="533400"/>
                </a:lnTo>
                <a:lnTo>
                  <a:pt x="1828800" y="508000"/>
                </a:lnTo>
                <a:lnTo>
                  <a:pt x="2768600" y="76200"/>
                </a:lnTo>
                <a:lnTo>
                  <a:pt x="3949700" y="0"/>
                </a:lnTo>
                <a:lnTo>
                  <a:pt x="3949700" y="0"/>
                </a:lnTo>
              </a:path>
            </a:pathLst>
          </a:custGeom>
          <a:noFill/>
          <a:ln w="6350">
            <a:solidFill>
              <a:srgbClr val="018E41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 38">
            <a:extLst>
              <a:ext uri="{FF2B5EF4-FFF2-40B4-BE49-F238E27FC236}">
                <a16:creationId xmlns:a16="http://schemas.microsoft.com/office/drawing/2014/main" id="{7AFB6516-DE66-B548-9385-6A56D4230359}"/>
              </a:ext>
            </a:extLst>
          </p:cNvPr>
          <p:cNvSpPr/>
          <p:nvPr/>
        </p:nvSpPr>
        <p:spPr>
          <a:xfrm>
            <a:off x="4755774" y="3309210"/>
            <a:ext cx="2325828" cy="311262"/>
          </a:xfrm>
          <a:custGeom>
            <a:avLst/>
            <a:gdLst>
              <a:gd name="connsiteX0" fmla="*/ 0 w 3835400"/>
              <a:gd name="connsiteY0" fmla="*/ 393700 h 393700"/>
              <a:gd name="connsiteX1" fmla="*/ 952500 w 3835400"/>
              <a:gd name="connsiteY1" fmla="*/ 38100 h 393700"/>
              <a:gd name="connsiteX2" fmla="*/ 1993900 w 3835400"/>
              <a:gd name="connsiteY2" fmla="*/ 0 h 393700"/>
              <a:gd name="connsiteX3" fmla="*/ 2971800 w 3835400"/>
              <a:gd name="connsiteY3" fmla="*/ 355600 h 393700"/>
              <a:gd name="connsiteX4" fmla="*/ 3835400 w 3835400"/>
              <a:gd name="connsiteY4" fmla="*/ 355600 h 39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35400" h="393700">
                <a:moveTo>
                  <a:pt x="0" y="393700"/>
                </a:moveTo>
                <a:lnTo>
                  <a:pt x="952500" y="38100"/>
                </a:lnTo>
                <a:lnTo>
                  <a:pt x="1993900" y="0"/>
                </a:lnTo>
                <a:lnTo>
                  <a:pt x="2971800" y="355600"/>
                </a:lnTo>
                <a:lnTo>
                  <a:pt x="3835400" y="355600"/>
                </a:lnTo>
              </a:path>
            </a:pathLst>
          </a:custGeom>
          <a:noFill/>
          <a:ln w="6350">
            <a:solidFill>
              <a:srgbClr val="018E41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 39">
            <a:extLst>
              <a:ext uri="{FF2B5EF4-FFF2-40B4-BE49-F238E27FC236}">
                <a16:creationId xmlns:a16="http://schemas.microsoft.com/office/drawing/2014/main" id="{70820BBA-F8A8-154C-B8B8-4E9652B1CFCE}"/>
              </a:ext>
            </a:extLst>
          </p:cNvPr>
          <p:cNvSpPr/>
          <p:nvPr/>
        </p:nvSpPr>
        <p:spPr>
          <a:xfrm>
            <a:off x="4810202" y="3462834"/>
            <a:ext cx="2540633" cy="587423"/>
          </a:xfrm>
          <a:custGeom>
            <a:avLst/>
            <a:gdLst>
              <a:gd name="connsiteX0" fmla="*/ 0 w 4127500"/>
              <a:gd name="connsiteY0" fmla="*/ 355600 h 596900"/>
              <a:gd name="connsiteX1" fmla="*/ 1143000 w 4127500"/>
              <a:gd name="connsiteY1" fmla="*/ 596900 h 596900"/>
              <a:gd name="connsiteX2" fmla="*/ 2095500 w 4127500"/>
              <a:gd name="connsiteY2" fmla="*/ 165100 h 596900"/>
              <a:gd name="connsiteX3" fmla="*/ 3187700 w 4127500"/>
              <a:gd name="connsiteY3" fmla="*/ 444500 h 596900"/>
              <a:gd name="connsiteX4" fmla="*/ 4127500 w 4127500"/>
              <a:gd name="connsiteY4" fmla="*/ 0 h 596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27500" h="596900">
                <a:moveTo>
                  <a:pt x="0" y="355600"/>
                </a:moveTo>
                <a:lnTo>
                  <a:pt x="1143000" y="596900"/>
                </a:lnTo>
                <a:lnTo>
                  <a:pt x="2095500" y="165100"/>
                </a:lnTo>
                <a:lnTo>
                  <a:pt x="3187700" y="444500"/>
                </a:lnTo>
                <a:lnTo>
                  <a:pt x="4127500" y="0"/>
                </a:lnTo>
              </a:path>
            </a:pathLst>
          </a:custGeom>
          <a:noFill/>
          <a:ln w="6350">
            <a:solidFill>
              <a:srgbClr val="018E41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 40">
            <a:extLst>
              <a:ext uri="{FF2B5EF4-FFF2-40B4-BE49-F238E27FC236}">
                <a16:creationId xmlns:a16="http://schemas.microsoft.com/office/drawing/2014/main" id="{F58DC022-0885-E345-9844-D278D41C42EF}"/>
              </a:ext>
            </a:extLst>
          </p:cNvPr>
          <p:cNvSpPr/>
          <p:nvPr/>
        </p:nvSpPr>
        <p:spPr>
          <a:xfrm>
            <a:off x="4772102" y="3122335"/>
            <a:ext cx="2502961" cy="461874"/>
          </a:xfrm>
          <a:custGeom>
            <a:avLst/>
            <a:gdLst>
              <a:gd name="connsiteX0" fmla="*/ 0 w 4127500"/>
              <a:gd name="connsiteY0" fmla="*/ 571500 h 571500"/>
              <a:gd name="connsiteX1" fmla="*/ 965200 w 4127500"/>
              <a:gd name="connsiteY1" fmla="*/ 127000 h 571500"/>
              <a:gd name="connsiteX2" fmla="*/ 2044700 w 4127500"/>
              <a:gd name="connsiteY2" fmla="*/ 330200 h 571500"/>
              <a:gd name="connsiteX3" fmla="*/ 2946400 w 4127500"/>
              <a:gd name="connsiteY3" fmla="*/ 0 h 571500"/>
              <a:gd name="connsiteX4" fmla="*/ 4127500 w 4127500"/>
              <a:gd name="connsiteY4" fmla="*/ 241300 h 57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27500" h="571500">
                <a:moveTo>
                  <a:pt x="0" y="571500"/>
                </a:moveTo>
                <a:lnTo>
                  <a:pt x="965200" y="127000"/>
                </a:lnTo>
                <a:lnTo>
                  <a:pt x="2044700" y="330200"/>
                </a:lnTo>
                <a:lnTo>
                  <a:pt x="2946400" y="0"/>
                </a:lnTo>
                <a:lnTo>
                  <a:pt x="4127500" y="241300"/>
                </a:lnTo>
              </a:path>
            </a:pathLst>
          </a:custGeom>
          <a:noFill/>
          <a:ln w="6350">
            <a:solidFill>
              <a:srgbClr val="018E41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 41">
            <a:extLst>
              <a:ext uri="{FF2B5EF4-FFF2-40B4-BE49-F238E27FC236}">
                <a16:creationId xmlns:a16="http://schemas.microsoft.com/office/drawing/2014/main" id="{EEAC9D95-4587-D344-92C8-EC644C3AF2EC}"/>
              </a:ext>
            </a:extLst>
          </p:cNvPr>
          <p:cNvSpPr/>
          <p:nvPr/>
        </p:nvSpPr>
        <p:spPr>
          <a:xfrm>
            <a:off x="4848302" y="3490636"/>
            <a:ext cx="2461892" cy="542199"/>
          </a:xfrm>
          <a:custGeom>
            <a:avLst/>
            <a:gdLst>
              <a:gd name="connsiteX0" fmla="*/ 0 w 4076700"/>
              <a:gd name="connsiteY0" fmla="*/ 609600 h 609600"/>
              <a:gd name="connsiteX1" fmla="*/ 927100 w 4076700"/>
              <a:gd name="connsiteY1" fmla="*/ 0 h 609600"/>
              <a:gd name="connsiteX2" fmla="*/ 1943100 w 4076700"/>
              <a:gd name="connsiteY2" fmla="*/ 495300 h 609600"/>
              <a:gd name="connsiteX3" fmla="*/ 3009900 w 4076700"/>
              <a:gd name="connsiteY3" fmla="*/ 139700 h 609600"/>
              <a:gd name="connsiteX4" fmla="*/ 4076700 w 4076700"/>
              <a:gd name="connsiteY4" fmla="*/ 10160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6700" h="609600">
                <a:moveTo>
                  <a:pt x="0" y="609600"/>
                </a:moveTo>
                <a:lnTo>
                  <a:pt x="927100" y="0"/>
                </a:lnTo>
                <a:lnTo>
                  <a:pt x="1943100" y="495300"/>
                </a:lnTo>
                <a:lnTo>
                  <a:pt x="3009900" y="139700"/>
                </a:lnTo>
                <a:lnTo>
                  <a:pt x="4076700" y="101600"/>
                </a:lnTo>
              </a:path>
            </a:pathLst>
          </a:custGeom>
          <a:noFill/>
          <a:ln w="6350">
            <a:solidFill>
              <a:srgbClr val="018E41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Freeform 42">
            <a:extLst>
              <a:ext uri="{FF2B5EF4-FFF2-40B4-BE49-F238E27FC236}">
                <a16:creationId xmlns:a16="http://schemas.microsoft.com/office/drawing/2014/main" id="{D3F53CFF-A80E-CD4E-A0D3-087D1D0B5F96}"/>
              </a:ext>
            </a:extLst>
          </p:cNvPr>
          <p:cNvSpPr/>
          <p:nvPr/>
        </p:nvSpPr>
        <p:spPr>
          <a:xfrm>
            <a:off x="4797502" y="3452536"/>
            <a:ext cx="2310424" cy="461873"/>
          </a:xfrm>
          <a:custGeom>
            <a:avLst/>
            <a:gdLst>
              <a:gd name="connsiteX0" fmla="*/ 0 w 3810000"/>
              <a:gd name="connsiteY0" fmla="*/ 355600 h 584200"/>
              <a:gd name="connsiteX1" fmla="*/ 1295400 w 3810000"/>
              <a:gd name="connsiteY1" fmla="*/ 0 h 584200"/>
              <a:gd name="connsiteX2" fmla="*/ 2184400 w 3810000"/>
              <a:gd name="connsiteY2" fmla="*/ 127000 h 584200"/>
              <a:gd name="connsiteX3" fmla="*/ 2844800 w 3810000"/>
              <a:gd name="connsiteY3" fmla="*/ 584200 h 584200"/>
              <a:gd name="connsiteX4" fmla="*/ 3810000 w 3810000"/>
              <a:gd name="connsiteY4" fmla="*/ 342900 h 58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10000" h="584200">
                <a:moveTo>
                  <a:pt x="0" y="355600"/>
                </a:moveTo>
                <a:lnTo>
                  <a:pt x="1295400" y="0"/>
                </a:lnTo>
                <a:lnTo>
                  <a:pt x="2184400" y="127000"/>
                </a:lnTo>
                <a:lnTo>
                  <a:pt x="2844800" y="584200"/>
                </a:lnTo>
                <a:lnTo>
                  <a:pt x="3810000" y="342900"/>
                </a:lnTo>
              </a:path>
            </a:pathLst>
          </a:custGeom>
          <a:noFill/>
          <a:ln w="6350">
            <a:solidFill>
              <a:srgbClr val="018E41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reeform 43">
            <a:extLst>
              <a:ext uri="{FF2B5EF4-FFF2-40B4-BE49-F238E27FC236}">
                <a16:creationId xmlns:a16="http://schemas.microsoft.com/office/drawing/2014/main" id="{91F601C5-B64F-AE43-9442-DCE8912B33C1}"/>
              </a:ext>
            </a:extLst>
          </p:cNvPr>
          <p:cNvSpPr/>
          <p:nvPr/>
        </p:nvSpPr>
        <p:spPr>
          <a:xfrm>
            <a:off x="4746702" y="3122335"/>
            <a:ext cx="2454857" cy="614542"/>
          </a:xfrm>
          <a:custGeom>
            <a:avLst/>
            <a:gdLst>
              <a:gd name="connsiteX0" fmla="*/ 0 w 4330700"/>
              <a:gd name="connsiteY0" fmla="*/ 330200 h 977900"/>
              <a:gd name="connsiteX1" fmla="*/ 876300 w 4330700"/>
              <a:gd name="connsiteY1" fmla="*/ 977900 h 977900"/>
              <a:gd name="connsiteX2" fmla="*/ 1752600 w 4330700"/>
              <a:gd name="connsiteY2" fmla="*/ 965200 h 977900"/>
              <a:gd name="connsiteX3" fmla="*/ 2654300 w 4330700"/>
              <a:gd name="connsiteY3" fmla="*/ 0 h 977900"/>
              <a:gd name="connsiteX4" fmla="*/ 4330700 w 4330700"/>
              <a:gd name="connsiteY4" fmla="*/ 215900 h 977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30700" h="977900">
                <a:moveTo>
                  <a:pt x="0" y="330200"/>
                </a:moveTo>
                <a:lnTo>
                  <a:pt x="876300" y="977900"/>
                </a:lnTo>
                <a:lnTo>
                  <a:pt x="1752600" y="965200"/>
                </a:lnTo>
                <a:lnTo>
                  <a:pt x="2654300" y="0"/>
                </a:lnTo>
                <a:lnTo>
                  <a:pt x="4330700" y="215900"/>
                </a:lnTo>
              </a:path>
            </a:pathLst>
          </a:custGeom>
          <a:noFill/>
          <a:ln w="6350">
            <a:solidFill>
              <a:srgbClr val="018E41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reeform 44">
            <a:extLst>
              <a:ext uri="{FF2B5EF4-FFF2-40B4-BE49-F238E27FC236}">
                <a16:creationId xmlns:a16="http://schemas.microsoft.com/office/drawing/2014/main" id="{60C0F1CB-5F44-0346-8F18-81E772C63126}"/>
              </a:ext>
            </a:extLst>
          </p:cNvPr>
          <p:cNvSpPr/>
          <p:nvPr/>
        </p:nvSpPr>
        <p:spPr>
          <a:xfrm>
            <a:off x="4835601" y="3185836"/>
            <a:ext cx="2418245" cy="712891"/>
          </a:xfrm>
          <a:custGeom>
            <a:avLst/>
            <a:gdLst>
              <a:gd name="connsiteX0" fmla="*/ 0 w 4013200"/>
              <a:gd name="connsiteY0" fmla="*/ 1193800 h 1193800"/>
              <a:gd name="connsiteX1" fmla="*/ 1016000 w 4013200"/>
              <a:gd name="connsiteY1" fmla="*/ 0 h 1193800"/>
              <a:gd name="connsiteX2" fmla="*/ 2133600 w 4013200"/>
              <a:gd name="connsiteY2" fmla="*/ 800100 h 1193800"/>
              <a:gd name="connsiteX3" fmla="*/ 3136900 w 4013200"/>
              <a:gd name="connsiteY3" fmla="*/ 1193800 h 1193800"/>
              <a:gd name="connsiteX4" fmla="*/ 4013200 w 4013200"/>
              <a:gd name="connsiteY4" fmla="*/ 800100 h 1193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13200" h="1193800">
                <a:moveTo>
                  <a:pt x="0" y="1193800"/>
                </a:moveTo>
                <a:lnTo>
                  <a:pt x="1016000" y="0"/>
                </a:lnTo>
                <a:lnTo>
                  <a:pt x="2133600" y="800100"/>
                </a:lnTo>
                <a:lnTo>
                  <a:pt x="3136900" y="1193800"/>
                </a:lnTo>
                <a:lnTo>
                  <a:pt x="4013200" y="800100"/>
                </a:lnTo>
              </a:path>
            </a:pathLst>
          </a:custGeom>
          <a:noFill/>
          <a:ln w="6350">
            <a:solidFill>
              <a:srgbClr val="018E41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Freeform 45">
            <a:extLst>
              <a:ext uri="{FF2B5EF4-FFF2-40B4-BE49-F238E27FC236}">
                <a16:creationId xmlns:a16="http://schemas.microsoft.com/office/drawing/2014/main" id="{EF9145D6-7E8B-EC4F-911F-A1628E53C01C}"/>
              </a:ext>
            </a:extLst>
          </p:cNvPr>
          <p:cNvSpPr/>
          <p:nvPr/>
        </p:nvSpPr>
        <p:spPr>
          <a:xfrm>
            <a:off x="4899102" y="3134268"/>
            <a:ext cx="2502961" cy="733579"/>
          </a:xfrm>
          <a:custGeom>
            <a:avLst/>
            <a:gdLst>
              <a:gd name="connsiteX0" fmla="*/ 0 w 4229100"/>
              <a:gd name="connsiteY0" fmla="*/ 939800 h 1028700"/>
              <a:gd name="connsiteX1" fmla="*/ 1104900 w 4229100"/>
              <a:gd name="connsiteY1" fmla="*/ 787400 h 1028700"/>
              <a:gd name="connsiteX2" fmla="*/ 2133600 w 4229100"/>
              <a:gd name="connsiteY2" fmla="*/ 0 h 1028700"/>
              <a:gd name="connsiteX3" fmla="*/ 3111500 w 4229100"/>
              <a:gd name="connsiteY3" fmla="*/ 1028700 h 1028700"/>
              <a:gd name="connsiteX4" fmla="*/ 4229100 w 4229100"/>
              <a:gd name="connsiteY4" fmla="*/ 584200 h 1028700"/>
              <a:gd name="connsiteX5" fmla="*/ 4229100 w 4229100"/>
              <a:gd name="connsiteY5" fmla="*/ 58420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29100" h="1028700">
                <a:moveTo>
                  <a:pt x="0" y="939800"/>
                </a:moveTo>
                <a:lnTo>
                  <a:pt x="1104900" y="787400"/>
                </a:lnTo>
                <a:lnTo>
                  <a:pt x="2133600" y="0"/>
                </a:lnTo>
                <a:lnTo>
                  <a:pt x="3111500" y="1028700"/>
                </a:lnTo>
                <a:lnTo>
                  <a:pt x="4229100" y="584200"/>
                </a:lnTo>
                <a:lnTo>
                  <a:pt x="4229100" y="584200"/>
                </a:lnTo>
              </a:path>
            </a:pathLst>
          </a:custGeom>
          <a:noFill/>
          <a:ln w="6350">
            <a:solidFill>
              <a:srgbClr val="018E41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Freeform 46">
            <a:extLst>
              <a:ext uri="{FF2B5EF4-FFF2-40B4-BE49-F238E27FC236}">
                <a16:creationId xmlns:a16="http://schemas.microsoft.com/office/drawing/2014/main" id="{C5C18C43-44F2-AE48-9B34-24A72F9A34FF}"/>
              </a:ext>
            </a:extLst>
          </p:cNvPr>
          <p:cNvSpPr/>
          <p:nvPr/>
        </p:nvSpPr>
        <p:spPr>
          <a:xfrm>
            <a:off x="4911802" y="3169886"/>
            <a:ext cx="2310424" cy="474483"/>
          </a:xfrm>
          <a:custGeom>
            <a:avLst/>
            <a:gdLst>
              <a:gd name="connsiteX0" fmla="*/ 0 w 3810000"/>
              <a:gd name="connsiteY0" fmla="*/ 355600 h 584200"/>
              <a:gd name="connsiteX1" fmla="*/ 1295400 w 3810000"/>
              <a:gd name="connsiteY1" fmla="*/ 0 h 584200"/>
              <a:gd name="connsiteX2" fmla="*/ 2184400 w 3810000"/>
              <a:gd name="connsiteY2" fmla="*/ 127000 h 584200"/>
              <a:gd name="connsiteX3" fmla="*/ 2844800 w 3810000"/>
              <a:gd name="connsiteY3" fmla="*/ 584200 h 584200"/>
              <a:gd name="connsiteX4" fmla="*/ 3810000 w 3810000"/>
              <a:gd name="connsiteY4" fmla="*/ 342900 h 58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10000" h="584200">
                <a:moveTo>
                  <a:pt x="0" y="355600"/>
                </a:moveTo>
                <a:lnTo>
                  <a:pt x="1295400" y="0"/>
                </a:lnTo>
                <a:lnTo>
                  <a:pt x="2184400" y="127000"/>
                </a:lnTo>
                <a:lnTo>
                  <a:pt x="2844800" y="584200"/>
                </a:lnTo>
                <a:lnTo>
                  <a:pt x="3810000" y="342900"/>
                </a:lnTo>
              </a:path>
            </a:pathLst>
          </a:custGeom>
          <a:noFill/>
          <a:ln w="6350">
            <a:solidFill>
              <a:srgbClr val="018E41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reeform 47">
            <a:extLst>
              <a:ext uri="{FF2B5EF4-FFF2-40B4-BE49-F238E27FC236}">
                <a16:creationId xmlns:a16="http://schemas.microsoft.com/office/drawing/2014/main" id="{C4274DC7-03A0-8D4F-B5E4-E09FBDD5262C}"/>
              </a:ext>
            </a:extLst>
          </p:cNvPr>
          <p:cNvSpPr/>
          <p:nvPr/>
        </p:nvSpPr>
        <p:spPr>
          <a:xfrm>
            <a:off x="4924502" y="3147736"/>
            <a:ext cx="2479856" cy="471914"/>
          </a:xfrm>
          <a:custGeom>
            <a:avLst/>
            <a:gdLst>
              <a:gd name="connsiteX0" fmla="*/ 0 w 3949700"/>
              <a:gd name="connsiteY0" fmla="*/ 355600 h 533400"/>
              <a:gd name="connsiteX1" fmla="*/ 762000 w 3949700"/>
              <a:gd name="connsiteY1" fmla="*/ 533400 h 533400"/>
              <a:gd name="connsiteX2" fmla="*/ 1828800 w 3949700"/>
              <a:gd name="connsiteY2" fmla="*/ 508000 h 533400"/>
              <a:gd name="connsiteX3" fmla="*/ 2768600 w 3949700"/>
              <a:gd name="connsiteY3" fmla="*/ 76200 h 533400"/>
              <a:gd name="connsiteX4" fmla="*/ 3949700 w 3949700"/>
              <a:gd name="connsiteY4" fmla="*/ 0 h 533400"/>
              <a:gd name="connsiteX5" fmla="*/ 3949700 w 3949700"/>
              <a:gd name="connsiteY5" fmla="*/ 0 h 53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49700" h="533400">
                <a:moveTo>
                  <a:pt x="0" y="355600"/>
                </a:moveTo>
                <a:lnTo>
                  <a:pt x="762000" y="533400"/>
                </a:lnTo>
                <a:lnTo>
                  <a:pt x="1828800" y="508000"/>
                </a:lnTo>
                <a:lnTo>
                  <a:pt x="2768600" y="76200"/>
                </a:lnTo>
                <a:lnTo>
                  <a:pt x="3949700" y="0"/>
                </a:lnTo>
                <a:lnTo>
                  <a:pt x="3949700" y="0"/>
                </a:lnTo>
              </a:path>
            </a:pathLst>
          </a:custGeom>
          <a:noFill/>
          <a:ln w="6350">
            <a:solidFill>
              <a:srgbClr val="018E41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Freeform 48">
            <a:extLst>
              <a:ext uri="{FF2B5EF4-FFF2-40B4-BE49-F238E27FC236}">
                <a16:creationId xmlns:a16="http://schemas.microsoft.com/office/drawing/2014/main" id="{9F2AC04F-4EF7-4946-A9DC-4E34F1763B0C}"/>
              </a:ext>
            </a:extLst>
          </p:cNvPr>
          <p:cNvSpPr/>
          <p:nvPr/>
        </p:nvSpPr>
        <p:spPr>
          <a:xfrm>
            <a:off x="4743073" y="3228090"/>
            <a:ext cx="2649287" cy="682241"/>
          </a:xfrm>
          <a:custGeom>
            <a:avLst/>
            <a:gdLst>
              <a:gd name="connsiteX0" fmla="*/ 0 w 4368800"/>
              <a:gd name="connsiteY0" fmla="*/ 355600 h 1435100"/>
              <a:gd name="connsiteX1" fmla="*/ 1320800 w 4368800"/>
              <a:gd name="connsiteY1" fmla="*/ 1435100 h 1435100"/>
              <a:gd name="connsiteX2" fmla="*/ 2286000 w 4368800"/>
              <a:gd name="connsiteY2" fmla="*/ 1358900 h 1435100"/>
              <a:gd name="connsiteX3" fmla="*/ 2959100 w 4368800"/>
              <a:gd name="connsiteY3" fmla="*/ 0 h 1435100"/>
              <a:gd name="connsiteX4" fmla="*/ 4368800 w 4368800"/>
              <a:gd name="connsiteY4" fmla="*/ 1016000 h 143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68800" h="1435100">
                <a:moveTo>
                  <a:pt x="0" y="355600"/>
                </a:moveTo>
                <a:lnTo>
                  <a:pt x="1320800" y="1435100"/>
                </a:lnTo>
                <a:lnTo>
                  <a:pt x="2286000" y="1358900"/>
                </a:lnTo>
                <a:lnTo>
                  <a:pt x="2959100" y="0"/>
                </a:lnTo>
                <a:lnTo>
                  <a:pt x="4368800" y="1016000"/>
                </a:lnTo>
              </a:path>
            </a:pathLst>
          </a:custGeom>
          <a:noFill/>
          <a:ln w="6350">
            <a:solidFill>
              <a:srgbClr val="018E41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reeform 49">
            <a:extLst>
              <a:ext uri="{FF2B5EF4-FFF2-40B4-BE49-F238E27FC236}">
                <a16:creationId xmlns:a16="http://schemas.microsoft.com/office/drawing/2014/main" id="{7C6B6317-3D7F-6549-872B-33E17E096585}"/>
              </a:ext>
            </a:extLst>
          </p:cNvPr>
          <p:cNvSpPr/>
          <p:nvPr/>
        </p:nvSpPr>
        <p:spPr>
          <a:xfrm>
            <a:off x="4704974" y="2945580"/>
            <a:ext cx="2554947" cy="806335"/>
          </a:xfrm>
          <a:custGeom>
            <a:avLst/>
            <a:gdLst>
              <a:gd name="connsiteX0" fmla="*/ 0 w 4533900"/>
              <a:gd name="connsiteY0" fmla="*/ 609600 h 1435100"/>
              <a:gd name="connsiteX1" fmla="*/ 1244600 w 4533900"/>
              <a:gd name="connsiteY1" fmla="*/ 1295400 h 1435100"/>
              <a:gd name="connsiteX2" fmla="*/ 2705100 w 4533900"/>
              <a:gd name="connsiteY2" fmla="*/ 1435100 h 1435100"/>
              <a:gd name="connsiteX3" fmla="*/ 3683000 w 4533900"/>
              <a:gd name="connsiteY3" fmla="*/ 0 h 1435100"/>
              <a:gd name="connsiteX4" fmla="*/ 4533900 w 4533900"/>
              <a:gd name="connsiteY4" fmla="*/ 1003300 h 143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3900" h="1435100">
                <a:moveTo>
                  <a:pt x="0" y="609600"/>
                </a:moveTo>
                <a:lnTo>
                  <a:pt x="1244600" y="1295400"/>
                </a:lnTo>
                <a:lnTo>
                  <a:pt x="2705100" y="1435100"/>
                </a:lnTo>
                <a:lnTo>
                  <a:pt x="3683000" y="0"/>
                </a:lnTo>
                <a:lnTo>
                  <a:pt x="4533900" y="1003300"/>
                </a:lnTo>
              </a:path>
            </a:pathLst>
          </a:custGeom>
          <a:noFill/>
          <a:ln w="6350">
            <a:solidFill>
              <a:srgbClr val="018E41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 50">
            <a:extLst>
              <a:ext uri="{FF2B5EF4-FFF2-40B4-BE49-F238E27FC236}">
                <a16:creationId xmlns:a16="http://schemas.microsoft.com/office/drawing/2014/main" id="{33E41861-A009-4145-A73A-7C7D885FADB7}"/>
              </a:ext>
            </a:extLst>
          </p:cNvPr>
          <p:cNvSpPr/>
          <p:nvPr/>
        </p:nvSpPr>
        <p:spPr>
          <a:xfrm>
            <a:off x="4848302" y="3363636"/>
            <a:ext cx="2279620" cy="502036"/>
          </a:xfrm>
          <a:custGeom>
            <a:avLst/>
            <a:gdLst>
              <a:gd name="connsiteX0" fmla="*/ 0 w 3759200"/>
              <a:gd name="connsiteY0" fmla="*/ 584200 h 635000"/>
              <a:gd name="connsiteX1" fmla="*/ 1155700 w 3759200"/>
              <a:gd name="connsiteY1" fmla="*/ 635000 h 635000"/>
              <a:gd name="connsiteX2" fmla="*/ 2146300 w 3759200"/>
              <a:gd name="connsiteY2" fmla="*/ 0 h 635000"/>
              <a:gd name="connsiteX3" fmla="*/ 3251200 w 3759200"/>
              <a:gd name="connsiteY3" fmla="*/ 508000 h 635000"/>
              <a:gd name="connsiteX4" fmla="*/ 3759200 w 3759200"/>
              <a:gd name="connsiteY4" fmla="*/ 215900 h 63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59200" h="635000">
                <a:moveTo>
                  <a:pt x="0" y="584200"/>
                </a:moveTo>
                <a:lnTo>
                  <a:pt x="1155700" y="635000"/>
                </a:lnTo>
                <a:lnTo>
                  <a:pt x="2146300" y="0"/>
                </a:lnTo>
                <a:lnTo>
                  <a:pt x="3251200" y="508000"/>
                </a:lnTo>
                <a:lnTo>
                  <a:pt x="3759200" y="215900"/>
                </a:lnTo>
              </a:path>
            </a:pathLst>
          </a:custGeom>
          <a:noFill/>
          <a:ln w="6350">
            <a:solidFill>
              <a:srgbClr val="018E41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reeform 51">
            <a:extLst>
              <a:ext uri="{FF2B5EF4-FFF2-40B4-BE49-F238E27FC236}">
                <a16:creationId xmlns:a16="http://schemas.microsoft.com/office/drawing/2014/main" id="{2DCA2844-C548-D947-A539-AF9E34E27215}"/>
              </a:ext>
            </a:extLst>
          </p:cNvPr>
          <p:cNvSpPr/>
          <p:nvPr/>
        </p:nvSpPr>
        <p:spPr>
          <a:xfrm>
            <a:off x="4873703" y="3100142"/>
            <a:ext cx="2356382" cy="589867"/>
          </a:xfrm>
          <a:custGeom>
            <a:avLst/>
            <a:gdLst>
              <a:gd name="connsiteX0" fmla="*/ 0 w 4254500"/>
              <a:gd name="connsiteY0" fmla="*/ 914400 h 914400"/>
              <a:gd name="connsiteX1" fmla="*/ 1231900 w 4254500"/>
              <a:gd name="connsiteY1" fmla="*/ 889000 h 914400"/>
              <a:gd name="connsiteX2" fmla="*/ 2527300 w 4254500"/>
              <a:gd name="connsiteY2" fmla="*/ 0 h 914400"/>
              <a:gd name="connsiteX3" fmla="*/ 3454400 w 4254500"/>
              <a:gd name="connsiteY3" fmla="*/ 266700 h 914400"/>
              <a:gd name="connsiteX4" fmla="*/ 4254500 w 4254500"/>
              <a:gd name="connsiteY4" fmla="*/ 5207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54500" h="914400">
                <a:moveTo>
                  <a:pt x="0" y="914400"/>
                </a:moveTo>
                <a:lnTo>
                  <a:pt x="1231900" y="889000"/>
                </a:lnTo>
                <a:lnTo>
                  <a:pt x="2527300" y="0"/>
                </a:lnTo>
                <a:lnTo>
                  <a:pt x="3454400" y="266700"/>
                </a:lnTo>
                <a:lnTo>
                  <a:pt x="4254500" y="520700"/>
                </a:lnTo>
              </a:path>
            </a:pathLst>
          </a:custGeom>
          <a:noFill/>
          <a:ln w="6350">
            <a:solidFill>
              <a:srgbClr val="018E41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A1CAF9FA-64CB-F945-9EDD-5C2DF3A6FDA5}"/>
              </a:ext>
            </a:extLst>
          </p:cNvPr>
          <p:cNvGrpSpPr/>
          <p:nvPr/>
        </p:nvGrpSpPr>
        <p:grpSpPr>
          <a:xfrm>
            <a:off x="4563924" y="4750108"/>
            <a:ext cx="3150927" cy="982380"/>
            <a:chOff x="1514561" y="4749671"/>
            <a:chExt cx="3150927" cy="982380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E95FE54-A27B-474B-B77B-106E5AF4AF4B}"/>
                </a:ext>
              </a:extLst>
            </p:cNvPr>
            <p:cNvSpPr txBox="1"/>
            <p:nvPr/>
          </p:nvSpPr>
          <p:spPr>
            <a:xfrm>
              <a:off x="1514561" y="4749671"/>
              <a:ext cx="25385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High-fidelity (hi-fi) model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F6C45106-33ED-564F-AD41-B4286B44BA3E}"/>
                </a:ext>
              </a:extLst>
            </p:cNvPr>
            <p:cNvSpPr txBox="1"/>
            <p:nvPr/>
          </p:nvSpPr>
          <p:spPr>
            <a:xfrm>
              <a:off x="1524438" y="5362719"/>
              <a:ext cx="2489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18E41"/>
                  </a:solidFill>
                </a:rPr>
                <a:t>Low-fidelity (lo-fi) model</a:t>
              </a:r>
              <a:endParaRPr lang="en-US" dirty="0">
                <a:solidFill>
                  <a:srgbClr val="008B42"/>
                </a:solidFill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7800F79D-60F8-174B-9BF4-E3E9702DDE1D}"/>
                </a:ext>
              </a:extLst>
            </p:cNvPr>
            <p:cNvSpPr txBox="1"/>
            <p:nvPr/>
          </p:nvSpPr>
          <p:spPr>
            <a:xfrm>
              <a:off x="1514561" y="5050112"/>
              <a:ext cx="31509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70C0"/>
                  </a:solidFill>
                </a:rPr>
                <a:t>Medium-fidelity (med-fi) model</a:t>
              </a:r>
            </a:p>
          </p:txBody>
        </p:sp>
      </p:grpSp>
      <p:sp>
        <p:nvSpPr>
          <p:cNvPr id="56" name="Freeform: Shape 3">
            <a:extLst>
              <a:ext uri="{FF2B5EF4-FFF2-40B4-BE49-F238E27FC236}">
                <a16:creationId xmlns:a16="http://schemas.microsoft.com/office/drawing/2014/main" id="{FB8508C1-9B47-9B4D-8001-FAC115828650}"/>
              </a:ext>
            </a:extLst>
          </p:cNvPr>
          <p:cNvSpPr/>
          <p:nvPr/>
        </p:nvSpPr>
        <p:spPr>
          <a:xfrm>
            <a:off x="4791151" y="3182661"/>
            <a:ext cx="2449051" cy="271100"/>
          </a:xfrm>
          <a:custGeom>
            <a:avLst/>
            <a:gdLst>
              <a:gd name="connsiteX0" fmla="*/ 0 w 4038600"/>
              <a:gd name="connsiteY0" fmla="*/ 342900 h 342900"/>
              <a:gd name="connsiteX1" fmla="*/ 323850 w 4038600"/>
              <a:gd name="connsiteY1" fmla="*/ 161925 h 342900"/>
              <a:gd name="connsiteX2" fmla="*/ 581025 w 4038600"/>
              <a:gd name="connsiteY2" fmla="*/ 114300 h 342900"/>
              <a:gd name="connsiteX3" fmla="*/ 1038225 w 4038600"/>
              <a:gd name="connsiteY3" fmla="*/ 38100 h 342900"/>
              <a:gd name="connsiteX4" fmla="*/ 1314450 w 4038600"/>
              <a:gd name="connsiteY4" fmla="*/ 0 h 342900"/>
              <a:gd name="connsiteX5" fmla="*/ 1666875 w 4038600"/>
              <a:gd name="connsiteY5" fmla="*/ 0 h 342900"/>
              <a:gd name="connsiteX6" fmla="*/ 1971675 w 4038600"/>
              <a:gd name="connsiteY6" fmla="*/ 38100 h 342900"/>
              <a:gd name="connsiteX7" fmla="*/ 2219325 w 4038600"/>
              <a:gd name="connsiteY7" fmla="*/ 76200 h 342900"/>
              <a:gd name="connsiteX8" fmla="*/ 2695575 w 4038600"/>
              <a:gd name="connsiteY8" fmla="*/ 190500 h 342900"/>
              <a:gd name="connsiteX9" fmla="*/ 3171825 w 4038600"/>
              <a:gd name="connsiteY9" fmla="*/ 247650 h 342900"/>
              <a:gd name="connsiteX10" fmla="*/ 3590925 w 4038600"/>
              <a:gd name="connsiteY10" fmla="*/ 123825 h 342900"/>
              <a:gd name="connsiteX11" fmla="*/ 4038600 w 4038600"/>
              <a:gd name="connsiteY11" fmla="*/ 152400 h 342900"/>
              <a:gd name="connsiteX12" fmla="*/ 4038600 w 4038600"/>
              <a:gd name="connsiteY12" fmla="*/ 152400 h 34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38600" h="342900">
                <a:moveTo>
                  <a:pt x="0" y="342900"/>
                </a:moveTo>
                <a:lnTo>
                  <a:pt x="323850" y="161925"/>
                </a:lnTo>
                <a:lnTo>
                  <a:pt x="581025" y="114300"/>
                </a:lnTo>
                <a:lnTo>
                  <a:pt x="1038225" y="38100"/>
                </a:lnTo>
                <a:lnTo>
                  <a:pt x="1314450" y="0"/>
                </a:lnTo>
                <a:lnTo>
                  <a:pt x="1666875" y="0"/>
                </a:lnTo>
                <a:lnTo>
                  <a:pt x="1971675" y="38100"/>
                </a:lnTo>
                <a:lnTo>
                  <a:pt x="2219325" y="76200"/>
                </a:lnTo>
                <a:lnTo>
                  <a:pt x="2695575" y="190500"/>
                </a:lnTo>
                <a:lnTo>
                  <a:pt x="3171825" y="247650"/>
                </a:lnTo>
                <a:lnTo>
                  <a:pt x="3590925" y="123825"/>
                </a:lnTo>
                <a:lnTo>
                  <a:pt x="4038600" y="152400"/>
                </a:lnTo>
                <a:lnTo>
                  <a:pt x="4038600" y="15240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Freeform: Shape 45">
            <a:extLst>
              <a:ext uri="{FF2B5EF4-FFF2-40B4-BE49-F238E27FC236}">
                <a16:creationId xmlns:a16="http://schemas.microsoft.com/office/drawing/2014/main" id="{F623908F-1FDF-1B4F-9FAC-5C3861D893AD}"/>
              </a:ext>
            </a:extLst>
          </p:cNvPr>
          <p:cNvSpPr/>
          <p:nvPr/>
        </p:nvSpPr>
        <p:spPr>
          <a:xfrm flipV="1">
            <a:off x="4772101" y="3782736"/>
            <a:ext cx="2449051" cy="185753"/>
          </a:xfrm>
          <a:custGeom>
            <a:avLst/>
            <a:gdLst>
              <a:gd name="connsiteX0" fmla="*/ 0 w 4038600"/>
              <a:gd name="connsiteY0" fmla="*/ 342900 h 342900"/>
              <a:gd name="connsiteX1" fmla="*/ 323850 w 4038600"/>
              <a:gd name="connsiteY1" fmla="*/ 161925 h 342900"/>
              <a:gd name="connsiteX2" fmla="*/ 581025 w 4038600"/>
              <a:gd name="connsiteY2" fmla="*/ 114300 h 342900"/>
              <a:gd name="connsiteX3" fmla="*/ 1038225 w 4038600"/>
              <a:gd name="connsiteY3" fmla="*/ 38100 h 342900"/>
              <a:gd name="connsiteX4" fmla="*/ 1314450 w 4038600"/>
              <a:gd name="connsiteY4" fmla="*/ 0 h 342900"/>
              <a:gd name="connsiteX5" fmla="*/ 1666875 w 4038600"/>
              <a:gd name="connsiteY5" fmla="*/ 0 h 342900"/>
              <a:gd name="connsiteX6" fmla="*/ 1971675 w 4038600"/>
              <a:gd name="connsiteY6" fmla="*/ 38100 h 342900"/>
              <a:gd name="connsiteX7" fmla="*/ 2219325 w 4038600"/>
              <a:gd name="connsiteY7" fmla="*/ 76200 h 342900"/>
              <a:gd name="connsiteX8" fmla="*/ 2695575 w 4038600"/>
              <a:gd name="connsiteY8" fmla="*/ 190500 h 342900"/>
              <a:gd name="connsiteX9" fmla="*/ 3171825 w 4038600"/>
              <a:gd name="connsiteY9" fmla="*/ 247650 h 342900"/>
              <a:gd name="connsiteX10" fmla="*/ 3590925 w 4038600"/>
              <a:gd name="connsiteY10" fmla="*/ 123825 h 342900"/>
              <a:gd name="connsiteX11" fmla="*/ 4038600 w 4038600"/>
              <a:gd name="connsiteY11" fmla="*/ 152400 h 342900"/>
              <a:gd name="connsiteX12" fmla="*/ 4038600 w 4038600"/>
              <a:gd name="connsiteY12" fmla="*/ 152400 h 34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38600" h="342900">
                <a:moveTo>
                  <a:pt x="0" y="342900"/>
                </a:moveTo>
                <a:lnTo>
                  <a:pt x="323850" y="161925"/>
                </a:lnTo>
                <a:lnTo>
                  <a:pt x="581025" y="114300"/>
                </a:lnTo>
                <a:lnTo>
                  <a:pt x="1038225" y="38100"/>
                </a:lnTo>
                <a:lnTo>
                  <a:pt x="1314450" y="0"/>
                </a:lnTo>
                <a:lnTo>
                  <a:pt x="1666875" y="0"/>
                </a:lnTo>
                <a:lnTo>
                  <a:pt x="1971675" y="38100"/>
                </a:lnTo>
                <a:lnTo>
                  <a:pt x="2219325" y="76200"/>
                </a:lnTo>
                <a:lnTo>
                  <a:pt x="2695575" y="190500"/>
                </a:lnTo>
                <a:lnTo>
                  <a:pt x="3171825" y="247650"/>
                </a:lnTo>
                <a:lnTo>
                  <a:pt x="3590925" y="123825"/>
                </a:lnTo>
                <a:lnTo>
                  <a:pt x="4038600" y="152400"/>
                </a:lnTo>
                <a:lnTo>
                  <a:pt x="4038600" y="152400"/>
                </a:lnTo>
              </a:path>
            </a:pathLst>
          </a:custGeom>
          <a:noFill/>
          <a:ln w="19050">
            <a:solidFill>
              <a:schemeClr val="accent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Freeform: Shape 4">
            <a:extLst>
              <a:ext uri="{FF2B5EF4-FFF2-40B4-BE49-F238E27FC236}">
                <a16:creationId xmlns:a16="http://schemas.microsoft.com/office/drawing/2014/main" id="{550D10CA-460A-5940-B1F5-6166EFF08DC6}"/>
              </a:ext>
            </a:extLst>
          </p:cNvPr>
          <p:cNvSpPr/>
          <p:nvPr/>
        </p:nvSpPr>
        <p:spPr>
          <a:xfrm>
            <a:off x="4791152" y="3468412"/>
            <a:ext cx="2472155" cy="173202"/>
          </a:xfrm>
          <a:custGeom>
            <a:avLst/>
            <a:gdLst>
              <a:gd name="connsiteX0" fmla="*/ 0 w 4076700"/>
              <a:gd name="connsiteY0" fmla="*/ 219075 h 219075"/>
              <a:gd name="connsiteX1" fmla="*/ 390525 w 4076700"/>
              <a:gd name="connsiteY1" fmla="*/ 114300 h 219075"/>
              <a:gd name="connsiteX2" fmla="*/ 542925 w 4076700"/>
              <a:gd name="connsiteY2" fmla="*/ 161925 h 219075"/>
              <a:gd name="connsiteX3" fmla="*/ 933450 w 4076700"/>
              <a:gd name="connsiteY3" fmla="*/ 104775 h 219075"/>
              <a:gd name="connsiteX4" fmla="*/ 1028700 w 4076700"/>
              <a:gd name="connsiteY4" fmla="*/ 28575 h 219075"/>
              <a:gd name="connsiteX5" fmla="*/ 1562100 w 4076700"/>
              <a:gd name="connsiteY5" fmla="*/ 9525 h 219075"/>
              <a:gd name="connsiteX6" fmla="*/ 1981200 w 4076700"/>
              <a:gd name="connsiteY6" fmla="*/ 0 h 219075"/>
              <a:gd name="connsiteX7" fmla="*/ 2324100 w 4076700"/>
              <a:gd name="connsiteY7" fmla="*/ 85725 h 219075"/>
              <a:gd name="connsiteX8" fmla="*/ 2714625 w 4076700"/>
              <a:gd name="connsiteY8" fmla="*/ 57150 h 219075"/>
              <a:gd name="connsiteX9" fmla="*/ 3114675 w 4076700"/>
              <a:gd name="connsiteY9" fmla="*/ 133350 h 219075"/>
              <a:gd name="connsiteX10" fmla="*/ 3390900 w 4076700"/>
              <a:gd name="connsiteY10" fmla="*/ 76200 h 219075"/>
              <a:gd name="connsiteX11" fmla="*/ 3857625 w 4076700"/>
              <a:gd name="connsiteY11" fmla="*/ 76200 h 219075"/>
              <a:gd name="connsiteX12" fmla="*/ 4076700 w 4076700"/>
              <a:gd name="connsiteY12" fmla="*/ 19050 h 219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76700" h="219075">
                <a:moveTo>
                  <a:pt x="0" y="219075"/>
                </a:moveTo>
                <a:lnTo>
                  <a:pt x="390525" y="114300"/>
                </a:lnTo>
                <a:lnTo>
                  <a:pt x="542925" y="161925"/>
                </a:lnTo>
                <a:lnTo>
                  <a:pt x="933450" y="104775"/>
                </a:lnTo>
                <a:lnTo>
                  <a:pt x="1028700" y="28575"/>
                </a:lnTo>
                <a:lnTo>
                  <a:pt x="1562100" y="9525"/>
                </a:lnTo>
                <a:lnTo>
                  <a:pt x="1981200" y="0"/>
                </a:lnTo>
                <a:lnTo>
                  <a:pt x="2324100" y="85725"/>
                </a:lnTo>
                <a:lnTo>
                  <a:pt x="2714625" y="57150"/>
                </a:lnTo>
                <a:lnTo>
                  <a:pt x="3114675" y="133350"/>
                </a:lnTo>
                <a:lnTo>
                  <a:pt x="3390900" y="76200"/>
                </a:lnTo>
                <a:lnTo>
                  <a:pt x="3857625" y="76200"/>
                </a:lnTo>
                <a:lnTo>
                  <a:pt x="4076700" y="19050"/>
                </a:lnTo>
              </a:path>
            </a:pathLst>
          </a:custGeom>
          <a:noFill/>
          <a:ln w="19050">
            <a:solidFill>
              <a:schemeClr val="accent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Freeform: Shape 5">
            <a:extLst>
              <a:ext uri="{FF2B5EF4-FFF2-40B4-BE49-F238E27FC236}">
                <a16:creationId xmlns:a16="http://schemas.microsoft.com/office/drawing/2014/main" id="{AEEB9FD7-CB5E-BF41-99B7-493D2C060988}"/>
              </a:ext>
            </a:extLst>
          </p:cNvPr>
          <p:cNvSpPr/>
          <p:nvPr/>
        </p:nvSpPr>
        <p:spPr>
          <a:xfrm>
            <a:off x="4857827" y="3573186"/>
            <a:ext cx="2269993" cy="256038"/>
          </a:xfrm>
          <a:custGeom>
            <a:avLst/>
            <a:gdLst>
              <a:gd name="connsiteX0" fmla="*/ 0 w 3743325"/>
              <a:gd name="connsiteY0" fmla="*/ 323850 h 323850"/>
              <a:gd name="connsiteX1" fmla="*/ 314325 w 3743325"/>
              <a:gd name="connsiteY1" fmla="*/ 247650 h 323850"/>
              <a:gd name="connsiteX2" fmla="*/ 1019175 w 3743325"/>
              <a:gd name="connsiteY2" fmla="*/ 190500 h 323850"/>
              <a:gd name="connsiteX3" fmla="*/ 1295400 w 3743325"/>
              <a:gd name="connsiteY3" fmla="*/ 247650 h 323850"/>
              <a:gd name="connsiteX4" fmla="*/ 1762125 w 3743325"/>
              <a:gd name="connsiteY4" fmla="*/ 190500 h 323850"/>
              <a:gd name="connsiteX5" fmla="*/ 2152650 w 3743325"/>
              <a:gd name="connsiteY5" fmla="*/ 104775 h 323850"/>
              <a:gd name="connsiteX6" fmla="*/ 2724150 w 3743325"/>
              <a:gd name="connsiteY6" fmla="*/ 76200 h 323850"/>
              <a:gd name="connsiteX7" fmla="*/ 2876550 w 3743325"/>
              <a:gd name="connsiteY7" fmla="*/ 123825 h 323850"/>
              <a:gd name="connsiteX8" fmla="*/ 3257550 w 3743325"/>
              <a:gd name="connsiteY8" fmla="*/ 133350 h 323850"/>
              <a:gd name="connsiteX9" fmla="*/ 3743325 w 3743325"/>
              <a:gd name="connsiteY9" fmla="*/ 0 h 323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43325" h="323850">
                <a:moveTo>
                  <a:pt x="0" y="323850"/>
                </a:moveTo>
                <a:lnTo>
                  <a:pt x="314325" y="247650"/>
                </a:lnTo>
                <a:lnTo>
                  <a:pt x="1019175" y="190500"/>
                </a:lnTo>
                <a:lnTo>
                  <a:pt x="1295400" y="247650"/>
                </a:lnTo>
                <a:lnTo>
                  <a:pt x="1762125" y="190500"/>
                </a:lnTo>
                <a:lnTo>
                  <a:pt x="2152650" y="104775"/>
                </a:lnTo>
                <a:lnTo>
                  <a:pt x="2724150" y="76200"/>
                </a:lnTo>
                <a:lnTo>
                  <a:pt x="2876550" y="123825"/>
                </a:lnTo>
                <a:lnTo>
                  <a:pt x="3257550" y="133350"/>
                </a:lnTo>
                <a:lnTo>
                  <a:pt x="3743325" y="0"/>
                </a:lnTo>
              </a:path>
            </a:pathLst>
          </a:custGeom>
          <a:noFill/>
          <a:ln w="19050">
            <a:solidFill>
              <a:schemeClr val="accent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53929261-8EF8-A54D-A61C-309E05DBDF64}"/>
              </a:ext>
            </a:extLst>
          </p:cNvPr>
          <p:cNvSpPr txBox="1"/>
          <p:nvPr/>
        </p:nvSpPr>
        <p:spPr>
          <a:xfrm>
            <a:off x="493881" y="6879231"/>
            <a:ext cx="3021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High-fidelity: timestep = 0.001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91ECDB37-FF58-0749-9F0E-03290745685F}"/>
              </a:ext>
            </a:extLst>
          </p:cNvPr>
          <p:cNvSpPr txBox="1"/>
          <p:nvPr/>
        </p:nvSpPr>
        <p:spPr>
          <a:xfrm>
            <a:off x="535226" y="7502009"/>
            <a:ext cx="27435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18E41"/>
                </a:solidFill>
              </a:rPr>
              <a:t>Low-fidelity: </a:t>
            </a:r>
            <a:r>
              <a:rPr lang="en-US" dirty="0">
                <a:solidFill>
                  <a:schemeClr val="accent6"/>
                </a:solidFill>
              </a:rPr>
              <a:t>timestep = 0.1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1470C033-29A8-7C42-A0F0-AF7A506E7216}"/>
              </a:ext>
            </a:extLst>
          </p:cNvPr>
          <p:cNvSpPr txBox="1"/>
          <p:nvPr/>
        </p:nvSpPr>
        <p:spPr>
          <a:xfrm>
            <a:off x="547152" y="7190620"/>
            <a:ext cx="2848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Mid-fidelity: timestep = 0.01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F5AE0C2-A7B6-364E-9641-49397F84428B}"/>
              </a:ext>
            </a:extLst>
          </p:cNvPr>
          <p:cNvSpPr txBox="1"/>
          <p:nvPr/>
        </p:nvSpPr>
        <p:spPr>
          <a:xfrm>
            <a:off x="5316709" y="2562187"/>
            <a:ext cx="13314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MFUQ</a:t>
            </a:r>
          </a:p>
        </p:txBody>
      </p:sp>
    </p:spTree>
    <p:extLst>
      <p:ext uri="{BB962C8B-B14F-4D97-AF65-F5344CB8AC3E}">
        <p14:creationId xmlns:p14="http://schemas.microsoft.com/office/powerpoint/2010/main" val="27354603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3BD8596D-20E4-904F-86F3-E88DA8E1B521}"/>
              </a:ext>
            </a:extLst>
          </p:cNvPr>
          <p:cNvGrpSpPr/>
          <p:nvPr/>
        </p:nvGrpSpPr>
        <p:grpSpPr>
          <a:xfrm>
            <a:off x="6346459" y="2806302"/>
            <a:ext cx="5091993" cy="1862311"/>
            <a:chOff x="6346459" y="2806302"/>
            <a:chExt cx="5091993" cy="1862311"/>
          </a:xfrm>
        </p:grpSpPr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C855BFFC-54AA-6549-BDE0-05D1405FC9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17580"/>
            <a:stretch/>
          </p:blipFill>
          <p:spPr>
            <a:xfrm>
              <a:off x="6346459" y="3005764"/>
              <a:ext cx="5043804" cy="1662849"/>
            </a:xfrm>
            <a:prstGeom prst="rect">
              <a:avLst/>
            </a:prstGeom>
          </p:spPr>
        </p:pic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64901044-4AAD-EE42-8EC3-10D55CBF37C0}"/>
                </a:ext>
              </a:extLst>
            </p:cNvPr>
            <p:cNvGrpSpPr/>
            <p:nvPr/>
          </p:nvGrpSpPr>
          <p:grpSpPr>
            <a:xfrm>
              <a:off x="10384918" y="3083898"/>
              <a:ext cx="621048" cy="519603"/>
              <a:chOff x="4720627" y="5394577"/>
              <a:chExt cx="621048" cy="519603"/>
            </a:xfrm>
          </p:grpSpPr>
          <p:pic>
            <p:nvPicPr>
              <p:cNvPr id="65" name="Picture 64">
                <a:extLst>
                  <a:ext uri="{FF2B5EF4-FFF2-40B4-BE49-F238E27FC236}">
                    <a16:creationId xmlns:a16="http://schemas.microsoft.com/office/drawing/2014/main" id="{87EC009F-7963-7641-848D-F68D418DBFD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79254" t="5071" r="18175" b="89658"/>
              <a:stretch/>
            </p:blipFill>
            <p:spPr>
              <a:xfrm>
                <a:off x="4720627" y="5727848"/>
                <a:ext cx="202503" cy="166095"/>
              </a:xfrm>
              <a:prstGeom prst="rect">
                <a:avLst/>
              </a:prstGeom>
            </p:spPr>
          </p:pic>
          <p:pic>
            <p:nvPicPr>
              <p:cNvPr id="66" name="Picture 65">
                <a:extLst>
                  <a:ext uri="{FF2B5EF4-FFF2-40B4-BE49-F238E27FC236}">
                    <a16:creationId xmlns:a16="http://schemas.microsoft.com/office/drawing/2014/main" id="{8F13A40E-15BC-5046-85B6-998063B1BFA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79254" t="11065" r="18236" b="84401"/>
              <a:stretch/>
            </p:blipFill>
            <p:spPr>
              <a:xfrm>
                <a:off x="4726977" y="5580299"/>
                <a:ext cx="193098" cy="139531"/>
              </a:xfrm>
              <a:prstGeom prst="rect">
                <a:avLst/>
              </a:prstGeom>
            </p:spPr>
          </p:pic>
          <p:pic>
            <p:nvPicPr>
              <p:cNvPr id="67" name="Picture 66">
                <a:extLst>
                  <a:ext uri="{FF2B5EF4-FFF2-40B4-BE49-F238E27FC236}">
                    <a16:creationId xmlns:a16="http://schemas.microsoft.com/office/drawing/2014/main" id="{A752E42B-9426-594A-9306-6B99BB3F6A1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79254" t="16065" r="18236" b="78538"/>
              <a:stretch/>
            </p:blipFill>
            <p:spPr>
              <a:xfrm>
                <a:off x="4726977" y="5408441"/>
                <a:ext cx="193098" cy="166094"/>
              </a:xfrm>
              <a:prstGeom prst="rect">
                <a:avLst/>
              </a:prstGeom>
            </p:spPr>
          </p:pic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983916B4-6D7E-DB4C-8E8B-1B7C384CC18D}"/>
                  </a:ext>
                </a:extLst>
              </p:cNvPr>
              <p:cNvSpPr txBox="1"/>
              <p:nvPr/>
            </p:nvSpPr>
            <p:spPr>
              <a:xfrm>
                <a:off x="4849232" y="5394577"/>
                <a:ext cx="492443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dirty="0"/>
                  <a:t>Lo-Fi 1</a:t>
                </a:r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D27A18F3-D587-6A4E-8A99-4684C2A48263}"/>
                  </a:ext>
                </a:extLst>
              </p:cNvPr>
              <p:cNvSpPr txBox="1"/>
              <p:nvPr/>
            </p:nvSpPr>
            <p:spPr>
              <a:xfrm>
                <a:off x="4849232" y="5535190"/>
                <a:ext cx="492443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dirty="0"/>
                  <a:t>Lo-Fi 2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1685B340-2B8C-534A-B1E6-7A41E0729F86}"/>
                  </a:ext>
                </a:extLst>
              </p:cNvPr>
              <p:cNvSpPr txBox="1"/>
              <p:nvPr/>
            </p:nvSpPr>
            <p:spPr>
              <a:xfrm>
                <a:off x="4849232" y="5683348"/>
                <a:ext cx="492443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dirty="0"/>
                  <a:t>Lo-Fi 3</a:t>
                </a:r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7FA2B24-F948-084D-B2E0-F4605AD400E2}"/>
                </a:ext>
              </a:extLst>
            </p:cNvPr>
            <p:cNvSpPr txBox="1"/>
            <p:nvPr/>
          </p:nvSpPr>
          <p:spPr>
            <a:xfrm>
              <a:off x="6678816" y="2806302"/>
              <a:ext cx="475963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Lo-Fi Correlation With Respect to Hi-Fi for Each Trajectory </a:t>
              </a:r>
              <a:r>
                <a:rPr lang="en-US" sz="1400" b="1" dirty="0" err="1"/>
                <a:t>QoI</a:t>
              </a:r>
              <a:endParaRPr lang="en-US" sz="1400" b="1" dirty="0"/>
            </a:p>
          </p:txBody>
        </p:sp>
      </p:grpSp>
      <p:pic>
        <p:nvPicPr>
          <p:cNvPr id="76" name="Picture 75">
            <a:extLst>
              <a:ext uri="{FF2B5EF4-FFF2-40B4-BE49-F238E27FC236}">
                <a16:creationId xmlns:a16="http://schemas.microsoft.com/office/drawing/2014/main" id="{E9F8FBED-C77B-3048-BC68-12111668F0C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606" y="2728606"/>
            <a:ext cx="2437509" cy="236844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493DD0-DC14-5742-96A5-97F76E251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Motivation: Trajectory Guidance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119E9B-DD91-5947-83A7-B4EB3396E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5</a:t>
            </a:fld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55475CA-1474-9E4C-A4E0-7E664DF43470}"/>
              </a:ext>
            </a:extLst>
          </p:cNvPr>
          <p:cNvGrpSpPr/>
          <p:nvPr/>
        </p:nvGrpSpPr>
        <p:grpSpPr>
          <a:xfrm>
            <a:off x="171558" y="2914727"/>
            <a:ext cx="2400115" cy="1984220"/>
            <a:chOff x="650528" y="2969156"/>
            <a:chExt cx="2400115" cy="1984220"/>
          </a:xfrm>
        </p:grpSpPr>
        <p:pic>
          <p:nvPicPr>
            <p:cNvPr id="10" name="Picture 9" descr="adept-rear.jpeg">
              <a:extLst>
                <a:ext uri="{FF2B5EF4-FFF2-40B4-BE49-F238E27FC236}">
                  <a16:creationId xmlns:a16="http://schemas.microsoft.com/office/drawing/2014/main" id="{098A53A2-C9AE-3B44-B38C-6E0211E134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474" b="98737" l="9800" r="9866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9715"/>
            <a:stretch/>
          </p:blipFill>
          <p:spPr>
            <a:xfrm>
              <a:off x="1095651" y="3330981"/>
              <a:ext cx="1426568" cy="1622395"/>
            </a:xfrm>
            <a:prstGeom prst="rect">
              <a:avLst/>
            </a:prstGeom>
          </p:spPr>
        </p:pic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50BED53F-9079-6E4A-BC73-56C5CEEBFA35}"/>
                </a:ext>
              </a:extLst>
            </p:cNvPr>
            <p:cNvCxnSpPr>
              <a:cxnSpLocks/>
            </p:cNvCxnSpPr>
            <p:nvPr/>
          </p:nvCxnSpPr>
          <p:spPr>
            <a:xfrm>
              <a:off x="1199030" y="3227292"/>
              <a:ext cx="371217" cy="479882"/>
            </a:xfrm>
            <a:prstGeom prst="straightConnector1">
              <a:avLst/>
            </a:prstGeom>
            <a:ln w="2857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02712B7-0409-AF4B-A22A-0142D7F91758}"/>
                </a:ext>
              </a:extLst>
            </p:cNvPr>
            <p:cNvSpPr txBox="1"/>
            <p:nvPr/>
          </p:nvSpPr>
          <p:spPr>
            <a:xfrm>
              <a:off x="650528" y="2971638"/>
              <a:ext cx="10648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Heatshield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4635C8FA-9D41-D94E-B6EE-F72E8352EAB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73804" y="3259563"/>
              <a:ext cx="368717" cy="721614"/>
            </a:xfrm>
            <a:prstGeom prst="straightConnector1">
              <a:avLst/>
            </a:prstGeom>
            <a:ln w="2857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6D1B756-F45F-7B4F-BC0D-1A994923CF5F}"/>
                </a:ext>
              </a:extLst>
            </p:cNvPr>
            <p:cNvSpPr txBox="1"/>
            <p:nvPr/>
          </p:nvSpPr>
          <p:spPr>
            <a:xfrm>
              <a:off x="1564743" y="2969156"/>
              <a:ext cx="14859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Payload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22A8C0F4-AC42-6A40-9424-FDAEA5B3F22C}"/>
              </a:ext>
            </a:extLst>
          </p:cNvPr>
          <p:cNvSpPr txBox="1"/>
          <p:nvPr/>
        </p:nvSpPr>
        <p:spPr>
          <a:xfrm>
            <a:off x="1311439" y="1007179"/>
            <a:ext cx="1033627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Current focus: </a:t>
            </a:r>
            <a:r>
              <a:rPr lang="en-US" sz="2400" dirty="0"/>
              <a:t>uncertainty propagation for high-fidelity trajectory simulation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High dimensional inputs – e.g., atmosphere conditions, vehicle state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Multiple quantities of interest (</a:t>
            </a:r>
            <a:r>
              <a:rPr lang="en-US" sz="2000" dirty="0" err="1"/>
              <a:t>QoIs</a:t>
            </a:r>
            <a:r>
              <a:rPr lang="en-US" sz="2000" dirty="0"/>
              <a:t>) – e.g., landing location, flight time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Model: Program to Optimize Simulated Trajectories II (POST2)</a:t>
            </a:r>
          </a:p>
        </p:txBody>
      </p:sp>
      <p:sp>
        <p:nvSpPr>
          <p:cNvPr id="34" name="Freeform 33">
            <a:extLst>
              <a:ext uri="{FF2B5EF4-FFF2-40B4-BE49-F238E27FC236}">
                <a16:creationId xmlns:a16="http://schemas.microsoft.com/office/drawing/2014/main" id="{85D74E58-B12F-5748-98E5-3A5B06B58758}"/>
              </a:ext>
            </a:extLst>
          </p:cNvPr>
          <p:cNvSpPr/>
          <p:nvPr/>
        </p:nvSpPr>
        <p:spPr>
          <a:xfrm>
            <a:off x="1736806" y="3300137"/>
            <a:ext cx="2425946" cy="240977"/>
          </a:xfrm>
          <a:custGeom>
            <a:avLst/>
            <a:gdLst>
              <a:gd name="connsiteX0" fmla="*/ 0 w 4077148"/>
              <a:gd name="connsiteY0" fmla="*/ 417576 h 417576"/>
              <a:gd name="connsiteX1" fmla="*/ 451821 w 4077148"/>
              <a:gd name="connsiteY1" fmla="*/ 245454 h 417576"/>
              <a:gd name="connsiteX2" fmla="*/ 1785769 w 4077148"/>
              <a:gd name="connsiteY2" fmla="*/ 19543 h 417576"/>
              <a:gd name="connsiteX3" fmla="*/ 3238052 w 4077148"/>
              <a:gd name="connsiteY3" fmla="*/ 41058 h 417576"/>
              <a:gd name="connsiteX4" fmla="*/ 4077148 w 4077148"/>
              <a:gd name="connsiteY4" fmla="*/ 277727 h 417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7148" h="417576">
                <a:moveTo>
                  <a:pt x="0" y="417576"/>
                </a:moveTo>
                <a:cubicBezTo>
                  <a:pt x="77096" y="364684"/>
                  <a:pt x="154193" y="311793"/>
                  <a:pt x="451821" y="245454"/>
                </a:cubicBezTo>
                <a:cubicBezTo>
                  <a:pt x="749449" y="179115"/>
                  <a:pt x="1321397" y="53609"/>
                  <a:pt x="1785769" y="19543"/>
                </a:cubicBezTo>
                <a:cubicBezTo>
                  <a:pt x="2250141" y="-14523"/>
                  <a:pt x="2856156" y="-1973"/>
                  <a:pt x="3238052" y="41058"/>
                </a:cubicBezTo>
                <a:cubicBezTo>
                  <a:pt x="3619949" y="84089"/>
                  <a:pt x="3848548" y="180908"/>
                  <a:pt x="4077148" y="277727"/>
                </a:cubicBezTo>
              </a:path>
            </a:pathLst>
          </a:custGeom>
          <a:noFill/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 34">
            <a:extLst>
              <a:ext uri="{FF2B5EF4-FFF2-40B4-BE49-F238E27FC236}">
                <a16:creationId xmlns:a16="http://schemas.microsoft.com/office/drawing/2014/main" id="{C0339964-77E0-044C-9B66-F9281166BCFC}"/>
              </a:ext>
            </a:extLst>
          </p:cNvPr>
          <p:cNvSpPr/>
          <p:nvPr/>
        </p:nvSpPr>
        <p:spPr>
          <a:xfrm>
            <a:off x="1762203" y="3579538"/>
            <a:ext cx="2425946" cy="261058"/>
          </a:xfrm>
          <a:custGeom>
            <a:avLst/>
            <a:gdLst>
              <a:gd name="connsiteX0" fmla="*/ 0 w 4178461"/>
              <a:gd name="connsiteY0" fmla="*/ 173620 h 397312"/>
              <a:gd name="connsiteX1" fmla="*/ 925974 w 4178461"/>
              <a:gd name="connsiteY1" fmla="*/ 370389 h 397312"/>
              <a:gd name="connsiteX2" fmla="*/ 2199190 w 4178461"/>
              <a:gd name="connsiteY2" fmla="*/ 381964 h 397312"/>
              <a:gd name="connsiteX3" fmla="*/ 3368233 w 4178461"/>
              <a:gd name="connsiteY3" fmla="*/ 243068 h 397312"/>
              <a:gd name="connsiteX4" fmla="*/ 4178461 w 4178461"/>
              <a:gd name="connsiteY4" fmla="*/ 0 h 397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78461" h="397312">
                <a:moveTo>
                  <a:pt x="0" y="173620"/>
                </a:moveTo>
                <a:cubicBezTo>
                  <a:pt x="279721" y="254642"/>
                  <a:pt x="559442" y="335665"/>
                  <a:pt x="925974" y="370389"/>
                </a:cubicBezTo>
                <a:cubicBezTo>
                  <a:pt x="1292506" y="405113"/>
                  <a:pt x="1792147" y="403184"/>
                  <a:pt x="2199190" y="381964"/>
                </a:cubicBezTo>
                <a:cubicBezTo>
                  <a:pt x="2606233" y="360744"/>
                  <a:pt x="3038354" y="306729"/>
                  <a:pt x="3368233" y="243068"/>
                </a:cubicBezTo>
                <a:cubicBezTo>
                  <a:pt x="3698112" y="179407"/>
                  <a:pt x="3938286" y="89703"/>
                  <a:pt x="4178461" y="0"/>
                </a:cubicBezTo>
              </a:path>
            </a:pathLst>
          </a:custGeom>
          <a:noFill/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 35">
            <a:extLst>
              <a:ext uri="{FF2B5EF4-FFF2-40B4-BE49-F238E27FC236}">
                <a16:creationId xmlns:a16="http://schemas.microsoft.com/office/drawing/2014/main" id="{63C0AA74-A092-0149-A073-0038E6D05FD4}"/>
              </a:ext>
            </a:extLst>
          </p:cNvPr>
          <p:cNvSpPr/>
          <p:nvPr/>
        </p:nvSpPr>
        <p:spPr>
          <a:xfrm>
            <a:off x="1787603" y="3236636"/>
            <a:ext cx="2379738" cy="512077"/>
          </a:xfrm>
          <a:custGeom>
            <a:avLst/>
            <a:gdLst>
              <a:gd name="connsiteX0" fmla="*/ 0 w 3924300"/>
              <a:gd name="connsiteY0" fmla="*/ 647700 h 647700"/>
              <a:gd name="connsiteX1" fmla="*/ 965200 w 3924300"/>
              <a:gd name="connsiteY1" fmla="*/ 368300 h 647700"/>
              <a:gd name="connsiteX2" fmla="*/ 2209800 w 3924300"/>
              <a:gd name="connsiteY2" fmla="*/ 279400 h 647700"/>
              <a:gd name="connsiteX3" fmla="*/ 3086100 w 3924300"/>
              <a:gd name="connsiteY3" fmla="*/ 0 h 647700"/>
              <a:gd name="connsiteX4" fmla="*/ 3924300 w 3924300"/>
              <a:gd name="connsiteY4" fmla="*/ 177800 h 64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24300" h="647700">
                <a:moveTo>
                  <a:pt x="0" y="647700"/>
                </a:moveTo>
                <a:lnTo>
                  <a:pt x="965200" y="368300"/>
                </a:lnTo>
                <a:lnTo>
                  <a:pt x="2209800" y="279400"/>
                </a:lnTo>
                <a:lnTo>
                  <a:pt x="3086100" y="0"/>
                </a:lnTo>
                <a:lnTo>
                  <a:pt x="3924300" y="177800"/>
                </a:lnTo>
              </a:path>
            </a:pathLst>
          </a:custGeom>
          <a:noFill/>
          <a:ln w="6350">
            <a:solidFill>
              <a:srgbClr val="018E41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 36">
            <a:extLst>
              <a:ext uri="{FF2B5EF4-FFF2-40B4-BE49-F238E27FC236}">
                <a16:creationId xmlns:a16="http://schemas.microsoft.com/office/drawing/2014/main" id="{3A1670ED-EADD-ED48-A058-9A12D5B9994B}"/>
              </a:ext>
            </a:extLst>
          </p:cNvPr>
          <p:cNvSpPr/>
          <p:nvPr/>
        </p:nvSpPr>
        <p:spPr>
          <a:xfrm>
            <a:off x="1724103" y="3581030"/>
            <a:ext cx="2553333" cy="48661"/>
          </a:xfrm>
          <a:custGeom>
            <a:avLst/>
            <a:gdLst>
              <a:gd name="connsiteX0" fmla="*/ 0 w 4127500"/>
              <a:gd name="connsiteY0" fmla="*/ 0 h 342900"/>
              <a:gd name="connsiteX1" fmla="*/ 1143000 w 4127500"/>
              <a:gd name="connsiteY1" fmla="*/ 317500 h 342900"/>
              <a:gd name="connsiteX2" fmla="*/ 2197100 w 4127500"/>
              <a:gd name="connsiteY2" fmla="*/ 342900 h 342900"/>
              <a:gd name="connsiteX3" fmla="*/ 3187700 w 4127500"/>
              <a:gd name="connsiteY3" fmla="*/ 63500 h 342900"/>
              <a:gd name="connsiteX4" fmla="*/ 4127500 w 4127500"/>
              <a:gd name="connsiteY4" fmla="*/ 152400 h 34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27500" h="342900">
                <a:moveTo>
                  <a:pt x="0" y="0"/>
                </a:moveTo>
                <a:lnTo>
                  <a:pt x="1143000" y="317500"/>
                </a:lnTo>
                <a:lnTo>
                  <a:pt x="2197100" y="342900"/>
                </a:lnTo>
                <a:lnTo>
                  <a:pt x="3187700" y="63500"/>
                </a:lnTo>
                <a:lnTo>
                  <a:pt x="4127500" y="152400"/>
                </a:lnTo>
              </a:path>
            </a:pathLst>
          </a:custGeom>
          <a:noFill/>
          <a:ln w="6350">
            <a:solidFill>
              <a:srgbClr val="018E41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 37">
            <a:extLst>
              <a:ext uri="{FF2B5EF4-FFF2-40B4-BE49-F238E27FC236}">
                <a16:creationId xmlns:a16="http://schemas.microsoft.com/office/drawing/2014/main" id="{6A8153B8-D922-FB43-84BA-0681D67A2067}"/>
              </a:ext>
            </a:extLst>
          </p:cNvPr>
          <p:cNvSpPr/>
          <p:nvPr/>
        </p:nvSpPr>
        <p:spPr>
          <a:xfrm>
            <a:off x="1838403" y="3655737"/>
            <a:ext cx="2395141" cy="382154"/>
          </a:xfrm>
          <a:custGeom>
            <a:avLst/>
            <a:gdLst>
              <a:gd name="connsiteX0" fmla="*/ 0 w 3949700"/>
              <a:gd name="connsiteY0" fmla="*/ 355600 h 533400"/>
              <a:gd name="connsiteX1" fmla="*/ 762000 w 3949700"/>
              <a:gd name="connsiteY1" fmla="*/ 533400 h 533400"/>
              <a:gd name="connsiteX2" fmla="*/ 1828800 w 3949700"/>
              <a:gd name="connsiteY2" fmla="*/ 508000 h 533400"/>
              <a:gd name="connsiteX3" fmla="*/ 2768600 w 3949700"/>
              <a:gd name="connsiteY3" fmla="*/ 76200 h 533400"/>
              <a:gd name="connsiteX4" fmla="*/ 3949700 w 3949700"/>
              <a:gd name="connsiteY4" fmla="*/ 0 h 533400"/>
              <a:gd name="connsiteX5" fmla="*/ 3949700 w 3949700"/>
              <a:gd name="connsiteY5" fmla="*/ 0 h 53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49700" h="533400">
                <a:moveTo>
                  <a:pt x="0" y="355600"/>
                </a:moveTo>
                <a:lnTo>
                  <a:pt x="762000" y="533400"/>
                </a:lnTo>
                <a:lnTo>
                  <a:pt x="1828800" y="508000"/>
                </a:lnTo>
                <a:lnTo>
                  <a:pt x="2768600" y="76200"/>
                </a:lnTo>
                <a:lnTo>
                  <a:pt x="3949700" y="0"/>
                </a:lnTo>
                <a:lnTo>
                  <a:pt x="3949700" y="0"/>
                </a:lnTo>
              </a:path>
            </a:pathLst>
          </a:custGeom>
          <a:noFill/>
          <a:ln w="6350">
            <a:solidFill>
              <a:srgbClr val="018E41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 38">
            <a:extLst>
              <a:ext uri="{FF2B5EF4-FFF2-40B4-BE49-F238E27FC236}">
                <a16:creationId xmlns:a16="http://schemas.microsoft.com/office/drawing/2014/main" id="{7AFB6516-DE66-B548-9385-6A56D4230359}"/>
              </a:ext>
            </a:extLst>
          </p:cNvPr>
          <p:cNvSpPr/>
          <p:nvPr/>
        </p:nvSpPr>
        <p:spPr>
          <a:xfrm>
            <a:off x="1707775" y="3309210"/>
            <a:ext cx="2325828" cy="311262"/>
          </a:xfrm>
          <a:custGeom>
            <a:avLst/>
            <a:gdLst>
              <a:gd name="connsiteX0" fmla="*/ 0 w 3835400"/>
              <a:gd name="connsiteY0" fmla="*/ 393700 h 393700"/>
              <a:gd name="connsiteX1" fmla="*/ 952500 w 3835400"/>
              <a:gd name="connsiteY1" fmla="*/ 38100 h 393700"/>
              <a:gd name="connsiteX2" fmla="*/ 1993900 w 3835400"/>
              <a:gd name="connsiteY2" fmla="*/ 0 h 393700"/>
              <a:gd name="connsiteX3" fmla="*/ 2971800 w 3835400"/>
              <a:gd name="connsiteY3" fmla="*/ 355600 h 393700"/>
              <a:gd name="connsiteX4" fmla="*/ 3835400 w 3835400"/>
              <a:gd name="connsiteY4" fmla="*/ 355600 h 39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35400" h="393700">
                <a:moveTo>
                  <a:pt x="0" y="393700"/>
                </a:moveTo>
                <a:lnTo>
                  <a:pt x="952500" y="38100"/>
                </a:lnTo>
                <a:lnTo>
                  <a:pt x="1993900" y="0"/>
                </a:lnTo>
                <a:lnTo>
                  <a:pt x="2971800" y="355600"/>
                </a:lnTo>
                <a:lnTo>
                  <a:pt x="3835400" y="355600"/>
                </a:lnTo>
              </a:path>
            </a:pathLst>
          </a:custGeom>
          <a:noFill/>
          <a:ln w="6350">
            <a:solidFill>
              <a:srgbClr val="018E41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 39">
            <a:extLst>
              <a:ext uri="{FF2B5EF4-FFF2-40B4-BE49-F238E27FC236}">
                <a16:creationId xmlns:a16="http://schemas.microsoft.com/office/drawing/2014/main" id="{70820BBA-F8A8-154C-B8B8-4E9652B1CFCE}"/>
              </a:ext>
            </a:extLst>
          </p:cNvPr>
          <p:cNvSpPr/>
          <p:nvPr/>
        </p:nvSpPr>
        <p:spPr>
          <a:xfrm>
            <a:off x="1762203" y="3462834"/>
            <a:ext cx="2540633" cy="587423"/>
          </a:xfrm>
          <a:custGeom>
            <a:avLst/>
            <a:gdLst>
              <a:gd name="connsiteX0" fmla="*/ 0 w 4127500"/>
              <a:gd name="connsiteY0" fmla="*/ 355600 h 596900"/>
              <a:gd name="connsiteX1" fmla="*/ 1143000 w 4127500"/>
              <a:gd name="connsiteY1" fmla="*/ 596900 h 596900"/>
              <a:gd name="connsiteX2" fmla="*/ 2095500 w 4127500"/>
              <a:gd name="connsiteY2" fmla="*/ 165100 h 596900"/>
              <a:gd name="connsiteX3" fmla="*/ 3187700 w 4127500"/>
              <a:gd name="connsiteY3" fmla="*/ 444500 h 596900"/>
              <a:gd name="connsiteX4" fmla="*/ 4127500 w 4127500"/>
              <a:gd name="connsiteY4" fmla="*/ 0 h 596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27500" h="596900">
                <a:moveTo>
                  <a:pt x="0" y="355600"/>
                </a:moveTo>
                <a:lnTo>
                  <a:pt x="1143000" y="596900"/>
                </a:lnTo>
                <a:lnTo>
                  <a:pt x="2095500" y="165100"/>
                </a:lnTo>
                <a:lnTo>
                  <a:pt x="3187700" y="444500"/>
                </a:lnTo>
                <a:lnTo>
                  <a:pt x="4127500" y="0"/>
                </a:lnTo>
              </a:path>
            </a:pathLst>
          </a:custGeom>
          <a:noFill/>
          <a:ln w="6350">
            <a:solidFill>
              <a:srgbClr val="018E41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 40">
            <a:extLst>
              <a:ext uri="{FF2B5EF4-FFF2-40B4-BE49-F238E27FC236}">
                <a16:creationId xmlns:a16="http://schemas.microsoft.com/office/drawing/2014/main" id="{F58DC022-0885-E345-9844-D278D41C42EF}"/>
              </a:ext>
            </a:extLst>
          </p:cNvPr>
          <p:cNvSpPr/>
          <p:nvPr/>
        </p:nvSpPr>
        <p:spPr>
          <a:xfrm>
            <a:off x="1724103" y="3122335"/>
            <a:ext cx="2502961" cy="461874"/>
          </a:xfrm>
          <a:custGeom>
            <a:avLst/>
            <a:gdLst>
              <a:gd name="connsiteX0" fmla="*/ 0 w 4127500"/>
              <a:gd name="connsiteY0" fmla="*/ 571500 h 571500"/>
              <a:gd name="connsiteX1" fmla="*/ 965200 w 4127500"/>
              <a:gd name="connsiteY1" fmla="*/ 127000 h 571500"/>
              <a:gd name="connsiteX2" fmla="*/ 2044700 w 4127500"/>
              <a:gd name="connsiteY2" fmla="*/ 330200 h 571500"/>
              <a:gd name="connsiteX3" fmla="*/ 2946400 w 4127500"/>
              <a:gd name="connsiteY3" fmla="*/ 0 h 571500"/>
              <a:gd name="connsiteX4" fmla="*/ 4127500 w 4127500"/>
              <a:gd name="connsiteY4" fmla="*/ 241300 h 57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27500" h="571500">
                <a:moveTo>
                  <a:pt x="0" y="571500"/>
                </a:moveTo>
                <a:lnTo>
                  <a:pt x="965200" y="127000"/>
                </a:lnTo>
                <a:lnTo>
                  <a:pt x="2044700" y="330200"/>
                </a:lnTo>
                <a:lnTo>
                  <a:pt x="2946400" y="0"/>
                </a:lnTo>
                <a:lnTo>
                  <a:pt x="4127500" y="241300"/>
                </a:lnTo>
              </a:path>
            </a:pathLst>
          </a:custGeom>
          <a:noFill/>
          <a:ln w="6350">
            <a:solidFill>
              <a:srgbClr val="018E41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 41">
            <a:extLst>
              <a:ext uri="{FF2B5EF4-FFF2-40B4-BE49-F238E27FC236}">
                <a16:creationId xmlns:a16="http://schemas.microsoft.com/office/drawing/2014/main" id="{EEAC9D95-4587-D344-92C8-EC644C3AF2EC}"/>
              </a:ext>
            </a:extLst>
          </p:cNvPr>
          <p:cNvSpPr/>
          <p:nvPr/>
        </p:nvSpPr>
        <p:spPr>
          <a:xfrm>
            <a:off x="1800303" y="3490636"/>
            <a:ext cx="2461892" cy="542199"/>
          </a:xfrm>
          <a:custGeom>
            <a:avLst/>
            <a:gdLst>
              <a:gd name="connsiteX0" fmla="*/ 0 w 4076700"/>
              <a:gd name="connsiteY0" fmla="*/ 609600 h 609600"/>
              <a:gd name="connsiteX1" fmla="*/ 927100 w 4076700"/>
              <a:gd name="connsiteY1" fmla="*/ 0 h 609600"/>
              <a:gd name="connsiteX2" fmla="*/ 1943100 w 4076700"/>
              <a:gd name="connsiteY2" fmla="*/ 495300 h 609600"/>
              <a:gd name="connsiteX3" fmla="*/ 3009900 w 4076700"/>
              <a:gd name="connsiteY3" fmla="*/ 139700 h 609600"/>
              <a:gd name="connsiteX4" fmla="*/ 4076700 w 4076700"/>
              <a:gd name="connsiteY4" fmla="*/ 10160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6700" h="609600">
                <a:moveTo>
                  <a:pt x="0" y="609600"/>
                </a:moveTo>
                <a:lnTo>
                  <a:pt x="927100" y="0"/>
                </a:lnTo>
                <a:lnTo>
                  <a:pt x="1943100" y="495300"/>
                </a:lnTo>
                <a:lnTo>
                  <a:pt x="3009900" y="139700"/>
                </a:lnTo>
                <a:lnTo>
                  <a:pt x="4076700" y="101600"/>
                </a:lnTo>
              </a:path>
            </a:pathLst>
          </a:custGeom>
          <a:noFill/>
          <a:ln w="6350">
            <a:solidFill>
              <a:srgbClr val="018E41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Freeform 42">
            <a:extLst>
              <a:ext uri="{FF2B5EF4-FFF2-40B4-BE49-F238E27FC236}">
                <a16:creationId xmlns:a16="http://schemas.microsoft.com/office/drawing/2014/main" id="{D3F53CFF-A80E-CD4E-A0D3-087D1D0B5F96}"/>
              </a:ext>
            </a:extLst>
          </p:cNvPr>
          <p:cNvSpPr/>
          <p:nvPr/>
        </p:nvSpPr>
        <p:spPr>
          <a:xfrm>
            <a:off x="1749503" y="3452536"/>
            <a:ext cx="2310424" cy="461873"/>
          </a:xfrm>
          <a:custGeom>
            <a:avLst/>
            <a:gdLst>
              <a:gd name="connsiteX0" fmla="*/ 0 w 3810000"/>
              <a:gd name="connsiteY0" fmla="*/ 355600 h 584200"/>
              <a:gd name="connsiteX1" fmla="*/ 1295400 w 3810000"/>
              <a:gd name="connsiteY1" fmla="*/ 0 h 584200"/>
              <a:gd name="connsiteX2" fmla="*/ 2184400 w 3810000"/>
              <a:gd name="connsiteY2" fmla="*/ 127000 h 584200"/>
              <a:gd name="connsiteX3" fmla="*/ 2844800 w 3810000"/>
              <a:gd name="connsiteY3" fmla="*/ 584200 h 584200"/>
              <a:gd name="connsiteX4" fmla="*/ 3810000 w 3810000"/>
              <a:gd name="connsiteY4" fmla="*/ 342900 h 58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10000" h="584200">
                <a:moveTo>
                  <a:pt x="0" y="355600"/>
                </a:moveTo>
                <a:lnTo>
                  <a:pt x="1295400" y="0"/>
                </a:lnTo>
                <a:lnTo>
                  <a:pt x="2184400" y="127000"/>
                </a:lnTo>
                <a:lnTo>
                  <a:pt x="2844800" y="584200"/>
                </a:lnTo>
                <a:lnTo>
                  <a:pt x="3810000" y="342900"/>
                </a:lnTo>
              </a:path>
            </a:pathLst>
          </a:custGeom>
          <a:noFill/>
          <a:ln w="6350">
            <a:solidFill>
              <a:srgbClr val="018E41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reeform 43">
            <a:extLst>
              <a:ext uri="{FF2B5EF4-FFF2-40B4-BE49-F238E27FC236}">
                <a16:creationId xmlns:a16="http://schemas.microsoft.com/office/drawing/2014/main" id="{91F601C5-B64F-AE43-9442-DCE8912B33C1}"/>
              </a:ext>
            </a:extLst>
          </p:cNvPr>
          <p:cNvSpPr/>
          <p:nvPr/>
        </p:nvSpPr>
        <p:spPr>
          <a:xfrm>
            <a:off x="1698703" y="3122335"/>
            <a:ext cx="2454857" cy="614542"/>
          </a:xfrm>
          <a:custGeom>
            <a:avLst/>
            <a:gdLst>
              <a:gd name="connsiteX0" fmla="*/ 0 w 4330700"/>
              <a:gd name="connsiteY0" fmla="*/ 330200 h 977900"/>
              <a:gd name="connsiteX1" fmla="*/ 876300 w 4330700"/>
              <a:gd name="connsiteY1" fmla="*/ 977900 h 977900"/>
              <a:gd name="connsiteX2" fmla="*/ 1752600 w 4330700"/>
              <a:gd name="connsiteY2" fmla="*/ 965200 h 977900"/>
              <a:gd name="connsiteX3" fmla="*/ 2654300 w 4330700"/>
              <a:gd name="connsiteY3" fmla="*/ 0 h 977900"/>
              <a:gd name="connsiteX4" fmla="*/ 4330700 w 4330700"/>
              <a:gd name="connsiteY4" fmla="*/ 215900 h 977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30700" h="977900">
                <a:moveTo>
                  <a:pt x="0" y="330200"/>
                </a:moveTo>
                <a:lnTo>
                  <a:pt x="876300" y="977900"/>
                </a:lnTo>
                <a:lnTo>
                  <a:pt x="1752600" y="965200"/>
                </a:lnTo>
                <a:lnTo>
                  <a:pt x="2654300" y="0"/>
                </a:lnTo>
                <a:lnTo>
                  <a:pt x="4330700" y="215900"/>
                </a:lnTo>
              </a:path>
            </a:pathLst>
          </a:custGeom>
          <a:noFill/>
          <a:ln w="6350">
            <a:solidFill>
              <a:srgbClr val="018E41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reeform 44">
            <a:extLst>
              <a:ext uri="{FF2B5EF4-FFF2-40B4-BE49-F238E27FC236}">
                <a16:creationId xmlns:a16="http://schemas.microsoft.com/office/drawing/2014/main" id="{60C0F1CB-5F44-0346-8F18-81E772C63126}"/>
              </a:ext>
            </a:extLst>
          </p:cNvPr>
          <p:cNvSpPr/>
          <p:nvPr/>
        </p:nvSpPr>
        <p:spPr>
          <a:xfrm>
            <a:off x="1787602" y="3185836"/>
            <a:ext cx="2418245" cy="712891"/>
          </a:xfrm>
          <a:custGeom>
            <a:avLst/>
            <a:gdLst>
              <a:gd name="connsiteX0" fmla="*/ 0 w 4013200"/>
              <a:gd name="connsiteY0" fmla="*/ 1193800 h 1193800"/>
              <a:gd name="connsiteX1" fmla="*/ 1016000 w 4013200"/>
              <a:gd name="connsiteY1" fmla="*/ 0 h 1193800"/>
              <a:gd name="connsiteX2" fmla="*/ 2133600 w 4013200"/>
              <a:gd name="connsiteY2" fmla="*/ 800100 h 1193800"/>
              <a:gd name="connsiteX3" fmla="*/ 3136900 w 4013200"/>
              <a:gd name="connsiteY3" fmla="*/ 1193800 h 1193800"/>
              <a:gd name="connsiteX4" fmla="*/ 4013200 w 4013200"/>
              <a:gd name="connsiteY4" fmla="*/ 800100 h 1193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13200" h="1193800">
                <a:moveTo>
                  <a:pt x="0" y="1193800"/>
                </a:moveTo>
                <a:lnTo>
                  <a:pt x="1016000" y="0"/>
                </a:lnTo>
                <a:lnTo>
                  <a:pt x="2133600" y="800100"/>
                </a:lnTo>
                <a:lnTo>
                  <a:pt x="3136900" y="1193800"/>
                </a:lnTo>
                <a:lnTo>
                  <a:pt x="4013200" y="800100"/>
                </a:lnTo>
              </a:path>
            </a:pathLst>
          </a:custGeom>
          <a:noFill/>
          <a:ln w="6350">
            <a:solidFill>
              <a:srgbClr val="018E41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Freeform 45">
            <a:extLst>
              <a:ext uri="{FF2B5EF4-FFF2-40B4-BE49-F238E27FC236}">
                <a16:creationId xmlns:a16="http://schemas.microsoft.com/office/drawing/2014/main" id="{EF9145D6-7E8B-EC4F-911F-A1628E53C01C}"/>
              </a:ext>
            </a:extLst>
          </p:cNvPr>
          <p:cNvSpPr/>
          <p:nvPr/>
        </p:nvSpPr>
        <p:spPr>
          <a:xfrm>
            <a:off x="1851103" y="3134268"/>
            <a:ext cx="2502961" cy="733579"/>
          </a:xfrm>
          <a:custGeom>
            <a:avLst/>
            <a:gdLst>
              <a:gd name="connsiteX0" fmla="*/ 0 w 4229100"/>
              <a:gd name="connsiteY0" fmla="*/ 939800 h 1028700"/>
              <a:gd name="connsiteX1" fmla="*/ 1104900 w 4229100"/>
              <a:gd name="connsiteY1" fmla="*/ 787400 h 1028700"/>
              <a:gd name="connsiteX2" fmla="*/ 2133600 w 4229100"/>
              <a:gd name="connsiteY2" fmla="*/ 0 h 1028700"/>
              <a:gd name="connsiteX3" fmla="*/ 3111500 w 4229100"/>
              <a:gd name="connsiteY3" fmla="*/ 1028700 h 1028700"/>
              <a:gd name="connsiteX4" fmla="*/ 4229100 w 4229100"/>
              <a:gd name="connsiteY4" fmla="*/ 584200 h 1028700"/>
              <a:gd name="connsiteX5" fmla="*/ 4229100 w 4229100"/>
              <a:gd name="connsiteY5" fmla="*/ 58420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29100" h="1028700">
                <a:moveTo>
                  <a:pt x="0" y="939800"/>
                </a:moveTo>
                <a:lnTo>
                  <a:pt x="1104900" y="787400"/>
                </a:lnTo>
                <a:lnTo>
                  <a:pt x="2133600" y="0"/>
                </a:lnTo>
                <a:lnTo>
                  <a:pt x="3111500" y="1028700"/>
                </a:lnTo>
                <a:lnTo>
                  <a:pt x="4229100" y="584200"/>
                </a:lnTo>
                <a:lnTo>
                  <a:pt x="4229100" y="584200"/>
                </a:lnTo>
              </a:path>
            </a:pathLst>
          </a:custGeom>
          <a:noFill/>
          <a:ln w="6350">
            <a:solidFill>
              <a:srgbClr val="018E41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Freeform 46">
            <a:extLst>
              <a:ext uri="{FF2B5EF4-FFF2-40B4-BE49-F238E27FC236}">
                <a16:creationId xmlns:a16="http://schemas.microsoft.com/office/drawing/2014/main" id="{C5C18C43-44F2-AE48-9B34-24A72F9A34FF}"/>
              </a:ext>
            </a:extLst>
          </p:cNvPr>
          <p:cNvSpPr/>
          <p:nvPr/>
        </p:nvSpPr>
        <p:spPr>
          <a:xfrm>
            <a:off x="1863803" y="3169886"/>
            <a:ext cx="2310424" cy="474483"/>
          </a:xfrm>
          <a:custGeom>
            <a:avLst/>
            <a:gdLst>
              <a:gd name="connsiteX0" fmla="*/ 0 w 3810000"/>
              <a:gd name="connsiteY0" fmla="*/ 355600 h 584200"/>
              <a:gd name="connsiteX1" fmla="*/ 1295400 w 3810000"/>
              <a:gd name="connsiteY1" fmla="*/ 0 h 584200"/>
              <a:gd name="connsiteX2" fmla="*/ 2184400 w 3810000"/>
              <a:gd name="connsiteY2" fmla="*/ 127000 h 584200"/>
              <a:gd name="connsiteX3" fmla="*/ 2844800 w 3810000"/>
              <a:gd name="connsiteY3" fmla="*/ 584200 h 584200"/>
              <a:gd name="connsiteX4" fmla="*/ 3810000 w 3810000"/>
              <a:gd name="connsiteY4" fmla="*/ 342900 h 58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10000" h="584200">
                <a:moveTo>
                  <a:pt x="0" y="355600"/>
                </a:moveTo>
                <a:lnTo>
                  <a:pt x="1295400" y="0"/>
                </a:lnTo>
                <a:lnTo>
                  <a:pt x="2184400" y="127000"/>
                </a:lnTo>
                <a:lnTo>
                  <a:pt x="2844800" y="584200"/>
                </a:lnTo>
                <a:lnTo>
                  <a:pt x="3810000" y="342900"/>
                </a:lnTo>
              </a:path>
            </a:pathLst>
          </a:custGeom>
          <a:noFill/>
          <a:ln w="6350">
            <a:solidFill>
              <a:srgbClr val="018E41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reeform 47">
            <a:extLst>
              <a:ext uri="{FF2B5EF4-FFF2-40B4-BE49-F238E27FC236}">
                <a16:creationId xmlns:a16="http://schemas.microsoft.com/office/drawing/2014/main" id="{C4274DC7-03A0-8D4F-B5E4-E09FBDD5262C}"/>
              </a:ext>
            </a:extLst>
          </p:cNvPr>
          <p:cNvSpPr/>
          <p:nvPr/>
        </p:nvSpPr>
        <p:spPr>
          <a:xfrm>
            <a:off x="1876503" y="3147736"/>
            <a:ext cx="2479856" cy="471914"/>
          </a:xfrm>
          <a:custGeom>
            <a:avLst/>
            <a:gdLst>
              <a:gd name="connsiteX0" fmla="*/ 0 w 3949700"/>
              <a:gd name="connsiteY0" fmla="*/ 355600 h 533400"/>
              <a:gd name="connsiteX1" fmla="*/ 762000 w 3949700"/>
              <a:gd name="connsiteY1" fmla="*/ 533400 h 533400"/>
              <a:gd name="connsiteX2" fmla="*/ 1828800 w 3949700"/>
              <a:gd name="connsiteY2" fmla="*/ 508000 h 533400"/>
              <a:gd name="connsiteX3" fmla="*/ 2768600 w 3949700"/>
              <a:gd name="connsiteY3" fmla="*/ 76200 h 533400"/>
              <a:gd name="connsiteX4" fmla="*/ 3949700 w 3949700"/>
              <a:gd name="connsiteY4" fmla="*/ 0 h 533400"/>
              <a:gd name="connsiteX5" fmla="*/ 3949700 w 3949700"/>
              <a:gd name="connsiteY5" fmla="*/ 0 h 53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49700" h="533400">
                <a:moveTo>
                  <a:pt x="0" y="355600"/>
                </a:moveTo>
                <a:lnTo>
                  <a:pt x="762000" y="533400"/>
                </a:lnTo>
                <a:lnTo>
                  <a:pt x="1828800" y="508000"/>
                </a:lnTo>
                <a:lnTo>
                  <a:pt x="2768600" y="76200"/>
                </a:lnTo>
                <a:lnTo>
                  <a:pt x="3949700" y="0"/>
                </a:lnTo>
                <a:lnTo>
                  <a:pt x="3949700" y="0"/>
                </a:lnTo>
              </a:path>
            </a:pathLst>
          </a:custGeom>
          <a:noFill/>
          <a:ln w="6350">
            <a:solidFill>
              <a:srgbClr val="018E41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Freeform 48">
            <a:extLst>
              <a:ext uri="{FF2B5EF4-FFF2-40B4-BE49-F238E27FC236}">
                <a16:creationId xmlns:a16="http://schemas.microsoft.com/office/drawing/2014/main" id="{9F2AC04F-4EF7-4946-A9DC-4E34F1763B0C}"/>
              </a:ext>
            </a:extLst>
          </p:cNvPr>
          <p:cNvSpPr/>
          <p:nvPr/>
        </p:nvSpPr>
        <p:spPr>
          <a:xfrm>
            <a:off x="1695074" y="3228090"/>
            <a:ext cx="2649287" cy="682241"/>
          </a:xfrm>
          <a:custGeom>
            <a:avLst/>
            <a:gdLst>
              <a:gd name="connsiteX0" fmla="*/ 0 w 4368800"/>
              <a:gd name="connsiteY0" fmla="*/ 355600 h 1435100"/>
              <a:gd name="connsiteX1" fmla="*/ 1320800 w 4368800"/>
              <a:gd name="connsiteY1" fmla="*/ 1435100 h 1435100"/>
              <a:gd name="connsiteX2" fmla="*/ 2286000 w 4368800"/>
              <a:gd name="connsiteY2" fmla="*/ 1358900 h 1435100"/>
              <a:gd name="connsiteX3" fmla="*/ 2959100 w 4368800"/>
              <a:gd name="connsiteY3" fmla="*/ 0 h 1435100"/>
              <a:gd name="connsiteX4" fmla="*/ 4368800 w 4368800"/>
              <a:gd name="connsiteY4" fmla="*/ 1016000 h 143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68800" h="1435100">
                <a:moveTo>
                  <a:pt x="0" y="355600"/>
                </a:moveTo>
                <a:lnTo>
                  <a:pt x="1320800" y="1435100"/>
                </a:lnTo>
                <a:lnTo>
                  <a:pt x="2286000" y="1358900"/>
                </a:lnTo>
                <a:lnTo>
                  <a:pt x="2959100" y="0"/>
                </a:lnTo>
                <a:lnTo>
                  <a:pt x="4368800" y="1016000"/>
                </a:lnTo>
              </a:path>
            </a:pathLst>
          </a:custGeom>
          <a:noFill/>
          <a:ln w="6350">
            <a:solidFill>
              <a:srgbClr val="018E41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reeform 49">
            <a:extLst>
              <a:ext uri="{FF2B5EF4-FFF2-40B4-BE49-F238E27FC236}">
                <a16:creationId xmlns:a16="http://schemas.microsoft.com/office/drawing/2014/main" id="{7C6B6317-3D7F-6549-872B-33E17E096585}"/>
              </a:ext>
            </a:extLst>
          </p:cNvPr>
          <p:cNvSpPr/>
          <p:nvPr/>
        </p:nvSpPr>
        <p:spPr>
          <a:xfrm>
            <a:off x="1656975" y="2945580"/>
            <a:ext cx="2554947" cy="806335"/>
          </a:xfrm>
          <a:custGeom>
            <a:avLst/>
            <a:gdLst>
              <a:gd name="connsiteX0" fmla="*/ 0 w 4533900"/>
              <a:gd name="connsiteY0" fmla="*/ 609600 h 1435100"/>
              <a:gd name="connsiteX1" fmla="*/ 1244600 w 4533900"/>
              <a:gd name="connsiteY1" fmla="*/ 1295400 h 1435100"/>
              <a:gd name="connsiteX2" fmla="*/ 2705100 w 4533900"/>
              <a:gd name="connsiteY2" fmla="*/ 1435100 h 1435100"/>
              <a:gd name="connsiteX3" fmla="*/ 3683000 w 4533900"/>
              <a:gd name="connsiteY3" fmla="*/ 0 h 1435100"/>
              <a:gd name="connsiteX4" fmla="*/ 4533900 w 4533900"/>
              <a:gd name="connsiteY4" fmla="*/ 1003300 h 143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3900" h="1435100">
                <a:moveTo>
                  <a:pt x="0" y="609600"/>
                </a:moveTo>
                <a:lnTo>
                  <a:pt x="1244600" y="1295400"/>
                </a:lnTo>
                <a:lnTo>
                  <a:pt x="2705100" y="1435100"/>
                </a:lnTo>
                <a:lnTo>
                  <a:pt x="3683000" y="0"/>
                </a:lnTo>
                <a:lnTo>
                  <a:pt x="4533900" y="1003300"/>
                </a:lnTo>
              </a:path>
            </a:pathLst>
          </a:custGeom>
          <a:noFill/>
          <a:ln w="6350">
            <a:solidFill>
              <a:srgbClr val="018E41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 50">
            <a:extLst>
              <a:ext uri="{FF2B5EF4-FFF2-40B4-BE49-F238E27FC236}">
                <a16:creationId xmlns:a16="http://schemas.microsoft.com/office/drawing/2014/main" id="{33E41861-A009-4145-A73A-7C7D885FADB7}"/>
              </a:ext>
            </a:extLst>
          </p:cNvPr>
          <p:cNvSpPr/>
          <p:nvPr/>
        </p:nvSpPr>
        <p:spPr>
          <a:xfrm>
            <a:off x="1800303" y="3363636"/>
            <a:ext cx="2279620" cy="502036"/>
          </a:xfrm>
          <a:custGeom>
            <a:avLst/>
            <a:gdLst>
              <a:gd name="connsiteX0" fmla="*/ 0 w 3759200"/>
              <a:gd name="connsiteY0" fmla="*/ 584200 h 635000"/>
              <a:gd name="connsiteX1" fmla="*/ 1155700 w 3759200"/>
              <a:gd name="connsiteY1" fmla="*/ 635000 h 635000"/>
              <a:gd name="connsiteX2" fmla="*/ 2146300 w 3759200"/>
              <a:gd name="connsiteY2" fmla="*/ 0 h 635000"/>
              <a:gd name="connsiteX3" fmla="*/ 3251200 w 3759200"/>
              <a:gd name="connsiteY3" fmla="*/ 508000 h 635000"/>
              <a:gd name="connsiteX4" fmla="*/ 3759200 w 3759200"/>
              <a:gd name="connsiteY4" fmla="*/ 215900 h 63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59200" h="635000">
                <a:moveTo>
                  <a:pt x="0" y="584200"/>
                </a:moveTo>
                <a:lnTo>
                  <a:pt x="1155700" y="635000"/>
                </a:lnTo>
                <a:lnTo>
                  <a:pt x="2146300" y="0"/>
                </a:lnTo>
                <a:lnTo>
                  <a:pt x="3251200" y="508000"/>
                </a:lnTo>
                <a:lnTo>
                  <a:pt x="3759200" y="215900"/>
                </a:lnTo>
              </a:path>
            </a:pathLst>
          </a:custGeom>
          <a:noFill/>
          <a:ln w="6350">
            <a:solidFill>
              <a:srgbClr val="018E41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reeform 51">
            <a:extLst>
              <a:ext uri="{FF2B5EF4-FFF2-40B4-BE49-F238E27FC236}">
                <a16:creationId xmlns:a16="http://schemas.microsoft.com/office/drawing/2014/main" id="{2DCA2844-C548-D947-A539-AF9E34E27215}"/>
              </a:ext>
            </a:extLst>
          </p:cNvPr>
          <p:cNvSpPr/>
          <p:nvPr/>
        </p:nvSpPr>
        <p:spPr>
          <a:xfrm>
            <a:off x="1825704" y="3100142"/>
            <a:ext cx="2356382" cy="589867"/>
          </a:xfrm>
          <a:custGeom>
            <a:avLst/>
            <a:gdLst>
              <a:gd name="connsiteX0" fmla="*/ 0 w 4254500"/>
              <a:gd name="connsiteY0" fmla="*/ 914400 h 914400"/>
              <a:gd name="connsiteX1" fmla="*/ 1231900 w 4254500"/>
              <a:gd name="connsiteY1" fmla="*/ 889000 h 914400"/>
              <a:gd name="connsiteX2" fmla="*/ 2527300 w 4254500"/>
              <a:gd name="connsiteY2" fmla="*/ 0 h 914400"/>
              <a:gd name="connsiteX3" fmla="*/ 3454400 w 4254500"/>
              <a:gd name="connsiteY3" fmla="*/ 266700 h 914400"/>
              <a:gd name="connsiteX4" fmla="*/ 4254500 w 4254500"/>
              <a:gd name="connsiteY4" fmla="*/ 5207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54500" h="914400">
                <a:moveTo>
                  <a:pt x="0" y="914400"/>
                </a:moveTo>
                <a:lnTo>
                  <a:pt x="1231900" y="889000"/>
                </a:lnTo>
                <a:lnTo>
                  <a:pt x="2527300" y="0"/>
                </a:lnTo>
                <a:lnTo>
                  <a:pt x="3454400" y="266700"/>
                </a:lnTo>
                <a:lnTo>
                  <a:pt x="4254500" y="520700"/>
                </a:lnTo>
              </a:path>
            </a:pathLst>
          </a:custGeom>
          <a:noFill/>
          <a:ln w="6350">
            <a:solidFill>
              <a:srgbClr val="018E41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A1CAF9FA-64CB-F945-9EDD-5C2DF3A6FDA5}"/>
              </a:ext>
            </a:extLst>
          </p:cNvPr>
          <p:cNvGrpSpPr/>
          <p:nvPr/>
        </p:nvGrpSpPr>
        <p:grpSpPr>
          <a:xfrm>
            <a:off x="1515925" y="4750108"/>
            <a:ext cx="3150927" cy="982380"/>
            <a:chOff x="1514561" y="4749671"/>
            <a:chExt cx="3150927" cy="982380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E95FE54-A27B-474B-B77B-106E5AF4AF4B}"/>
                </a:ext>
              </a:extLst>
            </p:cNvPr>
            <p:cNvSpPr txBox="1"/>
            <p:nvPr/>
          </p:nvSpPr>
          <p:spPr>
            <a:xfrm>
              <a:off x="1514561" y="4749671"/>
              <a:ext cx="25385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High-fidelity (hi-fi) model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F6C45106-33ED-564F-AD41-B4286B44BA3E}"/>
                </a:ext>
              </a:extLst>
            </p:cNvPr>
            <p:cNvSpPr txBox="1"/>
            <p:nvPr/>
          </p:nvSpPr>
          <p:spPr>
            <a:xfrm>
              <a:off x="1524438" y="5362719"/>
              <a:ext cx="2489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18E41"/>
                  </a:solidFill>
                </a:rPr>
                <a:t>Low-fidelity (lo-fi) model</a:t>
              </a:r>
              <a:endParaRPr lang="en-US" dirty="0">
                <a:solidFill>
                  <a:srgbClr val="008B42"/>
                </a:solidFill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7800F79D-60F8-174B-9BF4-E3E9702DDE1D}"/>
                </a:ext>
              </a:extLst>
            </p:cNvPr>
            <p:cNvSpPr txBox="1"/>
            <p:nvPr/>
          </p:nvSpPr>
          <p:spPr>
            <a:xfrm>
              <a:off x="1514561" y="5050112"/>
              <a:ext cx="31509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70C0"/>
                  </a:solidFill>
                </a:rPr>
                <a:t>Medium-fidelity (med-fi) model</a:t>
              </a:r>
            </a:p>
          </p:txBody>
        </p:sp>
      </p:grpSp>
      <p:sp>
        <p:nvSpPr>
          <p:cNvPr id="56" name="Freeform: Shape 3">
            <a:extLst>
              <a:ext uri="{FF2B5EF4-FFF2-40B4-BE49-F238E27FC236}">
                <a16:creationId xmlns:a16="http://schemas.microsoft.com/office/drawing/2014/main" id="{FB8508C1-9B47-9B4D-8001-FAC115828650}"/>
              </a:ext>
            </a:extLst>
          </p:cNvPr>
          <p:cNvSpPr/>
          <p:nvPr/>
        </p:nvSpPr>
        <p:spPr>
          <a:xfrm>
            <a:off x="1743152" y="3182661"/>
            <a:ext cx="2449051" cy="271100"/>
          </a:xfrm>
          <a:custGeom>
            <a:avLst/>
            <a:gdLst>
              <a:gd name="connsiteX0" fmla="*/ 0 w 4038600"/>
              <a:gd name="connsiteY0" fmla="*/ 342900 h 342900"/>
              <a:gd name="connsiteX1" fmla="*/ 323850 w 4038600"/>
              <a:gd name="connsiteY1" fmla="*/ 161925 h 342900"/>
              <a:gd name="connsiteX2" fmla="*/ 581025 w 4038600"/>
              <a:gd name="connsiteY2" fmla="*/ 114300 h 342900"/>
              <a:gd name="connsiteX3" fmla="*/ 1038225 w 4038600"/>
              <a:gd name="connsiteY3" fmla="*/ 38100 h 342900"/>
              <a:gd name="connsiteX4" fmla="*/ 1314450 w 4038600"/>
              <a:gd name="connsiteY4" fmla="*/ 0 h 342900"/>
              <a:gd name="connsiteX5" fmla="*/ 1666875 w 4038600"/>
              <a:gd name="connsiteY5" fmla="*/ 0 h 342900"/>
              <a:gd name="connsiteX6" fmla="*/ 1971675 w 4038600"/>
              <a:gd name="connsiteY6" fmla="*/ 38100 h 342900"/>
              <a:gd name="connsiteX7" fmla="*/ 2219325 w 4038600"/>
              <a:gd name="connsiteY7" fmla="*/ 76200 h 342900"/>
              <a:gd name="connsiteX8" fmla="*/ 2695575 w 4038600"/>
              <a:gd name="connsiteY8" fmla="*/ 190500 h 342900"/>
              <a:gd name="connsiteX9" fmla="*/ 3171825 w 4038600"/>
              <a:gd name="connsiteY9" fmla="*/ 247650 h 342900"/>
              <a:gd name="connsiteX10" fmla="*/ 3590925 w 4038600"/>
              <a:gd name="connsiteY10" fmla="*/ 123825 h 342900"/>
              <a:gd name="connsiteX11" fmla="*/ 4038600 w 4038600"/>
              <a:gd name="connsiteY11" fmla="*/ 152400 h 342900"/>
              <a:gd name="connsiteX12" fmla="*/ 4038600 w 4038600"/>
              <a:gd name="connsiteY12" fmla="*/ 152400 h 34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38600" h="342900">
                <a:moveTo>
                  <a:pt x="0" y="342900"/>
                </a:moveTo>
                <a:lnTo>
                  <a:pt x="323850" y="161925"/>
                </a:lnTo>
                <a:lnTo>
                  <a:pt x="581025" y="114300"/>
                </a:lnTo>
                <a:lnTo>
                  <a:pt x="1038225" y="38100"/>
                </a:lnTo>
                <a:lnTo>
                  <a:pt x="1314450" y="0"/>
                </a:lnTo>
                <a:lnTo>
                  <a:pt x="1666875" y="0"/>
                </a:lnTo>
                <a:lnTo>
                  <a:pt x="1971675" y="38100"/>
                </a:lnTo>
                <a:lnTo>
                  <a:pt x="2219325" y="76200"/>
                </a:lnTo>
                <a:lnTo>
                  <a:pt x="2695575" y="190500"/>
                </a:lnTo>
                <a:lnTo>
                  <a:pt x="3171825" y="247650"/>
                </a:lnTo>
                <a:lnTo>
                  <a:pt x="3590925" y="123825"/>
                </a:lnTo>
                <a:lnTo>
                  <a:pt x="4038600" y="152400"/>
                </a:lnTo>
                <a:lnTo>
                  <a:pt x="4038600" y="15240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Freeform: Shape 45">
            <a:extLst>
              <a:ext uri="{FF2B5EF4-FFF2-40B4-BE49-F238E27FC236}">
                <a16:creationId xmlns:a16="http://schemas.microsoft.com/office/drawing/2014/main" id="{F623908F-1FDF-1B4F-9FAC-5C3861D893AD}"/>
              </a:ext>
            </a:extLst>
          </p:cNvPr>
          <p:cNvSpPr/>
          <p:nvPr/>
        </p:nvSpPr>
        <p:spPr>
          <a:xfrm flipV="1">
            <a:off x="1724102" y="3782736"/>
            <a:ext cx="2449051" cy="185753"/>
          </a:xfrm>
          <a:custGeom>
            <a:avLst/>
            <a:gdLst>
              <a:gd name="connsiteX0" fmla="*/ 0 w 4038600"/>
              <a:gd name="connsiteY0" fmla="*/ 342900 h 342900"/>
              <a:gd name="connsiteX1" fmla="*/ 323850 w 4038600"/>
              <a:gd name="connsiteY1" fmla="*/ 161925 h 342900"/>
              <a:gd name="connsiteX2" fmla="*/ 581025 w 4038600"/>
              <a:gd name="connsiteY2" fmla="*/ 114300 h 342900"/>
              <a:gd name="connsiteX3" fmla="*/ 1038225 w 4038600"/>
              <a:gd name="connsiteY3" fmla="*/ 38100 h 342900"/>
              <a:gd name="connsiteX4" fmla="*/ 1314450 w 4038600"/>
              <a:gd name="connsiteY4" fmla="*/ 0 h 342900"/>
              <a:gd name="connsiteX5" fmla="*/ 1666875 w 4038600"/>
              <a:gd name="connsiteY5" fmla="*/ 0 h 342900"/>
              <a:gd name="connsiteX6" fmla="*/ 1971675 w 4038600"/>
              <a:gd name="connsiteY6" fmla="*/ 38100 h 342900"/>
              <a:gd name="connsiteX7" fmla="*/ 2219325 w 4038600"/>
              <a:gd name="connsiteY7" fmla="*/ 76200 h 342900"/>
              <a:gd name="connsiteX8" fmla="*/ 2695575 w 4038600"/>
              <a:gd name="connsiteY8" fmla="*/ 190500 h 342900"/>
              <a:gd name="connsiteX9" fmla="*/ 3171825 w 4038600"/>
              <a:gd name="connsiteY9" fmla="*/ 247650 h 342900"/>
              <a:gd name="connsiteX10" fmla="*/ 3590925 w 4038600"/>
              <a:gd name="connsiteY10" fmla="*/ 123825 h 342900"/>
              <a:gd name="connsiteX11" fmla="*/ 4038600 w 4038600"/>
              <a:gd name="connsiteY11" fmla="*/ 152400 h 342900"/>
              <a:gd name="connsiteX12" fmla="*/ 4038600 w 4038600"/>
              <a:gd name="connsiteY12" fmla="*/ 152400 h 34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38600" h="342900">
                <a:moveTo>
                  <a:pt x="0" y="342900"/>
                </a:moveTo>
                <a:lnTo>
                  <a:pt x="323850" y="161925"/>
                </a:lnTo>
                <a:lnTo>
                  <a:pt x="581025" y="114300"/>
                </a:lnTo>
                <a:lnTo>
                  <a:pt x="1038225" y="38100"/>
                </a:lnTo>
                <a:lnTo>
                  <a:pt x="1314450" y="0"/>
                </a:lnTo>
                <a:lnTo>
                  <a:pt x="1666875" y="0"/>
                </a:lnTo>
                <a:lnTo>
                  <a:pt x="1971675" y="38100"/>
                </a:lnTo>
                <a:lnTo>
                  <a:pt x="2219325" y="76200"/>
                </a:lnTo>
                <a:lnTo>
                  <a:pt x="2695575" y="190500"/>
                </a:lnTo>
                <a:lnTo>
                  <a:pt x="3171825" y="247650"/>
                </a:lnTo>
                <a:lnTo>
                  <a:pt x="3590925" y="123825"/>
                </a:lnTo>
                <a:lnTo>
                  <a:pt x="4038600" y="152400"/>
                </a:lnTo>
                <a:lnTo>
                  <a:pt x="4038600" y="152400"/>
                </a:lnTo>
              </a:path>
            </a:pathLst>
          </a:custGeom>
          <a:noFill/>
          <a:ln w="19050">
            <a:solidFill>
              <a:schemeClr val="accent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Freeform: Shape 4">
            <a:extLst>
              <a:ext uri="{FF2B5EF4-FFF2-40B4-BE49-F238E27FC236}">
                <a16:creationId xmlns:a16="http://schemas.microsoft.com/office/drawing/2014/main" id="{550D10CA-460A-5940-B1F5-6166EFF08DC6}"/>
              </a:ext>
            </a:extLst>
          </p:cNvPr>
          <p:cNvSpPr/>
          <p:nvPr/>
        </p:nvSpPr>
        <p:spPr>
          <a:xfrm>
            <a:off x="1743153" y="3468412"/>
            <a:ext cx="2472155" cy="173202"/>
          </a:xfrm>
          <a:custGeom>
            <a:avLst/>
            <a:gdLst>
              <a:gd name="connsiteX0" fmla="*/ 0 w 4076700"/>
              <a:gd name="connsiteY0" fmla="*/ 219075 h 219075"/>
              <a:gd name="connsiteX1" fmla="*/ 390525 w 4076700"/>
              <a:gd name="connsiteY1" fmla="*/ 114300 h 219075"/>
              <a:gd name="connsiteX2" fmla="*/ 542925 w 4076700"/>
              <a:gd name="connsiteY2" fmla="*/ 161925 h 219075"/>
              <a:gd name="connsiteX3" fmla="*/ 933450 w 4076700"/>
              <a:gd name="connsiteY3" fmla="*/ 104775 h 219075"/>
              <a:gd name="connsiteX4" fmla="*/ 1028700 w 4076700"/>
              <a:gd name="connsiteY4" fmla="*/ 28575 h 219075"/>
              <a:gd name="connsiteX5" fmla="*/ 1562100 w 4076700"/>
              <a:gd name="connsiteY5" fmla="*/ 9525 h 219075"/>
              <a:gd name="connsiteX6" fmla="*/ 1981200 w 4076700"/>
              <a:gd name="connsiteY6" fmla="*/ 0 h 219075"/>
              <a:gd name="connsiteX7" fmla="*/ 2324100 w 4076700"/>
              <a:gd name="connsiteY7" fmla="*/ 85725 h 219075"/>
              <a:gd name="connsiteX8" fmla="*/ 2714625 w 4076700"/>
              <a:gd name="connsiteY8" fmla="*/ 57150 h 219075"/>
              <a:gd name="connsiteX9" fmla="*/ 3114675 w 4076700"/>
              <a:gd name="connsiteY9" fmla="*/ 133350 h 219075"/>
              <a:gd name="connsiteX10" fmla="*/ 3390900 w 4076700"/>
              <a:gd name="connsiteY10" fmla="*/ 76200 h 219075"/>
              <a:gd name="connsiteX11" fmla="*/ 3857625 w 4076700"/>
              <a:gd name="connsiteY11" fmla="*/ 76200 h 219075"/>
              <a:gd name="connsiteX12" fmla="*/ 4076700 w 4076700"/>
              <a:gd name="connsiteY12" fmla="*/ 19050 h 219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76700" h="219075">
                <a:moveTo>
                  <a:pt x="0" y="219075"/>
                </a:moveTo>
                <a:lnTo>
                  <a:pt x="390525" y="114300"/>
                </a:lnTo>
                <a:lnTo>
                  <a:pt x="542925" y="161925"/>
                </a:lnTo>
                <a:lnTo>
                  <a:pt x="933450" y="104775"/>
                </a:lnTo>
                <a:lnTo>
                  <a:pt x="1028700" y="28575"/>
                </a:lnTo>
                <a:lnTo>
                  <a:pt x="1562100" y="9525"/>
                </a:lnTo>
                <a:lnTo>
                  <a:pt x="1981200" y="0"/>
                </a:lnTo>
                <a:lnTo>
                  <a:pt x="2324100" y="85725"/>
                </a:lnTo>
                <a:lnTo>
                  <a:pt x="2714625" y="57150"/>
                </a:lnTo>
                <a:lnTo>
                  <a:pt x="3114675" y="133350"/>
                </a:lnTo>
                <a:lnTo>
                  <a:pt x="3390900" y="76200"/>
                </a:lnTo>
                <a:lnTo>
                  <a:pt x="3857625" y="76200"/>
                </a:lnTo>
                <a:lnTo>
                  <a:pt x="4076700" y="19050"/>
                </a:lnTo>
              </a:path>
            </a:pathLst>
          </a:custGeom>
          <a:noFill/>
          <a:ln w="19050">
            <a:solidFill>
              <a:schemeClr val="accent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Freeform: Shape 5">
            <a:extLst>
              <a:ext uri="{FF2B5EF4-FFF2-40B4-BE49-F238E27FC236}">
                <a16:creationId xmlns:a16="http://schemas.microsoft.com/office/drawing/2014/main" id="{AEEB9FD7-CB5E-BF41-99B7-493D2C060988}"/>
              </a:ext>
            </a:extLst>
          </p:cNvPr>
          <p:cNvSpPr/>
          <p:nvPr/>
        </p:nvSpPr>
        <p:spPr>
          <a:xfrm>
            <a:off x="1809828" y="3573186"/>
            <a:ext cx="2269993" cy="256038"/>
          </a:xfrm>
          <a:custGeom>
            <a:avLst/>
            <a:gdLst>
              <a:gd name="connsiteX0" fmla="*/ 0 w 3743325"/>
              <a:gd name="connsiteY0" fmla="*/ 323850 h 323850"/>
              <a:gd name="connsiteX1" fmla="*/ 314325 w 3743325"/>
              <a:gd name="connsiteY1" fmla="*/ 247650 h 323850"/>
              <a:gd name="connsiteX2" fmla="*/ 1019175 w 3743325"/>
              <a:gd name="connsiteY2" fmla="*/ 190500 h 323850"/>
              <a:gd name="connsiteX3" fmla="*/ 1295400 w 3743325"/>
              <a:gd name="connsiteY3" fmla="*/ 247650 h 323850"/>
              <a:gd name="connsiteX4" fmla="*/ 1762125 w 3743325"/>
              <a:gd name="connsiteY4" fmla="*/ 190500 h 323850"/>
              <a:gd name="connsiteX5" fmla="*/ 2152650 w 3743325"/>
              <a:gd name="connsiteY5" fmla="*/ 104775 h 323850"/>
              <a:gd name="connsiteX6" fmla="*/ 2724150 w 3743325"/>
              <a:gd name="connsiteY6" fmla="*/ 76200 h 323850"/>
              <a:gd name="connsiteX7" fmla="*/ 2876550 w 3743325"/>
              <a:gd name="connsiteY7" fmla="*/ 123825 h 323850"/>
              <a:gd name="connsiteX8" fmla="*/ 3257550 w 3743325"/>
              <a:gd name="connsiteY8" fmla="*/ 133350 h 323850"/>
              <a:gd name="connsiteX9" fmla="*/ 3743325 w 3743325"/>
              <a:gd name="connsiteY9" fmla="*/ 0 h 323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43325" h="323850">
                <a:moveTo>
                  <a:pt x="0" y="323850"/>
                </a:moveTo>
                <a:lnTo>
                  <a:pt x="314325" y="247650"/>
                </a:lnTo>
                <a:lnTo>
                  <a:pt x="1019175" y="190500"/>
                </a:lnTo>
                <a:lnTo>
                  <a:pt x="1295400" y="247650"/>
                </a:lnTo>
                <a:lnTo>
                  <a:pt x="1762125" y="190500"/>
                </a:lnTo>
                <a:lnTo>
                  <a:pt x="2152650" y="104775"/>
                </a:lnTo>
                <a:lnTo>
                  <a:pt x="2724150" y="76200"/>
                </a:lnTo>
                <a:lnTo>
                  <a:pt x="2876550" y="123825"/>
                </a:lnTo>
                <a:lnTo>
                  <a:pt x="3257550" y="133350"/>
                </a:lnTo>
                <a:lnTo>
                  <a:pt x="3743325" y="0"/>
                </a:lnTo>
              </a:path>
            </a:pathLst>
          </a:custGeom>
          <a:noFill/>
          <a:ln w="19050">
            <a:solidFill>
              <a:schemeClr val="accent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AC5C18-4017-684F-8365-18D58AF363D0}"/>
              </a:ext>
            </a:extLst>
          </p:cNvPr>
          <p:cNvSpPr txBox="1"/>
          <p:nvPr/>
        </p:nvSpPr>
        <p:spPr>
          <a:xfrm>
            <a:off x="265192" y="6553889"/>
            <a:ext cx="31110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[1] J. E. Warner et al. AIAA SciTech 2021.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4B0618-A282-7D4F-A402-9D2361EE702B}"/>
              </a:ext>
            </a:extLst>
          </p:cNvPr>
          <p:cNvSpPr txBox="1"/>
          <p:nvPr/>
        </p:nvSpPr>
        <p:spPr>
          <a:xfrm>
            <a:off x="6721697" y="6495245"/>
            <a:ext cx="43797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1600" b="1" dirty="0">
                <a:solidFill>
                  <a:srgbClr val="FF0000"/>
                </a:solidFill>
              </a:rPr>
              <a:t>Sub-optimal lo-fi models = sub-optimal MFUQ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DB4D317-E652-B846-B776-8DC455116D70}"/>
              </a:ext>
            </a:extLst>
          </p:cNvPr>
          <p:cNvGrpSpPr/>
          <p:nvPr/>
        </p:nvGrpSpPr>
        <p:grpSpPr>
          <a:xfrm>
            <a:off x="6319618" y="4602870"/>
            <a:ext cx="5070646" cy="1943857"/>
            <a:chOff x="6319618" y="4602870"/>
            <a:chExt cx="5070646" cy="1943857"/>
          </a:xfrm>
        </p:grpSpPr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6050C471-5966-6B44-ADC8-DFD7730EE72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319618" y="4772001"/>
              <a:ext cx="5070646" cy="1774726"/>
            </a:xfrm>
            <a:prstGeom prst="rect">
              <a:avLst/>
            </a:prstGeom>
          </p:spPr>
        </p:pic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83A5866F-3B05-8D47-B8CB-C171FC17FD2E}"/>
                </a:ext>
              </a:extLst>
            </p:cNvPr>
            <p:cNvSpPr txBox="1"/>
            <p:nvPr/>
          </p:nvSpPr>
          <p:spPr>
            <a:xfrm>
              <a:off x="7380771" y="4602870"/>
              <a:ext cx="335572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Variance Reduction for Each Trajectory </a:t>
              </a:r>
              <a:r>
                <a:rPr lang="en-US" sz="1400" b="1" dirty="0" err="1"/>
                <a:t>QoI</a:t>
              </a:r>
              <a:endParaRPr lang="en-US" sz="1400" b="1" dirty="0"/>
            </a:p>
          </p:txBody>
        </p:sp>
      </p:grpSp>
      <p:sp>
        <p:nvSpPr>
          <p:cNvPr id="74" name="Rectangle 73">
            <a:extLst>
              <a:ext uri="{FF2B5EF4-FFF2-40B4-BE49-F238E27FC236}">
                <a16:creationId xmlns:a16="http://schemas.microsoft.com/office/drawing/2014/main" id="{74973CC0-4D5F-2D45-A1CC-99DB82730916}"/>
              </a:ext>
            </a:extLst>
          </p:cNvPr>
          <p:cNvSpPr/>
          <p:nvPr/>
        </p:nvSpPr>
        <p:spPr>
          <a:xfrm>
            <a:off x="9166517" y="3075990"/>
            <a:ext cx="1958683" cy="966637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8A8809D7-DE23-0C46-82CA-96956F443EF7}"/>
              </a:ext>
            </a:extLst>
          </p:cNvPr>
          <p:cNvSpPr/>
          <p:nvPr/>
        </p:nvSpPr>
        <p:spPr>
          <a:xfrm>
            <a:off x="9181423" y="5341880"/>
            <a:ext cx="1958683" cy="572942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53929261-8EF8-A54D-A61C-309E05DBDF64}"/>
              </a:ext>
            </a:extLst>
          </p:cNvPr>
          <p:cNvSpPr txBox="1"/>
          <p:nvPr/>
        </p:nvSpPr>
        <p:spPr>
          <a:xfrm>
            <a:off x="493881" y="6879231"/>
            <a:ext cx="3021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High-fidelity: timestep = 0.001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91ECDB37-FF58-0749-9F0E-03290745685F}"/>
              </a:ext>
            </a:extLst>
          </p:cNvPr>
          <p:cNvSpPr txBox="1"/>
          <p:nvPr/>
        </p:nvSpPr>
        <p:spPr>
          <a:xfrm>
            <a:off x="535226" y="7502009"/>
            <a:ext cx="27435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18E41"/>
                </a:solidFill>
              </a:rPr>
              <a:t>Low-fidelity: </a:t>
            </a:r>
            <a:r>
              <a:rPr lang="en-US" dirty="0">
                <a:solidFill>
                  <a:schemeClr val="accent6"/>
                </a:solidFill>
              </a:rPr>
              <a:t>timestep = 0.1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1470C033-29A8-7C42-A0F0-AF7A506E7216}"/>
              </a:ext>
            </a:extLst>
          </p:cNvPr>
          <p:cNvSpPr txBox="1"/>
          <p:nvPr/>
        </p:nvSpPr>
        <p:spPr>
          <a:xfrm>
            <a:off x="547152" y="7190620"/>
            <a:ext cx="2848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Mid-fidelity: timestep = 0.01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A2E8CD-E54B-CB4D-963B-F1ED695C5A08}"/>
              </a:ext>
            </a:extLst>
          </p:cNvPr>
          <p:cNvSpPr txBox="1"/>
          <p:nvPr/>
        </p:nvSpPr>
        <p:spPr>
          <a:xfrm>
            <a:off x="6646710" y="2427165"/>
            <a:ext cx="2203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AIAA SciTech 2021</a:t>
            </a:r>
            <a:r>
              <a:rPr lang="en-US" sz="1200" u="sng" dirty="0"/>
              <a:t>[1]</a:t>
            </a:r>
            <a:r>
              <a:rPr lang="en-US" u="sng" dirty="0"/>
              <a:t>: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198C071-3F51-AE46-9B8B-3FC8F5FC7FB8}"/>
              </a:ext>
            </a:extLst>
          </p:cNvPr>
          <p:cNvSpPr txBox="1"/>
          <p:nvPr/>
        </p:nvSpPr>
        <p:spPr>
          <a:xfrm>
            <a:off x="2184131" y="2518572"/>
            <a:ext cx="13314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MFUQ</a:t>
            </a:r>
          </a:p>
        </p:txBody>
      </p:sp>
    </p:spTree>
    <p:extLst>
      <p:ext uri="{BB962C8B-B14F-4D97-AF65-F5344CB8AC3E}">
        <p14:creationId xmlns:p14="http://schemas.microsoft.com/office/powerpoint/2010/main" val="2390566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4" grpId="0" animBg="1"/>
      <p:bldP spid="75" grpId="0" animBg="1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ADFE8-70B1-F14B-A21B-D39824E13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Outline: Model Tuning for MFUQ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25A18D-AE6E-634F-B76C-20C16907B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6</a:t>
            </a:fld>
            <a:endParaRPr lang="en-US"/>
          </a:p>
        </p:txBody>
      </p:sp>
      <p:sp>
        <p:nvSpPr>
          <p:cNvPr id="5" name="Content Placeholder 20">
            <a:extLst>
              <a:ext uri="{FF2B5EF4-FFF2-40B4-BE49-F238E27FC236}">
                <a16:creationId xmlns:a16="http://schemas.microsoft.com/office/drawing/2014/main" id="{2DE7C07E-1BE6-E348-BD62-8F36AC9FE8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34744"/>
            <a:ext cx="10515600" cy="5142219"/>
          </a:xfrm>
        </p:spPr>
        <p:txBody>
          <a:bodyPr/>
          <a:lstStyle/>
          <a:p>
            <a:r>
              <a:rPr lang="en-US" dirty="0"/>
              <a:t>Model tuning is important</a:t>
            </a:r>
          </a:p>
          <a:p>
            <a:r>
              <a:rPr lang="en-US" dirty="0"/>
              <a:t>How we can do it optimally (In Progress)</a:t>
            </a:r>
          </a:p>
          <a:p>
            <a:r>
              <a:rPr lang="en-US" dirty="0"/>
              <a:t>Application to trajectory simulation</a:t>
            </a:r>
          </a:p>
          <a:p>
            <a:pPr lvl="1"/>
            <a:r>
              <a:rPr lang="en-US" dirty="0"/>
              <a:t>Optimal time step selection for lo-fi models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AFF8A7AA-3C1D-C146-A7D1-C8B2C9D395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3605" y="3055177"/>
            <a:ext cx="2437509" cy="2368446"/>
          </a:xfrm>
          <a:prstGeom prst="rect">
            <a:avLst/>
          </a:prstGeom>
        </p:spPr>
      </p:pic>
      <p:grpSp>
        <p:nvGrpSpPr>
          <p:cNvPr id="41" name="Group 40">
            <a:extLst>
              <a:ext uri="{FF2B5EF4-FFF2-40B4-BE49-F238E27FC236}">
                <a16:creationId xmlns:a16="http://schemas.microsoft.com/office/drawing/2014/main" id="{293D05CA-A701-7B4C-B14F-95364C108183}"/>
              </a:ext>
            </a:extLst>
          </p:cNvPr>
          <p:cNvGrpSpPr/>
          <p:nvPr/>
        </p:nvGrpSpPr>
        <p:grpSpPr>
          <a:xfrm>
            <a:off x="3219557" y="3241298"/>
            <a:ext cx="2400115" cy="1984220"/>
            <a:chOff x="650528" y="2969156"/>
            <a:chExt cx="2400115" cy="1984220"/>
          </a:xfrm>
        </p:grpSpPr>
        <p:pic>
          <p:nvPicPr>
            <p:cNvPr id="42" name="Picture 41" descr="adept-rear.jpeg">
              <a:extLst>
                <a:ext uri="{FF2B5EF4-FFF2-40B4-BE49-F238E27FC236}">
                  <a16:creationId xmlns:a16="http://schemas.microsoft.com/office/drawing/2014/main" id="{805A52AC-10BF-D646-9CAF-3C91229C85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474" b="98737" l="9800" r="9866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9715"/>
            <a:stretch/>
          </p:blipFill>
          <p:spPr>
            <a:xfrm>
              <a:off x="1095651" y="3330981"/>
              <a:ext cx="1426568" cy="1622395"/>
            </a:xfrm>
            <a:prstGeom prst="rect">
              <a:avLst/>
            </a:prstGeom>
          </p:spPr>
        </p:pic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026DE785-354D-DB43-8EFA-CCA4184B908B}"/>
                </a:ext>
              </a:extLst>
            </p:cNvPr>
            <p:cNvCxnSpPr>
              <a:cxnSpLocks/>
            </p:cNvCxnSpPr>
            <p:nvPr/>
          </p:nvCxnSpPr>
          <p:spPr>
            <a:xfrm>
              <a:off x="1199030" y="3227292"/>
              <a:ext cx="371217" cy="479882"/>
            </a:xfrm>
            <a:prstGeom prst="straightConnector1">
              <a:avLst/>
            </a:prstGeom>
            <a:ln w="2857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11EB257-0748-C245-B798-6F14E0BACF76}"/>
                </a:ext>
              </a:extLst>
            </p:cNvPr>
            <p:cNvSpPr txBox="1"/>
            <p:nvPr/>
          </p:nvSpPr>
          <p:spPr>
            <a:xfrm>
              <a:off x="650528" y="2971638"/>
              <a:ext cx="10648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Heatshield</a:t>
              </a:r>
            </a:p>
          </p:txBody>
        </p: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D5364B57-EBA5-C140-B9C6-2ED7A7F3D3E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73804" y="3259563"/>
              <a:ext cx="368717" cy="721614"/>
            </a:xfrm>
            <a:prstGeom prst="straightConnector1">
              <a:avLst/>
            </a:prstGeom>
            <a:ln w="2857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893E45C-9796-674E-AB87-B3E3AFBB3800}"/>
                </a:ext>
              </a:extLst>
            </p:cNvPr>
            <p:cNvSpPr txBox="1"/>
            <p:nvPr/>
          </p:nvSpPr>
          <p:spPr>
            <a:xfrm>
              <a:off x="1564743" y="2969156"/>
              <a:ext cx="14859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Payload</a:t>
              </a:r>
            </a:p>
          </p:txBody>
        </p:sp>
      </p:grpSp>
      <p:sp>
        <p:nvSpPr>
          <p:cNvPr id="47" name="Freeform 46">
            <a:extLst>
              <a:ext uri="{FF2B5EF4-FFF2-40B4-BE49-F238E27FC236}">
                <a16:creationId xmlns:a16="http://schemas.microsoft.com/office/drawing/2014/main" id="{2564A5AF-57EE-8940-9FBA-BEB07020769B}"/>
              </a:ext>
            </a:extLst>
          </p:cNvPr>
          <p:cNvSpPr/>
          <p:nvPr/>
        </p:nvSpPr>
        <p:spPr>
          <a:xfrm>
            <a:off x="4784805" y="3626708"/>
            <a:ext cx="2425946" cy="240977"/>
          </a:xfrm>
          <a:custGeom>
            <a:avLst/>
            <a:gdLst>
              <a:gd name="connsiteX0" fmla="*/ 0 w 4077148"/>
              <a:gd name="connsiteY0" fmla="*/ 417576 h 417576"/>
              <a:gd name="connsiteX1" fmla="*/ 451821 w 4077148"/>
              <a:gd name="connsiteY1" fmla="*/ 245454 h 417576"/>
              <a:gd name="connsiteX2" fmla="*/ 1785769 w 4077148"/>
              <a:gd name="connsiteY2" fmla="*/ 19543 h 417576"/>
              <a:gd name="connsiteX3" fmla="*/ 3238052 w 4077148"/>
              <a:gd name="connsiteY3" fmla="*/ 41058 h 417576"/>
              <a:gd name="connsiteX4" fmla="*/ 4077148 w 4077148"/>
              <a:gd name="connsiteY4" fmla="*/ 277727 h 417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7148" h="417576">
                <a:moveTo>
                  <a:pt x="0" y="417576"/>
                </a:moveTo>
                <a:cubicBezTo>
                  <a:pt x="77096" y="364684"/>
                  <a:pt x="154193" y="311793"/>
                  <a:pt x="451821" y="245454"/>
                </a:cubicBezTo>
                <a:cubicBezTo>
                  <a:pt x="749449" y="179115"/>
                  <a:pt x="1321397" y="53609"/>
                  <a:pt x="1785769" y="19543"/>
                </a:cubicBezTo>
                <a:cubicBezTo>
                  <a:pt x="2250141" y="-14523"/>
                  <a:pt x="2856156" y="-1973"/>
                  <a:pt x="3238052" y="41058"/>
                </a:cubicBezTo>
                <a:cubicBezTo>
                  <a:pt x="3619949" y="84089"/>
                  <a:pt x="3848548" y="180908"/>
                  <a:pt x="4077148" y="277727"/>
                </a:cubicBezTo>
              </a:path>
            </a:pathLst>
          </a:custGeom>
          <a:noFill/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reeform 47">
            <a:extLst>
              <a:ext uri="{FF2B5EF4-FFF2-40B4-BE49-F238E27FC236}">
                <a16:creationId xmlns:a16="http://schemas.microsoft.com/office/drawing/2014/main" id="{671DB99C-122C-6F43-8E21-991BF84517DA}"/>
              </a:ext>
            </a:extLst>
          </p:cNvPr>
          <p:cNvSpPr/>
          <p:nvPr/>
        </p:nvSpPr>
        <p:spPr>
          <a:xfrm>
            <a:off x="4810202" y="3906109"/>
            <a:ext cx="2425946" cy="261058"/>
          </a:xfrm>
          <a:custGeom>
            <a:avLst/>
            <a:gdLst>
              <a:gd name="connsiteX0" fmla="*/ 0 w 4178461"/>
              <a:gd name="connsiteY0" fmla="*/ 173620 h 397312"/>
              <a:gd name="connsiteX1" fmla="*/ 925974 w 4178461"/>
              <a:gd name="connsiteY1" fmla="*/ 370389 h 397312"/>
              <a:gd name="connsiteX2" fmla="*/ 2199190 w 4178461"/>
              <a:gd name="connsiteY2" fmla="*/ 381964 h 397312"/>
              <a:gd name="connsiteX3" fmla="*/ 3368233 w 4178461"/>
              <a:gd name="connsiteY3" fmla="*/ 243068 h 397312"/>
              <a:gd name="connsiteX4" fmla="*/ 4178461 w 4178461"/>
              <a:gd name="connsiteY4" fmla="*/ 0 h 397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78461" h="397312">
                <a:moveTo>
                  <a:pt x="0" y="173620"/>
                </a:moveTo>
                <a:cubicBezTo>
                  <a:pt x="279721" y="254642"/>
                  <a:pt x="559442" y="335665"/>
                  <a:pt x="925974" y="370389"/>
                </a:cubicBezTo>
                <a:cubicBezTo>
                  <a:pt x="1292506" y="405113"/>
                  <a:pt x="1792147" y="403184"/>
                  <a:pt x="2199190" y="381964"/>
                </a:cubicBezTo>
                <a:cubicBezTo>
                  <a:pt x="2606233" y="360744"/>
                  <a:pt x="3038354" y="306729"/>
                  <a:pt x="3368233" y="243068"/>
                </a:cubicBezTo>
                <a:cubicBezTo>
                  <a:pt x="3698112" y="179407"/>
                  <a:pt x="3938286" y="89703"/>
                  <a:pt x="4178461" y="0"/>
                </a:cubicBezTo>
              </a:path>
            </a:pathLst>
          </a:custGeom>
          <a:noFill/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Freeform 48">
            <a:extLst>
              <a:ext uri="{FF2B5EF4-FFF2-40B4-BE49-F238E27FC236}">
                <a16:creationId xmlns:a16="http://schemas.microsoft.com/office/drawing/2014/main" id="{8212B0D4-98C3-904E-94DC-5DE222D6329C}"/>
              </a:ext>
            </a:extLst>
          </p:cNvPr>
          <p:cNvSpPr/>
          <p:nvPr/>
        </p:nvSpPr>
        <p:spPr>
          <a:xfrm>
            <a:off x="4835602" y="3563207"/>
            <a:ext cx="2379738" cy="512077"/>
          </a:xfrm>
          <a:custGeom>
            <a:avLst/>
            <a:gdLst>
              <a:gd name="connsiteX0" fmla="*/ 0 w 3924300"/>
              <a:gd name="connsiteY0" fmla="*/ 647700 h 647700"/>
              <a:gd name="connsiteX1" fmla="*/ 965200 w 3924300"/>
              <a:gd name="connsiteY1" fmla="*/ 368300 h 647700"/>
              <a:gd name="connsiteX2" fmla="*/ 2209800 w 3924300"/>
              <a:gd name="connsiteY2" fmla="*/ 279400 h 647700"/>
              <a:gd name="connsiteX3" fmla="*/ 3086100 w 3924300"/>
              <a:gd name="connsiteY3" fmla="*/ 0 h 647700"/>
              <a:gd name="connsiteX4" fmla="*/ 3924300 w 3924300"/>
              <a:gd name="connsiteY4" fmla="*/ 177800 h 64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24300" h="647700">
                <a:moveTo>
                  <a:pt x="0" y="647700"/>
                </a:moveTo>
                <a:lnTo>
                  <a:pt x="965200" y="368300"/>
                </a:lnTo>
                <a:lnTo>
                  <a:pt x="2209800" y="279400"/>
                </a:lnTo>
                <a:lnTo>
                  <a:pt x="3086100" y="0"/>
                </a:lnTo>
                <a:lnTo>
                  <a:pt x="3924300" y="177800"/>
                </a:lnTo>
              </a:path>
            </a:pathLst>
          </a:custGeom>
          <a:noFill/>
          <a:ln w="6350">
            <a:solidFill>
              <a:srgbClr val="018E41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reeform 49">
            <a:extLst>
              <a:ext uri="{FF2B5EF4-FFF2-40B4-BE49-F238E27FC236}">
                <a16:creationId xmlns:a16="http://schemas.microsoft.com/office/drawing/2014/main" id="{A04FEDEF-FB61-B542-9372-6A1ECA5D9BFC}"/>
              </a:ext>
            </a:extLst>
          </p:cNvPr>
          <p:cNvSpPr/>
          <p:nvPr/>
        </p:nvSpPr>
        <p:spPr>
          <a:xfrm>
            <a:off x="4772102" y="3907601"/>
            <a:ext cx="2553333" cy="48661"/>
          </a:xfrm>
          <a:custGeom>
            <a:avLst/>
            <a:gdLst>
              <a:gd name="connsiteX0" fmla="*/ 0 w 4127500"/>
              <a:gd name="connsiteY0" fmla="*/ 0 h 342900"/>
              <a:gd name="connsiteX1" fmla="*/ 1143000 w 4127500"/>
              <a:gd name="connsiteY1" fmla="*/ 317500 h 342900"/>
              <a:gd name="connsiteX2" fmla="*/ 2197100 w 4127500"/>
              <a:gd name="connsiteY2" fmla="*/ 342900 h 342900"/>
              <a:gd name="connsiteX3" fmla="*/ 3187700 w 4127500"/>
              <a:gd name="connsiteY3" fmla="*/ 63500 h 342900"/>
              <a:gd name="connsiteX4" fmla="*/ 4127500 w 4127500"/>
              <a:gd name="connsiteY4" fmla="*/ 152400 h 34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27500" h="342900">
                <a:moveTo>
                  <a:pt x="0" y="0"/>
                </a:moveTo>
                <a:lnTo>
                  <a:pt x="1143000" y="317500"/>
                </a:lnTo>
                <a:lnTo>
                  <a:pt x="2197100" y="342900"/>
                </a:lnTo>
                <a:lnTo>
                  <a:pt x="3187700" y="63500"/>
                </a:lnTo>
                <a:lnTo>
                  <a:pt x="4127500" y="152400"/>
                </a:lnTo>
              </a:path>
            </a:pathLst>
          </a:custGeom>
          <a:noFill/>
          <a:ln w="6350">
            <a:solidFill>
              <a:srgbClr val="018E41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 50">
            <a:extLst>
              <a:ext uri="{FF2B5EF4-FFF2-40B4-BE49-F238E27FC236}">
                <a16:creationId xmlns:a16="http://schemas.microsoft.com/office/drawing/2014/main" id="{D31B02C7-56EB-8748-9915-D82BC75494AC}"/>
              </a:ext>
            </a:extLst>
          </p:cNvPr>
          <p:cNvSpPr/>
          <p:nvPr/>
        </p:nvSpPr>
        <p:spPr>
          <a:xfrm>
            <a:off x="4886402" y="3982308"/>
            <a:ext cx="2395141" cy="382154"/>
          </a:xfrm>
          <a:custGeom>
            <a:avLst/>
            <a:gdLst>
              <a:gd name="connsiteX0" fmla="*/ 0 w 3949700"/>
              <a:gd name="connsiteY0" fmla="*/ 355600 h 533400"/>
              <a:gd name="connsiteX1" fmla="*/ 762000 w 3949700"/>
              <a:gd name="connsiteY1" fmla="*/ 533400 h 533400"/>
              <a:gd name="connsiteX2" fmla="*/ 1828800 w 3949700"/>
              <a:gd name="connsiteY2" fmla="*/ 508000 h 533400"/>
              <a:gd name="connsiteX3" fmla="*/ 2768600 w 3949700"/>
              <a:gd name="connsiteY3" fmla="*/ 76200 h 533400"/>
              <a:gd name="connsiteX4" fmla="*/ 3949700 w 3949700"/>
              <a:gd name="connsiteY4" fmla="*/ 0 h 533400"/>
              <a:gd name="connsiteX5" fmla="*/ 3949700 w 3949700"/>
              <a:gd name="connsiteY5" fmla="*/ 0 h 53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49700" h="533400">
                <a:moveTo>
                  <a:pt x="0" y="355600"/>
                </a:moveTo>
                <a:lnTo>
                  <a:pt x="762000" y="533400"/>
                </a:lnTo>
                <a:lnTo>
                  <a:pt x="1828800" y="508000"/>
                </a:lnTo>
                <a:lnTo>
                  <a:pt x="2768600" y="76200"/>
                </a:lnTo>
                <a:lnTo>
                  <a:pt x="3949700" y="0"/>
                </a:lnTo>
                <a:lnTo>
                  <a:pt x="3949700" y="0"/>
                </a:lnTo>
              </a:path>
            </a:pathLst>
          </a:custGeom>
          <a:noFill/>
          <a:ln w="6350">
            <a:solidFill>
              <a:srgbClr val="018E41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reeform 51">
            <a:extLst>
              <a:ext uri="{FF2B5EF4-FFF2-40B4-BE49-F238E27FC236}">
                <a16:creationId xmlns:a16="http://schemas.microsoft.com/office/drawing/2014/main" id="{CD5CF00D-845B-8A48-B0CA-3BBA44477F32}"/>
              </a:ext>
            </a:extLst>
          </p:cNvPr>
          <p:cNvSpPr/>
          <p:nvPr/>
        </p:nvSpPr>
        <p:spPr>
          <a:xfrm>
            <a:off x="4755774" y="3635781"/>
            <a:ext cx="2325828" cy="311262"/>
          </a:xfrm>
          <a:custGeom>
            <a:avLst/>
            <a:gdLst>
              <a:gd name="connsiteX0" fmla="*/ 0 w 3835400"/>
              <a:gd name="connsiteY0" fmla="*/ 393700 h 393700"/>
              <a:gd name="connsiteX1" fmla="*/ 952500 w 3835400"/>
              <a:gd name="connsiteY1" fmla="*/ 38100 h 393700"/>
              <a:gd name="connsiteX2" fmla="*/ 1993900 w 3835400"/>
              <a:gd name="connsiteY2" fmla="*/ 0 h 393700"/>
              <a:gd name="connsiteX3" fmla="*/ 2971800 w 3835400"/>
              <a:gd name="connsiteY3" fmla="*/ 355600 h 393700"/>
              <a:gd name="connsiteX4" fmla="*/ 3835400 w 3835400"/>
              <a:gd name="connsiteY4" fmla="*/ 355600 h 39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35400" h="393700">
                <a:moveTo>
                  <a:pt x="0" y="393700"/>
                </a:moveTo>
                <a:lnTo>
                  <a:pt x="952500" y="38100"/>
                </a:lnTo>
                <a:lnTo>
                  <a:pt x="1993900" y="0"/>
                </a:lnTo>
                <a:lnTo>
                  <a:pt x="2971800" y="355600"/>
                </a:lnTo>
                <a:lnTo>
                  <a:pt x="3835400" y="355600"/>
                </a:lnTo>
              </a:path>
            </a:pathLst>
          </a:custGeom>
          <a:noFill/>
          <a:ln w="6350">
            <a:solidFill>
              <a:srgbClr val="018E41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Freeform 52">
            <a:extLst>
              <a:ext uri="{FF2B5EF4-FFF2-40B4-BE49-F238E27FC236}">
                <a16:creationId xmlns:a16="http://schemas.microsoft.com/office/drawing/2014/main" id="{0AF4117C-CB4D-C741-BD34-BADF6A8BFC2C}"/>
              </a:ext>
            </a:extLst>
          </p:cNvPr>
          <p:cNvSpPr/>
          <p:nvPr/>
        </p:nvSpPr>
        <p:spPr>
          <a:xfrm>
            <a:off x="4810202" y="3789405"/>
            <a:ext cx="2540633" cy="587423"/>
          </a:xfrm>
          <a:custGeom>
            <a:avLst/>
            <a:gdLst>
              <a:gd name="connsiteX0" fmla="*/ 0 w 4127500"/>
              <a:gd name="connsiteY0" fmla="*/ 355600 h 596900"/>
              <a:gd name="connsiteX1" fmla="*/ 1143000 w 4127500"/>
              <a:gd name="connsiteY1" fmla="*/ 596900 h 596900"/>
              <a:gd name="connsiteX2" fmla="*/ 2095500 w 4127500"/>
              <a:gd name="connsiteY2" fmla="*/ 165100 h 596900"/>
              <a:gd name="connsiteX3" fmla="*/ 3187700 w 4127500"/>
              <a:gd name="connsiteY3" fmla="*/ 444500 h 596900"/>
              <a:gd name="connsiteX4" fmla="*/ 4127500 w 4127500"/>
              <a:gd name="connsiteY4" fmla="*/ 0 h 596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27500" h="596900">
                <a:moveTo>
                  <a:pt x="0" y="355600"/>
                </a:moveTo>
                <a:lnTo>
                  <a:pt x="1143000" y="596900"/>
                </a:lnTo>
                <a:lnTo>
                  <a:pt x="2095500" y="165100"/>
                </a:lnTo>
                <a:lnTo>
                  <a:pt x="3187700" y="444500"/>
                </a:lnTo>
                <a:lnTo>
                  <a:pt x="4127500" y="0"/>
                </a:lnTo>
              </a:path>
            </a:pathLst>
          </a:custGeom>
          <a:noFill/>
          <a:ln w="6350">
            <a:solidFill>
              <a:srgbClr val="018E41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Freeform 53">
            <a:extLst>
              <a:ext uri="{FF2B5EF4-FFF2-40B4-BE49-F238E27FC236}">
                <a16:creationId xmlns:a16="http://schemas.microsoft.com/office/drawing/2014/main" id="{C597CE45-E708-D64F-9E8D-DBFE16C9F722}"/>
              </a:ext>
            </a:extLst>
          </p:cNvPr>
          <p:cNvSpPr/>
          <p:nvPr/>
        </p:nvSpPr>
        <p:spPr>
          <a:xfrm>
            <a:off x="4772102" y="3448906"/>
            <a:ext cx="2502961" cy="461874"/>
          </a:xfrm>
          <a:custGeom>
            <a:avLst/>
            <a:gdLst>
              <a:gd name="connsiteX0" fmla="*/ 0 w 4127500"/>
              <a:gd name="connsiteY0" fmla="*/ 571500 h 571500"/>
              <a:gd name="connsiteX1" fmla="*/ 965200 w 4127500"/>
              <a:gd name="connsiteY1" fmla="*/ 127000 h 571500"/>
              <a:gd name="connsiteX2" fmla="*/ 2044700 w 4127500"/>
              <a:gd name="connsiteY2" fmla="*/ 330200 h 571500"/>
              <a:gd name="connsiteX3" fmla="*/ 2946400 w 4127500"/>
              <a:gd name="connsiteY3" fmla="*/ 0 h 571500"/>
              <a:gd name="connsiteX4" fmla="*/ 4127500 w 4127500"/>
              <a:gd name="connsiteY4" fmla="*/ 241300 h 57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27500" h="571500">
                <a:moveTo>
                  <a:pt x="0" y="571500"/>
                </a:moveTo>
                <a:lnTo>
                  <a:pt x="965200" y="127000"/>
                </a:lnTo>
                <a:lnTo>
                  <a:pt x="2044700" y="330200"/>
                </a:lnTo>
                <a:lnTo>
                  <a:pt x="2946400" y="0"/>
                </a:lnTo>
                <a:lnTo>
                  <a:pt x="4127500" y="241300"/>
                </a:lnTo>
              </a:path>
            </a:pathLst>
          </a:custGeom>
          <a:noFill/>
          <a:ln w="6350">
            <a:solidFill>
              <a:srgbClr val="018E41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Freeform 54">
            <a:extLst>
              <a:ext uri="{FF2B5EF4-FFF2-40B4-BE49-F238E27FC236}">
                <a16:creationId xmlns:a16="http://schemas.microsoft.com/office/drawing/2014/main" id="{E72DA7BE-9B51-C240-8827-CDEDD6E30C86}"/>
              </a:ext>
            </a:extLst>
          </p:cNvPr>
          <p:cNvSpPr/>
          <p:nvPr/>
        </p:nvSpPr>
        <p:spPr>
          <a:xfrm>
            <a:off x="4848302" y="3817207"/>
            <a:ext cx="2461892" cy="542199"/>
          </a:xfrm>
          <a:custGeom>
            <a:avLst/>
            <a:gdLst>
              <a:gd name="connsiteX0" fmla="*/ 0 w 4076700"/>
              <a:gd name="connsiteY0" fmla="*/ 609600 h 609600"/>
              <a:gd name="connsiteX1" fmla="*/ 927100 w 4076700"/>
              <a:gd name="connsiteY1" fmla="*/ 0 h 609600"/>
              <a:gd name="connsiteX2" fmla="*/ 1943100 w 4076700"/>
              <a:gd name="connsiteY2" fmla="*/ 495300 h 609600"/>
              <a:gd name="connsiteX3" fmla="*/ 3009900 w 4076700"/>
              <a:gd name="connsiteY3" fmla="*/ 139700 h 609600"/>
              <a:gd name="connsiteX4" fmla="*/ 4076700 w 4076700"/>
              <a:gd name="connsiteY4" fmla="*/ 10160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6700" h="609600">
                <a:moveTo>
                  <a:pt x="0" y="609600"/>
                </a:moveTo>
                <a:lnTo>
                  <a:pt x="927100" y="0"/>
                </a:lnTo>
                <a:lnTo>
                  <a:pt x="1943100" y="495300"/>
                </a:lnTo>
                <a:lnTo>
                  <a:pt x="3009900" y="139700"/>
                </a:lnTo>
                <a:lnTo>
                  <a:pt x="4076700" y="101600"/>
                </a:lnTo>
              </a:path>
            </a:pathLst>
          </a:custGeom>
          <a:noFill/>
          <a:ln w="6350">
            <a:solidFill>
              <a:srgbClr val="018E41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Freeform 55">
            <a:extLst>
              <a:ext uri="{FF2B5EF4-FFF2-40B4-BE49-F238E27FC236}">
                <a16:creationId xmlns:a16="http://schemas.microsoft.com/office/drawing/2014/main" id="{007956C3-76E2-1D46-AA97-9F27A03130E6}"/>
              </a:ext>
            </a:extLst>
          </p:cNvPr>
          <p:cNvSpPr/>
          <p:nvPr/>
        </p:nvSpPr>
        <p:spPr>
          <a:xfrm>
            <a:off x="4797502" y="3779107"/>
            <a:ext cx="2310424" cy="461873"/>
          </a:xfrm>
          <a:custGeom>
            <a:avLst/>
            <a:gdLst>
              <a:gd name="connsiteX0" fmla="*/ 0 w 3810000"/>
              <a:gd name="connsiteY0" fmla="*/ 355600 h 584200"/>
              <a:gd name="connsiteX1" fmla="*/ 1295400 w 3810000"/>
              <a:gd name="connsiteY1" fmla="*/ 0 h 584200"/>
              <a:gd name="connsiteX2" fmla="*/ 2184400 w 3810000"/>
              <a:gd name="connsiteY2" fmla="*/ 127000 h 584200"/>
              <a:gd name="connsiteX3" fmla="*/ 2844800 w 3810000"/>
              <a:gd name="connsiteY3" fmla="*/ 584200 h 584200"/>
              <a:gd name="connsiteX4" fmla="*/ 3810000 w 3810000"/>
              <a:gd name="connsiteY4" fmla="*/ 342900 h 58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10000" h="584200">
                <a:moveTo>
                  <a:pt x="0" y="355600"/>
                </a:moveTo>
                <a:lnTo>
                  <a:pt x="1295400" y="0"/>
                </a:lnTo>
                <a:lnTo>
                  <a:pt x="2184400" y="127000"/>
                </a:lnTo>
                <a:lnTo>
                  <a:pt x="2844800" y="584200"/>
                </a:lnTo>
                <a:lnTo>
                  <a:pt x="3810000" y="342900"/>
                </a:lnTo>
              </a:path>
            </a:pathLst>
          </a:custGeom>
          <a:noFill/>
          <a:ln w="6350">
            <a:solidFill>
              <a:srgbClr val="018E41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Freeform 56">
            <a:extLst>
              <a:ext uri="{FF2B5EF4-FFF2-40B4-BE49-F238E27FC236}">
                <a16:creationId xmlns:a16="http://schemas.microsoft.com/office/drawing/2014/main" id="{F6DB4462-8084-504C-B001-F9B2EBB933BA}"/>
              </a:ext>
            </a:extLst>
          </p:cNvPr>
          <p:cNvSpPr/>
          <p:nvPr/>
        </p:nvSpPr>
        <p:spPr>
          <a:xfrm>
            <a:off x="4746702" y="3448906"/>
            <a:ext cx="2454857" cy="614542"/>
          </a:xfrm>
          <a:custGeom>
            <a:avLst/>
            <a:gdLst>
              <a:gd name="connsiteX0" fmla="*/ 0 w 4330700"/>
              <a:gd name="connsiteY0" fmla="*/ 330200 h 977900"/>
              <a:gd name="connsiteX1" fmla="*/ 876300 w 4330700"/>
              <a:gd name="connsiteY1" fmla="*/ 977900 h 977900"/>
              <a:gd name="connsiteX2" fmla="*/ 1752600 w 4330700"/>
              <a:gd name="connsiteY2" fmla="*/ 965200 h 977900"/>
              <a:gd name="connsiteX3" fmla="*/ 2654300 w 4330700"/>
              <a:gd name="connsiteY3" fmla="*/ 0 h 977900"/>
              <a:gd name="connsiteX4" fmla="*/ 4330700 w 4330700"/>
              <a:gd name="connsiteY4" fmla="*/ 215900 h 977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30700" h="977900">
                <a:moveTo>
                  <a:pt x="0" y="330200"/>
                </a:moveTo>
                <a:lnTo>
                  <a:pt x="876300" y="977900"/>
                </a:lnTo>
                <a:lnTo>
                  <a:pt x="1752600" y="965200"/>
                </a:lnTo>
                <a:lnTo>
                  <a:pt x="2654300" y="0"/>
                </a:lnTo>
                <a:lnTo>
                  <a:pt x="4330700" y="215900"/>
                </a:lnTo>
              </a:path>
            </a:pathLst>
          </a:custGeom>
          <a:noFill/>
          <a:ln w="6350">
            <a:solidFill>
              <a:srgbClr val="018E41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Freeform 57">
            <a:extLst>
              <a:ext uri="{FF2B5EF4-FFF2-40B4-BE49-F238E27FC236}">
                <a16:creationId xmlns:a16="http://schemas.microsoft.com/office/drawing/2014/main" id="{BE8A7C81-4D91-0C48-AB13-78FA63C235AD}"/>
              </a:ext>
            </a:extLst>
          </p:cNvPr>
          <p:cNvSpPr/>
          <p:nvPr/>
        </p:nvSpPr>
        <p:spPr>
          <a:xfrm>
            <a:off x="4835601" y="3512407"/>
            <a:ext cx="2418245" cy="712891"/>
          </a:xfrm>
          <a:custGeom>
            <a:avLst/>
            <a:gdLst>
              <a:gd name="connsiteX0" fmla="*/ 0 w 4013200"/>
              <a:gd name="connsiteY0" fmla="*/ 1193800 h 1193800"/>
              <a:gd name="connsiteX1" fmla="*/ 1016000 w 4013200"/>
              <a:gd name="connsiteY1" fmla="*/ 0 h 1193800"/>
              <a:gd name="connsiteX2" fmla="*/ 2133600 w 4013200"/>
              <a:gd name="connsiteY2" fmla="*/ 800100 h 1193800"/>
              <a:gd name="connsiteX3" fmla="*/ 3136900 w 4013200"/>
              <a:gd name="connsiteY3" fmla="*/ 1193800 h 1193800"/>
              <a:gd name="connsiteX4" fmla="*/ 4013200 w 4013200"/>
              <a:gd name="connsiteY4" fmla="*/ 800100 h 1193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13200" h="1193800">
                <a:moveTo>
                  <a:pt x="0" y="1193800"/>
                </a:moveTo>
                <a:lnTo>
                  <a:pt x="1016000" y="0"/>
                </a:lnTo>
                <a:lnTo>
                  <a:pt x="2133600" y="800100"/>
                </a:lnTo>
                <a:lnTo>
                  <a:pt x="3136900" y="1193800"/>
                </a:lnTo>
                <a:lnTo>
                  <a:pt x="4013200" y="800100"/>
                </a:lnTo>
              </a:path>
            </a:pathLst>
          </a:custGeom>
          <a:noFill/>
          <a:ln w="6350">
            <a:solidFill>
              <a:srgbClr val="018E41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Freeform 58">
            <a:extLst>
              <a:ext uri="{FF2B5EF4-FFF2-40B4-BE49-F238E27FC236}">
                <a16:creationId xmlns:a16="http://schemas.microsoft.com/office/drawing/2014/main" id="{F644C0EF-CE9F-7C41-B444-29DB5649DA42}"/>
              </a:ext>
            </a:extLst>
          </p:cNvPr>
          <p:cNvSpPr/>
          <p:nvPr/>
        </p:nvSpPr>
        <p:spPr>
          <a:xfrm>
            <a:off x="4899102" y="3460839"/>
            <a:ext cx="2502961" cy="733579"/>
          </a:xfrm>
          <a:custGeom>
            <a:avLst/>
            <a:gdLst>
              <a:gd name="connsiteX0" fmla="*/ 0 w 4229100"/>
              <a:gd name="connsiteY0" fmla="*/ 939800 h 1028700"/>
              <a:gd name="connsiteX1" fmla="*/ 1104900 w 4229100"/>
              <a:gd name="connsiteY1" fmla="*/ 787400 h 1028700"/>
              <a:gd name="connsiteX2" fmla="*/ 2133600 w 4229100"/>
              <a:gd name="connsiteY2" fmla="*/ 0 h 1028700"/>
              <a:gd name="connsiteX3" fmla="*/ 3111500 w 4229100"/>
              <a:gd name="connsiteY3" fmla="*/ 1028700 h 1028700"/>
              <a:gd name="connsiteX4" fmla="*/ 4229100 w 4229100"/>
              <a:gd name="connsiteY4" fmla="*/ 584200 h 1028700"/>
              <a:gd name="connsiteX5" fmla="*/ 4229100 w 4229100"/>
              <a:gd name="connsiteY5" fmla="*/ 58420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29100" h="1028700">
                <a:moveTo>
                  <a:pt x="0" y="939800"/>
                </a:moveTo>
                <a:lnTo>
                  <a:pt x="1104900" y="787400"/>
                </a:lnTo>
                <a:lnTo>
                  <a:pt x="2133600" y="0"/>
                </a:lnTo>
                <a:lnTo>
                  <a:pt x="3111500" y="1028700"/>
                </a:lnTo>
                <a:lnTo>
                  <a:pt x="4229100" y="584200"/>
                </a:lnTo>
                <a:lnTo>
                  <a:pt x="4229100" y="584200"/>
                </a:lnTo>
              </a:path>
            </a:pathLst>
          </a:custGeom>
          <a:noFill/>
          <a:ln w="6350">
            <a:solidFill>
              <a:srgbClr val="018E41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Freeform 59">
            <a:extLst>
              <a:ext uri="{FF2B5EF4-FFF2-40B4-BE49-F238E27FC236}">
                <a16:creationId xmlns:a16="http://schemas.microsoft.com/office/drawing/2014/main" id="{26633214-DAB0-3E45-A78A-4153A4B59A5E}"/>
              </a:ext>
            </a:extLst>
          </p:cNvPr>
          <p:cNvSpPr/>
          <p:nvPr/>
        </p:nvSpPr>
        <p:spPr>
          <a:xfrm>
            <a:off x="4911802" y="3496457"/>
            <a:ext cx="2310424" cy="474483"/>
          </a:xfrm>
          <a:custGeom>
            <a:avLst/>
            <a:gdLst>
              <a:gd name="connsiteX0" fmla="*/ 0 w 3810000"/>
              <a:gd name="connsiteY0" fmla="*/ 355600 h 584200"/>
              <a:gd name="connsiteX1" fmla="*/ 1295400 w 3810000"/>
              <a:gd name="connsiteY1" fmla="*/ 0 h 584200"/>
              <a:gd name="connsiteX2" fmla="*/ 2184400 w 3810000"/>
              <a:gd name="connsiteY2" fmla="*/ 127000 h 584200"/>
              <a:gd name="connsiteX3" fmla="*/ 2844800 w 3810000"/>
              <a:gd name="connsiteY3" fmla="*/ 584200 h 584200"/>
              <a:gd name="connsiteX4" fmla="*/ 3810000 w 3810000"/>
              <a:gd name="connsiteY4" fmla="*/ 342900 h 58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10000" h="584200">
                <a:moveTo>
                  <a:pt x="0" y="355600"/>
                </a:moveTo>
                <a:lnTo>
                  <a:pt x="1295400" y="0"/>
                </a:lnTo>
                <a:lnTo>
                  <a:pt x="2184400" y="127000"/>
                </a:lnTo>
                <a:lnTo>
                  <a:pt x="2844800" y="584200"/>
                </a:lnTo>
                <a:lnTo>
                  <a:pt x="3810000" y="342900"/>
                </a:lnTo>
              </a:path>
            </a:pathLst>
          </a:custGeom>
          <a:noFill/>
          <a:ln w="6350">
            <a:solidFill>
              <a:srgbClr val="018E41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Freeform 60">
            <a:extLst>
              <a:ext uri="{FF2B5EF4-FFF2-40B4-BE49-F238E27FC236}">
                <a16:creationId xmlns:a16="http://schemas.microsoft.com/office/drawing/2014/main" id="{5146286F-2D9B-5640-8EC9-3EEDDB569308}"/>
              </a:ext>
            </a:extLst>
          </p:cNvPr>
          <p:cNvSpPr/>
          <p:nvPr/>
        </p:nvSpPr>
        <p:spPr>
          <a:xfrm>
            <a:off x="4924502" y="3474307"/>
            <a:ext cx="2479856" cy="471914"/>
          </a:xfrm>
          <a:custGeom>
            <a:avLst/>
            <a:gdLst>
              <a:gd name="connsiteX0" fmla="*/ 0 w 3949700"/>
              <a:gd name="connsiteY0" fmla="*/ 355600 h 533400"/>
              <a:gd name="connsiteX1" fmla="*/ 762000 w 3949700"/>
              <a:gd name="connsiteY1" fmla="*/ 533400 h 533400"/>
              <a:gd name="connsiteX2" fmla="*/ 1828800 w 3949700"/>
              <a:gd name="connsiteY2" fmla="*/ 508000 h 533400"/>
              <a:gd name="connsiteX3" fmla="*/ 2768600 w 3949700"/>
              <a:gd name="connsiteY3" fmla="*/ 76200 h 533400"/>
              <a:gd name="connsiteX4" fmla="*/ 3949700 w 3949700"/>
              <a:gd name="connsiteY4" fmla="*/ 0 h 533400"/>
              <a:gd name="connsiteX5" fmla="*/ 3949700 w 3949700"/>
              <a:gd name="connsiteY5" fmla="*/ 0 h 53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49700" h="533400">
                <a:moveTo>
                  <a:pt x="0" y="355600"/>
                </a:moveTo>
                <a:lnTo>
                  <a:pt x="762000" y="533400"/>
                </a:lnTo>
                <a:lnTo>
                  <a:pt x="1828800" y="508000"/>
                </a:lnTo>
                <a:lnTo>
                  <a:pt x="2768600" y="76200"/>
                </a:lnTo>
                <a:lnTo>
                  <a:pt x="3949700" y="0"/>
                </a:lnTo>
                <a:lnTo>
                  <a:pt x="3949700" y="0"/>
                </a:lnTo>
              </a:path>
            </a:pathLst>
          </a:custGeom>
          <a:noFill/>
          <a:ln w="6350">
            <a:solidFill>
              <a:srgbClr val="018E41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Freeform 61">
            <a:extLst>
              <a:ext uri="{FF2B5EF4-FFF2-40B4-BE49-F238E27FC236}">
                <a16:creationId xmlns:a16="http://schemas.microsoft.com/office/drawing/2014/main" id="{AC8C793E-322C-5149-86AE-0B3767576F4B}"/>
              </a:ext>
            </a:extLst>
          </p:cNvPr>
          <p:cNvSpPr/>
          <p:nvPr/>
        </p:nvSpPr>
        <p:spPr>
          <a:xfrm>
            <a:off x="4743073" y="3554661"/>
            <a:ext cx="2649287" cy="682241"/>
          </a:xfrm>
          <a:custGeom>
            <a:avLst/>
            <a:gdLst>
              <a:gd name="connsiteX0" fmla="*/ 0 w 4368800"/>
              <a:gd name="connsiteY0" fmla="*/ 355600 h 1435100"/>
              <a:gd name="connsiteX1" fmla="*/ 1320800 w 4368800"/>
              <a:gd name="connsiteY1" fmla="*/ 1435100 h 1435100"/>
              <a:gd name="connsiteX2" fmla="*/ 2286000 w 4368800"/>
              <a:gd name="connsiteY2" fmla="*/ 1358900 h 1435100"/>
              <a:gd name="connsiteX3" fmla="*/ 2959100 w 4368800"/>
              <a:gd name="connsiteY3" fmla="*/ 0 h 1435100"/>
              <a:gd name="connsiteX4" fmla="*/ 4368800 w 4368800"/>
              <a:gd name="connsiteY4" fmla="*/ 1016000 h 143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68800" h="1435100">
                <a:moveTo>
                  <a:pt x="0" y="355600"/>
                </a:moveTo>
                <a:lnTo>
                  <a:pt x="1320800" y="1435100"/>
                </a:lnTo>
                <a:lnTo>
                  <a:pt x="2286000" y="1358900"/>
                </a:lnTo>
                <a:lnTo>
                  <a:pt x="2959100" y="0"/>
                </a:lnTo>
                <a:lnTo>
                  <a:pt x="4368800" y="1016000"/>
                </a:lnTo>
              </a:path>
            </a:pathLst>
          </a:custGeom>
          <a:noFill/>
          <a:ln w="6350">
            <a:solidFill>
              <a:srgbClr val="018E41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Freeform 62">
            <a:extLst>
              <a:ext uri="{FF2B5EF4-FFF2-40B4-BE49-F238E27FC236}">
                <a16:creationId xmlns:a16="http://schemas.microsoft.com/office/drawing/2014/main" id="{1175A127-4825-E540-BC81-6DC88D1D8213}"/>
              </a:ext>
            </a:extLst>
          </p:cNvPr>
          <p:cNvSpPr/>
          <p:nvPr/>
        </p:nvSpPr>
        <p:spPr>
          <a:xfrm>
            <a:off x="4704974" y="3272151"/>
            <a:ext cx="2554947" cy="806335"/>
          </a:xfrm>
          <a:custGeom>
            <a:avLst/>
            <a:gdLst>
              <a:gd name="connsiteX0" fmla="*/ 0 w 4533900"/>
              <a:gd name="connsiteY0" fmla="*/ 609600 h 1435100"/>
              <a:gd name="connsiteX1" fmla="*/ 1244600 w 4533900"/>
              <a:gd name="connsiteY1" fmla="*/ 1295400 h 1435100"/>
              <a:gd name="connsiteX2" fmla="*/ 2705100 w 4533900"/>
              <a:gd name="connsiteY2" fmla="*/ 1435100 h 1435100"/>
              <a:gd name="connsiteX3" fmla="*/ 3683000 w 4533900"/>
              <a:gd name="connsiteY3" fmla="*/ 0 h 1435100"/>
              <a:gd name="connsiteX4" fmla="*/ 4533900 w 4533900"/>
              <a:gd name="connsiteY4" fmla="*/ 1003300 h 143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3900" h="1435100">
                <a:moveTo>
                  <a:pt x="0" y="609600"/>
                </a:moveTo>
                <a:lnTo>
                  <a:pt x="1244600" y="1295400"/>
                </a:lnTo>
                <a:lnTo>
                  <a:pt x="2705100" y="1435100"/>
                </a:lnTo>
                <a:lnTo>
                  <a:pt x="3683000" y="0"/>
                </a:lnTo>
                <a:lnTo>
                  <a:pt x="4533900" y="1003300"/>
                </a:lnTo>
              </a:path>
            </a:pathLst>
          </a:custGeom>
          <a:noFill/>
          <a:ln w="6350">
            <a:solidFill>
              <a:srgbClr val="018E41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Freeform 63">
            <a:extLst>
              <a:ext uri="{FF2B5EF4-FFF2-40B4-BE49-F238E27FC236}">
                <a16:creationId xmlns:a16="http://schemas.microsoft.com/office/drawing/2014/main" id="{B7ADA562-6C1B-1F4F-8675-08C16A29D1C2}"/>
              </a:ext>
            </a:extLst>
          </p:cNvPr>
          <p:cNvSpPr/>
          <p:nvPr/>
        </p:nvSpPr>
        <p:spPr>
          <a:xfrm>
            <a:off x="4848302" y="3690207"/>
            <a:ext cx="2279620" cy="502036"/>
          </a:xfrm>
          <a:custGeom>
            <a:avLst/>
            <a:gdLst>
              <a:gd name="connsiteX0" fmla="*/ 0 w 3759200"/>
              <a:gd name="connsiteY0" fmla="*/ 584200 h 635000"/>
              <a:gd name="connsiteX1" fmla="*/ 1155700 w 3759200"/>
              <a:gd name="connsiteY1" fmla="*/ 635000 h 635000"/>
              <a:gd name="connsiteX2" fmla="*/ 2146300 w 3759200"/>
              <a:gd name="connsiteY2" fmla="*/ 0 h 635000"/>
              <a:gd name="connsiteX3" fmla="*/ 3251200 w 3759200"/>
              <a:gd name="connsiteY3" fmla="*/ 508000 h 635000"/>
              <a:gd name="connsiteX4" fmla="*/ 3759200 w 3759200"/>
              <a:gd name="connsiteY4" fmla="*/ 215900 h 63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59200" h="635000">
                <a:moveTo>
                  <a:pt x="0" y="584200"/>
                </a:moveTo>
                <a:lnTo>
                  <a:pt x="1155700" y="635000"/>
                </a:lnTo>
                <a:lnTo>
                  <a:pt x="2146300" y="0"/>
                </a:lnTo>
                <a:lnTo>
                  <a:pt x="3251200" y="508000"/>
                </a:lnTo>
                <a:lnTo>
                  <a:pt x="3759200" y="215900"/>
                </a:lnTo>
              </a:path>
            </a:pathLst>
          </a:custGeom>
          <a:noFill/>
          <a:ln w="6350">
            <a:solidFill>
              <a:srgbClr val="018E41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Freeform 64">
            <a:extLst>
              <a:ext uri="{FF2B5EF4-FFF2-40B4-BE49-F238E27FC236}">
                <a16:creationId xmlns:a16="http://schemas.microsoft.com/office/drawing/2014/main" id="{C64941A1-C50B-F14F-8849-7CD443DECBA3}"/>
              </a:ext>
            </a:extLst>
          </p:cNvPr>
          <p:cNvSpPr/>
          <p:nvPr/>
        </p:nvSpPr>
        <p:spPr>
          <a:xfrm>
            <a:off x="4873703" y="3426713"/>
            <a:ext cx="2356382" cy="589867"/>
          </a:xfrm>
          <a:custGeom>
            <a:avLst/>
            <a:gdLst>
              <a:gd name="connsiteX0" fmla="*/ 0 w 4254500"/>
              <a:gd name="connsiteY0" fmla="*/ 914400 h 914400"/>
              <a:gd name="connsiteX1" fmla="*/ 1231900 w 4254500"/>
              <a:gd name="connsiteY1" fmla="*/ 889000 h 914400"/>
              <a:gd name="connsiteX2" fmla="*/ 2527300 w 4254500"/>
              <a:gd name="connsiteY2" fmla="*/ 0 h 914400"/>
              <a:gd name="connsiteX3" fmla="*/ 3454400 w 4254500"/>
              <a:gd name="connsiteY3" fmla="*/ 266700 h 914400"/>
              <a:gd name="connsiteX4" fmla="*/ 4254500 w 4254500"/>
              <a:gd name="connsiteY4" fmla="*/ 5207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54500" h="914400">
                <a:moveTo>
                  <a:pt x="0" y="914400"/>
                </a:moveTo>
                <a:lnTo>
                  <a:pt x="1231900" y="889000"/>
                </a:lnTo>
                <a:lnTo>
                  <a:pt x="2527300" y="0"/>
                </a:lnTo>
                <a:lnTo>
                  <a:pt x="3454400" y="266700"/>
                </a:lnTo>
                <a:lnTo>
                  <a:pt x="4254500" y="520700"/>
                </a:lnTo>
              </a:path>
            </a:pathLst>
          </a:custGeom>
          <a:noFill/>
          <a:ln w="6350">
            <a:solidFill>
              <a:srgbClr val="018E41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C2A4F436-605B-2242-87A0-0E74B6B9EEFF}"/>
              </a:ext>
            </a:extLst>
          </p:cNvPr>
          <p:cNvGrpSpPr/>
          <p:nvPr/>
        </p:nvGrpSpPr>
        <p:grpSpPr>
          <a:xfrm>
            <a:off x="4563924" y="5076679"/>
            <a:ext cx="3150927" cy="982380"/>
            <a:chOff x="1514561" y="4749671"/>
            <a:chExt cx="3150927" cy="982380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6FF3261C-0B12-E844-BB8A-4D4789B0A2B4}"/>
                </a:ext>
              </a:extLst>
            </p:cNvPr>
            <p:cNvSpPr txBox="1"/>
            <p:nvPr/>
          </p:nvSpPr>
          <p:spPr>
            <a:xfrm>
              <a:off x="1514561" y="4749671"/>
              <a:ext cx="25385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High-fidelity (hi-fi) model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F68ABA3E-F36E-864F-8B12-8E46C67D247C}"/>
                </a:ext>
              </a:extLst>
            </p:cNvPr>
            <p:cNvSpPr txBox="1"/>
            <p:nvPr/>
          </p:nvSpPr>
          <p:spPr>
            <a:xfrm>
              <a:off x="1524438" y="5362719"/>
              <a:ext cx="2489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18E41"/>
                  </a:solidFill>
                </a:rPr>
                <a:t>Low-fidelity (lo-fi) model</a:t>
              </a:r>
              <a:endParaRPr lang="en-US" dirty="0">
                <a:solidFill>
                  <a:srgbClr val="008B42"/>
                </a:solidFill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2DF62ADF-9822-2A43-8559-1A2FBD1D058F}"/>
                </a:ext>
              </a:extLst>
            </p:cNvPr>
            <p:cNvSpPr txBox="1"/>
            <p:nvPr/>
          </p:nvSpPr>
          <p:spPr>
            <a:xfrm>
              <a:off x="1514561" y="5050112"/>
              <a:ext cx="31509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70C0"/>
                  </a:solidFill>
                </a:rPr>
                <a:t>Medium-fidelity (med-fi) model</a:t>
              </a:r>
            </a:p>
          </p:txBody>
        </p:sp>
      </p:grpSp>
      <p:sp>
        <p:nvSpPr>
          <p:cNvPr id="70" name="Freeform: Shape 3">
            <a:extLst>
              <a:ext uri="{FF2B5EF4-FFF2-40B4-BE49-F238E27FC236}">
                <a16:creationId xmlns:a16="http://schemas.microsoft.com/office/drawing/2014/main" id="{378EB4E4-0462-8C4E-B976-7011FFAAD144}"/>
              </a:ext>
            </a:extLst>
          </p:cNvPr>
          <p:cNvSpPr/>
          <p:nvPr/>
        </p:nvSpPr>
        <p:spPr>
          <a:xfrm>
            <a:off x="4791151" y="3509232"/>
            <a:ext cx="2449051" cy="271100"/>
          </a:xfrm>
          <a:custGeom>
            <a:avLst/>
            <a:gdLst>
              <a:gd name="connsiteX0" fmla="*/ 0 w 4038600"/>
              <a:gd name="connsiteY0" fmla="*/ 342900 h 342900"/>
              <a:gd name="connsiteX1" fmla="*/ 323850 w 4038600"/>
              <a:gd name="connsiteY1" fmla="*/ 161925 h 342900"/>
              <a:gd name="connsiteX2" fmla="*/ 581025 w 4038600"/>
              <a:gd name="connsiteY2" fmla="*/ 114300 h 342900"/>
              <a:gd name="connsiteX3" fmla="*/ 1038225 w 4038600"/>
              <a:gd name="connsiteY3" fmla="*/ 38100 h 342900"/>
              <a:gd name="connsiteX4" fmla="*/ 1314450 w 4038600"/>
              <a:gd name="connsiteY4" fmla="*/ 0 h 342900"/>
              <a:gd name="connsiteX5" fmla="*/ 1666875 w 4038600"/>
              <a:gd name="connsiteY5" fmla="*/ 0 h 342900"/>
              <a:gd name="connsiteX6" fmla="*/ 1971675 w 4038600"/>
              <a:gd name="connsiteY6" fmla="*/ 38100 h 342900"/>
              <a:gd name="connsiteX7" fmla="*/ 2219325 w 4038600"/>
              <a:gd name="connsiteY7" fmla="*/ 76200 h 342900"/>
              <a:gd name="connsiteX8" fmla="*/ 2695575 w 4038600"/>
              <a:gd name="connsiteY8" fmla="*/ 190500 h 342900"/>
              <a:gd name="connsiteX9" fmla="*/ 3171825 w 4038600"/>
              <a:gd name="connsiteY9" fmla="*/ 247650 h 342900"/>
              <a:gd name="connsiteX10" fmla="*/ 3590925 w 4038600"/>
              <a:gd name="connsiteY10" fmla="*/ 123825 h 342900"/>
              <a:gd name="connsiteX11" fmla="*/ 4038600 w 4038600"/>
              <a:gd name="connsiteY11" fmla="*/ 152400 h 342900"/>
              <a:gd name="connsiteX12" fmla="*/ 4038600 w 4038600"/>
              <a:gd name="connsiteY12" fmla="*/ 152400 h 34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38600" h="342900">
                <a:moveTo>
                  <a:pt x="0" y="342900"/>
                </a:moveTo>
                <a:lnTo>
                  <a:pt x="323850" y="161925"/>
                </a:lnTo>
                <a:lnTo>
                  <a:pt x="581025" y="114300"/>
                </a:lnTo>
                <a:lnTo>
                  <a:pt x="1038225" y="38100"/>
                </a:lnTo>
                <a:lnTo>
                  <a:pt x="1314450" y="0"/>
                </a:lnTo>
                <a:lnTo>
                  <a:pt x="1666875" y="0"/>
                </a:lnTo>
                <a:lnTo>
                  <a:pt x="1971675" y="38100"/>
                </a:lnTo>
                <a:lnTo>
                  <a:pt x="2219325" y="76200"/>
                </a:lnTo>
                <a:lnTo>
                  <a:pt x="2695575" y="190500"/>
                </a:lnTo>
                <a:lnTo>
                  <a:pt x="3171825" y="247650"/>
                </a:lnTo>
                <a:lnTo>
                  <a:pt x="3590925" y="123825"/>
                </a:lnTo>
                <a:lnTo>
                  <a:pt x="4038600" y="152400"/>
                </a:lnTo>
                <a:lnTo>
                  <a:pt x="4038600" y="15240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Freeform: Shape 45">
            <a:extLst>
              <a:ext uri="{FF2B5EF4-FFF2-40B4-BE49-F238E27FC236}">
                <a16:creationId xmlns:a16="http://schemas.microsoft.com/office/drawing/2014/main" id="{99933633-E121-FD43-BF08-2822F35699E2}"/>
              </a:ext>
            </a:extLst>
          </p:cNvPr>
          <p:cNvSpPr/>
          <p:nvPr/>
        </p:nvSpPr>
        <p:spPr>
          <a:xfrm flipV="1">
            <a:off x="4772101" y="4109307"/>
            <a:ext cx="2449051" cy="185753"/>
          </a:xfrm>
          <a:custGeom>
            <a:avLst/>
            <a:gdLst>
              <a:gd name="connsiteX0" fmla="*/ 0 w 4038600"/>
              <a:gd name="connsiteY0" fmla="*/ 342900 h 342900"/>
              <a:gd name="connsiteX1" fmla="*/ 323850 w 4038600"/>
              <a:gd name="connsiteY1" fmla="*/ 161925 h 342900"/>
              <a:gd name="connsiteX2" fmla="*/ 581025 w 4038600"/>
              <a:gd name="connsiteY2" fmla="*/ 114300 h 342900"/>
              <a:gd name="connsiteX3" fmla="*/ 1038225 w 4038600"/>
              <a:gd name="connsiteY3" fmla="*/ 38100 h 342900"/>
              <a:gd name="connsiteX4" fmla="*/ 1314450 w 4038600"/>
              <a:gd name="connsiteY4" fmla="*/ 0 h 342900"/>
              <a:gd name="connsiteX5" fmla="*/ 1666875 w 4038600"/>
              <a:gd name="connsiteY5" fmla="*/ 0 h 342900"/>
              <a:gd name="connsiteX6" fmla="*/ 1971675 w 4038600"/>
              <a:gd name="connsiteY6" fmla="*/ 38100 h 342900"/>
              <a:gd name="connsiteX7" fmla="*/ 2219325 w 4038600"/>
              <a:gd name="connsiteY7" fmla="*/ 76200 h 342900"/>
              <a:gd name="connsiteX8" fmla="*/ 2695575 w 4038600"/>
              <a:gd name="connsiteY8" fmla="*/ 190500 h 342900"/>
              <a:gd name="connsiteX9" fmla="*/ 3171825 w 4038600"/>
              <a:gd name="connsiteY9" fmla="*/ 247650 h 342900"/>
              <a:gd name="connsiteX10" fmla="*/ 3590925 w 4038600"/>
              <a:gd name="connsiteY10" fmla="*/ 123825 h 342900"/>
              <a:gd name="connsiteX11" fmla="*/ 4038600 w 4038600"/>
              <a:gd name="connsiteY11" fmla="*/ 152400 h 342900"/>
              <a:gd name="connsiteX12" fmla="*/ 4038600 w 4038600"/>
              <a:gd name="connsiteY12" fmla="*/ 152400 h 34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38600" h="342900">
                <a:moveTo>
                  <a:pt x="0" y="342900"/>
                </a:moveTo>
                <a:lnTo>
                  <a:pt x="323850" y="161925"/>
                </a:lnTo>
                <a:lnTo>
                  <a:pt x="581025" y="114300"/>
                </a:lnTo>
                <a:lnTo>
                  <a:pt x="1038225" y="38100"/>
                </a:lnTo>
                <a:lnTo>
                  <a:pt x="1314450" y="0"/>
                </a:lnTo>
                <a:lnTo>
                  <a:pt x="1666875" y="0"/>
                </a:lnTo>
                <a:lnTo>
                  <a:pt x="1971675" y="38100"/>
                </a:lnTo>
                <a:lnTo>
                  <a:pt x="2219325" y="76200"/>
                </a:lnTo>
                <a:lnTo>
                  <a:pt x="2695575" y="190500"/>
                </a:lnTo>
                <a:lnTo>
                  <a:pt x="3171825" y="247650"/>
                </a:lnTo>
                <a:lnTo>
                  <a:pt x="3590925" y="123825"/>
                </a:lnTo>
                <a:lnTo>
                  <a:pt x="4038600" y="152400"/>
                </a:lnTo>
                <a:lnTo>
                  <a:pt x="4038600" y="152400"/>
                </a:lnTo>
              </a:path>
            </a:pathLst>
          </a:custGeom>
          <a:noFill/>
          <a:ln w="19050">
            <a:solidFill>
              <a:schemeClr val="accent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Freeform: Shape 4">
            <a:extLst>
              <a:ext uri="{FF2B5EF4-FFF2-40B4-BE49-F238E27FC236}">
                <a16:creationId xmlns:a16="http://schemas.microsoft.com/office/drawing/2014/main" id="{FA529FBA-9008-344D-9148-83227912EBE5}"/>
              </a:ext>
            </a:extLst>
          </p:cNvPr>
          <p:cNvSpPr/>
          <p:nvPr/>
        </p:nvSpPr>
        <p:spPr>
          <a:xfrm>
            <a:off x="4791152" y="3794983"/>
            <a:ext cx="2472155" cy="173202"/>
          </a:xfrm>
          <a:custGeom>
            <a:avLst/>
            <a:gdLst>
              <a:gd name="connsiteX0" fmla="*/ 0 w 4076700"/>
              <a:gd name="connsiteY0" fmla="*/ 219075 h 219075"/>
              <a:gd name="connsiteX1" fmla="*/ 390525 w 4076700"/>
              <a:gd name="connsiteY1" fmla="*/ 114300 h 219075"/>
              <a:gd name="connsiteX2" fmla="*/ 542925 w 4076700"/>
              <a:gd name="connsiteY2" fmla="*/ 161925 h 219075"/>
              <a:gd name="connsiteX3" fmla="*/ 933450 w 4076700"/>
              <a:gd name="connsiteY3" fmla="*/ 104775 h 219075"/>
              <a:gd name="connsiteX4" fmla="*/ 1028700 w 4076700"/>
              <a:gd name="connsiteY4" fmla="*/ 28575 h 219075"/>
              <a:gd name="connsiteX5" fmla="*/ 1562100 w 4076700"/>
              <a:gd name="connsiteY5" fmla="*/ 9525 h 219075"/>
              <a:gd name="connsiteX6" fmla="*/ 1981200 w 4076700"/>
              <a:gd name="connsiteY6" fmla="*/ 0 h 219075"/>
              <a:gd name="connsiteX7" fmla="*/ 2324100 w 4076700"/>
              <a:gd name="connsiteY7" fmla="*/ 85725 h 219075"/>
              <a:gd name="connsiteX8" fmla="*/ 2714625 w 4076700"/>
              <a:gd name="connsiteY8" fmla="*/ 57150 h 219075"/>
              <a:gd name="connsiteX9" fmla="*/ 3114675 w 4076700"/>
              <a:gd name="connsiteY9" fmla="*/ 133350 h 219075"/>
              <a:gd name="connsiteX10" fmla="*/ 3390900 w 4076700"/>
              <a:gd name="connsiteY10" fmla="*/ 76200 h 219075"/>
              <a:gd name="connsiteX11" fmla="*/ 3857625 w 4076700"/>
              <a:gd name="connsiteY11" fmla="*/ 76200 h 219075"/>
              <a:gd name="connsiteX12" fmla="*/ 4076700 w 4076700"/>
              <a:gd name="connsiteY12" fmla="*/ 19050 h 219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76700" h="219075">
                <a:moveTo>
                  <a:pt x="0" y="219075"/>
                </a:moveTo>
                <a:lnTo>
                  <a:pt x="390525" y="114300"/>
                </a:lnTo>
                <a:lnTo>
                  <a:pt x="542925" y="161925"/>
                </a:lnTo>
                <a:lnTo>
                  <a:pt x="933450" y="104775"/>
                </a:lnTo>
                <a:lnTo>
                  <a:pt x="1028700" y="28575"/>
                </a:lnTo>
                <a:lnTo>
                  <a:pt x="1562100" y="9525"/>
                </a:lnTo>
                <a:lnTo>
                  <a:pt x="1981200" y="0"/>
                </a:lnTo>
                <a:lnTo>
                  <a:pt x="2324100" y="85725"/>
                </a:lnTo>
                <a:lnTo>
                  <a:pt x="2714625" y="57150"/>
                </a:lnTo>
                <a:lnTo>
                  <a:pt x="3114675" y="133350"/>
                </a:lnTo>
                <a:lnTo>
                  <a:pt x="3390900" y="76200"/>
                </a:lnTo>
                <a:lnTo>
                  <a:pt x="3857625" y="76200"/>
                </a:lnTo>
                <a:lnTo>
                  <a:pt x="4076700" y="19050"/>
                </a:lnTo>
              </a:path>
            </a:pathLst>
          </a:custGeom>
          <a:noFill/>
          <a:ln w="19050">
            <a:solidFill>
              <a:schemeClr val="accent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Freeform: Shape 5">
            <a:extLst>
              <a:ext uri="{FF2B5EF4-FFF2-40B4-BE49-F238E27FC236}">
                <a16:creationId xmlns:a16="http://schemas.microsoft.com/office/drawing/2014/main" id="{4B4D68DD-54A5-8F48-BA1A-8F11EF914B9E}"/>
              </a:ext>
            </a:extLst>
          </p:cNvPr>
          <p:cNvSpPr/>
          <p:nvPr/>
        </p:nvSpPr>
        <p:spPr>
          <a:xfrm>
            <a:off x="4857827" y="3899757"/>
            <a:ext cx="2269993" cy="256038"/>
          </a:xfrm>
          <a:custGeom>
            <a:avLst/>
            <a:gdLst>
              <a:gd name="connsiteX0" fmla="*/ 0 w 3743325"/>
              <a:gd name="connsiteY0" fmla="*/ 323850 h 323850"/>
              <a:gd name="connsiteX1" fmla="*/ 314325 w 3743325"/>
              <a:gd name="connsiteY1" fmla="*/ 247650 h 323850"/>
              <a:gd name="connsiteX2" fmla="*/ 1019175 w 3743325"/>
              <a:gd name="connsiteY2" fmla="*/ 190500 h 323850"/>
              <a:gd name="connsiteX3" fmla="*/ 1295400 w 3743325"/>
              <a:gd name="connsiteY3" fmla="*/ 247650 h 323850"/>
              <a:gd name="connsiteX4" fmla="*/ 1762125 w 3743325"/>
              <a:gd name="connsiteY4" fmla="*/ 190500 h 323850"/>
              <a:gd name="connsiteX5" fmla="*/ 2152650 w 3743325"/>
              <a:gd name="connsiteY5" fmla="*/ 104775 h 323850"/>
              <a:gd name="connsiteX6" fmla="*/ 2724150 w 3743325"/>
              <a:gd name="connsiteY6" fmla="*/ 76200 h 323850"/>
              <a:gd name="connsiteX7" fmla="*/ 2876550 w 3743325"/>
              <a:gd name="connsiteY7" fmla="*/ 123825 h 323850"/>
              <a:gd name="connsiteX8" fmla="*/ 3257550 w 3743325"/>
              <a:gd name="connsiteY8" fmla="*/ 133350 h 323850"/>
              <a:gd name="connsiteX9" fmla="*/ 3743325 w 3743325"/>
              <a:gd name="connsiteY9" fmla="*/ 0 h 323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43325" h="323850">
                <a:moveTo>
                  <a:pt x="0" y="323850"/>
                </a:moveTo>
                <a:lnTo>
                  <a:pt x="314325" y="247650"/>
                </a:lnTo>
                <a:lnTo>
                  <a:pt x="1019175" y="190500"/>
                </a:lnTo>
                <a:lnTo>
                  <a:pt x="1295400" y="247650"/>
                </a:lnTo>
                <a:lnTo>
                  <a:pt x="1762125" y="190500"/>
                </a:lnTo>
                <a:lnTo>
                  <a:pt x="2152650" y="104775"/>
                </a:lnTo>
                <a:lnTo>
                  <a:pt x="2724150" y="76200"/>
                </a:lnTo>
                <a:lnTo>
                  <a:pt x="2876550" y="123825"/>
                </a:lnTo>
                <a:lnTo>
                  <a:pt x="3257550" y="133350"/>
                </a:lnTo>
                <a:lnTo>
                  <a:pt x="3743325" y="0"/>
                </a:lnTo>
              </a:path>
            </a:pathLst>
          </a:custGeom>
          <a:noFill/>
          <a:ln w="19050">
            <a:solidFill>
              <a:schemeClr val="accent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3585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8B27E-CC99-6F4E-9938-ADC00DEA2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Approximate Control Variates (ACV)</a:t>
            </a:r>
            <a:r>
              <a:rPr lang="en-US" sz="2000" dirty="0"/>
              <a:t>[1]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C394B2-2DC9-E045-AC72-4B66692B9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7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5">
                <a:extLst>
                  <a:ext uri="{FF2B5EF4-FFF2-40B4-BE49-F238E27FC236}">
                    <a16:creationId xmlns:a16="http://schemas.microsoft.com/office/drawing/2014/main" id="{2EA3C5FE-D4F1-5E48-85C3-CAE02AC8337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846050" y="2759755"/>
                <a:ext cx="8499900" cy="3532111"/>
              </a:xfrm>
            </p:spPr>
            <p:txBody>
              <a:bodyPr>
                <a:normAutofit/>
              </a:bodyPr>
              <a:lstStyle/>
              <a:p>
                <a:r>
                  <a:rPr lang="en-US" sz="2000" dirty="0"/>
                  <a:t>Multilevel Monte Carlo (</a:t>
                </a:r>
                <a:r>
                  <a:rPr lang="en-US" sz="2000" b="1" dirty="0"/>
                  <a:t>MLMC</a:t>
                </a:r>
                <a:r>
                  <a:rPr lang="en-US" sz="2000" dirty="0"/>
                  <a:t>)</a:t>
                </a:r>
                <a:r>
                  <a:rPr lang="en-US" sz="1400" dirty="0"/>
                  <a:t>[2]</a:t>
                </a:r>
                <a:r>
                  <a:rPr lang="en-US" sz="2000" dirty="0"/>
                  <a:t> and </a:t>
                </a:r>
                <a:r>
                  <a:rPr lang="en-US" sz="2000" dirty="0" err="1"/>
                  <a:t>Multifidelity</a:t>
                </a:r>
                <a:r>
                  <a:rPr lang="en-US" sz="2000" dirty="0"/>
                  <a:t> Monte Carlo (</a:t>
                </a:r>
                <a:r>
                  <a:rPr lang="en-US" sz="2000" b="1" dirty="0"/>
                  <a:t>MFMC</a:t>
                </a:r>
                <a:r>
                  <a:rPr lang="en-US" sz="2000" dirty="0"/>
                  <a:t>)</a:t>
                </a:r>
                <a:r>
                  <a:rPr lang="en-US" sz="1400" dirty="0"/>
                  <a:t>[3]</a:t>
                </a:r>
                <a:r>
                  <a:rPr lang="en-US" sz="2000" dirty="0"/>
                  <a:t> are instances of this estimator</a:t>
                </a:r>
              </a:p>
              <a:p>
                <a:r>
                  <a:rPr lang="en-US" sz="2000" dirty="0"/>
                  <a:t>New ACV estimators</a:t>
                </a:r>
                <a:r>
                  <a:rPr lang="en-US" sz="1200" dirty="0"/>
                  <a:t>[1]</a:t>
                </a:r>
                <a:r>
                  <a:rPr lang="en-US" sz="2000" dirty="0"/>
                  <a:t> based on independent sampling (</a:t>
                </a:r>
                <a:r>
                  <a:rPr lang="en-US" sz="2000" b="1" dirty="0"/>
                  <a:t>ACV-IS</a:t>
                </a:r>
                <a:r>
                  <a:rPr lang="en-US" sz="2000" dirty="0"/>
                  <a:t>), </a:t>
                </a:r>
                <a:r>
                  <a:rPr lang="en-US" sz="2000" dirty="0" err="1"/>
                  <a:t>multifidelity</a:t>
                </a:r>
                <a:r>
                  <a:rPr lang="en-US" sz="2000" dirty="0"/>
                  <a:t> sampling (</a:t>
                </a:r>
                <a:r>
                  <a:rPr lang="en-US" sz="2000" b="1" dirty="0"/>
                  <a:t>ACV-MF</a:t>
                </a:r>
                <a:r>
                  <a:rPr lang="en-US" sz="2000" dirty="0"/>
                  <a:t>) and their corresponding generalizations</a:t>
                </a:r>
                <a:r>
                  <a:rPr lang="en-US" sz="1200" dirty="0"/>
                  <a:t>[4] </a:t>
                </a:r>
                <a:r>
                  <a:rPr lang="en-US" sz="2000" dirty="0"/>
                  <a:t>(</a:t>
                </a:r>
                <a:r>
                  <a:rPr lang="en-US" sz="2000" b="1" dirty="0"/>
                  <a:t>GIS</a:t>
                </a:r>
                <a:r>
                  <a:rPr lang="en-US" sz="2000" dirty="0"/>
                  <a:t>, </a:t>
                </a:r>
                <a:r>
                  <a:rPr lang="en-US" sz="2000" b="1" dirty="0"/>
                  <a:t>GMF</a:t>
                </a:r>
                <a:r>
                  <a:rPr lang="en-US" sz="2000" dirty="0"/>
                  <a:t>)</a:t>
                </a:r>
              </a:p>
              <a:p>
                <a:r>
                  <a:rPr lang="en-US" sz="2000" dirty="0"/>
                  <a:t>Estimator is unbiased (</a:t>
                </a:r>
                <a:r>
                  <a:rPr lang="en-US" sz="2000" dirty="0" err="1"/>
                  <a:t>wrt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sz="2000" dirty="0"/>
                  <a:t>)</a:t>
                </a:r>
                <a:endParaRPr lang="en-US" sz="1600" dirty="0"/>
              </a:p>
              <a:p>
                <a:r>
                  <a:rPr lang="en-US" sz="2000" dirty="0"/>
                  <a:t>ACV estimator variance: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𝑉𝑎𝑟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̃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</m:acc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𝑉𝑎𝑟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̂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</m:acc>
                      </m:e>
                    </m:d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1 −</m:t>
                        </m:r>
                        <m:sSubSup>
                          <m:sSub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𝐴𝐶𝑉</m:t>
                            </m:r>
                          </m:sub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d>
                  </m:oMath>
                </a14:m>
                <a:r>
                  <a:rPr lang="en-US" sz="2000" dirty="0"/>
                  <a:t>  </a:t>
                </a:r>
              </a:p>
            </p:txBody>
          </p:sp>
        </mc:Choice>
        <mc:Fallback>
          <p:sp>
            <p:nvSpPr>
              <p:cNvPr id="5" name="Content Placeholder 5">
                <a:extLst>
                  <a:ext uri="{FF2B5EF4-FFF2-40B4-BE49-F238E27FC236}">
                    <a16:creationId xmlns:a16="http://schemas.microsoft.com/office/drawing/2014/main" id="{2EA3C5FE-D4F1-5E48-85C3-CAE02AC8337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46050" y="2759755"/>
                <a:ext cx="8499900" cy="3532111"/>
              </a:xfrm>
              <a:blipFill>
                <a:blip r:embed="rId2"/>
                <a:stretch>
                  <a:fillRect l="-597" t="-2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26EBF551-3B3B-7542-BE64-9A5EECE1B523}"/>
              </a:ext>
            </a:extLst>
          </p:cNvPr>
          <p:cNvSpPr txBox="1"/>
          <p:nvPr/>
        </p:nvSpPr>
        <p:spPr>
          <a:xfrm>
            <a:off x="735642" y="5899173"/>
            <a:ext cx="10824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[1]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Gorodetsky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A A., et al. Journal of Computational Physics (2020)                                                             [3]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Peherstorfer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B, et al. SIAM Journal on Scientific Computing (2016)</a:t>
            </a:r>
          </a:p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[2] Giles, M B. Operations Research (2008)				                      [4]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Bomarito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G. F., et al. Journal of Computational Physics (2022)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FE70C246-7661-314A-8E42-9DD1DE24AFF4}"/>
                  </a:ext>
                </a:extLst>
              </p:cNvPr>
              <p:cNvSpPr/>
              <p:nvPr/>
            </p:nvSpPr>
            <p:spPr>
              <a:xfrm>
                <a:off x="2925993" y="1052691"/>
                <a:ext cx="5971698" cy="130388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r>
                        <a:rPr lang="en-US" sz="2800" i="1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d>
                        <m:d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2800" i="1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8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𝑀</m:t>
                          </m:r>
                        </m:sup>
                        <m:e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  <m:t>𝑄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  <m:sup>
                                      <m:r>
                                        <a:rPr lang="en-US" sz="28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p>
                                  </m:sSubSup>
                                </m:e>
                              </m:d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 −</m:t>
                              </m:r>
                              <m:sSub>
                                <m:sSub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  <m:t>𝑄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sz="2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  <m:sup>
                                      <m:r>
                                        <a:rPr lang="en-US" sz="28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d>
                            </m:e>
                          </m:d>
                        </m:e>
                      </m:nary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FE70C246-7661-314A-8E42-9DD1DE24AFF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5993" y="1052691"/>
                <a:ext cx="5971698" cy="1303883"/>
              </a:xfrm>
              <a:prstGeom prst="rect">
                <a:avLst/>
              </a:prstGeom>
              <a:blipFill>
                <a:blip r:embed="rId3"/>
                <a:stretch>
                  <a:fillRect t="-101942" b="-15922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E4EEC26-315F-E24B-9453-65E30C052CDE}"/>
                  </a:ext>
                </a:extLst>
              </p:cNvPr>
              <p:cNvSpPr txBox="1"/>
              <p:nvPr/>
            </p:nvSpPr>
            <p:spPr>
              <a:xfrm>
                <a:off x="9855073" y="1110566"/>
                <a:ext cx="1736181" cy="120962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b="0" i="1" dirty="0"/>
                  <a:t>: </a:t>
                </a:r>
                <a:r>
                  <a:rPr lang="en-US" b="0" dirty="0"/>
                  <a:t>hi-fi model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i="1" dirty="0"/>
                  <a:t>: </a:t>
                </a:r>
                <a:r>
                  <a:rPr lang="en-US" dirty="0"/>
                  <a:t>lo-fi models</a:t>
                </a:r>
                <a:endParaRPr lang="en-US" b="0" i="1" dirty="0"/>
              </a:p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acc>
                    <m:r>
                      <a:rPr lang="en-US" b="0" i="0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dirty="0"/>
                  <a:t> MC estimator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: CV weights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E4EEC26-315F-E24B-9453-65E30C052C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5073" y="1110566"/>
                <a:ext cx="1736181" cy="1209627"/>
              </a:xfrm>
              <a:prstGeom prst="rect">
                <a:avLst/>
              </a:prstGeom>
              <a:blipFill>
                <a:blip r:embed="rId6"/>
                <a:stretch>
                  <a:fillRect t="-1020" r="-2174" b="-6122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66960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3544A181-B122-6F4C-B242-A595D0580100}"/>
                  </a:ext>
                </a:extLst>
              </p:cNvPr>
              <p:cNvSpPr/>
              <p:nvPr/>
            </p:nvSpPr>
            <p:spPr>
              <a:xfrm>
                <a:off x="589936" y="2837728"/>
                <a:ext cx="10972800" cy="9792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𝐴𝐶𝑉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𝑀𝐹</m:t>
                          </m:r>
                        </m:sub>
                        <m:sup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(</m:t>
                      </m:r>
                      <m:acc>
                        <m:accPr>
                          <m:chr m:val="⃗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𝑉𝑎𝑟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]</m:t>
                          </m:r>
                        </m:den>
                      </m:f>
                      <m:sSup>
                        <m:sSupPr>
                          <m:ctrlPr>
                            <a:rPr lang="en-US" sz="28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𝑑𝑖𝑎𝑔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800" b="1" i="1" smtClean="0">
                                      <a:latin typeface="Cambria Math" panose="02040503050406030204" pitchFamily="18" charset="0"/>
                                    </a:rPr>
                                    <m:t>𝑭</m:t>
                                  </m:r>
                                  <m:d>
                                    <m:dPr>
                                      <m:ctrlPr>
                                        <a:rPr lang="en-US" sz="2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US" sz="2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800" i="1">
                                              <a:latin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e>
                                      </m:acc>
                                    </m:e>
                                  </m:d>
                                </m:e>
                              </m:d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∘</m:t>
                              </m:r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  <m:t>𝒄</m:t>
                              </m:r>
                            </m:e>
                          </m:d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  <m:t>𝑪</m:t>
                              </m:r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  <m:t>∘</m:t>
                              </m:r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  <m:t>𝑭</m:t>
                              </m:r>
                              <m:d>
                                <m:d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</m:acc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𝑑𝑖𝑎𝑔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  <m:t>𝑭</m:t>
                              </m:r>
                              <m:d>
                                <m:d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</m:acc>
                                </m:e>
                              </m:d>
                            </m:e>
                          </m:d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∘</m:t>
                          </m:r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𝒄</m:t>
                          </m:r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3544A181-B122-6F4C-B242-A595D058010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936" y="2837728"/>
                <a:ext cx="10972800" cy="979242"/>
              </a:xfrm>
              <a:prstGeom prst="rect">
                <a:avLst/>
              </a:prstGeom>
              <a:blipFill>
                <a:blip r:embed="rId2"/>
                <a:stretch>
                  <a:fillRect b="-128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207DA0B3-6631-A147-BE04-B432AC457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ACV-MF Estimator Variance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6B5AB6-D01A-CE42-9D00-31008ABD1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F0CD57-8A93-DA41-914E-726C8CC8C0B7}"/>
              </a:ext>
            </a:extLst>
          </p:cNvPr>
          <p:cNvSpPr txBox="1"/>
          <p:nvPr/>
        </p:nvSpPr>
        <p:spPr>
          <a:xfrm>
            <a:off x="8252082" y="2123054"/>
            <a:ext cx="2865015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7030A0"/>
                </a:solidFill>
              </a:rPr>
              <a:t>cov</a:t>
            </a:r>
            <a:r>
              <a:rPr lang="en-US" dirty="0">
                <a:solidFill>
                  <a:srgbClr val="7030A0"/>
                </a:solidFill>
              </a:rPr>
              <a:t> of lo-fi models </a:t>
            </a:r>
            <a:r>
              <a:rPr lang="en-US" dirty="0" err="1">
                <a:solidFill>
                  <a:srgbClr val="7030A0"/>
                </a:solidFill>
              </a:rPr>
              <a:t>w.r.t.</a:t>
            </a:r>
            <a:r>
              <a:rPr lang="en-US" dirty="0">
                <a:solidFill>
                  <a:srgbClr val="7030A0"/>
                </a:solidFill>
              </a:rPr>
              <a:t> hi-fi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E09AA9-2BF4-F848-AE07-4B1D1393C84F}"/>
              </a:ext>
            </a:extLst>
          </p:cNvPr>
          <p:cNvSpPr txBox="1"/>
          <p:nvPr/>
        </p:nvSpPr>
        <p:spPr>
          <a:xfrm>
            <a:off x="4118052" y="2123054"/>
            <a:ext cx="3482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C00000"/>
                </a:solidFill>
              </a:rPr>
              <a:t>cov</a:t>
            </a:r>
            <a:r>
              <a:rPr lang="en-US" dirty="0">
                <a:solidFill>
                  <a:srgbClr val="C00000"/>
                </a:solidFill>
              </a:rPr>
              <a:t> of lo-fi models </a:t>
            </a:r>
            <a:r>
              <a:rPr lang="en-US" dirty="0" err="1">
                <a:solidFill>
                  <a:srgbClr val="C00000"/>
                </a:solidFill>
              </a:rPr>
              <a:t>w.r.t.</a:t>
            </a:r>
            <a:r>
              <a:rPr lang="en-US" dirty="0">
                <a:solidFill>
                  <a:srgbClr val="C00000"/>
                </a:solidFill>
              </a:rPr>
              <a:t> each other</a:t>
            </a:r>
          </a:p>
        </p:txBody>
      </p:sp>
      <p:sp>
        <p:nvSpPr>
          <p:cNvPr id="7" name="Freeform: Shape 7">
            <a:extLst>
              <a:ext uri="{FF2B5EF4-FFF2-40B4-BE49-F238E27FC236}">
                <a16:creationId xmlns:a16="http://schemas.microsoft.com/office/drawing/2014/main" id="{C36964D4-8518-F348-996D-C31FB1194D8D}"/>
              </a:ext>
            </a:extLst>
          </p:cNvPr>
          <p:cNvSpPr/>
          <p:nvPr/>
        </p:nvSpPr>
        <p:spPr>
          <a:xfrm>
            <a:off x="5683045" y="2469018"/>
            <a:ext cx="1549341" cy="565355"/>
          </a:xfrm>
          <a:custGeom>
            <a:avLst/>
            <a:gdLst>
              <a:gd name="connsiteX0" fmla="*/ 0 w 1549341"/>
              <a:gd name="connsiteY0" fmla="*/ 0 h 344129"/>
              <a:gd name="connsiteX1" fmla="*/ 894736 w 1549341"/>
              <a:gd name="connsiteY1" fmla="*/ 98323 h 344129"/>
              <a:gd name="connsiteX2" fmla="*/ 1455175 w 1549341"/>
              <a:gd name="connsiteY2" fmla="*/ 186813 h 344129"/>
              <a:gd name="connsiteX3" fmla="*/ 1543665 w 1549341"/>
              <a:gd name="connsiteY3" fmla="*/ 344129 h 344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49341" h="344129">
                <a:moveTo>
                  <a:pt x="0" y="0"/>
                </a:moveTo>
                <a:lnTo>
                  <a:pt x="894736" y="98323"/>
                </a:lnTo>
                <a:cubicBezTo>
                  <a:pt x="1137265" y="129458"/>
                  <a:pt x="1347020" y="145845"/>
                  <a:pt x="1455175" y="186813"/>
                </a:cubicBezTo>
                <a:cubicBezTo>
                  <a:pt x="1563330" y="227781"/>
                  <a:pt x="1553497" y="285955"/>
                  <a:pt x="1543665" y="344129"/>
                </a:cubicBezTo>
              </a:path>
            </a:pathLst>
          </a:custGeom>
          <a:noFill/>
          <a:ln w="28575"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949A4098-0724-FA4B-A6A1-31DB46B07F70}"/>
              </a:ext>
            </a:extLst>
          </p:cNvPr>
          <p:cNvSpPr/>
          <p:nvPr/>
        </p:nvSpPr>
        <p:spPr>
          <a:xfrm>
            <a:off x="6447938" y="2498515"/>
            <a:ext cx="2096295" cy="678426"/>
          </a:xfrm>
          <a:custGeom>
            <a:avLst/>
            <a:gdLst>
              <a:gd name="connsiteX0" fmla="*/ 2096295 w 2096295"/>
              <a:gd name="connsiteY0" fmla="*/ 0 h 412955"/>
              <a:gd name="connsiteX1" fmla="*/ 660785 w 2096295"/>
              <a:gd name="connsiteY1" fmla="*/ 29497 h 412955"/>
              <a:gd name="connsiteX2" fmla="*/ 61017 w 2096295"/>
              <a:gd name="connsiteY2" fmla="*/ 147484 h 412955"/>
              <a:gd name="connsiteX3" fmla="*/ 51185 w 2096295"/>
              <a:gd name="connsiteY3" fmla="*/ 412955 h 412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6295" h="412955">
                <a:moveTo>
                  <a:pt x="2096295" y="0"/>
                </a:moveTo>
                <a:cubicBezTo>
                  <a:pt x="1548146" y="2458"/>
                  <a:pt x="999998" y="4916"/>
                  <a:pt x="660785" y="29497"/>
                </a:cubicBezTo>
                <a:cubicBezTo>
                  <a:pt x="321572" y="54078"/>
                  <a:pt x="162617" y="83574"/>
                  <a:pt x="61017" y="147484"/>
                </a:cubicBezTo>
                <a:cubicBezTo>
                  <a:pt x="-40583" y="211394"/>
                  <a:pt x="5301" y="312174"/>
                  <a:pt x="51185" y="412955"/>
                </a:cubicBezTo>
              </a:path>
            </a:pathLst>
          </a:custGeom>
          <a:noFill/>
          <a:ln w="28575">
            <a:solidFill>
              <a:srgbClr val="7030A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9" name="Freeform: Shape 9">
            <a:extLst>
              <a:ext uri="{FF2B5EF4-FFF2-40B4-BE49-F238E27FC236}">
                <a16:creationId xmlns:a16="http://schemas.microsoft.com/office/drawing/2014/main" id="{78D7CF8B-534F-0F46-B4B7-0E75D2953C97}"/>
              </a:ext>
            </a:extLst>
          </p:cNvPr>
          <p:cNvSpPr/>
          <p:nvPr/>
        </p:nvSpPr>
        <p:spPr>
          <a:xfrm>
            <a:off x="10766323" y="2508346"/>
            <a:ext cx="226142" cy="629967"/>
          </a:xfrm>
          <a:custGeom>
            <a:avLst/>
            <a:gdLst>
              <a:gd name="connsiteX0" fmla="*/ 0 w 226142"/>
              <a:gd name="connsiteY0" fmla="*/ 0 h 383458"/>
              <a:gd name="connsiteX1" fmla="*/ 186813 w 226142"/>
              <a:gd name="connsiteY1" fmla="*/ 117987 h 383458"/>
              <a:gd name="connsiteX2" fmla="*/ 226142 w 226142"/>
              <a:gd name="connsiteY2" fmla="*/ 383458 h 383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6142" h="383458">
                <a:moveTo>
                  <a:pt x="0" y="0"/>
                </a:moveTo>
                <a:cubicBezTo>
                  <a:pt x="74561" y="27039"/>
                  <a:pt x="149123" y="54078"/>
                  <a:pt x="186813" y="117987"/>
                </a:cubicBezTo>
                <a:cubicBezTo>
                  <a:pt x="224503" y="181896"/>
                  <a:pt x="225322" y="282677"/>
                  <a:pt x="226142" y="383458"/>
                </a:cubicBezTo>
              </a:path>
            </a:pathLst>
          </a:custGeom>
          <a:noFill/>
          <a:ln w="28575">
            <a:solidFill>
              <a:srgbClr val="7030A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A99DF50-B727-BE47-8E09-343953CC0695}"/>
              </a:ext>
            </a:extLst>
          </p:cNvPr>
          <p:cNvSpPr txBox="1"/>
          <p:nvPr/>
        </p:nvSpPr>
        <p:spPr>
          <a:xfrm>
            <a:off x="5545918" y="4040992"/>
            <a:ext cx="4546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Matrix representing ACV-MF sampling strategy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7E80C188-F41F-834F-AAEB-48F9C3EF9213}"/>
                  </a:ext>
                </a:extLst>
              </p:cNvPr>
              <p:cNvSpPr/>
              <p:nvPr/>
            </p:nvSpPr>
            <p:spPr>
              <a:xfrm>
                <a:off x="838200" y="1191018"/>
                <a:ext cx="5449825" cy="5786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𝑉𝑎𝑟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̃"/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</m:d>
                      <m:r>
                        <a:rPr lang="en-US" sz="2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𝑉𝑎𝑟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̂"/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</m:d>
                      <m:d>
                        <m:d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1 −</m:t>
                          </m:r>
                          <m:sSubSup>
                            <m:sSubSup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𝐴𝐶𝑉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𝑀𝐹</m:t>
                              </m:r>
                            </m:sub>
                            <m:sup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  <m:r>
                        <m:rPr>
                          <m:nor/>
                        </m:rPr>
                        <a:rPr lang="en-US" sz="2800" dirty="0"/>
                        <m:t>  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7E80C188-F41F-834F-AAEB-48F9C3EF921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191018"/>
                <a:ext cx="5449825" cy="578685"/>
              </a:xfrm>
              <a:prstGeom prst="rect">
                <a:avLst/>
              </a:prstGeom>
              <a:blipFill>
                <a:blip r:embed="rId3"/>
                <a:stretch>
                  <a:fillRect t="-4255" r="-233" b="-191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Freeform: Shape 15">
            <a:extLst>
              <a:ext uri="{FF2B5EF4-FFF2-40B4-BE49-F238E27FC236}">
                <a16:creationId xmlns:a16="http://schemas.microsoft.com/office/drawing/2014/main" id="{11A72849-F8CB-6741-912B-1D5CEF014C25}"/>
              </a:ext>
            </a:extLst>
          </p:cNvPr>
          <p:cNvSpPr/>
          <p:nvPr/>
        </p:nvSpPr>
        <p:spPr>
          <a:xfrm>
            <a:off x="5415750" y="3548119"/>
            <a:ext cx="808070" cy="452284"/>
          </a:xfrm>
          <a:custGeom>
            <a:avLst/>
            <a:gdLst>
              <a:gd name="connsiteX0" fmla="*/ 808070 w 808070"/>
              <a:gd name="connsiteY0" fmla="*/ 452284 h 452284"/>
              <a:gd name="connsiteX1" fmla="*/ 109980 w 808070"/>
              <a:gd name="connsiteY1" fmla="*/ 255639 h 452284"/>
              <a:gd name="connsiteX2" fmla="*/ 11657 w 808070"/>
              <a:gd name="connsiteY2" fmla="*/ 0 h 452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08070" h="452284">
                <a:moveTo>
                  <a:pt x="808070" y="452284"/>
                </a:moveTo>
                <a:cubicBezTo>
                  <a:pt x="525392" y="391652"/>
                  <a:pt x="242715" y="331020"/>
                  <a:pt x="109980" y="255639"/>
                </a:cubicBezTo>
                <a:cubicBezTo>
                  <a:pt x="-22756" y="180258"/>
                  <a:pt x="-5550" y="90129"/>
                  <a:pt x="11657" y="0"/>
                </a:cubicBezTo>
              </a:path>
            </a:pathLst>
          </a:custGeom>
          <a:noFill/>
          <a:ln w="28575">
            <a:solidFill>
              <a:srgbClr val="00B05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6">
            <a:extLst>
              <a:ext uri="{FF2B5EF4-FFF2-40B4-BE49-F238E27FC236}">
                <a16:creationId xmlns:a16="http://schemas.microsoft.com/office/drawing/2014/main" id="{7C8D6E1F-2DFC-E34A-9E47-176A8CD101E3}"/>
              </a:ext>
            </a:extLst>
          </p:cNvPr>
          <p:cNvSpPr/>
          <p:nvPr/>
        </p:nvSpPr>
        <p:spPr>
          <a:xfrm>
            <a:off x="7629833" y="3518623"/>
            <a:ext cx="69248" cy="452283"/>
          </a:xfrm>
          <a:custGeom>
            <a:avLst/>
            <a:gdLst>
              <a:gd name="connsiteX0" fmla="*/ 0 w 69248"/>
              <a:gd name="connsiteY0" fmla="*/ 452283 h 452283"/>
              <a:gd name="connsiteX1" fmla="*/ 58993 w 69248"/>
              <a:gd name="connsiteY1" fmla="*/ 117987 h 452283"/>
              <a:gd name="connsiteX2" fmla="*/ 68826 w 69248"/>
              <a:gd name="connsiteY2" fmla="*/ 0 h 452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9248" h="452283">
                <a:moveTo>
                  <a:pt x="0" y="452283"/>
                </a:moveTo>
                <a:cubicBezTo>
                  <a:pt x="23761" y="322825"/>
                  <a:pt x="47522" y="193367"/>
                  <a:pt x="58993" y="117987"/>
                </a:cubicBezTo>
                <a:cubicBezTo>
                  <a:pt x="70464" y="42606"/>
                  <a:pt x="69645" y="21303"/>
                  <a:pt x="68826" y="0"/>
                </a:cubicBezTo>
              </a:path>
            </a:pathLst>
          </a:custGeom>
          <a:noFill/>
          <a:ln w="28575">
            <a:solidFill>
              <a:srgbClr val="00B05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7">
            <a:extLst>
              <a:ext uri="{FF2B5EF4-FFF2-40B4-BE49-F238E27FC236}">
                <a16:creationId xmlns:a16="http://schemas.microsoft.com/office/drawing/2014/main" id="{AE20CC18-AF1E-D247-8731-1F63E39E04F1}"/>
              </a:ext>
            </a:extLst>
          </p:cNvPr>
          <p:cNvSpPr/>
          <p:nvPr/>
        </p:nvSpPr>
        <p:spPr>
          <a:xfrm>
            <a:off x="9291484" y="3528455"/>
            <a:ext cx="619433" cy="540774"/>
          </a:xfrm>
          <a:custGeom>
            <a:avLst/>
            <a:gdLst>
              <a:gd name="connsiteX0" fmla="*/ 0 w 619433"/>
              <a:gd name="connsiteY0" fmla="*/ 540774 h 540774"/>
              <a:gd name="connsiteX1" fmla="*/ 511278 w 619433"/>
              <a:gd name="connsiteY1" fmla="*/ 216310 h 540774"/>
              <a:gd name="connsiteX2" fmla="*/ 619433 w 619433"/>
              <a:gd name="connsiteY2" fmla="*/ 0 h 540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9433" h="540774">
                <a:moveTo>
                  <a:pt x="0" y="540774"/>
                </a:moveTo>
                <a:cubicBezTo>
                  <a:pt x="204019" y="423606"/>
                  <a:pt x="408039" y="306439"/>
                  <a:pt x="511278" y="216310"/>
                </a:cubicBezTo>
                <a:cubicBezTo>
                  <a:pt x="614517" y="126181"/>
                  <a:pt x="616975" y="63090"/>
                  <a:pt x="619433" y="0"/>
                </a:cubicBezTo>
              </a:path>
            </a:pathLst>
          </a:custGeom>
          <a:noFill/>
          <a:ln w="28575">
            <a:solidFill>
              <a:srgbClr val="00B05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EBAAD61-E1CA-0346-86B0-BDE855875D15}"/>
              </a:ext>
            </a:extLst>
          </p:cNvPr>
          <p:cNvSpPr txBox="1"/>
          <p:nvPr/>
        </p:nvSpPr>
        <p:spPr>
          <a:xfrm>
            <a:off x="1582043" y="2414193"/>
            <a:ext cx="16060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sampling ratios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2A58BC1-2AC0-0545-9FB3-53F03CE499AB}"/>
              </a:ext>
            </a:extLst>
          </p:cNvPr>
          <p:cNvCxnSpPr>
            <a:stCxn id="15" idx="2"/>
          </p:cNvCxnSpPr>
          <p:nvPr/>
        </p:nvCxnSpPr>
        <p:spPr>
          <a:xfrm>
            <a:off x="2385084" y="2783525"/>
            <a:ext cx="63148" cy="393416"/>
          </a:xfrm>
          <a:prstGeom prst="straightConnector1">
            <a:avLst/>
          </a:prstGeom>
          <a:ln w="28575">
            <a:solidFill>
              <a:schemeClr val="accent2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D59626A-9F97-EB4E-9642-1CDC935C555B}"/>
              </a:ext>
            </a:extLst>
          </p:cNvPr>
          <p:cNvGrpSpPr/>
          <p:nvPr/>
        </p:nvGrpSpPr>
        <p:grpSpPr>
          <a:xfrm>
            <a:off x="1876244" y="5224980"/>
            <a:ext cx="7346779" cy="771308"/>
            <a:chOff x="1853666" y="5721696"/>
            <a:chExt cx="7346779" cy="77130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9D5C0BCE-596C-144B-90DB-40EF95E33814}"/>
                    </a:ext>
                  </a:extLst>
                </p:cNvPr>
                <p:cNvSpPr txBox="1"/>
                <p:nvPr/>
              </p:nvSpPr>
              <p:spPr>
                <a:xfrm>
                  <a:off x="2190313" y="5721696"/>
                  <a:ext cx="7010132" cy="50917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2400" b="0" dirty="0"/>
                    <a:t>argmin  </a:t>
                  </a:r>
                  <a14:m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𝑉𝑎𝑟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̃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</m:d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</m:d>
                    </m:oMath>
                  </a14:m>
                  <a:r>
                    <a:rPr lang="en-US" sz="2400" dirty="0"/>
                    <a:t>     </a:t>
                  </a:r>
                  <a:r>
                    <a:rPr lang="en-US" sz="2400" dirty="0" err="1"/>
                    <a:t>s.t.</a:t>
                  </a:r>
                  <a:r>
                    <a:rPr lang="en-US" sz="2400" dirty="0"/>
                    <a:t>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  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𝑡𝑜𝑡𝑎𝑙</m:t>
                          </m:r>
                        </m:sup>
                      </m:sSup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𝑡𝑎𝑟𝑔𝑒𝑡</m:t>
                          </m:r>
                        </m:sup>
                      </m:sSup>
                    </m:oMath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9D5C0BCE-596C-144B-90DB-40EF95E3381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90313" y="5721696"/>
                  <a:ext cx="7010132" cy="509178"/>
                </a:xfrm>
                <a:prstGeom prst="rect">
                  <a:avLst/>
                </a:prstGeom>
                <a:blipFill>
                  <a:blip r:embed="rId4"/>
                  <a:stretch>
                    <a:fillRect l="-1447" t="-14634" b="-219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EF786067-840F-2740-A95A-41530A75F385}"/>
                    </a:ext>
                  </a:extLst>
                </p:cNvPr>
                <p:cNvSpPr txBox="1"/>
                <p:nvPr/>
              </p:nvSpPr>
              <p:spPr>
                <a:xfrm>
                  <a:off x="1853666" y="6092894"/>
                  <a:ext cx="1709446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acc>
                          <m:accPr>
                            <m:chr m:val="⃗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EF786067-840F-2740-A95A-41530A75F38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53666" y="6092894"/>
                  <a:ext cx="1709446" cy="400110"/>
                </a:xfrm>
                <a:prstGeom prst="rect">
                  <a:avLst/>
                </a:prstGeom>
                <a:blipFill>
                  <a:blip r:embed="rId5"/>
                  <a:stretch>
                    <a:fillRect t="-1818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61799887-EC8B-5B4A-B9B0-F0D32FCF92F2}"/>
              </a:ext>
            </a:extLst>
          </p:cNvPr>
          <p:cNvSpPr txBox="1"/>
          <p:nvPr/>
        </p:nvSpPr>
        <p:spPr>
          <a:xfrm>
            <a:off x="815622" y="4574803"/>
            <a:ext cx="66384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u="sng" dirty="0"/>
              <a:t>Variance minimization for sample allocation: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55C124E-BBDE-E941-A9BC-AF4829DBF50F}"/>
              </a:ext>
            </a:extLst>
          </p:cNvPr>
          <p:cNvSpPr txBox="1"/>
          <p:nvPr/>
        </p:nvSpPr>
        <p:spPr>
          <a:xfrm>
            <a:off x="5680303" y="6201160"/>
            <a:ext cx="15181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4FFE"/>
                </a:solidFill>
              </a:rPr>
              <a:t>Estimator cost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06303C1-2E3A-224A-B404-AD9EAA4249EC}"/>
              </a:ext>
            </a:extLst>
          </p:cNvPr>
          <p:cNvSpPr txBox="1"/>
          <p:nvPr/>
        </p:nvSpPr>
        <p:spPr>
          <a:xfrm>
            <a:off x="8236584" y="6170164"/>
            <a:ext cx="22941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4FFE"/>
                </a:solidFill>
              </a:rPr>
              <a:t>Computational budget</a:t>
            </a:r>
          </a:p>
        </p:txBody>
      </p:sp>
      <p:sp>
        <p:nvSpPr>
          <p:cNvPr id="28" name="Freeform: Shape 17">
            <a:extLst>
              <a:ext uri="{FF2B5EF4-FFF2-40B4-BE49-F238E27FC236}">
                <a16:creationId xmlns:a16="http://schemas.microsoft.com/office/drawing/2014/main" id="{3E5A6B9B-A14E-9245-AA6A-3D2A134BBC87}"/>
              </a:ext>
            </a:extLst>
          </p:cNvPr>
          <p:cNvSpPr/>
          <p:nvPr/>
        </p:nvSpPr>
        <p:spPr>
          <a:xfrm>
            <a:off x="6306117" y="5700290"/>
            <a:ext cx="444639" cy="496967"/>
          </a:xfrm>
          <a:custGeom>
            <a:avLst/>
            <a:gdLst>
              <a:gd name="connsiteX0" fmla="*/ 0 w 619433"/>
              <a:gd name="connsiteY0" fmla="*/ 540774 h 540774"/>
              <a:gd name="connsiteX1" fmla="*/ 511278 w 619433"/>
              <a:gd name="connsiteY1" fmla="*/ 216310 h 540774"/>
              <a:gd name="connsiteX2" fmla="*/ 619433 w 619433"/>
              <a:gd name="connsiteY2" fmla="*/ 0 h 540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9433" h="540774">
                <a:moveTo>
                  <a:pt x="0" y="540774"/>
                </a:moveTo>
                <a:cubicBezTo>
                  <a:pt x="204019" y="423606"/>
                  <a:pt x="408039" y="306439"/>
                  <a:pt x="511278" y="216310"/>
                </a:cubicBezTo>
                <a:cubicBezTo>
                  <a:pt x="614517" y="126181"/>
                  <a:pt x="616975" y="63090"/>
                  <a:pt x="619433" y="0"/>
                </a:cubicBezTo>
              </a:path>
            </a:pathLst>
          </a:custGeom>
          <a:noFill/>
          <a:ln w="28575">
            <a:solidFill>
              <a:srgbClr val="004FFE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: Shape 15">
            <a:extLst>
              <a:ext uri="{FF2B5EF4-FFF2-40B4-BE49-F238E27FC236}">
                <a16:creationId xmlns:a16="http://schemas.microsoft.com/office/drawing/2014/main" id="{8B3EE936-0590-CC4D-93BF-7C7CE26BEF86}"/>
              </a:ext>
            </a:extLst>
          </p:cNvPr>
          <p:cNvSpPr/>
          <p:nvPr/>
        </p:nvSpPr>
        <p:spPr>
          <a:xfrm>
            <a:off x="8544233" y="5673049"/>
            <a:ext cx="808070" cy="452284"/>
          </a:xfrm>
          <a:custGeom>
            <a:avLst/>
            <a:gdLst>
              <a:gd name="connsiteX0" fmla="*/ 808070 w 808070"/>
              <a:gd name="connsiteY0" fmla="*/ 452284 h 452284"/>
              <a:gd name="connsiteX1" fmla="*/ 109980 w 808070"/>
              <a:gd name="connsiteY1" fmla="*/ 255639 h 452284"/>
              <a:gd name="connsiteX2" fmla="*/ 11657 w 808070"/>
              <a:gd name="connsiteY2" fmla="*/ 0 h 452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08070" h="452284">
                <a:moveTo>
                  <a:pt x="808070" y="452284"/>
                </a:moveTo>
                <a:cubicBezTo>
                  <a:pt x="525392" y="391652"/>
                  <a:pt x="242715" y="331020"/>
                  <a:pt x="109980" y="255639"/>
                </a:cubicBezTo>
                <a:cubicBezTo>
                  <a:pt x="-22756" y="180258"/>
                  <a:pt x="-5550" y="90129"/>
                  <a:pt x="11657" y="0"/>
                </a:cubicBezTo>
              </a:path>
            </a:pathLst>
          </a:custGeom>
          <a:noFill/>
          <a:ln w="28575">
            <a:solidFill>
              <a:srgbClr val="004FFE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37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  <p:bldP spid="8" grpId="0" animBg="1"/>
      <p:bldP spid="9" grpId="0" animBg="1"/>
      <p:bldP spid="10" grpId="0"/>
      <p:bldP spid="12" grpId="0" animBg="1"/>
      <p:bldP spid="13" grpId="0" animBg="1"/>
      <p:bldP spid="14" grpId="0" animBg="1"/>
      <p:bldP spid="15" grpId="0"/>
      <p:bldP spid="22" grpId="0"/>
      <p:bldP spid="24" grpId="0"/>
      <p:bldP spid="25" grpId="0"/>
      <p:bldP spid="28" grpId="0" animBg="1"/>
      <p:bldP spid="2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414CF9A4-FDA1-B341-B8E3-29C19E6C873C}"/>
              </a:ext>
            </a:extLst>
          </p:cNvPr>
          <p:cNvSpPr/>
          <p:nvPr/>
        </p:nvSpPr>
        <p:spPr>
          <a:xfrm>
            <a:off x="10944167" y="3100333"/>
            <a:ext cx="706375" cy="487629"/>
          </a:xfrm>
          <a:prstGeom prst="rect">
            <a:avLst/>
          </a:prstGeom>
          <a:solidFill>
            <a:srgbClr val="F8F164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1A7D060-41E7-4F4D-8DAD-9819C43AEAF8}"/>
              </a:ext>
            </a:extLst>
          </p:cNvPr>
          <p:cNvSpPr/>
          <p:nvPr/>
        </p:nvSpPr>
        <p:spPr>
          <a:xfrm>
            <a:off x="6808990" y="3114333"/>
            <a:ext cx="776450" cy="487629"/>
          </a:xfrm>
          <a:prstGeom prst="rect">
            <a:avLst/>
          </a:prstGeom>
          <a:solidFill>
            <a:srgbClr val="F8F164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7E191D0-F94C-7942-84CA-AEE19FBFF6F7}"/>
              </a:ext>
            </a:extLst>
          </p:cNvPr>
          <p:cNvSpPr/>
          <p:nvPr/>
        </p:nvSpPr>
        <p:spPr>
          <a:xfrm>
            <a:off x="5797711" y="3128207"/>
            <a:ext cx="698089" cy="487629"/>
          </a:xfrm>
          <a:prstGeom prst="rect">
            <a:avLst/>
          </a:prstGeom>
          <a:solidFill>
            <a:srgbClr val="F8F164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7197893-3702-CA4D-AF4B-D5DC32006D7B}"/>
              </a:ext>
            </a:extLst>
          </p:cNvPr>
          <p:cNvSpPr/>
          <p:nvPr/>
        </p:nvSpPr>
        <p:spPr>
          <a:xfrm>
            <a:off x="1540138" y="3097701"/>
            <a:ext cx="812112" cy="487629"/>
          </a:xfrm>
          <a:prstGeom prst="rect">
            <a:avLst/>
          </a:prstGeom>
          <a:solidFill>
            <a:srgbClr val="F8F164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AECE4FD7-6B86-AD45-B835-1E5BC17674CF}"/>
                  </a:ext>
                </a:extLst>
              </p:cNvPr>
              <p:cNvSpPr/>
              <p:nvPr/>
            </p:nvSpPr>
            <p:spPr>
              <a:xfrm>
                <a:off x="-73742" y="2894795"/>
                <a:ext cx="12339484" cy="9160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6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6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600" i="1">
                              <a:latin typeface="Cambria Math" panose="02040503050406030204" pitchFamily="18" charset="0"/>
                            </a:rPr>
                            <m:t>𝐴𝐶𝑉</m:t>
                          </m:r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𝑀𝐹</m:t>
                          </m:r>
                        </m:sub>
                        <m:sup>
                          <m:r>
                            <a:rPr lang="en-US" sz="2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(</m:t>
                      </m:r>
                      <m:acc>
                        <m:accPr>
                          <m:chr m:val="⃗"/>
                          <m:ctrlPr>
                            <a:rPr lang="en-US" sz="26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60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, </m:t>
                      </m:r>
                      <m:acc>
                        <m:accPr>
                          <m:chr m:val="⃗"/>
                          <m:ctrlPr>
                            <a:rPr lang="en-US" sz="2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600" i="1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</m:acc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US" sz="2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𝑉𝑎𝑟</m:t>
                          </m:r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]</m:t>
                          </m:r>
                        </m:den>
                      </m:f>
                      <m:sSup>
                        <m:sSupPr>
                          <m:ctrlPr>
                            <a:rPr lang="en-US" sz="26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600" b="0" i="1" smtClean="0">
                                  <a:latin typeface="Cambria Math" panose="02040503050406030204" pitchFamily="18" charset="0"/>
                                </a:rPr>
                                <m:t>𝑑𝑖𝑎𝑔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600" b="1" i="1" smtClean="0">
                                      <a:latin typeface="Cambria Math" panose="02040503050406030204" pitchFamily="18" charset="0"/>
                                    </a:rPr>
                                    <m:t>𝑭</m:t>
                                  </m:r>
                                  <m:d>
                                    <m:dPr>
                                      <m:ctrlPr>
                                        <a:rPr lang="en-US" sz="2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US" sz="26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600" i="1">
                                              <a:latin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e>
                                      </m:acc>
                                    </m:e>
                                  </m:d>
                                </m:e>
                              </m:d>
                              <m:r>
                                <a:rPr lang="en-US" sz="2600" b="0" i="1" smtClean="0">
                                  <a:latin typeface="Cambria Math" panose="02040503050406030204" pitchFamily="18" charset="0"/>
                                </a:rPr>
                                <m:t>∘</m:t>
                              </m:r>
                              <m:r>
                                <a:rPr lang="en-US" sz="2600" b="1" i="1" smtClean="0">
                                  <a:latin typeface="Cambria Math" panose="02040503050406030204" pitchFamily="18" charset="0"/>
                                </a:rPr>
                                <m:t>𝒄</m:t>
                              </m:r>
                              <m:r>
                                <a:rPr lang="en-US" sz="2600" b="1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sz="26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600" i="1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</m:acc>
                              <m:r>
                                <a:rPr lang="en-US" sz="2600" b="1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  <m:sup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sSup>
                        <m:sSupPr>
                          <m:ctrlPr>
                            <a:rPr lang="en-US" sz="2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600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600" b="1" i="1" smtClean="0">
                                  <a:latin typeface="Cambria Math" panose="02040503050406030204" pitchFamily="18" charset="0"/>
                                </a:rPr>
                                <m:t>𝑪</m:t>
                              </m:r>
                              <m:r>
                                <a:rPr lang="en-US" sz="2600" b="1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sz="26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600" i="1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</m:acc>
                              <m:r>
                                <a:rPr lang="en-US" sz="2600" b="1" i="1" smtClean="0">
                                  <a:latin typeface="Cambria Math" panose="02040503050406030204" pitchFamily="18" charset="0"/>
                                </a:rPr>
                                <m:t>)∘</m:t>
                              </m:r>
                              <m:r>
                                <a:rPr lang="en-US" sz="2600" b="1" i="1" smtClean="0">
                                  <a:latin typeface="Cambria Math" panose="02040503050406030204" pitchFamily="18" charset="0"/>
                                </a:rPr>
                                <m:t>𝑭</m:t>
                              </m:r>
                              <m:d>
                                <m:dPr>
                                  <m:ctrlPr>
                                    <a:rPr lang="en-US" sz="2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sz="2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600" i="1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</m:acc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en-US" sz="2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𝑑𝑖𝑎𝑔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2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600" b="1" i="1" smtClean="0">
                                  <a:latin typeface="Cambria Math" panose="02040503050406030204" pitchFamily="18" charset="0"/>
                                </a:rPr>
                                <m:t>𝑭</m:t>
                              </m:r>
                              <m:d>
                                <m:dPr>
                                  <m:ctrlPr>
                                    <a:rPr lang="en-US" sz="2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sz="2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600" i="1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</m:acc>
                                </m:e>
                              </m:d>
                            </m:e>
                          </m:d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∘</m:t>
                          </m:r>
                          <m:r>
                            <a:rPr lang="en-US" sz="2600" b="1" i="1" smtClean="0">
                              <a:latin typeface="Cambria Math" panose="02040503050406030204" pitchFamily="18" charset="0"/>
                            </a:rPr>
                            <m:t>𝒄</m:t>
                          </m:r>
                          <m:r>
                            <a:rPr lang="en-US" sz="2600" b="1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acc>
                            <m:accPr>
                              <m:chr m:val="⃗"/>
                              <m:ctrlPr>
                                <a:rPr lang="en-US" sz="26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60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</m:acc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US" sz="2600" dirty="0"/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AECE4FD7-6B86-AD45-B835-1E5BC17674C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73742" y="2894795"/>
                <a:ext cx="12339484" cy="916020"/>
              </a:xfrm>
              <a:prstGeom prst="rect">
                <a:avLst/>
              </a:prstGeom>
              <a:blipFill>
                <a:blip r:embed="rId2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207DA0B3-6631-A147-BE04-B432AC457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ACV-MF Estimator Variance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6B5AB6-D01A-CE42-9D00-31008ABD1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9</a:t>
            </a:fld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8A21620-2C11-0F47-930B-A0D835897E4F}"/>
              </a:ext>
            </a:extLst>
          </p:cNvPr>
          <p:cNvSpPr txBox="1"/>
          <p:nvPr/>
        </p:nvSpPr>
        <p:spPr>
          <a:xfrm>
            <a:off x="8252082" y="2168210"/>
            <a:ext cx="2865015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7030A0"/>
                </a:solidFill>
              </a:rPr>
              <a:t>cov</a:t>
            </a:r>
            <a:r>
              <a:rPr lang="en-US" dirty="0">
                <a:solidFill>
                  <a:srgbClr val="7030A0"/>
                </a:solidFill>
              </a:rPr>
              <a:t> of </a:t>
            </a:r>
            <a:r>
              <a:rPr lang="en-US" dirty="0" err="1">
                <a:solidFill>
                  <a:srgbClr val="7030A0"/>
                </a:solidFill>
              </a:rPr>
              <a:t>lofi</a:t>
            </a:r>
            <a:r>
              <a:rPr lang="en-US" dirty="0">
                <a:solidFill>
                  <a:srgbClr val="7030A0"/>
                </a:solidFill>
              </a:rPr>
              <a:t> models </a:t>
            </a:r>
            <a:r>
              <a:rPr lang="en-US" dirty="0" err="1">
                <a:solidFill>
                  <a:srgbClr val="7030A0"/>
                </a:solidFill>
              </a:rPr>
              <a:t>w.r.t.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hifi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7636A3C-17A2-324D-98BF-C1E8C07014DA}"/>
              </a:ext>
            </a:extLst>
          </p:cNvPr>
          <p:cNvSpPr txBox="1"/>
          <p:nvPr/>
        </p:nvSpPr>
        <p:spPr>
          <a:xfrm>
            <a:off x="4118052" y="2168210"/>
            <a:ext cx="3413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C00000"/>
                </a:solidFill>
              </a:rPr>
              <a:t>cov</a:t>
            </a:r>
            <a:r>
              <a:rPr lang="en-US" dirty="0">
                <a:solidFill>
                  <a:srgbClr val="C00000"/>
                </a:solidFill>
              </a:rPr>
              <a:t> of </a:t>
            </a:r>
            <a:r>
              <a:rPr lang="en-US" dirty="0" err="1">
                <a:solidFill>
                  <a:srgbClr val="C00000"/>
                </a:solidFill>
              </a:rPr>
              <a:t>lofi</a:t>
            </a:r>
            <a:r>
              <a:rPr lang="en-US" dirty="0">
                <a:solidFill>
                  <a:srgbClr val="C00000"/>
                </a:solidFill>
              </a:rPr>
              <a:t> models </a:t>
            </a:r>
            <a:r>
              <a:rPr lang="en-US" dirty="0" err="1">
                <a:solidFill>
                  <a:srgbClr val="C00000"/>
                </a:solidFill>
              </a:rPr>
              <a:t>w.r.t.</a:t>
            </a:r>
            <a:r>
              <a:rPr lang="en-US" dirty="0">
                <a:solidFill>
                  <a:srgbClr val="C00000"/>
                </a:solidFill>
              </a:rPr>
              <a:t> each other</a:t>
            </a:r>
          </a:p>
        </p:txBody>
      </p:sp>
      <p:sp>
        <p:nvSpPr>
          <p:cNvPr id="24" name="Freeform: Shape 7">
            <a:extLst>
              <a:ext uri="{FF2B5EF4-FFF2-40B4-BE49-F238E27FC236}">
                <a16:creationId xmlns:a16="http://schemas.microsoft.com/office/drawing/2014/main" id="{D61DB349-D71B-094C-817E-BFD4CFF9BE70}"/>
              </a:ext>
            </a:extLst>
          </p:cNvPr>
          <p:cNvSpPr/>
          <p:nvPr/>
        </p:nvSpPr>
        <p:spPr>
          <a:xfrm>
            <a:off x="5683046" y="2514174"/>
            <a:ext cx="1347020" cy="565355"/>
          </a:xfrm>
          <a:custGeom>
            <a:avLst/>
            <a:gdLst>
              <a:gd name="connsiteX0" fmla="*/ 0 w 1549341"/>
              <a:gd name="connsiteY0" fmla="*/ 0 h 344129"/>
              <a:gd name="connsiteX1" fmla="*/ 894736 w 1549341"/>
              <a:gd name="connsiteY1" fmla="*/ 98323 h 344129"/>
              <a:gd name="connsiteX2" fmla="*/ 1455175 w 1549341"/>
              <a:gd name="connsiteY2" fmla="*/ 186813 h 344129"/>
              <a:gd name="connsiteX3" fmla="*/ 1543665 w 1549341"/>
              <a:gd name="connsiteY3" fmla="*/ 344129 h 344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49341" h="344129">
                <a:moveTo>
                  <a:pt x="0" y="0"/>
                </a:moveTo>
                <a:lnTo>
                  <a:pt x="894736" y="98323"/>
                </a:lnTo>
                <a:cubicBezTo>
                  <a:pt x="1137265" y="129458"/>
                  <a:pt x="1347020" y="145845"/>
                  <a:pt x="1455175" y="186813"/>
                </a:cubicBezTo>
                <a:cubicBezTo>
                  <a:pt x="1563330" y="227781"/>
                  <a:pt x="1553497" y="285955"/>
                  <a:pt x="1543665" y="344129"/>
                </a:cubicBezTo>
              </a:path>
            </a:pathLst>
          </a:custGeom>
          <a:noFill/>
          <a:ln w="28575"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25" name="Freeform: Shape 8">
            <a:extLst>
              <a:ext uri="{FF2B5EF4-FFF2-40B4-BE49-F238E27FC236}">
                <a16:creationId xmlns:a16="http://schemas.microsoft.com/office/drawing/2014/main" id="{567E292D-B345-8645-9EE7-467E92746C99}"/>
              </a:ext>
            </a:extLst>
          </p:cNvPr>
          <p:cNvSpPr/>
          <p:nvPr/>
        </p:nvSpPr>
        <p:spPr>
          <a:xfrm>
            <a:off x="5847022" y="2543671"/>
            <a:ext cx="2697212" cy="678426"/>
          </a:xfrm>
          <a:custGeom>
            <a:avLst/>
            <a:gdLst>
              <a:gd name="connsiteX0" fmla="*/ 2096295 w 2096295"/>
              <a:gd name="connsiteY0" fmla="*/ 0 h 412955"/>
              <a:gd name="connsiteX1" fmla="*/ 660785 w 2096295"/>
              <a:gd name="connsiteY1" fmla="*/ 29497 h 412955"/>
              <a:gd name="connsiteX2" fmla="*/ 61017 w 2096295"/>
              <a:gd name="connsiteY2" fmla="*/ 147484 h 412955"/>
              <a:gd name="connsiteX3" fmla="*/ 51185 w 2096295"/>
              <a:gd name="connsiteY3" fmla="*/ 412955 h 412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6295" h="412955">
                <a:moveTo>
                  <a:pt x="2096295" y="0"/>
                </a:moveTo>
                <a:cubicBezTo>
                  <a:pt x="1548146" y="2458"/>
                  <a:pt x="999998" y="4916"/>
                  <a:pt x="660785" y="29497"/>
                </a:cubicBezTo>
                <a:cubicBezTo>
                  <a:pt x="321572" y="54078"/>
                  <a:pt x="162617" y="83574"/>
                  <a:pt x="61017" y="147484"/>
                </a:cubicBezTo>
                <a:cubicBezTo>
                  <a:pt x="-40583" y="211394"/>
                  <a:pt x="5301" y="312174"/>
                  <a:pt x="51185" y="412955"/>
                </a:cubicBezTo>
              </a:path>
            </a:pathLst>
          </a:custGeom>
          <a:noFill/>
          <a:ln w="28575">
            <a:solidFill>
              <a:srgbClr val="7030A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6" name="Freeform: Shape 9">
            <a:extLst>
              <a:ext uri="{FF2B5EF4-FFF2-40B4-BE49-F238E27FC236}">
                <a16:creationId xmlns:a16="http://schemas.microsoft.com/office/drawing/2014/main" id="{265CF6BC-4BA2-EC48-B05A-B3D303905FCE}"/>
              </a:ext>
            </a:extLst>
          </p:cNvPr>
          <p:cNvSpPr/>
          <p:nvPr/>
        </p:nvSpPr>
        <p:spPr>
          <a:xfrm>
            <a:off x="10766323" y="2553502"/>
            <a:ext cx="587477" cy="487629"/>
          </a:xfrm>
          <a:custGeom>
            <a:avLst/>
            <a:gdLst>
              <a:gd name="connsiteX0" fmla="*/ 0 w 226142"/>
              <a:gd name="connsiteY0" fmla="*/ 0 h 383458"/>
              <a:gd name="connsiteX1" fmla="*/ 186813 w 226142"/>
              <a:gd name="connsiteY1" fmla="*/ 117987 h 383458"/>
              <a:gd name="connsiteX2" fmla="*/ 226142 w 226142"/>
              <a:gd name="connsiteY2" fmla="*/ 383458 h 383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6142" h="383458">
                <a:moveTo>
                  <a:pt x="0" y="0"/>
                </a:moveTo>
                <a:cubicBezTo>
                  <a:pt x="74561" y="27039"/>
                  <a:pt x="149123" y="54078"/>
                  <a:pt x="186813" y="117987"/>
                </a:cubicBezTo>
                <a:cubicBezTo>
                  <a:pt x="224503" y="181896"/>
                  <a:pt x="225322" y="282677"/>
                  <a:pt x="226142" y="383458"/>
                </a:cubicBezTo>
              </a:path>
            </a:pathLst>
          </a:custGeom>
          <a:noFill/>
          <a:ln w="28575">
            <a:solidFill>
              <a:srgbClr val="7030A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FBBE039A-A417-3A48-BBF0-9DE74A8CEEBA}"/>
                  </a:ext>
                </a:extLst>
              </p:cNvPr>
              <p:cNvSpPr/>
              <p:nvPr/>
            </p:nvSpPr>
            <p:spPr>
              <a:xfrm>
                <a:off x="849489" y="1097622"/>
                <a:ext cx="5679888" cy="5870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800" dirty="0"/>
                  <a:t>Introduce model tuning parameters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</m:acc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FBBE039A-A417-3A48-BBF0-9DE74A8CEEB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489" y="1097622"/>
                <a:ext cx="5679888" cy="587084"/>
              </a:xfrm>
              <a:prstGeom prst="rect">
                <a:avLst/>
              </a:prstGeom>
              <a:blipFill>
                <a:blip r:embed="rId3"/>
                <a:stretch>
                  <a:fillRect l="-2227" r="-223" b="-27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>
            <a:extLst>
              <a:ext uri="{FF2B5EF4-FFF2-40B4-BE49-F238E27FC236}">
                <a16:creationId xmlns:a16="http://schemas.microsoft.com/office/drawing/2014/main" id="{2C0C78F8-C836-7B4F-88EC-9382FDDD4C95}"/>
              </a:ext>
            </a:extLst>
          </p:cNvPr>
          <p:cNvSpPr txBox="1"/>
          <p:nvPr/>
        </p:nvSpPr>
        <p:spPr>
          <a:xfrm>
            <a:off x="5513711" y="3739915"/>
            <a:ext cx="6045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 general, these are not known a priori and must be estimated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0091B1D2-4BEC-894F-8CF0-269D51AADA7E}"/>
                  </a:ext>
                </a:extLst>
              </p:cNvPr>
              <p:cNvSpPr txBox="1"/>
              <p:nvPr/>
            </p:nvSpPr>
            <p:spPr>
              <a:xfrm>
                <a:off x="1309944" y="4749847"/>
                <a:ext cx="8307392" cy="8856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Can reformulate generally in terms of only model correlations</a:t>
                </a:r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Model costs are also a function of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</m:acc>
                  </m:oMath>
                </a14:m>
                <a:r>
                  <a:rPr lang="en-US" sz="2400" dirty="0"/>
                  <a:t> (potentially known)</a:t>
                </a: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0091B1D2-4BEC-894F-8CF0-269D51AADA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9944" y="4749847"/>
                <a:ext cx="8307392" cy="885692"/>
              </a:xfrm>
              <a:prstGeom prst="rect">
                <a:avLst/>
              </a:prstGeom>
              <a:blipFill>
                <a:blip r:embed="rId4"/>
                <a:stretch>
                  <a:fillRect l="-1069" t="-4225" r="-305" b="-15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03750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6FF9D-C586-6241-A1A6-12B5C7B53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Optimization Approach</a:t>
            </a:r>
            <a:r>
              <a:rPr lang="en-US" sz="4000" dirty="0"/>
              <a:t>*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857652-1D79-3445-966E-6F91A66CC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10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15D41DBD-772F-7949-B505-8F04AE9874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51090" y="2494381"/>
                <a:ext cx="10515600" cy="4667250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Build global surrogate for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panose="02040503050406030204" pitchFamily="18" charset="0"/>
                      </a:rPr>
                      <m:t>𝒄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(</m:t>
                    </m:r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</m:acc>
                    <m:r>
                      <a:rPr lang="en-US" sz="2400" b="1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from pilot samples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𝑡𝑢𝑛</m:t>
                        </m:r>
                      </m:sub>
                    </m:sSub>
                  </m:oMath>
                </a14:m>
                <a:r>
                  <a:rPr lang="en-US" dirty="0"/>
                  <a:t>: number of values of tuning parameters to investigate</a:t>
                </a:r>
                <a:endParaRPr lang="en-US" b="0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𝑝𝑖𝑙𝑜𝑡</m:t>
                        </m:r>
                      </m:sub>
                    </m:sSub>
                  </m:oMath>
                </a14:m>
                <a:r>
                  <a:rPr lang="en-US" dirty="0"/>
                  <a:t>: number of pilot samples at each set of tuning parameters</a:t>
                </a:r>
              </a:p>
              <a:p>
                <a:pPr lvl="1"/>
                <a:r>
                  <a:rPr lang="en-US" dirty="0"/>
                  <a:t>Local quadratic interpolant</a:t>
                </a:r>
              </a:p>
              <a:p>
                <a:r>
                  <a:rPr lang="en-US" dirty="0"/>
                  <a:t>Assume known relationship of model costs</a:t>
                </a:r>
              </a:p>
              <a:p>
                <a:r>
                  <a:rPr lang="en-US" dirty="0"/>
                  <a:t>Gradient based-optimization (SLSQP)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sz="2400" dirty="0"/>
                  <a:t>*work in progress</a:t>
                </a:r>
              </a:p>
              <a:p>
                <a:pPr lvl="1"/>
                <a:r>
                  <a:rPr lang="en-US" sz="2000" dirty="0"/>
                  <a:t>Currently based on single iteration from pilot samples for all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𝑡𝑢𝑛</m:t>
                        </m:r>
                      </m:sub>
                    </m:sSub>
                  </m:oMath>
                </a14:m>
                <a:r>
                  <a:rPr lang="en-US" sz="20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𝑝𝑖𝑙𝑜𝑡</m:t>
                        </m:r>
                      </m:sub>
                    </m:sSub>
                  </m:oMath>
                </a14:m>
                <a:endParaRPr lang="en-US" sz="2000" dirty="0"/>
              </a:p>
              <a:p>
                <a:pPr lvl="1"/>
                <a:endParaRPr lang="en-US" sz="2000" dirty="0"/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15D41DBD-772F-7949-B505-8F04AE9874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51090" y="2494381"/>
                <a:ext cx="10515600" cy="4667250"/>
              </a:xfrm>
              <a:blipFill>
                <a:blip r:embed="rId2"/>
                <a:stretch>
                  <a:fillRect l="-965" t="-35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0661D967-61E2-184D-AB0F-25AE5A627191}"/>
              </a:ext>
            </a:extLst>
          </p:cNvPr>
          <p:cNvGrpSpPr/>
          <p:nvPr/>
        </p:nvGrpSpPr>
        <p:grpSpPr>
          <a:xfrm>
            <a:off x="2002193" y="1235087"/>
            <a:ext cx="8485184" cy="828250"/>
            <a:chOff x="1819799" y="5721696"/>
            <a:chExt cx="8485184" cy="82825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412D6F8E-7A8E-E047-8A61-43FD2CCEC85B}"/>
                    </a:ext>
                  </a:extLst>
                </p:cNvPr>
                <p:cNvSpPr txBox="1"/>
                <p:nvPr/>
              </p:nvSpPr>
              <p:spPr>
                <a:xfrm>
                  <a:off x="2190313" y="5721696"/>
                  <a:ext cx="8114670" cy="54598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2400" b="0" dirty="0"/>
                    <a:t>argmin  </a:t>
                  </a:r>
                  <a14:m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𝑉𝑎𝑟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̃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</m:d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</m:e>
                          </m:acc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</m:acc>
                        </m:e>
                      </m:d>
                    </m:oMath>
                  </a14:m>
                  <a:r>
                    <a:rPr lang="en-US" sz="2400" dirty="0"/>
                    <a:t>     </a:t>
                  </a:r>
                  <a:r>
                    <a:rPr lang="en-US" sz="2400" dirty="0" err="1"/>
                    <a:t>s.t.</a:t>
                  </a:r>
                  <a:r>
                    <a:rPr lang="en-US" sz="2400" dirty="0"/>
                    <a:t>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  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𝑡𝑜𝑡𝑎𝑙</m:t>
                          </m:r>
                        </m:sup>
                      </m:sSup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</m:acc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𝑡𝑎𝑟𝑔𝑒𝑡</m:t>
                          </m:r>
                        </m:sup>
                      </m:sSup>
                    </m:oMath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412D6F8E-7A8E-E047-8A61-43FD2CCEC85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90313" y="5721696"/>
                  <a:ext cx="8114670" cy="545983"/>
                </a:xfrm>
                <a:prstGeom prst="rect">
                  <a:avLst/>
                </a:prstGeom>
                <a:blipFill>
                  <a:blip r:embed="rId3"/>
                  <a:stretch>
                    <a:fillRect l="-1094" t="-18182" b="-204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BE3BA2B8-E993-1740-ABE0-CFE3680C1DA6}"/>
                    </a:ext>
                  </a:extLst>
                </p:cNvPr>
                <p:cNvSpPr txBox="1"/>
                <p:nvPr/>
              </p:nvSpPr>
              <p:spPr>
                <a:xfrm>
                  <a:off x="1819799" y="6104183"/>
                  <a:ext cx="1709446" cy="44576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acc>
                          <m:accPr>
                            <m:chr m:val="⃗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acc>
                          <m:accPr>
                            <m:chr m:val="⃗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</m:acc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BE3BA2B8-E993-1740-ABE0-CFE3680C1DA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19799" y="6104183"/>
                  <a:ext cx="1709446" cy="445763"/>
                </a:xfrm>
                <a:prstGeom prst="rect">
                  <a:avLst/>
                </a:prstGeom>
                <a:blipFill>
                  <a:blip r:embed="rId4"/>
                  <a:stretch>
                    <a:fillRect t="-19444" b="-1111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989CFF77-7320-0A40-BA4B-722C7748AC7E}"/>
              </a:ext>
            </a:extLst>
          </p:cNvPr>
          <p:cNvSpPr/>
          <p:nvPr/>
        </p:nvSpPr>
        <p:spPr>
          <a:xfrm>
            <a:off x="2154265" y="1101552"/>
            <a:ext cx="8004546" cy="106455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2399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3B418-2694-8448-A11B-41ADE6B14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Analytical Example</a:t>
            </a:r>
            <a:r>
              <a:rPr lang="en-US" sz="2000" dirty="0"/>
              <a:t>[1]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650AC0-BA46-124F-A7C4-C9E515FB8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11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79A9F20-549B-E341-B293-7D99F2B0A9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3426" y="1183604"/>
            <a:ext cx="5718865" cy="398405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3EA4904-2B9D-F144-A726-D9041179ABD2}"/>
                  </a:ext>
                </a:extLst>
              </p:cNvPr>
              <p:cNvSpPr txBox="1"/>
              <p:nvPr/>
            </p:nvSpPr>
            <p:spPr>
              <a:xfrm>
                <a:off x="7592232" y="5178945"/>
                <a:ext cx="3648948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: model cost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: correlation between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: correlation between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3EA4904-2B9D-F144-A726-D9041179AB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2232" y="5178945"/>
                <a:ext cx="3648948" cy="923330"/>
              </a:xfrm>
              <a:prstGeom prst="rect">
                <a:avLst/>
              </a:prstGeom>
              <a:blipFill>
                <a:blip r:embed="rId4"/>
                <a:stretch>
                  <a:fillRect t="-4110" b="-95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254628A-6A40-FE4A-9EDF-1E54022C6C42}"/>
                  </a:ext>
                </a:extLst>
              </p:cNvPr>
              <p:cNvSpPr txBox="1"/>
              <p:nvPr/>
            </p:nvSpPr>
            <p:spPr>
              <a:xfrm>
                <a:off x="872068" y="2595128"/>
                <a:ext cx="3449278" cy="101919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0" dirty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func>
                      <m:func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p>
                        </m:s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𝑠𝑖𝑛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p>
                        </m:s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endParaRPr lang="en-US" sz="2000" b="0" dirty="0"/>
              </a:p>
              <a:p>
                <a:r>
                  <a:rPr lang="en-US" sz="2000" b="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func>
                      <m:func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𝑠𝑖𝑛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p>
                          <m:sSup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endParaRPr lang="en-US" sz="2000" dirty="0"/>
              </a:p>
              <a:p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func>
                      <m:func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𝑠𝑖𝑛</m:t>
                        </m:r>
                        <m:sSub>
                          <m:sSub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254628A-6A40-FE4A-9EDF-1E54022C6C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068" y="2595128"/>
                <a:ext cx="3449278" cy="1019190"/>
              </a:xfrm>
              <a:prstGeom prst="rect">
                <a:avLst/>
              </a:prstGeom>
              <a:blipFill>
                <a:blip r:embed="rId5"/>
                <a:stretch>
                  <a:fillRect b="-37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E795FA89-7EF8-4947-9804-78F45F130015}"/>
              </a:ext>
            </a:extLst>
          </p:cNvPr>
          <p:cNvSpPr txBox="1"/>
          <p:nvPr/>
        </p:nvSpPr>
        <p:spPr>
          <a:xfrm>
            <a:off x="917223" y="2135484"/>
            <a:ext cx="27857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/>
              <a:t>Hi-fi and lo-fi models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985905D-6E46-2B46-B260-0B4DCD675E65}"/>
              </a:ext>
            </a:extLst>
          </p:cNvPr>
          <p:cNvSpPr txBox="1"/>
          <p:nvPr/>
        </p:nvSpPr>
        <p:spPr>
          <a:xfrm>
            <a:off x="860779" y="3757655"/>
            <a:ext cx="1775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/>
              <a:t>Model costs: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7840C16-24E7-5442-8D6D-FF9F08CD30BA}"/>
                  </a:ext>
                </a:extLst>
              </p:cNvPr>
              <p:cNvSpPr txBox="1"/>
              <p:nvPr/>
            </p:nvSpPr>
            <p:spPr>
              <a:xfrm>
                <a:off x="860779" y="4165270"/>
                <a:ext cx="4693355" cy="119603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b="0" dirty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2000" b="0" i="1" dirty="0">
                  <a:latin typeface="Cambria Math" panose="02040503050406030204" pitchFamily="18" charset="0"/>
                </a:endParaRPr>
              </a:p>
              <a:p>
                <a:r>
                  <a:rPr lang="en-US" sz="2000" b="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−3</m:t>
                        </m:r>
                      </m:sup>
                    </m:sSup>
                  </m:oMath>
                </a14:m>
                <a:endParaRPr lang="en-US" sz="2000" b="0" dirty="0"/>
              </a:p>
              <a:p>
                <a:r>
                  <a:rPr lang="en-US" sz="2000" b="0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unc>
                          <m:func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func>
                                  <m:func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2000" b="0" i="0" smtClean="0"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fName>
                                  <m:e>
                                    <m:sSub>
                                      <m:sSub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func>
                                      <m:func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en-US" sz="2000" b="0" i="0" smtClean="0">
                                            <a:latin typeface="Cambria Math" panose="02040503050406030204" pitchFamily="18" charset="0"/>
                                          </a:rPr>
                                          <m:t>log</m:t>
                                        </m:r>
                                      </m:fName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</m:func>
                                  </m:e>
                                </m:func>
                              </m:num>
                              <m:den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den>
                            </m:f>
                          </m:e>
                        </m:func>
                      </m:e>
                    </m:func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7840C16-24E7-5442-8D6D-FF9F08CD30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779" y="4165270"/>
                <a:ext cx="4693355" cy="119603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40A4302-0864-3C40-90D4-0EFBC375C044}"/>
                  </a:ext>
                </a:extLst>
              </p:cNvPr>
              <p:cNvSpPr txBox="1"/>
              <p:nvPr/>
            </p:nvSpPr>
            <p:spPr>
              <a:xfrm>
                <a:off x="996245" y="5816008"/>
                <a:ext cx="282372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,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are constants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40A4302-0864-3C40-90D4-0EFBC375C0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6245" y="5816008"/>
                <a:ext cx="2823722" cy="369332"/>
              </a:xfrm>
              <a:prstGeom prst="rect">
                <a:avLst/>
              </a:prstGeom>
              <a:blipFill>
                <a:blip r:embed="rId7"/>
                <a:stretch>
                  <a:fillRect t="-3226" r="-897" b="-22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8FB9D99B-2E5C-CE43-84EA-B7D4ECBAE59F}"/>
              </a:ext>
            </a:extLst>
          </p:cNvPr>
          <p:cNvSpPr txBox="1"/>
          <p:nvPr/>
        </p:nvSpPr>
        <p:spPr>
          <a:xfrm>
            <a:off x="793499" y="6489210"/>
            <a:ext cx="68213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[1]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Gorodetsky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A A., et al. Journal of Computational Physics (2020) </a:t>
            </a:r>
            <a:endParaRPr 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1270366-8A69-554D-9327-7B5EAB6CAEFB}"/>
                  </a:ext>
                </a:extLst>
              </p:cNvPr>
              <p:cNvSpPr txBox="1"/>
              <p:nvPr/>
            </p:nvSpPr>
            <p:spPr>
              <a:xfrm>
                <a:off x="828334" y="1183604"/>
                <a:ext cx="5421857" cy="7540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150" b="1" dirty="0"/>
                  <a:t>Goal</a:t>
                </a:r>
                <a:r>
                  <a:rPr lang="en-US" sz="2150" dirty="0"/>
                  <a:t>: study the effect of hyperparameter,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15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15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15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150" dirty="0"/>
                  <a:t>, for lo-fi model,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15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150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215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150" dirty="0"/>
                  <a:t>, on estimator variance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1270366-8A69-554D-9327-7B5EAB6CAE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334" y="1183604"/>
                <a:ext cx="5421857" cy="754053"/>
              </a:xfrm>
              <a:prstGeom prst="rect">
                <a:avLst/>
              </a:prstGeom>
              <a:blipFill>
                <a:blip r:embed="rId8"/>
                <a:stretch>
                  <a:fillRect l="-1168" t="-5000" r="-1168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riangle 6">
            <a:extLst>
              <a:ext uri="{FF2B5EF4-FFF2-40B4-BE49-F238E27FC236}">
                <a16:creationId xmlns:a16="http://schemas.microsoft.com/office/drawing/2014/main" id="{5274638B-0C61-0447-85A6-04F02D903B3D}"/>
              </a:ext>
            </a:extLst>
          </p:cNvPr>
          <p:cNvSpPr/>
          <p:nvPr/>
        </p:nvSpPr>
        <p:spPr>
          <a:xfrm>
            <a:off x="10977307" y="4171620"/>
            <a:ext cx="73152" cy="73152"/>
          </a:xfrm>
          <a:prstGeom prst="triangle">
            <a:avLst/>
          </a:prstGeom>
          <a:solidFill>
            <a:srgbClr val="F77F0F"/>
          </a:solidFill>
          <a:ln>
            <a:solidFill>
              <a:srgbClr val="F77F0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586B798-6CDD-B546-986C-EEFE5D8EDF8D}"/>
              </a:ext>
            </a:extLst>
          </p:cNvPr>
          <p:cNvGrpSpPr/>
          <p:nvPr/>
        </p:nvGrpSpPr>
        <p:grpSpPr>
          <a:xfrm>
            <a:off x="7002207" y="1708305"/>
            <a:ext cx="4440961" cy="1458775"/>
            <a:chOff x="7002207" y="1708305"/>
            <a:chExt cx="4440961" cy="1458775"/>
          </a:xfrm>
        </p:grpSpPr>
        <p:sp>
          <p:nvSpPr>
            <p:cNvPr id="15" name="Triangle 14">
              <a:extLst>
                <a:ext uri="{FF2B5EF4-FFF2-40B4-BE49-F238E27FC236}">
                  <a16:creationId xmlns:a16="http://schemas.microsoft.com/office/drawing/2014/main" id="{830C9BC6-5CE9-5E48-BE97-F9394227AA77}"/>
                </a:ext>
              </a:extLst>
            </p:cNvPr>
            <p:cNvSpPr/>
            <p:nvPr/>
          </p:nvSpPr>
          <p:spPr>
            <a:xfrm>
              <a:off x="7002207" y="3093928"/>
              <a:ext cx="73152" cy="73152"/>
            </a:xfrm>
            <a:prstGeom prst="triangle">
              <a:avLst/>
            </a:prstGeom>
            <a:solidFill>
              <a:srgbClr val="F77F0F"/>
            </a:solidFill>
            <a:ln>
              <a:solidFill>
                <a:srgbClr val="F77F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riangle 17">
              <a:extLst>
                <a:ext uri="{FF2B5EF4-FFF2-40B4-BE49-F238E27FC236}">
                  <a16:creationId xmlns:a16="http://schemas.microsoft.com/office/drawing/2014/main" id="{CBE08AF9-342B-5542-B653-C12AEE5F4CF8}"/>
                </a:ext>
              </a:extLst>
            </p:cNvPr>
            <p:cNvSpPr/>
            <p:nvPr/>
          </p:nvSpPr>
          <p:spPr>
            <a:xfrm>
              <a:off x="7219956" y="2973232"/>
              <a:ext cx="73152" cy="73152"/>
            </a:xfrm>
            <a:prstGeom prst="triangle">
              <a:avLst/>
            </a:prstGeom>
            <a:solidFill>
              <a:srgbClr val="F77F0F"/>
            </a:solidFill>
            <a:ln>
              <a:solidFill>
                <a:srgbClr val="F77F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riangle 19">
              <a:extLst>
                <a:ext uri="{FF2B5EF4-FFF2-40B4-BE49-F238E27FC236}">
                  <a16:creationId xmlns:a16="http://schemas.microsoft.com/office/drawing/2014/main" id="{38D0198E-DCDF-BF4F-B642-C053E259AACA}"/>
                </a:ext>
              </a:extLst>
            </p:cNvPr>
            <p:cNvSpPr/>
            <p:nvPr/>
          </p:nvSpPr>
          <p:spPr>
            <a:xfrm>
              <a:off x="7437828" y="2852884"/>
              <a:ext cx="73152" cy="73152"/>
            </a:xfrm>
            <a:prstGeom prst="triangle">
              <a:avLst/>
            </a:prstGeom>
            <a:solidFill>
              <a:srgbClr val="F77F0F"/>
            </a:solidFill>
            <a:ln>
              <a:solidFill>
                <a:srgbClr val="F77F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riangle 20">
              <a:extLst>
                <a:ext uri="{FF2B5EF4-FFF2-40B4-BE49-F238E27FC236}">
                  <a16:creationId xmlns:a16="http://schemas.microsoft.com/office/drawing/2014/main" id="{849A0299-2E7D-E246-A2A2-EF34D0F2DEEF}"/>
                </a:ext>
              </a:extLst>
            </p:cNvPr>
            <p:cNvSpPr/>
            <p:nvPr/>
          </p:nvSpPr>
          <p:spPr>
            <a:xfrm>
              <a:off x="7659851" y="2737946"/>
              <a:ext cx="73152" cy="73152"/>
            </a:xfrm>
            <a:prstGeom prst="triangle">
              <a:avLst/>
            </a:prstGeom>
            <a:solidFill>
              <a:srgbClr val="F77F0F"/>
            </a:solidFill>
            <a:ln>
              <a:solidFill>
                <a:srgbClr val="F77F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riangle 21">
              <a:extLst>
                <a:ext uri="{FF2B5EF4-FFF2-40B4-BE49-F238E27FC236}">
                  <a16:creationId xmlns:a16="http://schemas.microsoft.com/office/drawing/2014/main" id="{646004D5-6DCE-EC45-B0BD-C4C729F8F43A}"/>
                </a:ext>
              </a:extLst>
            </p:cNvPr>
            <p:cNvSpPr/>
            <p:nvPr/>
          </p:nvSpPr>
          <p:spPr>
            <a:xfrm>
              <a:off x="7872703" y="2621141"/>
              <a:ext cx="73152" cy="73152"/>
            </a:xfrm>
            <a:prstGeom prst="triangle">
              <a:avLst/>
            </a:prstGeom>
            <a:solidFill>
              <a:srgbClr val="F77F0F"/>
            </a:solidFill>
            <a:ln>
              <a:solidFill>
                <a:srgbClr val="F77F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riangle 22">
              <a:extLst>
                <a:ext uri="{FF2B5EF4-FFF2-40B4-BE49-F238E27FC236}">
                  <a16:creationId xmlns:a16="http://schemas.microsoft.com/office/drawing/2014/main" id="{C4E97E50-AE80-E84F-9AAD-3A0335A01BE9}"/>
                </a:ext>
              </a:extLst>
            </p:cNvPr>
            <p:cNvSpPr/>
            <p:nvPr/>
          </p:nvSpPr>
          <p:spPr>
            <a:xfrm>
              <a:off x="8090354" y="2521976"/>
              <a:ext cx="73152" cy="73152"/>
            </a:xfrm>
            <a:prstGeom prst="triangle">
              <a:avLst/>
            </a:prstGeom>
            <a:solidFill>
              <a:srgbClr val="F77F0F"/>
            </a:solidFill>
            <a:ln>
              <a:solidFill>
                <a:srgbClr val="F77F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riangle 23">
              <a:extLst>
                <a:ext uri="{FF2B5EF4-FFF2-40B4-BE49-F238E27FC236}">
                  <a16:creationId xmlns:a16="http://schemas.microsoft.com/office/drawing/2014/main" id="{D33BE8DE-3120-C645-894B-F2CE9B973E12}"/>
                </a:ext>
              </a:extLst>
            </p:cNvPr>
            <p:cNvSpPr/>
            <p:nvPr/>
          </p:nvSpPr>
          <p:spPr>
            <a:xfrm>
              <a:off x="8310853" y="2423424"/>
              <a:ext cx="73152" cy="73152"/>
            </a:xfrm>
            <a:prstGeom prst="triangle">
              <a:avLst/>
            </a:prstGeom>
            <a:solidFill>
              <a:srgbClr val="F77F0F"/>
            </a:solidFill>
            <a:ln>
              <a:solidFill>
                <a:srgbClr val="F77F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riangle 24">
              <a:extLst>
                <a:ext uri="{FF2B5EF4-FFF2-40B4-BE49-F238E27FC236}">
                  <a16:creationId xmlns:a16="http://schemas.microsoft.com/office/drawing/2014/main" id="{E9783731-5DE7-C148-BF41-E7A741A27771}"/>
                </a:ext>
              </a:extLst>
            </p:cNvPr>
            <p:cNvSpPr/>
            <p:nvPr/>
          </p:nvSpPr>
          <p:spPr>
            <a:xfrm>
              <a:off x="8528758" y="2329740"/>
              <a:ext cx="73152" cy="73152"/>
            </a:xfrm>
            <a:prstGeom prst="triangle">
              <a:avLst/>
            </a:prstGeom>
            <a:solidFill>
              <a:srgbClr val="F77F0F"/>
            </a:solidFill>
            <a:ln>
              <a:solidFill>
                <a:srgbClr val="F77F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riangle 25">
              <a:extLst>
                <a:ext uri="{FF2B5EF4-FFF2-40B4-BE49-F238E27FC236}">
                  <a16:creationId xmlns:a16="http://schemas.microsoft.com/office/drawing/2014/main" id="{DCD1012F-2C2A-4045-864F-DDC3D4134070}"/>
                </a:ext>
              </a:extLst>
            </p:cNvPr>
            <p:cNvSpPr/>
            <p:nvPr/>
          </p:nvSpPr>
          <p:spPr>
            <a:xfrm>
              <a:off x="8750527" y="2237538"/>
              <a:ext cx="73152" cy="73152"/>
            </a:xfrm>
            <a:prstGeom prst="triangle">
              <a:avLst/>
            </a:prstGeom>
            <a:solidFill>
              <a:srgbClr val="F77F0F"/>
            </a:solidFill>
            <a:ln>
              <a:solidFill>
                <a:srgbClr val="F77F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riangle 26">
              <a:extLst>
                <a:ext uri="{FF2B5EF4-FFF2-40B4-BE49-F238E27FC236}">
                  <a16:creationId xmlns:a16="http://schemas.microsoft.com/office/drawing/2014/main" id="{5471A4E1-2C98-B546-9DF3-B532A1A3EE34}"/>
                </a:ext>
              </a:extLst>
            </p:cNvPr>
            <p:cNvSpPr/>
            <p:nvPr/>
          </p:nvSpPr>
          <p:spPr>
            <a:xfrm>
              <a:off x="9188677" y="2079858"/>
              <a:ext cx="73152" cy="73152"/>
            </a:xfrm>
            <a:prstGeom prst="triangle">
              <a:avLst/>
            </a:prstGeom>
            <a:solidFill>
              <a:srgbClr val="F77F0F"/>
            </a:solidFill>
            <a:ln>
              <a:solidFill>
                <a:srgbClr val="F77F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riangle 27">
              <a:extLst>
                <a:ext uri="{FF2B5EF4-FFF2-40B4-BE49-F238E27FC236}">
                  <a16:creationId xmlns:a16="http://schemas.microsoft.com/office/drawing/2014/main" id="{463A6B0E-29AE-4F41-8F68-FECBB4ADD86C}"/>
                </a:ext>
              </a:extLst>
            </p:cNvPr>
            <p:cNvSpPr/>
            <p:nvPr/>
          </p:nvSpPr>
          <p:spPr>
            <a:xfrm>
              <a:off x="9404006" y="2011532"/>
              <a:ext cx="73152" cy="73152"/>
            </a:xfrm>
            <a:prstGeom prst="triangle">
              <a:avLst/>
            </a:prstGeom>
            <a:solidFill>
              <a:srgbClr val="F77F0F"/>
            </a:solidFill>
            <a:ln>
              <a:solidFill>
                <a:srgbClr val="F77F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riangle 28">
              <a:extLst>
                <a:ext uri="{FF2B5EF4-FFF2-40B4-BE49-F238E27FC236}">
                  <a16:creationId xmlns:a16="http://schemas.microsoft.com/office/drawing/2014/main" id="{0F37422D-0056-E543-8309-7AA2BCCEB297}"/>
                </a:ext>
              </a:extLst>
            </p:cNvPr>
            <p:cNvSpPr/>
            <p:nvPr/>
          </p:nvSpPr>
          <p:spPr>
            <a:xfrm>
              <a:off x="8968432" y="2159360"/>
              <a:ext cx="73152" cy="73152"/>
            </a:xfrm>
            <a:prstGeom prst="triangle">
              <a:avLst/>
            </a:prstGeom>
            <a:solidFill>
              <a:srgbClr val="F77F0F"/>
            </a:solidFill>
            <a:ln>
              <a:solidFill>
                <a:srgbClr val="F77F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riangle 29">
              <a:extLst>
                <a:ext uri="{FF2B5EF4-FFF2-40B4-BE49-F238E27FC236}">
                  <a16:creationId xmlns:a16="http://schemas.microsoft.com/office/drawing/2014/main" id="{D4CFF37C-D91E-2942-8D69-FF43C84451F9}"/>
                </a:ext>
              </a:extLst>
            </p:cNvPr>
            <p:cNvSpPr/>
            <p:nvPr/>
          </p:nvSpPr>
          <p:spPr>
            <a:xfrm>
              <a:off x="9618038" y="1949226"/>
              <a:ext cx="73152" cy="73152"/>
            </a:xfrm>
            <a:prstGeom prst="triangle">
              <a:avLst/>
            </a:prstGeom>
            <a:solidFill>
              <a:srgbClr val="F77F0F"/>
            </a:solidFill>
            <a:ln>
              <a:solidFill>
                <a:srgbClr val="F77F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riangle 30">
              <a:extLst>
                <a:ext uri="{FF2B5EF4-FFF2-40B4-BE49-F238E27FC236}">
                  <a16:creationId xmlns:a16="http://schemas.microsoft.com/office/drawing/2014/main" id="{3D337D63-AD31-0D42-95C1-F4FE3AF5BB58}"/>
                </a:ext>
              </a:extLst>
            </p:cNvPr>
            <p:cNvSpPr/>
            <p:nvPr/>
          </p:nvSpPr>
          <p:spPr>
            <a:xfrm>
              <a:off x="9838420" y="1894731"/>
              <a:ext cx="73152" cy="73152"/>
            </a:xfrm>
            <a:prstGeom prst="triangle">
              <a:avLst/>
            </a:prstGeom>
            <a:solidFill>
              <a:srgbClr val="F77F0F"/>
            </a:solidFill>
            <a:ln>
              <a:solidFill>
                <a:srgbClr val="F77F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riangle 31">
              <a:extLst>
                <a:ext uri="{FF2B5EF4-FFF2-40B4-BE49-F238E27FC236}">
                  <a16:creationId xmlns:a16="http://schemas.microsoft.com/office/drawing/2014/main" id="{747F358A-D2D6-CC48-A407-BCF2CABB034D}"/>
                </a:ext>
              </a:extLst>
            </p:cNvPr>
            <p:cNvSpPr/>
            <p:nvPr/>
          </p:nvSpPr>
          <p:spPr>
            <a:xfrm>
              <a:off x="10270564" y="1805937"/>
              <a:ext cx="73152" cy="73152"/>
            </a:xfrm>
            <a:prstGeom prst="triangle">
              <a:avLst/>
            </a:prstGeom>
            <a:solidFill>
              <a:srgbClr val="F77F0F"/>
            </a:solidFill>
            <a:ln>
              <a:solidFill>
                <a:srgbClr val="F77F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riangle 32">
              <a:extLst>
                <a:ext uri="{FF2B5EF4-FFF2-40B4-BE49-F238E27FC236}">
                  <a16:creationId xmlns:a16="http://schemas.microsoft.com/office/drawing/2014/main" id="{667B27A3-5F4C-824A-A4F9-D680B06EE5E2}"/>
                </a:ext>
              </a:extLst>
            </p:cNvPr>
            <p:cNvSpPr/>
            <p:nvPr/>
          </p:nvSpPr>
          <p:spPr>
            <a:xfrm>
              <a:off x="10493216" y="1767701"/>
              <a:ext cx="73152" cy="73152"/>
            </a:xfrm>
            <a:prstGeom prst="triangle">
              <a:avLst/>
            </a:prstGeom>
            <a:solidFill>
              <a:srgbClr val="F77F0F"/>
            </a:solidFill>
            <a:ln>
              <a:solidFill>
                <a:srgbClr val="F77F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Triangle 35">
              <a:extLst>
                <a:ext uri="{FF2B5EF4-FFF2-40B4-BE49-F238E27FC236}">
                  <a16:creationId xmlns:a16="http://schemas.microsoft.com/office/drawing/2014/main" id="{BC3BC8CD-374A-EC4B-A4F5-85BCEE683AE8}"/>
                </a:ext>
              </a:extLst>
            </p:cNvPr>
            <p:cNvSpPr/>
            <p:nvPr/>
          </p:nvSpPr>
          <p:spPr>
            <a:xfrm>
              <a:off x="10709518" y="1740279"/>
              <a:ext cx="73152" cy="73152"/>
            </a:xfrm>
            <a:prstGeom prst="triangle">
              <a:avLst/>
            </a:prstGeom>
            <a:solidFill>
              <a:srgbClr val="F77F0F"/>
            </a:solidFill>
            <a:ln>
              <a:solidFill>
                <a:srgbClr val="F77F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riangle 36">
              <a:extLst>
                <a:ext uri="{FF2B5EF4-FFF2-40B4-BE49-F238E27FC236}">
                  <a16:creationId xmlns:a16="http://schemas.microsoft.com/office/drawing/2014/main" id="{3107E153-1741-0F49-B08E-D59FD92A6214}"/>
                </a:ext>
              </a:extLst>
            </p:cNvPr>
            <p:cNvSpPr/>
            <p:nvPr/>
          </p:nvSpPr>
          <p:spPr>
            <a:xfrm>
              <a:off x="10928434" y="1718425"/>
              <a:ext cx="73152" cy="73152"/>
            </a:xfrm>
            <a:prstGeom prst="triangle">
              <a:avLst/>
            </a:prstGeom>
            <a:solidFill>
              <a:srgbClr val="F77F0F"/>
            </a:solidFill>
            <a:ln>
              <a:solidFill>
                <a:srgbClr val="F77F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Triangle 37">
              <a:extLst>
                <a:ext uri="{FF2B5EF4-FFF2-40B4-BE49-F238E27FC236}">
                  <a16:creationId xmlns:a16="http://schemas.microsoft.com/office/drawing/2014/main" id="{93245F08-AD4A-9B48-8D7B-21E1F5497709}"/>
                </a:ext>
              </a:extLst>
            </p:cNvPr>
            <p:cNvSpPr/>
            <p:nvPr/>
          </p:nvSpPr>
          <p:spPr>
            <a:xfrm>
              <a:off x="11142628" y="1708305"/>
              <a:ext cx="73152" cy="73152"/>
            </a:xfrm>
            <a:prstGeom prst="triangle">
              <a:avLst/>
            </a:prstGeom>
            <a:solidFill>
              <a:srgbClr val="F77F0F"/>
            </a:solidFill>
            <a:ln>
              <a:solidFill>
                <a:srgbClr val="F77F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Triangle 38">
              <a:extLst>
                <a:ext uri="{FF2B5EF4-FFF2-40B4-BE49-F238E27FC236}">
                  <a16:creationId xmlns:a16="http://schemas.microsoft.com/office/drawing/2014/main" id="{A6474AA7-13ED-E34B-8114-8B8804E3E9E5}"/>
                </a:ext>
              </a:extLst>
            </p:cNvPr>
            <p:cNvSpPr/>
            <p:nvPr/>
          </p:nvSpPr>
          <p:spPr>
            <a:xfrm>
              <a:off x="11370016" y="1710459"/>
              <a:ext cx="73152" cy="73152"/>
            </a:xfrm>
            <a:prstGeom prst="triangle">
              <a:avLst/>
            </a:prstGeom>
            <a:solidFill>
              <a:srgbClr val="F77F0F"/>
            </a:solidFill>
            <a:ln>
              <a:solidFill>
                <a:srgbClr val="F77F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Triangle 39">
              <a:extLst>
                <a:ext uri="{FF2B5EF4-FFF2-40B4-BE49-F238E27FC236}">
                  <a16:creationId xmlns:a16="http://schemas.microsoft.com/office/drawing/2014/main" id="{DEB8F8C7-8A37-504A-8DFC-532BB2F09DB0}"/>
                </a:ext>
              </a:extLst>
            </p:cNvPr>
            <p:cNvSpPr/>
            <p:nvPr/>
          </p:nvSpPr>
          <p:spPr>
            <a:xfrm>
              <a:off x="10052452" y="1842513"/>
              <a:ext cx="73152" cy="73152"/>
            </a:xfrm>
            <a:prstGeom prst="triangle">
              <a:avLst/>
            </a:prstGeom>
            <a:solidFill>
              <a:srgbClr val="F77F0F"/>
            </a:solidFill>
            <a:ln>
              <a:solidFill>
                <a:srgbClr val="F77F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F7271060-7F4F-6143-AB95-D542587BED4A}"/>
              </a:ext>
            </a:extLst>
          </p:cNvPr>
          <p:cNvSpPr/>
          <p:nvPr/>
        </p:nvSpPr>
        <p:spPr>
          <a:xfrm>
            <a:off x="10988886" y="4406235"/>
            <a:ext cx="64008" cy="64008"/>
          </a:xfrm>
          <a:prstGeom prst="rect">
            <a:avLst/>
          </a:prstGeom>
          <a:solidFill>
            <a:srgbClr val="30A02B"/>
          </a:solidFill>
          <a:ln>
            <a:solidFill>
              <a:srgbClr val="30A0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71FB9F0-88F4-6243-B537-3DC493D1B138}"/>
              </a:ext>
            </a:extLst>
          </p:cNvPr>
          <p:cNvGrpSpPr/>
          <p:nvPr/>
        </p:nvGrpSpPr>
        <p:grpSpPr>
          <a:xfrm>
            <a:off x="7011351" y="1888625"/>
            <a:ext cx="4419117" cy="1370063"/>
            <a:chOff x="7011351" y="1888625"/>
            <a:chExt cx="4419117" cy="1370063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DE4834DF-7659-3F43-9053-05F6FC0F02AD}"/>
                </a:ext>
              </a:extLst>
            </p:cNvPr>
            <p:cNvSpPr/>
            <p:nvPr/>
          </p:nvSpPr>
          <p:spPr>
            <a:xfrm>
              <a:off x="7011351" y="1888625"/>
              <a:ext cx="64008" cy="64008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FE691B94-554A-AB4D-8B5D-699984B9F190}"/>
                </a:ext>
              </a:extLst>
            </p:cNvPr>
            <p:cNvSpPr/>
            <p:nvPr/>
          </p:nvSpPr>
          <p:spPr>
            <a:xfrm>
              <a:off x="7235450" y="1891957"/>
              <a:ext cx="64008" cy="64008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396D9260-DAE9-D840-83E1-92D12EBFDE6B}"/>
                </a:ext>
              </a:extLst>
            </p:cNvPr>
            <p:cNvSpPr/>
            <p:nvPr/>
          </p:nvSpPr>
          <p:spPr>
            <a:xfrm>
              <a:off x="7448431" y="1897829"/>
              <a:ext cx="64008" cy="64008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F2B1904B-D26E-DA42-8A7F-6EBEA234873F}"/>
                </a:ext>
              </a:extLst>
            </p:cNvPr>
            <p:cNvSpPr/>
            <p:nvPr/>
          </p:nvSpPr>
          <p:spPr>
            <a:xfrm>
              <a:off x="7664423" y="1914593"/>
              <a:ext cx="64008" cy="64008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1368B3AA-F208-A84E-9E7E-C749E6C09A4C}"/>
                </a:ext>
              </a:extLst>
            </p:cNvPr>
            <p:cNvSpPr/>
            <p:nvPr/>
          </p:nvSpPr>
          <p:spPr>
            <a:xfrm>
              <a:off x="7887397" y="1943614"/>
              <a:ext cx="64008" cy="64008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F2B28384-F801-0142-A16F-FE60685E36E3}"/>
                </a:ext>
              </a:extLst>
            </p:cNvPr>
            <p:cNvSpPr/>
            <p:nvPr/>
          </p:nvSpPr>
          <p:spPr>
            <a:xfrm>
              <a:off x="8103805" y="1977750"/>
              <a:ext cx="64008" cy="64008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6578C7AC-CD08-AB45-BC78-08F96C2E9371}"/>
                </a:ext>
              </a:extLst>
            </p:cNvPr>
            <p:cNvSpPr/>
            <p:nvPr/>
          </p:nvSpPr>
          <p:spPr>
            <a:xfrm>
              <a:off x="8319212" y="2010835"/>
              <a:ext cx="64008" cy="64008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5C77A55D-CD74-2A48-9B95-05375279C703}"/>
                </a:ext>
              </a:extLst>
            </p:cNvPr>
            <p:cNvSpPr/>
            <p:nvPr/>
          </p:nvSpPr>
          <p:spPr>
            <a:xfrm>
              <a:off x="8534154" y="2058730"/>
              <a:ext cx="64008" cy="64008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DEA79D7D-58DB-FF47-A7BE-0CB3E8A355A6}"/>
                </a:ext>
              </a:extLst>
            </p:cNvPr>
            <p:cNvSpPr/>
            <p:nvPr/>
          </p:nvSpPr>
          <p:spPr>
            <a:xfrm>
              <a:off x="8759671" y="2110084"/>
              <a:ext cx="64008" cy="64008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DB7A7EF9-26A7-4D43-9A43-08FD7E4C70DB}"/>
                </a:ext>
              </a:extLst>
            </p:cNvPr>
            <p:cNvSpPr/>
            <p:nvPr/>
          </p:nvSpPr>
          <p:spPr>
            <a:xfrm>
              <a:off x="8973004" y="2174149"/>
              <a:ext cx="64008" cy="64008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F4F137E5-F831-1D48-8634-2A254C0289E4}"/>
                </a:ext>
              </a:extLst>
            </p:cNvPr>
            <p:cNvSpPr/>
            <p:nvPr/>
          </p:nvSpPr>
          <p:spPr>
            <a:xfrm>
              <a:off x="9191733" y="2235760"/>
              <a:ext cx="64008" cy="64008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78B81913-1004-EF4E-910F-78F5220D733A}"/>
                </a:ext>
              </a:extLst>
            </p:cNvPr>
            <p:cNvSpPr/>
            <p:nvPr/>
          </p:nvSpPr>
          <p:spPr>
            <a:xfrm>
              <a:off x="9413150" y="2310690"/>
              <a:ext cx="64008" cy="64008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49A60DA4-C745-B34C-8A60-FFFF379EBFBA}"/>
                </a:ext>
              </a:extLst>
            </p:cNvPr>
            <p:cNvSpPr/>
            <p:nvPr/>
          </p:nvSpPr>
          <p:spPr>
            <a:xfrm>
              <a:off x="9629886" y="2382074"/>
              <a:ext cx="64008" cy="64008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E071E284-CE8D-4A4A-B85D-7B316B08BB4E}"/>
                </a:ext>
              </a:extLst>
            </p:cNvPr>
            <p:cNvSpPr/>
            <p:nvPr/>
          </p:nvSpPr>
          <p:spPr>
            <a:xfrm>
              <a:off x="9853914" y="2466595"/>
              <a:ext cx="64008" cy="64008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CCEDD625-06AA-6444-B61E-5DDC8D4C29F1}"/>
                </a:ext>
              </a:extLst>
            </p:cNvPr>
            <p:cNvSpPr/>
            <p:nvPr/>
          </p:nvSpPr>
          <p:spPr>
            <a:xfrm>
              <a:off x="10067946" y="2550332"/>
              <a:ext cx="64008" cy="64008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B04D1F27-0A24-CA47-A9A7-C36C8231E961}"/>
                </a:ext>
              </a:extLst>
            </p:cNvPr>
            <p:cNvSpPr/>
            <p:nvPr/>
          </p:nvSpPr>
          <p:spPr>
            <a:xfrm>
              <a:off x="10286460" y="2650657"/>
              <a:ext cx="64008" cy="64008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5B045996-4499-1A46-894F-588810B31490}"/>
                </a:ext>
              </a:extLst>
            </p:cNvPr>
            <p:cNvSpPr/>
            <p:nvPr/>
          </p:nvSpPr>
          <p:spPr>
            <a:xfrm>
              <a:off x="10499566" y="2751245"/>
              <a:ext cx="64008" cy="64008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D4819F92-C3F1-0047-981D-4A798B7DE2D4}"/>
                </a:ext>
              </a:extLst>
            </p:cNvPr>
            <p:cNvSpPr/>
            <p:nvPr/>
          </p:nvSpPr>
          <p:spPr>
            <a:xfrm>
              <a:off x="10714762" y="2846078"/>
              <a:ext cx="64008" cy="64008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029DFB83-CD2E-6445-8560-6276E91DC6EA}"/>
                </a:ext>
              </a:extLst>
            </p:cNvPr>
            <p:cNvSpPr/>
            <p:nvPr/>
          </p:nvSpPr>
          <p:spPr>
            <a:xfrm>
              <a:off x="10933006" y="2952150"/>
              <a:ext cx="64008" cy="64008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40F34C14-E0C6-F545-BCE7-8086F94426B4}"/>
                </a:ext>
              </a:extLst>
            </p:cNvPr>
            <p:cNvSpPr/>
            <p:nvPr/>
          </p:nvSpPr>
          <p:spPr>
            <a:xfrm>
              <a:off x="11147872" y="3079196"/>
              <a:ext cx="64008" cy="64008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4B3338AE-EB47-0049-A20A-803B405D49B0}"/>
                </a:ext>
              </a:extLst>
            </p:cNvPr>
            <p:cNvSpPr/>
            <p:nvPr/>
          </p:nvSpPr>
          <p:spPr>
            <a:xfrm>
              <a:off x="11366460" y="3194680"/>
              <a:ext cx="64008" cy="64008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804367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11B53-1D1B-714A-AE04-CDBDAD66B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Analytical Example</a:t>
            </a:r>
            <a:r>
              <a:rPr lang="en-US" sz="2000" dirty="0"/>
              <a:t>[1]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20565C-19C8-A64E-ACC5-117B562BE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12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6A638F4-7F29-5E40-9B92-FC05CA439D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708"/>
          <a:stretch/>
        </p:blipFill>
        <p:spPr>
          <a:xfrm>
            <a:off x="225780" y="1252696"/>
            <a:ext cx="5689599" cy="390131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D0C1D06-DAD6-EB43-A603-A39774B4AB53}"/>
              </a:ext>
            </a:extLst>
          </p:cNvPr>
          <p:cNvSpPr txBox="1"/>
          <p:nvPr/>
        </p:nvSpPr>
        <p:spPr>
          <a:xfrm>
            <a:off x="596544" y="5574787"/>
            <a:ext cx="6252518" cy="400110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Model tuning can greatly affect estimator variance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F4AC111-CB82-ED45-800D-B148575A0F75}"/>
              </a:ext>
            </a:extLst>
          </p:cNvPr>
          <p:cNvSpPr txBox="1"/>
          <p:nvPr/>
        </p:nvSpPr>
        <p:spPr>
          <a:xfrm>
            <a:off x="793499" y="6489210"/>
            <a:ext cx="68213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[1]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Gorodetsky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A. A., et al. Journal of Computational Physics (2020) </a:t>
            </a:r>
            <a:endParaRPr 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C230A9F-D7D9-D041-B389-00F174F267AE}"/>
                  </a:ext>
                </a:extLst>
              </p:cNvPr>
              <p:cNvSpPr txBox="1"/>
              <p:nvPr/>
            </p:nvSpPr>
            <p:spPr>
              <a:xfrm>
                <a:off x="7592232" y="5167656"/>
                <a:ext cx="3648948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: model cost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: correlation between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: correlation between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C230A9F-D7D9-D041-B389-00F174F267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2232" y="5167656"/>
                <a:ext cx="3648948" cy="923330"/>
              </a:xfrm>
              <a:prstGeom prst="rect">
                <a:avLst/>
              </a:prstGeom>
              <a:blipFill>
                <a:blip r:embed="rId4"/>
                <a:stretch>
                  <a:fillRect t="-4110" b="-95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ABEEDA12-BA88-5F40-A054-87F1E5F34B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3426" y="1183604"/>
            <a:ext cx="5718865" cy="3984052"/>
          </a:xfrm>
          <a:prstGeom prst="rect">
            <a:avLst/>
          </a:prstGeom>
        </p:spPr>
      </p:pic>
      <p:sp>
        <p:nvSpPr>
          <p:cNvPr id="14" name="Triangle 13">
            <a:extLst>
              <a:ext uri="{FF2B5EF4-FFF2-40B4-BE49-F238E27FC236}">
                <a16:creationId xmlns:a16="http://schemas.microsoft.com/office/drawing/2014/main" id="{E4EE3877-5FA2-DB49-9BCD-DD601B02A5AD}"/>
              </a:ext>
            </a:extLst>
          </p:cNvPr>
          <p:cNvSpPr/>
          <p:nvPr/>
        </p:nvSpPr>
        <p:spPr>
          <a:xfrm>
            <a:off x="10977307" y="4171620"/>
            <a:ext cx="73152" cy="73152"/>
          </a:xfrm>
          <a:prstGeom prst="triangle">
            <a:avLst/>
          </a:prstGeom>
          <a:solidFill>
            <a:srgbClr val="F77F0F"/>
          </a:solidFill>
          <a:ln>
            <a:solidFill>
              <a:srgbClr val="F77F0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C99DFAC-D422-BE46-9D26-1532D4F676D9}"/>
              </a:ext>
            </a:extLst>
          </p:cNvPr>
          <p:cNvGrpSpPr/>
          <p:nvPr/>
        </p:nvGrpSpPr>
        <p:grpSpPr>
          <a:xfrm>
            <a:off x="7002207" y="1708305"/>
            <a:ext cx="4440961" cy="1458775"/>
            <a:chOff x="7002207" y="1708305"/>
            <a:chExt cx="4440961" cy="1458775"/>
          </a:xfrm>
        </p:grpSpPr>
        <p:sp>
          <p:nvSpPr>
            <p:cNvPr id="16" name="Triangle 15">
              <a:extLst>
                <a:ext uri="{FF2B5EF4-FFF2-40B4-BE49-F238E27FC236}">
                  <a16:creationId xmlns:a16="http://schemas.microsoft.com/office/drawing/2014/main" id="{F08F7755-1090-CD41-ACB9-41FAEE6CF5B9}"/>
                </a:ext>
              </a:extLst>
            </p:cNvPr>
            <p:cNvSpPr/>
            <p:nvPr/>
          </p:nvSpPr>
          <p:spPr>
            <a:xfrm>
              <a:off x="7002207" y="3093928"/>
              <a:ext cx="73152" cy="73152"/>
            </a:xfrm>
            <a:prstGeom prst="triangle">
              <a:avLst/>
            </a:prstGeom>
            <a:solidFill>
              <a:srgbClr val="F77F0F"/>
            </a:solidFill>
            <a:ln>
              <a:solidFill>
                <a:srgbClr val="F77F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riangle 16">
              <a:extLst>
                <a:ext uri="{FF2B5EF4-FFF2-40B4-BE49-F238E27FC236}">
                  <a16:creationId xmlns:a16="http://schemas.microsoft.com/office/drawing/2014/main" id="{B9E55F08-54FA-B845-870C-1E64D48077DD}"/>
                </a:ext>
              </a:extLst>
            </p:cNvPr>
            <p:cNvSpPr/>
            <p:nvPr/>
          </p:nvSpPr>
          <p:spPr>
            <a:xfrm>
              <a:off x="7219956" y="2973232"/>
              <a:ext cx="73152" cy="73152"/>
            </a:xfrm>
            <a:prstGeom prst="triangle">
              <a:avLst/>
            </a:prstGeom>
            <a:solidFill>
              <a:srgbClr val="F77F0F"/>
            </a:solidFill>
            <a:ln>
              <a:solidFill>
                <a:srgbClr val="F77F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riangle 17">
              <a:extLst>
                <a:ext uri="{FF2B5EF4-FFF2-40B4-BE49-F238E27FC236}">
                  <a16:creationId xmlns:a16="http://schemas.microsoft.com/office/drawing/2014/main" id="{E0B7D989-7D28-624D-8349-A77EAF96C003}"/>
                </a:ext>
              </a:extLst>
            </p:cNvPr>
            <p:cNvSpPr/>
            <p:nvPr/>
          </p:nvSpPr>
          <p:spPr>
            <a:xfrm>
              <a:off x="7437828" y="2852884"/>
              <a:ext cx="73152" cy="73152"/>
            </a:xfrm>
            <a:prstGeom prst="triangle">
              <a:avLst/>
            </a:prstGeom>
            <a:solidFill>
              <a:srgbClr val="F77F0F"/>
            </a:solidFill>
            <a:ln>
              <a:solidFill>
                <a:srgbClr val="F77F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riangle 18">
              <a:extLst>
                <a:ext uri="{FF2B5EF4-FFF2-40B4-BE49-F238E27FC236}">
                  <a16:creationId xmlns:a16="http://schemas.microsoft.com/office/drawing/2014/main" id="{4CBE2A27-41C7-2141-A74D-4E497CECCA2B}"/>
                </a:ext>
              </a:extLst>
            </p:cNvPr>
            <p:cNvSpPr/>
            <p:nvPr/>
          </p:nvSpPr>
          <p:spPr>
            <a:xfrm>
              <a:off x="7659851" y="2737946"/>
              <a:ext cx="73152" cy="73152"/>
            </a:xfrm>
            <a:prstGeom prst="triangle">
              <a:avLst/>
            </a:prstGeom>
            <a:solidFill>
              <a:srgbClr val="F77F0F"/>
            </a:solidFill>
            <a:ln>
              <a:solidFill>
                <a:srgbClr val="F77F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riangle 19">
              <a:extLst>
                <a:ext uri="{FF2B5EF4-FFF2-40B4-BE49-F238E27FC236}">
                  <a16:creationId xmlns:a16="http://schemas.microsoft.com/office/drawing/2014/main" id="{9DDDAC45-C14C-4A45-B25F-452B8BFC2953}"/>
                </a:ext>
              </a:extLst>
            </p:cNvPr>
            <p:cNvSpPr/>
            <p:nvPr/>
          </p:nvSpPr>
          <p:spPr>
            <a:xfrm>
              <a:off x="7872703" y="2621141"/>
              <a:ext cx="73152" cy="73152"/>
            </a:xfrm>
            <a:prstGeom prst="triangle">
              <a:avLst/>
            </a:prstGeom>
            <a:solidFill>
              <a:srgbClr val="F77F0F"/>
            </a:solidFill>
            <a:ln>
              <a:solidFill>
                <a:srgbClr val="F77F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riangle 20">
              <a:extLst>
                <a:ext uri="{FF2B5EF4-FFF2-40B4-BE49-F238E27FC236}">
                  <a16:creationId xmlns:a16="http://schemas.microsoft.com/office/drawing/2014/main" id="{4E72E003-C6DF-1B48-B90C-E22C723D6590}"/>
                </a:ext>
              </a:extLst>
            </p:cNvPr>
            <p:cNvSpPr/>
            <p:nvPr/>
          </p:nvSpPr>
          <p:spPr>
            <a:xfrm>
              <a:off x="8090354" y="2521976"/>
              <a:ext cx="73152" cy="73152"/>
            </a:xfrm>
            <a:prstGeom prst="triangle">
              <a:avLst/>
            </a:prstGeom>
            <a:solidFill>
              <a:srgbClr val="F77F0F"/>
            </a:solidFill>
            <a:ln>
              <a:solidFill>
                <a:srgbClr val="F77F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riangle 21">
              <a:extLst>
                <a:ext uri="{FF2B5EF4-FFF2-40B4-BE49-F238E27FC236}">
                  <a16:creationId xmlns:a16="http://schemas.microsoft.com/office/drawing/2014/main" id="{7B6790FF-C495-7041-A3DE-699462AC176E}"/>
                </a:ext>
              </a:extLst>
            </p:cNvPr>
            <p:cNvSpPr/>
            <p:nvPr/>
          </p:nvSpPr>
          <p:spPr>
            <a:xfrm>
              <a:off x="8310853" y="2423424"/>
              <a:ext cx="73152" cy="73152"/>
            </a:xfrm>
            <a:prstGeom prst="triangle">
              <a:avLst/>
            </a:prstGeom>
            <a:solidFill>
              <a:srgbClr val="F77F0F"/>
            </a:solidFill>
            <a:ln>
              <a:solidFill>
                <a:srgbClr val="F77F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riangle 22">
              <a:extLst>
                <a:ext uri="{FF2B5EF4-FFF2-40B4-BE49-F238E27FC236}">
                  <a16:creationId xmlns:a16="http://schemas.microsoft.com/office/drawing/2014/main" id="{F719C56F-6105-3F48-BD8E-C571D9FCAE75}"/>
                </a:ext>
              </a:extLst>
            </p:cNvPr>
            <p:cNvSpPr/>
            <p:nvPr/>
          </p:nvSpPr>
          <p:spPr>
            <a:xfrm>
              <a:off x="8528758" y="2329740"/>
              <a:ext cx="73152" cy="73152"/>
            </a:xfrm>
            <a:prstGeom prst="triangle">
              <a:avLst/>
            </a:prstGeom>
            <a:solidFill>
              <a:srgbClr val="F77F0F"/>
            </a:solidFill>
            <a:ln>
              <a:solidFill>
                <a:srgbClr val="F77F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riangle 23">
              <a:extLst>
                <a:ext uri="{FF2B5EF4-FFF2-40B4-BE49-F238E27FC236}">
                  <a16:creationId xmlns:a16="http://schemas.microsoft.com/office/drawing/2014/main" id="{BD7DAB1A-0928-B54E-9C32-E7A9CE58EA2A}"/>
                </a:ext>
              </a:extLst>
            </p:cNvPr>
            <p:cNvSpPr/>
            <p:nvPr/>
          </p:nvSpPr>
          <p:spPr>
            <a:xfrm>
              <a:off x="8750527" y="2237538"/>
              <a:ext cx="73152" cy="73152"/>
            </a:xfrm>
            <a:prstGeom prst="triangle">
              <a:avLst/>
            </a:prstGeom>
            <a:solidFill>
              <a:srgbClr val="F77F0F"/>
            </a:solidFill>
            <a:ln>
              <a:solidFill>
                <a:srgbClr val="F77F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riangle 24">
              <a:extLst>
                <a:ext uri="{FF2B5EF4-FFF2-40B4-BE49-F238E27FC236}">
                  <a16:creationId xmlns:a16="http://schemas.microsoft.com/office/drawing/2014/main" id="{451F2AF1-AECC-0542-B52C-805DF7E2F780}"/>
                </a:ext>
              </a:extLst>
            </p:cNvPr>
            <p:cNvSpPr/>
            <p:nvPr/>
          </p:nvSpPr>
          <p:spPr>
            <a:xfrm>
              <a:off x="9188677" y="2079858"/>
              <a:ext cx="73152" cy="73152"/>
            </a:xfrm>
            <a:prstGeom prst="triangle">
              <a:avLst/>
            </a:prstGeom>
            <a:solidFill>
              <a:srgbClr val="F77F0F"/>
            </a:solidFill>
            <a:ln>
              <a:solidFill>
                <a:srgbClr val="F77F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riangle 25">
              <a:extLst>
                <a:ext uri="{FF2B5EF4-FFF2-40B4-BE49-F238E27FC236}">
                  <a16:creationId xmlns:a16="http://schemas.microsoft.com/office/drawing/2014/main" id="{D2BE7567-595F-8D4A-B1A1-5916AED53661}"/>
                </a:ext>
              </a:extLst>
            </p:cNvPr>
            <p:cNvSpPr/>
            <p:nvPr/>
          </p:nvSpPr>
          <p:spPr>
            <a:xfrm>
              <a:off x="9404006" y="2011532"/>
              <a:ext cx="73152" cy="73152"/>
            </a:xfrm>
            <a:prstGeom prst="triangle">
              <a:avLst/>
            </a:prstGeom>
            <a:solidFill>
              <a:srgbClr val="F77F0F"/>
            </a:solidFill>
            <a:ln>
              <a:solidFill>
                <a:srgbClr val="F77F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riangle 26">
              <a:extLst>
                <a:ext uri="{FF2B5EF4-FFF2-40B4-BE49-F238E27FC236}">
                  <a16:creationId xmlns:a16="http://schemas.microsoft.com/office/drawing/2014/main" id="{D6583534-BA35-A84E-8013-D9595296E042}"/>
                </a:ext>
              </a:extLst>
            </p:cNvPr>
            <p:cNvSpPr/>
            <p:nvPr/>
          </p:nvSpPr>
          <p:spPr>
            <a:xfrm>
              <a:off x="8968432" y="2159360"/>
              <a:ext cx="73152" cy="73152"/>
            </a:xfrm>
            <a:prstGeom prst="triangle">
              <a:avLst/>
            </a:prstGeom>
            <a:solidFill>
              <a:srgbClr val="F77F0F"/>
            </a:solidFill>
            <a:ln>
              <a:solidFill>
                <a:srgbClr val="F77F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riangle 27">
              <a:extLst>
                <a:ext uri="{FF2B5EF4-FFF2-40B4-BE49-F238E27FC236}">
                  <a16:creationId xmlns:a16="http://schemas.microsoft.com/office/drawing/2014/main" id="{0A6C28B9-07D9-7340-9590-869973CB6008}"/>
                </a:ext>
              </a:extLst>
            </p:cNvPr>
            <p:cNvSpPr/>
            <p:nvPr/>
          </p:nvSpPr>
          <p:spPr>
            <a:xfrm>
              <a:off x="9618038" y="1949226"/>
              <a:ext cx="73152" cy="73152"/>
            </a:xfrm>
            <a:prstGeom prst="triangle">
              <a:avLst/>
            </a:prstGeom>
            <a:solidFill>
              <a:srgbClr val="F77F0F"/>
            </a:solidFill>
            <a:ln>
              <a:solidFill>
                <a:srgbClr val="F77F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riangle 28">
              <a:extLst>
                <a:ext uri="{FF2B5EF4-FFF2-40B4-BE49-F238E27FC236}">
                  <a16:creationId xmlns:a16="http://schemas.microsoft.com/office/drawing/2014/main" id="{A4C383C6-A424-CE4F-B6C4-A7FEF397EF27}"/>
                </a:ext>
              </a:extLst>
            </p:cNvPr>
            <p:cNvSpPr/>
            <p:nvPr/>
          </p:nvSpPr>
          <p:spPr>
            <a:xfrm>
              <a:off x="9838420" y="1894731"/>
              <a:ext cx="73152" cy="73152"/>
            </a:xfrm>
            <a:prstGeom prst="triangle">
              <a:avLst/>
            </a:prstGeom>
            <a:solidFill>
              <a:srgbClr val="F77F0F"/>
            </a:solidFill>
            <a:ln>
              <a:solidFill>
                <a:srgbClr val="F77F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riangle 29">
              <a:extLst>
                <a:ext uri="{FF2B5EF4-FFF2-40B4-BE49-F238E27FC236}">
                  <a16:creationId xmlns:a16="http://schemas.microsoft.com/office/drawing/2014/main" id="{A95F95C1-4F3E-7545-B894-A8CD9F7A82DF}"/>
                </a:ext>
              </a:extLst>
            </p:cNvPr>
            <p:cNvSpPr/>
            <p:nvPr/>
          </p:nvSpPr>
          <p:spPr>
            <a:xfrm>
              <a:off x="10270564" y="1805937"/>
              <a:ext cx="73152" cy="73152"/>
            </a:xfrm>
            <a:prstGeom prst="triangle">
              <a:avLst/>
            </a:prstGeom>
            <a:solidFill>
              <a:srgbClr val="F77F0F"/>
            </a:solidFill>
            <a:ln>
              <a:solidFill>
                <a:srgbClr val="F77F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riangle 30">
              <a:extLst>
                <a:ext uri="{FF2B5EF4-FFF2-40B4-BE49-F238E27FC236}">
                  <a16:creationId xmlns:a16="http://schemas.microsoft.com/office/drawing/2014/main" id="{90FEA2A6-4E56-AE47-A331-C36BAC264F74}"/>
                </a:ext>
              </a:extLst>
            </p:cNvPr>
            <p:cNvSpPr/>
            <p:nvPr/>
          </p:nvSpPr>
          <p:spPr>
            <a:xfrm>
              <a:off x="10493216" y="1767701"/>
              <a:ext cx="73152" cy="73152"/>
            </a:xfrm>
            <a:prstGeom prst="triangle">
              <a:avLst/>
            </a:prstGeom>
            <a:solidFill>
              <a:srgbClr val="F77F0F"/>
            </a:solidFill>
            <a:ln>
              <a:solidFill>
                <a:srgbClr val="F77F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riangle 31">
              <a:extLst>
                <a:ext uri="{FF2B5EF4-FFF2-40B4-BE49-F238E27FC236}">
                  <a16:creationId xmlns:a16="http://schemas.microsoft.com/office/drawing/2014/main" id="{B4518A88-ABD5-004F-965F-EFF596F2CC86}"/>
                </a:ext>
              </a:extLst>
            </p:cNvPr>
            <p:cNvSpPr/>
            <p:nvPr/>
          </p:nvSpPr>
          <p:spPr>
            <a:xfrm>
              <a:off x="10709518" y="1740279"/>
              <a:ext cx="73152" cy="73152"/>
            </a:xfrm>
            <a:prstGeom prst="triangle">
              <a:avLst/>
            </a:prstGeom>
            <a:solidFill>
              <a:srgbClr val="F77F0F"/>
            </a:solidFill>
            <a:ln>
              <a:solidFill>
                <a:srgbClr val="F77F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riangle 32">
              <a:extLst>
                <a:ext uri="{FF2B5EF4-FFF2-40B4-BE49-F238E27FC236}">
                  <a16:creationId xmlns:a16="http://schemas.microsoft.com/office/drawing/2014/main" id="{FC159D41-4A76-0144-831C-C2490989B20D}"/>
                </a:ext>
              </a:extLst>
            </p:cNvPr>
            <p:cNvSpPr/>
            <p:nvPr/>
          </p:nvSpPr>
          <p:spPr>
            <a:xfrm>
              <a:off x="10928434" y="1718425"/>
              <a:ext cx="73152" cy="73152"/>
            </a:xfrm>
            <a:prstGeom prst="triangle">
              <a:avLst/>
            </a:prstGeom>
            <a:solidFill>
              <a:srgbClr val="F77F0F"/>
            </a:solidFill>
            <a:ln>
              <a:solidFill>
                <a:srgbClr val="F77F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Triangle 33">
              <a:extLst>
                <a:ext uri="{FF2B5EF4-FFF2-40B4-BE49-F238E27FC236}">
                  <a16:creationId xmlns:a16="http://schemas.microsoft.com/office/drawing/2014/main" id="{4C01A4FA-84D7-0844-BA7A-0866FD9BD3E6}"/>
                </a:ext>
              </a:extLst>
            </p:cNvPr>
            <p:cNvSpPr/>
            <p:nvPr/>
          </p:nvSpPr>
          <p:spPr>
            <a:xfrm>
              <a:off x="11142628" y="1708305"/>
              <a:ext cx="73152" cy="73152"/>
            </a:xfrm>
            <a:prstGeom prst="triangle">
              <a:avLst/>
            </a:prstGeom>
            <a:solidFill>
              <a:srgbClr val="F77F0F"/>
            </a:solidFill>
            <a:ln>
              <a:solidFill>
                <a:srgbClr val="F77F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riangle 34">
              <a:extLst>
                <a:ext uri="{FF2B5EF4-FFF2-40B4-BE49-F238E27FC236}">
                  <a16:creationId xmlns:a16="http://schemas.microsoft.com/office/drawing/2014/main" id="{147BDB19-8E27-3741-9132-D8D13ED0AB9C}"/>
                </a:ext>
              </a:extLst>
            </p:cNvPr>
            <p:cNvSpPr/>
            <p:nvPr/>
          </p:nvSpPr>
          <p:spPr>
            <a:xfrm>
              <a:off x="11370016" y="1710459"/>
              <a:ext cx="73152" cy="73152"/>
            </a:xfrm>
            <a:prstGeom prst="triangle">
              <a:avLst/>
            </a:prstGeom>
            <a:solidFill>
              <a:srgbClr val="F77F0F"/>
            </a:solidFill>
            <a:ln>
              <a:solidFill>
                <a:srgbClr val="F77F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Triangle 35">
              <a:extLst>
                <a:ext uri="{FF2B5EF4-FFF2-40B4-BE49-F238E27FC236}">
                  <a16:creationId xmlns:a16="http://schemas.microsoft.com/office/drawing/2014/main" id="{050899CF-5B6E-7144-9ADA-6933259A3DA9}"/>
                </a:ext>
              </a:extLst>
            </p:cNvPr>
            <p:cNvSpPr/>
            <p:nvPr/>
          </p:nvSpPr>
          <p:spPr>
            <a:xfrm>
              <a:off x="10052452" y="1842513"/>
              <a:ext cx="73152" cy="73152"/>
            </a:xfrm>
            <a:prstGeom prst="triangle">
              <a:avLst/>
            </a:prstGeom>
            <a:solidFill>
              <a:srgbClr val="F77F0F"/>
            </a:solidFill>
            <a:ln>
              <a:solidFill>
                <a:srgbClr val="F77F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B3661353-D6F6-FE45-B7B5-AA04AA54B1D1}"/>
              </a:ext>
            </a:extLst>
          </p:cNvPr>
          <p:cNvSpPr/>
          <p:nvPr/>
        </p:nvSpPr>
        <p:spPr>
          <a:xfrm>
            <a:off x="10988886" y="4406235"/>
            <a:ext cx="64008" cy="64008"/>
          </a:xfrm>
          <a:prstGeom prst="rect">
            <a:avLst/>
          </a:prstGeom>
          <a:solidFill>
            <a:srgbClr val="30A02B"/>
          </a:solidFill>
          <a:ln>
            <a:solidFill>
              <a:srgbClr val="30A0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7400FF5-AFD3-B245-AC1A-4236CF3653CD}"/>
              </a:ext>
            </a:extLst>
          </p:cNvPr>
          <p:cNvGrpSpPr/>
          <p:nvPr/>
        </p:nvGrpSpPr>
        <p:grpSpPr>
          <a:xfrm>
            <a:off x="7011351" y="1888625"/>
            <a:ext cx="4419117" cy="1370063"/>
            <a:chOff x="7011351" y="1888625"/>
            <a:chExt cx="4419117" cy="1370063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B71AB950-E717-E946-A882-8FABC773E06A}"/>
                </a:ext>
              </a:extLst>
            </p:cNvPr>
            <p:cNvSpPr/>
            <p:nvPr/>
          </p:nvSpPr>
          <p:spPr>
            <a:xfrm>
              <a:off x="7011351" y="1888625"/>
              <a:ext cx="64008" cy="64008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A30580AC-D263-2440-B210-E878E7DCBD91}"/>
                </a:ext>
              </a:extLst>
            </p:cNvPr>
            <p:cNvSpPr/>
            <p:nvPr/>
          </p:nvSpPr>
          <p:spPr>
            <a:xfrm>
              <a:off x="7235450" y="1891957"/>
              <a:ext cx="64008" cy="64008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38BABDB-BBC3-E144-885B-E85399FF1DDF}"/>
                </a:ext>
              </a:extLst>
            </p:cNvPr>
            <p:cNvSpPr/>
            <p:nvPr/>
          </p:nvSpPr>
          <p:spPr>
            <a:xfrm>
              <a:off x="7448431" y="1897829"/>
              <a:ext cx="64008" cy="64008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0F82697C-F79F-584F-A57C-0FD3DE256A8E}"/>
                </a:ext>
              </a:extLst>
            </p:cNvPr>
            <p:cNvSpPr/>
            <p:nvPr/>
          </p:nvSpPr>
          <p:spPr>
            <a:xfrm>
              <a:off x="7664423" y="1914593"/>
              <a:ext cx="64008" cy="64008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F3BDB17B-FB18-8C4F-A075-77B7813C0D9B}"/>
                </a:ext>
              </a:extLst>
            </p:cNvPr>
            <p:cNvSpPr/>
            <p:nvPr/>
          </p:nvSpPr>
          <p:spPr>
            <a:xfrm>
              <a:off x="7887397" y="1943614"/>
              <a:ext cx="64008" cy="64008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B30FC17C-CC6B-9849-9F5D-0097A5946FB7}"/>
                </a:ext>
              </a:extLst>
            </p:cNvPr>
            <p:cNvSpPr/>
            <p:nvPr/>
          </p:nvSpPr>
          <p:spPr>
            <a:xfrm>
              <a:off x="8103805" y="1977750"/>
              <a:ext cx="64008" cy="64008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EDC104E6-6A45-1D4D-A1BF-E132523C3EB6}"/>
                </a:ext>
              </a:extLst>
            </p:cNvPr>
            <p:cNvSpPr/>
            <p:nvPr/>
          </p:nvSpPr>
          <p:spPr>
            <a:xfrm>
              <a:off x="8319212" y="2010835"/>
              <a:ext cx="64008" cy="64008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C46A6626-D6A8-0C4B-876A-4FB035A950BA}"/>
                </a:ext>
              </a:extLst>
            </p:cNvPr>
            <p:cNvSpPr/>
            <p:nvPr/>
          </p:nvSpPr>
          <p:spPr>
            <a:xfrm>
              <a:off x="8534154" y="2058730"/>
              <a:ext cx="64008" cy="64008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95FCB876-94B4-ED4C-9C5E-62D889D69F7E}"/>
                </a:ext>
              </a:extLst>
            </p:cNvPr>
            <p:cNvSpPr/>
            <p:nvPr/>
          </p:nvSpPr>
          <p:spPr>
            <a:xfrm>
              <a:off x="8759671" y="2110084"/>
              <a:ext cx="64008" cy="64008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80E9E414-1375-3643-B6F2-E80B8BC23660}"/>
                </a:ext>
              </a:extLst>
            </p:cNvPr>
            <p:cNvSpPr/>
            <p:nvPr/>
          </p:nvSpPr>
          <p:spPr>
            <a:xfrm>
              <a:off x="8973004" y="2174149"/>
              <a:ext cx="64008" cy="64008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083AF2CB-4AF1-854F-B125-9544640DB034}"/>
                </a:ext>
              </a:extLst>
            </p:cNvPr>
            <p:cNvSpPr/>
            <p:nvPr/>
          </p:nvSpPr>
          <p:spPr>
            <a:xfrm>
              <a:off x="9191733" y="2235760"/>
              <a:ext cx="64008" cy="64008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D32E9A2D-31DE-A44C-8ACC-99E6C89007A9}"/>
                </a:ext>
              </a:extLst>
            </p:cNvPr>
            <p:cNvSpPr/>
            <p:nvPr/>
          </p:nvSpPr>
          <p:spPr>
            <a:xfrm>
              <a:off x="9413150" y="2310690"/>
              <a:ext cx="64008" cy="64008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0E9296F6-B678-A441-91D5-B68E0F483ECB}"/>
                </a:ext>
              </a:extLst>
            </p:cNvPr>
            <p:cNvSpPr/>
            <p:nvPr/>
          </p:nvSpPr>
          <p:spPr>
            <a:xfrm>
              <a:off x="9629886" y="2382074"/>
              <a:ext cx="64008" cy="64008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2E11FF52-55F9-3945-9527-51E295E378C6}"/>
                </a:ext>
              </a:extLst>
            </p:cNvPr>
            <p:cNvSpPr/>
            <p:nvPr/>
          </p:nvSpPr>
          <p:spPr>
            <a:xfrm>
              <a:off x="9853914" y="2466595"/>
              <a:ext cx="64008" cy="64008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66A0F8B5-F12F-C347-98BC-8D93DD18F98C}"/>
                </a:ext>
              </a:extLst>
            </p:cNvPr>
            <p:cNvSpPr/>
            <p:nvPr/>
          </p:nvSpPr>
          <p:spPr>
            <a:xfrm>
              <a:off x="10067946" y="2550332"/>
              <a:ext cx="64008" cy="64008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AB4466FA-6446-9942-8BEA-E7F6ABBAAF6A}"/>
                </a:ext>
              </a:extLst>
            </p:cNvPr>
            <p:cNvSpPr/>
            <p:nvPr/>
          </p:nvSpPr>
          <p:spPr>
            <a:xfrm>
              <a:off x="10286460" y="2650657"/>
              <a:ext cx="64008" cy="64008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7827B49B-9281-9342-98A3-8217489D5C0D}"/>
                </a:ext>
              </a:extLst>
            </p:cNvPr>
            <p:cNvSpPr/>
            <p:nvPr/>
          </p:nvSpPr>
          <p:spPr>
            <a:xfrm>
              <a:off x="10499566" y="2751245"/>
              <a:ext cx="64008" cy="64008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763FDFDE-C23E-2145-BE16-5C73C8899730}"/>
                </a:ext>
              </a:extLst>
            </p:cNvPr>
            <p:cNvSpPr/>
            <p:nvPr/>
          </p:nvSpPr>
          <p:spPr>
            <a:xfrm>
              <a:off x="10714762" y="2846078"/>
              <a:ext cx="64008" cy="64008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12E9F220-2792-DE45-909D-EBD8514F8963}"/>
                </a:ext>
              </a:extLst>
            </p:cNvPr>
            <p:cNvSpPr/>
            <p:nvPr/>
          </p:nvSpPr>
          <p:spPr>
            <a:xfrm>
              <a:off x="10933006" y="2952150"/>
              <a:ext cx="64008" cy="64008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AC98A651-45DD-CA4E-B396-613EA91DA522}"/>
                </a:ext>
              </a:extLst>
            </p:cNvPr>
            <p:cNvSpPr/>
            <p:nvPr/>
          </p:nvSpPr>
          <p:spPr>
            <a:xfrm>
              <a:off x="11147872" y="3079196"/>
              <a:ext cx="64008" cy="64008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ED70A4DA-FCE2-0B45-A697-950C0A89D527}"/>
                </a:ext>
              </a:extLst>
            </p:cNvPr>
            <p:cNvSpPr/>
            <p:nvPr/>
          </p:nvSpPr>
          <p:spPr>
            <a:xfrm>
              <a:off x="11366460" y="3194680"/>
              <a:ext cx="64008" cy="64008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283438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670679-5ACB-EC4F-B079-9FD774263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13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DD63283-321F-B04B-8D59-1FF29FB23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/>
              <a:t>Trajectory Simulation Example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A3B4C8-9211-CC42-9F30-4319462B18BE}"/>
              </a:ext>
            </a:extLst>
          </p:cNvPr>
          <p:cNvSpPr txBox="1"/>
          <p:nvPr/>
        </p:nvSpPr>
        <p:spPr>
          <a:xfrm>
            <a:off x="614627" y="1106746"/>
            <a:ext cx="68296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Goal: </a:t>
            </a:r>
            <a:r>
              <a:rPr lang="en-US" sz="2000" dirty="0"/>
              <a:t>Predict the flight time of an umbrella heatshield reentering the Earth’s atmosphere within computational budget</a:t>
            </a:r>
            <a:endParaRPr lang="en-US" sz="2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79B69FE-7471-7246-A7F3-3B97B58D3A47}"/>
                  </a:ext>
                </a:extLst>
              </p:cNvPr>
              <p:cNvSpPr txBox="1"/>
              <p:nvPr/>
            </p:nvSpPr>
            <p:spPr>
              <a:xfrm>
                <a:off x="1272268" y="4601766"/>
                <a:ext cx="340150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High-fidelity (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: timestep = 0.001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79B69FE-7471-7246-A7F3-3B97B58D3A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2268" y="4601766"/>
                <a:ext cx="3401509" cy="369332"/>
              </a:xfrm>
              <a:prstGeom prst="rect">
                <a:avLst/>
              </a:prstGeom>
              <a:blipFill>
                <a:blip r:embed="rId2"/>
                <a:stretch>
                  <a:fillRect l="-1487" t="-6667" r="-372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57CEE22-101B-6B4F-A751-90A20C55DE48}"/>
                  </a:ext>
                </a:extLst>
              </p:cNvPr>
              <p:cNvSpPr txBox="1"/>
              <p:nvPr/>
            </p:nvSpPr>
            <p:spPr>
              <a:xfrm>
                <a:off x="1292097" y="5224544"/>
                <a:ext cx="34193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008B42"/>
                    </a:solidFill>
                  </a:rPr>
                  <a:t>Low-fidelity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008B4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8B42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8B4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008B42"/>
                    </a:solidFill>
                  </a:rPr>
                  <a:t>): timestep = 0.25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57CEE22-101B-6B4F-A751-90A20C55DE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2097" y="5224544"/>
                <a:ext cx="3419398" cy="369332"/>
              </a:xfrm>
              <a:prstGeom prst="rect">
                <a:avLst/>
              </a:prstGeom>
              <a:blipFill>
                <a:blip r:embed="rId3"/>
                <a:stretch>
                  <a:fillRect l="-1476"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51180E9-0683-B84C-8A45-2C9DCC6AAA05}"/>
                  </a:ext>
                </a:extLst>
              </p:cNvPr>
              <p:cNvSpPr txBox="1"/>
              <p:nvPr/>
            </p:nvSpPr>
            <p:spPr>
              <a:xfrm>
                <a:off x="1282507" y="4913155"/>
                <a:ext cx="48302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0070C0"/>
                    </a:solidFill>
                  </a:rPr>
                  <a:t>Mid-fidelity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): timestep =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0.001≤</m:t>
                    </m:r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≤0.25</m:t>
                    </m:r>
                  </m:oMath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51180E9-0683-B84C-8A45-2C9DCC6AAA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2507" y="4913155"/>
                <a:ext cx="4830297" cy="369332"/>
              </a:xfrm>
              <a:prstGeom prst="rect">
                <a:avLst/>
              </a:prstGeom>
              <a:blipFill>
                <a:blip r:embed="rId4"/>
                <a:stretch>
                  <a:fillRect l="-1047" t="-6452" b="-22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98AD5E71-7E4E-384E-AC77-4B55023D0116}"/>
                  </a:ext>
                </a:extLst>
              </p:cNvPr>
              <p:cNvSpPr txBox="1"/>
              <p:nvPr/>
            </p:nvSpPr>
            <p:spPr>
              <a:xfrm>
                <a:off x="5051736" y="6103075"/>
                <a:ext cx="2876108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400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400" dirty="0"/>
                  <a:t>model cost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400" dirty="0"/>
                  <a:t>: correlation between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400" dirty="0"/>
                  <a:t>and </a:t>
                </a:r>
                <a14:m>
                  <m:oMath xmlns:m="http://schemas.openxmlformats.org/officeDocument/2006/math">
                    <m:r>
                      <a:rPr lang="en-US" sz="1400" i="1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en-US" sz="14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400" dirty="0"/>
                  <a:t>: correlation between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400" dirty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1400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98AD5E71-7E4E-384E-AC77-4B55023D01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1736" y="6103075"/>
                <a:ext cx="2876108" cy="738664"/>
              </a:xfrm>
              <a:prstGeom prst="rect">
                <a:avLst/>
              </a:prstGeom>
              <a:blipFill>
                <a:blip r:embed="rId5"/>
                <a:stretch>
                  <a:fillRect t="-1695" b="-8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4" name="Picture 43">
            <a:extLst>
              <a:ext uri="{FF2B5EF4-FFF2-40B4-BE49-F238E27FC236}">
                <a16:creationId xmlns:a16="http://schemas.microsoft.com/office/drawing/2014/main" id="{E610502C-4975-DF46-B18C-F39CD34D995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5488" y="2154059"/>
            <a:ext cx="2437509" cy="2368446"/>
          </a:xfrm>
          <a:prstGeom prst="rect">
            <a:avLst/>
          </a:prstGeom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A9819576-D17C-424C-9F1F-0A85E9159E66}"/>
              </a:ext>
            </a:extLst>
          </p:cNvPr>
          <p:cNvGrpSpPr/>
          <p:nvPr/>
        </p:nvGrpSpPr>
        <p:grpSpPr>
          <a:xfrm>
            <a:off x="911440" y="2340180"/>
            <a:ext cx="2400115" cy="1984220"/>
            <a:chOff x="650528" y="2969156"/>
            <a:chExt cx="2400115" cy="1984220"/>
          </a:xfrm>
        </p:grpSpPr>
        <p:pic>
          <p:nvPicPr>
            <p:cNvPr id="46" name="Picture 45" descr="adept-rear.jpeg">
              <a:extLst>
                <a:ext uri="{FF2B5EF4-FFF2-40B4-BE49-F238E27FC236}">
                  <a16:creationId xmlns:a16="http://schemas.microsoft.com/office/drawing/2014/main" id="{E2F24B2D-FBC6-804F-B863-51EDA0D43D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email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474" b="98737" l="9800" r="9866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9715"/>
            <a:stretch/>
          </p:blipFill>
          <p:spPr>
            <a:xfrm>
              <a:off x="1095651" y="3330981"/>
              <a:ext cx="1426568" cy="1622395"/>
            </a:xfrm>
            <a:prstGeom prst="rect">
              <a:avLst/>
            </a:prstGeom>
          </p:spPr>
        </p:pic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14DF79B9-4307-594B-A38A-AA0DF5F716E9}"/>
                </a:ext>
              </a:extLst>
            </p:cNvPr>
            <p:cNvCxnSpPr>
              <a:cxnSpLocks/>
            </p:cNvCxnSpPr>
            <p:nvPr/>
          </p:nvCxnSpPr>
          <p:spPr>
            <a:xfrm>
              <a:off x="1199030" y="3227292"/>
              <a:ext cx="371217" cy="479882"/>
            </a:xfrm>
            <a:prstGeom prst="straightConnector1">
              <a:avLst/>
            </a:prstGeom>
            <a:ln w="2857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F367415D-3509-6D48-8A70-DC0EBB130667}"/>
                </a:ext>
              </a:extLst>
            </p:cNvPr>
            <p:cNvSpPr txBox="1"/>
            <p:nvPr/>
          </p:nvSpPr>
          <p:spPr>
            <a:xfrm>
              <a:off x="650528" y="2971638"/>
              <a:ext cx="10648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Heatshield</a:t>
              </a:r>
            </a:p>
          </p:txBody>
        </p: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6FDD5B9F-C36B-B14E-8532-3A8B16530A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73804" y="3259563"/>
              <a:ext cx="368717" cy="721614"/>
            </a:xfrm>
            <a:prstGeom prst="straightConnector1">
              <a:avLst/>
            </a:prstGeom>
            <a:ln w="2857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83CBFB6-083A-F543-832C-AB8B5EABD713}"/>
                </a:ext>
              </a:extLst>
            </p:cNvPr>
            <p:cNvSpPr txBox="1"/>
            <p:nvPr/>
          </p:nvSpPr>
          <p:spPr>
            <a:xfrm>
              <a:off x="1564743" y="2969156"/>
              <a:ext cx="14859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Payload</a:t>
              </a:r>
            </a:p>
          </p:txBody>
        </p:sp>
      </p:grpSp>
      <p:sp>
        <p:nvSpPr>
          <p:cNvPr id="51" name="Freeform 50">
            <a:extLst>
              <a:ext uri="{FF2B5EF4-FFF2-40B4-BE49-F238E27FC236}">
                <a16:creationId xmlns:a16="http://schemas.microsoft.com/office/drawing/2014/main" id="{E784B3D5-26ED-C849-A2B4-2FDEEA454EC5}"/>
              </a:ext>
            </a:extLst>
          </p:cNvPr>
          <p:cNvSpPr/>
          <p:nvPr/>
        </p:nvSpPr>
        <p:spPr>
          <a:xfrm>
            <a:off x="2476688" y="2725590"/>
            <a:ext cx="2425946" cy="240977"/>
          </a:xfrm>
          <a:custGeom>
            <a:avLst/>
            <a:gdLst>
              <a:gd name="connsiteX0" fmla="*/ 0 w 4077148"/>
              <a:gd name="connsiteY0" fmla="*/ 417576 h 417576"/>
              <a:gd name="connsiteX1" fmla="*/ 451821 w 4077148"/>
              <a:gd name="connsiteY1" fmla="*/ 245454 h 417576"/>
              <a:gd name="connsiteX2" fmla="*/ 1785769 w 4077148"/>
              <a:gd name="connsiteY2" fmla="*/ 19543 h 417576"/>
              <a:gd name="connsiteX3" fmla="*/ 3238052 w 4077148"/>
              <a:gd name="connsiteY3" fmla="*/ 41058 h 417576"/>
              <a:gd name="connsiteX4" fmla="*/ 4077148 w 4077148"/>
              <a:gd name="connsiteY4" fmla="*/ 277727 h 417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7148" h="417576">
                <a:moveTo>
                  <a:pt x="0" y="417576"/>
                </a:moveTo>
                <a:cubicBezTo>
                  <a:pt x="77096" y="364684"/>
                  <a:pt x="154193" y="311793"/>
                  <a:pt x="451821" y="245454"/>
                </a:cubicBezTo>
                <a:cubicBezTo>
                  <a:pt x="749449" y="179115"/>
                  <a:pt x="1321397" y="53609"/>
                  <a:pt x="1785769" y="19543"/>
                </a:cubicBezTo>
                <a:cubicBezTo>
                  <a:pt x="2250141" y="-14523"/>
                  <a:pt x="2856156" y="-1973"/>
                  <a:pt x="3238052" y="41058"/>
                </a:cubicBezTo>
                <a:cubicBezTo>
                  <a:pt x="3619949" y="84089"/>
                  <a:pt x="3848548" y="180908"/>
                  <a:pt x="4077148" y="277727"/>
                </a:cubicBezTo>
              </a:path>
            </a:pathLst>
          </a:custGeom>
          <a:noFill/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reeform 51">
            <a:extLst>
              <a:ext uri="{FF2B5EF4-FFF2-40B4-BE49-F238E27FC236}">
                <a16:creationId xmlns:a16="http://schemas.microsoft.com/office/drawing/2014/main" id="{05036515-DC66-8C47-A025-D15E072DFDDA}"/>
              </a:ext>
            </a:extLst>
          </p:cNvPr>
          <p:cNvSpPr/>
          <p:nvPr/>
        </p:nvSpPr>
        <p:spPr>
          <a:xfrm>
            <a:off x="2502085" y="3004991"/>
            <a:ext cx="2425946" cy="261058"/>
          </a:xfrm>
          <a:custGeom>
            <a:avLst/>
            <a:gdLst>
              <a:gd name="connsiteX0" fmla="*/ 0 w 4178461"/>
              <a:gd name="connsiteY0" fmla="*/ 173620 h 397312"/>
              <a:gd name="connsiteX1" fmla="*/ 925974 w 4178461"/>
              <a:gd name="connsiteY1" fmla="*/ 370389 h 397312"/>
              <a:gd name="connsiteX2" fmla="*/ 2199190 w 4178461"/>
              <a:gd name="connsiteY2" fmla="*/ 381964 h 397312"/>
              <a:gd name="connsiteX3" fmla="*/ 3368233 w 4178461"/>
              <a:gd name="connsiteY3" fmla="*/ 243068 h 397312"/>
              <a:gd name="connsiteX4" fmla="*/ 4178461 w 4178461"/>
              <a:gd name="connsiteY4" fmla="*/ 0 h 397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78461" h="397312">
                <a:moveTo>
                  <a:pt x="0" y="173620"/>
                </a:moveTo>
                <a:cubicBezTo>
                  <a:pt x="279721" y="254642"/>
                  <a:pt x="559442" y="335665"/>
                  <a:pt x="925974" y="370389"/>
                </a:cubicBezTo>
                <a:cubicBezTo>
                  <a:pt x="1292506" y="405113"/>
                  <a:pt x="1792147" y="403184"/>
                  <a:pt x="2199190" y="381964"/>
                </a:cubicBezTo>
                <a:cubicBezTo>
                  <a:pt x="2606233" y="360744"/>
                  <a:pt x="3038354" y="306729"/>
                  <a:pt x="3368233" y="243068"/>
                </a:cubicBezTo>
                <a:cubicBezTo>
                  <a:pt x="3698112" y="179407"/>
                  <a:pt x="3938286" y="89703"/>
                  <a:pt x="4178461" y="0"/>
                </a:cubicBezTo>
              </a:path>
            </a:pathLst>
          </a:custGeom>
          <a:noFill/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Freeform 52">
            <a:extLst>
              <a:ext uri="{FF2B5EF4-FFF2-40B4-BE49-F238E27FC236}">
                <a16:creationId xmlns:a16="http://schemas.microsoft.com/office/drawing/2014/main" id="{967E03E6-715E-5D41-8E8E-E6529A327907}"/>
              </a:ext>
            </a:extLst>
          </p:cNvPr>
          <p:cNvSpPr/>
          <p:nvPr/>
        </p:nvSpPr>
        <p:spPr>
          <a:xfrm>
            <a:off x="2527485" y="2662089"/>
            <a:ext cx="2379738" cy="512077"/>
          </a:xfrm>
          <a:custGeom>
            <a:avLst/>
            <a:gdLst>
              <a:gd name="connsiteX0" fmla="*/ 0 w 3924300"/>
              <a:gd name="connsiteY0" fmla="*/ 647700 h 647700"/>
              <a:gd name="connsiteX1" fmla="*/ 965200 w 3924300"/>
              <a:gd name="connsiteY1" fmla="*/ 368300 h 647700"/>
              <a:gd name="connsiteX2" fmla="*/ 2209800 w 3924300"/>
              <a:gd name="connsiteY2" fmla="*/ 279400 h 647700"/>
              <a:gd name="connsiteX3" fmla="*/ 3086100 w 3924300"/>
              <a:gd name="connsiteY3" fmla="*/ 0 h 647700"/>
              <a:gd name="connsiteX4" fmla="*/ 3924300 w 3924300"/>
              <a:gd name="connsiteY4" fmla="*/ 177800 h 64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24300" h="647700">
                <a:moveTo>
                  <a:pt x="0" y="647700"/>
                </a:moveTo>
                <a:lnTo>
                  <a:pt x="965200" y="368300"/>
                </a:lnTo>
                <a:lnTo>
                  <a:pt x="2209800" y="279400"/>
                </a:lnTo>
                <a:lnTo>
                  <a:pt x="3086100" y="0"/>
                </a:lnTo>
                <a:lnTo>
                  <a:pt x="3924300" y="177800"/>
                </a:lnTo>
              </a:path>
            </a:pathLst>
          </a:custGeom>
          <a:noFill/>
          <a:ln w="6350">
            <a:solidFill>
              <a:srgbClr val="018E41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Freeform 53">
            <a:extLst>
              <a:ext uri="{FF2B5EF4-FFF2-40B4-BE49-F238E27FC236}">
                <a16:creationId xmlns:a16="http://schemas.microsoft.com/office/drawing/2014/main" id="{DB7AD1F3-658A-4245-986B-D263CCE63834}"/>
              </a:ext>
            </a:extLst>
          </p:cNvPr>
          <p:cNvSpPr/>
          <p:nvPr/>
        </p:nvSpPr>
        <p:spPr>
          <a:xfrm>
            <a:off x="2463985" y="3006483"/>
            <a:ext cx="2553333" cy="48661"/>
          </a:xfrm>
          <a:custGeom>
            <a:avLst/>
            <a:gdLst>
              <a:gd name="connsiteX0" fmla="*/ 0 w 4127500"/>
              <a:gd name="connsiteY0" fmla="*/ 0 h 342900"/>
              <a:gd name="connsiteX1" fmla="*/ 1143000 w 4127500"/>
              <a:gd name="connsiteY1" fmla="*/ 317500 h 342900"/>
              <a:gd name="connsiteX2" fmla="*/ 2197100 w 4127500"/>
              <a:gd name="connsiteY2" fmla="*/ 342900 h 342900"/>
              <a:gd name="connsiteX3" fmla="*/ 3187700 w 4127500"/>
              <a:gd name="connsiteY3" fmla="*/ 63500 h 342900"/>
              <a:gd name="connsiteX4" fmla="*/ 4127500 w 4127500"/>
              <a:gd name="connsiteY4" fmla="*/ 152400 h 34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27500" h="342900">
                <a:moveTo>
                  <a:pt x="0" y="0"/>
                </a:moveTo>
                <a:lnTo>
                  <a:pt x="1143000" y="317500"/>
                </a:lnTo>
                <a:lnTo>
                  <a:pt x="2197100" y="342900"/>
                </a:lnTo>
                <a:lnTo>
                  <a:pt x="3187700" y="63500"/>
                </a:lnTo>
                <a:lnTo>
                  <a:pt x="4127500" y="152400"/>
                </a:lnTo>
              </a:path>
            </a:pathLst>
          </a:custGeom>
          <a:noFill/>
          <a:ln w="6350">
            <a:solidFill>
              <a:srgbClr val="018E41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Freeform 54">
            <a:extLst>
              <a:ext uri="{FF2B5EF4-FFF2-40B4-BE49-F238E27FC236}">
                <a16:creationId xmlns:a16="http://schemas.microsoft.com/office/drawing/2014/main" id="{34DFCF79-14C7-5B40-800F-401DF60C301A}"/>
              </a:ext>
            </a:extLst>
          </p:cNvPr>
          <p:cNvSpPr/>
          <p:nvPr/>
        </p:nvSpPr>
        <p:spPr>
          <a:xfrm>
            <a:off x="2578285" y="3081190"/>
            <a:ext cx="2395141" cy="382154"/>
          </a:xfrm>
          <a:custGeom>
            <a:avLst/>
            <a:gdLst>
              <a:gd name="connsiteX0" fmla="*/ 0 w 3949700"/>
              <a:gd name="connsiteY0" fmla="*/ 355600 h 533400"/>
              <a:gd name="connsiteX1" fmla="*/ 762000 w 3949700"/>
              <a:gd name="connsiteY1" fmla="*/ 533400 h 533400"/>
              <a:gd name="connsiteX2" fmla="*/ 1828800 w 3949700"/>
              <a:gd name="connsiteY2" fmla="*/ 508000 h 533400"/>
              <a:gd name="connsiteX3" fmla="*/ 2768600 w 3949700"/>
              <a:gd name="connsiteY3" fmla="*/ 76200 h 533400"/>
              <a:gd name="connsiteX4" fmla="*/ 3949700 w 3949700"/>
              <a:gd name="connsiteY4" fmla="*/ 0 h 533400"/>
              <a:gd name="connsiteX5" fmla="*/ 3949700 w 3949700"/>
              <a:gd name="connsiteY5" fmla="*/ 0 h 53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49700" h="533400">
                <a:moveTo>
                  <a:pt x="0" y="355600"/>
                </a:moveTo>
                <a:lnTo>
                  <a:pt x="762000" y="533400"/>
                </a:lnTo>
                <a:lnTo>
                  <a:pt x="1828800" y="508000"/>
                </a:lnTo>
                <a:lnTo>
                  <a:pt x="2768600" y="76200"/>
                </a:lnTo>
                <a:lnTo>
                  <a:pt x="3949700" y="0"/>
                </a:lnTo>
                <a:lnTo>
                  <a:pt x="3949700" y="0"/>
                </a:lnTo>
              </a:path>
            </a:pathLst>
          </a:custGeom>
          <a:noFill/>
          <a:ln w="6350">
            <a:solidFill>
              <a:srgbClr val="018E41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reeform 55">
            <a:extLst>
              <a:ext uri="{FF2B5EF4-FFF2-40B4-BE49-F238E27FC236}">
                <a16:creationId xmlns:a16="http://schemas.microsoft.com/office/drawing/2014/main" id="{45D18B02-C7F8-FF4D-8AAE-F0D8D15E442A}"/>
              </a:ext>
            </a:extLst>
          </p:cNvPr>
          <p:cNvSpPr/>
          <p:nvPr/>
        </p:nvSpPr>
        <p:spPr>
          <a:xfrm>
            <a:off x="2447657" y="2734663"/>
            <a:ext cx="2325828" cy="311262"/>
          </a:xfrm>
          <a:custGeom>
            <a:avLst/>
            <a:gdLst>
              <a:gd name="connsiteX0" fmla="*/ 0 w 3835400"/>
              <a:gd name="connsiteY0" fmla="*/ 393700 h 393700"/>
              <a:gd name="connsiteX1" fmla="*/ 952500 w 3835400"/>
              <a:gd name="connsiteY1" fmla="*/ 38100 h 393700"/>
              <a:gd name="connsiteX2" fmla="*/ 1993900 w 3835400"/>
              <a:gd name="connsiteY2" fmla="*/ 0 h 393700"/>
              <a:gd name="connsiteX3" fmla="*/ 2971800 w 3835400"/>
              <a:gd name="connsiteY3" fmla="*/ 355600 h 393700"/>
              <a:gd name="connsiteX4" fmla="*/ 3835400 w 3835400"/>
              <a:gd name="connsiteY4" fmla="*/ 355600 h 39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35400" h="393700">
                <a:moveTo>
                  <a:pt x="0" y="393700"/>
                </a:moveTo>
                <a:lnTo>
                  <a:pt x="952500" y="38100"/>
                </a:lnTo>
                <a:lnTo>
                  <a:pt x="1993900" y="0"/>
                </a:lnTo>
                <a:lnTo>
                  <a:pt x="2971800" y="355600"/>
                </a:lnTo>
                <a:lnTo>
                  <a:pt x="3835400" y="355600"/>
                </a:lnTo>
              </a:path>
            </a:pathLst>
          </a:custGeom>
          <a:noFill/>
          <a:ln w="6350">
            <a:solidFill>
              <a:srgbClr val="018E41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Freeform 56">
            <a:extLst>
              <a:ext uri="{FF2B5EF4-FFF2-40B4-BE49-F238E27FC236}">
                <a16:creationId xmlns:a16="http://schemas.microsoft.com/office/drawing/2014/main" id="{C7A8A423-B373-1141-A570-3CC356A58316}"/>
              </a:ext>
            </a:extLst>
          </p:cNvPr>
          <p:cNvSpPr/>
          <p:nvPr/>
        </p:nvSpPr>
        <p:spPr>
          <a:xfrm>
            <a:off x="2502085" y="2888287"/>
            <a:ext cx="2540633" cy="587423"/>
          </a:xfrm>
          <a:custGeom>
            <a:avLst/>
            <a:gdLst>
              <a:gd name="connsiteX0" fmla="*/ 0 w 4127500"/>
              <a:gd name="connsiteY0" fmla="*/ 355600 h 596900"/>
              <a:gd name="connsiteX1" fmla="*/ 1143000 w 4127500"/>
              <a:gd name="connsiteY1" fmla="*/ 596900 h 596900"/>
              <a:gd name="connsiteX2" fmla="*/ 2095500 w 4127500"/>
              <a:gd name="connsiteY2" fmla="*/ 165100 h 596900"/>
              <a:gd name="connsiteX3" fmla="*/ 3187700 w 4127500"/>
              <a:gd name="connsiteY3" fmla="*/ 444500 h 596900"/>
              <a:gd name="connsiteX4" fmla="*/ 4127500 w 4127500"/>
              <a:gd name="connsiteY4" fmla="*/ 0 h 596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27500" h="596900">
                <a:moveTo>
                  <a:pt x="0" y="355600"/>
                </a:moveTo>
                <a:lnTo>
                  <a:pt x="1143000" y="596900"/>
                </a:lnTo>
                <a:lnTo>
                  <a:pt x="2095500" y="165100"/>
                </a:lnTo>
                <a:lnTo>
                  <a:pt x="3187700" y="444500"/>
                </a:lnTo>
                <a:lnTo>
                  <a:pt x="4127500" y="0"/>
                </a:lnTo>
              </a:path>
            </a:pathLst>
          </a:custGeom>
          <a:noFill/>
          <a:ln w="6350">
            <a:solidFill>
              <a:srgbClr val="018E41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Freeform 57">
            <a:extLst>
              <a:ext uri="{FF2B5EF4-FFF2-40B4-BE49-F238E27FC236}">
                <a16:creationId xmlns:a16="http://schemas.microsoft.com/office/drawing/2014/main" id="{73E8C4C2-DFEB-D54D-A65E-AABB29C2A6DB}"/>
              </a:ext>
            </a:extLst>
          </p:cNvPr>
          <p:cNvSpPr/>
          <p:nvPr/>
        </p:nvSpPr>
        <p:spPr>
          <a:xfrm>
            <a:off x="2463985" y="2547788"/>
            <a:ext cx="2502961" cy="461874"/>
          </a:xfrm>
          <a:custGeom>
            <a:avLst/>
            <a:gdLst>
              <a:gd name="connsiteX0" fmla="*/ 0 w 4127500"/>
              <a:gd name="connsiteY0" fmla="*/ 571500 h 571500"/>
              <a:gd name="connsiteX1" fmla="*/ 965200 w 4127500"/>
              <a:gd name="connsiteY1" fmla="*/ 127000 h 571500"/>
              <a:gd name="connsiteX2" fmla="*/ 2044700 w 4127500"/>
              <a:gd name="connsiteY2" fmla="*/ 330200 h 571500"/>
              <a:gd name="connsiteX3" fmla="*/ 2946400 w 4127500"/>
              <a:gd name="connsiteY3" fmla="*/ 0 h 571500"/>
              <a:gd name="connsiteX4" fmla="*/ 4127500 w 4127500"/>
              <a:gd name="connsiteY4" fmla="*/ 241300 h 57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27500" h="571500">
                <a:moveTo>
                  <a:pt x="0" y="571500"/>
                </a:moveTo>
                <a:lnTo>
                  <a:pt x="965200" y="127000"/>
                </a:lnTo>
                <a:lnTo>
                  <a:pt x="2044700" y="330200"/>
                </a:lnTo>
                <a:lnTo>
                  <a:pt x="2946400" y="0"/>
                </a:lnTo>
                <a:lnTo>
                  <a:pt x="4127500" y="241300"/>
                </a:lnTo>
              </a:path>
            </a:pathLst>
          </a:custGeom>
          <a:noFill/>
          <a:ln w="6350">
            <a:solidFill>
              <a:srgbClr val="018E41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Freeform 58">
            <a:extLst>
              <a:ext uri="{FF2B5EF4-FFF2-40B4-BE49-F238E27FC236}">
                <a16:creationId xmlns:a16="http://schemas.microsoft.com/office/drawing/2014/main" id="{CD7E7168-EFEE-1B42-AF19-1F5A304FB274}"/>
              </a:ext>
            </a:extLst>
          </p:cNvPr>
          <p:cNvSpPr/>
          <p:nvPr/>
        </p:nvSpPr>
        <p:spPr>
          <a:xfrm>
            <a:off x="2540185" y="2916089"/>
            <a:ext cx="2461892" cy="542199"/>
          </a:xfrm>
          <a:custGeom>
            <a:avLst/>
            <a:gdLst>
              <a:gd name="connsiteX0" fmla="*/ 0 w 4076700"/>
              <a:gd name="connsiteY0" fmla="*/ 609600 h 609600"/>
              <a:gd name="connsiteX1" fmla="*/ 927100 w 4076700"/>
              <a:gd name="connsiteY1" fmla="*/ 0 h 609600"/>
              <a:gd name="connsiteX2" fmla="*/ 1943100 w 4076700"/>
              <a:gd name="connsiteY2" fmla="*/ 495300 h 609600"/>
              <a:gd name="connsiteX3" fmla="*/ 3009900 w 4076700"/>
              <a:gd name="connsiteY3" fmla="*/ 139700 h 609600"/>
              <a:gd name="connsiteX4" fmla="*/ 4076700 w 4076700"/>
              <a:gd name="connsiteY4" fmla="*/ 10160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6700" h="609600">
                <a:moveTo>
                  <a:pt x="0" y="609600"/>
                </a:moveTo>
                <a:lnTo>
                  <a:pt x="927100" y="0"/>
                </a:lnTo>
                <a:lnTo>
                  <a:pt x="1943100" y="495300"/>
                </a:lnTo>
                <a:lnTo>
                  <a:pt x="3009900" y="139700"/>
                </a:lnTo>
                <a:lnTo>
                  <a:pt x="4076700" y="101600"/>
                </a:lnTo>
              </a:path>
            </a:pathLst>
          </a:custGeom>
          <a:noFill/>
          <a:ln w="6350">
            <a:solidFill>
              <a:srgbClr val="018E41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0" name="Freeform 59">
            <a:extLst>
              <a:ext uri="{FF2B5EF4-FFF2-40B4-BE49-F238E27FC236}">
                <a16:creationId xmlns:a16="http://schemas.microsoft.com/office/drawing/2014/main" id="{7FA692A4-AA0E-754C-B01E-8984E0048611}"/>
              </a:ext>
            </a:extLst>
          </p:cNvPr>
          <p:cNvSpPr/>
          <p:nvPr/>
        </p:nvSpPr>
        <p:spPr>
          <a:xfrm>
            <a:off x="2489385" y="2877989"/>
            <a:ext cx="2310424" cy="461873"/>
          </a:xfrm>
          <a:custGeom>
            <a:avLst/>
            <a:gdLst>
              <a:gd name="connsiteX0" fmla="*/ 0 w 3810000"/>
              <a:gd name="connsiteY0" fmla="*/ 355600 h 584200"/>
              <a:gd name="connsiteX1" fmla="*/ 1295400 w 3810000"/>
              <a:gd name="connsiteY1" fmla="*/ 0 h 584200"/>
              <a:gd name="connsiteX2" fmla="*/ 2184400 w 3810000"/>
              <a:gd name="connsiteY2" fmla="*/ 127000 h 584200"/>
              <a:gd name="connsiteX3" fmla="*/ 2844800 w 3810000"/>
              <a:gd name="connsiteY3" fmla="*/ 584200 h 584200"/>
              <a:gd name="connsiteX4" fmla="*/ 3810000 w 3810000"/>
              <a:gd name="connsiteY4" fmla="*/ 342900 h 58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10000" h="584200">
                <a:moveTo>
                  <a:pt x="0" y="355600"/>
                </a:moveTo>
                <a:lnTo>
                  <a:pt x="1295400" y="0"/>
                </a:lnTo>
                <a:lnTo>
                  <a:pt x="2184400" y="127000"/>
                </a:lnTo>
                <a:lnTo>
                  <a:pt x="2844800" y="584200"/>
                </a:lnTo>
                <a:lnTo>
                  <a:pt x="3810000" y="342900"/>
                </a:lnTo>
              </a:path>
            </a:pathLst>
          </a:custGeom>
          <a:noFill/>
          <a:ln w="6350">
            <a:solidFill>
              <a:srgbClr val="018E41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Freeform 60">
            <a:extLst>
              <a:ext uri="{FF2B5EF4-FFF2-40B4-BE49-F238E27FC236}">
                <a16:creationId xmlns:a16="http://schemas.microsoft.com/office/drawing/2014/main" id="{E73FB742-9945-9643-B394-631BE48D9E20}"/>
              </a:ext>
            </a:extLst>
          </p:cNvPr>
          <p:cNvSpPr/>
          <p:nvPr/>
        </p:nvSpPr>
        <p:spPr>
          <a:xfrm>
            <a:off x="2438585" y="2547788"/>
            <a:ext cx="2454857" cy="614542"/>
          </a:xfrm>
          <a:custGeom>
            <a:avLst/>
            <a:gdLst>
              <a:gd name="connsiteX0" fmla="*/ 0 w 4330700"/>
              <a:gd name="connsiteY0" fmla="*/ 330200 h 977900"/>
              <a:gd name="connsiteX1" fmla="*/ 876300 w 4330700"/>
              <a:gd name="connsiteY1" fmla="*/ 977900 h 977900"/>
              <a:gd name="connsiteX2" fmla="*/ 1752600 w 4330700"/>
              <a:gd name="connsiteY2" fmla="*/ 965200 h 977900"/>
              <a:gd name="connsiteX3" fmla="*/ 2654300 w 4330700"/>
              <a:gd name="connsiteY3" fmla="*/ 0 h 977900"/>
              <a:gd name="connsiteX4" fmla="*/ 4330700 w 4330700"/>
              <a:gd name="connsiteY4" fmla="*/ 215900 h 977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30700" h="977900">
                <a:moveTo>
                  <a:pt x="0" y="330200"/>
                </a:moveTo>
                <a:lnTo>
                  <a:pt x="876300" y="977900"/>
                </a:lnTo>
                <a:lnTo>
                  <a:pt x="1752600" y="965200"/>
                </a:lnTo>
                <a:lnTo>
                  <a:pt x="2654300" y="0"/>
                </a:lnTo>
                <a:lnTo>
                  <a:pt x="4330700" y="215900"/>
                </a:lnTo>
              </a:path>
            </a:pathLst>
          </a:custGeom>
          <a:noFill/>
          <a:ln w="6350">
            <a:solidFill>
              <a:srgbClr val="018E41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Freeform 61">
            <a:extLst>
              <a:ext uri="{FF2B5EF4-FFF2-40B4-BE49-F238E27FC236}">
                <a16:creationId xmlns:a16="http://schemas.microsoft.com/office/drawing/2014/main" id="{C1D2F78B-1588-7740-BCF6-5CED91A807E6}"/>
              </a:ext>
            </a:extLst>
          </p:cNvPr>
          <p:cNvSpPr/>
          <p:nvPr/>
        </p:nvSpPr>
        <p:spPr>
          <a:xfrm>
            <a:off x="2527484" y="2611289"/>
            <a:ext cx="2418245" cy="712891"/>
          </a:xfrm>
          <a:custGeom>
            <a:avLst/>
            <a:gdLst>
              <a:gd name="connsiteX0" fmla="*/ 0 w 4013200"/>
              <a:gd name="connsiteY0" fmla="*/ 1193800 h 1193800"/>
              <a:gd name="connsiteX1" fmla="*/ 1016000 w 4013200"/>
              <a:gd name="connsiteY1" fmla="*/ 0 h 1193800"/>
              <a:gd name="connsiteX2" fmla="*/ 2133600 w 4013200"/>
              <a:gd name="connsiteY2" fmla="*/ 800100 h 1193800"/>
              <a:gd name="connsiteX3" fmla="*/ 3136900 w 4013200"/>
              <a:gd name="connsiteY3" fmla="*/ 1193800 h 1193800"/>
              <a:gd name="connsiteX4" fmla="*/ 4013200 w 4013200"/>
              <a:gd name="connsiteY4" fmla="*/ 800100 h 1193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13200" h="1193800">
                <a:moveTo>
                  <a:pt x="0" y="1193800"/>
                </a:moveTo>
                <a:lnTo>
                  <a:pt x="1016000" y="0"/>
                </a:lnTo>
                <a:lnTo>
                  <a:pt x="2133600" y="800100"/>
                </a:lnTo>
                <a:lnTo>
                  <a:pt x="3136900" y="1193800"/>
                </a:lnTo>
                <a:lnTo>
                  <a:pt x="4013200" y="800100"/>
                </a:lnTo>
              </a:path>
            </a:pathLst>
          </a:custGeom>
          <a:noFill/>
          <a:ln w="6350">
            <a:solidFill>
              <a:srgbClr val="018E41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Freeform 62">
            <a:extLst>
              <a:ext uri="{FF2B5EF4-FFF2-40B4-BE49-F238E27FC236}">
                <a16:creationId xmlns:a16="http://schemas.microsoft.com/office/drawing/2014/main" id="{C116F64B-62DD-4C42-86D2-6F1E0FE9E4B8}"/>
              </a:ext>
            </a:extLst>
          </p:cNvPr>
          <p:cNvSpPr/>
          <p:nvPr/>
        </p:nvSpPr>
        <p:spPr>
          <a:xfrm>
            <a:off x="2590985" y="2559721"/>
            <a:ext cx="2502961" cy="733579"/>
          </a:xfrm>
          <a:custGeom>
            <a:avLst/>
            <a:gdLst>
              <a:gd name="connsiteX0" fmla="*/ 0 w 4229100"/>
              <a:gd name="connsiteY0" fmla="*/ 939800 h 1028700"/>
              <a:gd name="connsiteX1" fmla="*/ 1104900 w 4229100"/>
              <a:gd name="connsiteY1" fmla="*/ 787400 h 1028700"/>
              <a:gd name="connsiteX2" fmla="*/ 2133600 w 4229100"/>
              <a:gd name="connsiteY2" fmla="*/ 0 h 1028700"/>
              <a:gd name="connsiteX3" fmla="*/ 3111500 w 4229100"/>
              <a:gd name="connsiteY3" fmla="*/ 1028700 h 1028700"/>
              <a:gd name="connsiteX4" fmla="*/ 4229100 w 4229100"/>
              <a:gd name="connsiteY4" fmla="*/ 584200 h 1028700"/>
              <a:gd name="connsiteX5" fmla="*/ 4229100 w 4229100"/>
              <a:gd name="connsiteY5" fmla="*/ 58420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29100" h="1028700">
                <a:moveTo>
                  <a:pt x="0" y="939800"/>
                </a:moveTo>
                <a:lnTo>
                  <a:pt x="1104900" y="787400"/>
                </a:lnTo>
                <a:lnTo>
                  <a:pt x="2133600" y="0"/>
                </a:lnTo>
                <a:lnTo>
                  <a:pt x="3111500" y="1028700"/>
                </a:lnTo>
                <a:lnTo>
                  <a:pt x="4229100" y="584200"/>
                </a:lnTo>
                <a:lnTo>
                  <a:pt x="4229100" y="584200"/>
                </a:lnTo>
              </a:path>
            </a:pathLst>
          </a:custGeom>
          <a:noFill/>
          <a:ln w="6350">
            <a:solidFill>
              <a:srgbClr val="018E41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Freeform 63">
            <a:extLst>
              <a:ext uri="{FF2B5EF4-FFF2-40B4-BE49-F238E27FC236}">
                <a16:creationId xmlns:a16="http://schemas.microsoft.com/office/drawing/2014/main" id="{8CFAB4DC-D34F-3F41-B3CB-52CB249C4F60}"/>
              </a:ext>
            </a:extLst>
          </p:cNvPr>
          <p:cNvSpPr/>
          <p:nvPr/>
        </p:nvSpPr>
        <p:spPr>
          <a:xfrm>
            <a:off x="2603685" y="2595339"/>
            <a:ext cx="2310424" cy="474483"/>
          </a:xfrm>
          <a:custGeom>
            <a:avLst/>
            <a:gdLst>
              <a:gd name="connsiteX0" fmla="*/ 0 w 3810000"/>
              <a:gd name="connsiteY0" fmla="*/ 355600 h 584200"/>
              <a:gd name="connsiteX1" fmla="*/ 1295400 w 3810000"/>
              <a:gd name="connsiteY1" fmla="*/ 0 h 584200"/>
              <a:gd name="connsiteX2" fmla="*/ 2184400 w 3810000"/>
              <a:gd name="connsiteY2" fmla="*/ 127000 h 584200"/>
              <a:gd name="connsiteX3" fmla="*/ 2844800 w 3810000"/>
              <a:gd name="connsiteY3" fmla="*/ 584200 h 584200"/>
              <a:gd name="connsiteX4" fmla="*/ 3810000 w 3810000"/>
              <a:gd name="connsiteY4" fmla="*/ 342900 h 58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10000" h="584200">
                <a:moveTo>
                  <a:pt x="0" y="355600"/>
                </a:moveTo>
                <a:lnTo>
                  <a:pt x="1295400" y="0"/>
                </a:lnTo>
                <a:lnTo>
                  <a:pt x="2184400" y="127000"/>
                </a:lnTo>
                <a:lnTo>
                  <a:pt x="2844800" y="584200"/>
                </a:lnTo>
                <a:lnTo>
                  <a:pt x="3810000" y="342900"/>
                </a:lnTo>
              </a:path>
            </a:pathLst>
          </a:custGeom>
          <a:noFill/>
          <a:ln w="6350">
            <a:solidFill>
              <a:srgbClr val="018E41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Freeform 64">
            <a:extLst>
              <a:ext uri="{FF2B5EF4-FFF2-40B4-BE49-F238E27FC236}">
                <a16:creationId xmlns:a16="http://schemas.microsoft.com/office/drawing/2014/main" id="{190AB608-1AE8-D444-BEBA-C194136CE0AE}"/>
              </a:ext>
            </a:extLst>
          </p:cNvPr>
          <p:cNvSpPr/>
          <p:nvPr/>
        </p:nvSpPr>
        <p:spPr>
          <a:xfrm>
            <a:off x="2616385" y="2573189"/>
            <a:ext cx="2479856" cy="471914"/>
          </a:xfrm>
          <a:custGeom>
            <a:avLst/>
            <a:gdLst>
              <a:gd name="connsiteX0" fmla="*/ 0 w 3949700"/>
              <a:gd name="connsiteY0" fmla="*/ 355600 h 533400"/>
              <a:gd name="connsiteX1" fmla="*/ 762000 w 3949700"/>
              <a:gd name="connsiteY1" fmla="*/ 533400 h 533400"/>
              <a:gd name="connsiteX2" fmla="*/ 1828800 w 3949700"/>
              <a:gd name="connsiteY2" fmla="*/ 508000 h 533400"/>
              <a:gd name="connsiteX3" fmla="*/ 2768600 w 3949700"/>
              <a:gd name="connsiteY3" fmla="*/ 76200 h 533400"/>
              <a:gd name="connsiteX4" fmla="*/ 3949700 w 3949700"/>
              <a:gd name="connsiteY4" fmla="*/ 0 h 533400"/>
              <a:gd name="connsiteX5" fmla="*/ 3949700 w 3949700"/>
              <a:gd name="connsiteY5" fmla="*/ 0 h 53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49700" h="533400">
                <a:moveTo>
                  <a:pt x="0" y="355600"/>
                </a:moveTo>
                <a:lnTo>
                  <a:pt x="762000" y="533400"/>
                </a:lnTo>
                <a:lnTo>
                  <a:pt x="1828800" y="508000"/>
                </a:lnTo>
                <a:lnTo>
                  <a:pt x="2768600" y="76200"/>
                </a:lnTo>
                <a:lnTo>
                  <a:pt x="3949700" y="0"/>
                </a:lnTo>
                <a:lnTo>
                  <a:pt x="3949700" y="0"/>
                </a:lnTo>
              </a:path>
            </a:pathLst>
          </a:custGeom>
          <a:noFill/>
          <a:ln w="6350">
            <a:solidFill>
              <a:srgbClr val="018E41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Freeform 65">
            <a:extLst>
              <a:ext uri="{FF2B5EF4-FFF2-40B4-BE49-F238E27FC236}">
                <a16:creationId xmlns:a16="http://schemas.microsoft.com/office/drawing/2014/main" id="{71988496-4232-2644-8885-5CA0FC9AD725}"/>
              </a:ext>
            </a:extLst>
          </p:cNvPr>
          <p:cNvSpPr/>
          <p:nvPr/>
        </p:nvSpPr>
        <p:spPr>
          <a:xfrm>
            <a:off x="2434956" y="2653543"/>
            <a:ext cx="2649287" cy="682241"/>
          </a:xfrm>
          <a:custGeom>
            <a:avLst/>
            <a:gdLst>
              <a:gd name="connsiteX0" fmla="*/ 0 w 4368800"/>
              <a:gd name="connsiteY0" fmla="*/ 355600 h 1435100"/>
              <a:gd name="connsiteX1" fmla="*/ 1320800 w 4368800"/>
              <a:gd name="connsiteY1" fmla="*/ 1435100 h 1435100"/>
              <a:gd name="connsiteX2" fmla="*/ 2286000 w 4368800"/>
              <a:gd name="connsiteY2" fmla="*/ 1358900 h 1435100"/>
              <a:gd name="connsiteX3" fmla="*/ 2959100 w 4368800"/>
              <a:gd name="connsiteY3" fmla="*/ 0 h 1435100"/>
              <a:gd name="connsiteX4" fmla="*/ 4368800 w 4368800"/>
              <a:gd name="connsiteY4" fmla="*/ 1016000 h 143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68800" h="1435100">
                <a:moveTo>
                  <a:pt x="0" y="355600"/>
                </a:moveTo>
                <a:lnTo>
                  <a:pt x="1320800" y="1435100"/>
                </a:lnTo>
                <a:lnTo>
                  <a:pt x="2286000" y="1358900"/>
                </a:lnTo>
                <a:lnTo>
                  <a:pt x="2959100" y="0"/>
                </a:lnTo>
                <a:lnTo>
                  <a:pt x="4368800" y="1016000"/>
                </a:lnTo>
              </a:path>
            </a:pathLst>
          </a:custGeom>
          <a:noFill/>
          <a:ln w="6350">
            <a:solidFill>
              <a:srgbClr val="018E41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Freeform 66">
            <a:extLst>
              <a:ext uri="{FF2B5EF4-FFF2-40B4-BE49-F238E27FC236}">
                <a16:creationId xmlns:a16="http://schemas.microsoft.com/office/drawing/2014/main" id="{F24AD861-69EF-B442-A754-D1047881B89F}"/>
              </a:ext>
            </a:extLst>
          </p:cNvPr>
          <p:cNvSpPr/>
          <p:nvPr/>
        </p:nvSpPr>
        <p:spPr>
          <a:xfrm>
            <a:off x="2396857" y="2371033"/>
            <a:ext cx="2554947" cy="806335"/>
          </a:xfrm>
          <a:custGeom>
            <a:avLst/>
            <a:gdLst>
              <a:gd name="connsiteX0" fmla="*/ 0 w 4533900"/>
              <a:gd name="connsiteY0" fmla="*/ 609600 h 1435100"/>
              <a:gd name="connsiteX1" fmla="*/ 1244600 w 4533900"/>
              <a:gd name="connsiteY1" fmla="*/ 1295400 h 1435100"/>
              <a:gd name="connsiteX2" fmla="*/ 2705100 w 4533900"/>
              <a:gd name="connsiteY2" fmla="*/ 1435100 h 1435100"/>
              <a:gd name="connsiteX3" fmla="*/ 3683000 w 4533900"/>
              <a:gd name="connsiteY3" fmla="*/ 0 h 1435100"/>
              <a:gd name="connsiteX4" fmla="*/ 4533900 w 4533900"/>
              <a:gd name="connsiteY4" fmla="*/ 1003300 h 143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3900" h="1435100">
                <a:moveTo>
                  <a:pt x="0" y="609600"/>
                </a:moveTo>
                <a:lnTo>
                  <a:pt x="1244600" y="1295400"/>
                </a:lnTo>
                <a:lnTo>
                  <a:pt x="2705100" y="1435100"/>
                </a:lnTo>
                <a:lnTo>
                  <a:pt x="3683000" y="0"/>
                </a:lnTo>
                <a:lnTo>
                  <a:pt x="4533900" y="1003300"/>
                </a:lnTo>
              </a:path>
            </a:pathLst>
          </a:custGeom>
          <a:noFill/>
          <a:ln w="6350">
            <a:solidFill>
              <a:srgbClr val="018E41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Freeform 67">
            <a:extLst>
              <a:ext uri="{FF2B5EF4-FFF2-40B4-BE49-F238E27FC236}">
                <a16:creationId xmlns:a16="http://schemas.microsoft.com/office/drawing/2014/main" id="{F4D06488-FE6D-854E-98B6-56C409237F33}"/>
              </a:ext>
            </a:extLst>
          </p:cNvPr>
          <p:cNvSpPr/>
          <p:nvPr/>
        </p:nvSpPr>
        <p:spPr>
          <a:xfrm>
            <a:off x="2540185" y="2789089"/>
            <a:ext cx="2279620" cy="502036"/>
          </a:xfrm>
          <a:custGeom>
            <a:avLst/>
            <a:gdLst>
              <a:gd name="connsiteX0" fmla="*/ 0 w 3759200"/>
              <a:gd name="connsiteY0" fmla="*/ 584200 h 635000"/>
              <a:gd name="connsiteX1" fmla="*/ 1155700 w 3759200"/>
              <a:gd name="connsiteY1" fmla="*/ 635000 h 635000"/>
              <a:gd name="connsiteX2" fmla="*/ 2146300 w 3759200"/>
              <a:gd name="connsiteY2" fmla="*/ 0 h 635000"/>
              <a:gd name="connsiteX3" fmla="*/ 3251200 w 3759200"/>
              <a:gd name="connsiteY3" fmla="*/ 508000 h 635000"/>
              <a:gd name="connsiteX4" fmla="*/ 3759200 w 3759200"/>
              <a:gd name="connsiteY4" fmla="*/ 215900 h 63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59200" h="635000">
                <a:moveTo>
                  <a:pt x="0" y="584200"/>
                </a:moveTo>
                <a:lnTo>
                  <a:pt x="1155700" y="635000"/>
                </a:lnTo>
                <a:lnTo>
                  <a:pt x="2146300" y="0"/>
                </a:lnTo>
                <a:lnTo>
                  <a:pt x="3251200" y="508000"/>
                </a:lnTo>
                <a:lnTo>
                  <a:pt x="3759200" y="215900"/>
                </a:lnTo>
              </a:path>
            </a:pathLst>
          </a:custGeom>
          <a:noFill/>
          <a:ln w="6350">
            <a:solidFill>
              <a:srgbClr val="018E41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Freeform 68">
            <a:extLst>
              <a:ext uri="{FF2B5EF4-FFF2-40B4-BE49-F238E27FC236}">
                <a16:creationId xmlns:a16="http://schemas.microsoft.com/office/drawing/2014/main" id="{0129C12B-1427-3E45-BB5F-55B86A6A1D9F}"/>
              </a:ext>
            </a:extLst>
          </p:cNvPr>
          <p:cNvSpPr/>
          <p:nvPr/>
        </p:nvSpPr>
        <p:spPr>
          <a:xfrm>
            <a:off x="2565586" y="2525595"/>
            <a:ext cx="2356382" cy="589867"/>
          </a:xfrm>
          <a:custGeom>
            <a:avLst/>
            <a:gdLst>
              <a:gd name="connsiteX0" fmla="*/ 0 w 4254500"/>
              <a:gd name="connsiteY0" fmla="*/ 914400 h 914400"/>
              <a:gd name="connsiteX1" fmla="*/ 1231900 w 4254500"/>
              <a:gd name="connsiteY1" fmla="*/ 889000 h 914400"/>
              <a:gd name="connsiteX2" fmla="*/ 2527300 w 4254500"/>
              <a:gd name="connsiteY2" fmla="*/ 0 h 914400"/>
              <a:gd name="connsiteX3" fmla="*/ 3454400 w 4254500"/>
              <a:gd name="connsiteY3" fmla="*/ 266700 h 914400"/>
              <a:gd name="connsiteX4" fmla="*/ 4254500 w 4254500"/>
              <a:gd name="connsiteY4" fmla="*/ 5207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54500" h="914400">
                <a:moveTo>
                  <a:pt x="0" y="914400"/>
                </a:moveTo>
                <a:lnTo>
                  <a:pt x="1231900" y="889000"/>
                </a:lnTo>
                <a:lnTo>
                  <a:pt x="2527300" y="0"/>
                </a:lnTo>
                <a:lnTo>
                  <a:pt x="3454400" y="266700"/>
                </a:lnTo>
                <a:lnTo>
                  <a:pt x="4254500" y="520700"/>
                </a:lnTo>
              </a:path>
            </a:pathLst>
          </a:custGeom>
          <a:noFill/>
          <a:ln w="6350">
            <a:solidFill>
              <a:srgbClr val="018E41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Freeform: Shape 3">
            <a:extLst>
              <a:ext uri="{FF2B5EF4-FFF2-40B4-BE49-F238E27FC236}">
                <a16:creationId xmlns:a16="http://schemas.microsoft.com/office/drawing/2014/main" id="{E8C9F286-D8CE-E946-BEF9-793AF41459F6}"/>
              </a:ext>
            </a:extLst>
          </p:cNvPr>
          <p:cNvSpPr/>
          <p:nvPr/>
        </p:nvSpPr>
        <p:spPr>
          <a:xfrm>
            <a:off x="2483034" y="2608114"/>
            <a:ext cx="2449051" cy="271100"/>
          </a:xfrm>
          <a:custGeom>
            <a:avLst/>
            <a:gdLst>
              <a:gd name="connsiteX0" fmla="*/ 0 w 4038600"/>
              <a:gd name="connsiteY0" fmla="*/ 342900 h 342900"/>
              <a:gd name="connsiteX1" fmla="*/ 323850 w 4038600"/>
              <a:gd name="connsiteY1" fmla="*/ 161925 h 342900"/>
              <a:gd name="connsiteX2" fmla="*/ 581025 w 4038600"/>
              <a:gd name="connsiteY2" fmla="*/ 114300 h 342900"/>
              <a:gd name="connsiteX3" fmla="*/ 1038225 w 4038600"/>
              <a:gd name="connsiteY3" fmla="*/ 38100 h 342900"/>
              <a:gd name="connsiteX4" fmla="*/ 1314450 w 4038600"/>
              <a:gd name="connsiteY4" fmla="*/ 0 h 342900"/>
              <a:gd name="connsiteX5" fmla="*/ 1666875 w 4038600"/>
              <a:gd name="connsiteY5" fmla="*/ 0 h 342900"/>
              <a:gd name="connsiteX6" fmla="*/ 1971675 w 4038600"/>
              <a:gd name="connsiteY6" fmla="*/ 38100 h 342900"/>
              <a:gd name="connsiteX7" fmla="*/ 2219325 w 4038600"/>
              <a:gd name="connsiteY7" fmla="*/ 76200 h 342900"/>
              <a:gd name="connsiteX8" fmla="*/ 2695575 w 4038600"/>
              <a:gd name="connsiteY8" fmla="*/ 190500 h 342900"/>
              <a:gd name="connsiteX9" fmla="*/ 3171825 w 4038600"/>
              <a:gd name="connsiteY9" fmla="*/ 247650 h 342900"/>
              <a:gd name="connsiteX10" fmla="*/ 3590925 w 4038600"/>
              <a:gd name="connsiteY10" fmla="*/ 123825 h 342900"/>
              <a:gd name="connsiteX11" fmla="*/ 4038600 w 4038600"/>
              <a:gd name="connsiteY11" fmla="*/ 152400 h 342900"/>
              <a:gd name="connsiteX12" fmla="*/ 4038600 w 4038600"/>
              <a:gd name="connsiteY12" fmla="*/ 152400 h 34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38600" h="342900">
                <a:moveTo>
                  <a:pt x="0" y="342900"/>
                </a:moveTo>
                <a:lnTo>
                  <a:pt x="323850" y="161925"/>
                </a:lnTo>
                <a:lnTo>
                  <a:pt x="581025" y="114300"/>
                </a:lnTo>
                <a:lnTo>
                  <a:pt x="1038225" y="38100"/>
                </a:lnTo>
                <a:lnTo>
                  <a:pt x="1314450" y="0"/>
                </a:lnTo>
                <a:lnTo>
                  <a:pt x="1666875" y="0"/>
                </a:lnTo>
                <a:lnTo>
                  <a:pt x="1971675" y="38100"/>
                </a:lnTo>
                <a:lnTo>
                  <a:pt x="2219325" y="76200"/>
                </a:lnTo>
                <a:lnTo>
                  <a:pt x="2695575" y="190500"/>
                </a:lnTo>
                <a:lnTo>
                  <a:pt x="3171825" y="247650"/>
                </a:lnTo>
                <a:lnTo>
                  <a:pt x="3590925" y="123825"/>
                </a:lnTo>
                <a:lnTo>
                  <a:pt x="4038600" y="152400"/>
                </a:lnTo>
                <a:lnTo>
                  <a:pt x="4038600" y="15240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Freeform: Shape 45">
            <a:extLst>
              <a:ext uri="{FF2B5EF4-FFF2-40B4-BE49-F238E27FC236}">
                <a16:creationId xmlns:a16="http://schemas.microsoft.com/office/drawing/2014/main" id="{4446FECA-A5AB-D845-86FC-9961E48C1CBD}"/>
              </a:ext>
            </a:extLst>
          </p:cNvPr>
          <p:cNvSpPr/>
          <p:nvPr/>
        </p:nvSpPr>
        <p:spPr>
          <a:xfrm flipV="1">
            <a:off x="2463984" y="3208189"/>
            <a:ext cx="2449051" cy="185753"/>
          </a:xfrm>
          <a:custGeom>
            <a:avLst/>
            <a:gdLst>
              <a:gd name="connsiteX0" fmla="*/ 0 w 4038600"/>
              <a:gd name="connsiteY0" fmla="*/ 342900 h 342900"/>
              <a:gd name="connsiteX1" fmla="*/ 323850 w 4038600"/>
              <a:gd name="connsiteY1" fmla="*/ 161925 h 342900"/>
              <a:gd name="connsiteX2" fmla="*/ 581025 w 4038600"/>
              <a:gd name="connsiteY2" fmla="*/ 114300 h 342900"/>
              <a:gd name="connsiteX3" fmla="*/ 1038225 w 4038600"/>
              <a:gd name="connsiteY3" fmla="*/ 38100 h 342900"/>
              <a:gd name="connsiteX4" fmla="*/ 1314450 w 4038600"/>
              <a:gd name="connsiteY4" fmla="*/ 0 h 342900"/>
              <a:gd name="connsiteX5" fmla="*/ 1666875 w 4038600"/>
              <a:gd name="connsiteY5" fmla="*/ 0 h 342900"/>
              <a:gd name="connsiteX6" fmla="*/ 1971675 w 4038600"/>
              <a:gd name="connsiteY6" fmla="*/ 38100 h 342900"/>
              <a:gd name="connsiteX7" fmla="*/ 2219325 w 4038600"/>
              <a:gd name="connsiteY7" fmla="*/ 76200 h 342900"/>
              <a:gd name="connsiteX8" fmla="*/ 2695575 w 4038600"/>
              <a:gd name="connsiteY8" fmla="*/ 190500 h 342900"/>
              <a:gd name="connsiteX9" fmla="*/ 3171825 w 4038600"/>
              <a:gd name="connsiteY9" fmla="*/ 247650 h 342900"/>
              <a:gd name="connsiteX10" fmla="*/ 3590925 w 4038600"/>
              <a:gd name="connsiteY10" fmla="*/ 123825 h 342900"/>
              <a:gd name="connsiteX11" fmla="*/ 4038600 w 4038600"/>
              <a:gd name="connsiteY11" fmla="*/ 152400 h 342900"/>
              <a:gd name="connsiteX12" fmla="*/ 4038600 w 4038600"/>
              <a:gd name="connsiteY12" fmla="*/ 152400 h 34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38600" h="342900">
                <a:moveTo>
                  <a:pt x="0" y="342900"/>
                </a:moveTo>
                <a:lnTo>
                  <a:pt x="323850" y="161925"/>
                </a:lnTo>
                <a:lnTo>
                  <a:pt x="581025" y="114300"/>
                </a:lnTo>
                <a:lnTo>
                  <a:pt x="1038225" y="38100"/>
                </a:lnTo>
                <a:lnTo>
                  <a:pt x="1314450" y="0"/>
                </a:lnTo>
                <a:lnTo>
                  <a:pt x="1666875" y="0"/>
                </a:lnTo>
                <a:lnTo>
                  <a:pt x="1971675" y="38100"/>
                </a:lnTo>
                <a:lnTo>
                  <a:pt x="2219325" y="76200"/>
                </a:lnTo>
                <a:lnTo>
                  <a:pt x="2695575" y="190500"/>
                </a:lnTo>
                <a:lnTo>
                  <a:pt x="3171825" y="247650"/>
                </a:lnTo>
                <a:lnTo>
                  <a:pt x="3590925" y="123825"/>
                </a:lnTo>
                <a:lnTo>
                  <a:pt x="4038600" y="152400"/>
                </a:lnTo>
                <a:lnTo>
                  <a:pt x="4038600" y="152400"/>
                </a:lnTo>
              </a:path>
            </a:pathLst>
          </a:custGeom>
          <a:noFill/>
          <a:ln w="19050">
            <a:solidFill>
              <a:schemeClr val="accent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Freeform: Shape 4">
            <a:extLst>
              <a:ext uri="{FF2B5EF4-FFF2-40B4-BE49-F238E27FC236}">
                <a16:creationId xmlns:a16="http://schemas.microsoft.com/office/drawing/2014/main" id="{59BBFE5E-62C6-EA49-9CDD-DA3DA026B83A}"/>
              </a:ext>
            </a:extLst>
          </p:cNvPr>
          <p:cNvSpPr/>
          <p:nvPr/>
        </p:nvSpPr>
        <p:spPr>
          <a:xfrm>
            <a:off x="2483035" y="2893865"/>
            <a:ext cx="2472155" cy="173202"/>
          </a:xfrm>
          <a:custGeom>
            <a:avLst/>
            <a:gdLst>
              <a:gd name="connsiteX0" fmla="*/ 0 w 4076700"/>
              <a:gd name="connsiteY0" fmla="*/ 219075 h 219075"/>
              <a:gd name="connsiteX1" fmla="*/ 390525 w 4076700"/>
              <a:gd name="connsiteY1" fmla="*/ 114300 h 219075"/>
              <a:gd name="connsiteX2" fmla="*/ 542925 w 4076700"/>
              <a:gd name="connsiteY2" fmla="*/ 161925 h 219075"/>
              <a:gd name="connsiteX3" fmla="*/ 933450 w 4076700"/>
              <a:gd name="connsiteY3" fmla="*/ 104775 h 219075"/>
              <a:gd name="connsiteX4" fmla="*/ 1028700 w 4076700"/>
              <a:gd name="connsiteY4" fmla="*/ 28575 h 219075"/>
              <a:gd name="connsiteX5" fmla="*/ 1562100 w 4076700"/>
              <a:gd name="connsiteY5" fmla="*/ 9525 h 219075"/>
              <a:gd name="connsiteX6" fmla="*/ 1981200 w 4076700"/>
              <a:gd name="connsiteY6" fmla="*/ 0 h 219075"/>
              <a:gd name="connsiteX7" fmla="*/ 2324100 w 4076700"/>
              <a:gd name="connsiteY7" fmla="*/ 85725 h 219075"/>
              <a:gd name="connsiteX8" fmla="*/ 2714625 w 4076700"/>
              <a:gd name="connsiteY8" fmla="*/ 57150 h 219075"/>
              <a:gd name="connsiteX9" fmla="*/ 3114675 w 4076700"/>
              <a:gd name="connsiteY9" fmla="*/ 133350 h 219075"/>
              <a:gd name="connsiteX10" fmla="*/ 3390900 w 4076700"/>
              <a:gd name="connsiteY10" fmla="*/ 76200 h 219075"/>
              <a:gd name="connsiteX11" fmla="*/ 3857625 w 4076700"/>
              <a:gd name="connsiteY11" fmla="*/ 76200 h 219075"/>
              <a:gd name="connsiteX12" fmla="*/ 4076700 w 4076700"/>
              <a:gd name="connsiteY12" fmla="*/ 19050 h 219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76700" h="219075">
                <a:moveTo>
                  <a:pt x="0" y="219075"/>
                </a:moveTo>
                <a:lnTo>
                  <a:pt x="390525" y="114300"/>
                </a:lnTo>
                <a:lnTo>
                  <a:pt x="542925" y="161925"/>
                </a:lnTo>
                <a:lnTo>
                  <a:pt x="933450" y="104775"/>
                </a:lnTo>
                <a:lnTo>
                  <a:pt x="1028700" y="28575"/>
                </a:lnTo>
                <a:lnTo>
                  <a:pt x="1562100" y="9525"/>
                </a:lnTo>
                <a:lnTo>
                  <a:pt x="1981200" y="0"/>
                </a:lnTo>
                <a:lnTo>
                  <a:pt x="2324100" y="85725"/>
                </a:lnTo>
                <a:lnTo>
                  <a:pt x="2714625" y="57150"/>
                </a:lnTo>
                <a:lnTo>
                  <a:pt x="3114675" y="133350"/>
                </a:lnTo>
                <a:lnTo>
                  <a:pt x="3390900" y="76200"/>
                </a:lnTo>
                <a:lnTo>
                  <a:pt x="3857625" y="76200"/>
                </a:lnTo>
                <a:lnTo>
                  <a:pt x="4076700" y="19050"/>
                </a:lnTo>
              </a:path>
            </a:pathLst>
          </a:custGeom>
          <a:noFill/>
          <a:ln w="19050">
            <a:solidFill>
              <a:schemeClr val="accent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Freeform: Shape 5">
            <a:extLst>
              <a:ext uri="{FF2B5EF4-FFF2-40B4-BE49-F238E27FC236}">
                <a16:creationId xmlns:a16="http://schemas.microsoft.com/office/drawing/2014/main" id="{111ABE18-E41E-234D-A3E7-243A449A78B6}"/>
              </a:ext>
            </a:extLst>
          </p:cNvPr>
          <p:cNvSpPr/>
          <p:nvPr/>
        </p:nvSpPr>
        <p:spPr>
          <a:xfrm>
            <a:off x="2549710" y="2998639"/>
            <a:ext cx="2269993" cy="256038"/>
          </a:xfrm>
          <a:custGeom>
            <a:avLst/>
            <a:gdLst>
              <a:gd name="connsiteX0" fmla="*/ 0 w 3743325"/>
              <a:gd name="connsiteY0" fmla="*/ 323850 h 323850"/>
              <a:gd name="connsiteX1" fmla="*/ 314325 w 3743325"/>
              <a:gd name="connsiteY1" fmla="*/ 247650 h 323850"/>
              <a:gd name="connsiteX2" fmla="*/ 1019175 w 3743325"/>
              <a:gd name="connsiteY2" fmla="*/ 190500 h 323850"/>
              <a:gd name="connsiteX3" fmla="*/ 1295400 w 3743325"/>
              <a:gd name="connsiteY3" fmla="*/ 247650 h 323850"/>
              <a:gd name="connsiteX4" fmla="*/ 1762125 w 3743325"/>
              <a:gd name="connsiteY4" fmla="*/ 190500 h 323850"/>
              <a:gd name="connsiteX5" fmla="*/ 2152650 w 3743325"/>
              <a:gd name="connsiteY5" fmla="*/ 104775 h 323850"/>
              <a:gd name="connsiteX6" fmla="*/ 2724150 w 3743325"/>
              <a:gd name="connsiteY6" fmla="*/ 76200 h 323850"/>
              <a:gd name="connsiteX7" fmla="*/ 2876550 w 3743325"/>
              <a:gd name="connsiteY7" fmla="*/ 123825 h 323850"/>
              <a:gd name="connsiteX8" fmla="*/ 3257550 w 3743325"/>
              <a:gd name="connsiteY8" fmla="*/ 133350 h 323850"/>
              <a:gd name="connsiteX9" fmla="*/ 3743325 w 3743325"/>
              <a:gd name="connsiteY9" fmla="*/ 0 h 323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43325" h="323850">
                <a:moveTo>
                  <a:pt x="0" y="323850"/>
                </a:moveTo>
                <a:lnTo>
                  <a:pt x="314325" y="247650"/>
                </a:lnTo>
                <a:lnTo>
                  <a:pt x="1019175" y="190500"/>
                </a:lnTo>
                <a:lnTo>
                  <a:pt x="1295400" y="247650"/>
                </a:lnTo>
                <a:lnTo>
                  <a:pt x="1762125" y="190500"/>
                </a:lnTo>
                <a:lnTo>
                  <a:pt x="2152650" y="104775"/>
                </a:lnTo>
                <a:lnTo>
                  <a:pt x="2724150" y="76200"/>
                </a:lnTo>
                <a:lnTo>
                  <a:pt x="2876550" y="123825"/>
                </a:lnTo>
                <a:lnTo>
                  <a:pt x="3257550" y="133350"/>
                </a:lnTo>
                <a:lnTo>
                  <a:pt x="3743325" y="0"/>
                </a:lnTo>
              </a:path>
            </a:pathLst>
          </a:custGeom>
          <a:noFill/>
          <a:ln w="19050">
            <a:solidFill>
              <a:schemeClr val="accent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8F2D0EE-5A8B-4F4C-8F15-510DCB76D584}"/>
              </a:ext>
            </a:extLst>
          </p:cNvPr>
          <p:cNvGrpSpPr/>
          <p:nvPr/>
        </p:nvGrpSpPr>
        <p:grpSpPr>
          <a:xfrm>
            <a:off x="7858645" y="1100282"/>
            <a:ext cx="3965039" cy="2845749"/>
            <a:chOff x="7858645" y="1100282"/>
            <a:chExt cx="3965039" cy="2845749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84F657E8-90B9-894E-B894-D8D7E25802DA}"/>
                </a:ext>
              </a:extLst>
            </p:cNvPr>
            <p:cNvGrpSpPr/>
            <p:nvPr/>
          </p:nvGrpSpPr>
          <p:grpSpPr>
            <a:xfrm>
              <a:off x="7858645" y="1100282"/>
              <a:ext cx="3965039" cy="2845749"/>
              <a:chOff x="7858645" y="1100282"/>
              <a:chExt cx="3965039" cy="2845749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8DB00335-49FD-AA43-9326-C83D11F4BB33}"/>
                  </a:ext>
                </a:extLst>
              </p:cNvPr>
              <p:cNvGrpSpPr/>
              <p:nvPr/>
            </p:nvGrpSpPr>
            <p:grpSpPr>
              <a:xfrm>
                <a:off x="7858645" y="1100282"/>
                <a:ext cx="3965039" cy="2845749"/>
                <a:chOff x="7858645" y="1100282"/>
                <a:chExt cx="3965039" cy="2845749"/>
              </a:xfrm>
            </p:grpSpPr>
            <p:grpSp>
              <p:nvGrpSpPr>
                <p:cNvPr id="3" name="Group 2">
                  <a:extLst>
                    <a:ext uri="{FF2B5EF4-FFF2-40B4-BE49-F238E27FC236}">
                      <a16:creationId xmlns:a16="http://schemas.microsoft.com/office/drawing/2014/main" id="{621F3F02-ACEB-F54E-A143-A1296DC0527D}"/>
                    </a:ext>
                  </a:extLst>
                </p:cNvPr>
                <p:cNvGrpSpPr/>
                <p:nvPr/>
              </p:nvGrpSpPr>
              <p:grpSpPr>
                <a:xfrm>
                  <a:off x="7858645" y="1100282"/>
                  <a:ext cx="3965039" cy="2845749"/>
                  <a:chOff x="7761823" y="917396"/>
                  <a:chExt cx="3965039" cy="2845749"/>
                </a:xfrm>
              </p:grpSpPr>
              <p:pic>
                <p:nvPicPr>
                  <p:cNvPr id="41" name="Picture 40">
                    <a:extLst>
                      <a:ext uri="{FF2B5EF4-FFF2-40B4-BE49-F238E27FC236}">
                        <a16:creationId xmlns:a16="http://schemas.microsoft.com/office/drawing/2014/main" id="{1134E049-9959-0448-8EF3-E3428F61606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9"/>
                  <a:stretch>
                    <a:fillRect/>
                  </a:stretch>
                </p:blipFill>
                <p:spPr>
                  <a:xfrm>
                    <a:off x="7761823" y="1035198"/>
                    <a:ext cx="3965039" cy="2727947"/>
                  </a:xfrm>
                  <a:prstGeom prst="rect">
                    <a:avLst/>
                  </a:prstGeom>
                </p:spPr>
              </p:pic>
              <p:sp>
                <p:nvSpPr>
                  <p:cNvPr id="2" name="TextBox 1">
                    <a:extLst>
                      <a:ext uri="{FF2B5EF4-FFF2-40B4-BE49-F238E27FC236}">
                        <a16:creationId xmlns:a16="http://schemas.microsoft.com/office/drawing/2014/main" id="{E493C38A-8AA8-C542-A87E-A3761584FFD8}"/>
                      </a:ext>
                    </a:extLst>
                  </p:cNvPr>
                  <p:cNvSpPr txBox="1"/>
                  <p:nvPr/>
                </p:nvSpPr>
                <p:spPr>
                  <a:xfrm>
                    <a:off x="8967974" y="917396"/>
                    <a:ext cx="2097177" cy="307777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b="1" dirty="0"/>
                      <a:t>Model Cost vs. Time Step </a:t>
                    </a:r>
                  </a:p>
                </p:txBody>
              </p:sp>
            </p:grpSp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44864292-8884-3B4E-AAB6-9BD567E6EB27}"/>
                    </a:ext>
                  </a:extLst>
                </p:cNvPr>
                <p:cNvGrpSpPr/>
                <p:nvPr/>
              </p:nvGrpSpPr>
              <p:grpSpPr>
                <a:xfrm>
                  <a:off x="8370163" y="2344594"/>
                  <a:ext cx="2945014" cy="855858"/>
                  <a:chOff x="8370163" y="2344594"/>
                  <a:chExt cx="2945014" cy="855858"/>
                </a:xfrm>
              </p:grpSpPr>
              <p:sp>
                <p:nvSpPr>
                  <p:cNvPr id="77" name="Rectangle 76">
                    <a:extLst>
                      <a:ext uri="{FF2B5EF4-FFF2-40B4-BE49-F238E27FC236}">
                        <a16:creationId xmlns:a16="http://schemas.microsoft.com/office/drawing/2014/main" id="{782D7140-142B-6A4B-AD6B-3252BC407F98}"/>
                      </a:ext>
                    </a:extLst>
                  </p:cNvPr>
                  <p:cNvSpPr/>
                  <p:nvPr/>
                </p:nvSpPr>
                <p:spPr>
                  <a:xfrm rot="1992203">
                    <a:off x="8370163" y="2344594"/>
                    <a:ext cx="2039975" cy="15848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4" name="Rectangle 73">
                    <a:extLst>
                      <a:ext uri="{FF2B5EF4-FFF2-40B4-BE49-F238E27FC236}">
                        <a16:creationId xmlns:a16="http://schemas.microsoft.com/office/drawing/2014/main" id="{E57BD72F-1357-5E4B-8A54-0AEBD371D78F}"/>
                      </a:ext>
                    </a:extLst>
                  </p:cNvPr>
                  <p:cNvSpPr/>
                  <p:nvPr/>
                </p:nvSpPr>
                <p:spPr>
                  <a:xfrm rot="1260363" flipV="1">
                    <a:off x="10016467" y="3084242"/>
                    <a:ext cx="1298710" cy="11621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78" name="Rectangle 77">
                  <a:extLst>
                    <a:ext uri="{FF2B5EF4-FFF2-40B4-BE49-F238E27FC236}">
                      <a16:creationId xmlns:a16="http://schemas.microsoft.com/office/drawing/2014/main" id="{0CE22AAB-F9D9-3540-9DE1-9D42448C7176}"/>
                    </a:ext>
                  </a:extLst>
                </p:cNvPr>
                <p:cNvSpPr/>
                <p:nvPr/>
              </p:nvSpPr>
              <p:spPr>
                <a:xfrm rot="398562" flipV="1">
                  <a:off x="11182459" y="3384808"/>
                  <a:ext cx="220787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AB5A28F4-B484-3146-B5C8-6F52A39F8867}"/>
                  </a:ext>
                </a:extLst>
              </p:cNvPr>
              <p:cNvSpPr/>
              <p:nvPr/>
            </p:nvSpPr>
            <p:spPr>
              <a:xfrm>
                <a:off x="10229850" y="1435619"/>
                <a:ext cx="1469885" cy="58099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D38CBD7B-3124-B243-9E2D-BB74E80A055B}"/>
                  </a:ext>
                </a:extLst>
              </p:cNvPr>
              <p:cNvGrpSpPr/>
              <p:nvPr/>
            </p:nvGrpSpPr>
            <p:grpSpPr>
              <a:xfrm>
                <a:off x="10882040" y="1510217"/>
                <a:ext cx="724332" cy="395261"/>
                <a:chOff x="6946073" y="4002712"/>
                <a:chExt cx="724332" cy="395261"/>
              </a:xfrm>
            </p:grpSpPr>
            <p:pic>
              <p:nvPicPr>
                <p:cNvPr id="79" name="Picture 78">
                  <a:extLst>
                    <a:ext uri="{FF2B5EF4-FFF2-40B4-BE49-F238E27FC236}">
                      <a16:creationId xmlns:a16="http://schemas.microsoft.com/office/drawing/2014/main" id="{3C00DB0A-FFE2-1A47-9D5F-3EACDE1FB97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9"/>
                <a:srcRect l="59258" t="8616" r="28177" b="84948"/>
                <a:stretch/>
              </p:blipFill>
              <p:spPr>
                <a:xfrm>
                  <a:off x="6946073" y="4021762"/>
                  <a:ext cx="498219" cy="175588"/>
                </a:xfrm>
                <a:prstGeom prst="rect">
                  <a:avLst/>
                </a:prstGeom>
              </p:spPr>
            </p:pic>
            <p:pic>
              <p:nvPicPr>
                <p:cNvPr id="80" name="Picture 79">
                  <a:extLst>
                    <a:ext uri="{FF2B5EF4-FFF2-40B4-BE49-F238E27FC236}">
                      <a16:creationId xmlns:a16="http://schemas.microsoft.com/office/drawing/2014/main" id="{9BBCC57A-822D-EC4A-8C50-760E70C2682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9"/>
                <a:srcRect l="59258" t="20964" r="28177" b="72600"/>
                <a:stretch/>
              </p:blipFill>
              <p:spPr>
                <a:xfrm>
                  <a:off x="6946073" y="4197350"/>
                  <a:ext cx="498219" cy="175588"/>
                </a:xfrm>
                <a:prstGeom prst="rect">
                  <a:avLst/>
                </a:prstGeom>
              </p:spPr>
            </p:pic>
            <p:pic>
              <p:nvPicPr>
                <p:cNvPr id="81" name="Picture 80">
                  <a:extLst>
                    <a:ext uri="{FF2B5EF4-FFF2-40B4-BE49-F238E27FC236}">
                      <a16:creationId xmlns:a16="http://schemas.microsoft.com/office/drawing/2014/main" id="{D0880ED1-9104-E446-B2D7-A30B7E11BA1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9"/>
                <a:srcRect l="91309" t="7834" r="2892" b="84941"/>
                <a:stretch/>
              </p:blipFill>
              <p:spPr>
                <a:xfrm>
                  <a:off x="7440448" y="4002712"/>
                  <a:ext cx="229957" cy="197116"/>
                </a:xfrm>
                <a:prstGeom prst="rect">
                  <a:avLst/>
                </a:prstGeom>
              </p:spPr>
            </p:pic>
            <p:pic>
              <p:nvPicPr>
                <p:cNvPr id="82" name="Picture 81">
                  <a:extLst>
                    <a:ext uri="{FF2B5EF4-FFF2-40B4-BE49-F238E27FC236}">
                      <a16:creationId xmlns:a16="http://schemas.microsoft.com/office/drawing/2014/main" id="{05BEDA57-2146-AD46-82A3-1BCB77FD5ED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9"/>
                <a:srcRect l="91309" t="20964" r="2892" b="71811"/>
                <a:stretch/>
              </p:blipFill>
              <p:spPr>
                <a:xfrm>
                  <a:off x="7440447" y="4200857"/>
                  <a:ext cx="229958" cy="197116"/>
                </a:xfrm>
                <a:prstGeom prst="rect">
                  <a:avLst/>
                </a:prstGeom>
              </p:spPr>
            </p:pic>
          </p:grpSp>
        </p:grp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EB3E22AC-8AE5-A844-A161-A8A008EA1357}"/>
                </a:ext>
              </a:extLst>
            </p:cNvPr>
            <p:cNvSpPr/>
            <p:nvPr/>
          </p:nvSpPr>
          <p:spPr>
            <a:xfrm>
              <a:off x="11052233" y="1745000"/>
              <a:ext cx="45720" cy="45720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4D60E899-7E17-FC4D-A001-A38562E5918C}"/>
                </a:ext>
              </a:extLst>
            </p:cNvPr>
            <p:cNvGrpSpPr/>
            <p:nvPr/>
          </p:nvGrpSpPr>
          <p:grpSpPr>
            <a:xfrm>
              <a:off x="8548897" y="3433864"/>
              <a:ext cx="2908101" cy="53340"/>
              <a:chOff x="8548897" y="3433864"/>
              <a:chExt cx="2908101" cy="53340"/>
            </a:xfrm>
          </p:grpSpPr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6EE5993D-2377-0C47-8E78-D7C8A19003AD}"/>
                  </a:ext>
                </a:extLst>
              </p:cNvPr>
              <p:cNvSpPr/>
              <p:nvPr/>
            </p:nvSpPr>
            <p:spPr>
              <a:xfrm>
                <a:off x="8548897" y="3435368"/>
                <a:ext cx="45720" cy="45720"/>
              </a:xfrm>
              <a:prstGeom prst="rect">
                <a:avLst/>
              </a:prstGeom>
              <a:solidFill>
                <a:srgbClr val="30A02B"/>
              </a:solidFill>
              <a:ln>
                <a:solidFill>
                  <a:srgbClr val="30A02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4DC7CBF1-EC9F-1446-8B24-95A3B9435EAB}"/>
                  </a:ext>
                </a:extLst>
              </p:cNvPr>
              <p:cNvSpPr/>
              <p:nvPr/>
            </p:nvSpPr>
            <p:spPr>
              <a:xfrm>
                <a:off x="8659553" y="3438064"/>
                <a:ext cx="45720" cy="45720"/>
              </a:xfrm>
              <a:prstGeom prst="rect">
                <a:avLst/>
              </a:prstGeom>
              <a:solidFill>
                <a:srgbClr val="30A02B"/>
              </a:solidFill>
              <a:ln>
                <a:solidFill>
                  <a:srgbClr val="30A02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3EF00773-819C-C948-9DEB-FF9960132E82}"/>
                  </a:ext>
                </a:extLst>
              </p:cNvPr>
              <p:cNvSpPr/>
              <p:nvPr/>
            </p:nvSpPr>
            <p:spPr>
              <a:xfrm>
                <a:off x="8770864" y="3435368"/>
                <a:ext cx="45720" cy="45720"/>
              </a:xfrm>
              <a:prstGeom prst="rect">
                <a:avLst/>
              </a:prstGeom>
              <a:solidFill>
                <a:srgbClr val="30A02B"/>
              </a:solidFill>
              <a:ln>
                <a:solidFill>
                  <a:srgbClr val="30A02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6631C944-0A5F-E647-A73F-A6581814DD47}"/>
                  </a:ext>
                </a:extLst>
              </p:cNvPr>
              <p:cNvSpPr/>
              <p:nvPr/>
            </p:nvSpPr>
            <p:spPr>
              <a:xfrm>
                <a:off x="8924610" y="3435404"/>
                <a:ext cx="45720" cy="45720"/>
              </a:xfrm>
              <a:prstGeom prst="rect">
                <a:avLst/>
              </a:prstGeom>
              <a:solidFill>
                <a:srgbClr val="30A02B"/>
              </a:solidFill>
              <a:ln>
                <a:solidFill>
                  <a:srgbClr val="30A02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13AF29F9-601D-1E42-8E58-99375935C9C2}"/>
                  </a:ext>
                </a:extLst>
              </p:cNvPr>
              <p:cNvSpPr/>
              <p:nvPr/>
            </p:nvSpPr>
            <p:spPr>
              <a:xfrm>
                <a:off x="9045336" y="3441484"/>
                <a:ext cx="45720" cy="45720"/>
              </a:xfrm>
              <a:prstGeom prst="rect">
                <a:avLst/>
              </a:prstGeom>
              <a:solidFill>
                <a:srgbClr val="30A02B"/>
              </a:solidFill>
              <a:ln>
                <a:solidFill>
                  <a:srgbClr val="30A02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7D2A4E50-C2BE-7B4F-82A0-F1590E2772A5}"/>
                  </a:ext>
                </a:extLst>
              </p:cNvPr>
              <p:cNvSpPr/>
              <p:nvPr/>
            </p:nvSpPr>
            <p:spPr>
              <a:xfrm>
                <a:off x="9148282" y="3438064"/>
                <a:ext cx="45720" cy="45720"/>
              </a:xfrm>
              <a:prstGeom prst="rect">
                <a:avLst/>
              </a:prstGeom>
              <a:solidFill>
                <a:srgbClr val="30A02B"/>
              </a:solidFill>
              <a:ln>
                <a:solidFill>
                  <a:srgbClr val="30A02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64FC9021-32A5-624F-BC5D-7863DBFC0A9A}"/>
                  </a:ext>
                </a:extLst>
              </p:cNvPr>
              <p:cNvSpPr/>
              <p:nvPr/>
            </p:nvSpPr>
            <p:spPr>
              <a:xfrm>
                <a:off x="9307234" y="3438397"/>
                <a:ext cx="45720" cy="45720"/>
              </a:xfrm>
              <a:prstGeom prst="rect">
                <a:avLst/>
              </a:prstGeom>
              <a:solidFill>
                <a:srgbClr val="30A02B"/>
              </a:solidFill>
              <a:ln>
                <a:solidFill>
                  <a:srgbClr val="30A02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99BEBB75-CD4F-0D4F-A647-E82EF5554CB0}"/>
                  </a:ext>
                </a:extLst>
              </p:cNvPr>
              <p:cNvSpPr/>
              <p:nvPr/>
            </p:nvSpPr>
            <p:spPr>
              <a:xfrm>
                <a:off x="9428028" y="3434605"/>
                <a:ext cx="45720" cy="45720"/>
              </a:xfrm>
              <a:prstGeom prst="rect">
                <a:avLst/>
              </a:prstGeom>
              <a:solidFill>
                <a:srgbClr val="30A02B"/>
              </a:solidFill>
              <a:ln>
                <a:solidFill>
                  <a:srgbClr val="30A02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FC7EFEBA-2842-AA4B-A46C-059058B3FD51}"/>
                  </a:ext>
                </a:extLst>
              </p:cNvPr>
              <p:cNvSpPr/>
              <p:nvPr/>
            </p:nvSpPr>
            <p:spPr>
              <a:xfrm>
                <a:off x="9564120" y="3436620"/>
                <a:ext cx="45720" cy="45720"/>
              </a:xfrm>
              <a:prstGeom prst="rect">
                <a:avLst/>
              </a:prstGeom>
              <a:solidFill>
                <a:srgbClr val="30A02B"/>
              </a:solidFill>
              <a:ln>
                <a:solidFill>
                  <a:srgbClr val="30A02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71416AC1-BEEC-DD4B-9AF7-FDC678CAA032}"/>
                  </a:ext>
                </a:extLst>
              </p:cNvPr>
              <p:cNvSpPr/>
              <p:nvPr/>
            </p:nvSpPr>
            <p:spPr>
              <a:xfrm>
                <a:off x="9683067" y="3433864"/>
                <a:ext cx="45720" cy="45720"/>
              </a:xfrm>
              <a:prstGeom prst="rect">
                <a:avLst/>
              </a:prstGeom>
              <a:solidFill>
                <a:srgbClr val="30A02B"/>
              </a:solidFill>
              <a:ln>
                <a:solidFill>
                  <a:srgbClr val="30A02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6ED26E38-52FC-A74B-89F8-4EF29CE8215C}"/>
                  </a:ext>
                </a:extLst>
              </p:cNvPr>
              <p:cNvSpPr/>
              <p:nvPr/>
            </p:nvSpPr>
            <p:spPr>
              <a:xfrm>
                <a:off x="9801327" y="3433864"/>
                <a:ext cx="45720" cy="45720"/>
              </a:xfrm>
              <a:prstGeom prst="rect">
                <a:avLst/>
              </a:prstGeom>
              <a:solidFill>
                <a:srgbClr val="30A02B"/>
              </a:solidFill>
              <a:ln>
                <a:solidFill>
                  <a:srgbClr val="30A02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BF616FFC-6309-914C-95A2-DA71D40C1641}"/>
                  </a:ext>
                </a:extLst>
              </p:cNvPr>
              <p:cNvSpPr/>
              <p:nvPr/>
            </p:nvSpPr>
            <p:spPr>
              <a:xfrm>
                <a:off x="9922105" y="3441335"/>
                <a:ext cx="45720" cy="45720"/>
              </a:xfrm>
              <a:prstGeom prst="rect">
                <a:avLst/>
              </a:prstGeom>
              <a:solidFill>
                <a:srgbClr val="30A02B"/>
              </a:solidFill>
              <a:ln>
                <a:solidFill>
                  <a:srgbClr val="30A02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D824E197-4A77-CB47-ADCB-417D508B0889}"/>
                  </a:ext>
                </a:extLst>
              </p:cNvPr>
              <p:cNvSpPr/>
              <p:nvPr/>
            </p:nvSpPr>
            <p:spPr>
              <a:xfrm>
                <a:off x="10029724" y="3433864"/>
                <a:ext cx="45720" cy="45720"/>
              </a:xfrm>
              <a:prstGeom prst="rect">
                <a:avLst/>
              </a:prstGeom>
              <a:solidFill>
                <a:srgbClr val="30A02B"/>
              </a:solidFill>
              <a:ln>
                <a:solidFill>
                  <a:srgbClr val="30A02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2D274231-BF2D-2C43-8FC4-E11DE5B4D464}"/>
                  </a:ext>
                </a:extLst>
              </p:cNvPr>
              <p:cNvSpPr/>
              <p:nvPr/>
            </p:nvSpPr>
            <p:spPr>
              <a:xfrm>
                <a:off x="10181817" y="3436404"/>
                <a:ext cx="45720" cy="45720"/>
              </a:xfrm>
              <a:prstGeom prst="rect">
                <a:avLst/>
              </a:prstGeom>
              <a:solidFill>
                <a:srgbClr val="30A02B"/>
              </a:solidFill>
              <a:ln>
                <a:solidFill>
                  <a:srgbClr val="30A02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4BADFBB8-555A-A14F-A7BA-E058A4276A23}"/>
                  </a:ext>
                </a:extLst>
              </p:cNvPr>
              <p:cNvSpPr/>
              <p:nvPr/>
            </p:nvSpPr>
            <p:spPr>
              <a:xfrm>
                <a:off x="10303249" y="3436404"/>
                <a:ext cx="45720" cy="45720"/>
              </a:xfrm>
              <a:prstGeom prst="rect">
                <a:avLst/>
              </a:prstGeom>
              <a:solidFill>
                <a:srgbClr val="30A02B"/>
              </a:solidFill>
              <a:ln>
                <a:solidFill>
                  <a:srgbClr val="30A02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23E53E91-E653-CC45-867A-D6A14C97F7FD}"/>
                  </a:ext>
                </a:extLst>
              </p:cNvPr>
              <p:cNvSpPr/>
              <p:nvPr/>
            </p:nvSpPr>
            <p:spPr>
              <a:xfrm>
                <a:off x="10406285" y="3436255"/>
                <a:ext cx="45720" cy="45720"/>
              </a:xfrm>
              <a:prstGeom prst="rect">
                <a:avLst/>
              </a:prstGeom>
              <a:solidFill>
                <a:srgbClr val="30A02B"/>
              </a:solidFill>
              <a:ln>
                <a:solidFill>
                  <a:srgbClr val="30A02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501F3894-40F1-7448-870C-2182DF1DD5B2}"/>
                  </a:ext>
                </a:extLst>
              </p:cNvPr>
              <p:cNvSpPr/>
              <p:nvPr/>
            </p:nvSpPr>
            <p:spPr>
              <a:xfrm>
                <a:off x="10552149" y="3435360"/>
                <a:ext cx="45720" cy="45720"/>
              </a:xfrm>
              <a:prstGeom prst="rect">
                <a:avLst/>
              </a:prstGeom>
              <a:solidFill>
                <a:srgbClr val="30A02B"/>
              </a:solidFill>
              <a:ln>
                <a:solidFill>
                  <a:srgbClr val="30A02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8566107C-F1BB-2F49-8874-5D06635DB914}"/>
                  </a:ext>
                </a:extLst>
              </p:cNvPr>
              <p:cNvSpPr/>
              <p:nvPr/>
            </p:nvSpPr>
            <p:spPr>
              <a:xfrm>
                <a:off x="10676076" y="3436404"/>
                <a:ext cx="45720" cy="45720"/>
              </a:xfrm>
              <a:prstGeom prst="rect">
                <a:avLst/>
              </a:prstGeom>
              <a:solidFill>
                <a:srgbClr val="30A02B"/>
              </a:solidFill>
              <a:ln>
                <a:solidFill>
                  <a:srgbClr val="30A02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FF5965C0-C19F-0148-AC66-DA8DA771D5A3}"/>
                  </a:ext>
                </a:extLst>
              </p:cNvPr>
              <p:cNvSpPr/>
              <p:nvPr/>
            </p:nvSpPr>
            <p:spPr>
              <a:xfrm>
                <a:off x="10817237" y="3435070"/>
                <a:ext cx="45720" cy="45720"/>
              </a:xfrm>
              <a:prstGeom prst="rect">
                <a:avLst/>
              </a:prstGeom>
              <a:solidFill>
                <a:srgbClr val="30A02B"/>
              </a:solidFill>
              <a:ln>
                <a:solidFill>
                  <a:srgbClr val="30A02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A70172E1-14BA-9446-909F-361A3F2A635F}"/>
                  </a:ext>
                </a:extLst>
              </p:cNvPr>
              <p:cNvSpPr/>
              <p:nvPr/>
            </p:nvSpPr>
            <p:spPr>
              <a:xfrm>
                <a:off x="10938669" y="3434854"/>
                <a:ext cx="45720" cy="45720"/>
              </a:xfrm>
              <a:prstGeom prst="rect">
                <a:avLst/>
              </a:prstGeom>
              <a:solidFill>
                <a:srgbClr val="30A02B"/>
              </a:solidFill>
              <a:ln>
                <a:solidFill>
                  <a:srgbClr val="30A02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3769C3BC-8ACF-6F41-8702-39C3630C0218}"/>
                  </a:ext>
                </a:extLst>
              </p:cNvPr>
              <p:cNvSpPr/>
              <p:nvPr/>
            </p:nvSpPr>
            <p:spPr>
              <a:xfrm>
                <a:off x="11055372" y="3435144"/>
                <a:ext cx="45720" cy="45720"/>
              </a:xfrm>
              <a:prstGeom prst="rect">
                <a:avLst/>
              </a:prstGeom>
              <a:solidFill>
                <a:srgbClr val="30A02B"/>
              </a:solidFill>
              <a:ln>
                <a:solidFill>
                  <a:srgbClr val="30A02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D5DE214C-234B-D646-8861-4DCA6B1DB3A3}"/>
                  </a:ext>
                </a:extLst>
              </p:cNvPr>
              <p:cNvSpPr/>
              <p:nvPr/>
            </p:nvSpPr>
            <p:spPr>
              <a:xfrm>
                <a:off x="11176634" y="3434854"/>
                <a:ext cx="45720" cy="45720"/>
              </a:xfrm>
              <a:prstGeom prst="rect">
                <a:avLst/>
              </a:prstGeom>
              <a:solidFill>
                <a:srgbClr val="30A02B"/>
              </a:solidFill>
              <a:ln>
                <a:solidFill>
                  <a:srgbClr val="30A02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6FA2CFCC-3B85-FC45-961E-57EFA9C15BCB}"/>
                  </a:ext>
                </a:extLst>
              </p:cNvPr>
              <p:cNvSpPr/>
              <p:nvPr/>
            </p:nvSpPr>
            <p:spPr>
              <a:xfrm>
                <a:off x="11270233" y="3434165"/>
                <a:ext cx="45720" cy="45720"/>
              </a:xfrm>
              <a:prstGeom prst="rect">
                <a:avLst/>
              </a:prstGeom>
              <a:solidFill>
                <a:srgbClr val="30A02B"/>
              </a:solidFill>
              <a:ln>
                <a:solidFill>
                  <a:srgbClr val="30A02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6B9DFE02-E2CF-D54A-82CB-8FB0C36D9050}"/>
                  </a:ext>
                </a:extLst>
              </p:cNvPr>
              <p:cNvSpPr/>
              <p:nvPr/>
            </p:nvSpPr>
            <p:spPr>
              <a:xfrm>
                <a:off x="11411278" y="3435360"/>
                <a:ext cx="45720" cy="45720"/>
              </a:xfrm>
              <a:prstGeom prst="rect">
                <a:avLst/>
              </a:prstGeom>
              <a:solidFill>
                <a:srgbClr val="30A02B"/>
              </a:solidFill>
              <a:ln>
                <a:solidFill>
                  <a:srgbClr val="30A02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0B25F76-8CE9-D846-B9C1-5FEC8AE3711C}"/>
              </a:ext>
            </a:extLst>
          </p:cNvPr>
          <p:cNvGrpSpPr/>
          <p:nvPr/>
        </p:nvGrpSpPr>
        <p:grpSpPr>
          <a:xfrm>
            <a:off x="7990803" y="3973591"/>
            <a:ext cx="3956600" cy="2886544"/>
            <a:chOff x="7990803" y="3973591"/>
            <a:chExt cx="3956600" cy="2886544"/>
          </a:xfrm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E36867E4-D8EA-2D4C-8D6B-BFE44580596E}"/>
                </a:ext>
              </a:extLst>
            </p:cNvPr>
            <p:cNvGrpSpPr/>
            <p:nvPr/>
          </p:nvGrpSpPr>
          <p:grpSpPr>
            <a:xfrm>
              <a:off x="7990803" y="3973591"/>
              <a:ext cx="3956600" cy="2886544"/>
              <a:chOff x="7861707" y="3887527"/>
              <a:chExt cx="3956600" cy="2886544"/>
            </a:xfrm>
          </p:grpSpPr>
          <p:pic>
            <p:nvPicPr>
              <p:cNvPr id="42" name="Picture 41">
                <a:extLst>
                  <a:ext uri="{FF2B5EF4-FFF2-40B4-BE49-F238E27FC236}">
                    <a16:creationId xmlns:a16="http://schemas.microsoft.com/office/drawing/2014/main" id="{A01874CE-3934-1740-B9B3-A5EB95099B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861707" y="3981177"/>
                <a:ext cx="3956600" cy="2792894"/>
              </a:xfrm>
              <a:prstGeom prst="rect">
                <a:avLst/>
              </a:prstGeom>
            </p:spPr>
          </p:pic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16574C0E-03AB-5C4A-B6EA-A9610973352C}"/>
                  </a:ext>
                </a:extLst>
              </p:cNvPr>
              <p:cNvSpPr txBox="1"/>
              <p:nvPr/>
            </p:nvSpPr>
            <p:spPr>
              <a:xfrm>
                <a:off x="8317761" y="3887527"/>
                <a:ext cx="3252878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/>
                  <a:t>      Model Correlation vs. Time Step           </a:t>
                </a:r>
              </a:p>
            </p:txBody>
          </p:sp>
        </p:grpSp>
        <p:sp>
          <p:nvSpPr>
            <p:cNvPr id="84" name="Triangle 83">
              <a:extLst>
                <a:ext uri="{FF2B5EF4-FFF2-40B4-BE49-F238E27FC236}">
                  <a16:creationId xmlns:a16="http://schemas.microsoft.com/office/drawing/2014/main" id="{153CC759-680F-164A-AAAE-E5AAE7432A8A}"/>
                </a:ext>
              </a:extLst>
            </p:cNvPr>
            <p:cNvSpPr/>
            <p:nvPr/>
          </p:nvSpPr>
          <p:spPr>
            <a:xfrm>
              <a:off x="8568578" y="5340174"/>
              <a:ext cx="45720" cy="45720"/>
            </a:xfrm>
            <a:prstGeom prst="triangle">
              <a:avLst/>
            </a:prstGeom>
            <a:solidFill>
              <a:srgbClr val="F77F0F"/>
            </a:solidFill>
            <a:ln>
              <a:solidFill>
                <a:srgbClr val="F77F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BD11E21C-28E0-CC49-A6F0-BCF951594FB8}"/>
                </a:ext>
              </a:extLst>
            </p:cNvPr>
            <p:cNvSpPr/>
            <p:nvPr/>
          </p:nvSpPr>
          <p:spPr>
            <a:xfrm>
              <a:off x="11573352" y="4372139"/>
              <a:ext cx="45720" cy="45720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2247A70E-2829-B54B-B328-131B0576B509}"/>
                </a:ext>
              </a:extLst>
            </p:cNvPr>
            <p:cNvSpPr/>
            <p:nvPr/>
          </p:nvSpPr>
          <p:spPr>
            <a:xfrm>
              <a:off x="11411278" y="4431692"/>
              <a:ext cx="45720" cy="45720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8D68537E-D052-C549-91BA-BC7C6244BC45}"/>
                </a:ext>
              </a:extLst>
            </p:cNvPr>
            <p:cNvSpPr/>
            <p:nvPr/>
          </p:nvSpPr>
          <p:spPr>
            <a:xfrm>
              <a:off x="11301120" y="5190019"/>
              <a:ext cx="45720" cy="45720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2BF65E98-F452-C741-AD28-6E3B1B9EFB64}"/>
                </a:ext>
              </a:extLst>
            </p:cNvPr>
            <p:cNvSpPr/>
            <p:nvPr/>
          </p:nvSpPr>
          <p:spPr>
            <a:xfrm>
              <a:off x="10260533" y="5921466"/>
              <a:ext cx="45720" cy="45720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2F2E3AF7-2B46-FD45-A9B7-F986F9EFE34A}"/>
                </a:ext>
              </a:extLst>
            </p:cNvPr>
            <p:cNvSpPr/>
            <p:nvPr/>
          </p:nvSpPr>
          <p:spPr>
            <a:xfrm>
              <a:off x="10382255" y="5936342"/>
              <a:ext cx="45720" cy="45720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CC1B4868-8FDB-B44D-BD86-96A9116127B8}"/>
                </a:ext>
              </a:extLst>
            </p:cNvPr>
            <p:cNvSpPr/>
            <p:nvPr/>
          </p:nvSpPr>
          <p:spPr>
            <a:xfrm>
              <a:off x="10478287" y="5930343"/>
              <a:ext cx="45720" cy="45720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ACD83763-0BDD-F847-97F5-203791DF3ED3}"/>
                </a:ext>
              </a:extLst>
            </p:cNvPr>
            <p:cNvSpPr/>
            <p:nvPr/>
          </p:nvSpPr>
          <p:spPr>
            <a:xfrm>
              <a:off x="10648901" y="5887163"/>
              <a:ext cx="45720" cy="45720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90441BBF-F6A1-7448-88B0-CE41FAE601B9}"/>
                </a:ext>
              </a:extLst>
            </p:cNvPr>
            <p:cNvSpPr/>
            <p:nvPr/>
          </p:nvSpPr>
          <p:spPr>
            <a:xfrm>
              <a:off x="10779137" y="5892243"/>
              <a:ext cx="45720" cy="45720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ECA916C0-C385-804B-A747-BA6D8573BFE5}"/>
                </a:ext>
              </a:extLst>
            </p:cNvPr>
            <p:cNvSpPr/>
            <p:nvPr/>
          </p:nvSpPr>
          <p:spPr>
            <a:xfrm>
              <a:off x="10924089" y="5882083"/>
              <a:ext cx="45720" cy="45720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2BFF5052-34FD-8540-B77E-BDA01B0759F8}"/>
                </a:ext>
              </a:extLst>
            </p:cNvPr>
            <p:cNvSpPr/>
            <p:nvPr/>
          </p:nvSpPr>
          <p:spPr>
            <a:xfrm>
              <a:off x="11044613" y="5675866"/>
              <a:ext cx="45720" cy="45720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BDB88E65-FCDE-564E-9E0D-9B2485FC7792}"/>
                </a:ext>
              </a:extLst>
            </p:cNvPr>
            <p:cNvSpPr/>
            <p:nvPr/>
          </p:nvSpPr>
          <p:spPr>
            <a:xfrm>
              <a:off x="11169674" y="5311559"/>
              <a:ext cx="45720" cy="45720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525B8698-33D9-9B46-BEE9-C5982CF5A6AA}"/>
                </a:ext>
              </a:extLst>
            </p:cNvPr>
            <p:cNvSpPr/>
            <p:nvPr/>
          </p:nvSpPr>
          <p:spPr>
            <a:xfrm>
              <a:off x="9326653" y="5935423"/>
              <a:ext cx="45720" cy="45720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E217E1D6-6D2B-124E-9288-E9B0EE614A28}"/>
                </a:ext>
              </a:extLst>
            </p:cNvPr>
            <p:cNvSpPr/>
            <p:nvPr/>
          </p:nvSpPr>
          <p:spPr>
            <a:xfrm>
              <a:off x="9464247" y="5932883"/>
              <a:ext cx="45720" cy="45720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CD52F5F5-55F2-4942-8307-6AB4CF3460C8}"/>
                </a:ext>
              </a:extLst>
            </p:cNvPr>
            <p:cNvSpPr/>
            <p:nvPr/>
          </p:nvSpPr>
          <p:spPr>
            <a:xfrm>
              <a:off x="9617586" y="5945984"/>
              <a:ext cx="45720" cy="45720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E1AE76E2-1D21-4742-A2A1-F412B2611857}"/>
                </a:ext>
              </a:extLst>
            </p:cNvPr>
            <p:cNvSpPr/>
            <p:nvPr/>
          </p:nvSpPr>
          <p:spPr>
            <a:xfrm>
              <a:off x="9724068" y="5938382"/>
              <a:ext cx="45720" cy="45720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7BD9B77A-7663-534D-AC6E-4CFFEBF362F4}"/>
                </a:ext>
              </a:extLst>
            </p:cNvPr>
            <p:cNvSpPr/>
            <p:nvPr/>
          </p:nvSpPr>
          <p:spPr>
            <a:xfrm>
              <a:off x="10094494" y="5945196"/>
              <a:ext cx="45720" cy="45720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34123DE3-F6B2-B34B-BBB8-9FBBA6793FFE}"/>
                </a:ext>
              </a:extLst>
            </p:cNvPr>
            <p:cNvSpPr/>
            <p:nvPr/>
          </p:nvSpPr>
          <p:spPr>
            <a:xfrm>
              <a:off x="9982833" y="5943842"/>
              <a:ext cx="45720" cy="45720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5BFF8B1E-694D-2A4D-8609-72337922E303}"/>
                </a:ext>
              </a:extLst>
            </p:cNvPr>
            <p:cNvSpPr/>
            <p:nvPr/>
          </p:nvSpPr>
          <p:spPr>
            <a:xfrm>
              <a:off x="9850951" y="5931142"/>
              <a:ext cx="45720" cy="45720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6986E023-03D8-BE4A-B97A-51BC1066692E}"/>
                </a:ext>
              </a:extLst>
            </p:cNvPr>
            <p:cNvSpPr/>
            <p:nvPr/>
          </p:nvSpPr>
          <p:spPr>
            <a:xfrm>
              <a:off x="9166062" y="5846523"/>
              <a:ext cx="45720" cy="45720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114D5C8A-12BB-9346-98E8-08C65BA82FCF}"/>
                </a:ext>
              </a:extLst>
            </p:cNvPr>
            <p:cNvSpPr/>
            <p:nvPr/>
          </p:nvSpPr>
          <p:spPr>
            <a:xfrm>
              <a:off x="9061737" y="5934479"/>
              <a:ext cx="45720" cy="45720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90D4C63E-BD7C-C940-A258-ED50494D69E9}"/>
                </a:ext>
              </a:extLst>
            </p:cNvPr>
            <p:cNvSpPr/>
            <p:nvPr/>
          </p:nvSpPr>
          <p:spPr>
            <a:xfrm>
              <a:off x="8934851" y="5940922"/>
              <a:ext cx="45720" cy="45720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E0F7E5F3-B0C2-0346-8915-47ECFD03782A}"/>
                </a:ext>
              </a:extLst>
            </p:cNvPr>
            <p:cNvSpPr/>
            <p:nvPr/>
          </p:nvSpPr>
          <p:spPr>
            <a:xfrm>
              <a:off x="8770864" y="5841443"/>
              <a:ext cx="45720" cy="45720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696DE3F8-7CE0-9B48-BFA7-6F64D35207AA}"/>
                </a:ext>
              </a:extLst>
            </p:cNvPr>
            <p:cNvSpPr/>
            <p:nvPr/>
          </p:nvSpPr>
          <p:spPr>
            <a:xfrm>
              <a:off x="8538530" y="5846523"/>
              <a:ext cx="45720" cy="45720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5E135C88-B3E3-9840-B3F4-941CD25970AE}"/>
                </a:ext>
              </a:extLst>
            </p:cNvPr>
            <p:cNvSpPr/>
            <p:nvPr/>
          </p:nvSpPr>
          <p:spPr>
            <a:xfrm>
              <a:off x="8661698" y="5926859"/>
              <a:ext cx="45720" cy="45720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6062ACEF-ACEA-364A-A7C1-F17652F2FDCA}"/>
                </a:ext>
              </a:extLst>
            </p:cNvPr>
            <p:cNvSpPr/>
            <p:nvPr/>
          </p:nvSpPr>
          <p:spPr>
            <a:xfrm>
              <a:off x="8573902" y="5497091"/>
              <a:ext cx="45720" cy="45720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A83D5FF6-D1B7-6E49-BD4F-B694B020828B}"/>
                </a:ext>
              </a:extLst>
            </p:cNvPr>
            <p:cNvGrpSpPr/>
            <p:nvPr/>
          </p:nvGrpSpPr>
          <p:grpSpPr>
            <a:xfrm>
              <a:off x="8533450" y="6330240"/>
              <a:ext cx="3079506" cy="52306"/>
              <a:chOff x="8533450" y="6330240"/>
              <a:chExt cx="3079506" cy="52306"/>
            </a:xfrm>
          </p:grpSpPr>
          <p:sp>
            <p:nvSpPr>
              <p:cNvPr id="134" name="Triangle 133">
                <a:extLst>
                  <a:ext uri="{FF2B5EF4-FFF2-40B4-BE49-F238E27FC236}">
                    <a16:creationId xmlns:a16="http://schemas.microsoft.com/office/drawing/2014/main" id="{FC10B0AA-F11B-044C-909A-F3D30B191B84}"/>
                  </a:ext>
                </a:extLst>
              </p:cNvPr>
              <p:cNvSpPr/>
              <p:nvPr/>
            </p:nvSpPr>
            <p:spPr>
              <a:xfrm>
                <a:off x="8533450" y="6335107"/>
                <a:ext cx="45720" cy="45720"/>
              </a:xfrm>
              <a:prstGeom prst="triangle">
                <a:avLst/>
              </a:prstGeom>
              <a:solidFill>
                <a:srgbClr val="F77F0F"/>
              </a:solidFill>
              <a:ln>
                <a:solidFill>
                  <a:srgbClr val="F77F0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5" name="Triangle 134">
                <a:extLst>
                  <a:ext uri="{FF2B5EF4-FFF2-40B4-BE49-F238E27FC236}">
                    <a16:creationId xmlns:a16="http://schemas.microsoft.com/office/drawing/2014/main" id="{9C7C8AED-CFD8-4544-A20C-46B6A97A4CC0}"/>
                  </a:ext>
                </a:extLst>
              </p:cNvPr>
              <p:cNvSpPr/>
              <p:nvPr/>
            </p:nvSpPr>
            <p:spPr>
              <a:xfrm>
                <a:off x="8662337" y="6333618"/>
                <a:ext cx="45720" cy="45720"/>
              </a:xfrm>
              <a:prstGeom prst="triangle">
                <a:avLst/>
              </a:prstGeom>
              <a:solidFill>
                <a:srgbClr val="F77F0F"/>
              </a:solidFill>
              <a:ln>
                <a:solidFill>
                  <a:srgbClr val="F77F0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6" name="Triangle 135">
                <a:extLst>
                  <a:ext uri="{FF2B5EF4-FFF2-40B4-BE49-F238E27FC236}">
                    <a16:creationId xmlns:a16="http://schemas.microsoft.com/office/drawing/2014/main" id="{65B966ED-0E44-E64E-8E0B-CA4AA842949C}"/>
                  </a:ext>
                </a:extLst>
              </p:cNvPr>
              <p:cNvSpPr/>
              <p:nvPr/>
            </p:nvSpPr>
            <p:spPr>
              <a:xfrm>
                <a:off x="8933868" y="6336643"/>
                <a:ext cx="45720" cy="45720"/>
              </a:xfrm>
              <a:prstGeom prst="triangle">
                <a:avLst/>
              </a:prstGeom>
              <a:solidFill>
                <a:srgbClr val="F77F0F"/>
              </a:solidFill>
              <a:ln>
                <a:solidFill>
                  <a:srgbClr val="F77F0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7" name="Triangle 136">
                <a:extLst>
                  <a:ext uri="{FF2B5EF4-FFF2-40B4-BE49-F238E27FC236}">
                    <a16:creationId xmlns:a16="http://schemas.microsoft.com/office/drawing/2014/main" id="{E4AB5857-F4A2-5C42-8386-11EFFD241F38}"/>
                  </a:ext>
                </a:extLst>
              </p:cNvPr>
              <p:cNvSpPr/>
              <p:nvPr/>
            </p:nvSpPr>
            <p:spPr>
              <a:xfrm>
                <a:off x="9064274" y="6333009"/>
                <a:ext cx="45720" cy="45720"/>
              </a:xfrm>
              <a:prstGeom prst="triangle">
                <a:avLst/>
              </a:prstGeom>
              <a:solidFill>
                <a:srgbClr val="F77F0F"/>
              </a:solidFill>
              <a:ln>
                <a:solidFill>
                  <a:srgbClr val="F77F0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8" name="Triangle 137">
                <a:extLst>
                  <a:ext uri="{FF2B5EF4-FFF2-40B4-BE49-F238E27FC236}">
                    <a16:creationId xmlns:a16="http://schemas.microsoft.com/office/drawing/2014/main" id="{0675456D-9FEB-924B-8AEB-7DD8F0239CBC}"/>
                  </a:ext>
                </a:extLst>
              </p:cNvPr>
              <p:cNvSpPr/>
              <p:nvPr/>
            </p:nvSpPr>
            <p:spPr>
              <a:xfrm>
                <a:off x="8765824" y="6333009"/>
                <a:ext cx="45720" cy="45720"/>
              </a:xfrm>
              <a:prstGeom prst="triangle">
                <a:avLst/>
              </a:prstGeom>
              <a:solidFill>
                <a:srgbClr val="F77F0F"/>
              </a:solidFill>
              <a:ln>
                <a:solidFill>
                  <a:srgbClr val="F77F0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9" name="Triangle 138">
                <a:extLst>
                  <a:ext uri="{FF2B5EF4-FFF2-40B4-BE49-F238E27FC236}">
                    <a16:creationId xmlns:a16="http://schemas.microsoft.com/office/drawing/2014/main" id="{A10534C5-ABBA-9A40-9086-FE6679C9FDCF}"/>
                  </a:ext>
                </a:extLst>
              </p:cNvPr>
              <p:cNvSpPr/>
              <p:nvPr/>
            </p:nvSpPr>
            <p:spPr>
              <a:xfrm>
                <a:off x="9169114" y="6332567"/>
                <a:ext cx="45720" cy="45720"/>
              </a:xfrm>
              <a:prstGeom prst="triangle">
                <a:avLst/>
              </a:prstGeom>
              <a:solidFill>
                <a:srgbClr val="F77F0F"/>
              </a:solidFill>
              <a:ln>
                <a:solidFill>
                  <a:srgbClr val="F77F0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0" name="Triangle 139">
                <a:extLst>
                  <a:ext uri="{FF2B5EF4-FFF2-40B4-BE49-F238E27FC236}">
                    <a16:creationId xmlns:a16="http://schemas.microsoft.com/office/drawing/2014/main" id="{2FBA012B-7B22-9D4F-8A6C-09DDD9A3148F}"/>
                  </a:ext>
                </a:extLst>
              </p:cNvPr>
              <p:cNvSpPr/>
              <p:nvPr/>
            </p:nvSpPr>
            <p:spPr>
              <a:xfrm>
                <a:off x="10088366" y="6335653"/>
                <a:ext cx="45720" cy="45720"/>
              </a:xfrm>
              <a:prstGeom prst="triangle">
                <a:avLst/>
              </a:prstGeom>
              <a:solidFill>
                <a:srgbClr val="F77F0F"/>
              </a:solidFill>
              <a:ln>
                <a:solidFill>
                  <a:srgbClr val="F77F0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1" name="Triangle 140">
                <a:extLst>
                  <a:ext uri="{FF2B5EF4-FFF2-40B4-BE49-F238E27FC236}">
                    <a16:creationId xmlns:a16="http://schemas.microsoft.com/office/drawing/2014/main" id="{DF86A5F1-94FA-EE4F-82EE-12A02E3B9E26}"/>
                  </a:ext>
                </a:extLst>
              </p:cNvPr>
              <p:cNvSpPr/>
              <p:nvPr/>
            </p:nvSpPr>
            <p:spPr>
              <a:xfrm>
                <a:off x="9977832" y="6336826"/>
                <a:ext cx="45720" cy="45720"/>
              </a:xfrm>
              <a:prstGeom prst="triangle">
                <a:avLst/>
              </a:prstGeom>
              <a:solidFill>
                <a:srgbClr val="F77F0F"/>
              </a:solidFill>
              <a:ln>
                <a:solidFill>
                  <a:srgbClr val="F77F0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2" name="Triangle 141">
                <a:extLst>
                  <a:ext uri="{FF2B5EF4-FFF2-40B4-BE49-F238E27FC236}">
                    <a16:creationId xmlns:a16="http://schemas.microsoft.com/office/drawing/2014/main" id="{F33B8EC5-D449-6D49-9E28-A32184B70D69}"/>
                  </a:ext>
                </a:extLst>
              </p:cNvPr>
              <p:cNvSpPr/>
              <p:nvPr/>
            </p:nvSpPr>
            <p:spPr>
              <a:xfrm>
                <a:off x="9604955" y="6334799"/>
                <a:ext cx="45720" cy="45720"/>
              </a:xfrm>
              <a:prstGeom prst="triangle">
                <a:avLst/>
              </a:prstGeom>
              <a:solidFill>
                <a:srgbClr val="F77F0F"/>
              </a:solidFill>
              <a:ln>
                <a:solidFill>
                  <a:srgbClr val="F77F0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3" name="Triangle 142">
                <a:extLst>
                  <a:ext uri="{FF2B5EF4-FFF2-40B4-BE49-F238E27FC236}">
                    <a16:creationId xmlns:a16="http://schemas.microsoft.com/office/drawing/2014/main" id="{9BC9769D-7E92-8648-82C8-A85686567D50}"/>
                  </a:ext>
                </a:extLst>
              </p:cNvPr>
              <p:cNvSpPr/>
              <p:nvPr/>
            </p:nvSpPr>
            <p:spPr>
              <a:xfrm>
                <a:off x="9459052" y="6330240"/>
                <a:ext cx="45720" cy="45720"/>
              </a:xfrm>
              <a:prstGeom prst="triangle">
                <a:avLst/>
              </a:prstGeom>
              <a:solidFill>
                <a:srgbClr val="F77F0F"/>
              </a:solidFill>
              <a:ln>
                <a:solidFill>
                  <a:srgbClr val="F77F0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4" name="Triangle 143">
                <a:extLst>
                  <a:ext uri="{FF2B5EF4-FFF2-40B4-BE49-F238E27FC236}">
                    <a16:creationId xmlns:a16="http://schemas.microsoft.com/office/drawing/2014/main" id="{3A98BEDD-56BF-1D47-89AA-C0BEA88B941C}"/>
                  </a:ext>
                </a:extLst>
              </p:cNvPr>
              <p:cNvSpPr/>
              <p:nvPr/>
            </p:nvSpPr>
            <p:spPr>
              <a:xfrm>
                <a:off x="9327007" y="6330240"/>
                <a:ext cx="45720" cy="45720"/>
              </a:xfrm>
              <a:prstGeom prst="triangle">
                <a:avLst/>
              </a:prstGeom>
              <a:solidFill>
                <a:srgbClr val="F77F0F"/>
              </a:solidFill>
              <a:ln>
                <a:solidFill>
                  <a:srgbClr val="F77F0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5" name="Triangle 144">
                <a:extLst>
                  <a:ext uri="{FF2B5EF4-FFF2-40B4-BE49-F238E27FC236}">
                    <a16:creationId xmlns:a16="http://schemas.microsoft.com/office/drawing/2014/main" id="{B2A73CB6-B311-674B-8D19-398860E93AA3}"/>
                  </a:ext>
                </a:extLst>
              </p:cNvPr>
              <p:cNvSpPr/>
              <p:nvPr/>
            </p:nvSpPr>
            <p:spPr>
              <a:xfrm>
                <a:off x="9728189" y="6332780"/>
                <a:ext cx="45720" cy="45720"/>
              </a:xfrm>
              <a:prstGeom prst="triangle">
                <a:avLst/>
              </a:prstGeom>
              <a:solidFill>
                <a:srgbClr val="F77F0F"/>
              </a:solidFill>
              <a:ln>
                <a:solidFill>
                  <a:srgbClr val="F77F0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6" name="Triangle 145">
                <a:extLst>
                  <a:ext uri="{FF2B5EF4-FFF2-40B4-BE49-F238E27FC236}">
                    <a16:creationId xmlns:a16="http://schemas.microsoft.com/office/drawing/2014/main" id="{968B539A-FED6-C848-99AE-A129D8958B07}"/>
                  </a:ext>
                </a:extLst>
              </p:cNvPr>
              <p:cNvSpPr/>
              <p:nvPr/>
            </p:nvSpPr>
            <p:spPr>
              <a:xfrm>
                <a:off x="9857528" y="6336643"/>
                <a:ext cx="45720" cy="45720"/>
              </a:xfrm>
              <a:prstGeom prst="triangle">
                <a:avLst/>
              </a:prstGeom>
              <a:solidFill>
                <a:srgbClr val="F77F0F"/>
              </a:solidFill>
              <a:ln>
                <a:solidFill>
                  <a:srgbClr val="F77F0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7" name="Triangle 146">
                <a:extLst>
                  <a:ext uri="{FF2B5EF4-FFF2-40B4-BE49-F238E27FC236}">
                    <a16:creationId xmlns:a16="http://schemas.microsoft.com/office/drawing/2014/main" id="{6C92CB85-C9B5-3F4B-8130-6F6FD1FF5A36}"/>
                  </a:ext>
                </a:extLst>
              </p:cNvPr>
              <p:cNvSpPr/>
              <p:nvPr/>
            </p:nvSpPr>
            <p:spPr>
              <a:xfrm>
                <a:off x="10371683" y="6334899"/>
                <a:ext cx="45720" cy="45720"/>
              </a:xfrm>
              <a:prstGeom prst="triangle">
                <a:avLst/>
              </a:prstGeom>
              <a:solidFill>
                <a:srgbClr val="F77F0F"/>
              </a:solidFill>
              <a:ln>
                <a:solidFill>
                  <a:srgbClr val="F77F0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8" name="Triangle 147">
                <a:extLst>
                  <a:ext uri="{FF2B5EF4-FFF2-40B4-BE49-F238E27FC236}">
                    <a16:creationId xmlns:a16="http://schemas.microsoft.com/office/drawing/2014/main" id="{9BFE1825-7145-FF4C-98B0-2C87803E0D7B}"/>
                  </a:ext>
                </a:extLst>
              </p:cNvPr>
              <p:cNvSpPr/>
              <p:nvPr/>
            </p:nvSpPr>
            <p:spPr>
              <a:xfrm>
                <a:off x="10253028" y="6334899"/>
                <a:ext cx="45720" cy="45720"/>
              </a:xfrm>
              <a:prstGeom prst="triangle">
                <a:avLst/>
              </a:prstGeom>
              <a:solidFill>
                <a:srgbClr val="F77F0F"/>
              </a:solidFill>
              <a:ln>
                <a:solidFill>
                  <a:srgbClr val="F77F0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9" name="Triangle 148">
                <a:extLst>
                  <a:ext uri="{FF2B5EF4-FFF2-40B4-BE49-F238E27FC236}">
                    <a16:creationId xmlns:a16="http://schemas.microsoft.com/office/drawing/2014/main" id="{E726C3AE-95DE-3A43-BF35-F5C42BDA4E88}"/>
                  </a:ext>
                </a:extLst>
              </p:cNvPr>
              <p:cNvSpPr/>
              <p:nvPr/>
            </p:nvSpPr>
            <p:spPr>
              <a:xfrm>
                <a:off x="11405694" y="6334522"/>
                <a:ext cx="45720" cy="45720"/>
              </a:xfrm>
              <a:prstGeom prst="triangle">
                <a:avLst/>
              </a:prstGeom>
              <a:solidFill>
                <a:srgbClr val="F77F0F"/>
              </a:solidFill>
              <a:ln>
                <a:solidFill>
                  <a:srgbClr val="F77F0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0" name="Triangle 149">
                <a:extLst>
                  <a:ext uri="{FF2B5EF4-FFF2-40B4-BE49-F238E27FC236}">
                    <a16:creationId xmlns:a16="http://schemas.microsoft.com/office/drawing/2014/main" id="{4BE4332E-FB89-CC42-A2E1-212A9D89BF14}"/>
                  </a:ext>
                </a:extLst>
              </p:cNvPr>
              <p:cNvSpPr/>
              <p:nvPr/>
            </p:nvSpPr>
            <p:spPr>
              <a:xfrm>
                <a:off x="11299472" y="6334522"/>
                <a:ext cx="45720" cy="45720"/>
              </a:xfrm>
              <a:prstGeom prst="triangle">
                <a:avLst/>
              </a:prstGeom>
              <a:solidFill>
                <a:srgbClr val="F77F0F"/>
              </a:solidFill>
              <a:ln>
                <a:solidFill>
                  <a:srgbClr val="F77F0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1" name="Triangle 150">
                <a:extLst>
                  <a:ext uri="{FF2B5EF4-FFF2-40B4-BE49-F238E27FC236}">
                    <a16:creationId xmlns:a16="http://schemas.microsoft.com/office/drawing/2014/main" id="{F5F835DC-08BD-2B47-B3F4-79ABEDBD59E2}"/>
                  </a:ext>
                </a:extLst>
              </p:cNvPr>
              <p:cNvSpPr/>
              <p:nvPr/>
            </p:nvSpPr>
            <p:spPr>
              <a:xfrm>
                <a:off x="11177643" y="6334522"/>
                <a:ext cx="45720" cy="45720"/>
              </a:xfrm>
              <a:prstGeom prst="triangle">
                <a:avLst/>
              </a:prstGeom>
              <a:solidFill>
                <a:srgbClr val="F77F0F"/>
              </a:solidFill>
              <a:ln>
                <a:solidFill>
                  <a:srgbClr val="F77F0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2" name="Triangle 151">
                <a:extLst>
                  <a:ext uri="{FF2B5EF4-FFF2-40B4-BE49-F238E27FC236}">
                    <a16:creationId xmlns:a16="http://schemas.microsoft.com/office/drawing/2014/main" id="{B0986A26-8EC2-F649-B49D-FDBCBB0AC780}"/>
                  </a:ext>
                </a:extLst>
              </p:cNvPr>
              <p:cNvSpPr/>
              <p:nvPr/>
            </p:nvSpPr>
            <p:spPr>
              <a:xfrm>
                <a:off x="10645824" y="6336643"/>
                <a:ext cx="45720" cy="45720"/>
              </a:xfrm>
              <a:prstGeom prst="triangle">
                <a:avLst/>
              </a:prstGeom>
              <a:solidFill>
                <a:srgbClr val="F77F0F"/>
              </a:solidFill>
              <a:ln>
                <a:solidFill>
                  <a:srgbClr val="F77F0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3" name="Triangle 152">
                <a:extLst>
                  <a:ext uri="{FF2B5EF4-FFF2-40B4-BE49-F238E27FC236}">
                    <a16:creationId xmlns:a16="http://schemas.microsoft.com/office/drawing/2014/main" id="{6ABF4A0E-6ECA-F74F-BCEF-57B7857A7006}"/>
                  </a:ext>
                </a:extLst>
              </p:cNvPr>
              <p:cNvSpPr/>
              <p:nvPr/>
            </p:nvSpPr>
            <p:spPr>
              <a:xfrm>
                <a:off x="10924089" y="6335320"/>
                <a:ext cx="45720" cy="45720"/>
              </a:xfrm>
              <a:prstGeom prst="triangle">
                <a:avLst/>
              </a:prstGeom>
              <a:solidFill>
                <a:srgbClr val="F77F0F"/>
              </a:solidFill>
              <a:ln>
                <a:solidFill>
                  <a:srgbClr val="F77F0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4" name="Triangle 153">
                <a:extLst>
                  <a:ext uri="{FF2B5EF4-FFF2-40B4-BE49-F238E27FC236}">
                    <a16:creationId xmlns:a16="http://schemas.microsoft.com/office/drawing/2014/main" id="{321DB76D-74FA-334E-BB52-986241BCE5CB}"/>
                  </a:ext>
                </a:extLst>
              </p:cNvPr>
              <p:cNvSpPr/>
              <p:nvPr/>
            </p:nvSpPr>
            <p:spPr>
              <a:xfrm>
                <a:off x="10477789" y="6333945"/>
                <a:ext cx="45720" cy="45720"/>
              </a:xfrm>
              <a:prstGeom prst="triangle">
                <a:avLst/>
              </a:prstGeom>
              <a:solidFill>
                <a:srgbClr val="F77F0F"/>
              </a:solidFill>
              <a:ln>
                <a:solidFill>
                  <a:srgbClr val="F77F0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5" name="Triangle 154">
                <a:extLst>
                  <a:ext uri="{FF2B5EF4-FFF2-40B4-BE49-F238E27FC236}">
                    <a16:creationId xmlns:a16="http://schemas.microsoft.com/office/drawing/2014/main" id="{46A8CFB9-68EE-A94B-8381-653ED41545EE}"/>
                  </a:ext>
                </a:extLst>
              </p:cNvPr>
              <p:cNvSpPr/>
              <p:nvPr/>
            </p:nvSpPr>
            <p:spPr>
              <a:xfrm>
                <a:off x="10774701" y="6336643"/>
                <a:ext cx="45720" cy="45720"/>
              </a:xfrm>
              <a:prstGeom prst="triangle">
                <a:avLst/>
              </a:prstGeom>
              <a:solidFill>
                <a:srgbClr val="F77F0F"/>
              </a:solidFill>
              <a:ln>
                <a:solidFill>
                  <a:srgbClr val="F77F0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6" name="Triangle 155">
                <a:extLst>
                  <a:ext uri="{FF2B5EF4-FFF2-40B4-BE49-F238E27FC236}">
                    <a16:creationId xmlns:a16="http://schemas.microsoft.com/office/drawing/2014/main" id="{2829BBBB-FBE5-1F41-8DE5-C8C383172D97}"/>
                  </a:ext>
                </a:extLst>
              </p:cNvPr>
              <p:cNvSpPr/>
              <p:nvPr/>
            </p:nvSpPr>
            <p:spPr>
              <a:xfrm>
                <a:off x="11045918" y="6333054"/>
                <a:ext cx="45720" cy="45720"/>
              </a:xfrm>
              <a:prstGeom prst="triangle">
                <a:avLst/>
              </a:prstGeom>
              <a:solidFill>
                <a:srgbClr val="F77F0F"/>
              </a:solidFill>
              <a:ln>
                <a:solidFill>
                  <a:srgbClr val="F77F0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8" name="Triangle 157">
                <a:extLst>
                  <a:ext uri="{FF2B5EF4-FFF2-40B4-BE49-F238E27FC236}">
                    <a16:creationId xmlns:a16="http://schemas.microsoft.com/office/drawing/2014/main" id="{9B05DC7A-0F89-C949-87E5-9961E992C14C}"/>
                  </a:ext>
                </a:extLst>
              </p:cNvPr>
              <p:cNvSpPr/>
              <p:nvPr/>
            </p:nvSpPr>
            <p:spPr>
              <a:xfrm>
                <a:off x="11567236" y="6335320"/>
                <a:ext cx="45720" cy="45720"/>
              </a:xfrm>
              <a:prstGeom prst="triangle">
                <a:avLst/>
              </a:prstGeom>
              <a:solidFill>
                <a:srgbClr val="F77F0F"/>
              </a:solidFill>
              <a:ln>
                <a:solidFill>
                  <a:srgbClr val="F77F0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634097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670679-5ACB-EC4F-B079-9FD774263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14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DD63283-321F-B04B-8D59-1FF29FB23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/>
              <a:t>Trajectory Simulation Example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A3B4C8-9211-CC42-9F30-4319462B18BE}"/>
              </a:ext>
            </a:extLst>
          </p:cNvPr>
          <p:cNvSpPr txBox="1"/>
          <p:nvPr/>
        </p:nvSpPr>
        <p:spPr>
          <a:xfrm>
            <a:off x="614627" y="1106746"/>
            <a:ext cx="68541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Goal: </a:t>
            </a:r>
            <a:r>
              <a:rPr lang="en-US" sz="2000" dirty="0"/>
              <a:t>Predict the flight time of an umbrella heatshield reentering the Earth’s atmosphere within computational budget</a:t>
            </a:r>
            <a:endParaRPr lang="en-US" sz="2000" b="1" dirty="0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0ED2562-63B1-9344-99D3-7351AD7AE124}"/>
              </a:ext>
            </a:extLst>
          </p:cNvPr>
          <p:cNvGrpSpPr/>
          <p:nvPr/>
        </p:nvGrpSpPr>
        <p:grpSpPr>
          <a:xfrm>
            <a:off x="779611" y="2614810"/>
            <a:ext cx="7546813" cy="547224"/>
            <a:chOff x="1775175" y="5721696"/>
            <a:chExt cx="8529808" cy="54722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CB952235-CD16-D143-8D7F-11219F152666}"/>
                    </a:ext>
                  </a:extLst>
                </p:cNvPr>
                <p:cNvSpPr txBox="1"/>
                <p:nvPr/>
              </p:nvSpPr>
              <p:spPr>
                <a:xfrm>
                  <a:off x="2190313" y="5721696"/>
                  <a:ext cx="8114670" cy="40498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b="0" dirty="0"/>
                    <a:t>argmin  </a:t>
                  </a:r>
                  <a14:m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𝑉𝑎𝑟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̃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a14:m>
                  <a:r>
                    <a:rPr lang="en-US" dirty="0"/>
                    <a:t>  s</a:t>
                  </a:r>
                  <a:r>
                    <a:rPr lang="en-US" dirty="0" err="1"/>
                    <a:t>.t.</a:t>
                  </a:r>
                  <a:r>
                    <a:rPr lang="en-US" dirty="0"/>
                    <a:t>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𝑡𝑜𝑡𝑎𝑙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Δ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𝑡𝑎𝑟𝑔𝑒𝑡</m:t>
                          </m:r>
                        </m:sup>
                      </m:sSup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CB952235-CD16-D143-8D7F-11219F15266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90313" y="5721696"/>
                  <a:ext cx="8114670" cy="404983"/>
                </a:xfrm>
                <a:prstGeom prst="rect">
                  <a:avLst/>
                </a:prstGeom>
                <a:blipFill>
                  <a:blip r:embed="rId9"/>
                  <a:stretch>
                    <a:fillRect l="-781" b="-218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F82F7493-6F2E-C243-8759-98297BD46871}"/>
                    </a:ext>
                  </a:extLst>
                </p:cNvPr>
                <p:cNvSpPr txBox="1"/>
                <p:nvPr/>
              </p:nvSpPr>
              <p:spPr>
                <a:xfrm>
                  <a:off x="1775175" y="5961143"/>
                  <a:ext cx="1709446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US" sz="1400">
                            <a:latin typeface="Cambria Math" panose="02040503050406030204" pitchFamily="18" charset="0"/>
                          </a:rPr>
                          <m:t>Δ</m:t>
                        </m:r>
                        <m:sSub>
                          <m:sSubPr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F82F7493-6F2E-C243-8759-98297BD4687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75175" y="5961143"/>
                  <a:ext cx="1709446" cy="307777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3DD71A26-D809-BA4B-878C-6F215F7F9D60}"/>
              </a:ext>
            </a:extLst>
          </p:cNvPr>
          <p:cNvSpPr txBox="1"/>
          <p:nvPr/>
        </p:nvSpPr>
        <p:spPr>
          <a:xfrm>
            <a:off x="614626" y="2202446"/>
            <a:ext cx="68767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Determine mid-fidelity time step through joint optimization:   </a:t>
            </a:r>
            <a:r>
              <a:rPr lang="en-US" dirty="0"/>
              <a:t> 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5710159-D493-1740-9DF4-D4FAF5053FCD}"/>
                  </a:ext>
                </a:extLst>
              </p:cNvPr>
              <p:cNvSpPr txBox="1"/>
              <p:nvPr/>
            </p:nvSpPr>
            <p:spPr>
              <a:xfrm>
                <a:off x="615690" y="3519815"/>
                <a:ext cx="6853090" cy="2191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Compare correlation surrogate models with varying amounts of data</a:t>
                </a:r>
              </a:p>
              <a:p>
                <a:pPr marL="800100" lvl="1" indent="-342900">
                  <a:buFontTx/>
                  <a:buAutoNum type="arabi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i="0" smtClean="0">
                            <a:latin typeface="Cambria Math" panose="02040503050406030204" pitchFamily="18" charset="0"/>
                          </a:rPr>
                          <m:t>N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i="0" smtClean="0">
                            <a:latin typeface="Cambria Math" panose="02040503050406030204" pitchFamily="18" charset="0"/>
                          </a:rPr>
                          <m:t>tun</m:t>
                        </m:r>
                      </m:sub>
                    </m:sSub>
                  </m:oMath>
                </a14:m>
                <a:r>
                  <a:rPr lang="en-US" dirty="0"/>
                  <a:t>=24,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i="0" smtClean="0">
                            <a:latin typeface="Cambria Math" panose="02040503050406030204" pitchFamily="18" charset="0"/>
                          </a:rPr>
                          <m:t>N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i="0" smtClean="0">
                            <a:latin typeface="Cambria Math" panose="02040503050406030204" pitchFamily="18" charset="0"/>
                          </a:rPr>
                          <m:t>pilot</m:t>
                        </m:r>
                      </m:sub>
                    </m:sSub>
                    <m:r>
                      <a:rPr lang="en-US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200</m:t>
                    </m:r>
                  </m:oMath>
                </a14:m>
                <a:endParaRPr lang="en-US" dirty="0">
                  <a:latin typeface="Cambria Math" panose="02040503050406030204" pitchFamily="18" charset="0"/>
                </a:endParaRPr>
              </a:p>
              <a:p>
                <a:pPr marL="800100" lvl="1" indent="-342900">
                  <a:buFontTx/>
                  <a:buAutoNum type="arabi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N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tun</m:t>
                        </m:r>
                      </m:sub>
                    </m:sSub>
                  </m:oMath>
                </a14:m>
                <a:r>
                  <a:rPr lang="en-US" dirty="0"/>
                  <a:t>=24,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N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pilot</m:t>
                        </m:r>
                      </m:sub>
                    </m:sSub>
                    <m:r>
                      <a:rPr lang="en-US" i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50</m:t>
                    </m:r>
                  </m:oMath>
                </a14:m>
                <a:endParaRPr lang="en-US" b="0" dirty="0"/>
              </a:p>
              <a:p>
                <a:pPr marL="800100" lvl="1" indent="-342900">
                  <a:buFontTx/>
                  <a:buAutoNum type="arabi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N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tun</m:t>
                        </m:r>
                      </m:sub>
                    </m:sSub>
                  </m:oMath>
                </a14:m>
                <a:r>
                  <a:rPr lang="en-US" dirty="0"/>
                  <a:t>=6,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N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pilot</m:t>
                        </m:r>
                      </m:sub>
                    </m:sSub>
                    <m:r>
                      <a:rPr lang="en-US" i="0">
                        <a:latin typeface="Cambria Math" panose="02040503050406030204" pitchFamily="18" charset="0"/>
                      </a:rPr>
                      <m:t>=200</m:t>
                    </m:r>
                  </m:oMath>
                </a14:m>
                <a:endParaRPr lang="en-US" dirty="0"/>
              </a:p>
              <a:p>
                <a:pPr marL="742950" lvl="1" indent="-285750">
                  <a:buFont typeface="Wingdings" pitchFamily="2" charset="2"/>
                  <a:buChar char="Ø"/>
                </a:pPr>
                <a:r>
                  <a:rPr lang="en-US" dirty="0"/>
                  <a:t>Reference case (</a:t>
                </a:r>
                <a:r>
                  <a:rPr lang="en-US" i="1" dirty="0"/>
                  <a:t>Ref </a:t>
                </a:r>
                <a:r>
                  <a:rPr lang="en-US" i="1" dirty="0" err="1"/>
                  <a:t>Surr</a:t>
                </a:r>
                <a:r>
                  <a:rPr lang="en-US" dirty="0"/>
                  <a:t>) with all data: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N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tun</m:t>
                        </m:r>
                      </m:sub>
                    </m:sSub>
                  </m:oMath>
                </a14:m>
                <a:r>
                  <a:rPr lang="en-US" dirty="0"/>
                  <a:t>=24,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N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pilot</m:t>
                        </m:r>
                      </m:sub>
                    </m:sSub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00</m:t>
                    </m:r>
                  </m:oMath>
                </a14:m>
                <a:endParaRPr lang="en-US" dirty="0">
                  <a:latin typeface="Cambria Math" panose="02040503050406030204" pitchFamily="18" charset="0"/>
                </a:endParaRPr>
              </a:p>
              <a:p>
                <a:pPr marL="742950" lvl="1" indent="-285750">
                  <a:buFont typeface="Wingdings" pitchFamily="2" charset="2"/>
                  <a:buChar char="Ø"/>
                </a:pPr>
                <a:endParaRPr lang="en-US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5710159-D493-1740-9DF4-D4FAF5053F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690" y="3519815"/>
                <a:ext cx="6853090" cy="2191626"/>
              </a:xfrm>
              <a:prstGeom prst="rect">
                <a:avLst/>
              </a:prstGeom>
              <a:blipFill>
                <a:blip r:embed="rId11"/>
                <a:stretch>
                  <a:fillRect l="-741" t="-1149" r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7A578B7A-0529-2F45-A83E-E9520D12EA7C}"/>
                  </a:ext>
                </a:extLst>
              </p:cNvPr>
              <p:cNvSpPr txBox="1"/>
              <p:nvPr/>
            </p:nvSpPr>
            <p:spPr>
              <a:xfrm>
                <a:off x="5051736" y="6103075"/>
                <a:ext cx="2876108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400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400" dirty="0"/>
                  <a:t>model cost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400" dirty="0"/>
                  <a:t>: correlation between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400" dirty="0"/>
                  <a:t>and </a:t>
                </a:r>
                <a14:m>
                  <m:oMath xmlns:m="http://schemas.openxmlformats.org/officeDocument/2006/math">
                    <m:r>
                      <a:rPr lang="en-US" sz="1400" i="1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en-US" sz="14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400" dirty="0"/>
                  <a:t>: correlation between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400" dirty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1400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7A578B7A-0529-2F45-A83E-E9520D12EA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1736" y="6103075"/>
                <a:ext cx="2876108" cy="738664"/>
              </a:xfrm>
              <a:prstGeom prst="rect">
                <a:avLst/>
              </a:prstGeom>
              <a:blipFill>
                <a:blip r:embed="rId9"/>
                <a:stretch>
                  <a:fillRect t="-1695" b="-8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1" name="Group 40">
            <a:extLst>
              <a:ext uri="{FF2B5EF4-FFF2-40B4-BE49-F238E27FC236}">
                <a16:creationId xmlns:a16="http://schemas.microsoft.com/office/drawing/2014/main" id="{79CDE3E8-9CFE-ED48-9644-A0939247750D}"/>
              </a:ext>
            </a:extLst>
          </p:cNvPr>
          <p:cNvGrpSpPr/>
          <p:nvPr/>
        </p:nvGrpSpPr>
        <p:grpSpPr>
          <a:xfrm>
            <a:off x="7858645" y="1100282"/>
            <a:ext cx="3965039" cy="2845749"/>
            <a:chOff x="7858645" y="1100282"/>
            <a:chExt cx="3965039" cy="2845749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6E675D7A-2A34-DC42-A511-A18E2A9486D9}"/>
                </a:ext>
              </a:extLst>
            </p:cNvPr>
            <p:cNvGrpSpPr/>
            <p:nvPr/>
          </p:nvGrpSpPr>
          <p:grpSpPr>
            <a:xfrm>
              <a:off x="7858645" y="1100282"/>
              <a:ext cx="3965039" cy="2845749"/>
              <a:chOff x="7858645" y="1100282"/>
              <a:chExt cx="3965039" cy="2845749"/>
            </a:xfrm>
          </p:grpSpPr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9D932367-2333-FB44-A947-E8BDA753F7A3}"/>
                  </a:ext>
                </a:extLst>
              </p:cNvPr>
              <p:cNvGrpSpPr/>
              <p:nvPr/>
            </p:nvGrpSpPr>
            <p:grpSpPr>
              <a:xfrm>
                <a:off x="7858645" y="1100282"/>
                <a:ext cx="3965039" cy="2845749"/>
                <a:chOff x="7858645" y="1100282"/>
                <a:chExt cx="3965039" cy="2845749"/>
              </a:xfrm>
            </p:grpSpPr>
            <p:grpSp>
              <p:nvGrpSpPr>
                <p:cNvPr id="80" name="Group 79">
                  <a:extLst>
                    <a:ext uri="{FF2B5EF4-FFF2-40B4-BE49-F238E27FC236}">
                      <a16:creationId xmlns:a16="http://schemas.microsoft.com/office/drawing/2014/main" id="{5A9CB2C2-A4C9-A949-966B-C94C76AE91F4}"/>
                    </a:ext>
                  </a:extLst>
                </p:cNvPr>
                <p:cNvGrpSpPr/>
                <p:nvPr/>
              </p:nvGrpSpPr>
              <p:grpSpPr>
                <a:xfrm>
                  <a:off x="7858645" y="1100282"/>
                  <a:ext cx="3965039" cy="2845749"/>
                  <a:chOff x="7761823" y="917396"/>
                  <a:chExt cx="3965039" cy="2845749"/>
                </a:xfrm>
              </p:grpSpPr>
              <p:pic>
                <p:nvPicPr>
                  <p:cNvPr id="85" name="Picture 84">
                    <a:extLst>
                      <a:ext uri="{FF2B5EF4-FFF2-40B4-BE49-F238E27FC236}">
                        <a16:creationId xmlns:a16="http://schemas.microsoft.com/office/drawing/2014/main" id="{6AF79EA4-CACF-DF41-B2C6-9DDDAC13281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7761823" y="1035198"/>
                    <a:ext cx="3965039" cy="2727947"/>
                  </a:xfrm>
                  <a:prstGeom prst="rect">
                    <a:avLst/>
                  </a:prstGeom>
                </p:spPr>
              </p:pic>
              <p:sp>
                <p:nvSpPr>
                  <p:cNvPr id="86" name="TextBox 85">
                    <a:extLst>
                      <a:ext uri="{FF2B5EF4-FFF2-40B4-BE49-F238E27FC236}">
                        <a16:creationId xmlns:a16="http://schemas.microsoft.com/office/drawing/2014/main" id="{652BFAF1-487F-7B42-94F8-0742728AC146}"/>
                      </a:ext>
                    </a:extLst>
                  </p:cNvPr>
                  <p:cNvSpPr txBox="1"/>
                  <p:nvPr/>
                </p:nvSpPr>
                <p:spPr>
                  <a:xfrm>
                    <a:off x="8967974" y="917396"/>
                    <a:ext cx="2097177" cy="307777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b="1" dirty="0"/>
                      <a:t>Model Cost vs. Time Step </a:t>
                    </a:r>
                  </a:p>
                </p:txBody>
              </p:sp>
            </p:grpSp>
            <p:grpSp>
              <p:nvGrpSpPr>
                <p:cNvPr id="81" name="Group 80">
                  <a:extLst>
                    <a:ext uri="{FF2B5EF4-FFF2-40B4-BE49-F238E27FC236}">
                      <a16:creationId xmlns:a16="http://schemas.microsoft.com/office/drawing/2014/main" id="{601C7614-036D-6847-AADF-66310790F5A2}"/>
                    </a:ext>
                  </a:extLst>
                </p:cNvPr>
                <p:cNvGrpSpPr/>
                <p:nvPr/>
              </p:nvGrpSpPr>
              <p:grpSpPr>
                <a:xfrm>
                  <a:off x="8370163" y="2344594"/>
                  <a:ext cx="2945014" cy="855858"/>
                  <a:chOff x="8370163" y="2344594"/>
                  <a:chExt cx="2945014" cy="855858"/>
                </a:xfrm>
              </p:grpSpPr>
              <p:sp>
                <p:nvSpPr>
                  <p:cNvPr id="83" name="Rectangle 82">
                    <a:extLst>
                      <a:ext uri="{FF2B5EF4-FFF2-40B4-BE49-F238E27FC236}">
                        <a16:creationId xmlns:a16="http://schemas.microsoft.com/office/drawing/2014/main" id="{C621014B-AF3F-124C-84B8-FA9B000CF959}"/>
                      </a:ext>
                    </a:extLst>
                  </p:cNvPr>
                  <p:cNvSpPr/>
                  <p:nvPr/>
                </p:nvSpPr>
                <p:spPr>
                  <a:xfrm rot="1992203">
                    <a:off x="8370163" y="2344594"/>
                    <a:ext cx="2039975" cy="15848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4" name="Rectangle 83">
                    <a:extLst>
                      <a:ext uri="{FF2B5EF4-FFF2-40B4-BE49-F238E27FC236}">
                        <a16:creationId xmlns:a16="http://schemas.microsoft.com/office/drawing/2014/main" id="{DAE64FDA-E8CD-F84E-8291-68E29595CCF1}"/>
                      </a:ext>
                    </a:extLst>
                  </p:cNvPr>
                  <p:cNvSpPr/>
                  <p:nvPr/>
                </p:nvSpPr>
                <p:spPr>
                  <a:xfrm rot="1260363" flipV="1">
                    <a:off x="10016467" y="3084242"/>
                    <a:ext cx="1298710" cy="11621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82" name="Rectangle 81">
                  <a:extLst>
                    <a:ext uri="{FF2B5EF4-FFF2-40B4-BE49-F238E27FC236}">
                      <a16:creationId xmlns:a16="http://schemas.microsoft.com/office/drawing/2014/main" id="{2B71C7CC-E79D-034B-BD8C-285A0944901D}"/>
                    </a:ext>
                  </a:extLst>
                </p:cNvPr>
                <p:cNvSpPr/>
                <p:nvPr/>
              </p:nvSpPr>
              <p:spPr>
                <a:xfrm rot="398562" flipV="1">
                  <a:off x="11182459" y="3384808"/>
                  <a:ext cx="220787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57F0CE26-AA0F-A045-8977-CBC5615CAFD0}"/>
                  </a:ext>
                </a:extLst>
              </p:cNvPr>
              <p:cNvSpPr/>
              <p:nvPr/>
            </p:nvSpPr>
            <p:spPr>
              <a:xfrm>
                <a:off x="10229850" y="1435619"/>
                <a:ext cx="1469885" cy="58099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75" name="Group 74">
                <a:extLst>
                  <a:ext uri="{FF2B5EF4-FFF2-40B4-BE49-F238E27FC236}">
                    <a16:creationId xmlns:a16="http://schemas.microsoft.com/office/drawing/2014/main" id="{C1D2BFB1-A122-004A-83E6-AE30B5C01F02}"/>
                  </a:ext>
                </a:extLst>
              </p:cNvPr>
              <p:cNvGrpSpPr/>
              <p:nvPr/>
            </p:nvGrpSpPr>
            <p:grpSpPr>
              <a:xfrm>
                <a:off x="10882040" y="1510217"/>
                <a:ext cx="724332" cy="395261"/>
                <a:chOff x="6946073" y="4002712"/>
                <a:chExt cx="724332" cy="395261"/>
              </a:xfrm>
            </p:grpSpPr>
            <p:pic>
              <p:nvPicPr>
                <p:cNvPr id="76" name="Picture 75">
                  <a:extLst>
                    <a:ext uri="{FF2B5EF4-FFF2-40B4-BE49-F238E27FC236}">
                      <a16:creationId xmlns:a16="http://schemas.microsoft.com/office/drawing/2014/main" id="{739BECB2-43EB-B941-86E4-3106E4074FC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2"/>
                <a:srcRect l="59258" t="8616" r="28177" b="84948"/>
                <a:stretch/>
              </p:blipFill>
              <p:spPr>
                <a:xfrm>
                  <a:off x="6946073" y="4021762"/>
                  <a:ext cx="498219" cy="175588"/>
                </a:xfrm>
                <a:prstGeom prst="rect">
                  <a:avLst/>
                </a:prstGeom>
              </p:spPr>
            </p:pic>
            <p:pic>
              <p:nvPicPr>
                <p:cNvPr id="77" name="Picture 76">
                  <a:extLst>
                    <a:ext uri="{FF2B5EF4-FFF2-40B4-BE49-F238E27FC236}">
                      <a16:creationId xmlns:a16="http://schemas.microsoft.com/office/drawing/2014/main" id="{426FCE3E-AE7A-974C-8AE7-E611205AE22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2"/>
                <a:srcRect l="59258" t="20964" r="28177" b="72600"/>
                <a:stretch/>
              </p:blipFill>
              <p:spPr>
                <a:xfrm>
                  <a:off x="6946073" y="4197350"/>
                  <a:ext cx="498219" cy="175588"/>
                </a:xfrm>
                <a:prstGeom prst="rect">
                  <a:avLst/>
                </a:prstGeom>
              </p:spPr>
            </p:pic>
            <p:pic>
              <p:nvPicPr>
                <p:cNvPr id="78" name="Picture 77">
                  <a:extLst>
                    <a:ext uri="{FF2B5EF4-FFF2-40B4-BE49-F238E27FC236}">
                      <a16:creationId xmlns:a16="http://schemas.microsoft.com/office/drawing/2014/main" id="{DB8A93B3-1EEF-B84E-B335-32907899B84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2"/>
                <a:srcRect l="91309" t="7834" r="2892" b="84941"/>
                <a:stretch/>
              </p:blipFill>
              <p:spPr>
                <a:xfrm>
                  <a:off x="7440448" y="4002712"/>
                  <a:ext cx="229957" cy="197116"/>
                </a:xfrm>
                <a:prstGeom prst="rect">
                  <a:avLst/>
                </a:prstGeom>
              </p:spPr>
            </p:pic>
            <p:pic>
              <p:nvPicPr>
                <p:cNvPr id="79" name="Picture 78">
                  <a:extLst>
                    <a:ext uri="{FF2B5EF4-FFF2-40B4-BE49-F238E27FC236}">
                      <a16:creationId xmlns:a16="http://schemas.microsoft.com/office/drawing/2014/main" id="{02C05EC3-C2F4-4240-A173-F363B2F9C8D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2"/>
                <a:srcRect l="91309" t="20964" r="2892" b="71811"/>
                <a:stretch/>
              </p:blipFill>
              <p:spPr>
                <a:xfrm>
                  <a:off x="7440447" y="4200857"/>
                  <a:ext cx="229958" cy="197116"/>
                </a:xfrm>
                <a:prstGeom prst="rect">
                  <a:avLst/>
                </a:prstGeom>
              </p:spPr>
            </p:pic>
          </p:grpSp>
        </p:grp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1CD02193-4319-1D49-B2E0-9534E9F876F2}"/>
                </a:ext>
              </a:extLst>
            </p:cNvPr>
            <p:cNvSpPr/>
            <p:nvPr/>
          </p:nvSpPr>
          <p:spPr>
            <a:xfrm>
              <a:off x="11052233" y="1745000"/>
              <a:ext cx="45720" cy="45720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33123129-80A1-AB47-81E4-A1F50199C4D2}"/>
                </a:ext>
              </a:extLst>
            </p:cNvPr>
            <p:cNvGrpSpPr/>
            <p:nvPr/>
          </p:nvGrpSpPr>
          <p:grpSpPr>
            <a:xfrm>
              <a:off x="8548897" y="3433864"/>
              <a:ext cx="2908101" cy="53340"/>
              <a:chOff x="8548897" y="3433864"/>
              <a:chExt cx="2908101" cy="53340"/>
            </a:xfrm>
          </p:grpSpPr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91BC7206-D8D0-D140-ABF5-5350820B85B9}"/>
                  </a:ext>
                </a:extLst>
              </p:cNvPr>
              <p:cNvSpPr/>
              <p:nvPr/>
            </p:nvSpPr>
            <p:spPr>
              <a:xfrm>
                <a:off x="8548897" y="3435368"/>
                <a:ext cx="45720" cy="45720"/>
              </a:xfrm>
              <a:prstGeom prst="rect">
                <a:avLst/>
              </a:prstGeom>
              <a:solidFill>
                <a:srgbClr val="30A02B"/>
              </a:solidFill>
              <a:ln>
                <a:solidFill>
                  <a:srgbClr val="30A02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6FB1782F-BB90-E645-B756-2F1D02309F54}"/>
                  </a:ext>
                </a:extLst>
              </p:cNvPr>
              <p:cNvSpPr/>
              <p:nvPr/>
            </p:nvSpPr>
            <p:spPr>
              <a:xfrm>
                <a:off x="8659553" y="3438064"/>
                <a:ext cx="45720" cy="45720"/>
              </a:xfrm>
              <a:prstGeom prst="rect">
                <a:avLst/>
              </a:prstGeom>
              <a:solidFill>
                <a:srgbClr val="30A02B"/>
              </a:solidFill>
              <a:ln>
                <a:solidFill>
                  <a:srgbClr val="30A02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C1D60B0F-009A-364D-A0F9-47684CF80C82}"/>
                  </a:ext>
                </a:extLst>
              </p:cNvPr>
              <p:cNvSpPr/>
              <p:nvPr/>
            </p:nvSpPr>
            <p:spPr>
              <a:xfrm>
                <a:off x="8770864" y="3435368"/>
                <a:ext cx="45720" cy="45720"/>
              </a:xfrm>
              <a:prstGeom prst="rect">
                <a:avLst/>
              </a:prstGeom>
              <a:solidFill>
                <a:srgbClr val="30A02B"/>
              </a:solidFill>
              <a:ln>
                <a:solidFill>
                  <a:srgbClr val="30A02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3AF2500A-6F1C-AE4B-956B-4858D59846F5}"/>
                  </a:ext>
                </a:extLst>
              </p:cNvPr>
              <p:cNvSpPr/>
              <p:nvPr/>
            </p:nvSpPr>
            <p:spPr>
              <a:xfrm>
                <a:off x="8924610" y="3435404"/>
                <a:ext cx="45720" cy="45720"/>
              </a:xfrm>
              <a:prstGeom prst="rect">
                <a:avLst/>
              </a:prstGeom>
              <a:solidFill>
                <a:srgbClr val="30A02B"/>
              </a:solidFill>
              <a:ln>
                <a:solidFill>
                  <a:srgbClr val="30A02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FFA54DC2-817A-0E4D-957F-77331A7A290C}"/>
                  </a:ext>
                </a:extLst>
              </p:cNvPr>
              <p:cNvSpPr/>
              <p:nvPr/>
            </p:nvSpPr>
            <p:spPr>
              <a:xfrm>
                <a:off x="9045336" y="3441484"/>
                <a:ext cx="45720" cy="45720"/>
              </a:xfrm>
              <a:prstGeom prst="rect">
                <a:avLst/>
              </a:prstGeom>
              <a:solidFill>
                <a:srgbClr val="30A02B"/>
              </a:solidFill>
              <a:ln>
                <a:solidFill>
                  <a:srgbClr val="30A02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2EAD67CE-A06D-E14F-860E-FA0395697D4E}"/>
                  </a:ext>
                </a:extLst>
              </p:cNvPr>
              <p:cNvSpPr/>
              <p:nvPr/>
            </p:nvSpPr>
            <p:spPr>
              <a:xfrm>
                <a:off x="9148282" y="3438064"/>
                <a:ext cx="45720" cy="45720"/>
              </a:xfrm>
              <a:prstGeom prst="rect">
                <a:avLst/>
              </a:prstGeom>
              <a:solidFill>
                <a:srgbClr val="30A02B"/>
              </a:solidFill>
              <a:ln>
                <a:solidFill>
                  <a:srgbClr val="30A02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2FBF03F4-5C39-6C4B-92B2-15952A42F5FC}"/>
                  </a:ext>
                </a:extLst>
              </p:cNvPr>
              <p:cNvSpPr/>
              <p:nvPr/>
            </p:nvSpPr>
            <p:spPr>
              <a:xfrm>
                <a:off x="9307234" y="3438397"/>
                <a:ext cx="45720" cy="45720"/>
              </a:xfrm>
              <a:prstGeom prst="rect">
                <a:avLst/>
              </a:prstGeom>
              <a:solidFill>
                <a:srgbClr val="30A02B"/>
              </a:solidFill>
              <a:ln>
                <a:solidFill>
                  <a:srgbClr val="30A02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325A00FF-FA0F-5048-A529-90D7DC157EA6}"/>
                  </a:ext>
                </a:extLst>
              </p:cNvPr>
              <p:cNvSpPr/>
              <p:nvPr/>
            </p:nvSpPr>
            <p:spPr>
              <a:xfrm>
                <a:off x="9428028" y="3434605"/>
                <a:ext cx="45720" cy="45720"/>
              </a:xfrm>
              <a:prstGeom prst="rect">
                <a:avLst/>
              </a:prstGeom>
              <a:solidFill>
                <a:srgbClr val="30A02B"/>
              </a:solidFill>
              <a:ln>
                <a:solidFill>
                  <a:srgbClr val="30A02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6E3C1273-87E4-FE4A-8E77-640042448005}"/>
                  </a:ext>
                </a:extLst>
              </p:cNvPr>
              <p:cNvSpPr/>
              <p:nvPr/>
            </p:nvSpPr>
            <p:spPr>
              <a:xfrm>
                <a:off x="9564120" y="3436620"/>
                <a:ext cx="45720" cy="45720"/>
              </a:xfrm>
              <a:prstGeom prst="rect">
                <a:avLst/>
              </a:prstGeom>
              <a:solidFill>
                <a:srgbClr val="30A02B"/>
              </a:solidFill>
              <a:ln>
                <a:solidFill>
                  <a:srgbClr val="30A02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61550FB8-8318-304C-B5B1-72E1C00811C2}"/>
                  </a:ext>
                </a:extLst>
              </p:cNvPr>
              <p:cNvSpPr/>
              <p:nvPr/>
            </p:nvSpPr>
            <p:spPr>
              <a:xfrm>
                <a:off x="9683067" y="3433864"/>
                <a:ext cx="45720" cy="45720"/>
              </a:xfrm>
              <a:prstGeom prst="rect">
                <a:avLst/>
              </a:prstGeom>
              <a:solidFill>
                <a:srgbClr val="30A02B"/>
              </a:solidFill>
              <a:ln>
                <a:solidFill>
                  <a:srgbClr val="30A02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B5489EB8-E5AB-5746-85FD-872C6BD2EC19}"/>
                  </a:ext>
                </a:extLst>
              </p:cNvPr>
              <p:cNvSpPr/>
              <p:nvPr/>
            </p:nvSpPr>
            <p:spPr>
              <a:xfrm>
                <a:off x="9801327" y="3433864"/>
                <a:ext cx="45720" cy="45720"/>
              </a:xfrm>
              <a:prstGeom prst="rect">
                <a:avLst/>
              </a:prstGeom>
              <a:solidFill>
                <a:srgbClr val="30A02B"/>
              </a:solidFill>
              <a:ln>
                <a:solidFill>
                  <a:srgbClr val="30A02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EC22A9EE-2839-344A-B4EF-A46E1412D1B2}"/>
                  </a:ext>
                </a:extLst>
              </p:cNvPr>
              <p:cNvSpPr/>
              <p:nvPr/>
            </p:nvSpPr>
            <p:spPr>
              <a:xfrm>
                <a:off x="9922105" y="3441335"/>
                <a:ext cx="45720" cy="45720"/>
              </a:xfrm>
              <a:prstGeom prst="rect">
                <a:avLst/>
              </a:prstGeom>
              <a:solidFill>
                <a:srgbClr val="30A02B"/>
              </a:solidFill>
              <a:ln>
                <a:solidFill>
                  <a:srgbClr val="30A02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06CF711A-AEAF-6E4B-862A-663F9DEEF89E}"/>
                  </a:ext>
                </a:extLst>
              </p:cNvPr>
              <p:cNvSpPr/>
              <p:nvPr/>
            </p:nvSpPr>
            <p:spPr>
              <a:xfrm>
                <a:off x="10029724" y="3433864"/>
                <a:ext cx="45720" cy="45720"/>
              </a:xfrm>
              <a:prstGeom prst="rect">
                <a:avLst/>
              </a:prstGeom>
              <a:solidFill>
                <a:srgbClr val="30A02B"/>
              </a:solidFill>
              <a:ln>
                <a:solidFill>
                  <a:srgbClr val="30A02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B770DE97-E739-0540-9A9D-4C132C53275B}"/>
                  </a:ext>
                </a:extLst>
              </p:cNvPr>
              <p:cNvSpPr/>
              <p:nvPr/>
            </p:nvSpPr>
            <p:spPr>
              <a:xfrm>
                <a:off x="10181817" y="3436404"/>
                <a:ext cx="45720" cy="45720"/>
              </a:xfrm>
              <a:prstGeom prst="rect">
                <a:avLst/>
              </a:prstGeom>
              <a:solidFill>
                <a:srgbClr val="30A02B"/>
              </a:solidFill>
              <a:ln>
                <a:solidFill>
                  <a:srgbClr val="30A02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C7CA7277-61CE-5545-B5AB-FDDA04632A74}"/>
                  </a:ext>
                </a:extLst>
              </p:cNvPr>
              <p:cNvSpPr/>
              <p:nvPr/>
            </p:nvSpPr>
            <p:spPr>
              <a:xfrm>
                <a:off x="10303249" y="3436404"/>
                <a:ext cx="45720" cy="45720"/>
              </a:xfrm>
              <a:prstGeom prst="rect">
                <a:avLst/>
              </a:prstGeom>
              <a:solidFill>
                <a:srgbClr val="30A02B"/>
              </a:solidFill>
              <a:ln>
                <a:solidFill>
                  <a:srgbClr val="30A02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9BDAA36D-C65F-9D46-94A6-3B8149377F52}"/>
                  </a:ext>
                </a:extLst>
              </p:cNvPr>
              <p:cNvSpPr/>
              <p:nvPr/>
            </p:nvSpPr>
            <p:spPr>
              <a:xfrm>
                <a:off x="10406285" y="3436255"/>
                <a:ext cx="45720" cy="45720"/>
              </a:xfrm>
              <a:prstGeom prst="rect">
                <a:avLst/>
              </a:prstGeom>
              <a:solidFill>
                <a:srgbClr val="30A02B"/>
              </a:solidFill>
              <a:ln>
                <a:solidFill>
                  <a:srgbClr val="30A02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1DC7EE03-7789-E24A-93D2-B4EE2AF636F1}"/>
                  </a:ext>
                </a:extLst>
              </p:cNvPr>
              <p:cNvSpPr/>
              <p:nvPr/>
            </p:nvSpPr>
            <p:spPr>
              <a:xfrm>
                <a:off x="10552149" y="3435360"/>
                <a:ext cx="45720" cy="45720"/>
              </a:xfrm>
              <a:prstGeom prst="rect">
                <a:avLst/>
              </a:prstGeom>
              <a:solidFill>
                <a:srgbClr val="30A02B"/>
              </a:solidFill>
              <a:ln>
                <a:solidFill>
                  <a:srgbClr val="30A02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CA0F7C89-831E-A547-A886-3EF9D5D60F7A}"/>
                  </a:ext>
                </a:extLst>
              </p:cNvPr>
              <p:cNvSpPr/>
              <p:nvPr/>
            </p:nvSpPr>
            <p:spPr>
              <a:xfrm>
                <a:off x="10676076" y="3436404"/>
                <a:ext cx="45720" cy="45720"/>
              </a:xfrm>
              <a:prstGeom prst="rect">
                <a:avLst/>
              </a:prstGeom>
              <a:solidFill>
                <a:srgbClr val="30A02B"/>
              </a:solidFill>
              <a:ln>
                <a:solidFill>
                  <a:srgbClr val="30A02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1CD90C4A-175E-204E-B056-1FB8BC2466B3}"/>
                  </a:ext>
                </a:extLst>
              </p:cNvPr>
              <p:cNvSpPr/>
              <p:nvPr/>
            </p:nvSpPr>
            <p:spPr>
              <a:xfrm>
                <a:off x="10817237" y="3435070"/>
                <a:ext cx="45720" cy="45720"/>
              </a:xfrm>
              <a:prstGeom prst="rect">
                <a:avLst/>
              </a:prstGeom>
              <a:solidFill>
                <a:srgbClr val="30A02B"/>
              </a:solidFill>
              <a:ln>
                <a:solidFill>
                  <a:srgbClr val="30A02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12D5F77E-990D-9E43-9F6C-FCD11A7AD0D3}"/>
                  </a:ext>
                </a:extLst>
              </p:cNvPr>
              <p:cNvSpPr/>
              <p:nvPr/>
            </p:nvSpPr>
            <p:spPr>
              <a:xfrm>
                <a:off x="10938669" y="3434854"/>
                <a:ext cx="45720" cy="45720"/>
              </a:xfrm>
              <a:prstGeom prst="rect">
                <a:avLst/>
              </a:prstGeom>
              <a:solidFill>
                <a:srgbClr val="30A02B"/>
              </a:solidFill>
              <a:ln>
                <a:solidFill>
                  <a:srgbClr val="30A02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4CE6C04D-F5FF-ED40-B6DB-22458EF38453}"/>
                  </a:ext>
                </a:extLst>
              </p:cNvPr>
              <p:cNvSpPr/>
              <p:nvPr/>
            </p:nvSpPr>
            <p:spPr>
              <a:xfrm>
                <a:off x="11055372" y="3435144"/>
                <a:ext cx="45720" cy="45720"/>
              </a:xfrm>
              <a:prstGeom prst="rect">
                <a:avLst/>
              </a:prstGeom>
              <a:solidFill>
                <a:srgbClr val="30A02B"/>
              </a:solidFill>
              <a:ln>
                <a:solidFill>
                  <a:srgbClr val="30A02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BDDEDDA8-DEFE-074C-BC6B-FA927F71E340}"/>
                  </a:ext>
                </a:extLst>
              </p:cNvPr>
              <p:cNvSpPr/>
              <p:nvPr/>
            </p:nvSpPr>
            <p:spPr>
              <a:xfrm>
                <a:off x="11176634" y="3434854"/>
                <a:ext cx="45720" cy="45720"/>
              </a:xfrm>
              <a:prstGeom prst="rect">
                <a:avLst/>
              </a:prstGeom>
              <a:solidFill>
                <a:srgbClr val="30A02B"/>
              </a:solidFill>
              <a:ln>
                <a:solidFill>
                  <a:srgbClr val="30A02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03267924-1ADC-7A45-AA3C-E5E87FB27049}"/>
                  </a:ext>
                </a:extLst>
              </p:cNvPr>
              <p:cNvSpPr/>
              <p:nvPr/>
            </p:nvSpPr>
            <p:spPr>
              <a:xfrm>
                <a:off x="11270233" y="3434165"/>
                <a:ext cx="45720" cy="45720"/>
              </a:xfrm>
              <a:prstGeom prst="rect">
                <a:avLst/>
              </a:prstGeom>
              <a:solidFill>
                <a:srgbClr val="30A02B"/>
              </a:solidFill>
              <a:ln>
                <a:solidFill>
                  <a:srgbClr val="30A02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E2301C3A-5970-F74F-BDBF-767F13D4B8A5}"/>
                  </a:ext>
                </a:extLst>
              </p:cNvPr>
              <p:cNvSpPr/>
              <p:nvPr/>
            </p:nvSpPr>
            <p:spPr>
              <a:xfrm>
                <a:off x="11411278" y="3435360"/>
                <a:ext cx="45720" cy="45720"/>
              </a:xfrm>
              <a:prstGeom prst="rect">
                <a:avLst/>
              </a:prstGeom>
              <a:solidFill>
                <a:srgbClr val="30A02B"/>
              </a:solidFill>
              <a:ln>
                <a:solidFill>
                  <a:srgbClr val="30A02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CC7D3653-6B86-644C-ADEC-303FF2C7DED7}"/>
              </a:ext>
            </a:extLst>
          </p:cNvPr>
          <p:cNvGrpSpPr/>
          <p:nvPr/>
        </p:nvGrpSpPr>
        <p:grpSpPr>
          <a:xfrm>
            <a:off x="7990803" y="3973591"/>
            <a:ext cx="3956600" cy="2886544"/>
            <a:chOff x="7990803" y="3973591"/>
            <a:chExt cx="3956600" cy="2886544"/>
          </a:xfrm>
        </p:grpSpPr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F43747AE-BD5A-D44C-882D-2A29EBDC4F8C}"/>
                </a:ext>
              </a:extLst>
            </p:cNvPr>
            <p:cNvGrpSpPr/>
            <p:nvPr/>
          </p:nvGrpSpPr>
          <p:grpSpPr>
            <a:xfrm>
              <a:off x="7990803" y="3973591"/>
              <a:ext cx="3956600" cy="2886544"/>
              <a:chOff x="7861707" y="3887527"/>
              <a:chExt cx="3956600" cy="2886544"/>
            </a:xfrm>
          </p:grpSpPr>
          <p:pic>
            <p:nvPicPr>
              <p:cNvPr id="140" name="Picture 139">
                <a:extLst>
                  <a:ext uri="{FF2B5EF4-FFF2-40B4-BE49-F238E27FC236}">
                    <a16:creationId xmlns:a16="http://schemas.microsoft.com/office/drawing/2014/main" id="{0DA3A032-2115-8244-8A0A-84F194307F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861707" y="3981177"/>
                <a:ext cx="3956600" cy="2792894"/>
              </a:xfrm>
              <a:prstGeom prst="rect">
                <a:avLst/>
              </a:prstGeom>
            </p:spPr>
          </p:pic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B14675F5-0A67-C14F-8A11-2998421BB015}"/>
                  </a:ext>
                </a:extLst>
              </p:cNvPr>
              <p:cNvSpPr txBox="1"/>
              <p:nvPr/>
            </p:nvSpPr>
            <p:spPr>
              <a:xfrm>
                <a:off x="8317761" y="3887527"/>
                <a:ext cx="3252878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/>
                  <a:t>      Model Correlation vs. Time Step           </a:t>
                </a:r>
              </a:p>
            </p:txBody>
          </p:sp>
        </p:grpSp>
        <p:sp>
          <p:nvSpPr>
            <p:cNvPr id="89" name="Triangle 88">
              <a:extLst>
                <a:ext uri="{FF2B5EF4-FFF2-40B4-BE49-F238E27FC236}">
                  <a16:creationId xmlns:a16="http://schemas.microsoft.com/office/drawing/2014/main" id="{00E69996-D0E3-5446-AEF2-3CD1247FF70E}"/>
                </a:ext>
              </a:extLst>
            </p:cNvPr>
            <p:cNvSpPr/>
            <p:nvPr/>
          </p:nvSpPr>
          <p:spPr>
            <a:xfrm>
              <a:off x="8568578" y="5340174"/>
              <a:ext cx="45720" cy="45720"/>
            </a:xfrm>
            <a:prstGeom prst="triangle">
              <a:avLst/>
            </a:prstGeom>
            <a:solidFill>
              <a:srgbClr val="F77F0F"/>
            </a:solidFill>
            <a:ln>
              <a:solidFill>
                <a:srgbClr val="F77F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C9BA1F92-60BD-1841-9591-D11D1C379F8A}"/>
                </a:ext>
              </a:extLst>
            </p:cNvPr>
            <p:cNvSpPr/>
            <p:nvPr/>
          </p:nvSpPr>
          <p:spPr>
            <a:xfrm>
              <a:off x="11573352" y="4372139"/>
              <a:ext cx="45720" cy="45720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BA13B68C-9357-DE44-B204-935F51ABD9A7}"/>
                </a:ext>
              </a:extLst>
            </p:cNvPr>
            <p:cNvSpPr/>
            <p:nvPr/>
          </p:nvSpPr>
          <p:spPr>
            <a:xfrm>
              <a:off x="11411278" y="4431692"/>
              <a:ext cx="45720" cy="45720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71838C50-05E1-C04E-AFCB-F0FBB7E6B76D}"/>
                </a:ext>
              </a:extLst>
            </p:cNvPr>
            <p:cNvSpPr/>
            <p:nvPr/>
          </p:nvSpPr>
          <p:spPr>
            <a:xfrm>
              <a:off x="11301120" y="5190019"/>
              <a:ext cx="45720" cy="45720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F1E06F1E-37E7-694D-999F-AF2209F37B71}"/>
                </a:ext>
              </a:extLst>
            </p:cNvPr>
            <p:cNvSpPr/>
            <p:nvPr/>
          </p:nvSpPr>
          <p:spPr>
            <a:xfrm>
              <a:off x="10260533" y="5921466"/>
              <a:ext cx="45720" cy="45720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ED3E065D-5E05-5041-B049-0859C09B6292}"/>
                </a:ext>
              </a:extLst>
            </p:cNvPr>
            <p:cNvSpPr/>
            <p:nvPr/>
          </p:nvSpPr>
          <p:spPr>
            <a:xfrm>
              <a:off x="10382255" y="5936342"/>
              <a:ext cx="45720" cy="45720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73CC7F00-A28F-3749-ACD7-B078C5340713}"/>
                </a:ext>
              </a:extLst>
            </p:cNvPr>
            <p:cNvSpPr/>
            <p:nvPr/>
          </p:nvSpPr>
          <p:spPr>
            <a:xfrm>
              <a:off x="10478287" y="5930343"/>
              <a:ext cx="45720" cy="45720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A0D997F7-24BA-5549-AD88-1E301129CC01}"/>
                </a:ext>
              </a:extLst>
            </p:cNvPr>
            <p:cNvSpPr/>
            <p:nvPr/>
          </p:nvSpPr>
          <p:spPr>
            <a:xfrm>
              <a:off x="10648901" y="5887163"/>
              <a:ext cx="45720" cy="45720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107A3FC0-DB21-6A41-AFA5-E64C67242BAF}"/>
                </a:ext>
              </a:extLst>
            </p:cNvPr>
            <p:cNvSpPr/>
            <p:nvPr/>
          </p:nvSpPr>
          <p:spPr>
            <a:xfrm>
              <a:off x="10779137" y="5892243"/>
              <a:ext cx="45720" cy="45720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C76E05F2-3D01-B448-9186-D55257319CD8}"/>
                </a:ext>
              </a:extLst>
            </p:cNvPr>
            <p:cNvSpPr/>
            <p:nvPr/>
          </p:nvSpPr>
          <p:spPr>
            <a:xfrm>
              <a:off x="10924089" y="5882083"/>
              <a:ext cx="45720" cy="45720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EE6D823B-29BD-6F4D-9B63-81597307F936}"/>
                </a:ext>
              </a:extLst>
            </p:cNvPr>
            <p:cNvSpPr/>
            <p:nvPr/>
          </p:nvSpPr>
          <p:spPr>
            <a:xfrm>
              <a:off x="11044613" y="5675866"/>
              <a:ext cx="45720" cy="45720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BBB9FC5C-7342-7C4E-BE02-92519AA1012E}"/>
                </a:ext>
              </a:extLst>
            </p:cNvPr>
            <p:cNvSpPr/>
            <p:nvPr/>
          </p:nvSpPr>
          <p:spPr>
            <a:xfrm>
              <a:off x="11169674" y="5311559"/>
              <a:ext cx="45720" cy="45720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64ADD682-81B9-DB48-801F-54A3C36F1117}"/>
                </a:ext>
              </a:extLst>
            </p:cNvPr>
            <p:cNvSpPr/>
            <p:nvPr/>
          </p:nvSpPr>
          <p:spPr>
            <a:xfrm>
              <a:off x="9326653" y="5935423"/>
              <a:ext cx="45720" cy="45720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36D87F42-8709-2145-98D6-12262CACCA73}"/>
                </a:ext>
              </a:extLst>
            </p:cNvPr>
            <p:cNvSpPr/>
            <p:nvPr/>
          </p:nvSpPr>
          <p:spPr>
            <a:xfrm>
              <a:off x="9464247" y="5932883"/>
              <a:ext cx="45720" cy="45720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D6866BEC-E0E5-2E49-8D5C-5859CC25550D}"/>
                </a:ext>
              </a:extLst>
            </p:cNvPr>
            <p:cNvSpPr/>
            <p:nvPr/>
          </p:nvSpPr>
          <p:spPr>
            <a:xfrm>
              <a:off x="9617586" y="5945984"/>
              <a:ext cx="45720" cy="45720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D9D167F0-C473-084C-BED1-8CA0019C0C6C}"/>
                </a:ext>
              </a:extLst>
            </p:cNvPr>
            <p:cNvSpPr/>
            <p:nvPr/>
          </p:nvSpPr>
          <p:spPr>
            <a:xfrm>
              <a:off x="9724068" y="5938382"/>
              <a:ext cx="45720" cy="45720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593BB2AF-7BE1-E04F-BE94-1ADF7C03DFB8}"/>
                </a:ext>
              </a:extLst>
            </p:cNvPr>
            <p:cNvSpPr/>
            <p:nvPr/>
          </p:nvSpPr>
          <p:spPr>
            <a:xfrm>
              <a:off x="10094494" y="5945196"/>
              <a:ext cx="45720" cy="45720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A62340FF-4283-F54B-8DE3-EA8E90D90411}"/>
                </a:ext>
              </a:extLst>
            </p:cNvPr>
            <p:cNvSpPr/>
            <p:nvPr/>
          </p:nvSpPr>
          <p:spPr>
            <a:xfrm>
              <a:off x="9982833" y="5943842"/>
              <a:ext cx="45720" cy="45720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4E730A18-CD4C-D843-A1F0-2CF24A680280}"/>
                </a:ext>
              </a:extLst>
            </p:cNvPr>
            <p:cNvSpPr/>
            <p:nvPr/>
          </p:nvSpPr>
          <p:spPr>
            <a:xfrm>
              <a:off x="9850951" y="5931142"/>
              <a:ext cx="45720" cy="45720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277C2761-BD38-F942-B10C-376B788EEF4C}"/>
                </a:ext>
              </a:extLst>
            </p:cNvPr>
            <p:cNvSpPr/>
            <p:nvPr/>
          </p:nvSpPr>
          <p:spPr>
            <a:xfrm>
              <a:off x="9166062" y="5846523"/>
              <a:ext cx="45720" cy="45720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FB07D311-30F6-8D4B-BEF2-F36CBC06AA32}"/>
                </a:ext>
              </a:extLst>
            </p:cNvPr>
            <p:cNvSpPr/>
            <p:nvPr/>
          </p:nvSpPr>
          <p:spPr>
            <a:xfrm>
              <a:off x="9061737" y="5934479"/>
              <a:ext cx="45720" cy="45720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8FBEEA8B-145F-8049-87C7-0154EF419005}"/>
                </a:ext>
              </a:extLst>
            </p:cNvPr>
            <p:cNvSpPr/>
            <p:nvPr/>
          </p:nvSpPr>
          <p:spPr>
            <a:xfrm>
              <a:off x="8934851" y="5940922"/>
              <a:ext cx="45720" cy="45720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FDB2093E-1BFF-B04A-B997-74104A094709}"/>
                </a:ext>
              </a:extLst>
            </p:cNvPr>
            <p:cNvSpPr/>
            <p:nvPr/>
          </p:nvSpPr>
          <p:spPr>
            <a:xfrm>
              <a:off x="8770864" y="5841443"/>
              <a:ext cx="45720" cy="45720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7DEB2775-1105-E34E-A41D-E35EE1EA1CF5}"/>
                </a:ext>
              </a:extLst>
            </p:cNvPr>
            <p:cNvSpPr/>
            <p:nvPr/>
          </p:nvSpPr>
          <p:spPr>
            <a:xfrm>
              <a:off x="8538530" y="5846523"/>
              <a:ext cx="45720" cy="45720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1D16338A-428D-254F-B241-897E2BEB244A}"/>
                </a:ext>
              </a:extLst>
            </p:cNvPr>
            <p:cNvSpPr/>
            <p:nvPr/>
          </p:nvSpPr>
          <p:spPr>
            <a:xfrm>
              <a:off x="8661698" y="5926859"/>
              <a:ext cx="45720" cy="45720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196D47A6-A380-B144-A244-BBDE14F18DFD}"/>
                </a:ext>
              </a:extLst>
            </p:cNvPr>
            <p:cNvSpPr/>
            <p:nvPr/>
          </p:nvSpPr>
          <p:spPr>
            <a:xfrm>
              <a:off x="8573902" y="5497091"/>
              <a:ext cx="45720" cy="45720"/>
            </a:xfrm>
            <a:prstGeom prst="rect">
              <a:avLst/>
            </a:prstGeom>
            <a:solidFill>
              <a:srgbClr val="30A02B"/>
            </a:solidFill>
            <a:ln>
              <a:solidFill>
                <a:srgbClr val="30A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5DDBF6A9-1D12-6640-9323-9CA0B1AED56F}"/>
                </a:ext>
              </a:extLst>
            </p:cNvPr>
            <p:cNvGrpSpPr/>
            <p:nvPr/>
          </p:nvGrpSpPr>
          <p:grpSpPr>
            <a:xfrm>
              <a:off x="8533450" y="6330240"/>
              <a:ext cx="3079506" cy="52306"/>
              <a:chOff x="8533450" y="6330240"/>
              <a:chExt cx="3079506" cy="52306"/>
            </a:xfrm>
          </p:grpSpPr>
          <p:sp>
            <p:nvSpPr>
              <p:cNvPr id="116" name="Triangle 115">
                <a:extLst>
                  <a:ext uri="{FF2B5EF4-FFF2-40B4-BE49-F238E27FC236}">
                    <a16:creationId xmlns:a16="http://schemas.microsoft.com/office/drawing/2014/main" id="{0C6530CB-CE5A-8E4E-BD12-E9DE2DB6942F}"/>
                  </a:ext>
                </a:extLst>
              </p:cNvPr>
              <p:cNvSpPr/>
              <p:nvPr/>
            </p:nvSpPr>
            <p:spPr>
              <a:xfrm>
                <a:off x="8533450" y="6335107"/>
                <a:ext cx="45720" cy="45720"/>
              </a:xfrm>
              <a:prstGeom prst="triangle">
                <a:avLst/>
              </a:prstGeom>
              <a:solidFill>
                <a:srgbClr val="F77F0F"/>
              </a:solidFill>
              <a:ln>
                <a:solidFill>
                  <a:srgbClr val="F77F0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7" name="Triangle 116">
                <a:extLst>
                  <a:ext uri="{FF2B5EF4-FFF2-40B4-BE49-F238E27FC236}">
                    <a16:creationId xmlns:a16="http://schemas.microsoft.com/office/drawing/2014/main" id="{AFBEE8DB-A537-B94C-AA57-A94B23746E68}"/>
                  </a:ext>
                </a:extLst>
              </p:cNvPr>
              <p:cNvSpPr/>
              <p:nvPr/>
            </p:nvSpPr>
            <p:spPr>
              <a:xfrm>
                <a:off x="8662337" y="6333618"/>
                <a:ext cx="45720" cy="45720"/>
              </a:xfrm>
              <a:prstGeom prst="triangle">
                <a:avLst/>
              </a:prstGeom>
              <a:solidFill>
                <a:srgbClr val="F77F0F"/>
              </a:solidFill>
              <a:ln>
                <a:solidFill>
                  <a:srgbClr val="F77F0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8" name="Triangle 117">
                <a:extLst>
                  <a:ext uri="{FF2B5EF4-FFF2-40B4-BE49-F238E27FC236}">
                    <a16:creationId xmlns:a16="http://schemas.microsoft.com/office/drawing/2014/main" id="{28636642-9732-0F48-9A03-177538725DDF}"/>
                  </a:ext>
                </a:extLst>
              </p:cNvPr>
              <p:cNvSpPr/>
              <p:nvPr/>
            </p:nvSpPr>
            <p:spPr>
              <a:xfrm>
                <a:off x="8933868" y="6336643"/>
                <a:ext cx="45720" cy="45720"/>
              </a:xfrm>
              <a:prstGeom prst="triangle">
                <a:avLst/>
              </a:prstGeom>
              <a:solidFill>
                <a:srgbClr val="F77F0F"/>
              </a:solidFill>
              <a:ln>
                <a:solidFill>
                  <a:srgbClr val="F77F0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9" name="Triangle 118">
                <a:extLst>
                  <a:ext uri="{FF2B5EF4-FFF2-40B4-BE49-F238E27FC236}">
                    <a16:creationId xmlns:a16="http://schemas.microsoft.com/office/drawing/2014/main" id="{DE37AD28-7D8D-2847-B46F-CD915B9A92EC}"/>
                  </a:ext>
                </a:extLst>
              </p:cNvPr>
              <p:cNvSpPr/>
              <p:nvPr/>
            </p:nvSpPr>
            <p:spPr>
              <a:xfrm>
                <a:off x="9064274" y="6333009"/>
                <a:ext cx="45720" cy="45720"/>
              </a:xfrm>
              <a:prstGeom prst="triangle">
                <a:avLst/>
              </a:prstGeom>
              <a:solidFill>
                <a:srgbClr val="F77F0F"/>
              </a:solidFill>
              <a:ln>
                <a:solidFill>
                  <a:srgbClr val="F77F0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0" name="Triangle 119">
                <a:extLst>
                  <a:ext uri="{FF2B5EF4-FFF2-40B4-BE49-F238E27FC236}">
                    <a16:creationId xmlns:a16="http://schemas.microsoft.com/office/drawing/2014/main" id="{D0FFE726-3204-E343-8D25-0F134FD3A043}"/>
                  </a:ext>
                </a:extLst>
              </p:cNvPr>
              <p:cNvSpPr/>
              <p:nvPr/>
            </p:nvSpPr>
            <p:spPr>
              <a:xfrm>
                <a:off x="8765824" y="6333009"/>
                <a:ext cx="45720" cy="45720"/>
              </a:xfrm>
              <a:prstGeom prst="triangle">
                <a:avLst/>
              </a:prstGeom>
              <a:solidFill>
                <a:srgbClr val="F77F0F"/>
              </a:solidFill>
              <a:ln>
                <a:solidFill>
                  <a:srgbClr val="F77F0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1" name="Triangle 120">
                <a:extLst>
                  <a:ext uri="{FF2B5EF4-FFF2-40B4-BE49-F238E27FC236}">
                    <a16:creationId xmlns:a16="http://schemas.microsoft.com/office/drawing/2014/main" id="{1C7C894E-EDAC-8344-9455-BE59BBA3854B}"/>
                  </a:ext>
                </a:extLst>
              </p:cNvPr>
              <p:cNvSpPr/>
              <p:nvPr/>
            </p:nvSpPr>
            <p:spPr>
              <a:xfrm>
                <a:off x="9169114" y="6332567"/>
                <a:ext cx="45720" cy="45720"/>
              </a:xfrm>
              <a:prstGeom prst="triangle">
                <a:avLst/>
              </a:prstGeom>
              <a:solidFill>
                <a:srgbClr val="F77F0F"/>
              </a:solidFill>
              <a:ln>
                <a:solidFill>
                  <a:srgbClr val="F77F0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2" name="Triangle 121">
                <a:extLst>
                  <a:ext uri="{FF2B5EF4-FFF2-40B4-BE49-F238E27FC236}">
                    <a16:creationId xmlns:a16="http://schemas.microsoft.com/office/drawing/2014/main" id="{92C790EB-F8BC-9042-98DF-745892A30BF0}"/>
                  </a:ext>
                </a:extLst>
              </p:cNvPr>
              <p:cNvSpPr/>
              <p:nvPr/>
            </p:nvSpPr>
            <p:spPr>
              <a:xfrm>
                <a:off x="10088366" y="6335653"/>
                <a:ext cx="45720" cy="45720"/>
              </a:xfrm>
              <a:prstGeom prst="triangle">
                <a:avLst/>
              </a:prstGeom>
              <a:solidFill>
                <a:srgbClr val="F77F0F"/>
              </a:solidFill>
              <a:ln>
                <a:solidFill>
                  <a:srgbClr val="F77F0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3" name="Triangle 122">
                <a:extLst>
                  <a:ext uri="{FF2B5EF4-FFF2-40B4-BE49-F238E27FC236}">
                    <a16:creationId xmlns:a16="http://schemas.microsoft.com/office/drawing/2014/main" id="{AFC43A61-49CF-5E4C-B087-A49C82220720}"/>
                  </a:ext>
                </a:extLst>
              </p:cNvPr>
              <p:cNvSpPr/>
              <p:nvPr/>
            </p:nvSpPr>
            <p:spPr>
              <a:xfrm>
                <a:off x="9977832" y="6336826"/>
                <a:ext cx="45720" cy="45720"/>
              </a:xfrm>
              <a:prstGeom prst="triangle">
                <a:avLst/>
              </a:prstGeom>
              <a:solidFill>
                <a:srgbClr val="F77F0F"/>
              </a:solidFill>
              <a:ln>
                <a:solidFill>
                  <a:srgbClr val="F77F0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4" name="Triangle 123">
                <a:extLst>
                  <a:ext uri="{FF2B5EF4-FFF2-40B4-BE49-F238E27FC236}">
                    <a16:creationId xmlns:a16="http://schemas.microsoft.com/office/drawing/2014/main" id="{315880EC-8F1E-2E42-862C-F7427C574D50}"/>
                  </a:ext>
                </a:extLst>
              </p:cNvPr>
              <p:cNvSpPr/>
              <p:nvPr/>
            </p:nvSpPr>
            <p:spPr>
              <a:xfrm>
                <a:off x="9604955" y="6334799"/>
                <a:ext cx="45720" cy="45720"/>
              </a:xfrm>
              <a:prstGeom prst="triangle">
                <a:avLst/>
              </a:prstGeom>
              <a:solidFill>
                <a:srgbClr val="F77F0F"/>
              </a:solidFill>
              <a:ln>
                <a:solidFill>
                  <a:srgbClr val="F77F0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5" name="Triangle 124">
                <a:extLst>
                  <a:ext uri="{FF2B5EF4-FFF2-40B4-BE49-F238E27FC236}">
                    <a16:creationId xmlns:a16="http://schemas.microsoft.com/office/drawing/2014/main" id="{D9B5B18C-EEA8-504C-8F75-F19176EDE2E9}"/>
                  </a:ext>
                </a:extLst>
              </p:cNvPr>
              <p:cNvSpPr/>
              <p:nvPr/>
            </p:nvSpPr>
            <p:spPr>
              <a:xfrm>
                <a:off x="9459052" y="6330240"/>
                <a:ext cx="45720" cy="45720"/>
              </a:xfrm>
              <a:prstGeom prst="triangle">
                <a:avLst/>
              </a:prstGeom>
              <a:solidFill>
                <a:srgbClr val="F77F0F"/>
              </a:solidFill>
              <a:ln>
                <a:solidFill>
                  <a:srgbClr val="F77F0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6" name="Triangle 125">
                <a:extLst>
                  <a:ext uri="{FF2B5EF4-FFF2-40B4-BE49-F238E27FC236}">
                    <a16:creationId xmlns:a16="http://schemas.microsoft.com/office/drawing/2014/main" id="{070D3431-7059-AF49-9284-C0AC0B74491D}"/>
                  </a:ext>
                </a:extLst>
              </p:cNvPr>
              <p:cNvSpPr/>
              <p:nvPr/>
            </p:nvSpPr>
            <p:spPr>
              <a:xfrm>
                <a:off x="9327007" y="6330240"/>
                <a:ext cx="45720" cy="45720"/>
              </a:xfrm>
              <a:prstGeom prst="triangle">
                <a:avLst/>
              </a:prstGeom>
              <a:solidFill>
                <a:srgbClr val="F77F0F"/>
              </a:solidFill>
              <a:ln>
                <a:solidFill>
                  <a:srgbClr val="F77F0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7" name="Triangle 126">
                <a:extLst>
                  <a:ext uri="{FF2B5EF4-FFF2-40B4-BE49-F238E27FC236}">
                    <a16:creationId xmlns:a16="http://schemas.microsoft.com/office/drawing/2014/main" id="{8BBFD1C4-021B-4E46-9146-05D25841921C}"/>
                  </a:ext>
                </a:extLst>
              </p:cNvPr>
              <p:cNvSpPr/>
              <p:nvPr/>
            </p:nvSpPr>
            <p:spPr>
              <a:xfrm>
                <a:off x="9728189" y="6332780"/>
                <a:ext cx="45720" cy="45720"/>
              </a:xfrm>
              <a:prstGeom prst="triangle">
                <a:avLst/>
              </a:prstGeom>
              <a:solidFill>
                <a:srgbClr val="F77F0F"/>
              </a:solidFill>
              <a:ln>
                <a:solidFill>
                  <a:srgbClr val="F77F0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8" name="Triangle 127">
                <a:extLst>
                  <a:ext uri="{FF2B5EF4-FFF2-40B4-BE49-F238E27FC236}">
                    <a16:creationId xmlns:a16="http://schemas.microsoft.com/office/drawing/2014/main" id="{3F954128-27AE-0945-87B2-ABE425353D3B}"/>
                  </a:ext>
                </a:extLst>
              </p:cNvPr>
              <p:cNvSpPr/>
              <p:nvPr/>
            </p:nvSpPr>
            <p:spPr>
              <a:xfrm>
                <a:off x="9857528" y="6336643"/>
                <a:ext cx="45720" cy="45720"/>
              </a:xfrm>
              <a:prstGeom prst="triangle">
                <a:avLst/>
              </a:prstGeom>
              <a:solidFill>
                <a:srgbClr val="F77F0F"/>
              </a:solidFill>
              <a:ln>
                <a:solidFill>
                  <a:srgbClr val="F77F0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9" name="Triangle 128">
                <a:extLst>
                  <a:ext uri="{FF2B5EF4-FFF2-40B4-BE49-F238E27FC236}">
                    <a16:creationId xmlns:a16="http://schemas.microsoft.com/office/drawing/2014/main" id="{A30A36B7-639C-724D-B0A6-0A4DD239FE61}"/>
                  </a:ext>
                </a:extLst>
              </p:cNvPr>
              <p:cNvSpPr/>
              <p:nvPr/>
            </p:nvSpPr>
            <p:spPr>
              <a:xfrm>
                <a:off x="10371683" y="6334899"/>
                <a:ext cx="45720" cy="45720"/>
              </a:xfrm>
              <a:prstGeom prst="triangle">
                <a:avLst/>
              </a:prstGeom>
              <a:solidFill>
                <a:srgbClr val="F77F0F"/>
              </a:solidFill>
              <a:ln>
                <a:solidFill>
                  <a:srgbClr val="F77F0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0" name="Triangle 129">
                <a:extLst>
                  <a:ext uri="{FF2B5EF4-FFF2-40B4-BE49-F238E27FC236}">
                    <a16:creationId xmlns:a16="http://schemas.microsoft.com/office/drawing/2014/main" id="{78DA4A81-2E94-6149-AB9E-224209A98117}"/>
                  </a:ext>
                </a:extLst>
              </p:cNvPr>
              <p:cNvSpPr/>
              <p:nvPr/>
            </p:nvSpPr>
            <p:spPr>
              <a:xfrm>
                <a:off x="10253028" y="6334899"/>
                <a:ext cx="45720" cy="45720"/>
              </a:xfrm>
              <a:prstGeom prst="triangle">
                <a:avLst/>
              </a:prstGeom>
              <a:solidFill>
                <a:srgbClr val="F77F0F"/>
              </a:solidFill>
              <a:ln>
                <a:solidFill>
                  <a:srgbClr val="F77F0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1" name="Triangle 130">
                <a:extLst>
                  <a:ext uri="{FF2B5EF4-FFF2-40B4-BE49-F238E27FC236}">
                    <a16:creationId xmlns:a16="http://schemas.microsoft.com/office/drawing/2014/main" id="{6667E456-BCFE-4C41-8233-158A5DEB1D74}"/>
                  </a:ext>
                </a:extLst>
              </p:cNvPr>
              <p:cNvSpPr/>
              <p:nvPr/>
            </p:nvSpPr>
            <p:spPr>
              <a:xfrm>
                <a:off x="11405694" y="6334522"/>
                <a:ext cx="45720" cy="45720"/>
              </a:xfrm>
              <a:prstGeom prst="triangle">
                <a:avLst/>
              </a:prstGeom>
              <a:solidFill>
                <a:srgbClr val="F77F0F"/>
              </a:solidFill>
              <a:ln>
                <a:solidFill>
                  <a:srgbClr val="F77F0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2" name="Triangle 131">
                <a:extLst>
                  <a:ext uri="{FF2B5EF4-FFF2-40B4-BE49-F238E27FC236}">
                    <a16:creationId xmlns:a16="http://schemas.microsoft.com/office/drawing/2014/main" id="{1FECBDC3-D5F0-F642-A4BC-1664A24F3981}"/>
                  </a:ext>
                </a:extLst>
              </p:cNvPr>
              <p:cNvSpPr/>
              <p:nvPr/>
            </p:nvSpPr>
            <p:spPr>
              <a:xfrm>
                <a:off x="11299472" y="6334522"/>
                <a:ext cx="45720" cy="45720"/>
              </a:xfrm>
              <a:prstGeom prst="triangle">
                <a:avLst/>
              </a:prstGeom>
              <a:solidFill>
                <a:srgbClr val="F77F0F"/>
              </a:solidFill>
              <a:ln>
                <a:solidFill>
                  <a:srgbClr val="F77F0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3" name="Triangle 132">
                <a:extLst>
                  <a:ext uri="{FF2B5EF4-FFF2-40B4-BE49-F238E27FC236}">
                    <a16:creationId xmlns:a16="http://schemas.microsoft.com/office/drawing/2014/main" id="{6AB56E35-FFCD-C442-B254-6C98CA176082}"/>
                  </a:ext>
                </a:extLst>
              </p:cNvPr>
              <p:cNvSpPr/>
              <p:nvPr/>
            </p:nvSpPr>
            <p:spPr>
              <a:xfrm>
                <a:off x="11177643" y="6334522"/>
                <a:ext cx="45720" cy="45720"/>
              </a:xfrm>
              <a:prstGeom prst="triangle">
                <a:avLst/>
              </a:prstGeom>
              <a:solidFill>
                <a:srgbClr val="F77F0F"/>
              </a:solidFill>
              <a:ln>
                <a:solidFill>
                  <a:srgbClr val="F77F0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4" name="Triangle 133">
                <a:extLst>
                  <a:ext uri="{FF2B5EF4-FFF2-40B4-BE49-F238E27FC236}">
                    <a16:creationId xmlns:a16="http://schemas.microsoft.com/office/drawing/2014/main" id="{5B2DFFC5-FF46-FB41-B79C-8E10C34F13B7}"/>
                  </a:ext>
                </a:extLst>
              </p:cNvPr>
              <p:cNvSpPr/>
              <p:nvPr/>
            </p:nvSpPr>
            <p:spPr>
              <a:xfrm>
                <a:off x="10645824" y="6336643"/>
                <a:ext cx="45720" cy="45720"/>
              </a:xfrm>
              <a:prstGeom prst="triangle">
                <a:avLst/>
              </a:prstGeom>
              <a:solidFill>
                <a:srgbClr val="F77F0F"/>
              </a:solidFill>
              <a:ln>
                <a:solidFill>
                  <a:srgbClr val="F77F0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5" name="Triangle 134">
                <a:extLst>
                  <a:ext uri="{FF2B5EF4-FFF2-40B4-BE49-F238E27FC236}">
                    <a16:creationId xmlns:a16="http://schemas.microsoft.com/office/drawing/2014/main" id="{0BF813A5-5433-E144-B6D1-0E7F5C4122A5}"/>
                  </a:ext>
                </a:extLst>
              </p:cNvPr>
              <p:cNvSpPr/>
              <p:nvPr/>
            </p:nvSpPr>
            <p:spPr>
              <a:xfrm>
                <a:off x="10924089" y="6335320"/>
                <a:ext cx="45720" cy="45720"/>
              </a:xfrm>
              <a:prstGeom prst="triangle">
                <a:avLst/>
              </a:prstGeom>
              <a:solidFill>
                <a:srgbClr val="F77F0F"/>
              </a:solidFill>
              <a:ln>
                <a:solidFill>
                  <a:srgbClr val="F77F0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6" name="Triangle 135">
                <a:extLst>
                  <a:ext uri="{FF2B5EF4-FFF2-40B4-BE49-F238E27FC236}">
                    <a16:creationId xmlns:a16="http://schemas.microsoft.com/office/drawing/2014/main" id="{F12B42E1-D308-EA4E-B8F4-45CF81D7E2FD}"/>
                  </a:ext>
                </a:extLst>
              </p:cNvPr>
              <p:cNvSpPr/>
              <p:nvPr/>
            </p:nvSpPr>
            <p:spPr>
              <a:xfrm>
                <a:off x="10477789" y="6333945"/>
                <a:ext cx="45720" cy="45720"/>
              </a:xfrm>
              <a:prstGeom prst="triangle">
                <a:avLst/>
              </a:prstGeom>
              <a:solidFill>
                <a:srgbClr val="F77F0F"/>
              </a:solidFill>
              <a:ln>
                <a:solidFill>
                  <a:srgbClr val="F77F0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7" name="Triangle 136">
                <a:extLst>
                  <a:ext uri="{FF2B5EF4-FFF2-40B4-BE49-F238E27FC236}">
                    <a16:creationId xmlns:a16="http://schemas.microsoft.com/office/drawing/2014/main" id="{3C34FB52-3F88-A648-BA3E-DFD61D316AF7}"/>
                  </a:ext>
                </a:extLst>
              </p:cNvPr>
              <p:cNvSpPr/>
              <p:nvPr/>
            </p:nvSpPr>
            <p:spPr>
              <a:xfrm>
                <a:off x="10774701" y="6336643"/>
                <a:ext cx="45720" cy="45720"/>
              </a:xfrm>
              <a:prstGeom prst="triangle">
                <a:avLst/>
              </a:prstGeom>
              <a:solidFill>
                <a:srgbClr val="F77F0F"/>
              </a:solidFill>
              <a:ln>
                <a:solidFill>
                  <a:srgbClr val="F77F0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8" name="Triangle 137">
                <a:extLst>
                  <a:ext uri="{FF2B5EF4-FFF2-40B4-BE49-F238E27FC236}">
                    <a16:creationId xmlns:a16="http://schemas.microsoft.com/office/drawing/2014/main" id="{D3061373-7763-D344-9C38-5155D7BE18BA}"/>
                  </a:ext>
                </a:extLst>
              </p:cNvPr>
              <p:cNvSpPr/>
              <p:nvPr/>
            </p:nvSpPr>
            <p:spPr>
              <a:xfrm>
                <a:off x="11045918" y="6333054"/>
                <a:ext cx="45720" cy="45720"/>
              </a:xfrm>
              <a:prstGeom prst="triangle">
                <a:avLst/>
              </a:prstGeom>
              <a:solidFill>
                <a:srgbClr val="F77F0F"/>
              </a:solidFill>
              <a:ln>
                <a:solidFill>
                  <a:srgbClr val="F77F0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9" name="Triangle 138">
                <a:extLst>
                  <a:ext uri="{FF2B5EF4-FFF2-40B4-BE49-F238E27FC236}">
                    <a16:creationId xmlns:a16="http://schemas.microsoft.com/office/drawing/2014/main" id="{ABC4AE2F-D687-9B4A-8B33-EC93DD8E6F10}"/>
                  </a:ext>
                </a:extLst>
              </p:cNvPr>
              <p:cNvSpPr/>
              <p:nvPr/>
            </p:nvSpPr>
            <p:spPr>
              <a:xfrm>
                <a:off x="11567236" y="6335320"/>
                <a:ext cx="45720" cy="45720"/>
              </a:xfrm>
              <a:prstGeom prst="triangle">
                <a:avLst/>
              </a:prstGeom>
              <a:solidFill>
                <a:srgbClr val="F77F0F"/>
              </a:solidFill>
              <a:ln>
                <a:solidFill>
                  <a:srgbClr val="F77F0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957731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AF62E-8B13-DF46-BAC7-CC191438F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Results: Most Accurate Surrogate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DD50BB-F08E-5046-B76B-0FEA1A656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15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6653E7-1432-A84D-9C9F-C35696638B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857418" y="979822"/>
            <a:ext cx="4141532" cy="574591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2BFE692-CAE0-4341-B5F0-1763D78953B2}"/>
              </a:ext>
            </a:extLst>
          </p:cNvPr>
          <p:cNvSpPr txBox="1"/>
          <p:nvPr/>
        </p:nvSpPr>
        <p:spPr>
          <a:xfrm>
            <a:off x="1896361" y="6122625"/>
            <a:ext cx="8412479" cy="400110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Optimal model tuning is achievable using surrogates for correlation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23C3A87-2DDC-3840-973B-E07F0FAF58A7}"/>
              </a:ext>
            </a:extLst>
          </p:cNvPr>
          <p:cNvGrpSpPr/>
          <p:nvPr/>
        </p:nvGrpSpPr>
        <p:grpSpPr>
          <a:xfrm>
            <a:off x="305999" y="1723482"/>
            <a:ext cx="5834578" cy="4201908"/>
            <a:chOff x="305999" y="1626660"/>
            <a:chExt cx="5834578" cy="4201908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34B2F15-1328-9541-92ED-386722CFAB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5400000">
              <a:off x="1122334" y="810325"/>
              <a:ext cx="4201908" cy="5834578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625EBBF-99C3-4C4F-BF12-D04357AC36DB}"/>
                </a:ext>
              </a:extLst>
            </p:cNvPr>
            <p:cNvSpPr txBox="1"/>
            <p:nvPr/>
          </p:nvSpPr>
          <p:spPr>
            <a:xfrm>
              <a:off x="978584" y="1776665"/>
              <a:ext cx="4919619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/>
                <a:t> Estimator Variance vs. Time Step              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F39EEC23-0C44-1F47-8A8C-83BC98E414B8}"/>
              </a:ext>
            </a:extLst>
          </p:cNvPr>
          <p:cNvSpPr txBox="1"/>
          <p:nvPr/>
        </p:nvSpPr>
        <p:spPr>
          <a:xfrm>
            <a:off x="6630979" y="1888235"/>
            <a:ext cx="4919619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Estimated Model Correlation vs. Time Step           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C60B08C-085D-8D40-92EB-BF46AE11FB78}"/>
                  </a:ext>
                </a:extLst>
              </p:cNvPr>
              <p:cNvSpPr txBox="1"/>
              <p:nvPr/>
            </p:nvSpPr>
            <p:spPr>
              <a:xfrm>
                <a:off x="529812" y="1032879"/>
                <a:ext cx="11020786" cy="3940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Optimization using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i="1">
                            <a:latin typeface="Cambria Math" panose="02040503050406030204" pitchFamily="18" charset="0"/>
                          </a:rPr>
                          <m:t>N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i="1">
                            <a:latin typeface="Cambria Math" panose="02040503050406030204" pitchFamily="18" charset="0"/>
                          </a:rPr>
                          <m:t>tun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=24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i="0" smtClean="0">
                            <a:latin typeface="Cambria Math" panose="02040503050406030204" pitchFamily="18" charset="0"/>
                          </a:rPr>
                          <m:t>N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i="0" smtClean="0">
                            <a:latin typeface="Cambria Math" panose="02040503050406030204" pitchFamily="18" charset="0"/>
                          </a:rPr>
                          <m:t>pilot</m:t>
                        </m:r>
                      </m:sub>
                    </m:sSub>
                    <m:r>
                      <a:rPr lang="en-US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200</m:t>
                    </m:r>
                  </m:oMath>
                </a14:m>
                <a:r>
                  <a:rPr lang="en-US" dirty="0">
                    <a:latin typeface="Cambria Math" panose="02040503050406030204" pitchFamily="18" charset="0"/>
                  </a:rPr>
                  <a:t> </a:t>
                </a:r>
                <a:r>
                  <a:rPr lang="en-US" dirty="0"/>
                  <a:t>to build correlation surrogate models; 200 random trials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C60B08C-085D-8D40-92EB-BF46AE11FB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812" y="1032879"/>
                <a:ext cx="11020786" cy="394019"/>
              </a:xfrm>
              <a:prstGeom prst="rect">
                <a:avLst/>
              </a:prstGeom>
              <a:blipFill>
                <a:blip r:embed="rId4"/>
                <a:stretch>
                  <a:fillRect t="-6250" b="-1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2353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0C40E-CC28-DD41-8812-4DD18FC35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Results: Sparser Grid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EB9AAE-C1BC-B14A-8D76-3FC3D4DE8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16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C5C08C-E321-0347-B0E1-3DF859001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824110" y="1080901"/>
            <a:ext cx="4128498" cy="565343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9DA0F39-2AB0-6F49-86C7-915251270C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1173064" y="1013716"/>
            <a:ext cx="4106442" cy="576408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7BAF10A-B421-A244-8631-D35149A66A27}"/>
              </a:ext>
            </a:extLst>
          </p:cNvPr>
          <p:cNvSpPr txBox="1"/>
          <p:nvPr/>
        </p:nvSpPr>
        <p:spPr>
          <a:xfrm>
            <a:off x="2477331" y="6115936"/>
            <a:ext cx="7254240" cy="400110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Smoothness is important for gradient-based optimization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7559A3A-5C36-3F47-A5D3-8B86CE4C5418}"/>
              </a:ext>
            </a:extLst>
          </p:cNvPr>
          <p:cNvSpPr txBox="1"/>
          <p:nvPr/>
        </p:nvSpPr>
        <p:spPr>
          <a:xfrm>
            <a:off x="989342" y="1873487"/>
            <a:ext cx="4919619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 Estimator Variance vs. Time Step            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428BD6-DFEB-8E4D-A570-C9A5A8831A15}"/>
              </a:ext>
            </a:extLst>
          </p:cNvPr>
          <p:cNvSpPr txBox="1"/>
          <p:nvPr/>
        </p:nvSpPr>
        <p:spPr>
          <a:xfrm>
            <a:off x="6630979" y="1888235"/>
            <a:ext cx="4919619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Estimated Model Correlation vs. Time Step           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EB38337-7A5B-CF44-B406-ADE9D3BCE0FE}"/>
                  </a:ext>
                </a:extLst>
              </p:cNvPr>
              <p:cNvSpPr txBox="1"/>
              <p:nvPr/>
            </p:nvSpPr>
            <p:spPr>
              <a:xfrm>
                <a:off x="529812" y="1032879"/>
                <a:ext cx="11020786" cy="3940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Optimization using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𝐍</m:t>
                        </m:r>
                      </m:e>
                      <m:sub>
                        <m:r>
                          <a:rPr lang="en-US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𝐭𝐮𝐧</m:t>
                        </m:r>
                      </m:sub>
                    </m:sSub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𝟔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pilot</m:t>
                        </m:r>
                      </m:sub>
                    </m:sSub>
                    <m:r>
                      <a:rPr lang="en-US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=200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US" dirty="0"/>
                  <a:t>to build correlation surrogate models; 200 random trials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EB38337-7A5B-CF44-B406-ADE9D3BCE0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812" y="1032879"/>
                <a:ext cx="11020786" cy="394019"/>
              </a:xfrm>
              <a:prstGeom prst="rect">
                <a:avLst/>
              </a:prstGeom>
              <a:blipFill>
                <a:blip r:embed="rId5"/>
                <a:stretch>
                  <a:fillRect t="-6250" b="-1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10702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4B10A-D842-7642-A6C5-E7E55E850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Results: Fewer Pilot Samples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EB2D88-E1A5-4E44-9B18-710AEAE7A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9284" y="6509988"/>
            <a:ext cx="2743200" cy="365125"/>
          </a:xfrm>
        </p:spPr>
        <p:txBody>
          <a:bodyPr/>
          <a:lstStyle/>
          <a:p>
            <a:fld id="{1F57BF9A-7B35-9447-9112-EAE7E91B4E99}" type="slidenum">
              <a:rPr lang="en-US" smtClean="0"/>
              <a:t>17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047499-02FD-2E48-8622-A2D0F52170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095409" y="952683"/>
            <a:ext cx="4194450" cy="580673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9E87F2A-7500-4648-8C73-B3C93DF81E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6764616" y="954443"/>
            <a:ext cx="4194450" cy="575025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DFF347D-27EC-0D48-8102-AD185EE77871}"/>
              </a:ext>
            </a:extLst>
          </p:cNvPr>
          <p:cNvSpPr txBox="1"/>
          <p:nvPr/>
        </p:nvSpPr>
        <p:spPr>
          <a:xfrm>
            <a:off x="2923915" y="6116010"/>
            <a:ext cx="6368390" cy="400110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Statistical variability impacts optimization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4CCEA83-0599-4B47-A81D-5A5614B01801}"/>
                  </a:ext>
                </a:extLst>
              </p:cNvPr>
              <p:cNvSpPr txBox="1"/>
              <p:nvPr/>
            </p:nvSpPr>
            <p:spPr>
              <a:xfrm>
                <a:off x="6906622" y="7099312"/>
                <a:ext cx="287610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400" dirty="0"/>
                  <a:t>: correlation between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400" dirty="0"/>
                  <a:t>and </a:t>
                </a:r>
                <a14:m>
                  <m:oMath xmlns:m="http://schemas.openxmlformats.org/officeDocument/2006/math">
                    <m:r>
                      <a:rPr lang="en-US" sz="1400" i="1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en-US" sz="14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400" dirty="0"/>
                  <a:t>: correlation between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400" dirty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14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4CCEA83-0599-4B47-A81D-5A5614B018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6622" y="7099312"/>
                <a:ext cx="2876108" cy="523220"/>
              </a:xfrm>
              <a:prstGeom prst="rect">
                <a:avLst/>
              </a:prstGeom>
              <a:blipFill>
                <a:blip r:embed="rId5"/>
                <a:stretch>
                  <a:fillRect t="-2439" b="-146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40E01F69-46B2-B049-BF77-5E1D15E54AA2}"/>
              </a:ext>
            </a:extLst>
          </p:cNvPr>
          <p:cNvSpPr txBox="1"/>
          <p:nvPr/>
        </p:nvSpPr>
        <p:spPr>
          <a:xfrm>
            <a:off x="989342" y="1873487"/>
            <a:ext cx="4919619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 Estimator Variance vs. Time Step            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B13F050-8869-2D46-87E4-C1697FA51643}"/>
              </a:ext>
            </a:extLst>
          </p:cNvPr>
          <p:cNvSpPr txBox="1"/>
          <p:nvPr/>
        </p:nvSpPr>
        <p:spPr>
          <a:xfrm>
            <a:off x="6630979" y="1888235"/>
            <a:ext cx="4919619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Estimated Model Correlation vs. Time Step           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51DFBCC-5B0A-BE47-8BE1-2C0316927FF7}"/>
                  </a:ext>
                </a:extLst>
              </p:cNvPr>
              <p:cNvSpPr txBox="1"/>
              <p:nvPr/>
            </p:nvSpPr>
            <p:spPr>
              <a:xfrm>
                <a:off x="529812" y="1032879"/>
                <a:ext cx="11020786" cy="3940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Optimization using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tun</m:t>
                        </m:r>
                      </m:sub>
                    </m:sSub>
                    <m:r>
                      <a:rPr lang="en-US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24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𝐍</m:t>
                        </m:r>
                      </m:e>
                      <m:sub>
                        <m:r>
                          <a:rPr lang="en-US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𝐩𝐢𝐥𝐨𝐭</m:t>
                        </m:r>
                      </m:sub>
                    </m:sSub>
                    <m:r>
                      <a:rPr lang="en-US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𝟓𝟎</m:t>
                    </m:r>
                  </m:oMath>
                </a14:m>
                <a:r>
                  <a:rPr lang="en-US" b="1" dirty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US" dirty="0"/>
                  <a:t>to build correlation surrogate models; 200 random trials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51DFBCC-5B0A-BE47-8BE1-2C0316927F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812" y="1032879"/>
                <a:ext cx="11020786" cy="394019"/>
              </a:xfrm>
              <a:prstGeom prst="rect">
                <a:avLst/>
              </a:prstGeom>
              <a:blipFill>
                <a:blip r:embed="rId6"/>
                <a:stretch>
                  <a:fillRect t="-6250" b="-1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4951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CB4EE-8264-754B-9C67-74BCAF263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Results: Two Tunable Lo-Fi Models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F0B65E1-F473-F242-8485-94AF784815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50312" y="1570477"/>
            <a:ext cx="6123039" cy="4082026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1E974B-6483-7949-BD3D-EF15D0176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18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CDF41E-E8C6-E14D-9263-883487FE8CAC}"/>
              </a:ext>
            </a:extLst>
          </p:cNvPr>
          <p:cNvSpPr txBox="1"/>
          <p:nvPr/>
        </p:nvSpPr>
        <p:spPr>
          <a:xfrm>
            <a:off x="2162929" y="6119422"/>
            <a:ext cx="7876903" cy="400110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Optimal ACV method (model graph) can be function of hyperparameters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8A9F0CC-5DED-AC4E-9D7A-337F4D586251}"/>
              </a:ext>
            </a:extLst>
          </p:cNvPr>
          <p:cNvGrpSpPr/>
          <p:nvPr/>
        </p:nvGrpSpPr>
        <p:grpSpPr>
          <a:xfrm>
            <a:off x="792795" y="1699889"/>
            <a:ext cx="4957912" cy="992110"/>
            <a:chOff x="727479" y="1699889"/>
            <a:chExt cx="4957912" cy="992110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F12A24ED-2D3E-AA4F-9E1C-3E23B27E3502}"/>
                    </a:ext>
                  </a:extLst>
                </p:cNvPr>
                <p:cNvSpPr txBox="1"/>
                <p:nvPr/>
              </p:nvSpPr>
              <p:spPr>
                <a:xfrm>
                  <a:off x="727479" y="1699889"/>
                  <a:ext cx="340150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solidFill>
                        <a:srgbClr val="FF0000"/>
                      </a:solidFill>
                    </a:rPr>
                    <a:t>High-fidelity (</a:t>
                  </a:r>
                  <a14:m>
                    <m:oMath xmlns:m="http://schemas.openxmlformats.org/officeDocument/2006/math"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en-US" dirty="0">
                      <a:solidFill>
                        <a:srgbClr val="FF0000"/>
                      </a:solidFill>
                    </a:rPr>
                    <a:t>: timestep = 0.001</a:t>
                  </a:r>
                </a:p>
              </p:txBody>
            </p:sp>
          </mc:Choice>
          <mc:Fallback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F12A24ED-2D3E-AA4F-9E1C-3E23B27E350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7479" y="1699889"/>
                  <a:ext cx="3401509" cy="369332"/>
                </a:xfrm>
                <a:prstGeom prst="rect">
                  <a:avLst/>
                </a:prstGeom>
                <a:blipFill>
                  <a:blip r:embed="rId3"/>
                  <a:stretch>
                    <a:fillRect l="-1487" t="-6667" r="-372" b="-2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A2157A36-870F-DB4B-9D76-2F712E03F8DB}"/>
                    </a:ext>
                  </a:extLst>
                </p:cNvPr>
                <p:cNvSpPr txBox="1"/>
                <p:nvPr/>
              </p:nvSpPr>
              <p:spPr>
                <a:xfrm>
                  <a:off x="747308" y="2322667"/>
                  <a:ext cx="493808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solidFill>
                        <a:srgbClr val="008B42"/>
                      </a:solidFill>
                    </a:rPr>
                    <a:t>Low-fidelity (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8B4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8B42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8B4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a14:m>
                  <a:r>
                    <a:rPr lang="en-US" dirty="0">
                      <a:solidFill>
                        <a:srgbClr val="008B42"/>
                      </a:solidFill>
                    </a:rPr>
                    <a:t>): timestep = 0.001 &lt;=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>
                          <a:solidFill>
                            <a:srgbClr val="008B42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n-US" i="1" smtClean="0">
                              <a:solidFill>
                                <a:srgbClr val="008B4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8B42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8B4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8B42"/>
                          </a:solidFill>
                          <a:latin typeface="Cambria Math" panose="02040503050406030204" pitchFamily="18" charset="0"/>
                        </a:rPr>
                        <m:t>≤0.25</m:t>
                      </m:r>
                    </m:oMath>
                  </a14:m>
                  <a:r>
                    <a:rPr lang="en-US" dirty="0">
                      <a:solidFill>
                        <a:srgbClr val="008B42"/>
                      </a:solidFill>
                    </a:rPr>
                    <a:t> </a:t>
                  </a:r>
                </a:p>
              </p:txBody>
            </p:sp>
          </mc:Choice>
          <mc:Fallback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A2157A36-870F-DB4B-9D76-2F712E03F8D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7308" y="2322667"/>
                  <a:ext cx="4938083" cy="369332"/>
                </a:xfrm>
                <a:prstGeom prst="rect">
                  <a:avLst/>
                </a:prstGeom>
                <a:blipFill>
                  <a:blip r:embed="rId4"/>
                  <a:stretch>
                    <a:fillRect l="-769" t="-6452" b="-225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BB9AC098-F95B-A24A-B7B0-45941F8E9AC5}"/>
                    </a:ext>
                  </a:extLst>
                </p:cNvPr>
                <p:cNvSpPr txBox="1"/>
                <p:nvPr/>
              </p:nvSpPr>
              <p:spPr>
                <a:xfrm>
                  <a:off x="737718" y="2011278"/>
                  <a:ext cx="483029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solidFill>
                        <a:srgbClr val="0070C0"/>
                      </a:solidFill>
                    </a:rPr>
                    <a:t>Mid-fidelity (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a14:m>
                  <a:r>
                    <a:rPr lang="en-US" dirty="0">
                      <a:solidFill>
                        <a:srgbClr val="0070C0"/>
                      </a:solidFill>
                    </a:rPr>
                    <a:t>): timestep = </a:t>
                  </a:r>
                  <a14:m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0.001≤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≤0.25</m:t>
                      </m:r>
                    </m:oMath>
                  </a14:m>
                  <a:endParaRPr lang="en-US" dirty="0">
                    <a:solidFill>
                      <a:srgbClr val="0070C0"/>
                    </a:solidFill>
                  </a:endParaRPr>
                </a:p>
              </p:txBody>
            </p:sp>
          </mc:Choice>
          <mc:Fallback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BB9AC098-F95B-A24A-B7B0-45941F8E9AC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7718" y="2011278"/>
                  <a:ext cx="4830297" cy="369332"/>
                </a:xfrm>
                <a:prstGeom prst="rect">
                  <a:avLst/>
                </a:prstGeom>
                <a:blipFill>
                  <a:blip r:embed="rId5"/>
                  <a:stretch>
                    <a:fillRect l="-1050" t="-6667" b="-2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239D2AE6-7AF0-F843-87E6-20C77E16379A}"/>
              </a:ext>
            </a:extLst>
          </p:cNvPr>
          <p:cNvSpPr txBox="1"/>
          <p:nvPr/>
        </p:nvSpPr>
        <p:spPr>
          <a:xfrm>
            <a:off x="6717682" y="1500578"/>
            <a:ext cx="36956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Optimal Estimator Variance vs. Time Step Sizes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7CF0F37B-74BD-7C48-B124-36CB46F1858E}"/>
                  </a:ext>
                </a:extLst>
              </p:cNvPr>
              <p:cNvSpPr txBox="1"/>
              <p:nvPr/>
            </p:nvSpPr>
            <p:spPr>
              <a:xfrm>
                <a:off x="751114" y="2928258"/>
                <a:ext cx="4430485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Estimator variance was calculated directly for each </a:t>
                </a:r>
                <a14:m>
                  <m:oMath xmlns:m="http://schemas.openxmlformats.org/officeDocument/2006/math">
                    <m:r>
                      <a:rPr lang="en-US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en-US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) pair using MFMC and ACV-MF and the optimal (minimum) value was plotted</a:t>
                </a:r>
                <a:endParaRPr lang="en-US" dirty="0"/>
              </a:p>
            </p:txBody>
          </p:sp>
        </mc:Choice>
        <mc:Fallback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7CF0F37B-74BD-7C48-B124-36CB46F185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114" y="2928258"/>
                <a:ext cx="4430485" cy="1200329"/>
              </a:xfrm>
              <a:prstGeom prst="rect">
                <a:avLst/>
              </a:prstGeom>
              <a:blipFill>
                <a:blip r:embed="rId6"/>
                <a:stretch>
                  <a:fillRect l="-857" t="-2105" r="-857" b="-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82935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E4598-6421-5C4F-AA28-3379B90C8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Conclusions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93C12-C81C-794A-8A97-C36EA9D2A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19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7A8553B-61F1-6C4F-AD25-DBFBB175D2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02772"/>
            <a:ext cx="10407732" cy="5186152"/>
          </a:xfrm>
        </p:spPr>
        <p:txBody>
          <a:bodyPr>
            <a:normAutofit/>
          </a:bodyPr>
          <a:lstStyle/>
          <a:p>
            <a:r>
              <a:rPr lang="en-US" dirty="0"/>
              <a:t>Model tuning can greatly affect estimator variance</a:t>
            </a:r>
          </a:p>
          <a:p>
            <a:r>
              <a:rPr lang="en-US" dirty="0"/>
              <a:t>Optimization requires estimation (or knowledge) of correlations/costs as a function of tuning parameters</a:t>
            </a:r>
          </a:p>
          <a:p>
            <a:r>
              <a:rPr lang="en-US" dirty="0"/>
              <a:t>Quality of the correlation surrogate is an important factor in tuning parameter optimization</a:t>
            </a:r>
          </a:p>
          <a:p>
            <a:r>
              <a:rPr lang="en-US" b="1" dirty="0"/>
              <a:t>Future Work:</a:t>
            </a:r>
            <a:endParaRPr lang="en-US" dirty="0"/>
          </a:p>
          <a:p>
            <a:pPr lvl="1"/>
            <a:r>
              <a:rPr lang="en-US" dirty="0"/>
              <a:t>Automating sample allocation + model tuning optimization – implementation in Dakota</a:t>
            </a:r>
          </a:p>
          <a:p>
            <a:pPr lvl="1"/>
            <a:r>
              <a:rPr lang="en-US" dirty="0"/>
              <a:t>Global optimization with adaptive surrogate refinement</a:t>
            </a:r>
          </a:p>
          <a:p>
            <a:pPr lvl="1"/>
            <a:r>
              <a:rPr lang="en-US" dirty="0"/>
              <a:t>All-at-once optimization with model hierarchy</a:t>
            </a:r>
          </a:p>
        </p:txBody>
      </p:sp>
    </p:spTree>
    <p:extLst>
      <p:ext uri="{BB962C8B-B14F-4D97-AF65-F5344CB8AC3E}">
        <p14:creationId xmlns:p14="http://schemas.microsoft.com/office/powerpoint/2010/main" val="12648783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E196B-6642-6B49-B01D-F700D5FBE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14FE5B-4ADC-6F4D-B0E0-50970CB72C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Email: </a:t>
            </a:r>
            <a:r>
              <a:rPr lang="en-US" dirty="0" err="1">
                <a:solidFill>
                  <a:srgbClr val="0563C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james.e.warner@nasa.gov</a:t>
            </a:r>
            <a:endParaRPr lang="en-US" dirty="0">
              <a:solidFill>
                <a:srgbClr val="0563C1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dirty="0"/>
              <a:t>Reference:</a:t>
            </a:r>
          </a:p>
          <a:p>
            <a:pPr lvl="1"/>
            <a:r>
              <a:rPr lang="en-US" dirty="0"/>
              <a:t>G. F. </a:t>
            </a:r>
            <a:r>
              <a:rPr lang="en-US" dirty="0" err="1"/>
              <a:t>Bomarito</a:t>
            </a:r>
            <a:r>
              <a:rPr lang="en-US" dirty="0"/>
              <a:t>, G. Geraci, J. E. Warner, P. E. </a:t>
            </a:r>
            <a:r>
              <a:rPr lang="en-US" dirty="0" err="1"/>
              <a:t>Leser</a:t>
            </a:r>
            <a:r>
              <a:rPr lang="en-US" dirty="0"/>
              <a:t>, W. P. </a:t>
            </a:r>
            <a:r>
              <a:rPr lang="en-US" dirty="0" err="1"/>
              <a:t>Leser</a:t>
            </a:r>
            <a:r>
              <a:rPr lang="en-US" dirty="0"/>
              <a:t>, M. S. Eldred, J. D. </a:t>
            </a:r>
            <a:r>
              <a:rPr lang="en-US" dirty="0" err="1"/>
              <a:t>Jakeman</a:t>
            </a:r>
            <a:r>
              <a:rPr lang="en-US" dirty="0"/>
              <a:t>, A. A. </a:t>
            </a:r>
            <a:r>
              <a:rPr lang="en-US" dirty="0" err="1"/>
              <a:t>Gorodetsky</a:t>
            </a:r>
            <a:r>
              <a:rPr lang="en-US" dirty="0"/>
              <a:t>. </a:t>
            </a:r>
            <a:r>
              <a:rPr lang="en-US" i="1" dirty="0"/>
              <a:t>Improving Multi-Model Trajectory Simulation Estimators using Model Selection and Tuning</a:t>
            </a:r>
            <a:r>
              <a:rPr lang="en-US" dirty="0"/>
              <a:t>. 2022 AIAA </a:t>
            </a:r>
            <a:r>
              <a:rPr lang="en-US" dirty="0" err="1"/>
              <a:t>Scitech</a:t>
            </a:r>
            <a:r>
              <a:rPr lang="en-US" dirty="0"/>
              <a:t> Proceedings. January 2022. </a:t>
            </a:r>
            <a:r>
              <a:rPr lang="en-US" dirty="0">
                <a:hlinkClick r:id="rId3"/>
              </a:rPr>
              <a:t>https://doi.org/10.2514/6.2022-1099</a:t>
            </a:r>
            <a:r>
              <a:rPr lang="en-US" dirty="0"/>
              <a:t>. </a:t>
            </a:r>
          </a:p>
          <a:p>
            <a:r>
              <a:rPr lang="en-US" dirty="0"/>
              <a:t>Acknowledgement:</a:t>
            </a:r>
          </a:p>
          <a:p>
            <a:pPr lvl="1"/>
            <a:r>
              <a:rPr lang="en-US" dirty="0"/>
              <a:t>NASA researchers supported by the Entry Systems Modeling (ESM) project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716CD7-0355-234B-BDA4-EBFDB2FAD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3001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B1CA95448E8341BAC02D84F836706E" ma:contentTypeVersion="6" ma:contentTypeDescription="Create a new document." ma:contentTypeScope="" ma:versionID="2327688fe12e390352dabca167932040">
  <xsd:schema xmlns:xsd="http://www.w3.org/2001/XMLSchema" xmlns:xs="http://www.w3.org/2001/XMLSchema" xmlns:p="http://schemas.microsoft.com/office/2006/metadata/properties" xmlns:ns1="http://schemas.microsoft.com/sharepoint/v3" xmlns:ns2="1b5a303a-3c2d-46af-894d-5a63675fdf5d" xmlns:ns3="13bd0950-6268-4383-96fe-5fe3a48110ec" targetNamespace="http://schemas.microsoft.com/office/2006/metadata/properties" ma:root="true" ma:fieldsID="e90c3ecbaea61ae9ab22f72bf2f79284" ns1:_="" ns2:_="" ns3:_="">
    <xsd:import namespace="http://schemas.microsoft.com/sharepoint/v3"/>
    <xsd:import namespace="1b5a303a-3c2d-46af-894d-5a63675fdf5d"/>
    <xsd:import namespace="13bd0950-6268-4383-96fe-5fe3a48110e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5a303a-3c2d-46af-894d-5a63675fdf5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bd0950-6268-4383-96fe-5fe3a48110e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C991D47-3926-48A1-8BC1-320FB99AB8D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642294E-F67E-4944-9A87-D5C631307A05}">
  <ds:schemaRefs>
    <ds:schemaRef ds:uri="13bd0950-6268-4383-96fe-5fe3a48110ec"/>
    <ds:schemaRef ds:uri="1b5a303a-3c2d-46af-894d-5a63675fdf5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8A2820C-4060-44E8-B56E-83EBBB666E7B}">
  <ds:schemaRefs>
    <ds:schemaRef ds:uri="13bd0950-6268-4383-96fe-5fe3a48110ec"/>
    <ds:schemaRef ds:uri="1b5a303a-3c2d-46af-894d-5a63675fdf5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4413</TotalTime>
  <Words>1692</Words>
  <Application>Microsoft Macintosh PowerPoint</Application>
  <PresentationFormat>Widescreen</PresentationFormat>
  <Paragraphs>226</Paragraphs>
  <Slides>20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Calibri Light</vt:lpstr>
      <vt:lpstr>Cambria Math</vt:lpstr>
      <vt:lpstr>Wingdings</vt:lpstr>
      <vt:lpstr>Office Theme</vt:lpstr>
      <vt:lpstr>Custom Design</vt:lpstr>
      <vt:lpstr>Automating Model Selection and Tuning  for Multifidelity UQ (MFUQ)</vt:lpstr>
      <vt:lpstr>Motivation: Trajectory Guidance</vt:lpstr>
      <vt:lpstr>Motivation: Trajectory Guidance</vt:lpstr>
      <vt:lpstr>Motivation: Trajectory Guidance</vt:lpstr>
      <vt:lpstr>Motivation: Trajectory Guidance</vt:lpstr>
      <vt:lpstr>Outline: Model Tuning for MFUQ</vt:lpstr>
      <vt:lpstr>Approximate Control Variates (ACV)[1]</vt:lpstr>
      <vt:lpstr>ACV-MF Estimator Variance</vt:lpstr>
      <vt:lpstr>ACV-MF Estimator Variance</vt:lpstr>
      <vt:lpstr>Optimization Approach*</vt:lpstr>
      <vt:lpstr>Analytical Example[1]</vt:lpstr>
      <vt:lpstr>Analytical Example[1]</vt:lpstr>
      <vt:lpstr>Trajectory Simulation Example</vt:lpstr>
      <vt:lpstr>Trajectory Simulation Example</vt:lpstr>
      <vt:lpstr>Results: Most Accurate Surrogate</vt:lpstr>
      <vt:lpstr>Results: Sparser Grid</vt:lpstr>
      <vt:lpstr>Results: Fewer Pilot Samples</vt:lpstr>
      <vt:lpstr>Results: Two Tunable Lo-Fi Models</vt:lpstr>
      <vt:lpstr>Conclusions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Warner, James E. (LARC-D309)</dc:creator>
  <cp:lastModifiedBy>Warner, James E. (LARC-D309)</cp:lastModifiedBy>
  <cp:revision>808</cp:revision>
  <dcterms:created xsi:type="dcterms:W3CDTF">2020-05-28T21:34:29Z</dcterms:created>
  <dcterms:modified xsi:type="dcterms:W3CDTF">2022-04-05T20:11:08Z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0x0101000DB1CA95448E8341BAC02D84F836706E</vt:lpwstr>
  </property>
</Properties>
</file>