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3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87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586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92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4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09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75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14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5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11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67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533401"/>
            <a:ext cx="2768600" cy="5592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533401"/>
            <a:ext cx="8102600" cy="5592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85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172200"/>
            <a:ext cx="3454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1">
                <a:latin typeface="+mn-lt"/>
              </a:defRPr>
            </a:lvl1pPr>
          </a:lstStyle>
          <a:p>
            <a:fld id="{A1772C59-33A2-4C00-AE1E-130226803036}" type="datetimeFigureOut">
              <a:rPr lang="en-US" smtClean="0"/>
              <a:t>4/5/22</a:t>
            </a:fld>
            <a:endParaRPr lang="en-US"/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 flipH="1">
            <a:off x="565151" y="1196975"/>
            <a:ext cx="11059583" cy="0"/>
          </a:xfrm>
          <a:prstGeom prst="line">
            <a:avLst/>
          </a:prstGeom>
          <a:noFill/>
          <a:ln w="76200">
            <a:solidFill>
              <a:srgbClr val="CF0E3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1800"/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531284" y="6054725"/>
            <a:ext cx="11082867" cy="0"/>
          </a:xfrm>
          <a:prstGeom prst="line">
            <a:avLst/>
          </a:prstGeom>
          <a:noFill/>
          <a:ln w="12700">
            <a:solidFill>
              <a:srgbClr val="CF0E3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 sz="1800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533400"/>
            <a:ext cx="5892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pic>
        <p:nvPicPr>
          <p:cNvPr id="4103" name="Picture 7" descr="meatball3d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0915651" y="6086476"/>
            <a:ext cx="1073149" cy="695325"/>
          </a:xfrm>
          <a:prstGeom prst="rect">
            <a:avLst/>
          </a:prstGeom>
          <a:solidFill>
            <a:srgbClr val="BDFFF6"/>
          </a:solidFill>
        </p:spPr>
      </p:pic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381750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673600" y="6172200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fld id="{7619A5E4-6701-43E2-A525-0DB8E38E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996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E59F6-20CE-451B-B64A-6655CA1595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TDRWP Error at Discrete Altitudes</a:t>
            </a:r>
            <a:endParaRPr lang="en-US" strike="sngStrike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F8BF93-1572-495A-A65D-17A5377BB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Nathan Curtis (Nathan.L.Curtis@nasa.gov)</a:t>
            </a:r>
          </a:p>
          <a:p>
            <a:r>
              <a:rPr lang="en-US" dirty="0"/>
              <a:t>Spring 2022 NEDOLWG</a:t>
            </a:r>
          </a:p>
          <a:p>
            <a:r>
              <a:rPr lang="en-US" dirty="0"/>
              <a:t>19-20 April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22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F6A7B-9434-4549-9140-15382EA3A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CDBE6-0960-4187-9A47-10BF6CD9D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1344882"/>
            <a:ext cx="10972800" cy="4634344"/>
          </a:xfrm>
        </p:spPr>
        <p:txBody>
          <a:bodyPr/>
          <a:lstStyle/>
          <a:p>
            <a:r>
              <a:rPr lang="en-US" sz="2000" dirty="0"/>
              <a:t>MSFC Natural Environments (NE) has completed operational acceptance assessments for the Tropospheric Doppler Radar Wind Profiler (TDRWP) in both the SLS* and Effective Vertical Resolution (EVR)** modes</a:t>
            </a:r>
          </a:p>
          <a:p>
            <a:r>
              <a:rPr lang="en-US" sz="2000" dirty="0"/>
              <a:t>For the SLS mode assessment, TDRWP wind component RMS error was provided at both discrete altitudes and for integrated altitude ranges</a:t>
            </a:r>
          </a:p>
          <a:p>
            <a:r>
              <a:rPr lang="en-US" sz="2000" dirty="0"/>
              <a:t>However, for the EVR mode assessment, wind component RMS error was only provided for integrated altitude ranges</a:t>
            </a:r>
          </a:p>
          <a:p>
            <a:r>
              <a:rPr lang="en-US" sz="2000" dirty="0"/>
              <a:t>If wind component error is needed to account for TDRWP accuracy in launch vehicle trajectory/load assessments, RMS error at discrete altitudes needs to be used</a:t>
            </a:r>
          </a:p>
          <a:p>
            <a:r>
              <a:rPr lang="en-US" sz="2000" dirty="0"/>
              <a:t>This presentation provides TDRWP wind component errors at discrete altitudes using data from the 2020 EVR Operational Acceptance Test (OAT)**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r>
              <a:rPr lang="en-US" sz="1600" dirty="0"/>
              <a:t>*https://</a:t>
            </a:r>
            <a:r>
              <a:rPr lang="en-US" sz="1600" dirty="0" err="1"/>
              <a:t>ntrs.nasa.gov</a:t>
            </a:r>
            <a:r>
              <a:rPr lang="en-US" sz="1600" dirty="0"/>
              <a:t>/citations/20190000737</a:t>
            </a:r>
          </a:p>
          <a:p>
            <a:pPr marL="0" indent="0">
              <a:buNone/>
            </a:pPr>
            <a:r>
              <a:rPr lang="en-US" sz="1600" dirty="0"/>
              <a:t>**https://ntrs.nasa.gov/citations/20205001984</a:t>
            </a:r>
          </a:p>
        </p:txBody>
      </p:sp>
    </p:spTree>
    <p:extLst>
      <p:ext uri="{BB962C8B-B14F-4D97-AF65-F5344CB8AC3E}">
        <p14:creationId xmlns:p14="http://schemas.microsoft.com/office/powerpoint/2010/main" val="3197111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B18B1-C2D9-4EB8-9A92-25448F1B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6F731-7781-4489-9073-D3CC20167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12223"/>
            <a:ext cx="10972800" cy="4813941"/>
          </a:xfrm>
        </p:spPr>
        <p:txBody>
          <a:bodyPr/>
          <a:lstStyle/>
          <a:p>
            <a:r>
              <a:rPr lang="en-US" sz="2400" dirty="0"/>
              <a:t>AMPS LR and TDRWP data were collected between 30 January 2020 and 16 April 2020. </a:t>
            </a:r>
          </a:p>
          <a:p>
            <a:pPr lvl="1"/>
            <a:r>
              <a:rPr lang="en-US" sz="2000" dirty="0"/>
              <a:t>No data were collected between 18 February 2020 and 4 March 2020 due to a power outage at the TDRWP site.</a:t>
            </a:r>
          </a:p>
          <a:p>
            <a:pPr lvl="1"/>
            <a:r>
              <a:rPr lang="en-US" sz="2000" dirty="0"/>
              <a:t>110 comparisons were utilized.</a:t>
            </a:r>
          </a:p>
          <a:p>
            <a:r>
              <a:rPr lang="en-US" sz="2400" dirty="0"/>
              <a:t>RMS values were calculated using differences in the TDRWP and AMPS LR measurements, while accounting for AMPS LR/TDRWP spatial separation and different resolutions between datasets.*</a:t>
            </a:r>
          </a:p>
          <a:p>
            <a:r>
              <a:rPr lang="en-US" sz="2400" dirty="0"/>
              <a:t>Followed the same approach as used in SLS TDRWP Certification*</a:t>
            </a:r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*https://</a:t>
            </a:r>
            <a:r>
              <a:rPr lang="en-US" sz="1600" dirty="0" err="1"/>
              <a:t>ntrs.nasa.gov</a:t>
            </a:r>
            <a:r>
              <a:rPr lang="en-US" sz="1600" dirty="0"/>
              <a:t>/citations/20190000737</a:t>
            </a:r>
            <a:endParaRPr lang="en-US" sz="1400" dirty="0"/>
          </a:p>
          <a:p>
            <a:pPr marL="0" indent="0">
              <a:buNone/>
            </a:pPr>
            <a:endParaRPr lang="en-US" sz="1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70612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hart, histogram&#10;&#10;Description automatically generated">
            <a:extLst>
              <a:ext uri="{FF2B5EF4-FFF2-40B4-BE49-F238E27FC236}">
                <a16:creationId xmlns:a16="http://schemas.microsoft.com/office/drawing/2014/main" id="{EBF5FC3D-2312-4D54-887C-F93E7F48BE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81" y="1246910"/>
            <a:ext cx="5094514" cy="475606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EA56A2-920C-4192-B34A-567ECC374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533400"/>
            <a:ext cx="8864600" cy="6096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EVR OAT Reported </a:t>
            </a:r>
            <a:r>
              <a:rPr lang="en-US" dirty="0"/>
              <a:t>RMS Error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7784A8-F934-46E6-881F-6AD131BC4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5984" y="1361962"/>
            <a:ext cx="6666016" cy="4551821"/>
          </a:xfrm>
        </p:spPr>
        <p:txBody>
          <a:bodyPr>
            <a:normAutofit/>
          </a:bodyPr>
          <a:lstStyle/>
          <a:p>
            <a:r>
              <a:rPr lang="en-US" sz="1800" dirty="0"/>
              <a:t>The EVR OAT reported wind component error as an integration of RMS values with altitude to assess TDRWP performance over a range of altitudes.</a:t>
            </a:r>
          </a:p>
          <a:p>
            <a:pPr lvl="1"/>
            <a:r>
              <a:rPr lang="en-US" sz="1400" dirty="0"/>
              <a:t>For example: The RMS value at the first range gate is just the error there, at the 2</a:t>
            </a:r>
            <a:r>
              <a:rPr lang="en-US" sz="1400" baseline="30000" dirty="0"/>
              <a:t>nd</a:t>
            </a:r>
            <a:r>
              <a:rPr lang="en-US" sz="1400" dirty="0"/>
              <a:t> range gate it’s the RMS value of a combination of the 2</a:t>
            </a:r>
            <a:r>
              <a:rPr lang="en-US" sz="1400" baseline="30000" dirty="0"/>
              <a:t>nd</a:t>
            </a:r>
            <a:r>
              <a:rPr lang="en-US" sz="1400" dirty="0"/>
              <a:t> and 1</a:t>
            </a:r>
            <a:r>
              <a:rPr lang="en-US" sz="1400" baseline="30000" dirty="0"/>
              <a:t>st</a:t>
            </a:r>
            <a:r>
              <a:rPr lang="en-US" sz="1400" dirty="0"/>
              <a:t> gates, then 3</a:t>
            </a:r>
            <a:r>
              <a:rPr lang="en-US" sz="1400" baseline="30000" dirty="0"/>
              <a:t>rd</a:t>
            </a:r>
            <a:r>
              <a:rPr lang="en-US" sz="1400" dirty="0"/>
              <a:t> through 1</a:t>
            </a:r>
            <a:r>
              <a:rPr lang="en-US" sz="1400" baseline="30000" dirty="0"/>
              <a:t>st</a:t>
            </a:r>
            <a:r>
              <a:rPr lang="en-US" sz="1400" dirty="0"/>
              <a:t>, and so on.</a:t>
            </a:r>
          </a:p>
          <a:p>
            <a:pPr lvl="1"/>
            <a:r>
              <a:rPr lang="en-US" sz="1400" dirty="0"/>
              <a:t>Same approach as used in SLS TDRWP Certification</a:t>
            </a:r>
          </a:p>
          <a:p>
            <a:r>
              <a:rPr lang="en-US" sz="1800" dirty="0"/>
              <a:t>This methodology was used to get an RMS value up to a specific height. </a:t>
            </a:r>
          </a:p>
          <a:p>
            <a:r>
              <a:rPr lang="en-US" sz="1800" dirty="0"/>
              <a:t>MSFC Natural Environments (NE) defined a cutoff RMS error of 1.5 m/s (green line).</a:t>
            </a:r>
          </a:p>
          <a:p>
            <a:r>
              <a:rPr lang="en-US" sz="1800" dirty="0"/>
              <a:t>MSFC NE can only use TDRWP profiles up to ~11.9 km when in EVR mode. In SLS mode, TDRWP profiles are valid up to 19.3 km</a:t>
            </a:r>
          </a:p>
          <a:p>
            <a:r>
              <a:rPr lang="en-US" sz="1800" dirty="0"/>
              <a:t>This dataset is not a determination of RMS error at a discrete altitude.</a:t>
            </a:r>
          </a:p>
        </p:txBody>
      </p:sp>
    </p:spTree>
    <p:extLst>
      <p:ext uri="{BB962C8B-B14F-4D97-AF65-F5344CB8AC3E}">
        <p14:creationId xmlns:p14="http://schemas.microsoft.com/office/powerpoint/2010/main" val="765769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A56A2-920C-4192-B34A-567ECC374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533400"/>
            <a:ext cx="6300304" cy="609600"/>
          </a:xfrm>
        </p:spPr>
        <p:txBody>
          <a:bodyPr/>
          <a:lstStyle/>
          <a:p>
            <a:r>
              <a:rPr lang="en-US" dirty="0"/>
              <a:t>RMS Error at Discrete Altitudes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7784A8-F934-46E6-881F-6AD131BC41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25984" y="1361962"/>
            <a:ext cx="6006935" cy="4525963"/>
          </a:xfrm>
        </p:spPr>
        <p:txBody>
          <a:bodyPr/>
          <a:lstStyle/>
          <a:p>
            <a:r>
              <a:rPr lang="en-US" sz="2400" dirty="0"/>
              <a:t>Using data from the EVR OAT, RMS error was calculated at discrete altitudes</a:t>
            </a:r>
          </a:p>
          <a:p>
            <a:endParaRPr lang="en-US" sz="2400" dirty="0"/>
          </a:p>
          <a:p>
            <a:r>
              <a:rPr lang="en-US" sz="2400" dirty="0"/>
              <a:t>This dataset can be used for assessments requiring error values to be known at individual points/altitudes.</a:t>
            </a:r>
          </a:p>
        </p:txBody>
      </p:sp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1AE2D306-73B0-45A7-A3CF-C2ED57FB2D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95" y="1143000"/>
            <a:ext cx="5363359" cy="511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33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8DBCD-443D-43DA-B736-FED84D312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B62B5-A93A-471A-8333-25A4D7E0D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1442"/>
            <a:ext cx="10972800" cy="4525963"/>
          </a:xfrm>
        </p:spPr>
        <p:txBody>
          <a:bodyPr/>
          <a:lstStyle/>
          <a:p>
            <a:r>
              <a:rPr lang="en-US" dirty="0"/>
              <a:t>The data used in this analysis were from late winter to early spring where it would be expected to see higher wind speeds and thus higher spatial separations. </a:t>
            </a:r>
          </a:p>
          <a:p>
            <a:r>
              <a:rPr lang="en-US" dirty="0"/>
              <a:t>Forward work is to expand the EVR OAT dataset to increase sample size and to account for year-round variations</a:t>
            </a:r>
          </a:p>
        </p:txBody>
      </p:sp>
    </p:spTree>
    <p:extLst>
      <p:ext uri="{BB962C8B-B14F-4D97-AF65-F5344CB8AC3E}">
        <p14:creationId xmlns:p14="http://schemas.microsoft.com/office/powerpoint/2010/main" val="918537550"/>
      </p:ext>
    </p:extLst>
  </p:cSld>
  <p:clrMapOvr>
    <a:masterClrMapping/>
  </p:clrMapOvr>
</p:sld>
</file>

<file path=ppt/theme/theme1.xml><?xml version="1.0" encoding="utf-8"?>
<a:theme xmlns:a="http://schemas.openxmlformats.org/drawingml/2006/main" name="EV13new">
  <a:themeElements>
    <a:clrScheme name="EV1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V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V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EV44</Template>
  <TotalTime>3621</TotalTime>
  <Words>518</Words>
  <Application>Microsoft Macintosh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EV13new</vt:lpstr>
      <vt:lpstr>TDRWP Error at Discrete Altitudes</vt:lpstr>
      <vt:lpstr>Background</vt:lpstr>
      <vt:lpstr>Data</vt:lpstr>
      <vt:lpstr>EVR OAT Reported RMS Error</vt:lpstr>
      <vt:lpstr>RMS Error at Discrete Altitudes</vt:lpstr>
      <vt:lpstr>Forward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TDRWP Error at Discrete Altitudes from EVR OAT</dc:title>
  <dc:creator>Curtis, Nathan L. (MSFC-EV44)</dc:creator>
  <cp:lastModifiedBy>Leahy, Frank B. (MSFC-EV44)</cp:lastModifiedBy>
  <cp:revision>13</cp:revision>
  <dcterms:created xsi:type="dcterms:W3CDTF">2022-03-30T20:26:12Z</dcterms:created>
  <dcterms:modified xsi:type="dcterms:W3CDTF">2022-04-06T02:37:22Z</dcterms:modified>
</cp:coreProperties>
</file>