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47"/>
  </p:notesMasterIdLst>
  <p:sldIdLst>
    <p:sldId id="4594" r:id="rId5"/>
    <p:sldId id="4603" r:id="rId6"/>
    <p:sldId id="4604" r:id="rId7"/>
    <p:sldId id="1371" r:id="rId8"/>
    <p:sldId id="1399" r:id="rId9"/>
    <p:sldId id="4605" r:id="rId10"/>
    <p:sldId id="4909" r:id="rId11"/>
    <p:sldId id="4931" r:id="rId12"/>
    <p:sldId id="4606" r:id="rId13"/>
    <p:sldId id="4893" r:id="rId14"/>
    <p:sldId id="4932" r:id="rId15"/>
    <p:sldId id="4898" r:id="rId16"/>
    <p:sldId id="4889" r:id="rId17"/>
    <p:sldId id="283" r:id="rId18"/>
    <p:sldId id="4900" r:id="rId19"/>
    <p:sldId id="4910" r:id="rId20"/>
    <p:sldId id="4933" r:id="rId21"/>
    <p:sldId id="4880" r:id="rId22"/>
    <p:sldId id="4890" r:id="rId23"/>
    <p:sldId id="1397" r:id="rId24"/>
    <p:sldId id="284" r:id="rId25"/>
    <p:sldId id="4905" r:id="rId26"/>
    <p:sldId id="4928" r:id="rId27"/>
    <p:sldId id="4927" r:id="rId28"/>
    <p:sldId id="4929" r:id="rId29"/>
    <p:sldId id="1421" r:id="rId30"/>
    <p:sldId id="4601" r:id="rId31"/>
    <p:sldId id="4918" r:id="rId32"/>
    <p:sldId id="4607" r:id="rId33"/>
    <p:sldId id="4915" r:id="rId34"/>
    <p:sldId id="4904" r:id="rId35"/>
    <p:sldId id="4913" r:id="rId36"/>
    <p:sldId id="274" r:id="rId37"/>
    <p:sldId id="276" r:id="rId38"/>
    <p:sldId id="261" r:id="rId39"/>
    <p:sldId id="270" r:id="rId40"/>
    <p:sldId id="268" r:id="rId41"/>
    <p:sldId id="874" r:id="rId42"/>
    <p:sldId id="873" r:id="rId43"/>
    <p:sldId id="1422" r:id="rId44"/>
    <p:sldId id="1423" r:id="rId45"/>
    <p:sldId id="493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52" autoAdjust="0"/>
    <p:restoredTop sz="54583" autoAdjust="0"/>
  </p:normalViewPr>
  <p:slideViewPr>
    <p:cSldViewPr snapToGrid="0">
      <p:cViewPr varScale="1">
        <p:scale>
          <a:sx n="85" d="100"/>
          <a:sy n="85" d="100"/>
        </p:scale>
        <p:origin x="2634" y="60"/>
      </p:cViewPr>
      <p:guideLst/>
    </p:cSldViewPr>
  </p:slideViewPr>
  <p:notesTextViewPr>
    <p:cViewPr>
      <p:scale>
        <a:sx n="200" d="100"/>
        <a:sy n="2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042A3A-6CC2-435D-9BA3-2D42E53C8670}" type="datetimeFigureOut">
              <a:rPr lang="en-US" smtClean="0"/>
              <a:t>4/7/2022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A87BEE-D4AD-4F3A-9F7F-3716268CA060}" type="slidenum">
              <a:rPr lang="en-US" smtClean="0"/>
              <a:t>‹#›</a:t>
            </a:fld>
            <a:endParaRPr lang="en-US"/>
          </a:p>
        </p:txBody>
      </p:sp>
    </p:spTree>
    <p:extLst>
      <p:ext uri="{BB962C8B-B14F-4D97-AF65-F5344CB8AC3E}">
        <p14:creationId xmlns:p14="http://schemas.microsoft.com/office/powerpoint/2010/main" val="67541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my name is Jonathan Rathsam, and I’m from NASA Langley Research Center in Hampton, Virginia.</a:t>
            </a:r>
          </a:p>
          <a:p>
            <a:endParaRPr lang="en-US" dirty="0"/>
          </a:p>
          <a:p>
            <a:r>
              <a:rPr lang="en-US" dirty="0"/>
              <a:t>I’m the Technical Lead for Survey Design and Analysis in NASA’s Low Boom Flight Demonstration Mission.</a:t>
            </a:r>
          </a:p>
          <a:p>
            <a:endParaRPr lang="en-US" dirty="0"/>
          </a:p>
          <a:p>
            <a:r>
              <a:rPr lang="en-US" dirty="0"/>
              <a:t>I’m excited to share this presentation with you today.  Thank you so much to the organizing committee for this opportunity.</a:t>
            </a:r>
          </a:p>
          <a:p>
            <a:endParaRPr lang="en-US" dirty="0"/>
          </a:p>
          <a:p>
            <a:r>
              <a:rPr lang="en-US" dirty="0"/>
              <a:t>https://dataworks.testscience.org/full-agenda/</a:t>
            </a:r>
          </a:p>
        </p:txBody>
      </p:sp>
      <p:sp>
        <p:nvSpPr>
          <p:cNvPr id="4" name="Slide Number Placeholder 3"/>
          <p:cNvSpPr>
            <a:spLocks noGrp="1"/>
          </p:cNvSpPr>
          <p:nvPr>
            <p:ph type="sldNum" sz="quarter" idx="5"/>
          </p:nvPr>
        </p:nvSpPr>
        <p:spPr/>
        <p:txBody>
          <a:bodyPr/>
          <a:lstStyle/>
          <a:p>
            <a:fld id="{8BA87BEE-D4AD-4F3A-9F7F-3716268CA060}" type="slidenum">
              <a:rPr lang="en-US" smtClean="0"/>
              <a:t>1</a:t>
            </a:fld>
            <a:endParaRPr lang="en-US"/>
          </a:p>
        </p:txBody>
      </p:sp>
    </p:spTree>
    <p:extLst>
      <p:ext uri="{BB962C8B-B14F-4D97-AF65-F5344CB8AC3E}">
        <p14:creationId xmlns:p14="http://schemas.microsoft.com/office/powerpoint/2010/main" val="3367815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Originally, it was thought that all supersonic signatures were far field N-waves.  The early efforts at sonic boom minimization concentrated on producing longer-duration, lower amplitude N-waves (going from panel a to panel b).  Panel (a) sounds like “BOOM </a:t>
            </a:r>
            <a:r>
              <a:rPr lang="en-US" dirty="0" err="1"/>
              <a:t>BOOM</a:t>
            </a:r>
            <a:r>
              <a:rPr lang="en-US" dirty="0"/>
              <a:t>”, whereas panel (b) sound more like Boom…Boom.</a:t>
            </a:r>
          </a:p>
          <a:p>
            <a:endParaRPr lang="en-US" dirty="0"/>
          </a:p>
          <a:p>
            <a:r>
              <a:rPr lang="en-US" dirty="0"/>
              <a:t>In 1965, McLean discovered that if an aircraft at altitude was long enough, the supersonic signature arriving to the ground could still be in the midfield and did not have to be an N-wave.  This led to the development of a family of optimum non-N-wave solutions, all of which would be quieter than N-waves.  An idealized limit would be a signature like a sine wave shown in panel c, which eliminates much of the high frequency energy from the signal.</a:t>
            </a:r>
          </a:p>
          <a:p>
            <a:endParaRPr lang="en-US" dirty="0"/>
          </a:p>
          <a:p>
            <a:r>
              <a:rPr lang="en-US" dirty="0"/>
              <a:t>The plots on the right show the waveforms and frequency spectra for an N-wave in red and a shaped boom in blue.  The bottom right plot illustrates how much sound energy is reduced, especially at high frequencies, when going from the red N-wave to the blue shaped boom.</a:t>
            </a:r>
          </a:p>
        </p:txBody>
      </p:sp>
      <p:sp>
        <p:nvSpPr>
          <p:cNvPr id="4" name="Slide Number Placeholder 3"/>
          <p:cNvSpPr>
            <a:spLocks noGrp="1"/>
          </p:cNvSpPr>
          <p:nvPr>
            <p:ph type="sldNum" sz="quarter" idx="5"/>
          </p:nvPr>
        </p:nvSpPr>
        <p:spPr/>
        <p:txBody>
          <a:bodyPr/>
          <a:lstStyle/>
          <a:p>
            <a:fld id="{8BA87BEE-D4AD-4F3A-9F7F-3716268CA060}" type="slidenum">
              <a:rPr lang="en-US" smtClean="0"/>
              <a:t>10</a:t>
            </a:fld>
            <a:endParaRPr lang="en-US"/>
          </a:p>
        </p:txBody>
      </p:sp>
    </p:spTree>
    <p:extLst>
      <p:ext uri="{BB962C8B-B14F-4D97-AF65-F5344CB8AC3E}">
        <p14:creationId xmlns:p14="http://schemas.microsoft.com/office/powerpoint/2010/main" val="3964134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second part of the presentation will focus on the receiver, and what the research shows about human response to sonic boom.</a:t>
            </a:r>
          </a:p>
        </p:txBody>
      </p:sp>
      <p:sp>
        <p:nvSpPr>
          <p:cNvPr id="4" name="Slide Number Placeholder 3"/>
          <p:cNvSpPr>
            <a:spLocks noGrp="1"/>
          </p:cNvSpPr>
          <p:nvPr>
            <p:ph type="sldNum" sz="quarter" idx="5"/>
          </p:nvPr>
        </p:nvSpPr>
        <p:spPr/>
        <p:txBody>
          <a:bodyPr/>
          <a:lstStyle/>
          <a:p>
            <a:fld id="{8BA87BEE-D4AD-4F3A-9F7F-3716268CA060}" type="slidenum">
              <a:rPr lang="en-US" smtClean="0"/>
              <a:t>11</a:t>
            </a:fld>
            <a:endParaRPr lang="en-US"/>
          </a:p>
        </p:txBody>
      </p:sp>
    </p:spTree>
    <p:extLst>
      <p:ext uri="{BB962C8B-B14F-4D97-AF65-F5344CB8AC3E}">
        <p14:creationId xmlns:p14="http://schemas.microsoft.com/office/powerpoint/2010/main" val="3174102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1960s two major community overflight tests occurred in St. Louis and Oklahoma City.  Each test lasted half a year.  In St. Louis there were 76 booms, and in Oklahoma City there were upwards of 1200 booms.</a:t>
            </a:r>
          </a:p>
          <a:p>
            <a:endParaRPr lang="en-US" dirty="0"/>
          </a:p>
          <a:p>
            <a:r>
              <a:rPr lang="en-US" dirty="0"/>
              <a:t>This figure shows the percent of participants annoyed by various types of interference.</a:t>
            </a:r>
          </a:p>
          <a:p>
            <a:endParaRPr lang="en-US" dirty="0"/>
          </a:p>
          <a:p>
            <a:r>
              <a:rPr lang="en-US" dirty="0"/>
              <a:t>Ultimately the results showed that conventional sonic booms would not be acceptable. With sonic booms on the order of 2 </a:t>
            </a:r>
            <a:r>
              <a:rPr lang="en-US" dirty="0" err="1"/>
              <a:t>psf</a:t>
            </a:r>
            <a:r>
              <a:rPr lang="en-US" dirty="0"/>
              <a:t>, the sound levels were comparable to nearby thunder or a car door slam inside the car.  </a:t>
            </a:r>
          </a:p>
          <a:p>
            <a:endParaRPr lang="en-US" dirty="0"/>
          </a:p>
          <a:p>
            <a:r>
              <a:rPr lang="en-US" dirty="0"/>
              <a:t>An important result from the community overflights was that indoor annoyance was the key driver of non-acceptability.</a:t>
            </a:r>
          </a:p>
        </p:txBody>
      </p:sp>
      <p:sp>
        <p:nvSpPr>
          <p:cNvPr id="4" name="Slide Number Placeholder 3"/>
          <p:cNvSpPr>
            <a:spLocks noGrp="1"/>
          </p:cNvSpPr>
          <p:nvPr>
            <p:ph type="sldNum" sz="quarter" idx="5"/>
          </p:nvPr>
        </p:nvSpPr>
        <p:spPr/>
        <p:txBody>
          <a:bodyPr/>
          <a:lstStyle/>
          <a:p>
            <a:fld id="{8BA87BEE-D4AD-4F3A-9F7F-3716268CA060}" type="slidenum">
              <a:rPr lang="en-US" smtClean="0"/>
              <a:t>12</a:t>
            </a:fld>
            <a:endParaRPr lang="en-US"/>
          </a:p>
        </p:txBody>
      </p:sp>
    </p:spTree>
    <p:extLst>
      <p:ext uri="{BB962C8B-B14F-4D97-AF65-F5344CB8AC3E}">
        <p14:creationId xmlns:p14="http://schemas.microsoft.com/office/powerpoint/2010/main" val="1647918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Why does NASA think that the current designs are quiet enough?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indoor annoyance as the key concern, NASA conducted laboratory tests, tests in small communities, risk reduction tests in larger communities, all of which were tests of increasing complexity which show, in general, that the threshold of acceptable noise levels had been reached, preparing NASA to take the next step with flight tests over very large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interest of time, I am going to skip the lab test results and focus on community tests only.</a:t>
            </a:r>
          </a:p>
        </p:txBody>
      </p:sp>
      <p:sp>
        <p:nvSpPr>
          <p:cNvPr id="4" name="Slide Number Placeholder 3"/>
          <p:cNvSpPr>
            <a:spLocks noGrp="1"/>
          </p:cNvSpPr>
          <p:nvPr>
            <p:ph type="sldNum" sz="quarter" idx="5"/>
          </p:nvPr>
        </p:nvSpPr>
        <p:spPr/>
        <p:txBody>
          <a:bodyPr/>
          <a:lstStyle/>
          <a:p>
            <a:fld id="{82EBC336-E195-EC4D-842A-A6ECA01F58C8}" type="slidenum">
              <a:rPr lang="en-US" smtClean="0"/>
              <a:t>13</a:t>
            </a:fld>
            <a:endParaRPr lang="en-US"/>
          </a:p>
        </p:txBody>
      </p:sp>
    </p:spTree>
    <p:extLst>
      <p:ext uri="{BB962C8B-B14F-4D97-AF65-F5344CB8AC3E}">
        <p14:creationId xmlns:p14="http://schemas.microsoft.com/office/powerpoint/2010/main" val="914580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parallel with laboratory testing, NASA has also been working to identify and minimize risks associated with community testing.  A community test exposes entire communities to sounds while only surveying a sample of residents on their perceptions of the sounds. In 2018 NASA conducted a large community test using an F-18 research aircraft performing a low-boom supersonic dive to simulate the sounds of quiet supersonic overflight.</a:t>
            </a:r>
          </a:p>
          <a:p>
            <a:endParaRPr lang="en-US" dirty="0"/>
          </a:p>
          <a:p>
            <a:r>
              <a:rPr lang="en-US" b="0" dirty="0"/>
              <a:t>In terms of Community Engagement, </a:t>
            </a:r>
            <a:r>
              <a:rPr lang="en-US" dirty="0"/>
              <a:t>communications had to be tailored to many different audiences, such as:</a:t>
            </a:r>
          </a:p>
          <a:p>
            <a:r>
              <a:rPr lang="en-US" dirty="0"/>
              <a:t>Elected officials many months prior;  residents that would be exposed to sonic thumps via newspapers, press conferences, and via local governments; mariners exposed to higher level sonic booms, survey participants, local students via STEM engagement.</a:t>
            </a:r>
          </a:p>
          <a:p>
            <a:endParaRPr lang="en-US" dirty="0"/>
          </a:p>
          <a:p>
            <a:r>
              <a:rPr lang="en-US" b="0" dirty="0"/>
              <a:t>In terms of flying the NASA research aircraft beyond a test range, an Air Traffic Control </a:t>
            </a:r>
            <a:r>
              <a:rPr lang="en-US" dirty="0"/>
              <a:t>“Assigned Airspace” had to be prearranged and Environmental Review had to be conducted.</a:t>
            </a:r>
          </a:p>
          <a:p>
            <a:endParaRPr lang="en-US" dirty="0"/>
          </a:p>
          <a:p>
            <a:r>
              <a:rPr lang="en-US" b="0" dirty="0"/>
              <a:t>In terms of ground measurements of the signatures, </a:t>
            </a:r>
            <a:r>
              <a:rPr lang="en-US" dirty="0"/>
              <a:t>25 ground recording units were spread across the 60 sq. mile survey area and linked via cellular network to a host station.  The field crew deployed, calibrated, and retrieved the units daily.</a:t>
            </a:r>
          </a:p>
          <a:p>
            <a:endParaRPr lang="en-US" dirty="0"/>
          </a:p>
          <a:p>
            <a:r>
              <a:rPr lang="en-US" b="0" dirty="0"/>
              <a:t>In terms of the social survey, the web-based survey had to be developed, pass </a:t>
            </a:r>
            <a:r>
              <a:rPr lang="en-US" dirty="0"/>
              <a:t>governmental survey review, pass research ethics review, and participants had to be recruited via postal mail and enrolled in the survey.</a:t>
            </a:r>
          </a:p>
          <a:p>
            <a:endParaRPr lang="en-US" dirty="0"/>
          </a:p>
          <a:p>
            <a:r>
              <a:rPr lang="en-US" dirty="0"/>
              <a:t>One of the key lessons learned involved the need to automate and streamline data analysis post test in order to meet the swift cadence needed for X-59 community tests.</a:t>
            </a:r>
          </a:p>
          <a:p>
            <a:endParaRPr lang="en-US" dirty="0"/>
          </a:p>
          <a:p>
            <a:r>
              <a:rPr lang="en-US" dirty="0"/>
              <a:t>Most importantly, this large community test showed that NASA could successfully engage with a community to conduct community response testing.</a:t>
            </a:r>
          </a:p>
          <a:p>
            <a:endParaRPr lang="en-US" dirty="0"/>
          </a:p>
          <a:p>
            <a:r>
              <a:rPr lang="en-US" dirty="0"/>
              <a:t>Next we’ll spend a few moments discussing what data is needed for aircraft noise standards development.</a:t>
            </a:r>
          </a:p>
          <a:p>
            <a:endParaRPr lang="en-US" dirty="0"/>
          </a:p>
          <a:p>
            <a:endParaRPr lang="en-US" dirty="0"/>
          </a:p>
        </p:txBody>
      </p:sp>
      <p:sp>
        <p:nvSpPr>
          <p:cNvPr id="4" name="Slide Number Placeholder 3"/>
          <p:cNvSpPr>
            <a:spLocks noGrp="1"/>
          </p:cNvSpPr>
          <p:nvPr>
            <p:ph type="sldNum" sz="quarter" idx="10"/>
          </p:nvPr>
        </p:nvSpPr>
        <p:spPr/>
        <p:txBody>
          <a:bodyPr/>
          <a:lstStyle/>
          <a:p>
            <a:fld id="{C3AEBE3D-5856-4B34-BBAB-988944DD5EC1}" type="slidenum">
              <a:rPr lang="en-US" smtClean="0"/>
              <a:t>14</a:t>
            </a:fld>
            <a:endParaRPr lang="en-US"/>
          </a:p>
        </p:txBody>
      </p:sp>
    </p:spTree>
    <p:extLst>
      <p:ext uri="{BB962C8B-B14F-4D97-AF65-F5344CB8AC3E}">
        <p14:creationId xmlns:p14="http://schemas.microsoft.com/office/powerpoint/2010/main" val="3396919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than half a century, community noise survey data has been plotted as shown here: a response metric (like annoyance level) vs. a dose metric (noise level).  This is known as a dose-response (or exposure response) relationship, and has roots in other fields such as psychophysics, pharmacology, toxicology, and epidemiology.  For context, the plot on the right comes from the seminal community noise paper on dose-response.</a:t>
            </a:r>
          </a:p>
          <a:p>
            <a:endParaRPr lang="en-US" dirty="0"/>
          </a:p>
          <a:p>
            <a:r>
              <a:rPr lang="en-US" dirty="0"/>
              <a:t>In order to develop standards for supersonic flight overland, two dose-response relationships will be developed.  The first will be a curve for single flyover events.  This curve will directly inform standards for certifying aircraft.  The second will be a curve for cumulative sound levels from multiple flyover events.  This second curve will inform guidelines for limits on supersonic operations.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primary noise annoyance questions and response scales have been standardized (and translated to other languages to enable comparability among surveys internationally).  The definition of the response metric as “percent highly annoyed” was chosen to keep the regulatory focus on those most affected by the noise.</a:t>
            </a:r>
          </a:p>
          <a:p>
            <a:endParaRPr lang="en-US" dirty="0"/>
          </a:p>
        </p:txBody>
      </p:sp>
      <p:sp>
        <p:nvSpPr>
          <p:cNvPr id="4" name="Slide Number Placeholder 3"/>
          <p:cNvSpPr>
            <a:spLocks noGrp="1"/>
          </p:cNvSpPr>
          <p:nvPr>
            <p:ph type="sldNum" sz="quarter" idx="5"/>
          </p:nvPr>
        </p:nvSpPr>
        <p:spPr/>
        <p:txBody>
          <a:bodyPr/>
          <a:lstStyle/>
          <a:p>
            <a:fld id="{9E6BFDAC-56A7-45BF-86C4-A40EA2DDE462}" type="slidenum">
              <a:rPr lang="en-US" smtClean="0"/>
              <a:t>15</a:t>
            </a:fld>
            <a:endParaRPr lang="en-US"/>
          </a:p>
        </p:txBody>
      </p:sp>
    </p:spTree>
    <p:extLst>
      <p:ext uri="{BB962C8B-B14F-4D97-AF65-F5344CB8AC3E}">
        <p14:creationId xmlns:p14="http://schemas.microsoft.com/office/powerpoint/2010/main" val="3053284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single event dose response curves resulting from previous NASA community tests are shown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thing to note is the high degree of scatter in the data, which is typical of social survey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thing is that in both tests, 75 dB is associated with a very low percent highly annoyed.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matter of practicality, the sonic boom community tests have all been “panel surveys,” in which a panel or group of survey respondents responds multiple times.  It simply is not practical recruit a member of the public and then only request a single response, especially when responses are needed promptly after each overflight.  A consequence of having panel studies is the need for statistical models that account for the correlation among multiple observations from the same 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let’s shift gears from talking about the past to talking about the future!  </a:t>
            </a:r>
          </a:p>
        </p:txBody>
      </p:sp>
      <p:sp>
        <p:nvSpPr>
          <p:cNvPr id="4" name="Slide Number Placeholder 3"/>
          <p:cNvSpPr>
            <a:spLocks noGrp="1"/>
          </p:cNvSpPr>
          <p:nvPr>
            <p:ph type="sldNum" sz="quarter" idx="10"/>
          </p:nvPr>
        </p:nvSpPr>
        <p:spPr/>
        <p:txBody>
          <a:bodyPr/>
          <a:lstStyle/>
          <a:p>
            <a:fld id="{C3AEBE3D-5856-4B34-BBAB-988944DD5EC1}" type="slidenum">
              <a:rPr lang="en-US" smtClean="0"/>
              <a:t>16</a:t>
            </a:fld>
            <a:endParaRPr lang="en-US"/>
          </a:p>
        </p:txBody>
      </p:sp>
    </p:spTree>
    <p:extLst>
      <p:ext uri="{BB962C8B-B14F-4D97-AF65-F5344CB8AC3E}">
        <p14:creationId xmlns:p14="http://schemas.microsoft.com/office/powerpoint/2010/main" val="1013568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set the stage to talk about NASA’s plans for a series of community tests involving the X-59 aircraft.</a:t>
            </a:r>
          </a:p>
          <a:p>
            <a:endParaRPr lang="en-US" dirty="0"/>
          </a:p>
        </p:txBody>
      </p:sp>
      <p:sp>
        <p:nvSpPr>
          <p:cNvPr id="4" name="Slide Number Placeholder 3"/>
          <p:cNvSpPr>
            <a:spLocks noGrp="1"/>
          </p:cNvSpPr>
          <p:nvPr>
            <p:ph type="sldNum" sz="quarter" idx="5"/>
          </p:nvPr>
        </p:nvSpPr>
        <p:spPr/>
        <p:txBody>
          <a:bodyPr/>
          <a:lstStyle/>
          <a:p>
            <a:fld id="{8BA87BEE-D4AD-4F3A-9F7F-3716268CA060}" type="slidenum">
              <a:rPr lang="en-US" smtClean="0"/>
              <a:t>17</a:t>
            </a:fld>
            <a:endParaRPr lang="en-US"/>
          </a:p>
        </p:txBody>
      </p:sp>
    </p:spTree>
    <p:extLst>
      <p:ext uri="{BB962C8B-B14F-4D97-AF65-F5344CB8AC3E}">
        <p14:creationId xmlns:p14="http://schemas.microsoft.com/office/powerpoint/2010/main" val="2203727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knowledge that we could design a supersonic aircraft, and the knowledge that we could conduct a relevant demonstration with a research aircraft, NASA set out on the Low Boom Flight Demonstration mission.  It’s a systematic approach leading to testing of community response to sounds of quiet supersonic overflight.</a:t>
            </a:r>
          </a:p>
          <a:p>
            <a:endParaRPr lang="en-US" dirty="0"/>
          </a:p>
          <a:p>
            <a:r>
              <a:rPr lang="en-US" dirty="0"/>
              <a:t>Phase 1 is aircraft development, and it’s currently going on with </a:t>
            </a:r>
            <a:r>
              <a:rPr lang="en-US" dirty="0" err="1"/>
              <a:t>Lockeed</a:t>
            </a:r>
            <a:r>
              <a:rPr lang="en-US" dirty="0"/>
              <a:t> Martin in Palmdale, California with the design, fabrication, and ground test of the X-59.  When ready we’ll conduct a series of envelope expansion flights proving that the airplane is ready and safe to fly outside of the test ranges in the national airspace system.  </a:t>
            </a:r>
          </a:p>
          <a:p>
            <a:endParaRPr lang="en-US" dirty="0"/>
          </a:p>
          <a:p>
            <a:r>
              <a:rPr lang="en-US" dirty="0"/>
              <a:t>After that we’ll stay in the test ranges to conduct the acoustic validation, which is Phase 2.  Here we’ll be proving that the acoustic signature of the airplane matches what we set out to design.  We’ll conduct detailed inflight and ground measurements of the signature of the airplane in preparation for community testing.</a:t>
            </a:r>
          </a:p>
          <a:p>
            <a:endParaRPr lang="en-US" dirty="0"/>
          </a:p>
          <a:p>
            <a:r>
              <a:rPr lang="en-US" dirty="0"/>
              <a:t>Phase 3, which is the payoff of the mission.  That phase will be executed over 2-3 years staring in 2024 and will consist of several tests over different communities in the US and possibly abroad.</a:t>
            </a:r>
          </a:p>
        </p:txBody>
      </p:sp>
      <p:sp>
        <p:nvSpPr>
          <p:cNvPr id="4" name="Slide Number Placeholder 3"/>
          <p:cNvSpPr>
            <a:spLocks noGrp="1"/>
          </p:cNvSpPr>
          <p:nvPr>
            <p:ph type="sldNum" sz="quarter" idx="5"/>
          </p:nvPr>
        </p:nvSpPr>
        <p:spPr/>
        <p:txBody>
          <a:bodyPr/>
          <a:lstStyle/>
          <a:p>
            <a:fld id="{82EBC336-E195-EC4D-842A-A6ECA01F58C8}" type="slidenum">
              <a:rPr lang="en-US" smtClean="0"/>
              <a:t>18</a:t>
            </a:fld>
            <a:endParaRPr lang="en-US"/>
          </a:p>
        </p:txBody>
      </p:sp>
    </p:spTree>
    <p:extLst>
      <p:ext uri="{BB962C8B-B14F-4D97-AF65-F5344CB8AC3E}">
        <p14:creationId xmlns:p14="http://schemas.microsoft.com/office/powerpoint/2010/main" val="569976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the demonstrator will be a small aircraft, lab studies and design work make us confident that the demonstrator will match the acoustic characteristics that are responsible for annoyance from sonic booms sound.  In particular, as shown in the top right plot, the demonstrator matches low frequency sound that causes vibration and rattle in the range below 10 Hz. </a:t>
            </a:r>
          </a:p>
          <a:p>
            <a:endParaRPr lang="en-US" dirty="0"/>
          </a:p>
          <a:p>
            <a:r>
              <a:rPr lang="en-US" dirty="0"/>
              <a:t>At the bottom left is a plot of data from a laboratory study in our NASA indoor sonic boom simulator.  It shows that annoyance to the demonstrator is similar to larger aircraft in the range of sound levels used in community testing.</a:t>
            </a:r>
          </a:p>
        </p:txBody>
      </p:sp>
      <p:sp>
        <p:nvSpPr>
          <p:cNvPr id="4" name="Slide Number Placeholder 3"/>
          <p:cNvSpPr>
            <a:spLocks noGrp="1"/>
          </p:cNvSpPr>
          <p:nvPr>
            <p:ph type="sldNum" sz="quarter" idx="5"/>
          </p:nvPr>
        </p:nvSpPr>
        <p:spPr/>
        <p:txBody>
          <a:bodyPr/>
          <a:lstStyle/>
          <a:p>
            <a:fld id="{8BA87BEE-D4AD-4F3A-9F7F-3716268CA060}" type="slidenum">
              <a:rPr lang="en-US" smtClean="0"/>
              <a:t>19</a:t>
            </a:fld>
            <a:endParaRPr lang="en-US"/>
          </a:p>
        </p:txBody>
      </p:sp>
    </p:spTree>
    <p:extLst>
      <p:ext uri="{BB962C8B-B14F-4D97-AF65-F5344CB8AC3E}">
        <p14:creationId xmlns:p14="http://schemas.microsoft.com/office/powerpoint/2010/main" val="1944276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mn-lt"/>
                <a:ea typeface="ＭＳ Ｐゴシック" pitchFamily="-109" charset="-128"/>
                <a:cs typeface="ＭＳ Ｐゴシック" pitchFamily="-109" charset="-128"/>
              </a:rPr>
              <a:t>This presentation draws from other overview presentations given by my colleagues Peter Coen, Juliet Page, and Alexandra Loubeau.</a:t>
            </a:r>
          </a:p>
        </p:txBody>
      </p:sp>
      <p:sp>
        <p:nvSpPr>
          <p:cNvPr id="4" name="Slide Number Placeholder 3"/>
          <p:cNvSpPr>
            <a:spLocks noGrp="1"/>
          </p:cNvSpPr>
          <p:nvPr>
            <p:ph type="sldNum" sz="quarter" idx="5"/>
          </p:nvPr>
        </p:nvSpPr>
        <p:spPr/>
        <p:txBody>
          <a:bodyPr/>
          <a:lstStyle/>
          <a:p>
            <a:fld id="{8BA87BEE-D4AD-4F3A-9F7F-3716268CA060}" type="slidenum">
              <a:rPr lang="en-US" smtClean="0"/>
              <a:t>2</a:t>
            </a:fld>
            <a:endParaRPr lang="en-US"/>
          </a:p>
        </p:txBody>
      </p:sp>
    </p:spTree>
    <p:extLst>
      <p:ext uri="{BB962C8B-B14F-4D97-AF65-F5344CB8AC3E}">
        <p14:creationId xmlns:p14="http://schemas.microsoft.com/office/powerpoint/2010/main" val="4110291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aircraft is driven by the idea of meeting a minimum set of requirements that meet our mission.  The acoustic signal must replicate a future, larger aircraft.  We must be able to operate the airplane using normal flight maneuvers that would be expected for commercial supersonic aircraft.  You can see some of the performance and geometry features.  It’s important to note that it’s a new and unique airframe design to accomplish the signature shaping, but it uses many components from existing aircraft to reduce cost.  It’s a research aircraft, so the payload is just a single pilot plus flight test instrumentation.</a:t>
            </a:r>
          </a:p>
        </p:txBody>
      </p:sp>
      <p:sp>
        <p:nvSpPr>
          <p:cNvPr id="4" name="Slide Number Placeholder 3"/>
          <p:cNvSpPr>
            <a:spLocks noGrp="1"/>
          </p:cNvSpPr>
          <p:nvPr>
            <p:ph type="sldNum" sz="quarter" idx="5"/>
          </p:nvPr>
        </p:nvSpPr>
        <p:spPr/>
        <p:txBody>
          <a:bodyPr/>
          <a:lstStyle/>
          <a:p>
            <a:fld id="{82EBC336-E195-EC4D-842A-A6ECA01F58C8}" type="slidenum">
              <a:rPr lang="en-US" smtClean="0"/>
              <a:t>20</a:t>
            </a:fld>
            <a:endParaRPr lang="en-US"/>
          </a:p>
        </p:txBody>
      </p:sp>
    </p:spTree>
    <p:extLst>
      <p:ext uri="{BB962C8B-B14F-4D97-AF65-F5344CB8AC3E}">
        <p14:creationId xmlns:p14="http://schemas.microsoft.com/office/powerpoint/2010/main" val="3630627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images of the airplane in fabrication.  Some systems are supplied by NASA such as the External Vision System, which enables forward vision without a forward facing canopy window.  The airplane is powered by an existing fighter aircraft engine.  The aircraft recently underwent ground testing in TX and should be back in California by the end of April.  Target first flight is later this year.</a:t>
            </a:r>
          </a:p>
        </p:txBody>
      </p:sp>
      <p:sp>
        <p:nvSpPr>
          <p:cNvPr id="4" name="Slide Number Placeholder 3"/>
          <p:cNvSpPr>
            <a:spLocks noGrp="1"/>
          </p:cNvSpPr>
          <p:nvPr>
            <p:ph type="sldNum" sz="quarter" idx="5"/>
          </p:nvPr>
        </p:nvSpPr>
        <p:spPr/>
        <p:txBody>
          <a:bodyPr/>
          <a:lstStyle/>
          <a:p>
            <a:fld id="{8BA87BEE-D4AD-4F3A-9F7F-3716268CA060}" type="slidenum">
              <a:rPr lang="en-US" smtClean="0"/>
              <a:t>21</a:t>
            </a:fld>
            <a:endParaRPr lang="en-US"/>
          </a:p>
        </p:txBody>
      </p:sp>
    </p:spTree>
    <p:extLst>
      <p:ext uri="{BB962C8B-B14F-4D97-AF65-F5344CB8AC3E}">
        <p14:creationId xmlns:p14="http://schemas.microsoft.com/office/powerpoint/2010/main" val="1382206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focus is conducting community overflight tests to create the dose-response relationship between the level of sound exposure and community annoyance.  In order to define an international standard, a large diverse and representative population must be tested.  The test must be long enough to establish the effect of repeated exposure.  Although we’d like to test in unlimited locations, we need to account for the fact that we do have an X-plane with operational limitations which drive our selection of airfields for use.  Part of our planning efforts involve engaging the local community to create a trusting environment for the test.  We plan a variety of public and STEM engagement opportunities as part of the overall approach.  Even though our focus is on testing in the US, we know that international acceptance of the effort is important, so we are seeking to engage the international and regulatory community to ensure that the data is acceptable.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DATAWorks is about collecting and analyzing data, the next few slides summarize some of the key challenges on this project, as well as some strategies to overcome them.</a:t>
            </a:r>
          </a:p>
          <a:p>
            <a:endParaRPr lang="en-US" dirty="0"/>
          </a:p>
        </p:txBody>
      </p:sp>
      <p:sp>
        <p:nvSpPr>
          <p:cNvPr id="4" name="Slide Number Placeholder 3"/>
          <p:cNvSpPr>
            <a:spLocks noGrp="1"/>
          </p:cNvSpPr>
          <p:nvPr>
            <p:ph type="sldNum" sz="quarter" idx="5"/>
          </p:nvPr>
        </p:nvSpPr>
        <p:spPr/>
        <p:txBody>
          <a:bodyPr/>
          <a:lstStyle/>
          <a:p>
            <a:fld id="{82EBC336-E195-EC4D-842A-A6ECA01F58C8}" type="slidenum">
              <a:rPr lang="en-US" smtClean="0"/>
              <a:t>22</a:t>
            </a:fld>
            <a:endParaRPr lang="en-US"/>
          </a:p>
        </p:txBody>
      </p:sp>
    </p:spTree>
    <p:extLst>
      <p:ext uri="{BB962C8B-B14F-4D97-AF65-F5344CB8AC3E}">
        <p14:creationId xmlns:p14="http://schemas.microsoft.com/office/powerpoint/2010/main" val="3878985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is the collect nationally representative data.  If this were a standard survey like a political poll, we might begin with a list of all U.S. households and select a random sample to recruit for the survey.  </a:t>
            </a:r>
          </a:p>
          <a:p>
            <a:endParaRPr lang="en-US" dirty="0"/>
          </a:p>
          <a:p>
            <a:r>
              <a:rPr lang="en-US" dirty="0"/>
              <a:t>That approach won’t work here for several reasons.  X-59 can only operate from certain airfields and its range is limited. Also, the survey participants need time to get used to the sound of X-59 supersonic overflights (weeks). To measure noise exposure, about 100 ground recorders need to be placed across the survey area (it’s large, it’s 1500 square miles, which is the size of the state of Rhode Island).  Finally, the total number of flight hours on X-59 is limited.</a:t>
            </a:r>
          </a:p>
          <a:p>
            <a:endParaRPr lang="en-US" dirty="0"/>
          </a:p>
          <a:p>
            <a:r>
              <a:rPr lang="en-US" dirty="0"/>
              <a:t>In light of these constraints, the mission plan is for a maximum of 5 community tests in different locations around the country.  Each test will last about 30 days. </a:t>
            </a:r>
          </a:p>
          <a:p>
            <a:endParaRPr lang="en-US" dirty="0"/>
          </a:p>
          <a:p>
            <a:r>
              <a:rPr lang="en-US" dirty="0"/>
              <a:t>So, what is NASA’s strategy to collect nationally representative data from a maximum of 5 community test sites?</a:t>
            </a:r>
          </a:p>
          <a:p>
            <a:endParaRPr lang="en-US" dirty="0"/>
          </a:p>
          <a:p>
            <a:r>
              <a:rPr lang="en-US" dirty="0"/>
              <a:t>The strategy is to achieve qualitative, not quantitative, national representativeness.  This mirrors the dictionary definition of representative as “like or typical of others of the same class.”</a:t>
            </a:r>
          </a:p>
          <a:p>
            <a:endParaRPr lang="en-US" dirty="0"/>
          </a:p>
          <a:p>
            <a:r>
              <a:rPr lang="en-US" dirty="0"/>
              <a:t>The test sites will be chosen based on “characteristics of interest” in a process known as “purposive sampling.” Together the test sites must be diverse in terms of: geography, race/ethnicity, urbanicity, age, and income.  Because the sampling of test sites is purposive rather than random, the representativeness is qualitative rather than quantitative. </a:t>
            </a:r>
            <a:r>
              <a:rPr lang="en-US" i="1" dirty="0"/>
              <a:t>Within </a:t>
            </a:r>
            <a:r>
              <a:rPr lang="en-US" dirty="0"/>
              <a:t>each test site, households will be randomly sampled for recruitment into the survey.</a:t>
            </a:r>
          </a:p>
        </p:txBody>
      </p:sp>
      <p:sp>
        <p:nvSpPr>
          <p:cNvPr id="4" name="Slide Number Placeholder 3"/>
          <p:cNvSpPr>
            <a:spLocks noGrp="1"/>
          </p:cNvSpPr>
          <p:nvPr>
            <p:ph type="sldNum" sz="quarter" idx="5"/>
          </p:nvPr>
        </p:nvSpPr>
        <p:spPr/>
        <p:txBody>
          <a:bodyPr/>
          <a:lstStyle/>
          <a:p>
            <a:fld id="{8BA87BEE-D4AD-4F3A-9F7F-3716268CA060}" type="slidenum">
              <a:rPr lang="en-US" smtClean="0"/>
              <a:t>23</a:t>
            </a:fld>
            <a:endParaRPr lang="en-US"/>
          </a:p>
        </p:txBody>
      </p:sp>
    </p:spTree>
    <p:extLst>
      <p:ext uri="{BB962C8B-B14F-4D97-AF65-F5344CB8AC3E}">
        <p14:creationId xmlns:p14="http://schemas.microsoft.com/office/powerpoint/2010/main" val="1360988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 sound level of sonic thumps is quite low, very few survey responses from risk reduction testing were “highly annoyed.” That means we’re on the lower tail of the dose-response curve, close to 0 %.  While that may indicate a high degree of public acceptability, it can also lead to questions about the effectiveness of the survey instrument and modeling techniques.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 you effectively model binary response data when the observations are concentrated in the lower tail of the distribution?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a couple of strategies.  The first is on the modeling side, and the second is on the experimental design side.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response scale is ordinal, so other dichotomizations of the scale can be considered (% moderately+ annoyed, or %slightly+ annoyed).  These would require some assumptions in order to generalize back to % highly annoyed.</a:t>
            </a:r>
          </a:p>
          <a:p>
            <a:endParaRPr lang="en-US" dirty="0"/>
          </a:p>
          <a:p>
            <a:r>
              <a:rPr lang="en-US" dirty="0"/>
              <a:t>On the experimental design side, it may be possible to get more highly annoyed responses by generating higher sound levels. However, that approach has some risk in terms of potential misconceptions of X-59 as a loud rather than quiet supersonic aircraft.</a:t>
            </a:r>
          </a:p>
          <a:p>
            <a:endParaRPr lang="en-US" dirty="0"/>
          </a:p>
          <a:p>
            <a:r>
              <a:rPr lang="en-US" dirty="0"/>
              <a:t>One of the complexities is that we won’t know just how far down on the dose-response curve the data sit until we start collecting data.</a:t>
            </a:r>
          </a:p>
          <a:p>
            <a:endParaRPr lang="en-US" dirty="0"/>
          </a:p>
        </p:txBody>
      </p:sp>
      <p:sp>
        <p:nvSpPr>
          <p:cNvPr id="4" name="Slide Number Placeholder 3"/>
          <p:cNvSpPr>
            <a:spLocks noGrp="1"/>
          </p:cNvSpPr>
          <p:nvPr>
            <p:ph type="sldNum" sz="quarter" idx="5"/>
          </p:nvPr>
        </p:nvSpPr>
        <p:spPr/>
        <p:txBody>
          <a:bodyPr/>
          <a:lstStyle/>
          <a:p>
            <a:fld id="{8BA87BEE-D4AD-4F3A-9F7F-3716268CA060}" type="slidenum">
              <a:rPr lang="en-US" smtClean="0"/>
              <a:t>24</a:t>
            </a:fld>
            <a:endParaRPr lang="en-US"/>
          </a:p>
        </p:txBody>
      </p:sp>
    </p:spTree>
    <p:extLst>
      <p:ext uri="{BB962C8B-B14F-4D97-AF65-F5344CB8AC3E}">
        <p14:creationId xmlns:p14="http://schemas.microsoft.com/office/powerpoint/2010/main" val="1522936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also has non-technical challenges, including a long timespan, many resources to manage, and diverse stakeholders.</a:t>
            </a:r>
          </a:p>
          <a:p>
            <a:endParaRPr lang="en-US" dirty="0"/>
          </a:p>
          <a:p>
            <a:r>
              <a:rPr lang="en-US" dirty="0"/>
              <a:t>Just within NASA, the project is being worked at multiple NASA centers.  There are also a number of contractor teams involved.  One contractor team is building the ground recording system, and another is responsible for supporting NASA to plan and execute community tests.  The community test contractor team involves 8 companies with diverse skillsets such as conducting surveys and estimating noise exposure by combining measurements and predictions.  </a:t>
            </a:r>
          </a:p>
          <a:p>
            <a:endParaRPr lang="en-US" dirty="0"/>
          </a:p>
          <a:p>
            <a:r>
              <a:rPr lang="en-US" dirty="0"/>
              <a:t>In terms of regulatory bodies, not only is the Federal Aviation Administration a stakeholder, but also its international counterpart, the International Civil Aviation Organization.</a:t>
            </a:r>
          </a:p>
          <a:p>
            <a:endParaRPr lang="en-US" dirty="0"/>
          </a:p>
          <a:p>
            <a:r>
              <a:rPr lang="en-US" dirty="0"/>
              <a:t>To execute community response tests, coordination is required with all levels of government, including federal, state, and local.</a:t>
            </a:r>
          </a:p>
          <a:p>
            <a:endParaRPr lang="en-US" dirty="0"/>
          </a:p>
          <a:p>
            <a:r>
              <a:rPr lang="en-US" dirty="0"/>
              <a:t>Most importantly the public is a stakeholder, because the public will not only participate in community response tests, but will live beneath future supersonic flight paths and fly on future commercial supersonic aircraft.</a:t>
            </a:r>
          </a:p>
          <a:p>
            <a:endParaRPr lang="en-US" dirty="0"/>
          </a:p>
          <a:p>
            <a:r>
              <a:rPr lang="en-US" dirty="0"/>
              <a:t>The primary strategy for the organizational challenges is communication, early and often.  Active stakeholder engagement is necessary to keep everyone informed well in advance.  Points of contact change over time so it’s important to identify new stakeholders early and bring them up to speed.</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A87BEE-D4AD-4F3A-9F7F-3716268CA060}" type="slidenum">
              <a:rPr lang="en-US" smtClean="0"/>
              <a:t>25</a:t>
            </a:fld>
            <a:endParaRPr lang="en-US"/>
          </a:p>
        </p:txBody>
      </p:sp>
    </p:spTree>
    <p:extLst>
      <p:ext uri="{BB962C8B-B14F-4D97-AF65-F5344CB8AC3E}">
        <p14:creationId xmlns:p14="http://schemas.microsoft.com/office/powerpoint/2010/main" val="2299542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technology and design improvements have led us to the point where we can envision a possible future for supersonic commercial aviation that is quiet and sustainable.</a:t>
            </a:r>
          </a:p>
          <a:p>
            <a:endParaRPr lang="en-US" dirty="0"/>
          </a:p>
          <a:p>
            <a:r>
              <a:rPr lang="en-US" dirty="0"/>
              <a:t>Quiet overland flight is vital for achieving airline operations and eventual broad market access for the traveling public.</a:t>
            </a:r>
          </a:p>
          <a:p>
            <a:endParaRPr lang="en-US" dirty="0"/>
          </a:p>
          <a:p>
            <a:r>
              <a:rPr lang="en-US" dirty="0"/>
              <a:t>NASA’s Low Boom Flight Demonstration mission was created to provide key data needed to define standards for acceptable quiet supersonic overland flight</a:t>
            </a:r>
          </a:p>
          <a:p>
            <a:endParaRPr lang="en-US" dirty="0"/>
          </a:p>
          <a:p>
            <a:r>
              <a:rPr lang="en-US" dirty="0"/>
              <a:t>The X-59 QueSST aircraft is a unique design created specifically to meet the requirements to gather highly relevant acoustic data.</a:t>
            </a:r>
          </a:p>
          <a:p>
            <a:endParaRPr lang="en-US" dirty="0"/>
          </a:p>
          <a:p>
            <a:r>
              <a:rPr lang="en-US" dirty="0"/>
              <a:t>The build of the aircraft is well underway and we expect to be flying it later this year.</a:t>
            </a:r>
          </a:p>
          <a:p>
            <a:endParaRPr lang="en-US" dirty="0"/>
          </a:p>
          <a:p>
            <a:r>
              <a:rPr lang="en-US" dirty="0"/>
              <a:t>The mission will culminate in community testing to begin in 2024.  It will deliver dose response data from overflights of the US and possibly international communities.</a:t>
            </a:r>
          </a:p>
          <a:p>
            <a:endParaRPr lang="en-US" dirty="0"/>
          </a:p>
          <a:p>
            <a:r>
              <a:rPr lang="en-US" dirty="0"/>
              <a:t>NASA is seeking broad interaction and engagement with the international community to ensure that the results are acceptable and lead to the adoption of international standards.</a:t>
            </a:r>
          </a:p>
        </p:txBody>
      </p:sp>
      <p:sp>
        <p:nvSpPr>
          <p:cNvPr id="4" name="Slide Number Placeholder 3"/>
          <p:cNvSpPr>
            <a:spLocks noGrp="1"/>
          </p:cNvSpPr>
          <p:nvPr>
            <p:ph type="sldNum" sz="quarter" idx="5"/>
          </p:nvPr>
        </p:nvSpPr>
        <p:spPr/>
        <p:txBody>
          <a:bodyPr/>
          <a:lstStyle/>
          <a:p>
            <a:fld id="{8BA87BEE-D4AD-4F3A-9F7F-3716268CA060}" type="slidenum">
              <a:rPr lang="en-US" smtClean="0"/>
              <a:t>26</a:t>
            </a:fld>
            <a:endParaRPr lang="en-US"/>
          </a:p>
        </p:txBody>
      </p:sp>
    </p:spTree>
    <p:extLst>
      <p:ext uri="{BB962C8B-B14F-4D97-AF65-F5344CB8AC3E}">
        <p14:creationId xmlns:p14="http://schemas.microsoft.com/office/powerpoint/2010/main" val="894379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A87BEE-D4AD-4F3A-9F7F-3716268CA060}" type="slidenum">
              <a:rPr lang="en-US" smtClean="0"/>
              <a:t>27</a:t>
            </a:fld>
            <a:endParaRPr lang="en-US"/>
          </a:p>
        </p:txBody>
      </p:sp>
    </p:spTree>
    <p:extLst>
      <p:ext uri="{BB962C8B-B14F-4D97-AF65-F5344CB8AC3E}">
        <p14:creationId xmlns:p14="http://schemas.microsoft.com/office/powerpoint/2010/main" val="4191265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mn-lt"/>
                <a:ea typeface="ＭＳ Ｐゴシック" pitchFamily="-109" charset="-128"/>
                <a:cs typeface="ＭＳ Ｐゴシック" pitchFamily="-109" charset="-128"/>
              </a:rPr>
              <a:t>This presentation draws heavily from overview presentations given in the past by Peter Coen, Juliet Page, and Alexandra Loubeau</a:t>
            </a:r>
          </a:p>
          <a:p>
            <a:pPr eaLnBrk="1" hangingPunct="1"/>
            <a:r>
              <a:rPr lang="en-US" dirty="0">
                <a:latin typeface="+mn-lt"/>
                <a:ea typeface="ＭＳ Ｐゴシック" pitchFamily="-109" charset="-128"/>
                <a:cs typeface="ＭＳ Ｐゴシック" pitchFamily="-109" charset="-128"/>
              </a:rPr>
              <a:t>I will cover a lot of material in a very short time in trying to present the essence of sonic boom research, </a:t>
            </a:r>
          </a:p>
          <a:p>
            <a:pPr eaLnBrk="1" hangingPunct="1"/>
            <a:r>
              <a:rPr lang="en-US" dirty="0">
                <a:latin typeface="+mn-lt"/>
                <a:ea typeface="ＭＳ Ｐゴシック" pitchFamily="-109" charset="-128"/>
                <a:cs typeface="ＭＳ Ｐゴシック" pitchFamily="-109" charset="-128"/>
              </a:rPr>
              <a:t>I will gloss over many details and simplify descriptions for the sake of clarity</a:t>
            </a:r>
          </a:p>
          <a:p>
            <a:pPr eaLnBrk="1" hangingPunct="1"/>
            <a:r>
              <a:rPr lang="en-US" dirty="0">
                <a:latin typeface="+mn-lt"/>
                <a:ea typeface="ＭＳ Ｐゴシック" pitchFamily="-109" charset="-128"/>
                <a:cs typeface="ＭＳ Ｐゴシック" pitchFamily="-109" charset="-128"/>
              </a:rPr>
              <a:t>In many cases, I tried to cite just one representative publication from the open literature even when there are several publications were relevant</a:t>
            </a:r>
          </a:p>
          <a:p>
            <a:pPr eaLnBrk="1" hangingPunct="1"/>
            <a:r>
              <a:rPr lang="en-US" dirty="0">
                <a:latin typeface="+mn-lt"/>
                <a:ea typeface="ＭＳ Ｐゴシック" pitchFamily="-109" charset="-128"/>
                <a:cs typeface="ＭＳ Ｐゴシック" pitchFamily="-109" charset="-128"/>
              </a:rPr>
              <a:t>The linear retelling of the story is only an approximation…</a:t>
            </a:r>
          </a:p>
          <a:p>
            <a:endParaRPr lang="en-US" dirty="0"/>
          </a:p>
        </p:txBody>
      </p:sp>
      <p:sp>
        <p:nvSpPr>
          <p:cNvPr id="4" name="Slide Number Placeholder 3"/>
          <p:cNvSpPr>
            <a:spLocks noGrp="1"/>
          </p:cNvSpPr>
          <p:nvPr>
            <p:ph type="sldNum" sz="quarter" idx="5"/>
          </p:nvPr>
        </p:nvSpPr>
        <p:spPr/>
        <p:txBody>
          <a:bodyPr/>
          <a:lstStyle/>
          <a:p>
            <a:fld id="{8BA87BEE-D4AD-4F3A-9F7F-3716268CA060}" type="slidenum">
              <a:rPr lang="en-US" smtClean="0"/>
              <a:t>28</a:t>
            </a:fld>
            <a:endParaRPr lang="en-US"/>
          </a:p>
        </p:txBody>
      </p:sp>
    </p:spTree>
    <p:extLst>
      <p:ext uri="{BB962C8B-B14F-4D97-AF65-F5344CB8AC3E}">
        <p14:creationId xmlns:p14="http://schemas.microsoft.com/office/powerpoint/2010/main" val="4250668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simulators built as early as the 1960s focused on outdoor sonic boom waveforms.  Here are pictures of simulators from NASA, JAXA (Japanese Aerospace Exploration Agency), Lockheed Martin, and Oldenburg University.</a:t>
            </a:r>
          </a:p>
          <a:p>
            <a:endParaRPr lang="en-US" dirty="0"/>
          </a:p>
          <a:p>
            <a:r>
              <a:rPr lang="en-US" dirty="0"/>
              <a:t>The key results from these tests can be summarized in terms of three fundamental quantities of a supersonic signature: overpressure (in green), rise time (in orange), and duration (in blue).</a:t>
            </a:r>
          </a:p>
          <a:p>
            <a:endParaRPr lang="en-US" dirty="0"/>
          </a:p>
          <a:p>
            <a:pPr marL="53975" indent="0">
              <a:buNone/>
            </a:pPr>
            <a:r>
              <a:rPr lang="en-US" dirty="0"/>
              <a:t>First, annoyance increases with peak </a:t>
            </a:r>
            <a:r>
              <a:rPr lang="en-US" dirty="0">
                <a:solidFill>
                  <a:srgbClr val="00B050"/>
                </a:solidFill>
              </a:rPr>
              <a:t>overpressure.  </a:t>
            </a:r>
          </a:p>
          <a:p>
            <a:pPr marL="53975" indent="0">
              <a:buNone/>
            </a:pPr>
            <a:r>
              <a:rPr lang="en-US" dirty="0">
                <a:solidFill>
                  <a:srgbClr val="00B050"/>
                </a:solidFill>
              </a:rPr>
              <a:t>Second, a</a:t>
            </a:r>
            <a:r>
              <a:rPr lang="en-US" dirty="0"/>
              <a:t>nnoyance </a:t>
            </a:r>
            <a:r>
              <a:rPr lang="en-US" i="1" dirty="0"/>
              <a:t>decreases </a:t>
            </a:r>
            <a:r>
              <a:rPr lang="en-US" dirty="0"/>
              <a:t>with</a:t>
            </a:r>
            <a:r>
              <a:rPr lang="en-US" i="1" dirty="0"/>
              <a:t> </a:t>
            </a:r>
            <a:r>
              <a:rPr lang="en-US" dirty="0">
                <a:solidFill>
                  <a:schemeClr val="accent2"/>
                </a:solidFill>
              </a:rPr>
              <a:t>rise time. (this is why we saw earlier that the family of optimum curves tend to increase rise time.)</a:t>
            </a:r>
          </a:p>
          <a:p>
            <a:pPr marL="53975" indent="0">
              <a:buNone/>
            </a:pPr>
            <a:r>
              <a:rPr lang="en-US" dirty="0"/>
              <a:t>Third, annoyance does not change with </a:t>
            </a:r>
            <a:r>
              <a:rPr lang="en-US" dirty="0">
                <a:solidFill>
                  <a:srgbClr val="00B0F0"/>
                </a:solidFill>
              </a:rPr>
              <a:t>duration</a:t>
            </a:r>
            <a:r>
              <a:rPr lang="en-US" dirty="0">
                <a:solidFill>
                  <a:srgbClr val="002060"/>
                </a:solidFill>
              </a:rPr>
              <a:t>.</a:t>
            </a:r>
          </a:p>
          <a:p>
            <a:pPr marL="53975" indent="0">
              <a:buNone/>
            </a:pPr>
            <a:r>
              <a:rPr lang="en-US" dirty="0"/>
              <a:t>Fourth, the results are consistent whether subjects rate “annoyance” or “loudness.”</a:t>
            </a:r>
          </a:p>
          <a:p>
            <a:endParaRPr lang="en-US" dirty="0"/>
          </a:p>
          <a:p>
            <a:r>
              <a:rPr lang="en-US" dirty="0"/>
              <a:t>BUT, people spend most of their time indoors, and the waveforms experienced indoors are much more complex.  </a:t>
            </a:r>
            <a:r>
              <a:rPr lang="en-US" i="1" dirty="0"/>
              <a:t>After all, indoors is exactly where the dynamics of the structure influence the human experience of sound and vibration.  </a:t>
            </a:r>
            <a:r>
              <a:rPr lang="en-US" dirty="0"/>
              <a:t>So, how is indoor response studied in the lab?  </a:t>
            </a:r>
          </a:p>
        </p:txBody>
      </p:sp>
      <p:sp>
        <p:nvSpPr>
          <p:cNvPr id="4" name="Slide Number Placeholder 3"/>
          <p:cNvSpPr>
            <a:spLocks noGrp="1"/>
          </p:cNvSpPr>
          <p:nvPr>
            <p:ph type="sldNum" sz="quarter" idx="5"/>
          </p:nvPr>
        </p:nvSpPr>
        <p:spPr/>
        <p:txBody>
          <a:bodyPr/>
          <a:lstStyle/>
          <a:p>
            <a:fld id="{8BA87BEE-D4AD-4F3A-9F7F-3716268CA060}" type="slidenum">
              <a:rPr lang="en-US" smtClean="0"/>
              <a:t>29</a:t>
            </a:fld>
            <a:endParaRPr lang="en-US"/>
          </a:p>
        </p:txBody>
      </p:sp>
    </p:spTree>
    <p:extLst>
      <p:ext uri="{BB962C8B-B14F-4D97-AF65-F5344CB8AC3E}">
        <p14:creationId xmlns:p14="http://schemas.microsoft.com/office/powerpoint/2010/main" val="2192520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an outline, noise control problems are often broken down into source, path, and receiver components.  The first part of this talk briefly considers the source and path components of supersonic flight and sonic booms.  The second part takes a more in-depth look at public reactions, or the receiver.  The third portion describes NASA’s Low Boom Flight Demonstration.</a:t>
            </a:r>
          </a:p>
        </p:txBody>
      </p:sp>
      <p:sp>
        <p:nvSpPr>
          <p:cNvPr id="4" name="Slide Number Placeholder 3"/>
          <p:cNvSpPr>
            <a:spLocks noGrp="1"/>
          </p:cNvSpPr>
          <p:nvPr>
            <p:ph type="sldNum" sz="quarter" idx="5"/>
          </p:nvPr>
        </p:nvSpPr>
        <p:spPr/>
        <p:txBody>
          <a:bodyPr/>
          <a:lstStyle/>
          <a:p>
            <a:fld id="{8BA87BEE-D4AD-4F3A-9F7F-3716268CA060}" type="slidenum">
              <a:rPr lang="en-US" smtClean="0"/>
              <a:t>3</a:t>
            </a:fld>
            <a:endParaRPr lang="en-US"/>
          </a:p>
        </p:txBody>
      </p:sp>
    </p:spTree>
    <p:extLst>
      <p:ext uri="{BB962C8B-B14F-4D97-AF65-F5344CB8AC3E}">
        <p14:creationId xmlns:p14="http://schemas.microsoft.com/office/powerpoint/2010/main" val="2248375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past decade, several indoor sonic boom simulators have been built.  Designing an indoor sonic boom simulator is a challenge because replicating high energy, low frequency signals indoors requires specialized equipment and/or techniques.  Shown here are some simulators constructed by NASA, JAXA, and Sorbonne University.</a:t>
            </a:r>
          </a:p>
          <a:p>
            <a:endParaRPr lang="en-US" dirty="0"/>
          </a:p>
          <a:p>
            <a:r>
              <a:rPr lang="en-US" dirty="0"/>
              <a:t>A typical test in an indoor simulator at NASA uses paid volunteers recruited from the local community.  For each test, the pool of subjects should represent a range of ages and be balanced in terms of gender.  All subjects must pass a hearing test.  Test subjects are tested in groups of 2 or 3, and the total number of subjects is 30 – 40.  Testing generally lasts an hour or less with one or more breaks.  At the beginning, the subjects get a chance to listen to sample sounds and the practice using the input device prior to starting the actual test.  Some example rating screens from previous tests are shown.</a:t>
            </a:r>
          </a:p>
          <a:p>
            <a:endParaRPr lang="en-US" dirty="0"/>
          </a:p>
          <a:p>
            <a:endParaRPr lang="en-US" dirty="0"/>
          </a:p>
        </p:txBody>
      </p:sp>
      <p:sp>
        <p:nvSpPr>
          <p:cNvPr id="4" name="Slide Number Placeholder 3"/>
          <p:cNvSpPr>
            <a:spLocks noGrp="1"/>
          </p:cNvSpPr>
          <p:nvPr>
            <p:ph type="sldNum" sz="quarter" idx="5"/>
          </p:nvPr>
        </p:nvSpPr>
        <p:spPr/>
        <p:txBody>
          <a:bodyPr/>
          <a:lstStyle/>
          <a:p>
            <a:fld id="{8BA87BEE-D4AD-4F3A-9F7F-3716268CA060}" type="slidenum">
              <a:rPr lang="en-US" smtClean="0"/>
              <a:t>30</a:t>
            </a:fld>
            <a:endParaRPr lang="en-US"/>
          </a:p>
        </p:txBody>
      </p:sp>
    </p:spTree>
    <p:extLst>
      <p:ext uri="{BB962C8B-B14F-4D97-AF65-F5344CB8AC3E}">
        <p14:creationId xmlns:p14="http://schemas.microsoft.com/office/powerpoint/2010/main" val="3304305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important function of psychoacoustic lab studies is to help identify acoustic metrics that best describe human response.  Metrics are needed so that limits can be set and developed into standards for aircraft noise certification.</a:t>
            </a:r>
          </a:p>
          <a:p>
            <a:endParaRPr lang="en-US" dirty="0"/>
          </a:p>
          <a:p>
            <a:r>
              <a:rPr lang="en-US" dirty="0"/>
              <a:t>The plot on the top right shows results from a meta-analysis that helped </a:t>
            </a:r>
            <a:r>
              <a:rPr lang="en-US" dirty="0" err="1"/>
              <a:t>downselect</a:t>
            </a:r>
            <a:r>
              <a:rPr lang="en-US" dirty="0"/>
              <a:t> a large list of candidate metrics for supersonic signatures down to 6 metrics.  All 6 metrics are highly correlated with one another and with human response.  </a:t>
            </a:r>
            <a:r>
              <a:rPr lang="en-US" dirty="0" err="1"/>
              <a:t>Downselecting</a:t>
            </a:r>
            <a:r>
              <a:rPr lang="en-US" dirty="0"/>
              <a:t> to a single representative metric is challenging because human perception is complex and multifaceted.</a:t>
            </a:r>
          </a:p>
          <a:p>
            <a:endParaRPr lang="en-US" dirty="0"/>
          </a:p>
          <a:p>
            <a:r>
              <a:rPr lang="en-US" dirty="0"/>
              <a:t>Another useful result from a psychoacoustic lab study is shown in the lower plot.  The results show that annoyance ratings for signatures from a demonstrator-sized supersonic aircraft are comparable to signatures from much larger supersonic aircraft.  This result helps define the traceability of results from X-59 to future airliners.</a:t>
            </a:r>
          </a:p>
        </p:txBody>
      </p:sp>
      <p:sp>
        <p:nvSpPr>
          <p:cNvPr id="4" name="Slide Number Placeholder 3"/>
          <p:cNvSpPr>
            <a:spLocks noGrp="1"/>
          </p:cNvSpPr>
          <p:nvPr>
            <p:ph type="sldNum" sz="quarter" idx="5"/>
          </p:nvPr>
        </p:nvSpPr>
        <p:spPr/>
        <p:txBody>
          <a:bodyPr/>
          <a:lstStyle/>
          <a:p>
            <a:fld id="{8BA87BEE-D4AD-4F3A-9F7F-3716268CA060}" type="slidenum">
              <a:rPr lang="en-US" smtClean="0"/>
              <a:t>31</a:t>
            </a:fld>
            <a:endParaRPr lang="en-US"/>
          </a:p>
        </p:txBody>
      </p:sp>
    </p:spTree>
    <p:extLst>
      <p:ext uri="{BB962C8B-B14F-4D97-AF65-F5344CB8AC3E}">
        <p14:creationId xmlns:p14="http://schemas.microsoft.com/office/powerpoint/2010/main" val="1552957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community noise literature shows that contact-induced rattle sounds and vibration are among the top contributors to indoor annoyance.  A number of studies were conducted in the lab to quantify the effects of rattle and vibration.  One finding was that rattle sounds emanating from large objects seemed to be more annoying than rattle sounds from smaller objects.  Also, the presence of rattle and vibration tended to carry a penalty on the order of 3 – 10 </a:t>
            </a:r>
            <a:r>
              <a:rPr lang="en-US" sz="1200" dirty="0" err="1"/>
              <a:t>dB.</a:t>
            </a:r>
            <a:r>
              <a:rPr lang="en-US" sz="1200" dirty="0"/>
              <a:t>  In other words, adding vibration and rattle make sounds as annoying as sounds 3 – 10 dB louder.</a:t>
            </a:r>
          </a:p>
          <a:p>
            <a:endParaRPr lang="en-US" sz="1200" dirty="0"/>
          </a:p>
        </p:txBody>
      </p:sp>
      <p:sp>
        <p:nvSpPr>
          <p:cNvPr id="4" name="Slide Number Placeholder 3"/>
          <p:cNvSpPr>
            <a:spLocks noGrp="1"/>
          </p:cNvSpPr>
          <p:nvPr>
            <p:ph type="sldNum" sz="quarter" idx="5"/>
          </p:nvPr>
        </p:nvSpPr>
        <p:spPr/>
        <p:txBody>
          <a:bodyPr/>
          <a:lstStyle/>
          <a:p>
            <a:fld id="{89529671-9345-4E78-927A-07C03D48ED46}" type="slidenum">
              <a:rPr lang="en-US" smtClean="0"/>
              <a:t>32</a:t>
            </a:fld>
            <a:endParaRPr lang="en-US"/>
          </a:p>
        </p:txBody>
      </p:sp>
    </p:spTree>
    <p:extLst>
      <p:ext uri="{BB962C8B-B14F-4D97-AF65-F5344CB8AC3E}">
        <p14:creationId xmlns:p14="http://schemas.microsoft.com/office/powerpoint/2010/main" val="4223876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E4B6600-063E-477C-98AC-A2296D49C39E}"/>
              </a:ext>
            </a:extLst>
          </p:cNvPr>
          <p:cNvSpPr>
            <a:spLocks noGrp="1" noChangeArrowheads="1"/>
          </p:cNvSpPr>
          <p:nvPr>
            <p:ph type="sldNum" sz="quarter" idx="5"/>
          </p:nvPr>
        </p:nvSpPr>
        <p:spPr>
          <a:ln/>
        </p:spPr>
        <p:txBody>
          <a:bodyPr/>
          <a:lstStyle/>
          <a:p>
            <a:fld id="{788FB9C7-F10F-42FF-97A8-64A29AE2D6E0}" type="slidenum">
              <a:rPr lang="en-US" altLang="en-US"/>
              <a:pPr/>
              <a:t>33</a:t>
            </a:fld>
            <a:endParaRPr lang="en-US" altLang="en-US"/>
          </a:p>
        </p:txBody>
      </p:sp>
      <p:sp>
        <p:nvSpPr>
          <p:cNvPr id="54274" name="Rectangle 2">
            <a:extLst>
              <a:ext uri="{FF2B5EF4-FFF2-40B4-BE49-F238E27FC236}">
                <a16:creationId xmlns:a16="http://schemas.microsoft.com/office/drawing/2014/main" id="{F69F3ED6-B1B9-4575-91C4-42F2671DD7AB}"/>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3919C7E3-AB7D-4F93-AA7A-9A3D92ABA810}"/>
              </a:ext>
            </a:extLst>
          </p:cNvPr>
          <p:cNvSpPr>
            <a:spLocks noGrp="1" noChangeArrowheads="1"/>
          </p:cNvSpPr>
          <p:nvPr>
            <p:ph type="body" idx="1"/>
          </p:nvPr>
        </p:nvSpPr>
        <p:spPr/>
        <p:txBody>
          <a:bodyPr/>
          <a:lstStyle/>
          <a:p>
            <a:r>
              <a:rPr lang="en-US" altLang="en-US" dirty="0"/>
              <a:t>The series of figures on the left show a sample F-function that ages to produce an optimum signature at the ground.  On top, labeled “at the aircraft”, the F-function starts with a so-called “Jones delta” function, followed by a slope that is gentle enough not to steepen into a shock.  As this signature ages on the way to the ground, the shock from the delta function and the gentle slope gradually tend to intersect, or match, at the point with the green arrow.  The fully aged signature resembles the minimum shock boom from the previous slide. Increasing the delay between the start of the shock and the peak overpressure (this delay is known as the “rise time”) makes for a quieter signature, as we will see again later. </a:t>
            </a:r>
          </a:p>
          <a:p>
            <a:endParaRPr lang="en-US" altLang="en-US" dirty="0"/>
          </a:p>
          <a:p>
            <a:endParaRPr lang="en-US" altLang="en-US" dirty="0"/>
          </a:p>
          <a:p>
            <a:r>
              <a:rPr lang="en-US" altLang="en-US" dirty="0"/>
              <a:t>The figure on the right shows an example of an equivalent area distribution, including the F-function and ground signature. In simple terms, some concentrated load is needed at the nose to produce the Jones’s delta function.  It could be a blunt nose or a canard for extra lift.  The rear of the aircraft tends to be much more difficult.  The biggest challenge is accommodating the engines and tails while still controlling the F-function.</a:t>
            </a:r>
          </a:p>
        </p:txBody>
      </p:sp>
    </p:spTree>
    <p:extLst>
      <p:ext uri="{BB962C8B-B14F-4D97-AF65-F5344CB8AC3E}">
        <p14:creationId xmlns:p14="http://schemas.microsoft.com/office/powerpoint/2010/main" val="3448733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BE127AF-2EFC-4CC6-9713-73731FDA3274}"/>
              </a:ext>
            </a:extLst>
          </p:cNvPr>
          <p:cNvSpPr>
            <a:spLocks noGrp="1" noChangeArrowheads="1"/>
          </p:cNvSpPr>
          <p:nvPr>
            <p:ph type="sldNum" sz="quarter" idx="5"/>
          </p:nvPr>
        </p:nvSpPr>
        <p:spPr>
          <a:ln/>
        </p:spPr>
        <p:txBody>
          <a:bodyPr/>
          <a:lstStyle/>
          <a:p>
            <a:fld id="{75B43E4F-3C75-4272-97C0-6FEF2D64155A}" type="slidenum">
              <a:rPr lang="en-US" altLang="en-US"/>
              <a:pPr/>
              <a:t>34</a:t>
            </a:fld>
            <a:endParaRPr lang="en-US" altLang="en-US"/>
          </a:p>
        </p:txBody>
      </p:sp>
      <p:sp>
        <p:nvSpPr>
          <p:cNvPr id="60418" name="Rectangle 2">
            <a:extLst>
              <a:ext uri="{FF2B5EF4-FFF2-40B4-BE49-F238E27FC236}">
                <a16:creationId xmlns:a16="http://schemas.microsoft.com/office/drawing/2014/main" id="{CE9DAC5C-DD7F-4AC8-B7B3-60CBE35CFBA6}"/>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8C3FD2E8-E8AA-491C-A839-2CEAC4841C88}"/>
              </a:ext>
            </a:extLst>
          </p:cNvPr>
          <p:cNvSpPr>
            <a:spLocks noGrp="1" noChangeArrowheads="1"/>
          </p:cNvSpPr>
          <p:nvPr>
            <p:ph type="body" idx="1"/>
          </p:nvPr>
        </p:nvSpPr>
        <p:spPr/>
        <p:txBody>
          <a:bodyPr/>
          <a:lstStyle/>
          <a:p>
            <a:r>
              <a:rPr lang="en-US" altLang="en-US" dirty="0"/>
              <a:t>The full optimum solution, developed by George and </a:t>
            </a:r>
            <a:r>
              <a:rPr lang="en-US" altLang="en-US" dirty="0" err="1"/>
              <a:t>Seebass</a:t>
            </a:r>
            <a:r>
              <a:rPr lang="en-US" altLang="en-US" dirty="0"/>
              <a:t> working together, does include the rear shock.  The rear is more complicated because it inherits the flow from the forward part of the aircraft and must accommodate the wake associated with a finite vehicle in axisymmetric flow. </a:t>
            </a:r>
          </a:p>
          <a:p>
            <a:endParaRPr lang="en-US" altLang="en-US" dirty="0"/>
          </a:p>
          <a:p>
            <a:r>
              <a:rPr lang="en-US" altLang="en-US" dirty="0"/>
              <a:t>Using linear flow theory, this F-function is directly related to the equivalent area distribution.  Back when aerodynamic design was done with linearized flow, this closed the design loop.  Today, computational fluid dynamics (or CFD) is used for design, so the relation between the F-function and the configuration is not as explicit.  So, the design process must iterate or use some type of local optimization scheme.</a:t>
            </a:r>
          </a:p>
        </p:txBody>
      </p:sp>
    </p:spTree>
    <p:extLst>
      <p:ext uri="{BB962C8B-B14F-4D97-AF65-F5344CB8AC3E}">
        <p14:creationId xmlns:p14="http://schemas.microsoft.com/office/powerpoint/2010/main" val="1988006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NASA High Speed Civil Transport program leveraged the George-</a:t>
            </a:r>
            <a:r>
              <a:rPr lang="en-US" dirty="0" err="1"/>
              <a:t>Sebass</a:t>
            </a:r>
            <a:r>
              <a:rPr lang="en-US" dirty="0"/>
              <a:t> principles and began to explore low boom designs using equivalent areas. The output from the linear volume and lift design tools were combined into F-functions for sonic boom evaluation.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DAD7AF0-3147-4F49-A6A3-BB04A6460FC3}" type="slidenum">
              <a:rPr lang="en-US" smtClean="0"/>
              <a:t>35</a:t>
            </a:fld>
            <a:endParaRPr lang="en-US"/>
          </a:p>
        </p:txBody>
      </p:sp>
    </p:spTree>
    <p:extLst>
      <p:ext uri="{BB962C8B-B14F-4D97-AF65-F5344CB8AC3E}">
        <p14:creationId xmlns:p14="http://schemas.microsoft.com/office/powerpoint/2010/main" val="1436087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early 1990s, Computational Fluid Dynamics began to be incorporated into sonic boom prediction, as shown here. It looks archaic compared to today’s CFD, but it was a major advancement at the time.  The early CFD results were very encouraging that low boom flight could be possible.  There were also a lot of wind tunnel results that showed it would work. Of course, it had yet to be proven in flight in a real atmosphere.</a:t>
            </a:r>
          </a:p>
        </p:txBody>
      </p:sp>
      <p:sp>
        <p:nvSpPr>
          <p:cNvPr id="4" name="Slide Number Placeholder 3"/>
          <p:cNvSpPr>
            <a:spLocks noGrp="1"/>
          </p:cNvSpPr>
          <p:nvPr>
            <p:ph type="sldNum" sz="quarter" idx="5"/>
          </p:nvPr>
        </p:nvSpPr>
        <p:spPr/>
        <p:txBody>
          <a:bodyPr/>
          <a:lstStyle/>
          <a:p>
            <a:fld id="{6DAD7AF0-3147-4F49-A6A3-BB04A6460FC3}" type="slidenum">
              <a:rPr lang="en-US" smtClean="0"/>
              <a:t>36</a:t>
            </a:fld>
            <a:endParaRPr lang="en-US"/>
          </a:p>
        </p:txBody>
      </p:sp>
    </p:spTree>
    <p:extLst>
      <p:ext uri="{BB962C8B-B14F-4D97-AF65-F5344CB8AC3E}">
        <p14:creationId xmlns:p14="http://schemas.microsoft.com/office/powerpoint/2010/main" val="29874999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Proof of sonic boom shaping theory in flight finally came in 2003.  The program was initiated by the DARPA (Defense Advanced Research Projects Agency) and eventually joined by NASA.  Using CFD for aircraft design, Northrop Grumman successfully redesigned the nose of an F-5 to create a flat top front half of the waveform. This was panel f of the family of optimum shaped signatures.  </a:t>
            </a:r>
          </a:p>
          <a:p>
            <a:endParaRPr lang="en-US" dirty="0"/>
          </a:p>
          <a:p>
            <a:r>
              <a:rPr lang="en-US" dirty="0"/>
              <a:t>This wasn’t quiet supersonic overflight because the aft portion was still a loud shock.  However, the real advance was proving that sonic boom shaping would persist as the signature traveled 6 miles from the airplane to the ground.  It was a huge advance for low boom design, as well as for quiet supersonic flight.</a:t>
            </a:r>
          </a:p>
        </p:txBody>
      </p:sp>
      <p:sp>
        <p:nvSpPr>
          <p:cNvPr id="4" name="Slide Number Placeholder 3"/>
          <p:cNvSpPr>
            <a:spLocks noGrp="1"/>
          </p:cNvSpPr>
          <p:nvPr>
            <p:ph type="sldNum" sz="quarter" idx="5"/>
          </p:nvPr>
        </p:nvSpPr>
        <p:spPr/>
        <p:txBody>
          <a:bodyPr/>
          <a:lstStyle/>
          <a:p>
            <a:fld id="{6DAD7AF0-3147-4F49-A6A3-BB04A6460FC3}" type="slidenum">
              <a:rPr lang="en-US" smtClean="0"/>
              <a:t>37</a:t>
            </a:fld>
            <a:endParaRPr lang="en-US"/>
          </a:p>
        </p:txBody>
      </p:sp>
    </p:spTree>
    <p:extLst>
      <p:ext uri="{BB962C8B-B14F-4D97-AF65-F5344CB8AC3E}">
        <p14:creationId xmlns:p14="http://schemas.microsoft.com/office/powerpoint/2010/main" val="41270149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2003, a wealth of research has been done to figure out the best target signature, which includes accounting for what happens off-track, or at sideline angles not directly below the aircraft.  Design processes that incorporate 3D aircraft shaping and more analytically intensive computational techniques have advanced rapidly.  They include sonic boom propagation to the ground within the design loop, including details physics of sound propagation including molecular relaxation.  Also, more sophisticated acoustic metrics have been added to the optimization schemes such as Stevens Mark VII Perceived Level, which we’ll return to in the second part of this talk.  </a:t>
            </a:r>
          </a:p>
        </p:txBody>
      </p:sp>
      <p:sp>
        <p:nvSpPr>
          <p:cNvPr id="4" name="Slide Number Placeholder 3"/>
          <p:cNvSpPr>
            <a:spLocks noGrp="1"/>
          </p:cNvSpPr>
          <p:nvPr>
            <p:ph type="sldNum" sz="quarter" idx="5"/>
          </p:nvPr>
        </p:nvSpPr>
        <p:spPr/>
        <p:txBody>
          <a:bodyPr/>
          <a:lstStyle/>
          <a:p>
            <a:fld id="{6DAD7AF0-3147-4F49-A6A3-BB04A6460FC3}" type="slidenum">
              <a:rPr lang="en-US" smtClean="0"/>
              <a:t>38</a:t>
            </a:fld>
            <a:endParaRPr lang="en-US"/>
          </a:p>
        </p:txBody>
      </p:sp>
    </p:spTree>
    <p:extLst>
      <p:ext uri="{BB962C8B-B14F-4D97-AF65-F5344CB8AC3E}">
        <p14:creationId xmlns:p14="http://schemas.microsoft.com/office/powerpoint/2010/main" val="2612870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CFD design process has also advanced considerably, including the development of low boom adjoint solutions and optimization tools which consider full 3D flow field around the aircraft, not just the simple equivalent area techniques that were used in the early days. </a:t>
            </a:r>
          </a:p>
          <a:p>
            <a:endParaRPr lang="en-US" dirty="0"/>
          </a:p>
          <a:p>
            <a:r>
              <a:rPr lang="en-US" dirty="0"/>
              <a:t>So the research showed that aircraft designs were getting quieter in supersonic flight.  </a:t>
            </a:r>
            <a:r>
              <a:rPr lang="en-US" sz="1200" dirty="0"/>
              <a:t>The key missing piece was whether an integrated quiet supersonic airliner design was feasible: an airplane quiet not only during cruise, but quiet during take-off and met all of design constraints required for actual airline operations.</a:t>
            </a:r>
          </a:p>
          <a:p>
            <a:endParaRPr lang="en-US" dirty="0"/>
          </a:p>
        </p:txBody>
      </p:sp>
      <p:sp>
        <p:nvSpPr>
          <p:cNvPr id="4" name="Slide Number Placeholder 3"/>
          <p:cNvSpPr>
            <a:spLocks noGrp="1"/>
          </p:cNvSpPr>
          <p:nvPr>
            <p:ph type="sldNum" sz="quarter" idx="5"/>
          </p:nvPr>
        </p:nvSpPr>
        <p:spPr/>
        <p:txBody>
          <a:bodyPr/>
          <a:lstStyle/>
          <a:p>
            <a:fld id="{6DAD7AF0-3147-4F49-A6A3-BB04A6460FC3}" type="slidenum">
              <a:rPr lang="en-US" smtClean="0"/>
              <a:t>39</a:t>
            </a:fld>
            <a:endParaRPr lang="en-US"/>
          </a:p>
        </p:txBody>
      </p:sp>
    </p:spTree>
    <p:extLst>
      <p:ext uri="{BB962C8B-B14F-4D97-AF65-F5344CB8AC3E}">
        <p14:creationId xmlns:p14="http://schemas.microsoft.com/office/powerpoint/2010/main" val="1538447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family and I live in Virginia, and my parents live 3000 miles away in Oregon.  Flying from coast to coast means a long day of travel.  The goal of commercial supersonic flight is to get travelers to their destinations faster so grandparents can spend more time with grandkids.</a:t>
            </a:r>
          </a:p>
          <a:p>
            <a:endParaRPr lang="en-US" dirty="0"/>
          </a:p>
          <a:p>
            <a:r>
              <a:rPr lang="en-US" dirty="0"/>
              <a:t>There is an emerging potential market for commercial supersonic aircraft as evidenced by several commercial supersonic programs despite the lack of standards for supersonic overflight noise or landing and takeoff noise.</a:t>
            </a:r>
          </a:p>
          <a:p>
            <a:endParaRPr lang="en-US" dirty="0"/>
          </a:p>
          <a:p>
            <a:r>
              <a:rPr lang="en-US" dirty="0"/>
              <a:t>NASA’s vision is a future where fast air travel is broadly available to the traveling public.  Future supersonic aircraft will not only fly overland without creating an “unacceptable situation”, but they will be efficient, affordable, and environmentally responsible, especially compared to Concorde.  </a:t>
            </a:r>
          </a:p>
          <a:p>
            <a:endParaRPr lang="en-US" dirty="0"/>
          </a:p>
          <a:p>
            <a:r>
              <a:rPr lang="en-US" dirty="0"/>
              <a:t>The main barrier to this vision is the restriction on overland supersonic flight.</a:t>
            </a:r>
          </a:p>
          <a:p>
            <a:endParaRPr lang="en-US" dirty="0"/>
          </a:p>
          <a:p>
            <a:r>
              <a:rPr lang="en-US" dirty="0"/>
              <a:t>National research agencies, like NASA, and policy agencies, like the Federal Aviation Administration, play a central role in developing the data needed for the regulation change that is essential to enabling this new market.</a:t>
            </a:r>
          </a:p>
          <a:p>
            <a:endParaRPr lang="en-US" dirty="0"/>
          </a:p>
        </p:txBody>
      </p:sp>
      <p:sp>
        <p:nvSpPr>
          <p:cNvPr id="4" name="Slide Number Placeholder 3"/>
          <p:cNvSpPr>
            <a:spLocks noGrp="1"/>
          </p:cNvSpPr>
          <p:nvPr>
            <p:ph type="sldNum" sz="quarter" idx="5"/>
          </p:nvPr>
        </p:nvSpPr>
        <p:spPr/>
        <p:txBody>
          <a:bodyPr/>
          <a:lstStyle/>
          <a:p>
            <a:fld id="{89529671-9345-4E78-927A-07C03D48ED46}" type="slidenum">
              <a:rPr lang="en-US" smtClean="0"/>
              <a:t>4</a:t>
            </a:fld>
            <a:endParaRPr lang="en-US"/>
          </a:p>
        </p:txBody>
      </p:sp>
    </p:spTree>
    <p:extLst>
      <p:ext uri="{BB962C8B-B14F-4D97-AF65-F5344CB8AC3E}">
        <p14:creationId xmlns:p14="http://schemas.microsoft.com/office/powerpoint/2010/main" val="21092232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In early 2010s NASA sponsored system design studies asking partners to design a quiet supersonic aircraft considering all aspects of a successful design.  The challenge was to make aircraft quieter during supersonic cruise, but also improve other environmental impacts like landing and takeoff noise, high altitude emission, and efficiency as well.</a:t>
            </a:r>
          </a:p>
          <a:p>
            <a:endParaRPr lang="en-US" sz="1600" dirty="0"/>
          </a:p>
          <a:p>
            <a:r>
              <a:rPr lang="en-US" sz="1600" dirty="0"/>
              <a:t>This slide shows the successful validation of boom mitigation through wind tunnel testing.  The figure at the top right shows the analysis of a configuration prior to test compared to the wind tunnel test results.  The y-axis shows pressure and the x-axis shows distance for the CFD grid or pressure sensors.</a:t>
            </a:r>
          </a:p>
          <a:p>
            <a:endParaRPr lang="en-US" sz="1600" dirty="0"/>
          </a:p>
          <a:p>
            <a:r>
              <a:rPr lang="en-US" sz="1600" dirty="0"/>
              <a:t>Not only did the wind tunnel measurements match predictions very well and show that the design would produce a quiet signature, but also showed that test results were quite consistent and repeatable.  The photo shows the model in the wind tunnel at NASA’s Ames Research Center including the blade rail of pressure sensors.</a:t>
            </a:r>
          </a:p>
        </p:txBody>
      </p:sp>
      <p:sp>
        <p:nvSpPr>
          <p:cNvPr id="4" name="Slide Number Placeholder 3"/>
          <p:cNvSpPr>
            <a:spLocks noGrp="1"/>
          </p:cNvSpPr>
          <p:nvPr>
            <p:ph type="sldNum" sz="quarter" idx="5"/>
          </p:nvPr>
        </p:nvSpPr>
        <p:spPr/>
        <p:txBody>
          <a:bodyPr/>
          <a:lstStyle/>
          <a:p>
            <a:fld id="{8BA87BEE-D4AD-4F3A-9F7F-3716268CA060}" type="slidenum">
              <a:rPr lang="en-US" smtClean="0"/>
              <a:t>40</a:t>
            </a:fld>
            <a:endParaRPr lang="en-US"/>
          </a:p>
        </p:txBody>
      </p:sp>
    </p:spTree>
    <p:extLst>
      <p:ext uri="{BB962C8B-B14F-4D97-AF65-F5344CB8AC3E}">
        <p14:creationId xmlns:p14="http://schemas.microsoft.com/office/powerpoint/2010/main" val="31613064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system level studies represented a breakthrough in supersonic design.  Methods had finally been developed to enable the design of aircraft with quiet supersonic cruise signatures, particularly at aft end of configuration where you have a complex interaction of various features that make the design challenging.</a:t>
            </a:r>
          </a:p>
          <a:p>
            <a:endParaRPr lang="en-US" dirty="0"/>
          </a:p>
          <a:p>
            <a:r>
              <a:rPr lang="en-US" dirty="0"/>
              <a:t>The tools had been applied in an integrated fashion, so you had designs that were quiet but also well-rounded: they performed a nominal supersonic airliner mission in terms of low boom targets, while landing and takeoff noise targets as well as emissions targets were all shown to be within reach.  Furthermore, the methods were shown to apply to larger and smaller vehicles as well.</a:t>
            </a:r>
          </a:p>
          <a:p>
            <a:endParaRPr lang="en-US" dirty="0"/>
          </a:p>
          <a:p>
            <a:r>
              <a:rPr lang="en-US" dirty="0"/>
              <a:t>The next logical step was to evaluate the new design technology in flight.</a:t>
            </a:r>
          </a:p>
          <a:p>
            <a:endParaRPr lang="en-US" dirty="0"/>
          </a:p>
          <a:p>
            <a:r>
              <a:rPr lang="en-US" dirty="0"/>
              <a:t>Before we get to the Low Boom Flight Demonstration, let’s first discuss what is known about human response to sonic booms.</a:t>
            </a:r>
          </a:p>
        </p:txBody>
      </p:sp>
      <p:sp>
        <p:nvSpPr>
          <p:cNvPr id="4" name="Slide Number Placeholder 3"/>
          <p:cNvSpPr>
            <a:spLocks noGrp="1"/>
          </p:cNvSpPr>
          <p:nvPr>
            <p:ph type="sldNum" sz="quarter" idx="5"/>
          </p:nvPr>
        </p:nvSpPr>
        <p:spPr/>
        <p:txBody>
          <a:bodyPr/>
          <a:lstStyle/>
          <a:p>
            <a:fld id="{8BA87BEE-D4AD-4F3A-9F7F-3716268CA060}" type="slidenum">
              <a:rPr lang="en-US" smtClean="0"/>
              <a:t>41</a:t>
            </a:fld>
            <a:endParaRPr lang="en-US"/>
          </a:p>
        </p:txBody>
      </p:sp>
    </p:spTree>
    <p:extLst>
      <p:ext uri="{BB962C8B-B14F-4D97-AF65-F5344CB8AC3E}">
        <p14:creationId xmlns:p14="http://schemas.microsoft.com/office/powerpoint/2010/main" val="40779680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A sonic boom is the sound of a shock wave, or pressure disturbance, created when an object travels faster than the speed of sound.  Sonic booms are typically caused by supersonic aircraft, but occur from meteors or spacecraft as they enter earth’s atmosphere, falling rocket boosters, supersonic bullets and missiles, and even bullwhips.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As </a:t>
            </a:r>
            <a:r>
              <a:rPr lang="en-US" altLang="en-US" sz="1200"/>
              <a:t>shown in the top left diagram, </a:t>
            </a:r>
            <a:r>
              <a:rPr lang="en-US" altLang="en-US" sz="1200" dirty="0"/>
              <a:t>when an aircraft flies faster than the speed of sound, it creates a pressure disturbance that emanates in all directions. The most important thing to remember is that sonic booms move with the aircraft like the wake from a boat for as long as the aircraft is flying supersonically. </a:t>
            </a:r>
          </a:p>
          <a:p>
            <a:endParaRPr lang="en-US" altLang="en-US" sz="1200" dirty="0"/>
          </a:p>
          <a:p>
            <a:endParaRPr lang="en-US" altLang="en-US" sz="1200" dirty="0"/>
          </a:p>
          <a:p>
            <a:r>
              <a:rPr lang="en-US" altLang="en-US" sz="1200" dirty="0"/>
              <a:t>The plot on the right shows the pressure-time history of the disturbance at various stages between the aircraft and the ground.  A pressure-time history is something you would measure with a microphone. Close to the aircraft, in the Near field, the disturbance is related to the shape and aerodynamic loads of the aircraft.  In the Far field, the disturbance has evolved into a classical N-wave, named because the </a:t>
            </a:r>
            <a:r>
              <a:rPr lang="en-US" altLang="en-US" sz="1200" dirty="0" err="1"/>
              <a:t>weaveform</a:t>
            </a:r>
            <a:r>
              <a:rPr lang="en-US" altLang="en-US" sz="1200" dirty="0"/>
              <a:t> looks like the letter ‘N’.</a:t>
            </a:r>
          </a:p>
          <a:p>
            <a:endParaRPr lang="en-US" altLang="en-US" sz="1200" dirty="0"/>
          </a:p>
          <a:p>
            <a:r>
              <a:rPr lang="en-US" altLang="en-US" sz="1200" dirty="0"/>
              <a:t>The waveform evolution process is also shown in the lower left, this time for a shape much simpler than a real aircraft.  It separates very neatly into three components:</a:t>
            </a:r>
          </a:p>
          <a:p>
            <a:endParaRPr lang="en-US" altLang="en-US" sz="1200" dirty="0"/>
          </a:p>
          <a:p>
            <a:pPr marL="171450" indent="-171450">
              <a:buFont typeface="Arial" panose="020B0604020202020204" pitchFamily="34" charset="0"/>
              <a:buChar char="•"/>
            </a:pPr>
            <a:r>
              <a:rPr lang="en-US" altLang="en-US" sz="1200" dirty="0"/>
              <a:t>Curve 1, the highest curve, shows the near field pressure.  It is usually represented in a normalized form called the F-function.</a:t>
            </a:r>
          </a:p>
          <a:p>
            <a:pPr marL="171450" indent="-171450">
              <a:buFont typeface="Arial" panose="020B0604020202020204" pitchFamily="34" charset="0"/>
              <a:buChar char="•"/>
            </a:pPr>
            <a:r>
              <a:rPr lang="en-US" altLang="en-US" sz="1200" dirty="0"/>
              <a:t>Curve 2, the lower curve on the right, is the mid field pressure.  It is generally modeled via ray tracing using geometrical acoustics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t>Curve 3, the curve with components to the left of 0, is the far field pressure where shocks have formed at the front and back via “Whitham’s rule.”  The shocks are the vertical legs of the letter “N”.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200" dirty="0"/>
          </a:p>
          <a:p>
            <a:pPr marL="0" indent="0">
              <a:buFont typeface="Arial" panose="020B0604020202020204" pitchFamily="34" charset="0"/>
              <a:buNone/>
            </a:pPr>
            <a:r>
              <a:rPr lang="en-US" altLang="en-US" sz="1200" dirty="0"/>
              <a:t>Between Curve 2 and Curve 3, the waveform goes through a process called “nonlinear steepening” because the higher amplitude components travel faster than the lower amplitude components.  The result is that the positive and negative peaks of the waveform slant and a shock forms wherever the pressure would be “double-valued” since that is not physically realizable.</a:t>
            </a:r>
          </a:p>
          <a:p>
            <a:pPr marL="0" indent="0">
              <a:buFont typeface="Arial" panose="020B0604020202020204" pitchFamily="34" charset="0"/>
              <a:buNone/>
            </a:pPr>
            <a:endParaRPr lang="en-US" altLang="en-US" sz="1200" dirty="0"/>
          </a:p>
          <a:p>
            <a:pPr marL="0" indent="0">
              <a:buFont typeface="Arial" panose="020B0604020202020204" pitchFamily="34" charset="0"/>
              <a:buNone/>
            </a:pPr>
            <a:r>
              <a:rPr lang="en-US" altLang="en-US" sz="1200" dirty="0"/>
              <a:t>The steepening process is key to quieting a sonic boom…</a:t>
            </a:r>
          </a:p>
        </p:txBody>
      </p:sp>
      <p:sp>
        <p:nvSpPr>
          <p:cNvPr id="4" name="Slide Number Placeholder 3"/>
          <p:cNvSpPr>
            <a:spLocks noGrp="1"/>
          </p:cNvSpPr>
          <p:nvPr>
            <p:ph type="sldNum" sz="quarter" idx="5"/>
          </p:nvPr>
        </p:nvSpPr>
        <p:spPr/>
        <p:txBody>
          <a:bodyPr/>
          <a:lstStyle/>
          <a:p>
            <a:fld id="{8BA87BEE-D4AD-4F3A-9F7F-3716268CA060}" type="slidenum">
              <a:rPr lang="en-US" smtClean="0"/>
              <a:t>42</a:t>
            </a:fld>
            <a:endParaRPr lang="en-US"/>
          </a:p>
        </p:txBody>
      </p:sp>
    </p:spTree>
    <p:extLst>
      <p:ext uri="{BB962C8B-B14F-4D97-AF65-F5344CB8AC3E}">
        <p14:creationId xmlns:p14="http://schemas.microsoft.com/office/powerpoint/2010/main" val="1083880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open the market to supersonic flight, new environmental standards are needed.  </a:t>
            </a:r>
          </a:p>
          <a:p>
            <a:endParaRPr lang="en-US" dirty="0"/>
          </a:p>
          <a:p>
            <a:r>
              <a:rPr lang="en-US" dirty="0"/>
              <a:t>The </a:t>
            </a:r>
            <a:r>
              <a:rPr lang="en-US" dirty="0" err="1"/>
              <a:t>en</a:t>
            </a:r>
            <a:r>
              <a:rPr lang="en-US" dirty="0"/>
              <a:t>-route noise standard is viewed to be the biggest challenge.  Not only does it require proof of new design approaches, but it has to replace the current prohibitions.  </a:t>
            </a:r>
          </a:p>
          <a:p>
            <a:endParaRPr lang="en-US" dirty="0"/>
          </a:p>
          <a:p>
            <a:r>
              <a:rPr lang="en-US" dirty="0"/>
              <a:t>There is no relevant data that exists.  The sounds in community response tests from 1960s were too loud to be remotely acceptable.  </a:t>
            </a:r>
          </a:p>
          <a:p>
            <a:endParaRPr lang="en-US" dirty="0"/>
          </a:p>
          <a:p>
            <a:r>
              <a:rPr lang="en-US" dirty="0"/>
              <a:t>Data from a large, diverse population is a requirement.</a:t>
            </a:r>
          </a:p>
          <a:p>
            <a:endParaRPr lang="en-US" dirty="0"/>
          </a:p>
          <a:p>
            <a:r>
              <a:rPr lang="en-US" dirty="0"/>
              <a:t>Of course, any standard related to supersonic flight needs to have international support</a:t>
            </a:r>
          </a:p>
          <a:p>
            <a:endParaRPr lang="en-US" dirty="0"/>
          </a:p>
          <a:p>
            <a:r>
              <a:rPr lang="en-US" dirty="0"/>
              <a:t>The Low Boom Flight Demonstration was proposed to generate data specifically to support </a:t>
            </a:r>
            <a:r>
              <a:rPr lang="en-US" dirty="0" err="1"/>
              <a:t>en</a:t>
            </a:r>
            <a:r>
              <a:rPr lang="en-US" dirty="0"/>
              <a:t> route certification standards, not based on speed, but based on acceptable sound levels.</a:t>
            </a:r>
          </a:p>
        </p:txBody>
      </p:sp>
      <p:sp>
        <p:nvSpPr>
          <p:cNvPr id="4" name="Slide Number Placeholder 3"/>
          <p:cNvSpPr>
            <a:spLocks noGrp="1"/>
          </p:cNvSpPr>
          <p:nvPr>
            <p:ph type="sldNum" sz="quarter" idx="5"/>
          </p:nvPr>
        </p:nvSpPr>
        <p:spPr/>
        <p:txBody>
          <a:bodyPr/>
          <a:lstStyle/>
          <a:p>
            <a:fld id="{89529671-9345-4E78-927A-07C03D48ED46}" type="slidenum">
              <a:rPr lang="en-US" smtClean="0"/>
              <a:t>5</a:t>
            </a:fld>
            <a:endParaRPr lang="en-US"/>
          </a:p>
        </p:txBody>
      </p:sp>
    </p:spTree>
    <p:extLst>
      <p:ext uri="{BB962C8B-B14F-4D97-AF65-F5344CB8AC3E}">
        <p14:creationId xmlns:p14="http://schemas.microsoft.com/office/powerpoint/2010/main" val="1678009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Supersonic flight has been around for over 70 years.  </a:t>
            </a:r>
          </a:p>
          <a:p>
            <a:endParaRPr lang="en-US" dirty="0"/>
          </a:p>
          <a:p>
            <a:r>
              <a:rPr lang="en-US" dirty="0"/>
              <a:t>In the 1960s supersonic commercial aircraft were proposed, and several major community studies occurred. Supersonic aircraft were flown over communities and a social survey was conducted to learn how the community responded to sonic booms.  The results of the tests showed that conventional sonic booms created an “unacceptable situation.”</a:t>
            </a:r>
          </a:p>
          <a:p>
            <a:endParaRPr lang="en-US" dirty="0"/>
          </a:p>
          <a:p>
            <a:r>
              <a:rPr lang="en-US" dirty="0"/>
              <a:t>In 1973 commercial supersonic flight was banned overland.  </a:t>
            </a:r>
          </a:p>
          <a:p>
            <a:endParaRPr lang="en-US" dirty="0"/>
          </a:p>
          <a:p>
            <a:r>
              <a:rPr lang="en-US" dirty="0"/>
              <a:t>From 1976—2003 Concorde flew passengers supersonically over water, but had to slow down over land.</a:t>
            </a:r>
          </a:p>
          <a:p>
            <a:endParaRPr lang="en-US" dirty="0"/>
          </a:p>
          <a:p>
            <a:r>
              <a:rPr lang="en-US" dirty="0"/>
              <a:t>Presently, NASA’s Low Boom Flight Demonstration is building an experimental aircraft, the X-59, which will be used to collect data on public reactions to quiet supersonic flight.</a:t>
            </a:r>
          </a:p>
        </p:txBody>
      </p:sp>
      <p:sp>
        <p:nvSpPr>
          <p:cNvPr id="4" name="Slide Number Placeholder 3"/>
          <p:cNvSpPr>
            <a:spLocks noGrp="1"/>
          </p:cNvSpPr>
          <p:nvPr>
            <p:ph type="sldNum" sz="quarter" idx="5"/>
          </p:nvPr>
        </p:nvSpPr>
        <p:spPr/>
        <p:txBody>
          <a:bodyPr/>
          <a:lstStyle/>
          <a:p>
            <a:fld id="{8BA87BEE-D4AD-4F3A-9F7F-3716268CA060}" type="slidenum">
              <a:rPr lang="en-US" smtClean="0"/>
              <a:t>6</a:t>
            </a:fld>
            <a:endParaRPr lang="en-US"/>
          </a:p>
        </p:txBody>
      </p:sp>
    </p:spTree>
    <p:extLst>
      <p:ext uri="{BB962C8B-B14F-4D97-AF65-F5344CB8AC3E}">
        <p14:creationId xmlns:p14="http://schemas.microsoft.com/office/powerpoint/2010/main" val="3207572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context, the conventional sonic booms from Concorde or other aircraft used in the 1960s community tests were  on the order of 105 dB Perceived Level [*show on chart*], which is comparable to nearby thunder or a car door slam from inside the car.  It’s worth noting that nearby thunder and door slams can be very startling when you are not expecting them.</a:t>
            </a:r>
          </a:p>
          <a:p>
            <a:endParaRPr lang="en-US" dirty="0"/>
          </a:p>
          <a:p>
            <a:r>
              <a:rPr lang="en-US" dirty="0"/>
              <a:t>By contrast, X-59’s sonic thump is designed to be 75 dB, which is comparable to distant thunder, or a car door slam from 20 feet away.</a:t>
            </a:r>
          </a:p>
        </p:txBody>
      </p:sp>
      <p:sp>
        <p:nvSpPr>
          <p:cNvPr id="4" name="Slide Number Placeholder 3"/>
          <p:cNvSpPr>
            <a:spLocks noGrp="1"/>
          </p:cNvSpPr>
          <p:nvPr>
            <p:ph type="sldNum" sz="quarter" idx="5"/>
          </p:nvPr>
        </p:nvSpPr>
        <p:spPr/>
        <p:txBody>
          <a:bodyPr/>
          <a:lstStyle/>
          <a:p>
            <a:fld id="{8BA87BEE-D4AD-4F3A-9F7F-3716268CA060}" type="slidenum">
              <a:rPr lang="en-US" smtClean="0"/>
              <a:t>7</a:t>
            </a:fld>
            <a:endParaRPr lang="en-US"/>
          </a:p>
        </p:txBody>
      </p:sp>
    </p:spTree>
    <p:extLst>
      <p:ext uri="{BB962C8B-B14F-4D97-AF65-F5344CB8AC3E}">
        <p14:creationId xmlns:p14="http://schemas.microsoft.com/office/powerpoint/2010/main" val="1697592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part of this presentation briefly describes a sonic boom and how it is quieted.</a:t>
            </a:r>
          </a:p>
        </p:txBody>
      </p:sp>
      <p:sp>
        <p:nvSpPr>
          <p:cNvPr id="4" name="Slide Number Placeholder 3"/>
          <p:cNvSpPr>
            <a:spLocks noGrp="1"/>
          </p:cNvSpPr>
          <p:nvPr>
            <p:ph type="sldNum" sz="quarter" idx="5"/>
          </p:nvPr>
        </p:nvSpPr>
        <p:spPr/>
        <p:txBody>
          <a:bodyPr/>
          <a:lstStyle/>
          <a:p>
            <a:fld id="{8BA87BEE-D4AD-4F3A-9F7F-3716268CA060}" type="slidenum">
              <a:rPr lang="en-US" smtClean="0"/>
              <a:t>8</a:t>
            </a:fld>
            <a:endParaRPr lang="en-US"/>
          </a:p>
        </p:txBody>
      </p:sp>
    </p:spTree>
    <p:extLst>
      <p:ext uri="{BB962C8B-B14F-4D97-AF65-F5344CB8AC3E}">
        <p14:creationId xmlns:p14="http://schemas.microsoft.com/office/powerpoint/2010/main" val="1706545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A sonic boom is the sound of a shock wave, or pressure disturbance, created when an object travels faster than the speed of sound.  Sonic booms are typically caused by supersonic aircraft, but occur from meteors or spacecraft as they enter earth’s atmosphere, falling rocket boosters, supersonic bullets and missiles, and even bullwhips.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As shown on the left, when an aircraft flies faster than the speed of sound, it creates a pressure disturbance that emanates in all directions. The most important thing to remember is that sonic booms move with the aircraft like the wake from a boat for as long as the aircraft is flying supersonically. </a:t>
            </a:r>
          </a:p>
          <a:p>
            <a:endParaRPr lang="en-US" altLang="en-US" sz="1200" dirty="0"/>
          </a:p>
          <a:p>
            <a:r>
              <a:rPr lang="en-US" altLang="en-US" sz="1200" dirty="0"/>
              <a:t>The plot on the right shows the pressure-time history of the disturbance at various stages between the aircraft and the ground.  A pressure-time history is something you would measure with a microphone. As it travels away from the aircraft, the waveform goes through a process called “nonlinear steepening” because the higher amplitude components travel faster than the lower amplitude components.  The steepening process is key to quieting a sonic boom.</a:t>
            </a:r>
          </a:p>
        </p:txBody>
      </p:sp>
      <p:sp>
        <p:nvSpPr>
          <p:cNvPr id="4" name="Slide Number Placeholder 3"/>
          <p:cNvSpPr>
            <a:spLocks noGrp="1"/>
          </p:cNvSpPr>
          <p:nvPr>
            <p:ph type="sldNum" sz="quarter" idx="5"/>
          </p:nvPr>
        </p:nvSpPr>
        <p:spPr/>
        <p:txBody>
          <a:bodyPr/>
          <a:lstStyle/>
          <a:p>
            <a:fld id="{8BA87BEE-D4AD-4F3A-9F7F-3716268CA060}" type="slidenum">
              <a:rPr lang="en-US" smtClean="0"/>
              <a:t>9</a:t>
            </a:fld>
            <a:endParaRPr lang="en-US"/>
          </a:p>
        </p:txBody>
      </p:sp>
    </p:spTree>
    <p:extLst>
      <p:ext uri="{BB962C8B-B14F-4D97-AF65-F5344CB8AC3E}">
        <p14:creationId xmlns:p14="http://schemas.microsoft.com/office/powerpoint/2010/main" val="3072980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743200"/>
            <a:ext cx="10363200" cy="1470025"/>
          </a:xfrm>
        </p:spPr>
        <p:txBody>
          <a:bodyPr/>
          <a:lstStyle>
            <a:lvl1pPr algn="ctr">
              <a:defRPr sz="3600"/>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5">
            <a:extLst>
              <a:ext uri="{FF2B5EF4-FFF2-40B4-BE49-F238E27FC236}">
                <a16:creationId xmlns:a16="http://schemas.microsoft.com/office/drawing/2014/main" id="{38DE5C90-8E1D-4C0F-9B89-4BB259D03DA0}"/>
              </a:ext>
            </a:extLst>
          </p:cNvPr>
          <p:cNvSpPr>
            <a:spLocks noGrp="1" noChangeArrowheads="1"/>
          </p:cNvSpPr>
          <p:nvPr>
            <p:ph type="sldNum" sz="quarter" idx="10"/>
          </p:nvPr>
        </p:nvSpPr>
        <p:spPr>
          <a:xfrm>
            <a:off x="11641138" y="6469063"/>
            <a:ext cx="550862" cy="388937"/>
          </a:xfrm>
        </p:spPr>
        <p:txBody>
          <a:bodyPr anchor="ctr"/>
          <a:lstStyle>
            <a:lvl1pPr algn="r">
              <a:defRPr sz="1000">
                <a:solidFill>
                  <a:srgbClr val="677085"/>
                </a:solidFill>
                <a:latin typeface="75 Helvetica Bold" charset="0"/>
              </a:defRPr>
            </a:lvl1pPr>
          </a:lstStyle>
          <a:p>
            <a:pPr>
              <a:defRPr/>
            </a:pPr>
            <a:fld id="{230D22D6-9D47-4895-A806-D02861F6109E}" type="slidenum">
              <a:rPr lang="en-US"/>
              <a:pPr>
                <a:defRPr/>
              </a:pPr>
              <a:t>‹#›</a:t>
            </a:fld>
            <a:endParaRPr lang="en-US" dirty="0"/>
          </a:p>
        </p:txBody>
      </p:sp>
      <p:sp>
        <p:nvSpPr>
          <p:cNvPr id="7" name="Content Placeholder 6">
            <a:extLst>
              <a:ext uri="{FF2B5EF4-FFF2-40B4-BE49-F238E27FC236}">
                <a16:creationId xmlns:a16="http://schemas.microsoft.com/office/drawing/2014/main" id="{49135F8E-B60B-43F7-A3DE-C340D249F56A}"/>
              </a:ext>
            </a:extLst>
          </p:cNvPr>
          <p:cNvSpPr>
            <a:spLocks noGrp="1"/>
          </p:cNvSpPr>
          <p:nvPr>
            <p:ph sz="quarter" idx="12"/>
          </p:nvPr>
        </p:nvSpPr>
        <p:spPr>
          <a:xfrm>
            <a:off x="6191250" y="635635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0780268"/>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
            <a:extLst>
              <a:ext uri="{FF2B5EF4-FFF2-40B4-BE49-F238E27FC236}">
                <a16:creationId xmlns:a16="http://schemas.microsoft.com/office/drawing/2014/main" id="{6541389B-5452-4A4F-B8A0-B99FA40D52EC}"/>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3481FA2D-910D-401A-A807-9CB36830EBA6}" type="slidenum">
              <a:rPr lang="en-US"/>
              <a:pPr>
                <a:defRPr/>
              </a:pPr>
              <a:t>‹#›</a:t>
            </a:fld>
            <a:endParaRPr lang="en-US" dirty="0"/>
          </a:p>
        </p:txBody>
      </p:sp>
    </p:spTree>
    <p:extLst>
      <p:ext uri="{BB962C8B-B14F-4D97-AF65-F5344CB8AC3E}">
        <p14:creationId xmlns:p14="http://schemas.microsoft.com/office/powerpoint/2010/main" val="3496026786"/>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66700"/>
            <a:ext cx="2895600" cy="5995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66700"/>
            <a:ext cx="8483600" cy="5995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
            <a:extLst>
              <a:ext uri="{FF2B5EF4-FFF2-40B4-BE49-F238E27FC236}">
                <a16:creationId xmlns:a16="http://schemas.microsoft.com/office/drawing/2014/main" id="{795E4B7C-6F19-4377-9B46-B0185AD15095}"/>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803E815F-F498-4340-8195-1704A61321E7}" type="slidenum">
              <a:rPr lang="en-US"/>
              <a:pPr>
                <a:defRPr/>
              </a:pPr>
              <a:t>‹#›</a:t>
            </a:fld>
            <a:endParaRPr lang="en-US" dirty="0"/>
          </a:p>
        </p:txBody>
      </p:sp>
    </p:spTree>
    <p:extLst>
      <p:ext uri="{BB962C8B-B14F-4D97-AF65-F5344CB8AC3E}">
        <p14:creationId xmlns:p14="http://schemas.microsoft.com/office/powerpoint/2010/main" val="250550442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6918" y="187188"/>
            <a:ext cx="10520109" cy="622300"/>
          </a:xfrm>
        </p:spPr>
        <p:txBody>
          <a:bodyPr/>
          <a:lstStyle/>
          <a:p>
            <a:r>
              <a:rPr lang="en-US"/>
              <a:t>Click to edit Master title style</a:t>
            </a:r>
          </a:p>
        </p:txBody>
      </p:sp>
      <p:sp>
        <p:nvSpPr>
          <p:cNvPr id="3" name="Table Placeholder 2"/>
          <p:cNvSpPr>
            <a:spLocks noGrp="1"/>
          </p:cNvSpPr>
          <p:nvPr>
            <p:ph type="tbl" idx="1"/>
          </p:nvPr>
        </p:nvSpPr>
        <p:spPr>
          <a:xfrm>
            <a:off x="304801" y="4114800"/>
            <a:ext cx="11571817" cy="2147888"/>
          </a:xfrm>
        </p:spPr>
        <p:txBody>
          <a:bodyPr/>
          <a:lstStyle/>
          <a:p>
            <a:pPr lvl="0"/>
            <a:endParaRPr lang="en-US" noProof="0" dirty="0"/>
          </a:p>
        </p:txBody>
      </p:sp>
      <p:sp>
        <p:nvSpPr>
          <p:cNvPr id="4" name="Rectangle 15">
            <a:extLst>
              <a:ext uri="{FF2B5EF4-FFF2-40B4-BE49-F238E27FC236}">
                <a16:creationId xmlns:a16="http://schemas.microsoft.com/office/drawing/2014/main" id="{C6912E4A-70F3-4778-9F43-58C19097C4D4}"/>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26292D48-FF22-4F32-B7CC-999BD8D12BF9}" type="slidenum">
              <a:rPr lang="en-US"/>
              <a:pPr>
                <a:defRPr/>
              </a:pPr>
              <a:t>‹#›</a:t>
            </a:fld>
            <a:endParaRPr lang="en-US" dirty="0"/>
          </a:p>
        </p:txBody>
      </p:sp>
    </p:spTree>
    <p:extLst>
      <p:ext uri="{BB962C8B-B14F-4D97-AF65-F5344CB8AC3E}">
        <p14:creationId xmlns:p14="http://schemas.microsoft.com/office/powerpoint/2010/main" val="85193202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6918" y="177249"/>
            <a:ext cx="10520109" cy="622300"/>
          </a:xfrm>
        </p:spPr>
        <p:txBody>
          <a:bodyPr/>
          <a:lstStyle/>
          <a:p>
            <a:r>
              <a:rPr lang="en-US"/>
              <a:t>Click to edit Master title style</a:t>
            </a:r>
          </a:p>
        </p:txBody>
      </p:sp>
      <p:sp>
        <p:nvSpPr>
          <p:cNvPr id="3" name="Text Placeholder 2"/>
          <p:cNvSpPr>
            <a:spLocks noGrp="1"/>
          </p:cNvSpPr>
          <p:nvPr>
            <p:ph type="body" sz="half" idx="1"/>
          </p:nvPr>
        </p:nvSpPr>
        <p:spPr>
          <a:xfrm>
            <a:off x="304800" y="4114800"/>
            <a:ext cx="5683251"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251" y="4114800"/>
            <a:ext cx="5685367"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
            <a:extLst>
              <a:ext uri="{FF2B5EF4-FFF2-40B4-BE49-F238E27FC236}">
                <a16:creationId xmlns:a16="http://schemas.microsoft.com/office/drawing/2014/main" id="{C5AF0191-816D-4BA2-B767-D11B28B6A863}"/>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970330A5-895E-484E-998F-E0028AACE532}" type="slidenum">
              <a:rPr lang="en-US"/>
              <a:pPr>
                <a:defRPr/>
              </a:pPr>
              <a:t>‹#›</a:t>
            </a:fld>
            <a:endParaRPr lang="en-US" dirty="0"/>
          </a:p>
        </p:txBody>
      </p:sp>
    </p:spTree>
    <p:extLst>
      <p:ext uri="{BB962C8B-B14F-4D97-AF65-F5344CB8AC3E}">
        <p14:creationId xmlns:p14="http://schemas.microsoft.com/office/powerpoint/2010/main" val="185819973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854BE-9255-8049-90FB-9D14970D2DA6}"/>
              </a:ext>
            </a:extLst>
          </p:cNvPr>
          <p:cNvSpPr>
            <a:spLocks noGrp="1"/>
          </p:cNvSpPr>
          <p:nvPr>
            <p:ph type="title"/>
          </p:nvPr>
        </p:nvSpPr>
        <p:spPr>
          <a:xfrm>
            <a:off x="313891" y="548640"/>
            <a:ext cx="10908940" cy="560564"/>
          </a:xfrm>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0A27DD22-A8D7-444C-A5E4-B49B98F96D26}"/>
              </a:ext>
            </a:extLst>
          </p:cNvPr>
          <p:cNvSpPr>
            <a:spLocks noGrp="1"/>
          </p:cNvSpPr>
          <p:nvPr>
            <p:ph sz="quarter" idx="10"/>
          </p:nvPr>
        </p:nvSpPr>
        <p:spPr>
          <a:xfrm>
            <a:off x="313891" y="1278199"/>
            <a:ext cx="10908940" cy="49149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0320678"/>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6918" y="177249"/>
            <a:ext cx="10520109" cy="622300"/>
          </a:xfrm>
        </p:spPr>
        <p:txBody>
          <a:bodyPr>
            <a:normAutofit/>
          </a:bodyPr>
          <a:lstStyle/>
          <a:p>
            <a:r>
              <a:rPr lang="en-US" dirty="0"/>
              <a:t>Click to edit Master title style</a:t>
            </a:r>
          </a:p>
        </p:txBody>
      </p:sp>
      <p:sp>
        <p:nvSpPr>
          <p:cNvPr id="3" name="Content Placeholder 2"/>
          <p:cNvSpPr>
            <a:spLocks noGrp="1"/>
          </p:cNvSpPr>
          <p:nvPr>
            <p:ph idx="1"/>
          </p:nvPr>
        </p:nvSpPr>
        <p:spPr>
          <a:xfrm>
            <a:off x="304801" y="1052945"/>
            <a:ext cx="11571817" cy="5340298"/>
          </a:xfrm>
        </p:spPr>
        <p:txBody>
          <a:bodyPr/>
          <a:lstStyle>
            <a:lvl1pPr marL="227013" indent="-227013">
              <a:spcBef>
                <a:spcPts val="1200"/>
              </a:spcBef>
              <a:buSzPct val="90000"/>
              <a:defRPr sz="2200" b="1">
                <a:latin typeface="Arial" panose="020B0604020202020204" pitchFamily="34" charset="0"/>
                <a:cs typeface="Arial" panose="020B0604020202020204" pitchFamily="34" charset="0"/>
              </a:defRPr>
            </a:lvl1pPr>
            <a:lvl2pPr marL="685800" indent="-228600">
              <a:tabLst/>
              <a:defRPr sz="1800">
                <a:latin typeface="Arial" panose="020B0604020202020204" pitchFamily="34" charset="0"/>
                <a:cs typeface="Arial" panose="020B0604020202020204" pitchFamily="34" charset="0"/>
              </a:defRPr>
            </a:lvl2pPr>
            <a:lvl3pPr marL="1087438" indent="-173038">
              <a:buSzPct val="90000"/>
              <a:defRPr sz="1800">
                <a:latin typeface="Arial" panose="020B0604020202020204" pitchFamily="34" charset="0"/>
                <a:cs typeface="Arial" panose="020B0604020202020204" pitchFamily="34" charset="0"/>
              </a:defRPr>
            </a:lvl3pPr>
            <a:lvl4pPr marL="1604963" indent="-233363">
              <a:tabLst/>
              <a:defRPr sz="1800">
                <a:latin typeface="Arial" panose="020B0604020202020204" pitchFamily="34" charset="0"/>
                <a:cs typeface="Arial" panose="020B0604020202020204" pitchFamily="34" charset="0"/>
              </a:defRPr>
            </a:lvl4pPr>
            <a:lvl5pPr marL="2001838" indent="-173038">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5">
            <a:extLst>
              <a:ext uri="{FF2B5EF4-FFF2-40B4-BE49-F238E27FC236}">
                <a16:creationId xmlns:a16="http://schemas.microsoft.com/office/drawing/2014/main" id="{03D03488-4851-420C-9BBF-E41C16C64724}"/>
              </a:ext>
            </a:extLst>
          </p:cNvPr>
          <p:cNvSpPr>
            <a:spLocks noGrp="1" noChangeArrowheads="1"/>
          </p:cNvSpPr>
          <p:nvPr>
            <p:ph type="sldNum" sz="quarter" idx="10"/>
          </p:nvPr>
        </p:nvSpPr>
        <p:spPr>
          <a:xfrm>
            <a:off x="11641138" y="6461125"/>
            <a:ext cx="550862" cy="388938"/>
          </a:xfrm>
        </p:spPr>
        <p:txBody>
          <a:bodyPr anchor="ctr"/>
          <a:lstStyle>
            <a:lvl1pPr algn="r">
              <a:defRPr sz="900">
                <a:solidFill>
                  <a:srgbClr val="677085"/>
                </a:solidFill>
                <a:latin typeface="75 Helvetica Bold" charset="0"/>
              </a:defRPr>
            </a:lvl1pPr>
          </a:lstStyle>
          <a:p>
            <a:pPr>
              <a:defRPr/>
            </a:pPr>
            <a:fld id="{31DD3C4B-036E-4AED-9291-1DC0D6EAFAC7}" type="slidenum">
              <a:rPr lang="en-US"/>
              <a:pPr>
                <a:defRPr/>
              </a:pPr>
              <a:t>‹#›</a:t>
            </a:fld>
            <a:endParaRPr lang="en-US" dirty="0"/>
          </a:p>
        </p:txBody>
      </p:sp>
    </p:spTree>
    <p:extLst>
      <p:ext uri="{BB962C8B-B14F-4D97-AF65-F5344CB8AC3E}">
        <p14:creationId xmlns:p14="http://schemas.microsoft.com/office/powerpoint/2010/main" val="346104953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5">
            <a:extLst>
              <a:ext uri="{FF2B5EF4-FFF2-40B4-BE49-F238E27FC236}">
                <a16:creationId xmlns:a16="http://schemas.microsoft.com/office/drawing/2014/main" id="{9E9A61B6-A5BC-4B53-A41A-74F54F4EF1A0}"/>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D573493C-DEEA-4DD3-A9FE-0403D7C85E5B}" type="slidenum">
              <a:rPr lang="en-US"/>
              <a:pPr>
                <a:defRPr/>
              </a:pPr>
              <a:t>‹#›</a:t>
            </a:fld>
            <a:endParaRPr lang="en-US" dirty="0"/>
          </a:p>
        </p:txBody>
      </p:sp>
    </p:spTree>
    <p:extLst>
      <p:ext uri="{BB962C8B-B14F-4D97-AF65-F5344CB8AC3E}">
        <p14:creationId xmlns:p14="http://schemas.microsoft.com/office/powerpoint/2010/main" val="311135977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4114800"/>
            <a:ext cx="5683251" cy="2147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251" y="4114800"/>
            <a:ext cx="5685367" cy="2147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
            <a:extLst>
              <a:ext uri="{FF2B5EF4-FFF2-40B4-BE49-F238E27FC236}">
                <a16:creationId xmlns:a16="http://schemas.microsoft.com/office/drawing/2014/main" id="{BD4AB8BA-4DEC-4933-BDC6-C3EE35F9D003}"/>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A3041203-9414-435E-9EB6-0EBBECF303B0}" type="slidenum">
              <a:rPr lang="en-US"/>
              <a:pPr>
                <a:defRPr/>
              </a:pPr>
              <a:t>‹#›</a:t>
            </a:fld>
            <a:endParaRPr lang="en-US" dirty="0"/>
          </a:p>
        </p:txBody>
      </p:sp>
    </p:spTree>
    <p:extLst>
      <p:ext uri="{BB962C8B-B14F-4D97-AF65-F5344CB8AC3E}">
        <p14:creationId xmlns:p14="http://schemas.microsoft.com/office/powerpoint/2010/main" val="10870665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
            <a:extLst>
              <a:ext uri="{FF2B5EF4-FFF2-40B4-BE49-F238E27FC236}">
                <a16:creationId xmlns:a16="http://schemas.microsoft.com/office/drawing/2014/main" id="{535915BD-8518-476E-92D0-108F81C09282}"/>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0CB4497C-0A64-477C-A574-3AD8DC6EFAD2}" type="slidenum">
              <a:rPr lang="en-US"/>
              <a:pPr>
                <a:defRPr/>
              </a:pPr>
              <a:t>‹#›</a:t>
            </a:fld>
            <a:endParaRPr lang="en-US" dirty="0"/>
          </a:p>
        </p:txBody>
      </p:sp>
    </p:spTree>
    <p:extLst>
      <p:ext uri="{BB962C8B-B14F-4D97-AF65-F5344CB8AC3E}">
        <p14:creationId xmlns:p14="http://schemas.microsoft.com/office/powerpoint/2010/main" val="275383127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918" y="177249"/>
            <a:ext cx="10532533" cy="622300"/>
          </a:xfrm>
        </p:spPr>
        <p:txBody>
          <a:bodyPr/>
          <a:lstStyle/>
          <a:p>
            <a:r>
              <a:rPr lang="en-US"/>
              <a:t>Click to edit Master title style</a:t>
            </a:r>
          </a:p>
        </p:txBody>
      </p:sp>
      <p:sp>
        <p:nvSpPr>
          <p:cNvPr id="3" name="Rectangle 15">
            <a:extLst>
              <a:ext uri="{FF2B5EF4-FFF2-40B4-BE49-F238E27FC236}">
                <a16:creationId xmlns:a16="http://schemas.microsoft.com/office/drawing/2014/main" id="{C6646889-61FD-4181-AE0A-377C6C4DBB31}"/>
              </a:ext>
            </a:extLst>
          </p:cNvPr>
          <p:cNvSpPr>
            <a:spLocks noGrp="1" noChangeArrowheads="1"/>
          </p:cNvSpPr>
          <p:nvPr>
            <p:ph type="sldNum" sz="quarter" idx="10"/>
          </p:nvPr>
        </p:nvSpPr>
        <p:spPr>
          <a:xfrm>
            <a:off x="11641138" y="6469063"/>
            <a:ext cx="550862" cy="388937"/>
          </a:xfrm>
        </p:spPr>
        <p:txBody>
          <a:bodyPr/>
          <a:lstStyle>
            <a:lvl1pPr algn="r">
              <a:defRPr sz="900">
                <a:solidFill>
                  <a:srgbClr val="677085"/>
                </a:solidFill>
                <a:latin typeface="75 Helvetica Bold" charset="0"/>
              </a:defRPr>
            </a:lvl1pPr>
          </a:lstStyle>
          <a:p>
            <a:pPr>
              <a:defRPr/>
            </a:pPr>
            <a:fld id="{78A4C16C-A533-4C37-B717-D0E00056228F}" type="slidenum">
              <a:rPr lang="en-US"/>
              <a:pPr>
                <a:defRPr/>
              </a:pPr>
              <a:t>‹#›</a:t>
            </a:fld>
            <a:endParaRPr lang="en-US" dirty="0"/>
          </a:p>
        </p:txBody>
      </p:sp>
    </p:spTree>
    <p:extLst>
      <p:ext uri="{BB962C8B-B14F-4D97-AF65-F5344CB8AC3E}">
        <p14:creationId xmlns:p14="http://schemas.microsoft.com/office/powerpoint/2010/main" val="320892498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a:extLst>
              <a:ext uri="{FF2B5EF4-FFF2-40B4-BE49-F238E27FC236}">
                <a16:creationId xmlns:a16="http://schemas.microsoft.com/office/drawing/2014/main" id="{A3FD28FC-AD4C-430E-B7AD-3E6CFE5041F1}"/>
              </a:ext>
            </a:extLst>
          </p:cNvPr>
          <p:cNvSpPr>
            <a:spLocks noGrp="1" noChangeArrowheads="1"/>
          </p:cNvSpPr>
          <p:nvPr>
            <p:ph type="sldNum" sz="quarter" idx="10"/>
          </p:nvPr>
        </p:nvSpPr>
        <p:spPr>
          <a:xfrm>
            <a:off x="11634788" y="6469063"/>
            <a:ext cx="549275" cy="388937"/>
          </a:xfrm>
        </p:spPr>
        <p:txBody>
          <a:bodyPr anchor="ctr"/>
          <a:lstStyle>
            <a:lvl1pPr algn="r">
              <a:defRPr sz="900">
                <a:solidFill>
                  <a:srgbClr val="677085"/>
                </a:solidFill>
                <a:latin typeface="75 Helvetica Bold" charset="0"/>
              </a:defRPr>
            </a:lvl1pPr>
          </a:lstStyle>
          <a:p>
            <a:pPr>
              <a:defRPr/>
            </a:pPr>
            <a:fld id="{E079EC29-06AD-47F2-8FE2-E8F0197BF7E1}" type="slidenum">
              <a:rPr lang="en-US"/>
              <a:pPr>
                <a:defRPr/>
              </a:pPr>
              <a:t>‹#›</a:t>
            </a:fld>
            <a:endParaRPr lang="en-US" dirty="0"/>
          </a:p>
        </p:txBody>
      </p:sp>
    </p:spTree>
    <p:extLst>
      <p:ext uri="{BB962C8B-B14F-4D97-AF65-F5344CB8AC3E}">
        <p14:creationId xmlns:p14="http://schemas.microsoft.com/office/powerpoint/2010/main" val="361232049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
            <a:extLst>
              <a:ext uri="{FF2B5EF4-FFF2-40B4-BE49-F238E27FC236}">
                <a16:creationId xmlns:a16="http://schemas.microsoft.com/office/drawing/2014/main" id="{5E6DB997-4DB4-4630-960C-CD960950A1AD}"/>
              </a:ext>
            </a:extLst>
          </p:cNvPr>
          <p:cNvSpPr>
            <a:spLocks noGrp="1" noChangeArrowheads="1"/>
          </p:cNvSpPr>
          <p:nvPr>
            <p:ph type="sldNum" sz="quarter" idx="10"/>
          </p:nvPr>
        </p:nvSpPr>
        <p:spPr>
          <a:xfrm>
            <a:off x="11641138" y="6469063"/>
            <a:ext cx="550862" cy="388937"/>
          </a:xfrm>
        </p:spPr>
        <p:txBody>
          <a:bodyPr/>
          <a:lstStyle>
            <a:lvl1pPr algn="r">
              <a:defRPr sz="900">
                <a:solidFill>
                  <a:srgbClr val="677085"/>
                </a:solidFill>
                <a:latin typeface="75 Helvetica Bold" charset="0"/>
              </a:defRPr>
            </a:lvl1pPr>
          </a:lstStyle>
          <a:p>
            <a:pPr>
              <a:defRPr/>
            </a:pPr>
            <a:fld id="{1D22CACA-99CE-4F09-A264-93002534CAE3}" type="slidenum">
              <a:rPr lang="en-US"/>
              <a:pPr>
                <a:defRPr/>
              </a:pPr>
              <a:t>‹#›</a:t>
            </a:fld>
            <a:endParaRPr lang="en-US" dirty="0"/>
          </a:p>
        </p:txBody>
      </p:sp>
    </p:spTree>
    <p:extLst>
      <p:ext uri="{BB962C8B-B14F-4D97-AF65-F5344CB8AC3E}">
        <p14:creationId xmlns:p14="http://schemas.microsoft.com/office/powerpoint/2010/main" val="135046808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
            <a:extLst>
              <a:ext uri="{FF2B5EF4-FFF2-40B4-BE49-F238E27FC236}">
                <a16:creationId xmlns:a16="http://schemas.microsoft.com/office/drawing/2014/main" id="{C944EB23-8FA4-4B07-9926-AC65BBC41557}"/>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552D3DAB-A42D-482F-AB4E-A515A86C9479}" type="slidenum">
              <a:rPr lang="en-US"/>
              <a:pPr>
                <a:defRPr/>
              </a:pPr>
              <a:t>‹#›</a:t>
            </a:fld>
            <a:endParaRPr lang="en-US" dirty="0"/>
          </a:p>
        </p:txBody>
      </p:sp>
    </p:spTree>
    <p:extLst>
      <p:ext uri="{BB962C8B-B14F-4D97-AF65-F5344CB8AC3E}">
        <p14:creationId xmlns:p14="http://schemas.microsoft.com/office/powerpoint/2010/main" val="346724652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2">
            <a:extLst>
              <a:ext uri="{FF2B5EF4-FFF2-40B4-BE49-F238E27FC236}">
                <a16:creationId xmlns:a16="http://schemas.microsoft.com/office/drawing/2014/main" id="{1EEC9819-E05E-45B3-AF9D-E8B566FE7703}"/>
              </a:ext>
            </a:extLst>
          </p:cNvPr>
          <p:cNvSpPr>
            <a:spLocks noGrp="1" noChangeArrowheads="1"/>
          </p:cNvSpPr>
          <p:nvPr>
            <p:ph type="title"/>
          </p:nvPr>
        </p:nvSpPr>
        <p:spPr bwMode="auto">
          <a:xfrm>
            <a:off x="306388" y="177800"/>
            <a:ext cx="105330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ctr" anchorCtr="0" compatLnSpc="1">
            <a:prstTxWarp prst="textNoShape">
              <a:avLst/>
            </a:prstTxWarp>
          </a:bodyPr>
          <a:lstStyle/>
          <a:p>
            <a:pPr lvl="0"/>
            <a:r>
              <a:rPr lang="en-US" altLang="en-US" dirty="0"/>
              <a:t>Click to edit Master title style</a:t>
            </a:r>
          </a:p>
        </p:txBody>
      </p:sp>
      <p:sp>
        <p:nvSpPr>
          <p:cNvPr id="2051" name="Rectangle 13">
            <a:extLst>
              <a:ext uri="{FF2B5EF4-FFF2-40B4-BE49-F238E27FC236}">
                <a16:creationId xmlns:a16="http://schemas.microsoft.com/office/drawing/2014/main" id="{7F72D1FC-175F-454D-A299-4BD1662C18EE}"/>
              </a:ext>
            </a:extLst>
          </p:cNvPr>
          <p:cNvSpPr>
            <a:spLocks noGrp="1" noChangeArrowheads="1"/>
          </p:cNvSpPr>
          <p:nvPr>
            <p:ph type="body" idx="1"/>
          </p:nvPr>
        </p:nvSpPr>
        <p:spPr bwMode="auto">
          <a:xfrm>
            <a:off x="304800" y="1219200"/>
            <a:ext cx="11571288"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9" name="Rectangle 15">
            <a:extLst>
              <a:ext uri="{FF2B5EF4-FFF2-40B4-BE49-F238E27FC236}">
                <a16:creationId xmlns:a16="http://schemas.microsoft.com/office/drawing/2014/main" id="{98D6615F-2351-4C23-A7FC-F1075DEAB2F6}"/>
              </a:ext>
            </a:extLst>
          </p:cNvPr>
          <p:cNvSpPr>
            <a:spLocks noGrp="1" noChangeArrowheads="1"/>
          </p:cNvSpPr>
          <p:nvPr>
            <p:ph type="sldNum" sz="quarter" idx="4"/>
          </p:nvPr>
        </p:nvSpPr>
        <p:spPr bwMode="auto">
          <a:xfrm>
            <a:off x="11277600" y="6392863"/>
            <a:ext cx="550863" cy="388937"/>
          </a:xfrm>
          <a:prstGeom prst="rect">
            <a:avLst/>
          </a:prstGeom>
          <a:noFill/>
          <a:ln w="9525">
            <a:noFill/>
            <a:miter lim="800000"/>
            <a:headEnd/>
            <a:tailEnd/>
          </a:ln>
          <a:effectLst/>
        </p:spPr>
        <p:txBody>
          <a:bodyPr vert="horz" wrap="square" lIns="101882" tIns="50941" rIns="101882" bIns="50941" numCol="1" anchor="b" anchorCtr="0" compatLnSpc="1">
            <a:prstTxWarp prst="textNoShape">
              <a:avLst/>
            </a:prstTxWarp>
          </a:bodyPr>
          <a:lstStyle>
            <a:lvl1pPr algn="r" eaLnBrk="1" hangingPunct="1">
              <a:defRPr sz="900">
                <a:solidFill>
                  <a:srgbClr val="677085"/>
                </a:solidFill>
                <a:latin typeface="75 Helvetica Bold" charset="0"/>
              </a:defRPr>
            </a:lvl1pPr>
          </a:lstStyle>
          <a:p>
            <a:pPr>
              <a:defRPr/>
            </a:pPr>
            <a:fld id="{021AC319-D74B-4600-94C6-C38E7DF792C3}" type="slidenum">
              <a:rPr lang="en-US"/>
              <a:pPr>
                <a:defRPr/>
              </a:pPr>
              <a:t>‹#›</a:t>
            </a:fld>
            <a:endParaRPr lang="en-US" sz="1000" dirty="0"/>
          </a:p>
        </p:txBody>
      </p:sp>
      <p:cxnSp>
        <p:nvCxnSpPr>
          <p:cNvPr id="7" name="Straight Connector 6">
            <a:extLst>
              <a:ext uri="{FF2B5EF4-FFF2-40B4-BE49-F238E27FC236}">
                <a16:creationId xmlns:a16="http://schemas.microsoft.com/office/drawing/2014/main" id="{23C8C752-4F3F-4430-8785-3FD8B449506E}"/>
              </a:ext>
            </a:extLst>
          </p:cNvPr>
          <p:cNvCxnSpPr/>
          <p:nvPr userDrawn="1"/>
        </p:nvCxnSpPr>
        <p:spPr bwMode="auto">
          <a:xfrm>
            <a:off x="304800" y="889000"/>
            <a:ext cx="10363200" cy="1588"/>
          </a:xfrm>
          <a:prstGeom prst="line">
            <a:avLst/>
          </a:prstGeom>
          <a:solidFill>
            <a:schemeClr val="accent1"/>
          </a:solidFill>
          <a:ln w="38100" cap="flat" cmpd="sng" algn="ctr">
            <a:gradFill flip="none" rotWithShape="1">
              <a:gsLst>
                <a:gs pos="0">
                  <a:srgbClr val="800000"/>
                </a:gs>
                <a:gs pos="100000">
                  <a:prstClr val="white"/>
                </a:gs>
              </a:gsLst>
              <a:lin ang="0" scaled="1"/>
              <a:tileRect/>
            </a:gradFill>
            <a:prstDash val="solid"/>
            <a:round/>
            <a:headEnd type="none" w="med" len="med"/>
            <a:tailEnd type="none" w="med" len="med"/>
          </a:ln>
          <a:effectLst/>
        </p:spPr>
      </p:cxnSp>
      <p:pic>
        <p:nvPicPr>
          <p:cNvPr id="2054" name="Picture 2">
            <a:extLst>
              <a:ext uri="{FF2B5EF4-FFF2-40B4-BE49-F238E27FC236}">
                <a16:creationId xmlns:a16="http://schemas.microsoft.com/office/drawing/2014/main" id="{5A7E6C68-42B3-4D43-828D-5DBC7D3AFAF4}"/>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1277600" y="187325"/>
            <a:ext cx="739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625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med">
    <p:fade/>
  </p:transition>
  <p:hf hdr="0" ftr="0" dt="0"/>
  <p:txStyles>
    <p:titleStyle>
      <a:lvl1pPr algn="l" rtl="0" eaLnBrk="0" fontAlgn="base" hangingPunct="0">
        <a:spcBef>
          <a:spcPct val="0"/>
        </a:spcBef>
        <a:spcAft>
          <a:spcPct val="0"/>
        </a:spcAft>
        <a:defRPr sz="2800" b="1">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2pPr>
      <a:lvl3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3pPr>
      <a:lvl4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4pPr>
      <a:lvl5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5pPr>
      <a:lvl6pPr marL="4572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6pPr>
      <a:lvl7pPr marL="9144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7pPr>
      <a:lvl8pPr marL="13716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8pPr>
      <a:lvl9pPr marL="18288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16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16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16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9.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4.png"/><Relationship Id="rId7" Type="http://schemas.openxmlformats.org/officeDocument/2006/relationships/image" Target="../media/image49.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59.jpe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4.wmf"/><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76.emf"/><Relationship Id="rId5" Type="http://schemas.openxmlformats.org/officeDocument/2006/relationships/image" Target="../media/image75.png"/><Relationship Id="rId4" Type="http://schemas.openxmlformats.org/officeDocument/2006/relationships/image" Target="../media/image74.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EBD7CB-2985-3E40-A65F-23679E2CC2BA}"/>
              </a:ext>
            </a:extLst>
          </p:cNvPr>
          <p:cNvSpPr>
            <a:spLocks noGrp="1"/>
          </p:cNvSpPr>
          <p:nvPr>
            <p:ph type="ctrTitle"/>
          </p:nvPr>
        </p:nvSpPr>
        <p:spPr>
          <a:xfrm>
            <a:off x="250519" y="121586"/>
            <a:ext cx="7618835" cy="1470025"/>
          </a:xfrm>
        </p:spPr>
        <p:txBody>
          <a:bodyPr/>
          <a:lstStyle/>
          <a:p>
            <a:r>
              <a:rPr lang="en-US" sz="2800" dirty="0">
                <a:solidFill>
                  <a:schemeClr val="bg1"/>
                </a:solidFill>
                <a:latin typeface="+mj-lt"/>
              </a:rPr>
              <a:t>Redo Title Slide</a:t>
            </a:r>
            <a:br>
              <a:rPr lang="en-US" sz="2000" dirty="0">
                <a:solidFill>
                  <a:schemeClr val="bg1"/>
                </a:solidFill>
              </a:rPr>
            </a:br>
            <a:endParaRPr lang="en-US" sz="2800" dirty="0">
              <a:solidFill>
                <a:schemeClr val="bg1"/>
              </a:solidFill>
              <a:latin typeface="+mj-lt"/>
            </a:endParaRPr>
          </a:p>
        </p:txBody>
      </p:sp>
      <p:pic>
        <p:nvPicPr>
          <p:cNvPr id="8" name="Picture 7">
            <a:extLst>
              <a:ext uri="{FF2B5EF4-FFF2-40B4-BE49-F238E27FC236}">
                <a16:creationId xmlns:a16="http://schemas.microsoft.com/office/drawing/2014/main" id="{6861180A-CF62-468F-B205-DAD28BFC81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20" y="941773"/>
            <a:ext cx="12200020" cy="5388746"/>
          </a:xfrm>
          <a:prstGeom prst="rect">
            <a:avLst/>
          </a:prstGeom>
        </p:spPr>
      </p:pic>
      <p:sp>
        <p:nvSpPr>
          <p:cNvPr id="10" name="Title 1">
            <a:extLst>
              <a:ext uri="{FF2B5EF4-FFF2-40B4-BE49-F238E27FC236}">
                <a16:creationId xmlns:a16="http://schemas.microsoft.com/office/drawing/2014/main" id="{64D8F8D0-3136-4F10-9147-26CBCC27E5B9}"/>
              </a:ext>
            </a:extLst>
          </p:cNvPr>
          <p:cNvSpPr txBox="1">
            <a:spLocks/>
          </p:cNvSpPr>
          <p:nvPr/>
        </p:nvSpPr>
        <p:spPr bwMode="auto">
          <a:xfrm>
            <a:off x="306918" y="177249"/>
            <a:ext cx="10520109"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ctr" anchorCtr="0" compatLnSpc="1">
            <a:prstTxWarp prst="textNoShape">
              <a:avLst/>
            </a:prstTxWarp>
          </a:bodyPr>
          <a:lstStyle>
            <a:lvl1pPr algn="ctr" rtl="0" eaLnBrk="0" fontAlgn="base" hangingPunct="0">
              <a:spcBef>
                <a:spcPct val="0"/>
              </a:spcBef>
              <a:spcAft>
                <a:spcPct val="0"/>
              </a:spcAft>
              <a:defRPr sz="3600" b="1">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2pPr>
            <a:lvl3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3pPr>
            <a:lvl4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4pPr>
            <a:lvl5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5pPr>
            <a:lvl6pPr marL="4572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6pPr>
            <a:lvl7pPr marL="9144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7pPr>
            <a:lvl8pPr marL="13716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8pPr>
            <a:lvl9pPr marL="18288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9pPr>
          </a:lstStyle>
          <a:p>
            <a:pPr algn="l"/>
            <a:r>
              <a:rPr lang="en-US" sz="2800" kern="0" dirty="0"/>
              <a:t>An Overview of NASA’s Low Boom Flight Demonstration</a:t>
            </a:r>
          </a:p>
        </p:txBody>
      </p:sp>
      <p:sp>
        <p:nvSpPr>
          <p:cNvPr id="11" name="Title 1">
            <a:extLst>
              <a:ext uri="{FF2B5EF4-FFF2-40B4-BE49-F238E27FC236}">
                <a16:creationId xmlns:a16="http://schemas.microsoft.com/office/drawing/2014/main" id="{B34863D6-6A52-455D-9932-5BF334EBFC62}"/>
              </a:ext>
            </a:extLst>
          </p:cNvPr>
          <p:cNvSpPr txBox="1">
            <a:spLocks/>
          </p:cNvSpPr>
          <p:nvPr/>
        </p:nvSpPr>
        <p:spPr bwMode="auto">
          <a:xfrm>
            <a:off x="4465674" y="6325891"/>
            <a:ext cx="8483753"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ctr" anchorCtr="0" compatLnSpc="1">
            <a:prstTxWarp prst="textNoShape">
              <a:avLst/>
            </a:prstTxWarp>
          </a:bodyPr>
          <a:lstStyle>
            <a:lvl1pPr algn="ctr" rtl="0" eaLnBrk="0" fontAlgn="base" hangingPunct="0">
              <a:spcBef>
                <a:spcPct val="0"/>
              </a:spcBef>
              <a:spcAft>
                <a:spcPct val="0"/>
              </a:spcAft>
              <a:defRPr sz="3600" b="1">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2pPr>
            <a:lvl3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3pPr>
            <a:lvl4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4pPr>
            <a:lvl5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5pPr>
            <a:lvl6pPr marL="4572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6pPr>
            <a:lvl7pPr marL="9144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7pPr>
            <a:lvl8pPr marL="13716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8pPr>
            <a:lvl9pPr marL="18288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9pPr>
          </a:lstStyle>
          <a:p>
            <a:pPr algn="l"/>
            <a:r>
              <a:rPr lang="en-US" sz="2400" kern="0" dirty="0"/>
              <a:t>Jonathan Rathsam, NASA Langley Research Center</a:t>
            </a:r>
          </a:p>
        </p:txBody>
      </p:sp>
      <p:sp>
        <p:nvSpPr>
          <p:cNvPr id="12" name="Title 1">
            <a:extLst>
              <a:ext uri="{FF2B5EF4-FFF2-40B4-BE49-F238E27FC236}">
                <a16:creationId xmlns:a16="http://schemas.microsoft.com/office/drawing/2014/main" id="{30DEF347-4842-40B7-ABDD-5DA97DDCC8A0}"/>
              </a:ext>
            </a:extLst>
          </p:cNvPr>
          <p:cNvSpPr txBox="1">
            <a:spLocks/>
          </p:cNvSpPr>
          <p:nvPr/>
        </p:nvSpPr>
        <p:spPr bwMode="auto">
          <a:xfrm>
            <a:off x="250519" y="4331771"/>
            <a:ext cx="731294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ctr" anchorCtr="0" compatLnSpc="1">
            <a:prstTxWarp prst="textNoShape">
              <a:avLst/>
            </a:prstTxWarp>
          </a:bodyPr>
          <a:lstStyle>
            <a:lvl1pPr algn="ctr" rtl="0" eaLnBrk="0" fontAlgn="base" hangingPunct="0">
              <a:spcBef>
                <a:spcPct val="0"/>
              </a:spcBef>
              <a:spcAft>
                <a:spcPct val="0"/>
              </a:spcAft>
              <a:defRPr sz="3600" b="1">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2pPr>
            <a:lvl3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3pPr>
            <a:lvl4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4pPr>
            <a:lvl5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5pPr>
            <a:lvl6pPr marL="4572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6pPr>
            <a:lvl7pPr marL="9144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7pPr>
            <a:lvl8pPr marL="13716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8pPr>
            <a:lvl9pPr marL="18288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9pPr>
          </a:lstStyle>
          <a:p>
            <a:pPr algn="l"/>
            <a:r>
              <a:rPr lang="en-US" sz="2400" kern="0" dirty="0"/>
              <a:t>DATAWorks 2022</a:t>
            </a:r>
          </a:p>
          <a:p>
            <a:pPr algn="l"/>
            <a:r>
              <a:rPr lang="en-US" sz="2400" kern="0" dirty="0"/>
              <a:t>Alexandria, VA</a:t>
            </a:r>
          </a:p>
          <a:p>
            <a:pPr algn="l"/>
            <a:r>
              <a:rPr lang="en-US" sz="2400" kern="0" dirty="0"/>
              <a:t>April 28, 2022</a:t>
            </a:r>
          </a:p>
        </p:txBody>
      </p:sp>
    </p:spTree>
    <p:extLst>
      <p:ext uri="{BB962C8B-B14F-4D97-AF65-F5344CB8AC3E}">
        <p14:creationId xmlns:p14="http://schemas.microsoft.com/office/powerpoint/2010/main" val="259153850"/>
      </p:ext>
    </p:extLst>
  </p:cSld>
  <p:clrMapOvr>
    <a:masterClrMapping/>
  </p:clrMapOvr>
  <p:transition spd="med" advTm="21339">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3BE6C-469B-4395-B191-E711996C253E}"/>
              </a:ext>
            </a:extLst>
          </p:cNvPr>
          <p:cNvSpPr>
            <a:spLocks noGrp="1"/>
          </p:cNvSpPr>
          <p:nvPr>
            <p:ph type="title"/>
          </p:nvPr>
        </p:nvSpPr>
        <p:spPr/>
        <p:txBody>
          <a:bodyPr/>
          <a:lstStyle/>
          <a:p>
            <a:r>
              <a:rPr lang="en-US" dirty="0"/>
              <a:t>How is a sonic boom quieted?</a:t>
            </a:r>
          </a:p>
        </p:txBody>
      </p:sp>
      <p:sp>
        <p:nvSpPr>
          <p:cNvPr id="3" name="Content Placeholder 2">
            <a:extLst>
              <a:ext uri="{FF2B5EF4-FFF2-40B4-BE49-F238E27FC236}">
                <a16:creationId xmlns:a16="http://schemas.microsoft.com/office/drawing/2014/main" id="{094421B1-1898-45FB-AED1-20CC6FCC9A47}"/>
              </a:ext>
            </a:extLst>
          </p:cNvPr>
          <p:cNvSpPr>
            <a:spLocks noGrp="1"/>
          </p:cNvSpPr>
          <p:nvPr>
            <p:ph idx="1"/>
          </p:nvPr>
        </p:nvSpPr>
        <p:spPr>
          <a:xfrm>
            <a:off x="304801" y="1052945"/>
            <a:ext cx="7982821" cy="5340298"/>
          </a:xfrm>
        </p:spPr>
        <p:txBody>
          <a:bodyPr/>
          <a:lstStyle/>
          <a:p>
            <a:r>
              <a:rPr lang="en-US" dirty="0"/>
              <a:t>Originally, all supersonic signatures were thought to be </a:t>
            </a:r>
            <a:r>
              <a:rPr lang="en-US" i="1" dirty="0"/>
              <a:t>far field </a:t>
            </a:r>
            <a:r>
              <a:rPr lang="en-US" dirty="0"/>
              <a:t>N-waves</a:t>
            </a:r>
          </a:p>
          <a:p>
            <a:pPr lvl="1"/>
            <a:r>
              <a:rPr lang="en-US" dirty="0"/>
              <a:t>minimization focused on going from (a.) to (b.)</a:t>
            </a:r>
          </a:p>
          <a:p>
            <a:r>
              <a:rPr lang="en-US" dirty="0"/>
              <a:t>In 1965, McLean discovered that supersonic signatures could be </a:t>
            </a:r>
            <a:r>
              <a:rPr lang="en-US" i="1" dirty="0"/>
              <a:t>mid field </a:t>
            </a:r>
            <a:r>
              <a:rPr lang="en-US" dirty="0"/>
              <a:t>(so not necessarily N-waves)</a:t>
            </a:r>
          </a:p>
          <a:p>
            <a:r>
              <a:rPr lang="en-US" dirty="0"/>
              <a:t>Led to development of a family of optimum shapes booms:</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723ECAD-AAC6-47E0-8327-AB8AA7FA8234}"/>
              </a:ext>
            </a:extLst>
          </p:cNvPr>
          <p:cNvSpPr>
            <a:spLocks noGrp="1"/>
          </p:cNvSpPr>
          <p:nvPr>
            <p:ph type="sldNum" sz="quarter" idx="10"/>
          </p:nvPr>
        </p:nvSpPr>
        <p:spPr/>
        <p:txBody>
          <a:bodyPr/>
          <a:lstStyle/>
          <a:p>
            <a:pPr>
              <a:defRPr/>
            </a:pPr>
            <a:fld id="{31DD3C4B-036E-4AED-9291-1DC0D6EAFAC7}" type="slidenum">
              <a:rPr lang="en-US" smtClean="0"/>
              <a:pPr>
                <a:defRPr/>
              </a:pPr>
              <a:t>10</a:t>
            </a:fld>
            <a:endParaRPr lang="en-US" dirty="0"/>
          </a:p>
        </p:txBody>
      </p:sp>
      <p:pic>
        <p:nvPicPr>
          <p:cNvPr id="5" name="Picture 5">
            <a:extLst>
              <a:ext uri="{FF2B5EF4-FFF2-40B4-BE49-F238E27FC236}">
                <a16:creationId xmlns:a16="http://schemas.microsoft.com/office/drawing/2014/main" id="{80F251F2-043D-4829-94FB-C9E9ECEF7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468"/>
          <a:stretch>
            <a:fillRect/>
          </a:stretch>
        </p:blipFill>
        <p:spPr bwMode="auto">
          <a:xfrm>
            <a:off x="304801" y="3429000"/>
            <a:ext cx="7892416" cy="28609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5CB2459-1AB4-46AC-AF75-EEFE3125C859}"/>
              </a:ext>
            </a:extLst>
          </p:cNvPr>
          <p:cNvSpPr txBox="1"/>
          <p:nvPr/>
        </p:nvSpPr>
        <p:spPr>
          <a:xfrm>
            <a:off x="304801" y="6486317"/>
            <a:ext cx="4334576" cy="338554"/>
          </a:xfrm>
          <a:prstGeom prst="rect">
            <a:avLst/>
          </a:prstGeom>
          <a:noFill/>
        </p:spPr>
        <p:txBody>
          <a:bodyPr wrap="square" rtlCol="0">
            <a:spAutoFit/>
          </a:bodyPr>
          <a:lstStyle/>
          <a:p>
            <a:r>
              <a:rPr lang="en-US" sz="1600" dirty="0"/>
              <a:t>F. E. McLean, NASA TN-D-2877, June 1965.</a:t>
            </a:r>
          </a:p>
        </p:txBody>
      </p:sp>
      <p:grpSp>
        <p:nvGrpSpPr>
          <p:cNvPr id="9" name="Group 8">
            <a:extLst>
              <a:ext uri="{FF2B5EF4-FFF2-40B4-BE49-F238E27FC236}">
                <a16:creationId xmlns:a16="http://schemas.microsoft.com/office/drawing/2014/main" id="{242C57D8-E84D-40C3-94E3-AFBB0FA8FDE1}"/>
              </a:ext>
            </a:extLst>
          </p:cNvPr>
          <p:cNvGrpSpPr/>
          <p:nvPr/>
        </p:nvGrpSpPr>
        <p:grpSpPr>
          <a:xfrm>
            <a:off x="8581060" y="1016556"/>
            <a:ext cx="3134578" cy="2809327"/>
            <a:chOff x="915741" y="2860969"/>
            <a:chExt cx="2974602" cy="2665949"/>
          </a:xfrm>
        </p:grpSpPr>
        <p:pic>
          <p:nvPicPr>
            <p:cNvPr id="10" name="Picture 9">
              <a:extLst>
                <a:ext uri="{FF2B5EF4-FFF2-40B4-BE49-F238E27FC236}">
                  <a16:creationId xmlns:a16="http://schemas.microsoft.com/office/drawing/2014/main" id="{986E8282-1998-44E6-8FB7-F8F194AC095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5741" y="3009478"/>
              <a:ext cx="2974602" cy="2517440"/>
            </a:xfrm>
            <a:prstGeom prst="rect">
              <a:avLst/>
            </a:prstGeom>
          </p:spPr>
        </p:pic>
        <p:sp>
          <p:nvSpPr>
            <p:cNvPr id="11" name="TextBox 10">
              <a:extLst>
                <a:ext uri="{FF2B5EF4-FFF2-40B4-BE49-F238E27FC236}">
                  <a16:creationId xmlns:a16="http://schemas.microsoft.com/office/drawing/2014/main" id="{25B45224-B31D-496C-BB96-F9D03C34E63F}"/>
                </a:ext>
              </a:extLst>
            </p:cNvPr>
            <p:cNvSpPr txBox="1"/>
            <p:nvPr/>
          </p:nvSpPr>
          <p:spPr>
            <a:xfrm>
              <a:off x="1260577" y="2860969"/>
              <a:ext cx="2348451" cy="321276"/>
            </a:xfrm>
            <a:prstGeom prst="rect">
              <a:avLst/>
            </a:prstGeom>
            <a:solidFill>
              <a:schemeClr val="bg1"/>
            </a:solidFill>
          </p:spPr>
          <p:txBody>
            <a:bodyPr wrap="square" rtlCol="0">
              <a:spAutoFit/>
            </a:bodyPr>
            <a:lstStyle/>
            <a:p>
              <a:pPr algn="ctr"/>
              <a:r>
                <a:rPr lang="en-US" sz="1600" dirty="0">
                  <a:latin typeface="Arial" panose="020B0604020202020204" pitchFamily="34" charset="0"/>
                  <a:cs typeface="Arial" panose="020B0604020202020204" pitchFamily="34" charset="0"/>
                </a:rPr>
                <a:t>Waveforms</a:t>
              </a:r>
            </a:p>
          </p:txBody>
        </p:sp>
      </p:grpSp>
      <p:grpSp>
        <p:nvGrpSpPr>
          <p:cNvPr id="12" name="Group 11">
            <a:extLst>
              <a:ext uri="{FF2B5EF4-FFF2-40B4-BE49-F238E27FC236}">
                <a16:creationId xmlns:a16="http://schemas.microsoft.com/office/drawing/2014/main" id="{F2861641-8576-4B73-9AF5-40613690CBA6}"/>
              </a:ext>
            </a:extLst>
          </p:cNvPr>
          <p:cNvGrpSpPr/>
          <p:nvPr/>
        </p:nvGrpSpPr>
        <p:grpSpPr>
          <a:xfrm>
            <a:off x="8462818" y="3853873"/>
            <a:ext cx="3280307" cy="2925592"/>
            <a:chOff x="5553581" y="2873973"/>
            <a:chExt cx="2974602" cy="2652945"/>
          </a:xfrm>
        </p:grpSpPr>
        <p:pic>
          <p:nvPicPr>
            <p:cNvPr id="13" name="Picture 12">
              <a:extLst>
                <a:ext uri="{FF2B5EF4-FFF2-40B4-BE49-F238E27FC236}">
                  <a16:creationId xmlns:a16="http://schemas.microsoft.com/office/drawing/2014/main" id="{F6416FE0-77E5-4D09-A797-5CF28E903F1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53581" y="3009478"/>
              <a:ext cx="2974602" cy="2517440"/>
            </a:xfrm>
            <a:prstGeom prst="rect">
              <a:avLst/>
            </a:prstGeom>
          </p:spPr>
        </p:pic>
        <p:sp>
          <p:nvSpPr>
            <p:cNvPr id="14" name="TextBox 13">
              <a:extLst>
                <a:ext uri="{FF2B5EF4-FFF2-40B4-BE49-F238E27FC236}">
                  <a16:creationId xmlns:a16="http://schemas.microsoft.com/office/drawing/2014/main" id="{0809FCB5-DDFF-49F7-9D31-A65F11A382D2}"/>
                </a:ext>
              </a:extLst>
            </p:cNvPr>
            <p:cNvSpPr txBox="1"/>
            <p:nvPr/>
          </p:nvSpPr>
          <p:spPr>
            <a:xfrm>
              <a:off x="5745144" y="2873973"/>
              <a:ext cx="2758113" cy="307003"/>
            </a:xfrm>
            <a:prstGeom prst="rect">
              <a:avLst/>
            </a:prstGeom>
            <a:solidFill>
              <a:schemeClr val="bg1"/>
            </a:solidFill>
          </p:spPr>
          <p:txBody>
            <a:bodyPr wrap="square" rtlCol="0">
              <a:spAutoFit/>
            </a:bodyPr>
            <a:lstStyle/>
            <a:p>
              <a:pPr algn="ctr"/>
              <a:r>
                <a:rPr lang="en-US" sz="1600" dirty="0">
                  <a:latin typeface="Arial" panose="020B0604020202020204" pitchFamily="34" charset="0"/>
                  <a:cs typeface="Arial" panose="020B0604020202020204" pitchFamily="34" charset="0"/>
                </a:rPr>
                <a:t>Frequency Spectra</a:t>
              </a:r>
            </a:p>
          </p:txBody>
        </p:sp>
      </p:grpSp>
    </p:spTree>
    <p:extLst>
      <p:ext uri="{BB962C8B-B14F-4D97-AF65-F5344CB8AC3E}">
        <p14:creationId xmlns:p14="http://schemas.microsoft.com/office/powerpoint/2010/main" val="82482371"/>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006D-FCA6-45A1-87B9-A9C840F8C20E}"/>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83B90777-5367-4603-A7C4-0E234AEDB507}"/>
              </a:ext>
            </a:extLst>
          </p:cNvPr>
          <p:cNvSpPr>
            <a:spLocks noGrp="1"/>
          </p:cNvSpPr>
          <p:nvPr>
            <p:ph type="sldNum" sz="quarter" idx="10"/>
          </p:nvPr>
        </p:nvSpPr>
        <p:spPr/>
        <p:txBody>
          <a:bodyPr/>
          <a:lstStyle/>
          <a:p>
            <a:pPr>
              <a:defRPr/>
            </a:pPr>
            <a:fld id="{31DD3C4B-036E-4AED-9291-1DC0D6EAFAC7}" type="slidenum">
              <a:rPr lang="en-US" smtClean="0"/>
              <a:pPr>
                <a:defRPr/>
              </a:pPr>
              <a:t>11</a:t>
            </a:fld>
            <a:endParaRPr lang="en-US" dirty="0"/>
          </a:p>
        </p:txBody>
      </p:sp>
      <p:sp>
        <p:nvSpPr>
          <p:cNvPr id="6" name="Content Placeholder 5">
            <a:extLst>
              <a:ext uri="{FF2B5EF4-FFF2-40B4-BE49-F238E27FC236}">
                <a16:creationId xmlns:a16="http://schemas.microsoft.com/office/drawing/2014/main" id="{AA9E1DA8-43F8-406A-BCA6-76DFD09501C7}"/>
              </a:ext>
            </a:extLst>
          </p:cNvPr>
          <p:cNvSpPr>
            <a:spLocks noGrp="1"/>
          </p:cNvSpPr>
          <p:nvPr>
            <p:ph idx="1"/>
          </p:nvPr>
        </p:nvSpPr>
        <p:spPr/>
        <p:txBody>
          <a:bodyPr/>
          <a:lstStyle/>
          <a:p>
            <a:pPr marL="0" indent="0" algn="ctr">
              <a:buNone/>
            </a:pPr>
            <a:r>
              <a:rPr lang="en-US" sz="4800" dirty="0">
                <a:solidFill>
                  <a:schemeClr val="bg1">
                    <a:lumMod val="75000"/>
                  </a:schemeClr>
                </a:solidFill>
              </a:rPr>
              <a:t>Source—Path</a:t>
            </a:r>
            <a:r>
              <a:rPr lang="en-US" sz="4800" dirty="0"/>
              <a:t>—Receiver</a:t>
            </a:r>
          </a:p>
          <a:p>
            <a:pPr marL="0" indent="0" algn="ctr">
              <a:buNone/>
            </a:pPr>
            <a:endParaRPr lang="en-US" sz="4800" dirty="0"/>
          </a:p>
          <a:p>
            <a:pPr>
              <a:buFont typeface="Arial" panose="020B0604020202020204" pitchFamily="34" charset="0"/>
              <a:buChar char="•"/>
            </a:pPr>
            <a:r>
              <a:rPr lang="en-US" sz="3200" b="0" dirty="0">
                <a:effectLst/>
                <a:ea typeface="Calibri" panose="020F0502020204030204" pitchFamily="34" charset="0"/>
              </a:rPr>
              <a:t>How did the public react historically?</a:t>
            </a:r>
          </a:p>
          <a:p>
            <a:pPr>
              <a:buFont typeface="Arial" panose="020B0604020202020204" pitchFamily="34" charset="0"/>
              <a:buChar char="•"/>
            </a:pPr>
            <a:r>
              <a:rPr lang="en-US" sz="3200" b="0" dirty="0">
                <a:effectLst/>
                <a:ea typeface="Calibri" panose="020F0502020204030204" pitchFamily="34" charset="0"/>
              </a:rPr>
              <a:t>How do we study human response? </a:t>
            </a:r>
          </a:p>
          <a:p>
            <a:pPr>
              <a:buFont typeface="Arial" panose="020B0604020202020204" pitchFamily="34" charset="0"/>
              <a:buChar char="•"/>
            </a:pPr>
            <a:r>
              <a:rPr lang="en-US" sz="3200" b="0" dirty="0">
                <a:effectLst/>
                <a:ea typeface="Calibri" panose="020F0502020204030204" pitchFamily="34" charset="0"/>
              </a:rPr>
              <a:t>What data are needed for noise standards development?</a:t>
            </a:r>
            <a:endParaRPr lang="en-US" sz="3200" b="0" dirty="0"/>
          </a:p>
          <a:p>
            <a:pPr marL="0" indent="0" algn="ctr">
              <a:buNone/>
            </a:pPr>
            <a:endParaRPr lang="en-US" sz="4800" dirty="0"/>
          </a:p>
          <a:p>
            <a:pPr marL="0" indent="0">
              <a:buNone/>
            </a:pPr>
            <a:endParaRPr lang="en-US" dirty="0"/>
          </a:p>
        </p:txBody>
      </p:sp>
    </p:spTree>
    <p:extLst>
      <p:ext uri="{BB962C8B-B14F-4D97-AF65-F5344CB8AC3E}">
        <p14:creationId xmlns:p14="http://schemas.microsoft.com/office/powerpoint/2010/main" val="27930277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64382-64B1-4325-B4ED-D3D13DCC9E41}"/>
              </a:ext>
            </a:extLst>
          </p:cNvPr>
          <p:cNvSpPr>
            <a:spLocks noGrp="1"/>
          </p:cNvSpPr>
          <p:nvPr>
            <p:ph type="title"/>
          </p:nvPr>
        </p:nvSpPr>
        <p:spPr/>
        <p:txBody>
          <a:bodyPr/>
          <a:lstStyle/>
          <a:p>
            <a:r>
              <a:rPr lang="en-US" sz="2800" b="1" dirty="0">
                <a:effectLst/>
                <a:latin typeface="Calibri" panose="020F0502020204030204" pitchFamily="34" charset="0"/>
                <a:ea typeface="Calibri" panose="020F0502020204030204" pitchFamily="34" charset="0"/>
                <a:cs typeface="Times New Roman" panose="02020603050405020304" pitchFamily="18" charset="0"/>
              </a:rPr>
              <a:t>How did the public react historically to sonic booms?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B365DFF-3365-499C-9DF7-03DB767BF945}"/>
              </a:ext>
            </a:extLst>
          </p:cNvPr>
          <p:cNvSpPr>
            <a:spLocks noGrp="1"/>
          </p:cNvSpPr>
          <p:nvPr>
            <p:ph type="sldNum" sz="quarter" idx="10"/>
          </p:nvPr>
        </p:nvSpPr>
        <p:spPr/>
        <p:txBody>
          <a:bodyPr/>
          <a:lstStyle/>
          <a:p>
            <a:pPr>
              <a:defRPr/>
            </a:pPr>
            <a:fld id="{31DD3C4B-036E-4AED-9291-1DC0D6EAFAC7}" type="slidenum">
              <a:rPr lang="en-US" smtClean="0"/>
              <a:pPr>
                <a:defRPr/>
              </a:pPr>
              <a:t>12</a:t>
            </a:fld>
            <a:endParaRPr lang="en-US" dirty="0"/>
          </a:p>
        </p:txBody>
      </p:sp>
      <p:pic>
        <p:nvPicPr>
          <p:cNvPr id="6" name="Picture 5">
            <a:extLst>
              <a:ext uri="{FF2B5EF4-FFF2-40B4-BE49-F238E27FC236}">
                <a16:creationId xmlns:a16="http://schemas.microsoft.com/office/drawing/2014/main" id="{44DC430C-C6F6-4766-B098-0557BCDC2BFD}"/>
              </a:ext>
            </a:extLst>
          </p:cNvPr>
          <p:cNvPicPr>
            <a:picLocks noChangeAspect="1"/>
          </p:cNvPicPr>
          <p:nvPr/>
        </p:nvPicPr>
        <p:blipFill>
          <a:blip r:embed="rId3"/>
          <a:stretch>
            <a:fillRect/>
          </a:stretch>
        </p:blipFill>
        <p:spPr>
          <a:xfrm>
            <a:off x="555275" y="1081549"/>
            <a:ext cx="10271752" cy="5196080"/>
          </a:xfrm>
          <a:prstGeom prst="rect">
            <a:avLst/>
          </a:prstGeom>
        </p:spPr>
      </p:pic>
      <p:sp>
        <p:nvSpPr>
          <p:cNvPr id="8" name="Text Box 23">
            <a:extLst>
              <a:ext uri="{FF2B5EF4-FFF2-40B4-BE49-F238E27FC236}">
                <a16:creationId xmlns:a16="http://schemas.microsoft.com/office/drawing/2014/main" id="{B7EB9C7D-3626-442D-96FD-16D7B88389D1}"/>
              </a:ext>
            </a:extLst>
          </p:cNvPr>
          <p:cNvSpPr txBox="1">
            <a:spLocks noChangeArrowheads="1"/>
          </p:cNvSpPr>
          <p:nvPr/>
        </p:nvSpPr>
        <p:spPr bwMode="auto">
          <a:xfrm>
            <a:off x="2041434" y="6377365"/>
            <a:ext cx="4067780" cy="338554"/>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r>
              <a:rPr lang="en-US" sz="1600" dirty="0">
                <a:latin typeface="Arial" pitchFamily="-109" charset="0"/>
              </a:rPr>
              <a:t>Nixon and </a:t>
            </a:r>
            <a:r>
              <a:rPr lang="en-US" sz="1600" dirty="0" err="1">
                <a:latin typeface="Arial" pitchFamily="-109" charset="0"/>
              </a:rPr>
              <a:t>Borsky</a:t>
            </a:r>
            <a:r>
              <a:rPr lang="en-US" sz="1600" dirty="0">
                <a:latin typeface="Arial" pitchFamily="-109" charset="0"/>
              </a:rPr>
              <a:t>, AMRL-TR-65-196, 1965</a:t>
            </a:r>
            <a:endParaRPr lang="en-US" sz="1600" dirty="0">
              <a:latin typeface="Times" pitchFamily="-109" charset="0"/>
            </a:endParaRPr>
          </a:p>
        </p:txBody>
      </p:sp>
    </p:spTree>
    <p:extLst>
      <p:ext uri="{BB962C8B-B14F-4D97-AF65-F5344CB8AC3E}">
        <p14:creationId xmlns:p14="http://schemas.microsoft.com/office/powerpoint/2010/main" val="1137917123"/>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U-Turn Arrow 46">
            <a:extLst>
              <a:ext uri="{FF2B5EF4-FFF2-40B4-BE49-F238E27FC236}">
                <a16:creationId xmlns:a16="http://schemas.microsoft.com/office/drawing/2014/main" id="{FA1C9B37-45FA-4B21-BDE9-C0CAD446F0A0}"/>
              </a:ext>
            </a:extLst>
          </p:cNvPr>
          <p:cNvSpPr/>
          <p:nvPr/>
        </p:nvSpPr>
        <p:spPr>
          <a:xfrm rot="5400000">
            <a:off x="10248184" y="5112224"/>
            <a:ext cx="1157684" cy="2056761"/>
          </a:xfrm>
          <a:prstGeom prst="uturnArrow">
            <a:avLst>
              <a:gd name="adj1" fmla="val 19864"/>
              <a:gd name="adj2" fmla="val 24358"/>
              <a:gd name="adj3" fmla="val 25000"/>
              <a:gd name="adj4" fmla="val 43750"/>
              <a:gd name="adj5" fmla="val 100000"/>
            </a:avLst>
          </a:prstGeom>
          <a:solidFill>
            <a:srgbClr val="16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363C3CE-A480-1B43-9A39-C90AFE0EACD6}"/>
              </a:ext>
            </a:extLst>
          </p:cNvPr>
          <p:cNvSpPr>
            <a:spLocks noGrp="1"/>
          </p:cNvSpPr>
          <p:nvPr>
            <p:ph type="title"/>
          </p:nvPr>
        </p:nvSpPr>
        <p:spPr/>
        <p:txBody>
          <a:bodyPr/>
          <a:lstStyle/>
          <a:p>
            <a:r>
              <a:rPr lang="en-US" dirty="0"/>
              <a:t>Why do we think the “thump” is quiet enough?</a:t>
            </a:r>
          </a:p>
        </p:txBody>
      </p:sp>
      <p:sp>
        <p:nvSpPr>
          <p:cNvPr id="5" name="Slide Number Placeholder 4">
            <a:extLst>
              <a:ext uri="{FF2B5EF4-FFF2-40B4-BE49-F238E27FC236}">
                <a16:creationId xmlns:a16="http://schemas.microsoft.com/office/drawing/2014/main" id="{22ACC8CE-0713-7242-91CB-0D439C5C461C}"/>
              </a:ext>
            </a:extLst>
          </p:cNvPr>
          <p:cNvSpPr>
            <a:spLocks noGrp="1"/>
          </p:cNvSpPr>
          <p:nvPr>
            <p:ph type="sldNum" sz="quarter" idx="12"/>
          </p:nvPr>
        </p:nvSpPr>
        <p:spPr>
          <a:xfrm>
            <a:off x="11694872" y="6463770"/>
            <a:ext cx="369125" cy="302228"/>
          </a:xfrm>
          <a:prstGeom prst="rect">
            <a:avLst/>
          </a:prstGeom>
        </p:spPr>
        <p:txBody>
          <a:bodyPr anchor="b"/>
          <a:lstStyle>
            <a:defPPr>
              <a:defRPr lang="en-US"/>
            </a:defPPr>
            <a:lvl1pPr marL="0" algn="l" defTabSz="914400" rtl="0" eaLnBrk="1" latinLnBrk="0" hangingPunct="1">
              <a:defRPr sz="9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50208D-4CFC-2843-8F5D-28637F6E97D8}" type="slidenum">
              <a:rPr lang="en-US" smtClean="0"/>
              <a:pPr/>
              <a:t>13</a:t>
            </a:fld>
            <a:endParaRPr lang="en-US">
              <a:solidFill>
                <a:schemeClr val="bg1"/>
              </a:solidFill>
            </a:endParaRPr>
          </a:p>
        </p:txBody>
      </p:sp>
      <p:sp>
        <p:nvSpPr>
          <p:cNvPr id="27" name="Rectangle 26">
            <a:extLst>
              <a:ext uri="{FF2B5EF4-FFF2-40B4-BE49-F238E27FC236}">
                <a16:creationId xmlns:a16="http://schemas.microsoft.com/office/drawing/2014/main" id="{9A2144C5-2EDD-D74A-9C75-51BA6B7D76C8}"/>
              </a:ext>
            </a:extLst>
          </p:cNvPr>
          <p:cNvSpPr/>
          <p:nvPr/>
        </p:nvSpPr>
        <p:spPr>
          <a:xfrm>
            <a:off x="899188" y="1699474"/>
            <a:ext cx="3071683" cy="4312767"/>
          </a:xfrm>
          <a:prstGeom prst="rect">
            <a:avLst/>
          </a:prstGeom>
          <a:solidFill>
            <a:srgbClr val="16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404E6A4-EAE9-1A4E-9099-FB44E3AC4EA1}"/>
              </a:ext>
            </a:extLst>
          </p:cNvPr>
          <p:cNvSpPr/>
          <p:nvPr/>
        </p:nvSpPr>
        <p:spPr>
          <a:xfrm>
            <a:off x="4578842" y="1699474"/>
            <a:ext cx="3071683" cy="4312767"/>
          </a:xfrm>
          <a:prstGeom prst="rect">
            <a:avLst/>
          </a:prstGeom>
          <a:solidFill>
            <a:srgbClr val="EE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1A575AD5-AEA1-2C47-846A-00FA5BEB5333}"/>
              </a:ext>
            </a:extLst>
          </p:cNvPr>
          <p:cNvSpPr/>
          <p:nvPr/>
        </p:nvSpPr>
        <p:spPr>
          <a:xfrm>
            <a:off x="8258496" y="1699474"/>
            <a:ext cx="3071683" cy="431276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 descr="IMG_4985.JPG">
            <a:extLst>
              <a:ext uri="{FF2B5EF4-FFF2-40B4-BE49-F238E27FC236}">
                <a16:creationId xmlns:a16="http://schemas.microsoft.com/office/drawing/2014/main" id="{B1D979D1-B173-6348-B6B6-7B89F3AAED79}"/>
              </a:ext>
            </a:extLst>
          </p:cNvPr>
          <p:cNvPicPr>
            <a:picLocks noChangeAspect="1"/>
          </p:cNvPicPr>
          <p:nvPr/>
        </p:nvPicPr>
        <p:blipFill>
          <a:blip r:embed="rId3" cstate="screen">
            <a:lum bright="12000" contrast="2000"/>
            <a:extLst>
              <a:ext uri="{28A0092B-C50C-407E-A947-70E740481C1C}">
                <a14:useLocalDpi xmlns:a14="http://schemas.microsoft.com/office/drawing/2010/main"/>
              </a:ext>
            </a:extLst>
          </a:blip>
          <a:srcRect/>
          <a:stretch>
            <a:fillRect/>
          </a:stretch>
        </p:blipFill>
        <p:spPr bwMode="auto">
          <a:xfrm>
            <a:off x="1123703" y="1899786"/>
            <a:ext cx="2622653" cy="1748436"/>
          </a:xfrm>
          <a:prstGeom prst="rect">
            <a:avLst/>
          </a:prstGeom>
          <a:noFill/>
          <a:ln w="12700">
            <a:solidFill>
              <a:schemeClr val="bg1"/>
            </a:solidFill>
            <a:miter lim="800000"/>
            <a:headEnd/>
            <a:tailEnd/>
          </a:ln>
        </p:spPr>
      </p:pic>
      <p:pic>
        <p:nvPicPr>
          <p:cNvPr id="31" name="Picture 30" descr="DSC_1526.JPG">
            <a:extLst>
              <a:ext uri="{FF2B5EF4-FFF2-40B4-BE49-F238E27FC236}">
                <a16:creationId xmlns:a16="http://schemas.microsoft.com/office/drawing/2014/main" id="{044D4DAD-489C-054B-93A3-A79172B6E80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30278" y="3848534"/>
            <a:ext cx="2609503" cy="1669031"/>
          </a:xfrm>
          <a:prstGeom prst="rect">
            <a:avLst/>
          </a:prstGeom>
          <a:ln w="12700">
            <a:solidFill>
              <a:schemeClr val="bg1"/>
            </a:solidFill>
          </a:ln>
        </p:spPr>
      </p:pic>
      <p:sp>
        <p:nvSpPr>
          <p:cNvPr id="32" name="TextBox 31">
            <a:extLst>
              <a:ext uri="{FF2B5EF4-FFF2-40B4-BE49-F238E27FC236}">
                <a16:creationId xmlns:a16="http://schemas.microsoft.com/office/drawing/2014/main" id="{F7781BC8-F39B-474E-A2BE-88534C8FC216}"/>
              </a:ext>
            </a:extLst>
          </p:cNvPr>
          <p:cNvSpPr txBox="1"/>
          <p:nvPr/>
        </p:nvSpPr>
        <p:spPr>
          <a:xfrm>
            <a:off x="899189" y="5580237"/>
            <a:ext cx="3071682" cy="369332"/>
          </a:xfrm>
          <a:prstGeom prst="rect">
            <a:avLst/>
          </a:prstGeom>
          <a:noFill/>
        </p:spPr>
        <p:txBody>
          <a:bodyPr wrap="square" rtlCol="0">
            <a:spAutoFit/>
          </a:bodyPr>
          <a:lstStyle/>
          <a:p>
            <a:pPr algn="ctr"/>
            <a:r>
              <a:rPr lang="en-US" dirty="0">
                <a:solidFill>
                  <a:schemeClr val="bg1"/>
                </a:solidFill>
              </a:rPr>
              <a:t>Laboratory Tests</a:t>
            </a:r>
          </a:p>
        </p:txBody>
      </p:sp>
      <p:sp>
        <p:nvSpPr>
          <p:cNvPr id="33" name="TextBox 32">
            <a:extLst>
              <a:ext uri="{FF2B5EF4-FFF2-40B4-BE49-F238E27FC236}">
                <a16:creationId xmlns:a16="http://schemas.microsoft.com/office/drawing/2014/main" id="{845F38DB-1351-8043-8CEB-6587E81D21C0}"/>
              </a:ext>
            </a:extLst>
          </p:cNvPr>
          <p:cNvSpPr txBox="1"/>
          <p:nvPr/>
        </p:nvSpPr>
        <p:spPr>
          <a:xfrm>
            <a:off x="4570437" y="5580237"/>
            <a:ext cx="3071682" cy="369332"/>
          </a:xfrm>
          <a:prstGeom prst="rect">
            <a:avLst/>
          </a:prstGeom>
          <a:noFill/>
        </p:spPr>
        <p:txBody>
          <a:bodyPr wrap="square" rtlCol="0">
            <a:spAutoFit/>
          </a:bodyPr>
          <a:lstStyle/>
          <a:p>
            <a:pPr algn="ctr"/>
            <a:r>
              <a:rPr lang="en-US" dirty="0">
                <a:solidFill>
                  <a:schemeClr val="bg1"/>
                </a:solidFill>
              </a:rPr>
              <a:t>Small Community Test</a:t>
            </a:r>
          </a:p>
        </p:txBody>
      </p:sp>
      <p:sp>
        <p:nvSpPr>
          <p:cNvPr id="34" name="TextBox 33">
            <a:extLst>
              <a:ext uri="{FF2B5EF4-FFF2-40B4-BE49-F238E27FC236}">
                <a16:creationId xmlns:a16="http://schemas.microsoft.com/office/drawing/2014/main" id="{A22B8B6E-2458-084C-9C93-FE3BCE1149BF}"/>
              </a:ext>
            </a:extLst>
          </p:cNvPr>
          <p:cNvSpPr txBox="1"/>
          <p:nvPr/>
        </p:nvSpPr>
        <p:spPr>
          <a:xfrm>
            <a:off x="8202133" y="5587661"/>
            <a:ext cx="3071682" cy="369332"/>
          </a:xfrm>
          <a:prstGeom prst="rect">
            <a:avLst/>
          </a:prstGeom>
          <a:noFill/>
        </p:spPr>
        <p:txBody>
          <a:bodyPr wrap="square" rtlCol="0">
            <a:spAutoFit/>
          </a:bodyPr>
          <a:lstStyle/>
          <a:p>
            <a:pPr algn="ctr"/>
            <a:r>
              <a:rPr lang="en-US" dirty="0">
                <a:solidFill>
                  <a:schemeClr val="bg1"/>
                </a:solidFill>
              </a:rPr>
              <a:t>Large Community Test </a:t>
            </a:r>
          </a:p>
        </p:txBody>
      </p:sp>
      <p:pic>
        <p:nvPicPr>
          <p:cNvPr id="35" name="Picture 8" descr="2007 House Crop2">
            <a:extLst>
              <a:ext uri="{FF2B5EF4-FFF2-40B4-BE49-F238E27FC236}">
                <a16:creationId xmlns:a16="http://schemas.microsoft.com/office/drawing/2014/main" id="{9AC2A04D-1036-7A45-8FA3-15A35DF02717}"/>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4812006" y="1899786"/>
            <a:ext cx="2622654" cy="1769132"/>
          </a:xfrm>
          <a:prstGeom prst="rect">
            <a:avLst/>
          </a:prstGeom>
          <a:noFill/>
          <a:ln w="12700">
            <a:solidFill>
              <a:schemeClr val="bg1"/>
            </a:solidFill>
          </a:ln>
        </p:spPr>
      </p:pic>
      <p:pic>
        <p:nvPicPr>
          <p:cNvPr id="36" name="Picture 35" descr="IMG_4820.jpg">
            <a:extLst>
              <a:ext uri="{FF2B5EF4-FFF2-40B4-BE49-F238E27FC236}">
                <a16:creationId xmlns:a16="http://schemas.microsoft.com/office/drawing/2014/main" id="{32BC640D-FD9A-F24A-B5A9-A29454CC19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4812006" y="3848534"/>
            <a:ext cx="2622654" cy="1626257"/>
          </a:xfrm>
          <a:prstGeom prst="rect">
            <a:avLst/>
          </a:prstGeom>
          <a:noFill/>
          <a:ln w="12700">
            <a:solidFill>
              <a:schemeClr val="bg1"/>
            </a:solidFill>
            <a:miter lim="800000"/>
            <a:headEnd/>
            <a:tailEnd/>
          </a:ln>
        </p:spPr>
      </p:pic>
      <p:sp>
        <p:nvSpPr>
          <p:cNvPr id="38" name="TextBox 37">
            <a:extLst>
              <a:ext uri="{FF2B5EF4-FFF2-40B4-BE49-F238E27FC236}">
                <a16:creationId xmlns:a16="http://schemas.microsoft.com/office/drawing/2014/main" id="{61FC0754-FDD6-C540-8C8B-A86AAC4AD8AB}"/>
              </a:ext>
            </a:extLst>
          </p:cNvPr>
          <p:cNvSpPr txBox="1"/>
          <p:nvPr/>
        </p:nvSpPr>
        <p:spPr>
          <a:xfrm>
            <a:off x="8213635" y="1768673"/>
            <a:ext cx="3127779" cy="584775"/>
          </a:xfrm>
          <a:prstGeom prst="rect">
            <a:avLst/>
          </a:prstGeom>
          <a:noFill/>
        </p:spPr>
        <p:txBody>
          <a:bodyPr wrap="none" rtlCol="0">
            <a:spAutoFit/>
          </a:bodyPr>
          <a:lstStyle/>
          <a:p>
            <a:pPr algn="ctr"/>
            <a:r>
              <a:rPr lang="en-US" sz="1600" b="1" dirty="0">
                <a:solidFill>
                  <a:schemeClr val="bg1"/>
                </a:solidFill>
              </a:rPr>
              <a:t>Quiet Supersonic Flights 2018</a:t>
            </a:r>
          </a:p>
          <a:p>
            <a:pPr algn="ctr"/>
            <a:r>
              <a:rPr lang="en-US" sz="1600" b="1" dirty="0">
                <a:solidFill>
                  <a:schemeClr val="bg1"/>
                </a:solidFill>
              </a:rPr>
              <a:t>Galveston, Texas</a:t>
            </a:r>
          </a:p>
        </p:txBody>
      </p:sp>
      <p:sp>
        <p:nvSpPr>
          <p:cNvPr id="46" name="Right Arrow 45">
            <a:extLst>
              <a:ext uri="{FF2B5EF4-FFF2-40B4-BE49-F238E27FC236}">
                <a16:creationId xmlns:a16="http://schemas.microsoft.com/office/drawing/2014/main" id="{5F810359-2E47-E647-AC6C-7301118FB751}"/>
              </a:ext>
            </a:extLst>
          </p:cNvPr>
          <p:cNvSpPr/>
          <p:nvPr/>
        </p:nvSpPr>
        <p:spPr>
          <a:xfrm>
            <a:off x="7734453" y="3711025"/>
            <a:ext cx="495363" cy="463639"/>
          </a:xfrm>
          <a:prstGeom prst="rightArrow">
            <a:avLst/>
          </a:prstGeom>
          <a:solidFill>
            <a:srgbClr val="16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47">
            <a:extLst>
              <a:ext uri="{FF2B5EF4-FFF2-40B4-BE49-F238E27FC236}">
                <a16:creationId xmlns:a16="http://schemas.microsoft.com/office/drawing/2014/main" id="{C75ABC25-D6A9-6C40-ADDA-417307700994}"/>
              </a:ext>
            </a:extLst>
          </p:cNvPr>
          <p:cNvSpPr/>
          <p:nvPr/>
        </p:nvSpPr>
        <p:spPr>
          <a:xfrm>
            <a:off x="4049558" y="3711025"/>
            <a:ext cx="495363" cy="463639"/>
          </a:xfrm>
          <a:prstGeom prst="rightArrow">
            <a:avLst/>
          </a:prstGeom>
          <a:solidFill>
            <a:srgbClr val="16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B65448B-2DD1-6543-ABF4-64D8DE52E4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69880" y="2388094"/>
            <a:ext cx="2870201" cy="2870201"/>
          </a:xfrm>
          <a:prstGeom prst="rect">
            <a:avLst/>
          </a:prstGeom>
          <a:ln w="12700">
            <a:solidFill>
              <a:schemeClr val="bg1"/>
            </a:solidFill>
          </a:ln>
        </p:spPr>
      </p:pic>
      <p:sp>
        <p:nvSpPr>
          <p:cNvPr id="18" name="Content Placeholder 2">
            <a:extLst>
              <a:ext uri="{FF2B5EF4-FFF2-40B4-BE49-F238E27FC236}">
                <a16:creationId xmlns:a16="http://schemas.microsoft.com/office/drawing/2014/main" id="{0AC21DFB-0EFD-4A0F-BAE2-32BFDC6843FB}"/>
              </a:ext>
            </a:extLst>
          </p:cNvPr>
          <p:cNvSpPr>
            <a:spLocks noGrp="1"/>
          </p:cNvSpPr>
          <p:nvPr>
            <p:ph idx="1"/>
          </p:nvPr>
        </p:nvSpPr>
        <p:spPr>
          <a:xfrm>
            <a:off x="304801" y="1052945"/>
            <a:ext cx="11571817" cy="463639"/>
          </a:xfrm>
        </p:spPr>
        <p:txBody>
          <a:bodyPr/>
          <a:lstStyle/>
          <a:p>
            <a:pPr marL="0" indent="0">
              <a:buNone/>
            </a:pPr>
            <a:r>
              <a:rPr lang="en-US" dirty="0"/>
              <a:t>Human response and annoyance, particularly indoors, is the key concern.</a:t>
            </a:r>
          </a:p>
        </p:txBody>
      </p:sp>
      <p:sp>
        <p:nvSpPr>
          <p:cNvPr id="19" name="Rectangle 18">
            <a:extLst>
              <a:ext uri="{FF2B5EF4-FFF2-40B4-BE49-F238E27FC236}">
                <a16:creationId xmlns:a16="http://schemas.microsoft.com/office/drawing/2014/main" id="{F705E21F-BD6E-4A78-AB8B-1F094FF71EEC}"/>
              </a:ext>
            </a:extLst>
          </p:cNvPr>
          <p:cNvSpPr/>
          <p:nvPr/>
        </p:nvSpPr>
        <p:spPr>
          <a:xfrm>
            <a:off x="1886784" y="6140604"/>
            <a:ext cx="8780590" cy="646331"/>
          </a:xfrm>
          <a:prstGeom prst="rect">
            <a:avLst/>
          </a:prstGeom>
        </p:spPr>
        <p:txBody>
          <a:bodyPr wrap="square">
            <a:spAutoFit/>
          </a:bodyPr>
          <a:lstStyle/>
          <a:p>
            <a:pPr marL="285750" indent="-285750">
              <a:buFont typeface="Arial" panose="020B0604020202020204" pitchFamily="34" charset="0"/>
              <a:buChar char="•"/>
            </a:pPr>
            <a:r>
              <a:rPr lang="en-US" dirty="0"/>
              <a:t>Tests of increasing complexity have provided preparation and confidence</a:t>
            </a:r>
          </a:p>
          <a:p>
            <a:pPr marL="285750" indent="-285750">
              <a:buFont typeface="Arial" panose="020B0604020202020204" pitchFamily="34" charset="0"/>
              <a:buChar char="•"/>
            </a:pPr>
            <a:r>
              <a:rPr lang="en-US" dirty="0"/>
              <a:t>Ready to take the next step with flight testing over very large communities</a:t>
            </a:r>
          </a:p>
        </p:txBody>
      </p:sp>
    </p:spTree>
    <p:extLst>
      <p:ext uri="{BB962C8B-B14F-4D97-AF65-F5344CB8AC3E}">
        <p14:creationId xmlns:p14="http://schemas.microsoft.com/office/powerpoint/2010/main" val="3301957447"/>
      </p:ext>
    </p:extLst>
  </p:cSld>
  <p:clrMapOvr>
    <a:masterClrMapping/>
  </p:clrMapOvr>
  <mc:AlternateContent xmlns:mc="http://schemas.openxmlformats.org/markup-compatibility/2006" xmlns:p14="http://schemas.microsoft.com/office/powerpoint/2010/main">
    <mc:Choice Requires="p14">
      <p:transition spd="med" p14:dur="700" advTm="48977">
        <p:fade/>
      </p:transition>
    </mc:Choice>
    <mc:Fallback xmlns="">
      <p:transition spd="med" advTm="48977">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Identify, minimize, and/or mitigate risks for future X-59 community testing</a:t>
            </a:r>
          </a:p>
          <a:p>
            <a:r>
              <a:rPr lang="en-US" dirty="0"/>
              <a:t>Quiet Supersonic Flights 2018 (QSF18)</a:t>
            </a:r>
          </a:p>
          <a:p>
            <a:pPr lvl="1"/>
            <a:r>
              <a:rPr lang="en-US" dirty="0"/>
              <a:t>Low-amplitude sonic boom community test in Galveston, Texas on November 5-15, 2018</a:t>
            </a:r>
          </a:p>
          <a:p>
            <a:pPr lvl="1"/>
            <a:r>
              <a:rPr lang="en-US" dirty="0"/>
              <a:t>Test methodologies in a city not used to hearing sonic booms</a:t>
            </a:r>
          </a:p>
          <a:p>
            <a:pPr lvl="1"/>
            <a:r>
              <a:rPr lang="en-US" dirty="0"/>
              <a:t>Low-boom dive maneuver</a:t>
            </a:r>
          </a:p>
          <a:p>
            <a:pPr lvl="2"/>
            <a:r>
              <a:rPr lang="en-US" dirty="0"/>
              <a:t>4 - 8 “sonic thumps” daily (52 total)</a:t>
            </a:r>
          </a:p>
          <a:p>
            <a:pPr lvl="1"/>
            <a:r>
              <a:rPr lang="en-US" dirty="0"/>
              <a:t>500 members of public recruited to participate in survey</a:t>
            </a:r>
          </a:p>
          <a:p>
            <a:pPr lvl="2"/>
            <a:r>
              <a:rPr lang="en-US" dirty="0"/>
              <a:t>Background, single event, and daily surveys</a:t>
            </a:r>
          </a:p>
          <a:p>
            <a:pPr lvl="1"/>
            <a:r>
              <a:rPr lang="en-US" dirty="0"/>
              <a:t>25 audio sensors set up to measure sound levels in survey area</a:t>
            </a:r>
          </a:p>
          <a:p>
            <a:pPr lvl="1"/>
            <a:r>
              <a:rPr lang="en-US" dirty="0"/>
              <a:t>Public engagement (elected officials, general public, respondents)</a:t>
            </a:r>
          </a:p>
          <a:p>
            <a:pPr lvl="1"/>
            <a:r>
              <a:rPr lang="en-US" dirty="0"/>
              <a:t>Lessons learned</a:t>
            </a:r>
          </a:p>
          <a:p>
            <a:pPr lvl="2"/>
            <a:r>
              <a:rPr lang="en-US" dirty="0"/>
              <a:t>Methods and planning</a:t>
            </a:r>
          </a:p>
          <a:p>
            <a:pPr lvl="2"/>
            <a:r>
              <a:rPr lang="en-US" dirty="0"/>
              <a:t>Test Execution</a:t>
            </a:r>
          </a:p>
          <a:p>
            <a:pPr lvl="2"/>
            <a:r>
              <a:rPr lang="en-US" dirty="0"/>
              <a:t>Data analysis</a:t>
            </a:r>
          </a:p>
        </p:txBody>
      </p:sp>
      <p:sp>
        <p:nvSpPr>
          <p:cNvPr id="3" name="Title 2"/>
          <p:cNvSpPr>
            <a:spLocks noGrp="1"/>
          </p:cNvSpPr>
          <p:nvPr>
            <p:ph type="title"/>
          </p:nvPr>
        </p:nvSpPr>
        <p:spPr/>
        <p:txBody>
          <a:bodyPr/>
          <a:lstStyle/>
          <a:p>
            <a:r>
              <a:rPr lang="en-US" dirty="0"/>
              <a:t>Low Boom Community Response Testing</a:t>
            </a:r>
          </a:p>
        </p:txBody>
      </p:sp>
      <p:sp>
        <p:nvSpPr>
          <p:cNvPr id="4" name="TextBox 3"/>
          <p:cNvSpPr txBox="1"/>
          <p:nvPr/>
        </p:nvSpPr>
        <p:spPr>
          <a:xfrm>
            <a:off x="201336" y="6298414"/>
            <a:ext cx="11761365" cy="369332"/>
          </a:xfrm>
          <a:prstGeom prst="rect">
            <a:avLst/>
          </a:prstGeom>
          <a:noFill/>
        </p:spPr>
        <p:txBody>
          <a:bodyPr wrap="square" rtlCol="0">
            <a:spAutoFit/>
          </a:bodyPr>
          <a:lstStyle/>
          <a:p>
            <a:r>
              <a:rPr lang="en-US" dirty="0"/>
              <a:t>Page et al., NASA/CR-2020-220589, 2020.</a:t>
            </a:r>
          </a:p>
        </p:txBody>
      </p:sp>
      <p:pic>
        <p:nvPicPr>
          <p:cNvPr id="10" name="Picture 7" descr="wyle_smartphone.jpg">
            <a:extLst>
              <a:ext uri="{FF2B5EF4-FFF2-40B4-BE49-F238E27FC236}">
                <a16:creationId xmlns:a16="http://schemas.microsoft.com/office/drawing/2014/main" id="{668BBB28-57DA-4D93-B36C-2C238AE70944}"/>
              </a:ext>
            </a:extLst>
          </p:cNvPr>
          <p:cNvPicPr>
            <a:picLocks noChangeAspect="1"/>
          </p:cNvPicPr>
          <p:nvPr/>
        </p:nvPicPr>
        <p:blipFill>
          <a:blip r:embed="rId3"/>
          <a:srcRect l="5271"/>
          <a:stretch>
            <a:fillRect/>
          </a:stretch>
        </p:blipFill>
        <p:spPr bwMode="auto">
          <a:xfrm>
            <a:off x="5527919" y="4560453"/>
            <a:ext cx="2218983" cy="1737961"/>
          </a:xfrm>
          <a:prstGeom prst="rect">
            <a:avLst/>
          </a:prstGeom>
          <a:noFill/>
          <a:ln w="9525">
            <a:solidFill>
              <a:schemeClr val="bg1">
                <a:lumMod val="65000"/>
              </a:schemeClr>
            </a:solidFill>
            <a:miter lim="800000"/>
            <a:headEnd/>
            <a:tailEnd/>
          </a:ln>
        </p:spPr>
      </p:pic>
      <p:pic>
        <p:nvPicPr>
          <p:cNvPr id="11" name="Picture 10">
            <a:extLst>
              <a:ext uri="{FF2B5EF4-FFF2-40B4-BE49-F238E27FC236}">
                <a16:creationId xmlns:a16="http://schemas.microsoft.com/office/drawing/2014/main" id="{C799F237-892D-46B6-A6C0-2DF8C67AA2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2985" y="2254781"/>
            <a:ext cx="4043633" cy="4043633"/>
          </a:xfrm>
          <a:prstGeom prst="rect">
            <a:avLst/>
          </a:prstGeom>
          <a:ln w="12700">
            <a:solidFill>
              <a:schemeClr val="bg1"/>
            </a:solidFill>
          </a:ln>
        </p:spPr>
      </p:pic>
      <p:sp>
        <p:nvSpPr>
          <p:cNvPr id="7" name="Slide Number Placeholder 3">
            <a:extLst>
              <a:ext uri="{FF2B5EF4-FFF2-40B4-BE49-F238E27FC236}">
                <a16:creationId xmlns:a16="http://schemas.microsoft.com/office/drawing/2014/main" id="{160CCB05-C385-44AC-906D-7592FF8F205D}"/>
              </a:ext>
            </a:extLst>
          </p:cNvPr>
          <p:cNvSpPr>
            <a:spLocks noGrp="1"/>
          </p:cNvSpPr>
          <p:nvPr>
            <p:ph type="sldNum" sz="quarter" idx="10"/>
          </p:nvPr>
        </p:nvSpPr>
        <p:spPr>
          <a:xfrm>
            <a:off x="11641138" y="6461125"/>
            <a:ext cx="550862" cy="388938"/>
          </a:xfrm>
        </p:spPr>
        <p:txBody>
          <a:bodyPr/>
          <a:lstStyle/>
          <a:p>
            <a:pPr>
              <a:defRPr/>
            </a:pPr>
            <a:fld id="{31DD3C4B-036E-4AED-9291-1DC0D6EAFAC7}" type="slidenum">
              <a:rPr lang="en-US" smtClean="0"/>
              <a:pPr>
                <a:defRPr/>
              </a:pPr>
              <a:t>14</a:t>
            </a:fld>
            <a:endParaRPr lang="en-US" dirty="0"/>
          </a:p>
        </p:txBody>
      </p:sp>
    </p:spTree>
    <p:extLst>
      <p:ext uri="{BB962C8B-B14F-4D97-AF65-F5344CB8AC3E}">
        <p14:creationId xmlns:p14="http://schemas.microsoft.com/office/powerpoint/2010/main" val="228377268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D7F616-E990-7D4D-9259-68392C4B5C60}"/>
              </a:ext>
            </a:extLst>
          </p:cNvPr>
          <p:cNvSpPr>
            <a:spLocks noGrp="1"/>
          </p:cNvSpPr>
          <p:nvPr>
            <p:ph type="title"/>
          </p:nvPr>
        </p:nvSpPr>
        <p:spPr/>
        <p:txBody>
          <a:bodyPr/>
          <a:lstStyle/>
          <a:p>
            <a:r>
              <a:rPr lang="en-US" sz="2800" b="1" dirty="0">
                <a:effectLst/>
                <a:latin typeface="Calibri" panose="020F0502020204030204" pitchFamily="34" charset="0"/>
                <a:ea typeface="Calibri" panose="020F0502020204030204" pitchFamily="34" charset="0"/>
                <a:cs typeface="Times New Roman" panose="02020603050405020304" pitchFamily="18" charset="0"/>
              </a:rPr>
              <a:t>What data is needed for aircraft noise standards development?</a:t>
            </a:r>
            <a:endParaRPr lang="en-US" dirty="0"/>
          </a:p>
        </p:txBody>
      </p:sp>
      <p:pic>
        <p:nvPicPr>
          <p:cNvPr id="8" name="Picture 7">
            <a:extLst>
              <a:ext uri="{FF2B5EF4-FFF2-40B4-BE49-F238E27FC236}">
                <a16:creationId xmlns:a16="http://schemas.microsoft.com/office/drawing/2014/main" id="{3AEE16CA-3C99-442F-BB80-B0240BEE550E}"/>
              </a:ext>
            </a:extLst>
          </p:cNvPr>
          <p:cNvPicPr>
            <a:picLocks noChangeAspect="1"/>
          </p:cNvPicPr>
          <p:nvPr/>
        </p:nvPicPr>
        <p:blipFill>
          <a:blip r:embed="rId3"/>
          <a:stretch>
            <a:fillRect/>
          </a:stretch>
        </p:blipFill>
        <p:spPr>
          <a:xfrm>
            <a:off x="7740169" y="2284634"/>
            <a:ext cx="4327629" cy="3700868"/>
          </a:xfrm>
          <a:prstGeom prst="rect">
            <a:avLst/>
          </a:prstGeom>
        </p:spPr>
      </p:pic>
      <p:grpSp>
        <p:nvGrpSpPr>
          <p:cNvPr id="20" name="Group 19">
            <a:extLst>
              <a:ext uri="{FF2B5EF4-FFF2-40B4-BE49-F238E27FC236}">
                <a16:creationId xmlns:a16="http://schemas.microsoft.com/office/drawing/2014/main" id="{2CC66B36-2AE4-40F7-ABB3-7FB112E44A44}"/>
              </a:ext>
            </a:extLst>
          </p:cNvPr>
          <p:cNvGrpSpPr/>
          <p:nvPr/>
        </p:nvGrpSpPr>
        <p:grpSpPr>
          <a:xfrm>
            <a:off x="936767" y="3429000"/>
            <a:ext cx="3540906" cy="2491173"/>
            <a:chOff x="3651232" y="3290823"/>
            <a:chExt cx="3540906" cy="2491173"/>
          </a:xfrm>
        </p:grpSpPr>
        <p:sp>
          <p:nvSpPr>
            <p:cNvPr id="21" name="Oval 20">
              <a:extLst>
                <a:ext uri="{FF2B5EF4-FFF2-40B4-BE49-F238E27FC236}">
                  <a16:creationId xmlns:a16="http://schemas.microsoft.com/office/drawing/2014/main" id="{381746DF-22A9-4DDB-BEF9-665CA7D8DA10}"/>
                </a:ext>
              </a:extLst>
            </p:cNvPr>
            <p:cNvSpPr/>
            <p:nvPr/>
          </p:nvSpPr>
          <p:spPr>
            <a:xfrm rot="5400000">
              <a:off x="6769694" y="5359553"/>
              <a:ext cx="451449" cy="39343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C636223C-0E17-4053-831F-12F1C45A28ED}"/>
                </a:ext>
              </a:extLst>
            </p:cNvPr>
            <p:cNvSpPr/>
            <p:nvPr/>
          </p:nvSpPr>
          <p:spPr>
            <a:xfrm>
              <a:off x="3651232" y="3290823"/>
              <a:ext cx="451449" cy="39343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B6039742-FE31-4805-96BF-3C38CFB892D7}"/>
                </a:ext>
              </a:extLst>
            </p:cNvPr>
            <p:cNvGrpSpPr/>
            <p:nvPr/>
          </p:nvGrpSpPr>
          <p:grpSpPr>
            <a:xfrm>
              <a:off x="3858936" y="3482877"/>
              <a:ext cx="3136091" cy="2024495"/>
              <a:chOff x="3858936" y="3482877"/>
              <a:chExt cx="3136091" cy="2024495"/>
            </a:xfrm>
          </p:grpSpPr>
          <p:cxnSp>
            <p:nvCxnSpPr>
              <p:cNvPr id="24" name="Straight Arrow Connector 23">
                <a:extLst>
                  <a:ext uri="{FF2B5EF4-FFF2-40B4-BE49-F238E27FC236}">
                    <a16:creationId xmlns:a16="http://schemas.microsoft.com/office/drawing/2014/main" id="{D90B90D5-06FE-4F25-A3BF-915113CA021F}"/>
                  </a:ext>
                </a:extLst>
              </p:cNvPr>
              <p:cNvCxnSpPr>
                <a:cxnSpLocks/>
              </p:cNvCxnSpPr>
              <p:nvPr/>
            </p:nvCxnSpPr>
            <p:spPr>
              <a:xfrm flipV="1">
                <a:off x="3858936" y="3482877"/>
                <a:ext cx="3053592" cy="1"/>
              </a:xfrm>
              <a:prstGeom prst="straightConnector1">
                <a:avLst/>
              </a:prstGeom>
              <a:ln w="3492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F7B6CD4-50F8-4E1C-A03E-EE997B8018CF}"/>
                  </a:ext>
                </a:extLst>
              </p:cNvPr>
              <p:cNvCxnSpPr>
                <a:cxnSpLocks/>
              </p:cNvCxnSpPr>
              <p:nvPr/>
            </p:nvCxnSpPr>
            <p:spPr>
              <a:xfrm>
                <a:off x="6995027" y="3560164"/>
                <a:ext cx="0" cy="1947208"/>
              </a:xfrm>
              <a:prstGeom prst="straightConnector1">
                <a:avLst/>
              </a:prstGeom>
              <a:ln w="3492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26" name="Freeform 84">
            <a:extLst>
              <a:ext uri="{FF2B5EF4-FFF2-40B4-BE49-F238E27FC236}">
                <a16:creationId xmlns:a16="http://schemas.microsoft.com/office/drawing/2014/main" id="{977336F6-A0A7-42F5-ABBD-652280FF2117}"/>
              </a:ext>
            </a:extLst>
          </p:cNvPr>
          <p:cNvSpPr/>
          <p:nvPr/>
        </p:nvSpPr>
        <p:spPr>
          <a:xfrm rot="20894661">
            <a:off x="876646" y="2419243"/>
            <a:ext cx="4633572" cy="2547679"/>
          </a:xfrm>
          <a:custGeom>
            <a:avLst/>
            <a:gdLst>
              <a:gd name="connsiteX0" fmla="*/ 0 w 3801534"/>
              <a:gd name="connsiteY0" fmla="*/ 1244600 h 1303264"/>
              <a:gd name="connsiteX1" fmla="*/ 1896534 w 3801534"/>
              <a:gd name="connsiteY1" fmla="*/ 1159933 h 1303264"/>
              <a:gd name="connsiteX2" fmla="*/ 3801534 w 3801534"/>
              <a:gd name="connsiteY2" fmla="*/ 0 h 1303264"/>
            </a:gdLst>
            <a:ahLst/>
            <a:cxnLst>
              <a:cxn ang="0">
                <a:pos x="connsiteX0" y="connsiteY0"/>
              </a:cxn>
              <a:cxn ang="0">
                <a:pos x="connsiteX1" y="connsiteY1"/>
              </a:cxn>
              <a:cxn ang="0">
                <a:pos x="connsiteX2" y="connsiteY2"/>
              </a:cxn>
            </a:cxnLst>
            <a:rect l="l" t="t" r="r" b="b"/>
            <a:pathLst>
              <a:path w="3801534" h="1303264">
                <a:moveTo>
                  <a:pt x="0" y="1244600"/>
                </a:moveTo>
                <a:cubicBezTo>
                  <a:pt x="631472" y="1305983"/>
                  <a:pt x="1262945" y="1367366"/>
                  <a:pt x="1896534" y="1159933"/>
                </a:cubicBezTo>
                <a:cubicBezTo>
                  <a:pt x="2530123" y="952500"/>
                  <a:pt x="3165828" y="476250"/>
                  <a:pt x="3801534" y="0"/>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25B1C0C5-99BF-4382-BB9B-2E78BB8250A4}"/>
              </a:ext>
            </a:extLst>
          </p:cNvPr>
          <p:cNvGrpSpPr/>
          <p:nvPr/>
        </p:nvGrpSpPr>
        <p:grpSpPr>
          <a:xfrm>
            <a:off x="306918" y="1473014"/>
            <a:ext cx="4694454" cy="4697155"/>
            <a:chOff x="3021383" y="1334837"/>
            <a:chExt cx="4694454" cy="4697155"/>
          </a:xfrm>
        </p:grpSpPr>
        <p:cxnSp>
          <p:nvCxnSpPr>
            <p:cNvPr id="28" name="Straight Connector 27">
              <a:extLst>
                <a:ext uri="{FF2B5EF4-FFF2-40B4-BE49-F238E27FC236}">
                  <a16:creationId xmlns:a16="http://schemas.microsoft.com/office/drawing/2014/main" id="{7511DA7B-7626-4748-949C-C501E153A567}"/>
                </a:ext>
              </a:extLst>
            </p:cNvPr>
            <p:cNvCxnSpPr/>
            <p:nvPr/>
          </p:nvCxnSpPr>
          <p:spPr>
            <a:xfrm>
              <a:off x="3795449" y="1334837"/>
              <a:ext cx="0" cy="4237943"/>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FA73A37-ADD3-4EDF-BB9B-DF9C58F61FE0}"/>
                </a:ext>
              </a:extLst>
            </p:cNvPr>
            <p:cNvCxnSpPr>
              <a:cxnSpLocks/>
            </p:cNvCxnSpPr>
            <p:nvPr/>
          </p:nvCxnSpPr>
          <p:spPr>
            <a:xfrm flipH="1">
              <a:off x="3790086" y="5562147"/>
              <a:ext cx="3925751"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314FBAE-38C1-49EB-BA2E-F6839E2EB0C6}"/>
                </a:ext>
              </a:extLst>
            </p:cNvPr>
            <p:cNvSpPr txBox="1"/>
            <p:nvPr/>
          </p:nvSpPr>
          <p:spPr>
            <a:xfrm rot="16200000">
              <a:off x="2425900" y="3280941"/>
              <a:ext cx="1837298" cy="646331"/>
            </a:xfrm>
            <a:prstGeom prst="rect">
              <a:avLst/>
            </a:prstGeom>
            <a:noFill/>
          </p:spPr>
          <p:txBody>
            <a:bodyPr wrap="none" rtlCol="0">
              <a:spAutoFit/>
            </a:bodyPr>
            <a:lstStyle/>
            <a:p>
              <a:pPr algn="ctr"/>
              <a:r>
                <a:rPr lang="en-US" dirty="0"/>
                <a:t>Response Metric</a:t>
              </a:r>
            </a:p>
            <a:p>
              <a:pPr algn="ctr"/>
              <a:r>
                <a:rPr lang="en-US" dirty="0"/>
                <a:t>(annoyance level)</a:t>
              </a:r>
            </a:p>
          </p:txBody>
        </p:sp>
        <p:sp>
          <p:nvSpPr>
            <p:cNvPr id="32" name="TextBox 31">
              <a:extLst>
                <a:ext uri="{FF2B5EF4-FFF2-40B4-BE49-F238E27FC236}">
                  <a16:creationId xmlns:a16="http://schemas.microsoft.com/office/drawing/2014/main" id="{0C54151F-EE5E-49C8-B407-1ED574783ADB}"/>
                </a:ext>
              </a:extLst>
            </p:cNvPr>
            <p:cNvSpPr txBox="1"/>
            <p:nvPr/>
          </p:nvSpPr>
          <p:spPr>
            <a:xfrm>
              <a:off x="4190984" y="5662659"/>
              <a:ext cx="2512419" cy="369333"/>
            </a:xfrm>
            <a:prstGeom prst="rect">
              <a:avLst/>
            </a:prstGeom>
            <a:noFill/>
          </p:spPr>
          <p:txBody>
            <a:bodyPr wrap="none" rtlCol="0">
              <a:spAutoFit/>
            </a:bodyPr>
            <a:lstStyle/>
            <a:p>
              <a:r>
                <a:rPr lang="en-US" dirty="0"/>
                <a:t>Dose Metric (noise level)</a:t>
              </a:r>
            </a:p>
          </p:txBody>
        </p:sp>
      </p:grpSp>
      <p:grpSp>
        <p:nvGrpSpPr>
          <p:cNvPr id="34" name="Group 33">
            <a:extLst>
              <a:ext uri="{FF2B5EF4-FFF2-40B4-BE49-F238E27FC236}">
                <a16:creationId xmlns:a16="http://schemas.microsoft.com/office/drawing/2014/main" id="{64811D21-E1BA-42B4-971A-EC39691D490A}"/>
              </a:ext>
            </a:extLst>
          </p:cNvPr>
          <p:cNvGrpSpPr/>
          <p:nvPr/>
        </p:nvGrpSpPr>
        <p:grpSpPr>
          <a:xfrm>
            <a:off x="584943" y="3678881"/>
            <a:ext cx="6865270" cy="1539425"/>
            <a:chOff x="3299408" y="3540704"/>
            <a:chExt cx="6865270" cy="1539425"/>
          </a:xfrm>
        </p:grpSpPr>
        <p:sp>
          <p:nvSpPr>
            <p:cNvPr id="35" name="Oval 34">
              <a:extLst>
                <a:ext uri="{FF2B5EF4-FFF2-40B4-BE49-F238E27FC236}">
                  <a16:creationId xmlns:a16="http://schemas.microsoft.com/office/drawing/2014/main" id="{1A00040B-7CB5-499A-811E-79E07BFED182}"/>
                </a:ext>
              </a:extLst>
            </p:cNvPr>
            <p:cNvSpPr/>
            <p:nvPr/>
          </p:nvSpPr>
          <p:spPr>
            <a:xfrm rot="20210900">
              <a:off x="3299408" y="3540704"/>
              <a:ext cx="4573610" cy="1539425"/>
            </a:xfrm>
            <a:prstGeom prst="ellipse">
              <a:avLst/>
            </a:prstGeom>
            <a:solidFill>
              <a:srgbClr val="FFFF00">
                <a:alpha val="28000"/>
              </a:srgbClr>
            </a:solidFill>
            <a:ln>
              <a:solidFill>
                <a:srgbClr val="FFFF00">
                  <a:alpha val="2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25783725-8C8B-4E7A-AD30-AE76E6E0D645}"/>
                </a:ext>
              </a:extLst>
            </p:cNvPr>
            <p:cNvSpPr txBox="1"/>
            <p:nvPr/>
          </p:nvSpPr>
          <p:spPr>
            <a:xfrm>
              <a:off x="8281437" y="3615217"/>
              <a:ext cx="1883241" cy="400110"/>
            </a:xfrm>
            <a:prstGeom prst="rect">
              <a:avLst/>
            </a:prstGeom>
            <a:solidFill>
              <a:srgbClr val="92D050"/>
            </a:solidFill>
            <a:ln>
              <a:solidFill>
                <a:schemeClr val="tx1"/>
              </a:solidFill>
            </a:ln>
          </p:spPr>
          <p:txBody>
            <a:bodyPr wrap="square" rtlCol="0">
              <a:spAutoFit/>
            </a:bodyPr>
            <a:lstStyle/>
            <a:p>
              <a:pPr algn="ctr"/>
              <a:r>
                <a:rPr lang="en-US" sz="2000" b="1" dirty="0"/>
                <a:t>Data needed</a:t>
              </a:r>
            </a:p>
          </p:txBody>
        </p:sp>
        <p:sp>
          <p:nvSpPr>
            <p:cNvPr id="37" name="Down Arrow 96">
              <a:extLst>
                <a:ext uri="{FF2B5EF4-FFF2-40B4-BE49-F238E27FC236}">
                  <a16:creationId xmlns:a16="http://schemas.microsoft.com/office/drawing/2014/main" id="{A376CFDE-477D-466F-8631-844F114A00BB}"/>
                </a:ext>
              </a:extLst>
            </p:cNvPr>
            <p:cNvSpPr/>
            <p:nvPr/>
          </p:nvSpPr>
          <p:spPr>
            <a:xfrm rot="16200000">
              <a:off x="7764704" y="3523927"/>
              <a:ext cx="265888" cy="585415"/>
            </a:xfrm>
            <a:prstGeom prst="downArrow">
              <a:avLst>
                <a:gd name="adj1" fmla="val 34831"/>
                <a:gd name="adj2" fmla="val 5000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761BFA9E-6353-4939-96F8-6F4A104E27EA}"/>
              </a:ext>
            </a:extLst>
          </p:cNvPr>
          <p:cNvSpPr txBox="1"/>
          <p:nvPr/>
        </p:nvSpPr>
        <p:spPr>
          <a:xfrm>
            <a:off x="6735315" y="6081822"/>
            <a:ext cx="5780743" cy="338554"/>
          </a:xfrm>
          <a:prstGeom prst="rect">
            <a:avLst/>
          </a:prstGeom>
          <a:noFill/>
        </p:spPr>
        <p:txBody>
          <a:bodyPr wrap="square" rtlCol="0">
            <a:spAutoFit/>
          </a:bodyPr>
          <a:lstStyle/>
          <a:p>
            <a:r>
              <a:rPr lang="en-US" sz="1600" b="0" i="0" dirty="0">
                <a:solidFill>
                  <a:srgbClr val="000000"/>
                </a:solidFill>
                <a:effectLst/>
              </a:rPr>
              <a:t>T.J. Schultz, J. </a:t>
            </a:r>
            <a:r>
              <a:rPr lang="en-US" sz="1600" dirty="0"/>
              <a:t>Acoustical</a:t>
            </a:r>
            <a:r>
              <a:rPr lang="en-US" sz="1600" b="0" i="0" dirty="0">
                <a:solidFill>
                  <a:srgbClr val="000000"/>
                </a:solidFill>
                <a:effectLst/>
              </a:rPr>
              <a:t> Soc. Am. 64(2), 377-405. 1978.</a:t>
            </a:r>
            <a:endParaRPr lang="en-US" sz="1600" dirty="0"/>
          </a:p>
        </p:txBody>
      </p:sp>
      <p:sp>
        <p:nvSpPr>
          <p:cNvPr id="38" name="TextBox 37">
            <a:extLst>
              <a:ext uri="{FF2B5EF4-FFF2-40B4-BE49-F238E27FC236}">
                <a16:creationId xmlns:a16="http://schemas.microsoft.com/office/drawing/2014/main" id="{E54ACE0E-5F70-4B18-B0FB-CD86DA3F707B}"/>
              </a:ext>
            </a:extLst>
          </p:cNvPr>
          <p:cNvSpPr txBox="1"/>
          <p:nvPr/>
        </p:nvSpPr>
        <p:spPr>
          <a:xfrm>
            <a:off x="1866264" y="1354147"/>
            <a:ext cx="1610006" cy="369332"/>
          </a:xfrm>
          <a:prstGeom prst="rect">
            <a:avLst/>
          </a:prstGeom>
          <a:noFill/>
        </p:spPr>
        <p:txBody>
          <a:bodyPr wrap="square" rtlCol="0">
            <a:spAutoFit/>
          </a:bodyPr>
          <a:lstStyle/>
          <a:p>
            <a:r>
              <a:rPr lang="en-US" b="0" i="0" dirty="0">
                <a:solidFill>
                  <a:srgbClr val="000000"/>
                </a:solidFill>
                <a:effectLst/>
              </a:rPr>
              <a:t>Notional Data</a:t>
            </a:r>
            <a:endParaRPr lang="en-US" dirty="0"/>
          </a:p>
        </p:txBody>
      </p:sp>
      <p:sp>
        <p:nvSpPr>
          <p:cNvPr id="39" name="TextBox 38">
            <a:extLst>
              <a:ext uri="{FF2B5EF4-FFF2-40B4-BE49-F238E27FC236}">
                <a16:creationId xmlns:a16="http://schemas.microsoft.com/office/drawing/2014/main" id="{7794CEA0-B636-4761-BAE0-020912F4BBD0}"/>
              </a:ext>
            </a:extLst>
          </p:cNvPr>
          <p:cNvSpPr txBox="1"/>
          <p:nvPr/>
        </p:nvSpPr>
        <p:spPr>
          <a:xfrm>
            <a:off x="8715731" y="1354147"/>
            <a:ext cx="2267573" cy="369332"/>
          </a:xfrm>
          <a:prstGeom prst="rect">
            <a:avLst/>
          </a:prstGeom>
          <a:noFill/>
        </p:spPr>
        <p:txBody>
          <a:bodyPr wrap="square" rtlCol="0">
            <a:spAutoFit/>
          </a:bodyPr>
          <a:lstStyle/>
          <a:p>
            <a:r>
              <a:rPr lang="en-US" b="0" i="0" dirty="0">
                <a:solidFill>
                  <a:srgbClr val="000000"/>
                </a:solidFill>
                <a:effectLst/>
              </a:rPr>
              <a:t>Historical Precedent</a:t>
            </a:r>
            <a:endParaRPr lang="en-US" dirty="0"/>
          </a:p>
        </p:txBody>
      </p:sp>
      <p:sp>
        <p:nvSpPr>
          <p:cNvPr id="31" name="Slide Number Placeholder 3">
            <a:extLst>
              <a:ext uri="{FF2B5EF4-FFF2-40B4-BE49-F238E27FC236}">
                <a16:creationId xmlns:a16="http://schemas.microsoft.com/office/drawing/2014/main" id="{71BA65C5-109E-49AE-A223-19F78220D599}"/>
              </a:ext>
            </a:extLst>
          </p:cNvPr>
          <p:cNvSpPr>
            <a:spLocks noGrp="1"/>
          </p:cNvSpPr>
          <p:nvPr>
            <p:ph type="sldNum" sz="quarter" idx="10"/>
          </p:nvPr>
        </p:nvSpPr>
        <p:spPr>
          <a:xfrm>
            <a:off x="11641138" y="6461125"/>
            <a:ext cx="550862" cy="388938"/>
          </a:xfrm>
        </p:spPr>
        <p:txBody>
          <a:bodyPr/>
          <a:lstStyle/>
          <a:p>
            <a:pPr>
              <a:defRPr/>
            </a:pPr>
            <a:fld id="{31DD3C4B-036E-4AED-9291-1DC0D6EAFAC7}" type="slidenum">
              <a:rPr lang="en-US" smtClean="0"/>
              <a:pPr>
                <a:defRPr/>
              </a:pPr>
              <a:t>15</a:t>
            </a:fld>
            <a:endParaRPr lang="en-US" dirty="0"/>
          </a:p>
        </p:txBody>
      </p:sp>
    </p:spTree>
    <p:extLst>
      <p:ext uri="{BB962C8B-B14F-4D97-AF65-F5344CB8AC3E}">
        <p14:creationId xmlns:p14="http://schemas.microsoft.com/office/powerpoint/2010/main" val="2920270854"/>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Dose-Response Curves from Past NASA Tests</a:t>
            </a:r>
          </a:p>
        </p:txBody>
      </p:sp>
      <p:sp>
        <p:nvSpPr>
          <p:cNvPr id="4" name="TextBox 3"/>
          <p:cNvSpPr txBox="1"/>
          <p:nvPr/>
        </p:nvSpPr>
        <p:spPr>
          <a:xfrm>
            <a:off x="306917" y="6425606"/>
            <a:ext cx="11428153" cy="307777"/>
          </a:xfrm>
          <a:prstGeom prst="rect">
            <a:avLst/>
          </a:prstGeom>
          <a:noFill/>
        </p:spPr>
        <p:txBody>
          <a:bodyPr wrap="square" rtlCol="0">
            <a:spAutoFit/>
          </a:bodyPr>
          <a:lstStyle/>
          <a:p>
            <a:r>
              <a:rPr lang="en-US" sz="1400" dirty="0"/>
              <a:t>J. Lee, et al. J. Acoustical Soc. Am., 147:2222,  2020.</a:t>
            </a:r>
          </a:p>
        </p:txBody>
      </p:sp>
      <p:pic>
        <p:nvPicPr>
          <p:cNvPr id="8" name="Picture 7">
            <a:extLst>
              <a:ext uri="{FF2B5EF4-FFF2-40B4-BE49-F238E27FC236}">
                <a16:creationId xmlns:a16="http://schemas.microsoft.com/office/drawing/2014/main" id="{D84063BE-CC8B-4505-A89E-1A525C730622}"/>
              </a:ext>
            </a:extLst>
          </p:cNvPr>
          <p:cNvPicPr>
            <a:picLocks noChangeAspect="1"/>
          </p:cNvPicPr>
          <p:nvPr/>
        </p:nvPicPr>
        <p:blipFill>
          <a:blip r:embed="rId3"/>
          <a:stretch>
            <a:fillRect/>
          </a:stretch>
        </p:blipFill>
        <p:spPr>
          <a:xfrm>
            <a:off x="3310809" y="1090087"/>
            <a:ext cx="4512325" cy="5335519"/>
          </a:xfrm>
          <a:prstGeom prst="rect">
            <a:avLst/>
          </a:prstGeom>
        </p:spPr>
      </p:pic>
      <p:pic>
        <p:nvPicPr>
          <p:cNvPr id="11" name="Picture 10">
            <a:extLst>
              <a:ext uri="{FF2B5EF4-FFF2-40B4-BE49-F238E27FC236}">
                <a16:creationId xmlns:a16="http://schemas.microsoft.com/office/drawing/2014/main" id="{AC74C7E7-2FD1-4ADB-A2E5-EE7B6F765FF2}"/>
              </a:ext>
            </a:extLst>
          </p:cNvPr>
          <p:cNvPicPr>
            <a:picLocks noChangeAspect="1"/>
          </p:cNvPicPr>
          <p:nvPr/>
        </p:nvPicPr>
        <p:blipFill>
          <a:blip r:embed="rId4"/>
          <a:stretch>
            <a:fillRect/>
          </a:stretch>
        </p:blipFill>
        <p:spPr>
          <a:xfrm>
            <a:off x="8019248" y="3005094"/>
            <a:ext cx="1759853" cy="847812"/>
          </a:xfrm>
          <a:prstGeom prst="rect">
            <a:avLst/>
          </a:prstGeom>
        </p:spPr>
      </p:pic>
      <p:sp>
        <p:nvSpPr>
          <p:cNvPr id="15" name="TextBox 14">
            <a:extLst>
              <a:ext uri="{FF2B5EF4-FFF2-40B4-BE49-F238E27FC236}">
                <a16:creationId xmlns:a16="http://schemas.microsoft.com/office/drawing/2014/main" id="{AFCEE54A-8CDD-4A40-9C4E-337DC01EB212}"/>
              </a:ext>
            </a:extLst>
          </p:cNvPr>
          <p:cNvSpPr txBox="1"/>
          <p:nvPr/>
        </p:nvSpPr>
        <p:spPr>
          <a:xfrm>
            <a:off x="8302592" y="3073729"/>
            <a:ext cx="2743470" cy="707886"/>
          </a:xfrm>
          <a:prstGeom prst="rect">
            <a:avLst/>
          </a:prstGeom>
          <a:solidFill>
            <a:schemeClr val="bg1"/>
          </a:solidFill>
        </p:spPr>
        <p:txBody>
          <a:bodyPr wrap="square" rtlCol="0">
            <a:spAutoFit/>
          </a:bodyPr>
          <a:lstStyle/>
          <a:p>
            <a:r>
              <a:rPr lang="en-US" sz="2000" dirty="0"/>
              <a:t>Large Community Test</a:t>
            </a:r>
          </a:p>
          <a:p>
            <a:r>
              <a:rPr lang="en-US" sz="2000" dirty="0"/>
              <a:t>Small Community Test</a:t>
            </a:r>
          </a:p>
        </p:txBody>
      </p:sp>
      <p:sp>
        <p:nvSpPr>
          <p:cNvPr id="7" name="Slide Number Placeholder 3">
            <a:extLst>
              <a:ext uri="{FF2B5EF4-FFF2-40B4-BE49-F238E27FC236}">
                <a16:creationId xmlns:a16="http://schemas.microsoft.com/office/drawing/2014/main" id="{09B2BE10-4082-4FC1-ACA2-159493FF3200}"/>
              </a:ext>
            </a:extLst>
          </p:cNvPr>
          <p:cNvSpPr>
            <a:spLocks noGrp="1"/>
          </p:cNvSpPr>
          <p:nvPr>
            <p:ph type="sldNum" sz="quarter" idx="10"/>
          </p:nvPr>
        </p:nvSpPr>
        <p:spPr>
          <a:xfrm>
            <a:off x="11641138" y="6461125"/>
            <a:ext cx="550862" cy="388938"/>
          </a:xfrm>
        </p:spPr>
        <p:txBody>
          <a:bodyPr/>
          <a:lstStyle/>
          <a:p>
            <a:pPr>
              <a:defRPr/>
            </a:pPr>
            <a:fld id="{31DD3C4B-036E-4AED-9291-1DC0D6EAFAC7}" type="slidenum">
              <a:rPr lang="en-US" smtClean="0"/>
              <a:pPr>
                <a:defRPr/>
              </a:pPr>
              <a:t>16</a:t>
            </a:fld>
            <a:endParaRPr lang="en-US" dirty="0"/>
          </a:p>
        </p:txBody>
      </p:sp>
    </p:spTree>
    <p:extLst>
      <p:ext uri="{BB962C8B-B14F-4D97-AF65-F5344CB8AC3E}">
        <p14:creationId xmlns:p14="http://schemas.microsoft.com/office/powerpoint/2010/main" val="1138182275"/>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006D-FCA6-45A1-87B9-A9C840F8C2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6C395E-DF8A-4169-9074-0D746660A07D}"/>
              </a:ext>
            </a:extLst>
          </p:cNvPr>
          <p:cNvSpPr>
            <a:spLocks noGrp="1"/>
          </p:cNvSpPr>
          <p:nvPr>
            <p:ph idx="1"/>
          </p:nvPr>
        </p:nvSpPr>
        <p:spPr/>
        <p:txBody>
          <a:bodyPr/>
          <a:lstStyle/>
          <a:p>
            <a:pPr marL="0" indent="0" algn="ctr">
              <a:buNone/>
            </a:pPr>
            <a:r>
              <a:rPr lang="en-US" sz="4800" dirty="0"/>
              <a:t>NASA’s Low Boom Flight Demonstration Mission</a:t>
            </a:r>
            <a:endParaRPr lang="en-US" sz="4800" dirty="0">
              <a:solidFill>
                <a:schemeClr val="bg1">
                  <a:lumMod val="75000"/>
                </a:schemeClr>
              </a:solidFill>
            </a:endParaRPr>
          </a:p>
          <a:p>
            <a:pPr marL="0" indent="0" algn="ctr">
              <a:buNone/>
            </a:pPr>
            <a:endParaRPr lang="en-US" sz="4800" dirty="0">
              <a:solidFill>
                <a:schemeClr val="bg1">
                  <a:lumMod val="75000"/>
                </a:schemeClr>
              </a:solidFill>
            </a:endParaRPr>
          </a:p>
          <a:p>
            <a:pPr lvl="1">
              <a:buFont typeface="Arial" panose="020B0604020202020204" pitchFamily="34" charset="0"/>
              <a:buChar char="•"/>
            </a:pPr>
            <a:r>
              <a:rPr lang="en-US" sz="4000" dirty="0"/>
              <a:t>Status</a:t>
            </a:r>
          </a:p>
          <a:p>
            <a:pPr lvl="1">
              <a:buFont typeface="Arial" panose="020B0604020202020204" pitchFamily="34" charset="0"/>
              <a:buChar char="•"/>
            </a:pPr>
            <a:r>
              <a:rPr lang="en-US" sz="4000" dirty="0"/>
              <a:t>Challenges and strategies</a:t>
            </a:r>
          </a:p>
          <a:p>
            <a:pPr marL="0" indent="0" algn="ctr">
              <a:buNone/>
            </a:pPr>
            <a:endParaRPr lang="en-US" sz="4800" dirty="0">
              <a:solidFill>
                <a:schemeClr val="bg1">
                  <a:lumMod val="75000"/>
                </a:schemeClr>
              </a:solidFill>
            </a:endParaRPr>
          </a:p>
        </p:txBody>
      </p:sp>
      <p:sp>
        <p:nvSpPr>
          <p:cNvPr id="4" name="Slide Number Placeholder 3">
            <a:extLst>
              <a:ext uri="{FF2B5EF4-FFF2-40B4-BE49-F238E27FC236}">
                <a16:creationId xmlns:a16="http://schemas.microsoft.com/office/drawing/2014/main" id="{83B90777-5367-4603-A7C4-0E234AEDB507}"/>
              </a:ext>
            </a:extLst>
          </p:cNvPr>
          <p:cNvSpPr>
            <a:spLocks noGrp="1"/>
          </p:cNvSpPr>
          <p:nvPr>
            <p:ph type="sldNum" sz="quarter" idx="10"/>
          </p:nvPr>
        </p:nvSpPr>
        <p:spPr/>
        <p:txBody>
          <a:bodyPr/>
          <a:lstStyle/>
          <a:p>
            <a:pPr>
              <a:defRPr/>
            </a:pPr>
            <a:fld id="{31DD3C4B-036E-4AED-9291-1DC0D6EAFAC7}" type="slidenum">
              <a:rPr lang="en-US" smtClean="0"/>
              <a:pPr>
                <a:defRPr/>
              </a:pPr>
              <a:t>17</a:t>
            </a:fld>
            <a:endParaRPr lang="en-US" dirty="0"/>
          </a:p>
        </p:txBody>
      </p:sp>
    </p:spTree>
    <p:extLst>
      <p:ext uri="{BB962C8B-B14F-4D97-AF65-F5344CB8AC3E}">
        <p14:creationId xmlns:p14="http://schemas.microsoft.com/office/powerpoint/2010/main" val="2873270378"/>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FB9B710-869B-654C-868C-AD69A04290C8}"/>
              </a:ext>
            </a:extLst>
          </p:cNvPr>
          <p:cNvSpPr/>
          <p:nvPr/>
        </p:nvSpPr>
        <p:spPr>
          <a:xfrm>
            <a:off x="8744831" y="1937177"/>
            <a:ext cx="2983645" cy="2983645"/>
          </a:xfrm>
          <a:prstGeom prst="ellipse">
            <a:avLst/>
          </a:prstGeom>
          <a:solidFill>
            <a:srgbClr val="16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80B7C8-78D7-4149-AF3D-E9FD18E4DB1F}"/>
              </a:ext>
            </a:extLst>
          </p:cNvPr>
          <p:cNvSpPr>
            <a:spLocks noGrp="1"/>
          </p:cNvSpPr>
          <p:nvPr>
            <p:ph type="title"/>
          </p:nvPr>
        </p:nvSpPr>
        <p:spPr>
          <a:xfrm>
            <a:off x="248625" y="269677"/>
            <a:ext cx="10701291" cy="522898"/>
          </a:xfrm>
        </p:spPr>
        <p:txBody>
          <a:bodyPr/>
          <a:lstStyle/>
          <a:p>
            <a:r>
              <a:rPr lang="en-US" dirty="0"/>
              <a:t>What is NASA’s Low Boom Flight Demonstration?</a:t>
            </a:r>
            <a:endParaRPr lang="en-US" sz="2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A001F6F-0600-F84C-A10D-2A21A0A9D7B3}"/>
              </a:ext>
            </a:extLst>
          </p:cNvPr>
          <p:cNvSpPr txBox="1"/>
          <p:nvPr/>
        </p:nvSpPr>
        <p:spPr>
          <a:xfrm>
            <a:off x="8737724" y="2699960"/>
            <a:ext cx="2990751" cy="1569660"/>
          </a:xfrm>
          <a:prstGeom prst="rect">
            <a:avLst/>
          </a:prstGeom>
          <a:noFill/>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defTabSz="685783" hangingPunct="0">
              <a:defRPr/>
            </a:pPr>
            <a:r>
              <a:rPr lang="en-US" sz="2400" b="1" kern="0" dirty="0">
                <a:solidFill>
                  <a:schemeClr val="bg1"/>
                </a:solidFill>
                <a:sym typeface="Helvetica"/>
              </a:rPr>
              <a:t>Systematic Approach Leading to Community Testing</a:t>
            </a:r>
          </a:p>
        </p:txBody>
      </p:sp>
      <p:sp>
        <p:nvSpPr>
          <p:cNvPr id="9" name="TextBox 8">
            <a:extLst>
              <a:ext uri="{FF2B5EF4-FFF2-40B4-BE49-F238E27FC236}">
                <a16:creationId xmlns:a16="http://schemas.microsoft.com/office/drawing/2014/main" id="{A2287F5B-A6B4-D848-BB54-99EA01B9B550}"/>
              </a:ext>
            </a:extLst>
          </p:cNvPr>
          <p:cNvSpPr txBox="1"/>
          <p:nvPr/>
        </p:nvSpPr>
        <p:spPr>
          <a:xfrm>
            <a:off x="3078614" y="1047736"/>
            <a:ext cx="5254225" cy="1331134"/>
          </a:xfrm>
          <a:prstGeom prst="rect">
            <a:avLst/>
          </a:prstGeom>
          <a:noFill/>
        </p:spPr>
        <p:txBody>
          <a:bodyPr wrap="square" rtlCol="0">
            <a:spAutoFit/>
          </a:bodyPr>
          <a:lstStyle/>
          <a:p>
            <a:pPr defTabSz="685783" hangingPunct="0">
              <a:defRPr/>
            </a:pPr>
            <a:r>
              <a:rPr lang="en-US" b="1" kern="0" dirty="0">
                <a:latin typeface="Arial" panose="020B0604020202020204" pitchFamily="34" charset="0"/>
                <a:cs typeface="Arial" panose="020B0604020202020204" pitchFamily="34" charset="0"/>
                <a:sym typeface="Helvetica"/>
              </a:rPr>
              <a:t>Phase 1 – Aircraft Development</a:t>
            </a:r>
          </a:p>
          <a:p>
            <a:pPr defTabSz="685783" hangingPunct="0">
              <a:defRPr/>
            </a:pPr>
            <a:r>
              <a:rPr lang="en-US" sz="1600" i="1" kern="0" dirty="0">
                <a:latin typeface="Arial" panose="020B0604020202020204" pitchFamily="34" charset="0"/>
                <a:cs typeface="Arial" panose="020B0604020202020204" pitchFamily="34" charset="0"/>
                <a:sym typeface="Helvetica"/>
              </a:rPr>
              <a:t>In progress (FY18-23) </a:t>
            </a:r>
          </a:p>
          <a:p>
            <a:pPr marL="233363" lvl="1" indent="-233363" defTabSz="685783" hangingPunct="0">
              <a:spcBef>
                <a:spcPts val="100"/>
              </a:spcBef>
              <a:buFont typeface="Arial" panose="020B0604020202020204" pitchFamily="34" charset="0"/>
              <a:buChar char="•"/>
              <a:defRPr/>
            </a:pPr>
            <a:r>
              <a:rPr lang="en-US" sz="1400" kern="0" dirty="0">
                <a:solidFill>
                  <a:schemeClr val="tx1">
                    <a:lumMod val="85000"/>
                    <a:lumOff val="15000"/>
                  </a:schemeClr>
                </a:solidFill>
                <a:latin typeface="Arial" panose="020B0604020202020204" pitchFamily="34" charset="0"/>
                <a:cs typeface="Arial" panose="020B0604020202020204" pitchFamily="34" charset="0"/>
                <a:sym typeface="Helvetica"/>
              </a:rPr>
              <a:t>Design, fabricate a quiet supersonic research aircraft</a:t>
            </a:r>
          </a:p>
          <a:p>
            <a:pPr marL="233363" lvl="1" indent="-233363" defTabSz="685783" hangingPunct="0">
              <a:spcBef>
                <a:spcPts val="100"/>
              </a:spcBef>
              <a:buFont typeface="Arial" panose="020B0604020202020204" pitchFamily="34" charset="0"/>
              <a:buChar char="•"/>
              <a:defRPr/>
            </a:pPr>
            <a:r>
              <a:rPr lang="en-US" sz="1400" kern="0" dirty="0">
                <a:solidFill>
                  <a:schemeClr val="tx1">
                    <a:lumMod val="85000"/>
                    <a:lumOff val="15000"/>
                  </a:schemeClr>
                </a:solidFill>
                <a:latin typeface="Arial" panose="020B0604020202020204" pitchFamily="34" charset="0"/>
                <a:cs typeface="Arial" panose="020B0604020202020204" pitchFamily="34" charset="0"/>
                <a:sym typeface="Helvetica"/>
              </a:rPr>
              <a:t>Prove performance in test range flights</a:t>
            </a:r>
          </a:p>
          <a:p>
            <a:pPr marL="233363" lvl="1" indent="-233363" defTabSz="685783" hangingPunct="0">
              <a:spcBef>
                <a:spcPts val="100"/>
              </a:spcBef>
              <a:buFont typeface="Arial" panose="020B0604020202020204" pitchFamily="34" charset="0"/>
              <a:buChar char="•"/>
              <a:defRPr/>
            </a:pPr>
            <a:r>
              <a:rPr lang="en-US" sz="1400" kern="0" dirty="0">
                <a:solidFill>
                  <a:schemeClr val="tx1">
                    <a:lumMod val="85000"/>
                    <a:lumOff val="15000"/>
                  </a:schemeClr>
                </a:solidFill>
                <a:latin typeface="Arial" panose="020B0604020202020204" pitchFamily="34" charset="0"/>
                <a:cs typeface="Arial" panose="020B0604020202020204" pitchFamily="34" charset="0"/>
                <a:sym typeface="Helvetica"/>
              </a:rPr>
              <a:t>Prove safety for flights in normal airspace</a:t>
            </a:r>
          </a:p>
        </p:txBody>
      </p:sp>
      <p:sp>
        <p:nvSpPr>
          <p:cNvPr id="6" name="TextBox 5">
            <a:extLst>
              <a:ext uri="{FF2B5EF4-FFF2-40B4-BE49-F238E27FC236}">
                <a16:creationId xmlns:a16="http://schemas.microsoft.com/office/drawing/2014/main" id="{2E5C22C0-E6D5-134C-A0FB-A9C5E1EDCB35}"/>
              </a:ext>
            </a:extLst>
          </p:cNvPr>
          <p:cNvSpPr txBox="1"/>
          <p:nvPr/>
        </p:nvSpPr>
        <p:spPr>
          <a:xfrm>
            <a:off x="3078614" y="2844488"/>
            <a:ext cx="5254225" cy="1072088"/>
          </a:xfrm>
          <a:prstGeom prst="rect">
            <a:avLst/>
          </a:prstGeom>
          <a:noFill/>
        </p:spPr>
        <p:txBody>
          <a:bodyPr wrap="square" rtlCol="0">
            <a:spAutoFit/>
          </a:bodyPr>
          <a:lstStyle/>
          <a:p>
            <a:pPr marL="233363" indent="-219075" defTabSz="685783" fontAlgn="base" hangingPunct="0">
              <a:spcBef>
                <a:spcPct val="0"/>
              </a:spcBef>
              <a:spcAft>
                <a:spcPct val="0"/>
              </a:spcAft>
              <a:defRPr/>
            </a:pPr>
            <a:r>
              <a:rPr lang="en-US" b="1" kern="0" dirty="0">
                <a:latin typeface="Arial" panose="020B0604020202020204" pitchFamily="34" charset="0"/>
                <a:cs typeface="Arial" panose="020B0604020202020204" pitchFamily="34" charset="0"/>
                <a:sym typeface="Helvetica"/>
              </a:rPr>
              <a:t>Phase 2 – Acoustic Validation</a:t>
            </a:r>
          </a:p>
          <a:p>
            <a:pPr marL="233363" indent="-219075" defTabSz="685783" fontAlgn="base" hangingPunct="0">
              <a:spcBef>
                <a:spcPct val="0"/>
              </a:spcBef>
              <a:spcAft>
                <a:spcPct val="0"/>
              </a:spcAft>
              <a:defRPr/>
            </a:pPr>
            <a:r>
              <a:rPr lang="en-US" sz="1600" i="1" kern="0" dirty="0">
                <a:latin typeface="Arial" panose="020B0604020202020204" pitchFamily="34" charset="0"/>
                <a:cs typeface="Arial" panose="020B0604020202020204" pitchFamily="34" charset="0"/>
                <a:sym typeface="Helvetica"/>
              </a:rPr>
              <a:t>Preparation in progress (FY18-23), Execution FY23-24</a:t>
            </a:r>
          </a:p>
          <a:p>
            <a:pPr marL="233363" lvl="1" indent="-219075" defTabSz="685783" hangingPunct="0">
              <a:spcBef>
                <a:spcPts val="100"/>
              </a:spcBef>
              <a:buFont typeface="Arial" panose="020B0604020202020204" pitchFamily="34" charset="0"/>
              <a:buChar char="•"/>
              <a:defRPr/>
            </a:pPr>
            <a:r>
              <a:rPr lang="en-US" sz="1400" kern="0" dirty="0">
                <a:solidFill>
                  <a:schemeClr val="tx1">
                    <a:lumMod val="85000"/>
                    <a:lumOff val="15000"/>
                  </a:schemeClr>
                </a:solidFill>
                <a:latin typeface="Arial" panose="020B0604020202020204" pitchFamily="34" charset="0"/>
                <a:cs typeface="Arial" panose="020B0604020202020204" pitchFamily="34" charset="0"/>
                <a:sym typeface="Helvetica"/>
              </a:rPr>
              <a:t>Prove the acoustic characteristics match design targets</a:t>
            </a:r>
          </a:p>
          <a:p>
            <a:pPr marL="233363" lvl="1" indent="-219075" defTabSz="685783" hangingPunct="0">
              <a:spcBef>
                <a:spcPts val="100"/>
              </a:spcBef>
              <a:buFont typeface="Arial" panose="020B0604020202020204" pitchFamily="34" charset="0"/>
              <a:buChar char="•"/>
              <a:defRPr/>
            </a:pPr>
            <a:r>
              <a:rPr lang="en-US" sz="1400" kern="0" dirty="0">
                <a:solidFill>
                  <a:schemeClr val="tx1">
                    <a:lumMod val="85000"/>
                    <a:lumOff val="15000"/>
                  </a:schemeClr>
                </a:solidFill>
                <a:latin typeface="Arial" panose="020B0604020202020204" pitchFamily="34" charset="0"/>
                <a:cs typeface="Arial" panose="020B0604020202020204" pitchFamily="34" charset="0"/>
                <a:sym typeface="Helvetica"/>
              </a:rPr>
              <a:t>Detailed in flight and ground measurements in test range</a:t>
            </a:r>
          </a:p>
        </p:txBody>
      </p:sp>
      <p:pic>
        <p:nvPicPr>
          <p:cNvPr id="10" name="Picture 9">
            <a:extLst>
              <a:ext uri="{FF2B5EF4-FFF2-40B4-BE49-F238E27FC236}">
                <a16:creationId xmlns:a16="http://schemas.microsoft.com/office/drawing/2014/main" id="{C9C522F9-0303-FB4F-A6BD-78E02D065F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016" t="8928" r="5001" b="4563"/>
          <a:stretch/>
        </p:blipFill>
        <p:spPr>
          <a:xfrm>
            <a:off x="277573" y="2550360"/>
            <a:ext cx="2636288" cy="1880002"/>
          </a:xfrm>
          <a:prstGeom prst="rect">
            <a:avLst/>
          </a:prstGeom>
        </p:spPr>
      </p:pic>
      <p:sp>
        <p:nvSpPr>
          <p:cNvPr id="8" name="TextBox 7">
            <a:extLst>
              <a:ext uri="{FF2B5EF4-FFF2-40B4-BE49-F238E27FC236}">
                <a16:creationId xmlns:a16="http://schemas.microsoft.com/office/drawing/2014/main" id="{0C2B8650-2873-724C-BB45-F85BCB227F26}"/>
              </a:ext>
            </a:extLst>
          </p:cNvPr>
          <p:cNvSpPr txBox="1"/>
          <p:nvPr/>
        </p:nvSpPr>
        <p:spPr>
          <a:xfrm>
            <a:off x="3107538" y="4449711"/>
            <a:ext cx="5225301" cy="1985159"/>
          </a:xfrm>
          <a:prstGeom prst="rect">
            <a:avLst/>
          </a:prstGeom>
          <a:noFill/>
        </p:spPr>
        <p:txBody>
          <a:bodyPr wrap="square" rtlCol="0">
            <a:spAutoFit/>
          </a:bodyPr>
          <a:lstStyle/>
          <a:p>
            <a:pPr defTabSz="685783" hangingPunct="0">
              <a:defRPr/>
            </a:pPr>
            <a:r>
              <a:rPr lang="en-US" b="1" kern="0" dirty="0">
                <a:latin typeface="Arial" panose="020B0604020202020204" pitchFamily="34" charset="0"/>
                <a:cs typeface="Arial" panose="020B0604020202020204" pitchFamily="34" charset="0"/>
                <a:sym typeface="Helvetica"/>
              </a:rPr>
              <a:t>Phase 3 – Community Response Testing  </a:t>
            </a:r>
          </a:p>
          <a:p>
            <a:pPr defTabSz="685783" hangingPunct="0">
              <a:defRPr/>
            </a:pPr>
            <a:r>
              <a:rPr lang="en-US" sz="1600" i="1" kern="0" dirty="0">
                <a:latin typeface="Arial" panose="020B0604020202020204" pitchFamily="34" charset="0"/>
                <a:cs typeface="Arial" panose="020B0604020202020204" pitchFamily="34" charset="0"/>
                <a:sym typeface="Helvetica"/>
              </a:rPr>
              <a:t>Preparation in progress (FY19-23), Execution FY24-27</a:t>
            </a:r>
            <a:endParaRPr lang="en-US" sz="1600" b="1" kern="0" dirty="0">
              <a:latin typeface="Arial" panose="020B0604020202020204" pitchFamily="34" charset="0"/>
              <a:cs typeface="Arial" panose="020B0604020202020204" pitchFamily="34" charset="0"/>
              <a:sym typeface="Helvetica"/>
            </a:endParaRPr>
          </a:p>
          <a:p>
            <a:pPr marL="233363" indent="-233363" defTabSz="685783" hangingPunct="0">
              <a:spcBef>
                <a:spcPts val="100"/>
              </a:spcBef>
              <a:buFont typeface="Arial" panose="020B0604020202020204" pitchFamily="34" charset="0"/>
              <a:buChar char="•"/>
              <a:defRPr/>
            </a:pPr>
            <a:r>
              <a:rPr lang="en-US" sz="1400" kern="0" dirty="0">
                <a:solidFill>
                  <a:schemeClr val="tx1">
                    <a:lumMod val="85000"/>
                    <a:lumOff val="15000"/>
                  </a:schemeClr>
                </a:solidFill>
                <a:latin typeface="Arial" panose="020B0604020202020204" pitchFamily="34" charset="0"/>
                <a:cs typeface="Arial" panose="020B0604020202020204" pitchFamily="34" charset="0"/>
                <a:sym typeface="Helvetica"/>
              </a:rPr>
              <a:t>Conduct community tests </a:t>
            </a:r>
          </a:p>
          <a:p>
            <a:pPr marL="525463" lvl="1" indent="-234950" defTabSz="685783" hangingPunct="0">
              <a:spcBef>
                <a:spcPts val="100"/>
              </a:spcBef>
              <a:buFont typeface="Arial" panose="020B0604020202020204" pitchFamily="34" charset="0"/>
              <a:buChar char="•"/>
              <a:tabLst>
                <a:tab pos="669925" algn="l"/>
              </a:tabLst>
              <a:defRPr/>
            </a:pPr>
            <a:r>
              <a:rPr lang="en-US" sz="1400" kern="0" dirty="0">
                <a:solidFill>
                  <a:schemeClr val="tx1">
                    <a:lumMod val="85000"/>
                    <a:lumOff val="15000"/>
                  </a:schemeClr>
                </a:solidFill>
                <a:latin typeface="Arial" panose="020B0604020202020204" pitchFamily="34" charset="0"/>
                <a:cs typeface="Arial" panose="020B0604020202020204" pitchFamily="34" charset="0"/>
                <a:sym typeface="Helvetica"/>
              </a:rPr>
              <a:t>Select communities </a:t>
            </a:r>
          </a:p>
          <a:p>
            <a:pPr marL="525463" lvl="1" indent="-234950" defTabSz="685783" hangingPunct="0">
              <a:spcBef>
                <a:spcPts val="100"/>
              </a:spcBef>
              <a:buFont typeface="Arial" panose="020B0604020202020204" pitchFamily="34" charset="0"/>
              <a:buChar char="•"/>
              <a:tabLst>
                <a:tab pos="669925" algn="l"/>
              </a:tabLst>
              <a:defRPr/>
            </a:pPr>
            <a:r>
              <a:rPr lang="en-US" sz="1400" kern="0" dirty="0">
                <a:solidFill>
                  <a:schemeClr val="tx1">
                    <a:lumMod val="85000"/>
                    <a:lumOff val="15000"/>
                  </a:schemeClr>
                </a:solidFill>
                <a:latin typeface="Arial" panose="020B0604020202020204" pitchFamily="34" charset="0"/>
                <a:cs typeface="Arial" panose="020B0604020202020204" pitchFamily="34" charset="0"/>
                <a:sym typeface="Helvetica"/>
              </a:rPr>
              <a:t>Outreach and engagement (including STEM)</a:t>
            </a:r>
          </a:p>
          <a:p>
            <a:pPr marL="525463" lvl="1" indent="-234950" defTabSz="685783" hangingPunct="0">
              <a:spcBef>
                <a:spcPts val="100"/>
              </a:spcBef>
              <a:buFont typeface="Arial" panose="020B0604020202020204" pitchFamily="34" charset="0"/>
              <a:buChar char="•"/>
              <a:tabLst>
                <a:tab pos="669925" algn="l"/>
              </a:tabLst>
              <a:defRPr/>
            </a:pPr>
            <a:r>
              <a:rPr lang="en-US" sz="1400" kern="0" dirty="0">
                <a:solidFill>
                  <a:schemeClr val="tx1">
                    <a:lumMod val="85000"/>
                    <a:lumOff val="15000"/>
                  </a:schemeClr>
                </a:solidFill>
                <a:latin typeface="Arial" panose="020B0604020202020204" pitchFamily="34" charset="0"/>
                <a:cs typeface="Arial" panose="020B0604020202020204" pitchFamily="34" charset="0"/>
                <a:sym typeface="Helvetica"/>
              </a:rPr>
              <a:t>Obtain necessary approval</a:t>
            </a:r>
          </a:p>
          <a:p>
            <a:pPr marL="525463" lvl="1" indent="-234950" defTabSz="685783" hangingPunct="0">
              <a:spcBef>
                <a:spcPts val="100"/>
              </a:spcBef>
              <a:buFont typeface="Arial" panose="020B0604020202020204" pitchFamily="34" charset="0"/>
              <a:buChar char="•"/>
              <a:tabLst>
                <a:tab pos="669925" algn="l"/>
              </a:tabLst>
              <a:defRPr/>
            </a:pPr>
            <a:r>
              <a:rPr lang="en-US" sz="1400" kern="0" dirty="0">
                <a:solidFill>
                  <a:schemeClr val="tx1">
                    <a:lumMod val="85000"/>
                    <a:lumOff val="15000"/>
                  </a:schemeClr>
                </a:solidFill>
                <a:latin typeface="Arial" panose="020B0604020202020204" pitchFamily="34" charset="0"/>
                <a:cs typeface="Arial" panose="020B0604020202020204" pitchFamily="34" charset="0"/>
                <a:sym typeface="Helvetica"/>
              </a:rPr>
              <a:t>Plan surveys and recruit participants</a:t>
            </a:r>
          </a:p>
          <a:p>
            <a:pPr marL="525463" lvl="1" indent="-234950" defTabSz="685783" hangingPunct="0">
              <a:spcBef>
                <a:spcPts val="100"/>
              </a:spcBef>
              <a:buFont typeface="Arial" panose="020B0604020202020204" pitchFamily="34" charset="0"/>
              <a:buChar char="•"/>
              <a:tabLst>
                <a:tab pos="669925" algn="l"/>
              </a:tabLst>
              <a:defRPr/>
            </a:pPr>
            <a:r>
              <a:rPr lang="en-US" sz="1400" kern="0" dirty="0">
                <a:solidFill>
                  <a:schemeClr val="tx1">
                    <a:lumMod val="85000"/>
                    <a:lumOff val="15000"/>
                  </a:schemeClr>
                </a:solidFill>
                <a:latin typeface="Arial" panose="020B0604020202020204" pitchFamily="34" charset="0"/>
                <a:cs typeface="Arial" panose="020B0604020202020204" pitchFamily="34" charset="0"/>
                <a:sym typeface="Helvetica"/>
              </a:rPr>
              <a:t>Collect ground measurements</a:t>
            </a:r>
          </a:p>
        </p:txBody>
      </p:sp>
      <p:pic>
        <p:nvPicPr>
          <p:cNvPr id="11" name="Picture 10">
            <a:extLst>
              <a:ext uri="{FF2B5EF4-FFF2-40B4-BE49-F238E27FC236}">
                <a16:creationId xmlns:a16="http://schemas.microsoft.com/office/drawing/2014/main" id="{40CB07AD-F161-234E-82E6-792471BF11E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77572" y="4523083"/>
            <a:ext cx="2643396" cy="1766939"/>
          </a:xfrm>
          <a:prstGeom prst="rect">
            <a:avLst/>
          </a:prstGeom>
        </p:spPr>
      </p:pic>
      <p:pic>
        <p:nvPicPr>
          <p:cNvPr id="32" name="Picture 31">
            <a:extLst>
              <a:ext uri="{FF2B5EF4-FFF2-40B4-BE49-F238E27FC236}">
                <a16:creationId xmlns:a16="http://schemas.microsoft.com/office/drawing/2014/main" id="{F6A8F9AB-9EB6-D547-A01E-935287FE832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77572" y="949234"/>
            <a:ext cx="2643396" cy="1524985"/>
          </a:xfrm>
          <a:prstGeom prst="rect">
            <a:avLst/>
          </a:prstGeom>
        </p:spPr>
      </p:pic>
      <p:sp>
        <p:nvSpPr>
          <p:cNvPr id="14" name="Slide Number Placeholder 3">
            <a:extLst>
              <a:ext uri="{FF2B5EF4-FFF2-40B4-BE49-F238E27FC236}">
                <a16:creationId xmlns:a16="http://schemas.microsoft.com/office/drawing/2014/main" id="{FFEEE76F-B3CE-7946-B34B-3242D61F48E8}"/>
              </a:ext>
            </a:extLst>
          </p:cNvPr>
          <p:cNvSpPr>
            <a:spLocks noGrp="1"/>
          </p:cNvSpPr>
          <p:nvPr>
            <p:ph type="sldNum" sz="quarter" idx="12"/>
          </p:nvPr>
        </p:nvSpPr>
        <p:spPr>
          <a:xfrm>
            <a:off x="11702782" y="6435804"/>
            <a:ext cx="481963" cy="365125"/>
          </a:xfrm>
          <a:prstGeom prst="rect">
            <a:avLst/>
          </a:prstGeom>
        </p:spPr>
        <p:txBody>
          <a:bodyPr anchor="b"/>
          <a:lstStyle>
            <a:defPPr>
              <a:defRPr lang="en-US"/>
            </a:defPPr>
            <a:lvl1pPr marL="0" algn="l" defTabSz="914400" rtl="0" eaLnBrk="1" latinLnBrk="0" hangingPunct="1">
              <a:defRPr sz="9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BE8F62-5DF8-3040-A6A0-7DDCFC9687FE}" type="slidenum">
              <a:rPr lang="en-US" smtClean="0"/>
              <a:pPr/>
              <a:t>18</a:t>
            </a:fld>
            <a:endParaRPr lang="en-US"/>
          </a:p>
        </p:txBody>
      </p:sp>
    </p:spTree>
    <p:extLst>
      <p:ext uri="{BB962C8B-B14F-4D97-AF65-F5344CB8AC3E}">
        <p14:creationId xmlns:p14="http://schemas.microsoft.com/office/powerpoint/2010/main" val="2684150235"/>
      </p:ext>
    </p:extLst>
  </p:cSld>
  <p:clrMapOvr>
    <a:masterClrMapping/>
  </p:clrMapOvr>
  <mc:AlternateContent xmlns:mc="http://schemas.openxmlformats.org/markup-compatibility/2006" xmlns:p14="http://schemas.microsoft.com/office/powerpoint/2010/main">
    <mc:Choice Requires="p14">
      <p:transition spd="med" p14:dur="700" advTm="95349">
        <p:fade/>
      </p:transition>
    </mc:Choice>
    <mc:Fallback xmlns="">
      <p:transition spd="med" advTm="95349">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4D75B-E6A6-D046-AAD7-A2D6BF5988DD}"/>
              </a:ext>
            </a:extLst>
          </p:cNvPr>
          <p:cNvSpPr>
            <a:spLocks noGrp="1"/>
          </p:cNvSpPr>
          <p:nvPr>
            <p:ph type="title"/>
          </p:nvPr>
        </p:nvSpPr>
        <p:spPr/>
        <p:txBody>
          <a:bodyPr/>
          <a:lstStyle/>
          <a:p>
            <a:r>
              <a:rPr lang="en-US" dirty="0"/>
              <a:t>Will a demonstrator represent future larger aircraft?</a:t>
            </a:r>
          </a:p>
        </p:txBody>
      </p:sp>
      <p:sp>
        <p:nvSpPr>
          <p:cNvPr id="3" name="Content Placeholder 2">
            <a:extLst>
              <a:ext uri="{FF2B5EF4-FFF2-40B4-BE49-F238E27FC236}">
                <a16:creationId xmlns:a16="http://schemas.microsoft.com/office/drawing/2014/main" id="{93DA4090-9C63-C94D-8770-F008A399488D}"/>
              </a:ext>
            </a:extLst>
          </p:cNvPr>
          <p:cNvSpPr>
            <a:spLocks noGrp="1"/>
          </p:cNvSpPr>
          <p:nvPr>
            <p:ph idx="1"/>
          </p:nvPr>
        </p:nvSpPr>
        <p:spPr>
          <a:xfrm>
            <a:off x="5197884" y="4710782"/>
            <a:ext cx="6422571" cy="1554480"/>
          </a:xfrm>
        </p:spPr>
        <p:txBody>
          <a:bodyPr/>
          <a:lstStyle/>
          <a:p>
            <a:r>
              <a:rPr lang="en-US" dirty="0"/>
              <a:t>Low Frequency sound – causes rattle</a:t>
            </a:r>
          </a:p>
          <a:p>
            <a:pPr lvl="1"/>
            <a:r>
              <a:rPr lang="en-US" dirty="0"/>
              <a:t>High sound energy below 10 Hz</a:t>
            </a:r>
          </a:p>
          <a:p>
            <a:r>
              <a:rPr lang="en-US" dirty="0"/>
              <a:t>Similar annoyance at a range of sound levels</a:t>
            </a:r>
          </a:p>
        </p:txBody>
      </p:sp>
      <p:sp>
        <p:nvSpPr>
          <p:cNvPr id="4" name="Slide Number Placeholder 3">
            <a:extLst>
              <a:ext uri="{FF2B5EF4-FFF2-40B4-BE49-F238E27FC236}">
                <a16:creationId xmlns:a16="http://schemas.microsoft.com/office/drawing/2014/main" id="{9E3AAA63-5C0B-644E-B690-4B25FDBC6F98}"/>
              </a:ext>
            </a:extLst>
          </p:cNvPr>
          <p:cNvSpPr>
            <a:spLocks noGrp="1"/>
          </p:cNvSpPr>
          <p:nvPr>
            <p:ph type="sldNum" sz="quarter" idx="12"/>
          </p:nvPr>
        </p:nvSpPr>
        <p:spPr>
          <a:xfrm>
            <a:off x="11694872" y="6463770"/>
            <a:ext cx="369125" cy="302228"/>
          </a:xfrm>
          <a:prstGeom prst="rect">
            <a:avLst/>
          </a:prstGeom>
        </p:spPr>
        <p:txBody>
          <a:bodyPr anchor="b"/>
          <a:lstStyle>
            <a:defPPr>
              <a:defRPr lang="en-US"/>
            </a:defPPr>
            <a:lvl1pPr marL="0" algn="l" defTabSz="914400" rtl="0" eaLnBrk="1" latinLnBrk="0" hangingPunct="1">
              <a:defRPr sz="9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50208D-4CFC-2843-8F5D-28637F6E97D8}" type="slidenum">
              <a:rPr lang="en-US" smtClean="0"/>
              <a:pPr/>
              <a:t>19</a:t>
            </a:fld>
            <a:endParaRPr lang="en-US"/>
          </a:p>
        </p:txBody>
      </p:sp>
      <p:pic>
        <p:nvPicPr>
          <p:cNvPr id="5" name="Picture 4">
            <a:extLst>
              <a:ext uri="{FF2B5EF4-FFF2-40B4-BE49-F238E27FC236}">
                <a16:creationId xmlns:a16="http://schemas.microsoft.com/office/drawing/2014/main" id="{BD5FD7B1-09E9-B14A-B8E0-EB7F40AAC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0297" y="1192604"/>
            <a:ext cx="5013700" cy="2804411"/>
          </a:xfrm>
          <a:prstGeom prst="rect">
            <a:avLst/>
          </a:prstGeom>
        </p:spPr>
      </p:pic>
      <p:pic>
        <p:nvPicPr>
          <p:cNvPr id="6" name="Picture 5">
            <a:extLst>
              <a:ext uri="{FF2B5EF4-FFF2-40B4-BE49-F238E27FC236}">
                <a16:creationId xmlns:a16="http://schemas.microsoft.com/office/drawing/2014/main" id="{72491785-1F8D-0142-BCE4-104FABC9C054}"/>
              </a:ext>
            </a:extLst>
          </p:cNvPr>
          <p:cNvPicPr>
            <a:picLocks noChangeAspect="1"/>
          </p:cNvPicPr>
          <p:nvPr/>
        </p:nvPicPr>
        <p:blipFill>
          <a:blip r:embed="rId4"/>
          <a:stretch>
            <a:fillRect/>
          </a:stretch>
        </p:blipFill>
        <p:spPr>
          <a:xfrm>
            <a:off x="571545" y="3053132"/>
            <a:ext cx="4211526" cy="3262206"/>
          </a:xfrm>
          <a:prstGeom prst="rect">
            <a:avLst/>
          </a:prstGeom>
        </p:spPr>
      </p:pic>
      <p:sp>
        <p:nvSpPr>
          <p:cNvPr id="7" name="TextBox 6">
            <a:extLst>
              <a:ext uri="{FF2B5EF4-FFF2-40B4-BE49-F238E27FC236}">
                <a16:creationId xmlns:a16="http://schemas.microsoft.com/office/drawing/2014/main" id="{A8738D16-E0E0-AC42-9A3D-0498A7205BF2}"/>
              </a:ext>
            </a:extLst>
          </p:cNvPr>
          <p:cNvSpPr txBox="1"/>
          <p:nvPr/>
        </p:nvSpPr>
        <p:spPr>
          <a:xfrm>
            <a:off x="439781" y="6258074"/>
            <a:ext cx="4777584" cy="307777"/>
          </a:xfrm>
          <a:prstGeom prst="rect">
            <a:avLst/>
          </a:prstGeom>
          <a:noFill/>
        </p:spPr>
        <p:txBody>
          <a:bodyPr wrap="square" rtlCol="0">
            <a:spAutoFit/>
          </a:bodyPr>
          <a:lstStyle/>
          <a:p>
            <a:r>
              <a:rPr lang="en-US" sz="1400" b="1" dirty="0">
                <a:latin typeface="Arial"/>
                <a:cs typeface="Arial"/>
              </a:rPr>
              <a:t>Annoyance comparison from Interior Noise Simulator</a:t>
            </a:r>
          </a:p>
        </p:txBody>
      </p:sp>
      <p:sp>
        <p:nvSpPr>
          <p:cNvPr id="8" name="Content Placeholder 2">
            <a:extLst>
              <a:ext uri="{FF2B5EF4-FFF2-40B4-BE49-F238E27FC236}">
                <a16:creationId xmlns:a16="http://schemas.microsoft.com/office/drawing/2014/main" id="{ACF3D6BE-4331-A145-A995-853BC804522E}"/>
              </a:ext>
            </a:extLst>
          </p:cNvPr>
          <p:cNvSpPr txBox="1">
            <a:spLocks/>
          </p:cNvSpPr>
          <p:nvPr/>
        </p:nvSpPr>
        <p:spPr>
          <a:xfrm>
            <a:off x="457199" y="1524001"/>
            <a:ext cx="6422571" cy="155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0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System Font Regular"/>
              <a:buChar char="-"/>
              <a:defRPr sz="1600" kern="1200">
                <a:solidFill>
                  <a:schemeClr val="tx1"/>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Demonstrator needs to match acoustic characteristics that cause annoyance</a:t>
            </a:r>
            <a:endParaRPr lang="en-US" dirty="0"/>
          </a:p>
        </p:txBody>
      </p:sp>
      <p:sp>
        <p:nvSpPr>
          <p:cNvPr id="9" name="TextBox 8">
            <a:extLst>
              <a:ext uri="{FF2B5EF4-FFF2-40B4-BE49-F238E27FC236}">
                <a16:creationId xmlns:a16="http://schemas.microsoft.com/office/drawing/2014/main" id="{980F0ADB-54C8-164C-BC1B-C4E31612BFFF}"/>
              </a:ext>
            </a:extLst>
          </p:cNvPr>
          <p:cNvSpPr txBox="1"/>
          <p:nvPr/>
        </p:nvSpPr>
        <p:spPr>
          <a:xfrm>
            <a:off x="7321495" y="4145375"/>
            <a:ext cx="4357932" cy="307777"/>
          </a:xfrm>
          <a:prstGeom prst="rect">
            <a:avLst/>
          </a:prstGeom>
          <a:noFill/>
        </p:spPr>
        <p:txBody>
          <a:bodyPr wrap="square" rtlCol="0">
            <a:spAutoFit/>
          </a:bodyPr>
          <a:lstStyle/>
          <a:p>
            <a:r>
              <a:rPr lang="en-US" sz="1400" b="1" dirty="0">
                <a:latin typeface="Arial"/>
                <a:cs typeface="Arial"/>
              </a:rPr>
              <a:t>Analysis of noise spectra for different designs</a:t>
            </a:r>
          </a:p>
        </p:txBody>
      </p:sp>
      <p:sp>
        <p:nvSpPr>
          <p:cNvPr id="10" name="TextBox 9">
            <a:extLst>
              <a:ext uri="{FF2B5EF4-FFF2-40B4-BE49-F238E27FC236}">
                <a16:creationId xmlns:a16="http://schemas.microsoft.com/office/drawing/2014/main" id="{EC835B7E-022B-CC41-A9E0-6F3F8000AEF8}"/>
              </a:ext>
            </a:extLst>
          </p:cNvPr>
          <p:cNvSpPr txBox="1"/>
          <p:nvPr/>
        </p:nvSpPr>
        <p:spPr>
          <a:xfrm>
            <a:off x="1649697" y="3350726"/>
            <a:ext cx="1532407" cy="954107"/>
          </a:xfrm>
          <a:prstGeom prst="rect">
            <a:avLst/>
          </a:prstGeom>
          <a:solidFill>
            <a:schemeClr val="bg1"/>
          </a:solidFill>
        </p:spPr>
        <p:txBody>
          <a:bodyPr wrap="none" rtlCol="0">
            <a:spAutoFit/>
          </a:bodyPr>
          <a:lstStyle/>
          <a:p>
            <a:r>
              <a:rPr lang="en-US" sz="1400" dirty="0"/>
              <a:t>Demonstrator</a:t>
            </a:r>
          </a:p>
          <a:p>
            <a:r>
              <a:rPr lang="en-US" sz="1400" dirty="0"/>
              <a:t>Transport design 1</a:t>
            </a:r>
          </a:p>
          <a:p>
            <a:r>
              <a:rPr lang="en-US" sz="1400" dirty="0"/>
              <a:t>Transport design 2</a:t>
            </a:r>
          </a:p>
          <a:p>
            <a:r>
              <a:rPr lang="en-US" sz="1400" dirty="0"/>
              <a:t>Transport design 3</a:t>
            </a:r>
          </a:p>
        </p:txBody>
      </p:sp>
      <p:pic>
        <p:nvPicPr>
          <p:cNvPr id="18" name="Picture 17">
            <a:extLst>
              <a:ext uri="{FF2B5EF4-FFF2-40B4-BE49-F238E27FC236}">
                <a16:creationId xmlns:a16="http://schemas.microsoft.com/office/drawing/2014/main" id="{3CCF82AC-7EF9-174A-86CA-4F050A9BC326}"/>
              </a:ext>
            </a:extLst>
          </p:cNvPr>
          <p:cNvPicPr>
            <a:picLocks noChangeAspect="1"/>
          </p:cNvPicPr>
          <p:nvPr/>
        </p:nvPicPr>
        <p:blipFill>
          <a:blip r:embed="rId5"/>
          <a:stretch>
            <a:fillRect/>
          </a:stretch>
        </p:blipFill>
        <p:spPr>
          <a:xfrm>
            <a:off x="9264742" y="2979673"/>
            <a:ext cx="1531563" cy="555108"/>
          </a:xfrm>
          <a:prstGeom prst="rect">
            <a:avLst/>
          </a:prstGeom>
        </p:spPr>
      </p:pic>
    </p:spTree>
    <p:extLst>
      <p:ext uri="{BB962C8B-B14F-4D97-AF65-F5344CB8AC3E}">
        <p14:creationId xmlns:p14="http://schemas.microsoft.com/office/powerpoint/2010/main" val="954651446"/>
      </p:ext>
    </p:extLst>
  </p:cSld>
  <p:clrMapOvr>
    <a:masterClrMapping/>
  </p:clrMapOvr>
  <mc:AlternateContent xmlns:mc="http://schemas.openxmlformats.org/markup-compatibility/2006" xmlns:p14="http://schemas.microsoft.com/office/powerpoint/2010/main">
    <mc:Choice Requires="p14">
      <p:transition spd="slow" p14:dur="2000" advTm="64022"/>
    </mc:Choice>
    <mc:Fallback xmlns="">
      <p:transition spd="slow" advTm="6402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AD3BD-A55E-4433-AE35-F375228CDF2A}"/>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421F80FA-F7EB-496A-AFA3-980068142833}"/>
              </a:ext>
            </a:extLst>
          </p:cNvPr>
          <p:cNvSpPr>
            <a:spLocks noGrp="1"/>
          </p:cNvSpPr>
          <p:nvPr>
            <p:ph idx="1"/>
          </p:nvPr>
        </p:nvSpPr>
        <p:spPr/>
        <p:txBody>
          <a:bodyPr/>
          <a:lstStyle/>
          <a:p>
            <a:pPr eaLnBrk="1" hangingPunct="1"/>
            <a:r>
              <a:rPr lang="en-US" dirty="0">
                <a:latin typeface="+mn-lt"/>
                <a:ea typeface="ＭＳ Ｐゴシック" pitchFamily="-109" charset="-128"/>
                <a:cs typeface="ＭＳ Ｐゴシック" pitchFamily="-109" charset="-128"/>
              </a:rPr>
              <a:t>Peter Coen, Juliet Page, Alexandra Loubeau</a:t>
            </a:r>
          </a:p>
          <a:p>
            <a:pPr eaLnBrk="1" hangingPunct="1"/>
            <a:endParaRPr lang="en-US" dirty="0">
              <a:latin typeface="+mn-lt"/>
              <a:ea typeface="ＭＳ Ｐゴシック" pitchFamily="-109" charset="-128"/>
              <a:cs typeface="ＭＳ Ｐゴシック" pitchFamily="-109" charset="-128"/>
            </a:endParaRPr>
          </a:p>
          <a:p>
            <a:endParaRPr lang="en-US" dirty="0">
              <a:latin typeface="+mn-lt"/>
            </a:endParaRPr>
          </a:p>
        </p:txBody>
      </p:sp>
      <p:sp>
        <p:nvSpPr>
          <p:cNvPr id="4" name="Slide Number Placeholder 3">
            <a:extLst>
              <a:ext uri="{FF2B5EF4-FFF2-40B4-BE49-F238E27FC236}">
                <a16:creationId xmlns:a16="http://schemas.microsoft.com/office/drawing/2014/main" id="{FD8710DF-A682-46CE-AD6B-FEEF045C8D1B}"/>
              </a:ext>
            </a:extLst>
          </p:cNvPr>
          <p:cNvSpPr>
            <a:spLocks noGrp="1"/>
          </p:cNvSpPr>
          <p:nvPr>
            <p:ph type="sldNum" sz="quarter" idx="10"/>
          </p:nvPr>
        </p:nvSpPr>
        <p:spPr/>
        <p:txBody>
          <a:bodyPr/>
          <a:lstStyle/>
          <a:p>
            <a:pPr>
              <a:defRPr/>
            </a:pPr>
            <a:fld id="{31DD3C4B-036E-4AED-9291-1DC0D6EAFAC7}" type="slidenum">
              <a:rPr lang="en-US" smtClean="0"/>
              <a:pPr>
                <a:defRPr/>
              </a:pPr>
              <a:t>2</a:t>
            </a:fld>
            <a:endParaRPr lang="en-US" dirty="0"/>
          </a:p>
        </p:txBody>
      </p:sp>
    </p:spTree>
    <p:extLst>
      <p:ext uri="{BB962C8B-B14F-4D97-AF65-F5344CB8AC3E}">
        <p14:creationId xmlns:p14="http://schemas.microsoft.com/office/powerpoint/2010/main" val="4263095672"/>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527DEE7-7ECB-8E44-B803-FA66989AE0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111" y="0"/>
            <a:ext cx="12270237" cy="6858000"/>
          </a:xfrm>
          <a:prstGeom prst="rect">
            <a:avLst/>
          </a:prstGeom>
        </p:spPr>
      </p:pic>
      <p:sp>
        <p:nvSpPr>
          <p:cNvPr id="8" name="Rectangle 7">
            <a:extLst>
              <a:ext uri="{FF2B5EF4-FFF2-40B4-BE49-F238E27FC236}">
                <a16:creationId xmlns:a16="http://schemas.microsoft.com/office/drawing/2014/main" id="{6F934F4B-9910-884A-A172-9EE60A9A28E0}"/>
              </a:ext>
            </a:extLst>
          </p:cNvPr>
          <p:cNvSpPr/>
          <p:nvPr/>
        </p:nvSpPr>
        <p:spPr>
          <a:xfrm>
            <a:off x="218755" y="1007147"/>
            <a:ext cx="6610839" cy="1508105"/>
          </a:xfrm>
          <a:prstGeom prst="rect">
            <a:avLst/>
          </a:prstGeom>
          <a:noFill/>
          <a:ln w="3175">
            <a:noFill/>
          </a:ln>
        </p:spPr>
        <p:txBody>
          <a:bodyPr wrap="square">
            <a:spAutoFit/>
          </a:bodyPr>
          <a:lstStyle/>
          <a:p>
            <a:pPr algn="l" hangingPunct="1"/>
            <a:r>
              <a:rPr lang="en-US" sz="2000" b="1" i="0" kern="1200" dirty="0">
                <a:solidFill>
                  <a:srgbClr val="1698CD"/>
                </a:solidFill>
                <a:latin typeface="Arial" panose="020B0604020202020204" pitchFamily="34" charset="0"/>
                <a:cs typeface="Arial" panose="020B0604020202020204" pitchFamily="34" charset="0"/>
              </a:rPr>
              <a:t>Key requirements </a:t>
            </a:r>
            <a:r>
              <a:rPr lang="en-US" sz="2000" b="1" dirty="0">
                <a:solidFill>
                  <a:srgbClr val="1698CD"/>
                </a:solidFill>
                <a:latin typeface="Arial" panose="020B0604020202020204" pitchFamily="34" charset="0"/>
                <a:cs typeface="Arial" panose="020B0604020202020204" pitchFamily="34" charset="0"/>
              </a:rPr>
              <a:t>drive X-59 design</a:t>
            </a:r>
            <a:endParaRPr lang="en-US" sz="2000" b="1" i="0" kern="1200" dirty="0">
              <a:solidFill>
                <a:srgbClr val="1698CD"/>
              </a:solidFill>
              <a:latin typeface="Arial" panose="020B0604020202020204" pitchFamily="34" charset="0"/>
              <a:cs typeface="Arial" panose="020B0604020202020204" pitchFamily="34" charset="0"/>
            </a:endParaRPr>
          </a:p>
          <a:p>
            <a:pPr marL="180975" indent="-180975" algn="l" hangingPunct="1">
              <a:buFont typeface="Arial" panose="020B0604020202020204" pitchFamily="34" charset="0"/>
              <a:buChar char="•"/>
            </a:pPr>
            <a:r>
              <a:rPr lang="en-US" i="0" kern="1200" dirty="0">
                <a:solidFill>
                  <a:srgbClr val="1698CD"/>
                </a:solidFill>
                <a:latin typeface="Arial" panose="020B0604020202020204" pitchFamily="34" charset="0"/>
                <a:cs typeface="Arial" panose="020B0604020202020204" pitchFamily="34" charset="0"/>
              </a:rPr>
              <a:t>The acoustic signal of the X-plane must effectively replicate that of future larger supersonic commercial aircraft.</a:t>
            </a:r>
          </a:p>
          <a:p>
            <a:pPr marL="180975" indent="-180975" algn="l" hangingPunct="1">
              <a:buFont typeface="Arial" panose="020B0604020202020204" pitchFamily="34" charset="0"/>
              <a:buChar char="•"/>
            </a:pPr>
            <a:r>
              <a:rPr lang="en-US" i="0" kern="1200" dirty="0">
                <a:solidFill>
                  <a:srgbClr val="1698CD"/>
                </a:solidFill>
                <a:latin typeface="Arial" panose="020B0604020202020204" pitchFamily="34" charset="0"/>
                <a:cs typeface="Arial" panose="020B0604020202020204" pitchFamily="34" charset="0"/>
              </a:rPr>
              <a:t>The X-plane must conduct community overflight tests </a:t>
            </a:r>
            <a:r>
              <a:rPr lang="en-US" dirty="0">
                <a:solidFill>
                  <a:srgbClr val="1698CD"/>
                </a:solidFill>
                <a:latin typeface="Arial" panose="020B0604020202020204" pitchFamily="34" charset="0"/>
                <a:cs typeface="Arial" panose="020B0604020202020204" pitchFamily="34" charset="0"/>
              </a:rPr>
              <a:t>using normal commercial aircraft flight maneuvers.</a:t>
            </a:r>
            <a:endParaRPr lang="en-US" i="0" kern="1200" dirty="0">
              <a:solidFill>
                <a:srgbClr val="1698CD"/>
              </a:solidFill>
              <a:latin typeface="Arial" panose="020B0604020202020204" pitchFamily="34" charset="0"/>
              <a:cs typeface="Arial" panose="020B0604020202020204" pitchFamily="34" charset="0"/>
            </a:endParaRPr>
          </a:p>
        </p:txBody>
      </p:sp>
      <p:sp>
        <p:nvSpPr>
          <p:cNvPr id="11" name="TextBox 10"/>
          <p:cNvSpPr txBox="1"/>
          <p:nvPr/>
        </p:nvSpPr>
        <p:spPr>
          <a:xfrm>
            <a:off x="2294603" y="957689"/>
            <a:ext cx="5458554" cy="523220"/>
          </a:xfrm>
          <a:prstGeom prst="rect">
            <a:avLst/>
          </a:prstGeom>
        </p:spPr>
        <p:txBody>
          <a:bodyPr wrap="square" rtlCol="0">
            <a:spAutoFit/>
          </a:bodyPr>
          <a:lstStyle/>
          <a:p>
            <a:pPr algn="ctr"/>
            <a:endParaRPr lang="en-US" sz="2800" b="1" i="0" dirty="0">
              <a:solidFill>
                <a:schemeClr val="bg1"/>
              </a:solidFill>
            </a:endParaRPr>
          </a:p>
        </p:txBody>
      </p:sp>
      <p:sp>
        <p:nvSpPr>
          <p:cNvPr id="12" name="Title 11">
            <a:extLst>
              <a:ext uri="{FF2B5EF4-FFF2-40B4-BE49-F238E27FC236}">
                <a16:creationId xmlns:a16="http://schemas.microsoft.com/office/drawing/2014/main" id="{7F650AAE-3753-6540-A59D-54C5DBC090D6}"/>
              </a:ext>
            </a:extLst>
          </p:cNvPr>
          <p:cNvSpPr>
            <a:spLocks noGrp="1"/>
          </p:cNvSpPr>
          <p:nvPr>
            <p:ph type="title"/>
          </p:nvPr>
        </p:nvSpPr>
        <p:spPr/>
        <p:txBody>
          <a:bodyPr>
            <a:normAutofit/>
          </a:bodyPr>
          <a:lstStyle/>
          <a:p>
            <a:r>
              <a:rPr lang="en-US" sz="2600" dirty="0"/>
              <a:t>The X-59 </a:t>
            </a:r>
            <a:r>
              <a:rPr lang="en-US" sz="2600" dirty="0" err="1"/>
              <a:t>QueSST</a:t>
            </a:r>
            <a:r>
              <a:rPr lang="en-US" sz="2600" dirty="0"/>
              <a:t> (Quiet SuperSonic Technology) Aircraft</a:t>
            </a:r>
          </a:p>
        </p:txBody>
      </p:sp>
      <p:pic>
        <p:nvPicPr>
          <p:cNvPr id="20" name="Picture 19">
            <a:extLst>
              <a:ext uri="{FF2B5EF4-FFF2-40B4-BE49-F238E27FC236}">
                <a16:creationId xmlns:a16="http://schemas.microsoft.com/office/drawing/2014/main" id="{8F8FEA4E-E5B9-F244-B2BD-6E4F25B180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3032" y="261761"/>
            <a:ext cx="737199" cy="609607"/>
          </a:xfrm>
          <a:prstGeom prst="rect">
            <a:avLst/>
          </a:prstGeom>
        </p:spPr>
      </p:pic>
      <p:sp>
        <p:nvSpPr>
          <p:cNvPr id="22" name="Slide Number Placeholder 3">
            <a:extLst>
              <a:ext uri="{FF2B5EF4-FFF2-40B4-BE49-F238E27FC236}">
                <a16:creationId xmlns:a16="http://schemas.microsoft.com/office/drawing/2014/main" id="{0F186B82-E87F-2142-90F2-B1B08E881085}"/>
              </a:ext>
            </a:extLst>
          </p:cNvPr>
          <p:cNvSpPr>
            <a:spLocks noGrp="1"/>
          </p:cNvSpPr>
          <p:nvPr>
            <p:ph type="sldNum" sz="quarter" idx="12"/>
          </p:nvPr>
        </p:nvSpPr>
        <p:spPr>
          <a:xfrm>
            <a:off x="11702782" y="6435804"/>
            <a:ext cx="481963" cy="365125"/>
          </a:xfrm>
          <a:prstGeom prst="rect">
            <a:avLst/>
          </a:prstGeom>
        </p:spPr>
        <p:txBody>
          <a:bodyPr anchor="b"/>
          <a:lstStyle>
            <a:defPPr>
              <a:defRPr lang="en-US"/>
            </a:defPPr>
            <a:lvl1pPr marL="0" algn="l" defTabSz="914400" rtl="0" eaLnBrk="1" latinLnBrk="0" hangingPunct="1">
              <a:defRPr sz="9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BE8F62-5DF8-3040-A6A0-7DDCFC9687FE}" type="slidenum">
              <a:rPr lang="en-US" smtClean="0">
                <a:solidFill>
                  <a:schemeClr val="bg1"/>
                </a:solidFill>
              </a:rPr>
              <a:pPr/>
              <a:t>20</a:t>
            </a:fld>
            <a:endParaRPr lang="en-US" dirty="0">
              <a:solidFill>
                <a:schemeClr val="bg1"/>
              </a:solidFill>
            </a:endParaRPr>
          </a:p>
        </p:txBody>
      </p:sp>
      <p:sp>
        <p:nvSpPr>
          <p:cNvPr id="23" name="Rectangle 22">
            <a:extLst>
              <a:ext uri="{FF2B5EF4-FFF2-40B4-BE49-F238E27FC236}">
                <a16:creationId xmlns:a16="http://schemas.microsoft.com/office/drawing/2014/main" id="{EAB74EA6-0464-024F-ACB4-4587BDA4305A}"/>
              </a:ext>
            </a:extLst>
          </p:cNvPr>
          <p:cNvSpPr/>
          <p:nvPr/>
        </p:nvSpPr>
        <p:spPr>
          <a:xfrm>
            <a:off x="6309619" y="5043750"/>
            <a:ext cx="5934507" cy="1077218"/>
          </a:xfrm>
          <a:prstGeom prst="rect">
            <a:avLst/>
          </a:prstGeom>
          <a:noFill/>
          <a:ln w="3175">
            <a:noFill/>
          </a:ln>
        </p:spPr>
        <p:txBody>
          <a:bodyPr wrap="square">
            <a:spAutoFit/>
          </a:bodyPr>
          <a:lstStyle/>
          <a:p>
            <a:pPr hangingPunct="1"/>
            <a:r>
              <a:rPr lang="en-US" sz="1600" b="1" dirty="0">
                <a:solidFill>
                  <a:schemeClr val="bg1"/>
                </a:solidFill>
                <a:latin typeface="Arial" panose="020B0604020202020204" pitchFamily="34" charset="0"/>
                <a:cs typeface="Arial" panose="020B0604020202020204" pitchFamily="34" charset="0"/>
              </a:rPr>
              <a:t>Design Features </a:t>
            </a:r>
            <a:endParaRPr lang="en-US" sz="1600" b="1" i="0" kern="1200" dirty="0">
              <a:solidFill>
                <a:schemeClr val="bg1"/>
              </a:solidFill>
              <a:latin typeface="Arial" panose="020B0604020202020204" pitchFamily="34" charset="0"/>
              <a:cs typeface="Arial" panose="020B0604020202020204" pitchFamily="34" charset="0"/>
            </a:endParaRPr>
          </a:p>
          <a:p>
            <a:pPr marL="180975" indent="-180975" hangingPunct="1">
              <a:buFont typeface="Arial" panose="020B0604020202020204" pitchFamily="34" charset="0"/>
              <a:buChar char="•"/>
            </a:pPr>
            <a:r>
              <a:rPr lang="en-US" sz="1600" i="0" kern="1200" dirty="0">
                <a:solidFill>
                  <a:schemeClr val="bg1"/>
                </a:solidFill>
                <a:latin typeface="Arial" panose="020B0604020202020204" pitchFamily="34" charset="0"/>
                <a:cs typeface="Arial" panose="020B0604020202020204" pitchFamily="34" charset="0"/>
              </a:rPr>
              <a:t>New, unique airframe design </a:t>
            </a:r>
            <a:r>
              <a:rPr lang="en-US" sz="1600" dirty="0">
                <a:solidFill>
                  <a:schemeClr val="bg1"/>
                </a:solidFill>
                <a:latin typeface="Arial" panose="020B0604020202020204" pitchFamily="34" charset="0"/>
                <a:cs typeface="Arial" panose="020B0604020202020204" pitchFamily="34" charset="0"/>
              </a:rPr>
              <a:t>with acoustic signature shaping</a:t>
            </a:r>
            <a:endParaRPr lang="en-US" sz="1600" i="0" kern="1200" dirty="0">
              <a:solidFill>
                <a:schemeClr val="bg1"/>
              </a:solidFill>
              <a:latin typeface="Arial" panose="020B0604020202020204" pitchFamily="34" charset="0"/>
              <a:cs typeface="Arial" panose="020B0604020202020204" pitchFamily="34" charset="0"/>
            </a:endParaRPr>
          </a:p>
          <a:p>
            <a:pPr marL="180975" indent="-180975" hangingPunct="1">
              <a:buFont typeface="Arial" panose="020B0604020202020204" pitchFamily="34" charset="0"/>
              <a:buChar char="•"/>
            </a:pPr>
            <a:r>
              <a:rPr lang="en-US" sz="1600" i="0" kern="1200" dirty="0">
                <a:solidFill>
                  <a:schemeClr val="bg1"/>
                </a:solidFill>
                <a:latin typeface="Arial" panose="020B0604020202020204" pitchFamily="34" charset="0"/>
                <a:cs typeface="Arial" panose="020B0604020202020204" pitchFamily="34" charset="0"/>
              </a:rPr>
              <a:t>Many components from existing aircraft to reduce cost</a:t>
            </a:r>
          </a:p>
          <a:p>
            <a:pPr marL="180975" indent="-180975" hangingPunct="1">
              <a:buFont typeface="Arial" panose="020B0604020202020204" pitchFamily="34" charset="0"/>
              <a:buChar char="•"/>
            </a:pPr>
            <a:r>
              <a:rPr lang="en-US" sz="1600" i="0" kern="1200" dirty="0">
                <a:solidFill>
                  <a:schemeClr val="bg1"/>
                </a:solidFill>
                <a:latin typeface="Arial" panose="020B0604020202020204" pitchFamily="34" charset="0"/>
                <a:cs typeface="Arial" panose="020B0604020202020204" pitchFamily="34" charset="0"/>
              </a:rPr>
              <a:t>Payload capacity: single pilot/flight test instrumentation</a:t>
            </a:r>
          </a:p>
        </p:txBody>
      </p:sp>
      <p:sp>
        <p:nvSpPr>
          <p:cNvPr id="24" name="Rectangle 23">
            <a:extLst>
              <a:ext uri="{FF2B5EF4-FFF2-40B4-BE49-F238E27FC236}">
                <a16:creationId xmlns:a16="http://schemas.microsoft.com/office/drawing/2014/main" id="{6CB53EF2-E548-1D45-90DA-2720CD9FF978}"/>
              </a:ext>
            </a:extLst>
          </p:cNvPr>
          <p:cNvSpPr/>
          <p:nvPr/>
        </p:nvSpPr>
        <p:spPr>
          <a:xfrm>
            <a:off x="8181781" y="3610740"/>
            <a:ext cx="3379850" cy="1354217"/>
          </a:xfrm>
          <a:prstGeom prst="rect">
            <a:avLst/>
          </a:prstGeom>
          <a:noFill/>
          <a:ln w="3175">
            <a:noFill/>
          </a:ln>
        </p:spPr>
        <p:txBody>
          <a:bodyPr wrap="square" rIns="0">
            <a:spAutoFit/>
          </a:bodyPr>
          <a:lstStyle/>
          <a:p>
            <a:pPr algn="l" hangingPunct="1"/>
            <a:r>
              <a:rPr lang="en-US" sz="1600" b="1" i="0" kern="1200" dirty="0">
                <a:solidFill>
                  <a:schemeClr val="bg1"/>
                </a:solidFill>
                <a:latin typeface="Arial" panose="020B0604020202020204" pitchFamily="34" charset="0"/>
                <a:cs typeface="Arial" panose="020B0604020202020204" pitchFamily="34" charset="0"/>
              </a:rPr>
              <a:t>Design Parameters</a:t>
            </a:r>
          </a:p>
          <a:p>
            <a:pPr marL="182563" indent="-182563" algn="l" hangingPunct="1">
              <a:buFont typeface="Arial" panose="020B0604020202020204" pitchFamily="34" charset="0"/>
              <a:buChar char="•"/>
            </a:pPr>
            <a:r>
              <a:rPr lang="en-US" sz="1600" i="0" kern="1200" dirty="0">
                <a:solidFill>
                  <a:schemeClr val="bg1"/>
                </a:solidFill>
                <a:latin typeface="Arial" panose="020B0604020202020204" pitchFamily="34" charset="0"/>
                <a:cs typeface="Arial" panose="020B0604020202020204" pitchFamily="34" charset="0"/>
              </a:rPr>
              <a:t>Length: 99’ 7” ft</a:t>
            </a:r>
          </a:p>
          <a:p>
            <a:pPr marL="182563" indent="-182563" algn="l" hangingPunct="1">
              <a:buFont typeface="Arial" panose="020B0604020202020204" pitchFamily="34" charset="0"/>
              <a:buChar char="•"/>
            </a:pPr>
            <a:r>
              <a:rPr lang="en-US" sz="1600" i="0" kern="1200" dirty="0">
                <a:solidFill>
                  <a:schemeClr val="bg1"/>
                </a:solidFill>
                <a:latin typeface="Arial" panose="020B0604020202020204" pitchFamily="34" charset="0"/>
                <a:cs typeface="Arial" panose="020B0604020202020204" pitchFamily="34" charset="0"/>
              </a:rPr>
              <a:t>Span: 29’ 6” ft</a:t>
            </a:r>
          </a:p>
          <a:p>
            <a:pPr marL="182563" indent="-182563" algn="l" hangingPunct="1">
              <a:buFont typeface="Arial" panose="020B0604020202020204" pitchFamily="34" charset="0"/>
              <a:buChar char="•"/>
            </a:pPr>
            <a:r>
              <a:rPr lang="en-US" sz="1600" i="0" kern="1200" dirty="0">
                <a:solidFill>
                  <a:schemeClr val="bg1"/>
                </a:solidFill>
                <a:latin typeface="Arial" panose="020B0604020202020204" pitchFamily="34" charset="0"/>
                <a:cs typeface="Arial" panose="020B0604020202020204" pitchFamily="34" charset="0"/>
              </a:rPr>
              <a:t>Speed: Mach 1.4 (925 mph)</a:t>
            </a:r>
          </a:p>
          <a:p>
            <a:pPr marL="182563" indent="-182563" algn="l" hangingPunct="1">
              <a:buFont typeface="Arial" panose="020B0604020202020204" pitchFamily="34" charset="0"/>
              <a:buChar char="•"/>
            </a:pPr>
            <a:r>
              <a:rPr lang="en-US" sz="1600" i="0" kern="1200" dirty="0">
                <a:solidFill>
                  <a:schemeClr val="bg1"/>
                </a:solidFill>
                <a:latin typeface="Arial" panose="020B0604020202020204" pitchFamily="34" charset="0"/>
                <a:cs typeface="Arial" panose="020B0604020202020204" pitchFamily="34" charset="0"/>
              </a:rPr>
              <a:t>Altitude: 55,000 ft</a:t>
            </a:r>
          </a:p>
        </p:txBody>
      </p:sp>
    </p:spTree>
    <p:extLst>
      <p:ext uri="{BB962C8B-B14F-4D97-AF65-F5344CB8AC3E}">
        <p14:creationId xmlns:p14="http://schemas.microsoft.com/office/powerpoint/2010/main" val="1010357150"/>
      </p:ext>
    </p:extLst>
  </p:cSld>
  <p:clrMapOvr>
    <a:masterClrMapping/>
  </p:clrMapOvr>
  <mc:AlternateContent xmlns:mc="http://schemas.openxmlformats.org/markup-compatibility/2006" xmlns:p14="http://schemas.microsoft.com/office/powerpoint/2010/main">
    <mc:Choice Requires="p14">
      <p:transition spd="med" p14:dur="700" advTm="57581">
        <p:fade/>
      </p:transition>
    </mc:Choice>
    <mc:Fallback xmlns="">
      <p:transition spd="med" advTm="57581">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83478-515C-EF44-A97D-B8D35691922B}"/>
              </a:ext>
            </a:extLst>
          </p:cNvPr>
          <p:cNvSpPr>
            <a:spLocks noGrp="1"/>
          </p:cNvSpPr>
          <p:nvPr>
            <p:ph type="title"/>
          </p:nvPr>
        </p:nvSpPr>
        <p:spPr>
          <a:xfrm>
            <a:off x="313891" y="336063"/>
            <a:ext cx="10908940" cy="560564"/>
          </a:xfrm>
        </p:spPr>
        <p:txBody>
          <a:bodyPr/>
          <a:lstStyle/>
          <a:p>
            <a:r>
              <a:rPr lang="en-US" dirty="0"/>
              <a:t>X-59 QueSST Aircraft Development Status</a:t>
            </a:r>
          </a:p>
        </p:txBody>
      </p:sp>
      <p:sp>
        <p:nvSpPr>
          <p:cNvPr id="3" name="Content Placeholder 2">
            <a:extLst>
              <a:ext uri="{FF2B5EF4-FFF2-40B4-BE49-F238E27FC236}">
                <a16:creationId xmlns:a16="http://schemas.microsoft.com/office/drawing/2014/main" id="{3AFAD142-E198-4642-B1A4-48FD086F6F08}"/>
              </a:ext>
            </a:extLst>
          </p:cNvPr>
          <p:cNvSpPr>
            <a:spLocks noGrp="1"/>
          </p:cNvSpPr>
          <p:nvPr>
            <p:ph sz="quarter" idx="10"/>
          </p:nvPr>
        </p:nvSpPr>
        <p:spPr>
          <a:xfrm>
            <a:off x="417086" y="1176645"/>
            <a:ext cx="5925524" cy="2628656"/>
          </a:xfrm>
        </p:spPr>
        <p:txBody>
          <a:bodyPr>
            <a:normAutofit/>
          </a:bodyPr>
          <a:lstStyle/>
          <a:p>
            <a:r>
              <a:rPr lang="en-US" sz="2000" dirty="0"/>
              <a:t>Lockheed Martin is the lead for manufacturing</a:t>
            </a:r>
            <a:endParaRPr lang="en-US" sz="1800" dirty="0"/>
          </a:p>
          <a:p>
            <a:pPr lvl="1"/>
            <a:r>
              <a:rPr lang="en-US" sz="1800" dirty="0"/>
              <a:t>Major airframe components mated</a:t>
            </a:r>
          </a:p>
          <a:p>
            <a:pPr lvl="1"/>
            <a:r>
              <a:rPr lang="en-US" sz="1800" dirty="0"/>
              <a:t>Systems installation and checkout in progress</a:t>
            </a:r>
          </a:p>
          <a:p>
            <a:pPr lvl="2"/>
            <a:r>
              <a:rPr lang="en-US" dirty="0"/>
              <a:t>NASA supplied systems delivered</a:t>
            </a:r>
          </a:p>
          <a:p>
            <a:pPr lvl="2"/>
            <a:r>
              <a:rPr lang="en-US" dirty="0"/>
              <a:t>Engine delivered </a:t>
            </a:r>
          </a:p>
          <a:p>
            <a:r>
              <a:rPr lang="en-US" sz="2100" dirty="0"/>
              <a:t>Ground testing in Texas</a:t>
            </a:r>
          </a:p>
          <a:p>
            <a:r>
              <a:rPr lang="en-US" sz="2100" dirty="0"/>
              <a:t>First flight later this year</a:t>
            </a:r>
          </a:p>
        </p:txBody>
      </p:sp>
      <p:sp>
        <p:nvSpPr>
          <p:cNvPr id="5" name="Slide Number Placeholder 4">
            <a:extLst>
              <a:ext uri="{FF2B5EF4-FFF2-40B4-BE49-F238E27FC236}">
                <a16:creationId xmlns:a16="http://schemas.microsoft.com/office/drawing/2014/main" id="{09477F07-24E1-FC47-9FF1-D3DCF3C09A7B}"/>
              </a:ext>
            </a:extLst>
          </p:cNvPr>
          <p:cNvSpPr>
            <a:spLocks noGrp="1"/>
          </p:cNvSpPr>
          <p:nvPr>
            <p:ph type="sldNum" sz="quarter" idx="12"/>
          </p:nvPr>
        </p:nvSpPr>
        <p:spPr>
          <a:xfrm>
            <a:off x="11694872" y="6463770"/>
            <a:ext cx="369125" cy="302228"/>
          </a:xfrm>
          <a:prstGeom prst="rect">
            <a:avLst/>
          </a:prstGeom>
        </p:spPr>
        <p:txBody>
          <a:bodyPr vert="horz" lIns="91440" tIns="45720" rIns="91440" bIns="45720" rtlCol="0" anchor="ctr"/>
          <a:lstStyle>
            <a:defPPr>
              <a:defRPr lang="en-US"/>
            </a:defPPr>
            <a:lvl1pPr marL="0" algn="r" defTabSz="914400" rtl="0" eaLnBrk="1" latinLnBrk="0" hangingPunct="1">
              <a:defRPr sz="9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5F5A5E-9E2F-3B4C-83CF-F957168B4C73}" type="slidenum">
              <a:rPr lang="en-US" smtClean="0"/>
              <a:pPr/>
              <a:t>21</a:t>
            </a:fld>
            <a:endParaRPr lang="en-US" dirty="0"/>
          </a:p>
        </p:txBody>
      </p:sp>
      <p:sp>
        <p:nvSpPr>
          <p:cNvPr id="14" name="TextBox 13">
            <a:extLst>
              <a:ext uri="{FF2B5EF4-FFF2-40B4-BE49-F238E27FC236}">
                <a16:creationId xmlns:a16="http://schemas.microsoft.com/office/drawing/2014/main" id="{B9DF6F29-AD50-BB4B-AE03-476B53957B2E}"/>
              </a:ext>
            </a:extLst>
          </p:cNvPr>
          <p:cNvSpPr txBox="1"/>
          <p:nvPr/>
        </p:nvSpPr>
        <p:spPr>
          <a:xfrm>
            <a:off x="5080736" y="4569439"/>
            <a:ext cx="3649607" cy="584775"/>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Manufacturing progress at Lockheed-Martin</a:t>
            </a:r>
          </a:p>
        </p:txBody>
      </p:sp>
      <p:pic>
        <p:nvPicPr>
          <p:cNvPr id="9" name="Picture 8">
            <a:extLst>
              <a:ext uri="{FF2B5EF4-FFF2-40B4-BE49-F238E27FC236}">
                <a16:creationId xmlns:a16="http://schemas.microsoft.com/office/drawing/2014/main" id="{B8BBFCC4-A4F5-5944-A3A6-97F58D0824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086" y="3805301"/>
            <a:ext cx="11577060" cy="2504059"/>
          </a:xfrm>
          <a:prstGeom prst="rect">
            <a:avLst/>
          </a:prstGeom>
          <a:ln w="28575">
            <a:solidFill>
              <a:schemeClr val="tx1"/>
            </a:solidFill>
          </a:ln>
        </p:spPr>
      </p:pic>
      <p:pic>
        <p:nvPicPr>
          <p:cNvPr id="10" name="Picture 9" descr="A GE F414-100 engine.">
            <a:extLst>
              <a:ext uri="{FF2B5EF4-FFF2-40B4-BE49-F238E27FC236}">
                <a16:creationId xmlns:a16="http://schemas.microsoft.com/office/drawing/2014/main" id="{2AEDACC1-1C70-C949-A1AA-2DCA657C414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b="-5681"/>
          <a:stretch/>
        </p:blipFill>
        <p:spPr>
          <a:xfrm>
            <a:off x="9553303" y="1007633"/>
            <a:ext cx="2324806" cy="1557041"/>
          </a:xfrm>
          <a:prstGeom prst="rect">
            <a:avLst/>
          </a:prstGeom>
        </p:spPr>
      </p:pic>
      <p:pic>
        <p:nvPicPr>
          <p:cNvPr id="6" name="Picture 5">
            <a:extLst>
              <a:ext uri="{FF2B5EF4-FFF2-40B4-BE49-F238E27FC236}">
                <a16:creationId xmlns:a16="http://schemas.microsoft.com/office/drawing/2014/main" id="{4B28BEB0-F76C-DB49-BA0B-B26E3CBCB7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98897" y="1849681"/>
            <a:ext cx="2698119" cy="1801210"/>
          </a:xfrm>
          <a:prstGeom prst="rect">
            <a:avLst/>
          </a:prstGeom>
        </p:spPr>
      </p:pic>
      <p:sp>
        <p:nvSpPr>
          <p:cNvPr id="7" name="TextBox 6">
            <a:extLst>
              <a:ext uri="{FF2B5EF4-FFF2-40B4-BE49-F238E27FC236}">
                <a16:creationId xmlns:a16="http://schemas.microsoft.com/office/drawing/2014/main" id="{B7E0B5D6-B82E-694B-A32A-DF82B6B8C1E8}"/>
              </a:ext>
            </a:extLst>
          </p:cNvPr>
          <p:cNvSpPr txBox="1"/>
          <p:nvPr/>
        </p:nvSpPr>
        <p:spPr>
          <a:xfrm>
            <a:off x="9361714" y="2750286"/>
            <a:ext cx="2440843" cy="523220"/>
          </a:xfrm>
          <a:prstGeom prst="rect">
            <a:avLst/>
          </a:prstGeom>
          <a:noFill/>
        </p:spPr>
        <p:txBody>
          <a:bodyPr wrap="square" rtlCol="0">
            <a:spAutoFit/>
          </a:bodyPr>
          <a:lstStyle/>
          <a:p>
            <a:r>
              <a:rPr lang="en-US" sz="1400" dirty="0"/>
              <a:t>Simulator with External Vision System (XVS)</a:t>
            </a:r>
          </a:p>
        </p:txBody>
      </p:sp>
      <p:sp>
        <p:nvSpPr>
          <p:cNvPr id="12" name="TextBox 11">
            <a:extLst>
              <a:ext uri="{FF2B5EF4-FFF2-40B4-BE49-F238E27FC236}">
                <a16:creationId xmlns:a16="http://schemas.microsoft.com/office/drawing/2014/main" id="{76BD9508-EA2D-564C-906F-715E20B83A1E}"/>
              </a:ext>
            </a:extLst>
          </p:cNvPr>
          <p:cNvSpPr txBox="1"/>
          <p:nvPr/>
        </p:nvSpPr>
        <p:spPr>
          <a:xfrm>
            <a:off x="7112460" y="1096965"/>
            <a:ext cx="2440843" cy="307777"/>
          </a:xfrm>
          <a:prstGeom prst="rect">
            <a:avLst/>
          </a:prstGeom>
          <a:noFill/>
        </p:spPr>
        <p:txBody>
          <a:bodyPr wrap="square" rtlCol="0">
            <a:spAutoFit/>
          </a:bodyPr>
          <a:lstStyle/>
          <a:p>
            <a:pPr algn="r"/>
            <a:r>
              <a:rPr lang="en-US" sz="1400" dirty="0"/>
              <a:t>GE F414 engine</a:t>
            </a:r>
          </a:p>
        </p:txBody>
      </p:sp>
    </p:spTree>
    <p:extLst>
      <p:ext uri="{BB962C8B-B14F-4D97-AF65-F5344CB8AC3E}">
        <p14:creationId xmlns:p14="http://schemas.microsoft.com/office/powerpoint/2010/main" val="1663618757"/>
      </p:ext>
    </p:extLst>
  </p:cSld>
  <p:clrMapOvr>
    <a:masterClrMapping/>
  </p:clrMapOvr>
  <mc:AlternateContent xmlns:mc="http://schemas.openxmlformats.org/markup-compatibility/2006" xmlns:p14="http://schemas.microsoft.com/office/powerpoint/2010/main">
    <mc:Choice Requires="p14">
      <p:transition spd="slow" p14:dur="2000" advTm="44634"/>
    </mc:Choice>
    <mc:Fallback xmlns="">
      <p:transition spd="slow" advTm="4463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45DCC-A378-5443-AE9E-CA26E4526647}"/>
              </a:ext>
            </a:extLst>
          </p:cNvPr>
          <p:cNvSpPr>
            <a:spLocks noGrp="1"/>
          </p:cNvSpPr>
          <p:nvPr>
            <p:ph type="title"/>
          </p:nvPr>
        </p:nvSpPr>
        <p:spPr/>
        <p:txBody>
          <a:bodyPr>
            <a:normAutofit/>
          </a:bodyPr>
          <a:lstStyle/>
          <a:p>
            <a:r>
              <a:rPr lang="en-US" dirty="0"/>
              <a:t>Community Overflight Testing Creates Response Data</a:t>
            </a:r>
          </a:p>
        </p:txBody>
      </p:sp>
      <p:sp>
        <p:nvSpPr>
          <p:cNvPr id="20" name="Content Placeholder 4">
            <a:extLst>
              <a:ext uri="{FF2B5EF4-FFF2-40B4-BE49-F238E27FC236}">
                <a16:creationId xmlns:a16="http://schemas.microsoft.com/office/drawing/2014/main" id="{F8248CEB-9003-9A43-B0E3-ADE279A93D90}"/>
              </a:ext>
            </a:extLst>
          </p:cNvPr>
          <p:cNvSpPr txBox="1">
            <a:spLocks/>
          </p:cNvSpPr>
          <p:nvPr/>
        </p:nvSpPr>
        <p:spPr>
          <a:xfrm>
            <a:off x="218756" y="906053"/>
            <a:ext cx="10284487" cy="653449"/>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0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System Font Regular"/>
              <a:buChar char="-"/>
              <a:defRPr sz="1600" kern="1200">
                <a:solidFill>
                  <a:schemeClr val="tx1"/>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tabLst>
                <a:tab pos="1306513" algn="l"/>
              </a:tabLst>
            </a:pPr>
            <a:r>
              <a:rPr lang="en-US" b="1" dirty="0"/>
              <a:t>Objective: Create a dose-response relationship between level of sound exposure and community annoyance </a:t>
            </a:r>
            <a:endParaRPr lang="en-US" sz="2000" b="1" dirty="0"/>
          </a:p>
        </p:txBody>
      </p:sp>
      <p:sp>
        <p:nvSpPr>
          <p:cNvPr id="23" name="Rectangle 22">
            <a:extLst>
              <a:ext uri="{FF2B5EF4-FFF2-40B4-BE49-F238E27FC236}">
                <a16:creationId xmlns:a16="http://schemas.microsoft.com/office/drawing/2014/main" id="{0530B0C9-F671-EE47-B6AE-D17BCA267B91}"/>
              </a:ext>
            </a:extLst>
          </p:cNvPr>
          <p:cNvSpPr/>
          <p:nvPr/>
        </p:nvSpPr>
        <p:spPr>
          <a:xfrm>
            <a:off x="9144000" y="1820849"/>
            <a:ext cx="659958" cy="111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Content Placeholder 4">
            <a:extLst>
              <a:ext uri="{FF2B5EF4-FFF2-40B4-BE49-F238E27FC236}">
                <a16:creationId xmlns:a16="http://schemas.microsoft.com/office/drawing/2014/main" id="{5DF2ED5F-1E6E-DF43-8849-9A4144DBEDBA}"/>
              </a:ext>
            </a:extLst>
          </p:cNvPr>
          <p:cNvSpPr txBox="1">
            <a:spLocks/>
          </p:cNvSpPr>
          <p:nvPr/>
        </p:nvSpPr>
        <p:spPr>
          <a:xfrm>
            <a:off x="218755" y="2745589"/>
            <a:ext cx="6783228" cy="25529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0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System Font Regular"/>
              <a:buChar char="-"/>
              <a:defRPr sz="1600" kern="1200">
                <a:solidFill>
                  <a:schemeClr val="tx1"/>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188" indent="-204788"/>
            <a:endParaRPr lang="en-US" sz="1800" dirty="0"/>
          </a:p>
        </p:txBody>
      </p:sp>
      <p:sp>
        <p:nvSpPr>
          <p:cNvPr id="11" name="Content Placeholder 4">
            <a:extLst>
              <a:ext uri="{FF2B5EF4-FFF2-40B4-BE49-F238E27FC236}">
                <a16:creationId xmlns:a16="http://schemas.microsoft.com/office/drawing/2014/main" id="{FBC7CBE6-2767-B64F-8101-90E9C71C09C5}"/>
              </a:ext>
            </a:extLst>
          </p:cNvPr>
          <p:cNvSpPr txBox="1">
            <a:spLocks/>
          </p:cNvSpPr>
          <p:nvPr/>
        </p:nvSpPr>
        <p:spPr>
          <a:xfrm>
            <a:off x="322946" y="5231509"/>
            <a:ext cx="11391317" cy="13187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0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System Font Regular"/>
              <a:buChar char="-"/>
              <a:defRPr sz="1600" kern="1200">
                <a:solidFill>
                  <a:schemeClr val="tx1"/>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15" name="Content Placeholder 4">
            <a:extLst>
              <a:ext uri="{FF2B5EF4-FFF2-40B4-BE49-F238E27FC236}">
                <a16:creationId xmlns:a16="http://schemas.microsoft.com/office/drawing/2014/main" id="{BE74083B-E395-EF48-AC4A-519EEEE1052A}"/>
              </a:ext>
            </a:extLst>
          </p:cNvPr>
          <p:cNvSpPr txBox="1">
            <a:spLocks/>
          </p:cNvSpPr>
          <p:nvPr/>
        </p:nvSpPr>
        <p:spPr>
          <a:xfrm>
            <a:off x="217373" y="1796950"/>
            <a:ext cx="5484455" cy="44749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0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System Font Regular"/>
              <a:buChar char="-"/>
              <a:defRPr sz="1600" kern="1200">
                <a:solidFill>
                  <a:schemeClr val="tx1"/>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dirty="0"/>
              <a:t>Large, diverse representative population sample</a:t>
            </a:r>
          </a:p>
          <a:p>
            <a:pPr>
              <a:lnSpc>
                <a:spcPct val="100000"/>
              </a:lnSpc>
            </a:pPr>
            <a:r>
              <a:rPr lang="en-US" sz="1800" dirty="0"/>
              <a:t>Tests in multiple U.S. locations and ideally at least one international location</a:t>
            </a:r>
          </a:p>
          <a:p>
            <a:pPr marL="230188" indent="-204788">
              <a:lnSpc>
                <a:spcPct val="100000"/>
              </a:lnSpc>
            </a:pPr>
            <a:r>
              <a:rPr lang="en-US" sz="1800" dirty="0"/>
              <a:t>Sufficient test duration to establish effect of repeated exposure </a:t>
            </a:r>
          </a:p>
          <a:p>
            <a:pPr marL="230188" indent="-204788">
              <a:lnSpc>
                <a:spcPct val="100000"/>
              </a:lnSpc>
            </a:pPr>
            <a:r>
              <a:rPr lang="en-US" sz="1800" dirty="0"/>
              <a:t>Account for test aircraft operational limitations</a:t>
            </a:r>
          </a:p>
          <a:p>
            <a:pPr marL="687388" lvl="1" indent="-204788">
              <a:lnSpc>
                <a:spcPct val="100000"/>
              </a:lnSpc>
            </a:pPr>
            <a:r>
              <a:rPr lang="en-US" sz="1800" dirty="0"/>
              <a:t>Airfield facilities</a:t>
            </a:r>
          </a:p>
          <a:p>
            <a:pPr>
              <a:lnSpc>
                <a:spcPct val="100000"/>
              </a:lnSpc>
            </a:pPr>
            <a:r>
              <a:rPr lang="en-US" sz="1800" dirty="0"/>
              <a:t>Engage the local community to create a trust environment for test</a:t>
            </a:r>
          </a:p>
          <a:p>
            <a:pPr lvl="1">
              <a:lnSpc>
                <a:spcPct val="100000"/>
              </a:lnSpc>
            </a:pPr>
            <a:r>
              <a:rPr lang="en-US" sz="1800" dirty="0"/>
              <a:t>Public and STEM engagement opportunities provided by NASA</a:t>
            </a:r>
          </a:p>
          <a:p>
            <a:pPr>
              <a:lnSpc>
                <a:spcPct val="100000"/>
              </a:lnSpc>
            </a:pPr>
            <a:r>
              <a:rPr lang="en-US" sz="1800" dirty="0"/>
              <a:t>Engage the international research and regulatory community to ensure data acceptance</a:t>
            </a:r>
          </a:p>
        </p:txBody>
      </p:sp>
      <p:sp>
        <p:nvSpPr>
          <p:cNvPr id="18" name="Slide Number Placeholder 4">
            <a:extLst>
              <a:ext uri="{FF2B5EF4-FFF2-40B4-BE49-F238E27FC236}">
                <a16:creationId xmlns:a16="http://schemas.microsoft.com/office/drawing/2014/main" id="{DDBC0CB7-E409-FF48-BA87-0F52DA1EE80F}"/>
              </a:ext>
            </a:extLst>
          </p:cNvPr>
          <p:cNvSpPr>
            <a:spLocks noGrp="1"/>
          </p:cNvSpPr>
          <p:nvPr>
            <p:ph type="sldNum" sz="quarter" idx="12"/>
          </p:nvPr>
        </p:nvSpPr>
        <p:spPr>
          <a:xfrm>
            <a:off x="11702782" y="6435804"/>
            <a:ext cx="481963" cy="365125"/>
          </a:xfrm>
          <a:prstGeom prst="rect">
            <a:avLst/>
          </a:prstGeom>
        </p:spPr>
        <p:txBody>
          <a:bodyPr anchor="b"/>
          <a:lstStyle>
            <a:defPPr>
              <a:defRPr lang="en-US"/>
            </a:defPPr>
            <a:lvl1pPr marL="0" algn="l" defTabSz="914400" rtl="0" eaLnBrk="1" latinLnBrk="0" hangingPunct="1">
              <a:defRPr sz="9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BE8F62-5DF8-3040-A6A0-7DDCFC9687FE}" type="slidenum">
              <a:rPr lang="en-US" smtClean="0"/>
              <a:pPr/>
              <a:t>22</a:t>
            </a:fld>
            <a:endParaRPr lang="en-US"/>
          </a:p>
        </p:txBody>
      </p:sp>
      <p:pic>
        <p:nvPicPr>
          <p:cNvPr id="12" name="Picture 11">
            <a:extLst>
              <a:ext uri="{FF2B5EF4-FFF2-40B4-BE49-F238E27FC236}">
                <a16:creationId xmlns:a16="http://schemas.microsoft.com/office/drawing/2014/main" id="{AB534990-2FA3-1542-B079-8F19175A0F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9662" y="1466591"/>
            <a:ext cx="3501261" cy="2490121"/>
          </a:xfrm>
          <a:prstGeom prst="rect">
            <a:avLst/>
          </a:prstGeom>
          <a:ln w="6350">
            <a:solidFill>
              <a:schemeClr val="tx1"/>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D1FBC068-BFA2-8143-9462-248F3CA27F7A}"/>
              </a:ext>
            </a:extLst>
          </p:cNvPr>
          <p:cNvSpPr txBox="1"/>
          <p:nvPr/>
        </p:nvSpPr>
        <p:spPr>
          <a:xfrm>
            <a:off x="5962698" y="5036888"/>
            <a:ext cx="207856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Notional Dose-Response Relationship</a:t>
            </a:r>
          </a:p>
        </p:txBody>
      </p:sp>
      <p:pic>
        <p:nvPicPr>
          <p:cNvPr id="16" name="Picture 15">
            <a:extLst>
              <a:ext uri="{FF2B5EF4-FFF2-40B4-BE49-F238E27FC236}">
                <a16:creationId xmlns:a16="http://schemas.microsoft.com/office/drawing/2014/main" id="{8068418D-31F1-BD40-9126-A7838A257C61}"/>
              </a:ext>
            </a:extLst>
          </p:cNvPr>
          <p:cNvPicPr>
            <a:picLocks noChangeAspect="1"/>
          </p:cNvPicPr>
          <p:nvPr/>
        </p:nvPicPr>
        <p:blipFill>
          <a:blip r:embed="rId4"/>
          <a:stretch>
            <a:fillRect/>
          </a:stretch>
        </p:blipFill>
        <p:spPr>
          <a:xfrm>
            <a:off x="8188857" y="4046244"/>
            <a:ext cx="3647871" cy="2709470"/>
          </a:xfrm>
          <a:prstGeom prst="rect">
            <a:avLst/>
          </a:prstGeom>
        </p:spPr>
      </p:pic>
    </p:spTree>
    <p:extLst>
      <p:ext uri="{BB962C8B-B14F-4D97-AF65-F5344CB8AC3E}">
        <p14:creationId xmlns:p14="http://schemas.microsoft.com/office/powerpoint/2010/main" val="3513144781"/>
      </p:ext>
    </p:extLst>
  </p:cSld>
  <p:clrMapOvr>
    <a:masterClrMapping/>
  </p:clrMapOvr>
  <mc:AlternateContent xmlns:mc="http://schemas.openxmlformats.org/markup-compatibility/2006" xmlns:p14="http://schemas.microsoft.com/office/powerpoint/2010/main">
    <mc:Choice Requires="p14">
      <p:transition spd="med" p14:dur="700" advTm="110918">
        <p:fade/>
      </p:transition>
    </mc:Choice>
    <mc:Fallback xmlns="">
      <p:transition spd="med" advTm="110918">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0C205-8AE4-4DE4-882F-31512EF11D6B}"/>
              </a:ext>
            </a:extLst>
          </p:cNvPr>
          <p:cNvSpPr>
            <a:spLocks noGrp="1"/>
          </p:cNvSpPr>
          <p:nvPr>
            <p:ph type="title"/>
          </p:nvPr>
        </p:nvSpPr>
        <p:spPr/>
        <p:txBody>
          <a:bodyPr/>
          <a:lstStyle/>
          <a:p>
            <a:r>
              <a:rPr lang="en-US" dirty="0"/>
              <a:t>National Representativeness</a:t>
            </a:r>
          </a:p>
        </p:txBody>
      </p:sp>
      <p:sp>
        <p:nvSpPr>
          <p:cNvPr id="3" name="Content Placeholder 2">
            <a:extLst>
              <a:ext uri="{FF2B5EF4-FFF2-40B4-BE49-F238E27FC236}">
                <a16:creationId xmlns:a16="http://schemas.microsoft.com/office/drawing/2014/main" id="{33768FE9-D6FF-4532-8834-09563EC8CC78}"/>
              </a:ext>
            </a:extLst>
          </p:cNvPr>
          <p:cNvSpPr>
            <a:spLocks noGrp="1"/>
          </p:cNvSpPr>
          <p:nvPr>
            <p:ph idx="1"/>
          </p:nvPr>
        </p:nvSpPr>
        <p:spPr>
          <a:xfrm>
            <a:off x="304802" y="1901951"/>
            <a:ext cx="4044562" cy="4491291"/>
          </a:xfrm>
        </p:spPr>
        <p:txBody>
          <a:bodyPr/>
          <a:lstStyle/>
          <a:p>
            <a:r>
              <a:rPr lang="en-US" sz="2000" dirty="0"/>
              <a:t>X-59 overflights cannot be conducted everywhere in the US</a:t>
            </a:r>
          </a:p>
          <a:p>
            <a:r>
              <a:rPr lang="en-US" sz="2000" dirty="0"/>
              <a:t>Mission plan is for a maximum of 5 community tests in different locations lasting 30 days each</a:t>
            </a:r>
          </a:p>
        </p:txBody>
      </p:sp>
      <p:sp>
        <p:nvSpPr>
          <p:cNvPr id="4" name="Slide Number Placeholder 3">
            <a:extLst>
              <a:ext uri="{FF2B5EF4-FFF2-40B4-BE49-F238E27FC236}">
                <a16:creationId xmlns:a16="http://schemas.microsoft.com/office/drawing/2014/main" id="{A6A8CA69-42F3-4E6D-8B25-15168C31F3AC}"/>
              </a:ext>
            </a:extLst>
          </p:cNvPr>
          <p:cNvSpPr>
            <a:spLocks noGrp="1"/>
          </p:cNvSpPr>
          <p:nvPr>
            <p:ph type="sldNum" sz="quarter" idx="10"/>
          </p:nvPr>
        </p:nvSpPr>
        <p:spPr/>
        <p:txBody>
          <a:bodyPr/>
          <a:lstStyle/>
          <a:p>
            <a:pPr>
              <a:defRPr/>
            </a:pPr>
            <a:fld id="{31DD3C4B-036E-4AED-9291-1DC0D6EAFAC7}" type="slidenum">
              <a:rPr lang="en-US" smtClean="0"/>
              <a:pPr>
                <a:defRPr/>
              </a:pPr>
              <a:t>23</a:t>
            </a:fld>
            <a:endParaRPr lang="en-US" dirty="0"/>
          </a:p>
        </p:txBody>
      </p:sp>
      <p:sp>
        <p:nvSpPr>
          <p:cNvPr id="5" name="Content Placeholder 2">
            <a:extLst>
              <a:ext uri="{FF2B5EF4-FFF2-40B4-BE49-F238E27FC236}">
                <a16:creationId xmlns:a16="http://schemas.microsoft.com/office/drawing/2014/main" id="{955F8C87-E70E-480C-B4EF-E516FAC390CD}"/>
              </a:ext>
            </a:extLst>
          </p:cNvPr>
          <p:cNvSpPr txBox="1">
            <a:spLocks/>
          </p:cNvSpPr>
          <p:nvPr/>
        </p:nvSpPr>
        <p:spPr bwMode="auto">
          <a:xfrm>
            <a:off x="4269850" y="1901951"/>
            <a:ext cx="7085777" cy="449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bodyPr>
          <a:lstStyle>
            <a:lvl1pPr marL="227013" indent="-227013" algn="l" rtl="0" eaLnBrk="0" fontAlgn="base" hangingPunct="0">
              <a:spcBef>
                <a:spcPts val="1200"/>
              </a:spcBef>
              <a:spcAft>
                <a:spcPct val="0"/>
              </a:spcAft>
              <a:buSzPct val="90000"/>
              <a:buChar char="•"/>
              <a:defRPr sz="2200" b="1">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spcBef>
                <a:spcPct val="20000"/>
              </a:spcBef>
              <a:spcAft>
                <a:spcPct val="0"/>
              </a:spcAft>
              <a:buChar char="–"/>
              <a:tabLst/>
              <a:defRPr sz="1800">
                <a:solidFill>
                  <a:schemeClr val="tx1"/>
                </a:solidFill>
                <a:latin typeface="Arial" panose="020B0604020202020204" pitchFamily="34" charset="0"/>
                <a:ea typeface="+mn-ea"/>
                <a:cs typeface="Arial" panose="020B0604020202020204" pitchFamily="34" charset="0"/>
              </a:defRPr>
            </a:lvl2pPr>
            <a:lvl3pPr marL="1087438" indent="-173038" algn="l" rtl="0" eaLnBrk="0" fontAlgn="base" hangingPunct="0">
              <a:spcBef>
                <a:spcPct val="20000"/>
              </a:spcBef>
              <a:spcAft>
                <a:spcPct val="0"/>
              </a:spcAft>
              <a:buSzPct val="90000"/>
              <a:buChar char="•"/>
              <a:defRPr sz="1800">
                <a:solidFill>
                  <a:schemeClr val="tx1"/>
                </a:solidFill>
                <a:latin typeface="Arial" panose="020B0604020202020204" pitchFamily="34" charset="0"/>
                <a:ea typeface="+mn-ea"/>
                <a:cs typeface="Arial" panose="020B0604020202020204" pitchFamily="34" charset="0"/>
              </a:defRPr>
            </a:lvl3pPr>
            <a:lvl4pPr marL="1604963" indent="-233363" algn="l" rtl="0" eaLnBrk="0" fontAlgn="base" hangingPunct="0">
              <a:spcBef>
                <a:spcPct val="20000"/>
              </a:spcBef>
              <a:spcAft>
                <a:spcPct val="0"/>
              </a:spcAft>
              <a:buChar char="–"/>
              <a:tabLst/>
              <a:defRPr sz="1800">
                <a:solidFill>
                  <a:schemeClr val="tx1"/>
                </a:solidFill>
                <a:latin typeface="Arial" panose="020B0604020202020204" pitchFamily="34" charset="0"/>
                <a:ea typeface="+mn-ea"/>
                <a:cs typeface="Arial" panose="020B0604020202020204" pitchFamily="34" charset="0"/>
              </a:defRPr>
            </a:lvl4pPr>
            <a:lvl5pPr marL="2001838" indent="-173038" algn="l" rtl="0" eaLnBrk="0" fontAlgn="base" hangingPunct="0">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r>
              <a:rPr lang="en-US" kern="0" dirty="0"/>
              <a:t>Achieve </a:t>
            </a:r>
            <a:r>
              <a:rPr lang="en-US" i="1" kern="0" dirty="0"/>
              <a:t>qualitative </a:t>
            </a:r>
            <a:r>
              <a:rPr lang="en-US" kern="0" dirty="0"/>
              <a:t>(not quantitative) representativeness </a:t>
            </a:r>
          </a:p>
          <a:p>
            <a:pPr lvl="1"/>
            <a:r>
              <a:rPr lang="en-US" kern="0" dirty="0"/>
              <a:t>“like or typical of others of the same class”</a:t>
            </a:r>
          </a:p>
          <a:p>
            <a:r>
              <a:rPr lang="en-US" kern="0" dirty="0"/>
              <a:t>Purposive sampling of test sites</a:t>
            </a:r>
          </a:p>
          <a:p>
            <a:pPr lvl="1"/>
            <a:r>
              <a:rPr lang="en-US" kern="0" dirty="0"/>
              <a:t>rely on test site “characteristics of interest” determined most important by stakeholders</a:t>
            </a:r>
          </a:p>
          <a:p>
            <a:pPr lvl="2"/>
            <a:r>
              <a:rPr lang="en-US" kern="0" dirty="0"/>
              <a:t>Geographic diversity</a:t>
            </a:r>
          </a:p>
          <a:p>
            <a:pPr lvl="2"/>
            <a:r>
              <a:rPr lang="en-US" kern="0" dirty="0"/>
              <a:t>Race/Ethnicity diversity</a:t>
            </a:r>
          </a:p>
          <a:p>
            <a:pPr lvl="2"/>
            <a:r>
              <a:rPr lang="en-US" kern="0" dirty="0"/>
              <a:t>Urbanicity diversity (population density)</a:t>
            </a:r>
          </a:p>
          <a:p>
            <a:pPr lvl="2"/>
            <a:r>
              <a:rPr lang="en-US" kern="0" dirty="0"/>
              <a:t>Age diversity</a:t>
            </a:r>
          </a:p>
          <a:p>
            <a:pPr lvl="2"/>
            <a:r>
              <a:rPr lang="en-US" kern="0" dirty="0"/>
              <a:t>Income diversity (or education level or homeownership)</a:t>
            </a:r>
          </a:p>
          <a:p>
            <a:r>
              <a:rPr lang="en-US" kern="0" dirty="0"/>
              <a:t>Random sampling of households at each test site</a:t>
            </a:r>
          </a:p>
        </p:txBody>
      </p:sp>
      <p:sp>
        <p:nvSpPr>
          <p:cNvPr id="7" name="TextBox 6">
            <a:extLst>
              <a:ext uri="{FF2B5EF4-FFF2-40B4-BE49-F238E27FC236}">
                <a16:creationId xmlns:a16="http://schemas.microsoft.com/office/drawing/2014/main" id="{C5767000-F88F-4D28-B7C0-3A9D9FFF0D4C}"/>
              </a:ext>
            </a:extLst>
          </p:cNvPr>
          <p:cNvSpPr txBox="1"/>
          <p:nvPr/>
        </p:nvSpPr>
        <p:spPr>
          <a:xfrm>
            <a:off x="6861195" y="1064292"/>
            <a:ext cx="1903085" cy="646331"/>
          </a:xfrm>
          <a:prstGeom prst="rect">
            <a:avLst/>
          </a:prstGeom>
          <a:solidFill>
            <a:schemeClr val="accent5">
              <a:lumMod val="20000"/>
              <a:lumOff val="80000"/>
            </a:schemeClr>
          </a:solidFill>
        </p:spPr>
        <p:txBody>
          <a:bodyPr wrap="none" rtlCol="0">
            <a:spAutoFit/>
          </a:bodyPr>
          <a:lstStyle/>
          <a:p>
            <a:r>
              <a:rPr lang="en-US" sz="3600" dirty="0">
                <a:latin typeface="Arial" panose="020B0604020202020204" pitchFamily="34" charset="0"/>
                <a:cs typeface="Arial" panose="020B0604020202020204" pitchFamily="34" charset="0"/>
              </a:rPr>
              <a:t>Strategy</a:t>
            </a:r>
          </a:p>
        </p:txBody>
      </p:sp>
      <p:sp>
        <p:nvSpPr>
          <p:cNvPr id="8" name="TextBox 7">
            <a:extLst>
              <a:ext uri="{FF2B5EF4-FFF2-40B4-BE49-F238E27FC236}">
                <a16:creationId xmlns:a16="http://schemas.microsoft.com/office/drawing/2014/main" id="{D3DECD1C-7CFA-4F2B-A6BD-C027068EA8A4}"/>
              </a:ext>
            </a:extLst>
          </p:cNvPr>
          <p:cNvSpPr txBox="1"/>
          <p:nvPr/>
        </p:nvSpPr>
        <p:spPr>
          <a:xfrm>
            <a:off x="1275516" y="1064292"/>
            <a:ext cx="2262158" cy="646331"/>
          </a:xfrm>
          <a:prstGeom prst="rect">
            <a:avLst/>
          </a:prstGeom>
          <a:solidFill>
            <a:schemeClr val="accent2">
              <a:lumMod val="20000"/>
              <a:lumOff val="80000"/>
            </a:schemeClr>
          </a:solidFill>
        </p:spPr>
        <p:txBody>
          <a:bodyPr wrap="none" rtlCol="0">
            <a:spAutoFit/>
          </a:bodyPr>
          <a:lstStyle/>
          <a:p>
            <a:r>
              <a:rPr lang="en-US" sz="3600" dirty="0">
                <a:latin typeface="Arial" panose="020B0604020202020204" pitchFamily="34" charset="0"/>
                <a:cs typeface="Arial" panose="020B0604020202020204" pitchFamily="34" charset="0"/>
              </a:rPr>
              <a:t>Challenge</a:t>
            </a:r>
          </a:p>
        </p:txBody>
      </p:sp>
    </p:spTree>
    <p:extLst>
      <p:ext uri="{BB962C8B-B14F-4D97-AF65-F5344CB8AC3E}">
        <p14:creationId xmlns:p14="http://schemas.microsoft.com/office/powerpoint/2010/main" val="3100429344"/>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0C205-8AE4-4DE4-882F-31512EF11D6B}"/>
              </a:ext>
            </a:extLst>
          </p:cNvPr>
          <p:cNvSpPr>
            <a:spLocks noGrp="1"/>
          </p:cNvSpPr>
          <p:nvPr>
            <p:ph type="title"/>
          </p:nvPr>
        </p:nvSpPr>
        <p:spPr/>
        <p:txBody>
          <a:bodyPr/>
          <a:lstStyle/>
          <a:p>
            <a:r>
              <a:rPr lang="en-US" dirty="0"/>
              <a:t>Sparse Data</a:t>
            </a:r>
          </a:p>
        </p:txBody>
      </p:sp>
      <p:sp>
        <p:nvSpPr>
          <p:cNvPr id="3" name="Content Placeholder 2">
            <a:extLst>
              <a:ext uri="{FF2B5EF4-FFF2-40B4-BE49-F238E27FC236}">
                <a16:creationId xmlns:a16="http://schemas.microsoft.com/office/drawing/2014/main" id="{33768FE9-D6FF-4532-8834-09563EC8CC78}"/>
              </a:ext>
            </a:extLst>
          </p:cNvPr>
          <p:cNvSpPr>
            <a:spLocks noGrp="1"/>
          </p:cNvSpPr>
          <p:nvPr>
            <p:ph idx="1"/>
          </p:nvPr>
        </p:nvSpPr>
        <p:spPr>
          <a:xfrm>
            <a:off x="304802" y="1901951"/>
            <a:ext cx="4044562" cy="4491291"/>
          </a:xfrm>
        </p:spPr>
        <p:txBody>
          <a:bodyPr/>
          <a:lstStyle/>
          <a:p>
            <a:r>
              <a:rPr lang="en-US" sz="2000" dirty="0"/>
              <a:t>Low sounds levels lead to sparse “highly annoyed” observations</a:t>
            </a:r>
          </a:p>
          <a:p>
            <a:r>
              <a:rPr lang="en-US" sz="2000" dirty="0"/>
              <a:t>Sparse “highly annoyed” observations may point to a high degree of public acceptability, but can lead to questions about the survey instrument and modeling technique.</a:t>
            </a:r>
          </a:p>
          <a:p>
            <a:r>
              <a:rPr lang="en-US" sz="2000" dirty="0"/>
              <a:t>How can sparse binary response data be modeled effectively?</a:t>
            </a:r>
          </a:p>
        </p:txBody>
      </p:sp>
      <p:sp>
        <p:nvSpPr>
          <p:cNvPr id="4" name="Slide Number Placeholder 3">
            <a:extLst>
              <a:ext uri="{FF2B5EF4-FFF2-40B4-BE49-F238E27FC236}">
                <a16:creationId xmlns:a16="http://schemas.microsoft.com/office/drawing/2014/main" id="{A6A8CA69-42F3-4E6D-8B25-15168C31F3AC}"/>
              </a:ext>
            </a:extLst>
          </p:cNvPr>
          <p:cNvSpPr>
            <a:spLocks noGrp="1"/>
          </p:cNvSpPr>
          <p:nvPr>
            <p:ph type="sldNum" sz="quarter" idx="10"/>
          </p:nvPr>
        </p:nvSpPr>
        <p:spPr/>
        <p:txBody>
          <a:bodyPr/>
          <a:lstStyle/>
          <a:p>
            <a:pPr>
              <a:defRPr/>
            </a:pPr>
            <a:fld id="{31DD3C4B-036E-4AED-9291-1DC0D6EAFAC7}" type="slidenum">
              <a:rPr lang="en-US" smtClean="0"/>
              <a:pPr>
                <a:defRPr/>
              </a:pPr>
              <a:t>24</a:t>
            </a:fld>
            <a:endParaRPr lang="en-US" dirty="0"/>
          </a:p>
        </p:txBody>
      </p:sp>
      <p:sp>
        <p:nvSpPr>
          <p:cNvPr id="5" name="Content Placeholder 2">
            <a:extLst>
              <a:ext uri="{FF2B5EF4-FFF2-40B4-BE49-F238E27FC236}">
                <a16:creationId xmlns:a16="http://schemas.microsoft.com/office/drawing/2014/main" id="{955F8C87-E70E-480C-B4EF-E516FAC390CD}"/>
              </a:ext>
            </a:extLst>
          </p:cNvPr>
          <p:cNvSpPr txBox="1">
            <a:spLocks/>
          </p:cNvSpPr>
          <p:nvPr/>
        </p:nvSpPr>
        <p:spPr bwMode="auto">
          <a:xfrm>
            <a:off x="4269850" y="1901951"/>
            <a:ext cx="7085777" cy="449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bodyPr>
          <a:lstStyle>
            <a:lvl1pPr marL="227013" indent="-227013" algn="l" rtl="0" eaLnBrk="0" fontAlgn="base" hangingPunct="0">
              <a:spcBef>
                <a:spcPts val="1200"/>
              </a:spcBef>
              <a:spcAft>
                <a:spcPct val="0"/>
              </a:spcAft>
              <a:buSzPct val="90000"/>
              <a:buChar char="•"/>
              <a:defRPr sz="2200" b="1">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spcBef>
                <a:spcPct val="20000"/>
              </a:spcBef>
              <a:spcAft>
                <a:spcPct val="0"/>
              </a:spcAft>
              <a:buChar char="–"/>
              <a:tabLst/>
              <a:defRPr sz="1800">
                <a:solidFill>
                  <a:schemeClr val="tx1"/>
                </a:solidFill>
                <a:latin typeface="Arial" panose="020B0604020202020204" pitchFamily="34" charset="0"/>
                <a:ea typeface="+mn-ea"/>
                <a:cs typeface="Arial" panose="020B0604020202020204" pitchFamily="34" charset="0"/>
              </a:defRPr>
            </a:lvl2pPr>
            <a:lvl3pPr marL="1087438" indent="-173038" algn="l" rtl="0" eaLnBrk="0" fontAlgn="base" hangingPunct="0">
              <a:spcBef>
                <a:spcPct val="20000"/>
              </a:spcBef>
              <a:spcAft>
                <a:spcPct val="0"/>
              </a:spcAft>
              <a:buSzPct val="90000"/>
              <a:buChar char="•"/>
              <a:defRPr sz="1800">
                <a:solidFill>
                  <a:schemeClr val="tx1"/>
                </a:solidFill>
                <a:latin typeface="Arial" panose="020B0604020202020204" pitchFamily="34" charset="0"/>
                <a:ea typeface="+mn-ea"/>
                <a:cs typeface="Arial" panose="020B0604020202020204" pitchFamily="34" charset="0"/>
              </a:defRPr>
            </a:lvl3pPr>
            <a:lvl4pPr marL="1604963" indent="-233363" algn="l" rtl="0" eaLnBrk="0" fontAlgn="base" hangingPunct="0">
              <a:spcBef>
                <a:spcPct val="20000"/>
              </a:spcBef>
              <a:spcAft>
                <a:spcPct val="0"/>
              </a:spcAft>
              <a:buChar char="–"/>
              <a:tabLst/>
              <a:defRPr sz="1800">
                <a:solidFill>
                  <a:schemeClr val="tx1"/>
                </a:solidFill>
                <a:latin typeface="Arial" panose="020B0604020202020204" pitchFamily="34" charset="0"/>
                <a:ea typeface="+mn-ea"/>
                <a:cs typeface="Arial" panose="020B0604020202020204" pitchFamily="34" charset="0"/>
              </a:defRPr>
            </a:lvl4pPr>
            <a:lvl5pPr marL="2001838" indent="-173038" algn="l" rtl="0" eaLnBrk="0" fontAlgn="base" hangingPunct="0">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r>
              <a:rPr lang="en-US" kern="0" dirty="0"/>
              <a:t>The ordinal response scale permits other dichotomizations, like % moderately+ annoyed and %slightly+ annoyed where data is less sparse</a:t>
            </a:r>
          </a:p>
          <a:p>
            <a:pPr lvl="1"/>
            <a:r>
              <a:rPr lang="en-US" kern="0" dirty="0"/>
              <a:t>Additional assumption required to generalize results from other dichotomizations to % highly annoyed</a:t>
            </a:r>
          </a:p>
          <a:p>
            <a:r>
              <a:rPr lang="en-US" kern="0" dirty="0"/>
              <a:t>Increasing the dose range may be possible by generating higher sound levels, but may also involve risk to public perception about quiet supersonic flight</a:t>
            </a:r>
          </a:p>
        </p:txBody>
      </p:sp>
      <p:sp>
        <p:nvSpPr>
          <p:cNvPr id="7" name="TextBox 6">
            <a:extLst>
              <a:ext uri="{FF2B5EF4-FFF2-40B4-BE49-F238E27FC236}">
                <a16:creationId xmlns:a16="http://schemas.microsoft.com/office/drawing/2014/main" id="{C5767000-F88F-4D28-B7C0-3A9D9FFF0D4C}"/>
              </a:ext>
            </a:extLst>
          </p:cNvPr>
          <p:cNvSpPr txBox="1"/>
          <p:nvPr/>
        </p:nvSpPr>
        <p:spPr>
          <a:xfrm>
            <a:off x="6861195" y="1064292"/>
            <a:ext cx="1903085" cy="646331"/>
          </a:xfrm>
          <a:prstGeom prst="rect">
            <a:avLst/>
          </a:prstGeom>
          <a:solidFill>
            <a:schemeClr val="accent5">
              <a:lumMod val="20000"/>
              <a:lumOff val="80000"/>
            </a:schemeClr>
          </a:solidFill>
        </p:spPr>
        <p:txBody>
          <a:bodyPr wrap="none" rtlCol="0">
            <a:spAutoFit/>
          </a:bodyPr>
          <a:lstStyle/>
          <a:p>
            <a:r>
              <a:rPr lang="en-US" sz="3600" dirty="0">
                <a:latin typeface="Arial" panose="020B0604020202020204" pitchFamily="34" charset="0"/>
                <a:cs typeface="Arial" panose="020B0604020202020204" pitchFamily="34" charset="0"/>
              </a:rPr>
              <a:t>Strategy</a:t>
            </a:r>
          </a:p>
        </p:txBody>
      </p:sp>
      <p:sp>
        <p:nvSpPr>
          <p:cNvPr id="8" name="TextBox 7">
            <a:extLst>
              <a:ext uri="{FF2B5EF4-FFF2-40B4-BE49-F238E27FC236}">
                <a16:creationId xmlns:a16="http://schemas.microsoft.com/office/drawing/2014/main" id="{D3DECD1C-7CFA-4F2B-A6BD-C027068EA8A4}"/>
              </a:ext>
            </a:extLst>
          </p:cNvPr>
          <p:cNvSpPr txBox="1"/>
          <p:nvPr/>
        </p:nvSpPr>
        <p:spPr>
          <a:xfrm>
            <a:off x="1275516" y="1064292"/>
            <a:ext cx="2262158" cy="646331"/>
          </a:xfrm>
          <a:prstGeom prst="rect">
            <a:avLst/>
          </a:prstGeom>
          <a:solidFill>
            <a:schemeClr val="accent2">
              <a:lumMod val="20000"/>
              <a:lumOff val="80000"/>
            </a:schemeClr>
          </a:solidFill>
        </p:spPr>
        <p:txBody>
          <a:bodyPr wrap="none" rtlCol="0">
            <a:spAutoFit/>
          </a:bodyPr>
          <a:lstStyle/>
          <a:p>
            <a:r>
              <a:rPr lang="en-US" sz="3600" dirty="0">
                <a:latin typeface="Arial" panose="020B0604020202020204" pitchFamily="34" charset="0"/>
                <a:cs typeface="Arial" panose="020B0604020202020204" pitchFamily="34" charset="0"/>
              </a:rPr>
              <a:t>Challenge</a:t>
            </a:r>
          </a:p>
        </p:txBody>
      </p:sp>
    </p:spTree>
    <p:extLst>
      <p:ext uri="{BB962C8B-B14F-4D97-AF65-F5344CB8AC3E}">
        <p14:creationId xmlns:p14="http://schemas.microsoft.com/office/powerpoint/2010/main" val="2258920071"/>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0C205-8AE4-4DE4-882F-31512EF11D6B}"/>
              </a:ext>
            </a:extLst>
          </p:cNvPr>
          <p:cNvSpPr>
            <a:spLocks noGrp="1"/>
          </p:cNvSpPr>
          <p:nvPr>
            <p:ph type="title"/>
          </p:nvPr>
        </p:nvSpPr>
        <p:spPr/>
        <p:txBody>
          <a:bodyPr/>
          <a:lstStyle/>
          <a:p>
            <a:r>
              <a:rPr lang="en-US" dirty="0"/>
              <a:t>Organizational Challenges</a:t>
            </a:r>
          </a:p>
        </p:txBody>
      </p:sp>
      <p:sp>
        <p:nvSpPr>
          <p:cNvPr id="3" name="Content Placeholder 2">
            <a:extLst>
              <a:ext uri="{FF2B5EF4-FFF2-40B4-BE49-F238E27FC236}">
                <a16:creationId xmlns:a16="http://schemas.microsoft.com/office/drawing/2014/main" id="{33768FE9-D6FF-4532-8834-09563EC8CC78}"/>
              </a:ext>
            </a:extLst>
          </p:cNvPr>
          <p:cNvSpPr>
            <a:spLocks noGrp="1"/>
          </p:cNvSpPr>
          <p:nvPr>
            <p:ph idx="1"/>
          </p:nvPr>
        </p:nvSpPr>
        <p:spPr>
          <a:xfrm>
            <a:off x="304801" y="1901951"/>
            <a:ext cx="6800673" cy="4491291"/>
          </a:xfrm>
        </p:spPr>
        <p:txBody>
          <a:bodyPr/>
          <a:lstStyle/>
          <a:p>
            <a:r>
              <a:rPr lang="en-US" dirty="0"/>
              <a:t>Long</a:t>
            </a:r>
            <a:r>
              <a:rPr lang="en-US" dirty="0">
                <a:latin typeface="+mn-lt"/>
              </a:rPr>
              <a:t> Time Span</a:t>
            </a:r>
          </a:p>
          <a:p>
            <a:pPr lvl="1"/>
            <a:r>
              <a:rPr lang="en-US" dirty="0">
                <a:latin typeface="+mn-lt"/>
              </a:rPr>
              <a:t>2018 – 2024: Planning Stage</a:t>
            </a:r>
          </a:p>
          <a:p>
            <a:pPr lvl="1"/>
            <a:r>
              <a:rPr lang="en-US" dirty="0">
                <a:latin typeface="+mn-lt"/>
              </a:rPr>
              <a:t>2024 – 2026: Execution Stage</a:t>
            </a:r>
          </a:p>
          <a:p>
            <a:r>
              <a:rPr lang="en-US" dirty="0">
                <a:latin typeface="+mn-lt"/>
              </a:rPr>
              <a:t>Many resources to manage</a:t>
            </a:r>
          </a:p>
          <a:p>
            <a:r>
              <a:rPr lang="en-US" dirty="0">
                <a:latin typeface="+mn-lt"/>
              </a:rPr>
              <a:t>Diverse Stakeholders</a:t>
            </a:r>
          </a:p>
          <a:p>
            <a:pPr lvl="1"/>
            <a:r>
              <a:rPr lang="en-US" dirty="0">
                <a:latin typeface="+mn-lt"/>
              </a:rPr>
              <a:t>Multiple NASA Centers</a:t>
            </a:r>
          </a:p>
          <a:p>
            <a:pPr lvl="1"/>
            <a:r>
              <a:rPr lang="en-US" dirty="0">
                <a:latin typeface="+mn-lt"/>
              </a:rPr>
              <a:t>Contractor Teams</a:t>
            </a:r>
          </a:p>
          <a:p>
            <a:pPr lvl="2"/>
            <a:r>
              <a:rPr lang="en-US" dirty="0">
                <a:latin typeface="+mn-lt"/>
              </a:rPr>
              <a:t>Ground Recording System</a:t>
            </a:r>
          </a:p>
          <a:p>
            <a:pPr lvl="2"/>
            <a:r>
              <a:rPr lang="en-US" dirty="0">
                <a:latin typeface="+mn-lt"/>
              </a:rPr>
              <a:t>Community Response Testing Support (8 companies)</a:t>
            </a:r>
          </a:p>
          <a:p>
            <a:pPr lvl="1"/>
            <a:r>
              <a:rPr lang="en-US" dirty="0">
                <a:latin typeface="+mn-lt"/>
              </a:rPr>
              <a:t>International Civil Aviation Organization (UN) and Federal Aviation Administration</a:t>
            </a:r>
          </a:p>
          <a:p>
            <a:pPr lvl="1"/>
            <a:r>
              <a:rPr lang="en-US" dirty="0">
                <a:latin typeface="+mn-lt"/>
              </a:rPr>
              <a:t>Federal, state, and local government</a:t>
            </a:r>
          </a:p>
          <a:p>
            <a:pPr lvl="1"/>
            <a:r>
              <a:rPr lang="en-US" dirty="0">
                <a:latin typeface="+mn-lt"/>
              </a:rPr>
              <a:t>The public (participant in community tests)</a:t>
            </a:r>
          </a:p>
        </p:txBody>
      </p:sp>
      <p:sp>
        <p:nvSpPr>
          <p:cNvPr id="4" name="Slide Number Placeholder 3">
            <a:extLst>
              <a:ext uri="{FF2B5EF4-FFF2-40B4-BE49-F238E27FC236}">
                <a16:creationId xmlns:a16="http://schemas.microsoft.com/office/drawing/2014/main" id="{A6A8CA69-42F3-4E6D-8B25-15168C31F3AC}"/>
              </a:ext>
            </a:extLst>
          </p:cNvPr>
          <p:cNvSpPr>
            <a:spLocks noGrp="1"/>
          </p:cNvSpPr>
          <p:nvPr>
            <p:ph type="sldNum" sz="quarter" idx="10"/>
          </p:nvPr>
        </p:nvSpPr>
        <p:spPr/>
        <p:txBody>
          <a:bodyPr/>
          <a:lstStyle/>
          <a:p>
            <a:pPr>
              <a:defRPr/>
            </a:pPr>
            <a:fld id="{31DD3C4B-036E-4AED-9291-1DC0D6EAFAC7}" type="slidenum">
              <a:rPr lang="en-US" smtClean="0"/>
              <a:pPr>
                <a:defRPr/>
              </a:pPr>
              <a:t>25</a:t>
            </a:fld>
            <a:endParaRPr lang="en-US" dirty="0"/>
          </a:p>
        </p:txBody>
      </p:sp>
      <p:sp>
        <p:nvSpPr>
          <p:cNvPr id="5" name="Content Placeholder 2">
            <a:extLst>
              <a:ext uri="{FF2B5EF4-FFF2-40B4-BE49-F238E27FC236}">
                <a16:creationId xmlns:a16="http://schemas.microsoft.com/office/drawing/2014/main" id="{955F8C87-E70E-480C-B4EF-E516FAC390CD}"/>
              </a:ext>
            </a:extLst>
          </p:cNvPr>
          <p:cNvSpPr txBox="1">
            <a:spLocks/>
          </p:cNvSpPr>
          <p:nvPr/>
        </p:nvSpPr>
        <p:spPr bwMode="auto">
          <a:xfrm>
            <a:off x="7004806" y="1901951"/>
            <a:ext cx="4350821" cy="449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bodyPr>
          <a:lstStyle>
            <a:lvl1pPr marL="227013" indent="-227013" algn="l" rtl="0" eaLnBrk="0" fontAlgn="base" hangingPunct="0">
              <a:spcBef>
                <a:spcPts val="1200"/>
              </a:spcBef>
              <a:spcAft>
                <a:spcPct val="0"/>
              </a:spcAft>
              <a:buSzPct val="90000"/>
              <a:buChar char="•"/>
              <a:defRPr sz="2200" b="1">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spcBef>
                <a:spcPct val="20000"/>
              </a:spcBef>
              <a:spcAft>
                <a:spcPct val="0"/>
              </a:spcAft>
              <a:buChar char="–"/>
              <a:tabLst/>
              <a:defRPr sz="1800">
                <a:solidFill>
                  <a:schemeClr val="tx1"/>
                </a:solidFill>
                <a:latin typeface="Arial" panose="020B0604020202020204" pitchFamily="34" charset="0"/>
                <a:ea typeface="+mn-ea"/>
                <a:cs typeface="Arial" panose="020B0604020202020204" pitchFamily="34" charset="0"/>
              </a:defRPr>
            </a:lvl2pPr>
            <a:lvl3pPr marL="1087438" indent="-173038" algn="l" rtl="0" eaLnBrk="0" fontAlgn="base" hangingPunct="0">
              <a:spcBef>
                <a:spcPct val="20000"/>
              </a:spcBef>
              <a:spcAft>
                <a:spcPct val="0"/>
              </a:spcAft>
              <a:buSzPct val="90000"/>
              <a:buChar char="•"/>
              <a:defRPr sz="1800">
                <a:solidFill>
                  <a:schemeClr val="tx1"/>
                </a:solidFill>
                <a:latin typeface="Arial" panose="020B0604020202020204" pitchFamily="34" charset="0"/>
                <a:ea typeface="+mn-ea"/>
                <a:cs typeface="Arial" panose="020B0604020202020204" pitchFamily="34" charset="0"/>
              </a:defRPr>
            </a:lvl3pPr>
            <a:lvl4pPr marL="1604963" indent="-233363" algn="l" rtl="0" eaLnBrk="0" fontAlgn="base" hangingPunct="0">
              <a:spcBef>
                <a:spcPct val="20000"/>
              </a:spcBef>
              <a:spcAft>
                <a:spcPct val="0"/>
              </a:spcAft>
              <a:buChar char="–"/>
              <a:tabLst/>
              <a:defRPr sz="1800">
                <a:solidFill>
                  <a:schemeClr val="tx1"/>
                </a:solidFill>
                <a:latin typeface="Arial" panose="020B0604020202020204" pitchFamily="34" charset="0"/>
                <a:ea typeface="+mn-ea"/>
                <a:cs typeface="Arial" panose="020B0604020202020204" pitchFamily="34" charset="0"/>
              </a:defRPr>
            </a:lvl4pPr>
            <a:lvl5pPr marL="2001838" indent="-173038" algn="l" rtl="0" eaLnBrk="0" fontAlgn="base" hangingPunct="0">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r>
              <a:rPr lang="en-US" kern="0" dirty="0">
                <a:latin typeface="+mn-lt"/>
              </a:rPr>
              <a:t>Communication</a:t>
            </a:r>
          </a:p>
          <a:p>
            <a:r>
              <a:rPr lang="en-US" kern="0" dirty="0">
                <a:latin typeface="+mn-lt"/>
              </a:rPr>
              <a:t>Active stakeholder engagement</a:t>
            </a:r>
          </a:p>
        </p:txBody>
      </p:sp>
      <p:sp>
        <p:nvSpPr>
          <p:cNvPr id="7" name="TextBox 6">
            <a:extLst>
              <a:ext uri="{FF2B5EF4-FFF2-40B4-BE49-F238E27FC236}">
                <a16:creationId xmlns:a16="http://schemas.microsoft.com/office/drawing/2014/main" id="{C5767000-F88F-4D28-B7C0-3A9D9FFF0D4C}"/>
              </a:ext>
            </a:extLst>
          </p:cNvPr>
          <p:cNvSpPr txBox="1"/>
          <p:nvPr/>
        </p:nvSpPr>
        <p:spPr>
          <a:xfrm>
            <a:off x="8228673" y="1148182"/>
            <a:ext cx="1903085" cy="646331"/>
          </a:xfrm>
          <a:prstGeom prst="rect">
            <a:avLst/>
          </a:prstGeom>
          <a:solidFill>
            <a:schemeClr val="accent5">
              <a:lumMod val="20000"/>
              <a:lumOff val="80000"/>
            </a:schemeClr>
          </a:solidFill>
        </p:spPr>
        <p:txBody>
          <a:bodyPr wrap="none" rtlCol="0">
            <a:spAutoFit/>
          </a:bodyPr>
          <a:lstStyle/>
          <a:p>
            <a:r>
              <a:rPr lang="en-US" sz="3600" dirty="0">
                <a:latin typeface="Arial" panose="020B0604020202020204" pitchFamily="34" charset="0"/>
                <a:cs typeface="Arial" panose="020B0604020202020204" pitchFamily="34" charset="0"/>
              </a:rPr>
              <a:t>Strategy</a:t>
            </a:r>
          </a:p>
        </p:txBody>
      </p:sp>
      <p:sp>
        <p:nvSpPr>
          <p:cNvPr id="8" name="TextBox 7">
            <a:extLst>
              <a:ext uri="{FF2B5EF4-FFF2-40B4-BE49-F238E27FC236}">
                <a16:creationId xmlns:a16="http://schemas.microsoft.com/office/drawing/2014/main" id="{D3DECD1C-7CFA-4F2B-A6BD-C027068EA8A4}"/>
              </a:ext>
            </a:extLst>
          </p:cNvPr>
          <p:cNvSpPr txBox="1"/>
          <p:nvPr/>
        </p:nvSpPr>
        <p:spPr>
          <a:xfrm>
            <a:off x="2574058" y="1064291"/>
            <a:ext cx="2262158" cy="646331"/>
          </a:xfrm>
          <a:prstGeom prst="rect">
            <a:avLst/>
          </a:prstGeom>
          <a:solidFill>
            <a:schemeClr val="accent2">
              <a:lumMod val="20000"/>
              <a:lumOff val="80000"/>
            </a:schemeClr>
          </a:solidFill>
        </p:spPr>
        <p:txBody>
          <a:bodyPr wrap="none" rtlCol="0">
            <a:spAutoFit/>
          </a:bodyPr>
          <a:lstStyle/>
          <a:p>
            <a:r>
              <a:rPr lang="en-US" sz="3600" dirty="0">
                <a:latin typeface="Arial" panose="020B0604020202020204" pitchFamily="34" charset="0"/>
                <a:cs typeface="Arial" panose="020B0604020202020204" pitchFamily="34" charset="0"/>
              </a:rPr>
              <a:t>Challenge</a:t>
            </a:r>
          </a:p>
        </p:txBody>
      </p:sp>
      <p:pic>
        <p:nvPicPr>
          <p:cNvPr id="9" name="Picture 8">
            <a:extLst>
              <a:ext uri="{FF2B5EF4-FFF2-40B4-BE49-F238E27FC236}">
                <a16:creationId xmlns:a16="http://schemas.microsoft.com/office/drawing/2014/main" id="{B5BD7106-B51D-4FD3-91D3-4C31F8312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3330" y="3686912"/>
            <a:ext cx="2813769" cy="2813769"/>
          </a:xfrm>
          <a:prstGeom prst="rect">
            <a:avLst/>
          </a:prstGeom>
        </p:spPr>
      </p:pic>
    </p:spTree>
    <p:extLst>
      <p:ext uri="{BB962C8B-B14F-4D97-AF65-F5344CB8AC3E}">
        <p14:creationId xmlns:p14="http://schemas.microsoft.com/office/powerpoint/2010/main" val="2220128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42663-95AD-DF4C-9BFE-1E2E5F99E9F7}"/>
              </a:ext>
            </a:extLst>
          </p:cNvPr>
          <p:cNvSpPr>
            <a:spLocks noGrp="1"/>
          </p:cNvSpPr>
          <p:nvPr>
            <p:ph type="title"/>
          </p:nvPr>
        </p:nvSpPr>
        <p:spPr>
          <a:xfrm>
            <a:off x="313891" y="205134"/>
            <a:ext cx="10908940" cy="560564"/>
          </a:xfrm>
        </p:spPr>
        <p:txBody>
          <a:bodyPr/>
          <a:lstStyle/>
          <a:p>
            <a:r>
              <a:rPr lang="en-US" dirty="0"/>
              <a:t>Summary</a:t>
            </a:r>
          </a:p>
        </p:txBody>
      </p:sp>
      <p:sp>
        <p:nvSpPr>
          <p:cNvPr id="4" name="Content Placeholder 3">
            <a:extLst>
              <a:ext uri="{FF2B5EF4-FFF2-40B4-BE49-F238E27FC236}">
                <a16:creationId xmlns:a16="http://schemas.microsoft.com/office/drawing/2014/main" id="{3AB9E901-E310-2142-8648-703D755CE425}"/>
              </a:ext>
            </a:extLst>
          </p:cNvPr>
          <p:cNvSpPr>
            <a:spLocks noGrp="1"/>
          </p:cNvSpPr>
          <p:nvPr>
            <p:ph sz="quarter" idx="10"/>
          </p:nvPr>
        </p:nvSpPr>
        <p:spPr>
          <a:xfrm>
            <a:off x="313890" y="1278199"/>
            <a:ext cx="11310419" cy="4914900"/>
          </a:xfrm>
        </p:spPr>
        <p:txBody>
          <a:bodyPr/>
          <a:lstStyle/>
          <a:p>
            <a:r>
              <a:rPr lang="en-US" dirty="0"/>
              <a:t>Technology and design improvement has created the possibility for future supersonic commercial aviation that is quiet and sustainable</a:t>
            </a:r>
          </a:p>
          <a:p>
            <a:r>
              <a:rPr lang="en-US" dirty="0"/>
              <a:t>Quiet overland flight is vital for achieving broad market success</a:t>
            </a:r>
          </a:p>
          <a:p>
            <a:r>
              <a:rPr lang="en-US" dirty="0"/>
              <a:t>NASA’s Low Boom Flight Demonstration Mission will provide key needed data</a:t>
            </a:r>
          </a:p>
          <a:p>
            <a:r>
              <a:rPr lang="en-US" dirty="0"/>
              <a:t>The X-59 </a:t>
            </a:r>
            <a:r>
              <a:rPr lang="en-US" dirty="0" err="1"/>
              <a:t>QueSST</a:t>
            </a:r>
            <a:r>
              <a:rPr lang="en-US" dirty="0"/>
              <a:t> aircraft is designed to meet the requirements for highly relevant acoustic data</a:t>
            </a:r>
          </a:p>
          <a:p>
            <a:r>
              <a:rPr lang="en-US" dirty="0"/>
              <a:t>X-59 build is well under way, with a first flight planned for 2022</a:t>
            </a:r>
          </a:p>
          <a:p>
            <a:r>
              <a:rPr lang="en-US" dirty="0"/>
              <a:t>Community testing will begin in 2024 and deliver dose response data from overflight of US communities</a:t>
            </a:r>
          </a:p>
          <a:p>
            <a:r>
              <a:rPr lang="en-US" dirty="0"/>
              <a:t>NASA seeks broad engagement with the international community to ensure acceptance of the community test results</a:t>
            </a:r>
          </a:p>
        </p:txBody>
      </p:sp>
      <p:sp>
        <p:nvSpPr>
          <p:cNvPr id="3" name="Slide Number Placeholder 2">
            <a:extLst>
              <a:ext uri="{FF2B5EF4-FFF2-40B4-BE49-F238E27FC236}">
                <a16:creationId xmlns:a16="http://schemas.microsoft.com/office/drawing/2014/main" id="{FFF2ECEB-BA84-5D4D-BB79-8C08A30463CF}"/>
              </a:ext>
            </a:extLst>
          </p:cNvPr>
          <p:cNvSpPr>
            <a:spLocks noGrp="1"/>
          </p:cNvSpPr>
          <p:nvPr>
            <p:ph type="sldNum" sz="quarter" idx="4294967295"/>
          </p:nvPr>
        </p:nvSpPr>
        <p:spPr>
          <a:xfrm>
            <a:off x="11710988" y="6435725"/>
            <a:ext cx="481012" cy="365125"/>
          </a:xfrm>
        </p:spPr>
        <p:txBody>
          <a:bodyPr/>
          <a:lstStyle/>
          <a:p>
            <a:fld id="{23BE8F62-5DF8-3040-A6A0-7DDCFC9687FE}" type="slidenum">
              <a:rPr lang="en-US" smtClean="0"/>
              <a:pPr/>
              <a:t>26</a:t>
            </a:fld>
            <a:endParaRPr lang="en-US" dirty="0"/>
          </a:p>
        </p:txBody>
      </p:sp>
      <p:pic>
        <p:nvPicPr>
          <p:cNvPr id="6" name="Picture 5">
            <a:extLst>
              <a:ext uri="{FF2B5EF4-FFF2-40B4-BE49-F238E27FC236}">
                <a16:creationId xmlns:a16="http://schemas.microsoft.com/office/drawing/2014/main" id="{48D140C4-58AC-4B3F-A581-B0E52A96137C}"/>
              </a:ext>
            </a:extLst>
          </p:cNvPr>
          <p:cNvPicPr>
            <a:picLocks noChangeAspect="1"/>
          </p:cNvPicPr>
          <p:nvPr/>
        </p:nvPicPr>
        <p:blipFill rotWithShape="1">
          <a:blip r:embed="rId3">
            <a:extLst>
              <a:ext uri="{28A0092B-C50C-407E-A947-70E740481C1C}">
                <a14:useLocalDpi xmlns:a14="http://schemas.microsoft.com/office/drawing/2010/main" val="0"/>
              </a:ext>
            </a:extLst>
          </a:blip>
          <a:srcRect t="46812"/>
          <a:stretch/>
        </p:blipFill>
        <p:spPr>
          <a:xfrm>
            <a:off x="2897505" y="4270011"/>
            <a:ext cx="6396990" cy="2268266"/>
          </a:xfrm>
          <a:prstGeom prst="rect">
            <a:avLst/>
          </a:prstGeom>
        </p:spPr>
      </p:pic>
    </p:spTree>
    <p:extLst>
      <p:ext uri="{BB962C8B-B14F-4D97-AF65-F5344CB8AC3E}">
        <p14:creationId xmlns:p14="http://schemas.microsoft.com/office/powerpoint/2010/main" val="1519341353"/>
      </p:ext>
    </p:extLst>
  </p:cSld>
  <p:clrMapOvr>
    <a:masterClrMapping/>
  </p:clrMapOvr>
  <mc:AlternateContent xmlns:mc="http://schemas.openxmlformats.org/markup-compatibility/2006" xmlns:p14="http://schemas.microsoft.com/office/powerpoint/2010/main">
    <mc:Choice Requires="p14">
      <p:transition spd="slow" p14:dur="2000" advTm="90318"/>
    </mc:Choice>
    <mc:Fallback xmlns="">
      <p:transition spd="slow" advTm="90318"/>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17BF5-5046-6A4D-984F-D8188BD154E7}"/>
              </a:ext>
            </a:extLst>
          </p:cNvPr>
          <p:cNvSpPr>
            <a:spLocks noGrp="1"/>
          </p:cNvSpPr>
          <p:nvPr>
            <p:ph type="sldNum" sz="quarter" idx="10"/>
          </p:nvPr>
        </p:nvSpPr>
        <p:spPr/>
        <p:txBody>
          <a:bodyPr/>
          <a:lstStyle/>
          <a:p>
            <a:pPr>
              <a:defRPr/>
            </a:pPr>
            <a:fld id="{E079EC29-06AD-47F2-8FE2-E8F0197BF7E1}" type="slidenum">
              <a:rPr lang="en-US" smtClean="0"/>
              <a:pPr>
                <a:defRPr/>
              </a:pPr>
              <a:t>27</a:t>
            </a:fld>
            <a:endParaRPr lang="en-US" dirty="0"/>
          </a:p>
        </p:txBody>
      </p:sp>
      <p:pic>
        <p:nvPicPr>
          <p:cNvPr id="3" name="Picture 2">
            <a:extLst>
              <a:ext uri="{FF2B5EF4-FFF2-40B4-BE49-F238E27FC236}">
                <a16:creationId xmlns:a16="http://schemas.microsoft.com/office/drawing/2014/main" id="{8B767DA0-4AF1-F248-BBD8-7D5D6694FE6C}"/>
              </a:ext>
            </a:extLst>
          </p:cNvPr>
          <p:cNvPicPr>
            <a:picLocks noChangeAspect="1"/>
          </p:cNvPicPr>
          <p:nvPr/>
        </p:nvPicPr>
        <p:blipFill>
          <a:blip r:embed="rId3"/>
          <a:stretch>
            <a:fillRect/>
          </a:stretch>
        </p:blipFill>
        <p:spPr>
          <a:xfrm>
            <a:off x="3624470" y="1434221"/>
            <a:ext cx="4459683" cy="4459683"/>
          </a:xfrm>
          <a:prstGeom prst="rect">
            <a:avLst/>
          </a:prstGeom>
        </p:spPr>
      </p:pic>
    </p:spTree>
    <p:extLst>
      <p:ext uri="{BB962C8B-B14F-4D97-AF65-F5344CB8AC3E}">
        <p14:creationId xmlns:p14="http://schemas.microsoft.com/office/powerpoint/2010/main" val="2805563722"/>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AD3BD-A55E-4433-AE35-F375228CDF2A}"/>
              </a:ext>
            </a:extLst>
          </p:cNvPr>
          <p:cNvSpPr>
            <a:spLocks noGrp="1"/>
          </p:cNvSpPr>
          <p:nvPr>
            <p:ph type="title"/>
          </p:nvPr>
        </p:nvSpPr>
        <p:spPr/>
        <p:txBody>
          <a:bodyPr/>
          <a:lstStyle/>
          <a:p>
            <a:r>
              <a:rPr lang="en-US" dirty="0"/>
              <a:t>Backup</a:t>
            </a:r>
          </a:p>
        </p:txBody>
      </p:sp>
      <p:sp>
        <p:nvSpPr>
          <p:cNvPr id="3" name="Content Placeholder 2">
            <a:extLst>
              <a:ext uri="{FF2B5EF4-FFF2-40B4-BE49-F238E27FC236}">
                <a16:creationId xmlns:a16="http://schemas.microsoft.com/office/drawing/2014/main" id="{421F80FA-F7EB-496A-AFA3-980068142833}"/>
              </a:ext>
            </a:extLst>
          </p:cNvPr>
          <p:cNvSpPr>
            <a:spLocks noGrp="1"/>
          </p:cNvSpPr>
          <p:nvPr>
            <p:ph idx="1"/>
          </p:nvPr>
        </p:nvSpPr>
        <p:spPr/>
        <p:txBody>
          <a:bodyPr/>
          <a:lstStyle/>
          <a:p>
            <a:pPr eaLnBrk="1" hangingPunct="1"/>
            <a:endParaRPr lang="en-US" dirty="0">
              <a:latin typeface="+mn-lt"/>
              <a:ea typeface="ＭＳ Ｐゴシック" pitchFamily="-109" charset="-128"/>
              <a:cs typeface="ＭＳ Ｐゴシック" pitchFamily="-109" charset="-128"/>
            </a:endParaRPr>
          </a:p>
          <a:p>
            <a:endParaRPr lang="en-US" dirty="0">
              <a:latin typeface="+mn-lt"/>
            </a:endParaRPr>
          </a:p>
        </p:txBody>
      </p:sp>
      <p:sp>
        <p:nvSpPr>
          <p:cNvPr id="4" name="Slide Number Placeholder 3">
            <a:extLst>
              <a:ext uri="{FF2B5EF4-FFF2-40B4-BE49-F238E27FC236}">
                <a16:creationId xmlns:a16="http://schemas.microsoft.com/office/drawing/2014/main" id="{FD8710DF-A682-46CE-AD6B-FEEF045C8D1B}"/>
              </a:ext>
            </a:extLst>
          </p:cNvPr>
          <p:cNvSpPr>
            <a:spLocks noGrp="1"/>
          </p:cNvSpPr>
          <p:nvPr>
            <p:ph type="sldNum" sz="quarter" idx="10"/>
          </p:nvPr>
        </p:nvSpPr>
        <p:spPr/>
        <p:txBody>
          <a:bodyPr/>
          <a:lstStyle/>
          <a:p>
            <a:pPr>
              <a:defRPr/>
            </a:pPr>
            <a:fld id="{31DD3C4B-036E-4AED-9291-1DC0D6EAFAC7}" type="slidenum">
              <a:rPr lang="en-US" smtClean="0"/>
              <a:pPr>
                <a:defRPr/>
              </a:pPr>
              <a:t>28</a:t>
            </a:fld>
            <a:endParaRPr lang="en-US" dirty="0"/>
          </a:p>
        </p:txBody>
      </p:sp>
    </p:spTree>
    <p:extLst>
      <p:ext uri="{BB962C8B-B14F-4D97-AF65-F5344CB8AC3E}">
        <p14:creationId xmlns:p14="http://schemas.microsoft.com/office/powerpoint/2010/main" val="4098363504"/>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6084" y="2680102"/>
            <a:ext cx="8690462" cy="2737715"/>
          </a:xfrm>
        </p:spPr>
        <p:txBody>
          <a:bodyPr>
            <a:normAutofit/>
          </a:bodyPr>
          <a:lstStyle/>
          <a:p>
            <a:pPr marL="53975" indent="0">
              <a:buNone/>
            </a:pPr>
            <a:r>
              <a:rPr lang="en-US" dirty="0"/>
              <a:t>Key results</a:t>
            </a:r>
          </a:p>
          <a:p>
            <a:pPr marL="511175" indent="-457200">
              <a:buAutoNum type="arabicParenR"/>
            </a:pPr>
            <a:r>
              <a:rPr lang="en-US" dirty="0"/>
              <a:t>Annoyance increases with peak </a:t>
            </a:r>
            <a:r>
              <a:rPr lang="en-US" dirty="0">
                <a:solidFill>
                  <a:srgbClr val="00B050"/>
                </a:solidFill>
              </a:rPr>
              <a:t>overpressure.</a:t>
            </a:r>
          </a:p>
          <a:p>
            <a:pPr marL="511175" indent="-457200">
              <a:buAutoNum type="arabicParenR"/>
            </a:pPr>
            <a:r>
              <a:rPr lang="en-US" dirty="0"/>
              <a:t>Annoyance </a:t>
            </a:r>
            <a:r>
              <a:rPr lang="en-US" i="1" dirty="0"/>
              <a:t>decreases </a:t>
            </a:r>
            <a:r>
              <a:rPr lang="en-US" dirty="0"/>
              <a:t>with</a:t>
            </a:r>
            <a:r>
              <a:rPr lang="en-US" i="1" dirty="0"/>
              <a:t> </a:t>
            </a:r>
            <a:r>
              <a:rPr lang="en-US" dirty="0">
                <a:solidFill>
                  <a:schemeClr val="accent2"/>
                </a:solidFill>
              </a:rPr>
              <a:t>rise time.</a:t>
            </a:r>
          </a:p>
          <a:p>
            <a:pPr marL="511175" indent="-457200">
              <a:buAutoNum type="arabicParenR"/>
            </a:pPr>
            <a:r>
              <a:rPr lang="en-US" dirty="0"/>
              <a:t>Annoyance does not change with </a:t>
            </a:r>
            <a:r>
              <a:rPr lang="en-US" dirty="0">
                <a:solidFill>
                  <a:srgbClr val="00B0F0"/>
                </a:solidFill>
              </a:rPr>
              <a:t>duration</a:t>
            </a:r>
            <a:r>
              <a:rPr lang="en-US" dirty="0">
                <a:solidFill>
                  <a:srgbClr val="002060"/>
                </a:solidFill>
              </a:rPr>
              <a:t>.</a:t>
            </a:r>
          </a:p>
          <a:p>
            <a:pPr marL="511175" indent="-457200">
              <a:buAutoNum type="arabicParenR"/>
            </a:pPr>
            <a:r>
              <a:rPr lang="en-US" dirty="0"/>
              <a:t>Results are consistent whether subjects rate “annoyance” or “loudness.”</a:t>
            </a:r>
          </a:p>
        </p:txBody>
      </p:sp>
      <p:sp>
        <p:nvSpPr>
          <p:cNvPr id="5" name="Title 4">
            <a:extLst>
              <a:ext uri="{FF2B5EF4-FFF2-40B4-BE49-F238E27FC236}">
                <a16:creationId xmlns:a16="http://schemas.microsoft.com/office/drawing/2014/main" id="{3C852E3F-81BB-4511-A87E-0ADF8FB81B80}"/>
              </a:ext>
            </a:extLst>
          </p:cNvPr>
          <p:cNvSpPr>
            <a:spLocks noGrp="1"/>
          </p:cNvSpPr>
          <p:nvPr>
            <p:ph type="title"/>
          </p:nvPr>
        </p:nvSpPr>
        <p:spPr/>
        <p:txBody>
          <a:bodyPr/>
          <a:lstStyle/>
          <a:p>
            <a:r>
              <a:rPr lang="en-US" dirty="0"/>
              <a:t>Sonic Boom Simulators: </a:t>
            </a:r>
            <a:r>
              <a:rPr lang="en-US" i="1" dirty="0"/>
              <a:t>Outdoor Environment</a:t>
            </a:r>
            <a:endParaRPr lang="en-US" dirty="0"/>
          </a:p>
        </p:txBody>
      </p:sp>
      <p:grpSp>
        <p:nvGrpSpPr>
          <p:cNvPr id="6" name="Group 5">
            <a:extLst>
              <a:ext uri="{FF2B5EF4-FFF2-40B4-BE49-F238E27FC236}">
                <a16:creationId xmlns:a16="http://schemas.microsoft.com/office/drawing/2014/main" id="{65C28FBD-FA95-4BDB-B77D-77AC33F3CC0B}"/>
              </a:ext>
            </a:extLst>
          </p:cNvPr>
          <p:cNvGrpSpPr/>
          <p:nvPr/>
        </p:nvGrpSpPr>
        <p:grpSpPr>
          <a:xfrm>
            <a:off x="9768112" y="5079185"/>
            <a:ext cx="2270300" cy="1717224"/>
            <a:chOff x="5037137" y="1016000"/>
            <a:chExt cx="3854451" cy="2915454"/>
          </a:xfrm>
        </p:grpSpPr>
        <p:pic>
          <p:nvPicPr>
            <p:cNvPr id="7" name="Picture 353" descr="Boom%20Chamber%20Combo%20Photo">
              <a:extLst>
                <a:ext uri="{FF2B5EF4-FFF2-40B4-BE49-F238E27FC236}">
                  <a16:creationId xmlns:a16="http://schemas.microsoft.com/office/drawing/2014/main" id="{342CA8FC-B731-4A13-B592-211E20297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870" t="40500" r="9972" b="10500"/>
            <a:stretch>
              <a:fillRect/>
            </a:stretch>
          </p:blipFill>
          <p:spPr bwMode="auto">
            <a:xfrm>
              <a:off x="5046663" y="1016000"/>
              <a:ext cx="3844925"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61">
              <a:extLst>
                <a:ext uri="{FF2B5EF4-FFF2-40B4-BE49-F238E27FC236}">
                  <a16:creationId xmlns:a16="http://schemas.microsoft.com/office/drawing/2014/main" id="{8998780F-8C8D-4326-BD31-E69D45BA40FD}"/>
                </a:ext>
              </a:extLst>
            </p:cNvPr>
            <p:cNvSpPr txBox="1">
              <a:spLocks noChangeArrowheads="1"/>
            </p:cNvSpPr>
            <p:nvPr/>
          </p:nvSpPr>
          <p:spPr bwMode="auto">
            <a:xfrm>
              <a:off x="5037137" y="3304413"/>
              <a:ext cx="3210108" cy="627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dirty="0"/>
                <a:t>Lockheed Martin</a:t>
              </a:r>
            </a:p>
          </p:txBody>
        </p:sp>
      </p:grpSp>
      <p:grpSp>
        <p:nvGrpSpPr>
          <p:cNvPr id="9" name="Group 8">
            <a:extLst>
              <a:ext uri="{FF2B5EF4-FFF2-40B4-BE49-F238E27FC236}">
                <a16:creationId xmlns:a16="http://schemas.microsoft.com/office/drawing/2014/main" id="{22E45CFD-C552-4E47-8B60-5F7907031CA8}"/>
              </a:ext>
            </a:extLst>
          </p:cNvPr>
          <p:cNvGrpSpPr/>
          <p:nvPr/>
        </p:nvGrpSpPr>
        <p:grpSpPr>
          <a:xfrm>
            <a:off x="9643284" y="956892"/>
            <a:ext cx="2403863" cy="1922935"/>
            <a:chOff x="430794" y="852939"/>
            <a:chExt cx="3758184" cy="3006305"/>
          </a:xfrm>
        </p:grpSpPr>
        <p:pic>
          <p:nvPicPr>
            <p:cNvPr id="10" name="Picture 6">
              <a:extLst>
                <a:ext uri="{FF2B5EF4-FFF2-40B4-BE49-F238E27FC236}">
                  <a16:creationId xmlns:a16="http://schemas.microsoft.com/office/drawing/2014/main" id="{F578F800-DA5E-4F8E-929E-7846891BF7E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794" y="1016000"/>
              <a:ext cx="3758184" cy="284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60">
              <a:extLst>
                <a:ext uri="{FF2B5EF4-FFF2-40B4-BE49-F238E27FC236}">
                  <a16:creationId xmlns:a16="http://schemas.microsoft.com/office/drawing/2014/main" id="{DE2E1780-B7DF-48FB-9B59-2AF8622F68AF}"/>
                </a:ext>
              </a:extLst>
            </p:cNvPr>
            <p:cNvSpPr txBox="1">
              <a:spLocks noChangeArrowheads="1"/>
            </p:cNvSpPr>
            <p:nvPr/>
          </p:nvSpPr>
          <p:spPr bwMode="auto">
            <a:xfrm>
              <a:off x="2092552" y="852939"/>
              <a:ext cx="1100588" cy="577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dirty="0"/>
                <a:t>NASA</a:t>
              </a:r>
            </a:p>
          </p:txBody>
        </p:sp>
      </p:grpSp>
      <p:grpSp>
        <p:nvGrpSpPr>
          <p:cNvPr id="12" name="Group 11">
            <a:extLst>
              <a:ext uri="{FF2B5EF4-FFF2-40B4-BE49-F238E27FC236}">
                <a16:creationId xmlns:a16="http://schemas.microsoft.com/office/drawing/2014/main" id="{CB1AE727-5BD7-46AD-ADAF-B15A77E14F7E}"/>
              </a:ext>
            </a:extLst>
          </p:cNvPr>
          <p:cNvGrpSpPr/>
          <p:nvPr/>
        </p:nvGrpSpPr>
        <p:grpSpPr>
          <a:xfrm>
            <a:off x="10528398" y="3017739"/>
            <a:ext cx="1518749" cy="1923534"/>
            <a:chOff x="6641525" y="4105071"/>
            <a:chExt cx="1992953" cy="2524125"/>
          </a:xfrm>
        </p:grpSpPr>
        <p:pic>
          <p:nvPicPr>
            <p:cNvPr id="13" name="図 1">
              <a:extLst>
                <a:ext uri="{FF2B5EF4-FFF2-40B4-BE49-F238E27FC236}">
                  <a16:creationId xmlns:a16="http://schemas.microsoft.com/office/drawing/2014/main" id="{A7FDD6B2-5D90-4FB8-879B-69CA9B1DDA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3675"/>
            <a:stretch/>
          </p:blipFill>
          <p:spPr bwMode="auto">
            <a:xfrm>
              <a:off x="6641525" y="4105071"/>
              <a:ext cx="1992953"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360">
              <a:extLst>
                <a:ext uri="{FF2B5EF4-FFF2-40B4-BE49-F238E27FC236}">
                  <a16:creationId xmlns:a16="http://schemas.microsoft.com/office/drawing/2014/main" id="{025D6145-6B17-4257-9F30-ECDE3ACB9F20}"/>
                </a:ext>
              </a:extLst>
            </p:cNvPr>
            <p:cNvSpPr txBox="1">
              <a:spLocks noChangeArrowheads="1"/>
            </p:cNvSpPr>
            <p:nvPr/>
          </p:nvSpPr>
          <p:spPr bwMode="auto">
            <a:xfrm>
              <a:off x="6836720" y="5614169"/>
              <a:ext cx="840817" cy="48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dirty="0"/>
                <a:t>JAXA</a:t>
              </a:r>
            </a:p>
          </p:txBody>
        </p:sp>
      </p:grpSp>
      <p:sp>
        <p:nvSpPr>
          <p:cNvPr id="16" name="Line 6">
            <a:extLst>
              <a:ext uri="{FF2B5EF4-FFF2-40B4-BE49-F238E27FC236}">
                <a16:creationId xmlns:a16="http://schemas.microsoft.com/office/drawing/2014/main" id="{744511E7-E496-47D5-A9C6-84AF4ED46CC5}"/>
              </a:ext>
            </a:extLst>
          </p:cNvPr>
          <p:cNvSpPr>
            <a:spLocks noChangeShapeType="1"/>
          </p:cNvSpPr>
          <p:nvPr/>
        </p:nvSpPr>
        <p:spPr bwMode="auto">
          <a:xfrm>
            <a:off x="2837279" y="1627911"/>
            <a:ext cx="1479550" cy="0"/>
          </a:xfrm>
          <a:prstGeom prst="line">
            <a:avLst/>
          </a:prstGeom>
          <a:noFill/>
          <a:ln w="28575">
            <a:solidFill>
              <a:schemeClr val="tx1"/>
            </a:solidFill>
            <a:round/>
            <a:headEnd type="none" w="sm" len="sm"/>
            <a:tailEnd type="none" w="sm" len="sm"/>
          </a:ln>
        </p:spPr>
        <p:txBody>
          <a:bodyPr wrap="none" anchor="ctr">
            <a:prstTxWarp prst="textNoShape">
              <a:avLst/>
            </a:prstTxWarp>
          </a:bodyPr>
          <a:lstStyle/>
          <a:p>
            <a:endParaRPr lang="en-US"/>
          </a:p>
        </p:txBody>
      </p:sp>
      <p:sp>
        <p:nvSpPr>
          <p:cNvPr id="17" name="Freeform 7">
            <a:extLst>
              <a:ext uri="{FF2B5EF4-FFF2-40B4-BE49-F238E27FC236}">
                <a16:creationId xmlns:a16="http://schemas.microsoft.com/office/drawing/2014/main" id="{C63EC9F7-468B-49B6-9427-6DC25931C1FC}"/>
              </a:ext>
            </a:extLst>
          </p:cNvPr>
          <p:cNvSpPr>
            <a:spLocks/>
          </p:cNvSpPr>
          <p:nvPr/>
        </p:nvSpPr>
        <p:spPr bwMode="auto">
          <a:xfrm>
            <a:off x="2969041" y="1118323"/>
            <a:ext cx="1189038" cy="1062038"/>
          </a:xfrm>
          <a:custGeom>
            <a:avLst/>
            <a:gdLst>
              <a:gd name="T0" fmla="*/ 0 w 938"/>
              <a:gd name="T1" fmla="*/ 187 h 862"/>
              <a:gd name="T2" fmla="*/ 52 w 938"/>
              <a:gd name="T3" fmla="*/ 0 h 862"/>
              <a:gd name="T4" fmla="*/ 418 w 938"/>
              <a:gd name="T5" fmla="*/ 403 h 862"/>
              <a:gd name="T6" fmla="*/ 478 w 938"/>
              <a:gd name="T7" fmla="*/ 190 h 862"/>
              <a:gd name="T8" fmla="*/ 0 60000 65536"/>
              <a:gd name="T9" fmla="*/ 0 60000 65536"/>
              <a:gd name="T10" fmla="*/ 0 60000 65536"/>
              <a:gd name="T11" fmla="*/ 0 60000 65536"/>
              <a:gd name="T12" fmla="*/ 0 w 938"/>
              <a:gd name="T13" fmla="*/ 0 h 862"/>
              <a:gd name="T14" fmla="*/ 938 w 938"/>
              <a:gd name="T15" fmla="*/ 862 h 862"/>
            </a:gdLst>
            <a:ahLst/>
            <a:cxnLst>
              <a:cxn ang="T8">
                <a:pos x="T0" y="T1"/>
              </a:cxn>
              <a:cxn ang="T9">
                <a:pos x="T2" y="T3"/>
              </a:cxn>
              <a:cxn ang="T10">
                <a:pos x="T4" y="T5"/>
              </a:cxn>
              <a:cxn ang="T11">
                <a:pos x="T6" y="T7"/>
              </a:cxn>
            </a:cxnLst>
            <a:rect l="T12" t="T13" r="T14" b="T15"/>
            <a:pathLst>
              <a:path w="938" h="862">
                <a:moveTo>
                  <a:pt x="0" y="400"/>
                </a:moveTo>
                <a:lnTo>
                  <a:pt x="103" y="0"/>
                </a:lnTo>
                <a:lnTo>
                  <a:pt x="820" y="862"/>
                </a:lnTo>
                <a:lnTo>
                  <a:pt x="938" y="407"/>
                </a:lnTo>
              </a:path>
            </a:pathLst>
          </a:custGeom>
          <a:noFill/>
          <a:ln w="28575">
            <a:solidFill>
              <a:schemeClr val="tx1"/>
            </a:solidFill>
            <a:round/>
            <a:headEnd type="none" w="sm" len="sm"/>
            <a:tailEnd type="none" w="sm" len="sm"/>
          </a:ln>
        </p:spPr>
        <p:txBody>
          <a:bodyPr wrap="none" anchor="ctr">
            <a:prstTxWarp prst="textNoShape">
              <a:avLst/>
            </a:prstTxWarp>
          </a:bodyPr>
          <a:lstStyle/>
          <a:p>
            <a:endParaRPr lang="en-US"/>
          </a:p>
        </p:txBody>
      </p:sp>
      <p:sp>
        <p:nvSpPr>
          <p:cNvPr id="18" name="Line 8">
            <a:extLst>
              <a:ext uri="{FF2B5EF4-FFF2-40B4-BE49-F238E27FC236}">
                <a16:creationId xmlns:a16="http://schemas.microsoft.com/office/drawing/2014/main" id="{71DEE8DA-BB24-4605-9766-ED79BA0E977A}"/>
              </a:ext>
            </a:extLst>
          </p:cNvPr>
          <p:cNvSpPr>
            <a:spLocks noChangeShapeType="1"/>
          </p:cNvSpPr>
          <p:nvPr/>
        </p:nvSpPr>
        <p:spPr bwMode="auto">
          <a:xfrm>
            <a:off x="3119854" y="1237386"/>
            <a:ext cx="0" cy="920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a:p>
        </p:txBody>
      </p:sp>
      <p:sp>
        <p:nvSpPr>
          <p:cNvPr id="19" name="Line 9">
            <a:extLst>
              <a:ext uri="{FF2B5EF4-FFF2-40B4-BE49-F238E27FC236}">
                <a16:creationId xmlns:a16="http://schemas.microsoft.com/office/drawing/2014/main" id="{B61448E6-DDA7-4BDB-8328-445DA7577AC4}"/>
              </a:ext>
            </a:extLst>
          </p:cNvPr>
          <p:cNvSpPr>
            <a:spLocks noChangeShapeType="1"/>
          </p:cNvSpPr>
          <p:nvPr/>
        </p:nvSpPr>
        <p:spPr bwMode="auto">
          <a:xfrm>
            <a:off x="2967454" y="1664423"/>
            <a:ext cx="0" cy="525463"/>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a:p>
        </p:txBody>
      </p:sp>
      <p:sp>
        <p:nvSpPr>
          <p:cNvPr id="20" name="Line 10">
            <a:extLst>
              <a:ext uri="{FF2B5EF4-FFF2-40B4-BE49-F238E27FC236}">
                <a16:creationId xmlns:a16="http://schemas.microsoft.com/office/drawing/2014/main" id="{891F1897-A5AD-4E62-84F8-E6CADA3775AA}"/>
              </a:ext>
            </a:extLst>
          </p:cNvPr>
          <p:cNvSpPr>
            <a:spLocks noChangeShapeType="1"/>
          </p:cNvSpPr>
          <p:nvPr/>
        </p:nvSpPr>
        <p:spPr bwMode="auto">
          <a:xfrm>
            <a:off x="2791241" y="1939061"/>
            <a:ext cx="187325" cy="0"/>
          </a:xfrm>
          <a:prstGeom prst="line">
            <a:avLst/>
          </a:prstGeom>
          <a:noFill/>
          <a:ln w="12700">
            <a:solidFill>
              <a:schemeClr val="tx1"/>
            </a:solidFill>
            <a:round/>
            <a:headEnd type="none" w="sm" len="sm"/>
            <a:tailEnd type="triangle" w="sm" len="sm"/>
          </a:ln>
        </p:spPr>
        <p:txBody>
          <a:bodyPr wrap="none" anchor="ctr">
            <a:prstTxWarp prst="textNoShape">
              <a:avLst/>
            </a:prstTxWarp>
          </a:bodyPr>
          <a:lstStyle/>
          <a:p>
            <a:endParaRPr lang="en-US"/>
          </a:p>
        </p:txBody>
      </p:sp>
      <p:sp>
        <p:nvSpPr>
          <p:cNvPr id="21" name="Freeform 11">
            <a:extLst>
              <a:ext uri="{FF2B5EF4-FFF2-40B4-BE49-F238E27FC236}">
                <a16:creationId xmlns:a16="http://schemas.microsoft.com/office/drawing/2014/main" id="{DCBC8374-3ACF-4C01-8C15-6492B0C764FC}"/>
              </a:ext>
            </a:extLst>
          </p:cNvPr>
          <p:cNvSpPr>
            <a:spLocks/>
          </p:cNvSpPr>
          <p:nvPr/>
        </p:nvSpPr>
        <p:spPr bwMode="auto">
          <a:xfrm>
            <a:off x="3130966" y="1927948"/>
            <a:ext cx="404813" cy="284163"/>
          </a:xfrm>
          <a:custGeom>
            <a:avLst/>
            <a:gdLst>
              <a:gd name="T0" fmla="*/ 255 w 255"/>
              <a:gd name="T1" fmla="*/ 179 h 179"/>
              <a:gd name="T2" fmla="*/ 111 w 255"/>
              <a:gd name="T3" fmla="*/ 0 h 179"/>
              <a:gd name="T4" fmla="*/ 0 w 255"/>
              <a:gd name="T5" fmla="*/ 0 h 179"/>
              <a:gd name="T6" fmla="*/ 0 60000 65536"/>
              <a:gd name="T7" fmla="*/ 0 60000 65536"/>
              <a:gd name="T8" fmla="*/ 0 60000 65536"/>
              <a:gd name="T9" fmla="*/ 0 w 255"/>
              <a:gd name="T10" fmla="*/ 0 h 179"/>
              <a:gd name="T11" fmla="*/ 255 w 255"/>
              <a:gd name="T12" fmla="*/ 179 h 179"/>
            </a:gdLst>
            <a:ahLst/>
            <a:cxnLst>
              <a:cxn ang="T6">
                <a:pos x="T0" y="T1"/>
              </a:cxn>
              <a:cxn ang="T7">
                <a:pos x="T2" y="T3"/>
              </a:cxn>
              <a:cxn ang="T8">
                <a:pos x="T4" y="T5"/>
              </a:cxn>
            </a:cxnLst>
            <a:rect l="T9" t="T10" r="T11" b="T12"/>
            <a:pathLst>
              <a:path w="255" h="179">
                <a:moveTo>
                  <a:pt x="255" y="179"/>
                </a:moveTo>
                <a:lnTo>
                  <a:pt x="111" y="0"/>
                </a:lnTo>
                <a:lnTo>
                  <a:pt x="0" y="0"/>
                </a:lnTo>
              </a:path>
            </a:pathLst>
          </a:custGeom>
          <a:noFill/>
          <a:ln w="12700">
            <a:solidFill>
              <a:schemeClr val="tx1"/>
            </a:solidFill>
            <a:round/>
            <a:headEnd/>
            <a:tailEnd type="triangle" w="med" len="med"/>
          </a:ln>
        </p:spPr>
        <p:txBody>
          <a:bodyPr wrap="none" anchor="ctr">
            <a:prstTxWarp prst="textNoShape">
              <a:avLst/>
            </a:prstTxWarp>
          </a:bodyPr>
          <a:lstStyle/>
          <a:p>
            <a:endParaRPr lang="en-US"/>
          </a:p>
        </p:txBody>
      </p:sp>
      <p:sp>
        <p:nvSpPr>
          <p:cNvPr id="22" name="Text Box 12">
            <a:extLst>
              <a:ext uri="{FF2B5EF4-FFF2-40B4-BE49-F238E27FC236}">
                <a16:creationId xmlns:a16="http://schemas.microsoft.com/office/drawing/2014/main" id="{317E2FA5-F8A3-415F-9A3E-DEFD874736F8}"/>
              </a:ext>
            </a:extLst>
          </p:cNvPr>
          <p:cNvSpPr txBox="1">
            <a:spLocks noChangeArrowheads="1"/>
          </p:cNvSpPr>
          <p:nvPr/>
        </p:nvSpPr>
        <p:spPr bwMode="auto">
          <a:xfrm>
            <a:off x="3018254" y="2312123"/>
            <a:ext cx="1270541" cy="369332"/>
          </a:xfrm>
          <a:prstGeom prst="rect">
            <a:avLst/>
          </a:prstGeom>
          <a:noFill/>
          <a:ln w="12700">
            <a:noFill/>
            <a:miter lim="800000"/>
            <a:headEnd type="none" w="sm" len="sm"/>
            <a:tailEnd type="none" w="sm" len="sm"/>
          </a:ln>
        </p:spPr>
        <p:txBody>
          <a:bodyPr wrap="none">
            <a:prstTxWarp prst="textNoShape">
              <a:avLst/>
            </a:prstTxWarp>
            <a:spAutoFit/>
          </a:bodyPr>
          <a:lstStyle/>
          <a:p>
            <a:pPr algn="l"/>
            <a:r>
              <a:rPr lang="en-US" b="1" i="0" dirty="0">
                <a:solidFill>
                  <a:schemeClr val="accent2"/>
                </a:solidFill>
              </a:rPr>
              <a:t>Rise Time</a:t>
            </a:r>
            <a:endParaRPr lang="en-US" sz="2400" b="1" i="0" dirty="0">
              <a:solidFill>
                <a:schemeClr val="accent2"/>
              </a:solidFill>
            </a:endParaRPr>
          </a:p>
        </p:txBody>
      </p:sp>
      <p:sp>
        <p:nvSpPr>
          <p:cNvPr id="23" name="Line 16">
            <a:extLst>
              <a:ext uri="{FF2B5EF4-FFF2-40B4-BE49-F238E27FC236}">
                <a16:creationId xmlns:a16="http://schemas.microsoft.com/office/drawing/2014/main" id="{8593C12F-E03E-4A8B-AA42-E063D53725C5}"/>
              </a:ext>
            </a:extLst>
          </p:cNvPr>
          <p:cNvSpPr>
            <a:spLocks noChangeShapeType="1"/>
          </p:cNvSpPr>
          <p:nvPr/>
        </p:nvSpPr>
        <p:spPr bwMode="auto">
          <a:xfrm flipH="1">
            <a:off x="2218268" y="1605364"/>
            <a:ext cx="41275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a:p>
        </p:txBody>
      </p:sp>
      <p:sp>
        <p:nvSpPr>
          <p:cNvPr id="24" name="Line 17">
            <a:extLst>
              <a:ext uri="{FF2B5EF4-FFF2-40B4-BE49-F238E27FC236}">
                <a16:creationId xmlns:a16="http://schemas.microsoft.com/office/drawing/2014/main" id="{1B202277-AAE5-46A9-84C5-7197BAEB4D58}"/>
              </a:ext>
            </a:extLst>
          </p:cNvPr>
          <p:cNvSpPr>
            <a:spLocks noChangeShapeType="1"/>
          </p:cNvSpPr>
          <p:nvPr/>
        </p:nvSpPr>
        <p:spPr bwMode="auto">
          <a:xfrm flipH="1">
            <a:off x="2200806" y="1156101"/>
            <a:ext cx="41275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a:p>
        </p:txBody>
      </p:sp>
      <p:sp>
        <p:nvSpPr>
          <p:cNvPr id="25" name="Text Box 18">
            <a:extLst>
              <a:ext uri="{FF2B5EF4-FFF2-40B4-BE49-F238E27FC236}">
                <a16:creationId xmlns:a16="http://schemas.microsoft.com/office/drawing/2014/main" id="{7A570908-FA3B-478E-868E-EBF93F810B52}"/>
              </a:ext>
            </a:extLst>
          </p:cNvPr>
          <p:cNvSpPr txBox="1">
            <a:spLocks noChangeArrowheads="1"/>
          </p:cNvSpPr>
          <p:nvPr/>
        </p:nvSpPr>
        <p:spPr bwMode="auto">
          <a:xfrm>
            <a:off x="306918" y="1184676"/>
            <a:ext cx="1685077" cy="369332"/>
          </a:xfrm>
          <a:prstGeom prst="rect">
            <a:avLst/>
          </a:prstGeom>
          <a:noFill/>
          <a:ln w="12700">
            <a:noFill/>
            <a:miter lim="800000"/>
            <a:headEnd type="none" w="sm" len="sm"/>
            <a:tailEnd type="none" w="sm" len="sm"/>
          </a:ln>
        </p:spPr>
        <p:txBody>
          <a:bodyPr wrap="none">
            <a:prstTxWarp prst="textNoShape">
              <a:avLst/>
            </a:prstTxWarp>
            <a:spAutoFit/>
          </a:bodyPr>
          <a:lstStyle/>
          <a:p>
            <a:pPr algn="l"/>
            <a:r>
              <a:rPr lang="en-US" b="1" i="0" dirty="0">
                <a:solidFill>
                  <a:srgbClr val="00B050"/>
                </a:solidFill>
              </a:rPr>
              <a:t>Overpressure</a:t>
            </a:r>
          </a:p>
        </p:txBody>
      </p:sp>
      <p:sp>
        <p:nvSpPr>
          <p:cNvPr id="26" name="Line 19">
            <a:extLst>
              <a:ext uri="{FF2B5EF4-FFF2-40B4-BE49-F238E27FC236}">
                <a16:creationId xmlns:a16="http://schemas.microsoft.com/office/drawing/2014/main" id="{8F255637-24AA-4830-89B5-53FBDA891C0D}"/>
              </a:ext>
            </a:extLst>
          </p:cNvPr>
          <p:cNvSpPr>
            <a:spLocks noChangeShapeType="1"/>
          </p:cNvSpPr>
          <p:nvPr/>
        </p:nvSpPr>
        <p:spPr bwMode="auto">
          <a:xfrm>
            <a:off x="2407181" y="1168801"/>
            <a:ext cx="0" cy="449263"/>
          </a:xfrm>
          <a:prstGeom prst="line">
            <a:avLst/>
          </a:prstGeom>
          <a:noFill/>
          <a:ln w="12700">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27" name="Line 20">
            <a:extLst>
              <a:ext uri="{FF2B5EF4-FFF2-40B4-BE49-F238E27FC236}">
                <a16:creationId xmlns:a16="http://schemas.microsoft.com/office/drawing/2014/main" id="{169E848E-D9BF-4E70-B58E-502AE8858E12}"/>
              </a:ext>
            </a:extLst>
          </p:cNvPr>
          <p:cNvSpPr>
            <a:spLocks noChangeShapeType="1"/>
          </p:cNvSpPr>
          <p:nvPr/>
        </p:nvSpPr>
        <p:spPr bwMode="auto">
          <a:xfrm>
            <a:off x="4784817" y="2039157"/>
            <a:ext cx="0" cy="292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a:p>
        </p:txBody>
      </p:sp>
      <p:sp>
        <p:nvSpPr>
          <p:cNvPr id="28" name="Line 21">
            <a:extLst>
              <a:ext uri="{FF2B5EF4-FFF2-40B4-BE49-F238E27FC236}">
                <a16:creationId xmlns:a16="http://schemas.microsoft.com/office/drawing/2014/main" id="{321E78A1-C814-4395-A8F7-B7574167DEA7}"/>
              </a:ext>
            </a:extLst>
          </p:cNvPr>
          <p:cNvSpPr>
            <a:spLocks noChangeShapeType="1"/>
          </p:cNvSpPr>
          <p:nvPr/>
        </p:nvSpPr>
        <p:spPr bwMode="auto">
          <a:xfrm>
            <a:off x="5683342" y="2121707"/>
            <a:ext cx="0" cy="211138"/>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a:p>
        </p:txBody>
      </p:sp>
      <p:sp>
        <p:nvSpPr>
          <p:cNvPr id="29" name="Line 22">
            <a:extLst>
              <a:ext uri="{FF2B5EF4-FFF2-40B4-BE49-F238E27FC236}">
                <a16:creationId xmlns:a16="http://schemas.microsoft.com/office/drawing/2014/main" id="{E21219F7-7689-47F1-AE7D-2EA713E6A284}"/>
              </a:ext>
            </a:extLst>
          </p:cNvPr>
          <p:cNvSpPr>
            <a:spLocks noChangeShapeType="1"/>
          </p:cNvSpPr>
          <p:nvPr/>
        </p:nvSpPr>
        <p:spPr bwMode="auto">
          <a:xfrm>
            <a:off x="4784817" y="2158220"/>
            <a:ext cx="908050" cy="0"/>
          </a:xfrm>
          <a:prstGeom prst="line">
            <a:avLst/>
          </a:prstGeom>
          <a:noFill/>
          <a:ln w="12700">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30" name="Text Box 23">
            <a:extLst>
              <a:ext uri="{FF2B5EF4-FFF2-40B4-BE49-F238E27FC236}">
                <a16:creationId xmlns:a16="http://schemas.microsoft.com/office/drawing/2014/main" id="{4D6EC0A1-A649-444A-A345-9BDAB7EAD04A}"/>
              </a:ext>
            </a:extLst>
          </p:cNvPr>
          <p:cNvSpPr txBox="1">
            <a:spLocks noChangeArrowheads="1"/>
          </p:cNvSpPr>
          <p:nvPr/>
        </p:nvSpPr>
        <p:spPr bwMode="auto">
          <a:xfrm>
            <a:off x="4665669" y="2277282"/>
            <a:ext cx="1133645" cy="369332"/>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b="1" i="0" dirty="0">
                <a:solidFill>
                  <a:srgbClr val="00B0F0"/>
                </a:solidFill>
              </a:rPr>
              <a:t>Duration</a:t>
            </a:r>
          </a:p>
        </p:txBody>
      </p:sp>
      <p:sp>
        <p:nvSpPr>
          <p:cNvPr id="31" name="Freeform 24">
            <a:extLst>
              <a:ext uri="{FF2B5EF4-FFF2-40B4-BE49-F238E27FC236}">
                <a16:creationId xmlns:a16="http://schemas.microsoft.com/office/drawing/2014/main" id="{68B5349F-BF27-4DB9-A20B-5769A4B3E4AA}"/>
              </a:ext>
            </a:extLst>
          </p:cNvPr>
          <p:cNvSpPr>
            <a:spLocks/>
          </p:cNvSpPr>
          <p:nvPr/>
        </p:nvSpPr>
        <p:spPr bwMode="auto">
          <a:xfrm>
            <a:off x="4610192" y="1153332"/>
            <a:ext cx="1217613" cy="942975"/>
          </a:xfrm>
          <a:custGeom>
            <a:avLst/>
            <a:gdLst>
              <a:gd name="T0" fmla="*/ 65 w 955"/>
              <a:gd name="T1" fmla="*/ 185 h 710"/>
              <a:gd name="T2" fmla="*/ 65 w 955"/>
              <a:gd name="T3" fmla="*/ 0 h 710"/>
              <a:gd name="T4" fmla="*/ 433 w 955"/>
              <a:gd name="T5" fmla="*/ 416 h 710"/>
              <a:gd name="T6" fmla="*/ 433 w 955"/>
              <a:gd name="T7" fmla="*/ 195 h 710"/>
              <a:gd name="T8" fmla="*/ 495 w 955"/>
              <a:gd name="T9" fmla="*/ 195 h 710"/>
              <a:gd name="T10" fmla="*/ 0 w 955"/>
              <a:gd name="T11" fmla="*/ 195 h 710"/>
              <a:gd name="T12" fmla="*/ 0 60000 65536"/>
              <a:gd name="T13" fmla="*/ 0 60000 65536"/>
              <a:gd name="T14" fmla="*/ 0 60000 65536"/>
              <a:gd name="T15" fmla="*/ 0 60000 65536"/>
              <a:gd name="T16" fmla="*/ 0 60000 65536"/>
              <a:gd name="T17" fmla="*/ 0 60000 65536"/>
              <a:gd name="T18" fmla="*/ 0 w 955"/>
              <a:gd name="T19" fmla="*/ 0 h 710"/>
              <a:gd name="T20" fmla="*/ 955 w 955"/>
              <a:gd name="T21" fmla="*/ 710 h 710"/>
            </a:gdLst>
            <a:ahLst/>
            <a:cxnLst>
              <a:cxn ang="T12">
                <a:pos x="T0" y="T1"/>
              </a:cxn>
              <a:cxn ang="T13">
                <a:pos x="T2" y="T3"/>
              </a:cxn>
              <a:cxn ang="T14">
                <a:pos x="T4" y="T5"/>
              </a:cxn>
              <a:cxn ang="T15">
                <a:pos x="T6" y="T7"/>
              </a:cxn>
              <a:cxn ang="T16">
                <a:pos x="T8" y="T9"/>
              </a:cxn>
              <a:cxn ang="T17">
                <a:pos x="T10" y="T11"/>
              </a:cxn>
            </a:cxnLst>
            <a:rect l="T18" t="T19" r="T20" b="T21"/>
            <a:pathLst>
              <a:path w="955" h="710">
                <a:moveTo>
                  <a:pt x="126" y="316"/>
                </a:moveTo>
                <a:lnTo>
                  <a:pt x="126" y="0"/>
                </a:lnTo>
                <a:lnTo>
                  <a:pt x="836" y="710"/>
                </a:lnTo>
                <a:lnTo>
                  <a:pt x="836" y="332"/>
                </a:lnTo>
                <a:lnTo>
                  <a:pt x="955" y="332"/>
                </a:lnTo>
                <a:lnTo>
                  <a:pt x="0" y="332"/>
                </a:lnTo>
              </a:path>
            </a:pathLst>
          </a:custGeom>
          <a:noFill/>
          <a:ln w="28575">
            <a:solidFill>
              <a:schemeClr val="tx1"/>
            </a:solidFill>
            <a:round/>
            <a:headEnd type="none" w="sm" len="sm"/>
            <a:tailEnd type="none" w="sm" len="sm"/>
          </a:ln>
        </p:spPr>
        <p:txBody>
          <a:bodyPr wrap="none" anchor="ctr">
            <a:prstTxWarp prst="textNoShape">
              <a:avLst/>
            </a:prstTxWarp>
          </a:bodyPr>
          <a:lstStyle/>
          <a:p>
            <a:endParaRPr lang="en-US"/>
          </a:p>
        </p:txBody>
      </p:sp>
      <p:sp>
        <p:nvSpPr>
          <p:cNvPr id="32" name="TextBox 31">
            <a:extLst>
              <a:ext uri="{FF2B5EF4-FFF2-40B4-BE49-F238E27FC236}">
                <a16:creationId xmlns:a16="http://schemas.microsoft.com/office/drawing/2014/main" id="{247A6A1C-B9C0-4872-9C8F-63BF59E25652}"/>
              </a:ext>
            </a:extLst>
          </p:cNvPr>
          <p:cNvSpPr txBox="1"/>
          <p:nvPr/>
        </p:nvSpPr>
        <p:spPr>
          <a:xfrm>
            <a:off x="153588" y="6158857"/>
            <a:ext cx="8862962" cy="338554"/>
          </a:xfrm>
          <a:prstGeom prst="rect">
            <a:avLst/>
          </a:prstGeom>
          <a:noFill/>
        </p:spPr>
        <p:txBody>
          <a:bodyPr wrap="square" rtlCol="0">
            <a:spAutoFit/>
          </a:bodyPr>
          <a:lstStyle/>
          <a:p>
            <a:r>
              <a:rPr lang="en-US" sz="1600" dirty="0">
                <a:solidFill>
                  <a:srgbClr val="000000"/>
                </a:solidFill>
                <a:cs typeface="Times New Roman" panose="02020603050405020304" pitchFamily="18" charset="0"/>
              </a:rPr>
              <a:t>L.J. Shepherd and W.W. Sutherland. NASA CR-1192. 1968.</a:t>
            </a:r>
            <a:endParaRPr lang="en-US" sz="1600" dirty="0"/>
          </a:p>
        </p:txBody>
      </p:sp>
      <p:pic>
        <p:nvPicPr>
          <p:cNvPr id="4" name="Picture 3">
            <a:extLst>
              <a:ext uri="{FF2B5EF4-FFF2-40B4-BE49-F238E27FC236}">
                <a16:creationId xmlns:a16="http://schemas.microsoft.com/office/drawing/2014/main" id="{31BF25F0-58CE-4C80-8097-57E0EAF25C5D}"/>
              </a:ext>
            </a:extLst>
          </p:cNvPr>
          <p:cNvPicPr>
            <a:picLocks noChangeAspect="1"/>
          </p:cNvPicPr>
          <p:nvPr/>
        </p:nvPicPr>
        <p:blipFill>
          <a:blip r:embed="rId6"/>
          <a:stretch>
            <a:fillRect/>
          </a:stretch>
        </p:blipFill>
        <p:spPr>
          <a:xfrm>
            <a:off x="6983519" y="1061191"/>
            <a:ext cx="2422790" cy="1818634"/>
          </a:xfrm>
          <a:prstGeom prst="rect">
            <a:avLst/>
          </a:prstGeom>
        </p:spPr>
      </p:pic>
      <p:sp>
        <p:nvSpPr>
          <p:cNvPr id="33" name="Text Box 360">
            <a:extLst>
              <a:ext uri="{FF2B5EF4-FFF2-40B4-BE49-F238E27FC236}">
                <a16:creationId xmlns:a16="http://schemas.microsoft.com/office/drawing/2014/main" id="{E87CD655-FE0C-48EB-90FF-639B71306579}"/>
              </a:ext>
            </a:extLst>
          </p:cNvPr>
          <p:cNvSpPr txBox="1">
            <a:spLocks noChangeArrowheads="1"/>
          </p:cNvSpPr>
          <p:nvPr/>
        </p:nvSpPr>
        <p:spPr bwMode="auto">
          <a:xfrm>
            <a:off x="6983519" y="1105099"/>
            <a:ext cx="12618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dirty="0"/>
              <a:t>Oldenburg</a:t>
            </a:r>
          </a:p>
        </p:txBody>
      </p:sp>
      <p:sp>
        <p:nvSpPr>
          <p:cNvPr id="34" name="Slide Number Placeholder 3">
            <a:extLst>
              <a:ext uri="{FF2B5EF4-FFF2-40B4-BE49-F238E27FC236}">
                <a16:creationId xmlns:a16="http://schemas.microsoft.com/office/drawing/2014/main" id="{BAC1E42F-F684-4DE4-B796-72C5AABE7262}"/>
              </a:ext>
            </a:extLst>
          </p:cNvPr>
          <p:cNvSpPr>
            <a:spLocks noGrp="1"/>
          </p:cNvSpPr>
          <p:nvPr>
            <p:ph type="sldNum" sz="quarter" idx="10"/>
          </p:nvPr>
        </p:nvSpPr>
        <p:spPr>
          <a:xfrm>
            <a:off x="11788020" y="6505552"/>
            <a:ext cx="500784" cy="427832"/>
          </a:xfrm>
        </p:spPr>
        <p:txBody>
          <a:bodyPr/>
          <a:lstStyle/>
          <a:p>
            <a:pPr>
              <a:defRPr/>
            </a:pPr>
            <a:fld id="{31DD3C4B-036E-4AED-9291-1DC0D6EAFAC7}" type="slidenum">
              <a:rPr lang="en-US" smtClean="0"/>
              <a:pPr>
                <a:defRPr/>
              </a:pPr>
              <a:t>29</a:t>
            </a:fld>
            <a:endParaRPr lang="en-US" dirty="0"/>
          </a:p>
        </p:txBody>
      </p:sp>
    </p:spTree>
    <p:extLst>
      <p:ext uri="{BB962C8B-B14F-4D97-AF65-F5344CB8AC3E}">
        <p14:creationId xmlns:p14="http://schemas.microsoft.com/office/powerpoint/2010/main" val="49221529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C2FF-F2F8-45F5-B6CE-4662BFAB31C7}"/>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49F7D5B-E2AB-4556-B26E-C1C9EAE93A1A}"/>
              </a:ext>
            </a:extLst>
          </p:cNvPr>
          <p:cNvSpPr>
            <a:spLocks noGrp="1"/>
          </p:cNvSpPr>
          <p:nvPr>
            <p:ph idx="1"/>
          </p:nvPr>
        </p:nvSpPr>
        <p:spPr/>
        <p:txBody>
          <a:bodyPr/>
          <a:lstStyle/>
          <a:p>
            <a:pPr marL="0" indent="0">
              <a:buNone/>
            </a:pPr>
            <a:r>
              <a:rPr lang="en-US" sz="2800" dirty="0"/>
              <a:t>Introduction</a:t>
            </a:r>
          </a:p>
          <a:p>
            <a:pPr marL="0" indent="0">
              <a:buNone/>
            </a:pPr>
            <a:r>
              <a:rPr lang="en-US" sz="2800" dirty="0"/>
              <a:t>1) Source and Path</a:t>
            </a:r>
          </a:p>
          <a:p>
            <a:pPr lvl="1"/>
            <a:r>
              <a:rPr lang="en-US" sz="2400" dirty="0"/>
              <a:t>What is a sonic boom?</a:t>
            </a:r>
          </a:p>
          <a:p>
            <a:pPr lvl="1"/>
            <a:r>
              <a:rPr lang="en-US" sz="2400" dirty="0"/>
              <a:t>How is a sonic boom quieted?</a:t>
            </a:r>
          </a:p>
          <a:p>
            <a:pPr marL="0" indent="0">
              <a:buNone/>
            </a:pPr>
            <a:r>
              <a:rPr lang="en-US" sz="2800" dirty="0"/>
              <a:t>2) Receiver</a:t>
            </a:r>
          </a:p>
          <a:p>
            <a:pPr lvl="1"/>
            <a:r>
              <a:rPr lang="en-US" sz="2400" dirty="0"/>
              <a:t>How will the public react?</a:t>
            </a:r>
          </a:p>
          <a:p>
            <a:pPr marL="0" indent="0">
              <a:buNone/>
            </a:pPr>
            <a:r>
              <a:rPr lang="en-US" sz="2800" dirty="0"/>
              <a:t>3) NASA’s Low Boom Flight Demonstration</a:t>
            </a:r>
          </a:p>
          <a:p>
            <a:pPr lvl="1"/>
            <a:r>
              <a:rPr lang="en-US" sz="2400" dirty="0"/>
              <a:t>Status</a:t>
            </a:r>
          </a:p>
          <a:p>
            <a:pPr lvl="1"/>
            <a:r>
              <a:rPr lang="en-US" sz="2400" dirty="0"/>
              <a:t>Challenges and strategies</a:t>
            </a:r>
          </a:p>
          <a:p>
            <a:pPr marL="0" indent="0">
              <a:buNone/>
            </a:pPr>
            <a:r>
              <a:rPr lang="en-US" sz="2800" dirty="0"/>
              <a:t>Summary</a:t>
            </a:r>
          </a:p>
        </p:txBody>
      </p:sp>
      <p:sp>
        <p:nvSpPr>
          <p:cNvPr id="4" name="Slide Number Placeholder 3">
            <a:extLst>
              <a:ext uri="{FF2B5EF4-FFF2-40B4-BE49-F238E27FC236}">
                <a16:creationId xmlns:a16="http://schemas.microsoft.com/office/drawing/2014/main" id="{3A6539A0-F58E-464D-A129-3F8743040448}"/>
              </a:ext>
            </a:extLst>
          </p:cNvPr>
          <p:cNvSpPr>
            <a:spLocks noGrp="1"/>
          </p:cNvSpPr>
          <p:nvPr>
            <p:ph type="sldNum" sz="quarter" idx="10"/>
          </p:nvPr>
        </p:nvSpPr>
        <p:spPr/>
        <p:txBody>
          <a:bodyPr/>
          <a:lstStyle/>
          <a:p>
            <a:pPr>
              <a:defRPr/>
            </a:pPr>
            <a:fld id="{31DD3C4B-036E-4AED-9291-1DC0D6EAFAC7}" type="slidenum">
              <a:rPr lang="en-US" smtClean="0"/>
              <a:pPr>
                <a:defRPr/>
              </a:pPr>
              <a:t>3</a:t>
            </a:fld>
            <a:endParaRPr lang="en-US" dirty="0"/>
          </a:p>
        </p:txBody>
      </p:sp>
    </p:spTree>
    <p:extLst>
      <p:ext uri="{BB962C8B-B14F-4D97-AF65-F5344CB8AC3E}">
        <p14:creationId xmlns:p14="http://schemas.microsoft.com/office/powerpoint/2010/main" val="3767799219"/>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BA0AF-7BA2-4227-A2FF-BC95546C46DD}"/>
              </a:ext>
            </a:extLst>
          </p:cNvPr>
          <p:cNvSpPr>
            <a:spLocks noGrp="1"/>
          </p:cNvSpPr>
          <p:nvPr>
            <p:ph type="title"/>
          </p:nvPr>
        </p:nvSpPr>
        <p:spPr/>
        <p:txBody>
          <a:bodyPr/>
          <a:lstStyle/>
          <a:p>
            <a:r>
              <a:rPr lang="en-US" dirty="0"/>
              <a:t>Sonic Boom Simulators: </a:t>
            </a:r>
            <a:r>
              <a:rPr lang="en-US" i="1" dirty="0"/>
              <a:t>Indoor Environment</a:t>
            </a:r>
            <a:endParaRPr lang="en-US" dirty="0"/>
          </a:p>
        </p:txBody>
      </p:sp>
      <p:sp>
        <p:nvSpPr>
          <p:cNvPr id="3" name="Content Placeholder 2">
            <a:extLst>
              <a:ext uri="{FF2B5EF4-FFF2-40B4-BE49-F238E27FC236}">
                <a16:creationId xmlns:a16="http://schemas.microsoft.com/office/drawing/2014/main" id="{65AB618D-7873-4720-8864-B576DEC73EBF}"/>
              </a:ext>
            </a:extLst>
          </p:cNvPr>
          <p:cNvSpPr>
            <a:spLocks noGrp="1"/>
          </p:cNvSpPr>
          <p:nvPr>
            <p:ph idx="1"/>
          </p:nvPr>
        </p:nvSpPr>
        <p:spPr>
          <a:xfrm>
            <a:off x="304801" y="1052945"/>
            <a:ext cx="6213694" cy="5592846"/>
          </a:xfrm>
          <a:solidFill>
            <a:schemeClr val="bg1">
              <a:lumMod val="85000"/>
            </a:schemeClr>
          </a:solidFill>
        </p:spPr>
        <p:txBody>
          <a:bodyPr/>
          <a:lstStyle/>
          <a:p>
            <a:pPr marL="0" indent="0" algn="ctr">
              <a:buNone/>
            </a:pPr>
            <a:r>
              <a:rPr lang="en-US" sz="2600" dirty="0"/>
              <a:t>Typical NASA Psychoacoustic Test </a:t>
            </a:r>
          </a:p>
          <a:p>
            <a:r>
              <a:rPr lang="en-US" dirty="0"/>
              <a:t>Participants from surrounding community</a:t>
            </a:r>
          </a:p>
          <a:p>
            <a:pPr lvl="1"/>
            <a:r>
              <a:rPr lang="en-US" dirty="0"/>
              <a:t>Diversity in age and gender</a:t>
            </a:r>
          </a:p>
          <a:p>
            <a:pPr lvl="1"/>
            <a:r>
              <a:rPr lang="en-US" dirty="0"/>
              <a:t>Must pass hearing tests</a:t>
            </a:r>
          </a:p>
          <a:p>
            <a:r>
              <a:rPr lang="en-US" dirty="0"/>
              <a:t>Generally, 30-40 participants</a:t>
            </a:r>
          </a:p>
          <a:p>
            <a:pPr lvl="1"/>
            <a:r>
              <a:rPr lang="en-US" dirty="0"/>
              <a:t>2-3 participants tested at a time</a:t>
            </a:r>
          </a:p>
          <a:p>
            <a:r>
              <a:rPr lang="en-US" dirty="0"/>
              <a:t>Familiarization and practice sounds</a:t>
            </a:r>
          </a:p>
        </p:txBody>
      </p:sp>
      <p:sp>
        <p:nvSpPr>
          <p:cNvPr id="4" name="Slide Number Placeholder 3">
            <a:extLst>
              <a:ext uri="{FF2B5EF4-FFF2-40B4-BE49-F238E27FC236}">
                <a16:creationId xmlns:a16="http://schemas.microsoft.com/office/drawing/2014/main" id="{B6A8BD73-AA56-4E21-8FC3-B8B2701390BE}"/>
              </a:ext>
            </a:extLst>
          </p:cNvPr>
          <p:cNvSpPr>
            <a:spLocks noGrp="1"/>
          </p:cNvSpPr>
          <p:nvPr>
            <p:ph type="sldNum" sz="quarter" idx="10"/>
          </p:nvPr>
        </p:nvSpPr>
        <p:spPr>
          <a:xfrm>
            <a:off x="11641138" y="6534024"/>
            <a:ext cx="550862" cy="388938"/>
          </a:xfrm>
        </p:spPr>
        <p:txBody>
          <a:bodyPr/>
          <a:lstStyle/>
          <a:p>
            <a:pPr>
              <a:defRPr/>
            </a:pPr>
            <a:fld id="{31DD3C4B-036E-4AED-9291-1DC0D6EAFAC7}" type="slidenum">
              <a:rPr lang="en-US" smtClean="0"/>
              <a:pPr>
                <a:defRPr/>
              </a:pPr>
              <a:t>30</a:t>
            </a:fld>
            <a:endParaRPr lang="en-US" dirty="0"/>
          </a:p>
        </p:txBody>
      </p:sp>
      <p:pic>
        <p:nvPicPr>
          <p:cNvPr id="7" name="図 1">
            <a:extLst>
              <a:ext uri="{FF2B5EF4-FFF2-40B4-BE49-F238E27FC236}">
                <a16:creationId xmlns:a16="http://schemas.microsoft.com/office/drawing/2014/main" id="{90582985-3BE7-4AF1-A243-4554D51038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154"/>
          <a:stretch/>
        </p:blipFill>
        <p:spPr bwMode="auto">
          <a:xfrm>
            <a:off x="9754006" y="2834054"/>
            <a:ext cx="2272279" cy="197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1">
            <a:extLst>
              <a:ext uri="{FF2B5EF4-FFF2-40B4-BE49-F238E27FC236}">
                <a16:creationId xmlns:a16="http://schemas.microsoft.com/office/drawing/2014/main" id="{5147D07E-D0A9-4505-ACAD-E1358577A9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3675"/>
          <a:stretch/>
        </p:blipFill>
        <p:spPr bwMode="auto">
          <a:xfrm>
            <a:off x="8166065" y="2834054"/>
            <a:ext cx="1561927" cy="197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5C4571D-6B55-4403-A6EB-78C0976C42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360"/>
          <a:stretch/>
        </p:blipFill>
        <p:spPr>
          <a:xfrm>
            <a:off x="9428851" y="1097023"/>
            <a:ext cx="2597434" cy="1648851"/>
          </a:xfrm>
          <a:prstGeom prst="rect">
            <a:avLst/>
          </a:prstGeom>
          <a:ln>
            <a:solidFill>
              <a:schemeClr val="bg1">
                <a:lumMod val="65000"/>
              </a:schemeClr>
            </a:solidFill>
          </a:ln>
        </p:spPr>
      </p:pic>
      <p:pic>
        <p:nvPicPr>
          <p:cNvPr id="11" name="Picture 10" descr="IMG_1898.jpg">
            <a:extLst>
              <a:ext uri="{FF2B5EF4-FFF2-40B4-BE49-F238E27FC236}">
                <a16:creationId xmlns:a16="http://schemas.microsoft.com/office/drawing/2014/main" id="{F45D016B-1ED4-485D-83DD-6732859717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8833" y="1052732"/>
            <a:ext cx="2597434" cy="1731622"/>
          </a:xfrm>
          <a:prstGeom prst="rect">
            <a:avLst/>
          </a:prstGeom>
          <a:ln w="76200">
            <a:noFill/>
          </a:ln>
          <a:effectLst/>
        </p:spPr>
      </p:pic>
      <p:sp>
        <p:nvSpPr>
          <p:cNvPr id="12" name="Text Box 360">
            <a:extLst>
              <a:ext uri="{FF2B5EF4-FFF2-40B4-BE49-F238E27FC236}">
                <a16:creationId xmlns:a16="http://schemas.microsoft.com/office/drawing/2014/main" id="{189500E8-50BE-4E4E-8571-8C6D463FC0EC}"/>
              </a:ext>
            </a:extLst>
          </p:cNvPr>
          <p:cNvSpPr txBox="1">
            <a:spLocks noChangeArrowheads="1"/>
          </p:cNvSpPr>
          <p:nvPr/>
        </p:nvSpPr>
        <p:spPr bwMode="auto">
          <a:xfrm>
            <a:off x="6761870" y="2439872"/>
            <a:ext cx="8339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dirty="0">
                <a:solidFill>
                  <a:schemeClr val="bg1"/>
                </a:solidFill>
              </a:rPr>
              <a:t>NASA</a:t>
            </a:r>
          </a:p>
        </p:txBody>
      </p:sp>
      <p:pic>
        <p:nvPicPr>
          <p:cNvPr id="14" name="Picture 13">
            <a:extLst>
              <a:ext uri="{FF2B5EF4-FFF2-40B4-BE49-F238E27FC236}">
                <a16:creationId xmlns:a16="http://schemas.microsoft.com/office/drawing/2014/main" id="{3AFBF9C8-1F39-47BF-AD1C-08755AEEE5D5}"/>
              </a:ext>
            </a:extLst>
          </p:cNvPr>
          <p:cNvPicPr>
            <a:picLocks noChangeAspect="1"/>
          </p:cNvPicPr>
          <p:nvPr/>
        </p:nvPicPr>
        <p:blipFill>
          <a:blip r:embed="rId6"/>
          <a:stretch>
            <a:fillRect/>
          </a:stretch>
        </p:blipFill>
        <p:spPr>
          <a:xfrm>
            <a:off x="9369406" y="4877335"/>
            <a:ext cx="2656879" cy="1786096"/>
          </a:xfrm>
          <a:prstGeom prst="rect">
            <a:avLst/>
          </a:prstGeom>
        </p:spPr>
      </p:pic>
      <p:sp>
        <p:nvSpPr>
          <p:cNvPr id="15" name="Text Box 360">
            <a:extLst>
              <a:ext uri="{FF2B5EF4-FFF2-40B4-BE49-F238E27FC236}">
                <a16:creationId xmlns:a16="http://schemas.microsoft.com/office/drawing/2014/main" id="{28378D9E-6328-48C1-A200-E4017BEAA372}"/>
              </a:ext>
            </a:extLst>
          </p:cNvPr>
          <p:cNvSpPr txBox="1">
            <a:spLocks noChangeArrowheads="1"/>
          </p:cNvSpPr>
          <p:nvPr/>
        </p:nvSpPr>
        <p:spPr bwMode="auto">
          <a:xfrm>
            <a:off x="9366267" y="6276459"/>
            <a:ext cx="11849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dirty="0">
                <a:solidFill>
                  <a:schemeClr val="bg1"/>
                </a:solidFill>
              </a:rPr>
              <a:t>Sorbonne</a:t>
            </a:r>
          </a:p>
        </p:txBody>
      </p:sp>
      <p:pic>
        <p:nvPicPr>
          <p:cNvPr id="17" name="Picture 16">
            <a:extLst>
              <a:ext uri="{FF2B5EF4-FFF2-40B4-BE49-F238E27FC236}">
                <a16:creationId xmlns:a16="http://schemas.microsoft.com/office/drawing/2014/main" id="{54E5E6A4-2378-4CE8-A27E-EABDEF52877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8277"/>
          <a:stretch/>
        </p:blipFill>
        <p:spPr bwMode="auto">
          <a:xfrm>
            <a:off x="1230422" y="4178515"/>
            <a:ext cx="4362451" cy="1117191"/>
          </a:xfrm>
          <a:prstGeom prst="rect">
            <a:avLst/>
          </a:prstGeom>
          <a:solidFill>
            <a:schemeClr val="bg1"/>
          </a:solidFill>
          <a:ln w="9525">
            <a:solidFill>
              <a:srgbClr val="969696"/>
            </a:solidFill>
            <a:miter lim="800000"/>
            <a:headEnd/>
            <a:tailEnd/>
          </a:ln>
        </p:spPr>
      </p:pic>
      <p:grpSp>
        <p:nvGrpSpPr>
          <p:cNvPr id="19" name="Group 18">
            <a:extLst>
              <a:ext uri="{FF2B5EF4-FFF2-40B4-BE49-F238E27FC236}">
                <a16:creationId xmlns:a16="http://schemas.microsoft.com/office/drawing/2014/main" id="{9964453C-1656-4A42-B6DD-9A0C402A4066}"/>
              </a:ext>
            </a:extLst>
          </p:cNvPr>
          <p:cNvGrpSpPr/>
          <p:nvPr/>
        </p:nvGrpSpPr>
        <p:grpSpPr>
          <a:xfrm>
            <a:off x="1935272" y="5441317"/>
            <a:ext cx="2952750" cy="1058862"/>
            <a:chOff x="3095625" y="2340769"/>
            <a:chExt cx="2952750" cy="1058862"/>
          </a:xfrm>
          <a:solidFill>
            <a:schemeClr val="bg1"/>
          </a:solidFill>
        </p:grpSpPr>
        <p:pic>
          <p:nvPicPr>
            <p:cNvPr id="20" name="Picture 2">
              <a:extLst>
                <a:ext uri="{FF2B5EF4-FFF2-40B4-BE49-F238E27FC236}">
                  <a16:creationId xmlns:a16="http://schemas.microsoft.com/office/drawing/2014/main" id="{1179995A-71FA-4DA5-9C09-510751A9E0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5625" y="2340769"/>
              <a:ext cx="2952750" cy="1058862"/>
            </a:xfrm>
            <a:prstGeom prst="rect">
              <a:avLst/>
            </a:prstGeom>
            <a:grpFill/>
            <a:ln w="3175">
              <a:solidFill>
                <a:srgbClr val="000000"/>
              </a:solidFill>
              <a:miter lim="800000"/>
              <a:headEnd/>
              <a:tailEnd/>
            </a:ln>
          </p:spPr>
        </p:pic>
        <p:sp>
          <p:nvSpPr>
            <p:cNvPr id="21" name="TextBox 20">
              <a:extLst>
                <a:ext uri="{FF2B5EF4-FFF2-40B4-BE49-F238E27FC236}">
                  <a16:creationId xmlns:a16="http://schemas.microsoft.com/office/drawing/2014/main" id="{E60BC2B5-4503-4450-81FE-895C1BEB34B5}"/>
                </a:ext>
              </a:extLst>
            </p:cNvPr>
            <p:cNvSpPr txBox="1"/>
            <p:nvPr/>
          </p:nvSpPr>
          <p:spPr>
            <a:xfrm>
              <a:off x="3752694" y="2531061"/>
              <a:ext cx="336500" cy="646331"/>
            </a:xfrm>
            <a:prstGeom prst="rect">
              <a:avLst/>
            </a:prstGeom>
            <a:noFill/>
          </p:spPr>
          <p:txBody>
            <a:bodyPr wrap="square" rtlCol="0">
              <a:spAutoFit/>
            </a:bodyPr>
            <a:lstStyle/>
            <a:p>
              <a:r>
                <a:rPr lang="en-US" sz="3600" dirty="0">
                  <a:solidFill>
                    <a:srgbClr val="C00000"/>
                  </a:solidFill>
                </a:rPr>
                <a:t>X</a:t>
              </a:r>
            </a:p>
          </p:txBody>
        </p:sp>
      </p:grpSp>
      <p:sp>
        <p:nvSpPr>
          <p:cNvPr id="6" name="Text Box 360">
            <a:extLst>
              <a:ext uri="{FF2B5EF4-FFF2-40B4-BE49-F238E27FC236}">
                <a16:creationId xmlns:a16="http://schemas.microsoft.com/office/drawing/2014/main" id="{2026D2DD-B117-4A26-9392-B44FB1F4283A}"/>
              </a:ext>
            </a:extLst>
          </p:cNvPr>
          <p:cNvSpPr txBox="1">
            <a:spLocks noChangeArrowheads="1"/>
          </p:cNvSpPr>
          <p:nvPr/>
        </p:nvSpPr>
        <p:spPr bwMode="auto">
          <a:xfrm>
            <a:off x="8363261" y="4033787"/>
            <a:ext cx="502173" cy="289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dirty="0"/>
              <a:t>JAXA</a:t>
            </a:r>
          </a:p>
        </p:txBody>
      </p:sp>
      <p:sp>
        <p:nvSpPr>
          <p:cNvPr id="22" name="TextBox 21">
            <a:extLst>
              <a:ext uri="{FF2B5EF4-FFF2-40B4-BE49-F238E27FC236}">
                <a16:creationId xmlns:a16="http://schemas.microsoft.com/office/drawing/2014/main" id="{08ED4028-C1DA-42B8-9F5F-A32F0BD43066}"/>
              </a:ext>
            </a:extLst>
          </p:cNvPr>
          <p:cNvSpPr txBox="1"/>
          <p:nvPr/>
        </p:nvSpPr>
        <p:spPr>
          <a:xfrm>
            <a:off x="3803997" y="4231004"/>
            <a:ext cx="336500" cy="646331"/>
          </a:xfrm>
          <a:prstGeom prst="rect">
            <a:avLst/>
          </a:prstGeom>
          <a:noFill/>
        </p:spPr>
        <p:txBody>
          <a:bodyPr wrap="square" rtlCol="0">
            <a:spAutoFit/>
          </a:bodyPr>
          <a:lstStyle/>
          <a:p>
            <a:r>
              <a:rPr lang="en-US" sz="3600" dirty="0">
                <a:solidFill>
                  <a:srgbClr val="C00000"/>
                </a:solidFill>
              </a:rPr>
              <a:t>X</a:t>
            </a:r>
          </a:p>
        </p:txBody>
      </p:sp>
    </p:spTree>
    <p:extLst>
      <p:ext uri="{BB962C8B-B14F-4D97-AF65-F5344CB8AC3E}">
        <p14:creationId xmlns:p14="http://schemas.microsoft.com/office/powerpoint/2010/main" val="1822163732"/>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218E6-A517-4A30-9E06-A9FFC806B88B}"/>
              </a:ext>
            </a:extLst>
          </p:cNvPr>
          <p:cNvSpPr>
            <a:spLocks noGrp="1"/>
          </p:cNvSpPr>
          <p:nvPr>
            <p:ph type="title"/>
          </p:nvPr>
        </p:nvSpPr>
        <p:spPr/>
        <p:txBody>
          <a:bodyPr/>
          <a:lstStyle/>
          <a:p>
            <a:r>
              <a:rPr lang="en-US" dirty="0"/>
              <a:t>Acoustic Metrics for Noise Certification</a:t>
            </a:r>
          </a:p>
        </p:txBody>
      </p:sp>
      <p:sp>
        <p:nvSpPr>
          <p:cNvPr id="3" name="Content Placeholder 2">
            <a:extLst>
              <a:ext uri="{FF2B5EF4-FFF2-40B4-BE49-F238E27FC236}">
                <a16:creationId xmlns:a16="http://schemas.microsoft.com/office/drawing/2014/main" id="{6E72FF2A-E34D-4ADE-8AEE-04AC86C9561C}"/>
              </a:ext>
            </a:extLst>
          </p:cNvPr>
          <p:cNvSpPr>
            <a:spLocks noGrp="1"/>
          </p:cNvSpPr>
          <p:nvPr>
            <p:ph idx="1"/>
          </p:nvPr>
        </p:nvSpPr>
        <p:spPr>
          <a:xfrm>
            <a:off x="304802" y="1052945"/>
            <a:ext cx="7664256" cy="5340298"/>
          </a:xfrm>
        </p:spPr>
        <p:txBody>
          <a:bodyPr/>
          <a:lstStyle/>
          <a:p>
            <a:r>
              <a:rPr lang="en-US" dirty="0"/>
              <a:t>Six candidate metrics for certification identified via meta-analysis of studies from different simulators</a:t>
            </a:r>
          </a:p>
          <a:p>
            <a:pPr lvl="1"/>
            <a:r>
              <a:rPr lang="en-US" dirty="0"/>
              <a:t>All metrics highly correlated with one another</a:t>
            </a:r>
          </a:p>
          <a:p>
            <a:pPr lvl="1"/>
            <a:endParaRPr lang="en-US" sz="1200" dirty="0"/>
          </a:p>
          <a:p>
            <a:pPr marL="457200" lvl="1" indent="0">
              <a:buNone/>
            </a:pPr>
            <a:r>
              <a:rPr lang="en-US" sz="1600" dirty="0"/>
              <a:t>A. Loubeau, et al. J. Acoustical Soc. Am., 144: 1706, 2018.</a:t>
            </a:r>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r>
              <a:rPr lang="en-US" dirty="0"/>
              <a:t>Growth of annoyance with acoustic metrics is similar regardless of aircraft size</a:t>
            </a:r>
          </a:p>
          <a:p>
            <a:pPr lvl="1"/>
            <a:r>
              <a:rPr lang="en-US" dirty="0"/>
              <a:t>Confirmation that exterior Perceived Level (PL) can be used to describe indoor annoyance regardless of aircraft size</a:t>
            </a:r>
          </a:p>
          <a:p>
            <a:pPr lvl="1"/>
            <a:endParaRPr lang="en-US" dirty="0"/>
          </a:p>
          <a:p>
            <a:pPr marL="457200" lvl="1" indent="0">
              <a:buNone/>
            </a:pPr>
            <a:r>
              <a:rPr lang="en-US" sz="1600" dirty="0"/>
              <a:t>A. Loubeau. J. Acoustical Soc. Am., 136(4): 2223, 2014.</a:t>
            </a:r>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154BD28B-61F8-41C1-A743-FDD6540B6332}"/>
              </a:ext>
            </a:extLst>
          </p:cNvPr>
          <p:cNvSpPr>
            <a:spLocks noGrp="1"/>
          </p:cNvSpPr>
          <p:nvPr>
            <p:ph type="sldNum" sz="quarter" idx="10"/>
          </p:nvPr>
        </p:nvSpPr>
        <p:spPr/>
        <p:txBody>
          <a:bodyPr/>
          <a:lstStyle/>
          <a:p>
            <a:pPr>
              <a:defRPr/>
            </a:pPr>
            <a:fld id="{31DD3C4B-036E-4AED-9291-1DC0D6EAFAC7}" type="slidenum">
              <a:rPr lang="en-US" smtClean="0"/>
              <a:pPr>
                <a:defRPr/>
              </a:pPr>
              <a:t>31</a:t>
            </a:fld>
            <a:endParaRPr lang="en-US" dirty="0"/>
          </a:p>
        </p:txBody>
      </p:sp>
      <p:grpSp>
        <p:nvGrpSpPr>
          <p:cNvPr id="5" name="Group 4">
            <a:extLst>
              <a:ext uri="{FF2B5EF4-FFF2-40B4-BE49-F238E27FC236}">
                <a16:creationId xmlns:a16="http://schemas.microsoft.com/office/drawing/2014/main" id="{F085D88A-C528-4F1E-AA1D-9885EE1B5776}"/>
              </a:ext>
            </a:extLst>
          </p:cNvPr>
          <p:cNvGrpSpPr>
            <a:grpSpLocks noChangeAspect="1"/>
          </p:cNvGrpSpPr>
          <p:nvPr/>
        </p:nvGrpSpPr>
        <p:grpSpPr>
          <a:xfrm>
            <a:off x="8901021" y="1052945"/>
            <a:ext cx="2424809" cy="2696934"/>
            <a:chOff x="2697140" y="1799979"/>
            <a:chExt cx="4025723" cy="4477511"/>
          </a:xfrm>
        </p:grpSpPr>
        <p:pic>
          <p:nvPicPr>
            <p:cNvPr id="6" name="Picture 5">
              <a:extLst>
                <a:ext uri="{FF2B5EF4-FFF2-40B4-BE49-F238E27FC236}">
                  <a16:creationId xmlns:a16="http://schemas.microsoft.com/office/drawing/2014/main" id="{F6F7E79D-F715-4D1F-962A-6F53B7DE21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140" y="1799979"/>
              <a:ext cx="2929292" cy="4477511"/>
            </a:xfrm>
            <a:prstGeom prst="rect">
              <a:avLst/>
            </a:prstGeom>
          </p:spPr>
        </p:pic>
        <p:pic>
          <p:nvPicPr>
            <p:cNvPr id="7" name="Picture 6">
              <a:extLst>
                <a:ext uri="{FF2B5EF4-FFF2-40B4-BE49-F238E27FC236}">
                  <a16:creationId xmlns:a16="http://schemas.microsoft.com/office/drawing/2014/main" id="{3BF30B5B-F2D4-4267-A896-E1D279FD1155}"/>
                </a:ext>
              </a:extLst>
            </p:cNvPr>
            <p:cNvPicPr>
              <a:picLocks noChangeAspect="1"/>
            </p:cNvPicPr>
            <p:nvPr/>
          </p:nvPicPr>
          <p:blipFill rotWithShape="1">
            <a:blip r:embed="rId4"/>
            <a:srcRect l="63243" t="6330" b="45231"/>
            <a:stretch/>
          </p:blipFill>
          <p:spPr>
            <a:xfrm>
              <a:off x="5830348" y="3363985"/>
              <a:ext cx="892515" cy="2801923"/>
            </a:xfrm>
            <a:prstGeom prst="rect">
              <a:avLst/>
            </a:prstGeom>
          </p:spPr>
        </p:pic>
      </p:grpSp>
      <p:grpSp>
        <p:nvGrpSpPr>
          <p:cNvPr id="8" name="Group 7">
            <a:extLst>
              <a:ext uri="{FF2B5EF4-FFF2-40B4-BE49-F238E27FC236}">
                <a16:creationId xmlns:a16="http://schemas.microsoft.com/office/drawing/2014/main" id="{66C34C4E-9DBB-4750-A353-044D01BC5854}"/>
              </a:ext>
            </a:extLst>
          </p:cNvPr>
          <p:cNvGrpSpPr/>
          <p:nvPr/>
        </p:nvGrpSpPr>
        <p:grpSpPr>
          <a:xfrm>
            <a:off x="7807611" y="3749879"/>
            <a:ext cx="3951215" cy="3044544"/>
            <a:chOff x="7865481" y="3341771"/>
            <a:chExt cx="3951215" cy="3044544"/>
          </a:xfrm>
        </p:grpSpPr>
        <p:pic>
          <p:nvPicPr>
            <p:cNvPr id="9" name="Picture 4">
              <a:extLst>
                <a:ext uri="{FF2B5EF4-FFF2-40B4-BE49-F238E27FC236}">
                  <a16:creationId xmlns:a16="http://schemas.microsoft.com/office/drawing/2014/main" id="{0BD5C654-67AB-4450-848E-F1CE64C1746B}"/>
                </a:ext>
              </a:extLst>
            </p:cNvPr>
            <p:cNvPicPr>
              <a:picLocks noChangeAspect="1" noChangeArrowheads="1"/>
            </p:cNvPicPr>
            <p:nvPr/>
          </p:nvPicPr>
          <p:blipFill>
            <a:blip r:embed="rId5"/>
            <a:srcRect r="5916"/>
            <a:stretch>
              <a:fillRect/>
            </a:stretch>
          </p:blipFill>
          <p:spPr bwMode="auto">
            <a:xfrm>
              <a:off x="7865481" y="3341771"/>
              <a:ext cx="3951215" cy="3044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 name="TextBox 9">
              <a:extLst>
                <a:ext uri="{FF2B5EF4-FFF2-40B4-BE49-F238E27FC236}">
                  <a16:creationId xmlns:a16="http://schemas.microsoft.com/office/drawing/2014/main" id="{4939AAF1-67C4-4617-9D11-94228CEBC605}"/>
                </a:ext>
              </a:extLst>
            </p:cNvPr>
            <p:cNvSpPr txBox="1"/>
            <p:nvPr/>
          </p:nvSpPr>
          <p:spPr>
            <a:xfrm>
              <a:off x="9209227" y="3560978"/>
              <a:ext cx="1425170" cy="830997"/>
            </a:xfrm>
            <a:prstGeom prst="rect">
              <a:avLst/>
            </a:prstGeom>
            <a:noFill/>
          </p:spPr>
          <p:txBody>
            <a:bodyPr wrap="square" rtlCol="0">
              <a:spAutoFit/>
            </a:bodyPr>
            <a:lstStyle/>
            <a:p>
              <a:r>
                <a:rPr lang="en-US" sz="1200" dirty="0">
                  <a:cs typeface="Arial" panose="020B0604020202020204" pitchFamily="34" charset="0"/>
                </a:rPr>
                <a:t>D=Demonstrator</a:t>
              </a:r>
            </a:p>
            <a:p>
              <a:r>
                <a:rPr lang="en-US" sz="1200" dirty="0">
                  <a:cs typeface="Arial" panose="020B0604020202020204" pitchFamily="34" charset="0"/>
                </a:rPr>
                <a:t>1=Business Jet</a:t>
              </a:r>
            </a:p>
            <a:p>
              <a:r>
                <a:rPr lang="en-US" sz="1200" dirty="0">
                  <a:cs typeface="Arial" panose="020B0604020202020204" pitchFamily="34" charset="0"/>
                </a:rPr>
                <a:t>2=Small Airliner</a:t>
              </a:r>
            </a:p>
            <a:p>
              <a:r>
                <a:rPr lang="en-US" sz="1200" dirty="0">
                  <a:cs typeface="Arial" panose="020B0604020202020204" pitchFamily="34" charset="0"/>
                </a:rPr>
                <a:t>3=Large Airliner</a:t>
              </a:r>
            </a:p>
          </p:txBody>
        </p:sp>
      </p:grpSp>
    </p:spTree>
    <p:extLst>
      <p:ext uri="{BB962C8B-B14F-4D97-AF65-F5344CB8AC3E}">
        <p14:creationId xmlns:p14="http://schemas.microsoft.com/office/powerpoint/2010/main" val="2716258843"/>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Rattle and Vibration Studies</a:t>
            </a:r>
          </a:p>
        </p:txBody>
      </p:sp>
      <p:sp>
        <p:nvSpPr>
          <p:cNvPr id="3" name="Content Placeholder 2"/>
          <p:cNvSpPr>
            <a:spLocks noGrp="1"/>
          </p:cNvSpPr>
          <p:nvPr>
            <p:ph idx="1"/>
          </p:nvPr>
        </p:nvSpPr>
        <p:spPr>
          <a:xfrm>
            <a:off x="100584" y="1181686"/>
            <a:ext cx="9102184" cy="5676315"/>
          </a:xfrm>
        </p:spPr>
        <p:txBody>
          <a:bodyPr>
            <a:normAutofit/>
          </a:bodyPr>
          <a:lstStyle/>
          <a:p>
            <a:r>
              <a:rPr lang="en-US" dirty="0"/>
              <a:t>Objective</a:t>
            </a:r>
          </a:p>
          <a:p>
            <a:pPr lvl="1"/>
            <a:r>
              <a:rPr lang="en-US" dirty="0"/>
              <a:t>Explore result from community studies that rattle and vibration affect perception of sonic booms</a:t>
            </a:r>
          </a:p>
          <a:p>
            <a:r>
              <a:rPr lang="en-US" dirty="0"/>
              <a:t>Approach</a:t>
            </a:r>
          </a:p>
          <a:p>
            <a:pPr lvl="1"/>
            <a:r>
              <a:rPr lang="en-US" dirty="0"/>
              <a:t>3 rattle studies using headphones with 40 binaural rattles</a:t>
            </a:r>
          </a:p>
          <a:p>
            <a:pPr lvl="1"/>
            <a:r>
              <a:rPr lang="en-US" dirty="0"/>
              <a:t>2 rattle studies in IER to validate headphone study results</a:t>
            </a:r>
          </a:p>
          <a:p>
            <a:pPr lvl="1"/>
            <a:r>
              <a:rPr lang="en-US" dirty="0"/>
              <a:t>2 vibration studies in IER using isolators on chair and shakers attached to seat</a:t>
            </a:r>
          </a:p>
          <a:p>
            <a:r>
              <a:rPr lang="en-US" dirty="0"/>
              <a:t>Key results &amp; significance</a:t>
            </a:r>
          </a:p>
          <a:p>
            <a:pPr lvl="1"/>
            <a:r>
              <a:rPr lang="en-US" dirty="0"/>
              <a:t>“Large” (windows, walls, doors) rattle sounds more annoying than small ones</a:t>
            </a:r>
          </a:p>
          <a:p>
            <a:pPr lvl="1"/>
            <a:r>
              <a:rPr lang="en-US" dirty="0"/>
              <a:t>Rattle and vibration increase indoor annoyance (penalties of 3-10 dB)</a:t>
            </a:r>
          </a:p>
        </p:txBody>
      </p:sp>
      <p:grpSp>
        <p:nvGrpSpPr>
          <p:cNvPr id="8" name="Group 7"/>
          <p:cNvGrpSpPr/>
          <p:nvPr/>
        </p:nvGrpSpPr>
        <p:grpSpPr>
          <a:xfrm>
            <a:off x="9207115" y="1102882"/>
            <a:ext cx="1949450" cy="1516172"/>
            <a:chOff x="7118350" y="2100153"/>
            <a:chExt cx="1949450" cy="1516172"/>
          </a:xfrm>
        </p:grpSpPr>
        <p:pic>
          <p:nvPicPr>
            <p:cNvPr id="6" name="Picture 5" descr="IMG_4757"/>
            <p:cNvPicPr>
              <a:picLocks noChangeAspect="1" noChangeArrowheads="1"/>
            </p:cNvPicPr>
            <p:nvPr/>
          </p:nvPicPr>
          <p:blipFill>
            <a:blip r:embed="rId3">
              <a:lum bright="8000" contrast="2000"/>
            </a:blip>
            <a:srcRect/>
            <a:stretch>
              <a:fillRect/>
            </a:stretch>
          </p:blipFill>
          <p:spPr bwMode="auto">
            <a:xfrm>
              <a:off x="7118350" y="2163763"/>
              <a:ext cx="1873250" cy="1452562"/>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27"/>
            <p:cNvSpPr txBox="1">
              <a:spLocks noChangeArrowheads="1"/>
            </p:cNvSpPr>
            <p:nvPr/>
          </p:nvSpPr>
          <p:spPr bwMode="auto">
            <a:xfrm>
              <a:off x="7848600" y="2100153"/>
              <a:ext cx="1219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dirty="0">
                  <a:solidFill>
                    <a:schemeClr val="bg1"/>
                  </a:solidFill>
                  <a:latin typeface="+mn-lt"/>
                </a:rPr>
                <a:t>Headphones</a:t>
              </a:r>
            </a:p>
          </p:txBody>
        </p:sp>
      </p:grpSp>
      <p:sp>
        <p:nvSpPr>
          <p:cNvPr id="5" name="TextBox 4">
            <a:extLst>
              <a:ext uri="{FF2B5EF4-FFF2-40B4-BE49-F238E27FC236}">
                <a16:creationId xmlns:a16="http://schemas.microsoft.com/office/drawing/2014/main" id="{C9498B90-0BCD-4739-BE0C-2091C9BBECCD}"/>
              </a:ext>
            </a:extLst>
          </p:cNvPr>
          <p:cNvSpPr txBox="1"/>
          <p:nvPr/>
        </p:nvSpPr>
        <p:spPr>
          <a:xfrm>
            <a:off x="151642" y="6149777"/>
            <a:ext cx="9630447" cy="584775"/>
          </a:xfrm>
          <a:prstGeom prst="rect">
            <a:avLst/>
          </a:prstGeom>
          <a:noFill/>
        </p:spPr>
        <p:txBody>
          <a:bodyPr wrap="square" rtlCol="0">
            <a:spAutoFit/>
          </a:bodyPr>
          <a:lstStyle/>
          <a:p>
            <a:r>
              <a:rPr lang="en-US" sz="1600" dirty="0"/>
              <a:t>J. Rathsam, et al. J. Acoustical Soc. Am., 143(1): 489-499, 2018. (just one representative paper of several)</a:t>
            </a:r>
          </a:p>
        </p:txBody>
      </p:sp>
      <p:grpSp>
        <p:nvGrpSpPr>
          <p:cNvPr id="9" name="Group 8">
            <a:extLst>
              <a:ext uri="{FF2B5EF4-FFF2-40B4-BE49-F238E27FC236}">
                <a16:creationId xmlns:a16="http://schemas.microsoft.com/office/drawing/2014/main" id="{F16EAB8E-0CA6-4807-9652-4D14065244D9}"/>
              </a:ext>
            </a:extLst>
          </p:cNvPr>
          <p:cNvGrpSpPr/>
          <p:nvPr/>
        </p:nvGrpSpPr>
        <p:grpSpPr>
          <a:xfrm>
            <a:off x="10409001" y="4621875"/>
            <a:ext cx="1410688" cy="2068615"/>
            <a:chOff x="4130071" y="3682953"/>
            <a:chExt cx="1998643" cy="2930784"/>
          </a:xfrm>
        </p:grpSpPr>
        <p:pic>
          <p:nvPicPr>
            <p:cNvPr id="10" name="Picture 4" descr="https://lh4.googleusercontent.com/PxpSnrYzRFrO5KMr3njqqkSuU2D0QOC6Ik48w5a9SAByGBUPt1AxT8gX0Bc1xu9MSa7JzZgGYsCijxniv8T_7oMhiN7zV5UDzouUuqrBezdr8H0KfrWCV-N1qGqGsAZShfL9M9mF7sY">
              <a:extLst>
                <a:ext uri="{FF2B5EF4-FFF2-40B4-BE49-F238E27FC236}">
                  <a16:creationId xmlns:a16="http://schemas.microsoft.com/office/drawing/2014/main" id="{AAA93DF2-2079-4DED-9035-D26E6D77BC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0071" y="3682953"/>
              <a:ext cx="1998643" cy="2930784"/>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A8EECD97-2BDB-4281-B523-3C881C912C9A}"/>
                </a:ext>
              </a:extLst>
            </p:cNvPr>
            <p:cNvSpPr/>
            <p:nvPr/>
          </p:nvSpPr>
          <p:spPr>
            <a:xfrm>
              <a:off x="4892071" y="4750017"/>
              <a:ext cx="533400" cy="55418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7">
            <a:extLst>
              <a:ext uri="{FF2B5EF4-FFF2-40B4-BE49-F238E27FC236}">
                <a16:creationId xmlns:a16="http://schemas.microsoft.com/office/drawing/2014/main" id="{F4CCE85B-1EC2-4185-A861-60BACB77AD2F}"/>
              </a:ext>
            </a:extLst>
          </p:cNvPr>
          <p:cNvGrpSpPr>
            <a:grpSpLocks/>
          </p:cNvGrpSpPr>
          <p:nvPr/>
        </p:nvGrpSpPr>
        <p:grpSpPr bwMode="auto">
          <a:xfrm>
            <a:off x="9597457" y="2878737"/>
            <a:ext cx="2073151" cy="1452562"/>
            <a:chOff x="3652151" y="2355494"/>
            <a:chExt cx="2704758" cy="1896606"/>
          </a:xfrm>
        </p:grpSpPr>
        <p:pic>
          <p:nvPicPr>
            <p:cNvPr id="13" name="Picture 17">
              <a:extLst>
                <a:ext uri="{FF2B5EF4-FFF2-40B4-BE49-F238E27FC236}">
                  <a16:creationId xmlns:a16="http://schemas.microsoft.com/office/drawing/2014/main" id="{2A7CB140-A80E-497E-B640-A57CCCC3EB35}"/>
                </a:ext>
              </a:extLst>
            </p:cNvPr>
            <p:cNvPicPr>
              <a:picLocks noChangeAspect="1"/>
            </p:cNvPicPr>
            <p:nvPr/>
          </p:nvPicPr>
          <p:blipFill>
            <a:blip r:embed="rId5" cstate="print">
              <a:extLst>
                <a:ext uri="{28A0092B-C50C-407E-A947-70E740481C1C}">
                  <a14:useLocalDpi xmlns:a14="http://schemas.microsoft.com/office/drawing/2010/main" val="0"/>
                </a:ext>
              </a:extLst>
            </a:blip>
            <a:srcRect l="8058" t="19839" r="11996"/>
            <a:stretch>
              <a:fillRect/>
            </a:stretch>
          </p:blipFill>
          <p:spPr bwMode="auto">
            <a:xfrm>
              <a:off x="3834871" y="2355494"/>
              <a:ext cx="2522038" cy="1896606"/>
            </a:xfrm>
            <a:prstGeom prst="rect">
              <a:avLst/>
            </a:prstGeom>
            <a:noFill/>
            <a:ln w="9525">
              <a:solidFill>
                <a:srgbClr val="969696"/>
              </a:solidFill>
              <a:miter lim="800000"/>
              <a:headEnd/>
              <a:tailEnd/>
            </a:ln>
            <a:extLst>
              <a:ext uri="{909E8E84-426E-40DD-AFC4-6F175D3DCCD1}">
                <a14:hiddenFill xmlns:a14="http://schemas.microsoft.com/office/drawing/2010/main">
                  <a:solidFill>
                    <a:srgbClr val="FFFFFF"/>
                  </a:solidFill>
                </a14:hiddenFill>
              </a:ext>
            </a:extLst>
          </p:spPr>
        </p:pic>
        <p:sp>
          <p:nvSpPr>
            <p:cNvPr id="14" name="TextBox 1">
              <a:extLst>
                <a:ext uri="{FF2B5EF4-FFF2-40B4-BE49-F238E27FC236}">
                  <a16:creationId xmlns:a16="http://schemas.microsoft.com/office/drawing/2014/main" id="{D57E8B91-AB72-4A6E-B716-F77CBF2FF096}"/>
                </a:ext>
              </a:extLst>
            </p:cNvPr>
            <p:cNvSpPr txBox="1">
              <a:spLocks noChangeArrowheads="1"/>
            </p:cNvSpPr>
            <p:nvPr/>
          </p:nvSpPr>
          <p:spPr bwMode="auto">
            <a:xfrm>
              <a:off x="3652151" y="3811033"/>
              <a:ext cx="2068952" cy="40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dirty="0">
                  <a:solidFill>
                    <a:schemeClr val="bg1"/>
                  </a:solidFill>
                  <a:latin typeface="+mn-lt"/>
                </a:rPr>
                <a:t>NASA Indoor</a:t>
              </a:r>
            </a:p>
          </p:txBody>
        </p:sp>
      </p:grpSp>
      <p:sp>
        <p:nvSpPr>
          <p:cNvPr id="15" name="TextBox 1">
            <a:extLst>
              <a:ext uri="{FF2B5EF4-FFF2-40B4-BE49-F238E27FC236}">
                <a16:creationId xmlns:a16="http://schemas.microsoft.com/office/drawing/2014/main" id="{6A229397-89CF-4AAC-86AD-2877D53CFFF0}"/>
              </a:ext>
            </a:extLst>
          </p:cNvPr>
          <p:cNvSpPr txBox="1">
            <a:spLocks noChangeArrowheads="1"/>
          </p:cNvSpPr>
          <p:nvPr/>
        </p:nvSpPr>
        <p:spPr bwMode="auto">
          <a:xfrm>
            <a:off x="10274871" y="6284544"/>
            <a:ext cx="16789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b="1" dirty="0">
                <a:solidFill>
                  <a:schemeClr val="bg1"/>
                </a:solidFill>
                <a:latin typeface="+mn-lt"/>
              </a:rPr>
              <a:t>Shaker mounted</a:t>
            </a:r>
          </a:p>
        </p:txBody>
      </p:sp>
      <p:sp>
        <p:nvSpPr>
          <p:cNvPr id="16" name="Slide Number Placeholder 3">
            <a:extLst>
              <a:ext uri="{FF2B5EF4-FFF2-40B4-BE49-F238E27FC236}">
                <a16:creationId xmlns:a16="http://schemas.microsoft.com/office/drawing/2014/main" id="{A4AB676C-1DA7-4C30-86E3-AA2271929152}"/>
              </a:ext>
            </a:extLst>
          </p:cNvPr>
          <p:cNvSpPr>
            <a:spLocks noGrp="1"/>
          </p:cNvSpPr>
          <p:nvPr>
            <p:ph type="sldNum" sz="quarter" idx="10"/>
          </p:nvPr>
        </p:nvSpPr>
        <p:spPr>
          <a:xfrm>
            <a:off x="11641138" y="6461125"/>
            <a:ext cx="550862" cy="388938"/>
          </a:xfrm>
        </p:spPr>
        <p:txBody>
          <a:bodyPr/>
          <a:lstStyle/>
          <a:p>
            <a:pPr>
              <a:defRPr/>
            </a:pPr>
            <a:fld id="{31DD3C4B-036E-4AED-9291-1DC0D6EAFAC7}" type="slidenum">
              <a:rPr lang="en-US" smtClean="0"/>
              <a:pPr>
                <a:defRPr/>
              </a:pPr>
              <a:t>32</a:t>
            </a:fld>
            <a:endParaRPr lang="en-US" dirty="0"/>
          </a:p>
        </p:txBody>
      </p:sp>
    </p:spTree>
    <p:extLst>
      <p:ext uri="{BB962C8B-B14F-4D97-AF65-F5344CB8AC3E}">
        <p14:creationId xmlns:p14="http://schemas.microsoft.com/office/powerpoint/2010/main" val="1487244287"/>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a:extLst>
              <a:ext uri="{FF2B5EF4-FFF2-40B4-BE49-F238E27FC236}">
                <a16:creationId xmlns:a16="http://schemas.microsoft.com/office/drawing/2014/main" id="{B9C00B9A-D9FB-43F8-9088-B54EDEA7AB62}"/>
              </a:ext>
            </a:extLst>
          </p:cNvPr>
          <p:cNvSpPr>
            <a:spLocks noGrp="1" noChangeArrowheads="1"/>
          </p:cNvSpPr>
          <p:nvPr>
            <p:ph type="title"/>
          </p:nvPr>
        </p:nvSpPr>
        <p:spPr/>
        <p:txBody>
          <a:bodyPr/>
          <a:lstStyle/>
          <a:p>
            <a:r>
              <a:rPr lang="en-US" altLang="en-US" dirty="0"/>
              <a:t>Minimum Bow Shock Solution</a:t>
            </a:r>
          </a:p>
        </p:txBody>
      </p:sp>
      <p:grpSp>
        <p:nvGrpSpPr>
          <p:cNvPr id="3" name="Group 2">
            <a:extLst>
              <a:ext uri="{FF2B5EF4-FFF2-40B4-BE49-F238E27FC236}">
                <a16:creationId xmlns:a16="http://schemas.microsoft.com/office/drawing/2014/main" id="{0E7A4C25-AB01-44A5-9B8D-6C06D8ACD2A3}"/>
              </a:ext>
            </a:extLst>
          </p:cNvPr>
          <p:cNvGrpSpPr/>
          <p:nvPr/>
        </p:nvGrpSpPr>
        <p:grpSpPr>
          <a:xfrm>
            <a:off x="834887" y="1261797"/>
            <a:ext cx="4631358" cy="5328794"/>
            <a:chOff x="7344755" y="1181620"/>
            <a:chExt cx="4631358" cy="5328794"/>
          </a:xfrm>
        </p:grpSpPr>
        <p:pic>
          <p:nvPicPr>
            <p:cNvPr id="52229" name="Picture 5">
              <a:extLst>
                <a:ext uri="{FF2B5EF4-FFF2-40B4-BE49-F238E27FC236}">
                  <a16:creationId xmlns:a16="http://schemas.microsoft.com/office/drawing/2014/main" id="{22A48CF8-8B2B-40A0-A92C-2FB64BB2E2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00" t="9898" r="12189" b="8000"/>
            <a:stretch/>
          </p:blipFill>
          <p:spPr bwMode="auto">
            <a:xfrm>
              <a:off x="7344755" y="1181620"/>
              <a:ext cx="4631358" cy="376295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E556A44-AA25-4A12-8C4F-81F1E1211F78}"/>
                </a:ext>
              </a:extLst>
            </p:cNvPr>
            <p:cNvGrpSpPr/>
            <p:nvPr/>
          </p:nvGrpSpPr>
          <p:grpSpPr>
            <a:xfrm>
              <a:off x="7921487" y="5011027"/>
              <a:ext cx="3306004" cy="1499387"/>
              <a:chOff x="6857999" y="2295939"/>
              <a:chExt cx="5495925" cy="2399885"/>
            </a:xfrm>
          </p:grpSpPr>
          <p:pic>
            <p:nvPicPr>
              <p:cNvPr id="52230" name="Picture 6">
                <a:extLst>
                  <a:ext uri="{FF2B5EF4-FFF2-40B4-BE49-F238E27FC236}">
                    <a16:creationId xmlns:a16="http://schemas.microsoft.com/office/drawing/2014/main" id="{C30AEA3B-A40B-4207-8E3A-611E4FB21B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44" b="1"/>
              <a:stretch/>
            </p:blipFill>
            <p:spPr bwMode="auto">
              <a:xfrm>
                <a:off x="6857999" y="2295939"/>
                <a:ext cx="5495925" cy="1941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 Box 7">
                <a:extLst>
                  <a:ext uri="{FF2B5EF4-FFF2-40B4-BE49-F238E27FC236}">
                    <a16:creationId xmlns:a16="http://schemas.microsoft.com/office/drawing/2014/main" id="{5C238B23-073C-4447-88D5-861B251B6072}"/>
                  </a:ext>
                </a:extLst>
              </p:cNvPr>
              <p:cNvSpPr txBox="1">
                <a:spLocks noChangeArrowheads="1"/>
              </p:cNvSpPr>
              <p:nvPr/>
            </p:nvSpPr>
            <p:spPr bwMode="auto">
              <a:xfrm>
                <a:off x="8267701" y="4343399"/>
                <a:ext cx="2962274"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Fully aged</a:t>
                </a:r>
                <a:endParaRPr lang="en-US" altLang="en-US" sz="4000" b="1" dirty="0"/>
              </a:p>
            </p:txBody>
          </p:sp>
        </p:grpSp>
      </p:grpSp>
      <p:pic>
        <p:nvPicPr>
          <p:cNvPr id="8" name="Picture 7" descr="Fig2.jpg                                                       00039A8ECoen X                         BD428C5B:">
            <a:extLst>
              <a:ext uri="{FF2B5EF4-FFF2-40B4-BE49-F238E27FC236}">
                <a16:creationId xmlns:a16="http://schemas.microsoft.com/office/drawing/2014/main" id="{0916C080-0240-4A80-BB1A-1DE4A837085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70720" y="1261797"/>
            <a:ext cx="5612296" cy="4025523"/>
          </a:xfrm>
          <a:prstGeom prst="rect">
            <a:avLst/>
          </a:prstGeom>
          <a:noFill/>
        </p:spPr>
      </p:pic>
      <p:sp>
        <p:nvSpPr>
          <p:cNvPr id="9" name="Text Box 21">
            <a:extLst>
              <a:ext uri="{FF2B5EF4-FFF2-40B4-BE49-F238E27FC236}">
                <a16:creationId xmlns:a16="http://schemas.microsoft.com/office/drawing/2014/main" id="{7E0E60A4-9EBC-4CBE-8225-61F397DCA2F7}"/>
              </a:ext>
            </a:extLst>
          </p:cNvPr>
          <p:cNvSpPr txBox="1">
            <a:spLocks noChangeArrowheads="1"/>
          </p:cNvSpPr>
          <p:nvPr/>
        </p:nvSpPr>
        <p:spPr bwMode="auto">
          <a:xfrm>
            <a:off x="6863502" y="5233314"/>
            <a:ext cx="462673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2000">
                <a:latin typeface="+mn-lt"/>
              </a:rPr>
              <a:t>Concentrated load at nose (bluntness or canard) for Jones delta</a:t>
            </a:r>
          </a:p>
          <a:p>
            <a:pPr>
              <a:spcBef>
                <a:spcPct val="50000"/>
              </a:spcBef>
              <a:buFontTx/>
              <a:buChar char="•"/>
            </a:pPr>
            <a:r>
              <a:rPr lang="en-US" altLang="en-US" sz="2000">
                <a:latin typeface="+mn-lt"/>
              </a:rPr>
              <a:t>Long and slender, highly swept wings, for isentropic expansion</a:t>
            </a:r>
          </a:p>
        </p:txBody>
      </p:sp>
      <p:sp>
        <p:nvSpPr>
          <p:cNvPr id="4" name="Arrow: Right 3">
            <a:extLst>
              <a:ext uri="{FF2B5EF4-FFF2-40B4-BE49-F238E27FC236}">
                <a16:creationId xmlns:a16="http://schemas.microsoft.com/office/drawing/2014/main" id="{DE7C74D4-BF2C-4E42-BE57-9621C9F8DFE8}"/>
              </a:ext>
            </a:extLst>
          </p:cNvPr>
          <p:cNvSpPr/>
          <p:nvPr/>
        </p:nvSpPr>
        <p:spPr bwMode="auto">
          <a:xfrm rot="2426327">
            <a:off x="1411619" y="5494638"/>
            <a:ext cx="590176" cy="181232"/>
          </a:xfrm>
          <a:prstGeom prst="right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11" name="TextBox 10">
            <a:extLst>
              <a:ext uri="{FF2B5EF4-FFF2-40B4-BE49-F238E27FC236}">
                <a16:creationId xmlns:a16="http://schemas.microsoft.com/office/drawing/2014/main" id="{E58C84AE-487F-4F64-82B1-6952F5D8802B}"/>
              </a:ext>
            </a:extLst>
          </p:cNvPr>
          <p:cNvSpPr txBox="1"/>
          <p:nvPr/>
        </p:nvSpPr>
        <p:spPr>
          <a:xfrm>
            <a:off x="3622308" y="6503154"/>
            <a:ext cx="6198851" cy="307777"/>
          </a:xfrm>
          <a:prstGeom prst="rect">
            <a:avLst/>
          </a:prstGeom>
          <a:noFill/>
        </p:spPr>
        <p:txBody>
          <a:bodyPr wrap="square" rtlCol="0">
            <a:spAutoFit/>
          </a:bodyPr>
          <a:lstStyle/>
          <a:p>
            <a:pPr algn="l"/>
            <a:r>
              <a:rPr lang="en-US" sz="1400" dirty="0"/>
              <a:t>A.R. George, AIAA J. 7(8) 1542-1545.</a:t>
            </a:r>
          </a:p>
        </p:txBody>
      </p:sp>
      <p:sp>
        <p:nvSpPr>
          <p:cNvPr id="12" name="Slide Number Placeholder 3">
            <a:extLst>
              <a:ext uri="{FF2B5EF4-FFF2-40B4-BE49-F238E27FC236}">
                <a16:creationId xmlns:a16="http://schemas.microsoft.com/office/drawing/2014/main" id="{075C3E14-F1FC-41A6-9F26-6C72048F4904}"/>
              </a:ext>
            </a:extLst>
          </p:cNvPr>
          <p:cNvSpPr>
            <a:spLocks noGrp="1"/>
          </p:cNvSpPr>
          <p:nvPr>
            <p:ph type="sldNum" sz="quarter" idx="10"/>
          </p:nvPr>
        </p:nvSpPr>
        <p:spPr>
          <a:xfrm>
            <a:off x="11641138" y="6461125"/>
            <a:ext cx="550862" cy="388938"/>
          </a:xfrm>
        </p:spPr>
        <p:txBody>
          <a:bodyPr/>
          <a:lstStyle/>
          <a:p>
            <a:pPr>
              <a:defRPr/>
            </a:pPr>
            <a:fld id="{31DD3C4B-036E-4AED-9291-1DC0D6EAFAC7}" type="slidenum">
              <a:rPr lang="en-US" smtClean="0"/>
              <a:pPr>
                <a:defRPr/>
              </a:pPr>
              <a:t>33</a:t>
            </a:fld>
            <a:endParaRPr lang="en-US" dirty="0"/>
          </a:p>
        </p:txBody>
      </p:sp>
    </p:spTree>
    <p:extLst>
      <p:ext uri="{BB962C8B-B14F-4D97-AF65-F5344CB8AC3E}">
        <p14:creationId xmlns:p14="http://schemas.microsoft.com/office/powerpoint/2010/main" val="3621105409"/>
      </p:ext>
    </p:extLst>
  </p:cSld>
  <p:clrMapOvr>
    <a:masterClrMapping/>
  </p:clrMapOvr>
  <mc:AlternateContent xmlns:mc="http://schemas.openxmlformats.org/markup-compatibility/2006" xmlns:p14="http://schemas.microsoft.com/office/powerpoint/2010/main">
    <mc:Choice Requires="p14">
      <p:transition spd="slow" p14:dur="2000" advTm="56226"/>
    </mc:Choice>
    <mc:Fallback xmlns="">
      <p:transition spd="slow" advTm="56226"/>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a:extLst>
              <a:ext uri="{FF2B5EF4-FFF2-40B4-BE49-F238E27FC236}">
                <a16:creationId xmlns:a16="http://schemas.microsoft.com/office/drawing/2014/main" id="{D450D54C-9B65-44A9-9F4F-27EDDEBE48F6}"/>
              </a:ext>
            </a:extLst>
          </p:cNvPr>
          <p:cNvSpPr>
            <a:spLocks noGrp="1" noChangeArrowheads="1"/>
          </p:cNvSpPr>
          <p:nvPr>
            <p:ph type="title"/>
          </p:nvPr>
        </p:nvSpPr>
        <p:spPr/>
        <p:txBody>
          <a:bodyPr/>
          <a:lstStyle/>
          <a:p>
            <a:r>
              <a:rPr lang="en-US" altLang="en-US" dirty="0"/>
              <a:t>Full George-</a:t>
            </a:r>
            <a:r>
              <a:rPr lang="en-US" altLang="en-US" dirty="0" err="1"/>
              <a:t>Seebass</a:t>
            </a:r>
            <a:r>
              <a:rPr lang="en-US" altLang="en-US" dirty="0"/>
              <a:t> Solution</a:t>
            </a:r>
          </a:p>
        </p:txBody>
      </p:sp>
      <p:pic>
        <p:nvPicPr>
          <p:cNvPr id="58373" name="Picture 5">
            <a:extLst>
              <a:ext uri="{FF2B5EF4-FFF2-40B4-BE49-F238E27FC236}">
                <a16:creationId xmlns:a16="http://schemas.microsoft.com/office/drawing/2014/main" id="{05B22A74-C89C-4514-AD64-D6C9C9652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5778"/>
            <a:ext cx="4957970" cy="258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B35104F-B6AD-4D7B-9955-1A231AD4AA2E}"/>
              </a:ext>
            </a:extLst>
          </p:cNvPr>
          <p:cNvSpPr txBox="1"/>
          <p:nvPr/>
        </p:nvSpPr>
        <p:spPr>
          <a:xfrm>
            <a:off x="261309" y="5895129"/>
            <a:ext cx="5946451" cy="584775"/>
          </a:xfrm>
          <a:prstGeom prst="rect">
            <a:avLst/>
          </a:prstGeom>
          <a:noFill/>
        </p:spPr>
        <p:txBody>
          <a:bodyPr wrap="square" rtlCol="0">
            <a:spAutoFit/>
          </a:bodyPr>
          <a:lstStyle/>
          <a:p>
            <a:pPr algn="l"/>
            <a:r>
              <a:rPr lang="en-US" sz="1600" b="0" i="0" u="none" strike="noStrike" baseline="0" dirty="0"/>
              <a:t>A.R. George and A.R. </a:t>
            </a:r>
            <a:r>
              <a:rPr lang="en-US" sz="1600" b="0" i="0" u="none" strike="noStrike" baseline="0" dirty="0" err="1"/>
              <a:t>Seebass</a:t>
            </a:r>
            <a:r>
              <a:rPr lang="en-US" sz="1600" b="0" i="0" u="none" strike="noStrike" baseline="0" dirty="0"/>
              <a:t>, AIAA Journal, 9 (10), Oct. 1971.</a:t>
            </a:r>
          </a:p>
        </p:txBody>
      </p:sp>
      <p:pic>
        <p:nvPicPr>
          <p:cNvPr id="6" name="Picture 5" descr="Fig1.jpg                                                       00039A8ECoen X                         BD428C5B:">
            <a:extLst>
              <a:ext uri="{FF2B5EF4-FFF2-40B4-BE49-F238E27FC236}">
                <a16:creationId xmlns:a16="http://schemas.microsoft.com/office/drawing/2014/main" id="{AFFE7990-440F-42C0-98CE-582A812C213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36147" y="1424610"/>
            <a:ext cx="6134927" cy="4061790"/>
          </a:xfrm>
          <a:prstGeom prst="rect">
            <a:avLst/>
          </a:prstGeom>
          <a:noFill/>
        </p:spPr>
      </p:pic>
      <p:sp>
        <p:nvSpPr>
          <p:cNvPr id="2" name="TextBox 1">
            <a:extLst>
              <a:ext uri="{FF2B5EF4-FFF2-40B4-BE49-F238E27FC236}">
                <a16:creationId xmlns:a16="http://schemas.microsoft.com/office/drawing/2014/main" id="{1F233804-8823-40C4-8DC4-F11EFCB334EC}"/>
              </a:ext>
            </a:extLst>
          </p:cNvPr>
          <p:cNvSpPr txBox="1"/>
          <p:nvPr/>
        </p:nvSpPr>
        <p:spPr>
          <a:xfrm>
            <a:off x="6936059" y="5813730"/>
            <a:ext cx="5106392" cy="338554"/>
          </a:xfrm>
          <a:prstGeom prst="rect">
            <a:avLst/>
          </a:prstGeom>
          <a:noFill/>
        </p:spPr>
        <p:txBody>
          <a:bodyPr wrap="square" rtlCol="0">
            <a:spAutoFit/>
          </a:bodyPr>
          <a:lstStyle/>
          <a:p>
            <a:r>
              <a:rPr lang="en-US" sz="1600" dirty="0"/>
              <a:t>C. Darden and R. Mack, AIAA-79-0652, 1979.</a:t>
            </a:r>
          </a:p>
        </p:txBody>
      </p:sp>
      <p:sp>
        <p:nvSpPr>
          <p:cNvPr id="8" name="Text Box 21">
            <a:extLst>
              <a:ext uri="{FF2B5EF4-FFF2-40B4-BE49-F238E27FC236}">
                <a16:creationId xmlns:a16="http://schemas.microsoft.com/office/drawing/2014/main" id="{BAB55605-77C4-4FC1-9658-0E87262D7CFC}"/>
              </a:ext>
            </a:extLst>
          </p:cNvPr>
          <p:cNvSpPr txBox="1">
            <a:spLocks noChangeArrowheads="1"/>
          </p:cNvSpPr>
          <p:nvPr/>
        </p:nvSpPr>
        <p:spPr bwMode="auto">
          <a:xfrm>
            <a:off x="149549" y="4373217"/>
            <a:ext cx="5647255"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1800">
                <a:latin typeface="+mn-lt"/>
              </a:rPr>
              <a:t>Concentrated load at nose (bluntness or canard) for Jones delta</a:t>
            </a:r>
          </a:p>
          <a:p>
            <a:pPr>
              <a:spcBef>
                <a:spcPct val="50000"/>
              </a:spcBef>
              <a:buFontTx/>
              <a:buChar char="•"/>
            </a:pPr>
            <a:r>
              <a:rPr lang="en-US" altLang="en-US" sz="1800">
                <a:latin typeface="+mn-lt"/>
              </a:rPr>
              <a:t>Long and slender, highly swept wings, for isentropic expansion</a:t>
            </a:r>
          </a:p>
        </p:txBody>
      </p:sp>
      <p:sp>
        <p:nvSpPr>
          <p:cNvPr id="9" name="Slide Number Placeholder 3">
            <a:extLst>
              <a:ext uri="{FF2B5EF4-FFF2-40B4-BE49-F238E27FC236}">
                <a16:creationId xmlns:a16="http://schemas.microsoft.com/office/drawing/2014/main" id="{68C61041-E31A-4973-841D-091D650B3D42}"/>
              </a:ext>
            </a:extLst>
          </p:cNvPr>
          <p:cNvSpPr>
            <a:spLocks noGrp="1"/>
          </p:cNvSpPr>
          <p:nvPr>
            <p:ph type="sldNum" sz="quarter" idx="10"/>
          </p:nvPr>
        </p:nvSpPr>
        <p:spPr>
          <a:xfrm>
            <a:off x="11641138" y="6461125"/>
            <a:ext cx="550862" cy="388938"/>
          </a:xfrm>
        </p:spPr>
        <p:txBody>
          <a:bodyPr/>
          <a:lstStyle/>
          <a:p>
            <a:pPr>
              <a:defRPr/>
            </a:pPr>
            <a:fld id="{31DD3C4B-036E-4AED-9291-1DC0D6EAFAC7}" type="slidenum">
              <a:rPr lang="en-US" smtClean="0"/>
              <a:pPr>
                <a:defRPr/>
              </a:pPr>
              <a:t>34</a:t>
            </a:fld>
            <a:endParaRPr lang="en-US" dirty="0"/>
          </a:p>
        </p:txBody>
      </p:sp>
    </p:spTree>
    <p:extLst>
      <p:ext uri="{BB962C8B-B14F-4D97-AF65-F5344CB8AC3E}">
        <p14:creationId xmlns:p14="http://schemas.microsoft.com/office/powerpoint/2010/main" val="1664057468"/>
      </p:ext>
    </p:extLst>
  </p:cSld>
  <p:clrMapOvr>
    <a:masterClrMapping/>
  </p:clrMapOvr>
  <mc:AlternateContent xmlns:mc="http://schemas.openxmlformats.org/markup-compatibility/2006" xmlns:p14="http://schemas.microsoft.com/office/powerpoint/2010/main">
    <mc:Choice Requires="p14">
      <p:transition spd="slow" p14:dur="2000" advTm="46548"/>
    </mc:Choice>
    <mc:Fallback xmlns="">
      <p:transition spd="slow" advTm="46548"/>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84AC94-2544-470F-A7D7-161D8F7D0EF1}"/>
              </a:ext>
            </a:extLst>
          </p:cNvPr>
          <p:cNvSpPr>
            <a:spLocks noGrp="1"/>
          </p:cNvSpPr>
          <p:nvPr>
            <p:ph idx="1"/>
          </p:nvPr>
        </p:nvSpPr>
        <p:spPr>
          <a:xfrm>
            <a:off x="9045642" y="1282535"/>
            <a:ext cx="3015635" cy="5058888"/>
          </a:xfrm>
        </p:spPr>
        <p:txBody>
          <a:bodyPr vert="horz" lIns="91440" tIns="45720" rIns="91440" bIns="45720" rtlCol="0" anchor="t">
            <a:normAutofit lnSpcReduction="10000"/>
          </a:bodyPr>
          <a:lstStyle/>
          <a:p>
            <a:pPr lvl="0"/>
            <a:r>
              <a:rPr lang="en-US" dirty="0"/>
              <a:t>NASA High Speed Civil Transport Program</a:t>
            </a:r>
          </a:p>
          <a:p>
            <a:pPr lvl="0"/>
            <a:r>
              <a:rPr lang="en-US" dirty="0"/>
              <a:t>Early stages modeling used simple sonic boom area and lift modeling</a:t>
            </a:r>
          </a:p>
          <a:p>
            <a:pPr lvl="0"/>
            <a:r>
              <a:rPr lang="en-US" dirty="0"/>
              <a:t>Methods to incorporate CFD into sonic boom prediction were developed in the early 1990s.</a:t>
            </a:r>
          </a:p>
          <a:p>
            <a:endParaRPr lang="en-US" sz="2000"/>
          </a:p>
        </p:txBody>
      </p:sp>
      <p:sp>
        <p:nvSpPr>
          <p:cNvPr id="3" name="Title 2">
            <a:extLst>
              <a:ext uri="{FF2B5EF4-FFF2-40B4-BE49-F238E27FC236}">
                <a16:creationId xmlns:a16="http://schemas.microsoft.com/office/drawing/2014/main" id="{C3E250EB-0221-4E70-ABB0-EA7261A96E2A}"/>
              </a:ext>
            </a:extLst>
          </p:cNvPr>
          <p:cNvSpPr>
            <a:spLocks noGrp="1"/>
          </p:cNvSpPr>
          <p:nvPr>
            <p:ph type="title"/>
          </p:nvPr>
        </p:nvSpPr>
        <p:spPr/>
        <p:txBody>
          <a:bodyPr/>
          <a:lstStyle/>
          <a:p>
            <a:r>
              <a:rPr lang="en-US"/>
              <a:t>Sonic Boom Minimization and the HSCT Program</a:t>
            </a:r>
          </a:p>
        </p:txBody>
      </p:sp>
      <p:sp>
        <p:nvSpPr>
          <p:cNvPr id="6" name="TextBox 5">
            <a:extLst>
              <a:ext uri="{FF2B5EF4-FFF2-40B4-BE49-F238E27FC236}">
                <a16:creationId xmlns:a16="http://schemas.microsoft.com/office/drawing/2014/main" id="{C557F6D4-080D-4EC3-8AA7-75B67BB4EFDC}"/>
              </a:ext>
            </a:extLst>
          </p:cNvPr>
          <p:cNvSpPr txBox="1"/>
          <p:nvPr/>
        </p:nvSpPr>
        <p:spPr>
          <a:xfrm>
            <a:off x="396184" y="6336566"/>
            <a:ext cx="11399631" cy="338554"/>
          </a:xfrm>
          <a:prstGeom prst="rect">
            <a:avLst/>
          </a:prstGeom>
          <a:noFill/>
        </p:spPr>
        <p:txBody>
          <a:bodyPr wrap="square" rtlCol="0">
            <a:spAutoFit/>
          </a:bodyPr>
          <a:lstStyle/>
          <a:p>
            <a:r>
              <a:rPr lang="en-US" sz="1600" dirty="0">
                <a:solidFill>
                  <a:srgbClr val="000000"/>
                </a:solidFill>
                <a:effectLst/>
                <a:ea typeface="Times New Roman" panose="02020603050405020304" pitchFamily="18" charset="0"/>
              </a:rPr>
              <a:t>Douglas Aircraft Company, NASA CR-4235, 1989. </a:t>
            </a:r>
            <a:endParaRPr lang="en-US" sz="1600" dirty="0"/>
          </a:p>
        </p:txBody>
      </p:sp>
      <p:pic>
        <p:nvPicPr>
          <p:cNvPr id="8" name="Picture 7">
            <a:extLst>
              <a:ext uri="{FF2B5EF4-FFF2-40B4-BE49-F238E27FC236}">
                <a16:creationId xmlns:a16="http://schemas.microsoft.com/office/drawing/2014/main" id="{F686CFCA-6A9D-486D-ADDE-2D6E6D897CCC}"/>
              </a:ext>
            </a:extLst>
          </p:cNvPr>
          <p:cNvPicPr>
            <a:picLocks noChangeAspect="1"/>
          </p:cNvPicPr>
          <p:nvPr/>
        </p:nvPicPr>
        <p:blipFill>
          <a:blip r:embed="rId3"/>
          <a:stretch>
            <a:fillRect/>
          </a:stretch>
        </p:blipFill>
        <p:spPr>
          <a:xfrm>
            <a:off x="308851" y="1117072"/>
            <a:ext cx="3801897" cy="4732867"/>
          </a:xfrm>
          <a:prstGeom prst="rect">
            <a:avLst/>
          </a:prstGeom>
        </p:spPr>
      </p:pic>
      <p:pic>
        <p:nvPicPr>
          <p:cNvPr id="10" name="Picture 9">
            <a:extLst>
              <a:ext uri="{FF2B5EF4-FFF2-40B4-BE49-F238E27FC236}">
                <a16:creationId xmlns:a16="http://schemas.microsoft.com/office/drawing/2014/main" id="{DA665A72-3B0E-4DD8-95A7-6C14B6DFE1D6}"/>
              </a:ext>
            </a:extLst>
          </p:cNvPr>
          <p:cNvPicPr>
            <a:picLocks noChangeAspect="1"/>
          </p:cNvPicPr>
          <p:nvPr/>
        </p:nvPicPr>
        <p:blipFill rotWithShape="1">
          <a:blip r:embed="rId4"/>
          <a:srcRect t="1970"/>
          <a:stretch/>
        </p:blipFill>
        <p:spPr>
          <a:xfrm>
            <a:off x="4110748" y="1117071"/>
            <a:ext cx="4879350" cy="3454989"/>
          </a:xfrm>
          <a:prstGeom prst="rect">
            <a:avLst/>
          </a:prstGeom>
        </p:spPr>
      </p:pic>
      <p:grpSp>
        <p:nvGrpSpPr>
          <p:cNvPr id="7" name="Group 5">
            <a:extLst>
              <a:ext uri="{FF2B5EF4-FFF2-40B4-BE49-F238E27FC236}">
                <a16:creationId xmlns:a16="http://schemas.microsoft.com/office/drawing/2014/main" id="{6FB1A4BB-06C4-4F5F-84AF-B18BF6400EBE}"/>
              </a:ext>
            </a:extLst>
          </p:cNvPr>
          <p:cNvGrpSpPr>
            <a:grpSpLocks/>
          </p:cNvGrpSpPr>
          <p:nvPr/>
        </p:nvGrpSpPr>
        <p:grpSpPr bwMode="auto">
          <a:xfrm>
            <a:off x="4668917" y="4979174"/>
            <a:ext cx="4137152" cy="1207837"/>
            <a:chOff x="1255" y="906"/>
            <a:chExt cx="4031" cy="1468"/>
          </a:xfrm>
        </p:grpSpPr>
        <p:pic>
          <p:nvPicPr>
            <p:cNvPr id="9" name="Picture 6">
              <a:extLst>
                <a:ext uri="{FF2B5EF4-FFF2-40B4-BE49-F238E27FC236}">
                  <a16:creationId xmlns:a16="http://schemas.microsoft.com/office/drawing/2014/main" id="{A0CF8B9C-8800-46E6-970C-B0511AB754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24501" b="24501"/>
            <a:stretch>
              <a:fillRect/>
            </a:stretch>
          </p:blipFill>
          <p:spPr bwMode="auto">
            <a:xfrm>
              <a:off x="1255" y="906"/>
              <a:ext cx="4031" cy="146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7">
              <a:extLst>
                <a:ext uri="{FF2B5EF4-FFF2-40B4-BE49-F238E27FC236}">
                  <a16:creationId xmlns:a16="http://schemas.microsoft.com/office/drawing/2014/main" id="{B7350A32-0B9F-4083-A57A-BF72BEBC97D6}"/>
                </a:ext>
              </a:extLst>
            </p:cNvPr>
            <p:cNvGrpSpPr>
              <a:grpSpLocks/>
            </p:cNvGrpSpPr>
            <p:nvPr/>
          </p:nvGrpSpPr>
          <p:grpSpPr bwMode="auto">
            <a:xfrm>
              <a:off x="3738" y="1751"/>
              <a:ext cx="633" cy="127"/>
              <a:chOff x="3600" y="2561"/>
              <a:chExt cx="633" cy="127"/>
            </a:xfrm>
          </p:grpSpPr>
          <p:grpSp>
            <p:nvGrpSpPr>
              <p:cNvPr id="19" name="Group 8">
                <a:extLst>
                  <a:ext uri="{FF2B5EF4-FFF2-40B4-BE49-F238E27FC236}">
                    <a16:creationId xmlns:a16="http://schemas.microsoft.com/office/drawing/2014/main" id="{7CBCE30C-E0D2-4CDF-B4F1-AC0D08EC19AE}"/>
                  </a:ext>
                </a:extLst>
              </p:cNvPr>
              <p:cNvGrpSpPr>
                <a:grpSpLocks/>
              </p:cNvGrpSpPr>
              <p:nvPr/>
            </p:nvGrpSpPr>
            <p:grpSpPr bwMode="auto">
              <a:xfrm>
                <a:off x="3600" y="2561"/>
                <a:ext cx="633" cy="127"/>
                <a:chOff x="1295" y="2736"/>
                <a:chExt cx="1295" cy="372"/>
              </a:xfrm>
            </p:grpSpPr>
            <p:sp>
              <p:nvSpPr>
                <p:cNvPr id="21" name="Arc 9">
                  <a:extLst>
                    <a:ext uri="{FF2B5EF4-FFF2-40B4-BE49-F238E27FC236}">
                      <a16:creationId xmlns:a16="http://schemas.microsoft.com/office/drawing/2014/main" id="{BEF21C9F-BD9C-4F37-AB6B-7CB19E360F62}"/>
                    </a:ext>
                  </a:extLst>
                </p:cNvPr>
                <p:cNvSpPr>
                  <a:spLocks/>
                </p:cNvSpPr>
                <p:nvPr/>
              </p:nvSpPr>
              <p:spPr bwMode="auto">
                <a:xfrm>
                  <a:off x="1298" y="2736"/>
                  <a:ext cx="1292" cy="144"/>
                </a:xfrm>
                <a:custGeom>
                  <a:avLst/>
                  <a:gdLst>
                    <a:gd name="G0" fmla="+- 20113 0 0"/>
                    <a:gd name="G1" fmla="+- 21600 0 0"/>
                    <a:gd name="G2" fmla="+- 21600 0 0"/>
                    <a:gd name="T0" fmla="*/ 0 w 38767"/>
                    <a:gd name="T1" fmla="*/ 13724 h 21600"/>
                    <a:gd name="T2" fmla="*/ 38767 w 38767"/>
                    <a:gd name="T3" fmla="*/ 10709 h 21600"/>
                    <a:gd name="T4" fmla="*/ 20113 w 38767"/>
                    <a:gd name="T5" fmla="*/ 21600 h 21600"/>
                  </a:gdLst>
                  <a:ahLst/>
                  <a:cxnLst>
                    <a:cxn ang="0">
                      <a:pos x="T0" y="T1"/>
                    </a:cxn>
                    <a:cxn ang="0">
                      <a:pos x="T2" y="T3"/>
                    </a:cxn>
                    <a:cxn ang="0">
                      <a:pos x="T4" y="T5"/>
                    </a:cxn>
                  </a:cxnLst>
                  <a:rect l="0" t="0" r="r" b="b"/>
                  <a:pathLst>
                    <a:path w="38767" h="21600" fill="none" extrusionOk="0">
                      <a:moveTo>
                        <a:pt x="0" y="13724"/>
                      </a:moveTo>
                      <a:cubicBezTo>
                        <a:pt x="3241" y="5446"/>
                        <a:pt x="11223" y="0"/>
                        <a:pt x="20113" y="0"/>
                      </a:cubicBezTo>
                      <a:cubicBezTo>
                        <a:pt x="27792" y="0"/>
                        <a:pt x="34894" y="4077"/>
                        <a:pt x="38766" y="10709"/>
                      </a:cubicBezTo>
                    </a:path>
                    <a:path w="38767" h="21600" stroke="0" extrusionOk="0">
                      <a:moveTo>
                        <a:pt x="0" y="13724"/>
                      </a:moveTo>
                      <a:cubicBezTo>
                        <a:pt x="3241" y="5446"/>
                        <a:pt x="11223" y="0"/>
                        <a:pt x="20113" y="0"/>
                      </a:cubicBezTo>
                      <a:cubicBezTo>
                        <a:pt x="27792" y="0"/>
                        <a:pt x="34894" y="4077"/>
                        <a:pt x="38766" y="10709"/>
                      </a:cubicBezTo>
                      <a:lnTo>
                        <a:pt x="20113" y="21600"/>
                      </a:lnTo>
                      <a:close/>
                    </a:path>
                  </a:pathLst>
                </a:cu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Arc 10">
                  <a:extLst>
                    <a:ext uri="{FF2B5EF4-FFF2-40B4-BE49-F238E27FC236}">
                      <a16:creationId xmlns:a16="http://schemas.microsoft.com/office/drawing/2014/main" id="{55CD0F83-FB47-45D4-8504-9E6F7D1F3AF6}"/>
                    </a:ext>
                  </a:extLst>
                </p:cNvPr>
                <p:cNvSpPr>
                  <a:spLocks/>
                </p:cNvSpPr>
                <p:nvPr/>
              </p:nvSpPr>
              <p:spPr bwMode="auto">
                <a:xfrm flipV="1">
                  <a:off x="1295" y="2964"/>
                  <a:ext cx="1292" cy="144"/>
                </a:xfrm>
                <a:custGeom>
                  <a:avLst/>
                  <a:gdLst>
                    <a:gd name="G0" fmla="+- 20113 0 0"/>
                    <a:gd name="G1" fmla="+- 21600 0 0"/>
                    <a:gd name="G2" fmla="+- 21600 0 0"/>
                    <a:gd name="T0" fmla="*/ 0 w 38767"/>
                    <a:gd name="T1" fmla="*/ 13724 h 21600"/>
                    <a:gd name="T2" fmla="*/ 38767 w 38767"/>
                    <a:gd name="T3" fmla="*/ 10709 h 21600"/>
                    <a:gd name="T4" fmla="*/ 20113 w 38767"/>
                    <a:gd name="T5" fmla="*/ 21600 h 21600"/>
                  </a:gdLst>
                  <a:ahLst/>
                  <a:cxnLst>
                    <a:cxn ang="0">
                      <a:pos x="T0" y="T1"/>
                    </a:cxn>
                    <a:cxn ang="0">
                      <a:pos x="T2" y="T3"/>
                    </a:cxn>
                    <a:cxn ang="0">
                      <a:pos x="T4" y="T5"/>
                    </a:cxn>
                  </a:cxnLst>
                  <a:rect l="0" t="0" r="r" b="b"/>
                  <a:pathLst>
                    <a:path w="38767" h="21600" fill="none" extrusionOk="0">
                      <a:moveTo>
                        <a:pt x="0" y="13724"/>
                      </a:moveTo>
                      <a:cubicBezTo>
                        <a:pt x="3241" y="5446"/>
                        <a:pt x="11223" y="0"/>
                        <a:pt x="20113" y="0"/>
                      </a:cubicBezTo>
                      <a:cubicBezTo>
                        <a:pt x="27792" y="0"/>
                        <a:pt x="34894" y="4077"/>
                        <a:pt x="38766" y="10709"/>
                      </a:cubicBezTo>
                    </a:path>
                    <a:path w="38767" h="21600" stroke="0" extrusionOk="0">
                      <a:moveTo>
                        <a:pt x="0" y="13724"/>
                      </a:moveTo>
                      <a:cubicBezTo>
                        <a:pt x="3241" y="5446"/>
                        <a:pt x="11223" y="0"/>
                        <a:pt x="20113" y="0"/>
                      </a:cubicBezTo>
                      <a:cubicBezTo>
                        <a:pt x="27792" y="0"/>
                        <a:pt x="34894" y="4077"/>
                        <a:pt x="38766" y="10709"/>
                      </a:cubicBezTo>
                      <a:lnTo>
                        <a:pt x="20113" y="21600"/>
                      </a:lnTo>
                      <a:close/>
                    </a:path>
                  </a:pathLst>
                </a:cu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11">
                  <a:extLst>
                    <a:ext uri="{FF2B5EF4-FFF2-40B4-BE49-F238E27FC236}">
                      <a16:creationId xmlns:a16="http://schemas.microsoft.com/office/drawing/2014/main" id="{CBFB8B34-174C-4CF9-83C0-E5BA73F4D15E}"/>
                    </a:ext>
                  </a:extLst>
                </p:cNvPr>
                <p:cNvSpPr>
                  <a:spLocks noChangeShapeType="1"/>
                </p:cNvSpPr>
                <p:nvPr/>
              </p:nvSpPr>
              <p:spPr bwMode="auto">
                <a:xfrm>
                  <a:off x="1302" y="2814"/>
                  <a:ext cx="0" cy="20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12">
                  <a:extLst>
                    <a:ext uri="{FF2B5EF4-FFF2-40B4-BE49-F238E27FC236}">
                      <a16:creationId xmlns:a16="http://schemas.microsoft.com/office/drawing/2014/main" id="{3BE10E79-B483-4DB8-936C-3266492F10CB}"/>
                    </a:ext>
                  </a:extLst>
                </p:cNvPr>
                <p:cNvSpPr>
                  <a:spLocks noChangeShapeType="1"/>
                </p:cNvSpPr>
                <p:nvPr/>
              </p:nvSpPr>
              <p:spPr bwMode="auto">
                <a:xfrm>
                  <a:off x="2586" y="2805"/>
                  <a:ext cx="0" cy="2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 name="Rectangle 13">
                <a:extLst>
                  <a:ext uri="{FF2B5EF4-FFF2-40B4-BE49-F238E27FC236}">
                    <a16:creationId xmlns:a16="http://schemas.microsoft.com/office/drawing/2014/main" id="{628C8C70-E031-429F-8ED7-BC317D96C05D}"/>
                  </a:ext>
                </a:extLst>
              </p:cNvPr>
              <p:cNvSpPr>
                <a:spLocks noChangeArrowheads="1"/>
              </p:cNvSpPr>
              <p:nvPr/>
            </p:nvSpPr>
            <p:spPr bwMode="auto">
              <a:xfrm>
                <a:off x="3634" y="2594"/>
                <a:ext cx="583" cy="6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2" name="Group 14">
              <a:extLst>
                <a:ext uri="{FF2B5EF4-FFF2-40B4-BE49-F238E27FC236}">
                  <a16:creationId xmlns:a16="http://schemas.microsoft.com/office/drawing/2014/main" id="{AF5A2352-E5A2-4C78-97EC-87855A72C18D}"/>
                </a:ext>
              </a:extLst>
            </p:cNvPr>
            <p:cNvGrpSpPr>
              <a:grpSpLocks/>
            </p:cNvGrpSpPr>
            <p:nvPr/>
          </p:nvGrpSpPr>
          <p:grpSpPr bwMode="auto">
            <a:xfrm>
              <a:off x="3738" y="1403"/>
              <a:ext cx="633" cy="127"/>
              <a:chOff x="3600" y="2561"/>
              <a:chExt cx="633" cy="127"/>
            </a:xfrm>
          </p:grpSpPr>
          <p:grpSp>
            <p:nvGrpSpPr>
              <p:cNvPr id="13" name="Group 15">
                <a:extLst>
                  <a:ext uri="{FF2B5EF4-FFF2-40B4-BE49-F238E27FC236}">
                    <a16:creationId xmlns:a16="http://schemas.microsoft.com/office/drawing/2014/main" id="{74643D56-C802-4E03-9282-9ED29342C902}"/>
                  </a:ext>
                </a:extLst>
              </p:cNvPr>
              <p:cNvGrpSpPr>
                <a:grpSpLocks/>
              </p:cNvGrpSpPr>
              <p:nvPr/>
            </p:nvGrpSpPr>
            <p:grpSpPr bwMode="auto">
              <a:xfrm>
                <a:off x="3600" y="2561"/>
                <a:ext cx="633" cy="127"/>
                <a:chOff x="1295" y="2736"/>
                <a:chExt cx="1295" cy="372"/>
              </a:xfrm>
            </p:grpSpPr>
            <p:sp>
              <p:nvSpPr>
                <p:cNvPr id="15" name="Arc 16">
                  <a:extLst>
                    <a:ext uri="{FF2B5EF4-FFF2-40B4-BE49-F238E27FC236}">
                      <a16:creationId xmlns:a16="http://schemas.microsoft.com/office/drawing/2014/main" id="{6592C417-957D-4971-80E2-12F81B76D4AF}"/>
                    </a:ext>
                  </a:extLst>
                </p:cNvPr>
                <p:cNvSpPr>
                  <a:spLocks/>
                </p:cNvSpPr>
                <p:nvPr/>
              </p:nvSpPr>
              <p:spPr bwMode="auto">
                <a:xfrm>
                  <a:off x="1298" y="2736"/>
                  <a:ext cx="1292" cy="144"/>
                </a:xfrm>
                <a:custGeom>
                  <a:avLst/>
                  <a:gdLst>
                    <a:gd name="G0" fmla="+- 20113 0 0"/>
                    <a:gd name="G1" fmla="+- 21600 0 0"/>
                    <a:gd name="G2" fmla="+- 21600 0 0"/>
                    <a:gd name="T0" fmla="*/ 0 w 38767"/>
                    <a:gd name="T1" fmla="*/ 13724 h 21600"/>
                    <a:gd name="T2" fmla="*/ 38767 w 38767"/>
                    <a:gd name="T3" fmla="*/ 10709 h 21600"/>
                    <a:gd name="T4" fmla="*/ 20113 w 38767"/>
                    <a:gd name="T5" fmla="*/ 21600 h 21600"/>
                  </a:gdLst>
                  <a:ahLst/>
                  <a:cxnLst>
                    <a:cxn ang="0">
                      <a:pos x="T0" y="T1"/>
                    </a:cxn>
                    <a:cxn ang="0">
                      <a:pos x="T2" y="T3"/>
                    </a:cxn>
                    <a:cxn ang="0">
                      <a:pos x="T4" y="T5"/>
                    </a:cxn>
                  </a:cxnLst>
                  <a:rect l="0" t="0" r="r" b="b"/>
                  <a:pathLst>
                    <a:path w="38767" h="21600" fill="none" extrusionOk="0">
                      <a:moveTo>
                        <a:pt x="0" y="13724"/>
                      </a:moveTo>
                      <a:cubicBezTo>
                        <a:pt x="3241" y="5446"/>
                        <a:pt x="11223" y="0"/>
                        <a:pt x="20113" y="0"/>
                      </a:cubicBezTo>
                      <a:cubicBezTo>
                        <a:pt x="27792" y="0"/>
                        <a:pt x="34894" y="4077"/>
                        <a:pt x="38766" y="10709"/>
                      </a:cubicBezTo>
                    </a:path>
                    <a:path w="38767" h="21600" stroke="0" extrusionOk="0">
                      <a:moveTo>
                        <a:pt x="0" y="13724"/>
                      </a:moveTo>
                      <a:cubicBezTo>
                        <a:pt x="3241" y="5446"/>
                        <a:pt x="11223" y="0"/>
                        <a:pt x="20113" y="0"/>
                      </a:cubicBezTo>
                      <a:cubicBezTo>
                        <a:pt x="27792" y="0"/>
                        <a:pt x="34894" y="4077"/>
                        <a:pt x="38766" y="10709"/>
                      </a:cubicBezTo>
                      <a:lnTo>
                        <a:pt x="20113" y="21600"/>
                      </a:lnTo>
                      <a:close/>
                    </a:path>
                  </a:pathLst>
                </a:cu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Arc 17">
                  <a:extLst>
                    <a:ext uri="{FF2B5EF4-FFF2-40B4-BE49-F238E27FC236}">
                      <a16:creationId xmlns:a16="http://schemas.microsoft.com/office/drawing/2014/main" id="{C78E50A1-22F7-4AF2-B8B1-A451654B3036}"/>
                    </a:ext>
                  </a:extLst>
                </p:cNvPr>
                <p:cNvSpPr>
                  <a:spLocks/>
                </p:cNvSpPr>
                <p:nvPr/>
              </p:nvSpPr>
              <p:spPr bwMode="auto">
                <a:xfrm flipV="1">
                  <a:off x="1295" y="2964"/>
                  <a:ext cx="1292" cy="144"/>
                </a:xfrm>
                <a:custGeom>
                  <a:avLst/>
                  <a:gdLst>
                    <a:gd name="G0" fmla="+- 20113 0 0"/>
                    <a:gd name="G1" fmla="+- 21600 0 0"/>
                    <a:gd name="G2" fmla="+- 21600 0 0"/>
                    <a:gd name="T0" fmla="*/ 0 w 38767"/>
                    <a:gd name="T1" fmla="*/ 13724 h 21600"/>
                    <a:gd name="T2" fmla="*/ 38767 w 38767"/>
                    <a:gd name="T3" fmla="*/ 10709 h 21600"/>
                    <a:gd name="T4" fmla="*/ 20113 w 38767"/>
                    <a:gd name="T5" fmla="*/ 21600 h 21600"/>
                  </a:gdLst>
                  <a:ahLst/>
                  <a:cxnLst>
                    <a:cxn ang="0">
                      <a:pos x="T0" y="T1"/>
                    </a:cxn>
                    <a:cxn ang="0">
                      <a:pos x="T2" y="T3"/>
                    </a:cxn>
                    <a:cxn ang="0">
                      <a:pos x="T4" y="T5"/>
                    </a:cxn>
                  </a:cxnLst>
                  <a:rect l="0" t="0" r="r" b="b"/>
                  <a:pathLst>
                    <a:path w="38767" h="21600" fill="none" extrusionOk="0">
                      <a:moveTo>
                        <a:pt x="0" y="13724"/>
                      </a:moveTo>
                      <a:cubicBezTo>
                        <a:pt x="3241" y="5446"/>
                        <a:pt x="11223" y="0"/>
                        <a:pt x="20113" y="0"/>
                      </a:cubicBezTo>
                      <a:cubicBezTo>
                        <a:pt x="27792" y="0"/>
                        <a:pt x="34894" y="4077"/>
                        <a:pt x="38766" y="10709"/>
                      </a:cubicBezTo>
                    </a:path>
                    <a:path w="38767" h="21600" stroke="0" extrusionOk="0">
                      <a:moveTo>
                        <a:pt x="0" y="13724"/>
                      </a:moveTo>
                      <a:cubicBezTo>
                        <a:pt x="3241" y="5446"/>
                        <a:pt x="11223" y="0"/>
                        <a:pt x="20113" y="0"/>
                      </a:cubicBezTo>
                      <a:cubicBezTo>
                        <a:pt x="27792" y="0"/>
                        <a:pt x="34894" y="4077"/>
                        <a:pt x="38766" y="10709"/>
                      </a:cubicBezTo>
                      <a:lnTo>
                        <a:pt x="20113" y="21600"/>
                      </a:lnTo>
                      <a:close/>
                    </a:path>
                  </a:pathLst>
                </a:custGeom>
                <a:solidFill>
                  <a:schemeClr val="bg1"/>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Line 18">
                  <a:extLst>
                    <a:ext uri="{FF2B5EF4-FFF2-40B4-BE49-F238E27FC236}">
                      <a16:creationId xmlns:a16="http://schemas.microsoft.com/office/drawing/2014/main" id="{F6394899-67D9-47D4-91C3-C7D563034A3A}"/>
                    </a:ext>
                  </a:extLst>
                </p:cNvPr>
                <p:cNvSpPr>
                  <a:spLocks noChangeShapeType="1"/>
                </p:cNvSpPr>
                <p:nvPr/>
              </p:nvSpPr>
              <p:spPr bwMode="auto">
                <a:xfrm>
                  <a:off x="1302" y="2814"/>
                  <a:ext cx="0" cy="20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9">
                  <a:extLst>
                    <a:ext uri="{FF2B5EF4-FFF2-40B4-BE49-F238E27FC236}">
                      <a16:creationId xmlns:a16="http://schemas.microsoft.com/office/drawing/2014/main" id="{09270B06-70D7-4B95-B597-6D464FA9C79D}"/>
                    </a:ext>
                  </a:extLst>
                </p:cNvPr>
                <p:cNvSpPr>
                  <a:spLocks noChangeShapeType="1"/>
                </p:cNvSpPr>
                <p:nvPr/>
              </p:nvSpPr>
              <p:spPr bwMode="auto">
                <a:xfrm>
                  <a:off x="2586" y="2805"/>
                  <a:ext cx="0" cy="2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4" name="Rectangle 20">
                <a:extLst>
                  <a:ext uri="{FF2B5EF4-FFF2-40B4-BE49-F238E27FC236}">
                    <a16:creationId xmlns:a16="http://schemas.microsoft.com/office/drawing/2014/main" id="{01E1F529-B60A-43C9-894B-45E009FFD483}"/>
                  </a:ext>
                </a:extLst>
              </p:cNvPr>
              <p:cNvSpPr>
                <a:spLocks noChangeArrowheads="1"/>
              </p:cNvSpPr>
              <p:nvPr/>
            </p:nvSpPr>
            <p:spPr bwMode="auto">
              <a:xfrm>
                <a:off x="3634" y="2594"/>
                <a:ext cx="583" cy="6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25" name="Slide Number Placeholder 3">
            <a:extLst>
              <a:ext uri="{FF2B5EF4-FFF2-40B4-BE49-F238E27FC236}">
                <a16:creationId xmlns:a16="http://schemas.microsoft.com/office/drawing/2014/main" id="{7BB1831B-1E9C-460B-93F7-C3776A65E4FD}"/>
              </a:ext>
            </a:extLst>
          </p:cNvPr>
          <p:cNvSpPr>
            <a:spLocks noGrp="1"/>
          </p:cNvSpPr>
          <p:nvPr>
            <p:ph type="sldNum" sz="quarter" idx="10"/>
          </p:nvPr>
        </p:nvSpPr>
        <p:spPr>
          <a:xfrm>
            <a:off x="11641138" y="6461125"/>
            <a:ext cx="550862" cy="388938"/>
          </a:xfrm>
        </p:spPr>
        <p:txBody>
          <a:bodyPr/>
          <a:lstStyle/>
          <a:p>
            <a:pPr>
              <a:defRPr/>
            </a:pPr>
            <a:fld id="{31DD3C4B-036E-4AED-9291-1DC0D6EAFAC7}" type="slidenum">
              <a:rPr lang="en-US" smtClean="0"/>
              <a:pPr>
                <a:defRPr/>
              </a:pPr>
              <a:t>35</a:t>
            </a:fld>
            <a:endParaRPr lang="en-US" dirty="0"/>
          </a:p>
        </p:txBody>
      </p:sp>
    </p:spTree>
    <p:extLst>
      <p:ext uri="{BB962C8B-B14F-4D97-AF65-F5344CB8AC3E}">
        <p14:creationId xmlns:p14="http://schemas.microsoft.com/office/powerpoint/2010/main" val="1708735832"/>
      </p:ext>
    </p:extLst>
  </p:cSld>
  <p:clrMapOvr>
    <a:masterClrMapping/>
  </p:clrMapOvr>
  <mc:AlternateContent xmlns:mc="http://schemas.openxmlformats.org/markup-compatibility/2006" xmlns:p14="http://schemas.microsoft.com/office/powerpoint/2010/main">
    <mc:Choice Requires="p14">
      <p:transition spd="slow" p14:dur="2000" advTm="38694"/>
    </mc:Choice>
    <mc:Fallback xmlns="">
      <p:transition spd="slow" advTm="3869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1B19DD-312D-4EB0-AA11-370267C446BF}"/>
              </a:ext>
            </a:extLst>
          </p:cNvPr>
          <p:cNvSpPr>
            <a:spLocks noGrp="1"/>
          </p:cNvSpPr>
          <p:nvPr>
            <p:ph idx="1"/>
          </p:nvPr>
        </p:nvSpPr>
        <p:spPr>
          <a:xfrm>
            <a:off x="6997148" y="1234440"/>
            <a:ext cx="4813851" cy="4751493"/>
          </a:xfrm>
        </p:spPr>
        <p:txBody>
          <a:bodyPr vert="horz" lIns="91440" tIns="45720" rIns="91440" bIns="45720" rtlCol="0" anchor="t">
            <a:normAutofit/>
          </a:bodyPr>
          <a:lstStyle/>
          <a:p>
            <a:r>
              <a:rPr lang="en-US" dirty="0"/>
              <a:t>Required off-body pressures</a:t>
            </a:r>
          </a:p>
          <a:p>
            <a:pPr lvl="1"/>
            <a:r>
              <a:rPr lang="en-US" dirty="0"/>
              <a:t>Grid clustering and shock fitting schemes refined for sonic boom analysis</a:t>
            </a:r>
          </a:p>
          <a:p>
            <a:r>
              <a:rPr lang="en-US" dirty="0"/>
              <a:t>Was fueled in part by major CFD advancement due to supercomputer development and the National </a:t>
            </a:r>
            <a:r>
              <a:rPr lang="en-US" dirty="0" err="1"/>
              <a:t>AeroSpace</a:t>
            </a:r>
            <a:r>
              <a:rPr lang="en-US" dirty="0"/>
              <a:t> Plane (NASP) program</a:t>
            </a:r>
          </a:p>
          <a:p>
            <a:r>
              <a:rPr lang="en-US" dirty="0"/>
              <a:t>Early CFD analysis was conducted remotely on a Cray X-MP via </a:t>
            </a:r>
            <a:br>
              <a:rPr lang="en-US" dirty="0"/>
            </a:br>
            <a:r>
              <a:rPr lang="en-US" dirty="0"/>
              <a:t>dial-up modem</a:t>
            </a:r>
          </a:p>
        </p:txBody>
      </p:sp>
      <p:sp>
        <p:nvSpPr>
          <p:cNvPr id="3" name="Title 2">
            <a:extLst>
              <a:ext uri="{FF2B5EF4-FFF2-40B4-BE49-F238E27FC236}">
                <a16:creationId xmlns:a16="http://schemas.microsoft.com/office/drawing/2014/main" id="{7BC7A2B2-0005-4E43-99B5-C7CC10BED063}"/>
              </a:ext>
            </a:extLst>
          </p:cNvPr>
          <p:cNvSpPr>
            <a:spLocks noGrp="1"/>
          </p:cNvSpPr>
          <p:nvPr>
            <p:ph type="title"/>
          </p:nvPr>
        </p:nvSpPr>
        <p:spPr/>
        <p:txBody>
          <a:bodyPr>
            <a:normAutofit/>
          </a:bodyPr>
          <a:lstStyle/>
          <a:p>
            <a:r>
              <a:rPr lang="en-US" dirty="0"/>
              <a:t>Incorporating Computational Fluid Dynamics (CFD)</a:t>
            </a:r>
          </a:p>
        </p:txBody>
      </p:sp>
      <p:sp>
        <p:nvSpPr>
          <p:cNvPr id="4" name="TextBox 3">
            <a:extLst>
              <a:ext uri="{FF2B5EF4-FFF2-40B4-BE49-F238E27FC236}">
                <a16:creationId xmlns:a16="http://schemas.microsoft.com/office/drawing/2014/main" id="{F21FB8A5-3093-4A9F-A819-2A021B882B73}"/>
              </a:ext>
            </a:extLst>
          </p:cNvPr>
          <p:cNvSpPr txBox="1"/>
          <p:nvPr/>
        </p:nvSpPr>
        <p:spPr>
          <a:xfrm>
            <a:off x="7237141" y="5985932"/>
            <a:ext cx="4954859" cy="338554"/>
          </a:xfrm>
          <a:prstGeom prst="rect">
            <a:avLst/>
          </a:prstGeom>
          <a:noFill/>
        </p:spPr>
        <p:txBody>
          <a:bodyPr wrap="square" rtlCol="0">
            <a:spAutoFit/>
          </a:bodyPr>
          <a:lstStyle/>
          <a:p>
            <a:r>
              <a:rPr lang="en-US" sz="1600" dirty="0">
                <a:solidFill>
                  <a:srgbClr val="000000"/>
                </a:solidFill>
                <a:effectLst/>
                <a:ea typeface="Times New Roman" panose="02020603050405020304" pitchFamily="18" charset="0"/>
                <a:cs typeface="Times New Roman" panose="02020603050405020304" pitchFamily="18" charset="0"/>
              </a:rPr>
              <a:t>J.A. Page and K.J. Plotkin, AIAA-91-3275, 1991</a:t>
            </a:r>
            <a:r>
              <a:rPr lang="en-US" sz="1400" dirty="0">
                <a:solidFill>
                  <a:srgbClr val="000000"/>
                </a:solidFill>
                <a:effectLst/>
                <a:ea typeface="Times New Roman" panose="02020603050405020304" pitchFamily="18" charset="0"/>
                <a:cs typeface="Times New Roman" panose="02020603050405020304" pitchFamily="18" charset="0"/>
              </a:rPr>
              <a:t>.</a:t>
            </a:r>
            <a:endParaRPr lang="en-US" sz="1400" dirty="0"/>
          </a:p>
        </p:txBody>
      </p:sp>
      <p:sp>
        <p:nvSpPr>
          <p:cNvPr id="6" name="TextBox 5">
            <a:extLst>
              <a:ext uri="{FF2B5EF4-FFF2-40B4-BE49-F238E27FC236}">
                <a16:creationId xmlns:a16="http://schemas.microsoft.com/office/drawing/2014/main" id="{E1D1560B-256D-4076-98AF-504882B4B286}"/>
              </a:ext>
            </a:extLst>
          </p:cNvPr>
          <p:cNvSpPr txBox="1"/>
          <p:nvPr/>
        </p:nvSpPr>
        <p:spPr>
          <a:xfrm>
            <a:off x="579783" y="5985932"/>
            <a:ext cx="5791200" cy="338554"/>
          </a:xfrm>
          <a:prstGeom prst="rect">
            <a:avLst/>
          </a:prstGeom>
          <a:noFill/>
        </p:spPr>
        <p:txBody>
          <a:bodyPr wrap="square" rtlCol="0">
            <a:spAutoFit/>
          </a:bodyPr>
          <a:lstStyle/>
          <a:p>
            <a:r>
              <a:rPr lang="en-US" sz="1600" dirty="0">
                <a:solidFill>
                  <a:srgbClr val="000000"/>
                </a:solidFill>
                <a:effectLst/>
                <a:ea typeface="Times New Roman" panose="02020603050405020304" pitchFamily="18" charset="0"/>
                <a:cs typeface="Times New Roman" panose="02020603050405020304" pitchFamily="18" charset="0"/>
              </a:rPr>
              <a:t>NASA Tech Briefs, Vol. 14, No.4, April 1990.</a:t>
            </a:r>
            <a:endParaRPr lang="en-US" sz="1600" dirty="0">
              <a:effectLst/>
              <a:ea typeface="Times New Roman" panose="02020603050405020304" pitchFamily="18" charset="0"/>
              <a:cs typeface="Times New Roman" panose="02020603050405020304" pitchFamily="18" charset="0"/>
            </a:endParaRPr>
          </a:p>
        </p:txBody>
      </p:sp>
      <p:pic>
        <p:nvPicPr>
          <p:cNvPr id="9" name="Picture 8" descr="Chart, surface chart&#10;&#10;Description automatically generated">
            <a:extLst>
              <a:ext uri="{FF2B5EF4-FFF2-40B4-BE49-F238E27FC236}">
                <a16:creationId xmlns:a16="http://schemas.microsoft.com/office/drawing/2014/main" id="{11378AE8-C1D9-419E-B754-0DDD4ED3ED74}"/>
              </a:ext>
            </a:extLst>
          </p:cNvPr>
          <p:cNvPicPr>
            <a:picLocks noChangeAspect="1"/>
          </p:cNvPicPr>
          <p:nvPr/>
        </p:nvPicPr>
        <p:blipFill rotWithShape="1">
          <a:blip r:embed="rId3">
            <a:extLst>
              <a:ext uri="{28A0092B-C50C-407E-A947-70E740481C1C}">
                <a14:useLocalDpi xmlns:a14="http://schemas.microsoft.com/office/drawing/2010/main" val="0"/>
              </a:ext>
            </a:extLst>
          </a:blip>
          <a:srcRect l="7381" t="3885" r="5990" b="6819"/>
          <a:stretch/>
        </p:blipFill>
        <p:spPr>
          <a:xfrm>
            <a:off x="208344" y="1239770"/>
            <a:ext cx="3296176" cy="4530225"/>
          </a:xfrm>
          <a:prstGeom prst="rect">
            <a:avLst/>
          </a:prstGeom>
        </p:spPr>
      </p:pic>
      <p:pic>
        <p:nvPicPr>
          <p:cNvPr id="13" name="Picture 12">
            <a:extLst>
              <a:ext uri="{FF2B5EF4-FFF2-40B4-BE49-F238E27FC236}">
                <a16:creationId xmlns:a16="http://schemas.microsoft.com/office/drawing/2014/main" id="{5281BF61-3DAF-468E-AB68-1772B64ABCAF}"/>
              </a:ext>
            </a:extLst>
          </p:cNvPr>
          <p:cNvPicPr>
            <a:picLocks noChangeAspect="1"/>
          </p:cNvPicPr>
          <p:nvPr/>
        </p:nvPicPr>
        <p:blipFill rotWithShape="1">
          <a:blip r:embed="rId4"/>
          <a:srcRect l="7641" t="3698" r="7515" b="4994"/>
          <a:stretch/>
        </p:blipFill>
        <p:spPr>
          <a:xfrm>
            <a:off x="3744512" y="1279316"/>
            <a:ext cx="3280766" cy="4524579"/>
          </a:xfrm>
          <a:prstGeom prst="rect">
            <a:avLst/>
          </a:prstGeom>
        </p:spPr>
      </p:pic>
      <p:sp>
        <p:nvSpPr>
          <p:cNvPr id="8" name="Slide Number Placeholder 3">
            <a:extLst>
              <a:ext uri="{FF2B5EF4-FFF2-40B4-BE49-F238E27FC236}">
                <a16:creationId xmlns:a16="http://schemas.microsoft.com/office/drawing/2014/main" id="{13E282EF-1EAC-40E4-9690-3664B7AB97A9}"/>
              </a:ext>
            </a:extLst>
          </p:cNvPr>
          <p:cNvSpPr>
            <a:spLocks noGrp="1"/>
          </p:cNvSpPr>
          <p:nvPr>
            <p:ph type="sldNum" sz="quarter" idx="10"/>
          </p:nvPr>
        </p:nvSpPr>
        <p:spPr>
          <a:xfrm>
            <a:off x="11641138" y="6461125"/>
            <a:ext cx="550862" cy="388938"/>
          </a:xfrm>
        </p:spPr>
        <p:txBody>
          <a:bodyPr/>
          <a:lstStyle/>
          <a:p>
            <a:pPr>
              <a:defRPr/>
            </a:pPr>
            <a:fld id="{31DD3C4B-036E-4AED-9291-1DC0D6EAFAC7}" type="slidenum">
              <a:rPr lang="en-US" smtClean="0"/>
              <a:pPr>
                <a:defRPr/>
              </a:pPr>
              <a:t>36</a:t>
            </a:fld>
            <a:endParaRPr lang="en-US" dirty="0"/>
          </a:p>
        </p:txBody>
      </p:sp>
    </p:spTree>
    <p:extLst>
      <p:ext uri="{BB962C8B-B14F-4D97-AF65-F5344CB8AC3E}">
        <p14:creationId xmlns:p14="http://schemas.microsoft.com/office/powerpoint/2010/main" val="499799474"/>
      </p:ext>
    </p:extLst>
  </p:cSld>
  <p:clrMapOvr>
    <a:masterClrMapping/>
  </p:clrMapOvr>
  <mc:AlternateContent xmlns:mc="http://schemas.openxmlformats.org/markup-compatibility/2006" xmlns:p14="http://schemas.microsoft.com/office/powerpoint/2010/main">
    <mc:Choice Requires="p14">
      <p:transition spd="slow" p14:dur="2000" advTm="76450"/>
    </mc:Choice>
    <mc:Fallback xmlns="">
      <p:transition spd="slow" advTm="7645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1B1969-A598-4C16-8D31-87CE9CE04A5C}"/>
              </a:ext>
            </a:extLst>
          </p:cNvPr>
          <p:cNvSpPr>
            <a:spLocks noGrp="1"/>
          </p:cNvSpPr>
          <p:nvPr>
            <p:ph idx="1"/>
          </p:nvPr>
        </p:nvSpPr>
        <p:spPr>
          <a:xfrm>
            <a:off x="381000" y="1234440"/>
            <a:ext cx="6665843" cy="1195707"/>
          </a:xfrm>
        </p:spPr>
        <p:txBody>
          <a:bodyPr vert="horz" lIns="91440" tIns="45720" rIns="91440" bIns="45720" rtlCol="0" anchor="t">
            <a:normAutofit fontScale="85000" lnSpcReduction="10000"/>
          </a:bodyPr>
          <a:lstStyle/>
          <a:p>
            <a:pPr algn="l"/>
            <a:r>
              <a:rPr lang="en-US" sz="2000" b="0" i="0" u="none" strike="noStrike" baseline="0" dirty="0"/>
              <a:t>SSBD Flat Top and F-5E N Wave Sonic Booms</a:t>
            </a:r>
          </a:p>
          <a:p>
            <a:pPr algn="l"/>
            <a:r>
              <a:rPr lang="nb-NO" sz="2000" b="0" i="0" u="none" strike="noStrike" baseline="0" dirty="0"/>
              <a:t>August 27, 2003, 0645, Harper Lake, </a:t>
            </a:r>
            <a:r>
              <a:rPr lang="en-US" sz="2000" b="0" i="0" u="none" strike="noStrike" baseline="0" dirty="0"/>
              <a:t>Mach 1.36, 32,000 Ft</a:t>
            </a:r>
          </a:p>
          <a:p>
            <a:r>
              <a:rPr lang="en-US" sz="2000" dirty="0"/>
              <a:t>SSBD and F-5E Signatures Recorded Back-to-back</a:t>
            </a:r>
            <a:endParaRPr lang="en-US" sz="2000" b="0" i="0" u="none" strike="noStrike" baseline="0" dirty="0"/>
          </a:p>
        </p:txBody>
      </p:sp>
      <p:sp>
        <p:nvSpPr>
          <p:cNvPr id="3" name="Title 2">
            <a:extLst>
              <a:ext uri="{FF2B5EF4-FFF2-40B4-BE49-F238E27FC236}">
                <a16:creationId xmlns:a16="http://schemas.microsoft.com/office/drawing/2014/main" id="{FF01E032-DF1C-45C9-870B-E65254916DB5}"/>
              </a:ext>
            </a:extLst>
          </p:cNvPr>
          <p:cNvSpPr>
            <a:spLocks noGrp="1"/>
          </p:cNvSpPr>
          <p:nvPr>
            <p:ph type="title"/>
          </p:nvPr>
        </p:nvSpPr>
        <p:spPr/>
        <p:txBody>
          <a:bodyPr/>
          <a:lstStyle/>
          <a:p>
            <a:r>
              <a:rPr lang="en-US" dirty="0"/>
              <a:t>Sonic Boom Shaping Proven in Flight</a:t>
            </a:r>
          </a:p>
        </p:txBody>
      </p:sp>
      <p:grpSp>
        <p:nvGrpSpPr>
          <p:cNvPr id="10" name="Group 9">
            <a:extLst>
              <a:ext uri="{FF2B5EF4-FFF2-40B4-BE49-F238E27FC236}">
                <a16:creationId xmlns:a16="http://schemas.microsoft.com/office/drawing/2014/main" id="{89014972-EF70-4356-A1DC-28A85FDEA681}"/>
              </a:ext>
            </a:extLst>
          </p:cNvPr>
          <p:cNvGrpSpPr/>
          <p:nvPr/>
        </p:nvGrpSpPr>
        <p:grpSpPr>
          <a:xfrm>
            <a:off x="758687" y="2669726"/>
            <a:ext cx="5475173" cy="4064065"/>
            <a:chOff x="5645672" y="1556759"/>
            <a:chExt cx="6418727" cy="5037884"/>
          </a:xfrm>
          <a:solidFill>
            <a:schemeClr val="bg1"/>
          </a:solidFill>
          <a:effectLst>
            <a:outerShdw blurRad="50800" dist="38100" dir="8100000" algn="tr" rotWithShape="0">
              <a:prstClr val="black">
                <a:alpha val="40000"/>
              </a:prstClr>
            </a:outerShdw>
          </a:effectLst>
        </p:grpSpPr>
        <p:sp>
          <p:nvSpPr>
            <p:cNvPr id="8" name="TextBox 7">
              <a:extLst>
                <a:ext uri="{FF2B5EF4-FFF2-40B4-BE49-F238E27FC236}">
                  <a16:creationId xmlns:a16="http://schemas.microsoft.com/office/drawing/2014/main" id="{FC8A12A9-A4AB-4570-A4B1-4B24C31959F1}"/>
                </a:ext>
              </a:extLst>
            </p:cNvPr>
            <p:cNvSpPr txBox="1"/>
            <p:nvPr/>
          </p:nvSpPr>
          <p:spPr>
            <a:xfrm>
              <a:off x="6459512" y="1556759"/>
              <a:ext cx="4791046" cy="49598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a:t>First Ever Shaped Sonic Boom</a:t>
              </a:r>
            </a:p>
          </p:txBody>
        </p:sp>
        <p:grpSp>
          <p:nvGrpSpPr>
            <p:cNvPr id="6" name="Group 5">
              <a:extLst>
                <a:ext uri="{FF2B5EF4-FFF2-40B4-BE49-F238E27FC236}">
                  <a16:creationId xmlns:a16="http://schemas.microsoft.com/office/drawing/2014/main" id="{520E6F14-2CD6-47F9-984D-39B134BD696F}"/>
                </a:ext>
              </a:extLst>
            </p:cNvPr>
            <p:cNvGrpSpPr/>
            <p:nvPr/>
          </p:nvGrpSpPr>
          <p:grpSpPr>
            <a:xfrm>
              <a:off x="5645672" y="2212548"/>
              <a:ext cx="6418727" cy="4382095"/>
              <a:chOff x="5665550" y="1626140"/>
              <a:chExt cx="6418727" cy="4382095"/>
            </a:xfrm>
            <a:grpFill/>
          </p:grpSpPr>
          <p:pic>
            <p:nvPicPr>
              <p:cNvPr id="5" name="Picture 4">
                <a:extLst>
                  <a:ext uri="{FF2B5EF4-FFF2-40B4-BE49-F238E27FC236}">
                    <a16:creationId xmlns:a16="http://schemas.microsoft.com/office/drawing/2014/main" id="{0F3182BC-BE8D-406F-AE7B-12451A458D7F}"/>
                  </a:ext>
                </a:extLst>
              </p:cNvPr>
              <p:cNvPicPr>
                <a:picLocks noChangeAspect="1"/>
              </p:cNvPicPr>
              <p:nvPr/>
            </p:nvPicPr>
            <p:blipFill rotWithShape="1">
              <a:blip r:embed="rId3"/>
              <a:srcRect t="3016"/>
              <a:stretch/>
            </p:blipFill>
            <p:spPr>
              <a:xfrm>
                <a:off x="5665550" y="1626140"/>
                <a:ext cx="6418727" cy="4382095"/>
              </a:xfrm>
              <a:prstGeom prst="rect">
                <a:avLst/>
              </a:prstGeom>
            </p:spPr>
            <p:style>
              <a:lnRef idx="2">
                <a:schemeClr val="dk1"/>
              </a:lnRef>
              <a:fillRef idx="1">
                <a:schemeClr val="lt1"/>
              </a:fillRef>
              <a:effectRef idx="0">
                <a:schemeClr val="dk1"/>
              </a:effectRef>
              <a:fontRef idx="minor">
                <a:schemeClr val="dk1"/>
              </a:fontRef>
            </p:style>
          </p:pic>
          <p:sp>
            <p:nvSpPr>
              <p:cNvPr id="4" name="TextBox 3">
                <a:extLst>
                  <a:ext uri="{FF2B5EF4-FFF2-40B4-BE49-F238E27FC236}">
                    <a16:creationId xmlns:a16="http://schemas.microsoft.com/office/drawing/2014/main" id="{678D1088-8BBE-43C8-A06B-15AFA486812C}"/>
                  </a:ext>
                </a:extLst>
              </p:cNvPr>
              <p:cNvSpPr txBox="1"/>
              <p:nvPr/>
            </p:nvSpPr>
            <p:spPr>
              <a:xfrm>
                <a:off x="6782775" y="3944443"/>
                <a:ext cx="1759009" cy="120537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a:t>SSBD Flight 9</a:t>
                </a:r>
                <a:br>
                  <a:rPr lang="en-US" sz="1200" b="1"/>
                </a:br>
                <a:r>
                  <a:rPr lang="en-US" sz="1200" b="1"/>
                  <a:t>August 27, 2003</a:t>
                </a:r>
              </a:p>
              <a:p>
                <a:r>
                  <a:rPr lang="en-US" sz="1200" b="1"/>
                  <a:t>6:46:32.7602 PDT</a:t>
                </a:r>
              </a:p>
              <a:p>
                <a:r>
                  <a:rPr lang="en-US" sz="1200" b="1"/>
                  <a:t>NASA Dryden</a:t>
                </a:r>
              </a:p>
              <a:p>
                <a:r>
                  <a:rPr lang="en-US" sz="1200" b="1"/>
                  <a:t>BADS West</a:t>
                </a:r>
              </a:p>
            </p:txBody>
          </p:sp>
        </p:grpSp>
      </p:grpSp>
      <p:pic>
        <p:nvPicPr>
          <p:cNvPr id="17" name="Picture 16">
            <a:extLst>
              <a:ext uri="{FF2B5EF4-FFF2-40B4-BE49-F238E27FC236}">
                <a16:creationId xmlns:a16="http://schemas.microsoft.com/office/drawing/2014/main" id="{D312926A-113B-4786-BBA5-58553941CE3F}"/>
              </a:ext>
            </a:extLst>
          </p:cNvPr>
          <p:cNvPicPr>
            <a:picLocks noChangeAspect="1"/>
          </p:cNvPicPr>
          <p:nvPr/>
        </p:nvPicPr>
        <p:blipFill>
          <a:blip r:embed="rId4"/>
          <a:stretch>
            <a:fillRect/>
          </a:stretch>
        </p:blipFill>
        <p:spPr>
          <a:xfrm>
            <a:off x="7186851" y="4077431"/>
            <a:ext cx="4591691" cy="2362530"/>
          </a:xfrm>
          <a:prstGeom prst="rect">
            <a:avLst/>
          </a:prstGeom>
        </p:spPr>
      </p:pic>
      <p:pic>
        <p:nvPicPr>
          <p:cNvPr id="18" name="Picture 7" descr="EC02-0041-03_crop3.jpg                                         0007F42ECoen X                         B9B0B96F:">
            <a:extLst>
              <a:ext uri="{FF2B5EF4-FFF2-40B4-BE49-F238E27FC236}">
                <a16:creationId xmlns:a16="http://schemas.microsoft.com/office/drawing/2014/main" id="{686B9917-C358-42CC-8921-2E36EB3F84D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186851" y="1599304"/>
            <a:ext cx="4591690" cy="1807493"/>
          </a:xfrm>
          <a:prstGeom prst="rect">
            <a:avLst/>
          </a:prstGeom>
          <a:noFill/>
        </p:spPr>
      </p:pic>
      <p:sp>
        <p:nvSpPr>
          <p:cNvPr id="20" name="TextBox 19">
            <a:extLst>
              <a:ext uri="{FF2B5EF4-FFF2-40B4-BE49-F238E27FC236}">
                <a16:creationId xmlns:a16="http://schemas.microsoft.com/office/drawing/2014/main" id="{6E781FCC-0728-445D-B7A7-7A186EBE106C}"/>
              </a:ext>
            </a:extLst>
          </p:cNvPr>
          <p:cNvSpPr txBox="1"/>
          <p:nvPr/>
        </p:nvSpPr>
        <p:spPr>
          <a:xfrm>
            <a:off x="9133490" y="1212557"/>
            <a:ext cx="945931" cy="369332"/>
          </a:xfrm>
          <a:prstGeom prst="rect">
            <a:avLst/>
          </a:prstGeom>
          <a:noFill/>
        </p:spPr>
        <p:txBody>
          <a:bodyPr wrap="square">
            <a:spAutoFit/>
          </a:bodyPr>
          <a:lstStyle/>
          <a:p>
            <a:r>
              <a:rPr lang="en-US" sz="1800" b="0" i="0" u="none" strike="noStrike" baseline="0" dirty="0"/>
              <a:t>F-5E</a:t>
            </a:r>
            <a:endParaRPr lang="en-US" dirty="0"/>
          </a:p>
        </p:txBody>
      </p:sp>
      <p:sp>
        <p:nvSpPr>
          <p:cNvPr id="21" name="TextBox 20">
            <a:extLst>
              <a:ext uri="{FF2B5EF4-FFF2-40B4-BE49-F238E27FC236}">
                <a16:creationId xmlns:a16="http://schemas.microsoft.com/office/drawing/2014/main" id="{FA43E9F7-FFF2-468E-BEA7-F0324C50354B}"/>
              </a:ext>
            </a:extLst>
          </p:cNvPr>
          <p:cNvSpPr txBox="1"/>
          <p:nvPr/>
        </p:nvSpPr>
        <p:spPr>
          <a:xfrm>
            <a:off x="7186851" y="3708099"/>
            <a:ext cx="5110252" cy="369332"/>
          </a:xfrm>
          <a:prstGeom prst="rect">
            <a:avLst/>
          </a:prstGeom>
          <a:noFill/>
        </p:spPr>
        <p:txBody>
          <a:bodyPr wrap="square">
            <a:spAutoFit/>
          </a:bodyPr>
          <a:lstStyle/>
          <a:p>
            <a:r>
              <a:rPr lang="en-US" sz="1800" b="0" i="0" u="none" strike="noStrike" baseline="0" dirty="0"/>
              <a:t>Shaped Sonic Boom Demonstrator (SSBD)</a:t>
            </a:r>
            <a:endParaRPr lang="en-US" dirty="0"/>
          </a:p>
        </p:txBody>
      </p:sp>
      <p:sp>
        <p:nvSpPr>
          <p:cNvPr id="13" name="Slide Number Placeholder 3">
            <a:extLst>
              <a:ext uri="{FF2B5EF4-FFF2-40B4-BE49-F238E27FC236}">
                <a16:creationId xmlns:a16="http://schemas.microsoft.com/office/drawing/2014/main" id="{8081F254-B8BF-4FC1-9868-C8316A47FBD6}"/>
              </a:ext>
            </a:extLst>
          </p:cNvPr>
          <p:cNvSpPr>
            <a:spLocks noGrp="1"/>
          </p:cNvSpPr>
          <p:nvPr>
            <p:ph type="sldNum" sz="quarter" idx="10"/>
          </p:nvPr>
        </p:nvSpPr>
        <p:spPr>
          <a:xfrm>
            <a:off x="11641138" y="6461125"/>
            <a:ext cx="550862" cy="388938"/>
          </a:xfrm>
        </p:spPr>
        <p:txBody>
          <a:bodyPr/>
          <a:lstStyle/>
          <a:p>
            <a:pPr>
              <a:defRPr/>
            </a:pPr>
            <a:fld id="{31DD3C4B-036E-4AED-9291-1DC0D6EAFAC7}" type="slidenum">
              <a:rPr lang="en-US" smtClean="0"/>
              <a:pPr>
                <a:defRPr/>
              </a:pPr>
              <a:t>37</a:t>
            </a:fld>
            <a:endParaRPr lang="en-US" dirty="0"/>
          </a:p>
        </p:txBody>
      </p:sp>
      <p:sp>
        <p:nvSpPr>
          <p:cNvPr id="14" name="TextBox 13">
            <a:extLst>
              <a:ext uri="{FF2B5EF4-FFF2-40B4-BE49-F238E27FC236}">
                <a16:creationId xmlns:a16="http://schemas.microsoft.com/office/drawing/2014/main" id="{B533336C-A9FF-4E81-8179-0FAFD3361261}"/>
              </a:ext>
            </a:extLst>
          </p:cNvPr>
          <p:cNvSpPr txBox="1"/>
          <p:nvPr/>
        </p:nvSpPr>
        <p:spPr>
          <a:xfrm>
            <a:off x="7575630" y="6418731"/>
            <a:ext cx="3814131" cy="338554"/>
          </a:xfrm>
          <a:prstGeom prst="rect">
            <a:avLst/>
          </a:prstGeom>
          <a:noFill/>
        </p:spPr>
        <p:txBody>
          <a:bodyPr wrap="square" rtlCol="0">
            <a:spAutoFit/>
          </a:bodyPr>
          <a:lstStyle/>
          <a:p>
            <a:r>
              <a:rPr lang="en-US" sz="1600" dirty="0">
                <a:solidFill>
                  <a:srgbClr val="000000"/>
                </a:solidFill>
                <a:effectLst/>
                <a:ea typeface="Times New Roman" panose="02020603050405020304" pitchFamily="18" charset="0"/>
                <a:cs typeface="Times New Roman" panose="02020603050405020304" pitchFamily="18" charset="0"/>
              </a:rPr>
              <a:t>J. W. Pawlowski, et al. AIAA-2005-0005</a:t>
            </a:r>
            <a:r>
              <a:rPr lang="en-US" sz="1400" dirty="0">
                <a:solidFill>
                  <a:srgbClr val="000000"/>
                </a:solidFill>
                <a:effectLst/>
                <a:ea typeface="Times New Roman" panose="02020603050405020304" pitchFamily="18" charset="0"/>
                <a:cs typeface="Times New Roman" panose="02020603050405020304" pitchFamily="18" charset="0"/>
              </a:rPr>
              <a:t>.</a:t>
            </a:r>
            <a:endParaRPr lang="en-US" sz="1400" dirty="0"/>
          </a:p>
        </p:txBody>
      </p:sp>
    </p:spTree>
    <p:extLst>
      <p:ext uri="{BB962C8B-B14F-4D97-AF65-F5344CB8AC3E}">
        <p14:creationId xmlns:p14="http://schemas.microsoft.com/office/powerpoint/2010/main" val="1105194251"/>
      </p:ext>
    </p:extLst>
  </p:cSld>
  <p:clrMapOvr>
    <a:masterClrMapping/>
  </p:clrMapOvr>
  <mc:AlternateContent xmlns:mc="http://schemas.openxmlformats.org/markup-compatibility/2006" xmlns:p14="http://schemas.microsoft.com/office/powerpoint/2010/main">
    <mc:Choice Requires="p14">
      <p:transition spd="slow" p14:dur="2000" advTm="56015"/>
    </mc:Choice>
    <mc:Fallback xmlns="">
      <p:transition spd="slow" advTm="56015"/>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New Approach to Target Signature Selection</a:t>
            </a:r>
          </a:p>
        </p:txBody>
      </p:sp>
      <p:pic>
        <p:nvPicPr>
          <p:cNvPr id="8" name="Picture 7"/>
          <p:cNvPicPr>
            <a:picLocks noChangeAspect="1"/>
          </p:cNvPicPr>
          <p:nvPr/>
        </p:nvPicPr>
        <p:blipFill>
          <a:blip r:embed="rId3"/>
          <a:stretch>
            <a:fillRect/>
          </a:stretch>
        </p:blipFill>
        <p:spPr>
          <a:xfrm>
            <a:off x="6641497" y="3985906"/>
            <a:ext cx="5401820" cy="1978741"/>
          </a:xfrm>
          <a:prstGeom prst="rect">
            <a:avLst/>
          </a:prstGeom>
        </p:spPr>
      </p:pic>
      <p:sp>
        <p:nvSpPr>
          <p:cNvPr id="9" name="Text Box 23"/>
          <p:cNvSpPr txBox="1">
            <a:spLocks noChangeArrowheads="1"/>
          </p:cNvSpPr>
          <p:nvPr/>
        </p:nvSpPr>
        <p:spPr bwMode="auto">
          <a:xfrm>
            <a:off x="826503" y="6342197"/>
            <a:ext cx="3373616" cy="369332"/>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r>
              <a:rPr lang="en-US" dirty="0"/>
              <a:t>Li, et al. J. Aircraft 48(4), 2011.</a:t>
            </a:r>
          </a:p>
        </p:txBody>
      </p:sp>
      <p:sp>
        <p:nvSpPr>
          <p:cNvPr id="10" name="Text Box 23"/>
          <p:cNvSpPr txBox="1">
            <a:spLocks noChangeArrowheads="1"/>
          </p:cNvSpPr>
          <p:nvPr/>
        </p:nvSpPr>
        <p:spPr bwMode="auto">
          <a:xfrm>
            <a:off x="6551359" y="6311419"/>
            <a:ext cx="5378460" cy="369332"/>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r>
              <a:rPr lang="en-US" dirty="0"/>
              <a:t>Morgenstern, et al. NASA CR 2013-217820,  2013.</a:t>
            </a:r>
          </a:p>
        </p:txBody>
      </p:sp>
      <p:pic>
        <p:nvPicPr>
          <p:cNvPr id="3" name="Picture 2">
            <a:extLst>
              <a:ext uri="{FF2B5EF4-FFF2-40B4-BE49-F238E27FC236}">
                <a16:creationId xmlns:a16="http://schemas.microsoft.com/office/drawing/2014/main" id="{00721D8A-7AC6-42AA-87DC-0AA8542741E4}"/>
              </a:ext>
            </a:extLst>
          </p:cNvPr>
          <p:cNvPicPr>
            <a:picLocks noChangeAspect="1"/>
          </p:cNvPicPr>
          <p:nvPr/>
        </p:nvPicPr>
        <p:blipFill>
          <a:blip r:embed="rId4"/>
          <a:stretch>
            <a:fillRect/>
          </a:stretch>
        </p:blipFill>
        <p:spPr>
          <a:xfrm>
            <a:off x="148683" y="1570021"/>
            <a:ext cx="6295555" cy="4268318"/>
          </a:xfrm>
          <a:prstGeom prst="rect">
            <a:avLst/>
          </a:prstGeom>
        </p:spPr>
      </p:pic>
      <p:sp>
        <p:nvSpPr>
          <p:cNvPr id="11" name="Slide Number Placeholder 3">
            <a:extLst>
              <a:ext uri="{FF2B5EF4-FFF2-40B4-BE49-F238E27FC236}">
                <a16:creationId xmlns:a16="http://schemas.microsoft.com/office/drawing/2014/main" id="{C5579C68-3218-45B5-9BD3-576E5F6AFB62}"/>
              </a:ext>
            </a:extLst>
          </p:cNvPr>
          <p:cNvSpPr>
            <a:spLocks noGrp="1"/>
          </p:cNvSpPr>
          <p:nvPr>
            <p:ph type="sldNum" sz="quarter" idx="10"/>
          </p:nvPr>
        </p:nvSpPr>
        <p:spPr>
          <a:xfrm>
            <a:off x="11641138" y="6461125"/>
            <a:ext cx="550862" cy="388938"/>
          </a:xfrm>
        </p:spPr>
        <p:txBody>
          <a:bodyPr/>
          <a:lstStyle/>
          <a:p>
            <a:pPr>
              <a:defRPr/>
            </a:pPr>
            <a:fld id="{31DD3C4B-036E-4AED-9291-1DC0D6EAFAC7}" type="slidenum">
              <a:rPr lang="en-US" smtClean="0"/>
              <a:pPr>
                <a:defRPr/>
              </a:pPr>
              <a:t>38</a:t>
            </a:fld>
            <a:endParaRPr lang="en-US" dirty="0"/>
          </a:p>
        </p:txBody>
      </p:sp>
      <p:grpSp>
        <p:nvGrpSpPr>
          <p:cNvPr id="15" name="Group 14">
            <a:extLst>
              <a:ext uri="{FF2B5EF4-FFF2-40B4-BE49-F238E27FC236}">
                <a16:creationId xmlns:a16="http://schemas.microsoft.com/office/drawing/2014/main" id="{573E9426-0E3E-42DA-824C-5CFC8D9E6E75}"/>
              </a:ext>
            </a:extLst>
          </p:cNvPr>
          <p:cNvGrpSpPr/>
          <p:nvPr/>
        </p:nvGrpSpPr>
        <p:grpSpPr>
          <a:xfrm>
            <a:off x="7353590" y="977308"/>
            <a:ext cx="4582606" cy="2932229"/>
            <a:chOff x="7353590" y="977308"/>
            <a:chExt cx="4582606" cy="2932229"/>
          </a:xfrm>
        </p:grpSpPr>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53590" y="977308"/>
              <a:ext cx="4582606" cy="2932229"/>
            </a:xfrm>
            <a:prstGeom prst="rect">
              <a:avLst/>
            </a:prstGeom>
          </p:spPr>
        </p:pic>
        <p:sp>
          <p:nvSpPr>
            <p:cNvPr id="2" name="TextBox 1">
              <a:extLst>
                <a:ext uri="{FF2B5EF4-FFF2-40B4-BE49-F238E27FC236}">
                  <a16:creationId xmlns:a16="http://schemas.microsoft.com/office/drawing/2014/main" id="{5C1D22B3-147B-4450-8789-6D08955A1409}"/>
                </a:ext>
              </a:extLst>
            </p:cNvPr>
            <p:cNvSpPr txBox="1"/>
            <p:nvPr/>
          </p:nvSpPr>
          <p:spPr>
            <a:xfrm>
              <a:off x="8503240" y="1063563"/>
              <a:ext cx="3076483" cy="253916"/>
            </a:xfrm>
            <a:prstGeom prst="rect">
              <a:avLst/>
            </a:prstGeom>
            <a:solidFill>
              <a:schemeClr val="bg1"/>
            </a:solidFill>
          </p:spPr>
          <p:txBody>
            <a:bodyPr wrap="none" rtlCol="0">
              <a:spAutoFit/>
            </a:bodyPr>
            <a:lstStyle/>
            <a:p>
              <a:r>
                <a:rPr lang="en-US" sz="1050" b="1" dirty="0"/>
                <a:t>Signature at 3 Body Lengths for Trijet 1/18/11</a:t>
              </a:r>
            </a:p>
          </p:txBody>
        </p:sp>
        <p:sp>
          <p:nvSpPr>
            <p:cNvPr id="12" name="TextBox 11">
              <a:extLst>
                <a:ext uri="{FF2B5EF4-FFF2-40B4-BE49-F238E27FC236}">
                  <a16:creationId xmlns:a16="http://schemas.microsoft.com/office/drawing/2014/main" id="{6174BACA-9757-4729-9712-8D050A881E90}"/>
                </a:ext>
              </a:extLst>
            </p:cNvPr>
            <p:cNvSpPr txBox="1"/>
            <p:nvPr/>
          </p:nvSpPr>
          <p:spPr>
            <a:xfrm>
              <a:off x="10684670" y="1457660"/>
              <a:ext cx="1008855" cy="141642"/>
            </a:xfrm>
            <a:prstGeom prst="rect">
              <a:avLst/>
            </a:prstGeom>
            <a:solidFill>
              <a:schemeClr val="bg1"/>
            </a:solidFill>
          </p:spPr>
          <p:txBody>
            <a:bodyPr wrap="square" lIns="0" tIns="0" rIns="0" bIns="0" rtlCol="0">
              <a:spAutoFit/>
            </a:bodyPr>
            <a:lstStyle/>
            <a:p>
              <a:pPr>
                <a:lnSpc>
                  <a:spcPct val="150000"/>
                </a:lnSpc>
              </a:pPr>
              <a:r>
                <a:rPr lang="en-US" sz="700" b="1" dirty="0"/>
                <a:t>Extracted from 1.0 BL</a:t>
              </a:r>
            </a:p>
          </p:txBody>
        </p:sp>
        <p:sp>
          <p:nvSpPr>
            <p:cNvPr id="13" name="TextBox 12">
              <a:extLst>
                <a:ext uri="{FF2B5EF4-FFF2-40B4-BE49-F238E27FC236}">
                  <a16:creationId xmlns:a16="http://schemas.microsoft.com/office/drawing/2014/main" id="{76721B33-B08F-4715-9862-4D27106BE969}"/>
                </a:ext>
              </a:extLst>
            </p:cNvPr>
            <p:cNvSpPr txBox="1"/>
            <p:nvPr/>
          </p:nvSpPr>
          <p:spPr>
            <a:xfrm>
              <a:off x="10684670" y="1652597"/>
              <a:ext cx="1008855" cy="141642"/>
            </a:xfrm>
            <a:prstGeom prst="rect">
              <a:avLst/>
            </a:prstGeom>
            <a:solidFill>
              <a:schemeClr val="bg1"/>
            </a:solidFill>
          </p:spPr>
          <p:txBody>
            <a:bodyPr wrap="square" lIns="0" tIns="0" rIns="0" bIns="0" rtlCol="0">
              <a:spAutoFit/>
            </a:bodyPr>
            <a:lstStyle/>
            <a:p>
              <a:pPr>
                <a:lnSpc>
                  <a:spcPct val="150000"/>
                </a:lnSpc>
              </a:pPr>
              <a:r>
                <a:rPr lang="en-US" sz="700" b="1" dirty="0"/>
                <a:t>Extracted from 0.5 BL</a:t>
              </a:r>
            </a:p>
          </p:txBody>
        </p:sp>
        <p:sp>
          <p:nvSpPr>
            <p:cNvPr id="5" name="Rectangle 4">
              <a:extLst>
                <a:ext uri="{FF2B5EF4-FFF2-40B4-BE49-F238E27FC236}">
                  <a16:creationId xmlns:a16="http://schemas.microsoft.com/office/drawing/2014/main" id="{56B5C31E-C3E9-47A4-A8C0-8D235701153C}"/>
                </a:ext>
              </a:extLst>
            </p:cNvPr>
            <p:cNvSpPr/>
            <p:nvPr/>
          </p:nvSpPr>
          <p:spPr bwMode="auto">
            <a:xfrm>
              <a:off x="11668124" y="1485900"/>
              <a:ext cx="138113" cy="308339"/>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cxnSp>
          <p:nvCxnSpPr>
            <p:cNvPr id="14" name="Straight Connector 13">
              <a:extLst>
                <a:ext uri="{FF2B5EF4-FFF2-40B4-BE49-F238E27FC236}">
                  <a16:creationId xmlns:a16="http://schemas.microsoft.com/office/drawing/2014/main" id="{44C3F1A0-366F-44A9-B8B9-C7C7D28C204F}"/>
                </a:ext>
              </a:extLst>
            </p:cNvPr>
            <p:cNvCxnSpPr/>
            <p:nvPr/>
          </p:nvCxnSpPr>
          <p:spPr bwMode="auto">
            <a:xfrm>
              <a:off x="11718925" y="1431925"/>
              <a:ext cx="0" cy="362314"/>
            </a:xfrm>
            <a:prstGeom prst="line">
              <a:avLst/>
            </a:prstGeom>
            <a:ln>
              <a:headEnd type="none" w="med" len="med"/>
              <a:tailEnd type="none" w="med" len="med"/>
            </a:ln>
          </p:spPr>
          <p:style>
            <a:lnRef idx="2">
              <a:schemeClr val="accent5"/>
            </a:lnRef>
            <a:fillRef idx="0">
              <a:schemeClr val="accent5"/>
            </a:fillRef>
            <a:effectRef idx="1">
              <a:schemeClr val="accent5"/>
            </a:effectRef>
            <a:fontRef idx="minor">
              <a:schemeClr val="tx1"/>
            </a:fontRef>
          </p:style>
        </p:cxnSp>
      </p:grpSp>
    </p:spTree>
    <p:extLst>
      <p:ext uri="{BB962C8B-B14F-4D97-AF65-F5344CB8AC3E}">
        <p14:creationId xmlns:p14="http://schemas.microsoft.com/office/powerpoint/2010/main" val="1527750046"/>
      </p:ext>
    </p:extLst>
  </p:cSld>
  <p:clrMapOvr>
    <a:masterClrMapping/>
  </p:clrMapOvr>
  <mc:AlternateContent xmlns:mc="http://schemas.openxmlformats.org/markup-compatibility/2006" xmlns:p14="http://schemas.microsoft.com/office/powerpoint/2010/main">
    <mc:Choice Requires="p14">
      <p:transition spd="slow" p14:dur="2000" advTm="36536"/>
    </mc:Choice>
    <mc:Fallback xmlns="">
      <p:transition spd="slow" advTm="36536"/>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19184" y="1229786"/>
            <a:ext cx="4795390" cy="3860289"/>
          </a:xfrm>
          <a:prstGeom prst="rect">
            <a:avLst/>
          </a:prstGeom>
          <a:ln w="3175">
            <a:noFill/>
          </a:ln>
          <a:effectLst/>
        </p:spPr>
      </p:pic>
      <p:sp>
        <p:nvSpPr>
          <p:cNvPr id="4" name="Title 3"/>
          <p:cNvSpPr>
            <a:spLocks noGrp="1"/>
          </p:cNvSpPr>
          <p:nvPr>
            <p:ph type="title"/>
          </p:nvPr>
        </p:nvSpPr>
        <p:spPr/>
        <p:txBody>
          <a:bodyPr/>
          <a:lstStyle/>
          <a:p>
            <a:r>
              <a:rPr lang="en-US"/>
              <a:t>Improved CFD and Design Processes</a:t>
            </a:r>
          </a:p>
        </p:txBody>
      </p:sp>
      <p:sp>
        <p:nvSpPr>
          <p:cNvPr id="6" name="Text Box 23"/>
          <p:cNvSpPr txBox="1">
            <a:spLocks noChangeArrowheads="1"/>
          </p:cNvSpPr>
          <p:nvPr/>
        </p:nvSpPr>
        <p:spPr bwMode="auto">
          <a:xfrm>
            <a:off x="7079286" y="3519327"/>
            <a:ext cx="4163191" cy="338554"/>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r>
              <a:rPr lang="en-US" sz="1600" dirty="0">
                <a:latin typeface="Arial" pitchFamily="-109" charset="0"/>
              </a:rPr>
              <a:t>Magee, et al. NASA CR 2013-217797, 2013</a:t>
            </a:r>
            <a:endParaRPr lang="en-US" sz="1600" dirty="0">
              <a:latin typeface="Times" pitchFamily="-109" charset="0"/>
            </a:endParaRPr>
          </a:p>
        </p:txBody>
      </p:sp>
      <p:grpSp>
        <p:nvGrpSpPr>
          <p:cNvPr id="7" name="Group 6"/>
          <p:cNvGrpSpPr/>
          <p:nvPr/>
        </p:nvGrpSpPr>
        <p:grpSpPr>
          <a:xfrm>
            <a:off x="6939730" y="1167682"/>
            <a:ext cx="4217082" cy="2310204"/>
            <a:chOff x="241304" y="1062561"/>
            <a:chExt cx="8242300" cy="5308600"/>
          </a:xfrm>
        </p:grpSpPr>
        <p:pic>
          <p:nvPicPr>
            <p:cNvPr id="8" name="Picture 7"/>
            <p:cNvPicPr>
              <a:picLocks noChangeAspect="1"/>
            </p:cNvPicPr>
            <p:nvPr/>
          </p:nvPicPr>
          <p:blipFill>
            <a:blip r:embed="rId4"/>
            <a:stretch>
              <a:fillRect/>
            </a:stretch>
          </p:blipFill>
          <p:spPr>
            <a:xfrm>
              <a:off x="241304" y="1062561"/>
              <a:ext cx="8242300" cy="5308600"/>
            </a:xfrm>
            <a:prstGeom prst="rect">
              <a:avLst/>
            </a:prstGeom>
          </p:spPr>
        </p:pic>
        <p:cxnSp>
          <p:nvCxnSpPr>
            <p:cNvPr id="9" name="Straight Connector 8"/>
            <p:cNvCxnSpPr/>
            <p:nvPr/>
          </p:nvCxnSpPr>
          <p:spPr>
            <a:xfrm flipV="1">
              <a:off x="337295" y="1066800"/>
              <a:ext cx="0" cy="5289550"/>
            </a:xfrm>
            <a:prstGeom prst="line">
              <a:avLst/>
            </a:prstGeom>
            <a:ln w="76200" cmpd="sng">
              <a:solidFill>
                <a:schemeClr val="bg1"/>
              </a:solidFill>
            </a:ln>
          </p:spPr>
          <p:style>
            <a:lnRef idx="1">
              <a:schemeClr val="accent6"/>
            </a:lnRef>
            <a:fillRef idx="0">
              <a:schemeClr val="accent6"/>
            </a:fillRef>
            <a:effectRef idx="0">
              <a:schemeClr val="accent6"/>
            </a:effectRef>
            <a:fontRef idx="minor">
              <a:schemeClr val="tx1"/>
            </a:fontRef>
          </p:style>
        </p:cxnSp>
        <p:cxnSp>
          <p:nvCxnSpPr>
            <p:cNvPr id="10" name="Straight Connector 9"/>
            <p:cNvCxnSpPr/>
            <p:nvPr/>
          </p:nvCxnSpPr>
          <p:spPr>
            <a:xfrm flipV="1">
              <a:off x="8238985" y="1066800"/>
              <a:ext cx="0" cy="5289550"/>
            </a:xfrm>
            <a:prstGeom prst="line">
              <a:avLst/>
            </a:prstGeom>
            <a:ln w="76200" cmpd="sng">
              <a:solidFill>
                <a:schemeClr val="bg1"/>
              </a:solidFill>
            </a:ln>
          </p:spPr>
          <p:style>
            <a:lnRef idx="1">
              <a:schemeClr val="accent6"/>
            </a:lnRef>
            <a:fillRef idx="0">
              <a:schemeClr val="accent6"/>
            </a:fillRef>
            <a:effectRef idx="0">
              <a:schemeClr val="accent6"/>
            </a:effectRef>
            <a:fontRef idx="minor">
              <a:schemeClr val="tx1"/>
            </a:fontRef>
          </p:style>
        </p:cxnSp>
      </p:grpSp>
      <p:sp>
        <p:nvSpPr>
          <p:cNvPr id="26" name="Text Box 23"/>
          <p:cNvSpPr txBox="1">
            <a:spLocks noChangeArrowheads="1"/>
          </p:cNvSpPr>
          <p:nvPr/>
        </p:nvSpPr>
        <p:spPr bwMode="auto">
          <a:xfrm>
            <a:off x="4389485" y="2386276"/>
            <a:ext cx="2023949" cy="338554"/>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r>
              <a:rPr lang="en-US" sz="1600" b="1">
                <a:solidFill>
                  <a:srgbClr val="000000"/>
                </a:solidFill>
                <a:latin typeface="Arial" pitchFamily="-109" charset="0"/>
              </a:rPr>
              <a:t>Adaptive Gridding</a:t>
            </a:r>
            <a:endParaRPr lang="en-US" sz="1600" b="1">
              <a:solidFill>
                <a:srgbClr val="000000"/>
              </a:solidFill>
              <a:latin typeface="Times" pitchFamily="-109" charset="0"/>
            </a:endParaRPr>
          </a:p>
        </p:txBody>
      </p:sp>
      <p:grpSp>
        <p:nvGrpSpPr>
          <p:cNvPr id="2" name="Group 1">
            <a:extLst>
              <a:ext uri="{FF2B5EF4-FFF2-40B4-BE49-F238E27FC236}">
                <a16:creationId xmlns:a16="http://schemas.microsoft.com/office/drawing/2014/main" id="{C38C1A91-C7DB-45E4-AB97-6E402377D5D5}"/>
              </a:ext>
            </a:extLst>
          </p:cNvPr>
          <p:cNvGrpSpPr/>
          <p:nvPr/>
        </p:nvGrpSpPr>
        <p:grpSpPr>
          <a:xfrm>
            <a:off x="311803" y="3862844"/>
            <a:ext cx="4538870" cy="2952890"/>
            <a:chOff x="227185" y="3613630"/>
            <a:chExt cx="4538870" cy="2952890"/>
          </a:xfrm>
        </p:grpSpPr>
        <p:grpSp>
          <p:nvGrpSpPr>
            <p:cNvPr id="11" name="Group 10"/>
            <p:cNvGrpSpPr/>
            <p:nvPr/>
          </p:nvGrpSpPr>
          <p:grpSpPr>
            <a:xfrm>
              <a:off x="227185" y="3613630"/>
              <a:ext cx="4538870" cy="2952890"/>
              <a:chOff x="5135677" y="3912503"/>
              <a:chExt cx="3769364" cy="2352317"/>
            </a:xfrm>
          </p:grpSpPr>
          <p:grpSp>
            <p:nvGrpSpPr>
              <p:cNvPr id="12" name="Group 11"/>
              <p:cNvGrpSpPr/>
              <p:nvPr/>
            </p:nvGrpSpPr>
            <p:grpSpPr>
              <a:xfrm>
                <a:off x="5135677" y="3912503"/>
                <a:ext cx="3769364" cy="2325846"/>
                <a:chOff x="5135675" y="3929438"/>
                <a:chExt cx="3769362" cy="2325847"/>
              </a:xfrm>
            </p:grpSpPr>
            <p:grpSp>
              <p:nvGrpSpPr>
                <p:cNvPr id="16" name="Group 15"/>
                <p:cNvGrpSpPr/>
                <p:nvPr/>
              </p:nvGrpSpPr>
              <p:grpSpPr>
                <a:xfrm>
                  <a:off x="5135675" y="3929438"/>
                  <a:ext cx="3769362" cy="2325847"/>
                  <a:chOff x="5056870" y="3929438"/>
                  <a:chExt cx="3810494" cy="2325847"/>
                </a:xfrm>
              </p:grpSpPr>
              <p:pic>
                <p:nvPicPr>
                  <p:cNvPr id="21" name="Picture 2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6870" y="3967503"/>
                    <a:ext cx="3810494" cy="2287782"/>
                  </a:xfrm>
                  <a:prstGeom prst="rect">
                    <a:avLst/>
                  </a:prstGeom>
                </p:spPr>
              </p:pic>
              <p:sp>
                <p:nvSpPr>
                  <p:cNvPr id="22" name="TextBox 21"/>
                  <p:cNvSpPr txBox="1"/>
                  <p:nvPr/>
                </p:nvSpPr>
                <p:spPr>
                  <a:xfrm>
                    <a:off x="5774266" y="3929438"/>
                    <a:ext cx="616527" cy="296168"/>
                  </a:xfrm>
                  <a:prstGeom prst="rect">
                    <a:avLst/>
                  </a:prstGeom>
                  <a:noFill/>
                </p:spPr>
                <p:txBody>
                  <a:bodyPr wrap="square" rtlCol="0">
                    <a:spAutoFit/>
                  </a:bodyPr>
                  <a:lstStyle/>
                  <a:p>
                    <a:pPr algn="ctr"/>
                    <a:r>
                      <a:rPr lang="en-US" sz="1200"/>
                      <a:t>dL/dn</a:t>
                    </a:r>
                  </a:p>
                </p:txBody>
              </p:sp>
              <p:sp>
                <p:nvSpPr>
                  <p:cNvPr id="23" name="Rectangle 22"/>
                  <p:cNvSpPr/>
                  <p:nvPr/>
                </p:nvSpPr>
                <p:spPr>
                  <a:xfrm>
                    <a:off x="5350581" y="4202466"/>
                    <a:ext cx="182648" cy="1423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p:cNvSpPr/>
                <p:nvPr/>
              </p:nvSpPr>
              <p:spPr bwMode="auto">
                <a:xfrm>
                  <a:off x="6871855" y="4187232"/>
                  <a:ext cx="387464" cy="142316"/>
                </a:xfrm>
                <a:prstGeom prst="rect">
                  <a:avLst/>
                </a:prstGeom>
                <a:solidFill>
                  <a:schemeClr val="bg1"/>
                </a:solidFill>
                <a:ln w="9525">
                  <a:noFill/>
                  <a:round/>
                  <a:headEnd/>
                  <a:tailEnd/>
                </a:ln>
              </p:spPr>
              <p:txBody>
                <a:bodyPr rtlCol="0" anchor="ctr">
                  <a:prstTxWarp prst="textNoShape">
                    <a:avLst/>
                  </a:prstTxWarp>
                </a:bodyPr>
                <a:lstStyle/>
                <a:p>
                  <a:pPr marL="228600" indent="-228600" algn="ctr">
                    <a:lnSpc>
                      <a:spcPct val="90000"/>
                    </a:lnSpc>
                    <a:spcBef>
                      <a:spcPct val="20000"/>
                    </a:spcBef>
                    <a:buFont typeface="Arial" pitchFamily="-111" charset="0"/>
                    <a:buChar char="•"/>
                  </a:pPr>
                  <a:endParaRPr lang="en-US" sz="900" b="1">
                    <a:solidFill>
                      <a:srgbClr val="262673"/>
                    </a:solidFill>
                  </a:endParaRPr>
                </a:p>
              </p:txBody>
            </p:sp>
            <p:sp>
              <p:nvSpPr>
                <p:cNvPr id="18" name="Rectangle 17"/>
                <p:cNvSpPr/>
                <p:nvPr/>
              </p:nvSpPr>
              <p:spPr bwMode="auto">
                <a:xfrm>
                  <a:off x="6830523" y="4805299"/>
                  <a:ext cx="387464" cy="142316"/>
                </a:xfrm>
                <a:prstGeom prst="rect">
                  <a:avLst/>
                </a:prstGeom>
                <a:solidFill>
                  <a:schemeClr val="bg1"/>
                </a:solidFill>
                <a:ln w="9525">
                  <a:noFill/>
                  <a:round/>
                  <a:headEnd/>
                  <a:tailEnd/>
                </a:ln>
              </p:spPr>
              <p:txBody>
                <a:bodyPr rtlCol="0" anchor="ctr">
                  <a:prstTxWarp prst="textNoShape">
                    <a:avLst/>
                  </a:prstTxWarp>
                </a:bodyPr>
                <a:lstStyle/>
                <a:p>
                  <a:pPr marL="228600" indent="-228600" algn="ctr">
                    <a:lnSpc>
                      <a:spcPct val="90000"/>
                    </a:lnSpc>
                    <a:spcBef>
                      <a:spcPct val="20000"/>
                    </a:spcBef>
                    <a:buFont typeface="Arial" pitchFamily="-111" charset="0"/>
                    <a:buChar char="•"/>
                  </a:pPr>
                  <a:endParaRPr lang="en-US" sz="900" b="1">
                    <a:solidFill>
                      <a:srgbClr val="262673"/>
                    </a:solidFill>
                  </a:endParaRPr>
                </a:p>
              </p:txBody>
            </p:sp>
            <p:sp>
              <p:nvSpPr>
                <p:cNvPr id="19" name="Rectangle 18"/>
                <p:cNvSpPr/>
                <p:nvPr/>
              </p:nvSpPr>
              <p:spPr bwMode="auto">
                <a:xfrm>
                  <a:off x="6774642" y="5330229"/>
                  <a:ext cx="387464" cy="142316"/>
                </a:xfrm>
                <a:prstGeom prst="rect">
                  <a:avLst/>
                </a:prstGeom>
                <a:solidFill>
                  <a:schemeClr val="bg1"/>
                </a:solidFill>
                <a:ln w="9525">
                  <a:noFill/>
                  <a:round/>
                  <a:headEnd/>
                  <a:tailEnd/>
                </a:ln>
              </p:spPr>
              <p:txBody>
                <a:bodyPr rtlCol="0" anchor="ctr">
                  <a:prstTxWarp prst="textNoShape">
                    <a:avLst/>
                  </a:prstTxWarp>
                </a:bodyPr>
                <a:lstStyle/>
                <a:p>
                  <a:pPr marL="228600" indent="-228600" algn="ctr">
                    <a:lnSpc>
                      <a:spcPct val="90000"/>
                    </a:lnSpc>
                    <a:spcBef>
                      <a:spcPct val="20000"/>
                    </a:spcBef>
                    <a:buFont typeface="Arial" pitchFamily="-111" charset="0"/>
                    <a:buChar char="•"/>
                  </a:pPr>
                  <a:endParaRPr lang="en-US" sz="900" b="1">
                    <a:solidFill>
                      <a:srgbClr val="262673"/>
                    </a:solidFill>
                  </a:endParaRPr>
                </a:p>
              </p:txBody>
            </p:sp>
            <p:sp>
              <p:nvSpPr>
                <p:cNvPr id="20" name="Rectangle 19"/>
                <p:cNvSpPr/>
                <p:nvPr/>
              </p:nvSpPr>
              <p:spPr bwMode="auto">
                <a:xfrm>
                  <a:off x="6863388" y="5922895"/>
                  <a:ext cx="387464" cy="142316"/>
                </a:xfrm>
                <a:prstGeom prst="rect">
                  <a:avLst/>
                </a:prstGeom>
                <a:solidFill>
                  <a:schemeClr val="bg1"/>
                </a:solidFill>
                <a:ln w="9525">
                  <a:noFill/>
                  <a:round/>
                  <a:headEnd/>
                  <a:tailEnd/>
                </a:ln>
              </p:spPr>
              <p:txBody>
                <a:bodyPr rtlCol="0" anchor="ctr">
                  <a:prstTxWarp prst="textNoShape">
                    <a:avLst/>
                  </a:prstTxWarp>
                </a:bodyPr>
                <a:lstStyle/>
                <a:p>
                  <a:pPr marL="228600" indent="-228600" algn="ctr">
                    <a:lnSpc>
                      <a:spcPct val="90000"/>
                    </a:lnSpc>
                    <a:spcBef>
                      <a:spcPct val="20000"/>
                    </a:spcBef>
                    <a:buFont typeface="Arial" pitchFamily="-111" charset="0"/>
                    <a:buChar char="•"/>
                  </a:pPr>
                  <a:endParaRPr lang="en-US" sz="900" b="1">
                    <a:solidFill>
                      <a:srgbClr val="262673"/>
                    </a:solidFill>
                  </a:endParaRPr>
                </a:p>
              </p:txBody>
            </p:sp>
          </p:grpSp>
          <p:sp>
            <p:nvSpPr>
              <p:cNvPr id="13" name="TextBox 12"/>
              <p:cNvSpPr txBox="1"/>
              <p:nvPr/>
            </p:nvSpPr>
            <p:spPr>
              <a:xfrm>
                <a:off x="6692807" y="5968652"/>
                <a:ext cx="1025237" cy="296168"/>
              </a:xfrm>
              <a:prstGeom prst="rect">
                <a:avLst/>
              </a:prstGeom>
              <a:noFill/>
            </p:spPr>
            <p:txBody>
              <a:bodyPr wrap="square" rtlCol="0">
                <a:spAutoFit/>
              </a:bodyPr>
              <a:lstStyle/>
              <a:p>
                <a:pPr algn="ctr"/>
                <a:r>
                  <a:rPr lang="en-US" sz="1200"/>
                  <a:t>Baseline</a:t>
                </a:r>
              </a:p>
            </p:txBody>
          </p:sp>
          <p:sp>
            <p:nvSpPr>
              <p:cNvPr id="14" name="TextBox 13"/>
              <p:cNvSpPr txBox="1"/>
              <p:nvPr/>
            </p:nvSpPr>
            <p:spPr>
              <a:xfrm>
                <a:off x="6649488" y="4727133"/>
                <a:ext cx="1025237" cy="296168"/>
              </a:xfrm>
              <a:prstGeom prst="rect">
                <a:avLst/>
              </a:prstGeom>
              <a:noFill/>
            </p:spPr>
            <p:txBody>
              <a:bodyPr wrap="square" rtlCol="0">
                <a:spAutoFit/>
              </a:bodyPr>
              <a:lstStyle/>
              <a:p>
                <a:pPr algn="ctr"/>
                <a:r>
                  <a:rPr lang="en-US" sz="1200"/>
                  <a:t>Optimum</a:t>
                </a:r>
              </a:p>
            </p:txBody>
          </p:sp>
          <p:sp>
            <p:nvSpPr>
              <p:cNvPr id="15" name="TextBox 14"/>
              <p:cNvSpPr txBox="1"/>
              <p:nvPr/>
            </p:nvSpPr>
            <p:spPr>
              <a:xfrm>
                <a:off x="6662030" y="5327244"/>
                <a:ext cx="1025237" cy="296168"/>
              </a:xfrm>
              <a:prstGeom prst="rect">
                <a:avLst/>
              </a:prstGeom>
              <a:noFill/>
            </p:spPr>
            <p:txBody>
              <a:bodyPr wrap="square" rtlCol="0">
                <a:spAutoFit/>
              </a:bodyPr>
              <a:lstStyle/>
              <a:p>
                <a:pPr algn="ctr"/>
                <a:r>
                  <a:rPr lang="en-US" sz="1200"/>
                  <a:t>Optimum</a:t>
                </a:r>
              </a:p>
            </p:txBody>
          </p:sp>
        </p:grpSp>
        <p:sp>
          <p:nvSpPr>
            <p:cNvPr id="27" name="Text Box 23"/>
            <p:cNvSpPr txBox="1">
              <a:spLocks noChangeArrowheads="1"/>
            </p:cNvSpPr>
            <p:nvPr/>
          </p:nvSpPr>
          <p:spPr bwMode="auto">
            <a:xfrm>
              <a:off x="227185" y="5005972"/>
              <a:ext cx="1941557" cy="338554"/>
            </a:xfrm>
            <a:prstGeom prst="rect">
              <a:avLst/>
            </a:prstGeom>
            <a:solidFill>
              <a:schemeClr val="bg1"/>
            </a:solidFill>
            <a:ln w="9525">
              <a:noFill/>
              <a:miter lim="800000"/>
              <a:headEnd/>
              <a:tailEnd/>
            </a:ln>
            <a:effectLst/>
          </p:spPr>
          <p:txBody>
            <a:bodyPr wrap="none" lIns="91440" tIns="45720" rIns="91440" bIns="45720" anchor="t">
              <a:prstTxWarp prst="textNoShape">
                <a:avLst/>
              </a:prstTxWarp>
              <a:spAutoFit/>
            </a:bodyPr>
            <a:lstStyle/>
            <a:p>
              <a:pPr eaLnBrk="0" hangingPunct="0"/>
              <a:r>
                <a:rPr lang="en-US" sz="1600" b="1" dirty="0">
                  <a:solidFill>
                    <a:srgbClr val="000000"/>
                  </a:solidFill>
                  <a:latin typeface="Arial"/>
                  <a:cs typeface="Arial"/>
                </a:rPr>
                <a:t>Adjoint Solutions </a:t>
              </a:r>
              <a:endParaRPr lang="en-US" sz="1600" b="1" dirty="0">
                <a:solidFill>
                  <a:srgbClr val="000000"/>
                </a:solidFill>
                <a:latin typeface="Times" pitchFamily="-109" charset="0"/>
              </a:endParaRPr>
            </a:p>
          </p:txBody>
        </p:sp>
      </p:grpSp>
      <p:pic>
        <p:nvPicPr>
          <p:cNvPr id="28" name="Picture 27"/>
          <p:cNvPicPr>
            <a:picLocks noChangeAspect="1"/>
          </p:cNvPicPr>
          <p:nvPr/>
        </p:nvPicPr>
        <p:blipFill>
          <a:blip r:embed="rId6"/>
          <a:stretch>
            <a:fillRect/>
          </a:stretch>
        </p:blipFill>
        <p:spPr>
          <a:xfrm>
            <a:off x="6730869" y="4013826"/>
            <a:ext cx="4694632" cy="2211633"/>
          </a:xfrm>
          <a:prstGeom prst="rect">
            <a:avLst/>
          </a:prstGeom>
        </p:spPr>
      </p:pic>
      <p:sp>
        <p:nvSpPr>
          <p:cNvPr id="29" name="Text Box 23"/>
          <p:cNvSpPr txBox="1">
            <a:spLocks noChangeArrowheads="1"/>
          </p:cNvSpPr>
          <p:nvPr/>
        </p:nvSpPr>
        <p:spPr bwMode="auto">
          <a:xfrm>
            <a:off x="7912389" y="6420605"/>
            <a:ext cx="2590646" cy="338554"/>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r>
              <a:rPr lang="en-US" sz="1600" dirty="0">
                <a:latin typeface="Arial" pitchFamily="-109" charset="0"/>
              </a:rPr>
              <a:t>Li, AIAA-2015-2581, 2015.</a:t>
            </a:r>
            <a:endParaRPr lang="en-US" sz="1600" dirty="0">
              <a:latin typeface="Times" pitchFamily="-109" charset="0"/>
            </a:endParaRPr>
          </a:p>
        </p:txBody>
      </p:sp>
      <p:sp>
        <p:nvSpPr>
          <p:cNvPr id="3" name="TextBox 2">
            <a:extLst>
              <a:ext uri="{FF2B5EF4-FFF2-40B4-BE49-F238E27FC236}">
                <a16:creationId xmlns:a16="http://schemas.microsoft.com/office/drawing/2014/main" id="{4C667EFB-5612-4453-B787-2D2A7E9C47A3}"/>
              </a:ext>
            </a:extLst>
          </p:cNvPr>
          <p:cNvSpPr txBox="1"/>
          <p:nvPr/>
        </p:nvSpPr>
        <p:spPr>
          <a:xfrm>
            <a:off x="166895" y="2405172"/>
            <a:ext cx="3200362" cy="120032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dirty="0"/>
              <a:t>Advances in Computational Methods and Technology have facilitated optimization of low-boom designs</a:t>
            </a:r>
          </a:p>
        </p:txBody>
      </p:sp>
      <p:sp>
        <p:nvSpPr>
          <p:cNvPr id="30" name="Slide Number Placeholder 3">
            <a:extLst>
              <a:ext uri="{FF2B5EF4-FFF2-40B4-BE49-F238E27FC236}">
                <a16:creationId xmlns:a16="http://schemas.microsoft.com/office/drawing/2014/main" id="{D839737E-7F56-4CE9-AC70-8426D7DF5EB0}"/>
              </a:ext>
            </a:extLst>
          </p:cNvPr>
          <p:cNvSpPr>
            <a:spLocks noGrp="1"/>
          </p:cNvSpPr>
          <p:nvPr>
            <p:ph type="sldNum" sz="quarter" idx="10"/>
          </p:nvPr>
        </p:nvSpPr>
        <p:spPr>
          <a:xfrm>
            <a:off x="11641138" y="6461125"/>
            <a:ext cx="550862" cy="388938"/>
          </a:xfrm>
        </p:spPr>
        <p:txBody>
          <a:bodyPr/>
          <a:lstStyle/>
          <a:p>
            <a:pPr>
              <a:defRPr/>
            </a:pPr>
            <a:fld id="{31DD3C4B-036E-4AED-9291-1DC0D6EAFAC7}" type="slidenum">
              <a:rPr lang="en-US" smtClean="0"/>
              <a:pPr>
                <a:defRPr/>
              </a:pPr>
              <a:t>39</a:t>
            </a:fld>
            <a:endParaRPr lang="en-US" dirty="0"/>
          </a:p>
        </p:txBody>
      </p:sp>
    </p:spTree>
    <p:extLst>
      <p:ext uri="{BB962C8B-B14F-4D97-AF65-F5344CB8AC3E}">
        <p14:creationId xmlns:p14="http://schemas.microsoft.com/office/powerpoint/2010/main" val="3150175729"/>
      </p:ext>
    </p:extLst>
  </p:cSld>
  <p:clrMapOvr>
    <a:masterClrMapping/>
  </p:clrMapOvr>
  <mc:AlternateContent xmlns:mc="http://schemas.openxmlformats.org/markup-compatibility/2006" xmlns:p14="http://schemas.microsoft.com/office/powerpoint/2010/main">
    <mc:Choice Requires="p14">
      <p:transition spd="slow" p14:dur="2000" advTm="32017"/>
    </mc:Choice>
    <mc:Fallback xmlns="">
      <p:transition spd="slow" advTm="3201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C184A-0A89-E94A-A509-17619411E06C}"/>
              </a:ext>
            </a:extLst>
          </p:cNvPr>
          <p:cNvPicPr>
            <a:picLocks noChangeAspect="1"/>
          </p:cNvPicPr>
          <p:nvPr/>
        </p:nvPicPr>
        <p:blipFill>
          <a:blip r:embed="rId3"/>
          <a:stretch>
            <a:fillRect/>
          </a:stretch>
        </p:blipFill>
        <p:spPr>
          <a:xfrm>
            <a:off x="0" y="-476"/>
            <a:ext cx="12189542" cy="6873239"/>
          </a:xfrm>
          <a:prstGeom prst="rect">
            <a:avLst/>
          </a:prstGeom>
        </p:spPr>
      </p:pic>
      <p:sp>
        <p:nvSpPr>
          <p:cNvPr id="5" name="Content Placeholder 2">
            <a:extLst>
              <a:ext uri="{FF2B5EF4-FFF2-40B4-BE49-F238E27FC236}">
                <a16:creationId xmlns:a16="http://schemas.microsoft.com/office/drawing/2014/main" id="{1C99BAA9-F19A-FC42-A897-F9FE343ABE11}"/>
              </a:ext>
            </a:extLst>
          </p:cNvPr>
          <p:cNvSpPr txBox="1">
            <a:spLocks/>
          </p:cNvSpPr>
          <p:nvPr/>
        </p:nvSpPr>
        <p:spPr>
          <a:xfrm>
            <a:off x="443477" y="941830"/>
            <a:ext cx="8351076" cy="1795165"/>
          </a:xfrm>
          <a:prstGeom prst="rect">
            <a:avLst/>
          </a:prstGeom>
        </p:spPr>
        <p:txBody>
          <a:bodyPr>
            <a:normAutofit/>
          </a:bodyPr>
          <a:lstStyle>
            <a:lvl1pPr marL="342900" indent="-342900" algn="l" defTabSz="457200" rtl="0" eaLnBrk="1" fontAlgn="base" hangingPunct="1">
              <a:spcBef>
                <a:spcPct val="20000"/>
              </a:spcBef>
              <a:spcAft>
                <a:spcPct val="0"/>
              </a:spcAft>
              <a:buFont typeface="Arial" pitchFamily="34" charset="0"/>
              <a:buChar char="•"/>
              <a:defRPr sz="2000" kern="1200">
                <a:solidFill>
                  <a:schemeClr val="tx1"/>
                </a:solidFill>
                <a:latin typeface="Helvetica"/>
                <a:ea typeface="ＭＳ Ｐゴシック" charset="-128"/>
                <a:cs typeface="Helvetica"/>
              </a:defRPr>
            </a:lvl1pPr>
            <a:lvl2pPr marL="742950" indent="-28575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2pPr>
            <a:lvl3pPr marL="1143000" indent="-22860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3pPr>
            <a:lvl4pPr marL="1600200" indent="-22860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4pPr>
            <a:lvl5pPr marL="2057400" indent="-22860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bg1"/>
                </a:solidFill>
                <a:latin typeface="Calibri" panose="020F0502020204030204" pitchFamily="34" charset="0"/>
                <a:cs typeface="Calibri" panose="020F0502020204030204" pitchFamily="34" charset="0"/>
              </a:rPr>
              <a:t>An emerging potential market has generated renewed interest in civil supersonic aircraft</a:t>
            </a:r>
          </a:p>
          <a:p>
            <a:r>
              <a:rPr lang="en-US" sz="1800" dirty="0">
                <a:solidFill>
                  <a:schemeClr val="bg1"/>
                </a:solidFill>
                <a:latin typeface="Calibri" panose="020F0502020204030204" pitchFamily="34" charset="0"/>
                <a:cs typeface="Calibri" panose="020F0502020204030204" pitchFamily="34" charset="0"/>
              </a:rPr>
              <a:t>Evidenced by the appearance of several commercial programs despite lack of standards for en route noise or landing and takeoff noise</a:t>
            </a:r>
          </a:p>
          <a:p>
            <a:pPr>
              <a:spcBef>
                <a:spcPts val="1200"/>
              </a:spcBef>
            </a:pP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A29080C6-AAFF-F146-80B7-94555695AED1}"/>
              </a:ext>
            </a:extLst>
          </p:cNvPr>
          <p:cNvGrpSpPr/>
          <p:nvPr/>
        </p:nvGrpSpPr>
        <p:grpSpPr>
          <a:xfrm>
            <a:off x="443477" y="4732870"/>
            <a:ext cx="8621866" cy="2000595"/>
            <a:chOff x="188309" y="3964892"/>
            <a:chExt cx="6499888" cy="2662568"/>
          </a:xfrm>
        </p:grpSpPr>
        <p:sp>
          <p:nvSpPr>
            <p:cNvPr id="7" name="Rectangle 6">
              <a:extLst>
                <a:ext uri="{FF2B5EF4-FFF2-40B4-BE49-F238E27FC236}">
                  <a16:creationId xmlns:a16="http://schemas.microsoft.com/office/drawing/2014/main" id="{3A47E8F9-0FC4-8D47-9DF7-5915F9A0C062}"/>
                </a:ext>
              </a:extLst>
            </p:cNvPr>
            <p:cNvSpPr/>
            <p:nvPr/>
          </p:nvSpPr>
          <p:spPr>
            <a:xfrm>
              <a:off x="188309" y="3964892"/>
              <a:ext cx="6499888" cy="2662568"/>
            </a:xfrm>
            <a:prstGeom prst="rect">
              <a:avLst/>
            </a:prstGeom>
            <a:solidFill>
              <a:schemeClr val="bg1">
                <a:alpha val="6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 name="Content Placeholder 2">
              <a:extLst>
                <a:ext uri="{FF2B5EF4-FFF2-40B4-BE49-F238E27FC236}">
                  <a16:creationId xmlns:a16="http://schemas.microsoft.com/office/drawing/2014/main" id="{91D187B7-8437-0B47-9EF4-231D2F98F186}"/>
                </a:ext>
              </a:extLst>
            </p:cNvPr>
            <p:cNvSpPr txBox="1">
              <a:spLocks/>
            </p:cNvSpPr>
            <p:nvPr/>
          </p:nvSpPr>
          <p:spPr>
            <a:xfrm>
              <a:off x="315190" y="4141904"/>
              <a:ext cx="6179172" cy="2299301"/>
            </a:xfrm>
            <a:prstGeom prst="rect">
              <a:avLst/>
            </a:prstGeom>
          </p:spPr>
          <p:txBody>
            <a:bodyPr>
              <a:normAutofit/>
            </a:bodyPr>
            <a:lstStyle>
              <a:lvl1pPr marL="342900" indent="-342900" algn="l" defTabSz="457200" rtl="0" eaLnBrk="1" fontAlgn="base" hangingPunct="1">
                <a:spcBef>
                  <a:spcPct val="20000"/>
                </a:spcBef>
                <a:spcAft>
                  <a:spcPct val="0"/>
                </a:spcAft>
                <a:buFont typeface="Arial" pitchFamily="34" charset="0"/>
                <a:buChar char="•"/>
                <a:defRPr sz="2000" kern="1200">
                  <a:solidFill>
                    <a:schemeClr val="tx1"/>
                  </a:solidFill>
                  <a:latin typeface="Helvetica"/>
                  <a:ea typeface="ＭＳ Ｐゴシック" charset="-128"/>
                  <a:cs typeface="Helvetica"/>
                </a:defRPr>
              </a:lvl1pPr>
              <a:lvl2pPr marL="742950" indent="-28575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2pPr>
              <a:lvl3pPr marL="1143000" indent="-22860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3pPr>
              <a:lvl4pPr marL="1600200" indent="-22860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4pPr>
              <a:lvl5pPr marL="2057400" indent="-22860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r>
                <a:rPr lang="en-US" b="1" dirty="0">
                  <a:latin typeface="Calibri" panose="020F0502020204030204" pitchFamily="34" charset="0"/>
                  <a:cs typeface="Calibri" panose="020F0502020204030204" pitchFamily="34" charset="0"/>
                </a:rPr>
                <a:t>The vision of the Supersonics Community is a future where fast air travel is available for a broad spectrum of the traveling public</a:t>
              </a:r>
            </a:p>
            <a:p>
              <a:pPr>
                <a:spcBef>
                  <a:spcPts val="1200"/>
                </a:spcBef>
              </a:pPr>
              <a:r>
                <a:rPr lang="en-US" sz="1800" dirty="0">
                  <a:latin typeface="Calibri" panose="020F0502020204030204" pitchFamily="34" charset="0"/>
                  <a:cs typeface="Calibri" panose="020F0502020204030204" pitchFamily="34" charset="0"/>
                </a:rPr>
                <a:t>Future supersonic aircraft will not only be able to fly overland without creating an “unacceptable situation” but compared to Concorde and SST will be efficient, affordable, and environmentally responsible</a:t>
              </a:r>
            </a:p>
          </p:txBody>
        </p:sp>
      </p:grpSp>
      <p:sp>
        <p:nvSpPr>
          <p:cNvPr id="9" name="Oval 8">
            <a:extLst>
              <a:ext uri="{FF2B5EF4-FFF2-40B4-BE49-F238E27FC236}">
                <a16:creationId xmlns:a16="http://schemas.microsoft.com/office/drawing/2014/main" id="{F79FC9C7-B259-BC48-BDA8-95DBB945D39B}"/>
              </a:ext>
            </a:extLst>
          </p:cNvPr>
          <p:cNvSpPr/>
          <p:nvPr/>
        </p:nvSpPr>
        <p:spPr>
          <a:xfrm>
            <a:off x="9065343" y="124535"/>
            <a:ext cx="2595081" cy="2612460"/>
          </a:xfrm>
          <a:prstGeom prst="ellipse">
            <a:avLst/>
          </a:prstGeom>
          <a:solidFill>
            <a:srgbClr val="92B1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FFBF85D-E761-6F47-AE87-DACCB476E073}"/>
              </a:ext>
            </a:extLst>
          </p:cNvPr>
          <p:cNvSpPr txBox="1"/>
          <p:nvPr/>
        </p:nvSpPr>
        <p:spPr>
          <a:xfrm>
            <a:off x="9224545" y="519769"/>
            <a:ext cx="2270527" cy="1754326"/>
          </a:xfrm>
          <a:prstGeom prst="rect">
            <a:avLst/>
          </a:prstGeom>
          <a:noFill/>
        </p:spPr>
        <p:txBody>
          <a:bodyPr wrap="square" rtlCol="0">
            <a:spAutoFit/>
          </a:bodyPr>
          <a:lstStyle/>
          <a:p>
            <a:pPr marL="7938" algn="ctr"/>
            <a:r>
              <a:rPr lang="en-US" b="1" dirty="0">
                <a:solidFill>
                  <a:schemeClr val="bg1"/>
                </a:solidFill>
                <a:ea typeface="Arial" charset="0"/>
                <a:cs typeface="Arial" charset="0"/>
              </a:rPr>
              <a:t>Overland Flight Restrictions based on unacceptable sonic boom noise are viewed as the main barrier to this vision</a:t>
            </a:r>
          </a:p>
        </p:txBody>
      </p:sp>
      <p:sp>
        <p:nvSpPr>
          <p:cNvPr id="2" name="Title 1">
            <a:extLst>
              <a:ext uri="{FF2B5EF4-FFF2-40B4-BE49-F238E27FC236}">
                <a16:creationId xmlns:a16="http://schemas.microsoft.com/office/drawing/2014/main" id="{5C7662A3-E4AF-454C-BB23-77EB81D8C3F7}"/>
              </a:ext>
            </a:extLst>
          </p:cNvPr>
          <p:cNvSpPr>
            <a:spLocks noGrp="1"/>
          </p:cNvSpPr>
          <p:nvPr>
            <p:ph type="title"/>
          </p:nvPr>
        </p:nvSpPr>
        <p:spPr>
          <a:xfrm>
            <a:off x="263237" y="239487"/>
            <a:ext cx="10515600" cy="560564"/>
          </a:xfrm>
        </p:spPr>
        <p:txBody>
          <a:bodyPr/>
          <a:lstStyle/>
          <a:p>
            <a:pPr algn="l"/>
            <a:r>
              <a:rPr lang="en-US" dirty="0">
                <a:solidFill>
                  <a:schemeClr val="bg1"/>
                </a:solidFill>
                <a:latin typeface="Calibri" panose="020F0502020204030204" pitchFamily="34" charset="0"/>
                <a:cs typeface="Calibri" panose="020F0502020204030204" pitchFamily="34" charset="0"/>
              </a:rPr>
              <a:t>The vision for commercial supersonic flight</a:t>
            </a:r>
            <a:endParaRPr lang="en-US"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1160507-837E-434E-9559-A67E977E4269}"/>
              </a:ext>
            </a:extLst>
          </p:cNvPr>
          <p:cNvSpPr txBox="1"/>
          <p:nvPr/>
        </p:nvSpPr>
        <p:spPr>
          <a:xfrm>
            <a:off x="9283123" y="6622289"/>
            <a:ext cx="1444626" cy="246221"/>
          </a:xfrm>
          <a:prstGeom prst="rect">
            <a:avLst/>
          </a:prstGeom>
          <a:noFill/>
        </p:spPr>
        <p:txBody>
          <a:bodyPr wrap="none" rtlCol="0">
            <a:spAutoFit/>
          </a:bodyPr>
          <a:lstStyle/>
          <a:p>
            <a:r>
              <a:rPr lang="en-US" sz="1000" dirty="0">
                <a:solidFill>
                  <a:schemeClr val="bg1"/>
                </a:solidFill>
              </a:rPr>
              <a:t>Credit :Lockheed Martin</a:t>
            </a:r>
          </a:p>
        </p:txBody>
      </p:sp>
      <p:sp>
        <p:nvSpPr>
          <p:cNvPr id="11" name="Oval 10">
            <a:extLst>
              <a:ext uri="{FF2B5EF4-FFF2-40B4-BE49-F238E27FC236}">
                <a16:creationId xmlns:a16="http://schemas.microsoft.com/office/drawing/2014/main" id="{5F6A3DDF-9E57-8841-B710-13567145A7E0}"/>
              </a:ext>
            </a:extLst>
          </p:cNvPr>
          <p:cNvSpPr/>
          <p:nvPr/>
        </p:nvSpPr>
        <p:spPr>
          <a:xfrm>
            <a:off x="9111986" y="3170047"/>
            <a:ext cx="3030913" cy="3030913"/>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9ACF275-FEDF-C146-A49D-9271D4BA7CE3}"/>
              </a:ext>
            </a:extLst>
          </p:cNvPr>
          <p:cNvSpPr txBox="1"/>
          <p:nvPr/>
        </p:nvSpPr>
        <p:spPr>
          <a:xfrm>
            <a:off x="9173542" y="3789216"/>
            <a:ext cx="2907801" cy="2031325"/>
          </a:xfrm>
          <a:prstGeom prst="rect">
            <a:avLst/>
          </a:prstGeom>
          <a:noFill/>
        </p:spPr>
        <p:txBody>
          <a:bodyPr wrap="square" rtlCol="0">
            <a:spAutoFit/>
          </a:bodyPr>
          <a:lstStyle/>
          <a:p>
            <a:pPr marL="7938" algn="ctr"/>
            <a:r>
              <a:rPr lang="en-US" b="1" dirty="0">
                <a:solidFill>
                  <a:schemeClr val="bg1"/>
                </a:solidFill>
                <a:ea typeface="Arial" charset="0"/>
                <a:cs typeface="Arial" charset="0"/>
              </a:rPr>
              <a:t>National Research and Policy agencies play a central role in developing the data needed for the regulation change that is essential to enabling this new market</a:t>
            </a:r>
          </a:p>
        </p:txBody>
      </p:sp>
      <p:sp>
        <p:nvSpPr>
          <p:cNvPr id="15" name="Slide Number Placeholder 5">
            <a:extLst>
              <a:ext uri="{FF2B5EF4-FFF2-40B4-BE49-F238E27FC236}">
                <a16:creationId xmlns:a16="http://schemas.microsoft.com/office/drawing/2014/main" id="{49EDE212-22C4-4C33-92E8-27F8CC562F7C}"/>
              </a:ext>
            </a:extLst>
          </p:cNvPr>
          <p:cNvSpPr txBox="1">
            <a:spLocks/>
          </p:cNvSpPr>
          <p:nvPr/>
        </p:nvSpPr>
        <p:spPr bwMode="auto">
          <a:xfrm>
            <a:off x="11660424" y="6627812"/>
            <a:ext cx="427860" cy="240697"/>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EFA6F2AB-96B2-C340-899D-553A5844BE1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4</a:t>
            </a:fld>
            <a:endParaRPr kumimoji="0" lang="en-US" altLang="en-US" sz="10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36078466"/>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2E7ED-AF37-8543-8ABE-A395CCE8F02B}"/>
              </a:ext>
            </a:extLst>
          </p:cNvPr>
          <p:cNvSpPr>
            <a:spLocks noGrp="1"/>
          </p:cNvSpPr>
          <p:nvPr>
            <p:ph type="title"/>
          </p:nvPr>
        </p:nvSpPr>
        <p:spPr/>
        <p:txBody>
          <a:bodyPr/>
          <a:lstStyle/>
          <a:p>
            <a:r>
              <a:rPr lang="en-US" dirty="0"/>
              <a:t>Is a quiet supersonic airliner feasible? </a:t>
            </a:r>
          </a:p>
        </p:txBody>
      </p:sp>
      <p:sp>
        <p:nvSpPr>
          <p:cNvPr id="3" name="Content Placeholder 2">
            <a:extLst>
              <a:ext uri="{FF2B5EF4-FFF2-40B4-BE49-F238E27FC236}">
                <a16:creationId xmlns:a16="http://schemas.microsoft.com/office/drawing/2014/main" id="{C1306621-8E45-0F4C-ADAA-A3945523C054}"/>
              </a:ext>
            </a:extLst>
          </p:cNvPr>
          <p:cNvSpPr>
            <a:spLocks noGrp="1"/>
          </p:cNvSpPr>
          <p:nvPr>
            <p:ph idx="1"/>
          </p:nvPr>
        </p:nvSpPr>
        <p:spPr>
          <a:xfrm>
            <a:off x="355098" y="1136146"/>
            <a:ext cx="6219873" cy="4351338"/>
          </a:xfrm>
        </p:spPr>
        <p:txBody>
          <a:bodyPr/>
          <a:lstStyle/>
          <a:p>
            <a:r>
              <a:rPr lang="en-US" dirty="0"/>
              <a:t>Technology, tool and design approach improvements in the early 2000s</a:t>
            </a:r>
          </a:p>
          <a:p>
            <a:r>
              <a:rPr lang="en-US" dirty="0"/>
              <a:t>Key missing piece:  Is an </a:t>
            </a:r>
            <a:r>
              <a:rPr lang="en-US" i="1" dirty="0"/>
              <a:t>integrated</a:t>
            </a:r>
            <a:r>
              <a:rPr lang="en-US" dirty="0"/>
              <a:t> quiet supersonic airliner feasible?</a:t>
            </a:r>
          </a:p>
          <a:p>
            <a:r>
              <a:rPr lang="en-US" dirty="0"/>
              <a:t>NASA sponsored system design studies</a:t>
            </a:r>
          </a:p>
          <a:p>
            <a:pPr lvl="1"/>
            <a:r>
              <a:rPr lang="en-US" dirty="0"/>
              <a:t>Consider all design aspects for a small supersonic airliner, but with quiet cruise </a:t>
            </a:r>
          </a:p>
          <a:p>
            <a:pPr lvl="1"/>
            <a:r>
              <a:rPr lang="en-US" dirty="0"/>
              <a:t>Improve other environmental impact (LTO noise and high-altitude emissions) and efficiency</a:t>
            </a:r>
          </a:p>
          <a:p>
            <a:pPr lvl="1"/>
            <a:r>
              <a:rPr lang="en-US" dirty="0"/>
              <a:t>Validate boom mitigation through wind tunnel test</a:t>
            </a:r>
          </a:p>
          <a:p>
            <a:endParaRPr lang="en-US" dirty="0"/>
          </a:p>
        </p:txBody>
      </p:sp>
      <p:sp>
        <p:nvSpPr>
          <p:cNvPr id="4" name="Slide Number Placeholder 3">
            <a:extLst>
              <a:ext uri="{FF2B5EF4-FFF2-40B4-BE49-F238E27FC236}">
                <a16:creationId xmlns:a16="http://schemas.microsoft.com/office/drawing/2014/main" id="{CC137B11-42A9-074A-810B-9E819B4276C1}"/>
              </a:ext>
            </a:extLst>
          </p:cNvPr>
          <p:cNvSpPr>
            <a:spLocks noGrp="1"/>
          </p:cNvSpPr>
          <p:nvPr>
            <p:ph type="sldNum" sz="quarter" idx="12"/>
          </p:nvPr>
        </p:nvSpPr>
        <p:spPr>
          <a:xfrm>
            <a:off x="11694872" y="6463770"/>
            <a:ext cx="369125" cy="302228"/>
          </a:xfrm>
          <a:prstGeom prst="rect">
            <a:avLst/>
          </a:prstGeom>
        </p:spPr>
        <p:txBody>
          <a:bodyPr anchor="b"/>
          <a:lstStyle>
            <a:defPPr>
              <a:defRPr lang="en-US"/>
            </a:defPPr>
            <a:lvl1pPr marL="0" algn="l" defTabSz="914400" rtl="0" eaLnBrk="1" latinLnBrk="0" hangingPunct="1">
              <a:defRPr sz="9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50208D-4CFC-2843-8F5D-28637F6E97D8}" type="slidenum">
              <a:rPr lang="en-US" smtClean="0"/>
              <a:pPr/>
              <a:t>40</a:t>
            </a:fld>
            <a:endParaRPr lang="en-US"/>
          </a:p>
        </p:txBody>
      </p:sp>
      <p:pic>
        <p:nvPicPr>
          <p:cNvPr id="5" name="Picture 4">
            <a:extLst>
              <a:ext uri="{FF2B5EF4-FFF2-40B4-BE49-F238E27FC236}">
                <a16:creationId xmlns:a16="http://schemas.microsoft.com/office/drawing/2014/main" id="{08C06D32-032E-CB4A-B667-4A044488D9C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83470" y="274272"/>
            <a:ext cx="4339348" cy="3037544"/>
          </a:xfrm>
          <a:prstGeom prst="rect">
            <a:avLst/>
          </a:prstGeom>
        </p:spPr>
      </p:pic>
      <p:grpSp>
        <p:nvGrpSpPr>
          <p:cNvPr id="6" name="Group 5">
            <a:extLst>
              <a:ext uri="{FF2B5EF4-FFF2-40B4-BE49-F238E27FC236}">
                <a16:creationId xmlns:a16="http://schemas.microsoft.com/office/drawing/2014/main" id="{0ACBA05E-35AE-9B47-BBC0-E4E18D7811D1}"/>
              </a:ext>
            </a:extLst>
          </p:cNvPr>
          <p:cNvGrpSpPr/>
          <p:nvPr/>
        </p:nvGrpSpPr>
        <p:grpSpPr>
          <a:xfrm>
            <a:off x="6802858" y="3311815"/>
            <a:ext cx="4209131" cy="3454183"/>
            <a:chOff x="3900693" y="2837197"/>
            <a:chExt cx="3360985" cy="2315122"/>
          </a:xfrm>
        </p:grpSpPr>
        <p:pic>
          <p:nvPicPr>
            <p:cNvPr id="7" name="Picture 6" descr="Screen shot 2012-01-24 at 3.35.21 PM.png">
              <a:extLst>
                <a:ext uri="{FF2B5EF4-FFF2-40B4-BE49-F238E27FC236}">
                  <a16:creationId xmlns:a16="http://schemas.microsoft.com/office/drawing/2014/main" id="{0884743C-6557-3741-910F-6C40105866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0693" y="2837197"/>
              <a:ext cx="3360985" cy="2315122"/>
            </a:xfrm>
            <a:prstGeom prst="rect">
              <a:avLst/>
            </a:prstGeom>
          </p:spPr>
        </p:pic>
        <p:cxnSp>
          <p:nvCxnSpPr>
            <p:cNvPr id="8" name="Straight Connector 7">
              <a:extLst>
                <a:ext uri="{FF2B5EF4-FFF2-40B4-BE49-F238E27FC236}">
                  <a16:creationId xmlns:a16="http://schemas.microsoft.com/office/drawing/2014/main" id="{BFB7FEA1-BB55-F346-9FC9-302696D5AB28}"/>
                </a:ext>
              </a:extLst>
            </p:cNvPr>
            <p:cNvCxnSpPr/>
            <p:nvPr/>
          </p:nvCxnSpPr>
          <p:spPr>
            <a:xfrm>
              <a:off x="7261678" y="2876550"/>
              <a:ext cx="0" cy="207010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9A5E8583-4B2B-5549-926D-ADF183E328A3}"/>
              </a:ext>
            </a:extLst>
          </p:cNvPr>
          <p:cNvSpPr txBox="1"/>
          <p:nvPr/>
        </p:nvSpPr>
        <p:spPr>
          <a:xfrm>
            <a:off x="7707086" y="548640"/>
            <a:ext cx="1607556" cy="369332"/>
          </a:xfrm>
          <a:prstGeom prst="rect">
            <a:avLst/>
          </a:prstGeom>
          <a:noFill/>
        </p:spPr>
        <p:txBody>
          <a:bodyPr wrap="none" rtlCol="0">
            <a:spAutoFit/>
          </a:bodyPr>
          <a:lstStyle/>
          <a:p>
            <a:r>
              <a:rPr lang="en-US" dirty="0"/>
              <a:t>Analysis vs Test</a:t>
            </a:r>
          </a:p>
        </p:txBody>
      </p:sp>
      <p:sp>
        <p:nvSpPr>
          <p:cNvPr id="11" name="TextBox 10">
            <a:extLst>
              <a:ext uri="{FF2B5EF4-FFF2-40B4-BE49-F238E27FC236}">
                <a16:creationId xmlns:a16="http://schemas.microsoft.com/office/drawing/2014/main" id="{662070F5-015E-4A4F-A65B-01D5FEA172A5}"/>
              </a:ext>
            </a:extLst>
          </p:cNvPr>
          <p:cNvSpPr txBox="1"/>
          <p:nvPr/>
        </p:nvSpPr>
        <p:spPr>
          <a:xfrm>
            <a:off x="7519852" y="3937322"/>
            <a:ext cx="1709955" cy="369332"/>
          </a:xfrm>
          <a:prstGeom prst="rect">
            <a:avLst/>
          </a:prstGeom>
          <a:noFill/>
        </p:spPr>
        <p:txBody>
          <a:bodyPr wrap="none" rtlCol="0">
            <a:spAutoFit/>
          </a:bodyPr>
          <a:lstStyle/>
          <a:p>
            <a:r>
              <a:rPr lang="en-US" dirty="0"/>
              <a:t>Test Uncertainty</a:t>
            </a:r>
          </a:p>
        </p:txBody>
      </p:sp>
      <p:pic>
        <p:nvPicPr>
          <p:cNvPr id="12" name="Picture 11">
            <a:extLst>
              <a:ext uri="{FF2B5EF4-FFF2-40B4-BE49-F238E27FC236}">
                <a16:creationId xmlns:a16="http://schemas.microsoft.com/office/drawing/2014/main" id="{D5CCFF5B-0F4C-B248-9ED0-618B98BC05E6}"/>
              </a:ext>
            </a:extLst>
          </p:cNvPr>
          <p:cNvPicPr>
            <a:picLocks noChangeAspect="1"/>
          </p:cNvPicPr>
          <p:nvPr/>
        </p:nvPicPr>
        <p:blipFill>
          <a:blip r:embed="rId5"/>
          <a:stretch>
            <a:fillRect/>
          </a:stretch>
        </p:blipFill>
        <p:spPr>
          <a:xfrm>
            <a:off x="1676997" y="5024846"/>
            <a:ext cx="4442978" cy="1716110"/>
          </a:xfrm>
          <a:prstGeom prst="rect">
            <a:avLst/>
          </a:prstGeom>
        </p:spPr>
      </p:pic>
    </p:spTree>
    <p:extLst>
      <p:ext uri="{BB962C8B-B14F-4D97-AF65-F5344CB8AC3E}">
        <p14:creationId xmlns:p14="http://schemas.microsoft.com/office/powerpoint/2010/main" val="2457313544"/>
      </p:ext>
    </p:extLst>
  </p:cSld>
  <p:clrMapOvr>
    <a:masterClrMapping/>
  </p:clrMapOvr>
  <mc:AlternateContent xmlns:mc="http://schemas.openxmlformats.org/markup-compatibility/2006" xmlns:p14="http://schemas.microsoft.com/office/powerpoint/2010/main">
    <mc:Choice Requires="p14">
      <p:transition spd="slow" p14:dur="2000" advTm="146445"/>
    </mc:Choice>
    <mc:Fallback xmlns="">
      <p:transition spd="slow" advTm="146445"/>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46DFE-60B9-6F48-90BA-0F9104BEC02E}"/>
              </a:ext>
            </a:extLst>
          </p:cNvPr>
          <p:cNvSpPr>
            <a:spLocks noGrp="1"/>
          </p:cNvSpPr>
          <p:nvPr>
            <p:ph type="title"/>
          </p:nvPr>
        </p:nvSpPr>
        <p:spPr/>
        <p:txBody>
          <a:bodyPr/>
          <a:lstStyle/>
          <a:p>
            <a:r>
              <a:rPr lang="en-US" dirty="0"/>
              <a:t>Validated approaches to integrated low boom design</a:t>
            </a:r>
          </a:p>
        </p:txBody>
      </p:sp>
      <p:sp>
        <p:nvSpPr>
          <p:cNvPr id="4" name="Slide Number Placeholder 3">
            <a:extLst>
              <a:ext uri="{FF2B5EF4-FFF2-40B4-BE49-F238E27FC236}">
                <a16:creationId xmlns:a16="http://schemas.microsoft.com/office/drawing/2014/main" id="{CEE2CED1-F19C-494E-9736-60B74490466B}"/>
              </a:ext>
            </a:extLst>
          </p:cNvPr>
          <p:cNvSpPr>
            <a:spLocks noGrp="1"/>
          </p:cNvSpPr>
          <p:nvPr>
            <p:ph type="sldNum" sz="quarter" idx="12"/>
          </p:nvPr>
        </p:nvSpPr>
        <p:spPr>
          <a:xfrm>
            <a:off x="11694872" y="6463770"/>
            <a:ext cx="369125" cy="302228"/>
          </a:xfrm>
          <a:prstGeom prst="rect">
            <a:avLst/>
          </a:prstGeom>
        </p:spPr>
        <p:txBody>
          <a:bodyPr anchor="b"/>
          <a:lstStyle>
            <a:defPPr>
              <a:defRPr lang="en-US"/>
            </a:defPPr>
            <a:lvl1pPr marL="0" algn="l" defTabSz="914400" rtl="0" eaLnBrk="1" latinLnBrk="0" hangingPunct="1">
              <a:defRPr sz="9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50208D-4CFC-2843-8F5D-28637F6E97D8}" type="slidenum">
              <a:rPr lang="en-US" smtClean="0"/>
              <a:pPr/>
              <a:t>41</a:t>
            </a:fld>
            <a:endParaRPr lang="en-US"/>
          </a:p>
        </p:txBody>
      </p:sp>
      <p:sp>
        <p:nvSpPr>
          <p:cNvPr id="5" name="TextBox 4">
            <a:extLst>
              <a:ext uri="{FF2B5EF4-FFF2-40B4-BE49-F238E27FC236}">
                <a16:creationId xmlns:a16="http://schemas.microsoft.com/office/drawing/2014/main" id="{FB06636E-67CA-CE41-A7FE-384D58071716}"/>
              </a:ext>
            </a:extLst>
          </p:cNvPr>
          <p:cNvSpPr txBox="1"/>
          <p:nvPr/>
        </p:nvSpPr>
        <p:spPr>
          <a:xfrm>
            <a:off x="914400" y="4797482"/>
            <a:ext cx="10208418" cy="1415772"/>
          </a:xfrm>
          <a:prstGeom prst="rect">
            <a:avLst/>
          </a:prstGeom>
          <a:solidFill>
            <a:srgbClr val="558DD6"/>
          </a:solidFill>
          <a:ln w="19050">
            <a:solidFill>
              <a:schemeClr val="tx1"/>
            </a:solidFill>
          </a:ln>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000" b="1" i="0" dirty="0"/>
              <a:t>Breakthrough Knowledge Advancement</a:t>
            </a:r>
          </a:p>
          <a:p>
            <a:pPr algn="ctr"/>
            <a:r>
              <a:rPr lang="en-US" sz="1600" i="0" dirty="0"/>
              <a:t>Methodologies for the development of aircraft with shaped sonic boom signatures, particularly in the aft end of the vehicle where complex interaction between lift and volume effects takes place, have been applied to integrated systems level designs and validated through wind tunnel testing.  Low boom targets have been met for small airliner type aircraft; but methods are applicable to larger and smaller vehicles</a:t>
            </a:r>
            <a:r>
              <a:rPr lang="en-US" i="0" dirty="0"/>
              <a:t>.</a:t>
            </a:r>
          </a:p>
        </p:txBody>
      </p:sp>
      <p:pic>
        <p:nvPicPr>
          <p:cNvPr id="6" name="Picture 5" descr="Unknown-3.jpeg">
            <a:extLst>
              <a:ext uri="{FF2B5EF4-FFF2-40B4-BE49-F238E27FC236}">
                <a16:creationId xmlns:a16="http://schemas.microsoft.com/office/drawing/2014/main" id="{914EB172-E00F-5F48-83CC-BED34B51B1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9350" y="1033387"/>
            <a:ext cx="4127896" cy="3499591"/>
          </a:xfrm>
          <a:prstGeom prst="rect">
            <a:avLst/>
          </a:prstGeom>
        </p:spPr>
      </p:pic>
      <p:pic>
        <p:nvPicPr>
          <p:cNvPr id="7" name="Picture 6">
            <a:extLst>
              <a:ext uri="{FF2B5EF4-FFF2-40B4-BE49-F238E27FC236}">
                <a16:creationId xmlns:a16="http://schemas.microsoft.com/office/drawing/2014/main" id="{31CF6ACD-5547-F047-BD99-47583D4004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77860" y="1013933"/>
            <a:ext cx="4807557" cy="3519046"/>
          </a:xfrm>
          <a:prstGeom prst="rect">
            <a:avLst/>
          </a:prstGeom>
        </p:spPr>
      </p:pic>
    </p:spTree>
    <p:extLst>
      <p:ext uri="{BB962C8B-B14F-4D97-AF65-F5344CB8AC3E}">
        <p14:creationId xmlns:p14="http://schemas.microsoft.com/office/powerpoint/2010/main" val="3897645934"/>
      </p:ext>
    </p:extLst>
  </p:cSld>
  <p:clrMapOvr>
    <a:masterClrMapping/>
  </p:clrMapOvr>
  <mc:AlternateContent xmlns:mc="http://schemas.openxmlformats.org/markup-compatibility/2006" xmlns:p14="http://schemas.microsoft.com/office/powerpoint/2010/main">
    <mc:Choice Requires="p14">
      <p:transition spd="slow" p14:dur="2000" advTm="68805"/>
    </mc:Choice>
    <mc:Fallback xmlns="">
      <p:transition spd="slow" advTm="68805"/>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B1FC-A7EF-44DB-A557-525AB1F10A55}"/>
              </a:ext>
            </a:extLst>
          </p:cNvPr>
          <p:cNvSpPr>
            <a:spLocks noGrp="1"/>
          </p:cNvSpPr>
          <p:nvPr>
            <p:ph type="title"/>
          </p:nvPr>
        </p:nvSpPr>
        <p:spPr/>
        <p:txBody>
          <a:bodyPr/>
          <a:lstStyle/>
          <a:p>
            <a:r>
              <a:rPr lang="en-US" dirty="0"/>
              <a:t>What is a sonic boom?</a:t>
            </a:r>
          </a:p>
        </p:txBody>
      </p:sp>
      <p:sp>
        <p:nvSpPr>
          <p:cNvPr id="4" name="Slide Number Placeholder 3">
            <a:extLst>
              <a:ext uri="{FF2B5EF4-FFF2-40B4-BE49-F238E27FC236}">
                <a16:creationId xmlns:a16="http://schemas.microsoft.com/office/drawing/2014/main" id="{8C1A6171-6E28-4606-81BA-A31D1721F718}"/>
              </a:ext>
            </a:extLst>
          </p:cNvPr>
          <p:cNvSpPr>
            <a:spLocks noGrp="1"/>
          </p:cNvSpPr>
          <p:nvPr>
            <p:ph type="sldNum" sz="quarter" idx="10"/>
          </p:nvPr>
        </p:nvSpPr>
        <p:spPr/>
        <p:txBody>
          <a:bodyPr/>
          <a:lstStyle/>
          <a:p>
            <a:pPr>
              <a:defRPr/>
            </a:pPr>
            <a:fld id="{31DD3C4B-036E-4AED-9291-1DC0D6EAFAC7}" type="slidenum">
              <a:rPr lang="en-US" smtClean="0"/>
              <a:pPr>
                <a:defRPr/>
              </a:pPr>
              <a:t>42</a:t>
            </a:fld>
            <a:endParaRPr lang="en-US" dirty="0"/>
          </a:p>
        </p:txBody>
      </p:sp>
      <p:pic>
        <p:nvPicPr>
          <p:cNvPr id="6" name="Picture 3">
            <a:extLst>
              <a:ext uri="{FF2B5EF4-FFF2-40B4-BE49-F238E27FC236}">
                <a16:creationId xmlns:a16="http://schemas.microsoft.com/office/drawing/2014/main" id="{B60F2584-DF4D-4288-BDE8-053B473EBE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44" b="7600"/>
          <a:stretch/>
        </p:blipFill>
        <p:spPr bwMode="auto">
          <a:xfrm>
            <a:off x="67598" y="968861"/>
            <a:ext cx="2362801" cy="1464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D74597D-EF61-4EAC-B6D9-56DD27FF4E77}"/>
              </a:ext>
            </a:extLst>
          </p:cNvPr>
          <p:cNvSpPr txBox="1"/>
          <p:nvPr/>
        </p:nvSpPr>
        <p:spPr>
          <a:xfrm>
            <a:off x="6096000" y="6460832"/>
            <a:ext cx="6198851" cy="307777"/>
          </a:xfrm>
          <a:prstGeom prst="rect">
            <a:avLst/>
          </a:prstGeom>
          <a:noFill/>
        </p:spPr>
        <p:txBody>
          <a:bodyPr wrap="square" rtlCol="0">
            <a:spAutoFit/>
          </a:bodyPr>
          <a:lstStyle/>
          <a:p>
            <a:pPr algn="l"/>
            <a:r>
              <a:rPr lang="en-US" sz="1400" dirty="0"/>
              <a:t>D.J. Maglieri, et al. NASA-SP-2014-622.</a:t>
            </a:r>
          </a:p>
        </p:txBody>
      </p:sp>
      <p:pic>
        <p:nvPicPr>
          <p:cNvPr id="9" name="Picture 8">
            <a:extLst>
              <a:ext uri="{FF2B5EF4-FFF2-40B4-BE49-F238E27FC236}">
                <a16:creationId xmlns:a16="http://schemas.microsoft.com/office/drawing/2014/main" id="{11A31361-E3B2-4998-98DE-A42735765C46}"/>
              </a:ext>
            </a:extLst>
          </p:cNvPr>
          <p:cNvPicPr>
            <a:picLocks noChangeAspect="1"/>
          </p:cNvPicPr>
          <p:nvPr/>
        </p:nvPicPr>
        <p:blipFill rotWithShape="1">
          <a:blip r:embed="rId4"/>
          <a:srcRect l="-1" r="338" b="5755"/>
          <a:stretch/>
        </p:blipFill>
        <p:spPr>
          <a:xfrm>
            <a:off x="6096000" y="968861"/>
            <a:ext cx="5876441" cy="5212401"/>
          </a:xfrm>
          <a:prstGeom prst="rect">
            <a:avLst/>
          </a:prstGeom>
        </p:spPr>
      </p:pic>
      <p:grpSp>
        <p:nvGrpSpPr>
          <p:cNvPr id="37" name="Group 36">
            <a:extLst>
              <a:ext uri="{FF2B5EF4-FFF2-40B4-BE49-F238E27FC236}">
                <a16:creationId xmlns:a16="http://schemas.microsoft.com/office/drawing/2014/main" id="{5E641F80-F32E-4DC9-9254-D93D34A342EC}"/>
              </a:ext>
            </a:extLst>
          </p:cNvPr>
          <p:cNvGrpSpPr>
            <a:grpSpLocks noChangeAspect="1"/>
          </p:cNvGrpSpPr>
          <p:nvPr/>
        </p:nvGrpSpPr>
        <p:grpSpPr>
          <a:xfrm>
            <a:off x="67598" y="2536346"/>
            <a:ext cx="7025391" cy="3681064"/>
            <a:chOff x="306918" y="4215756"/>
            <a:chExt cx="4969247" cy="2603715"/>
          </a:xfrm>
        </p:grpSpPr>
        <p:grpSp>
          <p:nvGrpSpPr>
            <p:cNvPr id="36" name="Group 35">
              <a:extLst>
                <a:ext uri="{FF2B5EF4-FFF2-40B4-BE49-F238E27FC236}">
                  <a16:creationId xmlns:a16="http://schemas.microsoft.com/office/drawing/2014/main" id="{7F1581ED-A03F-45E5-86C6-0DE24439A105}"/>
                </a:ext>
              </a:extLst>
            </p:cNvPr>
            <p:cNvGrpSpPr/>
            <p:nvPr/>
          </p:nvGrpSpPr>
          <p:grpSpPr>
            <a:xfrm>
              <a:off x="306918" y="4215756"/>
              <a:ext cx="4969247" cy="2603715"/>
              <a:chOff x="306918" y="4215756"/>
              <a:chExt cx="4969247" cy="2603715"/>
            </a:xfrm>
          </p:grpSpPr>
          <p:pic>
            <p:nvPicPr>
              <p:cNvPr id="7" name="Picture 6">
                <a:extLst>
                  <a:ext uri="{FF2B5EF4-FFF2-40B4-BE49-F238E27FC236}">
                    <a16:creationId xmlns:a16="http://schemas.microsoft.com/office/drawing/2014/main" id="{7A7DB2B4-FD9E-4F7B-9554-FFDFD163E9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35" b="1825"/>
              <a:stretch/>
            </p:blipFill>
            <p:spPr bwMode="auto">
              <a:xfrm>
                <a:off x="306918" y="4215756"/>
                <a:ext cx="4668553" cy="26037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8297D05-BC5E-48EE-83E3-05D7A7D68D2E}"/>
                  </a:ext>
                </a:extLst>
              </p:cNvPr>
              <p:cNvSpPr/>
              <p:nvPr/>
            </p:nvSpPr>
            <p:spPr bwMode="auto">
              <a:xfrm>
                <a:off x="2929800" y="4487164"/>
                <a:ext cx="1805552" cy="61218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10" name="Rectangle 9">
                <a:extLst>
                  <a:ext uri="{FF2B5EF4-FFF2-40B4-BE49-F238E27FC236}">
                    <a16:creationId xmlns:a16="http://schemas.microsoft.com/office/drawing/2014/main" id="{2328BEC2-C476-42F7-886B-AF6EF9AEEC08}"/>
                  </a:ext>
                </a:extLst>
              </p:cNvPr>
              <p:cNvSpPr/>
              <p:nvPr/>
            </p:nvSpPr>
            <p:spPr bwMode="auto">
              <a:xfrm>
                <a:off x="3082199" y="5611774"/>
                <a:ext cx="1893271" cy="24677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11" name="Rectangle 10">
                <a:extLst>
                  <a:ext uri="{FF2B5EF4-FFF2-40B4-BE49-F238E27FC236}">
                    <a16:creationId xmlns:a16="http://schemas.microsoft.com/office/drawing/2014/main" id="{2DB21A92-5BD4-42E9-9ADE-F7AB5105A183}"/>
                  </a:ext>
                </a:extLst>
              </p:cNvPr>
              <p:cNvSpPr/>
              <p:nvPr/>
            </p:nvSpPr>
            <p:spPr bwMode="auto">
              <a:xfrm>
                <a:off x="3290888" y="5456421"/>
                <a:ext cx="1985277" cy="24677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12" name="Rectangle 11">
                <a:extLst>
                  <a:ext uri="{FF2B5EF4-FFF2-40B4-BE49-F238E27FC236}">
                    <a16:creationId xmlns:a16="http://schemas.microsoft.com/office/drawing/2014/main" id="{7929F867-B6D4-4908-84FD-5F98262FD8A3}"/>
                  </a:ext>
                </a:extLst>
              </p:cNvPr>
              <p:cNvSpPr/>
              <p:nvPr/>
            </p:nvSpPr>
            <p:spPr bwMode="auto">
              <a:xfrm>
                <a:off x="376238" y="4975960"/>
                <a:ext cx="1189091" cy="24677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13" name="Rectangle 12">
                <a:extLst>
                  <a:ext uri="{FF2B5EF4-FFF2-40B4-BE49-F238E27FC236}">
                    <a16:creationId xmlns:a16="http://schemas.microsoft.com/office/drawing/2014/main" id="{6FE8AC63-E029-49CB-B93D-FF0F8E87C144}"/>
                  </a:ext>
                </a:extLst>
              </p:cNvPr>
              <p:cNvSpPr/>
              <p:nvPr/>
            </p:nvSpPr>
            <p:spPr bwMode="auto">
              <a:xfrm>
                <a:off x="306918" y="5200650"/>
                <a:ext cx="1375268" cy="31696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grpSp>
        <p:sp>
          <p:nvSpPr>
            <p:cNvPr id="28" name="Arrow: Right 27">
              <a:extLst>
                <a:ext uri="{FF2B5EF4-FFF2-40B4-BE49-F238E27FC236}">
                  <a16:creationId xmlns:a16="http://schemas.microsoft.com/office/drawing/2014/main" id="{87C72494-85B1-4E64-B79A-C2CB9981ED6D}"/>
                </a:ext>
              </a:extLst>
            </p:cNvPr>
            <p:cNvSpPr/>
            <p:nvPr/>
          </p:nvSpPr>
          <p:spPr bwMode="auto">
            <a:xfrm rot="10135880">
              <a:off x="2331649" y="4672642"/>
              <a:ext cx="478285" cy="72389"/>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29" name="Arrow: Right 28">
              <a:extLst>
                <a:ext uri="{FF2B5EF4-FFF2-40B4-BE49-F238E27FC236}">
                  <a16:creationId xmlns:a16="http://schemas.microsoft.com/office/drawing/2014/main" id="{C9725D88-B983-4523-A200-A9701119A255}"/>
                </a:ext>
              </a:extLst>
            </p:cNvPr>
            <p:cNvSpPr/>
            <p:nvPr/>
          </p:nvSpPr>
          <p:spPr bwMode="auto">
            <a:xfrm rot="10249768">
              <a:off x="2326184" y="5520119"/>
              <a:ext cx="887311" cy="61259"/>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pic>
          <p:nvPicPr>
            <p:cNvPr id="30" name="Picture 29">
              <a:extLst>
                <a:ext uri="{FF2B5EF4-FFF2-40B4-BE49-F238E27FC236}">
                  <a16:creationId xmlns:a16="http://schemas.microsoft.com/office/drawing/2014/main" id="{39230DB0-81D8-43E1-85A0-EAADEFF9F9C5}"/>
                </a:ext>
              </a:extLst>
            </p:cNvPr>
            <p:cNvPicPr>
              <a:picLocks noChangeAspect="1"/>
            </p:cNvPicPr>
            <p:nvPr/>
          </p:nvPicPr>
          <p:blipFill>
            <a:blip r:embed="rId6"/>
            <a:stretch>
              <a:fillRect/>
            </a:stretch>
          </p:blipFill>
          <p:spPr>
            <a:xfrm>
              <a:off x="3209914" y="5376497"/>
              <a:ext cx="161948" cy="181001"/>
            </a:xfrm>
            <a:prstGeom prst="rect">
              <a:avLst/>
            </a:prstGeom>
          </p:spPr>
        </p:pic>
        <p:pic>
          <p:nvPicPr>
            <p:cNvPr id="31" name="Picture 30">
              <a:extLst>
                <a:ext uri="{FF2B5EF4-FFF2-40B4-BE49-F238E27FC236}">
                  <a16:creationId xmlns:a16="http://schemas.microsoft.com/office/drawing/2014/main" id="{7B641E0D-A1D9-4ECD-BE24-BA81158BFB5E}"/>
                </a:ext>
              </a:extLst>
            </p:cNvPr>
            <p:cNvPicPr>
              <a:picLocks noChangeAspect="1"/>
            </p:cNvPicPr>
            <p:nvPr/>
          </p:nvPicPr>
          <p:blipFill>
            <a:blip r:embed="rId7"/>
            <a:stretch>
              <a:fillRect/>
            </a:stretch>
          </p:blipFill>
          <p:spPr>
            <a:xfrm>
              <a:off x="1479948" y="5338534"/>
              <a:ext cx="157185" cy="195290"/>
            </a:xfrm>
            <a:prstGeom prst="rect">
              <a:avLst/>
            </a:prstGeom>
          </p:spPr>
        </p:pic>
        <p:sp>
          <p:nvSpPr>
            <p:cNvPr id="32" name="Arrow: Right 31">
              <a:extLst>
                <a:ext uri="{FF2B5EF4-FFF2-40B4-BE49-F238E27FC236}">
                  <a16:creationId xmlns:a16="http://schemas.microsoft.com/office/drawing/2014/main" id="{BDA37092-897D-4121-8DAA-8F26CCE6AE78}"/>
                </a:ext>
              </a:extLst>
            </p:cNvPr>
            <p:cNvSpPr/>
            <p:nvPr/>
          </p:nvSpPr>
          <p:spPr bwMode="auto">
            <a:xfrm rot="10135880">
              <a:off x="998848" y="5481418"/>
              <a:ext cx="478285" cy="72389"/>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grpSp>
    </p:spTree>
    <p:extLst>
      <p:ext uri="{BB962C8B-B14F-4D97-AF65-F5344CB8AC3E}">
        <p14:creationId xmlns:p14="http://schemas.microsoft.com/office/powerpoint/2010/main" val="2891573621"/>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C1A3D1-027E-6B4A-A412-FE4818CEEA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 y="-2579"/>
            <a:ext cx="12192000" cy="6865398"/>
          </a:xfrm>
          <a:prstGeom prst="rect">
            <a:avLst/>
          </a:prstGeom>
        </p:spPr>
      </p:pic>
      <p:sp>
        <p:nvSpPr>
          <p:cNvPr id="2" name="Title 1">
            <a:extLst>
              <a:ext uri="{FF2B5EF4-FFF2-40B4-BE49-F238E27FC236}">
                <a16:creationId xmlns:a16="http://schemas.microsoft.com/office/drawing/2014/main" id="{2C4EE9DE-6875-E349-B9BC-1C496CCE27FA}"/>
              </a:ext>
            </a:extLst>
          </p:cNvPr>
          <p:cNvSpPr>
            <a:spLocks noGrp="1"/>
          </p:cNvSpPr>
          <p:nvPr>
            <p:ph type="title"/>
          </p:nvPr>
        </p:nvSpPr>
        <p:spPr>
          <a:xfrm>
            <a:off x="297872" y="137533"/>
            <a:ext cx="8229600" cy="762000"/>
          </a:xfrm>
        </p:spPr>
        <p:txBody>
          <a:bodyPr/>
          <a:lstStyle/>
          <a:p>
            <a:pPr algn="l"/>
            <a:r>
              <a:rPr lang="en-US" dirty="0">
                <a:solidFill>
                  <a:schemeClr val="bg1"/>
                </a:solidFill>
              </a:rPr>
              <a:t>Overcoming the barrier to overland flight</a:t>
            </a:r>
          </a:p>
        </p:txBody>
      </p:sp>
      <p:sp>
        <p:nvSpPr>
          <p:cNvPr id="4" name="Content Placeholder 2">
            <a:extLst>
              <a:ext uri="{FF2B5EF4-FFF2-40B4-BE49-F238E27FC236}">
                <a16:creationId xmlns:a16="http://schemas.microsoft.com/office/drawing/2014/main" id="{F5D5C23D-10C1-484A-A261-A7CC383C2E8C}"/>
              </a:ext>
            </a:extLst>
          </p:cNvPr>
          <p:cNvSpPr txBox="1">
            <a:spLocks/>
          </p:cNvSpPr>
          <p:nvPr/>
        </p:nvSpPr>
        <p:spPr>
          <a:xfrm>
            <a:off x="495318" y="4161453"/>
            <a:ext cx="9584893" cy="2487328"/>
          </a:xfrm>
          <a:prstGeom prst="rect">
            <a:avLst/>
          </a:prstGeom>
          <a:solidFill>
            <a:srgbClr val="ABD351">
              <a:alpha val="33000"/>
            </a:srgbClr>
          </a:solidFill>
          <a:effectLst>
            <a:softEdge rad="63500"/>
          </a:effectLst>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8125" indent="-238125">
              <a:defRPr/>
            </a:pPr>
            <a:r>
              <a:rPr lang="en-US" sz="2200" b="1" dirty="0">
                <a:solidFill>
                  <a:schemeClr val="bg1"/>
                </a:solidFill>
                <a:latin typeface="Calibri" panose="020F0502020204030204" pitchFamily="34" charset="0"/>
                <a:cs typeface="Calibri" panose="020F0502020204030204" pitchFamily="34" charset="0"/>
              </a:rPr>
              <a:t>New environmental standards are needed to open the market to supersonic flight </a:t>
            </a:r>
          </a:p>
          <a:p>
            <a:pPr marL="238125" indent="-238125">
              <a:defRPr/>
            </a:pPr>
            <a:r>
              <a:rPr lang="en-US" sz="2200" b="1" dirty="0">
                <a:solidFill>
                  <a:schemeClr val="bg1"/>
                </a:solidFill>
                <a:latin typeface="Calibri" panose="020F0502020204030204" pitchFamily="34" charset="0"/>
                <a:cs typeface="Calibri" panose="020F0502020204030204" pitchFamily="34" charset="0"/>
              </a:rPr>
              <a:t>An en route noise standard is the biggest challenge</a:t>
            </a:r>
          </a:p>
          <a:p>
            <a:pPr marL="514350" lvl="1" indent="-288925">
              <a:defRPr/>
            </a:pPr>
            <a:r>
              <a:rPr lang="en-US" sz="1900" dirty="0">
                <a:solidFill>
                  <a:schemeClr val="bg1"/>
                </a:solidFill>
                <a:latin typeface="Calibri" panose="020F0502020204030204" pitchFamily="34" charset="0"/>
                <a:cs typeface="Calibri" panose="020F0502020204030204" pitchFamily="34" charset="0"/>
              </a:rPr>
              <a:t>Requires proof of new design approaches</a:t>
            </a:r>
          </a:p>
          <a:p>
            <a:pPr marL="514350" lvl="1" indent="-288925">
              <a:defRPr/>
            </a:pPr>
            <a:r>
              <a:rPr lang="en-US" sz="1900" dirty="0">
                <a:solidFill>
                  <a:schemeClr val="bg1"/>
                </a:solidFill>
                <a:latin typeface="Calibri" panose="020F0502020204030204" pitchFamily="34" charset="0"/>
                <a:cs typeface="Calibri" panose="020F0502020204030204" pitchFamily="34" charset="0"/>
              </a:rPr>
              <a:t>Must replace current prohibitions</a:t>
            </a:r>
          </a:p>
          <a:p>
            <a:pPr marL="514350" lvl="1" indent="-288925">
              <a:defRPr/>
            </a:pPr>
            <a:r>
              <a:rPr lang="en-US" sz="1900" dirty="0">
                <a:solidFill>
                  <a:schemeClr val="bg1"/>
                </a:solidFill>
                <a:latin typeface="Calibri" panose="020F0502020204030204" pitchFamily="34" charset="0"/>
                <a:cs typeface="Calibri" panose="020F0502020204030204" pitchFamily="34" charset="0"/>
              </a:rPr>
              <a:t>No relevant data exists to define limits</a:t>
            </a:r>
          </a:p>
          <a:p>
            <a:pPr marL="690563" lvl="2" indent="-225425">
              <a:defRPr/>
            </a:pPr>
            <a:r>
              <a:rPr lang="en-US" sz="1900" dirty="0">
                <a:solidFill>
                  <a:schemeClr val="bg1"/>
                </a:solidFill>
                <a:latin typeface="Calibri" panose="020F0502020204030204" pitchFamily="34" charset="0"/>
                <a:cs typeface="Calibri" panose="020F0502020204030204" pitchFamily="34" charset="0"/>
              </a:rPr>
              <a:t>Community data from large, diverse population is a requirement</a:t>
            </a:r>
          </a:p>
          <a:p>
            <a:pPr marL="514350" lvl="1" indent="-288925">
              <a:defRPr/>
            </a:pPr>
            <a:r>
              <a:rPr lang="en-US" sz="1900" dirty="0">
                <a:solidFill>
                  <a:schemeClr val="bg1"/>
                </a:solidFill>
                <a:latin typeface="Calibri" panose="020F0502020204030204" pitchFamily="34" charset="0"/>
                <a:cs typeface="Calibri" panose="020F0502020204030204" pitchFamily="34" charset="0"/>
              </a:rPr>
              <a:t>Standard must be accepted internationally</a:t>
            </a:r>
          </a:p>
        </p:txBody>
      </p:sp>
      <p:grpSp>
        <p:nvGrpSpPr>
          <p:cNvPr id="5" name="Group 4">
            <a:extLst>
              <a:ext uri="{FF2B5EF4-FFF2-40B4-BE49-F238E27FC236}">
                <a16:creationId xmlns:a16="http://schemas.microsoft.com/office/drawing/2014/main" id="{9182084C-30AE-47B0-B1B7-6148F4662A74}"/>
              </a:ext>
            </a:extLst>
          </p:cNvPr>
          <p:cNvGrpSpPr/>
          <p:nvPr/>
        </p:nvGrpSpPr>
        <p:grpSpPr>
          <a:xfrm>
            <a:off x="8527472" y="323519"/>
            <a:ext cx="3105481" cy="3105481"/>
            <a:chOff x="7811236" y="410807"/>
            <a:chExt cx="3105481" cy="3105481"/>
          </a:xfrm>
        </p:grpSpPr>
        <p:sp>
          <p:nvSpPr>
            <p:cNvPr id="9" name="Oval 8">
              <a:extLst>
                <a:ext uri="{FF2B5EF4-FFF2-40B4-BE49-F238E27FC236}">
                  <a16:creationId xmlns:a16="http://schemas.microsoft.com/office/drawing/2014/main" id="{A6225D44-F7C1-7641-B326-19FDBFA80854}"/>
                </a:ext>
              </a:extLst>
            </p:cNvPr>
            <p:cNvSpPr/>
            <p:nvPr/>
          </p:nvSpPr>
          <p:spPr>
            <a:xfrm>
              <a:off x="7811236" y="410807"/>
              <a:ext cx="3105481" cy="3105481"/>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81F031D-5F78-EC43-8F10-81D5066DAFB2}"/>
                </a:ext>
              </a:extLst>
            </p:cNvPr>
            <p:cNvSpPr txBox="1"/>
            <p:nvPr/>
          </p:nvSpPr>
          <p:spPr>
            <a:xfrm>
              <a:off x="8090563" y="898010"/>
              <a:ext cx="2546824" cy="2169825"/>
            </a:xfrm>
            <a:prstGeom prst="rect">
              <a:avLst/>
            </a:prstGeom>
            <a:noFill/>
          </p:spPr>
          <p:txBody>
            <a:bodyPr wrap="square" rtlCol="0">
              <a:spAutoFit/>
            </a:bodyPr>
            <a:lstStyle/>
            <a:p>
              <a:pPr algn="ctr" defTabSz="457200">
                <a:defRPr/>
              </a:pPr>
              <a:r>
                <a:rPr lang="en-US" sz="1500" b="1" dirty="0">
                  <a:solidFill>
                    <a:prstClr val="black"/>
                  </a:solidFill>
                  <a:latin typeface="Calibri" panose="020F0502020204030204" pitchFamily="34" charset="0"/>
                  <a:ea typeface="Arial" charset="0"/>
                  <a:cs typeface="Calibri" panose="020F0502020204030204" pitchFamily="34" charset="0"/>
                </a:rPr>
                <a:t>The Low-Boom Flight Demonstration Mission is specifically planned to generate key data for success in NASA’s Critical Commitment to support development of en route certification standards based on acceptable sound levels</a:t>
              </a:r>
            </a:p>
          </p:txBody>
        </p:sp>
      </p:grpSp>
      <p:sp>
        <p:nvSpPr>
          <p:cNvPr id="11" name="Slide Number Placeholder 5">
            <a:extLst>
              <a:ext uri="{FF2B5EF4-FFF2-40B4-BE49-F238E27FC236}">
                <a16:creationId xmlns:a16="http://schemas.microsoft.com/office/drawing/2014/main" id="{0783B432-1F52-4F98-BE44-1DB1BC2CF992}"/>
              </a:ext>
            </a:extLst>
          </p:cNvPr>
          <p:cNvSpPr txBox="1">
            <a:spLocks/>
          </p:cNvSpPr>
          <p:nvPr/>
        </p:nvSpPr>
        <p:spPr bwMode="auto">
          <a:xfrm>
            <a:off x="11660424" y="6627812"/>
            <a:ext cx="427860" cy="240697"/>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EFA6F2AB-96B2-C340-899D-553A5844BE1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5</a:t>
            </a:fld>
            <a:endParaRPr kumimoji="0" lang="en-US" altLang="en-US" sz="10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36863244"/>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7AC7-E4D7-4A70-B278-8F45ABB22C4E}"/>
              </a:ext>
            </a:extLst>
          </p:cNvPr>
          <p:cNvSpPr>
            <a:spLocks noGrp="1"/>
          </p:cNvSpPr>
          <p:nvPr>
            <p:ph type="title"/>
          </p:nvPr>
        </p:nvSpPr>
        <p:spPr/>
        <p:txBody>
          <a:bodyPr/>
          <a:lstStyle/>
          <a:p>
            <a:r>
              <a:rPr lang="en-US"/>
              <a:t>Supersonic Flight and Sonic Boom: A Brief History</a:t>
            </a:r>
            <a:endParaRPr lang="en-US" dirty="0"/>
          </a:p>
        </p:txBody>
      </p:sp>
      <p:sp>
        <p:nvSpPr>
          <p:cNvPr id="3" name="Content Placeholder 2">
            <a:extLst>
              <a:ext uri="{FF2B5EF4-FFF2-40B4-BE49-F238E27FC236}">
                <a16:creationId xmlns:a16="http://schemas.microsoft.com/office/drawing/2014/main" id="{53E29C96-0086-41E1-9D93-1EEF8AA20D37}"/>
              </a:ext>
            </a:extLst>
          </p:cNvPr>
          <p:cNvSpPr>
            <a:spLocks noGrp="1"/>
          </p:cNvSpPr>
          <p:nvPr>
            <p:ph idx="1"/>
          </p:nvPr>
        </p:nvSpPr>
        <p:spPr>
          <a:xfrm>
            <a:off x="304801" y="1052945"/>
            <a:ext cx="8457195" cy="5340298"/>
          </a:xfrm>
        </p:spPr>
        <p:txBody>
          <a:bodyPr/>
          <a:lstStyle/>
          <a:p>
            <a:pPr marL="0" indent="0">
              <a:spcBef>
                <a:spcPts val="0"/>
              </a:spcBef>
              <a:buNone/>
              <a:tabLst>
                <a:tab pos="1257300" algn="l"/>
              </a:tabLst>
            </a:pPr>
            <a:r>
              <a:rPr lang="en-US" sz="2000" dirty="0"/>
              <a:t>1947 		First supersonic flight</a:t>
            </a:r>
          </a:p>
          <a:p>
            <a:pPr marL="1146175" indent="0">
              <a:spcBef>
                <a:spcPts val="0"/>
              </a:spcBef>
              <a:buNone/>
            </a:pPr>
            <a:r>
              <a:rPr lang="en-US" sz="1600" dirty="0">
                <a:solidFill>
                  <a:srgbClr val="0070C0"/>
                </a:solidFill>
              </a:rPr>
              <a:t>	Sonic boom a novelty</a:t>
            </a:r>
          </a:p>
          <a:p>
            <a:pPr marL="1257300" indent="-1257300">
              <a:buNone/>
            </a:pPr>
            <a:r>
              <a:rPr lang="en-US" sz="2000" dirty="0"/>
              <a:t>1950s 		Rapid development of supersonic military aircraft</a:t>
            </a:r>
          </a:p>
          <a:p>
            <a:pPr marL="1146175" indent="0">
              <a:spcBef>
                <a:spcPts val="0"/>
              </a:spcBef>
              <a:buNone/>
            </a:pPr>
            <a:r>
              <a:rPr lang="en-US" sz="1600" dirty="0">
                <a:solidFill>
                  <a:srgbClr val="0070C0"/>
                </a:solidFill>
              </a:rPr>
              <a:t>	Noise and damage concerns</a:t>
            </a:r>
          </a:p>
          <a:p>
            <a:pPr marL="1257300" indent="-1257300">
              <a:buNone/>
            </a:pPr>
            <a:r>
              <a:rPr lang="en-US" sz="2000" dirty="0"/>
              <a:t>1960s 		Supersonic commercial aircraft proposed</a:t>
            </a:r>
          </a:p>
          <a:p>
            <a:pPr marL="1143000" indent="0">
              <a:spcBef>
                <a:spcPts val="0"/>
              </a:spcBef>
              <a:buNone/>
            </a:pPr>
            <a:r>
              <a:rPr lang="en-US" sz="1600" dirty="0">
                <a:solidFill>
                  <a:srgbClr val="0070C0"/>
                </a:solidFill>
              </a:rPr>
              <a:t>	Community studies determine sonic boom exposure is 	unacceptable</a:t>
            </a:r>
          </a:p>
          <a:p>
            <a:pPr marL="0" indent="0">
              <a:buNone/>
              <a:tabLst>
                <a:tab pos="1257300" algn="l"/>
              </a:tabLst>
            </a:pPr>
            <a:r>
              <a:rPr lang="en-US" sz="2000" dirty="0"/>
              <a:t>1973 		US federal ban, international limits</a:t>
            </a:r>
          </a:p>
          <a:p>
            <a:pPr marL="0" indent="0">
              <a:buNone/>
              <a:tabLst>
                <a:tab pos="1022350" algn="l"/>
              </a:tabLst>
            </a:pPr>
            <a:r>
              <a:rPr lang="en-US" sz="2000" dirty="0"/>
              <a:t>1976 – 2003  	Concorde commercial service</a:t>
            </a:r>
          </a:p>
          <a:p>
            <a:pPr marL="1143000" indent="0">
              <a:spcBef>
                <a:spcPts val="0"/>
              </a:spcBef>
              <a:buNone/>
            </a:pPr>
            <a:r>
              <a:rPr lang="en-US" sz="1600" dirty="0">
                <a:solidFill>
                  <a:srgbClr val="0070C0"/>
                </a:solidFill>
              </a:rPr>
              <a:t>	Supersonic operations only over the ocean</a:t>
            </a:r>
          </a:p>
          <a:p>
            <a:pPr marL="1257300" indent="-1249363">
              <a:buNone/>
            </a:pPr>
            <a:r>
              <a:rPr lang="en-US" sz="2000" dirty="0"/>
              <a:t>2003		DARPA-NASA Shaped Sonic Boom Demonstration</a:t>
            </a:r>
          </a:p>
          <a:p>
            <a:pPr marL="1143000" indent="0">
              <a:spcBef>
                <a:spcPts val="0"/>
              </a:spcBef>
              <a:buNone/>
            </a:pPr>
            <a:r>
              <a:rPr lang="en-US" sz="1600" dirty="0">
                <a:solidFill>
                  <a:srgbClr val="0070C0"/>
                </a:solidFill>
              </a:rPr>
              <a:t>	First flight demonstration of sonic boom “shaping” theory</a:t>
            </a:r>
          </a:p>
          <a:p>
            <a:pPr marL="0" indent="0">
              <a:buNone/>
              <a:tabLst>
                <a:tab pos="1257300" algn="l"/>
              </a:tabLst>
            </a:pPr>
            <a:r>
              <a:rPr lang="en-US" sz="2000" dirty="0"/>
              <a:t>2018 – 2026 	NASA’s Low Boom Flight Demonstration</a:t>
            </a:r>
            <a:r>
              <a:rPr lang="en-US" sz="2000" b="0" dirty="0"/>
              <a:t>				</a:t>
            </a:r>
            <a:r>
              <a:rPr lang="en-US" sz="1600" b="1" dirty="0">
                <a:solidFill>
                  <a:srgbClr val="0070C0"/>
                </a:solidFill>
              </a:rPr>
              <a:t>First flight demonstration of quiet supersonic design</a:t>
            </a:r>
          </a:p>
          <a:p>
            <a:pPr marL="1143000" lvl="2" indent="0">
              <a:buNone/>
            </a:pPr>
            <a:r>
              <a:rPr lang="en-US" sz="1600" b="1" dirty="0">
                <a:solidFill>
                  <a:srgbClr val="0070C0"/>
                </a:solidFill>
              </a:rPr>
              <a:t>	Community studies to gauge public reaction</a:t>
            </a:r>
            <a:endParaRPr lang="en-US" sz="1600" b="1" dirty="0"/>
          </a:p>
        </p:txBody>
      </p:sp>
      <p:sp>
        <p:nvSpPr>
          <p:cNvPr id="4" name="Slide Number Placeholder 3">
            <a:extLst>
              <a:ext uri="{FF2B5EF4-FFF2-40B4-BE49-F238E27FC236}">
                <a16:creationId xmlns:a16="http://schemas.microsoft.com/office/drawing/2014/main" id="{C3A9452B-9BDD-47B8-A1E4-AAC88D30D015}"/>
              </a:ext>
            </a:extLst>
          </p:cNvPr>
          <p:cNvSpPr>
            <a:spLocks noGrp="1"/>
          </p:cNvSpPr>
          <p:nvPr>
            <p:ph type="sldNum" sz="quarter" idx="10"/>
          </p:nvPr>
        </p:nvSpPr>
        <p:spPr/>
        <p:txBody>
          <a:bodyPr/>
          <a:lstStyle/>
          <a:p>
            <a:pPr>
              <a:defRPr/>
            </a:pPr>
            <a:fld id="{31DD3C4B-036E-4AED-9291-1DC0D6EAFAC7}" type="slidenum">
              <a:rPr lang="en-US" smtClean="0"/>
              <a:pPr>
                <a:defRPr/>
              </a:pPr>
              <a:t>6</a:t>
            </a:fld>
            <a:endParaRPr lang="en-US" dirty="0"/>
          </a:p>
        </p:txBody>
      </p:sp>
      <p:pic>
        <p:nvPicPr>
          <p:cNvPr id="44" name="Picture 43">
            <a:extLst>
              <a:ext uri="{FF2B5EF4-FFF2-40B4-BE49-F238E27FC236}">
                <a16:creationId xmlns:a16="http://schemas.microsoft.com/office/drawing/2014/main" id="{2201503F-3797-4315-B442-19AF8C5E25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69287" y="1052945"/>
            <a:ext cx="2531744" cy="1135025"/>
          </a:xfrm>
          <a:prstGeom prst="rect">
            <a:avLst/>
          </a:prstGeom>
        </p:spPr>
      </p:pic>
      <p:pic>
        <p:nvPicPr>
          <p:cNvPr id="45" name="Picture 44">
            <a:extLst>
              <a:ext uri="{FF2B5EF4-FFF2-40B4-BE49-F238E27FC236}">
                <a16:creationId xmlns:a16="http://schemas.microsoft.com/office/drawing/2014/main" id="{81FF15F0-2C66-4DC8-8E9A-BBFAC8D2A7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94481" y="2185277"/>
            <a:ext cx="1606550" cy="723900"/>
          </a:xfrm>
          <a:prstGeom prst="rect">
            <a:avLst/>
          </a:prstGeom>
        </p:spPr>
      </p:pic>
      <p:pic>
        <p:nvPicPr>
          <p:cNvPr id="46" name="Picture 45">
            <a:extLst>
              <a:ext uri="{FF2B5EF4-FFF2-40B4-BE49-F238E27FC236}">
                <a16:creationId xmlns:a16="http://schemas.microsoft.com/office/drawing/2014/main" id="{CB576AB6-D13C-44A0-9499-AC488244B3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69393" y="2906483"/>
            <a:ext cx="2431638" cy="947208"/>
          </a:xfrm>
          <a:prstGeom prst="rect">
            <a:avLst/>
          </a:prstGeom>
        </p:spPr>
      </p:pic>
      <p:pic>
        <p:nvPicPr>
          <p:cNvPr id="47" name="Picture 46">
            <a:extLst>
              <a:ext uri="{FF2B5EF4-FFF2-40B4-BE49-F238E27FC236}">
                <a16:creationId xmlns:a16="http://schemas.microsoft.com/office/drawing/2014/main" id="{276ADAB0-0D59-4FB1-8ABB-9D22AA8D792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67517" y="3872969"/>
            <a:ext cx="2533514" cy="1017646"/>
          </a:xfrm>
          <a:prstGeom prst="rect">
            <a:avLst/>
          </a:prstGeom>
        </p:spPr>
      </p:pic>
      <p:pic>
        <p:nvPicPr>
          <p:cNvPr id="48" name="Picture 47">
            <a:extLst>
              <a:ext uri="{FF2B5EF4-FFF2-40B4-BE49-F238E27FC236}">
                <a16:creationId xmlns:a16="http://schemas.microsoft.com/office/drawing/2014/main" id="{31321EDD-60A7-4EE5-AF27-FD1C6A4C26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69286" y="4904504"/>
            <a:ext cx="2531745" cy="821107"/>
          </a:xfrm>
          <a:prstGeom prst="rect">
            <a:avLst/>
          </a:prstGeom>
        </p:spPr>
      </p:pic>
      <p:sp>
        <p:nvSpPr>
          <p:cNvPr id="49" name="Rectangle 48">
            <a:extLst>
              <a:ext uri="{FF2B5EF4-FFF2-40B4-BE49-F238E27FC236}">
                <a16:creationId xmlns:a16="http://schemas.microsoft.com/office/drawing/2014/main" id="{946DE814-1680-44A4-B275-FEEFA8892F51}"/>
              </a:ext>
            </a:extLst>
          </p:cNvPr>
          <p:cNvSpPr/>
          <p:nvPr/>
        </p:nvSpPr>
        <p:spPr>
          <a:xfrm>
            <a:off x="9167517" y="1047749"/>
            <a:ext cx="813043" cy="307777"/>
          </a:xfrm>
          <a:prstGeom prst="rect">
            <a:avLst/>
          </a:prstGeom>
        </p:spPr>
        <p:txBody>
          <a:bodyPr wrap="none">
            <a:spAutoFit/>
          </a:bodyPr>
          <a:lstStyle/>
          <a:p>
            <a:r>
              <a:rPr lang="en-US" sz="1400" dirty="0">
                <a:solidFill>
                  <a:prstClr val="white"/>
                </a:solidFill>
                <a:latin typeface="Helvetica" panose="020B0604020202020204" pitchFamily="34" charset="0"/>
                <a:cs typeface="Helvetica" panose="020B0604020202020204" pitchFamily="34" charset="0"/>
              </a:rPr>
              <a:t>Bell X-1</a:t>
            </a:r>
            <a:endParaRPr lang="en-US" sz="1400" dirty="0">
              <a:solidFill>
                <a:prstClr val="white"/>
              </a:solidFill>
            </a:endParaRPr>
          </a:p>
        </p:txBody>
      </p:sp>
      <p:sp>
        <p:nvSpPr>
          <p:cNvPr id="50" name="Rectangle 49">
            <a:extLst>
              <a:ext uri="{FF2B5EF4-FFF2-40B4-BE49-F238E27FC236}">
                <a16:creationId xmlns:a16="http://schemas.microsoft.com/office/drawing/2014/main" id="{13B0A697-05FD-4D8E-85C8-14A0D298C03F}"/>
              </a:ext>
            </a:extLst>
          </p:cNvPr>
          <p:cNvSpPr/>
          <p:nvPr/>
        </p:nvSpPr>
        <p:spPr>
          <a:xfrm>
            <a:off x="10087397" y="2163406"/>
            <a:ext cx="651140" cy="307777"/>
          </a:xfrm>
          <a:prstGeom prst="rect">
            <a:avLst/>
          </a:prstGeom>
        </p:spPr>
        <p:txBody>
          <a:bodyPr wrap="none">
            <a:spAutoFit/>
          </a:bodyPr>
          <a:lstStyle/>
          <a:p>
            <a:r>
              <a:rPr lang="en-US" sz="1400" dirty="0">
                <a:latin typeface="Helvetica" panose="020B0604020202020204" pitchFamily="34" charset="0"/>
              </a:rPr>
              <a:t>F-100</a:t>
            </a:r>
            <a:endParaRPr lang="en-US" sz="1400" dirty="0"/>
          </a:p>
        </p:txBody>
      </p:sp>
      <p:sp>
        <p:nvSpPr>
          <p:cNvPr id="51" name="Rectangle 50">
            <a:extLst>
              <a:ext uri="{FF2B5EF4-FFF2-40B4-BE49-F238E27FC236}">
                <a16:creationId xmlns:a16="http://schemas.microsoft.com/office/drawing/2014/main" id="{23140208-8AC1-48AF-B4F3-DD937E5533CB}"/>
              </a:ext>
            </a:extLst>
          </p:cNvPr>
          <p:cNvSpPr/>
          <p:nvPr/>
        </p:nvSpPr>
        <p:spPr>
          <a:xfrm>
            <a:off x="11000483" y="3530978"/>
            <a:ext cx="683200" cy="307777"/>
          </a:xfrm>
          <a:prstGeom prst="rect">
            <a:avLst/>
          </a:prstGeom>
        </p:spPr>
        <p:txBody>
          <a:bodyPr wrap="none">
            <a:spAutoFit/>
          </a:bodyPr>
          <a:lstStyle/>
          <a:p>
            <a:r>
              <a:rPr lang="en-US" sz="1400" dirty="0">
                <a:solidFill>
                  <a:prstClr val="white"/>
                </a:solidFill>
                <a:latin typeface="Helvetica" panose="020B0604020202020204" pitchFamily="34" charset="0"/>
                <a:cs typeface="Helvetica" panose="020B0604020202020204" pitchFamily="34" charset="0"/>
              </a:rPr>
              <a:t>XB-70</a:t>
            </a:r>
            <a:endParaRPr lang="en-US" sz="1400" dirty="0">
              <a:solidFill>
                <a:prstClr val="white"/>
              </a:solidFill>
            </a:endParaRPr>
          </a:p>
        </p:txBody>
      </p:sp>
      <p:sp>
        <p:nvSpPr>
          <p:cNvPr id="52" name="Rectangle 51">
            <a:extLst>
              <a:ext uri="{FF2B5EF4-FFF2-40B4-BE49-F238E27FC236}">
                <a16:creationId xmlns:a16="http://schemas.microsoft.com/office/drawing/2014/main" id="{AE440568-B723-44EC-B85F-C55DDD082CF8}"/>
              </a:ext>
            </a:extLst>
          </p:cNvPr>
          <p:cNvSpPr/>
          <p:nvPr/>
        </p:nvSpPr>
        <p:spPr>
          <a:xfrm>
            <a:off x="10723164" y="4497969"/>
            <a:ext cx="960519" cy="307777"/>
          </a:xfrm>
          <a:prstGeom prst="rect">
            <a:avLst/>
          </a:prstGeom>
        </p:spPr>
        <p:txBody>
          <a:bodyPr wrap="none">
            <a:spAutoFit/>
          </a:bodyPr>
          <a:lstStyle/>
          <a:p>
            <a:r>
              <a:rPr lang="en-US" sz="1400" dirty="0">
                <a:solidFill>
                  <a:prstClr val="white"/>
                </a:solidFill>
                <a:latin typeface="Helvetica" panose="020B0604020202020204" pitchFamily="34" charset="0"/>
                <a:cs typeface="Helvetica" panose="020B0604020202020204" pitchFamily="34" charset="0"/>
              </a:rPr>
              <a:t>Concorde</a:t>
            </a:r>
            <a:endParaRPr lang="en-US" sz="1400" dirty="0">
              <a:solidFill>
                <a:prstClr val="white"/>
              </a:solidFill>
            </a:endParaRPr>
          </a:p>
        </p:txBody>
      </p:sp>
      <p:sp>
        <p:nvSpPr>
          <p:cNvPr id="53" name="Rectangle 52">
            <a:extLst>
              <a:ext uri="{FF2B5EF4-FFF2-40B4-BE49-F238E27FC236}">
                <a16:creationId xmlns:a16="http://schemas.microsoft.com/office/drawing/2014/main" id="{0129F98A-5809-4866-BA32-FBC3AEB6F6A6}"/>
              </a:ext>
            </a:extLst>
          </p:cNvPr>
          <p:cNvSpPr/>
          <p:nvPr/>
        </p:nvSpPr>
        <p:spPr>
          <a:xfrm>
            <a:off x="10738537" y="4899794"/>
            <a:ext cx="675185" cy="307777"/>
          </a:xfrm>
          <a:prstGeom prst="rect">
            <a:avLst/>
          </a:prstGeom>
        </p:spPr>
        <p:txBody>
          <a:bodyPr wrap="none">
            <a:spAutoFit/>
          </a:bodyPr>
          <a:lstStyle/>
          <a:p>
            <a:r>
              <a:rPr lang="en-US" sz="1400" dirty="0">
                <a:latin typeface="Helvetica" panose="020B0604020202020204" pitchFamily="34" charset="0"/>
              </a:rPr>
              <a:t>SSBD</a:t>
            </a:r>
            <a:endParaRPr lang="en-US" sz="1400" dirty="0"/>
          </a:p>
        </p:txBody>
      </p:sp>
      <p:pic>
        <p:nvPicPr>
          <p:cNvPr id="54" name="Picture 53">
            <a:extLst>
              <a:ext uri="{FF2B5EF4-FFF2-40B4-BE49-F238E27FC236}">
                <a16:creationId xmlns:a16="http://schemas.microsoft.com/office/drawing/2014/main" id="{0A59A2D6-6D3C-4327-B9EC-43897FB5AFA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442479" y="5744889"/>
            <a:ext cx="2258552" cy="997602"/>
          </a:xfrm>
          <a:prstGeom prst="rect">
            <a:avLst/>
          </a:prstGeom>
        </p:spPr>
      </p:pic>
      <p:sp>
        <p:nvSpPr>
          <p:cNvPr id="55" name="Rectangle 54">
            <a:extLst>
              <a:ext uri="{FF2B5EF4-FFF2-40B4-BE49-F238E27FC236}">
                <a16:creationId xmlns:a16="http://schemas.microsoft.com/office/drawing/2014/main" id="{DCFD4907-ADE9-4675-AB22-ED62ECEB0980}"/>
              </a:ext>
            </a:extLst>
          </p:cNvPr>
          <p:cNvSpPr/>
          <p:nvPr/>
        </p:nvSpPr>
        <p:spPr>
          <a:xfrm>
            <a:off x="11120708" y="5725611"/>
            <a:ext cx="562975" cy="307777"/>
          </a:xfrm>
          <a:prstGeom prst="rect">
            <a:avLst/>
          </a:prstGeom>
        </p:spPr>
        <p:txBody>
          <a:bodyPr wrap="none">
            <a:spAutoFit/>
          </a:bodyPr>
          <a:lstStyle/>
          <a:p>
            <a:r>
              <a:rPr lang="en-US" sz="1400" dirty="0">
                <a:solidFill>
                  <a:schemeClr val="bg1"/>
                </a:solidFill>
                <a:latin typeface="Helvetica" panose="020B0604020202020204" pitchFamily="34" charset="0"/>
              </a:rPr>
              <a:t>X-59</a:t>
            </a:r>
            <a:endParaRPr lang="en-US" sz="1400" dirty="0">
              <a:solidFill>
                <a:schemeClr val="bg1"/>
              </a:solidFill>
            </a:endParaRPr>
          </a:p>
        </p:txBody>
      </p:sp>
      <p:pic>
        <p:nvPicPr>
          <p:cNvPr id="56" name="Picture 55">
            <a:extLst>
              <a:ext uri="{FF2B5EF4-FFF2-40B4-BE49-F238E27FC236}">
                <a16:creationId xmlns:a16="http://schemas.microsoft.com/office/drawing/2014/main" id="{3AC7ABA6-3B53-4149-BED4-09C8EEE24335}"/>
              </a:ext>
            </a:extLst>
          </p:cNvPr>
          <p:cNvPicPr>
            <a:picLocks noChangeAspect="1"/>
          </p:cNvPicPr>
          <p:nvPr/>
        </p:nvPicPr>
        <p:blipFill>
          <a:blip r:embed="rId9"/>
          <a:stretch>
            <a:fillRect/>
          </a:stretch>
        </p:blipFill>
        <p:spPr>
          <a:xfrm>
            <a:off x="8482373" y="5834434"/>
            <a:ext cx="845262" cy="845262"/>
          </a:xfrm>
          <a:prstGeom prst="rect">
            <a:avLst/>
          </a:prstGeom>
        </p:spPr>
      </p:pic>
    </p:spTree>
    <p:extLst>
      <p:ext uri="{BB962C8B-B14F-4D97-AF65-F5344CB8AC3E}">
        <p14:creationId xmlns:p14="http://schemas.microsoft.com/office/powerpoint/2010/main" val="1604434970"/>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65A30-A6AD-40E7-9AA6-A283E5445D6E}"/>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2BE36276-B4B7-4D77-AD97-B237CB5951F8}"/>
              </a:ext>
            </a:extLst>
          </p:cNvPr>
          <p:cNvSpPr>
            <a:spLocks noGrp="1"/>
          </p:cNvSpPr>
          <p:nvPr>
            <p:ph type="sldNum" sz="quarter" idx="10"/>
          </p:nvPr>
        </p:nvSpPr>
        <p:spPr/>
        <p:txBody>
          <a:bodyPr/>
          <a:lstStyle/>
          <a:p>
            <a:pPr>
              <a:defRPr/>
            </a:pPr>
            <a:fld id="{31DD3C4B-036E-4AED-9291-1DC0D6EAFAC7}" type="slidenum">
              <a:rPr lang="en-US" smtClean="0"/>
              <a:pPr>
                <a:defRPr/>
              </a:pPr>
              <a:t>7</a:t>
            </a:fld>
            <a:endParaRPr lang="en-US" dirty="0"/>
          </a:p>
        </p:txBody>
      </p:sp>
      <p:grpSp>
        <p:nvGrpSpPr>
          <p:cNvPr id="5" name="Group 4">
            <a:extLst>
              <a:ext uri="{FF2B5EF4-FFF2-40B4-BE49-F238E27FC236}">
                <a16:creationId xmlns:a16="http://schemas.microsoft.com/office/drawing/2014/main" id="{55C882F3-DD44-4209-BF32-FB6DA19BBA62}"/>
              </a:ext>
            </a:extLst>
          </p:cNvPr>
          <p:cNvGrpSpPr>
            <a:grpSpLocks noChangeAspect="1"/>
          </p:cNvGrpSpPr>
          <p:nvPr/>
        </p:nvGrpSpPr>
        <p:grpSpPr>
          <a:xfrm>
            <a:off x="230924" y="799549"/>
            <a:ext cx="11630337" cy="5565115"/>
            <a:chOff x="840525" y="1429769"/>
            <a:chExt cx="10510949" cy="5029489"/>
          </a:xfrm>
        </p:grpSpPr>
        <p:pic>
          <p:nvPicPr>
            <p:cNvPr id="6" name="Picture 5" descr="Timeline&#10;&#10;Description automatically generated">
              <a:extLst>
                <a:ext uri="{FF2B5EF4-FFF2-40B4-BE49-F238E27FC236}">
                  <a16:creationId xmlns:a16="http://schemas.microsoft.com/office/drawing/2014/main" id="{AB439F2C-B9C4-4B59-B7F8-3E5051B101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0525" y="1429769"/>
              <a:ext cx="10510949" cy="5029489"/>
            </a:xfrm>
            <a:prstGeom prst="rect">
              <a:avLst/>
            </a:prstGeom>
          </p:spPr>
        </p:pic>
        <p:sp>
          <p:nvSpPr>
            <p:cNvPr id="7" name="Rectangle: Rounded Corners 6">
              <a:extLst>
                <a:ext uri="{FF2B5EF4-FFF2-40B4-BE49-F238E27FC236}">
                  <a16:creationId xmlns:a16="http://schemas.microsoft.com/office/drawing/2014/main" id="{2BAC71C5-2C38-45B9-9DBF-980C475E5CB8}"/>
                </a:ext>
              </a:extLst>
            </p:cNvPr>
            <p:cNvSpPr/>
            <p:nvPr/>
          </p:nvSpPr>
          <p:spPr>
            <a:xfrm>
              <a:off x="1064029" y="2011680"/>
              <a:ext cx="5602778" cy="1529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BF78D77-09BF-45EE-A881-7D40531CD8C7}"/>
                </a:ext>
              </a:extLst>
            </p:cNvPr>
            <p:cNvSpPr/>
            <p:nvPr/>
          </p:nvSpPr>
          <p:spPr>
            <a:xfrm>
              <a:off x="857150" y="4339243"/>
              <a:ext cx="888522"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PL (dB)</a:t>
              </a:r>
            </a:p>
          </p:txBody>
        </p:sp>
        <p:sp>
          <p:nvSpPr>
            <p:cNvPr id="11" name="Rectangle 10">
              <a:extLst>
                <a:ext uri="{FF2B5EF4-FFF2-40B4-BE49-F238E27FC236}">
                  <a16:creationId xmlns:a16="http://schemas.microsoft.com/office/drawing/2014/main" id="{4E2C2629-AFA8-4F02-B83B-4D8899F5D68D}"/>
                </a:ext>
              </a:extLst>
            </p:cNvPr>
            <p:cNvSpPr/>
            <p:nvPr/>
          </p:nvSpPr>
          <p:spPr>
            <a:xfrm>
              <a:off x="10008524" y="1429769"/>
              <a:ext cx="1342950" cy="1008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62C3C408-4189-42B8-8A87-476CD4896EA7}"/>
              </a:ext>
            </a:extLst>
          </p:cNvPr>
          <p:cNvSpPr txBox="1"/>
          <p:nvPr/>
        </p:nvSpPr>
        <p:spPr>
          <a:xfrm>
            <a:off x="230924" y="6498390"/>
            <a:ext cx="9620647" cy="307777"/>
          </a:xfrm>
          <a:prstGeom prst="rect">
            <a:avLst/>
          </a:prstGeom>
          <a:noFill/>
        </p:spPr>
        <p:txBody>
          <a:bodyPr wrap="square" rtlCol="0">
            <a:spAutoFit/>
          </a:bodyPr>
          <a:lstStyle/>
          <a:p>
            <a:r>
              <a:rPr lang="en-US" sz="1400" dirty="0"/>
              <a:t>W. Doebler and J. Rathsam, Proc. Mtgs. Acoustics 36, 040005 2019.</a:t>
            </a:r>
          </a:p>
        </p:txBody>
      </p:sp>
    </p:spTree>
    <p:extLst>
      <p:ext uri="{BB962C8B-B14F-4D97-AF65-F5344CB8AC3E}">
        <p14:creationId xmlns:p14="http://schemas.microsoft.com/office/powerpoint/2010/main" val="385088018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006D-FCA6-45A1-87B9-A9C840F8C2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6C395E-DF8A-4169-9074-0D746660A07D}"/>
              </a:ext>
            </a:extLst>
          </p:cNvPr>
          <p:cNvSpPr>
            <a:spLocks noGrp="1"/>
          </p:cNvSpPr>
          <p:nvPr>
            <p:ph idx="1"/>
          </p:nvPr>
        </p:nvSpPr>
        <p:spPr/>
        <p:txBody>
          <a:bodyPr/>
          <a:lstStyle/>
          <a:p>
            <a:pPr marL="0" indent="0" algn="ctr">
              <a:buNone/>
            </a:pPr>
            <a:r>
              <a:rPr lang="en-US" sz="4800" dirty="0"/>
              <a:t>Source—Path</a:t>
            </a:r>
            <a:r>
              <a:rPr lang="en-US" sz="4800" dirty="0">
                <a:solidFill>
                  <a:schemeClr val="bg1">
                    <a:lumMod val="75000"/>
                  </a:schemeClr>
                </a:solidFill>
              </a:rPr>
              <a:t>—Receiver</a:t>
            </a:r>
          </a:p>
          <a:p>
            <a:pPr marL="0" indent="0" algn="ctr">
              <a:buNone/>
            </a:pPr>
            <a:endParaRPr lang="en-US" sz="4800" dirty="0">
              <a:solidFill>
                <a:schemeClr val="bg1">
                  <a:lumMod val="75000"/>
                </a:schemeClr>
              </a:solidFill>
            </a:endParaRPr>
          </a:p>
          <a:p>
            <a:pPr lvl="1"/>
            <a:r>
              <a:rPr lang="en-US" sz="4000" dirty="0"/>
              <a:t>What is a sonic boom?</a:t>
            </a:r>
          </a:p>
          <a:p>
            <a:pPr lvl="1"/>
            <a:r>
              <a:rPr lang="en-US" sz="4000" dirty="0"/>
              <a:t>How is a sonic boom quieted?</a:t>
            </a:r>
          </a:p>
        </p:txBody>
      </p:sp>
      <p:sp>
        <p:nvSpPr>
          <p:cNvPr id="4" name="Slide Number Placeholder 3">
            <a:extLst>
              <a:ext uri="{FF2B5EF4-FFF2-40B4-BE49-F238E27FC236}">
                <a16:creationId xmlns:a16="http://schemas.microsoft.com/office/drawing/2014/main" id="{83B90777-5367-4603-A7C4-0E234AEDB507}"/>
              </a:ext>
            </a:extLst>
          </p:cNvPr>
          <p:cNvSpPr>
            <a:spLocks noGrp="1"/>
          </p:cNvSpPr>
          <p:nvPr>
            <p:ph type="sldNum" sz="quarter" idx="10"/>
          </p:nvPr>
        </p:nvSpPr>
        <p:spPr/>
        <p:txBody>
          <a:bodyPr/>
          <a:lstStyle/>
          <a:p>
            <a:pPr>
              <a:defRPr/>
            </a:pPr>
            <a:fld id="{31DD3C4B-036E-4AED-9291-1DC0D6EAFAC7}" type="slidenum">
              <a:rPr lang="en-US" smtClean="0"/>
              <a:pPr>
                <a:defRPr/>
              </a:pPr>
              <a:t>8</a:t>
            </a:fld>
            <a:endParaRPr lang="en-US" dirty="0"/>
          </a:p>
        </p:txBody>
      </p:sp>
    </p:spTree>
    <p:extLst>
      <p:ext uri="{BB962C8B-B14F-4D97-AF65-F5344CB8AC3E}">
        <p14:creationId xmlns:p14="http://schemas.microsoft.com/office/powerpoint/2010/main" val="1775399629"/>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B1FC-A7EF-44DB-A557-525AB1F10A55}"/>
              </a:ext>
            </a:extLst>
          </p:cNvPr>
          <p:cNvSpPr>
            <a:spLocks noGrp="1"/>
          </p:cNvSpPr>
          <p:nvPr>
            <p:ph type="title"/>
          </p:nvPr>
        </p:nvSpPr>
        <p:spPr/>
        <p:txBody>
          <a:bodyPr/>
          <a:lstStyle/>
          <a:p>
            <a:r>
              <a:rPr lang="en-US" dirty="0"/>
              <a:t>What is a sonic boom?</a:t>
            </a:r>
          </a:p>
        </p:txBody>
      </p:sp>
      <p:sp>
        <p:nvSpPr>
          <p:cNvPr id="4" name="Slide Number Placeholder 3">
            <a:extLst>
              <a:ext uri="{FF2B5EF4-FFF2-40B4-BE49-F238E27FC236}">
                <a16:creationId xmlns:a16="http://schemas.microsoft.com/office/drawing/2014/main" id="{8C1A6171-6E28-4606-81BA-A31D1721F718}"/>
              </a:ext>
            </a:extLst>
          </p:cNvPr>
          <p:cNvSpPr>
            <a:spLocks noGrp="1"/>
          </p:cNvSpPr>
          <p:nvPr>
            <p:ph type="sldNum" sz="quarter" idx="10"/>
          </p:nvPr>
        </p:nvSpPr>
        <p:spPr/>
        <p:txBody>
          <a:bodyPr/>
          <a:lstStyle/>
          <a:p>
            <a:pPr>
              <a:defRPr/>
            </a:pPr>
            <a:fld id="{31DD3C4B-036E-4AED-9291-1DC0D6EAFAC7}" type="slidenum">
              <a:rPr lang="en-US" smtClean="0"/>
              <a:pPr>
                <a:defRPr/>
              </a:pPr>
              <a:t>9</a:t>
            </a:fld>
            <a:endParaRPr lang="en-US" dirty="0"/>
          </a:p>
        </p:txBody>
      </p:sp>
      <p:pic>
        <p:nvPicPr>
          <p:cNvPr id="6" name="Picture 3">
            <a:extLst>
              <a:ext uri="{FF2B5EF4-FFF2-40B4-BE49-F238E27FC236}">
                <a16:creationId xmlns:a16="http://schemas.microsoft.com/office/drawing/2014/main" id="{B60F2584-DF4D-4288-BDE8-053B473EBE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44" b="7600"/>
          <a:stretch/>
        </p:blipFill>
        <p:spPr bwMode="auto">
          <a:xfrm>
            <a:off x="140537" y="1848351"/>
            <a:ext cx="6519908" cy="404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D74597D-EF61-4EAC-B6D9-56DD27FF4E77}"/>
              </a:ext>
            </a:extLst>
          </p:cNvPr>
          <p:cNvSpPr txBox="1"/>
          <p:nvPr/>
        </p:nvSpPr>
        <p:spPr>
          <a:xfrm>
            <a:off x="6096000" y="6460832"/>
            <a:ext cx="6198851" cy="307777"/>
          </a:xfrm>
          <a:prstGeom prst="rect">
            <a:avLst/>
          </a:prstGeom>
          <a:noFill/>
        </p:spPr>
        <p:txBody>
          <a:bodyPr wrap="square" rtlCol="0">
            <a:spAutoFit/>
          </a:bodyPr>
          <a:lstStyle/>
          <a:p>
            <a:pPr algn="l"/>
            <a:r>
              <a:rPr lang="en-US" sz="1400" dirty="0"/>
              <a:t>D.J. Maglieri, et al. NASA-SP-2014-622.</a:t>
            </a:r>
          </a:p>
        </p:txBody>
      </p:sp>
      <p:pic>
        <p:nvPicPr>
          <p:cNvPr id="9" name="Picture 8">
            <a:extLst>
              <a:ext uri="{FF2B5EF4-FFF2-40B4-BE49-F238E27FC236}">
                <a16:creationId xmlns:a16="http://schemas.microsoft.com/office/drawing/2014/main" id="{11A31361-E3B2-4998-98DE-A42735765C46}"/>
              </a:ext>
            </a:extLst>
          </p:cNvPr>
          <p:cNvPicPr>
            <a:picLocks noChangeAspect="1"/>
          </p:cNvPicPr>
          <p:nvPr/>
        </p:nvPicPr>
        <p:blipFill rotWithShape="1">
          <a:blip r:embed="rId4"/>
          <a:srcRect l="-1" r="338" b="5755"/>
          <a:stretch/>
        </p:blipFill>
        <p:spPr>
          <a:xfrm>
            <a:off x="6096000" y="968861"/>
            <a:ext cx="5876441" cy="5212401"/>
          </a:xfrm>
          <a:prstGeom prst="rect">
            <a:avLst/>
          </a:prstGeom>
        </p:spPr>
      </p:pic>
      <p:sp>
        <p:nvSpPr>
          <p:cNvPr id="15" name="Rectangle 14">
            <a:extLst>
              <a:ext uri="{FF2B5EF4-FFF2-40B4-BE49-F238E27FC236}">
                <a16:creationId xmlns:a16="http://schemas.microsoft.com/office/drawing/2014/main" id="{5C2CD2F9-010D-4227-83FA-5A58E48E1377}"/>
              </a:ext>
            </a:extLst>
          </p:cNvPr>
          <p:cNvSpPr/>
          <p:nvPr/>
        </p:nvSpPr>
        <p:spPr bwMode="auto">
          <a:xfrm>
            <a:off x="219559" y="2111021"/>
            <a:ext cx="2659108" cy="147884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Black" pitchFamily="-108" charset="0"/>
              <a:ea typeface="ＭＳ Ｐゴシック" pitchFamily="-108" charset="-128"/>
              <a:cs typeface="ＭＳ Ｐゴシック" pitchFamily="-108" charset="-128"/>
            </a:endParaRPr>
          </a:p>
        </p:txBody>
      </p:sp>
      <p:grpSp>
        <p:nvGrpSpPr>
          <p:cNvPr id="18" name="Group 17">
            <a:extLst>
              <a:ext uri="{FF2B5EF4-FFF2-40B4-BE49-F238E27FC236}">
                <a16:creationId xmlns:a16="http://schemas.microsoft.com/office/drawing/2014/main" id="{FC70E379-2666-461A-8662-E44365F5828D}"/>
              </a:ext>
            </a:extLst>
          </p:cNvPr>
          <p:cNvGrpSpPr/>
          <p:nvPr/>
        </p:nvGrpSpPr>
        <p:grpSpPr>
          <a:xfrm>
            <a:off x="423484" y="2041923"/>
            <a:ext cx="1211425" cy="2098310"/>
            <a:chOff x="423484" y="2041923"/>
            <a:chExt cx="1211425" cy="2098310"/>
          </a:xfrm>
        </p:grpSpPr>
        <p:sp>
          <p:nvSpPr>
            <p:cNvPr id="16" name="Arrow: Right 15">
              <a:extLst>
                <a:ext uri="{FF2B5EF4-FFF2-40B4-BE49-F238E27FC236}">
                  <a16:creationId xmlns:a16="http://schemas.microsoft.com/office/drawing/2014/main" id="{270BC086-F837-4606-B81D-DDC5B83401AE}"/>
                </a:ext>
              </a:extLst>
            </p:cNvPr>
            <p:cNvSpPr/>
            <p:nvPr/>
          </p:nvSpPr>
          <p:spPr bwMode="auto">
            <a:xfrm rot="3370446">
              <a:off x="508838" y="3014162"/>
              <a:ext cx="1900426" cy="351716"/>
            </a:xfrm>
            <a:prstGeom prst="right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5" name="TextBox 4">
              <a:extLst>
                <a:ext uri="{FF2B5EF4-FFF2-40B4-BE49-F238E27FC236}">
                  <a16:creationId xmlns:a16="http://schemas.microsoft.com/office/drawing/2014/main" id="{EA6BA8C1-2F64-4FCA-8B76-A7FD9FEF135E}"/>
                </a:ext>
              </a:extLst>
            </p:cNvPr>
            <p:cNvSpPr txBox="1"/>
            <p:nvPr/>
          </p:nvSpPr>
          <p:spPr>
            <a:xfrm>
              <a:off x="423484" y="2041923"/>
              <a:ext cx="1125629" cy="461665"/>
            </a:xfrm>
            <a:prstGeom prst="rect">
              <a:avLst/>
            </a:prstGeom>
            <a:solidFill>
              <a:srgbClr val="00B050"/>
            </a:solidFill>
            <a:ln w="28575">
              <a:solidFill>
                <a:srgbClr val="00B050"/>
              </a:solidFill>
            </a:ln>
          </p:spPr>
          <p:txBody>
            <a:bodyPr wrap="none" rtlCol="0">
              <a:spAutoFit/>
            </a:bodyPr>
            <a:lstStyle/>
            <a:p>
              <a:r>
                <a:rPr lang="en-US" sz="2400" dirty="0"/>
                <a:t>aircraft</a:t>
              </a:r>
              <a:endParaRPr lang="en-US" dirty="0"/>
            </a:p>
          </p:txBody>
        </p:sp>
      </p:grpSp>
      <p:sp>
        <p:nvSpPr>
          <p:cNvPr id="17" name="Flowchart: Connector 16">
            <a:extLst>
              <a:ext uri="{FF2B5EF4-FFF2-40B4-BE49-F238E27FC236}">
                <a16:creationId xmlns:a16="http://schemas.microsoft.com/office/drawing/2014/main" id="{785EAD8A-DC9B-40B0-BBAD-B1CD5219F926}"/>
              </a:ext>
            </a:extLst>
          </p:cNvPr>
          <p:cNvSpPr/>
          <p:nvPr/>
        </p:nvSpPr>
        <p:spPr bwMode="auto">
          <a:xfrm>
            <a:off x="1874564" y="4059077"/>
            <a:ext cx="457200" cy="457200"/>
          </a:xfrm>
          <a:prstGeom prst="flowChartConnector">
            <a:avLst/>
          </a:prstGeom>
          <a:no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376428412"/>
      </p:ext>
    </p:extLst>
  </p:cSld>
  <p:clrMapOvr>
    <a:masterClrMapping/>
  </p:clrMapOvr>
  <p:transition spd="med">
    <p:fade/>
  </p:transition>
</p:sld>
</file>

<file path=ppt/theme/theme1.xml><?xml version="1.0" encoding="utf-8"?>
<a:theme xmlns:a="http://schemas.openxmlformats.org/drawingml/2006/main" name="Blank Present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lank Presentation">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B9300AB196EE4BA80B16710F58E734" ma:contentTypeVersion="9" ma:contentTypeDescription="Create a new document." ma:contentTypeScope="" ma:versionID="27eb931ac7dea9c23e98ba909306d777">
  <xsd:schema xmlns:xsd="http://www.w3.org/2001/XMLSchema" xmlns:xs="http://www.w3.org/2001/XMLSchema" xmlns:p="http://schemas.microsoft.com/office/2006/metadata/properties" xmlns:ns2="fd9d5043-237b-4c63-8ec3-0d0d218dc774" xmlns:ns3="573c746e-f7d3-477e-b16b-8b3e5c6c3976" targetNamespace="http://schemas.microsoft.com/office/2006/metadata/properties" ma:root="true" ma:fieldsID="cdc63814498f19b3b426d23996635890" ns2:_="" ns3:_="">
    <xsd:import namespace="fd9d5043-237b-4c63-8ec3-0d0d218dc774"/>
    <xsd:import namespace="573c746e-f7d3-477e-b16b-8b3e5c6c397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9d5043-237b-4c63-8ec3-0d0d218dc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3c746e-f7d3-477e-b16b-8b3e5c6c39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847C653-C4AB-48A4-8563-18AE6BE968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9d5043-237b-4c63-8ec3-0d0d218dc774"/>
    <ds:schemaRef ds:uri="573c746e-f7d3-477e-b16b-8b3e5c6c39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AA3B08-93DC-455F-A86A-C61528F9086C}">
  <ds:schemaRefs>
    <ds:schemaRef ds:uri="http://schemas.microsoft.com/sharepoint/v3/contenttype/forms"/>
  </ds:schemaRefs>
</ds:datastoreItem>
</file>

<file path=customXml/itemProps3.xml><?xml version="1.0" encoding="utf-8"?>
<ds:datastoreItem xmlns:ds="http://schemas.openxmlformats.org/officeDocument/2006/customXml" ds:itemID="{9EF3F322-84E1-4473-A067-CD6661FF014E}">
  <ds:schemaRefs>
    <ds:schemaRef ds:uri="http://purl.org/dc/elements/1.1/"/>
    <ds:schemaRef ds:uri="fd9d5043-237b-4c63-8ec3-0d0d218dc774"/>
    <ds:schemaRef ds:uri="573c746e-f7d3-477e-b16b-8b3e5c6c3976"/>
    <ds:schemaRef ds:uri="http://schemas.microsoft.com/office/2006/documentManagement/types"/>
    <ds:schemaRef ds:uri="http://purl.org/dc/dcmitype/"/>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15889</TotalTime>
  <Words>8589</Words>
  <Application>Microsoft Office PowerPoint</Application>
  <PresentationFormat>Widescreen</PresentationFormat>
  <Paragraphs>670</Paragraphs>
  <Slides>42</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75 Helvetica Bold</vt:lpstr>
      <vt:lpstr>Arial</vt:lpstr>
      <vt:lpstr>Arial Black</vt:lpstr>
      <vt:lpstr>Calibri</vt:lpstr>
      <vt:lpstr>Helvetica</vt:lpstr>
      <vt:lpstr>System Font Regular</vt:lpstr>
      <vt:lpstr>Times</vt:lpstr>
      <vt:lpstr>Blank Presentation</vt:lpstr>
      <vt:lpstr>Redo Title Slide </vt:lpstr>
      <vt:lpstr>Acknowledgments</vt:lpstr>
      <vt:lpstr>Outline</vt:lpstr>
      <vt:lpstr>The vision for commercial supersonic flight</vt:lpstr>
      <vt:lpstr>Overcoming the barrier to overland flight</vt:lpstr>
      <vt:lpstr>Supersonic Flight and Sonic Boom: A Brief History</vt:lpstr>
      <vt:lpstr>PowerPoint Presentation</vt:lpstr>
      <vt:lpstr>PowerPoint Presentation</vt:lpstr>
      <vt:lpstr>What is a sonic boom?</vt:lpstr>
      <vt:lpstr>How is a sonic boom quieted?</vt:lpstr>
      <vt:lpstr>PowerPoint Presentation</vt:lpstr>
      <vt:lpstr>How did the public react historically to sonic booms?</vt:lpstr>
      <vt:lpstr>Why do we think the “thump” is quiet enough?</vt:lpstr>
      <vt:lpstr>Low Boom Community Response Testing</vt:lpstr>
      <vt:lpstr>What data is needed for aircraft noise standards development?</vt:lpstr>
      <vt:lpstr>Dose-Response Curves from Past NASA Tests</vt:lpstr>
      <vt:lpstr>PowerPoint Presentation</vt:lpstr>
      <vt:lpstr>What is NASA’s Low Boom Flight Demonstration?</vt:lpstr>
      <vt:lpstr>Will a demonstrator represent future larger aircraft?</vt:lpstr>
      <vt:lpstr>The X-59 QueSST (Quiet SuperSonic Technology) Aircraft</vt:lpstr>
      <vt:lpstr>X-59 QueSST Aircraft Development Status</vt:lpstr>
      <vt:lpstr>Community Overflight Testing Creates Response Data</vt:lpstr>
      <vt:lpstr>National Representativeness</vt:lpstr>
      <vt:lpstr>Sparse Data</vt:lpstr>
      <vt:lpstr>Organizational Challenges</vt:lpstr>
      <vt:lpstr>Summary</vt:lpstr>
      <vt:lpstr>PowerPoint Presentation</vt:lpstr>
      <vt:lpstr>Backup</vt:lpstr>
      <vt:lpstr>Sonic Boom Simulators: Outdoor Environment</vt:lpstr>
      <vt:lpstr>Sonic Boom Simulators: Indoor Environment</vt:lpstr>
      <vt:lpstr>Acoustic Metrics for Noise Certification</vt:lpstr>
      <vt:lpstr>Rattle and Vibration Studies</vt:lpstr>
      <vt:lpstr>Minimum Bow Shock Solution</vt:lpstr>
      <vt:lpstr>Full George-Seebass Solution</vt:lpstr>
      <vt:lpstr>Sonic Boom Minimization and the HSCT Program</vt:lpstr>
      <vt:lpstr>Incorporating Computational Fluid Dynamics (CFD)</vt:lpstr>
      <vt:lpstr>Sonic Boom Shaping Proven in Flight</vt:lpstr>
      <vt:lpstr>New Approach to Target Signature Selection</vt:lpstr>
      <vt:lpstr>Improved CFD and Design Processes</vt:lpstr>
      <vt:lpstr>Is a quiet supersonic airliner feasible? </vt:lpstr>
      <vt:lpstr>Validated approaches to integrated low boom design</vt:lpstr>
      <vt:lpstr>What is a sonic boom?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PPBE22 PRG Guidance</dc:title>
  <dc:creator>Ozoroski, Lori P. (LARC-E1A)</dc:creator>
  <cp:lastModifiedBy>Rathsam, Jonathan (LARC-D321)</cp:lastModifiedBy>
  <cp:revision>646</cp:revision>
  <dcterms:created xsi:type="dcterms:W3CDTF">2020-03-27T02:33:52Z</dcterms:created>
  <dcterms:modified xsi:type="dcterms:W3CDTF">2022-04-07T15:52:39Z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0x010100C8B9300AB196EE4BA80B16710F58E734</vt:lpwstr>
  </property>
</Properties>
</file>