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3" r:id="rId5"/>
  </p:sldMasterIdLst>
  <p:notesMasterIdLst>
    <p:notesMasterId r:id="rId27"/>
  </p:notesMasterIdLst>
  <p:sldIdLst>
    <p:sldId id="259" r:id="rId6"/>
    <p:sldId id="260" r:id="rId7"/>
    <p:sldId id="261" r:id="rId8"/>
    <p:sldId id="262" r:id="rId9"/>
    <p:sldId id="265" r:id="rId10"/>
    <p:sldId id="291" r:id="rId11"/>
    <p:sldId id="280" r:id="rId12"/>
    <p:sldId id="282" r:id="rId13"/>
    <p:sldId id="258" r:id="rId14"/>
    <p:sldId id="283" r:id="rId15"/>
    <p:sldId id="292" r:id="rId16"/>
    <p:sldId id="298" r:id="rId17"/>
    <p:sldId id="296" r:id="rId18"/>
    <p:sldId id="297" r:id="rId19"/>
    <p:sldId id="293" r:id="rId20"/>
    <p:sldId id="285" r:id="rId21"/>
    <p:sldId id="286" r:id="rId22"/>
    <p:sldId id="294" r:id="rId23"/>
    <p:sldId id="287" r:id="rId24"/>
    <p:sldId id="288" r:id="rId25"/>
    <p:sldId id="29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968"/>
    <a:srgbClr val="041E42"/>
    <a:srgbClr val="FFF7E9"/>
    <a:srgbClr val="004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9"/>
    <p:restoredTop sz="94638"/>
  </p:normalViewPr>
  <p:slideViewPr>
    <p:cSldViewPr snapToGrid="0" snapToObjects="1">
      <p:cViewPr varScale="1">
        <p:scale>
          <a:sx n="161" d="100"/>
          <a:sy n="161" d="100"/>
        </p:scale>
        <p:origin x="24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9BA5A-2612-F94C-B937-77D96127827B}" type="datetimeFigureOut">
              <a:rPr lang="en-US" smtClean="0"/>
              <a:t>3/16/22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51ECE-9D26-114F-83DC-84815787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5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51ECE-9D26-114F-83DC-84815787CD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5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6.emf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5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5899FD-F8AE-E443-A2F6-2D3475A27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077" y="1122363"/>
            <a:ext cx="10929846" cy="2387600"/>
          </a:xfrm>
        </p:spPr>
        <p:txBody>
          <a:bodyPr lIns="0" tIns="0" rIns="0" bIns="0" anchor="b">
            <a:noAutofit/>
          </a:bodyPr>
          <a:lstStyle>
            <a:lvl1pPr algn="l">
              <a:defRPr sz="8000" cap="all" spc="100" baseline="0">
                <a:solidFill>
                  <a:srgbClr val="A8996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077" y="3602038"/>
            <a:ext cx="10929846" cy="16557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5C8CD65-8B95-6F49-866F-118D605EBB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2823" y="5956460"/>
            <a:ext cx="1308100" cy="5588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/>
          <p:nvPr userDrawn="1"/>
        </p:nvCxnSpPr>
        <p:spPr>
          <a:xfrm>
            <a:off x="631077" y="5721180"/>
            <a:ext cx="1092984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A7FF35A2-5C5B-9443-A3D8-4D6A1DF24F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7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7B252F-CFCB-BE48-886C-D4E113BC4D1C}"/>
              </a:ext>
            </a:extLst>
          </p:cNvPr>
          <p:cNvSpPr txBox="1"/>
          <p:nvPr userDrawn="1"/>
        </p:nvSpPr>
        <p:spPr>
          <a:xfrm>
            <a:off x="6055734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March 15, 2022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6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7223A9-D871-8142-A87A-BE156457A7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645875" y="1311875"/>
            <a:ext cx="6858000" cy="4234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4D8D6C-5D98-F743-8EB7-8DF6B4069F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7750" y="0"/>
            <a:ext cx="4234250" cy="157555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1978BA5-72BD-1949-A11D-E2C7D816D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9164" y="178654"/>
            <a:ext cx="1308100" cy="5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>
                <a:solidFill>
                  <a:srgbClr val="A89968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4E6F9784-A60F-3A47-B581-E2EB1E6FA38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8351" y="938501"/>
            <a:ext cx="613781" cy="61378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4235D-B38D-3B4F-A7D1-312883C95350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5EEBCC6-D9C3-A04C-84D6-E0EAC530DB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700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47D01F-1089-684D-8AC5-52A84883759B}"/>
              </a:ext>
            </a:extLst>
          </p:cNvPr>
          <p:cNvSpPr txBox="1"/>
          <p:nvPr userDrawn="1"/>
        </p:nvSpPr>
        <p:spPr>
          <a:xfrm>
            <a:off x="4033394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March 15, 2022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0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9A22ECB-11B5-4F4A-89D0-421FF248BE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88AB85F5-7286-6F43-926B-7B9032079C7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51788" y="0"/>
            <a:ext cx="42402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58B64BF8-78C5-CC44-831E-C3431A079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077" y="5951623"/>
            <a:ext cx="1308100" cy="558800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551DDD23-8D35-B24A-BF62-D5DEF6724D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2A258986-B903-2549-814F-DFF150964A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>
                <a:solidFill>
                  <a:srgbClr val="A89968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D663B7D-6853-EA4A-B756-3F227E9F5FBA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81A0FBF0-143F-C04C-BD7F-A66B0F8A3C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055" y="5951623"/>
            <a:ext cx="2927350" cy="558800"/>
          </a:xfrm>
        </p:spPr>
        <p:txBody>
          <a:bodyPr/>
          <a:lstStyle>
            <a:lvl1pPr algn="r"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  <a:p>
            <a:pPr lvl="0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February 4, 2020</a:t>
            </a:fld>
            <a:endParaRPr lang="en-US" dirty="0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328CD46D-D840-A545-B313-07F7D837D4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8351" y="938501"/>
            <a:ext cx="613781" cy="613781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CE93CF2-E75E-384C-9230-B872A6F4B166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32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rgbClr val="A89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247EDA7E-9600-A445-BD08-18A82ABED3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8FC574-4858-E640-99C2-16CD9E1F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31" y="2953265"/>
            <a:ext cx="6619274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cap="all" spc="10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023AA-2197-0446-AB42-D28BA422DD8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3731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041E42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FE8BA0-9E2C-CF44-BABD-55B346783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081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cap="all" spc="100" baseline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451DA1-6FA8-4E4D-A5F4-77545F145275}"/>
              </a:ext>
            </a:extLst>
          </p:cNvPr>
          <p:cNvCxnSpPr>
            <a:cxnSpLocks/>
          </p:cNvCxnSpPr>
          <p:nvPr userDrawn="1"/>
        </p:nvCxnSpPr>
        <p:spPr>
          <a:xfrm>
            <a:off x="660081" y="5523468"/>
            <a:ext cx="8169323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2D5FF7-C44F-5149-AC5F-9B7A8D72CC3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FFF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tatue of a person&#10;&#10;Description automatically generated">
            <a:extLst>
              <a:ext uri="{FF2B5EF4-FFF2-40B4-BE49-F238E27FC236}">
                <a16:creationId xmlns:a16="http://schemas.microsoft.com/office/drawing/2014/main" id="{FD97C0F9-3EF1-024C-88FF-B7B3D56B34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50A6A17-9EB7-1E40-85C0-F05702828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38" y="2953265"/>
            <a:ext cx="6619274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cap="all" spc="100" baseline="0">
                <a:solidFill>
                  <a:srgbClr val="041E4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F8DFEB7-3679-3547-A29F-A715A56176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5338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004C9D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0E59F6F-70DD-D44B-B463-CE6EDC04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1688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cap="all" spc="100" baseline="0">
                <a:solidFill>
                  <a:srgbClr val="A899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C6FB1D-2182-9F4E-AC14-7D349148A75A}"/>
              </a:ext>
            </a:extLst>
          </p:cNvPr>
          <p:cNvCxnSpPr>
            <a:cxnSpLocks/>
          </p:cNvCxnSpPr>
          <p:nvPr userDrawn="1"/>
        </p:nvCxnSpPr>
        <p:spPr>
          <a:xfrm>
            <a:off x="661688" y="5523468"/>
            <a:ext cx="661292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2E26DA4-655B-2946-B7D6-97ACB07E886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70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FFF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1A94636-0146-0046-B0D7-AD4443982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484226E-17CF-7548-AEF6-B1745AB3BC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0175" y="1913708"/>
            <a:ext cx="311651" cy="25269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39861B-5B4E-CD4A-8638-5C1B48F6D4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1415" y="2441401"/>
            <a:ext cx="5369170" cy="2082800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2500">
                <a:solidFill>
                  <a:srgbClr val="041E4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Type quote here.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set in culpa.”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7861679-0949-EB4A-ACE2-F1813F1B8F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8997" y="4765168"/>
            <a:ext cx="514008" cy="64153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B1C24BF-56FC-984A-8CA4-0DBCCD3F76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03955" y="6102865"/>
            <a:ext cx="1308100" cy="5588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CF4F52-B3A2-0B44-B09B-A58F030A762D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FDACFB-45AC-344D-87C8-0EC29BCC2475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6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82EF-BE4D-2C4A-90ED-7F7DB977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48" y="2405062"/>
            <a:ext cx="7427844" cy="2047875"/>
          </a:xfrm>
        </p:spPr>
        <p:txBody>
          <a:bodyPr anchor="b" anchorCtr="0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1DEEE-00D9-3547-A8D8-3609E9FE4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308" y="4541560"/>
            <a:ext cx="7426325" cy="2047875"/>
          </a:xfrm>
        </p:spPr>
        <p:txBody>
          <a:bodyPr/>
          <a:lstStyle>
            <a:lvl1pPr algn="l">
              <a:defRPr sz="240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73225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0E5B-8DC0-E044-9132-AC479104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90C6-4722-A74C-972D-28213FD42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77" y="1825625"/>
            <a:ext cx="10929846" cy="41719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E68A5A7-0548-2242-AE24-78466B07E0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3955" y="6102865"/>
            <a:ext cx="1308100" cy="558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4F1D4B-3EC8-AE4F-AA32-62C46DCEB558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31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92A5-DF4E-C24D-B9DE-19C7EEB8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AFA2-8AAB-8B4F-B318-EAC660571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077" y="1825625"/>
            <a:ext cx="5388723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4FC53-7005-B64C-BB66-1342FF292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88722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204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33348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638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9029-C541-884E-842B-F797D946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73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85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B5A53E-9330-9B44-A958-B134EC60CDB1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FFF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59CE-0826-DE4A-806C-08B67B25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374" y="681034"/>
            <a:ext cx="6233550" cy="53165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64A345-F4C3-364D-986C-F0562AE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734E7C-0B31-DE42-BF15-966B53B14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945EAF-EA73-4E44-A9C2-044146BF57AF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251B3DE-45D2-DD48-A116-BA2FC94F1531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44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FFF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CE000B-1FD0-3A4C-83DE-FCF6F942EEB0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7251" y="681035"/>
            <a:ext cx="6213671" cy="5316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34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6E9B56-0AD5-D74F-A4ED-1782E76387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46F50-6ADA-7642-80F4-F57FA728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051170-E968-2243-BFAD-1E89D0E7E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1077" y="1825625"/>
            <a:ext cx="10929846" cy="417194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0A46140-B89B-5446-80D4-07BF476DBF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3955" y="6102865"/>
            <a:ext cx="1308100" cy="5588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078498-9903-3649-82EA-51B5265C8514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1488B91-C71E-4C45-B178-6D1D57D01DA2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03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1E2730-FAC5-9B41-913C-192D006C9E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F8E2B8-6BE8-6541-B62D-E02A6E4EE8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32024" y="681034"/>
            <a:ext cx="2628900" cy="531654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7718A-9ABE-C34A-8584-6F2EACCE6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1076" y="681034"/>
            <a:ext cx="8148548" cy="531654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5B115F6-B0E5-9740-B0CF-6942561D8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3955" y="6102865"/>
            <a:ext cx="1308100" cy="5588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73426B-F9FF-664B-9EB8-1CE70220BCC6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F99D98B-9EED-1F4B-A1A3-3AF0DF85D283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500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2A7D-3D3B-4C7A-8752-13C02A93F8B2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D87B-2850-47B6-8C10-53D299D44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01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5899FD-F8AE-E443-A2F6-2D3475A27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077" y="1122363"/>
            <a:ext cx="10929846" cy="2387600"/>
          </a:xfrm>
        </p:spPr>
        <p:txBody>
          <a:bodyPr lIns="0" tIns="0" rIns="0" bIns="0" anchor="b">
            <a:noAutofit/>
          </a:bodyPr>
          <a:lstStyle>
            <a:lvl1pPr algn="l">
              <a:defRPr sz="8000" cap="all" spc="100" baseline="0">
                <a:solidFill>
                  <a:srgbClr val="A8996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077" y="3602038"/>
            <a:ext cx="10929846" cy="16557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/>
          <p:nvPr userDrawn="1"/>
        </p:nvCxnSpPr>
        <p:spPr>
          <a:xfrm>
            <a:off x="631077" y="5721180"/>
            <a:ext cx="10929847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A7FF35A2-5C5B-9443-A3D8-4D6A1DF24F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7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7B252F-CFCB-BE48-886C-D4E113BC4D1C}"/>
              </a:ext>
            </a:extLst>
          </p:cNvPr>
          <p:cNvSpPr txBox="1"/>
          <p:nvPr userDrawn="1"/>
        </p:nvSpPr>
        <p:spPr>
          <a:xfrm>
            <a:off x="5582857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March 15, 2022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7884202-7AC9-BF49-85D7-31CCC69BCF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3627" y="5934877"/>
            <a:ext cx="2168447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95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7223A9-D871-8142-A87A-BE156457A7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645875" y="1311875"/>
            <a:ext cx="6858000" cy="42342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>
                <a:solidFill>
                  <a:srgbClr val="A89968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4E6F9784-A60F-3A47-B581-E2EB1E6FA3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8351" y="938501"/>
            <a:ext cx="613781" cy="61378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4235D-B38D-3B4F-A7D1-312883C95350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5EEBCC6-D9C3-A04C-84D6-E0EAC530DB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700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47D01F-1089-684D-8AC5-52A84883759B}"/>
              </a:ext>
            </a:extLst>
          </p:cNvPr>
          <p:cNvSpPr txBox="1"/>
          <p:nvPr userDrawn="1"/>
        </p:nvSpPr>
        <p:spPr>
          <a:xfrm>
            <a:off x="4033394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March 15, 2022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FC52DB-FE29-9F44-ACD9-0B8D9DD097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7750" y="0"/>
            <a:ext cx="4234250" cy="157555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3C6CD4F-70BF-1741-88D8-6C949DA475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3627" y="252151"/>
            <a:ext cx="2168447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69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606C1A-1696-FC4B-B124-D1B2F748C4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687A99C2-D006-7B4A-A9B5-95ADA80644C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51788" y="0"/>
            <a:ext cx="42402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9284E53-FC4C-7340-BD49-917F3C715E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44D1F29-0709-D846-8057-850D0CFD2D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>
                <a:solidFill>
                  <a:srgbClr val="A89968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4E62E2-EB53-6F4E-8632-D0825C03377F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8F904C00-2501-A240-A211-5A9E14420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055" y="5951623"/>
            <a:ext cx="2927350" cy="558800"/>
          </a:xfrm>
        </p:spPr>
        <p:txBody>
          <a:bodyPr/>
          <a:lstStyle>
            <a:lvl1pPr algn="r">
              <a:lnSpc>
                <a:spcPts val="1600"/>
              </a:lnSpc>
              <a:spcBef>
                <a:spcPts val="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  <a:p>
            <a:pPr lvl="0"/>
            <a:fld id="{1976A44C-969B-C046-938C-92CAE64EBF8B}" type="datetime4"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February 4, 2020</a:t>
            </a:fld>
            <a:endParaRPr lang="en-US" dirty="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3F7AD18-4CC1-8A44-9248-BBB9F707F7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8351" y="938501"/>
            <a:ext cx="613781" cy="613781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A5B0F37-8A3E-E84C-8654-43B2B7BD2310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FD634FDA-3746-6B41-988E-BBB42F6493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1077" y="5943891"/>
            <a:ext cx="2251019" cy="68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9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rgbClr val="A89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47EDA7E-9600-A445-BD08-18A82ABED3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8FC574-4858-E640-99C2-16CD9E1F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31" y="2953265"/>
            <a:ext cx="6619274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cap="all" spc="10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023AA-2197-0446-AB42-D28BA422DD8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3731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041E42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FE8BA0-9E2C-CF44-BABD-55B346783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081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cap="all" spc="100" baseline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451DA1-6FA8-4E4D-A5F4-77545F145275}"/>
              </a:ext>
            </a:extLst>
          </p:cNvPr>
          <p:cNvCxnSpPr>
            <a:cxnSpLocks/>
          </p:cNvCxnSpPr>
          <p:nvPr userDrawn="1"/>
        </p:nvCxnSpPr>
        <p:spPr>
          <a:xfrm>
            <a:off x="660081" y="5523468"/>
            <a:ext cx="8169323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2D5FF7-C44F-5149-AC5F-9B7A8D72CC3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4F63EC-E1EA-BE4A-B191-8E2DEBB1E7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3627" y="252150"/>
            <a:ext cx="2168449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69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FFF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D97C0F9-3EF1-024C-88FF-B7B3D56B34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50A6A17-9EB7-1E40-85C0-F05702828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38" y="2953265"/>
            <a:ext cx="6619274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cap="all" spc="100" baseline="0">
                <a:solidFill>
                  <a:srgbClr val="041E4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F8DFEB7-3679-3547-A29F-A715A56176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5338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004C9D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0E59F6F-70DD-D44B-B463-CE6EDC04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1688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cap="all" spc="100" baseline="0">
                <a:solidFill>
                  <a:srgbClr val="A899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C6FB1D-2182-9F4E-AC14-7D349148A75A}"/>
              </a:ext>
            </a:extLst>
          </p:cNvPr>
          <p:cNvCxnSpPr>
            <a:cxnSpLocks/>
          </p:cNvCxnSpPr>
          <p:nvPr userDrawn="1"/>
        </p:nvCxnSpPr>
        <p:spPr>
          <a:xfrm>
            <a:off x="661688" y="5523468"/>
            <a:ext cx="661292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2E26DA4-655B-2946-B7D6-97ACB07E886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0A0B903-AEC6-4543-81EF-CD5D82545B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3453" y="252151"/>
            <a:ext cx="1903750" cy="58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87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FFF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1A94636-0146-0046-B0D7-AD4443982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484226E-17CF-7548-AEF6-B1745AB3BC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0175" y="1913708"/>
            <a:ext cx="311651" cy="25269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39861B-5B4E-CD4A-8638-5C1B48F6D4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1415" y="2441401"/>
            <a:ext cx="5369170" cy="2082800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2500">
                <a:solidFill>
                  <a:srgbClr val="041E42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Type quote here.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set in culpa.”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7861679-0949-EB4A-ACE2-F1813F1B8FC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8997" y="4765168"/>
            <a:ext cx="514008" cy="6415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FDACFB-45AC-344D-87C8-0EC29BCC2475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474E5B-95CB-B24A-8FCA-CE564C84B7C5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8E89BD07-7D7D-2047-A586-7F58DB06EC6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13627" y="6114757"/>
            <a:ext cx="2168448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42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82EF-BE4D-2C4A-90ED-7F7DB977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48" y="2405062"/>
            <a:ext cx="7427844" cy="2047875"/>
          </a:xfrm>
        </p:spPr>
        <p:txBody>
          <a:bodyPr anchor="b" anchorCtr="0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1DEEE-00D9-3547-A8D8-3609E9FE4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308" y="4541560"/>
            <a:ext cx="7426325" cy="2047875"/>
          </a:xfrm>
        </p:spPr>
        <p:txBody>
          <a:bodyPr/>
          <a:lstStyle>
            <a:lvl1pPr algn="l">
              <a:defRPr sz="240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5714871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0E5B-8DC0-E044-9132-AC479104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90C6-4722-A74C-972D-28213FD42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77" y="1825625"/>
            <a:ext cx="10929846" cy="41719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01233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92A5-DF4E-C24D-B9DE-19C7EEB8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AFA2-8AAB-8B4F-B318-EAC660571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077" y="1825625"/>
            <a:ext cx="5388723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4FC53-7005-B64C-BB66-1342FF292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88722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9805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33348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8835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9029-C541-884E-842B-F797D946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94636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004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B5A53E-9330-9B44-A958-B134EC60CDB1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FFF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59CE-0826-DE4A-806C-08B67B25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374" y="681034"/>
            <a:ext cx="6233550" cy="53165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64A345-F4C3-364D-986C-F0562AE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734E7C-0B31-DE42-BF15-966B53B14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1B3DE-45D2-DD48-A116-BA2FC94F1531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C9D060-3165-AA41-8985-233E5E9DFC06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339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FFF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7251" y="681035"/>
            <a:ext cx="6213671" cy="5316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B25DE2-DBF8-5841-8C91-802DAA9FC83D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8027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6E9B56-0AD5-D74F-A4ED-1782E76387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46F50-6ADA-7642-80F4-F57FA728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051170-E968-2243-BFAD-1E89D0E7E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1077" y="1825625"/>
            <a:ext cx="10929846" cy="417194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488B91-C71E-4C45-B178-6D1D57D01DA2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529A82-E849-5A40-AEBD-707A24B9B105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6C26441F-3561-C34A-892B-8F8692CC29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3627" y="6114757"/>
            <a:ext cx="2168448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076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1E2730-FAC5-9B41-913C-192D006C9E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F8E2B8-6BE8-6541-B62D-E02A6E4EE8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32024" y="681034"/>
            <a:ext cx="2628900" cy="531654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7718A-9ABE-C34A-8584-6F2EACCE6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1076" y="681034"/>
            <a:ext cx="8148548" cy="531654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99D98B-9EED-1F4B-A1A3-3AF0DF85D283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35B42C-D7A1-2E49-BF59-EB66DB737C89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A96C8DA0-7A60-4D45-BF95-3C29B1DD6D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3627" y="6114757"/>
            <a:ext cx="2168448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8.sv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95003AB-07D9-5240-A205-FE39790B4689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456227" y="2210702"/>
            <a:ext cx="3455828" cy="445096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5390DA-D1D6-7E49-B9D8-2D1C34A8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08D4E-93F0-F247-A40C-5CA7F679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077" y="1825625"/>
            <a:ext cx="10929846" cy="4171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9C1CA5D-EB62-2C49-9297-45A57CCE7512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603955" y="6102865"/>
            <a:ext cx="1308100" cy="5588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203C94-477B-3D47-BBC2-BB5CBBA69127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775372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9EFD0D-D923-A94B-A8CD-225E7FFE9649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67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62" r:id="rId4"/>
    <p:sldLayoutId id="2147483661" r:id="rId5"/>
    <p:sldLayoutId id="2147483663" r:id="rId6"/>
    <p:sldLayoutId id="2147483664" r:id="rId7"/>
    <p:sldLayoutId id="2147483650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70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spc="100" baseline="0">
          <a:solidFill>
            <a:srgbClr val="041E42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95003AB-07D9-5240-A205-FE39790B468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8456227" y="2210702"/>
            <a:ext cx="3455828" cy="445096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5390DA-D1D6-7E49-B9D8-2D1C34A8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08D4E-93F0-F247-A40C-5CA7F679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077" y="1825625"/>
            <a:ext cx="10929846" cy="4171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203C94-477B-3D47-BBC2-BB5CBBA69127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8954964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9EFD0D-D923-A94B-A8CD-225E7FFE9649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2E39DDB-B06E-F14F-8ED9-24B8F461A29A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713627" y="6114757"/>
            <a:ext cx="2168448" cy="66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4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spc="100" baseline="0">
          <a:solidFill>
            <a:srgbClr val="041E42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A899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483A4111-EF1E-8D4E-9538-4499A2710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579" y="484125"/>
            <a:ext cx="11044367" cy="3028088"/>
          </a:xfrm>
        </p:spPr>
        <p:txBody>
          <a:bodyPr>
            <a:normAutofit/>
          </a:bodyPr>
          <a:lstStyle/>
          <a:p>
            <a:r>
              <a:rPr lang="en-US" b="1" u="sng" dirty="0"/>
              <a:t>Tribology Induced Water Pump Bearing Failure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96DCF04-3825-C44A-90B3-630CDB1F365F}"/>
              </a:ext>
            </a:extLst>
          </p:cNvPr>
          <p:cNvSpPr txBox="1">
            <a:spLocks/>
          </p:cNvSpPr>
          <p:nvPr/>
        </p:nvSpPr>
        <p:spPr>
          <a:xfrm>
            <a:off x="3012511" y="3512212"/>
            <a:ext cx="6512501" cy="17335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400" rtl="0" eaLnBrk="1" latinLnBrk="0" hangingPunct="1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A8996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A8996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A8996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A8996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dirty="0"/>
              <a:t>Dr. Christopher </a:t>
            </a:r>
            <a:r>
              <a:rPr lang="en-US" sz="1800" dirty="0" err="1"/>
              <a:t>DellaCorte</a:t>
            </a:r>
            <a:endParaRPr lang="en-US" sz="1800" dirty="0"/>
          </a:p>
          <a:p>
            <a:pPr algn="ctr">
              <a:lnSpc>
                <a:spcPct val="100000"/>
              </a:lnSpc>
            </a:pPr>
            <a:r>
              <a:rPr lang="en-US" sz="1800" dirty="0"/>
              <a:t>University of Akron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Department of Mechanical Engineering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And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Dr. S. Adam Howard</a:t>
            </a:r>
          </a:p>
          <a:p>
            <a:pPr algn="ctr">
              <a:lnSpc>
                <a:spcPct val="100000"/>
              </a:lnSpc>
            </a:pPr>
            <a:r>
              <a:rPr lang="en-US" sz="1800" dirty="0"/>
              <a:t>NASA Glenn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07238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CEA13-941F-8A43-9964-EC60ECB0D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55" y="199774"/>
            <a:ext cx="10929846" cy="1009651"/>
          </a:xfrm>
        </p:spPr>
        <p:txBody>
          <a:bodyPr/>
          <a:lstStyle/>
          <a:p>
            <a:r>
              <a:rPr lang="en-US" sz="4000" dirty="0"/>
              <a:t>Facility Background-NASA Arnold Test Facility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61EDA-6D28-3D49-A05F-F1CD1A76A1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180" y="1209425"/>
            <a:ext cx="10231452" cy="41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4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CAAF5335-ACDF-8F4D-838D-14E11C1D5F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85" y="1927974"/>
            <a:ext cx="4519640" cy="3920096"/>
          </a:xfrm>
          <a:prstGeom prst="rect">
            <a:avLst/>
          </a:prstGeom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C13391DB-92B4-C24C-AD9C-9F197D0AA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42114"/>
            <a:ext cx="3905956" cy="390595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829822E-F67B-7340-9890-0C0699611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55" y="199774"/>
            <a:ext cx="10929846" cy="1009651"/>
          </a:xfrm>
        </p:spPr>
        <p:txBody>
          <a:bodyPr/>
          <a:lstStyle/>
          <a:p>
            <a:r>
              <a:rPr lang="en-US" sz="4000" dirty="0"/>
              <a:t>Inside: Big, Deep Chamber where Rockets are: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0DEE92F-F3B0-9748-9DB7-28E45C429724}"/>
              </a:ext>
            </a:extLst>
          </p:cNvPr>
          <p:cNvSpPr txBox="1">
            <a:spLocks/>
          </p:cNvSpPr>
          <p:nvPr/>
        </p:nvSpPr>
        <p:spPr>
          <a:xfrm>
            <a:off x="1749553" y="1005578"/>
            <a:ext cx="2768245" cy="10096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spc="100" baseline="0">
                <a:solidFill>
                  <a:srgbClr val="041E4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sz="4000" dirty="0"/>
              <a:t>Installed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9EC31F3-9103-2E4B-9E5E-DB57EF95C7A1}"/>
              </a:ext>
            </a:extLst>
          </p:cNvPr>
          <p:cNvSpPr txBox="1">
            <a:spLocks/>
          </p:cNvSpPr>
          <p:nvPr/>
        </p:nvSpPr>
        <p:spPr>
          <a:xfrm>
            <a:off x="6233084" y="1008296"/>
            <a:ext cx="4209363" cy="10096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spc="100" baseline="0">
                <a:solidFill>
                  <a:srgbClr val="041E42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sz="4000" dirty="0"/>
              <a:t>Fired in Vacuum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9AEA5-635F-BB4B-A5F7-23409A85FAA1}"/>
              </a:ext>
            </a:extLst>
          </p:cNvPr>
          <p:cNvSpPr txBox="1"/>
          <p:nvPr/>
        </p:nvSpPr>
        <p:spPr>
          <a:xfrm>
            <a:off x="1624233" y="5938807"/>
            <a:ext cx="9155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Creates a space like test environment 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18215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483A027-C96A-8B47-BFD2-0DA5CD26B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552"/>
          <a:stretch/>
        </p:blipFill>
        <p:spPr>
          <a:xfrm>
            <a:off x="484334" y="530636"/>
            <a:ext cx="8204446" cy="5796725"/>
          </a:xfrm>
          <a:prstGeom prst="rect">
            <a:avLst/>
          </a:prstGeom>
        </p:spPr>
      </p:pic>
      <p:pic>
        <p:nvPicPr>
          <p:cNvPr id="6" name="Picture 5" descr="A picture containing text, television, electronics, display&#10;&#10;Description automatically generated">
            <a:extLst>
              <a:ext uri="{FF2B5EF4-FFF2-40B4-BE49-F238E27FC236}">
                <a16:creationId xmlns:a16="http://schemas.microsoft.com/office/drawing/2014/main" id="{68CC7DBD-4E7F-4E42-83F3-B0847C4FDE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4473" y="2206225"/>
            <a:ext cx="2976849" cy="22735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A39106-D2E2-9448-B733-412714A2195B}"/>
              </a:ext>
            </a:extLst>
          </p:cNvPr>
          <p:cNvSpPr txBox="1"/>
          <p:nvPr/>
        </p:nvSpPr>
        <p:spPr>
          <a:xfrm>
            <a:off x="1127609" y="173344"/>
            <a:ext cx="9155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Large and Unique Space Test Facility: Built in the Apollo era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20A736-0C53-1D42-BC80-8F2E98728D6B}"/>
              </a:ext>
            </a:extLst>
          </p:cNvPr>
          <p:cNvSpPr txBox="1"/>
          <p:nvPr/>
        </p:nvSpPr>
        <p:spPr>
          <a:xfrm>
            <a:off x="8688780" y="4619087"/>
            <a:ext cx="3320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1960’s Construction of concrete water chamber.  40 meters into the earth</a:t>
            </a:r>
          </a:p>
        </p:txBody>
      </p:sp>
    </p:spTree>
    <p:extLst>
      <p:ext uri="{BB962C8B-B14F-4D97-AF65-F5344CB8AC3E}">
        <p14:creationId xmlns:p14="http://schemas.microsoft.com/office/powerpoint/2010/main" val="1013391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EBA098D-2873-CD4D-A041-04A794EF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25" y="685800"/>
            <a:ext cx="2222500" cy="5486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9B0647-05CD-BD4B-AB81-817088BB29BA}"/>
              </a:ext>
            </a:extLst>
          </p:cNvPr>
          <p:cNvSpPr/>
          <p:nvPr/>
        </p:nvSpPr>
        <p:spPr>
          <a:xfrm>
            <a:off x="3174622" y="1034961"/>
            <a:ext cx="478276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Rocket exhaust expelled into the cooling chamber, 67 ft in diameter by 120 ft deep, located immediately below the vacuum chamber containing 1.75 million gallons of chilled water.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Four 2000hp vertical turbine water pumps team with three smaller 1000 hp pumps to feed 250,000 gallons of water per minute to a water spray system that cools rocket exhaust gases.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Steam ejector pump (outside facility at ground level) maintains vacuum in the chamber during rocket engine firing. </a:t>
            </a:r>
          </a:p>
        </p:txBody>
      </p:sp>
      <p:pic>
        <p:nvPicPr>
          <p:cNvPr id="9" name="Picture 8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2AC35714-4E2A-5947-993F-F9C2EFDD6B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7388" y="670174"/>
            <a:ext cx="4094372" cy="53404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AFB7CE-FF87-C949-B79C-96406D40D287}"/>
              </a:ext>
            </a:extLst>
          </p:cNvPr>
          <p:cNvSpPr txBox="1"/>
          <p:nvPr/>
        </p:nvSpPr>
        <p:spPr>
          <a:xfrm>
            <a:off x="2012826" y="160070"/>
            <a:ext cx="6479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General Operation Statistics and Current Status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C8953-3322-714F-BBD1-622201CD776C}"/>
              </a:ext>
            </a:extLst>
          </p:cNvPr>
          <p:cNvSpPr txBox="1"/>
          <p:nvPr/>
        </p:nvSpPr>
        <p:spPr>
          <a:xfrm>
            <a:off x="3883257" y="5941367"/>
            <a:ext cx="3098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2000 hp water pumps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B71EC1-780C-0C48-9DFD-8D99858B39A8}"/>
              </a:ext>
            </a:extLst>
          </p:cNvPr>
          <p:cNvCxnSpPr>
            <a:cxnSpLocks/>
          </p:cNvCxnSpPr>
          <p:nvPr/>
        </p:nvCxnSpPr>
        <p:spPr>
          <a:xfrm flipV="1">
            <a:off x="6981756" y="5095258"/>
            <a:ext cx="3913223" cy="1076942"/>
          </a:xfrm>
          <a:prstGeom prst="straightConnector1">
            <a:avLst/>
          </a:prstGeom>
          <a:ln w="444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9CD81D0-B3F4-E24C-962A-A6BAD3747F2E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2237362" y="4682032"/>
            <a:ext cx="1645895" cy="1490168"/>
          </a:xfrm>
          <a:prstGeom prst="straightConnector1">
            <a:avLst/>
          </a:prstGeom>
          <a:ln w="444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46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995148-EEF3-4A41-AD70-012B00C55F04}"/>
              </a:ext>
            </a:extLst>
          </p:cNvPr>
          <p:cNvGrpSpPr/>
          <p:nvPr/>
        </p:nvGrpSpPr>
        <p:grpSpPr>
          <a:xfrm>
            <a:off x="5082661" y="895839"/>
            <a:ext cx="6164347" cy="5066322"/>
            <a:chOff x="2476412" y="857250"/>
            <a:chExt cx="6164347" cy="50663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401250C-D975-DB4B-9F22-CABE97AD2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78008" y="857250"/>
              <a:ext cx="3775628" cy="50663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9D513C-42E5-6947-8978-ABF05862071F}"/>
                </a:ext>
              </a:extLst>
            </p:cNvPr>
            <p:cNvSpPr txBox="1"/>
            <p:nvPr/>
          </p:nvSpPr>
          <p:spPr>
            <a:xfrm>
              <a:off x="7214819" y="1083517"/>
              <a:ext cx="12808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Drive Shaft Coupling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439658-025F-B648-9A8F-A36891055EF4}"/>
                </a:ext>
              </a:extLst>
            </p:cNvPr>
            <p:cNvSpPr txBox="1"/>
            <p:nvPr/>
          </p:nvSpPr>
          <p:spPr>
            <a:xfrm>
              <a:off x="2476412" y="3322438"/>
              <a:ext cx="12808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Pump Impellor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F35EB7-A30D-AD42-8F83-C7B2FE3BC98B}"/>
                </a:ext>
              </a:extLst>
            </p:cNvPr>
            <p:cNvSpPr txBox="1"/>
            <p:nvPr/>
          </p:nvSpPr>
          <p:spPr>
            <a:xfrm>
              <a:off x="7132454" y="2622709"/>
              <a:ext cx="12808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Bronze Bearings (bushings)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EFB710B-1A63-BD40-9C6E-9E49CB8216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9208" y="1255620"/>
              <a:ext cx="1845610" cy="31264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1C62497-8843-A04C-AD8A-B08079483B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4623" y="3437404"/>
              <a:ext cx="1363196" cy="470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A985702-56BE-174B-A24F-550881607F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44722" y="2520479"/>
              <a:ext cx="1848971" cy="33253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BB5E1D1-15E3-1942-8413-7D87F6B39F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83484" y="2876364"/>
              <a:ext cx="1885951" cy="11266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60C714-F705-5549-ABCC-0A5D01C2E942}"/>
                </a:ext>
              </a:extLst>
            </p:cNvPr>
            <p:cNvSpPr txBox="1"/>
            <p:nvPr/>
          </p:nvSpPr>
          <p:spPr>
            <a:xfrm>
              <a:off x="7169434" y="1694863"/>
              <a:ext cx="14713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Stainless Steel Shaft (4-inch OD)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0D2326C-EAE2-924F-B6A7-2F81B24809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5927" y="1821919"/>
              <a:ext cx="2028821" cy="36659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C4C5C3F-9CAB-D242-8BAD-C942C7A05BFA}"/>
              </a:ext>
            </a:extLst>
          </p:cNvPr>
          <p:cNvSpPr txBox="1"/>
          <p:nvPr/>
        </p:nvSpPr>
        <p:spPr>
          <a:xfrm>
            <a:off x="7117397" y="269224"/>
            <a:ext cx="305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2000hp Pump: bowl close-up</a:t>
            </a: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20517EBC-F787-1A49-9111-0AF49ABF11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94" y="825896"/>
            <a:ext cx="3344863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B2F40D4-8FA3-DD4D-B3E0-749C5070B476}"/>
              </a:ext>
            </a:extLst>
          </p:cNvPr>
          <p:cNvSpPr txBox="1"/>
          <p:nvPr/>
        </p:nvSpPr>
        <p:spPr>
          <a:xfrm>
            <a:off x="1112189" y="268447"/>
            <a:ext cx="305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Facility Cross Section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5827DC-5040-534C-83DD-7E9BD728483B}"/>
              </a:ext>
            </a:extLst>
          </p:cNvPr>
          <p:cNvCxnSpPr>
            <a:cxnSpLocks/>
          </p:cNvCxnSpPr>
          <p:nvPr/>
        </p:nvCxnSpPr>
        <p:spPr>
          <a:xfrm flipH="1">
            <a:off x="2723745" y="4114800"/>
            <a:ext cx="2778649" cy="1313234"/>
          </a:xfrm>
          <a:prstGeom prst="straightConnector1">
            <a:avLst/>
          </a:prstGeom>
          <a:ln w="444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F0AB9553-ED0A-BD45-BADE-C53912AB0A4D}"/>
              </a:ext>
            </a:extLst>
          </p:cNvPr>
          <p:cNvSpPr/>
          <p:nvPr/>
        </p:nvSpPr>
        <p:spPr>
          <a:xfrm>
            <a:off x="2470825" y="5364356"/>
            <a:ext cx="233464" cy="321013"/>
          </a:xfrm>
          <a:prstGeom prst="ellipse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50B2C7-751D-B045-BC3E-EA4AFC4E16CF}"/>
              </a:ext>
            </a:extLst>
          </p:cNvPr>
          <p:cNvCxnSpPr/>
          <p:nvPr/>
        </p:nvCxnSpPr>
        <p:spPr>
          <a:xfrm>
            <a:off x="301557" y="825896"/>
            <a:ext cx="0" cy="48594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52552D-83BF-F74F-8B71-588ADAC82BDC}"/>
              </a:ext>
            </a:extLst>
          </p:cNvPr>
          <p:cNvCxnSpPr/>
          <p:nvPr/>
        </p:nvCxnSpPr>
        <p:spPr>
          <a:xfrm>
            <a:off x="11243765" y="784127"/>
            <a:ext cx="0" cy="48594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522740B-9514-9B4E-91C1-DA5C284EF471}"/>
              </a:ext>
            </a:extLst>
          </p:cNvPr>
          <p:cNvSpPr txBox="1"/>
          <p:nvPr/>
        </p:nvSpPr>
        <p:spPr>
          <a:xfrm>
            <a:off x="329983" y="3584628"/>
            <a:ext cx="9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~65 meters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3F0F42-6407-3645-BD5B-8099E6F00865}"/>
              </a:ext>
            </a:extLst>
          </p:cNvPr>
          <p:cNvSpPr txBox="1"/>
          <p:nvPr/>
        </p:nvSpPr>
        <p:spPr>
          <a:xfrm>
            <a:off x="11272190" y="3630675"/>
            <a:ext cx="9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~4 meters</a:t>
            </a:r>
          </a:p>
        </p:txBody>
      </p:sp>
    </p:spTree>
    <p:extLst>
      <p:ext uri="{BB962C8B-B14F-4D97-AF65-F5344CB8AC3E}">
        <p14:creationId xmlns:p14="http://schemas.microsoft.com/office/powerpoint/2010/main" val="221411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1D762-6AC0-7A48-888F-1C75F7377BC6}"/>
              </a:ext>
            </a:extLst>
          </p:cNvPr>
          <p:cNvSpPr txBox="1"/>
          <p:nvPr/>
        </p:nvSpPr>
        <p:spPr>
          <a:xfrm>
            <a:off x="1981200" y="121128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Failure and Investigation Timeline: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1C0EB-921C-A04F-A677-CFE6FF907B50}"/>
              </a:ext>
            </a:extLst>
          </p:cNvPr>
          <p:cNvSpPr txBox="1"/>
          <p:nvPr/>
        </p:nvSpPr>
        <p:spPr>
          <a:xfrm>
            <a:off x="1981200" y="1676400"/>
            <a:ext cx="853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2017-2019:  All four 2000hp pumps removed and completely refurbished (new bearings, shafts, coatings, etc.).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Fall 2019:  Pumping test conducted.  Initially, two pumps (#1 &amp; 2) were started and run for ten-minutes to demonstrate stable operation.  Then the other two pumps (#3 &amp; 4) were also started.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#3 pump showed increased motor current after one minute, then a drop in current and complete loss of water output flow despite continued motor rotation.  #4 pump was shut down after 90 seconds as a precaution.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Later, it was discovered that #4 pump shaft was locked and could not be turned by hand (using the standard long lever arm).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Inspection of pump #3 revealed a broken shaft.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Tribology &amp; Rotating Machinery SME was called in to investigate (January 2020).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49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1250C-D975-DB4B-9F22-CABE97AD2D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008" y="857250"/>
            <a:ext cx="3775628" cy="5066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9D513C-42E5-6947-8978-ABF05862071F}"/>
              </a:ext>
            </a:extLst>
          </p:cNvPr>
          <p:cNvSpPr txBox="1"/>
          <p:nvPr/>
        </p:nvSpPr>
        <p:spPr>
          <a:xfrm>
            <a:off x="7214819" y="1083517"/>
            <a:ext cx="1280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Drive Shaft Coupling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39658-025F-B648-9A8F-A36891055EF4}"/>
              </a:ext>
            </a:extLst>
          </p:cNvPr>
          <p:cNvSpPr txBox="1"/>
          <p:nvPr/>
        </p:nvSpPr>
        <p:spPr>
          <a:xfrm>
            <a:off x="2476412" y="3322438"/>
            <a:ext cx="1280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Pump Impellor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969099-F741-F840-A17D-A0F9CF47EF17}"/>
              </a:ext>
            </a:extLst>
          </p:cNvPr>
          <p:cNvSpPr txBox="1"/>
          <p:nvPr/>
        </p:nvSpPr>
        <p:spPr>
          <a:xfrm>
            <a:off x="1997177" y="2011363"/>
            <a:ext cx="1280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Location of Shaft Failure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F35EB7-A30D-AD42-8F83-C7B2FE3BC98B}"/>
              </a:ext>
            </a:extLst>
          </p:cNvPr>
          <p:cNvSpPr txBox="1"/>
          <p:nvPr/>
        </p:nvSpPr>
        <p:spPr>
          <a:xfrm>
            <a:off x="7132454" y="2622709"/>
            <a:ext cx="1280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Bronze Bearings (bushings)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FB710B-1A63-BD40-9C6E-9E49CB8216E1}"/>
              </a:ext>
            </a:extLst>
          </p:cNvPr>
          <p:cNvCxnSpPr>
            <a:cxnSpLocks/>
          </p:cNvCxnSpPr>
          <p:nvPr/>
        </p:nvCxnSpPr>
        <p:spPr>
          <a:xfrm flipH="1">
            <a:off x="5369208" y="1255620"/>
            <a:ext cx="1845610" cy="3126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C62497-8843-A04C-AD8A-B08079483B06}"/>
              </a:ext>
            </a:extLst>
          </p:cNvPr>
          <p:cNvCxnSpPr>
            <a:cxnSpLocks/>
          </p:cNvCxnSpPr>
          <p:nvPr/>
        </p:nvCxnSpPr>
        <p:spPr>
          <a:xfrm flipV="1">
            <a:off x="3644623" y="3437404"/>
            <a:ext cx="1363196" cy="470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A985702-56BE-174B-A24F-550881607F03}"/>
              </a:ext>
            </a:extLst>
          </p:cNvPr>
          <p:cNvCxnSpPr>
            <a:cxnSpLocks/>
          </p:cNvCxnSpPr>
          <p:nvPr/>
        </p:nvCxnSpPr>
        <p:spPr>
          <a:xfrm flipH="1" flipV="1">
            <a:off x="5283484" y="2496112"/>
            <a:ext cx="1848971" cy="3325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789B8E-BA05-7F45-BD1D-F0085B302E17}"/>
              </a:ext>
            </a:extLst>
          </p:cNvPr>
          <p:cNvCxnSpPr>
            <a:cxnSpLocks/>
          </p:cNvCxnSpPr>
          <p:nvPr/>
        </p:nvCxnSpPr>
        <p:spPr>
          <a:xfrm>
            <a:off x="3116827" y="2294404"/>
            <a:ext cx="2085974" cy="4941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BB5E1D1-15E3-1942-8413-7D87F6B39F14}"/>
              </a:ext>
            </a:extLst>
          </p:cNvPr>
          <p:cNvCxnSpPr>
            <a:cxnSpLocks/>
          </p:cNvCxnSpPr>
          <p:nvPr/>
        </p:nvCxnSpPr>
        <p:spPr>
          <a:xfrm flipH="1">
            <a:off x="5283484" y="2876364"/>
            <a:ext cx="1885951" cy="11266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D60C714-F705-5549-ABCC-0A5D01C2E942}"/>
              </a:ext>
            </a:extLst>
          </p:cNvPr>
          <p:cNvSpPr txBox="1"/>
          <p:nvPr/>
        </p:nvSpPr>
        <p:spPr>
          <a:xfrm>
            <a:off x="7169434" y="1694863"/>
            <a:ext cx="1471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Stainless Steel Shaft (4-inch OD)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D2326C-EAE2-924F-B6A7-2F81B2480912}"/>
              </a:ext>
            </a:extLst>
          </p:cNvPr>
          <p:cNvCxnSpPr>
            <a:cxnSpLocks/>
          </p:cNvCxnSpPr>
          <p:nvPr/>
        </p:nvCxnSpPr>
        <p:spPr>
          <a:xfrm flipH="1">
            <a:off x="5265927" y="1821919"/>
            <a:ext cx="2028821" cy="3665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C4C5C3F-9CAB-D242-8BAD-C942C7A05BFA}"/>
              </a:ext>
            </a:extLst>
          </p:cNvPr>
          <p:cNvSpPr txBox="1"/>
          <p:nvPr/>
        </p:nvSpPr>
        <p:spPr>
          <a:xfrm>
            <a:off x="3116827" y="25716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2000hp Pump #3: Location of shaft failure</a:t>
            </a:r>
          </a:p>
        </p:txBody>
      </p:sp>
    </p:spTree>
    <p:extLst>
      <p:ext uri="{BB962C8B-B14F-4D97-AF65-F5344CB8AC3E}">
        <p14:creationId xmlns:p14="http://schemas.microsoft.com/office/powerpoint/2010/main" val="19407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C166BC56-B92F-1149-BA4A-EAC70E40402F}"/>
              </a:ext>
            </a:extLst>
          </p:cNvPr>
          <p:cNvGrpSpPr/>
          <p:nvPr/>
        </p:nvGrpSpPr>
        <p:grpSpPr>
          <a:xfrm>
            <a:off x="2448997" y="798851"/>
            <a:ext cx="7294006" cy="4449646"/>
            <a:chOff x="1465003" y="622525"/>
            <a:chExt cx="9725341" cy="593286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100352D-B2F6-9F42-A6D7-DB3D2E0D7417}"/>
                </a:ext>
              </a:extLst>
            </p:cNvPr>
            <p:cNvPicPr/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890309" y="1785249"/>
              <a:ext cx="3931919" cy="27825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3E9E9DB-2617-2744-B844-A0B1E9949450}"/>
                </a:ext>
              </a:extLst>
            </p:cNvPr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851566" y="1702045"/>
              <a:ext cx="3931919" cy="29489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8D8AAF4-980C-0F4B-91E8-9C09BC6E6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7517" y="1210553"/>
              <a:ext cx="2948939" cy="395703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343200-4F84-444D-B6BE-966377AF7036}"/>
                </a:ext>
              </a:extLst>
            </p:cNvPr>
            <p:cNvSpPr txBox="1"/>
            <p:nvPr/>
          </p:nvSpPr>
          <p:spPr>
            <a:xfrm>
              <a:off x="6158647" y="5483935"/>
              <a:ext cx="170777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Pump Impellor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01779DF-3B02-7E42-9C0E-6F7BE71029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96235" y="4938894"/>
              <a:ext cx="1474836" cy="523886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8F9A2DB-6BE2-7B47-A780-93CE7DACA7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1071" y="3283974"/>
              <a:ext cx="1750142" cy="2203916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E009FA-F31C-C048-AD35-38EF81D5F1D9}"/>
                </a:ext>
              </a:extLst>
            </p:cNvPr>
            <p:cNvSpPr txBox="1"/>
            <p:nvPr/>
          </p:nvSpPr>
          <p:spPr>
            <a:xfrm>
              <a:off x="9482567" y="622525"/>
              <a:ext cx="1707777" cy="1231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Location of Shaft Failure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741C3BD-030E-CD43-81B7-D669256C8D68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 flipH="1">
              <a:off x="8905899" y="1853632"/>
              <a:ext cx="1430557" cy="79786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6CB9AD-EB0F-A44D-81CA-5869461BBD9E}"/>
                </a:ext>
              </a:extLst>
            </p:cNvPr>
            <p:cNvSpPr txBox="1"/>
            <p:nvPr/>
          </p:nvSpPr>
          <p:spPr>
            <a:xfrm>
              <a:off x="1721412" y="662816"/>
              <a:ext cx="226971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Upper Shaft Segment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2714D2-D76E-DE4B-92C2-24CF9A395924}"/>
                </a:ext>
              </a:extLst>
            </p:cNvPr>
            <p:cNvSpPr txBox="1"/>
            <p:nvPr/>
          </p:nvSpPr>
          <p:spPr>
            <a:xfrm>
              <a:off x="4567794" y="662816"/>
              <a:ext cx="226971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Lower Shaft Segment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E2B14C-593D-7B40-95EB-28A32CCFB7E6}"/>
                </a:ext>
              </a:extLst>
            </p:cNvPr>
            <p:cNvSpPr txBox="1"/>
            <p:nvPr/>
          </p:nvSpPr>
          <p:spPr>
            <a:xfrm>
              <a:off x="3226523" y="5324279"/>
              <a:ext cx="2269712" cy="1231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Bearing retention lip (broken shard)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3B7D7D8-FB7B-434A-9810-DA7A2C092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7793" y="3867834"/>
              <a:ext cx="924959" cy="14564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47E646-1371-C74E-950B-255CB923BF6E}"/>
                </a:ext>
              </a:extLst>
            </p:cNvPr>
            <p:cNvSpPr txBox="1"/>
            <p:nvPr/>
          </p:nvSpPr>
          <p:spPr>
            <a:xfrm>
              <a:off x="2999978" y="1425788"/>
              <a:ext cx="2269712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Seized Bearings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978FBBF-738F-EC4B-8974-FEC35F60ADFE}"/>
                </a:ext>
              </a:extLst>
            </p:cNvPr>
            <p:cNvCxnSpPr>
              <a:cxnSpLocks/>
            </p:cNvCxnSpPr>
            <p:nvPr/>
          </p:nvCxnSpPr>
          <p:spPr>
            <a:xfrm>
              <a:off x="4361379" y="1795120"/>
              <a:ext cx="908310" cy="111668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E03B922-BB47-E643-B6F7-F3190BC93C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3471" y="1795120"/>
              <a:ext cx="952386" cy="16338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26E0A10-4308-2A4C-AB37-12978F4BDAC2}"/>
              </a:ext>
            </a:extLst>
          </p:cNvPr>
          <p:cNvSpPr txBox="1"/>
          <p:nvPr/>
        </p:nvSpPr>
        <p:spPr>
          <a:xfrm>
            <a:off x="3122588" y="211287"/>
            <a:ext cx="3696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Pump #3: Broken shaft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B40485-5487-2D44-8F2C-538BA6F19BE1}"/>
              </a:ext>
            </a:extLst>
          </p:cNvPr>
          <p:cNvSpPr txBox="1"/>
          <p:nvPr/>
        </p:nvSpPr>
        <p:spPr>
          <a:xfrm>
            <a:off x="1446188" y="5441503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Shaft:  4-inch (100mm) diameter, 416 stainless steel (ductile and strong).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Bearings:  18” (~0.5m) long, Cast bronze, 0.005” (0.2mm) clearance.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Lubrication/Cooling:  Natural aspiration of process fluid (water).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CE2179-65F6-9F4B-847F-60ED3654C61B}"/>
              </a:ext>
            </a:extLst>
          </p:cNvPr>
          <p:cNvSpPr txBox="1"/>
          <p:nvPr/>
        </p:nvSpPr>
        <p:spPr>
          <a:xfrm>
            <a:off x="1192279" y="5035439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Bearings: Parameters</a:t>
            </a:r>
          </a:p>
        </p:txBody>
      </p:sp>
    </p:spTree>
    <p:extLst>
      <p:ext uri="{BB962C8B-B14F-4D97-AF65-F5344CB8AC3E}">
        <p14:creationId xmlns:p14="http://schemas.microsoft.com/office/powerpoint/2010/main" val="3717591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80DB-61DF-E84E-BAD9-CACF3C4A4D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19" y="686072"/>
            <a:ext cx="4634236" cy="34756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2486564" y="2031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Forensic Inspection: Bearings and Shaft Surfaces</a:t>
            </a:r>
          </a:p>
        </p:txBody>
      </p:sp>
      <p:pic>
        <p:nvPicPr>
          <p:cNvPr id="5" name="Picture 4" descr="A close up of a snail&#10;&#10;Description automatically generated">
            <a:extLst>
              <a:ext uri="{FF2B5EF4-FFF2-40B4-BE49-F238E27FC236}">
                <a16:creationId xmlns:a16="http://schemas.microsoft.com/office/drawing/2014/main" id="{5F0EFB4B-F9DF-4D49-B227-A6A06AA1CCF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546" y="686072"/>
            <a:ext cx="4793225" cy="34756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7FCD52-E1F8-0C47-A0ED-A7AB9A72EBA1}"/>
              </a:ext>
            </a:extLst>
          </p:cNvPr>
          <p:cNvSpPr txBox="1"/>
          <p:nvPr/>
        </p:nvSpPr>
        <p:spPr>
          <a:xfrm>
            <a:off x="6387830" y="4190992"/>
            <a:ext cx="55707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Flat (not angular failure) failure surface rules out shaft cracking as root cause.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Melted bronze and sheared steel shaft indicates high local temps(+1700ºF)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Consistent with thermal seizure and shear overload.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1EF91-6834-0143-8120-DCCCA06D0201}"/>
              </a:ext>
            </a:extLst>
          </p:cNvPr>
          <p:cNvSpPr txBox="1"/>
          <p:nvPr/>
        </p:nvSpPr>
        <p:spPr>
          <a:xfrm>
            <a:off x="976008" y="4190992"/>
            <a:ext cx="5249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Deep scoring indicative of sliding contact.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Evidence of complete melting near shaft break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Despite being submerged in water, failure area was very hot.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98382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1D762-6AC0-7A48-888F-1C75F7377BC6}"/>
              </a:ext>
            </a:extLst>
          </p:cNvPr>
          <p:cNvSpPr txBox="1"/>
          <p:nvPr/>
        </p:nvSpPr>
        <p:spPr>
          <a:xfrm>
            <a:off x="1776919" y="335793"/>
            <a:ext cx="792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Investigation Scenario Development:  How did the bearing get so hot and 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1C0EB-921C-A04F-A677-CFE6FF907B50}"/>
              </a:ext>
            </a:extLst>
          </p:cNvPr>
          <p:cNvSpPr txBox="1"/>
          <p:nvPr/>
        </p:nvSpPr>
        <p:spPr>
          <a:xfrm>
            <a:off x="1553183" y="1014919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Vertical shaft machine, axial flow turbine which produces large flow but near zero-pressure rise:  virtually zero radial loads on bearings.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shafting and rotating components are balanced.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axial loads are carried by oil-lubed thrust bearings located “topside” in drive motors.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Bearings were machined carefully (and inspected) as part of refurbishment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Pump rebuild company is highly experienced but indicates that such “infant mortality” failures do happen.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of the four pumps ran fine.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Chamber environment is cold, wet, dirty and rusty.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#4 pump was locked but the shaft was not broken into two pieces.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#4 pump bearing-shaft assembly was carefully removed by internal machining to preserve bearing contact surfaces.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46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1D762-6AC0-7A48-888F-1C75F7377BC6}"/>
              </a:ext>
            </a:extLst>
          </p:cNvPr>
          <p:cNvSpPr txBox="1"/>
          <p:nvPr/>
        </p:nvSpPr>
        <p:spPr>
          <a:xfrm>
            <a:off x="1776919" y="335793"/>
            <a:ext cx="8750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Common Lore:  Pumps were good-debris in chamber ruined them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1C0EB-921C-A04F-A677-CFE6FF907B50}"/>
              </a:ext>
            </a:extLst>
          </p:cNvPr>
          <p:cNvSpPr txBox="1"/>
          <p:nvPr/>
        </p:nvSpPr>
        <p:spPr>
          <a:xfrm>
            <a:off x="1553183" y="1014919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Vertical shaft machine, axial flow turbine which produces large flow but near zero-pressure rise:  virtually zero radial loads on bearings.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shafting and rotating components are balanced.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axial loads are carried by oil-lubed thrust bearings located “topside” in drive motors.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Bearings were machined carefully (and inspected) as part of refurbishment process.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Pump rebuild company is highly experienced but indicates that such “infant mortality” failures do happen.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of the four pumps ran fine.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FF0000"/>
                </a:solidFill>
              </a:rPr>
              <a:t>Chamber environment is cold, wet, dirty and rusty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#4 pump was locked but the shaft was not broken into two pieces.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#4 pump bearing-shaft assembly was carefully removed by internal machining to preserve bearing contact surfaces.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16714-8586-EE49-937C-0878AEC571C3}"/>
              </a:ext>
            </a:extLst>
          </p:cNvPr>
          <p:cNvSpPr txBox="1"/>
          <p:nvPr/>
        </p:nvSpPr>
        <p:spPr>
          <a:xfrm>
            <a:off x="1553183" y="5062180"/>
            <a:ext cx="7921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Myth Busting:  Did dirt in the chamber ruin perfectly good pump bearings? </a:t>
            </a:r>
          </a:p>
        </p:txBody>
      </p:sp>
    </p:spTree>
    <p:extLst>
      <p:ext uri="{BB962C8B-B14F-4D97-AF65-F5344CB8AC3E}">
        <p14:creationId xmlns:p14="http://schemas.microsoft.com/office/powerpoint/2010/main" val="2770630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C4C5C3F-9CAB-D242-8BAD-C942C7A05BFA}"/>
              </a:ext>
            </a:extLst>
          </p:cNvPr>
          <p:cNvSpPr txBox="1"/>
          <p:nvPr/>
        </p:nvSpPr>
        <p:spPr>
          <a:xfrm>
            <a:off x="4449101" y="2507621"/>
            <a:ext cx="205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Tons of dirt on chamber floor</a:t>
            </a: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20517EBC-F787-1A49-9111-0AF49ABF11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94" y="825896"/>
            <a:ext cx="3344863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5827DC-5040-534C-83DD-7E9BD728483B}"/>
              </a:ext>
            </a:extLst>
          </p:cNvPr>
          <p:cNvCxnSpPr>
            <a:cxnSpLocks/>
          </p:cNvCxnSpPr>
          <p:nvPr/>
        </p:nvCxnSpPr>
        <p:spPr>
          <a:xfrm flipH="1">
            <a:off x="2794238" y="3970407"/>
            <a:ext cx="3704987" cy="1673193"/>
          </a:xfrm>
          <a:prstGeom prst="straightConnector1">
            <a:avLst/>
          </a:prstGeom>
          <a:ln w="444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50B2C7-751D-B045-BC3E-EA4AFC4E16CF}"/>
              </a:ext>
            </a:extLst>
          </p:cNvPr>
          <p:cNvCxnSpPr/>
          <p:nvPr/>
        </p:nvCxnSpPr>
        <p:spPr>
          <a:xfrm>
            <a:off x="301557" y="825896"/>
            <a:ext cx="0" cy="48594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522740B-9514-9B4E-91C1-DA5C284EF471}"/>
              </a:ext>
            </a:extLst>
          </p:cNvPr>
          <p:cNvSpPr txBox="1"/>
          <p:nvPr/>
        </p:nvSpPr>
        <p:spPr>
          <a:xfrm>
            <a:off x="329983" y="3584628"/>
            <a:ext cx="9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~65 meters</a:t>
            </a:r>
          </a:p>
        </p:txBody>
      </p:sp>
      <p:pic>
        <p:nvPicPr>
          <p:cNvPr id="24" name="Picture 23" descr="A picture containing plant, orange, cake, red&#10;&#10;Description automatically generated">
            <a:extLst>
              <a:ext uri="{FF2B5EF4-FFF2-40B4-BE49-F238E27FC236}">
                <a16:creationId xmlns:a16="http://schemas.microsoft.com/office/drawing/2014/main" id="{08C2F06A-4CDD-9140-9FD2-1524E36466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2701" y="838326"/>
            <a:ext cx="2846878" cy="37963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A3358DF-0079-224F-AE3E-1FC3A2BC7E28}"/>
              </a:ext>
            </a:extLst>
          </p:cNvPr>
          <p:cNvSpPr txBox="1"/>
          <p:nvPr/>
        </p:nvSpPr>
        <p:spPr>
          <a:xfrm>
            <a:off x="5102735" y="4835227"/>
            <a:ext cx="5249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Common thinking: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Corrosive wet environment led to a very dirty chamber floor just above pump inlets.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Lore accepted as fact:  Debris clogged bearings and led to failure.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883D7C-37B7-4345-9777-BD7AE4A80D1F}"/>
              </a:ext>
            </a:extLst>
          </p:cNvPr>
          <p:cNvSpPr txBox="1"/>
          <p:nvPr/>
        </p:nvSpPr>
        <p:spPr>
          <a:xfrm>
            <a:off x="2486564" y="2031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Forensic Inspection: Evidence(?) dirt in chamber</a:t>
            </a:r>
          </a:p>
        </p:txBody>
      </p:sp>
    </p:spTree>
    <p:extLst>
      <p:ext uri="{BB962C8B-B14F-4D97-AF65-F5344CB8AC3E}">
        <p14:creationId xmlns:p14="http://schemas.microsoft.com/office/powerpoint/2010/main" val="109261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plant, orange, cake, red&#10;&#10;Description automatically generated">
            <a:extLst>
              <a:ext uri="{FF2B5EF4-FFF2-40B4-BE49-F238E27FC236}">
                <a16:creationId xmlns:a16="http://schemas.microsoft.com/office/drawing/2014/main" id="{08C2F06A-4CDD-9140-9FD2-1524E36466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002" y="740394"/>
            <a:ext cx="2016180" cy="26886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A3358DF-0079-224F-AE3E-1FC3A2BC7E28}"/>
              </a:ext>
            </a:extLst>
          </p:cNvPr>
          <p:cNvSpPr txBox="1"/>
          <p:nvPr/>
        </p:nvSpPr>
        <p:spPr>
          <a:xfrm>
            <a:off x="1231839" y="4419655"/>
            <a:ext cx="8460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Common thinking:</a:t>
            </a:r>
            <a:r>
              <a:rPr lang="en-US" b="1" dirty="0"/>
              <a:t> WRONG!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Dirt found to be nearly pure rust, 30% denser than water.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Centrifugal water motion pushes dense rust particles to pump periphery, away from bearings (located at center).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Pump design actually prevents heavy dirt from entering bearing.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Conversely, air bubbles in water preferentially directed towards bearings.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 </a:t>
            </a:r>
            <a:endParaRPr lang="en-US" b="1" u="sng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883D7C-37B7-4345-9777-BD7AE4A80D1F}"/>
              </a:ext>
            </a:extLst>
          </p:cNvPr>
          <p:cNvSpPr txBox="1"/>
          <p:nvPr/>
        </p:nvSpPr>
        <p:spPr>
          <a:xfrm>
            <a:off x="2486564" y="2031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Forensic Inspection: ”Dirt” found to be rust</a:t>
            </a:r>
          </a:p>
        </p:txBody>
      </p:sp>
      <p:pic>
        <p:nvPicPr>
          <p:cNvPr id="10" name="Picture 9" descr="A picture containing table, food, indoor, counter&#10;&#10;Description automatically generated">
            <a:extLst>
              <a:ext uri="{FF2B5EF4-FFF2-40B4-BE49-F238E27FC236}">
                <a16:creationId xmlns:a16="http://schemas.microsoft.com/office/drawing/2014/main" id="{25FF0BFC-B905-CB48-B95A-EAE8BB7F60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579" y="821432"/>
            <a:ext cx="3772504" cy="3346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475D6E-4652-3348-BDA6-E6F361107E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671" y="821432"/>
            <a:ext cx="4539045" cy="33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5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2486564" y="2031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Forensic Inspection: Pump #4-Seized Shaft</a:t>
            </a:r>
          </a:p>
        </p:txBody>
      </p:sp>
      <p:pic>
        <p:nvPicPr>
          <p:cNvPr id="5" name="Picture 4" descr="A close up of a snail&#10;&#10;Description automatically generated">
            <a:extLst>
              <a:ext uri="{FF2B5EF4-FFF2-40B4-BE49-F238E27FC236}">
                <a16:creationId xmlns:a16="http://schemas.microsoft.com/office/drawing/2014/main" id="{5F0EFB4B-F9DF-4D49-B227-A6A06AA1CCF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546" y="686072"/>
            <a:ext cx="4793225" cy="34756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7FCD52-E1F8-0C47-A0ED-A7AB9A72EBA1}"/>
              </a:ext>
            </a:extLst>
          </p:cNvPr>
          <p:cNvSpPr txBox="1"/>
          <p:nvPr/>
        </p:nvSpPr>
        <p:spPr>
          <a:xfrm>
            <a:off x="6387830" y="4190992"/>
            <a:ext cx="55707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Flat (not angular failure) failure surface rules out shaft cracking as root cause.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Melted bronze and sheared steel shaft indicates high local temps(+1700ºF)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Consistent with thermal seizure and shear overload.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1EF91-6834-0143-8120-DCCCA06D0201}"/>
              </a:ext>
            </a:extLst>
          </p:cNvPr>
          <p:cNvSpPr txBox="1"/>
          <p:nvPr/>
        </p:nvSpPr>
        <p:spPr>
          <a:xfrm>
            <a:off x="976008" y="4190992"/>
            <a:ext cx="5249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Deep scoring indicative of sliding contact.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Evidence of complete melting near shaft break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Despite being submerged in water, failure area was very hot.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688861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57BB9E-64CC-D542-9D5D-ACDBC0A35320}"/>
              </a:ext>
            </a:extLst>
          </p:cNvPr>
          <p:cNvSpPr txBox="1"/>
          <p:nvPr/>
        </p:nvSpPr>
        <p:spPr>
          <a:xfrm>
            <a:off x="1676400" y="4384362"/>
            <a:ext cx="784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Shaft seized in bearing but not broken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Circumferential score marks only in lower (left) section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Debris absent from bearing and bearing inlet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Consistent with thermal runaway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Early stage of complete seizure and shaft shear failure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pic>
        <p:nvPicPr>
          <p:cNvPr id="7" name="Picture 6" descr="A picture containing person, ground&#10;&#10;Description automatically generated">
            <a:extLst>
              <a:ext uri="{FF2B5EF4-FFF2-40B4-BE49-F238E27FC236}">
                <a16:creationId xmlns:a16="http://schemas.microsoft.com/office/drawing/2014/main" id="{D558EA02-F529-1941-81BC-CEC314294D9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621428"/>
            <a:ext cx="4267200" cy="337010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83FF2A-E46E-E24B-8469-78F8063B1BE4}"/>
              </a:ext>
            </a:extLst>
          </p:cNvPr>
          <p:cNvCxnSpPr>
            <a:cxnSpLocks/>
          </p:cNvCxnSpPr>
          <p:nvPr/>
        </p:nvCxnSpPr>
        <p:spPr>
          <a:xfrm flipH="1" flipV="1">
            <a:off x="5257800" y="2438402"/>
            <a:ext cx="2743200" cy="16763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236BCB-A4F7-6C43-B140-D1BBE56C8227}"/>
              </a:ext>
            </a:extLst>
          </p:cNvPr>
          <p:cNvSpPr txBox="1"/>
          <p:nvPr/>
        </p:nvSpPr>
        <p:spPr>
          <a:xfrm>
            <a:off x="7010400" y="4003046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Note:  cut shaft due to forensic testing, not part of pump failure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0FADAF-47AC-E049-89A8-8642CBD65F6A}"/>
              </a:ext>
            </a:extLst>
          </p:cNvPr>
          <p:cNvSpPr txBox="1"/>
          <p:nvPr/>
        </p:nvSpPr>
        <p:spPr>
          <a:xfrm>
            <a:off x="2566077" y="159763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Forensic Inspection: Pump #4-Seized Shaft</a:t>
            </a:r>
          </a:p>
        </p:txBody>
      </p:sp>
    </p:spTree>
    <p:extLst>
      <p:ext uri="{BB962C8B-B14F-4D97-AF65-F5344CB8AC3E}">
        <p14:creationId xmlns:p14="http://schemas.microsoft.com/office/powerpoint/2010/main" val="328444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2895600" y="2286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Pump #4: bearing housing-viewed from below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7BB9E-64CC-D542-9D5D-ACDBC0A35320}"/>
              </a:ext>
            </a:extLst>
          </p:cNvPr>
          <p:cNvSpPr txBox="1"/>
          <p:nvPr/>
        </p:nvSpPr>
        <p:spPr>
          <a:xfrm>
            <a:off x="2022475" y="3951744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Circumferential rub area extends only as far up as hollow casting cavity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Stress cracks between spars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Consistent with thermal runaway and seizure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pic>
        <p:nvPicPr>
          <p:cNvPr id="5" name="Picture 4" descr="A close up of a bowl&#10;&#10;Description automatically generated">
            <a:extLst>
              <a:ext uri="{FF2B5EF4-FFF2-40B4-BE49-F238E27FC236}">
                <a16:creationId xmlns:a16="http://schemas.microsoft.com/office/drawing/2014/main" id="{04D0C02A-7C65-2C4E-8C44-1EE258BA4E6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1" y="762001"/>
            <a:ext cx="3712845" cy="2784475"/>
          </a:xfrm>
          <a:prstGeom prst="rect">
            <a:avLst/>
          </a:prstGeom>
        </p:spPr>
      </p:pic>
      <p:pic>
        <p:nvPicPr>
          <p:cNvPr id="8" name="Picture 7" descr="A close up of a bowl&#10;&#10;Description automatically generated">
            <a:extLst>
              <a:ext uri="{FF2B5EF4-FFF2-40B4-BE49-F238E27FC236}">
                <a16:creationId xmlns:a16="http://schemas.microsoft.com/office/drawing/2014/main" id="{3569E93D-B4CE-3743-823F-5620FB400BED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776" y="762001"/>
            <a:ext cx="3806825" cy="278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59DCF2-2E0E-5547-A5CA-3D1A3970AD60}"/>
              </a:ext>
            </a:extLst>
          </p:cNvPr>
          <p:cNvSpPr txBox="1"/>
          <p:nvPr/>
        </p:nvSpPr>
        <p:spPr>
          <a:xfrm>
            <a:off x="9853931" y="762001"/>
            <a:ext cx="195072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Note:  Rubbing only on lower bearing section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7409B1D-314F-9543-B984-F5ECCB7486E4}"/>
              </a:ext>
            </a:extLst>
          </p:cNvPr>
          <p:cNvCxnSpPr>
            <a:cxnSpLocks/>
          </p:cNvCxnSpPr>
          <p:nvPr/>
        </p:nvCxnSpPr>
        <p:spPr>
          <a:xfrm flipH="1">
            <a:off x="7971503" y="1003200"/>
            <a:ext cx="2086896" cy="9771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E2FDED1-0803-3543-9506-3CEFD86CEBA3}"/>
              </a:ext>
            </a:extLst>
          </p:cNvPr>
          <p:cNvSpPr txBox="1"/>
          <p:nvPr/>
        </p:nvSpPr>
        <p:spPr>
          <a:xfrm>
            <a:off x="71755" y="762001"/>
            <a:ext cx="195072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Note:  Cracks in cast bearing housing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7454EE-6D83-484C-94A7-DCF87B5CD5F7}"/>
              </a:ext>
            </a:extLst>
          </p:cNvPr>
          <p:cNvCxnSpPr>
            <a:cxnSpLocks/>
          </p:cNvCxnSpPr>
          <p:nvPr/>
        </p:nvCxnSpPr>
        <p:spPr>
          <a:xfrm>
            <a:off x="1821909" y="1092477"/>
            <a:ext cx="1747201" cy="7569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381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57BB9E-64CC-D542-9D5D-ACDBC0A35320}"/>
              </a:ext>
            </a:extLst>
          </p:cNvPr>
          <p:cNvSpPr txBox="1"/>
          <p:nvPr/>
        </p:nvSpPr>
        <p:spPr>
          <a:xfrm>
            <a:off x="1821909" y="4894444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Observations: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Alignment of rub extent, housing cracks with cavity in housing is no coincidence.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Housing cavity likely traps air inhibiting good cooling. </a:t>
            </a:r>
            <a:endParaRPr lang="en-US" b="1" u="sng" dirty="0"/>
          </a:p>
        </p:txBody>
      </p:sp>
      <p:pic>
        <p:nvPicPr>
          <p:cNvPr id="5" name="Picture 4" descr="A close up of a bowl&#10;&#10;Description automatically generated">
            <a:extLst>
              <a:ext uri="{FF2B5EF4-FFF2-40B4-BE49-F238E27FC236}">
                <a16:creationId xmlns:a16="http://schemas.microsoft.com/office/drawing/2014/main" id="{04D0C02A-7C65-2C4E-8C44-1EE258BA4E6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79" y="1181603"/>
            <a:ext cx="3712845" cy="2784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59DCF2-2E0E-5547-A5CA-3D1A3970AD60}"/>
              </a:ext>
            </a:extLst>
          </p:cNvPr>
          <p:cNvSpPr txBox="1"/>
          <p:nvPr/>
        </p:nvSpPr>
        <p:spPr>
          <a:xfrm>
            <a:off x="9944949" y="1923941"/>
            <a:ext cx="195072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Note:  Housing cracks and rub extent are at same vertical location as casting cavity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E8C0E6-CF0A-DD4E-8BF1-A022509C0F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233" y="71711"/>
            <a:ext cx="3633099" cy="500173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7409B1D-314F-9543-B984-F5ECCB7486E4}"/>
              </a:ext>
            </a:extLst>
          </p:cNvPr>
          <p:cNvCxnSpPr>
            <a:cxnSpLocks/>
          </p:cNvCxnSpPr>
          <p:nvPr/>
        </p:nvCxnSpPr>
        <p:spPr>
          <a:xfrm flipH="1">
            <a:off x="8283195" y="2104103"/>
            <a:ext cx="1824366" cy="24301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7454EE-6D83-484C-94A7-DCF87B5CD5F7}"/>
              </a:ext>
            </a:extLst>
          </p:cNvPr>
          <p:cNvCxnSpPr>
            <a:cxnSpLocks/>
          </p:cNvCxnSpPr>
          <p:nvPr/>
        </p:nvCxnSpPr>
        <p:spPr>
          <a:xfrm>
            <a:off x="4245231" y="2225611"/>
            <a:ext cx="3384601" cy="0"/>
          </a:xfrm>
          <a:prstGeom prst="straightConnector1">
            <a:avLst/>
          </a:prstGeom>
          <a:ln w="666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2667000" y="40035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Pump #4: bearing housing-compare to cross section</a:t>
            </a:r>
          </a:p>
        </p:txBody>
      </p:sp>
    </p:spTree>
    <p:extLst>
      <p:ext uri="{BB962C8B-B14F-4D97-AF65-F5344CB8AC3E}">
        <p14:creationId xmlns:p14="http://schemas.microsoft.com/office/powerpoint/2010/main" val="301048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3569526" y="135923"/>
            <a:ext cx="4203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Pump #3 &amp; 4: Failure Scenario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7BB9E-64CC-D542-9D5D-ACDBC0A35320}"/>
              </a:ext>
            </a:extLst>
          </p:cNvPr>
          <p:cNvSpPr txBox="1"/>
          <p:nvPr/>
        </p:nvSpPr>
        <p:spPr>
          <a:xfrm>
            <a:off x="1762352" y="4090246"/>
            <a:ext cx="8645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Failure Path: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Air pocket resides in hollow cavity-hinders housing cooling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Normal shear friction heats bearing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Inadequate water flow (blocked by grease)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Bearing expands into the shaft until clearance is zero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Rubbing contact leads to thermal runaway and shaft failure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pic>
        <p:nvPicPr>
          <p:cNvPr id="5" name="Picture 4" descr="A close up of a bowl&#10;&#10;Description automatically generated">
            <a:extLst>
              <a:ext uri="{FF2B5EF4-FFF2-40B4-BE49-F238E27FC236}">
                <a16:creationId xmlns:a16="http://schemas.microsoft.com/office/drawing/2014/main" id="{04D0C02A-7C65-2C4E-8C44-1EE258BA4E66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815" y="706149"/>
            <a:ext cx="3712845" cy="2784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F85FF1-0A56-A74B-A5B1-C0251F6E32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776" y="762001"/>
            <a:ext cx="2707301" cy="3727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634BD-B930-2048-A794-0C0610FF2B2B}"/>
              </a:ext>
            </a:extLst>
          </p:cNvPr>
          <p:cNvSpPr txBox="1"/>
          <p:nvPr/>
        </p:nvSpPr>
        <p:spPr>
          <a:xfrm>
            <a:off x="3569526" y="3542174"/>
            <a:ext cx="25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Hollow cavity</a:t>
            </a:r>
          </a:p>
          <a:p>
            <a:pPr algn="ctr"/>
            <a:r>
              <a:rPr lang="en-US" dirty="0"/>
              <a:t>(traps air)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733603-2137-2547-AE38-5CAAB7E91214}"/>
              </a:ext>
            </a:extLst>
          </p:cNvPr>
          <p:cNvCxnSpPr>
            <a:cxnSpLocks/>
          </p:cNvCxnSpPr>
          <p:nvPr/>
        </p:nvCxnSpPr>
        <p:spPr>
          <a:xfrm flipH="1">
            <a:off x="7324866" y="1428927"/>
            <a:ext cx="1057134" cy="10865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66318B3-BA18-654A-9F39-212D7F3224CD}"/>
              </a:ext>
            </a:extLst>
          </p:cNvPr>
          <p:cNvSpPr txBox="1"/>
          <p:nvPr/>
        </p:nvSpPr>
        <p:spPr>
          <a:xfrm>
            <a:off x="8054351" y="1015747"/>
            <a:ext cx="2481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Bearing gets warm, expands and pinches shaft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049B12-B552-D142-8B56-5AEE03516B87}"/>
              </a:ext>
            </a:extLst>
          </p:cNvPr>
          <p:cNvCxnSpPr>
            <a:cxnSpLocks/>
          </p:cNvCxnSpPr>
          <p:nvPr/>
        </p:nvCxnSpPr>
        <p:spPr>
          <a:xfrm flipV="1">
            <a:off x="5112654" y="2368826"/>
            <a:ext cx="1909653" cy="12887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B4152F-C4D5-4F46-B1EC-96C14EC7F9E3}"/>
              </a:ext>
            </a:extLst>
          </p:cNvPr>
          <p:cNvCxnSpPr>
            <a:cxnSpLocks/>
          </p:cNvCxnSpPr>
          <p:nvPr/>
        </p:nvCxnSpPr>
        <p:spPr>
          <a:xfrm flipH="1" flipV="1">
            <a:off x="4574888" y="2395218"/>
            <a:ext cx="534122" cy="126238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103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358CF5-8279-E046-BEC7-0AF77527E76C}"/>
              </a:ext>
            </a:extLst>
          </p:cNvPr>
          <p:cNvSpPr txBox="1"/>
          <p:nvPr/>
        </p:nvSpPr>
        <p:spPr>
          <a:xfrm>
            <a:off x="2915265" y="179968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Recovery Path: Improved Bearing Cooling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7BB9E-64CC-D542-9D5D-ACDBC0A35320}"/>
              </a:ext>
            </a:extLst>
          </p:cNvPr>
          <p:cNvSpPr txBox="1"/>
          <p:nvPr/>
        </p:nvSpPr>
        <p:spPr>
          <a:xfrm>
            <a:off x="1624013" y="4663972"/>
            <a:ext cx="8645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Primary steps:</a:t>
            </a:r>
            <a:r>
              <a:rPr lang="en-US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Positive bearing cooling flow, not normal aspiration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Drill vent holes to eliminate trapped air in cavity to assure water-metal contact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Minimize or eliminate debris and air ingestion into bearings</a:t>
            </a:r>
          </a:p>
          <a:p>
            <a:r>
              <a:rPr lang="en-US" b="1" dirty="0"/>
              <a:t> </a:t>
            </a:r>
            <a:endParaRPr lang="en-US" b="1" u="sn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F85FF1-0A56-A74B-A5B1-C0251F6E32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343" y="641633"/>
            <a:ext cx="2707301" cy="3727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634BD-B930-2048-A794-0C0610FF2B2B}"/>
              </a:ext>
            </a:extLst>
          </p:cNvPr>
          <p:cNvSpPr txBox="1"/>
          <p:nvPr/>
        </p:nvSpPr>
        <p:spPr>
          <a:xfrm>
            <a:off x="8234722" y="3464760"/>
            <a:ext cx="251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forced water cooling system added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733603-2137-2547-AE38-5CAAB7E91214}"/>
              </a:ext>
            </a:extLst>
          </p:cNvPr>
          <p:cNvCxnSpPr>
            <a:cxnSpLocks/>
          </p:cNvCxnSpPr>
          <p:nvPr/>
        </p:nvCxnSpPr>
        <p:spPr>
          <a:xfrm>
            <a:off x="3490623" y="1351722"/>
            <a:ext cx="1812897" cy="6544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66318B3-BA18-654A-9F39-212D7F3224CD}"/>
              </a:ext>
            </a:extLst>
          </p:cNvPr>
          <p:cNvSpPr txBox="1"/>
          <p:nvPr/>
        </p:nvSpPr>
        <p:spPr>
          <a:xfrm>
            <a:off x="1140478" y="1009848"/>
            <a:ext cx="2481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vent holes allow trapped air to escape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049B12-B552-D142-8B56-5AEE03516B87}"/>
              </a:ext>
            </a:extLst>
          </p:cNvPr>
          <p:cNvCxnSpPr>
            <a:cxnSpLocks/>
          </p:cNvCxnSpPr>
          <p:nvPr/>
        </p:nvCxnSpPr>
        <p:spPr>
          <a:xfrm flipH="1">
            <a:off x="5534916" y="3649426"/>
            <a:ext cx="2869613" cy="721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9AE87D-3D66-E44C-B59E-163E0C4014A1}"/>
              </a:ext>
            </a:extLst>
          </p:cNvPr>
          <p:cNvCxnSpPr>
            <a:cxnSpLocks/>
          </p:cNvCxnSpPr>
          <p:nvPr/>
        </p:nvCxnSpPr>
        <p:spPr>
          <a:xfrm>
            <a:off x="3490623" y="1351722"/>
            <a:ext cx="2328759" cy="6544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071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1D762-6AC0-7A48-888F-1C75F7377BC6}"/>
              </a:ext>
            </a:extLst>
          </p:cNvPr>
          <p:cNvSpPr txBox="1"/>
          <p:nvPr/>
        </p:nvSpPr>
        <p:spPr>
          <a:xfrm>
            <a:off x="534063" y="43205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Summary Remarks: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51C0EB-921C-A04F-A677-CFE6FF907B50}"/>
              </a:ext>
            </a:extLst>
          </p:cNvPr>
          <p:cNvSpPr txBox="1"/>
          <p:nvPr/>
        </p:nvSpPr>
        <p:spPr>
          <a:xfrm>
            <a:off x="478403" y="801386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Though accepted as common lore, the debris filled environment was not the cause of bearing failure.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Sporadic operations and challenging location inhibited earlier diagnosis of root cause leading to repeated and costly failures.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Careful disassembly of seized pump revealed true failure mode.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Pump bearings failed by thermal seizure despite operating under submerged conditions.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Reliance on natural aspiration of bearing cooling flow was the primary contributing factor to the failures.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use of heavy grease lubrication as an assembly lubricant likely exacerbated the lack of cooling water flow.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Recovery included the installation of a forced cooling water system and the drilling of vent holes to remove trapped (insulating) air pockets.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facility water pumps are now ready for the next half century of service!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94440"/>
      </p:ext>
    </p:extLst>
  </p:cSld>
  <p:clrMapOvr>
    <a:masterClrMapping/>
  </p:clrMapOvr>
</p:sld>
</file>

<file path=ppt/theme/theme1.xml><?xml version="1.0" encoding="utf-8"?>
<a:theme xmlns:a="http://schemas.openxmlformats.org/drawingml/2006/main" name="Ro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oo 1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62E807ABA8C24482563C4DA01F0D52" ma:contentTypeVersion="10" ma:contentTypeDescription="Create a new document." ma:contentTypeScope="" ma:versionID="049c6364016532737094924411ccff6a">
  <xsd:schema xmlns:xsd="http://www.w3.org/2001/XMLSchema" xmlns:xs="http://www.w3.org/2001/XMLSchema" xmlns:p="http://schemas.microsoft.com/office/2006/metadata/properties" xmlns:ns2="3d74eb1d-e8a5-4acc-91b7-9bd9074361c9" targetNamespace="http://schemas.microsoft.com/office/2006/metadata/properties" ma:root="true" ma:fieldsID="219f977af9e3ebcf6c496886999156ed" ns2:_="">
    <xsd:import namespace="3d74eb1d-e8a5-4acc-91b7-9bd9074361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74eb1d-e8a5-4acc-91b7-9bd90743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A1B245-5DD2-4849-8821-EF82E4161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74eb1d-e8a5-4acc-91b7-9bd907436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7EA53A-9AB6-4BB2-82DC-020EA639A8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F611C0-8175-4F9A-9B94-0A9169BB5B76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3d74eb1d-e8a5-4acc-91b7-9bd9074361c9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39011</TotalTime>
  <Words>1457</Words>
  <Application>Microsoft Macintosh PowerPoint</Application>
  <PresentationFormat>Widescreen</PresentationFormat>
  <Paragraphs>162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Georgia</vt:lpstr>
      <vt:lpstr>Impact</vt:lpstr>
      <vt:lpstr>Roo</vt:lpstr>
      <vt:lpstr>Roo 150</vt:lpstr>
      <vt:lpstr>PowerPoint Presentation</vt:lpstr>
      <vt:lpstr>Facility Background-NASA Arnold Test Facility</vt:lpstr>
      <vt:lpstr>Inside: Big, Deep Chamber where Rockets are: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Blair</dc:creator>
  <cp:lastModifiedBy>Christopher DellaCorte</cp:lastModifiedBy>
  <cp:revision>51</cp:revision>
  <cp:lastPrinted>2020-01-23T21:16:43Z</cp:lastPrinted>
  <dcterms:created xsi:type="dcterms:W3CDTF">2020-01-21T19:42:16Z</dcterms:created>
  <dcterms:modified xsi:type="dcterms:W3CDTF">2022-04-05T18:50:53Z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0x0101004662E807ABA8C24482563C4DA01F0D52</vt:lpwstr>
  </property>
</Properties>
</file>