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34"/>
  </p:notesMasterIdLst>
  <p:sldIdLst>
    <p:sldId id="271" r:id="rId5"/>
    <p:sldId id="274" r:id="rId6"/>
    <p:sldId id="285" r:id="rId7"/>
    <p:sldId id="277" r:id="rId8"/>
    <p:sldId id="276" r:id="rId9"/>
    <p:sldId id="289" r:id="rId10"/>
    <p:sldId id="284" r:id="rId11"/>
    <p:sldId id="275" r:id="rId12"/>
    <p:sldId id="286" r:id="rId13"/>
    <p:sldId id="278" r:id="rId14"/>
    <p:sldId id="287" r:id="rId15"/>
    <p:sldId id="308" r:id="rId16"/>
    <p:sldId id="309" r:id="rId17"/>
    <p:sldId id="297" r:id="rId18"/>
    <p:sldId id="314" r:id="rId19"/>
    <p:sldId id="316" r:id="rId20"/>
    <p:sldId id="315" r:id="rId21"/>
    <p:sldId id="301" r:id="rId22"/>
    <p:sldId id="310" r:id="rId23"/>
    <p:sldId id="302" r:id="rId24"/>
    <p:sldId id="293" r:id="rId25"/>
    <p:sldId id="288" r:id="rId26"/>
    <p:sldId id="281" r:id="rId27"/>
    <p:sldId id="294" r:id="rId28"/>
    <p:sldId id="311" r:id="rId29"/>
    <p:sldId id="312" r:id="rId30"/>
    <p:sldId id="282" r:id="rId31"/>
    <p:sldId id="317" r:id="rId32"/>
    <p:sldId id="313"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oebler, William J. (LARC-D321)" initials="DWJ(" lastIdx="1" clrIdx="0">
    <p:extLst>
      <p:ext uri="{19B8F6BF-5375-455C-9EA6-DF929625EA0E}">
        <p15:presenceInfo xmlns:p15="http://schemas.microsoft.com/office/powerpoint/2012/main" userId="S-1-5-21-330711430-3775241029-4075259233-777162" providerId="AD"/>
      </p:ext>
    </p:extLst>
  </p:cmAuthor>
  <p:cmAuthor id="2" name="Loubeau, Alexandra (LARC-D321)" initials="LA(" lastIdx="31" clrIdx="1">
    <p:extLst>
      <p:ext uri="{19B8F6BF-5375-455C-9EA6-DF929625EA0E}">
        <p15:presenceInfo xmlns:p15="http://schemas.microsoft.com/office/powerpoint/2012/main" userId="S::aloubeau@ndc.nasa.gov::bc0ed32d-919a-4446-8601-d201835796d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374BE"/>
    <a:srgbClr val="CF3FBA"/>
    <a:srgbClr val="D95319"/>
    <a:srgbClr val="6236CC"/>
    <a:srgbClr val="227CC5"/>
    <a:srgbClr val="A5E8CB"/>
    <a:srgbClr val="7CD558"/>
    <a:srgbClr val="D5C256"/>
    <a:srgbClr val="00009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8693" autoAdjust="0"/>
  </p:normalViewPr>
  <p:slideViewPr>
    <p:cSldViewPr snapToGrid="0">
      <p:cViewPr varScale="1">
        <p:scale>
          <a:sx n="73" d="100"/>
          <a:sy n="73" d="100"/>
        </p:scale>
        <p:origin x="970"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commentAuthors" Target="commentAuthors.xml"/><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A554A6-5D59-4F8C-B52B-23451EBB30F4}" type="datetimeFigureOut">
              <a:rPr lang="en-US" smtClean="0"/>
              <a:t>4/15/2022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A9501D-8A85-4CCA-9C6E-0235E77D4E5A}" type="slidenum">
              <a:rPr lang="en-US" smtClean="0"/>
              <a:t>‹#›</a:t>
            </a:fld>
            <a:endParaRPr lang="en-US"/>
          </a:p>
        </p:txBody>
      </p:sp>
    </p:spTree>
    <p:extLst>
      <p:ext uri="{BB962C8B-B14F-4D97-AF65-F5344CB8AC3E}">
        <p14:creationId xmlns:p14="http://schemas.microsoft.com/office/powerpoint/2010/main" val="1370517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dirty="0"/>
              <a:t>Abstract: </a:t>
            </a:r>
            <a:r>
              <a:rPr lang="en-US" sz="1800" dirty="0">
                <a:effectLst/>
                <a:latin typeface="Calibri" panose="020F0502020204030204" pitchFamily="34" charset="0"/>
                <a:ea typeface="Calibri" panose="020F0502020204030204" pitchFamily="34" charset="0"/>
                <a:cs typeface="Times New Roman" panose="02020603050405020304" pitchFamily="18" charset="0"/>
              </a:rPr>
              <a:t>This presentation outlines the design of experiments approach and data visualization techniques for a simulation study of sonic booms from NASA’s X-59 supersonic aircraft. The X-59 will soon be flown over communities across the contiguous USA as it produces a low-loudness sonic boom, or low-boom. Survey data on human perception of low-booms will be collected to support development of potential future commercial supersonic aircraft noise regulatory standards.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The macroscopic atmosphere plays a critical role in the loudness of sonic booms. The extensive sonic boom simulation study presented herein was completed to assess climatological, geographical, and seasonal effects on the variability of the X-59’s low-boom loudness and noise exposure region size in order to inform X-59 community test planning. The loudness and extent of the noise exposure region make up the “sonic boom carpet.” Two spatial and temporal resolutions of atmospheric input data to the simulation were investigated. A Fast Flexible Space-Filling Design was used to select the locations across the USA for the two spatial resolutions. Analysis of simulated X-59 low-boom loudness data within a regional subset of the northeast USA was completed using a bootstrap forest to determine the final spatial and temporal resolution of the countrywide simulation study. Atmospheric profiles from NOAA’s Climate Forecast System Version 2 database were used to generate over one million simulated X-59 carpets at the final selected 138 locations across the USA.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Effects of aircraft heading, season, geography, and climate zone on low-boom levels and noise exposure region size were analyzed. Models were developed to estimate loudness metrics throughout the USA for X-59 supersonic cruise overflight, and results were visualized on maps to show geographical and seasonal trends. These results inform regulators and mission planners on expected variations in boom levels and carpet extent from atmospheric variations. Understanding potential carpet variability is important when planning community noise surveys using the X-59.</a:t>
            </a:r>
          </a:p>
          <a:p>
            <a:endParaRPr lang="en-US" dirty="0"/>
          </a:p>
        </p:txBody>
      </p:sp>
      <p:sp>
        <p:nvSpPr>
          <p:cNvPr id="4" name="Slide Number Placeholder 3"/>
          <p:cNvSpPr>
            <a:spLocks noGrp="1"/>
          </p:cNvSpPr>
          <p:nvPr>
            <p:ph type="sldNum" sz="quarter" idx="5"/>
          </p:nvPr>
        </p:nvSpPr>
        <p:spPr/>
        <p:txBody>
          <a:bodyPr/>
          <a:lstStyle/>
          <a:p>
            <a:fld id="{DFA9501D-8A85-4CCA-9C6E-0235E77D4E5A}" type="slidenum">
              <a:rPr lang="en-US" smtClean="0"/>
              <a:t>1</a:t>
            </a:fld>
            <a:endParaRPr lang="en-US"/>
          </a:p>
        </p:txBody>
      </p:sp>
    </p:spTree>
    <p:extLst>
      <p:ext uri="{BB962C8B-B14F-4D97-AF65-F5344CB8AC3E}">
        <p14:creationId xmlns:p14="http://schemas.microsoft.com/office/powerpoint/2010/main" val="3775943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For this work, we set up a large acoustic propagation simulation. The goal of the simulation was to understand the X-59’s low-boom loudness, the variability in loudness, the exposure region size, and the variability in exposure region size. The data form the simulation would aid in X-59 community test planning, and also make sure that the X-59’s low-boom would stay quiet in non-standard atmospheric profiles</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factors of interest driving the variability were climate, season, flight direction, time of day, location, and ground elevation. Most of these can be purposefully chosen when planning when, where, and how to fly the X-59.</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Some of our constraints were on computation time and meeting project schedule goals. </a:t>
            </a:r>
          </a:p>
          <a:p>
            <a:r>
              <a:rPr lang="en-US" sz="1800" dirty="0">
                <a:effectLst/>
                <a:latin typeface="Calibri" panose="020F0502020204030204" pitchFamily="34" charset="0"/>
                <a:ea typeface="Calibri" panose="020F0502020204030204" pitchFamily="34" charset="0"/>
                <a:cs typeface="Times New Roman" panose="02020603050405020304" pitchFamily="18" charset="0"/>
              </a:rPr>
              <a:t>The flow diagram of the basic simulation is shown on the right. We provide our PCBoom acoustic propagation model with information about the aircraft trajectory, the sound pressure near the aircraft, and a large set of atmospheric profiles that include pressure, temperature, winds, and humidity. The output of the PCBoom model is a large set of sonic boom waveforms, their loudness, and the size of the noise exposure region.</a:t>
            </a:r>
            <a:endParaRPr lang="en-US" dirty="0"/>
          </a:p>
        </p:txBody>
      </p:sp>
      <p:sp>
        <p:nvSpPr>
          <p:cNvPr id="4" name="Slide Number Placeholder 3"/>
          <p:cNvSpPr>
            <a:spLocks noGrp="1"/>
          </p:cNvSpPr>
          <p:nvPr>
            <p:ph type="sldNum" sz="quarter" idx="5"/>
          </p:nvPr>
        </p:nvSpPr>
        <p:spPr/>
        <p:txBody>
          <a:bodyPr/>
          <a:lstStyle/>
          <a:p>
            <a:fld id="{DFA9501D-8A85-4CCA-9C6E-0235E77D4E5A}" type="slidenum">
              <a:rPr lang="en-US" smtClean="0"/>
              <a:t>10</a:t>
            </a:fld>
            <a:endParaRPr lang="en-US"/>
          </a:p>
        </p:txBody>
      </p:sp>
    </p:spTree>
    <p:extLst>
      <p:ext uri="{BB962C8B-B14F-4D97-AF65-F5344CB8AC3E}">
        <p14:creationId xmlns:p14="http://schemas.microsoft.com/office/powerpoint/2010/main" val="33180616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Next I’ll give more information about how we set up the design of the simulation.</a:t>
            </a:r>
          </a:p>
          <a:p>
            <a:endParaRPr lang="en-US" dirty="0"/>
          </a:p>
        </p:txBody>
      </p:sp>
      <p:sp>
        <p:nvSpPr>
          <p:cNvPr id="4" name="Slide Number Placeholder 3"/>
          <p:cNvSpPr>
            <a:spLocks noGrp="1"/>
          </p:cNvSpPr>
          <p:nvPr>
            <p:ph type="sldNum" sz="quarter" idx="5"/>
          </p:nvPr>
        </p:nvSpPr>
        <p:spPr/>
        <p:txBody>
          <a:bodyPr/>
          <a:lstStyle/>
          <a:p>
            <a:fld id="{DFA9501D-8A85-4CCA-9C6E-0235E77D4E5A}" type="slidenum">
              <a:rPr lang="en-US" smtClean="0"/>
              <a:t>11</a:t>
            </a:fld>
            <a:endParaRPr lang="en-US"/>
          </a:p>
        </p:txBody>
      </p:sp>
    </p:spTree>
    <p:extLst>
      <p:ext uri="{BB962C8B-B14F-4D97-AF65-F5344CB8AC3E}">
        <p14:creationId xmlns:p14="http://schemas.microsoft.com/office/powerpoint/2010/main" val="23554261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We needed to determine the locations at which to propagation the X-59’s low boom that would span the USA. We used a Fast Flexible Space filling design to choose locations at two spatial resolutions. The green points are the coarse resolution, and the green and yellow points together are the fine resolution.</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DFA9501D-8A85-4CCA-9C6E-0235E77D4E5A}" type="slidenum">
              <a:rPr lang="en-US" smtClean="0"/>
              <a:t>12</a:t>
            </a:fld>
            <a:endParaRPr lang="en-US"/>
          </a:p>
        </p:txBody>
      </p:sp>
    </p:spTree>
    <p:extLst>
      <p:ext uri="{BB962C8B-B14F-4D97-AF65-F5344CB8AC3E}">
        <p14:creationId xmlns:p14="http://schemas.microsoft.com/office/powerpoint/2010/main" val="2516052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We did not have the computational resources to conduct the analysis on the entire fine resolution, so we chose a subset in the northeast US. The northeast was chosen because it will have some seasonal variability and PA is predicted to be one of the most heavily overflown states by supersonic aircraft due to its proximity to NYC, Boston, and Philadelphia for example.</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We propagated the X-59 sonic boom through 5 years of atmospheric profiles collected 4 times per day, and compared the coarse and fine spatial resolutions. We also compared the results for 4 atmospheric profiles per day to one atmospheric profile per day.</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resulting waveforms took up a substantial amount of storage space.</a:t>
            </a:r>
          </a:p>
          <a:p>
            <a:endParaRPr lang="en-US" sz="1200" dirty="0"/>
          </a:p>
        </p:txBody>
      </p:sp>
      <p:sp>
        <p:nvSpPr>
          <p:cNvPr id="4" name="Slide Number Placeholder 3"/>
          <p:cNvSpPr>
            <a:spLocks noGrp="1"/>
          </p:cNvSpPr>
          <p:nvPr>
            <p:ph type="sldNum" sz="quarter" idx="10"/>
          </p:nvPr>
        </p:nvSpPr>
        <p:spPr/>
        <p:txBody>
          <a:bodyPr/>
          <a:lstStyle/>
          <a:p>
            <a:fld id="{C3BF18E8-3BBF-4D07-8F1B-062E116F8E46}" type="slidenum">
              <a:rPr lang="en-US" smtClean="0"/>
              <a:t>13</a:t>
            </a:fld>
            <a:endParaRPr lang="en-US"/>
          </a:p>
        </p:txBody>
      </p:sp>
    </p:spTree>
    <p:extLst>
      <p:ext uri="{BB962C8B-B14F-4D97-AF65-F5344CB8AC3E}">
        <p14:creationId xmlns:p14="http://schemas.microsoft.com/office/powerpoint/2010/main" val="28116824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To decide the resolution, a bootstrap forest of decision trees was used. </a:t>
            </a:r>
          </a:p>
          <a:p>
            <a:endParaRPr lang="en-US" dirty="0"/>
          </a:p>
          <a:p>
            <a:r>
              <a:rPr lang="en-US" dirty="0"/>
              <a:t>*describe the decision tree process over the next 4 slides, splitting on different factors to explain variability in the observations*</a:t>
            </a:r>
          </a:p>
        </p:txBody>
      </p:sp>
      <p:sp>
        <p:nvSpPr>
          <p:cNvPr id="4" name="Slide Number Placeholder 3"/>
          <p:cNvSpPr>
            <a:spLocks noGrp="1"/>
          </p:cNvSpPr>
          <p:nvPr>
            <p:ph type="sldNum" sz="quarter" idx="5"/>
          </p:nvPr>
        </p:nvSpPr>
        <p:spPr/>
        <p:txBody>
          <a:bodyPr/>
          <a:lstStyle/>
          <a:p>
            <a:fld id="{DFA9501D-8A85-4CCA-9C6E-0235E77D4E5A}" type="slidenum">
              <a:rPr lang="en-US" smtClean="0"/>
              <a:t>14</a:t>
            </a:fld>
            <a:endParaRPr lang="en-US"/>
          </a:p>
        </p:txBody>
      </p:sp>
    </p:spTree>
    <p:extLst>
      <p:ext uri="{BB962C8B-B14F-4D97-AF65-F5344CB8AC3E}">
        <p14:creationId xmlns:p14="http://schemas.microsoft.com/office/powerpoint/2010/main" val="33314390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The bootstrap forest was made up of 100 decision trees. Predictor screening was used to determine the most important factors.</a:t>
            </a:r>
          </a:p>
          <a:p>
            <a:endParaRPr lang="en-US" sz="1800" dirty="0">
              <a:effectLst/>
              <a:latin typeface="Calibri" panose="020F0502020204030204" pitchFamily="34" charset="0"/>
              <a:cs typeface="Times New Roman" panose="02020603050405020304" pitchFamily="18" charset="0"/>
            </a:endParaRPr>
          </a:p>
          <a:p>
            <a:r>
              <a:rPr lang="en-US" sz="1800" dirty="0">
                <a:effectLst/>
                <a:latin typeface="Calibri" panose="020F0502020204030204" pitchFamily="34" charset="0"/>
                <a:cs typeface="Times New Roman" panose="02020603050405020304" pitchFamily="18" charset="0"/>
              </a:rPr>
              <a:t>Heading is important for CW because of prevailing winds.</a:t>
            </a:r>
            <a:endParaRPr lang="en-US" dirty="0"/>
          </a:p>
        </p:txBody>
      </p:sp>
      <p:sp>
        <p:nvSpPr>
          <p:cNvPr id="4" name="Slide Number Placeholder 3"/>
          <p:cNvSpPr>
            <a:spLocks noGrp="1"/>
          </p:cNvSpPr>
          <p:nvPr>
            <p:ph type="sldNum" sz="quarter" idx="5"/>
          </p:nvPr>
        </p:nvSpPr>
        <p:spPr/>
        <p:txBody>
          <a:bodyPr/>
          <a:lstStyle/>
          <a:p>
            <a:fld id="{DFA9501D-8A85-4CCA-9C6E-0235E77D4E5A}" type="slidenum">
              <a:rPr lang="en-US" smtClean="0"/>
              <a:t>18</a:t>
            </a:fld>
            <a:endParaRPr lang="en-US"/>
          </a:p>
        </p:txBody>
      </p:sp>
    </p:spTree>
    <p:extLst>
      <p:ext uri="{BB962C8B-B14F-4D97-AF65-F5344CB8AC3E}">
        <p14:creationId xmlns:p14="http://schemas.microsoft.com/office/powerpoint/2010/main" val="21480728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One important outcome from the bootstrap forest analysis was that time of day was not an important factor. Because of this we were able to simply use 1 atmospheric profile per day instead of 4 for the nationwide study.</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predictor importance was roughly the same for the fine and coarse spatial resolution, which is one clue that the coarse resolution would be adequate.</a:t>
            </a:r>
          </a:p>
          <a:p>
            <a:endParaRPr lang="en-US" dirty="0"/>
          </a:p>
          <a:p>
            <a:endParaRPr lang="en-US" dirty="0"/>
          </a:p>
          <a:p>
            <a:r>
              <a:rPr lang="en-US" dirty="0"/>
              <a:t>*Make transition to geographical</a:t>
            </a:r>
            <a:r>
              <a:rPr lang="en-US" baseline="0" dirty="0"/>
              <a:t> carpets plots*</a:t>
            </a:r>
          </a:p>
        </p:txBody>
      </p:sp>
      <p:sp>
        <p:nvSpPr>
          <p:cNvPr id="4" name="Slide Number Placeholder 3"/>
          <p:cNvSpPr>
            <a:spLocks noGrp="1"/>
          </p:cNvSpPr>
          <p:nvPr>
            <p:ph type="sldNum" sz="quarter" idx="10"/>
          </p:nvPr>
        </p:nvSpPr>
        <p:spPr/>
        <p:txBody>
          <a:bodyPr/>
          <a:lstStyle/>
          <a:p>
            <a:fld id="{C3BF18E8-3BBF-4D07-8F1B-062E116F8E46}" type="slidenum">
              <a:rPr lang="en-US" smtClean="0"/>
              <a:t>19</a:t>
            </a:fld>
            <a:endParaRPr lang="en-US"/>
          </a:p>
        </p:txBody>
      </p:sp>
    </p:spTree>
    <p:extLst>
      <p:ext uri="{BB962C8B-B14F-4D97-AF65-F5344CB8AC3E}">
        <p14:creationId xmlns:p14="http://schemas.microsoft.com/office/powerpoint/2010/main" val="24284760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Now I’m briefly going to show some results that indicate visually that the coarse spatial resolution is adequate while teasing some of the visualization techniques we used.</a:t>
            </a:r>
          </a:p>
          <a:p>
            <a:endParaRPr lang="en-US" dirty="0"/>
          </a:p>
          <a:p>
            <a:r>
              <a:rPr lang="en-US" dirty="0"/>
              <a:t>Smoothly</a:t>
            </a:r>
            <a:r>
              <a:rPr lang="en-US" baseline="0" dirty="0"/>
              <a:t> varying values indicate either resolution is adequate</a:t>
            </a:r>
          </a:p>
          <a:p>
            <a:endParaRPr lang="en-US" dirty="0"/>
          </a:p>
        </p:txBody>
      </p:sp>
      <p:sp>
        <p:nvSpPr>
          <p:cNvPr id="4" name="Slide Number Placeholder 3"/>
          <p:cNvSpPr>
            <a:spLocks noGrp="1"/>
          </p:cNvSpPr>
          <p:nvPr>
            <p:ph type="sldNum" sz="quarter" idx="10"/>
          </p:nvPr>
        </p:nvSpPr>
        <p:spPr/>
        <p:txBody>
          <a:bodyPr/>
          <a:lstStyle/>
          <a:p>
            <a:fld id="{C3BF18E8-3BBF-4D07-8F1B-062E116F8E46}" type="slidenum">
              <a:rPr lang="en-US" smtClean="0"/>
              <a:t>20</a:t>
            </a:fld>
            <a:endParaRPr lang="en-US"/>
          </a:p>
        </p:txBody>
      </p:sp>
    </p:spTree>
    <p:extLst>
      <p:ext uri="{BB962C8B-B14F-4D97-AF65-F5344CB8AC3E}">
        <p14:creationId xmlns:p14="http://schemas.microsoft.com/office/powerpoint/2010/main" val="9265841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Here is the final simulation design. We used the coarse spatial resolution, which has 134 locations across the US. The X-59’s low-boom was propagated through 5 years of atmospheric profiles, one per day at each location and at four aircraft headings. The results were over 1 million sonic boom exposure region sizes and over 18 million low-boom waveforms.</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To estimate the loudness, variability, and exposure region sizes away from the test points, multiple linear regression models were fit to the data using the same predictors as the bootstrap forest. These models have roughly 50 km spatial resolution.</a:t>
            </a:r>
          </a:p>
          <a:p>
            <a:endParaRPr lang="en-US" dirty="0"/>
          </a:p>
        </p:txBody>
      </p:sp>
      <p:sp>
        <p:nvSpPr>
          <p:cNvPr id="4" name="Slide Number Placeholder 3"/>
          <p:cNvSpPr>
            <a:spLocks noGrp="1"/>
          </p:cNvSpPr>
          <p:nvPr>
            <p:ph type="sldNum" sz="quarter" idx="5"/>
          </p:nvPr>
        </p:nvSpPr>
        <p:spPr/>
        <p:txBody>
          <a:bodyPr/>
          <a:lstStyle/>
          <a:p>
            <a:fld id="{DFA9501D-8A85-4CCA-9C6E-0235E77D4E5A}" type="slidenum">
              <a:rPr lang="en-US" smtClean="0"/>
              <a:t>21</a:t>
            </a:fld>
            <a:endParaRPr lang="en-US"/>
          </a:p>
        </p:txBody>
      </p:sp>
    </p:spTree>
    <p:extLst>
      <p:ext uri="{BB962C8B-B14F-4D97-AF65-F5344CB8AC3E}">
        <p14:creationId xmlns:p14="http://schemas.microsoft.com/office/powerpoint/2010/main" val="38314932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Finally I’ll share the results of the X-59 low-boom propagation simulation and some of the ways we visualized the data.</a:t>
            </a:r>
          </a:p>
        </p:txBody>
      </p:sp>
      <p:sp>
        <p:nvSpPr>
          <p:cNvPr id="4" name="Slide Number Placeholder 3"/>
          <p:cNvSpPr>
            <a:spLocks noGrp="1"/>
          </p:cNvSpPr>
          <p:nvPr>
            <p:ph type="sldNum" sz="quarter" idx="5"/>
          </p:nvPr>
        </p:nvSpPr>
        <p:spPr/>
        <p:txBody>
          <a:bodyPr/>
          <a:lstStyle/>
          <a:p>
            <a:fld id="{DFA9501D-8A85-4CCA-9C6E-0235E77D4E5A}" type="slidenum">
              <a:rPr lang="en-US" smtClean="0"/>
              <a:t>22</a:t>
            </a:fld>
            <a:endParaRPr lang="en-US"/>
          </a:p>
        </p:txBody>
      </p:sp>
    </p:spTree>
    <p:extLst>
      <p:ext uri="{BB962C8B-B14F-4D97-AF65-F5344CB8AC3E}">
        <p14:creationId xmlns:p14="http://schemas.microsoft.com/office/powerpoint/2010/main" val="37762923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will first give some background info on sonic booms, then outline the X-59 low-boom flight demonstration mission. Next I’ll be presenting goals and experiment design of a sonic boom simulation study to assess loudness and variability at locations across the USA. Finally I will present our key results and visualization techniques for presenting summary details about large amounts of simulated data.</a:t>
            </a:r>
          </a:p>
        </p:txBody>
      </p:sp>
      <p:sp>
        <p:nvSpPr>
          <p:cNvPr id="4" name="Slide Number Placeholder 3"/>
          <p:cNvSpPr>
            <a:spLocks noGrp="1"/>
          </p:cNvSpPr>
          <p:nvPr>
            <p:ph type="sldNum" sz="quarter" idx="5"/>
          </p:nvPr>
        </p:nvSpPr>
        <p:spPr/>
        <p:txBody>
          <a:bodyPr/>
          <a:lstStyle/>
          <a:p>
            <a:fld id="{DFA9501D-8A85-4CCA-9C6E-0235E77D4E5A}" type="slidenum">
              <a:rPr lang="en-US" smtClean="0"/>
              <a:t>2</a:t>
            </a:fld>
            <a:endParaRPr lang="en-US"/>
          </a:p>
        </p:txBody>
      </p:sp>
    </p:spTree>
    <p:extLst>
      <p:ext uri="{BB962C8B-B14F-4D97-AF65-F5344CB8AC3E}">
        <p14:creationId xmlns:p14="http://schemas.microsoft.com/office/powerpoint/2010/main" val="26019583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first technique we used were violin plots. The plot on the right shows the loudness vs offtrack distance. The violins are peak-normalized probability density functions at each offtrack location. Black line is a standard atmosphere. Dashed line is the median of each violin.</a:t>
            </a:r>
          </a:p>
          <a:p>
            <a:endParaRPr lang="en-US" dirty="0"/>
          </a:p>
        </p:txBody>
      </p:sp>
      <p:sp>
        <p:nvSpPr>
          <p:cNvPr id="4" name="Slide Number Placeholder 3"/>
          <p:cNvSpPr>
            <a:spLocks noGrp="1"/>
          </p:cNvSpPr>
          <p:nvPr>
            <p:ph type="sldNum" sz="quarter" idx="5"/>
          </p:nvPr>
        </p:nvSpPr>
        <p:spPr/>
        <p:txBody>
          <a:bodyPr/>
          <a:lstStyle/>
          <a:p>
            <a:fld id="{DFA9501D-8A85-4CCA-9C6E-0235E77D4E5A}" type="slidenum">
              <a:rPr lang="en-US" smtClean="0"/>
              <a:t>23</a:t>
            </a:fld>
            <a:endParaRPr lang="en-US"/>
          </a:p>
        </p:txBody>
      </p:sp>
    </p:spTree>
    <p:extLst>
      <p:ext uri="{BB962C8B-B14F-4D97-AF65-F5344CB8AC3E}">
        <p14:creationId xmlns:p14="http://schemas.microsoft.com/office/powerpoint/2010/main" val="23956441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*describe the Dept of Energy Building America climate zones*</a:t>
            </a:r>
          </a:p>
          <a:p>
            <a:r>
              <a:rPr lang="en-US" dirty="0"/>
              <a:t>*describe the violins same as previous slide but split by climate zone and season*</a:t>
            </a:r>
          </a:p>
          <a:p>
            <a:endParaRPr lang="en-US" dirty="0"/>
          </a:p>
          <a:p>
            <a:r>
              <a:rPr lang="en-US" dirty="0"/>
              <a:t>Note the loudness typically is higher in the colder regions. Similar seasonal patters for Cold, Very-Cold, and Marine; Hot-dry, mixed dry, hot-humid, and mixed humid</a:t>
            </a:r>
          </a:p>
        </p:txBody>
      </p:sp>
      <p:sp>
        <p:nvSpPr>
          <p:cNvPr id="4" name="Slide Number Placeholder 3"/>
          <p:cNvSpPr>
            <a:spLocks noGrp="1"/>
          </p:cNvSpPr>
          <p:nvPr>
            <p:ph type="sldNum" sz="quarter" idx="5"/>
          </p:nvPr>
        </p:nvSpPr>
        <p:spPr/>
        <p:txBody>
          <a:bodyPr/>
          <a:lstStyle/>
          <a:p>
            <a:fld id="{DFA9501D-8A85-4CCA-9C6E-0235E77D4E5A}" type="slidenum">
              <a:rPr lang="en-US" smtClean="0"/>
              <a:t>24</a:t>
            </a:fld>
            <a:endParaRPr lang="en-US"/>
          </a:p>
        </p:txBody>
      </p:sp>
    </p:spTree>
    <p:extLst>
      <p:ext uri="{BB962C8B-B14F-4D97-AF65-F5344CB8AC3E}">
        <p14:creationId xmlns:p14="http://schemas.microsoft.com/office/powerpoint/2010/main" val="20603449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Describe dot size = SD, dot color = mean loudness. Note the loudness increase in the north and in mountainous regions.</a:t>
            </a:r>
          </a:p>
        </p:txBody>
      </p:sp>
      <p:sp>
        <p:nvSpPr>
          <p:cNvPr id="4" name="Slide Number Placeholder 3"/>
          <p:cNvSpPr>
            <a:spLocks noGrp="1"/>
          </p:cNvSpPr>
          <p:nvPr>
            <p:ph type="sldNum" sz="quarter" idx="5"/>
          </p:nvPr>
        </p:nvSpPr>
        <p:spPr/>
        <p:txBody>
          <a:bodyPr/>
          <a:lstStyle/>
          <a:p>
            <a:fld id="{DFA9501D-8A85-4CCA-9C6E-0235E77D4E5A}" type="slidenum">
              <a:rPr lang="en-US" smtClean="0"/>
              <a:t>25</a:t>
            </a:fld>
            <a:endParaRPr lang="en-US"/>
          </a:p>
        </p:txBody>
      </p:sp>
    </p:spTree>
    <p:extLst>
      <p:ext uri="{BB962C8B-B14F-4D97-AF65-F5344CB8AC3E}">
        <p14:creationId xmlns:p14="http://schemas.microsoft.com/office/powerpoint/2010/main" val="21294544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Describe splitting on heading and season. Allows estimates of loudness and variability for various times of year and flight conditions, which aids in deciding when, where, and how to fly the X-59</a:t>
            </a:r>
          </a:p>
        </p:txBody>
      </p:sp>
      <p:sp>
        <p:nvSpPr>
          <p:cNvPr id="4" name="Slide Number Placeholder 3"/>
          <p:cNvSpPr>
            <a:spLocks noGrp="1"/>
          </p:cNvSpPr>
          <p:nvPr>
            <p:ph type="sldNum" sz="quarter" idx="5"/>
          </p:nvPr>
        </p:nvSpPr>
        <p:spPr/>
        <p:txBody>
          <a:bodyPr/>
          <a:lstStyle/>
          <a:p>
            <a:fld id="{DFA9501D-8A85-4CCA-9C6E-0235E77D4E5A}" type="slidenum">
              <a:rPr lang="en-US" smtClean="0"/>
              <a:t>26</a:t>
            </a:fld>
            <a:endParaRPr lang="en-US"/>
          </a:p>
        </p:txBody>
      </p:sp>
    </p:spTree>
    <p:extLst>
      <p:ext uri="{BB962C8B-B14F-4D97-AF65-F5344CB8AC3E}">
        <p14:creationId xmlns:p14="http://schemas.microsoft.com/office/powerpoint/2010/main" val="17481995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Describe that the multiple linear regression models allow us to estimate the PL anywhere given the ground elevation, </a:t>
            </a:r>
            <a:r>
              <a:rPr lang="en-US" dirty="0" err="1"/>
              <a:t>lat</a:t>
            </a:r>
            <a:r>
              <a:rPr lang="en-US" dirty="0"/>
              <a:t>/</a:t>
            </a:r>
            <a:r>
              <a:rPr lang="en-US" dirty="0" err="1"/>
              <a:t>lon</a:t>
            </a:r>
            <a:r>
              <a:rPr lang="en-US" dirty="0"/>
              <a:t>, climate zone, season, and heading. This chart has 0.5 deg resolution.</a:t>
            </a:r>
          </a:p>
        </p:txBody>
      </p:sp>
      <p:sp>
        <p:nvSpPr>
          <p:cNvPr id="4" name="Slide Number Placeholder 3"/>
          <p:cNvSpPr>
            <a:spLocks noGrp="1"/>
          </p:cNvSpPr>
          <p:nvPr>
            <p:ph type="sldNum" sz="quarter" idx="5"/>
          </p:nvPr>
        </p:nvSpPr>
        <p:spPr/>
        <p:txBody>
          <a:bodyPr/>
          <a:lstStyle/>
          <a:p>
            <a:fld id="{DFA9501D-8A85-4CCA-9C6E-0235E77D4E5A}" type="slidenum">
              <a:rPr lang="en-US" smtClean="0"/>
              <a:t>27</a:t>
            </a:fld>
            <a:endParaRPr lang="en-US"/>
          </a:p>
        </p:txBody>
      </p:sp>
    </p:spTree>
    <p:extLst>
      <p:ext uri="{BB962C8B-B14F-4D97-AF65-F5344CB8AC3E}">
        <p14:creationId xmlns:p14="http://schemas.microsoft.com/office/powerpoint/2010/main" val="12354970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Key results: CW is widest with east heading due to prevailing easterly wind. X-59 booms will be slightly louder and less variable in the colder climates and with greater ground elevation. For the climate results the CW did not change considerably except in for the Marine climate zone.</a:t>
            </a:r>
          </a:p>
          <a:p>
            <a:endParaRPr lang="en-US" dirty="0"/>
          </a:p>
          <a:p>
            <a:r>
              <a:rPr lang="en-US" dirty="0"/>
              <a:t>The simulated data will be used to decide when, where, and how to fly the aircraft to achieve test goals. They also aid in the claim of national representativeness of X-59 community tests because we will sample areas with varying loudness across the country.</a:t>
            </a:r>
          </a:p>
          <a:p>
            <a:endParaRPr lang="en-US" dirty="0"/>
          </a:p>
        </p:txBody>
      </p:sp>
      <p:sp>
        <p:nvSpPr>
          <p:cNvPr id="4" name="Slide Number Placeholder 3"/>
          <p:cNvSpPr>
            <a:spLocks noGrp="1"/>
          </p:cNvSpPr>
          <p:nvPr>
            <p:ph type="sldNum" sz="quarter" idx="5"/>
          </p:nvPr>
        </p:nvSpPr>
        <p:spPr/>
        <p:txBody>
          <a:bodyPr/>
          <a:lstStyle/>
          <a:p>
            <a:fld id="{DFA9501D-8A85-4CCA-9C6E-0235E77D4E5A}" type="slidenum">
              <a:rPr lang="en-US" smtClean="0"/>
              <a:t>28</a:t>
            </a:fld>
            <a:endParaRPr lang="en-US"/>
          </a:p>
        </p:txBody>
      </p:sp>
    </p:spTree>
    <p:extLst>
      <p:ext uri="{BB962C8B-B14F-4D97-AF65-F5344CB8AC3E}">
        <p14:creationId xmlns:p14="http://schemas.microsoft.com/office/powerpoint/2010/main" val="37163820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A9501D-8A85-4CCA-9C6E-0235E77D4E5A}" type="slidenum">
              <a:rPr lang="en-US" smtClean="0"/>
              <a:t>3</a:t>
            </a:fld>
            <a:endParaRPr lang="en-US"/>
          </a:p>
        </p:txBody>
      </p:sp>
    </p:spTree>
    <p:extLst>
      <p:ext uri="{BB962C8B-B14F-4D97-AF65-F5344CB8AC3E}">
        <p14:creationId xmlns:p14="http://schemas.microsoft.com/office/powerpoint/2010/main" val="639389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Here is a very abbreviated summary of some highlights regarding civilian supersonic transportation. In 1947, the sound barrier was first broken by Chuck Yaeger. Supersonic aircraft were rapidly developed thereafter. The entire time an aircraft is flying faster than the speed of sound it produces a sonic boom, which can be heard on the ground. There were sonic boom community noise tests in the 1960s, one of which was conducted over Oklahoma City and coined “Operation Bongo”. The city was subject to over 1,200 sonic booms over six months with up to 8 booms per day. Members of the communities were asked to report their annoyance to the booms. Many reported disruption and annoyance from the booms. By 1973, the FAA finalized a prohibition of civilian supersonic flight over land in part due to the annoyance from sonic boom noise. However, supersonic flight over-water routes were still acceptable, which is what Concorde did to serve the US market.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Despite the prohibition there will likely always be some demand for high speed transportation for example to conduct cross-country in person meetings or to extend the range of organ transplants. And in the meantime, there were key developments in reducing the loudness of sonic booms. One such advancement was in 2005 with the NASA/DARPA Shaped Sonic Boom Demonstrator program. This experiment proved that an aircraft shape could be modified to change the character of a sonic boom and reduce its loudness. More recently, the FAA was charged by Congress to re-evaluate the supersonic prohibition in light of such advancements. The main focus of this presentation is on NASA’s X-59 aircraft, which is designed to have low loudness sonic boom or low-boom. It will be used to collect community noise survey data to assess how residents of communities across the US perceive low-loudness sonic booms. This data will be provided to the FAA and the ICAO to aid in the creation of potential future supersonic aircraft noise standards.</a:t>
            </a:r>
          </a:p>
          <a:p>
            <a:endParaRPr lang="en-US" dirty="0"/>
          </a:p>
          <a:p>
            <a:r>
              <a:rPr lang="en-US" dirty="0"/>
              <a:t>https://www.faa.gov/newsroom/supersonic-flight</a:t>
            </a:r>
          </a:p>
          <a:p>
            <a:r>
              <a:rPr lang="en-US" dirty="0"/>
              <a:t>https://www.norc.org/PDFs/publications/NORCRpt_87.pdf</a:t>
            </a:r>
          </a:p>
          <a:p>
            <a:r>
              <a:rPr lang="en-US" dirty="0"/>
              <a:t>https://www.norc.org/PDFs/publications/NORCRpt_101.pdf</a:t>
            </a:r>
          </a:p>
        </p:txBody>
      </p:sp>
      <p:sp>
        <p:nvSpPr>
          <p:cNvPr id="4" name="Slide Number Placeholder 3"/>
          <p:cNvSpPr>
            <a:spLocks noGrp="1"/>
          </p:cNvSpPr>
          <p:nvPr>
            <p:ph type="sldNum" sz="quarter" idx="5"/>
          </p:nvPr>
        </p:nvSpPr>
        <p:spPr/>
        <p:txBody>
          <a:bodyPr/>
          <a:lstStyle/>
          <a:p>
            <a:fld id="{DFA9501D-8A85-4CCA-9C6E-0235E77D4E5A}" type="slidenum">
              <a:rPr lang="en-US" smtClean="0"/>
              <a:t>4</a:t>
            </a:fld>
            <a:endParaRPr lang="en-US"/>
          </a:p>
        </p:txBody>
      </p:sp>
    </p:spTree>
    <p:extLst>
      <p:ext uri="{BB962C8B-B14F-4D97-AF65-F5344CB8AC3E}">
        <p14:creationId xmlns:p14="http://schemas.microsoft.com/office/powerpoint/2010/main" val="10158560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What is the difference between a traditional sonic boom and a low-loudness sonic boom? The images show the pressure disturbances near a traditional aircraft on the left and a shaped aircraft on the right. As the pressure disturbance moves through the atmosphere, the traditional aircraft’s shocks merge forming strong shocks at the front and rear of the pressure signature, which the human ear perceives as a pair of loud bangs. For a low-boom aircraft, the shocks do not merge, and the waveform increases in pressure more smoothly. This results in supersonic capabilities with a greatly reduced noise level.</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endParaRPr lang="en-US" dirty="0"/>
          </a:p>
          <a:p>
            <a:r>
              <a:rPr lang="en-US" dirty="0"/>
              <a:t>Images</a:t>
            </a:r>
          </a:p>
          <a:p>
            <a:r>
              <a:rPr lang="en-US" dirty="0"/>
              <a:t>https://www.nasa.gov/centers/armstrong/features/shock_and_awesome.html</a:t>
            </a:r>
          </a:p>
          <a:p>
            <a:r>
              <a:rPr lang="en-US" dirty="0"/>
              <a:t>https://www.nasa.gov/image-feature/x-59-wind-tunnel-testing-at-nasa-glenn</a:t>
            </a:r>
          </a:p>
        </p:txBody>
      </p:sp>
      <p:sp>
        <p:nvSpPr>
          <p:cNvPr id="4" name="Slide Number Placeholder 3"/>
          <p:cNvSpPr>
            <a:spLocks noGrp="1"/>
          </p:cNvSpPr>
          <p:nvPr>
            <p:ph type="sldNum" sz="quarter" idx="5"/>
          </p:nvPr>
        </p:nvSpPr>
        <p:spPr/>
        <p:txBody>
          <a:bodyPr/>
          <a:lstStyle/>
          <a:p>
            <a:fld id="{DFA9501D-8A85-4CCA-9C6E-0235E77D4E5A}" type="slidenum">
              <a:rPr lang="en-US" smtClean="0"/>
              <a:t>5</a:t>
            </a:fld>
            <a:endParaRPr lang="en-US"/>
          </a:p>
        </p:txBody>
      </p:sp>
    </p:spTree>
    <p:extLst>
      <p:ext uri="{BB962C8B-B14F-4D97-AF65-F5344CB8AC3E}">
        <p14:creationId xmlns:p14="http://schemas.microsoft.com/office/powerpoint/2010/main" val="21769119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As the aircraft flies supersonic it is dragging a “carpet” of sound behind it that can be 20 to 50 miles wide depending on the altitude and the weather of the day. With flight paths that can be thousands of miles long creating a noise that can be heard across 50 miles can potentially affect a lot more people than subsonic aircraft whose noise is generally localized near airports.</a:t>
            </a:r>
          </a:p>
          <a:p>
            <a:r>
              <a:rPr lang="en-US" sz="1800" dirty="0">
                <a:effectLst/>
                <a:latin typeface="Calibri" panose="020F0502020204030204" pitchFamily="34" charset="0"/>
                <a:ea typeface="Calibri" panose="020F0502020204030204" pitchFamily="34" charset="0"/>
                <a:cs typeface="Times New Roman" panose="02020603050405020304" pitchFamily="18" charset="0"/>
              </a:rPr>
              <a:t>The loudness of the X-59 sonic boom and the size of the exposure region are topics of interest for this presentation as they can change due to the weather of the day.</a:t>
            </a:r>
            <a:endParaRPr lang="en-US" dirty="0"/>
          </a:p>
        </p:txBody>
      </p:sp>
      <p:sp>
        <p:nvSpPr>
          <p:cNvPr id="4" name="Slide Number Placeholder 3"/>
          <p:cNvSpPr>
            <a:spLocks noGrp="1"/>
          </p:cNvSpPr>
          <p:nvPr>
            <p:ph type="sldNum" sz="quarter" idx="5"/>
          </p:nvPr>
        </p:nvSpPr>
        <p:spPr/>
        <p:txBody>
          <a:bodyPr/>
          <a:lstStyle/>
          <a:p>
            <a:fld id="{DFA9501D-8A85-4CCA-9C6E-0235E77D4E5A}" type="slidenum">
              <a:rPr lang="en-US" smtClean="0"/>
              <a:t>6</a:t>
            </a:fld>
            <a:endParaRPr lang="en-US"/>
          </a:p>
        </p:txBody>
      </p:sp>
    </p:spTree>
    <p:extLst>
      <p:ext uri="{BB962C8B-B14F-4D97-AF65-F5344CB8AC3E}">
        <p14:creationId xmlns:p14="http://schemas.microsoft.com/office/powerpoint/2010/main" val="9654980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Next we will talk more about X-59’s mission</a:t>
            </a:r>
          </a:p>
          <a:p>
            <a:endParaRPr lang="en-US" dirty="0"/>
          </a:p>
        </p:txBody>
      </p:sp>
      <p:sp>
        <p:nvSpPr>
          <p:cNvPr id="4" name="Slide Number Placeholder 3"/>
          <p:cNvSpPr>
            <a:spLocks noGrp="1"/>
          </p:cNvSpPr>
          <p:nvPr>
            <p:ph type="sldNum" sz="quarter" idx="5"/>
          </p:nvPr>
        </p:nvSpPr>
        <p:spPr/>
        <p:txBody>
          <a:bodyPr/>
          <a:lstStyle/>
          <a:p>
            <a:fld id="{DFA9501D-8A85-4CCA-9C6E-0235E77D4E5A}" type="slidenum">
              <a:rPr lang="en-US" smtClean="0"/>
              <a:t>7</a:t>
            </a:fld>
            <a:endParaRPr lang="en-US"/>
          </a:p>
        </p:txBody>
      </p:sp>
    </p:spTree>
    <p:extLst>
      <p:ext uri="{BB962C8B-B14F-4D97-AF65-F5344CB8AC3E}">
        <p14:creationId xmlns:p14="http://schemas.microsoft.com/office/powerpoint/2010/main" val="34597212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X-59 is currently being built. It is designed to fly at Mach 1.4 and produce a low-loudness sonic boom measuring about 75 decibels on the Perceived Level scale, which is different than other decibel scales in that it correlates to human perception of impulsive noise. The aircraft will be flown over 4 to 6 communities across the US to collect perceptual data from community residents. Noise monitors will measure the loudness of the low-booms, and members of the communities will be recruited to respond to surveys describing their perception of the low-booms. The perceptual data will be provided to the ICAO and FAA to aid in potential future aircraft noise certification standards.</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4" name="Slide Number Placeholder 3"/>
          <p:cNvSpPr>
            <a:spLocks noGrp="1"/>
          </p:cNvSpPr>
          <p:nvPr>
            <p:ph type="sldNum" sz="quarter" idx="5"/>
          </p:nvPr>
        </p:nvSpPr>
        <p:spPr/>
        <p:txBody>
          <a:bodyPr/>
          <a:lstStyle/>
          <a:p>
            <a:fld id="{DFA9501D-8A85-4CCA-9C6E-0235E77D4E5A}" type="slidenum">
              <a:rPr lang="en-US" smtClean="0"/>
              <a:t>8</a:t>
            </a:fld>
            <a:endParaRPr lang="en-US"/>
          </a:p>
        </p:txBody>
      </p:sp>
    </p:spTree>
    <p:extLst>
      <p:ext uri="{BB962C8B-B14F-4D97-AF65-F5344CB8AC3E}">
        <p14:creationId xmlns:p14="http://schemas.microsoft.com/office/powerpoint/2010/main" val="37342850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Next I’ll outline the simulation study that we undertook to understand the X-59’s sonic boom loudness variability</a:t>
            </a:r>
          </a:p>
          <a:p>
            <a:endParaRPr lang="en-US" dirty="0"/>
          </a:p>
        </p:txBody>
      </p:sp>
      <p:sp>
        <p:nvSpPr>
          <p:cNvPr id="4" name="Slide Number Placeholder 3"/>
          <p:cNvSpPr>
            <a:spLocks noGrp="1"/>
          </p:cNvSpPr>
          <p:nvPr>
            <p:ph type="sldNum" sz="quarter" idx="5"/>
          </p:nvPr>
        </p:nvSpPr>
        <p:spPr/>
        <p:txBody>
          <a:bodyPr/>
          <a:lstStyle/>
          <a:p>
            <a:fld id="{DFA9501D-8A85-4CCA-9C6E-0235E77D4E5A}" type="slidenum">
              <a:rPr lang="en-US" smtClean="0"/>
              <a:t>9</a:t>
            </a:fld>
            <a:endParaRPr lang="en-US"/>
          </a:p>
        </p:txBody>
      </p:sp>
    </p:spTree>
    <p:extLst>
      <p:ext uri="{BB962C8B-B14F-4D97-AF65-F5344CB8AC3E}">
        <p14:creationId xmlns:p14="http://schemas.microsoft.com/office/powerpoint/2010/main" val="31673332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75442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5" name="Slide Number Placeholder 5"/>
          <p:cNvSpPr txBox="1">
            <a:spLocks/>
          </p:cNvSpPr>
          <p:nvPr/>
        </p:nvSpPr>
        <p:spPr bwMode="auto">
          <a:xfrm>
            <a:off x="9243484" y="6627813"/>
            <a:ext cx="2844800" cy="228600"/>
          </a:xfrm>
          <a:prstGeom prst="rect">
            <a:avLst/>
          </a:prstGeom>
          <a:noFill/>
          <a:ln>
            <a:noFill/>
          </a:ln>
          <a:extLst>
            <a:ext uri="{909E8E84-426E-40dd-AFC4-6F175D3DCCD1}"/>
            <a:ext uri="{91240B29-F687-4f45-9708-019B960494DF}"/>
          </a:extLst>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1219170" rtl="0" eaLnBrk="1" fontAlgn="base" latinLnBrk="0" hangingPunct="1">
              <a:lnSpc>
                <a:spcPct val="100000"/>
              </a:lnSpc>
              <a:spcBef>
                <a:spcPct val="0"/>
              </a:spcBef>
              <a:spcAft>
                <a:spcPct val="0"/>
              </a:spcAft>
              <a:buClrTx/>
              <a:buSzTx/>
              <a:buFontTx/>
              <a:buNone/>
              <a:tabLst/>
              <a:defRPr/>
            </a:pPr>
            <a:fld id="{EFA6F2AB-96B2-C340-899D-553A5844BE10}" type="slidenum">
              <a:rPr kumimoji="0" lang="en-US" altLang="en-US" sz="1000" b="0" i="0" u="none" strike="noStrike" kern="1200" cap="none" spc="0" normalizeH="0" baseline="0" noProof="0" smtClean="0">
                <a:ln>
                  <a:noFill/>
                </a:ln>
                <a:solidFill>
                  <a:srgbClr val="000000"/>
                </a:solidFill>
                <a:effectLst/>
                <a:uLnTx/>
                <a:uFillTx/>
                <a:latin typeface="Calibri" panose="020F0502020204030204" pitchFamily="34" charset="0"/>
                <a:ea typeface="MS PGothic" panose="020B0600070205080204" pitchFamily="34" charset="-128"/>
                <a:cs typeface="Arial" panose="020B0604020202020204" pitchFamily="34" charset="0"/>
              </a:rPr>
              <a:pPr marL="0" marR="0" lvl="0" indent="0" algn="r" defTabSz="1219170" rtl="0" eaLnBrk="1" fontAlgn="base" latinLnBrk="0" hangingPunct="1">
                <a:lnSpc>
                  <a:spcPct val="100000"/>
                </a:lnSpc>
                <a:spcBef>
                  <a:spcPct val="0"/>
                </a:spcBef>
                <a:spcAft>
                  <a:spcPct val="0"/>
                </a:spcAft>
                <a:buClrTx/>
                <a:buSzTx/>
                <a:buFontTx/>
                <a:buNone/>
                <a:tabLst/>
                <a:defRPr/>
              </a:pPr>
              <a:t>‹#›</a:t>
            </a:fld>
            <a:endParaRPr kumimoji="0" lang="en-US" altLang="en-US" sz="10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cxnSp>
        <p:nvCxnSpPr>
          <p:cNvPr id="6" name="Straight Connector 5"/>
          <p:cNvCxnSpPr>
            <a:cxnSpLocks noChangeShapeType="1"/>
          </p:cNvCxnSpPr>
          <p:nvPr/>
        </p:nvCxnSpPr>
        <p:spPr bwMode="auto">
          <a:xfrm>
            <a:off x="304804" y="932675"/>
            <a:ext cx="10212917" cy="0"/>
          </a:xfrm>
          <a:prstGeom prst="line">
            <a:avLst/>
          </a:prstGeom>
          <a:noFill/>
          <a:ln w="25400">
            <a:solidFill>
              <a:schemeClr val="accent1"/>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3" name="Content Placeholder 2"/>
          <p:cNvSpPr>
            <a:spLocks noGrp="1"/>
          </p:cNvSpPr>
          <p:nvPr>
            <p:ph idx="1"/>
          </p:nvPr>
        </p:nvSpPr>
        <p:spPr>
          <a:xfrm>
            <a:off x="101600" y="1221189"/>
            <a:ext cx="11988800" cy="5380856"/>
          </a:xfrm>
          <a:prstGeom prst="rect">
            <a:avLst/>
          </a:prstGeom>
        </p:spPr>
        <p:txBody>
          <a:bodyPr/>
          <a:lstStyle>
            <a:lvl1pPr>
              <a:buClr>
                <a:schemeClr val="accent2">
                  <a:lumMod val="75000"/>
                </a:schemeClr>
              </a:buClr>
              <a:defRPr sz="2400"/>
            </a:lvl1pPr>
            <a:lvl2pPr>
              <a:buClr>
                <a:schemeClr val="accent1"/>
              </a:buCl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itle Placeholder 8"/>
          <p:cNvSpPr>
            <a:spLocks noGrp="1"/>
          </p:cNvSpPr>
          <p:nvPr>
            <p:ph type="title"/>
          </p:nvPr>
        </p:nvSpPr>
        <p:spPr bwMode="auto">
          <a:xfrm>
            <a:off x="304803" y="167511"/>
            <a:ext cx="10212939" cy="615951"/>
          </a:xfrm>
          <a:prstGeom prst="rect">
            <a:avLst/>
          </a:prstGeom>
          <a:noFill/>
          <a:ln w="9525">
            <a:noFill/>
            <a:miter lim="800000"/>
            <a:headEnd/>
            <a:tailEnd/>
          </a:ln>
        </p:spPr>
        <p:txBody>
          <a:bodyPr/>
          <a:lstStyle>
            <a:lvl1pPr algn="l">
              <a:defRPr sz="3200">
                <a:solidFill>
                  <a:srgbClr val="000090"/>
                </a:solidFill>
              </a:defRPr>
            </a:lvl1pPr>
          </a:lstStyle>
          <a:p>
            <a:pPr lvl="0"/>
            <a:r>
              <a:rPr lang="en-US"/>
              <a:t>Click to edit Master title style</a:t>
            </a:r>
            <a:endParaRPr lang="en-US" dirty="0"/>
          </a:p>
        </p:txBody>
      </p:sp>
    </p:spTree>
    <p:extLst>
      <p:ext uri="{BB962C8B-B14F-4D97-AF65-F5344CB8AC3E}">
        <p14:creationId xmlns:p14="http://schemas.microsoft.com/office/powerpoint/2010/main" val="33399227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4" name="Slide Number Placeholder 5"/>
          <p:cNvSpPr txBox="1">
            <a:spLocks/>
          </p:cNvSpPr>
          <p:nvPr/>
        </p:nvSpPr>
        <p:spPr bwMode="auto">
          <a:xfrm>
            <a:off x="9243484" y="6627813"/>
            <a:ext cx="2844800" cy="228600"/>
          </a:xfrm>
          <a:prstGeom prst="rect">
            <a:avLst/>
          </a:prstGeom>
          <a:noFill/>
          <a:ln>
            <a:noFill/>
          </a:ln>
          <a:extLst>
            <a:ext uri="{909E8E84-426E-40dd-AFC4-6F175D3DCCD1}"/>
            <a:ext uri="{91240B29-F687-4f45-9708-019B960494DF}"/>
          </a:extLst>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1219170" rtl="0" eaLnBrk="1" fontAlgn="base" latinLnBrk="0" hangingPunct="1">
              <a:lnSpc>
                <a:spcPct val="100000"/>
              </a:lnSpc>
              <a:spcBef>
                <a:spcPct val="0"/>
              </a:spcBef>
              <a:spcAft>
                <a:spcPct val="0"/>
              </a:spcAft>
              <a:buClrTx/>
              <a:buSzTx/>
              <a:buFontTx/>
              <a:buNone/>
              <a:tabLst/>
              <a:defRPr/>
            </a:pPr>
            <a:fld id="{D7B89BD8-9FF2-8A41-AB75-86AF9ED87A51}" type="slidenum">
              <a:rPr kumimoji="0" lang="en-US" altLang="en-US" sz="1000" b="0" i="0" u="none" strike="noStrike" kern="1200" cap="none" spc="0" normalizeH="0" baseline="0" noProof="0" smtClean="0">
                <a:ln>
                  <a:noFill/>
                </a:ln>
                <a:solidFill>
                  <a:srgbClr val="000000"/>
                </a:solidFill>
                <a:effectLst/>
                <a:uLnTx/>
                <a:uFillTx/>
                <a:latin typeface="Calibri" panose="020F0502020204030204" pitchFamily="34" charset="0"/>
                <a:ea typeface="MS PGothic" panose="020B0600070205080204" pitchFamily="34" charset="-128"/>
                <a:cs typeface="Arial" panose="020B0604020202020204" pitchFamily="34" charset="0"/>
              </a:rPr>
              <a:pPr marL="0" marR="0" lvl="0" indent="0" algn="r" defTabSz="1219170" rtl="0" eaLnBrk="1" fontAlgn="base" latinLnBrk="0" hangingPunct="1">
                <a:lnSpc>
                  <a:spcPct val="100000"/>
                </a:lnSpc>
                <a:spcBef>
                  <a:spcPct val="0"/>
                </a:spcBef>
                <a:spcAft>
                  <a:spcPct val="0"/>
                </a:spcAft>
                <a:buClrTx/>
                <a:buSzTx/>
                <a:buFontTx/>
                <a:buNone/>
                <a:tabLst/>
                <a:defRPr/>
              </a:pPr>
              <a:t>‹#›</a:t>
            </a:fld>
            <a:endParaRPr kumimoji="0" lang="en-US" altLang="en-US" sz="10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cxnSp>
        <p:nvCxnSpPr>
          <p:cNvPr id="5" name="Straight Connector 4"/>
          <p:cNvCxnSpPr>
            <a:cxnSpLocks noChangeShapeType="1"/>
          </p:cNvCxnSpPr>
          <p:nvPr/>
        </p:nvCxnSpPr>
        <p:spPr bwMode="auto">
          <a:xfrm>
            <a:off x="203202" y="955675"/>
            <a:ext cx="10314517" cy="0"/>
          </a:xfrm>
          <a:prstGeom prst="line">
            <a:avLst/>
          </a:prstGeom>
          <a:noFill/>
          <a:ln w="25400">
            <a:solidFill>
              <a:schemeClr val="accent1"/>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7" name="Title Placeholder 8"/>
          <p:cNvSpPr>
            <a:spLocks noGrp="1"/>
          </p:cNvSpPr>
          <p:nvPr>
            <p:ph type="title"/>
          </p:nvPr>
        </p:nvSpPr>
        <p:spPr bwMode="auto">
          <a:xfrm>
            <a:off x="203203" y="167511"/>
            <a:ext cx="10314539" cy="615951"/>
          </a:xfrm>
          <a:prstGeom prst="rect">
            <a:avLst/>
          </a:prstGeom>
          <a:noFill/>
          <a:ln w="9525">
            <a:noFill/>
            <a:miter lim="800000"/>
            <a:headEnd/>
            <a:tailEnd/>
          </a:ln>
        </p:spPr>
        <p:txBody>
          <a:bodyPr/>
          <a:lstStyle>
            <a:lvl1pPr algn="l">
              <a:defRPr sz="3200">
                <a:solidFill>
                  <a:srgbClr val="000090"/>
                </a:solidFill>
              </a:defRPr>
            </a:lvl1pPr>
          </a:lstStyle>
          <a:p>
            <a:pPr lvl="0"/>
            <a:r>
              <a:rPr lang="en-US"/>
              <a:t>Click to edit Master title style</a:t>
            </a:r>
            <a:endParaRPr lang="en-US" dirty="0"/>
          </a:p>
        </p:txBody>
      </p:sp>
    </p:spTree>
    <p:extLst>
      <p:ext uri="{BB962C8B-B14F-4D97-AF65-F5344CB8AC3E}">
        <p14:creationId xmlns:p14="http://schemas.microsoft.com/office/powerpoint/2010/main" val="39250410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3" name="Date Placeholder 3"/>
          <p:cNvSpPr txBox="1">
            <a:spLocks/>
          </p:cNvSpPr>
          <p:nvPr/>
        </p:nvSpPr>
        <p:spPr bwMode="auto">
          <a:xfrm>
            <a:off x="99484" y="6627813"/>
            <a:ext cx="2844800" cy="228600"/>
          </a:xfrm>
          <a:prstGeom prst="rect">
            <a:avLst/>
          </a:prstGeom>
          <a:noFill/>
          <a:ln>
            <a:noFill/>
          </a:ln>
          <a:extLst>
            <a:ext uri="{909E8E84-426E-40dd-AFC4-6F175D3DCCD1}"/>
            <a:ext uri="{91240B29-F687-4f45-9708-019B960494DF}"/>
          </a:extLst>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1219170" rtl="0" eaLnBrk="1" fontAlgn="base" latinLnBrk="0" hangingPunct="1">
              <a:lnSpc>
                <a:spcPct val="100000"/>
              </a:lnSpc>
              <a:spcBef>
                <a:spcPct val="0"/>
              </a:spcBef>
              <a:spcAft>
                <a:spcPct val="0"/>
              </a:spcAft>
              <a:buClrTx/>
              <a:buSzTx/>
              <a:buFontTx/>
              <a:buNone/>
              <a:tabLst/>
              <a:defRPr/>
            </a:pPr>
            <a:fld id="{C1C6BCCC-D428-4059-ACB6-D1E43208947A}" type="datetime1">
              <a:rPr kumimoji="0" lang="en-US" altLang="en-US" sz="1000" b="0" i="0" u="none" strike="noStrike" kern="1200" cap="none" spc="0" normalizeH="0" baseline="0" noProof="0" smtClean="0">
                <a:ln>
                  <a:noFill/>
                </a:ln>
                <a:solidFill>
                  <a:srgbClr val="000000"/>
                </a:solidFill>
                <a:effectLst/>
                <a:uLnTx/>
                <a:uFillTx/>
                <a:latin typeface="Calibri" panose="020F0502020204030204" pitchFamily="34" charset="0"/>
                <a:ea typeface="MS PGothic" panose="020B0600070205080204" pitchFamily="34" charset="-128"/>
                <a:cs typeface="Arial" panose="020B0604020202020204" pitchFamily="34" charset="0"/>
              </a:rPr>
              <a:pPr marL="0" marR="0" lvl="0" indent="0" algn="l" defTabSz="1219170" rtl="0" eaLnBrk="1" fontAlgn="base" latinLnBrk="0" hangingPunct="1">
                <a:lnSpc>
                  <a:spcPct val="100000"/>
                </a:lnSpc>
                <a:spcBef>
                  <a:spcPct val="0"/>
                </a:spcBef>
                <a:spcAft>
                  <a:spcPct val="0"/>
                </a:spcAft>
                <a:buClrTx/>
                <a:buSzTx/>
                <a:buFontTx/>
                <a:buNone/>
                <a:tabLst/>
                <a:defRPr/>
              </a:pPr>
              <a:t>4/15/2022</a:t>
            </a:fld>
            <a:endParaRPr kumimoji="0" lang="en-US" altLang="en-US" sz="10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
        <p:nvSpPr>
          <p:cNvPr id="4" name="Footer Placeholder 4"/>
          <p:cNvSpPr txBox="1">
            <a:spLocks/>
          </p:cNvSpPr>
          <p:nvPr/>
        </p:nvSpPr>
        <p:spPr bwMode="auto">
          <a:xfrm>
            <a:off x="4163484" y="6627813"/>
            <a:ext cx="3860800" cy="228600"/>
          </a:xfrm>
          <a:prstGeom prst="rect">
            <a:avLst/>
          </a:prstGeom>
          <a:noFill/>
          <a:ln>
            <a:noFill/>
          </a:ln>
          <a:extLst>
            <a:ext uri="{909E8E84-426E-40dd-AFC4-6F175D3DCCD1}"/>
            <a:ext uri="{91240B29-F687-4f45-9708-019B960494DF}"/>
          </a:extLst>
        </p:spPr>
        <p:txBody>
          <a:bodyPr anchor="ct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898989"/>
                </a:solidFill>
                <a:effectLst/>
                <a:uLnTx/>
                <a:uFillTx/>
                <a:latin typeface="Calibri" charset="0"/>
                <a:ea typeface="ＭＳ Ｐゴシック" charset="0"/>
                <a:cs typeface="Arial" charset="0"/>
              </a:rPr>
              <a:t>Document Title</a:t>
            </a:r>
          </a:p>
        </p:txBody>
      </p:sp>
      <p:sp>
        <p:nvSpPr>
          <p:cNvPr id="5" name="Slide Number Placeholder 5"/>
          <p:cNvSpPr txBox="1">
            <a:spLocks/>
          </p:cNvSpPr>
          <p:nvPr/>
        </p:nvSpPr>
        <p:spPr bwMode="auto">
          <a:xfrm>
            <a:off x="9243484" y="6627813"/>
            <a:ext cx="2844800" cy="228600"/>
          </a:xfrm>
          <a:prstGeom prst="rect">
            <a:avLst/>
          </a:prstGeom>
          <a:noFill/>
          <a:ln>
            <a:noFill/>
          </a:ln>
          <a:extLst>
            <a:ext uri="{909E8E84-426E-40dd-AFC4-6F175D3DCCD1}"/>
            <a:ext uri="{91240B29-F687-4f45-9708-019B960494DF}"/>
          </a:extLst>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1219170" rtl="0" eaLnBrk="1" fontAlgn="base" latinLnBrk="0" hangingPunct="1">
              <a:lnSpc>
                <a:spcPct val="100000"/>
              </a:lnSpc>
              <a:spcBef>
                <a:spcPct val="0"/>
              </a:spcBef>
              <a:spcAft>
                <a:spcPct val="0"/>
              </a:spcAft>
              <a:buClrTx/>
              <a:buSzTx/>
              <a:buFontTx/>
              <a:buNone/>
              <a:tabLst/>
              <a:defRPr/>
            </a:pPr>
            <a:fld id="{3E5AE6C2-82BA-804B-BC99-DA96FAEB3ED0}" type="slidenum">
              <a:rPr kumimoji="0" lang="en-US" altLang="en-US" sz="1000" b="0" i="0" u="none" strike="noStrike" kern="1200" cap="none" spc="0" normalizeH="0" baseline="0" noProof="0" smtClean="0">
                <a:ln>
                  <a:noFill/>
                </a:ln>
                <a:solidFill>
                  <a:srgbClr val="000000"/>
                </a:solidFill>
                <a:effectLst/>
                <a:uLnTx/>
                <a:uFillTx/>
                <a:latin typeface="Calibri" panose="020F0502020204030204" pitchFamily="34" charset="0"/>
                <a:ea typeface="MS PGothic" panose="020B0600070205080204" pitchFamily="34" charset="-128"/>
                <a:cs typeface="Arial" panose="020B0604020202020204" pitchFamily="34" charset="0"/>
              </a:rPr>
              <a:pPr marL="0" marR="0" lvl="0" indent="0" algn="r" defTabSz="1219170" rtl="0" eaLnBrk="1" fontAlgn="base" latinLnBrk="0" hangingPunct="1">
                <a:lnSpc>
                  <a:spcPct val="100000"/>
                </a:lnSpc>
                <a:spcBef>
                  <a:spcPct val="0"/>
                </a:spcBef>
                <a:spcAft>
                  <a:spcPct val="0"/>
                </a:spcAft>
                <a:buClrTx/>
                <a:buSzTx/>
                <a:buFontTx/>
                <a:buNone/>
                <a:tabLst/>
                <a:defRPr/>
              </a:pPr>
              <a:t>‹#›</a:t>
            </a:fld>
            <a:endParaRPr kumimoji="0" lang="en-US" altLang="en-US" sz="10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
        <p:nvSpPr>
          <p:cNvPr id="7" name="Title Placeholder 8"/>
          <p:cNvSpPr>
            <a:spLocks noGrp="1"/>
          </p:cNvSpPr>
          <p:nvPr>
            <p:ph type="title"/>
          </p:nvPr>
        </p:nvSpPr>
        <p:spPr bwMode="auto">
          <a:xfrm>
            <a:off x="1656321" y="167511"/>
            <a:ext cx="8861420" cy="615951"/>
          </a:xfrm>
          <a:prstGeom prst="rect">
            <a:avLst/>
          </a:prstGeom>
          <a:noFill/>
          <a:ln w="9525">
            <a:noFill/>
            <a:miter lim="800000"/>
            <a:headEnd/>
            <a:tailEnd/>
          </a:ln>
        </p:spPr>
        <p:txBody>
          <a:bodyPr/>
          <a:lstStyle>
            <a:lvl1pPr>
              <a:defRPr sz="2400">
                <a:solidFill>
                  <a:srgbClr val="000090"/>
                </a:solidFill>
              </a:defRPr>
            </a:lvl1pPr>
          </a:lstStyle>
          <a:p>
            <a:pPr lvl="0"/>
            <a:r>
              <a:rPr lang="en-US"/>
              <a:t>Click to edit Master title style</a:t>
            </a:r>
            <a:endParaRPr lang="en-US" dirty="0"/>
          </a:p>
        </p:txBody>
      </p:sp>
    </p:spTree>
    <p:extLst>
      <p:ext uri="{BB962C8B-B14F-4D97-AF65-F5344CB8AC3E}">
        <p14:creationId xmlns:p14="http://schemas.microsoft.com/office/powerpoint/2010/main" val="37072133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Slide Number Placeholder 5"/>
          <p:cNvSpPr txBox="1">
            <a:spLocks/>
          </p:cNvSpPr>
          <p:nvPr/>
        </p:nvSpPr>
        <p:spPr bwMode="auto">
          <a:xfrm>
            <a:off x="9243484" y="6627813"/>
            <a:ext cx="2844800" cy="228600"/>
          </a:xfrm>
          <a:prstGeom prst="rect">
            <a:avLst/>
          </a:prstGeom>
          <a:noFill/>
          <a:ln>
            <a:noFill/>
          </a:ln>
          <a:extLst>
            <a:ext uri="{909E8E84-426E-40dd-AFC4-6F175D3DCCD1}"/>
            <a:ext uri="{91240B29-F687-4f45-9708-019B960494DF}"/>
          </a:extLst>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1219170" rtl="0" eaLnBrk="1" fontAlgn="base" latinLnBrk="0" hangingPunct="1">
              <a:lnSpc>
                <a:spcPct val="100000"/>
              </a:lnSpc>
              <a:spcBef>
                <a:spcPct val="0"/>
              </a:spcBef>
              <a:spcAft>
                <a:spcPct val="0"/>
              </a:spcAft>
              <a:buClrTx/>
              <a:buSzTx/>
              <a:buFontTx/>
              <a:buNone/>
              <a:tabLst/>
              <a:defRPr/>
            </a:pPr>
            <a:fld id="{4CEEAE07-E49E-EB49-8C23-96E8A2DD0138}" type="slidenum">
              <a:rPr kumimoji="0" lang="en-US" altLang="en-US" sz="1000" b="0" i="0" u="none" strike="noStrike" kern="1200" cap="none" spc="0" normalizeH="0" baseline="0" noProof="0" smtClean="0">
                <a:ln>
                  <a:noFill/>
                </a:ln>
                <a:solidFill>
                  <a:srgbClr val="000000"/>
                </a:solidFill>
                <a:effectLst/>
                <a:uLnTx/>
                <a:uFillTx/>
                <a:latin typeface="Calibri" panose="020F0502020204030204" pitchFamily="34" charset="0"/>
                <a:ea typeface="MS PGothic" panose="020B0600070205080204" pitchFamily="34" charset="-128"/>
                <a:cs typeface="Arial" panose="020B0604020202020204" pitchFamily="34" charset="0"/>
              </a:rPr>
              <a:pPr marL="0" marR="0" lvl="0" indent="0" algn="r" defTabSz="1219170" rtl="0" eaLnBrk="1" fontAlgn="base" latinLnBrk="0" hangingPunct="1">
                <a:lnSpc>
                  <a:spcPct val="100000"/>
                </a:lnSpc>
                <a:spcBef>
                  <a:spcPct val="0"/>
                </a:spcBef>
                <a:spcAft>
                  <a:spcPct val="0"/>
                </a:spcAft>
                <a:buClrTx/>
                <a:buSzTx/>
                <a:buFontTx/>
                <a:buNone/>
                <a:tabLst/>
                <a:defRPr/>
              </a:pPr>
              <a:t>‹#›</a:t>
            </a:fld>
            <a:endParaRPr kumimoji="0" lang="en-US" altLang="en-US" sz="10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
        <p:nvSpPr>
          <p:cNvPr id="2" name="Title 1"/>
          <p:cNvSpPr>
            <a:spLocks noGrp="1"/>
          </p:cNvSpPr>
          <p:nvPr>
            <p:ph type="title"/>
          </p:nvPr>
        </p:nvSpPr>
        <p:spPr>
          <a:xfrm>
            <a:off x="963084" y="4406903"/>
            <a:ext cx="10363200" cy="1362075"/>
          </a:xfrm>
          <a:prstGeom prst="rect">
            <a:avLst/>
          </a:prstGeom>
        </p:spPr>
        <p:txBody>
          <a:bodyPr anchor="t"/>
          <a:lstStyle>
            <a:lvl1pPr algn="l">
              <a:defRPr sz="4000" b="1" cap="all">
                <a:solidFill>
                  <a:srgbClr val="000090"/>
                </a:solidFill>
              </a:defRPr>
            </a:lvl1pPr>
          </a:lstStyle>
          <a:p>
            <a:r>
              <a:rPr lang="en-US"/>
              <a:t>Click to edit Master title style</a:t>
            </a:r>
            <a:endParaRPr lang="en-US" dirty="0"/>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5" name="Date Placeholder 3"/>
          <p:cNvSpPr>
            <a:spLocks noGrp="1"/>
          </p:cNvSpPr>
          <p:nvPr>
            <p:ph type="dt" sz="half" idx="10"/>
          </p:nvPr>
        </p:nvSpPr>
        <p:spPr>
          <a:xfrm>
            <a:off x="101600" y="6629400"/>
            <a:ext cx="2844800" cy="228600"/>
          </a:xfrm>
          <a:prstGeom prst="rect">
            <a:avLst/>
          </a:prstGeom>
        </p:spPr>
        <p:txBody>
          <a:bodyPr wrap="square" numCol="1" anchorCtr="0" compatLnSpc="1">
            <a:prstTxWarp prst="textNoShape">
              <a:avLst/>
            </a:prstTxWarp>
          </a:bodyPr>
          <a:lstStyle>
            <a:lvl1pPr eaLnBrk="1" fontAlgn="base" hangingPunct="1">
              <a:spcBef>
                <a:spcPct val="0"/>
              </a:spcBef>
              <a:spcAft>
                <a:spcPct val="0"/>
              </a:spcAft>
              <a:defRPr>
                <a:latin typeface="+mn-lt"/>
                <a:ea typeface="ヒラギノ角ゴ Pro W3" charset="-128"/>
                <a:cs typeface="+mn-cs"/>
              </a:defRPr>
            </a:lvl1pPr>
          </a:lstStyle>
          <a:p>
            <a:pPr defTabSz="1219170">
              <a:defRPr/>
            </a:pPr>
            <a:r>
              <a:rPr lang="en-US" sz="2400">
                <a:solidFill>
                  <a:prstClr val="black"/>
                </a:solidFill>
              </a:rPr>
              <a:t>October 22, 2012</a:t>
            </a:r>
          </a:p>
        </p:txBody>
      </p:sp>
      <p:sp>
        <p:nvSpPr>
          <p:cNvPr id="6" name="Footer Placeholder 4"/>
          <p:cNvSpPr>
            <a:spLocks noGrp="1"/>
          </p:cNvSpPr>
          <p:nvPr>
            <p:ph type="ftr" sz="quarter" idx="11"/>
          </p:nvPr>
        </p:nvSpPr>
        <p:spPr/>
        <p:txBody>
          <a:bodyPr/>
          <a:lstStyle>
            <a:lvl1pPr>
              <a:defRPr/>
            </a:lvl1pPr>
          </a:lstStyle>
          <a:p>
            <a:pPr defTabSz="1219170">
              <a:defRPr/>
            </a:pPr>
            <a:endParaRPr lang="en-US">
              <a:solidFill>
                <a:prstClr val="black">
                  <a:tint val="75000"/>
                </a:prstClr>
              </a:solidFill>
            </a:endParaRPr>
          </a:p>
        </p:txBody>
      </p:sp>
    </p:spTree>
    <p:extLst>
      <p:ext uri="{BB962C8B-B14F-4D97-AF65-F5344CB8AC3E}">
        <p14:creationId xmlns:p14="http://schemas.microsoft.com/office/powerpoint/2010/main" val="20801983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5" name="Straight Connector 4"/>
          <p:cNvCxnSpPr>
            <a:cxnSpLocks noChangeShapeType="1"/>
          </p:cNvCxnSpPr>
          <p:nvPr/>
        </p:nvCxnSpPr>
        <p:spPr bwMode="auto">
          <a:xfrm>
            <a:off x="609603" y="1022287"/>
            <a:ext cx="10351033" cy="0"/>
          </a:xfrm>
          <a:prstGeom prst="line">
            <a:avLst/>
          </a:prstGeom>
          <a:noFill/>
          <a:ln w="25400">
            <a:solidFill>
              <a:srgbClr val="9933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6" name="Slide Number Placeholder 5"/>
          <p:cNvSpPr txBox="1">
            <a:spLocks/>
          </p:cNvSpPr>
          <p:nvPr/>
        </p:nvSpPr>
        <p:spPr bwMode="auto">
          <a:xfrm>
            <a:off x="9243484" y="6627813"/>
            <a:ext cx="2844800" cy="228600"/>
          </a:xfrm>
          <a:prstGeom prst="rect">
            <a:avLst/>
          </a:prstGeom>
          <a:noFill/>
          <a:ln>
            <a:noFill/>
          </a:ln>
          <a:extLst>
            <a:ext uri="{909E8E84-426E-40dd-AFC4-6F175D3DCCD1}"/>
            <a:ext uri="{91240B29-F687-4f45-9708-019B960494DF}"/>
          </a:extLst>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1219170" rtl="0" eaLnBrk="1" fontAlgn="base" latinLnBrk="0" hangingPunct="1">
              <a:lnSpc>
                <a:spcPct val="100000"/>
              </a:lnSpc>
              <a:spcBef>
                <a:spcPct val="0"/>
              </a:spcBef>
              <a:spcAft>
                <a:spcPct val="0"/>
              </a:spcAft>
              <a:buClrTx/>
              <a:buSzTx/>
              <a:buFontTx/>
              <a:buNone/>
              <a:tabLst/>
              <a:defRPr/>
            </a:pPr>
            <a:fld id="{77EC9A0D-1CD7-4448-8BF2-1AF4A1D173AC}" type="slidenum">
              <a:rPr kumimoji="0" lang="en-US" altLang="en-US" sz="1000" b="0" i="0" u="none" strike="noStrike" kern="1200" cap="none" spc="0" normalizeH="0" baseline="0" noProof="0" smtClean="0">
                <a:ln>
                  <a:noFill/>
                </a:ln>
                <a:solidFill>
                  <a:srgbClr val="000000"/>
                </a:solidFill>
                <a:effectLst/>
                <a:uLnTx/>
                <a:uFillTx/>
                <a:latin typeface="Calibri" panose="020F0502020204030204" pitchFamily="34" charset="0"/>
                <a:ea typeface="MS PGothic" panose="020B0600070205080204" pitchFamily="34" charset="-128"/>
                <a:cs typeface="Arial" panose="020B0604020202020204" pitchFamily="34" charset="0"/>
              </a:rPr>
              <a:pPr marL="0" marR="0" lvl="0" indent="0" algn="r" defTabSz="1219170" rtl="0" eaLnBrk="1" fontAlgn="base" latinLnBrk="0" hangingPunct="1">
                <a:lnSpc>
                  <a:spcPct val="100000"/>
                </a:lnSpc>
                <a:spcBef>
                  <a:spcPct val="0"/>
                </a:spcBef>
                <a:spcAft>
                  <a:spcPct val="0"/>
                </a:spcAft>
                <a:buClrTx/>
                <a:buSzTx/>
                <a:buFontTx/>
                <a:buNone/>
                <a:tabLst/>
                <a:defRPr/>
              </a:pPr>
              <a:t>‹#›</a:t>
            </a:fld>
            <a:endParaRPr kumimoji="0" lang="en-US" altLang="en-US" sz="10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
        <p:nvSpPr>
          <p:cNvPr id="2" name="Title 1"/>
          <p:cNvSpPr>
            <a:spLocks noGrp="1"/>
          </p:cNvSpPr>
          <p:nvPr>
            <p:ph type="title"/>
          </p:nvPr>
        </p:nvSpPr>
        <p:spPr>
          <a:xfrm>
            <a:off x="609602" y="274639"/>
            <a:ext cx="10043793" cy="639763"/>
          </a:xfrm>
          <a:prstGeom prst="rect">
            <a:avLst/>
          </a:prstGeom>
        </p:spPr>
        <p:txBody>
          <a:bodyPr/>
          <a:lstStyle>
            <a:lvl1pPr algn="l">
              <a:defRPr sz="3200">
                <a:solidFill>
                  <a:srgbClr val="000090"/>
                </a:solidFill>
              </a:defRPr>
            </a:lvl1pPr>
          </a:lstStyle>
          <a:p>
            <a:r>
              <a:rPr lang="en-US"/>
              <a:t>Click to edit Master title style</a:t>
            </a:r>
          </a:p>
        </p:txBody>
      </p:sp>
      <p:sp>
        <p:nvSpPr>
          <p:cNvPr id="3" name="Content Placeholder 2"/>
          <p:cNvSpPr>
            <a:spLocks noGrp="1"/>
          </p:cNvSpPr>
          <p:nvPr>
            <p:ph sz="half" idx="1"/>
          </p:nvPr>
        </p:nvSpPr>
        <p:spPr>
          <a:xfrm>
            <a:off x="609600" y="1600203"/>
            <a:ext cx="5384800" cy="4525963"/>
          </a:xfrm>
          <a:prstGeom prst="rect">
            <a:avLst/>
          </a:prstGeom>
        </p:spPr>
        <p:txBody>
          <a:bodyPr/>
          <a:lstStyle>
            <a:lvl1pPr>
              <a:buClr>
                <a:schemeClr val="accent2">
                  <a:lumMod val="75000"/>
                </a:schemeClr>
              </a:buClr>
              <a:defRPr sz="2667"/>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600203"/>
            <a:ext cx="5384800" cy="4525963"/>
          </a:xfrm>
          <a:prstGeom prst="rect">
            <a:avLst/>
          </a:prstGeom>
        </p:spPr>
        <p:txBody>
          <a:bodyPr/>
          <a:lstStyle>
            <a:lvl1pPr>
              <a:buClr>
                <a:schemeClr val="accent2">
                  <a:lumMod val="75000"/>
                </a:schemeClr>
              </a:buClr>
              <a:defRPr sz="2667"/>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4"/>
          <p:cNvSpPr>
            <a:spLocks noGrp="1"/>
          </p:cNvSpPr>
          <p:nvPr>
            <p:ph type="dt" sz="half" idx="10"/>
          </p:nvPr>
        </p:nvSpPr>
        <p:spPr>
          <a:xfrm>
            <a:off x="103716" y="6556558"/>
            <a:ext cx="2844800" cy="281956"/>
          </a:xfrm>
          <a:prstGeom prst="rect">
            <a:avLst/>
          </a:prstGeom>
        </p:spPr>
        <p:txBody>
          <a:bodyPr wrap="square" numCol="1" anchorCtr="0" compatLnSpc="1">
            <a:prstTxWarp prst="textNoShape">
              <a:avLst/>
            </a:prstTxWarp>
          </a:bodyPr>
          <a:lstStyle>
            <a:lvl1pPr eaLnBrk="1" fontAlgn="base" hangingPunct="1">
              <a:spcBef>
                <a:spcPct val="0"/>
              </a:spcBef>
              <a:spcAft>
                <a:spcPct val="0"/>
              </a:spcAft>
              <a:defRPr sz="1400">
                <a:latin typeface="+mn-lt"/>
                <a:ea typeface="ヒラギノ角ゴ Pro W3" charset="-128"/>
                <a:cs typeface="+mn-cs"/>
              </a:defRPr>
            </a:lvl1pPr>
          </a:lstStyle>
          <a:p>
            <a:pPr defTabSz="1219170">
              <a:defRPr/>
            </a:pPr>
            <a:r>
              <a:rPr lang="en-US">
                <a:solidFill>
                  <a:prstClr val="black"/>
                </a:solidFill>
              </a:rPr>
              <a:t>October 22, 2012</a:t>
            </a:r>
            <a:endParaRPr lang="en-US" dirty="0">
              <a:solidFill>
                <a:prstClr val="black"/>
              </a:solidFill>
            </a:endParaRPr>
          </a:p>
        </p:txBody>
      </p:sp>
      <p:sp>
        <p:nvSpPr>
          <p:cNvPr id="8" name="Footer Placeholder 5"/>
          <p:cNvSpPr>
            <a:spLocks noGrp="1"/>
          </p:cNvSpPr>
          <p:nvPr>
            <p:ph type="ftr" sz="quarter" idx="11"/>
          </p:nvPr>
        </p:nvSpPr>
        <p:spPr/>
        <p:txBody>
          <a:bodyPr/>
          <a:lstStyle>
            <a:lvl1pPr>
              <a:defRPr/>
            </a:lvl1pPr>
          </a:lstStyle>
          <a:p>
            <a:pPr defTabSz="1219170">
              <a:defRPr/>
            </a:pPr>
            <a:endParaRPr lang="en-US">
              <a:solidFill>
                <a:prstClr val="black">
                  <a:tint val="75000"/>
                </a:prstClr>
              </a:solidFill>
            </a:endParaRPr>
          </a:p>
        </p:txBody>
      </p:sp>
    </p:spTree>
    <p:extLst>
      <p:ext uri="{BB962C8B-B14F-4D97-AF65-F5344CB8AC3E}">
        <p14:creationId xmlns:p14="http://schemas.microsoft.com/office/powerpoint/2010/main" val="4231346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a:cxnSpLocks noChangeShapeType="1"/>
          </p:cNvCxnSpPr>
          <p:nvPr/>
        </p:nvCxnSpPr>
        <p:spPr bwMode="auto">
          <a:xfrm>
            <a:off x="1625604" y="1066801"/>
            <a:ext cx="8860367" cy="1588"/>
          </a:xfrm>
          <a:prstGeom prst="line">
            <a:avLst/>
          </a:prstGeom>
          <a:noFill/>
          <a:ln w="25400">
            <a:solidFill>
              <a:srgbClr val="9933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8" name="Slide Number Placeholder 5"/>
          <p:cNvSpPr txBox="1">
            <a:spLocks/>
          </p:cNvSpPr>
          <p:nvPr/>
        </p:nvSpPr>
        <p:spPr bwMode="auto">
          <a:xfrm>
            <a:off x="9243484" y="6627813"/>
            <a:ext cx="2844800" cy="228600"/>
          </a:xfrm>
          <a:prstGeom prst="rect">
            <a:avLst/>
          </a:prstGeom>
          <a:noFill/>
          <a:ln>
            <a:noFill/>
          </a:ln>
          <a:extLst>
            <a:ext uri="{909E8E84-426E-40dd-AFC4-6F175D3DCCD1}"/>
            <a:ext uri="{91240B29-F687-4f45-9708-019B960494DF}"/>
          </a:extLst>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1219170" rtl="0" eaLnBrk="1" fontAlgn="base" latinLnBrk="0" hangingPunct="1">
              <a:lnSpc>
                <a:spcPct val="100000"/>
              </a:lnSpc>
              <a:spcBef>
                <a:spcPct val="0"/>
              </a:spcBef>
              <a:spcAft>
                <a:spcPct val="0"/>
              </a:spcAft>
              <a:buClrTx/>
              <a:buSzTx/>
              <a:buFontTx/>
              <a:buNone/>
              <a:tabLst/>
              <a:defRPr/>
            </a:pPr>
            <a:fld id="{D48B91AE-A1C4-3C4D-AF8F-B5CB4ABFEE6E}" type="slidenum">
              <a:rPr kumimoji="0" lang="en-US" altLang="en-US" sz="1000" b="0" i="0" u="none" strike="noStrike" kern="1200" cap="none" spc="0" normalizeH="0" baseline="0" noProof="0" smtClean="0">
                <a:ln>
                  <a:noFill/>
                </a:ln>
                <a:solidFill>
                  <a:srgbClr val="000000"/>
                </a:solidFill>
                <a:effectLst/>
                <a:uLnTx/>
                <a:uFillTx/>
                <a:latin typeface="Calibri" panose="020F0502020204030204" pitchFamily="34" charset="0"/>
                <a:ea typeface="MS PGothic" panose="020B0600070205080204" pitchFamily="34" charset="-128"/>
                <a:cs typeface="Arial" panose="020B0604020202020204" pitchFamily="34" charset="0"/>
              </a:rPr>
              <a:pPr marL="0" marR="0" lvl="0" indent="0" algn="r" defTabSz="1219170" rtl="0" eaLnBrk="1" fontAlgn="base" latinLnBrk="0" hangingPunct="1">
                <a:lnSpc>
                  <a:spcPct val="100000"/>
                </a:lnSpc>
                <a:spcBef>
                  <a:spcPct val="0"/>
                </a:spcBef>
                <a:spcAft>
                  <a:spcPct val="0"/>
                </a:spcAft>
                <a:buClrTx/>
                <a:buSzTx/>
                <a:buFontTx/>
                <a:buNone/>
                <a:tabLst/>
                <a:defRPr/>
              </a:pPr>
              <a:t>‹#›</a:t>
            </a:fld>
            <a:endParaRPr kumimoji="0" lang="en-US" altLang="en-US" sz="10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
        <p:nvSpPr>
          <p:cNvPr id="2" name="Title 1"/>
          <p:cNvSpPr>
            <a:spLocks noGrp="1"/>
          </p:cNvSpPr>
          <p:nvPr>
            <p:ph type="title"/>
          </p:nvPr>
        </p:nvSpPr>
        <p:spPr>
          <a:xfrm>
            <a:off x="1524000" y="274639"/>
            <a:ext cx="8940800" cy="639763"/>
          </a:xfrm>
          <a:prstGeom prst="rect">
            <a:avLst/>
          </a:prstGeom>
        </p:spPr>
        <p:txBody>
          <a:bodyPr/>
          <a:lstStyle>
            <a:lvl1pPr>
              <a:defRPr>
                <a:solidFill>
                  <a:srgbClr val="000090"/>
                </a:solidFill>
              </a:defRPr>
            </a:lvl1pPr>
          </a:lstStyle>
          <a:p>
            <a:r>
              <a:rPr lang="en-US"/>
              <a:t>Click to edit Master title style</a:t>
            </a:r>
            <a:endParaRPr lang="en-US" dirty="0"/>
          </a:p>
        </p:txBody>
      </p:sp>
      <p:sp>
        <p:nvSpPr>
          <p:cNvPr id="3" name="Text Placeholder 2"/>
          <p:cNvSpPr>
            <a:spLocks noGrp="1"/>
          </p:cNvSpPr>
          <p:nvPr>
            <p:ph type="body" idx="1"/>
          </p:nvPr>
        </p:nvSpPr>
        <p:spPr>
          <a:xfrm>
            <a:off x="609602" y="1535115"/>
            <a:ext cx="5386917" cy="639763"/>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2" y="2174875"/>
            <a:ext cx="5386917" cy="3951288"/>
          </a:xfrm>
          <a:prstGeom prst="rect">
            <a:avLst/>
          </a:prstGeom>
        </p:spPr>
        <p:txBody>
          <a:bodyPr/>
          <a:lstStyle>
            <a:lvl1pPr>
              <a:buClr>
                <a:schemeClr val="accent2">
                  <a:lumMod val="75000"/>
                </a:schemeClr>
              </a:buCl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3371" y="1535115"/>
            <a:ext cx="5389033" cy="639763"/>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1" y="2174875"/>
            <a:ext cx="5389033" cy="3951288"/>
          </a:xfrm>
          <a:prstGeom prst="rect">
            <a:avLst/>
          </a:prstGeom>
        </p:spPr>
        <p:txBody>
          <a:bodyPr/>
          <a:lstStyle>
            <a:lvl1pPr>
              <a:buClr>
                <a:schemeClr val="accent2">
                  <a:lumMod val="75000"/>
                </a:schemeClr>
              </a:buCl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Date Placeholder 6"/>
          <p:cNvSpPr>
            <a:spLocks noGrp="1"/>
          </p:cNvSpPr>
          <p:nvPr>
            <p:ph type="dt" sz="half" idx="10"/>
          </p:nvPr>
        </p:nvSpPr>
        <p:spPr>
          <a:xfrm>
            <a:off x="101600" y="6629400"/>
            <a:ext cx="2844800" cy="228600"/>
          </a:xfrm>
          <a:prstGeom prst="rect">
            <a:avLst/>
          </a:prstGeom>
        </p:spPr>
        <p:txBody>
          <a:bodyPr wrap="square" numCol="1" anchorCtr="0" compatLnSpc="1">
            <a:prstTxWarp prst="textNoShape">
              <a:avLst/>
            </a:prstTxWarp>
          </a:bodyPr>
          <a:lstStyle>
            <a:lvl1pPr eaLnBrk="1" fontAlgn="base" hangingPunct="1">
              <a:spcBef>
                <a:spcPct val="0"/>
              </a:spcBef>
              <a:spcAft>
                <a:spcPct val="0"/>
              </a:spcAft>
              <a:defRPr>
                <a:latin typeface="+mn-lt"/>
                <a:ea typeface="ヒラギノ角ゴ Pro W3" charset="-128"/>
                <a:cs typeface="+mn-cs"/>
              </a:defRPr>
            </a:lvl1pPr>
          </a:lstStyle>
          <a:p>
            <a:pPr defTabSz="1219170">
              <a:defRPr/>
            </a:pPr>
            <a:r>
              <a:rPr lang="en-US" sz="2400">
                <a:solidFill>
                  <a:prstClr val="black"/>
                </a:solidFill>
              </a:rPr>
              <a:t>October 22, 2012</a:t>
            </a:r>
          </a:p>
        </p:txBody>
      </p:sp>
      <p:sp>
        <p:nvSpPr>
          <p:cNvPr id="10" name="Footer Placeholder 7"/>
          <p:cNvSpPr>
            <a:spLocks noGrp="1"/>
          </p:cNvSpPr>
          <p:nvPr>
            <p:ph type="ftr" sz="quarter" idx="11"/>
          </p:nvPr>
        </p:nvSpPr>
        <p:spPr/>
        <p:txBody>
          <a:bodyPr/>
          <a:lstStyle>
            <a:lvl1pPr>
              <a:defRPr/>
            </a:lvl1pPr>
          </a:lstStyle>
          <a:p>
            <a:pPr defTabSz="1219170">
              <a:defRPr/>
            </a:pPr>
            <a:endParaRPr lang="en-US">
              <a:solidFill>
                <a:prstClr val="black">
                  <a:tint val="75000"/>
                </a:prstClr>
              </a:solidFill>
            </a:endParaRPr>
          </a:p>
        </p:txBody>
      </p:sp>
    </p:spTree>
    <p:extLst>
      <p:ext uri="{BB962C8B-B14F-4D97-AF65-F5344CB8AC3E}">
        <p14:creationId xmlns:p14="http://schemas.microsoft.com/office/powerpoint/2010/main" val="33351439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cxnSp>
        <p:nvCxnSpPr>
          <p:cNvPr id="5" name="Straight Connector 4"/>
          <p:cNvCxnSpPr>
            <a:cxnSpLocks noChangeShapeType="1"/>
          </p:cNvCxnSpPr>
          <p:nvPr/>
        </p:nvCxnSpPr>
        <p:spPr bwMode="auto">
          <a:xfrm>
            <a:off x="508000" y="1219200"/>
            <a:ext cx="4165600" cy="0"/>
          </a:xfrm>
          <a:prstGeom prst="line">
            <a:avLst/>
          </a:prstGeom>
          <a:noFill/>
          <a:ln w="25400">
            <a:solidFill>
              <a:srgbClr val="9933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6" name="Slide Number Placeholder 5"/>
          <p:cNvSpPr txBox="1">
            <a:spLocks/>
          </p:cNvSpPr>
          <p:nvPr/>
        </p:nvSpPr>
        <p:spPr bwMode="auto">
          <a:xfrm>
            <a:off x="9243484" y="6627813"/>
            <a:ext cx="2844800" cy="228600"/>
          </a:xfrm>
          <a:prstGeom prst="rect">
            <a:avLst/>
          </a:prstGeom>
          <a:noFill/>
          <a:ln>
            <a:noFill/>
          </a:ln>
          <a:extLst>
            <a:ext uri="{909E8E84-426E-40dd-AFC4-6F175D3DCCD1}"/>
            <a:ext uri="{91240B29-F687-4f45-9708-019B960494DF}"/>
          </a:extLst>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1219170" rtl="0" eaLnBrk="1" fontAlgn="base" latinLnBrk="0" hangingPunct="1">
              <a:lnSpc>
                <a:spcPct val="100000"/>
              </a:lnSpc>
              <a:spcBef>
                <a:spcPct val="0"/>
              </a:spcBef>
              <a:spcAft>
                <a:spcPct val="0"/>
              </a:spcAft>
              <a:buClrTx/>
              <a:buSzTx/>
              <a:buFontTx/>
              <a:buNone/>
              <a:tabLst/>
              <a:defRPr/>
            </a:pPr>
            <a:fld id="{5C11D658-F609-C04B-9C25-9B3AB77DDB88}" type="slidenum">
              <a:rPr kumimoji="0" lang="en-US" altLang="en-US" sz="1000" b="0" i="0" u="none" strike="noStrike" kern="1200" cap="none" spc="0" normalizeH="0" baseline="0" noProof="0" smtClean="0">
                <a:ln>
                  <a:noFill/>
                </a:ln>
                <a:solidFill>
                  <a:srgbClr val="000000"/>
                </a:solidFill>
                <a:effectLst/>
                <a:uLnTx/>
                <a:uFillTx/>
                <a:latin typeface="Calibri" panose="020F0502020204030204" pitchFamily="34" charset="0"/>
                <a:ea typeface="MS PGothic" panose="020B0600070205080204" pitchFamily="34" charset="-128"/>
                <a:cs typeface="Arial" panose="020B0604020202020204" pitchFamily="34" charset="0"/>
              </a:rPr>
              <a:pPr marL="0" marR="0" lvl="0" indent="0" algn="r" defTabSz="1219170" rtl="0" eaLnBrk="1" fontAlgn="base" latinLnBrk="0" hangingPunct="1">
                <a:lnSpc>
                  <a:spcPct val="100000"/>
                </a:lnSpc>
                <a:spcBef>
                  <a:spcPct val="0"/>
                </a:spcBef>
                <a:spcAft>
                  <a:spcPct val="0"/>
                </a:spcAft>
                <a:buClrTx/>
                <a:buSzTx/>
                <a:buFontTx/>
                <a:buNone/>
                <a:tabLst/>
                <a:defRPr/>
              </a:pPr>
              <a:t>‹#›</a:t>
            </a:fld>
            <a:endParaRPr kumimoji="0" lang="en-US" altLang="en-US" sz="10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
        <p:nvSpPr>
          <p:cNvPr id="2" name="Title 1"/>
          <p:cNvSpPr>
            <a:spLocks noGrp="1"/>
          </p:cNvSpPr>
          <p:nvPr>
            <p:ph type="title"/>
          </p:nvPr>
        </p:nvSpPr>
        <p:spPr>
          <a:xfrm>
            <a:off x="1524002" y="273052"/>
            <a:ext cx="3096684" cy="793751"/>
          </a:xfrm>
          <a:prstGeom prst="rect">
            <a:avLst/>
          </a:prstGeom>
        </p:spPr>
        <p:txBody>
          <a:bodyPr anchor="b"/>
          <a:lstStyle>
            <a:lvl1pPr algn="l">
              <a:defRPr sz="2000" b="1">
                <a:solidFill>
                  <a:srgbClr val="000090"/>
                </a:solidFill>
              </a:defRPr>
            </a:lvl1pPr>
          </a:lstStyle>
          <a:p>
            <a:r>
              <a:rPr lang="en-US"/>
              <a:t>Click to edit Master title style</a:t>
            </a:r>
            <a:endParaRPr lang="en-US" dirty="0"/>
          </a:p>
        </p:txBody>
      </p:sp>
      <p:sp>
        <p:nvSpPr>
          <p:cNvPr id="3" name="Content Placeholder 2"/>
          <p:cNvSpPr>
            <a:spLocks noGrp="1"/>
          </p:cNvSpPr>
          <p:nvPr>
            <p:ph idx="1"/>
          </p:nvPr>
        </p:nvSpPr>
        <p:spPr>
          <a:xfrm>
            <a:off x="4766735" y="1219203"/>
            <a:ext cx="6815667" cy="4906963"/>
          </a:xfrm>
          <a:prstGeom prst="rect">
            <a:avLst/>
          </a:prstGeom>
        </p:spPr>
        <p:txBody>
          <a:bodyPr/>
          <a:lstStyle>
            <a:lvl1pPr>
              <a:buClr>
                <a:schemeClr val="accent2">
                  <a:lumMod val="75000"/>
                </a:schemeClr>
              </a:buCl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602" y="1371601"/>
            <a:ext cx="4011084" cy="4754563"/>
          </a:xfrm>
          <a:prstGeom prst="rect">
            <a:avLst/>
          </a:prstGeo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7" name="Date Placeholder 4"/>
          <p:cNvSpPr>
            <a:spLocks noGrp="1"/>
          </p:cNvSpPr>
          <p:nvPr>
            <p:ph type="dt" sz="half" idx="10"/>
          </p:nvPr>
        </p:nvSpPr>
        <p:spPr>
          <a:xfrm>
            <a:off x="101600" y="6629400"/>
            <a:ext cx="2844800" cy="228600"/>
          </a:xfrm>
          <a:prstGeom prst="rect">
            <a:avLst/>
          </a:prstGeom>
        </p:spPr>
        <p:txBody>
          <a:bodyPr wrap="square" numCol="1" anchorCtr="0" compatLnSpc="1">
            <a:prstTxWarp prst="textNoShape">
              <a:avLst/>
            </a:prstTxWarp>
          </a:bodyPr>
          <a:lstStyle>
            <a:lvl1pPr eaLnBrk="1" fontAlgn="base" hangingPunct="1">
              <a:spcBef>
                <a:spcPct val="0"/>
              </a:spcBef>
              <a:spcAft>
                <a:spcPct val="0"/>
              </a:spcAft>
              <a:defRPr>
                <a:latin typeface="+mn-lt"/>
                <a:ea typeface="ヒラギノ角ゴ Pro W3" charset="-128"/>
                <a:cs typeface="+mn-cs"/>
              </a:defRPr>
            </a:lvl1pPr>
          </a:lstStyle>
          <a:p>
            <a:pPr defTabSz="1219170">
              <a:defRPr/>
            </a:pPr>
            <a:r>
              <a:rPr lang="en-US" sz="2400">
                <a:solidFill>
                  <a:prstClr val="black"/>
                </a:solidFill>
              </a:rPr>
              <a:t>October 22, 2012</a:t>
            </a:r>
          </a:p>
        </p:txBody>
      </p:sp>
      <p:sp>
        <p:nvSpPr>
          <p:cNvPr id="8" name="Footer Placeholder 5"/>
          <p:cNvSpPr>
            <a:spLocks noGrp="1"/>
          </p:cNvSpPr>
          <p:nvPr>
            <p:ph type="ftr" sz="quarter" idx="11"/>
          </p:nvPr>
        </p:nvSpPr>
        <p:spPr/>
        <p:txBody>
          <a:bodyPr/>
          <a:lstStyle>
            <a:lvl1pPr>
              <a:defRPr/>
            </a:lvl1pPr>
          </a:lstStyle>
          <a:p>
            <a:pPr defTabSz="1219170">
              <a:defRPr/>
            </a:pPr>
            <a:endParaRPr lang="en-US">
              <a:solidFill>
                <a:prstClr val="black">
                  <a:tint val="75000"/>
                </a:prstClr>
              </a:solidFill>
            </a:endParaRPr>
          </a:p>
        </p:txBody>
      </p:sp>
    </p:spTree>
    <p:extLst>
      <p:ext uri="{BB962C8B-B14F-4D97-AF65-F5344CB8AC3E}">
        <p14:creationId xmlns:p14="http://schemas.microsoft.com/office/powerpoint/2010/main" val="9833395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Slide Number Placeholder 5"/>
          <p:cNvSpPr txBox="1">
            <a:spLocks/>
          </p:cNvSpPr>
          <p:nvPr/>
        </p:nvSpPr>
        <p:spPr bwMode="auto">
          <a:xfrm>
            <a:off x="9243484" y="6627813"/>
            <a:ext cx="2844800" cy="228600"/>
          </a:xfrm>
          <a:prstGeom prst="rect">
            <a:avLst/>
          </a:prstGeom>
          <a:noFill/>
          <a:ln>
            <a:noFill/>
          </a:ln>
          <a:extLst>
            <a:ext uri="{909E8E84-426E-40dd-AFC4-6F175D3DCCD1}"/>
            <a:ext uri="{91240B29-F687-4f45-9708-019B960494DF}"/>
          </a:extLst>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1219170" rtl="0" eaLnBrk="1" fontAlgn="base" latinLnBrk="0" hangingPunct="1">
              <a:lnSpc>
                <a:spcPct val="100000"/>
              </a:lnSpc>
              <a:spcBef>
                <a:spcPct val="0"/>
              </a:spcBef>
              <a:spcAft>
                <a:spcPct val="0"/>
              </a:spcAft>
              <a:buClrTx/>
              <a:buSzTx/>
              <a:buFontTx/>
              <a:buNone/>
              <a:tabLst/>
              <a:defRPr/>
            </a:pPr>
            <a:fld id="{3D8F9FEE-A4B5-1F41-B1BB-1E06EE1980D0}" type="slidenum">
              <a:rPr kumimoji="0" lang="en-US" altLang="en-US" sz="1000" b="0" i="0" u="none" strike="noStrike" kern="1200" cap="none" spc="0" normalizeH="0" baseline="0" noProof="0" smtClean="0">
                <a:ln>
                  <a:noFill/>
                </a:ln>
                <a:solidFill>
                  <a:srgbClr val="000000"/>
                </a:solidFill>
                <a:effectLst/>
                <a:uLnTx/>
                <a:uFillTx/>
                <a:latin typeface="Calibri" panose="020F0502020204030204" pitchFamily="34" charset="0"/>
                <a:ea typeface="MS PGothic" panose="020B0600070205080204" pitchFamily="34" charset="-128"/>
                <a:cs typeface="Arial" panose="020B0604020202020204" pitchFamily="34" charset="0"/>
              </a:rPr>
              <a:pPr marL="0" marR="0" lvl="0" indent="0" algn="r" defTabSz="1219170" rtl="0" eaLnBrk="1" fontAlgn="base" latinLnBrk="0" hangingPunct="1">
                <a:lnSpc>
                  <a:spcPct val="100000"/>
                </a:lnSpc>
                <a:spcBef>
                  <a:spcPct val="0"/>
                </a:spcBef>
                <a:spcAft>
                  <a:spcPct val="0"/>
                </a:spcAft>
                <a:buClrTx/>
                <a:buSzTx/>
                <a:buFontTx/>
                <a:buNone/>
                <a:tabLst/>
                <a:defRPr/>
              </a:pPr>
              <a:t>‹#›</a:t>
            </a:fld>
            <a:endParaRPr kumimoji="0" lang="en-US" altLang="en-US" sz="10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
        <p:nvSpPr>
          <p:cNvPr id="2" name="Title 1"/>
          <p:cNvSpPr>
            <a:spLocks noGrp="1"/>
          </p:cNvSpPr>
          <p:nvPr>
            <p:ph type="title"/>
          </p:nvPr>
        </p:nvSpPr>
        <p:spPr>
          <a:xfrm>
            <a:off x="2389717" y="4800602"/>
            <a:ext cx="7315200" cy="566739"/>
          </a:xfrm>
          <a:prstGeom prst="rect">
            <a:avLst/>
          </a:prstGeom>
        </p:spPr>
        <p:txBody>
          <a:bodyPr anchor="b"/>
          <a:lstStyle>
            <a:lvl1pPr algn="l">
              <a:defRPr sz="2000" b="1">
                <a:solidFill>
                  <a:srgbClr val="000090"/>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40"/>
            <a:ext cx="7315200" cy="804863"/>
          </a:xfrm>
          <a:prstGeom prst="rect">
            <a:avLst/>
          </a:prstGeo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6" name="Date Placeholder 4"/>
          <p:cNvSpPr>
            <a:spLocks noGrp="1"/>
          </p:cNvSpPr>
          <p:nvPr>
            <p:ph type="dt" sz="half" idx="10"/>
          </p:nvPr>
        </p:nvSpPr>
        <p:spPr>
          <a:xfrm>
            <a:off x="101600" y="6629400"/>
            <a:ext cx="2844800" cy="228600"/>
          </a:xfrm>
          <a:prstGeom prst="rect">
            <a:avLst/>
          </a:prstGeom>
        </p:spPr>
        <p:txBody>
          <a:bodyPr wrap="square" numCol="1" anchorCtr="0" compatLnSpc="1">
            <a:prstTxWarp prst="textNoShape">
              <a:avLst/>
            </a:prstTxWarp>
          </a:bodyPr>
          <a:lstStyle>
            <a:lvl1pPr eaLnBrk="1" fontAlgn="base" hangingPunct="1">
              <a:spcBef>
                <a:spcPct val="0"/>
              </a:spcBef>
              <a:spcAft>
                <a:spcPct val="0"/>
              </a:spcAft>
              <a:defRPr>
                <a:latin typeface="+mn-lt"/>
                <a:ea typeface="ヒラギノ角ゴ Pro W3" charset="-128"/>
                <a:cs typeface="+mn-cs"/>
              </a:defRPr>
            </a:lvl1pPr>
          </a:lstStyle>
          <a:p>
            <a:pPr defTabSz="1219170">
              <a:defRPr/>
            </a:pPr>
            <a:r>
              <a:rPr lang="en-US" sz="2400">
                <a:solidFill>
                  <a:prstClr val="black"/>
                </a:solidFill>
              </a:rPr>
              <a:t>October 22, 2012</a:t>
            </a:r>
          </a:p>
        </p:txBody>
      </p:sp>
      <p:sp>
        <p:nvSpPr>
          <p:cNvPr id="7" name="Footer Placeholder 5"/>
          <p:cNvSpPr>
            <a:spLocks noGrp="1"/>
          </p:cNvSpPr>
          <p:nvPr>
            <p:ph type="ftr" sz="quarter" idx="11"/>
          </p:nvPr>
        </p:nvSpPr>
        <p:spPr/>
        <p:txBody>
          <a:bodyPr/>
          <a:lstStyle>
            <a:lvl1pPr>
              <a:defRPr/>
            </a:lvl1pPr>
          </a:lstStyle>
          <a:p>
            <a:pPr defTabSz="1219170">
              <a:defRPr/>
            </a:pPr>
            <a:endParaRPr lang="en-US">
              <a:solidFill>
                <a:prstClr val="black">
                  <a:tint val="75000"/>
                </a:prstClr>
              </a:solidFill>
            </a:endParaRPr>
          </a:p>
        </p:txBody>
      </p:sp>
    </p:spTree>
    <p:extLst>
      <p:ext uri="{BB962C8B-B14F-4D97-AF65-F5344CB8AC3E}">
        <p14:creationId xmlns:p14="http://schemas.microsoft.com/office/powerpoint/2010/main" val="26013493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4165600" y="6629400"/>
            <a:ext cx="3860800" cy="228600"/>
          </a:xfrm>
          <a:prstGeom prst="rect">
            <a:avLst/>
          </a:prstGeom>
        </p:spPr>
        <p:txBody>
          <a:bodyPr vert="horz" lIns="91440" tIns="45720" rIns="91440" bIns="45720" rtlCol="0" anchor="ctr"/>
          <a:lstStyle>
            <a:lvl1pPr algn="ctr" eaLnBrk="1" fontAlgn="auto" hangingPunct="1">
              <a:spcBef>
                <a:spcPts val="0"/>
              </a:spcBef>
              <a:spcAft>
                <a:spcPts val="0"/>
              </a:spcAft>
              <a:defRPr sz="1000">
                <a:solidFill>
                  <a:schemeClr val="tx1">
                    <a:tint val="75000"/>
                  </a:schemeClr>
                </a:solidFill>
                <a:latin typeface="+mn-lt"/>
                <a:ea typeface="+mn-ea"/>
                <a:cs typeface="+mn-cs"/>
              </a:defRPr>
            </a:lvl1pPr>
          </a:lstStyle>
          <a:p>
            <a:pPr defTabSz="121917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9245600" y="6629400"/>
            <a:ext cx="2844800" cy="228600"/>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000">
                <a:solidFill>
                  <a:srgbClr val="000000"/>
                </a:solidFill>
                <a:latin typeface="Calibri" panose="020F0502020204030204" pitchFamily="34" charset="0"/>
                <a:ea typeface="MS PGothic" panose="020B0600070205080204" pitchFamily="34" charset="-128"/>
                <a:cs typeface="Arial" panose="020B0604020202020204" pitchFamily="34" charset="0"/>
              </a:defRPr>
            </a:lvl1pPr>
          </a:lstStyle>
          <a:p>
            <a:pPr defTabSz="1219170" fontAlgn="base">
              <a:spcBef>
                <a:spcPct val="0"/>
              </a:spcBef>
              <a:spcAft>
                <a:spcPct val="0"/>
              </a:spcAft>
              <a:defRPr/>
            </a:pPr>
            <a:fld id="{5FB118B9-ACBC-CA4C-BCF4-8262FFC0A5D8}" type="slidenum">
              <a:rPr lang="en-US" altLang="en-US" smtClean="0"/>
              <a:pPr defTabSz="1219170" fontAlgn="base">
                <a:spcBef>
                  <a:spcPct val="0"/>
                </a:spcBef>
                <a:spcAft>
                  <a:spcPct val="0"/>
                </a:spcAft>
                <a:defRPr/>
              </a:pPr>
              <a:t>‹#›</a:t>
            </a:fld>
            <a:endParaRPr lang="en-US" altLang="en-US"/>
          </a:p>
        </p:txBody>
      </p:sp>
      <p:pic>
        <p:nvPicPr>
          <p:cNvPr id="7" name="Picture 6"/>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908157" y="151004"/>
            <a:ext cx="1207008" cy="1008983"/>
          </a:xfrm>
          <a:prstGeom prst="rect">
            <a:avLst/>
          </a:prstGeom>
        </p:spPr>
      </p:pic>
    </p:spTree>
    <p:extLst>
      <p:ext uri="{BB962C8B-B14F-4D97-AF65-F5344CB8AC3E}">
        <p14:creationId xmlns:p14="http://schemas.microsoft.com/office/powerpoint/2010/main" val="364048793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Lst>
  <p:hf sldNum="0" hdr="0" ftr="0"/>
  <p:txStyles>
    <p:titleStyle>
      <a:lvl1pPr algn="ctr" rtl="0" eaLnBrk="1" fontAlgn="base" hangingPunct="1">
        <a:spcBef>
          <a:spcPct val="0"/>
        </a:spcBef>
        <a:spcAft>
          <a:spcPct val="0"/>
        </a:spcAft>
        <a:defRPr sz="2800" b="1" kern="1200">
          <a:solidFill>
            <a:srgbClr val="0000FF"/>
          </a:solidFill>
          <a:latin typeface="+mj-lt"/>
          <a:ea typeface="ヒラギノ角ゴ Pro W3" pitchFamily="-109" charset="-128"/>
          <a:cs typeface="ヒラギノ角ゴ Pro W3" pitchFamily="-109" charset="-128"/>
        </a:defRPr>
      </a:lvl1pPr>
      <a:lvl2pPr algn="ctr" rtl="0" eaLnBrk="1" fontAlgn="base" hangingPunct="1">
        <a:spcBef>
          <a:spcPct val="0"/>
        </a:spcBef>
        <a:spcAft>
          <a:spcPct val="0"/>
        </a:spcAft>
        <a:defRPr sz="2800" b="1">
          <a:solidFill>
            <a:srgbClr val="0000FF"/>
          </a:solidFill>
          <a:latin typeface="Calibri" pitchFamily="34" charset="0"/>
          <a:ea typeface="ヒラギノ角ゴ Pro W3" pitchFamily="-109" charset="-128"/>
          <a:cs typeface="ヒラギノ角ゴ Pro W3" pitchFamily="-109" charset="-128"/>
        </a:defRPr>
      </a:lvl2pPr>
      <a:lvl3pPr algn="ctr" rtl="0" eaLnBrk="1" fontAlgn="base" hangingPunct="1">
        <a:spcBef>
          <a:spcPct val="0"/>
        </a:spcBef>
        <a:spcAft>
          <a:spcPct val="0"/>
        </a:spcAft>
        <a:defRPr sz="2800" b="1">
          <a:solidFill>
            <a:srgbClr val="0000FF"/>
          </a:solidFill>
          <a:latin typeface="Calibri" pitchFamily="34" charset="0"/>
          <a:ea typeface="ヒラギノ角ゴ Pro W3" pitchFamily="-109" charset="-128"/>
          <a:cs typeface="ヒラギノ角ゴ Pro W3" pitchFamily="-109" charset="-128"/>
        </a:defRPr>
      </a:lvl3pPr>
      <a:lvl4pPr algn="ctr" rtl="0" eaLnBrk="1" fontAlgn="base" hangingPunct="1">
        <a:spcBef>
          <a:spcPct val="0"/>
        </a:spcBef>
        <a:spcAft>
          <a:spcPct val="0"/>
        </a:spcAft>
        <a:defRPr sz="2800" b="1">
          <a:solidFill>
            <a:srgbClr val="0000FF"/>
          </a:solidFill>
          <a:latin typeface="Calibri" pitchFamily="34" charset="0"/>
          <a:ea typeface="ヒラギノ角ゴ Pro W3" pitchFamily="-109" charset="-128"/>
          <a:cs typeface="ヒラギノ角ゴ Pro W3" pitchFamily="-109" charset="-128"/>
        </a:defRPr>
      </a:lvl4pPr>
      <a:lvl5pPr algn="ctr" rtl="0" eaLnBrk="1" fontAlgn="base" hangingPunct="1">
        <a:spcBef>
          <a:spcPct val="0"/>
        </a:spcBef>
        <a:spcAft>
          <a:spcPct val="0"/>
        </a:spcAft>
        <a:defRPr sz="2800" b="1">
          <a:solidFill>
            <a:srgbClr val="0000FF"/>
          </a:solidFill>
          <a:latin typeface="Calibri" pitchFamily="34" charset="0"/>
          <a:ea typeface="ヒラギノ角ゴ Pro W3" pitchFamily="-109" charset="-128"/>
          <a:cs typeface="ヒラギノ角ゴ Pro W3" pitchFamily="-109" charset="-128"/>
        </a:defRPr>
      </a:lvl5pPr>
      <a:lvl6pPr marL="457189" algn="ctr" rtl="0" eaLnBrk="1" fontAlgn="base" hangingPunct="1">
        <a:spcBef>
          <a:spcPct val="0"/>
        </a:spcBef>
        <a:spcAft>
          <a:spcPct val="0"/>
        </a:spcAft>
        <a:defRPr sz="3600" b="1">
          <a:solidFill>
            <a:schemeClr val="bg1"/>
          </a:solidFill>
          <a:latin typeface="Calibri" pitchFamily="34" charset="0"/>
        </a:defRPr>
      </a:lvl6pPr>
      <a:lvl7pPr marL="914377" algn="ctr" rtl="0" eaLnBrk="1" fontAlgn="base" hangingPunct="1">
        <a:spcBef>
          <a:spcPct val="0"/>
        </a:spcBef>
        <a:spcAft>
          <a:spcPct val="0"/>
        </a:spcAft>
        <a:defRPr sz="3600" b="1">
          <a:solidFill>
            <a:schemeClr val="bg1"/>
          </a:solidFill>
          <a:latin typeface="Calibri" pitchFamily="34" charset="0"/>
        </a:defRPr>
      </a:lvl7pPr>
      <a:lvl8pPr marL="1371566" algn="ctr" rtl="0" eaLnBrk="1" fontAlgn="base" hangingPunct="1">
        <a:spcBef>
          <a:spcPct val="0"/>
        </a:spcBef>
        <a:spcAft>
          <a:spcPct val="0"/>
        </a:spcAft>
        <a:defRPr sz="3600" b="1">
          <a:solidFill>
            <a:schemeClr val="bg1"/>
          </a:solidFill>
          <a:latin typeface="Calibri" pitchFamily="34" charset="0"/>
        </a:defRPr>
      </a:lvl8pPr>
      <a:lvl9pPr marL="1828754" algn="ctr" rtl="0" eaLnBrk="1" fontAlgn="base" hangingPunct="1">
        <a:spcBef>
          <a:spcPct val="0"/>
        </a:spcBef>
        <a:spcAft>
          <a:spcPct val="0"/>
        </a:spcAft>
        <a:defRPr sz="3600" b="1">
          <a:solidFill>
            <a:schemeClr val="bg1"/>
          </a:solidFill>
          <a:latin typeface="Calibri" pitchFamily="34" charset="0"/>
        </a:defRPr>
      </a:lvl9pPr>
    </p:titleStyle>
    <p:bodyStyle>
      <a:lvl1pPr marL="342891" indent="-342891" algn="l" rtl="0" eaLnBrk="1" fontAlgn="base" hangingPunct="1">
        <a:spcBef>
          <a:spcPct val="20000"/>
        </a:spcBef>
        <a:spcAft>
          <a:spcPct val="0"/>
        </a:spcAft>
        <a:buClr>
          <a:srgbClr val="C00000"/>
        </a:buClr>
        <a:buFont typeface="Wingdings" charset="2"/>
        <a:buChar char="Ø"/>
        <a:defRPr sz="2800" b="1" kern="1200">
          <a:solidFill>
            <a:schemeClr val="tx1"/>
          </a:solidFill>
          <a:latin typeface="+mn-lt"/>
          <a:ea typeface="ヒラギノ角ゴ Pro W3" pitchFamily="-109" charset="-128"/>
          <a:cs typeface="ヒラギノ角ゴ Pro W3" pitchFamily="-109" charset="-128"/>
        </a:defRPr>
      </a:lvl1pPr>
      <a:lvl2pPr marL="742932" indent="-285744" algn="l" rtl="0" eaLnBrk="1" fontAlgn="base" hangingPunct="1">
        <a:spcBef>
          <a:spcPct val="20000"/>
        </a:spcBef>
        <a:spcAft>
          <a:spcPct val="0"/>
        </a:spcAft>
        <a:buClr>
          <a:srgbClr val="0000CC"/>
        </a:buClr>
        <a:buFont typeface="Arial" charset="0"/>
        <a:buChar char="•"/>
        <a:defRPr sz="2400" kern="1200">
          <a:solidFill>
            <a:schemeClr val="tx1"/>
          </a:solidFill>
          <a:latin typeface="+mn-lt"/>
          <a:ea typeface="ヒラギノ角ゴ Pro W3" pitchFamily="-109" charset="-128"/>
          <a:cs typeface="ヒラギノ角ゴ Pro W3"/>
        </a:defRPr>
      </a:lvl2pPr>
      <a:lvl3pPr marL="1142971" indent="-228594" algn="l" rtl="0" eaLnBrk="1" fontAlgn="base" hangingPunct="1">
        <a:spcBef>
          <a:spcPct val="20000"/>
        </a:spcBef>
        <a:spcAft>
          <a:spcPct val="0"/>
        </a:spcAft>
        <a:buFont typeface="Wingdings" charset="2"/>
        <a:buChar char="§"/>
        <a:defRPr sz="2000" kern="1200">
          <a:solidFill>
            <a:schemeClr val="tx1"/>
          </a:solidFill>
          <a:latin typeface="+mn-lt"/>
          <a:ea typeface="MS PGothic" panose="020B0600070205080204" pitchFamily="34" charset="-128"/>
          <a:cs typeface="ヒラギノ角ゴ Pro W3"/>
        </a:defRPr>
      </a:lvl3pPr>
      <a:lvl4pPr marL="1600160" indent="-228594" algn="l" rtl="0" eaLnBrk="1" fontAlgn="base" hangingPunct="1">
        <a:spcBef>
          <a:spcPct val="20000"/>
        </a:spcBef>
        <a:spcAft>
          <a:spcPct val="0"/>
        </a:spcAft>
        <a:buFont typeface="Courier New" charset="0"/>
        <a:buChar char="o"/>
        <a:defRPr kern="1200">
          <a:solidFill>
            <a:schemeClr val="tx1"/>
          </a:solidFill>
          <a:latin typeface="+mn-lt"/>
          <a:ea typeface="MS PGothic" panose="020B0600070205080204" pitchFamily="34" charset="-128"/>
          <a:cs typeface="ヒラギノ角ゴ Pro W3"/>
        </a:defRPr>
      </a:lvl4pPr>
      <a:lvl5pPr marL="2057349" indent="-228594" algn="l" rtl="0" eaLnBrk="1" fontAlgn="base" hangingPunct="1">
        <a:spcBef>
          <a:spcPct val="20000"/>
        </a:spcBef>
        <a:spcAft>
          <a:spcPct val="0"/>
        </a:spcAft>
        <a:buFont typeface="Arial" charset="0"/>
        <a:buChar char="•"/>
        <a:defRPr kern="1200">
          <a:solidFill>
            <a:schemeClr val="tx1"/>
          </a:solidFill>
          <a:latin typeface="+mn-lt"/>
          <a:ea typeface="ヒラギノ角ゴ Pro W3" charset="-128"/>
          <a:cs typeface="ヒラギノ角ゴ Pro W3" charset="-128"/>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emf"/><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emf"/><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24.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5.emf"/></Relationships>
</file>

<file path=ppt/slides/_rels/slide25.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6.emf"/><Relationship Id="rId1" Type="http://schemas.openxmlformats.org/officeDocument/2006/relationships/slideLayout" Target="../slideLayouts/slideLayout2.xml"/><Relationship Id="rId5" Type="http://schemas.openxmlformats.org/officeDocument/2006/relationships/image" Target="../media/image25.emf"/><Relationship Id="rId4" Type="http://schemas.openxmlformats.org/officeDocument/2006/relationships/image" Target="../media/image28.emf"/></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6.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428427" y="2118049"/>
            <a:ext cx="9335146" cy="1530070"/>
          </a:xfrm>
          <a:prstGeom prst="rect">
            <a:avLst/>
          </a:prstGeom>
        </p:spPr>
        <p:txBody>
          <a:bodyPr/>
          <a:lstStyle>
            <a:lvl1pPr algn="ctr" rtl="0" eaLnBrk="0" fontAlgn="base" hangingPunct="0">
              <a:spcBef>
                <a:spcPct val="0"/>
              </a:spcBef>
              <a:spcAft>
                <a:spcPct val="0"/>
              </a:spcAft>
              <a:defRPr sz="2800" b="1" kern="1200">
                <a:solidFill>
                  <a:srgbClr val="0000FF"/>
                </a:solidFill>
                <a:latin typeface="+mj-lt"/>
                <a:ea typeface="ヒラギノ角ゴ Pro W3" pitchFamily="-109" charset="-128"/>
                <a:cs typeface="ヒラギノ角ゴ Pro W3" pitchFamily="-109" charset="-128"/>
              </a:defRPr>
            </a:lvl1pPr>
            <a:lvl2pPr algn="ctr" rtl="0" eaLnBrk="0" fontAlgn="base" hangingPunct="0">
              <a:spcBef>
                <a:spcPct val="0"/>
              </a:spcBef>
              <a:spcAft>
                <a:spcPct val="0"/>
              </a:spcAft>
              <a:defRPr sz="2800" b="1">
                <a:solidFill>
                  <a:srgbClr val="0000FF"/>
                </a:solidFill>
                <a:latin typeface="Calibri" pitchFamily="34" charset="0"/>
                <a:ea typeface="ヒラギノ角ゴ Pro W3" pitchFamily="-109" charset="-128"/>
                <a:cs typeface="ヒラギノ角ゴ Pro W3" pitchFamily="-109" charset="-128"/>
              </a:defRPr>
            </a:lvl2pPr>
            <a:lvl3pPr algn="ctr" rtl="0" eaLnBrk="0" fontAlgn="base" hangingPunct="0">
              <a:spcBef>
                <a:spcPct val="0"/>
              </a:spcBef>
              <a:spcAft>
                <a:spcPct val="0"/>
              </a:spcAft>
              <a:defRPr sz="2800" b="1">
                <a:solidFill>
                  <a:srgbClr val="0000FF"/>
                </a:solidFill>
                <a:latin typeface="Calibri" pitchFamily="34" charset="0"/>
                <a:ea typeface="ヒラギノ角ゴ Pro W3" pitchFamily="-109" charset="-128"/>
                <a:cs typeface="ヒラギノ角ゴ Pro W3" pitchFamily="-109" charset="-128"/>
              </a:defRPr>
            </a:lvl3pPr>
            <a:lvl4pPr algn="ctr" rtl="0" eaLnBrk="0" fontAlgn="base" hangingPunct="0">
              <a:spcBef>
                <a:spcPct val="0"/>
              </a:spcBef>
              <a:spcAft>
                <a:spcPct val="0"/>
              </a:spcAft>
              <a:defRPr sz="2800" b="1">
                <a:solidFill>
                  <a:srgbClr val="0000FF"/>
                </a:solidFill>
                <a:latin typeface="Calibri" pitchFamily="34" charset="0"/>
                <a:ea typeface="ヒラギノ角ゴ Pro W3" pitchFamily="-109" charset="-128"/>
                <a:cs typeface="ヒラギノ角ゴ Pro W3" pitchFamily="-109" charset="-128"/>
              </a:defRPr>
            </a:lvl4pPr>
            <a:lvl5pPr algn="ctr" rtl="0" eaLnBrk="0" fontAlgn="base" hangingPunct="0">
              <a:spcBef>
                <a:spcPct val="0"/>
              </a:spcBef>
              <a:spcAft>
                <a:spcPct val="0"/>
              </a:spcAft>
              <a:defRPr sz="2800" b="1">
                <a:solidFill>
                  <a:srgbClr val="0000FF"/>
                </a:solidFill>
                <a:latin typeface="Calibri" pitchFamily="34" charset="0"/>
                <a:ea typeface="ヒラギノ角ゴ Pro W3" pitchFamily="-109" charset="-128"/>
                <a:cs typeface="ヒラギノ角ゴ Pro W3" pitchFamily="-109" charset="-128"/>
              </a:defRPr>
            </a:lvl5pPr>
            <a:lvl6pPr marL="457189" algn="ctr" rtl="0" eaLnBrk="1" fontAlgn="base" hangingPunct="1">
              <a:spcBef>
                <a:spcPct val="0"/>
              </a:spcBef>
              <a:spcAft>
                <a:spcPct val="0"/>
              </a:spcAft>
              <a:defRPr sz="3600" b="1">
                <a:solidFill>
                  <a:schemeClr val="bg1"/>
                </a:solidFill>
                <a:latin typeface="Calibri" pitchFamily="34" charset="0"/>
              </a:defRPr>
            </a:lvl6pPr>
            <a:lvl7pPr marL="914377" algn="ctr" rtl="0" eaLnBrk="1" fontAlgn="base" hangingPunct="1">
              <a:spcBef>
                <a:spcPct val="0"/>
              </a:spcBef>
              <a:spcAft>
                <a:spcPct val="0"/>
              </a:spcAft>
              <a:defRPr sz="3600" b="1">
                <a:solidFill>
                  <a:schemeClr val="bg1"/>
                </a:solidFill>
                <a:latin typeface="Calibri" pitchFamily="34" charset="0"/>
              </a:defRPr>
            </a:lvl7pPr>
            <a:lvl8pPr marL="1371566" algn="ctr" rtl="0" eaLnBrk="1" fontAlgn="base" hangingPunct="1">
              <a:spcBef>
                <a:spcPct val="0"/>
              </a:spcBef>
              <a:spcAft>
                <a:spcPct val="0"/>
              </a:spcAft>
              <a:defRPr sz="3600" b="1">
                <a:solidFill>
                  <a:schemeClr val="bg1"/>
                </a:solidFill>
                <a:latin typeface="Calibri" pitchFamily="34" charset="0"/>
              </a:defRPr>
            </a:lvl8pPr>
            <a:lvl9pPr marL="1828754" algn="ctr" rtl="0" eaLnBrk="1" fontAlgn="base" hangingPunct="1">
              <a:spcBef>
                <a:spcPct val="0"/>
              </a:spcBef>
              <a:spcAft>
                <a:spcPct val="0"/>
              </a:spcAft>
              <a:defRPr sz="3600" b="1">
                <a:solidFill>
                  <a:schemeClr val="bg1"/>
                </a:solidFill>
                <a:latin typeface="Calibri" pitchFamily="34" charset="0"/>
              </a:defRPr>
            </a:lvl9pPr>
          </a:lstStyle>
          <a:p>
            <a:r>
              <a:rPr lang="en-US" sz="3600" dirty="0">
                <a:solidFill>
                  <a:srgbClr val="000090"/>
                </a:solidFill>
              </a:rPr>
              <a:t>Experiment Design and Visualization Techniques for an X-59 Low-boom Variability Study</a:t>
            </a:r>
          </a:p>
        </p:txBody>
      </p:sp>
      <p:sp>
        <p:nvSpPr>
          <p:cNvPr id="3" name="Text Placeholder 2"/>
          <p:cNvSpPr txBox="1">
            <a:spLocks/>
          </p:cNvSpPr>
          <p:nvPr/>
        </p:nvSpPr>
        <p:spPr>
          <a:xfrm>
            <a:off x="2079356" y="3618238"/>
            <a:ext cx="8033288" cy="1047068"/>
          </a:xfrm>
          <a:prstGeom prst="rect">
            <a:avLst/>
          </a:prstGeom>
        </p:spPr>
        <p:txBody>
          <a:bodyPr/>
          <a:lstStyle>
            <a:lvl1pPr marL="342891" indent="-342891" algn="l" rtl="0" eaLnBrk="0" fontAlgn="base" hangingPunct="0">
              <a:spcBef>
                <a:spcPct val="20000"/>
              </a:spcBef>
              <a:spcAft>
                <a:spcPct val="0"/>
              </a:spcAft>
              <a:buClr>
                <a:srgbClr val="C00000"/>
              </a:buClr>
              <a:buFont typeface="Wingdings" charset="2"/>
              <a:buChar char="Ø"/>
              <a:defRPr sz="2800" b="1" kern="1200">
                <a:solidFill>
                  <a:schemeClr val="tx1"/>
                </a:solidFill>
                <a:latin typeface="+mn-lt"/>
                <a:ea typeface="ヒラギノ角ゴ Pro W3" pitchFamily="-109" charset="-128"/>
                <a:cs typeface="ヒラギノ角ゴ Pro W3" pitchFamily="-109" charset="-128"/>
              </a:defRPr>
            </a:lvl1pPr>
            <a:lvl2pPr marL="742932" indent="-285744" algn="l" rtl="0" eaLnBrk="0" fontAlgn="base" hangingPunct="0">
              <a:spcBef>
                <a:spcPct val="20000"/>
              </a:spcBef>
              <a:spcAft>
                <a:spcPct val="0"/>
              </a:spcAft>
              <a:buClr>
                <a:srgbClr val="0000CC"/>
              </a:buClr>
              <a:buFont typeface="Arial" charset="0"/>
              <a:buChar char="•"/>
              <a:defRPr sz="2400" kern="1200">
                <a:solidFill>
                  <a:schemeClr val="tx1"/>
                </a:solidFill>
                <a:latin typeface="+mn-lt"/>
                <a:ea typeface="ヒラギノ角ゴ Pro W3" pitchFamily="-109" charset="-128"/>
                <a:cs typeface="ヒラギノ角ゴ Pro W3"/>
              </a:defRPr>
            </a:lvl2pPr>
            <a:lvl3pPr marL="1142971" indent="-228594" algn="l" rtl="0" eaLnBrk="0" fontAlgn="base" hangingPunct="0">
              <a:spcBef>
                <a:spcPct val="20000"/>
              </a:spcBef>
              <a:spcAft>
                <a:spcPct val="0"/>
              </a:spcAft>
              <a:buFont typeface="Wingdings" charset="2"/>
              <a:buChar char="§"/>
              <a:defRPr sz="2000" kern="1200">
                <a:solidFill>
                  <a:schemeClr val="tx1"/>
                </a:solidFill>
                <a:latin typeface="+mn-lt"/>
                <a:ea typeface="MS PGothic" panose="020B0600070205080204" pitchFamily="34" charset="-128"/>
                <a:cs typeface="ヒラギノ角ゴ Pro W3"/>
              </a:defRPr>
            </a:lvl3pPr>
            <a:lvl4pPr marL="1600160" indent="-228594" algn="l" rtl="0" eaLnBrk="0" fontAlgn="base" hangingPunct="0">
              <a:spcBef>
                <a:spcPct val="20000"/>
              </a:spcBef>
              <a:spcAft>
                <a:spcPct val="0"/>
              </a:spcAft>
              <a:buFont typeface="Courier New" charset="0"/>
              <a:buChar char="o"/>
              <a:defRPr kern="1200">
                <a:solidFill>
                  <a:schemeClr val="tx1"/>
                </a:solidFill>
                <a:latin typeface="+mn-lt"/>
                <a:ea typeface="MS PGothic" panose="020B0600070205080204" pitchFamily="34" charset="-128"/>
                <a:cs typeface="ヒラギノ角ゴ Pro W3"/>
              </a:defRPr>
            </a:lvl4pPr>
            <a:lvl5pPr marL="2057349" indent="-228594" algn="l" rtl="0" eaLnBrk="0" fontAlgn="base" hangingPunct="0">
              <a:spcBef>
                <a:spcPct val="20000"/>
              </a:spcBef>
              <a:spcAft>
                <a:spcPct val="0"/>
              </a:spcAft>
              <a:buFont typeface="Arial" charset="0"/>
              <a:buChar char="•"/>
              <a:defRPr kern="1200">
                <a:solidFill>
                  <a:schemeClr val="tx1"/>
                </a:solidFill>
                <a:latin typeface="+mn-lt"/>
                <a:ea typeface="ヒラギノ角ゴ Pro W3" charset="-128"/>
                <a:cs typeface="ヒラギノ角ゴ Pro W3" charset="-128"/>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a:t>Will Doebler, Sara Wilson, and Alexandra Loubeau</a:t>
            </a:r>
          </a:p>
          <a:p>
            <a:pPr marL="0" indent="0" algn="ctr">
              <a:buNone/>
            </a:pPr>
            <a:r>
              <a:rPr lang="en-US"/>
              <a:t>NASA Langley Research Center</a:t>
            </a:r>
          </a:p>
        </p:txBody>
      </p:sp>
      <p:sp>
        <p:nvSpPr>
          <p:cNvPr id="6" name="Text Placeholder 2"/>
          <p:cNvSpPr txBox="1">
            <a:spLocks/>
          </p:cNvSpPr>
          <p:nvPr/>
        </p:nvSpPr>
        <p:spPr>
          <a:xfrm>
            <a:off x="3779520" y="5148305"/>
            <a:ext cx="4632960" cy="538162"/>
          </a:xfrm>
          <a:prstGeom prst="rect">
            <a:avLst/>
          </a:prstGeom>
        </p:spPr>
        <p:txBody>
          <a:bodyPr/>
          <a:lstStyle>
            <a:lvl1pPr marL="342891" indent="-342891" algn="l" rtl="0" eaLnBrk="0" fontAlgn="base" hangingPunct="0">
              <a:spcBef>
                <a:spcPct val="20000"/>
              </a:spcBef>
              <a:spcAft>
                <a:spcPct val="0"/>
              </a:spcAft>
              <a:buClr>
                <a:srgbClr val="C00000"/>
              </a:buClr>
              <a:buFont typeface="Wingdings" charset="2"/>
              <a:buChar char="Ø"/>
              <a:defRPr sz="2800" b="1" kern="1200">
                <a:solidFill>
                  <a:schemeClr val="tx1"/>
                </a:solidFill>
                <a:latin typeface="+mn-lt"/>
                <a:ea typeface="ヒラギノ角ゴ Pro W3" pitchFamily="-109" charset="-128"/>
                <a:cs typeface="ヒラギノ角ゴ Pro W3" pitchFamily="-109" charset="-128"/>
              </a:defRPr>
            </a:lvl1pPr>
            <a:lvl2pPr marL="742932" indent="-285744" algn="l" rtl="0" eaLnBrk="0" fontAlgn="base" hangingPunct="0">
              <a:spcBef>
                <a:spcPct val="20000"/>
              </a:spcBef>
              <a:spcAft>
                <a:spcPct val="0"/>
              </a:spcAft>
              <a:buClr>
                <a:srgbClr val="0000CC"/>
              </a:buClr>
              <a:buFont typeface="Arial" charset="0"/>
              <a:buChar char="•"/>
              <a:defRPr sz="2400" kern="1200">
                <a:solidFill>
                  <a:schemeClr val="tx1"/>
                </a:solidFill>
                <a:latin typeface="+mn-lt"/>
                <a:ea typeface="ヒラギノ角ゴ Pro W3" pitchFamily="-109" charset="-128"/>
                <a:cs typeface="ヒラギノ角ゴ Pro W3"/>
              </a:defRPr>
            </a:lvl2pPr>
            <a:lvl3pPr marL="1142971" indent="-228594" algn="l" rtl="0" eaLnBrk="0" fontAlgn="base" hangingPunct="0">
              <a:spcBef>
                <a:spcPct val="20000"/>
              </a:spcBef>
              <a:spcAft>
                <a:spcPct val="0"/>
              </a:spcAft>
              <a:buFont typeface="Wingdings" charset="2"/>
              <a:buChar char="§"/>
              <a:defRPr sz="2000" kern="1200">
                <a:solidFill>
                  <a:schemeClr val="tx1"/>
                </a:solidFill>
                <a:latin typeface="+mn-lt"/>
                <a:ea typeface="MS PGothic" panose="020B0600070205080204" pitchFamily="34" charset="-128"/>
                <a:cs typeface="ヒラギノ角ゴ Pro W3"/>
              </a:defRPr>
            </a:lvl3pPr>
            <a:lvl4pPr marL="1600160" indent="-228594" algn="l" rtl="0" eaLnBrk="0" fontAlgn="base" hangingPunct="0">
              <a:spcBef>
                <a:spcPct val="20000"/>
              </a:spcBef>
              <a:spcAft>
                <a:spcPct val="0"/>
              </a:spcAft>
              <a:buFont typeface="Courier New" charset="0"/>
              <a:buChar char="o"/>
              <a:defRPr kern="1200">
                <a:solidFill>
                  <a:schemeClr val="tx1"/>
                </a:solidFill>
                <a:latin typeface="+mn-lt"/>
                <a:ea typeface="MS PGothic" panose="020B0600070205080204" pitchFamily="34" charset="-128"/>
                <a:cs typeface="ヒラギノ角ゴ Pro W3"/>
              </a:defRPr>
            </a:lvl4pPr>
            <a:lvl5pPr marL="2057349" indent="-228594" algn="l" rtl="0" eaLnBrk="0" fontAlgn="base" hangingPunct="0">
              <a:spcBef>
                <a:spcPct val="20000"/>
              </a:spcBef>
              <a:spcAft>
                <a:spcPct val="0"/>
              </a:spcAft>
              <a:buFont typeface="Arial" charset="0"/>
              <a:buChar char="•"/>
              <a:defRPr kern="1200">
                <a:solidFill>
                  <a:schemeClr val="tx1"/>
                </a:solidFill>
                <a:latin typeface="+mn-lt"/>
                <a:ea typeface="ヒラギノ角ゴ Pro W3" charset="-128"/>
                <a:cs typeface="ヒラギノ角ゴ Pro W3" charset="-128"/>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2000" err="1"/>
              <a:t>DATAWorks</a:t>
            </a:r>
            <a:endParaRPr lang="en-US" sz="2000"/>
          </a:p>
          <a:p>
            <a:pPr marL="0" indent="0" algn="ctr">
              <a:buNone/>
            </a:pPr>
            <a:r>
              <a:rPr lang="en-US" sz="2000"/>
              <a:t>Session 5B: DOE Applications</a:t>
            </a:r>
          </a:p>
          <a:p>
            <a:pPr marL="0" indent="0" algn="ctr">
              <a:buNone/>
            </a:pPr>
            <a:r>
              <a:rPr lang="en-US" sz="2000"/>
              <a:t>April 28, 2022</a:t>
            </a:r>
          </a:p>
        </p:txBody>
      </p:sp>
    </p:spTree>
    <p:extLst>
      <p:ext uri="{BB962C8B-B14F-4D97-AF65-F5344CB8AC3E}">
        <p14:creationId xmlns:p14="http://schemas.microsoft.com/office/powerpoint/2010/main" val="33495026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DC5C33A-82C9-43D7-9ACB-3E5E807A8928}"/>
              </a:ext>
            </a:extLst>
          </p:cNvPr>
          <p:cNvSpPr>
            <a:spLocks noGrp="1"/>
          </p:cNvSpPr>
          <p:nvPr>
            <p:ph idx="1"/>
          </p:nvPr>
        </p:nvSpPr>
        <p:spPr>
          <a:xfrm>
            <a:off x="101600" y="1221189"/>
            <a:ext cx="4919799" cy="5380856"/>
          </a:xfrm>
        </p:spPr>
        <p:txBody>
          <a:bodyPr/>
          <a:lstStyle/>
          <a:p>
            <a:r>
              <a:rPr lang="en-US" dirty="0"/>
              <a:t>Assess nationwide X-59 low-boom </a:t>
            </a:r>
          </a:p>
          <a:p>
            <a:pPr lvl="1"/>
            <a:r>
              <a:rPr lang="en-US" dirty="0"/>
              <a:t>Loudness and variability</a:t>
            </a:r>
          </a:p>
          <a:p>
            <a:pPr lvl="1"/>
            <a:r>
              <a:rPr lang="en-US" dirty="0"/>
              <a:t>Exposure region size and variability</a:t>
            </a:r>
          </a:p>
          <a:p>
            <a:pPr marL="342900" indent="0">
              <a:buNone/>
            </a:pPr>
            <a:r>
              <a:rPr lang="en-US" dirty="0"/>
              <a:t>due to:</a:t>
            </a:r>
          </a:p>
          <a:p>
            <a:pPr lvl="1"/>
            <a:r>
              <a:rPr lang="en-US" dirty="0"/>
              <a:t>Climate</a:t>
            </a:r>
          </a:p>
          <a:p>
            <a:pPr lvl="1"/>
            <a:r>
              <a:rPr lang="en-US" dirty="0"/>
              <a:t>Season</a:t>
            </a:r>
          </a:p>
          <a:p>
            <a:pPr lvl="1"/>
            <a:r>
              <a:rPr lang="en-US" dirty="0"/>
              <a:t>Flight direction</a:t>
            </a:r>
          </a:p>
          <a:p>
            <a:pPr lvl="1"/>
            <a:r>
              <a:rPr lang="en-US" dirty="0"/>
              <a:t>Time of day</a:t>
            </a:r>
          </a:p>
          <a:p>
            <a:pPr lvl="1"/>
            <a:r>
              <a:rPr lang="en-US" dirty="0"/>
              <a:t>Geographical location</a:t>
            </a:r>
          </a:p>
          <a:p>
            <a:pPr lvl="1"/>
            <a:r>
              <a:rPr lang="en-US" dirty="0"/>
              <a:t>Ground elevation</a:t>
            </a:r>
          </a:p>
          <a:p>
            <a:pPr marL="342900" indent="0">
              <a:buNone/>
            </a:pPr>
            <a:r>
              <a:rPr lang="en-US" dirty="0"/>
              <a:t>balancing:</a:t>
            </a:r>
          </a:p>
          <a:p>
            <a:pPr lvl="1"/>
            <a:r>
              <a:rPr lang="en-US" dirty="0"/>
              <a:t>Computational constraints</a:t>
            </a:r>
          </a:p>
          <a:p>
            <a:pPr lvl="1"/>
            <a:r>
              <a:rPr lang="en-US" dirty="0"/>
              <a:t>Project schedule</a:t>
            </a:r>
          </a:p>
        </p:txBody>
      </p:sp>
      <p:sp>
        <p:nvSpPr>
          <p:cNvPr id="3" name="Title 2">
            <a:extLst>
              <a:ext uri="{FF2B5EF4-FFF2-40B4-BE49-F238E27FC236}">
                <a16:creationId xmlns:a16="http://schemas.microsoft.com/office/drawing/2014/main" id="{E28A454E-05A9-4988-934F-0B9DC0DB19FC}"/>
              </a:ext>
            </a:extLst>
          </p:cNvPr>
          <p:cNvSpPr>
            <a:spLocks noGrp="1"/>
          </p:cNvSpPr>
          <p:nvPr>
            <p:ph type="title"/>
          </p:nvPr>
        </p:nvSpPr>
        <p:spPr/>
        <p:txBody>
          <a:bodyPr/>
          <a:lstStyle/>
          <a:p>
            <a:r>
              <a:rPr lang="en-US"/>
              <a:t>Goals of Sonic Boom Propagation Simulation</a:t>
            </a:r>
          </a:p>
        </p:txBody>
      </p:sp>
      <p:grpSp>
        <p:nvGrpSpPr>
          <p:cNvPr id="36" name="Group 35">
            <a:extLst>
              <a:ext uri="{FF2B5EF4-FFF2-40B4-BE49-F238E27FC236}">
                <a16:creationId xmlns:a16="http://schemas.microsoft.com/office/drawing/2014/main" id="{601B4DDD-A91D-42CA-8739-86EE3CA372C3}"/>
              </a:ext>
            </a:extLst>
          </p:cNvPr>
          <p:cNvGrpSpPr/>
          <p:nvPr/>
        </p:nvGrpSpPr>
        <p:grpSpPr>
          <a:xfrm>
            <a:off x="4741999" y="2679720"/>
            <a:ext cx="6913849" cy="4010769"/>
            <a:chOff x="5098975" y="1221187"/>
            <a:chExt cx="6913849" cy="4010769"/>
          </a:xfrm>
        </p:grpSpPr>
        <p:sp>
          <p:nvSpPr>
            <p:cNvPr id="4" name="Rectangle: Rounded Corners 3">
              <a:extLst>
                <a:ext uri="{FF2B5EF4-FFF2-40B4-BE49-F238E27FC236}">
                  <a16:creationId xmlns:a16="http://schemas.microsoft.com/office/drawing/2014/main" id="{3947624C-D305-4893-B739-72C71A647D20}"/>
                </a:ext>
              </a:extLst>
            </p:cNvPr>
            <p:cNvSpPr/>
            <p:nvPr/>
          </p:nvSpPr>
          <p:spPr>
            <a:xfrm>
              <a:off x="9750043" y="1221188"/>
              <a:ext cx="2262781" cy="1066291"/>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Atmospheric Model Data</a:t>
              </a:r>
            </a:p>
          </p:txBody>
        </p:sp>
        <p:sp>
          <p:nvSpPr>
            <p:cNvPr id="5" name="Rectangle: Rounded Corners 4">
              <a:extLst>
                <a:ext uri="{FF2B5EF4-FFF2-40B4-BE49-F238E27FC236}">
                  <a16:creationId xmlns:a16="http://schemas.microsoft.com/office/drawing/2014/main" id="{9C67D303-3094-40D0-9557-4293D7DA3364}"/>
                </a:ext>
              </a:extLst>
            </p:cNvPr>
            <p:cNvSpPr/>
            <p:nvPr/>
          </p:nvSpPr>
          <p:spPr>
            <a:xfrm>
              <a:off x="7424509" y="1221190"/>
              <a:ext cx="2262781" cy="1066291"/>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Computational Fluid Dynamics Acoustic Data</a:t>
              </a:r>
            </a:p>
          </p:txBody>
        </p:sp>
        <p:sp>
          <p:nvSpPr>
            <p:cNvPr id="6" name="Rectangle: Rounded Corners 5">
              <a:extLst>
                <a:ext uri="{FF2B5EF4-FFF2-40B4-BE49-F238E27FC236}">
                  <a16:creationId xmlns:a16="http://schemas.microsoft.com/office/drawing/2014/main" id="{3DBC1D74-C669-40FA-A8A4-671F3795E2F9}"/>
                </a:ext>
              </a:extLst>
            </p:cNvPr>
            <p:cNvSpPr/>
            <p:nvPr/>
          </p:nvSpPr>
          <p:spPr>
            <a:xfrm>
              <a:off x="7361754" y="2705953"/>
              <a:ext cx="2388290" cy="1066291"/>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PCBoom</a:t>
              </a:r>
              <a:br>
                <a:rPr lang="en-US" sz="2000" b="1" dirty="0">
                  <a:solidFill>
                    <a:schemeClr val="tx1"/>
                  </a:solidFill>
                </a:rPr>
              </a:br>
              <a:r>
                <a:rPr lang="en-US" sz="2000" b="1" dirty="0">
                  <a:solidFill>
                    <a:schemeClr val="tx1"/>
                  </a:solidFill>
                </a:rPr>
                <a:t>Acoustic Propagation Model</a:t>
              </a:r>
            </a:p>
          </p:txBody>
        </p:sp>
        <p:sp>
          <p:nvSpPr>
            <p:cNvPr id="7" name="Rectangle: Rounded Corners 6">
              <a:extLst>
                <a:ext uri="{FF2B5EF4-FFF2-40B4-BE49-F238E27FC236}">
                  <a16:creationId xmlns:a16="http://schemas.microsoft.com/office/drawing/2014/main" id="{FD6F4F19-A23B-437A-B7A2-E5A4E2FF0DC3}"/>
                </a:ext>
              </a:extLst>
            </p:cNvPr>
            <p:cNvSpPr/>
            <p:nvPr/>
          </p:nvSpPr>
          <p:spPr>
            <a:xfrm>
              <a:off x="9076747" y="4165665"/>
              <a:ext cx="2262781" cy="1066291"/>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Low-boom Loudness</a:t>
              </a:r>
            </a:p>
          </p:txBody>
        </p:sp>
        <p:sp>
          <p:nvSpPr>
            <p:cNvPr id="8" name="Rectangle: Rounded Corners 7">
              <a:extLst>
                <a:ext uri="{FF2B5EF4-FFF2-40B4-BE49-F238E27FC236}">
                  <a16:creationId xmlns:a16="http://schemas.microsoft.com/office/drawing/2014/main" id="{7B5CC8FD-F02B-4F97-ABB9-B400E3E87225}"/>
                </a:ext>
              </a:extLst>
            </p:cNvPr>
            <p:cNvSpPr/>
            <p:nvPr/>
          </p:nvSpPr>
          <p:spPr>
            <a:xfrm>
              <a:off x="5605327" y="4165665"/>
              <a:ext cx="2262781" cy="1066291"/>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Size of the region exposed to noise</a:t>
              </a:r>
            </a:p>
          </p:txBody>
        </p:sp>
        <p:sp>
          <p:nvSpPr>
            <p:cNvPr id="9" name="Rectangle: Rounded Corners 8">
              <a:extLst>
                <a:ext uri="{FF2B5EF4-FFF2-40B4-BE49-F238E27FC236}">
                  <a16:creationId xmlns:a16="http://schemas.microsoft.com/office/drawing/2014/main" id="{0A1C5B7E-6267-4A90-B38C-F01CBA9891CA}"/>
                </a:ext>
              </a:extLst>
            </p:cNvPr>
            <p:cNvSpPr/>
            <p:nvPr/>
          </p:nvSpPr>
          <p:spPr>
            <a:xfrm>
              <a:off x="5098975" y="1221187"/>
              <a:ext cx="2262781" cy="1066291"/>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rPr>
                <a:t>Aircraft Trajectory Information</a:t>
              </a:r>
            </a:p>
          </p:txBody>
        </p:sp>
        <p:cxnSp>
          <p:nvCxnSpPr>
            <p:cNvPr id="13" name="Straight Arrow Connector 12">
              <a:extLst>
                <a:ext uri="{FF2B5EF4-FFF2-40B4-BE49-F238E27FC236}">
                  <a16:creationId xmlns:a16="http://schemas.microsoft.com/office/drawing/2014/main" id="{D58FBE2E-2323-4D41-8A3D-23C3C379087C}"/>
                </a:ext>
              </a:extLst>
            </p:cNvPr>
            <p:cNvCxnSpPr/>
            <p:nvPr/>
          </p:nvCxnSpPr>
          <p:spPr>
            <a:xfrm>
              <a:off x="8530542" y="2460362"/>
              <a:ext cx="0" cy="245591"/>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CE729E1D-8FB8-4FE8-AF63-317825E7BB55}"/>
                </a:ext>
              </a:extLst>
            </p:cNvPr>
            <p:cNvCxnSpPr>
              <a:cxnSpLocks/>
            </p:cNvCxnSpPr>
            <p:nvPr/>
          </p:nvCxnSpPr>
          <p:spPr>
            <a:xfrm>
              <a:off x="6230365" y="2460362"/>
              <a:ext cx="4667714"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6EF95DBD-7DC2-4117-9612-713693E740C3}"/>
                </a:ext>
              </a:extLst>
            </p:cNvPr>
            <p:cNvCxnSpPr>
              <a:cxnSpLocks/>
            </p:cNvCxnSpPr>
            <p:nvPr/>
          </p:nvCxnSpPr>
          <p:spPr>
            <a:xfrm>
              <a:off x="6230365" y="2287478"/>
              <a:ext cx="0" cy="172884"/>
            </a:xfrm>
            <a:prstGeom prst="line">
              <a:avLst/>
            </a:prstGeom>
            <a:ln w="28575"/>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id="{AEB20A81-4FBC-4DDE-87B4-A2078EC2CA32}"/>
                </a:ext>
              </a:extLst>
            </p:cNvPr>
            <p:cNvCxnSpPr>
              <a:cxnSpLocks/>
            </p:cNvCxnSpPr>
            <p:nvPr/>
          </p:nvCxnSpPr>
          <p:spPr>
            <a:xfrm>
              <a:off x="8530542" y="2287478"/>
              <a:ext cx="0" cy="172884"/>
            </a:xfrm>
            <a:prstGeom prst="line">
              <a:avLst/>
            </a:prstGeom>
            <a:ln w="28575"/>
          </p:spPr>
          <p:style>
            <a:lnRef idx="1">
              <a:schemeClr val="dk1"/>
            </a:lnRef>
            <a:fillRef idx="0">
              <a:schemeClr val="dk1"/>
            </a:fillRef>
            <a:effectRef idx="0">
              <a:schemeClr val="dk1"/>
            </a:effectRef>
            <a:fontRef idx="minor">
              <a:schemeClr val="tx1"/>
            </a:fontRef>
          </p:style>
        </p:cxnSp>
        <p:cxnSp>
          <p:nvCxnSpPr>
            <p:cNvPr id="25" name="Straight Connector 24">
              <a:extLst>
                <a:ext uri="{FF2B5EF4-FFF2-40B4-BE49-F238E27FC236}">
                  <a16:creationId xmlns:a16="http://schemas.microsoft.com/office/drawing/2014/main" id="{F7D77C99-C6BE-4D07-ACF3-E630DE838FB2}"/>
                </a:ext>
              </a:extLst>
            </p:cNvPr>
            <p:cNvCxnSpPr>
              <a:cxnSpLocks/>
            </p:cNvCxnSpPr>
            <p:nvPr/>
          </p:nvCxnSpPr>
          <p:spPr>
            <a:xfrm>
              <a:off x="10898079" y="2287478"/>
              <a:ext cx="0" cy="172884"/>
            </a:xfrm>
            <a:prstGeom prst="line">
              <a:avLst/>
            </a:prstGeom>
            <a:ln w="28575"/>
          </p:spPr>
          <p:style>
            <a:lnRef idx="1">
              <a:schemeClr val="dk1"/>
            </a:lnRef>
            <a:fillRef idx="0">
              <a:schemeClr val="dk1"/>
            </a:fillRef>
            <a:effectRef idx="0">
              <a:schemeClr val="dk1"/>
            </a:effectRef>
            <a:fontRef idx="minor">
              <a:schemeClr val="tx1"/>
            </a:fontRef>
          </p:style>
        </p:cxnSp>
        <p:cxnSp>
          <p:nvCxnSpPr>
            <p:cNvPr id="27" name="Straight Arrow Connector 26">
              <a:extLst>
                <a:ext uri="{FF2B5EF4-FFF2-40B4-BE49-F238E27FC236}">
                  <a16:creationId xmlns:a16="http://schemas.microsoft.com/office/drawing/2014/main" id="{27A161DC-AB62-4DFA-8FDE-17E0ABE1AC21}"/>
                </a:ext>
              </a:extLst>
            </p:cNvPr>
            <p:cNvCxnSpPr/>
            <p:nvPr/>
          </p:nvCxnSpPr>
          <p:spPr>
            <a:xfrm>
              <a:off x="6722699" y="3920074"/>
              <a:ext cx="0" cy="245591"/>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28" name="Straight Connector 27">
              <a:extLst>
                <a:ext uri="{FF2B5EF4-FFF2-40B4-BE49-F238E27FC236}">
                  <a16:creationId xmlns:a16="http://schemas.microsoft.com/office/drawing/2014/main" id="{7D6042E7-0A18-4351-BF26-7B704FEB46DF}"/>
                </a:ext>
              </a:extLst>
            </p:cNvPr>
            <p:cNvCxnSpPr>
              <a:cxnSpLocks/>
            </p:cNvCxnSpPr>
            <p:nvPr/>
          </p:nvCxnSpPr>
          <p:spPr>
            <a:xfrm>
              <a:off x="6722699" y="3920075"/>
              <a:ext cx="3499457"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29" name="Straight Connector 28">
              <a:extLst>
                <a:ext uri="{FF2B5EF4-FFF2-40B4-BE49-F238E27FC236}">
                  <a16:creationId xmlns:a16="http://schemas.microsoft.com/office/drawing/2014/main" id="{4560C8EF-D78F-438E-98D1-5F810921EE39}"/>
                </a:ext>
              </a:extLst>
            </p:cNvPr>
            <p:cNvCxnSpPr>
              <a:cxnSpLocks/>
            </p:cNvCxnSpPr>
            <p:nvPr/>
          </p:nvCxnSpPr>
          <p:spPr>
            <a:xfrm>
              <a:off x="8543781" y="3772244"/>
              <a:ext cx="0" cy="147830"/>
            </a:xfrm>
            <a:prstGeom prst="line">
              <a:avLst/>
            </a:prstGeom>
            <a:ln w="28575"/>
          </p:spPr>
          <p:style>
            <a:lnRef idx="1">
              <a:schemeClr val="dk1"/>
            </a:lnRef>
            <a:fillRef idx="0">
              <a:schemeClr val="dk1"/>
            </a:fillRef>
            <a:effectRef idx="0">
              <a:schemeClr val="dk1"/>
            </a:effectRef>
            <a:fontRef idx="minor">
              <a:schemeClr val="tx1"/>
            </a:fontRef>
          </p:style>
        </p:cxnSp>
        <p:cxnSp>
          <p:nvCxnSpPr>
            <p:cNvPr id="30" name="Straight Arrow Connector 29">
              <a:extLst>
                <a:ext uri="{FF2B5EF4-FFF2-40B4-BE49-F238E27FC236}">
                  <a16:creationId xmlns:a16="http://schemas.microsoft.com/office/drawing/2014/main" id="{C10BF450-07F6-4090-98BA-9A0B983A9AC1}"/>
                </a:ext>
              </a:extLst>
            </p:cNvPr>
            <p:cNvCxnSpPr/>
            <p:nvPr/>
          </p:nvCxnSpPr>
          <p:spPr>
            <a:xfrm>
              <a:off x="10208137" y="3920074"/>
              <a:ext cx="0" cy="245591"/>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30680635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022C215-B84E-4B9D-B2A1-207CEA55EAB4}"/>
              </a:ext>
            </a:extLst>
          </p:cNvPr>
          <p:cNvSpPr>
            <a:spLocks noGrp="1"/>
          </p:cNvSpPr>
          <p:nvPr>
            <p:ph type="title"/>
          </p:nvPr>
        </p:nvSpPr>
        <p:spPr/>
        <p:txBody>
          <a:bodyPr/>
          <a:lstStyle/>
          <a:p>
            <a:r>
              <a:rPr lang="en-US"/>
              <a:t>Presentation Overview</a:t>
            </a:r>
          </a:p>
        </p:txBody>
      </p:sp>
      <p:sp>
        <p:nvSpPr>
          <p:cNvPr id="4" name="Rectangle: Rounded Corners 3">
            <a:extLst>
              <a:ext uri="{FF2B5EF4-FFF2-40B4-BE49-F238E27FC236}">
                <a16:creationId xmlns:a16="http://schemas.microsoft.com/office/drawing/2014/main" id="{E6ACC20B-69A1-4C0C-9039-D392702336DE}"/>
              </a:ext>
            </a:extLst>
          </p:cNvPr>
          <p:cNvSpPr/>
          <p:nvPr/>
        </p:nvSpPr>
        <p:spPr>
          <a:xfrm>
            <a:off x="2082660" y="2209773"/>
            <a:ext cx="2262781" cy="1066291"/>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X-59 Mission</a:t>
            </a:r>
          </a:p>
        </p:txBody>
      </p:sp>
      <p:sp>
        <p:nvSpPr>
          <p:cNvPr id="5" name="Rectangle: Rounded Corners 4">
            <a:extLst>
              <a:ext uri="{FF2B5EF4-FFF2-40B4-BE49-F238E27FC236}">
                <a16:creationId xmlns:a16="http://schemas.microsoft.com/office/drawing/2014/main" id="{AE0F31DD-BC82-4E38-8682-3FC0C6818157}"/>
              </a:ext>
            </a:extLst>
          </p:cNvPr>
          <p:cNvSpPr/>
          <p:nvPr/>
        </p:nvSpPr>
        <p:spPr>
          <a:xfrm>
            <a:off x="4276906" y="4469390"/>
            <a:ext cx="2262781" cy="1066291"/>
          </a:xfrm>
          <a:prstGeom prst="roundRect">
            <a:avLst/>
          </a:prstGeom>
          <a:solidFill>
            <a:schemeClr val="bg1">
              <a:lumMod val="65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rPr>
              <a:t>DoE Approach </a:t>
            </a:r>
            <a:br>
              <a:rPr lang="en-US" sz="2000" b="1">
                <a:solidFill>
                  <a:schemeClr val="tx1"/>
                </a:solidFill>
              </a:rPr>
            </a:br>
            <a:r>
              <a:rPr lang="en-US" sz="2000" b="1">
                <a:solidFill>
                  <a:schemeClr val="tx1"/>
                </a:solidFill>
              </a:rPr>
              <a:t>for X-59 Sonic Boom Simulation</a:t>
            </a:r>
          </a:p>
        </p:txBody>
      </p:sp>
      <p:sp>
        <p:nvSpPr>
          <p:cNvPr id="6" name="Rectangle: Rounded Corners 5">
            <a:extLst>
              <a:ext uri="{FF2B5EF4-FFF2-40B4-BE49-F238E27FC236}">
                <a16:creationId xmlns:a16="http://schemas.microsoft.com/office/drawing/2014/main" id="{CC6A6344-1FD5-4B8C-90F0-73FB007F9E24}"/>
              </a:ext>
            </a:extLst>
          </p:cNvPr>
          <p:cNvSpPr/>
          <p:nvPr/>
        </p:nvSpPr>
        <p:spPr>
          <a:xfrm>
            <a:off x="5475890" y="5624198"/>
            <a:ext cx="2262781" cy="1066291"/>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rPr>
              <a:t>Simulation Results and Visualizations</a:t>
            </a:r>
          </a:p>
        </p:txBody>
      </p:sp>
      <p:sp>
        <p:nvSpPr>
          <p:cNvPr id="7" name="Rectangle: Rounded Corners 6">
            <a:extLst>
              <a:ext uri="{FF2B5EF4-FFF2-40B4-BE49-F238E27FC236}">
                <a16:creationId xmlns:a16="http://schemas.microsoft.com/office/drawing/2014/main" id="{F5D6A06F-7D94-4605-A249-F9D083C6AD50}"/>
              </a:ext>
            </a:extLst>
          </p:cNvPr>
          <p:cNvSpPr/>
          <p:nvPr/>
        </p:nvSpPr>
        <p:spPr>
          <a:xfrm>
            <a:off x="3099934" y="3341149"/>
            <a:ext cx="2262781" cy="1066291"/>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rPr>
              <a:t>Outline of the Sonic Boom Simulation Goals</a:t>
            </a:r>
          </a:p>
        </p:txBody>
      </p:sp>
      <p:pic>
        <p:nvPicPr>
          <p:cNvPr id="18" name="Picture 2" descr="https://www.nasa.gov/sites/default/files/styles/full_width_feature/public/thumbnails/image/flying_004_0.jpg">
            <a:extLst>
              <a:ext uri="{FF2B5EF4-FFF2-40B4-BE49-F238E27FC236}">
                <a16:creationId xmlns:a16="http://schemas.microsoft.com/office/drawing/2014/main" id="{629F5198-2230-4BFE-8B45-6EC253C13A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6276" y="1530916"/>
            <a:ext cx="4459675" cy="3345827"/>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Rounded Corners 20">
            <a:extLst>
              <a:ext uri="{FF2B5EF4-FFF2-40B4-BE49-F238E27FC236}">
                <a16:creationId xmlns:a16="http://schemas.microsoft.com/office/drawing/2014/main" id="{D7671416-6C63-4D88-B5A0-BBB79AE44047}"/>
              </a:ext>
            </a:extLst>
          </p:cNvPr>
          <p:cNvSpPr/>
          <p:nvPr/>
        </p:nvSpPr>
        <p:spPr>
          <a:xfrm>
            <a:off x="837153" y="1078397"/>
            <a:ext cx="2262781" cy="1066291"/>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tx1"/>
                </a:solidFill>
              </a:rPr>
              <a:t>Sonic Boom Background Info</a:t>
            </a:r>
          </a:p>
        </p:txBody>
      </p:sp>
      <p:pic>
        <p:nvPicPr>
          <p:cNvPr id="2050" name="Picture 2" descr="Low-Boom Flight Demonstration Patch">
            <a:extLst>
              <a:ext uri="{FF2B5EF4-FFF2-40B4-BE49-F238E27FC236}">
                <a16:creationId xmlns:a16="http://schemas.microsoft.com/office/drawing/2014/main" id="{61F842A4-3E9C-41F5-A32D-C13FC7F0256C}"/>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9699" y="3747703"/>
            <a:ext cx="2890744" cy="28907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90993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01600" y="1077113"/>
            <a:ext cx="5916645" cy="5524932"/>
          </a:xfrm>
        </p:spPr>
        <p:txBody>
          <a:bodyPr anchor="t"/>
          <a:lstStyle/>
          <a:p>
            <a:pPr marL="342265" indent="-342265"/>
            <a:r>
              <a:rPr lang="en-US">
                <a:ea typeface="ヒラギノ角ゴ Pro W3"/>
              </a:rPr>
              <a:t>Need to determine appropriate locations and times of atmospheric profiles </a:t>
            </a:r>
            <a:br>
              <a:rPr lang="en-US">
                <a:ea typeface="ヒラギノ角ゴ Pro W3"/>
              </a:rPr>
            </a:br>
            <a:r>
              <a:rPr lang="en-US">
                <a:ea typeface="ヒラギノ角ゴ Pro W3"/>
              </a:rPr>
              <a:t>through which to propagate</a:t>
            </a:r>
          </a:p>
          <a:p>
            <a:pPr marL="342265" indent="-342265"/>
            <a:r>
              <a:rPr lang="en-US">
                <a:ea typeface="ヒラギノ角ゴ Pro W3"/>
              </a:rPr>
              <a:t>Locations across USA chosen using Fast Flexible Filling Design</a:t>
            </a:r>
          </a:p>
          <a:p>
            <a:pPr marL="742315" lvl="1" indent="-285115"/>
            <a:r>
              <a:rPr lang="en-US">
                <a:ea typeface="ヒラギノ角ゴ Pro W3"/>
              </a:rPr>
              <a:t>Provides good space filling properties and can accommodate irregular shapes like the contiguous USA</a:t>
            </a:r>
          </a:p>
          <a:p>
            <a:pPr marL="342274" indent="-285115"/>
            <a:r>
              <a:rPr lang="en-US">
                <a:ea typeface="ヒラギノ角ゴ Pro W3"/>
              </a:rPr>
              <a:t>Two spatial resolutions:</a:t>
            </a:r>
          </a:p>
          <a:p>
            <a:pPr marL="742306" lvl="1" indent="-342265"/>
            <a:r>
              <a:rPr lang="en-US">
                <a:ea typeface="ヒラギノ角ゴ Pro W3"/>
              </a:rPr>
              <a:t>150 and 450 locations across USA</a:t>
            </a:r>
          </a:p>
          <a:p>
            <a:pPr marL="342265" indent="-342265"/>
            <a:endParaRPr lang="en-US">
              <a:ea typeface="ヒラギノ角ゴ Pro W3"/>
            </a:endParaRPr>
          </a:p>
          <a:p>
            <a:pPr marL="0" indent="0">
              <a:buNone/>
            </a:pPr>
            <a:endParaRPr lang="en-US"/>
          </a:p>
        </p:txBody>
      </p:sp>
      <p:sp>
        <p:nvSpPr>
          <p:cNvPr id="3" name="Title 2"/>
          <p:cNvSpPr>
            <a:spLocks noGrp="1"/>
          </p:cNvSpPr>
          <p:nvPr>
            <p:ph type="title"/>
          </p:nvPr>
        </p:nvSpPr>
        <p:spPr/>
        <p:txBody>
          <a:bodyPr/>
          <a:lstStyle/>
          <a:p>
            <a:r>
              <a:rPr lang="en-US"/>
              <a:t>Design of Experiments Approach</a:t>
            </a:r>
          </a:p>
        </p:txBody>
      </p:sp>
      <p:sp>
        <p:nvSpPr>
          <p:cNvPr id="6" name="TextBox 5"/>
          <p:cNvSpPr txBox="1"/>
          <p:nvPr/>
        </p:nvSpPr>
        <p:spPr>
          <a:xfrm>
            <a:off x="3872653" y="6145247"/>
            <a:ext cx="6184054" cy="584775"/>
          </a:xfrm>
          <a:prstGeom prst="rect">
            <a:avLst/>
          </a:prstGeom>
          <a:noFill/>
        </p:spPr>
        <p:txBody>
          <a:bodyPr wrap="square" rtlCol="0">
            <a:spAutoFit/>
          </a:bodyPr>
          <a:lstStyle/>
          <a:p>
            <a:r>
              <a:rPr lang="en-US" sz="1600" err="1"/>
              <a:t>Lekivetz</a:t>
            </a:r>
            <a:r>
              <a:rPr lang="en-US" sz="1600"/>
              <a:t>, R. and Jones, B., (2015) “Fast Flexible Space-Filling Designs for Nonrectangular Regions,” </a:t>
            </a:r>
            <a:r>
              <a:rPr lang="en-US" sz="1600" i="1"/>
              <a:t>Qual. </a:t>
            </a:r>
            <a:r>
              <a:rPr lang="en-US" sz="1600" i="1" err="1"/>
              <a:t>Reliab</a:t>
            </a:r>
            <a:r>
              <a:rPr lang="en-US" sz="1600" i="1"/>
              <a:t>. </a:t>
            </a:r>
            <a:r>
              <a:rPr lang="en-US" sz="1600" i="1" err="1"/>
              <a:t>Engng</a:t>
            </a:r>
            <a:r>
              <a:rPr lang="en-US" sz="1600" i="1"/>
              <a:t>. Int.</a:t>
            </a:r>
            <a:r>
              <a:rPr lang="en-US" sz="1600"/>
              <a:t>, 31(5), 829-837</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6619" t="9814"/>
          <a:stretch/>
        </p:blipFill>
        <p:spPr>
          <a:xfrm>
            <a:off x="5848309" y="1205942"/>
            <a:ext cx="6085544" cy="3537618"/>
          </a:xfrm>
          <a:prstGeom prst="rect">
            <a:avLst/>
          </a:prstGeom>
        </p:spPr>
      </p:pic>
    </p:spTree>
    <p:extLst>
      <p:ext uri="{BB962C8B-B14F-4D97-AF65-F5344CB8AC3E}">
        <p14:creationId xmlns:p14="http://schemas.microsoft.com/office/powerpoint/2010/main" val="7097064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01600" y="1077113"/>
            <a:ext cx="8314611" cy="5524932"/>
          </a:xfrm>
        </p:spPr>
        <p:txBody>
          <a:bodyPr anchor="t"/>
          <a:lstStyle/>
          <a:p>
            <a:pPr marL="342265" indent="-342265"/>
            <a:r>
              <a:rPr lang="en-US">
                <a:ea typeface="ヒラギノ角ゴ Pro W3"/>
              </a:rPr>
              <a:t>Completed propagation simulation for subset of locations in the Northeast </a:t>
            </a:r>
          </a:p>
          <a:p>
            <a:pPr marL="342265" indent="-342265"/>
            <a:r>
              <a:rPr lang="en-US">
                <a:ea typeface="ヒラギノ角ゴ Pro W3"/>
              </a:rPr>
              <a:t>Compared results of designs with higher and lower spatial and temporal resolutions</a:t>
            </a:r>
          </a:p>
          <a:p>
            <a:pPr marL="742315" lvl="1" indent="-285115"/>
            <a:r>
              <a:rPr lang="en-US">
                <a:ea typeface="ヒラギノ角ゴ Pro W3"/>
              </a:rPr>
              <a:t>34 vs. 10 locations in Northeast</a:t>
            </a:r>
            <a:endParaRPr lang="en-US"/>
          </a:p>
          <a:p>
            <a:pPr marL="742315" lvl="1" indent="-285115"/>
            <a:r>
              <a:rPr lang="en-US"/>
              <a:t>4 vs. 1 atmospheric profiles per day</a:t>
            </a:r>
          </a:p>
          <a:p>
            <a:pPr marL="342274" indent="-285115"/>
            <a:r>
              <a:rPr lang="en-US"/>
              <a:t>5 years of atmospheric profiles, 4 aircraft headings</a:t>
            </a:r>
          </a:p>
          <a:p>
            <a:pPr>
              <a:lnSpc>
                <a:spcPts val="2200"/>
              </a:lnSpc>
            </a:pPr>
            <a:r>
              <a:rPr lang="en-US"/>
              <a:t>Subset storage size</a:t>
            </a:r>
          </a:p>
          <a:p>
            <a:pPr lvl="1">
              <a:lnSpc>
                <a:spcPts val="2200"/>
              </a:lnSpc>
            </a:pPr>
            <a:r>
              <a:rPr lang="en-US"/>
              <a:t>About 1.5 TB total for nearly 1 million carpets</a:t>
            </a:r>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63504" t="9819"/>
          <a:stretch/>
        </p:blipFill>
        <p:spPr>
          <a:xfrm>
            <a:off x="8416211" y="1168605"/>
            <a:ext cx="3587865" cy="5341948"/>
          </a:xfrm>
          <a:prstGeom prst="rect">
            <a:avLst/>
          </a:prstGeom>
        </p:spPr>
      </p:pic>
      <p:sp>
        <p:nvSpPr>
          <p:cNvPr id="4" name="Title 3">
            <a:extLst>
              <a:ext uri="{FF2B5EF4-FFF2-40B4-BE49-F238E27FC236}">
                <a16:creationId xmlns:a16="http://schemas.microsoft.com/office/drawing/2014/main" id="{4467CC50-2780-4FCD-BDAE-61C58556C630}"/>
              </a:ext>
            </a:extLst>
          </p:cNvPr>
          <p:cNvSpPr>
            <a:spLocks noGrp="1"/>
          </p:cNvSpPr>
          <p:nvPr>
            <p:ph type="title"/>
          </p:nvPr>
        </p:nvSpPr>
        <p:spPr/>
        <p:txBody>
          <a:bodyPr/>
          <a:lstStyle/>
          <a:p>
            <a:r>
              <a:rPr lang="en-US"/>
              <a:t>Subset analysis to determine simulation resolution</a:t>
            </a:r>
          </a:p>
        </p:txBody>
      </p:sp>
    </p:spTree>
    <p:extLst>
      <p:ext uri="{BB962C8B-B14F-4D97-AF65-F5344CB8AC3E}">
        <p14:creationId xmlns:p14="http://schemas.microsoft.com/office/powerpoint/2010/main" val="41241811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04801" y="77639"/>
            <a:ext cx="10212939" cy="705822"/>
          </a:xfrm>
        </p:spPr>
        <p:txBody>
          <a:bodyPr anchor="t"/>
          <a:lstStyle/>
          <a:p>
            <a:r>
              <a:rPr lang="en-US" sz="2800">
                <a:ea typeface="ヒラギノ角ゴ Pro W3"/>
              </a:rPr>
              <a:t>To determine importance of input factors,</a:t>
            </a:r>
            <a:br>
              <a:rPr lang="en-US" sz="2800">
                <a:ea typeface="ヒラギノ角ゴ Pro W3"/>
              </a:rPr>
            </a:br>
            <a:r>
              <a:rPr lang="en-US" sz="2800">
                <a:ea typeface="ヒラギノ角ゴ Pro W3"/>
              </a:rPr>
              <a:t>used decision tree and bootstrap forest analysis</a:t>
            </a:r>
          </a:p>
        </p:txBody>
      </p:sp>
      <p:grpSp>
        <p:nvGrpSpPr>
          <p:cNvPr id="10" name="Group 9">
            <a:extLst>
              <a:ext uri="{FF2B5EF4-FFF2-40B4-BE49-F238E27FC236}">
                <a16:creationId xmlns:a16="http://schemas.microsoft.com/office/drawing/2014/main" id="{C3FDF481-0D92-404D-9D65-5C5273F8AB32}"/>
              </a:ext>
            </a:extLst>
          </p:cNvPr>
          <p:cNvGrpSpPr/>
          <p:nvPr/>
        </p:nvGrpSpPr>
        <p:grpSpPr>
          <a:xfrm>
            <a:off x="2998157" y="1068526"/>
            <a:ext cx="8220973" cy="495834"/>
            <a:chOff x="2998157" y="1068526"/>
            <a:chExt cx="8220973" cy="495834"/>
          </a:xfrm>
        </p:grpSpPr>
        <p:pic>
          <p:nvPicPr>
            <p:cNvPr id="62" name="Picture 61"/>
            <p:cNvPicPr>
              <a:picLocks noChangeAspect="1"/>
            </p:cNvPicPr>
            <p:nvPr/>
          </p:nvPicPr>
          <p:blipFill rotWithShape="1">
            <a:blip r:embed="rId3"/>
            <a:srcRect l="721" r="2145" b="81833"/>
            <a:stretch/>
          </p:blipFill>
          <p:spPr>
            <a:xfrm>
              <a:off x="2998157" y="1068526"/>
              <a:ext cx="8220973" cy="495834"/>
            </a:xfrm>
            <a:prstGeom prst="rect">
              <a:avLst/>
            </a:prstGeom>
          </p:spPr>
        </p:pic>
        <p:sp>
          <p:nvSpPr>
            <p:cNvPr id="41" name="Rectangle 40">
              <a:extLst>
                <a:ext uri="{FF2B5EF4-FFF2-40B4-BE49-F238E27FC236}">
                  <a16:creationId xmlns:a16="http://schemas.microsoft.com/office/drawing/2014/main" id="{4FD01962-B22D-4506-8481-F5CF52153265}"/>
                </a:ext>
              </a:extLst>
            </p:cNvPr>
            <p:cNvSpPr/>
            <p:nvPr/>
          </p:nvSpPr>
          <p:spPr>
            <a:xfrm>
              <a:off x="6657023" y="1216174"/>
              <a:ext cx="982023" cy="273055"/>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schemeClr val="tx1"/>
                  </a:solidFill>
                  <a:latin typeface="Arial" panose="020B0604020202020204" pitchFamily="34" charset="0"/>
                  <a:cs typeface="Arial" panose="020B0604020202020204" pitchFamily="34" charset="0"/>
                </a:rPr>
                <a:t>All Data</a:t>
              </a:r>
            </a:p>
          </p:txBody>
        </p:sp>
      </p:grpSp>
      <p:sp>
        <p:nvSpPr>
          <p:cNvPr id="2" name="Content Placeholder 1"/>
          <p:cNvSpPr>
            <a:spLocks noGrp="1"/>
          </p:cNvSpPr>
          <p:nvPr>
            <p:ph idx="1"/>
          </p:nvPr>
        </p:nvSpPr>
        <p:spPr>
          <a:xfrm>
            <a:off x="101600" y="1221189"/>
            <a:ext cx="5056996" cy="5380856"/>
          </a:xfrm>
        </p:spPr>
        <p:txBody>
          <a:bodyPr/>
          <a:lstStyle/>
          <a:p>
            <a:r>
              <a:rPr lang="en-US" dirty="0"/>
              <a:t>Input factors (predictors)</a:t>
            </a:r>
          </a:p>
          <a:p>
            <a:pPr lvl="1"/>
            <a:r>
              <a:rPr lang="en-US" dirty="0"/>
              <a:t>Heading</a:t>
            </a:r>
          </a:p>
          <a:p>
            <a:pPr lvl="1"/>
            <a:r>
              <a:rPr lang="en-US" dirty="0"/>
              <a:t>Latitude/longitude</a:t>
            </a:r>
          </a:p>
          <a:p>
            <a:pPr lvl="1"/>
            <a:r>
              <a:rPr lang="en-US" dirty="0"/>
              <a:t>Season</a:t>
            </a:r>
          </a:p>
          <a:p>
            <a:pPr lvl="1"/>
            <a:r>
              <a:rPr lang="en-US" dirty="0"/>
              <a:t>Datetime</a:t>
            </a:r>
          </a:p>
          <a:p>
            <a:pPr lvl="1"/>
            <a:r>
              <a:rPr lang="en-US" dirty="0"/>
              <a:t>Ground elevation</a:t>
            </a:r>
          </a:p>
          <a:p>
            <a:r>
              <a:rPr lang="en-US" dirty="0"/>
              <a:t>Carpet quantifiers</a:t>
            </a:r>
          </a:p>
          <a:p>
            <a:pPr lvl="1"/>
            <a:r>
              <a:rPr lang="en-US" u="sng" dirty="0"/>
              <a:t>Exposure Region Size</a:t>
            </a:r>
          </a:p>
          <a:p>
            <a:pPr lvl="2"/>
            <a:r>
              <a:rPr lang="en-US" dirty="0"/>
              <a:t>“Carpet width”</a:t>
            </a:r>
          </a:p>
          <a:p>
            <a:pPr lvl="1"/>
            <a:r>
              <a:rPr lang="en-US" dirty="0"/>
              <a:t>Undertrack Perceived Level (PL)</a:t>
            </a:r>
          </a:p>
          <a:p>
            <a:pPr lvl="1"/>
            <a:r>
              <a:rPr lang="en-US" dirty="0"/>
              <a:t>Range of PL</a:t>
            </a:r>
          </a:p>
        </p:txBody>
      </p:sp>
      <p:sp>
        <p:nvSpPr>
          <p:cNvPr id="7" name="TextBox 6"/>
          <p:cNvSpPr txBox="1"/>
          <p:nvPr/>
        </p:nvSpPr>
        <p:spPr>
          <a:xfrm>
            <a:off x="7813632" y="1140396"/>
            <a:ext cx="3624953" cy="369332"/>
          </a:xfrm>
          <a:prstGeom prst="rect">
            <a:avLst/>
          </a:prstGeom>
          <a:noFill/>
        </p:spPr>
        <p:txBody>
          <a:bodyPr wrap="square" rtlCol="0">
            <a:spAutoFit/>
          </a:bodyPr>
          <a:lstStyle/>
          <a:p>
            <a:r>
              <a:rPr lang="en-US" dirty="0"/>
              <a:t>Example decision tree data for CW</a:t>
            </a:r>
          </a:p>
        </p:txBody>
      </p:sp>
      <p:grpSp>
        <p:nvGrpSpPr>
          <p:cNvPr id="47" name="Group 46">
            <a:extLst>
              <a:ext uri="{FF2B5EF4-FFF2-40B4-BE49-F238E27FC236}">
                <a16:creationId xmlns:a16="http://schemas.microsoft.com/office/drawing/2014/main" id="{4BF540A5-C91F-42DE-98E3-CAFABDCB1F00}"/>
              </a:ext>
            </a:extLst>
          </p:cNvPr>
          <p:cNvGrpSpPr/>
          <p:nvPr/>
        </p:nvGrpSpPr>
        <p:grpSpPr>
          <a:xfrm>
            <a:off x="4885364" y="3490131"/>
            <a:ext cx="5472068" cy="2889066"/>
            <a:chOff x="4885364" y="3490131"/>
            <a:chExt cx="5472068" cy="2889066"/>
          </a:xfrm>
        </p:grpSpPr>
        <p:grpSp>
          <p:nvGrpSpPr>
            <p:cNvPr id="48" name="Group 47">
              <a:extLst>
                <a:ext uri="{FF2B5EF4-FFF2-40B4-BE49-F238E27FC236}">
                  <a16:creationId xmlns:a16="http://schemas.microsoft.com/office/drawing/2014/main" id="{EB13C88E-BE5F-4A6D-9780-623F1F0C2B4E}"/>
                </a:ext>
              </a:extLst>
            </p:cNvPr>
            <p:cNvGrpSpPr/>
            <p:nvPr/>
          </p:nvGrpSpPr>
          <p:grpSpPr>
            <a:xfrm>
              <a:off x="4885364" y="3490131"/>
              <a:ext cx="5472068" cy="2889066"/>
              <a:chOff x="4885364" y="3490131"/>
              <a:chExt cx="5472068" cy="2889066"/>
            </a:xfrm>
          </p:grpSpPr>
          <p:pic>
            <p:nvPicPr>
              <p:cNvPr id="50" name="Picture 49">
                <a:extLst>
                  <a:ext uri="{FF2B5EF4-FFF2-40B4-BE49-F238E27FC236}">
                    <a16:creationId xmlns:a16="http://schemas.microsoft.com/office/drawing/2014/main" id="{1BCB59B0-105C-495B-A28F-CEBE4E8773EB}"/>
                  </a:ext>
                </a:extLst>
              </p:cNvPr>
              <p:cNvPicPr>
                <a:picLocks noChangeAspect="1"/>
              </p:cNvPicPr>
              <p:nvPr/>
            </p:nvPicPr>
            <p:blipFill>
              <a:blip r:embed="rId4"/>
              <a:stretch>
                <a:fillRect/>
              </a:stretch>
            </p:blipFill>
            <p:spPr>
              <a:xfrm>
                <a:off x="4987537" y="3490131"/>
                <a:ext cx="5369895" cy="2889066"/>
              </a:xfrm>
              <a:prstGeom prst="rect">
                <a:avLst/>
              </a:prstGeom>
            </p:spPr>
          </p:pic>
          <p:sp>
            <p:nvSpPr>
              <p:cNvPr id="64" name="Rectangle 63">
                <a:extLst>
                  <a:ext uri="{FF2B5EF4-FFF2-40B4-BE49-F238E27FC236}">
                    <a16:creationId xmlns:a16="http://schemas.microsoft.com/office/drawing/2014/main" id="{3ACAB672-9D42-4552-9345-2FF5918B21B9}"/>
                  </a:ext>
                </a:extLst>
              </p:cNvPr>
              <p:cNvSpPr/>
              <p:nvPr/>
            </p:nvSpPr>
            <p:spPr>
              <a:xfrm rot="16200000">
                <a:off x="3772847" y="4643874"/>
                <a:ext cx="2594365" cy="369332"/>
              </a:xfrm>
              <a:prstGeom prst="rect">
                <a:avLst/>
              </a:prstGeom>
              <a:solidFill>
                <a:schemeClr val="bg1"/>
              </a:solidFill>
            </p:spPr>
            <p:txBody>
              <a:bodyPr wrap="none">
                <a:spAutoFit/>
              </a:bodyPr>
              <a:lstStyle/>
              <a:p>
                <a:pPr lvl="1"/>
                <a:r>
                  <a:rPr lang="en-US"/>
                  <a:t>Carpet Width (miles)</a:t>
                </a:r>
              </a:p>
            </p:txBody>
          </p:sp>
        </p:grpSp>
        <p:sp>
          <p:nvSpPr>
            <p:cNvPr id="49" name="Rectangle 48">
              <a:extLst>
                <a:ext uri="{FF2B5EF4-FFF2-40B4-BE49-F238E27FC236}">
                  <a16:creationId xmlns:a16="http://schemas.microsoft.com/office/drawing/2014/main" id="{A67D0F7C-0919-4988-89D8-4788234F47E6}"/>
                </a:ext>
              </a:extLst>
            </p:cNvPr>
            <p:cNvSpPr/>
            <p:nvPr/>
          </p:nvSpPr>
          <p:spPr>
            <a:xfrm>
              <a:off x="7399498" y="5936456"/>
              <a:ext cx="982023" cy="273055"/>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schemeClr val="tx1"/>
                  </a:solidFill>
                  <a:latin typeface="Arial" panose="020B0604020202020204" pitchFamily="34" charset="0"/>
                  <a:cs typeface="Arial" panose="020B0604020202020204" pitchFamily="34" charset="0"/>
                </a:rPr>
                <a:t>All Data</a:t>
              </a:r>
            </a:p>
          </p:txBody>
        </p:sp>
      </p:grpSp>
    </p:spTree>
    <p:extLst>
      <p:ext uri="{BB962C8B-B14F-4D97-AF65-F5344CB8AC3E}">
        <p14:creationId xmlns:p14="http://schemas.microsoft.com/office/powerpoint/2010/main" val="12490706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p:cNvGrpSpPr/>
          <p:nvPr/>
        </p:nvGrpSpPr>
        <p:grpSpPr>
          <a:xfrm>
            <a:off x="4948942" y="3490131"/>
            <a:ext cx="5447083" cy="2889066"/>
            <a:chOff x="39317" y="1395811"/>
            <a:chExt cx="5447083" cy="2889066"/>
          </a:xfrm>
        </p:grpSpPr>
        <p:grpSp>
          <p:nvGrpSpPr>
            <p:cNvPr id="31" name="Group 30"/>
            <p:cNvGrpSpPr/>
            <p:nvPr/>
          </p:nvGrpSpPr>
          <p:grpSpPr>
            <a:xfrm>
              <a:off x="131058" y="1395811"/>
              <a:ext cx="5355342" cy="2889066"/>
              <a:chOff x="131058" y="1395811"/>
              <a:chExt cx="5355342" cy="2889066"/>
            </a:xfrm>
          </p:grpSpPr>
          <p:pic>
            <p:nvPicPr>
              <p:cNvPr id="34" name="Picture 33"/>
              <p:cNvPicPr>
                <a:picLocks noChangeAspect="1"/>
              </p:cNvPicPr>
              <p:nvPr/>
            </p:nvPicPr>
            <p:blipFill>
              <a:blip r:embed="rId2"/>
              <a:stretch>
                <a:fillRect/>
              </a:stretch>
            </p:blipFill>
            <p:spPr>
              <a:xfrm>
                <a:off x="131058" y="1395811"/>
                <a:ext cx="5355342" cy="2889066"/>
              </a:xfrm>
              <a:prstGeom prst="rect">
                <a:avLst/>
              </a:prstGeom>
            </p:spPr>
          </p:pic>
          <p:sp>
            <p:nvSpPr>
              <p:cNvPr id="35" name="Rectangle 34"/>
              <p:cNvSpPr/>
              <p:nvPr/>
            </p:nvSpPr>
            <p:spPr>
              <a:xfrm>
                <a:off x="714376" y="3215640"/>
                <a:ext cx="4671060" cy="220980"/>
              </a:xfrm>
              <a:prstGeom prst="rect">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Rectangle 31"/>
            <p:cNvSpPr/>
            <p:nvPr/>
          </p:nvSpPr>
          <p:spPr>
            <a:xfrm rot="16200000">
              <a:off x="-1053162" y="2655677"/>
              <a:ext cx="2554289" cy="369332"/>
            </a:xfrm>
            <a:prstGeom prst="rect">
              <a:avLst/>
            </a:prstGeom>
            <a:solidFill>
              <a:schemeClr val="bg1"/>
            </a:solidFill>
          </p:spPr>
          <p:txBody>
            <a:bodyPr wrap="none">
              <a:spAutoFit/>
            </a:bodyPr>
            <a:lstStyle/>
            <a:p>
              <a:pPr lvl="1"/>
              <a:r>
                <a:rPr lang="en-US"/>
                <a:t>Carpet width (miles)</a:t>
              </a:r>
            </a:p>
          </p:txBody>
        </p:sp>
      </p:grpSp>
      <p:sp>
        <p:nvSpPr>
          <p:cNvPr id="3" name="Title 2"/>
          <p:cNvSpPr>
            <a:spLocks noGrp="1"/>
          </p:cNvSpPr>
          <p:nvPr>
            <p:ph type="title"/>
          </p:nvPr>
        </p:nvSpPr>
        <p:spPr>
          <a:xfrm>
            <a:off x="304801" y="77639"/>
            <a:ext cx="10212939" cy="705822"/>
          </a:xfrm>
        </p:spPr>
        <p:txBody>
          <a:bodyPr anchor="t"/>
          <a:lstStyle/>
          <a:p>
            <a:r>
              <a:rPr lang="en-US" sz="2800">
                <a:ea typeface="ヒラギノ角ゴ Pro W3"/>
              </a:rPr>
              <a:t>To determine importance of input factors,</a:t>
            </a:r>
            <a:br>
              <a:rPr lang="en-US" sz="2800">
                <a:ea typeface="ヒラギノ角ゴ Pro W3"/>
              </a:rPr>
            </a:br>
            <a:r>
              <a:rPr lang="en-US" sz="2800">
                <a:ea typeface="ヒラギノ角ゴ Pro W3"/>
              </a:rPr>
              <a:t>used decision tree and bootstrap forest analysis</a:t>
            </a:r>
          </a:p>
        </p:txBody>
      </p:sp>
      <p:pic>
        <p:nvPicPr>
          <p:cNvPr id="63" name="Picture 62"/>
          <p:cNvPicPr>
            <a:picLocks noChangeAspect="1"/>
          </p:cNvPicPr>
          <p:nvPr/>
        </p:nvPicPr>
        <p:blipFill rotWithShape="1">
          <a:blip r:embed="rId3"/>
          <a:srcRect l="721" t="15835" r="2145" b="63877"/>
          <a:stretch/>
        </p:blipFill>
        <p:spPr>
          <a:xfrm>
            <a:off x="2998157" y="1472920"/>
            <a:ext cx="8220973" cy="553719"/>
          </a:xfrm>
          <a:prstGeom prst="rect">
            <a:avLst/>
          </a:prstGeom>
        </p:spPr>
      </p:pic>
      <p:grpSp>
        <p:nvGrpSpPr>
          <p:cNvPr id="10" name="Group 9">
            <a:extLst>
              <a:ext uri="{FF2B5EF4-FFF2-40B4-BE49-F238E27FC236}">
                <a16:creationId xmlns:a16="http://schemas.microsoft.com/office/drawing/2014/main" id="{C3FDF481-0D92-404D-9D65-5C5273F8AB32}"/>
              </a:ext>
            </a:extLst>
          </p:cNvPr>
          <p:cNvGrpSpPr/>
          <p:nvPr/>
        </p:nvGrpSpPr>
        <p:grpSpPr>
          <a:xfrm>
            <a:off x="2998157" y="1068526"/>
            <a:ext cx="8220973" cy="495834"/>
            <a:chOff x="2998157" y="1068526"/>
            <a:chExt cx="8220973" cy="495834"/>
          </a:xfrm>
        </p:grpSpPr>
        <p:pic>
          <p:nvPicPr>
            <p:cNvPr id="62" name="Picture 61"/>
            <p:cNvPicPr>
              <a:picLocks noChangeAspect="1"/>
            </p:cNvPicPr>
            <p:nvPr/>
          </p:nvPicPr>
          <p:blipFill rotWithShape="1">
            <a:blip r:embed="rId3"/>
            <a:srcRect l="721" r="2145" b="81833"/>
            <a:stretch/>
          </p:blipFill>
          <p:spPr>
            <a:xfrm>
              <a:off x="2998157" y="1068526"/>
              <a:ext cx="8220973" cy="495834"/>
            </a:xfrm>
            <a:prstGeom prst="rect">
              <a:avLst/>
            </a:prstGeom>
          </p:spPr>
        </p:pic>
        <p:sp>
          <p:nvSpPr>
            <p:cNvPr id="41" name="Rectangle 40">
              <a:extLst>
                <a:ext uri="{FF2B5EF4-FFF2-40B4-BE49-F238E27FC236}">
                  <a16:creationId xmlns:a16="http://schemas.microsoft.com/office/drawing/2014/main" id="{4FD01962-B22D-4506-8481-F5CF52153265}"/>
                </a:ext>
              </a:extLst>
            </p:cNvPr>
            <p:cNvSpPr/>
            <p:nvPr/>
          </p:nvSpPr>
          <p:spPr>
            <a:xfrm>
              <a:off x="6657023" y="1216174"/>
              <a:ext cx="982023" cy="273055"/>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schemeClr val="tx1"/>
                  </a:solidFill>
                  <a:latin typeface="Arial" panose="020B0604020202020204" pitchFamily="34" charset="0"/>
                  <a:cs typeface="Arial" panose="020B0604020202020204" pitchFamily="34" charset="0"/>
                </a:rPr>
                <a:t>All Data</a:t>
              </a:r>
            </a:p>
          </p:txBody>
        </p:sp>
      </p:grpSp>
      <p:sp>
        <p:nvSpPr>
          <p:cNvPr id="2" name="Content Placeholder 1"/>
          <p:cNvSpPr>
            <a:spLocks noGrp="1"/>
          </p:cNvSpPr>
          <p:nvPr>
            <p:ph idx="1"/>
          </p:nvPr>
        </p:nvSpPr>
        <p:spPr>
          <a:xfrm>
            <a:off x="101600" y="1221189"/>
            <a:ext cx="5056996" cy="5380856"/>
          </a:xfrm>
        </p:spPr>
        <p:txBody>
          <a:bodyPr/>
          <a:lstStyle/>
          <a:p>
            <a:r>
              <a:rPr lang="en-US" dirty="0"/>
              <a:t>Input factors (predictors)</a:t>
            </a:r>
          </a:p>
          <a:p>
            <a:pPr lvl="1"/>
            <a:r>
              <a:rPr lang="en-US" dirty="0"/>
              <a:t>Heading</a:t>
            </a:r>
          </a:p>
          <a:p>
            <a:pPr lvl="1"/>
            <a:r>
              <a:rPr lang="en-US" dirty="0"/>
              <a:t>Latitude/longitude</a:t>
            </a:r>
          </a:p>
          <a:p>
            <a:pPr lvl="1"/>
            <a:r>
              <a:rPr lang="en-US" dirty="0"/>
              <a:t>Season</a:t>
            </a:r>
          </a:p>
          <a:p>
            <a:pPr lvl="1"/>
            <a:r>
              <a:rPr lang="en-US" dirty="0"/>
              <a:t>Datetime</a:t>
            </a:r>
          </a:p>
          <a:p>
            <a:pPr lvl="1"/>
            <a:r>
              <a:rPr lang="en-US" dirty="0"/>
              <a:t>Ground elevation</a:t>
            </a:r>
          </a:p>
          <a:p>
            <a:r>
              <a:rPr lang="en-US" dirty="0"/>
              <a:t>Carpet quantifiers</a:t>
            </a:r>
          </a:p>
          <a:p>
            <a:pPr lvl="1"/>
            <a:r>
              <a:rPr lang="en-US" u="sng" dirty="0"/>
              <a:t>Exposure Region Size</a:t>
            </a:r>
          </a:p>
          <a:p>
            <a:pPr lvl="2"/>
            <a:r>
              <a:rPr lang="en-US" dirty="0"/>
              <a:t>“Carpet width”</a:t>
            </a:r>
          </a:p>
          <a:p>
            <a:pPr lvl="1"/>
            <a:r>
              <a:rPr lang="en-US" dirty="0"/>
              <a:t>Undertrack Perceived Level (PL)</a:t>
            </a:r>
          </a:p>
          <a:p>
            <a:pPr lvl="1"/>
            <a:r>
              <a:rPr lang="en-US" dirty="0"/>
              <a:t>Range of PL</a:t>
            </a:r>
          </a:p>
        </p:txBody>
      </p:sp>
      <p:sp>
        <p:nvSpPr>
          <p:cNvPr id="7" name="TextBox 6"/>
          <p:cNvSpPr txBox="1"/>
          <p:nvPr/>
        </p:nvSpPr>
        <p:spPr>
          <a:xfrm>
            <a:off x="7813632" y="1140396"/>
            <a:ext cx="3624953" cy="369332"/>
          </a:xfrm>
          <a:prstGeom prst="rect">
            <a:avLst/>
          </a:prstGeom>
          <a:noFill/>
        </p:spPr>
        <p:txBody>
          <a:bodyPr wrap="square" rtlCol="0">
            <a:spAutoFit/>
          </a:bodyPr>
          <a:lstStyle/>
          <a:p>
            <a:r>
              <a:rPr lang="en-US" dirty="0"/>
              <a:t>Example decision tree data for CW</a:t>
            </a:r>
          </a:p>
        </p:txBody>
      </p:sp>
      <p:sp>
        <p:nvSpPr>
          <p:cNvPr id="42" name="Rectangle 41">
            <a:extLst>
              <a:ext uri="{FF2B5EF4-FFF2-40B4-BE49-F238E27FC236}">
                <a16:creationId xmlns:a16="http://schemas.microsoft.com/office/drawing/2014/main" id="{FEBC2864-1D56-4E7F-82FB-E9402F9C5B23}"/>
              </a:ext>
            </a:extLst>
          </p:cNvPr>
          <p:cNvSpPr/>
          <p:nvPr/>
        </p:nvSpPr>
        <p:spPr>
          <a:xfrm>
            <a:off x="7468519" y="6134667"/>
            <a:ext cx="982023" cy="273055"/>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schemeClr val="tx1"/>
                </a:solidFill>
                <a:latin typeface="Arial" panose="020B0604020202020204" pitchFamily="34" charset="0"/>
                <a:cs typeface="Arial" panose="020B0604020202020204" pitchFamily="34" charset="0"/>
              </a:rPr>
              <a:t>All Data</a:t>
            </a:r>
          </a:p>
        </p:txBody>
      </p:sp>
    </p:spTree>
    <p:extLst>
      <p:ext uri="{BB962C8B-B14F-4D97-AF65-F5344CB8AC3E}">
        <p14:creationId xmlns:p14="http://schemas.microsoft.com/office/powerpoint/2010/main" val="38416498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04801" y="77639"/>
            <a:ext cx="10212939" cy="705822"/>
          </a:xfrm>
        </p:spPr>
        <p:txBody>
          <a:bodyPr anchor="t"/>
          <a:lstStyle/>
          <a:p>
            <a:r>
              <a:rPr lang="en-US" sz="2800">
                <a:ea typeface="ヒラギノ角ゴ Pro W3"/>
              </a:rPr>
              <a:t>To determine importance of input factors,</a:t>
            </a:r>
            <a:br>
              <a:rPr lang="en-US" sz="2800">
                <a:ea typeface="ヒラギノ角ゴ Pro W3"/>
              </a:rPr>
            </a:br>
            <a:r>
              <a:rPr lang="en-US" sz="2800">
                <a:ea typeface="ヒラギノ角ゴ Pro W3"/>
              </a:rPr>
              <a:t>used decision tree and bootstrap forest analysis</a:t>
            </a:r>
          </a:p>
        </p:txBody>
      </p:sp>
      <p:pic>
        <p:nvPicPr>
          <p:cNvPr id="60" name="Picture 59"/>
          <p:cNvPicPr>
            <a:picLocks noChangeAspect="1"/>
          </p:cNvPicPr>
          <p:nvPr/>
        </p:nvPicPr>
        <p:blipFill rotWithShape="1">
          <a:blip r:embed="rId2"/>
          <a:srcRect l="721" t="35751" r="2145" b="43030"/>
          <a:stretch/>
        </p:blipFill>
        <p:spPr>
          <a:xfrm>
            <a:off x="2998159" y="2011680"/>
            <a:ext cx="8220973" cy="579120"/>
          </a:xfrm>
          <a:prstGeom prst="rect">
            <a:avLst/>
          </a:prstGeom>
        </p:spPr>
      </p:pic>
      <p:pic>
        <p:nvPicPr>
          <p:cNvPr id="63" name="Picture 62"/>
          <p:cNvPicPr>
            <a:picLocks noChangeAspect="1"/>
          </p:cNvPicPr>
          <p:nvPr/>
        </p:nvPicPr>
        <p:blipFill rotWithShape="1">
          <a:blip r:embed="rId2"/>
          <a:srcRect l="721" t="15835" r="2145" b="63877"/>
          <a:stretch/>
        </p:blipFill>
        <p:spPr>
          <a:xfrm>
            <a:off x="2998157" y="1472920"/>
            <a:ext cx="8220973" cy="553719"/>
          </a:xfrm>
          <a:prstGeom prst="rect">
            <a:avLst/>
          </a:prstGeom>
        </p:spPr>
      </p:pic>
      <p:grpSp>
        <p:nvGrpSpPr>
          <p:cNvPr id="10" name="Group 9">
            <a:extLst>
              <a:ext uri="{FF2B5EF4-FFF2-40B4-BE49-F238E27FC236}">
                <a16:creationId xmlns:a16="http://schemas.microsoft.com/office/drawing/2014/main" id="{C3FDF481-0D92-404D-9D65-5C5273F8AB32}"/>
              </a:ext>
            </a:extLst>
          </p:cNvPr>
          <p:cNvGrpSpPr/>
          <p:nvPr/>
        </p:nvGrpSpPr>
        <p:grpSpPr>
          <a:xfrm>
            <a:off x="2998157" y="1068526"/>
            <a:ext cx="8220973" cy="495834"/>
            <a:chOff x="2998157" y="1068526"/>
            <a:chExt cx="8220973" cy="495834"/>
          </a:xfrm>
        </p:grpSpPr>
        <p:pic>
          <p:nvPicPr>
            <p:cNvPr id="62" name="Picture 61"/>
            <p:cNvPicPr>
              <a:picLocks noChangeAspect="1"/>
            </p:cNvPicPr>
            <p:nvPr/>
          </p:nvPicPr>
          <p:blipFill rotWithShape="1">
            <a:blip r:embed="rId2"/>
            <a:srcRect l="721" r="2145" b="81833"/>
            <a:stretch/>
          </p:blipFill>
          <p:spPr>
            <a:xfrm>
              <a:off x="2998157" y="1068526"/>
              <a:ext cx="8220973" cy="495834"/>
            </a:xfrm>
            <a:prstGeom prst="rect">
              <a:avLst/>
            </a:prstGeom>
          </p:spPr>
        </p:pic>
        <p:sp>
          <p:nvSpPr>
            <p:cNvPr id="41" name="Rectangle 40">
              <a:extLst>
                <a:ext uri="{FF2B5EF4-FFF2-40B4-BE49-F238E27FC236}">
                  <a16:creationId xmlns:a16="http://schemas.microsoft.com/office/drawing/2014/main" id="{4FD01962-B22D-4506-8481-F5CF52153265}"/>
                </a:ext>
              </a:extLst>
            </p:cNvPr>
            <p:cNvSpPr/>
            <p:nvPr/>
          </p:nvSpPr>
          <p:spPr>
            <a:xfrm>
              <a:off x="6657023" y="1216174"/>
              <a:ext cx="982023" cy="273055"/>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schemeClr val="tx1"/>
                  </a:solidFill>
                  <a:latin typeface="Arial" panose="020B0604020202020204" pitchFamily="34" charset="0"/>
                  <a:cs typeface="Arial" panose="020B0604020202020204" pitchFamily="34" charset="0"/>
                </a:rPr>
                <a:t>All Data</a:t>
              </a:r>
            </a:p>
          </p:txBody>
        </p:sp>
      </p:grpSp>
      <p:sp>
        <p:nvSpPr>
          <p:cNvPr id="2" name="Content Placeholder 1"/>
          <p:cNvSpPr>
            <a:spLocks noGrp="1"/>
          </p:cNvSpPr>
          <p:nvPr>
            <p:ph idx="1"/>
          </p:nvPr>
        </p:nvSpPr>
        <p:spPr>
          <a:xfrm>
            <a:off x="101600" y="1221189"/>
            <a:ext cx="5056996" cy="5380856"/>
          </a:xfrm>
        </p:spPr>
        <p:txBody>
          <a:bodyPr/>
          <a:lstStyle/>
          <a:p>
            <a:r>
              <a:rPr lang="en-US" dirty="0"/>
              <a:t>Input factors (predictors)</a:t>
            </a:r>
          </a:p>
          <a:p>
            <a:pPr lvl="1"/>
            <a:r>
              <a:rPr lang="en-US" dirty="0"/>
              <a:t>Heading</a:t>
            </a:r>
          </a:p>
          <a:p>
            <a:pPr lvl="1"/>
            <a:r>
              <a:rPr lang="en-US" dirty="0"/>
              <a:t>Latitude/longitude</a:t>
            </a:r>
          </a:p>
          <a:p>
            <a:pPr lvl="1"/>
            <a:r>
              <a:rPr lang="en-US" dirty="0"/>
              <a:t>Season</a:t>
            </a:r>
          </a:p>
          <a:p>
            <a:pPr lvl="1"/>
            <a:r>
              <a:rPr lang="en-US" dirty="0"/>
              <a:t>Datetime</a:t>
            </a:r>
          </a:p>
          <a:p>
            <a:pPr lvl="1"/>
            <a:r>
              <a:rPr lang="en-US" dirty="0"/>
              <a:t>Ground elevation</a:t>
            </a:r>
          </a:p>
          <a:p>
            <a:r>
              <a:rPr lang="en-US" dirty="0"/>
              <a:t>Carpet quantifiers</a:t>
            </a:r>
          </a:p>
          <a:p>
            <a:pPr lvl="1"/>
            <a:r>
              <a:rPr lang="en-US" u="sng" dirty="0"/>
              <a:t>Exposure Region Size</a:t>
            </a:r>
          </a:p>
          <a:p>
            <a:pPr lvl="2"/>
            <a:r>
              <a:rPr lang="en-US" dirty="0"/>
              <a:t>“Carpet width”</a:t>
            </a:r>
          </a:p>
          <a:p>
            <a:pPr lvl="1"/>
            <a:r>
              <a:rPr lang="en-US" dirty="0"/>
              <a:t>Undertrack Perceived Level (PL)</a:t>
            </a:r>
          </a:p>
          <a:p>
            <a:pPr lvl="1"/>
            <a:r>
              <a:rPr lang="en-US" dirty="0"/>
              <a:t>Range of PL</a:t>
            </a:r>
          </a:p>
        </p:txBody>
      </p:sp>
      <p:sp>
        <p:nvSpPr>
          <p:cNvPr id="7" name="TextBox 6"/>
          <p:cNvSpPr txBox="1"/>
          <p:nvPr/>
        </p:nvSpPr>
        <p:spPr>
          <a:xfrm>
            <a:off x="7813632" y="1140396"/>
            <a:ext cx="3624953" cy="369332"/>
          </a:xfrm>
          <a:prstGeom prst="rect">
            <a:avLst/>
          </a:prstGeom>
          <a:noFill/>
        </p:spPr>
        <p:txBody>
          <a:bodyPr wrap="square" rtlCol="0">
            <a:spAutoFit/>
          </a:bodyPr>
          <a:lstStyle/>
          <a:p>
            <a:r>
              <a:rPr lang="en-US" dirty="0"/>
              <a:t>Example decision tree data for CW</a:t>
            </a:r>
          </a:p>
        </p:txBody>
      </p:sp>
      <p:grpSp>
        <p:nvGrpSpPr>
          <p:cNvPr id="43" name="Group 42">
            <a:extLst>
              <a:ext uri="{FF2B5EF4-FFF2-40B4-BE49-F238E27FC236}">
                <a16:creationId xmlns:a16="http://schemas.microsoft.com/office/drawing/2014/main" id="{5C4A3E12-302E-441C-8A8E-EE92CDA76BAF}"/>
              </a:ext>
            </a:extLst>
          </p:cNvPr>
          <p:cNvGrpSpPr/>
          <p:nvPr/>
        </p:nvGrpSpPr>
        <p:grpSpPr>
          <a:xfrm>
            <a:off x="4885359" y="3462207"/>
            <a:ext cx="5333061" cy="3112682"/>
            <a:chOff x="4885359" y="3462207"/>
            <a:chExt cx="5333061" cy="3112682"/>
          </a:xfrm>
        </p:grpSpPr>
        <p:grpSp>
          <p:nvGrpSpPr>
            <p:cNvPr id="44" name="Group 43">
              <a:extLst>
                <a:ext uri="{FF2B5EF4-FFF2-40B4-BE49-F238E27FC236}">
                  <a16:creationId xmlns:a16="http://schemas.microsoft.com/office/drawing/2014/main" id="{BA7D7C1B-FAAE-4538-A639-D0E48B2F57AE}"/>
                </a:ext>
              </a:extLst>
            </p:cNvPr>
            <p:cNvGrpSpPr/>
            <p:nvPr/>
          </p:nvGrpSpPr>
          <p:grpSpPr>
            <a:xfrm>
              <a:off x="4885359" y="3462207"/>
              <a:ext cx="5333061" cy="3011834"/>
              <a:chOff x="4885359" y="3462207"/>
              <a:chExt cx="5333061" cy="3011834"/>
            </a:xfrm>
          </p:grpSpPr>
          <p:grpSp>
            <p:nvGrpSpPr>
              <p:cNvPr id="47" name="Group 46">
                <a:extLst>
                  <a:ext uri="{FF2B5EF4-FFF2-40B4-BE49-F238E27FC236}">
                    <a16:creationId xmlns:a16="http://schemas.microsoft.com/office/drawing/2014/main" id="{47080468-687C-4431-8B40-18C62D04AF40}"/>
                  </a:ext>
                </a:extLst>
              </p:cNvPr>
              <p:cNvGrpSpPr/>
              <p:nvPr/>
            </p:nvGrpSpPr>
            <p:grpSpPr>
              <a:xfrm>
                <a:off x="4885359" y="3490131"/>
                <a:ext cx="669621" cy="2889066"/>
                <a:chOff x="4885359" y="3490131"/>
                <a:chExt cx="669621" cy="2889066"/>
              </a:xfrm>
            </p:grpSpPr>
            <p:pic>
              <p:nvPicPr>
                <p:cNvPr id="49" name="Picture 48">
                  <a:extLst>
                    <a:ext uri="{FF2B5EF4-FFF2-40B4-BE49-F238E27FC236}">
                      <a16:creationId xmlns:a16="http://schemas.microsoft.com/office/drawing/2014/main" id="{CE03631D-8DC3-4F89-9830-F4D32C055F53}"/>
                    </a:ext>
                  </a:extLst>
                </p:cNvPr>
                <p:cNvPicPr>
                  <a:picLocks noChangeAspect="1"/>
                </p:cNvPicPr>
                <p:nvPr/>
              </p:nvPicPr>
              <p:blipFill rotWithShape="1">
                <a:blip r:embed="rId3"/>
                <a:srcRect r="89433"/>
                <a:stretch/>
              </p:blipFill>
              <p:spPr>
                <a:xfrm>
                  <a:off x="4987537" y="3490131"/>
                  <a:ext cx="567443" cy="2889066"/>
                </a:xfrm>
                <a:prstGeom prst="rect">
                  <a:avLst/>
                </a:prstGeom>
              </p:spPr>
            </p:pic>
            <p:sp>
              <p:nvSpPr>
                <p:cNvPr id="50" name="Rectangle 49">
                  <a:extLst>
                    <a:ext uri="{FF2B5EF4-FFF2-40B4-BE49-F238E27FC236}">
                      <a16:creationId xmlns:a16="http://schemas.microsoft.com/office/drawing/2014/main" id="{517AFA05-430C-4F96-AC48-5E43DC34FE63}"/>
                    </a:ext>
                  </a:extLst>
                </p:cNvPr>
                <p:cNvSpPr/>
                <p:nvPr/>
              </p:nvSpPr>
              <p:spPr>
                <a:xfrm rot="16200000">
                  <a:off x="3792880" y="4643874"/>
                  <a:ext cx="2554289" cy="369332"/>
                </a:xfrm>
                <a:prstGeom prst="rect">
                  <a:avLst/>
                </a:prstGeom>
                <a:solidFill>
                  <a:schemeClr val="bg1"/>
                </a:solidFill>
              </p:spPr>
              <p:txBody>
                <a:bodyPr wrap="none">
                  <a:spAutoFit/>
                </a:bodyPr>
                <a:lstStyle/>
                <a:p>
                  <a:pPr lvl="1"/>
                  <a:r>
                    <a:rPr lang="en-US"/>
                    <a:t>Carpet width (miles)</a:t>
                  </a:r>
                </a:p>
              </p:txBody>
            </p:sp>
          </p:grpSp>
          <p:pic>
            <p:nvPicPr>
              <p:cNvPr id="48" name="Picture 47">
                <a:extLst>
                  <a:ext uri="{FF2B5EF4-FFF2-40B4-BE49-F238E27FC236}">
                    <a16:creationId xmlns:a16="http://schemas.microsoft.com/office/drawing/2014/main" id="{6E80F773-9C81-444A-B35E-A3307CAA2FDF}"/>
                  </a:ext>
                </a:extLst>
              </p:cNvPr>
              <p:cNvPicPr>
                <a:picLocks noChangeAspect="1"/>
              </p:cNvPicPr>
              <p:nvPr/>
            </p:nvPicPr>
            <p:blipFill>
              <a:blip r:embed="rId4"/>
              <a:stretch>
                <a:fillRect/>
              </a:stretch>
            </p:blipFill>
            <p:spPr>
              <a:xfrm>
                <a:off x="5562600" y="3462207"/>
                <a:ext cx="4655820" cy="3011834"/>
              </a:xfrm>
              <a:prstGeom prst="rect">
                <a:avLst/>
              </a:prstGeom>
            </p:spPr>
          </p:pic>
        </p:grpSp>
        <p:sp>
          <p:nvSpPr>
            <p:cNvPr id="45" name="Rectangle 44">
              <a:extLst>
                <a:ext uri="{FF2B5EF4-FFF2-40B4-BE49-F238E27FC236}">
                  <a16:creationId xmlns:a16="http://schemas.microsoft.com/office/drawing/2014/main" id="{08144E14-9A3D-4B0B-934E-4EDDA827C9D1}"/>
                </a:ext>
              </a:extLst>
            </p:cNvPr>
            <p:cNvSpPr/>
            <p:nvPr/>
          </p:nvSpPr>
          <p:spPr>
            <a:xfrm>
              <a:off x="7399498" y="6301834"/>
              <a:ext cx="982023" cy="273055"/>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schemeClr val="tx1"/>
                  </a:solidFill>
                  <a:latin typeface="Arial" panose="020B0604020202020204" pitchFamily="34" charset="0"/>
                  <a:cs typeface="Arial" panose="020B0604020202020204" pitchFamily="34" charset="0"/>
                </a:rPr>
                <a:t>All Data</a:t>
              </a:r>
            </a:p>
          </p:txBody>
        </p:sp>
      </p:grpSp>
    </p:spTree>
    <p:extLst>
      <p:ext uri="{BB962C8B-B14F-4D97-AF65-F5344CB8AC3E}">
        <p14:creationId xmlns:p14="http://schemas.microsoft.com/office/powerpoint/2010/main" val="8296578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04801" y="77639"/>
            <a:ext cx="10212939" cy="705822"/>
          </a:xfrm>
        </p:spPr>
        <p:txBody>
          <a:bodyPr anchor="t"/>
          <a:lstStyle/>
          <a:p>
            <a:r>
              <a:rPr lang="en-US" sz="2800">
                <a:ea typeface="ヒラギノ角ゴ Pro W3"/>
              </a:rPr>
              <a:t>To determine importance of input factors,</a:t>
            </a:r>
            <a:br>
              <a:rPr lang="en-US" sz="2800">
                <a:ea typeface="ヒラギノ角ゴ Pro W3"/>
              </a:rPr>
            </a:br>
            <a:r>
              <a:rPr lang="en-US" sz="2800">
                <a:ea typeface="ヒラギノ角ゴ Pro W3"/>
              </a:rPr>
              <a:t>used decision tree and bootstrap forest analysis</a:t>
            </a:r>
          </a:p>
        </p:txBody>
      </p:sp>
      <p:pic>
        <p:nvPicPr>
          <p:cNvPr id="60" name="Picture 59"/>
          <p:cNvPicPr>
            <a:picLocks noChangeAspect="1"/>
          </p:cNvPicPr>
          <p:nvPr/>
        </p:nvPicPr>
        <p:blipFill rotWithShape="1">
          <a:blip r:embed="rId2"/>
          <a:srcRect l="721" t="35751" r="2145" b="43030"/>
          <a:stretch/>
        </p:blipFill>
        <p:spPr>
          <a:xfrm>
            <a:off x="2998159" y="2011680"/>
            <a:ext cx="8220973" cy="579120"/>
          </a:xfrm>
          <a:prstGeom prst="rect">
            <a:avLst/>
          </a:prstGeom>
        </p:spPr>
      </p:pic>
      <p:pic>
        <p:nvPicPr>
          <p:cNvPr id="61" name="Picture 60"/>
          <p:cNvPicPr>
            <a:picLocks noChangeAspect="1"/>
          </p:cNvPicPr>
          <p:nvPr/>
        </p:nvPicPr>
        <p:blipFill rotWithShape="1">
          <a:blip r:embed="rId2"/>
          <a:srcRect l="721" t="56784" r="2145" b="22184"/>
          <a:stretch/>
        </p:blipFill>
        <p:spPr>
          <a:xfrm>
            <a:off x="2998158" y="2595880"/>
            <a:ext cx="8220973" cy="574039"/>
          </a:xfrm>
          <a:prstGeom prst="rect">
            <a:avLst/>
          </a:prstGeom>
        </p:spPr>
      </p:pic>
      <p:pic>
        <p:nvPicPr>
          <p:cNvPr id="63" name="Picture 62"/>
          <p:cNvPicPr>
            <a:picLocks noChangeAspect="1"/>
          </p:cNvPicPr>
          <p:nvPr/>
        </p:nvPicPr>
        <p:blipFill rotWithShape="1">
          <a:blip r:embed="rId2"/>
          <a:srcRect l="721" t="15835" r="2145" b="63877"/>
          <a:stretch/>
        </p:blipFill>
        <p:spPr>
          <a:xfrm>
            <a:off x="2998157" y="1472920"/>
            <a:ext cx="8220973" cy="553719"/>
          </a:xfrm>
          <a:prstGeom prst="rect">
            <a:avLst/>
          </a:prstGeom>
        </p:spPr>
      </p:pic>
      <p:grpSp>
        <p:nvGrpSpPr>
          <p:cNvPr id="10" name="Group 9">
            <a:extLst>
              <a:ext uri="{FF2B5EF4-FFF2-40B4-BE49-F238E27FC236}">
                <a16:creationId xmlns:a16="http://schemas.microsoft.com/office/drawing/2014/main" id="{C3FDF481-0D92-404D-9D65-5C5273F8AB32}"/>
              </a:ext>
            </a:extLst>
          </p:cNvPr>
          <p:cNvGrpSpPr/>
          <p:nvPr/>
        </p:nvGrpSpPr>
        <p:grpSpPr>
          <a:xfrm>
            <a:off x="2998157" y="1068526"/>
            <a:ext cx="8220973" cy="495834"/>
            <a:chOff x="2998157" y="1068526"/>
            <a:chExt cx="8220973" cy="495834"/>
          </a:xfrm>
        </p:grpSpPr>
        <p:pic>
          <p:nvPicPr>
            <p:cNvPr id="62" name="Picture 61"/>
            <p:cNvPicPr>
              <a:picLocks noChangeAspect="1"/>
            </p:cNvPicPr>
            <p:nvPr/>
          </p:nvPicPr>
          <p:blipFill rotWithShape="1">
            <a:blip r:embed="rId2"/>
            <a:srcRect l="721" r="2145" b="81833"/>
            <a:stretch/>
          </p:blipFill>
          <p:spPr>
            <a:xfrm>
              <a:off x="2998157" y="1068526"/>
              <a:ext cx="8220973" cy="495834"/>
            </a:xfrm>
            <a:prstGeom prst="rect">
              <a:avLst/>
            </a:prstGeom>
          </p:spPr>
        </p:pic>
        <p:sp>
          <p:nvSpPr>
            <p:cNvPr id="41" name="Rectangle 40">
              <a:extLst>
                <a:ext uri="{FF2B5EF4-FFF2-40B4-BE49-F238E27FC236}">
                  <a16:creationId xmlns:a16="http://schemas.microsoft.com/office/drawing/2014/main" id="{4FD01962-B22D-4506-8481-F5CF52153265}"/>
                </a:ext>
              </a:extLst>
            </p:cNvPr>
            <p:cNvSpPr/>
            <p:nvPr/>
          </p:nvSpPr>
          <p:spPr>
            <a:xfrm>
              <a:off x="6657023" y="1216174"/>
              <a:ext cx="982023" cy="273055"/>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schemeClr val="tx1"/>
                  </a:solidFill>
                  <a:latin typeface="Arial" panose="020B0604020202020204" pitchFamily="34" charset="0"/>
                  <a:cs typeface="Arial" panose="020B0604020202020204" pitchFamily="34" charset="0"/>
                </a:rPr>
                <a:t>All Data</a:t>
              </a:r>
            </a:p>
          </p:txBody>
        </p:sp>
      </p:grpSp>
      <p:sp>
        <p:nvSpPr>
          <p:cNvPr id="2" name="Content Placeholder 1"/>
          <p:cNvSpPr>
            <a:spLocks noGrp="1"/>
          </p:cNvSpPr>
          <p:nvPr>
            <p:ph idx="1"/>
          </p:nvPr>
        </p:nvSpPr>
        <p:spPr>
          <a:xfrm>
            <a:off x="101600" y="1221189"/>
            <a:ext cx="5056996" cy="5380856"/>
          </a:xfrm>
        </p:spPr>
        <p:txBody>
          <a:bodyPr/>
          <a:lstStyle/>
          <a:p>
            <a:r>
              <a:rPr lang="en-US" dirty="0"/>
              <a:t>Input factors (predictors)</a:t>
            </a:r>
          </a:p>
          <a:p>
            <a:pPr lvl="1"/>
            <a:r>
              <a:rPr lang="en-US" dirty="0"/>
              <a:t>Heading</a:t>
            </a:r>
          </a:p>
          <a:p>
            <a:pPr lvl="1"/>
            <a:r>
              <a:rPr lang="en-US" dirty="0"/>
              <a:t>Latitude/longitude</a:t>
            </a:r>
          </a:p>
          <a:p>
            <a:pPr lvl="1"/>
            <a:r>
              <a:rPr lang="en-US" dirty="0"/>
              <a:t>Season</a:t>
            </a:r>
          </a:p>
          <a:p>
            <a:pPr lvl="1"/>
            <a:r>
              <a:rPr lang="en-US" dirty="0"/>
              <a:t>Datetime</a:t>
            </a:r>
          </a:p>
          <a:p>
            <a:pPr lvl="1"/>
            <a:r>
              <a:rPr lang="en-US" dirty="0"/>
              <a:t>Ground elevation</a:t>
            </a:r>
          </a:p>
          <a:p>
            <a:r>
              <a:rPr lang="en-US" dirty="0"/>
              <a:t>Carpet quantifiers</a:t>
            </a:r>
          </a:p>
          <a:p>
            <a:pPr lvl="1"/>
            <a:r>
              <a:rPr lang="en-US" u="sng" dirty="0"/>
              <a:t>Exposure Region Size</a:t>
            </a:r>
          </a:p>
          <a:p>
            <a:pPr lvl="2"/>
            <a:r>
              <a:rPr lang="en-US" dirty="0"/>
              <a:t>“Carpet width”</a:t>
            </a:r>
          </a:p>
          <a:p>
            <a:pPr lvl="1"/>
            <a:r>
              <a:rPr lang="en-US" dirty="0"/>
              <a:t>Undertrack Perceived Level (PL)</a:t>
            </a:r>
          </a:p>
          <a:p>
            <a:pPr lvl="1"/>
            <a:r>
              <a:rPr lang="en-US" dirty="0"/>
              <a:t>Range of PL</a:t>
            </a:r>
          </a:p>
        </p:txBody>
      </p:sp>
      <p:sp>
        <p:nvSpPr>
          <p:cNvPr id="7" name="TextBox 6"/>
          <p:cNvSpPr txBox="1"/>
          <p:nvPr/>
        </p:nvSpPr>
        <p:spPr>
          <a:xfrm>
            <a:off x="7813632" y="1140396"/>
            <a:ext cx="3624953" cy="369332"/>
          </a:xfrm>
          <a:prstGeom prst="rect">
            <a:avLst/>
          </a:prstGeom>
          <a:noFill/>
        </p:spPr>
        <p:txBody>
          <a:bodyPr wrap="square" rtlCol="0">
            <a:spAutoFit/>
          </a:bodyPr>
          <a:lstStyle/>
          <a:p>
            <a:r>
              <a:rPr lang="en-US" dirty="0"/>
              <a:t>Example decision tree data for CW</a:t>
            </a:r>
          </a:p>
        </p:txBody>
      </p:sp>
      <p:grpSp>
        <p:nvGrpSpPr>
          <p:cNvPr id="43" name="Group 42">
            <a:extLst>
              <a:ext uri="{FF2B5EF4-FFF2-40B4-BE49-F238E27FC236}">
                <a16:creationId xmlns:a16="http://schemas.microsoft.com/office/drawing/2014/main" id="{F33AC9CF-728E-4CEF-96D0-E8AB61A54F86}"/>
              </a:ext>
            </a:extLst>
          </p:cNvPr>
          <p:cNvGrpSpPr/>
          <p:nvPr/>
        </p:nvGrpSpPr>
        <p:grpSpPr>
          <a:xfrm>
            <a:off x="4885359" y="3463881"/>
            <a:ext cx="5423071" cy="3274691"/>
            <a:chOff x="4885359" y="3463881"/>
            <a:chExt cx="5423071" cy="3274691"/>
          </a:xfrm>
        </p:grpSpPr>
        <p:grpSp>
          <p:nvGrpSpPr>
            <p:cNvPr id="44" name="Group 43">
              <a:extLst>
                <a:ext uri="{FF2B5EF4-FFF2-40B4-BE49-F238E27FC236}">
                  <a16:creationId xmlns:a16="http://schemas.microsoft.com/office/drawing/2014/main" id="{166703C9-6E05-4778-8F42-962A9585EA95}"/>
                </a:ext>
              </a:extLst>
            </p:cNvPr>
            <p:cNvGrpSpPr/>
            <p:nvPr/>
          </p:nvGrpSpPr>
          <p:grpSpPr>
            <a:xfrm>
              <a:off x="4885359" y="3463881"/>
              <a:ext cx="5423071" cy="3198544"/>
              <a:chOff x="4885359" y="3486741"/>
              <a:chExt cx="5423071" cy="3198544"/>
            </a:xfrm>
          </p:grpSpPr>
          <p:pic>
            <p:nvPicPr>
              <p:cNvPr id="47" name="Picture 46">
                <a:extLst>
                  <a:ext uri="{FF2B5EF4-FFF2-40B4-BE49-F238E27FC236}">
                    <a16:creationId xmlns:a16="http://schemas.microsoft.com/office/drawing/2014/main" id="{05E40B2B-A903-486B-AE1C-CEE00D470B1D}"/>
                  </a:ext>
                </a:extLst>
              </p:cNvPr>
              <p:cNvPicPr>
                <a:picLocks noChangeAspect="1"/>
              </p:cNvPicPr>
              <p:nvPr/>
            </p:nvPicPr>
            <p:blipFill rotWithShape="1">
              <a:blip r:embed="rId3"/>
              <a:srcRect r="89380"/>
              <a:stretch/>
            </p:blipFill>
            <p:spPr>
              <a:xfrm>
                <a:off x="4987537" y="3490131"/>
                <a:ext cx="570301" cy="2889066"/>
              </a:xfrm>
              <a:prstGeom prst="rect">
                <a:avLst/>
              </a:prstGeom>
            </p:spPr>
          </p:pic>
          <p:sp>
            <p:nvSpPr>
              <p:cNvPr id="48" name="Rectangle 47">
                <a:extLst>
                  <a:ext uri="{FF2B5EF4-FFF2-40B4-BE49-F238E27FC236}">
                    <a16:creationId xmlns:a16="http://schemas.microsoft.com/office/drawing/2014/main" id="{96DDB3C8-7185-420E-91C1-2254BD68767E}"/>
                  </a:ext>
                </a:extLst>
              </p:cNvPr>
              <p:cNvSpPr/>
              <p:nvPr/>
            </p:nvSpPr>
            <p:spPr>
              <a:xfrm rot="16200000">
                <a:off x="3792880" y="4643874"/>
                <a:ext cx="2554289" cy="369332"/>
              </a:xfrm>
              <a:prstGeom prst="rect">
                <a:avLst/>
              </a:prstGeom>
              <a:solidFill>
                <a:schemeClr val="bg1"/>
              </a:solidFill>
            </p:spPr>
            <p:txBody>
              <a:bodyPr wrap="none">
                <a:spAutoFit/>
              </a:bodyPr>
              <a:lstStyle/>
              <a:p>
                <a:pPr lvl="1"/>
                <a:r>
                  <a:rPr lang="en-US"/>
                  <a:t>Carpet width (miles)</a:t>
                </a:r>
              </a:p>
            </p:txBody>
          </p:sp>
          <p:grpSp>
            <p:nvGrpSpPr>
              <p:cNvPr id="49" name="Group 48">
                <a:extLst>
                  <a:ext uri="{FF2B5EF4-FFF2-40B4-BE49-F238E27FC236}">
                    <a16:creationId xmlns:a16="http://schemas.microsoft.com/office/drawing/2014/main" id="{909ABF58-A2A3-47B5-811F-1B0878D76B06}"/>
                  </a:ext>
                </a:extLst>
              </p:cNvPr>
              <p:cNvGrpSpPr/>
              <p:nvPr/>
            </p:nvGrpSpPr>
            <p:grpSpPr>
              <a:xfrm>
                <a:off x="5534685" y="3486741"/>
                <a:ext cx="4773745" cy="3198544"/>
                <a:chOff x="5534685" y="3486741"/>
                <a:chExt cx="4773745" cy="3198544"/>
              </a:xfrm>
            </p:grpSpPr>
            <p:grpSp>
              <p:nvGrpSpPr>
                <p:cNvPr id="50" name="Group 49">
                  <a:extLst>
                    <a:ext uri="{FF2B5EF4-FFF2-40B4-BE49-F238E27FC236}">
                      <a16:creationId xmlns:a16="http://schemas.microsoft.com/office/drawing/2014/main" id="{D918DA85-EC7D-4E43-B5AC-5176A621D647}"/>
                    </a:ext>
                  </a:extLst>
                </p:cNvPr>
                <p:cNvGrpSpPr/>
                <p:nvPr/>
              </p:nvGrpSpPr>
              <p:grpSpPr>
                <a:xfrm>
                  <a:off x="5534685" y="3486741"/>
                  <a:ext cx="4773745" cy="3163196"/>
                  <a:chOff x="12983885" y="974365"/>
                  <a:chExt cx="4773745" cy="3163196"/>
                </a:xfrm>
              </p:grpSpPr>
              <p:pic>
                <p:nvPicPr>
                  <p:cNvPr id="65" name="Picture 64">
                    <a:extLst>
                      <a:ext uri="{FF2B5EF4-FFF2-40B4-BE49-F238E27FC236}">
                        <a16:creationId xmlns:a16="http://schemas.microsoft.com/office/drawing/2014/main" id="{752C966D-7444-4DA1-B4CC-EAE937052751}"/>
                      </a:ext>
                    </a:extLst>
                  </p:cNvPr>
                  <p:cNvPicPr>
                    <a:picLocks noChangeAspect="1"/>
                  </p:cNvPicPr>
                  <p:nvPr/>
                </p:nvPicPr>
                <p:blipFill rotWithShape="1">
                  <a:blip r:embed="rId4"/>
                  <a:srcRect l="10420" r="68737" b="27333"/>
                  <a:stretch/>
                </p:blipFill>
                <p:spPr>
                  <a:xfrm>
                    <a:off x="13016305" y="975132"/>
                    <a:ext cx="1105981" cy="2457678"/>
                  </a:xfrm>
                  <a:prstGeom prst="rect">
                    <a:avLst/>
                  </a:prstGeom>
                </p:spPr>
              </p:pic>
              <p:pic>
                <p:nvPicPr>
                  <p:cNvPr id="66" name="Picture 65">
                    <a:extLst>
                      <a:ext uri="{FF2B5EF4-FFF2-40B4-BE49-F238E27FC236}">
                        <a16:creationId xmlns:a16="http://schemas.microsoft.com/office/drawing/2014/main" id="{2495BC2C-2A40-4A25-A2A7-966902304010}"/>
                      </a:ext>
                    </a:extLst>
                  </p:cNvPr>
                  <p:cNvPicPr>
                    <a:picLocks noChangeAspect="1"/>
                  </p:cNvPicPr>
                  <p:nvPr/>
                </p:nvPicPr>
                <p:blipFill rotWithShape="1">
                  <a:blip r:embed="rId4"/>
                  <a:srcRect l="10420" t="82942" r="67891"/>
                  <a:stretch/>
                </p:blipFill>
                <p:spPr>
                  <a:xfrm>
                    <a:off x="12983885" y="3584453"/>
                    <a:ext cx="1148055" cy="553108"/>
                  </a:xfrm>
                  <a:prstGeom prst="rect">
                    <a:avLst/>
                  </a:prstGeom>
                </p:spPr>
              </p:pic>
              <p:pic>
                <p:nvPicPr>
                  <p:cNvPr id="67" name="Picture 66">
                    <a:extLst>
                      <a:ext uri="{FF2B5EF4-FFF2-40B4-BE49-F238E27FC236}">
                        <a16:creationId xmlns:a16="http://schemas.microsoft.com/office/drawing/2014/main" id="{B9E1B116-0EA2-4288-8759-26E36A1A1EA4}"/>
                      </a:ext>
                    </a:extLst>
                  </p:cNvPr>
                  <p:cNvPicPr>
                    <a:picLocks noChangeAspect="1"/>
                  </p:cNvPicPr>
                  <p:nvPr/>
                </p:nvPicPr>
                <p:blipFill rotWithShape="1">
                  <a:blip r:embed="rId5"/>
                  <a:srcRect l="32680" b="24068"/>
                  <a:stretch/>
                </p:blipFill>
                <p:spPr>
                  <a:xfrm>
                    <a:off x="14065923" y="974365"/>
                    <a:ext cx="3691707" cy="2449715"/>
                  </a:xfrm>
                  <a:prstGeom prst="rect">
                    <a:avLst/>
                  </a:prstGeom>
                </p:spPr>
              </p:pic>
            </p:grpSp>
            <p:pic>
              <p:nvPicPr>
                <p:cNvPr id="64" name="Picture 63">
                  <a:extLst>
                    <a:ext uri="{FF2B5EF4-FFF2-40B4-BE49-F238E27FC236}">
                      <a16:creationId xmlns:a16="http://schemas.microsoft.com/office/drawing/2014/main" id="{9887FE80-3F40-408E-9781-09DA686524AB}"/>
                    </a:ext>
                  </a:extLst>
                </p:cNvPr>
                <p:cNvPicPr>
                  <a:picLocks noChangeAspect="1"/>
                </p:cNvPicPr>
                <p:nvPr/>
              </p:nvPicPr>
              <p:blipFill rotWithShape="1">
                <a:blip r:embed="rId5"/>
                <a:srcRect l="32077" t="76277"/>
                <a:stretch/>
              </p:blipFill>
              <p:spPr>
                <a:xfrm>
                  <a:off x="6657023" y="5935502"/>
                  <a:ext cx="3649018" cy="749783"/>
                </a:xfrm>
                <a:prstGeom prst="rect">
                  <a:avLst/>
                </a:prstGeom>
              </p:spPr>
            </p:pic>
          </p:grpSp>
        </p:grpSp>
        <p:sp>
          <p:nvSpPr>
            <p:cNvPr id="45" name="Rectangle 44">
              <a:extLst>
                <a:ext uri="{FF2B5EF4-FFF2-40B4-BE49-F238E27FC236}">
                  <a16:creationId xmlns:a16="http://schemas.microsoft.com/office/drawing/2014/main" id="{03703BA8-8D39-44F1-AE43-6C0108BD92B7}"/>
                </a:ext>
              </a:extLst>
            </p:cNvPr>
            <p:cNvSpPr/>
            <p:nvPr/>
          </p:nvSpPr>
          <p:spPr>
            <a:xfrm>
              <a:off x="7322620" y="6465517"/>
              <a:ext cx="982023" cy="273055"/>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schemeClr val="tx1"/>
                  </a:solidFill>
                  <a:latin typeface="Arial" panose="020B0604020202020204" pitchFamily="34" charset="0"/>
                  <a:cs typeface="Arial" panose="020B0604020202020204" pitchFamily="34" charset="0"/>
                </a:rPr>
                <a:t>All Data</a:t>
              </a:r>
            </a:p>
          </p:txBody>
        </p:sp>
      </p:grpSp>
    </p:spTree>
    <p:extLst>
      <p:ext uri="{BB962C8B-B14F-4D97-AF65-F5344CB8AC3E}">
        <p14:creationId xmlns:p14="http://schemas.microsoft.com/office/powerpoint/2010/main" val="25029027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01600" y="1221189"/>
            <a:ext cx="6431280" cy="5380856"/>
          </a:xfrm>
        </p:spPr>
        <p:txBody>
          <a:bodyPr/>
          <a:lstStyle/>
          <a:p>
            <a:r>
              <a:rPr lang="en-US"/>
              <a:t>Bootstrap forest analysis was conducted to evaluate spatial and temporal resolution</a:t>
            </a:r>
          </a:p>
          <a:p>
            <a:pPr lvl="1"/>
            <a:r>
              <a:rPr lang="en-US"/>
              <a:t>Randomly sampled from the dataset to build 100 decisions trees</a:t>
            </a:r>
          </a:p>
          <a:p>
            <a:pPr lvl="1"/>
            <a:r>
              <a:rPr lang="en-US"/>
              <a:t>Statistical decision tree recursively partitioned data according to the relationship between predictors and response variables</a:t>
            </a:r>
          </a:p>
          <a:p>
            <a:pPr lvl="1"/>
            <a:r>
              <a:rPr lang="en-US"/>
              <a:t>Contribution of each predictor was then ranked</a:t>
            </a:r>
          </a:p>
        </p:txBody>
      </p:sp>
      <p:pic>
        <p:nvPicPr>
          <p:cNvPr id="12" name="Picture 11"/>
          <p:cNvPicPr>
            <a:picLocks noChangeAspect="1"/>
          </p:cNvPicPr>
          <p:nvPr/>
        </p:nvPicPr>
        <p:blipFill>
          <a:blip r:embed="rId3"/>
          <a:stretch>
            <a:fillRect/>
          </a:stretch>
        </p:blipFill>
        <p:spPr>
          <a:xfrm>
            <a:off x="1117839" y="4051007"/>
            <a:ext cx="2810696" cy="2152190"/>
          </a:xfrm>
          <a:prstGeom prst="rect">
            <a:avLst/>
          </a:prstGeom>
        </p:spPr>
      </p:pic>
      <p:sp>
        <p:nvSpPr>
          <p:cNvPr id="6" name="Rectangle 5">
            <a:extLst>
              <a:ext uri="{FF2B5EF4-FFF2-40B4-BE49-F238E27FC236}">
                <a16:creationId xmlns:a16="http://schemas.microsoft.com/office/drawing/2014/main" id="{DFFA8E08-2DB2-4077-A79F-2267A91495A8}"/>
              </a:ext>
            </a:extLst>
          </p:cNvPr>
          <p:cNvSpPr/>
          <p:nvPr/>
        </p:nvSpPr>
        <p:spPr>
          <a:xfrm>
            <a:off x="8764905" y="1315453"/>
            <a:ext cx="605790" cy="168442"/>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a:solidFill>
                  <a:schemeClr val="tx1"/>
                </a:solidFill>
                <a:latin typeface="Arial" panose="020B0604020202020204" pitchFamily="34" charset="0"/>
                <a:cs typeface="Arial" panose="020B0604020202020204" pitchFamily="34" charset="0"/>
              </a:rPr>
              <a:t>All Data</a:t>
            </a:r>
          </a:p>
        </p:txBody>
      </p:sp>
      <p:grpSp>
        <p:nvGrpSpPr>
          <p:cNvPr id="8" name="Group 7">
            <a:extLst>
              <a:ext uri="{FF2B5EF4-FFF2-40B4-BE49-F238E27FC236}">
                <a16:creationId xmlns:a16="http://schemas.microsoft.com/office/drawing/2014/main" id="{C362071A-1BB4-4432-AB83-1B16E234E31C}"/>
              </a:ext>
            </a:extLst>
          </p:cNvPr>
          <p:cNvGrpSpPr/>
          <p:nvPr/>
        </p:nvGrpSpPr>
        <p:grpSpPr>
          <a:xfrm>
            <a:off x="6388210" y="1193321"/>
            <a:ext cx="5545761" cy="3682073"/>
            <a:chOff x="6388210" y="1193321"/>
            <a:chExt cx="5545761" cy="3682073"/>
          </a:xfrm>
        </p:grpSpPr>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66397CE8-F8B2-4710-B7CC-1276DB2E81FE}"/>
                    </a:ext>
                  </a:extLst>
                </p:cNvPr>
                <p:cNvSpPr/>
                <p:nvPr/>
              </p:nvSpPr>
              <p:spPr>
                <a:xfrm rot="20434202">
                  <a:off x="10043710" y="1193321"/>
                  <a:ext cx="1890261" cy="923330"/>
                </a:xfrm>
                <a:prstGeom prst="rect">
                  <a:avLst/>
                </a:prstGeom>
                <a:noFill/>
              </p:spPr>
              <p:txBody>
                <a:bodyPr wrap="none" lIns="91440" tIns="45720" rIns="91440" bIns="45720">
                  <a:spAutoFit/>
                </a:bodyPr>
                <a:lstStyle/>
                <a:p>
                  <a:pPr algn="ctr"/>
                  <a14:m>
                    <m:oMath xmlns:m="http://schemas.openxmlformats.org/officeDocument/2006/math">
                      <m:r>
                        <a:rPr lang="en-US" sz="5400" b="0" i="1" cap="none" spc="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Cambria Math" panose="02040503050406030204" pitchFamily="18" charset="0"/>
                          <a:ea typeface="Cambria Math" panose="02040503050406030204" pitchFamily="18" charset="0"/>
                        </a:rPr>
                        <m:t>×</m:t>
                      </m:r>
                    </m:oMath>
                  </a14:m>
                  <a:r>
                    <a:rPr lang="en-US" sz="5400"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100</a:t>
                  </a:r>
                </a:p>
              </p:txBody>
            </p:sp>
          </mc:Choice>
          <mc:Fallback xmlns="">
            <p:sp>
              <p:nvSpPr>
                <p:cNvPr id="4" name="Rectangle 3">
                  <a:extLst>
                    <a:ext uri="{FF2B5EF4-FFF2-40B4-BE49-F238E27FC236}">
                      <a16:creationId xmlns:a16="http://schemas.microsoft.com/office/drawing/2014/main" id="{66397CE8-F8B2-4710-B7CC-1276DB2E81FE}"/>
                    </a:ext>
                  </a:extLst>
                </p:cNvPr>
                <p:cNvSpPr>
                  <a:spLocks noRot="1" noChangeAspect="1" noMove="1" noResize="1" noEditPoints="1" noAdjustHandles="1" noChangeArrowheads="1" noChangeShapeType="1" noTextEdit="1"/>
                </p:cNvSpPr>
                <p:nvPr/>
              </p:nvSpPr>
              <p:spPr>
                <a:xfrm rot="20434202">
                  <a:off x="10043710" y="1193321"/>
                  <a:ext cx="1890261" cy="923330"/>
                </a:xfrm>
                <a:prstGeom prst="rect">
                  <a:avLst/>
                </a:prstGeom>
                <a:blipFill>
                  <a:blip r:embed="rId4"/>
                  <a:stretch>
                    <a:fillRect/>
                  </a:stretch>
                </a:blipFill>
              </p:spPr>
              <p:txBody>
                <a:bodyPr/>
                <a:lstStyle/>
                <a:p>
                  <a:r>
                    <a:rPr lang="en-US">
                      <a:noFill/>
                    </a:rPr>
                    <a:t> </a:t>
                  </a:r>
                </a:p>
              </p:txBody>
            </p:sp>
          </mc:Fallback>
        </mc:AlternateContent>
        <p:grpSp>
          <p:nvGrpSpPr>
            <p:cNvPr id="7" name="Group 6">
              <a:extLst>
                <a:ext uri="{FF2B5EF4-FFF2-40B4-BE49-F238E27FC236}">
                  <a16:creationId xmlns:a16="http://schemas.microsoft.com/office/drawing/2014/main" id="{3296AC2F-C44A-4727-AEC4-1D9058DB22B6}"/>
                </a:ext>
              </a:extLst>
            </p:cNvPr>
            <p:cNvGrpSpPr/>
            <p:nvPr/>
          </p:nvGrpSpPr>
          <p:grpSpPr>
            <a:xfrm>
              <a:off x="6388210" y="1221189"/>
              <a:ext cx="5341778" cy="3654205"/>
              <a:chOff x="6388210" y="1221189"/>
              <a:chExt cx="5341778" cy="3654205"/>
            </a:xfrm>
          </p:grpSpPr>
          <p:pic>
            <p:nvPicPr>
              <p:cNvPr id="10" name="Picture 9"/>
              <p:cNvPicPr>
                <a:picLocks noChangeAspect="1"/>
              </p:cNvPicPr>
              <p:nvPr/>
            </p:nvPicPr>
            <p:blipFill>
              <a:blip r:embed="rId5">
                <a:clrChange>
                  <a:clrFrom>
                    <a:srgbClr val="FFFFFF"/>
                  </a:clrFrom>
                  <a:clrTo>
                    <a:srgbClr val="FFFFFF">
                      <a:alpha val="0"/>
                    </a:srgbClr>
                  </a:clrTo>
                </a:clrChange>
              </a:blip>
              <a:stretch>
                <a:fillRect/>
              </a:stretch>
            </p:blipFill>
            <p:spPr>
              <a:xfrm>
                <a:off x="6388210" y="1221189"/>
                <a:ext cx="5341778" cy="3637798"/>
              </a:xfrm>
              <a:prstGeom prst="rect">
                <a:avLst/>
              </a:prstGeom>
            </p:spPr>
          </p:pic>
          <p:sp>
            <p:nvSpPr>
              <p:cNvPr id="11" name="Rectangle 10">
                <a:extLst>
                  <a:ext uri="{FF2B5EF4-FFF2-40B4-BE49-F238E27FC236}">
                    <a16:creationId xmlns:a16="http://schemas.microsoft.com/office/drawing/2014/main" id="{C0D97051-0AC7-4BA7-9F77-B1018BC24897}"/>
                  </a:ext>
                </a:extLst>
              </p:cNvPr>
              <p:cNvSpPr/>
              <p:nvPr/>
            </p:nvSpPr>
            <p:spPr>
              <a:xfrm>
                <a:off x="9225915" y="4720194"/>
                <a:ext cx="558165" cy="155200"/>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b="1" dirty="0">
                    <a:solidFill>
                      <a:schemeClr val="tx1"/>
                    </a:solidFill>
                    <a:latin typeface="Arial" panose="020B0604020202020204" pitchFamily="34" charset="0"/>
                    <a:cs typeface="Arial" panose="020B0604020202020204" pitchFamily="34" charset="0"/>
                  </a:rPr>
                  <a:t>All Data</a:t>
                </a:r>
              </a:p>
            </p:txBody>
          </p:sp>
        </p:grpSp>
      </p:grpSp>
      <p:sp>
        <p:nvSpPr>
          <p:cNvPr id="13" name="Title 12">
            <a:extLst>
              <a:ext uri="{FF2B5EF4-FFF2-40B4-BE49-F238E27FC236}">
                <a16:creationId xmlns:a16="http://schemas.microsoft.com/office/drawing/2014/main" id="{E2416B00-03CC-4D51-8FA7-D0BBCE78ACE1}"/>
              </a:ext>
            </a:extLst>
          </p:cNvPr>
          <p:cNvSpPr>
            <a:spLocks noGrp="1"/>
          </p:cNvSpPr>
          <p:nvPr>
            <p:ph type="title"/>
          </p:nvPr>
        </p:nvSpPr>
        <p:spPr/>
        <p:txBody>
          <a:bodyPr/>
          <a:lstStyle/>
          <a:p>
            <a:r>
              <a:rPr lang="en-US" dirty="0">
                <a:ea typeface="ヒラギノ角ゴ Pro W3"/>
              </a:rPr>
              <a:t>Bootstrap forest analysis description</a:t>
            </a:r>
            <a:endParaRPr lang="en-US" dirty="0"/>
          </a:p>
        </p:txBody>
      </p:sp>
    </p:spTree>
    <p:extLst>
      <p:ext uri="{BB962C8B-B14F-4D97-AF65-F5344CB8AC3E}">
        <p14:creationId xmlns:p14="http://schemas.microsoft.com/office/powerpoint/2010/main" val="21023641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14720" y="5151767"/>
            <a:ext cx="7671412" cy="1706233"/>
          </a:xfrm>
        </p:spPr>
        <p:txBody>
          <a:bodyPr/>
          <a:lstStyle/>
          <a:p>
            <a:pPr marL="0" indent="0">
              <a:buNone/>
            </a:pPr>
            <a:endParaRPr lang="en-US" sz="2000"/>
          </a:p>
          <a:p>
            <a:r>
              <a:rPr lang="en-US" sz="2200"/>
              <a:t>Time of day was not important</a:t>
            </a:r>
          </a:p>
          <a:p>
            <a:r>
              <a:rPr lang="en-US" sz="2200"/>
              <a:t>Equivalent predictor importance for both spatial resolutions</a:t>
            </a:r>
          </a:p>
        </p:txBody>
      </p:sp>
      <p:sp>
        <p:nvSpPr>
          <p:cNvPr id="111" name="Rectangle 110"/>
          <p:cNvSpPr/>
          <p:nvPr/>
        </p:nvSpPr>
        <p:spPr>
          <a:xfrm>
            <a:off x="915616" y="5556003"/>
            <a:ext cx="3638316" cy="402571"/>
          </a:xfrm>
          <a:prstGeom prst="rect">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Content Placeholder 1"/>
          <p:cNvSpPr txBox="1">
            <a:spLocks/>
          </p:cNvSpPr>
          <p:nvPr/>
        </p:nvSpPr>
        <p:spPr>
          <a:xfrm>
            <a:off x="101599" y="4561918"/>
            <a:ext cx="9408192" cy="1988171"/>
          </a:xfrm>
          <a:prstGeom prst="rect">
            <a:avLst/>
          </a:prstGeom>
        </p:spPr>
        <p:txBody>
          <a:bodyPr/>
          <a:lstStyle>
            <a:lvl1pPr marL="342891" indent="-342891" algn="l" rtl="0" eaLnBrk="0" fontAlgn="base" hangingPunct="0">
              <a:spcBef>
                <a:spcPct val="20000"/>
              </a:spcBef>
              <a:spcAft>
                <a:spcPct val="0"/>
              </a:spcAft>
              <a:buClr>
                <a:schemeClr val="accent2">
                  <a:lumMod val="75000"/>
                </a:schemeClr>
              </a:buClr>
              <a:buFont typeface="Wingdings" charset="2"/>
              <a:buChar char="Ø"/>
              <a:defRPr sz="2400" b="1" kern="1200">
                <a:solidFill>
                  <a:schemeClr val="tx1"/>
                </a:solidFill>
                <a:latin typeface="+mn-lt"/>
                <a:ea typeface="ヒラギノ角ゴ Pro W3" pitchFamily="-109" charset="-128"/>
                <a:cs typeface="ヒラギノ角ゴ Pro W3" pitchFamily="-109" charset="-128"/>
              </a:defRPr>
            </a:lvl1pPr>
            <a:lvl2pPr marL="742932" indent="-285744" algn="l" rtl="0" eaLnBrk="0" fontAlgn="base" hangingPunct="0">
              <a:spcBef>
                <a:spcPct val="20000"/>
              </a:spcBef>
              <a:spcAft>
                <a:spcPct val="0"/>
              </a:spcAft>
              <a:buClr>
                <a:schemeClr val="accent1"/>
              </a:buClr>
              <a:buFont typeface="Arial" charset="0"/>
              <a:buChar char="•"/>
              <a:defRPr sz="2000" kern="1200">
                <a:solidFill>
                  <a:schemeClr val="tx1"/>
                </a:solidFill>
                <a:latin typeface="+mn-lt"/>
                <a:ea typeface="ヒラギノ角ゴ Pro W3" pitchFamily="-109" charset="-128"/>
                <a:cs typeface="ヒラギノ角ゴ Pro W3"/>
              </a:defRPr>
            </a:lvl2pPr>
            <a:lvl3pPr marL="1142971" indent="-228594" algn="l" rtl="0" eaLnBrk="0" fontAlgn="base" hangingPunct="0">
              <a:spcBef>
                <a:spcPct val="20000"/>
              </a:spcBef>
              <a:spcAft>
                <a:spcPct val="0"/>
              </a:spcAft>
              <a:buFont typeface="Wingdings" charset="2"/>
              <a:buChar char="§"/>
              <a:defRPr sz="1800" kern="1200">
                <a:solidFill>
                  <a:schemeClr val="tx1"/>
                </a:solidFill>
                <a:latin typeface="+mn-lt"/>
                <a:ea typeface="MS PGothic" panose="020B0600070205080204" pitchFamily="34" charset="-128"/>
                <a:cs typeface="ヒラギノ角ゴ Pro W3"/>
              </a:defRPr>
            </a:lvl3pPr>
            <a:lvl4pPr marL="1600160" indent="-228594" algn="l" rtl="0" eaLnBrk="0" fontAlgn="base" hangingPunct="0">
              <a:spcBef>
                <a:spcPct val="20000"/>
              </a:spcBef>
              <a:spcAft>
                <a:spcPct val="0"/>
              </a:spcAft>
              <a:buFont typeface="Courier New" charset="0"/>
              <a:buChar char="o"/>
              <a:defRPr sz="1600" kern="1200">
                <a:solidFill>
                  <a:schemeClr val="tx1"/>
                </a:solidFill>
                <a:latin typeface="+mn-lt"/>
                <a:ea typeface="MS PGothic" panose="020B0600070205080204" pitchFamily="34" charset="-128"/>
                <a:cs typeface="ヒラギノ角ゴ Pro W3"/>
              </a:defRPr>
            </a:lvl4pPr>
            <a:lvl5pPr marL="2057349" indent="-228594" algn="l" rtl="0" eaLnBrk="0" fontAlgn="base" hangingPunct="0">
              <a:spcBef>
                <a:spcPct val="20000"/>
              </a:spcBef>
              <a:spcAft>
                <a:spcPct val="0"/>
              </a:spcAft>
              <a:buFont typeface="Arial" charset="0"/>
              <a:buChar char="•"/>
              <a:defRPr sz="1600" kern="1200">
                <a:solidFill>
                  <a:schemeClr val="tx1"/>
                </a:solidFill>
                <a:latin typeface="+mn-lt"/>
                <a:ea typeface="ヒラギノ角ゴ Pro W3" charset="-128"/>
                <a:cs typeface="ヒラギノ角ゴ Pro W3" charset="-128"/>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sz="1800"/>
          </a:p>
        </p:txBody>
      </p:sp>
      <p:pic>
        <p:nvPicPr>
          <p:cNvPr id="50" name="Picture 49"/>
          <p:cNvPicPr>
            <a:picLocks noChangeAspect="1"/>
          </p:cNvPicPr>
          <p:nvPr/>
        </p:nvPicPr>
        <p:blipFill rotWithShape="1">
          <a:blip r:embed="rId3">
            <a:extLst>
              <a:ext uri="{28A0092B-C50C-407E-A947-70E740481C1C}">
                <a14:useLocalDpi xmlns:a14="http://schemas.microsoft.com/office/drawing/2010/main" val="0"/>
              </a:ext>
            </a:extLst>
          </a:blip>
          <a:srcRect l="63504" t="9819"/>
          <a:stretch/>
        </p:blipFill>
        <p:spPr>
          <a:xfrm>
            <a:off x="8416211" y="1168605"/>
            <a:ext cx="3587865" cy="5341948"/>
          </a:xfrm>
          <a:prstGeom prst="rect">
            <a:avLst/>
          </a:prstGeom>
        </p:spPr>
      </p:pic>
      <p:pic>
        <p:nvPicPr>
          <p:cNvPr id="9" name="Picture 8"/>
          <p:cNvPicPr>
            <a:picLocks noChangeAspect="1"/>
          </p:cNvPicPr>
          <p:nvPr/>
        </p:nvPicPr>
        <p:blipFill>
          <a:blip r:embed="rId4"/>
          <a:stretch>
            <a:fillRect/>
          </a:stretch>
        </p:blipFill>
        <p:spPr>
          <a:xfrm>
            <a:off x="662958" y="969073"/>
            <a:ext cx="7005284" cy="4279019"/>
          </a:xfrm>
          <a:prstGeom prst="rect">
            <a:avLst/>
          </a:prstGeom>
        </p:spPr>
      </p:pic>
      <p:sp>
        <p:nvSpPr>
          <p:cNvPr id="6" name="Title 5">
            <a:extLst>
              <a:ext uri="{FF2B5EF4-FFF2-40B4-BE49-F238E27FC236}">
                <a16:creationId xmlns:a16="http://schemas.microsoft.com/office/drawing/2014/main" id="{B85C34B6-5199-4338-BDD2-CC9D4712A288}"/>
              </a:ext>
            </a:extLst>
          </p:cNvPr>
          <p:cNvSpPr>
            <a:spLocks noGrp="1"/>
          </p:cNvSpPr>
          <p:nvPr>
            <p:ph type="title"/>
          </p:nvPr>
        </p:nvSpPr>
        <p:spPr/>
        <p:txBody>
          <a:bodyPr/>
          <a:lstStyle/>
          <a:p>
            <a:r>
              <a:rPr lang="en-US"/>
              <a:t>Bootstrap forest results</a:t>
            </a:r>
          </a:p>
        </p:txBody>
      </p:sp>
    </p:spTree>
    <p:extLst>
      <p:ext uri="{BB962C8B-B14F-4D97-AF65-F5344CB8AC3E}">
        <p14:creationId xmlns:p14="http://schemas.microsoft.com/office/powerpoint/2010/main" val="2612706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022C215-B84E-4B9D-B2A1-207CEA55EAB4}"/>
              </a:ext>
            </a:extLst>
          </p:cNvPr>
          <p:cNvSpPr>
            <a:spLocks noGrp="1"/>
          </p:cNvSpPr>
          <p:nvPr>
            <p:ph type="title"/>
          </p:nvPr>
        </p:nvSpPr>
        <p:spPr/>
        <p:txBody>
          <a:bodyPr/>
          <a:lstStyle/>
          <a:p>
            <a:r>
              <a:rPr lang="en-US"/>
              <a:t>Presentation Overview</a:t>
            </a:r>
          </a:p>
        </p:txBody>
      </p:sp>
      <p:sp>
        <p:nvSpPr>
          <p:cNvPr id="4" name="Rectangle: Rounded Corners 3">
            <a:extLst>
              <a:ext uri="{FF2B5EF4-FFF2-40B4-BE49-F238E27FC236}">
                <a16:creationId xmlns:a16="http://schemas.microsoft.com/office/drawing/2014/main" id="{E6ACC20B-69A1-4C0C-9039-D392702336DE}"/>
              </a:ext>
            </a:extLst>
          </p:cNvPr>
          <p:cNvSpPr/>
          <p:nvPr/>
        </p:nvSpPr>
        <p:spPr>
          <a:xfrm>
            <a:off x="2082660" y="2209773"/>
            <a:ext cx="2262781" cy="1066291"/>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X-59 Mission</a:t>
            </a:r>
          </a:p>
        </p:txBody>
      </p:sp>
      <p:sp>
        <p:nvSpPr>
          <p:cNvPr id="5" name="Rectangle: Rounded Corners 4">
            <a:extLst>
              <a:ext uri="{FF2B5EF4-FFF2-40B4-BE49-F238E27FC236}">
                <a16:creationId xmlns:a16="http://schemas.microsoft.com/office/drawing/2014/main" id="{AE0F31DD-BC82-4E38-8682-3FC0C6818157}"/>
              </a:ext>
            </a:extLst>
          </p:cNvPr>
          <p:cNvSpPr/>
          <p:nvPr/>
        </p:nvSpPr>
        <p:spPr>
          <a:xfrm>
            <a:off x="4276906" y="4469390"/>
            <a:ext cx="2262781" cy="1066291"/>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rPr>
              <a:t>DoE Approach </a:t>
            </a:r>
            <a:br>
              <a:rPr lang="en-US" sz="2000" b="1">
                <a:solidFill>
                  <a:schemeClr val="tx1"/>
                </a:solidFill>
              </a:rPr>
            </a:br>
            <a:r>
              <a:rPr lang="en-US" sz="2000" b="1">
                <a:solidFill>
                  <a:schemeClr val="tx1"/>
                </a:solidFill>
              </a:rPr>
              <a:t>for X-59 Sonic Boom Simulation</a:t>
            </a:r>
          </a:p>
        </p:txBody>
      </p:sp>
      <p:sp>
        <p:nvSpPr>
          <p:cNvPr id="6" name="Rectangle: Rounded Corners 5">
            <a:extLst>
              <a:ext uri="{FF2B5EF4-FFF2-40B4-BE49-F238E27FC236}">
                <a16:creationId xmlns:a16="http://schemas.microsoft.com/office/drawing/2014/main" id="{CC6A6344-1FD5-4B8C-90F0-73FB007F9E24}"/>
              </a:ext>
            </a:extLst>
          </p:cNvPr>
          <p:cNvSpPr/>
          <p:nvPr/>
        </p:nvSpPr>
        <p:spPr>
          <a:xfrm>
            <a:off x="5475890" y="5624198"/>
            <a:ext cx="2262781" cy="1066291"/>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rPr>
              <a:t>Simulation Results and Visualizations</a:t>
            </a:r>
          </a:p>
        </p:txBody>
      </p:sp>
      <p:sp>
        <p:nvSpPr>
          <p:cNvPr id="7" name="Rectangle: Rounded Corners 6">
            <a:extLst>
              <a:ext uri="{FF2B5EF4-FFF2-40B4-BE49-F238E27FC236}">
                <a16:creationId xmlns:a16="http://schemas.microsoft.com/office/drawing/2014/main" id="{F5D6A06F-7D94-4605-A249-F9D083C6AD50}"/>
              </a:ext>
            </a:extLst>
          </p:cNvPr>
          <p:cNvSpPr/>
          <p:nvPr/>
        </p:nvSpPr>
        <p:spPr>
          <a:xfrm>
            <a:off x="3099934" y="3341149"/>
            <a:ext cx="2262781" cy="1066291"/>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rPr>
              <a:t>Outline of the Sonic Boom Simulation Goals</a:t>
            </a:r>
          </a:p>
        </p:txBody>
      </p:sp>
      <p:pic>
        <p:nvPicPr>
          <p:cNvPr id="18" name="Picture 2" descr="https://www.nasa.gov/sites/default/files/styles/full_width_feature/public/thumbnails/image/flying_004_0.jpg">
            <a:extLst>
              <a:ext uri="{FF2B5EF4-FFF2-40B4-BE49-F238E27FC236}">
                <a16:creationId xmlns:a16="http://schemas.microsoft.com/office/drawing/2014/main" id="{629F5198-2230-4BFE-8B45-6EC253C13A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6276" y="1530916"/>
            <a:ext cx="4459675" cy="3345827"/>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Rounded Corners 20">
            <a:extLst>
              <a:ext uri="{FF2B5EF4-FFF2-40B4-BE49-F238E27FC236}">
                <a16:creationId xmlns:a16="http://schemas.microsoft.com/office/drawing/2014/main" id="{D7671416-6C63-4D88-B5A0-BBB79AE44047}"/>
              </a:ext>
            </a:extLst>
          </p:cNvPr>
          <p:cNvSpPr/>
          <p:nvPr/>
        </p:nvSpPr>
        <p:spPr>
          <a:xfrm>
            <a:off x="837153" y="1078397"/>
            <a:ext cx="2262781" cy="1066291"/>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tx1"/>
                </a:solidFill>
              </a:rPr>
              <a:t>Sonic Boom Background Info</a:t>
            </a:r>
          </a:p>
        </p:txBody>
      </p:sp>
      <p:pic>
        <p:nvPicPr>
          <p:cNvPr id="2050" name="Picture 2" descr="Low-Boom Flight Demonstration Patch">
            <a:extLst>
              <a:ext uri="{FF2B5EF4-FFF2-40B4-BE49-F238E27FC236}">
                <a16:creationId xmlns:a16="http://schemas.microsoft.com/office/drawing/2014/main" id="{61F842A4-3E9C-41F5-A32D-C13FC7F0256C}"/>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9699" y="3747703"/>
            <a:ext cx="2890744" cy="28907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246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p:cNvPicPr>
            <a:picLocks noChangeAspect="1"/>
          </p:cNvPicPr>
          <p:nvPr/>
        </p:nvPicPr>
        <p:blipFill rotWithShape="1">
          <a:blip r:embed="rId3"/>
          <a:srcRect r="7821"/>
          <a:stretch/>
        </p:blipFill>
        <p:spPr>
          <a:xfrm>
            <a:off x="28913" y="1301110"/>
            <a:ext cx="9922807" cy="5556890"/>
          </a:xfrm>
          <a:prstGeom prst="rect">
            <a:avLst/>
          </a:prstGeom>
        </p:spPr>
      </p:pic>
      <p:sp>
        <p:nvSpPr>
          <p:cNvPr id="3" name="Title 2"/>
          <p:cNvSpPr>
            <a:spLocks noGrp="1"/>
          </p:cNvSpPr>
          <p:nvPr>
            <p:ph type="title"/>
          </p:nvPr>
        </p:nvSpPr>
        <p:spPr>
          <a:xfrm>
            <a:off x="304801" y="167509"/>
            <a:ext cx="11094719" cy="615951"/>
          </a:xfrm>
        </p:spPr>
        <p:txBody>
          <a:bodyPr/>
          <a:lstStyle/>
          <a:p>
            <a:r>
              <a:rPr lang="en-US"/>
              <a:t>Carpet width (CW) mean and standard deviation (SD) results</a:t>
            </a:r>
          </a:p>
        </p:txBody>
      </p:sp>
      <p:sp>
        <p:nvSpPr>
          <p:cNvPr id="20" name="Rectangle 19"/>
          <p:cNvSpPr/>
          <p:nvPr/>
        </p:nvSpPr>
        <p:spPr>
          <a:xfrm>
            <a:off x="1001189" y="1010652"/>
            <a:ext cx="3076576" cy="369332"/>
          </a:xfrm>
          <a:prstGeom prst="rect">
            <a:avLst/>
          </a:prstGeom>
          <a:gradFill flip="none" rotWithShape="1">
            <a:gsLst>
              <a:gs pos="86000">
                <a:srgbClr val="3448FB"/>
              </a:gs>
              <a:gs pos="49000">
                <a:srgbClr val="C0BFC0"/>
              </a:gs>
              <a:gs pos="0">
                <a:srgbClr val="FA1111"/>
              </a:gs>
            </a:gsLst>
            <a:path path="circle">
              <a:fillToRect l="100000" t="100000"/>
            </a:path>
            <a:tileRect r="-100000" b="-100000"/>
          </a:gradFill>
        </p:spPr>
        <p:txBody>
          <a:bodyPr wrap="square">
            <a:spAutoFit/>
          </a:bodyPr>
          <a:lstStyle/>
          <a:p>
            <a:pPr lvl="1"/>
            <a:r>
              <a:rPr lang="en-US" b="1"/>
              <a:t>Dot color indicates mean</a:t>
            </a:r>
          </a:p>
        </p:txBody>
      </p:sp>
      <p:grpSp>
        <p:nvGrpSpPr>
          <p:cNvPr id="40" name="Group 39"/>
          <p:cNvGrpSpPr/>
          <p:nvPr/>
        </p:nvGrpSpPr>
        <p:grpSpPr>
          <a:xfrm>
            <a:off x="4196694" y="976107"/>
            <a:ext cx="4618990" cy="369332"/>
            <a:chOff x="6065804" y="623752"/>
            <a:chExt cx="4618990" cy="369332"/>
          </a:xfrm>
        </p:grpSpPr>
        <p:sp>
          <p:nvSpPr>
            <p:cNvPr id="21" name="Rectangle 20"/>
            <p:cNvSpPr/>
            <p:nvPr/>
          </p:nvSpPr>
          <p:spPr>
            <a:xfrm>
              <a:off x="6065804" y="623752"/>
              <a:ext cx="4124322" cy="369332"/>
            </a:xfrm>
            <a:prstGeom prst="rect">
              <a:avLst/>
            </a:prstGeom>
          </p:spPr>
          <p:txBody>
            <a:bodyPr wrap="square">
              <a:spAutoFit/>
            </a:bodyPr>
            <a:lstStyle/>
            <a:p>
              <a:pPr marL="0" lvl="1"/>
              <a:r>
                <a:rPr lang="en-US" b="1"/>
                <a:t>Dot size indicates standard deviation (SD)</a:t>
              </a:r>
            </a:p>
          </p:txBody>
        </p:sp>
        <p:sp>
          <p:nvSpPr>
            <p:cNvPr id="22" name="Oval 21"/>
            <p:cNvSpPr/>
            <p:nvPr/>
          </p:nvSpPr>
          <p:spPr>
            <a:xfrm>
              <a:off x="10494294" y="716480"/>
              <a:ext cx="190500" cy="190500"/>
            </a:xfrm>
            <a:prstGeom prst="ellipse">
              <a:avLst/>
            </a:prstGeom>
            <a:solidFill>
              <a:srgbClr val="C0BFC0"/>
            </a:solidFill>
            <a:ln>
              <a:solidFill>
                <a:srgbClr val="C0BF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10263313" y="750310"/>
              <a:ext cx="122840" cy="122840"/>
            </a:xfrm>
            <a:prstGeom prst="ellipse">
              <a:avLst/>
            </a:prstGeom>
            <a:solidFill>
              <a:srgbClr val="C0BFC0"/>
            </a:solidFill>
            <a:ln>
              <a:solidFill>
                <a:srgbClr val="C0BF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10105056" y="783648"/>
              <a:ext cx="50116" cy="50116"/>
            </a:xfrm>
            <a:prstGeom prst="ellipse">
              <a:avLst/>
            </a:prstGeom>
            <a:solidFill>
              <a:srgbClr val="C0BFC0"/>
            </a:solidFill>
            <a:ln>
              <a:solidFill>
                <a:srgbClr val="C0BF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1" name="TextBox 40"/>
          <p:cNvSpPr txBox="1"/>
          <p:nvPr/>
        </p:nvSpPr>
        <p:spPr>
          <a:xfrm>
            <a:off x="10055276" y="3542743"/>
            <a:ext cx="2096219" cy="1200329"/>
          </a:xfrm>
          <a:prstGeom prst="rect">
            <a:avLst/>
          </a:prstGeom>
          <a:solidFill>
            <a:schemeClr val="bg1"/>
          </a:solidFill>
        </p:spPr>
        <p:txBody>
          <a:bodyPr wrap="square" rtlCol="0">
            <a:spAutoFit/>
          </a:bodyPr>
          <a:lstStyle/>
          <a:p>
            <a:pPr marL="285750" indent="-285750">
              <a:buFont typeface="Wingdings" panose="05000000000000000000" pitchFamily="2" charset="2"/>
              <a:buChar char="Ø"/>
            </a:pPr>
            <a:r>
              <a:rPr lang="en-US"/>
              <a:t>Values vary smoothly between nearby points</a:t>
            </a:r>
          </a:p>
        </p:txBody>
      </p:sp>
      <p:sp>
        <p:nvSpPr>
          <p:cNvPr id="42" name="TextBox 41"/>
          <p:cNvSpPr txBox="1"/>
          <p:nvPr/>
        </p:nvSpPr>
        <p:spPr>
          <a:xfrm>
            <a:off x="9324537" y="1322059"/>
            <a:ext cx="1778849" cy="830997"/>
          </a:xfrm>
          <a:prstGeom prst="rect">
            <a:avLst/>
          </a:prstGeom>
          <a:solidFill>
            <a:schemeClr val="bg1"/>
          </a:solidFill>
          <a:ln>
            <a:solidFill>
              <a:schemeClr val="tx1"/>
            </a:solidFill>
          </a:ln>
        </p:spPr>
        <p:txBody>
          <a:bodyPr wrap="square" rtlCol="0">
            <a:spAutoFit/>
          </a:bodyPr>
          <a:lstStyle/>
          <a:p>
            <a:r>
              <a:rPr lang="en-US" sz="1600" b="1"/>
              <a:t>Range of CW SD: </a:t>
            </a:r>
            <a:br>
              <a:rPr lang="en-US" sz="1600" b="1"/>
            </a:br>
            <a:r>
              <a:rPr lang="en-US" sz="1600" b="1"/>
              <a:t>3.8 to 14.8 mi</a:t>
            </a:r>
          </a:p>
          <a:p>
            <a:r>
              <a:rPr lang="en-US" sz="1600" b="1"/>
              <a:t>(6.1 to 23.8 km)</a:t>
            </a:r>
          </a:p>
        </p:txBody>
      </p:sp>
      <p:pic>
        <p:nvPicPr>
          <p:cNvPr id="13" name="Picture 12"/>
          <p:cNvPicPr>
            <a:picLocks noChangeAspect="1"/>
          </p:cNvPicPr>
          <p:nvPr/>
        </p:nvPicPr>
        <p:blipFill rotWithShape="1">
          <a:blip r:embed="rId3"/>
          <a:srcRect l="92260" t="4560" r="5262" b="74926"/>
          <a:stretch/>
        </p:blipFill>
        <p:spPr>
          <a:xfrm>
            <a:off x="4714018" y="1670442"/>
            <a:ext cx="694489" cy="2968444"/>
          </a:xfrm>
          <a:prstGeom prst="rect">
            <a:avLst/>
          </a:prstGeom>
        </p:spPr>
      </p:pic>
      <p:sp>
        <p:nvSpPr>
          <p:cNvPr id="2" name="TextBox 1"/>
          <p:cNvSpPr txBox="1"/>
          <p:nvPr/>
        </p:nvSpPr>
        <p:spPr>
          <a:xfrm rot="16200000">
            <a:off x="3956566" y="3057802"/>
            <a:ext cx="1844040" cy="369332"/>
          </a:xfrm>
          <a:prstGeom prst="rect">
            <a:avLst/>
          </a:prstGeom>
          <a:noFill/>
        </p:spPr>
        <p:txBody>
          <a:bodyPr wrap="square" rtlCol="0">
            <a:spAutoFit/>
          </a:bodyPr>
          <a:lstStyle/>
          <a:p>
            <a:r>
              <a:rPr lang="en-US"/>
              <a:t>Mean CW (miles)</a:t>
            </a:r>
          </a:p>
        </p:txBody>
      </p:sp>
      <p:sp>
        <p:nvSpPr>
          <p:cNvPr id="6" name="TextBox 5"/>
          <p:cNvSpPr txBox="1"/>
          <p:nvPr/>
        </p:nvSpPr>
        <p:spPr>
          <a:xfrm>
            <a:off x="5300429" y="4319339"/>
            <a:ext cx="734611" cy="307777"/>
          </a:xfrm>
          <a:prstGeom prst="rect">
            <a:avLst/>
          </a:prstGeom>
          <a:noFill/>
        </p:spPr>
        <p:txBody>
          <a:bodyPr wrap="square" rtlCol="0">
            <a:spAutoFit/>
          </a:bodyPr>
          <a:lstStyle/>
          <a:p>
            <a:r>
              <a:rPr lang="en-US" sz="1400">
                <a:solidFill>
                  <a:srgbClr val="2B2620"/>
                </a:solidFill>
              </a:rPr>
              <a:t>(32 km)</a:t>
            </a:r>
          </a:p>
        </p:txBody>
      </p:sp>
      <p:sp>
        <p:nvSpPr>
          <p:cNvPr id="28" name="TextBox 27"/>
          <p:cNvSpPr txBox="1"/>
          <p:nvPr/>
        </p:nvSpPr>
        <p:spPr>
          <a:xfrm>
            <a:off x="5285888" y="1675522"/>
            <a:ext cx="855832" cy="307777"/>
          </a:xfrm>
          <a:prstGeom prst="rect">
            <a:avLst/>
          </a:prstGeom>
          <a:noFill/>
        </p:spPr>
        <p:txBody>
          <a:bodyPr wrap="square" rtlCol="0">
            <a:spAutoFit/>
          </a:bodyPr>
          <a:lstStyle/>
          <a:p>
            <a:r>
              <a:rPr lang="en-US" sz="1400">
                <a:solidFill>
                  <a:srgbClr val="2B2620"/>
                </a:solidFill>
              </a:rPr>
              <a:t>(105 km)</a:t>
            </a:r>
          </a:p>
        </p:txBody>
      </p:sp>
    </p:spTree>
    <p:extLst>
      <p:ext uri="{BB962C8B-B14F-4D97-AF65-F5344CB8AC3E}">
        <p14:creationId xmlns:p14="http://schemas.microsoft.com/office/powerpoint/2010/main" val="21368034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D43AC7F-F276-43FD-B5D8-AF2D619745A2}"/>
              </a:ext>
            </a:extLst>
          </p:cNvPr>
          <p:cNvSpPr>
            <a:spLocks noGrp="1"/>
          </p:cNvSpPr>
          <p:nvPr>
            <p:ph idx="1"/>
          </p:nvPr>
        </p:nvSpPr>
        <p:spPr>
          <a:xfrm>
            <a:off x="101600" y="1221189"/>
            <a:ext cx="6549702" cy="5380856"/>
          </a:xfrm>
        </p:spPr>
        <p:txBody>
          <a:bodyPr/>
          <a:lstStyle/>
          <a:p>
            <a:pPr>
              <a:spcBef>
                <a:spcPts val="576"/>
              </a:spcBef>
            </a:pPr>
            <a:r>
              <a:rPr lang="en-US"/>
              <a:t>Inputs</a:t>
            </a:r>
          </a:p>
          <a:p>
            <a:pPr lvl="1">
              <a:spcBef>
                <a:spcPts val="576"/>
              </a:spcBef>
            </a:pPr>
            <a:r>
              <a:rPr lang="en-US"/>
              <a:t>134 locations separated by about 200 km</a:t>
            </a:r>
          </a:p>
          <a:p>
            <a:pPr lvl="1">
              <a:spcBef>
                <a:spcPts val="576"/>
              </a:spcBef>
            </a:pPr>
            <a:r>
              <a:rPr lang="en-US"/>
              <a:t>5 years of atmospheric data at each location</a:t>
            </a:r>
          </a:p>
          <a:p>
            <a:pPr lvl="1">
              <a:spcBef>
                <a:spcPts val="576"/>
              </a:spcBef>
            </a:pPr>
            <a:r>
              <a:rPr lang="en-US"/>
              <a:t>One time per day, 1800 UTC, 11 AM to 2 PM local</a:t>
            </a:r>
          </a:p>
          <a:p>
            <a:pPr lvl="1">
              <a:spcBef>
                <a:spcPts val="576"/>
              </a:spcBef>
            </a:pPr>
            <a:r>
              <a:rPr lang="en-US"/>
              <a:t>4 cardinal aircraft headings</a:t>
            </a:r>
          </a:p>
          <a:p>
            <a:pPr>
              <a:spcBef>
                <a:spcPts val="576"/>
              </a:spcBef>
            </a:pPr>
            <a:r>
              <a:rPr lang="en-US"/>
              <a:t>Results</a:t>
            </a:r>
          </a:p>
          <a:p>
            <a:pPr lvl="1">
              <a:spcBef>
                <a:spcPts val="576"/>
              </a:spcBef>
            </a:pPr>
            <a:r>
              <a:rPr lang="en-US"/>
              <a:t>Over 1 million X-59 sonic boom exposure region sizes</a:t>
            </a:r>
          </a:p>
          <a:p>
            <a:pPr lvl="1">
              <a:spcBef>
                <a:spcPts val="576"/>
              </a:spcBef>
            </a:pPr>
            <a:r>
              <a:rPr lang="en-US"/>
              <a:t>Over 18 million X-59 sonic boom waveforms</a:t>
            </a:r>
          </a:p>
          <a:p>
            <a:pPr>
              <a:spcBef>
                <a:spcPts val="576"/>
              </a:spcBef>
            </a:pPr>
            <a:r>
              <a:rPr lang="en-US"/>
              <a:t>Follow-on analysis</a:t>
            </a:r>
          </a:p>
          <a:p>
            <a:pPr lvl="1">
              <a:spcBef>
                <a:spcPts val="576"/>
              </a:spcBef>
            </a:pPr>
            <a:r>
              <a:rPr lang="en-US"/>
              <a:t>Multiple linear regression models to estimate  quantities in intermediate locations</a:t>
            </a:r>
          </a:p>
        </p:txBody>
      </p:sp>
      <p:sp>
        <p:nvSpPr>
          <p:cNvPr id="3" name="Title 2">
            <a:extLst>
              <a:ext uri="{FF2B5EF4-FFF2-40B4-BE49-F238E27FC236}">
                <a16:creationId xmlns:a16="http://schemas.microsoft.com/office/drawing/2014/main" id="{931720D0-53D0-491E-BFF0-3A4759FF84A9}"/>
              </a:ext>
            </a:extLst>
          </p:cNvPr>
          <p:cNvSpPr>
            <a:spLocks noGrp="1"/>
          </p:cNvSpPr>
          <p:nvPr>
            <p:ph type="title"/>
          </p:nvPr>
        </p:nvSpPr>
        <p:spPr/>
        <p:txBody>
          <a:bodyPr/>
          <a:lstStyle/>
          <a:p>
            <a:r>
              <a:rPr lang="en-US"/>
              <a:t>Final Design</a:t>
            </a:r>
          </a:p>
        </p:txBody>
      </p:sp>
      <p:pic>
        <p:nvPicPr>
          <p:cNvPr id="4" name="Picture 3">
            <a:extLst>
              <a:ext uri="{FF2B5EF4-FFF2-40B4-BE49-F238E27FC236}">
                <a16:creationId xmlns:a16="http://schemas.microsoft.com/office/drawing/2014/main" id="{55CE88E2-6A70-4FCE-9D8A-8BF382967780}"/>
              </a:ext>
            </a:extLst>
          </p:cNvPr>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216991" y="1263648"/>
            <a:ext cx="5975009" cy="3757211"/>
          </a:xfrm>
          <a:prstGeom prst="rect">
            <a:avLst/>
          </a:prstGeom>
          <a:noFill/>
          <a:ln>
            <a:noFill/>
          </a:ln>
        </p:spPr>
      </p:pic>
    </p:spTree>
    <p:extLst>
      <p:ext uri="{BB962C8B-B14F-4D97-AF65-F5344CB8AC3E}">
        <p14:creationId xmlns:p14="http://schemas.microsoft.com/office/powerpoint/2010/main" val="26650218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022C215-B84E-4B9D-B2A1-207CEA55EAB4}"/>
              </a:ext>
            </a:extLst>
          </p:cNvPr>
          <p:cNvSpPr>
            <a:spLocks noGrp="1"/>
          </p:cNvSpPr>
          <p:nvPr>
            <p:ph type="title"/>
          </p:nvPr>
        </p:nvSpPr>
        <p:spPr/>
        <p:txBody>
          <a:bodyPr/>
          <a:lstStyle/>
          <a:p>
            <a:r>
              <a:rPr lang="en-US"/>
              <a:t>Presentation Overview</a:t>
            </a:r>
          </a:p>
        </p:txBody>
      </p:sp>
      <p:sp>
        <p:nvSpPr>
          <p:cNvPr id="4" name="Rectangle: Rounded Corners 3">
            <a:extLst>
              <a:ext uri="{FF2B5EF4-FFF2-40B4-BE49-F238E27FC236}">
                <a16:creationId xmlns:a16="http://schemas.microsoft.com/office/drawing/2014/main" id="{E6ACC20B-69A1-4C0C-9039-D392702336DE}"/>
              </a:ext>
            </a:extLst>
          </p:cNvPr>
          <p:cNvSpPr/>
          <p:nvPr/>
        </p:nvSpPr>
        <p:spPr>
          <a:xfrm>
            <a:off x="2082660" y="2209773"/>
            <a:ext cx="2262781" cy="1066291"/>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X-59 Mission</a:t>
            </a:r>
          </a:p>
        </p:txBody>
      </p:sp>
      <p:sp>
        <p:nvSpPr>
          <p:cNvPr id="5" name="Rectangle: Rounded Corners 4">
            <a:extLst>
              <a:ext uri="{FF2B5EF4-FFF2-40B4-BE49-F238E27FC236}">
                <a16:creationId xmlns:a16="http://schemas.microsoft.com/office/drawing/2014/main" id="{AE0F31DD-BC82-4E38-8682-3FC0C6818157}"/>
              </a:ext>
            </a:extLst>
          </p:cNvPr>
          <p:cNvSpPr/>
          <p:nvPr/>
        </p:nvSpPr>
        <p:spPr>
          <a:xfrm>
            <a:off x="4276906" y="4469390"/>
            <a:ext cx="2262781" cy="1066291"/>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rPr>
              <a:t>DoE Approach </a:t>
            </a:r>
            <a:br>
              <a:rPr lang="en-US" sz="2000" b="1">
                <a:solidFill>
                  <a:schemeClr val="tx1"/>
                </a:solidFill>
              </a:rPr>
            </a:br>
            <a:r>
              <a:rPr lang="en-US" sz="2000" b="1">
                <a:solidFill>
                  <a:schemeClr val="tx1"/>
                </a:solidFill>
              </a:rPr>
              <a:t>for X-59 Sonic Boom Simulation</a:t>
            </a:r>
          </a:p>
        </p:txBody>
      </p:sp>
      <p:sp>
        <p:nvSpPr>
          <p:cNvPr id="6" name="Rectangle: Rounded Corners 5">
            <a:extLst>
              <a:ext uri="{FF2B5EF4-FFF2-40B4-BE49-F238E27FC236}">
                <a16:creationId xmlns:a16="http://schemas.microsoft.com/office/drawing/2014/main" id="{CC6A6344-1FD5-4B8C-90F0-73FB007F9E24}"/>
              </a:ext>
            </a:extLst>
          </p:cNvPr>
          <p:cNvSpPr/>
          <p:nvPr/>
        </p:nvSpPr>
        <p:spPr>
          <a:xfrm>
            <a:off x="5475890" y="5624198"/>
            <a:ext cx="2262781" cy="1066291"/>
          </a:xfrm>
          <a:prstGeom prst="roundRect">
            <a:avLst/>
          </a:prstGeom>
          <a:solidFill>
            <a:schemeClr val="bg1">
              <a:lumMod val="65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rPr>
              <a:t>Simulation Results and Visualizations</a:t>
            </a:r>
          </a:p>
        </p:txBody>
      </p:sp>
      <p:sp>
        <p:nvSpPr>
          <p:cNvPr id="7" name="Rectangle: Rounded Corners 6">
            <a:extLst>
              <a:ext uri="{FF2B5EF4-FFF2-40B4-BE49-F238E27FC236}">
                <a16:creationId xmlns:a16="http://schemas.microsoft.com/office/drawing/2014/main" id="{F5D6A06F-7D94-4605-A249-F9D083C6AD50}"/>
              </a:ext>
            </a:extLst>
          </p:cNvPr>
          <p:cNvSpPr/>
          <p:nvPr/>
        </p:nvSpPr>
        <p:spPr>
          <a:xfrm>
            <a:off x="3099934" y="3341149"/>
            <a:ext cx="2262781" cy="1066291"/>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rPr>
              <a:t>Outline of the Sonic Boom Simulation Goals</a:t>
            </a:r>
          </a:p>
        </p:txBody>
      </p:sp>
      <p:pic>
        <p:nvPicPr>
          <p:cNvPr id="18" name="Picture 2" descr="https://www.nasa.gov/sites/default/files/styles/full_width_feature/public/thumbnails/image/flying_004_0.jpg">
            <a:extLst>
              <a:ext uri="{FF2B5EF4-FFF2-40B4-BE49-F238E27FC236}">
                <a16:creationId xmlns:a16="http://schemas.microsoft.com/office/drawing/2014/main" id="{629F5198-2230-4BFE-8B45-6EC253C13A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6276" y="1530916"/>
            <a:ext cx="4459675" cy="3345827"/>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Rounded Corners 20">
            <a:extLst>
              <a:ext uri="{FF2B5EF4-FFF2-40B4-BE49-F238E27FC236}">
                <a16:creationId xmlns:a16="http://schemas.microsoft.com/office/drawing/2014/main" id="{D7671416-6C63-4D88-B5A0-BBB79AE44047}"/>
              </a:ext>
            </a:extLst>
          </p:cNvPr>
          <p:cNvSpPr/>
          <p:nvPr/>
        </p:nvSpPr>
        <p:spPr>
          <a:xfrm>
            <a:off x="837153" y="1078397"/>
            <a:ext cx="2262781" cy="1066291"/>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tx1"/>
                </a:solidFill>
              </a:rPr>
              <a:t>Sonic Boom Background Info</a:t>
            </a:r>
          </a:p>
        </p:txBody>
      </p:sp>
      <p:pic>
        <p:nvPicPr>
          <p:cNvPr id="2050" name="Picture 2" descr="Low-Boom Flight Demonstration Patch">
            <a:extLst>
              <a:ext uri="{FF2B5EF4-FFF2-40B4-BE49-F238E27FC236}">
                <a16:creationId xmlns:a16="http://schemas.microsoft.com/office/drawing/2014/main" id="{61F842A4-3E9C-41F5-A32D-C13FC7F0256C}"/>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9699" y="3747703"/>
            <a:ext cx="2890744" cy="28907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16500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E2C294F-5E4C-49FA-98A9-63DCBEABD3F4}"/>
              </a:ext>
            </a:extLst>
          </p:cNvPr>
          <p:cNvSpPr>
            <a:spLocks noGrp="1"/>
          </p:cNvSpPr>
          <p:nvPr>
            <p:ph type="title"/>
          </p:nvPr>
        </p:nvSpPr>
        <p:spPr/>
        <p:txBody>
          <a:bodyPr/>
          <a:lstStyle/>
          <a:p>
            <a:r>
              <a:rPr lang="en-US"/>
              <a:t>Visualization Techniques: Violin Plots for Loudness</a:t>
            </a:r>
          </a:p>
        </p:txBody>
      </p:sp>
      <p:pic>
        <p:nvPicPr>
          <p:cNvPr id="4" name="Picture 3">
            <a:extLst>
              <a:ext uri="{FF2B5EF4-FFF2-40B4-BE49-F238E27FC236}">
                <a16:creationId xmlns:a16="http://schemas.microsoft.com/office/drawing/2014/main" id="{BD04FAB6-D064-490A-B0D0-AB231CF1D41F}"/>
              </a:ext>
            </a:extLst>
          </p:cNvPr>
          <p:cNvPicPr/>
          <p:nvPr/>
        </p:nvPicPr>
        <p:blipFill>
          <a:blip r:embed="rId3">
            <a:extLst>
              <a:ext uri="{28A0092B-C50C-407E-A947-70E740481C1C}">
                <a14:useLocalDpi xmlns:a14="http://schemas.microsoft.com/office/drawing/2010/main" val="0"/>
              </a:ext>
            </a:extLst>
          </a:blip>
          <a:srcRect l="3973" t="5142" r="8319"/>
          <a:stretch>
            <a:fillRect/>
          </a:stretch>
        </p:blipFill>
        <p:spPr>
          <a:xfrm>
            <a:off x="5849221" y="1846752"/>
            <a:ext cx="6037976" cy="3363088"/>
          </a:xfrm>
          <a:prstGeom prst="rect">
            <a:avLst/>
          </a:prstGeom>
        </p:spPr>
      </p:pic>
      <p:pic>
        <p:nvPicPr>
          <p:cNvPr id="5" name="Picture 4" descr="A large area of land with a body of water in the distance&#10;&#10;Description automatically generated with low confidence">
            <a:extLst>
              <a:ext uri="{FF2B5EF4-FFF2-40B4-BE49-F238E27FC236}">
                <a16:creationId xmlns:a16="http://schemas.microsoft.com/office/drawing/2014/main" id="{65521512-DDAC-47EC-A14C-67DBE4D410F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1476" y="1846752"/>
            <a:ext cx="5366363" cy="2974463"/>
          </a:xfrm>
          <a:prstGeom prst="rect">
            <a:avLst/>
          </a:prstGeom>
        </p:spPr>
      </p:pic>
    </p:spTree>
    <p:extLst>
      <p:ext uri="{BB962C8B-B14F-4D97-AF65-F5344CB8AC3E}">
        <p14:creationId xmlns:p14="http://schemas.microsoft.com/office/powerpoint/2010/main" val="2695127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E2C294F-5E4C-49FA-98A9-63DCBEABD3F4}"/>
              </a:ext>
            </a:extLst>
          </p:cNvPr>
          <p:cNvSpPr>
            <a:spLocks noGrp="1"/>
          </p:cNvSpPr>
          <p:nvPr>
            <p:ph type="title"/>
          </p:nvPr>
        </p:nvSpPr>
        <p:spPr/>
        <p:txBody>
          <a:bodyPr/>
          <a:lstStyle/>
          <a:p>
            <a:r>
              <a:rPr lang="en-US"/>
              <a:t>Visualization Techniques: Violin Plots for Climate Results</a:t>
            </a:r>
          </a:p>
        </p:txBody>
      </p:sp>
      <p:pic>
        <p:nvPicPr>
          <p:cNvPr id="6" name="Picture 5">
            <a:extLst>
              <a:ext uri="{FF2B5EF4-FFF2-40B4-BE49-F238E27FC236}">
                <a16:creationId xmlns:a16="http://schemas.microsoft.com/office/drawing/2014/main" id="{8D030555-65CA-481F-982A-973DEF3B1476}"/>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600" y="1386196"/>
            <a:ext cx="4927600" cy="4036076"/>
          </a:xfrm>
          <a:prstGeom prst="rect">
            <a:avLst/>
          </a:prstGeom>
          <a:noFill/>
          <a:ln>
            <a:noFill/>
          </a:ln>
        </p:spPr>
      </p:pic>
      <p:grpSp>
        <p:nvGrpSpPr>
          <p:cNvPr id="4" name="Group 3">
            <a:extLst>
              <a:ext uri="{FF2B5EF4-FFF2-40B4-BE49-F238E27FC236}">
                <a16:creationId xmlns:a16="http://schemas.microsoft.com/office/drawing/2014/main" id="{05D257EE-5379-4F9B-9AE9-B2BBECDF1630}"/>
              </a:ext>
            </a:extLst>
          </p:cNvPr>
          <p:cNvGrpSpPr/>
          <p:nvPr/>
        </p:nvGrpSpPr>
        <p:grpSpPr>
          <a:xfrm>
            <a:off x="5268358" y="1386197"/>
            <a:ext cx="6822042" cy="4709039"/>
            <a:chOff x="5268358" y="1386197"/>
            <a:chExt cx="6822042" cy="4709039"/>
          </a:xfrm>
        </p:grpSpPr>
        <p:pic>
          <p:nvPicPr>
            <p:cNvPr id="5" name="Picture 4">
              <a:extLst>
                <a:ext uri="{FF2B5EF4-FFF2-40B4-BE49-F238E27FC236}">
                  <a16:creationId xmlns:a16="http://schemas.microsoft.com/office/drawing/2014/main" id="{832FADBD-BB3B-4366-B4F2-5E63F74C9F44}"/>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6386415" y="268140"/>
              <a:ext cx="4585928" cy="6822042"/>
            </a:xfrm>
            <a:prstGeom prst="rect">
              <a:avLst/>
            </a:prstGeom>
            <a:noFill/>
            <a:ln>
              <a:noFill/>
            </a:ln>
          </p:spPr>
        </p:pic>
        <p:sp>
          <p:nvSpPr>
            <p:cNvPr id="2" name="TextBox 1">
              <a:extLst>
                <a:ext uri="{FF2B5EF4-FFF2-40B4-BE49-F238E27FC236}">
                  <a16:creationId xmlns:a16="http://schemas.microsoft.com/office/drawing/2014/main" id="{DBBEB1C7-1727-42F8-B37F-06671450111E}"/>
                </a:ext>
              </a:extLst>
            </p:cNvPr>
            <p:cNvSpPr txBox="1"/>
            <p:nvPr/>
          </p:nvSpPr>
          <p:spPr>
            <a:xfrm flipH="1">
              <a:off x="7876674" y="5787459"/>
              <a:ext cx="1155032" cy="307777"/>
            </a:xfrm>
            <a:prstGeom prst="rect">
              <a:avLst/>
            </a:prstGeom>
            <a:solidFill>
              <a:schemeClr val="bg1"/>
            </a:solidFill>
          </p:spPr>
          <p:txBody>
            <a:bodyPr wrap="square" rtlCol="0">
              <a:spAutoFit/>
            </a:bodyPr>
            <a:lstStyle/>
            <a:p>
              <a:pPr algn="ctr"/>
              <a:r>
                <a:rPr lang="en-US" sz="1400" dirty="0">
                  <a:latin typeface="Times New Roman" panose="02020603050405020304" pitchFamily="18" charset="0"/>
                  <a:cs typeface="Times New Roman" panose="02020603050405020304" pitchFamily="18" charset="0"/>
                </a:rPr>
                <a:t>Season</a:t>
              </a:r>
            </a:p>
          </p:txBody>
        </p:sp>
      </p:grpSp>
    </p:spTree>
    <p:extLst>
      <p:ext uri="{BB962C8B-B14F-4D97-AF65-F5344CB8AC3E}">
        <p14:creationId xmlns:p14="http://schemas.microsoft.com/office/powerpoint/2010/main" val="2157841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CB5DADC-442A-4824-A3C8-ED261A4BA7BA}"/>
              </a:ext>
            </a:extLst>
          </p:cNvPr>
          <p:cNvSpPr>
            <a:spLocks noGrp="1"/>
          </p:cNvSpPr>
          <p:nvPr>
            <p:ph type="title"/>
          </p:nvPr>
        </p:nvSpPr>
        <p:spPr>
          <a:xfrm>
            <a:off x="304803" y="167511"/>
            <a:ext cx="10586717" cy="615951"/>
          </a:xfrm>
        </p:spPr>
        <p:txBody>
          <a:bodyPr/>
          <a:lstStyle/>
          <a:p>
            <a:r>
              <a:rPr lang="en-US" sz="3000"/>
              <a:t>Visualization Techniques: Map plots for Loudness and Variability</a:t>
            </a:r>
          </a:p>
        </p:txBody>
      </p:sp>
      <p:pic>
        <p:nvPicPr>
          <p:cNvPr id="4" name="Picture 3">
            <a:extLst>
              <a:ext uri="{FF2B5EF4-FFF2-40B4-BE49-F238E27FC236}">
                <a16:creationId xmlns:a16="http://schemas.microsoft.com/office/drawing/2014/main" id="{1E97DCFE-9CA3-405A-A506-E7B73C6F1115}"/>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745008" y="1666240"/>
            <a:ext cx="8481060" cy="4267200"/>
          </a:xfrm>
          <a:prstGeom prst="rect">
            <a:avLst/>
          </a:prstGeom>
          <a:noFill/>
          <a:ln>
            <a:noFill/>
          </a:ln>
        </p:spPr>
      </p:pic>
    </p:spTree>
    <p:extLst>
      <p:ext uri="{BB962C8B-B14F-4D97-AF65-F5344CB8AC3E}">
        <p14:creationId xmlns:p14="http://schemas.microsoft.com/office/powerpoint/2010/main" val="21483540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3260115-8FD2-40AF-8669-A2A83BEB3421}"/>
              </a:ext>
            </a:extLst>
          </p:cNvPr>
          <p:cNvSpPr>
            <a:spLocks noGrp="1"/>
          </p:cNvSpPr>
          <p:nvPr>
            <p:ph type="title"/>
          </p:nvPr>
        </p:nvSpPr>
        <p:spPr>
          <a:xfrm>
            <a:off x="304803" y="167511"/>
            <a:ext cx="10556237" cy="615951"/>
          </a:xfrm>
        </p:spPr>
        <p:txBody>
          <a:bodyPr/>
          <a:lstStyle/>
          <a:p>
            <a:r>
              <a:rPr lang="en-US"/>
              <a:t>Visualization Techniques: Map plots for Season and Heading</a:t>
            </a:r>
          </a:p>
        </p:txBody>
      </p:sp>
      <p:pic>
        <p:nvPicPr>
          <p:cNvPr id="4" name="Picture 3">
            <a:extLst>
              <a:ext uri="{FF2B5EF4-FFF2-40B4-BE49-F238E27FC236}">
                <a16:creationId xmlns:a16="http://schemas.microsoft.com/office/drawing/2014/main" id="{52E5A4B4-4596-4D9F-B60E-7DEEC8722A6F}"/>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541621" y="1221189"/>
            <a:ext cx="9739504" cy="5257875"/>
          </a:xfrm>
          <a:prstGeom prst="rect">
            <a:avLst/>
          </a:prstGeom>
          <a:noFill/>
          <a:ln>
            <a:noFill/>
          </a:ln>
        </p:spPr>
      </p:pic>
    </p:spTree>
    <p:extLst>
      <p:ext uri="{BB962C8B-B14F-4D97-AF65-F5344CB8AC3E}">
        <p14:creationId xmlns:p14="http://schemas.microsoft.com/office/powerpoint/2010/main" val="9339692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15819-3F0C-4EA1-A30A-234A8514958C}"/>
              </a:ext>
            </a:extLst>
          </p:cNvPr>
          <p:cNvSpPr>
            <a:spLocks noGrp="1"/>
          </p:cNvSpPr>
          <p:nvPr>
            <p:ph type="title"/>
          </p:nvPr>
        </p:nvSpPr>
        <p:spPr>
          <a:xfrm>
            <a:off x="304803" y="167511"/>
            <a:ext cx="10678157" cy="615951"/>
          </a:xfrm>
        </p:spPr>
        <p:txBody>
          <a:bodyPr/>
          <a:lstStyle/>
          <a:p>
            <a:r>
              <a:rPr lang="en-US" sz="3000"/>
              <a:t>Visualization Techniques: Map plots for multiple linear regression</a:t>
            </a:r>
          </a:p>
        </p:txBody>
      </p:sp>
      <p:pic>
        <p:nvPicPr>
          <p:cNvPr id="6" name="Picture 5">
            <a:extLst>
              <a:ext uri="{FF2B5EF4-FFF2-40B4-BE49-F238E27FC236}">
                <a16:creationId xmlns:a16="http://schemas.microsoft.com/office/drawing/2014/main" id="{0941FD5D-209C-49C2-BA23-AF6739305DAB}"/>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271395" y="1357312"/>
            <a:ext cx="10160006" cy="5033328"/>
          </a:xfrm>
          <a:prstGeom prst="rect">
            <a:avLst/>
          </a:prstGeom>
          <a:noFill/>
          <a:ln>
            <a:noFill/>
          </a:ln>
        </p:spPr>
      </p:pic>
    </p:spTree>
    <p:extLst>
      <p:ext uri="{BB962C8B-B14F-4D97-AF65-F5344CB8AC3E}">
        <p14:creationId xmlns:p14="http://schemas.microsoft.com/office/powerpoint/2010/main" val="13544182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882AB2A-0989-49A3-9AB5-01AED788DFE2}"/>
              </a:ext>
            </a:extLst>
          </p:cNvPr>
          <p:cNvSpPr>
            <a:spLocks noGrp="1"/>
          </p:cNvSpPr>
          <p:nvPr>
            <p:ph idx="1"/>
          </p:nvPr>
        </p:nvSpPr>
        <p:spPr/>
        <p:txBody>
          <a:bodyPr/>
          <a:lstStyle/>
          <a:p>
            <a:pPr marL="0" indent="0" algn="ctr">
              <a:spcBef>
                <a:spcPts val="0"/>
              </a:spcBef>
              <a:buNone/>
            </a:pPr>
            <a:r>
              <a:rPr lang="en-US" dirty="0"/>
              <a:t>X-59 will be flying over US communities starting in 2024</a:t>
            </a:r>
          </a:p>
          <a:p>
            <a:pPr marL="0" indent="0" algn="ctr">
              <a:spcBef>
                <a:spcPts val="0"/>
              </a:spcBef>
              <a:buNone/>
            </a:pPr>
            <a:r>
              <a:rPr lang="en-US" dirty="0"/>
              <a:t>to collect community noise data on low-booms</a:t>
            </a:r>
          </a:p>
          <a:p>
            <a:r>
              <a:rPr lang="en-US" dirty="0"/>
              <a:t>A simulation study was conducted to assess the impact of climate, heading, season, time of day, and geographical location on low-boom loudness, variability, and exposure region size</a:t>
            </a:r>
          </a:p>
          <a:p>
            <a:pPr lvl="1"/>
            <a:r>
              <a:rPr lang="en-US" dirty="0"/>
              <a:t>Fast-flexible filling design was used to decide the locations</a:t>
            </a:r>
          </a:p>
          <a:p>
            <a:pPr lvl="1"/>
            <a:r>
              <a:rPr lang="en-US" dirty="0"/>
              <a:t>A bootstrap forest of decision trees was used to decide the final temporal and spatial resolution</a:t>
            </a:r>
          </a:p>
          <a:p>
            <a:pPr lvl="1"/>
            <a:r>
              <a:rPr lang="en-US" dirty="0"/>
              <a:t>Results included millions of sonic boom waveforms and exposure region sizes</a:t>
            </a:r>
          </a:p>
          <a:p>
            <a:r>
              <a:rPr lang="en-US" dirty="0"/>
              <a:t>Multiple linear regression was used to estimate loudness, variability, and exposure region size at intermediate locations</a:t>
            </a:r>
          </a:p>
          <a:p>
            <a:pPr lvl="1"/>
            <a:r>
              <a:rPr lang="en-US" dirty="0"/>
              <a:t>Results were visualized using violin plots and on maps to show trends induced by climate, heading, season, and location</a:t>
            </a:r>
          </a:p>
          <a:p>
            <a:r>
              <a:rPr lang="en-US" dirty="0"/>
              <a:t>The simulated data will be used to aid X-59 community test plans</a:t>
            </a:r>
          </a:p>
          <a:p>
            <a:endParaRPr lang="en-US" dirty="0"/>
          </a:p>
        </p:txBody>
      </p:sp>
      <p:sp>
        <p:nvSpPr>
          <p:cNvPr id="3" name="Title 2">
            <a:extLst>
              <a:ext uri="{FF2B5EF4-FFF2-40B4-BE49-F238E27FC236}">
                <a16:creationId xmlns:a16="http://schemas.microsoft.com/office/drawing/2014/main" id="{204F1FAB-05FE-4F9A-9742-E8B99C0F9F3C}"/>
              </a:ext>
            </a:extLst>
          </p:cNvPr>
          <p:cNvSpPr>
            <a:spLocks noGrp="1"/>
          </p:cNvSpPr>
          <p:nvPr>
            <p:ph type="title"/>
          </p:nvPr>
        </p:nvSpPr>
        <p:spPr/>
        <p:txBody>
          <a:bodyPr/>
          <a:lstStyle/>
          <a:p>
            <a:r>
              <a:rPr lang="en-US" dirty="0"/>
              <a:t>Summary</a:t>
            </a:r>
          </a:p>
        </p:txBody>
      </p:sp>
    </p:spTree>
    <p:extLst>
      <p:ext uri="{BB962C8B-B14F-4D97-AF65-F5344CB8AC3E}">
        <p14:creationId xmlns:p14="http://schemas.microsoft.com/office/powerpoint/2010/main" val="24886137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FDFEF95-7025-44C1-80E3-2D14AAC325BB}"/>
              </a:ext>
            </a:extLst>
          </p:cNvPr>
          <p:cNvSpPr>
            <a:spLocks noGrp="1"/>
          </p:cNvSpPr>
          <p:nvPr>
            <p:ph type="title"/>
          </p:nvPr>
        </p:nvSpPr>
        <p:spPr/>
        <p:txBody>
          <a:bodyPr/>
          <a:lstStyle/>
          <a:p>
            <a:r>
              <a:rPr lang="en-US"/>
              <a:t>Thank you</a:t>
            </a:r>
          </a:p>
        </p:txBody>
      </p:sp>
      <p:pic>
        <p:nvPicPr>
          <p:cNvPr id="6" name="Picture 5">
            <a:extLst>
              <a:ext uri="{FF2B5EF4-FFF2-40B4-BE49-F238E27FC236}">
                <a16:creationId xmlns:a16="http://schemas.microsoft.com/office/drawing/2014/main" id="{7DBA473D-C6F7-4129-9778-F6E7F5AD6DBB}"/>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609600" y="1176320"/>
            <a:ext cx="5229986" cy="2631439"/>
          </a:xfrm>
          <a:prstGeom prst="rect">
            <a:avLst/>
          </a:prstGeom>
          <a:noFill/>
          <a:ln>
            <a:noFill/>
          </a:ln>
        </p:spPr>
      </p:pic>
      <p:pic>
        <p:nvPicPr>
          <p:cNvPr id="7" name="Picture 6">
            <a:extLst>
              <a:ext uri="{FF2B5EF4-FFF2-40B4-BE49-F238E27FC236}">
                <a16:creationId xmlns:a16="http://schemas.microsoft.com/office/drawing/2014/main" id="{A48A92C8-EF9E-4E85-A058-FD93D23D6CD5}"/>
              </a:ext>
            </a:extLst>
          </p:cNvPr>
          <p:cNvPicPr/>
          <p:nvPr/>
        </p:nvPicPr>
        <p:blipFill>
          <a:blip r:embed="rId3">
            <a:extLst>
              <a:ext uri="{28A0092B-C50C-407E-A947-70E740481C1C}">
                <a14:useLocalDpi xmlns:a14="http://schemas.microsoft.com/office/drawing/2010/main" val="0"/>
              </a:ext>
            </a:extLst>
          </a:blip>
          <a:srcRect l="3973" t="5142" r="8319"/>
          <a:stretch>
            <a:fillRect/>
          </a:stretch>
        </p:blipFill>
        <p:spPr>
          <a:xfrm>
            <a:off x="6096000" y="1176320"/>
            <a:ext cx="4724397" cy="2631439"/>
          </a:xfrm>
          <a:prstGeom prst="rect">
            <a:avLst/>
          </a:prstGeom>
        </p:spPr>
      </p:pic>
      <p:pic>
        <p:nvPicPr>
          <p:cNvPr id="9" name="Picture 8">
            <a:extLst>
              <a:ext uri="{FF2B5EF4-FFF2-40B4-BE49-F238E27FC236}">
                <a16:creationId xmlns:a16="http://schemas.microsoft.com/office/drawing/2014/main" id="{8780BD32-88D1-40A6-A9A9-BD9927BF889D}"/>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6096000" y="4115662"/>
            <a:ext cx="5487801" cy="2718689"/>
          </a:xfrm>
          <a:prstGeom prst="rect">
            <a:avLst/>
          </a:prstGeom>
          <a:noFill/>
          <a:ln>
            <a:noFill/>
          </a:ln>
        </p:spPr>
      </p:pic>
      <p:grpSp>
        <p:nvGrpSpPr>
          <p:cNvPr id="11" name="Group 10">
            <a:extLst>
              <a:ext uri="{FF2B5EF4-FFF2-40B4-BE49-F238E27FC236}">
                <a16:creationId xmlns:a16="http://schemas.microsoft.com/office/drawing/2014/main" id="{CA0AFFC2-1D2C-42FE-A218-60042D287229}"/>
              </a:ext>
            </a:extLst>
          </p:cNvPr>
          <p:cNvGrpSpPr/>
          <p:nvPr/>
        </p:nvGrpSpPr>
        <p:grpSpPr>
          <a:xfrm>
            <a:off x="943866" y="4059049"/>
            <a:ext cx="3914537" cy="2775302"/>
            <a:chOff x="4921116" y="1996349"/>
            <a:chExt cx="6189285" cy="4388037"/>
          </a:xfrm>
        </p:grpSpPr>
        <p:pic>
          <p:nvPicPr>
            <p:cNvPr id="12" name="Picture 11">
              <a:extLst>
                <a:ext uri="{FF2B5EF4-FFF2-40B4-BE49-F238E27FC236}">
                  <a16:creationId xmlns:a16="http://schemas.microsoft.com/office/drawing/2014/main" id="{16FC8F4D-62A6-43E2-85A4-3656EAD1E9E8}"/>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rot="16200000">
              <a:off x="5935471" y="981994"/>
              <a:ext cx="4160576" cy="6189285"/>
            </a:xfrm>
            <a:prstGeom prst="rect">
              <a:avLst/>
            </a:prstGeom>
            <a:noFill/>
            <a:ln>
              <a:noFill/>
            </a:ln>
          </p:spPr>
        </p:pic>
        <p:sp>
          <p:nvSpPr>
            <p:cNvPr id="13" name="TextBox 12">
              <a:extLst>
                <a:ext uri="{FF2B5EF4-FFF2-40B4-BE49-F238E27FC236}">
                  <a16:creationId xmlns:a16="http://schemas.microsoft.com/office/drawing/2014/main" id="{6CF80989-D2AF-430A-8C57-DB0E20B1ECF8}"/>
                </a:ext>
              </a:extLst>
            </p:cNvPr>
            <p:cNvSpPr txBox="1"/>
            <p:nvPr/>
          </p:nvSpPr>
          <p:spPr>
            <a:xfrm flipH="1">
              <a:off x="7226082" y="5970754"/>
              <a:ext cx="1155032" cy="413632"/>
            </a:xfrm>
            <a:prstGeom prst="rect">
              <a:avLst/>
            </a:prstGeom>
            <a:solidFill>
              <a:schemeClr val="bg1"/>
            </a:solidFill>
          </p:spPr>
          <p:txBody>
            <a:bodyPr wrap="square" rtlCol="0">
              <a:spAutoFit/>
            </a:bodyPr>
            <a:lstStyle/>
            <a:p>
              <a:pPr algn="ctr"/>
              <a:r>
                <a:rPr lang="en-US" sz="1100" dirty="0">
                  <a:latin typeface="Times New Roman" panose="02020603050405020304" pitchFamily="18" charset="0"/>
                  <a:cs typeface="Times New Roman" panose="02020603050405020304" pitchFamily="18" charset="0"/>
                </a:rPr>
                <a:t>Season</a:t>
              </a:r>
            </a:p>
          </p:txBody>
        </p:sp>
      </p:grpSp>
    </p:spTree>
    <p:extLst>
      <p:ext uri="{BB962C8B-B14F-4D97-AF65-F5344CB8AC3E}">
        <p14:creationId xmlns:p14="http://schemas.microsoft.com/office/powerpoint/2010/main" val="1010611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022C215-B84E-4B9D-B2A1-207CEA55EAB4}"/>
              </a:ext>
            </a:extLst>
          </p:cNvPr>
          <p:cNvSpPr>
            <a:spLocks noGrp="1"/>
          </p:cNvSpPr>
          <p:nvPr>
            <p:ph type="title"/>
          </p:nvPr>
        </p:nvSpPr>
        <p:spPr/>
        <p:txBody>
          <a:bodyPr/>
          <a:lstStyle/>
          <a:p>
            <a:r>
              <a:rPr lang="en-US"/>
              <a:t>Presentation Overview</a:t>
            </a:r>
          </a:p>
        </p:txBody>
      </p:sp>
      <p:sp>
        <p:nvSpPr>
          <p:cNvPr id="4" name="Rectangle: Rounded Corners 3">
            <a:extLst>
              <a:ext uri="{FF2B5EF4-FFF2-40B4-BE49-F238E27FC236}">
                <a16:creationId xmlns:a16="http://schemas.microsoft.com/office/drawing/2014/main" id="{E6ACC20B-69A1-4C0C-9039-D392702336DE}"/>
              </a:ext>
            </a:extLst>
          </p:cNvPr>
          <p:cNvSpPr/>
          <p:nvPr/>
        </p:nvSpPr>
        <p:spPr>
          <a:xfrm>
            <a:off x="2082660" y="2209773"/>
            <a:ext cx="2262781" cy="1066291"/>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X-59 Mission</a:t>
            </a:r>
          </a:p>
        </p:txBody>
      </p:sp>
      <p:sp>
        <p:nvSpPr>
          <p:cNvPr id="5" name="Rectangle: Rounded Corners 4">
            <a:extLst>
              <a:ext uri="{FF2B5EF4-FFF2-40B4-BE49-F238E27FC236}">
                <a16:creationId xmlns:a16="http://schemas.microsoft.com/office/drawing/2014/main" id="{AE0F31DD-BC82-4E38-8682-3FC0C6818157}"/>
              </a:ext>
            </a:extLst>
          </p:cNvPr>
          <p:cNvSpPr/>
          <p:nvPr/>
        </p:nvSpPr>
        <p:spPr>
          <a:xfrm>
            <a:off x="4276906" y="4469390"/>
            <a:ext cx="2262781" cy="1066291"/>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rPr>
              <a:t>DoE Approach </a:t>
            </a:r>
            <a:br>
              <a:rPr lang="en-US" sz="2000" b="1">
                <a:solidFill>
                  <a:schemeClr val="tx1"/>
                </a:solidFill>
              </a:rPr>
            </a:br>
            <a:r>
              <a:rPr lang="en-US" sz="2000" b="1">
                <a:solidFill>
                  <a:schemeClr val="tx1"/>
                </a:solidFill>
              </a:rPr>
              <a:t>for X-59 Sonic Boom Simulation</a:t>
            </a:r>
          </a:p>
        </p:txBody>
      </p:sp>
      <p:sp>
        <p:nvSpPr>
          <p:cNvPr id="6" name="Rectangle: Rounded Corners 5">
            <a:extLst>
              <a:ext uri="{FF2B5EF4-FFF2-40B4-BE49-F238E27FC236}">
                <a16:creationId xmlns:a16="http://schemas.microsoft.com/office/drawing/2014/main" id="{CC6A6344-1FD5-4B8C-90F0-73FB007F9E24}"/>
              </a:ext>
            </a:extLst>
          </p:cNvPr>
          <p:cNvSpPr/>
          <p:nvPr/>
        </p:nvSpPr>
        <p:spPr>
          <a:xfrm>
            <a:off x="5475890" y="5624198"/>
            <a:ext cx="2262781" cy="1066291"/>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rPr>
              <a:t>Simulation Results and Visualizations</a:t>
            </a:r>
          </a:p>
        </p:txBody>
      </p:sp>
      <p:sp>
        <p:nvSpPr>
          <p:cNvPr id="7" name="Rectangle: Rounded Corners 6">
            <a:extLst>
              <a:ext uri="{FF2B5EF4-FFF2-40B4-BE49-F238E27FC236}">
                <a16:creationId xmlns:a16="http://schemas.microsoft.com/office/drawing/2014/main" id="{F5D6A06F-7D94-4605-A249-F9D083C6AD50}"/>
              </a:ext>
            </a:extLst>
          </p:cNvPr>
          <p:cNvSpPr/>
          <p:nvPr/>
        </p:nvSpPr>
        <p:spPr>
          <a:xfrm>
            <a:off x="3099934" y="3341149"/>
            <a:ext cx="2262781" cy="1066291"/>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rPr>
              <a:t>Outline of the Sonic Boom Simulation Goals</a:t>
            </a:r>
          </a:p>
        </p:txBody>
      </p:sp>
      <p:pic>
        <p:nvPicPr>
          <p:cNvPr id="18" name="Picture 2" descr="https://www.nasa.gov/sites/default/files/styles/full_width_feature/public/thumbnails/image/flying_004_0.jpg">
            <a:extLst>
              <a:ext uri="{FF2B5EF4-FFF2-40B4-BE49-F238E27FC236}">
                <a16:creationId xmlns:a16="http://schemas.microsoft.com/office/drawing/2014/main" id="{629F5198-2230-4BFE-8B45-6EC253C13A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6276" y="1530916"/>
            <a:ext cx="4459675" cy="3345827"/>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Rounded Corners 20">
            <a:extLst>
              <a:ext uri="{FF2B5EF4-FFF2-40B4-BE49-F238E27FC236}">
                <a16:creationId xmlns:a16="http://schemas.microsoft.com/office/drawing/2014/main" id="{D7671416-6C63-4D88-B5A0-BBB79AE44047}"/>
              </a:ext>
            </a:extLst>
          </p:cNvPr>
          <p:cNvSpPr/>
          <p:nvPr/>
        </p:nvSpPr>
        <p:spPr>
          <a:xfrm>
            <a:off x="837153" y="1078397"/>
            <a:ext cx="2262781" cy="1066291"/>
          </a:xfrm>
          <a:prstGeom prst="roundRect">
            <a:avLst/>
          </a:prstGeom>
          <a:solidFill>
            <a:schemeClr val="bg1">
              <a:lumMod val="75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tx1"/>
                </a:solidFill>
              </a:rPr>
              <a:t>Sonic Boom Background Info</a:t>
            </a:r>
          </a:p>
        </p:txBody>
      </p:sp>
      <p:pic>
        <p:nvPicPr>
          <p:cNvPr id="2050" name="Picture 2" descr="Low-Boom Flight Demonstration Patch">
            <a:extLst>
              <a:ext uri="{FF2B5EF4-FFF2-40B4-BE49-F238E27FC236}">
                <a16:creationId xmlns:a16="http://schemas.microsoft.com/office/drawing/2014/main" id="{61F842A4-3E9C-41F5-A32D-C13FC7F0256C}"/>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9699" y="3747703"/>
            <a:ext cx="2890744" cy="28907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85870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C6D64CA-480E-4DB9-874C-13ED87853AC3}"/>
              </a:ext>
            </a:extLst>
          </p:cNvPr>
          <p:cNvSpPr>
            <a:spLocks noGrp="1"/>
          </p:cNvSpPr>
          <p:nvPr>
            <p:ph type="title"/>
          </p:nvPr>
        </p:nvSpPr>
        <p:spPr/>
        <p:txBody>
          <a:bodyPr/>
          <a:lstStyle/>
          <a:p>
            <a:r>
              <a:rPr lang="en-US" sz="2800"/>
              <a:t>Brief and abbreviated history of civilian supersonic flight</a:t>
            </a:r>
          </a:p>
        </p:txBody>
      </p:sp>
      <p:sp>
        <p:nvSpPr>
          <p:cNvPr id="4" name="Rectangle: Rounded Corners 3">
            <a:extLst>
              <a:ext uri="{FF2B5EF4-FFF2-40B4-BE49-F238E27FC236}">
                <a16:creationId xmlns:a16="http://schemas.microsoft.com/office/drawing/2014/main" id="{0E273EFF-FD42-42D1-A411-C410568F022A}"/>
              </a:ext>
            </a:extLst>
          </p:cNvPr>
          <p:cNvSpPr/>
          <p:nvPr/>
        </p:nvSpPr>
        <p:spPr>
          <a:xfrm>
            <a:off x="458944" y="1166489"/>
            <a:ext cx="2397967" cy="1129995"/>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rPr>
              <a:t>1947 Yaeger breaks the sound barrier in the X-1</a:t>
            </a:r>
          </a:p>
        </p:txBody>
      </p:sp>
      <p:sp>
        <p:nvSpPr>
          <p:cNvPr id="5" name="Rectangle: Rounded Corners 4">
            <a:extLst>
              <a:ext uri="{FF2B5EF4-FFF2-40B4-BE49-F238E27FC236}">
                <a16:creationId xmlns:a16="http://schemas.microsoft.com/office/drawing/2014/main" id="{49EB7754-2E2A-4C2E-AF99-51553AF73B33}"/>
              </a:ext>
            </a:extLst>
          </p:cNvPr>
          <p:cNvSpPr/>
          <p:nvPr/>
        </p:nvSpPr>
        <p:spPr>
          <a:xfrm>
            <a:off x="5778964" y="2296484"/>
            <a:ext cx="2397967" cy="1129995"/>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rPr>
              <a:t>1973 FAA Prohibits Civilian Supersonic Flight Over Land</a:t>
            </a:r>
          </a:p>
        </p:txBody>
      </p:sp>
      <p:sp>
        <p:nvSpPr>
          <p:cNvPr id="7" name="Rectangle: Rounded Corners 6">
            <a:extLst>
              <a:ext uri="{FF2B5EF4-FFF2-40B4-BE49-F238E27FC236}">
                <a16:creationId xmlns:a16="http://schemas.microsoft.com/office/drawing/2014/main" id="{66889C8B-4341-4834-9638-FE99FBF5E8CA}"/>
              </a:ext>
            </a:extLst>
          </p:cNvPr>
          <p:cNvSpPr/>
          <p:nvPr/>
        </p:nvSpPr>
        <p:spPr>
          <a:xfrm>
            <a:off x="3076367" y="1731487"/>
            <a:ext cx="2397967" cy="1129995"/>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rPr>
              <a:t>1964 “Operation Bongo II” in Oklahoma City</a:t>
            </a:r>
          </a:p>
        </p:txBody>
      </p:sp>
      <p:sp>
        <p:nvSpPr>
          <p:cNvPr id="23" name="Rectangle: Rounded Corners 22">
            <a:extLst>
              <a:ext uri="{FF2B5EF4-FFF2-40B4-BE49-F238E27FC236}">
                <a16:creationId xmlns:a16="http://schemas.microsoft.com/office/drawing/2014/main" id="{E1CA30DB-5B53-488A-A357-326B2A71AF92}"/>
              </a:ext>
            </a:extLst>
          </p:cNvPr>
          <p:cNvSpPr/>
          <p:nvPr/>
        </p:nvSpPr>
        <p:spPr>
          <a:xfrm>
            <a:off x="458944" y="3544614"/>
            <a:ext cx="2397967" cy="1129995"/>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rPr>
              <a:t>2003 Concorde Retires</a:t>
            </a:r>
          </a:p>
        </p:txBody>
      </p:sp>
      <p:sp>
        <p:nvSpPr>
          <p:cNvPr id="24" name="Rectangle: Rounded Corners 23">
            <a:extLst>
              <a:ext uri="{FF2B5EF4-FFF2-40B4-BE49-F238E27FC236}">
                <a16:creationId xmlns:a16="http://schemas.microsoft.com/office/drawing/2014/main" id="{6CA95341-1557-4071-A221-1BCB9474F22F}"/>
              </a:ext>
            </a:extLst>
          </p:cNvPr>
          <p:cNvSpPr/>
          <p:nvPr/>
        </p:nvSpPr>
        <p:spPr>
          <a:xfrm>
            <a:off x="5778964" y="4674608"/>
            <a:ext cx="2397967" cy="1129995"/>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rPr>
              <a:t>2020 FAA Notice of Proposed Rulemaking Regarding Supersonic Flight</a:t>
            </a:r>
          </a:p>
        </p:txBody>
      </p:sp>
      <p:sp>
        <p:nvSpPr>
          <p:cNvPr id="25" name="Rectangle: Rounded Corners 24">
            <a:extLst>
              <a:ext uri="{FF2B5EF4-FFF2-40B4-BE49-F238E27FC236}">
                <a16:creationId xmlns:a16="http://schemas.microsoft.com/office/drawing/2014/main" id="{C2CACD76-1263-4191-95A7-B2ED9BF7E5A9}"/>
              </a:ext>
            </a:extLst>
          </p:cNvPr>
          <p:cNvSpPr/>
          <p:nvPr/>
        </p:nvSpPr>
        <p:spPr>
          <a:xfrm>
            <a:off x="3076366" y="4109611"/>
            <a:ext cx="2397967" cy="1129995"/>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rPr>
              <a:t>2005 Shaped Sonic Boom Demonstrator</a:t>
            </a:r>
          </a:p>
        </p:txBody>
      </p:sp>
      <p:sp>
        <p:nvSpPr>
          <p:cNvPr id="26" name="Rectangle: Rounded Corners 25">
            <a:extLst>
              <a:ext uri="{FF2B5EF4-FFF2-40B4-BE49-F238E27FC236}">
                <a16:creationId xmlns:a16="http://schemas.microsoft.com/office/drawing/2014/main" id="{9FA733BF-B6C6-41C0-B72A-B7FC350D2E2A}"/>
              </a:ext>
            </a:extLst>
          </p:cNvPr>
          <p:cNvSpPr/>
          <p:nvPr/>
        </p:nvSpPr>
        <p:spPr>
          <a:xfrm>
            <a:off x="8449798" y="5229246"/>
            <a:ext cx="2397967" cy="1129995"/>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rPr>
              <a:t>2024 X-59 Low-boom Community Noise Surveys</a:t>
            </a:r>
          </a:p>
        </p:txBody>
      </p:sp>
      <p:sp>
        <p:nvSpPr>
          <p:cNvPr id="29" name="Rectangle: Rounded Corners 28">
            <a:extLst>
              <a:ext uri="{FF2B5EF4-FFF2-40B4-BE49-F238E27FC236}">
                <a16:creationId xmlns:a16="http://schemas.microsoft.com/office/drawing/2014/main" id="{D6E89352-8339-48AA-8856-553EF05FD804}"/>
              </a:ext>
            </a:extLst>
          </p:cNvPr>
          <p:cNvSpPr/>
          <p:nvPr/>
        </p:nvSpPr>
        <p:spPr>
          <a:xfrm>
            <a:off x="8449798" y="2861481"/>
            <a:ext cx="2397967" cy="1129995"/>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rPr>
              <a:t>1976 Concorde Supersonic Over Water Routes</a:t>
            </a:r>
          </a:p>
        </p:txBody>
      </p:sp>
    </p:spTree>
    <p:extLst>
      <p:ext uri="{BB962C8B-B14F-4D97-AF65-F5344CB8AC3E}">
        <p14:creationId xmlns:p14="http://schemas.microsoft.com/office/powerpoint/2010/main" val="33143376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64BF4E5-8CB1-4541-B28E-FC7ED23FBC4A}"/>
              </a:ext>
            </a:extLst>
          </p:cNvPr>
          <p:cNvSpPr>
            <a:spLocks noGrp="1"/>
          </p:cNvSpPr>
          <p:nvPr>
            <p:ph type="title"/>
          </p:nvPr>
        </p:nvSpPr>
        <p:spPr/>
        <p:txBody>
          <a:bodyPr/>
          <a:lstStyle/>
          <a:p>
            <a:r>
              <a:rPr lang="en-US"/>
              <a:t>Traditional N-wave Sonic Booms and Shaped Low-Booms</a:t>
            </a:r>
          </a:p>
        </p:txBody>
      </p:sp>
      <p:pic>
        <p:nvPicPr>
          <p:cNvPr id="4" name="Picture 2">
            <a:extLst>
              <a:ext uri="{FF2B5EF4-FFF2-40B4-BE49-F238E27FC236}">
                <a16:creationId xmlns:a16="http://schemas.microsoft.com/office/drawing/2014/main" id="{1BDF8D4A-437A-4442-B010-33025F83615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0" y="1332153"/>
            <a:ext cx="2577955" cy="257795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Rounded Corners 6">
            <a:extLst>
              <a:ext uri="{FF2B5EF4-FFF2-40B4-BE49-F238E27FC236}">
                <a16:creationId xmlns:a16="http://schemas.microsoft.com/office/drawing/2014/main" id="{78DBAD52-A756-4066-80DA-5529F5017AF0}"/>
              </a:ext>
            </a:extLst>
          </p:cNvPr>
          <p:cNvSpPr/>
          <p:nvPr/>
        </p:nvSpPr>
        <p:spPr>
          <a:xfrm>
            <a:off x="73808" y="3812292"/>
            <a:ext cx="3349880" cy="1651162"/>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rPr>
              <a:t>Shocks near the aircraft merge together to form an “N-wave” with strong bow and tail shocks</a:t>
            </a:r>
          </a:p>
        </p:txBody>
      </p:sp>
      <p:sp>
        <p:nvSpPr>
          <p:cNvPr id="8" name="Rectangle: Rounded Corners 7">
            <a:extLst>
              <a:ext uri="{FF2B5EF4-FFF2-40B4-BE49-F238E27FC236}">
                <a16:creationId xmlns:a16="http://schemas.microsoft.com/office/drawing/2014/main" id="{59F38965-8DBC-44FF-ACBE-498C561F7923}"/>
              </a:ext>
            </a:extLst>
          </p:cNvPr>
          <p:cNvSpPr/>
          <p:nvPr/>
        </p:nvSpPr>
        <p:spPr>
          <a:xfrm>
            <a:off x="8768314" y="3789696"/>
            <a:ext cx="3349880" cy="1651162"/>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rPr>
              <a:t>Clever aircraft shaping prevents shocks from merging, which significantly reduces the loudness</a:t>
            </a:r>
          </a:p>
        </p:txBody>
      </p:sp>
      <p:sp>
        <p:nvSpPr>
          <p:cNvPr id="11" name="TextBox 10">
            <a:extLst>
              <a:ext uri="{FF2B5EF4-FFF2-40B4-BE49-F238E27FC236}">
                <a16:creationId xmlns:a16="http://schemas.microsoft.com/office/drawing/2014/main" id="{3E4178BB-C84B-479A-80C7-E909CCDD0F5B}"/>
              </a:ext>
            </a:extLst>
          </p:cNvPr>
          <p:cNvSpPr txBox="1"/>
          <p:nvPr/>
        </p:nvSpPr>
        <p:spPr>
          <a:xfrm>
            <a:off x="525636" y="1123840"/>
            <a:ext cx="2007473" cy="523220"/>
          </a:xfrm>
          <a:prstGeom prst="rect">
            <a:avLst/>
          </a:prstGeom>
          <a:noFill/>
        </p:spPr>
        <p:txBody>
          <a:bodyPr wrap="square" rtlCol="0">
            <a:spAutoFit/>
          </a:bodyPr>
          <a:lstStyle/>
          <a:p>
            <a:pPr algn="ctr"/>
            <a:r>
              <a:rPr lang="en-US" sz="2800" b="1">
                <a:solidFill>
                  <a:schemeClr val="accent1"/>
                </a:solidFill>
              </a:rPr>
              <a:t>Traditional</a:t>
            </a:r>
          </a:p>
        </p:txBody>
      </p:sp>
      <p:sp>
        <p:nvSpPr>
          <p:cNvPr id="12" name="TextBox 11">
            <a:extLst>
              <a:ext uri="{FF2B5EF4-FFF2-40B4-BE49-F238E27FC236}">
                <a16:creationId xmlns:a16="http://schemas.microsoft.com/office/drawing/2014/main" id="{57421666-76A2-40F1-A594-66E58CB18AD9}"/>
              </a:ext>
            </a:extLst>
          </p:cNvPr>
          <p:cNvSpPr txBox="1"/>
          <p:nvPr/>
        </p:nvSpPr>
        <p:spPr>
          <a:xfrm>
            <a:off x="9404425" y="1123840"/>
            <a:ext cx="2007473" cy="523220"/>
          </a:xfrm>
          <a:prstGeom prst="rect">
            <a:avLst/>
          </a:prstGeom>
          <a:noFill/>
        </p:spPr>
        <p:txBody>
          <a:bodyPr wrap="square" rtlCol="0">
            <a:spAutoFit/>
          </a:bodyPr>
          <a:lstStyle/>
          <a:p>
            <a:pPr algn="ctr"/>
            <a:r>
              <a:rPr lang="en-US" sz="2800" b="1">
                <a:solidFill>
                  <a:srgbClr val="0374BE"/>
                </a:solidFill>
              </a:rPr>
              <a:t>Low-boom</a:t>
            </a:r>
          </a:p>
        </p:txBody>
      </p:sp>
      <p:cxnSp>
        <p:nvCxnSpPr>
          <p:cNvPr id="14" name="Straight Arrow Connector 13">
            <a:extLst>
              <a:ext uri="{FF2B5EF4-FFF2-40B4-BE49-F238E27FC236}">
                <a16:creationId xmlns:a16="http://schemas.microsoft.com/office/drawing/2014/main" id="{F1C6A661-9757-4966-A303-A4FB7FCE61E6}"/>
              </a:ext>
            </a:extLst>
          </p:cNvPr>
          <p:cNvCxnSpPr>
            <a:cxnSpLocks/>
          </p:cNvCxnSpPr>
          <p:nvPr/>
        </p:nvCxnSpPr>
        <p:spPr>
          <a:xfrm>
            <a:off x="4971393" y="4234445"/>
            <a:ext cx="0" cy="713475"/>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DB64178B-B6A7-4879-884C-5C0B555DB63F}"/>
              </a:ext>
            </a:extLst>
          </p:cNvPr>
          <p:cNvCxnSpPr/>
          <p:nvPr/>
        </p:nvCxnSpPr>
        <p:spPr>
          <a:xfrm>
            <a:off x="3768659" y="5463454"/>
            <a:ext cx="0" cy="1135117"/>
          </a:xfrm>
          <a:prstGeom prst="line">
            <a:avLst/>
          </a:prstGeom>
          <a:ln w="19050"/>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9A4E0A0B-F9A7-439D-A9A9-F58822A97EC8}"/>
              </a:ext>
            </a:extLst>
          </p:cNvPr>
          <p:cNvCxnSpPr>
            <a:cxnSpLocks/>
          </p:cNvCxnSpPr>
          <p:nvPr/>
        </p:nvCxnSpPr>
        <p:spPr>
          <a:xfrm flipH="1">
            <a:off x="3762654" y="6597960"/>
            <a:ext cx="2252066"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23" name="Straight Connector 22">
            <a:extLst>
              <a:ext uri="{FF2B5EF4-FFF2-40B4-BE49-F238E27FC236}">
                <a16:creationId xmlns:a16="http://schemas.microsoft.com/office/drawing/2014/main" id="{8F29893D-2ACD-4D78-B567-35A5C1E52EAF}"/>
              </a:ext>
            </a:extLst>
          </p:cNvPr>
          <p:cNvCxnSpPr/>
          <p:nvPr/>
        </p:nvCxnSpPr>
        <p:spPr>
          <a:xfrm>
            <a:off x="3762654" y="6031012"/>
            <a:ext cx="474066"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D99F6CEB-FDED-4652-8553-3AF300231F64}"/>
              </a:ext>
            </a:extLst>
          </p:cNvPr>
          <p:cNvCxnSpPr>
            <a:cxnSpLocks/>
          </p:cNvCxnSpPr>
          <p:nvPr/>
        </p:nvCxnSpPr>
        <p:spPr>
          <a:xfrm rot="16200000">
            <a:off x="3999687" y="5793979"/>
            <a:ext cx="474066"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A43AA27D-7556-4F16-B868-661483589E4F}"/>
              </a:ext>
            </a:extLst>
          </p:cNvPr>
          <p:cNvCxnSpPr>
            <a:cxnSpLocks/>
          </p:cNvCxnSpPr>
          <p:nvPr/>
        </p:nvCxnSpPr>
        <p:spPr>
          <a:xfrm rot="16200000">
            <a:off x="5174239" y="6300709"/>
            <a:ext cx="474066"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87754E48-4ED9-44C8-86CE-CF61ADFF5D98}"/>
              </a:ext>
            </a:extLst>
          </p:cNvPr>
          <p:cNvCxnSpPr>
            <a:cxnSpLocks/>
          </p:cNvCxnSpPr>
          <p:nvPr/>
        </p:nvCxnSpPr>
        <p:spPr>
          <a:xfrm flipH="1" flipV="1">
            <a:off x="4236720" y="5556945"/>
            <a:ext cx="1174552" cy="98079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4C14BB83-B354-4B38-9BFA-24FFF9DDEE3D}"/>
              </a:ext>
            </a:extLst>
          </p:cNvPr>
          <p:cNvCxnSpPr/>
          <p:nvPr/>
        </p:nvCxnSpPr>
        <p:spPr>
          <a:xfrm>
            <a:off x="5411272" y="6063675"/>
            <a:ext cx="474066"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CF1B7D6E-06C4-4AEF-A9F7-86ABEBDE961F}"/>
              </a:ext>
            </a:extLst>
          </p:cNvPr>
          <p:cNvSpPr txBox="1"/>
          <p:nvPr/>
        </p:nvSpPr>
        <p:spPr>
          <a:xfrm rot="16200000">
            <a:off x="2973329" y="5830450"/>
            <a:ext cx="1103325" cy="369332"/>
          </a:xfrm>
          <a:prstGeom prst="rect">
            <a:avLst/>
          </a:prstGeom>
          <a:noFill/>
        </p:spPr>
        <p:txBody>
          <a:bodyPr wrap="square" rtlCol="0">
            <a:spAutoFit/>
          </a:bodyPr>
          <a:lstStyle/>
          <a:p>
            <a:pPr algn="ctr"/>
            <a:r>
              <a:rPr lang="en-US"/>
              <a:t>Pressure</a:t>
            </a:r>
          </a:p>
        </p:txBody>
      </p:sp>
      <p:sp>
        <p:nvSpPr>
          <p:cNvPr id="31" name="TextBox 30">
            <a:extLst>
              <a:ext uri="{FF2B5EF4-FFF2-40B4-BE49-F238E27FC236}">
                <a16:creationId xmlns:a16="http://schemas.microsoft.com/office/drawing/2014/main" id="{844D4B50-88FB-42B2-A2B0-DA74751BAEEC}"/>
              </a:ext>
            </a:extLst>
          </p:cNvPr>
          <p:cNvSpPr txBox="1"/>
          <p:nvPr/>
        </p:nvSpPr>
        <p:spPr>
          <a:xfrm>
            <a:off x="4082483" y="6566779"/>
            <a:ext cx="1500410" cy="369332"/>
          </a:xfrm>
          <a:prstGeom prst="rect">
            <a:avLst/>
          </a:prstGeom>
          <a:noFill/>
        </p:spPr>
        <p:txBody>
          <a:bodyPr wrap="square" rtlCol="0">
            <a:spAutoFit/>
          </a:bodyPr>
          <a:lstStyle/>
          <a:p>
            <a:pPr algn="ctr"/>
            <a:r>
              <a:rPr lang="en-US"/>
              <a:t>Time</a:t>
            </a:r>
          </a:p>
        </p:txBody>
      </p:sp>
      <p:sp>
        <p:nvSpPr>
          <p:cNvPr id="32" name="TextBox 31">
            <a:extLst>
              <a:ext uri="{FF2B5EF4-FFF2-40B4-BE49-F238E27FC236}">
                <a16:creationId xmlns:a16="http://schemas.microsoft.com/office/drawing/2014/main" id="{74B42B8C-7376-4706-81F9-6D5C3EE41AE5}"/>
              </a:ext>
            </a:extLst>
          </p:cNvPr>
          <p:cNvSpPr txBox="1"/>
          <p:nvPr/>
        </p:nvSpPr>
        <p:spPr>
          <a:xfrm>
            <a:off x="5360993" y="4297118"/>
            <a:ext cx="1624277" cy="646331"/>
          </a:xfrm>
          <a:prstGeom prst="rect">
            <a:avLst/>
          </a:prstGeom>
          <a:noFill/>
        </p:spPr>
        <p:txBody>
          <a:bodyPr wrap="square" rtlCol="0">
            <a:spAutoFit/>
          </a:bodyPr>
          <a:lstStyle/>
          <a:p>
            <a:r>
              <a:rPr lang="en-US"/>
              <a:t>Sound arrives at the ground</a:t>
            </a:r>
          </a:p>
        </p:txBody>
      </p:sp>
      <p:cxnSp>
        <p:nvCxnSpPr>
          <p:cNvPr id="33" name="Straight Connector 32">
            <a:extLst>
              <a:ext uri="{FF2B5EF4-FFF2-40B4-BE49-F238E27FC236}">
                <a16:creationId xmlns:a16="http://schemas.microsoft.com/office/drawing/2014/main" id="{9E684939-E64E-4055-BD12-2D304905FDAA}"/>
              </a:ext>
            </a:extLst>
          </p:cNvPr>
          <p:cNvCxnSpPr/>
          <p:nvPr/>
        </p:nvCxnSpPr>
        <p:spPr>
          <a:xfrm>
            <a:off x="6601466" y="5432356"/>
            <a:ext cx="0" cy="1135117"/>
          </a:xfrm>
          <a:prstGeom prst="line">
            <a:avLst/>
          </a:prstGeom>
          <a:ln w="19050"/>
        </p:spPr>
        <p:style>
          <a:lnRef idx="1">
            <a:schemeClr val="dk1"/>
          </a:lnRef>
          <a:fillRef idx="0">
            <a:schemeClr val="dk1"/>
          </a:fillRef>
          <a:effectRef idx="0">
            <a:schemeClr val="dk1"/>
          </a:effectRef>
          <a:fontRef idx="minor">
            <a:schemeClr val="tx1"/>
          </a:fontRef>
        </p:style>
      </p:cxnSp>
      <p:cxnSp>
        <p:nvCxnSpPr>
          <p:cNvPr id="34" name="Straight Connector 33">
            <a:extLst>
              <a:ext uri="{FF2B5EF4-FFF2-40B4-BE49-F238E27FC236}">
                <a16:creationId xmlns:a16="http://schemas.microsoft.com/office/drawing/2014/main" id="{0B4948EA-496C-4B85-9705-7337B044F838}"/>
              </a:ext>
            </a:extLst>
          </p:cNvPr>
          <p:cNvCxnSpPr>
            <a:cxnSpLocks/>
          </p:cNvCxnSpPr>
          <p:nvPr/>
        </p:nvCxnSpPr>
        <p:spPr>
          <a:xfrm flipH="1">
            <a:off x="6595461" y="6566862"/>
            <a:ext cx="2252066"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35" name="Straight Connector 34">
            <a:extLst>
              <a:ext uri="{FF2B5EF4-FFF2-40B4-BE49-F238E27FC236}">
                <a16:creationId xmlns:a16="http://schemas.microsoft.com/office/drawing/2014/main" id="{33321F75-5E3C-4422-8623-B4F3AD5FC67B}"/>
              </a:ext>
            </a:extLst>
          </p:cNvPr>
          <p:cNvCxnSpPr/>
          <p:nvPr/>
        </p:nvCxnSpPr>
        <p:spPr>
          <a:xfrm>
            <a:off x="6595461" y="5999914"/>
            <a:ext cx="474066" cy="0"/>
          </a:xfrm>
          <a:prstGeom prst="line">
            <a:avLst/>
          </a:prstGeom>
          <a:ln w="28575">
            <a:solidFill>
              <a:srgbClr val="0374BE"/>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983EC1DD-D42A-440B-8B38-A6334C8BED4F}"/>
              </a:ext>
            </a:extLst>
          </p:cNvPr>
          <p:cNvCxnSpPr/>
          <p:nvPr/>
        </p:nvCxnSpPr>
        <p:spPr>
          <a:xfrm>
            <a:off x="8077200" y="6028549"/>
            <a:ext cx="474066" cy="0"/>
          </a:xfrm>
          <a:prstGeom prst="line">
            <a:avLst/>
          </a:prstGeom>
          <a:ln w="28575">
            <a:solidFill>
              <a:srgbClr val="0374BE"/>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E188D2B4-EA56-46A7-B6F4-BB1E309BA735}"/>
              </a:ext>
            </a:extLst>
          </p:cNvPr>
          <p:cNvSpPr txBox="1"/>
          <p:nvPr/>
        </p:nvSpPr>
        <p:spPr>
          <a:xfrm rot="16200000">
            <a:off x="5806136" y="5799352"/>
            <a:ext cx="1103325" cy="369332"/>
          </a:xfrm>
          <a:prstGeom prst="rect">
            <a:avLst/>
          </a:prstGeom>
          <a:noFill/>
        </p:spPr>
        <p:txBody>
          <a:bodyPr wrap="square" rtlCol="0">
            <a:spAutoFit/>
          </a:bodyPr>
          <a:lstStyle/>
          <a:p>
            <a:pPr algn="ctr"/>
            <a:r>
              <a:rPr lang="en-US"/>
              <a:t>Pressure</a:t>
            </a:r>
          </a:p>
        </p:txBody>
      </p:sp>
      <p:sp>
        <p:nvSpPr>
          <p:cNvPr id="41" name="TextBox 40">
            <a:extLst>
              <a:ext uri="{FF2B5EF4-FFF2-40B4-BE49-F238E27FC236}">
                <a16:creationId xmlns:a16="http://schemas.microsoft.com/office/drawing/2014/main" id="{DF085CBC-123A-4B45-91A1-4C82CDD3CEAD}"/>
              </a:ext>
            </a:extLst>
          </p:cNvPr>
          <p:cNvSpPr txBox="1"/>
          <p:nvPr/>
        </p:nvSpPr>
        <p:spPr>
          <a:xfrm>
            <a:off x="6915290" y="6535681"/>
            <a:ext cx="1500410" cy="369332"/>
          </a:xfrm>
          <a:prstGeom prst="rect">
            <a:avLst/>
          </a:prstGeom>
          <a:noFill/>
        </p:spPr>
        <p:txBody>
          <a:bodyPr wrap="square" rtlCol="0">
            <a:spAutoFit/>
          </a:bodyPr>
          <a:lstStyle/>
          <a:p>
            <a:pPr algn="ctr"/>
            <a:r>
              <a:rPr lang="en-US"/>
              <a:t>Time</a:t>
            </a:r>
          </a:p>
        </p:txBody>
      </p:sp>
      <p:sp>
        <p:nvSpPr>
          <p:cNvPr id="44" name="Freeform: Shape 43">
            <a:extLst>
              <a:ext uri="{FF2B5EF4-FFF2-40B4-BE49-F238E27FC236}">
                <a16:creationId xmlns:a16="http://schemas.microsoft.com/office/drawing/2014/main" id="{1CF038F4-2752-4760-AF0D-FFA509D31D34}"/>
              </a:ext>
            </a:extLst>
          </p:cNvPr>
          <p:cNvSpPr/>
          <p:nvPr/>
        </p:nvSpPr>
        <p:spPr>
          <a:xfrm>
            <a:off x="7071360" y="5542620"/>
            <a:ext cx="1005840" cy="872635"/>
          </a:xfrm>
          <a:custGeom>
            <a:avLst/>
            <a:gdLst>
              <a:gd name="connsiteX0" fmla="*/ 0 w 1005840"/>
              <a:gd name="connsiteY0" fmla="*/ 567602 h 1067417"/>
              <a:gd name="connsiteX1" fmla="*/ 243840 w 1005840"/>
              <a:gd name="connsiteY1" fmla="*/ 12866 h 1067417"/>
              <a:gd name="connsiteX2" fmla="*/ 768096 w 1005840"/>
              <a:gd name="connsiteY2" fmla="*/ 1055282 h 1067417"/>
              <a:gd name="connsiteX3" fmla="*/ 1005840 w 1005840"/>
              <a:gd name="connsiteY3" fmla="*/ 579794 h 1067417"/>
            </a:gdLst>
            <a:ahLst/>
            <a:cxnLst>
              <a:cxn ang="0">
                <a:pos x="connsiteX0" y="connsiteY0"/>
              </a:cxn>
              <a:cxn ang="0">
                <a:pos x="connsiteX1" y="connsiteY1"/>
              </a:cxn>
              <a:cxn ang="0">
                <a:pos x="connsiteX2" y="connsiteY2"/>
              </a:cxn>
              <a:cxn ang="0">
                <a:pos x="connsiteX3" y="connsiteY3"/>
              </a:cxn>
            </a:cxnLst>
            <a:rect l="l" t="t" r="r" b="b"/>
            <a:pathLst>
              <a:path w="1005840" h="1067417">
                <a:moveTo>
                  <a:pt x="0" y="567602"/>
                </a:moveTo>
                <a:cubicBezTo>
                  <a:pt x="57912" y="249594"/>
                  <a:pt x="115824" y="-68414"/>
                  <a:pt x="243840" y="12866"/>
                </a:cubicBezTo>
                <a:cubicBezTo>
                  <a:pt x="371856" y="94146"/>
                  <a:pt x="641096" y="960794"/>
                  <a:pt x="768096" y="1055282"/>
                </a:cubicBezTo>
                <a:cubicBezTo>
                  <a:pt x="895096" y="1149770"/>
                  <a:pt x="958088" y="664122"/>
                  <a:pt x="1005840" y="579794"/>
                </a:cubicBezTo>
              </a:path>
            </a:pathLst>
          </a:custGeom>
          <a:noFill/>
          <a:ln>
            <a:solidFill>
              <a:srgbClr val="0374B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a:extLst>
              <a:ext uri="{FF2B5EF4-FFF2-40B4-BE49-F238E27FC236}">
                <a16:creationId xmlns:a16="http://schemas.microsoft.com/office/drawing/2014/main" id="{906661F9-6D66-4E73-B39D-B5BAC5A66005}"/>
              </a:ext>
            </a:extLst>
          </p:cNvPr>
          <p:cNvSpPr txBox="1"/>
          <p:nvPr/>
        </p:nvSpPr>
        <p:spPr>
          <a:xfrm>
            <a:off x="3911600" y="5225463"/>
            <a:ext cx="816629" cy="369332"/>
          </a:xfrm>
          <a:prstGeom prst="rect">
            <a:avLst/>
          </a:prstGeom>
          <a:noFill/>
        </p:spPr>
        <p:txBody>
          <a:bodyPr wrap="square" rtlCol="0">
            <a:spAutoFit/>
          </a:bodyPr>
          <a:lstStyle/>
          <a:p>
            <a:r>
              <a:rPr lang="en-US"/>
              <a:t>Bang!</a:t>
            </a:r>
          </a:p>
        </p:txBody>
      </p:sp>
      <p:sp>
        <p:nvSpPr>
          <p:cNvPr id="46" name="TextBox 45">
            <a:extLst>
              <a:ext uri="{FF2B5EF4-FFF2-40B4-BE49-F238E27FC236}">
                <a16:creationId xmlns:a16="http://schemas.microsoft.com/office/drawing/2014/main" id="{85C02B33-2516-424E-A585-CC592ECB2982}"/>
              </a:ext>
            </a:extLst>
          </p:cNvPr>
          <p:cNvSpPr txBox="1"/>
          <p:nvPr/>
        </p:nvSpPr>
        <p:spPr>
          <a:xfrm>
            <a:off x="4945186" y="5625644"/>
            <a:ext cx="816629" cy="369332"/>
          </a:xfrm>
          <a:prstGeom prst="rect">
            <a:avLst/>
          </a:prstGeom>
          <a:noFill/>
        </p:spPr>
        <p:txBody>
          <a:bodyPr wrap="square" rtlCol="0">
            <a:spAutoFit/>
          </a:bodyPr>
          <a:lstStyle/>
          <a:p>
            <a:r>
              <a:rPr lang="en-US"/>
              <a:t>Bang!</a:t>
            </a:r>
          </a:p>
        </p:txBody>
      </p:sp>
      <p:sp>
        <p:nvSpPr>
          <p:cNvPr id="47" name="TextBox 46">
            <a:extLst>
              <a:ext uri="{FF2B5EF4-FFF2-40B4-BE49-F238E27FC236}">
                <a16:creationId xmlns:a16="http://schemas.microsoft.com/office/drawing/2014/main" id="{A8A769BF-8F12-4A3F-90C7-FE18FCBDAD58}"/>
              </a:ext>
            </a:extLst>
          </p:cNvPr>
          <p:cNvSpPr txBox="1"/>
          <p:nvPr/>
        </p:nvSpPr>
        <p:spPr>
          <a:xfrm>
            <a:off x="6707035" y="5247689"/>
            <a:ext cx="1042708" cy="369332"/>
          </a:xfrm>
          <a:prstGeom prst="rect">
            <a:avLst/>
          </a:prstGeom>
          <a:noFill/>
        </p:spPr>
        <p:txBody>
          <a:bodyPr wrap="square" rtlCol="0">
            <a:spAutoFit/>
          </a:bodyPr>
          <a:lstStyle/>
          <a:p>
            <a:pPr algn="ctr"/>
            <a:r>
              <a:rPr lang="en-US" i="1"/>
              <a:t>Thump</a:t>
            </a:r>
          </a:p>
        </p:txBody>
      </p:sp>
      <p:cxnSp>
        <p:nvCxnSpPr>
          <p:cNvPr id="54" name="Straight Arrow Connector 53">
            <a:extLst>
              <a:ext uri="{FF2B5EF4-FFF2-40B4-BE49-F238E27FC236}">
                <a16:creationId xmlns:a16="http://schemas.microsoft.com/office/drawing/2014/main" id="{A05B8736-AED1-4883-87C5-B8FECA35E0F4}"/>
              </a:ext>
            </a:extLst>
          </p:cNvPr>
          <p:cNvCxnSpPr>
            <a:cxnSpLocks/>
          </p:cNvCxnSpPr>
          <p:nvPr/>
        </p:nvCxnSpPr>
        <p:spPr>
          <a:xfrm>
            <a:off x="7246607" y="4258539"/>
            <a:ext cx="0" cy="713475"/>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55" name="TextBox 54">
            <a:extLst>
              <a:ext uri="{FF2B5EF4-FFF2-40B4-BE49-F238E27FC236}">
                <a16:creationId xmlns:a16="http://schemas.microsoft.com/office/drawing/2014/main" id="{D6C00D5E-BF09-4ED7-AE98-99952ABEAE84}"/>
              </a:ext>
            </a:extLst>
          </p:cNvPr>
          <p:cNvSpPr txBox="1"/>
          <p:nvPr/>
        </p:nvSpPr>
        <p:spPr>
          <a:xfrm>
            <a:off x="7539420" y="5643627"/>
            <a:ext cx="1042708" cy="369332"/>
          </a:xfrm>
          <a:prstGeom prst="rect">
            <a:avLst/>
          </a:prstGeom>
          <a:noFill/>
        </p:spPr>
        <p:txBody>
          <a:bodyPr wrap="square" rtlCol="0">
            <a:spAutoFit/>
          </a:bodyPr>
          <a:lstStyle/>
          <a:p>
            <a:pPr algn="ctr"/>
            <a:r>
              <a:rPr lang="en-US" i="1"/>
              <a:t>Thump</a:t>
            </a:r>
          </a:p>
        </p:txBody>
      </p:sp>
      <p:pic>
        <p:nvPicPr>
          <p:cNvPr id="56" name="Picture 55">
            <a:extLst>
              <a:ext uri="{FF2B5EF4-FFF2-40B4-BE49-F238E27FC236}">
                <a16:creationId xmlns:a16="http://schemas.microsoft.com/office/drawing/2014/main" id="{EC25E041-C476-4E52-9C89-E29B957E4B6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1820"/>
          <a:stretch/>
        </p:blipFill>
        <p:spPr>
          <a:xfrm rot="16200000" flipH="1">
            <a:off x="3506096" y="1480445"/>
            <a:ext cx="2539545" cy="2327978"/>
          </a:xfrm>
          <a:prstGeom prst="rect">
            <a:avLst/>
          </a:prstGeom>
        </p:spPr>
      </p:pic>
    </p:spTree>
    <p:extLst>
      <p:ext uri="{BB962C8B-B14F-4D97-AF65-F5344CB8AC3E}">
        <p14:creationId xmlns:p14="http://schemas.microsoft.com/office/powerpoint/2010/main" val="42198450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C343C35-FC00-47C3-9F77-715A2B9D093C}"/>
              </a:ext>
            </a:extLst>
          </p:cNvPr>
          <p:cNvSpPr>
            <a:spLocks noGrp="1"/>
          </p:cNvSpPr>
          <p:nvPr>
            <p:ph type="title"/>
          </p:nvPr>
        </p:nvSpPr>
        <p:spPr/>
        <p:txBody>
          <a:bodyPr/>
          <a:lstStyle/>
          <a:p>
            <a:r>
              <a:rPr lang="en-US"/>
              <a:t>Sonic Boom Exposure Region Size</a:t>
            </a:r>
          </a:p>
        </p:txBody>
      </p:sp>
      <p:pic>
        <p:nvPicPr>
          <p:cNvPr id="6" name="Flyover_carpet_V13">
            <a:hlinkClick r:id="" action="ppaction://media"/>
            <a:extLst>
              <a:ext uri="{FF2B5EF4-FFF2-40B4-BE49-F238E27FC236}">
                <a16:creationId xmlns:a16="http://schemas.microsoft.com/office/drawing/2014/main" id="{71F19046-AF07-44DD-BACA-2BCAD460AE1F}"/>
              </a:ext>
            </a:extLst>
          </p:cNvPr>
          <p:cNvPicPr>
            <a:picLocks noGrp="1" noChangeAspect="1"/>
          </p:cNvPicPr>
          <p:nvPr>
            <p:ph idx="1"/>
            <a:videoFile r:link="rId1"/>
            <p:extLst>
              <p:ext uri="{DAA4B4D4-6D71-4841-9C94-3DE7FCFB9230}">
                <p14:media xmlns:p14="http://schemas.microsoft.com/office/powerpoint/2010/main" r:embed="rId2">
                  <p14:trim end="5699.6666"/>
                </p14:media>
              </p:ext>
            </p:extLst>
          </p:nvPr>
        </p:nvPicPr>
        <p:blipFill>
          <a:blip r:embed="rId5"/>
          <a:stretch>
            <a:fillRect/>
          </a:stretch>
        </p:blipFill>
        <p:spPr>
          <a:xfrm>
            <a:off x="1311275" y="1220788"/>
            <a:ext cx="9567863" cy="5381625"/>
          </a:xfrm>
        </p:spPr>
      </p:pic>
    </p:spTree>
    <p:extLst>
      <p:ext uri="{BB962C8B-B14F-4D97-AF65-F5344CB8AC3E}">
        <p14:creationId xmlns:p14="http://schemas.microsoft.com/office/powerpoint/2010/main" val="3773521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66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6"/>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022C215-B84E-4B9D-B2A1-207CEA55EAB4}"/>
              </a:ext>
            </a:extLst>
          </p:cNvPr>
          <p:cNvSpPr>
            <a:spLocks noGrp="1"/>
          </p:cNvSpPr>
          <p:nvPr>
            <p:ph type="title"/>
          </p:nvPr>
        </p:nvSpPr>
        <p:spPr/>
        <p:txBody>
          <a:bodyPr/>
          <a:lstStyle/>
          <a:p>
            <a:r>
              <a:rPr lang="en-US"/>
              <a:t>Presentation Overview</a:t>
            </a:r>
          </a:p>
        </p:txBody>
      </p:sp>
      <p:sp>
        <p:nvSpPr>
          <p:cNvPr id="4" name="Rectangle: Rounded Corners 3">
            <a:extLst>
              <a:ext uri="{FF2B5EF4-FFF2-40B4-BE49-F238E27FC236}">
                <a16:creationId xmlns:a16="http://schemas.microsoft.com/office/drawing/2014/main" id="{E6ACC20B-69A1-4C0C-9039-D392702336DE}"/>
              </a:ext>
            </a:extLst>
          </p:cNvPr>
          <p:cNvSpPr/>
          <p:nvPr/>
        </p:nvSpPr>
        <p:spPr>
          <a:xfrm>
            <a:off x="2082660" y="2209773"/>
            <a:ext cx="2262781" cy="1066291"/>
          </a:xfrm>
          <a:prstGeom prst="roundRect">
            <a:avLst/>
          </a:prstGeom>
          <a:solidFill>
            <a:schemeClr val="bg1">
              <a:lumMod val="65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X-59 Mission</a:t>
            </a:r>
          </a:p>
        </p:txBody>
      </p:sp>
      <p:sp>
        <p:nvSpPr>
          <p:cNvPr id="5" name="Rectangle: Rounded Corners 4">
            <a:extLst>
              <a:ext uri="{FF2B5EF4-FFF2-40B4-BE49-F238E27FC236}">
                <a16:creationId xmlns:a16="http://schemas.microsoft.com/office/drawing/2014/main" id="{AE0F31DD-BC82-4E38-8682-3FC0C6818157}"/>
              </a:ext>
            </a:extLst>
          </p:cNvPr>
          <p:cNvSpPr/>
          <p:nvPr/>
        </p:nvSpPr>
        <p:spPr>
          <a:xfrm>
            <a:off x="4276906" y="4469390"/>
            <a:ext cx="2262781" cy="1066291"/>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rPr>
              <a:t>DoE Approach </a:t>
            </a:r>
            <a:br>
              <a:rPr lang="en-US" sz="2000" b="1">
                <a:solidFill>
                  <a:schemeClr val="tx1"/>
                </a:solidFill>
              </a:rPr>
            </a:br>
            <a:r>
              <a:rPr lang="en-US" sz="2000" b="1">
                <a:solidFill>
                  <a:schemeClr val="tx1"/>
                </a:solidFill>
              </a:rPr>
              <a:t>for X-59 Sonic Boom Simulation</a:t>
            </a:r>
          </a:p>
        </p:txBody>
      </p:sp>
      <p:sp>
        <p:nvSpPr>
          <p:cNvPr id="6" name="Rectangle: Rounded Corners 5">
            <a:extLst>
              <a:ext uri="{FF2B5EF4-FFF2-40B4-BE49-F238E27FC236}">
                <a16:creationId xmlns:a16="http://schemas.microsoft.com/office/drawing/2014/main" id="{CC6A6344-1FD5-4B8C-90F0-73FB007F9E24}"/>
              </a:ext>
            </a:extLst>
          </p:cNvPr>
          <p:cNvSpPr/>
          <p:nvPr/>
        </p:nvSpPr>
        <p:spPr>
          <a:xfrm>
            <a:off x="5475890" y="5624198"/>
            <a:ext cx="2262781" cy="1066291"/>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rPr>
              <a:t>Simulation Results and Visualizations</a:t>
            </a:r>
          </a:p>
        </p:txBody>
      </p:sp>
      <p:sp>
        <p:nvSpPr>
          <p:cNvPr id="7" name="Rectangle: Rounded Corners 6">
            <a:extLst>
              <a:ext uri="{FF2B5EF4-FFF2-40B4-BE49-F238E27FC236}">
                <a16:creationId xmlns:a16="http://schemas.microsoft.com/office/drawing/2014/main" id="{F5D6A06F-7D94-4605-A249-F9D083C6AD50}"/>
              </a:ext>
            </a:extLst>
          </p:cNvPr>
          <p:cNvSpPr/>
          <p:nvPr/>
        </p:nvSpPr>
        <p:spPr>
          <a:xfrm>
            <a:off x="3099934" y="3341149"/>
            <a:ext cx="2262781" cy="1066291"/>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rPr>
              <a:t>Outline of the Sonic Boom Simulation Goals</a:t>
            </a:r>
          </a:p>
        </p:txBody>
      </p:sp>
      <p:pic>
        <p:nvPicPr>
          <p:cNvPr id="18" name="Picture 2" descr="https://www.nasa.gov/sites/default/files/styles/full_width_feature/public/thumbnails/image/flying_004_0.jpg">
            <a:extLst>
              <a:ext uri="{FF2B5EF4-FFF2-40B4-BE49-F238E27FC236}">
                <a16:creationId xmlns:a16="http://schemas.microsoft.com/office/drawing/2014/main" id="{629F5198-2230-4BFE-8B45-6EC253C13A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6276" y="1530916"/>
            <a:ext cx="4459675" cy="3345827"/>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Rounded Corners 20">
            <a:extLst>
              <a:ext uri="{FF2B5EF4-FFF2-40B4-BE49-F238E27FC236}">
                <a16:creationId xmlns:a16="http://schemas.microsoft.com/office/drawing/2014/main" id="{D7671416-6C63-4D88-B5A0-BBB79AE44047}"/>
              </a:ext>
            </a:extLst>
          </p:cNvPr>
          <p:cNvSpPr/>
          <p:nvPr/>
        </p:nvSpPr>
        <p:spPr>
          <a:xfrm>
            <a:off x="837153" y="1078397"/>
            <a:ext cx="2262781" cy="1066291"/>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tx1"/>
                </a:solidFill>
              </a:rPr>
              <a:t>Sonic Boom Background Info</a:t>
            </a:r>
          </a:p>
        </p:txBody>
      </p:sp>
      <p:pic>
        <p:nvPicPr>
          <p:cNvPr id="2050" name="Picture 2" descr="Low-Boom Flight Demonstration Patch">
            <a:extLst>
              <a:ext uri="{FF2B5EF4-FFF2-40B4-BE49-F238E27FC236}">
                <a16:creationId xmlns:a16="http://schemas.microsoft.com/office/drawing/2014/main" id="{61F842A4-3E9C-41F5-A32D-C13FC7F0256C}"/>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9699" y="3747703"/>
            <a:ext cx="2890744" cy="28907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30019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6492D8-8D53-47F8-BDA6-7C4DDFD7DAD8}"/>
              </a:ext>
            </a:extLst>
          </p:cNvPr>
          <p:cNvSpPr>
            <a:spLocks noGrp="1"/>
          </p:cNvSpPr>
          <p:nvPr>
            <p:ph type="title"/>
          </p:nvPr>
        </p:nvSpPr>
        <p:spPr/>
        <p:txBody>
          <a:bodyPr/>
          <a:lstStyle/>
          <a:p>
            <a:r>
              <a:rPr lang="en-US"/>
              <a:t>X-59 Mission Introduction</a:t>
            </a:r>
          </a:p>
        </p:txBody>
      </p:sp>
      <p:pic>
        <p:nvPicPr>
          <p:cNvPr id="4" name="Picture 4" descr="Low-Boom Flight Demonstrator.jpg">
            <a:extLst>
              <a:ext uri="{FF2B5EF4-FFF2-40B4-BE49-F238E27FC236}">
                <a16:creationId xmlns:a16="http://schemas.microsoft.com/office/drawing/2014/main" id="{96D5253D-7997-4447-B0E6-A9BDDBB5BBC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3427" y="1101667"/>
            <a:ext cx="3586460" cy="2390973"/>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1">
            <a:extLst>
              <a:ext uri="{FF2B5EF4-FFF2-40B4-BE49-F238E27FC236}">
                <a16:creationId xmlns:a16="http://schemas.microsoft.com/office/drawing/2014/main" id="{49B76575-A55C-45EC-91E5-AF751F185344}"/>
              </a:ext>
            </a:extLst>
          </p:cNvPr>
          <p:cNvSpPr txBox="1">
            <a:spLocks/>
          </p:cNvSpPr>
          <p:nvPr/>
        </p:nvSpPr>
        <p:spPr>
          <a:xfrm>
            <a:off x="133643" y="3535772"/>
            <a:ext cx="3766244" cy="2928250"/>
          </a:xfrm>
          <a:prstGeom prst="rect">
            <a:avLst/>
          </a:prstGeom>
        </p:spPr>
        <p:txBody>
          <a:bodyPr/>
          <a:lstStyle>
            <a:lvl1pPr marL="342891" indent="-342891" algn="l" rtl="0" eaLnBrk="1" fontAlgn="base" hangingPunct="1">
              <a:spcBef>
                <a:spcPct val="20000"/>
              </a:spcBef>
              <a:spcAft>
                <a:spcPct val="0"/>
              </a:spcAft>
              <a:buClr>
                <a:schemeClr val="accent2">
                  <a:lumMod val="75000"/>
                </a:schemeClr>
              </a:buClr>
              <a:buFont typeface="Wingdings" charset="2"/>
              <a:buChar char="Ø"/>
              <a:defRPr sz="2400" b="1" kern="1200">
                <a:solidFill>
                  <a:schemeClr val="tx1"/>
                </a:solidFill>
                <a:latin typeface="+mn-lt"/>
                <a:ea typeface="ヒラギノ角ゴ Pro W3" pitchFamily="-109" charset="-128"/>
                <a:cs typeface="ヒラギノ角ゴ Pro W3" pitchFamily="-109" charset="-128"/>
              </a:defRPr>
            </a:lvl1pPr>
            <a:lvl2pPr marL="742932" indent="-285744" algn="l" rtl="0" eaLnBrk="1" fontAlgn="base" hangingPunct="1">
              <a:spcBef>
                <a:spcPct val="20000"/>
              </a:spcBef>
              <a:spcAft>
                <a:spcPct val="0"/>
              </a:spcAft>
              <a:buClr>
                <a:schemeClr val="accent1"/>
              </a:buClr>
              <a:buFont typeface="Arial" charset="0"/>
              <a:buChar char="•"/>
              <a:defRPr sz="2000" kern="1200">
                <a:solidFill>
                  <a:schemeClr val="tx1"/>
                </a:solidFill>
                <a:latin typeface="+mn-lt"/>
                <a:ea typeface="ヒラギノ角ゴ Pro W3" pitchFamily="-109" charset="-128"/>
                <a:cs typeface="ヒラギノ角ゴ Pro W3"/>
              </a:defRPr>
            </a:lvl2pPr>
            <a:lvl3pPr marL="1142971" indent="-228594" algn="l" rtl="0" eaLnBrk="1" fontAlgn="base" hangingPunct="1">
              <a:spcBef>
                <a:spcPct val="20000"/>
              </a:spcBef>
              <a:spcAft>
                <a:spcPct val="0"/>
              </a:spcAft>
              <a:buFont typeface="Wingdings" charset="2"/>
              <a:buChar char="§"/>
              <a:defRPr sz="1800" kern="1200">
                <a:solidFill>
                  <a:schemeClr val="tx1"/>
                </a:solidFill>
                <a:latin typeface="+mn-lt"/>
                <a:ea typeface="MS PGothic" panose="020B0600070205080204" pitchFamily="34" charset="-128"/>
                <a:cs typeface="ヒラギノ角ゴ Pro W3"/>
              </a:defRPr>
            </a:lvl3pPr>
            <a:lvl4pPr marL="1600160" indent="-228594" algn="l" rtl="0" eaLnBrk="1" fontAlgn="base" hangingPunct="1">
              <a:spcBef>
                <a:spcPct val="20000"/>
              </a:spcBef>
              <a:spcAft>
                <a:spcPct val="0"/>
              </a:spcAft>
              <a:buFont typeface="Courier New" charset="0"/>
              <a:buChar char="o"/>
              <a:defRPr sz="1600" kern="1200">
                <a:solidFill>
                  <a:schemeClr val="tx1"/>
                </a:solidFill>
                <a:latin typeface="+mn-lt"/>
                <a:ea typeface="MS PGothic" panose="020B0600070205080204" pitchFamily="34" charset="-128"/>
                <a:cs typeface="ヒラギノ角ゴ Pro W3"/>
              </a:defRPr>
            </a:lvl4pPr>
            <a:lvl5pPr marL="2057349" indent="-228594" algn="l" rtl="0" eaLnBrk="1" fontAlgn="base" hangingPunct="1">
              <a:spcBef>
                <a:spcPct val="20000"/>
              </a:spcBef>
              <a:spcAft>
                <a:spcPct val="0"/>
              </a:spcAft>
              <a:buFont typeface="Arial" charset="0"/>
              <a:buChar char="•"/>
              <a:defRPr sz="1600" kern="1200">
                <a:solidFill>
                  <a:schemeClr val="tx1"/>
                </a:solidFill>
                <a:latin typeface="+mn-lt"/>
                <a:ea typeface="ヒラギノ角ゴ Pro W3" charset="-128"/>
                <a:cs typeface="ヒラギノ角ゴ Pro W3" charset="-128"/>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Wingdings" charset="2"/>
              <a:buNone/>
            </a:pPr>
            <a:r>
              <a:rPr lang="en-US" sz="2000"/>
              <a:t>X-59 </a:t>
            </a:r>
            <a:r>
              <a:rPr lang="en-US" sz="2000" err="1"/>
              <a:t>QueSST</a:t>
            </a:r>
            <a:br>
              <a:rPr lang="en-US" sz="2000"/>
            </a:br>
            <a:r>
              <a:rPr lang="en-US" sz="2000"/>
              <a:t>Quiet </a:t>
            </a:r>
            <a:r>
              <a:rPr lang="en-US" sz="2000" err="1"/>
              <a:t>SuperSonic</a:t>
            </a:r>
            <a:r>
              <a:rPr lang="en-US" sz="2000"/>
              <a:t> Technology Demonstrator</a:t>
            </a:r>
          </a:p>
          <a:p>
            <a:pPr marL="0" indent="0" algn="ctr">
              <a:buFont typeface="Wingdings" charset="2"/>
              <a:buNone/>
            </a:pPr>
            <a:endParaRPr lang="en-US" sz="2000"/>
          </a:p>
          <a:p>
            <a:pPr marL="0" indent="0" algn="ctr">
              <a:buFont typeface="Wingdings" charset="2"/>
              <a:buNone/>
            </a:pPr>
            <a:r>
              <a:rPr lang="en-US" sz="1800" b="0"/>
              <a:t>Mach 1.4 at 53,200 ft</a:t>
            </a:r>
          </a:p>
          <a:p>
            <a:pPr marL="0" indent="0" algn="ctr">
              <a:buFont typeface="Wingdings" charset="2"/>
              <a:buNone/>
            </a:pPr>
            <a:r>
              <a:rPr lang="en-US" sz="1800" b="0"/>
              <a:t>Low-boom Perceived Level (PL): 75 dB</a:t>
            </a:r>
          </a:p>
        </p:txBody>
      </p:sp>
      <p:sp>
        <p:nvSpPr>
          <p:cNvPr id="12" name="Content Placeholder 1">
            <a:extLst>
              <a:ext uri="{FF2B5EF4-FFF2-40B4-BE49-F238E27FC236}">
                <a16:creationId xmlns:a16="http://schemas.microsoft.com/office/drawing/2014/main" id="{F765869C-1E07-4D63-851B-04E91F0FB9A7}"/>
              </a:ext>
            </a:extLst>
          </p:cNvPr>
          <p:cNvSpPr txBox="1">
            <a:spLocks/>
          </p:cNvSpPr>
          <p:nvPr/>
        </p:nvSpPr>
        <p:spPr>
          <a:xfrm>
            <a:off x="3964488" y="1101666"/>
            <a:ext cx="8227512" cy="5351701"/>
          </a:xfrm>
          <a:prstGeom prst="rect">
            <a:avLst/>
          </a:prstGeom>
        </p:spPr>
        <p:txBody>
          <a:bodyPr/>
          <a:lstStyle>
            <a:lvl1pPr marL="342891" indent="-342891" algn="l" rtl="0" eaLnBrk="0" fontAlgn="base" hangingPunct="0">
              <a:spcBef>
                <a:spcPct val="20000"/>
              </a:spcBef>
              <a:spcAft>
                <a:spcPct val="0"/>
              </a:spcAft>
              <a:buClr>
                <a:schemeClr val="accent2">
                  <a:lumMod val="75000"/>
                </a:schemeClr>
              </a:buClr>
              <a:buFont typeface="Wingdings" charset="2"/>
              <a:buChar char="Ø"/>
              <a:defRPr sz="2400" b="1" kern="1200">
                <a:solidFill>
                  <a:schemeClr val="tx1"/>
                </a:solidFill>
                <a:latin typeface="+mn-lt"/>
                <a:ea typeface="ヒラギノ角ゴ Pro W3" pitchFamily="-109" charset="-128"/>
                <a:cs typeface="ヒラギノ角ゴ Pro W3" pitchFamily="-109" charset="-128"/>
              </a:defRPr>
            </a:lvl1pPr>
            <a:lvl2pPr marL="742932" indent="-285744" algn="l" rtl="0" eaLnBrk="0" fontAlgn="base" hangingPunct="0">
              <a:spcBef>
                <a:spcPct val="20000"/>
              </a:spcBef>
              <a:spcAft>
                <a:spcPct val="0"/>
              </a:spcAft>
              <a:buClr>
                <a:schemeClr val="accent1"/>
              </a:buClr>
              <a:buFont typeface="Arial" charset="0"/>
              <a:buChar char="•"/>
              <a:defRPr sz="2000" kern="1200">
                <a:solidFill>
                  <a:schemeClr val="tx1"/>
                </a:solidFill>
                <a:latin typeface="+mn-lt"/>
                <a:ea typeface="ヒラギノ角ゴ Pro W3" pitchFamily="-109" charset="-128"/>
                <a:cs typeface="ヒラギノ角ゴ Pro W3"/>
              </a:defRPr>
            </a:lvl2pPr>
            <a:lvl3pPr marL="1142971" indent="-228594" algn="l" rtl="0" eaLnBrk="0" fontAlgn="base" hangingPunct="0">
              <a:spcBef>
                <a:spcPct val="20000"/>
              </a:spcBef>
              <a:spcAft>
                <a:spcPct val="0"/>
              </a:spcAft>
              <a:buFont typeface="Wingdings" charset="2"/>
              <a:buChar char="§"/>
              <a:defRPr sz="1800" kern="1200">
                <a:solidFill>
                  <a:schemeClr val="tx1"/>
                </a:solidFill>
                <a:latin typeface="+mn-lt"/>
                <a:ea typeface="MS PGothic" panose="020B0600070205080204" pitchFamily="34" charset="-128"/>
                <a:cs typeface="ヒラギノ角ゴ Pro W3"/>
              </a:defRPr>
            </a:lvl3pPr>
            <a:lvl4pPr marL="1600160" indent="-228594" algn="l" rtl="0" eaLnBrk="0" fontAlgn="base" hangingPunct="0">
              <a:spcBef>
                <a:spcPct val="20000"/>
              </a:spcBef>
              <a:spcAft>
                <a:spcPct val="0"/>
              </a:spcAft>
              <a:buFont typeface="Courier New" charset="0"/>
              <a:buChar char="o"/>
              <a:defRPr sz="1600" kern="1200">
                <a:solidFill>
                  <a:schemeClr val="tx1"/>
                </a:solidFill>
                <a:latin typeface="+mn-lt"/>
                <a:ea typeface="MS PGothic" panose="020B0600070205080204" pitchFamily="34" charset="-128"/>
                <a:cs typeface="ヒラギノ角ゴ Pro W3"/>
              </a:defRPr>
            </a:lvl4pPr>
            <a:lvl5pPr marL="2057349" indent="-228594" algn="l" rtl="0" eaLnBrk="0" fontAlgn="base" hangingPunct="0">
              <a:spcBef>
                <a:spcPct val="20000"/>
              </a:spcBef>
              <a:spcAft>
                <a:spcPct val="0"/>
              </a:spcAft>
              <a:buFont typeface="Arial" charset="0"/>
              <a:buChar char="•"/>
              <a:defRPr sz="1600" kern="1200">
                <a:solidFill>
                  <a:schemeClr val="tx1"/>
                </a:solidFill>
                <a:latin typeface="+mn-lt"/>
                <a:ea typeface="ヒラギノ角ゴ Pro W3" charset="-128"/>
                <a:cs typeface="ヒラギノ角ゴ Pro W3" charset="-128"/>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Low-boom Community Noise Survey Tests to start in 2024</a:t>
            </a:r>
          </a:p>
          <a:p>
            <a:pPr lvl="1"/>
            <a:r>
              <a:rPr lang="en-US" dirty="0"/>
              <a:t>Four to six community tests are being planned</a:t>
            </a:r>
          </a:p>
          <a:p>
            <a:pPr lvl="2"/>
            <a:r>
              <a:rPr lang="en-US" dirty="0"/>
              <a:t>X-59 will fly supersonic over a community creating a low-boom of a prescribed loudness chosen by experimental design</a:t>
            </a:r>
          </a:p>
          <a:p>
            <a:pPr lvl="2"/>
            <a:r>
              <a:rPr lang="en-US" dirty="0"/>
              <a:t>Noise monitors will record the low-booms</a:t>
            </a:r>
          </a:p>
          <a:p>
            <a:pPr lvl="2"/>
            <a:r>
              <a:rPr lang="en-US" dirty="0"/>
              <a:t>Survey participants will report their annoyance</a:t>
            </a:r>
          </a:p>
          <a:p>
            <a:pPr lvl="1"/>
            <a:r>
              <a:rPr lang="en-US" dirty="0"/>
              <a:t>Boom level vs. annoyance data (dose-response curves) will be provided to</a:t>
            </a:r>
          </a:p>
          <a:p>
            <a:pPr lvl="2"/>
            <a:r>
              <a:rPr lang="en-US" dirty="0"/>
              <a:t>International Civil Aviation Organization (ICAO) </a:t>
            </a:r>
          </a:p>
          <a:p>
            <a:pPr lvl="2"/>
            <a:r>
              <a:rPr lang="en-US" dirty="0"/>
              <a:t>US Federal Aviation Administration (FAA)</a:t>
            </a:r>
          </a:p>
          <a:p>
            <a:pPr marL="746125" lvl="2" indent="0">
              <a:buNone/>
            </a:pPr>
            <a:r>
              <a:rPr lang="en-US" sz="2000" dirty="0"/>
              <a:t>for consideration in noise certification standards</a:t>
            </a:r>
            <a:endParaRPr lang="en-US" dirty="0"/>
          </a:p>
          <a:p>
            <a:r>
              <a:rPr lang="en-US" dirty="0"/>
              <a:t>How will the X-59 noise exposure region size and loudness change across the US due to prevailing atmospheric conditions?</a:t>
            </a:r>
          </a:p>
          <a:p>
            <a:pPr lvl="1"/>
            <a:r>
              <a:rPr lang="en-US" dirty="0"/>
              <a:t>Simulation study was conducted to aid in planning community tests</a:t>
            </a:r>
          </a:p>
        </p:txBody>
      </p:sp>
    </p:spTree>
    <p:extLst>
      <p:ext uri="{BB962C8B-B14F-4D97-AF65-F5344CB8AC3E}">
        <p14:creationId xmlns:p14="http://schemas.microsoft.com/office/powerpoint/2010/main" val="20850832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022C215-B84E-4B9D-B2A1-207CEA55EAB4}"/>
              </a:ext>
            </a:extLst>
          </p:cNvPr>
          <p:cNvSpPr>
            <a:spLocks noGrp="1"/>
          </p:cNvSpPr>
          <p:nvPr>
            <p:ph type="title"/>
          </p:nvPr>
        </p:nvSpPr>
        <p:spPr/>
        <p:txBody>
          <a:bodyPr/>
          <a:lstStyle/>
          <a:p>
            <a:r>
              <a:rPr lang="en-US"/>
              <a:t>Presentation Overview</a:t>
            </a:r>
          </a:p>
        </p:txBody>
      </p:sp>
      <p:sp>
        <p:nvSpPr>
          <p:cNvPr id="4" name="Rectangle: Rounded Corners 3">
            <a:extLst>
              <a:ext uri="{FF2B5EF4-FFF2-40B4-BE49-F238E27FC236}">
                <a16:creationId xmlns:a16="http://schemas.microsoft.com/office/drawing/2014/main" id="{E6ACC20B-69A1-4C0C-9039-D392702336DE}"/>
              </a:ext>
            </a:extLst>
          </p:cNvPr>
          <p:cNvSpPr/>
          <p:nvPr/>
        </p:nvSpPr>
        <p:spPr>
          <a:xfrm>
            <a:off x="2082660" y="2209773"/>
            <a:ext cx="2262781" cy="1066291"/>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X-59 Mission</a:t>
            </a:r>
          </a:p>
        </p:txBody>
      </p:sp>
      <p:sp>
        <p:nvSpPr>
          <p:cNvPr id="5" name="Rectangle: Rounded Corners 4">
            <a:extLst>
              <a:ext uri="{FF2B5EF4-FFF2-40B4-BE49-F238E27FC236}">
                <a16:creationId xmlns:a16="http://schemas.microsoft.com/office/drawing/2014/main" id="{AE0F31DD-BC82-4E38-8682-3FC0C6818157}"/>
              </a:ext>
            </a:extLst>
          </p:cNvPr>
          <p:cNvSpPr/>
          <p:nvPr/>
        </p:nvSpPr>
        <p:spPr>
          <a:xfrm>
            <a:off x="4276906" y="4469390"/>
            <a:ext cx="2262781" cy="1066291"/>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rPr>
              <a:t>DoE Approach </a:t>
            </a:r>
            <a:br>
              <a:rPr lang="en-US" sz="2000" b="1">
                <a:solidFill>
                  <a:schemeClr val="tx1"/>
                </a:solidFill>
              </a:rPr>
            </a:br>
            <a:r>
              <a:rPr lang="en-US" sz="2000" b="1">
                <a:solidFill>
                  <a:schemeClr val="tx1"/>
                </a:solidFill>
              </a:rPr>
              <a:t>for X-59 Sonic Boom Simulation</a:t>
            </a:r>
          </a:p>
        </p:txBody>
      </p:sp>
      <p:sp>
        <p:nvSpPr>
          <p:cNvPr id="6" name="Rectangle: Rounded Corners 5">
            <a:extLst>
              <a:ext uri="{FF2B5EF4-FFF2-40B4-BE49-F238E27FC236}">
                <a16:creationId xmlns:a16="http://schemas.microsoft.com/office/drawing/2014/main" id="{CC6A6344-1FD5-4B8C-90F0-73FB007F9E24}"/>
              </a:ext>
            </a:extLst>
          </p:cNvPr>
          <p:cNvSpPr/>
          <p:nvPr/>
        </p:nvSpPr>
        <p:spPr>
          <a:xfrm>
            <a:off x="5475890" y="5624198"/>
            <a:ext cx="2262781" cy="1066291"/>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rPr>
              <a:t>Simulation Results and Visualizations</a:t>
            </a:r>
          </a:p>
        </p:txBody>
      </p:sp>
      <p:sp>
        <p:nvSpPr>
          <p:cNvPr id="7" name="Rectangle: Rounded Corners 6">
            <a:extLst>
              <a:ext uri="{FF2B5EF4-FFF2-40B4-BE49-F238E27FC236}">
                <a16:creationId xmlns:a16="http://schemas.microsoft.com/office/drawing/2014/main" id="{F5D6A06F-7D94-4605-A249-F9D083C6AD50}"/>
              </a:ext>
            </a:extLst>
          </p:cNvPr>
          <p:cNvSpPr/>
          <p:nvPr/>
        </p:nvSpPr>
        <p:spPr>
          <a:xfrm>
            <a:off x="3099934" y="3341149"/>
            <a:ext cx="2262781" cy="1066291"/>
          </a:xfrm>
          <a:prstGeom prst="roundRect">
            <a:avLst/>
          </a:prstGeom>
          <a:solidFill>
            <a:schemeClr val="bg1">
              <a:lumMod val="65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rPr>
              <a:t>Outline of the Sonic Boom Simulation Goals</a:t>
            </a:r>
          </a:p>
        </p:txBody>
      </p:sp>
      <p:pic>
        <p:nvPicPr>
          <p:cNvPr id="18" name="Picture 2" descr="https://www.nasa.gov/sites/default/files/styles/full_width_feature/public/thumbnails/image/flying_004_0.jpg">
            <a:extLst>
              <a:ext uri="{FF2B5EF4-FFF2-40B4-BE49-F238E27FC236}">
                <a16:creationId xmlns:a16="http://schemas.microsoft.com/office/drawing/2014/main" id="{629F5198-2230-4BFE-8B45-6EC253C13A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6276" y="1530916"/>
            <a:ext cx="4459675" cy="3345827"/>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Rounded Corners 20">
            <a:extLst>
              <a:ext uri="{FF2B5EF4-FFF2-40B4-BE49-F238E27FC236}">
                <a16:creationId xmlns:a16="http://schemas.microsoft.com/office/drawing/2014/main" id="{D7671416-6C63-4D88-B5A0-BBB79AE44047}"/>
              </a:ext>
            </a:extLst>
          </p:cNvPr>
          <p:cNvSpPr/>
          <p:nvPr/>
        </p:nvSpPr>
        <p:spPr>
          <a:xfrm>
            <a:off x="837153" y="1078397"/>
            <a:ext cx="2262781" cy="1066291"/>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tx1"/>
                </a:solidFill>
              </a:rPr>
              <a:t>Sonic Boom Background Info</a:t>
            </a:r>
          </a:p>
        </p:txBody>
      </p:sp>
      <p:pic>
        <p:nvPicPr>
          <p:cNvPr id="2050" name="Picture 2" descr="Low-Boom Flight Demonstration Patch">
            <a:extLst>
              <a:ext uri="{FF2B5EF4-FFF2-40B4-BE49-F238E27FC236}">
                <a16:creationId xmlns:a16="http://schemas.microsoft.com/office/drawing/2014/main" id="{61F842A4-3E9C-41F5-A32D-C13FC7F0256C}"/>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9699" y="3747703"/>
            <a:ext cx="2890744" cy="28907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5453338"/>
      </p:ext>
    </p:extLst>
  </p:cSld>
  <p:clrMapOvr>
    <a:masterClrMapping/>
  </p:clrMapOvr>
</p:sld>
</file>

<file path=ppt/theme/theme1.xml><?xml version="1.0" encoding="utf-8"?>
<a:theme xmlns:a="http://schemas.openxmlformats.org/drawingml/2006/main" name="ED PPT Template 7 12 11">
  <a:themeElements>
    <a:clrScheme name="Codex">
      <a:dk1>
        <a:sysClr val="windowText" lastClr="000000"/>
      </a:dk1>
      <a:lt1>
        <a:sysClr val="window" lastClr="FFFFFF"/>
      </a:lt1>
      <a:dk2>
        <a:srgbClr val="59564B"/>
      </a:dk2>
      <a:lt2>
        <a:srgbClr val="DFDAC7"/>
      </a:lt2>
      <a:accent1>
        <a:srgbClr val="990000"/>
      </a:accent1>
      <a:accent2>
        <a:srgbClr val="EFAB16"/>
      </a:accent2>
      <a:accent3>
        <a:srgbClr val="78AC35"/>
      </a:accent3>
      <a:accent4>
        <a:srgbClr val="35ACA2"/>
      </a:accent4>
      <a:accent5>
        <a:srgbClr val="4083CF"/>
      </a:accent5>
      <a:accent6>
        <a:srgbClr val="0D335E"/>
      </a:accent6>
      <a:hlink>
        <a:srgbClr val="EF8E1C"/>
      </a:hlink>
      <a:folHlink>
        <a:srgbClr val="FEC60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2" id="{B1632826-9D7F-4F63-886C-21FDD0B1FFC5}" vid="{1274DFB4-5958-4829-BEB5-752B18F4FDE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2D71F3C3AD162418168A3D1EEC31C68" ma:contentTypeVersion="12" ma:contentTypeDescription="Create a new document." ma:contentTypeScope="" ma:versionID="c6577bbc6d96d8348117af017934127b">
  <xsd:schema xmlns:xsd="http://www.w3.org/2001/XMLSchema" xmlns:xs="http://www.w3.org/2001/XMLSchema" xmlns:p="http://schemas.microsoft.com/office/2006/metadata/properties" xmlns:ns3="3cb15ddf-dbe9-47ea-851d-c70642058130" xmlns:ns4="4817ca35-7031-43a6-bda2-0d9832ef6347" targetNamespace="http://schemas.microsoft.com/office/2006/metadata/properties" ma:root="true" ma:fieldsID="f094611ddd93a70ce793b93b971d7a82" ns3:_="" ns4:_="">
    <xsd:import namespace="3cb15ddf-dbe9-47ea-851d-c70642058130"/>
    <xsd:import namespace="4817ca35-7031-43a6-bda2-0d9832ef6347"/>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MediaLengthInSeconds"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cb15ddf-dbe9-47ea-851d-c7064205813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MediaServiceLocation" ma:index="19"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817ca35-7031-43a6-bda2-0d9832ef6347"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DFA2CB0-3365-4050-8674-15C100CCEBC8}">
  <ds:schemaRefs>
    <ds:schemaRef ds:uri="http://schemas.microsoft.com/sharepoint/v3/contenttype/forms"/>
  </ds:schemaRefs>
</ds:datastoreItem>
</file>

<file path=customXml/itemProps2.xml><?xml version="1.0" encoding="utf-8"?>
<ds:datastoreItem xmlns:ds="http://schemas.openxmlformats.org/officeDocument/2006/customXml" ds:itemID="{D39050DD-2EC3-4709-BDB0-8366CCA3A25F}">
  <ds:schemaRefs>
    <ds:schemaRef ds:uri="http://schemas.microsoft.com/office/infopath/2007/PartnerControls"/>
    <ds:schemaRef ds:uri="http://purl.org/dc/dcmitype/"/>
    <ds:schemaRef ds:uri="3cb15ddf-dbe9-47ea-851d-c70642058130"/>
    <ds:schemaRef ds:uri="4817ca35-7031-43a6-bda2-0d9832ef6347"/>
    <ds:schemaRef ds:uri="http://purl.org/dc/terms/"/>
    <ds:schemaRef ds:uri="http://schemas.microsoft.com/office/2006/documentManagement/types"/>
    <ds:schemaRef ds:uri="http://purl.org/dc/elements/1.1/"/>
    <ds:schemaRef ds:uri="http://schemas.openxmlformats.org/package/2006/metadata/core-properties"/>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3AD52009-7846-476E-A2B2-B2506CB8A06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cb15ddf-dbe9-47ea-851d-c70642058130"/>
    <ds:schemaRef ds:uri="4817ca35-7031-43a6-bda2-0d9832ef634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NASA_template_2020_v2</Template>
  <TotalTime>84</TotalTime>
  <Words>3530</Words>
  <Application>Microsoft Office PowerPoint</Application>
  <PresentationFormat>Widescreen</PresentationFormat>
  <Paragraphs>317</Paragraphs>
  <Slides>29</Slides>
  <Notes>25</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29</vt:i4>
      </vt:variant>
    </vt:vector>
  </HeadingPairs>
  <TitlesOfParts>
    <vt:vector size="36" baseType="lpstr">
      <vt:lpstr>Arial</vt:lpstr>
      <vt:lpstr>Calibri</vt:lpstr>
      <vt:lpstr>Cambria Math</vt:lpstr>
      <vt:lpstr>Courier New</vt:lpstr>
      <vt:lpstr>Times New Roman</vt:lpstr>
      <vt:lpstr>Wingdings</vt:lpstr>
      <vt:lpstr>ED PPT Template 7 12 11</vt:lpstr>
      <vt:lpstr>PowerPoint Presentation</vt:lpstr>
      <vt:lpstr>Presentation Overview</vt:lpstr>
      <vt:lpstr>Presentation Overview</vt:lpstr>
      <vt:lpstr>Brief and abbreviated history of civilian supersonic flight</vt:lpstr>
      <vt:lpstr>Traditional N-wave Sonic Booms and Shaped Low-Booms</vt:lpstr>
      <vt:lpstr>Sonic Boom Exposure Region Size</vt:lpstr>
      <vt:lpstr>Presentation Overview</vt:lpstr>
      <vt:lpstr>X-59 Mission Introduction</vt:lpstr>
      <vt:lpstr>Presentation Overview</vt:lpstr>
      <vt:lpstr>Goals of Sonic Boom Propagation Simulation</vt:lpstr>
      <vt:lpstr>Presentation Overview</vt:lpstr>
      <vt:lpstr>Design of Experiments Approach</vt:lpstr>
      <vt:lpstr>Subset analysis to determine simulation resolution</vt:lpstr>
      <vt:lpstr>To determine importance of input factors, used decision tree and bootstrap forest analysis</vt:lpstr>
      <vt:lpstr>To determine importance of input factors, used decision tree and bootstrap forest analysis</vt:lpstr>
      <vt:lpstr>To determine importance of input factors, used decision tree and bootstrap forest analysis</vt:lpstr>
      <vt:lpstr>To determine importance of input factors, used decision tree and bootstrap forest analysis</vt:lpstr>
      <vt:lpstr>Bootstrap forest analysis description</vt:lpstr>
      <vt:lpstr>Bootstrap forest results</vt:lpstr>
      <vt:lpstr>Carpet width (CW) mean and standard deviation (SD) results</vt:lpstr>
      <vt:lpstr>Final Design</vt:lpstr>
      <vt:lpstr>Presentation Overview</vt:lpstr>
      <vt:lpstr>Visualization Techniques: Violin Plots for Loudness</vt:lpstr>
      <vt:lpstr>Visualization Techniques: Violin Plots for Climate Results</vt:lpstr>
      <vt:lpstr>Visualization Techniques: Map plots for Loudness and Variability</vt:lpstr>
      <vt:lpstr>Visualization Techniques: Map plots for Season and Heading</vt:lpstr>
      <vt:lpstr>Visualization Techniques: Map plots for multiple linear regression</vt:lpstr>
      <vt:lpstr>Summary</vt:lpstr>
      <vt:lpstr>Thank you</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Doebler, William J. (LARC-D321)</dc:creator>
  <cp:lastModifiedBy>Doebler, William J. (LARC-D321)</cp:lastModifiedBy>
  <cp:revision>5</cp:revision>
  <dcterms:created xsi:type="dcterms:W3CDTF">2022-04-06T14:49:56Z</dcterms:created>
  <dcterms:modified xsi:type="dcterms:W3CDTF">2022-04-15T12:55:18Z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0x010100E2D71F3C3AD162418168A3D1EEC31C68</vt:lpwstr>
  </property>
</Properties>
</file>