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4" r:id="rId5"/>
  </p:sldMasterIdLst>
  <p:notesMasterIdLst>
    <p:notesMasterId r:id="rId21"/>
  </p:notesMasterIdLst>
  <p:sldIdLst>
    <p:sldId id="260" r:id="rId6"/>
    <p:sldId id="283" r:id="rId7"/>
    <p:sldId id="276" r:id="rId8"/>
    <p:sldId id="274" r:id="rId9"/>
    <p:sldId id="278" r:id="rId10"/>
    <p:sldId id="281" r:id="rId11"/>
    <p:sldId id="277" r:id="rId12"/>
    <p:sldId id="291" r:id="rId13"/>
    <p:sldId id="292" r:id="rId14"/>
    <p:sldId id="293" r:id="rId15"/>
    <p:sldId id="294" r:id="rId16"/>
    <p:sldId id="295" r:id="rId17"/>
    <p:sldId id="289" r:id="rId18"/>
    <p:sldId id="296" r:id="rId19"/>
    <p:sldId id="2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AD2"/>
    <a:srgbClr val="A14119"/>
    <a:srgbClr val="6C5F39"/>
    <a:srgbClr val="6C1379"/>
    <a:srgbClr val="157B79"/>
    <a:srgbClr val="199390"/>
    <a:srgbClr val="217571"/>
    <a:srgbClr val="BE8E5A"/>
    <a:srgbClr val="B1620A"/>
    <a:srgbClr val="B06D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6" autoAdjust="0"/>
    <p:restoredTop sz="74166"/>
  </p:normalViewPr>
  <p:slideViewPr>
    <p:cSldViewPr snapToGrid="0">
      <p:cViewPr varScale="1">
        <p:scale>
          <a:sx n="79" d="100"/>
          <a:sy n="79" d="100"/>
        </p:scale>
        <p:origin x="402" y="7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E41A6-4206-4D4F-8EBB-72FFD8930D53}" type="datetimeFigureOut">
              <a:rPr lang="en-US" smtClean="0"/>
              <a:t>4/12/2022</a:t>
            </a:fld>
            <a:endParaRPr lang="en-US"/>
          </a:p>
        </p:txBody>
      </p:sp>
      <p:sp>
        <p:nvSpPr>
          <p:cNvPr id="4" name="Slide Image Placeholder 3"/>
          <p:cNvSpPr>
            <a:spLocks noGrp="1" noRot="1" noChangeAspect="1"/>
          </p:cNvSpPr>
          <p:nvPr>
            <p:ph type="sldImg" idx="2"/>
          </p:nvPr>
        </p:nvSpPr>
        <p:spPr>
          <a:xfrm>
            <a:off x="685800" y="1143001"/>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803BE-7FAE-4E70-9875-CD4F69801ECA}" type="slidenum">
              <a:rPr lang="en-US" smtClean="0"/>
              <a:t>‹#›</a:t>
            </a:fld>
            <a:endParaRPr lang="en-US"/>
          </a:p>
        </p:txBody>
      </p:sp>
    </p:spTree>
    <p:extLst>
      <p:ext uri="{BB962C8B-B14F-4D97-AF65-F5344CB8AC3E}">
        <p14:creationId xmlns:p14="http://schemas.microsoft.com/office/powerpoint/2010/main" val="14990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a:t>
            </a:fld>
            <a:endParaRPr lang="en-US"/>
          </a:p>
        </p:txBody>
      </p:sp>
    </p:spTree>
    <p:extLst>
      <p:ext uri="{BB962C8B-B14F-4D97-AF65-F5344CB8AC3E}">
        <p14:creationId xmlns:p14="http://schemas.microsoft.com/office/powerpoint/2010/main" val="533232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slide has been attested to by all presenters. The presenters have no conflicting financial interests with this work nor presentation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803BE-7FAE-4E70-9875-CD4F69801E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5124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3</a:t>
            </a:fld>
            <a:endParaRPr lang="en-US"/>
          </a:p>
        </p:txBody>
      </p:sp>
    </p:spTree>
    <p:extLst>
      <p:ext uri="{BB962C8B-B14F-4D97-AF65-F5344CB8AC3E}">
        <p14:creationId xmlns:p14="http://schemas.microsoft.com/office/powerpoint/2010/main" val="3427830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Notes to reviewers – I expect that many folks in the audience will already know these things – including this review to make sure all have a common understanding before moving to rest of the presentation</a:t>
            </a:r>
          </a:p>
        </p:txBody>
      </p:sp>
      <p:sp>
        <p:nvSpPr>
          <p:cNvPr id="4" name="Slide Number Placeholder 3"/>
          <p:cNvSpPr>
            <a:spLocks noGrp="1"/>
          </p:cNvSpPr>
          <p:nvPr>
            <p:ph type="sldNum" sz="quarter" idx="10"/>
          </p:nvPr>
        </p:nvSpPr>
        <p:spPr/>
        <p:txBody>
          <a:bodyPr/>
          <a:lstStyle/>
          <a:p>
            <a:fld id="{141803BE-7FAE-4E70-9875-CD4F69801ECA}" type="slidenum">
              <a:rPr lang="en-US" smtClean="0"/>
              <a:t>4</a:t>
            </a:fld>
            <a:endParaRPr lang="en-US"/>
          </a:p>
        </p:txBody>
      </p:sp>
    </p:spTree>
    <p:extLst>
      <p:ext uri="{BB962C8B-B14F-4D97-AF65-F5344CB8AC3E}">
        <p14:creationId xmlns:p14="http://schemas.microsoft.com/office/powerpoint/2010/main" val="3421915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Note to reviewers: point of this slide it to illustrate that many of these are inter-related or coupled</a:t>
            </a:r>
          </a:p>
          <a:p>
            <a:pPr marL="171450" indent="-171450">
              <a:buFontTx/>
              <a:buChar char="-"/>
            </a:pPr>
            <a:r>
              <a:rPr lang="en-US" dirty="0"/>
              <a:t>I am only showing a few of these inter-relationships – don’t want to spend the talk drawing arrows all over the place</a:t>
            </a:r>
          </a:p>
        </p:txBody>
      </p:sp>
      <p:sp>
        <p:nvSpPr>
          <p:cNvPr id="4" name="Slide Number Placeholder 3"/>
          <p:cNvSpPr>
            <a:spLocks noGrp="1"/>
          </p:cNvSpPr>
          <p:nvPr>
            <p:ph type="sldNum" sz="quarter" idx="10"/>
          </p:nvPr>
        </p:nvSpPr>
        <p:spPr/>
        <p:txBody>
          <a:bodyPr/>
          <a:lstStyle/>
          <a:p>
            <a:fld id="{141803BE-7FAE-4E70-9875-CD4F69801ECA}" type="slidenum">
              <a:rPr lang="en-US" smtClean="0"/>
              <a:t>5</a:t>
            </a:fld>
            <a:endParaRPr lang="en-US"/>
          </a:p>
        </p:txBody>
      </p:sp>
    </p:spTree>
    <p:extLst>
      <p:ext uri="{BB962C8B-B14F-4D97-AF65-F5344CB8AC3E}">
        <p14:creationId xmlns:p14="http://schemas.microsoft.com/office/powerpoint/2010/main" val="1897878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6</a:t>
            </a:fld>
            <a:endParaRPr lang="en-US"/>
          </a:p>
        </p:txBody>
      </p:sp>
    </p:spTree>
    <p:extLst>
      <p:ext uri="{BB962C8B-B14F-4D97-AF65-F5344CB8AC3E}">
        <p14:creationId xmlns:p14="http://schemas.microsoft.com/office/powerpoint/2010/main" val="2013664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7</a:t>
            </a:fld>
            <a:endParaRPr lang="en-US"/>
          </a:p>
        </p:txBody>
      </p:sp>
    </p:spTree>
    <p:extLst>
      <p:ext uri="{BB962C8B-B14F-4D97-AF65-F5344CB8AC3E}">
        <p14:creationId xmlns:p14="http://schemas.microsoft.com/office/powerpoint/2010/main" val="1085078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8</a:t>
            </a:fld>
            <a:endParaRPr lang="en-US"/>
          </a:p>
        </p:txBody>
      </p:sp>
    </p:spTree>
    <p:extLst>
      <p:ext uri="{BB962C8B-B14F-4D97-AF65-F5344CB8AC3E}">
        <p14:creationId xmlns:p14="http://schemas.microsoft.com/office/powerpoint/2010/main" val="29025619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9</a:t>
            </a:fld>
            <a:endParaRPr lang="en-US"/>
          </a:p>
        </p:txBody>
      </p:sp>
    </p:spTree>
    <p:extLst>
      <p:ext uri="{BB962C8B-B14F-4D97-AF65-F5344CB8AC3E}">
        <p14:creationId xmlns:p14="http://schemas.microsoft.com/office/powerpoint/2010/main" val="1941970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Note to reviewers: point of this slide is to illustrate just a few of the many tasks associated with each phase – started with “Conception” because it is the first phase and also because many tasks within it are often skipped, performed late, etc.  </a:t>
            </a:r>
          </a:p>
          <a:p>
            <a:pPr marL="171450" indent="-171450">
              <a:buFontTx/>
              <a:buChar char="-"/>
            </a:pPr>
            <a:r>
              <a:rPr lang="en-US" dirty="0"/>
              <a:t>Presentation does not include this type of task delineation for other phases because of time limitations.  Such a delineation of tasks for each phase will be covered in the CDSS White Paper I am writing in FY22.</a:t>
            </a:r>
          </a:p>
        </p:txBody>
      </p:sp>
      <p:sp>
        <p:nvSpPr>
          <p:cNvPr id="4" name="Slide Number Placeholder 3"/>
          <p:cNvSpPr>
            <a:spLocks noGrp="1"/>
          </p:cNvSpPr>
          <p:nvPr>
            <p:ph type="sldNum" sz="quarter" idx="10"/>
          </p:nvPr>
        </p:nvSpPr>
        <p:spPr/>
        <p:txBody>
          <a:bodyPr/>
          <a:lstStyle/>
          <a:p>
            <a:fld id="{141803BE-7FAE-4E70-9875-CD4F69801ECA}" type="slidenum">
              <a:rPr lang="en-US" smtClean="0"/>
              <a:t>10</a:t>
            </a:fld>
            <a:endParaRPr lang="en-US"/>
          </a:p>
        </p:txBody>
      </p:sp>
    </p:spTree>
    <p:extLst>
      <p:ext uri="{BB962C8B-B14F-4D97-AF65-F5344CB8AC3E}">
        <p14:creationId xmlns:p14="http://schemas.microsoft.com/office/powerpoint/2010/main" val="1167379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Doesn’t include all the challenges – just some of the most common and problematic</a:t>
            </a:r>
          </a:p>
        </p:txBody>
      </p:sp>
      <p:sp>
        <p:nvSpPr>
          <p:cNvPr id="4" name="Slide Number Placeholder 3"/>
          <p:cNvSpPr>
            <a:spLocks noGrp="1"/>
          </p:cNvSpPr>
          <p:nvPr>
            <p:ph type="sldNum" sz="quarter" idx="10"/>
          </p:nvPr>
        </p:nvSpPr>
        <p:spPr/>
        <p:txBody>
          <a:bodyPr/>
          <a:lstStyle/>
          <a:p>
            <a:fld id="{141803BE-7FAE-4E70-9875-CD4F69801ECA}" type="slidenum">
              <a:rPr lang="en-US" smtClean="0"/>
              <a:t>11</a:t>
            </a:fld>
            <a:endParaRPr lang="en-US"/>
          </a:p>
        </p:txBody>
      </p:sp>
    </p:spTree>
    <p:extLst>
      <p:ext uri="{BB962C8B-B14F-4D97-AF65-F5344CB8AC3E}">
        <p14:creationId xmlns:p14="http://schemas.microsoft.com/office/powerpoint/2010/main" val="3142418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Point of this slide is to illustrate what can happen when HF Engineers are not included (or not included early enough) in the development and design of technology for use by humans. </a:t>
            </a:r>
          </a:p>
        </p:txBody>
      </p:sp>
      <p:sp>
        <p:nvSpPr>
          <p:cNvPr id="4" name="Slide Number Placeholder 3"/>
          <p:cNvSpPr>
            <a:spLocks noGrp="1"/>
          </p:cNvSpPr>
          <p:nvPr>
            <p:ph type="sldNum" sz="quarter" idx="10"/>
          </p:nvPr>
        </p:nvSpPr>
        <p:spPr/>
        <p:txBody>
          <a:bodyPr/>
          <a:lstStyle/>
          <a:p>
            <a:fld id="{141803BE-7FAE-4E70-9875-CD4F69801ECA}" type="slidenum">
              <a:rPr lang="en-US" smtClean="0"/>
              <a:t>12</a:t>
            </a:fld>
            <a:endParaRPr lang="en-US"/>
          </a:p>
        </p:txBody>
      </p:sp>
    </p:spTree>
    <p:extLst>
      <p:ext uri="{BB962C8B-B14F-4D97-AF65-F5344CB8AC3E}">
        <p14:creationId xmlns:p14="http://schemas.microsoft.com/office/powerpoint/2010/main" val="143569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13</a:t>
            </a:fld>
            <a:endParaRPr lang="en-US"/>
          </a:p>
        </p:txBody>
      </p:sp>
    </p:spTree>
    <p:extLst>
      <p:ext uri="{BB962C8B-B14F-4D97-AF65-F5344CB8AC3E}">
        <p14:creationId xmlns:p14="http://schemas.microsoft.com/office/powerpoint/2010/main" val="36486489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r>
              <a:rPr lang="en-US" dirty="0"/>
              <a:t>This photo in the background is taken from the NASA Website and is publicly available: https://</a:t>
            </a:r>
            <a:r>
              <a:rPr lang="en-US" dirty="0" err="1"/>
              <a:t>www.nasa.gov</a:t>
            </a:r>
            <a:r>
              <a:rPr lang="en-US" dirty="0"/>
              <a:t>/</a:t>
            </a:r>
            <a:r>
              <a:rPr lang="en-US" dirty="0" err="1"/>
              <a:t>mission_pages</a:t>
            </a:r>
            <a:r>
              <a:rPr lang="en-US" dirty="0"/>
              <a:t>/WISE/multimedia/gallery/</a:t>
            </a:r>
            <a:r>
              <a:rPr lang="en-US" dirty="0" err="1"/>
              <a:t>neowise</a:t>
            </a:r>
            <a:r>
              <a:rPr lang="en-US" dirty="0"/>
              <a:t>/gallery-</a:t>
            </a:r>
            <a:r>
              <a:rPr lang="en-US" dirty="0" err="1"/>
              <a:t>index.html</a:t>
            </a: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14</a:t>
            </a:fld>
            <a:endParaRPr lang="en-US"/>
          </a:p>
        </p:txBody>
      </p:sp>
    </p:spTree>
    <p:extLst>
      <p:ext uri="{BB962C8B-B14F-4D97-AF65-F5344CB8AC3E}">
        <p14:creationId xmlns:p14="http://schemas.microsoft.com/office/powerpoint/2010/main" val="1390772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141803BE-7FAE-4E70-9875-CD4F69801ECA}" type="slidenum">
              <a:rPr lang="en-US" smtClean="0"/>
              <a:t>15</a:t>
            </a:fld>
            <a:endParaRPr lang="en-US"/>
          </a:p>
        </p:txBody>
      </p:sp>
    </p:spTree>
    <p:extLst>
      <p:ext uri="{BB962C8B-B14F-4D97-AF65-F5344CB8AC3E}">
        <p14:creationId xmlns:p14="http://schemas.microsoft.com/office/powerpoint/2010/main" val="30540902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dirty="0"/>
              <a:t>Click to edit Master title style</a:t>
            </a:r>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3" cstate="print"/>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userDrawn="1"/>
        </p:nvPicPr>
        <p:blipFill rotWithShape="1">
          <a:blip r:embed="rId4" cstate="print">
            <a:extLst>
              <a:ext uri="{28A0092B-C50C-407E-A947-70E740481C1C}">
                <a14:useLocalDpi xmlns:a14="http://schemas.microsoft.com/office/drawing/2010/main" val="0"/>
              </a:ext>
            </a:extLst>
          </a:blip>
          <a:srcRect t="19930" b="31790"/>
          <a:stretch/>
        </p:blipFill>
        <p:spPr>
          <a:xfrm>
            <a:off x="326412" y="99105"/>
            <a:ext cx="1857988" cy="897050"/>
          </a:xfrm>
          <a:prstGeom prst="rect">
            <a:avLst/>
          </a:prstGeom>
        </p:spPr>
      </p:pic>
    </p:spTree>
    <p:extLst>
      <p:ext uri="{BB962C8B-B14F-4D97-AF65-F5344CB8AC3E}">
        <p14:creationId xmlns:p14="http://schemas.microsoft.com/office/powerpoint/2010/main" val="10558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378" y="152400"/>
            <a:ext cx="10366625" cy="60960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spTree>
    <p:extLst>
      <p:ext uri="{BB962C8B-B14F-4D97-AF65-F5344CB8AC3E}">
        <p14:creationId xmlns:p14="http://schemas.microsoft.com/office/powerpoint/2010/main" val="2826122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7F6290EF-6B7A-4CC3-93EE-77532C7427B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19104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D69C1F80-93C5-4DEC-9FB2-B3D806245515}" type="slidenum">
              <a:rPr lang="en-US" smtClean="0"/>
              <a:pPr/>
              <a:t>‹#›</a:t>
            </a:fld>
            <a:endParaRPr lang="en-US" sz="1000" dirty="0"/>
          </a:p>
        </p:txBody>
      </p:sp>
    </p:spTree>
    <p:extLst>
      <p:ext uri="{BB962C8B-B14F-4D97-AF65-F5344CB8AC3E}">
        <p14:creationId xmlns:p14="http://schemas.microsoft.com/office/powerpoint/2010/main" val="158501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400075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dirty="0"/>
              <a:t>Click to edit Master title style</a:t>
            </a:r>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22E67ABD-C830-42F2-84DE-889032800E76}"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52306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B4CC938F-F4A8-4EF5-BCC6-E49C6988B2EB}"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39902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74457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49978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3285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453468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96403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dirty="0"/>
              <a:t>Click icon to add table</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8013336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dirty="0"/>
              <a:t>Click to edit Master title style</a:t>
            </a:r>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26412" y="99105"/>
            <a:ext cx="1857988" cy="897050"/>
          </a:xfrm>
          <a:prstGeom prst="rect">
            <a:avLst/>
          </a:prstGeom>
        </p:spPr>
      </p:pic>
    </p:spTree>
    <p:extLst>
      <p:ext uri="{BB962C8B-B14F-4D97-AF65-F5344CB8AC3E}">
        <p14:creationId xmlns:p14="http://schemas.microsoft.com/office/powerpoint/2010/main" val="11526113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378" y="152400"/>
            <a:ext cx="10366625" cy="60960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spTree>
    <p:extLst>
      <p:ext uri="{BB962C8B-B14F-4D97-AF65-F5344CB8AC3E}">
        <p14:creationId xmlns:p14="http://schemas.microsoft.com/office/powerpoint/2010/main" val="1802198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7F6290EF-6B7A-4CC3-93EE-77532C7427B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682037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D69C1F80-93C5-4DEC-9FB2-B3D806245515}" type="slidenum">
              <a:rPr lang="en-US" smtClean="0"/>
              <a:pPr/>
              <a:t>‹#›</a:t>
            </a:fld>
            <a:endParaRPr lang="en-US" sz="1000" dirty="0"/>
          </a:p>
        </p:txBody>
      </p:sp>
    </p:spTree>
    <p:extLst>
      <p:ext uri="{BB962C8B-B14F-4D97-AF65-F5344CB8AC3E}">
        <p14:creationId xmlns:p14="http://schemas.microsoft.com/office/powerpoint/2010/main" val="1934900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3860574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dirty="0"/>
              <a:t>Click to edit Master title style</a:t>
            </a:r>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22E67ABD-C830-42F2-84DE-889032800E76}"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113213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B4CC938F-F4A8-4EF5-BCC6-E49C6988B2EB}"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685325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dirty="0"/>
              <a:t>6-7 August 2018</a:t>
            </a:r>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218602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dirty="0"/>
              <a:t>6-7 August 2018</a:t>
            </a:r>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2531293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dirty="0"/>
              <a:t>6-7 August 2018</a:t>
            </a:r>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094354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dirty="0"/>
              <a:t>6-7 August 2018</a:t>
            </a:r>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28951141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dirty="0"/>
              <a:t>6-7 August 2018</a:t>
            </a:r>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7867767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dirty="0"/>
              <a:t>Click icon to add table</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dirty="0"/>
              <a:t>6-7 August 2018</a:t>
            </a:r>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53554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049868" y="152400"/>
            <a:ext cx="961813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16" cstate="print"/>
          <a:srcRect/>
          <a:stretch>
            <a:fillRect/>
          </a:stretch>
        </p:blipFill>
        <p:spPr bwMode="auto">
          <a:xfrm>
            <a:off x="11311467" y="137619"/>
            <a:ext cx="685800" cy="556612"/>
          </a:xfrm>
          <a:prstGeom prst="rect">
            <a:avLst/>
          </a:prstGeom>
          <a:noFill/>
          <a:ln w="9525">
            <a:noFill/>
            <a:miter lim="800000"/>
            <a:headEnd/>
            <a:tailEnd/>
          </a:ln>
        </p:spPr>
      </p:pic>
    </p:spTree>
    <p:extLst>
      <p:ext uri="{BB962C8B-B14F-4D97-AF65-F5344CB8AC3E}">
        <p14:creationId xmlns:p14="http://schemas.microsoft.com/office/powerpoint/2010/main" val="2223025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049868" y="152400"/>
            <a:ext cx="961813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dirty="0"/>
              <a:t>6-7 August 2018</a:t>
            </a:r>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11311467" y="137619"/>
            <a:ext cx="685800" cy="556612"/>
          </a:xfrm>
          <a:prstGeom prst="rect">
            <a:avLst/>
          </a:prstGeom>
          <a:noFill/>
          <a:ln w="9525">
            <a:noFill/>
            <a:miter lim="800000"/>
            <a:headEnd/>
            <a:tailEnd/>
          </a:ln>
        </p:spPr>
      </p:pic>
    </p:spTree>
    <p:extLst>
      <p:ext uri="{BB962C8B-B14F-4D97-AF65-F5344CB8AC3E}">
        <p14:creationId xmlns:p14="http://schemas.microsoft.com/office/powerpoint/2010/main" val="161303555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hdr="0" ftr="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0EF5-60F5-4D93-87C2-AB95BD222FDF}"/>
              </a:ext>
            </a:extLst>
          </p:cNvPr>
          <p:cNvSpPr>
            <a:spLocks noGrp="1"/>
          </p:cNvSpPr>
          <p:nvPr>
            <p:ph type="ctrTitle"/>
          </p:nvPr>
        </p:nvSpPr>
        <p:spPr>
          <a:xfrm>
            <a:off x="304572" y="1217712"/>
            <a:ext cx="10930467" cy="1687105"/>
          </a:xfrm>
        </p:spPr>
        <p:txBody>
          <a:bodyPr>
            <a:normAutofit fontScale="90000"/>
          </a:bodyPr>
          <a:lstStyle/>
          <a:p>
            <a:r>
              <a:rPr lang="en-US" dirty="0"/>
              <a:t>How Environmental and Operational Considerations Guide Requirements Development for Clinical Decision Support Beyond Low Earth Orbit</a:t>
            </a:r>
          </a:p>
        </p:txBody>
      </p:sp>
      <p:sp>
        <p:nvSpPr>
          <p:cNvPr id="3" name="Subtitle 2">
            <a:extLst>
              <a:ext uri="{FF2B5EF4-FFF2-40B4-BE49-F238E27FC236}">
                <a16:creationId xmlns:a16="http://schemas.microsoft.com/office/drawing/2014/main" id="{6E4CBF58-09FC-45A6-981F-3FB2531024D5}"/>
              </a:ext>
            </a:extLst>
          </p:cNvPr>
          <p:cNvSpPr>
            <a:spLocks noGrp="1"/>
          </p:cNvSpPr>
          <p:nvPr>
            <p:ph type="subTitle" sz="quarter" idx="1"/>
          </p:nvPr>
        </p:nvSpPr>
        <p:spPr>
          <a:xfrm>
            <a:off x="304570" y="3186514"/>
            <a:ext cx="11569377" cy="3095015"/>
          </a:xfrm>
        </p:spPr>
        <p:txBody>
          <a:bodyPr>
            <a:normAutofit/>
          </a:bodyPr>
          <a:lstStyle/>
          <a:p>
            <a:r>
              <a:rPr lang="en-US" sz="2000" dirty="0"/>
              <a:t>Barbara K. Burian, PhD	NASA Ames Research Center</a:t>
            </a:r>
          </a:p>
          <a:p>
            <a:r>
              <a:rPr lang="en-US" sz="2000" dirty="0"/>
              <a:t>Brian Russell, PhD            	Auckland University of Technology and Contempo Lab </a:t>
            </a:r>
          </a:p>
          <a:p>
            <a:r>
              <a:rPr lang="en-US" sz="2000" dirty="0"/>
              <a:t>Dana Levin, MD                  	Weil Cornell Medical Center Department of Emergency Medicine 				and The Exploration Medicine Company</a:t>
            </a:r>
          </a:p>
          <a:p>
            <a:endParaRPr lang="en-US" sz="2000" dirty="0"/>
          </a:p>
          <a:p>
            <a:endParaRPr lang="en-US" sz="2000" dirty="0"/>
          </a:p>
          <a:p>
            <a:r>
              <a:rPr lang="en-US" sz="2000" dirty="0"/>
              <a:t>AsMA 2022 Annual Scientific Meeting</a:t>
            </a:r>
          </a:p>
          <a:p>
            <a:r>
              <a:rPr lang="en-US" sz="2000" dirty="0"/>
              <a:t>May 26, 2022</a:t>
            </a:r>
          </a:p>
          <a:p>
            <a:endParaRPr lang="en-US" sz="2000" dirty="0"/>
          </a:p>
          <a:p>
            <a:endParaRPr lang="en-US" sz="2000" dirty="0"/>
          </a:p>
        </p:txBody>
      </p:sp>
    </p:spTree>
    <p:extLst>
      <p:ext uri="{BB962C8B-B14F-4D97-AF65-F5344CB8AC3E}">
        <p14:creationId xmlns:p14="http://schemas.microsoft.com/office/powerpoint/2010/main" val="1999226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372" y="118178"/>
            <a:ext cx="6237256" cy="609600"/>
          </a:xfrm>
        </p:spPr>
        <p:txBody>
          <a:bodyPr/>
          <a:lstStyle/>
          <a:p>
            <a:pPr algn="ctr"/>
            <a:r>
              <a:rPr lang="en-US" dirty="0"/>
              <a:t>Disclosures</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1435" y="1"/>
            <a:ext cx="1722120" cy="845954"/>
          </a:xfrm>
          <a:prstGeom prst="rect">
            <a:avLst/>
          </a:prstGeom>
        </p:spPr>
      </p:pic>
      <p:sp>
        <p:nvSpPr>
          <p:cNvPr id="5" name="Rectangle 2">
            <a:extLst>
              <a:ext uri="{FF2B5EF4-FFF2-40B4-BE49-F238E27FC236}">
                <a16:creationId xmlns:a16="http://schemas.microsoft.com/office/drawing/2014/main" id="{0B9B671E-F339-9A47-A85B-AD4368A45EE9}"/>
              </a:ext>
            </a:extLst>
          </p:cNvPr>
          <p:cNvSpPr txBox="1">
            <a:spLocks noChangeArrowheads="1"/>
          </p:cNvSpPr>
          <p:nvPr/>
        </p:nvSpPr>
        <p:spPr bwMode="auto">
          <a:xfrm>
            <a:off x="241435" y="1136374"/>
            <a:ext cx="9136062" cy="127016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fontScale="97500"/>
          </a:bodyPr>
          <a:lst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Helvetica"/>
                <a:ea typeface="MS PGothic" pitchFamily="34" charset="-128"/>
              </a:rPr>
              <a:t>Disclosure Information</a:t>
            </a:r>
            <a:br>
              <a:rPr kumimoji="0" lang="en-US" sz="2400" b="1" i="0" u="none" strike="noStrike" kern="0" cap="none" spc="0" normalizeH="0" baseline="0" noProof="0" dirty="0">
                <a:ln>
                  <a:noFill/>
                </a:ln>
                <a:solidFill>
                  <a:srgbClr val="000000"/>
                </a:solidFill>
                <a:effectLst/>
                <a:uLnTx/>
                <a:uFillTx/>
                <a:latin typeface="Helvetica"/>
                <a:ea typeface="MS PGothic" pitchFamily="34" charset="-128"/>
              </a:rPr>
            </a:br>
            <a:br>
              <a:rPr kumimoji="0" lang="en-US" sz="2400" b="1" i="0" u="none" strike="noStrike" kern="0" cap="none" spc="0" normalizeH="0" baseline="0" noProof="0" dirty="0">
                <a:ln>
                  <a:noFill/>
                </a:ln>
                <a:solidFill>
                  <a:srgbClr val="000000"/>
                </a:solidFill>
                <a:effectLst/>
                <a:uLnTx/>
                <a:uFillTx/>
                <a:latin typeface="Helvetica"/>
                <a:ea typeface="MS PGothic" pitchFamily="34" charset="-128"/>
              </a:rPr>
            </a:br>
            <a:r>
              <a:rPr kumimoji="0" lang="en-US" sz="2400" b="1" i="1" u="none" strike="noStrike" kern="0" cap="none" spc="0" normalizeH="0" baseline="0" noProof="0" dirty="0">
                <a:ln>
                  <a:noFill/>
                </a:ln>
                <a:solidFill>
                  <a:srgbClr val="000000"/>
                </a:solidFill>
                <a:effectLst/>
                <a:uLnTx/>
                <a:uFillTx/>
                <a:latin typeface="Helvetica"/>
                <a:ea typeface="MS PGothic" pitchFamily="34" charset="-128"/>
              </a:rPr>
              <a:t>92</a:t>
            </a:r>
            <a:r>
              <a:rPr kumimoji="0" lang="en-US" sz="2400" b="1" i="1" u="none" strike="noStrike" kern="0" cap="none" spc="0" normalizeH="0" baseline="30000" noProof="0" dirty="0">
                <a:ln>
                  <a:noFill/>
                </a:ln>
                <a:solidFill>
                  <a:srgbClr val="000000"/>
                </a:solidFill>
                <a:effectLst/>
                <a:uLnTx/>
                <a:uFillTx/>
                <a:latin typeface="Helvetica"/>
                <a:ea typeface="MS PGothic" pitchFamily="34" charset="-128"/>
              </a:rPr>
              <a:t>nd</a:t>
            </a:r>
            <a:r>
              <a:rPr kumimoji="0" lang="en-US" sz="2400" b="1" i="1" u="none" strike="noStrike" kern="0" cap="none" spc="0" normalizeH="0" baseline="0" noProof="0" dirty="0">
                <a:ln>
                  <a:noFill/>
                </a:ln>
                <a:solidFill>
                  <a:srgbClr val="000000"/>
                </a:solidFill>
                <a:effectLst/>
                <a:uLnTx/>
                <a:uFillTx/>
                <a:latin typeface="Helvetica"/>
                <a:ea typeface="MS PGothic" pitchFamily="34" charset="-128"/>
              </a:rPr>
              <a:t> Annual Scientific Meeting</a:t>
            </a:r>
            <a:endParaRPr kumimoji="0" lang="en-US" sz="2400" b="1" i="0" u="none" strike="noStrike" kern="0" cap="none" spc="0" normalizeH="0" baseline="0" noProof="0" dirty="0">
              <a:ln>
                <a:noFill/>
              </a:ln>
              <a:solidFill>
                <a:srgbClr val="000000"/>
              </a:solidFill>
              <a:effectLst/>
              <a:uLnTx/>
              <a:uFillTx/>
              <a:latin typeface="Helvetica"/>
              <a:ea typeface="MS PGothic" pitchFamily="34" charset="-128"/>
            </a:endParaRPr>
          </a:p>
        </p:txBody>
      </p:sp>
      <p:sp>
        <p:nvSpPr>
          <p:cNvPr id="7" name="Rectangle 3">
            <a:extLst>
              <a:ext uri="{FF2B5EF4-FFF2-40B4-BE49-F238E27FC236}">
                <a16:creationId xmlns:a16="http://schemas.microsoft.com/office/drawing/2014/main" id="{A8EA7E4C-9847-584D-A51B-4AD215FC5747}"/>
              </a:ext>
            </a:extLst>
          </p:cNvPr>
          <p:cNvSpPr>
            <a:spLocks noGrp="1" noChangeArrowheads="1"/>
          </p:cNvSpPr>
          <p:nvPr>
            <p:ph idx="1"/>
          </p:nvPr>
        </p:nvSpPr>
        <p:spPr>
          <a:xfrm>
            <a:off x="1527969" y="2815137"/>
            <a:ext cx="9136062" cy="3080084"/>
          </a:xfrm>
        </p:spPr>
        <p:txBody>
          <a:bodyPr/>
          <a:lstStyle/>
          <a:p>
            <a:pPr>
              <a:lnSpc>
                <a:spcPct val="100000"/>
              </a:lnSpc>
              <a:spcBef>
                <a:spcPts val="600"/>
              </a:spcBef>
              <a:spcAft>
                <a:spcPts val="0"/>
              </a:spcAft>
              <a:buClr>
                <a:srgbClr val="000000"/>
              </a:buClr>
            </a:pPr>
            <a:r>
              <a:rPr lang="en-US" sz="2800" dirty="0"/>
              <a:t>The Authors and Presenters have no conflicting financial relationships to disclose</a:t>
            </a:r>
          </a:p>
          <a:p>
            <a:pPr>
              <a:lnSpc>
                <a:spcPct val="100000"/>
              </a:lnSpc>
              <a:spcBef>
                <a:spcPts val="600"/>
              </a:spcBef>
              <a:spcAft>
                <a:spcPts val="0"/>
              </a:spcAft>
              <a:buClr>
                <a:srgbClr val="000000"/>
              </a:buClr>
            </a:pPr>
            <a:endParaRPr lang="en-US" sz="2800" dirty="0"/>
          </a:p>
          <a:p>
            <a:pPr>
              <a:lnSpc>
                <a:spcPct val="100000"/>
              </a:lnSpc>
              <a:spcBef>
                <a:spcPts val="600"/>
              </a:spcBef>
              <a:spcAft>
                <a:spcPts val="0"/>
              </a:spcAft>
              <a:buClr>
                <a:srgbClr val="000000"/>
              </a:buClr>
            </a:pPr>
            <a:r>
              <a:rPr lang="en-US" sz="2800" dirty="0"/>
              <a:t>The Authors and Presenters will not discuss off-label use and/or investigational uses for existing products</a:t>
            </a:r>
          </a:p>
        </p:txBody>
      </p:sp>
    </p:spTree>
    <p:extLst>
      <p:ext uri="{BB962C8B-B14F-4D97-AF65-F5344CB8AC3E}">
        <p14:creationId xmlns:p14="http://schemas.microsoft.com/office/powerpoint/2010/main" val="50689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372" y="118178"/>
            <a:ext cx="6237256" cy="609600"/>
          </a:xfrm>
        </p:spPr>
        <p:txBody>
          <a:bodyPr/>
          <a:lstStyle/>
          <a:p>
            <a:pPr algn="ctr"/>
            <a:r>
              <a:rPr lang="en-US" sz="3200" dirty="0"/>
              <a:t>Purpose</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5" name="TextBox 4">
            <a:extLst>
              <a:ext uri="{FF2B5EF4-FFF2-40B4-BE49-F238E27FC236}">
                <a16:creationId xmlns:a16="http://schemas.microsoft.com/office/drawing/2014/main" id="{6EE65B84-A719-F748-8A11-85E96ED41515}"/>
              </a:ext>
            </a:extLst>
          </p:cNvPr>
          <p:cNvSpPr txBox="1"/>
          <p:nvPr/>
        </p:nvSpPr>
        <p:spPr>
          <a:xfrm>
            <a:off x="241435" y="1171656"/>
            <a:ext cx="11758307" cy="5262979"/>
          </a:xfrm>
          <a:prstGeom prst="rect">
            <a:avLst/>
          </a:prstGeom>
          <a:noFill/>
        </p:spPr>
        <p:txBody>
          <a:bodyPr wrap="square" rtlCol="0">
            <a:spAutoFit/>
          </a:bodyPr>
          <a:lstStyle/>
          <a:p>
            <a:pPr>
              <a:spcBef>
                <a:spcPts val="2400"/>
              </a:spcBef>
            </a:pPr>
            <a:r>
              <a:rPr lang="en-US" sz="3200" dirty="0"/>
              <a:t>To briefly:</a:t>
            </a:r>
          </a:p>
          <a:p>
            <a:pPr marL="742950" lvl="1" indent="-285750">
              <a:spcBef>
                <a:spcPts val="2400"/>
              </a:spcBef>
              <a:buFont typeface="Arial" panose="020B0604020202020204" pitchFamily="34" charset="0"/>
              <a:buChar char="•"/>
            </a:pPr>
            <a:r>
              <a:rPr lang="en-US" sz="3200" dirty="0"/>
              <a:t>review what is meant (generally) by “context-specific Clinical Decision Support System (</a:t>
            </a:r>
            <a:r>
              <a:rPr lang="en-US" sz="3200" dirty="0" err="1"/>
              <a:t>CDSS</a:t>
            </a:r>
            <a:r>
              <a:rPr lang="en-US" sz="3200" dirty="0"/>
              <a:t>)”</a:t>
            </a:r>
          </a:p>
          <a:p>
            <a:pPr marL="742950" lvl="1" indent="-285750">
              <a:spcBef>
                <a:spcPts val="2400"/>
              </a:spcBef>
              <a:buFont typeface="Arial" panose="020B0604020202020204" pitchFamily="34" charset="0"/>
              <a:buChar char="•"/>
            </a:pPr>
            <a:r>
              <a:rPr lang="en-US" sz="3200" dirty="0"/>
              <a:t>discuss the difference between “context-specific” and “context of use”</a:t>
            </a:r>
          </a:p>
          <a:p>
            <a:pPr marL="742950" lvl="1" indent="-285750">
              <a:spcBef>
                <a:spcPts val="2400"/>
              </a:spcBef>
              <a:buFont typeface="Arial" panose="020B0604020202020204" pitchFamily="34" charset="0"/>
              <a:buChar char="•"/>
            </a:pPr>
            <a:r>
              <a:rPr lang="en-US" sz="3200" dirty="0"/>
              <a:t>provide an overview of phases of development</a:t>
            </a:r>
          </a:p>
          <a:p>
            <a:pPr marL="742950" lvl="1" indent="-285750">
              <a:spcBef>
                <a:spcPts val="2400"/>
              </a:spcBef>
              <a:buFont typeface="Arial" panose="020B0604020202020204" pitchFamily="34" charset="0"/>
              <a:buChar char="•"/>
            </a:pPr>
            <a:r>
              <a:rPr lang="en-US" sz="3200" dirty="0"/>
              <a:t>review some challenges for developing a space-based context-specific CDSS (requirements)</a:t>
            </a:r>
          </a:p>
        </p:txBody>
      </p:sp>
    </p:spTree>
    <p:extLst>
      <p:ext uri="{BB962C8B-B14F-4D97-AF65-F5344CB8AC3E}">
        <p14:creationId xmlns:p14="http://schemas.microsoft.com/office/powerpoint/2010/main" val="3585414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1270" y="118178"/>
            <a:ext cx="8031878" cy="609600"/>
          </a:xfrm>
        </p:spPr>
        <p:txBody>
          <a:bodyPr/>
          <a:lstStyle/>
          <a:p>
            <a:pPr algn="ctr"/>
            <a:r>
              <a:rPr lang="en-US" sz="3200" dirty="0"/>
              <a:t>Space CDSS Must Be Context-Specific</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8" name="TextBox 7">
            <a:extLst>
              <a:ext uri="{FF2B5EF4-FFF2-40B4-BE49-F238E27FC236}">
                <a16:creationId xmlns:a16="http://schemas.microsoft.com/office/drawing/2014/main" id="{CA1A5F90-A502-4F43-88F5-2482234023BE}"/>
              </a:ext>
            </a:extLst>
          </p:cNvPr>
          <p:cNvSpPr txBox="1"/>
          <p:nvPr/>
        </p:nvSpPr>
        <p:spPr>
          <a:xfrm>
            <a:off x="131739" y="922845"/>
            <a:ext cx="4999062" cy="5816977"/>
          </a:xfrm>
          <a:prstGeom prst="rect">
            <a:avLst/>
          </a:prstGeom>
          <a:noFill/>
        </p:spPr>
        <p:txBody>
          <a:bodyPr wrap="square" rtlCol="0">
            <a:spAutoFit/>
          </a:bodyPr>
          <a:lstStyle/>
          <a:p>
            <a:pPr marL="285750" indent="-285750">
              <a:spcBef>
                <a:spcPts val="600"/>
              </a:spcBef>
              <a:buFont typeface="Wingdings" pitchFamily="2" charset="2"/>
              <a:buChar char="§"/>
            </a:pPr>
            <a:r>
              <a:rPr lang="en-US" sz="2400" dirty="0"/>
              <a:t>CDS Users</a:t>
            </a:r>
          </a:p>
          <a:p>
            <a:pPr marL="800100" lvl="1" indent="-342900">
              <a:spcBef>
                <a:spcPts val="300"/>
              </a:spcBef>
              <a:buFont typeface="Arial" panose="020B0604020202020204" pitchFamily="34" charset="0"/>
              <a:buChar char="•"/>
            </a:pPr>
            <a:r>
              <a:rPr lang="en-US" sz="2000" dirty="0"/>
              <a:t>Novice vs “expert”</a:t>
            </a:r>
          </a:p>
          <a:p>
            <a:pPr marL="800100" lvl="1" indent="-342900">
              <a:spcBef>
                <a:spcPts val="300"/>
              </a:spcBef>
              <a:buFont typeface="Arial" panose="020B0604020202020204" pitchFamily="34" charset="0"/>
              <a:buChar char="•"/>
            </a:pPr>
            <a:r>
              <a:rPr lang="en-US" sz="2000" dirty="0"/>
              <a:t>Specialties of expert</a:t>
            </a:r>
          </a:p>
          <a:p>
            <a:pPr marL="800100" lvl="1" indent="-342900">
              <a:spcBef>
                <a:spcPts val="300"/>
              </a:spcBef>
              <a:buFont typeface="Arial" panose="020B0604020202020204" pitchFamily="34" charset="0"/>
              <a:buChar char="•"/>
            </a:pPr>
            <a:r>
              <a:rPr lang="en-US" sz="2000" dirty="0"/>
              <a:t>Recency/amount of training</a:t>
            </a:r>
          </a:p>
          <a:p>
            <a:pPr marL="800100" lvl="1" indent="-342900">
              <a:spcBef>
                <a:spcPts val="300"/>
              </a:spcBef>
              <a:buFont typeface="Arial" panose="020B0604020202020204" pitchFamily="34" charset="0"/>
              <a:buChar char="•"/>
            </a:pPr>
            <a:r>
              <a:rPr lang="en-US" sz="2000" dirty="0"/>
              <a:t>Personal factors (fatigue/wellness factors, recent mission activities)</a:t>
            </a:r>
          </a:p>
          <a:p>
            <a:pPr marL="285750" indent="-285750">
              <a:spcBef>
                <a:spcPts val="900"/>
              </a:spcBef>
              <a:buFont typeface="Wingdings" pitchFamily="2" charset="2"/>
              <a:buChar char="§"/>
            </a:pPr>
            <a:r>
              <a:rPr lang="en-US" sz="2400" dirty="0"/>
              <a:t>Clinical Need</a:t>
            </a:r>
          </a:p>
          <a:p>
            <a:pPr marL="742950" lvl="1" indent="-285750">
              <a:spcBef>
                <a:spcPts val="300"/>
              </a:spcBef>
              <a:buFont typeface="Arial" panose="020B0604020202020204" pitchFamily="34" charset="0"/>
              <a:buChar char="•"/>
            </a:pPr>
            <a:r>
              <a:rPr lang="en-US" sz="2000" dirty="0"/>
              <a:t>Number of patients/caregivers</a:t>
            </a:r>
          </a:p>
          <a:p>
            <a:pPr marL="742950" lvl="1" indent="-285750">
              <a:spcBef>
                <a:spcPts val="300"/>
              </a:spcBef>
              <a:buFont typeface="Arial" panose="020B0604020202020204" pitchFamily="34" charset="0"/>
              <a:buChar char="•"/>
            </a:pPr>
            <a:r>
              <a:rPr lang="en-US" sz="2000" dirty="0"/>
              <a:t>Condition(s) type/severity</a:t>
            </a:r>
          </a:p>
          <a:p>
            <a:pPr marL="742950" lvl="1" indent="-285750">
              <a:spcBef>
                <a:spcPts val="300"/>
              </a:spcBef>
              <a:buFont typeface="Arial" panose="020B0604020202020204" pitchFamily="34" charset="0"/>
              <a:buChar char="•"/>
            </a:pPr>
            <a:r>
              <a:rPr lang="en-US" sz="2000" dirty="0"/>
              <a:t>Patient vitals</a:t>
            </a:r>
          </a:p>
          <a:p>
            <a:pPr marL="742950" lvl="1" indent="-285750">
              <a:spcBef>
                <a:spcPts val="300"/>
              </a:spcBef>
              <a:buFont typeface="Arial" panose="020B0604020202020204" pitchFamily="34" charset="0"/>
              <a:buChar char="•"/>
            </a:pPr>
            <a:r>
              <a:rPr lang="en-US" sz="2000" dirty="0"/>
              <a:t>Time criticality</a:t>
            </a:r>
          </a:p>
          <a:p>
            <a:pPr marL="742950" lvl="1" indent="-285750">
              <a:spcBef>
                <a:spcPts val="300"/>
              </a:spcBef>
              <a:buFont typeface="Arial" panose="020B0604020202020204" pitchFamily="34" charset="0"/>
              <a:buChar char="•"/>
            </a:pPr>
            <a:r>
              <a:rPr lang="en-US" sz="2000" dirty="0"/>
              <a:t>Types of available assessment methods/treatments</a:t>
            </a:r>
          </a:p>
          <a:p>
            <a:pPr marL="342900" indent="-342900">
              <a:spcBef>
                <a:spcPts val="900"/>
              </a:spcBef>
              <a:buFont typeface="Wingdings" pitchFamily="2" charset="2"/>
              <a:buChar char="§"/>
            </a:pPr>
            <a:r>
              <a:rPr lang="en-US" sz="2400" dirty="0"/>
              <a:t>CDS Knowledge Base</a:t>
            </a:r>
          </a:p>
          <a:p>
            <a:pPr marL="800100" lvl="1" indent="-342900">
              <a:spcBef>
                <a:spcPts val="300"/>
              </a:spcBef>
              <a:buFont typeface="Arial" panose="020B0604020202020204" pitchFamily="34" charset="0"/>
              <a:buChar char="•"/>
            </a:pPr>
            <a:r>
              <a:rPr lang="en-US" sz="2000" dirty="0"/>
              <a:t>Includes space-specific conditions/ treatments</a:t>
            </a:r>
          </a:p>
        </p:txBody>
      </p:sp>
      <p:sp>
        <p:nvSpPr>
          <p:cNvPr id="10" name="TextBox 9">
            <a:extLst>
              <a:ext uri="{FF2B5EF4-FFF2-40B4-BE49-F238E27FC236}">
                <a16:creationId xmlns:a16="http://schemas.microsoft.com/office/drawing/2014/main" id="{DFBB12D7-AC1F-A048-B169-EA02EE199D70}"/>
              </a:ext>
            </a:extLst>
          </p:cNvPr>
          <p:cNvSpPr txBox="1"/>
          <p:nvPr/>
        </p:nvSpPr>
        <p:spPr>
          <a:xfrm>
            <a:off x="5300134" y="922845"/>
            <a:ext cx="6891866" cy="5301451"/>
          </a:xfrm>
          <a:prstGeom prst="rect">
            <a:avLst/>
          </a:prstGeom>
          <a:noFill/>
        </p:spPr>
        <p:txBody>
          <a:bodyPr wrap="square" rtlCol="0">
            <a:spAutoFit/>
          </a:bodyPr>
          <a:lstStyle/>
          <a:p>
            <a:pPr marL="285750" indent="-285750">
              <a:spcBef>
                <a:spcPts val="600"/>
              </a:spcBef>
              <a:buFont typeface="Wingdings" pitchFamily="2" charset="2"/>
              <a:buChar char="§"/>
            </a:pPr>
            <a:r>
              <a:rPr lang="en-US" sz="2400" dirty="0"/>
              <a:t>Patient’s Medical History (i.e., Precision-Based Medicine)</a:t>
            </a:r>
            <a:endParaRPr lang="en-US" sz="2000" dirty="0"/>
          </a:p>
          <a:p>
            <a:pPr marL="800100" lvl="1" indent="-342900">
              <a:spcBef>
                <a:spcPts val="400"/>
              </a:spcBef>
              <a:buFont typeface="Arial" panose="020B0604020202020204" pitchFamily="34" charset="0"/>
              <a:buChar char="•"/>
            </a:pPr>
            <a:r>
              <a:rPr lang="en-US" sz="2000" dirty="0"/>
              <a:t>Past, as well as recent, medical history</a:t>
            </a:r>
          </a:p>
          <a:p>
            <a:pPr marL="800100" lvl="1" indent="-342900">
              <a:spcBef>
                <a:spcPts val="400"/>
              </a:spcBef>
              <a:buFont typeface="Arial" panose="020B0604020202020204" pitchFamily="34" charset="0"/>
              <a:buChar char="•"/>
            </a:pPr>
            <a:r>
              <a:rPr lang="en-US" sz="2000" dirty="0"/>
              <a:t>Current/recent wellness factors (diet, exercise)</a:t>
            </a:r>
          </a:p>
          <a:p>
            <a:pPr marL="800100" lvl="1" indent="-342900">
              <a:spcBef>
                <a:spcPts val="400"/>
              </a:spcBef>
              <a:buFont typeface="Arial" panose="020B0604020202020204" pitchFamily="34" charset="0"/>
              <a:buChar char="•"/>
            </a:pPr>
            <a:r>
              <a:rPr lang="en-US" sz="2000" dirty="0"/>
              <a:t>Other personal factors (recent mission activities)</a:t>
            </a:r>
          </a:p>
          <a:p>
            <a:pPr marL="285750" indent="-285750">
              <a:spcBef>
                <a:spcPts val="900"/>
              </a:spcBef>
              <a:buFont typeface="Wingdings" pitchFamily="2" charset="2"/>
              <a:buChar char="§"/>
            </a:pPr>
            <a:r>
              <a:rPr lang="en-US" sz="2400" dirty="0"/>
              <a:t>Physical Environment</a:t>
            </a:r>
          </a:p>
          <a:p>
            <a:pPr marL="742950" lvl="1" indent="-285750">
              <a:spcBef>
                <a:spcPts val="400"/>
              </a:spcBef>
              <a:buFont typeface="Arial" panose="020B0604020202020204" pitchFamily="34" charset="0"/>
              <a:buChar char="•"/>
            </a:pPr>
            <a:r>
              <a:rPr lang="en-US" sz="2000" dirty="0"/>
              <a:t>Type/size of area</a:t>
            </a:r>
          </a:p>
          <a:p>
            <a:pPr marL="742950" lvl="1" indent="-285750">
              <a:spcBef>
                <a:spcPts val="400"/>
              </a:spcBef>
              <a:buFont typeface="Arial" panose="020B0604020202020204" pitchFamily="34" charset="0"/>
              <a:buChar char="•"/>
            </a:pPr>
            <a:r>
              <a:rPr lang="en-US" sz="2000" dirty="0"/>
              <a:t>Location (inside/EVA)</a:t>
            </a:r>
          </a:p>
          <a:p>
            <a:pPr marL="742950" lvl="1" indent="-285750">
              <a:spcBef>
                <a:spcPts val="400"/>
              </a:spcBef>
              <a:buFont typeface="Arial" panose="020B0604020202020204" pitchFamily="34" charset="0"/>
              <a:buChar char="•"/>
            </a:pPr>
            <a:r>
              <a:rPr lang="en-US" sz="2000" dirty="0"/>
              <a:t>Safety (air quality, toxicity, radiation, space debris)</a:t>
            </a:r>
          </a:p>
          <a:p>
            <a:pPr marL="742950" lvl="1" indent="-285750">
              <a:spcBef>
                <a:spcPts val="400"/>
              </a:spcBef>
              <a:buFont typeface="Arial" panose="020B0604020202020204" pitchFamily="34" charset="0"/>
              <a:buChar char="•"/>
            </a:pPr>
            <a:r>
              <a:rPr lang="en-US" sz="2000" dirty="0"/>
              <a:t>Access to medical equipment and supplies</a:t>
            </a:r>
          </a:p>
          <a:p>
            <a:pPr marL="342900" indent="-342900">
              <a:spcBef>
                <a:spcPts val="900"/>
              </a:spcBef>
              <a:buFont typeface="Wingdings" pitchFamily="2" charset="2"/>
              <a:buChar char="§"/>
            </a:pPr>
            <a:r>
              <a:rPr lang="en-US" sz="2400" dirty="0"/>
              <a:t>Mission Parameters</a:t>
            </a:r>
          </a:p>
          <a:p>
            <a:pPr marL="800100" lvl="1" indent="-342900">
              <a:spcBef>
                <a:spcPts val="400"/>
              </a:spcBef>
              <a:buFont typeface="Arial" panose="020B0604020202020204" pitchFamily="34" charset="0"/>
              <a:buChar char="•"/>
            </a:pPr>
            <a:r>
              <a:rPr lang="en-US" sz="2000" dirty="0"/>
              <a:t>Mission type and related response options (evacuation)</a:t>
            </a:r>
          </a:p>
          <a:p>
            <a:pPr marL="800100" lvl="1" indent="-342900">
              <a:spcBef>
                <a:spcPts val="400"/>
              </a:spcBef>
              <a:buFont typeface="Arial" panose="020B0604020202020204" pitchFamily="34" charset="0"/>
              <a:buChar char="•"/>
            </a:pPr>
            <a:r>
              <a:rPr lang="en-US" sz="2000" dirty="0"/>
              <a:t>Occurrence relative to mission time-line</a:t>
            </a:r>
          </a:p>
        </p:txBody>
      </p:sp>
    </p:spTree>
    <p:extLst>
      <p:ext uri="{BB962C8B-B14F-4D97-AF65-F5344CB8AC3E}">
        <p14:creationId xmlns:p14="http://schemas.microsoft.com/office/powerpoint/2010/main" val="44382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EEED3BA-6E6C-414F-B228-821C70F6FEEA}"/>
              </a:ext>
            </a:extLst>
          </p:cNvPr>
          <p:cNvSpPr txBox="1"/>
          <p:nvPr/>
        </p:nvSpPr>
        <p:spPr>
          <a:xfrm>
            <a:off x="5300134" y="922845"/>
            <a:ext cx="6891866" cy="5301451"/>
          </a:xfrm>
          <a:prstGeom prst="rect">
            <a:avLst/>
          </a:prstGeom>
          <a:noFill/>
        </p:spPr>
        <p:txBody>
          <a:bodyPr wrap="square" rtlCol="0">
            <a:spAutoFit/>
          </a:bodyPr>
          <a:lstStyle/>
          <a:p>
            <a:pPr marL="285750" indent="-285750">
              <a:spcBef>
                <a:spcPts val="600"/>
              </a:spcBef>
              <a:buFont typeface="Wingdings" pitchFamily="2" charset="2"/>
              <a:buChar char="§"/>
            </a:pPr>
            <a:r>
              <a:rPr lang="en-US" sz="2400" dirty="0"/>
              <a:t>Patient’s Medical History (i.e., Precision-Based Medicine)</a:t>
            </a:r>
            <a:endParaRPr lang="en-US" sz="2000" dirty="0"/>
          </a:p>
          <a:p>
            <a:pPr marL="800100" lvl="1" indent="-342900">
              <a:spcBef>
                <a:spcPts val="400"/>
              </a:spcBef>
              <a:buFont typeface="Arial" panose="020B0604020202020204" pitchFamily="34" charset="0"/>
              <a:buChar char="•"/>
            </a:pPr>
            <a:r>
              <a:rPr lang="en-US" sz="2000" dirty="0"/>
              <a:t>Past, as well as recent, medical history</a:t>
            </a:r>
          </a:p>
          <a:p>
            <a:pPr marL="800100" lvl="1" indent="-342900">
              <a:spcBef>
                <a:spcPts val="400"/>
              </a:spcBef>
              <a:buFont typeface="Arial" panose="020B0604020202020204" pitchFamily="34" charset="0"/>
              <a:buChar char="•"/>
            </a:pPr>
            <a:r>
              <a:rPr lang="en-US" sz="2000" dirty="0"/>
              <a:t>Current/recent wellness factors (diet, exercise)</a:t>
            </a:r>
          </a:p>
          <a:p>
            <a:pPr marL="800100" lvl="1" indent="-342900">
              <a:spcBef>
                <a:spcPts val="400"/>
              </a:spcBef>
              <a:buFont typeface="Arial" panose="020B0604020202020204" pitchFamily="34" charset="0"/>
              <a:buChar char="•"/>
            </a:pPr>
            <a:r>
              <a:rPr lang="en-US" sz="2000" dirty="0"/>
              <a:t>Other personal factors (recent mission activities)</a:t>
            </a:r>
          </a:p>
          <a:p>
            <a:pPr marL="285750" indent="-285750">
              <a:spcBef>
                <a:spcPts val="900"/>
              </a:spcBef>
              <a:buFont typeface="Wingdings" pitchFamily="2" charset="2"/>
              <a:buChar char="§"/>
            </a:pPr>
            <a:r>
              <a:rPr lang="en-US" sz="2400" dirty="0"/>
              <a:t>Physical Environment</a:t>
            </a:r>
          </a:p>
          <a:p>
            <a:pPr marL="742950" lvl="1" indent="-285750">
              <a:spcBef>
                <a:spcPts val="400"/>
              </a:spcBef>
              <a:buFont typeface="Arial" panose="020B0604020202020204" pitchFamily="34" charset="0"/>
              <a:buChar char="•"/>
            </a:pPr>
            <a:r>
              <a:rPr lang="en-US" sz="2000" dirty="0"/>
              <a:t>Type/size of area</a:t>
            </a:r>
          </a:p>
          <a:p>
            <a:pPr marL="742950" lvl="1" indent="-285750">
              <a:spcBef>
                <a:spcPts val="400"/>
              </a:spcBef>
              <a:buFont typeface="Arial" panose="020B0604020202020204" pitchFamily="34" charset="0"/>
              <a:buChar char="•"/>
            </a:pPr>
            <a:r>
              <a:rPr lang="en-US" sz="2000" dirty="0"/>
              <a:t>Location (inside/EVA)</a:t>
            </a:r>
          </a:p>
          <a:p>
            <a:pPr marL="742950" lvl="1" indent="-285750">
              <a:spcBef>
                <a:spcPts val="400"/>
              </a:spcBef>
              <a:buFont typeface="Arial" panose="020B0604020202020204" pitchFamily="34" charset="0"/>
              <a:buChar char="•"/>
            </a:pPr>
            <a:r>
              <a:rPr lang="en-US" sz="2000" dirty="0"/>
              <a:t>Safety (air quality, toxicity, radiation, space debris)</a:t>
            </a:r>
          </a:p>
          <a:p>
            <a:pPr marL="742950" lvl="1" indent="-285750">
              <a:spcBef>
                <a:spcPts val="400"/>
              </a:spcBef>
              <a:buFont typeface="Arial" panose="020B0604020202020204" pitchFamily="34" charset="0"/>
              <a:buChar char="•"/>
            </a:pPr>
            <a:r>
              <a:rPr lang="en-US" sz="2000" dirty="0"/>
              <a:t>Access to medical equipment and supplies</a:t>
            </a:r>
          </a:p>
          <a:p>
            <a:pPr marL="342900" indent="-342900">
              <a:spcBef>
                <a:spcPts val="900"/>
              </a:spcBef>
              <a:buFont typeface="Wingdings" pitchFamily="2" charset="2"/>
              <a:buChar char="§"/>
            </a:pPr>
            <a:r>
              <a:rPr lang="en-US" sz="2400" dirty="0"/>
              <a:t>Mission Parameters</a:t>
            </a:r>
          </a:p>
          <a:p>
            <a:pPr marL="800100" lvl="1" indent="-342900">
              <a:spcBef>
                <a:spcPts val="400"/>
              </a:spcBef>
              <a:buFont typeface="Arial" panose="020B0604020202020204" pitchFamily="34" charset="0"/>
              <a:buChar char="•"/>
            </a:pPr>
            <a:r>
              <a:rPr lang="en-US" sz="2000" dirty="0"/>
              <a:t>Mission type and related response options (evacuation)</a:t>
            </a:r>
          </a:p>
          <a:p>
            <a:pPr marL="800100" lvl="1" indent="-342900">
              <a:spcBef>
                <a:spcPts val="400"/>
              </a:spcBef>
              <a:buFont typeface="Arial" panose="020B0604020202020204" pitchFamily="34" charset="0"/>
              <a:buChar char="•"/>
            </a:pPr>
            <a:r>
              <a:rPr lang="en-US" sz="2000" dirty="0"/>
              <a:t>Occurrence relative to mission time-line</a:t>
            </a:r>
          </a:p>
        </p:txBody>
      </p:sp>
      <p:sp>
        <p:nvSpPr>
          <p:cNvPr id="8" name="TextBox 7">
            <a:extLst>
              <a:ext uri="{FF2B5EF4-FFF2-40B4-BE49-F238E27FC236}">
                <a16:creationId xmlns:a16="http://schemas.microsoft.com/office/drawing/2014/main" id="{CA1A5F90-A502-4F43-88F5-2482234023BE}"/>
              </a:ext>
            </a:extLst>
          </p:cNvPr>
          <p:cNvSpPr txBox="1"/>
          <p:nvPr/>
        </p:nvSpPr>
        <p:spPr>
          <a:xfrm>
            <a:off x="131739" y="922845"/>
            <a:ext cx="4914395" cy="5816977"/>
          </a:xfrm>
          <a:prstGeom prst="rect">
            <a:avLst/>
          </a:prstGeom>
          <a:noFill/>
        </p:spPr>
        <p:txBody>
          <a:bodyPr wrap="square" rtlCol="0">
            <a:spAutoFit/>
          </a:bodyPr>
          <a:lstStyle/>
          <a:p>
            <a:pPr marL="285750" indent="-285750">
              <a:spcBef>
                <a:spcPts val="600"/>
              </a:spcBef>
              <a:buFont typeface="Wingdings" pitchFamily="2" charset="2"/>
              <a:buChar char="§"/>
            </a:pPr>
            <a:r>
              <a:rPr lang="en-US" sz="2400" dirty="0"/>
              <a:t>CDS Users</a:t>
            </a:r>
          </a:p>
          <a:p>
            <a:pPr marL="800100" lvl="1" indent="-342900">
              <a:spcBef>
                <a:spcPts val="300"/>
              </a:spcBef>
              <a:buFont typeface="Arial" panose="020B0604020202020204" pitchFamily="34" charset="0"/>
              <a:buChar char="•"/>
            </a:pPr>
            <a:r>
              <a:rPr lang="en-US" sz="2000" dirty="0"/>
              <a:t>Novice vs “expert”</a:t>
            </a:r>
          </a:p>
          <a:p>
            <a:pPr marL="800100" lvl="1" indent="-342900">
              <a:spcBef>
                <a:spcPts val="300"/>
              </a:spcBef>
              <a:buFont typeface="Arial" panose="020B0604020202020204" pitchFamily="34" charset="0"/>
              <a:buChar char="•"/>
            </a:pPr>
            <a:r>
              <a:rPr lang="en-US" sz="2000" dirty="0"/>
              <a:t>Specialties of expert</a:t>
            </a:r>
          </a:p>
          <a:p>
            <a:pPr marL="800100" lvl="1" indent="-342900">
              <a:spcBef>
                <a:spcPts val="300"/>
              </a:spcBef>
              <a:buFont typeface="Arial" panose="020B0604020202020204" pitchFamily="34" charset="0"/>
              <a:buChar char="•"/>
            </a:pPr>
            <a:r>
              <a:rPr lang="en-US" sz="2000" dirty="0"/>
              <a:t>Recency/amount of training</a:t>
            </a:r>
          </a:p>
          <a:p>
            <a:pPr marL="800100" lvl="1" indent="-342900">
              <a:spcBef>
                <a:spcPts val="300"/>
              </a:spcBef>
              <a:buFont typeface="Arial" panose="020B0604020202020204" pitchFamily="34" charset="0"/>
              <a:buChar char="•"/>
            </a:pPr>
            <a:r>
              <a:rPr lang="en-US" sz="2000" dirty="0"/>
              <a:t>Personal factors (fatigue/wellness factors, recent mission activities)</a:t>
            </a:r>
          </a:p>
          <a:p>
            <a:pPr marL="285750" indent="-285750">
              <a:spcBef>
                <a:spcPts val="900"/>
              </a:spcBef>
              <a:buFont typeface="Wingdings" pitchFamily="2" charset="2"/>
              <a:buChar char="§"/>
            </a:pPr>
            <a:r>
              <a:rPr lang="en-US" sz="2400" dirty="0"/>
              <a:t>Clinical Need</a:t>
            </a:r>
          </a:p>
          <a:p>
            <a:pPr marL="742950" lvl="1" indent="-285750">
              <a:spcBef>
                <a:spcPts val="300"/>
              </a:spcBef>
              <a:buFont typeface="Arial" panose="020B0604020202020204" pitchFamily="34" charset="0"/>
              <a:buChar char="•"/>
            </a:pPr>
            <a:r>
              <a:rPr lang="en-US" sz="2000" dirty="0"/>
              <a:t>Number of patients/caregivers</a:t>
            </a:r>
          </a:p>
          <a:p>
            <a:pPr marL="742950" lvl="1" indent="-285750">
              <a:spcBef>
                <a:spcPts val="300"/>
              </a:spcBef>
              <a:buFont typeface="Arial" panose="020B0604020202020204" pitchFamily="34" charset="0"/>
              <a:buChar char="•"/>
            </a:pPr>
            <a:r>
              <a:rPr lang="en-US" sz="2000" dirty="0"/>
              <a:t>Condition(s) type/severity</a:t>
            </a:r>
          </a:p>
          <a:p>
            <a:pPr marL="742950" lvl="1" indent="-285750">
              <a:spcBef>
                <a:spcPts val="300"/>
              </a:spcBef>
              <a:buFont typeface="Arial" panose="020B0604020202020204" pitchFamily="34" charset="0"/>
              <a:buChar char="•"/>
            </a:pPr>
            <a:r>
              <a:rPr lang="en-US" sz="2000" dirty="0"/>
              <a:t>Patient vitals</a:t>
            </a:r>
          </a:p>
          <a:p>
            <a:pPr marL="742950" lvl="1" indent="-285750">
              <a:spcBef>
                <a:spcPts val="300"/>
              </a:spcBef>
              <a:buFont typeface="Arial" panose="020B0604020202020204" pitchFamily="34" charset="0"/>
              <a:buChar char="•"/>
            </a:pPr>
            <a:r>
              <a:rPr lang="en-US" sz="2000" dirty="0"/>
              <a:t>Time criticality</a:t>
            </a:r>
          </a:p>
          <a:p>
            <a:pPr marL="742950" lvl="1" indent="-285750">
              <a:spcBef>
                <a:spcPts val="300"/>
              </a:spcBef>
              <a:buFont typeface="Arial" panose="020B0604020202020204" pitchFamily="34" charset="0"/>
              <a:buChar char="•"/>
            </a:pPr>
            <a:r>
              <a:rPr lang="en-US" sz="2000" dirty="0"/>
              <a:t>Types of available assessment methods/treatments</a:t>
            </a:r>
          </a:p>
          <a:p>
            <a:pPr marL="342900" indent="-342900">
              <a:spcBef>
                <a:spcPts val="900"/>
              </a:spcBef>
              <a:buFont typeface="Wingdings" pitchFamily="2" charset="2"/>
              <a:buChar char="§"/>
            </a:pPr>
            <a:r>
              <a:rPr lang="en-US" sz="2400" dirty="0"/>
              <a:t>CDS Knowledge Base</a:t>
            </a:r>
          </a:p>
          <a:p>
            <a:pPr marL="800100" lvl="1" indent="-342900">
              <a:spcBef>
                <a:spcPts val="300"/>
              </a:spcBef>
              <a:buFont typeface="Arial" panose="020B0604020202020204" pitchFamily="34" charset="0"/>
              <a:buChar char="•"/>
            </a:pPr>
            <a:r>
              <a:rPr lang="en-US" sz="2000" dirty="0"/>
              <a:t>Includes space-specific conditions/ treatments</a:t>
            </a:r>
          </a:p>
        </p:txBody>
      </p:sp>
      <p:grpSp>
        <p:nvGrpSpPr>
          <p:cNvPr id="54" name="Group 53">
            <a:extLst>
              <a:ext uri="{FF2B5EF4-FFF2-40B4-BE49-F238E27FC236}">
                <a16:creationId xmlns:a16="http://schemas.microsoft.com/office/drawing/2014/main" id="{764745F5-6593-2F44-8127-AB6B742C5887}"/>
              </a:ext>
            </a:extLst>
          </p:cNvPr>
          <p:cNvGrpSpPr/>
          <p:nvPr/>
        </p:nvGrpSpPr>
        <p:grpSpPr>
          <a:xfrm>
            <a:off x="4444736" y="5176949"/>
            <a:ext cx="1304663" cy="851318"/>
            <a:chOff x="4444736" y="5176949"/>
            <a:chExt cx="1304663" cy="851318"/>
          </a:xfrm>
        </p:grpSpPr>
        <p:cxnSp>
          <p:nvCxnSpPr>
            <p:cNvPr id="10" name="Straight Arrow Connector 9">
              <a:extLst>
                <a:ext uri="{FF2B5EF4-FFF2-40B4-BE49-F238E27FC236}">
                  <a16:creationId xmlns:a16="http://schemas.microsoft.com/office/drawing/2014/main" id="{BA80EBE1-0763-C14E-B643-1C2850EBCAC8}"/>
                </a:ext>
              </a:extLst>
            </p:cNvPr>
            <p:cNvCxnSpPr>
              <a:cxnSpLocks/>
            </p:cNvCxnSpPr>
            <p:nvPr/>
          </p:nvCxnSpPr>
          <p:spPr bwMode="auto">
            <a:xfrm flipH="1" flipV="1">
              <a:off x="4444736" y="5279101"/>
              <a:ext cx="1304663" cy="703432"/>
            </a:xfrm>
            <a:prstGeom prst="straightConnector1">
              <a:avLst/>
            </a:prstGeom>
            <a:noFill/>
            <a:ln w="38100" cap="flat" cmpd="sng" algn="ctr">
              <a:solidFill>
                <a:srgbClr val="00B0F0"/>
              </a:solidFill>
              <a:prstDash val="solid"/>
              <a:round/>
              <a:headEnd type="none" w="med" len="med"/>
              <a:tailEnd type="triangle"/>
            </a:ln>
            <a:effectLst/>
          </p:spPr>
        </p:cxnSp>
        <p:grpSp>
          <p:nvGrpSpPr>
            <p:cNvPr id="51" name="Group 50">
              <a:extLst>
                <a:ext uri="{FF2B5EF4-FFF2-40B4-BE49-F238E27FC236}">
                  <a16:creationId xmlns:a16="http://schemas.microsoft.com/office/drawing/2014/main" id="{1F0A0342-40F6-AE43-BED2-1EB1FC829722}"/>
                </a:ext>
              </a:extLst>
            </p:cNvPr>
            <p:cNvGrpSpPr/>
            <p:nvPr/>
          </p:nvGrpSpPr>
          <p:grpSpPr>
            <a:xfrm>
              <a:off x="4512734" y="5176949"/>
              <a:ext cx="1193801" cy="851318"/>
              <a:chOff x="4512734" y="5176949"/>
              <a:chExt cx="1193801" cy="851318"/>
            </a:xfrm>
          </p:grpSpPr>
          <p:cxnSp>
            <p:nvCxnSpPr>
              <p:cNvPr id="4" name="Straight Arrow Connector 3">
                <a:extLst>
                  <a:ext uri="{FF2B5EF4-FFF2-40B4-BE49-F238E27FC236}">
                    <a16:creationId xmlns:a16="http://schemas.microsoft.com/office/drawing/2014/main" id="{744DC743-7BE4-6340-9E68-F3470BC61864}"/>
                  </a:ext>
                </a:extLst>
              </p:cNvPr>
              <p:cNvCxnSpPr>
                <a:cxnSpLocks/>
              </p:cNvCxnSpPr>
              <p:nvPr/>
            </p:nvCxnSpPr>
            <p:spPr bwMode="auto">
              <a:xfrm flipH="1">
                <a:off x="4995335" y="5381254"/>
                <a:ext cx="711200" cy="647013"/>
              </a:xfrm>
              <a:prstGeom prst="straightConnector1">
                <a:avLst/>
              </a:prstGeom>
              <a:noFill/>
              <a:ln w="38100" cap="flat" cmpd="sng" algn="ctr">
                <a:solidFill>
                  <a:srgbClr val="00B0F0"/>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D7B0123E-E375-6040-827A-EDD1D3534ABB}"/>
                  </a:ext>
                </a:extLst>
              </p:cNvPr>
              <p:cNvCxnSpPr>
                <a:cxnSpLocks/>
              </p:cNvCxnSpPr>
              <p:nvPr/>
            </p:nvCxnSpPr>
            <p:spPr bwMode="auto">
              <a:xfrm flipH="1" flipV="1">
                <a:off x="4512734" y="5176949"/>
                <a:ext cx="1193801" cy="204305"/>
              </a:xfrm>
              <a:prstGeom prst="straightConnector1">
                <a:avLst/>
              </a:prstGeom>
              <a:noFill/>
              <a:ln w="38100" cap="flat" cmpd="sng" algn="ctr">
                <a:solidFill>
                  <a:srgbClr val="00B0F0"/>
                </a:solidFill>
                <a:prstDash val="solid"/>
                <a:round/>
                <a:headEnd type="none" w="med" len="med"/>
                <a:tailEnd type="triangle"/>
              </a:ln>
              <a:effectLst/>
            </p:spPr>
          </p:cxnSp>
        </p:grpSp>
      </p:grpSp>
      <p:cxnSp>
        <p:nvCxnSpPr>
          <p:cNvPr id="16" name="Straight Arrow Connector 15">
            <a:extLst>
              <a:ext uri="{FF2B5EF4-FFF2-40B4-BE49-F238E27FC236}">
                <a16:creationId xmlns:a16="http://schemas.microsoft.com/office/drawing/2014/main" id="{58C159EF-0F5B-2C4A-AF86-8D8FAE8229FD}"/>
              </a:ext>
            </a:extLst>
          </p:cNvPr>
          <p:cNvCxnSpPr>
            <a:cxnSpLocks/>
          </p:cNvCxnSpPr>
          <p:nvPr/>
        </p:nvCxnSpPr>
        <p:spPr bwMode="auto">
          <a:xfrm flipH="1">
            <a:off x="2631270" y="4174066"/>
            <a:ext cx="3075266" cy="524934"/>
          </a:xfrm>
          <a:prstGeom prst="straightConnector1">
            <a:avLst/>
          </a:prstGeom>
          <a:noFill/>
          <a:ln w="38100" cap="flat" cmpd="sng" algn="ctr">
            <a:solidFill>
              <a:srgbClr val="00B0F0"/>
            </a:solidFill>
            <a:prstDash val="solid"/>
            <a:round/>
            <a:headEnd type="none" w="med" len="med"/>
            <a:tailEnd type="triangle"/>
          </a:ln>
          <a:effectLst/>
        </p:spPr>
      </p:cxnSp>
      <p:grpSp>
        <p:nvGrpSpPr>
          <p:cNvPr id="40" name="Group 39">
            <a:extLst>
              <a:ext uri="{FF2B5EF4-FFF2-40B4-BE49-F238E27FC236}">
                <a16:creationId xmlns:a16="http://schemas.microsoft.com/office/drawing/2014/main" id="{14F59084-1D24-B348-8D41-C83B695CA351}"/>
              </a:ext>
            </a:extLst>
          </p:cNvPr>
          <p:cNvGrpSpPr/>
          <p:nvPr/>
        </p:nvGrpSpPr>
        <p:grpSpPr>
          <a:xfrm>
            <a:off x="5598022" y="3028949"/>
            <a:ext cx="1394341" cy="1724333"/>
            <a:chOff x="5598022" y="3028949"/>
            <a:chExt cx="1394341" cy="1724333"/>
          </a:xfrm>
        </p:grpSpPr>
        <p:sp>
          <p:nvSpPr>
            <p:cNvPr id="24" name="Arc 23">
              <a:extLst>
                <a:ext uri="{FF2B5EF4-FFF2-40B4-BE49-F238E27FC236}">
                  <a16:creationId xmlns:a16="http://schemas.microsoft.com/office/drawing/2014/main" id="{6F478C6B-E93E-DE45-B7DB-9A292B5B911D}"/>
                </a:ext>
              </a:extLst>
            </p:cNvPr>
            <p:cNvSpPr/>
            <p:nvPr/>
          </p:nvSpPr>
          <p:spPr bwMode="auto">
            <a:xfrm rot="13310793">
              <a:off x="5647789" y="3028949"/>
              <a:ext cx="1344574" cy="1724333"/>
            </a:xfrm>
            <a:prstGeom prst="arc">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7" name="Arc 36">
              <a:extLst>
                <a:ext uri="{FF2B5EF4-FFF2-40B4-BE49-F238E27FC236}">
                  <a16:creationId xmlns:a16="http://schemas.microsoft.com/office/drawing/2014/main" id="{EB587779-1BFB-2A44-AB57-4C0A3C07D378}"/>
                </a:ext>
              </a:extLst>
            </p:cNvPr>
            <p:cNvSpPr/>
            <p:nvPr/>
          </p:nvSpPr>
          <p:spPr bwMode="auto">
            <a:xfrm rot="13790760">
              <a:off x="5656024" y="3618925"/>
              <a:ext cx="988242" cy="1104246"/>
            </a:xfrm>
            <a:prstGeom prst="arc">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cxnSp>
          <p:nvCxnSpPr>
            <p:cNvPr id="25" name="Straight Arrow Connector 24">
              <a:extLst>
                <a:ext uri="{FF2B5EF4-FFF2-40B4-BE49-F238E27FC236}">
                  <a16:creationId xmlns:a16="http://schemas.microsoft.com/office/drawing/2014/main" id="{AB2C318B-7DB8-E64E-9A00-F830B74D0724}"/>
                </a:ext>
              </a:extLst>
            </p:cNvPr>
            <p:cNvCxnSpPr>
              <a:cxnSpLocks/>
              <a:stCxn id="37" idx="0"/>
            </p:cNvCxnSpPr>
            <p:nvPr/>
          </p:nvCxnSpPr>
          <p:spPr bwMode="auto">
            <a:xfrm>
              <a:off x="5728150" y="4527081"/>
              <a:ext cx="34438" cy="38569"/>
            </a:xfrm>
            <a:prstGeom prst="straightConnector1">
              <a:avLst/>
            </a:prstGeom>
            <a:noFill/>
            <a:ln w="38100" cap="flat" cmpd="sng" algn="ctr">
              <a:solidFill>
                <a:srgbClr val="00B0F0"/>
              </a:solidFill>
              <a:prstDash val="solid"/>
              <a:round/>
              <a:headEnd type="none" w="med" len="med"/>
              <a:tailEnd type="triangle"/>
            </a:ln>
            <a:effectLst/>
          </p:spPr>
        </p:cxnSp>
      </p:grpSp>
      <p:grpSp>
        <p:nvGrpSpPr>
          <p:cNvPr id="52" name="Group 51">
            <a:extLst>
              <a:ext uri="{FF2B5EF4-FFF2-40B4-BE49-F238E27FC236}">
                <a16:creationId xmlns:a16="http://schemas.microsoft.com/office/drawing/2014/main" id="{0EA3B8B4-2B48-8249-A9AE-62C0BE26909B}"/>
              </a:ext>
            </a:extLst>
          </p:cNvPr>
          <p:cNvGrpSpPr/>
          <p:nvPr/>
        </p:nvGrpSpPr>
        <p:grpSpPr>
          <a:xfrm>
            <a:off x="241435" y="1"/>
            <a:ext cx="2748603" cy="4396213"/>
            <a:chOff x="241435" y="1"/>
            <a:chExt cx="2748603" cy="4396213"/>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2" name="Arc 31">
              <a:extLst>
                <a:ext uri="{FF2B5EF4-FFF2-40B4-BE49-F238E27FC236}">
                  <a16:creationId xmlns:a16="http://schemas.microsoft.com/office/drawing/2014/main" id="{97932DB8-0C49-5D44-8160-D14EFAB7E868}"/>
                </a:ext>
              </a:extLst>
            </p:cNvPr>
            <p:cNvSpPr/>
            <p:nvPr/>
          </p:nvSpPr>
          <p:spPr bwMode="auto">
            <a:xfrm rot="13819171">
              <a:off x="10308" y="1416484"/>
              <a:ext cx="3213415" cy="2746045"/>
            </a:xfrm>
            <a:prstGeom prst="arc">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cxnSp>
          <p:nvCxnSpPr>
            <p:cNvPr id="33" name="Straight Arrow Connector 32">
              <a:extLst>
                <a:ext uri="{FF2B5EF4-FFF2-40B4-BE49-F238E27FC236}">
                  <a16:creationId xmlns:a16="http://schemas.microsoft.com/office/drawing/2014/main" id="{C8DAD986-FF92-A845-B848-0E81C73FFC3E}"/>
                </a:ext>
              </a:extLst>
            </p:cNvPr>
            <p:cNvCxnSpPr>
              <a:cxnSpLocks/>
              <a:stCxn id="32" idx="2"/>
            </p:cNvCxnSpPr>
            <p:nvPr/>
          </p:nvCxnSpPr>
          <p:spPr bwMode="auto">
            <a:xfrm flipV="1">
              <a:off x="591124" y="1522619"/>
              <a:ext cx="69276" cy="30338"/>
            </a:xfrm>
            <a:prstGeom prst="straightConnector1">
              <a:avLst/>
            </a:prstGeom>
            <a:noFill/>
            <a:ln w="38100" cap="flat" cmpd="sng" algn="ctr">
              <a:solidFill>
                <a:srgbClr val="00B0F0"/>
              </a:solidFill>
              <a:prstDash val="solid"/>
              <a:round/>
              <a:headEnd type="none" w="med" len="med"/>
              <a:tailEnd type="triangle"/>
            </a:ln>
            <a:effectLst/>
          </p:spPr>
        </p:cxnSp>
      </p:grpSp>
      <p:grpSp>
        <p:nvGrpSpPr>
          <p:cNvPr id="50" name="Group 49">
            <a:extLst>
              <a:ext uri="{FF2B5EF4-FFF2-40B4-BE49-F238E27FC236}">
                <a16:creationId xmlns:a16="http://schemas.microsoft.com/office/drawing/2014/main" id="{7FA6EAFD-4BE3-4842-AA09-7CE266F1EA9F}"/>
              </a:ext>
            </a:extLst>
          </p:cNvPr>
          <p:cNvGrpSpPr/>
          <p:nvPr/>
        </p:nvGrpSpPr>
        <p:grpSpPr>
          <a:xfrm>
            <a:off x="3916392" y="1851503"/>
            <a:ext cx="1860382" cy="2322563"/>
            <a:chOff x="3916392" y="1851503"/>
            <a:chExt cx="1860382" cy="2322563"/>
          </a:xfrm>
        </p:grpSpPr>
        <p:cxnSp>
          <p:nvCxnSpPr>
            <p:cNvPr id="42" name="Straight Arrow Connector 41">
              <a:extLst>
                <a:ext uri="{FF2B5EF4-FFF2-40B4-BE49-F238E27FC236}">
                  <a16:creationId xmlns:a16="http://schemas.microsoft.com/office/drawing/2014/main" id="{03FC776C-C840-2A45-98C9-6527C55D6932}"/>
                </a:ext>
              </a:extLst>
            </p:cNvPr>
            <p:cNvCxnSpPr>
              <a:cxnSpLocks/>
            </p:cNvCxnSpPr>
            <p:nvPr/>
          </p:nvCxnSpPr>
          <p:spPr bwMode="auto">
            <a:xfrm flipH="1">
              <a:off x="3916392" y="2293749"/>
              <a:ext cx="1676620" cy="1880317"/>
            </a:xfrm>
            <a:prstGeom prst="straightConnector1">
              <a:avLst/>
            </a:prstGeom>
            <a:noFill/>
            <a:ln w="38100" cap="flat" cmpd="sng" algn="ctr">
              <a:solidFill>
                <a:srgbClr val="00B0F0"/>
              </a:solidFill>
              <a:prstDash val="solid"/>
              <a:round/>
              <a:headEnd type="none" w="med" len="med"/>
              <a:tailEnd type="triangle"/>
            </a:ln>
            <a:effectLst/>
          </p:spPr>
        </p:cxnSp>
        <p:sp>
          <p:nvSpPr>
            <p:cNvPr id="48" name="Left Brace 47">
              <a:extLst>
                <a:ext uri="{FF2B5EF4-FFF2-40B4-BE49-F238E27FC236}">
                  <a16:creationId xmlns:a16="http://schemas.microsoft.com/office/drawing/2014/main" id="{40CE7156-3332-3B4C-B20C-FF63E41EBEA4}"/>
                </a:ext>
              </a:extLst>
            </p:cNvPr>
            <p:cNvSpPr/>
            <p:nvPr/>
          </p:nvSpPr>
          <p:spPr bwMode="auto">
            <a:xfrm>
              <a:off x="5593012" y="1851503"/>
              <a:ext cx="183762" cy="884492"/>
            </a:xfrm>
            <a:prstGeom prst="leftBrace">
              <a:avLst>
                <a:gd name="adj1" fmla="val 0"/>
                <a:gd name="adj2" fmla="val 50000"/>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sp>
        <p:nvSpPr>
          <p:cNvPr id="57" name="Title 1">
            <a:extLst>
              <a:ext uri="{FF2B5EF4-FFF2-40B4-BE49-F238E27FC236}">
                <a16:creationId xmlns:a16="http://schemas.microsoft.com/office/drawing/2014/main" id="{329DE7A3-A468-DB4C-A3C4-212F689E6CE6}"/>
              </a:ext>
            </a:extLst>
          </p:cNvPr>
          <p:cNvSpPr txBox="1">
            <a:spLocks/>
          </p:cNvSpPr>
          <p:nvPr/>
        </p:nvSpPr>
        <p:spPr bwMode="auto">
          <a:xfrm>
            <a:off x="2631270" y="118178"/>
            <a:ext cx="8031878"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a:lstStyle>
          <a:p>
            <a:pPr algn="ctr"/>
            <a:r>
              <a:rPr lang="en-US" sz="3200" kern="0" dirty="0"/>
              <a:t>Space CDSS Must Be Context-Specific</a:t>
            </a:r>
          </a:p>
        </p:txBody>
      </p:sp>
    </p:spTree>
    <p:extLst>
      <p:ext uri="{BB962C8B-B14F-4D97-AF65-F5344CB8AC3E}">
        <p14:creationId xmlns:p14="http://schemas.microsoft.com/office/powerpoint/2010/main" val="3622363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372" y="118178"/>
            <a:ext cx="6237256" cy="609600"/>
          </a:xfrm>
        </p:spPr>
        <p:txBody>
          <a:bodyPr/>
          <a:lstStyle/>
          <a:p>
            <a:pPr algn="ctr"/>
            <a:r>
              <a:rPr lang="en-US" sz="3200" dirty="0"/>
              <a:t>Context of Use</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 name="TextBox 2">
            <a:extLst>
              <a:ext uri="{FF2B5EF4-FFF2-40B4-BE49-F238E27FC236}">
                <a16:creationId xmlns:a16="http://schemas.microsoft.com/office/drawing/2014/main" id="{01B5B34F-C0D9-3843-96BC-C145C7A56CFB}"/>
              </a:ext>
            </a:extLst>
          </p:cNvPr>
          <p:cNvSpPr txBox="1"/>
          <p:nvPr/>
        </p:nvSpPr>
        <p:spPr>
          <a:xfrm>
            <a:off x="3111842" y="922845"/>
            <a:ext cx="6237255" cy="5816977"/>
          </a:xfrm>
          <a:prstGeom prst="rect">
            <a:avLst/>
          </a:prstGeom>
          <a:noFill/>
        </p:spPr>
        <p:txBody>
          <a:bodyPr wrap="square" rtlCol="0">
            <a:spAutoFit/>
          </a:bodyPr>
          <a:lstStyle/>
          <a:p>
            <a:pPr algn="ctr">
              <a:spcBef>
                <a:spcPts val="2400"/>
              </a:spcBef>
            </a:pPr>
            <a:r>
              <a:rPr lang="en-US" sz="3600" dirty="0"/>
              <a:t>What?</a:t>
            </a:r>
          </a:p>
          <a:p>
            <a:pPr algn="ctr">
              <a:spcBef>
                <a:spcPts val="2400"/>
              </a:spcBef>
            </a:pPr>
            <a:r>
              <a:rPr lang="en-US" sz="3600" dirty="0"/>
              <a:t>Used by Whom?</a:t>
            </a:r>
          </a:p>
          <a:p>
            <a:pPr algn="ctr">
              <a:spcBef>
                <a:spcPts val="2400"/>
              </a:spcBef>
            </a:pPr>
            <a:r>
              <a:rPr lang="en-US" sz="3600" dirty="0"/>
              <a:t>How?</a:t>
            </a:r>
          </a:p>
          <a:p>
            <a:pPr algn="ctr">
              <a:spcBef>
                <a:spcPts val="2400"/>
              </a:spcBef>
            </a:pPr>
            <a:r>
              <a:rPr lang="en-US" sz="3600" dirty="0"/>
              <a:t>When?</a:t>
            </a:r>
          </a:p>
          <a:p>
            <a:pPr algn="ctr">
              <a:spcBef>
                <a:spcPts val="2400"/>
              </a:spcBef>
            </a:pPr>
            <a:r>
              <a:rPr lang="en-US" sz="3600" dirty="0"/>
              <a:t>Where?</a:t>
            </a:r>
          </a:p>
          <a:p>
            <a:pPr algn="ctr">
              <a:spcBef>
                <a:spcPts val="2400"/>
              </a:spcBef>
            </a:pPr>
            <a:r>
              <a:rPr lang="en-US" sz="3600" dirty="0"/>
              <a:t>Why?</a:t>
            </a:r>
          </a:p>
          <a:p>
            <a:pPr algn="ctr">
              <a:spcBef>
                <a:spcPts val="2400"/>
              </a:spcBef>
            </a:pPr>
            <a:r>
              <a:rPr lang="en-US" sz="3600" dirty="0"/>
              <a:t>Under What Conditions?</a:t>
            </a:r>
          </a:p>
        </p:txBody>
      </p:sp>
    </p:spTree>
    <p:extLst>
      <p:ext uri="{BB962C8B-B14F-4D97-AF65-F5344CB8AC3E}">
        <p14:creationId xmlns:p14="http://schemas.microsoft.com/office/powerpoint/2010/main" val="197612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6342" y="92353"/>
            <a:ext cx="8592671" cy="609600"/>
          </a:xfrm>
        </p:spPr>
        <p:txBody>
          <a:bodyPr/>
          <a:lstStyle/>
          <a:p>
            <a:pPr algn="ctr"/>
            <a:r>
              <a:rPr lang="en-US" sz="3200" dirty="0"/>
              <a:t>Space CDSS - Context of Use</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7" name="TextBox 6">
            <a:extLst>
              <a:ext uri="{FF2B5EF4-FFF2-40B4-BE49-F238E27FC236}">
                <a16:creationId xmlns:a16="http://schemas.microsoft.com/office/drawing/2014/main" id="{18D27DBF-CF96-A940-8144-A1A5A04976B3}"/>
              </a:ext>
            </a:extLst>
          </p:cNvPr>
          <p:cNvSpPr txBox="1"/>
          <p:nvPr/>
        </p:nvSpPr>
        <p:spPr>
          <a:xfrm>
            <a:off x="131739" y="922845"/>
            <a:ext cx="4999062" cy="5816977"/>
          </a:xfrm>
          <a:prstGeom prst="rect">
            <a:avLst/>
          </a:prstGeom>
          <a:noFill/>
        </p:spPr>
        <p:txBody>
          <a:bodyPr wrap="square" rtlCol="0">
            <a:spAutoFit/>
          </a:bodyPr>
          <a:lstStyle/>
          <a:p>
            <a:pPr marL="285750" indent="-285750">
              <a:spcBef>
                <a:spcPts val="600"/>
              </a:spcBef>
              <a:buFont typeface="Wingdings" pitchFamily="2" charset="2"/>
              <a:buChar char="§"/>
            </a:pPr>
            <a:r>
              <a:rPr lang="en-US" sz="2400" dirty="0"/>
              <a:t>CDS Users</a:t>
            </a:r>
            <a:endParaRPr lang="en-US" sz="2400" dirty="0">
              <a:solidFill>
                <a:schemeClr val="bg1">
                  <a:lumMod val="95000"/>
                </a:schemeClr>
              </a:solidFill>
            </a:endParaRPr>
          </a:p>
          <a:p>
            <a:pPr marL="800100" lvl="1" indent="-342900">
              <a:spcBef>
                <a:spcPts val="300"/>
              </a:spcBef>
              <a:buFont typeface="Arial" panose="020B0604020202020204" pitchFamily="34" charset="0"/>
              <a:buChar char="•"/>
            </a:pPr>
            <a:r>
              <a:rPr lang="en-US" sz="2000" dirty="0">
                <a:solidFill>
                  <a:schemeClr val="bg1"/>
                </a:solidFill>
              </a:rPr>
              <a:t>Novice vs “expert”</a:t>
            </a:r>
          </a:p>
          <a:p>
            <a:pPr marL="800100" lvl="1" indent="-342900">
              <a:spcBef>
                <a:spcPts val="300"/>
              </a:spcBef>
              <a:buFont typeface="Arial" panose="020B0604020202020204" pitchFamily="34" charset="0"/>
              <a:buChar char="•"/>
            </a:pPr>
            <a:r>
              <a:rPr lang="en-US" sz="2000" dirty="0">
                <a:solidFill>
                  <a:schemeClr val="bg1"/>
                </a:solidFill>
              </a:rPr>
              <a:t>Specialties of expert</a:t>
            </a:r>
          </a:p>
          <a:p>
            <a:pPr marL="800100" lvl="1" indent="-342900">
              <a:spcBef>
                <a:spcPts val="300"/>
              </a:spcBef>
              <a:buFont typeface="Arial" panose="020B0604020202020204" pitchFamily="34" charset="0"/>
              <a:buChar char="•"/>
            </a:pPr>
            <a:r>
              <a:rPr lang="en-US" sz="2000" dirty="0">
                <a:solidFill>
                  <a:schemeClr val="bg1"/>
                </a:solidFill>
              </a:rPr>
              <a:t>Recency/amount of training</a:t>
            </a:r>
          </a:p>
          <a:p>
            <a:pPr marL="800100" lvl="1" indent="-342900">
              <a:spcBef>
                <a:spcPts val="300"/>
              </a:spcBef>
              <a:buFont typeface="Arial" panose="020B0604020202020204" pitchFamily="34" charset="0"/>
              <a:buChar char="•"/>
            </a:pPr>
            <a:r>
              <a:rPr lang="en-US" sz="2000" dirty="0">
                <a:solidFill>
                  <a:schemeClr val="bg1"/>
                </a:solidFill>
              </a:rPr>
              <a:t>Personal factors (fatigue/wellness factors, recent mission activities)</a:t>
            </a:r>
          </a:p>
          <a:p>
            <a:pPr marL="285750" indent="-285750">
              <a:spcBef>
                <a:spcPts val="900"/>
              </a:spcBef>
              <a:buFont typeface="Wingdings" pitchFamily="2" charset="2"/>
              <a:buChar char="§"/>
            </a:pPr>
            <a:r>
              <a:rPr lang="en-US" sz="2400" dirty="0"/>
              <a:t>Clinical Need</a:t>
            </a:r>
            <a:endParaRPr lang="en-US" sz="2400" dirty="0">
              <a:solidFill>
                <a:schemeClr val="bg1">
                  <a:lumMod val="85000"/>
                </a:schemeClr>
              </a:solidFill>
            </a:endParaRPr>
          </a:p>
          <a:p>
            <a:pPr marL="742950" lvl="1" indent="-285750">
              <a:spcBef>
                <a:spcPts val="300"/>
              </a:spcBef>
              <a:buFont typeface="Arial" panose="020B0604020202020204" pitchFamily="34" charset="0"/>
              <a:buChar char="•"/>
            </a:pPr>
            <a:r>
              <a:rPr lang="en-US" sz="2000" dirty="0">
                <a:solidFill>
                  <a:schemeClr val="bg1"/>
                </a:solidFill>
              </a:rPr>
              <a:t>Number of patients/caregivers</a:t>
            </a:r>
          </a:p>
          <a:p>
            <a:pPr marL="742950" lvl="1" indent="-285750">
              <a:spcBef>
                <a:spcPts val="300"/>
              </a:spcBef>
              <a:buFont typeface="Arial" panose="020B0604020202020204" pitchFamily="34" charset="0"/>
              <a:buChar char="•"/>
            </a:pPr>
            <a:r>
              <a:rPr lang="en-US" sz="2000" dirty="0">
                <a:solidFill>
                  <a:schemeClr val="bg1"/>
                </a:solidFill>
              </a:rPr>
              <a:t>Condition(s) type/severity</a:t>
            </a:r>
          </a:p>
          <a:p>
            <a:pPr marL="742950" lvl="1" indent="-285750">
              <a:spcBef>
                <a:spcPts val="300"/>
              </a:spcBef>
              <a:buFont typeface="Arial" panose="020B0604020202020204" pitchFamily="34" charset="0"/>
              <a:buChar char="•"/>
            </a:pPr>
            <a:r>
              <a:rPr lang="en-US" sz="2000" dirty="0">
                <a:solidFill>
                  <a:schemeClr val="bg1"/>
                </a:solidFill>
              </a:rPr>
              <a:t>Patient vitals</a:t>
            </a:r>
          </a:p>
          <a:p>
            <a:pPr marL="742950" lvl="1" indent="-285750">
              <a:spcBef>
                <a:spcPts val="300"/>
              </a:spcBef>
              <a:buFont typeface="Arial" panose="020B0604020202020204" pitchFamily="34" charset="0"/>
              <a:buChar char="•"/>
            </a:pPr>
            <a:r>
              <a:rPr lang="en-US" sz="2000" dirty="0">
                <a:solidFill>
                  <a:schemeClr val="bg1"/>
                </a:solidFill>
              </a:rPr>
              <a:t>Time criticality</a:t>
            </a:r>
          </a:p>
          <a:p>
            <a:pPr marL="742950" lvl="1" indent="-285750">
              <a:spcBef>
                <a:spcPts val="300"/>
              </a:spcBef>
              <a:buFont typeface="Arial" panose="020B0604020202020204" pitchFamily="34" charset="0"/>
              <a:buChar char="•"/>
            </a:pPr>
            <a:r>
              <a:rPr lang="en-US" sz="2000" dirty="0">
                <a:solidFill>
                  <a:schemeClr val="bg1"/>
                </a:solidFill>
              </a:rPr>
              <a:t>Types of available assessment methods/treatments</a:t>
            </a:r>
          </a:p>
          <a:p>
            <a:pPr marL="342900" indent="-342900">
              <a:spcBef>
                <a:spcPts val="900"/>
              </a:spcBef>
              <a:buFont typeface="Wingdings" pitchFamily="2" charset="2"/>
              <a:buChar char="§"/>
            </a:pPr>
            <a:r>
              <a:rPr lang="en-US" sz="2400" dirty="0"/>
              <a:t>CDS Knowledge Base</a:t>
            </a:r>
            <a:endParaRPr lang="en-US" sz="2400" dirty="0">
              <a:solidFill>
                <a:schemeClr val="bg1">
                  <a:lumMod val="85000"/>
                </a:schemeClr>
              </a:solidFill>
            </a:endParaRPr>
          </a:p>
          <a:p>
            <a:pPr marL="800100" lvl="1" indent="-342900">
              <a:spcBef>
                <a:spcPts val="300"/>
              </a:spcBef>
              <a:buFont typeface="Arial" panose="020B0604020202020204" pitchFamily="34" charset="0"/>
              <a:buChar char="•"/>
            </a:pPr>
            <a:r>
              <a:rPr lang="en-US" sz="2000" dirty="0">
                <a:solidFill>
                  <a:schemeClr val="bg1"/>
                </a:solidFill>
              </a:rPr>
              <a:t>Includes space-specific conditions/ treatments</a:t>
            </a:r>
          </a:p>
        </p:txBody>
      </p:sp>
      <p:sp>
        <p:nvSpPr>
          <p:cNvPr id="8" name="TextBox 7">
            <a:extLst>
              <a:ext uri="{FF2B5EF4-FFF2-40B4-BE49-F238E27FC236}">
                <a16:creationId xmlns:a16="http://schemas.microsoft.com/office/drawing/2014/main" id="{F390DEA1-264E-9840-B9ED-CEB1F3D37F39}"/>
              </a:ext>
            </a:extLst>
          </p:cNvPr>
          <p:cNvSpPr txBox="1"/>
          <p:nvPr/>
        </p:nvSpPr>
        <p:spPr>
          <a:xfrm>
            <a:off x="5300134" y="922845"/>
            <a:ext cx="6891866" cy="5493812"/>
          </a:xfrm>
          <a:prstGeom prst="rect">
            <a:avLst/>
          </a:prstGeom>
          <a:noFill/>
        </p:spPr>
        <p:txBody>
          <a:bodyPr wrap="square" rtlCol="0">
            <a:spAutoFit/>
          </a:bodyPr>
          <a:lstStyle/>
          <a:p>
            <a:pPr marL="285750" indent="-285750">
              <a:spcBef>
                <a:spcPts val="600"/>
              </a:spcBef>
              <a:buFont typeface="Wingdings" pitchFamily="2" charset="2"/>
              <a:buChar char="§"/>
            </a:pPr>
            <a:r>
              <a:rPr lang="en-US" sz="2400" dirty="0"/>
              <a:t>Patient’s Medical History (i.e., Precision-Based Medicine)</a:t>
            </a:r>
            <a:endParaRPr lang="en-US" sz="2000" dirty="0">
              <a:solidFill>
                <a:schemeClr val="bg1">
                  <a:lumMod val="85000"/>
                </a:schemeClr>
              </a:solidFill>
            </a:endParaRPr>
          </a:p>
          <a:p>
            <a:pPr marL="800100" lvl="1" indent="-342900">
              <a:spcBef>
                <a:spcPts val="400"/>
              </a:spcBef>
              <a:buFont typeface="Arial" panose="020B0604020202020204" pitchFamily="34" charset="0"/>
              <a:buChar char="•"/>
            </a:pPr>
            <a:r>
              <a:rPr lang="en-US" sz="2000" dirty="0">
                <a:solidFill>
                  <a:schemeClr val="bg1"/>
                </a:solidFill>
              </a:rPr>
              <a:t>Past, as well as recent, medical history</a:t>
            </a:r>
          </a:p>
          <a:p>
            <a:pPr marL="800100" lvl="1" indent="-342900">
              <a:spcBef>
                <a:spcPts val="400"/>
              </a:spcBef>
              <a:buFont typeface="Arial" panose="020B0604020202020204" pitchFamily="34" charset="0"/>
              <a:buChar char="•"/>
            </a:pPr>
            <a:r>
              <a:rPr lang="en-US" sz="2000" dirty="0">
                <a:solidFill>
                  <a:schemeClr val="bg1"/>
                </a:solidFill>
              </a:rPr>
              <a:t>Current/recent wellness factors (diet, exercise)</a:t>
            </a:r>
          </a:p>
          <a:p>
            <a:pPr marL="800100" lvl="1" indent="-342900">
              <a:spcBef>
                <a:spcPts val="400"/>
              </a:spcBef>
              <a:buFont typeface="Arial" panose="020B0604020202020204" pitchFamily="34" charset="0"/>
              <a:buChar char="•"/>
            </a:pPr>
            <a:r>
              <a:rPr lang="en-US" sz="2000" dirty="0">
                <a:solidFill>
                  <a:schemeClr val="bg1"/>
                </a:solidFill>
              </a:rPr>
              <a:t>Other personal factors (recent mission activities)</a:t>
            </a:r>
          </a:p>
          <a:p>
            <a:pPr marL="285750" indent="-285750">
              <a:buFont typeface="Wingdings" pitchFamily="2" charset="2"/>
              <a:buChar char="§"/>
            </a:pPr>
            <a:r>
              <a:rPr lang="en-US" sz="2400" dirty="0"/>
              <a:t>Physical Environment</a:t>
            </a:r>
            <a:endParaRPr lang="en-US" sz="2400" dirty="0">
              <a:solidFill>
                <a:schemeClr val="bg1">
                  <a:lumMod val="85000"/>
                </a:schemeClr>
              </a:solidFill>
            </a:endParaRPr>
          </a:p>
          <a:p>
            <a:pPr marL="742950" lvl="1" indent="-285750">
              <a:spcBef>
                <a:spcPts val="400"/>
              </a:spcBef>
              <a:buFont typeface="Arial" panose="020B0604020202020204" pitchFamily="34" charset="0"/>
              <a:buChar char="•"/>
            </a:pPr>
            <a:r>
              <a:rPr lang="en-US" sz="2000" dirty="0">
                <a:solidFill>
                  <a:schemeClr val="bg1"/>
                </a:solidFill>
              </a:rPr>
              <a:t>Type/size of area</a:t>
            </a:r>
          </a:p>
          <a:p>
            <a:pPr marL="742950" lvl="1" indent="-285750">
              <a:spcBef>
                <a:spcPts val="400"/>
              </a:spcBef>
              <a:buFont typeface="Arial" panose="020B0604020202020204" pitchFamily="34" charset="0"/>
              <a:buChar char="•"/>
            </a:pPr>
            <a:r>
              <a:rPr lang="en-US" sz="2000" dirty="0">
                <a:solidFill>
                  <a:schemeClr val="bg1"/>
                </a:solidFill>
              </a:rPr>
              <a:t>Location (inside/EVA)</a:t>
            </a:r>
          </a:p>
          <a:p>
            <a:pPr marL="742950" lvl="1" indent="-285750">
              <a:spcBef>
                <a:spcPts val="400"/>
              </a:spcBef>
              <a:buFont typeface="Arial" panose="020B0604020202020204" pitchFamily="34" charset="0"/>
              <a:buChar char="•"/>
            </a:pPr>
            <a:r>
              <a:rPr lang="en-US" sz="2000" dirty="0">
                <a:solidFill>
                  <a:schemeClr val="bg1"/>
                </a:solidFill>
              </a:rPr>
              <a:t>Safety (air quality, toxicity, radiation, space debris)</a:t>
            </a:r>
          </a:p>
          <a:p>
            <a:pPr marL="742950" lvl="1" indent="-285750">
              <a:spcBef>
                <a:spcPts val="400"/>
              </a:spcBef>
              <a:buFont typeface="Arial" panose="020B0604020202020204" pitchFamily="34" charset="0"/>
              <a:buChar char="•"/>
            </a:pPr>
            <a:r>
              <a:rPr lang="en-US" sz="2000" dirty="0">
                <a:solidFill>
                  <a:schemeClr val="bg1"/>
                </a:solidFill>
              </a:rPr>
              <a:t>Access to medical equipment and supplies</a:t>
            </a:r>
          </a:p>
          <a:p>
            <a:pPr marL="342900" indent="-342900">
              <a:spcBef>
                <a:spcPts val="2100"/>
              </a:spcBef>
              <a:buFont typeface="Wingdings" pitchFamily="2" charset="2"/>
              <a:buChar char="§"/>
            </a:pPr>
            <a:r>
              <a:rPr lang="en-US" sz="2400" dirty="0"/>
              <a:t>Mission Parameters</a:t>
            </a:r>
            <a:endParaRPr lang="en-US" sz="2400" dirty="0">
              <a:solidFill>
                <a:schemeClr val="bg1">
                  <a:lumMod val="85000"/>
                </a:schemeClr>
              </a:solidFill>
            </a:endParaRPr>
          </a:p>
          <a:p>
            <a:pPr marL="800100" lvl="1" indent="-342900">
              <a:spcBef>
                <a:spcPts val="400"/>
              </a:spcBef>
              <a:buFont typeface="Arial" panose="020B0604020202020204" pitchFamily="34" charset="0"/>
              <a:buChar char="•"/>
            </a:pPr>
            <a:r>
              <a:rPr lang="en-US" sz="2000" dirty="0">
                <a:solidFill>
                  <a:schemeClr val="bg1"/>
                </a:solidFill>
              </a:rPr>
              <a:t>Mission type and related response options (evacuation)</a:t>
            </a:r>
          </a:p>
          <a:p>
            <a:pPr marL="800100" lvl="1" indent="-342900">
              <a:spcBef>
                <a:spcPts val="400"/>
              </a:spcBef>
              <a:buFont typeface="Arial" panose="020B0604020202020204" pitchFamily="34" charset="0"/>
              <a:buChar char="•"/>
            </a:pPr>
            <a:r>
              <a:rPr lang="en-US" sz="2000" dirty="0">
                <a:solidFill>
                  <a:schemeClr val="bg1"/>
                </a:solidFill>
              </a:rPr>
              <a:t>Occurrence relative to mission time-line</a:t>
            </a:r>
          </a:p>
        </p:txBody>
      </p:sp>
      <p:sp>
        <p:nvSpPr>
          <p:cNvPr id="9" name="TextBox 8">
            <a:extLst>
              <a:ext uri="{FF2B5EF4-FFF2-40B4-BE49-F238E27FC236}">
                <a16:creationId xmlns:a16="http://schemas.microsoft.com/office/drawing/2014/main" id="{089EFCB5-930B-F04A-9973-FAE59501DF37}"/>
              </a:ext>
            </a:extLst>
          </p:cNvPr>
          <p:cNvSpPr txBox="1"/>
          <p:nvPr/>
        </p:nvSpPr>
        <p:spPr>
          <a:xfrm rot="21279312">
            <a:off x="768642" y="1258898"/>
            <a:ext cx="4228915" cy="1708160"/>
          </a:xfrm>
          <a:prstGeom prst="rect">
            <a:avLst/>
          </a:prstGeom>
          <a:solidFill>
            <a:schemeClr val="bg1"/>
          </a:solidFill>
        </p:spPr>
        <p:txBody>
          <a:bodyPr wrap="square" rtlCol="0">
            <a:spAutoFit/>
          </a:bodyPr>
          <a:lstStyle/>
          <a:p>
            <a:pPr marL="285750" indent="-285750">
              <a:spcBef>
                <a:spcPts val="600"/>
              </a:spcBef>
              <a:buFont typeface="Arial" panose="020B0604020202020204" pitchFamily="34" charset="0"/>
              <a:buChar char="•"/>
            </a:pPr>
            <a:r>
              <a:rPr lang="en-US" dirty="0">
                <a:solidFill>
                  <a:srgbClr val="009AD2"/>
                </a:solidFill>
              </a:rPr>
              <a:t>How many users at the same time?</a:t>
            </a:r>
          </a:p>
          <a:p>
            <a:pPr marL="285750" indent="-285750">
              <a:spcBef>
                <a:spcPts val="600"/>
              </a:spcBef>
              <a:buFont typeface="Arial" panose="020B0604020202020204" pitchFamily="34" charset="0"/>
              <a:buChar char="•"/>
            </a:pPr>
            <a:r>
              <a:rPr lang="en-US" dirty="0">
                <a:solidFill>
                  <a:srgbClr val="009AD2"/>
                </a:solidFill>
              </a:rPr>
              <a:t>Same or different conditions?</a:t>
            </a:r>
          </a:p>
          <a:p>
            <a:pPr marL="285750" indent="-285750">
              <a:spcBef>
                <a:spcPts val="600"/>
              </a:spcBef>
              <a:buFont typeface="Arial" panose="020B0604020202020204" pitchFamily="34" charset="0"/>
              <a:buChar char="•"/>
            </a:pPr>
            <a:r>
              <a:rPr lang="en-US" dirty="0">
                <a:solidFill>
                  <a:srgbClr val="009AD2"/>
                </a:solidFill>
              </a:rPr>
              <a:t>If same, parallel or serial actions?</a:t>
            </a:r>
          </a:p>
          <a:p>
            <a:pPr marL="285750" indent="-285750">
              <a:spcBef>
                <a:spcPts val="600"/>
              </a:spcBef>
              <a:buFont typeface="Arial" panose="020B0604020202020204" pitchFamily="34" charset="0"/>
              <a:buChar char="•"/>
            </a:pPr>
            <a:r>
              <a:rPr lang="en-US" dirty="0">
                <a:solidFill>
                  <a:srgbClr val="009AD2"/>
                </a:solidFill>
              </a:rPr>
              <a:t>Flexibility for different numbers of users with different KSAs?</a:t>
            </a:r>
          </a:p>
        </p:txBody>
      </p:sp>
      <p:sp>
        <p:nvSpPr>
          <p:cNvPr id="12" name="TextBox 11">
            <a:extLst>
              <a:ext uri="{FF2B5EF4-FFF2-40B4-BE49-F238E27FC236}">
                <a16:creationId xmlns:a16="http://schemas.microsoft.com/office/drawing/2014/main" id="{D0795454-3F04-1E47-A9D0-8A0ED62DA8F3}"/>
              </a:ext>
            </a:extLst>
          </p:cNvPr>
          <p:cNvSpPr txBox="1"/>
          <p:nvPr/>
        </p:nvSpPr>
        <p:spPr>
          <a:xfrm rot="21356347">
            <a:off x="5901711" y="3117006"/>
            <a:ext cx="5801811" cy="1431161"/>
          </a:xfrm>
          <a:prstGeom prst="rect">
            <a:avLst/>
          </a:prstGeom>
          <a:solidFill>
            <a:schemeClr val="bg1"/>
          </a:solidFill>
        </p:spPr>
        <p:txBody>
          <a:bodyPr wrap="square" rtlCol="0">
            <a:spAutoFit/>
          </a:bodyPr>
          <a:lstStyle/>
          <a:p>
            <a:pPr marL="285750" indent="-285750">
              <a:spcBef>
                <a:spcPts val="600"/>
              </a:spcBef>
              <a:buFont typeface="Arial" panose="020B0604020202020204" pitchFamily="34" charset="0"/>
              <a:buChar char="•"/>
            </a:pPr>
            <a:r>
              <a:rPr lang="en-US" dirty="0">
                <a:solidFill>
                  <a:srgbClr val="009AD2"/>
                </a:solidFill>
              </a:rPr>
              <a:t>What types/sizes of CDSS Displays?</a:t>
            </a:r>
          </a:p>
          <a:p>
            <a:pPr marL="285750" indent="-285750">
              <a:spcBef>
                <a:spcPts val="600"/>
              </a:spcBef>
              <a:buFont typeface="Arial" panose="020B0604020202020204" pitchFamily="34" charset="0"/>
              <a:buChar char="•"/>
            </a:pPr>
            <a:r>
              <a:rPr lang="en-US" dirty="0">
                <a:solidFill>
                  <a:srgbClr val="009AD2"/>
                </a:solidFill>
              </a:rPr>
              <a:t>Where are displays located/can they be used?</a:t>
            </a:r>
          </a:p>
          <a:p>
            <a:pPr marL="285750" indent="-285750">
              <a:spcBef>
                <a:spcPts val="600"/>
              </a:spcBef>
              <a:buFont typeface="Arial" panose="020B0604020202020204" pitchFamily="34" charset="0"/>
              <a:buChar char="•"/>
            </a:pPr>
            <a:r>
              <a:rPr lang="en-US" dirty="0">
                <a:solidFill>
                  <a:srgbClr val="009AD2"/>
                </a:solidFill>
              </a:rPr>
              <a:t>Lighting, vibration, gravity?</a:t>
            </a:r>
          </a:p>
          <a:p>
            <a:pPr marL="285750" indent="-285750">
              <a:spcBef>
                <a:spcPts val="600"/>
              </a:spcBef>
              <a:buFont typeface="Arial" panose="020B0604020202020204" pitchFamily="34" charset="0"/>
              <a:buChar char="•"/>
            </a:pPr>
            <a:r>
              <a:rPr lang="en-US" dirty="0">
                <a:solidFill>
                  <a:srgbClr val="009AD2"/>
                </a:solidFill>
              </a:rPr>
              <a:t>Degree/types of passive astronaut monitoring?</a:t>
            </a:r>
          </a:p>
        </p:txBody>
      </p:sp>
      <p:sp>
        <p:nvSpPr>
          <p:cNvPr id="13" name="TextBox 12">
            <a:extLst>
              <a:ext uri="{FF2B5EF4-FFF2-40B4-BE49-F238E27FC236}">
                <a16:creationId xmlns:a16="http://schemas.microsoft.com/office/drawing/2014/main" id="{D12B1FB5-5F9A-A643-8F89-33265EEC9E38}"/>
              </a:ext>
            </a:extLst>
          </p:cNvPr>
          <p:cNvSpPr txBox="1"/>
          <p:nvPr/>
        </p:nvSpPr>
        <p:spPr>
          <a:xfrm rot="21330354">
            <a:off x="766441" y="3468296"/>
            <a:ext cx="4291750" cy="1908215"/>
          </a:xfrm>
          <a:prstGeom prst="rect">
            <a:avLst/>
          </a:prstGeom>
          <a:solidFill>
            <a:schemeClr val="bg1"/>
          </a:solidFill>
        </p:spPr>
        <p:txBody>
          <a:bodyPr wrap="square" rtlCol="0">
            <a:spAutoFit/>
          </a:bodyPr>
          <a:lstStyle/>
          <a:p>
            <a:pPr marL="285750" indent="-285750">
              <a:spcBef>
                <a:spcPts val="600"/>
              </a:spcBef>
              <a:buFont typeface="Arial" panose="020B0604020202020204" pitchFamily="34" charset="0"/>
              <a:buChar char="•"/>
            </a:pPr>
            <a:r>
              <a:rPr lang="en-US" dirty="0">
                <a:solidFill>
                  <a:srgbClr val="009AD2"/>
                </a:solidFill>
              </a:rPr>
              <a:t>Specific equipment that will integrate with CDSS and their capabilities?</a:t>
            </a:r>
          </a:p>
          <a:p>
            <a:pPr marL="285750" indent="-285750">
              <a:spcBef>
                <a:spcPts val="600"/>
              </a:spcBef>
              <a:buFont typeface="Arial" panose="020B0604020202020204" pitchFamily="34" charset="0"/>
              <a:buChar char="•"/>
            </a:pPr>
            <a:r>
              <a:rPr lang="en-US" dirty="0">
                <a:solidFill>
                  <a:srgbClr val="009AD2"/>
                </a:solidFill>
              </a:rPr>
              <a:t>Approach to treatment based on event location &amp; type/size of area?</a:t>
            </a:r>
          </a:p>
          <a:p>
            <a:pPr marL="285750" indent="-285750">
              <a:spcBef>
                <a:spcPts val="600"/>
              </a:spcBef>
              <a:buFont typeface="Arial" panose="020B0604020202020204" pitchFamily="34" charset="0"/>
              <a:buChar char="•"/>
            </a:pPr>
            <a:r>
              <a:rPr lang="en-US" dirty="0">
                <a:solidFill>
                  <a:srgbClr val="009AD2"/>
                </a:solidFill>
              </a:rPr>
              <a:t>Should CDSS = MD re: assessment/ treatment approach?</a:t>
            </a:r>
          </a:p>
        </p:txBody>
      </p:sp>
      <p:sp>
        <p:nvSpPr>
          <p:cNvPr id="14" name="TextBox 13">
            <a:extLst>
              <a:ext uri="{FF2B5EF4-FFF2-40B4-BE49-F238E27FC236}">
                <a16:creationId xmlns:a16="http://schemas.microsoft.com/office/drawing/2014/main" id="{DA811FEA-EB75-B145-A4DB-D04FB51D15C4}"/>
              </a:ext>
            </a:extLst>
          </p:cNvPr>
          <p:cNvSpPr txBox="1"/>
          <p:nvPr/>
        </p:nvSpPr>
        <p:spPr>
          <a:xfrm rot="21340775">
            <a:off x="719513" y="5976461"/>
            <a:ext cx="4228915" cy="723275"/>
          </a:xfrm>
          <a:prstGeom prst="rect">
            <a:avLst/>
          </a:prstGeom>
          <a:solidFill>
            <a:schemeClr val="bg1"/>
          </a:solidFill>
        </p:spPr>
        <p:txBody>
          <a:bodyPr wrap="square" rtlCol="0">
            <a:spAutoFit/>
          </a:bodyPr>
          <a:lstStyle/>
          <a:p>
            <a:pPr marL="285750" indent="-285750">
              <a:spcBef>
                <a:spcPts val="600"/>
              </a:spcBef>
              <a:buFont typeface="Arial" panose="020B0604020202020204" pitchFamily="34" charset="0"/>
              <a:buChar char="•"/>
            </a:pPr>
            <a:r>
              <a:rPr lang="en-US" dirty="0">
                <a:solidFill>
                  <a:srgbClr val="009AD2"/>
                </a:solidFill>
              </a:rPr>
              <a:t>Autonomy vs. autonomously</a:t>
            </a:r>
          </a:p>
          <a:p>
            <a:pPr marL="285750" indent="-285750">
              <a:spcBef>
                <a:spcPts val="600"/>
              </a:spcBef>
              <a:buFont typeface="Arial" panose="020B0604020202020204" pitchFamily="34" charset="0"/>
              <a:buChar char="•"/>
            </a:pPr>
            <a:r>
              <a:rPr lang="en-US" dirty="0">
                <a:solidFill>
                  <a:srgbClr val="009AD2"/>
                </a:solidFill>
              </a:rPr>
              <a:t>Push vs pull, functionality &amp; behavior</a:t>
            </a:r>
          </a:p>
        </p:txBody>
      </p:sp>
      <p:sp>
        <p:nvSpPr>
          <p:cNvPr id="15" name="TextBox 14">
            <a:extLst>
              <a:ext uri="{FF2B5EF4-FFF2-40B4-BE49-F238E27FC236}">
                <a16:creationId xmlns:a16="http://schemas.microsoft.com/office/drawing/2014/main" id="{878E474A-452D-5945-9B8F-77E43BC7D9EF}"/>
              </a:ext>
            </a:extLst>
          </p:cNvPr>
          <p:cNvSpPr txBox="1"/>
          <p:nvPr/>
        </p:nvSpPr>
        <p:spPr>
          <a:xfrm rot="21327527">
            <a:off x="5880009" y="1652407"/>
            <a:ext cx="4423693" cy="723275"/>
          </a:xfrm>
          <a:prstGeom prst="rect">
            <a:avLst/>
          </a:prstGeom>
          <a:solidFill>
            <a:schemeClr val="bg1"/>
          </a:solidFill>
        </p:spPr>
        <p:txBody>
          <a:bodyPr wrap="square" rtlCol="0">
            <a:spAutoFit/>
          </a:bodyPr>
          <a:lstStyle/>
          <a:p>
            <a:pPr marL="285750" indent="-285750">
              <a:spcBef>
                <a:spcPts val="600"/>
              </a:spcBef>
              <a:buFont typeface="Arial" panose="020B0604020202020204" pitchFamily="34" charset="0"/>
              <a:buChar char="•"/>
            </a:pPr>
            <a:r>
              <a:rPr lang="en-US" dirty="0">
                <a:solidFill>
                  <a:srgbClr val="009AD2"/>
                </a:solidFill>
              </a:rPr>
              <a:t>How many patients at the same time?</a:t>
            </a:r>
          </a:p>
          <a:p>
            <a:pPr marL="285750" indent="-285750">
              <a:spcBef>
                <a:spcPts val="600"/>
              </a:spcBef>
              <a:buFont typeface="Arial" panose="020B0604020202020204" pitchFamily="34" charset="0"/>
              <a:buChar char="•"/>
            </a:pPr>
            <a:r>
              <a:rPr lang="en-US" dirty="0">
                <a:solidFill>
                  <a:srgbClr val="009AD2"/>
                </a:solidFill>
              </a:rPr>
              <a:t>Same or different conditions?</a:t>
            </a:r>
          </a:p>
        </p:txBody>
      </p:sp>
      <p:sp>
        <p:nvSpPr>
          <p:cNvPr id="16" name="TextBox 15">
            <a:extLst>
              <a:ext uri="{FF2B5EF4-FFF2-40B4-BE49-F238E27FC236}">
                <a16:creationId xmlns:a16="http://schemas.microsoft.com/office/drawing/2014/main" id="{A20D6A51-16FE-7D4F-9991-CB16AC0E4170}"/>
              </a:ext>
            </a:extLst>
          </p:cNvPr>
          <p:cNvSpPr txBox="1"/>
          <p:nvPr/>
        </p:nvSpPr>
        <p:spPr>
          <a:xfrm rot="21431755">
            <a:off x="5871597" y="5218556"/>
            <a:ext cx="4228915" cy="646331"/>
          </a:xfrm>
          <a:prstGeom prst="rect">
            <a:avLst/>
          </a:prstGeom>
          <a:solidFill>
            <a:schemeClr val="bg1"/>
          </a:solidFill>
        </p:spPr>
        <p:txBody>
          <a:bodyPr wrap="square" rtlCol="0">
            <a:spAutoFit/>
          </a:bodyPr>
          <a:lstStyle/>
          <a:p>
            <a:pPr marL="285750" indent="-285750">
              <a:spcBef>
                <a:spcPts val="600"/>
              </a:spcBef>
              <a:buFont typeface="Arial" panose="020B0604020202020204" pitchFamily="34" charset="0"/>
              <a:buChar char="•"/>
            </a:pPr>
            <a:r>
              <a:rPr lang="en-US" dirty="0">
                <a:solidFill>
                  <a:srgbClr val="009AD2"/>
                </a:solidFill>
              </a:rPr>
              <a:t>Treatable vs. non-treatable conditions: guidance and support</a:t>
            </a:r>
          </a:p>
        </p:txBody>
      </p:sp>
    </p:spTree>
    <p:extLst>
      <p:ext uri="{BB962C8B-B14F-4D97-AF65-F5344CB8AC3E}">
        <p14:creationId xmlns:p14="http://schemas.microsoft.com/office/powerpoint/2010/main" val="228193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372" y="118178"/>
            <a:ext cx="6237256" cy="609600"/>
          </a:xfrm>
        </p:spPr>
        <p:txBody>
          <a:bodyPr/>
          <a:lstStyle/>
          <a:p>
            <a:pPr algn="ctr"/>
            <a:r>
              <a:rPr lang="en-US" sz="3200" dirty="0"/>
              <a:t>Development Phases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 name="Rectangle 2">
            <a:extLst>
              <a:ext uri="{FF2B5EF4-FFF2-40B4-BE49-F238E27FC236}">
                <a16:creationId xmlns:a16="http://schemas.microsoft.com/office/drawing/2014/main" id="{1437C924-521B-D64C-A1FA-4109F9F720CF}"/>
              </a:ext>
            </a:extLst>
          </p:cNvPr>
          <p:cNvSpPr/>
          <p:nvPr/>
        </p:nvSpPr>
        <p:spPr bwMode="auto">
          <a:xfrm>
            <a:off x="241435" y="1119790"/>
            <a:ext cx="5970389" cy="609599"/>
          </a:xfrm>
          <a:prstGeom prst="rect">
            <a:avLst/>
          </a:prstGeom>
          <a:solidFill>
            <a:srgbClr val="6C137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Conception</a:t>
            </a:r>
          </a:p>
        </p:txBody>
      </p:sp>
      <p:sp>
        <p:nvSpPr>
          <p:cNvPr id="8" name="Rectangle 7">
            <a:extLst>
              <a:ext uri="{FF2B5EF4-FFF2-40B4-BE49-F238E27FC236}">
                <a16:creationId xmlns:a16="http://schemas.microsoft.com/office/drawing/2014/main" id="{44BB0D32-4C3B-934C-B41E-3DAD4392BD50}"/>
              </a:ext>
            </a:extLst>
          </p:cNvPr>
          <p:cNvSpPr/>
          <p:nvPr/>
        </p:nvSpPr>
        <p:spPr bwMode="auto">
          <a:xfrm>
            <a:off x="1511956" y="2037323"/>
            <a:ext cx="2198489" cy="609599"/>
          </a:xfrm>
          <a:prstGeom prst="rect">
            <a:avLst/>
          </a:prstGeom>
          <a:solidFill>
            <a:srgbClr val="6C5F3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Determine Content</a:t>
            </a:r>
          </a:p>
        </p:txBody>
      </p:sp>
      <p:sp>
        <p:nvSpPr>
          <p:cNvPr id="9" name="Rectangle 8">
            <a:extLst>
              <a:ext uri="{FF2B5EF4-FFF2-40B4-BE49-F238E27FC236}">
                <a16:creationId xmlns:a16="http://schemas.microsoft.com/office/drawing/2014/main" id="{9BB8DD93-3E40-974E-AE37-27D04935B9C7}"/>
              </a:ext>
            </a:extLst>
          </p:cNvPr>
          <p:cNvSpPr/>
          <p:nvPr/>
        </p:nvSpPr>
        <p:spPr bwMode="auto">
          <a:xfrm>
            <a:off x="1601929" y="2960989"/>
            <a:ext cx="2892757" cy="609599"/>
          </a:xfrm>
          <a:prstGeom prst="rect">
            <a:avLst/>
          </a:prstGeom>
          <a:solidFill>
            <a:srgbClr val="A1411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Design and Functionality</a:t>
            </a:r>
          </a:p>
        </p:txBody>
      </p:sp>
      <p:sp>
        <p:nvSpPr>
          <p:cNvPr id="10" name="Rectangle 9">
            <a:extLst>
              <a:ext uri="{FF2B5EF4-FFF2-40B4-BE49-F238E27FC236}">
                <a16:creationId xmlns:a16="http://schemas.microsoft.com/office/drawing/2014/main" id="{C9722B53-35AA-3B49-A05D-851AD0D10FEA}"/>
              </a:ext>
            </a:extLst>
          </p:cNvPr>
          <p:cNvSpPr/>
          <p:nvPr/>
        </p:nvSpPr>
        <p:spPr bwMode="auto">
          <a:xfrm>
            <a:off x="5800565" y="4789922"/>
            <a:ext cx="1517906" cy="609599"/>
          </a:xfrm>
          <a:prstGeom prst="rect">
            <a:avLst/>
          </a:prstGeom>
          <a:solidFill>
            <a:srgbClr val="BE8E5A"/>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Training</a:t>
            </a:r>
          </a:p>
        </p:txBody>
      </p:sp>
      <p:sp>
        <p:nvSpPr>
          <p:cNvPr id="12" name="Rectangle 11">
            <a:extLst>
              <a:ext uri="{FF2B5EF4-FFF2-40B4-BE49-F238E27FC236}">
                <a16:creationId xmlns:a16="http://schemas.microsoft.com/office/drawing/2014/main" id="{5C02C145-66E8-304D-BC68-C763EA1E0599}"/>
              </a:ext>
            </a:extLst>
          </p:cNvPr>
          <p:cNvSpPr/>
          <p:nvPr/>
        </p:nvSpPr>
        <p:spPr bwMode="auto">
          <a:xfrm>
            <a:off x="1831849" y="3872389"/>
            <a:ext cx="4379976" cy="609599"/>
          </a:xfrm>
          <a:prstGeom prst="rect">
            <a:avLst/>
          </a:prstGeom>
          <a:solidFill>
            <a:srgbClr val="121078"/>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Testing &amp; Validation</a:t>
            </a:r>
          </a:p>
        </p:txBody>
      </p:sp>
      <p:sp>
        <p:nvSpPr>
          <p:cNvPr id="14" name="Rectangle 13">
            <a:extLst>
              <a:ext uri="{FF2B5EF4-FFF2-40B4-BE49-F238E27FC236}">
                <a16:creationId xmlns:a16="http://schemas.microsoft.com/office/drawing/2014/main" id="{A95A4261-44FA-9C41-844C-5F473813D675}"/>
              </a:ext>
            </a:extLst>
          </p:cNvPr>
          <p:cNvSpPr/>
          <p:nvPr/>
        </p:nvSpPr>
        <p:spPr bwMode="auto">
          <a:xfrm>
            <a:off x="6211824" y="5707454"/>
            <a:ext cx="5477256" cy="609599"/>
          </a:xfrm>
          <a:prstGeom prst="rect">
            <a:avLst/>
          </a:prstGeom>
          <a:solidFill>
            <a:srgbClr val="157B7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Implementation and Use</a:t>
            </a:r>
          </a:p>
        </p:txBody>
      </p:sp>
      <p:sp>
        <p:nvSpPr>
          <p:cNvPr id="23" name="Rectangle 22">
            <a:extLst>
              <a:ext uri="{FF2B5EF4-FFF2-40B4-BE49-F238E27FC236}">
                <a16:creationId xmlns:a16="http://schemas.microsoft.com/office/drawing/2014/main" id="{033FE589-C556-2544-ACE3-65BAEB9D0262}"/>
              </a:ext>
            </a:extLst>
          </p:cNvPr>
          <p:cNvSpPr/>
          <p:nvPr/>
        </p:nvSpPr>
        <p:spPr bwMode="auto">
          <a:xfrm>
            <a:off x="4609784" y="2037323"/>
            <a:ext cx="1456299" cy="609599"/>
          </a:xfrm>
          <a:prstGeom prst="rect">
            <a:avLst/>
          </a:prstGeom>
          <a:solidFill>
            <a:srgbClr val="6C5F3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9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a:t>
            </a: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 Content</a:t>
            </a:r>
          </a:p>
        </p:txBody>
      </p:sp>
      <p:sp>
        <p:nvSpPr>
          <p:cNvPr id="24" name="Rectangle 23">
            <a:extLst>
              <a:ext uri="{FF2B5EF4-FFF2-40B4-BE49-F238E27FC236}">
                <a16:creationId xmlns:a16="http://schemas.microsoft.com/office/drawing/2014/main" id="{0A87FDA6-EB81-FF49-BB88-1DA45BAC33AD}"/>
              </a:ext>
            </a:extLst>
          </p:cNvPr>
          <p:cNvSpPr/>
          <p:nvPr/>
        </p:nvSpPr>
        <p:spPr bwMode="auto">
          <a:xfrm>
            <a:off x="4624174" y="2954855"/>
            <a:ext cx="1587650" cy="609599"/>
          </a:xfrm>
          <a:prstGeom prst="rect">
            <a:avLst/>
          </a:prstGeom>
          <a:solidFill>
            <a:srgbClr val="A1411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 Design &amp; Function.</a:t>
            </a:r>
          </a:p>
        </p:txBody>
      </p:sp>
      <p:grpSp>
        <p:nvGrpSpPr>
          <p:cNvPr id="4" name="Group 3">
            <a:extLst>
              <a:ext uri="{FF2B5EF4-FFF2-40B4-BE49-F238E27FC236}">
                <a16:creationId xmlns:a16="http://schemas.microsoft.com/office/drawing/2014/main" id="{A87940B2-8D02-7242-91E6-AEDCD6F85783}"/>
              </a:ext>
            </a:extLst>
          </p:cNvPr>
          <p:cNvGrpSpPr/>
          <p:nvPr/>
        </p:nvGrpSpPr>
        <p:grpSpPr>
          <a:xfrm>
            <a:off x="7040880" y="1110730"/>
            <a:ext cx="4885086" cy="609601"/>
            <a:chOff x="7040880" y="1110730"/>
            <a:chExt cx="4885086" cy="292609"/>
          </a:xfrm>
        </p:grpSpPr>
        <p:sp>
          <p:nvSpPr>
            <p:cNvPr id="25" name="Rectangle 24">
              <a:extLst>
                <a:ext uri="{FF2B5EF4-FFF2-40B4-BE49-F238E27FC236}">
                  <a16:creationId xmlns:a16="http://schemas.microsoft.com/office/drawing/2014/main" id="{05BD9854-8A2B-1B48-A9B9-37A80294CE3B}"/>
                </a:ext>
              </a:extLst>
            </p:cNvPr>
            <p:cNvSpPr/>
            <p:nvPr/>
          </p:nvSpPr>
          <p:spPr bwMode="auto">
            <a:xfrm>
              <a:off x="7040880" y="1110730"/>
              <a:ext cx="4648200" cy="292608"/>
            </a:xfrm>
            <a:prstGeom prst="rect">
              <a:avLst/>
            </a:prstGeom>
            <a:gradFill>
              <a:gsLst>
                <a:gs pos="0">
                  <a:srgbClr val="6C1379"/>
                </a:gs>
                <a:gs pos="100000">
                  <a:srgbClr val="6C1379">
                    <a:alpha val="24706"/>
                  </a:srgbClr>
                </a:gs>
              </a:gsLst>
              <a:lin ang="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Assess Use as per Conception</a:t>
              </a:r>
            </a:p>
          </p:txBody>
        </p:sp>
        <p:sp>
          <p:nvSpPr>
            <p:cNvPr id="26" name="Triangle 25">
              <a:extLst>
                <a:ext uri="{FF2B5EF4-FFF2-40B4-BE49-F238E27FC236}">
                  <a16:creationId xmlns:a16="http://schemas.microsoft.com/office/drawing/2014/main" id="{AB491824-8BC3-C848-84CE-0D2492F25F4A}"/>
                </a:ext>
              </a:extLst>
            </p:cNvPr>
            <p:cNvSpPr/>
            <p:nvPr/>
          </p:nvSpPr>
          <p:spPr bwMode="auto">
            <a:xfrm rot="5400000">
              <a:off x="11661220" y="1138593"/>
              <a:ext cx="292606" cy="236886"/>
            </a:xfrm>
            <a:prstGeom prst="triangle">
              <a:avLst/>
            </a:prstGeom>
            <a:solidFill>
              <a:srgbClr val="6C1379">
                <a:alpha val="24896"/>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sp>
        <p:nvSpPr>
          <p:cNvPr id="27" name="Triangle 26">
            <a:extLst>
              <a:ext uri="{FF2B5EF4-FFF2-40B4-BE49-F238E27FC236}">
                <a16:creationId xmlns:a16="http://schemas.microsoft.com/office/drawing/2014/main" id="{47BA59F3-7ABB-6647-BC69-B3C8D99DAC26}"/>
              </a:ext>
            </a:extLst>
          </p:cNvPr>
          <p:cNvSpPr/>
          <p:nvPr/>
        </p:nvSpPr>
        <p:spPr bwMode="auto">
          <a:xfrm rot="5400000">
            <a:off x="11502724" y="5893811"/>
            <a:ext cx="609595" cy="236886"/>
          </a:xfrm>
          <a:prstGeom prst="triangle">
            <a:avLst/>
          </a:prstGeom>
          <a:solidFill>
            <a:srgbClr val="157B7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nvGrpSpPr>
          <p:cNvPr id="13" name="Group 12">
            <a:extLst>
              <a:ext uri="{FF2B5EF4-FFF2-40B4-BE49-F238E27FC236}">
                <a16:creationId xmlns:a16="http://schemas.microsoft.com/office/drawing/2014/main" id="{423ADFE9-D252-744F-8500-F253725FFF1C}"/>
              </a:ext>
            </a:extLst>
          </p:cNvPr>
          <p:cNvGrpSpPr/>
          <p:nvPr/>
        </p:nvGrpSpPr>
        <p:grpSpPr>
          <a:xfrm>
            <a:off x="8499465" y="4747592"/>
            <a:ext cx="3554310" cy="673920"/>
            <a:chOff x="8490099" y="2600304"/>
            <a:chExt cx="3554310" cy="323482"/>
          </a:xfrm>
        </p:grpSpPr>
        <p:sp>
          <p:nvSpPr>
            <p:cNvPr id="20" name="Rectangle 19">
              <a:extLst>
                <a:ext uri="{FF2B5EF4-FFF2-40B4-BE49-F238E27FC236}">
                  <a16:creationId xmlns:a16="http://schemas.microsoft.com/office/drawing/2014/main" id="{0D7F333E-1BBD-8D46-AA86-6AA49D37F6DA}"/>
                </a:ext>
              </a:extLst>
            </p:cNvPr>
            <p:cNvSpPr/>
            <p:nvPr/>
          </p:nvSpPr>
          <p:spPr bwMode="auto">
            <a:xfrm>
              <a:off x="8490099" y="2600304"/>
              <a:ext cx="905780" cy="313190"/>
            </a:xfrm>
            <a:prstGeom prst="rect">
              <a:avLst/>
            </a:prstGeom>
            <a:solidFill>
              <a:srgbClr val="BE8E5A"/>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5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Re-t</a:t>
              </a:r>
              <a:r>
                <a:rPr kumimoji="0" lang="en-US" sz="15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raining</a:t>
              </a:r>
            </a:p>
          </p:txBody>
        </p:sp>
        <p:sp>
          <p:nvSpPr>
            <p:cNvPr id="21" name="Rectangle 20">
              <a:extLst>
                <a:ext uri="{FF2B5EF4-FFF2-40B4-BE49-F238E27FC236}">
                  <a16:creationId xmlns:a16="http://schemas.microsoft.com/office/drawing/2014/main" id="{90FB4A23-098B-4D46-92AA-5FE94B2E5140}"/>
                </a:ext>
              </a:extLst>
            </p:cNvPr>
            <p:cNvSpPr/>
            <p:nvPr/>
          </p:nvSpPr>
          <p:spPr bwMode="auto">
            <a:xfrm>
              <a:off x="10783300" y="2610596"/>
              <a:ext cx="905780" cy="313190"/>
            </a:xfrm>
            <a:prstGeom prst="rect">
              <a:avLst/>
            </a:prstGeom>
            <a:solidFill>
              <a:srgbClr val="BE8E5A"/>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5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Re-t</a:t>
              </a:r>
              <a:r>
                <a:rPr kumimoji="0" lang="en-US" sz="15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raining</a:t>
              </a:r>
            </a:p>
          </p:txBody>
        </p:sp>
        <p:sp>
          <p:nvSpPr>
            <p:cNvPr id="22" name="Rectangle 21">
              <a:extLst>
                <a:ext uri="{FF2B5EF4-FFF2-40B4-BE49-F238E27FC236}">
                  <a16:creationId xmlns:a16="http://schemas.microsoft.com/office/drawing/2014/main" id="{8EE98749-9EB7-8D46-A862-B77012C31332}"/>
                </a:ext>
              </a:extLst>
            </p:cNvPr>
            <p:cNvSpPr/>
            <p:nvPr/>
          </p:nvSpPr>
          <p:spPr bwMode="auto">
            <a:xfrm>
              <a:off x="9636699" y="2600304"/>
              <a:ext cx="905780" cy="313190"/>
            </a:xfrm>
            <a:prstGeom prst="rect">
              <a:avLst/>
            </a:prstGeom>
            <a:solidFill>
              <a:srgbClr val="BE8E5A"/>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5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Re-t</a:t>
              </a:r>
              <a:r>
                <a:rPr kumimoji="0" lang="en-US" sz="15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raining</a:t>
              </a:r>
            </a:p>
          </p:txBody>
        </p:sp>
        <p:sp>
          <p:nvSpPr>
            <p:cNvPr id="28" name="Triangle 27">
              <a:extLst>
                <a:ext uri="{FF2B5EF4-FFF2-40B4-BE49-F238E27FC236}">
                  <a16:creationId xmlns:a16="http://schemas.microsoft.com/office/drawing/2014/main" id="{E56E662F-AE7A-2D46-9F66-7C8B4C5F7562}"/>
                </a:ext>
              </a:extLst>
            </p:cNvPr>
            <p:cNvSpPr/>
            <p:nvPr/>
          </p:nvSpPr>
          <p:spPr bwMode="auto">
            <a:xfrm rot="5400000">
              <a:off x="11779663" y="2630839"/>
              <a:ext cx="292606" cy="236886"/>
            </a:xfrm>
            <a:prstGeom prst="triangle">
              <a:avLst/>
            </a:prstGeom>
            <a:solidFill>
              <a:srgbClr val="BE8E5A"/>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5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grpSp>
        <p:nvGrpSpPr>
          <p:cNvPr id="5" name="Group 4">
            <a:extLst>
              <a:ext uri="{FF2B5EF4-FFF2-40B4-BE49-F238E27FC236}">
                <a16:creationId xmlns:a16="http://schemas.microsoft.com/office/drawing/2014/main" id="{C4735D4F-CD20-D741-96FB-F75B572B90C0}"/>
              </a:ext>
            </a:extLst>
          </p:cNvPr>
          <p:cNvGrpSpPr/>
          <p:nvPr/>
        </p:nvGrpSpPr>
        <p:grpSpPr>
          <a:xfrm>
            <a:off x="7864761" y="2037323"/>
            <a:ext cx="4043839" cy="614143"/>
            <a:chOff x="7894677" y="1496704"/>
            <a:chExt cx="4043839" cy="294789"/>
          </a:xfrm>
        </p:grpSpPr>
        <p:sp>
          <p:nvSpPr>
            <p:cNvPr id="29" name="Triangle 28">
              <a:extLst>
                <a:ext uri="{FF2B5EF4-FFF2-40B4-BE49-F238E27FC236}">
                  <a16:creationId xmlns:a16="http://schemas.microsoft.com/office/drawing/2014/main" id="{6626FC13-0F89-564D-8E33-263F3D31FF5C}"/>
                </a:ext>
              </a:extLst>
            </p:cNvPr>
            <p:cNvSpPr/>
            <p:nvPr/>
          </p:nvSpPr>
          <p:spPr bwMode="auto">
            <a:xfrm rot="5400000">
              <a:off x="11673770" y="1524564"/>
              <a:ext cx="292606" cy="236886"/>
            </a:xfrm>
            <a:prstGeom prst="triangle">
              <a:avLst/>
            </a:prstGeom>
            <a:solidFill>
              <a:srgbClr val="6C5F39">
                <a:alpha val="25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30" name="Rectangle 29">
              <a:extLst>
                <a:ext uri="{FF2B5EF4-FFF2-40B4-BE49-F238E27FC236}">
                  <a16:creationId xmlns:a16="http://schemas.microsoft.com/office/drawing/2014/main" id="{FE79DE91-9653-8F45-8AF1-B78A11D003B4}"/>
                </a:ext>
              </a:extLst>
            </p:cNvPr>
            <p:cNvSpPr/>
            <p:nvPr/>
          </p:nvSpPr>
          <p:spPr bwMode="auto">
            <a:xfrm>
              <a:off x="7894677" y="1498885"/>
              <a:ext cx="3806953" cy="292608"/>
            </a:xfrm>
            <a:prstGeom prst="rect">
              <a:avLst/>
            </a:prstGeom>
            <a:gradFill flip="none" rotWithShape="1">
              <a:gsLst>
                <a:gs pos="0">
                  <a:srgbClr val="6C5F39"/>
                </a:gs>
                <a:gs pos="100000">
                  <a:srgbClr val="66600C">
                    <a:alpha val="24314"/>
                  </a:srgbClr>
                </a:gs>
              </a:gsLst>
              <a:lin ang="0" scaled="1"/>
              <a:tileRect/>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 &amp; Update Content</a:t>
              </a:r>
            </a:p>
          </p:txBody>
        </p:sp>
      </p:grpSp>
      <p:grpSp>
        <p:nvGrpSpPr>
          <p:cNvPr id="7" name="Group 6">
            <a:extLst>
              <a:ext uri="{FF2B5EF4-FFF2-40B4-BE49-F238E27FC236}">
                <a16:creationId xmlns:a16="http://schemas.microsoft.com/office/drawing/2014/main" id="{AE39810E-2EC1-9941-92EF-40BB08FE0876}"/>
              </a:ext>
            </a:extLst>
          </p:cNvPr>
          <p:cNvGrpSpPr/>
          <p:nvPr/>
        </p:nvGrpSpPr>
        <p:grpSpPr>
          <a:xfrm>
            <a:off x="7863646" y="2954858"/>
            <a:ext cx="4044953" cy="609599"/>
            <a:chOff x="7876195" y="1900984"/>
            <a:chExt cx="4044953" cy="292608"/>
          </a:xfrm>
        </p:grpSpPr>
        <p:sp>
          <p:nvSpPr>
            <p:cNvPr id="31" name="Rectangle 30">
              <a:extLst>
                <a:ext uri="{FF2B5EF4-FFF2-40B4-BE49-F238E27FC236}">
                  <a16:creationId xmlns:a16="http://schemas.microsoft.com/office/drawing/2014/main" id="{1089F3A5-5BD6-A54D-AF81-DE8C2E33C390}"/>
                </a:ext>
              </a:extLst>
            </p:cNvPr>
            <p:cNvSpPr/>
            <p:nvPr/>
          </p:nvSpPr>
          <p:spPr bwMode="auto">
            <a:xfrm>
              <a:off x="7876195" y="1900984"/>
              <a:ext cx="3806953" cy="292608"/>
            </a:xfrm>
            <a:prstGeom prst="rect">
              <a:avLst/>
            </a:prstGeom>
            <a:gradFill>
              <a:gsLst>
                <a:gs pos="0">
                  <a:srgbClr val="A14119"/>
                </a:gs>
                <a:gs pos="99000">
                  <a:srgbClr val="B4491D">
                    <a:alpha val="24649"/>
                  </a:srgbClr>
                </a:gs>
              </a:gsLst>
              <a:lin ang="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 &amp; Update Design &amp; Functionality</a:t>
              </a:r>
            </a:p>
          </p:txBody>
        </p:sp>
        <p:sp>
          <p:nvSpPr>
            <p:cNvPr id="32" name="Triangle 31">
              <a:extLst>
                <a:ext uri="{FF2B5EF4-FFF2-40B4-BE49-F238E27FC236}">
                  <a16:creationId xmlns:a16="http://schemas.microsoft.com/office/drawing/2014/main" id="{31F86204-1EF3-BF4D-A481-2629494C8841}"/>
                </a:ext>
              </a:extLst>
            </p:cNvPr>
            <p:cNvSpPr/>
            <p:nvPr/>
          </p:nvSpPr>
          <p:spPr bwMode="auto">
            <a:xfrm rot="5400000">
              <a:off x="11656402" y="1928844"/>
              <a:ext cx="292606" cy="236886"/>
            </a:xfrm>
            <a:prstGeom prst="triangle">
              <a:avLst/>
            </a:prstGeom>
            <a:solidFill>
              <a:srgbClr val="A14119">
                <a:alpha val="25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grpSp>
        <p:nvGrpSpPr>
          <p:cNvPr id="11" name="Group 10">
            <a:extLst>
              <a:ext uri="{FF2B5EF4-FFF2-40B4-BE49-F238E27FC236}">
                <a16:creationId xmlns:a16="http://schemas.microsoft.com/office/drawing/2014/main" id="{DFEA297C-E874-BD48-877E-63681D381CBE}"/>
              </a:ext>
            </a:extLst>
          </p:cNvPr>
          <p:cNvGrpSpPr/>
          <p:nvPr/>
        </p:nvGrpSpPr>
        <p:grpSpPr>
          <a:xfrm>
            <a:off x="8226673" y="3785676"/>
            <a:ext cx="3699294" cy="611784"/>
            <a:chOff x="8226672" y="2248495"/>
            <a:chExt cx="3699294" cy="293657"/>
          </a:xfrm>
        </p:grpSpPr>
        <p:sp>
          <p:nvSpPr>
            <p:cNvPr id="33" name="Rectangle 32">
              <a:extLst>
                <a:ext uri="{FF2B5EF4-FFF2-40B4-BE49-F238E27FC236}">
                  <a16:creationId xmlns:a16="http://schemas.microsoft.com/office/drawing/2014/main" id="{2519E66C-F88C-B144-848C-7D66302E468F}"/>
                </a:ext>
              </a:extLst>
            </p:cNvPr>
            <p:cNvSpPr/>
            <p:nvPr/>
          </p:nvSpPr>
          <p:spPr bwMode="auto">
            <a:xfrm>
              <a:off x="8226672" y="2249544"/>
              <a:ext cx="3462408" cy="292608"/>
            </a:xfrm>
            <a:prstGeom prst="rect">
              <a:avLst/>
            </a:prstGeom>
            <a:gradFill>
              <a:gsLst>
                <a:gs pos="0">
                  <a:srgbClr val="121078"/>
                </a:gs>
                <a:gs pos="100000">
                  <a:srgbClr val="151388">
                    <a:alpha val="25490"/>
                  </a:srgbClr>
                </a:gs>
              </a:gsLst>
              <a:lin ang="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9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Re-t</a:t>
              </a: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est &amp; Validate</a:t>
              </a:r>
            </a:p>
          </p:txBody>
        </p:sp>
        <p:sp>
          <p:nvSpPr>
            <p:cNvPr id="34" name="Triangle 33">
              <a:extLst>
                <a:ext uri="{FF2B5EF4-FFF2-40B4-BE49-F238E27FC236}">
                  <a16:creationId xmlns:a16="http://schemas.microsoft.com/office/drawing/2014/main" id="{8CC1FDC2-55D1-694C-8314-DCE6D57A24F6}"/>
                </a:ext>
              </a:extLst>
            </p:cNvPr>
            <p:cNvSpPr/>
            <p:nvPr/>
          </p:nvSpPr>
          <p:spPr bwMode="auto">
            <a:xfrm rot="5400000">
              <a:off x="11661220" y="2276355"/>
              <a:ext cx="292606" cy="236886"/>
            </a:xfrm>
            <a:prstGeom prst="triangle">
              <a:avLst/>
            </a:prstGeom>
            <a:solidFill>
              <a:srgbClr val="121078">
                <a:alpha val="25016"/>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cxnSp>
        <p:nvCxnSpPr>
          <p:cNvPr id="36" name="Straight Connector 35">
            <a:extLst>
              <a:ext uri="{FF2B5EF4-FFF2-40B4-BE49-F238E27FC236}">
                <a16:creationId xmlns:a16="http://schemas.microsoft.com/office/drawing/2014/main" id="{6320A40C-E2F3-9843-ADEB-1AD158BAD347}"/>
              </a:ext>
            </a:extLst>
          </p:cNvPr>
          <p:cNvCxnSpPr>
            <a:cxnSpLocks/>
          </p:cNvCxnSpPr>
          <p:nvPr/>
        </p:nvCxnSpPr>
        <p:spPr bwMode="auto">
          <a:xfrm>
            <a:off x="0" y="3429000"/>
            <a:ext cx="12192000" cy="345558"/>
          </a:xfrm>
          <a:prstGeom prst="line">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cxnSp>
    </p:spTree>
    <p:extLst>
      <p:ext uri="{BB962C8B-B14F-4D97-AF65-F5344CB8AC3E}">
        <p14:creationId xmlns:p14="http://schemas.microsoft.com/office/powerpoint/2010/main" val="2883933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12" grpId="0" animBg="1"/>
      <p:bldP spid="14" grpId="0" animBg="1"/>
      <p:bldP spid="23" grpId="0" animBg="1"/>
      <p:bldP spid="24"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5730" y="84216"/>
            <a:ext cx="7647259" cy="609600"/>
          </a:xfrm>
        </p:spPr>
        <p:txBody>
          <a:bodyPr/>
          <a:lstStyle/>
          <a:p>
            <a:pPr algn="ctr"/>
            <a:r>
              <a:rPr lang="en-US" sz="3200" dirty="0"/>
              <a:t>NASA Modified Development Phases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 name="Rectangle 2">
            <a:extLst>
              <a:ext uri="{FF2B5EF4-FFF2-40B4-BE49-F238E27FC236}">
                <a16:creationId xmlns:a16="http://schemas.microsoft.com/office/drawing/2014/main" id="{1437C924-521B-D64C-A1FA-4109F9F720CF}"/>
              </a:ext>
            </a:extLst>
          </p:cNvPr>
          <p:cNvSpPr/>
          <p:nvPr/>
        </p:nvSpPr>
        <p:spPr bwMode="auto">
          <a:xfrm>
            <a:off x="241435" y="1119790"/>
            <a:ext cx="5970389" cy="609599"/>
          </a:xfrm>
          <a:prstGeom prst="rect">
            <a:avLst/>
          </a:prstGeom>
          <a:solidFill>
            <a:srgbClr val="6C137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Conception</a:t>
            </a:r>
          </a:p>
        </p:txBody>
      </p:sp>
      <p:sp>
        <p:nvSpPr>
          <p:cNvPr id="8" name="Rectangle 7">
            <a:extLst>
              <a:ext uri="{FF2B5EF4-FFF2-40B4-BE49-F238E27FC236}">
                <a16:creationId xmlns:a16="http://schemas.microsoft.com/office/drawing/2014/main" id="{44BB0D32-4C3B-934C-B41E-3DAD4392BD50}"/>
              </a:ext>
            </a:extLst>
          </p:cNvPr>
          <p:cNvSpPr/>
          <p:nvPr/>
        </p:nvSpPr>
        <p:spPr bwMode="auto">
          <a:xfrm>
            <a:off x="1511956" y="2037323"/>
            <a:ext cx="2198489" cy="609599"/>
          </a:xfrm>
          <a:prstGeom prst="rect">
            <a:avLst/>
          </a:prstGeom>
          <a:solidFill>
            <a:srgbClr val="6C5F3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Determine Content</a:t>
            </a:r>
          </a:p>
        </p:txBody>
      </p:sp>
      <p:sp>
        <p:nvSpPr>
          <p:cNvPr id="9" name="Rectangle 8">
            <a:extLst>
              <a:ext uri="{FF2B5EF4-FFF2-40B4-BE49-F238E27FC236}">
                <a16:creationId xmlns:a16="http://schemas.microsoft.com/office/drawing/2014/main" id="{9BB8DD93-3E40-974E-AE37-27D04935B9C7}"/>
              </a:ext>
            </a:extLst>
          </p:cNvPr>
          <p:cNvSpPr/>
          <p:nvPr/>
        </p:nvSpPr>
        <p:spPr bwMode="auto">
          <a:xfrm>
            <a:off x="1601929" y="2960989"/>
            <a:ext cx="2893871" cy="609599"/>
          </a:xfrm>
          <a:prstGeom prst="rect">
            <a:avLst/>
          </a:prstGeom>
          <a:solidFill>
            <a:srgbClr val="A1411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Design and Functionality</a:t>
            </a:r>
          </a:p>
        </p:txBody>
      </p:sp>
      <p:sp>
        <p:nvSpPr>
          <p:cNvPr id="10" name="Rectangle 9">
            <a:extLst>
              <a:ext uri="{FF2B5EF4-FFF2-40B4-BE49-F238E27FC236}">
                <a16:creationId xmlns:a16="http://schemas.microsoft.com/office/drawing/2014/main" id="{C9722B53-35AA-3B49-A05D-851AD0D10FEA}"/>
              </a:ext>
            </a:extLst>
          </p:cNvPr>
          <p:cNvSpPr/>
          <p:nvPr/>
        </p:nvSpPr>
        <p:spPr bwMode="auto">
          <a:xfrm>
            <a:off x="6066083" y="4789922"/>
            <a:ext cx="243277" cy="609599"/>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12" name="Rectangle 11">
            <a:extLst>
              <a:ext uri="{FF2B5EF4-FFF2-40B4-BE49-F238E27FC236}">
                <a16:creationId xmlns:a16="http://schemas.microsoft.com/office/drawing/2014/main" id="{5C02C145-66E8-304D-BC68-C763EA1E0599}"/>
              </a:ext>
            </a:extLst>
          </p:cNvPr>
          <p:cNvSpPr/>
          <p:nvPr/>
        </p:nvSpPr>
        <p:spPr bwMode="auto">
          <a:xfrm>
            <a:off x="1831849" y="3872389"/>
            <a:ext cx="4379976" cy="609599"/>
          </a:xfrm>
          <a:prstGeom prst="rect">
            <a:avLst/>
          </a:prstGeom>
          <a:solidFill>
            <a:srgbClr val="151388"/>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Testing &amp; Validation</a:t>
            </a:r>
          </a:p>
        </p:txBody>
      </p:sp>
      <p:sp>
        <p:nvSpPr>
          <p:cNvPr id="14" name="Rectangle 13">
            <a:extLst>
              <a:ext uri="{FF2B5EF4-FFF2-40B4-BE49-F238E27FC236}">
                <a16:creationId xmlns:a16="http://schemas.microsoft.com/office/drawing/2014/main" id="{A95A4261-44FA-9C41-844C-5F473813D675}"/>
              </a:ext>
            </a:extLst>
          </p:cNvPr>
          <p:cNvSpPr/>
          <p:nvPr/>
        </p:nvSpPr>
        <p:spPr bwMode="auto">
          <a:xfrm>
            <a:off x="6309360" y="5716514"/>
            <a:ext cx="5000393" cy="609599"/>
          </a:xfrm>
          <a:prstGeom prst="rect">
            <a:avLst/>
          </a:prstGeom>
          <a:solidFill>
            <a:srgbClr val="03756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Implementation and Use</a:t>
            </a:r>
          </a:p>
        </p:txBody>
      </p:sp>
      <p:sp>
        <p:nvSpPr>
          <p:cNvPr id="23" name="Rectangle 22">
            <a:extLst>
              <a:ext uri="{FF2B5EF4-FFF2-40B4-BE49-F238E27FC236}">
                <a16:creationId xmlns:a16="http://schemas.microsoft.com/office/drawing/2014/main" id="{033FE589-C556-2544-ACE3-65BAEB9D0262}"/>
              </a:ext>
            </a:extLst>
          </p:cNvPr>
          <p:cNvSpPr/>
          <p:nvPr/>
        </p:nvSpPr>
        <p:spPr bwMode="auto">
          <a:xfrm>
            <a:off x="4609784" y="2037323"/>
            <a:ext cx="1456299" cy="609599"/>
          </a:xfrm>
          <a:prstGeom prst="rect">
            <a:avLst/>
          </a:prstGeom>
          <a:solidFill>
            <a:srgbClr val="6C5F3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9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a:t>
            </a: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 Content</a:t>
            </a:r>
          </a:p>
        </p:txBody>
      </p:sp>
      <p:sp>
        <p:nvSpPr>
          <p:cNvPr id="24" name="Rectangle 23">
            <a:extLst>
              <a:ext uri="{FF2B5EF4-FFF2-40B4-BE49-F238E27FC236}">
                <a16:creationId xmlns:a16="http://schemas.microsoft.com/office/drawing/2014/main" id="{0A87FDA6-EB81-FF49-BB88-1DA45BAC33AD}"/>
              </a:ext>
            </a:extLst>
          </p:cNvPr>
          <p:cNvSpPr/>
          <p:nvPr/>
        </p:nvSpPr>
        <p:spPr bwMode="auto">
          <a:xfrm>
            <a:off x="4609785" y="2954856"/>
            <a:ext cx="1602040" cy="609599"/>
          </a:xfrm>
          <a:prstGeom prst="rect">
            <a:avLst/>
          </a:prstGeom>
          <a:solidFill>
            <a:srgbClr val="A1411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 Design &amp; Function.</a:t>
            </a:r>
          </a:p>
        </p:txBody>
      </p:sp>
      <p:grpSp>
        <p:nvGrpSpPr>
          <p:cNvPr id="4" name="Group 3">
            <a:extLst>
              <a:ext uri="{FF2B5EF4-FFF2-40B4-BE49-F238E27FC236}">
                <a16:creationId xmlns:a16="http://schemas.microsoft.com/office/drawing/2014/main" id="{A87940B2-8D02-7242-91E6-AEDCD6F85783}"/>
              </a:ext>
            </a:extLst>
          </p:cNvPr>
          <p:cNvGrpSpPr/>
          <p:nvPr/>
        </p:nvGrpSpPr>
        <p:grpSpPr>
          <a:xfrm>
            <a:off x="6575612" y="1119790"/>
            <a:ext cx="4971027" cy="609601"/>
            <a:chOff x="6954939" y="1110730"/>
            <a:chExt cx="4971027" cy="292609"/>
          </a:xfrm>
        </p:grpSpPr>
        <p:sp>
          <p:nvSpPr>
            <p:cNvPr id="25" name="Rectangle 24">
              <a:extLst>
                <a:ext uri="{FF2B5EF4-FFF2-40B4-BE49-F238E27FC236}">
                  <a16:creationId xmlns:a16="http://schemas.microsoft.com/office/drawing/2014/main" id="{05BD9854-8A2B-1B48-A9B9-37A80294CE3B}"/>
                </a:ext>
              </a:extLst>
            </p:cNvPr>
            <p:cNvSpPr/>
            <p:nvPr/>
          </p:nvSpPr>
          <p:spPr bwMode="auto">
            <a:xfrm>
              <a:off x="6954939" y="1110730"/>
              <a:ext cx="4734141" cy="292608"/>
            </a:xfrm>
            <a:prstGeom prst="rect">
              <a:avLst/>
            </a:prstGeom>
            <a:gradFill>
              <a:gsLst>
                <a:gs pos="0">
                  <a:srgbClr val="6C1379"/>
                </a:gs>
                <a:gs pos="100000">
                  <a:srgbClr val="6C1379">
                    <a:alpha val="24706"/>
                  </a:srgbClr>
                </a:gs>
              </a:gsLst>
              <a:lin ang="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Assess Use as per Conception</a:t>
              </a:r>
            </a:p>
          </p:txBody>
        </p:sp>
        <p:sp>
          <p:nvSpPr>
            <p:cNvPr id="26" name="Triangle 25">
              <a:extLst>
                <a:ext uri="{FF2B5EF4-FFF2-40B4-BE49-F238E27FC236}">
                  <a16:creationId xmlns:a16="http://schemas.microsoft.com/office/drawing/2014/main" id="{AB491824-8BC3-C848-84CE-0D2492F25F4A}"/>
                </a:ext>
              </a:extLst>
            </p:cNvPr>
            <p:cNvSpPr/>
            <p:nvPr/>
          </p:nvSpPr>
          <p:spPr bwMode="auto">
            <a:xfrm rot="5400000">
              <a:off x="11661220" y="1138593"/>
              <a:ext cx="292606" cy="236886"/>
            </a:xfrm>
            <a:prstGeom prst="triangle">
              <a:avLst/>
            </a:prstGeom>
            <a:solidFill>
              <a:srgbClr val="6C1379">
                <a:alpha val="24896"/>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sp>
        <p:nvSpPr>
          <p:cNvPr id="27" name="Triangle 26">
            <a:extLst>
              <a:ext uri="{FF2B5EF4-FFF2-40B4-BE49-F238E27FC236}">
                <a16:creationId xmlns:a16="http://schemas.microsoft.com/office/drawing/2014/main" id="{47BA59F3-7ABB-6647-BC69-B3C8D99DAC26}"/>
              </a:ext>
            </a:extLst>
          </p:cNvPr>
          <p:cNvSpPr/>
          <p:nvPr/>
        </p:nvSpPr>
        <p:spPr bwMode="auto">
          <a:xfrm rot="5400000">
            <a:off x="11123397" y="5902871"/>
            <a:ext cx="609595" cy="236886"/>
          </a:xfrm>
          <a:prstGeom prst="triangle">
            <a:avLst/>
          </a:prstGeom>
          <a:solidFill>
            <a:srgbClr val="03756D"/>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20" name="Rectangle 19">
            <a:extLst>
              <a:ext uri="{FF2B5EF4-FFF2-40B4-BE49-F238E27FC236}">
                <a16:creationId xmlns:a16="http://schemas.microsoft.com/office/drawing/2014/main" id="{0D7F333E-1BBD-8D46-AA86-6AA49D37F6DA}"/>
              </a:ext>
            </a:extLst>
          </p:cNvPr>
          <p:cNvSpPr/>
          <p:nvPr/>
        </p:nvSpPr>
        <p:spPr bwMode="auto">
          <a:xfrm>
            <a:off x="8232133" y="4756103"/>
            <a:ext cx="69769" cy="652478"/>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28" name="Triangle 27">
            <a:extLst>
              <a:ext uri="{FF2B5EF4-FFF2-40B4-BE49-F238E27FC236}">
                <a16:creationId xmlns:a16="http://schemas.microsoft.com/office/drawing/2014/main" id="{E56E662F-AE7A-2D46-9F66-7C8B4C5F7562}"/>
              </a:ext>
            </a:extLst>
          </p:cNvPr>
          <p:cNvSpPr/>
          <p:nvPr/>
        </p:nvSpPr>
        <p:spPr bwMode="auto">
          <a:xfrm rot="5400000">
            <a:off x="11251207" y="4948579"/>
            <a:ext cx="609595" cy="236886"/>
          </a:xfrm>
          <a:prstGeom prst="triangle">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nvGrpSpPr>
          <p:cNvPr id="5" name="Group 4">
            <a:extLst>
              <a:ext uri="{FF2B5EF4-FFF2-40B4-BE49-F238E27FC236}">
                <a16:creationId xmlns:a16="http://schemas.microsoft.com/office/drawing/2014/main" id="{C4735D4F-CD20-D741-96FB-F75B572B90C0}"/>
              </a:ext>
            </a:extLst>
          </p:cNvPr>
          <p:cNvGrpSpPr/>
          <p:nvPr/>
        </p:nvGrpSpPr>
        <p:grpSpPr>
          <a:xfrm>
            <a:off x="6987944" y="2046383"/>
            <a:ext cx="4541329" cy="614143"/>
            <a:chOff x="7397187" y="1496704"/>
            <a:chExt cx="4541329" cy="294789"/>
          </a:xfrm>
        </p:grpSpPr>
        <p:sp>
          <p:nvSpPr>
            <p:cNvPr id="29" name="Triangle 28">
              <a:extLst>
                <a:ext uri="{FF2B5EF4-FFF2-40B4-BE49-F238E27FC236}">
                  <a16:creationId xmlns:a16="http://schemas.microsoft.com/office/drawing/2014/main" id="{6626FC13-0F89-564D-8E33-263F3D31FF5C}"/>
                </a:ext>
              </a:extLst>
            </p:cNvPr>
            <p:cNvSpPr/>
            <p:nvPr/>
          </p:nvSpPr>
          <p:spPr bwMode="auto">
            <a:xfrm rot="5400000">
              <a:off x="11673770" y="1524564"/>
              <a:ext cx="292606" cy="236886"/>
            </a:xfrm>
            <a:prstGeom prst="triangle">
              <a:avLst/>
            </a:prstGeom>
            <a:solidFill>
              <a:srgbClr val="6C5F39">
                <a:alpha val="25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30" name="Rectangle 29">
              <a:extLst>
                <a:ext uri="{FF2B5EF4-FFF2-40B4-BE49-F238E27FC236}">
                  <a16:creationId xmlns:a16="http://schemas.microsoft.com/office/drawing/2014/main" id="{FE79DE91-9653-8F45-8AF1-B78A11D003B4}"/>
                </a:ext>
              </a:extLst>
            </p:cNvPr>
            <p:cNvSpPr/>
            <p:nvPr/>
          </p:nvSpPr>
          <p:spPr bwMode="auto">
            <a:xfrm>
              <a:off x="7397187" y="1498885"/>
              <a:ext cx="4304444" cy="292608"/>
            </a:xfrm>
            <a:prstGeom prst="rect">
              <a:avLst/>
            </a:prstGeom>
            <a:gradFill flip="none" rotWithShape="1">
              <a:gsLst>
                <a:gs pos="0">
                  <a:srgbClr val="6C5F39"/>
                </a:gs>
                <a:gs pos="100000">
                  <a:srgbClr val="66600C">
                    <a:alpha val="24314"/>
                  </a:srgbClr>
                </a:gs>
              </a:gsLst>
              <a:lin ang="0" scaled="1"/>
              <a:tileRect/>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 &amp; Update Content</a:t>
              </a:r>
            </a:p>
          </p:txBody>
        </p:sp>
      </p:grpSp>
      <p:grpSp>
        <p:nvGrpSpPr>
          <p:cNvPr id="7" name="Group 6">
            <a:extLst>
              <a:ext uri="{FF2B5EF4-FFF2-40B4-BE49-F238E27FC236}">
                <a16:creationId xmlns:a16="http://schemas.microsoft.com/office/drawing/2014/main" id="{AE39810E-2EC1-9941-92EF-40BB08FE0876}"/>
              </a:ext>
            </a:extLst>
          </p:cNvPr>
          <p:cNvGrpSpPr/>
          <p:nvPr/>
        </p:nvGrpSpPr>
        <p:grpSpPr>
          <a:xfrm>
            <a:off x="6986829" y="2963918"/>
            <a:ext cx="4542443" cy="609599"/>
            <a:chOff x="7378705" y="1900984"/>
            <a:chExt cx="4542443" cy="292608"/>
          </a:xfrm>
        </p:grpSpPr>
        <p:sp>
          <p:nvSpPr>
            <p:cNvPr id="31" name="Rectangle 30">
              <a:extLst>
                <a:ext uri="{FF2B5EF4-FFF2-40B4-BE49-F238E27FC236}">
                  <a16:creationId xmlns:a16="http://schemas.microsoft.com/office/drawing/2014/main" id="{1089F3A5-5BD6-A54D-AF81-DE8C2E33C390}"/>
                </a:ext>
              </a:extLst>
            </p:cNvPr>
            <p:cNvSpPr/>
            <p:nvPr/>
          </p:nvSpPr>
          <p:spPr bwMode="auto">
            <a:xfrm>
              <a:off x="7378705" y="1900984"/>
              <a:ext cx="4304443" cy="292608"/>
            </a:xfrm>
            <a:prstGeom prst="rect">
              <a:avLst/>
            </a:prstGeom>
            <a:gradFill>
              <a:gsLst>
                <a:gs pos="0">
                  <a:srgbClr val="A14119"/>
                </a:gs>
                <a:gs pos="99000">
                  <a:srgbClr val="B4491D">
                    <a:alpha val="24649"/>
                  </a:srgbClr>
                </a:gs>
              </a:gsLst>
              <a:lin ang="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Revise &amp; Update Design &amp; Functionality</a:t>
              </a:r>
            </a:p>
          </p:txBody>
        </p:sp>
        <p:sp>
          <p:nvSpPr>
            <p:cNvPr id="32" name="Triangle 31">
              <a:extLst>
                <a:ext uri="{FF2B5EF4-FFF2-40B4-BE49-F238E27FC236}">
                  <a16:creationId xmlns:a16="http://schemas.microsoft.com/office/drawing/2014/main" id="{31F86204-1EF3-BF4D-A481-2629494C8841}"/>
                </a:ext>
              </a:extLst>
            </p:cNvPr>
            <p:cNvSpPr/>
            <p:nvPr/>
          </p:nvSpPr>
          <p:spPr bwMode="auto">
            <a:xfrm rot="5400000">
              <a:off x="11656402" y="1928844"/>
              <a:ext cx="292606" cy="236886"/>
            </a:xfrm>
            <a:prstGeom prst="triangle">
              <a:avLst/>
            </a:prstGeom>
            <a:solidFill>
              <a:srgbClr val="A14119">
                <a:alpha val="25000"/>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grpSp>
        <p:nvGrpSpPr>
          <p:cNvPr id="11" name="Group 10">
            <a:extLst>
              <a:ext uri="{FF2B5EF4-FFF2-40B4-BE49-F238E27FC236}">
                <a16:creationId xmlns:a16="http://schemas.microsoft.com/office/drawing/2014/main" id="{DFEA297C-E874-BD48-877E-63681D381CBE}"/>
              </a:ext>
            </a:extLst>
          </p:cNvPr>
          <p:cNvGrpSpPr/>
          <p:nvPr/>
        </p:nvGrpSpPr>
        <p:grpSpPr>
          <a:xfrm>
            <a:off x="7180729" y="3794736"/>
            <a:ext cx="4365911" cy="611784"/>
            <a:chOff x="7560055" y="2248495"/>
            <a:chExt cx="4365911" cy="293657"/>
          </a:xfrm>
        </p:grpSpPr>
        <p:sp>
          <p:nvSpPr>
            <p:cNvPr id="33" name="Rectangle 32">
              <a:extLst>
                <a:ext uri="{FF2B5EF4-FFF2-40B4-BE49-F238E27FC236}">
                  <a16:creationId xmlns:a16="http://schemas.microsoft.com/office/drawing/2014/main" id="{2519E66C-F88C-B144-848C-7D66302E468F}"/>
                </a:ext>
              </a:extLst>
            </p:cNvPr>
            <p:cNvSpPr/>
            <p:nvPr/>
          </p:nvSpPr>
          <p:spPr bwMode="auto">
            <a:xfrm>
              <a:off x="7560055" y="2249544"/>
              <a:ext cx="4129025" cy="292608"/>
            </a:xfrm>
            <a:prstGeom prst="rect">
              <a:avLst/>
            </a:prstGeom>
            <a:gradFill>
              <a:gsLst>
                <a:gs pos="0">
                  <a:srgbClr val="151388"/>
                </a:gs>
                <a:gs pos="100000">
                  <a:srgbClr val="151388">
                    <a:alpha val="25490"/>
                  </a:srgbClr>
                </a:gs>
              </a:gsLst>
              <a:lin ang="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900" b="1" dirty="0">
                  <a:solidFill>
                    <a:schemeClr val="bg1"/>
                  </a:solidFill>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Re-t</a:t>
              </a:r>
              <a:r>
                <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est &amp; Validate</a:t>
              </a:r>
            </a:p>
          </p:txBody>
        </p:sp>
        <p:sp>
          <p:nvSpPr>
            <p:cNvPr id="34" name="Triangle 33">
              <a:extLst>
                <a:ext uri="{FF2B5EF4-FFF2-40B4-BE49-F238E27FC236}">
                  <a16:creationId xmlns:a16="http://schemas.microsoft.com/office/drawing/2014/main" id="{8CC1FDC2-55D1-694C-8314-DCE6D57A24F6}"/>
                </a:ext>
              </a:extLst>
            </p:cNvPr>
            <p:cNvSpPr/>
            <p:nvPr/>
          </p:nvSpPr>
          <p:spPr bwMode="auto">
            <a:xfrm rot="5400000">
              <a:off x="11661220" y="2276355"/>
              <a:ext cx="292606" cy="236886"/>
            </a:xfrm>
            <a:prstGeom prst="triangle">
              <a:avLst/>
            </a:prstGeom>
            <a:solidFill>
              <a:srgbClr val="151388">
                <a:alpha val="25016"/>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grpSp>
      <p:cxnSp>
        <p:nvCxnSpPr>
          <p:cNvPr id="36" name="Straight Connector 35">
            <a:extLst>
              <a:ext uri="{FF2B5EF4-FFF2-40B4-BE49-F238E27FC236}">
                <a16:creationId xmlns:a16="http://schemas.microsoft.com/office/drawing/2014/main" id="{6320A40C-E2F3-9843-ADEB-1AD158BAD347}"/>
              </a:ext>
            </a:extLst>
          </p:cNvPr>
          <p:cNvCxnSpPr>
            <a:cxnSpLocks/>
          </p:cNvCxnSpPr>
          <p:nvPr/>
        </p:nvCxnSpPr>
        <p:spPr bwMode="auto">
          <a:xfrm>
            <a:off x="0" y="3429000"/>
            <a:ext cx="12192000" cy="345558"/>
          </a:xfrm>
          <a:prstGeom prst="line">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cxnSp>
      <p:sp>
        <p:nvSpPr>
          <p:cNvPr id="35" name="Rectangle 34">
            <a:extLst>
              <a:ext uri="{FF2B5EF4-FFF2-40B4-BE49-F238E27FC236}">
                <a16:creationId xmlns:a16="http://schemas.microsoft.com/office/drawing/2014/main" id="{B676692D-8FBB-1243-BF75-B64CE68D0DE8}"/>
              </a:ext>
            </a:extLst>
          </p:cNvPr>
          <p:cNvSpPr/>
          <p:nvPr/>
        </p:nvSpPr>
        <p:spPr bwMode="auto">
          <a:xfrm>
            <a:off x="8948522" y="4756103"/>
            <a:ext cx="69771" cy="652478"/>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37" name="Rectangle 36">
            <a:extLst>
              <a:ext uri="{FF2B5EF4-FFF2-40B4-BE49-F238E27FC236}">
                <a16:creationId xmlns:a16="http://schemas.microsoft.com/office/drawing/2014/main" id="{06017B86-E873-8045-93B7-3CE4CABAE620}"/>
              </a:ext>
            </a:extLst>
          </p:cNvPr>
          <p:cNvSpPr/>
          <p:nvPr/>
        </p:nvSpPr>
        <p:spPr bwMode="auto">
          <a:xfrm>
            <a:off x="9664915" y="4756103"/>
            <a:ext cx="69769" cy="652478"/>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38" name="Rectangle 37">
            <a:extLst>
              <a:ext uri="{FF2B5EF4-FFF2-40B4-BE49-F238E27FC236}">
                <a16:creationId xmlns:a16="http://schemas.microsoft.com/office/drawing/2014/main" id="{25238B38-2467-6143-B683-3DBCD02794B9}"/>
              </a:ext>
            </a:extLst>
          </p:cNvPr>
          <p:cNvSpPr/>
          <p:nvPr/>
        </p:nvSpPr>
        <p:spPr bwMode="auto">
          <a:xfrm>
            <a:off x="10381306" y="4756103"/>
            <a:ext cx="69769" cy="652478"/>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39" name="Rectangle 38">
            <a:extLst>
              <a:ext uri="{FF2B5EF4-FFF2-40B4-BE49-F238E27FC236}">
                <a16:creationId xmlns:a16="http://schemas.microsoft.com/office/drawing/2014/main" id="{FE9B7048-3605-3640-A21B-223DAA63251E}"/>
              </a:ext>
            </a:extLst>
          </p:cNvPr>
          <p:cNvSpPr/>
          <p:nvPr/>
        </p:nvSpPr>
        <p:spPr bwMode="auto">
          <a:xfrm>
            <a:off x="11097695" y="4756103"/>
            <a:ext cx="69769" cy="652478"/>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
        <p:nvSpPr>
          <p:cNvPr id="15" name="TextBox 14">
            <a:extLst>
              <a:ext uri="{FF2B5EF4-FFF2-40B4-BE49-F238E27FC236}">
                <a16:creationId xmlns:a16="http://schemas.microsoft.com/office/drawing/2014/main" id="{CC560FEC-C59E-2D48-A9CF-BA1B3CA448F6}"/>
              </a:ext>
            </a:extLst>
          </p:cNvPr>
          <p:cNvSpPr txBox="1"/>
          <p:nvPr/>
        </p:nvSpPr>
        <p:spPr>
          <a:xfrm>
            <a:off x="4992590" y="4722963"/>
            <a:ext cx="1240020" cy="384721"/>
          </a:xfrm>
          <a:prstGeom prst="rect">
            <a:avLst/>
          </a:prstGeom>
          <a:noFill/>
        </p:spPr>
        <p:txBody>
          <a:bodyPr wrap="square" rtlCol="0">
            <a:spAutoFit/>
          </a:bodyPr>
          <a:lstStyle/>
          <a:p>
            <a:r>
              <a:rPr lang="en-US" sz="19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Training</a:t>
            </a:r>
          </a:p>
        </p:txBody>
      </p:sp>
      <p:sp>
        <p:nvSpPr>
          <p:cNvPr id="40" name="TextBox 39">
            <a:extLst>
              <a:ext uri="{FF2B5EF4-FFF2-40B4-BE49-F238E27FC236}">
                <a16:creationId xmlns:a16="http://schemas.microsoft.com/office/drawing/2014/main" id="{49DE5DDD-B8FC-0E4F-94C0-F0F2DF1D6884}"/>
              </a:ext>
            </a:extLst>
          </p:cNvPr>
          <p:cNvSpPr txBox="1"/>
          <p:nvPr/>
        </p:nvSpPr>
        <p:spPr>
          <a:xfrm>
            <a:off x="6502707" y="4722963"/>
            <a:ext cx="1239231" cy="677108"/>
          </a:xfrm>
          <a:prstGeom prst="rect">
            <a:avLst/>
          </a:prstGeom>
          <a:noFill/>
        </p:spPr>
        <p:txBody>
          <a:bodyPr wrap="square" rtlCol="0">
            <a:spAutoFit/>
          </a:bodyPr>
          <a:lstStyle/>
          <a:p>
            <a:r>
              <a:rPr lang="en-US" sz="1900" b="1" dirty="0">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rPr>
              <a:t>Re-training</a:t>
            </a:r>
          </a:p>
        </p:txBody>
      </p:sp>
      <p:sp>
        <p:nvSpPr>
          <p:cNvPr id="41" name="Rectangle 40">
            <a:extLst>
              <a:ext uri="{FF2B5EF4-FFF2-40B4-BE49-F238E27FC236}">
                <a16:creationId xmlns:a16="http://schemas.microsoft.com/office/drawing/2014/main" id="{1497C03A-E44F-2A4D-9781-FA2CB6E751D1}"/>
              </a:ext>
            </a:extLst>
          </p:cNvPr>
          <p:cNvSpPr/>
          <p:nvPr/>
        </p:nvSpPr>
        <p:spPr bwMode="auto">
          <a:xfrm>
            <a:off x="7515742" y="4756103"/>
            <a:ext cx="69769" cy="652478"/>
          </a:xfrm>
          <a:prstGeom prst="rect">
            <a:avLst/>
          </a:prstGeom>
          <a:solidFill>
            <a:srgbClr val="C17800"/>
          </a:solid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1900" b="1" u="none" strike="noStrike" cap="none" normalizeH="0" baseline="0" dirty="0">
              <a:ln>
                <a:noFill/>
              </a:ln>
              <a:solidFill>
                <a:schemeClr val="bg1"/>
              </a:solidFill>
              <a:effectLst/>
              <a:latin typeface="Helvetica Neue Condensed Black" panose="02000503000000020004" pitchFamily="2" charset="0"/>
              <a:ea typeface="Helvetica Neue Condensed Black" panose="02000503000000020004" pitchFamily="2" charset="0"/>
              <a:cs typeface="Helvetica Neue Condensed Black" panose="02000503000000020004" pitchFamily="2" charset="0"/>
            </a:endParaRPr>
          </a:p>
        </p:txBody>
      </p:sp>
    </p:spTree>
    <p:extLst>
      <p:ext uri="{BB962C8B-B14F-4D97-AF65-F5344CB8AC3E}">
        <p14:creationId xmlns:p14="http://schemas.microsoft.com/office/powerpoint/2010/main" val="329518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22872" y="118178"/>
            <a:ext cx="6975281" cy="609600"/>
          </a:xfrm>
        </p:spPr>
        <p:txBody>
          <a:bodyPr/>
          <a:lstStyle/>
          <a:p>
            <a:pPr algn="ctr"/>
            <a:r>
              <a:rPr lang="en-US" sz="3200" dirty="0"/>
              <a:t>Development Phase: Conception</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 name="Rectangle 2">
            <a:extLst>
              <a:ext uri="{FF2B5EF4-FFF2-40B4-BE49-F238E27FC236}">
                <a16:creationId xmlns:a16="http://schemas.microsoft.com/office/drawing/2014/main" id="{1437C924-521B-D64C-A1FA-4109F9F720CF}"/>
              </a:ext>
            </a:extLst>
          </p:cNvPr>
          <p:cNvSpPr/>
          <p:nvPr/>
        </p:nvSpPr>
        <p:spPr bwMode="auto">
          <a:xfrm>
            <a:off x="241435" y="1119791"/>
            <a:ext cx="5970389" cy="292608"/>
          </a:xfrm>
          <a:prstGeom prst="rect">
            <a:avLst/>
          </a:prstGeom>
          <a:solidFill>
            <a:srgbClr val="6C1379"/>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Conception</a:t>
            </a:r>
          </a:p>
        </p:txBody>
      </p:sp>
      <p:sp>
        <p:nvSpPr>
          <p:cNvPr id="8" name="Rectangle 7">
            <a:extLst>
              <a:ext uri="{FF2B5EF4-FFF2-40B4-BE49-F238E27FC236}">
                <a16:creationId xmlns:a16="http://schemas.microsoft.com/office/drawing/2014/main" id="{44BB0D32-4C3B-934C-B41E-3DAD4392BD50}"/>
              </a:ext>
            </a:extLst>
          </p:cNvPr>
          <p:cNvSpPr/>
          <p:nvPr/>
        </p:nvSpPr>
        <p:spPr bwMode="auto">
          <a:xfrm>
            <a:off x="1525084" y="1497638"/>
            <a:ext cx="2198489"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Determine Content</a:t>
            </a:r>
          </a:p>
        </p:txBody>
      </p:sp>
      <p:sp>
        <p:nvSpPr>
          <p:cNvPr id="9" name="Rectangle 8">
            <a:extLst>
              <a:ext uri="{FF2B5EF4-FFF2-40B4-BE49-F238E27FC236}">
                <a16:creationId xmlns:a16="http://schemas.microsoft.com/office/drawing/2014/main" id="{9BB8DD93-3E40-974E-AE37-27D04935B9C7}"/>
              </a:ext>
            </a:extLst>
          </p:cNvPr>
          <p:cNvSpPr/>
          <p:nvPr/>
        </p:nvSpPr>
        <p:spPr bwMode="auto">
          <a:xfrm>
            <a:off x="1617609" y="1875485"/>
            <a:ext cx="2917815"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Design</a:t>
            </a:r>
          </a:p>
        </p:txBody>
      </p:sp>
      <p:sp>
        <p:nvSpPr>
          <p:cNvPr id="10" name="Rectangle 9">
            <a:extLst>
              <a:ext uri="{FF2B5EF4-FFF2-40B4-BE49-F238E27FC236}">
                <a16:creationId xmlns:a16="http://schemas.microsoft.com/office/drawing/2014/main" id="{C9722B53-35AA-3B49-A05D-851AD0D10FEA}"/>
              </a:ext>
            </a:extLst>
          </p:cNvPr>
          <p:cNvSpPr/>
          <p:nvPr/>
        </p:nvSpPr>
        <p:spPr bwMode="auto">
          <a:xfrm>
            <a:off x="5791199" y="2631179"/>
            <a:ext cx="1517906"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Training</a:t>
            </a:r>
          </a:p>
        </p:txBody>
      </p:sp>
      <p:sp>
        <p:nvSpPr>
          <p:cNvPr id="12" name="Rectangle 11">
            <a:extLst>
              <a:ext uri="{FF2B5EF4-FFF2-40B4-BE49-F238E27FC236}">
                <a16:creationId xmlns:a16="http://schemas.microsoft.com/office/drawing/2014/main" id="{5C02C145-66E8-304D-BC68-C763EA1E0599}"/>
              </a:ext>
            </a:extLst>
          </p:cNvPr>
          <p:cNvSpPr/>
          <p:nvPr/>
        </p:nvSpPr>
        <p:spPr bwMode="auto">
          <a:xfrm>
            <a:off x="1831848" y="2253332"/>
            <a:ext cx="4379976"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Testing &amp; Validation</a:t>
            </a:r>
          </a:p>
        </p:txBody>
      </p:sp>
      <p:sp>
        <p:nvSpPr>
          <p:cNvPr id="14" name="Rectangle 13">
            <a:extLst>
              <a:ext uri="{FF2B5EF4-FFF2-40B4-BE49-F238E27FC236}">
                <a16:creationId xmlns:a16="http://schemas.microsoft.com/office/drawing/2014/main" id="{A95A4261-44FA-9C41-844C-5F473813D675}"/>
              </a:ext>
            </a:extLst>
          </p:cNvPr>
          <p:cNvSpPr/>
          <p:nvPr/>
        </p:nvSpPr>
        <p:spPr bwMode="auto">
          <a:xfrm>
            <a:off x="6793993" y="3009026"/>
            <a:ext cx="4895088"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Implementation and Use</a:t>
            </a:r>
          </a:p>
        </p:txBody>
      </p:sp>
      <p:sp>
        <p:nvSpPr>
          <p:cNvPr id="23" name="Rectangle 22">
            <a:extLst>
              <a:ext uri="{FF2B5EF4-FFF2-40B4-BE49-F238E27FC236}">
                <a16:creationId xmlns:a16="http://schemas.microsoft.com/office/drawing/2014/main" id="{033FE589-C556-2544-ACE3-65BAEB9D0262}"/>
              </a:ext>
            </a:extLst>
          </p:cNvPr>
          <p:cNvSpPr/>
          <p:nvPr/>
        </p:nvSpPr>
        <p:spPr bwMode="auto">
          <a:xfrm>
            <a:off x="4639700" y="1497638"/>
            <a:ext cx="1456299"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600" dirty="0">
                <a:solidFill>
                  <a:schemeClr val="bg1"/>
                </a:solidFill>
                <a:latin typeface="Helvetica Neue Black Condensed" pitchFamily="-112" charset="0"/>
                <a:ea typeface="ＭＳ Ｐゴシック" pitchFamily="-112" charset="-128"/>
                <a:cs typeface="ＭＳ Ｐゴシック" pitchFamily="-112" charset="-128"/>
              </a:rPr>
              <a:t>Revise</a:t>
            </a: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 Content</a:t>
            </a:r>
          </a:p>
        </p:txBody>
      </p:sp>
      <p:sp>
        <p:nvSpPr>
          <p:cNvPr id="24" name="Rectangle 23">
            <a:extLst>
              <a:ext uri="{FF2B5EF4-FFF2-40B4-BE49-F238E27FC236}">
                <a16:creationId xmlns:a16="http://schemas.microsoft.com/office/drawing/2014/main" id="{0A87FDA6-EB81-FF49-BB88-1DA45BAC33AD}"/>
              </a:ext>
            </a:extLst>
          </p:cNvPr>
          <p:cNvSpPr/>
          <p:nvPr/>
        </p:nvSpPr>
        <p:spPr bwMode="auto">
          <a:xfrm>
            <a:off x="4639700" y="1875485"/>
            <a:ext cx="1456299" cy="292608"/>
          </a:xfrm>
          <a:prstGeom prst="rect">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Revise Design</a:t>
            </a:r>
          </a:p>
        </p:txBody>
      </p:sp>
      <p:grpSp>
        <p:nvGrpSpPr>
          <p:cNvPr id="4" name="Group 3">
            <a:extLst>
              <a:ext uri="{FF2B5EF4-FFF2-40B4-BE49-F238E27FC236}">
                <a16:creationId xmlns:a16="http://schemas.microsoft.com/office/drawing/2014/main" id="{A87940B2-8D02-7242-91E6-AEDCD6F85783}"/>
              </a:ext>
            </a:extLst>
          </p:cNvPr>
          <p:cNvGrpSpPr/>
          <p:nvPr/>
        </p:nvGrpSpPr>
        <p:grpSpPr>
          <a:xfrm>
            <a:off x="7040880" y="1110730"/>
            <a:ext cx="4885086" cy="292609"/>
            <a:chOff x="7040880" y="1110730"/>
            <a:chExt cx="4885086" cy="292609"/>
          </a:xfrm>
          <a:solidFill>
            <a:srgbClr val="D7D7D7"/>
          </a:solidFill>
        </p:grpSpPr>
        <p:sp>
          <p:nvSpPr>
            <p:cNvPr id="25" name="Rectangle 24">
              <a:extLst>
                <a:ext uri="{FF2B5EF4-FFF2-40B4-BE49-F238E27FC236}">
                  <a16:creationId xmlns:a16="http://schemas.microsoft.com/office/drawing/2014/main" id="{05BD9854-8A2B-1B48-A9B9-37A80294CE3B}"/>
                </a:ext>
              </a:extLst>
            </p:cNvPr>
            <p:cNvSpPr/>
            <p:nvPr/>
          </p:nvSpPr>
          <p:spPr bwMode="auto">
            <a:xfrm>
              <a:off x="7040880" y="1110730"/>
              <a:ext cx="4648200" cy="292608"/>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Assess Use as per Conception</a:t>
              </a:r>
            </a:p>
          </p:txBody>
        </p:sp>
        <p:sp>
          <p:nvSpPr>
            <p:cNvPr id="26" name="Triangle 25">
              <a:extLst>
                <a:ext uri="{FF2B5EF4-FFF2-40B4-BE49-F238E27FC236}">
                  <a16:creationId xmlns:a16="http://schemas.microsoft.com/office/drawing/2014/main" id="{AB491824-8BC3-C848-84CE-0D2492F25F4A}"/>
                </a:ext>
              </a:extLst>
            </p:cNvPr>
            <p:cNvSpPr/>
            <p:nvPr/>
          </p:nvSpPr>
          <p:spPr bwMode="auto">
            <a:xfrm rot="5400000">
              <a:off x="11661220" y="1138593"/>
              <a:ext cx="292606" cy="236886"/>
            </a:xfrm>
            <a:prstGeom prst="triangle">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sp>
        <p:nvSpPr>
          <p:cNvPr id="27" name="Triangle 26">
            <a:extLst>
              <a:ext uri="{FF2B5EF4-FFF2-40B4-BE49-F238E27FC236}">
                <a16:creationId xmlns:a16="http://schemas.microsoft.com/office/drawing/2014/main" id="{47BA59F3-7ABB-6647-BC69-B3C8D99DAC26}"/>
              </a:ext>
            </a:extLst>
          </p:cNvPr>
          <p:cNvSpPr/>
          <p:nvPr/>
        </p:nvSpPr>
        <p:spPr bwMode="auto">
          <a:xfrm rot="5400000">
            <a:off x="11661220" y="3036888"/>
            <a:ext cx="292606" cy="236886"/>
          </a:xfrm>
          <a:prstGeom prst="triangle">
            <a:avLst/>
          </a:prstGeom>
          <a:solidFill>
            <a:srgbClr val="D7D7D7"/>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nvGrpSpPr>
          <p:cNvPr id="13" name="Group 12">
            <a:extLst>
              <a:ext uri="{FF2B5EF4-FFF2-40B4-BE49-F238E27FC236}">
                <a16:creationId xmlns:a16="http://schemas.microsoft.com/office/drawing/2014/main" id="{423ADFE9-D252-744F-8500-F253725FFF1C}"/>
              </a:ext>
            </a:extLst>
          </p:cNvPr>
          <p:cNvGrpSpPr/>
          <p:nvPr/>
        </p:nvGrpSpPr>
        <p:grpSpPr>
          <a:xfrm>
            <a:off x="8490099" y="2600304"/>
            <a:ext cx="3554310" cy="323482"/>
            <a:chOff x="8490099" y="2600304"/>
            <a:chExt cx="3554310" cy="323482"/>
          </a:xfrm>
          <a:solidFill>
            <a:srgbClr val="D7D7D7"/>
          </a:solidFill>
        </p:grpSpPr>
        <p:sp>
          <p:nvSpPr>
            <p:cNvPr id="20" name="Rectangle 19">
              <a:extLst>
                <a:ext uri="{FF2B5EF4-FFF2-40B4-BE49-F238E27FC236}">
                  <a16:creationId xmlns:a16="http://schemas.microsoft.com/office/drawing/2014/main" id="{0D7F333E-1BBD-8D46-AA86-6AA49D37F6DA}"/>
                </a:ext>
              </a:extLst>
            </p:cNvPr>
            <p:cNvSpPr/>
            <p:nvPr/>
          </p:nvSpPr>
          <p:spPr bwMode="auto">
            <a:xfrm>
              <a:off x="8490099" y="2600304"/>
              <a:ext cx="905780" cy="313190"/>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200" dirty="0">
                  <a:solidFill>
                    <a:schemeClr val="bg1"/>
                  </a:solidFill>
                  <a:latin typeface="Helvetica Neue Black Condensed" pitchFamily="-112" charset="0"/>
                  <a:ea typeface="ＭＳ Ｐゴシック" pitchFamily="-112" charset="-128"/>
                  <a:cs typeface="ＭＳ Ｐゴシック" pitchFamily="-112" charset="-128"/>
                </a:rPr>
                <a:t>Re-t</a:t>
              </a:r>
              <a:r>
                <a:rPr kumimoji="0" lang="en-US" sz="12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raining</a:t>
              </a:r>
            </a:p>
          </p:txBody>
        </p:sp>
        <p:sp>
          <p:nvSpPr>
            <p:cNvPr id="21" name="Rectangle 20">
              <a:extLst>
                <a:ext uri="{FF2B5EF4-FFF2-40B4-BE49-F238E27FC236}">
                  <a16:creationId xmlns:a16="http://schemas.microsoft.com/office/drawing/2014/main" id="{90FB4A23-098B-4D46-92AA-5FE94B2E5140}"/>
                </a:ext>
              </a:extLst>
            </p:cNvPr>
            <p:cNvSpPr/>
            <p:nvPr/>
          </p:nvSpPr>
          <p:spPr bwMode="auto">
            <a:xfrm>
              <a:off x="10783300" y="2610596"/>
              <a:ext cx="905780" cy="313190"/>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200" dirty="0">
                  <a:solidFill>
                    <a:schemeClr val="bg1"/>
                  </a:solidFill>
                  <a:latin typeface="Helvetica Neue Black Condensed" pitchFamily="-112" charset="0"/>
                  <a:ea typeface="ＭＳ Ｐゴシック" pitchFamily="-112" charset="-128"/>
                  <a:cs typeface="ＭＳ Ｐゴシック" pitchFamily="-112" charset="-128"/>
                </a:rPr>
                <a:t>Re-t</a:t>
              </a:r>
              <a:r>
                <a:rPr kumimoji="0" lang="en-US" sz="12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raining</a:t>
              </a:r>
            </a:p>
          </p:txBody>
        </p:sp>
        <p:sp>
          <p:nvSpPr>
            <p:cNvPr id="22" name="Rectangle 21">
              <a:extLst>
                <a:ext uri="{FF2B5EF4-FFF2-40B4-BE49-F238E27FC236}">
                  <a16:creationId xmlns:a16="http://schemas.microsoft.com/office/drawing/2014/main" id="{8EE98749-9EB7-8D46-A862-B77012C31332}"/>
                </a:ext>
              </a:extLst>
            </p:cNvPr>
            <p:cNvSpPr/>
            <p:nvPr/>
          </p:nvSpPr>
          <p:spPr bwMode="auto">
            <a:xfrm>
              <a:off x="9636699" y="2600304"/>
              <a:ext cx="905780" cy="313190"/>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200" dirty="0">
                  <a:solidFill>
                    <a:schemeClr val="bg1"/>
                  </a:solidFill>
                  <a:latin typeface="Helvetica Neue Black Condensed" pitchFamily="-112" charset="0"/>
                  <a:ea typeface="ＭＳ Ｐゴシック" pitchFamily="-112" charset="-128"/>
                  <a:cs typeface="ＭＳ Ｐゴシック" pitchFamily="-112" charset="-128"/>
                </a:rPr>
                <a:t>Re-t</a:t>
              </a:r>
              <a:r>
                <a:rPr kumimoji="0" lang="en-US" sz="12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raining</a:t>
              </a:r>
            </a:p>
          </p:txBody>
        </p:sp>
        <p:sp>
          <p:nvSpPr>
            <p:cNvPr id="28" name="Triangle 27">
              <a:extLst>
                <a:ext uri="{FF2B5EF4-FFF2-40B4-BE49-F238E27FC236}">
                  <a16:creationId xmlns:a16="http://schemas.microsoft.com/office/drawing/2014/main" id="{E56E662F-AE7A-2D46-9F66-7C8B4C5F7562}"/>
                </a:ext>
              </a:extLst>
            </p:cNvPr>
            <p:cNvSpPr/>
            <p:nvPr/>
          </p:nvSpPr>
          <p:spPr bwMode="auto">
            <a:xfrm rot="5400000">
              <a:off x="11779663" y="2630839"/>
              <a:ext cx="292606" cy="236886"/>
            </a:xfrm>
            <a:prstGeom prst="triangle">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grpSp>
        <p:nvGrpSpPr>
          <p:cNvPr id="5" name="Group 4">
            <a:extLst>
              <a:ext uri="{FF2B5EF4-FFF2-40B4-BE49-F238E27FC236}">
                <a16:creationId xmlns:a16="http://schemas.microsoft.com/office/drawing/2014/main" id="{C4735D4F-CD20-D741-96FB-F75B572B90C0}"/>
              </a:ext>
            </a:extLst>
          </p:cNvPr>
          <p:cNvGrpSpPr/>
          <p:nvPr/>
        </p:nvGrpSpPr>
        <p:grpSpPr>
          <a:xfrm>
            <a:off x="7894677" y="1496704"/>
            <a:ext cx="4043839" cy="294789"/>
            <a:chOff x="7894677" y="1496704"/>
            <a:chExt cx="4043839" cy="294789"/>
          </a:xfrm>
          <a:solidFill>
            <a:srgbClr val="D7D7D7"/>
          </a:solidFill>
        </p:grpSpPr>
        <p:sp>
          <p:nvSpPr>
            <p:cNvPr id="29" name="Triangle 28">
              <a:extLst>
                <a:ext uri="{FF2B5EF4-FFF2-40B4-BE49-F238E27FC236}">
                  <a16:creationId xmlns:a16="http://schemas.microsoft.com/office/drawing/2014/main" id="{6626FC13-0F89-564D-8E33-263F3D31FF5C}"/>
                </a:ext>
              </a:extLst>
            </p:cNvPr>
            <p:cNvSpPr/>
            <p:nvPr/>
          </p:nvSpPr>
          <p:spPr bwMode="auto">
            <a:xfrm rot="5400000">
              <a:off x="11673770" y="1524564"/>
              <a:ext cx="292606" cy="236886"/>
            </a:xfrm>
            <a:prstGeom prst="triangle">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30" name="Rectangle 29">
              <a:extLst>
                <a:ext uri="{FF2B5EF4-FFF2-40B4-BE49-F238E27FC236}">
                  <a16:creationId xmlns:a16="http://schemas.microsoft.com/office/drawing/2014/main" id="{FE79DE91-9653-8F45-8AF1-B78A11D003B4}"/>
                </a:ext>
              </a:extLst>
            </p:cNvPr>
            <p:cNvSpPr/>
            <p:nvPr/>
          </p:nvSpPr>
          <p:spPr bwMode="auto">
            <a:xfrm>
              <a:off x="7894677" y="1498885"/>
              <a:ext cx="3806953" cy="292608"/>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Revise &amp; Update Content</a:t>
              </a:r>
            </a:p>
          </p:txBody>
        </p:sp>
      </p:grpSp>
      <p:grpSp>
        <p:nvGrpSpPr>
          <p:cNvPr id="7" name="Group 6">
            <a:extLst>
              <a:ext uri="{FF2B5EF4-FFF2-40B4-BE49-F238E27FC236}">
                <a16:creationId xmlns:a16="http://schemas.microsoft.com/office/drawing/2014/main" id="{AE39810E-2EC1-9941-92EF-40BB08FE0876}"/>
              </a:ext>
            </a:extLst>
          </p:cNvPr>
          <p:cNvGrpSpPr/>
          <p:nvPr/>
        </p:nvGrpSpPr>
        <p:grpSpPr>
          <a:xfrm>
            <a:off x="7894677" y="1875485"/>
            <a:ext cx="4043839" cy="297364"/>
            <a:chOff x="7894677" y="1875485"/>
            <a:chExt cx="4043839" cy="297364"/>
          </a:xfrm>
          <a:solidFill>
            <a:srgbClr val="D7D7D7"/>
          </a:solidFill>
        </p:grpSpPr>
        <p:sp>
          <p:nvSpPr>
            <p:cNvPr id="31" name="Rectangle 30">
              <a:extLst>
                <a:ext uri="{FF2B5EF4-FFF2-40B4-BE49-F238E27FC236}">
                  <a16:creationId xmlns:a16="http://schemas.microsoft.com/office/drawing/2014/main" id="{1089F3A5-5BD6-A54D-AF81-DE8C2E33C390}"/>
                </a:ext>
              </a:extLst>
            </p:cNvPr>
            <p:cNvSpPr/>
            <p:nvPr/>
          </p:nvSpPr>
          <p:spPr bwMode="auto">
            <a:xfrm>
              <a:off x="7894677" y="1875485"/>
              <a:ext cx="3806953" cy="292608"/>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Revise &amp; Update Design &amp; Functionality</a:t>
              </a:r>
            </a:p>
          </p:txBody>
        </p:sp>
        <p:sp>
          <p:nvSpPr>
            <p:cNvPr id="32" name="Triangle 31">
              <a:extLst>
                <a:ext uri="{FF2B5EF4-FFF2-40B4-BE49-F238E27FC236}">
                  <a16:creationId xmlns:a16="http://schemas.microsoft.com/office/drawing/2014/main" id="{31F86204-1EF3-BF4D-A481-2629494C8841}"/>
                </a:ext>
              </a:extLst>
            </p:cNvPr>
            <p:cNvSpPr/>
            <p:nvPr/>
          </p:nvSpPr>
          <p:spPr bwMode="auto">
            <a:xfrm rot="5400000">
              <a:off x="11673770" y="1908103"/>
              <a:ext cx="292606" cy="236886"/>
            </a:xfrm>
            <a:prstGeom prst="triangle">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grpSp>
        <p:nvGrpSpPr>
          <p:cNvPr id="11" name="Group 10">
            <a:extLst>
              <a:ext uri="{FF2B5EF4-FFF2-40B4-BE49-F238E27FC236}">
                <a16:creationId xmlns:a16="http://schemas.microsoft.com/office/drawing/2014/main" id="{DFEA297C-E874-BD48-877E-63681D381CBE}"/>
              </a:ext>
            </a:extLst>
          </p:cNvPr>
          <p:cNvGrpSpPr/>
          <p:nvPr/>
        </p:nvGrpSpPr>
        <p:grpSpPr>
          <a:xfrm>
            <a:off x="8226672" y="2248495"/>
            <a:ext cx="3699294" cy="293657"/>
            <a:chOff x="8226672" y="2248495"/>
            <a:chExt cx="3699294" cy="293657"/>
          </a:xfrm>
          <a:solidFill>
            <a:srgbClr val="D7D7D7"/>
          </a:solidFill>
        </p:grpSpPr>
        <p:sp>
          <p:nvSpPr>
            <p:cNvPr id="33" name="Rectangle 32">
              <a:extLst>
                <a:ext uri="{FF2B5EF4-FFF2-40B4-BE49-F238E27FC236}">
                  <a16:creationId xmlns:a16="http://schemas.microsoft.com/office/drawing/2014/main" id="{2519E66C-F88C-B144-848C-7D66302E468F}"/>
                </a:ext>
              </a:extLst>
            </p:cNvPr>
            <p:cNvSpPr/>
            <p:nvPr/>
          </p:nvSpPr>
          <p:spPr bwMode="auto">
            <a:xfrm>
              <a:off x="8226672" y="2249544"/>
              <a:ext cx="3462408" cy="292608"/>
            </a:xfrm>
            <a:prstGeom prst="rect">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r>
                <a:rPr lang="en-US" sz="1600" dirty="0">
                  <a:solidFill>
                    <a:schemeClr val="bg1"/>
                  </a:solidFill>
                  <a:latin typeface="Helvetica Neue Black Condensed" pitchFamily="-112" charset="0"/>
                  <a:ea typeface="ＭＳ Ｐゴシック" pitchFamily="-112" charset="-128"/>
                  <a:cs typeface="ＭＳ Ｐゴシック" pitchFamily="-112" charset="-128"/>
                </a:rPr>
                <a:t>Re-t</a:t>
              </a:r>
              <a:r>
                <a:rPr kumimoji="0" lang="en-US" sz="1600" b="0" i="0" u="none" strike="noStrike" cap="none" normalizeH="0" baseline="0" dirty="0">
                  <a:ln>
                    <a:noFill/>
                  </a:ln>
                  <a:solidFill>
                    <a:schemeClr val="bg1"/>
                  </a:solidFill>
                  <a:effectLst/>
                  <a:latin typeface="Helvetica Neue Black Condensed" pitchFamily="-112" charset="0"/>
                  <a:ea typeface="ＭＳ Ｐゴシック" pitchFamily="-112" charset="-128"/>
                  <a:cs typeface="ＭＳ Ｐゴシック" pitchFamily="-112" charset="-128"/>
                </a:rPr>
                <a:t>est &amp; Validate</a:t>
              </a:r>
            </a:p>
          </p:txBody>
        </p:sp>
        <p:sp>
          <p:nvSpPr>
            <p:cNvPr id="34" name="Triangle 33">
              <a:extLst>
                <a:ext uri="{FF2B5EF4-FFF2-40B4-BE49-F238E27FC236}">
                  <a16:creationId xmlns:a16="http://schemas.microsoft.com/office/drawing/2014/main" id="{8CC1FDC2-55D1-694C-8314-DCE6D57A24F6}"/>
                </a:ext>
              </a:extLst>
            </p:cNvPr>
            <p:cNvSpPr/>
            <p:nvPr/>
          </p:nvSpPr>
          <p:spPr bwMode="auto">
            <a:xfrm rot="5400000">
              <a:off x="11661220" y="2276355"/>
              <a:ext cx="292606" cy="236886"/>
            </a:xfrm>
            <a:prstGeom prst="triangle">
              <a:avLst/>
            </a:prstGeom>
            <a:grp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grpSp>
      <p:cxnSp>
        <p:nvCxnSpPr>
          <p:cNvPr id="36" name="Straight Connector 35">
            <a:extLst>
              <a:ext uri="{FF2B5EF4-FFF2-40B4-BE49-F238E27FC236}">
                <a16:creationId xmlns:a16="http://schemas.microsoft.com/office/drawing/2014/main" id="{6320A40C-E2F3-9843-ADEB-1AD158BAD347}"/>
              </a:ext>
            </a:extLst>
          </p:cNvPr>
          <p:cNvCxnSpPr/>
          <p:nvPr/>
        </p:nvCxnSpPr>
        <p:spPr bwMode="auto">
          <a:xfrm>
            <a:off x="0" y="3429000"/>
            <a:ext cx="12192000" cy="345558"/>
          </a:xfrm>
          <a:prstGeom prst="line">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cxnSp>
      <p:cxnSp>
        <p:nvCxnSpPr>
          <p:cNvPr id="38" name="Straight Connector 37">
            <a:extLst>
              <a:ext uri="{FF2B5EF4-FFF2-40B4-BE49-F238E27FC236}">
                <a16:creationId xmlns:a16="http://schemas.microsoft.com/office/drawing/2014/main" id="{66E84F01-13C8-6746-B8B3-2C3B3697903B}"/>
              </a:ext>
            </a:extLst>
          </p:cNvPr>
          <p:cNvCxnSpPr/>
          <p:nvPr/>
        </p:nvCxnSpPr>
        <p:spPr bwMode="auto">
          <a:xfrm>
            <a:off x="0" y="3429000"/>
            <a:ext cx="12192000" cy="345558"/>
          </a:xfrm>
          <a:prstGeom prst="line">
            <a:avLst/>
          </a:pr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p:spPr>
      </p:cxnSp>
      <p:sp>
        <p:nvSpPr>
          <p:cNvPr id="39" name="Rectangle 38">
            <a:extLst>
              <a:ext uri="{FF2B5EF4-FFF2-40B4-BE49-F238E27FC236}">
                <a16:creationId xmlns:a16="http://schemas.microsoft.com/office/drawing/2014/main" id="{623A5437-40B9-8A45-8D76-3113C8DD7B87}"/>
              </a:ext>
            </a:extLst>
          </p:cNvPr>
          <p:cNvSpPr/>
          <p:nvPr/>
        </p:nvSpPr>
        <p:spPr bwMode="auto">
          <a:xfrm flipV="1">
            <a:off x="-1" y="3413442"/>
            <a:ext cx="12191999" cy="45719"/>
          </a:xfrm>
          <a:prstGeom prst="rect">
            <a:avLst/>
          </a:prstGeom>
          <a:solidFill>
            <a:schemeClr val="tx1"/>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40" name="Rectangle 39">
            <a:extLst>
              <a:ext uri="{FF2B5EF4-FFF2-40B4-BE49-F238E27FC236}">
                <a16:creationId xmlns:a16="http://schemas.microsoft.com/office/drawing/2014/main" id="{8FCD3A24-967C-0E49-896D-4C31D0F8252A}"/>
              </a:ext>
            </a:extLst>
          </p:cNvPr>
          <p:cNvSpPr/>
          <p:nvPr/>
        </p:nvSpPr>
        <p:spPr bwMode="auto">
          <a:xfrm>
            <a:off x="0" y="3459161"/>
            <a:ext cx="12192000" cy="3398839"/>
          </a:xfrm>
          <a:prstGeom prst="rect">
            <a:avLst/>
          </a:prstGeom>
          <a:solidFill>
            <a:srgbClr val="6C1379">
              <a:alpha val="14902"/>
            </a:srgbClr>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41" name="TextBox 40">
            <a:extLst>
              <a:ext uri="{FF2B5EF4-FFF2-40B4-BE49-F238E27FC236}">
                <a16:creationId xmlns:a16="http://schemas.microsoft.com/office/drawing/2014/main" id="{4A77F903-26D3-0946-8397-EB0AED3AA661}"/>
              </a:ext>
            </a:extLst>
          </p:cNvPr>
          <p:cNvSpPr txBox="1"/>
          <p:nvPr/>
        </p:nvSpPr>
        <p:spPr>
          <a:xfrm>
            <a:off x="0" y="3459161"/>
            <a:ext cx="2700670" cy="430887"/>
          </a:xfrm>
          <a:prstGeom prst="rect">
            <a:avLst/>
          </a:prstGeom>
          <a:noFill/>
        </p:spPr>
        <p:txBody>
          <a:bodyPr wrap="square" rtlCol="0">
            <a:spAutoFit/>
          </a:bodyPr>
          <a:lstStyle/>
          <a:p>
            <a:r>
              <a:rPr lang="en-US" sz="2200" b="1" dirty="0">
                <a:latin typeface="Helvetica Neue Condensed" panose="02000503000000020004" pitchFamily="2" charset="0"/>
                <a:ea typeface="Helvetica Neue Condensed" panose="02000503000000020004" pitchFamily="2" charset="0"/>
                <a:cs typeface="Helvetica Neue Condensed" panose="02000503000000020004" pitchFamily="2" charset="0"/>
              </a:rPr>
              <a:t>Conception:</a:t>
            </a:r>
          </a:p>
        </p:txBody>
      </p:sp>
      <p:sp>
        <p:nvSpPr>
          <p:cNvPr id="42" name="TextBox 41">
            <a:extLst>
              <a:ext uri="{FF2B5EF4-FFF2-40B4-BE49-F238E27FC236}">
                <a16:creationId xmlns:a16="http://schemas.microsoft.com/office/drawing/2014/main" id="{F9BBEF1F-402F-284C-B6BB-B1FE18D5CF69}"/>
              </a:ext>
            </a:extLst>
          </p:cNvPr>
          <p:cNvSpPr txBox="1"/>
          <p:nvPr/>
        </p:nvSpPr>
        <p:spPr>
          <a:xfrm>
            <a:off x="308061" y="3803044"/>
            <a:ext cx="11807525" cy="3026470"/>
          </a:xfrm>
          <a:prstGeom prst="rect">
            <a:avLst/>
          </a:prstGeom>
          <a:noFill/>
        </p:spPr>
        <p:txBody>
          <a:bodyPr wrap="square" rtlCol="0">
            <a:spAutoFit/>
          </a:bodyPr>
          <a:lstStyle/>
          <a:p>
            <a:pPr marL="285750" indent="-285750">
              <a:spcBef>
                <a:spcPts val="800"/>
              </a:spcBef>
              <a:buFont typeface="Arial" panose="020B0604020202020204" pitchFamily="34" charset="0"/>
              <a:buChar char="•"/>
            </a:pPr>
            <a:r>
              <a:rPr lang="en-US" dirty="0"/>
              <a:t>Identify resources and limitations (for development process, for deployment/use); identify risks</a:t>
            </a:r>
          </a:p>
          <a:p>
            <a:pPr marL="285750" indent="-285750">
              <a:spcBef>
                <a:spcPts val="800"/>
              </a:spcBef>
              <a:buFont typeface="Arial" panose="020B0604020202020204" pitchFamily="34" charset="0"/>
              <a:buChar char="•"/>
            </a:pPr>
            <a:r>
              <a:rPr lang="en-US" dirty="0"/>
              <a:t>Determine concept of use (what, by whom, how, when, where, why, under what conditions)</a:t>
            </a:r>
          </a:p>
          <a:p>
            <a:pPr marL="285750" indent="-285750">
              <a:spcBef>
                <a:spcPts val="800"/>
              </a:spcBef>
              <a:buFont typeface="Arial" panose="020B0604020202020204" pitchFamily="34" charset="0"/>
              <a:buChar char="•"/>
            </a:pPr>
            <a:r>
              <a:rPr lang="en-US" dirty="0"/>
              <a:t>Determine clinical needs, treatable conditions</a:t>
            </a:r>
          </a:p>
          <a:p>
            <a:pPr marL="285750" indent="-285750">
              <a:spcBef>
                <a:spcPts val="800"/>
              </a:spcBef>
              <a:buFont typeface="Arial" panose="020B0604020202020204" pitchFamily="34" charset="0"/>
              <a:buChar char="•"/>
            </a:pPr>
            <a:r>
              <a:rPr lang="en-US" dirty="0"/>
              <a:t>Determine specific goals for functionality and use</a:t>
            </a:r>
          </a:p>
          <a:p>
            <a:pPr marL="285750" indent="-285750">
              <a:spcBef>
                <a:spcPts val="800"/>
              </a:spcBef>
              <a:buFont typeface="Arial" panose="020B0604020202020204" pitchFamily="34" charset="0"/>
              <a:buChar char="•"/>
            </a:pPr>
            <a:r>
              <a:rPr lang="en-US" dirty="0"/>
              <a:t>Determine usability requirements</a:t>
            </a:r>
          </a:p>
          <a:p>
            <a:pPr marL="285750" indent="-285750">
              <a:spcBef>
                <a:spcPts val="800"/>
              </a:spcBef>
              <a:buFont typeface="Arial" panose="020B0604020202020204" pitchFamily="34" charset="0"/>
              <a:buChar char="•"/>
            </a:pPr>
            <a:r>
              <a:rPr lang="en-US" dirty="0"/>
              <a:t>Identify additional capabilities needed from external equipment to augment CDSS </a:t>
            </a:r>
          </a:p>
          <a:p>
            <a:pPr marL="285750" indent="-285750">
              <a:spcBef>
                <a:spcPts val="800"/>
              </a:spcBef>
              <a:buFont typeface="Arial" panose="020B0604020202020204" pitchFamily="34" charset="0"/>
              <a:buChar char="•"/>
            </a:pPr>
            <a:r>
              <a:rPr lang="en-US" dirty="0"/>
              <a:t>Determine goals for redundancy, graceful degradation, and back-up for total failure; identify risks</a:t>
            </a:r>
          </a:p>
          <a:p>
            <a:pPr marL="285750" indent="-285750">
              <a:spcBef>
                <a:spcPts val="800"/>
              </a:spcBef>
              <a:buFont typeface="Arial" panose="020B0604020202020204" pitchFamily="34" charset="0"/>
              <a:buChar char="•"/>
            </a:pPr>
            <a:r>
              <a:rPr lang="en-US" dirty="0"/>
              <a:t>Determine governance: who is responsible and who has authority for developing, revising, and updating CDSS</a:t>
            </a:r>
          </a:p>
        </p:txBody>
      </p:sp>
      <p:sp>
        <p:nvSpPr>
          <p:cNvPr id="15" name="Rectangle 14">
            <a:extLst>
              <a:ext uri="{FF2B5EF4-FFF2-40B4-BE49-F238E27FC236}">
                <a16:creationId xmlns:a16="http://schemas.microsoft.com/office/drawing/2014/main" id="{480025A5-CCEA-B842-B93F-68000B56B81F}"/>
              </a:ext>
            </a:extLst>
          </p:cNvPr>
          <p:cNvSpPr/>
          <p:nvPr/>
        </p:nvSpPr>
        <p:spPr bwMode="auto">
          <a:xfrm rot="21325581">
            <a:off x="4186520" y="1659019"/>
            <a:ext cx="7406607" cy="824721"/>
          </a:xfrm>
          <a:prstGeom prst="rect">
            <a:avLst/>
          </a:prstGeom>
          <a:solidFill>
            <a:schemeClr val="bg1"/>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endParaRPr>
          </a:p>
        </p:txBody>
      </p:sp>
      <p:sp>
        <p:nvSpPr>
          <p:cNvPr id="43" name="TextBox 42">
            <a:extLst>
              <a:ext uri="{FF2B5EF4-FFF2-40B4-BE49-F238E27FC236}">
                <a16:creationId xmlns:a16="http://schemas.microsoft.com/office/drawing/2014/main" id="{03F6D912-198F-134C-8C68-995913D7603E}"/>
              </a:ext>
            </a:extLst>
          </p:cNvPr>
          <p:cNvSpPr txBox="1"/>
          <p:nvPr/>
        </p:nvSpPr>
        <p:spPr>
          <a:xfrm rot="21302279">
            <a:off x="4195528" y="1644286"/>
            <a:ext cx="7387353" cy="830997"/>
          </a:xfrm>
          <a:prstGeom prst="rect">
            <a:avLst/>
          </a:prstGeom>
          <a:solidFill>
            <a:srgbClr val="6C1379">
              <a:alpha val="15294"/>
            </a:srgbClr>
          </a:solidFill>
          <a:ln w="28575">
            <a:solidFill>
              <a:srgbClr val="6C1379"/>
            </a:solidFill>
          </a:ln>
        </p:spPr>
        <p:txBody>
          <a:bodyPr wrap="square" rtlCol="0">
            <a:spAutoFit/>
          </a:bodyPr>
          <a:lstStyle/>
          <a:p>
            <a:r>
              <a:rPr lang="en-US" sz="2400" dirty="0"/>
              <a:t>A multidisciplinary team </a:t>
            </a:r>
            <a:r>
              <a:rPr lang="en-US" sz="2400" b="1" dirty="0"/>
              <a:t>must </a:t>
            </a:r>
            <a:r>
              <a:rPr lang="en-US" sz="2400" dirty="0"/>
              <a:t>be involved throughout the whole process, especially during Conception</a:t>
            </a:r>
          </a:p>
        </p:txBody>
      </p:sp>
    </p:spTree>
    <p:extLst>
      <p:ext uri="{BB962C8B-B14F-4D97-AF65-F5344CB8AC3E}">
        <p14:creationId xmlns:p14="http://schemas.microsoft.com/office/powerpoint/2010/main" val="88742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7372" y="118178"/>
            <a:ext cx="6237256" cy="609600"/>
          </a:xfrm>
        </p:spPr>
        <p:txBody>
          <a:bodyPr/>
          <a:lstStyle/>
          <a:p>
            <a:pPr algn="ctr"/>
            <a:r>
              <a:rPr lang="en-US" sz="3200" dirty="0"/>
              <a:t>Why is This So Hard?</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 name="TextBox 2">
            <a:extLst>
              <a:ext uri="{FF2B5EF4-FFF2-40B4-BE49-F238E27FC236}">
                <a16:creationId xmlns:a16="http://schemas.microsoft.com/office/drawing/2014/main" id="{85C271B9-BB25-0D4E-B2D9-4DFB67A438FF}"/>
              </a:ext>
            </a:extLst>
          </p:cNvPr>
          <p:cNvSpPr txBox="1"/>
          <p:nvPr/>
        </p:nvSpPr>
        <p:spPr>
          <a:xfrm>
            <a:off x="241435" y="1106020"/>
            <a:ext cx="11783988" cy="5670783"/>
          </a:xfrm>
          <a:prstGeom prst="rect">
            <a:avLst/>
          </a:prstGeom>
          <a:noFill/>
        </p:spPr>
        <p:txBody>
          <a:bodyPr wrap="square" rtlCol="0">
            <a:spAutoFit/>
          </a:bodyPr>
          <a:lstStyle/>
          <a:p>
            <a:pPr marL="342900" indent="-342900">
              <a:spcBef>
                <a:spcPts val="2100"/>
              </a:spcBef>
              <a:buFont typeface="Wingdings" pitchFamily="2" charset="2"/>
              <a:buChar char="§"/>
            </a:pPr>
            <a:r>
              <a:rPr lang="en-US" sz="2400" dirty="0"/>
              <a:t>Many issues and decisions are highly inter-related – hard to know where to start</a:t>
            </a:r>
          </a:p>
          <a:p>
            <a:pPr marL="342900" indent="-342900">
              <a:spcBef>
                <a:spcPts val="2100"/>
              </a:spcBef>
              <a:buFont typeface="Wingdings" pitchFamily="2" charset="2"/>
              <a:buChar char="§"/>
            </a:pPr>
            <a:r>
              <a:rPr lang="en-US" sz="2400" dirty="0"/>
              <a:t>Limitations for development, deployment, and use are not always clearly articulated or, sometimes, known in advance</a:t>
            </a:r>
          </a:p>
          <a:p>
            <a:pPr marL="342900" indent="-342900">
              <a:spcBef>
                <a:spcPts val="2100"/>
              </a:spcBef>
              <a:buFont typeface="Wingdings" pitchFamily="2" charset="2"/>
              <a:buChar char="§"/>
            </a:pPr>
            <a:r>
              <a:rPr lang="en-US" sz="2400" dirty="0"/>
              <a:t>Some issues to be covered during conception are skipped, addressed late, or addressed incompletely </a:t>
            </a:r>
            <a:r>
              <a:rPr lang="en-US" sz="2200" dirty="0"/>
              <a:t>(e.g., how many and what type of displays, where located?)</a:t>
            </a:r>
          </a:p>
          <a:p>
            <a:pPr marL="342900" indent="-342900">
              <a:spcBef>
                <a:spcPts val="2100"/>
              </a:spcBef>
              <a:buFont typeface="Wingdings" pitchFamily="2" charset="2"/>
              <a:buChar char="§"/>
            </a:pPr>
            <a:r>
              <a:rPr lang="en-US" sz="2400" dirty="0"/>
              <a:t>Goals for use are often not clearly identified with adequate specificity</a:t>
            </a:r>
          </a:p>
          <a:p>
            <a:pPr marL="342900" indent="-342900">
              <a:spcBef>
                <a:spcPts val="2100"/>
              </a:spcBef>
              <a:buFont typeface="Wingdings" pitchFamily="2" charset="2"/>
              <a:buChar char="§"/>
            </a:pPr>
            <a:r>
              <a:rPr lang="en-US" sz="2400" dirty="0"/>
              <a:t>Goals for use can change as stakeholder/development team members change</a:t>
            </a:r>
          </a:p>
          <a:p>
            <a:pPr marL="342900" indent="-342900">
              <a:spcBef>
                <a:spcPts val="2100"/>
              </a:spcBef>
              <a:buFont typeface="Wingdings" pitchFamily="2" charset="2"/>
              <a:buChar char="§"/>
            </a:pPr>
            <a:r>
              <a:rPr lang="en-US" sz="2400" dirty="0"/>
              <a:t>Representatives from all major development specialties (human factors engineers, software engineers, etc.) not involved in all aspects of development</a:t>
            </a:r>
          </a:p>
          <a:p>
            <a:pPr marL="742950" lvl="1" indent="-285750">
              <a:spcBef>
                <a:spcPts val="1800"/>
              </a:spcBef>
              <a:buFont typeface="Arial" panose="020B0604020202020204" pitchFamily="34" charset="0"/>
              <a:buChar char="•"/>
            </a:pPr>
            <a:r>
              <a:rPr lang="en-US" sz="2200" dirty="0"/>
              <a:t>Human Factors (HF), in particular, often seen as add-on, involved too late or only peripherally</a:t>
            </a:r>
          </a:p>
        </p:txBody>
      </p:sp>
    </p:spTree>
    <p:extLst>
      <p:ext uri="{BB962C8B-B14F-4D97-AF65-F5344CB8AC3E}">
        <p14:creationId xmlns:p14="http://schemas.microsoft.com/office/powerpoint/2010/main" val="421610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3555" y="124388"/>
            <a:ext cx="9251841" cy="609600"/>
          </a:xfrm>
        </p:spPr>
        <p:txBody>
          <a:bodyPr/>
          <a:lstStyle/>
          <a:p>
            <a:pPr algn="ctr"/>
            <a:r>
              <a:rPr lang="en-US" sz="3200" dirty="0"/>
              <a:t>Interlude: Challenges of EHR Systems</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pic>
        <p:nvPicPr>
          <p:cNvPr id="4" name="Picture 3">
            <a:extLst>
              <a:ext uri="{FF2B5EF4-FFF2-40B4-BE49-F238E27FC236}">
                <a16:creationId xmlns:a16="http://schemas.microsoft.com/office/drawing/2014/main" id="{C9FCE31B-9DFB-B842-B384-DBFC7146131D}"/>
              </a:ext>
            </a:extLst>
          </p:cNvPr>
          <p:cNvPicPr>
            <a:picLocks noChangeAspect="1"/>
          </p:cNvPicPr>
          <p:nvPr/>
        </p:nvPicPr>
        <p:blipFill rotWithShape="1">
          <a:blip r:embed="rId4">
            <a:extLst>
              <a:ext uri="{28A0092B-C50C-407E-A947-70E740481C1C}">
                <a14:useLocalDpi xmlns:a14="http://schemas.microsoft.com/office/drawing/2010/main" val="0"/>
              </a:ext>
            </a:extLst>
          </a:blip>
          <a:srcRect r="3940"/>
          <a:stretch/>
        </p:blipFill>
        <p:spPr>
          <a:xfrm>
            <a:off x="127000" y="977900"/>
            <a:ext cx="4674031" cy="4902200"/>
          </a:xfrm>
          <a:prstGeom prst="rect">
            <a:avLst/>
          </a:prstGeom>
          <a:ln w="28575">
            <a:solidFill>
              <a:srgbClr val="6C1379"/>
            </a:solidFill>
          </a:ln>
          <a:effectLst>
            <a:outerShdw blurRad="50800" dist="38100" dir="2700000" algn="tl" rotWithShape="0">
              <a:srgbClr val="6C1379">
                <a:alpha val="40000"/>
              </a:srgbClr>
            </a:outerShdw>
          </a:effectLst>
        </p:spPr>
      </p:pic>
      <p:pic>
        <p:nvPicPr>
          <p:cNvPr id="9" name="Picture 8">
            <a:extLst>
              <a:ext uri="{FF2B5EF4-FFF2-40B4-BE49-F238E27FC236}">
                <a16:creationId xmlns:a16="http://schemas.microsoft.com/office/drawing/2014/main" id="{28061F47-0071-AE4B-B8FD-61D9BC7B8591}"/>
              </a:ext>
            </a:extLst>
          </p:cNvPr>
          <p:cNvPicPr>
            <a:picLocks noChangeAspect="1"/>
          </p:cNvPicPr>
          <p:nvPr/>
        </p:nvPicPr>
        <p:blipFill rotWithShape="1">
          <a:blip r:embed="rId5">
            <a:extLst>
              <a:ext uri="{28A0092B-C50C-407E-A947-70E740481C1C}">
                <a14:useLocalDpi xmlns:a14="http://schemas.microsoft.com/office/drawing/2010/main" val="0"/>
              </a:ext>
            </a:extLst>
          </a:blip>
          <a:srcRect l="6103" t="2979" r="5100" b="14822"/>
          <a:stretch/>
        </p:blipFill>
        <p:spPr>
          <a:xfrm>
            <a:off x="4013201" y="2032000"/>
            <a:ext cx="3962400" cy="4701612"/>
          </a:xfrm>
          <a:prstGeom prst="rect">
            <a:avLst/>
          </a:prstGeom>
          <a:ln w="28575">
            <a:solidFill>
              <a:srgbClr val="151388"/>
            </a:solidFill>
          </a:ln>
          <a:effectLst>
            <a:outerShdw blurRad="50800" dist="38100" dir="2700000" algn="tl" rotWithShape="0">
              <a:srgbClr val="151388">
                <a:alpha val="40000"/>
              </a:srgbClr>
            </a:outerShdw>
          </a:effectLst>
        </p:spPr>
      </p:pic>
      <p:pic>
        <p:nvPicPr>
          <p:cNvPr id="7" name="Picture 6">
            <a:extLst>
              <a:ext uri="{FF2B5EF4-FFF2-40B4-BE49-F238E27FC236}">
                <a16:creationId xmlns:a16="http://schemas.microsoft.com/office/drawing/2014/main" id="{5F628E29-C78B-D04C-9D43-F6C0C3B12D3A}"/>
              </a:ext>
            </a:extLst>
          </p:cNvPr>
          <p:cNvPicPr>
            <a:picLocks noChangeAspect="1"/>
          </p:cNvPicPr>
          <p:nvPr/>
        </p:nvPicPr>
        <p:blipFill rotWithShape="1">
          <a:blip r:embed="rId6">
            <a:extLst>
              <a:ext uri="{28A0092B-C50C-407E-A947-70E740481C1C}">
                <a14:useLocalDpi xmlns:a14="http://schemas.microsoft.com/office/drawing/2010/main" val="0"/>
              </a:ext>
            </a:extLst>
          </a:blip>
          <a:srcRect r="13053"/>
          <a:stretch/>
        </p:blipFill>
        <p:spPr>
          <a:xfrm>
            <a:off x="7680765" y="977900"/>
            <a:ext cx="4384235" cy="5231225"/>
          </a:xfrm>
          <a:prstGeom prst="rect">
            <a:avLst/>
          </a:prstGeom>
          <a:ln w="28575">
            <a:solidFill>
              <a:srgbClr val="847446"/>
            </a:solidFill>
          </a:ln>
          <a:effectLst>
            <a:outerShdw blurRad="50800" dist="38100" dir="2700000" algn="tl" rotWithShape="0">
              <a:srgbClr val="847446">
                <a:alpha val="40000"/>
              </a:srgbClr>
            </a:outerShdw>
          </a:effectLst>
        </p:spPr>
      </p:pic>
    </p:spTree>
    <p:extLst>
      <p:ext uri="{BB962C8B-B14F-4D97-AF65-F5344CB8AC3E}">
        <p14:creationId xmlns:p14="http://schemas.microsoft.com/office/powerpoint/2010/main" val="1294886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6772" y="118178"/>
            <a:ext cx="6237256" cy="609600"/>
          </a:xfrm>
        </p:spPr>
        <p:txBody>
          <a:bodyPr/>
          <a:lstStyle/>
          <a:p>
            <a:pPr algn="ctr"/>
            <a:r>
              <a:rPr lang="en-US" sz="2800" dirty="0"/>
              <a:t>Why is This So Hard?  (continued)</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
        <p:nvSpPr>
          <p:cNvPr id="3" name="TextBox 2">
            <a:extLst>
              <a:ext uri="{FF2B5EF4-FFF2-40B4-BE49-F238E27FC236}">
                <a16:creationId xmlns:a16="http://schemas.microsoft.com/office/drawing/2014/main" id="{85C271B9-BB25-0D4E-B2D9-4DFB67A438FF}"/>
              </a:ext>
            </a:extLst>
          </p:cNvPr>
          <p:cNvSpPr txBox="1"/>
          <p:nvPr/>
        </p:nvSpPr>
        <p:spPr>
          <a:xfrm>
            <a:off x="204006" y="845955"/>
            <a:ext cx="11783988" cy="6109365"/>
          </a:xfrm>
          <a:prstGeom prst="rect">
            <a:avLst/>
          </a:prstGeom>
          <a:noFill/>
        </p:spPr>
        <p:txBody>
          <a:bodyPr wrap="square" rtlCol="0">
            <a:spAutoFit/>
          </a:bodyPr>
          <a:lstStyle/>
          <a:p>
            <a:pPr marL="342900" indent="-342900">
              <a:spcBef>
                <a:spcPts val="1800"/>
              </a:spcBef>
              <a:buFont typeface="Wingdings" pitchFamily="2" charset="2"/>
              <a:buChar char="§"/>
            </a:pPr>
            <a:r>
              <a:rPr lang="en-US" sz="2400" dirty="0"/>
              <a:t>Available resources fluctuate over time</a:t>
            </a:r>
          </a:p>
          <a:p>
            <a:pPr marL="342900" indent="-342900">
              <a:spcBef>
                <a:spcPts val="1800"/>
              </a:spcBef>
              <a:buFont typeface="Wingdings" pitchFamily="2" charset="2"/>
              <a:buChar char="§"/>
            </a:pPr>
            <a:r>
              <a:rPr lang="en-US" sz="2400" dirty="0"/>
              <a:t>System will need to be highly integrated with a lot of different types of data/ information from different sources: </a:t>
            </a:r>
          </a:p>
          <a:p>
            <a:pPr marL="800100" lvl="1" indent="-342900">
              <a:spcBef>
                <a:spcPts val="1200"/>
              </a:spcBef>
              <a:buFont typeface="Arial" panose="020B0604020202020204" pitchFamily="34" charset="0"/>
              <a:buChar char="•"/>
            </a:pPr>
            <a:r>
              <a:rPr lang="en-US" sz="2200" dirty="0"/>
              <a:t>Multiple dependencies, tightly-coupled system = increased risk of failure</a:t>
            </a:r>
          </a:p>
          <a:p>
            <a:pPr marL="342900" indent="-342900">
              <a:spcBef>
                <a:spcPts val="1800"/>
              </a:spcBef>
              <a:buFont typeface="Wingdings" pitchFamily="2" charset="2"/>
              <a:buChar char="§"/>
            </a:pPr>
            <a:r>
              <a:rPr lang="en-US" sz="2400" dirty="0"/>
              <a:t>We lack some space-specific health and medical data/information</a:t>
            </a:r>
          </a:p>
          <a:p>
            <a:pPr marL="342900" indent="-342900">
              <a:spcBef>
                <a:spcPts val="1800"/>
              </a:spcBef>
              <a:buFont typeface="Wingdings" pitchFamily="2" charset="2"/>
              <a:buChar char="§"/>
            </a:pPr>
            <a:r>
              <a:rPr lang="en-US" sz="2400" dirty="0"/>
              <a:t>Specific risks associated with data integration, fusion, access, updating, and management, and CDSS functionality and user errors are not clearly identified or understood, in advance</a:t>
            </a:r>
          </a:p>
          <a:p>
            <a:pPr marL="800100" lvl="1" indent="-342900">
              <a:spcBef>
                <a:spcPts val="1200"/>
              </a:spcBef>
              <a:buFont typeface="Arial" panose="020B0604020202020204" pitchFamily="34" charset="0"/>
              <a:buChar char="•"/>
            </a:pPr>
            <a:r>
              <a:rPr lang="en-US" sz="2200" dirty="0"/>
              <a:t>Adequate mitigations are not developed</a:t>
            </a:r>
          </a:p>
          <a:p>
            <a:pPr marL="342900" indent="-342900">
              <a:spcBef>
                <a:spcPts val="1800"/>
              </a:spcBef>
              <a:buFont typeface="Wingdings" pitchFamily="2" charset="2"/>
              <a:buChar char="§"/>
            </a:pPr>
            <a:r>
              <a:rPr lang="en-US" sz="2400" dirty="0"/>
              <a:t>Some development, design, functionality, and use requirements cannot be identified in advance</a:t>
            </a:r>
          </a:p>
          <a:p>
            <a:pPr marL="342900" indent="-342900">
              <a:spcBef>
                <a:spcPts val="1800"/>
              </a:spcBef>
              <a:buFont typeface="Wingdings" pitchFamily="2" charset="2"/>
              <a:buChar char="§"/>
            </a:pPr>
            <a:r>
              <a:rPr lang="en-US" sz="2400" dirty="0"/>
              <a:t>Testing and validation sometimes inadequate; validating AI is difficult</a:t>
            </a:r>
          </a:p>
        </p:txBody>
      </p:sp>
    </p:spTree>
    <p:extLst>
      <p:ext uri="{BB962C8B-B14F-4D97-AF65-F5344CB8AC3E}">
        <p14:creationId xmlns:p14="http://schemas.microsoft.com/office/powerpoint/2010/main" val="229631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pic>
        <p:nvPicPr>
          <p:cNvPr id="4" name="Picture 3">
            <a:extLst>
              <a:ext uri="{FF2B5EF4-FFF2-40B4-BE49-F238E27FC236}">
                <a16:creationId xmlns:a16="http://schemas.microsoft.com/office/drawing/2014/main" id="{6960C1B8-7E31-334B-86F5-36D62AA1D920}"/>
              </a:ext>
            </a:extLst>
          </p:cNvPr>
          <p:cNvPicPr>
            <a:picLocks noChangeAspect="1"/>
          </p:cNvPicPr>
          <p:nvPr/>
        </p:nvPicPr>
        <p:blipFill rotWithShape="1">
          <a:blip r:embed="rId4">
            <a:extLst>
              <a:ext uri="{28A0092B-C50C-407E-A947-70E740481C1C}">
                <a14:useLocalDpi xmlns:a14="http://schemas.microsoft.com/office/drawing/2010/main" val="0"/>
              </a:ext>
            </a:extLst>
          </a:blip>
          <a:srcRect b="24089"/>
          <a:stretch/>
        </p:blipFill>
        <p:spPr>
          <a:xfrm>
            <a:off x="0" y="934855"/>
            <a:ext cx="12192000" cy="5923144"/>
          </a:xfrm>
          <a:prstGeom prst="rect">
            <a:avLst/>
          </a:prstGeom>
        </p:spPr>
      </p:pic>
      <p:sp>
        <p:nvSpPr>
          <p:cNvPr id="2" name="Title 1"/>
          <p:cNvSpPr>
            <a:spLocks noGrp="1"/>
          </p:cNvSpPr>
          <p:nvPr>
            <p:ph type="title"/>
          </p:nvPr>
        </p:nvSpPr>
        <p:spPr>
          <a:xfrm>
            <a:off x="813245" y="249056"/>
            <a:ext cx="10794555" cy="5149405"/>
          </a:xfrm>
        </p:spPr>
        <p:txBody>
          <a:bodyPr/>
          <a:lstStyle/>
          <a:p>
            <a:pPr algn="ctr">
              <a:spcBef>
                <a:spcPts val="0"/>
              </a:spcBef>
              <a:spcAft>
                <a:spcPts val="1200"/>
              </a:spcAft>
            </a:pPr>
            <a:r>
              <a:rPr lang="en-US" sz="4000" dirty="0"/>
              <a:t>Despite these many challenges, a space CDSS is not only necessary, but is clearly the future of medical and wellness care as human space exploration expands.</a:t>
            </a:r>
            <a:br>
              <a:rPr lang="en-US" sz="2800" dirty="0"/>
            </a:br>
            <a:br>
              <a:rPr lang="en-US" sz="2800" dirty="0"/>
            </a:br>
            <a:endParaRPr lang="en-US" sz="3200" dirty="0"/>
          </a:p>
        </p:txBody>
      </p:sp>
    </p:spTree>
    <p:extLst>
      <p:ext uri="{BB962C8B-B14F-4D97-AF65-F5344CB8AC3E}">
        <p14:creationId xmlns:p14="http://schemas.microsoft.com/office/powerpoint/2010/main" val="1776610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9089" y="1518095"/>
            <a:ext cx="7973821" cy="3821810"/>
          </a:xfrm>
        </p:spPr>
        <p:txBody>
          <a:bodyPr/>
          <a:lstStyle/>
          <a:p>
            <a:pPr algn="ctr">
              <a:spcBef>
                <a:spcPts val="0"/>
              </a:spcBef>
              <a:spcAft>
                <a:spcPts val="1200"/>
              </a:spcAft>
            </a:pPr>
            <a:r>
              <a:rPr lang="en-US" sz="4000" dirty="0">
                <a:solidFill>
                  <a:schemeClr val="tx1"/>
                </a:solidFill>
              </a:rPr>
              <a:t>Thank You!</a:t>
            </a:r>
            <a:br>
              <a:rPr lang="en-US" sz="4000" dirty="0">
                <a:solidFill>
                  <a:schemeClr val="tx1"/>
                </a:solidFill>
              </a:rPr>
            </a:br>
            <a:br>
              <a:rPr lang="en-US" sz="4000" dirty="0">
                <a:solidFill>
                  <a:schemeClr val="tx1"/>
                </a:solidFill>
              </a:rPr>
            </a:br>
            <a:r>
              <a:rPr lang="en-US" sz="4000" dirty="0">
                <a:solidFill>
                  <a:schemeClr val="tx1"/>
                </a:solidFill>
              </a:rPr>
              <a:t>Questions?</a:t>
            </a:r>
            <a:br>
              <a:rPr lang="en-US" sz="4000" dirty="0">
                <a:solidFill>
                  <a:schemeClr val="tx1"/>
                </a:solidFill>
              </a:rPr>
            </a:br>
            <a:br>
              <a:rPr lang="en-US" sz="2800" dirty="0">
                <a:solidFill>
                  <a:schemeClr val="tx1"/>
                </a:solidFill>
              </a:rPr>
            </a:br>
            <a:br>
              <a:rPr lang="en-US" sz="2800" dirty="0">
                <a:solidFill>
                  <a:schemeClr val="tx1"/>
                </a:solidFill>
              </a:rPr>
            </a:br>
            <a:r>
              <a:rPr lang="en-US" sz="3200" dirty="0">
                <a:solidFill>
                  <a:srgbClr val="0070C0"/>
                </a:solidFill>
              </a:rPr>
              <a:t>Barbara.K.Burian@nasa.gov</a:t>
            </a:r>
            <a:br>
              <a:rPr lang="en-US" sz="3200" dirty="0">
                <a:solidFill>
                  <a:srgbClr val="0070C0"/>
                </a:solidFill>
              </a:rPr>
            </a:br>
            <a:r>
              <a:rPr lang="en-US" sz="1000" dirty="0">
                <a:solidFill>
                  <a:srgbClr val="0070C0"/>
                </a:solidFill>
              </a:rPr>
              <a:t> </a:t>
            </a:r>
            <a:br>
              <a:rPr lang="en-US" sz="3200" dirty="0">
                <a:solidFill>
                  <a:srgbClr val="0070C0"/>
                </a:solidFill>
              </a:rPr>
            </a:br>
            <a:r>
              <a:rPr lang="en-US" sz="3200" dirty="0">
                <a:solidFill>
                  <a:srgbClr val="0070C0"/>
                </a:solidFill>
              </a:rPr>
              <a:t>https://hsi.arc.nasa.gov/flightcognition/</a:t>
            </a:r>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1503522558"/>
      </p:ext>
    </p:extLst>
  </p:cSld>
  <p:clrMapOvr>
    <a:masterClrMapping/>
  </p:clrMapOvr>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99BAAD3041C3741907894F903E0C0D3" ma:contentTypeVersion="2" ma:contentTypeDescription="Create a new document." ma:contentTypeScope="" ma:versionID="6f97ca962da0de545d3fbfa777fface3">
  <xsd:schema xmlns:xsd="http://www.w3.org/2001/XMLSchema" xmlns:xs="http://www.w3.org/2001/XMLSchema" xmlns:p="http://schemas.microsoft.com/office/2006/metadata/properties" xmlns:ns2="a535a5c2-cc66-4cd6-a99a-e1a3643b003a" xmlns:ns3="a20c7e08-6245-4eb6-b638-c3d07fbf44d4" targetNamespace="http://schemas.microsoft.com/office/2006/metadata/properties" ma:root="true" ma:fieldsID="4a82129251451e04b3ca055081ea194c" ns2:_="" ns3:_="">
    <xsd:import namespace="a535a5c2-cc66-4cd6-a99a-e1a3643b003a"/>
    <xsd:import namespace="a20c7e08-6245-4eb6-b638-c3d07fbf44d4"/>
    <xsd:element name="properties">
      <xsd:complexType>
        <xsd:sequence>
          <xsd:element name="documentManagement">
            <xsd:complexType>
              <xsd:all>
                <xsd:element ref="ns2:Entity"/>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35a5c2-cc66-4cd6-a99a-e1a3643b003a" elementFormDefault="qualified">
    <xsd:import namespace="http://schemas.microsoft.com/office/2006/documentManagement/types"/>
    <xsd:import namespace="http://schemas.microsoft.com/office/infopath/2007/PartnerControls"/>
    <xsd:element name="Entity" ma:index="8" ma:displayName="Source" ma:default="Agency" ma:format="Dropdown" ma:internalName="Entity">
      <xsd:simpleType>
        <xsd:restriction base="dms:Choice">
          <xsd:enumeration value="Agency"/>
          <xsd:enumeration value="Element"/>
          <xsd:enumeration value="Program"/>
        </xsd:restriction>
      </xsd:simple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Entity xmlns="a535a5c2-cc66-4cd6-a99a-e1a3643b003a">Element</Entity>
  </documentManagement>
</p:properties>
</file>

<file path=customXml/itemProps1.xml><?xml version="1.0" encoding="utf-8"?>
<ds:datastoreItem xmlns:ds="http://schemas.openxmlformats.org/officeDocument/2006/customXml" ds:itemID="{6D6918FC-92BA-431B-B676-3AA460CDDAF5}">
  <ds:schemaRefs>
    <ds:schemaRef ds:uri="http://schemas.microsoft.com/sharepoint/v3/contenttype/forms"/>
  </ds:schemaRefs>
</ds:datastoreItem>
</file>

<file path=customXml/itemProps2.xml><?xml version="1.0" encoding="utf-8"?>
<ds:datastoreItem xmlns:ds="http://schemas.openxmlformats.org/officeDocument/2006/customXml" ds:itemID="{85D3644E-3FD4-43F2-90BF-DC502909C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35a5c2-cc66-4cd6-a99a-e1a3643b003a"/>
    <ds:schemaRef ds:uri="a20c7e08-6245-4eb6-b638-c3d07fbf4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E7273F-E1B4-463E-AD2E-4D345807E263}">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a20c7e08-6245-4eb6-b638-c3d07fbf44d4"/>
    <ds:schemaRef ds:uri="http://purl.org/dc/dcmitype/"/>
    <ds:schemaRef ds:uri="http://schemas.openxmlformats.org/package/2006/metadata/core-properties"/>
    <ds:schemaRef ds:uri="a535a5c2-cc66-4cd6-a99a-e1a3643b003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6580</TotalTime>
  <Words>1619</Words>
  <Application>Microsoft Office PowerPoint</Application>
  <PresentationFormat>Widescreen</PresentationFormat>
  <Paragraphs>221</Paragraphs>
  <Slides>15</Slides>
  <Notes>15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Arial</vt:lpstr>
      <vt:lpstr>Calibri</vt:lpstr>
      <vt:lpstr>Helvetica</vt:lpstr>
      <vt:lpstr>Helvetica Neue Black Condensed</vt:lpstr>
      <vt:lpstr>Helvetica Neue Condensed</vt:lpstr>
      <vt:lpstr>Helvetica Neue Condensed Black</vt:lpstr>
      <vt:lpstr>Times New Roman</vt:lpstr>
      <vt:lpstr>Wingdings</vt:lpstr>
      <vt:lpstr>Earth-Moon-May2012_HRP</vt:lpstr>
      <vt:lpstr>1_Earth-Moon-May2012_HRP</vt:lpstr>
      <vt:lpstr>How Environmental and Operational Considerations Guide Requirements Development for Clinical Decision Support Beyond Low Earth Orbit</vt:lpstr>
      <vt:lpstr>Disclosures</vt:lpstr>
      <vt:lpstr>Purpose</vt:lpstr>
      <vt:lpstr>Space CDSS Must Be Context-Specific</vt:lpstr>
      <vt:lpstr>PowerPoint Presentation</vt:lpstr>
      <vt:lpstr>Context of Use</vt:lpstr>
      <vt:lpstr>Space CDSS - Context of Use</vt:lpstr>
      <vt:lpstr>Development Phases</vt:lpstr>
      <vt:lpstr>NASA Modified Development Phases</vt:lpstr>
      <vt:lpstr>Development Phase: Conception</vt:lpstr>
      <vt:lpstr>Why is This So Hard?</vt:lpstr>
      <vt:lpstr>Interlude: Challenges of EHR Systems</vt:lpstr>
      <vt:lpstr>Why is This So Hard?  (continued)</vt:lpstr>
      <vt:lpstr>Despite these many challenges, a space CDSS is not only necessary, but is clearly the future of medical and wellness care as human space exploration expands.  </vt:lpstr>
      <vt:lpstr>Thank You!  Questions?   Barbara.K.Burian@nasa.gov   https://hsi.arc.nasa.gov/flightcognition/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Template_Dark ppt _ExMC Blue</dc:title>
  <dc:creator>FLEMING, NANCY K (JSC-XB111)</dc:creator>
  <cp:lastModifiedBy>Boley, Lynn L. (JSC-SD211)[KBR Wyle Services, LLC]</cp:lastModifiedBy>
  <cp:revision>90</cp:revision>
  <dcterms:created xsi:type="dcterms:W3CDTF">2018-08-02T14:31:37Z</dcterms:created>
  <dcterms:modified xsi:type="dcterms:W3CDTF">2022-04-12T21:59:26Z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0x010100599BAAD3041C3741907894F903E0C0D3</vt:lpwstr>
  </property>
</Properties>
</file>