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708" r:id="rId6"/>
    <p:sldMasterId id="2147483725" r:id="rId7"/>
    <p:sldMasterId id="2147483742" r:id="rId8"/>
    <p:sldMasterId id="2147483771" r:id="rId9"/>
    <p:sldMasterId id="2147483805" r:id="rId10"/>
    <p:sldMasterId id="2147483890" r:id="rId11"/>
    <p:sldMasterId id="2147483947" r:id="rId12"/>
  </p:sldMasterIdLst>
  <p:notesMasterIdLst>
    <p:notesMasterId r:id="rId31"/>
  </p:notesMasterIdLst>
  <p:sldIdLst>
    <p:sldId id="847" r:id="rId13"/>
    <p:sldId id="834" r:id="rId14"/>
    <p:sldId id="835" r:id="rId15"/>
    <p:sldId id="836" r:id="rId16"/>
    <p:sldId id="837" r:id="rId17"/>
    <p:sldId id="807" r:id="rId18"/>
    <p:sldId id="838" r:id="rId19"/>
    <p:sldId id="839" r:id="rId20"/>
    <p:sldId id="843" r:id="rId21"/>
    <p:sldId id="840" r:id="rId22"/>
    <p:sldId id="841" r:id="rId23"/>
    <p:sldId id="842" r:id="rId24"/>
    <p:sldId id="844" r:id="rId25"/>
    <p:sldId id="845" r:id="rId26"/>
    <p:sldId id="846" r:id="rId27"/>
    <p:sldId id="848" r:id="rId28"/>
    <p:sldId id="831" r:id="rId29"/>
    <p:sldId id="440"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1CF520-B000-C74B-50AB-50B0C202A369}" name="Salas, Alejandro J. (ARC-RE)[MILLENNIUM ENGINEERING &amp; INTEGRATION CO]" initials="SAJ(RE&amp;IC" userId="S::asalas1@ndc.nasa.gov::c772bccf-2017-4653-b58f-d3dad9301e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tone Sike, Reine D. (ARC-RD)[Millennium Engineering &amp; Integration Co.]" initials="NSRD(E&amp;IC" lastIdx="6" clrIdx="0">
    <p:extLst>
      <p:ext uri="{19B8F6BF-5375-455C-9EA6-DF929625EA0E}">
        <p15:presenceInfo xmlns:p15="http://schemas.microsoft.com/office/powerpoint/2012/main" userId="S-1-5-21-330711430-3775241029-4075259233-828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00"/>
    <a:srgbClr val="008AFF"/>
    <a:srgbClr val="D60093"/>
    <a:srgbClr val="8FB3E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1" autoAdjust="0"/>
    <p:restoredTop sz="96604"/>
  </p:normalViewPr>
  <p:slideViewPr>
    <p:cSldViewPr snapToGrid="0" snapToObjects="1">
      <p:cViewPr varScale="1">
        <p:scale>
          <a:sx n="113" d="100"/>
          <a:sy n="113" d="100"/>
        </p:scale>
        <p:origin x="1544" y="176"/>
      </p:cViewPr>
      <p:guideLst>
        <p:guide orient="horz" pos="2160"/>
        <p:guide pos="2880"/>
      </p:guideLst>
    </p:cSldViewPr>
  </p:slideViewPr>
  <p:notesTextViewPr>
    <p:cViewPr>
      <p:scale>
        <a:sx n="100" d="100"/>
        <a:sy n="100" d="100"/>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0D6F50-1B8F-B142-BF78-2AC49B09A442}" type="datetimeFigureOut">
              <a:rPr lang="en-US" smtClean="0"/>
              <a:t>4/15/22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B80531-74AE-C944-A012-3F47A91E1F73}" type="slidenum">
              <a:rPr lang="en-US" smtClean="0"/>
              <a:t>‹#›</a:t>
            </a:fld>
            <a:endParaRPr lang="en-US"/>
          </a:p>
        </p:txBody>
      </p:sp>
    </p:spTree>
    <p:extLst>
      <p:ext uri="{BB962C8B-B14F-4D97-AF65-F5344CB8AC3E}">
        <p14:creationId xmlns:p14="http://schemas.microsoft.com/office/powerpoint/2010/main" val="1115251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4114800"/>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6" name="Slide Number Placeholder 5"/>
          <p:cNvSpPr>
            <a:spLocks noGrp="1"/>
          </p:cNvSpPr>
          <p:nvPr>
            <p:ph type="sldNum" sz="quarter" idx="12"/>
          </p:nvPr>
        </p:nvSpPr>
        <p:spPr>
          <a:xfrm>
            <a:off x="8229600" y="6248404"/>
            <a:ext cx="762000" cy="47307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9"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Tree>
    <p:extLst>
      <p:ext uri="{BB962C8B-B14F-4D97-AF65-F5344CB8AC3E}">
        <p14:creationId xmlns:p14="http://schemas.microsoft.com/office/powerpoint/2010/main" val="127809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3"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4" name="Slide Number Placeholder 5"/>
          <p:cNvSpPr>
            <a:spLocks noGrp="1"/>
          </p:cNvSpPr>
          <p:nvPr>
            <p:ph type="sldNum" sz="quarter" idx="12"/>
          </p:nvPr>
        </p:nvSpPr>
        <p:spPr>
          <a:xfrm>
            <a:off x="8229600" y="6356351"/>
            <a:ext cx="6858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5334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6"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603"/>
            <a:ext cx="5486400" cy="37369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7"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prstClr val="white"/>
                </a:solidFill>
              </a:rPr>
              <a:t>December 11 2017</a:t>
            </a:r>
          </a:p>
        </p:txBody>
      </p:sp>
      <p:sp>
        <p:nvSpPr>
          <p:cNvPr id="3" name="Slide Number Placeholder 2"/>
          <p:cNvSpPr>
            <a:spLocks noGrp="1"/>
          </p:cNvSpPr>
          <p:nvPr>
            <p:ph type="sldNum" sz="quarter" idx="11"/>
          </p:nvPr>
        </p:nvSpPr>
        <p:spPr>
          <a:xfrm>
            <a:off x="8796340" y="6596063"/>
            <a:ext cx="319087" cy="184150"/>
          </a:xfrm>
          <a:prstGeom prst="rect">
            <a:avLst/>
          </a:prstGeom>
        </p:spPr>
        <p:txBody>
          <a:bodyPr/>
          <a:lstStyle>
            <a:lvl1pPr>
              <a:defRPr/>
            </a:lvl1pPr>
          </a:lstStyle>
          <a:p>
            <a:pPr defTabSz="914400"/>
            <a:fld id="{F2F1EEC4-AAE3-4942-A313-13B19361F227}" type="slidenum">
              <a:rPr lang="en-US">
                <a:solidFill>
                  <a:prstClr val="black"/>
                </a:solidFill>
              </a:rPr>
              <a:pPr defTabSz="914400"/>
              <a:t>‹#›</a:t>
            </a:fld>
            <a:endParaRPr lang="en-US" sz="1000">
              <a:solidFill>
                <a:prstClr val="black"/>
              </a:solidFill>
              <a:latin typeface="Times New Roman" pitchFamily="1" charset="0"/>
            </a:endParaRPr>
          </a:p>
        </p:txBody>
      </p:sp>
      <p:sp>
        <p:nvSpPr>
          <p:cNvPr id="4" name="Date Placeholder 3"/>
          <p:cNvSpPr>
            <a:spLocks noGrp="1"/>
          </p:cNvSpPr>
          <p:nvPr>
            <p:ph type="dt" sz="half" idx="12"/>
          </p:nvPr>
        </p:nvSpPr>
        <p:spPr>
          <a:xfrm>
            <a:off x="6813550" y="6597650"/>
            <a:ext cx="762000" cy="190500"/>
          </a:xfrm>
          <a:prstGeom prst="rect">
            <a:avLst/>
          </a:prstGeom>
        </p:spPr>
        <p:txBody>
          <a:bodyPr/>
          <a:lstStyle>
            <a:lvl1pPr>
              <a:defRPr/>
            </a:lvl1pPr>
          </a:lstStyle>
          <a:p>
            <a:pPr defTabSz="914400"/>
            <a:endParaRPr lang="en-US">
              <a:solidFill>
                <a:prstClr val="black"/>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December 11 2017</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914400"/>
            <a:fld id="{7741CECF-5B78-4E1D-9343-84839ACB5545}" type="slidenum">
              <a:rPr lang="en-US">
                <a:solidFill>
                  <a:prstClr val="black"/>
                </a:solidFill>
              </a:rPr>
              <a:pPr defTabSz="914400"/>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90600" y="0"/>
            <a:ext cx="7162800" cy="1143000"/>
          </a:xfrm>
          <a:prstGeom prst="rect">
            <a:avLst/>
          </a:prstGeom>
        </p:spPr>
        <p:txBody>
          <a:bodyPr vert="horz" lIns="91440" tIns="45720" rIns="91440" bIns="45720" rtlCol="0" anchor="ctr">
            <a:normAutofit/>
          </a:bodyPr>
          <a:lstStyle>
            <a:lvl1pPr algn="ctr">
              <a:defRPr sz="2800" b="1" i="0">
                <a:latin typeface="Arial"/>
                <a:cs typeface="Arial"/>
              </a:defRPr>
            </a:lvl1pPr>
          </a:lstStyle>
          <a:p>
            <a:r>
              <a:rPr lang="en-US" dirty="0"/>
              <a:t>Click to edit Master title style</a:t>
            </a:r>
          </a:p>
        </p:txBody>
      </p:sp>
      <p:sp>
        <p:nvSpPr>
          <p:cNvPr id="23" name="Text Placeholder 2"/>
          <p:cNvSpPr>
            <a:spLocks noGrp="1"/>
          </p:cNvSpPr>
          <p:nvPr>
            <p:ph idx="10" hasCustomPrompt="1"/>
          </p:nvPr>
        </p:nvSpPr>
        <p:spPr>
          <a:xfrm>
            <a:off x="533400" y="1447800"/>
            <a:ext cx="8077200" cy="5029200"/>
          </a:xfrm>
          <a:prstGeom prst="rect">
            <a:avLst/>
          </a:prstGeom>
          <a:ln>
            <a:noFill/>
          </a:ln>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a:solidFill>
                  <a:schemeClr val="tx1"/>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200" b="0">
                <a:solidFill>
                  <a:schemeClr val="tx1"/>
                </a:solidFill>
                <a:latin typeface="Arial"/>
                <a:cs typeface="Aria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b="0">
                <a:solidFill>
                  <a:schemeClr val="tx1"/>
                </a:solidFill>
                <a:latin typeface="Arial"/>
                <a:cs typeface="Aria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8001000" y="6537329"/>
            <a:ext cx="1033272" cy="244475"/>
          </a:xfrm>
          <a:prstGeom prst="rect">
            <a:avLst/>
          </a:prstGeom>
        </p:spPr>
        <p:txBody>
          <a:bodyPr vert="horz" lIns="91440" tIns="45720" rIns="91440" bIns="45720" rtlCol="0" anchor="ctr"/>
          <a:lstStyle>
            <a:defPPr>
              <a:defRPr lang="en-US"/>
            </a:defPPr>
            <a:lvl1pPr algn="l" rtl="0" eaLnBrk="0" fontAlgn="base" hangingPunct="0">
              <a:lnSpc>
                <a:spcPct val="85000"/>
              </a:lnSpc>
              <a:spcBef>
                <a:spcPct val="0"/>
              </a:spcBef>
              <a:spcAft>
                <a:spcPct val="0"/>
              </a:spcAft>
              <a:defRPr sz="900" i="0" kern="1200">
                <a:solidFill>
                  <a:schemeClr val="tx1">
                    <a:tint val="75000"/>
                  </a:schemeClr>
                </a:solidFill>
                <a:effectLst/>
                <a:latin typeface="Arial"/>
                <a:ea typeface="+mn-ea"/>
                <a:cs typeface="Arial"/>
              </a:defRPr>
            </a:lvl1pPr>
            <a:lvl2pPr marL="4572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2pPr>
            <a:lvl3pPr marL="9144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3pPr>
            <a:lvl4pPr marL="13716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4pPr>
            <a:lvl5pPr marL="18288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5pPr>
            <a:lvl6pPr marL="22860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6pPr>
            <a:lvl7pPr marL="27432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7pPr>
            <a:lvl8pPr marL="32004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8pPr>
            <a:lvl9pPr marL="36576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9pPr>
          </a:lstStyle>
          <a:p>
            <a:pPr algn="r" defTabSz="914400"/>
            <a:fld id="{2D6F4C3F-8BCF-204F-86C4-B5D818319A7B}" type="slidenum">
              <a:rPr lang="en-US" smtClean="0">
                <a:solidFill>
                  <a:prstClr val="black">
                    <a:tint val="75000"/>
                  </a:prstClr>
                </a:solidFill>
              </a:rPr>
              <a:pPr algn="r" defTabSz="914400"/>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dirty="0">
              <a:solidFill>
                <a:prstClr val="white"/>
              </a:solidFill>
              <a:latin typeface="Calibri"/>
            </a:endParaRP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05800" y="6356351"/>
            <a:ext cx="7620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1707667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4114800"/>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6" name="Slide Number Placeholder 5"/>
          <p:cNvSpPr>
            <a:spLocks noGrp="1"/>
          </p:cNvSpPr>
          <p:nvPr>
            <p:ph type="sldNum" sz="quarter" idx="12"/>
          </p:nvPr>
        </p:nvSpPr>
        <p:spPr>
          <a:xfrm>
            <a:off x="8229600" y="6248404"/>
            <a:ext cx="762000" cy="47307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9"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457200" y="0"/>
            <a:ext cx="82296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dirty="0">
              <a:solidFill>
                <a:prstClr val="white"/>
              </a:solidFill>
            </a:endParaRP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05800" y="6356351"/>
            <a:ext cx="7620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white"/>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0"/>
            <a:ext cx="2693774" cy="1047832"/>
          </a:xfrm>
          <a:prstGeom prst="rect">
            <a:avLst/>
          </a:prstGeom>
          <a:solidFill>
            <a:schemeClr val="tx1"/>
          </a:solid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820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3"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4" name="Slide Number Placeholder 5"/>
          <p:cNvSpPr>
            <a:spLocks noGrp="1"/>
          </p:cNvSpPr>
          <p:nvPr>
            <p:ph type="sldNum" sz="quarter" idx="12"/>
          </p:nvPr>
        </p:nvSpPr>
        <p:spPr>
          <a:xfrm>
            <a:off x="8229600" y="6356351"/>
            <a:ext cx="6858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5334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6"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603"/>
            <a:ext cx="5486400" cy="37369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7"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US">
              <a:solidFill>
                <a:prstClr val="black"/>
              </a:solidFil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sz="1800">
                <a:ea typeface="ＭＳ Ｐゴシック" charset="-128"/>
                <a:cs typeface="ＭＳ Ｐゴシック" charset="-128"/>
              </a:defRPr>
            </a:lvl1pPr>
          </a:lstStyle>
          <a:p>
            <a:r>
              <a:rPr lang="en-US">
                <a:solidFill>
                  <a:prstClr val="black"/>
                </a:solidFill>
              </a:rPr>
              <a:t>December 11 2017</a:t>
            </a:r>
          </a:p>
        </p:txBody>
      </p:sp>
      <p:sp>
        <p:nvSpPr>
          <p:cNvPr id="5"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74D8254-F395-44A2-81D2-D7E34D65D9C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prstClr val="white"/>
                </a:solidFill>
              </a:rPr>
              <a:t>December 11 2017</a:t>
            </a:r>
          </a:p>
        </p:txBody>
      </p:sp>
      <p:sp>
        <p:nvSpPr>
          <p:cNvPr id="3" name="Slide Number Placeholder 2"/>
          <p:cNvSpPr>
            <a:spLocks noGrp="1"/>
          </p:cNvSpPr>
          <p:nvPr>
            <p:ph type="sldNum" sz="quarter" idx="11"/>
          </p:nvPr>
        </p:nvSpPr>
        <p:spPr>
          <a:xfrm>
            <a:off x="8796340" y="6596063"/>
            <a:ext cx="319087" cy="184150"/>
          </a:xfrm>
          <a:prstGeom prst="rect">
            <a:avLst/>
          </a:prstGeom>
        </p:spPr>
        <p:txBody>
          <a:bodyPr/>
          <a:lstStyle>
            <a:lvl1pPr>
              <a:defRPr/>
            </a:lvl1pPr>
          </a:lstStyle>
          <a:p>
            <a:pPr defTabSz="914400"/>
            <a:fld id="{F2F1EEC4-AAE3-4942-A313-13B19361F227}" type="slidenum">
              <a:rPr lang="en-US">
                <a:solidFill>
                  <a:prstClr val="black"/>
                </a:solidFill>
              </a:rPr>
              <a:pPr defTabSz="914400"/>
              <a:t>‹#›</a:t>
            </a:fld>
            <a:endParaRPr lang="en-US" sz="1000">
              <a:solidFill>
                <a:prstClr val="black"/>
              </a:solidFill>
              <a:latin typeface="Times New Roman" pitchFamily="1" charset="0"/>
            </a:endParaRPr>
          </a:p>
        </p:txBody>
      </p:sp>
      <p:sp>
        <p:nvSpPr>
          <p:cNvPr id="4" name="Date Placeholder 3"/>
          <p:cNvSpPr>
            <a:spLocks noGrp="1"/>
          </p:cNvSpPr>
          <p:nvPr>
            <p:ph type="dt" sz="half" idx="12"/>
          </p:nvPr>
        </p:nvSpPr>
        <p:spPr>
          <a:xfrm>
            <a:off x="6813550" y="6597650"/>
            <a:ext cx="762000" cy="190500"/>
          </a:xfrm>
          <a:prstGeom prst="rect">
            <a:avLst/>
          </a:prstGeom>
        </p:spPr>
        <p:txBody>
          <a:bodyPr/>
          <a:lstStyle>
            <a:lvl1pPr>
              <a:defRPr/>
            </a:lvl1pPr>
          </a:lstStyle>
          <a:p>
            <a:pPr defTabSz="914400"/>
            <a:endParaRPr lang="en-US">
              <a:solidFill>
                <a:prstClr val="black"/>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December 11 2017</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914400"/>
            <a:fld id="{7741CECF-5B78-4E1D-9343-84839ACB5545}" type="slidenum">
              <a:rPr lang="en-US">
                <a:solidFill>
                  <a:prstClr val="black"/>
                </a:solidFill>
              </a:rPr>
              <a:pPr defTabSz="914400"/>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90600" y="0"/>
            <a:ext cx="7162800" cy="1143000"/>
          </a:xfrm>
          <a:prstGeom prst="rect">
            <a:avLst/>
          </a:prstGeom>
        </p:spPr>
        <p:txBody>
          <a:bodyPr vert="horz" lIns="91440" tIns="45720" rIns="91440" bIns="45720" rtlCol="0" anchor="ctr">
            <a:normAutofit/>
          </a:bodyPr>
          <a:lstStyle>
            <a:lvl1pPr algn="ctr">
              <a:defRPr sz="2800" b="1" i="0">
                <a:latin typeface="Arial"/>
                <a:cs typeface="Arial"/>
              </a:defRPr>
            </a:lvl1pPr>
          </a:lstStyle>
          <a:p>
            <a:r>
              <a:rPr lang="en-US" dirty="0"/>
              <a:t>Click to edit Master title style</a:t>
            </a:r>
          </a:p>
        </p:txBody>
      </p:sp>
      <p:sp>
        <p:nvSpPr>
          <p:cNvPr id="23" name="Text Placeholder 2"/>
          <p:cNvSpPr>
            <a:spLocks noGrp="1"/>
          </p:cNvSpPr>
          <p:nvPr>
            <p:ph idx="10" hasCustomPrompt="1"/>
          </p:nvPr>
        </p:nvSpPr>
        <p:spPr>
          <a:xfrm>
            <a:off x="533400" y="1447800"/>
            <a:ext cx="8077200" cy="5029200"/>
          </a:xfrm>
          <a:prstGeom prst="rect">
            <a:avLst/>
          </a:prstGeom>
          <a:ln>
            <a:noFill/>
          </a:ln>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a:solidFill>
                  <a:schemeClr val="tx1"/>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200" b="0">
                <a:solidFill>
                  <a:schemeClr val="tx1"/>
                </a:solidFill>
                <a:latin typeface="Arial"/>
                <a:cs typeface="Aria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b="0">
                <a:solidFill>
                  <a:schemeClr val="tx1"/>
                </a:solidFill>
                <a:latin typeface="Arial"/>
                <a:cs typeface="Aria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8001000" y="6537329"/>
            <a:ext cx="1033272" cy="244475"/>
          </a:xfrm>
          <a:prstGeom prst="rect">
            <a:avLst/>
          </a:prstGeom>
        </p:spPr>
        <p:txBody>
          <a:bodyPr vert="horz" lIns="91440" tIns="45720" rIns="91440" bIns="45720" rtlCol="0" anchor="ctr"/>
          <a:lstStyle>
            <a:defPPr>
              <a:defRPr lang="en-US"/>
            </a:defPPr>
            <a:lvl1pPr algn="l" rtl="0" eaLnBrk="0" fontAlgn="base" hangingPunct="0">
              <a:lnSpc>
                <a:spcPct val="85000"/>
              </a:lnSpc>
              <a:spcBef>
                <a:spcPct val="0"/>
              </a:spcBef>
              <a:spcAft>
                <a:spcPct val="0"/>
              </a:spcAft>
              <a:defRPr sz="900" i="0" kern="1200">
                <a:solidFill>
                  <a:schemeClr val="tx1">
                    <a:tint val="75000"/>
                  </a:schemeClr>
                </a:solidFill>
                <a:effectLst/>
                <a:latin typeface="Arial"/>
                <a:ea typeface="+mn-ea"/>
                <a:cs typeface="Arial"/>
              </a:defRPr>
            </a:lvl1pPr>
            <a:lvl2pPr marL="4572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2pPr>
            <a:lvl3pPr marL="9144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3pPr>
            <a:lvl4pPr marL="13716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4pPr>
            <a:lvl5pPr marL="18288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5pPr>
            <a:lvl6pPr marL="22860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6pPr>
            <a:lvl7pPr marL="27432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7pPr>
            <a:lvl8pPr marL="32004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8pPr>
            <a:lvl9pPr marL="36576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9pPr>
          </a:lstStyle>
          <a:p>
            <a:pPr algn="r" defTabSz="914400"/>
            <a:fld id="{2D6F4C3F-8BCF-204F-86C4-B5D818319A7B}" type="slidenum">
              <a:rPr lang="en-US" smtClean="0">
                <a:solidFill>
                  <a:prstClr val="black">
                    <a:tint val="75000"/>
                  </a:prstClr>
                </a:solidFill>
              </a:rPr>
              <a:pPr algn="r" defTabSz="914400"/>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457200" y="0"/>
            <a:ext cx="82296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dirty="0">
              <a:solidFill>
                <a:prstClr val="white"/>
              </a:solidFill>
            </a:endParaRP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05800" y="6356351"/>
            <a:ext cx="7620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white"/>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0"/>
            <a:ext cx="2693774" cy="1047832"/>
          </a:xfrm>
          <a:prstGeom prst="rect">
            <a:avLst/>
          </a:prstGeom>
          <a:solidFill>
            <a:schemeClr val="tx1"/>
          </a:solidFill>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820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3"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4" name="Slide Number Placeholder 5"/>
          <p:cNvSpPr>
            <a:spLocks noGrp="1"/>
          </p:cNvSpPr>
          <p:nvPr>
            <p:ph type="sldNum" sz="quarter" idx="12"/>
          </p:nvPr>
        </p:nvSpPr>
        <p:spPr>
          <a:xfrm>
            <a:off x="8229600" y="6356351"/>
            <a:ext cx="6858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Slide Number Placeholder 5"/>
          <p:cNvSpPr>
            <a:spLocks noGrp="1"/>
          </p:cNvSpPr>
          <p:nvPr>
            <p:ph type="sldNum" sz="quarter" idx="12"/>
          </p:nvPr>
        </p:nvSpPr>
        <p:spPr>
          <a:xfrm>
            <a:off x="8305800" y="6356351"/>
            <a:ext cx="5334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603"/>
            <a:ext cx="5486400" cy="37369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US">
              <a:solidFill>
                <a:prstClr val="black"/>
              </a:solidFill>
            </a:endParaRPr>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sz="1800">
                <a:ea typeface="ＭＳ Ｐゴシック" charset="-128"/>
                <a:cs typeface="ＭＳ Ｐゴシック" charset="-128"/>
              </a:defRPr>
            </a:lvl1pPr>
          </a:lstStyle>
          <a:p>
            <a:r>
              <a:rPr lang="en-US">
                <a:solidFill>
                  <a:prstClr val="black"/>
                </a:solidFill>
              </a:rPr>
              <a:t>December 11 2017</a:t>
            </a:r>
          </a:p>
        </p:txBody>
      </p:sp>
      <p:sp>
        <p:nvSpPr>
          <p:cNvPr id="4"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74D8254-F395-44A2-81D2-D7E34D65D9C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7"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715000" y="838202"/>
            <a:ext cx="4419600" cy="365125"/>
          </a:xfrm>
          <a:prstGeom prst="rect">
            <a:avLst/>
          </a:prstGeom>
        </p:spPr>
        <p:txBody>
          <a:bodyPr/>
          <a:lstStyle>
            <a:lvl1pPr>
              <a:defRPr/>
            </a:lvl1pPr>
          </a:lstStyle>
          <a:p>
            <a:pPr defTabSz="914400"/>
            <a:r>
              <a:rPr lang="en-US">
                <a:solidFill>
                  <a:prstClr val="white"/>
                </a:solidFill>
              </a:rPr>
              <a:t>December 11 2017</a:t>
            </a:r>
          </a:p>
        </p:txBody>
      </p:sp>
      <p:sp>
        <p:nvSpPr>
          <p:cNvPr id="3" name="Slide Number Placeholder 2"/>
          <p:cNvSpPr>
            <a:spLocks noGrp="1"/>
          </p:cNvSpPr>
          <p:nvPr>
            <p:ph type="sldNum" sz="quarter" idx="11"/>
          </p:nvPr>
        </p:nvSpPr>
        <p:spPr>
          <a:xfrm>
            <a:off x="8796340" y="6596063"/>
            <a:ext cx="319087" cy="184150"/>
          </a:xfrm>
          <a:prstGeom prst="rect">
            <a:avLst/>
          </a:prstGeom>
        </p:spPr>
        <p:txBody>
          <a:bodyPr/>
          <a:lstStyle>
            <a:lvl1pPr>
              <a:defRPr/>
            </a:lvl1pPr>
          </a:lstStyle>
          <a:p>
            <a:pPr defTabSz="914400"/>
            <a:fld id="{F2F1EEC4-AAE3-4942-A313-13B19361F227}" type="slidenum">
              <a:rPr lang="en-US">
                <a:solidFill>
                  <a:prstClr val="black"/>
                </a:solidFill>
              </a:rPr>
              <a:pPr defTabSz="914400"/>
              <a:t>‹#›</a:t>
            </a:fld>
            <a:endParaRPr lang="en-US" sz="1000">
              <a:solidFill>
                <a:prstClr val="black"/>
              </a:solidFill>
              <a:latin typeface="Times New Roman" pitchFamily="1" charset="0"/>
            </a:endParaRPr>
          </a:p>
        </p:txBody>
      </p:sp>
      <p:sp>
        <p:nvSpPr>
          <p:cNvPr id="4" name="Date Placeholder 3"/>
          <p:cNvSpPr>
            <a:spLocks noGrp="1"/>
          </p:cNvSpPr>
          <p:nvPr>
            <p:ph type="dt" sz="half" idx="12"/>
          </p:nvPr>
        </p:nvSpPr>
        <p:spPr>
          <a:xfrm>
            <a:off x="6813550" y="6597650"/>
            <a:ext cx="762000" cy="190500"/>
          </a:xfrm>
          <a:prstGeom prst="rect">
            <a:avLst/>
          </a:prstGeom>
        </p:spPr>
        <p:txBody>
          <a:bodyPr/>
          <a:lstStyle>
            <a:lvl1pPr>
              <a:defRPr/>
            </a:lvl1pPr>
          </a:lstStyle>
          <a:p>
            <a:pPr defTabSz="914400"/>
            <a:endParaRPr lang="en-US">
              <a:solidFill>
                <a:prstClr val="black"/>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a:xfrm>
            <a:off x="5715000" y="838202"/>
            <a:ext cx="4419600" cy="365125"/>
          </a:xfrm>
          <a:prstGeom prst="rect">
            <a:avLst/>
          </a:prstGeom>
        </p:spPr>
        <p:txBody>
          <a:bodyPr/>
          <a:lstStyle/>
          <a:p>
            <a:pPr defTabSz="914400"/>
            <a:r>
              <a:rPr lang="en-US">
                <a:solidFill>
                  <a:prstClr val="white"/>
                </a:solidFill>
              </a:rPr>
              <a:t>December 11 2017</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914400"/>
            <a:fld id="{7741CECF-5B78-4E1D-9343-84839ACB5545}" type="slidenum">
              <a:rPr lang="en-US">
                <a:solidFill>
                  <a:prstClr val="black"/>
                </a:solidFill>
              </a:rPr>
              <a:pPr defTabSz="914400"/>
              <a:t>‹#›</a:t>
            </a:fld>
            <a:endParaRPr 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90600" y="0"/>
            <a:ext cx="7162800" cy="1143000"/>
          </a:xfrm>
          <a:prstGeom prst="rect">
            <a:avLst/>
          </a:prstGeom>
        </p:spPr>
        <p:txBody>
          <a:bodyPr vert="horz" lIns="91440" tIns="45720" rIns="91440" bIns="45720" rtlCol="0" anchor="ctr">
            <a:normAutofit/>
          </a:bodyPr>
          <a:lstStyle>
            <a:lvl1pPr algn="ctr">
              <a:defRPr sz="2800" b="1" i="0">
                <a:latin typeface="Arial"/>
                <a:cs typeface="Arial"/>
              </a:defRPr>
            </a:lvl1pPr>
          </a:lstStyle>
          <a:p>
            <a:r>
              <a:rPr lang="en-US" dirty="0"/>
              <a:t>Click to edit Master title style</a:t>
            </a:r>
          </a:p>
        </p:txBody>
      </p:sp>
      <p:sp>
        <p:nvSpPr>
          <p:cNvPr id="23" name="Text Placeholder 2"/>
          <p:cNvSpPr>
            <a:spLocks noGrp="1"/>
          </p:cNvSpPr>
          <p:nvPr>
            <p:ph idx="10" hasCustomPrompt="1"/>
          </p:nvPr>
        </p:nvSpPr>
        <p:spPr>
          <a:xfrm>
            <a:off x="533400" y="1447800"/>
            <a:ext cx="8077200" cy="5029200"/>
          </a:xfrm>
          <a:prstGeom prst="rect">
            <a:avLst/>
          </a:prstGeom>
          <a:ln>
            <a:noFill/>
          </a:ln>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a:solidFill>
                  <a:schemeClr val="tx1"/>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200" b="0">
                <a:solidFill>
                  <a:schemeClr val="tx1"/>
                </a:solidFill>
                <a:latin typeface="Arial"/>
                <a:cs typeface="Aria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b="0">
                <a:solidFill>
                  <a:schemeClr val="tx1"/>
                </a:solidFill>
                <a:latin typeface="Arial"/>
                <a:cs typeface="Aria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8001000" y="6537329"/>
            <a:ext cx="1033272" cy="244475"/>
          </a:xfrm>
          <a:prstGeom prst="rect">
            <a:avLst/>
          </a:prstGeom>
        </p:spPr>
        <p:txBody>
          <a:bodyPr vert="horz" lIns="91440" tIns="45720" rIns="91440" bIns="45720" rtlCol="0" anchor="ctr"/>
          <a:lstStyle>
            <a:defPPr>
              <a:defRPr lang="en-US"/>
            </a:defPPr>
            <a:lvl1pPr algn="l" rtl="0" eaLnBrk="0" fontAlgn="base" hangingPunct="0">
              <a:lnSpc>
                <a:spcPct val="85000"/>
              </a:lnSpc>
              <a:spcBef>
                <a:spcPct val="0"/>
              </a:spcBef>
              <a:spcAft>
                <a:spcPct val="0"/>
              </a:spcAft>
              <a:defRPr sz="900" i="0" kern="1200">
                <a:solidFill>
                  <a:schemeClr val="tx1">
                    <a:tint val="75000"/>
                  </a:schemeClr>
                </a:solidFill>
                <a:effectLst/>
                <a:latin typeface="Arial"/>
                <a:ea typeface="+mn-ea"/>
                <a:cs typeface="Arial"/>
              </a:defRPr>
            </a:lvl1pPr>
            <a:lvl2pPr marL="4572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2pPr>
            <a:lvl3pPr marL="9144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3pPr>
            <a:lvl4pPr marL="13716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4pPr>
            <a:lvl5pPr marL="18288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5pPr>
            <a:lvl6pPr marL="22860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6pPr>
            <a:lvl7pPr marL="27432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7pPr>
            <a:lvl8pPr marL="32004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8pPr>
            <a:lvl9pPr marL="36576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9pPr>
          </a:lstStyle>
          <a:p>
            <a:pPr algn="r" defTabSz="914400"/>
            <a:fld id="{2D6F4C3F-8BCF-204F-86C4-B5D818319A7B}" type="slidenum">
              <a:rPr lang="en-US" smtClean="0">
                <a:solidFill>
                  <a:prstClr val="black">
                    <a:tint val="75000"/>
                  </a:prstClr>
                </a:solidFill>
              </a:rPr>
              <a:pPr algn="r" defTabSz="914400"/>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vl1pPr>
          </a:lstStyle>
          <a:p>
            <a:endParaRPr lang="en-US">
              <a:solidFill>
                <a:prstClr val="black"/>
              </a:solidFill>
            </a:endParaRPr>
          </a:p>
        </p:txBody>
      </p:sp>
      <p:sp>
        <p:nvSpPr>
          <p:cNvPr id="3" name="Footer Placeholder 4"/>
          <p:cNvSpPr>
            <a:spLocks noGrp="1"/>
          </p:cNvSpPr>
          <p:nvPr>
            <p:ph type="ftr" sz="quarter" idx="11"/>
          </p:nvPr>
        </p:nvSpPr>
        <p:spPr>
          <a:xfrm>
            <a:off x="3124200" y="6356380"/>
            <a:ext cx="2895600" cy="365125"/>
          </a:xfrm>
          <a:prstGeom prst="rect">
            <a:avLst/>
          </a:prstGeom>
        </p:spPr>
        <p:txBody>
          <a:bodyPr/>
          <a:lstStyle>
            <a:lvl1pPr>
              <a:defRPr sz="1350">
                <a:ea typeface="ＭＳ Ｐゴシック" charset="-128"/>
                <a:cs typeface="ＭＳ Ｐゴシック" charset="-128"/>
              </a:defRPr>
            </a:lvl1pPr>
          </a:lstStyle>
          <a:p>
            <a:pPr defTabSz="342900"/>
            <a:r>
              <a:rPr lang="en-US">
                <a:solidFill>
                  <a:prstClr val="black"/>
                </a:solidFill>
              </a:rPr>
              <a:t>December 11 2017</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a:lstStyle/>
          <a:p>
            <a:pPr defTabSz="342900"/>
            <a:r>
              <a:rPr lang="en-US">
                <a:solidFill>
                  <a:prstClr val="black"/>
                </a:solidFill>
              </a:rPr>
              <a:t>December 11 2017</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vl1pPr>
          </a:lstStyle>
          <a:p>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80"/>
            <a:ext cx="2895600" cy="365125"/>
          </a:xfrm>
          <a:prstGeom prst="rect">
            <a:avLst/>
          </a:prstGeom>
        </p:spPr>
        <p:txBody>
          <a:bodyPr/>
          <a:lstStyle>
            <a:lvl1pPr>
              <a:defRPr sz="1350">
                <a:ea typeface="ＭＳ Ｐゴシック" charset="-128"/>
                <a:cs typeface="ＭＳ Ｐゴシック" charset="-128"/>
              </a:defRPr>
            </a:lvl1pPr>
          </a:lstStyle>
          <a:p>
            <a:pPr defTabSz="914400"/>
            <a:r>
              <a:rPr lang="en-US">
                <a:solidFill>
                  <a:prstClr val="black"/>
                </a:solidFill>
              </a:rPr>
              <a:t>December 11 2017</a:t>
            </a:r>
            <a:endParaRPr lang="en-US" dirty="0">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vl1pPr>
          </a:lstStyle>
          <a:p>
            <a:endParaRPr lang="en-US">
              <a:solidFill>
                <a:prstClr val="black"/>
              </a:solidFill>
            </a:endParaRPr>
          </a:p>
        </p:txBody>
      </p:sp>
      <p:sp>
        <p:nvSpPr>
          <p:cNvPr id="4" name="Footer Placeholder 4"/>
          <p:cNvSpPr>
            <a:spLocks noGrp="1"/>
          </p:cNvSpPr>
          <p:nvPr>
            <p:ph type="ftr" sz="quarter" idx="11"/>
          </p:nvPr>
        </p:nvSpPr>
        <p:spPr>
          <a:xfrm>
            <a:off x="3124200" y="6356380"/>
            <a:ext cx="2895600" cy="365125"/>
          </a:xfrm>
          <a:prstGeom prst="rect">
            <a:avLst/>
          </a:prstGeom>
        </p:spPr>
        <p:txBody>
          <a:bodyPr/>
          <a:lstStyle>
            <a:lvl1pPr>
              <a:defRPr sz="1350">
                <a:ea typeface="ＭＳ Ｐゴシック" charset="-128"/>
                <a:cs typeface="ＭＳ Ｐゴシック" charset="-128"/>
              </a:defRPr>
            </a:lvl1pPr>
          </a:lstStyle>
          <a:p>
            <a:pPr defTabSz="342900"/>
            <a:r>
              <a:rPr lang="en-US">
                <a:solidFill>
                  <a:prstClr val="black"/>
                </a:solidFill>
              </a:rPr>
              <a:t>December 11 2017</a:t>
            </a:r>
          </a:p>
        </p:txBody>
      </p:sp>
      <p:sp>
        <p:nvSpPr>
          <p:cNvPr id="5" name="Slide Number Placeholder 5"/>
          <p:cNvSpPr>
            <a:spLocks noGrp="1"/>
          </p:cNvSpPr>
          <p:nvPr>
            <p:ph type="sldNum" sz="quarter" idx="12"/>
          </p:nvPr>
        </p:nvSpPr>
        <p:spPr>
          <a:xfrm>
            <a:off x="6553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vl1pPr>
          </a:lstStyle>
          <a:p>
            <a:pPr defTabSz="342900"/>
            <a:fld id="{E74D8254-F395-44A2-81D2-D7E34D65D9CF}" type="slidenum">
              <a:rPr lang="en-US" smtClean="0">
                <a:solidFill>
                  <a:prstClr val="black"/>
                </a:solidFill>
              </a:rPr>
              <a:pPr defTabSz="342900"/>
              <a:t>‹#›</a:t>
            </a:fld>
            <a:endParaRPr 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2EDAD-F5B9-214E-882E-36AC3E712EC3}"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4114800"/>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6" name="Slide Number Placeholder 5"/>
          <p:cNvSpPr>
            <a:spLocks noGrp="1"/>
          </p:cNvSpPr>
          <p:nvPr>
            <p:ph type="sldNum" sz="quarter" idx="12"/>
          </p:nvPr>
        </p:nvSpPr>
        <p:spPr>
          <a:xfrm>
            <a:off x="8229600" y="6248404"/>
            <a:ext cx="762000" cy="47307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9"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dirty="0">
              <a:solidFill>
                <a:prstClr val="white"/>
              </a:solidFill>
            </a:endParaRP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05800" y="6356351"/>
            <a:ext cx="7620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820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3"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4" name="Slide Number Placeholder 5"/>
          <p:cNvSpPr>
            <a:spLocks noGrp="1"/>
          </p:cNvSpPr>
          <p:nvPr>
            <p:ph type="sldNum" sz="quarter" idx="12"/>
          </p:nvPr>
        </p:nvSpPr>
        <p:spPr>
          <a:xfrm>
            <a:off x="8229600" y="6356351"/>
            <a:ext cx="6858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5334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6"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603"/>
            <a:ext cx="5486400" cy="37369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0" name="Slide Number Placeholder 5"/>
          <p:cNvSpPr>
            <a:spLocks noGrp="1"/>
          </p:cNvSpPr>
          <p:nvPr>
            <p:ph type="sldNum" sz="quarter" idx="12"/>
          </p:nvPr>
        </p:nvSpPr>
        <p:spPr>
          <a:xfrm>
            <a:off x="83058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1"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7"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9"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0"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prstClr val="white"/>
                </a:solidFill>
              </a:rPr>
              <a:t>December 11 2017</a:t>
            </a:r>
          </a:p>
        </p:txBody>
      </p:sp>
      <p:sp>
        <p:nvSpPr>
          <p:cNvPr id="3" name="Slide Number Placeholder 2"/>
          <p:cNvSpPr>
            <a:spLocks noGrp="1"/>
          </p:cNvSpPr>
          <p:nvPr>
            <p:ph type="sldNum" sz="quarter" idx="11"/>
          </p:nvPr>
        </p:nvSpPr>
        <p:spPr>
          <a:xfrm>
            <a:off x="8796340" y="6596063"/>
            <a:ext cx="319087" cy="184150"/>
          </a:xfrm>
          <a:prstGeom prst="rect">
            <a:avLst/>
          </a:prstGeom>
        </p:spPr>
        <p:txBody>
          <a:bodyPr/>
          <a:lstStyle>
            <a:lvl1pPr>
              <a:defRPr/>
            </a:lvl1pPr>
          </a:lstStyle>
          <a:p>
            <a:pPr defTabSz="914400"/>
            <a:fld id="{F2F1EEC4-AAE3-4942-A313-13B19361F227}" type="slidenum">
              <a:rPr lang="en-US">
                <a:solidFill>
                  <a:prstClr val="black"/>
                </a:solidFill>
              </a:rPr>
              <a:pPr defTabSz="914400"/>
              <a:t>‹#›</a:t>
            </a:fld>
            <a:endParaRPr lang="en-US" sz="1000">
              <a:solidFill>
                <a:prstClr val="black"/>
              </a:solidFill>
              <a:latin typeface="Times New Roman" pitchFamily="1" charset="0"/>
            </a:endParaRPr>
          </a:p>
        </p:txBody>
      </p:sp>
      <p:sp>
        <p:nvSpPr>
          <p:cNvPr id="4" name="Date Placeholder 3"/>
          <p:cNvSpPr>
            <a:spLocks noGrp="1"/>
          </p:cNvSpPr>
          <p:nvPr>
            <p:ph type="dt" sz="half" idx="12"/>
          </p:nvPr>
        </p:nvSpPr>
        <p:spPr>
          <a:xfrm>
            <a:off x="6813550" y="6597650"/>
            <a:ext cx="762000" cy="190500"/>
          </a:xfrm>
          <a:prstGeom prst="rect">
            <a:avLst/>
          </a:prstGeom>
        </p:spPr>
        <p:txBody>
          <a:bodyPr/>
          <a:lstStyle>
            <a:lvl1pPr>
              <a:defRPr/>
            </a:lvl1pPr>
          </a:lstStyle>
          <a:p>
            <a:pPr defTabSz="914400"/>
            <a:endParaRPr lang="en-US">
              <a:solidFill>
                <a:prstClr val="black"/>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December 11 2017</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914400"/>
            <a:fld id="{7741CECF-5B78-4E1D-9343-84839ACB5545}" type="slidenum">
              <a:rPr lang="en-US">
                <a:solidFill>
                  <a:prstClr val="black"/>
                </a:solidFill>
              </a:rPr>
              <a:pPr defTabSz="914400"/>
              <a:t>‹#›</a:t>
            </a:fld>
            <a:endParaRPr lang="en-US">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990600" y="0"/>
            <a:ext cx="7162800" cy="1143000"/>
          </a:xfrm>
          <a:prstGeom prst="rect">
            <a:avLst/>
          </a:prstGeom>
        </p:spPr>
        <p:txBody>
          <a:bodyPr vert="horz" lIns="91440" tIns="45720" rIns="91440" bIns="45720" rtlCol="0" anchor="ctr">
            <a:normAutofit/>
          </a:bodyPr>
          <a:lstStyle>
            <a:lvl1pPr algn="ctr">
              <a:defRPr sz="2800" b="1" i="0">
                <a:latin typeface="Arial"/>
                <a:cs typeface="Arial"/>
              </a:defRPr>
            </a:lvl1pPr>
          </a:lstStyle>
          <a:p>
            <a:r>
              <a:rPr lang="en-US" dirty="0"/>
              <a:t>Click to edit Master title style</a:t>
            </a:r>
          </a:p>
        </p:txBody>
      </p:sp>
      <p:sp>
        <p:nvSpPr>
          <p:cNvPr id="23" name="Text Placeholder 2"/>
          <p:cNvSpPr>
            <a:spLocks noGrp="1"/>
          </p:cNvSpPr>
          <p:nvPr>
            <p:ph idx="10" hasCustomPrompt="1"/>
          </p:nvPr>
        </p:nvSpPr>
        <p:spPr>
          <a:xfrm>
            <a:off x="533400" y="1447800"/>
            <a:ext cx="8077200" cy="5029200"/>
          </a:xfrm>
          <a:prstGeom prst="rect">
            <a:avLst/>
          </a:prstGeom>
          <a:ln>
            <a:noFill/>
          </a:ln>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a:solidFill>
                  <a:schemeClr val="tx1"/>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200" b="0">
                <a:solidFill>
                  <a:schemeClr val="tx1"/>
                </a:solidFill>
                <a:latin typeface="Arial"/>
                <a:cs typeface="Aria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b="0">
                <a:solidFill>
                  <a:schemeClr val="tx1"/>
                </a:solidFill>
                <a:latin typeface="Arial"/>
                <a:cs typeface="Aria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b="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8001000" y="6537329"/>
            <a:ext cx="1033272" cy="244475"/>
          </a:xfrm>
          <a:prstGeom prst="rect">
            <a:avLst/>
          </a:prstGeom>
        </p:spPr>
        <p:txBody>
          <a:bodyPr vert="horz" lIns="91440" tIns="45720" rIns="91440" bIns="45720" rtlCol="0" anchor="ctr"/>
          <a:lstStyle>
            <a:defPPr>
              <a:defRPr lang="en-US"/>
            </a:defPPr>
            <a:lvl1pPr algn="l" rtl="0" eaLnBrk="0" fontAlgn="base" hangingPunct="0">
              <a:lnSpc>
                <a:spcPct val="85000"/>
              </a:lnSpc>
              <a:spcBef>
                <a:spcPct val="0"/>
              </a:spcBef>
              <a:spcAft>
                <a:spcPct val="0"/>
              </a:spcAft>
              <a:defRPr sz="900" i="0" kern="1200">
                <a:solidFill>
                  <a:schemeClr val="tx1">
                    <a:tint val="75000"/>
                  </a:schemeClr>
                </a:solidFill>
                <a:effectLst/>
                <a:latin typeface="Arial"/>
                <a:ea typeface="+mn-ea"/>
                <a:cs typeface="Arial"/>
              </a:defRPr>
            </a:lvl1pPr>
            <a:lvl2pPr marL="4572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2pPr>
            <a:lvl3pPr marL="9144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3pPr>
            <a:lvl4pPr marL="13716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4pPr>
            <a:lvl5pPr marL="1828800" algn="ctr" rtl="0" eaLnBrk="0" fontAlgn="base" hangingPunct="0">
              <a:lnSpc>
                <a:spcPct val="85000"/>
              </a:lnSpc>
              <a:spcBef>
                <a:spcPct val="0"/>
              </a:spcBef>
              <a:spcAft>
                <a:spcPct val="0"/>
              </a:spcAft>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5pPr>
            <a:lvl6pPr marL="22860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6pPr>
            <a:lvl7pPr marL="27432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7pPr>
            <a:lvl8pPr marL="32004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8pPr>
            <a:lvl9pPr marL="3657600" algn="l" defTabSz="914400" rtl="0" eaLnBrk="1" latinLnBrk="0" hangingPunct="1">
              <a:defRPr sz="2800" i="1" kern="1200">
                <a:solidFill>
                  <a:srgbClr val="000099"/>
                </a:solidFill>
                <a:effectLst>
                  <a:outerShdw blurRad="38100" dist="38100" dir="2700000" algn="tl">
                    <a:srgbClr val="000000">
                      <a:alpha val="43137"/>
                    </a:srgbClr>
                  </a:outerShdw>
                </a:effectLst>
                <a:latin typeface="Arial Black" pitchFamily="34" charset="0"/>
                <a:ea typeface="+mn-ea"/>
                <a:cs typeface="+mn-cs"/>
              </a:defRPr>
            </a:lvl9pPr>
          </a:lstStyle>
          <a:p>
            <a:pPr algn="r" defTabSz="914400"/>
            <a:fld id="{2D6F4C3F-8BCF-204F-86C4-B5D818319A7B}" type="slidenum">
              <a:rPr lang="en-US" smtClean="0">
                <a:solidFill>
                  <a:prstClr val="black">
                    <a:tint val="75000"/>
                  </a:prstClr>
                </a:solidFill>
              </a:rPr>
              <a:pPr algn="r" defTabSz="914400"/>
              <a:t>‹#›</a:t>
            </a:fld>
            <a:endParaRPr lang="en-US" dirty="0">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208334" y="6356352"/>
            <a:ext cx="478465"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fld id="{E74D8254-F395-44A2-81D2-D7E34D65D9CF}" type="slidenum">
              <a:rPr lang="en-US" smtClean="0">
                <a:solidFill>
                  <a:prstClr val="black"/>
                </a:solidFill>
              </a:rPr>
              <a:pPr defTabSz="457200"/>
              <a:t>‹#›</a:t>
            </a:fld>
            <a:endParaRPr lang="en-US" dirty="0">
              <a:solidFill>
                <a:prstClr val="black"/>
              </a:solidFill>
            </a:endParaRPr>
          </a:p>
        </p:txBody>
      </p:sp>
      <p:pic>
        <p:nvPicPr>
          <p:cNvPr id="5" name="Picture 4" descr="Header_Styl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resource with right text">
    <p:spTree>
      <p:nvGrpSpPr>
        <p:cNvPr id="1" name=""/>
        <p:cNvGrpSpPr/>
        <p:nvPr/>
      </p:nvGrpSpPr>
      <p:grpSpPr>
        <a:xfrm>
          <a:off x="0" y="0"/>
          <a:ext cx="0" cy="0"/>
          <a:chOff x="0" y="0"/>
          <a:chExt cx="0" cy="0"/>
        </a:xfrm>
      </p:grpSpPr>
      <p:sp>
        <p:nvSpPr>
          <p:cNvPr id="2" name="Title 1"/>
          <p:cNvSpPr>
            <a:spLocks noGrp="1"/>
          </p:cNvSpPr>
          <p:nvPr>
            <p:ph type="title"/>
          </p:nvPr>
        </p:nvSpPr>
        <p:spPr>
          <a:xfrm>
            <a:off x="1112838" y="65088"/>
            <a:ext cx="7232876" cy="457200"/>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218166" y="1061357"/>
            <a:ext cx="5052333" cy="254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218166" y="3864428"/>
            <a:ext cx="5052333" cy="254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5588000" y="1033463"/>
            <a:ext cx="3275013" cy="5380037"/>
          </a:xfrm>
          <a:prstGeom prst="rect">
            <a:avLst/>
          </a:prstGeom>
        </p:spPr>
        <p:txBody>
          <a:bodyPr/>
          <a:lstStyle>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3"/>
          </p:nvPr>
        </p:nvSpPr>
        <p:spPr>
          <a:xfrm>
            <a:off x="8208334" y="6356352"/>
            <a:ext cx="478465"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fld id="{E74D8254-F395-44A2-81D2-D7E34D65D9CF}" type="slidenum">
              <a:rPr lang="en-US" smtClean="0">
                <a:solidFill>
                  <a:prstClr val="black"/>
                </a:solidFill>
              </a:rPr>
              <a:pPr defTabSz="457200"/>
              <a:t>‹#›</a:t>
            </a:fld>
            <a:endParaRPr lang="en-US" dirty="0">
              <a:solidFill>
                <a:prstClr val="black"/>
              </a:solidFill>
            </a:endParaRPr>
          </a:p>
        </p:txBody>
      </p:sp>
      <p:pic>
        <p:nvPicPr>
          <p:cNvPr id="8" name="Picture 7" descr="Header_Styl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2660"/>
            <a:ext cx="8229600" cy="5445269"/>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112838" y="65088"/>
            <a:ext cx="7232876" cy="457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8208334" y="6356352"/>
            <a:ext cx="478465"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fld id="{E74D8254-F395-44A2-81D2-D7E34D65D9CF}" type="slidenum">
              <a:rPr lang="en-US" smtClean="0">
                <a:solidFill>
                  <a:prstClr val="black"/>
                </a:solidFill>
              </a:rPr>
              <a:pPr defTabSz="457200"/>
              <a:t>‹#›</a:t>
            </a:fld>
            <a:endParaRPr lang="en-US" dirty="0">
              <a:solidFill>
                <a:prstClr val="black"/>
              </a:solidFill>
            </a:endParaRPr>
          </a:p>
        </p:txBody>
      </p:sp>
      <p:pic>
        <p:nvPicPr>
          <p:cNvPr id="5" name="Picture 4" descr="Header_Styl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208334" y="6356352"/>
            <a:ext cx="478465"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fld id="{E74D8254-F395-44A2-81D2-D7E34D65D9CF}" type="slidenum">
              <a:rPr lang="en-US" smtClean="0">
                <a:solidFill>
                  <a:prstClr val="black"/>
                </a:solidFill>
              </a:rPr>
              <a:pPr defTabSz="457200"/>
              <a:t>‹#›</a:t>
            </a:fld>
            <a:endParaRPr lang="en-US" dirty="0">
              <a:solidFill>
                <a:prstClr val="black"/>
              </a:solidFill>
            </a:endParaRPr>
          </a:p>
        </p:txBody>
      </p:sp>
      <p:pic>
        <p:nvPicPr>
          <p:cNvPr id="6" name="Picture 5" descr="Header_Styl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457200"/>
            <a:fld id="{E74D8254-F395-44A2-81D2-D7E34D65D9CF}" type="slidenum">
              <a:rPr lang="en-US" smtClean="0">
                <a:solidFill>
                  <a:prstClr val="white"/>
                </a:solidFill>
              </a:rPr>
              <a:pPr defTabSz="457200"/>
              <a:t>‹#›</a:t>
            </a:fld>
            <a:endParaRPr lang="en-US" dirty="0">
              <a:solidFill>
                <a:prstClr val="white"/>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6" name="Slide Number Placeholder 5"/>
          <p:cNvSpPr>
            <a:spLocks noGrp="1"/>
          </p:cNvSpPr>
          <p:nvPr>
            <p:ph type="sldNum" sz="quarter" idx="12"/>
          </p:nvPr>
        </p:nvSpPr>
        <p:spPr/>
        <p:txBody>
          <a:body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6" name="Slide Number Placeholder 5"/>
          <p:cNvSpPr>
            <a:spLocks noGrp="1"/>
          </p:cNvSpPr>
          <p:nvPr>
            <p:ph type="sldNum" sz="quarter" idx="12"/>
          </p:nvPr>
        </p:nvSpPr>
        <p:spPr/>
        <p:txBody>
          <a:body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0"/>
            <a:ext cx="8229600" cy="1066800"/>
          </a:xfrm>
        </p:spPr>
        <p:txBody>
          <a:bodyPr/>
          <a:lstStyle>
            <a:lvl1pPr>
              <a:defRPr>
                <a:solidFill>
                  <a:srgbClr val="FFFF00"/>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4114800"/>
          </a:xfrm>
          <a:prstGeom prst="rect">
            <a:avLst/>
          </a:prstGeo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6" name="Slide Number Placeholder 5"/>
          <p:cNvSpPr>
            <a:spLocks noGrp="1"/>
          </p:cNvSpPr>
          <p:nvPr>
            <p:ph type="sldNum" sz="quarter" idx="12"/>
          </p:nvPr>
        </p:nvSpPr>
        <p:spPr>
          <a:xfrm>
            <a:off x="8229600" y="6248404"/>
            <a:ext cx="762000" cy="47307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9"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6" name="Slide Number Placeholder 5"/>
          <p:cNvSpPr>
            <a:spLocks noGrp="1"/>
          </p:cNvSpPr>
          <p:nvPr>
            <p:ph type="sldNum" sz="quarter" idx="12"/>
          </p:nvPr>
        </p:nvSpPr>
        <p:spPr/>
        <p:txBody>
          <a:body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7" name="Slide Number Placeholder 6"/>
          <p:cNvSpPr>
            <a:spLocks noGrp="1"/>
          </p:cNvSpPr>
          <p:nvPr>
            <p:ph type="sldNum" sz="quarter" idx="12"/>
          </p:nvPr>
        </p:nvSpPr>
        <p:spPr/>
        <p:txBody>
          <a:body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457200" y="0"/>
            <a:ext cx="8229600" cy="1066800"/>
          </a:xfrm>
        </p:spPr>
        <p:txBody>
          <a:bodyPr/>
          <a:lstStyle>
            <a:lvl1pPr>
              <a:defRPr>
                <a:solidFill>
                  <a:srgbClr val="FFFF00"/>
                </a:solidFill>
              </a:defRPr>
            </a:lvl1p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5" name="Slide Number Placeholder 4"/>
          <p:cNvSpPr>
            <a:spLocks noGrp="1"/>
          </p:cNvSpPr>
          <p:nvPr>
            <p:ph type="sldNum" sz="quarter" idx="12"/>
          </p:nvPr>
        </p:nvSpPr>
        <p:spPr/>
        <p:txBody>
          <a:body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0" y="0"/>
            <a:ext cx="8229600" cy="1066800"/>
          </a:xfrm>
        </p:spPr>
        <p:txBody>
          <a:bodyPr/>
          <a:lstStyle>
            <a:lvl1pPr>
              <a:defRPr>
                <a:solidFill>
                  <a:srgbClr val="FFFF00"/>
                </a:solidFill>
              </a:defRPr>
            </a:lvl1pPr>
          </a:lstStyle>
          <a:p>
            <a:r>
              <a:rPr lang="en-US" dirty="0"/>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December 11 2017</a:t>
            </a:r>
          </a:p>
        </p:txBody>
      </p:sp>
      <p:sp>
        <p:nvSpPr>
          <p:cNvPr id="4" name="Slide Number Placeholder 3"/>
          <p:cNvSpPr>
            <a:spLocks noGrp="1"/>
          </p:cNvSpPr>
          <p:nvPr>
            <p:ph type="sldNum" sz="quarter" idx="12"/>
          </p:nvPr>
        </p:nvSpPr>
        <p:spPr/>
        <p:txBody>
          <a:body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dirty="0">
              <a:solidFill>
                <a:prstClr val="white"/>
              </a:solidFill>
            </a:endParaRP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05800" y="6356351"/>
            <a:ext cx="7620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0"/>
            <a:ext cx="8229600" cy="1143000"/>
          </a:xfrm>
          <a:prstGeom prst="rect">
            <a:avLst/>
          </a:prstGeom>
        </p:spPr>
        <p:txBody>
          <a:bodyPr anchor="ctr"/>
          <a:lstStyle>
            <a:lvl1pPr>
              <a:defRPr sz="3200">
                <a:solidFill>
                  <a:schemeClr val="bg1"/>
                </a:solidFill>
              </a:defRPr>
            </a:lvl1pPr>
          </a:lstStyle>
          <a:p>
            <a:endParaRPr lang="en-US" dirty="0"/>
          </a:p>
        </p:txBody>
      </p:sp>
      <p:sp>
        <p:nvSpPr>
          <p:cNvPr id="9"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10" name="Footer Placeholder 4"/>
          <p:cNvSpPr>
            <a:spLocks noGrp="1"/>
          </p:cNvSpPr>
          <p:nvPr>
            <p:ph type="ftr" sz="quarter" idx="11"/>
          </p:nvPr>
        </p:nvSpPr>
        <p:spPr>
          <a:xfrm>
            <a:off x="3124200" y="6356354"/>
            <a:ext cx="2895600" cy="365125"/>
          </a:xfrm>
          <a:prstGeom prst="rect">
            <a:avLst/>
          </a:prstGeom>
        </p:spPr>
        <p:txBody>
          <a:bodyPr/>
          <a:lstStyle>
            <a:lvl1pPr>
              <a:defRPr sz="1200">
                <a:latin typeface="Arial" charset="0"/>
                <a:ea typeface="ＭＳ Ｐゴシック" charset="-128"/>
                <a:cs typeface="ＭＳ Ｐゴシック" charset="-128"/>
              </a:defRPr>
            </a:lvl1pPr>
          </a:lstStyle>
          <a:p>
            <a:pPr fontAlgn="base">
              <a:spcBef>
                <a:spcPct val="0"/>
              </a:spcBef>
              <a:spcAft>
                <a:spcPct val="0"/>
              </a:spcAft>
              <a:defRPr/>
            </a:pPr>
            <a:r>
              <a:rPr lang="en-US">
                <a:solidFill>
                  <a:prstClr val="black"/>
                </a:solidFill>
              </a:rPr>
              <a:t>December 11 2017</a:t>
            </a:r>
            <a:endParaRPr lang="en-US" dirty="0">
              <a:solidFill>
                <a:prstClr val="black"/>
              </a:solidFill>
            </a:endParaRPr>
          </a:p>
        </p:txBody>
      </p:sp>
      <p:sp>
        <p:nvSpPr>
          <p:cNvPr id="11" name="Slide Number Placeholder 5"/>
          <p:cNvSpPr>
            <a:spLocks noGrp="1"/>
          </p:cNvSpPr>
          <p:nvPr>
            <p:ph type="sldNum" sz="quarter" idx="12"/>
          </p:nvPr>
        </p:nvSpPr>
        <p:spPr>
          <a:xfrm>
            <a:off x="8382000" y="6356351"/>
            <a:ext cx="609600" cy="3492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defTabSz="914400" fontAlgn="base">
              <a:spcBef>
                <a:spcPct val="0"/>
              </a:spcBef>
              <a:spcAft>
                <a:spcPct val="0"/>
              </a:spcAft>
            </a:pPr>
            <a:fld id="{03B832E3-8C39-492D-B877-0E7BABDD06E0}" type="slidenum">
              <a:rPr lang="en-US" smtClean="0">
                <a:solidFill>
                  <a:prstClr val="black"/>
                </a:solidFill>
                <a:latin typeface="Arial" pitchFamily="34" charset="0"/>
                <a:ea typeface="ＭＳ Ｐゴシック" pitchFamily="34" charset="-128"/>
              </a:rPr>
              <a:pPr defTabSz="914400" fontAlgn="base">
                <a:spcBef>
                  <a:spcPct val="0"/>
                </a:spcBef>
                <a:spcAft>
                  <a:spcPct val="0"/>
                </a:spcAft>
              </a:pPr>
              <a:t>‹#›</a:t>
            </a:fld>
            <a:endParaRPr lang="en-US" dirty="0">
              <a:solidFill>
                <a:prstClr val="black"/>
              </a:solidFill>
              <a:latin typeface="Arial" pitchFamily="34" charset="0"/>
              <a:ea typeface="ＭＳ Ｐゴシック" pitchFamily="34" charset="-128"/>
            </a:endParaRPr>
          </a:p>
        </p:txBody>
      </p:sp>
      <p:sp>
        <p:nvSpPr>
          <p:cNvPr id="12"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a:solidFill>
                  <a:prstClr val="white"/>
                </a:solidFill>
              </a:rPr>
              <a:t>STMD PMR May 11-12, 2016 - Pre-Decisional –NASA Internal Use only</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2.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6.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theme" Target="../theme/theme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57003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Header_Style_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
        <p:nvSpPr>
          <p:cNvPr id="4" name="Date Placeholder 3"/>
          <p:cNvSpPr>
            <a:spLocks noGrp="1"/>
          </p:cNvSpPr>
          <p:nvPr>
            <p:ph type="dt" sz="half" idx="2"/>
          </p:nvPr>
        </p:nvSpPr>
        <p:spPr>
          <a:xfrm>
            <a:off x="8619260" y="6633683"/>
            <a:ext cx="524740" cy="186097"/>
          </a:xfrm>
          <a:prstGeom prst="rect">
            <a:avLst/>
          </a:prstGeom>
        </p:spPr>
        <p:txBody>
          <a:bodyPr vert="horz" wrap="square" lIns="91440" tIns="45720" rIns="91440" bIns="45720" numCol="1" anchor="t" anchorCtr="0" compatLnSpc="1">
            <a:prstTxWarp prst="textNoShape">
              <a:avLst/>
            </a:prstTxWarp>
          </a:bodyPr>
          <a:lstStyle>
            <a:lvl1pPr algn="r">
              <a:defRPr sz="800">
                <a:latin typeface="Arial"/>
                <a:cs typeface="Arial"/>
              </a:defRPr>
            </a:lvl1pPr>
          </a:lstStyle>
          <a:p>
            <a:endParaRPr lang="en-US" dirty="0">
              <a:solidFill>
                <a:prstClr val="black"/>
              </a:solidFill>
            </a:endParaRPr>
          </a:p>
        </p:txBody>
      </p:sp>
    </p:spTree>
    <p:extLst>
      <p:ext uri="{BB962C8B-B14F-4D97-AF65-F5344CB8AC3E}">
        <p14:creationId xmlns:p14="http://schemas.microsoft.com/office/powerpoint/2010/main" val="690992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4"/>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3"/>
          </p:nvPr>
        </p:nvSpPr>
        <p:spPr>
          <a:xfrm>
            <a:off x="5715000" y="838202"/>
            <a:ext cx="4419600" cy="365125"/>
          </a:xfrm>
          <a:prstGeom prst="rect">
            <a:avLst/>
          </a:prstGeom>
        </p:spPr>
        <p:txBody>
          <a:bodyPr/>
          <a:lstStyle>
            <a:lvl1pPr>
              <a:defRPr sz="800">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white"/>
                </a:solidFill>
              </a:rPr>
              <a:t>December 11 2017</a:t>
            </a:r>
            <a:endParaRPr lang="en-US" dirty="0">
              <a:solidFill>
                <a:prstClr val="white"/>
              </a:solidFill>
            </a:endParaRPr>
          </a:p>
        </p:txBody>
      </p:sp>
    </p:spTree>
    <p:extLst>
      <p:ext uri="{BB962C8B-B14F-4D97-AF65-F5344CB8AC3E}">
        <p14:creationId xmlns:p14="http://schemas.microsoft.com/office/powerpoint/2010/main" val="16138768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 id="214748372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4"/>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3"/>
          </p:nvPr>
        </p:nvSpPr>
        <p:spPr>
          <a:xfrm>
            <a:off x="5715000" y="838202"/>
            <a:ext cx="4419600" cy="365125"/>
          </a:xfrm>
          <a:prstGeom prst="rect">
            <a:avLst/>
          </a:prstGeom>
        </p:spPr>
        <p:txBody>
          <a:bodyPr/>
          <a:lstStyle>
            <a:lvl1pPr>
              <a:defRPr sz="800">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white"/>
                </a:solidFill>
              </a:rPr>
              <a:t>December 11 2017</a:t>
            </a:r>
            <a:endParaRPr lang="en-US" dirty="0">
              <a:solidFill>
                <a:prstClr val="white"/>
              </a:solidFill>
            </a:endParaRPr>
          </a:p>
        </p:txBody>
      </p:sp>
    </p:spTree>
    <p:extLst>
      <p:ext uri="{BB962C8B-B14F-4D97-AF65-F5344CB8AC3E}">
        <p14:creationId xmlns:p14="http://schemas.microsoft.com/office/powerpoint/2010/main" val="9548719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41"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4"/>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a:xfrm>
            <a:off x="457200" y="0"/>
            <a:ext cx="82296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dirty="0">
              <a:solidFill>
                <a:prstClr val="white"/>
              </a:solidFill>
            </a:endParaRPr>
          </a:p>
        </p:txBody>
      </p:sp>
      <p:sp>
        <p:nvSpPr>
          <p:cNvPr id="5" name="Footer Placeholder 4"/>
          <p:cNvSpPr txBox="1">
            <a:spLocks/>
          </p:cNvSpPr>
          <p:nvPr userDrawn="1"/>
        </p:nvSpPr>
        <p:spPr>
          <a:xfrm>
            <a:off x="5715000" y="838202"/>
            <a:ext cx="4419600" cy="365125"/>
          </a:xfrm>
          <a:prstGeom prst="rect">
            <a:avLst/>
          </a:prstGeom>
        </p:spPr>
        <p:txBody>
          <a:bodyPr/>
          <a:lstStyle>
            <a:defPPr>
              <a:defRPr lang="en-US"/>
            </a:defPPr>
            <a:lvl1pPr marL="0" algn="l" defTabSz="914400" rtl="0" eaLnBrk="1" latinLnBrk="0" hangingPunct="1">
              <a:defRPr sz="800" kern="1200">
                <a:solidFill>
                  <a:schemeClr val="bg1"/>
                </a:solidFill>
                <a:latin typeface="Arial" charset="0"/>
                <a:ea typeface="ＭＳ Ｐゴシック" charset="-128"/>
                <a:cs typeface="ＭＳ Ｐゴシック"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white"/>
              </a:solidFill>
            </a:endParaRPr>
          </a:p>
        </p:txBody>
      </p:sp>
      <p:pic>
        <p:nvPicPr>
          <p:cNvPr id="6" name="Picture 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420"/>
            <a:ext cx="2693774" cy="1047832"/>
          </a:xfrm>
          <a:prstGeom prst="rect">
            <a:avLst/>
          </a:prstGeom>
          <a:solidFill>
            <a:schemeClr val="tx1"/>
          </a:solidFill>
        </p:spPr>
      </p:pic>
    </p:spTree>
    <p:extLst>
      <p:ext uri="{BB962C8B-B14F-4D97-AF65-F5344CB8AC3E}">
        <p14:creationId xmlns:p14="http://schemas.microsoft.com/office/powerpoint/2010/main" val="19949996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7"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Header_Style_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
        <p:nvSpPr>
          <p:cNvPr id="4" name="Date Placeholder 3"/>
          <p:cNvSpPr>
            <a:spLocks noGrp="1"/>
          </p:cNvSpPr>
          <p:nvPr>
            <p:ph type="dt" sz="half" idx="2"/>
          </p:nvPr>
        </p:nvSpPr>
        <p:spPr>
          <a:xfrm>
            <a:off x="8619261" y="6633711"/>
            <a:ext cx="524740" cy="186097"/>
          </a:xfrm>
          <a:prstGeom prst="rect">
            <a:avLst/>
          </a:prstGeom>
        </p:spPr>
        <p:txBody>
          <a:bodyPr vert="horz" wrap="square" lIns="91440" tIns="45720" rIns="91440" bIns="45720" numCol="1" anchor="t" anchorCtr="0" compatLnSpc="1">
            <a:prstTxWarp prst="textNoShape">
              <a:avLst/>
            </a:prstTxWarp>
          </a:bodyPr>
          <a:lstStyle>
            <a:lvl1pPr algn="r">
              <a:defRPr sz="600">
                <a:latin typeface="Arial"/>
                <a:cs typeface="Arial"/>
              </a:defRPr>
            </a:lvl1pPr>
          </a:lstStyle>
          <a:p>
            <a:pPr defTabSz="342900"/>
            <a:endParaRPr lang="en-US" dirty="0">
              <a:solidFill>
                <a:prstClr val="black"/>
              </a:solidFill>
            </a:endParaRPr>
          </a:p>
        </p:txBody>
      </p:sp>
    </p:spTree>
    <p:extLst>
      <p:ext uri="{BB962C8B-B14F-4D97-AF65-F5344CB8AC3E}">
        <p14:creationId xmlns:p14="http://schemas.microsoft.com/office/powerpoint/2010/main" val="90046328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Calibri" pitchFamily="34"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anner OCT template.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4"/>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3"/>
          </p:nvPr>
        </p:nvSpPr>
        <p:spPr>
          <a:xfrm>
            <a:off x="5715000" y="838202"/>
            <a:ext cx="4419600" cy="365125"/>
          </a:xfrm>
          <a:prstGeom prst="rect">
            <a:avLst/>
          </a:prstGeom>
        </p:spPr>
        <p:txBody>
          <a:bodyPr/>
          <a:lstStyle>
            <a:lvl1pPr>
              <a:defRPr sz="800">
                <a:solidFill>
                  <a:schemeClr val="bg1"/>
                </a:solidFill>
                <a:latin typeface="Arial" charset="0"/>
                <a:ea typeface="ＭＳ Ｐゴシック" charset="-128"/>
                <a:cs typeface="ＭＳ Ｐゴシック" charset="-128"/>
              </a:defRPr>
            </a:lvl1pPr>
          </a:lstStyle>
          <a:p>
            <a:pPr defTabSz="914400" fontAlgn="base">
              <a:spcBef>
                <a:spcPct val="0"/>
              </a:spcBef>
              <a:spcAft>
                <a:spcPct val="0"/>
              </a:spcAft>
              <a:defRPr/>
            </a:pPr>
            <a:r>
              <a:rPr lang="en-US">
                <a:solidFill>
                  <a:prstClr val="white"/>
                </a:solidFill>
              </a:rPr>
              <a:t>December 11 2017</a:t>
            </a:r>
            <a:endParaRPr lang="en-US" dirty="0">
              <a:solidFill>
                <a:prstClr val="white"/>
              </a:solidFill>
            </a:endParaRPr>
          </a:p>
        </p:txBody>
      </p:sp>
    </p:spTree>
    <p:extLst>
      <p:ext uri="{BB962C8B-B14F-4D97-AF65-F5344CB8AC3E}">
        <p14:creationId xmlns:p14="http://schemas.microsoft.com/office/powerpoint/2010/main" val="180170286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21"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08334" y="6356352"/>
            <a:ext cx="478465"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74D8254-F395-44A2-81D2-D7E34D65D9C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340348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05800" y="6492875"/>
            <a:ext cx="3810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7D31DA-F43F-1344-9AA4-8ED4541F0317}" type="slidenum">
              <a:rPr lang="en-US" smtClean="0">
                <a:solidFill>
                  <a:prstClr val="black">
                    <a:tint val="75000"/>
                  </a:prstClr>
                </a:solidFill>
              </a:rPr>
              <a:pPr/>
              <a:t>‹#›</a:t>
            </a:fld>
            <a:endParaRPr lang="en-US">
              <a:solidFill>
                <a:prstClr val="black">
                  <a:tint val="75000"/>
                </a:prstClr>
              </a:solidFill>
            </a:endParaRPr>
          </a:p>
        </p:txBody>
      </p:sp>
      <p:pic>
        <p:nvPicPr>
          <p:cNvPr id="7" name="Picture 2" descr="Banner OCT template.jp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0"/>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4526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7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9.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546A-85E0-4B53-A5ED-3B1258DC793F}"/>
              </a:ext>
            </a:extLst>
          </p:cNvPr>
          <p:cNvSpPr>
            <a:spLocks noGrp="1"/>
          </p:cNvSpPr>
          <p:nvPr>
            <p:ph type="ctrTitle"/>
          </p:nvPr>
        </p:nvSpPr>
        <p:spPr>
          <a:xfrm>
            <a:off x="0" y="1130300"/>
            <a:ext cx="9144000" cy="1470025"/>
          </a:xfrm>
        </p:spPr>
        <p:txBody>
          <a:bodyPr>
            <a:normAutofit/>
          </a:bodyPr>
          <a:lstStyle/>
          <a:p>
            <a:r>
              <a:rPr lang="en-US" sz="3200" b="1" dirty="0">
                <a:latin typeface="Arial" panose="020B0604020202020204" pitchFamily="34" charset="0"/>
                <a:cs typeface="Arial" panose="020B0604020202020204" pitchFamily="34" charset="0"/>
              </a:rPr>
              <a:t>TechEdSat-13: The First Flight of a Neuromorphic Processor</a:t>
            </a:r>
          </a:p>
        </p:txBody>
      </p:sp>
      <p:sp>
        <p:nvSpPr>
          <p:cNvPr id="3" name="Subtitle 2">
            <a:extLst>
              <a:ext uri="{FF2B5EF4-FFF2-40B4-BE49-F238E27FC236}">
                <a16:creationId xmlns:a16="http://schemas.microsoft.com/office/drawing/2014/main" id="{44FE1E6C-6B1C-4797-8698-4B21A21734B3}"/>
              </a:ext>
            </a:extLst>
          </p:cNvPr>
          <p:cNvSpPr>
            <a:spLocks noGrp="1"/>
          </p:cNvSpPr>
          <p:nvPr>
            <p:ph type="subTitle" idx="1"/>
          </p:nvPr>
        </p:nvSpPr>
        <p:spPr>
          <a:xfrm>
            <a:off x="970845" y="2676659"/>
            <a:ext cx="6999111" cy="2877473"/>
          </a:xfrm>
        </p:spPr>
        <p:txBody>
          <a:bodyPr>
            <a:normAutofit fontScale="55000" lnSpcReduction="20000"/>
          </a:bodyPr>
          <a:lstStyle/>
          <a:p>
            <a:r>
              <a:rPr lang="en-US" sz="4400" dirty="0">
                <a:latin typeface="Arial" panose="020B0604020202020204" pitchFamily="34" charset="0"/>
                <a:cs typeface="Arial" panose="020B0604020202020204" pitchFamily="34" charset="0"/>
              </a:rPr>
              <a:t>CubeSat Developers Workshop</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April 26, 2022</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Marcus Murbach</a:t>
            </a:r>
            <a:r>
              <a:rPr lang="en-US" sz="2400" baseline="30000" dirty="0">
                <a:latin typeface="Arial" panose="020B0604020202020204" pitchFamily="34" charset="0"/>
                <a:cs typeface="Arial" panose="020B0604020202020204" pitchFamily="34" charset="0"/>
              </a:rPr>
              <a:t>1</a:t>
            </a:r>
          </a:p>
          <a:p>
            <a:r>
              <a:rPr lang="en-US" sz="2400" dirty="0">
                <a:latin typeface="Arial" panose="020B0604020202020204" pitchFamily="34" charset="0"/>
                <a:cs typeface="Arial" panose="020B0604020202020204" pitchFamily="34" charset="0"/>
              </a:rPr>
              <a:t>Alejandro Salas</a:t>
            </a:r>
            <a:r>
              <a:rPr lang="en-US" sz="2400" baseline="30000" dirty="0">
                <a:latin typeface="Arial" panose="020B0604020202020204" pitchFamily="34" charset="0"/>
                <a:cs typeface="Arial" panose="020B0604020202020204" pitchFamily="34" charset="0"/>
              </a:rPr>
              <a:t>1</a:t>
            </a:r>
          </a:p>
          <a:p>
            <a:r>
              <a:rPr lang="en-US" sz="2400" dirty="0">
                <a:latin typeface="Arial" panose="020B0604020202020204" pitchFamily="34" charset="0"/>
                <a:cs typeface="Arial" panose="020B0604020202020204" pitchFamily="34" charset="0"/>
              </a:rPr>
              <a:t>Michael Lowry</a:t>
            </a:r>
            <a:r>
              <a:rPr lang="en-US" sz="2400" baseline="30000" dirty="0">
                <a:latin typeface="Arial" panose="020B0604020202020204" pitchFamily="34" charset="0"/>
                <a:cs typeface="Arial" panose="020B0604020202020204" pitchFamily="34" charset="0"/>
              </a:rPr>
              <a:t>1</a:t>
            </a:r>
          </a:p>
          <a:p>
            <a:r>
              <a:rPr lang="en-US" sz="2400" dirty="0">
                <a:latin typeface="Arial" panose="020B0604020202020204" pitchFamily="34" charset="0"/>
                <a:cs typeface="Arial" panose="020B0604020202020204" pitchFamily="34" charset="0"/>
              </a:rPr>
              <a:t>Eric Barszcz</a:t>
            </a:r>
            <a:r>
              <a:rPr lang="en-US" sz="2400" baseline="300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Janette Briones</a:t>
            </a:r>
            <a:r>
              <a:rPr lang="en-US" sz="2400" baseline="30000" dirty="0">
                <a:latin typeface="Arial" panose="020B0604020202020204" pitchFamily="34" charset="0"/>
                <a:cs typeface="Arial" panose="020B0604020202020204" pitchFamily="34" charset="0"/>
              </a:rPr>
              <a:t>2</a:t>
            </a:r>
          </a:p>
          <a:p>
            <a:r>
              <a:rPr lang="en-US" sz="2400" dirty="0">
                <a:latin typeface="Arial" panose="020B0604020202020204" pitchFamily="34" charset="0"/>
                <a:cs typeface="Arial" panose="020B0604020202020204" pitchFamily="34" charset="0"/>
              </a:rPr>
              <a:t>Peter Schemmel</a:t>
            </a:r>
            <a:r>
              <a:rPr lang="en-US" sz="2400" baseline="30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Michael Mercury</a:t>
            </a:r>
            <a:r>
              <a:rPr lang="en-US" sz="2400" baseline="30000" dirty="0">
                <a:latin typeface="Arial" panose="020B0604020202020204" pitchFamily="34" charset="0"/>
                <a:cs typeface="Arial" panose="020B0604020202020204" pitchFamily="34" charset="0"/>
              </a:rPr>
              <a:t>3</a:t>
            </a:r>
          </a:p>
          <a:p>
            <a:r>
              <a:rPr lang="en-US" sz="2400" dirty="0">
                <a:latin typeface="Arial" panose="020B0604020202020204" pitchFamily="34" charset="0"/>
                <a:cs typeface="Arial" panose="020B0604020202020204" pitchFamily="34" charset="0"/>
              </a:rPr>
              <a:t>Tarek Taha</a:t>
            </a:r>
            <a:r>
              <a:rPr lang="en-US" sz="2400" baseline="30000" dirty="0">
                <a:latin typeface="Arial" panose="020B0604020202020204" pitchFamily="34" charset="0"/>
                <a:cs typeface="Arial" panose="020B0604020202020204" pitchFamily="34" charset="0"/>
              </a:rPr>
              <a:t>4</a:t>
            </a:r>
          </a:p>
        </p:txBody>
      </p:sp>
      <p:sp>
        <p:nvSpPr>
          <p:cNvPr id="4" name="Slide Number Placeholder 3">
            <a:extLst>
              <a:ext uri="{FF2B5EF4-FFF2-40B4-BE49-F238E27FC236}">
                <a16:creationId xmlns:a16="http://schemas.microsoft.com/office/drawing/2014/main" id="{B40FDF5E-5A12-407E-AC1B-2AE662F5CD53}"/>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a:t>
            </a:fld>
            <a:endParaRPr lang="en-US">
              <a:solidFill>
                <a:prstClr val="black">
                  <a:tint val="75000"/>
                </a:prstClr>
              </a:solidFill>
            </a:endParaRPr>
          </a:p>
        </p:txBody>
      </p:sp>
      <p:sp>
        <p:nvSpPr>
          <p:cNvPr id="8" name="TextBox 7">
            <a:extLst>
              <a:ext uri="{FF2B5EF4-FFF2-40B4-BE49-F238E27FC236}">
                <a16:creationId xmlns:a16="http://schemas.microsoft.com/office/drawing/2014/main" id="{B10F3892-A155-462E-A477-743819390805}"/>
              </a:ext>
            </a:extLst>
          </p:cNvPr>
          <p:cNvSpPr txBox="1"/>
          <p:nvPr/>
        </p:nvSpPr>
        <p:spPr>
          <a:xfrm>
            <a:off x="349047" y="5608478"/>
            <a:ext cx="8603952" cy="1066959"/>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TES-n</a:t>
            </a:r>
            <a:r>
              <a:rPr lang="en-US" sz="1100" dirty="0">
                <a:latin typeface="Arial" panose="020B0604020202020204" pitchFamily="34" charset="0"/>
                <a:cs typeface="Arial" panose="020B0604020202020204" pitchFamily="34" charset="0"/>
              </a:rPr>
              <a:t>: C. Priscal</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R. Ntone-Johansen</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S. Zuniga</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J. Alvarellos</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A. Brock</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S. Krzesniak</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K. Boateng</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S. Schisler</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T. Stone</a:t>
            </a:r>
            <a:r>
              <a:rPr lang="en-US" sz="1100" baseline="30000" dirty="0">
                <a:latin typeface="Arial" panose="020B0604020202020204" pitchFamily="34" charset="0"/>
                <a:cs typeface="Arial" panose="020B0604020202020204" pitchFamily="34" charset="0"/>
              </a:rPr>
              <a:t>1</a:t>
            </a:r>
          </a:p>
          <a:p>
            <a:r>
              <a:rPr lang="en-US" sz="1100" b="1" dirty="0">
                <a:latin typeface="Arial" panose="020B0604020202020204" pitchFamily="34" charset="0"/>
                <a:cs typeface="Arial" panose="020B0604020202020204" pitchFamily="34" charset="0"/>
              </a:rPr>
              <a:t>Intelligent Systems</a:t>
            </a:r>
            <a:r>
              <a:rPr lang="en-US" sz="1100" dirty="0">
                <a:latin typeface="Arial" panose="020B0604020202020204" pitchFamily="34" charset="0"/>
                <a:cs typeface="Arial" panose="020B0604020202020204" pitchFamily="34" charset="0"/>
              </a:rPr>
              <a:t>: R, Alena</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J. Schumann</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K. Kannan</a:t>
            </a:r>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a:t>
            </a:r>
          </a:p>
          <a:p>
            <a:r>
              <a:rPr lang="en-US" sz="1100" b="1" dirty="0">
                <a:latin typeface="Arial" panose="020B0604020202020204" pitchFamily="34" charset="0"/>
                <a:cs typeface="Arial" panose="020B0604020202020204" pitchFamily="34" charset="0"/>
              </a:rPr>
              <a:t>Cognitive Communication</a:t>
            </a:r>
            <a:r>
              <a:rPr lang="en-US" sz="1100" dirty="0">
                <a:latin typeface="Arial" panose="020B0604020202020204" pitchFamily="34" charset="0"/>
                <a:cs typeface="Arial" panose="020B0604020202020204" pitchFamily="34" charset="0"/>
              </a:rPr>
              <a:t>: A, Gannon</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R, Dudukovich</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J. Downey</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C. Doxley</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D. Chelmins</a:t>
            </a:r>
            <a:r>
              <a:rPr lang="en-US" sz="1100" baseline="30000" dirty="0">
                <a:latin typeface="Arial" panose="020B0604020202020204" pitchFamily="34" charset="0"/>
                <a:cs typeface="Arial" panose="020B0604020202020204" pitchFamily="34" charset="0"/>
              </a:rPr>
              <a:t>2</a:t>
            </a:r>
          </a:p>
          <a:p>
            <a:endParaRPr lang="en-US" sz="1100" baseline="300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NASA Ames Research Center, </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NASA Glenn Research Center, </a:t>
            </a:r>
            <a:r>
              <a:rPr lang="en-US" sz="1100" baseline="30000" dirty="0">
                <a:latin typeface="Arial" panose="020B0604020202020204" pitchFamily="34" charset="0"/>
                <a:cs typeface="Arial" panose="020B0604020202020204" pitchFamily="34" charset="0"/>
              </a:rPr>
              <a:t>3</a:t>
            </a:r>
            <a:r>
              <a:rPr lang="en-US" sz="1100" dirty="0">
                <a:latin typeface="Arial" panose="020B0604020202020204" pitchFamily="34" charset="0"/>
                <a:cs typeface="Arial" panose="020B0604020202020204" pitchFamily="34" charset="0"/>
              </a:rPr>
              <a:t>Exploration Institute, </a:t>
            </a:r>
            <a:r>
              <a:rPr lang="en-US" sz="1100" baseline="30000" dirty="0">
                <a:latin typeface="Arial" panose="020B0604020202020204" pitchFamily="34" charset="0"/>
                <a:cs typeface="Arial" panose="020B0604020202020204" pitchFamily="34" charset="0"/>
              </a:rPr>
              <a:t>4</a:t>
            </a:r>
            <a:r>
              <a:rPr lang="en-US" sz="1100" dirty="0">
                <a:latin typeface="Arial" panose="020B0604020202020204" pitchFamily="34" charset="0"/>
                <a:cs typeface="Arial" panose="020B0604020202020204" pitchFamily="34" charset="0"/>
              </a:rPr>
              <a:t>Brisk Computing</a:t>
            </a:r>
          </a:p>
        </p:txBody>
      </p:sp>
    </p:spTree>
    <p:extLst>
      <p:ext uri="{BB962C8B-B14F-4D97-AF65-F5344CB8AC3E}">
        <p14:creationId xmlns:p14="http://schemas.microsoft.com/office/powerpoint/2010/main" val="354324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396D68-21FD-4A9C-BC92-843B9D5990D0}"/>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10</a:t>
            </a:fld>
            <a:endParaRPr lang="en-US">
              <a:solidFill>
                <a:prstClr val="black">
                  <a:tint val="75000"/>
                </a:prstClr>
              </a:solidFill>
            </a:endParaRPr>
          </a:p>
        </p:txBody>
      </p:sp>
      <p:sp>
        <p:nvSpPr>
          <p:cNvPr id="4" name="Title 3">
            <a:extLst>
              <a:ext uri="{FF2B5EF4-FFF2-40B4-BE49-F238E27FC236}">
                <a16:creationId xmlns:a16="http://schemas.microsoft.com/office/drawing/2014/main" id="{7BA95CE6-B3AF-47F6-8B20-A46216913371}"/>
              </a:ext>
            </a:extLst>
          </p:cNvPr>
          <p:cNvSpPr>
            <a:spLocks noGrp="1"/>
          </p:cNvSpPr>
          <p:nvPr>
            <p:ph type="title"/>
          </p:nvPr>
        </p:nvSpPr>
        <p:spPr/>
        <p:txBody>
          <a:bodyPr>
            <a:normAutofit/>
          </a:bodyPr>
          <a:lstStyle/>
          <a:p>
            <a:r>
              <a:rPr lang="en-US" sz="3600" dirty="0"/>
              <a:t>Initial Results: Spacecraft Health</a:t>
            </a:r>
          </a:p>
        </p:txBody>
      </p:sp>
      <p:pic>
        <p:nvPicPr>
          <p:cNvPr id="5" name="Picture 4" descr="Graphical user interface, chart&#10;&#10;Description automatically generated">
            <a:extLst>
              <a:ext uri="{FF2B5EF4-FFF2-40B4-BE49-F238E27FC236}">
                <a16:creationId xmlns:a16="http://schemas.microsoft.com/office/drawing/2014/main" id="{DB18F254-2B4D-4AE0-80CD-E406649F80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0151" y="1164356"/>
            <a:ext cx="6858000" cy="3180849"/>
          </a:xfrm>
          <a:prstGeom prst="rect">
            <a:avLst/>
          </a:prstGeom>
        </p:spPr>
      </p:pic>
      <p:cxnSp>
        <p:nvCxnSpPr>
          <p:cNvPr id="6" name="Straight Arrow Connector 5">
            <a:extLst>
              <a:ext uri="{FF2B5EF4-FFF2-40B4-BE49-F238E27FC236}">
                <a16:creationId xmlns:a16="http://schemas.microsoft.com/office/drawing/2014/main" id="{4E5546B9-9823-40E5-A04B-22ECB0186B8E}"/>
              </a:ext>
            </a:extLst>
          </p:cNvPr>
          <p:cNvCxnSpPr>
            <a:cxnSpLocks/>
          </p:cNvCxnSpPr>
          <p:nvPr/>
        </p:nvCxnSpPr>
        <p:spPr>
          <a:xfrm flipV="1">
            <a:off x="5678832" y="2593873"/>
            <a:ext cx="0" cy="77901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9E7DC58-2DC9-4EB7-B2E9-371F0B1D16E6}"/>
              </a:ext>
            </a:extLst>
          </p:cNvPr>
          <p:cNvSpPr txBox="1"/>
          <p:nvPr/>
        </p:nvSpPr>
        <p:spPr>
          <a:xfrm>
            <a:off x="5300075" y="3398779"/>
            <a:ext cx="744637" cy="507831"/>
          </a:xfrm>
          <a:prstGeom prst="rect">
            <a:avLst/>
          </a:prstGeom>
          <a:noFill/>
        </p:spPr>
        <p:txBody>
          <a:bodyPr wrap="square" rtlCol="0">
            <a:spAutoFit/>
          </a:bodyPr>
          <a:lstStyle/>
          <a:p>
            <a:r>
              <a:rPr lang="en-US" sz="1350" dirty="0"/>
              <a:t>AI/ML: 180min</a:t>
            </a:r>
          </a:p>
        </p:txBody>
      </p:sp>
      <p:cxnSp>
        <p:nvCxnSpPr>
          <p:cNvPr id="8" name="Straight Arrow Connector 7">
            <a:extLst>
              <a:ext uri="{FF2B5EF4-FFF2-40B4-BE49-F238E27FC236}">
                <a16:creationId xmlns:a16="http://schemas.microsoft.com/office/drawing/2014/main" id="{ED0EB47B-46C2-407B-8F23-2C249645B7E4}"/>
              </a:ext>
            </a:extLst>
          </p:cNvPr>
          <p:cNvCxnSpPr>
            <a:cxnSpLocks/>
          </p:cNvCxnSpPr>
          <p:nvPr/>
        </p:nvCxnSpPr>
        <p:spPr>
          <a:xfrm flipV="1">
            <a:off x="6480276" y="2851048"/>
            <a:ext cx="0" cy="127642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2FE8B28-32BA-466A-A8E1-5B8464EF9E0E}"/>
              </a:ext>
            </a:extLst>
          </p:cNvPr>
          <p:cNvSpPr txBox="1"/>
          <p:nvPr/>
        </p:nvSpPr>
        <p:spPr>
          <a:xfrm>
            <a:off x="5982660" y="4127474"/>
            <a:ext cx="830697" cy="507831"/>
          </a:xfrm>
          <a:prstGeom prst="rect">
            <a:avLst/>
          </a:prstGeom>
          <a:noFill/>
        </p:spPr>
        <p:txBody>
          <a:bodyPr wrap="square" rtlCol="0">
            <a:spAutoFit/>
          </a:bodyPr>
          <a:lstStyle/>
          <a:p>
            <a:r>
              <a:rPr lang="en-US" sz="1350" dirty="0"/>
              <a:t>AI/ML: 225min</a:t>
            </a:r>
          </a:p>
        </p:txBody>
      </p:sp>
      <p:cxnSp>
        <p:nvCxnSpPr>
          <p:cNvPr id="10" name="Straight Arrow Connector 9">
            <a:extLst>
              <a:ext uri="{FF2B5EF4-FFF2-40B4-BE49-F238E27FC236}">
                <a16:creationId xmlns:a16="http://schemas.microsoft.com/office/drawing/2014/main" id="{CFEDBD7B-7A9E-411F-A2A9-54F06D0BB3C6}"/>
              </a:ext>
            </a:extLst>
          </p:cNvPr>
          <p:cNvCxnSpPr>
            <a:cxnSpLocks/>
          </p:cNvCxnSpPr>
          <p:nvPr/>
        </p:nvCxnSpPr>
        <p:spPr>
          <a:xfrm flipV="1">
            <a:off x="6911587" y="2993942"/>
            <a:ext cx="0" cy="148248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83D39E5-2DEE-45C3-8CB5-A28D6B1FAA3D}"/>
              </a:ext>
            </a:extLst>
          </p:cNvPr>
          <p:cNvSpPr txBox="1"/>
          <p:nvPr/>
        </p:nvSpPr>
        <p:spPr>
          <a:xfrm>
            <a:off x="6594575" y="4612222"/>
            <a:ext cx="830697" cy="507831"/>
          </a:xfrm>
          <a:prstGeom prst="rect">
            <a:avLst/>
          </a:prstGeom>
          <a:noFill/>
        </p:spPr>
        <p:txBody>
          <a:bodyPr wrap="square" rtlCol="0">
            <a:spAutoFit/>
          </a:bodyPr>
          <a:lstStyle/>
          <a:p>
            <a:r>
              <a:rPr lang="en-US" sz="1350" dirty="0"/>
              <a:t>AI/ML: 226min</a:t>
            </a:r>
          </a:p>
        </p:txBody>
      </p:sp>
      <p:cxnSp>
        <p:nvCxnSpPr>
          <p:cNvPr id="12" name="Straight Arrow Connector 11">
            <a:extLst>
              <a:ext uri="{FF2B5EF4-FFF2-40B4-BE49-F238E27FC236}">
                <a16:creationId xmlns:a16="http://schemas.microsoft.com/office/drawing/2014/main" id="{5ABA2467-C587-4586-9AFA-BD590B6D4C3C}"/>
              </a:ext>
            </a:extLst>
          </p:cNvPr>
          <p:cNvCxnSpPr>
            <a:cxnSpLocks/>
          </p:cNvCxnSpPr>
          <p:nvPr/>
        </p:nvCxnSpPr>
        <p:spPr>
          <a:xfrm flipV="1">
            <a:off x="2091678" y="2754781"/>
            <a:ext cx="0" cy="77901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32AB6B2-2EAC-4330-9CD4-4E8B0933584F}"/>
              </a:ext>
            </a:extLst>
          </p:cNvPr>
          <p:cNvSpPr txBox="1"/>
          <p:nvPr/>
        </p:nvSpPr>
        <p:spPr>
          <a:xfrm>
            <a:off x="1562525" y="3511201"/>
            <a:ext cx="666162" cy="507831"/>
          </a:xfrm>
          <a:prstGeom prst="rect">
            <a:avLst/>
          </a:prstGeom>
          <a:noFill/>
        </p:spPr>
        <p:txBody>
          <a:bodyPr wrap="square" rtlCol="0">
            <a:spAutoFit/>
          </a:bodyPr>
          <a:lstStyle/>
          <a:p>
            <a:r>
              <a:rPr lang="en-US" sz="1350" dirty="0"/>
              <a:t>AI/ML: 30min</a:t>
            </a:r>
          </a:p>
        </p:txBody>
      </p:sp>
      <p:cxnSp>
        <p:nvCxnSpPr>
          <p:cNvPr id="14" name="Straight Arrow Connector 13">
            <a:extLst>
              <a:ext uri="{FF2B5EF4-FFF2-40B4-BE49-F238E27FC236}">
                <a16:creationId xmlns:a16="http://schemas.microsoft.com/office/drawing/2014/main" id="{DF5ED634-4000-45C1-8A04-7EB43C2693E5}"/>
              </a:ext>
            </a:extLst>
          </p:cNvPr>
          <p:cNvCxnSpPr>
            <a:cxnSpLocks/>
          </p:cNvCxnSpPr>
          <p:nvPr/>
        </p:nvCxnSpPr>
        <p:spPr>
          <a:xfrm flipV="1">
            <a:off x="2547534" y="2604436"/>
            <a:ext cx="0" cy="77901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E15DE7D-9005-4C5D-B0FD-5C7AA4EBD131}"/>
              </a:ext>
            </a:extLst>
          </p:cNvPr>
          <p:cNvSpPr txBox="1"/>
          <p:nvPr/>
        </p:nvSpPr>
        <p:spPr>
          <a:xfrm>
            <a:off x="2228686" y="3395830"/>
            <a:ext cx="666162" cy="507831"/>
          </a:xfrm>
          <a:prstGeom prst="rect">
            <a:avLst/>
          </a:prstGeom>
          <a:noFill/>
        </p:spPr>
        <p:txBody>
          <a:bodyPr wrap="square" rtlCol="0">
            <a:spAutoFit/>
          </a:bodyPr>
          <a:lstStyle/>
          <a:p>
            <a:r>
              <a:rPr lang="en-US" sz="1350" dirty="0"/>
              <a:t>AI/ML: 41 min</a:t>
            </a:r>
          </a:p>
        </p:txBody>
      </p:sp>
      <p:cxnSp>
        <p:nvCxnSpPr>
          <p:cNvPr id="16" name="Straight Arrow Connector 15">
            <a:extLst>
              <a:ext uri="{FF2B5EF4-FFF2-40B4-BE49-F238E27FC236}">
                <a16:creationId xmlns:a16="http://schemas.microsoft.com/office/drawing/2014/main" id="{E03D8726-842A-494E-88BC-660E5FA50E12}"/>
              </a:ext>
            </a:extLst>
          </p:cNvPr>
          <p:cNvCxnSpPr>
            <a:cxnSpLocks/>
          </p:cNvCxnSpPr>
          <p:nvPr/>
        </p:nvCxnSpPr>
        <p:spPr>
          <a:xfrm flipV="1">
            <a:off x="3030227" y="2754780"/>
            <a:ext cx="0" cy="124116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6AACE01-329D-41F7-81C9-94E3EE5BC4B2}"/>
              </a:ext>
            </a:extLst>
          </p:cNvPr>
          <p:cNvSpPr txBox="1"/>
          <p:nvPr/>
        </p:nvSpPr>
        <p:spPr>
          <a:xfrm>
            <a:off x="2711379" y="4008328"/>
            <a:ext cx="666162" cy="507831"/>
          </a:xfrm>
          <a:prstGeom prst="rect">
            <a:avLst/>
          </a:prstGeom>
          <a:noFill/>
        </p:spPr>
        <p:txBody>
          <a:bodyPr wrap="square" rtlCol="0">
            <a:spAutoFit/>
          </a:bodyPr>
          <a:lstStyle/>
          <a:p>
            <a:r>
              <a:rPr lang="en-US" sz="1350" dirty="0"/>
              <a:t>AI/ML: 45 min</a:t>
            </a:r>
          </a:p>
        </p:txBody>
      </p:sp>
      <p:cxnSp>
        <p:nvCxnSpPr>
          <p:cNvPr id="18" name="Straight Arrow Connector 17">
            <a:extLst>
              <a:ext uri="{FF2B5EF4-FFF2-40B4-BE49-F238E27FC236}">
                <a16:creationId xmlns:a16="http://schemas.microsoft.com/office/drawing/2014/main" id="{CA42C580-E87E-4CD7-83FD-39A6EDEEF5CB}"/>
              </a:ext>
            </a:extLst>
          </p:cNvPr>
          <p:cNvCxnSpPr>
            <a:cxnSpLocks/>
          </p:cNvCxnSpPr>
          <p:nvPr/>
        </p:nvCxnSpPr>
        <p:spPr>
          <a:xfrm flipV="1">
            <a:off x="3544999" y="2911944"/>
            <a:ext cx="0" cy="169029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35986C4-D727-49D4-A56F-BFBAB4ACD90B}"/>
              </a:ext>
            </a:extLst>
          </p:cNvPr>
          <p:cNvSpPr txBox="1"/>
          <p:nvPr/>
        </p:nvSpPr>
        <p:spPr>
          <a:xfrm>
            <a:off x="3030227" y="4620826"/>
            <a:ext cx="957487" cy="507831"/>
          </a:xfrm>
          <a:prstGeom prst="rect">
            <a:avLst/>
          </a:prstGeom>
          <a:noFill/>
        </p:spPr>
        <p:txBody>
          <a:bodyPr wrap="square" rtlCol="0">
            <a:spAutoFit/>
          </a:bodyPr>
          <a:lstStyle/>
          <a:p>
            <a:r>
              <a:rPr lang="en-US" sz="1350" dirty="0"/>
              <a:t>GPS/Data collection</a:t>
            </a:r>
          </a:p>
        </p:txBody>
      </p:sp>
      <p:cxnSp>
        <p:nvCxnSpPr>
          <p:cNvPr id="20" name="Straight Arrow Connector 19">
            <a:extLst>
              <a:ext uri="{FF2B5EF4-FFF2-40B4-BE49-F238E27FC236}">
                <a16:creationId xmlns:a16="http://schemas.microsoft.com/office/drawing/2014/main" id="{F78FA6AB-559A-43C2-AE72-4BCAD76CA705}"/>
              </a:ext>
            </a:extLst>
          </p:cNvPr>
          <p:cNvCxnSpPr>
            <a:cxnSpLocks/>
          </p:cNvCxnSpPr>
          <p:nvPr/>
        </p:nvCxnSpPr>
        <p:spPr>
          <a:xfrm flipV="1">
            <a:off x="4498631" y="4037923"/>
            <a:ext cx="0" cy="527156"/>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FC9D232-A445-4FAD-965F-9325865714AC}"/>
              </a:ext>
            </a:extLst>
          </p:cNvPr>
          <p:cNvSpPr txBox="1"/>
          <p:nvPr/>
        </p:nvSpPr>
        <p:spPr>
          <a:xfrm>
            <a:off x="4083281" y="4575433"/>
            <a:ext cx="1111999" cy="715581"/>
          </a:xfrm>
          <a:prstGeom prst="rect">
            <a:avLst/>
          </a:prstGeom>
          <a:noFill/>
        </p:spPr>
        <p:txBody>
          <a:bodyPr wrap="square" rtlCol="0">
            <a:spAutoFit/>
          </a:bodyPr>
          <a:lstStyle/>
          <a:p>
            <a:r>
              <a:rPr lang="en-US" sz="1350" dirty="0"/>
              <a:t>GPS/Data Collection, SP test</a:t>
            </a:r>
          </a:p>
        </p:txBody>
      </p:sp>
      <p:sp>
        <p:nvSpPr>
          <p:cNvPr id="22" name="TextBox 21">
            <a:extLst>
              <a:ext uri="{FF2B5EF4-FFF2-40B4-BE49-F238E27FC236}">
                <a16:creationId xmlns:a16="http://schemas.microsoft.com/office/drawing/2014/main" id="{73147F14-6CA9-45D7-9524-0EDDCA7C36A3}"/>
              </a:ext>
            </a:extLst>
          </p:cNvPr>
          <p:cNvSpPr txBox="1"/>
          <p:nvPr/>
        </p:nvSpPr>
        <p:spPr>
          <a:xfrm>
            <a:off x="1257302" y="4293430"/>
            <a:ext cx="1971101" cy="923330"/>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Total Packets:</a:t>
            </a:r>
          </a:p>
          <a:p>
            <a:r>
              <a:rPr lang="en-US" sz="1350" dirty="0">
                <a:latin typeface="Arial" panose="020B0604020202020204" pitchFamily="34" charset="0"/>
                <a:cs typeface="Arial" panose="020B0604020202020204" pitchFamily="34" charset="0"/>
              </a:rPr>
              <a:t>Iridium 1: 1500</a:t>
            </a:r>
          </a:p>
          <a:p>
            <a:r>
              <a:rPr lang="en-US" sz="1350" dirty="0">
                <a:latin typeface="Arial" panose="020B0604020202020204" pitchFamily="34" charset="0"/>
                <a:cs typeface="Arial" panose="020B0604020202020204" pitchFamily="34" charset="0"/>
              </a:rPr>
              <a:t>Iridium 2: 1000</a:t>
            </a:r>
          </a:p>
          <a:p>
            <a:r>
              <a:rPr lang="en-US" sz="1350" dirty="0">
                <a:latin typeface="Arial" panose="020B0604020202020204" pitchFamily="34" charset="0"/>
                <a:cs typeface="Arial" panose="020B0604020202020204" pitchFamily="34" charset="0"/>
              </a:rPr>
              <a:t>Iridium 3: 1300</a:t>
            </a:r>
          </a:p>
        </p:txBody>
      </p:sp>
      <p:sp>
        <p:nvSpPr>
          <p:cNvPr id="51" name="TextBox 50">
            <a:extLst>
              <a:ext uri="{FF2B5EF4-FFF2-40B4-BE49-F238E27FC236}">
                <a16:creationId xmlns:a16="http://schemas.microsoft.com/office/drawing/2014/main" id="{FDC81368-6585-458C-895B-93ECC0347F65}"/>
              </a:ext>
            </a:extLst>
          </p:cNvPr>
          <p:cNvSpPr txBox="1"/>
          <p:nvPr/>
        </p:nvSpPr>
        <p:spPr>
          <a:xfrm>
            <a:off x="1040857" y="5875062"/>
            <a:ext cx="691554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Successfully run the AI/ML experiment for 225 minutes or ~2.5 Orbits</a:t>
            </a:r>
          </a:p>
        </p:txBody>
      </p:sp>
    </p:spTree>
    <p:extLst>
      <p:ext uri="{BB962C8B-B14F-4D97-AF65-F5344CB8AC3E}">
        <p14:creationId xmlns:p14="http://schemas.microsoft.com/office/powerpoint/2010/main" val="54901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AF069B-7FAD-451A-A6A8-E8BF998B1B91}"/>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11</a:t>
            </a:fld>
            <a:endParaRPr lang="en-US">
              <a:solidFill>
                <a:prstClr val="black">
                  <a:tint val="75000"/>
                </a:prstClr>
              </a:solidFill>
            </a:endParaRPr>
          </a:p>
        </p:txBody>
      </p:sp>
      <p:sp>
        <p:nvSpPr>
          <p:cNvPr id="4" name="Title 3">
            <a:extLst>
              <a:ext uri="{FF2B5EF4-FFF2-40B4-BE49-F238E27FC236}">
                <a16:creationId xmlns:a16="http://schemas.microsoft.com/office/drawing/2014/main" id="{833DC69B-AE05-4013-949F-A4738981B12A}"/>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Initial Results: Lunar Radio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Downlink</a:t>
            </a:r>
          </a:p>
        </p:txBody>
      </p:sp>
      <p:pic>
        <p:nvPicPr>
          <p:cNvPr id="5" name="Picture 4" descr="Chart, scatter chart&#10;&#10;Description automatically generated">
            <a:extLst>
              <a:ext uri="{FF2B5EF4-FFF2-40B4-BE49-F238E27FC236}">
                <a16:creationId xmlns:a16="http://schemas.microsoft.com/office/drawing/2014/main" id="{7E8D5F35-1FFB-42E4-93EB-CC55DB8E13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2562" y="1311529"/>
            <a:ext cx="2567530" cy="1929020"/>
          </a:xfrm>
          <a:prstGeom prst="rect">
            <a:avLst/>
          </a:prstGeom>
        </p:spPr>
      </p:pic>
      <p:pic>
        <p:nvPicPr>
          <p:cNvPr id="6" name="Picture 5" descr="Chart&#10;&#10;Description automatically generated with low confidence">
            <a:extLst>
              <a:ext uri="{FF2B5EF4-FFF2-40B4-BE49-F238E27FC236}">
                <a16:creationId xmlns:a16="http://schemas.microsoft.com/office/drawing/2014/main" id="{0D3EB7B6-354D-4569-9260-1E36FEC3C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0138" y="1311529"/>
            <a:ext cx="2069930" cy="1929020"/>
          </a:xfrm>
          <a:prstGeom prst="rect">
            <a:avLst/>
          </a:prstGeom>
        </p:spPr>
      </p:pic>
      <p:sp>
        <p:nvSpPr>
          <p:cNvPr id="7" name="Content Placeholder 2">
            <a:extLst>
              <a:ext uri="{FF2B5EF4-FFF2-40B4-BE49-F238E27FC236}">
                <a16:creationId xmlns:a16="http://schemas.microsoft.com/office/drawing/2014/main" id="{EAC2EFF7-0A97-4200-8231-CDD935CD089F}"/>
              </a:ext>
            </a:extLst>
          </p:cNvPr>
          <p:cNvSpPr>
            <a:spLocks noGrp="1"/>
          </p:cNvSpPr>
          <p:nvPr>
            <p:ph idx="1"/>
          </p:nvPr>
        </p:nvSpPr>
        <p:spPr>
          <a:xfrm>
            <a:off x="457201" y="3372214"/>
            <a:ext cx="7749822" cy="2757653"/>
          </a:xfrm>
        </p:spPr>
        <p:txBody>
          <a:bodyPr>
            <a:noAutofit/>
          </a:bodyPr>
          <a:lstStyle/>
          <a:p>
            <a:r>
              <a:rPr lang="en-US" sz="2000" b="1" dirty="0">
                <a:latin typeface="Arial" panose="020B0604020202020204" pitchFamily="34" charset="0"/>
                <a:cs typeface="Arial" panose="020B0604020202020204" pitchFamily="34" charset="0"/>
              </a:rPr>
              <a:t>Successful Phase1 OPS</a:t>
            </a:r>
          </a:p>
          <a:p>
            <a:pPr lvl="1"/>
            <a:r>
              <a:rPr lang="en-US" sz="1600"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nalyzing data to extract key radio/link parameters including S/N, data rate</a:t>
            </a:r>
          </a:p>
          <a:p>
            <a:pPr lvl="1"/>
            <a:r>
              <a:rPr lang="en-US" sz="1400" dirty="0">
                <a:latin typeface="Arial" panose="020B0604020202020204" pitchFamily="34" charset="0"/>
                <a:cs typeface="Arial" panose="020B0604020202020204" pitchFamily="34" charset="0"/>
              </a:rPr>
              <a:t>Demodulation and data transfer protocol being developed </a:t>
            </a:r>
          </a:p>
          <a:p>
            <a:pPr lvl="1"/>
            <a:r>
              <a:rPr lang="en-US" sz="1400" dirty="0">
                <a:latin typeface="Arial" panose="020B0604020202020204" pitchFamily="34" charset="0"/>
                <a:cs typeface="Arial" panose="020B0604020202020204" pitchFamily="34" charset="0"/>
              </a:rPr>
              <a:t>Passes limited to 50MB.  (data per pass dependent on derived data rate; 1-1.2 </a:t>
            </a:r>
            <a:r>
              <a:rPr lang="en-US" sz="1400" dirty="0" err="1">
                <a:latin typeface="Arial" panose="020B0604020202020204" pitchFamily="34" charset="0"/>
                <a:cs typeface="Arial" panose="020B0604020202020204" pitchFamily="34" charset="0"/>
              </a:rPr>
              <a:t>Mbs</a:t>
            </a:r>
            <a:r>
              <a:rPr lang="en-US" sz="1400" dirty="0">
                <a:latin typeface="Arial" panose="020B0604020202020204" pitchFamily="34" charset="0"/>
                <a:cs typeface="Arial" panose="020B0604020202020204" pitchFamily="34" charset="0"/>
              </a:rPr>
              <a:t>;  400Mb requires 330-400s)</a:t>
            </a:r>
          </a:p>
          <a:p>
            <a:pPr lvl="1"/>
            <a:r>
              <a:rPr lang="en-US" sz="1400" dirty="0">
                <a:solidFill>
                  <a:schemeClr val="tx1"/>
                </a:solidFill>
                <a:latin typeface="Arial" panose="020B0604020202020204" pitchFamily="34" charset="0"/>
                <a:cs typeface="Arial" panose="020B0604020202020204" pitchFamily="34" charset="0"/>
              </a:rPr>
              <a:t>Commercial S-band data downlink experiment through Amazon Web Services (AWS) Ground Station</a:t>
            </a:r>
          </a:p>
          <a:p>
            <a:pPr lvl="1"/>
            <a:r>
              <a:rPr lang="en-US" sz="1400" dirty="0">
                <a:latin typeface="Arial" panose="020B0604020202020204" pitchFamily="34" charset="0"/>
                <a:cs typeface="Arial" panose="020B0604020202020204" pitchFamily="34" charset="0"/>
              </a:rPr>
              <a:t>One 5-minute pass has downlinked 51MB of data  </a:t>
            </a:r>
          </a:p>
          <a:p>
            <a:r>
              <a:rPr lang="en-US" sz="2000" b="1" dirty="0">
                <a:latin typeface="Arial" panose="020B0604020202020204" pitchFamily="34" charset="0"/>
                <a:cs typeface="Arial" panose="020B0604020202020204" pitchFamily="34" charset="0"/>
              </a:rPr>
              <a:t>Operation plan for next few passes</a:t>
            </a:r>
          </a:p>
          <a:p>
            <a:pPr lvl="1"/>
            <a:r>
              <a:rPr lang="en-US" sz="1400" dirty="0">
                <a:latin typeface="Arial" panose="020B0604020202020204" pitchFamily="34" charset="0"/>
                <a:cs typeface="Arial" panose="020B0604020202020204" pitchFamily="34" charset="0"/>
              </a:rPr>
              <a:t>Evaluate current data set</a:t>
            </a:r>
          </a:p>
          <a:p>
            <a:pPr lvl="1"/>
            <a:r>
              <a:rPr lang="en-US" sz="1400" dirty="0">
                <a:latin typeface="Arial" panose="020B0604020202020204" pitchFamily="34" charset="0"/>
                <a:cs typeface="Arial" panose="020B0604020202020204" pitchFamily="34" charset="0"/>
              </a:rPr>
              <a:t>Commence production experimental runs ( a 2.5 orbit/225 min run/Extended Run  will generate about 5MB of data)</a:t>
            </a:r>
          </a:p>
          <a:p>
            <a:pPr lvl="1"/>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79E32F8-054D-494B-98C1-7F4BE88F1841}"/>
              </a:ext>
            </a:extLst>
          </p:cNvPr>
          <p:cNvSpPr txBox="1"/>
          <p:nvPr/>
        </p:nvSpPr>
        <p:spPr>
          <a:xfrm>
            <a:off x="7031113" y="3188628"/>
            <a:ext cx="628955" cy="215444"/>
          </a:xfrm>
          <a:prstGeom prst="rect">
            <a:avLst/>
          </a:prstGeom>
          <a:noFill/>
        </p:spPr>
        <p:txBody>
          <a:bodyPr wrap="square">
            <a:spAutoFit/>
          </a:bodyPr>
          <a:lstStyle/>
          <a:p>
            <a:r>
              <a:rPr lang="en-US" sz="800" dirty="0"/>
              <a:t>(C. Priscal)</a:t>
            </a:r>
          </a:p>
        </p:txBody>
      </p:sp>
      <p:sp>
        <p:nvSpPr>
          <p:cNvPr id="9" name="TextBox 8">
            <a:extLst>
              <a:ext uri="{FF2B5EF4-FFF2-40B4-BE49-F238E27FC236}">
                <a16:creationId xmlns:a16="http://schemas.microsoft.com/office/drawing/2014/main" id="{90FCB71E-038B-4545-86F0-3938F7EC1E96}"/>
              </a:ext>
            </a:extLst>
          </p:cNvPr>
          <p:cNvSpPr txBox="1"/>
          <p:nvPr/>
        </p:nvSpPr>
        <p:spPr>
          <a:xfrm>
            <a:off x="1690976" y="3238262"/>
            <a:ext cx="947897" cy="215444"/>
          </a:xfrm>
          <a:prstGeom prst="rect">
            <a:avLst/>
          </a:prstGeom>
          <a:noFill/>
        </p:spPr>
        <p:txBody>
          <a:bodyPr wrap="square">
            <a:spAutoFit/>
          </a:bodyPr>
          <a:lstStyle/>
          <a:p>
            <a:r>
              <a:rPr lang="en-US" sz="800" dirty="0"/>
              <a:t>(A. Gannon et. al)</a:t>
            </a:r>
          </a:p>
        </p:txBody>
      </p:sp>
      <p:sp>
        <p:nvSpPr>
          <p:cNvPr id="10" name="TextBox 9">
            <a:extLst>
              <a:ext uri="{FF2B5EF4-FFF2-40B4-BE49-F238E27FC236}">
                <a16:creationId xmlns:a16="http://schemas.microsoft.com/office/drawing/2014/main" id="{81045B40-1EF4-5A4C-A142-3A6A35088AE1}"/>
              </a:ext>
            </a:extLst>
          </p:cNvPr>
          <p:cNvSpPr txBox="1"/>
          <p:nvPr/>
        </p:nvSpPr>
        <p:spPr>
          <a:xfrm>
            <a:off x="1875838" y="1179864"/>
            <a:ext cx="2304253" cy="215444"/>
          </a:xfrm>
          <a:prstGeom prst="rect">
            <a:avLst/>
          </a:prstGeom>
          <a:noFill/>
        </p:spPr>
        <p:txBody>
          <a:bodyPr wrap="square">
            <a:spAutoFit/>
          </a:bodyPr>
          <a:lstStyle>
            <a:defPPr>
              <a:defRPr lang="en-US"/>
            </a:defPPr>
            <a:lvl1pPr>
              <a:defRPr sz="800"/>
            </a:lvl1pPr>
          </a:lstStyle>
          <a:p>
            <a:r>
              <a:rPr lang="en-US" dirty="0"/>
              <a:t>TES-13 data received through AWS connection.</a:t>
            </a:r>
          </a:p>
        </p:txBody>
      </p:sp>
    </p:spTree>
    <p:extLst>
      <p:ext uri="{BB962C8B-B14F-4D97-AF65-F5344CB8AC3E}">
        <p14:creationId xmlns:p14="http://schemas.microsoft.com/office/powerpoint/2010/main" val="360791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364D28-F62D-4E47-A9EF-5BBFA9EEB726}"/>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12</a:t>
            </a:fld>
            <a:endParaRPr lang="en-US">
              <a:solidFill>
                <a:prstClr val="black">
                  <a:tint val="75000"/>
                </a:prstClr>
              </a:solidFill>
            </a:endParaRPr>
          </a:p>
        </p:txBody>
      </p:sp>
      <p:sp>
        <p:nvSpPr>
          <p:cNvPr id="4" name="Title 3">
            <a:extLst>
              <a:ext uri="{FF2B5EF4-FFF2-40B4-BE49-F238E27FC236}">
                <a16:creationId xmlns:a16="http://schemas.microsoft.com/office/drawing/2014/main" id="{AC2A2DB4-7336-4BE9-A1DA-A9A919FC72F4}"/>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Initial Results: Application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statistics</a:t>
            </a:r>
          </a:p>
        </p:txBody>
      </p:sp>
      <p:graphicFrame>
        <p:nvGraphicFramePr>
          <p:cNvPr id="5" name="Table 4">
            <a:extLst>
              <a:ext uri="{FF2B5EF4-FFF2-40B4-BE49-F238E27FC236}">
                <a16:creationId xmlns:a16="http://schemas.microsoft.com/office/drawing/2014/main" id="{940AAF48-3C24-4811-86DE-A738BB1CA92D}"/>
              </a:ext>
            </a:extLst>
          </p:cNvPr>
          <p:cNvGraphicFramePr>
            <a:graphicFrameLocks noGrp="1"/>
          </p:cNvGraphicFramePr>
          <p:nvPr>
            <p:extLst>
              <p:ext uri="{D42A27DB-BD31-4B8C-83A1-F6EECF244321}">
                <p14:modId xmlns:p14="http://schemas.microsoft.com/office/powerpoint/2010/main" val="3980669756"/>
              </p:ext>
            </p:extLst>
          </p:nvPr>
        </p:nvGraphicFramePr>
        <p:xfrm>
          <a:off x="117158" y="1167759"/>
          <a:ext cx="8909683" cy="4522481"/>
        </p:xfrm>
        <a:graphic>
          <a:graphicData uri="http://schemas.openxmlformats.org/drawingml/2006/table">
            <a:tbl>
              <a:tblPr firstRow="1" firstCol="1" bandRow="1">
                <a:tableStyleId>{5202B0CA-FC54-4496-8BCA-5EF66A818D29}</a:tableStyleId>
              </a:tblPr>
              <a:tblGrid>
                <a:gridCol w="265702">
                  <a:extLst>
                    <a:ext uri="{9D8B030D-6E8A-4147-A177-3AD203B41FA5}">
                      <a16:colId xmlns:a16="http://schemas.microsoft.com/office/drawing/2014/main" val="4196782475"/>
                    </a:ext>
                  </a:extLst>
                </a:gridCol>
                <a:gridCol w="663938">
                  <a:extLst>
                    <a:ext uri="{9D8B030D-6E8A-4147-A177-3AD203B41FA5}">
                      <a16:colId xmlns:a16="http://schemas.microsoft.com/office/drawing/2014/main" val="4035616650"/>
                    </a:ext>
                  </a:extLst>
                </a:gridCol>
                <a:gridCol w="561183">
                  <a:extLst>
                    <a:ext uri="{9D8B030D-6E8A-4147-A177-3AD203B41FA5}">
                      <a16:colId xmlns:a16="http://schemas.microsoft.com/office/drawing/2014/main" val="3866199688"/>
                    </a:ext>
                  </a:extLst>
                </a:gridCol>
                <a:gridCol w="503227">
                  <a:extLst>
                    <a:ext uri="{9D8B030D-6E8A-4147-A177-3AD203B41FA5}">
                      <a16:colId xmlns:a16="http://schemas.microsoft.com/office/drawing/2014/main" val="1296158878"/>
                    </a:ext>
                  </a:extLst>
                </a:gridCol>
                <a:gridCol w="503227">
                  <a:extLst>
                    <a:ext uri="{9D8B030D-6E8A-4147-A177-3AD203B41FA5}">
                      <a16:colId xmlns:a16="http://schemas.microsoft.com/office/drawing/2014/main" val="2526703059"/>
                    </a:ext>
                  </a:extLst>
                </a:gridCol>
                <a:gridCol w="648894">
                  <a:extLst>
                    <a:ext uri="{9D8B030D-6E8A-4147-A177-3AD203B41FA5}">
                      <a16:colId xmlns:a16="http://schemas.microsoft.com/office/drawing/2014/main" val="1946113239"/>
                    </a:ext>
                  </a:extLst>
                </a:gridCol>
                <a:gridCol w="609173">
                  <a:extLst>
                    <a:ext uri="{9D8B030D-6E8A-4147-A177-3AD203B41FA5}">
                      <a16:colId xmlns:a16="http://schemas.microsoft.com/office/drawing/2014/main" val="3616516106"/>
                    </a:ext>
                  </a:extLst>
                </a:gridCol>
                <a:gridCol w="480369">
                  <a:extLst>
                    <a:ext uri="{9D8B030D-6E8A-4147-A177-3AD203B41FA5}">
                      <a16:colId xmlns:a16="http://schemas.microsoft.com/office/drawing/2014/main" val="3497671675"/>
                    </a:ext>
                  </a:extLst>
                </a:gridCol>
                <a:gridCol w="519330">
                  <a:extLst>
                    <a:ext uri="{9D8B030D-6E8A-4147-A177-3AD203B41FA5}">
                      <a16:colId xmlns:a16="http://schemas.microsoft.com/office/drawing/2014/main" val="925859461"/>
                    </a:ext>
                  </a:extLst>
                </a:gridCol>
                <a:gridCol w="519330">
                  <a:extLst>
                    <a:ext uri="{9D8B030D-6E8A-4147-A177-3AD203B41FA5}">
                      <a16:colId xmlns:a16="http://schemas.microsoft.com/office/drawing/2014/main" val="3665600828"/>
                    </a:ext>
                  </a:extLst>
                </a:gridCol>
                <a:gridCol w="519330">
                  <a:extLst>
                    <a:ext uri="{9D8B030D-6E8A-4147-A177-3AD203B41FA5}">
                      <a16:colId xmlns:a16="http://schemas.microsoft.com/office/drawing/2014/main" val="2517297179"/>
                    </a:ext>
                  </a:extLst>
                </a:gridCol>
                <a:gridCol w="519330">
                  <a:extLst>
                    <a:ext uri="{9D8B030D-6E8A-4147-A177-3AD203B41FA5}">
                      <a16:colId xmlns:a16="http://schemas.microsoft.com/office/drawing/2014/main" val="689471915"/>
                    </a:ext>
                  </a:extLst>
                </a:gridCol>
                <a:gridCol w="519330">
                  <a:extLst>
                    <a:ext uri="{9D8B030D-6E8A-4147-A177-3AD203B41FA5}">
                      <a16:colId xmlns:a16="http://schemas.microsoft.com/office/drawing/2014/main" val="385093158"/>
                    </a:ext>
                  </a:extLst>
                </a:gridCol>
                <a:gridCol w="519330">
                  <a:extLst>
                    <a:ext uri="{9D8B030D-6E8A-4147-A177-3AD203B41FA5}">
                      <a16:colId xmlns:a16="http://schemas.microsoft.com/office/drawing/2014/main" val="3341604907"/>
                    </a:ext>
                  </a:extLst>
                </a:gridCol>
                <a:gridCol w="519330">
                  <a:extLst>
                    <a:ext uri="{9D8B030D-6E8A-4147-A177-3AD203B41FA5}">
                      <a16:colId xmlns:a16="http://schemas.microsoft.com/office/drawing/2014/main" val="1493610070"/>
                    </a:ext>
                  </a:extLst>
                </a:gridCol>
                <a:gridCol w="519330">
                  <a:extLst>
                    <a:ext uri="{9D8B030D-6E8A-4147-A177-3AD203B41FA5}">
                      <a16:colId xmlns:a16="http://schemas.microsoft.com/office/drawing/2014/main" val="610973675"/>
                    </a:ext>
                  </a:extLst>
                </a:gridCol>
                <a:gridCol w="519330">
                  <a:extLst>
                    <a:ext uri="{9D8B030D-6E8A-4147-A177-3AD203B41FA5}">
                      <a16:colId xmlns:a16="http://schemas.microsoft.com/office/drawing/2014/main" val="2729403072"/>
                    </a:ext>
                  </a:extLst>
                </a:gridCol>
              </a:tblGrid>
              <a:tr h="292466">
                <a:tc>
                  <a:txBody>
                    <a:bodyPr/>
                    <a:lstStyle/>
                    <a:p>
                      <a:pPr marL="0" marR="0">
                        <a:spcBef>
                          <a:spcPts val="0"/>
                        </a:spcBef>
                        <a:spcAft>
                          <a:spcPts val="0"/>
                        </a:spcAft>
                      </a:pPr>
                      <a:r>
                        <a:rPr lang="en-US" sz="700">
                          <a:solidFill>
                            <a:schemeClr val="bg1"/>
                          </a:solidFill>
                          <a:effectLst/>
                          <a:latin typeface="Arial" panose="020B0604020202020204" pitchFamily="34" charset="0"/>
                          <a:cs typeface="Arial" panose="020B0604020202020204" pitchFamily="34" charset="0"/>
                        </a:rPr>
                        <a:t>ID</a:t>
                      </a:r>
                      <a:endParaRPr lang="en-US"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spcBef>
                          <a:spcPts val="0"/>
                        </a:spcBef>
                        <a:spcAft>
                          <a:spcPts val="0"/>
                        </a:spcAft>
                      </a:pPr>
                      <a:r>
                        <a:rPr lang="en-US" sz="700" dirty="0">
                          <a:solidFill>
                            <a:schemeClr val="bg1"/>
                          </a:solidFill>
                          <a:effectLst/>
                          <a:latin typeface="Arial" panose="020B0604020202020204" pitchFamily="34" charset="0"/>
                          <a:cs typeface="Arial" panose="020B0604020202020204" pitchFamily="34" charset="0"/>
                        </a:rPr>
                        <a:t>Date</a:t>
                      </a:r>
                      <a:endPar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700" dirty="0" err="1">
                          <a:solidFill>
                            <a:schemeClr val="bg1"/>
                          </a:solidFill>
                          <a:effectLst/>
                          <a:latin typeface="Arial" panose="020B0604020202020204" pitchFamily="34" charset="0"/>
                          <a:cs typeface="Arial" panose="020B0604020202020204" pitchFamily="34" charset="0"/>
                        </a:rPr>
                        <a:t>T_Sched</a:t>
                      </a:r>
                      <a:endPar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cs typeface="Arial" panose="020B0604020202020204" pitchFamily="34" charset="0"/>
                        </a:rPr>
                        <a:t>T_UART</a:t>
                      </a:r>
                      <a:endPar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700">
                          <a:solidFill>
                            <a:schemeClr val="bg1"/>
                          </a:solidFill>
                          <a:effectLst/>
                          <a:latin typeface="Arial" panose="020B0604020202020204" pitchFamily="34" charset="0"/>
                          <a:cs typeface="Arial" panose="020B0604020202020204" pitchFamily="34" charset="0"/>
                        </a:rPr>
                        <a:t>T_WIFI</a:t>
                      </a:r>
                      <a:endParaRPr lang="en-US"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cs typeface="Arial" panose="020B0604020202020204" pitchFamily="34" charset="0"/>
                        </a:rPr>
                        <a:t>Tot Packets</a:t>
                      </a:r>
                      <a:endPar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cs typeface="Arial" panose="020B0604020202020204" pitchFamily="34" charset="0"/>
                        </a:rPr>
                        <a:t>Num H</a:t>
                      </a:r>
                      <a:endPar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A</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B</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C</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O</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T</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W</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X</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Y</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 Z</a:t>
                      </a:r>
                    </a:p>
                  </a:txBody>
                  <a:tcPr marL="42080" marR="42080" marT="0" marB="0" anchor="b"/>
                </a:tc>
                <a:tc>
                  <a:txBody>
                    <a:bodyPr/>
                    <a:lstStyle/>
                    <a:p>
                      <a:pPr marL="0" marR="0" algn="ctr">
                        <a:spcBef>
                          <a:spcPts val="0"/>
                        </a:spcBef>
                        <a:spcAft>
                          <a:spcPts val="0"/>
                        </a:spcAft>
                      </a:pPr>
                      <a:r>
                        <a:rPr lang="en-US" sz="700" dirty="0">
                          <a:solidFill>
                            <a:schemeClr val="bg1"/>
                          </a:solidFill>
                          <a:effectLst/>
                          <a:latin typeface="Arial" panose="020B0604020202020204" pitchFamily="34" charset="0"/>
                          <a:ea typeface="Calibri" panose="020F0502020204030204" pitchFamily="34" charset="0"/>
                          <a:cs typeface="Arial" panose="020B0604020202020204" pitchFamily="34" charset="0"/>
                        </a:rPr>
                        <a:t>Success Rate</a:t>
                      </a:r>
                    </a:p>
                  </a:txBody>
                  <a:tcPr marL="42080" marR="42080" marT="0" marB="0" anchor="b"/>
                </a:tc>
                <a:extLst>
                  <a:ext uri="{0D108BD9-81ED-4DB2-BD59-A6C34878D82A}">
                    <a16:rowId xmlns:a16="http://schemas.microsoft.com/office/drawing/2014/main" val="3576168042"/>
                  </a:ext>
                </a:extLst>
              </a:tr>
              <a:tr h="282001">
                <a:tc>
                  <a:txBody>
                    <a:bodyPr/>
                    <a:lstStyle/>
                    <a:p>
                      <a:pPr marL="0" marR="0" algn="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1/14/2022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50%</a:t>
                      </a:r>
                    </a:p>
                  </a:txBody>
                  <a:tcPr marL="42080" marR="42080" marT="0" marB="0" anchor="b"/>
                </a:tc>
                <a:extLst>
                  <a:ext uri="{0D108BD9-81ED-4DB2-BD59-A6C34878D82A}">
                    <a16:rowId xmlns:a16="http://schemas.microsoft.com/office/drawing/2014/main" val="861723091"/>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1/14/2022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20%</a:t>
                      </a:r>
                    </a:p>
                  </a:txBody>
                  <a:tcPr marL="42080" marR="42080" marT="0" marB="0" anchor="b"/>
                </a:tc>
                <a:extLst>
                  <a:ext uri="{0D108BD9-81ED-4DB2-BD59-A6C34878D82A}">
                    <a16:rowId xmlns:a16="http://schemas.microsoft.com/office/drawing/2014/main" val="3477711006"/>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1/16/2022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14%</a:t>
                      </a:r>
                    </a:p>
                  </a:txBody>
                  <a:tcPr marL="42080" marR="42080" marT="0" marB="0" anchor="b"/>
                </a:tc>
                <a:extLst>
                  <a:ext uri="{0D108BD9-81ED-4DB2-BD59-A6C34878D82A}">
                    <a16:rowId xmlns:a16="http://schemas.microsoft.com/office/drawing/2014/main" val="4154143597"/>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1/17/2022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12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17%</a:t>
                      </a:r>
                    </a:p>
                  </a:txBody>
                  <a:tcPr marL="42080" marR="42080" marT="0" marB="0" anchor="b"/>
                </a:tc>
                <a:extLst>
                  <a:ext uri="{0D108BD9-81ED-4DB2-BD59-A6C34878D82A}">
                    <a16:rowId xmlns:a16="http://schemas.microsoft.com/office/drawing/2014/main" val="1443796334"/>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1/18/2022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0%</a:t>
                      </a:r>
                    </a:p>
                  </a:txBody>
                  <a:tcPr marL="42080" marR="42080" marT="0" marB="0" anchor="b"/>
                </a:tc>
                <a:extLst>
                  <a:ext uri="{0D108BD9-81ED-4DB2-BD59-A6C34878D82A}">
                    <a16:rowId xmlns:a16="http://schemas.microsoft.com/office/drawing/2014/main" val="2001543386"/>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1/19/2022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0%</a:t>
                      </a:r>
                    </a:p>
                  </a:txBody>
                  <a:tcPr marL="42080" marR="42080" marT="0" marB="0" anchor="b"/>
                </a:tc>
                <a:extLst>
                  <a:ext uri="{0D108BD9-81ED-4DB2-BD59-A6C34878D82A}">
                    <a16:rowId xmlns:a16="http://schemas.microsoft.com/office/drawing/2014/main" val="3225549572"/>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1/21/2022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0%</a:t>
                      </a:r>
                    </a:p>
                  </a:txBody>
                  <a:tcPr marL="42080" marR="42080" marT="0" marB="0" anchor="b"/>
                </a:tc>
                <a:extLst>
                  <a:ext uri="{0D108BD9-81ED-4DB2-BD59-A6C34878D82A}">
                    <a16:rowId xmlns:a16="http://schemas.microsoft.com/office/drawing/2014/main" val="1053453004"/>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1/24/2022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21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11%</a:t>
                      </a:r>
                    </a:p>
                  </a:txBody>
                  <a:tcPr marL="42080" marR="42080" marT="0" marB="0" anchor="b"/>
                </a:tc>
                <a:extLst>
                  <a:ext uri="{0D108BD9-81ED-4DB2-BD59-A6C34878D82A}">
                    <a16:rowId xmlns:a16="http://schemas.microsoft.com/office/drawing/2014/main" val="1736419215"/>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1/25/2022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7%</a:t>
                      </a:r>
                    </a:p>
                  </a:txBody>
                  <a:tcPr marL="42080" marR="42080" marT="0" marB="0" anchor="b"/>
                </a:tc>
                <a:extLst>
                  <a:ext uri="{0D108BD9-81ED-4DB2-BD59-A6C34878D82A}">
                    <a16:rowId xmlns:a16="http://schemas.microsoft.com/office/drawing/2014/main" val="463779889"/>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1/30/2022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39%</a:t>
                      </a:r>
                    </a:p>
                  </a:txBody>
                  <a:tcPr marL="42080" marR="42080" marT="0" marB="0" anchor="b"/>
                </a:tc>
                <a:extLst>
                  <a:ext uri="{0D108BD9-81ED-4DB2-BD59-A6C34878D82A}">
                    <a16:rowId xmlns:a16="http://schemas.microsoft.com/office/drawing/2014/main" val="1164598638"/>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2/7/2022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95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4</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13</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13</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75%</a:t>
                      </a:r>
                    </a:p>
                  </a:txBody>
                  <a:tcPr marL="42080" marR="42080" marT="0" marB="0" anchor="b"/>
                </a:tc>
                <a:extLst>
                  <a:ext uri="{0D108BD9-81ED-4DB2-BD59-A6C34878D82A}">
                    <a16:rowId xmlns:a16="http://schemas.microsoft.com/office/drawing/2014/main" val="4110937396"/>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2/10/2022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96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4</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86%</a:t>
                      </a:r>
                    </a:p>
                  </a:txBody>
                  <a:tcPr marL="42080" marR="42080" marT="0" marB="0" anchor="b"/>
                </a:tc>
                <a:extLst>
                  <a:ext uri="{0D108BD9-81ED-4DB2-BD59-A6C34878D82A}">
                    <a16:rowId xmlns:a16="http://schemas.microsoft.com/office/drawing/2014/main" val="539785583"/>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2/12/2022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180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45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9</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10</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8</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11</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90%</a:t>
                      </a:r>
                    </a:p>
                  </a:txBody>
                  <a:tcPr marL="42080" marR="42080" marT="0" marB="0" anchor="b"/>
                </a:tc>
                <a:extLst>
                  <a:ext uri="{0D108BD9-81ED-4DB2-BD59-A6C34878D82A}">
                    <a16:rowId xmlns:a16="http://schemas.microsoft.com/office/drawing/2014/main" val="13796088"/>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2/22/2022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50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159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15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4</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18</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17</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34</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34</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14</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84%</a:t>
                      </a:r>
                    </a:p>
                  </a:txBody>
                  <a:tcPr marL="42080" marR="42080" marT="0" marB="0" anchor="b"/>
                </a:tc>
                <a:extLst>
                  <a:ext uri="{0D108BD9-81ED-4DB2-BD59-A6C34878D82A}">
                    <a16:rowId xmlns:a16="http://schemas.microsoft.com/office/drawing/2014/main" val="709756036"/>
                  </a:ext>
                </a:extLst>
              </a:tr>
              <a:tr h="282001">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15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3/4/2022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226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a:solidFill>
                            <a:srgbClr val="000000"/>
                          </a:solidFill>
                          <a:effectLst/>
                          <a:latin typeface="Arial" panose="020B0604020202020204" pitchFamily="34" charset="0"/>
                          <a:cs typeface="Arial" panose="020B0604020202020204" pitchFamily="34" charset="0"/>
                        </a:rPr>
                        <a:t>61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5</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9</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8</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a:t>
                      </a:r>
                    </a:p>
                  </a:txBody>
                  <a:tcPr marL="42080" marR="42080" marT="0" marB="0" anchor="b"/>
                </a:tc>
                <a:tc>
                  <a:txBody>
                    <a:bodyPr/>
                    <a:lstStyle/>
                    <a:p>
                      <a:pPr marL="0" marR="0" algn="ctr">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66%</a:t>
                      </a:r>
                    </a:p>
                  </a:txBody>
                  <a:tcPr marL="42080" marR="42080" marT="0" marB="0" anchor="b"/>
                </a:tc>
                <a:extLst>
                  <a:ext uri="{0D108BD9-81ED-4DB2-BD59-A6C34878D82A}">
                    <a16:rowId xmlns:a16="http://schemas.microsoft.com/office/drawing/2014/main" val="3622921997"/>
                  </a:ext>
                </a:extLst>
              </a:tr>
            </a:tbl>
          </a:graphicData>
        </a:graphic>
      </p:graphicFrame>
      <p:sp>
        <p:nvSpPr>
          <p:cNvPr id="8" name="TextBox 7">
            <a:extLst>
              <a:ext uri="{FF2B5EF4-FFF2-40B4-BE49-F238E27FC236}">
                <a16:creationId xmlns:a16="http://schemas.microsoft.com/office/drawing/2014/main" id="{552D61AB-70A7-4665-B407-3DAFD44B0BD0}"/>
              </a:ext>
            </a:extLst>
          </p:cNvPr>
          <p:cNvSpPr txBox="1"/>
          <p:nvPr/>
        </p:nvSpPr>
        <p:spPr>
          <a:xfrm>
            <a:off x="0" y="5682727"/>
            <a:ext cx="873231" cy="215444"/>
          </a:xfrm>
          <a:prstGeom prst="rect">
            <a:avLst/>
          </a:prstGeom>
          <a:noFill/>
        </p:spPr>
        <p:txBody>
          <a:bodyPr wrap="square">
            <a:spAutoFit/>
          </a:bodyPr>
          <a:lstStyle/>
          <a:p>
            <a:r>
              <a:rPr lang="en-US" sz="800" dirty="0"/>
              <a:t>(E. Barszcz et. al)</a:t>
            </a:r>
          </a:p>
        </p:txBody>
      </p:sp>
      <p:sp>
        <p:nvSpPr>
          <p:cNvPr id="7" name="TextBox 6">
            <a:extLst>
              <a:ext uri="{FF2B5EF4-FFF2-40B4-BE49-F238E27FC236}">
                <a16:creationId xmlns:a16="http://schemas.microsoft.com/office/drawing/2014/main" id="{E41E3AC4-E87B-4CF1-BC0E-A0162FCA0C77}"/>
              </a:ext>
            </a:extLst>
          </p:cNvPr>
          <p:cNvSpPr txBox="1"/>
          <p:nvPr/>
        </p:nvSpPr>
        <p:spPr>
          <a:xfrm>
            <a:off x="117157" y="5834954"/>
            <a:ext cx="890968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Each application generates a status packet identifying if the application succeeded or failed</a:t>
            </a:r>
          </a:p>
          <a:p>
            <a:r>
              <a:rPr lang="en-US" sz="1400" b="1" dirty="0">
                <a:latin typeface="Arial" panose="020B0604020202020204" pitchFamily="34" charset="0"/>
                <a:cs typeface="Arial" panose="020B0604020202020204" pitchFamily="34" charset="0"/>
              </a:rPr>
              <a:t>Success Rate</a:t>
            </a:r>
            <a:r>
              <a:rPr lang="en-US" sz="1400" dirty="0">
                <a:latin typeface="Arial" panose="020B0604020202020204" pitchFamily="34" charset="0"/>
                <a:cs typeface="Arial" panose="020B0604020202020204" pitchFamily="34" charset="0"/>
              </a:rPr>
              <a:t>: the number of successful application packets out of the total application packets received, disregarding any health packets</a:t>
            </a:r>
          </a:p>
        </p:txBody>
      </p:sp>
    </p:spTree>
    <p:extLst>
      <p:ext uri="{BB962C8B-B14F-4D97-AF65-F5344CB8AC3E}">
        <p14:creationId xmlns:p14="http://schemas.microsoft.com/office/powerpoint/2010/main" val="154615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24AEC-17EA-4418-BB88-9F890E75A20F}"/>
              </a:ext>
            </a:extLst>
          </p:cNvPr>
          <p:cNvSpPr>
            <a:spLocks noGrp="1"/>
          </p:cNvSpPr>
          <p:nvPr>
            <p:ph idx="1"/>
          </p:nvPr>
        </p:nvSpPr>
        <p:spPr>
          <a:xfrm>
            <a:off x="177970" y="1371600"/>
            <a:ext cx="8508830" cy="5299224"/>
          </a:xfrm>
        </p:spPr>
        <p:txBody>
          <a:bodyPr>
            <a:normAutofit fontScale="92500" lnSpcReduction="20000"/>
          </a:bodyPr>
          <a:lstStyle/>
          <a:p>
            <a:pPr marL="0" indent="0">
              <a:buNone/>
            </a:pPr>
            <a:r>
              <a:rPr lang="en-US" sz="1800" b="1" dirty="0">
                <a:latin typeface="Arial" panose="020B0604020202020204" pitchFamily="34" charset="0"/>
                <a:cs typeface="Arial" panose="020B0604020202020204" pitchFamily="34" charset="0"/>
              </a:rPr>
              <a:t>Summary</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TES-13 </a:t>
            </a:r>
            <a:r>
              <a:rPr lang="en-US" sz="1600" b="1" dirty="0">
                <a:latin typeface="Arial" panose="020B0604020202020204" pitchFamily="34" charset="0"/>
                <a:cs typeface="Arial" panose="020B0604020202020204" pitchFamily="34" charset="0"/>
              </a:rPr>
              <a:t>may represent the first AI/ML flight test </a:t>
            </a:r>
            <a:r>
              <a:rPr lang="en-US" sz="1600" dirty="0">
                <a:latin typeface="Arial" panose="020B0604020202020204" pitchFamily="34" charset="0"/>
                <a:cs typeface="Arial" panose="020B0604020202020204" pitchFamily="34" charset="0"/>
              </a:rPr>
              <a:t>of the Intel </a:t>
            </a:r>
            <a:r>
              <a:rPr lang="en-US" sz="1600" dirty="0" err="1">
                <a:latin typeface="Arial" panose="020B0604020202020204" pitchFamily="34" charset="0"/>
                <a:cs typeface="Arial" panose="020B0604020202020204" pitchFamily="34" charset="0"/>
              </a:rPr>
              <a:t>Loihi</a:t>
            </a:r>
            <a:r>
              <a:rPr lang="en-US" sz="1600" dirty="0">
                <a:latin typeface="Arial" panose="020B0604020202020204" pitchFamily="34" charset="0"/>
                <a:cs typeface="Arial" panose="020B0604020202020204" pitchFamily="34" charset="0"/>
              </a:rPr>
              <a:t> neuromorphic processor</a:t>
            </a:r>
          </a:p>
          <a:p>
            <a:r>
              <a:rPr lang="en-US" sz="1600" dirty="0">
                <a:latin typeface="Arial" panose="020B0604020202020204" pitchFamily="34" charset="0"/>
                <a:cs typeface="Arial" panose="020B0604020202020204" pitchFamily="34" charset="0"/>
              </a:rPr>
              <a:t>All AI/ML applications have successfully executed on the </a:t>
            </a:r>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 including online machine learning using SNN</a:t>
            </a:r>
          </a:p>
          <a:p>
            <a:r>
              <a:rPr lang="en-US" sz="1600" dirty="0">
                <a:latin typeface="Arial" panose="020B0604020202020204" pitchFamily="34" charset="0"/>
                <a:cs typeface="Arial" panose="020B0604020202020204" pitchFamily="34" charset="0"/>
              </a:rPr>
              <a:t>TES-13 will operate on orbit for the next few years and the team will continue to conduct AI/ML experiments to better characterize the hardware</a:t>
            </a:r>
          </a:p>
          <a:p>
            <a:r>
              <a:rPr lang="en-US" sz="1600" dirty="0">
                <a:latin typeface="Arial" panose="020B0604020202020204" pitchFamily="34" charset="0"/>
                <a:cs typeface="Arial" panose="020B0604020202020204" pitchFamily="34" charset="0"/>
              </a:rPr>
              <a:t>Advances in computing represented by AI/ML neuromorphic processors is a harbinger of the future applications and </a:t>
            </a:r>
            <a:r>
              <a:rPr lang="en-US" sz="1600" dirty="0">
                <a:solidFill>
                  <a:schemeClr val="tx1"/>
                </a:solidFill>
                <a:latin typeface="Arial" panose="020B0604020202020204" pitchFamily="34" charset="0"/>
                <a:cs typeface="Arial" panose="020B0604020202020204" pitchFamily="34" charset="0"/>
              </a:rPr>
              <a:t>makes it very suitable for power constrained systems.</a:t>
            </a:r>
          </a:p>
          <a:p>
            <a:r>
              <a:rPr lang="en-US" sz="1600" dirty="0">
                <a:solidFill>
                  <a:schemeClr val="tx1"/>
                </a:solidFill>
                <a:latin typeface="Arial" panose="020B0604020202020204" pitchFamily="34" charset="0"/>
                <a:cs typeface="Arial" panose="020B0604020202020204" pitchFamily="34" charset="0"/>
              </a:rPr>
              <a:t>Experiment verified TES-13’s compatibility with AWS which will be leveraged for future experiments (Cognitive Communications; UIS/User Initiated Service)</a:t>
            </a:r>
          </a:p>
          <a:p>
            <a:pPr marL="0" indent="0">
              <a:buNone/>
            </a:pPr>
            <a:r>
              <a:rPr lang="en-US" sz="1800" b="1">
                <a:latin typeface="Arial" panose="020B0604020202020204" pitchFamily="34" charset="0"/>
                <a:cs typeface="Arial" panose="020B0604020202020204" pitchFamily="34" charset="0"/>
              </a:rPr>
              <a:t>Observations:</a:t>
            </a:r>
            <a:endParaRPr lang="en-US" sz="18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First generation </a:t>
            </a:r>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chip takes time to warm up and operate successfully</a:t>
            </a:r>
          </a:p>
          <a:p>
            <a:pPr lvl="1"/>
            <a:r>
              <a:rPr lang="en-US" sz="1600" dirty="0">
                <a:latin typeface="Arial" panose="020B0604020202020204" pitchFamily="34" charset="0"/>
                <a:cs typeface="Arial" panose="020B0604020202020204" pitchFamily="34" charset="0"/>
              </a:rPr>
              <a:t>Starting experiment temperature is around -5 deg C</a:t>
            </a:r>
          </a:p>
          <a:p>
            <a:r>
              <a:rPr lang="en-US" sz="1600" dirty="0">
                <a:latin typeface="Arial" panose="020B0604020202020204" pitchFamily="34" charset="0"/>
                <a:cs typeface="Arial" panose="020B0604020202020204" pitchFamily="34" charset="0"/>
              </a:rPr>
              <a:t>Future versions of the software should incorporate timekeeping and better use of command scheduling</a:t>
            </a:r>
          </a:p>
          <a:p>
            <a:pPr marL="0" indent="0">
              <a:buNone/>
            </a:pPr>
            <a:r>
              <a:rPr lang="en-US" sz="1800" b="1" dirty="0">
                <a:latin typeface="Arial" panose="020B0604020202020204" pitchFamily="34" charset="0"/>
                <a:cs typeface="Arial" panose="020B0604020202020204" pitchFamily="34" charset="0"/>
              </a:rPr>
              <a:t>Future Flights</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TES-11 (Late Summer 2022), and TES-12 (Early 2023) will fly the next version of this experiment</a:t>
            </a:r>
          </a:p>
          <a:p>
            <a:pPr lvl="1"/>
            <a:r>
              <a:rPr lang="en-US" sz="1600" dirty="0">
                <a:latin typeface="Arial" panose="020B0604020202020204" pitchFamily="34" charset="0"/>
                <a:cs typeface="Arial" panose="020B0604020202020204" pitchFamily="34" charset="0"/>
              </a:rPr>
              <a:t>Includes several software and electrical improvements</a:t>
            </a:r>
          </a:p>
          <a:p>
            <a:pPr lvl="2"/>
            <a:r>
              <a:rPr lang="en-US" sz="1600" dirty="0">
                <a:latin typeface="Arial" panose="020B0604020202020204" pitchFamily="34" charset="0"/>
                <a:cs typeface="Arial" panose="020B0604020202020204" pitchFamily="34" charset="0"/>
              </a:rPr>
              <a:t>Improved TES Interface board and next generation Intel </a:t>
            </a:r>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 module</a:t>
            </a:r>
          </a:p>
          <a:p>
            <a:pPr lvl="2"/>
            <a:r>
              <a:rPr lang="en-US" sz="1600" dirty="0">
                <a:latin typeface="Arial" panose="020B0604020202020204" pitchFamily="34" charset="0"/>
                <a:cs typeface="Arial" panose="020B0604020202020204" pitchFamily="34" charset="0"/>
              </a:rPr>
              <a:t>Cognitive Communications –</a:t>
            </a:r>
            <a:r>
              <a:rPr lang="en-US" sz="1600" dirty="0">
                <a:solidFill>
                  <a:schemeClr val="tx1"/>
                </a:solidFill>
                <a:latin typeface="Arial" panose="020B0604020202020204" pitchFamily="34" charset="0"/>
                <a:cs typeface="Arial" panose="020B0604020202020204" pitchFamily="34" charset="0"/>
              </a:rPr>
              <a:t> fully automated User Initiated Service (UIS) with two commercial providers (AWS and Iridium), this allows a spacecraft to schedule on-demand communications services with a ground station or space relay.</a:t>
            </a:r>
          </a:p>
        </p:txBody>
      </p:sp>
      <p:sp>
        <p:nvSpPr>
          <p:cNvPr id="3" name="Slide Number Placeholder 2">
            <a:extLst>
              <a:ext uri="{FF2B5EF4-FFF2-40B4-BE49-F238E27FC236}">
                <a16:creationId xmlns:a16="http://schemas.microsoft.com/office/drawing/2014/main" id="{D7F96232-B465-411C-8FE1-C1022D4E5348}"/>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13</a:t>
            </a:fld>
            <a:endParaRPr lang="en-US">
              <a:solidFill>
                <a:prstClr val="black">
                  <a:tint val="75000"/>
                </a:prstClr>
              </a:solidFill>
            </a:endParaRPr>
          </a:p>
        </p:txBody>
      </p:sp>
      <p:sp>
        <p:nvSpPr>
          <p:cNvPr id="4" name="Title 3">
            <a:extLst>
              <a:ext uri="{FF2B5EF4-FFF2-40B4-BE49-F238E27FC236}">
                <a16:creationId xmlns:a16="http://schemas.microsoft.com/office/drawing/2014/main" id="{8FCD9E38-B05B-4DE5-8F21-3D4BA5837362}"/>
              </a:ext>
            </a:extLst>
          </p:cNvPr>
          <p:cNvSpPr>
            <a:spLocks noGrp="1"/>
          </p:cNvSpPr>
          <p:nvPr>
            <p:ph type="title"/>
          </p:nvPr>
        </p:nvSpPr>
        <p:spPr/>
        <p:txBody>
          <a:bodyPr>
            <a:normAutofit/>
          </a:bodyPr>
          <a:lstStyle/>
          <a:p>
            <a:r>
              <a:rPr lang="en-US" sz="3600" dirty="0"/>
              <a:t>Next Steps</a:t>
            </a:r>
          </a:p>
        </p:txBody>
      </p:sp>
    </p:spTree>
    <p:extLst>
      <p:ext uri="{BB962C8B-B14F-4D97-AF65-F5344CB8AC3E}">
        <p14:creationId xmlns:p14="http://schemas.microsoft.com/office/powerpoint/2010/main" val="352292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D520A4-5BFE-4A1C-95A6-4C01D7918719}"/>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14</a:t>
            </a:fld>
            <a:endParaRPr lang="en-US">
              <a:solidFill>
                <a:prstClr val="black">
                  <a:tint val="75000"/>
                </a:prstClr>
              </a:solidFill>
            </a:endParaRPr>
          </a:p>
        </p:txBody>
      </p:sp>
      <p:sp>
        <p:nvSpPr>
          <p:cNvPr id="4" name="Title 3">
            <a:extLst>
              <a:ext uri="{FF2B5EF4-FFF2-40B4-BE49-F238E27FC236}">
                <a16:creationId xmlns:a16="http://schemas.microsoft.com/office/drawing/2014/main" id="{7FB81B72-FE69-4B8A-91FE-C0BF44C027EE}"/>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Thank You!</a:t>
            </a:r>
          </a:p>
        </p:txBody>
      </p:sp>
      <p:pic>
        <p:nvPicPr>
          <p:cNvPr id="6" name="Picture 5" descr="A group of people wearing white lab coats and gloves&#10;&#10;Description automatically generated with low confidence">
            <a:extLst>
              <a:ext uri="{FF2B5EF4-FFF2-40B4-BE49-F238E27FC236}">
                <a16:creationId xmlns:a16="http://schemas.microsoft.com/office/drawing/2014/main" id="{22FEA2F1-A10C-43CA-A9D5-378A5D02FF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488" y="1530626"/>
            <a:ext cx="3353823" cy="2235882"/>
          </a:xfrm>
          <a:prstGeom prst="rect">
            <a:avLst/>
          </a:prstGeom>
        </p:spPr>
      </p:pic>
      <p:sp>
        <p:nvSpPr>
          <p:cNvPr id="2" name="TextBox 1">
            <a:extLst>
              <a:ext uri="{FF2B5EF4-FFF2-40B4-BE49-F238E27FC236}">
                <a16:creationId xmlns:a16="http://schemas.microsoft.com/office/drawing/2014/main" id="{69A575BA-D436-DE48-8237-BA5AE4A84774}"/>
              </a:ext>
            </a:extLst>
          </p:cNvPr>
          <p:cNvSpPr txBox="1"/>
          <p:nvPr/>
        </p:nvSpPr>
        <p:spPr>
          <a:xfrm>
            <a:off x="1233782" y="5327374"/>
            <a:ext cx="2939138" cy="369332"/>
          </a:xfrm>
          <a:prstGeom prst="rect">
            <a:avLst/>
          </a:prstGeom>
          <a:noFill/>
        </p:spPr>
        <p:txBody>
          <a:bodyPr wrap="none" rtlCol="0">
            <a:spAutoFit/>
          </a:bodyPr>
          <a:lstStyle/>
          <a:p>
            <a:r>
              <a:rPr lang="en-US" dirty="0"/>
              <a:t>Add team masked members! </a:t>
            </a:r>
          </a:p>
        </p:txBody>
      </p:sp>
      <p:sp>
        <p:nvSpPr>
          <p:cNvPr id="11" name="TextBox 10">
            <a:extLst>
              <a:ext uri="{FF2B5EF4-FFF2-40B4-BE49-F238E27FC236}">
                <a16:creationId xmlns:a16="http://schemas.microsoft.com/office/drawing/2014/main" id="{66FE6838-028E-5546-A844-EA0B99CCFBD3}"/>
              </a:ext>
            </a:extLst>
          </p:cNvPr>
          <p:cNvSpPr txBox="1"/>
          <p:nvPr/>
        </p:nvSpPr>
        <p:spPr>
          <a:xfrm>
            <a:off x="593601" y="3766508"/>
            <a:ext cx="2728632" cy="307777"/>
          </a:xfrm>
          <a:prstGeom prst="rect">
            <a:avLst/>
          </a:prstGeom>
          <a:noFill/>
        </p:spPr>
        <p:txBody>
          <a:bodyPr wrap="none" rtlCol="0">
            <a:spAutoFit/>
          </a:bodyPr>
          <a:lstStyle/>
          <a:p>
            <a:r>
              <a:rPr lang="en-US" sz="1400" i="1" dirty="0"/>
              <a:t>Marcus </a:t>
            </a:r>
            <a:r>
              <a:rPr lang="en-US" sz="1400" i="1" dirty="0" err="1"/>
              <a:t>Murbach</a:t>
            </a:r>
            <a:r>
              <a:rPr lang="en-US" sz="1400" i="1" dirty="0"/>
              <a:t>, , Alejandro Salas</a:t>
            </a:r>
          </a:p>
        </p:txBody>
      </p:sp>
    </p:spTree>
    <p:extLst>
      <p:ext uri="{BB962C8B-B14F-4D97-AF65-F5344CB8AC3E}">
        <p14:creationId xmlns:p14="http://schemas.microsoft.com/office/powerpoint/2010/main" val="236623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49A9B7-606F-4AF2-BE15-F94E71DA6A3C}"/>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15</a:t>
            </a:fld>
            <a:endParaRPr lang="en-US">
              <a:solidFill>
                <a:prstClr val="black">
                  <a:tint val="75000"/>
                </a:prstClr>
              </a:solidFill>
            </a:endParaRPr>
          </a:p>
        </p:txBody>
      </p:sp>
      <p:sp>
        <p:nvSpPr>
          <p:cNvPr id="4" name="Title 3">
            <a:extLst>
              <a:ext uri="{FF2B5EF4-FFF2-40B4-BE49-F238E27FC236}">
                <a16:creationId xmlns:a16="http://schemas.microsoft.com/office/drawing/2014/main" id="{3E459BC5-898E-4999-8F6E-3573C9473B3F}"/>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86237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DC69B-AE05-4013-949F-A4738981B12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AWS Processing Flow</a:t>
            </a:r>
          </a:p>
        </p:txBody>
      </p:sp>
      <p:pic>
        <p:nvPicPr>
          <p:cNvPr id="17" name="Picture 16">
            <a:extLst>
              <a:ext uri="{FF2B5EF4-FFF2-40B4-BE49-F238E27FC236}">
                <a16:creationId xmlns:a16="http://schemas.microsoft.com/office/drawing/2014/main" id="{41D76CFA-26C0-4847-8914-F2CE6B6D3250}"/>
              </a:ext>
            </a:extLst>
          </p:cNvPr>
          <p:cNvPicPr>
            <a:picLocks noChangeAspect="1"/>
          </p:cNvPicPr>
          <p:nvPr/>
        </p:nvPicPr>
        <p:blipFill>
          <a:blip r:embed="rId2"/>
          <a:stretch>
            <a:fillRect/>
          </a:stretch>
        </p:blipFill>
        <p:spPr>
          <a:xfrm>
            <a:off x="0" y="1195127"/>
            <a:ext cx="9144000" cy="5342388"/>
          </a:xfrm>
          <a:prstGeom prst="rect">
            <a:avLst/>
          </a:prstGeom>
        </p:spPr>
      </p:pic>
    </p:spTree>
    <p:extLst>
      <p:ext uri="{BB962C8B-B14F-4D97-AF65-F5344CB8AC3E}">
        <p14:creationId xmlns:p14="http://schemas.microsoft.com/office/powerpoint/2010/main" val="180303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77DD-D4FA-674D-A133-5B23E40D10D5}"/>
              </a:ext>
            </a:extLst>
          </p:cNvPr>
          <p:cNvSpPr>
            <a:spLocks noGrp="1"/>
          </p:cNvSpPr>
          <p:nvPr>
            <p:ph type="title"/>
          </p:nvPr>
        </p:nvSpPr>
        <p:spPr>
          <a:xfrm>
            <a:off x="628650" y="197326"/>
            <a:ext cx="7886700" cy="994172"/>
          </a:xfrm>
        </p:spPr>
        <p:txBody>
          <a:bodyPr>
            <a:normAutofit/>
          </a:bodyPr>
          <a:lstStyle/>
          <a:p>
            <a:r>
              <a:rPr lang="en-US" sz="2800" dirty="0"/>
              <a:t>Abstract</a:t>
            </a:r>
          </a:p>
        </p:txBody>
      </p:sp>
      <p:sp>
        <p:nvSpPr>
          <p:cNvPr id="7" name="TextBox 6">
            <a:extLst>
              <a:ext uri="{FF2B5EF4-FFF2-40B4-BE49-F238E27FC236}">
                <a16:creationId xmlns:a16="http://schemas.microsoft.com/office/drawing/2014/main" id="{028D4F58-F7D5-5F4D-B49F-5BF6874506B3}"/>
              </a:ext>
            </a:extLst>
          </p:cNvPr>
          <p:cNvSpPr txBox="1"/>
          <p:nvPr/>
        </p:nvSpPr>
        <p:spPr>
          <a:xfrm>
            <a:off x="1516944" y="1664123"/>
            <a:ext cx="6373989" cy="4401205"/>
          </a:xfrm>
          <a:prstGeom prst="rect">
            <a:avLst/>
          </a:prstGeom>
          <a:noFill/>
        </p:spPr>
        <p:txBody>
          <a:bodyPr wrap="square" rtlCol="0">
            <a:spAutoFit/>
          </a:bodyPr>
          <a:lstStyle/>
          <a:p>
            <a:pPr algn="just"/>
            <a:r>
              <a:rPr lang="en-US" sz="1400" dirty="0"/>
              <a:t>     Neuromorphic processors, inspired by the wiring of the brain, permit certain classes of Artificial Intelligence/Machine Learning (AI/ML) algorithms to run far more efficiently.  Ultimately, such systems will make the small- and nano-satellite platforms even more useful in terms of greatly improved power, communication and internal data management.  In addition, on-board processing of images and data will help to not only rapidly interpret the information, but also reduce the amount of data that needs to be transmitted to ground stations.  This initial flight experiment uses the Intel/ </a:t>
            </a:r>
            <a:r>
              <a:rPr lang="en-US" sz="1400" dirty="0" err="1"/>
              <a:t>Loihi</a:t>
            </a:r>
            <a:r>
              <a:rPr lang="en-US" sz="1400" dirty="0"/>
              <a:t> processor combined with a custom interface board and three communication channels to run the AI/ML scripts.  These will vary with increasing length and complexity during the course of the mission.  The algorithms will use the (at first) limited sensor data to ‘learn’ - with comparisons to similar architecture  in comparable ground experiments.  Some of the applications for successor flights in the TES-n flight series include Cognitive Communications, whereby the overall communication system is optimized per overflight – by optimizing timing and data transmission functions.  Lastly, the performance of the </a:t>
            </a:r>
            <a:r>
              <a:rPr lang="en-US" sz="1400" dirty="0" err="1"/>
              <a:t>Loihi</a:t>
            </a:r>
            <a:r>
              <a:rPr lang="en-US" sz="1400" dirty="0"/>
              <a:t> 14nm process technology will be monitored for performance in the LEO radiation environment, thus looking for induced hardware and software errors. This information will help guide future radiation protection techniques to extend the lifetime and overall utility.  The TES-13 is a 3U nanosat successfully launched by the Virgin Orbit Launcher-1 on January 13, 2022, and will presage more flights and AI/ML applications to come.</a:t>
            </a:r>
          </a:p>
        </p:txBody>
      </p:sp>
    </p:spTree>
    <p:extLst>
      <p:ext uri="{BB962C8B-B14F-4D97-AF65-F5344CB8AC3E}">
        <p14:creationId xmlns:p14="http://schemas.microsoft.com/office/powerpoint/2010/main" val="161106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4442" y="1029523"/>
            <a:ext cx="4954027" cy="5201712"/>
          </a:xfrm>
        </p:spPr>
        <p:txBody>
          <a:bodyPr>
            <a:noAutofit/>
          </a:bodyPr>
          <a:lstStyle/>
          <a:p>
            <a:pPr marL="0" indent="0">
              <a:buNone/>
            </a:pPr>
            <a:r>
              <a:rPr lang="en-US" sz="1900" b="1" dirty="0"/>
              <a:t>Objectives</a:t>
            </a:r>
          </a:p>
          <a:p>
            <a:pPr marL="227013" indent="-227013"/>
            <a:r>
              <a:rPr lang="en-US" sz="1200" dirty="0"/>
              <a:t>I. Advanced ‘open’ flight development platform with facile interfaces (NOW).</a:t>
            </a:r>
          </a:p>
          <a:p>
            <a:pPr marL="227013" indent="-227013"/>
            <a:r>
              <a:rPr lang="en-US" sz="1200" dirty="0"/>
              <a:t>II.  Accurate Drag-based de-orbit (Exo-Brake modulation targeting) and subsequent EDL experiments; </a:t>
            </a:r>
            <a:r>
              <a:rPr lang="en-US" sz="1200" b="1" dirty="0"/>
              <a:t>Disposal Exo-brake </a:t>
            </a:r>
          </a:p>
          <a:p>
            <a:pPr marL="227013" indent="-227013"/>
            <a:r>
              <a:rPr lang="en-US" sz="1200" dirty="0"/>
              <a:t>III.  Advanced COM/Avionics/GPU platform (Lunar/ Mars radios), </a:t>
            </a:r>
          </a:p>
          <a:p>
            <a:pPr marL="227013" indent="-227013"/>
            <a:r>
              <a:rPr lang="en-US" sz="1200" dirty="0"/>
              <a:t>IV. Training platform for Next Gen NASA/Industry.</a:t>
            </a:r>
          </a:p>
          <a:p>
            <a:pPr marL="227013" indent="-227013"/>
            <a:r>
              <a:rPr lang="en-US" sz="1200" dirty="0"/>
              <a:t>Technology Need:</a:t>
            </a:r>
          </a:p>
          <a:p>
            <a:pPr marL="627063" lvl="1" indent="-227013"/>
            <a:r>
              <a:rPr lang="en-US" sz="950" dirty="0"/>
              <a:t>Open flight development platform to easily include ‘Experiment/Sensor/Sub-systems for NASA, SSTP, and </a:t>
            </a:r>
            <a:r>
              <a:rPr lang="en-US" sz="950" dirty="0" err="1"/>
              <a:t>Gov</a:t>
            </a:r>
            <a:r>
              <a:rPr lang="en-US" sz="950" dirty="0"/>
              <a:t>/academic partners [‘Umbrella’ SAA in place]</a:t>
            </a:r>
          </a:p>
          <a:p>
            <a:pPr marL="627063" lvl="1" indent="-227013"/>
            <a:r>
              <a:rPr lang="en-US" sz="950" dirty="0"/>
              <a:t>Unique targeted de-orbit (safe/non-propulsive) for sample return, EDL material/concept testing.</a:t>
            </a:r>
          </a:p>
          <a:p>
            <a:pPr marL="627063" lvl="1" indent="-227013"/>
            <a:r>
              <a:rPr lang="en-US" sz="950" dirty="0"/>
              <a:t>Advanced COM/Avionics permits NEN-compatible COM architecture, Iridium/</a:t>
            </a:r>
            <a:r>
              <a:rPr lang="en-US" sz="950" dirty="0" err="1"/>
              <a:t>Globalstar</a:t>
            </a:r>
            <a:r>
              <a:rPr lang="en-US" sz="950" dirty="0"/>
              <a:t> test, large on-board processing/compression (NVIDIA/TX2 with 200:1 compression (Virtual Reality </a:t>
            </a:r>
            <a:r>
              <a:rPr lang="en-US" sz="950" dirty="0" err="1"/>
              <a:t>exp</a:t>
            </a:r>
            <a:r>
              <a:rPr lang="en-US" sz="950" dirty="0"/>
              <a:t>; AI in the sky/ML proposal). 150W-hr  power system ) - highest of NASA </a:t>
            </a:r>
            <a:r>
              <a:rPr lang="en-US" sz="950" dirty="0" err="1"/>
              <a:t>nano-sats</a:t>
            </a:r>
            <a:endParaRPr lang="en-US" sz="950" dirty="0"/>
          </a:p>
          <a:p>
            <a:pPr marL="627063" lvl="1" indent="-227013"/>
            <a:r>
              <a:rPr lang="en-US" sz="950" dirty="0"/>
              <a:t>Education Outreach through university participation, internships, critical young-career dev.</a:t>
            </a:r>
          </a:p>
          <a:p>
            <a:pPr marL="0" indent="0">
              <a:buNone/>
            </a:pPr>
            <a:r>
              <a:rPr lang="en-US" sz="1900" b="1" dirty="0"/>
              <a:t>Significant Accomplishments</a:t>
            </a:r>
          </a:p>
          <a:p>
            <a:pPr marL="227013" indent="-227013">
              <a:spcBef>
                <a:spcPts val="300"/>
              </a:spcBef>
            </a:pPr>
            <a:r>
              <a:rPr lang="en-US" sz="1200" b="1" dirty="0">
                <a:solidFill>
                  <a:srgbClr val="FF0000"/>
                </a:solidFill>
              </a:rPr>
              <a:t>TES-10</a:t>
            </a:r>
            <a:r>
              <a:rPr lang="en-US" sz="1200" dirty="0"/>
              <a:t> achieved </a:t>
            </a:r>
            <a:r>
              <a:rPr lang="en-US" sz="1200" b="1" dirty="0"/>
              <a:t>comprehensive</a:t>
            </a:r>
            <a:r>
              <a:rPr lang="en-US" sz="1200" dirty="0"/>
              <a:t> </a:t>
            </a:r>
            <a:r>
              <a:rPr lang="en-US" sz="1200" b="1" dirty="0"/>
              <a:t>success</a:t>
            </a:r>
            <a:r>
              <a:rPr lang="en-US" sz="1200" dirty="0"/>
              <a:t>: Series of successful NOAA transmissions, </a:t>
            </a:r>
            <a:r>
              <a:rPr lang="en-US" sz="1200" dirty="0" err="1"/>
              <a:t>PhoneSat</a:t>
            </a:r>
            <a:r>
              <a:rPr lang="en-US" sz="1200" dirty="0"/>
              <a:t> successfully took a picture. </a:t>
            </a:r>
            <a:r>
              <a:rPr lang="en-US" sz="1200" b="1" dirty="0">
                <a:solidFill>
                  <a:srgbClr val="008AFF"/>
                </a:solidFill>
              </a:rPr>
              <a:t>March 15, 2021 End of mission </a:t>
            </a:r>
            <a:r>
              <a:rPr lang="en-US" sz="1200" b="1" dirty="0">
                <a:solidFill>
                  <a:srgbClr val="009100"/>
                </a:solidFill>
              </a:rPr>
              <a:t>SMALLSAT MISSION OF THE YEAR</a:t>
            </a:r>
          </a:p>
          <a:p>
            <a:pPr marL="227013" indent="-227013">
              <a:spcBef>
                <a:spcPts val="300"/>
              </a:spcBef>
            </a:pPr>
            <a:r>
              <a:rPr lang="en-US" sz="1200" b="1" dirty="0">
                <a:solidFill>
                  <a:srgbClr val="FF0000"/>
                </a:solidFill>
              </a:rPr>
              <a:t>TES-7</a:t>
            </a:r>
            <a:r>
              <a:rPr lang="en-US" sz="1200" dirty="0"/>
              <a:t>: COMP Success; </a:t>
            </a:r>
            <a:r>
              <a:rPr lang="en-US" sz="1200" b="1" dirty="0">
                <a:solidFill>
                  <a:srgbClr val="008AFF"/>
                </a:solidFill>
              </a:rPr>
              <a:t>VO 1-17, 2021 – OPS Extended</a:t>
            </a:r>
          </a:p>
          <a:p>
            <a:pPr marL="227013" indent="-227013">
              <a:spcBef>
                <a:spcPts val="300"/>
              </a:spcBef>
            </a:pPr>
            <a:r>
              <a:rPr lang="en-US" sz="1200" b="1" dirty="0">
                <a:solidFill>
                  <a:srgbClr val="FF0000"/>
                </a:solidFill>
              </a:rPr>
              <a:t>TES-11</a:t>
            </a:r>
            <a:r>
              <a:rPr lang="en-US" sz="1200" dirty="0"/>
              <a:t>:</a:t>
            </a:r>
            <a:r>
              <a:rPr lang="en-US" sz="1200" b="1" dirty="0">
                <a:solidFill>
                  <a:srgbClr val="008AFF"/>
                </a:solidFill>
              </a:rPr>
              <a:t> </a:t>
            </a:r>
            <a:r>
              <a:rPr lang="en-US" sz="1200" dirty="0"/>
              <a:t>CDR, in-development;  ILC Sept 22, 2022</a:t>
            </a:r>
            <a:endParaRPr lang="en-US" sz="1200" b="1" dirty="0">
              <a:solidFill>
                <a:srgbClr val="008AFF"/>
              </a:solidFill>
            </a:endParaRPr>
          </a:p>
          <a:p>
            <a:pPr marL="227013" indent="-227013">
              <a:spcBef>
                <a:spcPts val="300"/>
              </a:spcBef>
            </a:pPr>
            <a:r>
              <a:rPr lang="en-US" sz="1200" b="1" dirty="0">
                <a:solidFill>
                  <a:srgbClr val="FF0000"/>
                </a:solidFill>
              </a:rPr>
              <a:t>TES-13</a:t>
            </a:r>
            <a:r>
              <a:rPr lang="en-US" sz="1200" dirty="0"/>
              <a:t>: </a:t>
            </a:r>
            <a:r>
              <a:rPr lang="en-US" sz="1200" b="1" dirty="0">
                <a:solidFill>
                  <a:srgbClr val="008AFF"/>
                </a:solidFill>
              </a:rPr>
              <a:t>COMP Success – OPS Extended</a:t>
            </a:r>
          </a:p>
          <a:p>
            <a:pPr marL="227013" indent="-227013">
              <a:spcBef>
                <a:spcPts val="300"/>
              </a:spcBef>
            </a:pPr>
            <a:r>
              <a:rPr lang="en-US" sz="1200" b="1" dirty="0">
                <a:solidFill>
                  <a:srgbClr val="FF0000"/>
                </a:solidFill>
              </a:rPr>
              <a:t>TES-12</a:t>
            </a:r>
            <a:r>
              <a:rPr lang="en-US" sz="1200" dirty="0"/>
              <a:t>: In-development; MMO 28Bravo Mission Dec, 2022</a:t>
            </a:r>
          </a:p>
          <a:p>
            <a:pPr marL="227013" indent="-227013">
              <a:spcBef>
                <a:spcPts val="300"/>
              </a:spcBef>
            </a:pPr>
            <a:endParaRPr lang="en-US" sz="1200" dirty="0"/>
          </a:p>
        </p:txBody>
      </p:sp>
      <p:sp>
        <p:nvSpPr>
          <p:cNvPr id="7" name="Content Placeholder 6"/>
          <p:cNvSpPr>
            <a:spLocks noGrp="1"/>
          </p:cNvSpPr>
          <p:nvPr>
            <p:ph sz="half" idx="2"/>
          </p:nvPr>
        </p:nvSpPr>
        <p:spPr>
          <a:xfrm>
            <a:off x="-42769" y="6143035"/>
            <a:ext cx="4560998" cy="1064804"/>
          </a:xfrm>
        </p:spPr>
        <p:txBody>
          <a:bodyPr>
            <a:normAutofit/>
          </a:bodyPr>
          <a:lstStyle/>
          <a:p>
            <a:pPr marL="0" indent="0">
              <a:buNone/>
            </a:pPr>
            <a:r>
              <a:rPr lang="en-US" sz="1900" b="1" dirty="0"/>
              <a:t>Upcoming Major Activities</a:t>
            </a:r>
            <a:endParaRPr lang="en-US" sz="1400" dirty="0"/>
          </a:p>
          <a:p>
            <a:pPr marL="227013" indent="-227013">
              <a:spcBef>
                <a:spcPts val="300"/>
              </a:spcBef>
            </a:pPr>
            <a:r>
              <a:rPr lang="en-US" sz="1400" b="1" dirty="0">
                <a:solidFill>
                  <a:srgbClr val="FF0000"/>
                </a:solidFill>
              </a:rPr>
              <a:t>TES-15</a:t>
            </a:r>
            <a:r>
              <a:rPr lang="en-US" sz="1400" dirty="0"/>
              <a:t>: Firefly Launch - Mid May, 2022 </a:t>
            </a:r>
          </a:p>
        </p:txBody>
      </p:sp>
      <p:sp>
        <p:nvSpPr>
          <p:cNvPr id="5" name="Title 4"/>
          <p:cNvSpPr>
            <a:spLocks noGrp="1"/>
          </p:cNvSpPr>
          <p:nvPr>
            <p:ph type="title"/>
          </p:nvPr>
        </p:nvSpPr>
        <p:spPr>
          <a:xfrm>
            <a:off x="638455" y="143278"/>
            <a:ext cx="8229600" cy="1066800"/>
          </a:xfrm>
        </p:spPr>
        <p:txBody>
          <a:bodyPr>
            <a:normAutofit fontScale="90000"/>
          </a:bodyPr>
          <a:lstStyle/>
          <a:p>
            <a:r>
              <a:rPr lang="fr-FR" sz="2800" b="1" dirty="0"/>
              <a:t>TES10, TES7, TES11, TES13, TES-n </a:t>
            </a:r>
            <a:br>
              <a:rPr lang="fr-FR" sz="2800" b="1" dirty="0"/>
            </a:br>
            <a:r>
              <a:rPr lang="fr-FR" sz="2800" b="1" dirty="0"/>
              <a:t>[Nano-Orbital Workshop: </a:t>
            </a:r>
            <a:r>
              <a:rPr lang="fr-FR" sz="2800" b="1" dirty="0">
                <a:solidFill>
                  <a:srgbClr val="FF0000"/>
                </a:solidFill>
              </a:rPr>
              <a:t>NOW!</a:t>
            </a:r>
            <a:r>
              <a:rPr lang="fr-FR" sz="2800" b="1" dirty="0"/>
              <a:t>]</a:t>
            </a:r>
            <a:br>
              <a:rPr lang="fr-FR" sz="2800" b="1" dirty="0"/>
            </a:br>
            <a:endParaRPr lang="en-US" sz="2800" b="1" dirty="0"/>
          </a:p>
        </p:txBody>
      </p:sp>
      <p:cxnSp>
        <p:nvCxnSpPr>
          <p:cNvPr id="9" name="Straight Connector 8"/>
          <p:cNvCxnSpPr>
            <a:stCxn id="5" idx="2"/>
          </p:cNvCxnSpPr>
          <p:nvPr/>
        </p:nvCxnSpPr>
        <p:spPr>
          <a:xfrm>
            <a:off x="4753255" y="1210078"/>
            <a:ext cx="1" cy="559111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776531" y="3192284"/>
            <a:ext cx="434966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0744" y="2125670"/>
            <a:ext cx="1537541" cy="1025411"/>
          </a:xfrm>
          <a:prstGeom prst="rect">
            <a:avLst/>
          </a:prstGeom>
        </p:spPr>
      </p:pic>
      <p:sp>
        <p:nvSpPr>
          <p:cNvPr id="10" name="Rectangle 9"/>
          <p:cNvSpPr/>
          <p:nvPr/>
        </p:nvSpPr>
        <p:spPr>
          <a:xfrm>
            <a:off x="4776531" y="3192284"/>
            <a:ext cx="4343400" cy="3216265"/>
          </a:xfrm>
          <a:prstGeom prst="rect">
            <a:avLst/>
          </a:prstGeom>
        </p:spPr>
        <p:txBody>
          <a:bodyPr wrap="square">
            <a:spAutoFit/>
          </a:bodyPr>
          <a:lstStyle/>
          <a:p>
            <a:r>
              <a:rPr lang="en-US" sz="1900" b="1" dirty="0"/>
              <a:t>Project Incremental Flights (In Current Flight Order; Approved Slots)</a:t>
            </a:r>
          </a:p>
          <a:p>
            <a:pPr>
              <a:lnSpc>
                <a:spcPct val="150000"/>
              </a:lnSpc>
            </a:pPr>
            <a:r>
              <a:rPr lang="en-US" sz="1000" b="1" dirty="0">
                <a:solidFill>
                  <a:srgbClr val="009100"/>
                </a:solidFill>
              </a:rPr>
              <a:t>TES10:</a:t>
            </a:r>
            <a:r>
              <a:rPr lang="en-US" sz="1000" dirty="0"/>
              <a:t>  </a:t>
            </a:r>
            <a:r>
              <a:rPr lang="en-US" sz="1000" b="1" dirty="0"/>
              <a:t>July 15  </a:t>
            </a:r>
            <a:r>
              <a:rPr lang="en-US" sz="1000" dirty="0"/>
              <a:t>[6U] ;  CAL-Sat. [VO BALLAST OPPORTUNITY TES9 WAS ‘LOST’]</a:t>
            </a:r>
          </a:p>
          <a:p>
            <a:r>
              <a:rPr lang="en-US" sz="1000" dirty="0"/>
              <a:t>NVIDIA GPU; Lunar Radio/NEN-radio compatible at 5Mbs; Mars radio/NOAA; Internal </a:t>
            </a:r>
            <a:r>
              <a:rPr lang="en-US" sz="1000" dirty="0" err="1"/>
              <a:t>wifi</a:t>
            </a:r>
            <a:r>
              <a:rPr lang="en-US" sz="1000" dirty="0"/>
              <a:t> </a:t>
            </a:r>
            <a:r>
              <a:rPr lang="en-US" sz="1000" b="1" dirty="0">
                <a:solidFill>
                  <a:srgbClr val="FF0000"/>
                </a:solidFill>
              </a:rPr>
              <a:t>COMP SUCCESS</a:t>
            </a:r>
            <a:endParaRPr lang="en-US" sz="1000" dirty="0"/>
          </a:p>
          <a:p>
            <a:r>
              <a:rPr lang="en-US" sz="1000" dirty="0"/>
              <a:t>July 13, 2020 deployment from ISS;  OPS under way; </a:t>
            </a:r>
          </a:p>
          <a:p>
            <a:r>
              <a:rPr lang="en-US" sz="1000" b="1" dirty="0">
                <a:solidFill>
                  <a:srgbClr val="009100"/>
                </a:solidFill>
              </a:rPr>
              <a:t>TES7:</a:t>
            </a:r>
            <a:r>
              <a:rPr lang="en-US" sz="1000" dirty="0"/>
              <a:t> </a:t>
            </a:r>
            <a:r>
              <a:rPr lang="en-US" sz="1000" b="1" dirty="0"/>
              <a:t>January 17, 2021 </a:t>
            </a:r>
            <a:r>
              <a:rPr lang="en-US" sz="1000" dirty="0"/>
              <a:t>[2U; CSLI Virgin Orbit; 500km 45° orbit ].  </a:t>
            </a:r>
            <a:r>
              <a:rPr lang="en-US" sz="1000" b="1" dirty="0">
                <a:solidFill>
                  <a:srgbClr val="FF0000"/>
                </a:solidFill>
              </a:rPr>
              <a:t>In Orbit! </a:t>
            </a:r>
          </a:p>
          <a:p>
            <a:r>
              <a:rPr lang="en-US" sz="1000" dirty="0"/>
              <a:t>FIRST ‘disposal’ </a:t>
            </a:r>
            <a:r>
              <a:rPr lang="en-US" sz="1000" dirty="0" err="1"/>
              <a:t>Exo</a:t>
            </a:r>
            <a:r>
              <a:rPr lang="en-US" sz="1000" dirty="0"/>
              <a:t>-Brake’ from 500km; possible debris </a:t>
            </a:r>
            <a:r>
              <a:rPr lang="en-US" sz="1000" dirty="0" err="1"/>
              <a:t>soln</a:t>
            </a:r>
            <a:r>
              <a:rPr lang="en-US" sz="1000" dirty="0"/>
              <a:t>; high alt Iridium test; laser diode test</a:t>
            </a:r>
          </a:p>
          <a:p>
            <a:r>
              <a:rPr lang="en-US" sz="1000" dirty="0"/>
              <a:t>Launch from Virgin Orbit (First payload flight on VO); </a:t>
            </a:r>
          </a:p>
          <a:p>
            <a:r>
              <a:rPr lang="en-US" sz="1000" b="1" dirty="0">
                <a:solidFill>
                  <a:srgbClr val="009100"/>
                </a:solidFill>
              </a:rPr>
              <a:t>TES11:</a:t>
            </a:r>
            <a:r>
              <a:rPr lang="en-US" sz="1000" dirty="0"/>
              <a:t> </a:t>
            </a:r>
            <a:r>
              <a:rPr lang="en-US" sz="1000" b="1" dirty="0"/>
              <a:t>June 15, 2021</a:t>
            </a:r>
            <a:r>
              <a:rPr lang="en-US" sz="1000" dirty="0"/>
              <a:t> </a:t>
            </a:r>
            <a:r>
              <a:rPr lang="en-US" sz="1000" strike="sngStrike" dirty="0"/>
              <a:t>  </a:t>
            </a:r>
            <a:r>
              <a:rPr lang="en-US" sz="1000" dirty="0"/>
              <a:t>[6U-W; CSLI L9EFS 500km Polar]. </a:t>
            </a:r>
            <a:r>
              <a:rPr lang="en-US" sz="1000" b="1" dirty="0">
                <a:solidFill>
                  <a:srgbClr val="FF0000"/>
                </a:solidFill>
              </a:rPr>
              <a:t>ILC Sept 22, 2022</a:t>
            </a:r>
          </a:p>
          <a:p>
            <a:r>
              <a:rPr lang="en-US" sz="1000" dirty="0"/>
              <a:t>NOAA/Mars Radio-3; NVIDIA GPU; AFOSR COM test;  </a:t>
            </a:r>
            <a:r>
              <a:rPr lang="en-US" sz="1000" dirty="0" err="1"/>
              <a:t>Adv</a:t>
            </a:r>
            <a:r>
              <a:rPr lang="en-US" sz="1000" dirty="0"/>
              <a:t> COM experiment/DVBS-2; Encrypt </a:t>
            </a:r>
          </a:p>
          <a:p>
            <a:r>
              <a:rPr lang="en-US" sz="1000" dirty="0"/>
              <a:t>Constant-Q  propulsion; X-band radio proposal</a:t>
            </a:r>
          </a:p>
          <a:p>
            <a:r>
              <a:rPr lang="en-US" sz="1000" b="1" dirty="0">
                <a:solidFill>
                  <a:srgbClr val="009100"/>
                </a:solidFill>
              </a:rPr>
              <a:t>TES-13:</a:t>
            </a:r>
            <a:r>
              <a:rPr lang="en-US" sz="1000" dirty="0"/>
              <a:t> </a:t>
            </a:r>
            <a:r>
              <a:rPr lang="en-US" sz="1000" b="1" dirty="0"/>
              <a:t>Jan 13, 2022 launch </a:t>
            </a:r>
            <a:r>
              <a:rPr lang="en-US" sz="1000" dirty="0"/>
              <a:t>[3U on AFRL VOX flight]  </a:t>
            </a:r>
            <a:r>
              <a:rPr lang="en-US" sz="1000" dirty="0">
                <a:solidFill>
                  <a:srgbClr val="FF0000"/>
                </a:solidFill>
              </a:rPr>
              <a:t>AI/ML Success</a:t>
            </a:r>
          </a:p>
          <a:p>
            <a:r>
              <a:rPr lang="en-US" sz="1000" dirty="0"/>
              <a:t>Advanced COM/ML (GRC); </a:t>
            </a:r>
            <a:r>
              <a:rPr lang="en-US" sz="1000" dirty="0" err="1"/>
              <a:t>adv</a:t>
            </a:r>
            <a:r>
              <a:rPr lang="en-US" sz="1000" dirty="0"/>
              <a:t> </a:t>
            </a:r>
            <a:r>
              <a:rPr lang="en-US" sz="1000" dirty="0" err="1"/>
              <a:t>exo</a:t>
            </a:r>
            <a:r>
              <a:rPr lang="en-US" sz="1000" dirty="0"/>
              <a:t>-brake; Autonomous guidance experiment</a:t>
            </a:r>
          </a:p>
          <a:p>
            <a:r>
              <a:rPr lang="en-US" sz="1000" b="1" dirty="0">
                <a:solidFill>
                  <a:srgbClr val="009100"/>
                </a:solidFill>
              </a:rPr>
              <a:t>TES-15:</a:t>
            </a:r>
            <a:r>
              <a:rPr lang="en-US" sz="1000" dirty="0"/>
              <a:t>  </a:t>
            </a:r>
            <a:r>
              <a:rPr lang="en-US" sz="1000" b="1" dirty="0"/>
              <a:t>May X, 2022 </a:t>
            </a:r>
            <a:r>
              <a:rPr lang="en-US" sz="1000" dirty="0"/>
              <a:t>[Firefly </a:t>
            </a:r>
            <a:r>
              <a:rPr lang="en-US" sz="1000" dirty="0" err="1"/>
              <a:t>Vberg</a:t>
            </a:r>
            <a:r>
              <a:rPr lang="en-US" sz="1000" dirty="0"/>
              <a:t>; 200°/300km circ]</a:t>
            </a:r>
          </a:p>
          <a:p>
            <a:r>
              <a:rPr lang="en-US" sz="1000" dirty="0"/>
              <a:t>Advanced COM/ML (GRC); HOT </a:t>
            </a:r>
            <a:r>
              <a:rPr lang="en-US" sz="1000" dirty="0" err="1"/>
              <a:t>exo</a:t>
            </a:r>
            <a:r>
              <a:rPr lang="en-US" sz="1000" dirty="0"/>
              <a:t>-brake; Autonomous guidance experiment-2</a:t>
            </a:r>
          </a:p>
        </p:txBody>
      </p:sp>
      <p:sp>
        <p:nvSpPr>
          <p:cNvPr id="14" name="Rectangle 13"/>
          <p:cNvSpPr/>
          <p:nvPr/>
        </p:nvSpPr>
        <p:spPr>
          <a:xfrm>
            <a:off x="4753256" y="1076472"/>
            <a:ext cx="4572000" cy="1308050"/>
          </a:xfrm>
          <a:prstGeom prst="rect">
            <a:avLst/>
          </a:prstGeom>
        </p:spPr>
        <p:txBody>
          <a:bodyPr>
            <a:spAutoFit/>
          </a:bodyPr>
          <a:lstStyle/>
          <a:p>
            <a:r>
              <a:rPr lang="en-US" sz="1900" b="1" dirty="0"/>
              <a:t>Approach</a:t>
            </a:r>
          </a:p>
          <a:p>
            <a:pPr marL="171450" indent="-171450">
              <a:buFont typeface="Arial" panose="020B0604020202020204" pitchFamily="34" charset="0"/>
              <a:buChar char="•"/>
            </a:pPr>
            <a:r>
              <a:rPr lang="en-US" sz="1200" dirty="0"/>
              <a:t>Leverage the </a:t>
            </a:r>
            <a:r>
              <a:rPr lang="en-US" sz="1200" dirty="0" err="1"/>
              <a:t>TechEdSat</a:t>
            </a:r>
            <a:r>
              <a:rPr lang="en-US" sz="1200" dirty="0"/>
              <a:t> team to deliver satellites in a cost effective rapid manufacture approached</a:t>
            </a:r>
          </a:p>
          <a:p>
            <a:pPr marL="171450" indent="-171450">
              <a:buFont typeface="Arial" panose="020B0604020202020204" pitchFamily="34" charset="0"/>
              <a:buChar char="•"/>
            </a:pPr>
            <a:r>
              <a:rPr lang="en-US" sz="1200" dirty="0"/>
              <a:t>Utilized the expertise of senior Engineers and PIs to develop and test state of the art hardware and race TRLs .</a:t>
            </a:r>
          </a:p>
          <a:p>
            <a:endParaRPr lang="en-US" sz="1200" dirty="0"/>
          </a:p>
        </p:txBody>
      </p:sp>
      <p:pic>
        <p:nvPicPr>
          <p:cNvPr id="24" name="Picture 7">
            <a:extLst>
              <a:ext uri="{FF2B5EF4-FFF2-40B4-BE49-F238E27FC236}">
                <a16:creationId xmlns:a16="http://schemas.microsoft.com/office/drawing/2014/main" id="{04EDBB4F-009A-2449-9378-DCFE72B2301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8018892" y="2036348"/>
            <a:ext cx="1025201" cy="120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21"/>
          <p:cNvSpPr>
            <a:spLocks noGrp="1"/>
          </p:cNvSpPr>
          <p:nvPr>
            <p:ph type="sldNum" sz="quarter" idx="12"/>
          </p:nvPr>
        </p:nvSpPr>
        <p:spPr/>
        <p:txBody>
          <a:bodyPr/>
          <a:lstStyle/>
          <a:p>
            <a:fld id="{447D31DA-F43F-1344-9AA4-8ED4541F0317}" type="slidenum">
              <a:rPr lang="en-US" smtClean="0">
                <a:solidFill>
                  <a:prstClr val="black">
                    <a:tint val="75000"/>
                  </a:prstClr>
                </a:solidFill>
              </a:rPr>
              <a:pPr/>
              <a:t>18</a:t>
            </a:fld>
            <a:endParaRPr lang="en-US">
              <a:solidFill>
                <a:prstClr val="black">
                  <a:tint val="75000"/>
                </a:prstClr>
              </a:solidFill>
            </a:endParaRPr>
          </a:p>
        </p:txBody>
      </p:sp>
      <p:pic>
        <p:nvPicPr>
          <p:cNvPr id="13" name="Picture 1">
            <a:extLst>
              <a:ext uri="{FF2B5EF4-FFF2-40B4-BE49-F238E27FC236}">
                <a16:creationId xmlns:a16="http://schemas.microsoft.com/office/drawing/2014/main" id="{C17FFF67-EE13-DF4D-B99E-1AC6A886A4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50870" y="2131700"/>
            <a:ext cx="1358895" cy="10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36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DC995F-2AA3-4985-A84B-7E3E2B8A184A}"/>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2</a:t>
            </a:fld>
            <a:endParaRPr lang="en-US">
              <a:solidFill>
                <a:prstClr val="black">
                  <a:tint val="75000"/>
                </a:prstClr>
              </a:solidFill>
            </a:endParaRPr>
          </a:p>
        </p:txBody>
      </p:sp>
      <p:sp>
        <p:nvSpPr>
          <p:cNvPr id="4" name="Title 3">
            <a:extLst>
              <a:ext uri="{FF2B5EF4-FFF2-40B4-BE49-F238E27FC236}">
                <a16:creationId xmlns:a16="http://schemas.microsoft.com/office/drawing/2014/main" id="{41E42F84-BE3B-42E4-98B8-F7D8532F53F1}"/>
              </a:ext>
            </a:extLst>
          </p:cNvPr>
          <p:cNvSpPr>
            <a:spLocks noGrp="1"/>
          </p:cNvSpPr>
          <p:nvPr>
            <p:ph type="title"/>
          </p:nvPr>
        </p:nvSpPr>
        <p:spPr/>
        <p:txBody>
          <a:bodyPr>
            <a:normAutofit/>
          </a:bodyPr>
          <a:lstStyle/>
          <a:p>
            <a:r>
              <a:rPr lang="en-US" sz="3200" dirty="0" err="1">
                <a:latin typeface="Arial" panose="020B0604020202020204" pitchFamily="34" charset="0"/>
                <a:cs typeface="Arial" panose="020B0604020202020204" pitchFamily="34" charset="0"/>
              </a:rPr>
              <a:t>TechEdSat</a:t>
            </a:r>
            <a:r>
              <a:rPr lang="en-US" sz="3200" dirty="0">
                <a:latin typeface="Arial" panose="020B0604020202020204" pitchFamily="34" charset="0"/>
                <a:cs typeface="Arial" panose="020B0604020202020204" pitchFamily="34" charset="0"/>
              </a:rPr>
              <a:t>-N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Nano Orbital Workshop</a:t>
            </a:r>
          </a:p>
        </p:txBody>
      </p:sp>
      <p:sp>
        <p:nvSpPr>
          <p:cNvPr id="6" name="TextBox 5">
            <a:extLst>
              <a:ext uri="{FF2B5EF4-FFF2-40B4-BE49-F238E27FC236}">
                <a16:creationId xmlns:a16="http://schemas.microsoft.com/office/drawing/2014/main" id="{CB4C50FF-FFD2-4AF3-BADD-71F10207AB56}"/>
              </a:ext>
            </a:extLst>
          </p:cNvPr>
          <p:cNvSpPr txBox="1"/>
          <p:nvPr/>
        </p:nvSpPr>
        <p:spPr>
          <a:xfrm>
            <a:off x="95250" y="1180197"/>
            <a:ext cx="5201536" cy="2277547"/>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Who we are</a:t>
            </a:r>
            <a:r>
              <a:rPr lang="en-US" sz="1600" b="1"/>
              <a:t>:</a:t>
            </a:r>
          </a:p>
          <a:p>
            <a:pPr marL="285750" indent="-285750">
              <a:buFont typeface="Arial" panose="020B0604020202020204" pitchFamily="34" charset="0"/>
              <a:buChar char="•"/>
            </a:pPr>
            <a:r>
              <a:rPr lang="en-US" sz="1400"/>
              <a:t>Innovative flight project focused on rapid design and innovation</a:t>
            </a:r>
          </a:p>
          <a:p>
            <a:pPr marL="742950" lvl="1" indent="-285750">
              <a:buFont typeface="Arial" panose="020B0604020202020204" pitchFamily="34" charset="0"/>
              <a:buChar char="•"/>
            </a:pPr>
            <a:r>
              <a:rPr lang="en-US" sz="1400"/>
              <a:t>2-3 flights a year</a:t>
            </a:r>
          </a:p>
          <a:p>
            <a:pPr marL="742950" lvl="1" indent="-285750">
              <a:buFont typeface="Arial" panose="020B0604020202020204" pitchFamily="34" charset="0"/>
              <a:buChar char="•"/>
            </a:pPr>
            <a:r>
              <a:rPr lang="en-US" sz="1400"/>
              <a:t>Low cost, ISS standards</a:t>
            </a:r>
          </a:p>
          <a:p>
            <a:pPr marL="742950" lvl="1" indent="-285750">
              <a:buFont typeface="Arial" panose="020B0604020202020204" pitchFamily="34" charset="0"/>
              <a:buChar char="•"/>
            </a:pPr>
            <a:r>
              <a:rPr lang="en-US" sz="1400"/>
              <a:t>90% experiment success rate</a:t>
            </a:r>
          </a:p>
          <a:p>
            <a:pPr marL="285750" indent="-285750">
              <a:buFont typeface="Arial" panose="020B0604020202020204" pitchFamily="34" charset="0"/>
              <a:buChar char="•"/>
            </a:pPr>
            <a:r>
              <a:rPr lang="en-US" sz="1400"/>
              <a:t>Over 25 years developing platforms/concepts</a:t>
            </a:r>
          </a:p>
          <a:p>
            <a:pPr marL="742950" lvl="1" indent="-285750">
              <a:buFont typeface="Arial" panose="020B0604020202020204" pitchFamily="34" charset="0"/>
              <a:buChar char="•"/>
            </a:pPr>
            <a:r>
              <a:rPr lang="en-US" sz="1400"/>
              <a:t>Balloon: VAST, BEST-N </a:t>
            </a:r>
          </a:p>
          <a:p>
            <a:pPr marL="742950" lvl="1" indent="-285750">
              <a:buFont typeface="Arial" panose="020B0604020202020204" pitchFamily="34" charset="0"/>
              <a:buChar char="•"/>
            </a:pPr>
            <a:r>
              <a:rPr lang="en-US" sz="1400"/>
              <a:t>Sub-Orbital: SOAREX-N</a:t>
            </a:r>
          </a:p>
          <a:p>
            <a:pPr marL="742950" lvl="1" indent="-285750">
              <a:buFont typeface="Arial" panose="020B0604020202020204" pitchFamily="34" charset="0"/>
              <a:buChar char="•"/>
            </a:pPr>
            <a:r>
              <a:rPr lang="en-US" sz="1400"/>
              <a:t>Orbital: TES-N /NOW [Nano-Orbital Workshop]</a:t>
            </a:r>
          </a:p>
          <a:p>
            <a:pPr marL="742950" lvl="1" indent="-285750">
              <a:buFont typeface="Arial" panose="020B0604020202020204" pitchFamily="34" charset="0"/>
              <a:buChar char="•"/>
            </a:pPr>
            <a:r>
              <a:rPr lang="en-US" sz="1400"/>
              <a:t>Lunar/Mars exploration proposals</a:t>
            </a:r>
          </a:p>
        </p:txBody>
      </p:sp>
      <p:sp>
        <p:nvSpPr>
          <p:cNvPr id="8" name="TextBox 7">
            <a:extLst>
              <a:ext uri="{FF2B5EF4-FFF2-40B4-BE49-F238E27FC236}">
                <a16:creationId xmlns:a16="http://schemas.microsoft.com/office/drawing/2014/main" id="{609C81CE-0D56-41CE-8D18-A11F3CF8191D}"/>
              </a:ext>
            </a:extLst>
          </p:cNvPr>
          <p:cNvSpPr txBox="1"/>
          <p:nvPr/>
        </p:nvSpPr>
        <p:spPr>
          <a:xfrm>
            <a:off x="95249" y="5446160"/>
            <a:ext cx="5019675" cy="769441"/>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Notable Missions: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Active: TES-7 (2U), TES-13 (3U)</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Upcoming: TES-11 (6U), TES-12 (3U), TES-14 (12U)</a:t>
            </a:r>
          </a:p>
        </p:txBody>
      </p:sp>
      <p:sp>
        <p:nvSpPr>
          <p:cNvPr id="10" name="TextBox 9">
            <a:extLst>
              <a:ext uri="{FF2B5EF4-FFF2-40B4-BE49-F238E27FC236}">
                <a16:creationId xmlns:a16="http://schemas.microsoft.com/office/drawing/2014/main" id="{05081E1E-C6CB-404A-8707-B3AFC8A6F954}"/>
              </a:ext>
            </a:extLst>
          </p:cNvPr>
          <p:cNvSpPr txBox="1"/>
          <p:nvPr/>
        </p:nvSpPr>
        <p:spPr>
          <a:xfrm>
            <a:off x="95249" y="3384057"/>
            <a:ext cx="5135907" cy="2062103"/>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Key Innovations: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Communication</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Iridium for quick command and control</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Custom Lunar and Mars SDR radios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Exo-Brake</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Exo-atmospheric braking device focused on targeted reentry</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Machine Learning</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GPU and Neuromorphic processing test bed</a:t>
            </a:r>
          </a:p>
        </p:txBody>
      </p:sp>
      <p:pic>
        <p:nvPicPr>
          <p:cNvPr id="11" name="Picture 10" descr="A view of a city&#10;&#10;Description automatically generated">
            <a:extLst>
              <a:ext uri="{FF2B5EF4-FFF2-40B4-BE49-F238E27FC236}">
                <a16:creationId xmlns:a16="http://schemas.microsoft.com/office/drawing/2014/main" id="{98BC28F2-80E4-4D46-80D3-36E17C623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6786" y="1215141"/>
            <a:ext cx="1694564" cy="1125493"/>
          </a:xfrm>
          <a:prstGeom prst="rect">
            <a:avLst/>
          </a:prstGeom>
        </p:spPr>
      </p:pic>
      <p:sp>
        <p:nvSpPr>
          <p:cNvPr id="12" name="TextBox 11">
            <a:extLst>
              <a:ext uri="{FF2B5EF4-FFF2-40B4-BE49-F238E27FC236}">
                <a16:creationId xmlns:a16="http://schemas.microsoft.com/office/drawing/2014/main" id="{0676D6CD-AFF6-4BEA-A49F-20F5567107DB}"/>
              </a:ext>
            </a:extLst>
          </p:cNvPr>
          <p:cNvSpPr txBox="1"/>
          <p:nvPr/>
        </p:nvSpPr>
        <p:spPr>
          <a:xfrm>
            <a:off x="5455995" y="2388934"/>
            <a:ext cx="1376146"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TES-1: 1</a:t>
            </a:r>
            <a:r>
              <a:rPr lang="en-US" sz="1200" baseline="30000">
                <a:latin typeface="Arial" panose="020B0604020202020204" pitchFamily="34" charset="0"/>
                <a:cs typeface="Arial" panose="020B0604020202020204" pitchFamily="34" charset="0"/>
              </a:rPr>
              <a:t>st</a:t>
            </a:r>
            <a:r>
              <a:rPr lang="en-US" sz="1200">
                <a:latin typeface="Arial" panose="020B0604020202020204" pitchFamily="34" charset="0"/>
                <a:cs typeface="Arial" panose="020B0604020202020204" pitchFamily="34" charset="0"/>
              </a:rPr>
              <a:t> off ISS</a:t>
            </a:r>
          </a:p>
        </p:txBody>
      </p:sp>
      <p:pic>
        <p:nvPicPr>
          <p:cNvPr id="13" name="Picture 2" descr="A picture containing person, indoor, person, worktable&#10;&#10;Description automatically generated">
            <a:extLst>
              <a:ext uri="{FF2B5EF4-FFF2-40B4-BE49-F238E27FC236}">
                <a16:creationId xmlns:a16="http://schemas.microsoft.com/office/drawing/2014/main" id="{62A295C2-01F3-4287-8025-5F9E234184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70052" y="1215141"/>
            <a:ext cx="1137837" cy="11233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F5DDD5D-D9F5-4C11-863B-530FB40BDFFC}"/>
              </a:ext>
            </a:extLst>
          </p:cNvPr>
          <p:cNvSpPr txBox="1"/>
          <p:nvPr/>
        </p:nvSpPr>
        <p:spPr>
          <a:xfrm>
            <a:off x="7650507" y="2388933"/>
            <a:ext cx="1176925"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TES-7: In orbit</a:t>
            </a:r>
          </a:p>
        </p:txBody>
      </p:sp>
      <p:pic>
        <p:nvPicPr>
          <p:cNvPr id="15" name="Picture 4">
            <a:extLst>
              <a:ext uri="{FF2B5EF4-FFF2-40B4-BE49-F238E27FC236}">
                <a16:creationId xmlns:a16="http://schemas.microsoft.com/office/drawing/2014/main" id="{FEBD1FB8-881F-4970-9125-362CB7FC1D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6786" y="2863152"/>
            <a:ext cx="1694564" cy="833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BBB2262-26CE-4E85-8B06-7F391333CE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0507" y="2861620"/>
            <a:ext cx="1198045" cy="798996"/>
          </a:xfrm>
          <a:prstGeom prst="rect">
            <a:avLst/>
          </a:prstGeom>
        </p:spPr>
      </p:pic>
      <p:sp>
        <p:nvSpPr>
          <p:cNvPr id="17" name="TextBox 16">
            <a:extLst>
              <a:ext uri="{FF2B5EF4-FFF2-40B4-BE49-F238E27FC236}">
                <a16:creationId xmlns:a16="http://schemas.microsoft.com/office/drawing/2014/main" id="{73A70C66-1E81-40CC-8D63-B55A864E7E90}"/>
              </a:ext>
            </a:extLst>
          </p:cNvPr>
          <p:cNvSpPr txBox="1"/>
          <p:nvPr/>
        </p:nvSpPr>
        <p:spPr>
          <a:xfrm>
            <a:off x="5746886" y="3791511"/>
            <a:ext cx="3036729"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TES-10: Mission of Year, targeted de-orbit</a:t>
            </a:r>
          </a:p>
        </p:txBody>
      </p:sp>
      <p:sp>
        <p:nvSpPr>
          <p:cNvPr id="21" name="TextBox 20">
            <a:extLst>
              <a:ext uri="{FF2B5EF4-FFF2-40B4-BE49-F238E27FC236}">
                <a16:creationId xmlns:a16="http://schemas.microsoft.com/office/drawing/2014/main" id="{7C2FD862-EC4D-4168-8BE4-D0F5735B5057}"/>
              </a:ext>
            </a:extLst>
          </p:cNvPr>
          <p:cNvSpPr txBox="1"/>
          <p:nvPr/>
        </p:nvSpPr>
        <p:spPr>
          <a:xfrm>
            <a:off x="230716" y="6492875"/>
            <a:ext cx="447675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Support</a:t>
            </a:r>
            <a:r>
              <a:rPr lang="en-US" sz="1400" dirty="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ARC, STMD/SSTP,</a:t>
            </a:r>
            <a:r>
              <a:rPr lang="en-US" sz="1400" dirty="0">
                <a:latin typeface="Arial" panose="020B0604020202020204" pitchFamily="34" charset="0"/>
                <a:cs typeface="Arial" panose="020B0604020202020204" pitchFamily="34" charset="0"/>
              </a:rPr>
              <a:t> GRC, AFRL </a:t>
            </a:r>
          </a:p>
        </p:txBody>
      </p:sp>
      <p:pic>
        <p:nvPicPr>
          <p:cNvPr id="23" name="Picture 22" descr="A rocket launching into the sky&#10;&#10;Description automatically generated with medium confidence">
            <a:extLst>
              <a:ext uri="{FF2B5EF4-FFF2-40B4-BE49-F238E27FC236}">
                <a16:creationId xmlns:a16="http://schemas.microsoft.com/office/drawing/2014/main" id="{D1BA3CA8-7575-4350-A495-E5059E2F6D4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282683" y="4185578"/>
            <a:ext cx="1135407" cy="1716174"/>
          </a:xfrm>
          <a:prstGeom prst="rect">
            <a:avLst/>
          </a:prstGeom>
        </p:spPr>
      </p:pic>
      <p:sp>
        <p:nvSpPr>
          <p:cNvPr id="24" name="TextBox 23">
            <a:extLst>
              <a:ext uri="{FF2B5EF4-FFF2-40B4-BE49-F238E27FC236}">
                <a16:creationId xmlns:a16="http://schemas.microsoft.com/office/drawing/2014/main" id="{AB5EF3D1-0EFF-4CA9-BC9C-282A1413FA3F}"/>
              </a:ext>
            </a:extLst>
          </p:cNvPr>
          <p:cNvSpPr txBox="1"/>
          <p:nvPr/>
        </p:nvSpPr>
        <p:spPr>
          <a:xfrm>
            <a:off x="5396938" y="5924721"/>
            <a:ext cx="962123"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SOAREX-7</a:t>
            </a:r>
          </a:p>
        </p:txBody>
      </p:sp>
      <p:sp>
        <p:nvSpPr>
          <p:cNvPr id="18" name="TextBox 17">
            <a:extLst>
              <a:ext uri="{FF2B5EF4-FFF2-40B4-BE49-F238E27FC236}">
                <a16:creationId xmlns:a16="http://schemas.microsoft.com/office/drawing/2014/main" id="{DD1DA89A-5718-4074-9F95-97AC32681324}"/>
              </a:ext>
            </a:extLst>
          </p:cNvPr>
          <p:cNvSpPr txBox="1"/>
          <p:nvPr/>
        </p:nvSpPr>
        <p:spPr>
          <a:xfrm>
            <a:off x="6937789" y="5901752"/>
            <a:ext cx="1845826"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MARVIN </a:t>
            </a:r>
            <a:r>
              <a:rPr lang="en-US" sz="1200" err="1">
                <a:latin typeface="Arial" panose="020B0604020202020204" pitchFamily="34" charset="0"/>
                <a:cs typeface="Arial" panose="020B0604020202020204" pitchFamily="34" charset="0"/>
              </a:rPr>
              <a:t>Cubesat</a:t>
            </a:r>
            <a:r>
              <a:rPr lang="en-US" sz="1200">
                <a:latin typeface="Arial" panose="020B0604020202020204" pitchFamily="34" charset="0"/>
                <a:cs typeface="Arial" panose="020B0604020202020204" pitchFamily="34" charset="0"/>
              </a:rPr>
              <a:t> Rover</a:t>
            </a:r>
          </a:p>
        </p:txBody>
      </p:sp>
      <p:pic>
        <p:nvPicPr>
          <p:cNvPr id="19" name="Picture 3" descr="AUT_0957.JPG                                                   00001E23Macintosh HD                   B75502C0:">
            <a:extLst>
              <a:ext uri="{FF2B5EF4-FFF2-40B4-BE49-F238E27FC236}">
                <a16:creationId xmlns:a16="http://schemas.microsoft.com/office/drawing/2014/main" id="{99768D8F-D55C-0A4B-BD5E-7BA69B6794A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13487" y="4163207"/>
            <a:ext cx="2272564" cy="17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1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8CC4B-A52D-4369-808A-46F7F06FBAC2}"/>
              </a:ext>
            </a:extLst>
          </p:cNvPr>
          <p:cNvSpPr>
            <a:spLocks noGrp="1"/>
          </p:cNvSpPr>
          <p:nvPr>
            <p:ph idx="1"/>
          </p:nvPr>
        </p:nvSpPr>
        <p:spPr>
          <a:xfrm>
            <a:off x="114300" y="1440322"/>
            <a:ext cx="4457700" cy="3180774"/>
          </a:xfrm>
        </p:spPr>
        <p:txBody>
          <a:bodyPr>
            <a:normAutofit/>
          </a:bodyPr>
          <a:lstStyle/>
          <a:p>
            <a:pPr marL="57150" indent="0">
              <a:buNone/>
            </a:pPr>
            <a:r>
              <a:rPr lang="en-US" sz="1800" dirty="0">
                <a:latin typeface="Arial" panose="020B0604020202020204" pitchFamily="34" charset="0"/>
                <a:cs typeface="Arial" panose="020B0604020202020204" pitchFamily="34" charset="0"/>
              </a:rPr>
              <a:t>Launched January 13, 2022</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Virgin Orbit Above the cloud mission</a:t>
            </a:r>
          </a:p>
          <a:p>
            <a:pPr marL="0" indent="0">
              <a:buNone/>
            </a:pPr>
            <a:r>
              <a:rPr lang="en-US" sz="1800" dirty="0">
                <a:latin typeface="Arial" panose="020B0604020202020204" pitchFamily="34" charset="0"/>
                <a:cs typeface="Arial" panose="020B0604020202020204" pitchFamily="34" charset="0"/>
              </a:rPr>
              <a:t>Status:</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Satellite is fully operational and has already achieved mission comprehensive success</a:t>
            </a:r>
          </a:p>
          <a:p>
            <a:pPr marL="0" indent="0">
              <a:buNone/>
            </a:pPr>
            <a:r>
              <a:rPr lang="en-US" sz="1800" dirty="0">
                <a:latin typeface="Arial" panose="020B0604020202020204" pitchFamily="34" charset="0"/>
                <a:cs typeface="Arial" panose="020B0604020202020204" pitchFamily="34" charset="0"/>
              </a:rPr>
              <a:t>Experiments:</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Updated Non-Targeting Exo-Brake design</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Updated custom S-Band lunar radio</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Intel </a:t>
            </a:r>
            <a:r>
              <a:rPr lang="en-US" sz="1400" dirty="0" err="1">
                <a:latin typeface="Arial" panose="020B0604020202020204" pitchFamily="34" charset="0"/>
                <a:cs typeface="Arial" panose="020B0604020202020204" pitchFamily="34" charset="0"/>
              </a:rPr>
              <a:t>Loihi</a:t>
            </a:r>
            <a:r>
              <a:rPr lang="en-US" sz="1400" dirty="0">
                <a:latin typeface="Arial" panose="020B0604020202020204" pitchFamily="34" charset="0"/>
                <a:cs typeface="Arial" panose="020B0604020202020204" pitchFamily="34" charset="0"/>
              </a:rPr>
              <a:t> neuromorphic processor</a:t>
            </a:r>
          </a:p>
          <a:p>
            <a:pPr marL="0" indent="0">
              <a:buNone/>
            </a:pPr>
            <a:r>
              <a:rPr lang="en-US" sz="1800" dirty="0">
                <a:latin typeface="Arial" panose="020B0604020202020204" pitchFamily="34" charset="0"/>
                <a:cs typeface="Arial" panose="020B0604020202020204" pitchFamily="34" charset="0"/>
              </a:rPr>
              <a:t>Developed, tested, and integrated in 12 weeks </a:t>
            </a:r>
          </a:p>
          <a:p>
            <a:pPr marL="57150" indent="0">
              <a:buNone/>
            </a:pP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C88C49A-EA4E-4D98-B1C1-AF1A037D4460}"/>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3</a:t>
            </a:fld>
            <a:endParaRPr lang="en-US">
              <a:solidFill>
                <a:prstClr val="black">
                  <a:tint val="75000"/>
                </a:prstClr>
              </a:solidFill>
            </a:endParaRPr>
          </a:p>
        </p:txBody>
      </p:sp>
      <p:sp>
        <p:nvSpPr>
          <p:cNvPr id="4" name="Title 3">
            <a:extLst>
              <a:ext uri="{FF2B5EF4-FFF2-40B4-BE49-F238E27FC236}">
                <a16:creationId xmlns:a16="http://schemas.microsoft.com/office/drawing/2014/main" id="{405CF978-25CF-43D6-99DD-236DFF56C0C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TechEdSat-13</a:t>
            </a:r>
          </a:p>
        </p:txBody>
      </p:sp>
      <p:pic>
        <p:nvPicPr>
          <p:cNvPr id="6" name="Picture 5" descr="A picture containing electronics&#10;&#10;Description automatically generated">
            <a:extLst>
              <a:ext uri="{FF2B5EF4-FFF2-40B4-BE49-F238E27FC236}">
                <a16:creationId xmlns:a16="http://schemas.microsoft.com/office/drawing/2014/main" id="{778D7112-0C5F-4AA1-9D7C-07AAC1C199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12266" y="1457325"/>
            <a:ext cx="3826933" cy="2152650"/>
          </a:xfrm>
          <a:prstGeom prst="rect">
            <a:avLst/>
          </a:prstGeom>
        </p:spPr>
      </p:pic>
      <p:pic>
        <p:nvPicPr>
          <p:cNvPr id="9" name="Content Placeholder 5" descr="A picture containing indoor, person, desk, office&#10;&#10;Description automatically generated">
            <a:extLst>
              <a:ext uri="{FF2B5EF4-FFF2-40B4-BE49-F238E27FC236}">
                <a16:creationId xmlns:a16="http://schemas.microsoft.com/office/drawing/2014/main" id="{26133922-E67F-4971-B589-3EFB734583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0477" y="4047702"/>
            <a:ext cx="2044566" cy="2152650"/>
          </a:xfrm>
          <a:prstGeom prst="rect">
            <a:avLst/>
          </a:prstGeom>
        </p:spPr>
      </p:pic>
      <p:pic>
        <p:nvPicPr>
          <p:cNvPr id="10" name="Picture 9" descr="A plane flying in the sky&#10;&#10;Description automatically generated with low confidence">
            <a:extLst>
              <a:ext uri="{FF2B5EF4-FFF2-40B4-BE49-F238E27FC236}">
                <a16:creationId xmlns:a16="http://schemas.microsoft.com/office/drawing/2014/main" id="{74303C4F-9419-4C4F-9F71-87EC565FA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0479" y="4638674"/>
            <a:ext cx="2492292" cy="1558007"/>
          </a:xfrm>
          <a:prstGeom prst="rect">
            <a:avLst/>
          </a:prstGeom>
        </p:spPr>
      </p:pic>
      <p:sp>
        <p:nvSpPr>
          <p:cNvPr id="5" name="TextBox 4">
            <a:extLst>
              <a:ext uri="{FF2B5EF4-FFF2-40B4-BE49-F238E27FC236}">
                <a16:creationId xmlns:a16="http://schemas.microsoft.com/office/drawing/2014/main" id="{BE3449E0-31EE-45EF-B15B-2475F8F98453}"/>
              </a:ext>
            </a:extLst>
          </p:cNvPr>
          <p:cNvSpPr txBox="1"/>
          <p:nvPr/>
        </p:nvSpPr>
        <p:spPr>
          <a:xfrm>
            <a:off x="1699868" y="6196681"/>
            <a:ext cx="107747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Virgin Orbit</a:t>
            </a:r>
          </a:p>
        </p:txBody>
      </p:sp>
      <p:sp>
        <p:nvSpPr>
          <p:cNvPr id="11" name="TextBox 10">
            <a:extLst>
              <a:ext uri="{FF2B5EF4-FFF2-40B4-BE49-F238E27FC236}">
                <a16:creationId xmlns:a16="http://schemas.microsoft.com/office/drawing/2014/main" id="{23EB9BB5-AC12-4682-8C01-11E75949B3C8}"/>
              </a:ext>
            </a:extLst>
          </p:cNvPr>
          <p:cNvSpPr txBox="1"/>
          <p:nvPr/>
        </p:nvSpPr>
        <p:spPr>
          <a:xfrm>
            <a:off x="6015286" y="6196681"/>
            <a:ext cx="219419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Non-Targeting Exo-Brake</a:t>
            </a:r>
          </a:p>
        </p:txBody>
      </p:sp>
    </p:spTree>
    <p:extLst>
      <p:ext uri="{BB962C8B-B14F-4D97-AF65-F5344CB8AC3E}">
        <p14:creationId xmlns:p14="http://schemas.microsoft.com/office/powerpoint/2010/main" val="204299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97D03A-4517-4BF5-83B0-79CD9C7EB03A}"/>
              </a:ext>
            </a:extLst>
          </p:cNvPr>
          <p:cNvSpPr>
            <a:spLocks noGrp="1"/>
          </p:cNvSpPr>
          <p:nvPr>
            <p:ph idx="1"/>
          </p:nvPr>
        </p:nvSpPr>
        <p:spPr>
          <a:xfrm>
            <a:off x="457200" y="1371600"/>
            <a:ext cx="8229600" cy="3031067"/>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Interest:</a:t>
            </a:r>
          </a:p>
          <a:p>
            <a:pPr lvl="1">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Potential to greatly improve nano-satellite data processing while decreasing power consumption</a:t>
            </a:r>
            <a:endParaRPr lang="en-US" sz="1600" b="1" dirty="0">
              <a:solidFill>
                <a:schemeClr val="tx1"/>
              </a:solidFill>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Processor</a:t>
            </a:r>
            <a:r>
              <a:rPr lang="en-US" sz="1800" dirty="0">
                <a:latin typeface="Arial" panose="020B0604020202020204" pitchFamily="34" charset="0"/>
                <a:cs typeface="Arial" panose="020B0604020202020204" pitchFamily="34" charset="0"/>
              </a:rPr>
              <a:t>: Intel </a:t>
            </a:r>
            <a:r>
              <a:rPr lang="en-US" sz="1800" dirty="0" err="1">
                <a:latin typeface="Arial" panose="020B0604020202020204" pitchFamily="34" charset="0"/>
                <a:cs typeface="Arial" panose="020B0604020202020204" pitchFamily="34" charset="0"/>
              </a:rPr>
              <a:t>Kapoho</a:t>
            </a:r>
            <a:r>
              <a:rPr lang="en-US" sz="1800" dirty="0">
                <a:latin typeface="Arial" panose="020B0604020202020204" pitchFamily="34" charset="0"/>
                <a:cs typeface="Arial" panose="020B0604020202020204" pitchFamily="34" charset="0"/>
              </a:rPr>
              <a:t> Bay</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Contains a </a:t>
            </a:r>
            <a:r>
              <a:rPr lang="en-US" sz="1600" dirty="0" err="1">
                <a:latin typeface="Arial" panose="020B0604020202020204" pitchFamily="34" charset="0"/>
                <a:cs typeface="Arial" panose="020B0604020202020204" pitchFamily="34" charset="0"/>
              </a:rPr>
              <a:t>Loihi</a:t>
            </a:r>
            <a:r>
              <a:rPr lang="en-US" sz="1600" dirty="0">
                <a:latin typeface="Arial" panose="020B0604020202020204" pitchFamily="34" charset="0"/>
                <a:cs typeface="Arial" panose="020B0604020202020204" pitchFamily="34" charset="0"/>
              </a:rPr>
              <a:t> neuromorphic chip modeled after the spiking behavior of neurons, characterized by very low power consumption and learning rules inspired by how the brain learns </a:t>
            </a:r>
          </a:p>
          <a:p>
            <a:pPr marL="57150" indent="0">
              <a:buNone/>
            </a:pPr>
            <a:r>
              <a:rPr lang="en-US" sz="1800" b="1" dirty="0">
                <a:latin typeface="Arial" panose="020B0604020202020204" pitchFamily="34" charset="0"/>
                <a:cs typeface="Arial" panose="020B0604020202020204" pitchFamily="34" charset="0"/>
              </a:rPr>
              <a:t>TES-13 Objectives</a:t>
            </a:r>
            <a:r>
              <a:rPr lang="en-US" sz="2200" b="1" dirty="0">
                <a:latin typeface="Arial" panose="020B0604020202020204" pitchFamily="34" charset="0"/>
                <a:cs typeface="Arial" panose="020B0604020202020204" pitchFamily="34" charset="0"/>
              </a:rPr>
              <a:t>:</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Establish the hardware, electrical, and software interfaces necessary to build an on-orbit neuromorphic platform</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Run simple AI/ML applications that utilize the Intel </a:t>
            </a:r>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p>
            <a:pPr lvl="1"/>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523BD41-C7E8-4B7E-8750-053CC756F51E}"/>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4</a:t>
            </a:fld>
            <a:endParaRPr lang="en-US">
              <a:solidFill>
                <a:prstClr val="black">
                  <a:tint val="75000"/>
                </a:prstClr>
              </a:solidFill>
            </a:endParaRPr>
          </a:p>
        </p:txBody>
      </p:sp>
      <p:sp>
        <p:nvSpPr>
          <p:cNvPr id="4" name="Title 3">
            <a:extLst>
              <a:ext uri="{FF2B5EF4-FFF2-40B4-BE49-F238E27FC236}">
                <a16:creationId xmlns:a16="http://schemas.microsoft.com/office/drawing/2014/main" id="{5FDC48D0-0800-417B-BF99-B2B9B1C9F092}"/>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First AI/ML Neuromorphic Test</a:t>
            </a:r>
          </a:p>
        </p:txBody>
      </p:sp>
      <p:pic>
        <p:nvPicPr>
          <p:cNvPr id="9" name="Picture 8" descr="A picture containing text, stone&#10;&#10;Description automatically generated">
            <a:extLst>
              <a:ext uri="{FF2B5EF4-FFF2-40B4-BE49-F238E27FC236}">
                <a16:creationId xmlns:a16="http://schemas.microsoft.com/office/drawing/2014/main" id="{A9B82CB1-124F-460F-AC33-D17FD80087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80812" y="4581525"/>
            <a:ext cx="3405988" cy="163312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A9AD1EF-BB14-49BB-8BDC-97982ED14721}"/>
              </a:ext>
            </a:extLst>
          </p:cNvPr>
          <p:cNvPicPr>
            <a:picLocks noChangeAspect="1"/>
          </p:cNvPicPr>
          <p:nvPr/>
        </p:nvPicPr>
        <p:blipFill>
          <a:blip r:embed="rId3"/>
          <a:stretch>
            <a:fillRect/>
          </a:stretch>
        </p:blipFill>
        <p:spPr>
          <a:xfrm>
            <a:off x="1464817" y="4581525"/>
            <a:ext cx="2552086" cy="1924257"/>
          </a:xfrm>
          <a:prstGeom prst="rect">
            <a:avLst/>
          </a:prstGeom>
        </p:spPr>
      </p:pic>
      <p:sp>
        <p:nvSpPr>
          <p:cNvPr id="8" name="TextBox 7">
            <a:extLst>
              <a:ext uri="{FF2B5EF4-FFF2-40B4-BE49-F238E27FC236}">
                <a16:creationId xmlns:a16="http://schemas.microsoft.com/office/drawing/2014/main" id="{52CE1159-AD72-4AD0-AEFF-6CB84ACF670B}"/>
              </a:ext>
            </a:extLst>
          </p:cNvPr>
          <p:cNvSpPr txBox="1"/>
          <p:nvPr/>
        </p:nvSpPr>
        <p:spPr>
          <a:xfrm>
            <a:off x="1464817" y="6481372"/>
            <a:ext cx="380232"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Intel</a:t>
            </a:r>
          </a:p>
        </p:txBody>
      </p:sp>
    </p:spTree>
    <p:extLst>
      <p:ext uri="{BB962C8B-B14F-4D97-AF65-F5344CB8AC3E}">
        <p14:creationId xmlns:p14="http://schemas.microsoft.com/office/powerpoint/2010/main" val="198501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CA6392-FC95-4FA9-97FF-92383DB7A856}"/>
              </a:ext>
            </a:extLst>
          </p:cNvPr>
          <p:cNvSpPr>
            <a:spLocks noGrp="1"/>
          </p:cNvSpPr>
          <p:nvPr>
            <p:ph idx="1"/>
          </p:nvPr>
        </p:nvSpPr>
        <p:spPr>
          <a:xfrm>
            <a:off x="152400" y="1295401"/>
            <a:ext cx="4419600" cy="5010150"/>
          </a:xfrm>
        </p:spPr>
        <p:txBody>
          <a:bodyPr>
            <a:normAutofit/>
          </a:bodyPr>
          <a:lstStyle/>
          <a:p>
            <a:pPr marL="0" indent="0">
              <a:buNone/>
            </a:pPr>
            <a:r>
              <a:rPr lang="en-US" sz="1800" b="1" dirty="0">
                <a:latin typeface="Arial" panose="020B0604020202020204" pitchFamily="34" charset="0"/>
                <a:cs typeface="Arial" panose="020B0604020202020204" pitchFamily="34" charset="0"/>
              </a:rPr>
              <a:t>Crayfish-AI </a:t>
            </a:r>
            <a:r>
              <a:rPr lang="en-US" sz="1800" i="1" dirty="0">
                <a:latin typeface="Arial" panose="020B0604020202020204" pitchFamily="34" charset="0"/>
                <a:cs typeface="Arial" panose="020B0604020202020204" pitchFamily="34" charset="0"/>
              </a:rPr>
              <a:t>(Command and data)</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Interfaces TES with AI/ML payload</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Dedicated Iridium for command and control of payload, and downlinks a </a:t>
            </a:r>
            <a:r>
              <a:rPr lang="en-US" sz="1600" i="1" dirty="0">
                <a:latin typeface="Arial" panose="020B0604020202020204" pitchFamily="34" charset="0"/>
                <a:cs typeface="Arial" panose="020B0604020202020204" pitchFamily="34" charset="0"/>
              </a:rPr>
              <a:t>short summary</a:t>
            </a:r>
            <a:r>
              <a:rPr lang="en-US" sz="1600" dirty="0">
                <a:latin typeface="Arial" panose="020B0604020202020204" pitchFamily="34" charset="0"/>
                <a:cs typeface="Arial" panose="020B0604020202020204" pitchFamily="34" charset="0"/>
              </a:rPr>
              <a:t> of application results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Memory to store payload data</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Temperature, IMU, Magnetometer sensors to monitor payload health</a:t>
            </a:r>
          </a:p>
          <a:p>
            <a:pPr marL="0" indent="0">
              <a:buNone/>
            </a:pPr>
            <a:r>
              <a:rPr lang="en-US" sz="1800" b="1" dirty="0">
                <a:latin typeface="Arial" panose="020B0604020202020204" pitchFamily="34" charset="0"/>
                <a:cs typeface="Arial" panose="020B0604020202020204" pitchFamily="34" charset="0"/>
              </a:rPr>
              <a:t>Up Squared </a:t>
            </a:r>
            <a:r>
              <a:rPr lang="en-US" sz="1800" i="1" dirty="0">
                <a:latin typeface="Arial" panose="020B0604020202020204" pitchFamily="34" charset="0"/>
                <a:cs typeface="Arial" panose="020B0604020202020204" pitchFamily="34" charset="0"/>
              </a:rPr>
              <a:t>(Payload flight computer)</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Interfaces with the </a:t>
            </a:r>
            <a:r>
              <a:rPr lang="en-US" sz="1600" dirty="0" err="1">
                <a:latin typeface="Arial" panose="020B0604020202020204" pitchFamily="34" charset="0"/>
                <a:cs typeface="Arial" panose="020B0604020202020204" pitchFamily="34" charset="0"/>
              </a:rPr>
              <a:t>Kapoho</a:t>
            </a: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Manages the AI/ML applications runs and post processes any data</a:t>
            </a:r>
          </a:p>
          <a:p>
            <a:pPr marL="0" indent="0">
              <a:buNone/>
            </a:pPr>
            <a:r>
              <a:rPr lang="en-US" sz="1800" b="1" dirty="0">
                <a:latin typeface="Arial" panose="020B0604020202020204" pitchFamily="34" charset="0"/>
                <a:cs typeface="Arial" panose="020B0604020202020204" pitchFamily="34" charset="0"/>
              </a:rPr>
              <a:t>Intel </a:t>
            </a:r>
            <a:r>
              <a:rPr lang="en-US" sz="1800" b="1" dirty="0" err="1">
                <a:latin typeface="Arial" panose="020B0604020202020204" pitchFamily="34" charset="0"/>
                <a:cs typeface="Arial" panose="020B0604020202020204" pitchFamily="34" charset="0"/>
              </a:rPr>
              <a:t>Kapoho</a:t>
            </a:r>
            <a:r>
              <a:rPr lang="en-US" sz="1800" b="1" dirty="0">
                <a:latin typeface="Arial" panose="020B0604020202020204" pitchFamily="34" charset="0"/>
                <a:cs typeface="Arial" panose="020B0604020202020204" pitchFamily="34" charset="0"/>
              </a:rPr>
              <a:t> Bay </a:t>
            </a:r>
            <a:r>
              <a:rPr lang="en-US" sz="1800" i="1" dirty="0">
                <a:latin typeface="Arial" panose="020B0604020202020204" pitchFamily="34" charset="0"/>
                <a:cs typeface="Arial" panose="020B0604020202020204" pitchFamily="34" charset="0"/>
              </a:rPr>
              <a:t>(Payload processer)</a:t>
            </a:r>
          </a:p>
          <a:p>
            <a:r>
              <a:rPr lang="en-US" sz="1600" dirty="0">
                <a:latin typeface="Arial" panose="020B0604020202020204" pitchFamily="34" charset="0"/>
                <a:cs typeface="Arial" panose="020B0604020202020204" pitchFamily="34" charset="0"/>
              </a:rPr>
              <a:t>Runs the AI/ML Applications</a:t>
            </a:r>
          </a:p>
          <a:p>
            <a:pPr marL="0" indent="0">
              <a:buNone/>
            </a:pPr>
            <a:r>
              <a:rPr lang="en-US" sz="1900" b="1" dirty="0">
                <a:latin typeface="Arial" panose="020B0604020202020204" pitchFamily="34" charset="0"/>
                <a:cs typeface="Arial" panose="020B0604020202020204" pitchFamily="34" charset="0"/>
              </a:rPr>
              <a:t>Lunar S-Band Radio </a:t>
            </a:r>
            <a:r>
              <a:rPr lang="en-US" sz="1900" i="1" dirty="0">
                <a:latin typeface="Arial" panose="020B0604020202020204" pitchFamily="34" charset="0"/>
                <a:cs typeface="Arial" panose="020B0604020202020204" pitchFamily="34" charset="0"/>
              </a:rPr>
              <a:t>(Data downlink)</a:t>
            </a:r>
          </a:p>
          <a:p>
            <a:r>
              <a:rPr lang="en-US" sz="1600" dirty="0">
                <a:latin typeface="Arial" panose="020B0604020202020204" pitchFamily="34" charset="0"/>
                <a:cs typeface="Arial" panose="020B0604020202020204" pitchFamily="34" charset="0"/>
              </a:rPr>
              <a:t>Downlinks the </a:t>
            </a:r>
            <a:r>
              <a:rPr lang="en-US" sz="1600" i="1" dirty="0">
                <a:latin typeface="Arial" panose="020B0604020202020204" pitchFamily="34" charset="0"/>
                <a:cs typeface="Arial" panose="020B0604020202020204" pitchFamily="34" charset="0"/>
              </a:rPr>
              <a:t>fully detailed </a:t>
            </a:r>
            <a:r>
              <a:rPr lang="en-US" sz="1600" dirty="0">
                <a:latin typeface="Arial" panose="020B0604020202020204" pitchFamily="34" charset="0"/>
                <a:cs typeface="Arial" panose="020B0604020202020204" pitchFamily="34" charset="0"/>
              </a:rPr>
              <a:t>AI/ML application result logs</a:t>
            </a:r>
          </a:p>
        </p:txBody>
      </p:sp>
      <p:sp>
        <p:nvSpPr>
          <p:cNvPr id="3" name="Slide Number Placeholder 2">
            <a:extLst>
              <a:ext uri="{FF2B5EF4-FFF2-40B4-BE49-F238E27FC236}">
                <a16:creationId xmlns:a16="http://schemas.microsoft.com/office/drawing/2014/main" id="{66F7E400-FE21-4A63-ADAB-C58399123B46}"/>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5</a:t>
            </a:fld>
            <a:endParaRPr lang="en-US">
              <a:solidFill>
                <a:prstClr val="black">
                  <a:tint val="75000"/>
                </a:prstClr>
              </a:solidFill>
            </a:endParaRPr>
          </a:p>
        </p:txBody>
      </p:sp>
      <p:sp>
        <p:nvSpPr>
          <p:cNvPr id="4" name="Title 3">
            <a:extLst>
              <a:ext uri="{FF2B5EF4-FFF2-40B4-BE49-F238E27FC236}">
                <a16:creationId xmlns:a16="http://schemas.microsoft.com/office/drawing/2014/main" id="{5DE9C033-66BA-405E-A306-7A9C561E55C3}"/>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Developing an AI/ML Payload</a:t>
            </a:r>
          </a:p>
        </p:txBody>
      </p:sp>
      <p:pic>
        <p:nvPicPr>
          <p:cNvPr id="5" name="Picture 4" descr="Diagram&#10;&#10;Description automatically generated">
            <a:extLst>
              <a:ext uri="{FF2B5EF4-FFF2-40B4-BE49-F238E27FC236}">
                <a16:creationId xmlns:a16="http://schemas.microsoft.com/office/drawing/2014/main" id="{DF27EA99-7B71-4FEC-B3A7-7BD9EE015D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00935" y="1786556"/>
            <a:ext cx="3585865" cy="4027840"/>
          </a:xfrm>
          <a:prstGeom prst="rect">
            <a:avLst/>
          </a:prstGeom>
        </p:spPr>
      </p:pic>
    </p:spTree>
    <p:extLst>
      <p:ext uri="{BB962C8B-B14F-4D97-AF65-F5344CB8AC3E}">
        <p14:creationId xmlns:p14="http://schemas.microsoft.com/office/powerpoint/2010/main" val="331224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C1289AA-7C97-4448-9D2F-16980DBFAF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0472" y="1944024"/>
            <a:ext cx="4455920" cy="3443211"/>
          </a:xfrm>
          <a:prstGeom prst="rect">
            <a:avLst/>
          </a:prstGeom>
        </p:spPr>
      </p:pic>
      <p:sp>
        <p:nvSpPr>
          <p:cNvPr id="2" name="Title 1"/>
          <p:cNvSpPr>
            <a:spLocks noGrp="1"/>
          </p:cNvSpPr>
          <p:nvPr>
            <p:ph type="title"/>
          </p:nvPr>
        </p:nvSpPr>
        <p:spPr>
          <a:xfrm>
            <a:off x="266700" y="61854"/>
            <a:ext cx="8229600" cy="1066800"/>
          </a:xfrm>
        </p:spPr>
        <p:txBody>
          <a:bodyPr>
            <a:noAutofit/>
          </a:bodyPr>
          <a:lstStyle/>
          <a:p>
            <a:r>
              <a:rPr lang="en-US" sz="3600" dirty="0"/>
              <a:t>Hardware and Avionics </a:t>
            </a:r>
            <a:br>
              <a:rPr lang="en-US" sz="3600" dirty="0"/>
            </a:br>
            <a:r>
              <a:rPr lang="en-US" sz="3600" dirty="0"/>
              <a:t>Interface</a:t>
            </a:r>
          </a:p>
        </p:txBody>
      </p:sp>
      <p:sp>
        <p:nvSpPr>
          <p:cNvPr id="3" name="Content Placeholder 2"/>
          <p:cNvSpPr>
            <a:spLocks noGrp="1"/>
          </p:cNvSpPr>
          <p:nvPr>
            <p:ph idx="1"/>
          </p:nvPr>
        </p:nvSpPr>
        <p:spPr>
          <a:xfrm>
            <a:off x="83820" y="1273778"/>
            <a:ext cx="8686800" cy="5522368"/>
          </a:xfrm>
        </p:spPr>
        <p:txBody>
          <a:bodyPr/>
          <a:lstStyle/>
          <a:p>
            <a:pPr marL="0" indent="0">
              <a:buNone/>
            </a:pPr>
            <a:endParaRPr lang="en-US" sz="1800" dirty="0"/>
          </a:p>
          <a:p>
            <a:pPr lvl="2"/>
            <a:endParaRPr lang="en-US" sz="1400" dirty="0"/>
          </a:p>
          <a:p>
            <a:pPr marL="114300" indent="0">
              <a:buNone/>
            </a:pPr>
            <a:endParaRPr lang="en-US" sz="1200" dirty="0"/>
          </a:p>
        </p:txBody>
      </p:sp>
      <p:sp>
        <p:nvSpPr>
          <p:cNvPr id="5" name="Slide Number Placeholder 4"/>
          <p:cNvSpPr>
            <a:spLocks noGrp="1"/>
          </p:cNvSpPr>
          <p:nvPr>
            <p:ph type="sldNum" sz="quarter" idx="12"/>
          </p:nvPr>
        </p:nvSpPr>
        <p:spPr>
          <a:xfrm>
            <a:off x="7780020" y="6583420"/>
            <a:ext cx="381000" cy="365125"/>
          </a:xfrm>
        </p:spPr>
        <p:txBody>
          <a:bodyPr/>
          <a:lstStyle/>
          <a:p>
            <a:fld id="{F3C74C01-51CF-4A99-890D-E75D1D8F81CD}" type="slidenum">
              <a:rPr lang="en-US" smtClean="0"/>
              <a:pPr/>
              <a:t>6</a:t>
            </a:fld>
            <a:endParaRPr lang="en-US" dirty="0"/>
          </a:p>
        </p:txBody>
      </p:sp>
      <p:sp>
        <p:nvSpPr>
          <p:cNvPr id="9" name="TextBox 8">
            <a:extLst>
              <a:ext uri="{FF2B5EF4-FFF2-40B4-BE49-F238E27FC236}">
                <a16:creationId xmlns:a16="http://schemas.microsoft.com/office/drawing/2014/main" id="{1CFB866A-96B0-2D46-8835-AED0B94B0C26}"/>
              </a:ext>
            </a:extLst>
          </p:cNvPr>
          <p:cNvSpPr txBox="1"/>
          <p:nvPr/>
        </p:nvSpPr>
        <p:spPr>
          <a:xfrm>
            <a:off x="6301969" y="2436113"/>
            <a:ext cx="1925079" cy="369332"/>
          </a:xfrm>
          <a:prstGeom prst="rect">
            <a:avLst/>
          </a:prstGeom>
          <a:noFill/>
        </p:spPr>
        <p:txBody>
          <a:bodyPr wrap="none" rtlCol="0">
            <a:spAutoFit/>
          </a:bodyPr>
          <a:lstStyle/>
          <a:p>
            <a:r>
              <a:rPr lang="en-US" dirty="0"/>
              <a:t>Up-Squared Driver</a:t>
            </a:r>
          </a:p>
        </p:txBody>
      </p:sp>
      <p:sp>
        <p:nvSpPr>
          <p:cNvPr id="10" name="TextBox 9">
            <a:extLst>
              <a:ext uri="{FF2B5EF4-FFF2-40B4-BE49-F238E27FC236}">
                <a16:creationId xmlns:a16="http://schemas.microsoft.com/office/drawing/2014/main" id="{4A5DC9F3-9D10-314F-9551-1AA55D545917}"/>
              </a:ext>
            </a:extLst>
          </p:cNvPr>
          <p:cNvSpPr txBox="1"/>
          <p:nvPr/>
        </p:nvSpPr>
        <p:spPr>
          <a:xfrm>
            <a:off x="6370319" y="3164293"/>
            <a:ext cx="1317284" cy="369332"/>
          </a:xfrm>
          <a:prstGeom prst="rect">
            <a:avLst/>
          </a:prstGeom>
          <a:noFill/>
        </p:spPr>
        <p:txBody>
          <a:bodyPr wrap="none" rtlCol="0">
            <a:spAutoFit/>
          </a:bodyPr>
          <a:lstStyle/>
          <a:p>
            <a:r>
              <a:rPr lang="en-US" dirty="0" err="1"/>
              <a:t>Kapoho</a:t>
            </a:r>
            <a:r>
              <a:rPr lang="en-US" dirty="0"/>
              <a:t> Bay</a:t>
            </a:r>
          </a:p>
        </p:txBody>
      </p:sp>
      <p:sp>
        <p:nvSpPr>
          <p:cNvPr id="11" name="TextBox 10">
            <a:extLst>
              <a:ext uri="{FF2B5EF4-FFF2-40B4-BE49-F238E27FC236}">
                <a16:creationId xmlns:a16="http://schemas.microsoft.com/office/drawing/2014/main" id="{2C80DC42-D4BB-3A44-ABA2-13E16063F70A}"/>
              </a:ext>
            </a:extLst>
          </p:cNvPr>
          <p:cNvSpPr txBox="1"/>
          <p:nvPr/>
        </p:nvSpPr>
        <p:spPr>
          <a:xfrm>
            <a:off x="6370319" y="3665630"/>
            <a:ext cx="1202702" cy="369332"/>
          </a:xfrm>
          <a:prstGeom prst="rect">
            <a:avLst/>
          </a:prstGeom>
          <a:noFill/>
        </p:spPr>
        <p:txBody>
          <a:bodyPr wrap="none" rtlCol="0">
            <a:spAutoFit/>
          </a:bodyPr>
          <a:lstStyle/>
          <a:p>
            <a:r>
              <a:rPr lang="en-US" dirty="0"/>
              <a:t>Crayfish/AI</a:t>
            </a:r>
          </a:p>
        </p:txBody>
      </p:sp>
      <p:sp>
        <p:nvSpPr>
          <p:cNvPr id="12" name="TextBox 11">
            <a:extLst>
              <a:ext uri="{FF2B5EF4-FFF2-40B4-BE49-F238E27FC236}">
                <a16:creationId xmlns:a16="http://schemas.microsoft.com/office/drawing/2014/main" id="{6155691B-1BC0-BB47-A87B-62A040343BE9}"/>
              </a:ext>
            </a:extLst>
          </p:cNvPr>
          <p:cNvSpPr txBox="1"/>
          <p:nvPr/>
        </p:nvSpPr>
        <p:spPr>
          <a:xfrm>
            <a:off x="6392285" y="4261805"/>
            <a:ext cx="1947071" cy="646331"/>
          </a:xfrm>
          <a:prstGeom prst="rect">
            <a:avLst/>
          </a:prstGeom>
          <a:noFill/>
        </p:spPr>
        <p:txBody>
          <a:bodyPr wrap="none" rtlCol="0">
            <a:spAutoFit/>
          </a:bodyPr>
          <a:lstStyle/>
          <a:p>
            <a:r>
              <a:rPr lang="en-US" dirty="0"/>
              <a:t>Lunar Radio</a:t>
            </a:r>
          </a:p>
          <a:p>
            <a:r>
              <a:rPr lang="en-US" dirty="0"/>
              <a:t>(S-band; WFF/AWS</a:t>
            </a:r>
          </a:p>
        </p:txBody>
      </p:sp>
      <p:cxnSp>
        <p:nvCxnSpPr>
          <p:cNvPr id="14" name="Straight Arrow Connector 13">
            <a:extLst>
              <a:ext uri="{FF2B5EF4-FFF2-40B4-BE49-F238E27FC236}">
                <a16:creationId xmlns:a16="http://schemas.microsoft.com/office/drawing/2014/main" id="{7B31D35F-4726-E041-B083-45A0EE626958}"/>
              </a:ext>
            </a:extLst>
          </p:cNvPr>
          <p:cNvCxnSpPr/>
          <p:nvPr/>
        </p:nvCxnSpPr>
        <p:spPr>
          <a:xfrm flipH="1" flipV="1">
            <a:off x="4541520" y="2599981"/>
            <a:ext cx="1587500" cy="127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0073974-BEAB-EB42-876C-DFD1AA06B947}"/>
              </a:ext>
            </a:extLst>
          </p:cNvPr>
          <p:cNvCxnSpPr>
            <a:cxnSpLocks/>
            <a:stCxn id="10" idx="1"/>
          </p:cNvCxnSpPr>
          <p:nvPr/>
        </p:nvCxnSpPr>
        <p:spPr>
          <a:xfrm flipH="1" flipV="1">
            <a:off x="4541521" y="3039853"/>
            <a:ext cx="1828798" cy="309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828F667-6CA7-4C48-80F7-D992767F27CE}"/>
              </a:ext>
            </a:extLst>
          </p:cNvPr>
          <p:cNvCxnSpPr>
            <a:cxnSpLocks/>
            <a:stCxn id="11" idx="1"/>
          </p:cNvCxnSpPr>
          <p:nvPr/>
        </p:nvCxnSpPr>
        <p:spPr>
          <a:xfrm flipH="1" flipV="1">
            <a:off x="4567801" y="3397704"/>
            <a:ext cx="1802518" cy="452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EF5A0D-4F69-9047-A512-1958E40326B2}"/>
              </a:ext>
            </a:extLst>
          </p:cNvPr>
          <p:cNvCxnSpPr>
            <a:cxnSpLocks/>
            <a:stCxn id="12" idx="1"/>
          </p:cNvCxnSpPr>
          <p:nvPr/>
        </p:nvCxnSpPr>
        <p:spPr>
          <a:xfrm flipH="1" flipV="1">
            <a:off x="4567801" y="3899043"/>
            <a:ext cx="1824484" cy="685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0BAF5A7-19F3-429D-8ED4-CABF018F594F}"/>
              </a:ext>
            </a:extLst>
          </p:cNvPr>
          <p:cNvSpPr txBox="1"/>
          <p:nvPr/>
        </p:nvSpPr>
        <p:spPr>
          <a:xfrm>
            <a:off x="1722683" y="5424637"/>
            <a:ext cx="873231" cy="215444"/>
          </a:xfrm>
          <a:prstGeom prst="rect">
            <a:avLst/>
          </a:prstGeom>
          <a:noFill/>
        </p:spPr>
        <p:txBody>
          <a:bodyPr wrap="square">
            <a:spAutoFit/>
          </a:bodyPr>
          <a:lstStyle/>
          <a:p>
            <a:r>
              <a:rPr lang="en-US" sz="800" dirty="0"/>
              <a:t>(S. Zuniga)</a:t>
            </a:r>
          </a:p>
        </p:txBody>
      </p:sp>
      <p:cxnSp>
        <p:nvCxnSpPr>
          <p:cNvPr id="19" name="Straight Arrow Connector 18">
            <a:extLst>
              <a:ext uri="{FF2B5EF4-FFF2-40B4-BE49-F238E27FC236}">
                <a16:creationId xmlns:a16="http://schemas.microsoft.com/office/drawing/2014/main" id="{AF59CE5F-5B6E-094C-9693-C35B2D0698F2}"/>
              </a:ext>
            </a:extLst>
          </p:cNvPr>
          <p:cNvCxnSpPr>
            <a:cxnSpLocks/>
          </p:cNvCxnSpPr>
          <p:nvPr/>
        </p:nvCxnSpPr>
        <p:spPr>
          <a:xfrm flipH="1" flipV="1">
            <a:off x="4136537" y="4246828"/>
            <a:ext cx="2109855" cy="15711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1F0C36A-6DA6-8148-A37F-B17E1D6FF5DA}"/>
              </a:ext>
            </a:extLst>
          </p:cNvPr>
          <p:cNvSpPr txBox="1"/>
          <p:nvPr/>
        </p:nvSpPr>
        <p:spPr>
          <a:xfrm>
            <a:off x="6355969" y="5344309"/>
            <a:ext cx="1564852" cy="646331"/>
          </a:xfrm>
          <a:prstGeom prst="rect">
            <a:avLst/>
          </a:prstGeom>
          <a:noFill/>
        </p:spPr>
        <p:txBody>
          <a:bodyPr wrap="none" rtlCol="0">
            <a:spAutoFit/>
          </a:bodyPr>
          <a:lstStyle/>
          <a:p>
            <a:r>
              <a:rPr lang="en-US" dirty="0"/>
              <a:t>Iridium </a:t>
            </a:r>
          </a:p>
          <a:p>
            <a:r>
              <a:rPr lang="en-US" dirty="0"/>
              <a:t>(1of 3; L-band)</a:t>
            </a:r>
          </a:p>
        </p:txBody>
      </p:sp>
    </p:spTree>
    <p:extLst>
      <p:ext uri="{BB962C8B-B14F-4D97-AF65-F5344CB8AC3E}">
        <p14:creationId xmlns:p14="http://schemas.microsoft.com/office/powerpoint/2010/main" val="42392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2C7643-C23B-49DC-920F-4B5F987F47D2}"/>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7</a:t>
            </a:fld>
            <a:endParaRPr lang="en-US">
              <a:solidFill>
                <a:prstClr val="black">
                  <a:tint val="75000"/>
                </a:prstClr>
              </a:solidFill>
            </a:endParaRPr>
          </a:p>
        </p:txBody>
      </p:sp>
      <p:sp>
        <p:nvSpPr>
          <p:cNvPr id="4" name="Title 3">
            <a:extLst>
              <a:ext uri="{FF2B5EF4-FFF2-40B4-BE49-F238E27FC236}">
                <a16:creationId xmlns:a16="http://schemas.microsoft.com/office/drawing/2014/main" id="{A49556D2-9E08-4EFE-8D46-148559B868D0}"/>
              </a:ext>
            </a:extLst>
          </p:cNvPr>
          <p:cNvSpPr>
            <a:spLocks noGrp="1"/>
          </p:cNvSpPr>
          <p:nvPr>
            <p:ph type="title"/>
          </p:nvPr>
        </p:nvSpPr>
        <p:spPr/>
        <p:txBody>
          <a:bodyPr/>
          <a:lstStyle/>
          <a:p>
            <a:r>
              <a:rPr lang="en-US" dirty="0"/>
              <a:t>Software Interface</a:t>
            </a:r>
          </a:p>
        </p:txBody>
      </p:sp>
      <p:sp>
        <p:nvSpPr>
          <p:cNvPr id="5" name="TextBox 4">
            <a:extLst>
              <a:ext uri="{FF2B5EF4-FFF2-40B4-BE49-F238E27FC236}">
                <a16:creationId xmlns:a16="http://schemas.microsoft.com/office/drawing/2014/main" id="{BCA69A3C-AA3A-483E-8846-7F16A95741DF}"/>
              </a:ext>
            </a:extLst>
          </p:cNvPr>
          <p:cNvSpPr txBox="1"/>
          <p:nvPr/>
        </p:nvSpPr>
        <p:spPr>
          <a:xfrm>
            <a:off x="0" y="3908190"/>
            <a:ext cx="493407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Crayfish-AI interfaces with the Up board over a UART connection</a:t>
            </a:r>
          </a:p>
          <a:p>
            <a:r>
              <a:rPr lang="en-US" sz="1200" dirty="0">
                <a:latin typeface="Arial" panose="020B0604020202020204" pitchFamily="34" charset="0"/>
                <a:cs typeface="Arial" panose="020B0604020202020204" pitchFamily="34" charset="0"/>
              </a:rPr>
              <a:t>Lunar Radio interfaces the Up board over a local </a:t>
            </a:r>
            <a:r>
              <a:rPr lang="en-US" sz="1200" dirty="0" err="1">
                <a:latin typeface="Arial" panose="020B0604020202020204" pitchFamily="34" charset="0"/>
                <a:cs typeface="Arial" panose="020B0604020202020204" pitchFamily="34" charset="0"/>
              </a:rPr>
              <a:t>WiFi</a:t>
            </a:r>
            <a:r>
              <a:rPr lang="en-US" sz="1200" dirty="0">
                <a:latin typeface="Arial" panose="020B0604020202020204" pitchFamily="34" charset="0"/>
                <a:cs typeface="Arial" panose="020B0604020202020204" pitchFamily="34" charset="0"/>
              </a:rPr>
              <a:t> connection</a:t>
            </a:r>
          </a:p>
        </p:txBody>
      </p:sp>
      <p:pic>
        <p:nvPicPr>
          <p:cNvPr id="7" name="Picture 6" descr="Graphical user interface&#10;&#10;Description automatically generated">
            <a:extLst>
              <a:ext uri="{FF2B5EF4-FFF2-40B4-BE49-F238E27FC236}">
                <a16:creationId xmlns:a16="http://schemas.microsoft.com/office/drawing/2014/main" id="{2F9FF7E2-5B05-45A0-8DF9-E79A0EE86A5A}"/>
              </a:ext>
            </a:extLst>
          </p:cNvPr>
          <p:cNvPicPr>
            <a:picLocks noChangeAspect="1"/>
          </p:cNvPicPr>
          <p:nvPr/>
        </p:nvPicPr>
        <p:blipFill>
          <a:blip r:embed="rId2"/>
          <a:stretch>
            <a:fillRect/>
          </a:stretch>
        </p:blipFill>
        <p:spPr>
          <a:xfrm>
            <a:off x="0" y="1336871"/>
            <a:ext cx="9144000" cy="2442966"/>
          </a:xfrm>
          <a:prstGeom prst="rect">
            <a:avLst/>
          </a:prstGeom>
        </p:spPr>
      </p:pic>
      <p:sp>
        <p:nvSpPr>
          <p:cNvPr id="8" name="TextBox 7">
            <a:extLst>
              <a:ext uri="{FF2B5EF4-FFF2-40B4-BE49-F238E27FC236}">
                <a16:creationId xmlns:a16="http://schemas.microsoft.com/office/drawing/2014/main" id="{77F416FC-26C9-4D0E-8546-2AC2CCC591A3}"/>
              </a:ext>
            </a:extLst>
          </p:cNvPr>
          <p:cNvSpPr txBox="1"/>
          <p:nvPr/>
        </p:nvSpPr>
        <p:spPr>
          <a:xfrm>
            <a:off x="80962" y="4982520"/>
            <a:ext cx="8982075"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Experiment Parameters: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Run Time</a:t>
            </a:r>
            <a:r>
              <a:rPr lang="en-US" sz="1600" dirty="0">
                <a:latin typeface="Arial" panose="020B0604020202020204" pitchFamily="34" charset="0"/>
                <a:cs typeface="Arial" panose="020B0604020202020204" pitchFamily="34" charset="0"/>
              </a:rPr>
              <a:t>: total time to run AI/ML applications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UART Transfer Time</a:t>
            </a:r>
            <a:r>
              <a:rPr lang="en-US" sz="1600" dirty="0">
                <a:latin typeface="Arial" panose="020B0604020202020204" pitchFamily="34" charset="0"/>
                <a:cs typeface="Arial" panose="020B0604020202020204" pitchFamily="34" charset="0"/>
              </a:rPr>
              <a:t>: time to transfer data to Crayfish-AI</a:t>
            </a:r>
          </a:p>
          <a:p>
            <a:pPr marL="285750" indent="-285750">
              <a:buFont typeface="Arial" panose="020B0604020202020204" pitchFamily="34" charset="0"/>
              <a:buChar char="•"/>
            </a:pPr>
            <a:r>
              <a:rPr lang="en-US" sz="1600" b="1" dirty="0" err="1">
                <a:latin typeface="Arial" panose="020B0604020202020204" pitchFamily="34" charset="0"/>
                <a:cs typeface="Arial" panose="020B0604020202020204" pitchFamily="34" charset="0"/>
              </a:rPr>
              <a:t>WiFi</a:t>
            </a:r>
            <a:r>
              <a:rPr lang="en-US" sz="1600" b="1" dirty="0">
                <a:latin typeface="Arial" panose="020B0604020202020204" pitchFamily="34" charset="0"/>
                <a:cs typeface="Arial" panose="020B0604020202020204" pitchFamily="34" charset="0"/>
              </a:rPr>
              <a:t> Transfer Time</a:t>
            </a:r>
            <a:r>
              <a:rPr lang="en-US" sz="1600" dirty="0">
                <a:latin typeface="Arial" panose="020B0604020202020204" pitchFamily="34" charset="0"/>
                <a:cs typeface="Arial" panose="020B0604020202020204" pitchFamily="34" charset="0"/>
              </a:rPr>
              <a:t>: time to transfer data to Lunar Radio</a:t>
            </a:r>
          </a:p>
        </p:txBody>
      </p:sp>
      <p:sp>
        <p:nvSpPr>
          <p:cNvPr id="10" name="TextBox 9">
            <a:extLst>
              <a:ext uri="{FF2B5EF4-FFF2-40B4-BE49-F238E27FC236}">
                <a16:creationId xmlns:a16="http://schemas.microsoft.com/office/drawing/2014/main" id="{5DD6765F-B50D-4BD6-9606-E171E4D86A62}"/>
              </a:ext>
            </a:extLst>
          </p:cNvPr>
          <p:cNvSpPr txBox="1"/>
          <p:nvPr/>
        </p:nvSpPr>
        <p:spPr>
          <a:xfrm>
            <a:off x="7288863" y="3780961"/>
            <a:ext cx="873231" cy="215444"/>
          </a:xfrm>
          <a:prstGeom prst="rect">
            <a:avLst/>
          </a:prstGeom>
          <a:noFill/>
        </p:spPr>
        <p:txBody>
          <a:bodyPr wrap="square">
            <a:spAutoFit/>
          </a:bodyPr>
          <a:lstStyle/>
          <a:p>
            <a:r>
              <a:rPr lang="en-US" sz="800" dirty="0"/>
              <a:t>(E. Barszcz et. al)</a:t>
            </a:r>
          </a:p>
        </p:txBody>
      </p:sp>
    </p:spTree>
    <p:extLst>
      <p:ext uri="{BB962C8B-B14F-4D97-AF65-F5344CB8AC3E}">
        <p14:creationId xmlns:p14="http://schemas.microsoft.com/office/powerpoint/2010/main" val="134762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BAAEEC-EA43-4BB8-BD06-F1F33E630A43}"/>
              </a:ext>
            </a:extLst>
          </p:cNvPr>
          <p:cNvSpPr>
            <a:spLocks noGrp="1"/>
          </p:cNvSpPr>
          <p:nvPr>
            <p:ph idx="1"/>
          </p:nvPr>
        </p:nvSpPr>
        <p:spPr>
          <a:xfrm>
            <a:off x="85725" y="1371600"/>
            <a:ext cx="8601075" cy="2247899"/>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Up Board and </a:t>
            </a:r>
            <a:r>
              <a:rPr lang="en-US" sz="1800" b="1" dirty="0" err="1">
                <a:latin typeface="Arial" panose="020B0604020202020204" pitchFamily="34" charset="0"/>
                <a:cs typeface="Arial" panose="020B0604020202020204" pitchFamily="34" charset="0"/>
              </a:rPr>
              <a:t>Kapoho</a:t>
            </a:r>
            <a:r>
              <a:rPr lang="en-US" sz="1800" b="1" dirty="0">
                <a:latin typeface="Arial" panose="020B0604020202020204" pitchFamily="34" charset="0"/>
                <a:cs typeface="Arial" panose="020B0604020202020204" pitchFamily="34" charset="0"/>
              </a:rPr>
              <a:t> Bay</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OS: Linux (Ubuntu 18.04)</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Two virtual environments</a:t>
            </a:r>
          </a:p>
          <a:p>
            <a:pPr lvl="2"/>
            <a:r>
              <a:rPr lang="en-US" sz="1600" dirty="0">
                <a:latin typeface="Arial" panose="020B0604020202020204" pitchFamily="34" charset="0"/>
                <a:cs typeface="Arial" panose="020B0604020202020204" pitchFamily="34" charset="0"/>
              </a:rPr>
              <a:t>One for running AI/ML applications</a:t>
            </a:r>
          </a:p>
          <a:p>
            <a:pPr lvl="2"/>
            <a:r>
              <a:rPr lang="en-US" sz="1600" dirty="0">
                <a:latin typeface="Arial" panose="020B0604020202020204" pitchFamily="34" charset="0"/>
                <a:cs typeface="Arial" panose="020B0604020202020204" pitchFamily="34" charset="0"/>
              </a:rPr>
              <a:t>One for monitoring the power</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Three programming languages and about 11K lines of code (Including comments and white space) </a:t>
            </a:r>
          </a:p>
          <a:p>
            <a:pPr lvl="2"/>
            <a:r>
              <a:rPr lang="en-US" sz="1600" dirty="0">
                <a:latin typeface="Arial" panose="020B0604020202020204" pitchFamily="34" charset="0"/>
                <a:cs typeface="Arial" panose="020B0604020202020204" pitchFamily="34" charset="0"/>
              </a:rPr>
              <a:t>Shell Script, C, Python</a:t>
            </a:r>
          </a:p>
          <a:p>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61FE939-2F22-47AD-9673-7A3E98C2C815}"/>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8</a:t>
            </a:fld>
            <a:endParaRPr lang="en-US">
              <a:solidFill>
                <a:prstClr val="black">
                  <a:tint val="75000"/>
                </a:prstClr>
              </a:solidFill>
            </a:endParaRPr>
          </a:p>
        </p:txBody>
      </p:sp>
      <p:sp>
        <p:nvSpPr>
          <p:cNvPr id="4" name="Title 3">
            <a:extLst>
              <a:ext uri="{FF2B5EF4-FFF2-40B4-BE49-F238E27FC236}">
                <a16:creationId xmlns:a16="http://schemas.microsoft.com/office/drawing/2014/main" id="{163BEF4D-13AC-48BC-9952-F1931656EF74}"/>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Software Environment</a:t>
            </a:r>
          </a:p>
        </p:txBody>
      </p:sp>
      <p:sp>
        <p:nvSpPr>
          <p:cNvPr id="10" name="Content Placeholder 1">
            <a:extLst>
              <a:ext uri="{FF2B5EF4-FFF2-40B4-BE49-F238E27FC236}">
                <a16:creationId xmlns:a16="http://schemas.microsoft.com/office/drawing/2014/main" id="{7E4CE229-8914-43E9-B5B3-711DCDD4DCBB}"/>
              </a:ext>
            </a:extLst>
          </p:cNvPr>
          <p:cNvSpPr txBox="1">
            <a:spLocks/>
          </p:cNvSpPr>
          <p:nvPr/>
        </p:nvSpPr>
        <p:spPr>
          <a:xfrm>
            <a:off x="85725" y="3619499"/>
            <a:ext cx="8601075" cy="14478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a:latin typeface="Arial" panose="020B0604020202020204" pitchFamily="34" charset="0"/>
                <a:cs typeface="Arial" panose="020B0604020202020204" pitchFamily="34" charset="0"/>
              </a:rPr>
              <a:t>Crayfish-AI</a:t>
            </a:r>
          </a:p>
          <a:p>
            <a:pPr lvl="1"/>
            <a:r>
              <a:rPr lang="en-US" sz="1600" dirty="0">
                <a:latin typeface="Arial" panose="020B0604020202020204" pitchFamily="34" charset="0"/>
                <a:cs typeface="Arial" panose="020B0604020202020204" pitchFamily="34" charset="0"/>
              </a:rPr>
              <a:t>Environment: Arduino</a:t>
            </a:r>
          </a:p>
          <a:p>
            <a:pPr lvl="1"/>
            <a:r>
              <a:rPr lang="en-US" sz="1600" dirty="0">
                <a:latin typeface="Arial" panose="020B0604020202020204" pitchFamily="34" charset="0"/>
                <a:cs typeface="Arial" panose="020B0604020202020204" pitchFamily="34" charset="0"/>
              </a:rPr>
              <a:t>Two programming languages and about 1K lines of code</a:t>
            </a:r>
          </a:p>
          <a:p>
            <a:pPr lvl="2"/>
            <a:r>
              <a:rPr lang="en-US" sz="1600" dirty="0">
                <a:latin typeface="Arial" panose="020B0604020202020204" pitchFamily="34" charset="0"/>
                <a:cs typeface="Arial" panose="020B0604020202020204" pitchFamily="34" charset="0"/>
              </a:rPr>
              <a:t>C/C++</a:t>
            </a:r>
          </a:p>
          <a:p>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2AE1B5E-0913-4798-94A6-BC585EB169FF}"/>
              </a:ext>
            </a:extLst>
          </p:cNvPr>
          <p:cNvSpPr txBox="1"/>
          <p:nvPr/>
        </p:nvSpPr>
        <p:spPr>
          <a:xfrm>
            <a:off x="4797277" y="3327596"/>
            <a:ext cx="873231" cy="215444"/>
          </a:xfrm>
          <a:prstGeom prst="rect">
            <a:avLst/>
          </a:prstGeom>
          <a:noFill/>
        </p:spPr>
        <p:txBody>
          <a:bodyPr wrap="square">
            <a:spAutoFit/>
          </a:bodyPr>
          <a:lstStyle/>
          <a:p>
            <a:r>
              <a:rPr lang="en-US" sz="800" dirty="0"/>
              <a:t>(E. Barszcz et. al)</a:t>
            </a:r>
          </a:p>
        </p:txBody>
      </p:sp>
    </p:spTree>
    <p:extLst>
      <p:ext uri="{BB962C8B-B14F-4D97-AF65-F5344CB8AC3E}">
        <p14:creationId xmlns:p14="http://schemas.microsoft.com/office/powerpoint/2010/main" val="8535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5ECE8C-16B7-40EC-B1C5-27BE3BE21D37}"/>
              </a:ext>
            </a:extLst>
          </p:cNvPr>
          <p:cNvSpPr>
            <a:spLocks noGrp="1"/>
          </p:cNvSpPr>
          <p:nvPr>
            <p:ph type="sldNum" sz="quarter" idx="12"/>
          </p:nvPr>
        </p:nvSpPr>
        <p:spPr/>
        <p:txBody>
          <a:bodyPr/>
          <a:lstStyle/>
          <a:p>
            <a:fld id="{447D31DA-F43F-1344-9AA4-8ED4541F0317}" type="slidenum">
              <a:rPr lang="en-US" smtClean="0">
                <a:solidFill>
                  <a:prstClr val="black">
                    <a:tint val="75000"/>
                  </a:prstClr>
                </a:solidFill>
              </a:rPr>
              <a:pPr/>
              <a:t>9</a:t>
            </a:fld>
            <a:endParaRPr lang="en-US">
              <a:solidFill>
                <a:prstClr val="black">
                  <a:tint val="75000"/>
                </a:prstClr>
              </a:solidFill>
            </a:endParaRPr>
          </a:p>
        </p:txBody>
      </p:sp>
      <p:sp>
        <p:nvSpPr>
          <p:cNvPr id="4" name="Title 3">
            <a:extLst>
              <a:ext uri="{FF2B5EF4-FFF2-40B4-BE49-F238E27FC236}">
                <a16:creationId xmlns:a16="http://schemas.microsoft.com/office/drawing/2014/main" id="{BA6844B9-6B03-4909-A760-DDBA38EEB494}"/>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AI/ML Applications</a:t>
            </a:r>
          </a:p>
        </p:txBody>
      </p:sp>
      <p:graphicFrame>
        <p:nvGraphicFramePr>
          <p:cNvPr id="5" name="Table 5">
            <a:extLst>
              <a:ext uri="{FF2B5EF4-FFF2-40B4-BE49-F238E27FC236}">
                <a16:creationId xmlns:a16="http://schemas.microsoft.com/office/drawing/2014/main" id="{8F88E257-E809-4C6A-AB14-B96D25349919}"/>
              </a:ext>
            </a:extLst>
          </p:cNvPr>
          <p:cNvGraphicFramePr>
            <a:graphicFrameLocks noGrp="1"/>
          </p:cNvGraphicFramePr>
          <p:nvPr>
            <p:extLst>
              <p:ext uri="{D42A27DB-BD31-4B8C-83A1-F6EECF244321}">
                <p14:modId xmlns:p14="http://schemas.microsoft.com/office/powerpoint/2010/main" val="1514829056"/>
              </p:ext>
            </p:extLst>
          </p:nvPr>
        </p:nvGraphicFramePr>
        <p:xfrm>
          <a:off x="171450" y="1397000"/>
          <a:ext cx="8753475" cy="3708400"/>
        </p:xfrm>
        <a:graphic>
          <a:graphicData uri="http://schemas.openxmlformats.org/drawingml/2006/table">
            <a:tbl>
              <a:tblPr firstRow="1" bandRow="1">
                <a:tableStyleId>{073A0DAA-6AF3-43AB-8588-CEC1D06C72B9}</a:tableStyleId>
              </a:tblPr>
              <a:tblGrid>
                <a:gridCol w="711220">
                  <a:extLst>
                    <a:ext uri="{9D8B030D-6E8A-4147-A177-3AD203B41FA5}">
                      <a16:colId xmlns:a16="http://schemas.microsoft.com/office/drawing/2014/main" val="2858233872"/>
                    </a:ext>
                  </a:extLst>
                </a:gridCol>
                <a:gridCol w="1431905">
                  <a:extLst>
                    <a:ext uri="{9D8B030D-6E8A-4147-A177-3AD203B41FA5}">
                      <a16:colId xmlns:a16="http://schemas.microsoft.com/office/drawing/2014/main" val="765408392"/>
                    </a:ext>
                  </a:extLst>
                </a:gridCol>
                <a:gridCol w="1800225">
                  <a:extLst>
                    <a:ext uri="{9D8B030D-6E8A-4147-A177-3AD203B41FA5}">
                      <a16:colId xmlns:a16="http://schemas.microsoft.com/office/drawing/2014/main" val="619749156"/>
                    </a:ext>
                  </a:extLst>
                </a:gridCol>
                <a:gridCol w="4810125">
                  <a:extLst>
                    <a:ext uri="{9D8B030D-6E8A-4147-A177-3AD203B41FA5}">
                      <a16:colId xmlns:a16="http://schemas.microsoft.com/office/drawing/2014/main" val="1026405774"/>
                    </a:ext>
                  </a:extLst>
                </a:gridCol>
              </a:tblGrid>
              <a:tr h="370840">
                <a:tc>
                  <a:txBody>
                    <a:bodyPr/>
                    <a:lstStyle/>
                    <a:p>
                      <a:r>
                        <a:rPr lang="en-US" sz="1600" dirty="0">
                          <a:latin typeface="Arial" panose="020B0604020202020204" pitchFamily="34" charset="0"/>
                          <a:cs typeface="Arial" panose="020B0604020202020204" pitchFamily="34" charset="0"/>
                        </a:rPr>
                        <a:t>ID</a:t>
                      </a:r>
                    </a:p>
                  </a:txBody>
                  <a:tcPr/>
                </a:tc>
                <a:tc>
                  <a:txBody>
                    <a:bodyPr/>
                    <a:lstStyle/>
                    <a:p>
                      <a:r>
                        <a:rPr lang="en-US" sz="1600" dirty="0">
                          <a:latin typeface="Arial" panose="020B0604020202020204" pitchFamily="34" charset="0"/>
                          <a:cs typeface="Arial" panose="020B0604020202020204" pitchFamily="34" charset="0"/>
                        </a:rPr>
                        <a:t>Processor</a:t>
                      </a:r>
                    </a:p>
                  </a:txBody>
                  <a:tcPr/>
                </a:tc>
                <a:tc>
                  <a:txBody>
                    <a:bodyPr/>
                    <a:lstStyle/>
                    <a:p>
                      <a:r>
                        <a:rPr lang="en-US" sz="1600" dirty="0">
                          <a:latin typeface="Arial" panose="020B0604020202020204" pitchFamily="34" charset="0"/>
                          <a:cs typeface="Arial" panose="020B0604020202020204" pitchFamily="34" charset="0"/>
                        </a:rPr>
                        <a:t>Execution Time</a:t>
                      </a:r>
                    </a:p>
                  </a:txBody>
                  <a:tcPr/>
                </a:tc>
                <a:tc>
                  <a:txBody>
                    <a:bodyPr/>
                    <a:lstStyle/>
                    <a:p>
                      <a:r>
                        <a:rPr lang="en-US" sz="1600"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734330028"/>
                  </a:ext>
                </a:extLst>
              </a:tr>
              <a:tr h="370840">
                <a:tc>
                  <a:txBody>
                    <a:bodyPr/>
                    <a:lstStyle/>
                    <a:p>
                      <a:r>
                        <a:rPr lang="en-US" sz="1600" dirty="0">
                          <a:latin typeface="Arial" panose="020B0604020202020204" pitchFamily="34" charset="0"/>
                          <a:cs typeface="Arial" panose="020B0604020202020204" pitchFamily="34" charset="0"/>
                        </a:rPr>
                        <a:t>A</a:t>
                      </a:r>
                    </a:p>
                  </a:txBody>
                  <a:tcPr/>
                </a:tc>
                <a:tc>
                  <a:txBody>
                    <a:bodyPr/>
                    <a:lstStyle/>
                    <a:p>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tc>
                  <a:txBody>
                    <a:bodyPr/>
                    <a:lstStyle/>
                    <a:p>
                      <a:r>
                        <a:rPr lang="en-US" sz="1600" dirty="0">
                          <a:latin typeface="Arial" panose="020B0604020202020204" pitchFamily="34" charset="0"/>
                          <a:cs typeface="Arial" panose="020B0604020202020204" pitchFamily="34" charset="0"/>
                        </a:rPr>
                        <a:t>5.22 Minutes</a:t>
                      </a:r>
                    </a:p>
                  </a:txBody>
                  <a:tcPr/>
                </a:tc>
                <a:tc>
                  <a:txBody>
                    <a:bodyPr/>
                    <a:lstStyle/>
                    <a:p>
                      <a:r>
                        <a:rPr lang="en-US" sz="1600" dirty="0">
                          <a:latin typeface="Arial" panose="020B0604020202020204" pitchFamily="34" charset="0"/>
                          <a:cs typeface="Arial" panose="020B0604020202020204" pitchFamily="34" charset="0"/>
                        </a:rPr>
                        <a:t>Y but on </a:t>
                      </a:r>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extLst>
                  <a:ext uri="{0D108BD9-81ED-4DB2-BD59-A6C34878D82A}">
                    <a16:rowId xmlns:a16="http://schemas.microsoft.com/office/drawing/2014/main" val="444889442"/>
                  </a:ext>
                </a:extLst>
              </a:tr>
              <a:tr h="370840">
                <a:tc>
                  <a:txBody>
                    <a:bodyPr/>
                    <a:lstStyle/>
                    <a:p>
                      <a:r>
                        <a:rPr lang="en-US" sz="1600" dirty="0">
                          <a:latin typeface="Arial" panose="020B0604020202020204" pitchFamily="34" charset="0"/>
                          <a:cs typeface="Arial" panose="020B0604020202020204" pitchFamily="34" charset="0"/>
                        </a:rPr>
                        <a:t>B</a:t>
                      </a:r>
                    </a:p>
                  </a:txBody>
                  <a:tcPr/>
                </a:tc>
                <a:tc>
                  <a:txBody>
                    <a:bodyPr/>
                    <a:lstStyle/>
                    <a:p>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tc>
                  <a:txBody>
                    <a:bodyPr/>
                    <a:lstStyle/>
                    <a:p>
                      <a:r>
                        <a:rPr lang="en-US" sz="1600" dirty="0">
                          <a:latin typeface="Arial" panose="020B0604020202020204" pitchFamily="34" charset="0"/>
                          <a:cs typeface="Arial" panose="020B0604020202020204" pitchFamily="34" charset="0"/>
                        </a:rPr>
                        <a:t>.5 Minutes</a:t>
                      </a:r>
                    </a:p>
                  </a:txBody>
                  <a:tcPr/>
                </a:tc>
                <a:tc>
                  <a:txBody>
                    <a:bodyPr/>
                    <a:lstStyle/>
                    <a:p>
                      <a:r>
                        <a:rPr lang="en-US" sz="1600" dirty="0">
                          <a:latin typeface="Arial" panose="020B0604020202020204" pitchFamily="34" charset="0"/>
                          <a:cs typeface="Arial" panose="020B0604020202020204" pitchFamily="34" charset="0"/>
                        </a:rPr>
                        <a:t>Cognitive radio online learning</a:t>
                      </a:r>
                    </a:p>
                  </a:txBody>
                  <a:tcPr/>
                </a:tc>
                <a:extLst>
                  <a:ext uri="{0D108BD9-81ED-4DB2-BD59-A6C34878D82A}">
                    <a16:rowId xmlns:a16="http://schemas.microsoft.com/office/drawing/2014/main" val="494097659"/>
                  </a:ext>
                </a:extLst>
              </a:tr>
              <a:tr h="370840">
                <a:tc>
                  <a:txBody>
                    <a:bodyPr/>
                    <a:lstStyle/>
                    <a:p>
                      <a:r>
                        <a:rPr lang="en-US" sz="1600" dirty="0">
                          <a:latin typeface="Arial" panose="020B0604020202020204" pitchFamily="34" charset="0"/>
                          <a:cs typeface="Arial" panose="020B0604020202020204" pitchFamily="34" charset="0"/>
                        </a:rPr>
                        <a:t>C</a:t>
                      </a:r>
                    </a:p>
                  </a:txBody>
                  <a:tcPr/>
                </a:tc>
                <a:tc>
                  <a:txBody>
                    <a:bodyPr/>
                    <a:lstStyle/>
                    <a:p>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tc>
                  <a:txBody>
                    <a:bodyPr/>
                    <a:lstStyle/>
                    <a:p>
                      <a:r>
                        <a:rPr lang="en-US" sz="1600" dirty="0">
                          <a:latin typeface="Arial" panose="020B0604020202020204" pitchFamily="34" charset="0"/>
                          <a:cs typeface="Arial" panose="020B0604020202020204" pitchFamily="34" charset="0"/>
                        </a:rPr>
                        <a:t>.6 Minutes</a:t>
                      </a:r>
                    </a:p>
                  </a:txBody>
                  <a:tcPr/>
                </a:tc>
                <a:tc>
                  <a:txBody>
                    <a:bodyPr/>
                    <a:lstStyle/>
                    <a:p>
                      <a:r>
                        <a:rPr lang="en-US" sz="1600" dirty="0">
                          <a:latin typeface="Arial" panose="020B0604020202020204" pitchFamily="34" charset="0"/>
                          <a:cs typeface="Arial" panose="020B0604020202020204" pitchFamily="34" charset="0"/>
                        </a:rPr>
                        <a:t>Cognitive radio on simulated data</a:t>
                      </a:r>
                    </a:p>
                  </a:txBody>
                  <a:tcPr/>
                </a:tc>
                <a:extLst>
                  <a:ext uri="{0D108BD9-81ED-4DB2-BD59-A6C34878D82A}">
                    <a16:rowId xmlns:a16="http://schemas.microsoft.com/office/drawing/2014/main" val="149443042"/>
                  </a:ext>
                </a:extLst>
              </a:tr>
              <a:tr h="370840">
                <a:tc>
                  <a:txBody>
                    <a:bodyPr/>
                    <a:lstStyle/>
                    <a:p>
                      <a:r>
                        <a:rPr lang="en-US" sz="1600" dirty="0">
                          <a:latin typeface="Arial" panose="020B0604020202020204" pitchFamily="34" charset="0"/>
                          <a:cs typeface="Arial" panose="020B0604020202020204" pitchFamily="34" charset="0"/>
                        </a:rPr>
                        <a:t>O</a:t>
                      </a:r>
                    </a:p>
                  </a:txBody>
                  <a:tcPr/>
                </a:tc>
                <a:tc>
                  <a:txBody>
                    <a:bodyPr/>
                    <a:lstStyle/>
                    <a:p>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tc>
                  <a:txBody>
                    <a:bodyPr/>
                    <a:lstStyle/>
                    <a:p>
                      <a:r>
                        <a:rPr lang="en-US" sz="1600" dirty="0">
                          <a:latin typeface="Arial" panose="020B0604020202020204" pitchFamily="34" charset="0"/>
                          <a:cs typeface="Arial" panose="020B0604020202020204" pitchFamily="34" charset="0"/>
                        </a:rPr>
                        <a:t>13.8 Minutes</a:t>
                      </a:r>
                    </a:p>
                  </a:txBody>
                  <a:tcPr/>
                </a:tc>
                <a:tc>
                  <a:txBody>
                    <a:bodyPr/>
                    <a:lstStyle/>
                    <a:p>
                      <a:r>
                        <a:rPr lang="en-US" sz="1600" dirty="0">
                          <a:latin typeface="Arial" panose="020B0604020202020204" pitchFamily="34" charset="0"/>
                          <a:cs typeface="Arial" panose="020B0604020202020204" pitchFamily="34" charset="0"/>
                        </a:rPr>
                        <a:t>Online learning on spacecraft anomaly data</a:t>
                      </a:r>
                    </a:p>
                  </a:txBody>
                  <a:tcPr/>
                </a:tc>
                <a:extLst>
                  <a:ext uri="{0D108BD9-81ED-4DB2-BD59-A6C34878D82A}">
                    <a16:rowId xmlns:a16="http://schemas.microsoft.com/office/drawing/2014/main" val="3757681226"/>
                  </a:ext>
                </a:extLst>
              </a:tr>
              <a:tr h="370840">
                <a:tc>
                  <a:txBody>
                    <a:bodyPr/>
                    <a:lstStyle/>
                    <a:p>
                      <a:r>
                        <a:rPr lang="en-US" sz="1600" dirty="0">
                          <a:latin typeface="Arial" panose="020B0604020202020204" pitchFamily="34" charset="0"/>
                          <a:cs typeface="Arial" panose="020B0604020202020204" pitchFamily="34" charset="0"/>
                        </a:rPr>
                        <a:t>T</a:t>
                      </a:r>
                    </a:p>
                  </a:txBody>
                  <a:tcPr/>
                </a:tc>
                <a:tc>
                  <a:txBody>
                    <a:bodyPr/>
                    <a:lstStyle/>
                    <a:p>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tc>
                  <a:txBody>
                    <a:bodyPr/>
                    <a:lstStyle/>
                    <a:p>
                      <a:r>
                        <a:rPr lang="en-US" sz="1600" dirty="0">
                          <a:latin typeface="Arial" panose="020B0604020202020204" pitchFamily="34" charset="0"/>
                          <a:cs typeface="Arial" panose="020B0604020202020204" pitchFamily="34" charset="0"/>
                        </a:rPr>
                        <a:t>0.5-4 Minutes</a:t>
                      </a:r>
                    </a:p>
                  </a:txBody>
                  <a:tcPr/>
                </a:tc>
                <a:tc>
                  <a:txBody>
                    <a:bodyPr/>
                    <a:lstStyle/>
                    <a:p>
                      <a:r>
                        <a:rPr lang="en-US" sz="1600" dirty="0">
                          <a:latin typeface="Arial" panose="020B0604020202020204" pitchFamily="34" charset="0"/>
                          <a:cs typeface="Arial" panose="020B0604020202020204" pitchFamily="34" charset="0"/>
                        </a:rPr>
                        <a:t>Online learning with spacecraft health</a:t>
                      </a:r>
                    </a:p>
                  </a:txBody>
                  <a:tcPr/>
                </a:tc>
                <a:extLst>
                  <a:ext uri="{0D108BD9-81ED-4DB2-BD59-A6C34878D82A}">
                    <a16:rowId xmlns:a16="http://schemas.microsoft.com/office/drawing/2014/main" val="124704625"/>
                  </a:ext>
                </a:extLst>
              </a:tr>
              <a:tr h="370840">
                <a:tc>
                  <a:txBody>
                    <a:bodyPr/>
                    <a:lstStyle/>
                    <a:p>
                      <a:r>
                        <a:rPr lang="en-US" sz="1600" dirty="0">
                          <a:latin typeface="Arial" panose="020B0604020202020204" pitchFamily="34" charset="0"/>
                          <a:cs typeface="Arial" panose="020B0604020202020204" pitchFamily="34" charset="0"/>
                        </a:rPr>
                        <a:t>W</a:t>
                      </a:r>
                    </a:p>
                  </a:txBody>
                  <a:tcPr/>
                </a:tc>
                <a:tc>
                  <a:txBody>
                    <a:bodyPr/>
                    <a:lstStyle/>
                    <a:p>
                      <a:r>
                        <a:rPr lang="en-US" sz="1600" dirty="0">
                          <a:latin typeface="Arial" panose="020B0604020202020204" pitchFamily="34" charset="0"/>
                          <a:cs typeface="Arial" panose="020B0604020202020204" pitchFamily="34" charset="0"/>
                        </a:rPr>
                        <a:t>UP</a:t>
                      </a:r>
                    </a:p>
                  </a:txBody>
                  <a:tcPr/>
                </a:tc>
                <a:tc>
                  <a:txBody>
                    <a:bodyPr/>
                    <a:lstStyle/>
                    <a:p>
                      <a:r>
                        <a:rPr lang="en-US" sz="1600" dirty="0">
                          <a:latin typeface="Arial" panose="020B0604020202020204" pitchFamily="34" charset="0"/>
                          <a:cs typeface="Arial" panose="020B0604020202020204" pitchFamily="34" charset="0"/>
                        </a:rPr>
                        <a:t>0.5-4 Minutes</a:t>
                      </a:r>
                    </a:p>
                  </a:txBody>
                  <a:tcPr/>
                </a:tc>
                <a:tc>
                  <a:txBody>
                    <a:bodyPr/>
                    <a:lstStyle/>
                    <a:p>
                      <a:r>
                        <a:rPr lang="en-US" sz="1600" dirty="0">
                          <a:latin typeface="Arial" panose="020B0604020202020204" pitchFamily="34" charset="0"/>
                          <a:cs typeface="Arial" panose="020B0604020202020204" pitchFamily="34" charset="0"/>
                        </a:rPr>
                        <a:t>Validates any data generated with T</a:t>
                      </a:r>
                    </a:p>
                  </a:txBody>
                  <a:tcPr/>
                </a:tc>
                <a:extLst>
                  <a:ext uri="{0D108BD9-81ED-4DB2-BD59-A6C34878D82A}">
                    <a16:rowId xmlns:a16="http://schemas.microsoft.com/office/drawing/2014/main" val="1710963202"/>
                  </a:ext>
                </a:extLst>
              </a:tr>
              <a:tr h="370840">
                <a:tc>
                  <a:txBody>
                    <a:bodyPr/>
                    <a:lstStyle/>
                    <a:p>
                      <a:r>
                        <a:rPr lang="en-US" sz="1600" dirty="0">
                          <a:latin typeface="Arial" panose="020B0604020202020204" pitchFamily="34" charset="0"/>
                          <a:cs typeface="Arial" panose="020B0604020202020204" pitchFamily="34" charset="0"/>
                        </a:rPr>
                        <a:t>X</a:t>
                      </a:r>
                    </a:p>
                  </a:txBody>
                  <a:tcPr/>
                </a:tc>
                <a:tc>
                  <a:txBody>
                    <a:bodyPr/>
                    <a:lstStyle/>
                    <a:p>
                      <a:r>
                        <a:rPr lang="en-US" sz="1600" dirty="0">
                          <a:latin typeface="Arial" panose="020B0604020202020204" pitchFamily="34" charset="0"/>
                          <a:cs typeface="Arial" panose="020B0604020202020204" pitchFamily="34" charset="0"/>
                        </a:rPr>
                        <a:t>Up</a:t>
                      </a:r>
                    </a:p>
                  </a:txBody>
                  <a:tcPr/>
                </a:tc>
                <a:tc>
                  <a:txBody>
                    <a:bodyPr/>
                    <a:lstStyle/>
                    <a:p>
                      <a:r>
                        <a:rPr lang="en-US" sz="1600" dirty="0">
                          <a:latin typeface="Arial" panose="020B0604020202020204" pitchFamily="34" charset="0"/>
                          <a:cs typeface="Arial" panose="020B0604020202020204" pitchFamily="34" charset="0"/>
                        </a:rPr>
                        <a:t>1.56 Minutes</a:t>
                      </a:r>
                    </a:p>
                  </a:txBody>
                  <a:tcPr/>
                </a:tc>
                <a:tc>
                  <a:txBody>
                    <a:bodyPr/>
                    <a:lstStyle/>
                    <a:p>
                      <a:r>
                        <a:rPr lang="en-US" sz="1600" dirty="0">
                          <a:latin typeface="Arial" panose="020B0604020202020204" pitchFamily="34" charset="0"/>
                          <a:cs typeface="Arial" panose="020B0604020202020204" pitchFamily="34" charset="0"/>
                        </a:rPr>
                        <a:t>Y but without SNN</a:t>
                      </a:r>
                    </a:p>
                  </a:txBody>
                  <a:tcPr/>
                </a:tc>
                <a:extLst>
                  <a:ext uri="{0D108BD9-81ED-4DB2-BD59-A6C34878D82A}">
                    <a16:rowId xmlns:a16="http://schemas.microsoft.com/office/drawing/2014/main" val="350767234"/>
                  </a:ext>
                </a:extLst>
              </a:tr>
              <a:tr h="370840">
                <a:tc>
                  <a:txBody>
                    <a:bodyPr/>
                    <a:lstStyle/>
                    <a:p>
                      <a:r>
                        <a:rPr lang="en-US" sz="1600" dirty="0">
                          <a:latin typeface="Arial" panose="020B0604020202020204" pitchFamily="34" charset="0"/>
                          <a:cs typeface="Arial" panose="020B0604020202020204" pitchFamily="34" charset="0"/>
                        </a:rPr>
                        <a:t>Y</a:t>
                      </a:r>
                    </a:p>
                  </a:txBody>
                  <a:tcPr/>
                </a:tc>
                <a:tc>
                  <a:txBody>
                    <a:bodyPr/>
                    <a:lstStyle/>
                    <a:p>
                      <a:r>
                        <a:rPr lang="en-US" sz="1600" dirty="0">
                          <a:latin typeface="Arial" panose="020B0604020202020204" pitchFamily="34" charset="0"/>
                          <a:cs typeface="Arial" panose="020B0604020202020204" pitchFamily="34" charset="0"/>
                        </a:rPr>
                        <a:t>Up</a:t>
                      </a:r>
                    </a:p>
                  </a:txBody>
                  <a:tcPr/>
                </a:tc>
                <a:tc>
                  <a:txBody>
                    <a:bodyPr/>
                    <a:lstStyle/>
                    <a:p>
                      <a:r>
                        <a:rPr lang="en-US" sz="1600" dirty="0">
                          <a:latin typeface="Arial" panose="020B0604020202020204" pitchFamily="34" charset="0"/>
                          <a:cs typeface="Arial" panose="020B0604020202020204" pitchFamily="34" charset="0"/>
                        </a:rPr>
                        <a:t>4.8 Minutes</a:t>
                      </a:r>
                    </a:p>
                  </a:txBody>
                  <a:tcPr/>
                </a:tc>
                <a:tc>
                  <a:txBody>
                    <a:bodyPr/>
                    <a:lstStyle/>
                    <a:p>
                      <a:r>
                        <a:rPr lang="en-US" sz="1600" dirty="0">
                          <a:latin typeface="Arial" panose="020B0604020202020204" pitchFamily="34" charset="0"/>
                          <a:cs typeface="Arial" panose="020B0604020202020204" pitchFamily="34" charset="0"/>
                        </a:rPr>
                        <a:t>Simulated SNN on a CPU</a:t>
                      </a:r>
                    </a:p>
                  </a:txBody>
                  <a:tcPr/>
                </a:tc>
                <a:extLst>
                  <a:ext uri="{0D108BD9-81ED-4DB2-BD59-A6C34878D82A}">
                    <a16:rowId xmlns:a16="http://schemas.microsoft.com/office/drawing/2014/main" val="4232457439"/>
                  </a:ext>
                </a:extLst>
              </a:tr>
              <a:tr h="370840">
                <a:tc>
                  <a:txBody>
                    <a:bodyPr/>
                    <a:lstStyle/>
                    <a:p>
                      <a:r>
                        <a:rPr lang="en-US" sz="1600" dirty="0">
                          <a:latin typeface="Arial" panose="020B0604020202020204" pitchFamily="34" charset="0"/>
                          <a:cs typeface="Arial" panose="020B0604020202020204" pitchFamily="34" charset="0"/>
                        </a:rPr>
                        <a:t>Z</a:t>
                      </a:r>
                    </a:p>
                  </a:txBody>
                  <a:tcPr/>
                </a:tc>
                <a:tc>
                  <a:txBody>
                    <a:bodyPr/>
                    <a:lstStyle/>
                    <a:p>
                      <a:r>
                        <a:rPr lang="en-US" sz="1600" dirty="0" err="1">
                          <a:latin typeface="Arial" panose="020B0604020202020204" pitchFamily="34" charset="0"/>
                          <a:cs typeface="Arial" panose="020B0604020202020204" pitchFamily="34" charset="0"/>
                        </a:rPr>
                        <a:t>Kapoho</a:t>
                      </a:r>
                      <a:r>
                        <a:rPr lang="en-US" sz="1600" dirty="0">
                          <a:latin typeface="Arial" panose="020B0604020202020204" pitchFamily="34" charset="0"/>
                          <a:cs typeface="Arial" panose="020B0604020202020204" pitchFamily="34" charset="0"/>
                        </a:rPr>
                        <a:t> Bay</a:t>
                      </a:r>
                    </a:p>
                  </a:txBody>
                  <a:tcPr/>
                </a:tc>
                <a:tc>
                  <a:txBody>
                    <a:bodyPr/>
                    <a:lstStyle/>
                    <a:p>
                      <a:r>
                        <a:rPr lang="en-US" sz="1600" dirty="0">
                          <a:latin typeface="Arial" panose="020B0604020202020204" pitchFamily="34" charset="0"/>
                          <a:cs typeface="Arial" panose="020B0604020202020204" pitchFamily="34" charset="0"/>
                        </a:rPr>
                        <a:t>.9 Minutes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SNN anomaly detection on test spacecraft data</a:t>
                      </a:r>
                    </a:p>
                  </a:txBody>
                  <a:tcPr/>
                </a:tc>
                <a:extLst>
                  <a:ext uri="{0D108BD9-81ED-4DB2-BD59-A6C34878D82A}">
                    <a16:rowId xmlns:a16="http://schemas.microsoft.com/office/drawing/2014/main" val="87748591"/>
                  </a:ext>
                </a:extLst>
              </a:tr>
            </a:tbl>
          </a:graphicData>
        </a:graphic>
      </p:graphicFrame>
      <p:sp>
        <p:nvSpPr>
          <p:cNvPr id="6" name="TextBox 5">
            <a:extLst>
              <a:ext uri="{FF2B5EF4-FFF2-40B4-BE49-F238E27FC236}">
                <a16:creationId xmlns:a16="http://schemas.microsoft.com/office/drawing/2014/main" id="{3795CBC6-1543-4FB4-8271-7B7F6B6DD669}"/>
              </a:ext>
            </a:extLst>
          </p:cNvPr>
          <p:cNvSpPr txBox="1"/>
          <p:nvPr/>
        </p:nvSpPr>
        <p:spPr>
          <a:xfrm>
            <a:off x="171450" y="5105400"/>
            <a:ext cx="989832" cy="215444"/>
          </a:xfrm>
          <a:prstGeom prst="rect">
            <a:avLst/>
          </a:prstGeom>
          <a:noFill/>
        </p:spPr>
        <p:txBody>
          <a:bodyPr wrap="square">
            <a:spAutoFit/>
          </a:bodyPr>
          <a:lstStyle/>
          <a:p>
            <a:r>
              <a:rPr lang="en-US" sz="800" dirty="0"/>
              <a:t>(M. Mercury et. al)</a:t>
            </a:r>
          </a:p>
        </p:txBody>
      </p:sp>
      <p:sp>
        <p:nvSpPr>
          <p:cNvPr id="2" name="TextBox 1">
            <a:extLst>
              <a:ext uri="{FF2B5EF4-FFF2-40B4-BE49-F238E27FC236}">
                <a16:creationId xmlns:a16="http://schemas.microsoft.com/office/drawing/2014/main" id="{05698818-D92F-40C6-97F1-EFEF9ED45542}"/>
              </a:ext>
            </a:extLst>
          </p:cNvPr>
          <p:cNvSpPr txBox="1"/>
          <p:nvPr/>
        </p:nvSpPr>
        <p:spPr>
          <a:xfrm>
            <a:off x="171450" y="5496511"/>
            <a:ext cx="333937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SNN – Spiking Neural Network</a:t>
            </a:r>
          </a:p>
        </p:txBody>
      </p:sp>
    </p:spTree>
    <p:extLst>
      <p:ext uri="{BB962C8B-B14F-4D97-AF65-F5344CB8AC3E}">
        <p14:creationId xmlns:p14="http://schemas.microsoft.com/office/powerpoint/2010/main" val="294019518"/>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entennial Challen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MD" id="{AC2CB83C-FCD9-4729-BE47-95B00ABFDFD4}" vid="{5B814020-B53C-4DFD-9F2B-210036A13E0C}"/>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Centennial Challen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MD" id="{AC2CB83C-FCD9-4729-BE47-95B00ABFDFD4}" vid="{5B814020-B53C-4DFD-9F2B-210036A13E0C}"/>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entennial Challen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MD" id="{AC2CB83C-FCD9-4729-BE47-95B00ABFDFD4}" vid="{5B814020-B53C-4DFD-9F2B-210036A13E0C}"/>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1BC60CF09B1C4DB49A3BEDA4275890" ma:contentTypeVersion="2" ma:contentTypeDescription="Create a new document." ma:contentTypeScope="" ma:versionID="84c957eb078387d0d1459703bb7671ef">
  <xsd:schema xmlns:xsd="http://www.w3.org/2001/XMLSchema" xmlns:xs="http://www.w3.org/2001/XMLSchema" xmlns:p="http://schemas.microsoft.com/office/2006/metadata/properties" xmlns:ns2="9cb4f660-db75-4173-b8b4-e78e55538bb7" targetNamespace="http://schemas.microsoft.com/office/2006/metadata/properties" ma:root="true" ma:fieldsID="6f22246c1fd6640c7849c9d1f1b6a7ee" ns2:_="">
    <xsd:import namespace="9cb4f660-db75-4173-b8b4-e78e55538bb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4f660-db75-4173-b8b4-e78e55538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5F03A-6F96-4FF1-B602-BDF77257F0FB}">
  <ds:schemaRefs>
    <ds:schemaRef ds:uri="a3f7648c-ef34-4383-9913-3e4132c38d7f"/>
    <ds:schemaRef ds:uri="c852713b-0caa-4ac0-ba75-048f00e27b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38192A-E98E-4A4A-B02E-C5C15DB8543D}">
  <ds:schemaRefs>
    <ds:schemaRef ds:uri="9cb4f660-db75-4173-b8b4-e78e55538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69FB1A-FE42-44B1-B334-2FBDE1F3B5A5}">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44223</TotalTime>
  <Words>2428</Words>
  <Application>Microsoft Macintosh PowerPoint</Application>
  <PresentationFormat>On-screen Show (4:3)</PresentationFormat>
  <Paragraphs>531</Paragraphs>
  <Slides>18</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18</vt:i4>
      </vt:variant>
    </vt:vector>
  </HeadingPairs>
  <TitlesOfParts>
    <vt:vector size="30" baseType="lpstr">
      <vt:lpstr>Arial</vt:lpstr>
      <vt:lpstr>Calibri</vt:lpstr>
      <vt:lpstr>Times New Roman</vt:lpstr>
      <vt:lpstr>5_Office Theme</vt:lpstr>
      <vt:lpstr>6_Centennial Challenges</vt:lpstr>
      <vt:lpstr>3_Office Theme</vt:lpstr>
      <vt:lpstr>6_Office Theme</vt:lpstr>
      <vt:lpstr>7_Office Theme</vt:lpstr>
      <vt:lpstr>8_Centennial Challenges</vt:lpstr>
      <vt:lpstr>8_Office Theme</vt:lpstr>
      <vt:lpstr>1_Centennial Challenges</vt:lpstr>
      <vt:lpstr>1_Office Theme</vt:lpstr>
      <vt:lpstr>TechEdSat-13: The First Flight of a Neuromorphic Processor</vt:lpstr>
      <vt:lpstr>TechEdSat-N / Nano Orbital Workshop</vt:lpstr>
      <vt:lpstr>TechEdSat-13</vt:lpstr>
      <vt:lpstr>First AI/ML Neuromorphic Test</vt:lpstr>
      <vt:lpstr>Developing an AI/ML Payload</vt:lpstr>
      <vt:lpstr>Hardware and Avionics  Interface</vt:lpstr>
      <vt:lpstr>Software Interface</vt:lpstr>
      <vt:lpstr>Software Environment</vt:lpstr>
      <vt:lpstr>AI/ML Applications</vt:lpstr>
      <vt:lpstr>Initial Results: Spacecraft Health</vt:lpstr>
      <vt:lpstr>Initial Results: Lunar Radio  Downlink</vt:lpstr>
      <vt:lpstr>Initial Results: Application  statistics</vt:lpstr>
      <vt:lpstr>Next Steps</vt:lpstr>
      <vt:lpstr>Thank You!</vt:lpstr>
      <vt:lpstr>Back-Up Slides</vt:lpstr>
      <vt:lpstr>AWS Processing Flow</vt:lpstr>
      <vt:lpstr>Abstract</vt:lpstr>
      <vt:lpstr>TES10, TES7, TES11, TES13, TES-n  [Nano-Orbital Workshop: NOW!] </vt:lpstr>
    </vt:vector>
  </TitlesOfParts>
  <Company>NASA 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Opportunities AVA Quad Chart 12/11/2017</dc:title>
  <dc:creator>Ntone Sike, Reine D. (ARC-R)[Millennium Engineering &amp; Integration Co.];Murbach, Marcus S. (ARC-RD)</dc:creator>
  <cp:lastModifiedBy>Murbach, Marcus S. (ARC-RS)</cp:lastModifiedBy>
  <cp:revision>385</cp:revision>
  <cp:lastPrinted>2018-10-02T22:49:37Z</cp:lastPrinted>
  <dcterms:created xsi:type="dcterms:W3CDTF">2016-09-13T21:06:49Z</dcterms:created>
  <dcterms:modified xsi:type="dcterms:W3CDTF">2022-04-16T01:09:39Z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0x010100DF1BC60CF09B1C4DB49A3BEDA4275890</vt:lpwstr>
  </property>
</Properties>
</file>