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74" r:id="rId4"/>
  </p:sldMasterIdLst>
  <p:notesMasterIdLst>
    <p:notesMasterId r:id="rId36"/>
  </p:notesMasterIdLst>
  <p:handoutMasterIdLst>
    <p:handoutMasterId r:id="rId37"/>
  </p:handoutMasterIdLst>
  <p:sldIdLst>
    <p:sldId id="549" r:id="rId5"/>
    <p:sldId id="582" r:id="rId6"/>
    <p:sldId id="576" r:id="rId7"/>
    <p:sldId id="580" r:id="rId8"/>
    <p:sldId id="579" r:id="rId9"/>
    <p:sldId id="583" r:id="rId10"/>
    <p:sldId id="581" r:id="rId11"/>
    <p:sldId id="584" r:id="rId12"/>
    <p:sldId id="593" r:id="rId13"/>
    <p:sldId id="594" r:id="rId14"/>
    <p:sldId id="587" r:id="rId15"/>
    <p:sldId id="585" r:id="rId16"/>
    <p:sldId id="590" r:id="rId17"/>
    <p:sldId id="589" r:id="rId18"/>
    <p:sldId id="586" r:id="rId19"/>
    <p:sldId id="591" r:id="rId20"/>
    <p:sldId id="261" r:id="rId21"/>
    <p:sldId id="578" r:id="rId22"/>
    <p:sldId id="263" r:id="rId23"/>
    <p:sldId id="577" r:id="rId24"/>
    <p:sldId id="264" r:id="rId25"/>
    <p:sldId id="599" r:id="rId26"/>
    <p:sldId id="600" r:id="rId27"/>
    <p:sldId id="265" r:id="rId28"/>
    <p:sldId id="266" r:id="rId29"/>
    <p:sldId id="284" r:id="rId30"/>
    <p:sldId id="596" r:id="rId31"/>
    <p:sldId id="598" r:id="rId32"/>
    <p:sldId id="588" r:id="rId33"/>
    <p:sldId id="260" r:id="rId34"/>
    <p:sldId id="597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539"/>
    <a:srgbClr val="0336FF"/>
    <a:srgbClr val="A92B40"/>
    <a:srgbClr val="E4E834"/>
    <a:srgbClr val="DB861F"/>
    <a:srgbClr val="2F3235"/>
    <a:srgbClr val="FFB63A"/>
    <a:srgbClr val="000000"/>
    <a:srgbClr val="47372A"/>
    <a:srgbClr val="5541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73" autoAdjust="0"/>
    <p:restoredTop sz="93469" autoAdjust="0"/>
  </p:normalViewPr>
  <p:slideViewPr>
    <p:cSldViewPr snapToGrid="0" snapToObjects="1">
      <p:cViewPr varScale="1">
        <p:scale>
          <a:sx n="115" d="100"/>
          <a:sy n="115" d="100"/>
        </p:scale>
        <p:origin x="1448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38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Arial Regular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882169-967B-5F44-B3C1-8435946D6413}" type="datetimeFigureOut">
              <a:rPr lang="en-US">
                <a:latin typeface="Arial Regular"/>
              </a:rPr>
              <a:t>6/7/22</a:t>
            </a:fld>
            <a:endParaRPr lang="en-US" dirty="0">
              <a:latin typeface="Arial Regular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rial Regular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D897BE-DFA9-AE4B-A5BD-F0BDBFFBCA84}" type="slidenum">
              <a:rPr>
                <a:latin typeface="Arial Regular"/>
              </a:rPr>
              <a:t>‹#›</a:t>
            </a:fld>
            <a:endParaRPr lang="en-US" dirty="0">
              <a:latin typeface="Arial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59954991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 Regular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 Regular"/>
              </a:defRPr>
            </a:lvl1pPr>
          </a:lstStyle>
          <a:p>
            <a:fld id="{B42874F4-29F4-C64D-97CD-55487E475ADC}" type="datetimeFigureOut">
              <a:rPr lang="en-US" smtClean="0"/>
              <a:pPr/>
              <a:t>6/7/22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 Regular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 Regular"/>
              </a:defRPr>
            </a:lvl1pPr>
          </a:lstStyle>
          <a:p>
            <a:fld id="{666D9F43-5C19-D34D-BD2C-C156CCDF2A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65549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b="0" i="0" kern="1200">
        <a:solidFill>
          <a:schemeClr val="tx1"/>
        </a:solidFill>
        <a:latin typeface="Arial Regular"/>
        <a:ea typeface="+mn-ea"/>
        <a:cs typeface="+mn-cs"/>
      </a:defRPr>
    </a:lvl1pPr>
    <a:lvl2pPr marL="457200" algn="l" defTabSz="457200" rtl="0" eaLnBrk="1" latinLnBrk="0" hangingPunct="1">
      <a:defRPr sz="1200" b="0" i="0" kern="1200">
        <a:solidFill>
          <a:schemeClr val="tx1"/>
        </a:solidFill>
        <a:latin typeface="Arial Regular"/>
        <a:ea typeface="+mn-ea"/>
        <a:cs typeface="+mn-cs"/>
      </a:defRPr>
    </a:lvl2pPr>
    <a:lvl3pPr marL="914400" algn="l" defTabSz="457200" rtl="0" eaLnBrk="1" latinLnBrk="0" hangingPunct="1">
      <a:defRPr sz="1200" b="0" i="0" kern="1200">
        <a:solidFill>
          <a:schemeClr val="tx1"/>
        </a:solidFill>
        <a:latin typeface="Arial Regular"/>
        <a:ea typeface="+mn-ea"/>
        <a:cs typeface="+mn-cs"/>
      </a:defRPr>
    </a:lvl3pPr>
    <a:lvl4pPr marL="1371600" algn="l" defTabSz="457200" rtl="0" eaLnBrk="1" latinLnBrk="0" hangingPunct="1">
      <a:defRPr sz="1200" b="0" i="0" kern="1200">
        <a:solidFill>
          <a:schemeClr val="tx1"/>
        </a:solidFill>
        <a:latin typeface="Arial Regular"/>
        <a:ea typeface="+mn-ea"/>
        <a:cs typeface="+mn-cs"/>
      </a:defRPr>
    </a:lvl4pPr>
    <a:lvl5pPr marL="1828800" algn="l" defTabSz="457200" rtl="0" eaLnBrk="1" latinLnBrk="0" hangingPunct="1">
      <a:defRPr sz="1200" b="0" i="0" kern="1200">
        <a:solidFill>
          <a:schemeClr val="tx1"/>
        </a:solidFill>
        <a:latin typeface="Arial Regular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APL led</a:t>
            </a:r>
          </a:p>
          <a:p>
            <a:r>
              <a:rPr lang="en-US" dirty="0"/>
              <a:t>Partners include : several NASA centers, Penn State, Honeybee Robotics, JPL, and Lockheed Martin.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D9F43-5C19-D34D-BD2C-C156CCDF2AC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542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 Titan temperatures, water is a rock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D9F43-5C19-D34D-BD2C-C156CCDF2AC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8556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D9F43-5C19-D34D-BD2C-C156CCDF2ACF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0878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D9F43-5C19-D34D-BD2C-C156CCDF2AC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9780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D9F43-5C19-D34D-BD2C-C156CCDF2ACF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8603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D9F43-5C19-D34D-BD2C-C156CCDF2AC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9973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D9F43-5C19-D34D-BD2C-C156CCDF2AC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3938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D9F43-5C19-D34D-BD2C-C156CCDF2AC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6238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D9F43-5C19-D34D-BD2C-C156CCDF2ACF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766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3.85m length for DF vs 1.2m rotor diameter for Ingenuity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D9F43-5C19-D34D-BD2C-C156CCDF2ACF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246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Namib dunes provide a clear terrestrial analog</a:t>
            </a:r>
          </a:p>
          <a:p>
            <a:r>
              <a:rPr lang="en-US" dirty="0"/>
              <a:t>Interdune region tends to be flat and clear of hazards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D9F43-5C19-D34D-BD2C-C156CCDF2ACF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1819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Terrain relative navigation from about 75m </a:t>
            </a:r>
          </a:p>
          <a:p>
            <a:r>
              <a:rPr lang="en-US" dirty="0"/>
              <a:t>Flash LIDAR, stereo nav cam</a:t>
            </a:r>
          </a:p>
          <a:p>
            <a:r>
              <a:rPr lang="en-US" dirty="0"/>
              <a:t>3-4 km between dune peaks</a:t>
            </a:r>
          </a:p>
          <a:p>
            <a:r>
              <a:rPr lang="en-US" dirty="0"/>
              <a:t>3.25 year baseline mission; 180km traverse</a:t>
            </a:r>
          </a:p>
          <a:p>
            <a:r>
              <a:rPr lang="en-US" dirty="0"/>
              <a:t>Landing terrain safety : 10° slope, 0.25m rock</a:t>
            </a:r>
          </a:p>
          <a:p>
            <a:r>
              <a:rPr lang="en-US" dirty="0"/>
              <a:t>Important: although you frequently hear “Nuclear powered”  we actually fly on battery. The MMRTG trickle charges the battery, and waste heat is internally circulated to keep the warm parts warm.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D9F43-5C19-D34D-BD2C-C156CCDF2ACF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6045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D9F43-5C19-D34D-BD2C-C156CCDF2ACF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7828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D9F43-5C19-D34D-BD2C-C156CCDF2ACF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5774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4.5 meter diameter, 60° sphere cone, roughly scaled from Genesis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D9F43-5C19-D34D-BD2C-C156CCDF2ACF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933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Dragonfly was originally selected based on a 2025 launch with a 2034 arrival.</a:t>
            </a:r>
          </a:p>
          <a:p>
            <a:r>
              <a:rPr lang="en-US" dirty="0"/>
              <a:t>Launch delayed to 2026 on selection, then to 2027</a:t>
            </a:r>
          </a:p>
          <a:p>
            <a:r>
              <a:rPr lang="en-US" dirty="0"/>
              <a:t>Added bonus: MMTRG arrives with more charge</a:t>
            </a:r>
          </a:p>
          <a:p>
            <a:r>
              <a:rPr lang="en-US" dirty="0"/>
              <a:t>Replace an EVEEGA with a DV-EGA ; no visit to Venus!</a:t>
            </a:r>
          </a:p>
          <a:p>
            <a:r>
              <a:rPr lang="en-US" dirty="0"/>
              <a:t>A major part of arrival velocity at Titan is that imparted by falling into Saturn’s gravity well.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D9F43-5C19-D34D-BD2C-C156CCDF2ACF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7809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Plenty of time to stage heatshield separation after opening dynamics subsite and activate radar when there is no chance of spoofing from released heatshield</a:t>
            </a:r>
          </a:p>
          <a:p>
            <a:r>
              <a:rPr lang="en-US" dirty="0"/>
              <a:t>MSL parachute design for peak load of 286 kN as opposed to 10.1 kN for the drogue and 6.1 kN for the main</a:t>
            </a:r>
          </a:p>
          <a:p>
            <a:r>
              <a:rPr lang="en-US" dirty="0"/>
              <a:t>Drogue:5.4m DGB; Main 14.78 m DGB (M2020 fabric, Kevlar lines)</a:t>
            </a:r>
          </a:p>
          <a:p>
            <a:r>
              <a:rPr lang="en-US" dirty="0"/>
              <a:t>Peak deceleration of 11G &lt; MSL</a:t>
            </a:r>
          </a:p>
          <a:p>
            <a:r>
              <a:rPr lang="en-US" dirty="0"/>
              <a:t>Times on drogue: M&gt;1.4: 7 seconds, M&gt;1.0: 31 seconds, M&gt;0.8: 60 seconds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D9F43-5C19-D34D-BD2C-C156CCDF2ACF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7424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D9F43-5C19-D34D-BD2C-C156CCDF2ACF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5463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Seven minutes of terror vs 2 hours of discomfort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D9F43-5C19-D34D-BD2C-C156CCDF2ACF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5108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Atmosphere inputs (nominal and dispersed from Ralph Lorenz); Entry navigation inputs from JPL; Mass properties from LM</a:t>
            </a:r>
          </a:p>
          <a:p>
            <a:r>
              <a:rPr lang="en-US" dirty="0"/>
              <a:t>POST2 is the Agency’s standard EDL FM tool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D9F43-5C19-D34D-BD2C-C156CCDF2ACF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4505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Peak margined heating 280 W/cm2 combined; Peak margined heat load 13.1 km/cm2 combined (MSL design 220 &amp; 6.4)</a:t>
            </a:r>
          </a:p>
          <a:p>
            <a:r>
              <a:rPr lang="en-US" dirty="0"/>
              <a:t>Backshell: 62/2.4;  Aft cover 22/1.2;  LGA 26/1.5</a:t>
            </a:r>
          </a:p>
          <a:p>
            <a:r>
              <a:rPr lang="en-US" dirty="0"/>
              <a:t>Radiation about 1/3 of total load at stag point, but about 2/3 of total on much of backshell</a:t>
            </a:r>
          </a:p>
          <a:p>
            <a:r>
              <a:rPr lang="en-US" dirty="0"/>
              <a:t>Methane is a trace constituent, but provides a source of carbon, which combines with the nitrogen to make a very strong radiator : CN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D9F43-5C19-D34D-BD2C-C156CCDF2ACF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5882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D9F43-5C19-D34D-BD2C-C156CCDF2ACF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7294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D9F43-5C19-D34D-BD2C-C156CCDF2ACF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6075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SLA220 has heritage on Phoenix &amp; InSight; ground tested to 68 W/cm2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D9F43-5C19-D34D-BD2C-C156CCDF2ACF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2768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MSL parachute design for peak load of 286 kN as opposed to 14.1 kN for the drogue and 6.1 kN for the main</a:t>
            </a:r>
          </a:p>
          <a:p>
            <a:r>
              <a:rPr lang="en-US" dirty="0"/>
              <a:t>Drogue:4.5m DGB (M2020 fabric, Kevlar lines, 10 diameter trailing distance); Main 14.78 m DGB (M2020 fabric, Kevlar lines, 8 diameter trailing distance)</a:t>
            </a:r>
          </a:p>
          <a:p>
            <a:r>
              <a:rPr lang="en-US" dirty="0"/>
              <a:t>Swivel: Molybdenum disulphide dry film lubricant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D9F43-5C19-D34D-BD2C-C156CCDF2ACF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439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D9F43-5C19-D34D-BD2C-C156CCDF2ACF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3937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D9F43-5C19-D34D-BD2C-C156CCDF2ACF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90749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D9F43-5C19-D34D-BD2C-C156CCDF2ACF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98266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D9F43-5C19-D34D-BD2C-C156CCDF2ACF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55070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D9F43-5C19-D34D-BD2C-C156CCDF2ACF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921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DC20EDB-7180-A147-878A-6B94452275D0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70002"/>
            <a:ext cx="6672943" cy="1572399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2884502"/>
            <a:ext cx="6672943" cy="838200"/>
          </a:xfrm>
        </p:spPr>
        <p:txBody>
          <a:bodyPr lIns="0" tIns="0" rIns="0" bIns="0"/>
          <a:lstStyle>
            <a:lvl1pPr marL="0" indent="0" algn="l">
              <a:buNone/>
              <a:defRPr sz="2400" b="1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4876800"/>
            <a:ext cx="2739510" cy="133350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  <a:br>
              <a:rPr lang="en-US" dirty="0"/>
            </a:br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Contact information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026BEC-2E85-2042-8A9B-0183A58B31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18347" y="2516827"/>
            <a:ext cx="3135085" cy="13796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F5F3B8C-A75C-8D45-BF96-7908D631BFE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70849" y="0"/>
            <a:ext cx="41148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143F836-20D2-264C-AB81-4AFB14795E7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557976" y="2481588"/>
            <a:ext cx="3140546" cy="1382076"/>
          </a:xfrm>
          <a:prstGeom prst="rect">
            <a:avLst/>
          </a:prstGeom>
          <a:effectLst>
            <a:outerShdw blurRad="215900" sx="99000" sy="99000" algn="ctr" rotWithShape="0">
              <a:prstClr val="black">
                <a:alpha val="18000"/>
              </a:prstClr>
            </a:outerShdw>
          </a:effec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27FE1339-C5FA-1142-9510-D6AC4BF7EE9A}"/>
              </a:ext>
            </a:extLst>
          </p:cNvPr>
          <p:cNvGrpSpPr/>
          <p:nvPr userDrawn="1"/>
        </p:nvGrpSpPr>
        <p:grpSpPr>
          <a:xfrm>
            <a:off x="8584971" y="3983606"/>
            <a:ext cx="3086556" cy="650794"/>
            <a:chOff x="1016545" y="2042160"/>
            <a:chExt cx="3775492" cy="79605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045B113-B6DF-714A-8382-97996D7E93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6545" y="2286474"/>
              <a:ext cx="3775492" cy="551740"/>
            </a:xfrm>
            <a:prstGeom prst="rect">
              <a:avLst/>
            </a:prstGeom>
          </p:spPr>
        </p:pic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1B09E4E-5394-DC4C-9EB8-6FA8321A9E2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53068" y="2042160"/>
              <a:ext cx="3288452" cy="0"/>
            </a:xfrm>
            <a:prstGeom prst="line">
              <a:avLst/>
            </a:prstGeom>
            <a:ln w="12700">
              <a:solidFill>
                <a:schemeClr val="bg1">
                  <a:alpha val="5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220CF73-C416-3B4A-8EC1-3F3DA7852DDC}"/>
              </a:ext>
            </a:extLst>
          </p:cNvPr>
          <p:cNvCxnSpPr>
            <a:cxnSpLocks/>
          </p:cNvCxnSpPr>
          <p:nvPr userDrawn="1"/>
        </p:nvCxnSpPr>
        <p:spPr>
          <a:xfrm>
            <a:off x="858693" y="4351276"/>
            <a:ext cx="5895340" cy="0"/>
          </a:xfrm>
          <a:prstGeom prst="line">
            <a:avLst/>
          </a:prstGeom>
          <a:ln w="25400">
            <a:solidFill>
              <a:srgbClr val="941100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73126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43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F_Content_1-Column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42900" y="1485900"/>
            <a:ext cx="11506200" cy="4724400"/>
          </a:xfrm>
        </p:spPr>
        <p:txBody>
          <a:bodyPr/>
          <a:lstStyle>
            <a:lvl1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1pPr>
            <a:lvl2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2pPr>
            <a:lvl3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3pPr>
            <a:lvl4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4pPr>
            <a:lvl5pPr>
              <a:buClr>
                <a:srgbClr val="A92B40"/>
              </a:buClr>
              <a:buSzPct val="110000"/>
              <a:defRPr>
                <a:solidFill>
                  <a:srgbClr val="745C3A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674EDA7-5786-674F-8B57-F3B490C62C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8" name="Footer Placeholder 10">
            <a:extLst>
              <a:ext uri="{FF2B5EF4-FFF2-40B4-BE49-F238E27FC236}">
                <a16:creationId xmlns:a16="http://schemas.microsoft.com/office/drawing/2014/main" id="{FE6CA9FB-7028-3F48-96F0-D3C8D818CB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64794" y="6576553"/>
            <a:ext cx="3338625" cy="162692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7CEB6CF-0D42-CC48-BA23-58B21F94A96D}" type="datetime3">
              <a:rPr lang="en-US" smtClean="0"/>
              <a:pPr/>
              <a:t>7 June 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5849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F_Content_1-Column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42900" y="1485900"/>
            <a:ext cx="11506200" cy="3840304"/>
          </a:xfrm>
        </p:spPr>
        <p:txBody>
          <a:bodyPr/>
          <a:lstStyle>
            <a:lvl1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1pPr>
            <a:lvl2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2pPr>
            <a:lvl3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3pPr>
            <a:lvl4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4pPr>
            <a:lvl5pPr>
              <a:buClr>
                <a:srgbClr val="A92B40"/>
              </a:buClr>
              <a:buSzPct val="110000"/>
              <a:defRPr>
                <a:solidFill>
                  <a:srgbClr val="745C3A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674EDA7-5786-674F-8B57-F3B490C62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C033220-7CDF-BC4F-8693-A3EABD5485CE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42900" y="5692457"/>
            <a:ext cx="11506200" cy="517843"/>
          </a:xfrm>
          <a:solidFill>
            <a:srgbClr val="A92B40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Footer Placeholder 10">
            <a:extLst>
              <a:ext uri="{FF2B5EF4-FFF2-40B4-BE49-F238E27FC236}">
                <a16:creationId xmlns:a16="http://schemas.microsoft.com/office/drawing/2014/main" id="{D4A3D301-9234-F541-AD3F-C1ADC86CAF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64794" y="6576553"/>
            <a:ext cx="3338625" cy="162692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7CEB6CF-0D42-CC48-BA23-58B21F94A96D}" type="datetime3">
              <a:rPr lang="en-US" smtClean="0"/>
              <a:pPr/>
              <a:t>7 June 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7186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F_Content_1-Column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42900" y="1485900"/>
            <a:ext cx="5638800" cy="4724400"/>
          </a:xfrm>
        </p:spPr>
        <p:txBody>
          <a:bodyPr/>
          <a:lstStyle>
            <a:lvl1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1pPr>
            <a:lvl2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2pPr>
            <a:lvl3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3pPr>
            <a:lvl4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4pPr>
            <a:lvl5pPr>
              <a:buClr>
                <a:srgbClr val="A92B40"/>
              </a:buClr>
              <a:buSzPct val="110000"/>
              <a:defRPr>
                <a:solidFill>
                  <a:srgbClr val="745C3A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674EDA7-5786-674F-8B57-F3B490C62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F0EDE62-CA61-464A-91BF-A09FB87CF97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6210300" y="1485900"/>
            <a:ext cx="5638800" cy="4724400"/>
          </a:xfrm>
        </p:spPr>
        <p:txBody>
          <a:bodyPr/>
          <a:lstStyle>
            <a:lvl1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1pPr>
            <a:lvl2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2pPr>
            <a:lvl3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3pPr>
            <a:lvl4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4pPr>
            <a:lvl5pPr>
              <a:buClr>
                <a:srgbClr val="A92B40"/>
              </a:buClr>
              <a:buSzPct val="110000"/>
              <a:defRPr>
                <a:solidFill>
                  <a:srgbClr val="745C3A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9" name="Footer Placeholder 10">
            <a:extLst>
              <a:ext uri="{FF2B5EF4-FFF2-40B4-BE49-F238E27FC236}">
                <a16:creationId xmlns:a16="http://schemas.microsoft.com/office/drawing/2014/main" id="{DF509260-C660-9243-80C7-4250FB443E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64794" y="6576553"/>
            <a:ext cx="3338625" cy="162692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7CEB6CF-0D42-CC48-BA23-58B21F94A96D}" type="datetime3">
              <a:rPr lang="en-US" smtClean="0"/>
              <a:pPr/>
              <a:t>7 June 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8778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F_Content_1-Column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42900" y="1485900"/>
            <a:ext cx="5638800" cy="3840304"/>
          </a:xfrm>
        </p:spPr>
        <p:txBody>
          <a:bodyPr/>
          <a:lstStyle>
            <a:lvl1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1pPr>
            <a:lvl2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2pPr>
            <a:lvl3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3pPr>
            <a:lvl4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4pPr>
            <a:lvl5pPr>
              <a:buClr>
                <a:srgbClr val="A92B40"/>
              </a:buClr>
              <a:buSzPct val="110000"/>
              <a:defRPr>
                <a:solidFill>
                  <a:srgbClr val="745C3A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674EDA7-5786-674F-8B57-F3B490C62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C033220-7CDF-BC4F-8693-A3EABD5485CE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42900" y="5692457"/>
            <a:ext cx="11506200" cy="517843"/>
          </a:xfrm>
          <a:solidFill>
            <a:srgbClr val="A92B40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DD17566-9DBC-764E-8F5B-3F05A9B74552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6210300" y="1485900"/>
            <a:ext cx="5638800" cy="3840304"/>
          </a:xfrm>
        </p:spPr>
        <p:txBody>
          <a:bodyPr/>
          <a:lstStyle>
            <a:lvl1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1pPr>
            <a:lvl2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2pPr>
            <a:lvl3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3pPr>
            <a:lvl4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4pPr>
            <a:lvl5pPr>
              <a:buClr>
                <a:srgbClr val="A92B40"/>
              </a:buClr>
              <a:buSzPct val="110000"/>
              <a:defRPr>
                <a:solidFill>
                  <a:srgbClr val="745C3A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Footer Placeholder 10">
            <a:extLst>
              <a:ext uri="{FF2B5EF4-FFF2-40B4-BE49-F238E27FC236}">
                <a16:creationId xmlns:a16="http://schemas.microsoft.com/office/drawing/2014/main" id="{5FDFDB3D-DC0F-254C-9290-7CC6C9ACB0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64794" y="6576553"/>
            <a:ext cx="3338625" cy="162692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7CEB6CF-0D42-CC48-BA23-58B21F94A96D}" type="datetime3">
              <a:rPr lang="en-US" smtClean="0"/>
              <a:pPr/>
              <a:t>7 June 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0555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F_Content_1-Column_Subtitle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42900" y="1485900"/>
            <a:ext cx="11506200" cy="4724400"/>
          </a:xfrm>
        </p:spPr>
        <p:txBody>
          <a:bodyPr/>
          <a:lstStyle>
            <a:lvl1pPr>
              <a:buClr>
                <a:srgbClr val="A92B40"/>
              </a:buClr>
              <a:buSzPct val="110000"/>
              <a:defRPr/>
            </a:lvl1pPr>
            <a:lvl2pPr>
              <a:buClr>
                <a:srgbClr val="A92B40"/>
              </a:buClr>
              <a:buSzPct val="110000"/>
              <a:defRPr/>
            </a:lvl2pPr>
            <a:lvl3pPr>
              <a:buClr>
                <a:srgbClr val="A92B40"/>
              </a:buClr>
              <a:buSzPct val="110000"/>
              <a:defRPr/>
            </a:lvl3pPr>
            <a:lvl4pPr>
              <a:buClr>
                <a:srgbClr val="A92B40"/>
              </a:buClr>
              <a:buSzPct val="110000"/>
              <a:defRPr/>
            </a:lvl4pPr>
            <a:lvl5pPr>
              <a:buClr>
                <a:srgbClr val="A92B40"/>
              </a:buClr>
              <a:buSzPct val="110000"/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674EDA7-5786-674F-8B57-F3B490C62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96573"/>
            <a:ext cx="9949767" cy="522734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530C3E-DA7C-4348-A9B9-B81BE835E6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2900" y="719307"/>
            <a:ext cx="9949768" cy="267461"/>
          </a:xfrm>
        </p:spPr>
        <p:txBody>
          <a:bodyPr>
            <a:noAutofit/>
          </a:bodyPr>
          <a:lstStyle>
            <a:lvl1pPr marL="0" indent="0">
              <a:buNone/>
              <a:defRPr sz="1800" b="0" cap="none" spc="0">
                <a:ln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Footer Placeholder 10">
            <a:extLst>
              <a:ext uri="{FF2B5EF4-FFF2-40B4-BE49-F238E27FC236}">
                <a16:creationId xmlns:a16="http://schemas.microsoft.com/office/drawing/2014/main" id="{B2AE0662-C13F-9D4B-A676-E97AD97605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64794" y="6576553"/>
            <a:ext cx="3338625" cy="162692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7CEB6CF-0D42-CC48-BA23-58B21F94A96D}" type="datetime3">
              <a:rPr lang="en-US" smtClean="0"/>
              <a:pPr/>
              <a:t>7 June 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8319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F_Content_1-Column_Subtitle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42900" y="1485900"/>
            <a:ext cx="5638800" cy="4724400"/>
          </a:xfrm>
        </p:spPr>
        <p:txBody>
          <a:bodyPr/>
          <a:lstStyle>
            <a:lvl1pPr>
              <a:buClr>
                <a:srgbClr val="A92B40"/>
              </a:buClr>
              <a:buSzPct val="110000"/>
              <a:defRPr/>
            </a:lvl1pPr>
            <a:lvl2pPr>
              <a:buClr>
                <a:srgbClr val="A92B40"/>
              </a:buClr>
              <a:buSzPct val="110000"/>
              <a:defRPr/>
            </a:lvl2pPr>
            <a:lvl3pPr>
              <a:buClr>
                <a:srgbClr val="A92B40"/>
              </a:buClr>
              <a:buSzPct val="110000"/>
              <a:defRPr/>
            </a:lvl3pPr>
            <a:lvl4pPr>
              <a:buClr>
                <a:srgbClr val="A92B40"/>
              </a:buClr>
              <a:buSzPct val="110000"/>
              <a:defRPr/>
            </a:lvl4pPr>
            <a:lvl5pPr>
              <a:buClr>
                <a:srgbClr val="A92B40"/>
              </a:buClr>
              <a:buSzPct val="110000"/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674EDA7-5786-674F-8B57-F3B490C62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96573"/>
            <a:ext cx="9949767" cy="522734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530C3E-DA7C-4348-A9B9-B81BE835E6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2900" y="719307"/>
            <a:ext cx="9949768" cy="267461"/>
          </a:xfrm>
        </p:spPr>
        <p:txBody>
          <a:bodyPr>
            <a:noAutofit/>
          </a:bodyPr>
          <a:lstStyle>
            <a:lvl1pPr marL="0" indent="0">
              <a:buNone/>
              <a:defRPr sz="1800" b="0" cap="none" spc="0">
                <a:ln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D0C850B-65B8-714C-A8B2-A315BE5CE112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6210300" y="1485900"/>
            <a:ext cx="5638800" cy="4724400"/>
          </a:xfrm>
        </p:spPr>
        <p:txBody>
          <a:bodyPr/>
          <a:lstStyle>
            <a:lvl1pPr>
              <a:buClr>
                <a:srgbClr val="A92B40"/>
              </a:buClr>
              <a:buSzPct val="110000"/>
              <a:defRPr/>
            </a:lvl1pPr>
            <a:lvl2pPr>
              <a:buClr>
                <a:srgbClr val="A92B40"/>
              </a:buClr>
              <a:buSzPct val="110000"/>
              <a:defRPr/>
            </a:lvl2pPr>
            <a:lvl3pPr>
              <a:buClr>
                <a:srgbClr val="A92B40"/>
              </a:buClr>
              <a:buSzPct val="110000"/>
              <a:defRPr/>
            </a:lvl3pPr>
            <a:lvl4pPr>
              <a:buClr>
                <a:srgbClr val="A92B40"/>
              </a:buClr>
              <a:buSzPct val="110000"/>
              <a:defRPr/>
            </a:lvl4pPr>
            <a:lvl5pPr>
              <a:buClr>
                <a:srgbClr val="A92B40"/>
              </a:buClr>
              <a:buSzPct val="110000"/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Footer Placeholder 10">
            <a:extLst>
              <a:ext uri="{FF2B5EF4-FFF2-40B4-BE49-F238E27FC236}">
                <a16:creationId xmlns:a16="http://schemas.microsoft.com/office/drawing/2014/main" id="{7F39612A-8325-F747-BE80-09CBE99C75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64794" y="6576553"/>
            <a:ext cx="3338625" cy="162692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7CEB6CF-0D42-CC48-BA23-58B21F94A96D}" type="datetime3">
              <a:rPr lang="en-US" smtClean="0"/>
              <a:pPr/>
              <a:t>7 June 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433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F_Content_1-Column_Subtitle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42900" y="1485900"/>
            <a:ext cx="11506200" cy="3840304"/>
          </a:xfrm>
        </p:spPr>
        <p:txBody>
          <a:bodyPr/>
          <a:lstStyle>
            <a:lvl1pPr>
              <a:buClr>
                <a:srgbClr val="A92B40"/>
              </a:buClr>
              <a:buSzPct val="110000"/>
              <a:defRPr/>
            </a:lvl1pPr>
            <a:lvl2pPr>
              <a:buClr>
                <a:srgbClr val="A92B40"/>
              </a:buClr>
              <a:buSzPct val="110000"/>
              <a:defRPr/>
            </a:lvl2pPr>
            <a:lvl3pPr>
              <a:buClr>
                <a:srgbClr val="A92B40"/>
              </a:buClr>
              <a:buSzPct val="110000"/>
              <a:defRPr/>
            </a:lvl3pPr>
            <a:lvl4pPr>
              <a:buClr>
                <a:srgbClr val="A92B40"/>
              </a:buClr>
              <a:buSzPct val="110000"/>
              <a:defRPr/>
            </a:lvl4pPr>
            <a:lvl5pPr>
              <a:buClr>
                <a:srgbClr val="A92B40"/>
              </a:buClr>
              <a:buSzPct val="110000"/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674EDA7-5786-674F-8B57-F3B490C62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96573"/>
            <a:ext cx="9949767" cy="522734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530C3E-DA7C-4348-A9B9-B81BE835E6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2900" y="719307"/>
            <a:ext cx="9949768" cy="267461"/>
          </a:xfrm>
        </p:spPr>
        <p:txBody>
          <a:bodyPr>
            <a:noAutofit/>
          </a:bodyPr>
          <a:lstStyle>
            <a:lvl1pPr marL="0" indent="0">
              <a:buNone/>
              <a:defRPr sz="1800" b="0" cap="none" spc="0">
                <a:ln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BD4A5CF3-A057-FC46-93DB-CCFC80E5F166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42900" y="5692457"/>
            <a:ext cx="11506200" cy="517843"/>
          </a:xfrm>
          <a:solidFill>
            <a:srgbClr val="A92B40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Footer Placeholder 10">
            <a:extLst>
              <a:ext uri="{FF2B5EF4-FFF2-40B4-BE49-F238E27FC236}">
                <a16:creationId xmlns:a16="http://schemas.microsoft.com/office/drawing/2014/main" id="{3815677F-FD19-6A4E-A1DB-547D179970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64794" y="6576553"/>
            <a:ext cx="3338625" cy="162692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7CEB6CF-0D42-CC48-BA23-58B21F94A96D}" type="datetime3">
              <a:rPr lang="en-US" smtClean="0"/>
              <a:pPr/>
              <a:t>7 June 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3748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F_Content_1-Column_Subtitle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42900" y="1485900"/>
            <a:ext cx="5638800" cy="3840304"/>
          </a:xfrm>
        </p:spPr>
        <p:txBody>
          <a:bodyPr/>
          <a:lstStyle>
            <a:lvl1pPr>
              <a:buClr>
                <a:srgbClr val="A92B40"/>
              </a:buClr>
              <a:buSzPct val="110000"/>
              <a:defRPr/>
            </a:lvl1pPr>
            <a:lvl2pPr>
              <a:buClr>
                <a:srgbClr val="A92B40"/>
              </a:buClr>
              <a:buSzPct val="110000"/>
              <a:defRPr/>
            </a:lvl2pPr>
            <a:lvl3pPr>
              <a:buClr>
                <a:srgbClr val="A92B40"/>
              </a:buClr>
              <a:buSzPct val="110000"/>
              <a:defRPr/>
            </a:lvl3pPr>
            <a:lvl4pPr>
              <a:buClr>
                <a:srgbClr val="A92B40"/>
              </a:buClr>
              <a:buSzPct val="110000"/>
              <a:defRPr/>
            </a:lvl4pPr>
            <a:lvl5pPr>
              <a:buClr>
                <a:srgbClr val="A92B40"/>
              </a:buClr>
              <a:buSzPct val="110000"/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674EDA7-5786-674F-8B57-F3B490C62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96573"/>
            <a:ext cx="9949767" cy="522734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530C3E-DA7C-4348-A9B9-B81BE835E6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2900" y="719307"/>
            <a:ext cx="9949768" cy="267461"/>
          </a:xfrm>
        </p:spPr>
        <p:txBody>
          <a:bodyPr>
            <a:noAutofit/>
          </a:bodyPr>
          <a:lstStyle>
            <a:lvl1pPr marL="0" indent="0">
              <a:buNone/>
              <a:defRPr sz="1800" b="0" cap="none" spc="0">
                <a:ln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D0C850B-65B8-714C-A8B2-A315BE5CE112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6210300" y="1485900"/>
            <a:ext cx="5638800" cy="3840304"/>
          </a:xfrm>
        </p:spPr>
        <p:txBody>
          <a:bodyPr/>
          <a:lstStyle>
            <a:lvl1pPr>
              <a:buClr>
                <a:srgbClr val="A92B40"/>
              </a:buClr>
              <a:buSzPct val="110000"/>
              <a:defRPr/>
            </a:lvl1pPr>
            <a:lvl2pPr>
              <a:buClr>
                <a:srgbClr val="A92B40"/>
              </a:buClr>
              <a:buSzPct val="110000"/>
              <a:defRPr/>
            </a:lvl2pPr>
            <a:lvl3pPr>
              <a:buClr>
                <a:srgbClr val="A92B40"/>
              </a:buClr>
              <a:buSzPct val="110000"/>
              <a:defRPr/>
            </a:lvl3pPr>
            <a:lvl4pPr>
              <a:buClr>
                <a:srgbClr val="A92B40"/>
              </a:buClr>
              <a:buSzPct val="110000"/>
              <a:defRPr/>
            </a:lvl4pPr>
            <a:lvl5pPr>
              <a:buClr>
                <a:srgbClr val="A92B40"/>
              </a:buClr>
              <a:buSzPct val="110000"/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22AE71ED-50CA-224E-B1FA-3135C9738E44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342900" y="5692457"/>
            <a:ext cx="11506200" cy="517843"/>
          </a:xfrm>
          <a:solidFill>
            <a:srgbClr val="A92B40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Footer Placeholder 10">
            <a:extLst>
              <a:ext uri="{FF2B5EF4-FFF2-40B4-BE49-F238E27FC236}">
                <a16:creationId xmlns:a16="http://schemas.microsoft.com/office/drawing/2014/main" id="{AEBA4E23-1469-FC4F-BAF7-6629CF2B9A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64794" y="6576553"/>
            <a:ext cx="3338625" cy="162692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7CEB6CF-0D42-CC48-BA23-58B21F94A96D}" type="datetime3">
              <a:rPr lang="en-US" smtClean="0"/>
              <a:pPr/>
              <a:t>7 June 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0762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F_Question-1-Column_Bum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42900" y="1485900"/>
            <a:ext cx="11506200" cy="4018429"/>
          </a:xfrm>
        </p:spPr>
        <p:txBody>
          <a:bodyPr/>
          <a:lstStyle>
            <a:lvl1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1pPr>
            <a:lvl2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2pPr>
            <a:lvl3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3pPr>
            <a:lvl4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4pPr>
            <a:lvl5pPr>
              <a:buClr>
                <a:srgbClr val="A92B40"/>
              </a:buClr>
              <a:buSzPct val="110000"/>
              <a:defRPr>
                <a:solidFill>
                  <a:srgbClr val="745C3A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FCF931F8-DC45-1C40-92A8-26DB7DB7B751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42900" y="5692457"/>
            <a:ext cx="11506200" cy="517843"/>
          </a:xfrm>
          <a:solidFill>
            <a:srgbClr val="A92B40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0DE526C3-B9A3-6F44-A66A-BECC16DB0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320040"/>
            <a:ext cx="9944100" cy="54102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53330C3E-5002-C04D-BFE0-50C058E903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64794" y="6576553"/>
            <a:ext cx="3338625" cy="162692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7CEB6CF-0D42-CC48-BA23-58B21F94A96D}" type="datetime3">
              <a:rPr lang="en-US" smtClean="0"/>
              <a:pPr/>
              <a:t>7 June 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3188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F_Blank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1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D16827-0E65-9B48-8717-97F88D8D9DE3}"/>
              </a:ext>
            </a:extLst>
          </p:cNvPr>
          <p:cNvSpPr/>
          <p:nvPr userDrawn="1"/>
        </p:nvSpPr>
        <p:spPr>
          <a:xfrm>
            <a:off x="0" y="2511"/>
            <a:ext cx="12192000" cy="148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en-US" sz="2000" dirty="0"/>
          </a:p>
        </p:txBody>
      </p:sp>
      <p:sp>
        <p:nvSpPr>
          <p:cNvPr id="5" name="Footer Placeholder 10">
            <a:extLst>
              <a:ext uri="{FF2B5EF4-FFF2-40B4-BE49-F238E27FC236}">
                <a16:creationId xmlns:a16="http://schemas.microsoft.com/office/drawing/2014/main" id="{B7BED8EE-EC2A-1F47-82D1-4047106557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64794" y="6576553"/>
            <a:ext cx="3338625" cy="162692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7CEB6CF-0D42-CC48-BA23-58B21F94A96D}" type="datetime3">
              <a:rPr lang="en-US" smtClean="0"/>
              <a:pPr/>
              <a:t>7 June 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2757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F_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228B4B-CFBE-5347-8B31-AE5075EBA0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5276" r="17534" b="11765"/>
          <a:stretch/>
        </p:blipFill>
        <p:spPr>
          <a:xfrm>
            <a:off x="0" y="0"/>
            <a:ext cx="12192000" cy="688079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3ABED77-D26A-C740-B37C-2C439E268C5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27815" y="1788090"/>
            <a:ext cx="5936370" cy="2607564"/>
          </a:xfrm>
          <a:prstGeom prst="rect">
            <a:avLst/>
          </a:prstGeom>
          <a:effectLst>
            <a:outerShdw blurRad="127000" dir="5400000" algn="ctr" rotWithShape="0">
              <a:srgbClr val="554133">
                <a:alpha val="60000"/>
              </a:srgbClr>
            </a:outerShdw>
          </a:effectLst>
        </p:spPr>
      </p:pic>
      <p:pic>
        <p:nvPicPr>
          <p:cNvPr id="5" name="Picture 4" hidden="1">
            <a:extLst>
              <a:ext uri="{FF2B5EF4-FFF2-40B4-BE49-F238E27FC236}">
                <a16:creationId xmlns:a16="http://schemas.microsoft.com/office/drawing/2014/main" id="{5567D0AB-C81D-6D4B-8B7B-43797505B3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hidden="1">
            <a:extLst>
              <a:ext uri="{FF2B5EF4-FFF2-40B4-BE49-F238E27FC236}">
                <a16:creationId xmlns:a16="http://schemas.microsoft.com/office/drawing/2014/main" id="{D5A0D358-32A6-F140-8A00-3B7FA5BA9B9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8A5AF08-5F77-0148-96BA-F0015B4528F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25000"/>
          </a:blip>
          <a:stretch>
            <a:fillRect/>
          </a:stretch>
        </p:blipFill>
        <p:spPr>
          <a:xfrm>
            <a:off x="-1127760" y="-857885"/>
            <a:ext cx="14447520" cy="8126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2724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665" y="1143000"/>
            <a:ext cx="11562911" cy="51816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1671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6402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663" y="1166577"/>
            <a:ext cx="11562911" cy="36049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284665" y="4859867"/>
            <a:ext cx="11562911" cy="146473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620659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F_Intro-Slide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1B387D55-FB63-E642-9EC6-424DC7D325CE}"/>
              </a:ext>
            </a:extLst>
          </p:cNvPr>
          <p:cNvGrpSpPr/>
          <p:nvPr userDrawn="1"/>
        </p:nvGrpSpPr>
        <p:grpSpPr>
          <a:xfrm>
            <a:off x="-1970" y="0"/>
            <a:ext cx="12206874" cy="6858000"/>
            <a:chOff x="-1970" y="0"/>
            <a:chExt cx="12206874" cy="6858000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28A5C42-564C-C545-B48B-B127571DA16C}"/>
                </a:ext>
              </a:extLst>
            </p:cNvPr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endParaRPr lang="en-US" sz="2000" dirty="0"/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918A7B83-1AA5-E34C-81DB-C567482C032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7241"/>
            <a:stretch/>
          </p:blipFill>
          <p:spPr>
            <a:xfrm>
              <a:off x="4985982" y="0"/>
              <a:ext cx="7218922" cy="6858000"/>
            </a:xfrm>
            <a:prstGeom prst="rect">
              <a:avLst/>
            </a:prstGeom>
          </p:spPr>
        </p:pic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BFA9777-040F-A940-9325-007948BA36B0}"/>
                </a:ext>
              </a:extLst>
            </p:cNvPr>
            <p:cNvSpPr/>
            <p:nvPr userDrawn="1"/>
          </p:nvSpPr>
          <p:spPr>
            <a:xfrm>
              <a:off x="4666268" y="0"/>
              <a:ext cx="2919865" cy="6858000"/>
            </a:xfrm>
            <a:prstGeom prst="rect">
              <a:avLst/>
            </a:prstGeom>
            <a:gradFill flip="none" rotWithShape="1">
              <a:gsLst>
                <a:gs pos="10000">
                  <a:srgbClr val="000000"/>
                </a:gs>
                <a:gs pos="100000">
                  <a:srgbClr val="000000">
                    <a:alpha val="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endParaRPr lang="en-US" sz="2000" dirty="0"/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1DADC3B0-5126-CD45-8F39-D9CFB8B5F94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1970" y="0"/>
              <a:ext cx="12192000" cy="6858000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E67097FC-4FA3-B94E-97C4-A2AF6D2C507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alphaModFix amt="50000"/>
            </a:blip>
            <a:stretch>
              <a:fillRect/>
            </a:stretch>
          </p:blipFill>
          <p:spPr>
            <a:xfrm>
              <a:off x="-197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35" name="Title 1">
            <a:extLst>
              <a:ext uri="{FF2B5EF4-FFF2-40B4-BE49-F238E27FC236}">
                <a16:creationId xmlns:a16="http://schemas.microsoft.com/office/drawing/2014/main" id="{7450BC01-C94D-6940-A1C3-1ADCF6C8EB28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888510" y="3323830"/>
            <a:ext cx="5895340" cy="1339123"/>
          </a:xfrm>
          <a:prstGeom prst="rect">
            <a:avLst/>
          </a:prstGeom>
          <a:effectLst/>
        </p:spPr>
        <p:txBody>
          <a:bodyPr lIns="0" rIns="0" anchor="b">
            <a:normAutofit/>
          </a:bodyPr>
          <a:lstStyle>
            <a:lvl1pPr algn="l">
              <a:lnSpc>
                <a:spcPct val="100000"/>
              </a:lnSpc>
              <a:defRPr sz="4200" b="1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6" name="Text Placeholder 9">
            <a:extLst>
              <a:ext uri="{FF2B5EF4-FFF2-40B4-BE49-F238E27FC236}">
                <a16:creationId xmlns:a16="http://schemas.microsoft.com/office/drawing/2014/main" id="{B2E2980B-A8C5-0245-9EDF-7E0F133478BE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888509" y="4720319"/>
            <a:ext cx="5895340" cy="338328"/>
          </a:xfrm>
        </p:spPr>
        <p:txBody>
          <a:bodyPr rIns="0">
            <a:noAutofit/>
          </a:bodyPr>
          <a:lstStyle>
            <a:lvl1pPr marL="0" indent="0" algn="l">
              <a:buNone/>
              <a:defRPr sz="2400" b="0">
                <a:solidFill>
                  <a:srgbClr val="FFB63A"/>
                </a:solidFill>
              </a:defRPr>
            </a:lvl1pPr>
          </a:lstStyle>
          <a:p>
            <a:pPr lvl="0"/>
            <a:r>
              <a:rPr lang="en-US" dirty="0"/>
              <a:t>Click to add date</a:t>
            </a:r>
          </a:p>
        </p:txBody>
      </p:sp>
      <p:sp>
        <p:nvSpPr>
          <p:cNvPr id="53" name="Text Placeholder 9">
            <a:extLst>
              <a:ext uri="{FF2B5EF4-FFF2-40B4-BE49-F238E27FC236}">
                <a16:creationId xmlns:a16="http://schemas.microsoft.com/office/drawing/2014/main" id="{7A404919-9B34-444B-930A-020C7FA50325}"/>
              </a:ext>
            </a:extLst>
          </p:cNvPr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888509" y="5426593"/>
            <a:ext cx="5895340" cy="765419"/>
          </a:xfrm>
        </p:spPr>
        <p:txBody>
          <a:bodyPr rIns="0">
            <a:normAutofit/>
          </a:bodyPr>
          <a:lstStyle>
            <a:lvl1pPr marL="0" indent="0" algn="l">
              <a:lnSpc>
                <a:spcPct val="120000"/>
              </a:lnSpc>
              <a:buNone/>
              <a:defRPr sz="15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presenter names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E960BAE-28C4-CD46-922A-EC5C5430073A}"/>
              </a:ext>
            </a:extLst>
          </p:cNvPr>
          <p:cNvCxnSpPr>
            <a:cxnSpLocks/>
          </p:cNvCxnSpPr>
          <p:nvPr userDrawn="1"/>
        </p:nvCxnSpPr>
        <p:spPr>
          <a:xfrm>
            <a:off x="858692" y="5276224"/>
            <a:ext cx="5895340" cy="0"/>
          </a:xfrm>
          <a:prstGeom prst="line">
            <a:avLst/>
          </a:prstGeom>
          <a:ln w="6350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9AA3D52-0BA9-5D4E-A179-052BACA591D6}"/>
              </a:ext>
            </a:extLst>
          </p:cNvPr>
          <p:cNvGrpSpPr/>
          <p:nvPr userDrawn="1"/>
        </p:nvGrpSpPr>
        <p:grpSpPr>
          <a:xfrm>
            <a:off x="658746" y="685800"/>
            <a:ext cx="3395212" cy="1874520"/>
            <a:chOff x="1016545" y="753739"/>
            <a:chExt cx="3775492" cy="2084475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CBC84FE7-02F8-B34D-AF65-FD8181E585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1016545" y="2286474"/>
              <a:ext cx="3775492" cy="551740"/>
            </a:xfrm>
            <a:prstGeom prst="rect">
              <a:avLst/>
            </a:prstGeom>
          </p:spPr>
        </p:pic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E19233B-B3EF-7445-9868-6EED5C98BBE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53068" y="2042160"/>
              <a:ext cx="3288452" cy="0"/>
            </a:xfrm>
            <a:prstGeom prst="line">
              <a:avLst/>
            </a:prstGeom>
            <a:ln w="12700">
              <a:solidFill>
                <a:schemeClr val="bg1">
                  <a:alpha val="5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C33D46A-7068-0C47-B3B9-47089779D913}"/>
                </a:ext>
              </a:extLst>
            </p:cNvPr>
            <p:cNvSpPr/>
            <p:nvPr userDrawn="1"/>
          </p:nvSpPr>
          <p:spPr>
            <a:xfrm>
              <a:off x="2540000" y="1757680"/>
              <a:ext cx="690880" cy="46550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endParaRPr lang="en-US" sz="2000" dirty="0"/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B06CBF1-87CA-E74C-A62D-BFD0AA97E0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1253068" y="753739"/>
              <a:ext cx="3288452" cy="14444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119335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63CBB8F1-E85B-B745-B36D-9DAFE9562404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0" y="-6349"/>
            <a:ext cx="12192000" cy="1193800"/>
          </a:xfrm>
          <a:prstGeom prst="rect">
            <a:avLst/>
          </a:prstGeom>
        </p:spPr>
      </p:pic>
      <p:cxnSp>
        <p:nvCxnSpPr>
          <p:cNvPr id="15" name="Straight Connector 14"/>
          <p:cNvCxnSpPr>
            <a:cxnSpLocks/>
          </p:cNvCxnSpPr>
          <p:nvPr userDrawn="1"/>
        </p:nvCxnSpPr>
        <p:spPr>
          <a:xfrm>
            <a:off x="449451" y="6448560"/>
            <a:ext cx="11399649" cy="0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246069"/>
            <a:ext cx="11506200" cy="513752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65397" y="6576427"/>
            <a:ext cx="283703" cy="1516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 b="1">
                <a:solidFill>
                  <a:srgbClr val="A92B40"/>
                </a:solidFill>
              </a:defRPr>
            </a:lvl1pPr>
          </a:lstStyle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11504240" y="6580768"/>
            <a:ext cx="0" cy="155141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35FDE96B-53ED-514C-AF51-BCC132AC1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320040"/>
            <a:ext cx="9944100" cy="541022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en-US" dirty="0"/>
              <a:t>Click to add title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7C8E2C2-A0E3-AD4E-A7B5-CA298C967315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0435018" y="170106"/>
            <a:ext cx="1404673" cy="850608"/>
          </a:xfrm>
          <a:prstGeom prst="rect">
            <a:avLst/>
          </a:prstGeom>
        </p:spPr>
      </p:pic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35285F8-064C-2F42-B67B-090963BD11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64794" y="6576553"/>
            <a:ext cx="3338625" cy="162692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7CEB6CF-0D42-CC48-BA23-58B21F94A96D}" type="datetime3">
              <a:rPr lang="en-US" smtClean="0"/>
              <a:pPr/>
              <a:t>7 June 2022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5CB341-02A9-5148-BAE8-DAA82A093A8C}"/>
              </a:ext>
            </a:extLst>
          </p:cNvPr>
          <p:cNvSpPr/>
          <p:nvPr userDrawn="1"/>
        </p:nvSpPr>
        <p:spPr>
          <a:xfrm>
            <a:off x="346389" y="6326372"/>
            <a:ext cx="812560" cy="22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47500" lnSpcReduction="20000"/>
          </a:bodyPr>
          <a:lstStyle/>
          <a:p>
            <a:pPr algn="ctr"/>
            <a:endParaRPr lang="en-US" sz="2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56F14C3-4BD8-224D-B5C1-E29102F8A275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320381" y="6389942"/>
            <a:ext cx="853944" cy="37579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069129C-8A1E-504A-B21D-3A098BEE3044}"/>
              </a:ext>
            </a:extLst>
          </p:cNvPr>
          <p:cNvSpPr txBox="1"/>
          <p:nvPr userDrawn="1"/>
        </p:nvSpPr>
        <p:spPr>
          <a:xfrm>
            <a:off x="1361583" y="6576428"/>
            <a:ext cx="2749437" cy="164438"/>
          </a:xfrm>
          <a:prstGeom prst="rect">
            <a:avLst/>
          </a:prstGeom>
          <a:noFill/>
          <a:ln w="19050">
            <a:noFill/>
          </a:ln>
        </p:spPr>
        <p:txBody>
          <a:bodyPr wrap="square" rtlCol="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3BD028C-D5F1-C643-99AC-4DB0B4C35FB7}"/>
              </a:ext>
            </a:extLst>
          </p:cNvPr>
          <p:cNvCxnSpPr>
            <a:cxnSpLocks/>
          </p:cNvCxnSpPr>
          <p:nvPr userDrawn="1"/>
        </p:nvCxnSpPr>
        <p:spPr>
          <a:xfrm>
            <a:off x="0" y="1181100"/>
            <a:ext cx="12192000" cy="0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1799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786" r:id="rId2"/>
    <p:sldLayoutId id="2147483835" r:id="rId3"/>
    <p:sldLayoutId id="2147483837" r:id="rId4"/>
    <p:sldLayoutId id="2147483838" r:id="rId5"/>
    <p:sldLayoutId id="2147483823" r:id="rId6"/>
    <p:sldLayoutId id="2147483839" r:id="rId7"/>
    <p:sldLayoutId id="2147483840" r:id="rId8"/>
    <p:sldLayoutId id="2147483841" r:id="rId9"/>
    <p:sldLayoutId id="2147483866" r:id="rId10"/>
    <p:sldLayoutId id="2147483815" r:id="rId11"/>
    <p:sldLayoutId id="2147483808" r:id="rId12"/>
    <p:sldLayoutId id="2147483871" r:id="rId13"/>
    <p:sldLayoutId id="2147483872" r:id="rId14"/>
    <p:sldLayoutId id="2147483873" r:id="rId15"/>
    <p:sldLayoutId id="2147483874" r:id="rId16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000" b="1" kern="1200" cap="none" spc="0" baseline="0">
          <a:ln>
            <a:noFill/>
          </a:ln>
          <a:solidFill>
            <a:srgbClr val="A92B40"/>
          </a:solidFill>
          <a:effectLst/>
          <a:latin typeface="+mj-lt"/>
          <a:ea typeface="+mj-ea"/>
          <a:cs typeface="+mj-cs"/>
        </a:defRPr>
      </a:lvl1pPr>
    </p:titleStyle>
    <p:bodyStyle>
      <a:lvl1pPr marL="231775" indent="-231775" algn="l" defTabSz="914400" rtl="0" eaLnBrk="1" latinLnBrk="0" hangingPunct="1">
        <a:lnSpc>
          <a:spcPct val="114000"/>
        </a:lnSpc>
        <a:spcBef>
          <a:spcPts val="1000"/>
        </a:spcBef>
        <a:buClr>
          <a:srgbClr val="A92B40"/>
        </a:buClr>
        <a:buSzPct val="110000"/>
        <a:buFont typeface="Arial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5425" algn="l" defTabSz="914400" rtl="0" eaLnBrk="1" latinLnBrk="0" hangingPunct="1">
        <a:lnSpc>
          <a:spcPct val="114000"/>
        </a:lnSpc>
        <a:spcBef>
          <a:spcPts val="400"/>
        </a:spcBef>
        <a:buClr>
          <a:srgbClr val="A92B40"/>
        </a:buClr>
        <a:buSzPct val="110000"/>
        <a:buFont typeface=".AppleSystemUIFont" charset="-120"/>
        <a:buChar char="-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90563" indent="-233363" algn="l" defTabSz="914400" rtl="0" eaLnBrk="1" latinLnBrk="0" hangingPunct="1">
        <a:lnSpc>
          <a:spcPct val="114000"/>
        </a:lnSpc>
        <a:spcBef>
          <a:spcPts val="400"/>
        </a:spcBef>
        <a:buClr>
          <a:srgbClr val="A92B40"/>
        </a:buClr>
        <a:buSzPct val="110000"/>
        <a:buFont typeface="Wingdings" charset="2"/>
        <a:buChar char="§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5988" indent="-225425" algn="l" defTabSz="914400" rtl="0" eaLnBrk="1" latinLnBrk="0" hangingPunct="1">
        <a:lnSpc>
          <a:spcPct val="114000"/>
        </a:lnSpc>
        <a:spcBef>
          <a:spcPts val="400"/>
        </a:spcBef>
        <a:buClr>
          <a:srgbClr val="A92B40"/>
        </a:buClr>
        <a:buSzPct val="110000"/>
        <a:buFont typeface="Courier New" charset="0"/>
        <a:buChar char="o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63750" indent="-228600" algn="l" defTabSz="914400" rtl="0" eaLnBrk="1" latinLnBrk="0" hangingPunct="1">
        <a:lnSpc>
          <a:spcPct val="100000"/>
        </a:lnSpc>
        <a:spcBef>
          <a:spcPts val="400"/>
        </a:spcBef>
        <a:buClr>
          <a:srgbClr val="A92B40"/>
        </a:buClr>
        <a:buSzPct val="110000"/>
        <a:buFont typeface="Arial"/>
        <a:buChar char="•"/>
        <a:tabLst/>
        <a:defRPr sz="1600" kern="1200" baseline="0">
          <a:solidFill>
            <a:srgbClr val="745C3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0" orient="horz" userDrawn="1">
          <p15:clr>
            <a:srgbClr val="F26B43"/>
          </p15:clr>
        </p15:guide>
        <p15:guide id="11" userDrawn="1">
          <p15:clr>
            <a:srgbClr val="F26B43"/>
          </p15:clr>
        </p15:guide>
        <p15:guide id="12" pos="7680" userDrawn="1">
          <p15:clr>
            <a:srgbClr val="F26B43"/>
          </p15:clr>
        </p15:guide>
        <p15:guide id="13" orient="horz" pos="3912" userDrawn="1">
          <p15:clr>
            <a:srgbClr val="F26B43"/>
          </p15:clr>
        </p15:guide>
        <p15:guide id="16" orient="horz" pos="936">
          <p15:clr>
            <a:srgbClr val="F26B43"/>
          </p15:clr>
        </p15:guide>
        <p15:guide id="17" pos="216" userDrawn="1">
          <p15:clr>
            <a:srgbClr val="F26B43"/>
          </p15:clr>
        </p15:guide>
        <p15:guide id="18" pos="7464" userDrawn="1">
          <p15:clr>
            <a:srgbClr val="F26B43"/>
          </p15:clr>
        </p15:guide>
        <p15:guide id="19" pos="6480" userDrawn="1">
          <p15:clr>
            <a:srgbClr val="F26B43"/>
          </p15:clr>
        </p15:guide>
        <p15:guide id="22" orient="horz" pos="744" userDrawn="1">
          <p15:clr>
            <a:srgbClr val="F26B43"/>
          </p15:clr>
        </p15:guide>
        <p15:guide id="23" orient="horz" pos="4200" userDrawn="1">
          <p15:clr>
            <a:srgbClr val="F26B43"/>
          </p15:clr>
        </p15:guide>
        <p15:guide id="25" pos="3840" userDrawn="1">
          <p15:clr>
            <a:srgbClr val="F26B43"/>
          </p15:clr>
        </p15:guide>
        <p15:guide id="26" pos="3768" userDrawn="1">
          <p15:clr>
            <a:srgbClr val="F26B43"/>
          </p15:clr>
        </p15:guide>
        <p15:guide id="27" pos="391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tiff"/><Relationship Id="rId7" Type="http://schemas.openxmlformats.org/officeDocument/2006/relationships/image" Target="../media/image18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7.tiff"/><Relationship Id="rId5" Type="http://schemas.openxmlformats.org/officeDocument/2006/relationships/image" Target="../media/image16.tiff"/><Relationship Id="rId4" Type="http://schemas.openxmlformats.org/officeDocument/2006/relationships/image" Target="../media/image1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emf"/><Relationship Id="rId4" Type="http://schemas.openxmlformats.org/officeDocument/2006/relationships/image" Target="../media/image39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gif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emf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2.pn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51.jpeg"/><Relationship Id="rId5" Type="http://schemas.openxmlformats.org/officeDocument/2006/relationships/image" Target="../media/image50.png"/><Relationship Id="rId4" Type="http://schemas.openxmlformats.org/officeDocument/2006/relationships/notesSlide" Target="../notesSlides/notesSlide26.xml"/><Relationship Id="rId9" Type="http://schemas.openxmlformats.org/officeDocument/2006/relationships/image" Target="../media/image54.jp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409E51A-5E86-4943-B0BC-D1F832CFC7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0795" y="2812202"/>
            <a:ext cx="5895340" cy="1339123"/>
          </a:xfrm>
        </p:spPr>
        <p:txBody>
          <a:bodyPr>
            <a:normAutofit fontScale="90000"/>
          </a:bodyPr>
          <a:lstStyle/>
          <a:p>
            <a:r>
              <a:rPr lang="en-US" dirty="0"/>
              <a:t>The Dragonfly Entry and Descent System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26C57E94-ECC5-604F-8136-A8EC6F7C713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88509" y="4281467"/>
            <a:ext cx="5895340" cy="1050554"/>
          </a:xfrm>
        </p:spPr>
        <p:txBody>
          <a:bodyPr/>
          <a:lstStyle/>
          <a:p>
            <a:r>
              <a:rPr lang="en-US" dirty="0"/>
              <a:t>Presentation – UIUC</a:t>
            </a:r>
          </a:p>
          <a:p>
            <a:r>
              <a:rPr lang="en-US" dirty="0"/>
              <a:t>May 5, 2022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16285C-0487-B34E-A009-CE9754E905E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88509" y="5426593"/>
            <a:ext cx="5895340" cy="876236"/>
          </a:xfrm>
        </p:spPr>
        <p:txBody>
          <a:bodyPr>
            <a:normAutofit/>
          </a:bodyPr>
          <a:lstStyle/>
          <a:p>
            <a:r>
              <a:rPr lang="en-US" b="1" dirty="0"/>
              <a:t>Michael Wright (Dragonfly EDL Phase Lead)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F557F6-826F-A542-9234-7703C209C7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8257" y="6148253"/>
            <a:ext cx="769755" cy="641463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687AE23B-9407-F647-94C0-C244423D00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42"/>
          <a:stretch/>
        </p:blipFill>
        <p:spPr bwMode="auto">
          <a:xfrm>
            <a:off x="7729911" y="6148253"/>
            <a:ext cx="1069706" cy="641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618D18-08D4-DC4A-BE0E-8880415B10A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-472" r="29293"/>
          <a:stretch/>
        </p:blipFill>
        <p:spPr>
          <a:xfrm>
            <a:off x="4271164" y="6148253"/>
            <a:ext cx="1015712" cy="6414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6A94EF4-4B67-D045-A7F5-355F5521C1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0912" y="6148253"/>
            <a:ext cx="641463" cy="6414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38D6C39-40FF-6C43-99F4-0023E03716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07710" y="6185987"/>
            <a:ext cx="1385834" cy="603730"/>
          </a:xfrm>
          <a:prstGeom prst="rect">
            <a:avLst/>
          </a:prstGeom>
        </p:spPr>
      </p:pic>
      <p:pic>
        <p:nvPicPr>
          <p:cNvPr id="12" name="Picture 4" descr="The Johns Hopkins University Applied Physics Laboratory | LinkedIn">
            <a:extLst>
              <a:ext uri="{FF2B5EF4-FFF2-40B4-BE49-F238E27FC236}">
                <a16:creationId xmlns:a16="http://schemas.microsoft.com/office/drawing/2014/main" id="{47A42D9F-9AAA-904D-BD6B-965613C6CF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49" y="6110521"/>
            <a:ext cx="679196" cy="679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8775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63FA391-F74B-5D49-ACF1-DD6545F7C52D}"/>
              </a:ext>
            </a:extLst>
          </p:cNvPr>
          <p:cNvSpPr txBox="1">
            <a:spLocks/>
          </p:cNvSpPr>
          <p:nvPr/>
        </p:nvSpPr>
        <p:spPr>
          <a:xfrm>
            <a:off x="11565397" y="6576427"/>
            <a:ext cx="283703" cy="1516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000" b="1" kern="1200">
                <a:solidFill>
                  <a:srgbClr val="A92B40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EBCDCBD-78E1-0D41-A999-31B5EBF8E02C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E0065F-E71D-EC42-981F-68E8335EFF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078" y="129948"/>
            <a:ext cx="11718402" cy="61996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5EE999F-BAB8-9D43-87DF-7D4AF0E39192}"/>
              </a:ext>
            </a:extLst>
          </p:cNvPr>
          <p:cNvSpPr/>
          <p:nvPr/>
        </p:nvSpPr>
        <p:spPr>
          <a:xfrm>
            <a:off x="9678390" y="5795158"/>
            <a:ext cx="1733797" cy="4512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ACE457-86FB-9848-906A-F72047495AA4}"/>
              </a:ext>
            </a:extLst>
          </p:cNvPr>
          <p:cNvSpPr txBox="1"/>
          <p:nvPr/>
        </p:nvSpPr>
        <p:spPr>
          <a:xfrm>
            <a:off x="1436915" y="403761"/>
            <a:ext cx="4296048" cy="523220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 Largest of Saturn’s Moons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E7B258-C49A-8749-9555-CAA17047A3D7}"/>
              </a:ext>
            </a:extLst>
          </p:cNvPr>
          <p:cNvSpPr txBox="1"/>
          <p:nvPr/>
        </p:nvSpPr>
        <p:spPr>
          <a:xfrm>
            <a:off x="4227615" y="4298868"/>
            <a:ext cx="1263487" cy="338554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solidFill>
                  <a:schemeClr val="bg1"/>
                </a:solidFill>
              </a:rPr>
              <a:t>(4× density)</a:t>
            </a:r>
          </a:p>
        </p:txBody>
      </p:sp>
    </p:spTree>
    <p:extLst>
      <p:ext uri="{BB962C8B-B14F-4D97-AF65-F5344CB8AC3E}">
        <p14:creationId xmlns:p14="http://schemas.microsoft.com/office/powerpoint/2010/main" val="737987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5AA89CA-810F-264B-94A6-7E1E87B9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197" y="3158489"/>
            <a:ext cx="9944100" cy="541022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Why Titan?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63FA391-F74B-5D49-ACF1-DD6545F7C52D}"/>
              </a:ext>
            </a:extLst>
          </p:cNvPr>
          <p:cNvSpPr txBox="1">
            <a:spLocks/>
          </p:cNvSpPr>
          <p:nvPr/>
        </p:nvSpPr>
        <p:spPr>
          <a:xfrm>
            <a:off x="11565397" y="6576427"/>
            <a:ext cx="283703" cy="1516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000" b="1" kern="1200">
                <a:solidFill>
                  <a:srgbClr val="A92B40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EBCDCBD-78E1-0D41-A999-31B5EBF8E02C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934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63FA391-F74B-5D49-ACF1-DD6545F7C52D}"/>
              </a:ext>
            </a:extLst>
          </p:cNvPr>
          <p:cNvSpPr txBox="1">
            <a:spLocks/>
          </p:cNvSpPr>
          <p:nvPr/>
        </p:nvSpPr>
        <p:spPr>
          <a:xfrm>
            <a:off x="11565397" y="6576427"/>
            <a:ext cx="283703" cy="1516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000" b="1" kern="1200">
                <a:solidFill>
                  <a:srgbClr val="A92B40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EBCDCBD-78E1-0D41-A999-31B5EBF8E02C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3E5552-9784-A745-805A-34A634FA20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4804" y="255566"/>
            <a:ext cx="9187214" cy="647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698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63FA391-F74B-5D49-ACF1-DD6545F7C52D}"/>
              </a:ext>
            </a:extLst>
          </p:cNvPr>
          <p:cNvSpPr txBox="1">
            <a:spLocks/>
          </p:cNvSpPr>
          <p:nvPr/>
        </p:nvSpPr>
        <p:spPr>
          <a:xfrm>
            <a:off x="11565397" y="6576427"/>
            <a:ext cx="283703" cy="1516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000" b="1" kern="1200">
                <a:solidFill>
                  <a:srgbClr val="A92B40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EBCDCBD-78E1-0D41-A999-31B5EBF8E02C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F4E8151-4ECC-DE4D-8DC4-70F643D3D8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297" y="227612"/>
            <a:ext cx="9375487" cy="6123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793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5AA89CA-810F-264B-94A6-7E1E87B9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197" y="3158489"/>
            <a:ext cx="9944100" cy="541022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Why a Relocatable Lander?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63FA391-F74B-5D49-ACF1-DD6545F7C52D}"/>
              </a:ext>
            </a:extLst>
          </p:cNvPr>
          <p:cNvSpPr txBox="1">
            <a:spLocks/>
          </p:cNvSpPr>
          <p:nvPr/>
        </p:nvSpPr>
        <p:spPr>
          <a:xfrm>
            <a:off x="11565397" y="6576427"/>
            <a:ext cx="283703" cy="1516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000" b="1" kern="1200">
                <a:solidFill>
                  <a:srgbClr val="A92B40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EBCDCBD-78E1-0D41-A999-31B5EBF8E02C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042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63FA391-F74B-5D49-ACF1-DD6545F7C52D}"/>
              </a:ext>
            </a:extLst>
          </p:cNvPr>
          <p:cNvSpPr txBox="1">
            <a:spLocks/>
          </p:cNvSpPr>
          <p:nvPr/>
        </p:nvSpPr>
        <p:spPr>
          <a:xfrm>
            <a:off x="11565397" y="6576427"/>
            <a:ext cx="283703" cy="1516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000" b="1" kern="1200">
                <a:solidFill>
                  <a:srgbClr val="A92B40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EBCDCBD-78E1-0D41-A999-31B5EBF8E02C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208DF1-31E8-B343-ACF7-0E4372E658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2079" y="224909"/>
            <a:ext cx="9160082" cy="6479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927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63FA391-F74B-5D49-ACF1-DD6545F7C52D}"/>
              </a:ext>
            </a:extLst>
          </p:cNvPr>
          <p:cNvSpPr txBox="1">
            <a:spLocks/>
          </p:cNvSpPr>
          <p:nvPr/>
        </p:nvSpPr>
        <p:spPr>
          <a:xfrm>
            <a:off x="11565397" y="6576427"/>
            <a:ext cx="283703" cy="1516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000" b="1" kern="1200">
                <a:solidFill>
                  <a:srgbClr val="A92B40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EBCDCBD-78E1-0D41-A999-31B5EBF8E02C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116A68-5DE2-2940-BF72-F9E798AF9D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912" y="90187"/>
            <a:ext cx="11652446" cy="6179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357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63FA391-F74B-5D49-ACF1-DD6545F7C52D}"/>
              </a:ext>
            </a:extLst>
          </p:cNvPr>
          <p:cNvSpPr txBox="1">
            <a:spLocks/>
          </p:cNvSpPr>
          <p:nvPr/>
        </p:nvSpPr>
        <p:spPr>
          <a:xfrm>
            <a:off x="11565397" y="6576427"/>
            <a:ext cx="283703" cy="1516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000" b="1" kern="1200">
                <a:solidFill>
                  <a:srgbClr val="A92B40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EBCDCBD-78E1-0D41-A999-31B5EBF8E02C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0D2115D-AE8D-A744-A20F-C75D4D95C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Note on Scale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27E681-975B-A545-B39A-68B9CADBDF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675" t="25584" r="20389" b="24546"/>
          <a:stretch/>
        </p:blipFill>
        <p:spPr>
          <a:xfrm>
            <a:off x="1021274" y="1630895"/>
            <a:ext cx="5013957" cy="25603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B507580-024A-4045-A234-46A389949DA6}"/>
              </a:ext>
            </a:extLst>
          </p:cNvPr>
          <p:cNvSpPr txBox="1"/>
          <p:nvPr/>
        </p:nvSpPr>
        <p:spPr>
          <a:xfrm>
            <a:off x="1558247" y="4309687"/>
            <a:ext cx="3616696" cy="1631216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2000" b="1" u="sng" dirty="0">
                <a:solidFill>
                  <a:schemeClr val="tx1"/>
                </a:solidFill>
              </a:rPr>
              <a:t>Key Dimensions:</a:t>
            </a:r>
          </a:p>
          <a:p>
            <a:pPr algn="l"/>
            <a:endParaRPr lang="en-US" sz="2000" dirty="0"/>
          </a:p>
          <a:p>
            <a:pPr algn="l"/>
            <a:r>
              <a:rPr lang="en-US" sz="2000" dirty="0">
                <a:solidFill>
                  <a:schemeClr val="tx1"/>
                </a:solidFill>
              </a:rPr>
              <a:t>Fuselage:  13.6x19.5x16.3 cm</a:t>
            </a:r>
          </a:p>
          <a:p>
            <a:pPr algn="l"/>
            <a:r>
              <a:rPr lang="en-US" sz="2000" dirty="0">
                <a:solidFill>
                  <a:schemeClr val="tx1"/>
                </a:solidFill>
              </a:rPr>
              <a:t>Rotor Diameter: 1.2 m</a:t>
            </a:r>
          </a:p>
          <a:p>
            <a:pPr algn="l"/>
            <a:r>
              <a:rPr lang="en-US" sz="2000" dirty="0"/>
              <a:t>Total Mass: 1.8 kg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9517FA-4E96-4749-B7D2-87213E12C511}"/>
              </a:ext>
            </a:extLst>
          </p:cNvPr>
          <p:cNvSpPr txBox="1"/>
          <p:nvPr/>
        </p:nvSpPr>
        <p:spPr>
          <a:xfrm>
            <a:off x="2753040" y="1169230"/>
            <a:ext cx="1550424" cy="461665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2400" b="1" dirty="0">
                <a:solidFill>
                  <a:schemeClr val="tx1"/>
                </a:solidFill>
              </a:rPr>
              <a:t>Ingenuity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216012-04F6-484C-96CF-F92E1CF1F76F}"/>
              </a:ext>
            </a:extLst>
          </p:cNvPr>
          <p:cNvSpPr txBox="1"/>
          <p:nvPr/>
        </p:nvSpPr>
        <p:spPr>
          <a:xfrm>
            <a:off x="7431972" y="4309687"/>
            <a:ext cx="2994731" cy="1631216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2000" b="1" u="sng" dirty="0">
                <a:solidFill>
                  <a:schemeClr val="tx1"/>
                </a:solidFill>
              </a:rPr>
              <a:t>Key Dimensions:</a:t>
            </a:r>
          </a:p>
          <a:p>
            <a:pPr algn="l"/>
            <a:endParaRPr lang="en-US" sz="2000" dirty="0"/>
          </a:p>
          <a:p>
            <a:pPr algn="l"/>
            <a:r>
              <a:rPr lang="en-US" sz="2000" dirty="0">
                <a:solidFill>
                  <a:schemeClr val="tx1"/>
                </a:solidFill>
              </a:rPr>
              <a:t>Fuselage:  ~3.85 m long</a:t>
            </a:r>
          </a:p>
          <a:p>
            <a:pPr algn="l"/>
            <a:r>
              <a:rPr lang="en-US" sz="2000" dirty="0">
                <a:solidFill>
                  <a:schemeClr val="tx1"/>
                </a:solidFill>
              </a:rPr>
              <a:t>Rotor Diameter: ~1.35 m</a:t>
            </a:r>
          </a:p>
          <a:p>
            <a:pPr algn="l"/>
            <a:r>
              <a:rPr lang="en-US" sz="2000" dirty="0"/>
              <a:t>Total Mass: ~900 kg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5704E5-EE95-304A-AD96-50EC90C096E9}"/>
              </a:ext>
            </a:extLst>
          </p:cNvPr>
          <p:cNvSpPr txBox="1"/>
          <p:nvPr/>
        </p:nvSpPr>
        <p:spPr>
          <a:xfrm>
            <a:off x="8001839" y="1161330"/>
            <a:ext cx="1620957" cy="461665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2400" b="1" dirty="0">
                <a:solidFill>
                  <a:schemeClr val="tx1"/>
                </a:solidFill>
              </a:rPr>
              <a:t>Dragonfly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B1833C9-A20F-8B42-9B2B-FC306FF277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4620" y="1630895"/>
            <a:ext cx="4631901" cy="256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052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63FA391-F74B-5D49-ACF1-DD6545F7C52D}"/>
              </a:ext>
            </a:extLst>
          </p:cNvPr>
          <p:cNvSpPr txBox="1">
            <a:spLocks/>
          </p:cNvSpPr>
          <p:nvPr/>
        </p:nvSpPr>
        <p:spPr>
          <a:xfrm>
            <a:off x="11565397" y="6576427"/>
            <a:ext cx="283703" cy="1516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000" b="1" kern="1200">
                <a:solidFill>
                  <a:srgbClr val="A92B40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EBCDCBD-78E1-0D41-A999-31B5EBF8E02C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0D2115D-AE8D-A744-A20F-C75D4D95C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Note on Scale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B1833C9-A20F-8B42-9B2B-FC306FF277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29" r="162"/>
          <a:stretch/>
        </p:blipFill>
        <p:spPr>
          <a:xfrm>
            <a:off x="1116281" y="1239007"/>
            <a:ext cx="9310253" cy="51480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27E681-975B-A545-B39A-68B9CADBDF6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029" t="25584" r="25751" b="24546"/>
          <a:stretch/>
        </p:blipFill>
        <p:spPr>
          <a:xfrm>
            <a:off x="8360229" y="5184986"/>
            <a:ext cx="2066305" cy="120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354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63FA391-F74B-5D49-ACF1-DD6545F7C52D}"/>
              </a:ext>
            </a:extLst>
          </p:cNvPr>
          <p:cNvSpPr txBox="1">
            <a:spLocks/>
          </p:cNvSpPr>
          <p:nvPr/>
        </p:nvSpPr>
        <p:spPr>
          <a:xfrm>
            <a:off x="11565397" y="6576427"/>
            <a:ext cx="283703" cy="1516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000" b="1" kern="1200">
                <a:solidFill>
                  <a:srgbClr val="A92B40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EBCDCBD-78E1-0D41-A999-31B5EBF8E02C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EF0679-5DA0-8547-A842-8B628D69D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265" y="129948"/>
            <a:ext cx="11160983" cy="62780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127C23F-70FE-674F-A601-82705FA2CE67}"/>
              </a:ext>
            </a:extLst>
          </p:cNvPr>
          <p:cNvSpPr txBox="1"/>
          <p:nvPr/>
        </p:nvSpPr>
        <p:spPr>
          <a:xfrm>
            <a:off x="3538848" y="3202566"/>
            <a:ext cx="1537600" cy="400110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chemeClr val="bg1"/>
                </a:solidFill>
              </a:rPr>
              <a:t>Selk Crater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E3E17AB-DEA8-A24C-88B0-6FD073038DCE}"/>
              </a:ext>
            </a:extLst>
          </p:cNvPr>
          <p:cNvCxnSpPr/>
          <p:nvPr/>
        </p:nvCxnSpPr>
        <p:spPr>
          <a:xfrm>
            <a:off x="4975761" y="3429000"/>
            <a:ext cx="403761" cy="347353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3A728878-CFF3-4741-A7C0-17C8378614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461" y="3202566"/>
            <a:ext cx="4801274" cy="3205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360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63FA391-F74B-5D49-ACF1-DD6545F7C52D}"/>
              </a:ext>
            </a:extLst>
          </p:cNvPr>
          <p:cNvSpPr txBox="1">
            <a:spLocks/>
          </p:cNvSpPr>
          <p:nvPr/>
        </p:nvSpPr>
        <p:spPr>
          <a:xfrm>
            <a:off x="11565397" y="6576427"/>
            <a:ext cx="283703" cy="1516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000" b="1" kern="1200">
                <a:solidFill>
                  <a:srgbClr val="A92B40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EBCDCBD-78E1-0D41-A999-31B5EBF8E02C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69757CB-E709-F745-B09D-BCFA0F9F45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32" y="150584"/>
            <a:ext cx="11772310" cy="6185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9082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63FA391-F74B-5D49-ACF1-DD6545F7C52D}"/>
              </a:ext>
            </a:extLst>
          </p:cNvPr>
          <p:cNvSpPr txBox="1">
            <a:spLocks/>
          </p:cNvSpPr>
          <p:nvPr/>
        </p:nvSpPr>
        <p:spPr>
          <a:xfrm>
            <a:off x="11565397" y="6576427"/>
            <a:ext cx="283703" cy="1516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000" b="1" kern="1200">
                <a:solidFill>
                  <a:srgbClr val="A92B40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EBCDCBD-78E1-0D41-A999-31B5EBF8E02C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5A1973-A452-0549-B286-E0B9667EF8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135" y="202211"/>
            <a:ext cx="11563690" cy="6008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5237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5AA89CA-810F-264B-94A6-7E1E87B9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197" y="3158489"/>
            <a:ext cx="9944100" cy="541022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How Will We Get it There?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63FA391-F74B-5D49-ACF1-DD6545F7C52D}"/>
              </a:ext>
            </a:extLst>
          </p:cNvPr>
          <p:cNvSpPr txBox="1">
            <a:spLocks/>
          </p:cNvSpPr>
          <p:nvPr/>
        </p:nvSpPr>
        <p:spPr>
          <a:xfrm>
            <a:off x="11565397" y="6576427"/>
            <a:ext cx="283703" cy="1516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000" b="1" kern="1200">
                <a:solidFill>
                  <a:srgbClr val="A92B40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EBCDCBD-78E1-0D41-A999-31B5EBF8E02C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6614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63FA391-F74B-5D49-ACF1-DD6545F7C52D}"/>
              </a:ext>
            </a:extLst>
          </p:cNvPr>
          <p:cNvSpPr txBox="1">
            <a:spLocks/>
          </p:cNvSpPr>
          <p:nvPr/>
        </p:nvSpPr>
        <p:spPr>
          <a:xfrm>
            <a:off x="11565397" y="6576427"/>
            <a:ext cx="283703" cy="1516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000" b="1" kern="1200">
                <a:solidFill>
                  <a:srgbClr val="A92B40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EBCDCBD-78E1-0D41-A999-31B5EBF8E02C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B43EA7-229D-974F-8685-D6A1B7BCD3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408" y="194211"/>
            <a:ext cx="11664805" cy="6087836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D0FCF045-AED5-A541-BB8D-4807ED270F4C}"/>
              </a:ext>
            </a:extLst>
          </p:cNvPr>
          <p:cNvSpPr/>
          <p:nvPr/>
        </p:nvSpPr>
        <p:spPr>
          <a:xfrm>
            <a:off x="2790701" y="831273"/>
            <a:ext cx="2505694" cy="5896779"/>
          </a:xfrm>
          <a:prstGeom prst="ellipse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22317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63FA391-F74B-5D49-ACF1-DD6545F7C52D}"/>
              </a:ext>
            </a:extLst>
          </p:cNvPr>
          <p:cNvSpPr txBox="1">
            <a:spLocks/>
          </p:cNvSpPr>
          <p:nvPr/>
        </p:nvSpPr>
        <p:spPr>
          <a:xfrm>
            <a:off x="11565397" y="6576427"/>
            <a:ext cx="283703" cy="1516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000" b="1" kern="1200">
                <a:solidFill>
                  <a:srgbClr val="A92B40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EBCDCBD-78E1-0D41-A999-31B5EBF8E02C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A83F426-9B8F-ED4D-9D04-618DA6ECF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Interplanetary trajectory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D4DF6D-6B39-F44E-B11F-780E78D848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4526" y="1162050"/>
            <a:ext cx="6267599" cy="556600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E8CF546-CA31-804C-85C2-050A41490EBA}"/>
              </a:ext>
            </a:extLst>
          </p:cNvPr>
          <p:cNvSpPr/>
          <p:nvPr/>
        </p:nvSpPr>
        <p:spPr>
          <a:xfrm>
            <a:off x="5023262" y="1163782"/>
            <a:ext cx="3313216" cy="249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55000" lnSpcReduction="20000"/>
          </a:bodyPr>
          <a:lstStyle/>
          <a:p>
            <a:pPr algn="ctr"/>
            <a:endParaRPr lang="en-US" sz="2000" dirty="0" err="1"/>
          </a:p>
        </p:txBody>
      </p:sp>
    </p:spTree>
    <p:extLst>
      <p:ext uri="{BB962C8B-B14F-4D97-AF65-F5344CB8AC3E}">
        <p14:creationId xmlns:p14="http://schemas.microsoft.com/office/powerpoint/2010/main" val="11244866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68D309A-DA78-1243-8627-927FF00A70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758" r="5621" b="12381"/>
          <a:stretch/>
        </p:blipFill>
        <p:spPr>
          <a:xfrm>
            <a:off x="3815821" y="1389415"/>
            <a:ext cx="8376179" cy="492826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E6B4C86-AC09-E64C-B6C9-E57A92C9FB4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B8ED171-829A-B545-A0A1-3DBA02DD4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EDL Concept of Operations</a:t>
            </a:r>
          </a:p>
        </p:txBody>
      </p:sp>
      <p:sp>
        <p:nvSpPr>
          <p:cNvPr id="7" name="Content Placeholder 11">
            <a:extLst>
              <a:ext uri="{FF2B5EF4-FFF2-40B4-BE49-F238E27FC236}">
                <a16:creationId xmlns:a16="http://schemas.microsoft.com/office/drawing/2014/main" id="{2C2137DD-D64F-7948-9C55-FFF834B0CA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746" y="1789178"/>
            <a:ext cx="5638800" cy="384030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Entry Interface 1270 km</a:t>
            </a:r>
          </a:p>
          <a:p>
            <a:pPr lvl="1"/>
            <a:r>
              <a:rPr lang="en-US" dirty="0"/>
              <a:t>Spin-stabilized to 2 rpm</a:t>
            </a:r>
          </a:p>
          <a:p>
            <a:r>
              <a:rPr lang="en-US" dirty="0"/>
              <a:t>Entry heat pulse: 260 sec.</a:t>
            </a:r>
          </a:p>
          <a:p>
            <a:pPr lvl="1"/>
            <a:r>
              <a:rPr lang="en-US" dirty="0"/>
              <a:t>Peak heat flux &gt;280 W/cm</a:t>
            </a:r>
            <a:r>
              <a:rPr lang="en-US" baseline="30000" dirty="0"/>
              <a:t>2</a:t>
            </a:r>
            <a:r>
              <a:rPr lang="en-US" dirty="0"/>
              <a:t> (margined)</a:t>
            </a:r>
          </a:p>
          <a:p>
            <a:r>
              <a:rPr lang="en-US" dirty="0"/>
              <a:t>Drogue deploy E+6 min, ~Mach 1.5.</a:t>
            </a:r>
          </a:p>
          <a:p>
            <a:pPr lvl="1"/>
            <a:r>
              <a:rPr lang="en-US" dirty="0"/>
              <a:t>More than 90 minutes spent on drogue</a:t>
            </a:r>
          </a:p>
          <a:p>
            <a:r>
              <a:rPr lang="en-US" dirty="0"/>
              <a:t>Main chute deploy E+96 min.</a:t>
            </a:r>
          </a:p>
          <a:p>
            <a:pPr lvl="1"/>
            <a:r>
              <a:rPr lang="en-US" dirty="0"/>
              <a:t>Low velocity (6.7 m/s) &amp; low opening load</a:t>
            </a:r>
          </a:p>
          <a:p>
            <a:r>
              <a:rPr lang="en-US" dirty="0"/>
              <a:t>Lander Release E+112 min.</a:t>
            </a:r>
          </a:p>
          <a:p>
            <a:pPr lvl="1"/>
            <a:r>
              <a:rPr lang="en-US" dirty="0"/>
              <a:t>Plenty of time to stage heatshield separation,</a:t>
            </a:r>
            <a:br>
              <a:rPr lang="en-US" dirty="0"/>
            </a:br>
            <a:r>
              <a:rPr lang="en-US" dirty="0"/>
              <a:t>pose the lander, and activate lidar</a:t>
            </a:r>
          </a:p>
        </p:txBody>
      </p:sp>
    </p:spTree>
    <p:extLst>
      <p:ext uri="{BB962C8B-B14F-4D97-AF65-F5344CB8AC3E}">
        <p14:creationId xmlns:p14="http://schemas.microsoft.com/office/powerpoint/2010/main" val="17842751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5AA89CA-810F-264B-94A6-7E1E87B9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320040"/>
            <a:ext cx="9944100" cy="541022"/>
          </a:xfrm>
        </p:spPr>
        <p:txBody>
          <a:bodyPr>
            <a:normAutofit fontScale="90000"/>
          </a:bodyPr>
          <a:lstStyle/>
          <a:p>
            <a:r>
              <a:rPr lang="en-US" dirty="0"/>
              <a:t>EDL Video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63FA391-F74B-5D49-ACF1-DD6545F7C52D}"/>
              </a:ext>
            </a:extLst>
          </p:cNvPr>
          <p:cNvSpPr txBox="1">
            <a:spLocks/>
          </p:cNvSpPr>
          <p:nvPr/>
        </p:nvSpPr>
        <p:spPr>
          <a:xfrm>
            <a:off x="11565397" y="6576427"/>
            <a:ext cx="283703" cy="1516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000" b="1" kern="1200">
                <a:solidFill>
                  <a:srgbClr val="A92B40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EBCDCBD-78E1-0D41-A999-31B5EBF8E02C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6" name="Picture 5" descr="A moon in the sky&#10;&#10;Description automatically generated with medium confidence">
            <a:extLst>
              <a:ext uri="{FF2B5EF4-FFF2-40B4-BE49-F238E27FC236}">
                <a16:creationId xmlns:a16="http://schemas.microsoft.com/office/drawing/2014/main" id="{6E74F54B-8C67-4741-B3DB-8D02B14DC8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8350" y="1885950"/>
            <a:ext cx="5575300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9367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E6B4C86-AC09-E64C-B6C9-E57A92C9FB4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B8ED171-829A-B545-A0A1-3DBA02DD4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EDL Timeline Comparison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1B425BF-0065-2447-8735-353861BB0D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05" y="1215551"/>
            <a:ext cx="11759615" cy="51068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0190CCE-D51D-0A45-A73D-98D94875058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716"/>
          <a:stretch/>
        </p:blipFill>
        <p:spPr>
          <a:xfrm>
            <a:off x="854229" y="5606164"/>
            <a:ext cx="650251" cy="43101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CC278C8-B1C9-6E4B-88DF-AF831244D122}"/>
              </a:ext>
            </a:extLst>
          </p:cNvPr>
          <p:cNvSpPr txBox="1"/>
          <p:nvPr/>
        </p:nvSpPr>
        <p:spPr>
          <a:xfrm>
            <a:off x="1385323" y="5004955"/>
            <a:ext cx="1447832" cy="276999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1200" b="1" dirty="0">
                <a:solidFill>
                  <a:schemeClr val="tx1"/>
                </a:solidFill>
              </a:rPr>
              <a:t>Max Deceleration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BB55EF-0AA8-1746-A499-8BAF2415383F}"/>
              </a:ext>
            </a:extLst>
          </p:cNvPr>
          <p:cNvSpPr txBox="1"/>
          <p:nvPr/>
        </p:nvSpPr>
        <p:spPr>
          <a:xfrm>
            <a:off x="1553638" y="5264207"/>
            <a:ext cx="1279517" cy="276999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1200" b="1" dirty="0">
                <a:solidFill>
                  <a:schemeClr val="tx1"/>
                </a:solidFill>
              </a:rPr>
              <a:t>Drogue Deploy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5C81602-3CBE-DC4C-BD8E-F87918D57987}"/>
              </a:ext>
            </a:extLst>
          </p:cNvPr>
          <p:cNvCxnSpPr>
            <a:stCxn id="11" idx="1"/>
          </p:cNvCxnSpPr>
          <p:nvPr/>
        </p:nvCxnSpPr>
        <p:spPr>
          <a:xfrm flipH="1">
            <a:off x="1251859" y="5143455"/>
            <a:ext cx="133464" cy="154469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D0517E2-66EF-0047-8162-EEF33EAD9A6B}"/>
              </a:ext>
            </a:extLst>
          </p:cNvPr>
          <p:cNvCxnSpPr>
            <a:stCxn id="12" idx="1"/>
          </p:cNvCxnSpPr>
          <p:nvPr/>
        </p:nvCxnSpPr>
        <p:spPr>
          <a:xfrm flipH="1">
            <a:off x="1338843" y="5402707"/>
            <a:ext cx="214795" cy="138499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F74424D-DFEC-AE40-BA23-E5E9D2452EB6}"/>
              </a:ext>
            </a:extLst>
          </p:cNvPr>
          <p:cNvSpPr txBox="1"/>
          <p:nvPr/>
        </p:nvSpPr>
        <p:spPr>
          <a:xfrm>
            <a:off x="8448663" y="5485578"/>
            <a:ext cx="1015021" cy="276999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1200" b="1" dirty="0">
                <a:solidFill>
                  <a:schemeClr val="tx1"/>
                </a:solidFill>
              </a:rPr>
              <a:t>Main Chute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AEABD6D-B142-3D47-BF52-F281D18E01A5}"/>
              </a:ext>
            </a:extLst>
          </p:cNvPr>
          <p:cNvCxnSpPr>
            <a:cxnSpLocks/>
            <a:stCxn id="15" idx="3"/>
          </p:cNvCxnSpPr>
          <p:nvPr/>
        </p:nvCxnSpPr>
        <p:spPr>
          <a:xfrm>
            <a:off x="9463684" y="5624078"/>
            <a:ext cx="316625" cy="402623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B1ECA2E1-4F4F-3A4F-B191-AD7EBF91900F}"/>
              </a:ext>
            </a:extLst>
          </p:cNvPr>
          <p:cNvSpPr txBox="1"/>
          <p:nvPr/>
        </p:nvSpPr>
        <p:spPr>
          <a:xfrm>
            <a:off x="4883050" y="5085468"/>
            <a:ext cx="1781257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solidFill>
                  <a:schemeClr val="tx1"/>
                </a:solidFill>
              </a:rPr>
              <a:t>This is MSL…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965359D-76CB-3540-95D7-2A487604C657}"/>
              </a:ext>
            </a:extLst>
          </p:cNvPr>
          <p:cNvCxnSpPr>
            <a:cxnSpLocks/>
            <a:stCxn id="17" idx="1"/>
          </p:cNvCxnSpPr>
          <p:nvPr/>
        </p:nvCxnSpPr>
        <p:spPr>
          <a:xfrm flipH="1">
            <a:off x="1504480" y="5285523"/>
            <a:ext cx="3378570" cy="576384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0666322D-64DC-E445-90AE-11F0D45008F3}"/>
              </a:ext>
            </a:extLst>
          </p:cNvPr>
          <p:cNvSpPr txBox="1"/>
          <p:nvPr/>
        </p:nvSpPr>
        <p:spPr>
          <a:xfrm rot="16200000">
            <a:off x="-668435" y="3219837"/>
            <a:ext cx="1622560" cy="400110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solidFill>
                  <a:schemeClr val="tx1"/>
                </a:solidFill>
              </a:rPr>
              <a:t>Altitude (km)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3C47E47-6904-1D47-8F95-266E477FB03D}"/>
              </a:ext>
            </a:extLst>
          </p:cNvPr>
          <p:cNvSpPr txBox="1"/>
          <p:nvPr/>
        </p:nvSpPr>
        <p:spPr>
          <a:xfrm>
            <a:off x="5314950" y="6250182"/>
            <a:ext cx="1114536" cy="400110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solidFill>
                  <a:schemeClr val="tx1"/>
                </a:solidFill>
              </a:rPr>
              <a:t>Time (s)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D1C3BCB-35E0-EB4B-93F2-899D2F738374}"/>
              </a:ext>
            </a:extLst>
          </p:cNvPr>
          <p:cNvSpPr txBox="1"/>
          <p:nvPr/>
        </p:nvSpPr>
        <p:spPr>
          <a:xfrm>
            <a:off x="9945438" y="5283860"/>
            <a:ext cx="1319592" cy="276999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1200" b="1" dirty="0">
                <a:solidFill>
                  <a:schemeClr val="tx1"/>
                </a:solidFill>
              </a:rPr>
              <a:t>Lander Release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4D2A96C-605E-D744-91E6-542C282B83B3}"/>
              </a:ext>
            </a:extLst>
          </p:cNvPr>
          <p:cNvCxnSpPr>
            <a:cxnSpLocks/>
            <a:stCxn id="21" idx="3"/>
          </p:cNvCxnSpPr>
          <p:nvPr/>
        </p:nvCxnSpPr>
        <p:spPr>
          <a:xfrm>
            <a:off x="11265030" y="5422360"/>
            <a:ext cx="296536" cy="61482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294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884974D-7447-9A44-B486-785A68282C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1845131"/>
            <a:ext cx="4980214" cy="3840304"/>
          </a:xfrm>
        </p:spPr>
        <p:txBody>
          <a:bodyPr>
            <a:normAutofit/>
          </a:bodyPr>
          <a:lstStyle/>
          <a:p>
            <a:r>
              <a:rPr lang="en-US" dirty="0"/>
              <a:t>Full analysis in POST2 from entry interface to lander release</a:t>
            </a:r>
          </a:p>
          <a:p>
            <a:r>
              <a:rPr lang="en-US" dirty="0"/>
              <a:t>Delivery accuracy ~149x72 km at release</a:t>
            </a:r>
          </a:p>
          <a:p>
            <a:pPr lvl="1"/>
            <a:r>
              <a:rPr lang="en-US" dirty="0"/>
              <a:t>Affords lander sufficient accuracy to navigate to selected landing zone</a:t>
            </a:r>
          </a:p>
          <a:p>
            <a:r>
              <a:rPr lang="en-US" dirty="0"/>
              <a:t>Dispersions sources</a:t>
            </a:r>
          </a:p>
          <a:p>
            <a:pPr lvl="1"/>
            <a:r>
              <a:rPr lang="en-US" dirty="0"/>
              <a:t>Latitude: arrival navigation errors</a:t>
            </a:r>
          </a:p>
          <a:p>
            <a:pPr lvl="1"/>
            <a:r>
              <a:rPr lang="en-US" dirty="0"/>
              <a:t>Longitude: on-chute winds</a:t>
            </a:r>
          </a:p>
          <a:p>
            <a:pPr lvl="1"/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7215C50-0DEA-014D-A8F8-9A6E024DA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EDL Monte Carlo Analysis</a:t>
            </a:r>
          </a:p>
        </p:txBody>
      </p:sp>
      <p:pic>
        <p:nvPicPr>
          <p:cNvPr id="9" name="Media File" descr="image-59-2.png">
            <a:extLst>
              <a:ext uri="{FF2B5EF4-FFF2-40B4-BE49-F238E27FC236}">
                <a16:creationId xmlns:a16="http://schemas.microsoft.com/office/drawing/2014/main" id="{DC81CB7C-E732-3A4F-B5B4-7430639338F9}"/>
              </a:ext>
            </a:extLst>
          </p:cNvPr>
          <p:cNvPicPr>
            <a:picLocks noGrp="1"/>
          </p:cNvPicPr>
          <p:nvPr>
            <p:ph idx="19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127" r="5846"/>
          <a:stretch/>
        </p:blipFill>
        <p:spPr>
          <a:xfrm>
            <a:off x="5289734" y="1531169"/>
            <a:ext cx="6691531" cy="3748401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11C93C0-CEE3-1544-85A4-D5A347102598}"/>
              </a:ext>
            </a:extLst>
          </p:cNvPr>
          <p:cNvSpPr txBox="1">
            <a:spLocks/>
          </p:cNvSpPr>
          <p:nvPr/>
        </p:nvSpPr>
        <p:spPr>
          <a:xfrm>
            <a:off x="11565397" y="6576427"/>
            <a:ext cx="283703" cy="1516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000" b="1" kern="1200">
                <a:solidFill>
                  <a:srgbClr val="A92B40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EBCDCBD-78E1-0D41-A999-31B5EBF8E02C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5985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E0646347-A118-2442-83D1-E9C61C3A6A0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437" r="639" b="5721"/>
          <a:stretch/>
        </p:blipFill>
        <p:spPr>
          <a:xfrm>
            <a:off x="6511416" y="1729186"/>
            <a:ext cx="5323114" cy="285011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E951ECE-54CD-4649-AB9E-7A732C61A9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6330" y="1483023"/>
            <a:ext cx="5440773" cy="394894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E6B4C86-AC09-E64C-B6C9-E57A92C9FB4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B8ED171-829A-B545-A0A1-3DBA02DD4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Aerothermodynamics</a:t>
            </a:r>
          </a:p>
        </p:txBody>
      </p:sp>
      <p:sp>
        <p:nvSpPr>
          <p:cNvPr id="23" name="Content Placeholder 11">
            <a:extLst>
              <a:ext uri="{FF2B5EF4-FFF2-40B4-BE49-F238E27FC236}">
                <a16:creationId xmlns:a16="http://schemas.microsoft.com/office/drawing/2014/main" id="{B660E679-7746-3B49-9CF7-A5D67FDD7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1234092"/>
            <a:ext cx="6340929" cy="1169207"/>
          </a:xfrm>
        </p:spPr>
        <p:txBody>
          <a:bodyPr>
            <a:normAutofit/>
          </a:bodyPr>
          <a:lstStyle/>
          <a:p>
            <a:r>
              <a:rPr lang="en-US" dirty="0"/>
              <a:t>NASA standard aerothermal models tuned for Titan entry conditions</a:t>
            </a:r>
          </a:p>
          <a:p>
            <a:pPr lvl="1"/>
            <a:r>
              <a:rPr lang="en-US" sz="1600" dirty="0"/>
              <a:t>Much of the heating comes from radiation due to methane</a:t>
            </a:r>
          </a:p>
        </p:txBody>
      </p:sp>
      <p:pic>
        <p:nvPicPr>
          <p:cNvPr id="24" name="Content Placeholder 7">
            <a:extLst>
              <a:ext uri="{FF2B5EF4-FFF2-40B4-BE49-F238E27FC236}">
                <a16:creationId xmlns:a16="http://schemas.microsoft.com/office/drawing/2014/main" id="{DC6099BF-3AC4-C944-B275-01AFCE3FE76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3024"/>
          <a:stretch/>
        </p:blipFill>
        <p:spPr>
          <a:xfrm>
            <a:off x="342900" y="3547756"/>
            <a:ext cx="3851316" cy="277684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7853BDA-7690-A54D-BB28-3558B24D423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55" r="8268"/>
          <a:stretch/>
        </p:blipFill>
        <p:spPr>
          <a:xfrm rot="16200000">
            <a:off x="4909344" y="4386395"/>
            <a:ext cx="1464128" cy="1099565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6A533CB-093C-8148-A4E6-C3A90DCAF498}"/>
              </a:ext>
            </a:extLst>
          </p:cNvPr>
          <p:cNvCxnSpPr>
            <a:cxnSpLocks/>
          </p:cNvCxnSpPr>
          <p:nvPr/>
        </p:nvCxnSpPr>
        <p:spPr>
          <a:xfrm flipH="1" flipV="1">
            <a:off x="4194216" y="3547757"/>
            <a:ext cx="897409" cy="1198415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F06974A-B839-8546-A515-DD956A54717C}"/>
              </a:ext>
            </a:extLst>
          </p:cNvPr>
          <p:cNvCxnSpPr>
            <a:cxnSpLocks/>
          </p:cNvCxnSpPr>
          <p:nvPr/>
        </p:nvCxnSpPr>
        <p:spPr>
          <a:xfrm flipH="1">
            <a:off x="4194216" y="4746172"/>
            <a:ext cx="897409" cy="157842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ontent Placeholder 11">
            <a:extLst>
              <a:ext uri="{FF2B5EF4-FFF2-40B4-BE49-F238E27FC236}">
                <a16:creationId xmlns:a16="http://schemas.microsoft.com/office/drawing/2014/main" id="{F124EBDF-1CAD-214F-9672-3C4B6E8AF79C}"/>
              </a:ext>
            </a:extLst>
          </p:cNvPr>
          <p:cNvSpPr txBox="1">
            <a:spLocks/>
          </p:cNvSpPr>
          <p:nvPr/>
        </p:nvSpPr>
        <p:spPr>
          <a:xfrm>
            <a:off x="342899" y="2427609"/>
            <a:ext cx="6340929" cy="4049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31775" indent="-23177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rgbClr val="A92B40"/>
              </a:buClr>
              <a:buSzPct val="110000"/>
              <a:buFont typeface="Arial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5425" algn="l" defTabSz="914400" rtl="0" eaLnBrk="1" latinLnBrk="0" hangingPunct="1">
              <a:lnSpc>
                <a:spcPct val="114000"/>
              </a:lnSpc>
              <a:spcBef>
                <a:spcPts val="400"/>
              </a:spcBef>
              <a:buClr>
                <a:srgbClr val="A92B40"/>
              </a:buClr>
              <a:buSzPct val="110000"/>
              <a:buFont typeface=".AppleSystemUIFont" charset="-120"/>
              <a:buChar char="-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0563" indent="-233363" algn="l" defTabSz="914400" rtl="0" eaLnBrk="1" latinLnBrk="0" hangingPunct="1">
              <a:lnSpc>
                <a:spcPct val="114000"/>
              </a:lnSpc>
              <a:spcBef>
                <a:spcPts val="400"/>
              </a:spcBef>
              <a:buClr>
                <a:srgbClr val="A92B40"/>
              </a:buClr>
              <a:buSzPct val="110000"/>
              <a:buFont typeface="Wingdings" charset="2"/>
              <a:buChar char="§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5988" indent="-225425" algn="l" defTabSz="914400" rtl="0" eaLnBrk="1" latinLnBrk="0" hangingPunct="1">
              <a:lnSpc>
                <a:spcPct val="114000"/>
              </a:lnSpc>
              <a:spcBef>
                <a:spcPts val="400"/>
              </a:spcBef>
              <a:buClr>
                <a:srgbClr val="A92B40"/>
              </a:buClr>
              <a:buSzPct val="110000"/>
              <a:buFont typeface="Courier New" charset="0"/>
              <a:buChar char="o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3750" indent="-228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rgbClr val="A92B40"/>
              </a:buClr>
              <a:buSzPct val="110000"/>
              <a:buFont typeface="Arial"/>
              <a:buChar char="•"/>
              <a:tabLst/>
              <a:defRPr sz="1600" kern="1200" baseline="0">
                <a:solidFill>
                  <a:srgbClr val="745C3A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Total heating calculated over entire aeroshell</a:t>
            </a:r>
          </a:p>
        </p:txBody>
      </p:sp>
      <p:sp>
        <p:nvSpPr>
          <p:cNvPr id="32" name="Content Placeholder 11">
            <a:extLst>
              <a:ext uri="{FF2B5EF4-FFF2-40B4-BE49-F238E27FC236}">
                <a16:creationId xmlns:a16="http://schemas.microsoft.com/office/drawing/2014/main" id="{265A0901-7250-0B40-9126-75F7C4535BE2}"/>
              </a:ext>
            </a:extLst>
          </p:cNvPr>
          <p:cNvSpPr txBox="1">
            <a:spLocks/>
          </p:cNvSpPr>
          <p:nvPr/>
        </p:nvSpPr>
        <p:spPr>
          <a:xfrm>
            <a:off x="350150" y="2794215"/>
            <a:ext cx="6340929" cy="32800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31775" indent="-23177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rgbClr val="A92B40"/>
              </a:buClr>
              <a:buSzPct val="110000"/>
              <a:buFont typeface="Arial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5425" algn="l" defTabSz="914400" rtl="0" eaLnBrk="1" latinLnBrk="0" hangingPunct="1">
              <a:lnSpc>
                <a:spcPct val="114000"/>
              </a:lnSpc>
              <a:spcBef>
                <a:spcPts val="400"/>
              </a:spcBef>
              <a:buClr>
                <a:srgbClr val="A92B40"/>
              </a:buClr>
              <a:buSzPct val="110000"/>
              <a:buFont typeface=".AppleSystemUIFont" charset="-120"/>
              <a:buChar char="-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0563" indent="-233363" algn="l" defTabSz="914400" rtl="0" eaLnBrk="1" latinLnBrk="0" hangingPunct="1">
              <a:lnSpc>
                <a:spcPct val="114000"/>
              </a:lnSpc>
              <a:spcBef>
                <a:spcPts val="400"/>
              </a:spcBef>
              <a:buClr>
                <a:srgbClr val="A92B40"/>
              </a:buClr>
              <a:buSzPct val="110000"/>
              <a:buFont typeface="Wingdings" charset="2"/>
              <a:buChar char="§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5988" indent="-225425" algn="l" defTabSz="914400" rtl="0" eaLnBrk="1" latinLnBrk="0" hangingPunct="1">
              <a:lnSpc>
                <a:spcPct val="114000"/>
              </a:lnSpc>
              <a:spcBef>
                <a:spcPts val="400"/>
              </a:spcBef>
              <a:buClr>
                <a:srgbClr val="A92B40"/>
              </a:buClr>
              <a:buSzPct val="110000"/>
              <a:buFont typeface="Courier New" charset="0"/>
              <a:buChar char="o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3750" indent="-228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rgbClr val="A92B40"/>
              </a:buClr>
              <a:buSzPct val="110000"/>
              <a:buFont typeface="Arial"/>
              <a:buChar char="•"/>
              <a:tabLst/>
              <a:defRPr sz="1600" kern="1200" baseline="0">
                <a:solidFill>
                  <a:srgbClr val="745C3A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Conservative margins applied</a:t>
            </a:r>
          </a:p>
        </p:txBody>
      </p:sp>
      <p:sp>
        <p:nvSpPr>
          <p:cNvPr id="33" name="Content Placeholder 11">
            <a:extLst>
              <a:ext uri="{FF2B5EF4-FFF2-40B4-BE49-F238E27FC236}">
                <a16:creationId xmlns:a16="http://schemas.microsoft.com/office/drawing/2014/main" id="{2EF8D89F-FEC5-C542-94E1-1BF227901341}"/>
              </a:ext>
            </a:extLst>
          </p:cNvPr>
          <p:cNvSpPr txBox="1">
            <a:spLocks/>
          </p:cNvSpPr>
          <p:nvPr/>
        </p:nvSpPr>
        <p:spPr>
          <a:xfrm>
            <a:off x="350150" y="3108699"/>
            <a:ext cx="6340929" cy="32160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31775" indent="-23177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rgbClr val="A92B40"/>
              </a:buClr>
              <a:buSzPct val="110000"/>
              <a:buFont typeface="Arial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5425" algn="l" defTabSz="914400" rtl="0" eaLnBrk="1" latinLnBrk="0" hangingPunct="1">
              <a:lnSpc>
                <a:spcPct val="114000"/>
              </a:lnSpc>
              <a:spcBef>
                <a:spcPts val="400"/>
              </a:spcBef>
              <a:buClr>
                <a:srgbClr val="A92B40"/>
              </a:buClr>
              <a:buSzPct val="110000"/>
              <a:buFont typeface=".AppleSystemUIFont" charset="-120"/>
              <a:buChar char="-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0563" indent="-233363" algn="l" defTabSz="914400" rtl="0" eaLnBrk="1" latinLnBrk="0" hangingPunct="1">
              <a:lnSpc>
                <a:spcPct val="114000"/>
              </a:lnSpc>
              <a:spcBef>
                <a:spcPts val="400"/>
              </a:spcBef>
              <a:buClr>
                <a:srgbClr val="A92B40"/>
              </a:buClr>
              <a:buSzPct val="110000"/>
              <a:buFont typeface="Wingdings" charset="2"/>
              <a:buChar char="§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5988" indent="-225425" algn="l" defTabSz="914400" rtl="0" eaLnBrk="1" latinLnBrk="0" hangingPunct="1">
              <a:lnSpc>
                <a:spcPct val="114000"/>
              </a:lnSpc>
              <a:spcBef>
                <a:spcPts val="400"/>
              </a:spcBef>
              <a:buClr>
                <a:srgbClr val="A92B40"/>
              </a:buClr>
              <a:buSzPct val="110000"/>
              <a:buFont typeface="Courier New" charset="0"/>
              <a:buChar char="o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3750" indent="-228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rgbClr val="A92B40"/>
              </a:buClr>
              <a:buSzPct val="110000"/>
              <a:buFont typeface="Arial"/>
              <a:buChar char="•"/>
              <a:tabLst/>
              <a:defRPr sz="1600" kern="1200" baseline="0">
                <a:solidFill>
                  <a:srgbClr val="745C3A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Margined values within tested limits for chosen TPS</a:t>
            </a:r>
          </a:p>
        </p:txBody>
      </p:sp>
    </p:spTree>
    <p:extLst>
      <p:ext uri="{BB962C8B-B14F-4D97-AF65-F5344CB8AC3E}">
        <p14:creationId xmlns:p14="http://schemas.microsoft.com/office/powerpoint/2010/main" val="751170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2" grpId="0"/>
      <p:bldP spid="3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E6B4C86-AC09-E64C-B6C9-E57A92C9FB4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B8ED171-829A-B545-A0A1-3DBA02DD4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Main Seal Aerothermal (1/2)</a:t>
            </a:r>
          </a:p>
        </p:txBody>
      </p:sp>
      <p:sp>
        <p:nvSpPr>
          <p:cNvPr id="23" name="Content Placeholder 11">
            <a:extLst>
              <a:ext uri="{FF2B5EF4-FFF2-40B4-BE49-F238E27FC236}">
                <a16:creationId xmlns:a16="http://schemas.microsoft.com/office/drawing/2014/main" id="{B660E679-7746-3B49-9CF7-A5D67FDD7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1" y="1234092"/>
            <a:ext cx="5870528" cy="1169207"/>
          </a:xfrm>
        </p:spPr>
        <p:txBody>
          <a:bodyPr>
            <a:normAutofit fontScale="92500"/>
          </a:bodyPr>
          <a:lstStyle/>
          <a:p>
            <a:r>
              <a:rPr lang="en-US" dirty="0"/>
              <a:t>Main seal is the separation plane for the HS and BS</a:t>
            </a:r>
          </a:p>
          <a:p>
            <a:r>
              <a:rPr lang="en-US" dirty="0"/>
              <a:t>Titan offers unique challenges; analysis predicts relatively high radiative heating at seal location</a:t>
            </a:r>
          </a:p>
        </p:txBody>
      </p:sp>
      <p:sp>
        <p:nvSpPr>
          <p:cNvPr id="30" name="Content Placeholder 11">
            <a:extLst>
              <a:ext uri="{FF2B5EF4-FFF2-40B4-BE49-F238E27FC236}">
                <a16:creationId xmlns:a16="http://schemas.microsoft.com/office/drawing/2014/main" id="{F124EBDF-1CAD-214F-9672-3C4B6E8AF79C}"/>
              </a:ext>
            </a:extLst>
          </p:cNvPr>
          <p:cNvSpPr txBox="1">
            <a:spLocks/>
          </p:cNvSpPr>
          <p:nvPr/>
        </p:nvSpPr>
        <p:spPr>
          <a:xfrm>
            <a:off x="342899" y="2427609"/>
            <a:ext cx="6340929" cy="4049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31775" indent="-23177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rgbClr val="A92B40"/>
              </a:buClr>
              <a:buSzPct val="110000"/>
              <a:buFont typeface="Arial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5425" algn="l" defTabSz="914400" rtl="0" eaLnBrk="1" latinLnBrk="0" hangingPunct="1">
              <a:lnSpc>
                <a:spcPct val="114000"/>
              </a:lnSpc>
              <a:spcBef>
                <a:spcPts val="400"/>
              </a:spcBef>
              <a:buClr>
                <a:srgbClr val="A92B40"/>
              </a:buClr>
              <a:buSzPct val="110000"/>
              <a:buFont typeface=".AppleSystemUIFont" charset="-120"/>
              <a:buChar char="-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0563" indent="-233363" algn="l" defTabSz="914400" rtl="0" eaLnBrk="1" latinLnBrk="0" hangingPunct="1">
              <a:lnSpc>
                <a:spcPct val="114000"/>
              </a:lnSpc>
              <a:spcBef>
                <a:spcPts val="400"/>
              </a:spcBef>
              <a:buClr>
                <a:srgbClr val="A92B40"/>
              </a:buClr>
              <a:buSzPct val="110000"/>
              <a:buFont typeface="Wingdings" charset="2"/>
              <a:buChar char="§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5988" indent="-225425" algn="l" defTabSz="914400" rtl="0" eaLnBrk="1" latinLnBrk="0" hangingPunct="1">
              <a:lnSpc>
                <a:spcPct val="114000"/>
              </a:lnSpc>
              <a:spcBef>
                <a:spcPts val="400"/>
              </a:spcBef>
              <a:buClr>
                <a:srgbClr val="A92B40"/>
              </a:buClr>
              <a:buSzPct val="110000"/>
              <a:buFont typeface="Courier New" charset="0"/>
              <a:buChar char="o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3750" indent="-228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rgbClr val="A92B40"/>
              </a:buClr>
              <a:buSzPct val="110000"/>
              <a:buFont typeface="Arial"/>
              <a:buChar char="•"/>
              <a:tabLst/>
              <a:defRPr sz="1600" kern="1200" baseline="0">
                <a:solidFill>
                  <a:srgbClr val="745C3A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Three mitigations underway simultaneously</a:t>
            </a:r>
          </a:p>
        </p:txBody>
      </p:sp>
      <p:sp>
        <p:nvSpPr>
          <p:cNvPr id="32" name="Content Placeholder 11">
            <a:extLst>
              <a:ext uri="{FF2B5EF4-FFF2-40B4-BE49-F238E27FC236}">
                <a16:creationId xmlns:a16="http://schemas.microsoft.com/office/drawing/2014/main" id="{265A0901-7250-0B40-9126-75F7C4535BE2}"/>
              </a:ext>
            </a:extLst>
          </p:cNvPr>
          <p:cNvSpPr txBox="1">
            <a:spLocks/>
          </p:cNvSpPr>
          <p:nvPr/>
        </p:nvSpPr>
        <p:spPr>
          <a:xfrm>
            <a:off x="350150" y="2794214"/>
            <a:ext cx="5795255" cy="1175631"/>
          </a:xfrm>
          <a:prstGeom prst="rect">
            <a:avLst/>
          </a:prstGeom>
        </p:spPr>
        <p:txBody>
          <a:bodyPr vert="horz" lIns="0" tIns="0" rIns="0" bIns="0" rtlCol="0">
            <a:normAutofit fontScale="85000" lnSpcReduction="20000"/>
          </a:bodyPr>
          <a:lstStyle>
            <a:lvl1pPr marL="231775" indent="-23177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rgbClr val="A92B40"/>
              </a:buClr>
              <a:buSzPct val="110000"/>
              <a:buFont typeface="Arial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5425" algn="l" defTabSz="914400" rtl="0" eaLnBrk="1" latinLnBrk="0" hangingPunct="1">
              <a:lnSpc>
                <a:spcPct val="114000"/>
              </a:lnSpc>
              <a:spcBef>
                <a:spcPts val="400"/>
              </a:spcBef>
              <a:buClr>
                <a:srgbClr val="A92B40"/>
              </a:buClr>
              <a:buSzPct val="110000"/>
              <a:buFont typeface=".AppleSystemUIFont" charset="-120"/>
              <a:buChar char="-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0563" indent="-233363" algn="l" defTabSz="914400" rtl="0" eaLnBrk="1" latinLnBrk="0" hangingPunct="1">
              <a:lnSpc>
                <a:spcPct val="114000"/>
              </a:lnSpc>
              <a:spcBef>
                <a:spcPts val="400"/>
              </a:spcBef>
              <a:buClr>
                <a:srgbClr val="A92B40"/>
              </a:buClr>
              <a:buSzPct val="110000"/>
              <a:buFont typeface="Wingdings" charset="2"/>
              <a:buChar char="§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5988" indent="-225425" algn="l" defTabSz="914400" rtl="0" eaLnBrk="1" latinLnBrk="0" hangingPunct="1">
              <a:lnSpc>
                <a:spcPct val="114000"/>
              </a:lnSpc>
              <a:spcBef>
                <a:spcPts val="400"/>
              </a:spcBef>
              <a:buClr>
                <a:srgbClr val="A92B40"/>
              </a:buClr>
              <a:buSzPct val="110000"/>
              <a:buFont typeface="Courier New" charset="0"/>
              <a:buChar char="o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3750" indent="-228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rgbClr val="A92B40"/>
              </a:buClr>
              <a:buSzPct val="110000"/>
              <a:buFont typeface="Arial"/>
              <a:buChar char="•"/>
              <a:tabLst/>
              <a:defRPr sz="1600" kern="1200" baseline="0">
                <a:solidFill>
                  <a:srgbClr val="745C3A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Aerothermal “pencil sharpening”; can we better define environment and reduce uncertainty?</a:t>
            </a:r>
          </a:p>
          <a:p>
            <a:pPr lvl="1"/>
            <a:r>
              <a:rPr lang="en-US" dirty="0"/>
              <a:t>Extension testing; can the seal withstand these higher environments?</a:t>
            </a:r>
          </a:p>
          <a:p>
            <a:pPr lvl="1"/>
            <a:r>
              <a:rPr lang="en-US" dirty="0"/>
              <a:t>Protection; can we shelter the seal from the radiation?</a:t>
            </a:r>
          </a:p>
          <a:p>
            <a:pPr lvl="1"/>
            <a:endParaRPr lang="en-US" dirty="0"/>
          </a:p>
        </p:txBody>
      </p:sp>
      <p:pic>
        <p:nvPicPr>
          <p:cNvPr id="14" name="Picture 13" descr="A picture containing icon&#10;&#10;Description automatically generated">
            <a:extLst>
              <a:ext uri="{FF2B5EF4-FFF2-40B4-BE49-F238E27FC236}">
                <a16:creationId xmlns:a16="http://schemas.microsoft.com/office/drawing/2014/main" id="{8DD14331-BBCC-6147-BBD4-9519C4FC414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9622649" y="1288612"/>
            <a:ext cx="2381956" cy="2756745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DDC1B93C-9D0A-804C-8D52-F4DD1D892700}"/>
              </a:ext>
            </a:extLst>
          </p:cNvPr>
          <p:cNvSpPr/>
          <p:nvPr/>
        </p:nvSpPr>
        <p:spPr>
          <a:xfrm>
            <a:off x="10402242" y="1540238"/>
            <a:ext cx="274320" cy="2743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4F55AAD-CFA2-834D-B792-7F2B2AF88C7B}"/>
              </a:ext>
            </a:extLst>
          </p:cNvPr>
          <p:cNvCxnSpPr>
            <a:cxnSpLocks/>
            <a:stCxn id="15" idx="2"/>
          </p:cNvCxnSpPr>
          <p:nvPr/>
        </p:nvCxnSpPr>
        <p:spPr>
          <a:xfrm flipH="1">
            <a:off x="8278653" y="1677398"/>
            <a:ext cx="2123589" cy="23858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41E58F8-7591-C246-9A5F-398D0C6CBD5F}"/>
              </a:ext>
            </a:extLst>
          </p:cNvPr>
          <p:cNvCxnSpPr>
            <a:cxnSpLocks/>
            <a:stCxn id="15" idx="2"/>
          </p:cNvCxnSpPr>
          <p:nvPr/>
        </p:nvCxnSpPr>
        <p:spPr>
          <a:xfrm flipH="1">
            <a:off x="8269239" y="1677398"/>
            <a:ext cx="2133003" cy="158663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A picture containing text&#10;&#10;Description automatically generated">
            <a:extLst>
              <a:ext uri="{FF2B5EF4-FFF2-40B4-BE49-F238E27FC236}">
                <a16:creationId xmlns:a16="http://schemas.microsoft.com/office/drawing/2014/main" id="{C52B7C5A-B6B7-744E-8506-B709C1BB3BD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417" t="10934" r="15143" b="3689"/>
          <a:stretch/>
        </p:blipFill>
        <p:spPr>
          <a:xfrm>
            <a:off x="6350503" y="1285399"/>
            <a:ext cx="1918736" cy="1261163"/>
          </a:xfrm>
          <a:prstGeom prst="rect">
            <a:avLst/>
          </a:prstGeom>
          <a:ln w="38100">
            <a:noFill/>
          </a:ln>
        </p:spPr>
      </p:pic>
      <p:pic>
        <p:nvPicPr>
          <p:cNvPr id="19" name="Picture 18" descr="A picture containing logo&#10;&#10;Description automatically generated">
            <a:extLst>
              <a:ext uri="{FF2B5EF4-FFF2-40B4-BE49-F238E27FC236}">
                <a16:creationId xmlns:a16="http://schemas.microsoft.com/office/drawing/2014/main" id="{6EC9507D-25E8-A04F-A8EC-A4F7A0C741D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/>
          </a:blip>
          <a:srcRect l="4635" t="1478" r="15886" b="5488"/>
          <a:stretch/>
        </p:blipFill>
        <p:spPr>
          <a:xfrm>
            <a:off x="6350503" y="2678991"/>
            <a:ext cx="1918736" cy="1170073"/>
          </a:xfrm>
          <a:prstGeom prst="rect">
            <a:avLst/>
          </a:prstGeom>
          <a:ln w="38100">
            <a:noFill/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7CE81FE-BEE7-D946-BFC7-C95664B6C894}"/>
              </a:ext>
            </a:extLst>
          </p:cNvPr>
          <p:cNvSpPr txBox="1"/>
          <p:nvPr/>
        </p:nvSpPr>
        <p:spPr>
          <a:xfrm>
            <a:off x="6359917" y="1294823"/>
            <a:ext cx="812880" cy="26161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No Tooth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982E06C-62F7-CC41-8BBC-4D5EC82DE3B1}"/>
              </a:ext>
            </a:extLst>
          </p:cNvPr>
          <p:cNvSpPr txBox="1"/>
          <p:nvPr/>
        </p:nvSpPr>
        <p:spPr>
          <a:xfrm>
            <a:off x="6353163" y="2690507"/>
            <a:ext cx="610601" cy="26161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Tooth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3FEF089-99EF-8143-AB32-950E181D0181}"/>
              </a:ext>
            </a:extLst>
          </p:cNvPr>
          <p:cNvSpPr txBox="1"/>
          <p:nvPr/>
        </p:nvSpPr>
        <p:spPr>
          <a:xfrm>
            <a:off x="6722031" y="2215261"/>
            <a:ext cx="474810" cy="26161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/>
              <a:t>Seal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7252A94-94F9-BE46-9829-85CBC421E8B7}"/>
              </a:ext>
            </a:extLst>
          </p:cNvPr>
          <p:cNvSpPr txBox="1"/>
          <p:nvPr/>
        </p:nvSpPr>
        <p:spPr>
          <a:xfrm>
            <a:off x="6694763" y="3546383"/>
            <a:ext cx="474810" cy="26161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/>
              <a:t>Seal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A8144EDD-4883-7940-BD9B-18B0FD23265E}"/>
              </a:ext>
            </a:extLst>
          </p:cNvPr>
          <p:cNvCxnSpPr/>
          <p:nvPr/>
        </p:nvCxnSpPr>
        <p:spPr>
          <a:xfrm flipV="1">
            <a:off x="7172796" y="2224688"/>
            <a:ext cx="137075" cy="13080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AFC881FB-4F56-1C41-8BCF-546A14D68A6F}"/>
              </a:ext>
            </a:extLst>
          </p:cNvPr>
          <p:cNvCxnSpPr>
            <a:cxnSpLocks/>
            <a:stCxn id="31" idx="3"/>
          </p:cNvCxnSpPr>
          <p:nvPr/>
        </p:nvCxnSpPr>
        <p:spPr>
          <a:xfrm flipV="1">
            <a:off x="7169573" y="3546384"/>
            <a:ext cx="75498" cy="13080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35" descr="Chart&#10;&#10;Description automatically generated">
            <a:extLst>
              <a:ext uri="{FF2B5EF4-FFF2-40B4-BE49-F238E27FC236}">
                <a16:creationId xmlns:a16="http://schemas.microsoft.com/office/drawing/2014/main" id="{87F084E0-0F61-3843-9F7C-208AFEC72C5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387" t="8128" r="16021"/>
          <a:stretch/>
        </p:blipFill>
        <p:spPr>
          <a:xfrm>
            <a:off x="1995055" y="4057769"/>
            <a:ext cx="6804561" cy="268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572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E6B4C86-AC09-E64C-B6C9-E57A92C9FB4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B8ED171-829A-B545-A0A1-3DBA02DD4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Main Seal Aerothermal (2/2)</a:t>
            </a:r>
          </a:p>
        </p:txBody>
      </p:sp>
      <p:sp>
        <p:nvSpPr>
          <p:cNvPr id="23" name="Content Placeholder 11">
            <a:extLst>
              <a:ext uri="{FF2B5EF4-FFF2-40B4-BE49-F238E27FC236}">
                <a16:creationId xmlns:a16="http://schemas.microsoft.com/office/drawing/2014/main" id="{B660E679-7746-3B49-9CF7-A5D67FDD7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1" y="1234092"/>
            <a:ext cx="7931304" cy="3192942"/>
          </a:xfrm>
        </p:spPr>
        <p:txBody>
          <a:bodyPr>
            <a:normAutofit/>
          </a:bodyPr>
          <a:lstStyle/>
          <a:p>
            <a:r>
              <a:rPr lang="en-US" dirty="0"/>
              <a:t>Essentially all of the energy is coming from the shock layer near the shoulder </a:t>
            </a:r>
          </a:p>
          <a:p>
            <a:r>
              <a:rPr lang="en-US" dirty="0"/>
              <a:t>Combination of high CN mole fraction and high temperature</a:t>
            </a:r>
          </a:p>
          <a:p>
            <a:r>
              <a:rPr lang="en-US" dirty="0"/>
              <a:t>Conclusion: this is still a compressive flow (expanding flow radiation not a major contributor)</a:t>
            </a:r>
          </a:p>
          <a:p>
            <a:r>
              <a:rPr lang="en-US" dirty="0"/>
              <a:t>Therefore we can target with traditional testing in EAST shock tube</a:t>
            </a:r>
          </a:p>
          <a:p>
            <a:pPr lvl="1"/>
            <a:r>
              <a:rPr lang="en-US" sz="1600" dirty="0"/>
              <a:t>Need to test at equivalent normal shock conditions (V=3-4 km/s)</a:t>
            </a:r>
          </a:p>
          <a:p>
            <a:pPr lvl="1"/>
            <a:r>
              <a:rPr lang="en-US" sz="1600" dirty="0"/>
              <a:t>This test is underway now, sponsored by Entry Systems Modeling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53DF2F6C-2F9F-3743-8B72-F04FA164EC1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437" r="639" b="5721"/>
          <a:stretch/>
        </p:blipFill>
        <p:spPr>
          <a:xfrm rot="5400000">
            <a:off x="7691826" y="2368550"/>
            <a:ext cx="5230379" cy="2800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384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E6B4C86-AC09-E64C-B6C9-E57A92C9FB4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B8ED171-829A-B545-A0A1-3DBA02DD4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Thermal Protection System</a:t>
            </a:r>
          </a:p>
        </p:txBody>
      </p:sp>
      <p:sp>
        <p:nvSpPr>
          <p:cNvPr id="17" name="Content Placeholder 11">
            <a:extLst>
              <a:ext uri="{FF2B5EF4-FFF2-40B4-BE49-F238E27FC236}">
                <a16:creationId xmlns:a16="http://schemas.microsoft.com/office/drawing/2014/main" id="{D5A80887-C95E-9A43-829B-32D5ED231B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249" y="1670816"/>
            <a:ext cx="5638800" cy="3840304"/>
          </a:xfrm>
        </p:spPr>
        <p:txBody>
          <a:bodyPr>
            <a:normAutofit fontScale="92500" lnSpcReduction="10000"/>
          </a:bodyPr>
          <a:lstStyle/>
          <a:p>
            <a:r>
              <a:rPr lang="en-US" sz="2200" dirty="0"/>
              <a:t>Three TPS materials:</a:t>
            </a:r>
          </a:p>
          <a:p>
            <a:pPr lvl="1"/>
            <a:r>
              <a:rPr lang="en-US" sz="1700" dirty="0"/>
              <a:t>High TRL and used well within tested limits</a:t>
            </a:r>
          </a:p>
          <a:p>
            <a:pPr lvl="1"/>
            <a:r>
              <a:rPr lang="en-US" sz="1700" dirty="0"/>
              <a:t>Arc jet testing confirms performance</a:t>
            </a:r>
          </a:p>
          <a:p>
            <a:pPr lvl="1"/>
            <a:r>
              <a:rPr lang="en-US" sz="1700" dirty="0"/>
              <a:t>SMD funded PICA-D is a near drop-in replacement for heritage PICA; fabrication of DF billets well underway</a:t>
            </a:r>
          </a:p>
          <a:p>
            <a:r>
              <a:rPr lang="en-US" sz="2200" dirty="0"/>
              <a:t>TPS sizing &amp; margin analysis uses mature processes developed during MSL/Orion</a:t>
            </a:r>
          </a:p>
          <a:p>
            <a:pPr lvl="1"/>
            <a:r>
              <a:rPr lang="en-US" dirty="0"/>
              <a:t>Design thicknesses carry unallocated margin</a:t>
            </a:r>
          </a:p>
          <a:p>
            <a:r>
              <a:rPr lang="en-US" sz="2200" dirty="0"/>
              <a:t>TPS manufacture, testing, qualification and assembly follow standard procedures developed at LM and NASA ARC </a:t>
            </a:r>
          </a:p>
          <a:p>
            <a:endParaRPr lang="en-US" sz="1800" dirty="0"/>
          </a:p>
        </p:txBody>
      </p:sp>
      <p:pic>
        <p:nvPicPr>
          <p:cNvPr id="18" name="Content Placeholder 7">
            <a:extLst>
              <a:ext uri="{FF2B5EF4-FFF2-40B4-BE49-F238E27FC236}">
                <a16:creationId xmlns:a16="http://schemas.microsoft.com/office/drawing/2014/main" id="{043953A4-C809-6D45-B245-B9F44BDE94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55" r="8268"/>
          <a:stretch/>
        </p:blipFill>
        <p:spPr>
          <a:xfrm>
            <a:off x="6658035" y="1968281"/>
            <a:ext cx="4717535" cy="3542839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9A4BBD3-6FF4-054C-A645-354F05853C5F}"/>
              </a:ext>
            </a:extLst>
          </p:cNvPr>
          <p:cNvCxnSpPr>
            <a:cxnSpLocks/>
          </p:cNvCxnSpPr>
          <p:nvPr/>
        </p:nvCxnSpPr>
        <p:spPr>
          <a:xfrm flipV="1">
            <a:off x="10505942" y="2395448"/>
            <a:ext cx="118482" cy="21510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335E5160-EB60-534D-B2DA-6F81B741D7BF}"/>
              </a:ext>
            </a:extLst>
          </p:cNvPr>
          <p:cNvSpPr txBox="1"/>
          <p:nvPr/>
        </p:nvSpPr>
        <p:spPr>
          <a:xfrm>
            <a:off x="10173312" y="1872482"/>
            <a:ext cx="1585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Backshell</a:t>
            </a:r>
          </a:p>
          <a:p>
            <a:r>
              <a:rPr lang="en-US" sz="1600" b="1" dirty="0"/>
              <a:t>0.5” SLA-561V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168FEF7-2937-2042-A39C-D3FCE2FF0428}"/>
              </a:ext>
            </a:extLst>
          </p:cNvPr>
          <p:cNvCxnSpPr>
            <a:cxnSpLocks/>
          </p:cNvCxnSpPr>
          <p:nvPr/>
        </p:nvCxnSpPr>
        <p:spPr>
          <a:xfrm>
            <a:off x="9805274" y="2093799"/>
            <a:ext cx="3048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C3546D00-0E59-A744-8B30-920B952B7143}"/>
              </a:ext>
            </a:extLst>
          </p:cNvPr>
          <p:cNvSpPr txBox="1"/>
          <p:nvPr/>
        </p:nvSpPr>
        <p:spPr>
          <a:xfrm>
            <a:off x="6380679" y="1890038"/>
            <a:ext cx="14494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Aft Cover</a:t>
            </a:r>
          </a:p>
          <a:p>
            <a:r>
              <a:rPr lang="en-US" sz="1600" b="1" dirty="0"/>
              <a:t>0.6” SLA-220</a:t>
            </a:r>
          </a:p>
        </p:txBody>
      </p:sp>
      <p:cxnSp>
        <p:nvCxnSpPr>
          <p:cNvPr id="31" name="Elbow Connector 30">
            <a:extLst>
              <a:ext uri="{FF2B5EF4-FFF2-40B4-BE49-F238E27FC236}">
                <a16:creationId xmlns:a16="http://schemas.microsoft.com/office/drawing/2014/main" id="{6B7EA20E-00B1-344D-87D1-82EAB6B823E2}"/>
              </a:ext>
            </a:extLst>
          </p:cNvPr>
          <p:cNvCxnSpPr>
            <a:cxnSpLocks/>
          </p:cNvCxnSpPr>
          <p:nvPr/>
        </p:nvCxnSpPr>
        <p:spPr>
          <a:xfrm rot="16200000" flipH="1" flipV="1">
            <a:off x="8003582" y="968207"/>
            <a:ext cx="38431" cy="1899843"/>
          </a:xfrm>
          <a:prstGeom prst="bentConnector3">
            <a:avLst>
              <a:gd name="adj1" fmla="val -594832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1F4BAF5F-CF4D-C447-A1E4-157253FB122A}"/>
              </a:ext>
            </a:extLst>
          </p:cNvPr>
          <p:cNvCxnSpPr>
            <a:cxnSpLocks/>
          </p:cNvCxnSpPr>
          <p:nvPr/>
        </p:nvCxnSpPr>
        <p:spPr>
          <a:xfrm>
            <a:off x="8512629" y="5326204"/>
            <a:ext cx="293914" cy="47299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D44E6937-7FFC-BB44-952F-EC2ABC9100F0}"/>
              </a:ext>
            </a:extLst>
          </p:cNvPr>
          <p:cNvSpPr txBox="1"/>
          <p:nvPr/>
        </p:nvSpPr>
        <p:spPr>
          <a:xfrm>
            <a:off x="8037114" y="5818078"/>
            <a:ext cx="38411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Heatshield</a:t>
            </a:r>
          </a:p>
          <a:p>
            <a:r>
              <a:rPr lang="en-US" sz="1600" b="1" dirty="0"/>
              <a:t>1.25” Tiled PICA-D &amp; RTV Gap Filler</a:t>
            </a:r>
          </a:p>
        </p:txBody>
      </p:sp>
    </p:spTree>
    <p:extLst>
      <p:ext uri="{BB962C8B-B14F-4D97-AF65-F5344CB8AC3E}">
        <p14:creationId xmlns:p14="http://schemas.microsoft.com/office/powerpoint/2010/main" val="17124546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967D8E75-A87A-074B-9323-3D16491CED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8048" y="1670816"/>
            <a:ext cx="5920299" cy="420747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BF908B76-12FC-954E-8DE1-2622AA2B2F13}"/>
              </a:ext>
            </a:extLst>
          </p:cNvPr>
          <p:cNvGrpSpPr/>
          <p:nvPr/>
        </p:nvGrpSpPr>
        <p:grpSpPr>
          <a:xfrm>
            <a:off x="7136189" y="1303146"/>
            <a:ext cx="4531037" cy="5056273"/>
            <a:chOff x="7136189" y="1303146"/>
            <a:chExt cx="4531037" cy="5056273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0ABF7EA2-0655-1546-846E-EED22EB66A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36189" y="1303146"/>
              <a:ext cx="4500639" cy="5056273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3A9AA66-F985-F744-A4CB-92806648F4E4}"/>
                </a:ext>
              </a:extLst>
            </p:cNvPr>
            <p:cNvSpPr txBox="1"/>
            <p:nvPr/>
          </p:nvSpPr>
          <p:spPr>
            <a:xfrm>
              <a:off x="10854183" y="3666852"/>
              <a:ext cx="813043" cy="338554"/>
            </a:xfrm>
            <a:prstGeom prst="rect">
              <a:avLst/>
            </a:prstGeom>
            <a:solidFill>
              <a:schemeClr val="bg1"/>
            </a:solidFill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solidFill>
                    <a:schemeClr val="tx1"/>
                  </a:solidFill>
                </a:rPr>
                <a:t>36.0 m</a:t>
              </a: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E6B4C86-AC09-E64C-B6C9-E57A92C9FB4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B8ED171-829A-B545-A0A1-3DBA02DD4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Parachute Deceleration System</a:t>
            </a:r>
          </a:p>
        </p:txBody>
      </p:sp>
      <p:sp>
        <p:nvSpPr>
          <p:cNvPr id="24" name="Content Placeholder 11">
            <a:extLst>
              <a:ext uri="{FF2B5EF4-FFF2-40B4-BE49-F238E27FC236}">
                <a16:creationId xmlns:a16="http://schemas.microsoft.com/office/drawing/2014/main" id="{4B6D6A24-2FAF-2D42-805C-BE00E0A5E4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1834106"/>
            <a:ext cx="5638800" cy="1501744"/>
          </a:xfrm>
        </p:spPr>
        <p:txBody>
          <a:bodyPr>
            <a:normAutofit/>
          </a:bodyPr>
          <a:lstStyle/>
          <a:p>
            <a:r>
              <a:rPr lang="en-US" sz="2200" dirty="0"/>
              <a:t>Drogue Parachute (5.4 m DGB)</a:t>
            </a:r>
          </a:p>
          <a:p>
            <a:pPr lvl="1"/>
            <a:r>
              <a:rPr lang="en-US" sz="1700" dirty="0"/>
              <a:t>Mortar deploy via trigger at Mach 1.5</a:t>
            </a:r>
          </a:p>
          <a:p>
            <a:pPr lvl="1"/>
            <a:r>
              <a:rPr lang="en-US" sz="1700" dirty="0"/>
              <a:t>Functions: stabilize capsule, decelerate through atmosphere, extract main chute</a:t>
            </a:r>
          </a:p>
        </p:txBody>
      </p:sp>
      <p:sp>
        <p:nvSpPr>
          <p:cNvPr id="25" name="Content Placeholder 11">
            <a:extLst>
              <a:ext uri="{FF2B5EF4-FFF2-40B4-BE49-F238E27FC236}">
                <a16:creationId xmlns:a16="http://schemas.microsoft.com/office/drawing/2014/main" id="{229BB5EF-DEDD-9946-B79F-93D44BF538B3}"/>
              </a:ext>
            </a:extLst>
          </p:cNvPr>
          <p:cNvSpPr txBox="1">
            <a:spLocks/>
          </p:cNvSpPr>
          <p:nvPr/>
        </p:nvSpPr>
        <p:spPr>
          <a:xfrm>
            <a:off x="342900" y="3379394"/>
            <a:ext cx="5638800" cy="122816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31775" indent="-23177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rgbClr val="A92B40"/>
              </a:buClr>
              <a:buSzPct val="110000"/>
              <a:buFont typeface="Arial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5425" algn="l" defTabSz="914400" rtl="0" eaLnBrk="1" latinLnBrk="0" hangingPunct="1">
              <a:lnSpc>
                <a:spcPct val="114000"/>
              </a:lnSpc>
              <a:spcBef>
                <a:spcPts val="400"/>
              </a:spcBef>
              <a:buClr>
                <a:srgbClr val="A92B40"/>
              </a:buClr>
              <a:buSzPct val="110000"/>
              <a:buFont typeface=".AppleSystemUIFont" charset="-120"/>
              <a:buChar char="-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0563" indent="-233363" algn="l" defTabSz="914400" rtl="0" eaLnBrk="1" latinLnBrk="0" hangingPunct="1">
              <a:lnSpc>
                <a:spcPct val="114000"/>
              </a:lnSpc>
              <a:spcBef>
                <a:spcPts val="400"/>
              </a:spcBef>
              <a:buClr>
                <a:srgbClr val="A92B40"/>
              </a:buClr>
              <a:buSzPct val="110000"/>
              <a:buFont typeface="Wingdings" charset="2"/>
              <a:buChar char="§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5988" indent="-225425" algn="l" defTabSz="914400" rtl="0" eaLnBrk="1" latinLnBrk="0" hangingPunct="1">
              <a:lnSpc>
                <a:spcPct val="114000"/>
              </a:lnSpc>
              <a:spcBef>
                <a:spcPts val="400"/>
              </a:spcBef>
              <a:buClr>
                <a:srgbClr val="A92B40"/>
              </a:buClr>
              <a:buSzPct val="110000"/>
              <a:buFont typeface="Courier New" charset="0"/>
              <a:buChar char="o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3750" indent="-228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rgbClr val="A92B40"/>
              </a:buClr>
              <a:buSzPct val="110000"/>
              <a:buFont typeface="Arial"/>
              <a:buChar char="•"/>
              <a:tabLst/>
              <a:defRPr sz="1600" kern="1200" baseline="0">
                <a:solidFill>
                  <a:srgbClr val="745C3A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Main Parachute (14.78 m DGB)</a:t>
            </a:r>
          </a:p>
          <a:p>
            <a:pPr lvl="1"/>
            <a:r>
              <a:rPr lang="en-US" dirty="0"/>
              <a:t>Low speed subsonic deploy</a:t>
            </a:r>
          </a:p>
          <a:p>
            <a:pPr lvl="1"/>
            <a:r>
              <a:rPr lang="en-US" dirty="0"/>
              <a:t>Possible anti-inversion netting</a:t>
            </a:r>
          </a:p>
        </p:txBody>
      </p:sp>
      <p:sp>
        <p:nvSpPr>
          <p:cNvPr id="26" name="Content Placeholder 11">
            <a:extLst>
              <a:ext uri="{FF2B5EF4-FFF2-40B4-BE49-F238E27FC236}">
                <a16:creationId xmlns:a16="http://schemas.microsoft.com/office/drawing/2014/main" id="{72EAF09C-9016-7B49-BC37-4E7B598A2E92}"/>
              </a:ext>
            </a:extLst>
          </p:cNvPr>
          <p:cNvSpPr txBox="1">
            <a:spLocks/>
          </p:cNvSpPr>
          <p:nvPr/>
        </p:nvSpPr>
        <p:spPr>
          <a:xfrm>
            <a:off x="342900" y="4607556"/>
            <a:ext cx="5638800" cy="85707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31775" indent="-231775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rgbClr val="A92B40"/>
              </a:buClr>
              <a:buSzPct val="110000"/>
              <a:buFont typeface="Arial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5425" algn="l" defTabSz="914400" rtl="0" eaLnBrk="1" latinLnBrk="0" hangingPunct="1">
              <a:lnSpc>
                <a:spcPct val="114000"/>
              </a:lnSpc>
              <a:spcBef>
                <a:spcPts val="400"/>
              </a:spcBef>
              <a:buClr>
                <a:srgbClr val="A92B40"/>
              </a:buClr>
              <a:buSzPct val="110000"/>
              <a:buFont typeface=".AppleSystemUIFont" charset="-120"/>
              <a:buChar char="-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0563" indent="-233363" algn="l" defTabSz="914400" rtl="0" eaLnBrk="1" latinLnBrk="0" hangingPunct="1">
              <a:lnSpc>
                <a:spcPct val="114000"/>
              </a:lnSpc>
              <a:spcBef>
                <a:spcPts val="400"/>
              </a:spcBef>
              <a:buClr>
                <a:srgbClr val="A92B40"/>
              </a:buClr>
              <a:buSzPct val="110000"/>
              <a:buFont typeface="Wingdings" charset="2"/>
              <a:buChar char="§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5988" indent="-225425" algn="l" defTabSz="914400" rtl="0" eaLnBrk="1" latinLnBrk="0" hangingPunct="1">
              <a:lnSpc>
                <a:spcPct val="114000"/>
              </a:lnSpc>
              <a:spcBef>
                <a:spcPts val="400"/>
              </a:spcBef>
              <a:buClr>
                <a:srgbClr val="A92B40"/>
              </a:buClr>
              <a:buSzPct val="110000"/>
              <a:buFont typeface="Courier New" charset="0"/>
              <a:buChar char="o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3750" indent="-228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rgbClr val="A92B40"/>
              </a:buClr>
              <a:buSzPct val="110000"/>
              <a:buFont typeface="Arial"/>
              <a:buChar char="•"/>
              <a:tabLst/>
              <a:defRPr sz="1600" kern="1200" baseline="0">
                <a:solidFill>
                  <a:srgbClr val="745C3A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Huygens heritage swivels prevent line twisting</a:t>
            </a:r>
          </a:p>
          <a:p>
            <a:pPr lvl="1"/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997A24B-379B-8C42-AFFD-762D3E2BB9FA}"/>
              </a:ext>
            </a:extLst>
          </p:cNvPr>
          <p:cNvGrpSpPr/>
          <p:nvPr/>
        </p:nvGrpSpPr>
        <p:grpSpPr>
          <a:xfrm>
            <a:off x="7685314" y="550768"/>
            <a:ext cx="4071257" cy="6358713"/>
            <a:chOff x="7685314" y="550768"/>
            <a:chExt cx="4071257" cy="6358713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4FF16604-6B36-8E4D-BC0D-2A141C5306DF}"/>
                </a:ext>
              </a:extLst>
            </p:cNvPr>
            <p:cNvGrpSpPr/>
            <p:nvPr/>
          </p:nvGrpSpPr>
          <p:grpSpPr>
            <a:xfrm>
              <a:off x="7685314" y="550768"/>
              <a:ext cx="4071257" cy="6358713"/>
              <a:chOff x="7685314" y="550768"/>
              <a:chExt cx="4071257" cy="6358713"/>
            </a:xfrm>
          </p:grpSpPr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EDEB3D94-767C-0042-A1B0-855170F64D4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10554" t="3175" r="75341" b="4106"/>
              <a:stretch/>
            </p:blipFill>
            <p:spPr>
              <a:xfrm rot="2532663">
                <a:off x="8835940" y="550768"/>
                <a:ext cx="1251858" cy="6358713"/>
              </a:xfrm>
              <a:prstGeom prst="rect">
                <a:avLst/>
              </a:prstGeom>
            </p:spPr>
          </p:pic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0E6E7FF9-533E-3F4B-BBEF-DFF7449473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85314" y="6117769"/>
                <a:ext cx="195943" cy="195943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A4DB8CB8-7C71-3840-B40A-A144E311CFD5}"/>
                  </a:ext>
                </a:extLst>
              </p:cNvPr>
              <p:cNvCxnSpPr/>
              <p:nvPr/>
            </p:nvCxnSpPr>
            <p:spPr>
              <a:xfrm>
                <a:off x="11565397" y="1834106"/>
                <a:ext cx="191174" cy="191174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05C092FE-2C67-0544-9166-B1BF1A159EB4}"/>
                  </a:ext>
                </a:extLst>
              </p:cNvPr>
              <p:cNvCxnSpPr/>
              <p:nvPr/>
            </p:nvCxnSpPr>
            <p:spPr>
              <a:xfrm flipV="1">
                <a:off x="7783285" y="1929693"/>
                <a:ext cx="3923963" cy="4286047"/>
              </a:xfrm>
              <a:prstGeom prst="straightConnector1">
                <a:avLst/>
              </a:prstGeom>
              <a:ln w="12700">
                <a:solidFill>
                  <a:schemeClr val="accent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34A2C20-25F8-2D4F-A1C2-9B02012D5CE0}"/>
                  </a:ext>
                </a:extLst>
              </p:cNvPr>
              <p:cNvSpPr txBox="1"/>
              <p:nvPr/>
            </p:nvSpPr>
            <p:spPr>
              <a:xfrm rot="18664083">
                <a:off x="9261911" y="4025727"/>
                <a:ext cx="742511" cy="307777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1400" b="1" dirty="0">
                    <a:solidFill>
                      <a:schemeClr val="tx1"/>
                    </a:solidFill>
                  </a:rPr>
                  <a:t>37.5 m</a:t>
                </a:r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035EF2B9-01D0-A947-A2C6-27EF86D2FF29}"/>
                </a:ext>
              </a:extLst>
            </p:cNvPr>
            <p:cNvSpPr txBox="1"/>
            <p:nvPr/>
          </p:nvSpPr>
          <p:spPr>
            <a:xfrm rot="18578202">
              <a:off x="9205189" y="4010338"/>
              <a:ext cx="813043" cy="338554"/>
            </a:xfrm>
            <a:prstGeom prst="rect">
              <a:avLst/>
            </a:prstGeom>
            <a:solidFill>
              <a:schemeClr val="bg1"/>
            </a:solidFill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solidFill>
                    <a:schemeClr val="tx1"/>
                  </a:solidFill>
                </a:rPr>
                <a:t>45.0 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33694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/>
      <p:bldP spid="25" grpId="0"/>
      <p:bldP spid="2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6781E14-F981-F74C-8A78-3B2861615D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08ED66-8562-3E40-8360-B79EFC62359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71C4647-349B-7644-B587-10D5DF513271}" type="slidenum">
              <a:rPr lang="en-US" smtClean="0"/>
              <a:t>26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D145082-8D9E-AC4A-BF54-31E0FFBD6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DrEAM</a:t>
            </a:r>
            <a:r>
              <a:rPr lang="en-US" dirty="0"/>
              <a:t>: Preliminary Sensor Layout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E0CA84-5854-A34D-A0B0-F5765A57F8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545" y="1155700"/>
            <a:ext cx="8305800" cy="5054600"/>
          </a:xfrm>
          <a:prstGeom prst="rect">
            <a:avLst/>
          </a:prstGeom>
        </p:spPr>
      </p:pic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031F88E1-15FB-5448-BC70-C5780276CEC3}"/>
              </a:ext>
            </a:extLst>
          </p:cNvPr>
          <p:cNvSpPr txBox="1">
            <a:spLocks/>
          </p:cNvSpPr>
          <p:nvPr/>
        </p:nvSpPr>
        <p:spPr>
          <a:xfrm>
            <a:off x="8549844" y="1485900"/>
            <a:ext cx="3656570" cy="47244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31769" indent="-231769" algn="l" defTabSz="914377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Clr>
                <a:srgbClr val="A92B40"/>
              </a:buClr>
              <a:buSzPct val="110000"/>
              <a:buFont typeface="Arial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indent="-225420" algn="l" defTabSz="914377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1200"/>
              </a:spcAft>
              <a:buClr>
                <a:srgbClr val="A92B40"/>
              </a:buClr>
              <a:buSzPct val="110000"/>
              <a:buFont typeface=".AppleSystemUIFont" charset="-120"/>
              <a:buChar char="-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0545" indent="-233357" algn="l" defTabSz="914377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1200"/>
              </a:spcAft>
              <a:buClr>
                <a:srgbClr val="A92B40"/>
              </a:buClr>
              <a:buSzPct val="110000"/>
              <a:buFont typeface="Wingdings" charset="2"/>
              <a:buChar char="§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5965" indent="-225420" algn="l" defTabSz="914377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1200"/>
              </a:spcAft>
              <a:buClr>
                <a:srgbClr val="A92B40"/>
              </a:buClr>
              <a:buSzPct val="110000"/>
              <a:buFont typeface="Courier New" charset="0"/>
              <a:buChar char="o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3699" indent="-228594" algn="l" defTabSz="914377" rtl="0" eaLnBrk="1" latinLnBrk="0" hangingPunct="1">
              <a:lnSpc>
                <a:spcPct val="100000"/>
              </a:lnSpc>
              <a:spcBef>
                <a:spcPts val="400"/>
              </a:spcBef>
              <a:buClr>
                <a:srgbClr val="A92B40"/>
              </a:buClr>
              <a:buSzPct val="110000"/>
              <a:buFont typeface="Arial"/>
              <a:buChar char="•"/>
              <a:tabLst/>
              <a:defRPr sz="1600" kern="1200" baseline="0">
                <a:solidFill>
                  <a:srgbClr val="745C3A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Dragonfly Sensors for Thermal Reconstruction (</a:t>
            </a:r>
            <a:r>
              <a:rPr lang="en-US" dirty="0" err="1"/>
              <a:t>DragSTR</a:t>
            </a:r>
            <a:r>
              <a:rPr lang="en-US" dirty="0"/>
              <a:t>):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5 forebody TC plugs, 1 aftbody TC plug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Dragonfly Atmospheric Flight Transducers  (</a:t>
            </a:r>
            <a:r>
              <a:rPr lang="en-US" dirty="0" err="1"/>
              <a:t>DrAFT</a:t>
            </a:r>
            <a:r>
              <a:rPr lang="en-US" dirty="0"/>
              <a:t>):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4 forebody pressure transducers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err="1"/>
              <a:t>COmbined</a:t>
            </a:r>
            <a:r>
              <a:rPr lang="en-US" dirty="0"/>
              <a:t> Sensor System for Titan Atmosphere (COSSTA):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3 combined total heat flux, pressure and temperature sensors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1 radiometer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6010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1A77B42-C73C-FF42-A099-64426159A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Entry Phase Challenges</a:t>
            </a:r>
          </a:p>
        </p:txBody>
      </p:sp>
      <p:sp>
        <p:nvSpPr>
          <p:cNvPr id="22" name="Content Placeholder 5">
            <a:extLst>
              <a:ext uri="{FF2B5EF4-FFF2-40B4-BE49-F238E27FC236}">
                <a16:creationId xmlns:a16="http://schemas.microsoft.com/office/drawing/2014/main" id="{BD82C9A9-DA91-A741-879D-1904574103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546" y="1240560"/>
            <a:ext cx="7306838" cy="5175148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Quantifying heating due to shock layer radiation </a:t>
            </a:r>
          </a:p>
          <a:p>
            <a:pPr lvl="1"/>
            <a:r>
              <a:rPr lang="en-US" dirty="0"/>
              <a:t>dominated by CN-red and violet emission</a:t>
            </a:r>
          </a:p>
          <a:p>
            <a:pPr lvl="1"/>
            <a:r>
              <a:rPr lang="en-US" dirty="0"/>
              <a:t>Less validated than air or CO2</a:t>
            </a:r>
          </a:p>
          <a:p>
            <a:pPr lvl="1"/>
            <a:r>
              <a:rPr lang="en-US" dirty="0"/>
              <a:t>NASA/ESM has begun a test series in EAST focused on refining shock tube informed bias uncertainties.</a:t>
            </a:r>
          </a:p>
          <a:p>
            <a:pPr>
              <a:spcBef>
                <a:spcPts val="1600"/>
              </a:spcBef>
            </a:pPr>
            <a:r>
              <a:rPr lang="en-US" b="1" dirty="0"/>
              <a:t>TPS material qualification</a:t>
            </a:r>
          </a:p>
          <a:p>
            <a:pPr lvl="1"/>
            <a:r>
              <a:rPr lang="en-US" dirty="0"/>
              <a:t>Non-oxidizing environment, radiation dominated heating</a:t>
            </a:r>
          </a:p>
          <a:p>
            <a:pPr lvl="1"/>
            <a:r>
              <a:rPr lang="en-US" dirty="0"/>
              <a:t>Performance of RTF gap filler in such an environment</a:t>
            </a:r>
          </a:p>
          <a:p>
            <a:pPr>
              <a:spcBef>
                <a:spcPts val="1600"/>
              </a:spcBef>
            </a:pPr>
            <a:r>
              <a:rPr lang="en-US" b="1" dirty="0"/>
              <a:t>Singularities</a:t>
            </a:r>
          </a:p>
          <a:p>
            <a:pPr lvl="1"/>
            <a:r>
              <a:rPr lang="en-US" dirty="0"/>
              <a:t>Radiative heating on main seal</a:t>
            </a:r>
          </a:p>
          <a:p>
            <a:pPr lvl="1"/>
            <a:r>
              <a:rPr lang="en-US" dirty="0"/>
              <a:t>RF transparency of </a:t>
            </a:r>
            <a:r>
              <a:rPr lang="en-US" dirty="0" err="1"/>
              <a:t>radome</a:t>
            </a:r>
            <a:r>
              <a:rPr lang="en-US" dirty="0"/>
              <a:t> materials</a:t>
            </a:r>
          </a:p>
          <a:p>
            <a:pPr lvl="1"/>
            <a:r>
              <a:rPr lang="en-US" dirty="0"/>
              <a:t>Heating on </a:t>
            </a:r>
            <a:r>
              <a:rPr lang="en-US" dirty="0" err="1"/>
              <a:t>sep.</a:t>
            </a:r>
            <a:r>
              <a:rPr lang="en-US" dirty="0"/>
              <a:t> nut closeouts</a:t>
            </a:r>
          </a:p>
          <a:p>
            <a:pPr>
              <a:spcBef>
                <a:spcPts val="1600"/>
              </a:spcBef>
            </a:pPr>
            <a:r>
              <a:rPr lang="en-US" b="1" dirty="0"/>
              <a:t>EDL Phase thermal analysis</a:t>
            </a:r>
          </a:p>
          <a:p>
            <a:pPr lvl="1"/>
            <a:r>
              <a:rPr lang="en-US" dirty="0"/>
              <a:t>Long descent time, cryogenic exterior,</a:t>
            </a:r>
            <a:br>
              <a:rPr lang="en-US" dirty="0"/>
            </a:br>
            <a:r>
              <a:rPr lang="en-US" dirty="0"/>
              <a:t>internal heat source</a:t>
            </a:r>
          </a:p>
          <a:p>
            <a:pPr lvl="1"/>
            <a:endParaRPr lang="en-US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B0D76A6-4121-A244-8D72-BDAEEE72AB9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21" t="15178" r="13750" b="14452"/>
          <a:stretch/>
        </p:blipFill>
        <p:spPr>
          <a:xfrm>
            <a:off x="9966284" y="1668026"/>
            <a:ext cx="2225716" cy="114925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D3907E90-CC8A-AE44-BB32-9E96B3208013}"/>
              </a:ext>
            </a:extLst>
          </p:cNvPr>
          <p:cNvSpPr txBox="1"/>
          <p:nvPr/>
        </p:nvSpPr>
        <p:spPr>
          <a:xfrm>
            <a:off x="10248388" y="1374512"/>
            <a:ext cx="1581651" cy="338554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1600" b="1" dirty="0">
                <a:solidFill>
                  <a:schemeClr val="accent1"/>
                </a:solidFill>
              </a:rPr>
              <a:t>EAST Testing*</a:t>
            </a:r>
          </a:p>
        </p:txBody>
      </p:sp>
      <p:pic>
        <p:nvPicPr>
          <p:cNvPr id="31" name="Picture 6" descr="NASA Ames on Twitter: &quot;What's hot in the Ames Arc Jet Complex ...">
            <a:extLst>
              <a:ext uri="{FF2B5EF4-FFF2-40B4-BE49-F238E27FC236}">
                <a16:creationId xmlns:a16="http://schemas.microsoft.com/office/drawing/2014/main" id="{93621D8C-D598-CE48-AEB2-3C71C1363B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228" y="3174840"/>
            <a:ext cx="2307288" cy="1312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16685B7-9EDD-274C-955A-C8921991283F}"/>
              </a:ext>
            </a:extLst>
          </p:cNvPr>
          <p:cNvSpPr txBox="1"/>
          <p:nvPr/>
        </p:nvSpPr>
        <p:spPr>
          <a:xfrm>
            <a:off x="8730906" y="2861110"/>
            <a:ext cx="2371931" cy="338554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1600" b="1" dirty="0">
                <a:solidFill>
                  <a:schemeClr val="accent1"/>
                </a:solidFill>
              </a:rPr>
              <a:t>Arc Jet / Lamp Testing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D22A9CC-7249-2841-A7A2-B92D4F16AC62}"/>
              </a:ext>
            </a:extLst>
          </p:cNvPr>
          <p:cNvSpPr txBox="1"/>
          <p:nvPr/>
        </p:nvSpPr>
        <p:spPr>
          <a:xfrm>
            <a:off x="1358747" y="6486958"/>
            <a:ext cx="1919115" cy="338554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1600" b="1" dirty="0">
                <a:solidFill>
                  <a:schemeClr val="accent1"/>
                </a:solidFill>
              </a:rPr>
              <a:t>*ESM Capabilities</a:t>
            </a:r>
          </a:p>
        </p:txBody>
      </p:sp>
      <p:pic>
        <p:nvPicPr>
          <p:cNvPr id="37" name="icarus_huygens.mov" descr="icarus_huygens.mov">
            <a:extLst>
              <a:ext uri="{FF2B5EF4-FFF2-40B4-BE49-F238E27FC236}">
                <a16:creationId xmlns:a16="http://schemas.microsoft.com/office/drawing/2014/main" id="{18436B7B-1296-E942-81CD-20DEEB56A42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779010" y="4589408"/>
            <a:ext cx="2011680" cy="1788160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7E2817C5-F728-CD4B-B5F7-9127ABE410F0}"/>
              </a:ext>
            </a:extLst>
          </p:cNvPr>
          <p:cNvSpPr txBox="1"/>
          <p:nvPr/>
        </p:nvSpPr>
        <p:spPr>
          <a:xfrm>
            <a:off x="10790690" y="5191100"/>
            <a:ext cx="1401310" cy="58477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1"/>
                </a:solidFill>
              </a:rPr>
              <a:t>3D Material Response*</a:t>
            </a:r>
          </a:p>
        </p:txBody>
      </p:sp>
      <p:pic>
        <p:nvPicPr>
          <p:cNvPr id="39" name="Picture 38" descr="A picture containing person, small, standing, child&#10;&#10;Description automatically generated">
            <a:extLst>
              <a:ext uri="{FF2B5EF4-FFF2-40B4-BE49-F238E27FC236}">
                <a16:creationId xmlns:a16="http://schemas.microsoft.com/office/drawing/2014/main" id="{65D01E4C-5DFC-4D45-B945-9BAB9C281225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3454" y="1268935"/>
            <a:ext cx="2286784" cy="1526407"/>
          </a:xfrm>
          <a:prstGeom prst="rect">
            <a:avLst/>
          </a:prstGeom>
        </p:spPr>
      </p:pic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DC1C947B-2D85-E642-9F2C-082B8E8438C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565397" y="6576427"/>
            <a:ext cx="283703" cy="151625"/>
          </a:xfrm>
        </p:spPr>
        <p:txBody>
          <a:bodyPr/>
          <a:lstStyle/>
          <a:p>
            <a:fld id="{4EBCDCBD-78E1-0D41-A999-31B5EBF8E02C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7E1EC4-0A39-0C43-8DDC-9F5FFC5E685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3671" t="12204" r="26146" b="6195"/>
          <a:stretch/>
        </p:blipFill>
        <p:spPr>
          <a:xfrm>
            <a:off x="5163015" y="4117406"/>
            <a:ext cx="3422925" cy="261064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4AA13C4-57AC-1D4E-B608-FAEC4352B1A3}"/>
              </a:ext>
            </a:extLst>
          </p:cNvPr>
          <p:cNvSpPr txBox="1"/>
          <p:nvPr/>
        </p:nvSpPr>
        <p:spPr>
          <a:xfrm>
            <a:off x="5163015" y="6415708"/>
            <a:ext cx="1859805" cy="338554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600" b="1">
                <a:solidFill>
                  <a:schemeClr val="accent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M2020 Closeouts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223C94A-088A-7441-9D07-F9C13C2B9E98}"/>
              </a:ext>
            </a:extLst>
          </p:cNvPr>
          <p:cNvCxnSpPr/>
          <p:nvPr/>
        </p:nvCxnSpPr>
        <p:spPr>
          <a:xfrm flipV="1">
            <a:off x="6096000" y="5617440"/>
            <a:ext cx="1063243" cy="785163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2AE9A6E-972A-7844-8DC0-584B877FABCC}"/>
              </a:ext>
            </a:extLst>
          </p:cNvPr>
          <p:cNvCxnSpPr>
            <a:stCxn id="5" idx="0"/>
          </p:cNvCxnSpPr>
          <p:nvPr/>
        </p:nvCxnSpPr>
        <p:spPr>
          <a:xfrm flipV="1">
            <a:off x="6092918" y="5617440"/>
            <a:ext cx="285580" cy="798268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3297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00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video>
              <p:cMediaNode vol="100000">
                <p:cTn id="12" fill="hold" display="0">
                  <p:stCondLst>
                    <p:cond delay="indefinite"/>
                  </p:stCondLst>
                </p:cTn>
                <p:tgtEl>
                  <p:spTgt spid="37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1A77B42-C73C-FF42-A099-64426159A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Descent Phase Challenges</a:t>
            </a:r>
          </a:p>
        </p:txBody>
      </p:sp>
      <p:pic>
        <p:nvPicPr>
          <p:cNvPr id="21" name="Picture 20" descr="A picture containing outdoor, plane, airplane, flying&#10;&#10;Description automatically generated">
            <a:extLst>
              <a:ext uri="{FF2B5EF4-FFF2-40B4-BE49-F238E27FC236}">
                <a16:creationId xmlns:a16="http://schemas.microsoft.com/office/drawing/2014/main" id="{665FCCF5-40B9-654C-999C-5590B15E25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5025" y="1240560"/>
            <a:ext cx="1156044" cy="2354662"/>
          </a:xfrm>
          <a:prstGeom prst="rect">
            <a:avLst/>
          </a:prstGeom>
        </p:spPr>
      </p:pic>
      <p:sp>
        <p:nvSpPr>
          <p:cNvPr id="22" name="Content Placeholder 5">
            <a:extLst>
              <a:ext uri="{FF2B5EF4-FFF2-40B4-BE49-F238E27FC236}">
                <a16:creationId xmlns:a16="http://schemas.microsoft.com/office/drawing/2014/main" id="{BD82C9A9-DA91-A741-879D-1904574103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546" y="1240560"/>
            <a:ext cx="7306838" cy="5175148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Roll Coupling </a:t>
            </a:r>
          </a:p>
          <a:p>
            <a:pPr lvl="1"/>
            <a:r>
              <a:rPr lang="en-US" dirty="0"/>
              <a:t>Initial roll rate of 2RPM, but over 100min for that to change</a:t>
            </a:r>
          </a:p>
          <a:p>
            <a:pPr lvl="1"/>
            <a:r>
              <a:rPr lang="en-US" dirty="0"/>
              <a:t>Very difficult to assess potential sources of pitch-roll coupling</a:t>
            </a:r>
          </a:p>
          <a:p>
            <a:pPr>
              <a:spcBef>
                <a:spcPts val="1600"/>
              </a:spcBef>
            </a:pPr>
            <a:r>
              <a:rPr lang="en-US" b="1" dirty="0"/>
              <a:t>Transonic-subsonic aerodynamics</a:t>
            </a:r>
          </a:p>
          <a:p>
            <a:pPr lvl="1"/>
            <a:r>
              <a:rPr lang="en-US" dirty="0"/>
              <a:t>Drogue chute is relatively smaller than that for Genesis</a:t>
            </a:r>
          </a:p>
          <a:p>
            <a:pPr lvl="1"/>
            <a:r>
              <a:rPr lang="en-US" dirty="0"/>
              <a:t>Initial analysis shows that capsule dynamics dominates</a:t>
            </a:r>
            <a:br>
              <a:rPr lang="en-US" dirty="0"/>
            </a:br>
            <a:r>
              <a:rPr lang="en-US" dirty="0"/>
              <a:t>system dynamics</a:t>
            </a:r>
          </a:p>
          <a:p>
            <a:pPr lvl="1"/>
            <a:r>
              <a:rPr lang="en-US" dirty="0"/>
              <a:t>Heritage ADB is not high fidelity in this speed regime</a:t>
            </a:r>
          </a:p>
          <a:p>
            <a:pPr>
              <a:spcBef>
                <a:spcPts val="1600"/>
              </a:spcBef>
            </a:pPr>
            <a:r>
              <a:rPr lang="en-US" b="1" dirty="0"/>
              <a:t>Very long inflation time and possible high</a:t>
            </a:r>
            <a:br>
              <a:rPr lang="en-US" b="1" dirty="0"/>
            </a:br>
            <a:r>
              <a:rPr lang="en-US" b="1" dirty="0"/>
              <a:t>angle of attack at deploy for main chute</a:t>
            </a:r>
          </a:p>
          <a:p>
            <a:pPr lvl="1"/>
            <a:r>
              <a:rPr lang="en-US" dirty="0"/>
              <a:t>Anti-inversion netting baselined</a:t>
            </a:r>
          </a:p>
          <a:p>
            <a:pPr lvl="1"/>
            <a:r>
              <a:rPr lang="en-US" dirty="0"/>
              <a:t>Drop testing is planned</a:t>
            </a:r>
          </a:p>
          <a:p>
            <a:pPr>
              <a:spcBef>
                <a:spcPts val="1600"/>
              </a:spcBef>
            </a:pPr>
            <a:r>
              <a:rPr lang="en-US" b="1" dirty="0"/>
              <a:t>Lander Pose and Transition to Powered Flight</a:t>
            </a:r>
          </a:p>
          <a:p>
            <a:pPr lvl="1"/>
            <a:r>
              <a:rPr lang="en-US" dirty="0"/>
              <a:t>Lander will be lowered ~1m while on backshell</a:t>
            </a:r>
          </a:p>
          <a:p>
            <a:pPr lvl="1"/>
            <a:r>
              <a:rPr lang="en-US" dirty="0"/>
              <a:t>Rotors will be used to null residual roll</a:t>
            </a:r>
          </a:p>
          <a:p>
            <a:pPr lvl="1"/>
            <a:r>
              <a:rPr lang="en-US" dirty="0"/>
              <a:t>Lander will be released and “fly away”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27" name="Picture 2" descr="PDF] Subsonic Dynamic Stability Tests of a Sample Return Entry ...">
            <a:extLst>
              <a:ext uri="{FF2B5EF4-FFF2-40B4-BE49-F238E27FC236}">
                <a16:creationId xmlns:a16="http://schemas.microsoft.com/office/drawing/2014/main" id="{3DAA2384-B37D-474C-820D-8991797245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9" r="3476" b="8375"/>
          <a:stretch/>
        </p:blipFill>
        <p:spPr bwMode="auto">
          <a:xfrm>
            <a:off x="6647858" y="1579114"/>
            <a:ext cx="1970050" cy="1475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C688FBDA-21DD-D74C-BE4A-8BCA17D27DE7}"/>
              </a:ext>
            </a:extLst>
          </p:cNvPr>
          <p:cNvSpPr txBox="1"/>
          <p:nvPr/>
        </p:nvSpPr>
        <p:spPr>
          <a:xfrm>
            <a:off x="6906276" y="1206851"/>
            <a:ext cx="2306209" cy="338554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1600" b="1" dirty="0">
                <a:solidFill>
                  <a:schemeClr val="accent1"/>
                </a:solidFill>
              </a:rPr>
              <a:t>VST/TDT/121” Testing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CE43BC3-7501-2143-8ADE-683FC8F9BD5F}"/>
              </a:ext>
            </a:extLst>
          </p:cNvPr>
          <p:cNvSpPr txBox="1"/>
          <p:nvPr/>
        </p:nvSpPr>
        <p:spPr>
          <a:xfrm>
            <a:off x="9573807" y="4821035"/>
            <a:ext cx="1792478" cy="338554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1600" b="1" dirty="0">
                <a:solidFill>
                  <a:schemeClr val="accent1"/>
                </a:solidFill>
              </a:rPr>
              <a:t>Free Flight CFD*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816F4DB-8698-2747-8FE3-F275AEC28399}"/>
              </a:ext>
            </a:extLst>
          </p:cNvPr>
          <p:cNvSpPr txBox="1"/>
          <p:nvPr/>
        </p:nvSpPr>
        <p:spPr>
          <a:xfrm>
            <a:off x="10896176" y="2261085"/>
            <a:ext cx="1126399" cy="338554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1600" b="1" dirty="0">
                <a:solidFill>
                  <a:schemeClr val="accent1"/>
                </a:solidFill>
              </a:rPr>
              <a:t>Drop Test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9FEFA0D2-74E0-3D4A-92EB-0124EA444B8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97353" y="3105937"/>
            <a:ext cx="1970050" cy="1748123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D7E459DA-B443-3F49-BF1F-836654A2E2FE}"/>
              </a:ext>
            </a:extLst>
          </p:cNvPr>
          <p:cNvSpPr txBox="1"/>
          <p:nvPr/>
        </p:nvSpPr>
        <p:spPr>
          <a:xfrm>
            <a:off x="6090067" y="3139914"/>
            <a:ext cx="1632178" cy="338554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1600" b="1" dirty="0">
                <a:solidFill>
                  <a:schemeClr val="accent1"/>
                </a:solidFill>
              </a:rPr>
              <a:t>Parachute FSI*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D22A9CC-7249-2841-A7A2-B92D4F16AC62}"/>
              </a:ext>
            </a:extLst>
          </p:cNvPr>
          <p:cNvSpPr txBox="1"/>
          <p:nvPr/>
        </p:nvSpPr>
        <p:spPr>
          <a:xfrm>
            <a:off x="1358747" y="6486958"/>
            <a:ext cx="1919115" cy="338554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1600" b="1" dirty="0">
                <a:solidFill>
                  <a:schemeClr val="accent1"/>
                </a:solidFill>
              </a:rPr>
              <a:t>*ESM Capabilities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F18911BB-EC47-2544-8BD5-A15271AACF9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93043" y="5137081"/>
            <a:ext cx="2458237" cy="1591376"/>
          </a:xfrm>
          <a:prstGeom prst="rect">
            <a:avLst/>
          </a:prstGeom>
        </p:spPr>
      </p:pic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DC1C947B-2D85-E642-9F2C-082B8E8438C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565397" y="6576427"/>
            <a:ext cx="283703" cy="151625"/>
          </a:xfrm>
        </p:spPr>
        <p:txBody>
          <a:bodyPr/>
          <a:lstStyle/>
          <a:p>
            <a:fld id="{4EBCDCBD-78E1-0D41-A999-31B5EBF8E02C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23" name="Picture 22" descr="A picture containing indoor&#10;&#10;Description automatically generated">
            <a:extLst>
              <a:ext uri="{FF2B5EF4-FFF2-40B4-BE49-F238E27FC236}">
                <a16:creationId xmlns:a16="http://schemas.microsoft.com/office/drawing/2014/main" id="{ABC061BC-31F9-4A48-B00D-63F05FA9D43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455846" y="2349081"/>
            <a:ext cx="2535372" cy="1901529"/>
          </a:xfrm>
          <a:prstGeom prst="rect">
            <a:avLst/>
          </a:prstGeom>
        </p:spPr>
      </p:pic>
      <p:pic>
        <p:nvPicPr>
          <p:cNvPr id="25" name="Picture 15">
            <a:extLst>
              <a:ext uri="{FF2B5EF4-FFF2-40B4-BE49-F238E27FC236}">
                <a16:creationId xmlns:a16="http://schemas.microsoft.com/office/drawing/2014/main" id="{2D33AC49-B52E-D441-87A4-884040BAC46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1881" r="5940" b="-356"/>
          <a:stretch/>
        </p:blipFill>
        <p:spPr>
          <a:xfrm>
            <a:off x="6246421" y="5364983"/>
            <a:ext cx="2570062" cy="1430224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75843D6F-E7F5-6247-BCA5-AC4FF44AD53C}"/>
              </a:ext>
            </a:extLst>
          </p:cNvPr>
          <p:cNvSpPr txBox="1"/>
          <p:nvPr/>
        </p:nvSpPr>
        <p:spPr>
          <a:xfrm>
            <a:off x="7830329" y="5006561"/>
            <a:ext cx="1048685" cy="338554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1600" b="1" dirty="0">
                <a:solidFill>
                  <a:schemeClr val="accent1"/>
                </a:solidFill>
              </a:rPr>
              <a:t>TPF CFD</a:t>
            </a:r>
          </a:p>
        </p:txBody>
      </p:sp>
    </p:spTree>
    <p:extLst>
      <p:ext uri="{BB962C8B-B14F-4D97-AF65-F5344CB8AC3E}">
        <p14:creationId xmlns:p14="http://schemas.microsoft.com/office/powerpoint/2010/main" val="24184168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63FA391-F74B-5D49-ACF1-DD6545F7C52D}"/>
              </a:ext>
            </a:extLst>
          </p:cNvPr>
          <p:cNvSpPr txBox="1">
            <a:spLocks/>
          </p:cNvSpPr>
          <p:nvPr/>
        </p:nvSpPr>
        <p:spPr>
          <a:xfrm>
            <a:off x="11565397" y="6576427"/>
            <a:ext cx="283703" cy="1516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000" b="1" kern="1200">
                <a:solidFill>
                  <a:srgbClr val="A92B40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EBCDCBD-78E1-0D41-A999-31B5EBF8E02C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25AEF44-3550-764E-8B9F-53A4FD0FD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Vertical Spin Testing – Drogue Chute Dynamics</a:t>
            </a:r>
          </a:p>
        </p:txBody>
      </p:sp>
      <p:pic>
        <p:nvPicPr>
          <p:cNvPr id="4" name="Picture 3" descr="A picture containing wall, indoor, toilet, bathroom&#10;&#10;Description automatically generated">
            <a:extLst>
              <a:ext uri="{FF2B5EF4-FFF2-40B4-BE49-F238E27FC236}">
                <a16:creationId xmlns:a16="http://schemas.microsoft.com/office/drawing/2014/main" id="{29687753-F017-C146-8751-B94083B8E5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8050" y="1809750"/>
            <a:ext cx="529590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8584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13004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5AA89CA-810F-264B-94A6-7E1E87B9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197" y="3158489"/>
            <a:ext cx="9944100" cy="541022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Backup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63FA391-F74B-5D49-ACF1-DD6545F7C52D}"/>
              </a:ext>
            </a:extLst>
          </p:cNvPr>
          <p:cNvSpPr txBox="1">
            <a:spLocks/>
          </p:cNvSpPr>
          <p:nvPr/>
        </p:nvSpPr>
        <p:spPr>
          <a:xfrm>
            <a:off x="11565397" y="6576427"/>
            <a:ext cx="283703" cy="1516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000" b="1" kern="1200">
                <a:solidFill>
                  <a:srgbClr val="A92B40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EBCDCBD-78E1-0D41-A999-31B5EBF8E02C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195430"/>
      </p:ext>
    </p:extLst>
  </p:cSld>
  <p:clrMapOvr>
    <a:masterClrMapping/>
  </p:clrMapOvr>
</p:sld>
</file>

<file path=ppt/theme/theme1.xml><?xml version="1.0" encoding="utf-8"?>
<a:theme xmlns:a="http://schemas.openxmlformats.org/drawingml/2006/main" name="Dragonfly Widescreen">
  <a:themeElements>
    <a:clrScheme name="Custom 2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2C73"/>
      </a:accent1>
      <a:accent2>
        <a:srgbClr val="3E8EDE"/>
      </a:accent2>
      <a:accent3>
        <a:srgbClr val="74AA50"/>
      </a:accent3>
      <a:accent4>
        <a:srgbClr val="D2D755"/>
      </a:accent4>
      <a:accent5>
        <a:srgbClr val="FF9E16"/>
      </a:accent5>
      <a:accent6>
        <a:srgbClr val="E03C30"/>
      </a:accent6>
      <a:hlink>
        <a:srgbClr val="0537FF"/>
      </a:hlink>
      <a:folHlink>
        <a:srgbClr val="953A7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solidFill>
            <a:schemeClr val="accent1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rmAutofit/>
      </a:bodyPr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19050">
          <a:noFill/>
        </a:ln>
      </a:spPr>
      <a:bodyPr wrap="square" rtlCol="0">
        <a:spAutoFit/>
      </a:bodyPr>
      <a:lstStyle>
        <a:defPPr algn="l">
          <a:defRPr sz="2000" dirty="0" err="1" smtClean="0">
            <a:solidFill>
              <a:schemeClr val="tx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2" id="{315DFE08-84FE-FA4A-ABCB-E337641C4736}" vid="{93EA3F8C-A712-8E48-8ED4-FFFE1239D3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33506C47679C4A9BB528CB82F2510F" ma:contentTypeVersion="0" ma:contentTypeDescription="Create a new document." ma:contentTypeScope="" ma:versionID="9ba08f969ca83465939baa4c1ca146d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79537B5-F6AB-4BA2-AD69-523D5F7C7E9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B0D51F4-2AB2-47C1-801F-22625ABF3DD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90D34C6-8E03-4014-96BE-B35972D7C8D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25479</TotalTime>
  <Words>1454</Words>
  <Application>Microsoft Macintosh PowerPoint</Application>
  <PresentationFormat>Widescreen</PresentationFormat>
  <Paragraphs>244</Paragraphs>
  <Slides>31</Slides>
  <Notes>30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.AppleSystemUIFont</vt:lpstr>
      <vt:lpstr>Arial</vt:lpstr>
      <vt:lpstr>Arial Regular</vt:lpstr>
      <vt:lpstr>Calibri</vt:lpstr>
      <vt:lpstr>Courier New</vt:lpstr>
      <vt:lpstr>Wingdings</vt:lpstr>
      <vt:lpstr>Dragonfly Widescreen</vt:lpstr>
      <vt:lpstr>The Dragonfly Entry and Descent System</vt:lpstr>
      <vt:lpstr>PowerPoint Presentation</vt:lpstr>
      <vt:lpstr>Why Titan?</vt:lpstr>
      <vt:lpstr>PowerPoint Presentation</vt:lpstr>
      <vt:lpstr>PowerPoint Presentation</vt:lpstr>
      <vt:lpstr>Why a Relocatable Lander?</vt:lpstr>
      <vt:lpstr>PowerPoint Presentation</vt:lpstr>
      <vt:lpstr>PowerPoint Presentation</vt:lpstr>
      <vt:lpstr>A Note on Scale</vt:lpstr>
      <vt:lpstr>A Note on Scale</vt:lpstr>
      <vt:lpstr>PowerPoint Presentation</vt:lpstr>
      <vt:lpstr>PowerPoint Presentation</vt:lpstr>
      <vt:lpstr>PowerPoint Presentation</vt:lpstr>
      <vt:lpstr>How Will We Get it There?</vt:lpstr>
      <vt:lpstr>PowerPoint Presentation</vt:lpstr>
      <vt:lpstr>Interplanetary trajectory</vt:lpstr>
      <vt:lpstr>EDL Concept of Operations</vt:lpstr>
      <vt:lpstr>EDL Video</vt:lpstr>
      <vt:lpstr>EDL Timeline Comparison</vt:lpstr>
      <vt:lpstr>EDL Monte Carlo Analysis</vt:lpstr>
      <vt:lpstr>Aerothermodynamics</vt:lpstr>
      <vt:lpstr>Main Seal Aerothermal (1/2)</vt:lpstr>
      <vt:lpstr>Main Seal Aerothermal (2/2)</vt:lpstr>
      <vt:lpstr>Thermal Protection System</vt:lpstr>
      <vt:lpstr>Parachute Deceleration System</vt:lpstr>
      <vt:lpstr>DrEAM: Preliminary Sensor Layout</vt:lpstr>
      <vt:lpstr>Key Entry Phase Challenges</vt:lpstr>
      <vt:lpstr>Key Descent Phase Challenges</vt:lpstr>
      <vt:lpstr>Vertical Spin Testing – Drogue Chute Dynamics</vt:lpstr>
      <vt:lpstr>PowerPoint Presentation</vt:lpstr>
      <vt:lpstr>Backup</vt:lpstr>
    </vt:vector>
  </TitlesOfParts>
  <Company>JHU/APL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 Turtle</dc:creator>
  <cp:lastModifiedBy>Wright, Michael J. (ARC-TS)</cp:lastModifiedBy>
  <cp:revision>1375</cp:revision>
  <cp:lastPrinted>2018-02-21T14:56:29Z</cp:lastPrinted>
  <dcterms:created xsi:type="dcterms:W3CDTF">2015-04-12T19:30:02Z</dcterms:created>
  <dcterms:modified xsi:type="dcterms:W3CDTF">2022-06-07T19:22:08Z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0x0101005033506C47679C4A9BB528CB82F2510F</vt:lpwstr>
  </property>
</Properties>
</file>