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7"/>
  </p:notesMasterIdLst>
  <p:handoutMasterIdLst>
    <p:handoutMasterId r:id="rId28"/>
  </p:handoutMasterIdLst>
  <p:sldIdLst>
    <p:sldId id="256" r:id="rId2"/>
    <p:sldId id="755" r:id="rId3"/>
    <p:sldId id="932" r:id="rId4"/>
    <p:sldId id="892" r:id="rId5"/>
    <p:sldId id="938" r:id="rId6"/>
    <p:sldId id="977" r:id="rId7"/>
    <p:sldId id="978" r:id="rId8"/>
    <p:sldId id="946" r:id="rId9"/>
    <p:sldId id="947" r:id="rId10"/>
    <p:sldId id="948" r:id="rId11"/>
    <p:sldId id="966" r:id="rId12"/>
    <p:sldId id="962" r:id="rId13"/>
    <p:sldId id="967" r:id="rId14"/>
    <p:sldId id="968" r:id="rId15"/>
    <p:sldId id="969" r:id="rId16"/>
    <p:sldId id="974" r:id="rId17"/>
    <p:sldId id="975" r:id="rId18"/>
    <p:sldId id="979" r:id="rId19"/>
    <p:sldId id="980" r:id="rId20"/>
    <p:sldId id="970" r:id="rId21"/>
    <p:sldId id="971" r:id="rId22"/>
    <p:sldId id="972" r:id="rId23"/>
    <p:sldId id="973" r:id="rId24"/>
    <p:sldId id="976" r:id="rId25"/>
    <p:sldId id="880" r:id="rId26"/>
  </p:sldIdLst>
  <p:sldSz cx="12192000" cy="6858000"/>
  <p:notesSz cx="6858000" cy="9144000"/>
  <p:defaultTextStyle>
    <a:defPPr>
      <a:defRPr lang="en-US"/>
    </a:defPPr>
    <a:lvl1pPr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1pPr>
    <a:lvl2pPr marL="4572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2pPr>
    <a:lvl3pPr marL="9144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3pPr>
    <a:lvl4pPr marL="13716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4pPr>
    <a:lvl5pPr marL="1828800" algn="l" defTabSz="457200" rtl="0" eaLnBrk="0" fontAlgn="base" hangingPunct="0">
      <a:spcBef>
        <a:spcPct val="0"/>
      </a:spcBef>
      <a:spcAft>
        <a:spcPct val="0"/>
      </a:spcAft>
      <a:defRPr sz="2400" kern="1200">
        <a:solidFill>
          <a:schemeClr val="tx1"/>
        </a:solidFill>
        <a:latin typeface="Arial" panose="020B0604020202020204" pitchFamily="34" charset="0"/>
        <a:ea typeface="ヒラギノ角ゴ Pro W3" panose="020B0300000000000000" pitchFamily="34" charset="-128"/>
        <a:cs typeface="+mn-cs"/>
      </a:defRPr>
    </a:lvl5pPr>
    <a:lvl6pPr marL="22860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6pPr>
    <a:lvl7pPr marL="27432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7pPr>
    <a:lvl8pPr marL="32004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8pPr>
    <a:lvl9pPr marL="3657600" algn="l" defTabSz="914400" rtl="0" eaLnBrk="1" latinLnBrk="0" hangingPunct="1">
      <a:defRPr sz="2400" kern="1200">
        <a:solidFill>
          <a:schemeClr val="tx1"/>
        </a:solidFill>
        <a:latin typeface="Arial" panose="020B0604020202020204" pitchFamily="34" charset="0"/>
        <a:ea typeface="ヒラギノ角ゴ Pro W3" panose="020B0300000000000000" pitchFamily="34" charset="-128"/>
        <a:cs typeface="+mn-cs"/>
      </a:defRPr>
    </a:lvl9pPr>
  </p:defaultTextStyle>
  <p:extLst>
    <p:ext uri="{EFAFB233-063F-42B5-8137-9DF3F51BA10A}">
      <p15:sldGuideLst xmlns:p15="http://schemas.microsoft.com/office/powerpoint/2012/main">
        <p15:guide id="1" orient="horz" pos="2160" userDrawn="1">
          <p15:clr>
            <a:srgbClr val="A4A3A4"/>
          </p15:clr>
        </p15:guide>
        <p15:guide id="2" pos="384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3DF5"/>
    <a:srgbClr val="009A4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515"/>
    <p:restoredTop sz="88280"/>
  </p:normalViewPr>
  <p:slideViewPr>
    <p:cSldViewPr snapToGrid="0" snapToObjects="1">
      <p:cViewPr>
        <p:scale>
          <a:sx n="126" d="100"/>
          <a:sy n="126" d="100"/>
        </p:scale>
        <p:origin x="1048" y="584"/>
      </p:cViewPr>
      <p:guideLst>
        <p:guide orient="horz" pos="2160"/>
        <p:guide pos="3847"/>
      </p:guideLst>
    </p:cSldViewPr>
  </p:slideViewPr>
  <p:outlineViewPr>
    <p:cViewPr>
      <p:scale>
        <a:sx n="33" d="100"/>
        <a:sy n="33" d="100"/>
      </p:scale>
      <p:origin x="0" y="0"/>
    </p:cViewPr>
  </p:outlineViewPr>
  <p:notesTextViewPr>
    <p:cViewPr>
      <p:scale>
        <a:sx n="114" d="100"/>
        <a:sy n="114"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B5CDA1A-FA0B-B042-A2E2-8E733EA36FDC}"/>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55F76F2A-D1D3-3B41-A1D9-E704D2C97B01}"/>
              </a:ext>
            </a:extLst>
          </p:cNvPr>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CE562FE-8FA3-074C-AF31-33002722B65D}" type="datetime1">
              <a:rPr lang="en-US" altLang="en-US"/>
              <a:pPr>
                <a:defRPr/>
              </a:pPr>
              <a:t>4/13/22</a:t>
            </a:fld>
            <a:endParaRPr lang="en-US" altLang="en-US"/>
          </a:p>
        </p:txBody>
      </p:sp>
      <p:sp>
        <p:nvSpPr>
          <p:cNvPr id="4" name="Footer Placeholder 3">
            <a:extLst>
              <a:ext uri="{FF2B5EF4-FFF2-40B4-BE49-F238E27FC236}">
                <a16:creationId xmlns:a16="http://schemas.microsoft.com/office/drawing/2014/main" id="{E1305316-2A4D-FF41-A63E-25D11ED21B0F}"/>
              </a:ext>
            </a:extLst>
          </p:cNvPr>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5" name="Slide Number Placeholder 4">
            <a:extLst>
              <a:ext uri="{FF2B5EF4-FFF2-40B4-BE49-F238E27FC236}">
                <a16:creationId xmlns:a16="http://schemas.microsoft.com/office/drawing/2014/main" id="{8CAE6E0F-AFEF-7542-AE88-9EA7790114CB}"/>
              </a:ext>
            </a:extLst>
          </p:cNvPr>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10CD9197-A97F-C74B-B99D-0E606400E2AB}" type="slidenum">
              <a:rPr lang="en-US" altLang="en-US"/>
              <a:pPr>
                <a:defRPr/>
              </a:pPr>
              <a:t>‹#›</a:t>
            </a:fld>
            <a:endParaRPr lang="en-US"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5704FCB-13DE-C245-A024-D76E040C1122}"/>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3" name="Date Placeholder 2">
            <a:extLst>
              <a:ext uri="{FF2B5EF4-FFF2-40B4-BE49-F238E27FC236}">
                <a16:creationId xmlns:a16="http://schemas.microsoft.com/office/drawing/2014/main" id="{48125722-B850-C340-8085-69361D702525}"/>
              </a:ext>
            </a:extLst>
          </p:cNvPr>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charset="0"/>
                <a:ea typeface="ヒラギノ角ゴ Pro W3" charset="-128"/>
              </a:defRPr>
            </a:lvl1pPr>
          </a:lstStyle>
          <a:p>
            <a:pPr>
              <a:defRPr/>
            </a:pPr>
            <a:fld id="{0B0F1BEF-D765-6549-B791-DB1051E36EE3}" type="datetime1">
              <a:rPr lang="en-US" altLang="en-US"/>
              <a:pPr>
                <a:defRPr/>
              </a:pPr>
              <a:t>4/13/22</a:t>
            </a:fld>
            <a:endParaRPr lang="en-US" altLang="en-US"/>
          </a:p>
        </p:txBody>
      </p:sp>
      <p:sp>
        <p:nvSpPr>
          <p:cNvPr id="4" name="Slide Image Placeholder 3">
            <a:extLst>
              <a:ext uri="{FF2B5EF4-FFF2-40B4-BE49-F238E27FC236}">
                <a16:creationId xmlns:a16="http://schemas.microsoft.com/office/drawing/2014/main" id="{90BFBD45-DCDE-9245-AAF7-ECAEB23FF1C8}"/>
              </a:ext>
            </a:extLst>
          </p:cNvPr>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6DD793F-38D6-FA48-A0CC-4A8895D68B7B}"/>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B79C521C-A1BE-7540-AED4-55E0A6490805}"/>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cs typeface="+mn-cs"/>
              </a:defRPr>
            </a:lvl1pPr>
          </a:lstStyle>
          <a:p>
            <a:pPr>
              <a:defRPr/>
            </a:pPr>
            <a:endParaRPr lang="en-US"/>
          </a:p>
        </p:txBody>
      </p:sp>
      <p:sp>
        <p:nvSpPr>
          <p:cNvPr id="7" name="Slide Number Placeholder 6">
            <a:extLst>
              <a:ext uri="{FF2B5EF4-FFF2-40B4-BE49-F238E27FC236}">
                <a16:creationId xmlns:a16="http://schemas.microsoft.com/office/drawing/2014/main" id="{4AA5ABB5-7BD4-2F40-99F8-B7697111F89F}"/>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charset="0"/>
                <a:ea typeface="ヒラギノ角ゴ Pro W3" charset="-128"/>
              </a:defRPr>
            </a:lvl1pPr>
          </a:lstStyle>
          <a:p>
            <a:pPr>
              <a:defRPr/>
            </a:pPr>
            <a:fld id="{DF20199C-2D79-7145-A43B-76D95D40E8C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128"/>
      </a:defRPr>
    </a:lvl1pPr>
    <a:lvl2pPr marL="4572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2pPr>
    <a:lvl3pPr marL="9144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3pPr>
    <a:lvl4pPr marL="13716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4pPr>
    <a:lvl5pPr marL="1828800" algn="l" defTabSz="457200" rtl="0" eaLnBrk="0" fontAlgn="base" hangingPunct="0">
      <a:spcBef>
        <a:spcPct val="30000"/>
      </a:spcBef>
      <a:spcAft>
        <a:spcPct val="0"/>
      </a:spcAft>
      <a:defRPr sz="1200" kern="1200">
        <a:solidFill>
          <a:schemeClr val="tx1"/>
        </a:solidFill>
        <a:latin typeface="+mn-lt"/>
        <a:ea typeface="ヒラギノ角ゴ Pro W3" charset="-128"/>
        <a:cs typeface="ヒラギノ角ゴ Pro W3" charset="0"/>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a:t>
            </a:fld>
            <a:endParaRPr lang="en-US" altLang="en-US"/>
          </a:p>
        </p:txBody>
      </p:sp>
    </p:spTree>
    <p:extLst>
      <p:ext uri="{BB962C8B-B14F-4D97-AF65-F5344CB8AC3E}">
        <p14:creationId xmlns:p14="http://schemas.microsoft.com/office/powerpoint/2010/main" val="25103618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a:t>
            </a:fld>
            <a:endParaRPr lang="en-US" altLang="en-US"/>
          </a:p>
        </p:txBody>
      </p:sp>
    </p:spTree>
    <p:extLst>
      <p:ext uri="{BB962C8B-B14F-4D97-AF65-F5344CB8AC3E}">
        <p14:creationId xmlns:p14="http://schemas.microsoft.com/office/powerpoint/2010/main" val="2307326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lnSpc>
                <a:spcPts val="3000"/>
              </a:lnSpc>
              <a:spcBef>
                <a:spcPts val="700"/>
              </a:spcBef>
              <a:spcAft>
                <a:spcPts val="600"/>
              </a:spcAft>
            </a:pPr>
            <a:r>
              <a:rPr lang="en-US" dirty="0"/>
              <a:t>NISE provides daily, global near-real-time maps of sea ice concentrations and snow extent using passive microwave data from the Special Sensor Microwave Imager/Sounder (SSMIS) on board the Defense Meteorological Satellite Program (DMSP) F17 satellite. </a:t>
            </a:r>
          </a:p>
          <a:p>
            <a:pPr lvl="1">
              <a:lnSpc>
                <a:spcPts val="3000"/>
              </a:lnSpc>
              <a:spcBef>
                <a:spcPts val="700"/>
              </a:spcBef>
              <a:spcAft>
                <a:spcPts val="600"/>
              </a:spcAft>
            </a:pPr>
            <a:r>
              <a:rPr lang="en-US" dirty="0"/>
              <a:t>Sea ice concentration is determined using the NASA Team Algorithm (NTA).</a:t>
            </a:r>
          </a:p>
          <a:p>
            <a:pPr lvl="1">
              <a:lnSpc>
                <a:spcPts val="3000"/>
              </a:lnSpc>
              <a:spcBef>
                <a:spcPts val="700"/>
              </a:spcBef>
              <a:spcAft>
                <a:spcPts val="600"/>
              </a:spcAft>
            </a:pPr>
            <a:r>
              <a:rPr lang="en-US" dirty="0"/>
              <a:t>Snow presence is determined using a modified version of the algorithm from </a:t>
            </a:r>
            <a:r>
              <a:rPr lang="en-US" i="1" dirty="0"/>
              <a:t>Chang et al.</a:t>
            </a:r>
            <a:r>
              <a:rPr lang="en-US" dirty="0"/>
              <a:t> (1987) and is detailed in </a:t>
            </a:r>
            <a:r>
              <a:rPr lang="en-US" i="1" dirty="0"/>
              <a:t>Armstrong and </a:t>
            </a:r>
            <a:r>
              <a:rPr lang="en-US" i="1" dirty="0" err="1"/>
              <a:t>Brodzik</a:t>
            </a:r>
            <a:r>
              <a:rPr lang="en-US" dirty="0"/>
              <a:t> (2001). </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3</a:t>
            </a:fld>
            <a:endParaRPr lang="en-US" altLang="en-US"/>
          </a:p>
        </p:txBody>
      </p:sp>
    </p:spTree>
    <p:extLst>
      <p:ext uri="{BB962C8B-B14F-4D97-AF65-F5344CB8AC3E}">
        <p14:creationId xmlns:p14="http://schemas.microsoft.com/office/powerpoint/2010/main" val="24951466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Using data from 60-90N, only includes FOVs that both NSIDC and imager indicate snow/ice presence. </a:t>
            </a:r>
          </a:p>
          <a:p>
            <a:endParaRPr lang="en-US" dirty="0"/>
          </a:p>
          <a:p>
            <a:r>
              <a:rPr lang="en-US" dirty="0"/>
              <a:t>Output is under ‘</a:t>
            </a:r>
            <a:r>
              <a:rPr lang="en-US" dirty="0" err="1"/>
              <a:t>wsu</a:t>
            </a:r>
            <a:r>
              <a:rPr lang="en-US" dirty="0"/>
              <a:t>/ADM/Main_Ed4/SnowIce_60-90N_Aqua-FM3-MODIS_Ed4A_201907.dat’, using “</a:t>
            </a:r>
            <a:r>
              <a:rPr lang="en-US" dirty="0" err="1"/>
              <a:t>density_plot</a:t>
            </a:r>
            <a:r>
              <a:rPr lang="en-US" dirty="0"/>
              <a:t>” to generate the plots.</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4</a:t>
            </a:fld>
            <a:endParaRPr lang="en-US" altLang="en-US"/>
          </a:p>
        </p:txBody>
      </p:sp>
    </p:spTree>
    <p:extLst>
      <p:ext uri="{BB962C8B-B14F-4D97-AF65-F5344CB8AC3E}">
        <p14:creationId xmlns:p14="http://schemas.microsoft.com/office/powerpoint/2010/main" val="39167547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5</a:t>
            </a:fld>
            <a:endParaRPr lang="en-US" altLang="en-US"/>
          </a:p>
        </p:txBody>
      </p:sp>
    </p:spTree>
    <p:extLst>
      <p:ext uri="{BB962C8B-B14F-4D97-AF65-F5344CB8AC3E}">
        <p14:creationId xmlns:p14="http://schemas.microsoft.com/office/powerpoint/2010/main" val="419022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8</a:t>
            </a:fld>
            <a:endParaRPr lang="en-US" altLang="en-US"/>
          </a:p>
        </p:txBody>
      </p:sp>
    </p:spTree>
    <p:extLst>
      <p:ext uri="{BB962C8B-B14F-4D97-AF65-F5344CB8AC3E}">
        <p14:creationId xmlns:p14="http://schemas.microsoft.com/office/powerpoint/2010/main" val="37863071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7F5035-D19E-CD4D-8D82-BBBD3431B25B}" type="slidenum">
              <a:rPr lang="en-US" smtClean="0"/>
              <a:t>11</a:t>
            </a:fld>
            <a:endParaRPr lang="en-US"/>
          </a:p>
        </p:txBody>
      </p:sp>
    </p:spTree>
    <p:extLst>
      <p:ext uri="{BB962C8B-B14F-4D97-AF65-F5344CB8AC3E}">
        <p14:creationId xmlns:p14="http://schemas.microsoft.com/office/powerpoint/2010/main" val="6074915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13</a:t>
            </a:fld>
            <a:endParaRPr lang="en-US" altLang="en-US"/>
          </a:p>
        </p:txBody>
      </p:sp>
    </p:spTree>
    <p:extLst>
      <p:ext uri="{BB962C8B-B14F-4D97-AF65-F5344CB8AC3E}">
        <p14:creationId xmlns:p14="http://schemas.microsoft.com/office/powerpoint/2010/main" val="32314661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ts val="2600"/>
              </a:lnSpc>
              <a:spcBef>
                <a:spcPts val="300"/>
              </a:spcBef>
              <a:spcAft>
                <a:spcPts val="500"/>
              </a:spcAft>
            </a:pPr>
            <a:r>
              <a:rPr lang="en-US" altLang="en-US" dirty="0"/>
              <a:t>The clock angle is the azimuth angle of the instrument view vector from the satellite to the Earth point relative to the inertial velocity vector.</a:t>
            </a:r>
          </a:p>
          <a:p>
            <a:pPr>
              <a:lnSpc>
                <a:spcPts val="2600"/>
              </a:lnSpc>
              <a:spcBef>
                <a:spcPts val="300"/>
              </a:spcBef>
              <a:spcAft>
                <a:spcPts val="500"/>
              </a:spcAft>
            </a:pPr>
            <a:r>
              <a:rPr lang="en-US" altLang="en-US" dirty="0"/>
              <a:t>The cone angle is the angle between a vector from the satellite to the center of the Earth and the instrument view vector from the satellite to the Earth point.</a:t>
            </a:r>
          </a:p>
          <a:p>
            <a:pPr>
              <a:lnSpc>
                <a:spcPts val="2600"/>
              </a:lnSpc>
              <a:spcBef>
                <a:spcPts val="1080"/>
              </a:spcBef>
              <a:spcAft>
                <a:spcPts val="500"/>
              </a:spcAft>
            </a:pPr>
            <a:r>
              <a:rPr lang="en-US" altLang="en-US" dirty="0"/>
              <a:t>The clock angle and the cone angle define the direction of the instrument view vector to the Earth point.</a:t>
            </a:r>
          </a:p>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14</a:t>
            </a:fld>
            <a:endParaRPr lang="en-US" altLang="en-US"/>
          </a:p>
        </p:txBody>
      </p:sp>
    </p:spTree>
    <p:extLst>
      <p:ext uri="{BB962C8B-B14F-4D97-AF65-F5344CB8AC3E}">
        <p14:creationId xmlns:p14="http://schemas.microsoft.com/office/powerpoint/2010/main" val="2374621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16</a:t>
            </a:fld>
            <a:endParaRPr lang="en-US" altLang="en-US"/>
          </a:p>
        </p:txBody>
      </p:sp>
    </p:spTree>
    <p:extLst>
      <p:ext uri="{BB962C8B-B14F-4D97-AF65-F5344CB8AC3E}">
        <p14:creationId xmlns:p14="http://schemas.microsoft.com/office/powerpoint/2010/main" val="497849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17</a:t>
            </a:fld>
            <a:endParaRPr lang="en-US" altLang="en-US"/>
          </a:p>
        </p:txBody>
      </p:sp>
    </p:spTree>
    <p:extLst>
      <p:ext uri="{BB962C8B-B14F-4D97-AF65-F5344CB8AC3E}">
        <p14:creationId xmlns:p14="http://schemas.microsoft.com/office/powerpoint/2010/main" val="2666399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18</a:t>
            </a:fld>
            <a:endParaRPr lang="en-US" altLang="en-US"/>
          </a:p>
        </p:txBody>
      </p:sp>
    </p:spTree>
    <p:extLst>
      <p:ext uri="{BB962C8B-B14F-4D97-AF65-F5344CB8AC3E}">
        <p14:creationId xmlns:p14="http://schemas.microsoft.com/office/powerpoint/2010/main" val="228787126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23</a:t>
            </a:fld>
            <a:endParaRPr lang="en-US" altLang="en-US"/>
          </a:p>
        </p:txBody>
      </p:sp>
    </p:spTree>
    <p:extLst>
      <p:ext uri="{BB962C8B-B14F-4D97-AF65-F5344CB8AC3E}">
        <p14:creationId xmlns:p14="http://schemas.microsoft.com/office/powerpoint/2010/main" val="37490695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F20199C-2D79-7145-A43B-76D95D40E8C0}" type="slidenum">
              <a:rPr lang="en-US" altLang="en-US" smtClean="0"/>
              <a:pPr>
                <a:defRPr/>
              </a:pPr>
              <a:t>25</a:t>
            </a:fld>
            <a:endParaRPr lang="en-US" altLang="en-US"/>
          </a:p>
        </p:txBody>
      </p:sp>
    </p:spTree>
    <p:extLst>
      <p:ext uri="{BB962C8B-B14F-4D97-AF65-F5344CB8AC3E}">
        <p14:creationId xmlns:p14="http://schemas.microsoft.com/office/powerpoint/2010/main" val="31330992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53478022-21B5-2247-8AFD-1004EEC5BF6B}"/>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061A2F75-B101-8440-88B8-1511DE18A07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F43E436-27C2-B849-B629-CC421C80FC5A}"/>
              </a:ext>
            </a:extLst>
          </p:cNvPr>
          <p:cNvSpPr>
            <a:spLocks noGrp="1"/>
          </p:cNvSpPr>
          <p:nvPr>
            <p:ph type="sldNum" sz="quarter" idx="12"/>
          </p:nvPr>
        </p:nvSpPr>
        <p:spPr/>
        <p:txBody>
          <a:bodyPr/>
          <a:lstStyle>
            <a:lvl1pPr>
              <a:defRPr/>
            </a:lvl1pPr>
          </a:lstStyle>
          <a:p>
            <a:pPr>
              <a:defRPr/>
            </a:pPr>
            <a:fld id="{F84F368D-6DC2-724D-BFBE-E9E4201EBCE9}" type="slidenum">
              <a:rPr lang="en-US" altLang="en-US"/>
              <a:pPr>
                <a:defRPr/>
              </a:pPr>
              <a:t>‹#›</a:t>
            </a:fld>
            <a:endParaRPr lang="en-US" altLang="en-US"/>
          </a:p>
        </p:txBody>
      </p:sp>
    </p:spTree>
    <p:extLst>
      <p:ext uri="{BB962C8B-B14F-4D97-AF65-F5344CB8AC3E}">
        <p14:creationId xmlns:p14="http://schemas.microsoft.com/office/powerpoint/2010/main" val="21678351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191313C-4169-FD48-AB7D-4E832614C2DF}"/>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6A583D76-16FE-7F48-AD60-55B70689D7C0}"/>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53CBD5C-9CDF-1D45-BF87-954210DCF746}"/>
              </a:ext>
            </a:extLst>
          </p:cNvPr>
          <p:cNvSpPr>
            <a:spLocks noGrp="1"/>
          </p:cNvSpPr>
          <p:nvPr>
            <p:ph type="sldNum" sz="quarter" idx="12"/>
          </p:nvPr>
        </p:nvSpPr>
        <p:spPr/>
        <p:txBody>
          <a:bodyPr/>
          <a:lstStyle>
            <a:lvl1pPr>
              <a:defRPr/>
            </a:lvl1pPr>
          </a:lstStyle>
          <a:p>
            <a:pPr>
              <a:defRPr/>
            </a:pPr>
            <a:fld id="{02CE6468-21D4-704F-BA4F-DB5904759ED1}" type="slidenum">
              <a:rPr lang="en-US" altLang="en-US"/>
              <a:pPr>
                <a:defRPr/>
              </a:pPr>
              <a:t>‹#›</a:t>
            </a:fld>
            <a:endParaRPr lang="en-US" altLang="en-US"/>
          </a:p>
        </p:txBody>
      </p:sp>
    </p:spTree>
    <p:extLst>
      <p:ext uri="{BB962C8B-B14F-4D97-AF65-F5344CB8AC3E}">
        <p14:creationId xmlns:p14="http://schemas.microsoft.com/office/powerpoint/2010/main" val="34934382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867ED15-7CE6-3847-A712-F4B59C3EC2D5}"/>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65984933-26D3-2340-A15D-AAF8A83F8912}"/>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1080D41-B929-EB4C-AEDC-3B73F5903D13}"/>
              </a:ext>
            </a:extLst>
          </p:cNvPr>
          <p:cNvSpPr>
            <a:spLocks noGrp="1"/>
          </p:cNvSpPr>
          <p:nvPr>
            <p:ph type="sldNum" sz="quarter" idx="12"/>
          </p:nvPr>
        </p:nvSpPr>
        <p:spPr/>
        <p:txBody>
          <a:bodyPr/>
          <a:lstStyle>
            <a:lvl1pPr>
              <a:defRPr/>
            </a:lvl1pPr>
          </a:lstStyle>
          <a:p>
            <a:pPr>
              <a:defRPr/>
            </a:pPr>
            <a:fld id="{D2402C16-A838-8841-A9E6-198BBBCDC9A8}" type="slidenum">
              <a:rPr lang="en-US" altLang="en-US"/>
              <a:pPr>
                <a:defRPr/>
              </a:pPr>
              <a:t>‹#›</a:t>
            </a:fld>
            <a:endParaRPr lang="en-US" altLang="en-US"/>
          </a:p>
        </p:txBody>
      </p:sp>
    </p:spTree>
    <p:extLst>
      <p:ext uri="{BB962C8B-B14F-4D97-AF65-F5344CB8AC3E}">
        <p14:creationId xmlns:p14="http://schemas.microsoft.com/office/powerpoint/2010/main" val="40146831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19C3509F-364A-B64C-8966-78C6F0DFC8F4}"/>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6" name="Footer Placeholder 4">
            <a:extLst>
              <a:ext uri="{FF2B5EF4-FFF2-40B4-BE49-F238E27FC236}">
                <a16:creationId xmlns:a16="http://schemas.microsoft.com/office/drawing/2014/main" id="{7DF52B45-60A3-4A49-8B4A-D847D4E3F8B7}"/>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F3C5F631-4E4F-8543-8853-C14792689A78}"/>
              </a:ext>
            </a:extLst>
          </p:cNvPr>
          <p:cNvSpPr>
            <a:spLocks noGrp="1"/>
          </p:cNvSpPr>
          <p:nvPr>
            <p:ph type="sldNum" sz="quarter" idx="12"/>
          </p:nvPr>
        </p:nvSpPr>
        <p:spPr/>
        <p:txBody>
          <a:bodyPr/>
          <a:lstStyle>
            <a:lvl1pPr>
              <a:defRPr/>
            </a:lvl1pPr>
          </a:lstStyle>
          <a:p>
            <a:pPr>
              <a:defRPr/>
            </a:pPr>
            <a:fld id="{E4377B58-F23F-5B4F-9F0E-2CEE798CAB0F}" type="slidenum">
              <a:rPr lang="en-US" altLang="en-US"/>
              <a:pPr>
                <a:defRPr/>
              </a:pPr>
              <a:t>‹#›</a:t>
            </a:fld>
            <a:endParaRPr lang="en-US" altLang="en-US"/>
          </a:p>
        </p:txBody>
      </p:sp>
    </p:spTree>
    <p:extLst>
      <p:ext uri="{BB962C8B-B14F-4D97-AF65-F5344CB8AC3E}">
        <p14:creationId xmlns:p14="http://schemas.microsoft.com/office/powerpoint/2010/main" val="20142792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9FF63CC1-6397-7147-BF50-15CE4CB32FA6}"/>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8" name="Footer Placeholder 4">
            <a:extLst>
              <a:ext uri="{FF2B5EF4-FFF2-40B4-BE49-F238E27FC236}">
                <a16:creationId xmlns:a16="http://schemas.microsoft.com/office/drawing/2014/main" id="{43954BFB-786A-764C-A2BD-1560A4FB236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9" name="Slide Number Placeholder 5">
            <a:extLst>
              <a:ext uri="{FF2B5EF4-FFF2-40B4-BE49-F238E27FC236}">
                <a16:creationId xmlns:a16="http://schemas.microsoft.com/office/drawing/2014/main" id="{3AF86F26-650B-A84A-BEAE-D9E42F2BD0D2}"/>
              </a:ext>
            </a:extLst>
          </p:cNvPr>
          <p:cNvSpPr>
            <a:spLocks noGrp="1"/>
          </p:cNvSpPr>
          <p:nvPr>
            <p:ph type="sldNum" sz="quarter" idx="12"/>
          </p:nvPr>
        </p:nvSpPr>
        <p:spPr/>
        <p:txBody>
          <a:bodyPr/>
          <a:lstStyle>
            <a:lvl1pPr>
              <a:defRPr/>
            </a:lvl1pPr>
          </a:lstStyle>
          <a:p>
            <a:pPr>
              <a:defRPr/>
            </a:pPr>
            <a:fld id="{7B8B19B3-0D71-E242-BA1F-079390C0C432}" type="slidenum">
              <a:rPr lang="en-US" altLang="en-US"/>
              <a:pPr>
                <a:defRPr/>
              </a:pPr>
              <a:t>‹#›</a:t>
            </a:fld>
            <a:endParaRPr lang="en-US" altLang="en-US"/>
          </a:p>
        </p:txBody>
      </p:sp>
    </p:spTree>
    <p:extLst>
      <p:ext uri="{BB962C8B-B14F-4D97-AF65-F5344CB8AC3E}">
        <p14:creationId xmlns:p14="http://schemas.microsoft.com/office/powerpoint/2010/main" val="18291804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C850F9DC-DB9E-3248-81EA-FCFBE9BFB5C1}"/>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4" name="Footer Placeholder 4">
            <a:extLst>
              <a:ext uri="{FF2B5EF4-FFF2-40B4-BE49-F238E27FC236}">
                <a16:creationId xmlns:a16="http://schemas.microsoft.com/office/drawing/2014/main" id="{F34B4BC7-7DD8-6D40-A0F1-39CA09DA682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5" name="Slide Number Placeholder 5">
            <a:extLst>
              <a:ext uri="{FF2B5EF4-FFF2-40B4-BE49-F238E27FC236}">
                <a16:creationId xmlns:a16="http://schemas.microsoft.com/office/drawing/2014/main" id="{3D5E1CCE-9A09-3E4F-9BD2-CE293ED6662F}"/>
              </a:ext>
            </a:extLst>
          </p:cNvPr>
          <p:cNvSpPr>
            <a:spLocks noGrp="1"/>
          </p:cNvSpPr>
          <p:nvPr>
            <p:ph type="sldNum" sz="quarter" idx="12"/>
          </p:nvPr>
        </p:nvSpPr>
        <p:spPr/>
        <p:txBody>
          <a:bodyPr/>
          <a:lstStyle>
            <a:lvl1pPr>
              <a:defRPr/>
            </a:lvl1pPr>
          </a:lstStyle>
          <a:p>
            <a:pPr>
              <a:defRPr/>
            </a:pPr>
            <a:fld id="{D41CDCB7-54CC-FE4D-AEB9-143975A88916}" type="slidenum">
              <a:rPr lang="en-US" altLang="en-US"/>
              <a:pPr>
                <a:defRPr/>
              </a:pPr>
              <a:t>‹#›</a:t>
            </a:fld>
            <a:endParaRPr lang="en-US" altLang="en-US"/>
          </a:p>
        </p:txBody>
      </p:sp>
    </p:spTree>
    <p:extLst>
      <p:ext uri="{BB962C8B-B14F-4D97-AF65-F5344CB8AC3E}">
        <p14:creationId xmlns:p14="http://schemas.microsoft.com/office/powerpoint/2010/main" val="136846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FA7F9B44-8445-1A49-8F2C-F89DFBDB86F7}"/>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3" name="Footer Placeholder 4">
            <a:extLst>
              <a:ext uri="{FF2B5EF4-FFF2-40B4-BE49-F238E27FC236}">
                <a16:creationId xmlns:a16="http://schemas.microsoft.com/office/drawing/2014/main" id="{C205B274-52CF-6545-B17C-12BA2BDD62E9}"/>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4" name="Slide Number Placeholder 5">
            <a:extLst>
              <a:ext uri="{FF2B5EF4-FFF2-40B4-BE49-F238E27FC236}">
                <a16:creationId xmlns:a16="http://schemas.microsoft.com/office/drawing/2014/main" id="{0F5B046F-3766-BE4E-80D2-8B812BD81801}"/>
              </a:ext>
            </a:extLst>
          </p:cNvPr>
          <p:cNvSpPr>
            <a:spLocks noGrp="1"/>
          </p:cNvSpPr>
          <p:nvPr>
            <p:ph type="sldNum" sz="quarter" idx="12"/>
          </p:nvPr>
        </p:nvSpPr>
        <p:spPr/>
        <p:txBody>
          <a:bodyPr/>
          <a:lstStyle>
            <a:lvl1pPr>
              <a:defRPr/>
            </a:lvl1pPr>
          </a:lstStyle>
          <a:p>
            <a:pPr>
              <a:defRPr/>
            </a:pPr>
            <a:fld id="{567D0EE1-F0A4-DA46-BEEE-592596D39CE9}" type="slidenum">
              <a:rPr lang="en-US" altLang="en-US"/>
              <a:pPr>
                <a:defRPr/>
              </a:pPr>
              <a:t>‹#›</a:t>
            </a:fld>
            <a:endParaRPr lang="en-US" altLang="en-US"/>
          </a:p>
        </p:txBody>
      </p:sp>
    </p:spTree>
    <p:extLst>
      <p:ext uri="{BB962C8B-B14F-4D97-AF65-F5344CB8AC3E}">
        <p14:creationId xmlns:p14="http://schemas.microsoft.com/office/powerpoint/2010/main" val="37244005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B29ED60-4564-ED4A-A214-9771C7D9B0AF}"/>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6" name="Footer Placeholder 4">
            <a:extLst>
              <a:ext uri="{FF2B5EF4-FFF2-40B4-BE49-F238E27FC236}">
                <a16:creationId xmlns:a16="http://schemas.microsoft.com/office/drawing/2014/main" id="{1DC9A2E3-35D8-934E-9DA3-EF0942CAA036}"/>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86C5BFD6-9683-EA49-8B99-F738A3140FEA}"/>
              </a:ext>
            </a:extLst>
          </p:cNvPr>
          <p:cNvSpPr>
            <a:spLocks noGrp="1"/>
          </p:cNvSpPr>
          <p:nvPr>
            <p:ph type="sldNum" sz="quarter" idx="12"/>
          </p:nvPr>
        </p:nvSpPr>
        <p:spPr/>
        <p:txBody>
          <a:bodyPr/>
          <a:lstStyle>
            <a:lvl1pPr>
              <a:defRPr/>
            </a:lvl1pPr>
          </a:lstStyle>
          <a:p>
            <a:pPr>
              <a:defRPr/>
            </a:pPr>
            <a:fld id="{9780EC9B-9D58-D441-81EC-8165EABED057}" type="slidenum">
              <a:rPr lang="en-US" altLang="en-US"/>
              <a:pPr>
                <a:defRPr/>
              </a:pPr>
              <a:t>‹#›</a:t>
            </a:fld>
            <a:endParaRPr lang="en-US" altLang="en-US"/>
          </a:p>
        </p:txBody>
      </p:sp>
    </p:spTree>
    <p:extLst>
      <p:ext uri="{BB962C8B-B14F-4D97-AF65-F5344CB8AC3E}">
        <p14:creationId xmlns:p14="http://schemas.microsoft.com/office/powerpoint/2010/main" val="51980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A2CE2633-EA02-BF45-A2AD-4562F618D9F2}"/>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6" name="Footer Placeholder 4">
            <a:extLst>
              <a:ext uri="{FF2B5EF4-FFF2-40B4-BE49-F238E27FC236}">
                <a16:creationId xmlns:a16="http://schemas.microsoft.com/office/drawing/2014/main" id="{CAAD911E-A668-2343-97D8-30C57092A11F}"/>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7" name="Slide Number Placeholder 5">
            <a:extLst>
              <a:ext uri="{FF2B5EF4-FFF2-40B4-BE49-F238E27FC236}">
                <a16:creationId xmlns:a16="http://schemas.microsoft.com/office/drawing/2014/main" id="{4EF76641-243C-D24D-A92A-E11797E8D5C0}"/>
              </a:ext>
            </a:extLst>
          </p:cNvPr>
          <p:cNvSpPr>
            <a:spLocks noGrp="1"/>
          </p:cNvSpPr>
          <p:nvPr>
            <p:ph type="sldNum" sz="quarter" idx="12"/>
          </p:nvPr>
        </p:nvSpPr>
        <p:spPr/>
        <p:txBody>
          <a:bodyPr/>
          <a:lstStyle>
            <a:lvl1pPr>
              <a:defRPr/>
            </a:lvl1pPr>
          </a:lstStyle>
          <a:p>
            <a:pPr>
              <a:defRPr/>
            </a:pPr>
            <a:fld id="{4158EF99-708D-734B-B0DE-307FF332FF4F}" type="slidenum">
              <a:rPr lang="en-US" altLang="en-US"/>
              <a:pPr>
                <a:defRPr/>
              </a:pPr>
              <a:t>‹#›</a:t>
            </a:fld>
            <a:endParaRPr lang="en-US" altLang="en-US"/>
          </a:p>
        </p:txBody>
      </p:sp>
    </p:spTree>
    <p:extLst>
      <p:ext uri="{BB962C8B-B14F-4D97-AF65-F5344CB8AC3E}">
        <p14:creationId xmlns:p14="http://schemas.microsoft.com/office/powerpoint/2010/main" val="38794839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095BAD-9500-0B4E-AB1B-066A6CEF8F73}"/>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EE15C603-5EB8-3845-9DC5-74C4940125DA}"/>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953C211-51BD-8244-B5D1-049168809B16}"/>
              </a:ext>
            </a:extLst>
          </p:cNvPr>
          <p:cNvSpPr>
            <a:spLocks noGrp="1"/>
          </p:cNvSpPr>
          <p:nvPr>
            <p:ph type="sldNum" sz="quarter" idx="12"/>
          </p:nvPr>
        </p:nvSpPr>
        <p:spPr/>
        <p:txBody>
          <a:bodyPr/>
          <a:lstStyle>
            <a:lvl1pPr>
              <a:defRPr/>
            </a:lvl1pPr>
          </a:lstStyle>
          <a:p>
            <a:pPr>
              <a:defRPr/>
            </a:pPr>
            <a:fld id="{5127262D-259B-CC46-B4E9-BAECD24A34E5}" type="slidenum">
              <a:rPr lang="en-US" altLang="en-US"/>
              <a:pPr>
                <a:defRPr/>
              </a:pPr>
              <a:t>‹#›</a:t>
            </a:fld>
            <a:endParaRPr lang="en-US" altLang="en-US"/>
          </a:p>
        </p:txBody>
      </p:sp>
    </p:spTree>
    <p:extLst>
      <p:ext uri="{BB962C8B-B14F-4D97-AF65-F5344CB8AC3E}">
        <p14:creationId xmlns:p14="http://schemas.microsoft.com/office/powerpoint/2010/main" val="3064518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8E9DA6-66C5-7F4A-8471-20651D17E643}"/>
              </a:ext>
            </a:extLst>
          </p:cNvPr>
          <p:cNvSpPr>
            <a:spLocks noGrp="1"/>
          </p:cNvSpPr>
          <p:nvPr>
            <p:ph type="dt" sz="half" idx="10"/>
          </p:nvPr>
        </p:nvSpPr>
        <p:spPr/>
        <p:txBody>
          <a:bodyPr/>
          <a:lstStyle>
            <a:lvl1pPr>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71527EA5-0FDA-C84F-A6DB-5D1AD9589718}"/>
              </a:ext>
            </a:extLst>
          </p:cNvPr>
          <p:cNvSpPr>
            <a:spLocks noGrp="1"/>
          </p:cNvSpPr>
          <p:nvPr>
            <p:ph type="ftr" sz="quarter" idx="11"/>
          </p:nvPr>
        </p:nvSpPr>
        <p:spPr/>
        <p:txBody>
          <a:bodyPr/>
          <a:lstStyle>
            <a:lvl1pPr>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C910C84-A762-0A4A-9FA7-E100BE79BC1F}"/>
              </a:ext>
            </a:extLst>
          </p:cNvPr>
          <p:cNvSpPr>
            <a:spLocks noGrp="1"/>
          </p:cNvSpPr>
          <p:nvPr>
            <p:ph type="sldNum" sz="quarter" idx="12"/>
          </p:nvPr>
        </p:nvSpPr>
        <p:spPr/>
        <p:txBody>
          <a:bodyPr/>
          <a:lstStyle>
            <a:lvl1pPr>
              <a:defRPr/>
            </a:lvl1pPr>
          </a:lstStyle>
          <a:p>
            <a:pPr>
              <a:defRPr/>
            </a:pPr>
            <a:fld id="{F4C29605-7631-7549-B6A3-99159F902AC2}" type="slidenum">
              <a:rPr lang="en-US" altLang="en-US"/>
              <a:pPr>
                <a:defRPr/>
              </a:pPr>
              <a:t>‹#›</a:t>
            </a:fld>
            <a:endParaRPr lang="en-US" altLang="en-US"/>
          </a:p>
        </p:txBody>
      </p:sp>
    </p:spTree>
    <p:extLst>
      <p:ext uri="{BB962C8B-B14F-4D97-AF65-F5344CB8AC3E}">
        <p14:creationId xmlns:p14="http://schemas.microsoft.com/office/powerpoint/2010/main" val="2309434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265EBD2C-9722-4B42-BF26-A26E44D19E25}"/>
              </a:ext>
            </a:extLst>
          </p:cNvPr>
          <p:cNvSpPr>
            <a:spLocks noGrp="1"/>
          </p:cNvSpPr>
          <p:nvPr>
            <p:ph type="title"/>
          </p:nvPr>
        </p:nvSpPr>
        <p:spPr bwMode="auto">
          <a:xfrm>
            <a:off x="609600" y="53976"/>
            <a:ext cx="10972800" cy="5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5ADE4EDC-4C2C-4241-BE9E-AAF45417CB09}"/>
              </a:ext>
            </a:extLst>
          </p:cNvPr>
          <p:cNvSpPr>
            <a:spLocks noGrp="1"/>
          </p:cNvSpPr>
          <p:nvPr>
            <p:ph type="body" idx="1"/>
          </p:nvPr>
        </p:nvSpPr>
        <p:spPr bwMode="auto">
          <a:xfrm>
            <a:off x="294217" y="957264"/>
            <a:ext cx="11681883" cy="524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 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A7C33089-1F02-614E-BC76-6B14835958B6}"/>
              </a:ext>
            </a:extLst>
          </p:cNvPr>
          <p:cNvSpPr>
            <a:spLocks noGrp="1"/>
          </p:cNvSpPr>
          <p:nvPr>
            <p:ph type="dt" sz="half" idx="2"/>
          </p:nvPr>
        </p:nvSpPr>
        <p:spPr>
          <a:xfrm>
            <a:off x="609600" y="6532564"/>
            <a:ext cx="2844800" cy="257175"/>
          </a:xfrm>
          <a:prstGeom prst="rect">
            <a:avLst/>
          </a:prstGeom>
        </p:spPr>
        <p:txBody>
          <a:bodyPr vert="horz" lIns="91440" tIns="45720" rIns="91440" bIns="45720" rtlCol="0" anchor="ctr"/>
          <a:lstStyle>
            <a:lvl1pPr algn="l" eaLnBrk="1" fontAlgn="auto" hangingPunct="1">
              <a:spcBef>
                <a:spcPts val="0"/>
              </a:spcBef>
              <a:spcAft>
                <a:spcPts val="0"/>
              </a:spcAft>
              <a:defRPr sz="1000">
                <a:solidFill>
                  <a:srgbClr val="FFFF00"/>
                </a:solidFill>
                <a:latin typeface="+mn-lt"/>
                <a:ea typeface="+mn-ea"/>
                <a:cs typeface="+mn-cs"/>
              </a:defRPr>
            </a:lvl1pPr>
          </a:lstStyle>
          <a:p>
            <a:pPr>
              <a:defRPr/>
            </a:pPr>
            <a:r>
              <a:rPr lang="en-US"/>
              <a:t>04/26/22</a:t>
            </a:r>
            <a:endParaRPr lang="en-US" dirty="0"/>
          </a:p>
        </p:txBody>
      </p:sp>
      <p:sp>
        <p:nvSpPr>
          <p:cNvPr id="5" name="Footer Placeholder 4">
            <a:extLst>
              <a:ext uri="{FF2B5EF4-FFF2-40B4-BE49-F238E27FC236}">
                <a16:creationId xmlns:a16="http://schemas.microsoft.com/office/drawing/2014/main" id="{FAF4EC90-7A03-B74C-9EAB-3869357E6C2E}"/>
              </a:ext>
            </a:extLst>
          </p:cNvPr>
          <p:cNvSpPr>
            <a:spLocks noGrp="1"/>
          </p:cNvSpPr>
          <p:nvPr>
            <p:ph type="ftr" sz="quarter" idx="3"/>
          </p:nvPr>
        </p:nvSpPr>
        <p:spPr>
          <a:xfrm>
            <a:off x="4165600" y="6532564"/>
            <a:ext cx="3733800" cy="257175"/>
          </a:xfrm>
          <a:prstGeom prst="rect">
            <a:avLst/>
          </a:prstGeom>
        </p:spPr>
        <p:txBody>
          <a:bodyPr vert="horz" lIns="91440" tIns="45720" rIns="91440" bIns="45720" rtlCol="0" anchor="ctr"/>
          <a:lstStyle>
            <a:lvl1pPr algn="ctr" eaLnBrk="1" fontAlgn="auto" hangingPunct="1">
              <a:spcBef>
                <a:spcPts val="0"/>
              </a:spcBef>
              <a:spcAft>
                <a:spcPts val="0"/>
              </a:spcAft>
              <a:defRPr sz="1000">
                <a:solidFill>
                  <a:srgbClr val="FFFF00"/>
                </a:solidFill>
                <a:latin typeface="+mn-lt"/>
                <a:ea typeface="+mn-ea"/>
                <a:cs typeface="+mn-cs"/>
              </a:defRPr>
            </a:lvl1p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C90C21D-D527-A645-A0C8-A03651CB3D22}"/>
              </a:ext>
            </a:extLst>
          </p:cNvPr>
          <p:cNvSpPr>
            <a:spLocks noGrp="1"/>
          </p:cNvSpPr>
          <p:nvPr>
            <p:ph type="sldNum" sz="quarter" idx="4"/>
          </p:nvPr>
        </p:nvSpPr>
        <p:spPr>
          <a:xfrm>
            <a:off x="8858251" y="6532564"/>
            <a:ext cx="2844800" cy="25717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FFFF00"/>
                </a:solidFill>
                <a:latin typeface="Calibri" charset="0"/>
                <a:ea typeface="ヒラギノ角ゴ Pro W3" charset="-128"/>
              </a:defRPr>
            </a:lvl1pPr>
          </a:lstStyle>
          <a:p>
            <a:pPr>
              <a:defRPr/>
            </a:pPr>
            <a:fld id="{41676FBC-4B63-364D-8808-8EF184EFB2A0}"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ctr" defTabSz="457200" rtl="0" eaLnBrk="0" fontAlgn="base" hangingPunct="0">
        <a:spcBef>
          <a:spcPct val="0"/>
        </a:spcBef>
        <a:spcAft>
          <a:spcPct val="0"/>
        </a:spcAft>
        <a:defRPr sz="2200" kern="1200">
          <a:solidFill>
            <a:srgbClr val="FFFF00"/>
          </a:solidFill>
          <a:latin typeface="Comic Sans MS"/>
          <a:ea typeface="ヒラギノ角ゴ Pro W3" charset="-128"/>
          <a:cs typeface="Comic Sans MS"/>
        </a:defRPr>
      </a:lvl1pPr>
      <a:lvl2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2pPr>
      <a:lvl3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3pPr>
      <a:lvl4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4pPr>
      <a:lvl5pPr algn="ctr" defTabSz="457200" rtl="0" eaLnBrk="0" fontAlgn="base" hangingPunct="0">
        <a:spcBef>
          <a:spcPct val="0"/>
        </a:spcBef>
        <a:spcAft>
          <a:spcPct val="0"/>
        </a:spcAft>
        <a:defRPr sz="2200">
          <a:solidFill>
            <a:srgbClr val="FFFF00"/>
          </a:solidFill>
          <a:latin typeface="Comic Sans MS" charset="0"/>
          <a:ea typeface="ヒラギノ角ゴ Pro W3" charset="-128"/>
          <a:cs typeface="Comic Sans MS" charset="0"/>
        </a:defRPr>
      </a:lvl5pPr>
      <a:lvl6pPr marL="457200" algn="ctr" defTabSz="457200" rtl="0" fontAlgn="base">
        <a:spcBef>
          <a:spcPct val="0"/>
        </a:spcBef>
        <a:spcAft>
          <a:spcPct val="0"/>
        </a:spcAft>
        <a:defRPr sz="3200">
          <a:solidFill>
            <a:srgbClr val="FFFF00"/>
          </a:solidFill>
          <a:latin typeface="Comic Sans MS" charset="0"/>
          <a:ea typeface="ヒラギノ角ゴ Pro W3" charset="-128"/>
        </a:defRPr>
      </a:lvl6pPr>
      <a:lvl7pPr marL="914400" algn="ctr" defTabSz="457200" rtl="0" fontAlgn="base">
        <a:spcBef>
          <a:spcPct val="0"/>
        </a:spcBef>
        <a:spcAft>
          <a:spcPct val="0"/>
        </a:spcAft>
        <a:defRPr sz="3200">
          <a:solidFill>
            <a:srgbClr val="FFFF00"/>
          </a:solidFill>
          <a:latin typeface="Comic Sans MS" charset="0"/>
          <a:ea typeface="ヒラギノ角ゴ Pro W3" charset="-128"/>
        </a:defRPr>
      </a:lvl7pPr>
      <a:lvl8pPr marL="1371600" algn="ctr" defTabSz="457200" rtl="0" fontAlgn="base">
        <a:spcBef>
          <a:spcPct val="0"/>
        </a:spcBef>
        <a:spcAft>
          <a:spcPct val="0"/>
        </a:spcAft>
        <a:defRPr sz="3200">
          <a:solidFill>
            <a:srgbClr val="FFFF00"/>
          </a:solidFill>
          <a:latin typeface="Comic Sans MS" charset="0"/>
          <a:ea typeface="ヒラギノ角ゴ Pro W3" charset="-128"/>
        </a:defRPr>
      </a:lvl8pPr>
      <a:lvl9pPr marL="1828800" algn="ctr" defTabSz="457200" rtl="0" fontAlgn="base">
        <a:spcBef>
          <a:spcPct val="0"/>
        </a:spcBef>
        <a:spcAft>
          <a:spcPct val="0"/>
        </a:spcAft>
        <a:defRPr sz="3200">
          <a:solidFill>
            <a:srgbClr val="FFFF00"/>
          </a:solidFill>
          <a:latin typeface="Comic Sans MS" charset="0"/>
          <a:ea typeface="ヒラギノ角ゴ Pro W3" charset="-128"/>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2000" kern="1200">
          <a:solidFill>
            <a:schemeClr val="bg1"/>
          </a:solidFill>
          <a:latin typeface="Comic Sans MS"/>
          <a:ea typeface="ヒラギノ角ゴ Pro W3" charset="-128"/>
          <a:cs typeface="Comic Sans MS"/>
        </a:defRPr>
      </a:lvl1pPr>
      <a:lvl2pPr marL="742950" indent="-28575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2pPr>
      <a:lvl3pPr marL="914400" algn="l" defTabSz="457200" rtl="0" eaLnBrk="0" fontAlgn="base" hangingPunct="0">
        <a:spcBef>
          <a:spcPct val="20000"/>
        </a:spcBef>
        <a:spcAft>
          <a:spcPct val="0"/>
        </a:spcAft>
        <a:buFont typeface="Arial" panose="020B0604020202020204" pitchFamily="34" charset="0"/>
        <a:defRPr kern="1200">
          <a:solidFill>
            <a:schemeClr val="bg1"/>
          </a:solidFill>
          <a:latin typeface="Comic Sans MS"/>
          <a:ea typeface="ヒラギノ角ゴ Pro W3" charset="-128"/>
          <a:cs typeface="Comic Sans MS"/>
        </a:defRPr>
      </a:lvl3pPr>
      <a:lvl4pPr marL="16002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4pPr>
      <a:lvl5pPr marL="2057400" indent="-228600" algn="l" defTabSz="457200" rtl="0" eaLnBrk="0" fontAlgn="base" hangingPunct="0">
        <a:spcBef>
          <a:spcPct val="20000"/>
        </a:spcBef>
        <a:spcAft>
          <a:spcPct val="0"/>
        </a:spcAft>
        <a:buFont typeface="Arial" panose="020B0604020202020204" pitchFamily="34" charset="0"/>
        <a:buChar char="»"/>
        <a:defRPr kern="1200">
          <a:solidFill>
            <a:schemeClr val="bg1"/>
          </a:solidFill>
          <a:latin typeface="Comic Sans MS"/>
          <a:ea typeface="ヒラギノ角ゴ Pro W3" charset="-128"/>
          <a:cs typeface="Comic Sans M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emf"/></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s>
</file>

<file path=ppt/slides/_rels/slide1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 Id="rId5" Type="http://schemas.openxmlformats.org/officeDocument/2006/relationships/image" Target="../media/image39.png"/><Relationship Id="rId4" Type="http://schemas.openxmlformats.org/officeDocument/2006/relationships/image" Target="../media/image3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image" Target="../media/image40.emf"/><Relationship Id="rId1" Type="http://schemas.openxmlformats.org/officeDocument/2006/relationships/slideLayout" Target="../slideLayouts/slideLayout2.xml"/><Relationship Id="rId6" Type="http://schemas.openxmlformats.org/officeDocument/2006/relationships/image" Target="../media/image43.emf"/><Relationship Id="rId5" Type="http://schemas.openxmlformats.org/officeDocument/2006/relationships/image" Target="../media/image42.emf"/><Relationship Id="rId4" Type="http://schemas.openxmlformats.org/officeDocument/2006/relationships/image" Target="../media/image5.emf"/></Relationships>
</file>

<file path=ppt/slides/_rels/slide2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3.emf"/><Relationship Id="rId7" Type="http://schemas.openxmlformats.org/officeDocument/2006/relationships/image" Target="../media/image48.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1" name="Picture 1">
            <a:extLst>
              <a:ext uri="{FF2B5EF4-FFF2-40B4-BE49-F238E27FC236}">
                <a16:creationId xmlns:a16="http://schemas.microsoft.com/office/drawing/2014/main" id="{13CA309C-141F-4048-AF3E-356A3149290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19051"/>
            <a:ext cx="2699369"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 name="Title 1">
            <a:extLst>
              <a:ext uri="{FF2B5EF4-FFF2-40B4-BE49-F238E27FC236}">
                <a16:creationId xmlns:a16="http://schemas.microsoft.com/office/drawing/2014/main" id="{3C22D47C-386D-8448-8374-719A9E596456}"/>
              </a:ext>
            </a:extLst>
          </p:cNvPr>
          <p:cNvSpPr>
            <a:spLocks noGrp="1"/>
          </p:cNvSpPr>
          <p:nvPr>
            <p:ph type="ctrTitle"/>
          </p:nvPr>
        </p:nvSpPr>
        <p:spPr>
          <a:xfrm>
            <a:off x="2270848" y="427039"/>
            <a:ext cx="7285037" cy="1470025"/>
          </a:xfrm>
        </p:spPr>
        <p:txBody>
          <a:bodyPr/>
          <a:lstStyle/>
          <a:p>
            <a:pPr eaLnBrk="1" hangingPunct="1"/>
            <a:r>
              <a:rPr lang="en-US" altLang="en-US" sz="2800" dirty="0">
                <a:latin typeface="Comic Sans MS" panose="030F0902030302020204" pitchFamily="66" charset="0"/>
                <a:ea typeface="ヒラギノ角ゴ Pro W3" panose="020B0300000000000000" pitchFamily="34" charset="-128"/>
                <a:cs typeface="Comic Sans MS" panose="030F0902030302020204" pitchFamily="66" charset="0"/>
              </a:rPr>
              <a:t>CERES Angular Distribution Model Working Group Report</a:t>
            </a:r>
          </a:p>
        </p:txBody>
      </p:sp>
      <p:sp>
        <p:nvSpPr>
          <p:cNvPr id="15363" name="Subtitle 2">
            <a:extLst>
              <a:ext uri="{FF2B5EF4-FFF2-40B4-BE49-F238E27FC236}">
                <a16:creationId xmlns:a16="http://schemas.microsoft.com/office/drawing/2014/main" id="{95630F1D-4CD6-2243-9666-CA00ED33475E}"/>
              </a:ext>
            </a:extLst>
          </p:cNvPr>
          <p:cNvSpPr>
            <a:spLocks noGrp="1"/>
          </p:cNvSpPr>
          <p:nvPr>
            <p:ph type="subTitle" idx="1"/>
          </p:nvPr>
        </p:nvSpPr>
        <p:spPr>
          <a:xfrm>
            <a:off x="2691455" y="1835150"/>
            <a:ext cx="7334250" cy="3055494"/>
          </a:xfrm>
        </p:spPr>
        <p:txBody>
          <a:bodyPr/>
          <a:lstStyle/>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Wenying Su</a:t>
            </a: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Wenying.Su-1@nasa.gov</a:t>
            </a: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NASA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LaRC</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Hampton VA</a:t>
            </a: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Lusheng</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Liang    Zachary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Eitzen</a:t>
            </a:r>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   Sergio </a:t>
            </a:r>
            <a:r>
              <a:rPr lang="en-US" altLang="en-US" dirty="0" err="1">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Sejas</a:t>
            </a:r>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rPr>
              <a:t>SSAI, Hampton VA</a:t>
            </a: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endPar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endParaRPr>
          </a:p>
          <a:p>
            <a:pPr eaLnBrk="1" hangingPunct="1"/>
            <a:r>
              <a:rPr lang="en-US" altLang="en-US" dirty="0">
                <a:solidFill>
                  <a:srgbClr val="FFFF00"/>
                </a:solidFill>
                <a:latin typeface="Comic Sans MS" panose="030F0902030302020204" pitchFamily="66" charset="0"/>
                <a:ea typeface="ヒラギノ角ゴ Pro W3" panose="020B0300000000000000" pitchFamily="34" charset="-128"/>
                <a:cs typeface="Comic Sans MS" panose="030F0902030302020204" pitchFamily="66" charset="0"/>
              </a:rPr>
              <a:t> </a:t>
            </a:r>
          </a:p>
        </p:txBody>
      </p:sp>
      <p:pic>
        <p:nvPicPr>
          <p:cNvPr id="15364" name="Picture 1" descr="CERESlogo.pdf">
            <a:extLst>
              <a:ext uri="{FF2B5EF4-FFF2-40B4-BE49-F238E27FC236}">
                <a16:creationId xmlns:a16="http://schemas.microsoft.com/office/drawing/2014/main" id="{B6602DAF-5497-A849-A5AB-79D5BC2F7616}"/>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9990666" y="61914"/>
            <a:ext cx="1833563" cy="183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advTm="6742"/>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a:extLst>
              <a:ext uri="{FF2B5EF4-FFF2-40B4-BE49-F238E27FC236}">
                <a16:creationId xmlns:a16="http://schemas.microsoft.com/office/drawing/2014/main" id="{7089F86F-647A-9F41-9C91-5E9F385A9E74}"/>
              </a:ext>
            </a:extLst>
          </p:cNvPr>
          <p:cNvSpPr>
            <a:spLocks noGrp="1"/>
          </p:cNvSpPr>
          <p:nvPr>
            <p:ph type="title"/>
          </p:nvPr>
        </p:nvSpPr>
        <p:spPr>
          <a:xfrm>
            <a:off x="1981200" y="-22225"/>
            <a:ext cx="8229600" cy="647700"/>
          </a:xfrm>
        </p:spPr>
        <p:txBody>
          <a:bodyPr/>
          <a:lstStyle/>
          <a:p>
            <a:r>
              <a:rPr lang="en-US" altLang="en-US" dirty="0">
                <a:latin typeface="Comic Sans MS" panose="030F0902030302020204" pitchFamily="66" charset="0"/>
                <a:ea typeface="ヒラギノ角ゴ Pro W3" panose="020B0300000000000000" pitchFamily="34" charset="-128"/>
                <a:cs typeface="Comic Sans MS" panose="030F0902030302020204" pitchFamily="66" charset="0"/>
              </a:rPr>
              <a:t>From radiance to flux: angular distribution models</a:t>
            </a:r>
          </a:p>
        </p:txBody>
      </p:sp>
      <p:sp>
        <p:nvSpPr>
          <p:cNvPr id="29698" name="Content Placeholder 2">
            <a:extLst>
              <a:ext uri="{FF2B5EF4-FFF2-40B4-BE49-F238E27FC236}">
                <a16:creationId xmlns:a16="http://schemas.microsoft.com/office/drawing/2014/main" id="{5E7755D8-0AE6-D74A-B274-B8CC1E3F138A}"/>
              </a:ext>
            </a:extLst>
          </p:cNvPr>
          <p:cNvSpPr>
            <a:spLocks noGrp="1"/>
          </p:cNvSpPr>
          <p:nvPr>
            <p:ph idx="1"/>
          </p:nvPr>
        </p:nvSpPr>
        <p:spPr>
          <a:xfrm>
            <a:off x="142323" y="842527"/>
            <a:ext cx="7050904" cy="4550785"/>
          </a:xfrm>
        </p:spPr>
        <p:txBody>
          <a:bodyPr/>
          <a:lstStyle/>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Sort observed radiances into angular bins over different </a:t>
            </a:r>
            <a:r>
              <a:rPr lang="en-US" altLang="en-US" sz="2200" u="sng" dirty="0">
                <a:latin typeface="Comic Sans MS" panose="030F0902030302020204" pitchFamily="66" charset="0"/>
                <a:ea typeface="ヒラギノ角ゴ Pro W3" panose="020B0300000000000000" pitchFamily="34" charset="-128"/>
                <a:cs typeface="Comic Sans MS" panose="030F0902030302020204" pitchFamily="66" charset="0"/>
              </a:rPr>
              <a:t>scene types</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a:t>
            </a:r>
          </a:p>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Integrate radiance over all </a:t>
            </a:r>
            <a:r>
              <a:rPr lang="en-US" altLang="en-US" sz="2200" dirty="0" err="1">
                <a:latin typeface="Comic Sans MS" panose="030F0902030302020204" pitchFamily="66" charset="0"/>
                <a:ea typeface="ヒラギノ角ゴ Pro W3" panose="020B0300000000000000" pitchFamily="34" charset="-128"/>
                <a:cs typeface="Comic Sans MS" panose="030F0902030302020204" pitchFamily="66" charset="0"/>
              </a:rPr>
              <a:t>θ</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and </a:t>
            </a:r>
            <a:r>
              <a:rPr lang="en-US" altLang="en-US" sz="2200" dirty="0" err="1">
                <a:latin typeface="Lucida Grande" panose="020B0600040502020204" pitchFamily="34" charset="0"/>
                <a:ea typeface="ヒラギノ角ゴ Pro W3" panose="020B0300000000000000" pitchFamily="34" charset="-128"/>
                <a:cs typeface="Comic Sans MS" panose="030F0902030302020204" pitchFamily="66" charset="0"/>
              </a:rPr>
              <a:t>ϕ</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to estimate the anisotropic factor for each scene type:</a:t>
            </a:r>
          </a:p>
          <a:p>
            <a:pPr>
              <a:spcAft>
                <a:spcPts val="600"/>
              </a:spcAft>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a:spcAft>
                <a:spcPts val="600"/>
              </a:spcAft>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marL="0" indent="0">
              <a:spcAft>
                <a:spcPts val="600"/>
              </a:spcAft>
              <a:buNone/>
            </a:pPr>
            <a:endPar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endParaRPr>
          </a:p>
          <a:p>
            <a:pPr>
              <a:spcAft>
                <a:spcPts val="600"/>
              </a:spcAft>
            </a:pP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For each radiance measurement, first determine the </a:t>
            </a:r>
            <a:r>
              <a:rPr lang="en-US" altLang="en-US" sz="2200" u="sng" dirty="0">
                <a:latin typeface="Comic Sans MS" panose="030F0902030302020204" pitchFamily="66" charset="0"/>
                <a:ea typeface="ヒラギノ角ゴ Pro W3" panose="020B0300000000000000" pitchFamily="34" charset="-128"/>
                <a:cs typeface="Comic Sans MS" panose="030F0902030302020204" pitchFamily="66" charset="0"/>
              </a:rPr>
              <a:t>scene type</a:t>
            </a:r>
            <a:r>
              <a:rPr lang="en-US" altLang="en-US" sz="2200" dirty="0">
                <a:latin typeface="Comic Sans MS" panose="030F0902030302020204" pitchFamily="66" charset="0"/>
                <a:ea typeface="ヒラギノ角ゴ Pro W3" panose="020B0300000000000000" pitchFamily="34" charset="-128"/>
                <a:cs typeface="Comic Sans MS" panose="030F0902030302020204" pitchFamily="66" charset="0"/>
              </a:rPr>
              <a:t>, then apply scene type dependent anisotropic factor to observed radiance to derive TOA  flux:</a:t>
            </a:r>
          </a:p>
          <a:p>
            <a:endParaRPr lang="en-US" altLang="en-US" dirty="0">
              <a:latin typeface="Comic Sans MS" panose="030F0902030302020204" pitchFamily="66" charset="0"/>
              <a:ea typeface="ヒラギノ角ゴ Pro W3" panose="020B0300000000000000" pitchFamily="34" charset="-128"/>
              <a:cs typeface="Comic Sans MS" panose="030F0902030302020204" pitchFamily="66" charset="0"/>
            </a:endParaRPr>
          </a:p>
        </p:txBody>
      </p:sp>
      <p:sp>
        <p:nvSpPr>
          <p:cNvPr id="29699" name="Date Placeholder 3">
            <a:extLst>
              <a:ext uri="{FF2B5EF4-FFF2-40B4-BE49-F238E27FC236}">
                <a16:creationId xmlns:a16="http://schemas.microsoft.com/office/drawing/2014/main" id="{F98D3078-947D-D440-8DDD-79D750AE28FF}"/>
              </a:ext>
            </a:extLst>
          </p:cNvPr>
          <p:cNvSpPr>
            <a:spLocks noGrp="1"/>
          </p:cNvSpPr>
          <p:nvPr>
            <p:ph type="dt" sz="half"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fontAlgn="base">
              <a:spcBef>
                <a:spcPct val="0"/>
              </a:spcBef>
              <a:spcAft>
                <a:spcPct val="0"/>
              </a:spcAft>
              <a:buFontTx/>
              <a:buNone/>
            </a:pPr>
            <a:r>
              <a:rPr lang="en-US" altLang="en-US" sz="1000">
                <a:solidFill>
                  <a:srgbClr val="FFFF00"/>
                </a:solidFill>
                <a:latin typeface="Calibri" panose="020F0502020204030204" pitchFamily="34" charset="0"/>
              </a:rPr>
              <a:t>04/26/22</a:t>
            </a:r>
          </a:p>
        </p:txBody>
      </p:sp>
      <p:sp>
        <p:nvSpPr>
          <p:cNvPr id="2" name="Footer Placeholder 1">
            <a:extLst>
              <a:ext uri="{FF2B5EF4-FFF2-40B4-BE49-F238E27FC236}">
                <a16:creationId xmlns:a16="http://schemas.microsoft.com/office/drawing/2014/main" id="{D1FAAC77-AD03-614B-B530-CBB194AC781E}"/>
              </a:ext>
            </a:extLst>
          </p:cNvPr>
          <p:cNvSpPr>
            <a:spLocks noGrp="1"/>
          </p:cNvSpPr>
          <p:nvPr>
            <p:ph type="ftr" sz="quarter" idx="11"/>
          </p:nvPr>
        </p:nvSpPr>
        <p:spPr/>
        <p:txBody>
          <a:bodyPr/>
          <a:lstStyle/>
          <a:p>
            <a:pPr>
              <a:defRPr/>
            </a:pPr>
            <a:r>
              <a:rPr lang="en-US"/>
              <a:t>CERES STM</a:t>
            </a:r>
            <a:endParaRPr lang="en-US" dirty="0"/>
          </a:p>
        </p:txBody>
      </p:sp>
      <p:sp>
        <p:nvSpPr>
          <p:cNvPr id="3" name="Slide Number Placeholder 2">
            <a:extLst>
              <a:ext uri="{FF2B5EF4-FFF2-40B4-BE49-F238E27FC236}">
                <a16:creationId xmlns:a16="http://schemas.microsoft.com/office/drawing/2014/main" id="{6AC51A1E-CBDA-4D4C-AFEE-7B4E8151117E}"/>
              </a:ext>
            </a:extLst>
          </p:cNvPr>
          <p:cNvSpPr>
            <a:spLocks noGrp="1"/>
          </p:cNvSpPr>
          <p:nvPr>
            <p:ph type="sldNum" sz="quarter" idx="12"/>
          </p:nvPr>
        </p:nvSpPr>
        <p:spPr/>
        <p:txBody>
          <a:bodyPr/>
          <a:lstStyle/>
          <a:p>
            <a:pPr>
              <a:defRPr/>
            </a:pPr>
            <a:fld id="{02CE6468-21D4-704F-BA4F-DB5904759ED1}" type="slidenum">
              <a:rPr lang="en-US" altLang="en-US" smtClean="0"/>
              <a:pPr>
                <a:defRPr/>
              </a:pPr>
              <a:t>2</a:t>
            </a:fld>
            <a:endParaRPr lang="en-US" altLang="en-US"/>
          </a:p>
        </p:txBody>
      </p:sp>
      <p:pic>
        <p:nvPicPr>
          <p:cNvPr id="29702" name="Picture 8" descr="latex-image-1.pdf">
            <a:extLst>
              <a:ext uri="{FF2B5EF4-FFF2-40B4-BE49-F238E27FC236}">
                <a16:creationId xmlns:a16="http://schemas.microsoft.com/office/drawing/2014/main" id="{38D7514C-DA44-9348-A08A-B5A7E4CAB90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73697" y="5400236"/>
            <a:ext cx="3069432" cy="8415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3" name="Picture 16" descr="latex-image-1.pdf">
            <a:extLst>
              <a:ext uri="{FF2B5EF4-FFF2-40B4-BE49-F238E27FC236}">
                <a16:creationId xmlns:a16="http://schemas.microsoft.com/office/drawing/2014/main" id="{F97F5B17-690D-8448-B318-29B2BF005CC9}"/>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88152" y="2851655"/>
            <a:ext cx="8094988" cy="9318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4" name="Group 58">
            <a:extLst>
              <a:ext uri="{FF2B5EF4-FFF2-40B4-BE49-F238E27FC236}">
                <a16:creationId xmlns:a16="http://schemas.microsoft.com/office/drawing/2014/main" id="{2B177770-7B91-0241-B0E1-F728AE48E7DE}"/>
              </a:ext>
            </a:extLst>
          </p:cNvPr>
          <p:cNvGrpSpPr>
            <a:grpSpLocks/>
          </p:cNvGrpSpPr>
          <p:nvPr/>
        </p:nvGrpSpPr>
        <p:grpSpPr bwMode="auto">
          <a:xfrm>
            <a:off x="6964851" y="112712"/>
            <a:ext cx="4826689" cy="3374836"/>
            <a:chOff x="1702988" y="3067583"/>
            <a:chExt cx="5330201" cy="3512303"/>
          </a:xfrm>
        </p:grpSpPr>
        <p:grpSp>
          <p:nvGrpSpPr>
            <p:cNvPr id="29705" name="Group 56">
              <a:extLst>
                <a:ext uri="{FF2B5EF4-FFF2-40B4-BE49-F238E27FC236}">
                  <a16:creationId xmlns:a16="http://schemas.microsoft.com/office/drawing/2014/main" id="{165993C8-168D-A744-BF32-1FF5E1A71A68}"/>
                </a:ext>
              </a:extLst>
            </p:cNvPr>
            <p:cNvGrpSpPr>
              <a:grpSpLocks/>
            </p:cNvGrpSpPr>
            <p:nvPr/>
          </p:nvGrpSpPr>
          <p:grpSpPr bwMode="auto">
            <a:xfrm>
              <a:off x="1702988" y="3643653"/>
              <a:ext cx="4941194" cy="2936233"/>
              <a:chOff x="1582559" y="3549002"/>
              <a:chExt cx="4941194" cy="2936233"/>
            </a:xfrm>
          </p:grpSpPr>
          <p:sp>
            <p:nvSpPr>
              <p:cNvPr id="12" name="Block Arc 11">
                <a:extLst>
                  <a:ext uri="{FF2B5EF4-FFF2-40B4-BE49-F238E27FC236}">
                    <a16:creationId xmlns:a16="http://schemas.microsoft.com/office/drawing/2014/main" id="{5BB809A5-2698-EB41-A15A-B0A76B2BC319}"/>
                  </a:ext>
                </a:extLst>
              </p:cNvPr>
              <p:cNvSpPr>
                <a:spLocks/>
              </p:cNvSpPr>
              <p:nvPr/>
            </p:nvSpPr>
            <p:spPr bwMode="auto">
              <a:xfrm>
                <a:off x="4119438" y="5262247"/>
                <a:ext cx="455663" cy="200127"/>
              </a:xfrm>
              <a:custGeom>
                <a:avLst/>
                <a:gdLst>
                  <a:gd name="T0" fmla="*/ 0 w 455663"/>
                  <a:gd name="T1" fmla="*/ 100064 h 200127"/>
                  <a:gd name="T2" fmla="*/ 227832 w 455663"/>
                  <a:gd name="T3" fmla="*/ 0 h 200127"/>
                  <a:gd name="T4" fmla="*/ 455664 w 455663"/>
                  <a:gd name="T5" fmla="*/ 100064 h 200127"/>
                  <a:gd name="T6" fmla="*/ 405631 w 455663"/>
                  <a:gd name="T7" fmla="*/ 100064 h 200127"/>
                  <a:gd name="T8" fmla="*/ 227831 w 455663"/>
                  <a:gd name="T9" fmla="*/ 50032 h 200127"/>
                  <a:gd name="T10" fmla="*/ 50031 w 455663"/>
                  <a:gd name="T11" fmla="*/ 100064 h 200127"/>
                  <a:gd name="T12" fmla="*/ 0 w 455663"/>
                  <a:gd name="T13" fmla="*/ 100064 h 20012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55663" h="200127">
                    <a:moveTo>
                      <a:pt x="0" y="100064"/>
                    </a:moveTo>
                    <a:cubicBezTo>
                      <a:pt x="0" y="44800"/>
                      <a:pt x="102004" y="0"/>
                      <a:pt x="227832" y="0"/>
                    </a:cubicBezTo>
                    <a:cubicBezTo>
                      <a:pt x="353660" y="0"/>
                      <a:pt x="455664" y="44800"/>
                      <a:pt x="455664" y="100064"/>
                    </a:cubicBezTo>
                    <a:lnTo>
                      <a:pt x="405631" y="100064"/>
                    </a:lnTo>
                    <a:cubicBezTo>
                      <a:pt x="405631" y="72432"/>
                      <a:pt x="326027" y="50032"/>
                      <a:pt x="227831" y="50032"/>
                    </a:cubicBezTo>
                    <a:cubicBezTo>
                      <a:pt x="129635" y="50032"/>
                      <a:pt x="50031" y="72432"/>
                      <a:pt x="50031" y="100064"/>
                    </a:cubicBezTo>
                    <a:lnTo>
                      <a:pt x="0" y="100064"/>
                    </a:lnTo>
                    <a:close/>
                  </a:path>
                </a:pathLst>
              </a:custGeom>
              <a:solidFill>
                <a:schemeClr val="bg1"/>
              </a:solidFill>
              <a:ln w="317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sp>
            <p:nvSpPr>
              <p:cNvPr id="13" name="Block Arc 12">
                <a:extLst>
                  <a:ext uri="{FF2B5EF4-FFF2-40B4-BE49-F238E27FC236}">
                    <a16:creationId xmlns:a16="http://schemas.microsoft.com/office/drawing/2014/main" id="{60868D79-422D-DF42-BE37-798101A4A90E}"/>
                  </a:ext>
                </a:extLst>
              </p:cNvPr>
              <p:cNvSpPr>
                <a:spLocks/>
              </p:cNvSpPr>
              <p:nvPr/>
            </p:nvSpPr>
            <p:spPr bwMode="auto">
              <a:xfrm>
                <a:off x="4572982" y="4936805"/>
                <a:ext cx="529841" cy="168332"/>
              </a:xfrm>
              <a:custGeom>
                <a:avLst/>
                <a:gdLst>
                  <a:gd name="T0" fmla="*/ 0 w 529841"/>
                  <a:gd name="T1" fmla="*/ 84166 h 168332"/>
                  <a:gd name="T2" fmla="*/ 264921 w 529841"/>
                  <a:gd name="T3" fmla="*/ 0 h 168332"/>
                  <a:gd name="T4" fmla="*/ 529842 w 529841"/>
                  <a:gd name="T5" fmla="*/ 84166 h 168332"/>
                  <a:gd name="T6" fmla="*/ 487758 w 529841"/>
                  <a:gd name="T7" fmla="*/ 84166 h 168332"/>
                  <a:gd name="T8" fmla="*/ 264920 w 529841"/>
                  <a:gd name="T9" fmla="*/ 42083 h 168332"/>
                  <a:gd name="T10" fmla="*/ 42082 w 529841"/>
                  <a:gd name="T11" fmla="*/ 84166 h 168332"/>
                  <a:gd name="T12" fmla="*/ 0 w 529841"/>
                  <a:gd name="T13" fmla="*/ 84166 h 16833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9841" h="168332">
                    <a:moveTo>
                      <a:pt x="0" y="84166"/>
                    </a:moveTo>
                    <a:cubicBezTo>
                      <a:pt x="0" y="37682"/>
                      <a:pt x="118609" y="0"/>
                      <a:pt x="264921" y="0"/>
                    </a:cubicBezTo>
                    <a:cubicBezTo>
                      <a:pt x="411233" y="0"/>
                      <a:pt x="529842" y="37682"/>
                      <a:pt x="529842" y="84166"/>
                    </a:cubicBezTo>
                    <a:lnTo>
                      <a:pt x="487758" y="84166"/>
                    </a:lnTo>
                    <a:cubicBezTo>
                      <a:pt x="487758" y="60924"/>
                      <a:pt x="387990" y="42083"/>
                      <a:pt x="264920" y="42083"/>
                    </a:cubicBezTo>
                    <a:cubicBezTo>
                      <a:pt x="141850" y="42083"/>
                      <a:pt x="42082" y="60924"/>
                      <a:pt x="42082" y="84166"/>
                    </a:cubicBezTo>
                    <a:lnTo>
                      <a:pt x="0" y="84166"/>
                    </a:lnTo>
                    <a:close/>
                  </a:path>
                </a:pathLst>
              </a:custGeom>
              <a:solidFill>
                <a:schemeClr val="bg1"/>
              </a:solidFill>
              <a:ln w="9525" cap="flat" cmpd="sng">
                <a:solidFill>
                  <a:schemeClr val="bg1"/>
                </a:solidFill>
                <a:prstDash val="solid"/>
                <a:round/>
                <a:headEnd/>
                <a:tailEnd/>
              </a:ln>
              <a:effectLst>
                <a:outerShdw blurRad="40000" dist="23000" dir="5400000" rotWithShape="0">
                  <a:srgbClr val="000000">
                    <a:alpha val="34998"/>
                  </a:srgbClr>
                </a:outerShdw>
              </a:effectLst>
            </p:spPr>
            <p:txBody>
              <a:bodyPr anchor="ctr"/>
              <a:lstStyle/>
              <a:p>
                <a:pPr>
                  <a:defRPr/>
                </a:pPr>
                <a:endParaRPr lang="en-US"/>
              </a:p>
            </p:txBody>
          </p:sp>
          <p:grpSp>
            <p:nvGrpSpPr>
              <p:cNvPr id="29709" name="Group 52">
                <a:extLst>
                  <a:ext uri="{FF2B5EF4-FFF2-40B4-BE49-F238E27FC236}">
                    <a16:creationId xmlns:a16="http://schemas.microsoft.com/office/drawing/2014/main" id="{1B38A560-7C00-7141-861D-175CB86F6338}"/>
                  </a:ext>
                </a:extLst>
              </p:cNvPr>
              <p:cNvGrpSpPr>
                <a:grpSpLocks/>
              </p:cNvGrpSpPr>
              <p:nvPr/>
            </p:nvGrpSpPr>
            <p:grpSpPr bwMode="auto">
              <a:xfrm>
                <a:off x="1582559" y="3549002"/>
                <a:ext cx="4941194" cy="2936233"/>
                <a:chOff x="1582559" y="3596330"/>
                <a:chExt cx="4941194" cy="2936233"/>
              </a:xfrm>
            </p:grpSpPr>
            <p:grpSp>
              <p:nvGrpSpPr>
                <p:cNvPr id="29710" name="Group 34">
                  <a:extLst>
                    <a:ext uri="{FF2B5EF4-FFF2-40B4-BE49-F238E27FC236}">
                      <a16:creationId xmlns:a16="http://schemas.microsoft.com/office/drawing/2014/main" id="{57134D7A-4D4A-774D-AFC7-8569F9B16C13}"/>
                    </a:ext>
                  </a:extLst>
                </p:cNvPr>
                <p:cNvGrpSpPr>
                  <a:grpSpLocks/>
                </p:cNvGrpSpPr>
                <p:nvPr/>
              </p:nvGrpSpPr>
              <p:grpSpPr bwMode="auto">
                <a:xfrm>
                  <a:off x="2112880" y="3596386"/>
                  <a:ext cx="4410873" cy="2936177"/>
                  <a:chOff x="2112880" y="3075597"/>
                  <a:chExt cx="4410873" cy="2936177"/>
                </a:xfrm>
              </p:grpSpPr>
              <p:cxnSp>
                <p:nvCxnSpPr>
                  <p:cNvPr id="20" name="Straight Connector 19">
                    <a:extLst>
                      <a:ext uri="{FF2B5EF4-FFF2-40B4-BE49-F238E27FC236}">
                        <a16:creationId xmlns:a16="http://schemas.microsoft.com/office/drawing/2014/main" id="{07627CF2-604C-534B-B320-D9EEACEC317C}"/>
                      </a:ext>
                    </a:extLst>
                  </p:cNvPr>
                  <p:cNvCxnSpPr>
                    <a:cxnSpLocks noChangeShapeType="1"/>
                  </p:cNvCxnSpPr>
                  <p:nvPr/>
                </p:nvCxnSpPr>
                <p:spPr bwMode="auto">
                  <a:xfrm>
                    <a:off x="2114519" y="5166597"/>
                    <a:ext cx="2458463" cy="187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1" name="Straight Arrow Connector 20">
                    <a:extLst>
                      <a:ext uri="{FF2B5EF4-FFF2-40B4-BE49-F238E27FC236}">
                        <a16:creationId xmlns:a16="http://schemas.microsoft.com/office/drawing/2014/main" id="{8AA4BAC4-8B97-0049-87DC-9F842870BEB8}"/>
                      </a:ext>
                    </a:extLst>
                  </p:cNvPr>
                  <p:cNvCxnSpPr>
                    <a:cxnSpLocks noChangeShapeType="1"/>
                  </p:cNvCxnSpPr>
                  <p:nvPr/>
                </p:nvCxnSpPr>
                <p:spPr bwMode="auto">
                  <a:xfrm rot="5400000" flipH="1" flipV="1">
                    <a:off x="3526393" y="4120009"/>
                    <a:ext cx="2091057" cy="2120"/>
                  </a:xfrm>
                  <a:prstGeom prst="straightConnector1">
                    <a:avLst/>
                  </a:prstGeom>
                  <a:noFill/>
                  <a:ln w="38100">
                    <a:solidFill>
                      <a:schemeClr val="bg1"/>
                    </a:solidFill>
                    <a:round/>
                    <a:headEnd/>
                    <a:tailEnd type="arrow" w="med" len="me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2" name="Straight Connector 21">
                    <a:extLst>
                      <a:ext uri="{FF2B5EF4-FFF2-40B4-BE49-F238E27FC236}">
                        <a16:creationId xmlns:a16="http://schemas.microsoft.com/office/drawing/2014/main" id="{7F6E8E8D-4449-DF4D-B41C-1B0A53231825}"/>
                      </a:ext>
                    </a:extLst>
                  </p:cNvPr>
                  <p:cNvCxnSpPr>
                    <a:cxnSpLocks noChangeShapeType="1"/>
                  </p:cNvCxnSpPr>
                  <p:nvPr/>
                </p:nvCxnSpPr>
                <p:spPr bwMode="auto">
                  <a:xfrm rot="10800000">
                    <a:off x="2114519" y="3898497"/>
                    <a:ext cx="2456343" cy="1268101"/>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3" name="Straight Connector 22">
                    <a:extLst>
                      <a:ext uri="{FF2B5EF4-FFF2-40B4-BE49-F238E27FC236}">
                        <a16:creationId xmlns:a16="http://schemas.microsoft.com/office/drawing/2014/main" id="{4441F880-0D02-F545-ABFE-119CB1C1921E}"/>
                      </a:ext>
                    </a:extLst>
                  </p:cNvPr>
                  <p:cNvCxnSpPr>
                    <a:cxnSpLocks noChangeShapeType="1"/>
                  </p:cNvCxnSpPr>
                  <p:nvPr/>
                </p:nvCxnSpPr>
                <p:spPr bwMode="auto">
                  <a:xfrm rot="5400000" flipH="1" flipV="1">
                    <a:off x="4456250" y="3375567"/>
                    <a:ext cx="1907762" cy="1674298"/>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4" name="Straight Connector 23">
                    <a:extLst>
                      <a:ext uri="{FF2B5EF4-FFF2-40B4-BE49-F238E27FC236}">
                        <a16:creationId xmlns:a16="http://schemas.microsoft.com/office/drawing/2014/main" id="{31C6B350-DE87-6343-A990-17DEF52CB00C}"/>
                      </a:ext>
                    </a:extLst>
                  </p:cNvPr>
                  <p:cNvCxnSpPr>
                    <a:cxnSpLocks noChangeShapeType="1"/>
                  </p:cNvCxnSpPr>
                  <p:nvPr/>
                </p:nvCxnSpPr>
                <p:spPr bwMode="auto">
                  <a:xfrm rot="5400000">
                    <a:off x="1479408" y="4531488"/>
                    <a:ext cx="1268101" cy="212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5" name="Straight Connector 24">
                    <a:extLst>
                      <a:ext uri="{FF2B5EF4-FFF2-40B4-BE49-F238E27FC236}">
                        <a16:creationId xmlns:a16="http://schemas.microsoft.com/office/drawing/2014/main" id="{B48B1814-8F33-1C4E-AB6D-2EFB4054E955}"/>
                      </a:ext>
                    </a:extLst>
                  </p:cNvPr>
                  <p:cNvCxnSpPr>
                    <a:cxnSpLocks noChangeShapeType="1"/>
                  </p:cNvCxnSpPr>
                  <p:nvPr/>
                </p:nvCxnSpPr>
                <p:spPr bwMode="auto">
                  <a:xfrm rot="5400000">
                    <a:off x="4870698" y="4635417"/>
                    <a:ext cx="2753163" cy="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6" name="Straight Connector 25">
                    <a:extLst>
                      <a:ext uri="{FF2B5EF4-FFF2-40B4-BE49-F238E27FC236}">
                        <a16:creationId xmlns:a16="http://schemas.microsoft.com/office/drawing/2014/main" id="{3003B837-D2DE-0146-93B5-CB34501507A9}"/>
                      </a:ext>
                    </a:extLst>
                  </p:cNvPr>
                  <p:cNvCxnSpPr>
                    <a:cxnSpLocks noChangeShapeType="1"/>
                  </p:cNvCxnSpPr>
                  <p:nvPr/>
                </p:nvCxnSpPr>
                <p:spPr bwMode="auto">
                  <a:xfrm>
                    <a:off x="4572982" y="5166597"/>
                    <a:ext cx="1674298" cy="845400"/>
                  </a:xfrm>
                  <a:prstGeom prst="line">
                    <a:avLst/>
                  </a:prstGeom>
                  <a:noFill/>
                  <a:ln w="38100">
                    <a:solidFill>
                      <a:schemeClr val="bg1"/>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cxnSp>
                <p:nvCxnSpPr>
                  <p:cNvPr id="27" name="Straight Connector 26">
                    <a:extLst>
                      <a:ext uri="{FF2B5EF4-FFF2-40B4-BE49-F238E27FC236}">
                        <a16:creationId xmlns:a16="http://schemas.microsoft.com/office/drawing/2014/main" id="{08425212-8D57-BD49-AB50-EB32B90E59D2}"/>
                      </a:ext>
                    </a:extLst>
                  </p:cNvPr>
                  <p:cNvCxnSpPr>
                    <a:cxnSpLocks noChangeShapeType="1"/>
                  </p:cNvCxnSpPr>
                  <p:nvPr/>
                </p:nvCxnSpPr>
                <p:spPr bwMode="auto">
                  <a:xfrm>
                    <a:off x="4572982" y="5166597"/>
                    <a:ext cx="1949815" cy="1870"/>
                  </a:xfrm>
                  <a:prstGeom prst="line">
                    <a:avLst/>
                  </a:prstGeom>
                  <a:noFill/>
                  <a:ln w="31750">
                    <a:solidFill>
                      <a:schemeClr val="bg1"/>
                    </a:solidFill>
                    <a:prstDash val="dash"/>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noFill/>
                      </a14:hiddenFill>
                    </a:ext>
                  </a:extLst>
                </p:spPr>
              </p:cxnSp>
            </p:grpSp>
            <p:sp>
              <p:nvSpPr>
                <p:cNvPr id="16" name="Sun 15">
                  <a:extLst>
                    <a:ext uri="{FF2B5EF4-FFF2-40B4-BE49-F238E27FC236}">
                      <a16:creationId xmlns:a16="http://schemas.microsoft.com/office/drawing/2014/main" id="{003AF69D-CA86-6F45-AC63-19DCD297F37F}"/>
                    </a:ext>
                  </a:extLst>
                </p:cNvPr>
                <p:cNvSpPr>
                  <a:spLocks noChangeArrowheads="1"/>
                </p:cNvSpPr>
                <p:nvPr/>
              </p:nvSpPr>
              <p:spPr bwMode="auto">
                <a:xfrm>
                  <a:off x="1582559" y="3596330"/>
                  <a:ext cx="888014" cy="822956"/>
                </a:xfrm>
                <a:prstGeom prst="sun">
                  <a:avLst>
                    <a:gd name="adj" fmla="val 25000"/>
                  </a:avLst>
                </a:prstGeom>
                <a:solidFill>
                  <a:srgbClr val="FFFF00"/>
                </a:solidFill>
                <a:ln w="9525">
                  <a:solidFill>
                    <a:srgbClr val="FFFF00"/>
                  </a:solidFill>
                  <a:miter lim="800000"/>
                  <a:headEnd/>
                  <a:tailEnd/>
                </a:ln>
                <a:effectLst>
                  <a:outerShdw blurRad="40000" dist="23000" dir="5400000" rotWithShape="0">
                    <a:srgbClr val="808080">
                      <a:alpha val="34998"/>
                    </a:srgbClr>
                  </a:outerShdw>
                </a:effectLst>
              </p:spPr>
              <p:txBody>
                <a:bodyPr/>
                <a:lstStyle/>
                <a:p>
                  <a:pPr>
                    <a:defRPr/>
                  </a:pPr>
                  <a:endParaRPr lang="en-US">
                    <a:latin typeface="Arial" charset="0"/>
                    <a:ea typeface="ヒラギノ角ゴ Pro W3" charset="-128"/>
                  </a:endParaRPr>
                </a:p>
              </p:txBody>
            </p:sp>
            <p:sp>
              <p:nvSpPr>
                <p:cNvPr id="29712" name="TextBox 66">
                  <a:extLst>
                    <a:ext uri="{FF2B5EF4-FFF2-40B4-BE49-F238E27FC236}">
                      <a16:creationId xmlns:a16="http://schemas.microsoft.com/office/drawing/2014/main" id="{A45B86B6-CA4E-1B40-93ED-83753C2CD254}"/>
                    </a:ext>
                  </a:extLst>
                </p:cNvPr>
                <p:cNvSpPr txBox="1">
                  <a:spLocks noChangeArrowheads="1"/>
                </p:cNvSpPr>
                <p:nvPr/>
              </p:nvSpPr>
              <p:spPr bwMode="auto">
                <a:xfrm>
                  <a:off x="3918882" y="4720259"/>
                  <a:ext cx="818671" cy="543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θ</a:t>
                  </a:r>
                  <a:r>
                    <a:rPr lang="en-US" altLang="en-US" sz="2400" baseline="-25000">
                      <a:solidFill>
                        <a:srgbClr val="FFFF00"/>
                      </a:solidFill>
                      <a:latin typeface="Lucida Grande" panose="020B0600040502020204" pitchFamily="34" charset="0"/>
                    </a:rPr>
                    <a:t>0</a:t>
                  </a:r>
                  <a:endParaRPr lang="en-US" altLang="en-US" sz="2400">
                    <a:solidFill>
                      <a:srgbClr val="FFFF00"/>
                    </a:solidFill>
                    <a:latin typeface="Arial" panose="020B0604020202020204" pitchFamily="34" charset="0"/>
                  </a:endParaRPr>
                </a:p>
              </p:txBody>
            </p:sp>
            <p:sp>
              <p:nvSpPr>
                <p:cNvPr id="29713" name="TextBox 67">
                  <a:extLst>
                    <a:ext uri="{FF2B5EF4-FFF2-40B4-BE49-F238E27FC236}">
                      <a16:creationId xmlns:a16="http://schemas.microsoft.com/office/drawing/2014/main" id="{1FF4FB93-9A96-474E-88F7-D6AE4472D328}"/>
                    </a:ext>
                  </a:extLst>
                </p:cNvPr>
                <p:cNvSpPr txBox="1">
                  <a:spLocks noChangeArrowheads="1"/>
                </p:cNvSpPr>
                <p:nvPr/>
              </p:nvSpPr>
              <p:spPr bwMode="auto">
                <a:xfrm>
                  <a:off x="4674507" y="4484377"/>
                  <a:ext cx="37372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dirty="0" err="1">
                      <a:solidFill>
                        <a:srgbClr val="FFFF00"/>
                      </a:solidFill>
                      <a:latin typeface="Lucida Grande" panose="020B0600040502020204" pitchFamily="34" charset="0"/>
                    </a:rPr>
                    <a:t>θ</a:t>
                  </a:r>
                  <a:endParaRPr lang="en-US" altLang="en-US" sz="2400" dirty="0">
                    <a:solidFill>
                      <a:srgbClr val="FFFF00"/>
                    </a:solidFill>
                    <a:latin typeface="Arial" panose="020B0604020202020204" pitchFamily="34" charset="0"/>
                  </a:endParaRPr>
                </a:p>
              </p:txBody>
            </p:sp>
            <p:sp>
              <p:nvSpPr>
                <p:cNvPr id="29714" name="TextBox 68">
                  <a:extLst>
                    <a:ext uri="{FF2B5EF4-FFF2-40B4-BE49-F238E27FC236}">
                      <a16:creationId xmlns:a16="http://schemas.microsoft.com/office/drawing/2014/main" id="{4F3A4BC7-78B5-8349-AD5C-24F9B4D25EAC}"/>
                    </a:ext>
                  </a:extLst>
                </p:cNvPr>
                <p:cNvSpPr txBox="1">
                  <a:spLocks noChangeArrowheads="1"/>
                </p:cNvSpPr>
                <p:nvPr/>
              </p:nvSpPr>
              <p:spPr bwMode="auto">
                <a:xfrm>
                  <a:off x="5134994" y="5593051"/>
                  <a:ext cx="421960" cy="543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000">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1pPr>
                  <a:lvl2pPr marL="742950" indent="-28575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2pPr>
                  <a:lvl3pPr marL="1143000" indent="-228600">
                    <a:spcBef>
                      <a:spcPct val="20000"/>
                    </a:spcBef>
                    <a:buFont typeface="Arial" panose="020B0604020202020204" pitchFamily="34" charset="0"/>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3pPr>
                  <a:lvl4pPr marL="16002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4pPr>
                  <a:lvl5pPr marL="2057400" indent="-228600">
                    <a:spcBef>
                      <a:spcPct val="20000"/>
                    </a:spcBef>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5pPr>
                  <a:lvl6pPr marL="25146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6pPr>
                  <a:lvl7pPr marL="29718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7pPr>
                  <a:lvl8pPr marL="34290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8pPr>
                  <a:lvl9pPr marL="3886200" indent="-228600" defTabSz="457200" eaLnBrk="0" fontAlgn="base" hangingPunct="0">
                    <a:spcBef>
                      <a:spcPct val="20000"/>
                    </a:spcBef>
                    <a:spcAft>
                      <a:spcPct val="0"/>
                    </a:spcAft>
                    <a:buFont typeface="Arial" panose="020B0604020202020204" pitchFamily="34" charset="0"/>
                    <a:buChar char="»"/>
                    <a:defRPr>
                      <a:solidFill>
                        <a:schemeClr val="bg1"/>
                      </a:solidFill>
                      <a:latin typeface="Comic Sans MS" panose="030F0902030302020204" pitchFamily="66" charset="0"/>
                      <a:ea typeface="ヒラギノ角ゴ Pro W3" panose="020B0300000000000000" pitchFamily="34" charset="-128"/>
                      <a:cs typeface="Comic Sans MS" panose="030F0902030302020204" pitchFamily="66" charset="0"/>
                    </a:defRPr>
                  </a:lvl9pPr>
                </a:lstStyle>
                <a:p>
                  <a:pPr eaLnBrk="1" hangingPunct="1">
                    <a:spcBef>
                      <a:spcPct val="0"/>
                    </a:spcBef>
                    <a:buFontTx/>
                    <a:buNone/>
                  </a:pPr>
                  <a:r>
                    <a:rPr lang="en-US" altLang="en-US" sz="2400">
                      <a:solidFill>
                        <a:srgbClr val="FFFF00"/>
                      </a:solidFill>
                      <a:latin typeface="Lucida Grande" panose="020B0600040502020204" pitchFamily="34" charset="0"/>
                    </a:rPr>
                    <a:t>ϕ</a:t>
                  </a:r>
                  <a:endParaRPr lang="en-US" altLang="en-US" sz="2400">
                    <a:solidFill>
                      <a:srgbClr val="FFFF00"/>
                    </a:solidFill>
                    <a:latin typeface="Arial" panose="020B0604020202020204" pitchFamily="34" charset="0"/>
                  </a:endParaRPr>
                </a:p>
              </p:txBody>
            </p:sp>
          </p:grpSp>
        </p:grpSp>
        <p:pic>
          <p:nvPicPr>
            <p:cNvPr id="29706" name="Picture 60">
              <a:extLst>
                <a:ext uri="{FF2B5EF4-FFF2-40B4-BE49-F238E27FC236}">
                  <a16:creationId xmlns:a16="http://schemas.microsoft.com/office/drawing/2014/main" id="{9351D299-80C3-0947-8871-C4ACAACF51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5924550" y="3067583"/>
              <a:ext cx="1108639" cy="722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Group 5">
            <a:extLst>
              <a:ext uri="{FF2B5EF4-FFF2-40B4-BE49-F238E27FC236}">
                <a16:creationId xmlns:a16="http://schemas.microsoft.com/office/drawing/2014/main" id="{BAB1E5C1-02FB-294D-8400-527B17DB5442}"/>
              </a:ext>
            </a:extLst>
          </p:cNvPr>
          <p:cNvGrpSpPr/>
          <p:nvPr/>
        </p:nvGrpSpPr>
        <p:grpSpPr>
          <a:xfrm>
            <a:off x="8737601" y="3768132"/>
            <a:ext cx="3271611" cy="2830985"/>
            <a:chOff x="8737601" y="3768132"/>
            <a:chExt cx="3271611" cy="2830985"/>
          </a:xfrm>
        </p:grpSpPr>
        <p:pic>
          <p:nvPicPr>
            <p:cNvPr id="28" name="Picture 1">
              <a:extLst>
                <a:ext uri="{FF2B5EF4-FFF2-40B4-BE49-F238E27FC236}">
                  <a16:creationId xmlns:a16="http://schemas.microsoft.com/office/drawing/2014/main" id="{1ECBF6F3-3563-3B4D-95B7-3A844BE666FF}"/>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8737601" y="3830844"/>
              <a:ext cx="3268851" cy="2768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id="{6D2EAC4D-162E-A449-938B-B0D0287AF772}"/>
                </a:ext>
              </a:extLst>
            </p:cNvPr>
            <p:cNvSpPr/>
            <p:nvPr/>
          </p:nvSpPr>
          <p:spPr>
            <a:xfrm>
              <a:off x="9490574" y="3768132"/>
              <a:ext cx="2518638" cy="369332"/>
            </a:xfrm>
            <a:prstGeom prst="rect">
              <a:avLst/>
            </a:prstGeom>
          </p:spPr>
          <p:txBody>
            <a:bodyPr wrap="none">
              <a:spAutoFit/>
            </a:bodyPr>
            <a:lstStyle/>
            <a:p>
              <a:r>
                <a:rPr lang="en-US" sz="1800" dirty="0">
                  <a:solidFill>
                    <a:srgbClr val="FFFF00"/>
                  </a:solidFill>
                </a:rPr>
                <a:t>rotating azimuth plane </a:t>
              </a:r>
            </a:p>
          </p:txBody>
        </p:sp>
      </p:grpSp>
    </p:spTree>
    <p:extLst>
      <p:ext uri="{BB962C8B-B14F-4D97-AF65-F5344CB8AC3E}">
        <p14:creationId xmlns:p14="http://schemas.microsoft.com/office/powerpoint/2010/main" val="5139823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70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9698">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970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5F110-4D4B-364F-8652-1C2F657372AA}"/>
              </a:ext>
            </a:extLst>
          </p:cNvPr>
          <p:cNvSpPr>
            <a:spLocks noGrp="1"/>
          </p:cNvSpPr>
          <p:nvPr>
            <p:ph type="title"/>
          </p:nvPr>
        </p:nvSpPr>
        <p:spPr/>
        <p:txBody>
          <a:bodyPr/>
          <a:lstStyle/>
          <a:p>
            <a:r>
              <a:rPr lang="en-US" dirty="0"/>
              <a:t>Snow and ice fraction used for scene identification </a:t>
            </a:r>
          </a:p>
        </p:txBody>
      </p:sp>
      <p:sp>
        <p:nvSpPr>
          <p:cNvPr id="3" name="Content Placeholder 2">
            <a:extLst>
              <a:ext uri="{FF2B5EF4-FFF2-40B4-BE49-F238E27FC236}">
                <a16:creationId xmlns:a16="http://schemas.microsoft.com/office/drawing/2014/main" id="{8E2B5F3F-BB76-824B-858A-D63021BC9D05}"/>
              </a:ext>
            </a:extLst>
          </p:cNvPr>
          <p:cNvSpPr>
            <a:spLocks noGrp="1"/>
          </p:cNvSpPr>
          <p:nvPr>
            <p:ph idx="1"/>
          </p:nvPr>
        </p:nvSpPr>
        <p:spPr>
          <a:xfrm>
            <a:off x="255058" y="749301"/>
            <a:ext cx="11681883" cy="5619750"/>
          </a:xfrm>
        </p:spPr>
        <p:txBody>
          <a:bodyPr/>
          <a:lstStyle/>
          <a:p>
            <a:pPr>
              <a:lnSpc>
                <a:spcPts val="3000"/>
              </a:lnSpc>
              <a:spcBef>
                <a:spcPts val="700"/>
              </a:spcBef>
            </a:pPr>
            <a:r>
              <a:rPr lang="en-US" dirty="0"/>
              <a:t>Microwave-based snow/ice fraction from NSIDC/NESDIS</a:t>
            </a:r>
          </a:p>
          <a:p>
            <a:pPr lvl="1">
              <a:lnSpc>
                <a:spcPts val="3000"/>
              </a:lnSpc>
              <a:spcBef>
                <a:spcPts val="700"/>
              </a:spcBef>
              <a:spcAft>
                <a:spcPts val="600"/>
              </a:spcAft>
            </a:pPr>
            <a:r>
              <a:rPr lang="en-US" dirty="0"/>
              <a:t>The NSIDC (National Snow and Ice Data Center) snow/ice map is from the Near-Real-Time SSM/I-SSMIS EASE-Grid Daily Global Ice Concentration and Snow Extent product (Near-real-time Ice and Snow Extent, NISE). </a:t>
            </a:r>
          </a:p>
          <a:p>
            <a:pPr lvl="1">
              <a:lnSpc>
                <a:spcPts val="3000"/>
              </a:lnSpc>
              <a:spcBef>
                <a:spcPts val="700"/>
              </a:spcBef>
              <a:spcAft>
                <a:spcPts val="600"/>
              </a:spcAft>
            </a:pPr>
            <a:r>
              <a:rPr lang="en-US" dirty="0"/>
              <a:t>NESDIS snow/ice map is also produced using microwave data. It is only used when NSIDC data is not available. </a:t>
            </a:r>
          </a:p>
          <a:p>
            <a:pPr>
              <a:lnSpc>
                <a:spcPts val="3000"/>
              </a:lnSpc>
              <a:spcBef>
                <a:spcPts val="700"/>
              </a:spcBef>
              <a:spcAft>
                <a:spcPts val="600"/>
              </a:spcAft>
            </a:pPr>
            <a:r>
              <a:rPr lang="en-US" dirty="0"/>
              <a:t>Imager-based snow/ice fraction from cloud mask algorithm</a:t>
            </a:r>
          </a:p>
          <a:p>
            <a:pPr lvl="1">
              <a:lnSpc>
                <a:spcPts val="3000"/>
              </a:lnSpc>
              <a:spcBef>
                <a:spcPts val="700"/>
              </a:spcBef>
              <a:spcAft>
                <a:spcPts val="600"/>
              </a:spcAft>
            </a:pPr>
            <a:r>
              <a:rPr lang="en-US" dirty="0">
                <a:latin typeface="Comic Sans MS" panose="030F0902030302020204" pitchFamily="66" charset="0"/>
                <a:cs typeface="Arial" panose="020B0604020202020204" pitchFamily="34" charset="0"/>
              </a:rPr>
              <a:t>Snow/ice tests only apply to clear MODIS pixels</a:t>
            </a:r>
          </a:p>
          <a:p>
            <a:pPr lvl="1">
              <a:lnSpc>
                <a:spcPts val="3000"/>
              </a:lnSpc>
              <a:spcBef>
                <a:spcPts val="700"/>
              </a:spcBef>
              <a:spcAft>
                <a:spcPts val="600"/>
              </a:spcAft>
            </a:pPr>
            <a:r>
              <a:rPr lang="en-US" dirty="0">
                <a:latin typeface="Comic Sans MS" panose="030F0902030302020204" pitchFamily="66" charset="0"/>
                <a:cs typeface="Arial" panose="020B0604020202020204" pitchFamily="34" charset="0"/>
              </a:rPr>
              <a:t>Snow/ice detection algorithms were developed separately for polar and non-polar regions using combinations of reflectance at 0.6 µm, 1.38 µm, 2.1 µm, and temperatures at 3.7 µm, 11 µm, 12 µm.</a:t>
            </a:r>
            <a:endParaRPr lang="en-US" dirty="0"/>
          </a:p>
          <a:p>
            <a:endParaRPr lang="en-US" dirty="0"/>
          </a:p>
        </p:txBody>
      </p:sp>
      <p:sp>
        <p:nvSpPr>
          <p:cNvPr id="4" name="Date Placeholder 3">
            <a:extLst>
              <a:ext uri="{FF2B5EF4-FFF2-40B4-BE49-F238E27FC236}">
                <a16:creationId xmlns:a16="http://schemas.microsoft.com/office/drawing/2014/main" id="{ADF06E81-AF38-CF41-BDC2-090CD7D52B1F}"/>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555D1DF3-B006-BE4A-B1B7-7A86D161F5B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E143A5C0-A7C6-A145-A99F-ABB1F0F16415}"/>
              </a:ext>
            </a:extLst>
          </p:cNvPr>
          <p:cNvSpPr>
            <a:spLocks noGrp="1"/>
          </p:cNvSpPr>
          <p:nvPr>
            <p:ph type="sldNum" sz="quarter" idx="12"/>
          </p:nvPr>
        </p:nvSpPr>
        <p:spPr/>
        <p:txBody>
          <a:bodyPr/>
          <a:lstStyle/>
          <a:p>
            <a:pPr>
              <a:defRPr/>
            </a:pPr>
            <a:fld id="{02CE6468-21D4-704F-BA4F-DB5904759ED1}" type="slidenum">
              <a:rPr lang="en-US" altLang="en-US" smtClean="0"/>
              <a:pPr>
                <a:defRPr/>
              </a:pPr>
              <a:t>3</a:t>
            </a:fld>
            <a:endParaRPr lang="en-US" altLang="en-US"/>
          </a:p>
        </p:txBody>
      </p:sp>
    </p:spTree>
    <p:extLst>
      <p:ext uri="{BB962C8B-B14F-4D97-AF65-F5344CB8AC3E}">
        <p14:creationId xmlns:p14="http://schemas.microsoft.com/office/powerpoint/2010/main" val="38176583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4E3FF-FD69-D549-9CB9-A687F8660079}"/>
              </a:ext>
            </a:extLst>
          </p:cNvPr>
          <p:cNvSpPr>
            <a:spLocks noGrp="1"/>
          </p:cNvSpPr>
          <p:nvPr>
            <p:ph type="title"/>
          </p:nvPr>
        </p:nvSpPr>
        <p:spPr/>
        <p:txBody>
          <a:bodyPr/>
          <a:lstStyle/>
          <a:p>
            <a:r>
              <a:rPr lang="en-US" dirty="0"/>
              <a:t>NSIDC and imager-based snow ice fraction differ </a:t>
            </a:r>
          </a:p>
        </p:txBody>
      </p:sp>
      <p:sp>
        <p:nvSpPr>
          <p:cNvPr id="4" name="Date Placeholder 3">
            <a:extLst>
              <a:ext uri="{FF2B5EF4-FFF2-40B4-BE49-F238E27FC236}">
                <a16:creationId xmlns:a16="http://schemas.microsoft.com/office/drawing/2014/main" id="{6D3E5ECE-F068-4E48-8AD5-08506C36ABEF}"/>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741310DE-3482-6C40-90EA-C6376599D2B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3B5B413E-81EF-DE41-8F88-550D42E0B573}"/>
              </a:ext>
            </a:extLst>
          </p:cNvPr>
          <p:cNvSpPr>
            <a:spLocks noGrp="1"/>
          </p:cNvSpPr>
          <p:nvPr>
            <p:ph type="sldNum" sz="quarter" idx="12"/>
          </p:nvPr>
        </p:nvSpPr>
        <p:spPr/>
        <p:txBody>
          <a:bodyPr/>
          <a:lstStyle/>
          <a:p>
            <a:pPr>
              <a:defRPr/>
            </a:pPr>
            <a:fld id="{02CE6468-21D4-704F-BA4F-DB5904759ED1}" type="slidenum">
              <a:rPr lang="en-US" altLang="en-US" smtClean="0"/>
              <a:pPr>
                <a:defRPr/>
              </a:pPr>
              <a:t>4</a:t>
            </a:fld>
            <a:endParaRPr lang="en-US" altLang="en-US"/>
          </a:p>
        </p:txBody>
      </p:sp>
      <p:pic>
        <p:nvPicPr>
          <p:cNvPr id="8" name="Picture 7">
            <a:extLst>
              <a:ext uri="{FF2B5EF4-FFF2-40B4-BE49-F238E27FC236}">
                <a16:creationId xmlns:a16="http://schemas.microsoft.com/office/drawing/2014/main" id="{CDDCD465-8415-BA42-BE48-D90A863141CD}"/>
              </a:ext>
            </a:extLst>
          </p:cNvPr>
          <p:cNvPicPr>
            <a:picLocks noChangeAspect="1"/>
          </p:cNvPicPr>
          <p:nvPr/>
        </p:nvPicPr>
        <p:blipFill>
          <a:blip r:embed="rId3"/>
          <a:stretch>
            <a:fillRect/>
          </a:stretch>
        </p:blipFill>
        <p:spPr>
          <a:xfrm>
            <a:off x="417531" y="639630"/>
            <a:ext cx="5484679" cy="4846320"/>
          </a:xfrm>
          <a:prstGeom prst="rect">
            <a:avLst/>
          </a:prstGeom>
        </p:spPr>
      </p:pic>
      <p:pic>
        <p:nvPicPr>
          <p:cNvPr id="10" name="Picture 9">
            <a:extLst>
              <a:ext uri="{FF2B5EF4-FFF2-40B4-BE49-F238E27FC236}">
                <a16:creationId xmlns:a16="http://schemas.microsoft.com/office/drawing/2014/main" id="{A28506C8-1C9C-9F4B-B03F-3A4CD07A704B}"/>
              </a:ext>
            </a:extLst>
          </p:cNvPr>
          <p:cNvPicPr>
            <a:picLocks noChangeAspect="1"/>
          </p:cNvPicPr>
          <p:nvPr/>
        </p:nvPicPr>
        <p:blipFill>
          <a:blip r:embed="rId4"/>
          <a:stretch>
            <a:fillRect/>
          </a:stretch>
        </p:blipFill>
        <p:spPr>
          <a:xfrm>
            <a:off x="6300225" y="639630"/>
            <a:ext cx="5470812" cy="4846320"/>
          </a:xfrm>
          <a:prstGeom prst="rect">
            <a:avLst/>
          </a:prstGeom>
        </p:spPr>
      </p:pic>
      <p:sp>
        <p:nvSpPr>
          <p:cNvPr id="11" name="TextBox 10">
            <a:extLst>
              <a:ext uri="{FF2B5EF4-FFF2-40B4-BE49-F238E27FC236}">
                <a16:creationId xmlns:a16="http://schemas.microsoft.com/office/drawing/2014/main" id="{C4E7C35F-67B9-4B42-B17D-8A09811E9B36}"/>
              </a:ext>
            </a:extLst>
          </p:cNvPr>
          <p:cNvSpPr txBox="1"/>
          <p:nvPr/>
        </p:nvSpPr>
        <p:spPr bwMode="auto">
          <a:xfrm>
            <a:off x="6504721" y="5463060"/>
            <a:ext cx="5442426" cy="1015663"/>
          </a:xfrm>
          <a:prstGeom prst="rect">
            <a:avLst/>
          </a:prstGeom>
          <a:noFill/>
          <a:ln>
            <a:noFill/>
          </a:ln>
        </p:spPr>
        <p:txBody>
          <a:bodyPr wrap="square" rtlCol="0">
            <a:spAutoFit/>
          </a:bodyPr>
          <a:lstStyle/>
          <a:p>
            <a:r>
              <a:rPr lang="en-US" sz="2000" dirty="0">
                <a:solidFill>
                  <a:schemeClr val="bg1"/>
                </a:solidFill>
              </a:rPr>
              <a:t>NSIDC mean=73.2%</a:t>
            </a:r>
          </a:p>
          <a:p>
            <a:r>
              <a:rPr lang="en-US" sz="2000" dirty="0">
                <a:solidFill>
                  <a:schemeClr val="bg1"/>
                </a:solidFill>
              </a:rPr>
              <a:t>Imager mean =87.3%</a:t>
            </a:r>
          </a:p>
          <a:p>
            <a:r>
              <a:rPr lang="en-US" sz="2000" dirty="0">
                <a:solidFill>
                  <a:schemeClr val="bg1"/>
                </a:solidFill>
              </a:rPr>
              <a:t>RMSE=25.4%</a:t>
            </a:r>
          </a:p>
        </p:txBody>
      </p:sp>
      <p:sp>
        <p:nvSpPr>
          <p:cNvPr id="12" name="TextBox 11">
            <a:extLst>
              <a:ext uri="{FF2B5EF4-FFF2-40B4-BE49-F238E27FC236}">
                <a16:creationId xmlns:a16="http://schemas.microsoft.com/office/drawing/2014/main" id="{D90F6CD6-8FEC-E543-BBF4-478B1F28D192}"/>
              </a:ext>
            </a:extLst>
          </p:cNvPr>
          <p:cNvSpPr txBox="1"/>
          <p:nvPr/>
        </p:nvSpPr>
        <p:spPr bwMode="auto">
          <a:xfrm>
            <a:off x="607128" y="5539791"/>
            <a:ext cx="5442426" cy="1015663"/>
          </a:xfrm>
          <a:prstGeom prst="rect">
            <a:avLst/>
          </a:prstGeom>
          <a:noFill/>
          <a:ln>
            <a:noFill/>
          </a:ln>
        </p:spPr>
        <p:txBody>
          <a:bodyPr wrap="square" rtlCol="0">
            <a:spAutoFit/>
          </a:bodyPr>
          <a:lstStyle/>
          <a:p>
            <a:r>
              <a:rPr lang="en-US" sz="2000" dirty="0">
                <a:solidFill>
                  <a:schemeClr val="bg1"/>
                </a:solidFill>
              </a:rPr>
              <a:t>NSIDC mean=67.3%</a:t>
            </a:r>
          </a:p>
          <a:p>
            <a:r>
              <a:rPr lang="en-US" sz="2000" dirty="0">
                <a:solidFill>
                  <a:schemeClr val="bg1"/>
                </a:solidFill>
              </a:rPr>
              <a:t>Imager mean =84.5%</a:t>
            </a:r>
          </a:p>
          <a:p>
            <a:r>
              <a:rPr lang="en-US" sz="2000" dirty="0">
                <a:solidFill>
                  <a:schemeClr val="bg1"/>
                </a:solidFill>
              </a:rPr>
              <a:t>RMSE=30.6%</a:t>
            </a:r>
          </a:p>
        </p:txBody>
      </p:sp>
    </p:spTree>
    <p:extLst>
      <p:ext uri="{BB962C8B-B14F-4D97-AF65-F5344CB8AC3E}">
        <p14:creationId xmlns:p14="http://schemas.microsoft.com/office/powerpoint/2010/main" val="32490287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09B684-6BC0-1E4E-917F-289E05C8392C}"/>
              </a:ext>
            </a:extLst>
          </p:cNvPr>
          <p:cNvSpPr>
            <a:spLocks noGrp="1"/>
          </p:cNvSpPr>
          <p:nvPr>
            <p:ph type="title"/>
          </p:nvPr>
        </p:nvSpPr>
        <p:spPr/>
        <p:txBody>
          <a:bodyPr/>
          <a:lstStyle/>
          <a:p>
            <a:r>
              <a:rPr lang="en-US" dirty="0"/>
              <a:t>Use sea ice brightness index to classify clear-sky ADMs</a:t>
            </a:r>
          </a:p>
        </p:txBody>
      </p:sp>
      <p:sp>
        <p:nvSpPr>
          <p:cNvPr id="4" name="Date Placeholder 3">
            <a:extLst>
              <a:ext uri="{FF2B5EF4-FFF2-40B4-BE49-F238E27FC236}">
                <a16:creationId xmlns:a16="http://schemas.microsoft.com/office/drawing/2014/main" id="{E419DF7C-DEC1-F246-A0F4-C5C0D4B5E3CE}"/>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9126ABBC-2EBA-CE4B-9FB6-957480658F4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BC49BB90-FA01-5142-8C5C-9946938E78DC}"/>
              </a:ext>
            </a:extLst>
          </p:cNvPr>
          <p:cNvSpPr>
            <a:spLocks noGrp="1"/>
          </p:cNvSpPr>
          <p:nvPr>
            <p:ph type="sldNum" sz="quarter" idx="12"/>
          </p:nvPr>
        </p:nvSpPr>
        <p:spPr/>
        <p:txBody>
          <a:bodyPr/>
          <a:lstStyle/>
          <a:p>
            <a:pPr>
              <a:defRPr/>
            </a:pPr>
            <a:fld id="{02CE6468-21D4-704F-BA4F-DB5904759ED1}" type="slidenum">
              <a:rPr lang="en-US" altLang="en-US" smtClean="0"/>
              <a:pPr>
                <a:defRPr/>
              </a:pPr>
              <a:t>5</a:t>
            </a:fld>
            <a:endParaRPr lang="en-US" altLang="en-US"/>
          </a:p>
        </p:txBody>
      </p:sp>
      <p:pic>
        <p:nvPicPr>
          <p:cNvPr id="7" name="Picture 31" descr="latex-image-1.pdf">
            <a:extLst>
              <a:ext uri="{FF2B5EF4-FFF2-40B4-BE49-F238E27FC236}">
                <a16:creationId xmlns:a16="http://schemas.microsoft.com/office/drawing/2014/main" id="{A2D4950C-2DDF-DE4A-BD17-AE6E33C30DF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91751" y="3201310"/>
            <a:ext cx="3162140"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48">
            <a:extLst>
              <a:ext uri="{FF2B5EF4-FFF2-40B4-BE49-F238E27FC236}">
                <a16:creationId xmlns:a16="http://schemas.microsoft.com/office/drawing/2014/main" id="{377CE976-AC0A-4640-A61F-E7D1A5857152}"/>
              </a:ext>
            </a:extLst>
          </p:cNvPr>
          <p:cNvGrpSpPr>
            <a:grpSpLocks/>
          </p:cNvGrpSpPr>
          <p:nvPr/>
        </p:nvGrpSpPr>
        <p:grpSpPr bwMode="auto">
          <a:xfrm>
            <a:off x="4165600" y="1411696"/>
            <a:ext cx="7353765" cy="4287672"/>
            <a:chOff x="457200" y="1389838"/>
            <a:chExt cx="8587285" cy="5206061"/>
          </a:xfrm>
        </p:grpSpPr>
        <p:grpSp>
          <p:nvGrpSpPr>
            <p:cNvPr id="9" name="Group 36">
              <a:extLst>
                <a:ext uri="{FF2B5EF4-FFF2-40B4-BE49-F238E27FC236}">
                  <a16:creationId xmlns:a16="http://schemas.microsoft.com/office/drawing/2014/main" id="{9EE7388A-D7A9-7D44-8BED-A0209A8C7DCC}"/>
                </a:ext>
              </a:extLst>
            </p:cNvPr>
            <p:cNvGrpSpPr>
              <a:grpSpLocks/>
            </p:cNvGrpSpPr>
            <p:nvPr/>
          </p:nvGrpSpPr>
          <p:grpSpPr bwMode="auto">
            <a:xfrm>
              <a:off x="457200" y="1756135"/>
              <a:ext cx="3758252" cy="4839764"/>
              <a:chOff x="457200" y="1756135"/>
              <a:chExt cx="3758252" cy="4839764"/>
            </a:xfrm>
          </p:grpSpPr>
          <p:grpSp>
            <p:nvGrpSpPr>
              <p:cNvPr id="31" name="Group 32">
                <a:extLst>
                  <a:ext uri="{FF2B5EF4-FFF2-40B4-BE49-F238E27FC236}">
                    <a16:creationId xmlns:a16="http://schemas.microsoft.com/office/drawing/2014/main" id="{EBDA0B42-A232-774A-98FF-073E64ED56C9}"/>
                  </a:ext>
                </a:extLst>
              </p:cNvPr>
              <p:cNvGrpSpPr>
                <a:grpSpLocks/>
              </p:cNvGrpSpPr>
              <p:nvPr/>
            </p:nvGrpSpPr>
            <p:grpSpPr bwMode="auto">
              <a:xfrm>
                <a:off x="457200" y="1756135"/>
                <a:ext cx="3758252" cy="4839764"/>
                <a:chOff x="457200" y="1867895"/>
                <a:chExt cx="3758252" cy="4839764"/>
              </a:xfrm>
            </p:grpSpPr>
            <p:pic>
              <p:nvPicPr>
                <p:cNvPr id="34" name="Picture 74" descr="Screen shot 2012-11-02 at 8.48.13 AM.png">
                  <a:extLst>
                    <a:ext uri="{FF2B5EF4-FFF2-40B4-BE49-F238E27FC236}">
                      <a16:creationId xmlns:a16="http://schemas.microsoft.com/office/drawing/2014/main" id="{1AADC49D-22CE-0148-A6A9-C7C5F829AF8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57200" y="1867895"/>
                  <a:ext cx="3758252" cy="46467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26">
                  <a:extLst>
                    <a:ext uri="{FF2B5EF4-FFF2-40B4-BE49-F238E27FC236}">
                      <a16:creationId xmlns:a16="http://schemas.microsoft.com/office/drawing/2014/main" id="{85CB134D-D596-F540-B2FF-2B512DA74642}"/>
                    </a:ext>
                  </a:extLst>
                </p:cNvPr>
                <p:cNvSpPr txBox="1">
                  <a:spLocks noChangeArrowheads="1"/>
                </p:cNvSpPr>
                <p:nvPr/>
              </p:nvSpPr>
              <p:spPr bwMode="auto">
                <a:xfrm>
                  <a:off x="457200" y="6430660"/>
                  <a:ext cx="3758252" cy="27699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1200"/>
                    <a:t>Rosel et al 2012, surface values</a:t>
                  </a:r>
                </a:p>
              </p:txBody>
            </p:sp>
          </p:grpSp>
          <p:sp>
            <p:nvSpPr>
              <p:cNvPr id="32" name="Rectangle 31">
                <a:extLst>
                  <a:ext uri="{FF2B5EF4-FFF2-40B4-BE49-F238E27FC236}">
                    <a16:creationId xmlns:a16="http://schemas.microsoft.com/office/drawing/2014/main" id="{A1CDA5A3-74D8-2143-AD54-430552BAF3B6}"/>
                  </a:ext>
                </a:extLst>
              </p:cNvPr>
              <p:cNvSpPr/>
              <p:nvPr/>
            </p:nvSpPr>
            <p:spPr>
              <a:xfrm>
                <a:off x="1333454" y="1970758"/>
                <a:ext cx="63497" cy="4077551"/>
              </a:xfrm>
              <a:prstGeom prst="rect">
                <a:avLst/>
              </a:prstGeom>
              <a:solidFill>
                <a:srgbClr val="3366FF"/>
              </a:solidFill>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sp>
            <p:nvSpPr>
              <p:cNvPr id="33" name="Rectangle 32">
                <a:extLst>
                  <a:ext uri="{FF2B5EF4-FFF2-40B4-BE49-F238E27FC236}">
                    <a16:creationId xmlns:a16="http://schemas.microsoft.com/office/drawing/2014/main" id="{0A538E9F-094F-C34B-8C6A-89A838A8B54D}"/>
                  </a:ext>
                </a:extLst>
              </p:cNvPr>
              <p:cNvSpPr/>
              <p:nvPr/>
            </p:nvSpPr>
            <p:spPr>
              <a:xfrm>
                <a:off x="3212956" y="1970758"/>
                <a:ext cx="152392" cy="4077551"/>
              </a:xfrm>
              <a:prstGeom prst="rect">
                <a:avLst/>
              </a:prstGeom>
              <a:solidFill>
                <a:srgbClr val="660066"/>
              </a:solidFill>
              <a:ln>
                <a:solidFill>
                  <a:srgbClr val="660066"/>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p>
            </p:txBody>
          </p:sp>
        </p:grpSp>
        <p:sp>
          <p:nvSpPr>
            <p:cNvPr id="10" name="TextBox 50">
              <a:extLst>
                <a:ext uri="{FF2B5EF4-FFF2-40B4-BE49-F238E27FC236}">
                  <a16:creationId xmlns:a16="http://schemas.microsoft.com/office/drawing/2014/main" id="{E246057F-A2FC-AF4F-A6EA-99896C6CAFC9}"/>
                </a:ext>
              </a:extLst>
            </p:cNvPr>
            <p:cNvSpPr txBox="1">
              <a:spLocks noChangeArrowheads="1"/>
            </p:cNvSpPr>
            <p:nvPr/>
          </p:nvSpPr>
          <p:spPr bwMode="auto">
            <a:xfrm>
              <a:off x="5178396" y="1882746"/>
              <a:ext cx="101948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Snow</a:t>
              </a:r>
            </a:p>
          </p:txBody>
        </p:sp>
        <p:sp>
          <p:nvSpPr>
            <p:cNvPr id="11" name="TextBox 51">
              <a:extLst>
                <a:ext uri="{FF2B5EF4-FFF2-40B4-BE49-F238E27FC236}">
                  <a16:creationId xmlns:a16="http://schemas.microsoft.com/office/drawing/2014/main" id="{455FCB8F-9312-F944-B1F4-2DAB94E607D0}"/>
                </a:ext>
              </a:extLst>
            </p:cNvPr>
            <p:cNvSpPr txBox="1">
              <a:spLocks noChangeArrowheads="1"/>
            </p:cNvSpPr>
            <p:nvPr/>
          </p:nvSpPr>
          <p:spPr bwMode="auto">
            <a:xfrm>
              <a:off x="5091967" y="2482334"/>
              <a:ext cx="1551722" cy="4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Bare ice</a:t>
              </a:r>
            </a:p>
          </p:txBody>
        </p:sp>
        <p:sp>
          <p:nvSpPr>
            <p:cNvPr id="12" name="TextBox 52">
              <a:extLst>
                <a:ext uri="{FF2B5EF4-FFF2-40B4-BE49-F238E27FC236}">
                  <a16:creationId xmlns:a16="http://schemas.microsoft.com/office/drawing/2014/main" id="{A1AFE606-F9D5-7943-BF57-ED874EF9CC2C}"/>
                </a:ext>
              </a:extLst>
            </p:cNvPr>
            <p:cNvSpPr txBox="1">
              <a:spLocks noChangeArrowheads="1"/>
            </p:cNvSpPr>
            <p:nvPr/>
          </p:nvSpPr>
          <p:spPr bwMode="auto">
            <a:xfrm>
              <a:off x="4990367" y="3038730"/>
              <a:ext cx="1803211" cy="4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Wet snow</a:t>
              </a:r>
            </a:p>
          </p:txBody>
        </p:sp>
        <p:sp>
          <p:nvSpPr>
            <p:cNvPr id="13" name="TextBox 53">
              <a:extLst>
                <a:ext uri="{FF2B5EF4-FFF2-40B4-BE49-F238E27FC236}">
                  <a16:creationId xmlns:a16="http://schemas.microsoft.com/office/drawing/2014/main" id="{FF477566-8E73-C54A-89CF-19D6101C626E}"/>
                </a:ext>
              </a:extLst>
            </p:cNvPr>
            <p:cNvSpPr txBox="1">
              <a:spLocks noChangeArrowheads="1"/>
            </p:cNvSpPr>
            <p:nvPr/>
          </p:nvSpPr>
          <p:spPr bwMode="auto">
            <a:xfrm>
              <a:off x="4815840" y="3658207"/>
              <a:ext cx="2656696" cy="41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1600" dirty="0">
                  <a:solidFill>
                    <a:srgbClr val="FFFF00"/>
                  </a:solidFill>
                </a:rPr>
                <a:t>Melting first year ice</a:t>
              </a:r>
            </a:p>
          </p:txBody>
        </p:sp>
        <p:sp>
          <p:nvSpPr>
            <p:cNvPr id="14" name="TextBox 54">
              <a:extLst>
                <a:ext uri="{FF2B5EF4-FFF2-40B4-BE49-F238E27FC236}">
                  <a16:creationId xmlns:a16="http://schemas.microsoft.com/office/drawing/2014/main" id="{6B9F1F0D-5DEA-AF4E-8382-EA43330D73EA}"/>
                </a:ext>
              </a:extLst>
            </p:cNvPr>
            <p:cNvSpPr txBox="1">
              <a:spLocks noChangeArrowheads="1"/>
            </p:cNvSpPr>
            <p:nvPr/>
          </p:nvSpPr>
          <p:spPr bwMode="auto">
            <a:xfrm>
              <a:off x="4710076" y="4186531"/>
              <a:ext cx="2542220" cy="411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1600" dirty="0">
                  <a:solidFill>
                    <a:srgbClr val="FFFF00"/>
                  </a:solidFill>
                </a:rPr>
                <a:t>Young melting pond</a:t>
              </a:r>
            </a:p>
          </p:txBody>
        </p:sp>
        <p:sp>
          <p:nvSpPr>
            <p:cNvPr id="15" name="TextBox 55">
              <a:extLst>
                <a:ext uri="{FF2B5EF4-FFF2-40B4-BE49-F238E27FC236}">
                  <a16:creationId xmlns:a16="http://schemas.microsoft.com/office/drawing/2014/main" id="{E2C50F96-4C2D-7A47-81B6-C551F78EAAC5}"/>
                </a:ext>
              </a:extLst>
            </p:cNvPr>
            <p:cNvSpPr txBox="1">
              <a:spLocks noChangeArrowheads="1"/>
            </p:cNvSpPr>
            <p:nvPr/>
          </p:nvSpPr>
          <p:spPr bwMode="auto">
            <a:xfrm>
              <a:off x="5162403" y="4863574"/>
              <a:ext cx="1978130" cy="448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1800" dirty="0">
                  <a:solidFill>
                    <a:srgbClr val="FFFF00"/>
                  </a:solidFill>
                </a:rPr>
                <a:t>Melting ponds</a:t>
              </a:r>
            </a:p>
          </p:txBody>
        </p:sp>
        <p:sp>
          <p:nvSpPr>
            <p:cNvPr id="16" name="TextBox 56">
              <a:extLst>
                <a:ext uri="{FF2B5EF4-FFF2-40B4-BE49-F238E27FC236}">
                  <a16:creationId xmlns:a16="http://schemas.microsoft.com/office/drawing/2014/main" id="{EE8D796B-1C15-B949-89B6-0661DED3B360}"/>
                </a:ext>
              </a:extLst>
            </p:cNvPr>
            <p:cNvSpPr txBox="1">
              <a:spLocks noChangeArrowheads="1"/>
            </p:cNvSpPr>
            <p:nvPr/>
          </p:nvSpPr>
          <p:spPr bwMode="auto">
            <a:xfrm>
              <a:off x="5203727" y="5453083"/>
              <a:ext cx="203464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Open water</a:t>
              </a:r>
            </a:p>
          </p:txBody>
        </p:sp>
        <p:cxnSp>
          <p:nvCxnSpPr>
            <p:cNvPr id="17" name="Straight Arrow Connector 16">
              <a:extLst>
                <a:ext uri="{FF2B5EF4-FFF2-40B4-BE49-F238E27FC236}">
                  <a16:creationId xmlns:a16="http://schemas.microsoft.com/office/drawing/2014/main" id="{D8B5778E-81FD-9948-A9C5-04E55467DBFB}"/>
                </a:ext>
              </a:extLst>
            </p:cNvPr>
            <p:cNvCxnSpPr/>
            <p:nvPr/>
          </p:nvCxnSpPr>
          <p:spPr>
            <a:xfrm rot="10800000" flipV="1">
              <a:off x="3455831" y="2083450"/>
              <a:ext cx="1828705" cy="499973"/>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8" name="Straight Arrow Connector 17">
              <a:extLst>
                <a:ext uri="{FF2B5EF4-FFF2-40B4-BE49-F238E27FC236}">
                  <a16:creationId xmlns:a16="http://schemas.microsoft.com/office/drawing/2014/main" id="{75BF5FF0-D14D-C04A-B81A-1C74E6B82628}"/>
                </a:ext>
              </a:extLst>
            </p:cNvPr>
            <p:cNvCxnSpPr/>
            <p:nvPr/>
          </p:nvCxnSpPr>
          <p:spPr>
            <a:xfrm rot="10800000" flipV="1">
              <a:off x="3535202" y="2659609"/>
              <a:ext cx="1627102" cy="79836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19" name="Straight Arrow Connector 18">
              <a:extLst>
                <a:ext uri="{FF2B5EF4-FFF2-40B4-BE49-F238E27FC236}">
                  <a16:creationId xmlns:a16="http://schemas.microsoft.com/office/drawing/2014/main" id="{797A8551-4B3A-044A-9479-47069BB983D5}"/>
                </a:ext>
              </a:extLst>
            </p:cNvPr>
            <p:cNvCxnSpPr/>
            <p:nvPr/>
          </p:nvCxnSpPr>
          <p:spPr>
            <a:xfrm rot="10800000" flipV="1">
              <a:off x="3617748" y="3238941"/>
              <a:ext cx="1412801" cy="50790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0" name="Straight Arrow Connector 19">
              <a:extLst>
                <a:ext uri="{FF2B5EF4-FFF2-40B4-BE49-F238E27FC236}">
                  <a16:creationId xmlns:a16="http://schemas.microsoft.com/office/drawing/2014/main" id="{27876F9C-D1C7-3B41-859F-BC8C40905B6C}"/>
                </a:ext>
              </a:extLst>
            </p:cNvPr>
            <p:cNvCxnSpPr/>
            <p:nvPr/>
          </p:nvCxnSpPr>
          <p:spPr>
            <a:xfrm rot="10800000" flipV="1">
              <a:off x="2870074" y="3797641"/>
              <a:ext cx="1955698" cy="368234"/>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1" name="Straight Arrow Connector 20">
              <a:extLst>
                <a:ext uri="{FF2B5EF4-FFF2-40B4-BE49-F238E27FC236}">
                  <a16:creationId xmlns:a16="http://schemas.microsoft.com/office/drawing/2014/main" id="{D4BCF539-08C9-8B43-848A-69E0FC7E6970}"/>
                </a:ext>
              </a:extLst>
            </p:cNvPr>
            <p:cNvCxnSpPr>
              <a:stCxn id="14" idx="1"/>
            </p:cNvCxnSpPr>
            <p:nvPr/>
          </p:nvCxnSpPr>
          <p:spPr>
            <a:xfrm flipH="1" flipV="1">
              <a:off x="1877939" y="4302376"/>
              <a:ext cx="2832137" cy="89690"/>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a:extLst>
                <a:ext uri="{FF2B5EF4-FFF2-40B4-BE49-F238E27FC236}">
                  <a16:creationId xmlns:a16="http://schemas.microsoft.com/office/drawing/2014/main" id="{9D6A3DAC-6F19-E54C-B95B-F731A8108DB1}"/>
                </a:ext>
              </a:extLst>
            </p:cNvPr>
            <p:cNvCxnSpPr/>
            <p:nvPr/>
          </p:nvCxnSpPr>
          <p:spPr>
            <a:xfrm rot="10800000" flipV="1">
              <a:off x="2235107" y="5092807"/>
              <a:ext cx="2943071" cy="1588"/>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cxnSp>
          <p:nvCxnSpPr>
            <p:cNvPr id="23" name="Straight Arrow Connector 22">
              <a:extLst>
                <a:ext uri="{FF2B5EF4-FFF2-40B4-BE49-F238E27FC236}">
                  <a16:creationId xmlns:a16="http://schemas.microsoft.com/office/drawing/2014/main" id="{19C3AD20-683C-F948-973F-77835AD9847C}"/>
                </a:ext>
              </a:extLst>
            </p:cNvPr>
            <p:cNvCxnSpPr/>
            <p:nvPr/>
          </p:nvCxnSpPr>
          <p:spPr>
            <a:xfrm rot="10800000" flipV="1">
              <a:off x="2100177" y="5640396"/>
              <a:ext cx="3184359" cy="168245"/>
            </a:xfrm>
            <a:prstGeom prst="straightConnector1">
              <a:avLst/>
            </a:prstGeom>
            <a:ln>
              <a:solidFill>
                <a:srgbClr val="FF0000"/>
              </a:solidFill>
              <a:tailEnd type="arrow"/>
            </a:ln>
            <a:effectLst/>
          </p:spPr>
          <p:style>
            <a:lnRef idx="2">
              <a:schemeClr val="accent1"/>
            </a:lnRef>
            <a:fillRef idx="0">
              <a:schemeClr val="accent1"/>
            </a:fillRef>
            <a:effectRef idx="1">
              <a:schemeClr val="accent1"/>
            </a:effectRef>
            <a:fontRef idx="minor">
              <a:schemeClr val="tx1"/>
            </a:fontRef>
          </p:style>
        </p:cxnSp>
        <p:sp>
          <p:nvSpPr>
            <p:cNvPr id="24" name="TextBox 64">
              <a:extLst>
                <a:ext uri="{FF2B5EF4-FFF2-40B4-BE49-F238E27FC236}">
                  <a16:creationId xmlns:a16="http://schemas.microsoft.com/office/drawing/2014/main" id="{7CF04078-9242-3D4E-B114-39C5BD132388}"/>
                </a:ext>
              </a:extLst>
            </p:cNvPr>
            <p:cNvSpPr txBox="1">
              <a:spLocks noChangeArrowheads="1"/>
            </p:cNvSpPr>
            <p:nvPr/>
          </p:nvSpPr>
          <p:spPr bwMode="auto">
            <a:xfrm>
              <a:off x="6100804" y="1389838"/>
              <a:ext cx="2912029" cy="4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High sea ice index</a:t>
              </a:r>
            </a:p>
          </p:txBody>
        </p:sp>
        <p:sp>
          <p:nvSpPr>
            <p:cNvPr id="25" name="TextBox 65">
              <a:extLst>
                <a:ext uri="{FF2B5EF4-FFF2-40B4-BE49-F238E27FC236}">
                  <a16:creationId xmlns:a16="http://schemas.microsoft.com/office/drawing/2014/main" id="{E4F7A849-9E75-0748-870E-9D62DA658BC3}"/>
                </a:ext>
              </a:extLst>
            </p:cNvPr>
            <p:cNvSpPr txBox="1">
              <a:spLocks noChangeArrowheads="1"/>
            </p:cNvSpPr>
            <p:nvPr/>
          </p:nvSpPr>
          <p:spPr bwMode="auto">
            <a:xfrm>
              <a:off x="6132456" y="6097282"/>
              <a:ext cx="2912029" cy="4858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Low sea ice index</a:t>
              </a:r>
            </a:p>
          </p:txBody>
        </p:sp>
        <p:cxnSp>
          <p:nvCxnSpPr>
            <p:cNvPr id="26" name="Straight Arrow Connector 25">
              <a:extLst>
                <a:ext uri="{FF2B5EF4-FFF2-40B4-BE49-F238E27FC236}">
                  <a16:creationId xmlns:a16="http://schemas.microsoft.com/office/drawing/2014/main" id="{55C64C93-A9C5-4145-832D-B702A7475E37}"/>
                </a:ext>
              </a:extLst>
            </p:cNvPr>
            <p:cNvCxnSpPr/>
            <p:nvPr/>
          </p:nvCxnSpPr>
          <p:spPr>
            <a:xfrm rot="5400000">
              <a:off x="6164920" y="3934140"/>
              <a:ext cx="4452135" cy="1587"/>
            </a:xfrm>
            <a:prstGeom prst="straightConnector1">
              <a:avLst/>
            </a:prstGeom>
            <a:ln w="31750">
              <a:solidFill>
                <a:srgbClr val="FFFF00"/>
              </a:solidFill>
              <a:tailEnd type="arrow"/>
            </a:ln>
            <a:effectLst/>
          </p:spPr>
          <p:style>
            <a:lnRef idx="2">
              <a:schemeClr val="accent1"/>
            </a:lnRef>
            <a:fillRef idx="0">
              <a:schemeClr val="accent1"/>
            </a:fillRef>
            <a:effectRef idx="1">
              <a:schemeClr val="accent1"/>
            </a:effectRef>
            <a:fontRef idx="minor">
              <a:schemeClr val="tx1"/>
            </a:fontRef>
          </p:style>
        </p:cxnSp>
        <p:sp>
          <p:nvSpPr>
            <p:cNvPr id="27" name="TextBox 67">
              <a:extLst>
                <a:ext uri="{FF2B5EF4-FFF2-40B4-BE49-F238E27FC236}">
                  <a16:creationId xmlns:a16="http://schemas.microsoft.com/office/drawing/2014/main" id="{365472FA-46CB-B641-8C0F-7A9916F58718}"/>
                </a:ext>
              </a:extLst>
            </p:cNvPr>
            <p:cNvSpPr txBox="1">
              <a:spLocks noChangeArrowheads="1"/>
            </p:cNvSpPr>
            <p:nvPr/>
          </p:nvSpPr>
          <p:spPr bwMode="auto">
            <a:xfrm>
              <a:off x="7420365" y="2082800"/>
              <a:ext cx="127498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~0.8-1.0</a:t>
              </a:r>
            </a:p>
          </p:txBody>
        </p:sp>
        <p:sp>
          <p:nvSpPr>
            <p:cNvPr id="28" name="TextBox 68">
              <a:extLst>
                <a:ext uri="{FF2B5EF4-FFF2-40B4-BE49-F238E27FC236}">
                  <a16:creationId xmlns:a16="http://schemas.microsoft.com/office/drawing/2014/main" id="{A4FEA497-AD58-8846-948B-45B2BCFB6257}"/>
                </a:ext>
              </a:extLst>
            </p:cNvPr>
            <p:cNvSpPr txBox="1">
              <a:spLocks noChangeArrowheads="1"/>
            </p:cNvSpPr>
            <p:nvPr/>
          </p:nvSpPr>
          <p:spPr bwMode="auto">
            <a:xfrm>
              <a:off x="7442125" y="4854616"/>
              <a:ext cx="124322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eaLnBrk="1" hangingPunct="1"/>
              <a:r>
                <a:rPr lang="en-US" altLang="en-US" sz="2000" dirty="0">
                  <a:solidFill>
                    <a:srgbClr val="FFFF00"/>
                  </a:solidFill>
                </a:rPr>
                <a:t>~0.1-0.5</a:t>
              </a:r>
            </a:p>
          </p:txBody>
        </p:sp>
        <p:sp>
          <p:nvSpPr>
            <p:cNvPr id="29" name="Right Brace 28">
              <a:extLst>
                <a:ext uri="{FF2B5EF4-FFF2-40B4-BE49-F238E27FC236}">
                  <a16:creationId xmlns:a16="http://schemas.microsoft.com/office/drawing/2014/main" id="{49A70722-8BBE-1945-AA16-BBB4B51972E4}"/>
                </a:ext>
              </a:extLst>
            </p:cNvPr>
            <p:cNvSpPr>
              <a:spLocks/>
            </p:cNvSpPr>
            <p:nvPr/>
          </p:nvSpPr>
          <p:spPr bwMode="auto">
            <a:xfrm>
              <a:off x="6962369" y="1867589"/>
              <a:ext cx="459754" cy="2114169"/>
            </a:xfrm>
            <a:prstGeom prst="rightBrace">
              <a:avLst>
                <a:gd name="adj1" fmla="val 8333"/>
                <a:gd name="adj2" fmla="val 20551"/>
              </a:avLst>
            </a:prstGeom>
            <a:noFill/>
            <a:ln w="25400">
              <a:solidFill>
                <a:srgbClr val="FFFF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lstStyle/>
            <a:p>
              <a:endParaRPr lang="en-US"/>
            </a:p>
          </p:txBody>
        </p:sp>
        <p:sp>
          <p:nvSpPr>
            <p:cNvPr id="30" name="Right Brace 29">
              <a:extLst>
                <a:ext uri="{FF2B5EF4-FFF2-40B4-BE49-F238E27FC236}">
                  <a16:creationId xmlns:a16="http://schemas.microsoft.com/office/drawing/2014/main" id="{2BF87201-986F-3847-9405-7F67C6360354}"/>
                </a:ext>
              </a:extLst>
            </p:cNvPr>
            <p:cNvSpPr>
              <a:spLocks/>
            </p:cNvSpPr>
            <p:nvPr/>
          </p:nvSpPr>
          <p:spPr bwMode="auto">
            <a:xfrm>
              <a:off x="6962369" y="4165874"/>
              <a:ext cx="501346" cy="1728476"/>
            </a:xfrm>
            <a:prstGeom prst="rightBrace">
              <a:avLst>
                <a:gd name="adj1" fmla="val 8338"/>
                <a:gd name="adj2" fmla="val 51185"/>
              </a:avLst>
            </a:prstGeom>
            <a:noFill/>
            <a:ln w="25400">
              <a:solidFill>
                <a:srgbClr val="FFFF00"/>
              </a:solidFill>
              <a:round/>
              <a:headEnd/>
              <a:tailEnd/>
            </a:ln>
            <a:effectLst>
              <a:outerShdw blurRad="40000" dist="20000" dir="5400000" rotWithShape="0">
                <a:srgbClr val="808080">
                  <a:alpha val="37999"/>
                </a:srgbClr>
              </a:outerShdw>
            </a:effectLst>
            <a:extLst>
              <a:ext uri="{909E8E84-426E-40DD-AFC4-6F175D3DCCD1}">
                <a14:hiddenFill xmlns:a14="http://schemas.microsoft.com/office/drawing/2010/main">
                  <a:solidFill>
                    <a:srgbClr val="FFFFFF"/>
                  </a:solidFill>
                </a14:hiddenFill>
              </a:ext>
            </a:extLst>
          </p:spPr>
          <p:txBody>
            <a:bodyPr anchor="ctr"/>
            <a:lstStyle>
              <a:lvl1pPr eaLnBrk="0" hangingPunct="0">
                <a:defRPr sz="2400">
                  <a:solidFill>
                    <a:schemeClr val="tx1"/>
                  </a:solidFill>
                  <a:latin typeface="Arial" panose="020B0604020202020204" pitchFamily="34" charset="0"/>
                  <a:ea typeface="ヒラギノ角ゴ Pro W3" panose="020B0300000000000000" pitchFamily="34" charset="-128"/>
                </a:defRPr>
              </a:lvl1pPr>
              <a:lvl2pPr marL="742950" indent="-285750" eaLnBrk="0" hangingPunct="0">
                <a:defRPr sz="2400">
                  <a:solidFill>
                    <a:schemeClr val="tx1"/>
                  </a:solidFill>
                  <a:latin typeface="Arial" panose="020B0604020202020204" pitchFamily="34" charset="0"/>
                  <a:ea typeface="ヒラギノ角ゴ Pro W3" panose="020B0300000000000000" pitchFamily="34" charset="-128"/>
                </a:defRPr>
              </a:lvl2pPr>
              <a:lvl3pPr marL="1143000" indent="-228600" eaLnBrk="0" hangingPunct="0">
                <a:defRPr sz="2400">
                  <a:solidFill>
                    <a:schemeClr val="tx1"/>
                  </a:solidFill>
                  <a:latin typeface="Arial" panose="020B0604020202020204" pitchFamily="34" charset="0"/>
                  <a:ea typeface="ヒラギノ角ゴ Pro W3" panose="020B0300000000000000" pitchFamily="34" charset="-128"/>
                </a:defRPr>
              </a:lvl3pPr>
              <a:lvl4pPr marL="1600200" indent="-228600" eaLnBrk="0" hangingPunct="0">
                <a:defRPr sz="2400">
                  <a:solidFill>
                    <a:schemeClr val="tx1"/>
                  </a:solidFill>
                  <a:latin typeface="Arial" panose="020B0604020202020204" pitchFamily="34" charset="0"/>
                  <a:ea typeface="ヒラギノ角ゴ Pro W3" panose="020B0300000000000000" pitchFamily="34" charset="-128"/>
                </a:defRPr>
              </a:lvl4pPr>
              <a:lvl5pPr marL="2057400" indent="-228600" eaLnBrk="0" hangingPunct="0">
                <a:defRPr sz="2400">
                  <a:solidFill>
                    <a:schemeClr val="tx1"/>
                  </a:solidFill>
                  <a:latin typeface="Arial" panose="020B0604020202020204" pitchFamily="34" charset="0"/>
                  <a:ea typeface="ヒラギノ角ゴ Pro W3" panose="020B0300000000000000"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ヒラギノ角ゴ Pro W3" panose="020B0300000000000000" pitchFamily="34" charset="-128"/>
                </a:defRPr>
              </a:lvl9pPr>
            </a:lstStyle>
            <a:p>
              <a:pPr algn="ctr" eaLnBrk="1" hangingPunct="1"/>
              <a:endParaRPr lang="en-US" altLang="en-US">
                <a:latin typeface="Calibri" panose="020F0502020204030204" pitchFamily="34" charset="0"/>
              </a:endParaRPr>
            </a:p>
          </p:txBody>
        </p:sp>
      </p:grpSp>
    </p:spTree>
    <p:extLst>
      <p:ext uri="{BB962C8B-B14F-4D97-AF65-F5344CB8AC3E}">
        <p14:creationId xmlns:p14="http://schemas.microsoft.com/office/powerpoint/2010/main" val="74146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4B0263-66B3-C640-89C6-1A7C813A8070}"/>
              </a:ext>
            </a:extLst>
          </p:cNvPr>
          <p:cNvSpPr>
            <a:spLocks noGrp="1"/>
          </p:cNvSpPr>
          <p:nvPr>
            <p:ph type="title"/>
          </p:nvPr>
        </p:nvSpPr>
        <p:spPr/>
        <p:txBody>
          <a:bodyPr/>
          <a:lstStyle/>
          <a:p>
            <a:r>
              <a:rPr lang="en-US" dirty="0"/>
              <a:t>Can use SIBI to further classify scenes within each sea ice fraction bin</a:t>
            </a:r>
          </a:p>
        </p:txBody>
      </p:sp>
      <p:sp>
        <p:nvSpPr>
          <p:cNvPr id="3" name="Content Placeholder 2">
            <a:extLst>
              <a:ext uri="{FF2B5EF4-FFF2-40B4-BE49-F238E27FC236}">
                <a16:creationId xmlns:a16="http://schemas.microsoft.com/office/drawing/2014/main" id="{02656716-77BB-8E4D-BB72-6E76E6D949FC}"/>
              </a:ext>
            </a:extLst>
          </p:cNvPr>
          <p:cNvSpPr>
            <a:spLocks noGrp="1"/>
          </p:cNvSpPr>
          <p:nvPr>
            <p:ph idx="1"/>
          </p:nvPr>
        </p:nvSpPr>
        <p:spPr>
          <a:xfrm>
            <a:off x="294218" y="957264"/>
            <a:ext cx="2310760" cy="5248275"/>
          </a:xfrm>
        </p:spPr>
        <p:txBody>
          <a:bodyPr/>
          <a:lstStyle/>
          <a:p>
            <a:r>
              <a:rPr lang="en-US" dirty="0"/>
              <a:t>test</a:t>
            </a:r>
          </a:p>
        </p:txBody>
      </p:sp>
      <p:sp>
        <p:nvSpPr>
          <p:cNvPr id="4" name="Date Placeholder 3">
            <a:extLst>
              <a:ext uri="{FF2B5EF4-FFF2-40B4-BE49-F238E27FC236}">
                <a16:creationId xmlns:a16="http://schemas.microsoft.com/office/drawing/2014/main" id="{37109726-05A6-284E-AD16-649E3D775CAC}"/>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1F67E784-5DBB-9B47-BB61-DD57BFDE3F7F}"/>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13D9CAA-3871-D447-8B99-EC0789687672}"/>
              </a:ext>
            </a:extLst>
          </p:cNvPr>
          <p:cNvSpPr>
            <a:spLocks noGrp="1"/>
          </p:cNvSpPr>
          <p:nvPr>
            <p:ph type="sldNum" sz="quarter" idx="12"/>
          </p:nvPr>
        </p:nvSpPr>
        <p:spPr/>
        <p:txBody>
          <a:bodyPr/>
          <a:lstStyle/>
          <a:p>
            <a:pPr>
              <a:defRPr/>
            </a:pPr>
            <a:fld id="{02CE6468-21D4-704F-BA4F-DB5904759ED1}" type="slidenum">
              <a:rPr lang="en-US" altLang="en-US" smtClean="0"/>
              <a:pPr>
                <a:defRPr/>
              </a:pPr>
              <a:t>6</a:t>
            </a:fld>
            <a:endParaRPr lang="en-US" altLang="en-US"/>
          </a:p>
        </p:txBody>
      </p:sp>
      <p:sp>
        <p:nvSpPr>
          <p:cNvPr id="9" name="TextBox 8">
            <a:extLst>
              <a:ext uri="{FF2B5EF4-FFF2-40B4-BE49-F238E27FC236}">
                <a16:creationId xmlns:a16="http://schemas.microsoft.com/office/drawing/2014/main" id="{F709337E-704C-F544-AD12-50ADEBF0F8BD}"/>
              </a:ext>
            </a:extLst>
          </p:cNvPr>
          <p:cNvSpPr txBox="1"/>
          <p:nvPr/>
        </p:nvSpPr>
        <p:spPr bwMode="auto">
          <a:xfrm>
            <a:off x="361364" y="5975480"/>
            <a:ext cx="11341687" cy="369332"/>
          </a:xfrm>
          <a:prstGeom prst="rect">
            <a:avLst/>
          </a:prstGeom>
          <a:noFill/>
          <a:ln>
            <a:noFill/>
          </a:ln>
        </p:spPr>
        <p:txBody>
          <a:bodyPr wrap="square" rtlCol="0">
            <a:spAutoFit/>
          </a:bodyPr>
          <a:lstStyle/>
          <a:p>
            <a:r>
              <a:rPr lang="en-US" sz="1800" dirty="0">
                <a:solidFill>
                  <a:schemeClr val="bg1"/>
                </a:solidFill>
                <a:latin typeface="Comic Sans MS" panose="030F0902030302020204" pitchFamily="66" charset="0"/>
              </a:rPr>
              <a:t>Using SIBI to classify the clear-sky sea ice ADMs increases flux consistency for clear sea ice scenes. </a:t>
            </a:r>
          </a:p>
        </p:txBody>
      </p:sp>
      <p:pic>
        <p:nvPicPr>
          <p:cNvPr id="19" name="Picture 18" descr="Chart, surface chart&#10;&#10;Description automatically generated">
            <a:extLst>
              <a:ext uri="{FF2B5EF4-FFF2-40B4-BE49-F238E27FC236}">
                <a16:creationId xmlns:a16="http://schemas.microsoft.com/office/drawing/2014/main" id="{F3E9CA7D-8FF2-814B-AC0E-CEE4B865B23C}"/>
              </a:ext>
            </a:extLst>
          </p:cNvPr>
          <p:cNvPicPr>
            <a:picLocks noChangeAspect="1"/>
          </p:cNvPicPr>
          <p:nvPr/>
        </p:nvPicPr>
        <p:blipFill>
          <a:blip r:embed="rId2"/>
          <a:stretch>
            <a:fillRect/>
          </a:stretch>
        </p:blipFill>
        <p:spPr>
          <a:xfrm>
            <a:off x="12700" y="996950"/>
            <a:ext cx="6083300" cy="4864100"/>
          </a:xfrm>
          <a:prstGeom prst="rect">
            <a:avLst/>
          </a:prstGeom>
        </p:spPr>
      </p:pic>
      <p:pic>
        <p:nvPicPr>
          <p:cNvPr id="20" name="Picture 19" descr="Chart, surface chart&#10;&#10;Description automatically generated">
            <a:extLst>
              <a:ext uri="{FF2B5EF4-FFF2-40B4-BE49-F238E27FC236}">
                <a16:creationId xmlns:a16="http://schemas.microsoft.com/office/drawing/2014/main" id="{D46E97CF-6E59-CC4F-982E-F4BFD6CE59B0}"/>
              </a:ext>
            </a:extLst>
          </p:cNvPr>
          <p:cNvPicPr>
            <a:picLocks noChangeAspect="1"/>
          </p:cNvPicPr>
          <p:nvPr/>
        </p:nvPicPr>
        <p:blipFill>
          <a:blip r:embed="rId3"/>
          <a:stretch>
            <a:fillRect/>
          </a:stretch>
        </p:blipFill>
        <p:spPr>
          <a:xfrm>
            <a:off x="6108700" y="996950"/>
            <a:ext cx="6083300" cy="4864100"/>
          </a:xfrm>
          <a:prstGeom prst="rect">
            <a:avLst/>
          </a:prstGeom>
        </p:spPr>
      </p:pic>
      <p:sp>
        <p:nvSpPr>
          <p:cNvPr id="21" name="TextBox 20">
            <a:extLst>
              <a:ext uri="{FF2B5EF4-FFF2-40B4-BE49-F238E27FC236}">
                <a16:creationId xmlns:a16="http://schemas.microsoft.com/office/drawing/2014/main" id="{432AB109-F463-994B-9432-31D7F1AC06A7}"/>
              </a:ext>
            </a:extLst>
          </p:cNvPr>
          <p:cNvSpPr txBox="1"/>
          <p:nvPr/>
        </p:nvSpPr>
        <p:spPr>
          <a:xfrm>
            <a:off x="1137025" y="963639"/>
            <a:ext cx="3213463" cy="369332"/>
          </a:xfrm>
          <a:prstGeom prst="rect">
            <a:avLst/>
          </a:prstGeom>
          <a:noFill/>
        </p:spPr>
        <p:txBody>
          <a:bodyPr wrap="square" rtlCol="0">
            <a:spAutoFit/>
          </a:bodyPr>
          <a:lstStyle/>
          <a:p>
            <a:pPr algn="ctr"/>
            <a:r>
              <a:rPr lang="en-US" b="1" dirty="0"/>
              <a:t>SIC: 75-99%</a:t>
            </a:r>
          </a:p>
        </p:txBody>
      </p:sp>
      <p:sp>
        <p:nvSpPr>
          <p:cNvPr id="22" name="TextBox 21">
            <a:extLst>
              <a:ext uri="{FF2B5EF4-FFF2-40B4-BE49-F238E27FC236}">
                <a16:creationId xmlns:a16="http://schemas.microsoft.com/office/drawing/2014/main" id="{5271C70F-62B1-9746-BCD2-91D7BB7BFBAD}"/>
              </a:ext>
            </a:extLst>
          </p:cNvPr>
          <p:cNvSpPr txBox="1"/>
          <p:nvPr/>
        </p:nvSpPr>
        <p:spPr>
          <a:xfrm>
            <a:off x="7373272" y="968567"/>
            <a:ext cx="3213463" cy="369332"/>
          </a:xfrm>
          <a:prstGeom prst="rect">
            <a:avLst/>
          </a:prstGeom>
          <a:noFill/>
        </p:spPr>
        <p:txBody>
          <a:bodyPr wrap="square" rtlCol="0">
            <a:spAutoFit/>
          </a:bodyPr>
          <a:lstStyle/>
          <a:p>
            <a:pPr algn="ctr"/>
            <a:r>
              <a:rPr lang="en-US" b="1" dirty="0"/>
              <a:t>SIC: &gt;99%</a:t>
            </a:r>
          </a:p>
        </p:txBody>
      </p:sp>
      <p:cxnSp>
        <p:nvCxnSpPr>
          <p:cNvPr id="23" name="Straight Connector 22">
            <a:extLst>
              <a:ext uri="{FF2B5EF4-FFF2-40B4-BE49-F238E27FC236}">
                <a16:creationId xmlns:a16="http://schemas.microsoft.com/office/drawing/2014/main" id="{BF0E87FF-41E4-E745-A1EF-C4F9E5E99B31}"/>
              </a:ext>
            </a:extLst>
          </p:cNvPr>
          <p:cNvCxnSpPr/>
          <p:nvPr/>
        </p:nvCxnSpPr>
        <p:spPr>
          <a:xfrm>
            <a:off x="6987209" y="2027583"/>
            <a:ext cx="3985591" cy="0"/>
          </a:xfrm>
          <a:prstGeom prst="line">
            <a:avLst/>
          </a:prstGeom>
          <a:ln w="12700">
            <a:prstDash val="solid"/>
          </a:ln>
        </p:spPr>
        <p:style>
          <a:lnRef idx="1">
            <a:schemeClr val="dk1"/>
          </a:lnRef>
          <a:fillRef idx="0">
            <a:schemeClr val="dk1"/>
          </a:fillRef>
          <a:effectRef idx="0">
            <a:schemeClr val="dk1"/>
          </a:effectRef>
          <a:fontRef idx="minor">
            <a:schemeClr val="tx1"/>
          </a:fontRef>
        </p:style>
      </p:cxnSp>
      <p:cxnSp>
        <p:nvCxnSpPr>
          <p:cNvPr id="24" name="Straight Connector 23">
            <a:extLst>
              <a:ext uri="{FF2B5EF4-FFF2-40B4-BE49-F238E27FC236}">
                <a16:creationId xmlns:a16="http://schemas.microsoft.com/office/drawing/2014/main" id="{1189CC21-61DA-FD4D-855C-AEBE43A61B86}"/>
              </a:ext>
            </a:extLst>
          </p:cNvPr>
          <p:cNvCxnSpPr/>
          <p:nvPr/>
        </p:nvCxnSpPr>
        <p:spPr>
          <a:xfrm>
            <a:off x="6970646" y="1742666"/>
            <a:ext cx="3985591" cy="0"/>
          </a:xfrm>
          <a:prstGeom prst="line">
            <a:avLst/>
          </a:prstGeom>
          <a:ln w="12700">
            <a:prstDash val="solid"/>
          </a:ln>
        </p:spPr>
        <p:style>
          <a:lnRef idx="1">
            <a:schemeClr val="dk1"/>
          </a:lnRef>
          <a:fillRef idx="0">
            <a:schemeClr val="dk1"/>
          </a:fillRef>
          <a:effectRef idx="0">
            <a:schemeClr val="dk1"/>
          </a:effectRef>
          <a:fontRef idx="minor">
            <a:schemeClr val="tx1"/>
          </a:fontRef>
        </p:style>
      </p:cxnSp>
      <p:cxnSp>
        <p:nvCxnSpPr>
          <p:cNvPr id="25" name="Straight Connector 24">
            <a:extLst>
              <a:ext uri="{FF2B5EF4-FFF2-40B4-BE49-F238E27FC236}">
                <a16:creationId xmlns:a16="http://schemas.microsoft.com/office/drawing/2014/main" id="{2496172D-291C-6A47-B524-8A3A5B88FCBD}"/>
              </a:ext>
            </a:extLst>
          </p:cNvPr>
          <p:cNvCxnSpPr/>
          <p:nvPr/>
        </p:nvCxnSpPr>
        <p:spPr>
          <a:xfrm>
            <a:off x="848139" y="1851992"/>
            <a:ext cx="3985591"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6" name="Straight Connector 25">
            <a:extLst>
              <a:ext uri="{FF2B5EF4-FFF2-40B4-BE49-F238E27FC236}">
                <a16:creationId xmlns:a16="http://schemas.microsoft.com/office/drawing/2014/main" id="{B2E8C4EE-196F-A347-BA23-B583DE6F735B}"/>
              </a:ext>
            </a:extLst>
          </p:cNvPr>
          <p:cNvCxnSpPr/>
          <p:nvPr/>
        </p:nvCxnSpPr>
        <p:spPr>
          <a:xfrm>
            <a:off x="848139" y="2209800"/>
            <a:ext cx="3985591" cy="0"/>
          </a:xfrm>
          <a:prstGeom prst="line">
            <a:avLst/>
          </a:prstGeom>
          <a:ln w="12700"/>
        </p:spPr>
        <p:style>
          <a:lnRef idx="1">
            <a:schemeClr val="dk1"/>
          </a:lnRef>
          <a:fillRef idx="0">
            <a:schemeClr val="dk1"/>
          </a:fillRef>
          <a:effectRef idx="0">
            <a:schemeClr val="dk1"/>
          </a:effectRef>
          <a:fontRef idx="minor">
            <a:schemeClr val="tx1"/>
          </a:fontRef>
        </p:style>
      </p:cxnSp>
      <p:cxnSp>
        <p:nvCxnSpPr>
          <p:cNvPr id="27" name="Straight Connector 26">
            <a:extLst>
              <a:ext uri="{FF2B5EF4-FFF2-40B4-BE49-F238E27FC236}">
                <a16:creationId xmlns:a16="http://schemas.microsoft.com/office/drawing/2014/main" id="{54A5FE61-4208-5F41-B31C-276AA4AA1246}"/>
              </a:ext>
            </a:extLst>
          </p:cNvPr>
          <p:cNvCxnSpPr/>
          <p:nvPr/>
        </p:nvCxnSpPr>
        <p:spPr>
          <a:xfrm>
            <a:off x="6970646" y="2392197"/>
            <a:ext cx="3985591" cy="0"/>
          </a:xfrm>
          <a:prstGeom prst="line">
            <a:avLst/>
          </a:prstGeom>
          <a:ln w="12700">
            <a:prstDash val="solid"/>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11337697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FF6EB-12D1-0C4C-9F21-895191AE4F5C}"/>
              </a:ext>
            </a:extLst>
          </p:cNvPr>
          <p:cNvSpPr>
            <a:spLocks noGrp="1"/>
          </p:cNvSpPr>
          <p:nvPr>
            <p:ph type="title"/>
          </p:nvPr>
        </p:nvSpPr>
        <p:spPr/>
        <p:txBody>
          <a:bodyPr/>
          <a:lstStyle/>
          <a:p>
            <a:r>
              <a:rPr lang="en-US" dirty="0"/>
              <a:t>Impact on clear-sky sea ice </a:t>
            </a:r>
            <a:r>
              <a:rPr lang="en-US" dirty="0" err="1"/>
              <a:t>fluxs</a:t>
            </a:r>
            <a:endParaRPr lang="en-US" dirty="0"/>
          </a:p>
        </p:txBody>
      </p:sp>
      <p:sp>
        <p:nvSpPr>
          <p:cNvPr id="4" name="Date Placeholder 3">
            <a:extLst>
              <a:ext uri="{FF2B5EF4-FFF2-40B4-BE49-F238E27FC236}">
                <a16:creationId xmlns:a16="http://schemas.microsoft.com/office/drawing/2014/main" id="{E554C83B-DB58-B446-8434-3D7206156D08}"/>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835EE77E-B6A0-AA43-8646-CC9B5E0E5032}"/>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73083574-6E71-C644-8C55-E505DF688AEA}"/>
              </a:ext>
            </a:extLst>
          </p:cNvPr>
          <p:cNvSpPr>
            <a:spLocks noGrp="1"/>
          </p:cNvSpPr>
          <p:nvPr>
            <p:ph type="sldNum" sz="quarter" idx="12"/>
          </p:nvPr>
        </p:nvSpPr>
        <p:spPr/>
        <p:txBody>
          <a:bodyPr/>
          <a:lstStyle/>
          <a:p>
            <a:pPr>
              <a:defRPr/>
            </a:pPr>
            <a:fld id="{02CE6468-21D4-704F-BA4F-DB5904759ED1}" type="slidenum">
              <a:rPr lang="en-US" altLang="en-US" smtClean="0"/>
              <a:pPr>
                <a:defRPr/>
              </a:pPr>
              <a:t>7</a:t>
            </a:fld>
            <a:endParaRPr lang="en-US" altLang="en-US"/>
          </a:p>
        </p:txBody>
      </p:sp>
      <p:pic>
        <p:nvPicPr>
          <p:cNvPr id="11" name="Picture 10">
            <a:extLst>
              <a:ext uri="{FF2B5EF4-FFF2-40B4-BE49-F238E27FC236}">
                <a16:creationId xmlns:a16="http://schemas.microsoft.com/office/drawing/2014/main" id="{125E5F36-7FC8-FB41-B9BE-A6F5030A69AB}"/>
              </a:ext>
            </a:extLst>
          </p:cNvPr>
          <p:cNvPicPr>
            <a:picLocks noChangeAspect="1"/>
          </p:cNvPicPr>
          <p:nvPr/>
        </p:nvPicPr>
        <p:blipFill>
          <a:blip r:embed="rId2"/>
          <a:srcRect/>
          <a:stretch/>
        </p:blipFill>
        <p:spPr>
          <a:xfrm>
            <a:off x="33954" y="1085777"/>
            <a:ext cx="5946706" cy="4754880"/>
          </a:xfrm>
          <a:prstGeom prst="rect">
            <a:avLst/>
          </a:prstGeom>
        </p:spPr>
      </p:pic>
      <p:pic>
        <p:nvPicPr>
          <p:cNvPr id="12" name="Picture 11">
            <a:extLst>
              <a:ext uri="{FF2B5EF4-FFF2-40B4-BE49-F238E27FC236}">
                <a16:creationId xmlns:a16="http://schemas.microsoft.com/office/drawing/2014/main" id="{B13A63BC-EE8D-BF45-97BD-CBECAE242E73}"/>
              </a:ext>
            </a:extLst>
          </p:cNvPr>
          <p:cNvPicPr>
            <a:picLocks noChangeAspect="1"/>
          </p:cNvPicPr>
          <p:nvPr/>
        </p:nvPicPr>
        <p:blipFill>
          <a:blip r:embed="rId3"/>
          <a:srcRect/>
          <a:stretch/>
        </p:blipFill>
        <p:spPr>
          <a:xfrm>
            <a:off x="6138532" y="1085777"/>
            <a:ext cx="5946706" cy="4754880"/>
          </a:xfrm>
          <a:prstGeom prst="rect">
            <a:avLst/>
          </a:prstGeom>
        </p:spPr>
      </p:pic>
    </p:spTree>
    <p:extLst>
      <p:ext uri="{BB962C8B-B14F-4D97-AF65-F5344CB8AC3E}">
        <p14:creationId xmlns:p14="http://schemas.microsoft.com/office/powerpoint/2010/main" val="41290742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A032F-BAC3-A344-BD82-EDBC5E0D62AA}"/>
              </a:ext>
            </a:extLst>
          </p:cNvPr>
          <p:cNvSpPr>
            <a:spLocks noGrp="1"/>
          </p:cNvSpPr>
          <p:nvPr>
            <p:ph type="title"/>
          </p:nvPr>
        </p:nvSpPr>
        <p:spPr/>
        <p:txBody>
          <a:bodyPr/>
          <a:lstStyle/>
          <a:p>
            <a:r>
              <a:rPr lang="en-US" dirty="0"/>
              <a:t>Normalized difference snow index</a:t>
            </a:r>
          </a:p>
        </p:txBody>
      </p:sp>
      <p:sp>
        <p:nvSpPr>
          <p:cNvPr id="3" name="Content Placeholder 2">
            <a:extLst>
              <a:ext uri="{FF2B5EF4-FFF2-40B4-BE49-F238E27FC236}">
                <a16:creationId xmlns:a16="http://schemas.microsoft.com/office/drawing/2014/main" id="{B7EC7437-C431-E945-A5F4-20ACBFDB0503}"/>
              </a:ext>
            </a:extLst>
          </p:cNvPr>
          <p:cNvSpPr>
            <a:spLocks noGrp="1"/>
          </p:cNvSpPr>
          <p:nvPr>
            <p:ph idx="1"/>
          </p:nvPr>
        </p:nvSpPr>
        <p:spPr>
          <a:xfrm>
            <a:off x="0" y="935039"/>
            <a:ext cx="5523653" cy="5248275"/>
          </a:xfrm>
        </p:spPr>
        <p:txBody>
          <a:bodyPr/>
          <a:lstStyle/>
          <a:p>
            <a:r>
              <a:rPr lang="en-US" dirty="0"/>
              <a:t>Snow has a high reflectance in visible band and a low reflectance in near infrared band. </a:t>
            </a:r>
          </a:p>
          <a:p>
            <a:r>
              <a:rPr lang="en-US" dirty="0"/>
              <a:t>MODIS team defined the following NDSI to monitor snow cover:</a:t>
            </a:r>
          </a:p>
        </p:txBody>
      </p:sp>
      <p:sp>
        <p:nvSpPr>
          <p:cNvPr id="4" name="Date Placeholder 3">
            <a:extLst>
              <a:ext uri="{FF2B5EF4-FFF2-40B4-BE49-F238E27FC236}">
                <a16:creationId xmlns:a16="http://schemas.microsoft.com/office/drawing/2014/main" id="{20672B64-4A98-1B42-B5E2-263875D6E14A}"/>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EFC1A94C-48DB-E741-8B40-FA2BA3CB210E}"/>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F20ECBC0-E206-4443-A7DF-7B1E58FA9A0E}"/>
              </a:ext>
            </a:extLst>
          </p:cNvPr>
          <p:cNvSpPr>
            <a:spLocks noGrp="1"/>
          </p:cNvSpPr>
          <p:nvPr>
            <p:ph type="sldNum" sz="quarter" idx="12"/>
          </p:nvPr>
        </p:nvSpPr>
        <p:spPr/>
        <p:txBody>
          <a:bodyPr/>
          <a:lstStyle/>
          <a:p>
            <a:pPr>
              <a:defRPr/>
            </a:pPr>
            <a:fld id="{02CE6468-21D4-704F-BA4F-DB5904759ED1}" type="slidenum">
              <a:rPr lang="en-US" altLang="en-US" smtClean="0"/>
              <a:pPr>
                <a:defRPr/>
              </a:pPr>
              <a:t>8</a:t>
            </a:fld>
            <a:endParaRPr lang="en-US" altLang="en-US"/>
          </a:p>
        </p:txBody>
      </p:sp>
      <p:pic>
        <p:nvPicPr>
          <p:cNvPr id="8" name="Picture 7" descr="Histogram&#10;&#10;Description automatically generated with medium confidence">
            <a:extLst>
              <a:ext uri="{FF2B5EF4-FFF2-40B4-BE49-F238E27FC236}">
                <a16:creationId xmlns:a16="http://schemas.microsoft.com/office/drawing/2014/main" id="{F8F99830-F237-DA4E-90DF-F86277436D8C}"/>
              </a:ext>
            </a:extLst>
          </p:cNvPr>
          <p:cNvPicPr>
            <a:picLocks noChangeAspect="1"/>
          </p:cNvPicPr>
          <p:nvPr/>
        </p:nvPicPr>
        <p:blipFill>
          <a:blip r:embed="rId3"/>
          <a:stretch>
            <a:fillRect/>
          </a:stretch>
        </p:blipFill>
        <p:spPr>
          <a:xfrm>
            <a:off x="5551325" y="804862"/>
            <a:ext cx="6640675" cy="5248275"/>
          </a:xfrm>
          <a:prstGeom prst="rect">
            <a:avLst/>
          </a:prstGeom>
        </p:spPr>
      </p:pic>
      <p:pic>
        <p:nvPicPr>
          <p:cNvPr id="9" name="Picture 8">
            <a:extLst>
              <a:ext uri="{FF2B5EF4-FFF2-40B4-BE49-F238E27FC236}">
                <a16:creationId xmlns:a16="http://schemas.microsoft.com/office/drawing/2014/main" id="{38B09DC0-7AF0-6048-B578-99935D16E320}"/>
              </a:ext>
            </a:extLst>
          </p:cNvPr>
          <p:cNvPicPr>
            <a:picLocks noChangeAspect="1"/>
          </p:cNvPicPr>
          <p:nvPr/>
        </p:nvPicPr>
        <p:blipFill>
          <a:blip r:embed="rId4"/>
          <a:stretch>
            <a:fillRect/>
          </a:stretch>
        </p:blipFill>
        <p:spPr>
          <a:xfrm>
            <a:off x="760021" y="2843326"/>
            <a:ext cx="3245840" cy="715850"/>
          </a:xfrm>
          <a:prstGeom prst="rect">
            <a:avLst/>
          </a:prstGeom>
        </p:spPr>
      </p:pic>
      <p:cxnSp>
        <p:nvCxnSpPr>
          <p:cNvPr id="11" name="Straight Connector 10">
            <a:extLst>
              <a:ext uri="{FF2B5EF4-FFF2-40B4-BE49-F238E27FC236}">
                <a16:creationId xmlns:a16="http://schemas.microsoft.com/office/drawing/2014/main" id="{16C4DA72-DC22-8D4D-936D-FF83004A99E9}"/>
              </a:ext>
            </a:extLst>
          </p:cNvPr>
          <p:cNvCxnSpPr/>
          <p:nvPr/>
        </p:nvCxnSpPr>
        <p:spPr>
          <a:xfrm>
            <a:off x="6833952" y="935039"/>
            <a:ext cx="0" cy="4515735"/>
          </a:xfrm>
          <a:prstGeom prst="line">
            <a:avLst/>
          </a:prstGeom>
          <a:ln w="44450">
            <a:prstDash val="dash"/>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272081A2-1C3F-214A-B418-17A5EDB30490}"/>
              </a:ext>
            </a:extLst>
          </p:cNvPr>
          <p:cNvCxnSpPr/>
          <p:nvPr/>
        </p:nvCxnSpPr>
        <p:spPr>
          <a:xfrm>
            <a:off x="9658300" y="935038"/>
            <a:ext cx="0" cy="4515735"/>
          </a:xfrm>
          <a:prstGeom prst="line">
            <a:avLst/>
          </a:prstGeom>
          <a:ln w="44450">
            <a:prstDash val="dash"/>
          </a:ln>
        </p:spPr>
        <p:style>
          <a:lnRef idx="2">
            <a:schemeClr val="accent1"/>
          </a:lnRef>
          <a:fillRef idx="0">
            <a:schemeClr val="accent1"/>
          </a:fillRef>
          <a:effectRef idx="1">
            <a:schemeClr val="accent1"/>
          </a:effectRef>
          <a:fontRef idx="minor">
            <a:schemeClr val="tx1"/>
          </a:fontRef>
        </p:style>
      </p:cxnSp>
      <p:sp>
        <p:nvSpPr>
          <p:cNvPr id="13" name="TextBox 12">
            <a:extLst>
              <a:ext uri="{FF2B5EF4-FFF2-40B4-BE49-F238E27FC236}">
                <a16:creationId xmlns:a16="http://schemas.microsoft.com/office/drawing/2014/main" id="{33386473-C58B-5441-80D1-1170436BEB2D}"/>
              </a:ext>
            </a:extLst>
          </p:cNvPr>
          <p:cNvSpPr txBox="1"/>
          <p:nvPr/>
        </p:nvSpPr>
        <p:spPr bwMode="auto">
          <a:xfrm>
            <a:off x="10180813" y="5779652"/>
            <a:ext cx="1808508" cy="261610"/>
          </a:xfrm>
          <a:prstGeom prst="rect">
            <a:avLst/>
          </a:prstGeom>
          <a:noFill/>
          <a:ln>
            <a:noFill/>
          </a:ln>
        </p:spPr>
        <p:txBody>
          <a:bodyPr wrap="none" rtlCol="0">
            <a:spAutoFit/>
          </a:bodyPr>
          <a:lstStyle/>
          <a:p>
            <a:r>
              <a:rPr lang="en-US" sz="1100" dirty="0" err="1"/>
              <a:t>Selj</a:t>
            </a:r>
            <a:r>
              <a:rPr lang="en-US" sz="1100" dirty="0"/>
              <a:t> and Mikkelsen (2012)</a:t>
            </a:r>
          </a:p>
        </p:txBody>
      </p:sp>
    </p:spTree>
    <p:extLst>
      <p:ext uri="{BB962C8B-B14F-4D97-AF65-F5344CB8AC3E}">
        <p14:creationId xmlns:p14="http://schemas.microsoft.com/office/powerpoint/2010/main" val="209190406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28571-A04F-6941-829C-2424C5C0F7AC}"/>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81696AB5-9136-554A-B633-81EE3B96EA56}"/>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1E98420B-120C-AF41-AF88-4704F1CD0E5E}"/>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80058831-20C3-294D-B619-8A0E27949ECF}"/>
              </a:ext>
            </a:extLst>
          </p:cNvPr>
          <p:cNvSpPr>
            <a:spLocks noGrp="1"/>
          </p:cNvSpPr>
          <p:nvPr>
            <p:ph type="sldNum" sz="quarter" idx="12"/>
          </p:nvPr>
        </p:nvSpPr>
        <p:spPr/>
        <p:txBody>
          <a:bodyPr/>
          <a:lstStyle/>
          <a:p>
            <a:pPr>
              <a:defRPr/>
            </a:pPr>
            <a:fld id="{02CE6468-21D4-704F-BA4F-DB5904759ED1}" type="slidenum">
              <a:rPr lang="en-US" altLang="en-US" smtClean="0"/>
              <a:pPr>
                <a:defRPr/>
              </a:pPr>
              <a:t>9</a:t>
            </a:fld>
            <a:endParaRPr lang="en-US" altLang="en-US"/>
          </a:p>
        </p:txBody>
      </p:sp>
      <p:pic>
        <p:nvPicPr>
          <p:cNvPr id="7" name="Picture 6">
            <a:extLst>
              <a:ext uri="{FF2B5EF4-FFF2-40B4-BE49-F238E27FC236}">
                <a16:creationId xmlns:a16="http://schemas.microsoft.com/office/drawing/2014/main" id="{ECE1280C-7EA5-E941-9B9A-33E284C854CF}"/>
              </a:ext>
            </a:extLst>
          </p:cNvPr>
          <p:cNvPicPr>
            <a:picLocks noChangeAspect="1"/>
          </p:cNvPicPr>
          <p:nvPr/>
        </p:nvPicPr>
        <p:blipFill>
          <a:blip r:embed="rId2"/>
          <a:stretch>
            <a:fillRect/>
          </a:stretch>
        </p:blipFill>
        <p:spPr>
          <a:xfrm>
            <a:off x="0" y="996950"/>
            <a:ext cx="6083300" cy="4864100"/>
          </a:xfrm>
          <a:prstGeom prst="rect">
            <a:avLst/>
          </a:prstGeom>
        </p:spPr>
      </p:pic>
      <p:pic>
        <p:nvPicPr>
          <p:cNvPr id="8" name="Picture 7">
            <a:extLst>
              <a:ext uri="{FF2B5EF4-FFF2-40B4-BE49-F238E27FC236}">
                <a16:creationId xmlns:a16="http://schemas.microsoft.com/office/drawing/2014/main" id="{5CA4CD15-006C-BC4E-8C3C-A8AC6DFC6F7D}"/>
              </a:ext>
            </a:extLst>
          </p:cNvPr>
          <p:cNvPicPr>
            <a:picLocks noChangeAspect="1"/>
          </p:cNvPicPr>
          <p:nvPr/>
        </p:nvPicPr>
        <p:blipFill>
          <a:blip r:embed="rId3"/>
          <a:srcRect/>
          <a:stretch/>
        </p:blipFill>
        <p:spPr>
          <a:xfrm>
            <a:off x="5997862" y="996950"/>
            <a:ext cx="6083300" cy="4864100"/>
          </a:xfrm>
          <a:prstGeom prst="rect">
            <a:avLst/>
          </a:prstGeom>
        </p:spPr>
      </p:pic>
    </p:spTree>
    <p:extLst>
      <p:ext uri="{BB962C8B-B14F-4D97-AF65-F5344CB8AC3E}">
        <p14:creationId xmlns:p14="http://schemas.microsoft.com/office/powerpoint/2010/main" val="10565030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EE1BA-A9E0-AE4B-BEC7-42D55977D683}"/>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D056B843-BE05-6646-A905-5DEA74B8AA74}"/>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236A57F8-3628-D540-9940-B4C29CB73EB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A272E8DC-FEF5-2846-B716-2A6DAB472956}"/>
              </a:ext>
            </a:extLst>
          </p:cNvPr>
          <p:cNvSpPr>
            <a:spLocks noGrp="1"/>
          </p:cNvSpPr>
          <p:nvPr>
            <p:ph type="sldNum" sz="quarter" idx="12"/>
          </p:nvPr>
        </p:nvSpPr>
        <p:spPr/>
        <p:txBody>
          <a:bodyPr/>
          <a:lstStyle/>
          <a:p>
            <a:pPr>
              <a:defRPr/>
            </a:pPr>
            <a:fld id="{02CE6468-21D4-704F-BA4F-DB5904759ED1}" type="slidenum">
              <a:rPr lang="en-US" altLang="en-US" smtClean="0"/>
              <a:pPr>
                <a:defRPr/>
              </a:pPr>
              <a:t>10</a:t>
            </a:fld>
            <a:endParaRPr lang="en-US" altLang="en-US"/>
          </a:p>
        </p:txBody>
      </p:sp>
      <p:pic>
        <p:nvPicPr>
          <p:cNvPr id="7" name="Picture 6">
            <a:extLst>
              <a:ext uri="{FF2B5EF4-FFF2-40B4-BE49-F238E27FC236}">
                <a16:creationId xmlns:a16="http://schemas.microsoft.com/office/drawing/2014/main" id="{9122D288-93EB-F14E-8A04-D6DAE1233B32}"/>
              </a:ext>
            </a:extLst>
          </p:cNvPr>
          <p:cNvPicPr>
            <a:picLocks noChangeAspect="1"/>
          </p:cNvPicPr>
          <p:nvPr/>
        </p:nvPicPr>
        <p:blipFill>
          <a:blip r:embed="rId2"/>
          <a:srcRect/>
          <a:stretch/>
        </p:blipFill>
        <p:spPr>
          <a:xfrm>
            <a:off x="5816601" y="1242611"/>
            <a:ext cx="6083300" cy="4864100"/>
          </a:xfrm>
          <a:prstGeom prst="rect">
            <a:avLst/>
          </a:prstGeom>
        </p:spPr>
      </p:pic>
      <p:sp>
        <p:nvSpPr>
          <p:cNvPr id="8" name="TextBox 7">
            <a:extLst>
              <a:ext uri="{FF2B5EF4-FFF2-40B4-BE49-F238E27FC236}">
                <a16:creationId xmlns:a16="http://schemas.microsoft.com/office/drawing/2014/main" id="{75E53409-08D9-D949-8645-C1CC93CD2E32}"/>
              </a:ext>
            </a:extLst>
          </p:cNvPr>
          <p:cNvSpPr txBox="1"/>
          <p:nvPr/>
        </p:nvSpPr>
        <p:spPr>
          <a:xfrm>
            <a:off x="6762255" y="1174701"/>
            <a:ext cx="4191991" cy="461665"/>
          </a:xfrm>
          <a:prstGeom prst="rect">
            <a:avLst/>
          </a:prstGeom>
          <a:noFill/>
        </p:spPr>
        <p:txBody>
          <a:bodyPr wrap="square" rtlCol="0">
            <a:spAutoFit/>
          </a:bodyPr>
          <a:lstStyle/>
          <a:p>
            <a:r>
              <a:rPr lang="en-US" dirty="0"/>
              <a:t>Imager Fresh Snow = 100%</a:t>
            </a:r>
          </a:p>
        </p:txBody>
      </p:sp>
      <p:pic>
        <p:nvPicPr>
          <p:cNvPr id="9" name="Picture 8">
            <a:extLst>
              <a:ext uri="{FF2B5EF4-FFF2-40B4-BE49-F238E27FC236}">
                <a16:creationId xmlns:a16="http://schemas.microsoft.com/office/drawing/2014/main" id="{79F80242-0EA3-AC4D-BEF5-C753EF3F005B}"/>
              </a:ext>
            </a:extLst>
          </p:cNvPr>
          <p:cNvPicPr>
            <a:picLocks noChangeAspect="1"/>
          </p:cNvPicPr>
          <p:nvPr/>
        </p:nvPicPr>
        <p:blipFill>
          <a:blip r:embed="rId3"/>
          <a:stretch>
            <a:fillRect/>
          </a:stretch>
        </p:blipFill>
        <p:spPr>
          <a:xfrm>
            <a:off x="491342" y="1793009"/>
            <a:ext cx="5105400" cy="3937000"/>
          </a:xfrm>
          <a:prstGeom prst="rect">
            <a:avLst/>
          </a:prstGeom>
        </p:spPr>
      </p:pic>
    </p:spTree>
    <p:extLst>
      <p:ext uri="{BB962C8B-B14F-4D97-AF65-F5344CB8AC3E}">
        <p14:creationId xmlns:p14="http://schemas.microsoft.com/office/powerpoint/2010/main" val="26718616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D6B22D-4DDF-6248-BB22-D6CB15A5B76E}"/>
              </a:ext>
            </a:extLst>
          </p:cNvPr>
          <p:cNvSpPr>
            <a:spLocks noGrp="1"/>
          </p:cNvSpPr>
          <p:nvPr>
            <p:ph type="title"/>
          </p:nvPr>
        </p:nvSpPr>
        <p:spPr/>
        <p:txBody>
          <a:bodyPr/>
          <a:lstStyle/>
          <a:p>
            <a:r>
              <a:rPr lang="en-US" dirty="0"/>
              <a:t>IGBP classification from USGS (</a:t>
            </a:r>
            <a:r>
              <a:rPr lang="en-US" dirty="0" err="1"/>
              <a:t>Belward</a:t>
            </a:r>
            <a:r>
              <a:rPr lang="en-US" dirty="0"/>
              <a:t>, 1996, </a:t>
            </a:r>
            <a:r>
              <a:rPr lang="en-US" dirty="0" err="1"/>
              <a:t>Loevland</a:t>
            </a:r>
            <a:r>
              <a:rPr lang="en-US" dirty="0"/>
              <a:t> et al. 2000)</a:t>
            </a:r>
          </a:p>
        </p:txBody>
      </p:sp>
      <p:sp>
        <p:nvSpPr>
          <p:cNvPr id="3" name="Content Placeholder 2">
            <a:extLst>
              <a:ext uri="{FF2B5EF4-FFF2-40B4-BE49-F238E27FC236}">
                <a16:creationId xmlns:a16="http://schemas.microsoft.com/office/drawing/2014/main" id="{78A7ADE0-D9DB-4843-93F9-EE81A16B92D9}"/>
              </a:ext>
            </a:extLst>
          </p:cNvPr>
          <p:cNvSpPr>
            <a:spLocks noGrp="1"/>
          </p:cNvSpPr>
          <p:nvPr>
            <p:ph idx="1"/>
          </p:nvPr>
        </p:nvSpPr>
        <p:spPr>
          <a:xfrm>
            <a:off x="172995" y="840258"/>
            <a:ext cx="11624558" cy="5614329"/>
          </a:xfrm>
        </p:spPr>
        <p:txBody>
          <a:bodyPr/>
          <a:lstStyle/>
          <a:p>
            <a:r>
              <a:rPr lang="en-US" dirty="0"/>
              <a:t>The 1 km global land cover database was developed through a continent-by-continent unsupervised classification of 1 km monthly AVHRR NDVI composites covering 1992-1993.</a:t>
            </a:r>
          </a:p>
          <a:p>
            <a:r>
              <a:rPr lang="en-US" dirty="0"/>
              <a:t>AVHRR NDVI data were formed into the bimonthly composite images to derive the maximum NDVI  composites. Every composite image was manually checked for navigation accuracy by comparing the mapped data to a reference coastline for every continent. </a:t>
            </a:r>
          </a:p>
          <a:p>
            <a:r>
              <a:rPr lang="en-US" dirty="0"/>
              <a:t>The maximum value NDVI composite dataset were produced without any atmospheric correction except during El </a:t>
            </a:r>
            <a:r>
              <a:rPr lang="en-US" dirty="0" err="1"/>
              <a:t>Chichon</a:t>
            </a:r>
            <a:r>
              <a:rPr lang="en-US" dirty="0"/>
              <a:t> and Mt Pinatubo volcanic stratospheric aerosol periods. </a:t>
            </a:r>
          </a:p>
          <a:p>
            <a:r>
              <a:rPr lang="en-US" dirty="0"/>
              <a:t>Cloud screening was provided by using a thermal mask from 10.8µm channel, 0°C was used for all continents except Africa, where a cloud mask of 10°C was used. </a:t>
            </a:r>
          </a:p>
          <a:p>
            <a:r>
              <a:rPr lang="en-US" dirty="0"/>
              <a:t>Maximum value compositing was used to simultaneously minimize atmospheric and directional reflectance effects. </a:t>
            </a:r>
          </a:p>
          <a:p>
            <a:r>
              <a:rPr lang="en-US" dirty="0"/>
              <a:t>Monthly maximum NDVI composites were clustered using an unsupervised classification strategy based on the K-Means technique. </a:t>
            </a:r>
          </a:p>
          <a:p>
            <a:r>
              <a:rPr lang="en-US" dirty="0"/>
              <a:t>This dataset is no longer available for download!</a:t>
            </a:r>
          </a:p>
        </p:txBody>
      </p:sp>
      <p:sp>
        <p:nvSpPr>
          <p:cNvPr id="4" name="Slide Number Placeholder 3">
            <a:extLst>
              <a:ext uri="{FF2B5EF4-FFF2-40B4-BE49-F238E27FC236}">
                <a16:creationId xmlns:a16="http://schemas.microsoft.com/office/drawing/2014/main" id="{901FF852-5588-844D-A001-F770498BA0B2}"/>
              </a:ext>
            </a:extLst>
          </p:cNvPr>
          <p:cNvSpPr>
            <a:spLocks noGrp="1"/>
          </p:cNvSpPr>
          <p:nvPr>
            <p:ph type="sldNum" sz="quarter" idx="12"/>
          </p:nvPr>
        </p:nvSpPr>
        <p:spPr/>
        <p:txBody>
          <a:bodyPr/>
          <a:lstStyle/>
          <a:p>
            <a:fld id="{A5443769-2216-B840-82C5-4B4694A76064}" type="slidenum">
              <a:rPr lang="en-US" smtClean="0"/>
              <a:t>11</a:t>
            </a:fld>
            <a:endParaRPr lang="en-US"/>
          </a:p>
        </p:txBody>
      </p:sp>
      <p:sp>
        <p:nvSpPr>
          <p:cNvPr id="5" name="Date Placeholder 4">
            <a:extLst>
              <a:ext uri="{FF2B5EF4-FFF2-40B4-BE49-F238E27FC236}">
                <a16:creationId xmlns:a16="http://schemas.microsoft.com/office/drawing/2014/main" id="{A2B09E2D-3EA8-7241-A9B1-C62C2A9E9356}"/>
              </a:ext>
            </a:extLst>
          </p:cNvPr>
          <p:cNvSpPr>
            <a:spLocks noGrp="1"/>
          </p:cNvSpPr>
          <p:nvPr>
            <p:ph type="dt" sz="half" idx="10"/>
          </p:nvPr>
        </p:nvSpPr>
        <p:spPr/>
        <p:txBody>
          <a:bodyPr/>
          <a:lstStyle/>
          <a:p>
            <a:pPr>
              <a:defRPr/>
            </a:pPr>
            <a:r>
              <a:rPr lang="en-US"/>
              <a:t>04/26/22</a:t>
            </a:r>
            <a:endParaRPr lang="en-US" dirty="0"/>
          </a:p>
        </p:txBody>
      </p:sp>
      <p:sp>
        <p:nvSpPr>
          <p:cNvPr id="6" name="Footer Placeholder 5">
            <a:extLst>
              <a:ext uri="{FF2B5EF4-FFF2-40B4-BE49-F238E27FC236}">
                <a16:creationId xmlns:a16="http://schemas.microsoft.com/office/drawing/2014/main" id="{F2B0A672-1426-AD4F-A61F-B6B0967596A6}"/>
              </a:ext>
            </a:extLst>
          </p:cNvPr>
          <p:cNvSpPr>
            <a:spLocks noGrp="1"/>
          </p:cNvSpPr>
          <p:nvPr>
            <p:ph type="ftr" sz="quarter" idx="11"/>
          </p:nvPr>
        </p:nvSpPr>
        <p:spPr/>
        <p:txBody>
          <a:bodyPr/>
          <a:lstStyle/>
          <a:p>
            <a:pPr>
              <a:defRPr/>
            </a:pPr>
            <a:r>
              <a:rPr lang="en-US"/>
              <a:t>CERES STM</a:t>
            </a:r>
            <a:endParaRPr lang="en-US" dirty="0"/>
          </a:p>
        </p:txBody>
      </p:sp>
    </p:spTree>
    <p:extLst>
      <p:ext uri="{BB962C8B-B14F-4D97-AF65-F5344CB8AC3E}">
        <p14:creationId xmlns:p14="http://schemas.microsoft.com/office/powerpoint/2010/main" val="42320404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B83AEE-F20D-CD40-960A-49777F799451}"/>
              </a:ext>
            </a:extLst>
          </p:cNvPr>
          <p:cNvSpPr>
            <a:spLocks noGrp="1"/>
          </p:cNvSpPr>
          <p:nvPr>
            <p:ph type="title"/>
          </p:nvPr>
        </p:nvSpPr>
        <p:spPr>
          <a:xfrm>
            <a:off x="961768" y="74580"/>
            <a:ext cx="10515600" cy="561632"/>
          </a:xfrm>
        </p:spPr>
        <p:txBody>
          <a:bodyPr>
            <a:normAutofit/>
          </a:bodyPr>
          <a:lstStyle/>
          <a:p>
            <a:r>
              <a:rPr lang="en-US" sz="2000" dirty="0"/>
              <a:t>MODIS Land Cover Product (Sulla-Menashe et al. 2019)</a:t>
            </a:r>
          </a:p>
        </p:txBody>
      </p:sp>
      <p:sp>
        <p:nvSpPr>
          <p:cNvPr id="3" name="Content Placeholder 2">
            <a:extLst>
              <a:ext uri="{FF2B5EF4-FFF2-40B4-BE49-F238E27FC236}">
                <a16:creationId xmlns:a16="http://schemas.microsoft.com/office/drawing/2014/main" id="{1FCDF554-A571-A847-8658-51CD97DEC2CE}"/>
              </a:ext>
            </a:extLst>
          </p:cNvPr>
          <p:cNvSpPr>
            <a:spLocks noGrp="1"/>
          </p:cNvSpPr>
          <p:nvPr>
            <p:ph idx="1"/>
          </p:nvPr>
        </p:nvSpPr>
        <p:spPr>
          <a:xfrm>
            <a:off x="86497" y="546567"/>
            <a:ext cx="12019005" cy="5336704"/>
          </a:xfrm>
        </p:spPr>
        <p:txBody>
          <a:bodyPr>
            <a:normAutofit/>
          </a:bodyPr>
          <a:lstStyle/>
          <a:p>
            <a:r>
              <a:rPr lang="en-US" sz="1800" dirty="0"/>
              <a:t>Collection 6 MODIS Nadir BRDF-adjusted Reflectance (NBAR) products and ancillary information (</a:t>
            </a:r>
            <a:r>
              <a:rPr lang="en-US" sz="1800" dirty="0" err="1"/>
              <a:t>NDSnowI</a:t>
            </a:r>
            <a:r>
              <a:rPr lang="en-US" sz="1800" dirty="0"/>
              <a:t>, EVI, </a:t>
            </a:r>
            <a:r>
              <a:rPr lang="en-US" sz="1800" dirty="0" err="1"/>
              <a:t>NDWaterI</a:t>
            </a:r>
            <a:r>
              <a:rPr lang="en-US" sz="1800" dirty="0"/>
              <a:t>, </a:t>
            </a:r>
            <a:r>
              <a:rPr lang="en-US" sz="1800" dirty="0" err="1"/>
              <a:t>ect</a:t>
            </a:r>
            <a:r>
              <a:rPr lang="en-US" sz="1800" dirty="0"/>
              <a:t>.) are used as inputs. </a:t>
            </a:r>
          </a:p>
          <a:p>
            <a:r>
              <a:rPr lang="en-US" sz="1800" dirty="0"/>
              <a:t>The C6 NBAR product provides cloud-screened and atmospherically-corrected daily surface </a:t>
            </a:r>
            <a:r>
              <a:rPr lang="en-US" sz="1800" dirty="0" err="1"/>
              <a:t>reflectances</a:t>
            </a:r>
            <a:r>
              <a:rPr lang="en-US" sz="1800" dirty="0"/>
              <a:t> that have been adjusted to provide consistent view and solar geometry in the seven MODIS ’land’ bands.</a:t>
            </a:r>
          </a:p>
          <a:p>
            <a:r>
              <a:rPr lang="en-US" sz="1800" dirty="0"/>
              <a:t>The System for Terrestrial Ecosystem Parameterization (STEP) database provides high quality training examples that are representative of each land cover type in the MODIS land cover product. </a:t>
            </a:r>
          </a:p>
          <a:p>
            <a:r>
              <a:rPr lang="en-US" sz="1800" dirty="0"/>
              <a:t>Land cover classifications were performed using the Random Forests. </a:t>
            </a:r>
          </a:p>
        </p:txBody>
      </p:sp>
      <p:sp>
        <p:nvSpPr>
          <p:cNvPr id="4" name="Slide Number Placeholder 3">
            <a:extLst>
              <a:ext uri="{FF2B5EF4-FFF2-40B4-BE49-F238E27FC236}">
                <a16:creationId xmlns:a16="http://schemas.microsoft.com/office/drawing/2014/main" id="{591F0CA9-68E3-DA4E-AC91-A88ECF56ECE6}"/>
              </a:ext>
            </a:extLst>
          </p:cNvPr>
          <p:cNvSpPr>
            <a:spLocks noGrp="1"/>
          </p:cNvSpPr>
          <p:nvPr>
            <p:ph type="sldNum" sz="quarter" idx="12"/>
          </p:nvPr>
        </p:nvSpPr>
        <p:spPr/>
        <p:txBody>
          <a:bodyPr/>
          <a:lstStyle/>
          <a:p>
            <a:fld id="{A5443769-2216-B840-82C5-4B4694A76064}" type="slidenum">
              <a:rPr lang="en-US" smtClean="0"/>
              <a:t>12</a:t>
            </a:fld>
            <a:endParaRPr lang="en-US"/>
          </a:p>
        </p:txBody>
      </p:sp>
      <p:sp>
        <p:nvSpPr>
          <p:cNvPr id="5" name="Date Placeholder 4">
            <a:extLst>
              <a:ext uri="{FF2B5EF4-FFF2-40B4-BE49-F238E27FC236}">
                <a16:creationId xmlns:a16="http://schemas.microsoft.com/office/drawing/2014/main" id="{96CB5F4E-4962-A846-AD2B-6A135B858C32}"/>
              </a:ext>
            </a:extLst>
          </p:cNvPr>
          <p:cNvSpPr>
            <a:spLocks noGrp="1"/>
          </p:cNvSpPr>
          <p:nvPr>
            <p:ph type="dt" sz="half" idx="10"/>
          </p:nvPr>
        </p:nvSpPr>
        <p:spPr/>
        <p:txBody>
          <a:bodyPr/>
          <a:lstStyle/>
          <a:p>
            <a:pPr>
              <a:defRPr/>
            </a:pPr>
            <a:r>
              <a:rPr lang="en-US"/>
              <a:t>04/26/22</a:t>
            </a:r>
            <a:endParaRPr lang="en-US" dirty="0"/>
          </a:p>
        </p:txBody>
      </p:sp>
      <p:sp>
        <p:nvSpPr>
          <p:cNvPr id="7" name="Footer Placeholder 6">
            <a:extLst>
              <a:ext uri="{FF2B5EF4-FFF2-40B4-BE49-F238E27FC236}">
                <a16:creationId xmlns:a16="http://schemas.microsoft.com/office/drawing/2014/main" id="{26968453-5372-9A43-9542-1106317667D3}"/>
              </a:ext>
            </a:extLst>
          </p:cNvPr>
          <p:cNvSpPr>
            <a:spLocks noGrp="1"/>
          </p:cNvSpPr>
          <p:nvPr>
            <p:ph type="ftr" sz="quarter" idx="11"/>
          </p:nvPr>
        </p:nvSpPr>
        <p:spPr/>
        <p:txBody>
          <a:bodyPr/>
          <a:lstStyle/>
          <a:p>
            <a:pPr>
              <a:defRPr/>
            </a:pPr>
            <a:r>
              <a:rPr lang="en-US"/>
              <a:t>CERES STM</a:t>
            </a:r>
            <a:endParaRPr lang="en-US" dirty="0"/>
          </a:p>
        </p:txBody>
      </p:sp>
    </p:spTree>
    <p:extLst>
      <p:ext uri="{BB962C8B-B14F-4D97-AF65-F5344CB8AC3E}">
        <p14:creationId xmlns:p14="http://schemas.microsoft.com/office/powerpoint/2010/main" val="2058955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63521-08FC-A24C-8606-A0EA1A5533A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C14929-2742-5341-B333-3CF581B6147A}"/>
              </a:ext>
            </a:extLst>
          </p:cNvPr>
          <p:cNvSpPr>
            <a:spLocks noGrp="1"/>
          </p:cNvSpPr>
          <p:nvPr>
            <p:ph idx="1"/>
          </p:nvPr>
        </p:nvSpPr>
        <p:spPr>
          <a:xfrm>
            <a:off x="88478" y="717234"/>
            <a:ext cx="5168431" cy="5815330"/>
          </a:xfrm>
        </p:spPr>
        <p:txBody>
          <a:bodyPr/>
          <a:lstStyle/>
          <a:p>
            <a:r>
              <a:rPr lang="en-US" dirty="0"/>
              <a:t>Using data from 2001 to 2020, and the mode of each grid is assigned as the land cover climatology. </a:t>
            </a:r>
          </a:p>
          <a:p>
            <a:r>
              <a:rPr lang="en-US" dirty="0"/>
              <a:t>Average the MODIS 0.05° land cover data into 1/6° resolution to maintain consistence. </a:t>
            </a:r>
          </a:p>
          <a:p>
            <a:r>
              <a:rPr lang="en-US" dirty="0"/>
              <a:t>Reassign barren land cover over high latitude (&gt;50°N) to tundra as we did for the original land cover map.</a:t>
            </a:r>
          </a:p>
          <a:p>
            <a:endParaRPr lang="en-US" dirty="0"/>
          </a:p>
          <a:p>
            <a:endParaRPr lang="en-US" dirty="0"/>
          </a:p>
        </p:txBody>
      </p:sp>
      <p:sp>
        <p:nvSpPr>
          <p:cNvPr id="4" name="Date Placeholder 3">
            <a:extLst>
              <a:ext uri="{FF2B5EF4-FFF2-40B4-BE49-F238E27FC236}">
                <a16:creationId xmlns:a16="http://schemas.microsoft.com/office/drawing/2014/main" id="{A6AC366F-7F7A-4E4F-99F4-851E8604DD7B}"/>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58CDF60C-7402-EF49-8AD6-AAF8215E8974}"/>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5D10E6E3-7E57-BB47-B74C-1CBFE23151C3}"/>
              </a:ext>
            </a:extLst>
          </p:cNvPr>
          <p:cNvSpPr>
            <a:spLocks noGrp="1"/>
          </p:cNvSpPr>
          <p:nvPr>
            <p:ph type="sldNum" sz="quarter" idx="12"/>
          </p:nvPr>
        </p:nvSpPr>
        <p:spPr/>
        <p:txBody>
          <a:bodyPr/>
          <a:lstStyle/>
          <a:p>
            <a:pPr>
              <a:defRPr/>
            </a:pPr>
            <a:fld id="{02CE6468-21D4-704F-BA4F-DB5904759ED1}" type="slidenum">
              <a:rPr lang="en-US" altLang="en-US" smtClean="0"/>
              <a:pPr>
                <a:defRPr/>
              </a:pPr>
              <a:t>13</a:t>
            </a:fld>
            <a:endParaRPr lang="en-US" altLang="en-US"/>
          </a:p>
        </p:txBody>
      </p:sp>
      <p:pic>
        <p:nvPicPr>
          <p:cNvPr id="15" name="Picture 14" descr="Map&#10;&#10;Description automatically generated">
            <a:extLst>
              <a:ext uri="{FF2B5EF4-FFF2-40B4-BE49-F238E27FC236}">
                <a16:creationId xmlns:a16="http://schemas.microsoft.com/office/drawing/2014/main" id="{38654346-C223-564C-91A9-6A963A97505F}"/>
              </a:ext>
            </a:extLst>
          </p:cNvPr>
          <p:cNvPicPr>
            <a:picLocks/>
          </p:cNvPicPr>
          <p:nvPr/>
        </p:nvPicPr>
        <p:blipFill>
          <a:blip r:embed="rId3"/>
          <a:stretch>
            <a:fillRect/>
          </a:stretch>
        </p:blipFill>
        <p:spPr>
          <a:xfrm>
            <a:off x="5816541" y="3527404"/>
            <a:ext cx="6217920" cy="3291840"/>
          </a:xfrm>
          <a:prstGeom prst="rect">
            <a:avLst/>
          </a:prstGeom>
        </p:spPr>
      </p:pic>
      <p:pic>
        <p:nvPicPr>
          <p:cNvPr id="17" name="Picture 16" descr="Chart&#10;&#10;Description automatically generated with medium confidence">
            <a:extLst>
              <a:ext uri="{FF2B5EF4-FFF2-40B4-BE49-F238E27FC236}">
                <a16:creationId xmlns:a16="http://schemas.microsoft.com/office/drawing/2014/main" id="{72A3D5E4-5D39-2443-8FD0-2278106513ED}"/>
              </a:ext>
            </a:extLst>
          </p:cNvPr>
          <p:cNvPicPr>
            <a:picLocks/>
          </p:cNvPicPr>
          <p:nvPr/>
        </p:nvPicPr>
        <p:blipFill>
          <a:blip r:embed="rId4"/>
          <a:stretch>
            <a:fillRect/>
          </a:stretch>
        </p:blipFill>
        <p:spPr>
          <a:xfrm>
            <a:off x="5816541" y="235564"/>
            <a:ext cx="6217920" cy="3291840"/>
          </a:xfrm>
          <a:prstGeom prst="rect">
            <a:avLst/>
          </a:prstGeom>
        </p:spPr>
      </p:pic>
    </p:spTree>
    <p:extLst>
      <p:ext uri="{BB962C8B-B14F-4D97-AF65-F5344CB8AC3E}">
        <p14:creationId xmlns:p14="http://schemas.microsoft.com/office/powerpoint/2010/main" val="93756920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57409-C6F6-B041-BD69-3C38FFBFA1B9}"/>
              </a:ext>
            </a:extLst>
          </p:cNvPr>
          <p:cNvSpPr>
            <a:spLocks noGrp="1"/>
          </p:cNvSpPr>
          <p:nvPr>
            <p:ph type="title"/>
          </p:nvPr>
        </p:nvSpPr>
        <p:spPr/>
        <p:txBody>
          <a:bodyPr/>
          <a:lstStyle/>
          <a:p>
            <a:r>
              <a:rPr lang="en-US" dirty="0"/>
              <a:t>CERES S-NPP is in full RAP scan mode</a:t>
            </a:r>
          </a:p>
        </p:txBody>
      </p:sp>
      <p:sp>
        <p:nvSpPr>
          <p:cNvPr id="3" name="Content Placeholder 2">
            <a:extLst>
              <a:ext uri="{FF2B5EF4-FFF2-40B4-BE49-F238E27FC236}">
                <a16:creationId xmlns:a16="http://schemas.microsoft.com/office/drawing/2014/main" id="{F13FFE67-09AC-8A4D-96D3-B1A863C61471}"/>
              </a:ext>
            </a:extLst>
          </p:cNvPr>
          <p:cNvSpPr>
            <a:spLocks noGrp="1"/>
          </p:cNvSpPr>
          <p:nvPr>
            <p:ph idx="1"/>
          </p:nvPr>
        </p:nvSpPr>
        <p:spPr/>
        <p:txBody>
          <a:bodyPr/>
          <a:lstStyle/>
          <a:p>
            <a:pPr>
              <a:lnSpc>
                <a:spcPts val="2600"/>
              </a:lnSpc>
              <a:spcAft>
                <a:spcPts val="500"/>
              </a:spcAft>
            </a:pPr>
            <a:r>
              <a:rPr lang="en-US" dirty="0">
                <a:cs typeface="ヒラギノ角ゴ Pro W3" charset="-128"/>
              </a:rPr>
              <a:t>CERES instrument on S-NPP is in full biaxial scan since March 24, 2020. </a:t>
            </a:r>
          </a:p>
          <a:p>
            <a:pPr>
              <a:lnSpc>
                <a:spcPts val="2600"/>
              </a:lnSpc>
              <a:spcBef>
                <a:spcPts val="300"/>
              </a:spcBef>
              <a:spcAft>
                <a:spcPts val="500"/>
              </a:spcAft>
            </a:pPr>
            <a:r>
              <a:rPr lang="en-US" dirty="0"/>
              <a:t>As biaxial scan was not planned for CERES instrument on NPP, CERES instrument doesn’t have an unobstructed view from all angles. </a:t>
            </a:r>
          </a:p>
          <a:p>
            <a:pPr>
              <a:lnSpc>
                <a:spcPts val="2600"/>
              </a:lnSpc>
              <a:spcBef>
                <a:spcPts val="300"/>
              </a:spcBef>
              <a:spcAft>
                <a:spcPts val="500"/>
              </a:spcAft>
            </a:pPr>
            <a:r>
              <a:rPr lang="en-US" dirty="0"/>
              <a:t>There is an antenna that needs to be avoided at clock angle of ~20° on S-NPP. </a:t>
            </a:r>
          </a:p>
          <a:p>
            <a:pPr>
              <a:lnSpc>
                <a:spcPts val="2500"/>
              </a:lnSpc>
            </a:pPr>
            <a:r>
              <a:rPr lang="en-US" altLang="en-US" dirty="0"/>
              <a:t>For solar beta angle &lt; 24°:</a:t>
            </a:r>
          </a:p>
          <a:p>
            <a:pPr marL="457200" lvl="1" indent="0">
              <a:lnSpc>
                <a:spcPts val="2500"/>
              </a:lnSpc>
              <a:spcBef>
                <a:spcPts val="0"/>
              </a:spcBef>
              <a:spcAft>
                <a:spcPts val="600"/>
              </a:spcAft>
              <a:buNone/>
            </a:pPr>
            <a:r>
              <a:rPr lang="en-US" altLang="en-US" dirty="0"/>
              <a:t>    Clock angle: 25°-169°, cone angle: 0°-64°</a:t>
            </a:r>
          </a:p>
          <a:p>
            <a:pPr marL="457200" lvl="1" indent="0">
              <a:lnSpc>
                <a:spcPts val="2500"/>
              </a:lnSpc>
              <a:spcBef>
                <a:spcPts val="0"/>
              </a:spcBef>
              <a:spcAft>
                <a:spcPts val="600"/>
              </a:spcAft>
              <a:buNone/>
            </a:pPr>
            <a:r>
              <a:rPr lang="en-US" altLang="en-US" dirty="0"/>
              <a:t>    Clock angle: 205°-349°, cone angle: 0°-64°</a:t>
            </a:r>
          </a:p>
          <a:p>
            <a:pPr>
              <a:spcBef>
                <a:spcPts val="1080"/>
              </a:spcBef>
            </a:pPr>
            <a:r>
              <a:rPr lang="en-US" altLang="en-US" dirty="0"/>
              <a:t>For solar beta angle ≥ 24°</a:t>
            </a:r>
          </a:p>
          <a:p>
            <a:pPr marL="457200" lvl="1" indent="0">
              <a:lnSpc>
                <a:spcPts val="2500"/>
              </a:lnSpc>
              <a:spcBef>
                <a:spcPts val="0"/>
              </a:spcBef>
              <a:spcAft>
                <a:spcPts val="600"/>
              </a:spcAft>
              <a:buNone/>
            </a:pPr>
            <a:r>
              <a:rPr lang="en-US" altLang="en-US" dirty="0"/>
              <a:t>   Clock angle: 25°-180°, cone angle  0°-64°</a:t>
            </a:r>
          </a:p>
          <a:p>
            <a:pPr marL="457200" lvl="1" indent="0">
              <a:lnSpc>
                <a:spcPts val="2500"/>
              </a:lnSpc>
              <a:spcBef>
                <a:spcPts val="0"/>
              </a:spcBef>
              <a:spcAft>
                <a:spcPts val="600"/>
              </a:spcAft>
              <a:buNone/>
            </a:pPr>
            <a:r>
              <a:rPr lang="en-US" altLang="en-US" dirty="0"/>
              <a:t>   Clock angle: 205°-360°, cone angle 0°-64°</a:t>
            </a:r>
          </a:p>
          <a:p>
            <a:endParaRPr lang="en-US" dirty="0"/>
          </a:p>
        </p:txBody>
      </p:sp>
      <p:sp>
        <p:nvSpPr>
          <p:cNvPr id="4" name="Date Placeholder 3">
            <a:extLst>
              <a:ext uri="{FF2B5EF4-FFF2-40B4-BE49-F238E27FC236}">
                <a16:creationId xmlns:a16="http://schemas.microsoft.com/office/drawing/2014/main" id="{3C851C24-5841-6E44-AE26-9BD8372A8337}"/>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BB7B22D1-99FC-8249-950B-E5D07ABDFCB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CA38333-FAC5-E444-B891-681AF4D1BFB7}"/>
              </a:ext>
            </a:extLst>
          </p:cNvPr>
          <p:cNvSpPr>
            <a:spLocks noGrp="1"/>
          </p:cNvSpPr>
          <p:nvPr>
            <p:ph type="sldNum" sz="quarter" idx="12"/>
          </p:nvPr>
        </p:nvSpPr>
        <p:spPr/>
        <p:txBody>
          <a:bodyPr/>
          <a:lstStyle/>
          <a:p>
            <a:pPr>
              <a:defRPr/>
            </a:pPr>
            <a:fld id="{02CE6468-21D4-704F-BA4F-DB5904759ED1}" type="slidenum">
              <a:rPr lang="en-US" altLang="en-US" smtClean="0"/>
              <a:pPr>
                <a:defRPr/>
              </a:pPr>
              <a:t>14</a:t>
            </a:fld>
            <a:endParaRPr lang="en-US" altLang="en-US"/>
          </a:p>
        </p:txBody>
      </p:sp>
      <p:pic>
        <p:nvPicPr>
          <p:cNvPr id="7" name="Picture 6">
            <a:extLst>
              <a:ext uri="{FF2B5EF4-FFF2-40B4-BE49-F238E27FC236}">
                <a16:creationId xmlns:a16="http://schemas.microsoft.com/office/drawing/2014/main" id="{E2A5AD0C-81A9-6848-AF07-D58047028162}"/>
              </a:ext>
            </a:extLst>
          </p:cNvPr>
          <p:cNvPicPr>
            <a:picLocks noChangeAspect="1"/>
          </p:cNvPicPr>
          <p:nvPr/>
        </p:nvPicPr>
        <p:blipFill>
          <a:blip r:embed="rId3"/>
          <a:stretch>
            <a:fillRect/>
          </a:stretch>
        </p:blipFill>
        <p:spPr>
          <a:xfrm>
            <a:off x="5641091" y="2734099"/>
            <a:ext cx="6434319" cy="3364564"/>
          </a:xfrm>
          <a:prstGeom prst="rect">
            <a:avLst/>
          </a:prstGeom>
        </p:spPr>
      </p:pic>
    </p:spTree>
    <p:extLst>
      <p:ext uri="{BB962C8B-B14F-4D97-AF65-F5344CB8AC3E}">
        <p14:creationId xmlns:p14="http://schemas.microsoft.com/office/powerpoint/2010/main" val="4043713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3AD50F-619A-D84A-B829-510566B1638A}"/>
              </a:ext>
            </a:extLst>
          </p:cNvPr>
          <p:cNvSpPr>
            <a:spLocks noGrp="1"/>
          </p:cNvSpPr>
          <p:nvPr>
            <p:ph type="title"/>
          </p:nvPr>
        </p:nvSpPr>
        <p:spPr/>
        <p:txBody>
          <a:bodyPr/>
          <a:lstStyle/>
          <a:p>
            <a:r>
              <a:rPr lang="en-US" dirty="0"/>
              <a:t>LW ADMs for CERES on S-NPP</a:t>
            </a:r>
          </a:p>
        </p:txBody>
      </p:sp>
      <p:sp>
        <p:nvSpPr>
          <p:cNvPr id="3" name="Content Placeholder 2">
            <a:extLst>
              <a:ext uri="{FF2B5EF4-FFF2-40B4-BE49-F238E27FC236}">
                <a16:creationId xmlns:a16="http://schemas.microsoft.com/office/drawing/2014/main" id="{26179D19-F24F-C041-97F3-BEF56D38A654}"/>
              </a:ext>
            </a:extLst>
          </p:cNvPr>
          <p:cNvSpPr>
            <a:spLocks noGrp="1"/>
          </p:cNvSpPr>
          <p:nvPr>
            <p:ph idx="1"/>
          </p:nvPr>
        </p:nvSpPr>
        <p:spPr/>
        <p:txBody>
          <a:bodyPr/>
          <a:lstStyle/>
          <a:p>
            <a:pPr>
              <a:lnSpc>
                <a:spcPts val="3000"/>
              </a:lnSpc>
            </a:pPr>
            <a:r>
              <a:rPr lang="en-US" dirty="0"/>
              <a:t>Construct S-NPP LW ADMs based on the same methodology that we developed for Ed4 Aqua ADMs using all available cross-track and RAP data from CERES NPP (Feb. 2012 to Nov. 2021). </a:t>
            </a:r>
          </a:p>
          <a:p>
            <a:pPr>
              <a:lnSpc>
                <a:spcPts val="3000"/>
              </a:lnSpc>
            </a:pPr>
            <a:r>
              <a:rPr lang="en-US" dirty="0"/>
              <a:t>Using these S-NPP LW ADMs to invert LW fluxes from S-NPP CERES observations and compare with the S-NPP CERES LW fluxes inverted using Aqua ADMs. </a:t>
            </a:r>
          </a:p>
        </p:txBody>
      </p:sp>
      <p:sp>
        <p:nvSpPr>
          <p:cNvPr id="4" name="Date Placeholder 3">
            <a:extLst>
              <a:ext uri="{FF2B5EF4-FFF2-40B4-BE49-F238E27FC236}">
                <a16:creationId xmlns:a16="http://schemas.microsoft.com/office/drawing/2014/main" id="{EEE414EA-A61A-7544-B554-39493936F0F4}"/>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D88282AB-438E-BA4A-B4AA-21FF5092EA5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DBAB5DC5-EAA1-674E-A618-A4903191109E}"/>
              </a:ext>
            </a:extLst>
          </p:cNvPr>
          <p:cNvSpPr>
            <a:spLocks noGrp="1"/>
          </p:cNvSpPr>
          <p:nvPr>
            <p:ph type="sldNum" sz="quarter" idx="12"/>
          </p:nvPr>
        </p:nvSpPr>
        <p:spPr/>
        <p:txBody>
          <a:bodyPr/>
          <a:lstStyle/>
          <a:p>
            <a:pPr>
              <a:defRPr/>
            </a:pPr>
            <a:fld id="{02CE6468-21D4-704F-BA4F-DB5904759ED1}" type="slidenum">
              <a:rPr lang="en-US" altLang="en-US" smtClean="0"/>
              <a:pPr>
                <a:defRPr/>
              </a:pPr>
              <a:t>15</a:t>
            </a:fld>
            <a:endParaRPr lang="en-US" altLang="en-US"/>
          </a:p>
        </p:txBody>
      </p:sp>
    </p:spTree>
    <p:extLst>
      <p:ext uri="{BB962C8B-B14F-4D97-AF65-F5344CB8AC3E}">
        <p14:creationId xmlns:p14="http://schemas.microsoft.com/office/powerpoint/2010/main" val="3979686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042B-A759-5943-B266-8653E4E4F71C}"/>
              </a:ext>
            </a:extLst>
          </p:cNvPr>
          <p:cNvSpPr>
            <a:spLocks noGrp="1"/>
          </p:cNvSpPr>
          <p:nvPr>
            <p:ph type="title"/>
          </p:nvPr>
        </p:nvSpPr>
        <p:spPr/>
        <p:txBody>
          <a:bodyPr/>
          <a:lstStyle/>
          <a:p>
            <a:r>
              <a:rPr lang="en-US" dirty="0"/>
              <a:t>All-sky daytime LW flux difference</a:t>
            </a:r>
          </a:p>
        </p:txBody>
      </p:sp>
      <p:sp>
        <p:nvSpPr>
          <p:cNvPr id="4" name="Date Placeholder 3">
            <a:extLst>
              <a:ext uri="{FF2B5EF4-FFF2-40B4-BE49-F238E27FC236}">
                <a16:creationId xmlns:a16="http://schemas.microsoft.com/office/drawing/2014/main" id="{13C93B08-1494-B648-90AD-78B123964026}"/>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9AF28C8D-5B62-964E-BF31-C7EB992188A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988804B4-BB5C-2E4B-A8E5-C481DAEE969D}"/>
              </a:ext>
            </a:extLst>
          </p:cNvPr>
          <p:cNvSpPr>
            <a:spLocks noGrp="1"/>
          </p:cNvSpPr>
          <p:nvPr>
            <p:ph type="sldNum" sz="quarter" idx="12"/>
          </p:nvPr>
        </p:nvSpPr>
        <p:spPr/>
        <p:txBody>
          <a:bodyPr/>
          <a:lstStyle/>
          <a:p>
            <a:pPr>
              <a:defRPr/>
            </a:pPr>
            <a:fld id="{02CE6468-21D4-704F-BA4F-DB5904759ED1}" type="slidenum">
              <a:rPr lang="en-US" altLang="en-US" smtClean="0"/>
              <a:pPr>
                <a:defRPr/>
              </a:pPr>
              <a:t>16</a:t>
            </a:fld>
            <a:endParaRPr lang="en-US" altLang="en-US"/>
          </a:p>
        </p:txBody>
      </p:sp>
      <p:pic>
        <p:nvPicPr>
          <p:cNvPr id="19" name="Content Placeholder 4">
            <a:extLst>
              <a:ext uri="{FF2B5EF4-FFF2-40B4-BE49-F238E27FC236}">
                <a16:creationId xmlns:a16="http://schemas.microsoft.com/office/drawing/2014/main" id="{A963ED6C-7070-6B4C-BEC0-D0EAAD3A25C1}"/>
              </a:ext>
            </a:extLst>
          </p:cNvPr>
          <p:cNvPicPr>
            <a:picLocks noGrp="1" noChangeAspect="1"/>
          </p:cNvPicPr>
          <p:nvPr>
            <p:ph idx="1"/>
          </p:nvPr>
        </p:nvPicPr>
        <p:blipFill>
          <a:blip r:embed="rId3"/>
          <a:stretch>
            <a:fillRect/>
          </a:stretch>
        </p:blipFill>
        <p:spPr>
          <a:xfrm>
            <a:off x="1625042" y="475290"/>
            <a:ext cx="4257920" cy="3291840"/>
          </a:xfrm>
          <a:prstGeom prst="rect">
            <a:avLst/>
          </a:prstGeom>
        </p:spPr>
      </p:pic>
      <p:pic>
        <p:nvPicPr>
          <p:cNvPr id="20" name="Content Placeholder 5">
            <a:extLst>
              <a:ext uri="{FF2B5EF4-FFF2-40B4-BE49-F238E27FC236}">
                <a16:creationId xmlns:a16="http://schemas.microsoft.com/office/drawing/2014/main" id="{4E56F2D2-6BA3-094F-8919-40C68F153D3C}"/>
              </a:ext>
            </a:extLst>
          </p:cNvPr>
          <p:cNvPicPr>
            <a:picLocks noChangeAspect="1"/>
          </p:cNvPicPr>
          <p:nvPr/>
        </p:nvPicPr>
        <p:blipFill>
          <a:blip r:embed="rId4"/>
          <a:stretch>
            <a:fillRect/>
          </a:stretch>
        </p:blipFill>
        <p:spPr bwMode="auto">
          <a:xfrm>
            <a:off x="5883817" y="475290"/>
            <a:ext cx="427879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 name="Content Placeholder 4">
            <a:extLst>
              <a:ext uri="{FF2B5EF4-FFF2-40B4-BE49-F238E27FC236}">
                <a16:creationId xmlns:a16="http://schemas.microsoft.com/office/drawing/2014/main" id="{DA98D6AE-852E-5947-8E53-BC29649C30FC}"/>
              </a:ext>
            </a:extLst>
          </p:cNvPr>
          <p:cNvPicPr>
            <a:picLocks/>
          </p:cNvPicPr>
          <p:nvPr/>
        </p:nvPicPr>
        <p:blipFill>
          <a:blip r:embed="rId5"/>
          <a:stretch>
            <a:fillRect/>
          </a:stretch>
        </p:blipFill>
        <p:spPr bwMode="auto">
          <a:xfrm>
            <a:off x="1625042" y="3179136"/>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Content Placeholder 5">
            <a:extLst>
              <a:ext uri="{FF2B5EF4-FFF2-40B4-BE49-F238E27FC236}">
                <a16:creationId xmlns:a16="http://schemas.microsoft.com/office/drawing/2014/main" id="{D121438B-A553-6346-821D-80E18D6C46A0}"/>
              </a:ext>
            </a:extLst>
          </p:cNvPr>
          <p:cNvPicPr>
            <a:picLocks noChangeAspect="1"/>
          </p:cNvPicPr>
          <p:nvPr/>
        </p:nvPicPr>
        <p:blipFill>
          <a:blip r:embed="rId6"/>
          <a:stretch>
            <a:fillRect/>
          </a:stretch>
        </p:blipFill>
        <p:spPr bwMode="auto">
          <a:xfrm>
            <a:off x="5888303" y="3179136"/>
            <a:ext cx="4286626"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712A6F3B-D052-0342-9902-6C5BCE45109C}"/>
              </a:ext>
            </a:extLst>
          </p:cNvPr>
          <p:cNvSpPr txBox="1"/>
          <p:nvPr/>
        </p:nvSpPr>
        <p:spPr bwMode="auto">
          <a:xfrm>
            <a:off x="1917633" y="904240"/>
            <a:ext cx="5314275" cy="2862322"/>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Tree>
    <p:extLst>
      <p:ext uri="{BB962C8B-B14F-4D97-AF65-F5344CB8AC3E}">
        <p14:creationId xmlns:p14="http://schemas.microsoft.com/office/powerpoint/2010/main" val="39262239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C042B-A759-5943-B266-8653E4E4F71C}"/>
              </a:ext>
            </a:extLst>
          </p:cNvPr>
          <p:cNvSpPr>
            <a:spLocks noGrp="1"/>
          </p:cNvSpPr>
          <p:nvPr>
            <p:ph type="title"/>
          </p:nvPr>
        </p:nvSpPr>
        <p:spPr/>
        <p:txBody>
          <a:bodyPr/>
          <a:lstStyle/>
          <a:p>
            <a:r>
              <a:rPr lang="en-US" dirty="0"/>
              <a:t>Clear-sky daytime LW flux difference</a:t>
            </a:r>
          </a:p>
        </p:txBody>
      </p:sp>
      <p:sp>
        <p:nvSpPr>
          <p:cNvPr id="4" name="Date Placeholder 3">
            <a:extLst>
              <a:ext uri="{FF2B5EF4-FFF2-40B4-BE49-F238E27FC236}">
                <a16:creationId xmlns:a16="http://schemas.microsoft.com/office/drawing/2014/main" id="{13C93B08-1494-B648-90AD-78B123964026}"/>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9AF28C8D-5B62-964E-BF31-C7EB992188A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988804B4-BB5C-2E4B-A8E5-C481DAEE969D}"/>
              </a:ext>
            </a:extLst>
          </p:cNvPr>
          <p:cNvSpPr>
            <a:spLocks noGrp="1"/>
          </p:cNvSpPr>
          <p:nvPr>
            <p:ph type="sldNum" sz="quarter" idx="12"/>
          </p:nvPr>
        </p:nvSpPr>
        <p:spPr/>
        <p:txBody>
          <a:bodyPr/>
          <a:lstStyle/>
          <a:p>
            <a:pPr>
              <a:defRPr/>
            </a:pPr>
            <a:fld id="{02CE6468-21D4-704F-BA4F-DB5904759ED1}" type="slidenum">
              <a:rPr lang="en-US" altLang="en-US" smtClean="0"/>
              <a:pPr>
                <a:defRPr/>
              </a:pPr>
              <a:t>17</a:t>
            </a:fld>
            <a:endParaRPr lang="en-US" altLang="en-US"/>
          </a:p>
        </p:txBody>
      </p:sp>
      <p:pic>
        <p:nvPicPr>
          <p:cNvPr id="13" name="Content Placeholder 5">
            <a:extLst>
              <a:ext uri="{FF2B5EF4-FFF2-40B4-BE49-F238E27FC236}">
                <a16:creationId xmlns:a16="http://schemas.microsoft.com/office/drawing/2014/main" id="{FED25C6F-3B97-744D-AC69-5AD38167A766}"/>
              </a:ext>
            </a:extLst>
          </p:cNvPr>
          <p:cNvPicPr>
            <a:picLocks noGrp="1" noChangeAspect="1"/>
          </p:cNvPicPr>
          <p:nvPr>
            <p:ph idx="1"/>
          </p:nvPr>
        </p:nvPicPr>
        <p:blipFill>
          <a:blip r:embed="rId3"/>
          <a:stretch>
            <a:fillRect/>
          </a:stretch>
        </p:blipFill>
        <p:spPr>
          <a:xfrm>
            <a:off x="1612750" y="585789"/>
            <a:ext cx="4307990" cy="3291840"/>
          </a:xfrm>
          <a:prstGeom prst="rect">
            <a:avLst/>
          </a:prstGeom>
        </p:spPr>
      </p:pic>
      <p:pic>
        <p:nvPicPr>
          <p:cNvPr id="14" name="Content Placeholder 4">
            <a:extLst>
              <a:ext uri="{FF2B5EF4-FFF2-40B4-BE49-F238E27FC236}">
                <a16:creationId xmlns:a16="http://schemas.microsoft.com/office/drawing/2014/main" id="{523EDD80-5A2E-0B49-A296-078918FDCB89}"/>
              </a:ext>
            </a:extLst>
          </p:cNvPr>
          <p:cNvPicPr>
            <a:picLocks noChangeAspect="1"/>
          </p:cNvPicPr>
          <p:nvPr/>
        </p:nvPicPr>
        <p:blipFill>
          <a:blip r:embed="rId4"/>
          <a:stretch>
            <a:fillRect/>
          </a:stretch>
        </p:blipFill>
        <p:spPr bwMode="auto">
          <a:xfrm>
            <a:off x="5898686" y="585789"/>
            <a:ext cx="4280598"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Content Placeholder 4">
            <a:extLst>
              <a:ext uri="{FF2B5EF4-FFF2-40B4-BE49-F238E27FC236}">
                <a16:creationId xmlns:a16="http://schemas.microsoft.com/office/drawing/2014/main" id="{3E0520A4-0457-BF43-B078-2BB3BD124DA2}"/>
              </a:ext>
            </a:extLst>
          </p:cNvPr>
          <p:cNvPicPr>
            <a:picLocks noChangeAspect="1"/>
          </p:cNvPicPr>
          <p:nvPr/>
        </p:nvPicPr>
        <p:blipFill>
          <a:blip r:embed="rId5"/>
          <a:stretch>
            <a:fillRect/>
          </a:stretch>
        </p:blipFill>
        <p:spPr bwMode="auto">
          <a:xfrm>
            <a:off x="5863238" y="3240724"/>
            <a:ext cx="4305653"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Content Placeholder 8">
            <a:extLst>
              <a:ext uri="{FF2B5EF4-FFF2-40B4-BE49-F238E27FC236}">
                <a16:creationId xmlns:a16="http://schemas.microsoft.com/office/drawing/2014/main" id="{07529AFD-6BF9-D045-BEC9-BEEE2B87704B}"/>
              </a:ext>
            </a:extLst>
          </p:cNvPr>
          <p:cNvPicPr>
            <a:picLocks noChangeAspect="1"/>
          </p:cNvPicPr>
          <p:nvPr/>
        </p:nvPicPr>
        <p:blipFill>
          <a:blip r:embed="rId6"/>
          <a:stretch>
            <a:fillRect/>
          </a:stretch>
        </p:blipFill>
        <p:spPr bwMode="auto">
          <a:xfrm>
            <a:off x="1615690" y="3240724"/>
            <a:ext cx="4282996"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Box 17">
            <a:extLst>
              <a:ext uri="{FF2B5EF4-FFF2-40B4-BE49-F238E27FC236}">
                <a16:creationId xmlns:a16="http://schemas.microsoft.com/office/drawing/2014/main" id="{9141D737-6350-7E43-850C-63EEB80C233D}"/>
              </a:ext>
            </a:extLst>
          </p:cNvPr>
          <p:cNvSpPr txBox="1"/>
          <p:nvPr/>
        </p:nvSpPr>
        <p:spPr bwMode="auto">
          <a:xfrm>
            <a:off x="1917633" y="904240"/>
            <a:ext cx="5314275" cy="2862322"/>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Tree>
    <p:extLst>
      <p:ext uri="{BB962C8B-B14F-4D97-AF65-F5344CB8AC3E}">
        <p14:creationId xmlns:p14="http://schemas.microsoft.com/office/powerpoint/2010/main" val="3800526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59C8F-0BE5-324F-9166-B3E9F59BE74A}"/>
              </a:ext>
            </a:extLst>
          </p:cNvPr>
          <p:cNvSpPr>
            <a:spLocks noGrp="1"/>
          </p:cNvSpPr>
          <p:nvPr>
            <p:ph type="title"/>
          </p:nvPr>
        </p:nvSpPr>
        <p:spPr/>
        <p:txBody>
          <a:bodyPr/>
          <a:lstStyle/>
          <a:p>
            <a:r>
              <a:rPr lang="en-US" dirty="0"/>
              <a:t>All-sky nighttime LW flux difference</a:t>
            </a:r>
          </a:p>
        </p:txBody>
      </p:sp>
      <p:sp>
        <p:nvSpPr>
          <p:cNvPr id="4" name="Date Placeholder 3">
            <a:extLst>
              <a:ext uri="{FF2B5EF4-FFF2-40B4-BE49-F238E27FC236}">
                <a16:creationId xmlns:a16="http://schemas.microsoft.com/office/drawing/2014/main" id="{EA34043A-1B26-854E-874A-50C18F460FB0}"/>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348BFCA2-B0BC-A843-BC69-C6EEFE7035DA}"/>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A731D08-1DC6-EB4F-9E3B-AA306E663FBF}"/>
              </a:ext>
            </a:extLst>
          </p:cNvPr>
          <p:cNvSpPr>
            <a:spLocks noGrp="1"/>
          </p:cNvSpPr>
          <p:nvPr>
            <p:ph type="sldNum" sz="quarter" idx="12"/>
          </p:nvPr>
        </p:nvSpPr>
        <p:spPr/>
        <p:txBody>
          <a:bodyPr/>
          <a:lstStyle/>
          <a:p>
            <a:pPr>
              <a:defRPr/>
            </a:pPr>
            <a:fld id="{02CE6468-21D4-704F-BA4F-DB5904759ED1}" type="slidenum">
              <a:rPr lang="en-US" altLang="en-US" smtClean="0"/>
              <a:pPr>
                <a:defRPr/>
              </a:pPr>
              <a:t>18</a:t>
            </a:fld>
            <a:endParaRPr lang="en-US" altLang="en-US"/>
          </a:p>
        </p:txBody>
      </p:sp>
      <p:pic>
        <p:nvPicPr>
          <p:cNvPr id="7" name="Content Placeholder 5">
            <a:extLst>
              <a:ext uri="{FF2B5EF4-FFF2-40B4-BE49-F238E27FC236}">
                <a16:creationId xmlns:a16="http://schemas.microsoft.com/office/drawing/2014/main" id="{9DB89DD7-9516-7E44-82F6-01DE6A2B4FDA}"/>
              </a:ext>
            </a:extLst>
          </p:cNvPr>
          <p:cNvPicPr>
            <a:picLocks noGrp="1"/>
          </p:cNvPicPr>
          <p:nvPr>
            <p:ph idx="1"/>
          </p:nvPr>
        </p:nvPicPr>
        <p:blipFill>
          <a:blip r:embed="rId3"/>
          <a:stretch>
            <a:fillRect/>
          </a:stretch>
        </p:blipFill>
        <p:spPr>
          <a:xfrm>
            <a:off x="1585092" y="585789"/>
            <a:ext cx="4317868" cy="3291840"/>
          </a:xfrm>
          <a:prstGeom prst="rect">
            <a:avLst/>
          </a:prstGeom>
        </p:spPr>
      </p:pic>
      <p:pic>
        <p:nvPicPr>
          <p:cNvPr id="9" name="Content Placeholder 4">
            <a:extLst>
              <a:ext uri="{FF2B5EF4-FFF2-40B4-BE49-F238E27FC236}">
                <a16:creationId xmlns:a16="http://schemas.microsoft.com/office/drawing/2014/main" id="{81B137E1-DA07-1E40-A3BB-581F437CC35D}"/>
              </a:ext>
            </a:extLst>
          </p:cNvPr>
          <p:cNvPicPr>
            <a:picLocks noChangeAspect="1"/>
          </p:cNvPicPr>
          <p:nvPr/>
        </p:nvPicPr>
        <p:blipFill>
          <a:blip r:embed="rId4"/>
          <a:stretch>
            <a:fillRect/>
          </a:stretch>
        </p:blipFill>
        <p:spPr bwMode="auto">
          <a:xfrm>
            <a:off x="5881389" y="585789"/>
            <a:ext cx="4296844"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5">
            <a:extLst>
              <a:ext uri="{FF2B5EF4-FFF2-40B4-BE49-F238E27FC236}">
                <a16:creationId xmlns:a16="http://schemas.microsoft.com/office/drawing/2014/main" id="{050F5C52-7D25-4442-98C0-EC217F38D52D}"/>
              </a:ext>
            </a:extLst>
          </p:cNvPr>
          <p:cNvPicPr>
            <a:picLocks/>
          </p:cNvPicPr>
          <p:nvPr/>
        </p:nvPicPr>
        <p:blipFill>
          <a:blip r:embed="rId5"/>
          <a:stretch>
            <a:fillRect/>
          </a:stretch>
        </p:blipFill>
        <p:spPr bwMode="auto">
          <a:xfrm>
            <a:off x="1585758" y="3288664"/>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ontent Placeholder 4">
            <a:extLst>
              <a:ext uri="{FF2B5EF4-FFF2-40B4-BE49-F238E27FC236}">
                <a16:creationId xmlns:a16="http://schemas.microsoft.com/office/drawing/2014/main" id="{8D421556-5BF2-DC4D-81D8-678272C48917}"/>
              </a:ext>
            </a:extLst>
          </p:cNvPr>
          <p:cNvPicPr>
            <a:picLocks/>
          </p:cNvPicPr>
          <p:nvPr/>
        </p:nvPicPr>
        <p:blipFill>
          <a:blip r:embed="rId6"/>
          <a:stretch>
            <a:fillRect/>
          </a:stretch>
        </p:blipFill>
        <p:spPr bwMode="auto">
          <a:xfrm>
            <a:off x="5880553" y="3288664"/>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a:extLst>
              <a:ext uri="{FF2B5EF4-FFF2-40B4-BE49-F238E27FC236}">
                <a16:creationId xmlns:a16="http://schemas.microsoft.com/office/drawing/2014/main" id="{768DA070-1F6A-BF4D-8A39-8119AF715900}"/>
              </a:ext>
            </a:extLst>
          </p:cNvPr>
          <p:cNvSpPr txBox="1"/>
          <p:nvPr/>
        </p:nvSpPr>
        <p:spPr bwMode="auto">
          <a:xfrm>
            <a:off x="1917633" y="904240"/>
            <a:ext cx="5314275" cy="2862322"/>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Tree>
    <p:extLst>
      <p:ext uri="{BB962C8B-B14F-4D97-AF65-F5344CB8AC3E}">
        <p14:creationId xmlns:p14="http://schemas.microsoft.com/office/powerpoint/2010/main" val="3495863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45BF2-4F2C-CE4E-B232-693044A2E4DB}"/>
              </a:ext>
            </a:extLst>
          </p:cNvPr>
          <p:cNvSpPr>
            <a:spLocks noGrp="1"/>
          </p:cNvSpPr>
          <p:nvPr>
            <p:ph type="title"/>
          </p:nvPr>
        </p:nvSpPr>
        <p:spPr/>
        <p:txBody>
          <a:bodyPr/>
          <a:lstStyle/>
          <a:p>
            <a:r>
              <a:rPr lang="en-US" dirty="0"/>
              <a:t>Clear-sky nighttime LW flux difference</a:t>
            </a:r>
          </a:p>
        </p:txBody>
      </p:sp>
      <p:sp>
        <p:nvSpPr>
          <p:cNvPr id="4" name="Date Placeholder 3">
            <a:extLst>
              <a:ext uri="{FF2B5EF4-FFF2-40B4-BE49-F238E27FC236}">
                <a16:creationId xmlns:a16="http://schemas.microsoft.com/office/drawing/2014/main" id="{328FBAE0-9BDD-C94D-8EB4-ADF3933B82C4}"/>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5C63E952-58FE-A34F-8248-C75DD0D051BA}"/>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0364AD61-4539-CD46-B783-2B553299B508}"/>
              </a:ext>
            </a:extLst>
          </p:cNvPr>
          <p:cNvSpPr>
            <a:spLocks noGrp="1"/>
          </p:cNvSpPr>
          <p:nvPr>
            <p:ph type="sldNum" sz="quarter" idx="12"/>
          </p:nvPr>
        </p:nvSpPr>
        <p:spPr/>
        <p:txBody>
          <a:bodyPr/>
          <a:lstStyle/>
          <a:p>
            <a:pPr>
              <a:defRPr/>
            </a:pPr>
            <a:fld id="{02CE6468-21D4-704F-BA4F-DB5904759ED1}" type="slidenum">
              <a:rPr lang="en-US" altLang="en-US" smtClean="0"/>
              <a:pPr>
                <a:defRPr/>
              </a:pPr>
              <a:t>19</a:t>
            </a:fld>
            <a:endParaRPr lang="en-US" altLang="en-US"/>
          </a:p>
        </p:txBody>
      </p:sp>
      <p:pic>
        <p:nvPicPr>
          <p:cNvPr id="7" name="Content Placeholder 4">
            <a:extLst>
              <a:ext uri="{FF2B5EF4-FFF2-40B4-BE49-F238E27FC236}">
                <a16:creationId xmlns:a16="http://schemas.microsoft.com/office/drawing/2014/main" id="{923243A5-48EB-4A41-B064-20D63E48D598}"/>
              </a:ext>
            </a:extLst>
          </p:cNvPr>
          <p:cNvPicPr>
            <a:picLocks noGrp="1"/>
          </p:cNvPicPr>
          <p:nvPr>
            <p:ph idx="1"/>
          </p:nvPr>
        </p:nvPicPr>
        <p:blipFill>
          <a:blip r:embed="rId2"/>
          <a:stretch>
            <a:fillRect/>
          </a:stretch>
        </p:blipFill>
        <p:spPr>
          <a:xfrm>
            <a:off x="1555225" y="585789"/>
            <a:ext cx="4297680" cy="3291840"/>
          </a:xfrm>
          <a:prstGeom prst="rect">
            <a:avLst/>
          </a:prstGeom>
        </p:spPr>
      </p:pic>
      <p:pic>
        <p:nvPicPr>
          <p:cNvPr id="8" name="Content Placeholder 5">
            <a:extLst>
              <a:ext uri="{FF2B5EF4-FFF2-40B4-BE49-F238E27FC236}">
                <a16:creationId xmlns:a16="http://schemas.microsoft.com/office/drawing/2014/main" id="{ABECD504-B325-A344-BA43-96498720E629}"/>
              </a:ext>
            </a:extLst>
          </p:cNvPr>
          <p:cNvPicPr>
            <a:picLocks/>
          </p:cNvPicPr>
          <p:nvPr/>
        </p:nvPicPr>
        <p:blipFill>
          <a:blip r:embed="rId3"/>
          <a:stretch>
            <a:fillRect/>
          </a:stretch>
        </p:blipFill>
        <p:spPr bwMode="auto">
          <a:xfrm>
            <a:off x="5848765" y="585789"/>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Content Placeholder 4">
            <a:extLst>
              <a:ext uri="{FF2B5EF4-FFF2-40B4-BE49-F238E27FC236}">
                <a16:creationId xmlns:a16="http://schemas.microsoft.com/office/drawing/2014/main" id="{05D95929-E8DB-9A44-87EB-9FA6092013EF}"/>
              </a:ext>
            </a:extLst>
          </p:cNvPr>
          <p:cNvPicPr>
            <a:picLocks/>
          </p:cNvPicPr>
          <p:nvPr/>
        </p:nvPicPr>
        <p:blipFill>
          <a:blip r:embed="rId4"/>
          <a:stretch>
            <a:fillRect/>
          </a:stretch>
        </p:blipFill>
        <p:spPr bwMode="auto">
          <a:xfrm>
            <a:off x="1553741" y="3276444"/>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Content Placeholder 5">
            <a:extLst>
              <a:ext uri="{FF2B5EF4-FFF2-40B4-BE49-F238E27FC236}">
                <a16:creationId xmlns:a16="http://schemas.microsoft.com/office/drawing/2014/main" id="{3C3D0CC1-02D3-C849-956C-F14BE803F4A4}"/>
              </a:ext>
            </a:extLst>
          </p:cNvPr>
          <p:cNvPicPr>
            <a:picLocks/>
          </p:cNvPicPr>
          <p:nvPr/>
        </p:nvPicPr>
        <p:blipFill>
          <a:blip r:embed="rId5"/>
          <a:stretch>
            <a:fillRect/>
          </a:stretch>
        </p:blipFill>
        <p:spPr bwMode="auto">
          <a:xfrm>
            <a:off x="5845068" y="3276444"/>
            <a:ext cx="4297680" cy="329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Box 10">
            <a:extLst>
              <a:ext uri="{FF2B5EF4-FFF2-40B4-BE49-F238E27FC236}">
                <a16:creationId xmlns:a16="http://schemas.microsoft.com/office/drawing/2014/main" id="{D2DB5CB3-47F6-BE46-891B-96D4EBCB5EE7}"/>
              </a:ext>
            </a:extLst>
          </p:cNvPr>
          <p:cNvSpPr txBox="1"/>
          <p:nvPr/>
        </p:nvSpPr>
        <p:spPr bwMode="auto">
          <a:xfrm>
            <a:off x="1917633" y="904240"/>
            <a:ext cx="5314275" cy="3139321"/>
          </a:xfrm>
          <a:prstGeom prst="rect">
            <a:avLst/>
          </a:prstGeom>
          <a:noFill/>
          <a:ln>
            <a:noFill/>
          </a:ln>
        </p:spPr>
        <p:txBody>
          <a:bodyPr wrap="none" rtlCol="0">
            <a:spAutoFit/>
          </a:bodyPr>
          <a:lstStyle/>
          <a:p>
            <a:r>
              <a:rPr lang="en-US" sz="1800" dirty="0"/>
              <a:t>201801                                                        201804</a:t>
            </a:r>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endParaRPr lang="en-US" sz="1800" dirty="0"/>
          </a:p>
          <a:p>
            <a:r>
              <a:rPr lang="en-US" sz="1800" dirty="0"/>
              <a:t>201807                                                        201810</a:t>
            </a:r>
          </a:p>
        </p:txBody>
      </p:sp>
    </p:spTree>
    <p:extLst>
      <p:ext uri="{BB962C8B-B14F-4D97-AF65-F5344CB8AC3E}">
        <p14:creationId xmlns:p14="http://schemas.microsoft.com/office/powerpoint/2010/main" val="29780698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54815-F163-A746-8DB0-B2A8416C8338}"/>
              </a:ext>
            </a:extLst>
          </p:cNvPr>
          <p:cNvSpPr>
            <a:spLocks noGrp="1"/>
          </p:cNvSpPr>
          <p:nvPr>
            <p:ph type="title"/>
          </p:nvPr>
        </p:nvSpPr>
        <p:spPr/>
        <p:txBody>
          <a:bodyPr/>
          <a:lstStyle/>
          <a:p>
            <a:r>
              <a:rPr lang="en-US" dirty="0"/>
              <a:t>Visible ADMs for Libera </a:t>
            </a:r>
          </a:p>
        </p:txBody>
      </p:sp>
      <p:sp>
        <p:nvSpPr>
          <p:cNvPr id="3" name="Content Placeholder 2">
            <a:extLst>
              <a:ext uri="{FF2B5EF4-FFF2-40B4-BE49-F238E27FC236}">
                <a16:creationId xmlns:a16="http://schemas.microsoft.com/office/drawing/2014/main" id="{68E38AB9-E867-854B-BD3E-6AA96ACC92A9}"/>
              </a:ext>
            </a:extLst>
          </p:cNvPr>
          <p:cNvSpPr>
            <a:spLocks noGrp="1"/>
          </p:cNvSpPr>
          <p:nvPr>
            <p:ph idx="1"/>
          </p:nvPr>
        </p:nvSpPr>
        <p:spPr>
          <a:xfrm>
            <a:off x="179917" y="720090"/>
            <a:ext cx="6735233" cy="5485449"/>
          </a:xfrm>
        </p:spPr>
        <p:txBody>
          <a:bodyPr/>
          <a:lstStyle/>
          <a:p>
            <a:pPr>
              <a:lnSpc>
                <a:spcPts val="3000"/>
              </a:lnSpc>
              <a:spcBef>
                <a:spcPts val="1080"/>
              </a:spcBef>
            </a:pPr>
            <a:r>
              <a:rPr lang="en-US" dirty="0"/>
              <a:t>Libera has a split-shortwave channel (0.7-5 µm), in addition to the traditional shortwave (0.3-5 µm), longwave (5-50 µm), and total (0.3-100 µm) channels. </a:t>
            </a:r>
          </a:p>
          <a:p>
            <a:pPr>
              <a:lnSpc>
                <a:spcPts val="3000"/>
              </a:lnSpc>
              <a:spcBef>
                <a:spcPts val="1080"/>
              </a:spcBef>
            </a:pPr>
            <a:r>
              <a:rPr lang="en-US" dirty="0"/>
              <a:t>Radiances in the visible band (0.3-0.7 µm) can be derived by subtracting split-shortwave radiances from shortwave radiances. </a:t>
            </a:r>
          </a:p>
          <a:p>
            <a:pPr>
              <a:lnSpc>
                <a:spcPts val="3000"/>
              </a:lnSpc>
              <a:spcBef>
                <a:spcPts val="1080"/>
              </a:spcBef>
            </a:pPr>
            <a:r>
              <a:rPr lang="en-US" dirty="0"/>
              <a:t>Need visible ADMs to derive visible band fluxes. </a:t>
            </a:r>
          </a:p>
          <a:p>
            <a:pPr marL="0" indent="0">
              <a:buNone/>
            </a:pPr>
            <a:r>
              <a:rPr lang="en-US" dirty="0"/>
              <a:t> </a:t>
            </a:r>
          </a:p>
        </p:txBody>
      </p:sp>
      <p:sp>
        <p:nvSpPr>
          <p:cNvPr id="4" name="Date Placeholder 3">
            <a:extLst>
              <a:ext uri="{FF2B5EF4-FFF2-40B4-BE49-F238E27FC236}">
                <a16:creationId xmlns:a16="http://schemas.microsoft.com/office/drawing/2014/main" id="{0BE8390C-2869-C04A-BE94-E47FDF87CCF9}"/>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B3A6A88A-4913-DC47-9061-EB154996D451}"/>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90C843FC-B21F-F043-89F8-43AD630DB66D}"/>
              </a:ext>
            </a:extLst>
          </p:cNvPr>
          <p:cNvSpPr>
            <a:spLocks noGrp="1"/>
          </p:cNvSpPr>
          <p:nvPr>
            <p:ph type="sldNum" sz="quarter" idx="12"/>
          </p:nvPr>
        </p:nvSpPr>
        <p:spPr/>
        <p:txBody>
          <a:bodyPr/>
          <a:lstStyle/>
          <a:p>
            <a:pPr>
              <a:defRPr/>
            </a:pPr>
            <a:fld id="{02CE6468-21D4-704F-BA4F-DB5904759ED1}" type="slidenum">
              <a:rPr lang="en-US" altLang="en-US" smtClean="0"/>
              <a:pPr>
                <a:defRPr/>
              </a:pPr>
              <a:t>20</a:t>
            </a:fld>
            <a:endParaRPr lang="en-US" altLang="en-US"/>
          </a:p>
        </p:txBody>
      </p:sp>
    </p:spTree>
    <p:extLst>
      <p:ext uri="{BB962C8B-B14F-4D97-AF65-F5344CB8AC3E}">
        <p14:creationId xmlns:p14="http://schemas.microsoft.com/office/powerpoint/2010/main" val="261002845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6F40E-C0A1-084B-9E88-ED9FC9A25AFA}"/>
              </a:ext>
            </a:extLst>
          </p:cNvPr>
          <p:cNvSpPr>
            <a:spLocks noGrp="1"/>
          </p:cNvSpPr>
          <p:nvPr>
            <p:ph type="title"/>
          </p:nvPr>
        </p:nvSpPr>
        <p:spPr/>
        <p:txBody>
          <a:bodyPr/>
          <a:lstStyle/>
          <a:p>
            <a:r>
              <a:rPr lang="en-US"/>
              <a:t>Derive visible ADMs from CERES SW ADMs</a:t>
            </a:r>
            <a:endParaRPr lang="en-US" dirty="0"/>
          </a:p>
        </p:txBody>
      </p:sp>
      <p:sp>
        <p:nvSpPr>
          <p:cNvPr id="3" name="Content Placeholder 2">
            <a:extLst>
              <a:ext uri="{FF2B5EF4-FFF2-40B4-BE49-F238E27FC236}">
                <a16:creationId xmlns:a16="http://schemas.microsoft.com/office/drawing/2014/main" id="{27A7D35E-9E28-8849-AD21-6619B476EFD6}"/>
              </a:ext>
            </a:extLst>
          </p:cNvPr>
          <p:cNvSpPr>
            <a:spLocks noGrp="1"/>
          </p:cNvSpPr>
          <p:nvPr>
            <p:ph idx="1"/>
          </p:nvPr>
        </p:nvSpPr>
        <p:spPr>
          <a:xfrm>
            <a:off x="84683" y="696007"/>
            <a:ext cx="12000442" cy="5248275"/>
          </a:xfrm>
        </p:spPr>
        <p:txBody>
          <a:bodyPr/>
          <a:lstStyle/>
          <a:p>
            <a:r>
              <a:rPr lang="en-US" dirty="0"/>
              <a:t>Using radiative transfer model (MODTRAN 5.4) simulations to determine the following relationships for different sun-viewing geometries and scene types:</a:t>
            </a:r>
          </a:p>
          <a:p>
            <a:endParaRPr lang="en-US" dirty="0"/>
          </a:p>
          <a:p>
            <a:endParaRPr lang="en-US" dirty="0"/>
          </a:p>
          <a:p>
            <a:endParaRPr lang="en-US" dirty="0"/>
          </a:p>
          <a:p>
            <a:r>
              <a:rPr lang="en-US" dirty="0"/>
              <a:t>Using observed </a:t>
            </a:r>
            <a:r>
              <a:rPr lang="en-US" dirty="0" err="1"/>
              <a:t>I</a:t>
            </a:r>
            <a:r>
              <a:rPr lang="en-US" baseline="-25000" dirty="0" err="1"/>
              <a:t>sw</a:t>
            </a:r>
            <a:r>
              <a:rPr lang="en-US" dirty="0"/>
              <a:t> and </a:t>
            </a:r>
            <a:r>
              <a:rPr lang="en-US" dirty="0" err="1"/>
              <a:t>F</a:t>
            </a:r>
            <a:r>
              <a:rPr lang="en-US" baseline="-25000" dirty="0" err="1"/>
              <a:t>sw</a:t>
            </a:r>
            <a:r>
              <a:rPr lang="en-US" dirty="0"/>
              <a:t> to determine the visible band anisotropic factor for each footprint:</a:t>
            </a:r>
          </a:p>
          <a:p>
            <a:endParaRPr lang="en-US" dirty="0"/>
          </a:p>
          <a:p>
            <a:endParaRPr lang="en-US" dirty="0"/>
          </a:p>
          <a:p>
            <a:endParaRPr lang="en-US" dirty="0"/>
          </a:p>
          <a:p>
            <a:r>
              <a:rPr lang="en-US" dirty="0"/>
              <a:t>Alternatively, we can also use the SW ADM radiance and flux to determine </a:t>
            </a:r>
            <a:r>
              <a:rPr lang="en-US" dirty="0" err="1"/>
              <a:t>R</a:t>
            </a:r>
            <a:r>
              <a:rPr lang="en-US" baseline="-25000" dirty="0" err="1"/>
              <a:t>vis</a:t>
            </a:r>
            <a:r>
              <a:rPr lang="en-US" dirty="0"/>
              <a:t>:</a:t>
            </a:r>
            <a:br>
              <a:rPr lang="en-US" dirty="0"/>
            </a:br>
            <a:endParaRPr lang="en-US" dirty="0"/>
          </a:p>
          <a:p>
            <a:endParaRPr lang="en-US" dirty="0"/>
          </a:p>
        </p:txBody>
      </p:sp>
      <p:sp>
        <p:nvSpPr>
          <p:cNvPr id="4" name="Date Placeholder 3">
            <a:extLst>
              <a:ext uri="{FF2B5EF4-FFF2-40B4-BE49-F238E27FC236}">
                <a16:creationId xmlns:a16="http://schemas.microsoft.com/office/drawing/2014/main" id="{8E8C0AD6-C7EC-C94B-81B4-84F4F5C76600}"/>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9382FBF3-C73C-4D4A-B919-681567812EDB}"/>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4A1C1E12-CBB8-8C43-AFD7-E2FBA1A38921}"/>
              </a:ext>
            </a:extLst>
          </p:cNvPr>
          <p:cNvSpPr>
            <a:spLocks noGrp="1"/>
          </p:cNvSpPr>
          <p:nvPr>
            <p:ph type="sldNum" sz="quarter" idx="12"/>
          </p:nvPr>
        </p:nvSpPr>
        <p:spPr/>
        <p:txBody>
          <a:bodyPr/>
          <a:lstStyle/>
          <a:p>
            <a:pPr>
              <a:defRPr/>
            </a:pPr>
            <a:fld id="{02CE6468-21D4-704F-BA4F-DB5904759ED1}" type="slidenum">
              <a:rPr lang="en-US" altLang="en-US" smtClean="0"/>
              <a:pPr>
                <a:defRPr/>
              </a:pPr>
              <a:t>21</a:t>
            </a:fld>
            <a:endParaRPr lang="en-US" altLang="en-US"/>
          </a:p>
        </p:txBody>
      </p:sp>
      <p:pic>
        <p:nvPicPr>
          <p:cNvPr id="7" name="Picture 6">
            <a:extLst>
              <a:ext uri="{FF2B5EF4-FFF2-40B4-BE49-F238E27FC236}">
                <a16:creationId xmlns:a16="http://schemas.microsoft.com/office/drawing/2014/main" id="{3F9E476D-C8C9-BC41-B73E-589C6FAE01F0}"/>
              </a:ext>
            </a:extLst>
          </p:cNvPr>
          <p:cNvPicPr>
            <a:picLocks noChangeAspect="1"/>
          </p:cNvPicPr>
          <p:nvPr/>
        </p:nvPicPr>
        <p:blipFill>
          <a:blip r:embed="rId2"/>
          <a:stretch>
            <a:fillRect/>
          </a:stretch>
        </p:blipFill>
        <p:spPr>
          <a:xfrm>
            <a:off x="3537363" y="1470000"/>
            <a:ext cx="2756473" cy="320040"/>
          </a:xfrm>
          <a:prstGeom prst="rect">
            <a:avLst/>
          </a:prstGeom>
        </p:spPr>
      </p:pic>
      <p:pic>
        <p:nvPicPr>
          <p:cNvPr id="9" name="Picture 8">
            <a:extLst>
              <a:ext uri="{FF2B5EF4-FFF2-40B4-BE49-F238E27FC236}">
                <a16:creationId xmlns:a16="http://schemas.microsoft.com/office/drawing/2014/main" id="{DFBD664A-9765-4E4C-B303-524D8A829FFF}"/>
              </a:ext>
            </a:extLst>
          </p:cNvPr>
          <p:cNvPicPr>
            <a:picLocks noChangeAspect="1"/>
          </p:cNvPicPr>
          <p:nvPr/>
        </p:nvPicPr>
        <p:blipFill>
          <a:blip r:embed="rId3"/>
          <a:stretch>
            <a:fillRect/>
          </a:stretch>
        </p:blipFill>
        <p:spPr>
          <a:xfrm>
            <a:off x="3553493" y="1924161"/>
            <a:ext cx="2740343" cy="320040"/>
          </a:xfrm>
          <a:prstGeom prst="rect">
            <a:avLst/>
          </a:prstGeom>
        </p:spPr>
      </p:pic>
      <p:pic>
        <p:nvPicPr>
          <p:cNvPr id="12" name="Picture 16" descr="latex-image-1.pdf">
            <a:extLst>
              <a:ext uri="{FF2B5EF4-FFF2-40B4-BE49-F238E27FC236}">
                <a16:creationId xmlns:a16="http://schemas.microsoft.com/office/drawing/2014/main" id="{F1A801A7-FA3F-CF42-8A2C-2962019D9782}"/>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338179" y="4456128"/>
            <a:ext cx="7148891" cy="822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2">
            <a:extLst>
              <a:ext uri="{FF2B5EF4-FFF2-40B4-BE49-F238E27FC236}">
                <a16:creationId xmlns:a16="http://schemas.microsoft.com/office/drawing/2014/main" id="{F8DE48EB-3312-C043-9085-3B500ACB74AE}"/>
              </a:ext>
            </a:extLst>
          </p:cNvPr>
          <p:cNvPicPr>
            <a:picLocks noChangeAspect="1"/>
          </p:cNvPicPr>
          <p:nvPr/>
        </p:nvPicPr>
        <p:blipFill>
          <a:blip r:embed="rId5"/>
          <a:stretch>
            <a:fillRect/>
          </a:stretch>
        </p:blipFill>
        <p:spPr>
          <a:xfrm>
            <a:off x="2974840" y="3017520"/>
            <a:ext cx="3875567" cy="822960"/>
          </a:xfrm>
          <a:prstGeom prst="rect">
            <a:avLst/>
          </a:prstGeom>
        </p:spPr>
      </p:pic>
      <p:pic>
        <p:nvPicPr>
          <p:cNvPr id="15" name="Picture 14">
            <a:extLst>
              <a:ext uri="{FF2B5EF4-FFF2-40B4-BE49-F238E27FC236}">
                <a16:creationId xmlns:a16="http://schemas.microsoft.com/office/drawing/2014/main" id="{BB616AC1-AB06-7E4E-B7B5-991EC343069B}"/>
              </a:ext>
            </a:extLst>
          </p:cNvPr>
          <p:cNvPicPr>
            <a:picLocks noChangeAspect="1"/>
          </p:cNvPicPr>
          <p:nvPr/>
        </p:nvPicPr>
        <p:blipFill>
          <a:blip r:embed="rId6"/>
          <a:stretch>
            <a:fillRect/>
          </a:stretch>
        </p:blipFill>
        <p:spPr>
          <a:xfrm>
            <a:off x="3369965" y="5514867"/>
            <a:ext cx="2745999" cy="822960"/>
          </a:xfrm>
          <a:prstGeom prst="rect">
            <a:avLst/>
          </a:prstGeom>
        </p:spPr>
      </p:pic>
    </p:spTree>
    <p:extLst>
      <p:ext uri="{BB962C8B-B14F-4D97-AF65-F5344CB8AC3E}">
        <p14:creationId xmlns:p14="http://schemas.microsoft.com/office/powerpoint/2010/main" val="353801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EF0270-C313-5547-B3B0-AA19AC388003}"/>
              </a:ext>
            </a:extLst>
          </p:cNvPr>
          <p:cNvSpPr>
            <a:spLocks noGrp="1"/>
          </p:cNvSpPr>
          <p:nvPr>
            <p:ph type="title"/>
          </p:nvPr>
        </p:nvSpPr>
        <p:spPr/>
        <p:txBody>
          <a:bodyPr/>
          <a:lstStyle/>
          <a:p>
            <a:r>
              <a:rPr lang="en-US" dirty="0"/>
              <a:t>Clear ocean simulation</a:t>
            </a:r>
          </a:p>
        </p:txBody>
      </p:sp>
      <p:sp>
        <p:nvSpPr>
          <p:cNvPr id="3" name="Content Placeholder 2">
            <a:extLst>
              <a:ext uri="{FF2B5EF4-FFF2-40B4-BE49-F238E27FC236}">
                <a16:creationId xmlns:a16="http://schemas.microsoft.com/office/drawing/2014/main" id="{EB4A0237-FAC2-0448-A572-AD48AC231DFA}"/>
              </a:ext>
            </a:extLst>
          </p:cNvPr>
          <p:cNvSpPr>
            <a:spLocks noGrp="1"/>
          </p:cNvSpPr>
          <p:nvPr>
            <p:ph idx="1"/>
          </p:nvPr>
        </p:nvSpPr>
        <p:spPr>
          <a:xfrm>
            <a:off x="157057" y="631510"/>
            <a:ext cx="5466503" cy="2237420"/>
          </a:xfrm>
        </p:spPr>
        <p:txBody>
          <a:bodyPr/>
          <a:lstStyle/>
          <a:p>
            <a:r>
              <a:rPr lang="en-US" dirty="0"/>
              <a:t>Use MODTRAN5.4 to calculate the spectral radiances from 0.25 µm to 100 µm at 2° angular bins for SZA, VZA, and RAA. </a:t>
            </a:r>
          </a:p>
          <a:p>
            <a:r>
              <a:rPr lang="en-US" dirty="0"/>
              <a:t>Fluxes for the shortwave and visible band are also calculated. </a:t>
            </a:r>
          </a:p>
        </p:txBody>
      </p:sp>
      <p:sp>
        <p:nvSpPr>
          <p:cNvPr id="4" name="Date Placeholder 3">
            <a:extLst>
              <a:ext uri="{FF2B5EF4-FFF2-40B4-BE49-F238E27FC236}">
                <a16:creationId xmlns:a16="http://schemas.microsoft.com/office/drawing/2014/main" id="{C38DE18D-0716-EF45-8E53-CE4EF3BC735B}"/>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5D4F7505-3A14-614F-AE4D-7E01481E5E26}"/>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26076112-12B1-F548-930B-573263762340}"/>
              </a:ext>
            </a:extLst>
          </p:cNvPr>
          <p:cNvSpPr>
            <a:spLocks noGrp="1"/>
          </p:cNvSpPr>
          <p:nvPr>
            <p:ph type="sldNum" sz="quarter" idx="12"/>
          </p:nvPr>
        </p:nvSpPr>
        <p:spPr/>
        <p:txBody>
          <a:bodyPr/>
          <a:lstStyle/>
          <a:p>
            <a:pPr>
              <a:defRPr/>
            </a:pPr>
            <a:fld id="{02CE6468-21D4-704F-BA4F-DB5904759ED1}" type="slidenum">
              <a:rPr lang="en-US" altLang="en-US" smtClean="0"/>
              <a:pPr>
                <a:defRPr/>
              </a:pPr>
              <a:t>22</a:t>
            </a:fld>
            <a:endParaRPr lang="en-US" altLang="en-US"/>
          </a:p>
        </p:txBody>
      </p:sp>
      <p:graphicFrame>
        <p:nvGraphicFramePr>
          <p:cNvPr id="11" name="Table 4">
            <a:extLst>
              <a:ext uri="{FF2B5EF4-FFF2-40B4-BE49-F238E27FC236}">
                <a16:creationId xmlns:a16="http://schemas.microsoft.com/office/drawing/2014/main" id="{24FAF2FA-103F-764F-B2A6-642FD68D3144}"/>
              </a:ext>
            </a:extLst>
          </p:cNvPr>
          <p:cNvGraphicFramePr>
            <a:graphicFrameLocks noGrp="1"/>
          </p:cNvGraphicFramePr>
          <p:nvPr>
            <p:extLst>
              <p:ext uri="{D42A27DB-BD31-4B8C-83A1-F6EECF244321}">
                <p14:modId xmlns:p14="http://schemas.microsoft.com/office/powerpoint/2010/main" val="455725575"/>
              </p:ext>
            </p:extLst>
          </p:nvPr>
        </p:nvGraphicFramePr>
        <p:xfrm>
          <a:off x="5715951" y="631510"/>
          <a:ext cx="6318992" cy="2123440"/>
        </p:xfrm>
        <a:graphic>
          <a:graphicData uri="http://schemas.openxmlformats.org/drawingml/2006/table">
            <a:tbl>
              <a:tblPr firstRow="1" bandRow="1">
                <a:tableStyleId>{5C22544A-7EE6-4342-B048-85BDC9FD1C3A}</a:tableStyleId>
              </a:tblPr>
              <a:tblGrid>
                <a:gridCol w="1376053">
                  <a:extLst>
                    <a:ext uri="{9D8B030D-6E8A-4147-A177-3AD203B41FA5}">
                      <a16:colId xmlns:a16="http://schemas.microsoft.com/office/drawing/2014/main" val="2556947682"/>
                    </a:ext>
                  </a:extLst>
                </a:gridCol>
                <a:gridCol w="1215161">
                  <a:extLst>
                    <a:ext uri="{9D8B030D-6E8A-4147-A177-3AD203B41FA5}">
                      <a16:colId xmlns:a16="http://schemas.microsoft.com/office/drawing/2014/main" val="2347821529"/>
                    </a:ext>
                  </a:extLst>
                </a:gridCol>
                <a:gridCol w="1163782">
                  <a:extLst>
                    <a:ext uri="{9D8B030D-6E8A-4147-A177-3AD203B41FA5}">
                      <a16:colId xmlns:a16="http://schemas.microsoft.com/office/drawing/2014/main" val="531932943"/>
                    </a:ext>
                  </a:extLst>
                </a:gridCol>
                <a:gridCol w="1151907">
                  <a:extLst>
                    <a:ext uri="{9D8B030D-6E8A-4147-A177-3AD203B41FA5}">
                      <a16:colId xmlns:a16="http://schemas.microsoft.com/office/drawing/2014/main" val="2403983961"/>
                    </a:ext>
                  </a:extLst>
                </a:gridCol>
                <a:gridCol w="1412089">
                  <a:extLst>
                    <a:ext uri="{9D8B030D-6E8A-4147-A177-3AD203B41FA5}">
                      <a16:colId xmlns:a16="http://schemas.microsoft.com/office/drawing/2014/main" val="916523173"/>
                    </a:ext>
                  </a:extLst>
                </a:gridCol>
              </a:tblGrid>
              <a:tr h="370840">
                <a:tc>
                  <a:txBody>
                    <a:bodyPr/>
                    <a:lstStyle/>
                    <a:p>
                      <a:r>
                        <a:rPr lang="en-US" dirty="0"/>
                        <a:t>Atmospheric profile</a:t>
                      </a:r>
                    </a:p>
                  </a:txBody>
                  <a:tcPr/>
                </a:tc>
                <a:tc>
                  <a:txBody>
                    <a:bodyPr/>
                    <a:lstStyle/>
                    <a:p>
                      <a:r>
                        <a:rPr lang="en-US" dirty="0"/>
                        <a:t>Aer. type</a:t>
                      </a:r>
                    </a:p>
                  </a:txBody>
                  <a:tcPr/>
                </a:tc>
                <a:tc>
                  <a:txBody>
                    <a:bodyPr/>
                    <a:lstStyle/>
                    <a:p>
                      <a:r>
                        <a:rPr lang="en-US" dirty="0"/>
                        <a:t>AOD </a:t>
                      </a:r>
                    </a:p>
                    <a:p>
                      <a:r>
                        <a:rPr lang="en-US" dirty="0"/>
                        <a:t>@0.55um</a:t>
                      </a:r>
                    </a:p>
                  </a:txBody>
                  <a:tcPr/>
                </a:tc>
                <a:tc>
                  <a:txBody>
                    <a:bodyPr/>
                    <a:lstStyle/>
                    <a:p>
                      <a:r>
                        <a:rPr lang="en-US" dirty="0"/>
                        <a:t>Surface BRDF</a:t>
                      </a:r>
                    </a:p>
                  </a:txBody>
                  <a:tcPr/>
                </a:tc>
                <a:tc>
                  <a:txBody>
                    <a:bodyPr/>
                    <a:lstStyle/>
                    <a:p>
                      <a:r>
                        <a:rPr lang="en-US" dirty="0"/>
                        <a:t>Wind speed(m/s)</a:t>
                      </a:r>
                    </a:p>
                  </a:txBody>
                  <a:tcPr/>
                </a:tc>
                <a:extLst>
                  <a:ext uri="{0D108BD9-81ED-4DB2-BD59-A6C34878D82A}">
                    <a16:rowId xmlns:a16="http://schemas.microsoft.com/office/drawing/2014/main" val="3714524621"/>
                  </a:ext>
                </a:extLst>
              </a:tr>
              <a:tr h="370840">
                <a:tc>
                  <a:txBody>
                    <a:bodyPr/>
                    <a:lstStyle/>
                    <a:p>
                      <a:r>
                        <a:rPr lang="en-US" dirty="0"/>
                        <a:t>tropic</a:t>
                      </a:r>
                    </a:p>
                  </a:txBody>
                  <a:tcPr/>
                </a:tc>
                <a:tc>
                  <a:txBody>
                    <a:bodyPr/>
                    <a:lstStyle/>
                    <a:p>
                      <a:r>
                        <a:rPr lang="en-US" dirty="0"/>
                        <a:t>None</a:t>
                      </a:r>
                    </a:p>
                  </a:txBody>
                  <a:tcPr/>
                </a:tc>
                <a:tc>
                  <a:txBody>
                    <a:bodyPr/>
                    <a:lstStyle/>
                    <a:p>
                      <a:r>
                        <a:rPr lang="en-US" dirty="0"/>
                        <a:t>0</a:t>
                      </a:r>
                    </a:p>
                  </a:txBody>
                  <a:tcPr/>
                </a:tc>
                <a:tc>
                  <a:txBody>
                    <a:bodyPr/>
                    <a:lstStyle/>
                    <a:p>
                      <a:r>
                        <a:rPr lang="en-US" dirty="0"/>
                        <a:t>Cox-</a:t>
                      </a:r>
                      <a:r>
                        <a:rPr lang="en-US" dirty="0" err="1"/>
                        <a:t>munk</a:t>
                      </a:r>
                      <a:endParaRPr lang="en-US" dirty="0"/>
                    </a:p>
                  </a:txBody>
                  <a:tcPr/>
                </a:tc>
                <a:tc>
                  <a:txBody>
                    <a:bodyPr/>
                    <a:lstStyle/>
                    <a:p>
                      <a:r>
                        <a:rPr lang="en-US" dirty="0"/>
                        <a:t>5</a:t>
                      </a:r>
                    </a:p>
                  </a:txBody>
                  <a:tcPr/>
                </a:tc>
                <a:extLst>
                  <a:ext uri="{0D108BD9-81ED-4DB2-BD59-A6C34878D82A}">
                    <a16:rowId xmlns:a16="http://schemas.microsoft.com/office/drawing/2014/main" val="4092547114"/>
                  </a:ext>
                </a:extLst>
              </a:tr>
              <a:tr h="370840">
                <a:tc>
                  <a:txBody>
                    <a:bodyPr/>
                    <a:lstStyle/>
                    <a:p>
                      <a:r>
                        <a:rPr lang="en-US" dirty="0"/>
                        <a:t>tropic</a:t>
                      </a:r>
                    </a:p>
                  </a:txBody>
                  <a:tcPr/>
                </a:tc>
                <a:tc>
                  <a:txBody>
                    <a:bodyPr/>
                    <a:lstStyle/>
                    <a:p>
                      <a:r>
                        <a:rPr lang="en-US" dirty="0"/>
                        <a:t>Maritime </a:t>
                      </a:r>
                    </a:p>
                  </a:txBody>
                  <a:tcPr/>
                </a:tc>
                <a:tc>
                  <a:txBody>
                    <a:bodyPr/>
                    <a:lstStyle/>
                    <a:p>
                      <a:r>
                        <a:rPr lang="en-US" dirty="0"/>
                        <a:t>0.09</a:t>
                      </a:r>
                    </a:p>
                  </a:txBody>
                  <a:tcPr/>
                </a:tc>
                <a:tc>
                  <a:txBody>
                    <a:bodyPr/>
                    <a:lstStyle/>
                    <a:p>
                      <a:r>
                        <a:rPr lang="en-US" dirty="0"/>
                        <a:t>Cox-</a:t>
                      </a:r>
                      <a:r>
                        <a:rPr lang="en-US" dirty="0" err="1"/>
                        <a:t>munk</a:t>
                      </a:r>
                      <a:endParaRPr lang="en-US" dirty="0"/>
                    </a:p>
                  </a:txBody>
                  <a:tcPr/>
                </a:tc>
                <a:tc>
                  <a:txBody>
                    <a:bodyPr/>
                    <a:lstStyle/>
                    <a:p>
                      <a:r>
                        <a:rPr lang="en-US" dirty="0"/>
                        <a:t>5</a:t>
                      </a:r>
                    </a:p>
                  </a:txBody>
                  <a:tcPr/>
                </a:tc>
                <a:extLst>
                  <a:ext uri="{0D108BD9-81ED-4DB2-BD59-A6C34878D82A}">
                    <a16:rowId xmlns:a16="http://schemas.microsoft.com/office/drawing/2014/main" val="1763207840"/>
                  </a:ext>
                </a:extLst>
              </a:tr>
              <a:tr h="370840">
                <a:tc>
                  <a:txBody>
                    <a:bodyPr/>
                    <a:lstStyle/>
                    <a:p>
                      <a:r>
                        <a:rPr lang="en-US" dirty="0"/>
                        <a:t>tropic</a:t>
                      </a:r>
                    </a:p>
                  </a:txBody>
                  <a:tcPr/>
                </a:tc>
                <a:tc>
                  <a:txBody>
                    <a:bodyPr/>
                    <a:lstStyle/>
                    <a:p>
                      <a:r>
                        <a:rPr lang="en-US" dirty="0"/>
                        <a:t>Maritime </a:t>
                      </a:r>
                    </a:p>
                  </a:txBody>
                  <a:tcPr/>
                </a:tc>
                <a:tc>
                  <a:txBody>
                    <a:bodyPr/>
                    <a:lstStyle/>
                    <a:p>
                      <a:r>
                        <a:rPr lang="en-US" dirty="0"/>
                        <a:t>0.30</a:t>
                      </a:r>
                    </a:p>
                  </a:txBody>
                  <a:tcPr/>
                </a:tc>
                <a:tc>
                  <a:txBody>
                    <a:bodyPr/>
                    <a:lstStyle/>
                    <a:p>
                      <a:r>
                        <a:rPr lang="en-US" dirty="0"/>
                        <a:t>Cox-</a:t>
                      </a:r>
                      <a:r>
                        <a:rPr lang="en-US" dirty="0" err="1"/>
                        <a:t>munk</a:t>
                      </a:r>
                      <a:endParaRPr lang="en-US" dirty="0"/>
                    </a:p>
                  </a:txBody>
                  <a:tcPr/>
                </a:tc>
                <a:tc>
                  <a:txBody>
                    <a:bodyPr/>
                    <a:lstStyle/>
                    <a:p>
                      <a:r>
                        <a:rPr lang="en-US" dirty="0"/>
                        <a:t>5</a:t>
                      </a:r>
                    </a:p>
                  </a:txBody>
                  <a:tcPr/>
                </a:tc>
                <a:extLst>
                  <a:ext uri="{0D108BD9-81ED-4DB2-BD59-A6C34878D82A}">
                    <a16:rowId xmlns:a16="http://schemas.microsoft.com/office/drawing/2014/main" val="15406169"/>
                  </a:ext>
                </a:extLst>
              </a:tr>
              <a:tr h="370840">
                <a:tc>
                  <a:txBody>
                    <a:bodyPr/>
                    <a:lstStyle/>
                    <a:p>
                      <a:r>
                        <a:rPr lang="en-US" dirty="0"/>
                        <a:t>tropic</a:t>
                      </a:r>
                    </a:p>
                  </a:txBody>
                  <a:tcPr/>
                </a:tc>
                <a:tc>
                  <a:txBody>
                    <a:bodyPr/>
                    <a:lstStyle/>
                    <a:p>
                      <a:r>
                        <a:rPr lang="en-US" dirty="0"/>
                        <a:t>Maritime </a:t>
                      </a:r>
                    </a:p>
                  </a:txBody>
                  <a:tcPr/>
                </a:tc>
                <a:tc>
                  <a:txBody>
                    <a:bodyPr/>
                    <a:lstStyle/>
                    <a:p>
                      <a:r>
                        <a:rPr lang="en-US" dirty="0"/>
                        <a:t>1.17</a:t>
                      </a:r>
                    </a:p>
                  </a:txBody>
                  <a:tcPr/>
                </a:tc>
                <a:tc>
                  <a:txBody>
                    <a:bodyPr/>
                    <a:lstStyle/>
                    <a:p>
                      <a:r>
                        <a:rPr lang="en-US" dirty="0"/>
                        <a:t>Cox-</a:t>
                      </a:r>
                      <a:r>
                        <a:rPr lang="en-US" dirty="0" err="1"/>
                        <a:t>munk</a:t>
                      </a:r>
                      <a:endParaRPr lang="en-US" dirty="0"/>
                    </a:p>
                  </a:txBody>
                  <a:tcPr/>
                </a:tc>
                <a:tc>
                  <a:txBody>
                    <a:bodyPr/>
                    <a:lstStyle/>
                    <a:p>
                      <a:r>
                        <a:rPr lang="en-US" dirty="0"/>
                        <a:t>5</a:t>
                      </a:r>
                    </a:p>
                  </a:txBody>
                  <a:tcPr/>
                </a:tc>
                <a:extLst>
                  <a:ext uri="{0D108BD9-81ED-4DB2-BD59-A6C34878D82A}">
                    <a16:rowId xmlns:a16="http://schemas.microsoft.com/office/drawing/2014/main" val="2450038516"/>
                  </a:ext>
                </a:extLst>
              </a:tr>
            </a:tbl>
          </a:graphicData>
        </a:graphic>
      </p:graphicFrame>
      <p:pic>
        <p:nvPicPr>
          <p:cNvPr id="15" name="Picture 14" descr="Chart, radar chart&#10;&#10;Description automatically generated">
            <a:extLst>
              <a:ext uri="{FF2B5EF4-FFF2-40B4-BE49-F238E27FC236}">
                <a16:creationId xmlns:a16="http://schemas.microsoft.com/office/drawing/2014/main" id="{54102337-7BD7-A54C-AA5A-190A53A5A67C}"/>
              </a:ext>
            </a:extLst>
          </p:cNvPr>
          <p:cNvPicPr>
            <a:picLocks noChangeAspect="1"/>
          </p:cNvPicPr>
          <p:nvPr/>
        </p:nvPicPr>
        <p:blipFill>
          <a:blip r:embed="rId2"/>
          <a:stretch>
            <a:fillRect/>
          </a:stretch>
        </p:blipFill>
        <p:spPr>
          <a:xfrm>
            <a:off x="1609090" y="2859407"/>
            <a:ext cx="7670800" cy="3568700"/>
          </a:xfrm>
          <a:prstGeom prst="rect">
            <a:avLst/>
          </a:prstGeom>
        </p:spPr>
      </p:pic>
      <p:sp>
        <p:nvSpPr>
          <p:cNvPr id="16" name="TextBox 15">
            <a:extLst>
              <a:ext uri="{FF2B5EF4-FFF2-40B4-BE49-F238E27FC236}">
                <a16:creationId xmlns:a16="http://schemas.microsoft.com/office/drawing/2014/main" id="{C219F9FF-5800-4548-B89C-9A26E7491BD1}"/>
              </a:ext>
            </a:extLst>
          </p:cNvPr>
          <p:cNvSpPr txBox="1"/>
          <p:nvPr/>
        </p:nvSpPr>
        <p:spPr bwMode="auto">
          <a:xfrm>
            <a:off x="1577340" y="2813686"/>
            <a:ext cx="7058077" cy="400110"/>
          </a:xfrm>
          <a:prstGeom prst="rect">
            <a:avLst/>
          </a:prstGeom>
          <a:noFill/>
          <a:ln>
            <a:noFill/>
          </a:ln>
        </p:spPr>
        <p:txBody>
          <a:bodyPr wrap="square" rtlCol="0">
            <a:spAutoFit/>
          </a:bodyPr>
          <a:lstStyle/>
          <a:p>
            <a:r>
              <a:rPr lang="en-US" sz="2000" dirty="0"/>
              <a:t>SZA=55°  SW radiance                    Visible band radiance</a:t>
            </a:r>
          </a:p>
        </p:txBody>
      </p:sp>
    </p:spTree>
    <p:extLst>
      <p:ext uri="{BB962C8B-B14F-4D97-AF65-F5344CB8AC3E}">
        <p14:creationId xmlns:p14="http://schemas.microsoft.com/office/powerpoint/2010/main" val="38152101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94A5A-8923-8E4D-92F9-1345728281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9A5E34B-C0F1-AA40-A998-475B2C983990}"/>
              </a:ext>
            </a:extLst>
          </p:cNvPr>
          <p:cNvSpPr>
            <a:spLocks noGrp="1"/>
          </p:cNvSpPr>
          <p:nvPr>
            <p:ph idx="1"/>
          </p:nvPr>
        </p:nvSpPr>
        <p:spPr>
          <a:xfrm>
            <a:off x="56219" y="782636"/>
            <a:ext cx="11681883" cy="1429676"/>
          </a:xfrm>
        </p:spPr>
        <p:txBody>
          <a:bodyPr/>
          <a:lstStyle/>
          <a:p>
            <a:r>
              <a:rPr lang="en-US" dirty="0"/>
              <a:t>Apply the radiative transfer model derived regressions to CERES SW ADM radiance and flux:</a:t>
            </a:r>
          </a:p>
        </p:txBody>
      </p:sp>
      <p:sp>
        <p:nvSpPr>
          <p:cNvPr id="4" name="Date Placeholder 3">
            <a:extLst>
              <a:ext uri="{FF2B5EF4-FFF2-40B4-BE49-F238E27FC236}">
                <a16:creationId xmlns:a16="http://schemas.microsoft.com/office/drawing/2014/main" id="{7AB6E284-AEE0-A147-8B02-3CD21B9758C2}"/>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7A46C563-59BB-954F-9C77-54B51F95149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64E4FA2C-BA59-1141-9275-7AD0786D242C}"/>
              </a:ext>
            </a:extLst>
          </p:cNvPr>
          <p:cNvSpPr>
            <a:spLocks noGrp="1"/>
          </p:cNvSpPr>
          <p:nvPr>
            <p:ph type="sldNum" sz="quarter" idx="12"/>
          </p:nvPr>
        </p:nvSpPr>
        <p:spPr/>
        <p:txBody>
          <a:bodyPr/>
          <a:lstStyle/>
          <a:p>
            <a:pPr>
              <a:defRPr/>
            </a:pPr>
            <a:fld id="{02CE6468-21D4-704F-BA4F-DB5904759ED1}" type="slidenum">
              <a:rPr lang="en-US" altLang="en-US" smtClean="0"/>
              <a:pPr>
                <a:defRPr/>
              </a:pPr>
              <a:t>23</a:t>
            </a:fld>
            <a:endParaRPr lang="en-US" altLang="en-US"/>
          </a:p>
        </p:txBody>
      </p:sp>
      <p:pic>
        <p:nvPicPr>
          <p:cNvPr id="7" name="Picture 6">
            <a:extLst>
              <a:ext uri="{FF2B5EF4-FFF2-40B4-BE49-F238E27FC236}">
                <a16:creationId xmlns:a16="http://schemas.microsoft.com/office/drawing/2014/main" id="{BD2B8CD5-D426-9846-AF28-D8F939ACC37B}"/>
              </a:ext>
            </a:extLst>
          </p:cNvPr>
          <p:cNvPicPr>
            <a:picLocks noChangeAspect="1"/>
          </p:cNvPicPr>
          <p:nvPr/>
        </p:nvPicPr>
        <p:blipFill>
          <a:blip r:embed="rId3"/>
          <a:stretch>
            <a:fillRect/>
          </a:stretch>
        </p:blipFill>
        <p:spPr>
          <a:xfrm>
            <a:off x="3840480" y="1325276"/>
            <a:ext cx="2745999" cy="822960"/>
          </a:xfrm>
          <a:prstGeom prst="rect">
            <a:avLst/>
          </a:prstGeom>
        </p:spPr>
      </p:pic>
      <p:pic>
        <p:nvPicPr>
          <p:cNvPr id="14" name="Picture 13">
            <a:extLst>
              <a:ext uri="{FF2B5EF4-FFF2-40B4-BE49-F238E27FC236}">
                <a16:creationId xmlns:a16="http://schemas.microsoft.com/office/drawing/2014/main" id="{748D4EA7-56EA-E942-8EB9-3A1932251B0E}"/>
              </a:ext>
            </a:extLst>
          </p:cNvPr>
          <p:cNvPicPr>
            <a:picLocks noChangeAspect="1"/>
          </p:cNvPicPr>
          <p:nvPr/>
        </p:nvPicPr>
        <p:blipFill>
          <a:blip r:embed="rId4"/>
          <a:stretch>
            <a:fillRect/>
          </a:stretch>
        </p:blipFill>
        <p:spPr>
          <a:xfrm>
            <a:off x="377190" y="2432197"/>
            <a:ext cx="3657600" cy="3657600"/>
          </a:xfrm>
          <a:prstGeom prst="rect">
            <a:avLst/>
          </a:prstGeom>
        </p:spPr>
      </p:pic>
      <p:pic>
        <p:nvPicPr>
          <p:cNvPr id="15" name="Picture 14">
            <a:extLst>
              <a:ext uri="{FF2B5EF4-FFF2-40B4-BE49-F238E27FC236}">
                <a16:creationId xmlns:a16="http://schemas.microsoft.com/office/drawing/2014/main" id="{534D58CE-A65B-3442-A592-104918D08211}"/>
              </a:ext>
            </a:extLst>
          </p:cNvPr>
          <p:cNvPicPr>
            <a:picLocks noChangeAspect="1"/>
          </p:cNvPicPr>
          <p:nvPr/>
        </p:nvPicPr>
        <p:blipFill>
          <a:blip r:embed="rId5"/>
          <a:stretch>
            <a:fillRect/>
          </a:stretch>
        </p:blipFill>
        <p:spPr>
          <a:xfrm>
            <a:off x="3803780" y="2432197"/>
            <a:ext cx="3657600" cy="3657600"/>
          </a:xfrm>
          <a:prstGeom prst="rect">
            <a:avLst/>
          </a:prstGeom>
        </p:spPr>
      </p:pic>
      <p:sp>
        <p:nvSpPr>
          <p:cNvPr id="16" name="TextBox 15">
            <a:extLst>
              <a:ext uri="{FF2B5EF4-FFF2-40B4-BE49-F238E27FC236}">
                <a16:creationId xmlns:a16="http://schemas.microsoft.com/office/drawing/2014/main" id="{B18ACEF3-2A34-5845-8C18-E3AF1E7219BE}"/>
              </a:ext>
            </a:extLst>
          </p:cNvPr>
          <p:cNvSpPr txBox="1"/>
          <p:nvPr/>
        </p:nvSpPr>
        <p:spPr bwMode="auto">
          <a:xfrm>
            <a:off x="1107639" y="2490821"/>
            <a:ext cx="5363007" cy="400110"/>
          </a:xfrm>
          <a:prstGeom prst="rect">
            <a:avLst/>
          </a:prstGeom>
          <a:noFill/>
          <a:ln>
            <a:noFill/>
          </a:ln>
        </p:spPr>
        <p:txBody>
          <a:bodyPr wrap="none" rtlCol="0">
            <a:spAutoFit/>
          </a:bodyPr>
          <a:lstStyle/>
          <a:p>
            <a:r>
              <a:rPr lang="en-US" sz="2000" dirty="0"/>
              <a:t>Visible band ADM                          Visible-SW </a:t>
            </a:r>
          </a:p>
        </p:txBody>
      </p:sp>
      <p:pic>
        <p:nvPicPr>
          <p:cNvPr id="17" name="Picture 16">
            <a:extLst>
              <a:ext uri="{FF2B5EF4-FFF2-40B4-BE49-F238E27FC236}">
                <a16:creationId xmlns:a16="http://schemas.microsoft.com/office/drawing/2014/main" id="{41B6FB86-50B4-F34A-A46A-253CE5E9510F}"/>
              </a:ext>
            </a:extLst>
          </p:cNvPr>
          <p:cNvPicPr>
            <a:picLocks noChangeAspect="1"/>
          </p:cNvPicPr>
          <p:nvPr/>
        </p:nvPicPr>
        <p:blipFill>
          <a:blip r:embed="rId6"/>
          <a:stretch>
            <a:fillRect/>
          </a:stretch>
        </p:blipFill>
        <p:spPr>
          <a:xfrm>
            <a:off x="7630886" y="3829232"/>
            <a:ext cx="4389120" cy="2743200"/>
          </a:xfrm>
          <a:prstGeom prst="rect">
            <a:avLst/>
          </a:prstGeom>
        </p:spPr>
      </p:pic>
      <p:pic>
        <p:nvPicPr>
          <p:cNvPr id="18" name="Picture 17">
            <a:extLst>
              <a:ext uri="{FF2B5EF4-FFF2-40B4-BE49-F238E27FC236}">
                <a16:creationId xmlns:a16="http://schemas.microsoft.com/office/drawing/2014/main" id="{2E51E887-9A06-C249-A2DD-DEA83C54411A}"/>
              </a:ext>
            </a:extLst>
          </p:cNvPr>
          <p:cNvPicPr>
            <a:picLocks noChangeAspect="1"/>
          </p:cNvPicPr>
          <p:nvPr/>
        </p:nvPicPr>
        <p:blipFill>
          <a:blip r:embed="rId7"/>
          <a:stretch>
            <a:fillRect/>
          </a:stretch>
        </p:blipFill>
        <p:spPr>
          <a:xfrm>
            <a:off x="7630886" y="1194833"/>
            <a:ext cx="4389120" cy="2743200"/>
          </a:xfrm>
          <a:prstGeom prst="rect">
            <a:avLst/>
          </a:prstGeom>
        </p:spPr>
      </p:pic>
    </p:spTree>
    <p:extLst>
      <p:ext uri="{BB962C8B-B14F-4D97-AF65-F5344CB8AC3E}">
        <p14:creationId xmlns:p14="http://schemas.microsoft.com/office/powerpoint/2010/main" val="2248738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FC0B5-F9D4-6A41-9E07-7BE4B85A7D74}"/>
              </a:ext>
            </a:extLst>
          </p:cNvPr>
          <p:cNvSpPr>
            <a:spLocks noGrp="1"/>
          </p:cNvSpPr>
          <p:nvPr>
            <p:ph type="title"/>
          </p:nvPr>
        </p:nvSpPr>
        <p:spPr/>
        <p:txBody>
          <a:bodyPr/>
          <a:lstStyle/>
          <a:p>
            <a:endParaRPr lang="en-US"/>
          </a:p>
        </p:txBody>
      </p:sp>
      <p:sp>
        <p:nvSpPr>
          <p:cNvPr id="4" name="Date Placeholder 3">
            <a:extLst>
              <a:ext uri="{FF2B5EF4-FFF2-40B4-BE49-F238E27FC236}">
                <a16:creationId xmlns:a16="http://schemas.microsoft.com/office/drawing/2014/main" id="{3946D109-4ABF-F641-B807-9B1CA3E8AB5A}"/>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B7C97F5E-8F2C-5F46-B8C6-AA5121F57A4C}"/>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02A300BB-E5B7-8247-B76A-5C14B4908410}"/>
              </a:ext>
            </a:extLst>
          </p:cNvPr>
          <p:cNvSpPr>
            <a:spLocks noGrp="1"/>
          </p:cNvSpPr>
          <p:nvPr>
            <p:ph type="sldNum" sz="quarter" idx="12"/>
          </p:nvPr>
        </p:nvSpPr>
        <p:spPr/>
        <p:txBody>
          <a:bodyPr/>
          <a:lstStyle/>
          <a:p>
            <a:pPr>
              <a:defRPr/>
            </a:pPr>
            <a:fld id="{02CE6468-21D4-704F-BA4F-DB5904759ED1}" type="slidenum">
              <a:rPr lang="en-US" altLang="en-US" smtClean="0"/>
              <a:pPr>
                <a:defRPr/>
              </a:pPr>
              <a:t>24</a:t>
            </a:fld>
            <a:endParaRPr lang="en-US" altLang="en-US"/>
          </a:p>
        </p:txBody>
      </p:sp>
      <p:pic>
        <p:nvPicPr>
          <p:cNvPr id="9" name="Picture 8">
            <a:extLst>
              <a:ext uri="{FF2B5EF4-FFF2-40B4-BE49-F238E27FC236}">
                <a16:creationId xmlns:a16="http://schemas.microsoft.com/office/drawing/2014/main" id="{D50CA684-42DF-B54A-8251-DC10A3FFAAAB}"/>
              </a:ext>
            </a:extLst>
          </p:cNvPr>
          <p:cNvPicPr>
            <a:picLocks noChangeAspect="1"/>
          </p:cNvPicPr>
          <p:nvPr/>
        </p:nvPicPr>
        <p:blipFill>
          <a:blip r:embed="rId2"/>
          <a:stretch>
            <a:fillRect/>
          </a:stretch>
        </p:blipFill>
        <p:spPr>
          <a:xfrm>
            <a:off x="428977" y="2413008"/>
            <a:ext cx="3657600" cy="3657600"/>
          </a:xfrm>
          <a:prstGeom prst="rect">
            <a:avLst/>
          </a:prstGeom>
        </p:spPr>
      </p:pic>
      <p:pic>
        <p:nvPicPr>
          <p:cNvPr id="10" name="Picture 9">
            <a:extLst>
              <a:ext uri="{FF2B5EF4-FFF2-40B4-BE49-F238E27FC236}">
                <a16:creationId xmlns:a16="http://schemas.microsoft.com/office/drawing/2014/main" id="{46373D7C-63E0-994A-86C1-59FBAE29FE44}"/>
              </a:ext>
            </a:extLst>
          </p:cNvPr>
          <p:cNvPicPr>
            <a:picLocks noChangeAspect="1"/>
          </p:cNvPicPr>
          <p:nvPr/>
        </p:nvPicPr>
        <p:blipFill>
          <a:blip r:embed="rId3"/>
          <a:stretch>
            <a:fillRect/>
          </a:stretch>
        </p:blipFill>
        <p:spPr>
          <a:xfrm>
            <a:off x="3788763" y="2413008"/>
            <a:ext cx="3657600" cy="3657600"/>
          </a:xfrm>
          <a:prstGeom prst="rect">
            <a:avLst/>
          </a:prstGeom>
        </p:spPr>
      </p:pic>
      <p:sp>
        <p:nvSpPr>
          <p:cNvPr id="11" name="TextBox 10">
            <a:extLst>
              <a:ext uri="{FF2B5EF4-FFF2-40B4-BE49-F238E27FC236}">
                <a16:creationId xmlns:a16="http://schemas.microsoft.com/office/drawing/2014/main" id="{96AE4EC8-FCCC-7B4C-98D9-F59BE05085C4}"/>
              </a:ext>
            </a:extLst>
          </p:cNvPr>
          <p:cNvSpPr txBox="1"/>
          <p:nvPr/>
        </p:nvSpPr>
        <p:spPr bwMode="auto">
          <a:xfrm>
            <a:off x="1107639" y="2490821"/>
            <a:ext cx="5363007" cy="400110"/>
          </a:xfrm>
          <a:prstGeom prst="rect">
            <a:avLst/>
          </a:prstGeom>
          <a:noFill/>
          <a:ln>
            <a:noFill/>
          </a:ln>
        </p:spPr>
        <p:txBody>
          <a:bodyPr wrap="none" rtlCol="0">
            <a:spAutoFit/>
          </a:bodyPr>
          <a:lstStyle/>
          <a:p>
            <a:r>
              <a:rPr lang="en-US" sz="2000" dirty="0"/>
              <a:t>Visible band ADM                          Visible-SW </a:t>
            </a:r>
          </a:p>
        </p:txBody>
      </p:sp>
      <p:pic>
        <p:nvPicPr>
          <p:cNvPr id="12" name="Picture 11">
            <a:extLst>
              <a:ext uri="{FF2B5EF4-FFF2-40B4-BE49-F238E27FC236}">
                <a16:creationId xmlns:a16="http://schemas.microsoft.com/office/drawing/2014/main" id="{831381D8-886D-4F49-9321-90D906B878E8}"/>
              </a:ext>
            </a:extLst>
          </p:cNvPr>
          <p:cNvPicPr>
            <a:picLocks noChangeAspect="1"/>
          </p:cNvPicPr>
          <p:nvPr/>
        </p:nvPicPr>
        <p:blipFill>
          <a:blip r:embed="rId4"/>
          <a:stretch>
            <a:fillRect/>
          </a:stretch>
        </p:blipFill>
        <p:spPr>
          <a:xfrm>
            <a:off x="7635872" y="3528722"/>
            <a:ext cx="4389120" cy="2743200"/>
          </a:xfrm>
          <a:prstGeom prst="rect">
            <a:avLst/>
          </a:prstGeom>
        </p:spPr>
      </p:pic>
      <p:pic>
        <p:nvPicPr>
          <p:cNvPr id="13" name="Picture 12">
            <a:extLst>
              <a:ext uri="{FF2B5EF4-FFF2-40B4-BE49-F238E27FC236}">
                <a16:creationId xmlns:a16="http://schemas.microsoft.com/office/drawing/2014/main" id="{2D79DF32-F357-6545-8217-4B9EBC5C3D40}"/>
              </a:ext>
            </a:extLst>
          </p:cNvPr>
          <p:cNvPicPr>
            <a:picLocks noChangeAspect="1"/>
          </p:cNvPicPr>
          <p:nvPr/>
        </p:nvPicPr>
        <p:blipFill>
          <a:blip r:embed="rId5"/>
          <a:stretch>
            <a:fillRect/>
          </a:stretch>
        </p:blipFill>
        <p:spPr>
          <a:xfrm>
            <a:off x="7635872" y="914400"/>
            <a:ext cx="4389120" cy="2743200"/>
          </a:xfrm>
          <a:prstGeom prst="rect">
            <a:avLst/>
          </a:prstGeom>
        </p:spPr>
      </p:pic>
    </p:spTree>
    <p:extLst>
      <p:ext uri="{BB962C8B-B14F-4D97-AF65-F5344CB8AC3E}">
        <p14:creationId xmlns:p14="http://schemas.microsoft.com/office/powerpoint/2010/main" val="21428777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32B982-2455-E742-8979-8A1E632C6E99}"/>
              </a:ext>
            </a:extLst>
          </p:cNvPr>
          <p:cNvSpPr>
            <a:spLocks noGrp="1"/>
          </p:cNvSpPr>
          <p:nvPr>
            <p:ph type="title"/>
          </p:nvPr>
        </p:nvSpPr>
        <p:spPr/>
        <p:txBody>
          <a:bodyPr/>
          <a:lstStyle/>
          <a:p>
            <a:r>
              <a:rPr lang="en-US" dirty="0"/>
              <a:t>Summary</a:t>
            </a:r>
          </a:p>
        </p:txBody>
      </p:sp>
      <p:sp>
        <p:nvSpPr>
          <p:cNvPr id="3" name="Content Placeholder 2">
            <a:extLst>
              <a:ext uri="{FF2B5EF4-FFF2-40B4-BE49-F238E27FC236}">
                <a16:creationId xmlns:a16="http://schemas.microsoft.com/office/drawing/2014/main" id="{2E9BEA06-6D86-584B-9016-DB6D642854CC}"/>
              </a:ext>
            </a:extLst>
          </p:cNvPr>
          <p:cNvSpPr>
            <a:spLocks noGrp="1"/>
          </p:cNvSpPr>
          <p:nvPr>
            <p:ph idx="1"/>
          </p:nvPr>
        </p:nvSpPr>
        <p:spPr>
          <a:xfrm>
            <a:off x="245826" y="668101"/>
            <a:ext cx="11700347" cy="5521797"/>
          </a:xfrm>
        </p:spPr>
        <p:txBody>
          <a:bodyPr/>
          <a:lstStyle/>
          <a:p>
            <a:pPr>
              <a:lnSpc>
                <a:spcPts val="3200"/>
              </a:lnSpc>
              <a:spcBef>
                <a:spcPts val="0"/>
              </a:spcBef>
              <a:spcAft>
                <a:spcPts val="1000"/>
              </a:spcAft>
            </a:pPr>
            <a:r>
              <a:rPr lang="en-US" dirty="0"/>
              <a:t>The current NSIDC sea ice concentration used in CERES data processing underestimates sea ice concentration by about 10%. </a:t>
            </a:r>
          </a:p>
          <a:p>
            <a:pPr>
              <a:lnSpc>
                <a:spcPts val="3200"/>
              </a:lnSpc>
              <a:spcBef>
                <a:spcPts val="0"/>
              </a:spcBef>
              <a:spcAft>
                <a:spcPts val="1000"/>
              </a:spcAft>
            </a:pPr>
            <a:r>
              <a:rPr lang="en-US" dirty="0"/>
              <a:t>Sea ice brightness index is used to mitigate this issue. NOAA sea ice concentration CDR is considered for Ed5. </a:t>
            </a:r>
          </a:p>
          <a:p>
            <a:pPr>
              <a:lnSpc>
                <a:spcPts val="3200"/>
              </a:lnSpc>
              <a:spcBef>
                <a:spcPts val="0"/>
              </a:spcBef>
              <a:spcAft>
                <a:spcPts val="1000"/>
              </a:spcAft>
            </a:pPr>
            <a:r>
              <a:rPr lang="en-US" dirty="0"/>
              <a:t>MODIS land cover data will be used in the Ed5 processing for land surface type classification.</a:t>
            </a:r>
          </a:p>
          <a:p>
            <a:pPr>
              <a:lnSpc>
                <a:spcPts val="3200"/>
              </a:lnSpc>
              <a:spcBef>
                <a:spcPts val="0"/>
              </a:spcBef>
              <a:spcAft>
                <a:spcPts val="1000"/>
              </a:spcAft>
            </a:pPr>
            <a:r>
              <a:rPr lang="en-US" dirty="0"/>
              <a:t>Using Aqua ADMs for NPP flux inversion has negligible impact on global mean all-sky daytime and nighttime LW fluxes but can lead to &gt;2 Wm-2 bias for monthly gridded mean LW flux. </a:t>
            </a:r>
          </a:p>
          <a:p>
            <a:pPr>
              <a:lnSpc>
                <a:spcPts val="3200"/>
              </a:lnSpc>
              <a:spcBef>
                <a:spcPts val="0"/>
              </a:spcBef>
              <a:spcAft>
                <a:spcPts val="1000"/>
              </a:spcAft>
            </a:pPr>
            <a:r>
              <a:rPr lang="en-US" dirty="0"/>
              <a:t>Using Aqua ADMs for NPP flux inversion underestimates global mean clear-sky daytime LW flux by 0.4 Wm-2 and nighttime LW fluxes by 0.2 Wm-2 with monthly gridded mean LW flux biases exceeding 4 Wm-2.</a:t>
            </a:r>
          </a:p>
          <a:p>
            <a:pPr>
              <a:lnSpc>
                <a:spcPts val="3200"/>
              </a:lnSpc>
              <a:spcBef>
                <a:spcPts val="0"/>
              </a:spcBef>
              <a:spcAft>
                <a:spcPts val="1000"/>
              </a:spcAft>
            </a:pPr>
            <a:r>
              <a:rPr lang="en-US" dirty="0"/>
              <a:t>Developed a method to derive visible ADMs from CERES SW ADMs.  </a:t>
            </a:r>
          </a:p>
          <a:p>
            <a:pPr>
              <a:lnSpc>
                <a:spcPts val="3200"/>
              </a:lnSpc>
              <a:spcBef>
                <a:spcPts val="0"/>
              </a:spcBef>
              <a:spcAft>
                <a:spcPts val="1000"/>
              </a:spcAft>
            </a:pPr>
            <a:endParaRPr lang="en-US" dirty="0"/>
          </a:p>
          <a:p>
            <a:pPr>
              <a:lnSpc>
                <a:spcPts val="3200"/>
              </a:lnSpc>
              <a:spcBef>
                <a:spcPts val="0"/>
              </a:spcBef>
              <a:spcAft>
                <a:spcPts val="1000"/>
              </a:spcAft>
            </a:pPr>
            <a:endParaRPr lang="en-US" dirty="0"/>
          </a:p>
        </p:txBody>
      </p:sp>
      <p:sp>
        <p:nvSpPr>
          <p:cNvPr id="4" name="Date Placeholder 3">
            <a:extLst>
              <a:ext uri="{FF2B5EF4-FFF2-40B4-BE49-F238E27FC236}">
                <a16:creationId xmlns:a16="http://schemas.microsoft.com/office/drawing/2014/main" id="{F3883AB5-2646-B14B-A2EB-578792A0A198}"/>
              </a:ext>
            </a:extLst>
          </p:cNvPr>
          <p:cNvSpPr>
            <a:spLocks noGrp="1"/>
          </p:cNvSpPr>
          <p:nvPr>
            <p:ph type="dt" sz="half" idx="10"/>
          </p:nvPr>
        </p:nvSpPr>
        <p:spPr/>
        <p:txBody>
          <a:bodyPr/>
          <a:lstStyle/>
          <a:p>
            <a:pPr>
              <a:defRPr/>
            </a:pPr>
            <a:r>
              <a:rPr lang="en-US"/>
              <a:t>04/26/22</a:t>
            </a:r>
            <a:endParaRPr lang="en-US" dirty="0"/>
          </a:p>
        </p:txBody>
      </p:sp>
      <p:sp>
        <p:nvSpPr>
          <p:cNvPr id="5" name="Footer Placeholder 4">
            <a:extLst>
              <a:ext uri="{FF2B5EF4-FFF2-40B4-BE49-F238E27FC236}">
                <a16:creationId xmlns:a16="http://schemas.microsoft.com/office/drawing/2014/main" id="{088569E6-1418-8C46-8161-0F5957C8FE29}"/>
              </a:ext>
            </a:extLst>
          </p:cNvPr>
          <p:cNvSpPr>
            <a:spLocks noGrp="1"/>
          </p:cNvSpPr>
          <p:nvPr>
            <p:ph type="ftr" sz="quarter" idx="11"/>
          </p:nvPr>
        </p:nvSpPr>
        <p:spPr/>
        <p:txBody>
          <a:bodyPr/>
          <a:lstStyle/>
          <a:p>
            <a:pPr>
              <a:defRPr/>
            </a:pPr>
            <a:r>
              <a:rPr lang="en-US"/>
              <a:t>CERES STM</a:t>
            </a:r>
            <a:endParaRPr lang="en-US" dirty="0"/>
          </a:p>
        </p:txBody>
      </p:sp>
      <p:sp>
        <p:nvSpPr>
          <p:cNvPr id="6" name="Slide Number Placeholder 5">
            <a:extLst>
              <a:ext uri="{FF2B5EF4-FFF2-40B4-BE49-F238E27FC236}">
                <a16:creationId xmlns:a16="http://schemas.microsoft.com/office/drawing/2014/main" id="{7696FB18-EE3E-8B4E-82D8-0F4A6F621C7D}"/>
              </a:ext>
            </a:extLst>
          </p:cNvPr>
          <p:cNvSpPr>
            <a:spLocks noGrp="1"/>
          </p:cNvSpPr>
          <p:nvPr>
            <p:ph type="sldNum" sz="quarter" idx="12"/>
          </p:nvPr>
        </p:nvSpPr>
        <p:spPr/>
        <p:txBody>
          <a:bodyPr/>
          <a:lstStyle/>
          <a:p>
            <a:pPr>
              <a:defRPr/>
            </a:pPr>
            <a:fld id="{02CE6468-21D4-704F-BA4F-DB5904759ED1}" type="slidenum">
              <a:rPr lang="en-US" altLang="en-US" smtClean="0"/>
              <a:pPr>
                <a:defRPr/>
              </a:pPr>
              <a:t>25</a:t>
            </a:fld>
            <a:endParaRPr lang="en-US" altLang="en-US"/>
          </a:p>
        </p:txBody>
      </p:sp>
    </p:spTree>
    <p:extLst>
      <p:ext uri="{BB962C8B-B14F-4D97-AF65-F5344CB8AC3E}">
        <p14:creationId xmlns:p14="http://schemas.microsoft.com/office/powerpoint/2010/main" val="278896735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txDef>
      <a:spPr bwMode="auto">
        <a:blipFill rotWithShape="0">
          <a:blip xmlns:r="http://schemas.openxmlformats.org/officeDocument/2006/relationships" r:embed="rId1"/>
          <a:stretch>
            <a:fillRect l="-267" t="-96667" r="-12600" b="-125000"/>
          </a:stretch>
        </a:blipFill>
        <a:ln>
          <a:noFill/>
        </a:ln>
        <a:extLst>
          <a:ext uri="{91240B29-F687-4F45-9708-019B960494DF}">
            <a14:hiddenLine xmlns:a14="http://schemas.microsoft.com/office/drawing/2010/main" w="9525">
              <a:solidFill>
                <a:srgbClr val="000000"/>
              </a:solidFill>
              <a:miter lim="800000"/>
              <a:headEnd/>
              <a:tailEnd/>
            </a14:hiddenLine>
          </a:ext>
        </a:extLst>
      </a:spPr>
      <a:bodyPr/>
      <a:lstStyle>
        <a:defPPr>
          <a:defRPr>
            <a:noFill/>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{F75153B2-A0C1-6344-84CE-420A13D7FB0C}tf16401369</Template>
  <TotalTime>430683</TotalTime>
  <Words>1694</Words>
  <Application>Microsoft Macintosh PowerPoint</Application>
  <PresentationFormat>Widescreen</PresentationFormat>
  <Paragraphs>284</Paragraphs>
  <Slides>25</Slides>
  <Notes>14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Comic Sans MS</vt:lpstr>
      <vt:lpstr>Lucida Grande</vt:lpstr>
      <vt:lpstr>Office Theme</vt:lpstr>
      <vt:lpstr>CERES Angular Distribution Model Working Group Report</vt:lpstr>
      <vt:lpstr>From radiance to flux: angular distribution models</vt:lpstr>
      <vt:lpstr>Snow and ice fraction used for scene identification </vt:lpstr>
      <vt:lpstr>NSIDC and imager-based snow ice fraction differ </vt:lpstr>
      <vt:lpstr>Use sea ice brightness index to classify clear-sky ADMs</vt:lpstr>
      <vt:lpstr>Can use SIBI to further classify scenes within each sea ice fraction bin</vt:lpstr>
      <vt:lpstr>Impact on clear-sky sea ice fluxs</vt:lpstr>
      <vt:lpstr>Normalized difference snow index</vt:lpstr>
      <vt:lpstr>PowerPoint Presentation</vt:lpstr>
      <vt:lpstr>PowerPoint Presentation</vt:lpstr>
      <vt:lpstr>IGBP classification from USGS (Belward, 1996, Loevland et al. 2000)</vt:lpstr>
      <vt:lpstr>MODIS Land Cover Product (Sulla-Menashe et al. 2019)</vt:lpstr>
      <vt:lpstr>PowerPoint Presentation</vt:lpstr>
      <vt:lpstr>CERES S-NPP is in full RAP scan mode</vt:lpstr>
      <vt:lpstr>LW ADMs for CERES on S-NPP</vt:lpstr>
      <vt:lpstr>All-sky daytime LW flux difference</vt:lpstr>
      <vt:lpstr>Clear-sky daytime LW flux difference</vt:lpstr>
      <vt:lpstr>All-sky nighttime LW flux difference</vt:lpstr>
      <vt:lpstr>Clear-sky nighttime LW flux difference</vt:lpstr>
      <vt:lpstr>Visible ADMs for Libera </vt:lpstr>
      <vt:lpstr>Derive visible ADMs from CERES SW ADMs</vt:lpstr>
      <vt:lpstr>Clear ocean simulation</vt:lpstr>
      <vt:lpstr>PowerPoint Presentation</vt:lpstr>
      <vt:lpstr>PowerPoint Presentation</vt:lpstr>
      <vt:lpstr>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NASA LaRC ODIN</dc:creator>
  <cp:lastModifiedBy>Su, Wenying (LARC-E302)</cp:lastModifiedBy>
  <cp:revision>2307</cp:revision>
  <cp:lastPrinted>2021-10-08T20:18:45Z</cp:lastPrinted>
  <dcterms:created xsi:type="dcterms:W3CDTF">2013-05-06T18:25:32Z</dcterms:created>
  <dcterms:modified xsi:type="dcterms:W3CDTF">2022-04-20T19:25:52Z</dcterms:modified>
</cp:coreProperties>
</file>