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comments/comment4.xml" ContentType="application/vnd.openxmlformats-officedocument.presentationml.comments+xml"/>
  <Override PartName="/ppt/comments/comment5.xml" ContentType="application/vnd.openxmlformats-officedocument.presentationml.comments+xml"/>
  <Override PartName="/ppt/comments/comment6.xml" ContentType="application/vnd.openxmlformats-officedocument.presentationml.comments+xml"/>
  <Override PartName="/ppt/comments/comment7.xml" ContentType="application/vnd.openxmlformats-officedocument.presentationml.comments+xml"/>
  <Override PartName="/ppt/comments/comment8.xml" ContentType="application/vnd.openxmlformats-officedocument.presentationml.comment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130"/>
  </p:notesMasterIdLst>
  <p:sldIdLst>
    <p:sldId id="839" r:id="rId5"/>
    <p:sldId id="840" r:id="rId6"/>
    <p:sldId id="851" r:id="rId7"/>
    <p:sldId id="841" r:id="rId8"/>
    <p:sldId id="704" r:id="rId9"/>
    <p:sldId id="761" r:id="rId10"/>
    <p:sldId id="844" r:id="rId11"/>
    <p:sldId id="845" r:id="rId12"/>
    <p:sldId id="846" r:id="rId13"/>
    <p:sldId id="848" r:id="rId14"/>
    <p:sldId id="1479" r:id="rId15"/>
    <p:sldId id="847" r:id="rId16"/>
    <p:sldId id="849" r:id="rId17"/>
    <p:sldId id="990" r:id="rId18"/>
    <p:sldId id="1480" r:id="rId19"/>
    <p:sldId id="852" r:id="rId20"/>
    <p:sldId id="260" r:id="rId21"/>
    <p:sldId id="1493" r:id="rId22"/>
    <p:sldId id="1481" r:id="rId23"/>
    <p:sldId id="1483" r:id="rId24"/>
    <p:sldId id="261" r:id="rId25"/>
    <p:sldId id="262" r:id="rId26"/>
    <p:sldId id="263" r:id="rId27"/>
    <p:sldId id="264" r:id="rId28"/>
    <p:sldId id="265" r:id="rId29"/>
    <p:sldId id="266" r:id="rId30"/>
    <p:sldId id="267" r:id="rId31"/>
    <p:sldId id="1484" r:id="rId32"/>
    <p:sldId id="272" r:id="rId33"/>
    <p:sldId id="1494" r:id="rId34"/>
    <p:sldId id="355" r:id="rId35"/>
    <p:sldId id="356" r:id="rId36"/>
    <p:sldId id="410" r:id="rId37"/>
    <p:sldId id="419" r:id="rId38"/>
    <p:sldId id="373" r:id="rId39"/>
    <p:sldId id="375" r:id="rId40"/>
    <p:sldId id="1495" r:id="rId41"/>
    <p:sldId id="1485" r:id="rId42"/>
    <p:sldId id="1486" r:id="rId43"/>
    <p:sldId id="316" r:id="rId44"/>
    <p:sldId id="1487" r:id="rId45"/>
    <p:sldId id="1488" r:id="rId46"/>
    <p:sldId id="319" r:id="rId47"/>
    <p:sldId id="1489" r:id="rId48"/>
    <p:sldId id="324" r:id="rId49"/>
    <p:sldId id="1490" r:id="rId50"/>
    <p:sldId id="1491" r:id="rId51"/>
    <p:sldId id="1492" r:id="rId52"/>
    <p:sldId id="1496" r:id="rId53"/>
    <p:sldId id="461" r:id="rId54"/>
    <p:sldId id="462" r:id="rId55"/>
    <p:sldId id="463" r:id="rId56"/>
    <p:sldId id="464" r:id="rId57"/>
    <p:sldId id="465" r:id="rId58"/>
    <p:sldId id="466" r:id="rId59"/>
    <p:sldId id="467" r:id="rId60"/>
    <p:sldId id="468" r:id="rId61"/>
    <p:sldId id="469" r:id="rId62"/>
    <p:sldId id="470" r:id="rId63"/>
    <p:sldId id="471" r:id="rId64"/>
    <p:sldId id="472" r:id="rId65"/>
    <p:sldId id="473" r:id="rId66"/>
    <p:sldId id="474" r:id="rId67"/>
    <p:sldId id="475" r:id="rId68"/>
    <p:sldId id="476" r:id="rId69"/>
    <p:sldId id="477" r:id="rId70"/>
    <p:sldId id="478" r:id="rId71"/>
    <p:sldId id="479" r:id="rId72"/>
    <p:sldId id="480" r:id="rId73"/>
    <p:sldId id="481" r:id="rId74"/>
    <p:sldId id="482" r:id="rId75"/>
    <p:sldId id="483" r:id="rId76"/>
    <p:sldId id="484" r:id="rId77"/>
    <p:sldId id="1497" r:id="rId78"/>
    <p:sldId id="1514" r:id="rId79"/>
    <p:sldId id="1505" r:id="rId80"/>
    <p:sldId id="854" r:id="rId81"/>
    <p:sldId id="306" r:id="rId82"/>
    <p:sldId id="307" r:id="rId83"/>
    <p:sldId id="310" r:id="rId84"/>
    <p:sldId id="392" r:id="rId85"/>
    <p:sldId id="311" r:id="rId86"/>
    <p:sldId id="323" r:id="rId87"/>
    <p:sldId id="1510" r:id="rId88"/>
    <p:sldId id="1511" r:id="rId89"/>
    <p:sldId id="1513" r:id="rId90"/>
    <p:sldId id="312" r:id="rId91"/>
    <p:sldId id="337" r:id="rId92"/>
    <p:sldId id="308" r:id="rId93"/>
    <p:sldId id="1512" r:id="rId94"/>
    <p:sldId id="325" r:id="rId95"/>
    <p:sldId id="321" r:id="rId96"/>
    <p:sldId id="326" r:id="rId97"/>
    <p:sldId id="330" r:id="rId98"/>
    <p:sldId id="331" r:id="rId99"/>
    <p:sldId id="333" r:id="rId100"/>
    <p:sldId id="336" r:id="rId101"/>
    <p:sldId id="391" r:id="rId102"/>
    <p:sldId id="1508" r:id="rId103"/>
    <p:sldId id="1509" r:id="rId104"/>
    <p:sldId id="853" r:id="rId105"/>
    <p:sldId id="335" r:id="rId106"/>
    <p:sldId id="334" r:id="rId107"/>
    <p:sldId id="862" r:id="rId108"/>
    <p:sldId id="858" r:id="rId109"/>
    <p:sldId id="856" r:id="rId110"/>
    <p:sldId id="855" r:id="rId111"/>
    <p:sldId id="1515" r:id="rId112"/>
    <p:sldId id="268" r:id="rId113"/>
    <p:sldId id="269" r:id="rId114"/>
    <p:sldId id="417" r:id="rId115"/>
    <p:sldId id="271" r:id="rId116"/>
    <p:sldId id="448" r:id="rId117"/>
    <p:sldId id="394" r:id="rId118"/>
    <p:sldId id="320" r:id="rId119"/>
    <p:sldId id="450" r:id="rId120"/>
    <p:sldId id="315" r:id="rId121"/>
    <p:sldId id="395" r:id="rId122"/>
    <p:sldId id="317" r:id="rId123"/>
    <p:sldId id="318" r:id="rId124"/>
    <p:sldId id="327" r:id="rId125"/>
    <p:sldId id="328" r:id="rId126"/>
    <p:sldId id="329" r:id="rId127"/>
    <p:sldId id="342" r:id="rId128"/>
    <p:sldId id="850" r:id="rId1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ntziaras, Dimitrios C. (GSFC-4280)" initials="MDC(4" lastIdx="36" clrIdx="0">
    <p:extLst>
      <p:ext uri="{19B8F6BF-5375-455C-9EA6-DF929625EA0E}">
        <p15:presenceInfo xmlns:p15="http://schemas.microsoft.com/office/powerpoint/2012/main" userId="S::dmantzia@ndc.nasa.gov::865c7a9a-15e1-461d-b097-71b90c1c0854" providerId="AD"/>
      </p:ext>
    </p:extLst>
  </p:cmAuthor>
  <p:cmAuthor id="2" name="Shen, Haijun (GSFC-595.0)[OMITRON]" initials="SH(" lastIdx="4" clrIdx="1">
    <p:extLst>
      <p:ext uri="{19B8F6BF-5375-455C-9EA6-DF929625EA0E}">
        <p15:presenceInfo xmlns:p15="http://schemas.microsoft.com/office/powerpoint/2012/main" userId="Shen, Haijun (GSFC-595.0)[OMITRON]" providerId="None"/>
      </p:ext>
    </p:extLst>
  </p:cmAuthor>
  <p:cmAuthor id="3" name="Swaminathan, Keshav (GSFC-595.0)[AI SOLUTIONS, INC]" initials="SI" lastIdx="3" clrIdx="2">
    <p:extLst>
      <p:ext uri="{19B8F6BF-5375-455C-9EA6-DF929625EA0E}">
        <p15:presenceInfo xmlns:p15="http://schemas.microsoft.com/office/powerpoint/2012/main" userId="S::kswamin1@ndc.nasa.gov::2b0c3963-2a2c-46b5-bef9-03e903b900a4" providerId="AD"/>
      </p:ext>
    </p:extLst>
  </p:cmAuthor>
  <p:cmAuthor id="4" name="Hendrickson, Jason T. (GSFC-428.0)[KBRwyle]" initials="HJT(4" lastIdx="2" clrIdx="3">
    <p:extLst>
      <p:ext uri="{19B8F6BF-5375-455C-9EA6-DF929625EA0E}">
        <p15:presenceInfo xmlns:p15="http://schemas.microsoft.com/office/powerpoint/2012/main" userId="S::jthendri@ndc.nasa.gov::16762006-4bdc-4c0c-bb7a-42fc1e21bfdc" providerId="AD"/>
      </p:ext>
    </p:extLst>
  </p:cmAuthor>
  <p:cmAuthor id="5" name="Keshav Swaminathan" initials="KS" lastIdx="6" clrIdx="4">
    <p:extLst>
      <p:ext uri="{19B8F6BF-5375-455C-9EA6-DF929625EA0E}">
        <p15:presenceInfo xmlns:p15="http://schemas.microsoft.com/office/powerpoint/2012/main" userId="S-1-5-21-865672521-1475708268-755745104-214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6C72C"/>
    <a:srgbClr val="77C82F"/>
    <a:srgbClr val="0000FF"/>
    <a:srgbClr val="CCFFCC"/>
    <a:srgbClr val="FFFFCC"/>
    <a:srgbClr val="D2DB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9E8710-B70F-44EB-A637-6E1A1C5B8B41}" v="2" dt="2022-04-19T13:38:47.245"/>
    <p1510:client id="{6C576A97-C911-4A43-858B-C30CBD29D64A}" v="90" dt="2022-04-19T13:39:53.042"/>
    <p1510:client id="{80CA8E2B-4BFB-497B-B848-EFBD0F1FE4C3}" v="18" dt="2022-04-19T14:15:20.955"/>
    <p1510:client id="{A70A88E1-A921-43D9-8D13-D3FC26E54A5F}" v="5" dt="2022-04-19T20:45:35.459"/>
    <p1510:client id="{C1714030-E257-4FD0-A5EC-C2A88D08C9D9}" v="121" dt="2022-04-19T13:37:36.684"/>
    <p1510:client id="{DC3CF843-3F45-45BF-993A-DE14A17B3F11}" v="1" dt="2022-04-19T21:02:05.376"/>
    <p1510:client id="{DCB08A09-8434-4756-96B9-17A1C595072C}" v="78" dt="2022-04-19T13:49:59.908"/>
    <p1510:client id="{DEFCBFCD-1F80-4DBB-91A6-68474A6722B0}" v="88" dt="2022-04-19T14:21:21.777"/>
    <p1510:client id="{DFB8E7DC-0B10-4DDD-810B-E0CE9245AE1C}" v="1" dt="2022-04-19T15:16:41.972"/>
  </p1510:revLst>
</p1510:revInfo>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142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theme" Target="theme/theme1.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notesMaster" Target="notesMasters/notesMaster1.xml"/><Relationship Id="rId135" Type="http://schemas.openxmlformats.org/officeDocument/2006/relationships/tableStyles" Target="tableStyles.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commentAuthors" Target="commentAuthors.xml"/><Relationship Id="rId136" Type="http://schemas.microsoft.com/office/2015/10/relationships/revisionInfo" Target="revisionInfo.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presProps" Target="presProp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viewProps" Target="viewProp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2-04-15T12:44:28.114" idx="23">
    <p:pos x="10" y="10"/>
    <p:text>Combine with next slide</p:text>
    <p:extLst>
      <p:ext uri="{C676402C-5697-4E1C-873F-D02D1690AC5C}">
        <p15:threadingInfo xmlns:p15="http://schemas.microsoft.com/office/powerpoint/2012/main" timeZoneBias="240"/>
      </p:ext>
    </p:extLst>
  </p:cm>
  <p:cm authorId="1" dt="2022-04-15T13:07:55.089" idx="33">
    <p:pos x="10" y="106"/>
    <p:text>Combine with next slide</p:text>
    <p:extLst>
      <p:ext uri="{C676402C-5697-4E1C-873F-D02D1690AC5C}">
        <p15:threadingInfo xmlns:p15="http://schemas.microsoft.com/office/powerpoint/2012/main" timeZoneBias="240">
          <p15:parentCm authorId="1" idx="23"/>
        </p15:threadingInfo>
      </p:ext>
    </p:extLst>
  </p:cm>
  <p:cm authorId="3" dt="2022-04-19T08:16:41.972" idx="3">
    <p:pos x="10" y="202"/>
    <p:text>Combined into one Methodology slide
</p:text>
    <p:extLst>
      <p:ext uri="{C676402C-5697-4E1C-873F-D02D1690AC5C}">
        <p15:threadingInfo xmlns:p15="http://schemas.microsoft.com/office/powerpoint/2012/main" timeZoneBias="420">
          <p15:parentCm authorId="1" idx="23"/>
        </p15:threadingInfo>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1" dt="2022-04-15T12:46:11.659" idx="27">
    <p:pos x="10" y="10"/>
    <p:text>Add takeaway;  make it clear that there is no issue unless 4 week seperation and we would execute a trim burn in this case to solve the problem</p:text>
    <p:extLst>
      <p:ext uri="{C676402C-5697-4E1C-873F-D02D1690AC5C}">
        <p15:threadingInfo xmlns:p15="http://schemas.microsoft.com/office/powerpoint/2012/main" timeZoneBias="240"/>
      </p:ext>
    </p:extLst>
  </p:cm>
  <p:cm authorId="5" dt="2022-04-18T11:15:58.098" idx="3">
    <p:pos x="10" y="106"/>
    <p:text>Updated with takeaway</p:text>
    <p:extLst>
      <p:ext uri="{C676402C-5697-4E1C-873F-D02D1690AC5C}">
        <p15:threadingInfo xmlns:p15="http://schemas.microsoft.com/office/powerpoint/2012/main" timeZoneBias="240">
          <p15:parentCm authorId="1" idx="27"/>
        </p15:threadingInfo>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1" dt="2022-04-15T12:53:53.316" idx="29">
    <p:pos x="10" y="10"/>
    <p:text>Consider merging with next two slides</p:text>
    <p:extLst>
      <p:ext uri="{C676402C-5697-4E1C-873F-D02D1690AC5C}">
        <p15:threadingInfo xmlns:p15="http://schemas.microsoft.com/office/powerpoint/2012/main" timeZoneBias="240"/>
      </p:ext>
    </p:extLst>
  </p:cm>
  <p:cm authorId="1" dt="2022-04-15T13:11:27.843" idx="36">
    <p:pos x="106" y="106"/>
    <p:text>May want to move this earlier in your slides</p:text>
    <p:extLst>
      <p:ext uri="{C676402C-5697-4E1C-873F-D02D1690AC5C}">
        <p15:threadingInfo xmlns:p15="http://schemas.microsoft.com/office/powerpoint/2012/main" timeZoneBias="240"/>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22-04-15T12:54:23.289" idx="30">
    <p:pos x="10" y="10"/>
    <p:text>Combine with next slide</p:text>
    <p:extLst>
      <p:ext uri="{C676402C-5697-4E1C-873F-D02D1690AC5C}">
        <p15:threadingInfo xmlns:p15="http://schemas.microsoft.com/office/powerpoint/2012/main" timeZoneBias="24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22-04-15T12:54:31.163" idx="31">
    <p:pos x="10" y="10"/>
    <p:text>Combine with previous slide</p:text>
    <p:extLst>
      <p:ext uri="{C676402C-5697-4E1C-873F-D02D1690AC5C}">
        <p15:threadingInfo xmlns:p15="http://schemas.microsoft.com/office/powerpoint/2012/main" timeZoneBias="240"/>
      </p:ext>
    </p:extLst>
  </p:cm>
</p:cmLst>
</file>

<file path=ppt/comments/comment6.xml><?xml version="1.0" encoding="utf-8"?>
<p:cmLst xmlns:a="http://schemas.openxmlformats.org/drawingml/2006/main" xmlns:r="http://schemas.openxmlformats.org/officeDocument/2006/relationships" xmlns:p="http://schemas.openxmlformats.org/presentationml/2006/main">
  <p:cm authorId="3" dt="2022-04-19T06:39:53.042" idx="2">
    <p:pos x="10" y="10"/>
    <p:text>Moved to backup
</p:text>
    <p:extLst>
      <p:ext uri="{C676402C-5697-4E1C-873F-D02D1690AC5C}">
        <p15:threadingInfo xmlns:p15="http://schemas.microsoft.com/office/powerpoint/2012/main" timeZoneBias="420"/>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1" dt="2022-03-24T16:49:49.706" idx="18">
    <p:pos x="10" y="10"/>
    <p:text>Move to backup?  Explain why this is important.</p:text>
    <p:extLst>
      <p:ext uri="{C676402C-5697-4E1C-873F-D02D1690AC5C}">
        <p15:threadingInfo xmlns:p15="http://schemas.microsoft.com/office/powerpoint/2012/main" timeZoneBias="240"/>
      </p:ext>
    </p:extLst>
  </p:cm>
</p:cmLst>
</file>

<file path=ppt/comments/comment8.xml><?xml version="1.0" encoding="utf-8"?>
<p:cmLst xmlns:a="http://schemas.openxmlformats.org/drawingml/2006/main" xmlns:r="http://schemas.openxmlformats.org/officeDocument/2006/relationships" xmlns:p="http://schemas.openxmlformats.org/presentationml/2006/main">
  <p:cm authorId="1" dt="2022-03-24T16:50:59.163" idx="19">
    <p:pos x="10" y="10"/>
    <p:text>Add takeaway box</p:text>
    <p:extLst>
      <p:ext uri="{C676402C-5697-4E1C-873F-D02D1690AC5C}">
        <p15:threadingInfo xmlns:p15="http://schemas.microsoft.com/office/powerpoint/2012/main" timeZoneBias="240"/>
      </p:ext>
    </p:extLst>
  </p:cm>
</p:cmLst>
</file>

<file path=ppt/drawings/_rels/vmlDrawing1.vml.rels><?xml version="1.0" encoding="UTF-8" standalone="yes"?>
<Relationships xmlns="http://schemas.openxmlformats.org/package/2006/relationships"><Relationship Id="rId1" Type="http://schemas.openxmlformats.org/officeDocument/2006/relationships/image" Target="../media/image7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63FC96-F1F7-43D8-B263-D0E1F3FEA3A0}" type="datetimeFigureOut">
              <a:rPr lang="en-US" smtClean="0"/>
              <a:t>4/20/2022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B7AD26-664C-4BB7-BB07-F27DFF14A143}" type="slidenum">
              <a:rPr lang="en-US" smtClean="0"/>
              <a:t>‹#›</a:t>
            </a:fld>
            <a:endParaRPr lang="en-US"/>
          </a:p>
        </p:txBody>
      </p:sp>
    </p:spTree>
    <p:extLst>
      <p:ext uri="{BB962C8B-B14F-4D97-AF65-F5344CB8AC3E}">
        <p14:creationId xmlns:p14="http://schemas.microsoft.com/office/powerpoint/2010/main" val="10814521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spect="1" noChangeArrowheads="1" noTextEdit="1"/>
          </p:cNvSpPr>
          <p:nvPr>
            <p:ph type="sldImg"/>
          </p:nvPr>
        </p:nvSpPr>
        <p:spPr>
          <a:xfrm>
            <a:off x="2886075" y="511175"/>
            <a:ext cx="3557588" cy="2667000"/>
          </a:xfrm>
          <a:ln/>
        </p:spPr>
      </p:sp>
      <p:sp>
        <p:nvSpPr>
          <p:cNvPr id="23555" name="Rectangle 3"/>
          <p:cNvSpPr>
            <a:spLocks noGrp="1" noChangeArrowheads="1"/>
          </p:cNvSpPr>
          <p:nvPr>
            <p:ph type="body" idx="1"/>
          </p:nvPr>
        </p:nvSpPr>
        <p:spPr>
          <a:xfrm>
            <a:off x="1229973" y="3348842"/>
            <a:ext cx="6870154" cy="3122389"/>
          </a:xfrm>
          <a:noFill/>
          <a:ln w="9525"/>
        </p:spPr>
        <p:txBody>
          <a:bodyPr/>
          <a:lstStyle/>
          <a:p>
            <a:endParaRPr lang="en-US"/>
          </a:p>
        </p:txBody>
      </p:sp>
    </p:spTree>
    <p:extLst>
      <p:ext uri="{BB962C8B-B14F-4D97-AF65-F5344CB8AC3E}">
        <p14:creationId xmlns:p14="http://schemas.microsoft.com/office/powerpoint/2010/main" val="3150581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xfrm>
            <a:off x="2901950" y="530225"/>
            <a:ext cx="3492500" cy="2619375"/>
          </a:xfrm>
          <a:ln/>
        </p:spPr>
      </p:sp>
      <p:sp>
        <p:nvSpPr>
          <p:cNvPr id="24579" name="Rectangle 3"/>
          <p:cNvSpPr>
            <a:spLocks noGrp="1" noChangeArrowheads="1"/>
          </p:cNvSpPr>
          <p:nvPr>
            <p:ph type="body" idx="1"/>
          </p:nvPr>
        </p:nvSpPr>
        <p:spPr>
          <a:noFill/>
          <a:ln w="9525"/>
        </p:spPr>
        <p:txBody>
          <a:bodyPr/>
          <a:lstStyle/>
          <a:p>
            <a:endParaRPr lang="en-US"/>
          </a:p>
        </p:txBody>
      </p:sp>
    </p:spTree>
    <p:extLst>
      <p:ext uri="{BB962C8B-B14F-4D97-AF65-F5344CB8AC3E}">
        <p14:creationId xmlns:p14="http://schemas.microsoft.com/office/powerpoint/2010/main" val="19226839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xfrm>
            <a:off x="3970938" y="8829967"/>
            <a:ext cx="3037840" cy="464820"/>
          </a:xfrm>
          <a:prstGeom prst="rect">
            <a:avLst/>
          </a:prstGeom>
          <a:ln/>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fld id="{C2C4C21C-4A8A-4EF7-8E19-7390DA1471C1}" type="slidenum">
              <a:rPr kumimoji="0" lang="en-US" sz="2400" b="0" i="0" u="none" strike="noStrike" kern="1200" cap="none" spc="0" normalizeH="0" baseline="0" noProof="0">
                <a:ln>
                  <a:noFill/>
                </a:ln>
                <a:solidFill>
                  <a:srgbClr val="000000"/>
                </a:solidFill>
                <a:effectLst/>
                <a:uLnTx/>
                <a:uFillTx/>
                <a:latin typeface="Times" charset="0"/>
                <a:ea typeface="+mn-ea"/>
                <a:cs typeface="+mn-cs"/>
              </a:rPr>
              <a:pPr marL="0" marR="0" lvl="0" indent="0" algn="ctr" defTabSz="914400" rtl="0" eaLnBrk="0" fontAlgn="base" latinLnBrk="0" hangingPunct="0">
                <a:lnSpc>
                  <a:spcPct val="100000"/>
                </a:lnSpc>
                <a:spcBef>
                  <a:spcPct val="0"/>
                </a:spcBef>
                <a:spcAft>
                  <a:spcPct val="0"/>
                </a:spcAft>
                <a:buClrTx/>
                <a:buSzTx/>
                <a:buFontTx/>
                <a:buNone/>
                <a:tabLst/>
                <a:defRPr/>
              </a:pPr>
              <a:t>4</a:t>
            </a:fld>
            <a:endParaRPr kumimoji="0" lang="en-US" sz="2400" b="0" i="0" u="none" strike="noStrike" kern="1200" cap="none" spc="0" normalizeH="0" baseline="0" noProof="0">
              <a:ln>
                <a:noFill/>
              </a:ln>
              <a:solidFill>
                <a:srgbClr val="000000"/>
              </a:solidFill>
              <a:effectLst/>
              <a:uLnTx/>
              <a:uFillTx/>
              <a:latin typeface="Times" charset="0"/>
              <a:ea typeface="+mn-ea"/>
              <a:cs typeface="+mn-cs"/>
            </a:endParaRPr>
          </a:p>
        </p:txBody>
      </p:sp>
      <p:sp>
        <p:nvSpPr>
          <p:cNvPr id="564226" name="Rectangle 2"/>
          <p:cNvSpPr>
            <a:spLocks noGrp="1" noRot="1" noChangeAspect="1" noChangeArrowheads="1" noTextEdit="1"/>
          </p:cNvSpPr>
          <p:nvPr>
            <p:ph type="sldImg"/>
          </p:nvPr>
        </p:nvSpPr>
        <p:spPr>
          <a:xfrm>
            <a:off x="1190625" y="704850"/>
            <a:ext cx="4629150" cy="3471863"/>
          </a:xfrm>
          <a:ln/>
        </p:spPr>
      </p:sp>
      <p:sp>
        <p:nvSpPr>
          <p:cNvPr id="564227" name="Rectangle 3"/>
          <p:cNvSpPr>
            <a:spLocks noGrp="1" noChangeArrowheads="1"/>
          </p:cNvSpPr>
          <p:nvPr>
            <p:ph type="body" idx="1"/>
          </p:nvPr>
        </p:nvSpPr>
        <p:spPr>
          <a:xfrm>
            <a:off x="934720" y="4413251"/>
            <a:ext cx="5140960" cy="4181475"/>
          </a:xfrm>
        </p:spPr>
        <p:txBody>
          <a:bodyPr lIns="92295" tIns="46147" rIns="92295" bIns="46147"/>
          <a:lstStyle/>
          <a:p>
            <a:endParaRPr lang="en-US"/>
          </a:p>
        </p:txBody>
      </p:sp>
    </p:spTree>
    <p:extLst>
      <p:ext uri="{BB962C8B-B14F-4D97-AF65-F5344CB8AC3E}">
        <p14:creationId xmlns:p14="http://schemas.microsoft.com/office/powerpoint/2010/main" val="7620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a:xfrm>
            <a:off x="5265014" y="6658443"/>
            <a:ext cx="4029282" cy="350760"/>
          </a:xfrm>
          <a:prstGeom prst="rect">
            <a:avLst/>
          </a:prstGeom>
        </p:spPr>
        <p:txBody>
          <a:bodyPr/>
          <a:lstStyle/>
          <a:p>
            <a:fld id="{77F4A9B1-7EEA-4477-BC43-158DAE8F50A9}" type="slidenum">
              <a:rPr lang="en-US" smtClean="0"/>
              <a:pPr/>
              <a:t>6</a:t>
            </a:fld>
            <a:endParaRPr lang="en-US"/>
          </a:p>
        </p:txBody>
      </p:sp>
    </p:spTree>
    <p:extLst>
      <p:ext uri="{BB962C8B-B14F-4D97-AF65-F5344CB8AC3E}">
        <p14:creationId xmlns:p14="http://schemas.microsoft.com/office/powerpoint/2010/main" val="1472323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9" name="TextBox 8"/>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a:p>
        </p:txBody>
      </p:sp>
    </p:spTree>
    <p:extLst>
      <p:ext uri="{BB962C8B-B14F-4D97-AF65-F5344CB8AC3E}">
        <p14:creationId xmlns:p14="http://schemas.microsoft.com/office/powerpoint/2010/main" val="1037964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lvl1pPr>
              <a:defRPr sz="2800" b="1"/>
            </a:lvl1pPr>
          </a:lstStyle>
          <a:p>
            <a:r>
              <a:rPr lang="en-US"/>
              <a:t>Click to edit Master title style</a:t>
            </a:r>
          </a:p>
        </p:txBody>
      </p:sp>
      <p:sp>
        <p:nvSpPr>
          <p:cNvPr id="3" name="Content Placeholder 2"/>
          <p:cNvSpPr>
            <a:spLocks noGrp="1"/>
          </p:cNvSpPr>
          <p:nvPr>
            <p:ph idx="1"/>
          </p:nvPr>
        </p:nvSpPr>
        <p:spPr>
          <a:xfrm>
            <a:off x="457200" y="990600"/>
            <a:ext cx="8229600" cy="513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a:p>
        </p:txBody>
      </p:sp>
    </p:spTree>
    <p:extLst>
      <p:ext uri="{BB962C8B-B14F-4D97-AF65-F5344CB8AC3E}">
        <p14:creationId xmlns:p14="http://schemas.microsoft.com/office/powerpoint/2010/main" val="14195042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Box 8"/>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a:p>
        </p:txBody>
      </p:sp>
    </p:spTree>
    <p:extLst>
      <p:ext uri="{BB962C8B-B14F-4D97-AF65-F5344CB8AC3E}">
        <p14:creationId xmlns:p14="http://schemas.microsoft.com/office/powerpoint/2010/main" val="21706040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a:p>
        </p:txBody>
      </p:sp>
    </p:spTree>
    <p:extLst>
      <p:ext uri="{BB962C8B-B14F-4D97-AF65-F5344CB8AC3E}">
        <p14:creationId xmlns:p14="http://schemas.microsoft.com/office/powerpoint/2010/main" val="19768539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Box 11"/>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a:p>
        </p:txBody>
      </p:sp>
    </p:spTree>
    <p:extLst>
      <p:ext uri="{BB962C8B-B14F-4D97-AF65-F5344CB8AC3E}">
        <p14:creationId xmlns:p14="http://schemas.microsoft.com/office/powerpoint/2010/main" val="1130670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9" name="TextBox 8"/>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a:p>
        </p:txBody>
      </p:sp>
    </p:spTree>
    <p:extLst>
      <p:ext uri="{BB962C8B-B14F-4D97-AF65-F5344CB8AC3E}">
        <p14:creationId xmlns:p14="http://schemas.microsoft.com/office/powerpoint/2010/main" val="3708488772"/>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0" name="TextBox 9"/>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a:p>
        </p:txBody>
      </p:sp>
    </p:spTree>
    <p:extLst>
      <p:ext uri="{BB962C8B-B14F-4D97-AF65-F5344CB8AC3E}">
        <p14:creationId xmlns:p14="http://schemas.microsoft.com/office/powerpoint/2010/main" val="3505845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Box 9"/>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a:p>
        </p:txBody>
      </p:sp>
    </p:spTree>
    <p:extLst>
      <p:ext uri="{BB962C8B-B14F-4D97-AF65-F5344CB8AC3E}">
        <p14:creationId xmlns:p14="http://schemas.microsoft.com/office/powerpoint/2010/main" val="857956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Box 9"/>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a:p>
        </p:txBody>
      </p:sp>
    </p:spTree>
    <p:extLst>
      <p:ext uri="{BB962C8B-B14F-4D97-AF65-F5344CB8AC3E}">
        <p14:creationId xmlns:p14="http://schemas.microsoft.com/office/powerpoint/2010/main" val="1919114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a:p>
        </p:txBody>
      </p:sp>
    </p:spTree>
    <p:extLst>
      <p:ext uri="{BB962C8B-B14F-4D97-AF65-F5344CB8AC3E}">
        <p14:creationId xmlns:p14="http://schemas.microsoft.com/office/powerpoint/2010/main" val="3187132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Box 8"/>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a:p>
        </p:txBody>
      </p:sp>
    </p:spTree>
    <p:extLst>
      <p:ext uri="{BB962C8B-B14F-4D97-AF65-F5344CB8AC3E}">
        <p14:creationId xmlns:p14="http://schemas.microsoft.com/office/powerpoint/2010/main" val="31744778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39926" y="153994"/>
            <a:ext cx="5346700" cy="439737"/>
          </a:xfrm>
        </p:spPr>
        <p:txBody>
          <a:bodyPr/>
          <a:lstStyle/>
          <a:p>
            <a:r>
              <a:rPr lang="en-US"/>
              <a:t>Click to edit Master title style</a:t>
            </a:r>
          </a:p>
        </p:txBody>
      </p:sp>
      <p:sp>
        <p:nvSpPr>
          <p:cNvPr id="3" name="Text Placeholder 2"/>
          <p:cNvSpPr>
            <a:spLocks noGrp="1"/>
          </p:cNvSpPr>
          <p:nvPr>
            <p:ph type="body" sz="half" idx="1"/>
          </p:nvPr>
        </p:nvSpPr>
        <p:spPr>
          <a:xfrm>
            <a:off x="630239" y="1338268"/>
            <a:ext cx="3871912" cy="4529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54555" y="1338268"/>
            <a:ext cx="3871913" cy="4529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a:p>
        </p:txBody>
      </p:sp>
    </p:spTree>
    <p:extLst>
      <p:ext uri="{BB962C8B-B14F-4D97-AF65-F5344CB8AC3E}">
        <p14:creationId xmlns:p14="http://schemas.microsoft.com/office/powerpoint/2010/main" val="1555156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9" name="TextBox 8"/>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a:p>
        </p:txBody>
      </p:sp>
    </p:spTree>
    <p:extLst>
      <p:ext uri="{BB962C8B-B14F-4D97-AF65-F5344CB8AC3E}">
        <p14:creationId xmlns:p14="http://schemas.microsoft.com/office/powerpoint/2010/main" val="29673679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hart">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2178050" y="141288"/>
            <a:ext cx="6035675" cy="392112"/>
          </a:xfrm>
        </p:spPr>
        <p:txBody>
          <a:bodyPr/>
          <a:lstStyle/>
          <a:p>
            <a:r>
              <a:rPr lang="en-US"/>
              <a:t>Click to edit Master title style</a:t>
            </a:r>
          </a:p>
        </p:txBody>
      </p:sp>
      <p:sp>
        <p:nvSpPr>
          <p:cNvPr id="3" name="Text Placeholder 2"/>
          <p:cNvSpPr>
            <a:spLocks noGrp="1"/>
          </p:cNvSpPr>
          <p:nvPr>
            <p:ph type="body" sz="half" idx="1"/>
          </p:nvPr>
        </p:nvSpPr>
        <p:spPr>
          <a:xfrm>
            <a:off x="630238" y="1338263"/>
            <a:ext cx="3871912" cy="45291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4654550" y="1338263"/>
            <a:ext cx="3871913" cy="4529137"/>
          </a:xfrm>
        </p:spPr>
        <p:txBody>
          <a:bodyPr/>
          <a:lstStyle/>
          <a:p>
            <a:pPr lvl="0"/>
            <a:r>
              <a:rPr lang="en-US" noProof="0"/>
              <a:t>Click icon to add chart</a:t>
            </a:r>
          </a:p>
        </p:txBody>
      </p:sp>
    </p:spTree>
    <p:extLst>
      <p:ext uri="{BB962C8B-B14F-4D97-AF65-F5344CB8AC3E}">
        <p14:creationId xmlns:p14="http://schemas.microsoft.com/office/powerpoint/2010/main" val="863180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tiff"/><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7429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914402"/>
            <a:ext cx="8229600" cy="52117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8" descr="NASALogo"/>
          <p:cNvPicPr>
            <a:picLocks noChangeAspect="1" noChangeArrowheads="1"/>
          </p:cNvPicPr>
          <p:nvPr userDrawn="1"/>
        </p:nvPicPr>
        <p:blipFill>
          <a:blip r:embed="rId16" cstate="print"/>
          <a:srcRect/>
          <a:stretch>
            <a:fillRect/>
          </a:stretch>
        </p:blipFill>
        <p:spPr bwMode="auto">
          <a:xfrm>
            <a:off x="8458201" y="50800"/>
            <a:ext cx="635000" cy="635000"/>
          </a:xfrm>
          <a:prstGeom prst="rect">
            <a:avLst/>
          </a:prstGeom>
          <a:noFill/>
        </p:spPr>
      </p:pic>
      <p:sp>
        <p:nvSpPr>
          <p:cNvPr id="10" name="Line 10"/>
          <p:cNvSpPr>
            <a:spLocks noChangeShapeType="1"/>
          </p:cNvSpPr>
          <p:nvPr userDrawn="1"/>
        </p:nvSpPr>
        <p:spPr bwMode="auto">
          <a:xfrm>
            <a:off x="0" y="742950"/>
            <a:ext cx="9144000" cy="0"/>
          </a:xfrm>
          <a:prstGeom prst="line">
            <a:avLst/>
          </a:prstGeom>
          <a:noFill/>
          <a:ln w="12700">
            <a:solidFill>
              <a:schemeClr val="tx1"/>
            </a:solidFill>
            <a:round/>
            <a:headEnd/>
            <a:tailEnd/>
          </a:ln>
          <a:effectLst/>
        </p:spPr>
        <p:txBody>
          <a:bodyPr/>
          <a:lstStyle/>
          <a:p>
            <a:pPr algn="l" eaLnBrk="1" hangingPunct="1"/>
            <a:endParaRPr lang="en-US" sz="1800">
              <a:solidFill>
                <a:prstClr val="black"/>
              </a:solidFill>
              <a:latin typeface="Arial" charset="0"/>
            </a:endParaRPr>
          </a:p>
        </p:txBody>
      </p:sp>
      <p:pic>
        <p:nvPicPr>
          <p:cNvPr id="12" name="Picture 11" descr="Terra logo-cropped1.tiff"/>
          <p:cNvPicPr>
            <a:picLocks noChangeAspect="1"/>
          </p:cNvPicPr>
          <p:nvPr userDrawn="1"/>
        </p:nvPicPr>
        <p:blipFill>
          <a:blip r:embed="rId17"/>
          <a:stretch>
            <a:fillRect/>
          </a:stretch>
        </p:blipFill>
        <p:spPr>
          <a:xfrm>
            <a:off x="7848600" y="-3329"/>
            <a:ext cx="609600" cy="770034"/>
          </a:xfrm>
          <a:prstGeom prst="rect">
            <a:avLst/>
          </a:prstGeom>
        </p:spPr>
      </p:pic>
      <p:pic>
        <p:nvPicPr>
          <p:cNvPr id="13" name="Picture 14"/>
          <p:cNvPicPr>
            <a:picLocks noChangeAspect="1" noChangeArrowheads="1"/>
          </p:cNvPicPr>
          <p:nvPr userDrawn="1"/>
        </p:nvPicPr>
        <p:blipFill>
          <a:blip r:embed="rId18" cstate="print"/>
          <a:srcRect/>
          <a:stretch>
            <a:fillRect/>
          </a:stretch>
        </p:blipFill>
        <p:spPr bwMode="auto">
          <a:xfrm>
            <a:off x="76200" y="67617"/>
            <a:ext cx="609600" cy="562708"/>
          </a:xfrm>
          <a:prstGeom prst="rect">
            <a:avLst/>
          </a:prstGeom>
          <a:noFill/>
          <a:ln w="9525">
            <a:noFill/>
            <a:miter lim="800000"/>
            <a:headEnd/>
            <a:tailEnd/>
          </a:ln>
        </p:spPr>
      </p:pic>
      <p:sp>
        <p:nvSpPr>
          <p:cNvPr id="21" name="TextBox 20"/>
          <p:cNvSpPr txBox="1"/>
          <p:nvPr userDrawn="1"/>
        </p:nvSpPr>
        <p:spPr>
          <a:xfrm>
            <a:off x="6781800" y="6553202"/>
            <a:ext cx="2286000" cy="276999"/>
          </a:xfrm>
          <a:prstGeom prst="rect">
            <a:avLst/>
          </a:prstGeom>
          <a:noFill/>
        </p:spPr>
        <p:txBody>
          <a:bodyPr wrap="square" rtlCol="0">
            <a:spAutoFit/>
          </a:bodyPr>
          <a:lstStyle/>
          <a:p>
            <a:pPr algn="r"/>
            <a:fld id="{53752ED4-30AB-4229-812D-B628DB028C1E}" type="slidenum">
              <a:rPr lang="en-US" sz="1200" smtClean="0"/>
              <a:pPr algn="r"/>
              <a:t>‹#›</a:t>
            </a:fld>
            <a:endParaRPr lang="en-US" sz="1200"/>
          </a:p>
        </p:txBody>
      </p:sp>
    </p:spTree>
    <p:extLst>
      <p:ext uri="{BB962C8B-B14F-4D97-AF65-F5344CB8AC3E}">
        <p14:creationId xmlns:p14="http://schemas.microsoft.com/office/powerpoint/2010/main" val="159390591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hf hdr="0"/>
  <p:txStyles>
    <p:titleStyle>
      <a:lvl1pPr algn="ctr" defTabSz="914400" rtl="0" eaLnBrk="1" latinLnBrk="0" hangingPunct="1">
        <a:spcBef>
          <a:spcPct val="0"/>
        </a:spcBef>
        <a:buNone/>
        <a:defRPr sz="2800" b="1" kern="1200">
          <a:solidFill>
            <a:srgbClr val="006600"/>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6" Type="http://schemas.openxmlformats.org/officeDocument/2006/relationships/comments" Target="../comments/comment2.xml"/><Relationship Id="rId5" Type="http://schemas.openxmlformats.org/officeDocument/2006/relationships/image" Target="../media/image24.jpeg"/><Relationship Id="rId4" Type="http://schemas.openxmlformats.org/officeDocument/2006/relationships/image" Target="../media/image23.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4.xml"/><Relationship Id="rId4" Type="http://schemas.openxmlformats.org/officeDocument/2006/relationships/image" Target="../media/image58.emf"/></Relationships>
</file>

<file path=ppt/slides/_rels/slide8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emf"/><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2" Type="http://schemas.openxmlformats.org/officeDocument/2006/relationships/comments" Target="../comments/comment4.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comments" Target="../comments/comment5.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comments" Target="../comments/comment6.xml"/><Relationship Id="rId5" Type="http://schemas.openxmlformats.org/officeDocument/2006/relationships/image" Target="../media/image70.wmf"/><Relationship Id="rId4" Type="http://schemas.openxmlformats.org/officeDocument/2006/relationships/oleObject" Target="../embeddings/oleObject1.bin"/></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4.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image" Target="../media/image74.emf"/><Relationship Id="rId1" Type="http://schemas.openxmlformats.org/officeDocument/2006/relationships/slideLayout" Target="../slideLayouts/slideLayout14.xml"/><Relationship Id="rId5" Type="http://schemas.openxmlformats.org/officeDocument/2006/relationships/comments" Target="../comments/comment7.xml"/><Relationship Id="rId4" Type="http://schemas.openxmlformats.org/officeDocument/2006/relationships/image" Target="../media/image76.emf"/></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6.xml.rels><?xml version="1.0" encoding="UTF-8" standalone="yes"?>
<Relationships xmlns="http://schemas.openxmlformats.org/package/2006/relationships"><Relationship Id="rId3" Type="http://schemas.openxmlformats.org/officeDocument/2006/relationships/comments" Target="../comments/comment8.xml"/><Relationship Id="rId2" Type="http://schemas.openxmlformats.org/officeDocument/2006/relationships/image" Target="../media/image77.png"/><Relationship Id="rId1" Type="http://schemas.openxmlformats.org/officeDocument/2006/relationships/slideLayout" Target="../slideLayouts/slideLayout4.xml"/></Relationships>
</file>

<file path=ppt/slides/_rels/slide11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emf"/><Relationship Id="rId1" Type="http://schemas.openxmlformats.org/officeDocument/2006/relationships/slideLayout" Target="../slideLayouts/slideLayout4.xml"/></Relationships>
</file>

<file path=ppt/slides/_rels/slide11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4.xml"/><Relationship Id="rId4" Type="http://schemas.openxmlformats.org/officeDocument/2006/relationships/image" Target="../media/image79.png"/></Relationships>
</file>

<file path=ppt/slides/_rels/slide119.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4.xml"/></Relationships>
</file>

<file path=ppt/slides/_rels/slide120.xml.rels><?xml version="1.0" encoding="UTF-8" standalone="yes"?>
<Relationships xmlns="http://schemas.openxmlformats.org/package/2006/relationships"><Relationship Id="rId2" Type="http://schemas.openxmlformats.org/officeDocument/2006/relationships/image" Target="../media/image84.emf"/><Relationship Id="rId1" Type="http://schemas.openxmlformats.org/officeDocument/2006/relationships/slideLayout" Target="../slideLayouts/slideLayout4.xml"/></Relationships>
</file>

<file path=ppt/slides/_rels/slide121.xml.rels><?xml version="1.0" encoding="UTF-8" standalone="yes"?>
<Relationships xmlns="http://schemas.openxmlformats.org/package/2006/relationships"><Relationship Id="rId2" Type="http://schemas.openxmlformats.org/officeDocument/2006/relationships/image" Target="../media/image85.emf"/><Relationship Id="rId1" Type="http://schemas.openxmlformats.org/officeDocument/2006/relationships/slideLayout" Target="../slideLayouts/slideLayout4.xml"/></Relationships>
</file>

<file path=ppt/slides/_rels/slide122.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4.xml"/></Relationships>
</file>

<file path=ppt/slides/_rels/slide124.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4.xml"/></Relationships>
</file>

<file path=ppt/slides/_rels/slide125.xml.rels><?xml version="1.0" encoding="UTF-8" standalone="yes"?>
<Relationships xmlns="http://schemas.openxmlformats.org/package/2006/relationships"><Relationship Id="rId3" Type="http://schemas.openxmlformats.org/officeDocument/2006/relationships/hyperlink" Target="mailto:jer-chyi.liou-1@nasa.gov" TargetMode="External"/><Relationship Id="rId2" Type="http://schemas.openxmlformats.org/officeDocument/2006/relationships/hyperlink" Target="mailto:cheryl.l.yuhas@nasa.gov" TargetMode="External"/><Relationship Id="rId1" Type="http://schemas.openxmlformats.org/officeDocument/2006/relationships/slideLayout" Target="../slideLayouts/slideLayout2.xml"/><Relationship Id="rId4" Type="http://schemas.openxmlformats.org/officeDocument/2006/relationships/hyperlink" Target="mailto:scott.m.hull@nas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4" descr="terrashot.tiff"/>
          <p:cNvPicPr>
            <a:picLocks noChangeAspect="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2053" name="Rectangle 5"/>
          <p:cNvSpPr>
            <a:spLocks noChangeArrowheads="1"/>
          </p:cNvSpPr>
          <p:nvPr/>
        </p:nvSpPr>
        <p:spPr bwMode="auto">
          <a:xfrm>
            <a:off x="0" y="5334000"/>
            <a:ext cx="3352800" cy="1365250"/>
          </a:xfrm>
          <a:prstGeom prst="rect">
            <a:avLst/>
          </a:prstGeom>
          <a:noFill/>
          <a:ln w="12700">
            <a:noFill/>
            <a:miter lim="800000"/>
            <a:headEnd/>
            <a:tailEnd/>
          </a:ln>
        </p:spPr>
        <p:txBody>
          <a:bodyPr lIns="90488" tIns="44450" rIns="90488" bIns="44450"/>
          <a:lstStyle/>
          <a:p>
            <a:pPr algn="ctr" defTabSz="903288" eaLnBrk="0" fontAlgn="base" hangingPunct="0">
              <a:spcBef>
                <a:spcPct val="20000"/>
              </a:spcBef>
              <a:spcAft>
                <a:spcPct val="0"/>
              </a:spcAft>
              <a:buSzPct val="100000"/>
            </a:pPr>
            <a:r>
              <a:rPr lang="en-US" sz="2000" b="1">
                <a:solidFill>
                  <a:prstClr val="white"/>
                </a:solidFill>
                <a:latin typeface="Calibri"/>
              </a:rPr>
              <a:t>Dimitrios Mantziaras</a:t>
            </a:r>
          </a:p>
          <a:p>
            <a:pPr algn="ctr" defTabSz="903288" eaLnBrk="0" fontAlgn="base" hangingPunct="0">
              <a:spcBef>
                <a:spcPct val="20000"/>
              </a:spcBef>
              <a:spcAft>
                <a:spcPct val="0"/>
              </a:spcAft>
              <a:buSzPct val="100000"/>
            </a:pPr>
            <a:r>
              <a:rPr lang="en-US" sz="1600" b="1">
                <a:solidFill>
                  <a:prstClr val="white"/>
                </a:solidFill>
                <a:latin typeface="Calibri"/>
              </a:rPr>
              <a:t>Terra Mission Director - Code 428</a:t>
            </a:r>
          </a:p>
          <a:p>
            <a:pPr algn="ctr" defTabSz="903288" eaLnBrk="0" fontAlgn="base" hangingPunct="0">
              <a:spcBef>
                <a:spcPct val="20000"/>
              </a:spcBef>
              <a:spcAft>
                <a:spcPct val="0"/>
              </a:spcAft>
              <a:buSzPct val="100000"/>
            </a:pPr>
            <a:r>
              <a:rPr lang="en-US" sz="1600" b="1">
                <a:solidFill>
                  <a:prstClr val="white"/>
                </a:solidFill>
                <a:latin typeface="Calibri"/>
              </a:rPr>
              <a:t>phone 301-614-5234</a:t>
            </a:r>
          </a:p>
          <a:p>
            <a:pPr algn="ctr" defTabSz="903288" eaLnBrk="0" fontAlgn="base" hangingPunct="0">
              <a:spcBef>
                <a:spcPct val="20000"/>
              </a:spcBef>
              <a:spcAft>
                <a:spcPct val="0"/>
              </a:spcAft>
              <a:buSzPct val="100000"/>
            </a:pPr>
            <a:r>
              <a:rPr lang="en-US" sz="1600" b="1">
                <a:solidFill>
                  <a:prstClr val="white"/>
                </a:solidFill>
                <a:latin typeface="Calibri"/>
              </a:rPr>
              <a:t>     Dimitrios.C.Mantziaras@nasa.gov</a:t>
            </a:r>
            <a:endParaRPr lang="en-US" sz="2000" b="1">
              <a:solidFill>
                <a:prstClr val="white"/>
              </a:solidFill>
              <a:latin typeface="Calibri"/>
            </a:endParaRPr>
          </a:p>
        </p:txBody>
      </p:sp>
      <p:sp>
        <p:nvSpPr>
          <p:cNvPr id="2054" name="Rectangle 6"/>
          <p:cNvSpPr>
            <a:spLocks noChangeArrowheads="1"/>
          </p:cNvSpPr>
          <p:nvPr/>
        </p:nvSpPr>
        <p:spPr bwMode="auto">
          <a:xfrm>
            <a:off x="4953000" y="76200"/>
            <a:ext cx="4191000" cy="1752600"/>
          </a:xfrm>
          <a:prstGeom prst="rect">
            <a:avLst/>
          </a:prstGeom>
          <a:noFill/>
          <a:ln w="12700">
            <a:noFill/>
            <a:miter lim="800000"/>
            <a:headEnd/>
            <a:tailEnd/>
          </a:ln>
        </p:spPr>
        <p:txBody>
          <a:bodyPr lIns="90488" tIns="44450" rIns="90488" bIns="44450" anchor="ctr"/>
          <a:lstStyle/>
          <a:p>
            <a:pPr algn="ctr" eaLnBrk="0" fontAlgn="base" hangingPunct="0">
              <a:spcBef>
                <a:spcPct val="0"/>
              </a:spcBef>
              <a:spcAft>
                <a:spcPct val="0"/>
              </a:spcAft>
            </a:pPr>
            <a:r>
              <a:rPr lang="en-US" sz="2800" b="1" dirty="0">
                <a:solidFill>
                  <a:prstClr val="white"/>
                </a:solidFill>
              </a:rPr>
              <a:t>Constellation </a:t>
            </a:r>
            <a:r>
              <a:rPr lang="en-US" sz="2800" b="1" dirty="0">
                <a:solidFill>
                  <a:prstClr val="white"/>
                </a:solidFill>
                <a:latin typeface="Calibri"/>
              </a:rPr>
              <a:t>Exit Review</a:t>
            </a:r>
            <a:br>
              <a:rPr lang="en-US" sz="2800" b="1" dirty="0">
                <a:solidFill>
                  <a:prstClr val="white"/>
                </a:solidFill>
                <a:latin typeface="Calibri"/>
              </a:rPr>
            </a:br>
            <a:r>
              <a:rPr lang="en-US" sz="2800" dirty="0">
                <a:solidFill>
                  <a:prstClr val="white"/>
                </a:solidFill>
                <a:latin typeface="Calibri"/>
              </a:rPr>
              <a:t>MOWG - </a:t>
            </a:r>
            <a:r>
              <a:rPr lang="en-US" sz="2400" dirty="0">
                <a:solidFill>
                  <a:prstClr val="white"/>
                </a:solidFill>
                <a:latin typeface="Calibri"/>
              </a:rPr>
              <a:t>Virtual (GSFC)</a:t>
            </a:r>
            <a:br>
              <a:rPr lang="en-US" sz="500" dirty="0">
                <a:solidFill>
                  <a:prstClr val="white"/>
                </a:solidFill>
                <a:latin typeface="Calibri"/>
              </a:rPr>
            </a:br>
            <a:r>
              <a:rPr lang="en-US" sz="900" dirty="0">
                <a:solidFill>
                  <a:prstClr val="white"/>
                </a:solidFill>
                <a:latin typeface="Calibri"/>
              </a:rPr>
              <a:t> </a:t>
            </a:r>
            <a:r>
              <a:rPr lang="en-US" sz="2400" dirty="0">
                <a:solidFill>
                  <a:prstClr val="white"/>
                </a:solidFill>
                <a:latin typeface="Calibri"/>
              </a:rPr>
              <a:t>May 16-19, 2022</a:t>
            </a:r>
          </a:p>
        </p:txBody>
      </p:sp>
      <p:sp>
        <p:nvSpPr>
          <p:cNvPr id="2055" name="Rectangle 7"/>
          <p:cNvSpPr>
            <a:spLocks noChangeArrowheads="1"/>
          </p:cNvSpPr>
          <p:nvPr/>
        </p:nvSpPr>
        <p:spPr bwMode="auto">
          <a:xfrm>
            <a:off x="76200" y="76200"/>
            <a:ext cx="2819400" cy="699166"/>
          </a:xfrm>
          <a:prstGeom prst="rect">
            <a:avLst/>
          </a:prstGeom>
          <a:noFill/>
          <a:ln w="25400">
            <a:noFill/>
            <a:miter lim="800000"/>
            <a:headEnd/>
            <a:tailEnd/>
          </a:ln>
        </p:spPr>
        <p:txBody>
          <a:bodyPr wrap="square" lIns="90488" tIns="44450" rIns="90488" bIns="44450">
            <a:spAutoFit/>
          </a:bodyPr>
          <a:lstStyle/>
          <a:p>
            <a:pPr algn="ctr" eaLnBrk="0" fontAlgn="base" hangingPunct="0">
              <a:lnSpc>
                <a:spcPct val="90000"/>
              </a:lnSpc>
              <a:spcBef>
                <a:spcPct val="0"/>
              </a:spcBef>
              <a:spcAft>
                <a:spcPct val="0"/>
              </a:spcAft>
            </a:pPr>
            <a:r>
              <a:rPr lang="en-US" sz="4400" b="1" dirty="0">
                <a:solidFill>
                  <a:prstClr val="white"/>
                </a:solidFill>
                <a:latin typeface="Calibri"/>
              </a:rPr>
              <a:t>EOS Terra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p:cNvSpPr>
            <a:spLocks noGrp="1" noChangeArrowheads="1"/>
          </p:cNvSpPr>
          <p:nvPr>
            <p:ph type="title"/>
          </p:nvPr>
        </p:nvSpPr>
        <p:spPr>
          <a:xfrm>
            <a:off x="457200" y="0"/>
            <a:ext cx="8229600" cy="762000"/>
          </a:xfrm>
        </p:spPr>
        <p:txBody>
          <a:bodyPr>
            <a:normAutofit/>
          </a:bodyPr>
          <a:lstStyle/>
          <a:p>
            <a:r>
              <a:rPr lang="en-US"/>
              <a:t>Topics</a:t>
            </a:r>
          </a:p>
        </p:txBody>
      </p:sp>
      <p:sp>
        <p:nvSpPr>
          <p:cNvPr id="3077" name="Rectangle 3"/>
          <p:cNvSpPr>
            <a:spLocks noGrp="1" noChangeArrowheads="1"/>
          </p:cNvSpPr>
          <p:nvPr>
            <p:ph idx="1"/>
          </p:nvPr>
        </p:nvSpPr>
        <p:spPr>
          <a:xfrm>
            <a:off x="609600" y="1066800"/>
            <a:ext cx="7848600" cy="5334000"/>
          </a:xfrm>
          <a:noFill/>
        </p:spPr>
        <p:txBody>
          <a:bodyPr>
            <a:normAutofit/>
          </a:bodyPr>
          <a:lstStyle/>
          <a:p>
            <a:pPr>
              <a:lnSpc>
                <a:spcPct val="90000"/>
              </a:lnSpc>
            </a:pPr>
            <a:r>
              <a:rPr lang="en-US" sz="2800" b="1"/>
              <a:t>Overview/Purpose </a:t>
            </a:r>
          </a:p>
          <a:p>
            <a:pPr>
              <a:lnSpc>
                <a:spcPct val="90000"/>
              </a:lnSpc>
            </a:pPr>
            <a:r>
              <a:rPr lang="en-US" sz="2800" b="1"/>
              <a:t>Spacecraft Subsystems Summary</a:t>
            </a:r>
          </a:p>
          <a:p>
            <a:pPr>
              <a:lnSpc>
                <a:spcPct val="90000"/>
              </a:lnSpc>
            </a:pPr>
            <a:r>
              <a:rPr lang="en-US" sz="2800" b="1"/>
              <a:t>Constellation Exit Plan Description</a:t>
            </a:r>
          </a:p>
          <a:p>
            <a:pPr>
              <a:lnSpc>
                <a:spcPct val="90000"/>
              </a:lnSpc>
            </a:pPr>
            <a:r>
              <a:rPr lang="en-US" sz="2800" b="1"/>
              <a:t>FDS Preparations &amp; Analysis</a:t>
            </a:r>
          </a:p>
          <a:p>
            <a:pPr>
              <a:lnSpc>
                <a:spcPct val="90000"/>
              </a:lnSpc>
            </a:pPr>
            <a:r>
              <a:rPr lang="en-US" sz="2800" b="1"/>
              <a:t>FOT Preparations &amp; Analysis</a:t>
            </a:r>
          </a:p>
          <a:p>
            <a:pPr>
              <a:lnSpc>
                <a:spcPct val="90000"/>
              </a:lnSpc>
            </a:pPr>
            <a:r>
              <a:rPr lang="en-US" sz="2800" b="1"/>
              <a:t>Contingencies</a:t>
            </a:r>
          </a:p>
          <a:p>
            <a:pPr>
              <a:lnSpc>
                <a:spcPct val="90000"/>
              </a:lnSpc>
            </a:pPr>
            <a:r>
              <a:rPr lang="en-US" sz="2800" b="1"/>
              <a:t>Summary</a:t>
            </a:r>
          </a:p>
          <a:p>
            <a:pPr>
              <a:lnSpc>
                <a:spcPct val="90000"/>
              </a:lnSpc>
            </a:pPr>
            <a:r>
              <a:rPr lang="en-US" sz="2800" b="1"/>
              <a:t>Backup Slides</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868EF-6615-4D62-B40E-4D26B6539743}"/>
              </a:ext>
            </a:extLst>
          </p:cNvPr>
          <p:cNvSpPr>
            <a:spLocks noGrp="1"/>
          </p:cNvSpPr>
          <p:nvPr>
            <p:ph type="title"/>
          </p:nvPr>
        </p:nvSpPr>
        <p:spPr/>
        <p:txBody>
          <a:bodyPr/>
          <a:lstStyle/>
          <a:p>
            <a:r>
              <a:rPr lang="en-US"/>
              <a:t>Goal of Presentation</a:t>
            </a:r>
          </a:p>
        </p:txBody>
      </p:sp>
      <p:sp>
        <p:nvSpPr>
          <p:cNvPr id="3" name="Content Placeholder 2">
            <a:extLst>
              <a:ext uri="{FF2B5EF4-FFF2-40B4-BE49-F238E27FC236}">
                <a16:creationId xmlns:a16="http://schemas.microsoft.com/office/drawing/2014/main" id="{ED9BBE36-BA2E-4D2A-BFC1-C0A61AEA7865}"/>
              </a:ext>
            </a:extLst>
          </p:cNvPr>
          <p:cNvSpPr>
            <a:spLocks noGrp="1"/>
          </p:cNvSpPr>
          <p:nvPr>
            <p:ph idx="1"/>
          </p:nvPr>
        </p:nvSpPr>
        <p:spPr>
          <a:xfrm>
            <a:off x="228600" y="861218"/>
            <a:ext cx="8686800" cy="5135563"/>
          </a:xfrm>
        </p:spPr>
        <p:txBody>
          <a:bodyPr>
            <a:normAutofit/>
          </a:bodyPr>
          <a:lstStyle/>
          <a:p>
            <a:pPr marL="0" indent="0">
              <a:buNone/>
            </a:pPr>
            <a:r>
              <a:rPr lang="en-US" sz="2800" b="1" u="sng"/>
              <a:t>Goals</a:t>
            </a:r>
          </a:p>
          <a:p>
            <a:pPr marL="514350" indent="-514350">
              <a:buFont typeface="+mj-lt"/>
              <a:buAutoNum type="arabicPeriod"/>
            </a:pPr>
            <a:r>
              <a:rPr lang="en-US" sz="2800" b="1"/>
              <a:t>Explain Terra’s plan and readiness for exiting the constellation safely</a:t>
            </a:r>
          </a:p>
          <a:p>
            <a:pPr marL="514350" indent="-514350">
              <a:buFont typeface="+mj-lt"/>
              <a:buAutoNum type="arabicPeriod"/>
            </a:pPr>
            <a:r>
              <a:rPr lang="en-US" sz="2800" b="1"/>
              <a:t>Show analysis and preparation activities performed by FDS and FOT </a:t>
            </a:r>
          </a:p>
          <a:p>
            <a:pPr marL="514350" indent="-514350">
              <a:buFont typeface="+mj-lt"/>
              <a:buAutoNum type="arabicPeriod"/>
            </a:pPr>
            <a:r>
              <a:rPr lang="en-US" sz="2800" b="1"/>
              <a:t>Describe possible contingencies and predetermined response</a:t>
            </a:r>
          </a:p>
          <a:p>
            <a:pPr marL="514350" indent="-514350">
              <a:buFont typeface="+mj-lt"/>
              <a:buAutoNum type="arabicPeriod"/>
            </a:pPr>
            <a:r>
              <a:rPr lang="en-US" sz="2800" b="1"/>
              <a:t>Demonstrate that Terra is ready to safely exit the constellation</a:t>
            </a:r>
          </a:p>
        </p:txBody>
      </p:sp>
    </p:spTree>
    <p:extLst>
      <p:ext uri="{BB962C8B-B14F-4D97-AF65-F5344CB8AC3E}">
        <p14:creationId xmlns:p14="http://schemas.microsoft.com/office/powerpoint/2010/main" val="3767650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Rectangle 2"/>
          <p:cNvSpPr>
            <a:spLocks noGrp="1" noChangeArrowheads="1"/>
          </p:cNvSpPr>
          <p:nvPr>
            <p:ph type="title"/>
          </p:nvPr>
        </p:nvSpPr>
        <p:spPr>
          <a:xfrm>
            <a:off x="1828800" y="0"/>
            <a:ext cx="5614988" cy="700088"/>
          </a:xfrm>
        </p:spPr>
        <p:txBody>
          <a:bodyPr vert="horz" lIns="91440" tIns="45720" rIns="91440" bIns="45720" rtlCol="0" anchor="ctr">
            <a:normAutofit/>
          </a:bodyPr>
          <a:lstStyle/>
          <a:p>
            <a:r>
              <a:rPr lang="en-US"/>
              <a:t>Terra Mission Overview</a:t>
            </a:r>
          </a:p>
        </p:txBody>
      </p:sp>
      <p:sp>
        <p:nvSpPr>
          <p:cNvPr id="563203" name="Rectangle 3"/>
          <p:cNvSpPr>
            <a:spLocks noChangeArrowheads="1"/>
          </p:cNvSpPr>
          <p:nvPr/>
        </p:nvSpPr>
        <p:spPr bwMode="auto">
          <a:xfrm>
            <a:off x="320677" y="922340"/>
            <a:ext cx="4778375" cy="4365625"/>
          </a:xfrm>
          <a:prstGeom prst="rect">
            <a:avLst/>
          </a:prstGeom>
          <a:noFill/>
          <a:ln w="12700">
            <a:solidFill>
              <a:srgbClr val="850014"/>
            </a:solidFill>
            <a:miter lim="800000"/>
            <a:headEnd/>
            <a:tailEnd/>
          </a:ln>
        </p:spPr>
        <p:txBody>
          <a:bodyPr lIns="92075" tIns="46037" rIns="92075" bIns="46037"/>
          <a:lstStyle/>
          <a:p>
            <a:pPr marL="115888" indent="-115888" eaLnBrk="0" fontAlgn="base" hangingPunct="0">
              <a:spcBef>
                <a:spcPct val="0"/>
              </a:spcBef>
              <a:spcAft>
                <a:spcPct val="0"/>
              </a:spcAft>
            </a:pPr>
            <a:r>
              <a:rPr lang="en-US" sz="1600" b="1" u="sng">
                <a:solidFill>
                  <a:prstClr val="black"/>
                </a:solidFill>
                <a:latin typeface="Calibri" panose="020F0502020204030204" pitchFamily="34" charset="0"/>
                <a:ea typeface="ＭＳ Ｐゴシック" pitchFamily="80" charset="-128"/>
              </a:rPr>
              <a:t>Terra Features</a:t>
            </a:r>
            <a:endParaRPr lang="en-US" sz="1600" u="sng">
              <a:solidFill>
                <a:prstClr val="black"/>
              </a:solidFill>
              <a:latin typeface="Calibri" panose="020F0502020204030204" pitchFamily="34" charset="0"/>
              <a:ea typeface="ＭＳ Ｐゴシック" pitchFamily="80" charset="-128"/>
            </a:endParaRPr>
          </a:p>
          <a:p>
            <a:pPr marL="115888" indent="-115888" eaLnBrk="0" fontAlgn="base" hangingPunct="0">
              <a:spcBef>
                <a:spcPct val="0"/>
              </a:spcBef>
              <a:spcAft>
                <a:spcPct val="0"/>
              </a:spcAft>
              <a:buFontTx/>
              <a:buChar char="•"/>
            </a:pPr>
            <a:r>
              <a:rPr lang="en-US" sz="1200" b="1">
                <a:solidFill>
                  <a:prstClr val="black"/>
                </a:solidFill>
                <a:latin typeface="Calibri" panose="020F0502020204030204" pitchFamily="34" charset="0"/>
                <a:ea typeface="ＭＳ Ｐゴシック" pitchFamily="80" charset="-128"/>
              </a:rPr>
              <a:t>Launch Date:  </a:t>
            </a:r>
            <a:r>
              <a:rPr lang="en-US" sz="1200" i="1">
                <a:solidFill>
                  <a:prstClr val="black"/>
                </a:solidFill>
                <a:latin typeface="Calibri" panose="020F0502020204030204" pitchFamily="34" charset="0"/>
                <a:ea typeface="ＭＳ Ｐゴシック" pitchFamily="80" charset="-128"/>
              </a:rPr>
              <a:t>December 18,1999  (Atlas IIAS, VAFB)</a:t>
            </a:r>
          </a:p>
          <a:p>
            <a:pPr marL="115888" indent="-115888" eaLnBrk="0" fontAlgn="base" hangingPunct="0">
              <a:spcBef>
                <a:spcPct val="0"/>
              </a:spcBef>
              <a:spcAft>
                <a:spcPct val="0"/>
              </a:spcAft>
              <a:buFontTx/>
              <a:buChar char="•"/>
            </a:pPr>
            <a:r>
              <a:rPr lang="en-US" sz="1200" b="1">
                <a:solidFill>
                  <a:prstClr val="black"/>
                </a:solidFill>
                <a:latin typeface="Calibri" panose="020F0502020204030204" pitchFamily="34" charset="0"/>
                <a:ea typeface="ＭＳ Ｐゴシック" pitchFamily="80" charset="-128"/>
              </a:rPr>
              <a:t>Orbit:  </a:t>
            </a:r>
            <a:r>
              <a:rPr lang="en-US" sz="1200" i="1">
                <a:solidFill>
                  <a:prstClr val="black"/>
                </a:solidFill>
                <a:latin typeface="Calibri" panose="020F0502020204030204" pitchFamily="34" charset="0"/>
                <a:ea typeface="ＭＳ Ｐゴシック" pitchFamily="80" charset="-128"/>
              </a:rPr>
              <a:t>705 km, Sun-synchronous polar, 98.2</a:t>
            </a:r>
            <a:r>
              <a:rPr lang="en-US" sz="1200" i="1" baseline="30000">
                <a:solidFill>
                  <a:prstClr val="black"/>
                </a:solidFill>
                <a:latin typeface="Calibri" panose="020F0502020204030204" pitchFamily="34" charset="0"/>
                <a:ea typeface="ＭＳ Ｐゴシック" pitchFamily="80" charset="-128"/>
              </a:rPr>
              <a:t>o</a:t>
            </a:r>
            <a:r>
              <a:rPr lang="en-US" sz="1200" i="1">
                <a:solidFill>
                  <a:prstClr val="black"/>
                </a:solidFill>
                <a:latin typeface="Calibri" panose="020F0502020204030204" pitchFamily="34" charset="0"/>
                <a:ea typeface="ＭＳ Ｐゴシック" pitchFamily="80" charset="-128"/>
              </a:rPr>
              <a:t> Inclination, 10:30 AM MLT descending node</a:t>
            </a:r>
          </a:p>
          <a:p>
            <a:pPr marL="115888" indent="-115888" eaLnBrk="0" fontAlgn="base" hangingPunct="0">
              <a:spcBef>
                <a:spcPct val="0"/>
              </a:spcBef>
              <a:spcAft>
                <a:spcPct val="0"/>
              </a:spcAft>
              <a:buFontTx/>
              <a:buChar char="•"/>
            </a:pPr>
            <a:r>
              <a:rPr lang="en-US" sz="1200" b="1">
                <a:solidFill>
                  <a:prstClr val="black"/>
                </a:solidFill>
                <a:latin typeface="Calibri" panose="020F0502020204030204" pitchFamily="34" charset="0"/>
                <a:ea typeface="ＭＳ Ｐゴシック" pitchFamily="80" charset="-128"/>
              </a:rPr>
              <a:t>Instrument Payload:</a:t>
            </a:r>
          </a:p>
          <a:p>
            <a:pPr marL="346075" lvl="1" indent="-115888" eaLnBrk="0" fontAlgn="base" hangingPunct="0">
              <a:spcBef>
                <a:spcPct val="0"/>
              </a:spcBef>
              <a:spcAft>
                <a:spcPct val="0"/>
              </a:spcAft>
              <a:buFont typeface="Times New Roman" pitchFamily="18" charset="0"/>
              <a:buChar char="–"/>
            </a:pPr>
            <a:r>
              <a:rPr lang="en-US" sz="1200" b="1">
                <a:solidFill>
                  <a:prstClr val="black"/>
                </a:solidFill>
                <a:latin typeface="Calibri" panose="020F0502020204030204" pitchFamily="34" charset="0"/>
                <a:ea typeface="ＭＳ Ｐゴシック" pitchFamily="80" charset="-128"/>
              </a:rPr>
              <a:t>ASTER (</a:t>
            </a:r>
            <a:r>
              <a:rPr lang="en-US" sz="1200" b="1" i="1">
                <a:solidFill>
                  <a:prstClr val="black"/>
                </a:solidFill>
                <a:latin typeface="Calibri" panose="020F0502020204030204" pitchFamily="34" charset="0"/>
                <a:ea typeface="ＭＳ Ｐゴシック" pitchFamily="80" charset="-128"/>
              </a:rPr>
              <a:t>SWIR</a:t>
            </a:r>
            <a:r>
              <a:rPr lang="en-US" sz="1200" b="1">
                <a:solidFill>
                  <a:prstClr val="black"/>
                </a:solidFill>
                <a:latin typeface="Calibri" panose="020F0502020204030204" pitchFamily="34" charset="0"/>
                <a:ea typeface="ＭＳ Ｐゴシック" pitchFamily="80" charset="-128"/>
              </a:rPr>
              <a:t>, TIR &amp; VNIR) - </a:t>
            </a:r>
            <a:r>
              <a:rPr lang="en-US" sz="1200" i="1">
                <a:solidFill>
                  <a:prstClr val="black"/>
                </a:solidFill>
                <a:latin typeface="Calibri" panose="020F0502020204030204" pitchFamily="34" charset="0"/>
                <a:ea typeface="ＭＳ Ｐゴシック" pitchFamily="80" charset="-128"/>
              </a:rPr>
              <a:t>Advanced </a:t>
            </a:r>
            <a:r>
              <a:rPr lang="en-US" sz="1200" i="1" err="1">
                <a:solidFill>
                  <a:prstClr val="black"/>
                </a:solidFill>
                <a:latin typeface="Calibri" panose="020F0502020204030204" pitchFamily="34" charset="0"/>
                <a:ea typeface="ＭＳ Ｐゴシック" pitchFamily="80" charset="-128"/>
              </a:rPr>
              <a:t>Spaceborne</a:t>
            </a:r>
            <a:r>
              <a:rPr lang="en-US" sz="1200" i="1">
                <a:solidFill>
                  <a:prstClr val="black"/>
                </a:solidFill>
                <a:latin typeface="Calibri" panose="020F0502020204030204" pitchFamily="34" charset="0"/>
                <a:ea typeface="ＭＳ Ｐゴシック" pitchFamily="80" charset="-128"/>
              </a:rPr>
              <a:t> Thermal Emission and Reflection Radiometer</a:t>
            </a:r>
            <a:r>
              <a:rPr lang="en-US" sz="1200">
                <a:solidFill>
                  <a:prstClr val="black"/>
                </a:solidFill>
                <a:latin typeface="Calibri" panose="020F0502020204030204" pitchFamily="34" charset="0"/>
                <a:ea typeface="ＭＳ Ｐゴシック" pitchFamily="80" charset="-128"/>
              </a:rPr>
              <a:t> (Japan)</a:t>
            </a:r>
            <a:endParaRPr lang="en-US" sz="1200" b="1">
              <a:solidFill>
                <a:prstClr val="black"/>
              </a:solidFill>
              <a:latin typeface="Calibri" panose="020F0502020204030204" pitchFamily="34" charset="0"/>
              <a:ea typeface="ＭＳ Ｐゴシック" pitchFamily="80" charset="-128"/>
            </a:endParaRPr>
          </a:p>
          <a:p>
            <a:pPr marL="346075" lvl="1" indent="-115888" eaLnBrk="0" fontAlgn="base" hangingPunct="0">
              <a:spcBef>
                <a:spcPct val="0"/>
              </a:spcBef>
              <a:spcAft>
                <a:spcPct val="0"/>
              </a:spcAft>
              <a:buFont typeface="Times New Roman" pitchFamily="18" charset="0"/>
              <a:buChar char="–"/>
            </a:pPr>
            <a:r>
              <a:rPr lang="en-US" sz="1200" b="1">
                <a:solidFill>
                  <a:prstClr val="black"/>
                </a:solidFill>
                <a:latin typeface="Calibri" panose="020F0502020204030204" pitchFamily="34" charset="0"/>
                <a:ea typeface="ＭＳ Ｐゴシック" pitchFamily="80" charset="-128"/>
              </a:rPr>
              <a:t>CERES (Fore &amp; Aft) - </a:t>
            </a:r>
            <a:r>
              <a:rPr lang="en-US" sz="1200" i="1">
                <a:solidFill>
                  <a:prstClr val="black"/>
                </a:solidFill>
                <a:latin typeface="Calibri" panose="020F0502020204030204" pitchFamily="34" charset="0"/>
                <a:ea typeface="ＭＳ Ｐゴシック" pitchFamily="80" charset="-128"/>
              </a:rPr>
              <a:t>Clouds and the Earth's Radiant Energy System </a:t>
            </a:r>
            <a:r>
              <a:rPr lang="en-US" sz="1200">
                <a:solidFill>
                  <a:prstClr val="black"/>
                </a:solidFill>
                <a:latin typeface="Calibri" panose="020F0502020204030204" pitchFamily="34" charset="0"/>
                <a:ea typeface="ＭＳ Ｐゴシック" pitchFamily="80" charset="-128"/>
              </a:rPr>
              <a:t>(USA – Langley)</a:t>
            </a:r>
          </a:p>
          <a:p>
            <a:pPr marL="346075" lvl="1" indent="-115888" eaLnBrk="0" fontAlgn="base" hangingPunct="0">
              <a:spcBef>
                <a:spcPct val="0"/>
              </a:spcBef>
              <a:spcAft>
                <a:spcPct val="0"/>
              </a:spcAft>
              <a:buFont typeface="Times New Roman" pitchFamily="18" charset="0"/>
              <a:buChar char="–"/>
            </a:pPr>
            <a:r>
              <a:rPr lang="en-US" sz="1200" b="1">
                <a:solidFill>
                  <a:prstClr val="black"/>
                </a:solidFill>
                <a:latin typeface="Calibri" panose="020F0502020204030204" pitchFamily="34" charset="0"/>
                <a:ea typeface="ＭＳ Ｐゴシック" pitchFamily="80" charset="-128"/>
              </a:rPr>
              <a:t>MISR - </a:t>
            </a:r>
            <a:r>
              <a:rPr lang="en-US" sz="1200" i="1">
                <a:solidFill>
                  <a:prstClr val="black"/>
                </a:solidFill>
                <a:latin typeface="Calibri" panose="020F0502020204030204" pitchFamily="34" charset="0"/>
                <a:ea typeface="ＭＳ Ｐゴシック" pitchFamily="80" charset="-128"/>
              </a:rPr>
              <a:t>Multi-angle Imaging </a:t>
            </a:r>
            <a:r>
              <a:rPr lang="en-US" sz="1200" i="1" err="1">
                <a:solidFill>
                  <a:prstClr val="black"/>
                </a:solidFill>
                <a:latin typeface="Calibri" panose="020F0502020204030204" pitchFamily="34" charset="0"/>
                <a:ea typeface="ＭＳ Ｐゴシック" pitchFamily="80" charset="-128"/>
              </a:rPr>
              <a:t>Spectro</a:t>
            </a:r>
            <a:r>
              <a:rPr lang="en-US" sz="1200" i="1">
                <a:solidFill>
                  <a:prstClr val="black"/>
                </a:solidFill>
                <a:latin typeface="Calibri" panose="020F0502020204030204" pitchFamily="34" charset="0"/>
                <a:ea typeface="ＭＳ Ｐゴシック" pitchFamily="80" charset="-128"/>
              </a:rPr>
              <a:t>-Radiometer </a:t>
            </a:r>
            <a:r>
              <a:rPr lang="en-US" sz="1200">
                <a:solidFill>
                  <a:prstClr val="black"/>
                </a:solidFill>
                <a:latin typeface="Calibri" panose="020F0502020204030204" pitchFamily="34" charset="0"/>
                <a:ea typeface="ＭＳ Ｐゴシック" pitchFamily="80" charset="-128"/>
              </a:rPr>
              <a:t>(USA – JPL)</a:t>
            </a:r>
          </a:p>
          <a:p>
            <a:pPr marL="346075" lvl="1" indent="-115888" eaLnBrk="0" fontAlgn="base" hangingPunct="0">
              <a:spcBef>
                <a:spcPct val="0"/>
              </a:spcBef>
              <a:spcAft>
                <a:spcPct val="0"/>
              </a:spcAft>
              <a:buFont typeface="Times New Roman" pitchFamily="18" charset="0"/>
              <a:buChar char="–"/>
            </a:pPr>
            <a:r>
              <a:rPr lang="en-US" sz="1200" b="1">
                <a:solidFill>
                  <a:prstClr val="black"/>
                </a:solidFill>
                <a:latin typeface="Calibri" panose="020F0502020204030204" pitchFamily="34" charset="0"/>
                <a:ea typeface="ＭＳ Ｐゴシック" pitchFamily="80" charset="-128"/>
              </a:rPr>
              <a:t>MODIS - </a:t>
            </a:r>
            <a:r>
              <a:rPr lang="en-US" sz="1200" i="1">
                <a:solidFill>
                  <a:prstClr val="black"/>
                </a:solidFill>
                <a:latin typeface="Calibri" panose="020F0502020204030204" pitchFamily="34" charset="0"/>
                <a:ea typeface="ＭＳ Ｐゴシック" pitchFamily="80" charset="-128"/>
              </a:rPr>
              <a:t>Moderate Resolution Imaging </a:t>
            </a:r>
            <a:r>
              <a:rPr lang="en-US" sz="1200" i="1" err="1">
                <a:solidFill>
                  <a:prstClr val="black"/>
                </a:solidFill>
                <a:latin typeface="Calibri" panose="020F0502020204030204" pitchFamily="34" charset="0"/>
                <a:ea typeface="ＭＳ Ｐゴシック" pitchFamily="80" charset="-128"/>
              </a:rPr>
              <a:t>Spectro</a:t>
            </a:r>
            <a:r>
              <a:rPr lang="en-US" sz="1200" i="1">
                <a:solidFill>
                  <a:prstClr val="black"/>
                </a:solidFill>
                <a:latin typeface="Calibri" panose="020F0502020204030204" pitchFamily="34" charset="0"/>
                <a:ea typeface="ＭＳ Ｐゴシック" pitchFamily="80" charset="-128"/>
              </a:rPr>
              <a:t>-radiometer</a:t>
            </a:r>
            <a:r>
              <a:rPr lang="en-US" sz="1200" b="1">
                <a:solidFill>
                  <a:prstClr val="black"/>
                </a:solidFill>
                <a:latin typeface="Calibri" panose="020F0502020204030204" pitchFamily="34" charset="0"/>
                <a:ea typeface="ＭＳ Ｐゴシック" pitchFamily="80" charset="-128"/>
              </a:rPr>
              <a:t> </a:t>
            </a:r>
            <a:r>
              <a:rPr lang="en-US" sz="1200">
                <a:solidFill>
                  <a:prstClr val="black"/>
                </a:solidFill>
                <a:latin typeface="Calibri" panose="020F0502020204030204" pitchFamily="34" charset="0"/>
                <a:ea typeface="ＭＳ Ｐゴシック" pitchFamily="80" charset="-128"/>
              </a:rPr>
              <a:t>(USA – GSFC)</a:t>
            </a:r>
          </a:p>
          <a:p>
            <a:pPr marL="346075" lvl="1" indent="-115888" eaLnBrk="0" fontAlgn="base" hangingPunct="0">
              <a:spcBef>
                <a:spcPct val="0"/>
              </a:spcBef>
              <a:spcAft>
                <a:spcPct val="0"/>
              </a:spcAft>
              <a:buFont typeface="Times New Roman" pitchFamily="18" charset="0"/>
              <a:buChar char="–"/>
            </a:pPr>
            <a:r>
              <a:rPr lang="en-US" sz="1200" b="1">
                <a:solidFill>
                  <a:prstClr val="black"/>
                </a:solidFill>
                <a:latin typeface="Calibri" panose="020F0502020204030204" pitchFamily="34" charset="0"/>
                <a:ea typeface="ＭＳ Ｐゴシック" pitchFamily="80" charset="-128"/>
              </a:rPr>
              <a:t>MOPITT - </a:t>
            </a:r>
            <a:r>
              <a:rPr lang="en-US" sz="1200" i="1">
                <a:solidFill>
                  <a:prstClr val="black"/>
                </a:solidFill>
                <a:latin typeface="Calibri" panose="020F0502020204030204" pitchFamily="34" charset="0"/>
                <a:ea typeface="ＭＳ Ｐゴシック" pitchFamily="80" charset="-128"/>
              </a:rPr>
              <a:t>Measurement of Pollution in the Troposphere  </a:t>
            </a:r>
            <a:r>
              <a:rPr lang="en-US" sz="1200">
                <a:solidFill>
                  <a:prstClr val="black"/>
                </a:solidFill>
                <a:latin typeface="Calibri" panose="020F0502020204030204" pitchFamily="34" charset="0"/>
                <a:ea typeface="ＭＳ Ｐゴシック" pitchFamily="80" charset="-128"/>
              </a:rPr>
              <a:t>(Canada)</a:t>
            </a:r>
          </a:p>
          <a:p>
            <a:pPr marL="115888" indent="-115888" eaLnBrk="0" fontAlgn="base" hangingPunct="0">
              <a:spcBef>
                <a:spcPct val="0"/>
              </a:spcBef>
              <a:spcAft>
                <a:spcPct val="0"/>
              </a:spcAft>
              <a:buFontTx/>
              <a:buChar char="•"/>
            </a:pPr>
            <a:r>
              <a:rPr lang="en-US" sz="1200" b="1">
                <a:solidFill>
                  <a:prstClr val="black"/>
                </a:solidFill>
                <a:latin typeface="Calibri" panose="020F0502020204030204" pitchFamily="34" charset="0"/>
                <a:ea typeface="ＭＳ Ｐゴシック" pitchFamily="80" charset="-128"/>
              </a:rPr>
              <a:t>Project Management:  </a:t>
            </a:r>
            <a:r>
              <a:rPr lang="en-US" sz="1200" i="1">
                <a:solidFill>
                  <a:prstClr val="black"/>
                </a:solidFill>
                <a:latin typeface="Calibri" panose="020F0502020204030204" pitchFamily="34" charset="0"/>
                <a:ea typeface="ＭＳ Ｐゴシック" pitchFamily="80" charset="-128"/>
              </a:rPr>
              <a:t>Earth Science Mission Operations (ESMO)</a:t>
            </a:r>
            <a:endParaRPr lang="en-US" sz="1200" b="1">
              <a:solidFill>
                <a:prstClr val="black"/>
              </a:solidFill>
              <a:latin typeface="Calibri" panose="020F0502020204030204" pitchFamily="34" charset="0"/>
              <a:ea typeface="ＭＳ Ｐゴシック" pitchFamily="80" charset="-128"/>
            </a:endParaRPr>
          </a:p>
          <a:p>
            <a:pPr marL="115888" indent="-115888" eaLnBrk="0" fontAlgn="base" hangingPunct="0">
              <a:spcBef>
                <a:spcPct val="0"/>
              </a:spcBef>
              <a:spcAft>
                <a:spcPct val="0"/>
              </a:spcAft>
              <a:buFontTx/>
              <a:buChar char="•"/>
            </a:pPr>
            <a:r>
              <a:rPr lang="en-US" sz="1200" b="1">
                <a:solidFill>
                  <a:prstClr val="black"/>
                </a:solidFill>
                <a:latin typeface="Calibri" panose="020F0502020204030204" pitchFamily="34" charset="0"/>
                <a:ea typeface="ＭＳ Ｐゴシック" pitchFamily="80" charset="-128"/>
              </a:rPr>
              <a:t>Spacecraft Flight Operations:  </a:t>
            </a:r>
            <a:r>
              <a:rPr lang="en-US" sz="1200" i="1">
                <a:solidFill>
                  <a:prstClr val="black"/>
                </a:solidFill>
                <a:latin typeface="Calibri" panose="020F0502020204030204" pitchFamily="34" charset="0"/>
                <a:ea typeface="ＭＳ Ｐゴシック" pitchFamily="80" charset="-128"/>
              </a:rPr>
              <a:t>Contracted by GSFC to KBR team and supported by NASA NENs and TDRSS</a:t>
            </a:r>
            <a:endParaRPr lang="en-US" sz="1200" b="1">
              <a:solidFill>
                <a:prstClr val="black"/>
              </a:solidFill>
              <a:latin typeface="Calibri" panose="020F0502020204030204" pitchFamily="34" charset="0"/>
              <a:ea typeface="ＭＳ Ｐゴシック" pitchFamily="80" charset="-128"/>
            </a:endParaRPr>
          </a:p>
          <a:p>
            <a:pPr marL="115888" indent="-115888" eaLnBrk="0" fontAlgn="base" hangingPunct="0">
              <a:spcBef>
                <a:spcPct val="0"/>
              </a:spcBef>
              <a:spcAft>
                <a:spcPct val="0"/>
              </a:spcAft>
              <a:buFontTx/>
              <a:buChar char="•"/>
            </a:pPr>
            <a:r>
              <a:rPr lang="en-US" sz="1200" b="1">
                <a:solidFill>
                  <a:prstClr val="black"/>
                </a:solidFill>
                <a:latin typeface="Calibri" panose="020F0502020204030204" pitchFamily="34" charset="0"/>
                <a:ea typeface="ＭＳ Ｐゴシック" pitchFamily="80" charset="-128"/>
              </a:rPr>
              <a:t>Instrument Operations and Science Data processing:  </a:t>
            </a:r>
            <a:r>
              <a:rPr lang="en-US" sz="1200" i="1">
                <a:solidFill>
                  <a:prstClr val="black"/>
                </a:solidFill>
                <a:latin typeface="Calibri" panose="020F0502020204030204" pitchFamily="34" charset="0"/>
                <a:ea typeface="ＭＳ Ｐゴシック" pitchFamily="80" charset="-128"/>
              </a:rPr>
              <a:t>Performed at respective Instrument Locations where developed</a:t>
            </a:r>
          </a:p>
          <a:p>
            <a:pPr marL="115888" indent="-115888" eaLnBrk="0" fontAlgn="base" hangingPunct="0">
              <a:spcBef>
                <a:spcPct val="0"/>
              </a:spcBef>
              <a:spcAft>
                <a:spcPct val="0"/>
              </a:spcAft>
              <a:buFontTx/>
              <a:buChar char="•"/>
            </a:pPr>
            <a:r>
              <a:rPr lang="en-US" sz="1200" b="1">
                <a:solidFill>
                  <a:prstClr val="black"/>
                </a:solidFill>
                <a:latin typeface="Calibri" panose="020F0502020204030204" pitchFamily="34" charset="0"/>
                <a:ea typeface="ＭＳ Ｐゴシック" pitchFamily="80" charset="-128"/>
              </a:rPr>
              <a:t>Mission Duration:</a:t>
            </a:r>
            <a:r>
              <a:rPr lang="en-US" sz="1200" i="1">
                <a:solidFill>
                  <a:srgbClr val="FF3300"/>
                </a:solidFill>
                <a:latin typeface="Calibri" panose="020F0502020204030204" pitchFamily="34" charset="0"/>
                <a:ea typeface="ＭＳ Ｐゴシック" pitchFamily="80" charset="-128"/>
              </a:rPr>
              <a:t>  </a:t>
            </a:r>
            <a:r>
              <a:rPr lang="en-US" sz="1200" i="1">
                <a:solidFill>
                  <a:prstClr val="black"/>
                </a:solidFill>
                <a:latin typeface="Calibri" panose="020F0502020204030204" pitchFamily="34" charset="0"/>
                <a:ea typeface="ＭＳ Ｐゴシック" pitchFamily="80" charset="-128"/>
              </a:rPr>
              <a:t>Successfully completed Prime mission of 5 years.  Currently in Extended Operations.</a:t>
            </a:r>
          </a:p>
          <a:p>
            <a:pPr marL="115888" indent="-115888" eaLnBrk="0" fontAlgn="base" hangingPunct="0">
              <a:spcBef>
                <a:spcPct val="0"/>
              </a:spcBef>
              <a:spcAft>
                <a:spcPct val="0"/>
              </a:spcAft>
              <a:buFontTx/>
              <a:buChar char="•"/>
            </a:pPr>
            <a:r>
              <a:rPr lang="en-US" sz="1200" b="1">
                <a:solidFill>
                  <a:prstClr val="black"/>
                </a:solidFill>
                <a:latin typeface="Calibri" panose="020F0502020204030204" pitchFamily="34" charset="0"/>
                <a:ea typeface="ＭＳ Ｐゴシック" pitchFamily="80" charset="-128"/>
              </a:rPr>
              <a:t>Distributed Active Archive Centers:</a:t>
            </a:r>
            <a:r>
              <a:rPr lang="en-US" sz="1200" i="1">
                <a:solidFill>
                  <a:prstClr val="black"/>
                </a:solidFill>
                <a:latin typeface="Calibri" panose="020F0502020204030204" pitchFamily="34" charset="0"/>
                <a:ea typeface="ＭＳ Ｐゴシック" pitchFamily="80" charset="-128"/>
              </a:rPr>
              <a:t> LP DAAC – MODIS, ASTER;  Langley DAAC – CERES, MISR, MOPITT</a:t>
            </a:r>
          </a:p>
        </p:txBody>
      </p:sp>
      <p:sp>
        <p:nvSpPr>
          <p:cNvPr id="563204" name="Rectangle 4"/>
          <p:cNvSpPr>
            <a:spLocks noChangeArrowheads="1"/>
          </p:cNvSpPr>
          <p:nvPr/>
        </p:nvSpPr>
        <p:spPr bwMode="auto">
          <a:xfrm>
            <a:off x="319088" y="5370515"/>
            <a:ext cx="4781550" cy="1089025"/>
          </a:xfrm>
          <a:prstGeom prst="rect">
            <a:avLst/>
          </a:prstGeom>
          <a:noFill/>
          <a:ln w="12700">
            <a:solidFill>
              <a:srgbClr val="850014"/>
            </a:solidFill>
            <a:miter lim="800000"/>
            <a:headEnd/>
            <a:tailEnd/>
          </a:ln>
        </p:spPr>
        <p:txBody>
          <a:bodyPr lIns="92075" tIns="46037" rIns="92075" bIns="46037"/>
          <a:lstStyle/>
          <a:p>
            <a:pPr marL="228600" indent="-228600" eaLnBrk="0" fontAlgn="base" hangingPunct="0">
              <a:spcBef>
                <a:spcPct val="0"/>
              </a:spcBef>
              <a:spcAft>
                <a:spcPct val="0"/>
              </a:spcAft>
            </a:pPr>
            <a:r>
              <a:rPr lang="en-US" sz="1600" b="1" u="sng">
                <a:solidFill>
                  <a:prstClr val="black"/>
                </a:solidFill>
                <a:latin typeface="Calibri" panose="020F0502020204030204" pitchFamily="34" charset="0"/>
                <a:ea typeface="ＭＳ Ｐゴシック" pitchFamily="80" charset="-128"/>
              </a:rPr>
              <a:t>Science</a:t>
            </a:r>
            <a:endParaRPr lang="en-US" sz="1600" u="sng">
              <a:solidFill>
                <a:prstClr val="black"/>
              </a:solidFill>
              <a:latin typeface="Calibri" panose="020F0502020204030204" pitchFamily="34" charset="0"/>
              <a:ea typeface="ＭＳ Ｐゴシック" pitchFamily="80" charset="-128"/>
            </a:endParaRPr>
          </a:p>
          <a:p>
            <a:pPr marL="228600" indent="-228600" eaLnBrk="0" fontAlgn="base" hangingPunct="0">
              <a:spcBef>
                <a:spcPct val="0"/>
              </a:spcBef>
              <a:spcAft>
                <a:spcPct val="0"/>
              </a:spcAft>
              <a:buFontTx/>
              <a:buChar char="•"/>
            </a:pPr>
            <a:r>
              <a:rPr lang="en-US" sz="1200" i="1">
                <a:solidFill>
                  <a:prstClr val="black"/>
                </a:solidFill>
                <a:latin typeface="Calibri" panose="020F0502020204030204" pitchFamily="34" charset="0"/>
                <a:ea typeface="ＭＳ Ｐゴシック" pitchFamily="80" charset="-128"/>
              </a:rPr>
              <a:t>The primary objective of the Terra Mission is to simultaneously study clouds, water vapor, aerosol, trace gases, land surface and oceanic properties, as well as the interaction between them and their effect on the Earth’s energy budget and climate.</a:t>
            </a:r>
          </a:p>
        </p:txBody>
      </p:sp>
      <p:pic>
        <p:nvPicPr>
          <p:cNvPr id="563205" name="Picture 5"/>
          <p:cNvPicPr>
            <a:picLocks noChangeAspect="1" noChangeArrowheads="1"/>
          </p:cNvPicPr>
          <p:nvPr/>
        </p:nvPicPr>
        <p:blipFill>
          <a:blip r:embed="rId3" cstate="print"/>
          <a:srcRect/>
          <a:stretch>
            <a:fillRect/>
          </a:stretch>
        </p:blipFill>
        <p:spPr bwMode="auto">
          <a:xfrm>
            <a:off x="5183190" y="909638"/>
            <a:ext cx="3629025" cy="3638550"/>
          </a:xfrm>
          <a:prstGeom prst="rect">
            <a:avLst/>
          </a:prstGeom>
          <a:noFill/>
          <a:ln w="9525">
            <a:noFill/>
            <a:miter lim="800000"/>
            <a:headEnd/>
            <a:tailEnd/>
          </a:ln>
          <a:effectLst/>
        </p:spPr>
      </p:pic>
      <p:pic>
        <p:nvPicPr>
          <p:cNvPr id="563206" name="Picture 6"/>
          <p:cNvPicPr>
            <a:picLocks noChangeAspect="1" noChangeArrowheads="1"/>
          </p:cNvPicPr>
          <p:nvPr/>
        </p:nvPicPr>
        <p:blipFill>
          <a:blip r:embed="rId4" cstate="print"/>
          <a:srcRect/>
          <a:stretch>
            <a:fillRect/>
          </a:stretch>
        </p:blipFill>
        <p:spPr bwMode="auto">
          <a:xfrm>
            <a:off x="5267327" y="4757738"/>
            <a:ext cx="3648075" cy="1638300"/>
          </a:xfrm>
          <a:prstGeom prst="rect">
            <a:avLst/>
          </a:prstGeom>
          <a:noFill/>
          <a:ln w="9525">
            <a:noFill/>
            <a:miter lim="800000"/>
            <a:headEnd/>
            <a:tailEnd/>
          </a:ln>
          <a:effectLst/>
        </p:spPr>
      </p:pic>
    </p:spTree>
    <p:extLst>
      <p:ext uri="{BB962C8B-B14F-4D97-AF65-F5344CB8AC3E}">
        <p14:creationId xmlns:p14="http://schemas.microsoft.com/office/powerpoint/2010/main" val="3799651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Rectangle 2"/>
          <p:cNvSpPr>
            <a:spLocks noGrp="1" noChangeArrowheads="1"/>
          </p:cNvSpPr>
          <p:nvPr>
            <p:ph type="title"/>
          </p:nvPr>
        </p:nvSpPr>
        <p:spPr>
          <a:xfrm>
            <a:off x="76200" y="19051"/>
            <a:ext cx="9067800" cy="666749"/>
          </a:xfrm>
        </p:spPr>
        <p:txBody>
          <a:bodyPr>
            <a:normAutofit/>
          </a:bodyPr>
          <a:lstStyle/>
          <a:p>
            <a:pPr>
              <a:defRPr/>
            </a:pPr>
            <a:r>
              <a:rPr lang="en-US"/>
              <a:t>Terra Spacecraft Status</a:t>
            </a:r>
            <a:endParaRPr lang="en-US" sz="2000">
              <a:solidFill>
                <a:srgbClr val="0000FF"/>
              </a:solidFill>
            </a:endParaRPr>
          </a:p>
        </p:txBody>
      </p:sp>
      <p:sp>
        <p:nvSpPr>
          <p:cNvPr id="1147907" name="Rectangle 3"/>
          <p:cNvSpPr>
            <a:spLocks noGrp="1" noChangeArrowheads="1"/>
          </p:cNvSpPr>
          <p:nvPr>
            <p:ph idx="1"/>
          </p:nvPr>
        </p:nvSpPr>
        <p:spPr>
          <a:xfrm>
            <a:off x="457200" y="1219200"/>
            <a:ext cx="8381999" cy="5486400"/>
          </a:xfrm>
        </p:spPr>
        <p:txBody>
          <a:bodyPr>
            <a:noAutofit/>
          </a:bodyPr>
          <a:lstStyle/>
          <a:p>
            <a:pPr>
              <a:defRPr/>
            </a:pPr>
            <a:r>
              <a:rPr lang="en-US" sz="1800" b="1"/>
              <a:t>Command &amp; Data Handling </a:t>
            </a:r>
            <a:r>
              <a:rPr lang="en-US" sz="1800"/>
              <a:t>(CDH) – </a:t>
            </a:r>
            <a:r>
              <a:rPr lang="en-US" sz="1800" b="1">
                <a:solidFill>
                  <a:srgbClr val="00B050"/>
                </a:solidFill>
              </a:rPr>
              <a:t>Nominal</a:t>
            </a:r>
          </a:p>
          <a:p>
            <a:pPr lvl="1">
              <a:defRPr/>
            </a:pPr>
            <a:r>
              <a:rPr lang="en-US" sz="1400"/>
              <a:t>Solid State Recorder (SSR) – holds ~1 orbit of data</a:t>
            </a:r>
          </a:p>
          <a:p>
            <a:pPr lvl="1">
              <a:defRPr/>
            </a:pPr>
            <a:r>
              <a:rPr lang="en-US" sz="1400" b="1">
                <a:solidFill>
                  <a:srgbClr val="0000FF"/>
                </a:solidFill>
              </a:rPr>
              <a:t>58</a:t>
            </a:r>
            <a:r>
              <a:rPr lang="en-US" sz="1400"/>
              <a:t> of 58 SSR Printed Wire Assembly now operational (</a:t>
            </a:r>
            <a:r>
              <a:rPr lang="en-US" sz="1400">
                <a:solidFill>
                  <a:srgbClr val="0000FF"/>
                </a:solidFill>
              </a:rPr>
              <a:t>All 16 offline boards were recovered)</a:t>
            </a:r>
          </a:p>
          <a:p>
            <a:pPr lvl="2">
              <a:defRPr/>
            </a:pPr>
            <a:r>
              <a:rPr lang="en-US" sz="1100">
                <a:solidFill>
                  <a:srgbClr val="0000FF"/>
                </a:solidFill>
              </a:rPr>
              <a:t>SSR Reset successfully performed on 09/22</a:t>
            </a:r>
          </a:p>
          <a:p>
            <a:pPr>
              <a:defRPr/>
            </a:pPr>
            <a:r>
              <a:rPr lang="en-US" sz="1800" b="1"/>
              <a:t>Communications </a:t>
            </a:r>
            <a:r>
              <a:rPr lang="en-US" sz="1800"/>
              <a:t>(COMM) – </a:t>
            </a:r>
            <a:r>
              <a:rPr lang="en-US" sz="1800" b="1">
                <a:solidFill>
                  <a:srgbClr val="00B050"/>
                </a:solidFill>
              </a:rPr>
              <a:t>Nominal</a:t>
            </a:r>
          </a:p>
          <a:p>
            <a:pPr lvl="1">
              <a:defRPr/>
            </a:pPr>
            <a:r>
              <a:rPr lang="en-US" sz="1400"/>
              <a:t>DAS Modulator Failure on 05/29/2008 (Operating on Redundant)</a:t>
            </a:r>
          </a:p>
          <a:p>
            <a:pPr lvl="1">
              <a:defRPr/>
            </a:pPr>
            <a:r>
              <a:rPr lang="en-US" sz="1400"/>
              <a:t>Use K-Band primarily, X-Band as needed for Science Playback</a:t>
            </a:r>
          </a:p>
          <a:p>
            <a:pPr>
              <a:defRPr/>
            </a:pPr>
            <a:r>
              <a:rPr lang="en-US" sz="1800" b="1"/>
              <a:t>Electrical Power System </a:t>
            </a:r>
            <a:r>
              <a:rPr lang="en-US" sz="1800"/>
              <a:t>(EPS) – </a:t>
            </a:r>
            <a:r>
              <a:rPr lang="en-US" sz="1800" b="1">
                <a:solidFill>
                  <a:srgbClr val="00B050"/>
                </a:solidFill>
              </a:rPr>
              <a:t>Good</a:t>
            </a:r>
            <a:endParaRPr lang="en-US" sz="1800"/>
          </a:p>
          <a:p>
            <a:pPr lvl="1">
              <a:defRPr/>
            </a:pPr>
            <a:r>
              <a:rPr lang="en-US" sz="1400"/>
              <a:t>Battery Cell and Heater Controller Anomaly (10/13/2009)</a:t>
            </a:r>
          </a:p>
          <a:p>
            <a:pPr lvl="1">
              <a:defRPr/>
            </a:pPr>
            <a:r>
              <a:rPr lang="en-US" sz="1400" b="1">
                <a:solidFill>
                  <a:srgbClr val="0000FF"/>
                </a:solidFill>
              </a:rPr>
              <a:t>3</a:t>
            </a:r>
            <a:r>
              <a:rPr lang="en-US" sz="1400"/>
              <a:t> of 24 Solar Panel Failed (9/24/2000, </a:t>
            </a:r>
            <a:r>
              <a:rPr lang="en-US" sz="1400">
                <a:solidFill>
                  <a:srgbClr val="0000FF"/>
                </a:solidFill>
              </a:rPr>
              <a:t>01/17/2022 &amp; 03/22/2022</a:t>
            </a:r>
            <a:r>
              <a:rPr lang="en-US" sz="1400"/>
              <a:t>) </a:t>
            </a:r>
          </a:p>
          <a:p>
            <a:pPr>
              <a:defRPr/>
            </a:pPr>
            <a:r>
              <a:rPr lang="en-US" sz="1800" b="1"/>
              <a:t>Flight Software </a:t>
            </a:r>
            <a:r>
              <a:rPr lang="en-US" sz="1800"/>
              <a:t>(FSW) – </a:t>
            </a:r>
            <a:r>
              <a:rPr lang="en-US" sz="1800" b="1">
                <a:solidFill>
                  <a:srgbClr val="00B050"/>
                </a:solidFill>
              </a:rPr>
              <a:t>Nominal</a:t>
            </a:r>
          </a:p>
          <a:p>
            <a:pPr>
              <a:defRPr/>
            </a:pPr>
            <a:r>
              <a:rPr lang="en-US" sz="1800" b="1"/>
              <a:t>Guidance, Navigation &amp; Control</a:t>
            </a:r>
            <a:r>
              <a:rPr lang="en-US" sz="1800"/>
              <a:t> (GN&amp;C) – </a:t>
            </a:r>
            <a:r>
              <a:rPr lang="en-US" sz="1800" b="1">
                <a:solidFill>
                  <a:srgbClr val="00B050"/>
                </a:solidFill>
              </a:rPr>
              <a:t>Nominal</a:t>
            </a:r>
          </a:p>
          <a:p>
            <a:pPr lvl="1">
              <a:defRPr/>
            </a:pPr>
            <a:r>
              <a:rPr lang="en-US" sz="1400">
                <a:solidFill>
                  <a:srgbClr val="0000FF"/>
                </a:solidFill>
              </a:rPr>
              <a:t>IRU-B powered down due to rising temp and current trend (recommendation from </a:t>
            </a:r>
            <a:r>
              <a:rPr lang="en-US" sz="1400" err="1">
                <a:solidFill>
                  <a:srgbClr val="0000FF"/>
                </a:solidFill>
              </a:rPr>
              <a:t>Kearfott</a:t>
            </a:r>
            <a:r>
              <a:rPr lang="en-US" sz="1400">
                <a:solidFill>
                  <a:srgbClr val="0000FF"/>
                </a:solidFill>
              </a:rPr>
              <a:t>)</a:t>
            </a:r>
          </a:p>
          <a:p>
            <a:pPr lvl="2">
              <a:defRPr/>
            </a:pPr>
            <a:r>
              <a:rPr lang="en-US" sz="1050" b="1" u="sng">
                <a:solidFill>
                  <a:srgbClr val="0000FF"/>
                </a:solidFill>
              </a:rPr>
              <a:t>Not used for nominal operations</a:t>
            </a:r>
            <a:r>
              <a:rPr lang="en-US" sz="1050" b="1">
                <a:solidFill>
                  <a:srgbClr val="0000FF"/>
                </a:solidFill>
              </a:rPr>
              <a:t> </a:t>
            </a:r>
            <a:r>
              <a:rPr lang="en-US" sz="1050">
                <a:solidFill>
                  <a:srgbClr val="0000FF"/>
                </a:solidFill>
              </a:rPr>
              <a:t>(IRUs A &amp; C used for ops and no signs of degradation)</a:t>
            </a:r>
          </a:p>
          <a:p>
            <a:pPr lvl="2">
              <a:defRPr/>
            </a:pPr>
            <a:r>
              <a:rPr lang="en-US" sz="1050">
                <a:solidFill>
                  <a:srgbClr val="0000FF"/>
                </a:solidFill>
              </a:rPr>
              <a:t>Audit of all references to IRU-B completed, prime updates completed prior to turn-off, remaining items being worked</a:t>
            </a:r>
          </a:p>
          <a:p>
            <a:pPr lvl="1">
              <a:defRPr/>
            </a:pPr>
            <a:r>
              <a:rPr lang="en-US" sz="1400"/>
              <a:t>Minor loss of sensitivity in SSSTs – updated tracker biases to compensate</a:t>
            </a:r>
          </a:p>
          <a:p>
            <a:pPr>
              <a:defRPr/>
            </a:pPr>
            <a:r>
              <a:rPr lang="en-US" sz="1800" b="1"/>
              <a:t>Propulsion </a:t>
            </a:r>
            <a:r>
              <a:rPr lang="en-US" sz="1800"/>
              <a:t>(PROP) – </a:t>
            </a:r>
            <a:r>
              <a:rPr lang="en-US" sz="1800" b="1">
                <a:solidFill>
                  <a:srgbClr val="00B050"/>
                </a:solidFill>
              </a:rPr>
              <a:t>Nominal</a:t>
            </a:r>
          </a:p>
          <a:p>
            <a:pPr>
              <a:defRPr/>
            </a:pPr>
            <a:r>
              <a:rPr lang="en-US" sz="1800" b="1"/>
              <a:t>Thermal Control System </a:t>
            </a:r>
            <a:r>
              <a:rPr lang="en-US" sz="1800"/>
              <a:t>(TCS) – </a:t>
            </a:r>
            <a:r>
              <a:rPr lang="en-US" sz="1800" b="1">
                <a:solidFill>
                  <a:srgbClr val="00B050"/>
                </a:solidFill>
              </a:rPr>
              <a:t>Nominal</a:t>
            </a:r>
          </a:p>
          <a:p>
            <a:pPr>
              <a:defRPr/>
            </a:pPr>
            <a:r>
              <a:rPr lang="en-US" sz="1800" b="1"/>
              <a:t>Instruments </a:t>
            </a:r>
            <a:r>
              <a:rPr lang="en-US" sz="1800"/>
              <a:t>(INST) – </a:t>
            </a:r>
            <a:r>
              <a:rPr lang="en-US" sz="1800" b="1">
                <a:solidFill>
                  <a:srgbClr val="00B050"/>
                </a:solidFill>
              </a:rPr>
              <a:t>Nominal</a:t>
            </a:r>
          </a:p>
          <a:p>
            <a:pPr lvl="1">
              <a:defRPr/>
            </a:pPr>
            <a:r>
              <a:rPr lang="en-US" sz="1400"/>
              <a:t>Only ASTER SWIR failed, all other instruments are taking science</a:t>
            </a:r>
          </a:p>
        </p:txBody>
      </p:sp>
      <p:sp>
        <p:nvSpPr>
          <p:cNvPr id="5126" name="Text Box 4"/>
          <p:cNvSpPr txBox="1">
            <a:spLocks noChangeArrowheads="1"/>
          </p:cNvSpPr>
          <p:nvPr/>
        </p:nvSpPr>
        <p:spPr bwMode="auto">
          <a:xfrm>
            <a:off x="1524000" y="838200"/>
            <a:ext cx="6172200" cy="338554"/>
          </a:xfrm>
          <a:prstGeom prst="rect">
            <a:avLst/>
          </a:prstGeom>
          <a:solidFill>
            <a:srgbClr val="99FF99"/>
          </a:solidFill>
          <a:ln w="25400">
            <a:solidFill>
              <a:schemeClr val="accent1"/>
            </a:solidFill>
            <a:miter lim="800000"/>
            <a:headEnd/>
            <a:tailEnd/>
          </a:ln>
        </p:spPr>
        <p:txBody>
          <a:bodyPr wrap="square">
            <a:spAutoFit/>
          </a:bodyPr>
          <a:lstStyle/>
          <a:p>
            <a:pPr algn="ctr">
              <a:spcBef>
                <a:spcPct val="50000"/>
              </a:spcBef>
            </a:pPr>
            <a:r>
              <a:rPr lang="en-US" sz="1600" b="1" u="sng" dirty="0">
                <a:solidFill>
                  <a:srgbClr val="0000FF"/>
                </a:solidFill>
                <a:latin typeface="+mn-lt"/>
              </a:rPr>
              <a:t>All subsystems on Primary Hardware except as noted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645748795"/>
              </p:ext>
            </p:extLst>
          </p:nvPr>
        </p:nvGraphicFramePr>
        <p:xfrm>
          <a:off x="381000" y="906011"/>
          <a:ext cx="8382000" cy="5723389"/>
        </p:xfrm>
        <a:graphic>
          <a:graphicData uri="http://schemas.openxmlformats.org/drawingml/2006/table">
            <a:tbl>
              <a:tblPr/>
              <a:tblGrid>
                <a:gridCol w="6858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609600">
                  <a:extLst>
                    <a:ext uri="{9D8B030D-6E8A-4147-A177-3AD203B41FA5}">
                      <a16:colId xmlns:a16="http://schemas.microsoft.com/office/drawing/2014/main" val="20003"/>
                    </a:ext>
                  </a:extLst>
                </a:gridCol>
                <a:gridCol w="609600">
                  <a:extLst>
                    <a:ext uri="{9D8B030D-6E8A-4147-A177-3AD203B41FA5}">
                      <a16:colId xmlns:a16="http://schemas.microsoft.com/office/drawing/2014/main" val="20004"/>
                    </a:ext>
                  </a:extLst>
                </a:gridCol>
                <a:gridCol w="4953000">
                  <a:extLst>
                    <a:ext uri="{9D8B030D-6E8A-4147-A177-3AD203B41FA5}">
                      <a16:colId xmlns:a16="http://schemas.microsoft.com/office/drawing/2014/main" val="20005"/>
                    </a:ext>
                  </a:extLst>
                </a:gridCol>
              </a:tblGrid>
              <a:tr h="152545">
                <a:tc>
                  <a:txBody>
                    <a:bodyPr/>
                    <a:lstStyle/>
                    <a:p>
                      <a:pPr algn="ctr" fontAlgn="t"/>
                      <a:r>
                        <a:rPr lang="en-US" sz="1000" b="1" i="0" u="none" strike="noStrike">
                          <a:solidFill>
                            <a:srgbClr val="000000"/>
                          </a:solidFill>
                          <a:latin typeface="Times New Roman"/>
                        </a:rPr>
                        <a:t>Subsystem</a:t>
                      </a:r>
                    </a:p>
                  </a:txBody>
                  <a:tcPr marL="3845" marR="3845" marT="3845"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000" b="1" i="0" u="none" strike="noStrike">
                          <a:solidFill>
                            <a:srgbClr val="000000"/>
                          </a:solidFill>
                          <a:latin typeface="Times New Roman"/>
                        </a:rPr>
                        <a:t>Component</a:t>
                      </a:r>
                    </a:p>
                  </a:txBody>
                  <a:tcPr marL="3845" marR="3845" marT="384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000" b="1" i="0" u="none" strike="noStrike">
                          <a:solidFill>
                            <a:srgbClr val="000000"/>
                          </a:solidFill>
                          <a:latin typeface="Times New Roman"/>
                        </a:rPr>
                        <a:t>Design</a:t>
                      </a:r>
                    </a:p>
                  </a:txBody>
                  <a:tcPr marL="3845" marR="3845" marT="384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000" b="1" i="0" u="none" strike="noStrike">
                          <a:solidFill>
                            <a:srgbClr val="000000"/>
                          </a:solidFill>
                          <a:latin typeface="Times New Roman"/>
                        </a:rPr>
                        <a:t>Current</a:t>
                      </a:r>
                    </a:p>
                  </a:txBody>
                  <a:tcPr marL="3845" marR="3845" marT="384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000" b="1" i="0" u="none" strike="noStrike">
                          <a:solidFill>
                            <a:srgbClr val="000000"/>
                          </a:solidFill>
                          <a:latin typeface="Times New Roman"/>
                        </a:rPr>
                        <a:t>Capability</a:t>
                      </a:r>
                    </a:p>
                  </a:txBody>
                  <a:tcPr marL="3845" marR="3845" marT="384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ctr" fontAlgn="b"/>
                      <a:r>
                        <a:rPr lang="en-US" sz="1000" b="1" i="0" u="none" strike="noStrike">
                          <a:solidFill>
                            <a:srgbClr val="000000"/>
                          </a:solidFill>
                          <a:latin typeface="Times New Roman"/>
                        </a:rPr>
                        <a:t>Comments</a:t>
                      </a:r>
                    </a:p>
                  </a:txBody>
                  <a:tcPr marL="3845" marR="3845" marT="384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extLst>
                  <a:ext uri="{0D108BD9-81ED-4DB2-BD59-A6C34878D82A}">
                    <a16:rowId xmlns:a16="http://schemas.microsoft.com/office/drawing/2014/main" val="10000"/>
                  </a:ext>
                </a:extLst>
              </a:tr>
              <a:tr h="301336">
                <a:tc rowSpan="3">
                  <a:txBody>
                    <a:bodyPr/>
                    <a:lstStyle/>
                    <a:p>
                      <a:pPr algn="l" fontAlgn="ctr"/>
                      <a:r>
                        <a:rPr lang="en-US" sz="1000" b="1" i="0" u="none" strike="noStrike">
                          <a:solidFill>
                            <a:srgbClr val="000000"/>
                          </a:solidFill>
                          <a:latin typeface="Times New Roman"/>
                        </a:rPr>
                        <a:t>EPS</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marL="0" algn="l" defTabSz="914400" rtl="0" eaLnBrk="1" fontAlgn="b" latinLnBrk="0" hangingPunct="1"/>
                      <a:r>
                        <a:rPr lang="en-US" sz="1000" b="0" i="0" u="none" strike="noStrike" kern="1200">
                          <a:solidFill>
                            <a:srgbClr val="000000"/>
                          </a:solidFill>
                          <a:latin typeface="Times New Roman"/>
                          <a:ea typeface="+mn-ea"/>
                          <a:cs typeface="+mn-cs"/>
                        </a:rPr>
                        <a:t>Solar Array</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algn="ctr" defTabSz="914400" rtl="0" eaLnBrk="1" fontAlgn="b" latinLnBrk="0" hangingPunct="1"/>
                      <a:r>
                        <a:rPr lang="en-US" sz="1000" b="0" i="0" u="none" strike="noStrike" kern="1200">
                          <a:solidFill>
                            <a:srgbClr val="000000"/>
                          </a:solidFill>
                          <a:latin typeface="Times New Roman"/>
                          <a:ea typeface="+mn-ea"/>
                          <a:cs typeface="+mn-cs"/>
                        </a:rPr>
                        <a:t>24 Shunts</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algn="ctr" defTabSz="914400" rtl="0" eaLnBrk="1" fontAlgn="b" latinLnBrk="0" hangingPunct="1"/>
                      <a:r>
                        <a:rPr lang="en-US" sz="1000" b="1" i="0" u="none" strike="noStrike" kern="1200">
                          <a:solidFill>
                            <a:srgbClr val="0000FF"/>
                          </a:solidFill>
                          <a:latin typeface="Times New Roman"/>
                          <a:ea typeface="+mn-ea"/>
                          <a:cs typeface="+mn-cs"/>
                        </a:rPr>
                        <a:t>21 Shunts</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algn="ctr" defTabSz="914400" rtl="0" eaLnBrk="1" fontAlgn="b" latinLnBrk="0" hangingPunct="1"/>
                      <a:r>
                        <a:rPr lang="en-US" sz="1000" b="1" i="0" u="none" strike="noStrike" kern="1200">
                          <a:solidFill>
                            <a:srgbClr val="0000FF"/>
                          </a:solidFill>
                          <a:latin typeface="Times New Roman"/>
                          <a:ea typeface="+mn-ea"/>
                          <a:cs typeface="+mn-cs"/>
                        </a:rPr>
                        <a:t>88%</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marL="0" algn="l" defTabSz="914400" rtl="0" eaLnBrk="1" fontAlgn="b" latinLnBrk="0" hangingPunct="1"/>
                      <a:r>
                        <a:rPr lang="en-US" sz="1000" b="0" i="0" u="none" strike="noStrike" kern="1200">
                          <a:solidFill>
                            <a:srgbClr val="000000"/>
                          </a:solidFill>
                          <a:latin typeface="Times New Roman"/>
                          <a:ea typeface="+mn-ea"/>
                          <a:cs typeface="+mn-cs"/>
                        </a:rPr>
                        <a:t>No impact to operations.  </a:t>
                      </a:r>
                      <a:r>
                        <a:rPr lang="en-US" sz="1000" b="0" i="0" u="none" strike="noStrike" kern="1200">
                          <a:solidFill>
                            <a:srgbClr val="0000FF"/>
                          </a:solidFill>
                          <a:latin typeface="Times New Roman"/>
                          <a:ea typeface="+mn-ea"/>
                          <a:cs typeface="+mn-cs"/>
                        </a:rPr>
                        <a:t>Additional failures will require reducing load or EPS configuration change.  Fully capable of supporting mission thru 2027 unless multiple future failures occur</a:t>
                      </a:r>
                    </a:p>
                  </a:txBody>
                  <a:tcPr marL="3845" marR="3845" marT="384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1"/>
                  </a:ext>
                </a:extLst>
              </a:tr>
              <a:tr h="152545">
                <a:tc vMerge="1">
                  <a:txBody>
                    <a:bodyPr/>
                    <a:lstStyle/>
                    <a:p>
                      <a:endParaRPr lang="en-US"/>
                    </a:p>
                  </a:txBody>
                  <a:tcPr/>
                </a:tc>
                <a:tc>
                  <a:txBody>
                    <a:bodyPr/>
                    <a:lstStyle/>
                    <a:p>
                      <a:pPr marL="0" algn="l" defTabSz="914400" rtl="0" eaLnBrk="1" fontAlgn="b" latinLnBrk="0" hangingPunct="1"/>
                      <a:r>
                        <a:rPr lang="en-US" sz="1000" b="0" i="0" u="none" strike="noStrike" kern="1200">
                          <a:solidFill>
                            <a:srgbClr val="000000"/>
                          </a:solidFill>
                          <a:latin typeface="Times New Roman"/>
                          <a:ea typeface="+mn-ea"/>
                          <a:cs typeface="+mn-cs"/>
                        </a:rPr>
                        <a:t>Batteries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algn="ctr" defTabSz="914400" rtl="0" eaLnBrk="1" fontAlgn="b" latinLnBrk="0" hangingPunct="1"/>
                      <a:r>
                        <a:rPr lang="en-US" sz="1000" b="0" i="0" u="none" strike="noStrike" kern="1200">
                          <a:solidFill>
                            <a:srgbClr val="000000"/>
                          </a:solidFill>
                          <a:latin typeface="Times New Roman"/>
                          <a:ea typeface="+mn-ea"/>
                          <a:cs typeface="+mn-cs"/>
                        </a:rPr>
                        <a:t>108 Cells</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algn="ctr" defTabSz="914400" rtl="0" eaLnBrk="1" fontAlgn="b" latinLnBrk="0" hangingPunct="1"/>
                      <a:r>
                        <a:rPr lang="en-US" sz="1000" b="0" i="0" u="none" strike="noStrike" kern="1200">
                          <a:solidFill>
                            <a:srgbClr val="000000"/>
                          </a:solidFill>
                          <a:latin typeface="Times New Roman"/>
                          <a:ea typeface="+mn-ea"/>
                          <a:cs typeface="+mn-cs"/>
                        </a:rPr>
                        <a:t>107 Cells</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algn="ctr" defTabSz="914400" rtl="0" eaLnBrk="1" fontAlgn="b" latinLnBrk="0" hangingPunct="1"/>
                      <a:r>
                        <a:rPr lang="en-US" sz="1000" b="0" i="0" u="none" strike="noStrike" kern="1200">
                          <a:solidFill>
                            <a:srgbClr val="000000"/>
                          </a:solidFill>
                          <a:latin typeface="Times New Roman"/>
                          <a:ea typeface="+mn-ea"/>
                          <a:cs typeface="+mn-cs"/>
                        </a:rPr>
                        <a:t>99%</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marL="0" algn="l" defTabSz="914400" rtl="0" eaLnBrk="1" fontAlgn="b" latinLnBrk="0" hangingPunct="1"/>
                      <a:r>
                        <a:rPr lang="en-US" sz="1000" b="0" i="0" u="none" strike="noStrike" kern="1200">
                          <a:solidFill>
                            <a:srgbClr val="000000"/>
                          </a:solidFill>
                          <a:latin typeface="Times New Roman"/>
                          <a:ea typeface="+mn-ea"/>
                          <a:cs typeface="+mn-cs"/>
                        </a:rPr>
                        <a:t>BBAT cell #50 failed on 10/15/09.</a:t>
                      </a:r>
                    </a:p>
                  </a:txBody>
                  <a:tcPr marL="3845" marR="3845" marT="384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2"/>
                  </a:ext>
                </a:extLst>
              </a:tr>
              <a:tr h="450127">
                <a:tc vMerge="1">
                  <a:txBody>
                    <a:bodyPr/>
                    <a:lstStyle/>
                    <a:p>
                      <a:endParaRPr lang="en-US"/>
                    </a:p>
                  </a:txBody>
                  <a:tcPr/>
                </a:tc>
                <a:tc>
                  <a:txBody>
                    <a:bodyPr/>
                    <a:lstStyle/>
                    <a:p>
                      <a:pPr algn="l" fontAlgn="ctr"/>
                      <a:r>
                        <a:rPr lang="en-US" sz="1000" b="0" i="0" u="none" strike="noStrike">
                          <a:solidFill>
                            <a:srgbClr val="000000"/>
                          </a:solidFill>
                          <a:latin typeface="Times New Roman"/>
                        </a:rPr>
                        <a:t>Batteries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ctr"/>
                      <a:r>
                        <a:rPr lang="en-US" sz="1000" b="0" i="0" u="none" strike="noStrike">
                          <a:solidFill>
                            <a:srgbClr val="000000"/>
                          </a:solidFill>
                          <a:latin typeface="Times New Roman"/>
                        </a:rPr>
                        <a:t>36 Heater Controls</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ctr"/>
                      <a:r>
                        <a:rPr lang="en-US" sz="1000" b="0" i="0" u="none" strike="noStrike">
                          <a:solidFill>
                            <a:srgbClr val="000000"/>
                          </a:solidFill>
                          <a:latin typeface="Times New Roman"/>
                        </a:rPr>
                        <a:t>28 Heater Controls</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ctr" fontAlgn="ctr"/>
                      <a:r>
                        <a:rPr lang="en-US" sz="1000" b="0" i="0" u="none" strike="noStrike">
                          <a:solidFill>
                            <a:srgbClr val="000000"/>
                          </a:solidFill>
                          <a:latin typeface="Times New Roman"/>
                        </a:rPr>
                        <a:t>77%</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tc>
                  <a:txBody>
                    <a:bodyPr/>
                    <a:lstStyle/>
                    <a:p>
                      <a:pPr algn="l" fontAlgn="t"/>
                      <a:r>
                        <a:rPr lang="en-US" sz="1000" b="0" i="0" u="none" strike="noStrike">
                          <a:solidFill>
                            <a:srgbClr val="000000"/>
                          </a:solidFill>
                          <a:latin typeface="Times New Roman"/>
                        </a:rPr>
                        <a:t>BBAT heater control failed on 4 of 9 heater groups on primary, redundant, and survival.  Battery cell charging/discharging and the remaining heater groups are preventing cells from freezing.   PBAT heater control performance is nominal.  </a:t>
                      </a:r>
                    </a:p>
                  </a:txBody>
                  <a:tcPr marL="3845" marR="3845" marT="384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3"/>
                  </a:ext>
                </a:extLst>
              </a:tr>
              <a:tr h="152545">
                <a:tc rowSpan="3">
                  <a:txBody>
                    <a:bodyPr/>
                    <a:lstStyle/>
                    <a:p>
                      <a:pPr algn="l" fontAlgn="ctr"/>
                      <a:r>
                        <a:rPr lang="en-US" sz="1000" b="1" i="0" u="none" strike="noStrike">
                          <a:solidFill>
                            <a:srgbClr val="000000"/>
                          </a:solidFill>
                          <a:latin typeface="Times New Roman"/>
                        </a:rPr>
                        <a:t>TCS</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000" b="0" i="0" u="none" strike="noStrike">
                          <a:solidFill>
                            <a:srgbClr val="000000"/>
                          </a:solidFill>
                          <a:latin typeface="Times New Roman"/>
                        </a:rPr>
                        <a:t>MOPITTCPHTS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4"/>
                  </a:ext>
                </a:extLst>
              </a:tr>
              <a:tr h="265191">
                <a:tc vMerge="1">
                  <a:txBody>
                    <a:bodyPr/>
                    <a:lstStyle/>
                    <a:p>
                      <a:endParaRPr lang="en-US"/>
                    </a:p>
                  </a:txBody>
                  <a:tcPr/>
                </a:tc>
                <a:tc>
                  <a:txBody>
                    <a:bodyPr/>
                    <a:lstStyle/>
                    <a:p>
                      <a:pPr algn="l" fontAlgn="ctr"/>
                      <a:r>
                        <a:rPr lang="en-US" sz="1000" b="0" i="0" u="none" strike="noStrike">
                          <a:solidFill>
                            <a:srgbClr val="000000"/>
                          </a:solidFill>
                          <a:latin typeface="Times New Roman"/>
                        </a:rPr>
                        <a:t>SWIR CPHTS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5"/>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TIR CPHTS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Random temperature fluctuations.  Performance within requirements.</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6"/>
                  </a:ext>
                </a:extLst>
              </a:tr>
              <a:tr h="152545">
                <a:tc>
                  <a:txBody>
                    <a:bodyPr/>
                    <a:lstStyle/>
                    <a:p>
                      <a:pPr algn="l" fontAlgn="ctr"/>
                      <a:r>
                        <a:rPr lang="en-US" sz="1000" b="1" i="0" u="none" strike="noStrike">
                          <a:solidFill>
                            <a:srgbClr val="000000"/>
                          </a:solidFill>
                          <a:latin typeface="Times New Roman"/>
                        </a:rPr>
                        <a:t>SCC</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000" b="0" i="0" u="none" strike="noStrike">
                          <a:solidFill>
                            <a:srgbClr val="000000"/>
                          </a:solidFill>
                          <a:latin typeface="Times New Roman"/>
                        </a:rPr>
                        <a:t>SCC</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7"/>
                  </a:ext>
                </a:extLst>
              </a:tr>
              <a:tr h="152545">
                <a:tc rowSpan="4">
                  <a:txBody>
                    <a:bodyPr/>
                    <a:lstStyle/>
                    <a:p>
                      <a:pPr algn="l" fontAlgn="ctr"/>
                      <a:r>
                        <a:rPr lang="en-US" sz="1000" b="1" i="0" u="none" strike="noStrike">
                          <a:solidFill>
                            <a:srgbClr val="000000"/>
                          </a:solidFill>
                          <a:latin typeface="Times New Roman"/>
                        </a:rPr>
                        <a:t>COMM</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000" b="0" i="0" u="none" strike="noStrike">
                          <a:solidFill>
                            <a:srgbClr val="000000"/>
                          </a:solidFill>
                          <a:latin typeface="Times New Roman"/>
                        </a:rPr>
                        <a:t>HGA</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MDA BITE failures occur 2-3/week due to SEU.  Recoverable</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08"/>
                  </a:ext>
                </a:extLst>
              </a:tr>
              <a:tr h="161248">
                <a:tc vMerge="1">
                  <a:txBody>
                    <a:bodyPr/>
                    <a:lstStyle/>
                    <a:p>
                      <a:endParaRPr lang="en-US"/>
                    </a:p>
                  </a:txBody>
                  <a:tcPr/>
                </a:tc>
                <a:tc>
                  <a:txBody>
                    <a:bodyPr/>
                    <a:lstStyle/>
                    <a:p>
                      <a:pPr algn="l" fontAlgn="ctr"/>
                      <a:r>
                        <a:rPr lang="en-US" sz="1000" b="0" i="0" u="none" strike="noStrike">
                          <a:solidFill>
                            <a:srgbClr val="000000"/>
                          </a:solidFill>
                          <a:latin typeface="Times New Roman"/>
                        </a:rPr>
                        <a:t>X-Band</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ctr" fontAlgn="ctr"/>
                      <a:r>
                        <a:rPr lang="en-US" sz="1000" b="0" i="0" u="none" strike="noStrike">
                          <a:solidFill>
                            <a:srgbClr val="000000"/>
                          </a:solidFill>
                          <a:latin typeface="Times New Roman"/>
                        </a:rPr>
                        <a:t>75%</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tc>
                  <a:txBody>
                    <a:bodyPr/>
                    <a:lstStyle/>
                    <a:p>
                      <a:pPr algn="l" fontAlgn="b"/>
                      <a:r>
                        <a:rPr lang="en-US" sz="1000" b="0" i="0" u="none" strike="noStrike">
                          <a:solidFill>
                            <a:srgbClr val="000000"/>
                          </a:solidFill>
                          <a:latin typeface="Times New Roman"/>
                        </a:rPr>
                        <a:t>DAS Modulator 1 failed (50%).  Solid State Power Amplifier redundancy still available (100%).  </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CC"/>
                    </a:solidFill>
                  </a:tcPr>
                </a:tc>
                <a:extLst>
                  <a:ext uri="{0D108BD9-81ED-4DB2-BD59-A6C34878D82A}">
                    <a16:rowId xmlns:a16="http://schemas.microsoft.com/office/drawing/2014/main" val="10009"/>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CTIU</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0"/>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OMNI</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1"/>
                  </a:ext>
                </a:extLst>
              </a:tr>
              <a:tr h="152545">
                <a:tc rowSpan="3">
                  <a:txBody>
                    <a:bodyPr/>
                    <a:lstStyle/>
                    <a:p>
                      <a:pPr algn="l" fontAlgn="ctr"/>
                      <a:r>
                        <a:rPr lang="en-US" sz="1000" b="1" i="0" u="none" strike="noStrike">
                          <a:solidFill>
                            <a:srgbClr val="000000"/>
                          </a:solidFill>
                          <a:latin typeface="Times New Roman"/>
                        </a:rPr>
                        <a:t>CDH</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000" b="0" i="0" u="none" strike="noStrike">
                          <a:solidFill>
                            <a:srgbClr val="000000"/>
                          </a:solidFill>
                          <a:latin typeface="Times New Roman"/>
                        </a:rPr>
                        <a:t>MO</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Drift rate changes have occurred since 10/3/10.  Performance is within requirements.</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2"/>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SFE</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SFE SEU occur 1-2/year.  Recoverable</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3"/>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SSR</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chemeClr val="tx1"/>
                          </a:solidFill>
                          <a:latin typeface="Times New Roman"/>
                        </a:rPr>
                        <a:t>59 PWA</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1" i="0" u="none" strike="noStrike">
                          <a:solidFill>
                            <a:srgbClr val="0000FF"/>
                          </a:solidFill>
                          <a:latin typeface="Times New Roman"/>
                        </a:rPr>
                        <a:t>59 PWA</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1" i="0" u="none" strike="noStrike">
                          <a:solidFill>
                            <a:srgbClr val="0000FF"/>
                          </a:solidFill>
                          <a:latin typeface="Times New Roman"/>
                        </a:rPr>
                        <a:t>100%</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FF"/>
                          </a:solidFill>
                          <a:latin typeface="Times New Roman"/>
                        </a:rPr>
                        <a:t>Successful SSR Reset on 09/22/21 recovered all 15 previously offline Printed Wire Assemblies</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4"/>
                  </a:ext>
                </a:extLst>
              </a:tr>
              <a:tr h="152545">
                <a:tc rowSpan="8">
                  <a:txBody>
                    <a:bodyPr/>
                    <a:lstStyle/>
                    <a:p>
                      <a:pPr algn="l" fontAlgn="ctr"/>
                      <a:r>
                        <a:rPr lang="en-US" sz="1000" b="1" i="0" u="none" strike="noStrike">
                          <a:solidFill>
                            <a:srgbClr val="000000"/>
                          </a:solidFill>
                          <a:latin typeface="Times New Roman"/>
                        </a:rPr>
                        <a:t>GNC</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000" b="0" i="0" u="none" strike="noStrike">
                          <a:solidFill>
                            <a:srgbClr val="000000"/>
                          </a:solidFill>
                          <a:latin typeface="Times New Roman"/>
                        </a:rPr>
                        <a:t>IRU</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3</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1" i="0" u="none" strike="noStrike">
                          <a:solidFill>
                            <a:srgbClr val="0000FF"/>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chemeClr val="tx1"/>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t"/>
                      <a:r>
                        <a:rPr lang="en-US" sz="1000" b="0" i="0" u="none" strike="noStrike">
                          <a:solidFill>
                            <a:schemeClr val="tx1"/>
                          </a:solidFill>
                          <a:latin typeface="Times New Roman"/>
                        </a:rPr>
                        <a:t>Performance is nominal.   </a:t>
                      </a:r>
                      <a:r>
                        <a:rPr lang="en-US" sz="1000" b="0" i="0" u="none" strike="noStrike">
                          <a:solidFill>
                            <a:srgbClr val="0000FF"/>
                          </a:solidFill>
                          <a:latin typeface="Times New Roman"/>
                        </a:rPr>
                        <a:t>IRU-B powered off.  Yaw axis still redundant</a:t>
                      </a:r>
                      <a:r>
                        <a:rPr lang="en-US" sz="1000" b="0" i="0" u="none" strike="noStrike">
                          <a:solidFill>
                            <a:schemeClr val="tx1"/>
                          </a:solidFill>
                          <a:latin typeface="Times New Roman"/>
                        </a:rPr>
                        <a:t>.</a:t>
                      </a:r>
                    </a:p>
                  </a:txBody>
                  <a:tcPr marL="3845" marR="3845" marT="384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5"/>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TAM</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chemeClr val="tx1"/>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chemeClr val="tx1"/>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chemeClr val="tx1"/>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6"/>
                  </a:ext>
                </a:extLst>
              </a:tr>
              <a:tr h="152545">
                <a:tc vMerge="1">
                  <a:txBody>
                    <a:bodyPr/>
                    <a:lstStyle/>
                    <a:p>
                      <a:endParaRPr lang="en-US"/>
                    </a:p>
                  </a:txBody>
                  <a:tcPr/>
                </a:tc>
                <a:tc>
                  <a:txBody>
                    <a:bodyPr/>
                    <a:lstStyle/>
                    <a:p>
                      <a:pPr algn="l" fontAlgn="ctr"/>
                      <a:r>
                        <a:rPr lang="en-US" sz="1000" b="0" i="0" u="none" strike="noStrike">
                          <a:solidFill>
                            <a:schemeClr val="tx1"/>
                          </a:solidFill>
                          <a:latin typeface="Times New Roman"/>
                        </a:rPr>
                        <a:t>SSST</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chemeClr val="tx1"/>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chemeClr val="tx1"/>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chemeClr val="tx1"/>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baseline="0">
                          <a:solidFill>
                            <a:schemeClr val="tx1"/>
                          </a:solidFill>
                          <a:latin typeface="Times New Roman"/>
                        </a:rPr>
                        <a:t>Minor loss of sensitivity in SSSTs – tracker biases updated</a:t>
                      </a:r>
                      <a:endParaRPr lang="en-US" sz="1000" b="0" i="0" u="none" strike="noStrike">
                        <a:solidFill>
                          <a:schemeClr val="tx1"/>
                        </a:solidFill>
                        <a:latin typeface="Times New Roman"/>
                      </a:endParaRP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7"/>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CSS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8"/>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ESA</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19"/>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FSS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  Not currently used</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0"/>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RWA</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4</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4</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  3 for 4 redundancy</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1"/>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MTR</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3</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3</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2"/>
                  </a:ext>
                </a:extLst>
              </a:tr>
              <a:tr h="152545">
                <a:tc>
                  <a:txBody>
                    <a:bodyPr/>
                    <a:lstStyle/>
                    <a:p>
                      <a:pPr algn="l" fontAlgn="ctr"/>
                      <a:r>
                        <a:rPr lang="en-US" sz="1000" b="1" i="0" u="none" strike="noStrike">
                          <a:solidFill>
                            <a:srgbClr val="000000"/>
                          </a:solidFill>
                          <a:latin typeface="Times New Roman"/>
                        </a:rPr>
                        <a:t>Prop</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000" b="0" i="0" u="none" strike="noStrike">
                          <a:solidFill>
                            <a:srgbClr val="000000"/>
                          </a:solidFill>
                          <a:latin typeface="Times New Roman"/>
                        </a:rPr>
                        <a:t>REAs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16</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16</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3"/>
                  </a:ext>
                </a:extLst>
              </a:tr>
              <a:tr h="152545">
                <a:tc rowSpan="8">
                  <a:txBody>
                    <a:bodyPr/>
                    <a:lstStyle/>
                    <a:p>
                      <a:pPr algn="l" fontAlgn="ctr"/>
                      <a:r>
                        <a:rPr lang="en-US" sz="900" b="1" i="0" u="none" strike="noStrike">
                          <a:solidFill>
                            <a:srgbClr val="000000"/>
                          </a:solidFill>
                          <a:latin typeface="Arial"/>
                        </a:rPr>
                        <a:t>Instruments          </a:t>
                      </a:r>
                    </a:p>
                  </a:txBody>
                  <a:tcPr marL="3845" marR="3845" marT="384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000" b="0" i="0" u="none" strike="noStrike">
                          <a:solidFill>
                            <a:srgbClr val="000000"/>
                          </a:solidFill>
                          <a:latin typeface="Times New Roman"/>
                        </a:rPr>
                        <a:t>ASTER - SWIR</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tc>
                  <a:txBody>
                    <a:bodyPr/>
                    <a:lstStyle/>
                    <a:p>
                      <a:pPr algn="ctr" fontAlgn="ctr"/>
                      <a:r>
                        <a:rPr lang="en-US" sz="1000" b="0" i="0" u="none" strike="noStrike">
                          <a:solidFill>
                            <a:srgbClr val="000000"/>
                          </a:solidFill>
                          <a:latin typeface="Times New Roman"/>
                        </a:rPr>
                        <a:t>0%</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tc>
                  <a:txBody>
                    <a:bodyPr/>
                    <a:lstStyle/>
                    <a:p>
                      <a:pPr algn="l" fontAlgn="t"/>
                      <a:r>
                        <a:rPr lang="en-US" sz="1000" b="0" i="0" u="none" strike="noStrike">
                          <a:solidFill>
                            <a:srgbClr val="000000"/>
                          </a:solidFill>
                          <a:latin typeface="Times New Roman"/>
                        </a:rPr>
                        <a:t>Cooler is unable to maintain detector temperature.  Science Data is unusable (Fully Saturated) and is no longer being recorded.  Still collecting and monitoring Engineering data.</a:t>
                      </a:r>
                    </a:p>
                  </a:txBody>
                  <a:tcPr marL="3845" marR="3845" marT="3845"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CCC"/>
                    </a:solidFill>
                  </a:tcPr>
                </a:tc>
                <a:extLst>
                  <a:ext uri="{0D108BD9-81ED-4DB2-BD59-A6C34878D82A}">
                    <a16:rowId xmlns:a16="http://schemas.microsoft.com/office/drawing/2014/main" val="10024"/>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ASTER - TIR</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5"/>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ASTER - VNIR</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6"/>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CERES - Aft</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7"/>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CERES - Fore</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8"/>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MISR</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Full</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Performance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29"/>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MODIS</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50%</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rgbClr val="000000"/>
                          </a:solidFill>
                          <a:latin typeface="Times New Roman"/>
                        </a:rPr>
                        <a:t>Power Supply #2 failed, Formatter A degraded, cross-strapped.  </a:t>
                      </a:r>
                      <a:r>
                        <a:rPr lang="en-US" sz="1000" b="1" i="0" u="none" strike="noStrike">
                          <a:solidFill>
                            <a:schemeClr val="tx1"/>
                          </a:solidFill>
                          <a:latin typeface="Times New Roman"/>
                        </a:rPr>
                        <a:t>All Science is nominal.</a:t>
                      </a: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30"/>
                  </a:ext>
                </a:extLst>
              </a:tr>
              <a:tr h="152545">
                <a:tc vMerge="1">
                  <a:txBody>
                    <a:bodyPr/>
                    <a:lstStyle/>
                    <a:p>
                      <a:endParaRPr lang="en-US"/>
                    </a:p>
                  </a:txBody>
                  <a:tcPr/>
                </a:tc>
                <a:tc>
                  <a:txBody>
                    <a:bodyPr/>
                    <a:lstStyle/>
                    <a:p>
                      <a:pPr algn="l" fontAlgn="ctr"/>
                      <a:r>
                        <a:rPr lang="en-US" sz="1000" b="0" i="0" u="none" strike="noStrike">
                          <a:solidFill>
                            <a:srgbClr val="000000"/>
                          </a:solidFill>
                          <a:latin typeface="Times New Roman"/>
                        </a:rPr>
                        <a:t>MOPITT</a:t>
                      </a:r>
                    </a:p>
                  </a:txBody>
                  <a:tcPr marL="3845" marR="3845" marT="384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2</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1</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fontAlgn="ctr"/>
                      <a:r>
                        <a:rPr lang="en-US" sz="1000" b="0" i="0" u="none" strike="noStrike">
                          <a:solidFill>
                            <a:srgbClr val="000000"/>
                          </a:solidFill>
                          <a:latin typeface="Times New Roman"/>
                        </a:rPr>
                        <a:t>50%</a:t>
                      </a:r>
                    </a:p>
                  </a:txBody>
                  <a:tcPr marL="3845" marR="3845" marT="384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solidFill>
                            <a:schemeClr val="tx1"/>
                          </a:solidFill>
                          <a:latin typeface="Times New Roman"/>
                        </a:rPr>
                        <a:t>Displacer B and Chopper Motor failed.  </a:t>
                      </a:r>
                      <a:r>
                        <a:rPr lang="en-US" sz="1000" b="1" i="0" u="none" strike="noStrike">
                          <a:solidFill>
                            <a:schemeClr val="tx1"/>
                          </a:solidFill>
                          <a:latin typeface="Times New Roman"/>
                        </a:rPr>
                        <a:t>Loss of redundancy only.</a:t>
                      </a:r>
                      <a:r>
                        <a:rPr lang="en-US" sz="1000" b="1" i="0" u="none" strike="noStrike" baseline="0">
                          <a:solidFill>
                            <a:schemeClr val="tx1"/>
                          </a:solidFill>
                          <a:latin typeface="Times New Roman"/>
                        </a:rPr>
                        <a:t>  All Science is nominal.</a:t>
                      </a:r>
                      <a:endParaRPr lang="en-US" sz="1000" b="1" i="0" u="none" strike="noStrike">
                        <a:solidFill>
                          <a:schemeClr val="tx1"/>
                        </a:solidFill>
                        <a:latin typeface="Times New Roman"/>
                      </a:endParaRPr>
                    </a:p>
                  </a:txBody>
                  <a:tcPr marL="3845" marR="3845" marT="384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extLst>
                  <a:ext uri="{0D108BD9-81ED-4DB2-BD59-A6C34878D82A}">
                    <a16:rowId xmlns:a16="http://schemas.microsoft.com/office/drawing/2014/main" val="10031"/>
                  </a:ext>
                </a:extLst>
              </a:tr>
            </a:tbl>
          </a:graphicData>
        </a:graphic>
      </p:graphicFrame>
      <p:sp>
        <p:nvSpPr>
          <p:cNvPr id="4" name="Rectangle 2"/>
          <p:cNvSpPr txBox="1">
            <a:spLocks noChangeArrowheads="1"/>
          </p:cNvSpPr>
          <p:nvPr/>
        </p:nvSpPr>
        <p:spPr>
          <a:xfrm>
            <a:off x="0" y="-1"/>
            <a:ext cx="9144000" cy="762001"/>
          </a:xfrm>
          <a:prstGeom prst="rect">
            <a:avLst/>
          </a:prstGeom>
        </p:spPr>
        <p:txBody>
          <a:bodyPr anchor="ctr"/>
          <a:lstStyle/>
          <a:p>
            <a:pPr algn="ctr" eaLnBrk="1" fontAlgn="auto" hangingPunct="1">
              <a:spcAft>
                <a:spcPts val="0"/>
              </a:spcAft>
              <a:defRPr/>
            </a:pPr>
            <a:r>
              <a:rPr lang="en-US" sz="2800" b="1">
                <a:solidFill>
                  <a:srgbClr val="006600"/>
                </a:solidFill>
                <a:latin typeface="+mj-lt"/>
                <a:ea typeface="+mj-ea"/>
                <a:cs typeface="+mj-cs"/>
              </a:rPr>
              <a:t>Spacecraft Component Status</a:t>
            </a:r>
          </a:p>
        </p:txBody>
      </p:sp>
    </p:spTree>
    <p:extLst>
      <p:ext uri="{BB962C8B-B14F-4D97-AF65-F5344CB8AC3E}">
        <p14:creationId xmlns:p14="http://schemas.microsoft.com/office/powerpoint/2010/main" val="1185494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96655"/>
            <a:ext cx="9144000" cy="589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anchor="ctr" anchorCtr="0" compatLnSpc="1">
            <a:prstTxWarp prst="textNoShape">
              <a:avLst/>
            </a:prstTxWarp>
          </a:bodyPr>
          <a:lstStyle>
            <a:lvl1pPr algn="ctr" rtl="0" eaLnBrk="0" fontAlgn="base" hangingPunct="0">
              <a:spcBef>
                <a:spcPct val="0"/>
              </a:spcBef>
              <a:spcAft>
                <a:spcPct val="0"/>
              </a:spcAft>
              <a:defRPr sz="2800" b="1">
                <a:solidFill>
                  <a:schemeClr val="tx2"/>
                </a:solidFill>
                <a:latin typeface="Calibri" pitchFamily="34" charset="0"/>
                <a:ea typeface="+mj-ea"/>
                <a:cs typeface="+mj-cs"/>
              </a:defRPr>
            </a:lvl1pPr>
            <a:lvl2pPr algn="ctr" rtl="0" eaLnBrk="0" fontAlgn="base" hangingPunct="0">
              <a:spcBef>
                <a:spcPct val="0"/>
              </a:spcBef>
              <a:spcAft>
                <a:spcPct val="0"/>
              </a:spcAft>
              <a:defRPr sz="2800">
                <a:solidFill>
                  <a:schemeClr val="tx2"/>
                </a:solidFill>
                <a:latin typeface="Arial" charset="0"/>
              </a:defRPr>
            </a:lvl2pPr>
            <a:lvl3pPr algn="ctr" rtl="0" eaLnBrk="0" fontAlgn="base" hangingPunct="0">
              <a:spcBef>
                <a:spcPct val="0"/>
              </a:spcBef>
              <a:spcAft>
                <a:spcPct val="0"/>
              </a:spcAft>
              <a:defRPr sz="2800">
                <a:solidFill>
                  <a:schemeClr val="tx2"/>
                </a:solidFill>
                <a:latin typeface="Arial" charset="0"/>
              </a:defRPr>
            </a:lvl3pPr>
            <a:lvl4pPr algn="ctr" rtl="0" eaLnBrk="0" fontAlgn="base" hangingPunct="0">
              <a:spcBef>
                <a:spcPct val="0"/>
              </a:spcBef>
              <a:spcAft>
                <a:spcPct val="0"/>
              </a:spcAft>
              <a:defRPr sz="2800">
                <a:solidFill>
                  <a:schemeClr val="tx2"/>
                </a:solidFill>
                <a:latin typeface="Arial" charset="0"/>
              </a:defRPr>
            </a:lvl4pPr>
            <a:lvl5pPr algn="ctr" rtl="0" eaLnBrk="0" fontAlgn="base" hangingPunct="0">
              <a:spcBef>
                <a:spcPct val="0"/>
              </a:spcBef>
              <a:spcAft>
                <a:spcPct val="0"/>
              </a:spcAft>
              <a:defRPr sz="2800">
                <a:solidFill>
                  <a:schemeClr val="tx2"/>
                </a:solidFill>
                <a:latin typeface="Arial" charset="0"/>
              </a:defRPr>
            </a:lvl5pPr>
            <a:lvl6pPr marL="457200" algn="ctr" rtl="0" fontAlgn="base">
              <a:spcBef>
                <a:spcPct val="0"/>
              </a:spcBef>
              <a:spcAft>
                <a:spcPct val="0"/>
              </a:spcAft>
              <a:defRPr sz="2800">
                <a:solidFill>
                  <a:schemeClr val="tx2"/>
                </a:solidFill>
                <a:latin typeface="Arial" charset="0"/>
              </a:defRPr>
            </a:lvl6pPr>
            <a:lvl7pPr marL="914400" algn="ctr" rtl="0" fontAlgn="base">
              <a:spcBef>
                <a:spcPct val="0"/>
              </a:spcBef>
              <a:spcAft>
                <a:spcPct val="0"/>
              </a:spcAft>
              <a:defRPr sz="2800">
                <a:solidFill>
                  <a:schemeClr val="tx2"/>
                </a:solidFill>
                <a:latin typeface="Arial" charset="0"/>
              </a:defRPr>
            </a:lvl7pPr>
            <a:lvl8pPr marL="1371600" algn="ctr" rtl="0" fontAlgn="base">
              <a:spcBef>
                <a:spcPct val="0"/>
              </a:spcBef>
              <a:spcAft>
                <a:spcPct val="0"/>
              </a:spcAft>
              <a:defRPr sz="2800">
                <a:solidFill>
                  <a:schemeClr val="tx2"/>
                </a:solidFill>
                <a:latin typeface="Arial" charset="0"/>
              </a:defRPr>
            </a:lvl8pPr>
            <a:lvl9pPr marL="1828800" algn="ctr" rtl="0" fontAlgn="base">
              <a:spcBef>
                <a:spcPct val="0"/>
              </a:spcBef>
              <a:spcAft>
                <a:spcPct val="0"/>
              </a:spcAft>
              <a:defRPr sz="2800">
                <a:solidFill>
                  <a:schemeClr val="tx2"/>
                </a:solidFill>
                <a:latin typeface="Arial" charset="0"/>
              </a:defRPr>
            </a:lvl9pPr>
          </a:lstStyle>
          <a:p>
            <a:r>
              <a:rPr lang="en-US" sz="2400">
                <a:solidFill>
                  <a:srgbClr val="006600"/>
                </a:solidFill>
                <a:latin typeface="Calibri"/>
              </a:rPr>
              <a:t>Lifetime Estimates</a:t>
            </a:r>
          </a:p>
          <a:p>
            <a:pPr eaLnBrk="1" hangingPunct="1"/>
            <a:r>
              <a:rPr lang="en-US" sz="2000">
                <a:solidFill>
                  <a:srgbClr val="006600"/>
                </a:solidFill>
                <a:latin typeface="Calibri"/>
              </a:rPr>
              <a:t>Fuel Remaining</a:t>
            </a:r>
          </a:p>
        </p:txBody>
      </p:sp>
      <p:pic>
        <p:nvPicPr>
          <p:cNvPr id="6" name="Picture 3"/>
          <p:cNvPicPr>
            <a:picLocks/>
          </p:cNvPicPr>
          <p:nvPr/>
        </p:nvPicPr>
        <p:blipFill rotWithShape="1">
          <a:blip r:embed="rId2">
            <a:extLst>
              <a:ext uri="{28A0092B-C50C-407E-A947-70E740481C1C}">
                <a14:useLocalDpi xmlns:a14="http://schemas.microsoft.com/office/drawing/2010/main" val="0"/>
              </a:ext>
            </a:extLst>
          </a:blip>
          <a:srcRect t="12984" r="343"/>
          <a:stretch/>
        </p:blipFill>
        <p:spPr bwMode="auto">
          <a:xfrm>
            <a:off x="291232" y="901033"/>
            <a:ext cx="8298975" cy="4996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Straight Connector 13"/>
          <p:cNvCxnSpPr>
            <a:cxnSpLocks/>
          </p:cNvCxnSpPr>
          <p:nvPr/>
        </p:nvCxnSpPr>
        <p:spPr bwMode="auto">
          <a:xfrm>
            <a:off x="1146220" y="5076526"/>
            <a:ext cx="6787166" cy="0"/>
          </a:xfrm>
          <a:prstGeom prst="line">
            <a:avLst/>
          </a:prstGeom>
          <a:solidFill>
            <a:schemeClr val="accent1"/>
          </a:solidFill>
          <a:ln w="22225" cap="flat" cmpd="sng" algn="ctr">
            <a:solidFill>
              <a:srgbClr val="7030A0"/>
            </a:solidFill>
            <a:prstDash val="dash"/>
            <a:round/>
            <a:headEnd type="none" w="med" len="med"/>
            <a:tailEnd type="none" w="med" len="med"/>
          </a:ln>
          <a:effectLst/>
        </p:spPr>
      </p:cxnSp>
      <p:sp>
        <p:nvSpPr>
          <p:cNvPr id="15" name="TextBox 14"/>
          <p:cNvSpPr txBox="1"/>
          <p:nvPr/>
        </p:nvSpPr>
        <p:spPr>
          <a:xfrm>
            <a:off x="1312199" y="4799189"/>
            <a:ext cx="2226643" cy="307777"/>
          </a:xfrm>
          <a:prstGeom prst="rect">
            <a:avLst/>
          </a:prstGeom>
          <a:noFill/>
        </p:spPr>
        <p:txBody>
          <a:bodyPr wrap="square" rtlCol="0">
            <a:spAutoFit/>
          </a:bodyPr>
          <a:lstStyle/>
          <a:p>
            <a:pPr algn="ctr" eaLnBrk="0" fontAlgn="base" hangingPunct="0">
              <a:spcBef>
                <a:spcPct val="0"/>
              </a:spcBef>
              <a:spcAft>
                <a:spcPct val="0"/>
              </a:spcAft>
            </a:pPr>
            <a:r>
              <a:rPr lang="en-US" sz="1400" b="1">
                <a:solidFill>
                  <a:srgbClr val="7030A0"/>
                </a:solidFill>
                <a:latin typeface="Arial Narrow" panose="020B0606020202030204" pitchFamily="34" charset="0"/>
                <a:cs typeface="Calibri" panose="020F0502020204030204" pitchFamily="34" charset="0"/>
              </a:rPr>
              <a:t>Fuel Reserve = 12kgs</a:t>
            </a:r>
          </a:p>
        </p:txBody>
      </p:sp>
      <p:sp>
        <p:nvSpPr>
          <p:cNvPr id="11" name="TextBox 10">
            <a:extLst>
              <a:ext uri="{FF2B5EF4-FFF2-40B4-BE49-F238E27FC236}">
                <a16:creationId xmlns:a16="http://schemas.microsoft.com/office/drawing/2014/main" id="{6FB632B9-C838-4F80-BC38-6C5F8728387C}"/>
              </a:ext>
            </a:extLst>
          </p:cNvPr>
          <p:cNvSpPr txBox="1"/>
          <p:nvPr/>
        </p:nvSpPr>
        <p:spPr>
          <a:xfrm>
            <a:off x="882203" y="5850563"/>
            <a:ext cx="7379594" cy="861774"/>
          </a:xfrm>
          <a:prstGeom prst="rect">
            <a:avLst/>
          </a:prstGeom>
          <a:solidFill>
            <a:srgbClr val="CCFFCC"/>
          </a:solidFill>
          <a:ln w="28575">
            <a:solidFill>
              <a:schemeClr val="tx1"/>
            </a:solidFill>
          </a:ln>
        </p:spPr>
        <p:txBody>
          <a:bodyPr wrap="square" rtlCol="0">
            <a:spAutoFit/>
          </a:bodyPr>
          <a:lstStyle/>
          <a:p>
            <a:pPr marL="285750" indent="-285750">
              <a:buFont typeface="Arial" panose="020B0604020202020204" pitchFamily="34" charset="0"/>
              <a:buChar char="•"/>
            </a:pPr>
            <a:r>
              <a:rPr lang="en-US" b="1"/>
              <a:t>Fuel estimates have been reviewed by ETD, S/C Manufacturer and FOT</a:t>
            </a:r>
          </a:p>
          <a:p>
            <a:pPr marL="742950" lvl="1" indent="-285750">
              <a:buFont typeface="Wingdings" panose="05000000000000000000" pitchFamily="2" charset="2"/>
              <a:buChar char="Ø"/>
            </a:pPr>
            <a:r>
              <a:rPr lang="en-US" sz="1600" err="1"/>
              <a:t>Bookingkeeping</a:t>
            </a:r>
            <a:r>
              <a:rPr lang="en-US" sz="1600"/>
              <a:t> x TSF &amp; PVT methods believed to be most accurate</a:t>
            </a:r>
          </a:p>
          <a:p>
            <a:pPr marL="742950" lvl="1" indent="-285750">
              <a:buFont typeface="Wingdings" panose="05000000000000000000" pitchFamily="2" charset="2"/>
              <a:buChar char="Ø"/>
            </a:pPr>
            <a:r>
              <a:rPr lang="en-US" sz="1600"/>
              <a:t>Most conservative Bookkeeping used as trigger for constellation exit</a:t>
            </a:r>
          </a:p>
        </p:txBody>
      </p:sp>
      <p:sp>
        <p:nvSpPr>
          <p:cNvPr id="16" name="Right Brace 15">
            <a:extLst>
              <a:ext uri="{FF2B5EF4-FFF2-40B4-BE49-F238E27FC236}">
                <a16:creationId xmlns:a16="http://schemas.microsoft.com/office/drawing/2014/main" id="{D66F9BE6-B79E-4C92-965E-AD92B0E9AFFD}"/>
              </a:ext>
            </a:extLst>
          </p:cNvPr>
          <p:cNvSpPr/>
          <p:nvPr/>
        </p:nvSpPr>
        <p:spPr>
          <a:xfrm rot="10800000" flipH="1">
            <a:off x="7607121" y="4873867"/>
            <a:ext cx="65734" cy="130471"/>
          </a:xfrm>
          <a:prstGeom prst="rightBrace">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US" b="1"/>
          </a:p>
        </p:txBody>
      </p:sp>
      <p:sp>
        <p:nvSpPr>
          <p:cNvPr id="17" name="TextBox 16">
            <a:extLst>
              <a:ext uri="{FF2B5EF4-FFF2-40B4-BE49-F238E27FC236}">
                <a16:creationId xmlns:a16="http://schemas.microsoft.com/office/drawing/2014/main" id="{31E87810-0968-4A70-9140-0228626285AC}"/>
              </a:ext>
            </a:extLst>
          </p:cNvPr>
          <p:cNvSpPr txBox="1"/>
          <p:nvPr/>
        </p:nvSpPr>
        <p:spPr>
          <a:xfrm>
            <a:off x="7639583" y="4754395"/>
            <a:ext cx="563184" cy="276999"/>
          </a:xfrm>
          <a:prstGeom prst="rect">
            <a:avLst/>
          </a:prstGeom>
          <a:noFill/>
        </p:spPr>
        <p:txBody>
          <a:bodyPr wrap="square" rtlCol="0">
            <a:spAutoFit/>
          </a:bodyPr>
          <a:lstStyle/>
          <a:p>
            <a:r>
              <a:rPr lang="en-US" sz="1200" b="1"/>
              <a:t>12 kg</a:t>
            </a:r>
          </a:p>
        </p:txBody>
      </p:sp>
    </p:spTree>
    <p:extLst>
      <p:ext uri="{BB962C8B-B14F-4D97-AF65-F5344CB8AC3E}">
        <p14:creationId xmlns:p14="http://schemas.microsoft.com/office/powerpoint/2010/main" val="127676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Content Placeholder 11"/>
          <p:cNvSpPr>
            <a:spLocks noGrp="1"/>
          </p:cNvSpPr>
          <p:nvPr>
            <p:ph sz="half" idx="2"/>
          </p:nvPr>
        </p:nvSpPr>
        <p:spPr>
          <a:xfrm>
            <a:off x="204393" y="874712"/>
            <a:ext cx="4853382" cy="5451472"/>
          </a:xfrm>
        </p:spPr>
        <p:txBody>
          <a:bodyPr>
            <a:noAutofit/>
          </a:bodyPr>
          <a:lstStyle/>
          <a:p>
            <a:pPr marL="0" lvl="1" indent="0">
              <a:buClr>
                <a:schemeClr val="tx1"/>
              </a:buClr>
              <a:buSzPct val="120000"/>
              <a:buNone/>
            </a:pPr>
            <a:r>
              <a:rPr lang="en-US" sz="1800" b="1" u="sng">
                <a:cs typeface="Arial" charset="0"/>
              </a:rPr>
              <a:t>Document Status</a:t>
            </a:r>
          </a:p>
          <a:p>
            <a:pPr marL="285648" lvl="1">
              <a:buClr>
                <a:schemeClr val="tx1"/>
              </a:buClr>
              <a:buSzPct val="120000"/>
              <a:buFont typeface="Arial" pitchFamily="34" charset="0"/>
              <a:buChar char="•"/>
            </a:pPr>
            <a:r>
              <a:rPr lang="en-US" sz="1800" b="1">
                <a:cs typeface="Arial" charset="0"/>
              </a:rPr>
              <a:t>Rev D - End-of-Mission Plan Document has been revised and under review cycle</a:t>
            </a:r>
          </a:p>
          <a:p>
            <a:pPr marL="285648" lvl="1">
              <a:buClr>
                <a:schemeClr val="tx1"/>
              </a:buClr>
              <a:buSzPct val="120000"/>
              <a:buFont typeface="Arial" pitchFamily="34" charset="0"/>
              <a:buChar char="•"/>
            </a:pPr>
            <a:r>
              <a:rPr lang="en-US" sz="1800" b="1">
                <a:cs typeface="Arial" charset="0"/>
              </a:rPr>
              <a:t>APPROVED - NASA HQ Signed in October 2018</a:t>
            </a:r>
          </a:p>
          <a:p>
            <a:pPr marL="285648" lvl="1">
              <a:buClr>
                <a:schemeClr val="tx1"/>
              </a:buClr>
              <a:buSzPct val="120000"/>
              <a:buFont typeface="Arial" pitchFamily="34" charset="0"/>
              <a:buChar char="•"/>
            </a:pPr>
            <a:r>
              <a:rPr lang="en-US" sz="1800" b="1">
                <a:solidFill>
                  <a:srgbClr val="0000FF"/>
                </a:solidFill>
                <a:cs typeface="Arial" charset="0"/>
              </a:rPr>
              <a:t>Rev E – Generated and working its way through signatures</a:t>
            </a:r>
          </a:p>
          <a:p>
            <a:pPr marL="685698" lvl="2">
              <a:buClr>
                <a:schemeClr val="tx1"/>
              </a:buClr>
              <a:buSzPct val="120000"/>
            </a:pPr>
            <a:r>
              <a:rPr lang="en-US" sz="1050" b="1">
                <a:solidFill>
                  <a:srgbClr val="0000FF"/>
                </a:solidFill>
                <a:cs typeface="Arial" charset="0"/>
              </a:rPr>
              <a:t>Minor updates to numbers based on 3 years since Rev D</a:t>
            </a:r>
          </a:p>
          <a:p>
            <a:pPr marL="0" lvl="1" indent="0">
              <a:buClr>
                <a:schemeClr val="tx1"/>
              </a:buClr>
              <a:buSzPct val="120000"/>
              <a:buNone/>
            </a:pPr>
            <a:r>
              <a:rPr lang="en-US" sz="1800" b="1" u="sng">
                <a:cs typeface="Arial" charset="0"/>
              </a:rPr>
              <a:t>Content</a:t>
            </a:r>
          </a:p>
          <a:p>
            <a:pPr marL="285648" lvl="1">
              <a:buClr>
                <a:schemeClr val="tx1"/>
              </a:buClr>
              <a:buSzPct val="120000"/>
              <a:buFont typeface="Arial" pitchFamily="34" charset="0"/>
              <a:buChar char="•"/>
            </a:pPr>
            <a:r>
              <a:rPr lang="en-US" sz="1800" b="1">
                <a:cs typeface="Arial" charset="0"/>
              </a:rPr>
              <a:t>Terra continued normal operations through </a:t>
            </a:r>
            <a:r>
              <a:rPr lang="en-US" sz="1800" b="1">
                <a:solidFill>
                  <a:srgbClr val="0000FF"/>
                </a:solidFill>
                <a:cs typeface="Arial" charset="0"/>
              </a:rPr>
              <a:t>October 2020</a:t>
            </a:r>
          </a:p>
          <a:p>
            <a:pPr marL="285648" lvl="1">
              <a:buClr>
                <a:schemeClr val="tx1"/>
              </a:buClr>
              <a:buSzPct val="120000"/>
              <a:buFont typeface="Arial" pitchFamily="34" charset="0"/>
              <a:buChar char="•"/>
            </a:pPr>
            <a:r>
              <a:rPr lang="en-US" sz="1800" b="1">
                <a:cs typeface="Arial" charset="0"/>
              </a:rPr>
              <a:t>Following that timeframe, MLT has been allowed to drift towards 10:15 AM</a:t>
            </a:r>
          </a:p>
          <a:p>
            <a:pPr marL="285648" lvl="1">
              <a:buClr>
                <a:schemeClr val="tx1"/>
              </a:buClr>
              <a:buSzPct val="120000"/>
              <a:buFont typeface="Arial" pitchFamily="34" charset="0"/>
              <a:buChar char="•"/>
            </a:pPr>
            <a:r>
              <a:rPr lang="en-US" sz="1800" b="1">
                <a:solidFill>
                  <a:srgbClr val="0000FF"/>
                </a:solidFill>
                <a:cs typeface="Arial" charset="0"/>
              </a:rPr>
              <a:t>October 2022</a:t>
            </a:r>
            <a:r>
              <a:rPr lang="en-US" sz="1800" b="1">
                <a:cs typeface="Arial" charset="0"/>
              </a:rPr>
              <a:t>, Terra exits constellation </a:t>
            </a:r>
            <a:r>
              <a:rPr lang="en-US" sz="1800" b="1">
                <a:solidFill>
                  <a:srgbClr val="0000FF"/>
                </a:solidFill>
                <a:cs typeface="Arial" charset="0"/>
              </a:rPr>
              <a:t>(Rev E)</a:t>
            </a:r>
          </a:p>
          <a:p>
            <a:pPr marL="285648" lvl="1">
              <a:buClr>
                <a:schemeClr val="tx1"/>
              </a:buClr>
              <a:buSzPct val="120000"/>
              <a:buFont typeface="Arial" pitchFamily="34" charset="0"/>
              <a:buChar char="•"/>
            </a:pPr>
            <a:r>
              <a:rPr lang="en-US" sz="1800" b="1">
                <a:cs typeface="Arial" charset="0"/>
              </a:rPr>
              <a:t>Remaining fuel will be used to lower perigee prior to spacecraft passivation</a:t>
            </a:r>
          </a:p>
          <a:p>
            <a:pPr marL="285648" lvl="1">
              <a:buClr>
                <a:schemeClr val="tx1"/>
              </a:buClr>
              <a:buSzPct val="120000"/>
              <a:buFont typeface="Arial" pitchFamily="34" charset="0"/>
              <a:buChar char="•"/>
            </a:pPr>
            <a:r>
              <a:rPr lang="en-US" sz="1800" b="1">
                <a:cs typeface="Arial" charset="0"/>
              </a:rPr>
              <a:t>Exit plan is consistent with the current Constellation Operations Coordination Plan</a:t>
            </a:r>
          </a:p>
        </p:txBody>
      </p:sp>
      <p:sp>
        <p:nvSpPr>
          <p:cNvPr id="331779" name="Rectangle 3"/>
          <p:cNvSpPr>
            <a:spLocks noChangeArrowheads="1"/>
          </p:cNvSpPr>
          <p:nvPr/>
        </p:nvSpPr>
        <p:spPr bwMode="auto">
          <a:xfrm>
            <a:off x="1689105" y="3"/>
            <a:ext cx="5700713" cy="761999"/>
          </a:xfrm>
          <a:prstGeom prst="rect">
            <a:avLst/>
          </a:prstGeom>
        </p:spPr>
        <p:txBody>
          <a:bodyPr vert="horz" lIns="91440" tIns="45720" rIns="91440" bIns="45720" rtlCol="0" anchor="ctr">
            <a:normAutofit/>
          </a:bodyPr>
          <a:lstStyle/>
          <a:p>
            <a:pPr algn="ctr" fontAlgn="base">
              <a:spcBef>
                <a:spcPct val="0"/>
              </a:spcBef>
              <a:spcAft>
                <a:spcPct val="0"/>
              </a:spcAft>
            </a:pPr>
            <a:r>
              <a:rPr lang="en-US" sz="2800" b="1">
                <a:solidFill>
                  <a:srgbClr val="006600"/>
                </a:solidFill>
                <a:latin typeface="Calibri"/>
              </a:rPr>
              <a:t>Terra End-of-Mission Plan</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129860" y="1194765"/>
            <a:ext cx="3720530" cy="4811366"/>
          </a:xfrm>
          <a:prstGeom prst="rect">
            <a:avLst/>
          </a:prstGeom>
          <a:noFill/>
          <a:ln w="28575">
            <a:solidFill>
              <a:schemeClr val="tx2"/>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4644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1055237672"/>
              </p:ext>
            </p:extLst>
          </p:nvPr>
        </p:nvGraphicFramePr>
        <p:xfrm>
          <a:off x="1025057" y="1436040"/>
          <a:ext cx="6589059" cy="1402597"/>
        </p:xfrm>
        <a:graphic>
          <a:graphicData uri="http://schemas.openxmlformats.org/drawingml/2006/table">
            <a:tbl>
              <a:tblPr firstRow="1">
                <a:tableStyleId>{5940675A-B579-460E-94D1-54222C63F5DA}</a:tableStyleId>
              </a:tblPr>
              <a:tblGrid>
                <a:gridCol w="957536">
                  <a:extLst>
                    <a:ext uri="{9D8B030D-6E8A-4147-A177-3AD203B41FA5}">
                      <a16:colId xmlns:a16="http://schemas.microsoft.com/office/drawing/2014/main" val="20000"/>
                    </a:ext>
                  </a:extLst>
                </a:gridCol>
                <a:gridCol w="1709884">
                  <a:extLst>
                    <a:ext uri="{9D8B030D-6E8A-4147-A177-3AD203B41FA5}">
                      <a16:colId xmlns:a16="http://schemas.microsoft.com/office/drawing/2014/main" val="20001"/>
                    </a:ext>
                  </a:extLst>
                </a:gridCol>
                <a:gridCol w="1299512">
                  <a:extLst>
                    <a:ext uri="{9D8B030D-6E8A-4147-A177-3AD203B41FA5}">
                      <a16:colId xmlns:a16="http://schemas.microsoft.com/office/drawing/2014/main" val="20002"/>
                    </a:ext>
                  </a:extLst>
                </a:gridCol>
                <a:gridCol w="1188746">
                  <a:extLst>
                    <a:ext uri="{9D8B030D-6E8A-4147-A177-3AD203B41FA5}">
                      <a16:colId xmlns:a16="http://schemas.microsoft.com/office/drawing/2014/main" val="20003"/>
                    </a:ext>
                  </a:extLst>
                </a:gridCol>
                <a:gridCol w="1433381">
                  <a:extLst>
                    <a:ext uri="{9D8B030D-6E8A-4147-A177-3AD203B41FA5}">
                      <a16:colId xmlns:a16="http://schemas.microsoft.com/office/drawing/2014/main" val="20004"/>
                    </a:ext>
                  </a:extLst>
                </a:gridCol>
              </a:tblGrid>
              <a:tr h="305987">
                <a:tc>
                  <a:txBody>
                    <a:bodyPr/>
                    <a:lstStyle/>
                    <a:p>
                      <a:pPr algn="ctr" fontAlgn="ctr"/>
                      <a:r>
                        <a:rPr lang="en-US" sz="1200" u="none" strike="noStrike">
                          <a:effectLst/>
                          <a:latin typeface="+mj-lt"/>
                        </a:rPr>
                        <a:t>Mission Year </a:t>
                      </a:r>
                    </a:p>
                  </a:txBody>
                  <a:tcPr marL="12684" marR="12684" marT="12684" marB="0" anchor="ctr">
                    <a:solidFill>
                      <a:schemeClr val="accent6">
                        <a:lumMod val="40000"/>
                        <a:lumOff val="60000"/>
                      </a:schemeClr>
                    </a:solidFill>
                  </a:tcPr>
                </a:tc>
                <a:tc>
                  <a:txBody>
                    <a:bodyPr/>
                    <a:lstStyle/>
                    <a:p>
                      <a:pPr algn="ctr" fontAlgn="ctr"/>
                      <a:r>
                        <a:rPr lang="en-US" sz="1200" u="none" strike="noStrike">
                          <a:effectLst/>
                          <a:latin typeface="+mj-lt"/>
                        </a:rPr>
                        <a:t>Inclination Maneuvers </a:t>
                      </a:r>
                    </a:p>
                  </a:txBody>
                  <a:tcPr marL="12684" marR="12684" marT="12684" marB="0" anchor="ctr">
                    <a:solidFill>
                      <a:schemeClr val="accent6">
                        <a:lumMod val="40000"/>
                        <a:lumOff val="60000"/>
                      </a:schemeClr>
                    </a:solidFill>
                  </a:tcPr>
                </a:tc>
                <a:tc>
                  <a:txBody>
                    <a:bodyPr/>
                    <a:lstStyle/>
                    <a:p>
                      <a:pPr algn="ctr" fontAlgn="ctr"/>
                      <a:r>
                        <a:rPr lang="en-US" sz="1200" u="none" strike="noStrike">
                          <a:effectLst/>
                          <a:latin typeface="+mj-lt"/>
                        </a:rPr>
                        <a:t>DMU Maneuvers </a:t>
                      </a:r>
                    </a:p>
                  </a:txBody>
                  <a:tcPr marL="12684" marR="12684" marT="12684" marB="0" anchor="ctr">
                    <a:solidFill>
                      <a:schemeClr val="accent6">
                        <a:lumMod val="40000"/>
                        <a:lumOff val="60000"/>
                      </a:schemeClr>
                    </a:solidFill>
                  </a:tcPr>
                </a:tc>
                <a:tc>
                  <a:txBody>
                    <a:bodyPr/>
                    <a:lstStyle/>
                    <a:p>
                      <a:pPr algn="ctr" fontAlgn="ctr"/>
                      <a:r>
                        <a:rPr lang="en-US" sz="1200" u="none" strike="noStrike">
                          <a:effectLst/>
                          <a:latin typeface="+mj-lt"/>
                        </a:rPr>
                        <a:t>Fuel Used (kg)</a:t>
                      </a:r>
                      <a:endParaRPr lang="en-US" sz="1200" b="0" i="0" u="none" strike="noStrike">
                        <a:effectLst/>
                        <a:latin typeface="+mj-lt"/>
                      </a:endParaRPr>
                    </a:p>
                  </a:txBody>
                  <a:tcPr marL="12684" marR="12684" marT="12684" marB="0" anchor="ctr">
                    <a:solidFill>
                      <a:schemeClr val="accent6">
                        <a:lumMod val="40000"/>
                        <a:lumOff val="60000"/>
                      </a:schemeClr>
                    </a:solidFill>
                  </a:tcPr>
                </a:tc>
                <a:tc>
                  <a:txBody>
                    <a:bodyPr/>
                    <a:lstStyle/>
                    <a:p>
                      <a:pPr algn="ctr" fontAlgn="ctr"/>
                      <a:r>
                        <a:rPr lang="en-US" sz="1200" u="none" strike="noStrike">
                          <a:effectLst/>
                          <a:latin typeface="+mj-lt"/>
                        </a:rPr>
                        <a:t> Fuel Remaining (kg)</a:t>
                      </a:r>
                      <a:endParaRPr lang="en-US" sz="1200" b="0" i="0" u="none" strike="noStrike">
                        <a:effectLst/>
                        <a:latin typeface="+mj-lt"/>
                      </a:endParaRPr>
                    </a:p>
                  </a:txBody>
                  <a:tcPr marL="12684" marR="12684" marT="12684" marB="0" anchor="ctr">
                    <a:solidFill>
                      <a:schemeClr val="accent6">
                        <a:lumMod val="40000"/>
                        <a:lumOff val="60000"/>
                      </a:schemeClr>
                    </a:solidFill>
                  </a:tcPr>
                </a:tc>
                <a:extLst>
                  <a:ext uri="{0D108BD9-81ED-4DB2-BD59-A6C34878D82A}">
                    <a16:rowId xmlns:a16="http://schemas.microsoft.com/office/drawing/2014/main" val="10000"/>
                  </a:ext>
                </a:extLst>
              </a:tr>
              <a:tr h="219322">
                <a:tc>
                  <a:txBody>
                    <a:bodyPr/>
                    <a:lstStyle/>
                    <a:p>
                      <a:pPr algn="ctr" fontAlgn="ctr"/>
                      <a:r>
                        <a:rPr lang="en-US" sz="1200" b="0" i="0" u="none" strike="noStrike">
                          <a:effectLst/>
                          <a:latin typeface="+mn-lt"/>
                        </a:rPr>
                        <a:t>2018</a:t>
                      </a:r>
                    </a:p>
                  </a:txBody>
                  <a:tcPr marL="14375" marR="14375" marT="14375" marB="0" anchor="ctr">
                    <a:solidFill>
                      <a:schemeClr val="bg1">
                        <a:lumMod val="85000"/>
                      </a:schemeClr>
                    </a:solidFill>
                  </a:tcPr>
                </a:tc>
                <a:tc>
                  <a:txBody>
                    <a:bodyPr/>
                    <a:lstStyle/>
                    <a:p>
                      <a:pPr marL="0" marR="0" lvl="0" indent="0" algn="ctr" defTabSz="1005840" rtl="0" eaLnBrk="1" fontAlgn="ctr" latinLnBrk="0" hangingPunct="1">
                        <a:lnSpc>
                          <a:spcPct val="100000"/>
                        </a:lnSpc>
                        <a:spcBef>
                          <a:spcPts val="0"/>
                        </a:spcBef>
                        <a:spcAft>
                          <a:spcPts val="0"/>
                        </a:spcAft>
                        <a:buClrTx/>
                        <a:buSzTx/>
                        <a:buFontTx/>
                        <a:buNone/>
                        <a:tabLst/>
                        <a:defRPr/>
                      </a:pPr>
                      <a:r>
                        <a:rPr lang="en-US" sz="1200" i="0" u="none" strike="noStrike" kern="1200">
                          <a:solidFill>
                            <a:schemeClr val="tx1"/>
                          </a:solidFill>
                          <a:effectLst/>
                          <a:latin typeface="+mn-lt"/>
                          <a:ea typeface="+mn-ea"/>
                          <a:cs typeface="+mn-cs"/>
                        </a:rPr>
                        <a:t>1 Spring, 2 Fall</a:t>
                      </a:r>
                      <a:endParaRPr lang="en-US" sz="1200" b="0" i="0" u="none" strike="noStrike" kern="1200">
                        <a:solidFill>
                          <a:schemeClr val="tx1"/>
                        </a:solidFill>
                        <a:effectLst/>
                        <a:latin typeface="+mn-lt"/>
                        <a:ea typeface="+mn-ea"/>
                        <a:cs typeface="+mn-cs"/>
                      </a:endParaRPr>
                    </a:p>
                  </a:txBody>
                  <a:tcPr marL="14375" marR="14375" marT="14375" marB="0" anchor="ctr">
                    <a:solidFill>
                      <a:schemeClr val="bg1">
                        <a:lumMod val="85000"/>
                      </a:schemeClr>
                    </a:solidFill>
                  </a:tcPr>
                </a:tc>
                <a:tc>
                  <a:txBody>
                    <a:bodyPr/>
                    <a:lstStyle/>
                    <a:p>
                      <a:pPr algn="ctr" fontAlgn="ctr"/>
                      <a:r>
                        <a:rPr lang="en-US" sz="1200" i="0" u="none" strike="noStrike" kern="1200">
                          <a:solidFill>
                            <a:schemeClr val="tx1"/>
                          </a:solidFill>
                          <a:effectLst/>
                          <a:latin typeface="+mn-lt"/>
                          <a:ea typeface="+mn-ea"/>
                          <a:cs typeface="+mn-cs"/>
                        </a:rPr>
                        <a:t>4</a:t>
                      </a:r>
                    </a:p>
                  </a:txBody>
                  <a:tcPr marL="14375" marR="14375" marT="14375" marB="0" anchor="ctr">
                    <a:solidFill>
                      <a:schemeClr val="bg1">
                        <a:lumMod val="85000"/>
                      </a:schemeClr>
                    </a:solidFill>
                  </a:tcPr>
                </a:tc>
                <a:tc>
                  <a:txBody>
                    <a:bodyPr/>
                    <a:lstStyle/>
                    <a:p>
                      <a:pPr algn="ctr" fontAlgn="b"/>
                      <a:r>
                        <a:rPr lang="en-US" sz="1200" i="0" u="none" strike="noStrike" kern="1200">
                          <a:solidFill>
                            <a:schemeClr val="tx1"/>
                          </a:solidFill>
                          <a:effectLst/>
                          <a:latin typeface="+mn-lt"/>
                          <a:ea typeface="+mn-ea"/>
                          <a:cs typeface="+mn-cs"/>
                        </a:rPr>
                        <a:t>10.783</a:t>
                      </a:r>
                    </a:p>
                  </a:txBody>
                  <a:tcPr marL="9525" marR="9525" marT="9525" marB="0" anchor="ctr">
                    <a:solidFill>
                      <a:schemeClr val="bg1">
                        <a:lumMod val="85000"/>
                      </a:schemeClr>
                    </a:solidFill>
                  </a:tcPr>
                </a:tc>
                <a:tc>
                  <a:txBody>
                    <a:bodyPr/>
                    <a:lstStyle/>
                    <a:p>
                      <a:pPr algn="ctr" fontAlgn="b"/>
                      <a:r>
                        <a:rPr lang="en-US" sz="1200" i="0" u="none" strike="noStrike" kern="1200">
                          <a:solidFill>
                            <a:schemeClr val="tx1"/>
                          </a:solidFill>
                          <a:effectLst/>
                          <a:latin typeface="+mn-lt"/>
                          <a:ea typeface="+mn-ea"/>
                          <a:cs typeface="+mn-cs"/>
                        </a:rPr>
                        <a:t>44.998</a:t>
                      </a:r>
                    </a:p>
                  </a:txBody>
                  <a:tcPr marL="9525" marR="9525" marT="9525" marB="0" anchor="ctr">
                    <a:solidFill>
                      <a:schemeClr val="bg1">
                        <a:lumMod val="85000"/>
                      </a:schemeClr>
                    </a:solidFill>
                  </a:tcPr>
                </a:tc>
                <a:extLst>
                  <a:ext uri="{0D108BD9-81ED-4DB2-BD59-A6C34878D82A}">
                    <a16:rowId xmlns:a16="http://schemas.microsoft.com/office/drawing/2014/main" val="10001"/>
                  </a:ext>
                </a:extLst>
              </a:tr>
              <a:tr h="219322">
                <a:tc>
                  <a:txBody>
                    <a:bodyPr/>
                    <a:lstStyle/>
                    <a:p>
                      <a:pPr algn="ctr" fontAlgn="ctr"/>
                      <a:r>
                        <a:rPr lang="en-US" sz="1200" b="0" i="0" u="none" strike="noStrike">
                          <a:effectLst/>
                          <a:latin typeface="+mn-lt"/>
                        </a:rPr>
                        <a:t>2019</a:t>
                      </a:r>
                    </a:p>
                  </a:txBody>
                  <a:tcPr marL="14375" marR="14375" marT="14375" marB="0" anchor="ctr">
                    <a:solidFill>
                      <a:schemeClr val="bg1">
                        <a:lumMod val="85000"/>
                      </a:schemeClr>
                    </a:solidFill>
                  </a:tcPr>
                </a:tc>
                <a:tc>
                  <a:txBody>
                    <a:bodyPr/>
                    <a:lstStyle/>
                    <a:p>
                      <a:pPr marL="0" marR="0" lvl="0" indent="0" algn="ctr" defTabSz="1005840" rtl="0" eaLnBrk="1" fontAlgn="ctr" latinLnBrk="0" hangingPunct="1">
                        <a:lnSpc>
                          <a:spcPct val="100000"/>
                        </a:lnSpc>
                        <a:spcBef>
                          <a:spcPts val="0"/>
                        </a:spcBef>
                        <a:spcAft>
                          <a:spcPts val="0"/>
                        </a:spcAft>
                        <a:buClrTx/>
                        <a:buSzTx/>
                        <a:buFontTx/>
                        <a:buNone/>
                        <a:tabLst/>
                        <a:defRPr/>
                      </a:pPr>
                      <a:r>
                        <a:rPr lang="en-US" sz="1200" i="0" u="none" strike="noStrike" kern="1200">
                          <a:solidFill>
                            <a:schemeClr val="tx1"/>
                          </a:solidFill>
                          <a:effectLst/>
                          <a:latin typeface="+mn-lt"/>
                          <a:ea typeface="+mn-ea"/>
                          <a:cs typeface="+mn-cs"/>
                        </a:rPr>
                        <a:t>1 Spring, 2 Fall</a:t>
                      </a:r>
                      <a:endParaRPr lang="en-US" sz="1200" b="0" i="0" u="none" strike="noStrike" kern="1200">
                        <a:solidFill>
                          <a:schemeClr val="tx1"/>
                        </a:solidFill>
                        <a:effectLst/>
                        <a:latin typeface="+mn-lt"/>
                        <a:ea typeface="+mn-ea"/>
                        <a:cs typeface="+mn-cs"/>
                      </a:endParaRPr>
                    </a:p>
                  </a:txBody>
                  <a:tcPr marL="14375" marR="14375" marT="14375" marB="0" anchor="ctr">
                    <a:solidFill>
                      <a:schemeClr val="bg1">
                        <a:lumMod val="85000"/>
                      </a:schemeClr>
                    </a:solidFill>
                  </a:tcPr>
                </a:tc>
                <a:tc>
                  <a:txBody>
                    <a:bodyPr/>
                    <a:lstStyle/>
                    <a:p>
                      <a:pPr algn="ctr" fontAlgn="ctr"/>
                      <a:r>
                        <a:rPr lang="en-US" sz="1200" i="0" u="none" strike="noStrike" kern="1200">
                          <a:solidFill>
                            <a:schemeClr val="tx1"/>
                          </a:solidFill>
                          <a:effectLst/>
                          <a:latin typeface="+mn-lt"/>
                          <a:ea typeface="+mn-ea"/>
                          <a:cs typeface="+mn-cs"/>
                        </a:rPr>
                        <a:t>5</a:t>
                      </a:r>
                    </a:p>
                  </a:txBody>
                  <a:tcPr marL="14375" marR="14375" marT="14375" marB="0" anchor="ctr">
                    <a:solidFill>
                      <a:schemeClr val="bg1">
                        <a:lumMod val="85000"/>
                      </a:schemeClr>
                    </a:solidFill>
                  </a:tcPr>
                </a:tc>
                <a:tc>
                  <a:txBody>
                    <a:bodyPr/>
                    <a:lstStyle/>
                    <a:p>
                      <a:pPr algn="ctr" fontAlgn="b"/>
                      <a:r>
                        <a:rPr lang="en-US" sz="1200" i="0" u="none" strike="noStrike" kern="1200">
                          <a:solidFill>
                            <a:schemeClr val="tx1"/>
                          </a:solidFill>
                          <a:effectLst/>
                          <a:latin typeface="+mn-lt"/>
                          <a:ea typeface="+mn-ea"/>
                          <a:cs typeface="+mn-cs"/>
                        </a:rPr>
                        <a:t>10.752</a:t>
                      </a:r>
                    </a:p>
                  </a:txBody>
                  <a:tcPr marL="9525" marR="9525" marT="9525" marB="0" anchor="ctr">
                    <a:solidFill>
                      <a:schemeClr val="bg1">
                        <a:lumMod val="85000"/>
                      </a:schemeClr>
                    </a:solidFill>
                  </a:tcPr>
                </a:tc>
                <a:tc>
                  <a:txBody>
                    <a:bodyPr/>
                    <a:lstStyle/>
                    <a:p>
                      <a:pPr algn="ctr" fontAlgn="b"/>
                      <a:r>
                        <a:rPr lang="en-US" sz="1200" i="0" u="none" strike="noStrike" kern="1200">
                          <a:solidFill>
                            <a:schemeClr val="tx1"/>
                          </a:solidFill>
                          <a:effectLst/>
                          <a:latin typeface="+mn-lt"/>
                          <a:ea typeface="+mn-ea"/>
                          <a:cs typeface="+mn-cs"/>
                        </a:rPr>
                        <a:t>34.245</a:t>
                      </a:r>
                    </a:p>
                  </a:txBody>
                  <a:tcPr marL="9525" marR="9525" marT="9525" marB="0" anchor="b">
                    <a:solidFill>
                      <a:schemeClr val="bg1">
                        <a:lumMod val="85000"/>
                      </a:schemeClr>
                    </a:solidFill>
                  </a:tcPr>
                </a:tc>
                <a:extLst>
                  <a:ext uri="{0D108BD9-81ED-4DB2-BD59-A6C34878D82A}">
                    <a16:rowId xmlns:a16="http://schemas.microsoft.com/office/drawing/2014/main" val="10002"/>
                  </a:ext>
                </a:extLst>
              </a:tr>
              <a:tr h="219322">
                <a:tc>
                  <a:txBody>
                    <a:bodyPr/>
                    <a:lstStyle/>
                    <a:p>
                      <a:pPr algn="ctr" fontAlgn="ctr"/>
                      <a:r>
                        <a:rPr lang="en-US" sz="1200" b="0" i="0" u="none" strike="noStrike">
                          <a:effectLst/>
                          <a:latin typeface="+mn-lt"/>
                        </a:rPr>
                        <a:t>2020</a:t>
                      </a:r>
                    </a:p>
                  </a:txBody>
                  <a:tcPr marL="14375" marR="14375" marT="14375" marB="0" anchor="ctr">
                    <a:solidFill>
                      <a:schemeClr val="bg1">
                        <a:lumMod val="85000"/>
                      </a:schemeClr>
                    </a:solidFill>
                  </a:tcPr>
                </a:tc>
                <a:tc>
                  <a:txBody>
                    <a:bodyPr/>
                    <a:lstStyle/>
                    <a:p>
                      <a:pPr marL="0" marR="0" lvl="0" indent="0" algn="ctr" defTabSz="1005840" rtl="0" eaLnBrk="1" fontAlgn="ctr" latinLnBrk="0" hangingPunct="1">
                        <a:lnSpc>
                          <a:spcPct val="100000"/>
                        </a:lnSpc>
                        <a:spcBef>
                          <a:spcPts val="0"/>
                        </a:spcBef>
                        <a:spcAft>
                          <a:spcPts val="0"/>
                        </a:spcAft>
                        <a:buClrTx/>
                        <a:buSzTx/>
                        <a:buFontTx/>
                        <a:buNone/>
                        <a:tabLst/>
                        <a:defRPr/>
                      </a:pPr>
                      <a:r>
                        <a:rPr lang="en-US" sz="1200" i="0" u="none" strike="noStrike" kern="1200">
                          <a:solidFill>
                            <a:schemeClr val="tx1"/>
                          </a:solidFill>
                          <a:effectLst/>
                          <a:latin typeface="+mn-lt"/>
                          <a:ea typeface="+mn-ea"/>
                          <a:cs typeface="+mn-cs"/>
                        </a:rPr>
                        <a:t>2</a:t>
                      </a:r>
                      <a:r>
                        <a:rPr lang="en-US" sz="1200" i="0" u="none" strike="noStrike" kern="1200" baseline="0">
                          <a:solidFill>
                            <a:schemeClr val="tx1"/>
                          </a:solidFill>
                          <a:effectLst/>
                          <a:latin typeface="+mn-lt"/>
                          <a:ea typeface="+mn-ea"/>
                          <a:cs typeface="+mn-cs"/>
                        </a:rPr>
                        <a:t> </a:t>
                      </a:r>
                      <a:r>
                        <a:rPr lang="en-US" sz="1200" i="0" u="none" strike="noStrike" kern="1200">
                          <a:solidFill>
                            <a:schemeClr val="tx1"/>
                          </a:solidFill>
                          <a:effectLst/>
                          <a:latin typeface="+mn-lt"/>
                          <a:ea typeface="+mn-ea"/>
                          <a:cs typeface="+mn-cs"/>
                        </a:rPr>
                        <a:t>Spring, 0 Fall</a:t>
                      </a:r>
                      <a:endParaRPr lang="en-US" sz="1200" b="0" i="0" u="none" strike="noStrike" kern="1200">
                        <a:solidFill>
                          <a:schemeClr val="tx1"/>
                        </a:solidFill>
                        <a:effectLst/>
                        <a:latin typeface="+mn-lt"/>
                        <a:ea typeface="+mn-ea"/>
                        <a:cs typeface="+mn-cs"/>
                      </a:endParaRPr>
                    </a:p>
                  </a:txBody>
                  <a:tcPr marL="14375" marR="14375" marT="14375" marB="0" anchor="ctr">
                    <a:solidFill>
                      <a:schemeClr val="bg1">
                        <a:lumMod val="85000"/>
                      </a:schemeClr>
                    </a:solidFill>
                  </a:tcPr>
                </a:tc>
                <a:tc>
                  <a:txBody>
                    <a:bodyPr/>
                    <a:lstStyle/>
                    <a:p>
                      <a:pPr algn="ctr" fontAlgn="ctr"/>
                      <a:r>
                        <a:rPr lang="en-US" sz="1200" b="0" i="0" u="none" strike="noStrike">
                          <a:solidFill>
                            <a:schemeClr val="tx1"/>
                          </a:solidFill>
                          <a:effectLst/>
                          <a:latin typeface="+mj-lt"/>
                        </a:rPr>
                        <a:t>3</a:t>
                      </a:r>
                    </a:p>
                  </a:txBody>
                  <a:tcPr marL="12684" marR="12684" marT="12684" marB="0" anchor="ctr">
                    <a:solidFill>
                      <a:schemeClr val="bg1">
                        <a:lumMod val="85000"/>
                      </a:schemeClr>
                    </a:solidFill>
                  </a:tcPr>
                </a:tc>
                <a:tc>
                  <a:txBody>
                    <a:bodyPr/>
                    <a:lstStyle/>
                    <a:p>
                      <a:pPr algn="ctr" fontAlgn="b"/>
                      <a:r>
                        <a:rPr lang="en-US" sz="1200" b="0" i="0" u="none" strike="noStrike">
                          <a:solidFill>
                            <a:schemeClr val="tx1"/>
                          </a:solidFill>
                          <a:effectLst/>
                          <a:latin typeface="Calibri" panose="020F0502020204030204" pitchFamily="34" charset="0"/>
                        </a:rPr>
                        <a:t>6.890</a:t>
                      </a:r>
                    </a:p>
                  </a:txBody>
                  <a:tcPr marL="8404" marR="8404" marT="8404" marB="0" anchor="ctr">
                    <a:solidFill>
                      <a:schemeClr val="bg1">
                        <a:lumMod val="85000"/>
                      </a:schemeClr>
                    </a:solidFill>
                  </a:tcPr>
                </a:tc>
                <a:tc>
                  <a:txBody>
                    <a:bodyPr/>
                    <a:lstStyle/>
                    <a:p>
                      <a:pPr algn="ctr" fontAlgn="b"/>
                      <a:r>
                        <a:rPr lang="en-US" sz="1200" b="0" i="0" u="none" strike="noStrike">
                          <a:solidFill>
                            <a:schemeClr val="tx1"/>
                          </a:solidFill>
                          <a:effectLst/>
                          <a:latin typeface="Calibri" panose="020F0502020204030204" pitchFamily="34" charset="0"/>
                        </a:rPr>
                        <a:t>27.066</a:t>
                      </a:r>
                    </a:p>
                  </a:txBody>
                  <a:tcPr marL="8404" marR="8404" marT="8404" marB="0" anchor="b">
                    <a:solidFill>
                      <a:schemeClr val="bg1">
                        <a:lumMod val="85000"/>
                      </a:schemeClr>
                    </a:solidFill>
                  </a:tcPr>
                </a:tc>
                <a:extLst>
                  <a:ext uri="{0D108BD9-81ED-4DB2-BD59-A6C34878D82A}">
                    <a16:rowId xmlns:a16="http://schemas.microsoft.com/office/drawing/2014/main" val="10003"/>
                  </a:ext>
                </a:extLst>
              </a:tr>
              <a:tr h="219322">
                <a:tc>
                  <a:txBody>
                    <a:bodyPr/>
                    <a:lstStyle/>
                    <a:p>
                      <a:pPr algn="ctr" fontAlgn="ctr"/>
                      <a:r>
                        <a:rPr lang="en-US" sz="1200" b="0" i="0" u="none" strike="noStrike">
                          <a:effectLst/>
                          <a:latin typeface="+mn-lt"/>
                        </a:rPr>
                        <a:t>2021</a:t>
                      </a:r>
                    </a:p>
                  </a:txBody>
                  <a:tcPr marL="14375" marR="14375" marT="14375" marB="0" anchor="ctr">
                    <a:solidFill>
                      <a:schemeClr val="bg1">
                        <a:lumMod val="85000"/>
                      </a:schemeClr>
                    </a:solidFill>
                  </a:tcPr>
                </a:tc>
                <a:tc>
                  <a:txBody>
                    <a:bodyPr/>
                    <a:lstStyle/>
                    <a:p>
                      <a:pPr marL="0" marR="0" lvl="0" indent="0" algn="ctr" defTabSz="1005840" rtl="0" eaLnBrk="1" fontAlgn="ctr" latinLnBrk="0" hangingPunct="1">
                        <a:lnSpc>
                          <a:spcPct val="100000"/>
                        </a:lnSpc>
                        <a:spcBef>
                          <a:spcPts val="0"/>
                        </a:spcBef>
                        <a:spcAft>
                          <a:spcPts val="0"/>
                        </a:spcAft>
                        <a:buClrTx/>
                        <a:buSzTx/>
                        <a:buFontTx/>
                        <a:buNone/>
                        <a:tabLst/>
                        <a:defRPr/>
                      </a:pPr>
                      <a:r>
                        <a:rPr lang="en-US" sz="1200" b="0" i="0" u="none" strike="noStrike" kern="1200">
                          <a:solidFill>
                            <a:schemeClr val="tx1"/>
                          </a:solidFill>
                          <a:effectLst/>
                          <a:latin typeface="+mn-lt"/>
                          <a:ea typeface="+mn-ea"/>
                          <a:cs typeface="+mn-cs"/>
                        </a:rPr>
                        <a:t>0 Spring,</a:t>
                      </a:r>
                      <a:r>
                        <a:rPr lang="en-US" sz="1200" b="0" i="0" u="none" strike="noStrike" kern="1200" baseline="0">
                          <a:solidFill>
                            <a:schemeClr val="tx1"/>
                          </a:solidFill>
                          <a:effectLst/>
                          <a:latin typeface="+mn-lt"/>
                          <a:ea typeface="+mn-ea"/>
                          <a:cs typeface="+mn-cs"/>
                        </a:rPr>
                        <a:t> 0 Fall</a:t>
                      </a:r>
                      <a:endParaRPr lang="en-US" sz="1200" b="0" i="0" u="none" strike="noStrike" kern="1200">
                        <a:solidFill>
                          <a:schemeClr val="tx1"/>
                        </a:solidFill>
                        <a:effectLst/>
                        <a:latin typeface="+mn-lt"/>
                        <a:ea typeface="+mn-ea"/>
                        <a:cs typeface="+mn-cs"/>
                      </a:endParaRPr>
                    </a:p>
                  </a:txBody>
                  <a:tcPr marL="14375" marR="14375" marT="14375" marB="0" anchor="ctr">
                    <a:solidFill>
                      <a:schemeClr val="bg1">
                        <a:lumMod val="85000"/>
                      </a:schemeClr>
                    </a:solidFill>
                  </a:tcPr>
                </a:tc>
                <a:tc>
                  <a:txBody>
                    <a:bodyPr/>
                    <a:lstStyle/>
                    <a:p>
                      <a:pPr algn="ctr" fontAlgn="ctr"/>
                      <a:r>
                        <a:rPr lang="en-US" sz="1200" b="0" i="0" u="none" strike="noStrike">
                          <a:solidFill>
                            <a:schemeClr val="tx1"/>
                          </a:solidFill>
                          <a:effectLst/>
                          <a:latin typeface="+mj-lt"/>
                        </a:rPr>
                        <a:t>6</a:t>
                      </a:r>
                    </a:p>
                  </a:txBody>
                  <a:tcPr marL="12684" marR="12684" marT="12684" marB="0" anchor="ctr">
                    <a:solidFill>
                      <a:schemeClr val="bg1">
                        <a:lumMod val="85000"/>
                      </a:schemeClr>
                    </a:solidFill>
                  </a:tcPr>
                </a:tc>
                <a:tc>
                  <a:txBody>
                    <a:bodyPr/>
                    <a:lstStyle/>
                    <a:p>
                      <a:pPr algn="ctr" fontAlgn="b"/>
                      <a:r>
                        <a:rPr lang="en-US" sz="1200" b="0" i="0" u="none" strike="noStrike">
                          <a:solidFill>
                            <a:schemeClr val="tx1"/>
                          </a:solidFill>
                          <a:effectLst/>
                          <a:latin typeface="Calibri" panose="020F0502020204030204" pitchFamily="34" charset="0"/>
                        </a:rPr>
                        <a:t>0.344</a:t>
                      </a:r>
                    </a:p>
                  </a:txBody>
                  <a:tcPr marL="8404" marR="8404" marT="8404" marB="0" anchor="ctr">
                    <a:solidFill>
                      <a:schemeClr val="bg1">
                        <a:lumMod val="85000"/>
                      </a:schemeClr>
                    </a:solidFill>
                  </a:tcPr>
                </a:tc>
                <a:tc>
                  <a:txBody>
                    <a:bodyPr/>
                    <a:lstStyle/>
                    <a:p>
                      <a:pPr algn="ctr" fontAlgn="b"/>
                      <a:r>
                        <a:rPr lang="en-US" sz="1200" b="0" i="0" u="none" strike="noStrike">
                          <a:solidFill>
                            <a:schemeClr val="tx1"/>
                          </a:solidFill>
                          <a:effectLst/>
                          <a:latin typeface="Calibri" panose="020F0502020204030204" pitchFamily="34" charset="0"/>
                        </a:rPr>
                        <a:t>26.503</a:t>
                      </a:r>
                    </a:p>
                  </a:txBody>
                  <a:tcPr marL="8404" marR="8404" marT="8404" marB="0" anchor="b">
                    <a:solidFill>
                      <a:schemeClr val="bg1">
                        <a:lumMod val="85000"/>
                      </a:schemeClr>
                    </a:solidFill>
                  </a:tcPr>
                </a:tc>
                <a:extLst>
                  <a:ext uri="{0D108BD9-81ED-4DB2-BD59-A6C34878D82A}">
                    <a16:rowId xmlns:a16="http://schemas.microsoft.com/office/drawing/2014/main" val="10004"/>
                  </a:ext>
                </a:extLst>
              </a:tr>
              <a:tr h="219322">
                <a:tc>
                  <a:txBody>
                    <a:bodyPr/>
                    <a:lstStyle/>
                    <a:p>
                      <a:pPr algn="ctr" fontAlgn="ctr"/>
                      <a:r>
                        <a:rPr lang="en-US" sz="1200" b="0" i="0" u="none" strike="noStrike">
                          <a:effectLst/>
                          <a:latin typeface="+mn-lt"/>
                        </a:rPr>
                        <a:t>2022</a:t>
                      </a:r>
                    </a:p>
                  </a:txBody>
                  <a:tcPr marL="14375" marR="14375" marT="14375" marB="0" anchor="ctr"/>
                </a:tc>
                <a:tc>
                  <a:txBody>
                    <a:bodyPr/>
                    <a:lstStyle/>
                    <a:p>
                      <a:pPr marL="0" marR="0" lvl="0" indent="0" algn="ctr" defTabSz="1005840" rtl="0" eaLnBrk="1" fontAlgn="ctr" latinLnBrk="0" hangingPunct="1">
                        <a:lnSpc>
                          <a:spcPct val="100000"/>
                        </a:lnSpc>
                        <a:spcBef>
                          <a:spcPts val="0"/>
                        </a:spcBef>
                        <a:spcAft>
                          <a:spcPts val="0"/>
                        </a:spcAft>
                        <a:buClrTx/>
                        <a:buSzTx/>
                        <a:buFontTx/>
                        <a:buNone/>
                        <a:tabLst/>
                        <a:defRPr/>
                      </a:pPr>
                      <a:r>
                        <a:rPr lang="en-US" sz="1200" b="0" i="0" u="none" strike="noStrike" kern="1200">
                          <a:solidFill>
                            <a:schemeClr val="tx1"/>
                          </a:solidFill>
                          <a:effectLst/>
                          <a:latin typeface="+mn-lt"/>
                          <a:ea typeface="+mn-ea"/>
                          <a:cs typeface="+mn-cs"/>
                        </a:rPr>
                        <a:t>0 Spring, 0 Fall</a:t>
                      </a:r>
                    </a:p>
                  </a:txBody>
                  <a:tcPr marL="12684" marR="12684" marT="12684" marB="0" anchor="ctr"/>
                </a:tc>
                <a:tc>
                  <a:txBody>
                    <a:bodyPr/>
                    <a:lstStyle/>
                    <a:p>
                      <a:pPr marL="0" marR="0" lvl="0" indent="0" algn="ctr" defTabSz="1005840" rtl="0" eaLnBrk="1" fontAlgn="ctr" latinLnBrk="0" hangingPunct="1">
                        <a:lnSpc>
                          <a:spcPct val="100000"/>
                        </a:lnSpc>
                        <a:spcBef>
                          <a:spcPts val="0"/>
                        </a:spcBef>
                        <a:spcAft>
                          <a:spcPts val="0"/>
                        </a:spcAft>
                        <a:buClrTx/>
                        <a:buSzTx/>
                        <a:buFontTx/>
                        <a:buNone/>
                        <a:tabLst/>
                        <a:defRPr/>
                      </a:pPr>
                      <a:r>
                        <a:rPr lang="en-US" sz="1200" b="0" i="0" u="none" strike="noStrike" kern="1200">
                          <a:solidFill>
                            <a:schemeClr val="tx1"/>
                          </a:solidFill>
                          <a:effectLst/>
                          <a:latin typeface="+mn-lt"/>
                          <a:ea typeface="+mn-ea"/>
                          <a:cs typeface="+mn-cs"/>
                        </a:rPr>
                        <a:t>5</a:t>
                      </a:r>
                    </a:p>
                  </a:txBody>
                  <a:tcPr marL="12684" marR="12684" marT="12684" marB="0" anchor="ctr"/>
                </a:tc>
                <a:tc>
                  <a:txBody>
                    <a:bodyPr/>
                    <a:lstStyle/>
                    <a:p>
                      <a:pPr marL="0" marR="0" lvl="0" indent="0" algn="ctr" defTabSz="1005840" rtl="0" eaLnBrk="1" fontAlgn="ctr" latinLnBrk="0" hangingPunct="1">
                        <a:lnSpc>
                          <a:spcPct val="100000"/>
                        </a:lnSpc>
                        <a:spcBef>
                          <a:spcPts val="0"/>
                        </a:spcBef>
                        <a:spcAft>
                          <a:spcPts val="0"/>
                        </a:spcAft>
                        <a:buClrTx/>
                        <a:buSzTx/>
                        <a:buFontTx/>
                        <a:buNone/>
                        <a:tabLst/>
                        <a:defRPr/>
                      </a:pPr>
                      <a:r>
                        <a:rPr lang="en-US" sz="1200" b="0" i="0" u="none" strike="noStrike" kern="1200">
                          <a:solidFill>
                            <a:schemeClr val="tx1"/>
                          </a:solidFill>
                          <a:effectLst/>
                          <a:latin typeface="+mn-lt"/>
                          <a:ea typeface="+mn-ea"/>
                          <a:cs typeface="+mn-cs"/>
                        </a:rPr>
                        <a:t>0.381</a:t>
                      </a:r>
                    </a:p>
                  </a:txBody>
                  <a:tcPr marL="8404" marR="8404" marT="8404" marB="0" anchor="ctr"/>
                </a:tc>
                <a:tc>
                  <a:txBody>
                    <a:bodyPr/>
                    <a:lstStyle/>
                    <a:p>
                      <a:pPr marL="0" marR="0" lvl="0" indent="0" algn="ctr" defTabSz="1005840" rtl="0" eaLnBrk="1" fontAlgn="ctr" latinLnBrk="0" hangingPunct="1">
                        <a:lnSpc>
                          <a:spcPct val="100000"/>
                        </a:lnSpc>
                        <a:spcBef>
                          <a:spcPts val="0"/>
                        </a:spcBef>
                        <a:spcAft>
                          <a:spcPts val="0"/>
                        </a:spcAft>
                        <a:buClrTx/>
                        <a:buSzTx/>
                        <a:buFontTx/>
                        <a:buNone/>
                        <a:tabLst/>
                        <a:defRPr/>
                      </a:pPr>
                      <a:r>
                        <a:rPr lang="en-US" sz="1200" b="0" i="0" u="none" strike="noStrike" kern="1200">
                          <a:solidFill>
                            <a:schemeClr val="tx1"/>
                          </a:solidFill>
                          <a:effectLst/>
                          <a:latin typeface="+mn-lt"/>
                          <a:ea typeface="+mn-ea"/>
                          <a:cs typeface="+mn-cs"/>
                        </a:rPr>
                        <a:t>24.594</a:t>
                      </a:r>
                    </a:p>
                  </a:txBody>
                  <a:tcPr marL="8404" marR="8404" marT="8404" marB="0" anchor="ctr"/>
                </a:tc>
                <a:extLst>
                  <a:ext uri="{0D108BD9-81ED-4DB2-BD59-A6C34878D82A}">
                    <a16:rowId xmlns:a16="http://schemas.microsoft.com/office/drawing/2014/main" val="10005"/>
                  </a:ext>
                </a:extLst>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4036718367"/>
              </p:ext>
            </p:extLst>
          </p:nvPr>
        </p:nvGraphicFramePr>
        <p:xfrm>
          <a:off x="2076341" y="3413790"/>
          <a:ext cx="5109882" cy="2578359"/>
        </p:xfrm>
        <a:graphic>
          <a:graphicData uri="http://schemas.openxmlformats.org/drawingml/2006/table">
            <a:tbl>
              <a:tblPr firstRow="1">
                <a:tableStyleId>{5940675A-B579-460E-94D1-54222C63F5DA}</a:tableStyleId>
              </a:tblPr>
              <a:tblGrid>
                <a:gridCol w="1099463">
                  <a:extLst>
                    <a:ext uri="{9D8B030D-6E8A-4147-A177-3AD203B41FA5}">
                      <a16:colId xmlns:a16="http://schemas.microsoft.com/office/drawing/2014/main" val="20000"/>
                    </a:ext>
                  </a:extLst>
                </a:gridCol>
                <a:gridCol w="1413594">
                  <a:extLst>
                    <a:ext uri="{9D8B030D-6E8A-4147-A177-3AD203B41FA5}">
                      <a16:colId xmlns:a16="http://schemas.microsoft.com/office/drawing/2014/main" val="20001"/>
                    </a:ext>
                  </a:extLst>
                </a:gridCol>
                <a:gridCol w="1022082">
                  <a:extLst>
                    <a:ext uri="{9D8B030D-6E8A-4147-A177-3AD203B41FA5}">
                      <a16:colId xmlns:a16="http://schemas.microsoft.com/office/drawing/2014/main" val="20002"/>
                    </a:ext>
                  </a:extLst>
                </a:gridCol>
                <a:gridCol w="1574743">
                  <a:extLst>
                    <a:ext uri="{9D8B030D-6E8A-4147-A177-3AD203B41FA5}">
                      <a16:colId xmlns:a16="http://schemas.microsoft.com/office/drawing/2014/main" val="20003"/>
                    </a:ext>
                  </a:extLst>
                </a:gridCol>
              </a:tblGrid>
              <a:tr h="343301">
                <a:tc>
                  <a:txBody>
                    <a:bodyPr/>
                    <a:lstStyle/>
                    <a:p>
                      <a:pPr algn="ctr" fontAlgn="ctr"/>
                      <a:r>
                        <a:rPr lang="en-US" sz="1200" b="1" i="0" u="none" strike="noStrike">
                          <a:effectLst/>
                          <a:latin typeface="+mn-lt"/>
                        </a:rPr>
                        <a:t>Mission Date </a:t>
                      </a:r>
                    </a:p>
                  </a:txBody>
                  <a:tcPr marL="8404" marR="8404" marT="8404" marB="0" anchor="ctr">
                    <a:solidFill>
                      <a:schemeClr val="accent6">
                        <a:lumMod val="40000"/>
                        <a:lumOff val="60000"/>
                      </a:schemeClr>
                    </a:solidFill>
                  </a:tcPr>
                </a:tc>
                <a:tc>
                  <a:txBody>
                    <a:bodyPr/>
                    <a:lstStyle/>
                    <a:p>
                      <a:pPr algn="ctr" fontAlgn="ctr"/>
                      <a:r>
                        <a:rPr lang="en-US" sz="1200" b="1" i="0" u="none" strike="noStrike">
                          <a:effectLst/>
                          <a:latin typeface="+mn-lt"/>
                        </a:rPr>
                        <a:t>Maneuver Type  </a:t>
                      </a:r>
                    </a:p>
                  </a:txBody>
                  <a:tcPr marL="8404" marR="8404" marT="8404" marB="0" anchor="ctr">
                    <a:solidFill>
                      <a:schemeClr val="accent6">
                        <a:lumMod val="40000"/>
                        <a:lumOff val="60000"/>
                      </a:schemeClr>
                    </a:solidFill>
                  </a:tcPr>
                </a:tc>
                <a:tc>
                  <a:txBody>
                    <a:bodyPr/>
                    <a:lstStyle/>
                    <a:p>
                      <a:pPr algn="ctr" fontAlgn="ctr"/>
                      <a:r>
                        <a:rPr lang="en-US" sz="1200" b="1" i="0" u="none" strike="noStrike">
                          <a:effectLst/>
                          <a:latin typeface="+mn-lt"/>
                        </a:rPr>
                        <a:t>Fuel Used (kg)</a:t>
                      </a:r>
                    </a:p>
                  </a:txBody>
                  <a:tcPr marL="8404" marR="8404" marT="8404" marB="0" anchor="ctr">
                    <a:solidFill>
                      <a:schemeClr val="accent6">
                        <a:lumMod val="40000"/>
                        <a:lumOff val="60000"/>
                      </a:schemeClr>
                    </a:solidFill>
                  </a:tcPr>
                </a:tc>
                <a:tc>
                  <a:txBody>
                    <a:bodyPr/>
                    <a:lstStyle/>
                    <a:p>
                      <a:pPr algn="ctr" fontAlgn="ctr"/>
                      <a:r>
                        <a:rPr lang="en-US" sz="1200" b="1" i="0" u="none" strike="noStrike">
                          <a:effectLst/>
                          <a:latin typeface="+mn-lt"/>
                        </a:rPr>
                        <a:t> Fuel Remaining (kg)</a:t>
                      </a:r>
                    </a:p>
                  </a:txBody>
                  <a:tcPr marL="8404" marR="8404" marT="8404" marB="0" anchor="ctr">
                    <a:solidFill>
                      <a:schemeClr val="accent6">
                        <a:lumMod val="40000"/>
                        <a:lumOff val="60000"/>
                      </a:schemeClr>
                    </a:solidFill>
                  </a:tcPr>
                </a:tc>
                <a:extLst>
                  <a:ext uri="{0D108BD9-81ED-4DB2-BD59-A6C34878D82A}">
                    <a16:rowId xmlns:a16="http://schemas.microsoft.com/office/drawing/2014/main" val="10000"/>
                  </a:ext>
                </a:extLst>
              </a:tr>
              <a:tr h="319294">
                <a:tc>
                  <a:txBody>
                    <a:bodyPr/>
                    <a:lstStyle/>
                    <a:p>
                      <a:pPr algn="ctr" fontAlgn="b"/>
                      <a:r>
                        <a:rPr lang="en-US" sz="1200" b="0" i="0" u="none" strike="noStrike">
                          <a:solidFill>
                            <a:schemeClr val="tx1"/>
                          </a:solidFill>
                          <a:effectLst/>
                          <a:latin typeface="Calibri" panose="020F0502020204030204" pitchFamily="34" charset="0"/>
                        </a:rPr>
                        <a:t>10/12/2022</a:t>
                      </a:r>
                    </a:p>
                  </a:txBody>
                  <a:tcPr marL="8404" marR="8404" marT="8404" marB="0" anchor="ctr">
                    <a:solidFill>
                      <a:srgbClr val="CCFFCC"/>
                    </a:solidFill>
                  </a:tcPr>
                </a:tc>
                <a:tc>
                  <a:txBody>
                    <a:bodyPr/>
                    <a:lstStyle/>
                    <a:p>
                      <a:pPr algn="ctr" fontAlgn="ctr"/>
                      <a:r>
                        <a:rPr lang="en-US" sz="1200" b="0" i="0" u="none" strike="noStrike">
                          <a:solidFill>
                            <a:schemeClr val="tx1"/>
                          </a:solidFill>
                          <a:effectLst/>
                          <a:latin typeface="+mj-lt"/>
                        </a:rPr>
                        <a:t>CEM #1</a:t>
                      </a:r>
                    </a:p>
                  </a:txBody>
                  <a:tcPr marL="8404" marR="8404" marT="8404" marB="0" anchor="ctr">
                    <a:solidFill>
                      <a:srgbClr val="CCFFCC"/>
                    </a:solidFill>
                  </a:tcPr>
                </a:tc>
                <a:tc>
                  <a:txBody>
                    <a:bodyPr/>
                    <a:lstStyle/>
                    <a:p>
                      <a:pPr algn="ctr" fontAlgn="b"/>
                      <a:r>
                        <a:rPr lang="en-US" sz="1200" b="0" i="0" u="none" strike="noStrike">
                          <a:solidFill>
                            <a:schemeClr val="tx1"/>
                          </a:solidFill>
                          <a:effectLst/>
                          <a:latin typeface="Calibri" panose="020F0502020204030204" pitchFamily="34" charset="0"/>
                        </a:rPr>
                        <a:t>3.365</a:t>
                      </a:r>
                    </a:p>
                  </a:txBody>
                  <a:tcPr marL="8404" marR="8404" marT="8404" marB="0" anchor="ctr">
                    <a:solidFill>
                      <a:srgbClr val="CCFFCC"/>
                    </a:solidFill>
                  </a:tcPr>
                </a:tc>
                <a:tc>
                  <a:txBody>
                    <a:bodyPr/>
                    <a:lstStyle/>
                    <a:p>
                      <a:pPr algn="ctr" fontAlgn="b"/>
                      <a:r>
                        <a:rPr lang="en-US" sz="1200" b="0" i="0" u="none" strike="noStrike">
                          <a:solidFill>
                            <a:schemeClr val="tx1"/>
                          </a:solidFill>
                          <a:effectLst/>
                          <a:latin typeface="Calibri" panose="020F0502020204030204" pitchFamily="34" charset="0"/>
                        </a:rPr>
                        <a:t>21.229</a:t>
                      </a:r>
                    </a:p>
                  </a:txBody>
                  <a:tcPr marL="8404" marR="8404" marT="8404" marB="0" anchor="ctr">
                    <a:solidFill>
                      <a:srgbClr val="CCFFCC"/>
                    </a:solidFill>
                  </a:tcPr>
                </a:tc>
                <a:extLst>
                  <a:ext uri="{0D108BD9-81ED-4DB2-BD59-A6C34878D82A}">
                    <a16:rowId xmlns:a16="http://schemas.microsoft.com/office/drawing/2014/main" val="10001"/>
                  </a:ext>
                </a:extLst>
              </a:tr>
              <a:tr h="319294">
                <a:tc>
                  <a:txBody>
                    <a:bodyPr/>
                    <a:lstStyle/>
                    <a:p>
                      <a:pPr algn="ctr" fontAlgn="b"/>
                      <a:r>
                        <a:rPr lang="en-US" sz="1200" b="0" i="0" u="none" strike="noStrike">
                          <a:solidFill>
                            <a:schemeClr val="tx1"/>
                          </a:solidFill>
                          <a:effectLst/>
                          <a:latin typeface="Calibri" panose="020F0502020204030204" pitchFamily="34" charset="0"/>
                        </a:rPr>
                        <a:t>10/19/2022</a:t>
                      </a:r>
                    </a:p>
                  </a:txBody>
                  <a:tcPr marL="8404" marR="8404" marT="8404" marB="0" anchor="ctr">
                    <a:solidFill>
                      <a:srgbClr val="CCFFCC"/>
                    </a:solidFill>
                  </a:tcPr>
                </a:tc>
                <a:tc>
                  <a:txBody>
                    <a:bodyPr/>
                    <a:lstStyle/>
                    <a:p>
                      <a:pPr algn="ctr" fontAlgn="ctr"/>
                      <a:r>
                        <a:rPr lang="en-US" sz="1200" b="0" i="0" u="none" strike="noStrike">
                          <a:solidFill>
                            <a:schemeClr val="tx1"/>
                          </a:solidFill>
                          <a:effectLst/>
                          <a:latin typeface="+mj-lt"/>
                        </a:rPr>
                        <a:t>CEM #2</a:t>
                      </a:r>
                    </a:p>
                  </a:txBody>
                  <a:tcPr marL="8404" marR="8404" marT="8404" marB="0" anchor="ctr">
                    <a:solidFill>
                      <a:srgbClr val="CCFFCC"/>
                    </a:solidFill>
                  </a:tcPr>
                </a:tc>
                <a:tc>
                  <a:txBody>
                    <a:bodyPr/>
                    <a:lstStyle/>
                    <a:p>
                      <a:pPr algn="ctr" fontAlgn="b"/>
                      <a:r>
                        <a:rPr lang="en-US" sz="1200" b="0" i="0" u="none" strike="noStrike">
                          <a:solidFill>
                            <a:schemeClr val="tx1"/>
                          </a:solidFill>
                          <a:effectLst/>
                          <a:latin typeface="Calibri" panose="020F0502020204030204" pitchFamily="34" charset="0"/>
                        </a:rPr>
                        <a:t>3.347</a:t>
                      </a:r>
                    </a:p>
                  </a:txBody>
                  <a:tcPr marL="8404" marR="8404" marT="8404" marB="0" anchor="ctr">
                    <a:solidFill>
                      <a:srgbClr val="CCFFCC"/>
                    </a:solidFill>
                  </a:tcPr>
                </a:tc>
                <a:tc>
                  <a:txBody>
                    <a:bodyPr/>
                    <a:lstStyle/>
                    <a:p>
                      <a:pPr algn="ctr" fontAlgn="b"/>
                      <a:r>
                        <a:rPr lang="en-US" sz="1200" b="0" i="0" u="none" strike="noStrike">
                          <a:solidFill>
                            <a:schemeClr val="tx1"/>
                          </a:solidFill>
                          <a:effectLst/>
                          <a:latin typeface="Calibri" panose="020F0502020204030204" pitchFamily="34" charset="0"/>
                        </a:rPr>
                        <a:t>17.883</a:t>
                      </a:r>
                    </a:p>
                  </a:txBody>
                  <a:tcPr marL="8404" marR="8404" marT="8404" marB="0" anchor="ctr">
                    <a:solidFill>
                      <a:srgbClr val="CCFFCC"/>
                    </a:solidFill>
                  </a:tcPr>
                </a:tc>
                <a:extLst>
                  <a:ext uri="{0D108BD9-81ED-4DB2-BD59-A6C34878D82A}">
                    <a16:rowId xmlns:a16="http://schemas.microsoft.com/office/drawing/2014/main" val="10002"/>
                  </a:ext>
                </a:extLst>
              </a:tr>
              <a:tr h="319294">
                <a:tc>
                  <a:txBody>
                    <a:bodyPr/>
                    <a:lstStyle/>
                    <a:p>
                      <a:pPr algn="ctr" fontAlgn="b"/>
                      <a:r>
                        <a:rPr lang="en-US" sz="1200" b="0" i="0" u="none" strike="noStrike">
                          <a:solidFill>
                            <a:schemeClr val="tx1"/>
                          </a:solidFill>
                          <a:effectLst/>
                          <a:latin typeface="Calibri" panose="020F0502020204030204" pitchFamily="34" charset="0"/>
                        </a:rPr>
                        <a:t>2/25/2026</a:t>
                      </a:r>
                    </a:p>
                  </a:txBody>
                  <a:tcPr marL="8404" marR="8404" marT="8404" marB="0" anchor="ctr">
                    <a:solidFill>
                      <a:schemeClr val="bg1"/>
                    </a:solidFill>
                  </a:tcPr>
                </a:tc>
                <a:tc>
                  <a:txBody>
                    <a:bodyPr/>
                    <a:lstStyle/>
                    <a:p>
                      <a:pPr algn="ctr" fontAlgn="ctr"/>
                      <a:r>
                        <a:rPr lang="en-US" sz="1200" b="0" i="0" u="none" strike="noStrike">
                          <a:solidFill>
                            <a:schemeClr val="tx1"/>
                          </a:solidFill>
                          <a:effectLst/>
                          <a:latin typeface="+mj-lt"/>
                        </a:rPr>
                        <a:t>PLM #1</a:t>
                      </a:r>
                    </a:p>
                  </a:txBody>
                  <a:tcPr marL="8404" marR="8404" marT="8404" marB="0" anchor="ctr">
                    <a:solidFill>
                      <a:schemeClr val="bg1"/>
                    </a:solidFill>
                  </a:tcPr>
                </a:tc>
                <a:tc>
                  <a:txBody>
                    <a:bodyPr/>
                    <a:lstStyle/>
                    <a:p>
                      <a:pPr algn="ctr" fontAlgn="b"/>
                      <a:r>
                        <a:rPr lang="en-US" sz="1200" b="0" i="0" u="none" strike="noStrike">
                          <a:solidFill>
                            <a:schemeClr val="tx1"/>
                          </a:solidFill>
                          <a:effectLst/>
                          <a:latin typeface="Calibri" panose="020F0502020204030204" pitchFamily="34" charset="0"/>
                        </a:rPr>
                        <a:t>3.328</a:t>
                      </a:r>
                    </a:p>
                  </a:txBody>
                  <a:tcPr marL="8404" marR="8404" marT="8404" marB="0" anchor="ctr">
                    <a:solidFill>
                      <a:schemeClr val="bg1"/>
                    </a:solidFill>
                  </a:tcPr>
                </a:tc>
                <a:tc>
                  <a:txBody>
                    <a:bodyPr/>
                    <a:lstStyle/>
                    <a:p>
                      <a:pPr algn="ctr" fontAlgn="b"/>
                      <a:r>
                        <a:rPr lang="en-US" sz="1200" b="0" i="0" u="none" strike="noStrike">
                          <a:solidFill>
                            <a:schemeClr val="tx1"/>
                          </a:solidFill>
                          <a:effectLst/>
                          <a:latin typeface="Calibri" panose="020F0502020204030204" pitchFamily="34" charset="0"/>
                        </a:rPr>
                        <a:t>14.554</a:t>
                      </a:r>
                    </a:p>
                  </a:txBody>
                  <a:tcPr marL="8404" marR="8404" marT="8404" marB="0" anchor="ctr">
                    <a:solidFill>
                      <a:schemeClr val="bg1"/>
                    </a:solidFill>
                  </a:tcPr>
                </a:tc>
                <a:extLst>
                  <a:ext uri="{0D108BD9-81ED-4DB2-BD59-A6C34878D82A}">
                    <a16:rowId xmlns:a16="http://schemas.microsoft.com/office/drawing/2014/main" val="10003"/>
                  </a:ext>
                </a:extLst>
              </a:tr>
              <a:tr h="319294">
                <a:tc>
                  <a:txBody>
                    <a:bodyPr/>
                    <a:lstStyle/>
                    <a:p>
                      <a:pPr algn="ctr" fontAlgn="b"/>
                      <a:r>
                        <a:rPr lang="en-US" sz="1200" b="0" i="0" u="none" strike="noStrike">
                          <a:solidFill>
                            <a:schemeClr val="tx1"/>
                          </a:solidFill>
                          <a:effectLst/>
                          <a:latin typeface="Calibri" panose="020F0502020204030204" pitchFamily="34" charset="0"/>
                        </a:rPr>
                        <a:t>3/04/2026</a:t>
                      </a:r>
                    </a:p>
                  </a:txBody>
                  <a:tcPr marL="8404" marR="8404" marT="8404" marB="0" anchor="ctr">
                    <a:solidFill>
                      <a:schemeClr val="bg1"/>
                    </a:solidFill>
                  </a:tcPr>
                </a:tc>
                <a:tc>
                  <a:txBody>
                    <a:bodyPr/>
                    <a:lstStyle/>
                    <a:p>
                      <a:pPr algn="ctr" fontAlgn="ctr"/>
                      <a:r>
                        <a:rPr lang="en-US" sz="1200" b="0" i="0" u="none" strike="noStrike">
                          <a:solidFill>
                            <a:schemeClr val="tx1"/>
                          </a:solidFill>
                          <a:effectLst/>
                          <a:latin typeface="+mj-lt"/>
                        </a:rPr>
                        <a:t>PLM #2</a:t>
                      </a:r>
                    </a:p>
                  </a:txBody>
                  <a:tcPr marL="8404" marR="8404" marT="8404" marB="0" anchor="ctr">
                    <a:solidFill>
                      <a:schemeClr val="bg1"/>
                    </a:solidFill>
                  </a:tcPr>
                </a:tc>
                <a:tc>
                  <a:txBody>
                    <a:bodyPr/>
                    <a:lstStyle/>
                    <a:p>
                      <a:pPr algn="ctr" fontAlgn="b"/>
                      <a:r>
                        <a:rPr lang="en-US" sz="1200" b="0" i="0" u="none" strike="noStrike">
                          <a:solidFill>
                            <a:schemeClr val="tx1"/>
                          </a:solidFill>
                          <a:effectLst/>
                          <a:latin typeface="Calibri" panose="020F0502020204030204" pitchFamily="34" charset="0"/>
                        </a:rPr>
                        <a:t>3.310</a:t>
                      </a:r>
                    </a:p>
                  </a:txBody>
                  <a:tcPr marL="8404" marR="8404" marT="8404" marB="0" anchor="ctr">
                    <a:solidFill>
                      <a:schemeClr val="bg1"/>
                    </a:solidFill>
                  </a:tcPr>
                </a:tc>
                <a:tc>
                  <a:txBody>
                    <a:bodyPr/>
                    <a:lstStyle/>
                    <a:p>
                      <a:pPr algn="ctr" fontAlgn="b"/>
                      <a:r>
                        <a:rPr lang="en-US" sz="1200" b="0" i="0" u="none" strike="noStrike">
                          <a:solidFill>
                            <a:schemeClr val="tx1"/>
                          </a:solidFill>
                          <a:effectLst/>
                          <a:latin typeface="Calibri" panose="020F0502020204030204" pitchFamily="34" charset="0"/>
                        </a:rPr>
                        <a:t>11.244</a:t>
                      </a:r>
                    </a:p>
                  </a:txBody>
                  <a:tcPr marL="8404" marR="8404" marT="8404" marB="0" anchor="ctr">
                    <a:solidFill>
                      <a:schemeClr val="bg1"/>
                    </a:solidFill>
                  </a:tcPr>
                </a:tc>
                <a:extLst>
                  <a:ext uri="{0D108BD9-81ED-4DB2-BD59-A6C34878D82A}">
                    <a16:rowId xmlns:a16="http://schemas.microsoft.com/office/drawing/2014/main" val="10004"/>
                  </a:ext>
                </a:extLst>
              </a:tr>
              <a:tr h="319294">
                <a:tc>
                  <a:txBody>
                    <a:bodyPr/>
                    <a:lstStyle/>
                    <a:p>
                      <a:pPr algn="ctr" fontAlgn="b"/>
                      <a:r>
                        <a:rPr lang="en-US" sz="1200" b="0" i="0" u="none" strike="noStrike">
                          <a:solidFill>
                            <a:schemeClr val="tx1"/>
                          </a:solidFill>
                          <a:effectLst/>
                          <a:latin typeface="Calibri" panose="020F0502020204030204" pitchFamily="34" charset="0"/>
                        </a:rPr>
                        <a:t>3/11/2026</a:t>
                      </a:r>
                    </a:p>
                  </a:txBody>
                  <a:tcPr marL="8404" marR="8404" marT="8404" marB="0" anchor="ctr">
                    <a:solidFill>
                      <a:schemeClr val="bg1"/>
                    </a:solidFill>
                  </a:tcPr>
                </a:tc>
                <a:tc>
                  <a:txBody>
                    <a:bodyPr/>
                    <a:lstStyle/>
                    <a:p>
                      <a:pPr algn="ctr" fontAlgn="ctr"/>
                      <a:r>
                        <a:rPr lang="en-US" sz="1200" b="0" i="0" u="none" strike="noStrike">
                          <a:solidFill>
                            <a:schemeClr val="tx1"/>
                          </a:solidFill>
                          <a:effectLst/>
                          <a:latin typeface="+mj-lt"/>
                        </a:rPr>
                        <a:t>PLM #3</a:t>
                      </a:r>
                    </a:p>
                  </a:txBody>
                  <a:tcPr marL="8404" marR="8404" marT="8404" marB="0" anchor="ctr">
                    <a:solidFill>
                      <a:schemeClr val="bg1"/>
                    </a:solidFill>
                  </a:tcPr>
                </a:tc>
                <a:tc>
                  <a:txBody>
                    <a:bodyPr/>
                    <a:lstStyle/>
                    <a:p>
                      <a:pPr algn="ctr" fontAlgn="b"/>
                      <a:r>
                        <a:rPr lang="en-US" sz="1200" b="0" i="0" u="none" strike="noStrike">
                          <a:solidFill>
                            <a:schemeClr val="tx1"/>
                          </a:solidFill>
                          <a:effectLst/>
                          <a:latin typeface="Calibri" panose="020F0502020204030204" pitchFamily="34" charset="0"/>
                        </a:rPr>
                        <a:t>3.293</a:t>
                      </a:r>
                    </a:p>
                  </a:txBody>
                  <a:tcPr marL="8404" marR="8404" marT="8404" marB="0" anchor="ctr">
                    <a:solidFill>
                      <a:schemeClr val="bg1"/>
                    </a:solidFill>
                  </a:tcPr>
                </a:tc>
                <a:tc>
                  <a:txBody>
                    <a:bodyPr/>
                    <a:lstStyle/>
                    <a:p>
                      <a:pPr algn="ctr" fontAlgn="b"/>
                      <a:r>
                        <a:rPr lang="en-US" sz="1200" b="0" i="0" u="none" strike="noStrike">
                          <a:solidFill>
                            <a:schemeClr val="tx1"/>
                          </a:solidFill>
                          <a:effectLst/>
                          <a:latin typeface="Calibri" panose="020F0502020204030204" pitchFamily="34" charset="0"/>
                        </a:rPr>
                        <a:t>7.951</a:t>
                      </a:r>
                    </a:p>
                  </a:txBody>
                  <a:tcPr marL="8404" marR="8404" marT="8404" marB="0" anchor="ctr">
                    <a:solidFill>
                      <a:schemeClr val="bg1"/>
                    </a:solidFill>
                  </a:tcPr>
                </a:tc>
                <a:extLst>
                  <a:ext uri="{0D108BD9-81ED-4DB2-BD59-A6C34878D82A}">
                    <a16:rowId xmlns:a16="http://schemas.microsoft.com/office/drawing/2014/main" val="10005"/>
                  </a:ext>
                </a:extLst>
              </a:tr>
              <a:tr h="319294">
                <a:tc>
                  <a:txBody>
                    <a:bodyPr/>
                    <a:lstStyle/>
                    <a:p>
                      <a:pPr algn="ctr" fontAlgn="b"/>
                      <a:r>
                        <a:rPr lang="en-US" sz="1200" b="0" i="0" u="none" strike="noStrike">
                          <a:solidFill>
                            <a:schemeClr val="tx1"/>
                          </a:solidFill>
                          <a:effectLst/>
                          <a:latin typeface="Calibri" panose="020F0502020204030204" pitchFamily="34" charset="0"/>
                        </a:rPr>
                        <a:t>3/18/2026</a:t>
                      </a:r>
                    </a:p>
                  </a:txBody>
                  <a:tcPr marL="8404" marR="8404" marT="8404" marB="0" anchor="ctr">
                    <a:solidFill>
                      <a:schemeClr val="bg1"/>
                    </a:solidFill>
                  </a:tcPr>
                </a:tc>
                <a:tc>
                  <a:txBody>
                    <a:bodyPr/>
                    <a:lstStyle/>
                    <a:p>
                      <a:pPr algn="ctr" fontAlgn="ctr"/>
                      <a:r>
                        <a:rPr lang="en-US" sz="1200" b="0" i="0" u="none" strike="noStrike" baseline="0">
                          <a:solidFill>
                            <a:schemeClr val="tx1"/>
                          </a:solidFill>
                          <a:effectLst/>
                          <a:latin typeface="+mj-lt"/>
                        </a:rPr>
                        <a:t>PLM #4</a:t>
                      </a:r>
                      <a:endParaRPr lang="en-US" sz="1200" b="0" i="0" u="none" strike="noStrike">
                        <a:solidFill>
                          <a:schemeClr val="tx1"/>
                        </a:solidFill>
                        <a:effectLst/>
                        <a:latin typeface="+mj-lt"/>
                      </a:endParaRPr>
                    </a:p>
                  </a:txBody>
                  <a:tcPr marL="8404" marR="8404" marT="8404" marB="0" anchor="ctr">
                    <a:solidFill>
                      <a:schemeClr val="bg1"/>
                    </a:solidFill>
                  </a:tcPr>
                </a:tc>
                <a:tc>
                  <a:txBody>
                    <a:bodyPr/>
                    <a:lstStyle/>
                    <a:p>
                      <a:pPr algn="ctr" fontAlgn="b"/>
                      <a:r>
                        <a:rPr lang="en-US" sz="1200" b="0" i="0" u="none" strike="noStrike">
                          <a:solidFill>
                            <a:schemeClr val="tx1"/>
                          </a:solidFill>
                          <a:effectLst/>
                          <a:latin typeface="Calibri" panose="020F0502020204030204" pitchFamily="34" charset="0"/>
                        </a:rPr>
                        <a:t>3.276</a:t>
                      </a:r>
                    </a:p>
                  </a:txBody>
                  <a:tcPr marL="8404" marR="8404" marT="8404" marB="0" anchor="ctr">
                    <a:solidFill>
                      <a:schemeClr val="bg1"/>
                    </a:solidFill>
                  </a:tcPr>
                </a:tc>
                <a:tc>
                  <a:txBody>
                    <a:bodyPr/>
                    <a:lstStyle/>
                    <a:p>
                      <a:pPr algn="ctr" fontAlgn="b"/>
                      <a:r>
                        <a:rPr lang="en-US" sz="1200" b="0" i="0" u="none" strike="noStrike">
                          <a:solidFill>
                            <a:schemeClr val="tx1"/>
                          </a:solidFill>
                          <a:effectLst/>
                          <a:latin typeface="Calibri" panose="020F0502020204030204" pitchFamily="34" charset="0"/>
                        </a:rPr>
                        <a:t>4.675</a:t>
                      </a:r>
                    </a:p>
                  </a:txBody>
                  <a:tcPr marL="8404" marR="8404" marT="8404" marB="0" anchor="ctr">
                    <a:solidFill>
                      <a:schemeClr val="bg1"/>
                    </a:solidFill>
                  </a:tcPr>
                </a:tc>
                <a:extLst>
                  <a:ext uri="{0D108BD9-81ED-4DB2-BD59-A6C34878D82A}">
                    <a16:rowId xmlns:a16="http://schemas.microsoft.com/office/drawing/2014/main" val="10006"/>
                  </a:ext>
                </a:extLst>
              </a:tr>
              <a:tr h="319294">
                <a:tc>
                  <a:txBody>
                    <a:bodyPr/>
                    <a:lstStyle/>
                    <a:p>
                      <a:pPr algn="ctr" fontAlgn="b"/>
                      <a:r>
                        <a:rPr lang="en-US" sz="1200" b="0" i="0" u="none" strike="noStrike">
                          <a:solidFill>
                            <a:schemeClr val="tx1"/>
                          </a:solidFill>
                          <a:effectLst/>
                          <a:latin typeface="Calibri" panose="020F0502020204030204" pitchFamily="34" charset="0"/>
                        </a:rPr>
                        <a:t>3/25/2026</a:t>
                      </a:r>
                    </a:p>
                  </a:txBody>
                  <a:tcPr marL="8404" marR="8404" marT="8404" marB="0" anchor="ctr">
                    <a:solidFill>
                      <a:schemeClr val="bg1"/>
                    </a:solidFill>
                  </a:tcPr>
                </a:tc>
                <a:tc>
                  <a:txBody>
                    <a:bodyPr/>
                    <a:lstStyle/>
                    <a:p>
                      <a:pPr algn="ctr" fontAlgn="ctr"/>
                      <a:r>
                        <a:rPr lang="en-US" sz="1200" b="0" i="0" u="none" strike="noStrike" baseline="0">
                          <a:solidFill>
                            <a:schemeClr val="tx1"/>
                          </a:solidFill>
                          <a:effectLst/>
                          <a:latin typeface="+mj-lt"/>
                        </a:rPr>
                        <a:t>PLM #5 (59.5%)</a:t>
                      </a:r>
                      <a:endParaRPr lang="en-US" sz="1200" b="0" i="0" u="none" strike="noStrike">
                        <a:solidFill>
                          <a:schemeClr val="tx1"/>
                        </a:solidFill>
                        <a:effectLst/>
                        <a:latin typeface="+mj-lt"/>
                      </a:endParaRPr>
                    </a:p>
                  </a:txBody>
                  <a:tcPr marL="8404" marR="8404" marT="8404" marB="0" anchor="ctr">
                    <a:solidFill>
                      <a:schemeClr val="bg1"/>
                    </a:solidFill>
                  </a:tcPr>
                </a:tc>
                <a:tc>
                  <a:txBody>
                    <a:bodyPr/>
                    <a:lstStyle/>
                    <a:p>
                      <a:pPr algn="ctr" fontAlgn="b"/>
                      <a:r>
                        <a:rPr lang="en-US" sz="1200" b="0" i="0" u="none" strike="noStrike">
                          <a:solidFill>
                            <a:schemeClr val="tx1"/>
                          </a:solidFill>
                          <a:effectLst/>
                          <a:latin typeface="Calibri" panose="020F0502020204030204" pitchFamily="34" charset="0"/>
                        </a:rPr>
                        <a:t>1.974</a:t>
                      </a:r>
                    </a:p>
                  </a:txBody>
                  <a:tcPr marL="8404" marR="8404" marT="8404" marB="0" anchor="ctr">
                    <a:solidFill>
                      <a:schemeClr val="bg1"/>
                    </a:solidFill>
                  </a:tcPr>
                </a:tc>
                <a:tc>
                  <a:txBody>
                    <a:bodyPr/>
                    <a:lstStyle/>
                    <a:p>
                      <a:pPr algn="ctr" fontAlgn="b"/>
                      <a:r>
                        <a:rPr lang="en-US" sz="1200" b="0" i="0" u="none" strike="noStrike">
                          <a:solidFill>
                            <a:schemeClr val="tx1"/>
                          </a:solidFill>
                          <a:effectLst/>
                          <a:latin typeface="Calibri" panose="020F0502020204030204" pitchFamily="34" charset="0"/>
                        </a:rPr>
                        <a:t>2.701</a:t>
                      </a:r>
                    </a:p>
                  </a:txBody>
                  <a:tcPr marL="8404" marR="8404" marT="8404" marB="0" anchor="ctr">
                    <a:solidFill>
                      <a:schemeClr val="bg1"/>
                    </a:solidFill>
                  </a:tcPr>
                </a:tc>
                <a:extLst>
                  <a:ext uri="{0D108BD9-81ED-4DB2-BD59-A6C34878D82A}">
                    <a16:rowId xmlns:a16="http://schemas.microsoft.com/office/drawing/2014/main" val="10007"/>
                  </a:ext>
                </a:extLst>
              </a:tr>
            </a:tbl>
          </a:graphicData>
        </a:graphic>
      </p:graphicFrame>
      <p:sp>
        <p:nvSpPr>
          <p:cNvPr id="8" name="TextBox 7"/>
          <p:cNvSpPr txBox="1"/>
          <p:nvPr/>
        </p:nvSpPr>
        <p:spPr>
          <a:xfrm>
            <a:off x="762000" y="990600"/>
            <a:ext cx="4572000" cy="369332"/>
          </a:xfrm>
          <a:prstGeom prst="rect">
            <a:avLst/>
          </a:prstGeom>
          <a:noFill/>
        </p:spPr>
        <p:txBody>
          <a:bodyPr wrap="square" rtlCol="0">
            <a:spAutoFit/>
          </a:bodyPr>
          <a:lstStyle/>
          <a:p>
            <a:pPr marL="252146" indent="-252146" algn="ctr" eaLnBrk="0" fontAlgn="base" hangingPunct="0">
              <a:spcBef>
                <a:spcPct val="0"/>
              </a:spcBef>
              <a:spcAft>
                <a:spcPct val="0"/>
              </a:spcAft>
              <a:buFont typeface="Arial" panose="020B0604020202020204" pitchFamily="34" charset="0"/>
              <a:buChar char="•"/>
            </a:pPr>
            <a:r>
              <a:rPr lang="en-US" b="1">
                <a:solidFill>
                  <a:prstClr val="black"/>
                </a:solidFill>
                <a:latin typeface="Calibri"/>
              </a:rPr>
              <a:t>Remaining Orbit Maintenance Maneuvers</a:t>
            </a:r>
          </a:p>
        </p:txBody>
      </p:sp>
      <p:sp>
        <p:nvSpPr>
          <p:cNvPr id="9" name="TextBox 8"/>
          <p:cNvSpPr txBox="1"/>
          <p:nvPr/>
        </p:nvSpPr>
        <p:spPr>
          <a:xfrm>
            <a:off x="762000" y="2951947"/>
            <a:ext cx="4572000" cy="369332"/>
          </a:xfrm>
          <a:prstGeom prst="rect">
            <a:avLst/>
          </a:prstGeom>
          <a:noFill/>
        </p:spPr>
        <p:txBody>
          <a:bodyPr wrap="square" rtlCol="0">
            <a:spAutoFit/>
          </a:bodyPr>
          <a:lstStyle/>
          <a:p>
            <a:pPr marL="252146" indent="-252146" algn="ctr" eaLnBrk="0" fontAlgn="base" hangingPunct="0">
              <a:spcBef>
                <a:spcPct val="0"/>
              </a:spcBef>
              <a:spcAft>
                <a:spcPct val="0"/>
              </a:spcAft>
              <a:buFont typeface="Arial" panose="020B0604020202020204" pitchFamily="34" charset="0"/>
              <a:buChar char="•"/>
            </a:pPr>
            <a:r>
              <a:rPr lang="en-US" b="1">
                <a:solidFill>
                  <a:prstClr val="black"/>
                </a:solidFill>
                <a:latin typeface="Calibri"/>
              </a:rPr>
              <a:t>Constellation Exit and Deorbit Maneuvers</a:t>
            </a:r>
          </a:p>
        </p:txBody>
      </p:sp>
      <p:sp>
        <p:nvSpPr>
          <p:cNvPr id="10" name="Title 3"/>
          <p:cNvSpPr>
            <a:spLocks noGrp="1"/>
          </p:cNvSpPr>
          <p:nvPr>
            <p:ph type="title"/>
          </p:nvPr>
        </p:nvSpPr>
        <p:spPr>
          <a:xfrm>
            <a:off x="457200" y="0"/>
            <a:ext cx="8229600" cy="762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rtlCol="0" anchor="ctr" anchorCtr="0" compatLnSpc="1">
            <a:prstTxWarp prst="textNoShape">
              <a:avLst/>
            </a:prstTxWarp>
            <a:normAutofit fontScale="90000"/>
          </a:bodyPr>
          <a:lstStyle/>
          <a:p>
            <a:pPr fontAlgn="base">
              <a:spcAft>
                <a:spcPct val="0"/>
              </a:spcAft>
            </a:pPr>
            <a:r>
              <a:rPr lang="en-US"/>
              <a:t>Terra Lifetime Maneuvers</a:t>
            </a:r>
            <a:br>
              <a:rPr lang="en-US"/>
            </a:br>
            <a:r>
              <a:rPr lang="en-US" sz="2200">
                <a:solidFill>
                  <a:srgbClr val="0000FF"/>
                </a:solidFill>
              </a:rPr>
              <a:t>Spring 2022 Update</a:t>
            </a:r>
            <a:endParaRPr lang="en-US" altLang="en-US">
              <a:solidFill>
                <a:srgbClr val="0000FF"/>
              </a:solidFill>
            </a:endParaRPr>
          </a:p>
        </p:txBody>
      </p:sp>
      <p:sp>
        <p:nvSpPr>
          <p:cNvPr id="2" name="Rectangle 1">
            <a:extLst>
              <a:ext uri="{FF2B5EF4-FFF2-40B4-BE49-F238E27FC236}">
                <a16:creationId xmlns:a16="http://schemas.microsoft.com/office/drawing/2014/main" id="{760231DD-A7F2-4C1F-8E87-9D49D2C0E9A9}"/>
              </a:ext>
            </a:extLst>
          </p:cNvPr>
          <p:cNvSpPr/>
          <p:nvPr/>
        </p:nvSpPr>
        <p:spPr>
          <a:xfrm>
            <a:off x="2011680" y="3727269"/>
            <a:ext cx="5251269" cy="703383"/>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06726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Terra Fuel Usage</a:t>
            </a:r>
          </a:p>
        </p:txBody>
      </p:sp>
      <p:grpSp>
        <p:nvGrpSpPr>
          <p:cNvPr id="8" name="Group 7">
            <a:extLst>
              <a:ext uri="{FF2B5EF4-FFF2-40B4-BE49-F238E27FC236}">
                <a16:creationId xmlns:a16="http://schemas.microsoft.com/office/drawing/2014/main" id="{4EAF627C-828E-424A-ACA0-4DE2D3399F08}"/>
              </a:ext>
            </a:extLst>
          </p:cNvPr>
          <p:cNvGrpSpPr/>
          <p:nvPr/>
        </p:nvGrpSpPr>
        <p:grpSpPr>
          <a:xfrm>
            <a:off x="138341" y="882500"/>
            <a:ext cx="8867317" cy="5302027"/>
            <a:chOff x="138341" y="1047971"/>
            <a:chExt cx="8867317" cy="5302027"/>
          </a:xfrm>
        </p:grpSpPr>
        <p:pic>
          <p:nvPicPr>
            <p:cNvPr id="9" name="Picture 6">
              <a:extLst>
                <a:ext uri="{FF2B5EF4-FFF2-40B4-BE49-F238E27FC236}">
                  <a16:creationId xmlns:a16="http://schemas.microsoft.com/office/drawing/2014/main" id="{33132705-D804-4AB0-A313-229C2ADAD688}"/>
                </a:ext>
              </a:extLst>
            </p:cNvPr>
            <p:cNvPicPr>
              <a:picLocks noChangeAspect="1"/>
            </p:cNvPicPr>
            <p:nvPr/>
          </p:nvPicPr>
          <p:blipFill>
            <a:blip r:embed="rId2"/>
            <a:stretch>
              <a:fillRect/>
            </a:stretch>
          </p:blipFill>
          <p:spPr>
            <a:xfrm>
              <a:off x="138341" y="1047971"/>
              <a:ext cx="8867317" cy="5302027"/>
            </a:xfrm>
            <a:prstGeom prst="rect">
              <a:avLst/>
            </a:prstGeom>
          </p:spPr>
        </p:pic>
        <p:sp>
          <p:nvSpPr>
            <p:cNvPr id="10" name="TextBox 9">
              <a:extLst>
                <a:ext uri="{FF2B5EF4-FFF2-40B4-BE49-F238E27FC236}">
                  <a16:creationId xmlns:a16="http://schemas.microsoft.com/office/drawing/2014/main" id="{011A342F-7623-4DCE-8554-6D026B1212A0}"/>
                </a:ext>
              </a:extLst>
            </p:cNvPr>
            <p:cNvSpPr txBox="1"/>
            <p:nvPr/>
          </p:nvSpPr>
          <p:spPr>
            <a:xfrm>
              <a:off x="2188318" y="1765522"/>
              <a:ext cx="1956548" cy="526939"/>
            </a:xfrm>
            <a:prstGeom prst="rect">
              <a:avLst/>
            </a:prstGeom>
            <a:noFill/>
          </p:spPr>
          <p:txBody>
            <a:bodyPr wrap="square" lIns="91440" tIns="45720" rIns="91440" bIns="45720" rtlCol="0" anchor="t">
              <a:spAutoFit/>
            </a:bodyPr>
            <a:lstStyle/>
            <a:p>
              <a:pPr algn="ctr"/>
              <a:r>
                <a:rPr lang="en-US" sz="1400" b="1">
                  <a:solidFill>
                    <a:srgbClr val="0070C0"/>
                  </a:solidFill>
                  <a:latin typeface="+mn-lt"/>
                </a:rPr>
                <a:t>Constellation Exit, October 2022</a:t>
              </a:r>
            </a:p>
          </p:txBody>
        </p:sp>
        <p:cxnSp>
          <p:nvCxnSpPr>
            <p:cNvPr id="11" name="Straight Arrow Connector 10">
              <a:extLst>
                <a:ext uri="{FF2B5EF4-FFF2-40B4-BE49-F238E27FC236}">
                  <a16:creationId xmlns:a16="http://schemas.microsoft.com/office/drawing/2014/main" id="{A3947FEE-C9E3-429B-BB0C-610754BDD376}"/>
                </a:ext>
              </a:extLst>
            </p:cNvPr>
            <p:cNvCxnSpPr/>
            <p:nvPr/>
          </p:nvCxnSpPr>
          <p:spPr>
            <a:xfrm flipH="1">
              <a:off x="1638969" y="2100437"/>
              <a:ext cx="808429" cy="147765"/>
            </a:xfrm>
            <a:prstGeom prst="straightConnector1">
              <a:avLst/>
            </a:prstGeom>
            <a:ln w="19050">
              <a:solidFill>
                <a:srgbClr val="0070C0"/>
              </a:solidFill>
              <a:tailEnd type="triangle" w="med" len="lg"/>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C44083B2-0AC0-4359-A7E5-4FF48848DD10}"/>
                </a:ext>
              </a:extLst>
            </p:cNvPr>
            <p:cNvSpPr txBox="1"/>
            <p:nvPr/>
          </p:nvSpPr>
          <p:spPr>
            <a:xfrm>
              <a:off x="6202206" y="2686726"/>
              <a:ext cx="1956548" cy="526939"/>
            </a:xfrm>
            <a:prstGeom prst="rect">
              <a:avLst/>
            </a:prstGeom>
            <a:noFill/>
          </p:spPr>
          <p:txBody>
            <a:bodyPr wrap="square" rtlCol="0">
              <a:spAutoFit/>
            </a:bodyPr>
            <a:lstStyle/>
            <a:p>
              <a:pPr algn="ctr"/>
              <a:r>
                <a:rPr lang="en-US" sz="1412" b="1">
                  <a:solidFill>
                    <a:srgbClr val="0070C0"/>
                  </a:solidFill>
                  <a:latin typeface="+mn-lt"/>
                </a:rPr>
                <a:t>Perigee Lowering, February 2026</a:t>
              </a:r>
            </a:p>
          </p:txBody>
        </p:sp>
        <p:cxnSp>
          <p:nvCxnSpPr>
            <p:cNvPr id="13" name="Straight Arrow Connector 12">
              <a:extLst>
                <a:ext uri="{FF2B5EF4-FFF2-40B4-BE49-F238E27FC236}">
                  <a16:creationId xmlns:a16="http://schemas.microsoft.com/office/drawing/2014/main" id="{23FA4B48-C3DF-4D49-ACD7-4848A5D19866}"/>
                </a:ext>
              </a:extLst>
            </p:cNvPr>
            <p:cNvCxnSpPr/>
            <p:nvPr/>
          </p:nvCxnSpPr>
          <p:spPr>
            <a:xfrm flipH="1">
              <a:off x="5644422" y="3021641"/>
              <a:ext cx="816864" cy="192024"/>
            </a:xfrm>
            <a:prstGeom prst="straightConnector1">
              <a:avLst/>
            </a:prstGeom>
            <a:ln w="19050">
              <a:solidFill>
                <a:srgbClr val="0070C0"/>
              </a:solidFill>
              <a:tailEnd type="triangle" w="med" len="lg"/>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690E1038-BB56-4B6A-98DB-937C108F4263}"/>
                </a:ext>
              </a:extLst>
            </p:cNvPr>
            <p:cNvSpPr txBox="1"/>
            <p:nvPr/>
          </p:nvSpPr>
          <p:spPr>
            <a:xfrm>
              <a:off x="2334586" y="4397707"/>
              <a:ext cx="2430826" cy="309637"/>
            </a:xfrm>
            <a:prstGeom prst="rect">
              <a:avLst/>
            </a:prstGeom>
            <a:noFill/>
          </p:spPr>
          <p:txBody>
            <a:bodyPr wrap="square" rtlCol="0">
              <a:spAutoFit/>
            </a:bodyPr>
            <a:lstStyle/>
            <a:p>
              <a:pPr algn="ctr"/>
              <a:r>
                <a:rPr lang="en-US" sz="1412" b="1">
                  <a:solidFill>
                    <a:srgbClr val="000000"/>
                  </a:solidFill>
                  <a:latin typeface="+mn-lt"/>
                </a:rPr>
                <a:t>Unusable Fuel Buffer (2.7 kg) </a:t>
              </a:r>
            </a:p>
          </p:txBody>
        </p:sp>
        <p:cxnSp>
          <p:nvCxnSpPr>
            <p:cNvPr id="15" name="Straight Arrow Connector 14">
              <a:extLst>
                <a:ext uri="{FF2B5EF4-FFF2-40B4-BE49-F238E27FC236}">
                  <a16:creationId xmlns:a16="http://schemas.microsoft.com/office/drawing/2014/main" id="{84C5CDD7-2089-458B-8A37-E4B4258642F5}"/>
                </a:ext>
              </a:extLst>
            </p:cNvPr>
            <p:cNvCxnSpPr/>
            <p:nvPr/>
          </p:nvCxnSpPr>
          <p:spPr>
            <a:xfrm>
              <a:off x="3549999" y="4658706"/>
              <a:ext cx="206128" cy="580635"/>
            </a:xfrm>
            <a:prstGeom prst="straightConnector1">
              <a:avLst/>
            </a:prstGeom>
            <a:ln w="1905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BEF092DE-79BD-43BA-8B08-46B0BD244081}"/>
                </a:ext>
              </a:extLst>
            </p:cNvPr>
            <p:cNvSpPr txBox="1"/>
            <p:nvPr/>
          </p:nvSpPr>
          <p:spPr>
            <a:xfrm>
              <a:off x="6272594" y="4490539"/>
              <a:ext cx="1956548" cy="309637"/>
            </a:xfrm>
            <a:prstGeom prst="rect">
              <a:avLst/>
            </a:prstGeom>
            <a:noFill/>
          </p:spPr>
          <p:txBody>
            <a:bodyPr wrap="square" rtlCol="0">
              <a:spAutoFit/>
            </a:bodyPr>
            <a:lstStyle/>
            <a:p>
              <a:pPr algn="ctr"/>
              <a:r>
                <a:rPr lang="en-US" sz="1412" b="1">
                  <a:solidFill>
                    <a:srgbClr val="0070C0"/>
                  </a:solidFill>
                  <a:latin typeface="+mn-lt"/>
                </a:rPr>
                <a:t>Partial 5</a:t>
              </a:r>
              <a:r>
                <a:rPr lang="en-US" sz="1412" b="1" baseline="30000">
                  <a:solidFill>
                    <a:srgbClr val="0070C0"/>
                  </a:solidFill>
                  <a:latin typeface="+mn-lt"/>
                </a:rPr>
                <a:t>th</a:t>
              </a:r>
              <a:r>
                <a:rPr lang="en-US" sz="1412" b="1">
                  <a:solidFill>
                    <a:srgbClr val="0070C0"/>
                  </a:solidFill>
                  <a:latin typeface="+mn-lt"/>
                </a:rPr>
                <a:t> PLM </a:t>
              </a:r>
            </a:p>
          </p:txBody>
        </p:sp>
        <p:cxnSp>
          <p:nvCxnSpPr>
            <p:cNvPr id="17" name="Straight Arrow Connector 16">
              <a:extLst>
                <a:ext uri="{FF2B5EF4-FFF2-40B4-BE49-F238E27FC236}">
                  <a16:creationId xmlns:a16="http://schemas.microsoft.com/office/drawing/2014/main" id="{0CC705DE-9B71-4C56-9BFF-6B56D1EE0009}"/>
                </a:ext>
              </a:extLst>
            </p:cNvPr>
            <p:cNvCxnSpPr/>
            <p:nvPr/>
          </p:nvCxnSpPr>
          <p:spPr>
            <a:xfrm flipH="1">
              <a:off x="5762518" y="4754114"/>
              <a:ext cx="913244" cy="218821"/>
            </a:xfrm>
            <a:prstGeom prst="straightConnector1">
              <a:avLst/>
            </a:prstGeom>
            <a:ln w="19050">
              <a:solidFill>
                <a:srgbClr val="0070C0"/>
              </a:solidFill>
              <a:tailEnd type="triangle" w="med" len="lg"/>
            </a:ln>
          </p:spPr>
          <p:style>
            <a:lnRef idx="1">
              <a:schemeClr val="accent1"/>
            </a:lnRef>
            <a:fillRef idx="0">
              <a:schemeClr val="accent1"/>
            </a:fillRef>
            <a:effectRef idx="0">
              <a:schemeClr val="accent1"/>
            </a:effectRef>
            <a:fontRef idx="minor">
              <a:schemeClr val="tx1"/>
            </a:fontRef>
          </p:style>
        </p:cxnSp>
      </p:grpSp>
      <p:sp>
        <p:nvSpPr>
          <p:cNvPr id="18" name="TextBox 17">
            <a:extLst>
              <a:ext uri="{FF2B5EF4-FFF2-40B4-BE49-F238E27FC236}">
                <a16:creationId xmlns:a16="http://schemas.microsoft.com/office/drawing/2014/main" id="{8A5C1F2B-4295-4F44-9B70-619C7669504A}"/>
              </a:ext>
            </a:extLst>
          </p:cNvPr>
          <p:cNvSpPr txBox="1"/>
          <p:nvPr/>
        </p:nvSpPr>
        <p:spPr>
          <a:xfrm>
            <a:off x="1476006" y="6290707"/>
            <a:ext cx="6191986" cy="400110"/>
          </a:xfrm>
          <a:prstGeom prst="rect">
            <a:avLst/>
          </a:prstGeom>
          <a:noFill/>
        </p:spPr>
        <p:txBody>
          <a:bodyPr wrap="square" rtlCol="0">
            <a:spAutoFit/>
          </a:bodyPr>
          <a:lstStyle/>
          <a:p>
            <a:pPr algn="ctr" eaLnBrk="0" fontAlgn="base" hangingPunct="0">
              <a:spcBef>
                <a:spcPct val="0"/>
              </a:spcBef>
              <a:spcAft>
                <a:spcPct val="0"/>
              </a:spcAft>
            </a:pPr>
            <a:r>
              <a:rPr lang="en-US" sz="2000">
                <a:solidFill>
                  <a:srgbClr val="0000FF"/>
                </a:solidFill>
                <a:latin typeface="Calibri"/>
              </a:rPr>
              <a:t>Updated based on Spring 2022 Lifetime Analysis</a:t>
            </a:r>
          </a:p>
        </p:txBody>
      </p:sp>
    </p:spTree>
    <p:extLst>
      <p:ext uri="{BB962C8B-B14F-4D97-AF65-F5344CB8AC3E}">
        <p14:creationId xmlns:p14="http://schemas.microsoft.com/office/powerpoint/2010/main" val="528662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744DC52-4B05-4E37-A841-47CC7C54C7B4}"/>
              </a:ext>
            </a:extLst>
          </p:cNvPr>
          <p:cNvSpPr txBox="1">
            <a:spLocks/>
          </p:cNvSpPr>
          <p:nvPr/>
        </p:nvSpPr>
        <p:spPr>
          <a:xfrm>
            <a:off x="0" y="96654"/>
            <a:ext cx="9144000" cy="562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anchor="ctr" anchorCtr="0" compatLnSpc="1">
            <a:prstTxWarp prst="textNoShape">
              <a:avLst/>
            </a:prstTxWarp>
          </a:bodyPr>
          <a:lstStyle>
            <a:lvl1pPr algn="ctr" rtl="0" eaLnBrk="0" fontAlgn="base" hangingPunct="0">
              <a:spcBef>
                <a:spcPct val="0"/>
              </a:spcBef>
              <a:spcAft>
                <a:spcPct val="0"/>
              </a:spcAft>
              <a:defRPr sz="2800" b="1">
                <a:solidFill>
                  <a:schemeClr val="tx2"/>
                </a:solidFill>
                <a:latin typeface="Calibri" pitchFamily="34" charset="0"/>
                <a:ea typeface="+mj-ea"/>
                <a:cs typeface="+mj-cs"/>
              </a:defRPr>
            </a:lvl1pPr>
            <a:lvl2pPr algn="ctr" rtl="0" eaLnBrk="0" fontAlgn="base" hangingPunct="0">
              <a:spcBef>
                <a:spcPct val="0"/>
              </a:spcBef>
              <a:spcAft>
                <a:spcPct val="0"/>
              </a:spcAft>
              <a:defRPr sz="2800">
                <a:solidFill>
                  <a:schemeClr val="tx2"/>
                </a:solidFill>
                <a:latin typeface="Arial" charset="0"/>
              </a:defRPr>
            </a:lvl2pPr>
            <a:lvl3pPr algn="ctr" rtl="0" eaLnBrk="0" fontAlgn="base" hangingPunct="0">
              <a:spcBef>
                <a:spcPct val="0"/>
              </a:spcBef>
              <a:spcAft>
                <a:spcPct val="0"/>
              </a:spcAft>
              <a:defRPr sz="2800">
                <a:solidFill>
                  <a:schemeClr val="tx2"/>
                </a:solidFill>
                <a:latin typeface="Arial" charset="0"/>
              </a:defRPr>
            </a:lvl3pPr>
            <a:lvl4pPr algn="ctr" rtl="0" eaLnBrk="0" fontAlgn="base" hangingPunct="0">
              <a:spcBef>
                <a:spcPct val="0"/>
              </a:spcBef>
              <a:spcAft>
                <a:spcPct val="0"/>
              </a:spcAft>
              <a:defRPr sz="2800">
                <a:solidFill>
                  <a:schemeClr val="tx2"/>
                </a:solidFill>
                <a:latin typeface="Arial" charset="0"/>
              </a:defRPr>
            </a:lvl4pPr>
            <a:lvl5pPr algn="ctr" rtl="0" eaLnBrk="0" fontAlgn="base" hangingPunct="0">
              <a:spcBef>
                <a:spcPct val="0"/>
              </a:spcBef>
              <a:spcAft>
                <a:spcPct val="0"/>
              </a:spcAft>
              <a:defRPr sz="2800">
                <a:solidFill>
                  <a:schemeClr val="tx2"/>
                </a:solidFill>
                <a:latin typeface="Arial" charset="0"/>
              </a:defRPr>
            </a:lvl5pPr>
            <a:lvl6pPr marL="457200" algn="ctr" rtl="0" fontAlgn="base">
              <a:spcBef>
                <a:spcPct val="0"/>
              </a:spcBef>
              <a:spcAft>
                <a:spcPct val="0"/>
              </a:spcAft>
              <a:defRPr sz="2800">
                <a:solidFill>
                  <a:schemeClr val="tx2"/>
                </a:solidFill>
                <a:latin typeface="Arial" charset="0"/>
              </a:defRPr>
            </a:lvl6pPr>
            <a:lvl7pPr marL="914400" algn="ctr" rtl="0" fontAlgn="base">
              <a:spcBef>
                <a:spcPct val="0"/>
              </a:spcBef>
              <a:spcAft>
                <a:spcPct val="0"/>
              </a:spcAft>
              <a:defRPr sz="2800">
                <a:solidFill>
                  <a:schemeClr val="tx2"/>
                </a:solidFill>
                <a:latin typeface="Arial" charset="0"/>
              </a:defRPr>
            </a:lvl7pPr>
            <a:lvl8pPr marL="1371600" algn="ctr" rtl="0" fontAlgn="base">
              <a:spcBef>
                <a:spcPct val="0"/>
              </a:spcBef>
              <a:spcAft>
                <a:spcPct val="0"/>
              </a:spcAft>
              <a:defRPr sz="2800">
                <a:solidFill>
                  <a:schemeClr val="tx2"/>
                </a:solidFill>
                <a:latin typeface="Arial" charset="0"/>
              </a:defRPr>
            </a:lvl8pPr>
            <a:lvl9pPr marL="1828800" algn="ctr" rtl="0" fontAlgn="base">
              <a:spcBef>
                <a:spcPct val="0"/>
              </a:spcBef>
              <a:spcAft>
                <a:spcPct val="0"/>
              </a:spcAft>
              <a:defRPr sz="2800">
                <a:solidFill>
                  <a:schemeClr val="tx2"/>
                </a:solidFill>
                <a:latin typeface="Arial" charset="0"/>
              </a:defRPr>
            </a:lvl9pPr>
          </a:lstStyle>
          <a:p>
            <a:r>
              <a:rPr lang="en-US">
                <a:solidFill>
                  <a:srgbClr val="007600"/>
                </a:solidFill>
              </a:rPr>
              <a:t>Current Mean Local Time</a:t>
            </a:r>
          </a:p>
        </p:txBody>
      </p:sp>
      <p:pic>
        <p:nvPicPr>
          <p:cNvPr id="5" name="Picture 4">
            <a:extLst>
              <a:ext uri="{FF2B5EF4-FFF2-40B4-BE49-F238E27FC236}">
                <a16:creationId xmlns:a16="http://schemas.microsoft.com/office/drawing/2014/main" id="{83538D13-87C0-43CC-8A62-554C1CE76AE1}"/>
              </a:ext>
            </a:extLst>
          </p:cNvPr>
          <p:cNvPicPr>
            <a:picLocks noChangeAspect="1"/>
          </p:cNvPicPr>
          <p:nvPr/>
        </p:nvPicPr>
        <p:blipFill>
          <a:blip r:embed="rId2"/>
          <a:stretch>
            <a:fillRect/>
          </a:stretch>
        </p:blipFill>
        <p:spPr>
          <a:xfrm>
            <a:off x="316975" y="801005"/>
            <a:ext cx="8510049" cy="5786607"/>
          </a:xfrm>
          <a:prstGeom prst="rect">
            <a:avLst/>
          </a:prstGeom>
        </p:spPr>
      </p:pic>
    </p:spTree>
    <p:extLst>
      <p:ext uri="{BB962C8B-B14F-4D97-AF65-F5344CB8AC3E}">
        <p14:creationId xmlns:p14="http://schemas.microsoft.com/office/powerpoint/2010/main" val="13934055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73A47D26-C606-F343-BBB5-9A1791269771}"/>
              </a:ext>
            </a:extLst>
          </p:cNvPr>
          <p:cNvGraphicFramePr>
            <a:graphicFrameLocks noGrp="1"/>
          </p:cNvGraphicFramePr>
          <p:nvPr>
            <p:extLst>
              <p:ext uri="{D42A27DB-BD31-4B8C-83A1-F6EECF244321}">
                <p14:modId xmlns:p14="http://schemas.microsoft.com/office/powerpoint/2010/main" val="2872005167"/>
              </p:ext>
            </p:extLst>
          </p:nvPr>
        </p:nvGraphicFramePr>
        <p:xfrm>
          <a:off x="515798" y="4503891"/>
          <a:ext cx="7933694" cy="1104035"/>
        </p:xfrm>
        <a:graphic>
          <a:graphicData uri="http://schemas.openxmlformats.org/drawingml/2006/table">
            <a:tbl>
              <a:tblPr firstRow="1">
                <a:tableStyleId>{5940675A-B579-460E-94D1-54222C63F5DA}</a:tableStyleId>
              </a:tblPr>
              <a:tblGrid>
                <a:gridCol w="1468611">
                  <a:extLst>
                    <a:ext uri="{9D8B030D-6E8A-4147-A177-3AD203B41FA5}">
                      <a16:colId xmlns:a16="http://schemas.microsoft.com/office/drawing/2014/main" val="20000"/>
                    </a:ext>
                  </a:extLst>
                </a:gridCol>
                <a:gridCol w="718342">
                  <a:extLst>
                    <a:ext uri="{9D8B030D-6E8A-4147-A177-3AD203B41FA5}">
                      <a16:colId xmlns:a16="http://schemas.microsoft.com/office/drawing/2014/main" val="20003"/>
                    </a:ext>
                  </a:extLst>
                </a:gridCol>
                <a:gridCol w="718342">
                  <a:extLst>
                    <a:ext uri="{9D8B030D-6E8A-4147-A177-3AD203B41FA5}">
                      <a16:colId xmlns:a16="http://schemas.microsoft.com/office/drawing/2014/main" val="20002"/>
                    </a:ext>
                  </a:extLst>
                </a:gridCol>
                <a:gridCol w="718342">
                  <a:extLst>
                    <a:ext uri="{9D8B030D-6E8A-4147-A177-3AD203B41FA5}">
                      <a16:colId xmlns:a16="http://schemas.microsoft.com/office/drawing/2014/main" val="20005"/>
                    </a:ext>
                  </a:extLst>
                </a:gridCol>
                <a:gridCol w="957789">
                  <a:extLst>
                    <a:ext uri="{9D8B030D-6E8A-4147-A177-3AD203B41FA5}">
                      <a16:colId xmlns:a16="http://schemas.microsoft.com/office/drawing/2014/main" val="20006"/>
                    </a:ext>
                  </a:extLst>
                </a:gridCol>
                <a:gridCol w="957789">
                  <a:extLst>
                    <a:ext uri="{9D8B030D-6E8A-4147-A177-3AD203B41FA5}">
                      <a16:colId xmlns:a16="http://schemas.microsoft.com/office/drawing/2014/main" val="20007"/>
                    </a:ext>
                  </a:extLst>
                </a:gridCol>
                <a:gridCol w="798158">
                  <a:extLst>
                    <a:ext uri="{9D8B030D-6E8A-4147-A177-3AD203B41FA5}">
                      <a16:colId xmlns:a16="http://schemas.microsoft.com/office/drawing/2014/main" val="20008"/>
                    </a:ext>
                  </a:extLst>
                </a:gridCol>
                <a:gridCol w="798158">
                  <a:extLst>
                    <a:ext uri="{9D8B030D-6E8A-4147-A177-3AD203B41FA5}">
                      <a16:colId xmlns:a16="http://schemas.microsoft.com/office/drawing/2014/main" val="20009"/>
                    </a:ext>
                  </a:extLst>
                </a:gridCol>
                <a:gridCol w="798163">
                  <a:extLst>
                    <a:ext uri="{9D8B030D-6E8A-4147-A177-3AD203B41FA5}">
                      <a16:colId xmlns:a16="http://schemas.microsoft.com/office/drawing/2014/main" val="20010"/>
                    </a:ext>
                  </a:extLst>
                </a:gridCol>
              </a:tblGrid>
              <a:tr h="609600">
                <a:tc>
                  <a:txBody>
                    <a:bodyPr/>
                    <a:lstStyle/>
                    <a:p>
                      <a:pPr algn="ctr" fontAlgn="ctr"/>
                      <a:r>
                        <a:rPr lang="en-US" sz="1100" u="none" strike="noStrike">
                          <a:solidFill>
                            <a:schemeClr val="bg1"/>
                          </a:solidFill>
                          <a:effectLst/>
                          <a:latin typeface="+mj-lt"/>
                        </a:rPr>
                        <a:t>Decommissioning</a:t>
                      </a:r>
                      <a:r>
                        <a:rPr lang="en-US" sz="1100" u="none" strike="noStrike" baseline="0">
                          <a:solidFill>
                            <a:schemeClr val="bg1"/>
                          </a:solidFill>
                          <a:effectLst/>
                          <a:latin typeface="+mj-lt"/>
                        </a:rPr>
                        <a:t> Plan</a:t>
                      </a:r>
                      <a:endParaRPr lang="en-US" sz="1100" u="none" strike="noStrike">
                        <a:solidFill>
                          <a:schemeClr val="bg1"/>
                        </a:solidFill>
                        <a:effectLst/>
                        <a:latin typeface="+mj-lt"/>
                      </a:endParaRPr>
                    </a:p>
                  </a:txBody>
                  <a:tcPr marL="12684" marR="12684" marT="12684" marB="0" anchor="ctr">
                    <a:solidFill>
                      <a:srgbClr val="008000"/>
                    </a:solidFill>
                  </a:tcPr>
                </a:tc>
                <a:tc>
                  <a:txBody>
                    <a:bodyPr/>
                    <a:lstStyle/>
                    <a:p>
                      <a:pPr algn="ctr" fontAlgn="ctr"/>
                      <a:r>
                        <a:rPr lang="en-US" sz="1100" u="none" strike="noStrike">
                          <a:solidFill>
                            <a:schemeClr val="bg1"/>
                          </a:solidFill>
                          <a:effectLst/>
                          <a:latin typeface="+mj-lt"/>
                        </a:rPr>
                        <a:t>Exit</a:t>
                      </a:r>
                      <a:r>
                        <a:rPr lang="en-US" sz="1100" u="none" strike="noStrike" baseline="0">
                          <a:solidFill>
                            <a:schemeClr val="bg1"/>
                          </a:solidFill>
                          <a:effectLst/>
                          <a:latin typeface="+mj-lt"/>
                        </a:rPr>
                        <a:t> Year</a:t>
                      </a:r>
                      <a:endParaRPr lang="en-US" sz="1100" u="none" strike="noStrike">
                        <a:solidFill>
                          <a:schemeClr val="bg1"/>
                        </a:solidFill>
                        <a:effectLst/>
                        <a:latin typeface="+mj-lt"/>
                      </a:endParaRPr>
                    </a:p>
                  </a:txBody>
                  <a:tcPr marL="12684" marR="12684" marT="12684" marB="0" anchor="ctr">
                    <a:solidFill>
                      <a:srgbClr val="008000"/>
                    </a:solidFill>
                  </a:tcPr>
                </a:tc>
                <a:tc>
                  <a:txBody>
                    <a:bodyPr/>
                    <a:lstStyle/>
                    <a:p>
                      <a:pPr algn="ctr" fontAlgn="ctr"/>
                      <a:r>
                        <a:rPr lang="en-US" sz="1100" u="none" strike="noStrike">
                          <a:solidFill>
                            <a:schemeClr val="bg1"/>
                          </a:solidFill>
                          <a:effectLst/>
                          <a:latin typeface="+mj-lt"/>
                        </a:rPr>
                        <a:t>Deorbit Year</a:t>
                      </a:r>
                    </a:p>
                  </a:txBody>
                  <a:tcPr marL="12684" marR="12684" marT="12684" marB="0" anchor="ctr">
                    <a:solidFill>
                      <a:srgbClr val="008000"/>
                    </a:solidFill>
                  </a:tcPr>
                </a:tc>
                <a:tc>
                  <a:txBody>
                    <a:bodyPr/>
                    <a:lstStyle/>
                    <a:p>
                      <a:pPr algn="ctr" fontAlgn="ctr"/>
                      <a:r>
                        <a:rPr lang="en-US" sz="1100" b="0" i="0" u="none" strike="noStrike" baseline="0">
                          <a:solidFill>
                            <a:schemeClr val="bg1"/>
                          </a:solidFill>
                          <a:effectLst/>
                          <a:latin typeface="+mj-lt"/>
                        </a:rPr>
                        <a:t>De-orbit Burns (#)</a:t>
                      </a:r>
                      <a:endParaRPr lang="en-US" sz="1100" b="0" i="0" u="none" strike="noStrike">
                        <a:solidFill>
                          <a:schemeClr val="bg1"/>
                        </a:solidFill>
                        <a:effectLst/>
                        <a:latin typeface="+mj-lt"/>
                      </a:endParaRPr>
                    </a:p>
                  </a:txBody>
                  <a:tcPr marL="12684" marR="12684" marT="12684" marB="0" anchor="ctr">
                    <a:solidFill>
                      <a:srgbClr val="008000"/>
                    </a:solidFill>
                  </a:tcPr>
                </a:tc>
                <a:tc>
                  <a:txBody>
                    <a:bodyPr/>
                    <a:lstStyle/>
                    <a:p>
                      <a:pPr algn="ctr" fontAlgn="ctr"/>
                      <a:r>
                        <a:rPr lang="en-US" sz="1100" b="0" i="0" u="none" strike="noStrike">
                          <a:solidFill>
                            <a:schemeClr val="bg1"/>
                          </a:solidFill>
                          <a:effectLst/>
                          <a:latin typeface="+mj-lt"/>
                        </a:rPr>
                        <a:t>Apogee</a:t>
                      </a:r>
                      <a:r>
                        <a:rPr lang="en-US" sz="1100" b="0" i="0" u="none" strike="noStrike" baseline="0">
                          <a:solidFill>
                            <a:schemeClr val="bg1"/>
                          </a:solidFill>
                          <a:effectLst/>
                          <a:latin typeface="+mj-lt"/>
                        </a:rPr>
                        <a:t> at Depletion (km)</a:t>
                      </a:r>
                      <a:endParaRPr lang="en-US" sz="1100" b="0" i="0" u="none" strike="noStrike">
                        <a:solidFill>
                          <a:schemeClr val="bg1"/>
                        </a:solidFill>
                        <a:effectLst/>
                        <a:latin typeface="+mj-lt"/>
                      </a:endParaRPr>
                    </a:p>
                  </a:txBody>
                  <a:tcPr marL="12684" marR="12684" marT="12684" marB="0" anchor="ctr">
                    <a:solidFill>
                      <a:srgbClr val="008000"/>
                    </a:solidFill>
                  </a:tcPr>
                </a:tc>
                <a:tc>
                  <a:txBody>
                    <a:bodyPr/>
                    <a:lstStyle/>
                    <a:p>
                      <a:pPr algn="ctr" fontAlgn="ctr"/>
                      <a:r>
                        <a:rPr lang="en-US" sz="1100" b="0" i="0" u="none" strike="noStrike">
                          <a:solidFill>
                            <a:schemeClr val="bg1"/>
                          </a:solidFill>
                          <a:effectLst/>
                          <a:latin typeface="+mj-lt"/>
                        </a:rPr>
                        <a:t>Perigee</a:t>
                      </a:r>
                      <a:r>
                        <a:rPr lang="en-US" sz="1100" b="0" i="0" u="none" strike="noStrike" baseline="0">
                          <a:solidFill>
                            <a:schemeClr val="bg1"/>
                          </a:solidFill>
                          <a:effectLst/>
                          <a:latin typeface="+mj-lt"/>
                        </a:rPr>
                        <a:t> at Depletion (km)</a:t>
                      </a:r>
                      <a:endParaRPr lang="en-US" sz="1100" b="0" i="0" u="none" strike="noStrike">
                        <a:solidFill>
                          <a:schemeClr val="bg1"/>
                        </a:solidFill>
                        <a:effectLst/>
                        <a:latin typeface="+mj-lt"/>
                      </a:endParaRPr>
                    </a:p>
                  </a:txBody>
                  <a:tcPr marL="12684" marR="12684" marT="12684" marB="0" anchor="ctr">
                    <a:solidFill>
                      <a:srgbClr val="008000"/>
                    </a:solidFill>
                  </a:tcPr>
                </a:tc>
                <a:tc>
                  <a:txBody>
                    <a:bodyPr/>
                    <a:lstStyle/>
                    <a:p>
                      <a:pPr algn="ctr" fontAlgn="ctr"/>
                      <a:r>
                        <a:rPr lang="en-US" sz="1100" b="0" i="0" u="none" strike="noStrike">
                          <a:solidFill>
                            <a:schemeClr val="bg1"/>
                          </a:solidFill>
                          <a:effectLst/>
                          <a:latin typeface="+mj-lt"/>
                        </a:rPr>
                        <a:t>End of Mission</a:t>
                      </a:r>
                      <a:r>
                        <a:rPr lang="en-US" sz="1100" b="0" i="0" u="none" strike="noStrike" baseline="0">
                          <a:solidFill>
                            <a:schemeClr val="bg1"/>
                          </a:solidFill>
                          <a:effectLst/>
                          <a:latin typeface="+mj-lt"/>
                        </a:rPr>
                        <a:t> (</a:t>
                      </a:r>
                      <a:r>
                        <a:rPr lang="en-US" sz="1100" b="0" i="0" u="none" strike="noStrike">
                          <a:solidFill>
                            <a:schemeClr val="bg1"/>
                          </a:solidFill>
                          <a:effectLst/>
                          <a:latin typeface="+mj-lt"/>
                        </a:rPr>
                        <a:t>EOM)</a:t>
                      </a:r>
                    </a:p>
                  </a:txBody>
                  <a:tcPr marL="12684" marR="12684" marT="12684" marB="0" anchor="ctr">
                    <a:solidFill>
                      <a:srgbClr val="008000"/>
                    </a:solidFill>
                  </a:tcPr>
                </a:tc>
                <a:tc>
                  <a:txBody>
                    <a:bodyPr/>
                    <a:lstStyle/>
                    <a:p>
                      <a:pPr algn="ctr" fontAlgn="ctr"/>
                      <a:r>
                        <a:rPr lang="en-US" sz="1100" b="0" i="0" u="none" strike="noStrike">
                          <a:solidFill>
                            <a:schemeClr val="bg1"/>
                          </a:solidFill>
                          <a:effectLst/>
                          <a:latin typeface="+mj-lt"/>
                        </a:rPr>
                        <a:t>EOM to Reentry (years)</a:t>
                      </a:r>
                    </a:p>
                  </a:txBody>
                  <a:tcPr marL="12684" marR="12684" marT="12684" marB="0" anchor="ctr">
                    <a:solidFill>
                      <a:srgbClr val="008000"/>
                    </a:solidFill>
                  </a:tcPr>
                </a:tc>
                <a:tc>
                  <a:txBody>
                    <a:bodyPr/>
                    <a:lstStyle/>
                    <a:p>
                      <a:pPr algn="ctr" fontAlgn="ctr"/>
                      <a:r>
                        <a:rPr lang="en-US" sz="1100" b="0" i="0" u="none" strike="noStrike">
                          <a:solidFill>
                            <a:schemeClr val="bg1"/>
                          </a:solidFill>
                          <a:effectLst/>
                          <a:latin typeface="+mj-lt"/>
                        </a:rPr>
                        <a:t>Reentry Date</a:t>
                      </a:r>
                    </a:p>
                  </a:txBody>
                  <a:tcPr marL="12684" marR="12684" marT="12684" marB="0" anchor="ctr">
                    <a:solidFill>
                      <a:srgbClr val="008000"/>
                    </a:solidFill>
                  </a:tcPr>
                </a:tc>
                <a:extLst>
                  <a:ext uri="{0D108BD9-81ED-4DB2-BD59-A6C34878D82A}">
                    <a16:rowId xmlns:a16="http://schemas.microsoft.com/office/drawing/2014/main" val="10000"/>
                  </a:ext>
                </a:extLst>
              </a:tr>
              <a:tr h="415899">
                <a:tc>
                  <a:txBody>
                    <a:bodyPr/>
                    <a:lstStyle/>
                    <a:p>
                      <a:pPr algn="ctr" fontAlgn="ctr"/>
                      <a:r>
                        <a:rPr lang="en-US" sz="1050" b="1" i="0" u="none" strike="noStrike">
                          <a:effectLst/>
                          <a:latin typeface="+mj-lt"/>
                        </a:rPr>
                        <a:t>Baseline</a:t>
                      </a:r>
                    </a:p>
                    <a:p>
                      <a:pPr algn="ctr" fontAlgn="ctr"/>
                      <a:r>
                        <a:rPr lang="en-US" sz="1050" b="0" i="0" u="none" strike="noStrike" baseline="0">
                          <a:effectLst/>
                          <a:latin typeface="+mj-lt"/>
                        </a:rPr>
                        <a:t> (4 x 320-sec burns +          1 x 191-sec burn)</a:t>
                      </a:r>
                      <a:endParaRPr lang="en-US" sz="1050" b="0" i="0" u="none" strike="noStrike">
                        <a:effectLst/>
                        <a:latin typeface="+mj-lt"/>
                      </a:endParaRPr>
                    </a:p>
                  </a:txBody>
                  <a:tcPr marL="14375" marR="14375" marT="14375" marB="0" anchor="ctr">
                    <a:solidFill>
                      <a:srgbClr val="CCFFCC"/>
                    </a:solidFill>
                  </a:tcPr>
                </a:tc>
                <a:tc>
                  <a:txBody>
                    <a:bodyPr/>
                    <a:lstStyle/>
                    <a:p>
                      <a:pPr algn="ctr" fontAlgn="b"/>
                      <a:r>
                        <a:rPr lang="en-US" sz="1100" b="0" i="0" u="none" strike="noStrike">
                          <a:solidFill>
                            <a:schemeClr val="tx1"/>
                          </a:solidFill>
                          <a:effectLst/>
                          <a:latin typeface="+mn-lt"/>
                        </a:rPr>
                        <a:t>2022</a:t>
                      </a:r>
                    </a:p>
                  </a:txBody>
                  <a:tcPr marL="9525" marR="9525" marT="9525" marB="0" anchor="ctr">
                    <a:solidFill>
                      <a:srgbClr val="CCFFCC"/>
                    </a:solidFill>
                  </a:tcPr>
                </a:tc>
                <a:tc>
                  <a:txBody>
                    <a:bodyPr/>
                    <a:lstStyle/>
                    <a:p>
                      <a:pPr algn="ctr" fontAlgn="b"/>
                      <a:r>
                        <a:rPr lang="en-US" sz="1100" b="0" i="0" u="none" strike="noStrike">
                          <a:solidFill>
                            <a:schemeClr val="tx1"/>
                          </a:solidFill>
                          <a:effectLst/>
                          <a:latin typeface="+mn-lt"/>
                        </a:rPr>
                        <a:t>2026</a:t>
                      </a:r>
                    </a:p>
                  </a:txBody>
                  <a:tcPr marL="9525" marR="9525" marT="9525" marB="0" anchor="ctr">
                    <a:solidFill>
                      <a:srgbClr val="CCFFCC"/>
                    </a:solidFill>
                  </a:tcPr>
                </a:tc>
                <a:tc>
                  <a:txBody>
                    <a:bodyPr/>
                    <a:lstStyle/>
                    <a:p>
                      <a:pPr algn="ctr" fontAlgn="b"/>
                      <a:r>
                        <a:rPr lang="en-US" sz="1200" b="1" i="0" u="none" strike="noStrike">
                          <a:solidFill>
                            <a:schemeClr val="tx1"/>
                          </a:solidFill>
                          <a:effectLst/>
                          <a:latin typeface="Calibri" panose="020F0502020204030204" pitchFamily="34" charset="0"/>
                        </a:rPr>
                        <a:t>5</a:t>
                      </a:r>
                    </a:p>
                  </a:txBody>
                  <a:tcPr marL="9525" marR="9525" marT="9525" marB="0" anchor="ctr">
                    <a:solidFill>
                      <a:srgbClr val="CCFFCC"/>
                    </a:solidFill>
                  </a:tcPr>
                </a:tc>
                <a:tc>
                  <a:txBody>
                    <a:bodyPr/>
                    <a:lstStyle/>
                    <a:p>
                      <a:pPr algn="ctr" fontAlgn="b"/>
                      <a:r>
                        <a:rPr lang="en-US" sz="1100" b="0" i="0" u="none" strike="noStrike">
                          <a:solidFill>
                            <a:schemeClr val="tx1"/>
                          </a:solidFill>
                          <a:effectLst/>
                          <a:latin typeface="Calibri"/>
                        </a:rPr>
                        <a:t>694.97</a:t>
                      </a:r>
                      <a:endParaRPr lang="en-US" sz="1100" b="0" i="0" u="none" strike="noStrike">
                        <a:solidFill>
                          <a:schemeClr val="tx1"/>
                        </a:solidFill>
                        <a:effectLst/>
                        <a:latin typeface="Calibri" panose="020F0502020204030204" pitchFamily="34" charset="0"/>
                      </a:endParaRPr>
                    </a:p>
                  </a:txBody>
                  <a:tcPr marL="8404" marR="8404" marT="8404" marB="0" anchor="ctr">
                    <a:solidFill>
                      <a:srgbClr val="CCFFCC"/>
                    </a:solidFill>
                  </a:tcPr>
                </a:tc>
                <a:tc>
                  <a:txBody>
                    <a:bodyPr/>
                    <a:lstStyle/>
                    <a:p>
                      <a:pPr algn="ctr" fontAlgn="b"/>
                      <a:r>
                        <a:rPr lang="en-US" sz="1100" b="0" i="0" u="none" strike="noStrike">
                          <a:solidFill>
                            <a:schemeClr val="tx1"/>
                          </a:solidFill>
                          <a:effectLst/>
                          <a:latin typeface="Calibri"/>
                        </a:rPr>
                        <a:t>655.75</a:t>
                      </a:r>
                    </a:p>
                  </a:txBody>
                  <a:tcPr marL="8404" marR="8404" marT="8404" marB="0" anchor="ctr">
                    <a:solidFill>
                      <a:srgbClr val="CCFFCC"/>
                    </a:solidFill>
                  </a:tcPr>
                </a:tc>
                <a:tc>
                  <a:txBody>
                    <a:bodyPr/>
                    <a:lstStyle/>
                    <a:p>
                      <a:pPr algn="ctr" fontAlgn="b"/>
                      <a:r>
                        <a:rPr lang="en-US" sz="1100" b="0" i="0" u="none" strike="noStrike">
                          <a:solidFill>
                            <a:schemeClr val="tx1"/>
                          </a:solidFill>
                          <a:effectLst/>
                          <a:latin typeface="Calibri" panose="020F0502020204030204" pitchFamily="34" charset="0"/>
                        </a:rPr>
                        <a:t>2026</a:t>
                      </a:r>
                    </a:p>
                  </a:txBody>
                  <a:tcPr marL="8404" marR="8404" marT="8404" marB="0" anchor="ctr">
                    <a:solidFill>
                      <a:srgbClr val="CCFFCC"/>
                    </a:solidFill>
                  </a:tcPr>
                </a:tc>
                <a:tc>
                  <a:txBody>
                    <a:bodyPr/>
                    <a:lstStyle/>
                    <a:p>
                      <a:pPr algn="ctr" fontAlgn="b"/>
                      <a:r>
                        <a:rPr lang="en-US" sz="1100" b="0" i="0" u="none" strike="noStrike">
                          <a:solidFill>
                            <a:schemeClr val="tx1"/>
                          </a:solidFill>
                          <a:effectLst/>
                          <a:latin typeface="Calibri"/>
                        </a:rPr>
                        <a:t>43.25*</a:t>
                      </a:r>
                    </a:p>
                  </a:txBody>
                  <a:tcPr marL="8404" marR="8404" marT="8404" marB="0" anchor="ctr">
                    <a:solidFill>
                      <a:srgbClr val="CCFFCC"/>
                    </a:solidFill>
                  </a:tcPr>
                </a:tc>
                <a:tc>
                  <a:txBody>
                    <a:bodyPr/>
                    <a:lstStyle/>
                    <a:p>
                      <a:pPr algn="ctr" fontAlgn="b"/>
                      <a:r>
                        <a:rPr lang="en-US" sz="1100" b="0" i="0" u="none" strike="noStrike">
                          <a:solidFill>
                            <a:schemeClr val="tx1"/>
                          </a:solidFill>
                          <a:effectLst/>
                          <a:latin typeface="Calibri"/>
                        </a:rPr>
                        <a:t>2069.5</a:t>
                      </a:r>
                    </a:p>
                  </a:txBody>
                  <a:tcPr marL="8404" marR="8404" marT="8404" marB="0" anchor="ctr">
                    <a:solidFill>
                      <a:srgbClr val="CCFFCC"/>
                    </a:solidFill>
                  </a:tcPr>
                </a:tc>
                <a:extLst>
                  <a:ext uri="{0D108BD9-81ED-4DB2-BD59-A6C34878D82A}">
                    <a16:rowId xmlns:a16="http://schemas.microsoft.com/office/drawing/2014/main" val="10001"/>
                  </a:ext>
                </a:extLst>
              </a:tr>
            </a:tbl>
          </a:graphicData>
        </a:graphic>
      </p:graphicFrame>
      <p:pic>
        <p:nvPicPr>
          <p:cNvPr id="6" name="Picture 5"/>
          <p:cNvPicPr>
            <a:picLocks noChangeAspect="1"/>
          </p:cNvPicPr>
          <p:nvPr/>
        </p:nvPicPr>
        <p:blipFill>
          <a:blip r:embed="rId2" cstate="hqprint">
            <a:extLst>
              <a:ext uri="{28A0092B-C50C-407E-A947-70E740481C1C}">
                <a14:useLocalDpi xmlns:a14="http://schemas.microsoft.com/office/drawing/2010/main" val="0"/>
              </a:ext>
            </a:extLst>
          </a:blip>
          <a:srcRect/>
          <a:stretch/>
        </p:blipFill>
        <p:spPr>
          <a:xfrm>
            <a:off x="56414" y="990603"/>
            <a:ext cx="4512454" cy="3284685"/>
          </a:xfrm>
          <a:prstGeom prst="rect">
            <a:avLst/>
          </a:prstGeom>
          <a:ln w="22225">
            <a:solidFill>
              <a:schemeClr val="accent1"/>
            </a:solidFill>
          </a:ln>
        </p:spPr>
      </p:pic>
      <p:sp>
        <p:nvSpPr>
          <p:cNvPr id="7" name="Rectangle 2"/>
          <p:cNvSpPr>
            <a:spLocks noGrp="1" noChangeArrowheads="1"/>
          </p:cNvSpPr>
          <p:nvPr>
            <p:ph type="title"/>
          </p:nvPr>
        </p:nvSpPr>
        <p:spPr>
          <a:xfrm>
            <a:off x="0" y="0"/>
            <a:ext cx="9144000" cy="762000"/>
          </a:xfrm>
        </p:spPr>
        <p:txBody>
          <a:bodyPr>
            <a:noAutofit/>
          </a:bodyPr>
          <a:lstStyle/>
          <a:p>
            <a:pPr eaLnBrk="1" hangingPunct="1"/>
            <a:r>
              <a:rPr lang="en-US" altLang="en-US"/>
              <a:t>Terra Lifetime Maneuvers</a:t>
            </a:r>
            <a:br>
              <a:rPr lang="en-US" altLang="en-US" sz="2400">
                <a:latin typeface="Calibri" pitchFamily="34" charset="0"/>
              </a:rPr>
            </a:br>
            <a:r>
              <a:rPr lang="en-US" altLang="en-US" sz="1800"/>
              <a:t>MLT and Altitude Predictions</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rcRect/>
          <a:stretch/>
        </p:blipFill>
        <p:spPr>
          <a:xfrm>
            <a:off x="4568868" y="990603"/>
            <a:ext cx="4523592" cy="3284685"/>
          </a:xfrm>
          <a:prstGeom prst="rect">
            <a:avLst/>
          </a:prstGeom>
          <a:ln w="22225">
            <a:solidFill>
              <a:schemeClr val="accent1"/>
            </a:solidFill>
          </a:ln>
        </p:spPr>
      </p:pic>
      <p:sp>
        <p:nvSpPr>
          <p:cNvPr id="2" name="TextBox 1">
            <a:extLst>
              <a:ext uri="{FF2B5EF4-FFF2-40B4-BE49-F238E27FC236}">
                <a16:creationId xmlns:a16="http://schemas.microsoft.com/office/drawing/2014/main" id="{B25E5F9E-248C-4326-B39F-F2CA83C3CD4D}"/>
              </a:ext>
            </a:extLst>
          </p:cNvPr>
          <p:cNvSpPr txBox="1"/>
          <p:nvPr/>
        </p:nvSpPr>
        <p:spPr>
          <a:xfrm>
            <a:off x="1472875" y="5607926"/>
            <a:ext cx="6191986" cy="369332"/>
          </a:xfrm>
          <a:prstGeom prst="rect">
            <a:avLst/>
          </a:prstGeom>
          <a:noFill/>
        </p:spPr>
        <p:txBody>
          <a:bodyPr wrap="square" rtlCol="0">
            <a:spAutoFit/>
          </a:bodyPr>
          <a:lstStyle/>
          <a:p>
            <a:pPr algn="ctr" eaLnBrk="0" fontAlgn="base" hangingPunct="0">
              <a:spcBef>
                <a:spcPct val="0"/>
              </a:spcBef>
              <a:spcAft>
                <a:spcPct val="0"/>
              </a:spcAft>
            </a:pPr>
            <a:r>
              <a:rPr lang="en-US">
                <a:solidFill>
                  <a:srgbClr val="0000FF"/>
                </a:solidFill>
                <a:latin typeface="Calibri"/>
              </a:rPr>
              <a:t>Updated based on Spring 2022 Lifetime Analysis</a:t>
            </a:r>
          </a:p>
        </p:txBody>
      </p:sp>
      <p:sp>
        <p:nvSpPr>
          <p:cNvPr id="9" name="TextBox 8">
            <a:extLst>
              <a:ext uri="{FF2B5EF4-FFF2-40B4-BE49-F238E27FC236}">
                <a16:creationId xmlns:a16="http://schemas.microsoft.com/office/drawing/2014/main" id="{C6E7CE27-348B-4407-BFE0-54EA38AF15FE}"/>
              </a:ext>
            </a:extLst>
          </p:cNvPr>
          <p:cNvSpPr txBox="1"/>
          <p:nvPr/>
        </p:nvSpPr>
        <p:spPr>
          <a:xfrm>
            <a:off x="1184760" y="6133188"/>
            <a:ext cx="6768216" cy="338554"/>
          </a:xfrm>
          <a:prstGeom prst="rect">
            <a:avLst/>
          </a:prstGeom>
          <a:noFill/>
        </p:spPr>
        <p:txBody>
          <a:bodyPr wrap="square" rtlCol="0">
            <a:spAutoFit/>
          </a:bodyPr>
          <a:lstStyle/>
          <a:p>
            <a:pPr algn="ctr" eaLnBrk="0" fontAlgn="base" hangingPunct="0">
              <a:spcBef>
                <a:spcPct val="0"/>
              </a:spcBef>
              <a:spcAft>
                <a:spcPct val="0"/>
              </a:spcAft>
            </a:pPr>
            <a:r>
              <a:rPr lang="en-US" sz="1600">
                <a:latin typeface="Calibri"/>
              </a:rPr>
              <a:t>*Note:  Terra launched prior to the 25-year re-entry requirement</a:t>
            </a:r>
          </a:p>
        </p:txBody>
      </p:sp>
    </p:spTree>
    <p:extLst>
      <p:ext uri="{BB962C8B-B14F-4D97-AF65-F5344CB8AC3E}">
        <p14:creationId xmlns:p14="http://schemas.microsoft.com/office/powerpoint/2010/main" val="40535999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Final Average Height</a:t>
            </a:r>
            <a:br>
              <a:rPr lang="en-US"/>
            </a:br>
            <a:r>
              <a:rPr lang="en-US" sz="1588"/>
              <a:t>(semi-major axis minus Earth radius)</a:t>
            </a:r>
          </a:p>
        </p:txBody>
      </p:sp>
      <p:pic>
        <p:nvPicPr>
          <p:cNvPr id="17" name="Picture 16">
            <a:extLst>
              <a:ext uri="{FF2B5EF4-FFF2-40B4-BE49-F238E27FC236}">
                <a16:creationId xmlns:a16="http://schemas.microsoft.com/office/drawing/2014/main" id="{CBF1E4E6-1B4F-4BDF-A864-8EF04F11C0CB}"/>
              </a:ext>
            </a:extLst>
          </p:cNvPr>
          <p:cNvPicPr>
            <a:picLocks noChangeAspect="1"/>
          </p:cNvPicPr>
          <p:nvPr/>
        </p:nvPicPr>
        <p:blipFill>
          <a:blip r:embed="rId2"/>
          <a:stretch>
            <a:fillRect/>
          </a:stretch>
        </p:blipFill>
        <p:spPr>
          <a:xfrm>
            <a:off x="228601" y="867593"/>
            <a:ext cx="8728074" cy="5316934"/>
          </a:xfrm>
          <a:prstGeom prst="rect">
            <a:avLst/>
          </a:prstGeom>
        </p:spPr>
      </p:pic>
      <p:sp>
        <p:nvSpPr>
          <p:cNvPr id="18" name="TextBox 17">
            <a:extLst>
              <a:ext uri="{FF2B5EF4-FFF2-40B4-BE49-F238E27FC236}">
                <a16:creationId xmlns:a16="http://schemas.microsoft.com/office/drawing/2014/main" id="{2EBE61B5-DF51-4B10-AA22-DE4E11081D65}"/>
              </a:ext>
            </a:extLst>
          </p:cNvPr>
          <p:cNvSpPr txBox="1"/>
          <p:nvPr/>
        </p:nvSpPr>
        <p:spPr>
          <a:xfrm>
            <a:off x="1079829" y="2675736"/>
            <a:ext cx="1895447" cy="584775"/>
          </a:xfrm>
          <a:prstGeom prst="rect">
            <a:avLst/>
          </a:prstGeom>
          <a:noFill/>
        </p:spPr>
        <p:txBody>
          <a:bodyPr wrap="square" lIns="91440" tIns="45720" rIns="91440" bIns="45720" rtlCol="0" anchor="t">
            <a:spAutoFit/>
          </a:bodyPr>
          <a:lstStyle>
            <a:defPPr>
              <a:defRPr lang="en-US"/>
            </a:defPPr>
            <a:lvl1pPr algn="ctr">
              <a:defRPr sz="1600" b="1">
                <a:solidFill>
                  <a:srgbClr val="7030A0"/>
                </a:solidFill>
              </a:defRPr>
            </a:lvl1pPr>
          </a:lstStyle>
          <a:p>
            <a:r>
              <a:rPr lang="en-US"/>
              <a:t>Exit to 693.6 km</a:t>
            </a:r>
          </a:p>
          <a:p>
            <a:r>
              <a:rPr lang="en-US"/>
              <a:t>October 2022</a:t>
            </a:r>
          </a:p>
        </p:txBody>
      </p:sp>
      <p:sp>
        <p:nvSpPr>
          <p:cNvPr id="19" name="TextBox 18">
            <a:extLst>
              <a:ext uri="{FF2B5EF4-FFF2-40B4-BE49-F238E27FC236}">
                <a16:creationId xmlns:a16="http://schemas.microsoft.com/office/drawing/2014/main" id="{E035F704-C2D3-47DA-96E1-5A047D602431}"/>
              </a:ext>
            </a:extLst>
          </p:cNvPr>
          <p:cNvSpPr txBox="1"/>
          <p:nvPr/>
        </p:nvSpPr>
        <p:spPr>
          <a:xfrm>
            <a:off x="5632690" y="4673214"/>
            <a:ext cx="2504566" cy="584775"/>
          </a:xfrm>
          <a:prstGeom prst="rect">
            <a:avLst/>
          </a:prstGeom>
          <a:noFill/>
        </p:spPr>
        <p:txBody>
          <a:bodyPr wrap="square" lIns="91440" tIns="45720" rIns="91440" bIns="45720" rtlCol="0" anchor="t">
            <a:spAutoFit/>
          </a:bodyPr>
          <a:lstStyle>
            <a:defPPr>
              <a:defRPr lang="en-US"/>
            </a:defPPr>
            <a:lvl1pPr algn="ctr">
              <a:defRPr sz="1600" b="1">
                <a:solidFill>
                  <a:srgbClr val="7030A0"/>
                </a:solidFill>
              </a:defRPr>
            </a:lvl1pPr>
          </a:lstStyle>
          <a:p>
            <a:r>
              <a:rPr lang="en-US"/>
              <a:t>Lower orbit to 675.5 km</a:t>
            </a:r>
          </a:p>
          <a:p>
            <a:r>
              <a:rPr lang="en-US"/>
              <a:t>March 2026</a:t>
            </a:r>
          </a:p>
        </p:txBody>
      </p:sp>
      <p:sp>
        <p:nvSpPr>
          <p:cNvPr id="20" name="TextBox 19">
            <a:extLst>
              <a:ext uri="{FF2B5EF4-FFF2-40B4-BE49-F238E27FC236}">
                <a16:creationId xmlns:a16="http://schemas.microsoft.com/office/drawing/2014/main" id="{D8F395B1-BB3A-4FAA-994E-6ED58C5E746F}"/>
              </a:ext>
            </a:extLst>
          </p:cNvPr>
          <p:cNvSpPr txBox="1"/>
          <p:nvPr/>
        </p:nvSpPr>
        <p:spPr>
          <a:xfrm>
            <a:off x="649128" y="1339905"/>
            <a:ext cx="2669191" cy="584775"/>
          </a:xfrm>
          <a:prstGeom prst="rect">
            <a:avLst/>
          </a:prstGeom>
          <a:noFill/>
        </p:spPr>
        <p:txBody>
          <a:bodyPr wrap="square" lIns="91440" tIns="45720" rIns="91440" bIns="45720" rtlCol="0" anchor="t">
            <a:spAutoFit/>
          </a:bodyPr>
          <a:lstStyle/>
          <a:p>
            <a:pPr algn="ctr"/>
            <a:r>
              <a:rPr lang="en-US" sz="1600" b="1">
                <a:solidFill>
                  <a:srgbClr val="7030A0"/>
                </a:solidFill>
                <a:latin typeface="+mn-lt"/>
              </a:rPr>
              <a:t>Perform DMUs until</a:t>
            </a:r>
          </a:p>
          <a:p>
            <a:pPr algn="ctr"/>
            <a:r>
              <a:rPr lang="en-US" sz="1600" b="1">
                <a:solidFill>
                  <a:srgbClr val="7030A0"/>
                </a:solidFill>
                <a:latin typeface="+mn-lt"/>
              </a:rPr>
              <a:t>October 2022 (699.4 km)</a:t>
            </a:r>
            <a:endParaRPr lang="en-US" sz="1600" b="1">
              <a:solidFill>
                <a:srgbClr val="7030A0"/>
              </a:solidFill>
              <a:latin typeface="+mn-lt"/>
              <a:cs typeface="Calibri"/>
            </a:endParaRPr>
          </a:p>
        </p:txBody>
      </p:sp>
      <p:sp>
        <p:nvSpPr>
          <p:cNvPr id="21" name="TextBox 20">
            <a:extLst>
              <a:ext uri="{FF2B5EF4-FFF2-40B4-BE49-F238E27FC236}">
                <a16:creationId xmlns:a16="http://schemas.microsoft.com/office/drawing/2014/main" id="{91D4BBA1-74AC-408C-AF89-15C899700546}"/>
              </a:ext>
            </a:extLst>
          </p:cNvPr>
          <p:cNvSpPr txBox="1"/>
          <p:nvPr/>
        </p:nvSpPr>
        <p:spPr>
          <a:xfrm>
            <a:off x="5876625" y="2478016"/>
            <a:ext cx="2016697" cy="584775"/>
          </a:xfrm>
          <a:prstGeom prst="rect">
            <a:avLst/>
          </a:prstGeom>
          <a:noFill/>
        </p:spPr>
        <p:txBody>
          <a:bodyPr wrap="square" lIns="91440" tIns="45720" rIns="91440" bIns="45720" rtlCol="0" anchor="t">
            <a:spAutoFit/>
          </a:bodyPr>
          <a:lstStyle>
            <a:defPPr>
              <a:defRPr lang="en-US"/>
            </a:defPPr>
            <a:lvl1pPr algn="ctr">
              <a:defRPr sz="1600" b="1">
                <a:solidFill>
                  <a:srgbClr val="7030A0"/>
                </a:solidFill>
              </a:defRPr>
            </a:lvl1pPr>
          </a:lstStyle>
          <a:p>
            <a:r>
              <a:rPr lang="en-US"/>
              <a:t>Drift to 688.7 km</a:t>
            </a:r>
          </a:p>
          <a:p>
            <a:r>
              <a:rPr lang="en-US"/>
              <a:t>February 2026</a:t>
            </a:r>
          </a:p>
        </p:txBody>
      </p:sp>
      <p:sp>
        <p:nvSpPr>
          <p:cNvPr id="22" name="TextBox 21">
            <a:extLst>
              <a:ext uri="{FF2B5EF4-FFF2-40B4-BE49-F238E27FC236}">
                <a16:creationId xmlns:a16="http://schemas.microsoft.com/office/drawing/2014/main" id="{C3E21CEE-6B5D-4B86-8BEA-4E75D02E186B}"/>
              </a:ext>
            </a:extLst>
          </p:cNvPr>
          <p:cNvSpPr txBox="1"/>
          <p:nvPr/>
        </p:nvSpPr>
        <p:spPr>
          <a:xfrm>
            <a:off x="1476007" y="6256729"/>
            <a:ext cx="6191986" cy="400110"/>
          </a:xfrm>
          <a:prstGeom prst="rect">
            <a:avLst/>
          </a:prstGeom>
          <a:noFill/>
        </p:spPr>
        <p:txBody>
          <a:bodyPr wrap="square" rtlCol="0">
            <a:spAutoFit/>
          </a:bodyPr>
          <a:lstStyle/>
          <a:p>
            <a:pPr algn="ctr" eaLnBrk="0" fontAlgn="base" hangingPunct="0">
              <a:spcBef>
                <a:spcPct val="0"/>
              </a:spcBef>
              <a:spcAft>
                <a:spcPct val="0"/>
              </a:spcAft>
            </a:pPr>
            <a:r>
              <a:rPr lang="en-US" sz="2000">
                <a:solidFill>
                  <a:srgbClr val="0000FF"/>
                </a:solidFill>
                <a:latin typeface="Calibri"/>
              </a:rPr>
              <a:t>Updated based on Spring 2022 Lifetime Analysis</a:t>
            </a:r>
          </a:p>
        </p:txBody>
      </p:sp>
    </p:spTree>
    <p:extLst>
      <p:ext uri="{BB962C8B-B14F-4D97-AF65-F5344CB8AC3E}">
        <p14:creationId xmlns:p14="http://schemas.microsoft.com/office/powerpoint/2010/main" val="945547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rtlCol="0" anchor="ctr" anchorCtr="0" compatLnSpc="1">
            <a:prstTxWarp prst="textNoShape">
              <a:avLst/>
            </a:prstTxWarp>
            <a:normAutofit/>
          </a:bodyPr>
          <a:lstStyle/>
          <a:p>
            <a:pPr fontAlgn="base">
              <a:spcAft>
                <a:spcPct val="0"/>
              </a:spcAft>
            </a:pPr>
            <a:r>
              <a:rPr lang="en-US">
                <a:solidFill>
                  <a:srgbClr val="007600"/>
                </a:solidFill>
                <a:latin typeface="Calibri" pitchFamily="34" charset="0"/>
              </a:rPr>
              <a:t>Retrograde Maneuver Development</a:t>
            </a:r>
            <a:endParaRPr lang="en-US" sz="2400" b="1">
              <a:latin typeface="Calibri" pitchFamily="34" charset="0"/>
            </a:endParaRPr>
          </a:p>
        </p:txBody>
      </p:sp>
      <p:sp>
        <p:nvSpPr>
          <p:cNvPr id="3" name="Content Placeholder 2"/>
          <p:cNvSpPr>
            <a:spLocks noGrp="1"/>
          </p:cNvSpPr>
          <p:nvPr>
            <p:ph idx="1"/>
          </p:nvPr>
        </p:nvSpPr>
        <p:spPr>
          <a:xfrm>
            <a:off x="457200" y="990600"/>
            <a:ext cx="8229600" cy="5410200"/>
          </a:xfrm>
        </p:spPr>
        <p:txBody>
          <a:bodyPr>
            <a:normAutofit/>
          </a:bodyPr>
          <a:lstStyle/>
          <a:p>
            <a:pPr>
              <a:spcBef>
                <a:spcPts val="600"/>
              </a:spcBef>
              <a:spcAft>
                <a:spcPts val="600"/>
              </a:spcAft>
            </a:pPr>
            <a:r>
              <a:rPr lang="en-US" sz="2400" b="1"/>
              <a:t>Terra was not designed to execute retrograde maneuvers</a:t>
            </a:r>
          </a:p>
          <a:p>
            <a:pPr>
              <a:spcBef>
                <a:spcPts val="600"/>
              </a:spcBef>
              <a:spcAft>
                <a:spcPts val="600"/>
              </a:spcAft>
            </a:pPr>
            <a:r>
              <a:rPr lang="en-US" sz="2400" b="1"/>
              <a:t>Exit Constellation and Perigee Lowering requires Retrograde maneuvers </a:t>
            </a:r>
          </a:p>
          <a:p>
            <a:pPr>
              <a:spcBef>
                <a:spcPts val="600"/>
              </a:spcBef>
              <a:spcAft>
                <a:spcPts val="600"/>
              </a:spcAft>
            </a:pPr>
            <a:r>
              <a:rPr lang="en-US" sz="2400" b="1"/>
              <a:t>Large effort undertaken to develop the capability</a:t>
            </a:r>
          </a:p>
          <a:p>
            <a:pPr>
              <a:spcBef>
                <a:spcPts val="600"/>
              </a:spcBef>
              <a:spcAft>
                <a:spcPts val="600"/>
              </a:spcAft>
            </a:pPr>
            <a:r>
              <a:rPr lang="en-US" sz="2400" b="1"/>
              <a:t>Retrograde Working Group started on 09/25/2018   </a:t>
            </a:r>
          </a:p>
          <a:p>
            <a:pPr lvl="1">
              <a:spcBef>
                <a:spcPts val="600"/>
              </a:spcBef>
              <a:spcAft>
                <a:spcPts val="600"/>
              </a:spcAft>
            </a:pPr>
            <a:r>
              <a:rPr lang="en-US" sz="2000" b="1" u="sng"/>
              <a:t>Short</a:t>
            </a:r>
            <a:r>
              <a:rPr lang="en-US" sz="2000" b="1"/>
              <a:t> duration retrograde maneuver – Completed on 5/31/19</a:t>
            </a:r>
          </a:p>
          <a:p>
            <a:pPr lvl="2">
              <a:spcBef>
                <a:spcPts val="0"/>
              </a:spcBef>
            </a:pPr>
            <a:r>
              <a:rPr lang="en-US" sz="1600"/>
              <a:t>Used in case large RMM needed that caused ground track to violate constraints</a:t>
            </a:r>
          </a:p>
          <a:p>
            <a:pPr lvl="2">
              <a:spcBef>
                <a:spcPts val="0"/>
              </a:spcBef>
            </a:pPr>
            <a:r>
              <a:rPr lang="en-US" sz="1600"/>
              <a:t>Short retrograde maneuver could undo large posigrade RMM effects</a:t>
            </a:r>
          </a:p>
          <a:p>
            <a:pPr lvl="1">
              <a:spcBef>
                <a:spcPts val="600"/>
              </a:spcBef>
              <a:spcAft>
                <a:spcPts val="600"/>
              </a:spcAft>
            </a:pPr>
            <a:r>
              <a:rPr lang="en-US" sz="2000" b="1" u="sng"/>
              <a:t>Long</a:t>
            </a:r>
            <a:r>
              <a:rPr lang="en-US" sz="2000" b="1"/>
              <a:t> duration retrograde maneuver – Completed on 12/17/19</a:t>
            </a:r>
          </a:p>
          <a:p>
            <a:pPr lvl="2">
              <a:spcBef>
                <a:spcPts val="0"/>
              </a:spcBef>
            </a:pPr>
            <a:r>
              <a:rPr lang="en-US" sz="1600" b="1"/>
              <a:t>Used for Constellation Exit/Perigee Lowering Maneuvers</a:t>
            </a:r>
          </a:p>
          <a:p>
            <a:pPr lvl="2">
              <a:spcBef>
                <a:spcPts val="0"/>
              </a:spcBef>
            </a:pPr>
            <a:r>
              <a:rPr lang="en-US" sz="1600" b="1">
                <a:solidFill>
                  <a:srgbClr val="0000FF"/>
                </a:solidFill>
              </a:rPr>
              <a:t>Fully complete and on the shelf</a:t>
            </a:r>
          </a:p>
          <a:p>
            <a:pPr lvl="3">
              <a:spcBef>
                <a:spcPts val="0"/>
              </a:spcBef>
            </a:pPr>
            <a:r>
              <a:rPr lang="en-US" sz="1600" b="1">
                <a:solidFill>
                  <a:srgbClr val="0000FF"/>
                </a:solidFill>
              </a:rPr>
              <a:t>Had to be review in light of IRU-B power off</a:t>
            </a:r>
            <a:endParaRPr lang="en-US" sz="1600"/>
          </a:p>
          <a:p>
            <a:pPr marL="457200" lvl="1" indent="0">
              <a:spcBef>
                <a:spcPts val="600"/>
              </a:spcBef>
              <a:spcAft>
                <a:spcPts val="600"/>
              </a:spcAft>
              <a:buNone/>
            </a:pPr>
            <a:endParaRPr lang="en-US" sz="1600" b="1"/>
          </a:p>
        </p:txBody>
      </p:sp>
      <p:sp>
        <p:nvSpPr>
          <p:cNvPr id="4" name="TextBox 3">
            <a:extLst>
              <a:ext uri="{FF2B5EF4-FFF2-40B4-BE49-F238E27FC236}">
                <a16:creationId xmlns:a16="http://schemas.microsoft.com/office/drawing/2014/main" id="{42FDA5D2-6FCD-49A9-8A5E-3774B65A2DA3}"/>
              </a:ext>
            </a:extLst>
          </p:cNvPr>
          <p:cNvSpPr txBox="1"/>
          <p:nvPr/>
        </p:nvSpPr>
        <p:spPr>
          <a:xfrm>
            <a:off x="1328286" y="5722203"/>
            <a:ext cx="6487427" cy="830997"/>
          </a:xfrm>
          <a:prstGeom prst="rect">
            <a:avLst/>
          </a:prstGeom>
          <a:solidFill>
            <a:srgbClr val="CCFFCC"/>
          </a:solidFill>
          <a:ln w="28575">
            <a:solidFill>
              <a:srgbClr val="0000FF"/>
            </a:solidFill>
          </a:ln>
        </p:spPr>
        <p:txBody>
          <a:bodyPr wrap="square" rtlCol="0">
            <a:spAutoFit/>
          </a:bodyPr>
          <a:lstStyle/>
          <a:p>
            <a:pPr algn="ctr"/>
            <a:r>
              <a:rPr lang="en-US" sz="2400" b="1"/>
              <a:t>Retrograde Capability to perform Constellation Exit is onboard and ready to go</a:t>
            </a:r>
          </a:p>
        </p:txBody>
      </p:sp>
    </p:spTree>
    <p:extLst>
      <p:ext uri="{BB962C8B-B14F-4D97-AF65-F5344CB8AC3E}">
        <p14:creationId xmlns:p14="http://schemas.microsoft.com/office/powerpoint/2010/main" val="2479385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CE848-2A8A-4942-A979-1C7D9532F9DE}"/>
              </a:ext>
            </a:extLst>
          </p:cNvPr>
          <p:cNvSpPr>
            <a:spLocks noGrp="1"/>
          </p:cNvSpPr>
          <p:nvPr>
            <p:ph type="title"/>
          </p:nvPr>
        </p:nvSpPr>
        <p:spPr/>
        <p:txBody>
          <a:bodyPr/>
          <a:lstStyle/>
          <a:p>
            <a:r>
              <a:rPr lang="en-US"/>
              <a:t>Overall Status</a:t>
            </a:r>
          </a:p>
        </p:txBody>
      </p:sp>
      <p:sp>
        <p:nvSpPr>
          <p:cNvPr id="3" name="Content Placeholder 2">
            <a:extLst>
              <a:ext uri="{FF2B5EF4-FFF2-40B4-BE49-F238E27FC236}">
                <a16:creationId xmlns:a16="http://schemas.microsoft.com/office/drawing/2014/main" id="{D769FB91-9846-4B1B-91F6-29D48651B17D}"/>
              </a:ext>
            </a:extLst>
          </p:cNvPr>
          <p:cNvSpPr>
            <a:spLocks noGrp="1"/>
          </p:cNvSpPr>
          <p:nvPr>
            <p:ph idx="1"/>
          </p:nvPr>
        </p:nvSpPr>
        <p:spPr/>
        <p:txBody>
          <a:bodyPr>
            <a:normAutofit lnSpcReduction="10000"/>
          </a:bodyPr>
          <a:lstStyle/>
          <a:p>
            <a:r>
              <a:rPr lang="en-US" sz="2800" b="1"/>
              <a:t>Spacecraft is healthy </a:t>
            </a:r>
          </a:p>
          <a:p>
            <a:r>
              <a:rPr lang="en-US" sz="2800" b="1"/>
              <a:t>EOMP and Constellation Coordination Plan are consistent with Terra’s exit plans</a:t>
            </a:r>
          </a:p>
          <a:p>
            <a:r>
              <a:rPr lang="en-US" sz="2800" b="1"/>
              <a:t>Retrograde maneuvers have been developed, tested and </a:t>
            </a:r>
            <a:r>
              <a:rPr lang="en-US" sz="2800" b="1" err="1"/>
              <a:t>CMed</a:t>
            </a:r>
            <a:endParaRPr lang="en-US" sz="2800" b="1"/>
          </a:p>
          <a:p>
            <a:r>
              <a:rPr lang="en-US" sz="2800" b="1"/>
              <a:t>Constellation Exit Working Group stood up to refresh retrograde maneuvers with the team and ensure readiness for exit in October</a:t>
            </a:r>
          </a:p>
          <a:p>
            <a:pPr lvl="1"/>
            <a:r>
              <a:rPr lang="en-US" sz="2400"/>
              <a:t>Kick meeting held on 3/18</a:t>
            </a:r>
          </a:p>
          <a:p>
            <a:pPr lvl="1"/>
            <a:r>
              <a:rPr lang="en-US" sz="2400"/>
              <a:t>Master action items list compiled (FDS &amp; FOT)</a:t>
            </a:r>
          </a:p>
          <a:p>
            <a:pPr lvl="1"/>
            <a:r>
              <a:rPr lang="en-US" sz="2400"/>
              <a:t>Continue to meet regularly to work off action items and ensure readiness</a:t>
            </a:r>
          </a:p>
        </p:txBody>
      </p:sp>
    </p:spTree>
    <p:extLst>
      <p:ext uri="{BB962C8B-B14F-4D97-AF65-F5344CB8AC3E}">
        <p14:creationId xmlns:p14="http://schemas.microsoft.com/office/powerpoint/2010/main" val="21796740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31D288-D2BC-4804-9BA9-DC026CB6D08C}"/>
              </a:ext>
            </a:extLst>
          </p:cNvPr>
          <p:cNvSpPr>
            <a:spLocks noGrp="1"/>
          </p:cNvSpPr>
          <p:nvPr>
            <p:ph type="title"/>
          </p:nvPr>
        </p:nvSpPr>
        <p:spPr>
          <a:xfrm>
            <a:off x="685800" y="2387183"/>
            <a:ext cx="7772400" cy="1362075"/>
          </a:xfrm>
        </p:spPr>
        <p:txBody>
          <a:bodyPr>
            <a:normAutofit/>
          </a:bodyPr>
          <a:lstStyle/>
          <a:p>
            <a:pPr algn="ctr"/>
            <a:r>
              <a:rPr lang="en-US"/>
              <a:t>FDS preparations</a:t>
            </a:r>
            <a:br>
              <a:rPr lang="en-US"/>
            </a:br>
            <a:r>
              <a:rPr lang="en-US"/>
              <a:t> and Analysis</a:t>
            </a:r>
          </a:p>
        </p:txBody>
      </p:sp>
      <p:sp>
        <p:nvSpPr>
          <p:cNvPr id="2" name="TextBox 1">
            <a:extLst>
              <a:ext uri="{FF2B5EF4-FFF2-40B4-BE49-F238E27FC236}">
                <a16:creationId xmlns:a16="http://schemas.microsoft.com/office/drawing/2014/main" id="{2EB85B8F-76FC-4E90-82A4-BEBBE7B0D41E}"/>
              </a:ext>
            </a:extLst>
          </p:cNvPr>
          <p:cNvSpPr txBox="1"/>
          <p:nvPr/>
        </p:nvSpPr>
        <p:spPr>
          <a:xfrm>
            <a:off x="2112886" y="4128116"/>
            <a:ext cx="5211192" cy="369332"/>
          </a:xfrm>
          <a:prstGeom prst="rect">
            <a:avLst/>
          </a:prstGeom>
          <a:noFill/>
        </p:spPr>
        <p:txBody>
          <a:bodyPr wrap="square" lIns="91440" tIns="45720" rIns="91440" bIns="45720" rtlCol="0" anchor="t">
            <a:spAutoFit/>
          </a:bodyPr>
          <a:lstStyle/>
          <a:p>
            <a:r>
              <a:rPr lang="en-US" dirty="0"/>
              <a:t>Presented by:  </a:t>
            </a:r>
            <a:r>
              <a:rPr lang="en-US" dirty="0">
                <a:ea typeface="+mn-lt"/>
                <a:cs typeface="+mn-lt"/>
              </a:rPr>
              <a:t>Keshav Swaminathan, FDS Terra POC</a:t>
            </a:r>
            <a:endParaRPr lang="en-US" dirty="0"/>
          </a:p>
        </p:txBody>
      </p:sp>
    </p:spTree>
    <p:extLst>
      <p:ext uri="{BB962C8B-B14F-4D97-AF65-F5344CB8AC3E}">
        <p14:creationId xmlns:p14="http://schemas.microsoft.com/office/powerpoint/2010/main" val="3522201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9A81D-213D-423B-A163-BC495BD0B3EE}"/>
              </a:ext>
            </a:extLst>
          </p:cNvPr>
          <p:cNvSpPr>
            <a:spLocks noGrp="1"/>
          </p:cNvSpPr>
          <p:nvPr>
            <p:ph type="title"/>
          </p:nvPr>
        </p:nvSpPr>
        <p:spPr/>
        <p:txBody>
          <a:bodyPr/>
          <a:lstStyle/>
          <a:p>
            <a:r>
              <a:rPr lang="en-US"/>
              <a:t>FDS CER Package Contents</a:t>
            </a:r>
          </a:p>
        </p:txBody>
      </p:sp>
      <p:sp>
        <p:nvSpPr>
          <p:cNvPr id="3" name="Content Placeholder 2">
            <a:extLst>
              <a:ext uri="{FF2B5EF4-FFF2-40B4-BE49-F238E27FC236}">
                <a16:creationId xmlns:a16="http://schemas.microsoft.com/office/drawing/2014/main" id="{8BED2A24-2207-4DA0-B25C-6AFA188F1C9F}"/>
              </a:ext>
            </a:extLst>
          </p:cNvPr>
          <p:cNvSpPr>
            <a:spLocks noGrp="1"/>
          </p:cNvSpPr>
          <p:nvPr>
            <p:ph idx="1"/>
          </p:nvPr>
        </p:nvSpPr>
        <p:spPr>
          <a:xfrm>
            <a:off x="457200" y="1066519"/>
            <a:ext cx="8229600" cy="5135563"/>
          </a:xfrm>
        </p:spPr>
        <p:txBody>
          <a:bodyPr lIns="91440" tIns="45720" rIns="91440" bIns="45720" anchor="t">
            <a:normAutofit lnSpcReduction="10000"/>
          </a:bodyPr>
          <a:lstStyle/>
          <a:p>
            <a:r>
              <a:rPr lang="en-US" b="1"/>
              <a:t>Exit Plans </a:t>
            </a:r>
            <a:endParaRPr lang="en-US"/>
          </a:p>
          <a:p>
            <a:pPr lvl="1"/>
            <a:r>
              <a:rPr lang="en-US"/>
              <a:t>Dates, sizes, orbit changes, fuel margin, visualizations</a:t>
            </a:r>
          </a:p>
          <a:p>
            <a:r>
              <a:rPr lang="en-US" b="1"/>
              <a:t>Exit Criteria and Frozen Orbit Analysis for the Contingency Scenarios</a:t>
            </a:r>
          </a:p>
          <a:p>
            <a:pPr lvl="1"/>
            <a:r>
              <a:rPr lang="en-US"/>
              <a:t>Nominal exit</a:t>
            </a:r>
          </a:p>
          <a:p>
            <a:pPr lvl="1"/>
            <a:r>
              <a:rPr lang="en-US"/>
              <a:t>CEM #1 Abort case</a:t>
            </a:r>
            <a:endParaRPr lang="en-US">
              <a:cs typeface="Calibri"/>
            </a:endParaRPr>
          </a:p>
          <a:p>
            <a:pPr lvl="1"/>
            <a:r>
              <a:rPr lang="en-US"/>
              <a:t>CEM #1 only case</a:t>
            </a:r>
          </a:p>
          <a:p>
            <a:r>
              <a:rPr lang="en-US" b="1"/>
              <a:t>Exit and Contingency Scenarios Orbital Safety</a:t>
            </a:r>
          </a:p>
          <a:p>
            <a:r>
              <a:rPr lang="en-US" b="1"/>
              <a:t>FDS Process and Software Readiness</a:t>
            </a:r>
          </a:p>
          <a:p>
            <a:endParaRPr lang="en-US"/>
          </a:p>
        </p:txBody>
      </p:sp>
    </p:spTree>
    <p:extLst>
      <p:ext uri="{BB962C8B-B14F-4D97-AF65-F5344CB8AC3E}">
        <p14:creationId xmlns:p14="http://schemas.microsoft.com/office/powerpoint/2010/main" val="31336437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31D288-D2BC-4804-9BA9-DC026CB6D08C}"/>
              </a:ext>
            </a:extLst>
          </p:cNvPr>
          <p:cNvSpPr>
            <a:spLocks noGrp="1"/>
          </p:cNvSpPr>
          <p:nvPr>
            <p:ph type="title"/>
          </p:nvPr>
        </p:nvSpPr>
        <p:spPr>
          <a:xfrm>
            <a:off x="685800" y="2964231"/>
            <a:ext cx="7772400" cy="1362075"/>
          </a:xfrm>
        </p:spPr>
        <p:txBody>
          <a:bodyPr/>
          <a:lstStyle/>
          <a:p>
            <a:pPr algn="ctr"/>
            <a:r>
              <a:rPr lang="en-US"/>
              <a:t>FDS Terra Exit plan</a:t>
            </a:r>
          </a:p>
        </p:txBody>
      </p:sp>
      <p:sp>
        <p:nvSpPr>
          <p:cNvPr id="3" name="TextBox 2">
            <a:extLst>
              <a:ext uri="{FF2B5EF4-FFF2-40B4-BE49-F238E27FC236}">
                <a16:creationId xmlns:a16="http://schemas.microsoft.com/office/drawing/2014/main" id="{22F2A7B5-DDFA-4B45-9A82-D15BA4EE7950}"/>
              </a:ext>
            </a:extLst>
          </p:cNvPr>
          <p:cNvSpPr txBox="1"/>
          <p:nvPr/>
        </p:nvSpPr>
        <p:spPr>
          <a:xfrm>
            <a:off x="2112886" y="4128116"/>
            <a:ext cx="5211192" cy="369332"/>
          </a:xfrm>
          <a:prstGeom prst="rect">
            <a:avLst/>
          </a:prstGeom>
          <a:noFill/>
        </p:spPr>
        <p:txBody>
          <a:bodyPr wrap="square" lIns="91440" tIns="45720" rIns="91440" bIns="45720" rtlCol="0" anchor="t">
            <a:spAutoFit/>
          </a:bodyPr>
          <a:lstStyle/>
          <a:p>
            <a:r>
              <a:rPr lang="en-US" dirty="0"/>
              <a:t>Presented by:  Keshav Swaminathan, FDS Terra POC</a:t>
            </a:r>
            <a:endParaRPr lang="en-US" dirty="0">
              <a:cs typeface="Calibri"/>
            </a:endParaRPr>
          </a:p>
        </p:txBody>
      </p:sp>
    </p:spTree>
    <p:extLst>
      <p:ext uri="{BB962C8B-B14F-4D97-AF65-F5344CB8AC3E}">
        <p14:creationId xmlns:p14="http://schemas.microsoft.com/office/powerpoint/2010/main" val="14275627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9A81D-213D-423B-A163-BC495BD0B3EE}"/>
              </a:ext>
            </a:extLst>
          </p:cNvPr>
          <p:cNvSpPr>
            <a:spLocks noGrp="1"/>
          </p:cNvSpPr>
          <p:nvPr>
            <p:ph type="title"/>
          </p:nvPr>
        </p:nvSpPr>
        <p:spPr/>
        <p:txBody>
          <a:bodyPr/>
          <a:lstStyle/>
          <a:p>
            <a:r>
              <a:rPr lang="en-US"/>
              <a:t>Exit Plan Agenda</a:t>
            </a:r>
          </a:p>
        </p:txBody>
      </p:sp>
      <p:sp>
        <p:nvSpPr>
          <p:cNvPr id="3" name="Content Placeholder 2">
            <a:extLst>
              <a:ext uri="{FF2B5EF4-FFF2-40B4-BE49-F238E27FC236}">
                <a16:creationId xmlns:a16="http://schemas.microsoft.com/office/drawing/2014/main" id="{8BED2A24-2207-4DA0-B25C-6AFA188F1C9F}"/>
              </a:ext>
            </a:extLst>
          </p:cNvPr>
          <p:cNvSpPr>
            <a:spLocks noGrp="1"/>
          </p:cNvSpPr>
          <p:nvPr>
            <p:ph idx="1"/>
          </p:nvPr>
        </p:nvSpPr>
        <p:spPr/>
        <p:txBody>
          <a:bodyPr vert="horz" lIns="91440" tIns="45720" rIns="91440" bIns="45720" rtlCol="0" anchor="t">
            <a:normAutofit/>
          </a:bodyPr>
          <a:lstStyle/>
          <a:p>
            <a:r>
              <a:rPr lang="en-US" b="1"/>
              <a:t>Introduction</a:t>
            </a:r>
            <a:endParaRPr lang="en-US" b="1">
              <a:cs typeface="Calibri"/>
            </a:endParaRPr>
          </a:p>
          <a:p>
            <a:r>
              <a:rPr lang="en-US" b="1"/>
              <a:t>Fuel Margin</a:t>
            </a:r>
            <a:endParaRPr lang="en-US" b="1">
              <a:cs typeface="Calibri"/>
            </a:endParaRPr>
          </a:p>
          <a:p>
            <a:r>
              <a:rPr lang="en-US" b="1"/>
              <a:t>Constellation Exit Maneuvers</a:t>
            </a:r>
            <a:endParaRPr lang="en-US" b="1">
              <a:cs typeface="Calibri"/>
            </a:endParaRPr>
          </a:p>
          <a:p>
            <a:r>
              <a:rPr lang="en-US" b="1"/>
              <a:t>Perigee Lowering Maneuvers</a:t>
            </a:r>
            <a:endParaRPr lang="en-US" b="1">
              <a:cs typeface="Calibri"/>
            </a:endParaRPr>
          </a:p>
          <a:p>
            <a:r>
              <a:rPr lang="en-US" b="1"/>
              <a:t>Summary</a:t>
            </a:r>
            <a:endParaRPr lang="en-US" b="1">
              <a:cs typeface="Calibri"/>
            </a:endParaRPr>
          </a:p>
          <a:p>
            <a:endParaRPr lang="en-US"/>
          </a:p>
          <a:p>
            <a:pPr marL="0" indent="0">
              <a:buNone/>
            </a:pPr>
            <a:endParaRPr lang="en-US"/>
          </a:p>
        </p:txBody>
      </p:sp>
    </p:spTree>
    <p:extLst>
      <p:ext uri="{BB962C8B-B14F-4D97-AF65-F5344CB8AC3E}">
        <p14:creationId xmlns:p14="http://schemas.microsoft.com/office/powerpoint/2010/main" val="28021304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Fuel Margin – Exit Criteria</a:t>
            </a:r>
          </a:p>
        </p:txBody>
      </p:sp>
      <p:sp>
        <p:nvSpPr>
          <p:cNvPr id="3" name="Content Placeholder 2"/>
          <p:cNvSpPr>
            <a:spLocks noGrp="1"/>
          </p:cNvSpPr>
          <p:nvPr>
            <p:ph idx="1"/>
          </p:nvPr>
        </p:nvSpPr>
        <p:spPr/>
        <p:txBody>
          <a:bodyPr vert="horz" lIns="91440" tIns="45720" rIns="91440" bIns="45720" rtlCol="0" anchor="t">
            <a:normAutofit fontScale="70000" lnSpcReduction="20000"/>
          </a:bodyPr>
          <a:lstStyle/>
          <a:p>
            <a:r>
              <a:rPr lang="en-US" b="1"/>
              <a:t>Terra stopped maintaining its mean local time (MLT) at the descending node via Inclination Adjust Maneuvers (IAMs) in 2020 in order to save fuel for CEMs and PLMs</a:t>
            </a:r>
            <a:endParaRPr lang="en-US" b="1">
              <a:cs typeface="Calibri"/>
            </a:endParaRPr>
          </a:p>
          <a:p>
            <a:pPr lvl="1"/>
            <a:r>
              <a:rPr lang="en-US"/>
              <a:t>Final IAM series performed in February 2020, including IAMs 57 and 58 on 02/20/2020 and 02/27/2020 respectively</a:t>
            </a:r>
            <a:endParaRPr lang="en-US">
              <a:cs typeface="Calibri"/>
            </a:endParaRPr>
          </a:p>
          <a:p>
            <a:pPr lvl="1"/>
            <a:r>
              <a:rPr lang="en-US">
                <a:ea typeface="+mn-lt"/>
                <a:cs typeface="+mn-lt"/>
              </a:rPr>
              <a:t>Terra’s operational MLT is +/- 1 minute around 10:30:00 at the descending node</a:t>
            </a:r>
          </a:p>
          <a:p>
            <a:pPr lvl="1"/>
            <a:r>
              <a:rPr lang="en-US">
                <a:ea typeface="+mn-lt"/>
                <a:cs typeface="+mn-lt"/>
              </a:rPr>
              <a:t>Terra violated its operational MLT in March of 2021 and has continued to drift earlier</a:t>
            </a:r>
            <a:endParaRPr lang="en-US"/>
          </a:p>
          <a:p>
            <a:r>
              <a:rPr lang="en-US" b="1"/>
              <a:t>Terra will exit the constellation when its mean local time at the descending node reaches 10:15:00. </a:t>
            </a:r>
            <a:endParaRPr lang="en-US" b="1">
              <a:cs typeface="Calibri"/>
            </a:endParaRPr>
          </a:p>
          <a:p>
            <a:pPr lvl="1"/>
            <a:r>
              <a:rPr lang="en-US"/>
              <a:t>Terra is estimated to cross 10:15:00 MLT in late September 2022</a:t>
            </a:r>
            <a:endParaRPr lang="en-US">
              <a:cs typeface="Calibri"/>
            </a:endParaRPr>
          </a:p>
          <a:p>
            <a:r>
              <a:rPr lang="en-US" b="1"/>
              <a:t>Drag predictions and remaining fuel predictions show that Terra will not have sufficient fuel to achieve a dwell time less than 25 years after Perigee Lowering Maneuvers (PLMs).</a:t>
            </a:r>
            <a:endParaRPr lang="en-US" b="1">
              <a:cs typeface="Calibri"/>
            </a:endParaRPr>
          </a:p>
          <a:p>
            <a:pPr lvl="1"/>
            <a:r>
              <a:rPr lang="en-US"/>
              <a:t>Terra launched prior to the NASA 25 year re-entry requirement and is therefore “grandfathered” into not having to meet this requirement</a:t>
            </a:r>
            <a:endParaRPr lang="en-US">
              <a:cs typeface="Calibri"/>
            </a:endParaRPr>
          </a:p>
          <a:p>
            <a:endParaRPr lang="en-US"/>
          </a:p>
        </p:txBody>
      </p:sp>
    </p:spTree>
    <p:extLst>
      <p:ext uri="{BB962C8B-B14F-4D97-AF65-F5344CB8AC3E}">
        <p14:creationId xmlns:p14="http://schemas.microsoft.com/office/powerpoint/2010/main" val="16153851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Fuel Margin Assumptions</a:t>
            </a:r>
          </a:p>
        </p:txBody>
      </p:sp>
      <p:sp>
        <p:nvSpPr>
          <p:cNvPr id="8" name="Content Placeholder 2">
            <a:extLst>
              <a:ext uri="{FF2B5EF4-FFF2-40B4-BE49-F238E27FC236}">
                <a16:creationId xmlns:a16="http://schemas.microsoft.com/office/drawing/2014/main" id="{8BED2A24-2207-4DA0-B25C-6AFA188F1C9F}"/>
              </a:ext>
            </a:extLst>
          </p:cNvPr>
          <p:cNvSpPr>
            <a:spLocks noGrp="1"/>
          </p:cNvSpPr>
          <p:nvPr>
            <p:ph idx="1"/>
          </p:nvPr>
        </p:nvSpPr>
        <p:spPr>
          <a:xfrm>
            <a:off x="146050" y="1002109"/>
            <a:ext cx="8851900" cy="5190332"/>
          </a:xfrm>
        </p:spPr>
        <p:txBody>
          <a:bodyPr vert="horz" lIns="91440" tIns="45720" rIns="91440" bIns="45720" rtlCol="0" anchor="t">
            <a:normAutofit fontScale="85000" lnSpcReduction="10000"/>
          </a:bodyPr>
          <a:lstStyle/>
          <a:p>
            <a:r>
              <a:rPr lang="en-US" sz="2600" b="1" dirty="0"/>
              <a:t>Current estimates predict 24.6 kg of fuel remaining at beginning of CEMs</a:t>
            </a:r>
            <a:endParaRPr lang="en-US" sz="2600" b="1" dirty="0">
              <a:cs typeface="Calibri"/>
            </a:endParaRPr>
          </a:p>
          <a:p>
            <a:pPr lvl="1"/>
            <a:r>
              <a:rPr lang="en-US" sz="2000" dirty="0"/>
              <a:t>Estimate is based on DMU fuel usage predictions and an average of Pressure-Volume-Temperature (PVT) estimates and Bookkeeping x Thrust Scale Factor values. </a:t>
            </a:r>
          </a:p>
          <a:p>
            <a:pPr lvl="2"/>
            <a:r>
              <a:rPr lang="en-US" sz="1600" dirty="0"/>
              <a:t>This method was determined to be the most accurate method to approximate Terra’s fuel by the spacecraft manufacturer and propulsion experts.</a:t>
            </a:r>
            <a:endParaRPr lang="en-US" sz="1600" dirty="0">
              <a:cs typeface="Calibri"/>
            </a:endParaRPr>
          </a:p>
          <a:p>
            <a:pPr lvl="1"/>
            <a:r>
              <a:rPr lang="en-US" sz="2000" dirty="0"/>
              <a:t>This value corresponds to a true bookkeeping fuel remaining of approximately 14.0 kg. </a:t>
            </a:r>
            <a:r>
              <a:rPr lang="en-US" sz="1900" dirty="0">
                <a:cs typeface="Calibri"/>
              </a:rPr>
              <a:t> </a:t>
            </a:r>
          </a:p>
          <a:p>
            <a:r>
              <a:rPr lang="en-US" sz="2200" b="1" dirty="0"/>
              <a:t>Spacecraft vendor estimates an unusable propellant/ullage of 2.7 kg</a:t>
            </a:r>
            <a:endParaRPr lang="en-US" sz="2200" b="1" dirty="0">
              <a:cs typeface="Calibri"/>
            </a:endParaRPr>
          </a:p>
          <a:p>
            <a:pPr lvl="1"/>
            <a:r>
              <a:rPr lang="en-US" sz="2000" dirty="0"/>
              <a:t>1.5 kg best-case scenario, 3.9 kg worst-case scenario, 2.7 kg average</a:t>
            </a:r>
            <a:endParaRPr lang="en-US" sz="2000" dirty="0">
              <a:cs typeface="Calibri"/>
            </a:endParaRPr>
          </a:p>
          <a:p>
            <a:pPr lvl="1"/>
            <a:r>
              <a:rPr lang="en-US" sz="2000" dirty="0"/>
              <a:t>With worst case fuel ullage and conservative estimate of 7kg fuel usage for CEMs, Terra needs 10.9kg of fuel to safely exit, less than the already conservative bookkeeping value.</a:t>
            </a:r>
            <a:endParaRPr lang="en-US" sz="2400" dirty="0"/>
          </a:p>
          <a:p>
            <a:r>
              <a:rPr lang="en-US" sz="2400" b="1" dirty="0">
                <a:cs typeface="Calibri"/>
              </a:rPr>
              <a:t>Terra will cease to perform DMUs after CEM 1, and has already ceased IAMs</a:t>
            </a:r>
          </a:p>
          <a:p>
            <a:r>
              <a:rPr lang="en-US" sz="2400" b="1" dirty="0">
                <a:cs typeface="Calibri"/>
              </a:rPr>
              <a:t>Risk Mitigation Maneuvers (RMMs) will be performed as needed between CEMs and PLMs. </a:t>
            </a:r>
          </a:p>
          <a:p>
            <a:pPr lvl="1"/>
            <a:r>
              <a:rPr lang="en-US" sz="2000" dirty="0">
                <a:cs typeface="Calibri"/>
              </a:rPr>
              <a:t>Any fuel used for RMMs during this time will be taken from the reserved PLM fuel. </a:t>
            </a:r>
            <a:endParaRPr lang="en-US" sz="2000" dirty="0">
              <a:solidFill>
                <a:srgbClr val="FF0000"/>
              </a:solidFill>
              <a:cs typeface="Calibri"/>
            </a:endParaRPr>
          </a:p>
          <a:p>
            <a:r>
              <a:rPr lang="en-US" sz="2400" b="1" dirty="0">
                <a:cs typeface="Calibri"/>
              </a:rPr>
              <a:t>Once PLM criteria is reached, Terra will perform PLMs until it has no usable fuel remaining.</a:t>
            </a:r>
          </a:p>
          <a:p>
            <a:pPr lvl="1"/>
            <a:r>
              <a:rPr lang="en-US" sz="2000" dirty="0">
                <a:cs typeface="Calibri"/>
              </a:rPr>
              <a:t>This is when the estimated fuel remaining is roughly 2.7 kg</a:t>
            </a:r>
          </a:p>
          <a:p>
            <a:pPr marL="0" indent="0">
              <a:buNone/>
            </a:pPr>
            <a:endParaRPr lang="en-US" sz="2000" dirty="0"/>
          </a:p>
        </p:txBody>
      </p:sp>
    </p:spTree>
    <p:extLst>
      <p:ext uri="{BB962C8B-B14F-4D97-AF65-F5344CB8AC3E}">
        <p14:creationId xmlns:p14="http://schemas.microsoft.com/office/powerpoint/2010/main" val="2386010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15460" y="1875739"/>
            <a:ext cx="7703201" cy="4401236"/>
          </a:xfrm>
          <a:prstGeom prst="rect">
            <a:avLst/>
          </a:prstGeom>
        </p:spPr>
      </p:pic>
      <p:sp>
        <p:nvSpPr>
          <p:cNvPr id="2" name="Title 1"/>
          <p:cNvSpPr>
            <a:spLocks noGrp="1"/>
          </p:cNvSpPr>
          <p:nvPr>
            <p:ph type="title"/>
          </p:nvPr>
        </p:nvSpPr>
        <p:spPr/>
        <p:txBody>
          <a:bodyPr/>
          <a:lstStyle/>
          <a:p>
            <a:r>
              <a:rPr lang="en-US"/>
              <a:t>Fuel Margin and Predictions</a:t>
            </a:r>
          </a:p>
        </p:txBody>
      </p:sp>
      <p:sp>
        <p:nvSpPr>
          <p:cNvPr id="8" name="Content Placeholder 2">
            <a:extLst>
              <a:ext uri="{FF2B5EF4-FFF2-40B4-BE49-F238E27FC236}">
                <a16:creationId xmlns:a16="http://schemas.microsoft.com/office/drawing/2014/main" id="{8BED2A24-2207-4DA0-B25C-6AFA188F1C9F}"/>
              </a:ext>
            </a:extLst>
          </p:cNvPr>
          <p:cNvSpPr>
            <a:spLocks noGrp="1"/>
          </p:cNvSpPr>
          <p:nvPr>
            <p:ph idx="1"/>
          </p:nvPr>
        </p:nvSpPr>
        <p:spPr>
          <a:xfrm>
            <a:off x="143965" y="972003"/>
            <a:ext cx="8851900" cy="865005"/>
          </a:xfrm>
        </p:spPr>
        <p:txBody>
          <a:bodyPr vert="horz" lIns="91440" tIns="45720" rIns="91440" bIns="45720" rtlCol="0" anchor="t">
            <a:normAutofit/>
          </a:bodyPr>
          <a:lstStyle/>
          <a:p>
            <a:r>
              <a:rPr lang="en-US" sz="2000" b="1"/>
              <a:t>The large steps between the start of nominal operations and 2020 correspond to Inclination Adjust Maneuver series. </a:t>
            </a:r>
            <a:endParaRPr lang="en-US" sz="2000"/>
          </a:p>
        </p:txBody>
      </p:sp>
      <p:cxnSp>
        <p:nvCxnSpPr>
          <p:cNvPr id="6" name="Straight Arrow Connector 5"/>
          <p:cNvCxnSpPr/>
          <p:nvPr/>
        </p:nvCxnSpPr>
        <p:spPr>
          <a:xfrm>
            <a:off x="6049475" y="4544415"/>
            <a:ext cx="530906" cy="90525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4851611" y="3869465"/>
            <a:ext cx="1197864" cy="646331"/>
          </a:xfrm>
          <a:prstGeom prst="rect">
            <a:avLst/>
          </a:prstGeom>
          <a:solidFill>
            <a:schemeClr val="bg1"/>
          </a:solidFill>
          <a:ln>
            <a:solidFill>
              <a:schemeClr val="tx1"/>
            </a:solidFill>
          </a:ln>
        </p:spPr>
        <p:txBody>
          <a:bodyPr wrap="square" rtlCol="0">
            <a:spAutoFit/>
          </a:bodyPr>
          <a:lstStyle/>
          <a:p>
            <a:r>
              <a:rPr lang="en-US"/>
              <a:t>CEMs, Oct 2022</a:t>
            </a:r>
          </a:p>
        </p:txBody>
      </p:sp>
      <p:cxnSp>
        <p:nvCxnSpPr>
          <p:cNvPr id="12" name="Straight Arrow Connector 11"/>
          <p:cNvCxnSpPr/>
          <p:nvPr/>
        </p:nvCxnSpPr>
        <p:spPr>
          <a:xfrm>
            <a:off x="6974153" y="4432992"/>
            <a:ext cx="366926" cy="101667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6314928" y="3753191"/>
            <a:ext cx="1281622" cy="646331"/>
          </a:xfrm>
          <a:prstGeom prst="rect">
            <a:avLst/>
          </a:prstGeom>
          <a:solidFill>
            <a:schemeClr val="bg1"/>
          </a:solidFill>
          <a:ln>
            <a:solidFill>
              <a:schemeClr val="tx1"/>
            </a:solidFill>
          </a:ln>
        </p:spPr>
        <p:txBody>
          <a:bodyPr wrap="square" rtlCol="0">
            <a:spAutoFit/>
          </a:bodyPr>
          <a:lstStyle/>
          <a:p>
            <a:r>
              <a:rPr lang="en-US"/>
              <a:t>PLMs, Feb-Mar 2026</a:t>
            </a:r>
          </a:p>
        </p:txBody>
      </p:sp>
    </p:spTree>
    <p:extLst>
      <p:ext uri="{BB962C8B-B14F-4D97-AF65-F5344CB8AC3E}">
        <p14:creationId xmlns:p14="http://schemas.microsoft.com/office/powerpoint/2010/main" val="39015172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15461" y="1875739"/>
            <a:ext cx="7718425" cy="4401236"/>
          </a:xfrm>
          <a:prstGeom prst="rect">
            <a:avLst/>
          </a:prstGeom>
        </p:spPr>
      </p:pic>
      <p:sp>
        <p:nvSpPr>
          <p:cNvPr id="2" name="Title 1"/>
          <p:cNvSpPr>
            <a:spLocks noGrp="1"/>
          </p:cNvSpPr>
          <p:nvPr>
            <p:ph type="title"/>
          </p:nvPr>
        </p:nvSpPr>
        <p:spPr/>
        <p:txBody>
          <a:bodyPr/>
          <a:lstStyle/>
          <a:p>
            <a:r>
              <a:rPr lang="en-US"/>
              <a:t>Recent Fuel Margin</a:t>
            </a:r>
          </a:p>
        </p:txBody>
      </p:sp>
      <p:sp>
        <p:nvSpPr>
          <p:cNvPr id="8" name="Content Placeholder 2">
            <a:extLst>
              <a:ext uri="{FF2B5EF4-FFF2-40B4-BE49-F238E27FC236}">
                <a16:creationId xmlns:a16="http://schemas.microsoft.com/office/drawing/2014/main" id="{8BED2A24-2207-4DA0-B25C-6AFA188F1C9F}"/>
              </a:ext>
            </a:extLst>
          </p:cNvPr>
          <p:cNvSpPr>
            <a:spLocks noGrp="1"/>
          </p:cNvSpPr>
          <p:nvPr>
            <p:ph idx="1"/>
          </p:nvPr>
        </p:nvSpPr>
        <p:spPr>
          <a:xfrm>
            <a:off x="152400" y="963568"/>
            <a:ext cx="8851900" cy="5031582"/>
          </a:xfrm>
        </p:spPr>
        <p:txBody>
          <a:bodyPr vert="horz" lIns="91440" tIns="45720" rIns="91440" bIns="45720" rtlCol="0" anchor="t">
            <a:normAutofit/>
          </a:bodyPr>
          <a:lstStyle/>
          <a:p>
            <a:r>
              <a:rPr lang="en-US" sz="2000" b="1"/>
              <a:t>The large steps between the start of nominal operations and 2020 correspond to Inclination Adjust Maneuver series. </a:t>
            </a:r>
            <a:endParaRPr lang="en-US" sz="2000"/>
          </a:p>
        </p:txBody>
      </p:sp>
      <p:cxnSp>
        <p:nvCxnSpPr>
          <p:cNvPr id="7" name="Straight Arrow Connector 6"/>
          <p:cNvCxnSpPr/>
          <p:nvPr/>
        </p:nvCxnSpPr>
        <p:spPr>
          <a:xfrm flipH="1">
            <a:off x="4783015" y="3520440"/>
            <a:ext cx="190652" cy="89944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4568599" y="3117424"/>
            <a:ext cx="810135" cy="369332"/>
          </a:xfrm>
          <a:prstGeom prst="rect">
            <a:avLst/>
          </a:prstGeom>
          <a:solidFill>
            <a:schemeClr val="bg1"/>
          </a:solidFill>
          <a:ln>
            <a:solidFill>
              <a:schemeClr val="tx1"/>
            </a:solidFill>
          </a:ln>
        </p:spPr>
        <p:txBody>
          <a:bodyPr wrap="square" rtlCol="0">
            <a:spAutoFit/>
          </a:bodyPr>
          <a:lstStyle/>
          <a:p>
            <a:r>
              <a:rPr lang="en-US"/>
              <a:t>CEMs</a:t>
            </a:r>
          </a:p>
        </p:txBody>
      </p:sp>
      <p:cxnSp>
        <p:nvCxnSpPr>
          <p:cNvPr id="10" name="Straight Arrow Connector 9"/>
          <p:cNvCxnSpPr/>
          <p:nvPr/>
        </p:nvCxnSpPr>
        <p:spPr>
          <a:xfrm>
            <a:off x="7007469" y="4200538"/>
            <a:ext cx="158262" cy="48119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6925482" y="3751831"/>
            <a:ext cx="714025" cy="369332"/>
          </a:xfrm>
          <a:prstGeom prst="rect">
            <a:avLst/>
          </a:prstGeom>
          <a:solidFill>
            <a:schemeClr val="bg1"/>
          </a:solidFill>
          <a:ln>
            <a:solidFill>
              <a:schemeClr val="tx1"/>
            </a:solidFill>
          </a:ln>
        </p:spPr>
        <p:txBody>
          <a:bodyPr wrap="square" rtlCol="0">
            <a:spAutoFit/>
          </a:bodyPr>
          <a:lstStyle/>
          <a:p>
            <a:r>
              <a:rPr lang="en-US"/>
              <a:t>PLMs</a:t>
            </a:r>
          </a:p>
        </p:txBody>
      </p:sp>
    </p:spTree>
    <p:extLst>
      <p:ext uri="{BB962C8B-B14F-4D97-AF65-F5344CB8AC3E}">
        <p14:creationId xmlns:p14="http://schemas.microsoft.com/office/powerpoint/2010/main" val="25348880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9A81D-213D-423B-A163-BC495BD0B3EE}"/>
              </a:ext>
            </a:extLst>
          </p:cNvPr>
          <p:cNvSpPr>
            <a:spLocks noGrp="1"/>
          </p:cNvSpPr>
          <p:nvPr>
            <p:ph type="title"/>
          </p:nvPr>
        </p:nvSpPr>
        <p:spPr/>
        <p:txBody>
          <a:bodyPr/>
          <a:lstStyle/>
          <a:p>
            <a:r>
              <a:rPr lang="en-US"/>
              <a:t>CEM Parameters</a:t>
            </a:r>
          </a:p>
        </p:txBody>
      </p:sp>
      <p:sp>
        <p:nvSpPr>
          <p:cNvPr id="3" name="Content Placeholder 2">
            <a:extLst>
              <a:ext uri="{FF2B5EF4-FFF2-40B4-BE49-F238E27FC236}">
                <a16:creationId xmlns:a16="http://schemas.microsoft.com/office/drawing/2014/main" id="{8BED2A24-2207-4DA0-B25C-6AFA188F1C9F}"/>
              </a:ext>
            </a:extLst>
          </p:cNvPr>
          <p:cNvSpPr>
            <a:spLocks noGrp="1"/>
          </p:cNvSpPr>
          <p:nvPr>
            <p:ph idx="1"/>
          </p:nvPr>
        </p:nvSpPr>
        <p:spPr/>
        <p:txBody>
          <a:bodyPr>
            <a:normAutofit/>
          </a:bodyPr>
          <a:lstStyle/>
          <a:p>
            <a:endParaRPr lang="en-US"/>
          </a:p>
          <a:p>
            <a:endParaRPr lang="en-US"/>
          </a:p>
          <a:p>
            <a:endParaRPr lang="en-US"/>
          </a:p>
        </p:txBody>
      </p:sp>
      <p:sp>
        <p:nvSpPr>
          <p:cNvPr id="8" name="Content Placeholder 2">
            <a:extLst>
              <a:ext uri="{FF2B5EF4-FFF2-40B4-BE49-F238E27FC236}">
                <a16:creationId xmlns:a16="http://schemas.microsoft.com/office/drawing/2014/main" id="{8BED2A24-2207-4DA0-B25C-6AFA188F1C9F}"/>
              </a:ext>
            </a:extLst>
          </p:cNvPr>
          <p:cNvSpPr txBox="1">
            <a:spLocks/>
          </p:cNvSpPr>
          <p:nvPr/>
        </p:nvSpPr>
        <p:spPr>
          <a:xfrm>
            <a:off x="220446" y="1115968"/>
            <a:ext cx="8851900" cy="4879182"/>
          </a:xfrm>
          <a:prstGeom prst="rect">
            <a:avLst/>
          </a:prstGeom>
        </p:spPr>
        <p:txBody>
          <a:bodyPr>
            <a:normAutofit fontScale="70000" lnSpcReduction="20000"/>
          </a:bodyPr>
          <a:lstStyle>
            <a:lvl1pPr marL="342900" indent="-342900" algn="l" defTabSz="457200" rtl="0" eaLnBrk="1" latinLnBrk="0" hangingPunct="1">
              <a:spcBef>
                <a:spcPct val="20000"/>
              </a:spcBef>
              <a:buFont typeface="Arial"/>
              <a:buChar char="•"/>
              <a:defRPr sz="32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Terra will perform two Constellation Exit Maneuvers (CEMs) which will put Terra outside of the morning constellation by at least 4 kilometers as defined by the constellation envelope equation</a:t>
            </a:r>
          </a:p>
          <a:p>
            <a:pPr lvl="1"/>
            <a:r>
              <a:rPr lang="en-US"/>
              <a:t>Current exit plan achieves 4.676 km</a:t>
            </a:r>
          </a:p>
          <a:p>
            <a:r>
              <a:rPr lang="en-US"/>
              <a:t>CEMs will be retrograde maneuvers, and will use Terra’s historic inclination maneuver burn duration of 320 seconds</a:t>
            </a:r>
          </a:p>
          <a:p>
            <a:r>
              <a:rPr lang="en-US"/>
              <a:t>CEMs will begin to be executed one week after Terra reaches 10:15 MLT at the descending node</a:t>
            </a:r>
          </a:p>
          <a:p>
            <a:pPr lvl="1"/>
            <a:r>
              <a:rPr lang="en-US"/>
              <a:t>Most recent lifetime analysis predicts Terra will cross the threshold on September 30</a:t>
            </a:r>
            <a:r>
              <a:rPr lang="en-US" baseline="30000"/>
              <a:t>th</a:t>
            </a:r>
            <a:r>
              <a:rPr lang="en-US"/>
              <a:t>, 2022</a:t>
            </a:r>
          </a:p>
          <a:p>
            <a:r>
              <a:rPr lang="en-US"/>
              <a:t>CEMs will be performed one week apart at spacecraft local midnight and local noon</a:t>
            </a:r>
          </a:p>
          <a:p>
            <a:pPr lvl="1"/>
            <a:r>
              <a:rPr lang="en-US"/>
              <a:t>Maneuvers will be spaced one week apart, occurring on a Wednesday or Thursday. CEM 1 will be performed at SC midnight, CEM 2 will be performed at SC noon.</a:t>
            </a:r>
          </a:p>
          <a:p>
            <a:pPr lvl="1"/>
            <a:endParaRPr lang="en-US"/>
          </a:p>
          <a:p>
            <a:pPr marL="457200" lvl="1" indent="0">
              <a:buNone/>
            </a:pPr>
            <a:endParaRPr lang="en-US"/>
          </a:p>
        </p:txBody>
      </p:sp>
    </p:spTree>
    <p:extLst>
      <p:ext uri="{BB962C8B-B14F-4D97-AF65-F5344CB8AC3E}">
        <p14:creationId xmlns:p14="http://schemas.microsoft.com/office/powerpoint/2010/main" val="15875110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9A81D-213D-423B-A163-BC495BD0B3EE}"/>
              </a:ext>
            </a:extLst>
          </p:cNvPr>
          <p:cNvSpPr>
            <a:spLocks noGrp="1"/>
          </p:cNvSpPr>
          <p:nvPr>
            <p:ph type="title"/>
          </p:nvPr>
        </p:nvSpPr>
        <p:spPr/>
        <p:txBody>
          <a:bodyPr/>
          <a:lstStyle/>
          <a:p>
            <a:r>
              <a:rPr lang="en-US"/>
              <a:t>Constellation Exit Maneuvers</a:t>
            </a:r>
          </a:p>
        </p:txBody>
      </p:sp>
      <p:sp>
        <p:nvSpPr>
          <p:cNvPr id="3" name="Content Placeholder 2">
            <a:extLst>
              <a:ext uri="{FF2B5EF4-FFF2-40B4-BE49-F238E27FC236}">
                <a16:creationId xmlns:a16="http://schemas.microsoft.com/office/drawing/2014/main" id="{8BED2A24-2207-4DA0-B25C-6AFA188F1C9F}"/>
              </a:ext>
            </a:extLst>
          </p:cNvPr>
          <p:cNvSpPr>
            <a:spLocks noGrp="1"/>
          </p:cNvSpPr>
          <p:nvPr>
            <p:ph idx="1"/>
          </p:nvPr>
        </p:nvSpPr>
        <p:spPr/>
        <p:txBody>
          <a:bodyPr>
            <a:normAutofit/>
          </a:bodyPr>
          <a:lstStyle/>
          <a:p>
            <a:endParaRPr lang="en-US"/>
          </a:p>
          <a:p>
            <a:endParaRPr lang="en-US"/>
          </a:p>
          <a:p>
            <a:endParaRPr lang="en-US"/>
          </a:p>
        </p:txBody>
      </p:sp>
      <p:graphicFrame>
        <p:nvGraphicFramePr>
          <p:cNvPr id="7" name="Table 6"/>
          <p:cNvGraphicFramePr>
            <a:graphicFrameLocks noGrp="1"/>
          </p:cNvGraphicFramePr>
          <p:nvPr>
            <p:extLst>
              <p:ext uri="{D42A27DB-BD31-4B8C-83A1-F6EECF244321}">
                <p14:modId xmlns:p14="http://schemas.microsoft.com/office/powerpoint/2010/main" val="2444334241"/>
              </p:ext>
            </p:extLst>
          </p:nvPr>
        </p:nvGraphicFramePr>
        <p:xfrm>
          <a:off x="5" y="2605751"/>
          <a:ext cx="9143995" cy="2194560"/>
        </p:xfrm>
        <a:graphic>
          <a:graphicData uri="http://schemas.openxmlformats.org/drawingml/2006/table">
            <a:tbl>
              <a:tblPr firstRow="1" bandRow="1">
                <a:tableStyleId>{5C22544A-7EE6-4342-B048-85BDC9FD1C3A}</a:tableStyleId>
              </a:tblPr>
              <a:tblGrid>
                <a:gridCol w="1306285">
                  <a:extLst>
                    <a:ext uri="{9D8B030D-6E8A-4147-A177-3AD203B41FA5}">
                      <a16:colId xmlns:a16="http://schemas.microsoft.com/office/drawing/2014/main" val="1003053336"/>
                    </a:ext>
                  </a:extLst>
                </a:gridCol>
                <a:gridCol w="1566222">
                  <a:extLst>
                    <a:ext uri="{9D8B030D-6E8A-4147-A177-3AD203B41FA5}">
                      <a16:colId xmlns:a16="http://schemas.microsoft.com/office/drawing/2014/main" val="1693473776"/>
                    </a:ext>
                  </a:extLst>
                </a:gridCol>
                <a:gridCol w="1046348">
                  <a:extLst>
                    <a:ext uri="{9D8B030D-6E8A-4147-A177-3AD203B41FA5}">
                      <a16:colId xmlns:a16="http://schemas.microsoft.com/office/drawing/2014/main" val="4099628845"/>
                    </a:ext>
                  </a:extLst>
                </a:gridCol>
                <a:gridCol w="1306285">
                  <a:extLst>
                    <a:ext uri="{9D8B030D-6E8A-4147-A177-3AD203B41FA5}">
                      <a16:colId xmlns:a16="http://schemas.microsoft.com/office/drawing/2014/main" val="1952396986"/>
                    </a:ext>
                  </a:extLst>
                </a:gridCol>
                <a:gridCol w="1306285">
                  <a:extLst>
                    <a:ext uri="{9D8B030D-6E8A-4147-A177-3AD203B41FA5}">
                      <a16:colId xmlns:a16="http://schemas.microsoft.com/office/drawing/2014/main" val="3392751681"/>
                    </a:ext>
                  </a:extLst>
                </a:gridCol>
                <a:gridCol w="1306285">
                  <a:extLst>
                    <a:ext uri="{9D8B030D-6E8A-4147-A177-3AD203B41FA5}">
                      <a16:colId xmlns:a16="http://schemas.microsoft.com/office/drawing/2014/main" val="4156263156"/>
                    </a:ext>
                  </a:extLst>
                </a:gridCol>
                <a:gridCol w="1306285">
                  <a:extLst>
                    <a:ext uri="{9D8B030D-6E8A-4147-A177-3AD203B41FA5}">
                      <a16:colId xmlns:a16="http://schemas.microsoft.com/office/drawing/2014/main" val="402961114"/>
                    </a:ext>
                  </a:extLst>
                </a:gridCol>
              </a:tblGrid>
              <a:tr h="639618">
                <a:tc>
                  <a:txBody>
                    <a:bodyPr/>
                    <a:lstStyle/>
                    <a:p>
                      <a:r>
                        <a:rPr lang="en-US"/>
                        <a:t>Maneuver</a:t>
                      </a:r>
                    </a:p>
                  </a:txBody>
                  <a:tcPr/>
                </a:tc>
                <a:tc>
                  <a:txBody>
                    <a:bodyPr/>
                    <a:lstStyle/>
                    <a:p>
                      <a:r>
                        <a:rPr lang="en-US"/>
                        <a:t>Burn Epoch</a:t>
                      </a:r>
                    </a:p>
                  </a:txBody>
                  <a:tcPr/>
                </a:tc>
                <a:tc>
                  <a:txBody>
                    <a:bodyPr/>
                    <a:lstStyle/>
                    <a:p>
                      <a:r>
                        <a:rPr lang="en-US"/>
                        <a:t>Burn Duration</a:t>
                      </a:r>
                      <a:r>
                        <a:rPr lang="en-US" baseline="0"/>
                        <a:t> (sec)</a:t>
                      </a:r>
                      <a:endParaRPr lang="en-US"/>
                    </a:p>
                  </a:txBody>
                  <a:tcPr/>
                </a:tc>
                <a:tc>
                  <a:txBody>
                    <a:bodyPr/>
                    <a:lstStyle/>
                    <a:p>
                      <a:r>
                        <a:rPr lang="en-US"/>
                        <a:t>Orbit Location</a:t>
                      </a:r>
                    </a:p>
                  </a:txBody>
                  <a:tcPr/>
                </a:tc>
                <a:tc>
                  <a:txBody>
                    <a:bodyPr/>
                    <a:lstStyle/>
                    <a:p>
                      <a:r>
                        <a:rPr lang="en-US"/>
                        <a:t>Estimated Delta SMA (km)</a:t>
                      </a:r>
                    </a:p>
                  </a:txBody>
                  <a:tcPr/>
                </a:tc>
                <a:tc>
                  <a:txBody>
                    <a:bodyPr/>
                    <a:lstStyle/>
                    <a:p>
                      <a:r>
                        <a:rPr lang="en-US"/>
                        <a:t>Estimated Delta V (m/s)</a:t>
                      </a:r>
                    </a:p>
                  </a:txBody>
                  <a:tcPr/>
                </a:tc>
                <a:tc>
                  <a:txBody>
                    <a:bodyPr/>
                    <a:lstStyle/>
                    <a:p>
                      <a:r>
                        <a:rPr lang="en-US"/>
                        <a:t>Estimated</a:t>
                      </a:r>
                      <a:r>
                        <a:rPr lang="en-US" baseline="0"/>
                        <a:t> Fuel Use (kg)</a:t>
                      </a:r>
                      <a:endParaRPr lang="en-US"/>
                    </a:p>
                  </a:txBody>
                  <a:tcPr/>
                </a:tc>
                <a:extLst>
                  <a:ext uri="{0D108BD9-81ED-4DB2-BD59-A6C34878D82A}">
                    <a16:rowId xmlns:a16="http://schemas.microsoft.com/office/drawing/2014/main" val="2823149372"/>
                  </a:ext>
                </a:extLst>
              </a:tr>
              <a:tr h="639618">
                <a:tc>
                  <a:txBody>
                    <a:bodyPr/>
                    <a:lstStyle/>
                    <a:p>
                      <a:r>
                        <a:rPr lang="en-US"/>
                        <a:t>CEM 1</a:t>
                      </a:r>
                    </a:p>
                  </a:txBody>
                  <a:tcPr/>
                </a:tc>
                <a:tc>
                  <a:txBody>
                    <a:bodyPr/>
                    <a:lstStyle/>
                    <a:p>
                      <a:r>
                        <a:rPr lang="en-US"/>
                        <a:t>Oct 12 2022 14:39:52.000</a:t>
                      </a:r>
                    </a:p>
                  </a:txBody>
                  <a:tcPr/>
                </a:tc>
                <a:tc>
                  <a:txBody>
                    <a:bodyPr/>
                    <a:lstStyle/>
                    <a:p>
                      <a:r>
                        <a:rPr lang="en-US"/>
                        <a:t>320</a:t>
                      </a:r>
                    </a:p>
                  </a:txBody>
                  <a:tcPr/>
                </a:tc>
                <a:tc>
                  <a:txBody>
                    <a:bodyPr/>
                    <a:lstStyle/>
                    <a:p>
                      <a:r>
                        <a:rPr lang="en-US"/>
                        <a:t>Orbit Midnight</a:t>
                      </a:r>
                    </a:p>
                  </a:txBody>
                  <a:tcPr/>
                </a:tc>
                <a:tc>
                  <a:txBody>
                    <a:bodyPr/>
                    <a:lstStyle/>
                    <a:p>
                      <a:r>
                        <a:rPr lang="en-US"/>
                        <a:t>-2.9850</a:t>
                      </a:r>
                    </a:p>
                  </a:txBody>
                  <a:tcPr/>
                </a:tc>
                <a:tc>
                  <a:txBody>
                    <a:bodyPr/>
                    <a:lstStyle/>
                    <a:p>
                      <a:r>
                        <a:rPr lang="en-US"/>
                        <a:t>1.5411</a:t>
                      </a:r>
                    </a:p>
                  </a:txBody>
                  <a:tcPr/>
                </a:tc>
                <a:tc>
                  <a:txBody>
                    <a:bodyPr/>
                    <a:lstStyle/>
                    <a:p>
                      <a:r>
                        <a:rPr lang="en-US"/>
                        <a:t>3.3651</a:t>
                      </a:r>
                    </a:p>
                  </a:txBody>
                  <a:tcPr/>
                </a:tc>
                <a:extLst>
                  <a:ext uri="{0D108BD9-81ED-4DB2-BD59-A6C34878D82A}">
                    <a16:rowId xmlns:a16="http://schemas.microsoft.com/office/drawing/2014/main" val="2494714215"/>
                  </a:ext>
                </a:extLst>
              </a:tr>
              <a:tr h="639618">
                <a:tc>
                  <a:txBody>
                    <a:bodyPr/>
                    <a:lstStyle/>
                    <a:p>
                      <a:r>
                        <a:rPr lang="en-US"/>
                        <a:t>CEM 2</a:t>
                      </a:r>
                    </a:p>
                  </a:txBody>
                  <a:tcPr/>
                </a:tc>
                <a:tc>
                  <a:txBody>
                    <a:bodyPr/>
                    <a:lstStyle/>
                    <a:p>
                      <a:r>
                        <a:rPr lang="en-US"/>
                        <a:t>Oct 19 2022 22:04:57.000</a:t>
                      </a:r>
                    </a:p>
                  </a:txBody>
                  <a:tcPr/>
                </a:tc>
                <a:tc>
                  <a:txBody>
                    <a:bodyPr/>
                    <a:lstStyle/>
                    <a:p>
                      <a:r>
                        <a:rPr lang="en-US"/>
                        <a:t>320</a:t>
                      </a:r>
                    </a:p>
                  </a:txBody>
                  <a:tcPr/>
                </a:tc>
                <a:tc>
                  <a:txBody>
                    <a:bodyPr/>
                    <a:lstStyle/>
                    <a:p>
                      <a:r>
                        <a:rPr lang="en-US"/>
                        <a:t>Orbit Noon</a:t>
                      </a:r>
                    </a:p>
                  </a:txBody>
                  <a:tcPr/>
                </a:tc>
                <a:tc>
                  <a:txBody>
                    <a:bodyPr/>
                    <a:lstStyle/>
                    <a:p>
                      <a:r>
                        <a:rPr lang="en-US"/>
                        <a:t>-2.8970</a:t>
                      </a:r>
                    </a:p>
                  </a:txBody>
                  <a:tcPr/>
                </a:tc>
                <a:tc>
                  <a:txBody>
                    <a:bodyPr/>
                    <a:lstStyle/>
                    <a:p>
                      <a:r>
                        <a:rPr lang="en-US"/>
                        <a:t>1.5360</a:t>
                      </a:r>
                    </a:p>
                  </a:txBody>
                  <a:tcPr/>
                </a:tc>
                <a:tc>
                  <a:txBody>
                    <a:bodyPr/>
                    <a:lstStyle/>
                    <a:p>
                      <a:r>
                        <a:rPr lang="en-US"/>
                        <a:t>3.3465</a:t>
                      </a:r>
                    </a:p>
                  </a:txBody>
                  <a:tcPr/>
                </a:tc>
                <a:extLst>
                  <a:ext uri="{0D108BD9-81ED-4DB2-BD59-A6C34878D82A}">
                    <a16:rowId xmlns:a16="http://schemas.microsoft.com/office/drawing/2014/main" val="146939697"/>
                  </a:ext>
                </a:extLst>
              </a:tr>
            </a:tbl>
          </a:graphicData>
        </a:graphic>
      </p:graphicFrame>
      <p:sp>
        <p:nvSpPr>
          <p:cNvPr id="8" name="Content Placeholder 2">
            <a:extLst>
              <a:ext uri="{FF2B5EF4-FFF2-40B4-BE49-F238E27FC236}">
                <a16:creationId xmlns:a16="http://schemas.microsoft.com/office/drawing/2014/main" id="{8BED2A24-2207-4DA0-B25C-6AFA188F1C9F}"/>
              </a:ext>
            </a:extLst>
          </p:cNvPr>
          <p:cNvSpPr txBox="1">
            <a:spLocks/>
          </p:cNvSpPr>
          <p:nvPr/>
        </p:nvSpPr>
        <p:spPr>
          <a:xfrm>
            <a:off x="304800" y="1318418"/>
            <a:ext cx="8851900" cy="1925855"/>
          </a:xfrm>
          <a:prstGeom prst="rect">
            <a:avLst/>
          </a:prstGeom>
        </p:spPr>
        <p:txBody>
          <a:bodyPr>
            <a:normAutofit/>
          </a:bodyPr>
          <a:lstStyle>
            <a:lvl1pPr marL="342900" indent="-342900" algn="l" defTabSz="457200" rtl="0" eaLnBrk="1" latinLnBrk="0" hangingPunct="1">
              <a:spcBef>
                <a:spcPct val="20000"/>
              </a:spcBef>
              <a:buFont typeface="Arial"/>
              <a:buChar char="•"/>
              <a:defRPr sz="32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a:t>Below are the maneuver parameters for Terra CEMs 1 and 2</a:t>
            </a:r>
          </a:p>
          <a:p>
            <a:pPr lvl="1"/>
            <a:r>
              <a:rPr lang="en-US" sz="2000"/>
              <a:t>The fuel use estimate below includes slew out and slew back, all other parameters are for the main burn only</a:t>
            </a:r>
          </a:p>
        </p:txBody>
      </p:sp>
    </p:spTree>
    <p:extLst>
      <p:ext uri="{BB962C8B-B14F-4D97-AF65-F5344CB8AC3E}">
        <p14:creationId xmlns:p14="http://schemas.microsoft.com/office/powerpoint/2010/main" val="3835215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166" y="1242204"/>
            <a:ext cx="8686800" cy="4929996"/>
          </a:xfrm>
          <a:prstGeom prst="rect">
            <a:avLst/>
          </a:prstGeom>
        </p:spPr>
      </p:pic>
      <p:sp>
        <p:nvSpPr>
          <p:cNvPr id="2" name="Title 1">
            <a:extLst>
              <a:ext uri="{FF2B5EF4-FFF2-40B4-BE49-F238E27FC236}">
                <a16:creationId xmlns:a16="http://schemas.microsoft.com/office/drawing/2014/main" id="{7A89A81D-213D-423B-A163-BC495BD0B3EE}"/>
              </a:ext>
            </a:extLst>
          </p:cNvPr>
          <p:cNvSpPr>
            <a:spLocks noGrp="1"/>
          </p:cNvSpPr>
          <p:nvPr>
            <p:ph type="title"/>
          </p:nvPr>
        </p:nvSpPr>
        <p:spPr/>
        <p:txBody>
          <a:bodyPr/>
          <a:lstStyle/>
          <a:p>
            <a:r>
              <a:rPr lang="en-US"/>
              <a:t>CEM 1 and 2 Delta SMA</a:t>
            </a:r>
          </a:p>
        </p:txBody>
      </p:sp>
      <p:cxnSp>
        <p:nvCxnSpPr>
          <p:cNvPr id="11" name="Straight Arrow Connector 10"/>
          <p:cNvCxnSpPr/>
          <p:nvPr/>
        </p:nvCxnSpPr>
        <p:spPr>
          <a:xfrm flipH="1" flipV="1">
            <a:off x="5087342" y="1952973"/>
            <a:ext cx="941832" cy="10058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6029174" y="1868891"/>
            <a:ext cx="886968" cy="369332"/>
          </a:xfrm>
          <a:prstGeom prst="rect">
            <a:avLst/>
          </a:prstGeom>
          <a:solidFill>
            <a:schemeClr val="bg1"/>
          </a:solidFill>
          <a:ln>
            <a:solidFill>
              <a:schemeClr val="tx1"/>
            </a:solidFill>
          </a:ln>
        </p:spPr>
        <p:txBody>
          <a:bodyPr wrap="square" rtlCol="0">
            <a:spAutoFit/>
          </a:bodyPr>
          <a:lstStyle/>
          <a:p>
            <a:r>
              <a:rPr lang="en-US"/>
              <a:t>CEM 1</a:t>
            </a:r>
          </a:p>
        </p:txBody>
      </p:sp>
      <p:cxnSp>
        <p:nvCxnSpPr>
          <p:cNvPr id="17" name="Straight Arrow Connector 16"/>
          <p:cNvCxnSpPr/>
          <p:nvPr/>
        </p:nvCxnSpPr>
        <p:spPr>
          <a:xfrm flipH="1">
            <a:off x="6416270" y="3266808"/>
            <a:ext cx="774192" cy="35304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7190462" y="3100877"/>
            <a:ext cx="886968" cy="369332"/>
          </a:xfrm>
          <a:prstGeom prst="rect">
            <a:avLst/>
          </a:prstGeom>
          <a:solidFill>
            <a:schemeClr val="bg1"/>
          </a:solidFill>
          <a:ln>
            <a:solidFill>
              <a:schemeClr val="tx1"/>
            </a:solidFill>
          </a:ln>
        </p:spPr>
        <p:txBody>
          <a:bodyPr wrap="square" rtlCol="0">
            <a:spAutoFit/>
          </a:bodyPr>
          <a:lstStyle/>
          <a:p>
            <a:r>
              <a:rPr lang="en-US"/>
              <a:t>CEM 2</a:t>
            </a:r>
          </a:p>
        </p:txBody>
      </p:sp>
    </p:spTree>
    <p:extLst>
      <p:ext uri="{BB962C8B-B14F-4D97-AF65-F5344CB8AC3E}">
        <p14:creationId xmlns:p14="http://schemas.microsoft.com/office/powerpoint/2010/main" val="34088923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9A81D-213D-423B-A163-BC495BD0B3EE}"/>
              </a:ext>
            </a:extLst>
          </p:cNvPr>
          <p:cNvSpPr>
            <a:spLocks noGrp="1"/>
          </p:cNvSpPr>
          <p:nvPr>
            <p:ph type="title"/>
          </p:nvPr>
        </p:nvSpPr>
        <p:spPr/>
        <p:txBody>
          <a:bodyPr/>
          <a:lstStyle/>
          <a:p>
            <a:r>
              <a:rPr lang="en-US"/>
              <a:t>CEM Visualization</a:t>
            </a:r>
          </a:p>
        </p:txBody>
      </p:sp>
      <p:sp>
        <p:nvSpPr>
          <p:cNvPr id="3" name="Content Placeholder 2">
            <a:extLst>
              <a:ext uri="{FF2B5EF4-FFF2-40B4-BE49-F238E27FC236}">
                <a16:creationId xmlns:a16="http://schemas.microsoft.com/office/drawing/2014/main" id="{8BED2A24-2207-4DA0-B25C-6AFA188F1C9F}"/>
              </a:ext>
            </a:extLst>
          </p:cNvPr>
          <p:cNvSpPr>
            <a:spLocks noGrp="1"/>
          </p:cNvSpPr>
          <p:nvPr>
            <p:ph idx="1"/>
          </p:nvPr>
        </p:nvSpPr>
        <p:spPr/>
        <p:txBody>
          <a:bodyPr>
            <a:normAutofit/>
          </a:bodyPr>
          <a:lstStyle/>
          <a:p>
            <a:endParaRPr lang="en-US"/>
          </a:p>
          <a:p>
            <a:endParaRPr lang="en-US"/>
          </a:p>
          <a:p>
            <a:endParaRPr lang="en-US"/>
          </a:p>
        </p:txBody>
      </p:sp>
      <p:sp>
        <p:nvSpPr>
          <p:cNvPr id="9" name="Content Placeholder 2">
            <a:extLst>
              <a:ext uri="{FF2B5EF4-FFF2-40B4-BE49-F238E27FC236}">
                <a16:creationId xmlns:a16="http://schemas.microsoft.com/office/drawing/2014/main" id="{8BED2A24-2207-4DA0-B25C-6AFA188F1C9F}"/>
              </a:ext>
            </a:extLst>
          </p:cNvPr>
          <p:cNvSpPr txBox="1">
            <a:spLocks/>
          </p:cNvSpPr>
          <p:nvPr/>
        </p:nvSpPr>
        <p:spPr>
          <a:xfrm>
            <a:off x="304800" y="1122241"/>
            <a:ext cx="8851900" cy="1252120"/>
          </a:xfrm>
          <a:prstGeom prst="rect">
            <a:avLst/>
          </a:prstGeom>
        </p:spPr>
        <p:txBody>
          <a:bodyPr>
            <a:normAutofit/>
          </a:bodyPr>
          <a:lstStyle>
            <a:lvl1pPr marL="342900" indent="-342900" algn="l" defTabSz="457200" rtl="0" eaLnBrk="1" latinLnBrk="0" hangingPunct="1">
              <a:spcBef>
                <a:spcPct val="20000"/>
              </a:spcBef>
              <a:buFont typeface="Arial"/>
              <a:buChar char="•"/>
              <a:defRPr sz="32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FDS has generated a visualization of CEM 1 (not attached to this presentation)</a:t>
            </a:r>
          </a:p>
          <a:p>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3241" y="2418137"/>
            <a:ext cx="5190648" cy="3858837"/>
          </a:xfrm>
          <a:prstGeom prst="rect">
            <a:avLst/>
          </a:prstGeom>
        </p:spPr>
      </p:pic>
    </p:spTree>
    <p:extLst>
      <p:ext uri="{BB962C8B-B14F-4D97-AF65-F5344CB8AC3E}">
        <p14:creationId xmlns:p14="http://schemas.microsoft.com/office/powerpoint/2010/main" val="40258993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9A81D-213D-423B-A163-BC495BD0B3EE}"/>
              </a:ext>
            </a:extLst>
          </p:cNvPr>
          <p:cNvSpPr>
            <a:spLocks noGrp="1"/>
          </p:cNvSpPr>
          <p:nvPr>
            <p:ph type="title"/>
          </p:nvPr>
        </p:nvSpPr>
        <p:spPr/>
        <p:txBody>
          <a:bodyPr/>
          <a:lstStyle/>
          <a:p>
            <a:r>
              <a:rPr lang="en-US"/>
              <a:t>CEM Visualization</a:t>
            </a:r>
          </a:p>
        </p:txBody>
      </p:sp>
      <p:sp>
        <p:nvSpPr>
          <p:cNvPr id="3" name="Content Placeholder 2">
            <a:extLst>
              <a:ext uri="{FF2B5EF4-FFF2-40B4-BE49-F238E27FC236}">
                <a16:creationId xmlns:a16="http://schemas.microsoft.com/office/drawing/2014/main" id="{8BED2A24-2207-4DA0-B25C-6AFA188F1C9F}"/>
              </a:ext>
            </a:extLst>
          </p:cNvPr>
          <p:cNvSpPr>
            <a:spLocks noGrp="1"/>
          </p:cNvSpPr>
          <p:nvPr>
            <p:ph idx="1"/>
          </p:nvPr>
        </p:nvSpPr>
        <p:spPr/>
        <p:txBody>
          <a:bodyPr>
            <a:normAutofit/>
          </a:bodyPr>
          <a:lstStyle/>
          <a:p>
            <a:endParaRPr lang="en-US"/>
          </a:p>
          <a:p>
            <a:endParaRPr lang="en-US"/>
          </a:p>
          <a:p>
            <a:endParaRPr lang="en-US"/>
          </a:p>
        </p:txBody>
      </p:sp>
      <p:sp>
        <p:nvSpPr>
          <p:cNvPr id="9" name="Content Placeholder 2">
            <a:extLst>
              <a:ext uri="{FF2B5EF4-FFF2-40B4-BE49-F238E27FC236}">
                <a16:creationId xmlns:a16="http://schemas.microsoft.com/office/drawing/2014/main" id="{8BED2A24-2207-4DA0-B25C-6AFA188F1C9F}"/>
              </a:ext>
            </a:extLst>
          </p:cNvPr>
          <p:cNvSpPr txBox="1">
            <a:spLocks/>
          </p:cNvSpPr>
          <p:nvPr/>
        </p:nvSpPr>
        <p:spPr>
          <a:xfrm>
            <a:off x="304800" y="1122241"/>
            <a:ext cx="8851900" cy="1252120"/>
          </a:xfrm>
          <a:prstGeom prst="rect">
            <a:avLst/>
          </a:prstGeom>
        </p:spPr>
        <p:txBody>
          <a:bodyPr>
            <a:normAutofit/>
          </a:bodyPr>
          <a:lstStyle>
            <a:lvl1pPr marL="342900" indent="-342900" algn="l" defTabSz="457200" rtl="0" eaLnBrk="1" latinLnBrk="0" hangingPunct="1">
              <a:spcBef>
                <a:spcPct val="20000"/>
              </a:spcBef>
              <a:buFont typeface="Arial"/>
              <a:buChar char="•"/>
              <a:defRPr sz="32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FDS has generated a visualization of CEM 2 (not attached to this presentation)</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3241" y="2418137"/>
            <a:ext cx="5190648" cy="3858837"/>
          </a:xfrm>
          <a:prstGeom prst="rect">
            <a:avLst/>
          </a:prstGeom>
        </p:spPr>
      </p:pic>
    </p:spTree>
    <p:extLst>
      <p:ext uri="{BB962C8B-B14F-4D97-AF65-F5344CB8AC3E}">
        <p14:creationId xmlns:p14="http://schemas.microsoft.com/office/powerpoint/2010/main" val="21837665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9A81D-213D-423B-A163-BC495BD0B3EE}"/>
              </a:ext>
            </a:extLst>
          </p:cNvPr>
          <p:cNvSpPr>
            <a:spLocks noGrp="1"/>
          </p:cNvSpPr>
          <p:nvPr>
            <p:ph type="title"/>
          </p:nvPr>
        </p:nvSpPr>
        <p:spPr/>
        <p:txBody>
          <a:bodyPr/>
          <a:lstStyle/>
          <a:p>
            <a:r>
              <a:rPr lang="en-US"/>
              <a:t>Exit Plan Summary</a:t>
            </a:r>
          </a:p>
        </p:txBody>
      </p:sp>
      <p:sp>
        <p:nvSpPr>
          <p:cNvPr id="3" name="Content Placeholder 2">
            <a:extLst>
              <a:ext uri="{FF2B5EF4-FFF2-40B4-BE49-F238E27FC236}">
                <a16:creationId xmlns:a16="http://schemas.microsoft.com/office/drawing/2014/main" id="{8BED2A24-2207-4DA0-B25C-6AFA188F1C9F}"/>
              </a:ext>
            </a:extLst>
          </p:cNvPr>
          <p:cNvSpPr>
            <a:spLocks noGrp="1"/>
          </p:cNvSpPr>
          <p:nvPr>
            <p:ph idx="1"/>
          </p:nvPr>
        </p:nvSpPr>
        <p:spPr/>
        <p:txBody>
          <a:bodyPr>
            <a:normAutofit/>
          </a:bodyPr>
          <a:lstStyle/>
          <a:p>
            <a:endParaRPr lang="en-US"/>
          </a:p>
          <a:p>
            <a:endParaRPr lang="en-US"/>
          </a:p>
          <a:p>
            <a:endParaRPr lang="en-US"/>
          </a:p>
        </p:txBody>
      </p:sp>
      <p:sp>
        <p:nvSpPr>
          <p:cNvPr id="5" name="Slide Number Placeholder 4">
            <a:extLst>
              <a:ext uri="{FF2B5EF4-FFF2-40B4-BE49-F238E27FC236}">
                <a16:creationId xmlns:a16="http://schemas.microsoft.com/office/drawing/2014/main" id="{40C71CC1-C5DD-461D-8E3F-5DC29071062B}"/>
              </a:ext>
            </a:extLst>
          </p:cNvPr>
          <p:cNvSpPr>
            <a:spLocks noGrp="1"/>
          </p:cNvSpPr>
          <p:nvPr>
            <p:ph type="sldNum" sz="quarter" idx="12"/>
          </p:nvPr>
        </p:nvSpPr>
        <p:spPr>
          <a:xfrm>
            <a:off x="6553200" y="6356350"/>
            <a:ext cx="2133600" cy="365125"/>
          </a:xfrm>
          <a:prstGeom prst="rect">
            <a:avLst/>
          </a:prstGeom>
        </p:spPr>
        <p:txBody>
          <a:bodyPr/>
          <a:lstStyle>
            <a:defPPr>
              <a:defRPr lang="en-US"/>
            </a:defPPr>
            <a:lvl1pPr marL="0" algn="r"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16E76710-6222-8A48-B09F-B7D0FE305B2C}" type="slidenum">
              <a:rPr lang="en-US" smtClean="0"/>
              <a:pPr/>
              <a:t>29</a:t>
            </a:fld>
            <a:endParaRPr lang="en-US"/>
          </a:p>
        </p:txBody>
      </p:sp>
      <p:sp>
        <p:nvSpPr>
          <p:cNvPr id="8" name="Content Placeholder 2">
            <a:extLst>
              <a:ext uri="{FF2B5EF4-FFF2-40B4-BE49-F238E27FC236}">
                <a16:creationId xmlns:a16="http://schemas.microsoft.com/office/drawing/2014/main" id="{8BED2A24-2207-4DA0-B25C-6AFA188F1C9F}"/>
              </a:ext>
            </a:extLst>
          </p:cNvPr>
          <p:cNvSpPr txBox="1">
            <a:spLocks/>
          </p:cNvSpPr>
          <p:nvPr/>
        </p:nvSpPr>
        <p:spPr>
          <a:xfrm>
            <a:off x="292100" y="990600"/>
            <a:ext cx="8851900" cy="4879182"/>
          </a:xfrm>
          <a:prstGeom prst="rect">
            <a:avLst/>
          </a:prstGeom>
        </p:spPr>
        <p:txBody>
          <a:bodyPr>
            <a:normAutofit/>
          </a:bodyPr>
          <a:lstStyle>
            <a:lvl1pPr marL="342900" indent="-342900" algn="l" defTabSz="457200" rtl="0" eaLnBrk="1" latinLnBrk="0" hangingPunct="1">
              <a:spcBef>
                <a:spcPct val="20000"/>
              </a:spcBef>
              <a:buFont typeface="Arial"/>
              <a:buChar char="•"/>
              <a:defRPr sz="32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An October 2022 Constellation Exit is predicted to use two CEMs to exit the constellation safely.</a:t>
            </a:r>
          </a:p>
          <a:p>
            <a:r>
              <a:rPr lang="en-US"/>
              <a:t>After constellation exit, Terra will drift for about three and a half years before expending the remainder of its fuel on PLMs. </a:t>
            </a:r>
          </a:p>
          <a:p>
            <a:pPr lvl="1"/>
            <a:r>
              <a:rPr lang="en-US"/>
              <a:t>Terra is expected to re-enter in July of 2069, 43 years after the final PLM</a:t>
            </a:r>
            <a:endParaRPr lang="en-US" strike="sngStrike"/>
          </a:p>
        </p:txBody>
      </p:sp>
    </p:spTree>
    <p:extLst>
      <p:ext uri="{BB962C8B-B14F-4D97-AF65-F5344CB8AC3E}">
        <p14:creationId xmlns:p14="http://schemas.microsoft.com/office/powerpoint/2010/main" val="17702078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31D288-D2BC-4804-9BA9-DC026CB6D08C}"/>
              </a:ext>
            </a:extLst>
          </p:cNvPr>
          <p:cNvSpPr>
            <a:spLocks noGrp="1"/>
          </p:cNvSpPr>
          <p:nvPr>
            <p:ph type="title"/>
          </p:nvPr>
        </p:nvSpPr>
        <p:spPr>
          <a:xfrm>
            <a:off x="685800" y="2259690"/>
            <a:ext cx="7772400" cy="1362075"/>
          </a:xfrm>
        </p:spPr>
        <p:txBody>
          <a:bodyPr>
            <a:normAutofit fontScale="90000"/>
          </a:bodyPr>
          <a:lstStyle/>
          <a:p>
            <a:pPr algn="ctr"/>
            <a:r>
              <a:rPr lang="en-US"/>
              <a:t>FDS Terra constellation exit Maneuver Burn Separation Analysis</a:t>
            </a:r>
          </a:p>
        </p:txBody>
      </p:sp>
      <p:sp>
        <p:nvSpPr>
          <p:cNvPr id="3" name="TextBox 2">
            <a:extLst>
              <a:ext uri="{FF2B5EF4-FFF2-40B4-BE49-F238E27FC236}">
                <a16:creationId xmlns:a16="http://schemas.microsoft.com/office/drawing/2014/main" id="{80052D24-51DD-4931-836E-368999660CE8}"/>
              </a:ext>
            </a:extLst>
          </p:cNvPr>
          <p:cNvSpPr txBox="1"/>
          <p:nvPr/>
        </p:nvSpPr>
        <p:spPr>
          <a:xfrm>
            <a:off x="2112886" y="4128116"/>
            <a:ext cx="5211192" cy="369332"/>
          </a:xfrm>
          <a:prstGeom prst="rect">
            <a:avLst/>
          </a:prstGeom>
          <a:noFill/>
        </p:spPr>
        <p:txBody>
          <a:bodyPr wrap="square" lIns="91440" tIns="45720" rIns="91440" bIns="45720" rtlCol="0" anchor="t">
            <a:spAutoFit/>
          </a:bodyPr>
          <a:lstStyle/>
          <a:p>
            <a:r>
              <a:rPr lang="en-US" dirty="0"/>
              <a:t>Presented by:  Keshav Swaminathan, </a:t>
            </a:r>
            <a:r>
              <a:rPr lang="en-US" dirty="0">
                <a:ea typeface="+mn-lt"/>
                <a:cs typeface="+mn-lt"/>
              </a:rPr>
              <a:t>FDS Terra POC</a:t>
            </a:r>
            <a:endParaRPr lang="en-US" dirty="0"/>
          </a:p>
        </p:txBody>
      </p:sp>
    </p:spTree>
    <p:extLst>
      <p:ext uri="{BB962C8B-B14F-4D97-AF65-F5344CB8AC3E}">
        <p14:creationId xmlns:p14="http://schemas.microsoft.com/office/powerpoint/2010/main" val="30991800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Table of Contents</a:t>
            </a:r>
          </a:p>
        </p:txBody>
      </p:sp>
      <p:sp>
        <p:nvSpPr>
          <p:cNvPr id="3" name="Content Placeholder 2"/>
          <p:cNvSpPr>
            <a:spLocks noGrp="1"/>
          </p:cNvSpPr>
          <p:nvPr>
            <p:ph idx="1"/>
          </p:nvPr>
        </p:nvSpPr>
        <p:spPr/>
        <p:txBody>
          <a:bodyPr vert="horz" lIns="91440" tIns="45720" rIns="91440" bIns="45720" rtlCol="0" anchor="t">
            <a:normAutofit/>
          </a:bodyPr>
          <a:lstStyle/>
          <a:p>
            <a:r>
              <a:rPr lang="en-US" b="1"/>
              <a:t>Purpose</a:t>
            </a:r>
            <a:endParaRPr lang="en-US" b="1">
              <a:cs typeface="Calibri"/>
            </a:endParaRPr>
          </a:p>
          <a:p>
            <a:r>
              <a:rPr lang="en-US" b="1"/>
              <a:t>Methodology</a:t>
            </a:r>
            <a:endParaRPr lang="en-US" b="1">
              <a:cs typeface="Calibri"/>
            </a:endParaRPr>
          </a:p>
          <a:p>
            <a:r>
              <a:rPr lang="en-US" b="1"/>
              <a:t>Burn Separation Results</a:t>
            </a:r>
            <a:endParaRPr lang="en-US" b="1">
              <a:cs typeface="Calibri"/>
            </a:endParaRPr>
          </a:p>
          <a:p>
            <a:r>
              <a:rPr lang="en-US" b="1"/>
              <a:t>Burn Location Results</a:t>
            </a:r>
            <a:endParaRPr lang="en-US" b="1">
              <a:cs typeface="Calibri"/>
            </a:endParaRPr>
          </a:p>
          <a:p>
            <a:r>
              <a:rPr lang="en-US" b="1"/>
              <a:t>Conclusions</a:t>
            </a:r>
            <a:endParaRPr lang="en-US" b="1">
              <a:cs typeface="Calibri"/>
            </a:endParaRPr>
          </a:p>
        </p:txBody>
      </p:sp>
    </p:spTree>
    <p:extLst>
      <p:ext uri="{BB962C8B-B14F-4D97-AF65-F5344CB8AC3E}">
        <p14:creationId xmlns:p14="http://schemas.microsoft.com/office/powerpoint/2010/main" val="2549920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Purpose</a:t>
            </a:r>
          </a:p>
        </p:txBody>
      </p:sp>
      <p:sp>
        <p:nvSpPr>
          <p:cNvPr id="7" name="Content Placeholder 6"/>
          <p:cNvSpPr>
            <a:spLocks noGrp="1"/>
          </p:cNvSpPr>
          <p:nvPr>
            <p:ph idx="1"/>
          </p:nvPr>
        </p:nvSpPr>
        <p:spPr/>
        <p:txBody>
          <a:bodyPr vert="horz" lIns="91440" tIns="45720" rIns="91440" bIns="45720" rtlCol="0" anchor="t">
            <a:normAutofit fontScale="92500"/>
          </a:bodyPr>
          <a:lstStyle/>
          <a:p>
            <a:r>
              <a:rPr lang="en-US" b="1"/>
              <a:t>The Purpose of this analysis was to evaluate ways to re-center frozen orbit if significant delays are expected between nominal CEM burns</a:t>
            </a:r>
          </a:p>
          <a:p>
            <a:pPr lvl="1"/>
            <a:r>
              <a:rPr lang="en-US"/>
              <a:t>High-interest events (HIEs), high-risk post-maneuver conjunctions of concern (PMCOC), or unexpected ground system problems could delay CEMs</a:t>
            </a:r>
            <a:endParaRPr lang="en-US">
              <a:cs typeface="Calibri"/>
            </a:endParaRPr>
          </a:p>
          <a:p>
            <a:pPr lvl="1"/>
            <a:r>
              <a:rPr lang="en-US"/>
              <a:t>Explored the effects of separating the burns by multiple days.</a:t>
            </a:r>
            <a:endParaRPr lang="en-US">
              <a:cs typeface="Calibri"/>
            </a:endParaRPr>
          </a:p>
          <a:p>
            <a:pPr lvl="1"/>
            <a:r>
              <a:rPr lang="en-US"/>
              <a:t>Explored the effects of not centering CEMs at apogee or perigee.</a:t>
            </a:r>
            <a:endParaRPr lang="en-US">
              <a:cs typeface="Calibri"/>
            </a:endParaRPr>
          </a:p>
        </p:txBody>
      </p:sp>
    </p:spTree>
    <p:extLst>
      <p:ext uri="{BB962C8B-B14F-4D97-AF65-F5344CB8AC3E}">
        <p14:creationId xmlns:p14="http://schemas.microsoft.com/office/powerpoint/2010/main" val="1087110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a:t>Methodology</a:t>
            </a:r>
          </a:p>
        </p:txBody>
      </p:sp>
      <p:sp>
        <p:nvSpPr>
          <p:cNvPr id="3" name="Content Placeholder 2"/>
          <p:cNvSpPr>
            <a:spLocks noGrp="1"/>
          </p:cNvSpPr>
          <p:nvPr>
            <p:ph idx="1"/>
          </p:nvPr>
        </p:nvSpPr>
        <p:spPr>
          <a:xfrm>
            <a:off x="457200" y="990600"/>
            <a:ext cx="8229600" cy="5666994"/>
          </a:xfrm>
        </p:spPr>
        <p:txBody>
          <a:bodyPr vert="horz" lIns="91440" tIns="45720" rIns="91440" bIns="45720" rtlCol="0" anchor="t">
            <a:normAutofit fontScale="85000" lnSpcReduction="10000"/>
          </a:bodyPr>
          <a:lstStyle/>
          <a:p>
            <a:r>
              <a:rPr lang="en-US" b="1"/>
              <a:t>Terra’s decommissioning burn analysis </a:t>
            </a:r>
            <a:r>
              <a:rPr lang="en-US" b="1" err="1"/>
              <a:t>FreeFlyer</a:t>
            </a:r>
            <a:r>
              <a:rPr lang="en-US" b="1"/>
              <a:t> script was modified to observe the results of changing the time and/or phasing between burns.</a:t>
            </a:r>
            <a:endParaRPr lang="en-US" b="1">
              <a:cs typeface="Calibri"/>
            </a:endParaRPr>
          </a:p>
          <a:p>
            <a:r>
              <a:rPr lang="en-US" b="1"/>
              <a:t>First, the script was modified so that the burns occurred several days apart from each other.</a:t>
            </a:r>
            <a:endParaRPr lang="en-US" b="1">
              <a:cs typeface="Calibri"/>
            </a:endParaRPr>
          </a:p>
          <a:p>
            <a:pPr lvl="1"/>
            <a:r>
              <a:rPr lang="en-US"/>
              <a:t>Ran the script with 0-9, 14, 21, and 28 days of separation.</a:t>
            </a:r>
          </a:p>
          <a:p>
            <a:r>
              <a:rPr lang="en-US" b="1">
                <a:ea typeface="+mn-lt"/>
                <a:cs typeface="+mn-lt"/>
              </a:rPr>
              <a:t>Modified the same script to change where on the orbit each burn would occur.</a:t>
            </a:r>
            <a:endParaRPr lang="en-US">
              <a:ea typeface="+mn-lt"/>
              <a:cs typeface="+mn-lt"/>
            </a:endParaRPr>
          </a:p>
          <a:p>
            <a:pPr lvl="1"/>
            <a:r>
              <a:rPr lang="en-US">
                <a:ea typeface="+mn-lt"/>
                <a:cs typeface="+mn-lt"/>
              </a:rPr>
              <a:t>Changed the location of the second burn while holding the first burn at apogee to show the impact of adjusting the phasing between each burn.</a:t>
            </a:r>
          </a:p>
          <a:p>
            <a:pPr lvl="1"/>
            <a:r>
              <a:rPr lang="en-US">
                <a:ea typeface="+mn-lt"/>
                <a:cs typeface="+mn-lt"/>
              </a:rPr>
              <a:t>Changed length of time between the first and second burn to evaluate the frozenness effects of separation between burns</a:t>
            </a:r>
            <a:endParaRPr lang="en-US"/>
          </a:p>
        </p:txBody>
      </p:sp>
    </p:spTree>
    <p:extLst>
      <p:ext uri="{BB962C8B-B14F-4D97-AF65-F5344CB8AC3E}">
        <p14:creationId xmlns:p14="http://schemas.microsoft.com/office/powerpoint/2010/main" val="42181020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ontent Placeholder 2"/>
          <p:cNvSpPr txBox="1">
            <a:spLocks/>
          </p:cNvSpPr>
          <p:nvPr/>
        </p:nvSpPr>
        <p:spPr bwMode="auto">
          <a:xfrm>
            <a:off x="256330" y="5541999"/>
            <a:ext cx="1412391" cy="772789"/>
          </a:xfrm>
          <a:prstGeom prst="rect">
            <a:avLst/>
          </a:prstGeom>
          <a:noFill/>
          <a:ln w="12700">
            <a:solidFill>
              <a:srgbClr val="77C82F"/>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ts val="1200"/>
              </a:spcBef>
              <a:spcAft>
                <a:spcPct val="0"/>
              </a:spcAft>
              <a:buFont typeface="Arial" charset="0"/>
              <a:buChar char="•"/>
              <a:defRPr sz="2200" b="1" i="1" kern="1200" baseline="0">
                <a:solidFill>
                  <a:schemeClr val="tx1"/>
                </a:solidFill>
                <a:latin typeface="+mn-lt"/>
                <a:ea typeface="+mn-ea"/>
                <a:cs typeface="+mn-cs"/>
              </a:defRPr>
            </a:lvl1pPr>
            <a:lvl2pPr marL="742950" indent="-285750" algn="l" rtl="0" eaLnBrk="0" fontAlgn="base" hangingPunct="0">
              <a:spcBef>
                <a:spcPts val="800"/>
              </a:spcBef>
              <a:spcAft>
                <a:spcPct val="0"/>
              </a:spcAft>
              <a:buFont typeface="Arial" charset="0"/>
              <a:buChar char="–"/>
              <a:defRPr sz="1800" kern="1200" baseline="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0" i="0">
                <a:solidFill>
                  <a:srgbClr val="76C72C"/>
                </a:solidFill>
              </a:rPr>
              <a:t>4 weeks separation</a:t>
            </a:r>
          </a:p>
        </p:txBody>
      </p:sp>
      <p:sp>
        <p:nvSpPr>
          <p:cNvPr id="36" name="Content Placeholder 2"/>
          <p:cNvSpPr txBox="1">
            <a:spLocks/>
          </p:cNvSpPr>
          <p:nvPr/>
        </p:nvSpPr>
        <p:spPr bwMode="auto">
          <a:xfrm>
            <a:off x="264628" y="4648063"/>
            <a:ext cx="1429789" cy="734565"/>
          </a:xfrm>
          <a:prstGeom prst="rect">
            <a:avLst/>
          </a:prstGeom>
          <a:noFill/>
          <a:ln w="12700">
            <a:solidFill>
              <a:schemeClr val="accent5"/>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ts val="1200"/>
              </a:spcBef>
              <a:spcAft>
                <a:spcPct val="0"/>
              </a:spcAft>
              <a:buFont typeface="Arial" charset="0"/>
              <a:buChar char="•"/>
              <a:defRPr sz="2200" b="1" i="1" kern="1200" baseline="0">
                <a:solidFill>
                  <a:schemeClr val="tx1"/>
                </a:solidFill>
                <a:latin typeface="+mn-lt"/>
                <a:ea typeface="+mn-ea"/>
                <a:cs typeface="+mn-cs"/>
              </a:defRPr>
            </a:lvl1pPr>
            <a:lvl2pPr marL="742950" indent="-285750" algn="l" rtl="0" eaLnBrk="0" fontAlgn="base" hangingPunct="0">
              <a:spcBef>
                <a:spcPts val="800"/>
              </a:spcBef>
              <a:spcAft>
                <a:spcPct val="0"/>
              </a:spcAft>
              <a:buFont typeface="Arial" charset="0"/>
              <a:buChar char="–"/>
              <a:defRPr sz="1800" kern="1200" baseline="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0" i="0">
                <a:solidFill>
                  <a:schemeClr val="accent5"/>
                </a:solidFill>
              </a:rPr>
              <a:t>3 weeks separation</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77933" y="2671351"/>
            <a:ext cx="6808867" cy="4085320"/>
          </a:xfrm>
          <a:prstGeom prst="rect">
            <a:avLst/>
          </a:prstGeom>
        </p:spPr>
      </p:pic>
      <p:sp>
        <p:nvSpPr>
          <p:cNvPr id="2" name="Title 1"/>
          <p:cNvSpPr>
            <a:spLocks noGrp="1"/>
          </p:cNvSpPr>
          <p:nvPr>
            <p:ph type="title"/>
          </p:nvPr>
        </p:nvSpPr>
        <p:spPr/>
        <p:txBody>
          <a:bodyPr/>
          <a:lstStyle/>
          <a:p>
            <a:r>
              <a:rPr lang="en-US" sz="3600"/>
              <a:t>Separation Between Burns</a:t>
            </a:r>
          </a:p>
        </p:txBody>
      </p:sp>
      <p:sp>
        <p:nvSpPr>
          <p:cNvPr id="4" name="Date Placeholder 3"/>
          <p:cNvSpPr>
            <a:spLocks noGrp="1"/>
          </p:cNvSpPr>
          <p:nvPr>
            <p:ph type="dt" sz="half" idx="10"/>
          </p:nvPr>
        </p:nvSpPr>
        <p:spPr>
          <a:xfrm>
            <a:off x="457200" y="6356350"/>
            <a:ext cx="21336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2EFCF25F-1685-42A8-9E9E-FA7378BA2C3D}" type="datetime1">
              <a:rPr lang="en-US" smtClean="0"/>
              <a:pPr>
                <a:defRPr/>
              </a:pPr>
              <a:t>4/20/2022</a:t>
            </a:fld>
            <a:endParaRPr lang="en-US"/>
          </a:p>
        </p:txBody>
      </p:sp>
      <p:sp>
        <p:nvSpPr>
          <p:cNvPr id="6" name="Content Placeholder 2"/>
          <p:cNvSpPr txBox="1">
            <a:spLocks/>
          </p:cNvSpPr>
          <p:nvPr/>
        </p:nvSpPr>
        <p:spPr bwMode="auto">
          <a:xfrm>
            <a:off x="457199" y="822343"/>
            <a:ext cx="8545485" cy="25204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ts val="1200"/>
              </a:spcBef>
              <a:spcAft>
                <a:spcPct val="0"/>
              </a:spcAft>
              <a:buFont typeface="Arial" charset="0"/>
              <a:buChar char="•"/>
              <a:defRPr sz="2200" b="1" i="1" kern="1200" baseline="0">
                <a:solidFill>
                  <a:schemeClr val="tx1"/>
                </a:solidFill>
                <a:latin typeface="+mn-lt"/>
                <a:ea typeface="+mn-ea"/>
                <a:cs typeface="+mn-cs"/>
              </a:defRPr>
            </a:lvl1pPr>
            <a:lvl2pPr marL="742950" indent="-285750" algn="l" rtl="0" eaLnBrk="0" fontAlgn="base" hangingPunct="0">
              <a:spcBef>
                <a:spcPts val="800"/>
              </a:spcBef>
              <a:spcAft>
                <a:spcPct val="0"/>
              </a:spcAft>
              <a:buFont typeface="Arial" charset="0"/>
              <a:buChar char="–"/>
              <a:defRPr sz="1800" kern="1200" baseline="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i="0"/>
              <a:t>With 1-2 weeks of separation between each burn, the frozenness is maintained.</a:t>
            </a:r>
          </a:p>
          <a:p>
            <a:r>
              <a:rPr lang="en-US" i="0"/>
              <a:t>With 3+ weeks of separation between each burn, the frozen orbit bounds will be violated.</a:t>
            </a:r>
          </a:p>
          <a:p>
            <a:endParaRPr lang="en-US" i="0"/>
          </a:p>
        </p:txBody>
      </p:sp>
      <p:cxnSp>
        <p:nvCxnSpPr>
          <p:cNvPr id="11" name="Straight Arrow Connector 10"/>
          <p:cNvCxnSpPr>
            <a:cxnSpLocks/>
            <a:stCxn id="24" idx="3"/>
          </p:cNvCxnSpPr>
          <p:nvPr/>
        </p:nvCxnSpPr>
        <p:spPr>
          <a:xfrm>
            <a:off x="1678471" y="3051522"/>
            <a:ext cx="3051471" cy="1379898"/>
          </a:xfrm>
          <a:prstGeom prst="straightConnector1">
            <a:avLst/>
          </a:prstGeom>
          <a:ln w="38100">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27" idx="3"/>
          </p:cNvCxnSpPr>
          <p:nvPr/>
        </p:nvCxnSpPr>
        <p:spPr>
          <a:xfrm flipV="1">
            <a:off x="1668721" y="5772424"/>
            <a:ext cx="1140981" cy="155970"/>
          </a:xfrm>
          <a:prstGeom prst="straightConnector1">
            <a:avLst/>
          </a:prstGeom>
          <a:ln w="38100">
            <a:solidFill>
              <a:srgbClr val="77C82F"/>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26" idx="3"/>
          </p:cNvCxnSpPr>
          <p:nvPr/>
        </p:nvCxnSpPr>
        <p:spPr>
          <a:xfrm>
            <a:off x="1637622" y="4064138"/>
            <a:ext cx="2277673" cy="64987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36" idx="3"/>
          </p:cNvCxnSpPr>
          <p:nvPr/>
        </p:nvCxnSpPr>
        <p:spPr>
          <a:xfrm flipV="1">
            <a:off x="1694417" y="5015345"/>
            <a:ext cx="1509789" cy="1"/>
          </a:xfrm>
          <a:prstGeom prst="straightConnector1">
            <a:avLst/>
          </a:prstGeom>
          <a:ln w="381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24" name="Content Placeholder 2"/>
          <p:cNvSpPr txBox="1">
            <a:spLocks/>
          </p:cNvSpPr>
          <p:nvPr/>
        </p:nvSpPr>
        <p:spPr bwMode="auto">
          <a:xfrm>
            <a:off x="194515" y="2747103"/>
            <a:ext cx="1483956" cy="608838"/>
          </a:xfrm>
          <a:prstGeom prst="rect">
            <a:avLst/>
          </a:prstGeom>
          <a:noFill/>
          <a:ln w="12700">
            <a:solidFill>
              <a:srgbClr val="0000FF"/>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ts val="1200"/>
              </a:spcBef>
              <a:spcAft>
                <a:spcPct val="0"/>
              </a:spcAft>
              <a:buFont typeface="Arial" charset="0"/>
              <a:buChar char="•"/>
              <a:defRPr sz="2200" b="1" i="1" kern="1200" baseline="0">
                <a:solidFill>
                  <a:schemeClr val="tx1"/>
                </a:solidFill>
                <a:latin typeface="+mn-lt"/>
                <a:ea typeface="+mn-ea"/>
                <a:cs typeface="+mn-cs"/>
              </a:defRPr>
            </a:lvl1pPr>
            <a:lvl2pPr marL="742950" indent="-285750" algn="l" rtl="0" eaLnBrk="0" fontAlgn="base" hangingPunct="0">
              <a:spcBef>
                <a:spcPts val="800"/>
              </a:spcBef>
              <a:spcAft>
                <a:spcPct val="0"/>
              </a:spcAft>
              <a:buFont typeface="Arial" charset="0"/>
              <a:buChar char="–"/>
              <a:defRPr sz="1800" kern="1200" baseline="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0" i="0">
                <a:solidFill>
                  <a:srgbClr val="0000FF"/>
                </a:solidFill>
              </a:rPr>
              <a:t>1 week separation</a:t>
            </a:r>
          </a:p>
        </p:txBody>
      </p:sp>
      <p:sp>
        <p:nvSpPr>
          <p:cNvPr id="26" name="Content Placeholder 2"/>
          <p:cNvSpPr txBox="1">
            <a:spLocks/>
          </p:cNvSpPr>
          <p:nvPr/>
        </p:nvSpPr>
        <p:spPr bwMode="auto">
          <a:xfrm>
            <a:off x="207833" y="3696855"/>
            <a:ext cx="1429789" cy="734565"/>
          </a:xfrm>
          <a:prstGeom prst="rect">
            <a:avLst/>
          </a:prstGeom>
          <a:noFill/>
          <a:ln w="12700">
            <a:solidFill>
              <a:srgbClr val="FF0000"/>
            </a:solid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ts val="1200"/>
              </a:spcBef>
              <a:spcAft>
                <a:spcPct val="0"/>
              </a:spcAft>
              <a:buFont typeface="Arial" charset="0"/>
              <a:buChar char="•"/>
              <a:defRPr sz="2200" b="1" i="1" kern="1200" baseline="0">
                <a:solidFill>
                  <a:schemeClr val="tx1"/>
                </a:solidFill>
                <a:latin typeface="+mn-lt"/>
                <a:ea typeface="+mn-ea"/>
                <a:cs typeface="+mn-cs"/>
              </a:defRPr>
            </a:lvl1pPr>
            <a:lvl2pPr marL="742950" indent="-285750" algn="l" rtl="0" eaLnBrk="0" fontAlgn="base" hangingPunct="0">
              <a:spcBef>
                <a:spcPts val="800"/>
              </a:spcBef>
              <a:spcAft>
                <a:spcPct val="0"/>
              </a:spcAft>
              <a:buFont typeface="Arial" charset="0"/>
              <a:buChar char="–"/>
              <a:defRPr sz="1800" kern="1200" baseline="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1800" b="0" i="0">
                <a:solidFill>
                  <a:srgbClr val="FF0000"/>
                </a:solidFill>
              </a:rPr>
              <a:t>2 weeks separation</a:t>
            </a:r>
          </a:p>
        </p:txBody>
      </p:sp>
    </p:spTree>
    <p:extLst>
      <p:ext uri="{BB962C8B-B14F-4D97-AF65-F5344CB8AC3E}">
        <p14:creationId xmlns:p14="http://schemas.microsoft.com/office/powerpoint/2010/main" val="27123871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Re-Centering the Frozen Orbit</a:t>
            </a:r>
          </a:p>
        </p:txBody>
      </p:sp>
      <p:sp>
        <p:nvSpPr>
          <p:cNvPr id="4" name="Date Placeholder 3"/>
          <p:cNvSpPr>
            <a:spLocks noGrp="1"/>
          </p:cNvSpPr>
          <p:nvPr>
            <p:ph type="dt" sz="half" idx="10"/>
          </p:nvPr>
        </p:nvSpPr>
        <p:spPr>
          <a:xfrm>
            <a:off x="457200" y="6356350"/>
            <a:ext cx="21336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2EFCF25F-1685-42A8-9E9E-FA7378BA2C3D}" type="datetime1">
              <a:rPr lang="en-US" smtClean="0"/>
              <a:pPr>
                <a:defRPr/>
              </a:pPr>
              <a:t>4/20/2022</a:t>
            </a:fld>
            <a:endParaRPr lang="en-US"/>
          </a:p>
        </p:txBody>
      </p:sp>
      <p:sp>
        <p:nvSpPr>
          <p:cNvPr id="10" name="Content Placeholder 2"/>
          <p:cNvSpPr txBox="1">
            <a:spLocks/>
          </p:cNvSpPr>
          <p:nvPr/>
        </p:nvSpPr>
        <p:spPr bwMode="auto">
          <a:xfrm>
            <a:off x="457200" y="926869"/>
            <a:ext cx="8470900" cy="167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ts val="1200"/>
              </a:spcBef>
              <a:spcAft>
                <a:spcPct val="0"/>
              </a:spcAft>
              <a:buFont typeface="Arial" charset="0"/>
              <a:buChar char="•"/>
              <a:defRPr sz="2200" b="1" i="1" kern="1200" baseline="0">
                <a:solidFill>
                  <a:schemeClr val="tx1"/>
                </a:solidFill>
                <a:latin typeface="+mn-lt"/>
                <a:ea typeface="+mn-ea"/>
                <a:cs typeface="+mn-cs"/>
              </a:defRPr>
            </a:lvl1pPr>
            <a:lvl2pPr marL="742950" indent="-285750" algn="l" rtl="0" eaLnBrk="0" fontAlgn="base" hangingPunct="0">
              <a:spcBef>
                <a:spcPts val="800"/>
              </a:spcBef>
              <a:spcAft>
                <a:spcPct val="0"/>
              </a:spcAft>
              <a:buFont typeface="Arial" charset="0"/>
              <a:buChar char="–"/>
              <a:defRPr sz="1800" kern="1200" baseline="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i="0"/>
              <a:t>If significant time was spent between each burn, the second burn could be purposely phased to re-center Terra’s frozen orbit. Should any unexpected delays occur, this technique can be used to restore the frozen orbit.</a:t>
            </a:r>
          </a:p>
          <a:p>
            <a:r>
              <a:rPr lang="en-US" i="0"/>
              <a:t>The graph shows burns separated by 5 through 14 days with the second burn offset to restore the tight frozen orbit.</a:t>
            </a:r>
          </a:p>
        </p:txBody>
      </p:sp>
      <p:pic>
        <p:nvPicPr>
          <p:cNvPr id="3" name="Picture 2"/>
          <p:cNvPicPr>
            <a:picLocks noChangeAspect="1"/>
          </p:cNvPicPr>
          <p:nvPr/>
        </p:nvPicPr>
        <p:blipFill>
          <a:blip r:embed="rId2"/>
          <a:stretch>
            <a:fillRect/>
          </a:stretch>
        </p:blipFill>
        <p:spPr>
          <a:xfrm>
            <a:off x="1936750" y="3384807"/>
            <a:ext cx="5334000" cy="3000375"/>
          </a:xfrm>
          <a:prstGeom prst="rect">
            <a:avLst/>
          </a:prstGeom>
        </p:spPr>
      </p:pic>
    </p:spTree>
    <p:extLst>
      <p:ext uri="{BB962C8B-B14F-4D97-AF65-F5344CB8AC3E}">
        <p14:creationId xmlns:p14="http://schemas.microsoft.com/office/powerpoint/2010/main" val="14440854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Conclusion</a:t>
            </a:r>
          </a:p>
        </p:txBody>
      </p:sp>
      <p:sp>
        <p:nvSpPr>
          <p:cNvPr id="3" name="Content Placeholder 2"/>
          <p:cNvSpPr>
            <a:spLocks noGrp="1"/>
          </p:cNvSpPr>
          <p:nvPr>
            <p:ph idx="1"/>
          </p:nvPr>
        </p:nvSpPr>
        <p:spPr/>
        <p:txBody>
          <a:bodyPr vert="horz" lIns="91440" tIns="45720" rIns="91440" bIns="45720" rtlCol="0" anchor="t">
            <a:normAutofit lnSpcReduction="10000"/>
          </a:bodyPr>
          <a:lstStyle/>
          <a:p>
            <a:r>
              <a:rPr lang="en-US" b="1" dirty="0"/>
              <a:t>While the spacing between an apogee and perigee constellation exit burn does have a significant effect on Terra’s frozen orbit, Terra remains within the frozen orbit requirement </a:t>
            </a:r>
            <a:r>
              <a:rPr lang="en-US" b="1"/>
              <a:t>bounds for a separation of up to </a:t>
            </a:r>
            <a:r>
              <a:rPr lang="en-US" b="1" dirty="0">
                <a:solidFill>
                  <a:srgbClr val="0000FF"/>
                </a:solidFill>
              </a:rPr>
              <a:t>2 weeks</a:t>
            </a:r>
            <a:r>
              <a:rPr lang="en-US" b="1" dirty="0"/>
              <a:t>.</a:t>
            </a:r>
            <a:endParaRPr lang="en-US" b="1" dirty="0">
              <a:cs typeface="Calibri"/>
            </a:endParaRPr>
          </a:p>
          <a:p>
            <a:r>
              <a:rPr lang="en-US" b="1"/>
              <a:t>Shifting the phasing of the second burn has a significant effect on Terra’s frozen orbit.</a:t>
            </a:r>
            <a:endParaRPr lang="en-US" b="1">
              <a:cs typeface="Calibri"/>
            </a:endParaRPr>
          </a:p>
          <a:p>
            <a:pPr lvl="1"/>
            <a:r>
              <a:rPr lang="en-US">
                <a:ea typeface="+mn-lt"/>
                <a:cs typeface="+mn-lt"/>
              </a:rPr>
              <a:t>Should the second burn be delayed by a significant amount of time, the second burn location can be adjusted to tighten Terra’s frozen orbit.</a:t>
            </a:r>
            <a:endParaRPr lang="en-US">
              <a:cs typeface="Calibri"/>
            </a:endParaRPr>
          </a:p>
        </p:txBody>
      </p:sp>
      <p:sp>
        <p:nvSpPr>
          <p:cNvPr id="4" name="Date Placeholder 3"/>
          <p:cNvSpPr>
            <a:spLocks noGrp="1"/>
          </p:cNvSpPr>
          <p:nvPr>
            <p:ph type="dt" sz="half" idx="10"/>
          </p:nvPr>
        </p:nvSpPr>
        <p:spPr>
          <a:xfrm>
            <a:off x="457200" y="6356350"/>
            <a:ext cx="2133600" cy="365125"/>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2EFCF25F-1685-42A8-9E9E-FA7378BA2C3D}" type="datetime1">
              <a:rPr lang="en-US" smtClean="0"/>
              <a:pPr>
                <a:defRPr/>
              </a:pPr>
              <a:t>4/20/2022</a:t>
            </a:fld>
            <a:endParaRPr lang="en-US"/>
          </a:p>
        </p:txBody>
      </p:sp>
    </p:spTree>
    <p:extLst>
      <p:ext uri="{BB962C8B-B14F-4D97-AF65-F5344CB8AC3E}">
        <p14:creationId xmlns:p14="http://schemas.microsoft.com/office/powerpoint/2010/main" val="25766912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31D288-D2BC-4804-9BA9-DC026CB6D08C}"/>
              </a:ext>
            </a:extLst>
          </p:cNvPr>
          <p:cNvSpPr>
            <a:spLocks noGrp="1"/>
          </p:cNvSpPr>
          <p:nvPr>
            <p:ph type="title"/>
          </p:nvPr>
        </p:nvSpPr>
        <p:spPr>
          <a:xfrm>
            <a:off x="685800" y="2570409"/>
            <a:ext cx="7772400" cy="1362075"/>
          </a:xfrm>
        </p:spPr>
        <p:txBody>
          <a:bodyPr>
            <a:normAutofit/>
          </a:bodyPr>
          <a:lstStyle/>
          <a:p>
            <a:pPr algn="ctr"/>
            <a:r>
              <a:rPr lang="en-US"/>
              <a:t>FDS Contingency Exit Criteria and Frozenness analysis</a:t>
            </a:r>
          </a:p>
        </p:txBody>
      </p:sp>
      <p:sp>
        <p:nvSpPr>
          <p:cNvPr id="3" name="TextBox 2">
            <a:extLst>
              <a:ext uri="{FF2B5EF4-FFF2-40B4-BE49-F238E27FC236}">
                <a16:creationId xmlns:a16="http://schemas.microsoft.com/office/drawing/2014/main" id="{FBAD32AA-AFAA-4B7D-A1BA-6A7A87FAF91E}"/>
              </a:ext>
            </a:extLst>
          </p:cNvPr>
          <p:cNvSpPr txBox="1"/>
          <p:nvPr/>
        </p:nvSpPr>
        <p:spPr>
          <a:xfrm>
            <a:off x="2112886" y="4128116"/>
            <a:ext cx="5211192" cy="369332"/>
          </a:xfrm>
          <a:prstGeom prst="rect">
            <a:avLst/>
          </a:prstGeom>
          <a:noFill/>
        </p:spPr>
        <p:txBody>
          <a:bodyPr wrap="square" lIns="91440" tIns="45720" rIns="91440" bIns="45720" rtlCol="0" anchor="t">
            <a:spAutoFit/>
          </a:bodyPr>
          <a:lstStyle/>
          <a:p>
            <a:r>
              <a:rPr lang="en-US" dirty="0"/>
              <a:t>Presented by:  Keshav Swaminathan, </a:t>
            </a:r>
            <a:r>
              <a:rPr lang="en-US" dirty="0">
                <a:ea typeface="+mn-lt"/>
                <a:cs typeface="+mn-lt"/>
              </a:rPr>
              <a:t>FDS Terra POC</a:t>
            </a:r>
            <a:endParaRPr lang="en-US" dirty="0"/>
          </a:p>
        </p:txBody>
      </p:sp>
    </p:spTree>
    <p:extLst>
      <p:ext uri="{BB962C8B-B14F-4D97-AF65-F5344CB8AC3E}">
        <p14:creationId xmlns:p14="http://schemas.microsoft.com/office/powerpoint/2010/main" val="27837439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Content</a:t>
            </a:r>
          </a:p>
        </p:txBody>
      </p:sp>
      <p:sp>
        <p:nvSpPr>
          <p:cNvPr id="3" name="Content Placeholder 2"/>
          <p:cNvSpPr>
            <a:spLocks noGrp="1"/>
          </p:cNvSpPr>
          <p:nvPr>
            <p:ph idx="1"/>
          </p:nvPr>
        </p:nvSpPr>
        <p:spPr/>
        <p:txBody>
          <a:bodyPr lIns="91440" tIns="45720" rIns="91440" bIns="45720" anchor="t">
            <a:normAutofit lnSpcReduction="10000"/>
          </a:bodyPr>
          <a:lstStyle/>
          <a:p>
            <a:r>
              <a:rPr lang="en-US" b="1"/>
              <a:t>Purpose</a:t>
            </a:r>
            <a:endParaRPr lang="en-US" b="1">
              <a:cs typeface="Calibri"/>
            </a:endParaRPr>
          </a:p>
          <a:p>
            <a:r>
              <a:rPr lang="en-US" b="1"/>
              <a:t>Methodology</a:t>
            </a:r>
            <a:endParaRPr lang="en-US" b="1">
              <a:cs typeface="Calibri"/>
            </a:endParaRPr>
          </a:p>
          <a:p>
            <a:r>
              <a:rPr lang="en-US" b="1"/>
              <a:t>Contingency Cases</a:t>
            </a:r>
            <a:endParaRPr lang="en-US" b="1">
              <a:cs typeface="Calibri"/>
            </a:endParaRPr>
          </a:p>
          <a:p>
            <a:pPr lvl="1"/>
            <a:r>
              <a:rPr lang="en-US"/>
              <a:t>First CEM burn aborted (50% Abort Burn)</a:t>
            </a:r>
            <a:endParaRPr lang="en-US">
              <a:cs typeface="Calibri"/>
            </a:endParaRPr>
          </a:p>
          <a:p>
            <a:pPr lvl="2"/>
            <a:r>
              <a:rPr lang="en-US"/>
              <a:t>Frozenness/envelope status with varying 2</a:t>
            </a:r>
            <a:r>
              <a:rPr lang="en-US" baseline="30000"/>
              <a:t>nd</a:t>
            </a:r>
            <a:r>
              <a:rPr lang="en-US"/>
              <a:t> burn separations</a:t>
            </a:r>
            <a:endParaRPr lang="en-US">
              <a:cs typeface="Calibri"/>
            </a:endParaRPr>
          </a:p>
          <a:p>
            <a:pPr lvl="2"/>
            <a:r>
              <a:rPr lang="en-US"/>
              <a:t>Frozenness/envelope status with a 3</a:t>
            </a:r>
            <a:r>
              <a:rPr lang="en-US" baseline="30000"/>
              <a:t>rd</a:t>
            </a:r>
            <a:r>
              <a:rPr lang="en-US"/>
              <a:t> trim burn for the nominal 1 week separation and the 4 week separation</a:t>
            </a:r>
            <a:endParaRPr lang="en-US">
              <a:cs typeface="Calibri"/>
            </a:endParaRPr>
          </a:p>
          <a:p>
            <a:pPr lvl="1"/>
            <a:r>
              <a:rPr lang="en-US"/>
              <a:t>First CEM burn only</a:t>
            </a:r>
            <a:endParaRPr lang="en-US">
              <a:cs typeface="Calibri"/>
            </a:endParaRPr>
          </a:p>
          <a:p>
            <a:pPr lvl="2"/>
            <a:r>
              <a:rPr lang="en-US"/>
              <a:t>Frozenness/envelope status</a:t>
            </a:r>
            <a:endParaRPr lang="en-US">
              <a:cs typeface="Calibri"/>
            </a:endParaRPr>
          </a:p>
          <a:p>
            <a:r>
              <a:rPr lang="en-US" b="1"/>
              <a:t>Conclusions</a:t>
            </a:r>
            <a:endParaRPr lang="en-US" b="1">
              <a:cs typeface="Calibri"/>
            </a:endParaRPr>
          </a:p>
        </p:txBody>
      </p:sp>
    </p:spTree>
    <p:extLst>
      <p:ext uri="{BB962C8B-B14F-4D97-AF65-F5344CB8AC3E}">
        <p14:creationId xmlns:p14="http://schemas.microsoft.com/office/powerpoint/2010/main" val="4056982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Purpose</a:t>
            </a:r>
          </a:p>
        </p:txBody>
      </p:sp>
      <p:sp>
        <p:nvSpPr>
          <p:cNvPr id="7" name="Content Placeholder 6"/>
          <p:cNvSpPr>
            <a:spLocks noGrp="1"/>
          </p:cNvSpPr>
          <p:nvPr>
            <p:ph idx="1"/>
          </p:nvPr>
        </p:nvSpPr>
        <p:spPr/>
        <p:txBody>
          <a:bodyPr vert="horz" lIns="91440" tIns="45720" rIns="91440" bIns="45720" rtlCol="0" anchor="t">
            <a:normAutofit/>
          </a:bodyPr>
          <a:lstStyle/>
          <a:p>
            <a:r>
              <a:rPr lang="en-US" b="1"/>
              <a:t>The Purpose of this analysis was to observe the effects of the nominal and contingency cases on Terra’s frozen orbit and post-CEM exit envelope.</a:t>
            </a:r>
            <a:endParaRPr lang="en-US" b="1">
              <a:cs typeface="Calibri"/>
            </a:endParaRPr>
          </a:p>
          <a:p>
            <a:r>
              <a:rPr lang="en-US" b="1"/>
              <a:t>To evaluate the effectiveness of performing a 3</a:t>
            </a:r>
            <a:r>
              <a:rPr lang="en-US" b="1" baseline="30000"/>
              <a:t>rd</a:t>
            </a:r>
            <a:r>
              <a:rPr lang="en-US" b="1"/>
              <a:t> trim burn to help fix frozenness and envelope status for a partial 1</a:t>
            </a:r>
            <a:r>
              <a:rPr lang="en-US" b="1" baseline="30000"/>
              <a:t>st</a:t>
            </a:r>
            <a:r>
              <a:rPr lang="en-US" b="1"/>
              <a:t> burn</a:t>
            </a:r>
            <a:endParaRPr lang="en-US" b="1">
              <a:cs typeface="Calibri"/>
            </a:endParaRPr>
          </a:p>
        </p:txBody>
      </p:sp>
    </p:spTree>
    <p:extLst>
      <p:ext uri="{BB962C8B-B14F-4D97-AF65-F5344CB8AC3E}">
        <p14:creationId xmlns:p14="http://schemas.microsoft.com/office/powerpoint/2010/main" val="15360945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Methodology</a:t>
            </a:r>
          </a:p>
        </p:txBody>
      </p:sp>
      <p:sp>
        <p:nvSpPr>
          <p:cNvPr id="3" name="Content Placeholder 2"/>
          <p:cNvSpPr>
            <a:spLocks noGrp="1"/>
          </p:cNvSpPr>
          <p:nvPr>
            <p:ph idx="1"/>
          </p:nvPr>
        </p:nvSpPr>
        <p:spPr/>
        <p:txBody>
          <a:bodyPr vert="horz" lIns="91440" tIns="45720" rIns="91440" bIns="45720" rtlCol="0" anchor="t">
            <a:normAutofit lnSpcReduction="10000"/>
          </a:bodyPr>
          <a:lstStyle/>
          <a:p>
            <a:r>
              <a:rPr lang="en-US" b="1"/>
              <a:t>Member missions’ long-term ephemerides (Jan 2022- Jan 2024) are pulled from Constellation Coordination System (CCS) to compare against Terra’s decommissioning ephemeris</a:t>
            </a:r>
            <a:endParaRPr lang="en-US" b="1">
              <a:cs typeface="Calibri"/>
            </a:endParaRPr>
          </a:p>
          <a:p>
            <a:r>
              <a:rPr lang="en-US" b="1"/>
              <a:t>Terra’s decommissioning script was modified to produce ephemerides for each of the contingency cases</a:t>
            </a:r>
            <a:endParaRPr lang="en-US" b="1">
              <a:cs typeface="Calibri"/>
            </a:endParaRPr>
          </a:p>
          <a:p>
            <a:r>
              <a:rPr lang="en-US" b="1"/>
              <a:t>Aqua’s nominal Jan 2022 4.4 km exit plan ephemeris was used for Aqua analysis</a:t>
            </a:r>
            <a:endParaRPr lang="en-US" b="1">
              <a:cs typeface="Calibri"/>
            </a:endParaRPr>
          </a:p>
        </p:txBody>
      </p:sp>
    </p:spTree>
    <p:extLst>
      <p:ext uri="{BB962C8B-B14F-4D97-AF65-F5344CB8AC3E}">
        <p14:creationId xmlns:p14="http://schemas.microsoft.com/office/powerpoint/2010/main" val="30813032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Methodology</a:t>
            </a:r>
          </a:p>
        </p:txBody>
      </p:sp>
      <p:sp>
        <p:nvSpPr>
          <p:cNvPr id="3" name="Content Placeholder 2"/>
          <p:cNvSpPr>
            <a:spLocks noGrp="1"/>
          </p:cNvSpPr>
          <p:nvPr>
            <p:ph idx="1"/>
          </p:nvPr>
        </p:nvSpPr>
        <p:spPr/>
        <p:txBody>
          <a:bodyPr vert="horz" lIns="91440" tIns="45720" rIns="91440" bIns="45720" rtlCol="0" anchor="t">
            <a:normAutofit fontScale="85000" lnSpcReduction="10000"/>
          </a:bodyPr>
          <a:lstStyle/>
          <a:p>
            <a:r>
              <a:rPr lang="en-US" b="1"/>
              <a:t>Cases analyzed:</a:t>
            </a:r>
          </a:p>
          <a:p>
            <a:pPr lvl="1"/>
            <a:r>
              <a:rPr lang="en-US" b="1"/>
              <a:t>Nominal: </a:t>
            </a:r>
            <a:r>
              <a:rPr lang="en-US"/>
              <a:t>A nominal October 2022 exit with maneuver parameters from latest lifetime run (June 2021)</a:t>
            </a:r>
            <a:endParaRPr lang="en-US">
              <a:cs typeface="Calibri"/>
            </a:endParaRPr>
          </a:p>
          <a:p>
            <a:pPr lvl="1"/>
            <a:r>
              <a:rPr lang="en-US" b="1"/>
              <a:t>First Burn Aborted (50% Partial Burn): </a:t>
            </a:r>
            <a:r>
              <a:rPr lang="en-US"/>
              <a:t>The first CEM burn starts at the same time as the nominal case, but only lasts half as long, simulating a burn that is aborted halfway through. The second noon CEM is modeled to perform at various weeks of separation (1-4 weeks separation)</a:t>
            </a:r>
            <a:endParaRPr lang="en-US">
              <a:cs typeface="Calibri"/>
            </a:endParaRPr>
          </a:p>
          <a:p>
            <a:pPr lvl="1"/>
            <a:r>
              <a:rPr lang="en-US" b="1"/>
              <a:t>First burn only (No 2</a:t>
            </a:r>
            <a:r>
              <a:rPr lang="en-US" b="1" baseline="30000"/>
              <a:t>nd</a:t>
            </a:r>
            <a:r>
              <a:rPr lang="en-US" b="1"/>
              <a:t> CEM): </a:t>
            </a:r>
            <a:r>
              <a:rPr lang="en-US"/>
              <a:t>The first CEM burn is performed nominally, but no other burns are performed</a:t>
            </a:r>
            <a:endParaRPr lang="en-US">
              <a:cs typeface="Calibri"/>
            </a:endParaRPr>
          </a:p>
          <a:p>
            <a:r>
              <a:rPr lang="en-US" b="1"/>
              <a:t>The plots span from Jan 01 2022 – Jan 01 2024</a:t>
            </a:r>
            <a:endParaRPr lang="en-US" b="1">
              <a:cs typeface="Calibri"/>
            </a:endParaRPr>
          </a:p>
          <a:p>
            <a:pPr lvl="1"/>
            <a:r>
              <a:rPr lang="en-US" b="1"/>
              <a:t>Post maneuver envelope status taken directly after last CEM maneuver</a:t>
            </a:r>
            <a:endParaRPr lang="en-US" b="1">
              <a:cs typeface="Calibri"/>
            </a:endParaRPr>
          </a:p>
        </p:txBody>
      </p:sp>
    </p:spTree>
    <p:extLst>
      <p:ext uri="{BB962C8B-B14F-4D97-AF65-F5344CB8AC3E}">
        <p14:creationId xmlns:p14="http://schemas.microsoft.com/office/powerpoint/2010/main" val="10480669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9A81D-213D-423B-A163-BC495BD0B3EE}"/>
              </a:ext>
            </a:extLst>
          </p:cNvPr>
          <p:cNvSpPr>
            <a:spLocks noGrp="1"/>
          </p:cNvSpPr>
          <p:nvPr>
            <p:ph type="title"/>
          </p:nvPr>
        </p:nvSpPr>
        <p:spPr>
          <a:xfrm>
            <a:off x="141704" y="1535"/>
            <a:ext cx="9079913" cy="766371"/>
          </a:xfrm>
        </p:spPr>
        <p:txBody>
          <a:bodyPr>
            <a:normAutofit fontScale="90000"/>
          </a:bodyPr>
          <a:lstStyle/>
          <a:p>
            <a:r>
              <a:rPr lang="en-US" sz="2800"/>
              <a:t>Post-CEM Frozenness:</a:t>
            </a:r>
            <a:r>
              <a:rPr lang="en-US"/>
              <a:t> </a:t>
            </a:r>
            <a:br>
              <a:rPr lang="en-US"/>
            </a:br>
            <a:r>
              <a:rPr lang="en-US" sz="2000"/>
              <a:t>Partial First Burn Case</a:t>
            </a: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30906" y="1036980"/>
            <a:ext cx="7282188" cy="4369313"/>
          </a:xfrm>
        </p:spPr>
      </p:pic>
      <p:sp>
        <p:nvSpPr>
          <p:cNvPr id="3" name="TextBox 2"/>
          <p:cNvSpPr txBox="1"/>
          <p:nvPr/>
        </p:nvSpPr>
        <p:spPr>
          <a:xfrm>
            <a:off x="7953729" y="2266841"/>
            <a:ext cx="1076762" cy="646331"/>
          </a:xfrm>
          <a:prstGeom prst="rect">
            <a:avLst/>
          </a:prstGeom>
          <a:solidFill>
            <a:schemeClr val="bg1"/>
          </a:solidFill>
          <a:ln w="38100">
            <a:solidFill>
              <a:srgbClr val="0070C0"/>
            </a:solidFill>
          </a:ln>
        </p:spPr>
        <p:txBody>
          <a:bodyPr wrap="square" lIns="91440" tIns="45720" rIns="91440" bIns="45720" rtlCol="0" anchor="t">
            <a:spAutoFit/>
          </a:bodyPr>
          <a:lstStyle/>
          <a:p>
            <a:r>
              <a:rPr lang="en-US" b="1">
                <a:solidFill>
                  <a:srgbClr val="0070C0"/>
                </a:solidFill>
              </a:rPr>
              <a:t>1 Week Sep</a:t>
            </a:r>
            <a:endParaRPr lang="en-US" b="1">
              <a:solidFill>
                <a:srgbClr val="0070C0"/>
              </a:solidFill>
              <a:cs typeface="Calibri"/>
            </a:endParaRPr>
          </a:p>
        </p:txBody>
      </p:sp>
      <p:cxnSp>
        <p:nvCxnSpPr>
          <p:cNvPr id="8" name="Straight Arrow Connector 7"/>
          <p:cNvCxnSpPr>
            <a:stCxn id="3" idx="1"/>
          </p:cNvCxnSpPr>
          <p:nvPr/>
        </p:nvCxnSpPr>
        <p:spPr>
          <a:xfrm flipH="1">
            <a:off x="6494585" y="2590007"/>
            <a:ext cx="1459144" cy="305200"/>
          </a:xfrm>
          <a:prstGeom prst="straightConnector1">
            <a:avLst/>
          </a:prstGeom>
          <a:ln w="38100">
            <a:solidFill>
              <a:srgbClr val="0070C0"/>
            </a:solidFill>
            <a:tailEnd type="triangle"/>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7953729" y="3021453"/>
            <a:ext cx="1040157" cy="646331"/>
          </a:xfrm>
          <a:prstGeom prst="rect">
            <a:avLst/>
          </a:prstGeom>
          <a:solidFill>
            <a:schemeClr val="bg1"/>
          </a:solidFill>
          <a:ln w="38100">
            <a:solidFill>
              <a:srgbClr val="FF0000"/>
            </a:solidFill>
          </a:ln>
        </p:spPr>
        <p:txBody>
          <a:bodyPr wrap="none" rtlCol="0">
            <a:spAutoFit/>
          </a:bodyPr>
          <a:lstStyle/>
          <a:p>
            <a:r>
              <a:rPr lang="en-US" b="1">
                <a:solidFill>
                  <a:srgbClr val="FF0000"/>
                </a:solidFill>
              </a:rPr>
              <a:t>2 Weeks </a:t>
            </a:r>
            <a:br>
              <a:rPr lang="en-US" b="1">
                <a:solidFill>
                  <a:srgbClr val="FF0000"/>
                </a:solidFill>
              </a:rPr>
            </a:br>
            <a:r>
              <a:rPr lang="en-US" b="1">
                <a:solidFill>
                  <a:srgbClr val="FF0000"/>
                </a:solidFill>
              </a:rPr>
              <a:t>Sep</a:t>
            </a:r>
          </a:p>
        </p:txBody>
      </p:sp>
      <p:cxnSp>
        <p:nvCxnSpPr>
          <p:cNvPr id="11" name="Straight Arrow Connector 10"/>
          <p:cNvCxnSpPr>
            <a:stCxn id="10" idx="1"/>
          </p:cNvCxnSpPr>
          <p:nvPr/>
        </p:nvCxnSpPr>
        <p:spPr>
          <a:xfrm flipH="1" flipV="1">
            <a:off x="7151077" y="3318951"/>
            <a:ext cx="802652" cy="25668"/>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7978748" y="3791049"/>
            <a:ext cx="1040157" cy="646331"/>
          </a:xfrm>
          <a:prstGeom prst="rect">
            <a:avLst/>
          </a:prstGeom>
          <a:solidFill>
            <a:schemeClr val="bg1"/>
          </a:solidFill>
          <a:ln w="38100">
            <a:solidFill>
              <a:srgbClr val="00B0F0"/>
            </a:solidFill>
          </a:ln>
        </p:spPr>
        <p:txBody>
          <a:bodyPr wrap="none" rtlCol="0">
            <a:spAutoFit/>
          </a:bodyPr>
          <a:lstStyle/>
          <a:p>
            <a:r>
              <a:rPr lang="en-US" b="1">
                <a:solidFill>
                  <a:srgbClr val="00B0F0"/>
                </a:solidFill>
              </a:rPr>
              <a:t>3 Weeks </a:t>
            </a:r>
            <a:br>
              <a:rPr lang="en-US" b="1">
                <a:solidFill>
                  <a:srgbClr val="00B0F0"/>
                </a:solidFill>
              </a:rPr>
            </a:br>
            <a:r>
              <a:rPr lang="en-US" b="1">
                <a:solidFill>
                  <a:srgbClr val="00B0F0"/>
                </a:solidFill>
              </a:rPr>
              <a:t>Sep</a:t>
            </a:r>
          </a:p>
        </p:txBody>
      </p:sp>
      <p:cxnSp>
        <p:nvCxnSpPr>
          <p:cNvPr id="20" name="Straight Arrow Connector 19"/>
          <p:cNvCxnSpPr>
            <a:stCxn id="19" idx="1"/>
          </p:cNvCxnSpPr>
          <p:nvPr/>
        </p:nvCxnSpPr>
        <p:spPr>
          <a:xfrm flipH="1" flipV="1">
            <a:off x="7602416" y="4055437"/>
            <a:ext cx="376332" cy="58778"/>
          </a:xfrm>
          <a:prstGeom prst="straightConnector1">
            <a:avLst/>
          </a:prstGeom>
          <a:ln w="38100">
            <a:solidFill>
              <a:srgbClr val="00B0F0"/>
            </a:solidFill>
            <a:tailEnd type="triangle"/>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7978748" y="4750533"/>
            <a:ext cx="1026884" cy="646331"/>
          </a:xfrm>
          <a:prstGeom prst="rect">
            <a:avLst/>
          </a:prstGeom>
          <a:solidFill>
            <a:schemeClr val="bg1"/>
          </a:solidFill>
          <a:ln w="38100">
            <a:solidFill>
              <a:srgbClr val="92D050"/>
            </a:solidFill>
          </a:ln>
        </p:spPr>
        <p:txBody>
          <a:bodyPr wrap="square" rtlCol="0">
            <a:spAutoFit/>
          </a:bodyPr>
          <a:lstStyle/>
          <a:p>
            <a:r>
              <a:rPr lang="en-US" b="1">
                <a:solidFill>
                  <a:srgbClr val="92D050"/>
                </a:solidFill>
              </a:rPr>
              <a:t>4 Weeks </a:t>
            </a:r>
            <a:br>
              <a:rPr lang="en-US" b="1">
                <a:solidFill>
                  <a:srgbClr val="92D050"/>
                </a:solidFill>
              </a:rPr>
            </a:br>
            <a:r>
              <a:rPr lang="en-US" b="1">
                <a:solidFill>
                  <a:srgbClr val="92D050"/>
                </a:solidFill>
              </a:rPr>
              <a:t>Sep</a:t>
            </a:r>
          </a:p>
        </p:txBody>
      </p:sp>
      <p:cxnSp>
        <p:nvCxnSpPr>
          <p:cNvPr id="26" name="Straight Arrow Connector 25"/>
          <p:cNvCxnSpPr>
            <a:stCxn id="25" idx="1"/>
          </p:cNvCxnSpPr>
          <p:nvPr/>
        </p:nvCxnSpPr>
        <p:spPr>
          <a:xfrm flipH="1" flipV="1">
            <a:off x="7602416" y="4701767"/>
            <a:ext cx="376332" cy="371932"/>
          </a:xfrm>
          <a:prstGeom prst="straightConnector1">
            <a:avLst/>
          </a:prstGeom>
          <a:ln w="38100">
            <a:solidFill>
              <a:srgbClr val="92D050"/>
            </a:solidFill>
            <a:tailEnd type="triangle"/>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CA7D986C-699C-4A84-8058-2FDB036B09F4}"/>
              </a:ext>
            </a:extLst>
          </p:cNvPr>
          <p:cNvSpPr txBox="1"/>
          <p:nvPr/>
        </p:nvSpPr>
        <p:spPr>
          <a:xfrm>
            <a:off x="715915" y="5455059"/>
            <a:ext cx="819948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b="1">
                <a:cs typeface="Calibri"/>
              </a:rPr>
              <a:t>Frozenness plots for the partial burn scenarios with varying separation between the 1st 50% aborted midnight burn and the 2nd noon burn</a:t>
            </a:r>
          </a:p>
          <a:p>
            <a:pPr marL="285750" indent="-285750">
              <a:buFont typeface="Arial"/>
              <a:buChar char="•"/>
            </a:pPr>
            <a:r>
              <a:rPr lang="en-US" b="1">
                <a:cs typeface="Calibri"/>
              </a:rPr>
              <a:t>1-2 weeks separation does not violate frozenness, &gt;= 3 weeks does violate</a:t>
            </a:r>
          </a:p>
        </p:txBody>
      </p:sp>
    </p:spTree>
    <p:extLst>
      <p:ext uri="{BB962C8B-B14F-4D97-AF65-F5344CB8AC3E}">
        <p14:creationId xmlns:p14="http://schemas.microsoft.com/office/powerpoint/2010/main" val="5901493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Content Placeholder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5021" y="4365456"/>
            <a:ext cx="3013410" cy="2260058"/>
          </a:xfrm>
          <a:prstGeom prst="rect">
            <a:avLst/>
          </a:prstGeom>
        </p:spPr>
      </p:pic>
      <p:pic>
        <p:nvPicPr>
          <p:cNvPr id="13" name="Content Placeholder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0692" y="4365456"/>
            <a:ext cx="2966700" cy="2225024"/>
          </a:xfrm>
          <a:prstGeom prst="rect">
            <a:avLst/>
          </a:prstGeom>
        </p:spPr>
      </p:pic>
      <p:pic>
        <p:nvPicPr>
          <p:cNvPr id="11"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23263" y="1862369"/>
            <a:ext cx="3166524" cy="2374893"/>
          </a:xfrm>
          <a:prstGeom prst="rect">
            <a:avLst/>
          </a:prstGeom>
        </p:spPr>
      </p:pic>
      <p:pic>
        <p:nvPicPr>
          <p:cNvPr id="8" name="Content Placeholder 7"/>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2710586" y="1927506"/>
            <a:ext cx="3079674" cy="2309756"/>
          </a:xfrm>
        </p:spPr>
      </p:pic>
      <p:sp>
        <p:nvSpPr>
          <p:cNvPr id="2" name="Title 1"/>
          <p:cNvSpPr>
            <a:spLocks noGrp="1"/>
          </p:cNvSpPr>
          <p:nvPr>
            <p:ph type="title"/>
          </p:nvPr>
        </p:nvSpPr>
        <p:spPr/>
        <p:txBody>
          <a:bodyPr lIns="91440" tIns="45720" rIns="91440" bIns="45720" anchor="t"/>
          <a:lstStyle/>
          <a:p>
            <a:r>
              <a:rPr lang="en-US" sz="3600"/>
              <a:t>Partial Burn – 1-4 Week Separation</a:t>
            </a:r>
          </a:p>
        </p:txBody>
      </p:sp>
      <p:graphicFrame>
        <p:nvGraphicFramePr>
          <p:cNvPr id="7" name="Table 6"/>
          <p:cNvGraphicFramePr>
            <a:graphicFrameLocks noGrp="1"/>
          </p:cNvGraphicFramePr>
          <p:nvPr/>
        </p:nvGraphicFramePr>
        <p:xfrm>
          <a:off x="4579973" y="2996207"/>
          <a:ext cx="1245277" cy="685800"/>
        </p:xfrm>
        <a:graphic>
          <a:graphicData uri="http://schemas.openxmlformats.org/drawingml/2006/table">
            <a:tbl>
              <a:tblPr firstRow="1" bandRow="1">
                <a:tableStyleId>{5C22544A-7EE6-4342-B048-85BDC9FD1C3A}</a:tableStyleId>
              </a:tblPr>
              <a:tblGrid>
                <a:gridCol w="1245277">
                  <a:extLst>
                    <a:ext uri="{9D8B030D-6E8A-4147-A177-3AD203B41FA5}">
                      <a16:colId xmlns:a16="http://schemas.microsoft.com/office/drawing/2014/main" val="2213472279"/>
                    </a:ext>
                  </a:extLst>
                </a:gridCol>
              </a:tblGrid>
              <a:tr h="384274">
                <a:tc>
                  <a:txBody>
                    <a:bodyPr/>
                    <a:lstStyle/>
                    <a:p>
                      <a:r>
                        <a:rPr lang="en-US" sz="1100"/>
                        <a:t>1-week</a:t>
                      </a:r>
                      <a:r>
                        <a:rPr lang="en-US" sz="1100" baseline="0"/>
                        <a:t> Envelope Status (km)</a:t>
                      </a:r>
                      <a:endParaRPr lang="en-US" sz="1100"/>
                    </a:p>
                  </a:txBody>
                  <a:tcPr/>
                </a:tc>
                <a:extLst>
                  <a:ext uri="{0D108BD9-81ED-4DB2-BD59-A6C34878D82A}">
                    <a16:rowId xmlns:a16="http://schemas.microsoft.com/office/drawing/2014/main" val="1509132606"/>
                  </a:ext>
                </a:extLst>
              </a:tr>
              <a:tr h="155844">
                <a:tc>
                  <a:txBody>
                    <a:bodyPr/>
                    <a:lstStyle/>
                    <a:p>
                      <a:r>
                        <a:rPr lang="en-US" sz="1100"/>
                        <a:t>2.853</a:t>
                      </a:r>
                      <a:r>
                        <a:rPr lang="en-US" sz="1100" baseline="0"/>
                        <a:t> (&lt;4.0)</a:t>
                      </a:r>
                      <a:endParaRPr lang="en-US" sz="1100"/>
                    </a:p>
                  </a:txBody>
                  <a:tcPr/>
                </a:tc>
                <a:extLst>
                  <a:ext uri="{0D108BD9-81ED-4DB2-BD59-A6C34878D82A}">
                    <a16:rowId xmlns:a16="http://schemas.microsoft.com/office/drawing/2014/main" val="2585708914"/>
                  </a:ext>
                </a:extLst>
              </a:tr>
            </a:tbl>
          </a:graphicData>
        </a:graphic>
      </p:graphicFrame>
      <p:sp>
        <p:nvSpPr>
          <p:cNvPr id="9" name="TextBox 8"/>
          <p:cNvSpPr txBox="1"/>
          <p:nvPr/>
        </p:nvSpPr>
        <p:spPr>
          <a:xfrm>
            <a:off x="109545" y="887253"/>
            <a:ext cx="2666906" cy="3139321"/>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b="1"/>
              <a:t>Terra post-CEM maneuver envelope status </a:t>
            </a:r>
            <a:r>
              <a:rPr lang="en-US" b="1">
                <a:ea typeface="+mn-lt"/>
                <a:cs typeface="+mn-lt"/>
              </a:rPr>
              <a:t>between the 50% aborted midnight CEM and full noon CEM</a:t>
            </a:r>
            <a:r>
              <a:rPr lang="en-US" b="1"/>
              <a:t>:</a:t>
            </a:r>
          </a:p>
          <a:p>
            <a:pPr marL="742950" lvl="1" indent="-285750">
              <a:buFont typeface="Arial" panose="020B0604020202020204" pitchFamily="34" charset="0"/>
              <a:buChar char="•"/>
            </a:pPr>
            <a:r>
              <a:rPr lang="en-US"/>
              <a:t> </a:t>
            </a:r>
            <a:r>
              <a:rPr lang="en-US" b="1"/>
              <a:t>2.853 km </a:t>
            </a:r>
            <a:r>
              <a:rPr lang="en-US"/>
              <a:t>1 week </a:t>
            </a:r>
            <a:r>
              <a:rPr lang="en-US" err="1"/>
              <a:t>sep</a:t>
            </a:r>
            <a:endParaRPr lang="en-US">
              <a:cs typeface="Calibri"/>
            </a:endParaRPr>
          </a:p>
          <a:p>
            <a:pPr marL="742950" lvl="1" indent="-285750">
              <a:buFont typeface="Arial" panose="020B0604020202020204" pitchFamily="34" charset="0"/>
              <a:buChar char="•"/>
            </a:pPr>
            <a:r>
              <a:rPr lang="en-US" b="1"/>
              <a:t>2.285</a:t>
            </a:r>
            <a:r>
              <a:rPr lang="en-US"/>
              <a:t> 2 week </a:t>
            </a:r>
            <a:r>
              <a:rPr lang="en-US" err="1"/>
              <a:t>sep</a:t>
            </a:r>
            <a:endParaRPr lang="en-US">
              <a:cs typeface="Calibri"/>
            </a:endParaRPr>
          </a:p>
          <a:p>
            <a:pPr marL="742950" lvl="1" indent="-285750">
              <a:buFont typeface="Arial" panose="020B0604020202020204" pitchFamily="34" charset="0"/>
              <a:buChar char="•"/>
            </a:pPr>
            <a:r>
              <a:rPr lang="en-US" b="1"/>
              <a:t>1.710</a:t>
            </a:r>
            <a:r>
              <a:rPr lang="en-US"/>
              <a:t> 3 week </a:t>
            </a:r>
            <a:r>
              <a:rPr lang="en-US" err="1"/>
              <a:t>sep</a:t>
            </a:r>
            <a:endParaRPr lang="en-US">
              <a:cs typeface="Calibri"/>
            </a:endParaRPr>
          </a:p>
          <a:p>
            <a:pPr marL="742950" lvl="1" indent="-285750">
              <a:buFont typeface="Arial" panose="020B0604020202020204" pitchFamily="34" charset="0"/>
              <a:buChar char="•"/>
            </a:pPr>
            <a:r>
              <a:rPr lang="en-US" b="1"/>
              <a:t>1.211</a:t>
            </a:r>
            <a:r>
              <a:rPr lang="en-US"/>
              <a:t> 4 week </a:t>
            </a:r>
            <a:r>
              <a:rPr lang="en-US" err="1"/>
              <a:t>sep</a:t>
            </a:r>
            <a:r>
              <a:rPr lang="en-US"/>
              <a:t> </a:t>
            </a:r>
            <a:endParaRPr lang="en-US">
              <a:cs typeface="Calibri"/>
            </a:endParaRPr>
          </a:p>
        </p:txBody>
      </p:sp>
      <p:graphicFrame>
        <p:nvGraphicFramePr>
          <p:cNvPr id="10" name="Table 9"/>
          <p:cNvGraphicFramePr>
            <a:graphicFrameLocks noGrp="1"/>
          </p:cNvGraphicFramePr>
          <p:nvPr>
            <p:extLst>
              <p:ext uri="{D42A27DB-BD31-4B8C-83A1-F6EECF244321}">
                <p14:modId xmlns:p14="http://schemas.microsoft.com/office/powerpoint/2010/main" val="1101164438"/>
              </p:ext>
            </p:extLst>
          </p:nvPr>
        </p:nvGraphicFramePr>
        <p:xfrm>
          <a:off x="7941325" y="4148520"/>
          <a:ext cx="1175569" cy="914400"/>
        </p:xfrm>
        <a:graphic>
          <a:graphicData uri="http://schemas.openxmlformats.org/drawingml/2006/table">
            <a:tbl>
              <a:tblPr firstRow="1" bandRow="1">
                <a:tableStyleId>{5C22544A-7EE6-4342-B048-85BDC9FD1C3A}</a:tableStyleId>
              </a:tblPr>
              <a:tblGrid>
                <a:gridCol w="1175569">
                  <a:extLst>
                    <a:ext uri="{9D8B030D-6E8A-4147-A177-3AD203B41FA5}">
                      <a16:colId xmlns:a16="http://schemas.microsoft.com/office/drawing/2014/main" val="2213472279"/>
                    </a:ext>
                  </a:extLst>
                </a:gridCol>
              </a:tblGrid>
              <a:tr h="527733">
                <a:tc>
                  <a:txBody>
                    <a:bodyPr/>
                    <a:lstStyle/>
                    <a:p>
                      <a:r>
                        <a:rPr lang="en-US" sz="1200"/>
                        <a:t>2-week</a:t>
                      </a:r>
                      <a:r>
                        <a:rPr lang="en-US" sz="1200" baseline="0"/>
                        <a:t> Envelope Status (km)</a:t>
                      </a:r>
                      <a:endParaRPr lang="en-US" sz="1200"/>
                    </a:p>
                  </a:txBody>
                  <a:tcPr/>
                </a:tc>
                <a:extLst>
                  <a:ext uri="{0D108BD9-81ED-4DB2-BD59-A6C34878D82A}">
                    <a16:rowId xmlns:a16="http://schemas.microsoft.com/office/drawing/2014/main" val="1509132606"/>
                  </a:ext>
                </a:extLst>
              </a:tr>
              <a:tr h="245153">
                <a:tc>
                  <a:txBody>
                    <a:bodyPr/>
                    <a:lstStyle/>
                    <a:p>
                      <a:r>
                        <a:rPr lang="en-US" sz="1200"/>
                        <a:t>2.285</a:t>
                      </a:r>
                      <a:r>
                        <a:rPr lang="en-US" sz="1200" baseline="0"/>
                        <a:t> (&lt;4.0)</a:t>
                      </a:r>
                      <a:endParaRPr lang="en-US" sz="1200"/>
                    </a:p>
                  </a:txBody>
                  <a:tcPr/>
                </a:tc>
                <a:extLst>
                  <a:ext uri="{0D108BD9-81ED-4DB2-BD59-A6C34878D82A}">
                    <a16:rowId xmlns:a16="http://schemas.microsoft.com/office/drawing/2014/main" val="2585708914"/>
                  </a:ext>
                </a:extLst>
              </a:tr>
            </a:tbl>
          </a:graphicData>
        </a:graphic>
      </p:graphicFrame>
      <p:graphicFrame>
        <p:nvGraphicFramePr>
          <p:cNvPr id="12" name="Table 11"/>
          <p:cNvGraphicFramePr>
            <a:graphicFrameLocks noGrp="1"/>
          </p:cNvGraphicFramePr>
          <p:nvPr/>
        </p:nvGraphicFramePr>
        <p:xfrm>
          <a:off x="379479" y="5320458"/>
          <a:ext cx="1344555" cy="828040"/>
        </p:xfrm>
        <a:graphic>
          <a:graphicData uri="http://schemas.openxmlformats.org/drawingml/2006/table">
            <a:tbl>
              <a:tblPr firstRow="1" bandRow="1">
                <a:tableStyleId>{5C22544A-7EE6-4342-B048-85BDC9FD1C3A}</a:tableStyleId>
              </a:tblPr>
              <a:tblGrid>
                <a:gridCol w="1344555">
                  <a:extLst>
                    <a:ext uri="{9D8B030D-6E8A-4147-A177-3AD203B41FA5}">
                      <a16:colId xmlns:a16="http://schemas.microsoft.com/office/drawing/2014/main" val="2213472279"/>
                    </a:ext>
                  </a:extLst>
                </a:gridCol>
              </a:tblGrid>
              <a:tr h="370840">
                <a:tc>
                  <a:txBody>
                    <a:bodyPr/>
                    <a:lstStyle/>
                    <a:p>
                      <a:r>
                        <a:rPr lang="en-US" sz="1200"/>
                        <a:t>3-week</a:t>
                      </a:r>
                      <a:r>
                        <a:rPr lang="en-US" sz="1200" baseline="0"/>
                        <a:t> Envelope Status (km)</a:t>
                      </a:r>
                      <a:endParaRPr lang="en-US" sz="1200"/>
                    </a:p>
                  </a:txBody>
                  <a:tcPr/>
                </a:tc>
                <a:extLst>
                  <a:ext uri="{0D108BD9-81ED-4DB2-BD59-A6C34878D82A}">
                    <a16:rowId xmlns:a16="http://schemas.microsoft.com/office/drawing/2014/main" val="1509132606"/>
                  </a:ext>
                </a:extLst>
              </a:tr>
              <a:tr h="370840">
                <a:tc>
                  <a:txBody>
                    <a:bodyPr/>
                    <a:lstStyle/>
                    <a:p>
                      <a:r>
                        <a:rPr lang="en-US" sz="1200"/>
                        <a:t>1.710</a:t>
                      </a:r>
                      <a:r>
                        <a:rPr lang="en-US" sz="1200" baseline="0"/>
                        <a:t> (&lt;4.0)</a:t>
                      </a:r>
                      <a:endParaRPr lang="en-US" sz="1200"/>
                    </a:p>
                  </a:txBody>
                  <a:tcPr/>
                </a:tc>
                <a:extLst>
                  <a:ext uri="{0D108BD9-81ED-4DB2-BD59-A6C34878D82A}">
                    <a16:rowId xmlns:a16="http://schemas.microsoft.com/office/drawing/2014/main" val="2585708914"/>
                  </a:ext>
                </a:extLst>
              </a:tr>
            </a:tbl>
          </a:graphicData>
        </a:graphic>
      </p:graphicFrame>
      <p:graphicFrame>
        <p:nvGraphicFramePr>
          <p:cNvPr id="14" name="Table 13"/>
          <p:cNvGraphicFramePr>
            <a:graphicFrameLocks noGrp="1"/>
          </p:cNvGraphicFramePr>
          <p:nvPr/>
        </p:nvGraphicFramePr>
        <p:xfrm>
          <a:off x="7612947" y="5584217"/>
          <a:ext cx="1476840" cy="828040"/>
        </p:xfrm>
        <a:graphic>
          <a:graphicData uri="http://schemas.openxmlformats.org/drawingml/2006/table">
            <a:tbl>
              <a:tblPr firstRow="1" bandRow="1">
                <a:tableStyleId>{5C22544A-7EE6-4342-B048-85BDC9FD1C3A}</a:tableStyleId>
              </a:tblPr>
              <a:tblGrid>
                <a:gridCol w="1476840">
                  <a:extLst>
                    <a:ext uri="{9D8B030D-6E8A-4147-A177-3AD203B41FA5}">
                      <a16:colId xmlns:a16="http://schemas.microsoft.com/office/drawing/2014/main" val="2213472279"/>
                    </a:ext>
                  </a:extLst>
                </a:gridCol>
              </a:tblGrid>
              <a:tr h="370840">
                <a:tc>
                  <a:txBody>
                    <a:bodyPr/>
                    <a:lstStyle/>
                    <a:p>
                      <a:r>
                        <a:rPr lang="en-US" sz="1200"/>
                        <a:t>4-week</a:t>
                      </a:r>
                      <a:r>
                        <a:rPr lang="en-US" sz="1200" baseline="0"/>
                        <a:t> Envelope Status (km)</a:t>
                      </a:r>
                      <a:endParaRPr lang="en-US" sz="1200"/>
                    </a:p>
                  </a:txBody>
                  <a:tcPr/>
                </a:tc>
                <a:extLst>
                  <a:ext uri="{0D108BD9-81ED-4DB2-BD59-A6C34878D82A}">
                    <a16:rowId xmlns:a16="http://schemas.microsoft.com/office/drawing/2014/main" val="1509132606"/>
                  </a:ext>
                </a:extLst>
              </a:tr>
              <a:tr h="370840">
                <a:tc>
                  <a:txBody>
                    <a:bodyPr/>
                    <a:lstStyle/>
                    <a:p>
                      <a:r>
                        <a:rPr lang="en-US" sz="1200"/>
                        <a:t>1.211</a:t>
                      </a:r>
                      <a:r>
                        <a:rPr lang="en-US" sz="1200" baseline="0"/>
                        <a:t> (&lt;4.0)</a:t>
                      </a:r>
                      <a:endParaRPr lang="en-US" sz="1200"/>
                    </a:p>
                  </a:txBody>
                  <a:tcPr/>
                </a:tc>
                <a:extLst>
                  <a:ext uri="{0D108BD9-81ED-4DB2-BD59-A6C34878D82A}">
                    <a16:rowId xmlns:a16="http://schemas.microsoft.com/office/drawing/2014/main" val="2585708914"/>
                  </a:ext>
                </a:extLst>
              </a:tr>
            </a:tbl>
          </a:graphicData>
        </a:graphic>
      </p:graphicFrame>
      <p:sp>
        <p:nvSpPr>
          <p:cNvPr id="16" name="TextBox 15">
            <a:extLst>
              <a:ext uri="{FF2B5EF4-FFF2-40B4-BE49-F238E27FC236}">
                <a16:creationId xmlns:a16="http://schemas.microsoft.com/office/drawing/2014/main" id="{AC3DFD61-06D9-491F-A7A3-D56F37D02001}"/>
              </a:ext>
            </a:extLst>
          </p:cNvPr>
          <p:cNvSpPr txBox="1"/>
          <p:nvPr/>
        </p:nvSpPr>
        <p:spPr>
          <a:xfrm>
            <a:off x="2710586" y="764394"/>
            <a:ext cx="6379202" cy="1092607"/>
          </a:xfrm>
          <a:prstGeom prst="rect">
            <a:avLst/>
          </a:prstGeom>
          <a:noFill/>
          <a:ln w="19050">
            <a:solidFill>
              <a:schemeClr val="tx1"/>
            </a:solidFill>
          </a:ln>
        </p:spPr>
        <p:txBody>
          <a:bodyPr wrap="square" lIns="91440" tIns="45720" rIns="91440" bIns="45720" rtlCol="0" anchor="t">
            <a:spAutoFit/>
          </a:bodyPr>
          <a:lstStyle/>
          <a:p>
            <a:pPr algn="ctr"/>
            <a:r>
              <a:rPr lang="en-US" sz="1300">
                <a:solidFill>
                  <a:srgbClr val="0000FF"/>
                </a:solidFill>
              </a:rPr>
              <a:t>4 partial burn scenarios were analyzed with varying degrees of separation between CEM#1 and CEM#2</a:t>
            </a:r>
          </a:p>
          <a:p>
            <a:pPr algn="ctr"/>
            <a:r>
              <a:rPr lang="en-US" sz="1300">
                <a:solidFill>
                  <a:srgbClr val="0000FF"/>
                </a:solidFill>
              </a:rPr>
              <a:t>Exit status was analyzed directly after CEM#2 for all cases</a:t>
            </a:r>
          </a:p>
          <a:p>
            <a:pPr algn="ctr"/>
            <a:r>
              <a:rPr lang="en-US" sz="1300" b="1">
                <a:solidFill>
                  <a:srgbClr val="0000FF"/>
                </a:solidFill>
              </a:rPr>
              <a:t>For all 4 scenarios, exit envelope status is not achieved. 3</a:t>
            </a:r>
            <a:r>
              <a:rPr lang="en-US" sz="1300" b="1" baseline="30000">
                <a:solidFill>
                  <a:srgbClr val="0000FF"/>
                </a:solidFill>
              </a:rPr>
              <a:t>rd</a:t>
            </a:r>
            <a:r>
              <a:rPr lang="en-US" sz="1300" b="1">
                <a:solidFill>
                  <a:srgbClr val="0000FF"/>
                </a:solidFill>
              </a:rPr>
              <a:t> Trim burn would resolve this issue</a:t>
            </a:r>
          </a:p>
        </p:txBody>
      </p:sp>
    </p:spTree>
    <p:extLst>
      <p:ext uri="{BB962C8B-B14F-4D97-AF65-F5344CB8AC3E}">
        <p14:creationId xmlns:p14="http://schemas.microsoft.com/office/powerpoint/2010/main" val="33518457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Partial Burn- Trim Burn</a:t>
            </a:r>
          </a:p>
        </p:txBody>
      </p:sp>
      <p:sp>
        <p:nvSpPr>
          <p:cNvPr id="3" name="Content Placeholder 2"/>
          <p:cNvSpPr>
            <a:spLocks noGrp="1"/>
          </p:cNvSpPr>
          <p:nvPr>
            <p:ph idx="1"/>
          </p:nvPr>
        </p:nvSpPr>
        <p:spPr/>
        <p:txBody>
          <a:bodyPr vert="horz" lIns="91440" tIns="45720" rIns="91440" bIns="45720" rtlCol="0" anchor="t">
            <a:normAutofit fontScale="92500" lnSpcReduction="20000"/>
          </a:bodyPr>
          <a:lstStyle/>
          <a:p>
            <a:r>
              <a:rPr lang="en-US" b="1"/>
              <a:t>For all scenarios of a 50% Aborted 1</a:t>
            </a:r>
            <a:r>
              <a:rPr lang="en-US" b="1" baseline="30000"/>
              <a:t>st</a:t>
            </a:r>
            <a:r>
              <a:rPr lang="en-US" b="1"/>
              <a:t> CEM burn, Terra does not adequately achieve the exit status of 4.4 km </a:t>
            </a:r>
            <a:endParaRPr lang="en-US" b="1">
              <a:cs typeface="Calibri"/>
            </a:endParaRPr>
          </a:p>
          <a:p>
            <a:r>
              <a:rPr lang="en-US" b="1"/>
              <a:t>For 3-4 weeks separation between the CEM burns, frozenness is not maintained within operational requirements</a:t>
            </a:r>
            <a:endParaRPr lang="en-US" b="1">
              <a:cs typeface="Calibri"/>
            </a:endParaRPr>
          </a:p>
          <a:p>
            <a:r>
              <a:rPr lang="en-US" b="1"/>
              <a:t>Additional analysis was performed to verify whether a 3</a:t>
            </a:r>
            <a:r>
              <a:rPr lang="en-US" b="1" baseline="30000"/>
              <a:t>rd</a:t>
            </a:r>
            <a:r>
              <a:rPr lang="en-US" b="1"/>
              <a:t> trim burn can fix envelope status and frozenness</a:t>
            </a:r>
            <a:endParaRPr lang="en-US" b="1">
              <a:cs typeface="Calibri"/>
            </a:endParaRPr>
          </a:p>
          <a:p>
            <a:pPr lvl="1"/>
            <a:r>
              <a:rPr lang="en-US"/>
              <a:t>For 1 week separation scenario, modeled a single 80 sec retrograde midnight burn</a:t>
            </a:r>
            <a:endParaRPr lang="en-US">
              <a:cs typeface="Calibri"/>
            </a:endParaRPr>
          </a:p>
          <a:p>
            <a:pPr lvl="1"/>
            <a:r>
              <a:rPr lang="en-US"/>
              <a:t>For 4 week separation scenario, modeled a single 320 sec retrograde midnight burn</a:t>
            </a:r>
            <a:endParaRPr lang="en-US">
              <a:cs typeface="Calibri"/>
            </a:endParaRPr>
          </a:p>
        </p:txBody>
      </p:sp>
    </p:spTree>
    <p:extLst>
      <p:ext uri="{BB962C8B-B14F-4D97-AF65-F5344CB8AC3E}">
        <p14:creationId xmlns:p14="http://schemas.microsoft.com/office/powerpoint/2010/main" val="11809893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a:t>Partial Burn- Trim Burn (1 Week Separation)</a:t>
            </a: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82326" y="3272740"/>
            <a:ext cx="2849049" cy="2641322"/>
          </a:xfrm>
        </p:spPr>
      </p:pic>
      <p:graphicFrame>
        <p:nvGraphicFramePr>
          <p:cNvPr id="8" name="Table 7"/>
          <p:cNvGraphicFramePr>
            <a:graphicFrameLocks noGrp="1"/>
          </p:cNvGraphicFramePr>
          <p:nvPr/>
        </p:nvGraphicFramePr>
        <p:xfrm>
          <a:off x="4277702" y="6041484"/>
          <a:ext cx="3897923" cy="741680"/>
        </p:xfrm>
        <a:graphic>
          <a:graphicData uri="http://schemas.openxmlformats.org/drawingml/2006/table">
            <a:tbl>
              <a:tblPr firstRow="1" bandRow="1">
                <a:tableStyleId>{5C22544A-7EE6-4342-B048-85BDC9FD1C3A}</a:tableStyleId>
              </a:tblPr>
              <a:tblGrid>
                <a:gridCol w="3897923">
                  <a:extLst>
                    <a:ext uri="{9D8B030D-6E8A-4147-A177-3AD203B41FA5}">
                      <a16:colId xmlns:a16="http://schemas.microsoft.com/office/drawing/2014/main" val="2213472279"/>
                    </a:ext>
                  </a:extLst>
                </a:gridCol>
              </a:tblGrid>
              <a:tr h="370840">
                <a:tc>
                  <a:txBody>
                    <a:bodyPr/>
                    <a:lstStyle/>
                    <a:p>
                      <a:r>
                        <a:rPr lang="en-US"/>
                        <a:t>Post-Maneuver</a:t>
                      </a:r>
                      <a:r>
                        <a:rPr lang="en-US" baseline="0"/>
                        <a:t> Envelope Status (km)</a:t>
                      </a:r>
                      <a:endParaRPr lang="en-US"/>
                    </a:p>
                  </a:txBody>
                  <a:tcPr/>
                </a:tc>
                <a:extLst>
                  <a:ext uri="{0D108BD9-81ED-4DB2-BD59-A6C34878D82A}">
                    <a16:rowId xmlns:a16="http://schemas.microsoft.com/office/drawing/2014/main" val="1509132606"/>
                  </a:ext>
                </a:extLst>
              </a:tr>
              <a:tr h="370840">
                <a:tc>
                  <a:txBody>
                    <a:bodyPr/>
                    <a:lstStyle/>
                    <a:p>
                      <a:r>
                        <a:rPr lang="en-US"/>
                        <a:t>4.4136</a:t>
                      </a:r>
                      <a:r>
                        <a:rPr lang="en-US" baseline="0"/>
                        <a:t> (&gt;4.0)</a:t>
                      </a:r>
                      <a:endParaRPr lang="en-US"/>
                    </a:p>
                  </a:txBody>
                  <a:tcPr/>
                </a:tc>
                <a:extLst>
                  <a:ext uri="{0D108BD9-81ED-4DB2-BD59-A6C34878D82A}">
                    <a16:rowId xmlns:a16="http://schemas.microsoft.com/office/drawing/2014/main" val="2585708914"/>
                  </a:ext>
                </a:extLst>
              </a:tr>
            </a:tbl>
          </a:graphicData>
        </a:graphic>
      </p:graphicFrame>
      <p:sp>
        <p:nvSpPr>
          <p:cNvPr id="9" name="Content Placeholder 2"/>
          <p:cNvSpPr txBox="1">
            <a:spLocks/>
          </p:cNvSpPr>
          <p:nvPr/>
        </p:nvSpPr>
        <p:spPr>
          <a:xfrm>
            <a:off x="152400" y="947638"/>
            <a:ext cx="8851900" cy="5031582"/>
          </a:xfrm>
          <a:prstGeom prst="rect">
            <a:avLst/>
          </a:prstGeom>
        </p:spPr>
        <p:txBody>
          <a:bodyPr>
            <a:normAutofit/>
          </a:bodyPr>
          <a:lstStyle>
            <a:lvl1pPr marL="342900" indent="-342900" algn="l" defTabSz="457200" rtl="0" eaLnBrk="1" latinLnBrk="0" hangingPunct="1">
              <a:spcBef>
                <a:spcPct val="20000"/>
              </a:spcBef>
              <a:buFont typeface="Arial"/>
              <a:buChar char="•"/>
              <a:defRPr sz="32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a:t>Frozenness is improved with 3</a:t>
            </a:r>
            <a:r>
              <a:rPr lang="en-US" sz="2400" baseline="30000"/>
              <a:t>rd</a:t>
            </a:r>
            <a:r>
              <a:rPr lang="en-US" sz="2400"/>
              <a:t> targeted 80s midnight retrograde trim burn</a:t>
            </a:r>
          </a:p>
          <a:p>
            <a:r>
              <a:rPr lang="en-US" sz="2400"/>
              <a:t>Simultaneously, envelope status improves past the defined requirement (4.0 km)</a:t>
            </a:r>
          </a:p>
          <a:p>
            <a:pPr lvl="1"/>
            <a:r>
              <a:rPr lang="en-US" sz="2000"/>
              <a:t>Burns modeled at orbit midnight/noon/midnight respectively, did not shift phasing for optimal frozen orbit re-centering</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0851" y="3228329"/>
            <a:ext cx="3734774" cy="2801080"/>
          </a:xfrm>
          <a:prstGeom prst="rect">
            <a:avLst/>
          </a:prstGeom>
        </p:spPr>
      </p:pic>
      <p:sp>
        <p:nvSpPr>
          <p:cNvPr id="7" name="TextBox 6">
            <a:extLst>
              <a:ext uri="{FF2B5EF4-FFF2-40B4-BE49-F238E27FC236}">
                <a16:creationId xmlns:a16="http://schemas.microsoft.com/office/drawing/2014/main" id="{E6A5E0F5-C34F-444B-8887-6B483C3BC52E}"/>
              </a:ext>
            </a:extLst>
          </p:cNvPr>
          <p:cNvSpPr txBox="1"/>
          <p:nvPr/>
        </p:nvSpPr>
        <p:spPr>
          <a:xfrm>
            <a:off x="2199973" y="5268906"/>
            <a:ext cx="390827" cy="338554"/>
          </a:xfrm>
          <a:prstGeom prst="rect">
            <a:avLst/>
          </a:prstGeom>
          <a:noFill/>
          <a:ln>
            <a:solidFill>
              <a:srgbClr val="FF0000"/>
            </a:solidFill>
          </a:ln>
        </p:spPr>
        <p:txBody>
          <a:bodyPr wrap="square" rtlCol="0">
            <a:spAutoFit/>
          </a:bodyPr>
          <a:lstStyle/>
          <a:p>
            <a:r>
              <a:rPr lang="en-US" sz="800"/>
              <a:t>CEM#1</a:t>
            </a:r>
          </a:p>
        </p:txBody>
      </p:sp>
      <p:sp>
        <p:nvSpPr>
          <p:cNvPr id="11" name="TextBox 10">
            <a:extLst>
              <a:ext uri="{FF2B5EF4-FFF2-40B4-BE49-F238E27FC236}">
                <a16:creationId xmlns:a16="http://schemas.microsoft.com/office/drawing/2014/main" id="{000CB18C-14D0-42F9-810C-1B45C19F6417}"/>
              </a:ext>
            </a:extLst>
          </p:cNvPr>
          <p:cNvSpPr txBox="1"/>
          <p:nvPr/>
        </p:nvSpPr>
        <p:spPr>
          <a:xfrm>
            <a:off x="3240548" y="4290315"/>
            <a:ext cx="390827" cy="338554"/>
          </a:xfrm>
          <a:prstGeom prst="rect">
            <a:avLst/>
          </a:prstGeom>
          <a:noFill/>
          <a:ln>
            <a:solidFill>
              <a:srgbClr val="FF0000"/>
            </a:solidFill>
          </a:ln>
        </p:spPr>
        <p:txBody>
          <a:bodyPr wrap="square" rtlCol="0">
            <a:spAutoFit/>
          </a:bodyPr>
          <a:lstStyle/>
          <a:p>
            <a:r>
              <a:rPr lang="en-US" sz="800"/>
              <a:t>CEM#2</a:t>
            </a:r>
          </a:p>
        </p:txBody>
      </p:sp>
      <p:sp>
        <p:nvSpPr>
          <p:cNvPr id="12" name="TextBox 11">
            <a:extLst>
              <a:ext uri="{FF2B5EF4-FFF2-40B4-BE49-F238E27FC236}">
                <a16:creationId xmlns:a16="http://schemas.microsoft.com/office/drawing/2014/main" id="{DD7EA0DA-5285-4B95-AEC5-4C6880C2B984}"/>
              </a:ext>
            </a:extLst>
          </p:cNvPr>
          <p:cNvSpPr txBox="1"/>
          <p:nvPr/>
        </p:nvSpPr>
        <p:spPr>
          <a:xfrm>
            <a:off x="1503013" y="3646536"/>
            <a:ext cx="390827" cy="338554"/>
          </a:xfrm>
          <a:prstGeom prst="rect">
            <a:avLst/>
          </a:prstGeom>
          <a:noFill/>
          <a:ln>
            <a:solidFill>
              <a:srgbClr val="FF0000"/>
            </a:solidFill>
          </a:ln>
        </p:spPr>
        <p:txBody>
          <a:bodyPr wrap="square" rtlCol="0">
            <a:spAutoFit/>
          </a:bodyPr>
          <a:lstStyle/>
          <a:p>
            <a:r>
              <a:rPr lang="en-US" sz="800"/>
              <a:t>CEM#3</a:t>
            </a:r>
          </a:p>
        </p:txBody>
      </p:sp>
      <p:cxnSp>
        <p:nvCxnSpPr>
          <p:cNvPr id="14" name="Straight Arrow Connector 13">
            <a:extLst>
              <a:ext uri="{FF2B5EF4-FFF2-40B4-BE49-F238E27FC236}">
                <a16:creationId xmlns:a16="http://schemas.microsoft.com/office/drawing/2014/main" id="{19C1681D-B74E-4326-8226-525A3CD96EB7}"/>
              </a:ext>
            </a:extLst>
          </p:cNvPr>
          <p:cNvCxnSpPr>
            <a:stCxn id="12" idx="2"/>
          </p:cNvCxnSpPr>
          <p:nvPr/>
        </p:nvCxnSpPr>
        <p:spPr>
          <a:xfrm>
            <a:off x="1698427" y="3985090"/>
            <a:ext cx="63175" cy="305225"/>
          </a:xfrm>
          <a:prstGeom prst="straightConnector1">
            <a:avLst/>
          </a:prstGeom>
          <a:ln w="127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8E8F7DE0-BEA8-4300-9002-8A61586F1105}"/>
              </a:ext>
            </a:extLst>
          </p:cNvPr>
          <p:cNvCxnSpPr>
            <a:stCxn id="11" idx="1"/>
          </p:cNvCxnSpPr>
          <p:nvPr/>
        </p:nvCxnSpPr>
        <p:spPr>
          <a:xfrm flipH="1" flipV="1">
            <a:off x="2842847" y="4436665"/>
            <a:ext cx="397701" cy="22927"/>
          </a:xfrm>
          <a:prstGeom prst="straightConnector1">
            <a:avLst/>
          </a:prstGeom>
          <a:ln w="127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9AC85705-E67A-49A3-802C-86683A7FF3B9}"/>
              </a:ext>
            </a:extLst>
          </p:cNvPr>
          <p:cNvCxnSpPr>
            <a:cxnSpLocks/>
          </p:cNvCxnSpPr>
          <p:nvPr/>
        </p:nvCxnSpPr>
        <p:spPr>
          <a:xfrm flipH="1" flipV="1">
            <a:off x="2397477" y="4690933"/>
            <a:ext cx="7953" cy="542742"/>
          </a:xfrm>
          <a:prstGeom prst="straightConnector1">
            <a:avLst/>
          </a:prstGeom>
          <a:ln w="127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937285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a:t>Partial Burn - Trim Burn (4-Week Separation)</a:t>
            </a:r>
          </a:p>
        </p:txBody>
      </p:sp>
      <p:graphicFrame>
        <p:nvGraphicFramePr>
          <p:cNvPr id="8" name="Table 7"/>
          <p:cNvGraphicFramePr>
            <a:graphicFrameLocks noGrp="1"/>
          </p:cNvGraphicFramePr>
          <p:nvPr/>
        </p:nvGraphicFramePr>
        <p:xfrm>
          <a:off x="4126524" y="5955680"/>
          <a:ext cx="3897923" cy="741680"/>
        </p:xfrm>
        <a:graphic>
          <a:graphicData uri="http://schemas.openxmlformats.org/drawingml/2006/table">
            <a:tbl>
              <a:tblPr firstRow="1" bandRow="1">
                <a:tableStyleId>{5C22544A-7EE6-4342-B048-85BDC9FD1C3A}</a:tableStyleId>
              </a:tblPr>
              <a:tblGrid>
                <a:gridCol w="3897923">
                  <a:extLst>
                    <a:ext uri="{9D8B030D-6E8A-4147-A177-3AD203B41FA5}">
                      <a16:colId xmlns:a16="http://schemas.microsoft.com/office/drawing/2014/main" val="2213472279"/>
                    </a:ext>
                  </a:extLst>
                </a:gridCol>
              </a:tblGrid>
              <a:tr h="370840">
                <a:tc>
                  <a:txBody>
                    <a:bodyPr/>
                    <a:lstStyle/>
                    <a:p>
                      <a:r>
                        <a:rPr lang="en-US"/>
                        <a:t>Post-Maneuver</a:t>
                      </a:r>
                      <a:r>
                        <a:rPr lang="en-US" baseline="0"/>
                        <a:t> Envelope Status (km)</a:t>
                      </a:r>
                      <a:endParaRPr lang="en-US"/>
                    </a:p>
                  </a:txBody>
                  <a:tcPr/>
                </a:tc>
                <a:extLst>
                  <a:ext uri="{0D108BD9-81ED-4DB2-BD59-A6C34878D82A}">
                    <a16:rowId xmlns:a16="http://schemas.microsoft.com/office/drawing/2014/main" val="1509132606"/>
                  </a:ext>
                </a:extLst>
              </a:tr>
              <a:tr h="370840">
                <a:tc>
                  <a:txBody>
                    <a:bodyPr/>
                    <a:lstStyle/>
                    <a:p>
                      <a:r>
                        <a:rPr lang="en-US"/>
                        <a:t>7.2106</a:t>
                      </a:r>
                      <a:r>
                        <a:rPr lang="en-US" baseline="0"/>
                        <a:t> (&gt;4.0)</a:t>
                      </a:r>
                      <a:endParaRPr lang="en-US"/>
                    </a:p>
                  </a:txBody>
                  <a:tcPr/>
                </a:tc>
                <a:extLst>
                  <a:ext uri="{0D108BD9-81ED-4DB2-BD59-A6C34878D82A}">
                    <a16:rowId xmlns:a16="http://schemas.microsoft.com/office/drawing/2014/main" val="2585708914"/>
                  </a:ext>
                </a:extLst>
              </a:tr>
            </a:tbl>
          </a:graphicData>
        </a:graphic>
      </p:graphicFrame>
      <p:sp>
        <p:nvSpPr>
          <p:cNvPr id="9" name="Content Placeholder 2"/>
          <p:cNvSpPr txBox="1">
            <a:spLocks/>
          </p:cNvSpPr>
          <p:nvPr/>
        </p:nvSpPr>
        <p:spPr>
          <a:xfrm>
            <a:off x="146050" y="935393"/>
            <a:ext cx="8851900" cy="5031582"/>
          </a:xfrm>
          <a:prstGeom prst="rect">
            <a:avLst/>
          </a:prstGeom>
        </p:spPr>
        <p:txBody>
          <a:bodyPr>
            <a:normAutofit/>
          </a:bodyPr>
          <a:lstStyle>
            <a:lvl1pPr marL="342900" indent="-342900" algn="l" defTabSz="457200" rtl="0" eaLnBrk="1" latinLnBrk="0" hangingPunct="1">
              <a:spcBef>
                <a:spcPct val="20000"/>
              </a:spcBef>
              <a:buFont typeface="Arial"/>
              <a:buChar char="•"/>
              <a:defRPr sz="32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a:t>Frozenness is greatly improved with 3</a:t>
            </a:r>
            <a:r>
              <a:rPr lang="en-US" sz="2400" baseline="30000"/>
              <a:t>rd</a:t>
            </a:r>
            <a:r>
              <a:rPr lang="en-US" sz="2400"/>
              <a:t> targeted 320s midnight retrograde trim burn</a:t>
            </a:r>
          </a:p>
          <a:p>
            <a:r>
              <a:rPr lang="en-US" sz="2400"/>
              <a:t>Simultaneously, envelope status improves well past the defined requirement (4.0 km)</a:t>
            </a:r>
          </a:p>
          <a:p>
            <a:pPr lvl="1"/>
            <a:r>
              <a:rPr lang="en-US" sz="2000"/>
              <a:t>Burns modeled at orbit midnight/noon/midnight respectively, did not shift phasing for optimal frozen orbit re-centering</a:t>
            </a:r>
          </a:p>
          <a:p>
            <a:endParaRPr lang="en-US" sz="2400"/>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604" y="3255954"/>
            <a:ext cx="3048612" cy="2559647"/>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5478" y="3242025"/>
            <a:ext cx="3543431" cy="2657573"/>
          </a:xfrm>
          <a:prstGeom prst="rect">
            <a:avLst/>
          </a:prstGeom>
        </p:spPr>
      </p:pic>
      <p:sp>
        <p:nvSpPr>
          <p:cNvPr id="11" name="TextBox 10">
            <a:extLst>
              <a:ext uri="{FF2B5EF4-FFF2-40B4-BE49-F238E27FC236}">
                <a16:creationId xmlns:a16="http://schemas.microsoft.com/office/drawing/2014/main" id="{9830DC1C-DA17-4EDF-95C6-8112124F75D1}"/>
              </a:ext>
            </a:extLst>
          </p:cNvPr>
          <p:cNvSpPr txBox="1"/>
          <p:nvPr/>
        </p:nvSpPr>
        <p:spPr>
          <a:xfrm>
            <a:off x="1767992" y="5415778"/>
            <a:ext cx="494562" cy="215444"/>
          </a:xfrm>
          <a:prstGeom prst="rect">
            <a:avLst/>
          </a:prstGeom>
          <a:noFill/>
          <a:ln>
            <a:solidFill>
              <a:srgbClr val="FF0000"/>
            </a:solidFill>
          </a:ln>
        </p:spPr>
        <p:txBody>
          <a:bodyPr wrap="square" rtlCol="0">
            <a:spAutoFit/>
          </a:bodyPr>
          <a:lstStyle/>
          <a:p>
            <a:r>
              <a:rPr lang="en-US" sz="800"/>
              <a:t>CEM#1</a:t>
            </a:r>
          </a:p>
        </p:txBody>
      </p:sp>
      <p:sp>
        <p:nvSpPr>
          <p:cNvPr id="12" name="TextBox 11">
            <a:extLst>
              <a:ext uri="{FF2B5EF4-FFF2-40B4-BE49-F238E27FC236}">
                <a16:creationId xmlns:a16="http://schemas.microsoft.com/office/drawing/2014/main" id="{10E5B0A7-C5BF-4058-8480-52E5CEA34508}"/>
              </a:ext>
            </a:extLst>
          </p:cNvPr>
          <p:cNvSpPr txBox="1"/>
          <p:nvPr/>
        </p:nvSpPr>
        <p:spPr>
          <a:xfrm>
            <a:off x="2159659" y="3761195"/>
            <a:ext cx="494562" cy="215444"/>
          </a:xfrm>
          <a:prstGeom prst="rect">
            <a:avLst/>
          </a:prstGeom>
          <a:noFill/>
          <a:ln>
            <a:solidFill>
              <a:srgbClr val="FF0000"/>
            </a:solidFill>
          </a:ln>
        </p:spPr>
        <p:txBody>
          <a:bodyPr wrap="square" rtlCol="0">
            <a:spAutoFit/>
          </a:bodyPr>
          <a:lstStyle/>
          <a:p>
            <a:r>
              <a:rPr lang="en-US" sz="800"/>
              <a:t>CEM#2</a:t>
            </a:r>
          </a:p>
        </p:txBody>
      </p:sp>
      <p:sp>
        <p:nvSpPr>
          <p:cNvPr id="13" name="TextBox 12">
            <a:extLst>
              <a:ext uri="{FF2B5EF4-FFF2-40B4-BE49-F238E27FC236}">
                <a16:creationId xmlns:a16="http://schemas.microsoft.com/office/drawing/2014/main" id="{2585652F-7D3B-457C-8496-D979A6768A52}"/>
              </a:ext>
            </a:extLst>
          </p:cNvPr>
          <p:cNvSpPr txBox="1"/>
          <p:nvPr/>
        </p:nvSpPr>
        <p:spPr>
          <a:xfrm>
            <a:off x="604929" y="3272674"/>
            <a:ext cx="494562" cy="215444"/>
          </a:xfrm>
          <a:prstGeom prst="rect">
            <a:avLst/>
          </a:prstGeom>
          <a:noFill/>
          <a:ln>
            <a:solidFill>
              <a:srgbClr val="FF0000"/>
            </a:solidFill>
          </a:ln>
        </p:spPr>
        <p:txBody>
          <a:bodyPr wrap="square" rtlCol="0">
            <a:spAutoFit/>
          </a:bodyPr>
          <a:lstStyle/>
          <a:p>
            <a:r>
              <a:rPr lang="en-US" sz="800"/>
              <a:t>CEM#3</a:t>
            </a:r>
          </a:p>
        </p:txBody>
      </p:sp>
      <p:cxnSp>
        <p:nvCxnSpPr>
          <p:cNvPr id="14" name="Straight Arrow Connector 13">
            <a:extLst>
              <a:ext uri="{FF2B5EF4-FFF2-40B4-BE49-F238E27FC236}">
                <a16:creationId xmlns:a16="http://schemas.microsoft.com/office/drawing/2014/main" id="{3C4D3022-E8E6-45D5-9694-623EBEA1BFA2}"/>
              </a:ext>
            </a:extLst>
          </p:cNvPr>
          <p:cNvCxnSpPr>
            <a:cxnSpLocks/>
          </p:cNvCxnSpPr>
          <p:nvPr/>
        </p:nvCxnSpPr>
        <p:spPr>
          <a:xfrm>
            <a:off x="840902" y="3488118"/>
            <a:ext cx="152012" cy="328279"/>
          </a:xfrm>
          <a:prstGeom prst="straightConnector1">
            <a:avLst/>
          </a:prstGeom>
          <a:ln w="127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F7849785-61B5-4224-B2E8-190E9C5D5801}"/>
              </a:ext>
            </a:extLst>
          </p:cNvPr>
          <p:cNvCxnSpPr>
            <a:stCxn id="12" idx="1"/>
          </p:cNvCxnSpPr>
          <p:nvPr/>
        </p:nvCxnSpPr>
        <p:spPr>
          <a:xfrm flipH="1">
            <a:off x="2090832" y="3868917"/>
            <a:ext cx="68827" cy="224366"/>
          </a:xfrm>
          <a:prstGeom prst="straightConnector1">
            <a:avLst/>
          </a:prstGeom>
          <a:ln w="127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0CAC4BAB-DB80-4364-B7B4-DB48C02BC983}"/>
              </a:ext>
            </a:extLst>
          </p:cNvPr>
          <p:cNvCxnSpPr>
            <a:cxnSpLocks/>
          </p:cNvCxnSpPr>
          <p:nvPr/>
        </p:nvCxnSpPr>
        <p:spPr>
          <a:xfrm flipH="1" flipV="1">
            <a:off x="2001913" y="4589602"/>
            <a:ext cx="7954" cy="826178"/>
          </a:xfrm>
          <a:prstGeom prst="straightConnector1">
            <a:avLst/>
          </a:prstGeom>
          <a:ln w="127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83049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a:t>No 2</a:t>
            </a:r>
            <a:r>
              <a:rPr lang="en-US" sz="2400" baseline="30000"/>
              <a:t>nd</a:t>
            </a:r>
            <a:r>
              <a:rPr lang="en-US" sz="2400"/>
              <a:t> CEM Burn Frozenness and Envelope Status</a:t>
            </a: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 y="2149967"/>
            <a:ext cx="3300049" cy="3604715"/>
          </a:xfrm>
        </p:spPr>
      </p:pic>
      <p:graphicFrame>
        <p:nvGraphicFramePr>
          <p:cNvPr id="8" name="Table 7"/>
          <p:cNvGraphicFramePr>
            <a:graphicFrameLocks noGrp="1"/>
          </p:cNvGraphicFramePr>
          <p:nvPr>
            <p:extLst>
              <p:ext uri="{D42A27DB-BD31-4B8C-83A1-F6EECF244321}">
                <p14:modId xmlns:p14="http://schemas.microsoft.com/office/powerpoint/2010/main" val="4229700482"/>
              </p:ext>
            </p:extLst>
          </p:nvPr>
        </p:nvGraphicFramePr>
        <p:xfrm>
          <a:off x="3412881" y="5754682"/>
          <a:ext cx="3897923" cy="741680"/>
        </p:xfrm>
        <a:graphic>
          <a:graphicData uri="http://schemas.openxmlformats.org/drawingml/2006/table">
            <a:tbl>
              <a:tblPr firstRow="1" bandRow="1">
                <a:tableStyleId>{5C22544A-7EE6-4342-B048-85BDC9FD1C3A}</a:tableStyleId>
              </a:tblPr>
              <a:tblGrid>
                <a:gridCol w="3897923">
                  <a:extLst>
                    <a:ext uri="{9D8B030D-6E8A-4147-A177-3AD203B41FA5}">
                      <a16:colId xmlns:a16="http://schemas.microsoft.com/office/drawing/2014/main" val="835645593"/>
                    </a:ext>
                  </a:extLst>
                </a:gridCol>
              </a:tblGrid>
              <a:tr h="370840">
                <a:tc>
                  <a:txBody>
                    <a:bodyPr/>
                    <a:lstStyle/>
                    <a:p>
                      <a:r>
                        <a:rPr lang="en-US"/>
                        <a:t>Post-Maneuver</a:t>
                      </a:r>
                      <a:r>
                        <a:rPr lang="en-US" baseline="0"/>
                        <a:t> Envelope Status (km)</a:t>
                      </a:r>
                      <a:endParaRPr lang="en-US"/>
                    </a:p>
                  </a:txBody>
                  <a:tcPr/>
                </a:tc>
                <a:extLst>
                  <a:ext uri="{0D108BD9-81ED-4DB2-BD59-A6C34878D82A}">
                    <a16:rowId xmlns:a16="http://schemas.microsoft.com/office/drawing/2014/main" val="2237099420"/>
                  </a:ext>
                </a:extLst>
              </a:tr>
              <a:tr h="370840">
                <a:tc>
                  <a:txBody>
                    <a:bodyPr/>
                    <a:lstStyle/>
                    <a:p>
                      <a:r>
                        <a:rPr lang="en-US"/>
                        <a:t>-0.00201</a:t>
                      </a:r>
                      <a:r>
                        <a:rPr lang="en-US" baseline="0"/>
                        <a:t> (&lt;4.4)</a:t>
                      </a:r>
                      <a:endParaRPr lang="en-US"/>
                    </a:p>
                  </a:txBody>
                  <a:tcPr/>
                </a:tc>
                <a:extLst>
                  <a:ext uri="{0D108BD9-81ED-4DB2-BD59-A6C34878D82A}">
                    <a16:rowId xmlns:a16="http://schemas.microsoft.com/office/drawing/2014/main" val="2089931023"/>
                  </a:ext>
                </a:extLst>
              </a:tr>
            </a:tbl>
          </a:graphicData>
        </a:graphic>
      </p:graphicFrame>
      <p:sp>
        <p:nvSpPr>
          <p:cNvPr id="9" name="Content Placeholder 2"/>
          <p:cNvSpPr txBox="1">
            <a:spLocks/>
          </p:cNvSpPr>
          <p:nvPr/>
        </p:nvSpPr>
        <p:spPr>
          <a:xfrm>
            <a:off x="152400" y="935190"/>
            <a:ext cx="8851900" cy="5031582"/>
          </a:xfrm>
          <a:prstGeom prst="rect">
            <a:avLst/>
          </a:prstGeom>
        </p:spPr>
        <p:txBody>
          <a:bodyPr>
            <a:normAutofit/>
          </a:bodyPr>
          <a:lstStyle>
            <a:lvl1pPr marL="342900" indent="-342900" algn="l" defTabSz="457200" rtl="0" eaLnBrk="1" latinLnBrk="0" hangingPunct="1">
              <a:spcBef>
                <a:spcPct val="20000"/>
              </a:spcBef>
              <a:buFont typeface="Arial"/>
              <a:buChar char="•"/>
              <a:defRPr sz="32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a:t>Frozenness is violated if no 2</a:t>
            </a:r>
            <a:r>
              <a:rPr lang="en-US" sz="2400" baseline="30000"/>
              <a:t>nd</a:t>
            </a:r>
            <a:r>
              <a:rPr lang="en-US" sz="2400"/>
              <a:t> CEM burn is performed</a:t>
            </a:r>
          </a:p>
          <a:p>
            <a:r>
              <a:rPr lang="en-US" sz="2400"/>
              <a:t>The post-maneuver envelope status is also well below the mission exit requirement (4.4 km)</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1651" y="2149967"/>
            <a:ext cx="4683457" cy="3512593"/>
          </a:xfrm>
          <a:prstGeom prst="rect">
            <a:avLst/>
          </a:prstGeom>
        </p:spPr>
      </p:pic>
    </p:spTree>
    <p:extLst>
      <p:ext uri="{BB962C8B-B14F-4D97-AF65-F5344CB8AC3E}">
        <p14:creationId xmlns:p14="http://schemas.microsoft.com/office/powerpoint/2010/main" val="7607633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Conclusions</a:t>
            </a:r>
          </a:p>
        </p:txBody>
      </p:sp>
      <p:sp>
        <p:nvSpPr>
          <p:cNvPr id="3" name="Content Placeholder 2"/>
          <p:cNvSpPr>
            <a:spLocks noGrp="1"/>
          </p:cNvSpPr>
          <p:nvPr>
            <p:ph idx="1"/>
          </p:nvPr>
        </p:nvSpPr>
        <p:spPr/>
        <p:txBody>
          <a:bodyPr lIns="91440" tIns="45720" rIns="91440" bIns="45720" anchor="t">
            <a:normAutofit/>
          </a:bodyPr>
          <a:lstStyle/>
          <a:p>
            <a:r>
              <a:rPr lang="en-US" sz="2800" b="1"/>
              <a:t>If Terra has to abort its first midnight CEM burn, this will negatively affect the frozenness and envelope status</a:t>
            </a:r>
          </a:p>
          <a:p>
            <a:pPr lvl="1"/>
            <a:r>
              <a:rPr lang="en-US" sz="2400"/>
              <a:t>Envelope status decreases over separation length</a:t>
            </a:r>
          </a:p>
          <a:p>
            <a:pPr lvl="1"/>
            <a:r>
              <a:rPr lang="en-US" sz="2400"/>
              <a:t>Trim burn can be used to satisfy exit criteria and improve orbit frozenness</a:t>
            </a:r>
          </a:p>
          <a:p>
            <a:r>
              <a:rPr lang="en-US" sz="2800" b="1">
                <a:cs typeface="Calibri"/>
              </a:rPr>
              <a:t>If no 2</a:t>
            </a:r>
            <a:r>
              <a:rPr lang="en-US" sz="2800" b="1" baseline="30000">
                <a:cs typeface="Calibri"/>
              </a:rPr>
              <a:t>nd</a:t>
            </a:r>
            <a:r>
              <a:rPr lang="en-US" sz="2800" b="1">
                <a:cs typeface="Calibri"/>
              </a:rPr>
              <a:t> CEM is performed, Terra will violate the frozen orbit constraints and will not achieve the desired post-maneuver envelope status</a:t>
            </a:r>
          </a:p>
          <a:p>
            <a:pPr lvl="1"/>
            <a:r>
              <a:rPr lang="en-US" sz="2400" b="1">
                <a:cs typeface="Calibri"/>
              </a:rPr>
              <a:t>However, as long as a second CEM is performed within 2 weeks, there will be no safety concerns</a:t>
            </a:r>
          </a:p>
        </p:txBody>
      </p:sp>
    </p:spTree>
    <p:extLst>
      <p:ext uri="{BB962C8B-B14F-4D97-AF65-F5344CB8AC3E}">
        <p14:creationId xmlns:p14="http://schemas.microsoft.com/office/powerpoint/2010/main" val="33427504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31D288-D2BC-4804-9BA9-DC026CB6D08C}"/>
              </a:ext>
            </a:extLst>
          </p:cNvPr>
          <p:cNvSpPr>
            <a:spLocks noGrp="1"/>
          </p:cNvSpPr>
          <p:nvPr>
            <p:ph type="title"/>
          </p:nvPr>
        </p:nvSpPr>
        <p:spPr>
          <a:xfrm>
            <a:off x="685800" y="2747962"/>
            <a:ext cx="7772400" cy="1362075"/>
          </a:xfrm>
        </p:spPr>
        <p:txBody>
          <a:bodyPr>
            <a:normAutofit/>
          </a:bodyPr>
          <a:lstStyle/>
          <a:p>
            <a:pPr algn="ctr"/>
            <a:r>
              <a:rPr lang="en-US"/>
              <a:t>FDS Orbit safety analysis</a:t>
            </a:r>
          </a:p>
        </p:txBody>
      </p:sp>
      <p:sp>
        <p:nvSpPr>
          <p:cNvPr id="3" name="TextBox 2">
            <a:extLst>
              <a:ext uri="{FF2B5EF4-FFF2-40B4-BE49-F238E27FC236}">
                <a16:creationId xmlns:a16="http://schemas.microsoft.com/office/drawing/2014/main" id="{F87302F9-A99B-4A2B-9454-FC3CEE1EBD68}"/>
              </a:ext>
            </a:extLst>
          </p:cNvPr>
          <p:cNvSpPr txBox="1"/>
          <p:nvPr/>
        </p:nvSpPr>
        <p:spPr>
          <a:xfrm>
            <a:off x="2112886" y="4128116"/>
            <a:ext cx="5211192" cy="369332"/>
          </a:xfrm>
          <a:prstGeom prst="rect">
            <a:avLst/>
          </a:prstGeom>
          <a:noFill/>
        </p:spPr>
        <p:txBody>
          <a:bodyPr wrap="square" lIns="91440" tIns="45720" rIns="91440" bIns="45720" rtlCol="0" anchor="t">
            <a:spAutoFit/>
          </a:bodyPr>
          <a:lstStyle/>
          <a:p>
            <a:r>
              <a:rPr lang="en-US" dirty="0"/>
              <a:t>Presented by:  Keshav Swaminathan, FDS Terra POC</a:t>
            </a:r>
          </a:p>
        </p:txBody>
      </p:sp>
    </p:spTree>
    <p:extLst>
      <p:ext uri="{BB962C8B-B14F-4D97-AF65-F5344CB8AC3E}">
        <p14:creationId xmlns:p14="http://schemas.microsoft.com/office/powerpoint/2010/main" val="33912768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Content</a:t>
            </a:r>
          </a:p>
        </p:txBody>
      </p:sp>
      <p:sp>
        <p:nvSpPr>
          <p:cNvPr id="3" name="Content Placeholder 2"/>
          <p:cNvSpPr>
            <a:spLocks noGrp="1"/>
          </p:cNvSpPr>
          <p:nvPr>
            <p:ph idx="1"/>
          </p:nvPr>
        </p:nvSpPr>
        <p:spPr/>
        <p:txBody>
          <a:bodyPr vert="horz" lIns="91440" tIns="45720" rIns="91440" bIns="45720" rtlCol="0" anchor="t">
            <a:normAutofit fontScale="70000" lnSpcReduction="20000"/>
          </a:bodyPr>
          <a:lstStyle/>
          <a:p>
            <a:r>
              <a:rPr lang="en-US" b="1"/>
              <a:t>Purpose</a:t>
            </a:r>
            <a:endParaRPr lang="en-US" b="1">
              <a:cs typeface="Calibri"/>
            </a:endParaRPr>
          </a:p>
          <a:p>
            <a:r>
              <a:rPr lang="en-US" b="1"/>
              <a:t>Methodology</a:t>
            </a:r>
            <a:endParaRPr lang="en-US" b="1">
              <a:cs typeface="Calibri"/>
            </a:endParaRPr>
          </a:p>
          <a:p>
            <a:r>
              <a:rPr lang="en-US" b="1"/>
              <a:t>Nominal</a:t>
            </a:r>
            <a:endParaRPr lang="en-US" b="1">
              <a:cs typeface="Calibri"/>
            </a:endParaRPr>
          </a:p>
          <a:p>
            <a:pPr lvl="1"/>
            <a:r>
              <a:rPr lang="en-US"/>
              <a:t>Radial/Time buffers</a:t>
            </a:r>
            <a:endParaRPr lang="en-US">
              <a:cs typeface="Calibri"/>
            </a:endParaRPr>
          </a:p>
          <a:p>
            <a:pPr lvl="1"/>
            <a:r>
              <a:rPr lang="en-US"/>
              <a:t>Crossings</a:t>
            </a:r>
            <a:endParaRPr lang="en-US">
              <a:cs typeface="Calibri"/>
            </a:endParaRPr>
          </a:p>
          <a:p>
            <a:pPr lvl="1"/>
            <a:r>
              <a:rPr lang="en-US"/>
              <a:t>Min RSS Separation for Landsat 8 and 9</a:t>
            </a:r>
            <a:endParaRPr lang="en-US">
              <a:cs typeface="Calibri"/>
            </a:endParaRPr>
          </a:p>
          <a:p>
            <a:r>
              <a:rPr lang="en-US" b="1"/>
              <a:t>Partial Burn (CEM1 50% Abort)</a:t>
            </a:r>
            <a:endParaRPr lang="en-US" b="1">
              <a:cs typeface="Calibri"/>
            </a:endParaRPr>
          </a:p>
          <a:p>
            <a:pPr lvl="1"/>
            <a:r>
              <a:rPr lang="en-US"/>
              <a:t>Radial/Time buffers</a:t>
            </a:r>
            <a:endParaRPr lang="en-US">
              <a:cs typeface="Calibri"/>
            </a:endParaRPr>
          </a:p>
          <a:p>
            <a:pPr lvl="1"/>
            <a:r>
              <a:rPr lang="en-US"/>
              <a:t>Crossings</a:t>
            </a:r>
            <a:endParaRPr lang="en-US">
              <a:cs typeface="Calibri"/>
            </a:endParaRPr>
          </a:p>
          <a:p>
            <a:pPr lvl="1"/>
            <a:r>
              <a:rPr lang="en-US"/>
              <a:t>Min RSS Separation for Landsat 8 and 9</a:t>
            </a:r>
            <a:endParaRPr lang="en-US">
              <a:cs typeface="Calibri"/>
            </a:endParaRPr>
          </a:p>
          <a:p>
            <a:r>
              <a:rPr lang="en-US" b="1"/>
              <a:t>No 2</a:t>
            </a:r>
            <a:r>
              <a:rPr lang="en-US" b="1" baseline="30000"/>
              <a:t>nd</a:t>
            </a:r>
            <a:r>
              <a:rPr lang="en-US" b="1"/>
              <a:t> CEM</a:t>
            </a:r>
            <a:endParaRPr lang="en-US" b="1">
              <a:cs typeface="Calibri"/>
            </a:endParaRPr>
          </a:p>
          <a:p>
            <a:pPr lvl="1"/>
            <a:r>
              <a:rPr lang="en-US"/>
              <a:t>Radial/Time buffers</a:t>
            </a:r>
            <a:endParaRPr lang="en-US">
              <a:cs typeface="Calibri"/>
            </a:endParaRPr>
          </a:p>
          <a:p>
            <a:pPr lvl="1"/>
            <a:r>
              <a:rPr lang="en-US"/>
              <a:t>Crossings</a:t>
            </a:r>
            <a:endParaRPr lang="en-US">
              <a:cs typeface="Calibri"/>
            </a:endParaRPr>
          </a:p>
          <a:p>
            <a:pPr lvl="1"/>
            <a:r>
              <a:rPr lang="en-US"/>
              <a:t>Min RSS Separation for Landsat 8 and 9</a:t>
            </a:r>
            <a:endParaRPr lang="en-US">
              <a:cs typeface="Calibri"/>
            </a:endParaRPr>
          </a:p>
          <a:p>
            <a:r>
              <a:rPr lang="en-US" b="1"/>
              <a:t>Conclusions</a:t>
            </a:r>
            <a:endParaRPr lang="en-US" b="1">
              <a:cs typeface="Calibri"/>
            </a:endParaRPr>
          </a:p>
        </p:txBody>
      </p:sp>
    </p:spTree>
    <p:extLst>
      <p:ext uri="{BB962C8B-B14F-4D97-AF65-F5344CB8AC3E}">
        <p14:creationId xmlns:p14="http://schemas.microsoft.com/office/powerpoint/2010/main" val="12344542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Purpose</a:t>
            </a:r>
          </a:p>
        </p:txBody>
      </p:sp>
      <p:sp>
        <p:nvSpPr>
          <p:cNvPr id="7" name="Content Placeholder 6"/>
          <p:cNvSpPr>
            <a:spLocks noGrp="1"/>
          </p:cNvSpPr>
          <p:nvPr>
            <p:ph idx="1"/>
          </p:nvPr>
        </p:nvSpPr>
        <p:spPr/>
        <p:txBody>
          <a:bodyPr vert="horz" lIns="91440" tIns="45720" rIns="91440" bIns="45720" rtlCol="0" anchor="t">
            <a:normAutofit/>
          </a:bodyPr>
          <a:lstStyle/>
          <a:p>
            <a:r>
              <a:rPr lang="en-US" b="1"/>
              <a:t>The Purpose of this analysis was to verify the orbit safety of Terra with respect to various constellation members</a:t>
            </a:r>
          </a:p>
          <a:p>
            <a:pPr lvl="1"/>
            <a:r>
              <a:rPr lang="en-US"/>
              <a:t>The nominal, partial first burn, and no 2</a:t>
            </a:r>
            <a:r>
              <a:rPr lang="en-US" baseline="30000"/>
              <a:t>nd</a:t>
            </a:r>
            <a:r>
              <a:rPr lang="en-US"/>
              <a:t> CEM cases were evaluated against the A-Train, the Morning Constellation, and the C-Train (CALIPSO) from Sep 01 2022 – Jan 01 2024</a:t>
            </a:r>
            <a:endParaRPr lang="en-US">
              <a:cs typeface="Calibri"/>
            </a:endParaRPr>
          </a:p>
        </p:txBody>
      </p:sp>
    </p:spTree>
    <p:extLst>
      <p:ext uri="{BB962C8B-B14F-4D97-AF65-F5344CB8AC3E}">
        <p14:creationId xmlns:p14="http://schemas.microsoft.com/office/powerpoint/2010/main" val="42170094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CD41A-A859-479F-8DB1-87EBF8DA8F75}"/>
              </a:ext>
            </a:extLst>
          </p:cNvPr>
          <p:cNvSpPr>
            <a:spLocks noGrp="1"/>
          </p:cNvSpPr>
          <p:nvPr>
            <p:ph type="title"/>
          </p:nvPr>
        </p:nvSpPr>
        <p:spPr>
          <a:xfrm>
            <a:off x="457200" y="0"/>
            <a:ext cx="8229600" cy="760413"/>
          </a:xfrm>
        </p:spPr>
        <p:txBody>
          <a:bodyPr lIns="91440" tIns="45720" rIns="91440" bIns="45720" anchor="ctr"/>
          <a:lstStyle/>
          <a:p>
            <a:r>
              <a:rPr lang="en-US">
                <a:cs typeface="Calibri"/>
              </a:rPr>
              <a:t>Methodology</a:t>
            </a:r>
            <a:endParaRPr lang="en-US"/>
          </a:p>
        </p:txBody>
      </p:sp>
      <p:sp>
        <p:nvSpPr>
          <p:cNvPr id="3" name="Content Placeholder 2">
            <a:extLst>
              <a:ext uri="{FF2B5EF4-FFF2-40B4-BE49-F238E27FC236}">
                <a16:creationId xmlns:a16="http://schemas.microsoft.com/office/drawing/2014/main" id="{55341AA5-0FB9-4C79-A7BD-7D209F491A64}"/>
              </a:ext>
            </a:extLst>
          </p:cNvPr>
          <p:cNvSpPr>
            <a:spLocks noGrp="1"/>
          </p:cNvSpPr>
          <p:nvPr>
            <p:ph idx="1"/>
          </p:nvPr>
        </p:nvSpPr>
        <p:spPr/>
        <p:txBody>
          <a:bodyPr lIns="91440" tIns="45720" rIns="91440" bIns="45720" anchor="t">
            <a:normAutofit/>
          </a:bodyPr>
          <a:lstStyle/>
          <a:p>
            <a:r>
              <a:rPr lang="en-US" b="1">
                <a:ea typeface="+mn-lt"/>
                <a:cs typeface="+mn-lt"/>
              </a:rPr>
              <a:t>Member missions’ long-term ephemerides (Jan 2022-Jan 2024) are pulled from Constellation Coordination System (CCS) to compare against Terra’s decommissioning ephemeris</a:t>
            </a:r>
            <a:endParaRPr lang="en-US" b="1">
              <a:cs typeface="Calibri"/>
            </a:endParaRPr>
          </a:p>
          <a:p>
            <a:r>
              <a:rPr lang="en-US" b="1">
                <a:ea typeface="+mn-lt"/>
                <a:cs typeface="+mn-lt"/>
              </a:rPr>
              <a:t>Aqua’s nominal free-exit no burn plan ephemeris was used for Aqua analysis</a:t>
            </a:r>
            <a:endParaRPr lang="en-US" b="1"/>
          </a:p>
          <a:p>
            <a:endParaRPr lang="en-US">
              <a:cs typeface="Calibri"/>
            </a:endParaRPr>
          </a:p>
        </p:txBody>
      </p:sp>
    </p:spTree>
    <p:extLst>
      <p:ext uri="{BB962C8B-B14F-4D97-AF65-F5344CB8AC3E}">
        <p14:creationId xmlns:p14="http://schemas.microsoft.com/office/powerpoint/2010/main" val="31314342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Methodology</a:t>
            </a:r>
          </a:p>
        </p:txBody>
      </p:sp>
      <p:sp>
        <p:nvSpPr>
          <p:cNvPr id="3" name="Content Placeholder 2"/>
          <p:cNvSpPr>
            <a:spLocks noGrp="1"/>
          </p:cNvSpPr>
          <p:nvPr>
            <p:ph idx="1"/>
          </p:nvPr>
        </p:nvSpPr>
        <p:spPr>
          <a:xfrm>
            <a:off x="146050" y="851713"/>
            <a:ext cx="8851900" cy="5031582"/>
          </a:xfrm>
        </p:spPr>
        <p:txBody>
          <a:bodyPr lIns="91440" tIns="45720" rIns="91440" bIns="45720" anchor="t">
            <a:normAutofit/>
          </a:bodyPr>
          <a:lstStyle/>
          <a:p>
            <a:r>
              <a:rPr lang="en-US" sz="1800" b="1"/>
              <a:t>Radial/Time Buffer versus Time plots are used for A-Train, L7, and CALIPSO missions to illustrate the risk of southern/northern polar crossing opportunities, when the time buffers are zero </a:t>
            </a:r>
            <a:endParaRPr lang="en-US" sz="1800"/>
          </a:p>
          <a:p>
            <a:pPr lvl="1"/>
            <a:r>
              <a:rPr lang="en-US" sz="1400"/>
              <a:t>Terra analyzed as Primary</a:t>
            </a:r>
            <a:endParaRPr lang="en-US" sz="1400">
              <a:cs typeface="Calibri"/>
            </a:endParaRPr>
          </a:p>
          <a:p>
            <a:r>
              <a:rPr lang="en-US" sz="1800" b="1">
                <a:cs typeface="Calibri"/>
              </a:rPr>
              <a:t>Radial separations were found at the times </a:t>
            </a:r>
            <a:br>
              <a:rPr lang="en-US" sz="1800" b="1">
                <a:cs typeface="Calibri"/>
              </a:rPr>
            </a:br>
            <a:r>
              <a:rPr lang="en-US" sz="1800" b="1">
                <a:cs typeface="Calibri"/>
              </a:rPr>
              <a:t>when time buffers were zero and tabulated. (Below is the data for No 2</a:t>
            </a:r>
            <a:r>
              <a:rPr lang="en-US" sz="1800" b="1" baseline="30000">
                <a:cs typeface="Calibri"/>
              </a:rPr>
              <a:t>nd</a:t>
            </a:r>
            <a:r>
              <a:rPr lang="en-US" sz="1800" b="1">
                <a:cs typeface="Calibri"/>
              </a:rPr>
              <a:t> CEM vs L7)</a:t>
            </a:r>
          </a:p>
        </p:txBody>
      </p:sp>
      <p:graphicFrame>
        <p:nvGraphicFramePr>
          <p:cNvPr id="16" name="Content Placeholder 5">
            <a:extLst>
              <a:ext uri="{FF2B5EF4-FFF2-40B4-BE49-F238E27FC236}">
                <a16:creationId xmlns:a16="http://schemas.microsoft.com/office/drawing/2014/main" id="{FF8EC27E-3E71-410E-9C10-BAE99D4576E4}"/>
              </a:ext>
            </a:extLst>
          </p:cNvPr>
          <p:cNvGraphicFramePr>
            <a:graphicFrameLocks/>
          </p:cNvGraphicFramePr>
          <p:nvPr/>
        </p:nvGraphicFramePr>
        <p:xfrm>
          <a:off x="1328276" y="2655814"/>
          <a:ext cx="2525048" cy="3802552"/>
        </p:xfrm>
        <a:graphic>
          <a:graphicData uri="http://schemas.openxmlformats.org/drawingml/2006/table">
            <a:tbl>
              <a:tblPr firstRow="1" bandRow="1">
                <a:tableStyleId>{5C22544A-7EE6-4342-B048-85BDC9FD1C3A}</a:tableStyleId>
              </a:tblPr>
              <a:tblGrid>
                <a:gridCol w="1262524">
                  <a:extLst>
                    <a:ext uri="{9D8B030D-6E8A-4147-A177-3AD203B41FA5}">
                      <a16:colId xmlns:a16="http://schemas.microsoft.com/office/drawing/2014/main" val="346311938"/>
                    </a:ext>
                  </a:extLst>
                </a:gridCol>
                <a:gridCol w="1262524">
                  <a:extLst>
                    <a:ext uri="{9D8B030D-6E8A-4147-A177-3AD203B41FA5}">
                      <a16:colId xmlns:a16="http://schemas.microsoft.com/office/drawing/2014/main" val="896051883"/>
                    </a:ext>
                  </a:extLst>
                </a:gridCol>
              </a:tblGrid>
              <a:tr h="313189">
                <a:tc gridSpan="2">
                  <a:txBody>
                    <a:bodyPr/>
                    <a:lstStyle/>
                    <a:p>
                      <a:pPr algn="ctr"/>
                      <a:r>
                        <a:rPr lang="en-US" sz="1600"/>
                        <a:t>Terra/L7 Crossings</a:t>
                      </a:r>
                    </a:p>
                  </a:txBody>
                  <a:tcPr>
                    <a:solidFill>
                      <a:srgbClr val="4F81BD"/>
                    </a:solidFill>
                  </a:tcPr>
                </a:tc>
                <a:tc hMerge="1">
                  <a:txBody>
                    <a:bodyPr/>
                    <a:lstStyle/>
                    <a:p>
                      <a:endParaRPr lang="en-US" sz="1400"/>
                    </a:p>
                  </a:txBody>
                  <a:tcPr/>
                </a:tc>
                <a:extLst>
                  <a:ext uri="{0D108BD9-81ED-4DB2-BD59-A6C34878D82A}">
                    <a16:rowId xmlns:a16="http://schemas.microsoft.com/office/drawing/2014/main" val="532452507"/>
                  </a:ext>
                </a:extLst>
              </a:tr>
              <a:tr h="540963">
                <a:tc>
                  <a:txBody>
                    <a:bodyPr/>
                    <a:lstStyle/>
                    <a:p>
                      <a:r>
                        <a:rPr lang="en-US" sz="1600" b="1">
                          <a:solidFill>
                            <a:schemeClr val="bg1"/>
                          </a:solidFill>
                        </a:rPr>
                        <a:t>Epoch</a:t>
                      </a:r>
                    </a:p>
                  </a:txBody>
                  <a:tcPr>
                    <a:solidFill>
                      <a:srgbClr val="4F81BD"/>
                    </a:solidFill>
                  </a:tcPr>
                </a:tc>
                <a:tc>
                  <a:txBody>
                    <a:bodyPr/>
                    <a:lstStyle/>
                    <a:p>
                      <a:r>
                        <a:rPr lang="en-US" sz="1600" b="1">
                          <a:solidFill>
                            <a:schemeClr val="bg1"/>
                          </a:solidFill>
                        </a:rPr>
                        <a:t>Radial Sep (km)</a:t>
                      </a:r>
                    </a:p>
                  </a:txBody>
                  <a:tcPr>
                    <a:solidFill>
                      <a:srgbClr val="4F81BD"/>
                    </a:solidFill>
                  </a:tcPr>
                </a:tc>
                <a:extLst>
                  <a:ext uri="{0D108BD9-81ED-4DB2-BD59-A6C34878D82A}">
                    <a16:rowId xmlns:a16="http://schemas.microsoft.com/office/drawing/2014/main" val="3277075227"/>
                  </a:ext>
                </a:extLst>
              </a:tr>
              <a:tr h="361019">
                <a:tc>
                  <a:txBody>
                    <a:bodyPr/>
                    <a:lstStyle/>
                    <a:p>
                      <a:r>
                        <a:rPr lang="en-US" sz="1600"/>
                        <a:t>Sep 23 2022</a:t>
                      </a:r>
                    </a:p>
                  </a:txBody>
                  <a:tcPr/>
                </a:tc>
                <a:tc>
                  <a:txBody>
                    <a:bodyPr/>
                    <a:lstStyle/>
                    <a:p>
                      <a:r>
                        <a:rPr lang="en-US" sz="1600"/>
                        <a:t>-8.4 (N)</a:t>
                      </a:r>
                    </a:p>
                  </a:txBody>
                  <a:tcPr/>
                </a:tc>
                <a:extLst>
                  <a:ext uri="{0D108BD9-81ED-4DB2-BD59-A6C34878D82A}">
                    <a16:rowId xmlns:a16="http://schemas.microsoft.com/office/drawing/2014/main" val="4116746367"/>
                  </a:ext>
                </a:extLst>
              </a:tr>
              <a:tr h="361019">
                <a:tc>
                  <a:txBody>
                    <a:bodyPr/>
                    <a:lstStyle/>
                    <a:p>
                      <a:r>
                        <a:rPr lang="en-US" sz="1600"/>
                        <a:t>Nov 11 2022</a:t>
                      </a:r>
                    </a:p>
                  </a:txBody>
                  <a:tcPr/>
                </a:tc>
                <a:tc>
                  <a:txBody>
                    <a:bodyPr/>
                    <a:lstStyle/>
                    <a:p>
                      <a:r>
                        <a:rPr lang="en-US" sz="1600"/>
                        <a:t>-2.8 (N)</a:t>
                      </a:r>
                    </a:p>
                  </a:txBody>
                  <a:tcPr/>
                </a:tc>
                <a:extLst>
                  <a:ext uri="{0D108BD9-81ED-4DB2-BD59-A6C34878D82A}">
                    <a16:rowId xmlns:a16="http://schemas.microsoft.com/office/drawing/2014/main" val="1724355541"/>
                  </a:ext>
                </a:extLst>
              </a:tr>
              <a:tr h="361019">
                <a:tc>
                  <a:txBody>
                    <a:bodyPr/>
                    <a:lstStyle/>
                    <a:p>
                      <a:r>
                        <a:rPr lang="en-US" sz="1600"/>
                        <a:t>Jan 10 2023</a:t>
                      </a:r>
                    </a:p>
                  </a:txBody>
                  <a:tcPr/>
                </a:tc>
                <a:tc>
                  <a:txBody>
                    <a:bodyPr/>
                    <a:lstStyle/>
                    <a:p>
                      <a:r>
                        <a:rPr lang="en-US" sz="1600"/>
                        <a:t>-2.8 (S)</a:t>
                      </a:r>
                    </a:p>
                  </a:txBody>
                  <a:tcPr/>
                </a:tc>
                <a:extLst>
                  <a:ext uri="{0D108BD9-81ED-4DB2-BD59-A6C34878D82A}">
                    <a16:rowId xmlns:a16="http://schemas.microsoft.com/office/drawing/2014/main" val="3303055065"/>
                  </a:ext>
                </a:extLst>
              </a:tr>
              <a:tr h="361019">
                <a:tc>
                  <a:txBody>
                    <a:bodyPr/>
                    <a:lstStyle/>
                    <a:p>
                      <a:r>
                        <a:rPr lang="en-US" sz="1600"/>
                        <a:t>Mar 10 2023</a:t>
                      </a:r>
                    </a:p>
                  </a:txBody>
                  <a:tcPr/>
                </a:tc>
                <a:tc>
                  <a:txBody>
                    <a:bodyPr/>
                    <a:lstStyle/>
                    <a:p>
                      <a:r>
                        <a:rPr lang="en-US" sz="1600"/>
                        <a:t>-2.7 (N)</a:t>
                      </a:r>
                    </a:p>
                  </a:txBody>
                  <a:tcPr/>
                </a:tc>
                <a:extLst>
                  <a:ext uri="{0D108BD9-81ED-4DB2-BD59-A6C34878D82A}">
                    <a16:rowId xmlns:a16="http://schemas.microsoft.com/office/drawing/2014/main" val="1045772960"/>
                  </a:ext>
                </a:extLst>
              </a:tr>
              <a:tr h="361019">
                <a:tc>
                  <a:txBody>
                    <a:bodyPr/>
                    <a:lstStyle/>
                    <a:p>
                      <a:r>
                        <a:rPr lang="en-US" sz="1600"/>
                        <a:t>May 09 2023</a:t>
                      </a:r>
                    </a:p>
                  </a:txBody>
                  <a:tcPr/>
                </a:tc>
                <a:tc>
                  <a:txBody>
                    <a:bodyPr/>
                    <a:lstStyle/>
                    <a:p>
                      <a:r>
                        <a:rPr lang="en-US" sz="1600"/>
                        <a:t>-2.6 (S)</a:t>
                      </a:r>
                    </a:p>
                  </a:txBody>
                  <a:tcPr/>
                </a:tc>
                <a:extLst>
                  <a:ext uri="{0D108BD9-81ED-4DB2-BD59-A6C34878D82A}">
                    <a16:rowId xmlns:a16="http://schemas.microsoft.com/office/drawing/2014/main" val="1730555062"/>
                  </a:ext>
                </a:extLst>
              </a:tr>
              <a:tr h="361019">
                <a:tc>
                  <a:txBody>
                    <a:bodyPr/>
                    <a:lstStyle/>
                    <a:p>
                      <a:r>
                        <a:rPr lang="en-US" sz="1600"/>
                        <a:t>Jul 08 2023</a:t>
                      </a:r>
                    </a:p>
                  </a:txBody>
                  <a:tcPr/>
                </a:tc>
                <a:tc>
                  <a:txBody>
                    <a:bodyPr/>
                    <a:lstStyle/>
                    <a:p>
                      <a:r>
                        <a:rPr lang="en-US" sz="1600"/>
                        <a:t>-2.7 (N)</a:t>
                      </a:r>
                    </a:p>
                  </a:txBody>
                  <a:tcPr/>
                </a:tc>
                <a:extLst>
                  <a:ext uri="{0D108BD9-81ED-4DB2-BD59-A6C34878D82A}">
                    <a16:rowId xmlns:a16="http://schemas.microsoft.com/office/drawing/2014/main" val="3602339087"/>
                  </a:ext>
                </a:extLst>
              </a:tr>
              <a:tr h="361019">
                <a:tc>
                  <a:txBody>
                    <a:bodyPr/>
                    <a:lstStyle/>
                    <a:p>
                      <a:r>
                        <a:rPr lang="en-US" sz="1600"/>
                        <a:t>Sep 06 2023</a:t>
                      </a:r>
                    </a:p>
                  </a:txBody>
                  <a:tcPr/>
                </a:tc>
                <a:tc>
                  <a:txBody>
                    <a:bodyPr/>
                    <a:lstStyle/>
                    <a:p>
                      <a:r>
                        <a:rPr lang="en-US" sz="1600"/>
                        <a:t>-2.7 (S)</a:t>
                      </a:r>
                    </a:p>
                  </a:txBody>
                  <a:tcPr/>
                </a:tc>
                <a:extLst>
                  <a:ext uri="{0D108BD9-81ED-4DB2-BD59-A6C34878D82A}">
                    <a16:rowId xmlns:a16="http://schemas.microsoft.com/office/drawing/2014/main" val="3556467065"/>
                  </a:ext>
                </a:extLst>
              </a:tr>
              <a:tr h="361019">
                <a:tc>
                  <a:txBody>
                    <a:bodyPr/>
                    <a:lstStyle/>
                    <a:p>
                      <a:r>
                        <a:rPr lang="en-US" sz="1600"/>
                        <a:t>Nov 06</a:t>
                      </a:r>
                      <a:r>
                        <a:rPr lang="en-US" sz="1600" baseline="0"/>
                        <a:t> 2023</a:t>
                      </a:r>
                      <a:endParaRPr lang="en-US" sz="1600"/>
                    </a:p>
                  </a:txBody>
                  <a:tcPr/>
                </a:tc>
                <a:tc>
                  <a:txBody>
                    <a:bodyPr/>
                    <a:lstStyle/>
                    <a:p>
                      <a:r>
                        <a:rPr lang="en-US" sz="1600"/>
                        <a:t>-2.8 (N)</a:t>
                      </a:r>
                    </a:p>
                  </a:txBody>
                  <a:tcPr/>
                </a:tc>
                <a:extLst>
                  <a:ext uri="{0D108BD9-81ED-4DB2-BD59-A6C34878D82A}">
                    <a16:rowId xmlns:a16="http://schemas.microsoft.com/office/drawing/2014/main" val="3367359019"/>
                  </a:ext>
                </a:extLst>
              </a:tr>
            </a:tbl>
          </a:graphicData>
        </a:graphic>
      </p:graphicFrame>
      <p:sp>
        <p:nvSpPr>
          <p:cNvPr id="9" name="TextBox 8"/>
          <p:cNvSpPr txBox="1"/>
          <p:nvPr/>
        </p:nvSpPr>
        <p:spPr>
          <a:xfrm>
            <a:off x="0" y="5117851"/>
            <a:ext cx="1254748" cy="584775"/>
          </a:xfrm>
          <a:prstGeom prst="rect">
            <a:avLst/>
          </a:prstGeom>
          <a:solidFill>
            <a:schemeClr val="bg1"/>
          </a:solidFill>
          <a:ln w="38100">
            <a:solidFill>
              <a:srgbClr val="FF0000"/>
            </a:solidFill>
          </a:ln>
        </p:spPr>
        <p:txBody>
          <a:bodyPr wrap="square" rtlCol="0">
            <a:spAutoFit/>
          </a:bodyPr>
          <a:lstStyle/>
          <a:p>
            <a:r>
              <a:rPr lang="en-US" sz="1600" b="1">
                <a:solidFill>
                  <a:srgbClr val="FF0000"/>
                </a:solidFill>
              </a:rPr>
              <a:t>Terra is Above L7</a:t>
            </a:r>
          </a:p>
        </p:txBody>
      </p:sp>
      <p:cxnSp>
        <p:nvCxnSpPr>
          <p:cNvPr id="10" name="Straight Arrow Connector 9"/>
          <p:cNvCxnSpPr>
            <a:cxnSpLocks/>
            <a:stCxn id="9" idx="3"/>
          </p:cNvCxnSpPr>
          <p:nvPr/>
        </p:nvCxnSpPr>
        <p:spPr>
          <a:xfrm flipV="1">
            <a:off x="1254748" y="5258058"/>
            <a:ext cx="1336052" cy="152181"/>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p:nvPicPr>
        <p:blipFill>
          <a:blip r:embed="rId2"/>
          <a:stretch>
            <a:fillRect/>
          </a:stretch>
        </p:blipFill>
        <p:spPr>
          <a:xfrm>
            <a:off x="4181034" y="2886176"/>
            <a:ext cx="4744332" cy="3341828"/>
          </a:xfrm>
          <a:prstGeom prst="rect">
            <a:avLst/>
          </a:prstGeom>
        </p:spPr>
      </p:pic>
    </p:spTree>
    <p:extLst>
      <p:ext uri="{BB962C8B-B14F-4D97-AF65-F5344CB8AC3E}">
        <p14:creationId xmlns:p14="http://schemas.microsoft.com/office/powerpoint/2010/main" val="35269594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e 15"/>
          <p:cNvGraphicFramePr>
            <a:graphicFrameLocks noGrp="1"/>
          </p:cNvGraphicFramePr>
          <p:nvPr/>
        </p:nvGraphicFramePr>
        <p:xfrm>
          <a:off x="50612" y="2783690"/>
          <a:ext cx="5543425" cy="3108960"/>
        </p:xfrm>
        <a:graphic>
          <a:graphicData uri="http://schemas.openxmlformats.org/drawingml/2006/table">
            <a:tbl>
              <a:tblPr firstRow="1" bandRow="1">
                <a:tableStyleId>{5C22544A-7EE6-4342-B048-85BDC9FD1C3A}</a:tableStyleId>
              </a:tblPr>
              <a:tblGrid>
                <a:gridCol w="1633941">
                  <a:extLst>
                    <a:ext uri="{9D8B030D-6E8A-4147-A177-3AD203B41FA5}">
                      <a16:colId xmlns:a16="http://schemas.microsoft.com/office/drawing/2014/main" val="2511357111"/>
                    </a:ext>
                  </a:extLst>
                </a:gridCol>
                <a:gridCol w="977371">
                  <a:extLst>
                    <a:ext uri="{9D8B030D-6E8A-4147-A177-3AD203B41FA5}">
                      <a16:colId xmlns:a16="http://schemas.microsoft.com/office/drawing/2014/main" val="1852348100"/>
                    </a:ext>
                  </a:extLst>
                </a:gridCol>
                <a:gridCol w="977371">
                  <a:extLst>
                    <a:ext uri="{9D8B030D-6E8A-4147-A177-3AD203B41FA5}">
                      <a16:colId xmlns:a16="http://schemas.microsoft.com/office/drawing/2014/main" val="2129554391"/>
                    </a:ext>
                  </a:extLst>
                </a:gridCol>
                <a:gridCol w="977371">
                  <a:extLst>
                    <a:ext uri="{9D8B030D-6E8A-4147-A177-3AD203B41FA5}">
                      <a16:colId xmlns:a16="http://schemas.microsoft.com/office/drawing/2014/main" val="1745914462"/>
                    </a:ext>
                  </a:extLst>
                </a:gridCol>
                <a:gridCol w="977371">
                  <a:extLst>
                    <a:ext uri="{9D8B030D-6E8A-4147-A177-3AD203B41FA5}">
                      <a16:colId xmlns:a16="http://schemas.microsoft.com/office/drawing/2014/main" val="1107901626"/>
                    </a:ext>
                  </a:extLst>
                </a:gridCol>
              </a:tblGrid>
              <a:tr h="324672">
                <a:tc gridSpan="5">
                  <a:txBody>
                    <a:bodyPr/>
                    <a:lstStyle/>
                    <a:p>
                      <a:pPr lvl="0" algn="ctr">
                        <a:buNone/>
                      </a:pPr>
                      <a:r>
                        <a:rPr lang="en-US" sz="2000"/>
                        <a:t>Landsat</a:t>
                      </a:r>
                      <a:r>
                        <a:rPr lang="en-US" sz="2000" baseline="0"/>
                        <a:t> </a:t>
                      </a:r>
                      <a:r>
                        <a:rPr lang="en-US" sz="2000"/>
                        <a:t>8 RIC</a:t>
                      </a: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33618598"/>
                  </a:ext>
                </a:extLst>
              </a:tr>
              <a:tr h="734784">
                <a:tc>
                  <a:txBody>
                    <a:bodyPr/>
                    <a:lstStyle/>
                    <a:p>
                      <a:r>
                        <a:rPr lang="en-US" sz="1800" b="1">
                          <a:solidFill>
                            <a:schemeClr val="bg1"/>
                          </a:solidFill>
                        </a:rPr>
                        <a:t>Epoch</a:t>
                      </a:r>
                    </a:p>
                  </a:txBody>
                  <a:tcPr>
                    <a:solidFill>
                      <a:srgbClr val="4F81BD"/>
                    </a:solidFill>
                  </a:tcPr>
                </a:tc>
                <a:tc>
                  <a:txBody>
                    <a:bodyPr/>
                    <a:lstStyle/>
                    <a:p>
                      <a:r>
                        <a:rPr lang="en-US" sz="1800" b="1">
                          <a:solidFill>
                            <a:schemeClr val="bg1"/>
                          </a:solidFill>
                        </a:rPr>
                        <a:t>Radial Sep (km)</a:t>
                      </a:r>
                    </a:p>
                  </a:txBody>
                  <a:tcPr>
                    <a:solidFill>
                      <a:srgbClr val="4F81BD"/>
                    </a:solidFill>
                  </a:tcPr>
                </a:tc>
                <a:tc>
                  <a:txBody>
                    <a:bodyPr/>
                    <a:lstStyle/>
                    <a:p>
                      <a:r>
                        <a:rPr lang="en-US" sz="1800" b="1">
                          <a:solidFill>
                            <a:schemeClr val="bg1"/>
                          </a:solidFill>
                        </a:rPr>
                        <a:t>In-Track Sep</a:t>
                      </a:r>
                      <a:r>
                        <a:rPr lang="en-US" sz="1800" b="1" baseline="0">
                          <a:solidFill>
                            <a:schemeClr val="bg1"/>
                          </a:solidFill>
                        </a:rPr>
                        <a:t> (km)</a:t>
                      </a:r>
                      <a:endParaRPr lang="en-US" sz="1800" b="1">
                        <a:solidFill>
                          <a:schemeClr val="bg1"/>
                        </a:solidFill>
                      </a:endParaRPr>
                    </a:p>
                  </a:txBody>
                  <a:tcPr>
                    <a:solidFill>
                      <a:srgbClr val="4F81BD"/>
                    </a:solidFill>
                  </a:tcPr>
                </a:tc>
                <a:tc>
                  <a:txBody>
                    <a:bodyPr/>
                    <a:lstStyle/>
                    <a:p>
                      <a:r>
                        <a:rPr lang="en-US" sz="1800" b="1">
                          <a:solidFill>
                            <a:schemeClr val="bg1"/>
                          </a:solidFill>
                        </a:rPr>
                        <a:t>Cross</a:t>
                      </a:r>
                      <a:r>
                        <a:rPr lang="en-US" sz="1800" b="1" baseline="0">
                          <a:solidFill>
                            <a:schemeClr val="bg1"/>
                          </a:solidFill>
                        </a:rPr>
                        <a:t>-Track Sep (km)</a:t>
                      </a:r>
                      <a:endParaRPr lang="en-US" sz="1800" b="1">
                        <a:solidFill>
                          <a:schemeClr val="bg1"/>
                        </a:solidFill>
                      </a:endParaRPr>
                    </a:p>
                  </a:txBody>
                  <a:tcPr>
                    <a:solidFill>
                      <a:srgbClr val="4F81BD"/>
                    </a:solidFill>
                  </a:tcPr>
                </a:tc>
                <a:tc>
                  <a:txBody>
                    <a:bodyPr/>
                    <a:lstStyle/>
                    <a:p>
                      <a:r>
                        <a:rPr lang="en-US" sz="1800" b="1">
                          <a:solidFill>
                            <a:schemeClr val="bg1"/>
                          </a:solidFill>
                        </a:rPr>
                        <a:t>Min RSS</a:t>
                      </a:r>
                      <a:r>
                        <a:rPr lang="en-US" sz="1800" b="1" baseline="0">
                          <a:solidFill>
                            <a:schemeClr val="bg1"/>
                          </a:solidFill>
                        </a:rPr>
                        <a:t> (km)</a:t>
                      </a:r>
                      <a:endParaRPr lang="en-US" sz="1800" b="1">
                        <a:solidFill>
                          <a:schemeClr val="bg1"/>
                        </a:solidFill>
                      </a:endParaRPr>
                    </a:p>
                  </a:txBody>
                  <a:tcPr>
                    <a:solidFill>
                      <a:srgbClr val="4F81BD"/>
                    </a:solidFill>
                  </a:tcPr>
                </a:tc>
                <a:extLst>
                  <a:ext uri="{0D108BD9-81ED-4DB2-BD59-A6C34878D82A}">
                    <a16:rowId xmlns:a16="http://schemas.microsoft.com/office/drawing/2014/main" val="2730279149"/>
                  </a:ext>
                </a:extLst>
              </a:tr>
              <a:tr h="290495">
                <a:tc>
                  <a:txBody>
                    <a:bodyPr/>
                    <a:lstStyle/>
                    <a:p>
                      <a:r>
                        <a:rPr lang="en-US" sz="1400"/>
                        <a:t>Dec 04 2022</a:t>
                      </a:r>
                    </a:p>
                  </a:txBody>
                  <a:tcPr/>
                </a:tc>
                <a:tc>
                  <a:txBody>
                    <a:bodyPr/>
                    <a:lstStyle/>
                    <a:p>
                      <a:r>
                        <a:rPr lang="en-US" sz="1400"/>
                        <a:t>0.5</a:t>
                      </a:r>
                    </a:p>
                  </a:txBody>
                  <a:tcPr/>
                </a:tc>
                <a:tc>
                  <a:txBody>
                    <a:bodyPr/>
                    <a:lstStyle/>
                    <a:p>
                      <a:r>
                        <a:rPr lang="en-US" sz="1400"/>
                        <a:t>-6.5</a:t>
                      </a:r>
                    </a:p>
                  </a:txBody>
                  <a:tcPr/>
                </a:tc>
                <a:tc>
                  <a:txBody>
                    <a:bodyPr/>
                    <a:lstStyle/>
                    <a:p>
                      <a:r>
                        <a:rPr lang="en-US" sz="1400"/>
                        <a:t>-0.3</a:t>
                      </a:r>
                    </a:p>
                  </a:txBody>
                  <a:tcPr/>
                </a:tc>
                <a:tc>
                  <a:txBody>
                    <a:bodyPr/>
                    <a:lstStyle/>
                    <a:p>
                      <a:r>
                        <a:rPr lang="en-US" sz="1400"/>
                        <a:t>6.6</a:t>
                      </a:r>
                    </a:p>
                  </a:txBody>
                  <a:tcPr/>
                </a:tc>
                <a:extLst>
                  <a:ext uri="{0D108BD9-81ED-4DB2-BD59-A6C34878D82A}">
                    <a16:rowId xmlns:a16="http://schemas.microsoft.com/office/drawing/2014/main" val="1927294469"/>
                  </a:ext>
                </a:extLst>
              </a:tr>
              <a:tr h="290495">
                <a:tc>
                  <a:txBody>
                    <a:bodyPr/>
                    <a:lstStyle/>
                    <a:p>
                      <a:r>
                        <a:rPr lang="en-US" sz="1400"/>
                        <a:t>Mar 11 2023</a:t>
                      </a:r>
                    </a:p>
                  </a:txBody>
                  <a:tcPr>
                    <a:solidFill>
                      <a:srgbClr val="D0D8E8"/>
                    </a:solidFill>
                  </a:tcPr>
                </a:tc>
                <a:tc>
                  <a:txBody>
                    <a:bodyPr/>
                    <a:lstStyle/>
                    <a:p>
                      <a:r>
                        <a:rPr lang="en-US" sz="1400"/>
                        <a:t>0.5</a:t>
                      </a:r>
                    </a:p>
                  </a:txBody>
                  <a:tcPr>
                    <a:solidFill>
                      <a:srgbClr val="D0D8E8"/>
                    </a:solidFill>
                  </a:tcPr>
                </a:tc>
                <a:tc>
                  <a:txBody>
                    <a:bodyPr/>
                    <a:lstStyle/>
                    <a:p>
                      <a:r>
                        <a:rPr lang="en-US" sz="1400"/>
                        <a:t>-8.5</a:t>
                      </a:r>
                    </a:p>
                  </a:txBody>
                  <a:tcPr>
                    <a:solidFill>
                      <a:srgbClr val="D0D8E8"/>
                    </a:solidFill>
                  </a:tcPr>
                </a:tc>
                <a:tc>
                  <a:txBody>
                    <a:bodyPr/>
                    <a:lstStyle/>
                    <a:p>
                      <a:r>
                        <a:rPr lang="en-US" sz="1400"/>
                        <a:t>-0.04</a:t>
                      </a:r>
                    </a:p>
                  </a:txBody>
                  <a:tcPr>
                    <a:solidFill>
                      <a:srgbClr val="D0D8E8"/>
                    </a:solidFill>
                  </a:tcPr>
                </a:tc>
                <a:tc>
                  <a:txBody>
                    <a:bodyPr/>
                    <a:lstStyle/>
                    <a:p>
                      <a:r>
                        <a:rPr lang="en-US" sz="1400"/>
                        <a:t>8.6</a:t>
                      </a:r>
                    </a:p>
                  </a:txBody>
                  <a:tcPr>
                    <a:solidFill>
                      <a:srgbClr val="D0D8E8"/>
                    </a:solidFill>
                  </a:tcPr>
                </a:tc>
                <a:extLst>
                  <a:ext uri="{0D108BD9-81ED-4DB2-BD59-A6C34878D82A}">
                    <a16:rowId xmlns:a16="http://schemas.microsoft.com/office/drawing/2014/main" val="2954568172"/>
                  </a:ext>
                </a:extLst>
              </a:tr>
              <a:tr h="290495">
                <a:tc>
                  <a:txBody>
                    <a:bodyPr/>
                    <a:lstStyle/>
                    <a:p>
                      <a:r>
                        <a:rPr lang="en-US" sz="1400"/>
                        <a:t>Jun 09 2023</a:t>
                      </a:r>
                    </a:p>
                  </a:txBody>
                  <a:tcPr>
                    <a:solidFill>
                      <a:srgbClr val="E9EDF4"/>
                    </a:solidFill>
                  </a:tcPr>
                </a:tc>
                <a:tc>
                  <a:txBody>
                    <a:bodyPr/>
                    <a:lstStyle/>
                    <a:p>
                      <a:r>
                        <a:rPr lang="en-US" sz="1400"/>
                        <a:t>3.3</a:t>
                      </a:r>
                    </a:p>
                  </a:txBody>
                  <a:tcPr>
                    <a:solidFill>
                      <a:srgbClr val="E9EDF4"/>
                    </a:solidFill>
                  </a:tcPr>
                </a:tc>
                <a:tc>
                  <a:txBody>
                    <a:bodyPr/>
                    <a:lstStyle/>
                    <a:p>
                      <a:r>
                        <a:rPr lang="en-US" sz="1400"/>
                        <a:t>-7.9</a:t>
                      </a:r>
                    </a:p>
                  </a:txBody>
                  <a:tcPr>
                    <a:solidFill>
                      <a:srgbClr val="E9EDF4"/>
                    </a:solidFill>
                  </a:tcPr>
                </a:tc>
                <a:tc>
                  <a:txBody>
                    <a:bodyPr/>
                    <a:lstStyle/>
                    <a:p>
                      <a:r>
                        <a:rPr lang="en-US" sz="1400"/>
                        <a:t>0.2</a:t>
                      </a:r>
                    </a:p>
                  </a:txBody>
                  <a:tcPr>
                    <a:solidFill>
                      <a:srgbClr val="E9EDF4"/>
                    </a:solidFill>
                  </a:tcPr>
                </a:tc>
                <a:tc>
                  <a:txBody>
                    <a:bodyPr/>
                    <a:lstStyle/>
                    <a:p>
                      <a:r>
                        <a:rPr lang="en-US" sz="1400"/>
                        <a:t>8.6</a:t>
                      </a:r>
                    </a:p>
                  </a:txBody>
                  <a:tcPr>
                    <a:solidFill>
                      <a:srgbClr val="E9EDF4"/>
                    </a:solidFill>
                  </a:tcPr>
                </a:tc>
                <a:extLst>
                  <a:ext uri="{0D108BD9-81ED-4DB2-BD59-A6C34878D82A}">
                    <a16:rowId xmlns:a16="http://schemas.microsoft.com/office/drawing/2014/main" val="4163854732"/>
                  </a:ext>
                </a:extLst>
              </a:tr>
              <a:tr h="290495">
                <a:tc>
                  <a:txBody>
                    <a:bodyPr/>
                    <a:lstStyle/>
                    <a:p>
                      <a:r>
                        <a:rPr lang="en-US" sz="1400"/>
                        <a:t>Aug 31 2023</a:t>
                      </a:r>
                    </a:p>
                  </a:txBody>
                  <a:tcPr/>
                </a:tc>
                <a:tc>
                  <a:txBody>
                    <a:bodyPr/>
                    <a:lstStyle/>
                    <a:p>
                      <a:r>
                        <a:rPr lang="en-US" sz="1400"/>
                        <a:t>6.8</a:t>
                      </a:r>
                    </a:p>
                  </a:txBody>
                  <a:tcPr/>
                </a:tc>
                <a:tc>
                  <a:txBody>
                    <a:bodyPr/>
                    <a:lstStyle/>
                    <a:p>
                      <a:r>
                        <a:rPr lang="en-US" sz="1400"/>
                        <a:t>-4.9</a:t>
                      </a:r>
                    </a:p>
                  </a:txBody>
                  <a:tcPr/>
                </a:tc>
                <a:tc>
                  <a:txBody>
                    <a:bodyPr/>
                    <a:lstStyle/>
                    <a:p>
                      <a:r>
                        <a:rPr lang="en-US" sz="1400"/>
                        <a:t>0.1</a:t>
                      </a:r>
                    </a:p>
                  </a:txBody>
                  <a:tcPr/>
                </a:tc>
                <a:tc>
                  <a:txBody>
                    <a:bodyPr/>
                    <a:lstStyle/>
                    <a:p>
                      <a:r>
                        <a:rPr lang="en-US" sz="1400"/>
                        <a:t>8.4</a:t>
                      </a:r>
                    </a:p>
                  </a:txBody>
                  <a:tcPr/>
                </a:tc>
                <a:extLst>
                  <a:ext uri="{0D108BD9-81ED-4DB2-BD59-A6C34878D82A}">
                    <a16:rowId xmlns:a16="http://schemas.microsoft.com/office/drawing/2014/main" val="3139381278"/>
                  </a:ext>
                </a:extLst>
              </a:tr>
              <a:tr h="290495">
                <a:tc>
                  <a:txBody>
                    <a:bodyPr/>
                    <a:lstStyle/>
                    <a:p>
                      <a:r>
                        <a:rPr lang="en-US" sz="1400"/>
                        <a:t>Nov 18 2023</a:t>
                      </a:r>
                    </a:p>
                  </a:txBody>
                  <a:tcPr/>
                </a:tc>
                <a:tc>
                  <a:txBody>
                    <a:bodyPr/>
                    <a:lstStyle/>
                    <a:p>
                      <a:r>
                        <a:rPr lang="en-US" sz="1400"/>
                        <a:t>3.3</a:t>
                      </a:r>
                    </a:p>
                  </a:txBody>
                  <a:tcPr/>
                </a:tc>
                <a:tc>
                  <a:txBody>
                    <a:bodyPr/>
                    <a:lstStyle/>
                    <a:p>
                      <a:r>
                        <a:rPr lang="en-US" sz="1400"/>
                        <a:t>-2.4</a:t>
                      </a:r>
                    </a:p>
                  </a:txBody>
                  <a:tcPr/>
                </a:tc>
                <a:tc>
                  <a:txBody>
                    <a:bodyPr/>
                    <a:lstStyle/>
                    <a:p>
                      <a:r>
                        <a:rPr lang="en-US" sz="1400"/>
                        <a:t>0.1</a:t>
                      </a:r>
                    </a:p>
                  </a:txBody>
                  <a:tcPr/>
                </a:tc>
                <a:tc>
                  <a:txBody>
                    <a:bodyPr/>
                    <a:lstStyle/>
                    <a:p>
                      <a:pPr lvl="0">
                        <a:buNone/>
                      </a:pPr>
                      <a:r>
                        <a:rPr lang="en-US" sz="1400"/>
                        <a:t>4.1</a:t>
                      </a:r>
                    </a:p>
                  </a:txBody>
                  <a:tcPr/>
                </a:tc>
                <a:extLst>
                  <a:ext uri="{0D108BD9-81ED-4DB2-BD59-A6C34878D82A}">
                    <a16:rowId xmlns:a16="http://schemas.microsoft.com/office/drawing/2014/main" val="3807936566"/>
                  </a:ext>
                </a:extLst>
              </a:tr>
            </a:tbl>
          </a:graphicData>
        </a:graphic>
      </p:graphicFrame>
      <p:sp>
        <p:nvSpPr>
          <p:cNvPr id="3" name="Content Placeholder 2"/>
          <p:cNvSpPr>
            <a:spLocks noGrp="1"/>
          </p:cNvSpPr>
          <p:nvPr>
            <p:ph idx="1"/>
          </p:nvPr>
        </p:nvSpPr>
        <p:spPr/>
        <p:txBody>
          <a:bodyPr lIns="91440" tIns="45720" rIns="91440" bIns="45720" anchor="t">
            <a:normAutofit/>
          </a:bodyPr>
          <a:lstStyle/>
          <a:p>
            <a:r>
              <a:rPr lang="en-US" sz="2000" b="1"/>
              <a:t>Closest approach events between the contingency case and secondary mission were analyzed for L8 and L9 based on the RSS separations</a:t>
            </a:r>
            <a:endParaRPr lang="en-US" sz="2000" b="1">
              <a:cs typeface="Calibri"/>
            </a:endParaRPr>
          </a:p>
          <a:p>
            <a:pPr lvl="1"/>
            <a:r>
              <a:rPr lang="en-US" sz="1600"/>
              <a:t>This was chosen because the orbit planes are similar so close approaches are possible outside of the polar crossings</a:t>
            </a:r>
            <a:endParaRPr lang="en-US" sz="1600">
              <a:cs typeface="Calibri"/>
            </a:endParaRPr>
          </a:p>
          <a:p>
            <a:pPr lvl="1"/>
            <a:r>
              <a:rPr lang="en-US" sz="1600"/>
              <a:t>Example table shown below for Terra vs L8 (No 2</a:t>
            </a:r>
            <a:r>
              <a:rPr lang="en-US" sz="1600" baseline="30000"/>
              <a:t>nd</a:t>
            </a:r>
            <a:r>
              <a:rPr lang="en-US" sz="1600"/>
              <a:t> CEM)</a:t>
            </a:r>
            <a:endParaRPr lang="en-US" sz="1600">
              <a:cs typeface="Calibri"/>
            </a:endParaRPr>
          </a:p>
        </p:txBody>
      </p:sp>
      <p:sp>
        <p:nvSpPr>
          <p:cNvPr id="2" name="Title 1"/>
          <p:cNvSpPr>
            <a:spLocks noGrp="1"/>
          </p:cNvSpPr>
          <p:nvPr>
            <p:ph type="title"/>
          </p:nvPr>
        </p:nvSpPr>
        <p:spPr/>
        <p:txBody>
          <a:bodyPr/>
          <a:lstStyle/>
          <a:p>
            <a:r>
              <a:rPr lang="en-US"/>
              <a:t>Methodology (L8 and L9)</a:t>
            </a:r>
          </a:p>
        </p:txBody>
      </p:sp>
      <p:cxnSp>
        <p:nvCxnSpPr>
          <p:cNvPr id="9" name="Straight Arrow Connector 8"/>
          <p:cNvCxnSpPr>
            <a:cxnSpLocks/>
          </p:cNvCxnSpPr>
          <p:nvPr/>
        </p:nvCxnSpPr>
        <p:spPr>
          <a:xfrm flipH="1" flipV="1">
            <a:off x="4039908" y="4631178"/>
            <a:ext cx="1277649" cy="1658997"/>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3841416" y="2629915"/>
            <a:ext cx="1587486" cy="584775"/>
          </a:xfrm>
          <a:prstGeom prst="rect">
            <a:avLst/>
          </a:prstGeom>
          <a:solidFill>
            <a:schemeClr val="bg1"/>
          </a:solidFill>
          <a:ln w="38100">
            <a:solidFill>
              <a:srgbClr val="FF0000"/>
            </a:solidFill>
          </a:ln>
        </p:spPr>
        <p:txBody>
          <a:bodyPr wrap="square" rtlCol="0">
            <a:spAutoFit/>
          </a:bodyPr>
          <a:lstStyle/>
          <a:p>
            <a:r>
              <a:rPr lang="en-US" sz="1600" b="1">
                <a:solidFill>
                  <a:srgbClr val="FF0000"/>
                </a:solidFill>
              </a:rPr>
              <a:t>Terra is ahead of</a:t>
            </a:r>
            <a:br>
              <a:rPr lang="en-US" sz="1600" b="1">
                <a:solidFill>
                  <a:srgbClr val="FF0000"/>
                </a:solidFill>
              </a:rPr>
            </a:br>
            <a:r>
              <a:rPr lang="en-US" sz="1600" b="1">
                <a:solidFill>
                  <a:srgbClr val="FF0000"/>
                </a:solidFill>
              </a:rPr>
              <a:t>L8</a:t>
            </a:r>
          </a:p>
        </p:txBody>
      </p:sp>
      <p:cxnSp>
        <p:nvCxnSpPr>
          <p:cNvPr id="11" name="Straight Arrow Connector 10"/>
          <p:cNvCxnSpPr>
            <a:cxnSpLocks/>
          </p:cNvCxnSpPr>
          <p:nvPr/>
        </p:nvCxnSpPr>
        <p:spPr>
          <a:xfrm flipH="1">
            <a:off x="3211245" y="3237265"/>
            <a:ext cx="614115" cy="1168327"/>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1755766" y="6204988"/>
            <a:ext cx="1254748" cy="584775"/>
          </a:xfrm>
          <a:prstGeom prst="rect">
            <a:avLst/>
          </a:prstGeom>
          <a:solidFill>
            <a:schemeClr val="bg1"/>
          </a:solidFill>
          <a:ln w="38100">
            <a:solidFill>
              <a:srgbClr val="FF0000"/>
            </a:solidFill>
          </a:ln>
        </p:spPr>
        <p:txBody>
          <a:bodyPr wrap="square" rtlCol="0">
            <a:spAutoFit/>
          </a:bodyPr>
          <a:lstStyle/>
          <a:p>
            <a:r>
              <a:rPr lang="en-US" sz="1600" b="1">
                <a:solidFill>
                  <a:srgbClr val="FF0000"/>
                </a:solidFill>
              </a:rPr>
              <a:t>Terra is below L8</a:t>
            </a:r>
          </a:p>
        </p:txBody>
      </p:sp>
      <p:cxnSp>
        <p:nvCxnSpPr>
          <p:cNvPr id="13" name="Straight Arrow Connector 12"/>
          <p:cNvCxnSpPr>
            <a:cxnSpLocks/>
          </p:cNvCxnSpPr>
          <p:nvPr/>
        </p:nvCxnSpPr>
        <p:spPr>
          <a:xfrm flipH="1" flipV="1">
            <a:off x="1986742" y="4631178"/>
            <a:ext cx="455444" cy="1584975"/>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4" name="TextBox 13">
            <a:extLst>
              <a:ext uri="{FF2B5EF4-FFF2-40B4-BE49-F238E27FC236}">
                <a16:creationId xmlns:a16="http://schemas.microsoft.com/office/drawing/2014/main" id="{FA4CACB0-D05A-41B9-9F4A-6BA9D8B9CDED}"/>
              </a:ext>
            </a:extLst>
          </p:cNvPr>
          <p:cNvSpPr txBox="1"/>
          <p:nvPr/>
        </p:nvSpPr>
        <p:spPr>
          <a:xfrm>
            <a:off x="5086907" y="6168871"/>
            <a:ext cx="1462132" cy="584775"/>
          </a:xfrm>
          <a:prstGeom prst="rect">
            <a:avLst/>
          </a:prstGeom>
          <a:solidFill>
            <a:schemeClr val="bg1"/>
          </a:solidFill>
          <a:ln w="38100">
            <a:solidFill>
              <a:srgbClr val="FF0000"/>
            </a:solidFill>
          </a:ln>
        </p:spPr>
        <p:txBody>
          <a:bodyPr wrap="square" rtlCol="0">
            <a:spAutoFit/>
          </a:bodyPr>
          <a:lstStyle/>
          <a:p>
            <a:r>
              <a:rPr lang="en-US" sz="1600" b="1">
                <a:solidFill>
                  <a:srgbClr val="FF0000"/>
                </a:solidFill>
              </a:rPr>
              <a:t>Terra is left of</a:t>
            </a:r>
            <a:br>
              <a:rPr lang="en-US" sz="1600" b="1">
                <a:solidFill>
                  <a:srgbClr val="FF0000"/>
                </a:solidFill>
              </a:rPr>
            </a:br>
            <a:r>
              <a:rPr lang="en-US" sz="1600" b="1">
                <a:solidFill>
                  <a:srgbClr val="FF0000"/>
                </a:solidFill>
              </a:rPr>
              <a:t>L8</a:t>
            </a:r>
          </a:p>
        </p:txBody>
      </p:sp>
      <p:pic>
        <p:nvPicPr>
          <p:cNvPr id="6" name="Picture 5"/>
          <p:cNvPicPr>
            <a:picLocks noChangeAspect="1"/>
          </p:cNvPicPr>
          <p:nvPr/>
        </p:nvPicPr>
        <p:blipFill>
          <a:blip r:embed="rId2"/>
          <a:stretch>
            <a:fillRect/>
          </a:stretch>
        </p:blipFill>
        <p:spPr>
          <a:xfrm>
            <a:off x="5695825" y="3059800"/>
            <a:ext cx="3399821" cy="2553025"/>
          </a:xfrm>
          <a:prstGeom prst="rect">
            <a:avLst/>
          </a:prstGeom>
        </p:spPr>
      </p:pic>
    </p:spTree>
    <p:extLst>
      <p:ext uri="{BB962C8B-B14F-4D97-AF65-F5344CB8AC3E}">
        <p14:creationId xmlns:p14="http://schemas.microsoft.com/office/powerpoint/2010/main" val="140652579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a:t>Buffers/Crossings – Nominal: Morning Constellation</a:t>
            </a:r>
          </a:p>
        </p:txBody>
      </p:sp>
      <p:graphicFrame>
        <p:nvGraphicFramePr>
          <p:cNvPr id="6" name="Content Placeholder 5"/>
          <p:cNvGraphicFramePr>
            <a:graphicFrameLocks noGrp="1"/>
          </p:cNvGraphicFramePr>
          <p:nvPr>
            <p:ph idx="1"/>
          </p:nvPr>
        </p:nvGraphicFramePr>
        <p:xfrm>
          <a:off x="168761" y="2393085"/>
          <a:ext cx="3574564" cy="2456003"/>
        </p:xfrm>
        <a:graphic>
          <a:graphicData uri="http://schemas.openxmlformats.org/drawingml/2006/table">
            <a:tbl>
              <a:tblPr firstRow="1" bandRow="1">
                <a:tableStyleId>{5C22544A-7EE6-4342-B048-85BDC9FD1C3A}</a:tableStyleId>
              </a:tblPr>
              <a:tblGrid>
                <a:gridCol w="1787282">
                  <a:extLst>
                    <a:ext uri="{9D8B030D-6E8A-4147-A177-3AD203B41FA5}">
                      <a16:colId xmlns:a16="http://schemas.microsoft.com/office/drawing/2014/main" val="346311938"/>
                    </a:ext>
                  </a:extLst>
                </a:gridCol>
                <a:gridCol w="1787282">
                  <a:extLst>
                    <a:ext uri="{9D8B030D-6E8A-4147-A177-3AD203B41FA5}">
                      <a16:colId xmlns:a16="http://schemas.microsoft.com/office/drawing/2014/main" val="896051883"/>
                    </a:ext>
                  </a:extLst>
                </a:gridCol>
              </a:tblGrid>
              <a:tr h="524872">
                <a:tc gridSpan="2">
                  <a:txBody>
                    <a:bodyPr/>
                    <a:lstStyle/>
                    <a:p>
                      <a:pPr algn="ctr"/>
                      <a:r>
                        <a:rPr lang="en-US" sz="1800"/>
                        <a:t>Terra/L7 Crossings</a:t>
                      </a:r>
                    </a:p>
                  </a:txBody>
                  <a:tcPr>
                    <a:solidFill>
                      <a:srgbClr val="4F81BD"/>
                    </a:solidFill>
                  </a:tcPr>
                </a:tc>
                <a:tc hMerge="1">
                  <a:txBody>
                    <a:bodyPr/>
                    <a:lstStyle/>
                    <a:p>
                      <a:endParaRPr lang="en-US" sz="1400"/>
                    </a:p>
                  </a:txBody>
                  <a:tcPr/>
                </a:tc>
                <a:extLst>
                  <a:ext uri="{0D108BD9-81ED-4DB2-BD59-A6C34878D82A}">
                    <a16:rowId xmlns:a16="http://schemas.microsoft.com/office/drawing/2014/main" val="532452507"/>
                  </a:ext>
                </a:extLst>
              </a:tr>
              <a:tr h="406033">
                <a:tc>
                  <a:txBody>
                    <a:bodyPr/>
                    <a:lstStyle/>
                    <a:p>
                      <a:r>
                        <a:rPr lang="en-US" sz="1800" b="1">
                          <a:solidFill>
                            <a:schemeClr val="bg1"/>
                          </a:solidFill>
                        </a:rPr>
                        <a:t>Epoch</a:t>
                      </a:r>
                    </a:p>
                  </a:txBody>
                  <a:tcPr>
                    <a:solidFill>
                      <a:srgbClr val="4F81BD"/>
                    </a:solidFill>
                  </a:tcPr>
                </a:tc>
                <a:tc>
                  <a:txBody>
                    <a:bodyPr/>
                    <a:lstStyle/>
                    <a:p>
                      <a:r>
                        <a:rPr lang="en-US" sz="1800" b="1">
                          <a:solidFill>
                            <a:schemeClr val="bg1"/>
                          </a:solidFill>
                        </a:rPr>
                        <a:t>Radial Sep (km)</a:t>
                      </a:r>
                    </a:p>
                  </a:txBody>
                  <a:tcPr>
                    <a:solidFill>
                      <a:srgbClr val="4F81BD"/>
                    </a:solidFill>
                  </a:tcPr>
                </a:tc>
                <a:extLst>
                  <a:ext uri="{0D108BD9-81ED-4DB2-BD59-A6C34878D82A}">
                    <a16:rowId xmlns:a16="http://schemas.microsoft.com/office/drawing/2014/main" val="3277075227"/>
                  </a:ext>
                </a:extLst>
              </a:tr>
              <a:tr h="366420">
                <a:tc>
                  <a:txBody>
                    <a:bodyPr/>
                    <a:lstStyle/>
                    <a:p>
                      <a:r>
                        <a:rPr lang="en-US" sz="1800"/>
                        <a:t>Sep 23 2022</a:t>
                      </a:r>
                    </a:p>
                  </a:txBody>
                  <a:tcPr>
                    <a:solidFill>
                      <a:srgbClr val="E9EDF4"/>
                    </a:solidFill>
                  </a:tcPr>
                </a:tc>
                <a:tc>
                  <a:txBody>
                    <a:bodyPr/>
                    <a:lstStyle/>
                    <a:p>
                      <a:r>
                        <a:rPr lang="en-US" sz="1800"/>
                        <a:t>-8.4 (N)</a:t>
                      </a:r>
                    </a:p>
                  </a:txBody>
                  <a:tcPr>
                    <a:solidFill>
                      <a:srgbClr val="E9EDF4"/>
                    </a:solidFill>
                  </a:tcPr>
                </a:tc>
                <a:extLst>
                  <a:ext uri="{0D108BD9-81ED-4DB2-BD59-A6C34878D82A}">
                    <a16:rowId xmlns:a16="http://schemas.microsoft.com/office/drawing/2014/main" val="3556467065"/>
                  </a:ext>
                </a:extLst>
              </a:tr>
              <a:tr h="386226">
                <a:tc>
                  <a:txBody>
                    <a:bodyPr/>
                    <a:lstStyle/>
                    <a:p>
                      <a:r>
                        <a:rPr lang="en-US" sz="1800"/>
                        <a:t>Dec 08 2022</a:t>
                      </a:r>
                    </a:p>
                  </a:txBody>
                  <a:tcPr>
                    <a:solidFill>
                      <a:srgbClr val="D0D8E8"/>
                    </a:solidFill>
                  </a:tcPr>
                </a:tc>
                <a:tc>
                  <a:txBody>
                    <a:bodyPr/>
                    <a:lstStyle/>
                    <a:p>
                      <a:r>
                        <a:rPr lang="en-US" sz="1800"/>
                        <a:t>-1.8 (S)</a:t>
                      </a:r>
                    </a:p>
                  </a:txBody>
                  <a:tcPr>
                    <a:solidFill>
                      <a:srgbClr val="D0D8E8"/>
                    </a:solidFill>
                  </a:tcPr>
                </a:tc>
                <a:extLst>
                  <a:ext uri="{0D108BD9-81ED-4DB2-BD59-A6C34878D82A}">
                    <a16:rowId xmlns:a16="http://schemas.microsoft.com/office/drawing/2014/main" val="3367359019"/>
                  </a:ext>
                </a:extLst>
              </a:tr>
              <a:tr h="386226">
                <a:tc>
                  <a:txBody>
                    <a:bodyPr/>
                    <a:lstStyle/>
                    <a:p>
                      <a:r>
                        <a:rPr lang="en-US" sz="1800"/>
                        <a:t>Apr 15</a:t>
                      </a:r>
                      <a:r>
                        <a:rPr lang="en-US" sz="1800" baseline="0"/>
                        <a:t> 2023</a:t>
                      </a:r>
                      <a:endParaRPr lang="en-US" sz="1800"/>
                    </a:p>
                  </a:txBody>
                  <a:tcPr>
                    <a:solidFill>
                      <a:srgbClr val="E9EDF4"/>
                    </a:solidFill>
                  </a:tcPr>
                </a:tc>
                <a:tc>
                  <a:txBody>
                    <a:bodyPr/>
                    <a:lstStyle/>
                    <a:p>
                      <a:r>
                        <a:rPr lang="en-US" sz="1800"/>
                        <a:t>-1.6</a:t>
                      </a:r>
                      <a:r>
                        <a:rPr lang="en-US" sz="1800" baseline="0"/>
                        <a:t> (S)</a:t>
                      </a:r>
                      <a:endParaRPr lang="en-US" sz="1800"/>
                    </a:p>
                  </a:txBody>
                  <a:tcPr>
                    <a:solidFill>
                      <a:srgbClr val="E9EDF4"/>
                    </a:solidFill>
                  </a:tcPr>
                </a:tc>
                <a:extLst>
                  <a:ext uri="{0D108BD9-81ED-4DB2-BD59-A6C34878D82A}">
                    <a16:rowId xmlns:a16="http://schemas.microsoft.com/office/drawing/2014/main" val="2154643257"/>
                  </a:ext>
                </a:extLst>
              </a:tr>
              <a:tr h="386226">
                <a:tc>
                  <a:txBody>
                    <a:bodyPr/>
                    <a:lstStyle/>
                    <a:p>
                      <a:r>
                        <a:rPr lang="en-US" sz="1800"/>
                        <a:t>Aug 23 2023</a:t>
                      </a:r>
                    </a:p>
                  </a:txBody>
                  <a:tcPr>
                    <a:solidFill>
                      <a:srgbClr val="D0D8E8"/>
                    </a:solidFill>
                  </a:tcPr>
                </a:tc>
                <a:tc>
                  <a:txBody>
                    <a:bodyPr/>
                    <a:lstStyle/>
                    <a:p>
                      <a:r>
                        <a:rPr lang="en-US" sz="1800"/>
                        <a:t>-2.0 (S)</a:t>
                      </a:r>
                    </a:p>
                  </a:txBody>
                  <a:tcPr>
                    <a:solidFill>
                      <a:srgbClr val="D0D8E8"/>
                    </a:solidFill>
                  </a:tcPr>
                </a:tc>
                <a:extLst>
                  <a:ext uri="{0D108BD9-81ED-4DB2-BD59-A6C34878D82A}">
                    <a16:rowId xmlns:a16="http://schemas.microsoft.com/office/drawing/2014/main" val="859079398"/>
                  </a:ext>
                </a:extLst>
              </a:tr>
            </a:tbl>
          </a:graphicData>
        </a:graphic>
      </p:graphicFrame>
      <p:pic>
        <p:nvPicPr>
          <p:cNvPr id="3" name="Picture 2"/>
          <p:cNvPicPr>
            <a:picLocks noChangeAspect="1"/>
          </p:cNvPicPr>
          <p:nvPr/>
        </p:nvPicPr>
        <p:blipFill>
          <a:blip r:embed="rId2"/>
          <a:stretch>
            <a:fillRect/>
          </a:stretch>
        </p:blipFill>
        <p:spPr>
          <a:xfrm>
            <a:off x="3854076" y="1788593"/>
            <a:ext cx="5197810" cy="3664986"/>
          </a:xfrm>
          <a:prstGeom prst="rect">
            <a:avLst/>
          </a:prstGeom>
        </p:spPr>
      </p:pic>
    </p:spTree>
    <p:extLst>
      <p:ext uri="{BB962C8B-B14F-4D97-AF65-F5344CB8AC3E}">
        <p14:creationId xmlns:p14="http://schemas.microsoft.com/office/powerpoint/2010/main" val="4740167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a:t>Buffers/Crossings – Nominal: A-Train</a:t>
            </a:r>
          </a:p>
        </p:txBody>
      </p:sp>
      <p:graphicFrame>
        <p:nvGraphicFramePr>
          <p:cNvPr id="9" name="Content Placeholder 5"/>
          <p:cNvGraphicFramePr>
            <a:graphicFrameLocks/>
          </p:cNvGraphicFramePr>
          <p:nvPr/>
        </p:nvGraphicFramePr>
        <p:xfrm>
          <a:off x="206990" y="990964"/>
          <a:ext cx="2231408" cy="5197722"/>
        </p:xfrm>
        <a:graphic>
          <a:graphicData uri="http://schemas.openxmlformats.org/drawingml/2006/table">
            <a:tbl>
              <a:tblPr firstRow="1" bandRow="1">
                <a:tableStyleId>{5C22544A-7EE6-4342-B048-85BDC9FD1C3A}</a:tableStyleId>
              </a:tblPr>
              <a:tblGrid>
                <a:gridCol w="1324931">
                  <a:extLst>
                    <a:ext uri="{9D8B030D-6E8A-4147-A177-3AD203B41FA5}">
                      <a16:colId xmlns:a16="http://schemas.microsoft.com/office/drawing/2014/main" val="346311938"/>
                    </a:ext>
                  </a:extLst>
                </a:gridCol>
                <a:gridCol w="906477">
                  <a:extLst>
                    <a:ext uri="{9D8B030D-6E8A-4147-A177-3AD203B41FA5}">
                      <a16:colId xmlns:a16="http://schemas.microsoft.com/office/drawing/2014/main" val="896051883"/>
                    </a:ext>
                  </a:extLst>
                </a:gridCol>
              </a:tblGrid>
              <a:tr h="624966">
                <a:tc gridSpan="2">
                  <a:txBody>
                    <a:bodyPr/>
                    <a:lstStyle/>
                    <a:p>
                      <a:pPr algn="ctr"/>
                      <a:r>
                        <a:rPr lang="en-US" sz="1600"/>
                        <a:t>Terra/Aqua Crossings</a:t>
                      </a:r>
                    </a:p>
                  </a:txBody>
                  <a:tcPr>
                    <a:solidFill>
                      <a:srgbClr val="4F81BD"/>
                    </a:solidFill>
                  </a:tcPr>
                </a:tc>
                <a:tc hMerge="1">
                  <a:txBody>
                    <a:bodyPr/>
                    <a:lstStyle/>
                    <a:p>
                      <a:endParaRPr lang="en-US" sz="1400"/>
                    </a:p>
                  </a:txBody>
                  <a:tcPr/>
                </a:tc>
                <a:extLst>
                  <a:ext uri="{0D108BD9-81ED-4DB2-BD59-A6C34878D82A}">
                    <a16:rowId xmlns:a16="http://schemas.microsoft.com/office/drawing/2014/main" val="532452507"/>
                  </a:ext>
                </a:extLst>
              </a:tr>
              <a:tr h="768375">
                <a:tc>
                  <a:txBody>
                    <a:bodyPr/>
                    <a:lstStyle/>
                    <a:p>
                      <a:r>
                        <a:rPr lang="en-US" sz="1600" b="1">
                          <a:solidFill>
                            <a:schemeClr val="bg1"/>
                          </a:solidFill>
                        </a:rPr>
                        <a:t>Epoch</a:t>
                      </a:r>
                    </a:p>
                  </a:txBody>
                  <a:tcPr>
                    <a:solidFill>
                      <a:srgbClr val="4F81BD"/>
                    </a:solidFill>
                  </a:tcPr>
                </a:tc>
                <a:tc>
                  <a:txBody>
                    <a:bodyPr/>
                    <a:lstStyle/>
                    <a:p>
                      <a:r>
                        <a:rPr lang="en-US" sz="1600" b="1">
                          <a:solidFill>
                            <a:schemeClr val="bg1"/>
                          </a:solidFill>
                        </a:rPr>
                        <a:t>Radial </a:t>
                      </a:r>
                      <a:endParaRPr lang="en-US"/>
                    </a:p>
                    <a:p>
                      <a:pPr lvl="0">
                        <a:buNone/>
                      </a:pPr>
                      <a:r>
                        <a:rPr lang="en-US" sz="1600" b="1">
                          <a:solidFill>
                            <a:schemeClr val="bg1"/>
                          </a:solidFill>
                        </a:rPr>
                        <a:t>Sep (km)</a:t>
                      </a:r>
                    </a:p>
                  </a:txBody>
                  <a:tcPr>
                    <a:solidFill>
                      <a:srgbClr val="4F81BD"/>
                    </a:solidFill>
                  </a:tcPr>
                </a:tc>
                <a:extLst>
                  <a:ext uri="{0D108BD9-81ED-4DB2-BD59-A6C34878D82A}">
                    <a16:rowId xmlns:a16="http://schemas.microsoft.com/office/drawing/2014/main" val="3277075227"/>
                  </a:ext>
                </a:extLst>
              </a:tr>
              <a:tr h="624966">
                <a:tc>
                  <a:txBody>
                    <a:bodyPr/>
                    <a:lstStyle/>
                    <a:p>
                      <a:r>
                        <a:rPr lang="en-US" sz="1600"/>
                        <a:t>Dec 17 2022</a:t>
                      </a:r>
                    </a:p>
                  </a:txBody>
                  <a:tcPr/>
                </a:tc>
                <a:tc>
                  <a:txBody>
                    <a:bodyPr/>
                    <a:lstStyle/>
                    <a:p>
                      <a:r>
                        <a:rPr lang="en-US" sz="1600"/>
                        <a:t>3.5 (N)</a:t>
                      </a:r>
                    </a:p>
                  </a:txBody>
                  <a:tcPr>
                    <a:solidFill>
                      <a:srgbClr val="E9EDF4"/>
                    </a:solidFill>
                  </a:tcPr>
                </a:tc>
                <a:extLst>
                  <a:ext uri="{0D108BD9-81ED-4DB2-BD59-A6C34878D82A}">
                    <a16:rowId xmlns:a16="http://schemas.microsoft.com/office/drawing/2014/main" val="3556467065"/>
                  </a:ext>
                </a:extLst>
              </a:tr>
              <a:tr h="624966">
                <a:tc>
                  <a:txBody>
                    <a:bodyPr/>
                    <a:lstStyle/>
                    <a:p>
                      <a:r>
                        <a:rPr lang="en-US" sz="1600"/>
                        <a:t>Feb 21 2023</a:t>
                      </a:r>
                    </a:p>
                  </a:txBody>
                  <a:tcPr>
                    <a:solidFill>
                      <a:srgbClr val="D0D8E8"/>
                    </a:solidFill>
                  </a:tcPr>
                </a:tc>
                <a:tc>
                  <a:txBody>
                    <a:bodyPr/>
                    <a:lstStyle/>
                    <a:p>
                      <a:r>
                        <a:rPr lang="en-US" sz="1600"/>
                        <a:t>3.8 (S)</a:t>
                      </a:r>
                    </a:p>
                  </a:txBody>
                  <a:tcPr/>
                </a:tc>
                <a:extLst>
                  <a:ext uri="{0D108BD9-81ED-4DB2-BD59-A6C34878D82A}">
                    <a16:rowId xmlns:a16="http://schemas.microsoft.com/office/drawing/2014/main" val="606483512"/>
                  </a:ext>
                </a:extLst>
              </a:tr>
              <a:tr h="624966">
                <a:tc>
                  <a:txBody>
                    <a:bodyPr/>
                    <a:lstStyle/>
                    <a:p>
                      <a:r>
                        <a:rPr lang="en-US" sz="1600"/>
                        <a:t>May 01 2023</a:t>
                      </a:r>
                    </a:p>
                  </a:txBody>
                  <a:tcPr/>
                </a:tc>
                <a:tc>
                  <a:txBody>
                    <a:bodyPr/>
                    <a:lstStyle/>
                    <a:p>
                      <a:r>
                        <a:rPr lang="en-US" sz="1600"/>
                        <a:t>4.2 (N)</a:t>
                      </a:r>
                    </a:p>
                  </a:txBody>
                  <a:tcPr/>
                </a:tc>
                <a:extLst>
                  <a:ext uri="{0D108BD9-81ED-4DB2-BD59-A6C34878D82A}">
                    <a16:rowId xmlns:a16="http://schemas.microsoft.com/office/drawing/2014/main" val="4150202134"/>
                  </a:ext>
                </a:extLst>
              </a:tr>
              <a:tr h="624966">
                <a:tc>
                  <a:txBody>
                    <a:bodyPr/>
                    <a:lstStyle/>
                    <a:p>
                      <a:r>
                        <a:rPr lang="en-US" sz="1600"/>
                        <a:t>Jul</a:t>
                      </a:r>
                      <a:r>
                        <a:rPr lang="en-US" sz="1600" baseline="0"/>
                        <a:t> 13 2023</a:t>
                      </a:r>
                      <a:endParaRPr lang="en-US" sz="1600"/>
                    </a:p>
                  </a:txBody>
                  <a:tcPr/>
                </a:tc>
                <a:tc>
                  <a:txBody>
                    <a:bodyPr/>
                    <a:lstStyle/>
                    <a:p>
                      <a:r>
                        <a:rPr lang="en-US" sz="1600"/>
                        <a:t>3.2 (N)</a:t>
                      </a:r>
                    </a:p>
                  </a:txBody>
                  <a:tcPr/>
                </a:tc>
                <a:extLst>
                  <a:ext uri="{0D108BD9-81ED-4DB2-BD59-A6C34878D82A}">
                    <a16:rowId xmlns:a16="http://schemas.microsoft.com/office/drawing/2014/main" val="3367359019"/>
                  </a:ext>
                </a:extLst>
              </a:tr>
              <a:tr h="624966">
                <a:tc>
                  <a:txBody>
                    <a:bodyPr/>
                    <a:lstStyle/>
                    <a:p>
                      <a:r>
                        <a:rPr lang="en-US" sz="1600"/>
                        <a:t>Sep 27 2023</a:t>
                      </a:r>
                    </a:p>
                  </a:txBody>
                  <a:tcPr/>
                </a:tc>
                <a:tc>
                  <a:txBody>
                    <a:bodyPr/>
                    <a:lstStyle/>
                    <a:p>
                      <a:r>
                        <a:rPr lang="en-US" sz="1600"/>
                        <a:t>2.5 (S)</a:t>
                      </a:r>
                    </a:p>
                  </a:txBody>
                  <a:tcPr/>
                </a:tc>
                <a:extLst>
                  <a:ext uri="{0D108BD9-81ED-4DB2-BD59-A6C34878D82A}">
                    <a16:rowId xmlns:a16="http://schemas.microsoft.com/office/drawing/2014/main" val="1611295504"/>
                  </a:ext>
                </a:extLst>
              </a:tr>
              <a:tr h="624966">
                <a:tc>
                  <a:txBody>
                    <a:bodyPr/>
                    <a:lstStyle/>
                    <a:p>
                      <a:r>
                        <a:rPr lang="en-US" sz="1600"/>
                        <a:t>Dec 19 2023</a:t>
                      </a:r>
                    </a:p>
                  </a:txBody>
                  <a:tcPr/>
                </a:tc>
                <a:tc>
                  <a:txBody>
                    <a:bodyPr/>
                    <a:lstStyle/>
                    <a:p>
                      <a:r>
                        <a:rPr lang="en-US" sz="1600"/>
                        <a:t>3.3 (N)</a:t>
                      </a:r>
                    </a:p>
                  </a:txBody>
                  <a:tcPr/>
                </a:tc>
                <a:extLst>
                  <a:ext uri="{0D108BD9-81ED-4DB2-BD59-A6C34878D82A}">
                    <a16:rowId xmlns:a16="http://schemas.microsoft.com/office/drawing/2014/main" val="2043756096"/>
                  </a:ext>
                </a:extLst>
              </a:tr>
            </a:tbl>
          </a:graphicData>
        </a:graphic>
      </p:graphicFrame>
      <p:graphicFrame>
        <p:nvGraphicFramePr>
          <p:cNvPr id="11" name="Content Placeholder 5"/>
          <p:cNvGraphicFramePr>
            <a:graphicFrameLocks/>
          </p:cNvGraphicFramePr>
          <p:nvPr/>
        </p:nvGraphicFramePr>
        <p:xfrm>
          <a:off x="2514599" y="980023"/>
          <a:ext cx="2190750" cy="5154079"/>
        </p:xfrm>
        <a:graphic>
          <a:graphicData uri="http://schemas.openxmlformats.org/drawingml/2006/table">
            <a:tbl>
              <a:tblPr firstRow="1" bandRow="1">
                <a:tableStyleId>{5C22544A-7EE6-4342-B048-85BDC9FD1C3A}</a:tableStyleId>
              </a:tblPr>
              <a:tblGrid>
                <a:gridCol w="1228726">
                  <a:extLst>
                    <a:ext uri="{9D8B030D-6E8A-4147-A177-3AD203B41FA5}">
                      <a16:colId xmlns:a16="http://schemas.microsoft.com/office/drawing/2014/main" val="346311938"/>
                    </a:ext>
                  </a:extLst>
                </a:gridCol>
                <a:gridCol w="962024">
                  <a:extLst>
                    <a:ext uri="{9D8B030D-6E8A-4147-A177-3AD203B41FA5}">
                      <a16:colId xmlns:a16="http://schemas.microsoft.com/office/drawing/2014/main" val="896051883"/>
                    </a:ext>
                  </a:extLst>
                </a:gridCol>
              </a:tblGrid>
              <a:tr h="372867">
                <a:tc gridSpan="2">
                  <a:txBody>
                    <a:bodyPr/>
                    <a:lstStyle/>
                    <a:p>
                      <a:pPr algn="ctr"/>
                      <a:r>
                        <a:rPr lang="en-US" sz="1600"/>
                        <a:t>Terra/Aura Crossings</a:t>
                      </a:r>
                    </a:p>
                  </a:txBody>
                  <a:tcPr>
                    <a:solidFill>
                      <a:srgbClr val="4F81BD"/>
                    </a:solidFill>
                  </a:tcPr>
                </a:tc>
                <a:tc hMerge="1">
                  <a:txBody>
                    <a:bodyPr/>
                    <a:lstStyle/>
                    <a:p>
                      <a:endParaRPr lang="en-US" sz="1400"/>
                    </a:p>
                  </a:txBody>
                  <a:tcPr/>
                </a:tc>
                <a:extLst>
                  <a:ext uri="{0D108BD9-81ED-4DB2-BD59-A6C34878D82A}">
                    <a16:rowId xmlns:a16="http://schemas.microsoft.com/office/drawing/2014/main" val="532452507"/>
                  </a:ext>
                </a:extLst>
              </a:tr>
              <a:tr h="637691">
                <a:tc>
                  <a:txBody>
                    <a:bodyPr/>
                    <a:lstStyle/>
                    <a:p>
                      <a:r>
                        <a:rPr lang="en-US" sz="1600" b="1">
                          <a:solidFill>
                            <a:schemeClr val="bg1"/>
                          </a:solidFill>
                        </a:rPr>
                        <a:t>Epoch</a:t>
                      </a:r>
                    </a:p>
                  </a:txBody>
                  <a:tcPr>
                    <a:solidFill>
                      <a:srgbClr val="4F81BD"/>
                    </a:solidFill>
                  </a:tcPr>
                </a:tc>
                <a:tc>
                  <a:txBody>
                    <a:bodyPr/>
                    <a:lstStyle/>
                    <a:p>
                      <a:r>
                        <a:rPr lang="en-US" sz="1600" b="1">
                          <a:solidFill>
                            <a:schemeClr val="bg1"/>
                          </a:solidFill>
                        </a:rPr>
                        <a:t>Radial Sep (km)</a:t>
                      </a:r>
                    </a:p>
                  </a:txBody>
                  <a:tcPr>
                    <a:solidFill>
                      <a:srgbClr val="4F81BD"/>
                    </a:solidFill>
                  </a:tcPr>
                </a:tc>
                <a:extLst>
                  <a:ext uri="{0D108BD9-81ED-4DB2-BD59-A6C34878D82A}">
                    <a16:rowId xmlns:a16="http://schemas.microsoft.com/office/drawing/2014/main" val="3277075227"/>
                  </a:ext>
                </a:extLst>
              </a:tr>
              <a:tr h="539993">
                <a:tc>
                  <a:txBody>
                    <a:bodyPr/>
                    <a:lstStyle/>
                    <a:p>
                      <a:r>
                        <a:rPr lang="en-US" sz="1600"/>
                        <a:t>Nov 15</a:t>
                      </a:r>
                      <a:r>
                        <a:rPr lang="en-US" sz="1600" baseline="0"/>
                        <a:t> 2022</a:t>
                      </a:r>
                      <a:endParaRPr lang="en-US" sz="1600"/>
                    </a:p>
                  </a:txBody>
                  <a:tcPr/>
                </a:tc>
                <a:tc>
                  <a:txBody>
                    <a:bodyPr/>
                    <a:lstStyle/>
                    <a:p>
                      <a:pPr algn="l" fontAlgn="b"/>
                      <a:r>
                        <a:rPr lang="en-US" sz="1600" b="0" i="0" u="none" strike="noStrike">
                          <a:solidFill>
                            <a:srgbClr val="000000"/>
                          </a:solidFill>
                          <a:effectLst/>
                          <a:latin typeface="+mn-lt"/>
                        </a:rPr>
                        <a:t>  5.9 (N)</a:t>
                      </a:r>
                    </a:p>
                  </a:txBody>
                  <a:tcPr marL="9525" marR="9525" marT="9525" marB="0"/>
                </a:tc>
                <a:extLst>
                  <a:ext uri="{0D108BD9-81ED-4DB2-BD59-A6C34878D82A}">
                    <a16:rowId xmlns:a16="http://schemas.microsoft.com/office/drawing/2014/main" val="3556467065"/>
                  </a:ext>
                </a:extLst>
              </a:tr>
              <a:tr h="450441">
                <a:tc>
                  <a:txBody>
                    <a:bodyPr/>
                    <a:lstStyle/>
                    <a:p>
                      <a:r>
                        <a:rPr lang="en-US" sz="1600"/>
                        <a:t>Jan 06 2023</a:t>
                      </a:r>
                    </a:p>
                  </a:txBody>
                  <a:tcPr/>
                </a:tc>
                <a:tc>
                  <a:txBody>
                    <a:bodyPr/>
                    <a:lstStyle/>
                    <a:p>
                      <a:pPr algn="l" fontAlgn="b"/>
                      <a:r>
                        <a:rPr lang="en-US" sz="1600" b="0" i="0" u="none" strike="noStrike">
                          <a:solidFill>
                            <a:srgbClr val="000000"/>
                          </a:solidFill>
                          <a:effectLst/>
                          <a:latin typeface="+mn-lt"/>
                        </a:rPr>
                        <a:t>  6.0</a:t>
                      </a:r>
                      <a:r>
                        <a:rPr lang="en-US" sz="1600" b="0" i="0" u="none" strike="noStrike" baseline="0">
                          <a:solidFill>
                            <a:srgbClr val="000000"/>
                          </a:solidFill>
                          <a:effectLst/>
                          <a:latin typeface="+mn-lt"/>
                        </a:rPr>
                        <a:t> (N)</a:t>
                      </a:r>
                      <a:endParaRPr lang="en-US" sz="1600" b="0" i="0" u="none" strike="noStrike">
                        <a:solidFill>
                          <a:srgbClr val="000000"/>
                        </a:solidFill>
                        <a:effectLst/>
                        <a:latin typeface="+mn-lt"/>
                      </a:endParaRPr>
                    </a:p>
                  </a:txBody>
                  <a:tcPr marL="9525" marR="9525" marT="9525" marB="0"/>
                </a:tc>
                <a:extLst>
                  <a:ext uri="{0D108BD9-81ED-4DB2-BD59-A6C34878D82A}">
                    <a16:rowId xmlns:a16="http://schemas.microsoft.com/office/drawing/2014/main" val="606483512"/>
                  </a:ext>
                </a:extLst>
              </a:tr>
              <a:tr h="450441">
                <a:tc>
                  <a:txBody>
                    <a:bodyPr/>
                    <a:lstStyle/>
                    <a:p>
                      <a:r>
                        <a:rPr lang="en-US" sz="1600"/>
                        <a:t>Feb 26 2023</a:t>
                      </a:r>
                    </a:p>
                  </a:txBody>
                  <a:tcPr/>
                </a:tc>
                <a:tc>
                  <a:txBody>
                    <a:bodyPr/>
                    <a:lstStyle/>
                    <a:p>
                      <a:pPr algn="l" fontAlgn="b"/>
                      <a:r>
                        <a:rPr lang="en-US" sz="1600" b="0" i="0" u="none" strike="noStrike">
                          <a:solidFill>
                            <a:srgbClr val="000000"/>
                          </a:solidFill>
                          <a:effectLst/>
                          <a:latin typeface="+mn-lt"/>
                        </a:rPr>
                        <a:t>  5.8</a:t>
                      </a:r>
                      <a:r>
                        <a:rPr lang="en-US" sz="1600" b="0" i="0" u="none" strike="noStrike" baseline="0">
                          <a:solidFill>
                            <a:srgbClr val="000000"/>
                          </a:solidFill>
                          <a:effectLst/>
                          <a:latin typeface="+mn-lt"/>
                        </a:rPr>
                        <a:t> (S)</a:t>
                      </a:r>
                      <a:endParaRPr lang="en-US" sz="1600" b="0" i="0" u="none" strike="noStrike">
                        <a:solidFill>
                          <a:srgbClr val="000000"/>
                        </a:solidFill>
                        <a:effectLst/>
                        <a:latin typeface="+mn-lt"/>
                      </a:endParaRPr>
                    </a:p>
                  </a:txBody>
                  <a:tcPr marL="9525" marR="9525" marT="9525" marB="0"/>
                </a:tc>
                <a:extLst>
                  <a:ext uri="{0D108BD9-81ED-4DB2-BD59-A6C34878D82A}">
                    <a16:rowId xmlns:a16="http://schemas.microsoft.com/office/drawing/2014/main" val="4150202134"/>
                  </a:ext>
                </a:extLst>
              </a:tr>
              <a:tr h="450441">
                <a:tc>
                  <a:txBody>
                    <a:bodyPr/>
                    <a:lstStyle/>
                    <a:p>
                      <a:r>
                        <a:rPr lang="en-US" sz="1600"/>
                        <a:t>Apr 17 2023</a:t>
                      </a:r>
                    </a:p>
                  </a:txBody>
                  <a:tcPr/>
                </a:tc>
                <a:tc>
                  <a:txBody>
                    <a:bodyPr/>
                    <a:lstStyle/>
                    <a:p>
                      <a:r>
                        <a:rPr lang="en-US" sz="1600"/>
                        <a:t>5.2 (N)</a:t>
                      </a:r>
                    </a:p>
                  </a:txBody>
                  <a:tcPr/>
                </a:tc>
                <a:extLst>
                  <a:ext uri="{0D108BD9-81ED-4DB2-BD59-A6C34878D82A}">
                    <a16:rowId xmlns:a16="http://schemas.microsoft.com/office/drawing/2014/main" val="3367359019"/>
                  </a:ext>
                </a:extLst>
              </a:tr>
              <a:tr h="450441">
                <a:tc>
                  <a:txBody>
                    <a:bodyPr/>
                    <a:lstStyle/>
                    <a:p>
                      <a:r>
                        <a:rPr lang="en-US" sz="1600"/>
                        <a:t>Jun 05 2023</a:t>
                      </a:r>
                    </a:p>
                  </a:txBody>
                  <a:tcPr/>
                </a:tc>
                <a:tc>
                  <a:txBody>
                    <a:bodyPr/>
                    <a:lstStyle/>
                    <a:p>
                      <a:r>
                        <a:rPr lang="en-US" sz="1600"/>
                        <a:t>5.5 (S)</a:t>
                      </a:r>
                    </a:p>
                  </a:txBody>
                  <a:tcPr/>
                </a:tc>
                <a:extLst>
                  <a:ext uri="{0D108BD9-81ED-4DB2-BD59-A6C34878D82A}">
                    <a16:rowId xmlns:a16="http://schemas.microsoft.com/office/drawing/2014/main" val="1611295504"/>
                  </a:ext>
                </a:extLst>
              </a:tr>
              <a:tr h="450441">
                <a:tc>
                  <a:txBody>
                    <a:bodyPr/>
                    <a:lstStyle/>
                    <a:p>
                      <a:r>
                        <a:rPr lang="en-US" sz="1600"/>
                        <a:t>Jul 23 2023</a:t>
                      </a:r>
                    </a:p>
                  </a:txBody>
                  <a:tcPr/>
                </a:tc>
                <a:tc>
                  <a:txBody>
                    <a:bodyPr/>
                    <a:lstStyle/>
                    <a:p>
                      <a:r>
                        <a:rPr lang="en-US" sz="1600"/>
                        <a:t>5.7 (N)</a:t>
                      </a:r>
                    </a:p>
                  </a:txBody>
                  <a:tcPr/>
                </a:tc>
                <a:extLst>
                  <a:ext uri="{0D108BD9-81ED-4DB2-BD59-A6C34878D82A}">
                    <a16:rowId xmlns:a16="http://schemas.microsoft.com/office/drawing/2014/main" val="2043756096"/>
                  </a:ext>
                </a:extLst>
              </a:tr>
              <a:tr h="450441">
                <a:tc>
                  <a:txBody>
                    <a:bodyPr/>
                    <a:lstStyle/>
                    <a:p>
                      <a:r>
                        <a:rPr lang="en-US" sz="1600"/>
                        <a:t>Sep 07 2023</a:t>
                      </a:r>
                    </a:p>
                  </a:txBody>
                  <a:tcPr/>
                </a:tc>
                <a:tc>
                  <a:txBody>
                    <a:bodyPr/>
                    <a:lstStyle/>
                    <a:p>
                      <a:r>
                        <a:rPr lang="en-US" sz="1600"/>
                        <a:t>6.5 (S)</a:t>
                      </a:r>
                    </a:p>
                  </a:txBody>
                  <a:tcPr/>
                </a:tc>
                <a:extLst>
                  <a:ext uri="{0D108BD9-81ED-4DB2-BD59-A6C34878D82A}">
                    <a16:rowId xmlns:a16="http://schemas.microsoft.com/office/drawing/2014/main" val="2567378489"/>
                  </a:ext>
                </a:extLst>
              </a:tr>
              <a:tr h="450441">
                <a:tc>
                  <a:txBody>
                    <a:bodyPr/>
                    <a:lstStyle/>
                    <a:p>
                      <a:r>
                        <a:rPr lang="en-US" sz="1600"/>
                        <a:t>Oct 23 2023</a:t>
                      </a:r>
                    </a:p>
                  </a:txBody>
                  <a:tcPr/>
                </a:tc>
                <a:tc>
                  <a:txBody>
                    <a:bodyPr/>
                    <a:lstStyle/>
                    <a:p>
                      <a:r>
                        <a:rPr lang="en-US" sz="1600"/>
                        <a:t>7.1 (N)</a:t>
                      </a:r>
                    </a:p>
                  </a:txBody>
                  <a:tcPr/>
                </a:tc>
                <a:extLst>
                  <a:ext uri="{0D108BD9-81ED-4DB2-BD59-A6C34878D82A}">
                    <a16:rowId xmlns:a16="http://schemas.microsoft.com/office/drawing/2014/main" val="1966166537"/>
                  </a:ext>
                </a:extLst>
              </a:tr>
              <a:tr h="450441">
                <a:tc>
                  <a:txBody>
                    <a:bodyPr/>
                    <a:lstStyle/>
                    <a:p>
                      <a:r>
                        <a:rPr lang="en-US" sz="1600"/>
                        <a:t>Dec 07 2023</a:t>
                      </a:r>
                    </a:p>
                  </a:txBody>
                  <a:tcPr/>
                </a:tc>
                <a:tc>
                  <a:txBody>
                    <a:bodyPr/>
                    <a:lstStyle/>
                    <a:p>
                      <a:r>
                        <a:rPr lang="en-US" sz="1600"/>
                        <a:t>6.6 (N)</a:t>
                      </a:r>
                    </a:p>
                  </a:txBody>
                  <a:tcPr/>
                </a:tc>
                <a:extLst>
                  <a:ext uri="{0D108BD9-81ED-4DB2-BD59-A6C34878D82A}">
                    <a16:rowId xmlns:a16="http://schemas.microsoft.com/office/drawing/2014/main" val="2990379024"/>
                  </a:ext>
                </a:extLst>
              </a:tr>
            </a:tbl>
          </a:graphicData>
        </a:graphic>
      </p:graphicFrame>
      <p:pic>
        <p:nvPicPr>
          <p:cNvPr id="3" name="Picture 2"/>
          <p:cNvPicPr>
            <a:picLocks noChangeAspect="1"/>
          </p:cNvPicPr>
          <p:nvPr/>
        </p:nvPicPr>
        <p:blipFill>
          <a:blip r:embed="rId2"/>
          <a:stretch>
            <a:fillRect/>
          </a:stretch>
        </p:blipFill>
        <p:spPr>
          <a:xfrm>
            <a:off x="4857307" y="990964"/>
            <a:ext cx="4011060" cy="2841099"/>
          </a:xfrm>
          <a:prstGeom prst="rect">
            <a:avLst/>
          </a:prstGeom>
        </p:spPr>
      </p:pic>
      <p:pic>
        <p:nvPicPr>
          <p:cNvPr id="6" name="Picture 5"/>
          <p:cNvPicPr>
            <a:picLocks noChangeAspect="1"/>
          </p:cNvPicPr>
          <p:nvPr/>
        </p:nvPicPr>
        <p:blipFill>
          <a:blip r:embed="rId3"/>
          <a:stretch>
            <a:fillRect/>
          </a:stretch>
        </p:blipFill>
        <p:spPr>
          <a:xfrm>
            <a:off x="4864056" y="3908369"/>
            <a:ext cx="4061612" cy="2598679"/>
          </a:xfrm>
          <a:prstGeom prst="rect">
            <a:avLst/>
          </a:prstGeom>
        </p:spPr>
      </p:pic>
    </p:spTree>
    <p:extLst>
      <p:ext uri="{BB962C8B-B14F-4D97-AF65-F5344CB8AC3E}">
        <p14:creationId xmlns:p14="http://schemas.microsoft.com/office/powerpoint/2010/main" val="1398927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a:t>Buffers/Crossings – Nominal: A-Train (cont.)</a:t>
            </a:r>
          </a:p>
        </p:txBody>
      </p:sp>
      <p:graphicFrame>
        <p:nvGraphicFramePr>
          <p:cNvPr id="7" name="Content Placeholder 5"/>
          <p:cNvGraphicFramePr>
            <a:graphicFrameLocks/>
          </p:cNvGraphicFramePr>
          <p:nvPr/>
        </p:nvGraphicFramePr>
        <p:xfrm>
          <a:off x="180008" y="1008679"/>
          <a:ext cx="2492658" cy="5326565"/>
        </p:xfrm>
        <a:graphic>
          <a:graphicData uri="http://schemas.openxmlformats.org/drawingml/2006/table">
            <a:tbl>
              <a:tblPr firstRow="1" bandRow="1">
                <a:tableStyleId>{5C22544A-7EE6-4342-B048-85BDC9FD1C3A}</a:tableStyleId>
              </a:tblPr>
              <a:tblGrid>
                <a:gridCol w="1246329">
                  <a:extLst>
                    <a:ext uri="{9D8B030D-6E8A-4147-A177-3AD203B41FA5}">
                      <a16:colId xmlns:a16="http://schemas.microsoft.com/office/drawing/2014/main" val="346311938"/>
                    </a:ext>
                  </a:extLst>
                </a:gridCol>
                <a:gridCol w="1246329">
                  <a:extLst>
                    <a:ext uri="{9D8B030D-6E8A-4147-A177-3AD203B41FA5}">
                      <a16:colId xmlns:a16="http://schemas.microsoft.com/office/drawing/2014/main" val="896051883"/>
                    </a:ext>
                  </a:extLst>
                </a:gridCol>
              </a:tblGrid>
              <a:tr h="296006">
                <a:tc gridSpan="2">
                  <a:txBody>
                    <a:bodyPr/>
                    <a:lstStyle/>
                    <a:p>
                      <a:pPr algn="ctr"/>
                      <a:r>
                        <a:rPr lang="en-US" sz="1400"/>
                        <a:t>Terra/GCOM-W1 Crossings</a:t>
                      </a:r>
                    </a:p>
                  </a:txBody>
                  <a:tcPr>
                    <a:solidFill>
                      <a:srgbClr val="4F81BD"/>
                    </a:solidFill>
                  </a:tcPr>
                </a:tc>
                <a:tc hMerge="1">
                  <a:txBody>
                    <a:bodyPr/>
                    <a:lstStyle/>
                    <a:p>
                      <a:endParaRPr lang="en-US" sz="1400"/>
                    </a:p>
                  </a:txBody>
                  <a:tcPr/>
                </a:tc>
                <a:extLst>
                  <a:ext uri="{0D108BD9-81ED-4DB2-BD59-A6C34878D82A}">
                    <a16:rowId xmlns:a16="http://schemas.microsoft.com/office/drawing/2014/main" val="532452507"/>
                  </a:ext>
                </a:extLst>
              </a:tr>
              <a:tr h="710414">
                <a:tc>
                  <a:txBody>
                    <a:bodyPr/>
                    <a:lstStyle/>
                    <a:p>
                      <a:r>
                        <a:rPr lang="en-US" sz="1400" b="1">
                          <a:solidFill>
                            <a:schemeClr val="bg1"/>
                          </a:solidFill>
                        </a:rPr>
                        <a:t>Epoch</a:t>
                      </a:r>
                    </a:p>
                  </a:txBody>
                  <a:tcPr>
                    <a:solidFill>
                      <a:srgbClr val="4F81BD"/>
                    </a:solidFill>
                  </a:tcPr>
                </a:tc>
                <a:tc>
                  <a:txBody>
                    <a:bodyPr/>
                    <a:lstStyle/>
                    <a:p>
                      <a:r>
                        <a:rPr lang="en-US" sz="1400" b="1">
                          <a:solidFill>
                            <a:schemeClr val="bg1"/>
                          </a:solidFill>
                        </a:rPr>
                        <a:t>Radial Sep (km)</a:t>
                      </a:r>
                    </a:p>
                  </a:txBody>
                  <a:tcPr>
                    <a:solidFill>
                      <a:srgbClr val="4F81BD"/>
                    </a:solidFill>
                  </a:tcPr>
                </a:tc>
                <a:extLst>
                  <a:ext uri="{0D108BD9-81ED-4DB2-BD59-A6C34878D82A}">
                    <a16:rowId xmlns:a16="http://schemas.microsoft.com/office/drawing/2014/main" val="3277075227"/>
                  </a:ext>
                </a:extLst>
              </a:tr>
              <a:tr h="479039">
                <a:tc>
                  <a:txBody>
                    <a:bodyPr/>
                    <a:lstStyle/>
                    <a:p>
                      <a:r>
                        <a:rPr lang="en-US" sz="1600"/>
                        <a:t>Nov 21 2022</a:t>
                      </a:r>
                    </a:p>
                  </a:txBody>
                  <a:tcPr/>
                </a:tc>
                <a:tc>
                  <a:txBody>
                    <a:bodyPr/>
                    <a:lstStyle/>
                    <a:p>
                      <a:r>
                        <a:rPr lang="en-US" sz="1600"/>
                        <a:t>5.0 (N)</a:t>
                      </a:r>
                    </a:p>
                  </a:txBody>
                  <a:tcPr/>
                </a:tc>
                <a:extLst>
                  <a:ext uri="{0D108BD9-81ED-4DB2-BD59-A6C34878D82A}">
                    <a16:rowId xmlns:a16="http://schemas.microsoft.com/office/drawing/2014/main" val="3556467065"/>
                  </a:ext>
                </a:extLst>
              </a:tr>
              <a:tr h="479039">
                <a:tc>
                  <a:txBody>
                    <a:bodyPr/>
                    <a:lstStyle/>
                    <a:p>
                      <a:r>
                        <a:rPr lang="en-US" sz="1600"/>
                        <a:t>Jan</a:t>
                      </a:r>
                      <a:r>
                        <a:rPr lang="en-US" sz="1600" baseline="0"/>
                        <a:t> 12 2023</a:t>
                      </a:r>
                      <a:endParaRPr lang="en-US" sz="1600"/>
                    </a:p>
                  </a:txBody>
                  <a:tcPr/>
                </a:tc>
                <a:tc>
                  <a:txBody>
                    <a:bodyPr/>
                    <a:lstStyle/>
                    <a:p>
                      <a:r>
                        <a:rPr lang="en-US" sz="1600"/>
                        <a:t>5.6 (S)</a:t>
                      </a:r>
                    </a:p>
                  </a:txBody>
                  <a:tcPr/>
                </a:tc>
                <a:extLst>
                  <a:ext uri="{0D108BD9-81ED-4DB2-BD59-A6C34878D82A}">
                    <a16:rowId xmlns:a16="http://schemas.microsoft.com/office/drawing/2014/main" val="3367359019"/>
                  </a:ext>
                </a:extLst>
              </a:tr>
              <a:tr h="479039">
                <a:tc>
                  <a:txBody>
                    <a:bodyPr/>
                    <a:lstStyle/>
                    <a:p>
                      <a:r>
                        <a:rPr lang="en-US" sz="1600"/>
                        <a:t>Mar 05 2023</a:t>
                      </a:r>
                    </a:p>
                  </a:txBody>
                  <a:tcPr/>
                </a:tc>
                <a:tc>
                  <a:txBody>
                    <a:bodyPr/>
                    <a:lstStyle/>
                    <a:p>
                      <a:r>
                        <a:rPr lang="en-US" sz="1600"/>
                        <a:t>6.2 (N)</a:t>
                      </a:r>
                    </a:p>
                  </a:txBody>
                  <a:tcPr/>
                </a:tc>
                <a:extLst>
                  <a:ext uri="{0D108BD9-81ED-4DB2-BD59-A6C34878D82A}">
                    <a16:rowId xmlns:a16="http://schemas.microsoft.com/office/drawing/2014/main" val="2935102880"/>
                  </a:ext>
                </a:extLst>
              </a:tr>
              <a:tr h="479039">
                <a:tc>
                  <a:txBody>
                    <a:bodyPr/>
                    <a:lstStyle/>
                    <a:p>
                      <a:r>
                        <a:rPr lang="en-US" sz="1600"/>
                        <a:t>Apr 24 2023</a:t>
                      </a:r>
                    </a:p>
                  </a:txBody>
                  <a:tcPr/>
                </a:tc>
                <a:tc>
                  <a:txBody>
                    <a:bodyPr/>
                    <a:lstStyle/>
                    <a:p>
                      <a:r>
                        <a:rPr lang="en-US" sz="1600"/>
                        <a:t>6.2</a:t>
                      </a:r>
                      <a:r>
                        <a:rPr lang="en-US" sz="1600" baseline="0"/>
                        <a:t> (N)</a:t>
                      </a:r>
                      <a:endParaRPr lang="en-US" sz="1600"/>
                    </a:p>
                  </a:txBody>
                  <a:tcPr/>
                </a:tc>
                <a:extLst>
                  <a:ext uri="{0D108BD9-81ED-4DB2-BD59-A6C34878D82A}">
                    <a16:rowId xmlns:a16="http://schemas.microsoft.com/office/drawing/2014/main" val="1386974873"/>
                  </a:ext>
                </a:extLst>
              </a:tr>
              <a:tr h="479039">
                <a:tc>
                  <a:txBody>
                    <a:bodyPr/>
                    <a:lstStyle/>
                    <a:p>
                      <a:r>
                        <a:rPr lang="en-US" sz="1600"/>
                        <a:t>Jun 12</a:t>
                      </a:r>
                      <a:r>
                        <a:rPr lang="en-US" sz="1600" baseline="0"/>
                        <a:t> 2023</a:t>
                      </a:r>
                      <a:endParaRPr lang="en-US" sz="1600"/>
                    </a:p>
                  </a:txBody>
                  <a:tcPr/>
                </a:tc>
                <a:tc>
                  <a:txBody>
                    <a:bodyPr/>
                    <a:lstStyle/>
                    <a:p>
                      <a:r>
                        <a:rPr lang="en-US" sz="1600"/>
                        <a:t>5.5 (S)</a:t>
                      </a:r>
                    </a:p>
                  </a:txBody>
                  <a:tcPr/>
                </a:tc>
                <a:extLst>
                  <a:ext uri="{0D108BD9-81ED-4DB2-BD59-A6C34878D82A}">
                    <a16:rowId xmlns:a16="http://schemas.microsoft.com/office/drawing/2014/main" val="3948885638"/>
                  </a:ext>
                </a:extLst>
              </a:tr>
              <a:tr h="479039">
                <a:tc>
                  <a:txBody>
                    <a:bodyPr/>
                    <a:lstStyle/>
                    <a:p>
                      <a:r>
                        <a:rPr lang="en-US" sz="1600"/>
                        <a:t>Jul 30</a:t>
                      </a:r>
                      <a:r>
                        <a:rPr lang="en-US" sz="1600" baseline="0"/>
                        <a:t> 2023</a:t>
                      </a:r>
                      <a:endParaRPr lang="en-US" sz="1600"/>
                    </a:p>
                  </a:txBody>
                  <a:tcPr/>
                </a:tc>
                <a:tc>
                  <a:txBody>
                    <a:bodyPr/>
                    <a:lstStyle/>
                    <a:p>
                      <a:r>
                        <a:rPr lang="en-US" sz="1600"/>
                        <a:t>5.1 (N)</a:t>
                      </a:r>
                    </a:p>
                  </a:txBody>
                  <a:tcPr/>
                </a:tc>
                <a:extLst>
                  <a:ext uri="{0D108BD9-81ED-4DB2-BD59-A6C34878D82A}">
                    <a16:rowId xmlns:a16="http://schemas.microsoft.com/office/drawing/2014/main" val="738252095"/>
                  </a:ext>
                </a:extLst>
              </a:tr>
              <a:tr h="479039">
                <a:tc>
                  <a:txBody>
                    <a:bodyPr/>
                    <a:lstStyle/>
                    <a:p>
                      <a:r>
                        <a:rPr lang="en-US" sz="1600"/>
                        <a:t>Sep 15 2023</a:t>
                      </a:r>
                    </a:p>
                  </a:txBody>
                  <a:tcPr/>
                </a:tc>
                <a:tc>
                  <a:txBody>
                    <a:bodyPr/>
                    <a:lstStyle/>
                    <a:p>
                      <a:r>
                        <a:rPr lang="en-US" sz="1600"/>
                        <a:t>5.4 (S)</a:t>
                      </a:r>
                    </a:p>
                  </a:txBody>
                  <a:tcPr/>
                </a:tc>
                <a:extLst>
                  <a:ext uri="{0D108BD9-81ED-4DB2-BD59-A6C34878D82A}">
                    <a16:rowId xmlns:a16="http://schemas.microsoft.com/office/drawing/2014/main" val="934852572"/>
                  </a:ext>
                </a:extLst>
              </a:tr>
              <a:tr h="479039">
                <a:tc>
                  <a:txBody>
                    <a:bodyPr/>
                    <a:lstStyle/>
                    <a:p>
                      <a:r>
                        <a:rPr lang="en-US" sz="1600"/>
                        <a:t>Nov 01 2023</a:t>
                      </a:r>
                    </a:p>
                  </a:txBody>
                  <a:tcPr/>
                </a:tc>
                <a:tc>
                  <a:txBody>
                    <a:bodyPr/>
                    <a:lstStyle/>
                    <a:p>
                      <a:r>
                        <a:rPr lang="en-US" sz="1600"/>
                        <a:t>6.2 (N)</a:t>
                      </a:r>
                    </a:p>
                  </a:txBody>
                  <a:tcPr/>
                </a:tc>
                <a:extLst>
                  <a:ext uri="{0D108BD9-81ED-4DB2-BD59-A6C34878D82A}">
                    <a16:rowId xmlns:a16="http://schemas.microsoft.com/office/drawing/2014/main" val="1587125522"/>
                  </a:ext>
                </a:extLst>
              </a:tr>
              <a:tr h="479039">
                <a:tc>
                  <a:txBody>
                    <a:bodyPr/>
                    <a:lstStyle/>
                    <a:p>
                      <a:r>
                        <a:rPr lang="en-US" sz="1600"/>
                        <a:t>Dec 15 2023</a:t>
                      </a:r>
                    </a:p>
                  </a:txBody>
                  <a:tcPr/>
                </a:tc>
                <a:tc>
                  <a:txBody>
                    <a:bodyPr/>
                    <a:lstStyle/>
                    <a:p>
                      <a:r>
                        <a:rPr lang="en-US" sz="1600"/>
                        <a:t>7.2 (N)</a:t>
                      </a:r>
                    </a:p>
                  </a:txBody>
                  <a:tcPr/>
                </a:tc>
                <a:extLst>
                  <a:ext uri="{0D108BD9-81ED-4DB2-BD59-A6C34878D82A}">
                    <a16:rowId xmlns:a16="http://schemas.microsoft.com/office/drawing/2014/main" val="3550152165"/>
                  </a:ext>
                </a:extLst>
              </a:tr>
            </a:tbl>
          </a:graphicData>
        </a:graphic>
      </p:graphicFrame>
      <p:graphicFrame>
        <p:nvGraphicFramePr>
          <p:cNvPr id="8" name="Content Placeholder 5"/>
          <p:cNvGraphicFramePr>
            <a:graphicFrameLocks/>
          </p:cNvGraphicFramePr>
          <p:nvPr/>
        </p:nvGraphicFramePr>
        <p:xfrm>
          <a:off x="2747744" y="1008679"/>
          <a:ext cx="2533478" cy="5101661"/>
        </p:xfrm>
        <a:graphic>
          <a:graphicData uri="http://schemas.openxmlformats.org/drawingml/2006/table">
            <a:tbl>
              <a:tblPr firstRow="1" bandRow="1">
                <a:tableStyleId>{5C22544A-7EE6-4342-B048-85BDC9FD1C3A}</a:tableStyleId>
              </a:tblPr>
              <a:tblGrid>
                <a:gridCol w="1266739">
                  <a:extLst>
                    <a:ext uri="{9D8B030D-6E8A-4147-A177-3AD203B41FA5}">
                      <a16:colId xmlns:a16="http://schemas.microsoft.com/office/drawing/2014/main" val="346311938"/>
                    </a:ext>
                  </a:extLst>
                </a:gridCol>
                <a:gridCol w="1266739">
                  <a:extLst>
                    <a:ext uri="{9D8B030D-6E8A-4147-A177-3AD203B41FA5}">
                      <a16:colId xmlns:a16="http://schemas.microsoft.com/office/drawing/2014/main" val="896051883"/>
                    </a:ext>
                  </a:extLst>
                </a:gridCol>
              </a:tblGrid>
              <a:tr h="271387">
                <a:tc gridSpan="2">
                  <a:txBody>
                    <a:bodyPr/>
                    <a:lstStyle/>
                    <a:p>
                      <a:pPr algn="ctr"/>
                      <a:r>
                        <a:rPr lang="en-US" sz="1600"/>
                        <a:t>Terra/OCO-2 Crossings</a:t>
                      </a:r>
                    </a:p>
                  </a:txBody>
                  <a:tcPr>
                    <a:solidFill>
                      <a:srgbClr val="4F81BD"/>
                    </a:solidFill>
                  </a:tcPr>
                </a:tc>
                <a:tc hMerge="1">
                  <a:txBody>
                    <a:bodyPr/>
                    <a:lstStyle/>
                    <a:p>
                      <a:endParaRPr lang="en-US" sz="1400"/>
                    </a:p>
                  </a:txBody>
                  <a:tcPr/>
                </a:tc>
                <a:extLst>
                  <a:ext uri="{0D108BD9-81ED-4DB2-BD59-A6C34878D82A}">
                    <a16:rowId xmlns:a16="http://schemas.microsoft.com/office/drawing/2014/main" val="532452507"/>
                  </a:ext>
                </a:extLst>
              </a:tr>
              <a:tr h="651329">
                <a:tc>
                  <a:txBody>
                    <a:bodyPr/>
                    <a:lstStyle/>
                    <a:p>
                      <a:r>
                        <a:rPr lang="en-US" sz="1600" b="1">
                          <a:solidFill>
                            <a:schemeClr val="bg1"/>
                          </a:solidFill>
                        </a:rPr>
                        <a:t>Epoch</a:t>
                      </a:r>
                    </a:p>
                  </a:txBody>
                  <a:tcPr>
                    <a:solidFill>
                      <a:srgbClr val="4F81BD"/>
                    </a:solidFill>
                  </a:tcPr>
                </a:tc>
                <a:tc>
                  <a:txBody>
                    <a:bodyPr/>
                    <a:lstStyle/>
                    <a:p>
                      <a:r>
                        <a:rPr lang="en-US" sz="1600" b="1">
                          <a:solidFill>
                            <a:schemeClr val="bg1"/>
                          </a:solidFill>
                        </a:rPr>
                        <a:t>Radial Sep (km)</a:t>
                      </a:r>
                    </a:p>
                  </a:txBody>
                  <a:tcPr>
                    <a:solidFill>
                      <a:srgbClr val="4F81BD"/>
                    </a:solidFill>
                  </a:tcPr>
                </a:tc>
                <a:extLst>
                  <a:ext uri="{0D108BD9-81ED-4DB2-BD59-A6C34878D82A}">
                    <a16:rowId xmlns:a16="http://schemas.microsoft.com/office/drawing/2014/main" val="3277075227"/>
                  </a:ext>
                </a:extLst>
              </a:tr>
              <a:tr h="458163">
                <a:tc>
                  <a:txBody>
                    <a:bodyPr/>
                    <a:lstStyle/>
                    <a:p>
                      <a:r>
                        <a:rPr lang="en-US" sz="1600"/>
                        <a:t>Nov 23 2022</a:t>
                      </a:r>
                    </a:p>
                  </a:txBody>
                  <a:tcPr/>
                </a:tc>
                <a:tc>
                  <a:txBody>
                    <a:bodyPr/>
                    <a:lstStyle/>
                    <a:p>
                      <a:r>
                        <a:rPr lang="en-US" sz="1600"/>
                        <a:t>5.3 (N)</a:t>
                      </a:r>
                    </a:p>
                  </a:txBody>
                  <a:tcPr/>
                </a:tc>
                <a:extLst>
                  <a:ext uri="{0D108BD9-81ED-4DB2-BD59-A6C34878D82A}">
                    <a16:rowId xmlns:a16="http://schemas.microsoft.com/office/drawing/2014/main" val="3556467065"/>
                  </a:ext>
                </a:extLst>
              </a:tr>
              <a:tr h="458163">
                <a:tc>
                  <a:txBody>
                    <a:bodyPr/>
                    <a:lstStyle/>
                    <a:p>
                      <a:r>
                        <a:rPr lang="en-US" sz="1600"/>
                        <a:t>Jan 15 2023</a:t>
                      </a:r>
                    </a:p>
                  </a:txBody>
                  <a:tcPr/>
                </a:tc>
                <a:tc>
                  <a:txBody>
                    <a:bodyPr/>
                    <a:lstStyle/>
                    <a:p>
                      <a:r>
                        <a:rPr lang="en-US" sz="1600"/>
                        <a:t>5.8 (S)</a:t>
                      </a:r>
                    </a:p>
                  </a:txBody>
                  <a:tcPr/>
                </a:tc>
                <a:extLst>
                  <a:ext uri="{0D108BD9-81ED-4DB2-BD59-A6C34878D82A}">
                    <a16:rowId xmlns:a16="http://schemas.microsoft.com/office/drawing/2014/main" val="606483512"/>
                  </a:ext>
                </a:extLst>
              </a:tr>
              <a:tr h="458163">
                <a:tc>
                  <a:txBody>
                    <a:bodyPr/>
                    <a:lstStyle/>
                    <a:p>
                      <a:r>
                        <a:rPr lang="en-US" sz="1600"/>
                        <a:t>Mar 07 2023</a:t>
                      </a:r>
                    </a:p>
                  </a:txBody>
                  <a:tcPr/>
                </a:tc>
                <a:tc>
                  <a:txBody>
                    <a:bodyPr/>
                    <a:lstStyle/>
                    <a:p>
                      <a:r>
                        <a:rPr lang="en-US" sz="1600"/>
                        <a:t>6.3 (S)</a:t>
                      </a:r>
                    </a:p>
                  </a:txBody>
                  <a:tcPr/>
                </a:tc>
                <a:extLst>
                  <a:ext uri="{0D108BD9-81ED-4DB2-BD59-A6C34878D82A}">
                    <a16:rowId xmlns:a16="http://schemas.microsoft.com/office/drawing/2014/main" val="4150202134"/>
                  </a:ext>
                </a:extLst>
              </a:tr>
              <a:tr h="449748">
                <a:tc>
                  <a:txBody>
                    <a:bodyPr/>
                    <a:lstStyle/>
                    <a:p>
                      <a:r>
                        <a:rPr lang="en-US" sz="1600"/>
                        <a:t>Apr 26 2023</a:t>
                      </a:r>
                    </a:p>
                  </a:txBody>
                  <a:tcPr/>
                </a:tc>
                <a:tc>
                  <a:txBody>
                    <a:bodyPr/>
                    <a:lstStyle/>
                    <a:p>
                      <a:r>
                        <a:rPr lang="en-US" sz="1600"/>
                        <a:t>6.0 (N)</a:t>
                      </a:r>
                    </a:p>
                  </a:txBody>
                  <a:tcPr/>
                </a:tc>
                <a:extLst>
                  <a:ext uri="{0D108BD9-81ED-4DB2-BD59-A6C34878D82A}">
                    <a16:rowId xmlns:a16="http://schemas.microsoft.com/office/drawing/2014/main" val="3367359019"/>
                  </a:ext>
                </a:extLst>
              </a:tr>
              <a:tr h="458163">
                <a:tc>
                  <a:txBody>
                    <a:bodyPr/>
                    <a:lstStyle/>
                    <a:p>
                      <a:r>
                        <a:rPr lang="en-US" sz="1600"/>
                        <a:t>Jun 14 2023</a:t>
                      </a:r>
                    </a:p>
                  </a:txBody>
                  <a:tcPr/>
                </a:tc>
                <a:tc>
                  <a:txBody>
                    <a:bodyPr/>
                    <a:lstStyle/>
                    <a:p>
                      <a:r>
                        <a:rPr lang="en-US" sz="1600"/>
                        <a:t>5.5 (S)</a:t>
                      </a:r>
                    </a:p>
                  </a:txBody>
                  <a:tcPr/>
                </a:tc>
                <a:extLst>
                  <a:ext uri="{0D108BD9-81ED-4DB2-BD59-A6C34878D82A}">
                    <a16:rowId xmlns:a16="http://schemas.microsoft.com/office/drawing/2014/main" val="1611295504"/>
                  </a:ext>
                </a:extLst>
              </a:tr>
              <a:tr h="458163">
                <a:tc>
                  <a:txBody>
                    <a:bodyPr/>
                    <a:lstStyle/>
                    <a:p>
                      <a:r>
                        <a:rPr lang="en-US" sz="1600"/>
                        <a:t>Aug 01 2023</a:t>
                      </a:r>
                    </a:p>
                  </a:txBody>
                  <a:tcPr/>
                </a:tc>
                <a:tc>
                  <a:txBody>
                    <a:bodyPr/>
                    <a:lstStyle/>
                    <a:p>
                      <a:r>
                        <a:rPr lang="en-US" sz="1600"/>
                        <a:t>5.2 (N)</a:t>
                      </a:r>
                    </a:p>
                  </a:txBody>
                  <a:tcPr/>
                </a:tc>
                <a:extLst>
                  <a:ext uri="{0D108BD9-81ED-4DB2-BD59-A6C34878D82A}">
                    <a16:rowId xmlns:a16="http://schemas.microsoft.com/office/drawing/2014/main" val="2043756096"/>
                  </a:ext>
                </a:extLst>
              </a:tr>
              <a:tr h="458163">
                <a:tc>
                  <a:txBody>
                    <a:bodyPr/>
                    <a:lstStyle/>
                    <a:p>
                      <a:r>
                        <a:rPr lang="en-US" sz="1600"/>
                        <a:t>Sep 18 2023</a:t>
                      </a:r>
                    </a:p>
                  </a:txBody>
                  <a:tcPr/>
                </a:tc>
                <a:tc>
                  <a:txBody>
                    <a:bodyPr/>
                    <a:lstStyle/>
                    <a:p>
                      <a:r>
                        <a:rPr lang="en-US" sz="1600"/>
                        <a:t>5.3 (S)</a:t>
                      </a:r>
                    </a:p>
                  </a:txBody>
                  <a:tcPr/>
                </a:tc>
                <a:extLst>
                  <a:ext uri="{0D108BD9-81ED-4DB2-BD59-A6C34878D82A}">
                    <a16:rowId xmlns:a16="http://schemas.microsoft.com/office/drawing/2014/main" val="2567378489"/>
                  </a:ext>
                </a:extLst>
              </a:tr>
              <a:tr h="458163">
                <a:tc>
                  <a:txBody>
                    <a:bodyPr/>
                    <a:lstStyle/>
                    <a:p>
                      <a:r>
                        <a:rPr lang="en-US" sz="1600"/>
                        <a:t>Nov 03 2023</a:t>
                      </a:r>
                    </a:p>
                  </a:txBody>
                  <a:tcPr/>
                </a:tc>
                <a:tc>
                  <a:txBody>
                    <a:bodyPr/>
                    <a:lstStyle/>
                    <a:p>
                      <a:r>
                        <a:rPr lang="en-US" sz="1600"/>
                        <a:t>6.5 (N)</a:t>
                      </a:r>
                    </a:p>
                  </a:txBody>
                  <a:tcPr/>
                </a:tc>
                <a:extLst>
                  <a:ext uri="{0D108BD9-81ED-4DB2-BD59-A6C34878D82A}">
                    <a16:rowId xmlns:a16="http://schemas.microsoft.com/office/drawing/2014/main" val="1966166537"/>
                  </a:ext>
                </a:extLst>
              </a:tr>
              <a:tr h="458163">
                <a:tc>
                  <a:txBody>
                    <a:bodyPr/>
                    <a:lstStyle/>
                    <a:p>
                      <a:r>
                        <a:rPr lang="en-US" sz="1600"/>
                        <a:t>Dec 17 2023</a:t>
                      </a:r>
                    </a:p>
                  </a:txBody>
                  <a:tcPr/>
                </a:tc>
                <a:tc>
                  <a:txBody>
                    <a:bodyPr/>
                    <a:lstStyle/>
                    <a:p>
                      <a:r>
                        <a:rPr lang="en-US" sz="1600"/>
                        <a:t>6.8</a:t>
                      </a:r>
                      <a:r>
                        <a:rPr lang="en-US" sz="1600" baseline="0"/>
                        <a:t> (N)</a:t>
                      </a:r>
                      <a:endParaRPr lang="en-US" sz="1600"/>
                    </a:p>
                  </a:txBody>
                  <a:tcPr/>
                </a:tc>
                <a:extLst>
                  <a:ext uri="{0D108BD9-81ED-4DB2-BD59-A6C34878D82A}">
                    <a16:rowId xmlns:a16="http://schemas.microsoft.com/office/drawing/2014/main" val="2990379024"/>
                  </a:ext>
                </a:extLst>
              </a:tr>
            </a:tbl>
          </a:graphicData>
        </a:graphic>
      </p:graphicFrame>
      <p:pic>
        <p:nvPicPr>
          <p:cNvPr id="3" name="Picture 2"/>
          <p:cNvPicPr>
            <a:picLocks noChangeAspect="1"/>
          </p:cNvPicPr>
          <p:nvPr/>
        </p:nvPicPr>
        <p:blipFill>
          <a:blip r:embed="rId2"/>
          <a:stretch>
            <a:fillRect/>
          </a:stretch>
        </p:blipFill>
        <p:spPr>
          <a:xfrm>
            <a:off x="5333313" y="1048330"/>
            <a:ext cx="3754453" cy="2647272"/>
          </a:xfrm>
          <a:prstGeom prst="rect">
            <a:avLst/>
          </a:prstGeom>
        </p:spPr>
      </p:pic>
      <p:pic>
        <p:nvPicPr>
          <p:cNvPr id="6" name="Picture 5"/>
          <p:cNvPicPr>
            <a:picLocks noChangeAspect="1"/>
          </p:cNvPicPr>
          <p:nvPr/>
        </p:nvPicPr>
        <p:blipFill>
          <a:blip r:embed="rId3"/>
          <a:stretch>
            <a:fillRect/>
          </a:stretch>
        </p:blipFill>
        <p:spPr>
          <a:xfrm>
            <a:off x="5333313" y="3757353"/>
            <a:ext cx="3754453" cy="2647272"/>
          </a:xfrm>
          <a:prstGeom prst="rect">
            <a:avLst/>
          </a:prstGeom>
        </p:spPr>
      </p:pic>
    </p:spTree>
    <p:extLst>
      <p:ext uri="{BB962C8B-B14F-4D97-AF65-F5344CB8AC3E}">
        <p14:creationId xmlns:p14="http://schemas.microsoft.com/office/powerpoint/2010/main" val="12065817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a:t>Buffers/Crossings – Nominal: C-Train</a:t>
            </a:r>
          </a:p>
        </p:txBody>
      </p:sp>
      <p:graphicFrame>
        <p:nvGraphicFramePr>
          <p:cNvPr id="7" name="Content Placeholder 5"/>
          <p:cNvGraphicFramePr>
            <a:graphicFrameLocks/>
          </p:cNvGraphicFramePr>
          <p:nvPr/>
        </p:nvGraphicFramePr>
        <p:xfrm>
          <a:off x="123824" y="1009647"/>
          <a:ext cx="2474548" cy="5440680"/>
        </p:xfrm>
        <a:graphic>
          <a:graphicData uri="http://schemas.openxmlformats.org/drawingml/2006/table">
            <a:tbl>
              <a:tblPr firstRow="1" bandRow="1">
                <a:tableStyleId>{5C22544A-7EE6-4342-B048-85BDC9FD1C3A}</a:tableStyleId>
              </a:tblPr>
              <a:tblGrid>
                <a:gridCol w="1171240">
                  <a:extLst>
                    <a:ext uri="{9D8B030D-6E8A-4147-A177-3AD203B41FA5}">
                      <a16:colId xmlns:a16="http://schemas.microsoft.com/office/drawing/2014/main" val="346311938"/>
                    </a:ext>
                  </a:extLst>
                </a:gridCol>
                <a:gridCol w="1303308">
                  <a:extLst>
                    <a:ext uri="{9D8B030D-6E8A-4147-A177-3AD203B41FA5}">
                      <a16:colId xmlns:a16="http://schemas.microsoft.com/office/drawing/2014/main" val="896051883"/>
                    </a:ext>
                  </a:extLst>
                </a:gridCol>
              </a:tblGrid>
              <a:tr h="254488">
                <a:tc gridSpan="2">
                  <a:txBody>
                    <a:bodyPr/>
                    <a:lstStyle/>
                    <a:p>
                      <a:pPr algn="ctr"/>
                      <a:r>
                        <a:rPr lang="en-US" sz="1100"/>
                        <a:t>Terra/CALIPSO Crossings</a:t>
                      </a:r>
                    </a:p>
                  </a:txBody>
                  <a:tcPr>
                    <a:solidFill>
                      <a:srgbClr val="4F81BD"/>
                    </a:solidFill>
                  </a:tcPr>
                </a:tc>
                <a:tc hMerge="1">
                  <a:txBody>
                    <a:bodyPr/>
                    <a:lstStyle/>
                    <a:p>
                      <a:endParaRPr lang="en-US" sz="1400"/>
                    </a:p>
                  </a:txBody>
                  <a:tcPr/>
                </a:tc>
                <a:extLst>
                  <a:ext uri="{0D108BD9-81ED-4DB2-BD59-A6C34878D82A}">
                    <a16:rowId xmlns:a16="http://schemas.microsoft.com/office/drawing/2014/main" val="532452507"/>
                  </a:ext>
                </a:extLst>
              </a:tr>
              <a:tr h="254488">
                <a:tc>
                  <a:txBody>
                    <a:bodyPr/>
                    <a:lstStyle/>
                    <a:p>
                      <a:r>
                        <a:rPr lang="en-US" sz="1100" b="1">
                          <a:solidFill>
                            <a:schemeClr val="bg1"/>
                          </a:solidFill>
                        </a:rPr>
                        <a:t>Epoch</a:t>
                      </a:r>
                    </a:p>
                  </a:txBody>
                  <a:tcPr>
                    <a:solidFill>
                      <a:srgbClr val="4F81BD"/>
                    </a:solidFill>
                  </a:tcPr>
                </a:tc>
                <a:tc>
                  <a:txBody>
                    <a:bodyPr/>
                    <a:lstStyle/>
                    <a:p>
                      <a:r>
                        <a:rPr lang="en-US" sz="1100" b="1">
                          <a:solidFill>
                            <a:schemeClr val="bg1"/>
                          </a:solidFill>
                        </a:rPr>
                        <a:t>Radial Sep (km)</a:t>
                      </a:r>
                    </a:p>
                  </a:txBody>
                  <a:tcPr>
                    <a:solidFill>
                      <a:srgbClr val="4F81BD"/>
                    </a:solidFill>
                  </a:tcPr>
                </a:tc>
                <a:extLst>
                  <a:ext uri="{0D108BD9-81ED-4DB2-BD59-A6C34878D82A}">
                    <a16:rowId xmlns:a16="http://schemas.microsoft.com/office/drawing/2014/main" val="3277075227"/>
                  </a:ext>
                </a:extLst>
              </a:tr>
              <a:tr h="254488">
                <a:tc>
                  <a:txBody>
                    <a:bodyPr/>
                    <a:lstStyle/>
                    <a:p>
                      <a:r>
                        <a:rPr lang="en-US" sz="1100"/>
                        <a:t>Sep 16 2022</a:t>
                      </a:r>
                    </a:p>
                  </a:txBody>
                  <a:tcPr/>
                </a:tc>
                <a:tc>
                  <a:txBody>
                    <a:bodyPr/>
                    <a:lstStyle/>
                    <a:p>
                      <a:r>
                        <a:rPr lang="en-US" sz="1100"/>
                        <a:t>-18.3 (S)</a:t>
                      </a:r>
                    </a:p>
                  </a:txBody>
                  <a:tcPr/>
                </a:tc>
                <a:extLst>
                  <a:ext uri="{0D108BD9-81ED-4DB2-BD59-A6C34878D82A}">
                    <a16:rowId xmlns:a16="http://schemas.microsoft.com/office/drawing/2014/main" val="3556467065"/>
                  </a:ext>
                </a:extLst>
              </a:tr>
              <a:tr h="254488">
                <a:tc>
                  <a:txBody>
                    <a:bodyPr/>
                    <a:lstStyle/>
                    <a:p>
                      <a:r>
                        <a:rPr lang="en-US" sz="1100"/>
                        <a:t>Oct 04 2022</a:t>
                      </a:r>
                    </a:p>
                  </a:txBody>
                  <a:tcPr/>
                </a:tc>
                <a:tc>
                  <a:txBody>
                    <a:bodyPr/>
                    <a:lstStyle/>
                    <a:p>
                      <a:r>
                        <a:rPr lang="en-US" sz="1100"/>
                        <a:t>-18.2 (N)</a:t>
                      </a:r>
                    </a:p>
                  </a:txBody>
                  <a:tcPr/>
                </a:tc>
                <a:extLst>
                  <a:ext uri="{0D108BD9-81ED-4DB2-BD59-A6C34878D82A}">
                    <a16:rowId xmlns:a16="http://schemas.microsoft.com/office/drawing/2014/main" val="606483512"/>
                  </a:ext>
                </a:extLst>
              </a:tr>
              <a:tr h="254488">
                <a:tc>
                  <a:txBody>
                    <a:bodyPr/>
                    <a:lstStyle/>
                    <a:p>
                      <a:r>
                        <a:rPr lang="en-US" sz="1100"/>
                        <a:t>Oct 24 2022</a:t>
                      </a:r>
                    </a:p>
                  </a:txBody>
                  <a:tcPr/>
                </a:tc>
                <a:tc>
                  <a:txBody>
                    <a:bodyPr/>
                    <a:lstStyle/>
                    <a:p>
                      <a:r>
                        <a:rPr lang="en-US" sz="1100"/>
                        <a:t>-11.4 (N)</a:t>
                      </a:r>
                    </a:p>
                  </a:txBody>
                  <a:tcPr/>
                </a:tc>
                <a:extLst>
                  <a:ext uri="{0D108BD9-81ED-4DB2-BD59-A6C34878D82A}">
                    <a16:rowId xmlns:a16="http://schemas.microsoft.com/office/drawing/2014/main" val="4150202134"/>
                  </a:ext>
                </a:extLst>
              </a:tr>
              <a:tr h="254488">
                <a:tc>
                  <a:txBody>
                    <a:bodyPr/>
                    <a:lstStyle/>
                    <a:p>
                      <a:r>
                        <a:rPr lang="en-US" sz="1100"/>
                        <a:t>Nov</a:t>
                      </a:r>
                      <a:r>
                        <a:rPr lang="en-US" sz="1100" baseline="0"/>
                        <a:t> 19 2022</a:t>
                      </a:r>
                      <a:endParaRPr lang="en-US" sz="1100"/>
                    </a:p>
                  </a:txBody>
                  <a:tcPr/>
                </a:tc>
                <a:tc>
                  <a:txBody>
                    <a:bodyPr/>
                    <a:lstStyle/>
                    <a:p>
                      <a:r>
                        <a:rPr lang="en-US" sz="1100"/>
                        <a:t>-12.3 (S)</a:t>
                      </a:r>
                    </a:p>
                  </a:txBody>
                  <a:tcPr/>
                </a:tc>
                <a:extLst>
                  <a:ext uri="{0D108BD9-81ED-4DB2-BD59-A6C34878D82A}">
                    <a16:rowId xmlns:a16="http://schemas.microsoft.com/office/drawing/2014/main" val="3367359019"/>
                  </a:ext>
                </a:extLst>
              </a:tr>
              <a:tr h="254488">
                <a:tc>
                  <a:txBody>
                    <a:bodyPr/>
                    <a:lstStyle/>
                    <a:p>
                      <a:r>
                        <a:rPr lang="en-US" sz="1100"/>
                        <a:t>Dec</a:t>
                      </a:r>
                      <a:r>
                        <a:rPr lang="en-US" sz="1100" baseline="0"/>
                        <a:t> 15 2022</a:t>
                      </a:r>
                      <a:endParaRPr lang="en-US" sz="1100"/>
                    </a:p>
                  </a:txBody>
                  <a:tcPr/>
                </a:tc>
                <a:tc>
                  <a:txBody>
                    <a:bodyPr/>
                    <a:lstStyle/>
                    <a:p>
                      <a:r>
                        <a:rPr lang="en-US" sz="1100"/>
                        <a:t>-11.3 (S)</a:t>
                      </a:r>
                    </a:p>
                  </a:txBody>
                  <a:tcPr/>
                </a:tc>
                <a:extLst>
                  <a:ext uri="{0D108BD9-81ED-4DB2-BD59-A6C34878D82A}">
                    <a16:rowId xmlns:a16="http://schemas.microsoft.com/office/drawing/2014/main" val="1611295504"/>
                  </a:ext>
                </a:extLst>
              </a:tr>
              <a:tr h="254488">
                <a:tc>
                  <a:txBody>
                    <a:bodyPr/>
                    <a:lstStyle/>
                    <a:p>
                      <a:r>
                        <a:rPr lang="en-US" sz="1100"/>
                        <a:t>Jan 10 2023</a:t>
                      </a:r>
                    </a:p>
                  </a:txBody>
                  <a:tcPr/>
                </a:tc>
                <a:tc>
                  <a:txBody>
                    <a:bodyPr/>
                    <a:lstStyle/>
                    <a:p>
                      <a:r>
                        <a:rPr lang="en-US" sz="1100"/>
                        <a:t>-12.3 (S)</a:t>
                      </a:r>
                    </a:p>
                  </a:txBody>
                  <a:tcPr/>
                </a:tc>
                <a:extLst>
                  <a:ext uri="{0D108BD9-81ED-4DB2-BD59-A6C34878D82A}">
                    <a16:rowId xmlns:a16="http://schemas.microsoft.com/office/drawing/2014/main" val="2043756096"/>
                  </a:ext>
                </a:extLst>
              </a:tr>
              <a:tr h="254488">
                <a:tc>
                  <a:txBody>
                    <a:bodyPr/>
                    <a:lstStyle/>
                    <a:p>
                      <a:r>
                        <a:rPr lang="en-US" sz="1100"/>
                        <a:t>Feb 05 2023</a:t>
                      </a:r>
                    </a:p>
                  </a:txBody>
                  <a:tcPr/>
                </a:tc>
                <a:tc>
                  <a:txBody>
                    <a:bodyPr/>
                    <a:lstStyle/>
                    <a:p>
                      <a:r>
                        <a:rPr lang="en-US" sz="1100"/>
                        <a:t>-11.2 (N)</a:t>
                      </a:r>
                    </a:p>
                  </a:txBody>
                  <a:tcPr/>
                </a:tc>
                <a:extLst>
                  <a:ext uri="{0D108BD9-81ED-4DB2-BD59-A6C34878D82A}">
                    <a16:rowId xmlns:a16="http://schemas.microsoft.com/office/drawing/2014/main" val="2567378489"/>
                  </a:ext>
                </a:extLst>
              </a:tr>
              <a:tr h="254488">
                <a:tc>
                  <a:txBody>
                    <a:bodyPr/>
                    <a:lstStyle/>
                    <a:p>
                      <a:r>
                        <a:rPr lang="en-US" sz="1100"/>
                        <a:t>Mar 03 2023</a:t>
                      </a:r>
                    </a:p>
                  </a:txBody>
                  <a:tcPr/>
                </a:tc>
                <a:tc>
                  <a:txBody>
                    <a:bodyPr/>
                    <a:lstStyle/>
                    <a:p>
                      <a:r>
                        <a:rPr lang="en-US" sz="1100"/>
                        <a:t>-11.9 (N)</a:t>
                      </a:r>
                    </a:p>
                  </a:txBody>
                  <a:tcPr/>
                </a:tc>
                <a:extLst>
                  <a:ext uri="{0D108BD9-81ED-4DB2-BD59-A6C34878D82A}">
                    <a16:rowId xmlns:a16="http://schemas.microsoft.com/office/drawing/2014/main" val="1966166537"/>
                  </a:ext>
                </a:extLst>
              </a:tr>
              <a:tr h="254488">
                <a:tc>
                  <a:txBody>
                    <a:bodyPr/>
                    <a:lstStyle/>
                    <a:p>
                      <a:r>
                        <a:rPr lang="en-US" sz="1100"/>
                        <a:t>Mar 29</a:t>
                      </a:r>
                      <a:r>
                        <a:rPr lang="en-US" sz="1100" baseline="0"/>
                        <a:t> 2023</a:t>
                      </a:r>
                      <a:endParaRPr lang="en-US" sz="1100"/>
                    </a:p>
                  </a:txBody>
                  <a:tcPr/>
                </a:tc>
                <a:tc>
                  <a:txBody>
                    <a:bodyPr/>
                    <a:lstStyle/>
                    <a:p>
                      <a:r>
                        <a:rPr lang="en-US" sz="1100"/>
                        <a:t>-11.3 (S)</a:t>
                      </a:r>
                    </a:p>
                  </a:txBody>
                  <a:tcPr/>
                </a:tc>
                <a:extLst>
                  <a:ext uri="{0D108BD9-81ED-4DB2-BD59-A6C34878D82A}">
                    <a16:rowId xmlns:a16="http://schemas.microsoft.com/office/drawing/2014/main" val="2990379024"/>
                  </a:ext>
                </a:extLst>
              </a:tr>
              <a:tr h="254488">
                <a:tc>
                  <a:txBody>
                    <a:bodyPr/>
                    <a:lstStyle/>
                    <a:p>
                      <a:r>
                        <a:rPr lang="en-US" sz="1100"/>
                        <a:t>Apr 24 2023</a:t>
                      </a:r>
                    </a:p>
                  </a:txBody>
                  <a:tcPr/>
                </a:tc>
                <a:tc>
                  <a:txBody>
                    <a:bodyPr/>
                    <a:lstStyle/>
                    <a:p>
                      <a:r>
                        <a:rPr lang="en-US" sz="1100"/>
                        <a:t>-11.6 (S)</a:t>
                      </a:r>
                    </a:p>
                  </a:txBody>
                  <a:tcPr/>
                </a:tc>
                <a:extLst>
                  <a:ext uri="{0D108BD9-81ED-4DB2-BD59-A6C34878D82A}">
                    <a16:rowId xmlns:a16="http://schemas.microsoft.com/office/drawing/2014/main" val="2026268692"/>
                  </a:ext>
                </a:extLst>
              </a:tr>
              <a:tr h="254488">
                <a:tc>
                  <a:txBody>
                    <a:bodyPr/>
                    <a:lstStyle/>
                    <a:p>
                      <a:r>
                        <a:rPr lang="en-US" sz="1100"/>
                        <a:t>May 20</a:t>
                      </a:r>
                      <a:r>
                        <a:rPr lang="en-US" sz="1100" baseline="0"/>
                        <a:t> 2023</a:t>
                      </a:r>
                      <a:endParaRPr lang="en-US" sz="1100"/>
                    </a:p>
                  </a:txBody>
                  <a:tcPr/>
                </a:tc>
                <a:tc>
                  <a:txBody>
                    <a:bodyPr/>
                    <a:lstStyle/>
                    <a:p>
                      <a:r>
                        <a:rPr lang="en-US" sz="1100"/>
                        <a:t>-11.4</a:t>
                      </a:r>
                      <a:r>
                        <a:rPr lang="en-US" sz="1100" baseline="0"/>
                        <a:t> (N)</a:t>
                      </a:r>
                      <a:endParaRPr lang="en-US" sz="1100"/>
                    </a:p>
                  </a:txBody>
                  <a:tcPr/>
                </a:tc>
                <a:extLst>
                  <a:ext uri="{0D108BD9-81ED-4DB2-BD59-A6C34878D82A}">
                    <a16:rowId xmlns:a16="http://schemas.microsoft.com/office/drawing/2014/main" val="3152511345"/>
                  </a:ext>
                </a:extLst>
              </a:tr>
              <a:tr h="254488">
                <a:tc>
                  <a:txBody>
                    <a:bodyPr/>
                    <a:lstStyle/>
                    <a:p>
                      <a:r>
                        <a:rPr lang="en-US" sz="1100"/>
                        <a:t>Jun 16 2023</a:t>
                      </a:r>
                    </a:p>
                  </a:txBody>
                  <a:tcPr/>
                </a:tc>
                <a:tc>
                  <a:txBody>
                    <a:bodyPr/>
                    <a:lstStyle/>
                    <a:p>
                      <a:r>
                        <a:rPr lang="en-US" sz="1100"/>
                        <a:t>-11.1 (N)</a:t>
                      </a:r>
                    </a:p>
                  </a:txBody>
                  <a:tcPr/>
                </a:tc>
                <a:extLst>
                  <a:ext uri="{0D108BD9-81ED-4DB2-BD59-A6C34878D82A}">
                    <a16:rowId xmlns:a16="http://schemas.microsoft.com/office/drawing/2014/main" val="1746941645"/>
                  </a:ext>
                </a:extLst>
              </a:tr>
              <a:tr h="254488">
                <a:tc>
                  <a:txBody>
                    <a:bodyPr/>
                    <a:lstStyle/>
                    <a:p>
                      <a:r>
                        <a:rPr lang="en-US" sz="1100"/>
                        <a:t>Jul 12 2023</a:t>
                      </a:r>
                    </a:p>
                  </a:txBody>
                  <a:tcPr/>
                </a:tc>
                <a:tc>
                  <a:txBody>
                    <a:bodyPr/>
                    <a:lstStyle/>
                    <a:p>
                      <a:r>
                        <a:rPr lang="en-US" sz="1100"/>
                        <a:t>-11.6 (S)</a:t>
                      </a:r>
                    </a:p>
                  </a:txBody>
                  <a:tcPr/>
                </a:tc>
                <a:extLst>
                  <a:ext uri="{0D108BD9-81ED-4DB2-BD59-A6C34878D82A}">
                    <a16:rowId xmlns:a16="http://schemas.microsoft.com/office/drawing/2014/main" val="1998232434"/>
                  </a:ext>
                </a:extLst>
              </a:tr>
              <a:tr h="254488">
                <a:tc>
                  <a:txBody>
                    <a:bodyPr/>
                    <a:lstStyle/>
                    <a:p>
                      <a:r>
                        <a:rPr lang="en-US" sz="1100"/>
                        <a:t>Aug 08 2023</a:t>
                      </a:r>
                    </a:p>
                  </a:txBody>
                  <a:tcPr/>
                </a:tc>
                <a:tc>
                  <a:txBody>
                    <a:bodyPr/>
                    <a:lstStyle/>
                    <a:p>
                      <a:r>
                        <a:rPr lang="en-US" sz="1100"/>
                        <a:t>-11.1 (S)</a:t>
                      </a:r>
                    </a:p>
                  </a:txBody>
                  <a:tcPr/>
                </a:tc>
                <a:extLst>
                  <a:ext uri="{0D108BD9-81ED-4DB2-BD59-A6C34878D82A}">
                    <a16:rowId xmlns:a16="http://schemas.microsoft.com/office/drawing/2014/main" val="3772991018"/>
                  </a:ext>
                </a:extLst>
              </a:tr>
              <a:tr h="256950">
                <a:tc>
                  <a:txBody>
                    <a:bodyPr/>
                    <a:lstStyle/>
                    <a:p>
                      <a:r>
                        <a:rPr lang="en-US" sz="1100"/>
                        <a:t>Sep 03 2023</a:t>
                      </a:r>
                    </a:p>
                  </a:txBody>
                  <a:tcPr/>
                </a:tc>
                <a:tc>
                  <a:txBody>
                    <a:bodyPr/>
                    <a:lstStyle/>
                    <a:p>
                      <a:r>
                        <a:rPr lang="en-US" sz="1100"/>
                        <a:t>-11.8 (N)</a:t>
                      </a:r>
                    </a:p>
                  </a:txBody>
                  <a:tcPr/>
                </a:tc>
                <a:extLst>
                  <a:ext uri="{0D108BD9-81ED-4DB2-BD59-A6C34878D82A}">
                    <a16:rowId xmlns:a16="http://schemas.microsoft.com/office/drawing/2014/main" val="1637136960"/>
                  </a:ext>
                </a:extLst>
              </a:tr>
              <a:tr h="254488">
                <a:tc>
                  <a:txBody>
                    <a:bodyPr/>
                    <a:lstStyle/>
                    <a:p>
                      <a:r>
                        <a:rPr lang="en-US" sz="1100"/>
                        <a:t>Sep 29</a:t>
                      </a:r>
                      <a:r>
                        <a:rPr lang="en-US" sz="1100" baseline="0"/>
                        <a:t> 2023</a:t>
                      </a:r>
                      <a:endParaRPr lang="en-US" sz="1100"/>
                    </a:p>
                  </a:txBody>
                  <a:tcPr/>
                </a:tc>
                <a:tc>
                  <a:txBody>
                    <a:bodyPr/>
                    <a:lstStyle/>
                    <a:p>
                      <a:r>
                        <a:rPr lang="en-US" sz="1100"/>
                        <a:t>-10.8 (N)</a:t>
                      </a:r>
                    </a:p>
                  </a:txBody>
                  <a:tcPr/>
                </a:tc>
                <a:extLst>
                  <a:ext uri="{0D108BD9-81ED-4DB2-BD59-A6C34878D82A}">
                    <a16:rowId xmlns:a16="http://schemas.microsoft.com/office/drawing/2014/main" val="4000973230"/>
                  </a:ext>
                </a:extLst>
              </a:tr>
              <a:tr h="254488">
                <a:tc>
                  <a:txBody>
                    <a:bodyPr/>
                    <a:lstStyle/>
                    <a:p>
                      <a:r>
                        <a:rPr lang="en-US" sz="1100"/>
                        <a:t>Oct 26 2023</a:t>
                      </a:r>
                    </a:p>
                  </a:txBody>
                  <a:tcPr/>
                </a:tc>
                <a:tc>
                  <a:txBody>
                    <a:bodyPr/>
                    <a:lstStyle/>
                    <a:p>
                      <a:r>
                        <a:rPr lang="en-US" sz="1100"/>
                        <a:t>-12.1 (N)</a:t>
                      </a:r>
                    </a:p>
                  </a:txBody>
                  <a:tcPr/>
                </a:tc>
                <a:extLst>
                  <a:ext uri="{0D108BD9-81ED-4DB2-BD59-A6C34878D82A}">
                    <a16:rowId xmlns:a16="http://schemas.microsoft.com/office/drawing/2014/main" val="1523044637"/>
                  </a:ext>
                </a:extLst>
              </a:tr>
              <a:tr h="254488">
                <a:tc>
                  <a:txBody>
                    <a:bodyPr/>
                    <a:lstStyle/>
                    <a:p>
                      <a:r>
                        <a:rPr lang="en-US" sz="1100"/>
                        <a:t>Nov 22 2023</a:t>
                      </a:r>
                    </a:p>
                  </a:txBody>
                  <a:tcPr/>
                </a:tc>
                <a:tc>
                  <a:txBody>
                    <a:bodyPr/>
                    <a:lstStyle/>
                    <a:p>
                      <a:r>
                        <a:rPr lang="en-US" sz="1100"/>
                        <a:t>-10.8 (S)</a:t>
                      </a:r>
                    </a:p>
                  </a:txBody>
                  <a:tcPr/>
                </a:tc>
                <a:extLst>
                  <a:ext uri="{0D108BD9-81ED-4DB2-BD59-A6C34878D82A}">
                    <a16:rowId xmlns:a16="http://schemas.microsoft.com/office/drawing/2014/main" val="317884999"/>
                  </a:ext>
                </a:extLst>
              </a:tr>
              <a:tr h="254488">
                <a:tc>
                  <a:txBody>
                    <a:bodyPr/>
                    <a:lstStyle/>
                    <a:p>
                      <a:r>
                        <a:rPr lang="en-US" sz="1100"/>
                        <a:t>Dec 19 2023</a:t>
                      </a:r>
                    </a:p>
                  </a:txBody>
                  <a:tcPr/>
                </a:tc>
                <a:tc>
                  <a:txBody>
                    <a:bodyPr/>
                    <a:lstStyle/>
                    <a:p>
                      <a:r>
                        <a:rPr lang="en-US" sz="1100"/>
                        <a:t>-11.5 (S)</a:t>
                      </a:r>
                    </a:p>
                  </a:txBody>
                  <a:tcPr/>
                </a:tc>
                <a:extLst>
                  <a:ext uri="{0D108BD9-81ED-4DB2-BD59-A6C34878D82A}">
                    <a16:rowId xmlns:a16="http://schemas.microsoft.com/office/drawing/2014/main" val="3818203099"/>
                  </a:ext>
                </a:extLst>
              </a:tr>
            </a:tbl>
          </a:graphicData>
        </a:graphic>
      </p:graphicFrame>
      <p:pic>
        <p:nvPicPr>
          <p:cNvPr id="3" name="Picture 2"/>
          <p:cNvPicPr>
            <a:picLocks noChangeAspect="1"/>
          </p:cNvPicPr>
          <p:nvPr/>
        </p:nvPicPr>
        <p:blipFill>
          <a:blip r:embed="rId2"/>
          <a:stretch>
            <a:fillRect/>
          </a:stretch>
        </p:blipFill>
        <p:spPr>
          <a:xfrm>
            <a:off x="2620062" y="1453160"/>
            <a:ext cx="6515754" cy="4003496"/>
          </a:xfrm>
          <a:prstGeom prst="rect">
            <a:avLst/>
          </a:prstGeom>
        </p:spPr>
      </p:pic>
    </p:spTree>
    <p:extLst>
      <p:ext uri="{BB962C8B-B14F-4D97-AF65-F5344CB8AC3E}">
        <p14:creationId xmlns:p14="http://schemas.microsoft.com/office/powerpoint/2010/main" val="29280376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a:t>Min RSS Separation – Nominal: Landsat 8</a:t>
            </a:r>
          </a:p>
        </p:txBody>
      </p:sp>
      <p:graphicFrame>
        <p:nvGraphicFramePr>
          <p:cNvPr id="11" name="Table 10"/>
          <p:cNvGraphicFramePr>
            <a:graphicFrameLocks noGrp="1"/>
          </p:cNvGraphicFramePr>
          <p:nvPr/>
        </p:nvGraphicFramePr>
        <p:xfrm>
          <a:off x="127282" y="1227900"/>
          <a:ext cx="4289860" cy="4595767"/>
        </p:xfrm>
        <a:graphic>
          <a:graphicData uri="http://schemas.openxmlformats.org/drawingml/2006/table">
            <a:tbl>
              <a:tblPr firstRow="1" bandRow="1">
                <a:tableStyleId>{5C22544A-7EE6-4342-B048-85BDC9FD1C3A}</a:tableStyleId>
              </a:tblPr>
              <a:tblGrid>
                <a:gridCol w="1264448">
                  <a:extLst>
                    <a:ext uri="{9D8B030D-6E8A-4147-A177-3AD203B41FA5}">
                      <a16:colId xmlns:a16="http://schemas.microsoft.com/office/drawing/2014/main" val="2511357111"/>
                    </a:ext>
                  </a:extLst>
                </a:gridCol>
                <a:gridCol w="756353">
                  <a:extLst>
                    <a:ext uri="{9D8B030D-6E8A-4147-A177-3AD203B41FA5}">
                      <a16:colId xmlns:a16="http://schemas.microsoft.com/office/drawing/2014/main" val="1852348100"/>
                    </a:ext>
                  </a:extLst>
                </a:gridCol>
                <a:gridCol w="756353">
                  <a:extLst>
                    <a:ext uri="{9D8B030D-6E8A-4147-A177-3AD203B41FA5}">
                      <a16:colId xmlns:a16="http://schemas.microsoft.com/office/drawing/2014/main" val="2129554391"/>
                    </a:ext>
                  </a:extLst>
                </a:gridCol>
                <a:gridCol w="756353">
                  <a:extLst>
                    <a:ext uri="{9D8B030D-6E8A-4147-A177-3AD203B41FA5}">
                      <a16:colId xmlns:a16="http://schemas.microsoft.com/office/drawing/2014/main" val="1745914462"/>
                    </a:ext>
                  </a:extLst>
                </a:gridCol>
                <a:gridCol w="756353">
                  <a:extLst>
                    <a:ext uri="{9D8B030D-6E8A-4147-A177-3AD203B41FA5}">
                      <a16:colId xmlns:a16="http://schemas.microsoft.com/office/drawing/2014/main" val="1107901626"/>
                    </a:ext>
                  </a:extLst>
                </a:gridCol>
              </a:tblGrid>
              <a:tr h="511447">
                <a:tc gridSpan="5">
                  <a:txBody>
                    <a:bodyPr/>
                    <a:lstStyle/>
                    <a:p>
                      <a:pPr algn="ctr"/>
                      <a:r>
                        <a:rPr lang="en-US" sz="1600"/>
                        <a:t>Landsat</a:t>
                      </a:r>
                      <a:r>
                        <a:rPr lang="en-US" sz="1600" baseline="0"/>
                        <a:t> 8 RIC</a:t>
                      </a:r>
                      <a:endParaRPr lang="en-US" sz="1600"/>
                    </a:p>
                  </a:txBody>
                  <a:tcPr/>
                </a:tc>
                <a:tc hMerge="1">
                  <a:txBody>
                    <a:bodyPr/>
                    <a:lstStyle/>
                    <a:p>
                      <a:endParaRPr lang="en-US" sz="1400"/>
                    </a:p>
                  </a:txBody>
                  <a:tcPr/>
                </a:tc>
                <a:tc hMerge="1">
                  <a:txBody>
                    <a:bodyPr/>
                    <a:lstStyle/>
                    <a:p>
                      <a:endParaRPr lang="en-US" sz="1400"/>
                    </a:p>
                  </a:txBody>
                  <a:tcPr/>
                </a:tc>
                <a:tc hMerge="1">
                  <a:txBody>
                    <a:bodyPr/>
                    <a:lstStyle/>
                    <a:p>
                      <a:endParaRPr lang="en-US" sz="1400"/>
                    </a:p>
                  </a:txBody>
                  <a:tcPr/>
                </a:tc>
                <a:tc hMerge="1">
                  <a:txBody>
                    <a:bodyPr/>
                    <a:lstStyle/>
                    <a:p>
                      <a:endParaRPr lang="en-US" sz="1400"/>
                    </a:p>
                  </a:txBody>
                  <a:tcPr/>
                </a:tc>
                <a:extLst>
                  <a:ext uri="{0D108BD9-81ED-4DB2-BD59-A6C34878D82A}">
                    <a16:rowId xmlns:a16="http://schemas.microsoft.com/office/drawing/2014/main" val="2813631893"/>
                  </a:ext>
                </a:extLst>
              </a:tr>
              <a:tr h="773238">
                <a:tc>
                  <a:txBody>
                    <a:bodyPr/>
                    <a:lstStyle/>
                    <a:p>
                      <a:r>
                        <a:rPr lang="en-US" sz="1600" b="1">
                          <a:solidFill>
                            <a:schemeClr val="bg1"/>
                          </a:solidFill>
                        </a:rPr>
                        <a:t>Epoch</a:t>
                      </a:r>
                    </a:p>
                  </a:txBody>
                  <a:tcPr>
                    <a:solidFill>
                      <a:srgbClr val="4F81BD"/>
                    </a:solidFill>
                  </a:tcPr>
                </a:tc>
                <a:tc>
                  <a:txBody>
                    <a:bodyPr/>
                    <a:lstStyle/>
                    <a:p>
                      <a:r>
                        <a:rPr lang="en-US" sz="1600" b="1">
                          <a:solidFill>
                            <a:schemeClr val="bg1"/>
                          </a:solidFill>
                        </a:rPr>
                        <a:t>Radial Sep (km)</a:t>
                      </a:r>
                    </a:p>
                  </a:txBody>
                  <a:tcPr>
                    <a:solidFill>
                      <a:srgbClr val="4F81BD"/>
                    </a:solidFill>
                  </a:tcPr>
                </a:tc>
                <a:tc>
                  <a:txBody>
                    <a:bodyPr/>
                    <a:lstStyle/>
                    <a:p>
                      <a:r>
                        <a:rPr lang="en-US" sz="1600" b="1">
                          <a:solidFill>
                            <a:schemeClr val="bg1"/>
                          </a:solidFill>
                        </a:rPr>
                        <a:t>In-Track Sep</a:t>
                      </a:r>
                      <a:r>
                        <a:rPr lang="en-US" sz="1600" b="1" baseline="0">
                          <a:solidFill>
                            <a:schemeClr val="bg1"/>
                          </a:solidFill>
                        </a:rPr>
                        <a:t> (km)</a:t>
                      </a:r>
                      <a:endParaRPr lang="en-US" sz="1600" b="1">
                        <a:solidFill>
                          <a:schemeClr val="bg1"/>
                        </a:solidFill>
                      </a:endParaRPr>
                    </a:p>
                  </a:txBody>
                  <a:tcPr>
                    <a:solidFill>
                      <a:srgbClr val="4F81BD"/>
                    </a:solidFill>
                  </a:tcPr>
                </a:tc>
                <a:tc>
                  <a:txBody>
                    <a:bodyPr/>
                    <a:lstStyle/>
                    <a:p>
                      <a:r>
                        <a:rPr lang="en-US" sz="1600" b="1">
                          <a:solidFill>
                            <a:schemeClr val="bg1"/>
                          </a:solidFill>
                        </a:rPr>
                        <a:t>Cross</a:t>
                      </a:r>
                      <a:r>
                        <a:rPr lang="en-US" sz="1600" b="1" baseline="0">
                          <a:solidFill>
                            <a:schemeClr val="bg1"/>
                          </a:solidFill>
                        </a:rPr>
                        <a:t>-Track Sep (km)</a:t>
                      </a:r>
                      <a:endParaRPr lang="en-US" sz="1600" b="1">
                        <a:solidFill>
                          <a:schemeClr val="bg1"/>
                        </a:solidFill>
                      </a:endParaRPr>
                    </a:p>
                  </a:txBody>
                  <a:tcPr>
                    <a:solidFill>
                      <a:srgbClr val="4F81BD"/>
                    </a:solidFill>
                  </a:tcPr>
                </a:tc>
                <a:tc>
                  <a:txBody>
                    <a:bodyPr/>
                    <a:lstStyle/>
                    <a:p>
                      <a:r>
                        <a:rPr lang="en-US" sz="1600" b="1">
                          <a:solidFill>
                            <a:schemeClr val="bg1"/>
                          </a:solidFill>
                        </a:rPr>
                        <a:t>Min RSS</a:t>
                      </a:r>
                      <a:r>
                        <a:rPr lang="en-US" sz="1600" b="1" baseline="0">
                          <a:solidFill>
                            <a:schemeClr val="bg1"/>
                          </a:solidFill>
                        </a:rPr>
                        <a:t> (km)</a:t>
                      </a:r>
                      <a:endParaRPr lang="en-US" sz="1600" b="1">
                        <a:solidFill>
                          <a:schemeClr val="bg1"/>
                        </a:solidFill>
                      </a:endParaRPr>
                    </a:p>
                  </a:txBody>
                  <a:tcPr>
                    <a:solidFill>
                      <a:srgbClr val="4F81BD"/>
                    </a:solidFill>
                  </a:tcPr>
                </a:tc>
                <a:extLst>
                  <a:ext uri="{0D108BD9-81ED-4DB2-BD59-A6C34878D82A}">
                    <a16:rowId xmlns:a16="http://schemas.microsoft.com/office/drawing/2014/main" val="2730279149"/>
                  </a:ext>
                </a:extLst>
              </a:tr>
              <a:tr h="261328">
                <a:tc>
                  <a:txBody>
                    <a:bodyPr/>
                    <a:lstStyle/>
                    <a:p>
                      <a:r>
                        <a:rPr lang="en-US" sz="1600"/>
                        <a:t>Nov 12 2022</a:t>
                      </a:r>
                    </a:p>
                  </a:txBody>
                  <a:tcPr/>
                </a:tc>
                <a:tc>
                  <a:txBody>
                    <a:bodyPr/>
                    <a:lstStyle/>
                    <a:p>
                      <a:r>
                        <a:rPr lang="en-US" sz="1600"/>
                        <a:t>6.2</a:t>
                      </a:r>
                    </a:p>
                  </a:txBody>
                  <a:tcPr/>
                </a:tc>
                <a:tc>
                  <a:txBody>
                    <a:bodyPr/>
                    <a:lstStyle/>
                    <a:p>
                      <a:r>
                        <a:rPr lang="en-US" sz="1600"/>
                        <a:t>-12.5</a:t>
                      </a:r>
                    </a:p>
                  </a:txBody>
                  <a:tcPr/>
                </a:tc>
                <a:tc>
                  <a:txBody>
                    <a:bodyPr/>
                    <a:lstStyle/>
                    <a:p>
                      <a:r>
                        <a:rPr lang="en-US" sz="1600"/>
                        <a:t>4.0</a:t>
                      </a:r>
                    </a:p>
                  </a:txBody>
                  <a:tcPr/>
                </a:tc>
                <a:tc>
                  <a:txBody>
                    <a:bodyPr/>
                    <a:lstStyle/>
                    <a:p>
                      <a:r>
                        <a:rPr lang="en-US" sz="1600"/>
                        <a:t>14.6</a:t>
                      </a:r>
                    </a:p>
                  </a:txBody>
                  <a:tcPr/>
                </a:tc>
                <a:extLst>
                  <a:ext uri="{0D108BD9-81ED-4DB2-BD59-A6C34878D82A}">
                    <a16:rowId xmlns:a16="http://schemas.microsoft.com/office/drawing/2014/main" val="2094121404"/>
                  </a:ext>
                </a:extLst>
              </a:tr>
              <a:tr h="261328">
                <a:tc>
                  <a:txBody>
                    <a:bodyPr/>
                    <a:lstStyle/>
                    <a:p>
                      <a:r>
                        <a:rPr lang="en-US" sz="1600"/>
                        <a:t>Jan 04</a:t>
                      </a:r>
                      <a:r>
                        <a:rPr lang="en-US" sz="1600" baseline="0"/>
                        <a:t> 2023</a:t>
                      </a:r>
                      <a:endParaRPr lang="en-US" sz="1600"/>
                    </a:p>
                  </a:txBody>
                  <a:tcPr/>
                </a:tc>
                <a:tc>
                  <a:txBody>
                    <a:bodyPr/>
                    <a:lstStyle/>
                    <a:p>
                      <a:r>
                        <a:rPr lang="en-US" sz="1600"/>
                        <a:t>5.2</a:t>
                      </a:r>
                    </a:p>
                  </a:txBody>
                  <a:tcPr/>
                </a:tc>
                <a:tc>
                  <a:txBody>
                    <a:bodyPr/>
                    <a:lstStyle/>
                    <a:p>
                      <a:r>
                        <a:rPr lang="en-US" sz="1600"/>
                        <a:t>-1.4</a:t>
                      </a:r>
                    </a:p>
                  </a:txBody>
                  <a:tcPr/>
                </a:tc>
                <a:tc>
                  <a:txBody>
                    <a:bodyPr/>
                    <a:lstStyle/>
                    <a:p>
                      <a:r>
                        <a:rPr lang="en-US" sz="1600"/>
                        <a:t>-0.5</a:t>
                      </a:r>
                    </a:p>
                  </a:txBody>
                  <a:tcPr/>
                </a:tc>
                <a:tc>
                  <a:txBody>
                    <a:bodyPr/>
                    <a:lstStyle/>
                    <a:p>
                      <a:r>
                        <a:rPr lang="en-US" sz="1600"/>
                        <a:t>5.4</a:t>
                      </a:r>
                    </a:p>
                  </a:txBody>
                  <a:tcPr/>
                </a:tc>
                <a:extLst>
                  <a:ext uri="{0D108BD9-81ED-4DB2-BD59-A6C34878D82A}">
                    <a16:rowId xmlns:a16="http://schemas.microsoft.com/office/drawing/2014/main" val="1662309376"/>
                  </a:ext>
                </a:extLst>
              </a:tr>
              <a:tr h="261328">
                <a:tc>
                  <a:txBody>
                    <a:bodyPr/>
                    <a:lstStyle/>
                    <a:p>
                      <a:r>
                        <a:rPr lang="en-US" sz="1600"/>
                        <a:t>Feb 25 2023</a:t>
                      </a:r>
                    </a:p>
                  </a:txBody>
                  <a:tcPr/>
                </a:tc>
                <a:tc>
                  <a:txBody>
                    <a:bodyPr/>
                    <a:lstStyle/>
                    <a:p>
                      <a:r>
                        <a:rPr lang="en-US" sz="1600"/>
                        <a:t>5.2</a:t>
                      </a:r>
                    </a:p>
                  </a:txBody>
                  <a:tcPr/>
                </a:tc>
                <a:tc>
                  <a:txBody>
                    <a:bodyPr/>
                    <a:lstStyle/>
                    <a:p>
                      <a:r>
                        <a:rPr lang="en-US" sz="1600"/>
                        <a:t>15.1</a:t>
                      </a:r>
                    </a:p>
                  </a:txBody>
                  <a:tcPr/>
                </a:tc>
                <a:tc>
                  <a:txBody>
                    <a:bodyPr/>
                    <a:lstStyle/>
                    <a:p>
                      <a:r>
                        <a:rPr lang="en-US" sz="1600"/>
                        <a:t>-1.6</a:t>
                      </a:r>
                    </a:p>
                  </a:txBody>
                  <a:tcPr/>
                </a:tc>
                <a:tc>
                  <a:txBody>
                    <a:bodyPr/>
                    <a:lstStyle/>
                    <a:p>
                      <a:r>
                        <a:rPr lang="en-US" sz="1600"/>
                        <a:t>16.1</a:t>
                      </a:r>
                    </a:p>
                  </a:txBody>
                  <a:tcPr/>
                </a:tc>
                <a:extLst>
                  <a:ext uri="{0D108BD9-81ED-4DB2-BD59-A6C34878D82A}">
                    <a16:rowId xmlns:a16="http://schemas.microsoft.com/office/drawing/2014/main" val="3496194415"/>
                  </a:ext>
                </a:extLst>
              </a:tr>
              <a:tr h="261328">
                <a:tc>
                  <a:txBody>
                    <a:bodyPr/>
                    <a:lstStyle/>
                    <a:p>
                      <a:r>
                        <a:rPr lang="en-US" sz="1600"/>
                        <a:t>Apr</a:t>
                      </a:r>
                      <a:r>
                        <a:rPr lang="en-US" sz="1600" baseline="0"/>
                        <a:t> 16 2023</a:t>
                      </a:r>
                      <a:endParaRPr lang="en-US" sz="1600"/>
                    </a:p>
                  </a:txBody>
                  <a:tcPr/>
                </a:tc>
                <a:tc>
                  <a:txBody>
                    <a:bodyPr/>
                    <a:lstStyle/>
                    <a:p>
                      <a:r>
                        <a:rPr lang="en-US" sz="1600"/>
                        <a:t>7.7</a:t>
                      </a:r>
                    </a:p>
                  </a:txBody>
                  <a:tcPr/>
                </a:tc>
                <a:tc>
                  <a:txBody>
                    <a:bodyPr/>
                    <a:lstStyle/>
                    <a:p>
                      <a:r>
                        <a:rPr lang="en-US" sz="1600"/>
                        <a:t>13.2</a:t>
                      </a:r>
                    </a:p>
                  </a:txBody>
                  <a:tcPr/>
                </a:tc>
                <a:tc>
                  <a:txBody>
                    <a:bodyPr/>
                    <a:lstStyle/>
                    <a:p>
                      <a:r>
                        <a:rPr lang="en-US" sz="1600"/>
                        <a:t>-1.6</a:t>
                      </a:r>
                    </a:p>
                  </a:txBody>
                  <a:tcPr/>
                </a:tc>
                <a:tc>
                  <a:txBody>
                    <a:bodyPr/>
                    <a:lstStyle/>
                    <a:p>
                      <a:r>
                        <a:rPr lang="en-US" sz="1600"/>
                        <a:t>15.4</a:t>
                      </a:r>
                    </a:p>
                  </a:txBody>
                  <a:tcPr/>
                </a:tc>
                <a:extLst>
                  <a:ext uri="{0D108BD9-81ED-4DB2-BD59-A6C34878D82A}">
                    <a16:rowId xmlns:a16="http://schemas.microsoft.com/office/drawing/2014/main" val="3811181461"/>
                  </a:ext>
                </a:extLst>
              </a:tr>
              <a:tr h="261328">
                <a:tc>
                  <a:txBody>
                    <a:bodyPr/>
                    <a:lstStyle/>
                    <a:p>
                      <a:r>
                        <a:rPr lang="en-US" sz="1600"/>
                        <a:t>Jun 05 2023</a:t>
                      </a:r>
                    </a:p>
                  </a:txBody>
                  <a:tcPr/>
                </a:tc>
                <a:tc>
                  <a:txBody>
                    <a:bodyPr/>
                    <a:lstStyle/>
                    <a:p>
                      <a:r>
                        <a:rPr lang="en-US" sz="1600"/>
                        <a:t>8.0</a:t>
                      </a:r>
                    </a:p>
                  </a:txBody>
                  <a:tcPr/>
                </a:tc>
                <a:tc>
                  <a:txBody>
                    <a:bodyPr/>
                    <a:lstStyle/>
                    <a:p>
                      <a:r>
                        <a:rPr lang="en-US" sz="1600"/>
                        <a:t>-11.0</a:t>
                      </a:r>
                    </a:p>
                  </a:txBody>
                  <a:tcPr/>
                </a:tc>
                <a:tc>
                  <a:txBody>
                    <a:bodyPr/>
                    <a:lstStyle/>
                    <a:p>
                      <a:r>
                        <a:rPr lang="en-US" sz="1600"/>
                        <a:t>-0.9</a:t>
                      </a:r>
                    </a:p>
                  </a:txBody>
                  <a:tcPr/>
                </a:tc>
                <a:tc>
                  <a:txBody>
                    <a:bodyPr/>
                    <a:lstStyle/>
                    <a:p>
                      <a:r>
                        <a:rPr lang="en-US" sz="1600"/>
                        <a:t>13.7</a:t>
                      </a:r>
                    </a:p>
                  </a:txBody>
                  <a:tcPr/>
                </a:tc>
                <a:extLst>
                  <a:ext uri="{0D108BD9-81ED-4DB2-BD59-A6C34878D82A}">
                    <a16:rowId xmlns:a16="http://schemas.microsoft.com/office/drawing/2014/main" val="2853528560"/>
                  </a:ext>
                </a:extLst>
              </a:tr>
              <a:tr h="261328">
                <a:tc>
                  <a:txBody>
                    <a:bodyPr/>
                    <a:lstStyle/>
                    <a:p>
                      <a:r>
                        <a:rPr lang="en-US" sz="1600"/>
                        <a:t>Jul 23 2023</a:t>
                      </a:r>
                    </a:p>
                  </a:txBody>
                  <a:tcPr/>
                </a:tc>
                <a:tc>
                  <a:txBody>
                    <a:bodyPr/>
                    <a:lstStyle/>
                    <a:p>
                      <a:r>
                        <a:rPr lang="en-US" sz="1600"/>
                        <a:t>7.7</a:t>
                      </a:r>
                    </a:p>
                  </a:txBody>
                  <a:tcPr/>
                </a:tc>
                <a:tc>
                  <a:txBody>
                    <a:bodyPr/>
                    <a:lstStyle/>
                    <a:p>
                      <a:r>
                        <a:rPr lang="en-US" sz="1600"/>
                        <a:t>-13.6</a:t>
                      </a:r>
                    </a:p>
                  </a:txBody>
                  <a:tcPr/>
                </a:tc>
                <a:tc>
                  <a:txBody>
                    <a:bodyPr/>
                    <a:lstStyle/>
                    <a:p>
                      <a:r>
                        <a:rPr lang="en-US" sz="1600"/>
                        <a:t>0.8</a:t>
                      </a:r>
                    </a:p>
                  </a:txBody>
                  <a:tcPr/>
                </a:tc>
                <a:tc>
                  <a:txBody>
                    <a:bodyPr/>
                    <a:lstStyle/>
                    <a:p>
                      <a:r>
                        <a:rPr lang="en-US" sz="1600"/>
                        <a:t>15.7</a:t>
                      </a:r>
                    </a:p>
                  </a:txBody>
                  <a:tcPr/>
                </a:tc>
                <a:extLst>
                  <a:ext uri="{0D108BD9-81ED-4DB2-BD59-A6C34878D82A}">
                    <a16:rowId xmlns:a16="http://schemas.microsoft.com/office/drawing/2014/main" val="24965965"/>
                  </a:ext>
                </a:extLst>
              </a:tr>
              <a:tr h="261328">
                <a:tc>
                  <a:txBody>
                    <a:bodyPr/>
                    <a:lstStyle/>
                    <a:p>
                      <a:r>
                        <a:rPr lang="en-US" sz="1600"/>
                        <a:t>Sep 08 2023</a:t>
                      </a:r>
                    </a:p>
                  </a:txBody>
                  <a:tcPr/>
                </a:tc>
                <a:tc>
                  <a:txBody>
                    <a:bodyPr/>
                    <a:lstStyle/>
                    <a:p>
                      <a:r>
                        <a:rPr lang="en-US" sz="1600"/>
                        <a:t>6.6</a:t>
                      </a:r>
                    </a:p>
                  </a:txBody>
                  <a:tcPr/>
                </a:tc>
                <a:tc>
                  <a:txBody>
                    <a:bodyPr/>
                    <a:lstStyle/>
                    <a:p>
                      <a:r>
                        <a:rPr lang="en-US" sz="1600"/>
                        <a:t>11.6</a:t>
                      </a:r>
                    </a:p>
                  </a:txBody>
                  <a:tcPr/>
                </a:tc>
                <a:tc>
                  <a:txBody>
                    <a:bodyPr/>
                    <a:lstStyle/>
                    <a:p>
                      <a:r>
                        <a:rPr lang="en-US" sz="1600"/>
                        <a:t>-0.6</a:t>
                      </a:r>
                    </a:p>
                  </a:txBody>
                  <a:tcPr/>
                </a:tc>
                <a:tc>
                  <a:txBody>
                    <a:bodyPr/>
                    <a:lstStyle/>
                    <a:p>
                      <a:r>
                        <a:rPr lang="en-US" sz="1600"/>
                        <a:t>13.4</a:t>
                      </a:r>
                    </a:p>
                  </a:txBody>
                  <a:tcPr/>
                </a:tc>
                <a:extLst>
                  <a:ext uri="{0D108BD9-81ED-4DB2-BD59-A6C34878D82A}">
                    <a16:rowId xmlns:a16="http://schemas.microsoft.com/office/drawing/2014/main" val="3417885386"/>
                  </a:ext>
                </a:extLst>
              </a:tr>
              <a:tr h="261328">
                <a:tc>
                  <a:txBody>
                    <a:bodyPr/>
                    <a:lstStyle/>
                    <a:p>
                      <a:r>
                        <a:rPr lang="en-US" sz="1600"/>
                        <a:t>Oct 24 2023</a:t>
                      </a:r>
                    </a:p>
                  </a:txBody>
                  <a:tcPr/>
                </a:tc>
                <a:tc>
                  <a:txBody>
                    <a:bodyPr/>
                    <a:lstStyle/>
                    <a:p>
                      <a:r>
                        <a:rPr lang="en-US" sz="1600"/>
                        <a:t>6.5</a:t>
                      </a:r>
                    </a:p>
                  </a:txBody>
                  <a:tcPr/>
                </a:tc>
                <a:tc>
                  <a:txBody>
                    <a:bodyPr/>
                    <a:lstStyle/>
                    <a:p>
                      <a:r>
                        <a:rPr lang="en-US" sz="1600"/>
                        <a:t>-12.3</a:t>
                      </a:r>
                    </a:p>
                  </a:txBody>
                  <a:tcPr/>
                </a:tc>
                <a:tc>
                  <a:txBody>
                    <a:bodyPr/>
                    <a:lstStyle/>
                    <a:p>
                      <a:r>
                        <a:rPr lang="en-US" sz="1600"/>
                        <a:t>0.8</a:t>
                      </a:r>
                    </a:p>
                  </a:txBody>
                  <a:tcPr/>
                </a:tc>
                <a:tc>
                  <a:txBody>
                    <a:bodyPr/>
                    <a:lstStyle/>
                    <a:p>
                      <a:r>
                        <a:rPr lang="en-US" sz="1600"/>
                        <a:t>13.9</a:t>
                      </a:r>
                    </a:p>
                  </a:txBody>
                  <a:tcPr/>
                </a:tc>
                <a:extLst>
                  <a:ext uri="{0D108BD9-81ED-4DB2-BD59-A6C34878D82A}">
                    <a16:rowId xmlns:a16="http://schemas.microsoft.com/office/drawing/2014/main" val="79471189"/>
                  </a:ext>
                </a:extLst>
              </a:tr>
              <a:tr h="261328">
                <a:tc>
                  <a:txBody>
                    <a:bodyPr/>
                    <a:lstStyle/>
                    <a:p>
                      <a:r>
                        <a:rPr lang="en-US" sz="1600"/>
                        <a:t>Dec 08 2023</a:t>
                      </a:r>
                    </a:p>
                  </a:txBody>
                  <a:tcPr/>
                </a:tc>
                <a:tc>
                  <a:txBody>
                    <a:bodyPr/>
                    <a:lstStyle/>
                    <a:p>
                      <a:r>
                        <a:rPr lang="en-US" sz="1600"/>
                        <a:t>8.5</a:t>
                      </a:r>
                    </a:p>
                  </a:txBody>
                  <a:tcPr/>
                </a:tc>
                <a:tc>
                  <a:txBody>
                    <a:bodyPr/>
                    <a:lstStyle/>
                    <a:p>
                      <a:r>
                        <a:rPr lang="en-US" sz="1600"/>
                        <a:t>4.5</a:t>
                      </a:r>
                    </a:p>
                  </a:txBody>
                  <a:tcPr/>
                </a:tc>
                <a:tc>
                  <a:txBody>
                    <a:bodyPr/>
                    <a:lstStyle/>
                    <a:p>
                      <a:r>
                        <a:rPr lang="en-US" sz="1600"/>
                        <a:t>-0.2</a:t>
                      </a:r>
                    </a:p>
                  </a:txBody>
                  <a:tcPr/>
                </a:tc>
                <a:tc>
                  <a:txBody>
                    <a:bodyPr/>
                    <a:lstStyle/>
                    <a:p>
                      <a:r>
                        <a:rPr lang="en-US" sz="1600"/>
                        <a:t>9.6</a:t>
                      </a:r>
                    </a:p>
                  </a:txBody>
                  <a:tcPr/>
                </a:tc>
                <a:extLst>
                  <a:ext uri="{0D108BD9-81ED-4DB2-BD59-A6C34878D82A}">
                    <a16:rowId xmlns:a16="http://schemas.microsoft.com/office/drawing/2014/main" val="2408003380"/>
                  </a:ext>
                </a:extLst>
              </a:tr>
            </a:tbl>
          </a:graphicData>
        </a:graphic>
      </p:graphicFrame>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8873" y="1810244"/>
            <a:ext cx="4574770" cy="3431077"/>
          </a:xfrm>
          <a:prstGeom prst="rect">
            <a:avLst/>
          </a:prstGeom>
        </p:spPr>
      </p:pic>
    </p:spTree>
    <p:extLst>
      <p:ext uri="{BB962C8B-B14F-4D97-AF65-F5344CB8AC3E}">
        <p14:creationId xmlns:p14="http://schemas.microsoft.com/office/powerpoint/2010/main" val="11114243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a:t>Min RSS Separation – Nominal: Landsat 9</a:t>
            </a:r>
          </a:p>
        </p:txBody>
      </p:sp>
      <p:graphicFrame>
        <p:nvGraphicFramePr>
          <p:cNvPr id="7" name="Table 6"/>
          <p:cNvGraphicFramePr>
            <a:graphicFrameLocks noGrp="1"/>
          </p:cNvGraphicFramePr>
          <p:nvPr/>
        </p:nvGraphicFramePr>
        <p:xfrm>
          <a:off x="106680" y="1173480"/>
          <a:ext cx="4288964" cy="4975442"/>
        </p:xfrm>
        <a:graphic>
          <a:graphicData uri="http://schemas.openxmlformats.org/drawingml/2006/table">
            <a:tbl>
              <a:tblPr firstRow="1" bandRow="1">
                <a:tableStyleId>{5C22544A-7EE6-4342-B048-85BDC9FD1C3A}</a:tableStyleId>
              </a:tblPr>
              <a:tblGrid>
                <a:gridCol w="1264184">
                  <a:extLst>
                    <a:ext uri="{9D8B030D-6E8A-4147-A177-3AD203B41FA5}">
                      <a16:colId xmlns:a16="http://schemas.microsoft.com/office/drawing/2014/main" val="2511357111"/>
                    </a:ext>
                  </a:extLst>
                </a:gridCol>
                <a:gridCol w="756195">
                  <a:extLst>
                    <a:ext uri="{9D8B030D-6E8A-4147-A177-3AD203B41FA5}">
                      <a16:colId xmlns:a16="http://schemas.microsoft.com/office/drawing/2014/main" val="1852348100"/>
                    </a:ext>
                  </a:extLst>
                </a:gridCol>
                <a:gridCol w="756195">
                  <a:extLst>
                    <a:ext uri="{9D8B030D-6E8A-4147-A177-3AD203B41FA5}">
                      <a16:colId xmlns:a16="http://schemas.microsoft.com/office/drawing/2014/main" val="2129554391"/>
                    </a:ext>
                  </a:extLst>
                </a:gridCol>
                <a:gridCol w="756195">
                  <a:extLst>
                    <a:ext uri="{9D8B030D-6E8A-4147-A177-3AD203B41FA5}">
                      <a16:colId xmlns:a16="http://schemas.microsoft.com/office/drawing/2014/main" val="1745914462"/>
                    </a:ext>
                  </a:extLst>
                </a:gridCol>
                <a:gridCol w="756195">
                  <a:extLst>
                    <a:ext uri="{9D8B030D-6E8A-4147-A177-3AD203B41FA5}">
                      <a16:colId xmlns:a16="http://schemas.microsoft.com/office/drawing/2014/main" val="1107901626"/>
                    </a:ext>
                  </a:extLst>
                </a:gridCol>
              </a:tblGrid>
              <a:tr h="514056">
                <a:tc gridSpan="5">
                  <a:txBody>
                    <a:bodyPr/>
                    <a:lstStyle/>
                    <a:p>
                      <a:pPr algn="ctr"/>
                      <a:r>
                        <a:rPr lang="en-US" sz="1600"/>
                        <a:t>Landsat</a:t>
                      </a:r>
                      <a:r>
                        <a:rPr lang="en-US" sz="1600" baseline="0"/>
                        <a:t> 9 RIC</a:t>
                      </a:r>
                      <a:endParaRPr lang="en-US" sz="1600"/>
                    </a:p>
                  </a:txBody>
                  <a:tcPr/>
                </a:tc>
                <a:tc hMerge="1">
                  <a:txBody>
                    <a:bodyPr/>
                    <a:lstStyle/>
                    <a:p>
                      <a:endParaRPr lang="en-US" sz="1200"/>
                    </a:p>
                  </a:txBody>
                  <a:tcPr/>
                </a:tc>
                <a:tc hMerge="1">
                  <a:txBody>
                    <a:bodyPr/>
                    <a:lstStyle/>
                    <a:p>
                      <a:endParaRPr lang="en-US" sz="1200"/>
                    </a:p>
                  </a:txBody>
                  <a:tcPr/>
                </a:tc>
                <a:tc hMerge="1">
                  <a:txBody>
                    <a:bodyPr/>
                    <a:lstStyle/>
                    <a:p>
                      <a:endParaRPr lang="en-US" sz="1200"/>
                    </a:p>
                  </a:txBody>
                  <a:tcPr/>
                </a:tc>
                <a:tc hMerge="1">
                  <a:txBody>
                    <a:bodyPr/>
                    <a:lstStyle/>
                    <a:p>
                      <a:endParaRPr lang="en-US" sz="1200"/>
                    </a:p>
                  </a:txBody>
                  <a:tcPr/>
                </a:tc>
                <a:extLst>
                  <a:ext uri="{0D108BD9-81ED-4DB2-BD59-A6C34878D82A}">
                    <a16:rowId xmlns:a16="http://schemas.microsoft.com/office/drawing/2014/main" val="3936273779"/>
                  </a:ext>
                </a:extLst>
              </a:tr>
              <a:tr h="514056">
                <a:tc>
                  <a:txBody>
                    <a:bodyPr/>
                    <a:lstStyle/>
                    <a:p>
                      <a:r>
                        <a:rPr lang="en-US" sz="1600" b="1">
                          <a:solidFill>
                            <a:schemeClr val="bg1"/>
                          </a:solidFill>
                        </a:rPr>
                        <a:t>Epoch</a:t>
                      </a:r>
                    </a:p>
                  </a:txBody>
                  <a:tcPr>
                    <a:solidFill>
                      <a:srgbClr val="4F81BD"/>
                    </a:solidFill>
                  </a:tcPr>
                </a:tc>
                <a:tc>
                  <a:txBody>
                    <a:bodyPr/>
                    <a:lstStyle/>
                    <a:p>
                      <a:r>
                        <a:rPr lang="en-US" sz="1600" b="1">
                          <a:solidFill>
                            <a:schemeClr val="bg1"/>
                          </a:solidFill>
                        </a:rPr>
                        <a:t>Radial Sep (km)</a:t>
                      </a:r>
                    </a:p>
                  </a:txBody>
                  <a:tcPr>
                    <a:solidFill>
                      <a:srgbClr val="4F81BD"/>
                    </a:solidFill>
                  </a:tcPr>
                </a:tc>
                <a:tc>
                  <a:txBody>
                    <a:bodyPr/>
                    <a:lstStyle/>
                    <a:p>
                      <a:r>
                        <a:rPr lang="en-US" sz="1600" b="1">
                          <a:solidFill>
                            <a:schemeClr val="bg1"/>
                          </a:solidFill>
                        </a:rPr>
                        <a:t>In-Track Sep</a:t>
                      </a:r>
                      <a:r>
                        <a:rPr lang="en-US" sz="1600" b="1" baseline="0">
                          <a:solidFill>
                            <a:schemeClr val="bg1"/>
                          </a:solidFill>
                        </a:rPr>
                        <a:t> (km)</a:t>
                      </a:r>
                      <a:endParaRPr lang="en-US" sz="1600" b="1">
                        <a:solidFill>
                          <a:schemeClr val="bg1"/>
                        </a:solidFill>
                      </a:endParaRPr>
                    </a:p>
                  </a:txBody>
                  <a:tcPr>
                    <a:solidFill>
                      <a:srgbClr val="4F81BD"/>
                    </a:solidFill>
                  </a:tcPr>
                </a:tc>
                <a:tc>
                  <a:txBody>
                    <a:bodyPr/>
                    <a:lstStyle/>
                    <a:p>
                      <a:r>
                        <a:rPr lang="en-US" sz="1600" b="1">
                          <a:solidFill>
                            <a:schemeClr val="bg1"/>
                          </a:solidFill>
                        </a:rPr>
                        <a:t>Cross</a:t>
                      </a:r>
                      <a:r>
                        <a:rPr lang="en-US" sz="1600" b="1" baseline="0">
                          <a:solidFill>
                            <a:schemeClr val="bg1"/>
                          </a:solidFill>
                        </a:rPr>
                        <a:t>-Track Sep (km)</a:t>
                      </a:r>
                      <a:endParaRPr lang="en-US" sz="1600" b="1">
                        <a:solidFill>
                          <a:schemeClr val="bg1"/>
                        </a:solidFill>
                      </a:endParaRPr>
                    </a:p>
                  </a:txBody>
                  <a:tcPr>
                    <a:solidFill>
                      <a:srgbClr val="4F81BD"/>
                    </a:solidFill>
                  </a:tcPr>
                </a:tc>
                <a:tc>
                  <a:txBody>
                    <a:bodyPr/>
                    <a:lstStyle/>
                    <a:p>
                      <a:r>
                        <a:rPr lang="en-US" sz="1600" b="1">
                          <a:solidFill>
                            <a:schemeClr val="bg1"/>
                          </a:solidFill>
                        </a:rPr>
                        <a:t>Min RSS</a:t>
                      </a:r>
                      <a:r>
                        <a:rPr lang="en-US" sz="1600" b="1" baseline="0">
                          <a:solidFill>
                            <a:schemeClr val="bg1"/>
                          </a:solidFill>
                        </a:rPr>
                        <a:t> (km)</a:t>
                      </a:r>
                      <a:endParaRPr lang="en-US" sz="1600" b="1">
                        <a:solidFill>
                          <a:schemeClr val="bg1"/>
                        </a:solidFill>
                      </a:endParaRPr>
                    </a:p>
                  </a:txBody>
                  <a:tcPr>
                    <a:solidFill>
                      <a:srgbClr val="4F81BD"/>
                    </a:solidFill>
                  </a:tcPr>
                </a:tc>
                <a:extLst>
                  <a:ext uri="{0D108BD9-81ED-4DB2-BD59-A6C34878D82A}">
                    <a16:rowId xmlns:a16="http://schemas.microsoft.com/office/drawing/2014/main" val="2730279149"/>
                  </a:ext>
                </a:extLst>
              </a:tr>
              <a:tr h="261328">
                <a:tc>
                  <a:txBody>
                    <a:bodyPr/>
                    <a:lstStyle/>
                    <a:p>
                      <a:r>
                        <a:rPr lang="en-US" sz="1600"/>
                        <a:t>Oct 13</a:t>
                      </a:r>
                      <a:r>
                        <a:rPr lang="en-US" sz="1600" baseline="0"/>
                        <a:t> 2022</a:t>
                      </a:r>
                      <a:endParaRPr lang="en-US" sz="1600"/>
                    </a:p>
                  </a:txBody>
                  <a:tcPr/>
                </a:tc>
                <a:tc>
                  <a:txBody>
                    <a:bodyPr/>
                    <a:lstStyle/>
                    <a:p>
                      <a:r>
                        <a:rPr lang="en-US" sz="1600"/>
                        <a:t>2.6</a:t>
                      </a:r>
                    </a:p>
                  </a:txBody>
                  <a:tcPr/>
                </a:tc>
                <a:tc>
                  <a:txBody>
                    <a:bodyPr/>
                    <a:lstStyle/>
                    <a:p>
                      <a:r>
                        <a:rPr lang="en-US" sz="1600"/>
                        <a:t>-7.9</a:t>
                      </a:r>
                    </a:p>
                  </a:txBody>
                  <a:tcPr/>
                </a:tc>
                <a:tc>
                  <a:txBody>
                    <a:bodyPr/>
                    <a:lstStyle/>
                    <a:p>
                      <a:r>
                        <a:rPr lang="en-US" sz="1600"/>
                        <a:t>-0.4</a:t>
                      </a:r>
                    </a:p>
                  </a:txBody>
                  <a:tcPr/>
                </a:tc>
                <a:tc>
                  <a:txBody>
                    <a:bodyPr/>
                    <a:lstStyle/>
                    <a:p>
                      <a:pPr lvl="0">
                        <a:buNone/>
                      </a:pPr>
                      <a:r>
                        <a:rPr lang="en-US" sz="1600"/>
                        <a:t>8.3</a:t>
                      </a:r>
                    </a:p>
                  </a:txBody>
                  <a:tcPr/>
                </a:tc>
                <a:extLst>
                  <a:ext uri="{0D108BD9-81ED-4DB2-BD59-A6C34878D82A}">
                    <a16:rowId xmlns:a16="http://schemas.microsoft.com/office/drawing/2014/main" val="2970381575"/>
                  </a:ext>
                </a:extLst>
              </a:tr>
              <a:tr h="261328">
                <a:tc>
                  <a:txBody>
                    <a:bodyPr/>
                    <a:lstStyle/>
                    <a:p>
                      <a:r>
                        <a:rPr lang="en-US" sz="1600"/>
                        <a:t>Dec 09 2022</a:t>
                      </a:r>
                    </a:p>
                  </a:txBody>
                  <a:tcPr/>
                </a:tc>
                <a:tc>
                  <a:txBody>
                    <a:bodyPr/>
                    <a:lstStyle/>
                    <a:p>
                      <a:r>
                        <a:rPr lang="en-US" sz="1600"/>
                        <a:t>6.7</a:t>
                      </a:r>
                    </a:p>
                  </a:txBody>
                  <a:tcPr/>
                </a:tc>
                <a:tc>
                  <a:txBody>
                    <a:bodyPr/>
                    <a:lstStyle/>
                    <a:p>
                      <a:r>
                        <a:rPr lang="en-US" sz="1600"/>
                        <a:t>6.9</a:t>
                      </a:r>
                    </a:p>
                  </a:txBody>
                  <a:tcPr/>
                </a:tc>
                <a:tc>
                  <a:txBody>
                    <a:bodyPr/>
                    <a:lstStyle/>
                    <a:p>
                      <a:r>
                        <a:rPr lang="en-US" sz="1600"/>
                        <a:t>-6.5</a:t>
                      </a:r>
                    </a:p>
                  </a:txBody>
                  <a:tcPr/>
                </a:tc>
                <a:tc>
                  <a:txBody>
                    <a:bodyPr/>
                    <a:lstStyle/>
                    <a:p>
                      <a:r>
                        <a:rPr lang="en-US" sz="1600"/>
                        <a:t>11.6</a:t>
                      </a:r>
                    </a:p>
                  </a:txBody>
                  <a:tcPr/>
                </a:tc>
                <a:extLst>
                  <a:ext uri="{0D108BD9-81ED-4DB2-BD59-A6C34878D82A}">
                    <a16:rowId xmlns:a16="http://schemas.microsoft.com/office/drawing/2014/main" val="2403772372"/>
                  </a:ext>
                </a:extLst>
              </a:tr>
              <a:tr h="261328">
                <a:tc>
                  <a:txBody>
                    <a:bodyPr/>
                    <a:lstStyle/>
                    <a:p>
                      <a:r>
                        <a:rPr lang="en-US" sz="1600"/>
                        <a:t>Jan 30 2023</a:t>
                      </a:r>
                    </a:p>
                  </a:txBody>
                  <a:tcPr/>
                </a:tc>
                <a:tc>
                  <a:txBody>
                    <a:bodyPr/>
                    <a:lstStyle/>
                    <a:p>
                      <a:r>
                        <a:rPr lang="en-US" sz="1600"/>
                        <a:t>7.1</a:t>
                      </a:r>
                    </a:p>
                  </a:txBody>
                  <a:tcPr/>
                </a:tc>
                <a:tc>
                  <a:txBody>
                    <a:bodyPr/>
                    <a:lstStyle/>
                    <a:p>
                      <a:r>
                        <a:rPr lang="en-US" sz="1600"/>
                        <a:t>3.8</a:t>
                      </a:r>
                    </a:p>
                  </a:txBody>
                  <a:tcPr/>
                </a:tc>
                <a:tc>
                  <a:txBody>
                    <a:bodyPr/>
                    <a:lstStyle/>
                    <a:p>
                      <a:r>
                        <a:rPr lang="en-US" sz="1600"/>
                        <a:t>0.6</a:t>
                      </a:r>
                    </a:p>
                  </a:txBody>
                  <a:tcPr/>
                </a:tc>
                <a:tc>
                  <a:txBody>
                    <a:bodyPr/>
                    <a:lstStyle/>
                    <a:p>
                      <a:r>
                        <a:rPr lang="en-US" sz="1600"/>
                        <a:t>8.1</a:t>
                      </a:r>
                    </a:p>
                  </a:txBody>
                  <a:tcPr/>
                </a:tc>
                <a:extLst>
                  <a:ext uri="{0D108BD9-81ED-4DB2-BD59-A6C34878D82A}">
                    <a16:rowId xmlns:a16="http://schemas.microsoft.com/office/drawing/2014/main" val="1436652447"/>
                  </a:ext>
                </a:extLst>
              </a:tr>
              <a:tr h="261328">
                <a:tc>
                  <a:txBody>
                    <a:bodyPr/>
                    <a:lstStyle/>
                    <a:p>
                      <a:r>
                        <a:rPr lang="en-US" sz="1600"/>
                        <a:t>Mar 22 2023</a:t>
                      </a:r>
                    </a:p>
                  </a:txBody>
                  <a:tcPr/>
                </a:tc>
                <a:tc>
                  <a:txBody>
                    <a:bodyPr/>
                    <a:lstStyle/>
                    <a:p>
                      <a:r>
                        <a:rPr lang="en-US" sz="1600"/>
                        <a:t>6.0</a:t>
                      </a:r>
                    </a:p>
                  </a:txBody>
                  <a:tcPr/>
                </a:tc>
                <a:tc>
                  <a:txBody>
                    <a:bodyPr/>
                    <a:lstStyle/>
                    <a:p>
                      <a:r>
                        <a:rPr lang="en-US" sz="1600"/>
                        <a:t>6.1</a:t>
                      </a:r>
                    </a:p>
                  </a:txBody>
                  <a:tcPr/>
                </a:tc>
                <a:tc>
                  <a:txBody>
                    <a:bodyPr/>
                    <a:lstStyle/>
                    <a:p>
                      <a:r>
                        <a:rPr lang="en-US" sz="1600"/>
                        <a:t>0.6</a:t>
                      </a:r>
                    </a:p>
                  </a:txBody>
                  <a:tcPr/>
                </a:tc>
                <a:tc>
                  <a:txBody>
                    <a:bodyPr/>
                    <a:lstStyle/>
                    <a:p>
                      <a:r>
                        <a:rPr lang="en-US" sz="1600"/>
                        <a:t>8.5</a:t>
                      </a:r>
                    </a:p>
                  </a:txBody>
                  <a:tcPr/>
                </a:tc>
                <a:extLst>
                  <a:ext uri="{0D108BD9-81ED-4DB2-BD59-A6C34878D82A}">
                    <a16:rowId xmlns:a16="http://schemas.microsoft.com/office/drawing/2014/main" val="1086242934"/>
                  </a:ext>
                </a:extLst>
              </a:tr>
              <a:tr h="261328">
                <a:tc>
                  <a:txBody>
                    <a:bodyPr/>
                    <a:lstStyle/>
                    <a:p>
                      <a:r>
                        <a:rPr lang="en-US" sz="1600"/>
                        <a:t>May 11 2023</a:t>
                      </a:r>
                    </a:p>
                  </a:txBody>
                  <a:tcPr/>
                </a:tc>
                <a:tc>
                  <a:txBody>
                    <a:bodyPr/>
                    <a:lstStyle/>
                    <a:p>
                      <a:r>
                        <a:rPr lang="en-US" sz="1600"/>
                        <a:t>6.5</a:t>
                      </a:r>
                    </a:p>
                  </a:txBody>
                  <a:tcPr/>
                </a:tc>
                <a:tc>
                  <a:txBody>
                    <a:bodyPr/>
                    <a:lstStyle/>
                    <a:p>
                      <a:r>
                        <a:rPr lang="en-US" sz="1600"/>
                        <a:t>-0.7</a:t>
                      </a:r>
                    </a:p>
                  </a:txBody>
                  <a:tcPr/>
                </a:tc>
                <a:tc>
                  <a:txBody>
                    <a:bodyPr/>
                    <a:lstStyle/>
                    <a:p>
                      <a:r>
                        <a:rPr lang="en-US" sz="1600"/>
                        <a:t>-0.2</a:t>
                      </a:r>
                    </a:p>
                  </a:txBody>
                  <a:tcPr/>
                </a:tc>
                <a:tc>
                  <a:txBody>
                    <a:bodyPr/>
                    <a:lstStyle/>
                    <a:p>
                      <a:r>
                        <a:rPr lang="en-US" sz="1600"/>
                        <a:t>6.6</a:t>
                      </a:r>
                    </a:p>
                  </a:txBody>
                  <a:tcPr/>
                </a:tc>
                <a:extLst>
                  <a:ext uri="{0D108BD9-81ED-4DB2-BD59-A6C34878D82A}">
                    <a16:rowId xmlns:a16="http://schemas.microsoft.com/office/drawing/2014/main" val="4099334719"/>
                  </a:ext>
                </a:extLst>
              </a:tr>
              <a:tr h="377066">
                <a:tc>
                  <a:txBody>
                    <a:bodyPr/>
                    <a:lstStyle/>
                    <a:p>
                      <a:r>
                        <a:rPr lang="en-US" sz="1600"/>
                        <a:t>Jun</a:t>
                      </a:r>
                      <a:r>
                        <a:rPr lang="en-US" sz="1600" baseline="0"/>
                        <a:t> 29 2023</a:t>
                      </a:r>
                      <a:endParaRPr lang="en-US" sz="1600"/>
                    </a:p>
                  </a:txBody>
                  <a:tcPr/>
                </a:tc>
                <a:tc>
                  <a:txBody>
                    <a:bodyPr/>
                    <a:lstStyle/>
                    <a:p>
                      <a:r>
                        <a:rPr lang="en-US" sz="1600"/>
                        <a:t>6.0</a:t>
                      </a:r>
                    </a:p>
                  </a:txBody>
                  <a:tcPr/>
                </a:tc>
                <a:tc>
                  <a:txBody>
                    <a:bodyPr/>
                    <a:lstStyle/>
                    <a:p>
                      <a:r>
                        <a:rPr lang="en-US" sz="1600"/>
                        <a:t>6.9</a:t>
                      </a:r>
                    </a:p>
                  </a:txBody>
                  <a:tcPr/>
                </a:tc>
                <a:tc>
                  <a:txBody>
                    <a:bodyPr/>
                    <a:lstStyle/>
                    <a:p>
                      <a:pPr lvl="0">
                        <a:buNone/>
                      </a:pPr>
                      <a:r>
                        <a:rPr lang="en-US" sz="1600"/>
                        <a:t>-0.3</a:t>
                      </a:r>
                    </a:p>
                  </a:txBody>
                  <a:tcPr/>
                </a:tc>
                <a:tc>
                  <a:txBody>
                    <a:bodyPr/>
                    <a:lstStyle/>
                    <a:p>
                      <a:r>
                        <a:rPr lang="en-US" sz="1600"/>
                        <a:t>9.1</a:t>
                      </a:r>
                    </a:p>
                  </a:txBody>
                  <a:tcPr/>
                </a:tc>
                <a:extLst>
                  <a:ext uri="{0D108BD9-81ED-4DB2-BD59-A6C34878D82A}">
                    <a16:rowId xmlns:a16="http://schemas.microsoft.com/office/drawing/2014/main" val="1902568074"/>
                  </a:ext>
                </a:extLst>
              </a:tr>
              <a:tr h="261328">
                <a:tc>
                  <a:txBody>
                    <a:bodyPr/>
                    <a:lstStyle/>
                    <a:p>
                      <a:r>
                        <a:rPr lang="en-US" sz="1600"/>
                        <a:t>Aug 15 2023</a:t>
                      </a:r>
                    </a:p>
                  </a:txBody>
                  <a:tcPr/>
                </a:tc>
                <a:tc>
                  <a:txBody>
                    <a:bodyPr/>
                    <a:lstStyle/>
                    <a:p>
                      <a:r>
                        <a:rPr lang="en-US" sz="1600"/>
                        <a:t>5.7</a:t>
                      </a:r>
                    </a:p>
                  </a:txBody>
                  <a:tcPr/>
                </a:tc>
                <a:tc>
                  <a:txBody>
                    <a:bodyPr/>
                    <a:lstStyle/>
                    <a:p>
                      <a:r>
                        <a:rPr lang="en-US" sz="1600"/>
                        <a:t>14.9</a:t>
                      </a:r>
                    </a:p>
                  </a:txBody>
                  <a:tcPr/>
                </a:tc>
                <a:tc>
                  <a:txBody>
                    <a:bodyPr/>
                    <a:lstStyle/>
                    <a:p>
                      <a:r>
                        <a:rPr lang="en-US" sz="1600"/>
                        <a:t>0.7</a:t>
                      </a:r>
                    </a:p>
                  </a:txBody>
                  <a:tcPr/>
                </a:tc>
                <a:tc>
                  <a:txBody>
                    <a:bodyPr/>
                    <a:lstStyle/>
                    <a:p>
                      <a:r>
                        <a:rPr lang="en-US" sz="1600"/>
                        <a:t>16.0</a:t>
                      </a:r>
                    </a:p>
                  </a:txBody>
                  <a:tcPr/>
                </a:tc>
                <a:extLst>
                  <a:ext uri="{0D108BD9-81ED-4DB2-BD59-A6C34878D82A}">
                    <a16:rowId xmlns:a16="http://schemas.microsoft.com/office/drawing/2014/main" val="3434475020"/>
                  </a:ext>
                </a:extLst>
              </a:tr>
              <a:tr h="261328">
                <a:tc>
                  <a:txBody>
                    <a:bodyPr/>
                    <a:lstStyle/>
                    <a:p>
                      <a:r>
                        <a:rPr lang="en-US" sz="1600"/>
                        <a:t>Oct 01 2023</a:t>
                      </a:r>
                    </a:p>
                  </a:txBody>
                  <a:tcPr/>
                </a:tc>
                <a:tc>
                  <a:txBody>
                    <a:bodyPr/>
                    <a:lstStyle/>
                    <a:p>
                      <a:r>
                        <a:rPr lang="en-US" sz="1600"/>
                        <a:t>8.4</a:t>
                      </a:r>
                    </a:p>
                  </a:txBody>
                  <a:tcPr/>
                </a:tc>
                <a:tc>
                  <a:txBody>
                    <a:bodyPr/>
                    <a:lstStyle/>
                    <a:p>
                      <a:r>
                        <a:rPr lang="en-US" sz="1600"/>
                        <a:t>-1.3</a:t>
                      </a:r>
                    </a:p>
                  </a:txBody>
                  <a:tcPr/>
                </a:tc>
                <a:tc>
                  <a:txBody>
                    <a:bodyPr/>
                    <a:lstStyle/>
                    <a:p>
                      <a:r>
                        <a:rPr lang="en-US" sz="1600"/>
                        <a:t>-0.2</a:t>
                      </a:r>
                    </a:p>
                  </a:txBody>
                  <a:tcPr/>
                </a:tc>
                <a:tc>
                  <a:txBody>
                    <a:bodyPr/>
                    <a:lstStyle/>
                    <a:p>
                      <a:r>
                        <a:rPr lang="en-US" sz="1600"/>
                        <a:t>8.5</a:t>
                      </a:r>
                    </a:p>
                  </a:txBody>
                  <a:tcPr/>
                </a:tc>
                <a:extLst>
                  <a:ext uri="{0D108BD9-81ED-4DB2-BD59-A6C34878D82A}">
                    <a16:rowId xmlns:a16="http://schemas.microsoft.com/office/drawing/2014/main" val="3421528305"/>
                  </a:ext>
                </a:extLst>
              </a:tr>
              <a:tr h="261328">
                <a:tc>
                  <a:txBody>
                    <a:bodyPr/>
                    <a:lstStyle/>
                    <a:p>
                      <a:r>
                        <a:rPr lang="en-US" sz="1600"/>
                        <a:t>Nov 16 2023</a:t>
                      </a:r>
                    </a:p>
                  </a:txBody>
                  <a:tcPr/>
                </a:tc>
                <a:tc>
                  <a:txBody>
                    <a:bodyPr/>
                    <a:lstStyle/>
                    <a:p>
                      <a:r>
                        <a:rPr lang="en-US" sz="1600"/>
                        <a:t>6.3</a:t>
                      </a:r>
                    </a:p>
                  </a:txBody>
                  <a:tcPr/>
                </a:tc>
                <a:tc>
                  <a:txBody>
                    <a:bodyPr/>
                    <a:lstStyle/>
                    <a:p>
                      <a:r>
                        <a:rPr lang="en-US" sz="1600"/>
                        <a:t>8.5</a:t>
                      </a:r>
                    </a:p>
                  </a:txBody>
                  <a:tcPr/>
                </a:tc>
                <a:tc>
                  <a:txBody>
                    <a:bodyPr/>
                    <a:lstStyle/>
                    <a:p>
                      <a:r>
                        <a:rPr lang="en-US" sz="1600"/>
                        <a:t>0.5</a:t>
                      </a:r>
                    </a:p>
                  </a:txBody>
                  <a:tcPr/>
                </a:tc>
                <a:tc>
                  <a:txBody>
                    <a:bodyPr/>
                    <a:lstStyle/>
                    <a:p>
                      <a:r>
                        <a:rPr lang="en-US" sz="1600"/>
                        <a:t>10.6</a:t>
                      </a:r>
                    </a:p>
                  </a:txBody>
                  <a:tcPr/>
                </a:tc>
                <a:extLst>
                  <a:ext uri="{0D108BD9-81ED-4DB2-BD59-A6C34878D82A}">
                    <a16:rowId xmlns:a16="http://schemas.microsoft.com/office/drawing/2014/main" val="1692257013"/>
                  </a:ext>
                </a:extLst>
              </a:tr>
              <a:tr h="261328">
                <a:tc>
                  <a:txBody>
                    <a:bodyPr/>
                    <a:lstStyle/>
                    <a:p>
                      <a:r>
                        <a:rPr lang="en-US" sz="1600"/>
                        <a:t>Dec 30 2023</a:t>
                      </a:r>
                    </a:p>
                  </a:txBody>
                  <a:tcPr/>
                </a:tc>
                <a:tc>
                  <a:txBody>
                    <a:bodyPr/>
                    <a:lstStyle/>
                    <a:p>
                      <a:r>
                        <a:rPr lang="en-US" sz="1600"/>
                        <a:t>7.7</a:t>
                      </a:r>
                    </a:p>
                  </a:txBody>
                  <a:tcPr/>
                </a:tc>
                <a:tc>
                  <a:txBody>
                    <a:bodyPr/>
                    <a:lstStyle/>
                    <a:p>
                      <a:r>
                        <a:rPr lang="en-US" sz="1600"/>
                        <a:t>-8.0</a:t>
                      </a:r>
                    </a:p>
                  </a:txBody>
                  <a:tcPr/>
                </a:tc>
                <a:tc>
                  <a:txBody>
                    <a:bodyPr/>
                    <a:lstStyle/>
                    <a:p>
                      <a:r>
                        <a:rPr lang="en-US" sz="1600"/>
                        <a:t>-0.7</a:t>
                      </a:r>
                    </a:p>
                  </a:txBody>
                  <a:tcPr/>
                </a:tc>
                <a:tc>
                  <a:txBody>
                    <a:bodyPr/>
                    <a:lstStyle/>
                    <a:p>
                      <a:pPr lvl="0">
                        <a:buNone/>
                      </a:pPr>
                      <a:r>
                        <a:rPr lang="en-US" sz="1600"/>
                        <a:t>11.1</a:t>
                      </a:r>
                    </a:p>
                  </a:txBody>
                  <a:tcPr/>
                </a:tc>
                <a:extLst>
                  <a:ext uri="{0D108BD9-81ED-4DB2-BD59-A6C34878D82A}">
                    <a16:rowId xmlns:a16="http://schemas.microsoft.com/office/drawing/2014/main" val="1460491728"/>
                  </a:ext>
                </a:extLst>
              </a:tr>
            </a:tbl>
          </a:graphicData>
        </a:graphic>
      </p:graphicFrame>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71100" y="1935449"/>
            <a:ext cx="4602004" cy="3451503"/>
          </a:xfrm>
          <a:prstGeom prst="rect">
            <a:avLst/>
          </a:prstGeom>
        </p:spPr>
      </p:pic>
    </p:spTree>
    <p:extLst>
      <p:ext uri="{BB962C8B-B14F-4D97-AF65-F5344CB8AC3E}">
        <p14:creationId xmlns:p14="http://schemas.microsoft.com/office/powerpoint/2010/main" val="11421156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a:t>Buffers/Crossings - Partial Burn: Morning Constellation</a:t>
            </a:r>
          </a:p>
        </p:txBody>
      </p:sp>
      <p:graphicFrame>
        <p:nvGraphicFramePr>
          <p:cNvPr id="6" name="Content Placeholder 5"/>
          <p:cNvGraphicFramePr>
            <a:graphicFrameLocks/>
          </p:cNvGraphicFramePr>
          <p:nvPr/>
        </p:nvGraphicFramePr>
        <p:xfrm>
          <a:off x="200025" y="995628"/>
          <a:ext cx="3173106" cy="5315013"/>
        </p:xfrm>
        <a:graphic>
          <a:graphicData uri="http://schemas.openxmlformats.org/drawingml/2006/table">
            <a:tbl>
              <a:tblPr firstRow="1" bandRow="1">
                <a:tableStyleId>{5C22544A-7EE6-4342-B048-85BDC9FD1C3A}</a:tableStyleId>
              </a:tblPr>
              <a:tblGrid>
                <a:gridCol w="1586553">
                  <a:extLst>
                    <a:ext uri="{9D8B030D-6E8A-4147-A177-3AD203B41FA5}">
                      <a16:colId xmlns:a16="http://schemas.microsoft.com/office/drawing/2014/main" val="346311938"/>
                    </a:ext>
                  </a:extLst>
                </a:gridCol>
                <a:gridCol w="1586553">
                  <a:extLst>
                    <a:ext uri="{9D8B030D-6E8A-4147-A177-3AD203B41FA5}">
                      <a16:colId xmlns:a16="http://schemas.microsoft.com/office/drawing/2014/main" val="896051883"/>
                    </a:ext>
                  </a:extLst>
                </a:gridCol>
              </a:tblGrid>
              <a:tr h="332093">
                <a:tc gridSpan="2">
                  <a:txBody>
                    <a:bodyPr/>
                    <a:lstStyle/>
                    <a:p>
                      <a:pPr algn="ctr"/>
                      <a:r>
                        <a:rPr lang="en-US" sz="1800"/>
                        <a:t>Terra/L7 Crossings</a:t>
                      </a:r>
                    </a:p>
                  </a:txBody>
                  <a:tcPr>
                    <a:solidFill>
                      <a:srgbClr val="4F81BD"/>
                    </a:solidFill>
                  </a:tcPr>
                </a:tc>
                <a:tc hMerge="1">
                  <a:txBody>
                    <a:bodyPr/>
                    <a:lstStyle/>
                    <a:p>
                      <a:endParaRPr lang="en-US" sz="1400"/>
                    </a:p>
                  </a:txBody>
                  <a:tcPr/>
                </a:tc>
                <a:extLst>
                  <a:ext uri="{0D108BD9-81ED-4DB2-BD59-A6C34878D82A}">
                    <a16:rowId xmlns:a16="http://schemas.microsoft.com/office/drawing/2014/main" val="532452507"/>
                  </a:ext>
                </a:extLst>
              </a:tr>
              <a:tr h="794625">
                <a:tc>
                  <a:txBody>
                    <a:bodyPr/>
                    <a:lstStyle/>
                    <a:p>
                      <a:r>
                        <a:rPr lang="en-US" sz="1800" b="1">
                          <a:solidFill>
                            <a:schemeClr val="bg1"/>
                          </a:solidFill>
                        </a:rPr>
                        <a:t>Epoch</a:t>
                      </a:r>
                    </a:p>
                  </a:txBody>
                  <a:tcPr>
                    <a:solidFill>
                      <a:srgbClr val="4F81BD"/>
                    </a:solidFill>
                  </a:tcPr>
                </a:tc>
                <a:tc>
                  <a:txBody>
                    <a:bodyPr/>
                    <a:lstStyle/>
                    <a:p>
                      <a:r>
                        <a:rPr lang="en-US" sz="1800" b="1">
                          <a:solidFill>
                            <a:schemeClr val="bg1"/>
                          </a:solidFill>
                        </a:rPr>
                        <a:t>Radial Sep (km)</a:t>
                      </a:r>
                    </a:p>
                  </a:txBody>
                  <a:tcPr>
                    <a:solidFill>
                      <a:srgbClr val="4F81BD"/>
                    </a:solidFill>
                  </a:tcPr>
                </a:tc>
                <a:extLst>
                  <a:ext uri="{0D108BD9-81ED-4DB2-BD59-A6C34878D82A}">
                    <a16:rowId xmlns:a16="http://schemas.microsoft.com/office/drawing/2014/main" val="3277075227"/>
                  </a:ext>
                </a:extLst>
              </a:tr>
              <a:tr h="692438">
                <a:tc>
                  <a:txBody>
                    <a:bodyPr/>
                    <a:lstStyle/>
                    <a:p>
                      <a:r>
                        <a:rPr lang="en-US" sz="1800"/>
                        <a:t>Sep 23 2022</a:t>
                      </a:r>
                    </a:p>
                  </a:txBody>
                  <a:tcPr/>
                </a:tc>
                <a:tc>
                  <a:txBody>
                    <a:bodyPr/>
                    <a:lstStyle/>
                    <a:p>
                      <a:r>
                        <a:rPr lang="en-US" sz="1800"/>
                        <a:t>-8.4</a:t>
                      </a:r>
                      <a:r>
                        <a:rPr lang="en-US" sz="1800" baseline="0"/>
                        <a:t> (N)</a:t>
                      </a:r>
                      <a:endParaRPr lang="en-US" sz="1800"/>
                    </a:p>
                  </a:txBody>
                  <a:tcPr/>
                </a:tc>
                <a:extLst>
                  <a:ext uri="{0D108BD9-81ED-4DB2-BD59-A6C34878D82A}">
                    <a16:rowId xmlns:a16="http://schemas.microsoft.com/office/drawing/2014/main" val="3556467065"/>
                  </a:ext>
                </a:extLst>
              </a:tr>
              <a:tr h="692438">
                <a:tc>
                  <a:txBody>
                    <a:bodyPr/>
                    <a:lstStyle/>
                    <a:p>
                      <a:r>
                        <a:rPr lang="en-US" sz="1800"/>
                        <a:t>Nov 17 2022</a:t>
                      </a:r>
                    </a:p>
                  </a:txBody>
                  <a:tcPr/>
                </a:tc>
                <a:tc>
                  <a:txBody>
                    <a:bodyPr/>
                    <a:lstStyle/>
                    <a:p>
                      <a:r>
                        <a:rPr lang="en-US" sz="1800"/>
                        <a:t>-2.6 (S)</a:t>
                      </a:r>
                    </a:p>
                  </a:txBody>
                  <a:tcPr/>
                </a:tc>
                <a:extLst>
                  <a:ext uri="{0D108BD9-81ED-4DB2-BD59-A6C34878D82A}">
                    <a16:rowId xmlns:a16="http://schemas.microsoft.com/office/drawing/2014/main" val="3367359019"/>
                  </a:ext>
                </a:extLst>
              </a:tr>
              <a:tr h="692438">
                <a:tc>
                  <a:txBody>
                    <a:bodyPr/>
                    <a:lstStyle/>
                    <a:p>
                      <a:r>
                        <a:rPr lang="en-US" sz="1800"/>
                        <a:t>Feb 06 2023</a:t>
                      </a:r>
                    </a:p>
                  </a:txBody>
                  <a:tcPr/>
                </a:tc>
                <a:tc>
                  <a:txBody>
                    <a:bodyPr/>
                    <a:lstStyle/>
                    <a:p>
                      <a:r>
                        <a:rPr lang="en-US" sz="1800"/>
                        <a:t>-2.7 (N)</a:t>
                      </a:r>
                    </a:p>
                  </a:txBody>
                  <a:tcPr/>
                </a:tc>
                <a:extLst>
                  <a:ext uri="{0D108BD9-81ED-4DB2-BD59-A6C34878D82A}">
                    <a16:rowId xmlns:a16="http://schemas.microsoft.com/office/drawing/2014/main" val="2824157939"/>
                  </a:ext>
                </a:extLst>
              </a:tr>
              <a:tr h="692438">
                <a:tc>
                  <a:txBody>
                    <a:bodyPr/>
                    <a:lstStyle/>
                    <a:p>
                      <a:r>
                        <a:rPr lang="en-US" sz="1800"/>
                        <a:t>Apr 29 2023</a:t>
                      </a:r>
                    </a:p>
                  </a:txBody>
                  <a:tcPr/>
                </a:tc>
                <a:tc>
                  <a:txBody>
                    <a:bodyPr/>
                    <a:lstStyle/>
                    <a:p>
                      <a:r>
                        <a:rPr lang="en-US" sz="1800"/>
                        <a:t>-3.2 (N)</a:t>
                      </a:r>
                    </a:p>
                  </a:txBody>
                  <a:tcPr/>
                </a:tc>
                <a:extLst>
                  <a:ext uri="{0D108BD9-81ED-4DB2-BD59-A6C34878D82A}">
                    <a16:rowId xmlns:a16="http://schemas.microsoft.com/office/drawing/2014/main" val="4107240685"/>
                  </a:ext>
                </a:extLst>
              </a:tr>
              <a:tr h="692438">
                <a:tc>
                  <a:txBody>
                    <a:bodyPr/>
                    <a:lstStyle/>
                    <a:p>
                      <a:r>
                        <a:rPr lang="en-US" sz="1800"/>
                        <a:t>Jul 20</a:t>
                      </a:r>
                      <a:r>
                        <a:rPr lang="en-US" sz="1800" baseline="0"/>
                        <a:t> 2023</a:t>
                      </a:r>
                      <a:endParaRPr lang="en-US" sz="1800"/>
                    </a:p>
                  </a:txBody>
                  <a:tcPr/>
                </a:tc>
                <a:tc>
                  <a:txBody>
                    <a:bodyPr/>
                    <a:lstStyle/>
                    <a:p>
                      <a:r>
                        <a:rPr lang="en-US" sz="1800"/>
                        <a:t>-2.3 (S)</a:t>
                      </a:r>
                    </a:p>
                  </a:txBody>
                  <a:tcPr/>
                </a:tc>
                <a:extLst>
                  <a:ext uri="{0D108BD9-81ED-4DB2-BD59-A6C34878D82A}">
                    <a16:rowId xmlns:a16="http://schemas.microsoft.com/office/drawing/2014/main" val="702602742"/>
                  </a:ext>
                </a:extLst>
              </a:tr>
              <a:tr h="692438">
                <a:tc>
                  <a:txBody>
                    <a:bodyPr/>
                    <a:lstStyle/>
                    <a:p>
                      <a:r>
                        <a:rPr lang="en-US" sz="1800"/>
                        <a:t>Oct 11 2023</a:t>
                      </a:r>
                    </a:p>
                  </a:txBody>
                  <a:tcPr/>
                </a:tc>
                <a:tc>
                  <a:txBody>
                    <a:bodyPr/>
                    <a:lstStyle/>
                    <a:p>
                      <a:r>
                        <a:rPr lang="en-US" sz="1800"/>
                        <a:t>-3.8 (S)</a:t>
                      </a:r>
                    </a:p>
                  </a:txBody>
                  <a:tcPr/>
                </a:tc>
                <a:extLst>
                  <a:ext uri="{0D108BD9-81ED-4DB2-BD59-A6C34878D82A}">
                    <a16:rowId xmlns:a16="http://schemas.microsoft.com/office/drawing/2014/main" val="2679912883"/>
                  </a:ext>
                </a:extLst>
              </a:tr>
            </a:tbl>
          </a:graphicData>
        </a:graphic>
      </p:graphicFrame>
      <p:pic>
        <p:nvPicPr>
          <p:cNvPr id="3" name="Picture 2"/>
          <p:cNvPicPr>
            <a:picLocks noChangeAspect="1"/>
          </p:cNvPicPr>
          <p:nvPr/>
        </p:nvPicPr>
        <p:blipFill>
          <a:blip r:embed="rId2"/>
          <a:stretch>
            <a:fillRect/>
          </a:stretch>
        </p:blipFill>
        <p:spPr>
          <a:xfrm>
            <a:off x="3445585" y="1835730"/>
            <a:ext cx="5596301" cy="3634807"/>
          </a:xfrm>
          <a:prstGeom prst="rect">
            <a:avLst/>
          </a:prstGeom>
        </p:spPr>
      </p:pic>
    </p:spTree>
    <p:extLst>
      <p:ext uri="{BB962C8B-B14F-4D97-AF65-F5344CB8AC3E}">
        <p14:creationId xmlns:p14="http://schemas.microsoft.com/office/powerpoint/2010/main" val="29266295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a:t>Buffers/Crossings - Partial Burn: A-Train</a:t>
            </a:r>
          </a:p>
        </p:txBody>
      </p:sp>
      <p:graphicFrame>
        <p:nvGraphicFramePr>
          <p:cNvPr id="10" name="Content Placeholder 5"/>
          <p:cNvGraphicFramePr>
            <a:graphicFrameLocks/>
          </p:cNvGraphicFramePr>
          <p:nvPr/>
        </p:nvGraphicFramePr>
        <p:xfrm>
          <a:off x="627154" y="1064818"/>
          <a:ext cx="2561966" cy="2286171"/>
        </p:xfrm>
        <a:graphic>
          <a:graphicData uri="http://schemas.openxmlformats.org/drawingml/2006/table">
            <a:tbl>
              <a:tblPr firstRow="1" bandRow="1">
                <a:tableStyleId>{5C22544A-7EE6-4342-B048-85BDC9FD1C3A}</a:tableStyleId>
              </a:tblPr>
              <a:tblGrid>
                <a:gridCol w="1280983">
                  <a:extLst>
                    <a:ext uri="{9D8B030D-6E8A-4147-A177-3AD203B41FA5}">
                      <a16:colId xmlns:a16="http://schemas.microsoft.com/office/drawing/2014/main" val="346311938"/>
                    </a:ext>
                  </a:extLst>
                </a:gridCol>
                <a:gridCol w="1280983">
                  <a:extLst>
                    <a:ext uri="{9D8B030D-6E8A-4147-A177-3AD203B41FA5}">
                      <a16:colId xmlns:a16="http://schemas.microsoft.com/office/drawing/2014/main" val="896051883"/>
                    </a:ext>
                  </a:extLst>
                </a:gridCol>
              </a:tblGrid>
              <a:tr h="338866">
                <a:tc gridSpan="2">
                  <a:txBody>
                    <a:bodyPr/>
                    <a:lstStyle/>
                    <a:p>
                      <a:pPr algn="ctr"/>
                      <a:r>
                        <a:rPr lang="en-US" sz="1200"/>
                        <a:t>Terra/Aqua Crossings</a:t>
                      </a:r>
                    </a:p>
                  </a:txBody>
                  <a:tcPr>
                    <a:solidFill>
                      <a:srgbClr val="4F81BD"/>
                    </a:solidFill>
                  </a:tcPr>
                </a:tc>
                <a:tc hMerge="1">
                  <a:txBody>
                    <a:bodyPr/>
                    <a:lstStyle/>
                    <a:p>
                      <a:endParaRPr lang="en-US" sz="1400"/>
                    </a:p>
                  </a:txBody>
                  <a:tcPr/>
                </a:tc>
                <a:extLst>
                  <a:ext uri="{0D108BD9-81ED-4DB2-BD59-A6C34878D82A}">
                    <a16:rowId xmlns:a16="http://schemas.microsoft.com/office/drawing/2014/main" val="532452507"/>
                  </a:ext>
                </a:extLst>
              </a:tr>
              <a:tr h="591841">
                <a:tc>
                  <a:txBody>
                    <a:bodyPr/>
                    <a:lstStyle/>
                    <a:p>
                      <a:r>
                        <a:rPr lang="en-US" sz="1200" b="1">
                          <a:solidFill>
                            <a:schemeClr val="bg1"/>
                          </a:solidFill>
                        </a:rPr>
                        <a:t>Epoch</a:t>
                      </a:r>
                    </a:p>
                  </a:txBody>
                  <a:tcPr>
                    <a:solidFill>
                      <a:srgbClr val="4F81BD"/>
                    </a:solidFill>
                  </a:tcPr>
                </a:tc>
                <a:tc>
                  <a:txBody>
                    <a:bodyPr/>
                    <a:lstStyle/>
                    <a:p>
                      <a:r>
                        <a:rPr lang="en-US" sz="1200" b="1">
                          <a:solidFill>
                            <a:schemeClr val="bg1"/>
                          </a:solidFill>
                        </a:rPr>
                        <a:t>Radial Sep (km)</a:t>
                      </a:r>
                    </a:p>
                  </a:txBody>
                  <a:tcPr>
                    <a:solidFill>
                      <a:srgbClr val="4F81BD"/>
                    </a:solidFill>
                  </a:tcPr>
                </a:tc>
                <a:extLst>
                  <a:ext uri="{0D108BD9-81ED-4DB2-BD59-A6C34878D82A}">
                    <a16:rowId xmlns:a16="http://schemas.microsoft.com/office/drawing/2014/main" val="3277075227"/>
                  </a:ext>
                </a:extLst>
              </a:tr>
              <a:tr h="338866">
                <a:tc>
                  <a:txBody>
                    <a:bodyPr/>
                    <a:lstStyle/>
                    <a:p>
                      <a:r>
                        <a:rPr lang="en-US" sz="1200"/>
                        <a:t>Jan 13 2023</a:t>
                      </a:r>
                    </a:p>
                  </a:txBody>
                  <a:tcPr/>
                </a:tc>
                <a:tc>
                  <a:txBody>
                    <a:bodyPr/>
                    <a:lstStyle/>
                    <a:p>
                      <a:r>
                        <a:rPr lang="en-US" sz="1200"/>
                        <a:t>1.5</a:t>
                      </a:r>
                      <a:r>
                        <a:rPr lang="en-US" sz="1200" baseline="0"/>
                        <a:t> (S)</a:t>
                      </a:r>
                      <a:endParaRPr lang="en-US" sz="1200"/>
                    </a:p>
                  </a:txBody>
                  <a:tcPr/>
                </a:tc>
                <a:extLst>
                  <a:ext uri="{0D108BD9-81ED-4DB2-BD59-A6C34878D82A}">
                    <a16:rowId xmlns:a16="http://schemas.microsoft.com/office/drawing/2014/main" val="3556467065"/>
                  </a:ext>
                </a:extLst>
              </a:tr>
              <a:tr h="338866">
                <a:tc>
                  <a:txBody>
                    <a:bodyPr/>
                    <a:lstStyle/>
                    <a:p>
                      <a:r>
                        <a:rPr lang="en-US" sz="1200"/>
                        <a:t>Apr</a:t>
                      </a:r>
                      <a:r>
                        <a:rPr lang="en-US" sz="1200" baseline="0"/>
                        <a:t> 21 2023</a:t>
                      </a:r>
                      <a:endParaRPr lang="en-US" sz="1200"/>
                    </a:p>
                  </a:txBody>
                  <a:tcPr/>
                </a:tc>
                <a:tc>
                  <a:txBody>
                    <a:bodyPr/>
                    <a:lstStyle/>
                    <a:p>
                      <a:r>
                        <a:rPr lang="en-US" sz="1200"/>
                        <a:t>3.0 (S)</a:t>
                      </a:r>
                    </a:p>
                  </a:txBody>
                  <a:tcPr/>
                </a:tc>
                <a:extLst>
                  <a:ext uri="{0D108BD9-81ED-4DB2-BD59-A6C34878D82A}">
                    <a16:rowId xmlns:a16="http://schemas.microsoft.com/office/drawing/2014/main" val="606483512"/>
                  </a:ext>
                </a:extLst>
              </a:tr>
              <a:tr h="338866">
                <a:tc>
                  <a:txBody>
                    <a:bodyPr/>
                    <a:lstStyle/>
                    <a:p>
                      <a:r>
                        <a:rPr lang="en-US" sz="1200"/>
                        <a:t>Aug 08 2023</a:t>
                      </a:r>
                    </a:p>
                  </a:txBody>
                  <a:tcPr/>
                </a:tc>
                <a:tc>
                  <a:txBody>
                    <a:bodyPr/>
                    <a:lstStyle/>
                    <a:p>
                      <a:r>
                        <a:rPr lang="en-US" sz="1200"/>
                        <a:t>2.1 (N)</a:t>
                      </a:r>
                    </a:p>
                  </a:txBody>
                  <a:tcPr/>
                </a:tc>
                <a:extLst>
                  <a:ext uri="{0D108BD9-81ED-4DB2-BD59-A6C34878D82A}">
                    <a16:rowId xmlns:a16="http://schemas.microsoft.com/office/drawing/2014/main" val="4150202134"/>
                  </a:ext>
                </a:extLst>
              </a:tr>
              <a:tr h="338866">
                <a:tc>
                  <a:txBody>
                    <a:bodyPr/>
                    <a:lstStyle/>
                    <a:p>
                      <a:r>
                        <a:rPr lang="en-US" sz="1200"/>
                        <a:t>Dec 12</a:t>
                      </a:r>
                      <a:r>
                        <a:rPr lang="en-US" sz="1200" baseline="0"/>
                        <a:t> 2023</a:t>
                      </a:r>
                      <a:endParaRPr lang="en-US" sz="1200"/>
                    </a:p>
                  </a:txBody>
                  <a:tcPr/>
                </a:tc>
                <a:tc>
                  <a:txBody>
                    <a:bodyPr/>
                    <a:lstStyle/>
                    <a:p>
                      <a:r>
                        <a:rPr lang="en-US" sz="1200"/>
                        <a:t>1.7 (S)</a:t>
                      </a:r>
                    </a:p>
                  </a:txBody>
                  <a:tcPr/>
                </a:tc>
                <a:extLst>
                  <a:ext uri="{0D108BD9-81ED-4DB2-BD59-A6C34878D82A}">
                    <a16:rowId xmlns:a16="http://schemas.microsoft.com/office/drawing/2014/main" val="3367359019"/>
                  </a:ext>
                </a:extLst>
              </a:tr>
            </a:tbl>
          </a:graphicData>
        </a:graphic>
      </p:graphicFrame>
      <p:graphicFrame>
        <p:nvGraphicFramePr>
          <p:cNvPr id="11" name="Content Placeholder 5"/>
          <p:cNvGraphicFramePr>
            <a:graphicFrameLocks/>
          </p:cNvGraphicFramePr>
          <p:nvPr/>
        </p:nvGraphicFramePr>
        <p:xfrm>
          <a:off x="578722" y="3471901"/>
          <a:ext cx="2610398" cy="3105098"/>
        </p:xfrm>
        <a:graphic>
          <a:graphicData uri="http://schemas.openxmlformats.org/drawingml/2006/table">
            <a:tbl>
              <a:tblPr firstRow="1" bandRow="1">
                <a:tableStyleId>{5C22544A-7EE6-4342-B048-85BDC9FD1C3A}</a:tableStyleId>
              </a:tblPr>
              <a:tblGrid>
                <a:gridCol w="1305199">
                  <a:extLst>
                    <a:ext uri="{9D8B030D-6E8A-4147-A177-3AD203B41FA5}">
                      <a16:colId xmlns:a16="http://schemas.microsoft.com/office/drawing/2014/main" val="346311938"/>
                    </a:ext>
                  </a:extLst>
                </a:gridCol>
                <a:gridCol w="1305199">
                  <a:extLst>
                    <a:ext uri="{9D8B030D-6E8A-4147-A177-3AD203B41FA5}">
                      <a16:colId xmlns:a16="http://schemas.microsoft.com/office/drawing/2014/main" val="896051883"/>
                    </a:ext>
                  </a:extLst>
                </a:gridCol>
              </a:tblGrid>
              <a:tr h="317212">
                <a:tc gridSpan="2">
                  <a:txBody>
                    <a:bodyPr/>
                    <a:lstStyle/>
                    <a:p>
                      <a:pPr algn="ctr"/>
                      <a:r>
                        <a:rPr lang="en-US" sz="1200"/>
                        <a:t>Terra/Aura Crossings</a:t>
                      </a:r>
                    </a:p>
                  </a:txBody>
                  <a:tcPr>
                    <a:solidFill>
                      <a:srgbClr val="4F81BD"/>
                    </a:solidFill>
                  </a:tcPr>
                </a:tc>
                <a:tc hMerge="1">
                  <a:txBody>
                    <a:bodyPr/>
                    <a:lstStyle/>
                    <a:p>
                      <a:endParaRPr lang="en-US" sz="1400"/>
                    </a:p>
                  </a:txBody>
                  <a:tcPr/>
                </a:tc>
                <a:extLst>
                  <a:ext uri="{0D108BD9-81ED-4DB2-BD59-A6C34878D82A}">
                    <a16:rowId xmlns:a16="http://schemas.microsoft.com/office/drawing/2014/main" val="532452507"/>
                  </a:ext>
                </a:extLst>
              </a:tr>
              <a:tr h="313426">
                <a:tc>
                  <a:txBody>
                    <a:bodyPr/>
                    <a:lstStyle/>
                    <a:p>
                      <a:r>
                        <a:rPr lang="en-US" sz="1200" b="1">
                          <a:solidFill>
                            <a:schemeClr val="bg1"/>
                          </a:solidFill>
                        </a:rPr>
                        <a:t>Epoch</a:t>
                      </a:r>
                    </a:p>
                  </a:txBody>
                  <a:tcPr>
                    <a:solidFill>
                      <a:srgbClr val="4F81BD"/>
                    </a:solidFill>
                  </a:tcPr>
                </a:tc>
                <a:tc>
                  <a:txBody>
                    <a:bodyPr/>
                    <a:lstStyle/>
                    <a:p>
                      <a:r>
                        <a:rPr lang="en-US" sz="1200" b="1">
                          <a:solidFill>
                            <a:schemeClr val="bg1"/>
                          </a:solidFill>
                        </a:rPr>
                        <a:t>Radial Sep (km)</a:t>
                      </a:r>
                    </a:p>
                  </a:txBody>
                  <a:tcPr>
                    <a:solidFill>
                      <a:srgbClr val="4F81BD"/>
                    </a:solidFill>
                  </a:tcPr>
                </a:tc>
                <a:extLst>
                  <a:ext uri="{0D108BD9-81ED-4DB2-BD59-A6C34878D82A}">
                    <a16:rowId xmlns:a16="http://schemas.microsoft.com/office/drawing/2014/main" val="3277075227"/>
                  </a:ext>
                </a:extLst>
              </a:tr>
              <a:tr h="413763">
                <a:tc>
                  <a:txBody>
                    <a:bodyPr/>
                    <a:lstStyle/>
                    <a:p>
                      <a:r>
                        <a:rPr lang="en-US" sz="1200"/>
                        <a:t>Nov 25</a:t>
                      </a:r>
                      <a:r>
                        <a:rPr lang="en-US" sz="1200" baseline="0"/>
                        <a:t> 2022</a:t>
                      </a:r>
                      <a:endParaRPr lang="en-US" sz="1200"/>
                    </a:p>
                  </a:txBody>
                  <a:tcPr/>
                </a:tc>
                <a:tc>
                  <a:txBody>
                    <a:bodyPr/>
                    <a:lstStyle/>
                    <a:p>
                      <a:pPr marL="91440" lvl="0" algn="l">
                        <a:buNone/>
                      </a:pPr>
                      <a:r>
                        <a:rPr lang="en-US" sz="1200" b="0" i="0" u="none" strike="noStrike">
                          <a:solidFill>
                            <a:srgbClr val="000000"/>
                          </a:solidFill>
                          <a:effectLst/>
                          <a:latin typeface="Calibri"/>
                        </a:rPr>
                        <a:t>2.6 (N)</a:t>
                      </a:r>
                      <a:endParaRPr lang="en-US">
                        <a:solidFill>
                          <a:srgbClr val="000000"/>
                        </a:solidFill>
                        <a:latin typeface="Calibri"/>
                      </a:endParaRPr>
                    </a:p>
                  </a:txBody>
                  <a:tcPr marL="9525" marR="9525" marT="9525" marB="0"/>
                </a:tc>
                <a:extLst>
                  <a:ext uri="{0D108BD9-81ED-4DB2-BD59-A6C34878D82A}">
                    <a16:rowId xmlns:a16="http://schemas.microsoft.com/office/drawing/2014/main" val="3556467065"/>
                  </a:ext>
                </a:extLst>
              </a:tr>
              <a:tr h="345145">
                <a:tc>
                  <a:txBody>
                    <a:bodyPr/>
                    <a:lstStyle/>
                    <a:p>
                      <a:r>
                        <a:rPr lang="en-US" sz="1200"/>
                        <a:t>Feb 01</a:t>
                      </a:r>
                      <a:r>
                        <a:rPr lang="en-US" sz="1200" baseline="0"/>
                        <a:t> 2023</a:t>
                      </a:r>
                      <a:endParaRPr lang="en-US" sz="1200"/>
                    </a:p>
                  </a:txBody>
                  <a:tcPr/>
                </a:tc>
                <a:tc>
                  <a:txBody>
                    <a:bodyPr/>
                    <a:lstStyle/>
                    <a:p>
                      <a:pPr marL="91440" lvl="0" algn="l">
                        <a:buNone/>
                      </a:pPr>
                      <a:r>
                        <a:rPr lang="en-US" sz="1200" b="0" i="0" u="none" strike="noStrike">
                          <a:solidFill>
                            <a:srgbClr val="000000"/>
                          </a:solidFill>
                          <a:effectLst/>
                          <a:latin typeface="Calibri"/>
                        </a:rPr>
                        <a:t>3.3 (S)</a:t>
                      </a:r>
                    </a:p>
                  </a:txBody>
                  <a:tcPr marL="9525" marR="9525" marT="9525" marB="0"/>
                </a:tc>
                <a:extLst>
                  <a:ext uri="{0D108BD9-81ED-4DB2-BD59-A6C34878D82A}">
                    <a16:rowId xmlns:a16="http://schemas.microsoft.com/office/drawing/2014/main" val="606483512"/>
                  </a:ext>
                </a:extLst>
              </a:tr>
              <a:tr h="345145">
                <a:tc>
                  <a:txBody>
                    <a:bodyPr/>
                    <a:lstStyle/>
                    <a:p>
                      <a:r>
                        <a:rPr lang="en-US" sz="1200"/>
                        <a:t>Apr</a:t>
                      </a:r>
                      <a:r>
                        <a:rPr lang="en-US" sz="1200" baseline="0"/>
                        <a:t> 07 2023</a:t>
                      </a:r>
                      <a:endParaRPr lang="en-US" sz="1200"/>
                    </a:p>
                  </a:txBody>
                  <a:tcPr/>
                </a:tc>
                <a:tc>
                  <a:txBody>
                    <a:bodyPr/>
                    <a:lstStyle/>
                    <a:p>
                      <a:pPr marL="91440" lvl="0" algn="l">
                        <a:buNone/>
                      </a:pPr>
                      <a:r>
                        <a:rPr lang="en-US" sz="1200" b="0" i="0" u="none" strike="noStrike">
                          <a:solidFill>
                            <a:srgbClr val="000000"/>
                          </a:solidFill>
                          <a:effectLst/>
                          <a:latin typeface="Calibri"/>
                        </a:rPr>
                        <a:t>4.0 (N)</a:t>
                      </a:r>
                    </a:p>
                  </a:txBody>
                  <a:tcPr marL="9525" marR="9525" marT="9525" marB="0"/>
                </a:tc>
                <a:extLst>
                  <a:ext uri="{0D108BD9-81ED-4DB2-BD59-A6C34878D82A}">
                    <a16:rowId xmlns:a16="http://schemas.microsoft.com/office/drawing/2014/main" val="4150202134"/>
                  </a:ext>
                </a:extLst>
              </a:tr>
              <a:tr h="345145">
                <a:tc>
                  <a:txBody>
                    <a:bodyPr/>
                    <a:lstStyle/>
                    <a:p>
                      <a:r>
                        <a:rPr lang="en-US" sz="1200"/>
                        <a:t>Jun 08 2023</a:t>
                      </a:r>
                    </a:p>
                  </a:txBody>
                  <a:tcPr/>
                </a:tc>
                <a:tc>
                  <a:txBody>
                    <a:bodyPr/>
                    <a:lstStyle/>
                    <a:p>
                      <a:r>
                        <a:rPr lang="en-US" sz="1200"/>
                        <a:t>4.8</a:t>
                      </a:r>
                      <a:r>
                        <a:rPr lang="en-US" sz="1200" baseline="0"/>
                        <a:t> (S)</a:t>
                      </a:r>
                      <a:endParaRPr lang="en-US" sz="1200"/>
                    </a:p>
                  </a:txBody>
                  <a:tcPr/>
                </a:tc>
                <a:extLst>
                  <a:ext uri="{0D108BD9-81ED-4DB2-BD59-A6C34878D82A}">
                    <a16:rowId xmlns:a16="http://schemas.microsoft.com/office/drawing/2014/main" val="3367359019"/>
                  </a:ext>
                </a:extLst>
              </a:tr>
              <a:tr h="334972">
                <a:tc>
                  <a:txBody>
                    <a:bodyPr/>
                    <a:lstStyle/>
                    <a:p>
                      <a:r>
                        <a:rPr lang="en-US" sz="1200"/>
                        <a:t>Aug 08 2023</a:t>
                      </a:r>
                    </a:p>
                  </a:txBody>
                  <a:tcPr/>
                </a:tc>
                <a:tc>
                  <a:txBody>
                    <a:bodyPr/>
                    <a:lstStyle/>
                    <a:p>
                      <a:r>
                        <a:rPr lang="en-US" sz="1200"/>
                        <a:t>5.2 (N)</a:t>
                      </a:r>
                    </a:p>
                  </a:txBody>
                  <a:tcPr/>
                </a:tc>
                <a:extLst>
                  <a:ext uri="{0D108BD9-81ED-4DB2-BD59-A6C34878D82A}">
                    <a16:rowId xmlns:a16="http://schemas.microsoft.com/office/drawing/2014/main" val="1611295504"/>
                  </a:ext>
                </a:extLst>
              </a:tr>
              <a:tr h="345145">
                <a:tc>
                  <a:txBody>
                    <a:bodyPr/>
                    <a:lstStyle/>
                    <a:p>
                      <a:r>
                        <a:rPr lang="en-US" sz="1200"/>
                        <a:t>Oct 06 2023</a:t>
                      </a:r>
                    </a:p>
                  </a:txBody>
                  <a:tcPr/>
                </a:tc>
                <a:tc>
                  <a:txBody>
                    <a:bodyPr/>
                    <a:lstStyle/>
                    <a:p>
                      <a:r>
                        <a:rPr lang="en-US" sz="1200"/>
                        <a:t>5.3 (S)</a:t>
                      </a:r>
                    </a:p>
                  </a:txBody>
                  <a:tcPr/>
                </a:tc>
                <a:extLst>
                  <a:ext uri="{0D108BD9-81ED-4DB2-BD59-A6C34878D82A}">
                    <a16:rowId xmlns:a16="http://schemas.microsoft.com/office/drawing/2014/main" val="2043756096"/>
                  </a:ext>
                </a:extLst>
              </a:tr>
              <a:tr h="345145">
                <a:tc>
                  <a:txBody>
                    <a:bodyPr/>
                    <a:lstStyle/>
                    <a:p>
                      <a:r>
                        <a:rPr lang="en-US" sz="1200"/>
                        <a:t>Dec 01 2023</a:t>
                      </a:r>
                    </a:p>
                  </a:txBody>
                  <a:tcPr/>
                </a:tc>
                <a:tc>
                  <a:txBody>
                    <a:bodyPr/>
                    <a:lstStyle/>
                    <a:p>
                      <a:r>
                        <a:rPr lang="en-US" sz="1200"/>
                        <a:t>5.7 (N)</a:t>
                      </a:r>
                    </a:p>
                  </a:txBody>
                  <a:tcPr/>
                </a:tc>
                <a:extLst>
                  <a:ext uri="{0D108BD9-81ED-4DB2-BD59-A6C34878D82A}">
                    <a16:rowId xmlns:a16="http://schemas.microsoft.com/office/drawing/2014/main" val="2567378489"/>
                  </a:ext>
                </a:extLst>
              </a:tr>
            </a:tbl>
          </a:graphicData>
        </a:graphic>
      </p:graphicFrame>
      <p:pic>
        <p:nvPicPr>
          <p:cNvPr id="3" name="Picture 2"/>
          <p:cNvPicPr>
            <a:picLocks noChangeAspect="1"/>
          </p:cNvPicPr>
          <p:nvPr/>
        </p:nvPicPr>
        <p:blipFill>
          <a:blip r:embed="rId2"/>
          <a:stretch>
            <a:fillRect/>
          </a:stretch>
        </p:blipFill>
        <p:spPr>
          <a:xfrm>
            <a:off x="3659229" y="983819"/>
            <a:ext cx="4296051" cy="2839824"/>
          </a:xfrm>
          <a:prstGeom prst="rect">
            <a:avLst/>
          </a:prstGeom>
        </p:spPr>
      </p:pic>
      <p:pic>
        <p:nvPicPr>
          <p:cNvPr id="6" name="Picture 5"/>
          <p:cNvPicPr>
            <a:picLocks noChangeAspect="1"/>
          </p:cNvPicPr>
          <p:nvPr/>
        </p:nvPicPr>
        <p:blipFill>
          <a:blip r:embed="rId3"/>
          <a:stretch>
            <a:fillRect/>
          </a:stretch>
        </p:blipFill>
        <p:spPr>
          <a:xfrm>
            <a:off x="3659229" y="3948080"/>
            <a:ext cx="4296051" cy="2839824"/>
          </a:xfrm>
          <a:prstGeom prst="rect">
            <a:avLst/>
          </a:prstGeom>
        </p:spPr>
      </p:pic>
    </p:spTree>
    <p:extLst>
      <p:ext uri="{BB962C8B-B14F-4D97-AF65-F5344CB8AC3E}">
        <p14:creationId xmlns:p14="http://schemas.microsoft.com/office/powerpoint/2010/main" val="1882794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a:t>Buffers/Crossings - Partial Burn: A-Train (</a:t>
            </a:r>
            <a:r>
              <a:rPr lang="en-US" sz="2400" err="1"/>
              <a:t>cont</a:t>
            </a:r>
            <a:r>
              <a:rPr lang="en-US" sz="2400"/>
              <a:t>)</a:t>
            </a:r>
          </a:p>
        </p:txBody>
      </p:sp>
      <p:graphicFrame>
        <p:nvGraphicFramePr>
          <p:cNvPr id="10" name="Content Placeholder 5"/>
          <p:cNvGraphicFramePr>
            <a:graphicFrameLocks/>
          </p:cNvGraphicFramePr>
          <p:nvPr/>
        </p:nvGraphicFramePr>
        <p:xfrm>
          <a:off x="89624" y="1383246"/>
          <a:ext cx="2383810" cy="4703809"/>
        </p:xfrm>
        <a:graphic>
          <a:graphicData uri="http://schemas.openxmlformats.org/drawingml/2006/table">
            <a:tbl>
              <a:tblPr firstRow="1" bandRow="1">
                <a:tableStyleId>{5C22544A-7EE6-4342-B048-85BDC9FD1C3A}</a:tableStyleId>
              </a:tblPr>
              <a:tblGrid>
                <a:gridCol w="1191905">
                  <a:extLst>
                    <a:ext uri="{9D8B030D-6E8A-4147-A177-3AD203B41FA5}">
                      <a16:colId xmlns:a16="http://schemas.microsoft.com/office/drawing/2014/main" val="346311938"/>
                    </a:ext>
                  </a:extLst>
                </a:gridCol>
                <a:gridCol w="1191905">
                  <a:extLst>
                    <a:ext uri="{9D8B030D-6E8A-4147-A177-3AD203B41FA5}">
                      <a16:colId xmlns:a16="http://schemas.microsoft.com/office/drawing/2014/main" val="896051883"/>
                    </a:ext>
                  </a:extLst>
                </a:gridCol>
              </a:tblGrid>
              <a:tr h="279913">
                <a:tc gridSpan="2">
                  <a:txBody>
                    <a:bodyPr/>
                    <a:lstStyle/>
                    <a:p>
                      <a:pPr algn="ctr"/>
                      <a:r>
                        <a:rPr lang="en-US" sz="1600"/>
                        <a:t>Terra/GCOM-W1 Crossings</a:t>
                      </a:r>
                    </a:p>
                  </a:txBody>
                  <a:tcPr>
                    <a:solidFill>
                      <a:srgbClr val="4F81BD"/>
                    </a:solidFill>
                  </a:tcPr>
                </a:tc>
                <a:tc hMerge="1">
                  <a:txBody>
                    <a:bodyPr/>
                    <a:lstStyle/>
                    <a:p>
                      <a:endParaRPr lang="en-US" sz="1400"/>
                    </a:p>
                  </a:txBody>
                  <a:tcPr/>
                </a:tc>
                <a:extLst>
                  <a:ext uri="{0D108BD9-81ED-4DB2-BD59-A6C34878D82A}">
                    <a16:rowId xmlns:a16="http://schemas.microsoft.com/office/drawing/2014/main" val="532452507"/>
                  </a:ext>
                </a:extLst>
              </a:tr>
              <a:tr h="671792">
                <a:tc>
                  <a:txBody>
                    <a:bodyPr/>
                    <a:lstStyle/>
                    <a:p>
                      <a:r>
                        <a:rPr lang="en-US" sz="1600" b="1">
                          <a:solidFill>
                            <a:schemeClr val="bg1"/>
                          </a:solidFill>
                        </a:rPr>
                        <a:t>Epoch</a:t>
                      </a:r>
                    </a:p>
                  </a:txBody>
                  <a:tcPr>
                    <a:solidFill>
                      <a:srgbClr val="4F81BD"/>
                    </a:solidFill>
                  </a:tcPr>
                </a:tc>
                <a:tc>
                  <a:txBody>
                    <a:bodyPr/>
                    <a:lstStyle/>
                    <a:p>
                      <a:r>
                        <a:rPr lang="en-US" sz="1600" b="1">
                          <a:solidFill>
                            <a:schemeClr val="bg1"/>
                          </a:solidFill>
                        </a:rPr>
                        <a:t>Radial Sep (km)</a:t>
                      </a:r>
                    </a:p>
                  </a:txBody>
                  <a:tcPr>
                    <a:solidFill>
                      <a:srgbClr val="4F81BD"/>
                    </a:solidFill>
                  </a:tcPr>
                </a:tc>
                <a:extLst>
                  <a:ext uri="{0D108BD9-81ED-4DB2-BD59-A6C34878D82A}">
                    <a16:rowId xmlns:a16="http://schemas.microsoft.com/office/drawing/2014/main" val="3277075227"/>
                  </a:ext>
                </a:extLst>
              </a:tr>
              <a:tr h="493271">
                <a:tc>
                  <a:txBody>
                    <a:bodyPr/>
                    <a:lstStyle/>
                    <a:p>
                      <a:r>
                        <a:rPr lang="en-US" sz="1400"/>
                        <a:t>Dec 03 2022</a:t>
                      </a:r>
                    </a:p>
                  </a:txBody>
                  <a:tcPr/>
                </a:tc>
                <a:tc>
                  <a:txBody>
                    <a:bodyPr/>
                    <a:lstStyle/>
                    <a:p>
                      <a:r>
                        <a:rPr lang="en-US" sz="1400"/>
                        <a:t>2.7 (N)</a:t>
                      </a:r>
                    </a:p>
                  </a:txBody>
                  <a:tcPr/>
                </a:tc>
                <a:extLst>
                  <a:ext uri="{0D108BD9-81ED-4DB2-BD59-A6C34878D82A}">
                    <a16:rowId xmlns:a16="http://schemas.microsoft.com/office/drawing/2014/main" val="3556467065"/>
                  </a:ext>
                </a:extLst>
              </a:tr>
              <a:tr h="493271">
                <a:tc>
                  <a:txBody>
                    <a:bodyPr/>
                    <a:lstStyle/>
                    <a:p>
                      <a:r>
                        <a:rPr lang="en-US" sz="1400"/>
                        <a:t>Feb 09 2023</a:t>
                      </a:r>
                    </a:p>
                  </a:txBody>
                  <a:tcPr/>
                </a:tc>
                <a:tc>
                  <a:txBody>
                    <a:bodyPr/>
                    <a:lstStyle/>
                    <a:p>
                      <a:r>
                        <a:rPr lang="en-US" sz="1400"/>
                        <a:t>3.7 (S)</a:t>
                      </a:r>
                    </a:p>
                  </a:txBody>
                  <a:tcPr/>
                </a:tc>
                <a:extLst>
                  <a:ext uri="{0D108BD9-81ED-4DB2-BD59-A6C34878D82A}">
                    <a16:rowId xmlns:a16="http://schemas.microsoft.com/office/drawing/2014/main" val="3367359019"/>
                  </a:ext>
                </a:extLst>
              </a:tr>
              <a:tr h="493271">
                <a:tc>
                  <a:txBody>
                    <a:bodyPr/>
                    <a:lstStyle/>
                    <a:p>
                      <a:r>
                        <a:rPr lang="en-US" sz="1400"/>
                        <a:t>Apr 16 2023</a:t>
                      </a:r>
                    </a:p>
                  </a:txBody>
                  <a:tcPr/>
                </a:tc>
                <a:tc>
                  <a:txBody>
                    <a:bodyPr/>
                    <a:lstStyle/>
                    <a:p>
                      <a:r>
                        <a:rPr lang="en-US" sz="1400"/>
                        <a:t>5.0 (N)</a:t>
                      </a:r>
                    </a:p>
                  </a:txBody>
                  <a:tcPr/>
                </a:tc>
                <a:extLst>
                  <a:ext uri="{0D108BD9-81ED-4DB2-BD59-A6C34878D82A}">
                    <a16:rowId xmlns:a16="http://schemas.microsoft.com/office/drawing/2014/main" val="2935102880"/>
                  </a:ext>
                </a:extLst>
              </a:tr>
              <a:tr h="493271">
                <a:tc>
                  <a:txBody>
                    <a:bodyPr/>
                    <a:lstStyle/>
                    <a:p>
                      <a:r>
                        <a:rPr lang="en-US" sz="1400"/>
                        <a:t>Jun 17 2023</a:t>
                      </a:r>
                    </a:p>
                  </a:txBody>
                  <a:tcPr/>
                </a:tc>
                <a:tc>
                  <a:txBody>
                    <a:bodyPr/>
                    <a:lstStyle/>
                    <a:p>
                      <a:r>
                        <a:rPr lang="en-US" sz="1400"/>
                        <a:t>4.9 (N)</a:t>
                      </a:r>
                    </a:p>
                  </a:txBody>
                  <a:tcPr/>
                </a:tc>
                <a:extLst>
                  <a:ext uri="{0D108BD9-81ED-4DB2-BD59-A6C34878D82A}">
                    <a16:rowId xmlns:a16="http://schemas.microsoft.com/office/drawing/2014/main" val="1386974873"/>
                  </a:ext>
                </a:extLst>
              </a:tr>
              <a:tr h="493271">
                <a:tc>
                  <a:txBody>
                    <a:bodyPr/>
                    <a:lstStyle/>
                    <a:p>
                      <a:r>
                        <a:rPr lang="en-US" sz="1400"/>
                        <a:t>Aug 18 2023</a:t>
                      </a:r>
                    </a:p>
                  </a:txBody>
                  <a:tcPr/>
                </a:tc>
                <a:tc>
                  <a:txBody>
                    <a:bodyPr/>
                    <a:lstStyle/>
                    <a:p>
                      <a:r>
                        <a:rPr lang="en-US" sz="1400"/>
                        <a:t>4.8</a:t>
                      </a:r>
                      <a:r>
                        <a:rPr lang="en-US" sz="1400" baseline="0"/>
                        <a:t> (S)</a:t>
                      </a:r>
                      <a:endParaRPr lang="en-US" sz="1400"/>
                    </a:p>
                  </a:txBody>
                  <a:tcPr/>
                </a:tc>
                <a:extLst>
                  <a:ext uri="{0D108BD9-81ED-4DB2-BD59-A6C34878D82A}">
                    <a16:rowId xmlns:a16="http://schemas.microsoft.com/office/drawing/2014/main" val="3948885638"/>
                  </a:ext>
                </a:extLst>
              </a:tr>
              <a:tr h="493271">
                <a:tc>
                  <a:txBody>
                    <a:bodyPr/>
                    <a:lstStyle/>
                    <a:p>
                      <a:r>
                        <a:rPr lang="en-US" sz="1400"/>
                        <a:t>Oct</a:t>
                      </a:r>
                      <a:r>
                        <a:rPr lang="en-US" sz="1400" baseline="0"/>
                        <a:t> 16 2023</a:t>
                      </a:r>
                      <a:endParaRPr lang="en-US" sz="1400"/>
                    </a:p>
                  </a:txBody>
                  <a:tcPr/>
                </a:tc>
                <a:tc>
                  <a:txBody>
                    <a:bodyPr/>
                    <a:lstStyle/>
                    <a:p>
                      <a:r>
                        <a:rPr lang="en-US" sz="1400"/>
                        <a:t>4.7 (N)</a:t>
                      </a:r>
                    </a:p>
                  </a:txBody>
                  <a:tcPr/>
                </a:tc>
                <a:extLst>
                  <a:ext uri="{0D108BD9-81ED-4DB2-BD59-A6C34878D82A}">
                    <a16:rowId xmlns:a16="http://schemas.microsoft.com/office/drawing/2014/main" val="738252095"/>
                  </a:ext>
                </a:extLst>
              </a:tr>
              <a:tr h="493271">
                <a:tc>
                  <a:txBody>
                    <a:bodyPr/>
                    <a:lstStyle/>
                    <a:p>
                      <a:r>
                        <a:rPr lang="en-US" sz="1400"/>
                        <a:t>Dec 11 2023</a:t>
                      </a:r>
                    </a:p>
                  </a:txBody>
                  <a:tcPr/>
                </a:tc>
                <a:tc>
                  <a:txBody>
                    <a:bodyPr/>
                    <a:lstStyle/>
                    <a:p>
                      <a:r>
                        <a:rPr lang="en-US" sz="1400"/>
                        <a:t>5.3 (S)</a:t>
                      </a:r>
                    </a:p>
                  </a:txBody>
                  <a:tcPr/>
                </a:tc>
                <a:extLst>
                  <a:ext uri="{0D108BD9-81ED-4DB2-BD59-A6C34878D82A}">
                    <a16:rowId xmlns:a16="http://schemas.microsoft.com/office/drawing/2014/main" val="934852572"/>
                  </a:ext>
                </a:extLst>
              </a:tr>
            </a:tbl>
          </a:graphicData>
        </a:graphic>
      </p:graphicFrame>
      <p:graphicFrame>
        <p:nvGraphicFramePr>
          <p:cNvPr id="11" name="Content Placeholder 5"/>
          <p:cNvGraphicFramePr>
            <a:graphicFrameLocks/>
          </p:cNvGraphicFramePr>
          <p:nvPr/>
        </p:nvGraphicFramePr>
        <p:xfrm>
          <a:off x="2545608" y="1493948"/>
          <a:ext cx="2383810" cy="4163270"/>
        </p:xfrm>
        <a:graphic>
          <a:graphicData uri="http://schemas.openxmlformats.org/drawingml/2006/table">
            <a:tbl>
              <a:tblPr firstRow="1" bandRow="1">
                <a:tableStyleId>{5C22544A-7EE6-4342-B048-85BDC9FD1C3A}</a:tableStyleId>
              </a:tblPr>
              <a:tblGrid>
                <a:gridCol w="1191905">
                  <a:extLst>
                    <a:ext uri="{9D8B030D-6E8A-4147-A177-3AD203B41FA5}">
                      <a16:colId xmlns:a16="http://schemas.microsoft.com/office/drawing/2014/main" val="346311938"/>
                    </a:ext>
                  </a:extLst>
                </a:gridCol>
                <a:gridCol w="1191905">
                  <a:extLst>
                    <a:ext uri="{9D8B030D-6E8A-4147-A177-3AD203B41FA5}">
                      <a16:colId xmlns:a16="http://schemas.microsoft.com/office/drawing/2014/main" val="896051883"/>
                    </a:ext>
                  </a:extLst>
                </a:gridCol>
              </a:tblGrid>
              <a:tr h="271387">
                <a:tc gridSpan="2">
                  <a:txBody>
                    <a:bodyPr/>
                    <a:lstStyle/>
                    <a:p>
                      <a:pPr algn="ctr"/>
                      <a:r>
                        <a:rPr lang="en-US" sz="1400"/>
                        <a:t>Terra/OCO-2 Crossings</a:t>
                      </a:r>
                    </a:p>
                  </a:txBody>
                  <a:tcPr>
                    <a:solidFill>
                      <a:srgbClr val="4F81BD"/>
                    </a:solidFill>
                  </a:tcPr>
                </a:tc>
                <a:tc hMerge="1">
                  <a:txBody>
                    <a:bodyPr/>
                    <a:lstStyle/>
                    <a:p>
                      <a:endParaRPr lang="en-US" sz="1400"/>
                    </a:p>
                  </a:txBody>
                  <a:tcPr/>
                </a:tc>
                <a:extLst>
                  <a:ext uri="{0D108BD9-81ED-4DB2-BD59-A6C34878D82A}">
                    <a16:rowId xmlns:a16="http://schemas.microsoft.com/office/drawing/2014/main" val="532452507"/>
                  </a:ext>
                </a:extLst>
              </a:tr>
              <a:tr h="651329">
                <a:tc>
                  <a:txBody>
                    <a:bodyPr/>
                    <a:lstStyle/>
                    <a:p>
                      <a:r>
                        <a:rPr lang="en-US" sz="1400" b="1">
                          <a:solidFill>
                            <a:schemeClr val="bg1"/>
                          </a:solidFill>
                        </a:rPr>
                        <a:t>Epoch</a:t>
                      </a:r>
                    </a:p>
                  </a:txBody>
                  <a:tcPr>
                    <a:solidFill>
                      <a:srgbClr val="4F81BD"/>
                    </a:solidFill>
                  </a:tcPr>
                </a:tc>
                <a:tc>
                  <a:txBody>
                    <a:bodyPr/>
                    <a:lstStyle/>
                    <a:p>
                      <a:r>
                        <a:rPr lang="en-US" sz="1400" b="1">
                          <a:solidFill>
                            <a:schemeClr val="bg1"/>
                          </a:solidFill>
                        </a:rPr>
                        <a:t>Radial Sep (km)</a:t>
                      </a:r>
                    </a:p>
                  </a:txBody>
                  <a:tcPr>
                    <a:solidFill>
                      <a:srgbClr val="4F81BD"/>
                    </a:solidFill>
                  </a:tcPr>
                </a:tc>
                <a:extLst>
                  <a:ext uri="{0D108BD9-81ED-4DB2-BD59-A6C34878D82A}">
                    <a16:rowId xmlns:a16="http://schemas.microsoft.com/office/drawing/2014/main" val="3277075227"/>
                  </a:ext>
                </a:extLst>
              </a:tr>
              <a:tr h="458163">
                <a:tc>
                  <a:txBody>
                    <a:bodyPr/>
                    <a:lstStyle/>
                    <a:p>
                      <a:r>
                        <a:rPr lang="en-US" sz="1400"/>
                        <a:t>Dec 06 2022</a:t>
                      </a:r>
                    </a:p>
                  </a:txBody>
                  <a:tcPr/>
                </a:tc>
                <a:tc>
                  <a:txBody>
                    <a:bodyPr/>
                    <a:lstStyle/>
                    <a:p>
                      <a:r>
                        <a:rPr lang="en-US" sz="1400"/>
                        <a:t>3.1 (N)</a:t>
                      </a:r>
                    </a:p>
                  </a:txBody>
                  <a:tcPr/>
                </a:tc>
                <a:extLst>
                  <a:ext uri="{0D108BD9-81ED-4DB2-BD59-A6C34878D82A}">
                    <a16:rowId xmlns:a16="http://schemas.microsoft.com/office/drawing/2014/main" val="3556467065"/>
                  </a:ext>
                </a:extLst>
              </a:tr>
              <a:tr h="458163">
                <a:tc>
                  <a:txBody>
                    <a:bodyPr/>
                    <a:lstStyle/>
                    <a:p>
                      <a:r>
                        <a:rPr lang="en-US" sz="1400"/>
                        <a:t>Feb 12 2023</a:t>
                      </a:r>
                    </a:p>
                  </a:txBody>
                  <a:tcPr/>
                </a:tc>
                <a:tc>
                  <a:txBody>
                    <a:bodyPr/>
                    <a:lstStyle/>
                    <a:p>
                      <a:r>
                        <a:rPr lang="en-US" sz="1400"/>
                        <a:t>4.0 (S)</a:t>
                      </a:r>
                    </a:p>
                  </a:txBody>
                  <a:tcPr/>
                </a:tc>
                <a:extLst>
                  <a:ext uri="{0D108BD9-81ED-4DB2-BD59-A6C34878D82A}">
                    <a16:rowId xmlns:a16="http://schemas.microsoft.com/office/drawing/2014/main" val="606483512"/>
                  </a:ext>
                </a:extLst>
              </a:tr>
              <a:tr h="458163">
                <a:tc>
                  <a:txBody>
                    <a:bodyPr/>
                    <a:lstStyle/>
                    <a:p>
                      <a:r>
                        <a:rPr lang="en-US" sz="1400"/>
                        <a:t>Apr 18 2023</a:t>
                      </a:r>
                    </a:p>
                  </a:txBody>
                  <a:tcPr/>
                </a:tc>
                <a:tc>
                  <a:txBody>
                    <a:bodyPr/>
                    <a:lstStyle/>
                    <a:p>
                      <a:r>
                        <a:rPr lang="en-US" sz="1400"/>
                        <a:t>4.9 (N)</a:t>
                      </a:r>
                    </a:p>
                  </a:txBody>
                  <a:tcPr/>
                </a:tc>
                <a:extLst>
                  <a:ext uri="{0D108BD9-81ED-4DB2-BD59-A6C34878D82A}">
                    <a16:rowId xmlns:a16="http://schemas.microsoft.com/office/drawing/2014/main" val="4150202134"/>
                  </a:ext>
                </a:extLst>
              </a:tr>
              <a:tr h="458163">
                <a:tc>
                  <a:txBody>
                    <a:bodyPr/>
                    <a:lstStyle/>
                    <a:p>
                      <a:r>
                        <a:rPr lang="en-US" sz="1400"/>
                        <a:t>Jun 20</a:t>
                      </a:r>
                      <a:r>
                        <a:rPr lang="en-US" sz="1400" baseline="0"/>
                        <a:t> 2023</a:t>
                      </a:r>
                      <a:endParaRPr lang="en-US" sz="1400"/>
                    </a:p>
                  </a:txBody>
                  <a:tcPr/>
                </a:tc>
                <a:tc>
                  <a:txBody>
                    <a:bodyPr/>
                    <a:lstStyle/>
                    <a:p>
                      <a:r>
                        <a:rPr lang="en-US" sz="1400"/>
                        <a:t>5.0 (N)</a:t>
                      </a:r>
                    </a:p>
                  </a:txBody>
                  <a:tcPr/>
                </a:tc>
                <a:extLst>
                  <a:ext uri="{0D108BD9-81ED-4DB2-BD59-A6C34878D82A}">
                    <a16:rowId xmlns:a16="http://schemas.microsoft.com/office/drawing/2014/main" val="3367359019"/>
                  </a:ext>
                </a:extLst>
              </a:tr>
              <a:tr h="458163">
                <a:tc>
                  <a:txBody>
                    <a:bodyPr/>
                    <a:lstStyle/>
                    <a:p>
                      <a:r>
                        <a:rPr lang="en-US" sz="1400"/>
                        <a:t>Aug 20 2023</a:t>
                      </a:r>
                    </a:p>
                  </a:txBody>
                  <a:tcPr/>
                </a:tc>
                <a:tc>
                  <a:txBody>
                    <a:bodyPr/>
                    <a:lstStyle/>
                    <a:p>
                      <a:r>
                        <a:rPr lang="en-US" sz="1400"/>
                        <a:t>4.6 (S)</a:t>
                      </a:r>
                    </a:p>
                  </a:txBody>
                  <a:tcPr/>
                </a:tc>
                <a:extLst>
                  <a:ext uri="{0D108BD9-81ED-4DB2-BD59-A6C34878D82A}">
                    <a16:rowId xmlns:a16="http://schemas.microsoft.com/office/drawing/2014/main" val="1611295504"/>
                  </a:ext>
                </a:extLst>
              </a:tr>
              <a:tr h="458163">
                <a:tc>
                  <a:txBody>
                    <a:bodyPr/>
                    <a:lstStyle/>
                    <a:p>
                      <a:r>
                        <a:rPr lang="en-US" sz="1400"/>
                        <a:t>Oct 19 2023</a:t>
                      </a:r>
                    </a:p>
                  </a:txBody>
                  <a:tcPr/>
                </a:tc>
                <a:tc>
                  <a:txBody>
                    <a:bodyPr/>
                    <a:lstStyle/>
                    <a:p>
                      <a:r>
                        <a:rPr lang="en-US" sz="1400"/>
                        <a:t>5.0 (N)</a:t>
                      </a:r>
                    </a:p>
                  </a:txBody>
                  <a:tcPr/>
                </a:tc>
                <a:extLst>
                  <a:ext uri="{0D108BD9-81ED-4DB2-BD59-A6C34878D82A}">
                    <a16:rowId xmlns:a16="http://schemas.microsoft.com/office/drawing/2014/main" val="2043756096"/>
                  </a:ext>
                </a:extLst>
              </a:tr>
              <a:tr h="458163">
                <a:tc>
                  <a:txBody>
                    <a:bodyPr/>
                    <a:lstStyle/>
                    <a:p>
                      <a:r>
                        <a:rPr lang="en-US" sz="1400"/>
                        <a:t>Dec 14 2023</a:t>
                      </a:r>
                    </a:p>
                  </a:txBody>
                  <a:tcPr/>
                </a:tc>
                <a:tc>
                  <a:txBody>
                    <a:bodyPr/>
                    <a:lstStyle/>
                    <a:p>
                      <a:r>
                        <a:rPr lang="en-US" sz="1400"/>
                        <a:t>5.3 (S)</a:t>
                      </a:r>
                    </a:p>
                  </a:txBody>
                  <a:tcPr/>
                </a:tc>
                <a:extLst>
                  <a:ext uri="{0D108BD9-81ED-4DB2-BD59-A6C34878D82A}">
                    <a16:rowId xmlns:a16="http://schemas.microsoft.com/office/drawing/2014/main" val="2567378489"/>
                  </a:ext>
                </a:extLst>
              </a:tr>
            </a:tbl>
          </a:graphicData>
        </a:graphic>
      </p:graphicFrame>
      <p:pic>
        <p:nvPicPr>
          <p:cNvPr id="3" name="Picture 2"/>
          <p:cNvPicPr>
            <a:picLocks noChangeAspect="1"/>
          </p:cNvPicPr>
          <p:nvPr/>
        </p:nvPicPr>
        <p:blipFill>
          <a:blip r:embed="rId2"/>
          <a:stretch>
            <a:fillRect/>
          </a:stretch>
        </p:blipFill>
        <p:spPr>
          <a:xfrm>
            <a:off x="5001592" y="3692159"/>
            <a:ext cx="4132847" cy="2729633"/>
          </a:xfrm>
          <a:prstGeom prst="rect">
            <a:avLst/>
          </a:prstGeom>
        </p:spPr>
      </p:pic>
      <p:pic>
        <p:nvPicPr>
          <p:cNvPr id="6" name="Picture 5"/>
          <p:cNvPicPr>
            <a:picLocks noChangeAspect="1"/>
          </p:cNvPicPr>
          <p:nvPr/>
        </p:nvPicPr>
        <p:blipFill>
          <a:blip r:embed="rId3"/>
          <a:stretch>
            <a:fillRect/>
          </a:stretch>
        </p:blipFill>
        <p:spPr>
          <a:xfrm>
            <a:off x="5029178" y="981051"/>
            <a:ext cx="4077673" cy="2695469"/>
          </a:xfrm>
          <a:prstGeom prst="rect">
            <a:avLst/>
          </a:prstGeom>
        </p:spPr>
      </p:pic>
    </p:spTree>
    <p:extLst>
      <p:ext uri="{BB962C8B-B14F-4D97-AF65-F5344CB8AC3E}">
        <p14:creationId xmlns:p14="http://schemas.microsoft.com/office/powerpoint/2010/main" val="137737182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968375" y="5896"/>
            <a:ext cx="7207250" cy="723901"/>
          </a:xfrm>
        </p:spPr>
        <p:txBody>
          <a:bodyPr/>
          <a:lstStyle/>
          <a:p>
            <a:r>
              <a:rPr lang="en-US" sz="2400"/>
              <a:t>Buffers/Crossings - Partial Burn: C-Train</a:t>
            </a:r>
          </a:p>
        </p:txBody>
      </p:sp>
      <p:graphicFrame>
        <p:nvGraphicFramePr>
          <p:cNvPr id="7" name="Content Placeholder 5"/>
          <p:cNvGraphicFramePr>
            <a:graphicFrameLocks/>
          </p:cNvGraphicFramePr>
          <p:nvPr/>
        </p:nvGraphicFramePr>
        <p:xfrm>
          <a:off x="279400" y="993407"/>
          <a:ext cx="2797176" cy="5808265"/>
        </p:xfrm>
        <a:graphic>
          <a:graphicData uri="http://schemas.openxmlformats.org/drawingml/2006/table">
            <a:tbl>
              <a:tblPr firstRow="1" bandRow="1">
                <a:tableStyleId>{5C22544A-7EE6-4342-B048-85BDC9FD1C3A}</a:tableStyleId>
              </a:tblPr>
              <a:tblGrid>
                <a:gridCol w="1014248">
                  <a:extLst>
                    <a:ext uri="{9D8B030D-6E8A-4147-A177-3AD203B41FA5}">
                      <a16:colId xmlns:a16="http://schemas.microsoft.com/office/drawing/2014/main" val="346311938"/>
                    </a:ext>
                  </a:extLst>
                </a:gridCol>
                <a:gridCol w="1782928">
                  <a:extLst>
                    <a:ext uri="{9D8B030D-6E8A-4147-A177-3AD203B41FA5}">
                      <a16:colId xmlns:a16="http://schemas.microsoft.com/office/drawing/2014/main" val="896051883"/>
                    </a:ext>
                  </a:extLst>
                </a:gridCol>
              </a:tblGrid>
              <a:tr h="238253">
                <a:tc gridSpan="2">
                  <a:txBody>
                    <a:bodyPr/>
                    <a:lstStyle/>
                    <a:p>
                      <a:pPr algn="ctr"/>
                      <a:r>
                        <a:rPr lang="en-US" sz="1100"/>
                        <a:t>Terra/CALIPSO Crossings</a:t>
                      </a:r>
                    </a:p>
                  </a:txBody>
                  <a:tcPr>
                    <a:solidFill>
                      <a:srgbClr val="4F81BD"/>
                    </a:solidFill>
                  </a:tcPr>
                </a:tc>
                <a:tc hMerge="1">
                  <a:txBody>
                    <a:bodyPr/>
                    <a:lstStyle/>
                    <a:p>
                      <a:endParaRPr lang="en-US" sz="1400"/>
                    </a:p>
                  </a:txBody>
                  <a:tcPr/>
                </a:tc>
                <a:extLst>
                  <a:ext uri="{0D108BD9-81ED-4DB2-BD59-A6C34878D82A}">
                    <a16:rowId xmlns:a16="http://schemas.microsoft.com/office/drawing/2014/main" val="532452507"/>
                  </a:ext>
                </a:extLst>
              </a:tr>
              <a:tr h="268525">
                <a:tc>
                  <a:txBody>
                    <a:bodyPr/>
                    <a:lstStyle/>
                    <a:p>
                      <a:r>
                        <a:rPr lang="en-US" sz="1100" b="1">
                          <a:solidFill>
                            <a:schemeClr val="bg1"/>
                          </a:solidFill>
                        </a:rPr>
                        <a:t>Epoch</a:t>
                      </a:r>
                    </a:p>
                  </a:txBody>
                  <a:tcPr>
                    <a:solidFill>
                      <a:srgbClr val="4F81BD"/>
                    </a:solidFill>
                  </a:tcPr>
                </a:tc>
                <a:tc>
                  <a:txBody>
                    <a:bodyPr/>
                    <a:lstStyle/>
                    <a:p>
                      <a:r>
                        <a:rPr lang="en-US" sz="1100" b="1">
                          <a:solidFill>
                            <a:schemeClr val="bg1"/>
                          </a:solidFill>
                        </a:rPr>
                        <a:t>Radial Sep (km)</a:t>
                      </a:r>
                    </a:p>
                  </a:txBody>
                  <a:tcPr>
                    <a:solidFill>
                      <a:srgbClr val="4F81BD"/>
                    </a:solidFill>
                  </a:tcPr>
                </a:tc>
                <a:extLst>
                  <a:ext uri="{0D108BD9-81ED-4DB2-BD59-A6C34878D82A}">
                    <a16:rowId xmlns:a16="http://schemas.microsoft.com/office/drawing/2014/main" val="3277075227"/>
                  </a:ext>
                </a:extLst>
              </a:tr>
              <a:tr h="231246">
                <a:tc>
                  <a:txBody>
                    <a:bodyPr/>
                    <a:lstStyle/>
                    <a:p>
                      <a:r>
                        <a:rPr lang="en-US" sz="1050"/>
                        <a:t>Sep 16 2022</a:t>
                      </a:r>
                    </a:p>
                  </a:txBody>
                  <a:tcPr/>
                </a:tc>
                <a:tc>
                  <a:txBody>
                    <a:bodyPr/>
                    <a:lstStyle/>
                    <a:p>
                      <a:r>
                        <a:rPr lang="en-US" sz="1050"/>
                        <a:t>-18.4 (N)</a:t>
                      </a:r>
                    </a:p>
                  </a:txBody>
                  <a:tcPr/>
                </a:tc>
                <a:extLst>
                  <a:ext uri="{0D108BD9-81ED-4DB2-BD59-A6C34878D82A}">
                    <a16:rowId xmlns:a16="http://schemas.microsoft.com/office/drawing/2014/main" val="3556467065"/>
                  </a:ext>
                </a:extLst>
              </a:tr>
              <a:tr h="231246">
                <a:tc>
                  <a:txBody>
                    <a:bodyPr/>
                    <a:lstStyle/>
                    <a:p>
                      <a:r>
                        <a:rPr lang="en-US" sz="1050"/>
                        <a:t>Oct 04 2022</a:t>
                      </a:r>
                    </a:p>
                  </a:txBody>
                  <a:tcPr/>
                </a:tc>
                <a:tc>
                  <a:txBody>
                    <a:bodyPr/>
                    <a:lstStyle/>
                    <a:p>
                      <a:r>
                        <a:rPr lang="en-US" sz="1050"/>
                        <a:t>-18.2 (N)</a:t>
                      </a:r>
                    </a:p>
                  </a:txBody>
                  <a:tcPr/>
                </a:tc>
                <a:extLst>
                  <a:ext uri="{0D108BD9-81ED-4DB2-BD59-A6C34878D82A}">
                    <a16:rowId xmlns:a16="http://schemas.microsoft.com/office/drawing/2014/main" val="606483512"/>
                  </a:ext>
                </a:extLst>
              </a:tr>
              <a:tr h="231246">
                <a:tc>
                  <a:txBody>
                    <a:bodyPr/>
                    <a:lstStyle/>
                    <a:p>
                      <a:r>
                        <a:rPr lang="en-US" sz="1050"/>
                        <a:t>Oct 23 2022</a:t>
                      </a:r>
                    </a:p>
                  </a:txBody>
                  <a:tcPr/>
                </a:tc>
                <a:tc>
                  <a:txBody>
                    <a:bodyPr/>
                    <a:lstStyle/>
                    <a:p>
                      <a:r>
                        <a:rPr lang="en-US" sz="1050"/>
                        <a:t>-13.4 (N)</a:t>
                      </a:r>
                    </a:p>
                  </a:txBody>
                  <a:tcPr/>
                </a:tc>
                <a:extLst>
                  <a:ext uri="{0D108BD9-81ED-4DB2-BD59-A6C34878D82A}">
                    <a16:rowId xmlns:a16="http://schemas.microsoft.com/office/drawing/2014/main" val="4150202134"/>
                  </a:ext>
                </a:extLst>
              </a:tr>
              <a:tr h="231246">
                <a:tc>
                  <a:txBody>
                    <a:bodyPr/>
                    <a:lstStyle/>
                    <a:p>
                      <a:r>
                        <a:rPr lang="en-US" sz="1050"/>
                        <a:t>Nov 15</a:t>
                      </a:r>
                      <a:r>
                        <a:rPr lang="en-US" sz="1050" baseline="0"/>
                        <a:t> 2022</a:t>
                      </a:r>
                      <a:endParaRPr lang="en-US" sz="1050"/>
                    </a:p>
                  </a:txBody>
                  <a:tcPr/>
                </a:tc>
                <a:tc>
                  <a:txBody>
                    <a:bodyPr/>
                    <a:lstStyle/>
                    <a:p>
                      <a:r>
                        <a:rPr lang="en-US" sz="1050"/>
                        <a:t>-12.3 (S)</a:t>
                      </a:r>
                    </a:p>
                  </a:txBody>
                  <a:tcPr/>
                </a:tc>
                <a:extLst>
                  <a:ext uri="{0D108BD9-81ED-4DB2-BD59-A6C34878D82A}">
                    <a16:rowId xmlns:a16="http://schemas.microsoft.com/office/drawing/2014/main" val="3367359019"/>
                  </a:ext>
                </a:extLst>
              </a:tr>
              <a:tr h="231246">
                <a:tc>
                  <a:txBody>
                    <a:bodyPr/>
                    <a:lstStyle/>
                    <a:p>
                      <a:r>
                        <a:rPr lang="en-US" sz="1050"/>
                        <a:t>Dec 08 2022</a:t>
                      </a:r>
                    </a:p>
                  </a:txBody>
                  <a:tcPr/>
                </a:tc>
                <a:tc>
                  <a:txBody>
                    <a:bodyPr/>
                    <a:lstStyle/>
                    <a:p>
                      <a:r>
                        <a:rPr lang="en-US" sz="1050"/>
                        <a:t>-12.4 (S)</a:t>
                      </a:r>
                    </a:p>
                  </a:txBody>
                  <a:tcPr/>
                </a:tc>
                <a:extLst>
                  <a:ext uri="{0D108BD9-81ED-4DB2-BD59-A6C34878D82A}">
                    <a16:rowId xmlns:a16="http://schemas.microsoft.com/office/drawing/2014/main" val="1611295504"/>
                  </a:ext>
                </a:extLst>
              </a:tr>
              <a:tr h="231246">
                <a:tc>
                  <a:txBody>
                    <a:bodyPr/>
                    <a:lstStyle/>
                    <a:p>
                      <a:r>
                        <a:rPr lang="en-US" sz="1050"/>
                        <a:t>Jan</a:t>
                      </a:r>
                      <a:r>
                        <a:rPr lang="en-US" sz="1050" baseline="0"/>
                        <a:t> 01 2023</a:t>
                      </a:r>
                      <a:endParaRPr lang="en-US" sz="1050"/>
                    </a:p>
                  </a:txBody>
                  <a:tcPr/>
                </a:tc>
                <a:tc>
                  <a:txBody>
                    <a:bodyPr/>
                    <a:lstStyle/>
                    <a:p>
                      <a:r>
                        <a:rPr lang="en-US" sz="1050"/>
                        <a:t>-13.3 (N)</a:t>
                      </a:r>
                    </a:p>
                  </a:txBody>
                  <a:tcPr/>
                </a:tc>
                <a:extLst>
                  <a:ext uri="{0D108BD9-81ED-4DB2-BD59-A6C34878D82A}">
                    <a16:rowId xmlns:a16="http://schemas.microsoft.com/office/drawing/2014/main" val="2043756096"/>
                  </a:ext>
                </a:extLst>
              </a:tr>
              <a:tr h="231246">
                <a:tc>
                  <a:txBody>
                    <a:bodyPr/>
                    <a:lstStyle/>
                    <a:p>
                      <a:r>
                        <a:rPr lang="en-US" sz="1050"/>
                        <a:t>Jan 24 2023</a:t>
                      </a:r>
                    </a:p>
                  </a:txBody>
                  <a:tcPr/>
                </a:tc>
                <a:tc>
                  <a:txBody>
                    <a:bodyPr/>
                    <a:lstStyle/>
                    <a:p>
                      <a:r>
                        <a:rPr lang="en-US" sz="1050"/>
                        <a:t>-11.8 (N)</a:t>
                      </a:r>
                    </a:p>
                  </a:txBody>
                  <a:tcPr/>
                </a:tc>
                <a:extLst>
                  <a:ext uri="{0D108BD9-81ED-4DB2-BD59-A6C34878D82A}">
                    <a16:rowId xmlns:a16="http://schemas.microsoft.com/office/drawing/2014/main" val="2567378489"/>
                  </a:ext>
                </a:extLst>
              </a:tr>
              <a:tr h="231246">
                <a:tc>
                  <a:txBody>
                    <a:bodyPr/>
                    <a:lstStyle/>
                    <a:p>
                      <a:r>
                        <a:rPr lang="en-US" sz="1050"/>
                        <a:t>Feb 16 2023</a:t>
                      </a:r>
                    </a:p>
                  </a:txBody>
                  <a:tcPr/>
                </a:tc>
                <a:tc>
                  <a:txBody>
                    <a:bodyPr/>
                    <a:lstStyle/>
                    <a:p>
                      <a:r>
                        <a:rPr lang="en-US" sz="1050"/>
                        <a:t>-13.6 (N)</a:t>
                      </a:r>
                    </a:p>
                  </a:txBody>
                  <a:tcPr/>
                </a:tc>
                <a:extLst>
                  <a:ext uri="{0D108BD9-81ED-4DB2-BD59-A6C34878D82A}">
                    <a16:rowId xmlns:a16="http://schemas.microsoft.com/office/drawing/2014/main" val="1966166537"/>
                  </a:ext>
                </a:extLst>
              </a:tr>
              <a:tr h="231246">
                <a:tc>
                  <a:txBody>
                    <a:bodyPr/>
                    <a:lstStyle/>
                    <a:p>
                      <a:r>
                        <a:rPr lang="en-US" sz="1050"/>
                        <a:t>Mar 12 2023</a:t>
                      </a:r>
                    </a:p>
                  </a:txBody>
                  <a:tcPr/>
                </a:tc>
                <a:tc>
                  <a:txBody>
                    <a:bodyPr/>
                    <a:lstStyle/>
                    <a:p>
                      <a:r>
                        <a:rPr lang="en-US" sz="1050"/>
                        <a:t>-12.4</a:t>
                      </a:r>
                      <a:r>
                        <a:rPr lang="en-US" sz="1050" baseline="0"/>
                        <a:t> (S)</a:t>
                      </a:r>
                      <a:endParaRPr lang="en-US" sz="1050"/>
                    </a:p>
                  </a:txBody>
                  <a:tcPr/>
                </a:tc>
                <a:extLst>
                  <a:ext uri="{0D108BD9-81ED-4DB2-BD59-A6C34878D82A}">
                    <a16:rowId xmlns:a16="http://schemas.microsoft.com/office/drawing/2014/main" val="2990379024"/>
                  </a:ext>
                </a:extLst>
              </a:tr>
              <a:tr h="231246">
                <a:tc>
                  <a:txBody>
                    <a:bodyPr/>
                    <a:lstStyle/>
                    <a:p>
                      <a:r>
                        <a:rPr lang="en-US" sz="1050"/>
                        <a:t>Apr 04 2023</a:t>
                      </a:r>
                    </a:p>
                  </a:txBody>
                  <a:tcPr/>
                </a:tc>
                <a:tc>
                  <a:txBody>
                    <a:bodyPr/>
                    <a:lstStyle/>
                    <a:p>
                      <a:r>
                        <a:rPr lang="en-US" sz="1050"/>
                        <a:t>-12.4 (S)</a:t>
                      </a:r>
                    </a:p>
                  </a:txBody>
                  <a:tcPr/>
                </a:tc>
                <a:extLst>
                  <a:ext uri="{0D108BD9-81ED-4DB2-BD59-A6C34878D82A}">
                    <a16:rowId xmlns:a16="http://schemas.microsoft.com/office/drawing/2014/main" val="2026268692"/>
                  </a:ext>
                </a:extLst>
              </a:tr>
              <a:tr h="231246">
                <a:tc>
                  <a:txBody>
                    <a:bodyPr/>
                    <a:lstStyle/>
                    <a:p>
                      <a:r>
                        <a:rPr lang="en-US" sz="1050"/>
                        <a:t>Apr 27 2023</a:t>
                      </a:r>
                    </a:p>
                  </a:txBody>
                  <a:tcPr/>
                </a:tc>
                <a:tc>
                  <a:txBody>
                    <a:bodyPr/>
                    <a:lstStyle/>
                    <a:p>
                      <a:r>
                        <a:rPr lang="en-US" sz="1050"/>
                        <a:t>-13.0 (N)</a:t>
                      </a:r>
                    </a:p>
                  </a:txBody>
                  <a:tcPr/>
                </a:tc>
                <a:extLst>
                  <a:ext uri="{0D108BD9-81ED-4DB2-BD59-A6C34878D82A}">
                    <a16:rowId xmlns:a16="http://schemas.microsoft.com/office/drawing/2014/main" val="3152511345"/>
                  </a:ext>
                </a:extLst>
              </a:tr>
              <a:tr h="231246">
                <a:tc>
                  <a:txBody>
                    <a:bodyPr/>
                    <a:lstStyle/>
                    <a:p>
                      <a:r>
                        <a:rPr lang="en-US" sz="1050"/>
                        <a:t>May 21 2023</a:t>
                      </a:r>
                    </a:p>
                  </a:txBody>
                  <a:tcPr/>
                </a:tc>
                <a:tc>
                  <a:txBody>
                    <a:bodyPr/>
                    <a:lstStyle/>
                    <a:p>
                      <a:r>
                        <a:rPr lang="en-US" sz="1050"/>
                        <a:t>-11.9 (N)</a:t>
                      </a:r>
                    </a:p>
                  </a:txBody>
                  <a:tcPr/>
                </a:tc>
                <a:extLst>
                  <a:ext uri="{0D108BD9-81ED-4DB2-BD59-A6C34878D82A}">
                    <a16:rowId xmlns:a16="http://schemas.microsoft.com/office/drawing/2014/main" val="1746941645"/>
                  </a:ext>
                </a:extLst>
              </a:tr>
              <a:tr h="231246">
                <a:tc>
                  <a:txBody>
                    <a:bodyPr/>
                    <a:lstStyle/>
                    <a:p>
                      <a:r>
                        <a:rPr lang="en-US" sz="1050"/>
                        <a:t>Jun 13 2023</a:t>
                      </a:r>
                    </a:p>
                  </a:txBody>
                  <a:tcPr/>
                </a:tc>
                <a:tc>
                  <a:txBody>
                    <a:bodyPr/>
                    <a:lstStyle/>
                    <a:p>
                      <a:r>
                        <a:rPr lang="en-US" sz="1050"/>
                        <a:t>-13.3 (N)</a:t>
                      </a:r>
                    </a:p>
                  </a:txBody>
                  <a:tcPr/>
                </a:tc>
                <a:extLst>
                  <a:ext uri="{0D108BD9-81ED-4DB2-BD59-A6C34878D82A}">
                    <a16:rowId xmlns:a16="http://schemas.microsoft.com/office/drawing/2014/main" val="1998232434"/>
                  </a:ext>
                </a:extLst>
              </a:tr>
              <a:tr h="231246">
                <a:tc>
                  <a:txBody>
                    <a:bodyPr/>
                    <a:lstStyle/>
                    <a:p>
                      <a:r>
                        <a:rPr lang="en-US" sz="1050"/>
                        <a:t>Jul 07 2023</a:t>
                      </a:r>
                    </a:p>
                  </a:txBody>
                  <a:tcPr/>
                </a:tc>
                <a:tc>
                  <a:txBody>
                    <a:bodyPr/>
                    <a:lstStyle/>
                    <a:p>
                      <a:r>
                        <a:rPr lang="en-US" sz="1050"/>
                        <a:t>-12.1 (S)</a:t>
                      </a:r>
                    </a:p>
                  </a:txBody>
                  <a:tcPr/>
                </a:tc>
                <a:extLst>
                  <a:ext uri="{0D108BD9-81ED-4DB2-BD59-A6C34878D82A}">
                    <a16:rowId xmlns:a16="http://schemas.microsoft.com/office/drawing/2014/main" val="3772991018"/>
                  </a:ext>
                </a:extLst>
              </a:tr>
              <a:tr h="231246">
                <a:tc>
                  <a:txBody>
                    <a:bodyPr/>
                    <a:lstStyle/>
                    <a:p>
                      <a:r>
                        <a:rPr lang="en-US" sz="1050"/>
                        <a:t>Jul 30</a:t>
                      </a:r>
                      <a:r>
                        <a:rPr lang="en-US" sz="1050" baseline="0"/>
                        <a:t> 2023</a:t>
                      </a:r>
                      <a:endParaRPr lang="en-US" sz="1050"/>
                    </a:p>
                  </a:txBody>
                  <a:tcPr/>
                </a:tc>
                <a:tc>
                  <a:txBody>
                    <a:bodyPr/>
                    <a:lstStyle/>
                    <a:p>
                      <a:r>
                        <a:rPr lang="en-US" sz="1050"/>
                        <a:t>-12.3 (S)</a:t>
                      </a:r>
                    </a:p>
                  </a:txBody>
                  <a:tcPr/>
                </a:tc>
                <a:extLst>
                  <a:ext uri="{0D108BD9-81ED-4DB2-BD59-A6C34878D82A}">
                    <a16:rowId xmlns:a16="http://schemas.microsoft.com/office/drawing/2014/main" val="1637136960"/>
                  </a:ext>
                </a:extLst>
              </a:tr>
              <a:tr h="231246">
                <a:tc>
                  <a:txBody>
                    <a:bodyPr/>
                    <a:lstStyle/>
                    <a:p>
                      <a:r>
                        <a:rPr lang="en-US" sz="1050"/>
                        <a:t>Aug 23 2023</a:t>
                      </a:r>
                    </a:p>
                  </a:txBody>
                  <a:tcPr/>
                </a:tc>
                <a:tc>
                  <a:txBody>
                    <a:bodyPr/>
                    <a:lstStyle/>
                    <a:p>
                      <a:r>
                        <a:rPr lang="en-US" sz="1050"/>
                        <a:t>-12.8 (N)</a:t>
                      </a:r>
                    </a:p>
                  </a:txBody>
                  <a:tcPr/>
                </a:tc>
                <a:extLst>
                  <a:ext uri="{0D108BD9-81ED-4DB2-BD59-A6C34878D82A}">
                    <a16:rowId xmlns:a16="http://schemas.microsoft.com/office/drawing/2014/main" val="4000973230"/>
                  </a:ext>
                </a:extLst>
              </a:tr>
              <a:tr h="231246">
                <a:tc>
                  <a:txBody>
                    <a:bodyPr/>
                    <a:lstStyle/>
                    <a:p>
                      <a:r>
                        <a:rPr lang="en-US" sz="1050"/>
                        <a:t>Sep 16 2023</a:t>
                      </a:r>
                    </a:p>
                  </a:txBody>
                  <a:tcPr/>
                </a:tc>
                <a:tc>
                  <a:txBody>
                    <a:bodyPr/>
                    <a:lstStyle/>
                    <a:p>
                      <a:r>
                        <a:rPr lang="en-US" sz="1050"/>
                        <a:t>-12.0</a:t>
                      </a:r>
                      <a:r>
                        <a:rPr lang="en-US" sz="1050" baseline="0"/>
                        <a:t> (N)</a:t>
                      </a:r>
                      <a:endParaRPr lang="en-US" sz="1050"/>
                    </a:p>
                  </a:txBody>
                  <a:tcPr/>
                </a:tc>
                <a:extLst>
                  <a:ext uri="{0D108BD9-81ED-4DB2-BD59-A6C34878D82A}">
                    <a16:rowId xmlns:a16="http://schemas.microsoft.com/office/drawing/2014/main" val="3793242579"/>
                  </a:ext>
                </a:extLst>
              </a:tr>
              <a:tr h="231246">
                <a:tc>
                  <a:txBody>
                    <a:bodyPr/>
                    <a:lstStyle/>
                    <a:p>
                      <a:r>
                        <a:rPr lang="en-US" sz="1050"/>
                        <a:t>Oct 09 2023</a:t>
                      </a:r>
                    </a:p>
                  </a:txBody>
                  <a:tcPr/>
                </a:tc>
                <a:tc>
                  <a:txBody>
                    <a:bodyPr/>
                    <a:lstStyle/>
                    <a:p>
                      <a:r>
                        <a:rPr lang="en-US" sz="1050"/>
                        <a:t>-13.4 (N)</a:t>
                      </a:r>
                    </a:p>
                  </a:txBody>
                  <a:tcPr/>
                </a:tc>
                <a:extLst>
                  <a:ext uri="{0D108BD9-81ED-4DB2-BD59-A6C34878D82A}">
                    <a16:rowId xmlns:a16="http://schemas.microsoft.com/office/drawing/2014/main" val="670236916"/>
                  </a:ext>
                </a:extLst>
              </a:tr>
              <a:tr h="231246">
                <a:tc>
                  <a:txBody>
                    <a:bodyPr/>
                    <a:lstStyle/>
                    <a:p>
                      <a:r>
                        <a:rPr lang="en-US" sz="1050"/>
                        <a:t>Nov 02 2023</a:t>
                      </a:r>
                    </a:p>
                  </a:txBody>
                  <a:tcPr/>
                </a:tc>
                <a:tc>
                  <a:txBody>
                    <a:bodyPr/>
                    <a:lstStyle/>
                    <a:p>
                      <a:r>
                        <a:rPr lang="en-US" sz="1050"/>
                        <a:t>-11.9 (S)</a:t>
                      </a:r>
                    </a:p>
                  </a:txBody>
                  <a:tcPr/>
                </a:tc>
                <a:extLst>
                  <a:ext uri="{0D108BD9-81ED-4DB2-BD59-A6C34878D82A}">
                    <a16:rowId xmlns:a16="http://schemas.microsoft.com/office/drawing/2014/main" val="1792533674"/>
                  </a:ext>
                </a:extLst>
              </a:tr>
              <a:tr h="231246">
                <a:tc>
                  <a:txBody>
                    <a:bodyPr/>
                    <a:lstStyle/>
                    <a:p>
                      <a:r>
                        <a:rPr lang="en-US" sz="1050"/>
                        <a:t>Nov</a:t>
                      </a:r>
                      <a:r>
                        <a:rPr lang="en-US" sz="1050" baseline="0"/>
                        <a:t> 26 2023</a:t>
                      </a:r>
                      <a:endParaRPr lang="en-US" sz="1050"/>
                    </a:p>
                  </a:txBody>
                  <a:tcPr/>
                </a:tc>
                <a:tc>
                  <a:txBody>
                    <a:bodyPr/>
                    <a:lstStyle/>
                    <a:p>
                      <a:r>
                        <a:rPr lang="en-US" sz="1050"/>
                        <a:t>-12.3 (S)</a:t>
                      </a:r>
                    </a:p>
                  </a:txBody>
                  <a:tcPr/>
                </a:tc>
                <a:extLst>
                  <a:ext uri="{0D108BD9-81ED-4DB2-BD59-A6C34878D82A}">
                    <a16:rowId xmlns:a16="http://schemas.microsoft.com/office/drawing/2014/main" val="2529295939"/>
                  </a:ext>
                </a:extLst>
              </a:tr>
              <a:tr h="231246">
                <a:tc>
                  <a:txBody>
                    <a:bodyPr/>
                    <a:lstStyle/>
                    <a:p>
                      <a:r>
                        <a:rPr lang="en-US" sz="1050"/>
                        <a:t>Dec 20 2023</a:t>
                      </a:r>
                    </a:p>
                  </a:txBody>
                  <a:tcPr/>
                </a:tc>
                <a:tc>
                  <a:txBody>
                    <a:bodyPr/>
                    <a:lstStyle/>
                    <a:p>
                      <a:r>
                        <a:rPr lang="en-US" sz="1050"/>
                        <a:t>-12.0 (N)</a:t>
                      </a:r>
                    </a:p>
                  </a:txBody>
                  <a:tcPr/>
                </a:tc>
                <a:extLst>
                  <a:ext uri="{0D108BD9-81ED-4DB2-BD59-A6C34878D82A}">
                    <a16:rowId xmlns:a16="http://schemas.microsoft.com/office/drawing/2014/main" val="1375840637"/>
                  </a:ext>
                </a:extLst>
              </a:tr>
            </a:tbl>
          </a:graphicData>
        </a:graphic>
      </p:graphicFrame>
      <p:pic>
        <p:nvPicPr>
          <p:cNvPr id="2" name="Picture 1"/>
          <p:cNvPicPr>
            <a:picLocks noChangeAspect="1"/>
          </p:cNvPicPr>
          <p:nvPr/>
        </p:nvPicPr>
        <p:blipFill>
          <a:blip r:embed="rId2"/>
          <a:stretch>
            <a:fillRect/>
          </a:stretch>
        </p:blipFill>
        <p:spPr>
          <a:xfrm>
            <a:off x="3168776" y="1985527"/>
            <a:ext cx="5792343" cy="3824024"/>
          </a:xfrm>
          <a:prstGeom prst="rect">
            <a:avLst/>
          </a:prstGeom>
        </p:spPr>
      </p:pic>
    </p:spTree>
    <p:extLst>
      <p:ext uri="{BB962C8B-B14F-4D97-AF65-F5344CB8AC3E}">
        <p14:creationId xmlns:p14="http://schemas.microsoft.com/office/powerpoint/2010/main" val="285574304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7554" y="0"/>
            <a:ext cx="7454656" cy="723901"/>
          </a:xfrm>
        </p:spPr>
        <p:txBody>
          <a:bodyPr/>
          <a:lstStyle/>
          <a:p>
            <a:r>
              <a:rPr lang="en-US" sz="2400"/>
              <a:t>Min RSS Separation - Partial Burn: Landsat 8</a:t>
            </a:r>
          </a:p>
        </p:txBody>
      </p:sp>
      <p:graphicFrame>
        <p:nvGraphicFramePr>
          <p:cNvPr id="8" name="Table 7"/>
          <p:cNvGraphicFramePr>
            <a:graphicFrameLocks noGrp="1"/>
          </p:cNvGraphicFramePr>
          <p:nvPr/>
        </p:nvGraphicFramePr>
        <p:xfrm>
          <a:off x="60360" y="1343214"/>
          <a:ext cx="4484522" cy="3752286"/>
        </p:xfrm>
        <a:graphic>
          <a:graphicData uri="http://schemas.openxmlformats.org/drawingml/2006/table">
            <a:tbl>
              <a:tblPr firstRow="1" bandRow="1">
                <a:tableStyleId>{5C22544A-7EE6-4342-B048-85BDC9FD1C3A}</a:tableStyleId>
              </a:tblPr>
              <a:tblGrid>
                <a:gridCol w="1209673">
                  <a:extLst>
                    <a:ext uri="{9D8B030D-6E8A-4147-A177-3AD203B41FA5}">
                      <a16:colId xmlns:a16="http://schemas.microsoft.com/office/drawing/2014/main" val="2511357111"/>
                    </a:ext>
                  </a:extLst>
                </a:gridCol>
                <a:gridCol w="978876">
                  <a:extLst>
                    <a:ext uri="{9D8B030D-6E8A-4147-A177-3AD203B41FA5}">
                      <a16:colId xmlns:a16="http://schemas.microsoft.com/office/drawing/2014/main" val="1852348100"/>
                    </a:ext>
                  </a:extLst>
                </a:gridCol>
                <a:gridCol w="765325">
                  <a:extLst>
                    <a:ext uri="{9D8B030D-6E8A-4147-A177-3AD203B41FA5}">
                      <a16:colId xmlns:a16="http://schemas.microsoft.com/office/drawing/2014/main" val="2129554391"/>
                    </a:ext>
                  </a:extLst>
                </a:gridCol>
                <a:gridCol w="828675">
                  <a:extLst>
                    <a:ext uri="{9D8B030D-6E8A-4147-A177-3AD203B41FA5}">
                      <a16:colId xmlns:a16="http://schemas.microsoft.com/office/drawing/2014/main" val="1745914462"/>
                    </a:ext>
                  </a:extLst>
                </a:gridCol>
                <a:gridCol w="701973">
                  <a:extLst>
                    <a:ext uri="{9D8B030D-6E8A-4147-A177-3AD203B41FA5}">
                      <a16:colId xmlns:a16="http://schemas.microsoft.com/office/drawing/2014/main" val="1107901626"/>
                    </a:ext>
                  </a:extLst>
                </a:gridCol>
              </a:tblGrid>
              <a:tr h="410858">
                <a:tc gridSpan="5">
                  <a:txBody>
                    <a:bodyPr/>
                    <a:lstStyle/>
                    <a:p>
                      <a:pPr lvl="0" algn="ctr">
                        <a:buNone/>
                      </a:pPr>
                      <a:r>
                        <a:rPr lang="en-US" sz="1800" b="1"/>
                        <a:t>Landsat</a:t>
                      </a:r>
                      <a:r>
                        <a:rPr lang="en-US" sz="1800" b="1" baseline="0"/>
                        <a:t> </a:t>
                      </a:r>
                      <a:r>
                        <a:rPr lang="en-US" sz="1800" b="1"/>
                        <a:t>8 RIC</a:t>
                      </a: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18782946"/>
                  </a:ext>
                </a:extLst>
              </a:tr>
              <a:tr h="902718">
                <a:tc>
                  <a:txBody>
                    <a:bodyPr/>
                    <a:lstStyle/>
                    <a:p>
                      <a:r>
                        <a:rPr lang="en-US" sz="1400" b="1">
                          <a:solidFill>
                            <a:schemeClr val="bg1"/>
                          </a:solidFill>
                        </a:rPr>
                        <a:t>Epoch</a:t>
                      </a:r>
                    </a:p>
                  </a:txBody>
                  <a:tcPr>
                    <a:solidFill>
                      <a:srgbClr val="4F81BD"/>
                    </a:solidFill>
                  </a:tcPr>
                </a:tc>
                <a:tc>
                  <a:txBody>
                    <a:bodyPr/>
                    <a:lstStyle/>
                    <a:p>
                      <a:r>
                        <a:rPr lang="en-US" sz="1400" b="1">
                          <a:solidFill>
                            <a:schemeClr val="bg1"/>
                          </a:solidFill>
                        </a:rPr>
                        <a:t>Radial Sep (km)</a:t>
                      </a:r>
                    </a:p>
                  </a:txBody>
                  <a:tcPr>
                    <a:solidFill>
                      <a:srgbClr val="4F81BD"/>
                    </a:solidFill>
                  </a:tcPr>
                </a:tc>
                <a:tc>
                  <a:txBody>
                    <a:bodyPr/>
                    <a:lstStyle/>
                    <a:p>
                      <a:r>
                        <a:rPr lang="en-US" sz="1400" b="1">
                          <a:solidFill>
                            <a:schemeClr val="bg1"/>
                          </a:solidFill>
                        </a:rPr>
                        <a:t>In-Track Sep</a:t>
                      </a:r>
                      <a:r>
                        <a:rPr lang="en-US" sz="1400" b="1" baseline="0">
                          <a:solidFill>
                            <a:schemeClr val="bg1"/>
                          </a:solidFill>
                        </a:rPr>
                        <a:t> (km)</a:t>
                      </a:r>
                      <a:endParaRPr lang="en-US" sz="1400" b="1">
                        <a:solidFill>
                          <a:schemeClr val="bg1"/>
                        </a:solidFill>
                      </a:endParaRPr>
                    </a:p>
                  </a:txBody>
                  <a:tcPr>
                    <a:solidFill>
                      <a:srgbClr val="4F81BD"/>
                    </a:solidFill>
                  </a:tcPr>
                </a:tc>
                <a:tc>
                  <a:txBody>
                    <a:bodyPr/>
                    <a:lstStyle/>
                    <a:p>
                      <a:r>
                        <a:rPr lang="en-US" sz="1400" b="1">
                          <a:solidFill>
                            <a:schemeClr val="bg1"/>
                          </a:solidFill>
                        </a:rPr>
                        <a:t>Cross</a:t>
                      </a:r>
                      <a:r>
                        <a:rPr lang="en-US" sz="1400" b="1" baseline="0">
                          <a:solidFill>
                            <a:schemeClr val="bg1"/>
                          </a:solidFill>
                        </a:rPr>
                        <a:t>-Track Sep(km)</a:t>
                      </a:r>
                      <a:endParaRPr lang="en-US" sz="1400" b="1">
                        <a:solidFill>
                          <a:schemeClr val="bg1"/>
                        </a:solidFill>
                      </a:endParaRPr>
                    </a:p>
                  </a:txBody>
                  <a:tcPr>
                    <a:solidFill>
                      <a:srgbClr val="4F81BD"/>
                    </a:solidFill>
                  </a:tcPr>
                </a:tc>
                <a:tc>
                  <a:txBody>
                    <a:bodyPr/>
                    <a:lstStyle/>
                    <a:p>
                      <a:r>
                        <a:rPr lang="en-US" sz="1400" b="1">
                          <a:solidFill>
                            <a:schemeClr val="bg1"/>
                          </a:solidFill>
                        </a:rPr>
                        <a:t>Min RSS</a:t>
                      </a:r>
                      <a:r>
                        <a:rPr lang="en-US" sz="1400" b="1" baseline="0">
                          <a:solidFill>
                            <a:schemeClr val="bg1"/>
                          </a:solidFill>
                        </a:rPr>
                        <a:t> (km)</a:t>
                      </a:r>
                      <a:endParaRPr lang="en-US" sz="1400" b="1">
                        <a:solidFill>
                          <a:schemeClr val="bg1"/>
                        </a:solidFill>
                      </a:endParaRPr>
                    </a:p>
                  </a:txBody>
                  <a:tcPr>
                    <a:solidFill>
                      <a:srgbClr val="4F81BD"/>
                    </a:solidFill>
                  </a:tcPr>
                </a:tc>
                <a:extLst>
                  <a:ext uri="{0D108BD9-81ED-4DB2-BD59-A6C34878D82A}">
                    <a16:rowId xmlns:a16="http://schemas.microsoft.com/office/drawing/2014/main" val="2730279149"/>
                  </a:ext>
                </a:extLst>
              </a:tr>
              <a:tr h="418111">
                <a:tc>
                  <a:txBody>
                    <a:bodyPr/>
                    <a:lstStyle/>
                    <a:p>
                      <a:r>
                        <a:rPr lang="en-US" sz="1400"/>
                        <a:t>Nov 22 2022</a:t>
                      </a:r>
                    </a:p>
                  </a:txBody>
                  <a:tcPr/>
                </a:tc>
                <a:tc>
                  <a:txBody>
                    <a:bodyPr/>
                    <a:lstStyle/>
                    <a:p>
                      <a:r>
                        <a:rPr lang="en-US" sz="1400"/>
                        <a:t>6.3</a:t>
                      </a:r>
                    </a:p>
                  </a:txBody>
                  <a:tcPr/>
                </a:tc>
                <a:tc>
                  <a:txBody>
                    <a:bodyPr/>
                    <a:lstStyle/>
                    <a:p>
                      <a:r>
                        <a:rPr lang="en-US" sz="1400"/>
                        <a:t>-2.4</a:t>
                      </a:r>
                    </a:p>
                  </a:txBody>
                  <a:tcPr/>
                </a:tc>
                <a:tc>
                  <a:txBody>
                    <a:bodyPr/>
                    <a:lstStyle/>
                    <a:p>
                      <a:r>
                        <a:rPr lang="en-US" sz="1400"/>
                        <a:t>-1.3</a:t>
                      </a:r>
                    </a:p>
                  </a:txBody>
                  <a:tcPr/>
                </a:tc>
                <a:tc>
                  <a:txBody>
                    <a:bodyPr/>
                    <a:lstStyle/>
                    <a:p>
                      <a:r>
                        <a:rPr lang="en-US" sz="1400"/>
                        <a:t>6.9</a:t>
                      </a:r>
                    </a:p>
                  </a:txBody>
                  <a:tcPr/>
                </a:tc>
                <a:extLst>
                  <a:ext uri="{0D108BD9-81ED-4DB2-BD59-A6C34878D82A}">
                    <a16:rowId xmlns:a16="http://schemas.microsoft.com/office/drawing/2014/main" val="917838757"/>
                  </a:ext>
                </a:extLst>
              </a:tr>
              <a:tr h="322430">
                <a:tc>
                  <a:txBody>
                    <a:bodyPr/>
                    <a:lstStyle/>
                    <a:p>
                      <a:r>
                        <a:rPr lang="en-US" sz="1400"/>
                        <a:t>Jan 29 2023</a:t>
                      </a:r>
                    </a:p>
                  </a:txBody>
                  <a:tcPr/>
                </a:tc>
                <a:tc>
                  <a:txBody>
                    <a:bodyPr/>
                    <a:lstStyle/>
                    <a:p>
                      <a:r>
                        <a:rPr lang="en-US" sz="1400"/>
                        <a:t>6.6</a:t>
                      </a:r>
                    </a:p>
                  </a:txBody>
                  <a:tcPr/>
                </a:tc>
                <a:tc>
                  <a:txBody>
                    <a:bodyPr/>
                    <a:lstStyle/>
                    <a:p>
                      <a:r>
                        <a:rPr lang="en-US" sz="1400"/>
                        <a:t>1.6</a:t>
                      </a:r>
                    </a:p>
                  </a:txBody>
                  <a:tcPr/>
                </a:tc>
                <a:tc>
                  <a:txBody>
                    <a:bodyPr/>
                    <a:lstStyle/>
                    <a:p>
                      <a:r>
                        <a:rPr lang="en-US" sz="1400"/>
                        <a:t>0.3</a:t>
                      </a:r>
                    </a:p>
                  </a:txBody>
                  <a:tcPr/>
                </a:tc>
                <a:tc>
                  <a:txBody>
                    <a:bodyPr/>
                    <a:lstStyle/>
                    <a:p>
                      <a:r>
                        <a:rPr lang="en-US" sz="1400"/>
                        <a:t>6.7</a:t>
                      </a:r>
                    </a:p>
                  </a:txBody>
                  <a:tcPr/>
                </a:tc>
                <a:extLst>
                  <a:ext uri="{0D108BD9-81ED-4DB2-BD59-A6C34878D82A}">
                    <a16:rowId xmlns:a16="http://schemas.microsoft.com/office/drawing/2014/main" val="1336510907"/>
                  </a:ext>
                </a:extLst>
              </a:tr>
              <a:tr h="297216">
                <a:tc>
                  <a:txBody>
                    <a:bodyPr/>
                    <a:lstStyle/>
                    <a:p>
                      <a:r>
                        <a:rPr lang="en-US" sz="1400"/>
                        <a:t>Apr 06 2023</a:t>
                      </a:r>
                    </a:p>
                  </a:txBody>
                  <a:tcPr/>
                </a:tc>
                <a:tc>
                  <a:txBody>
                    <a:bodyPr/>
                    <a:lstStyle/>
                    <a:p>
                      <a:r>
                        <a:rPr lang="en-US" sz="1400"/>
                        <a:t>3.5</a:t>
                      </a:r>
                    </a:p>
                  </a:txBody>
                  <a:tcPr/>
                </a:tc>
                <a:tc>
                  <a:txBody>
                    <a:bodyPr/>
                    <a:lstStyle/>
                    <a:p>
                      <a:r>
                        <a:rPr lang="en-US" sz="1400"/>
                        <a:t>9.0</a:t>
                      </a:r>
                    </a:p>
                  </a:txBody>
                  <a:tcPr/>
                </a:tc>
                <a:tc>
                  <a:txBody>
                    <a:bodyPr/>
                    <a:lstStyle/>
                    <a:p>
                      <a:r>
                        <a:rPr lang="en-US" sz="1400"/>
                        <a:t>0.4</a:t>
                      </a:r>
                    </a:p>
                  </a:txBody>
                  <a:tcPr/>
                </a:tc>
                <a:tc>
                  <a:txBody>
                    <a:bodyPr/>
                    <a:lstStyle/>
                    <a:p>
                      <a:r>
                        <a:rPr lang="en-US" sz="1400"/>
                        <a:t>9.7</a:t>
                      </a:r>
                    </a:p>
                  </a:txBody>
                  <a:tcPr/>
                </a:tc>
                <a:extLst>
                  <a:ext uri="{0D108BD9-81ED-4DB2-BD59-A6C34878D82A}">
                    <a16:rowId xmlns:a16="http://schemas.microsoft.com/office/drawing/2014/main" val="3666164252"/>
                  </a:ext>
                </a:extLst>
              </a:tr>
              <a:tr h="291199">
                <a:tc>
                  <a:txBody>
                    <a:bodyPr/>
                    <a:lstStyle/>
                    <a:p>
                      <a:r>
                        <a:rPr lang="en-US" sz="1400"/>
                        <a:t>Jun 08 2023</a:t>
                      </a:r>
                    </a:p>
                  </a:txBody>
                  <a:tcPr/>
                </a:tc>
                <a:tc>
                  <a:txBody>
                    <a:bodyPr/>
                    <a:lstStyle/>
                    <a:p>
                      <a:r>
                        <a:rPr lang="en-US" sz="1400"/>
                        <a:t>3.9</a:t>
                      </a:r>
                    </a:p>
                  </a:txBody>
                  <a:tcPr/>
                </a:tc>
                <a:tc>
                  <a:txBody>
                    <a:bodyPr/>
                    <a:lstStyle/>
                    <a:p>
                      <a:r>
                        <a:rPr lang="en-US" sz="1400"/>
                        <a:t>-0.6</a:t>
                      </a:r>
                    </a:p>
                  </a:txBody>
                  <a:tcPr/>
                </a:tc>
                <a:tc>
                  <a:txBody>
                    <a:bodyPr/>
                    <a:lstStyle/>
                    <a:p>
                      <a:r>
                        <a:rPr lang="en-US" sz="1400"/>
                        <a:t>0.1</a:t>
                      </a:r>
                    </a:p>
                  </a:txBody>
                  <a:tcPr/>
                </a:tc>
                <a:tc>
                  <a:txBody>
                    <a:bodyPr/>
                    <a:lstStyle/>
                    <a:p>
                      <a:r>
                        <a:rPr lang="en-US" sz="1400"/>
                        <a:t>4.0</a:t>
                      </a:r>
                    </a:p>
                  </a:txBody>
                  <a:tcPr/>
                </a:tc>
                <a:extLst>
                  <a:ext uri="{0D108BD9-81ED-4DB2-BD59-A6C34878D82A}">
                    <a16:rowId xmlns:a16="http://schemas.microsoft.com/office/drawing/2014/main" val="1457362446"/>
                  </a:ext>
                </a:extLst>
              </a:tr>
              <a:tr h="355432">
                <a:tc>
                  <a:txBody>
                    <a:bodyPr/>
                    <a:lstStyle/>
                    <a:p>
                      <a:r>
                        <a:rPr lang="en-US" sz="1400"/>
                        <a:t>Aug 08 2023</a:t>
                      </a:r>
                    </a:p>
                  </a:txBody>
                  <a:tcPr/>
                </a:tc>
                <a:tc>
                  <a:txBody>
                    <a:bodyPr/>
                    <a:lstStyle/>
                    <a:p>
                      <a:r>
                        <a:rPr lang="en-US" sz="1400"/>
                        <a:t>6.3</a:t>
                      </a:r>
                    </a:p>
                  </a:txBody>
                  <a:tcPr/>
                </a:tc>
                <a:tc>
                  <a:txBody>
                    <a:bodyPr/>
                    <a:lstStyle/>
                    <a:p>
                      <a:r>
                        <a:rPr lang="en-US" sz="1400"/>
                        <a:t>-5.7</a:t>
                      </a:r>
                    </a:p>
                  </a:txBody>
                  <a:tcPr/>
                </a:tc>
                <a:tc>
                  <a:txBody>
                    <a:bodyPr/>
                    <a:lstStyle/>
                    <a:p>
                      <a:r>
                        <a:rPr lang="en-US" sz="1400"/>
                        <a:t>0.1</a:t>
                      </a:r>
                    </a:p>
                  </a:txBody>
                  <a:tcPr/>
                </a:tc>
                <a:tc>
                  <a:txBody>
                    <a:bodyPr/>
                    <a:lstStyle/>
                    <a:p>
                      <a:r>
                        <a:rPr lang="en-US" sz="1400"/>
                        <a:t>8.5</a:t>
                      </a:r>
                    </a:p>
                  </a:txBody>
                  <a:tcPr/>
                </a:tc>
                <a:extLst>
                  <a:ext uri="{0D108BD9-81ED-4DB2-BD59-A6C34878D82A}">
                    <a16:rowId xmlns:a16="http://schemas.microsoft.com/office/drawing/2014/main" val="4032999411"/>
                  </a:ext>
                </a:extLst>
              </a:tr>
              <a:tr h="357975">
                <a:tc>
                  <a:txBody>
                    <a:bodyPr/>
                    <a:lstStyle/>
                    <a:p>
                      <a:r>
                        <a:rPr lang="en-US" sz="1400"/>
                        <a:t>Oct 07 2023</a:t>
                      </a:r>
                    </a:p>
                  </a:txBody>
                  <a:tcPr/>
                </a:tc>
                <a:tc>
                  <a:txBody>
                    <a:bodyPr/>
                    <a:lstStyle/>
                    <a:p>
                      <a:r>
                        <a:rPr lang="en-US" sz="1400"/>
                        <a:t>6.4</a:t>
                      </a:r>
                    </a:p>
                  </a:txBody>
                  <a:tcPr/>
                </a:tc>
                <a:tc>
                  <a:txBody>
                    <a:bodyPr/>
                    <a:lstStyle/>
                    <a:p>
                      <a:r>
                        <a:rPr lang="en-US" sz="1400"/>
                        <a:t>9.0</a:t>
                      </a:r>
                    </a:p>
                  </a:txBody>
                  <a:tcPr/>
                </a:tc>
                <a:tc>
                  <a:txBody>
                    <a:bodyPr/>
                    <a:lstStyle/>
                    <a:p>
                      <a:r>
                        <a:rPr lang="en-US" sz="1400"/>
                        <a:t>0.5</a:t>
                      </a:r>
                    </a:p>
                  </a:txBody>
                  <a:tcPr/>
                </a:tc>
                <a:tc>
                  <a:txBody>
                    <a:bodyPr/>
                    <a:lstStyle/>
                    <a:p>
                      <a:r>
                        <a:rPr lang="en-US" sz="1400"/>
                        <a:t>11.1</a:t>
                      </a:r>
                    </a:p>
                  </a:txBody>
                  <a:tcPr/>
                </a:tc>
                <a:extLst>
                  <a:ext uri="{0D108BD9-81ED-4DB2-BD59-A6C34878D82A}">
                    <a16:rowId xmlns:a16="http://schemas.microsoft.com/office/drawing/2014/main" val="1982203262"/>
                  </a:ext>
                </a:extLst>
              </a:tr>
              <a:tr h="333000">
                <a:tc>
                  <a:txBody>
                    <a:bodyPr/>
                    <a:lstStyle/>
                    <a:p>
                      <a:r>
                        <a:rPr lang="en-US" sz="1400"/>
                        <a:t>Dec 02 2023</a:t>
                      </a:r>
                    </a:p>
                  </a:txBody>
                  <a:tcPr/>
                </a:tc>
                <a:tc>
                  <a:txBody>
                    <a:bodyPr/>
                    <a:lstStyle/>
                    <a:p>
                      <a:r>
                        <a:rPr lang="en-US" sz="1400"/>
                        <a:t>6.7</a:t>
                      </a:r>
                    </a:p>
                  </a:txBody>
                  <a:tcPr/>
                </a:tc>
                <a:tc>
                  <a:txBody>
                    <a:bodyPr/>
                    <a:lstStyle/>
                    <a:p>
                      <a:r>
                        <a:rPr lang="en-US" sz="1400"/>
                        <a:t>1.9</a:t>
                      </a:r>
                    </a:p>
                  </a:txBody>
                  <a:tcPr/>
                </a:tc>
                <a:tc>
                  <a:txBody>
                    <a:bodyPr/>
                    <a:lstStyle/>
                    <a:p>
                      <a:r>
                        <a:rPr lang="en-US" sz="1400"/>
                        <a:t>-0.3</a:t>
                      </a:r>
                    </a:p>
                  </a:txBody>
                  <a:tcPr/>
                </a:tc>
                <a:tc>
                  <a:txBody>
                    <a:bodyPr/>
                    <a:lstStyle/>
                    <a:p>
                      <a:r>
                        <a:rPr lang="en-US" sz="1400"/>
                        <a:t>7.0</a:t>
                      </a:r>
                    </a:p>
                  </a:txBody>
                  <a:tcPr/>
                </a:tc>
                <a:extLst>
                  <a:ext uri="{0D108BD9-81ED-4DB2-BD59-A6C34878D82A}">
                    <a16:rowId xmlns:a16="http://schemas.microsoft.com/office/drawing/2014/main" val="4168259783"/>
                  </a:ext>
                </a:extLst>
              </a:tr>
            </a:tbl>
          </a:graphicData>
        </a:graphic>
      </p:graphicFrame>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9586" y="2004122"/>
            <a:ext cx="4413581" cy="3310186"/>
          </a:xfrm>
          <a:prstGeom prst="rect">
            <a:avLst/>
          </a:prstGeom>
        </p:spPr>
      </p:pic>
    </p:spTree>
    <p:extLst>
      <p:ext uri="{BB962C8B-B14F-4D97-AF65-F5344CB8AC3E}">
        <p14:creationId xmlns:p14="http://schemas.microsoft.com/office/powerpoint/2010/main" val="39193389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4672" y="0"/>
            <a:ext cx="7454656" cy="723901"/>
          </a:xfrm>
        </p:spPr>
        <p:txBody>
          <a:bodyPr/>
          <a:lstStyle/>
          <a:p>
            <a:r>
              <a:rPr lang="en-US" sz="2400"/>
              <a:t>Min RSS Separation - Partial Burn: Landsat 9</a:t>
            </a:r>
          </a:p>
        </p:txBody>
      </p:sp>
      <p:graphicFrame>
        <p:nvGraphicFramePr>
          <p:cNvPr id="7" name="Table 6"/>
          <p:cNvGraphicFramePr>
            <a:graphicFrameLocks noGrp="1"/>
          </p:cNvGraphicFramePr>
          <p:nvPr/>
        </p:nvGraphicFramePr>
        <p:xfrm>
          <a:off x="111913" y="1097644"/>
          <a:ext cx="3981601" cy="4833526"/>
        </p:xfrm>
        <a:graphic>
          <a:graphicData uri="http://schemas.openxmlformats.org/drawingml/2006/table">
            <a:tbl>
              <a:tblPr firstRow="1" bandRow="1">
                <a:tableStyleId>{5C22544A-7EE6-4342-B048-85BDC9FD1C3A}</a:tableStyleId>
              </a:tblPr>
              <a:tblGrid>
                <a:gridCol w="1249653">
                  <a:extLst>
                    <a:ext uri="{9D8B030D-6E8A-4147-A177-3AD203B41FA5}">
                      <a16:colId xmlns:a16="http://schemas.microsoft.com/office/drawing/2014/main" val="2511357111"/>
                    </a:ext>
                  </a:extLst>
                </a:gridCol>
                <a:gridCol w="682987">
                  <a:extLst>
                    <a:ext uri="{9D8B030D-6E8A-4147-A177-3AD203B41FA5}">
                      <a16:colId xmlns:a16="http://schemas.microsoft.com/office/drawing/2014/main" val="1852348100"/>
                    </a:ext>
                  </a:extLst>
                </a:gridCol>
                <a:gridCol w="682987">
                  <a:extLst>
                    <a:ext uri="{9D8B030D-6E8A-4147-A177-3AD203B41FA5}">
                      <a16:colId xmlns:a16="http://schemas.microsoft.com/office/drawing/2014/main" val="2129554391"/>
                    </a:ext>
                  </a:extLst>
                </a:gridCol>
                <a:gridCol w="682987">
                  <a:extLst>
                    <a:ext uri="{9D8B030D-6E8A-4147-A177-3AD203B41FA5}">
                      <a16:colId xmlns:a16="http://schemas.microsoft.com/office/drawing/2014/main" val="1745914462"/>
                    </a:ext>
                  </a:extLst>
                </a:gridCol>
                <a:gridCol w="682987">
                  <a:extLst>
                    <a:ext uri="{9D8B030D-6E8A-4147-A177-3AD203B41FA5}">
                      <a16:colId xmlns:a16="http://schemas.microsoft.com/office/drawing/2014/main" val="1107901626"/>
                    </a:ext>
                  </a:extLst>
                </a:gridCol>
              </a:tblGrid>
              <a:tr h="635205">
                <a:tc gridSpan="5">
                  <a:txBody>
                    <a:bodyPr/>
                    <a:lstStyle/>
                    <a:p>
                      <a:pPr lvl="0" algn="ctr">
                        <a:buNone/>
                      </a:pPr>
                      <a:r>
                        <a:rPr lang="en-US" sz="1600"/>
                        <a:t>Landsat</a:t>
                      </a:r>
                      <a:r>
                        <a:rPr lang="en-US" sz="1600" baseline="0"/>
                        <a:t> </a:t>
                      </a:r>
                      <a:r>
                        <a:rPr lang="en-US" sz="1600"/>
                        <a:t>9 RIC</a:t>
                      </a: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85427249"/>
                  </a:ext>
                </a:extLst>
              </a:tr>
              <a:tr h="635205">
                <a:tc>
                  <a:txBody>
                    <a:bodyPr/>
                    <a:lstStyle/>
                    <a:p>
                      <a:r>
                        <a:rPr lang="en-US" sz="1400" b="1">
                          <a:solidFill>
                            <a:schemeClr val="bg1"/>
                          </a:solidFill>
                        </a:rPr>
                        <a:t>Epoch</a:t>
                      </a:r>
                    </a:p>
                  </a:txBody>
                  <a:tcPr>
                    <a:solidFill>
                      <a:srgbClr val="4F81BD"/>
                    </a:solidFill>
                  </a:tcPr>
                </a:tc>
                <a:tc>
                  <a:txBody>
                    <a:bodyPr/>
                    <a:lstStyle/>
                    <a:p>
                      <a:r>
                        <a:rPr lang="en-US" sz="1400" b="1">
                          <a:solidFill>
                            <a:schemeClr val="bg1"/>
                          </a:solidFill>
                        </a:rPr>
                        <a:t>Radial Sep (km)</a:t>
                      </a:r>
                    </a:p>
                  </a:txBody>
                  <a:tcPr>
                    <a:solidFill>
                      <a:srgbClr val="4F81BD"/>
                    </a:solidFill>
                  </a:tcPr>
                </a:tc>
                <a:tc>
                  <a:txBody>
                    <a:bodyPr/>
                    <a:lstStyle/>
                    <a:p>
                      <a:r>
                        <a:rPr lang="en-US" sz="1400" b="1">
                          <a:solidFill>
                            <a:schemeClr val="bg1"/>
                          </a:solidFill>
                        </a:rPr>
                        <a:t>In-Track Sep</a:t>
                      </a:r>
                      <a:r>
                        <a:rPr lang="en-US" sz="1400" b="1" baseline="0">
                          <a:solidFill>
                            <a:schemeClr val="bg1"/>
                          </a:solidFill>
                        </a:rPr>
                        <a:t> (km)</a:t>
                      </a:r>
                      <a:endParaRPr lang="en-US" sz="1400" b="1">
                        <a:solidFill>
                          <a:schemeClr val="bg1"/>
                        </a:solidFill>
                      </a:endParaRPr>
                    </a:p>
                  </a:txBody>
                  <a:tcPr>
                    <a:solidFill>
                      <a:srgbClr val="4F81BD"/>
                    </a:solidFill>
                  </a:tcPr>
                </a:tc>
                <a:tc>
                  <a:txBody>
                    <a:bodyPr/>
                    <a:lstStyle/>
                    <a:p>
                      <a:r>
                        <a:rPr lang="en-US" sz="1400" b="1">
                          <a:solidFill>
                            <a:schemeClr val="bg1"/>
                          </a:solidFill>
                        </a:rPr>
                        <a:t>Cross</a:t>
                      </a:r>
                      <a:r>
                        <a:rPr lang="en-US" sz="1400" b="1" baseline="0">
                          <a:solidFill>
                            <a:schemeClr val="bg1"/>
                          </a:solidFill>
                        </a:rPr>
                        <a:t>-Track Sep (km)</a:t>
                      </a:r>
                      <a:endParaRPr lang="en-US" sz="1400" b="1">
                        <a:solidFill>
                          <a:schemeClr val="bg1"/>
                        </a:solidFill>
                      </a:endParaRPr>
                    </a:p>
                  </a:txBody>
                  <a:tcPr>
                    <a:solidFill>
                      <a:srgbClr val="4F81BD"/>
                    </a:solidFill>
                  </a:tcPr>
                </a:tc>
                <a:tc>
                  <a:txBody>
                    <a:bodyPr/>
                    <a:lstStyle/>
                    <a:p>
                      <a:r>
                        <a:rPr lang="en-US" sz="1400" b="1">
                          <a:solidFill>
                            <a:schemeClr val="bg1"/>
                          </a:solidFill>
                        </a:rPr>
                        <a:t>Min RSS</a:t>
                      </a:r>
                      <a:r>
                        <a:rPr lang="en-US" sz="1400" b="1" baseline="0">
                          <a:solidFill>
                            <a:schemeClr val="bg1"/>
                          </a:solidFill>
                        </a:rPr>
                        <a:t> (km)</a:t>
                      </a:r>
                      <a:endParaRPr lang="en-US" sz="1400" b="1">
                        <a:solidFill>
                          <a:schemeClr val="bg1"/>
                        </a:solidFill>
                      </a:endParaRPr>
                    </a:p>
                  </a:txBody>
                  <a:tcPr>
                    <a:solidFill>
                      <a:srgbClr val="4F81BD"/>
                    </a:solidFill>
                  </a:tcPr>
                </a:tc>
                <a:extLst>
                  <a:ext uri="{0D108BD9-81ED-4DB2-BD59-A6C34878D82A}">
                    <a16:rowId xmlns:a16="http://schemas.microsoft.com/office/drawing/2014/main" val="2730279149"/>
                  </a:ext>
                </a:extLst>
              </a:tr>
              <a:tr h="401058">
                <a:tc>
                  <a:txBody>
                    <a:bodyPr/>
                    <a:lstStyle/>
                    <a:p>
                      <a:r>
                        <a:rPr lang="en-US" sz="1200"/>
                        <a:t>Oct 14 2022</a:t>
                      </a:r>
                    </a:p>
                  </a:txBody>
                  <a:tcPr/>
                </a:tc>
                <a:tc>
                  <a:txBody>
                    <a:bodyPr/>
                    <a:lstStyle/>
                    <a:p>
                      <a:r>
                        <a:rPr lang="en-US" sz="1200"/>
                        <a:t>1.0</a:t>
                      </a:r>
                    </a:p>
                  </a:txBody>
                  <a:tcPr/>
                </a:tc>
                <a:tc>
                  <a:txBody>
                    <a:bodyPr/>
                    <a:lstStyle/>
                    <a:p>
                      <a:r>
                        <a:rPr lang="en-US" sz="1200"/>
                        <a:t>-6.8</a:t>
                      </a:r>
                    </a:p>
                  </a:txBody>
                  <a:tcPr/>
                </a:tc>
                <a:tc>
                  <a:txBody>
                    <a:bodyPr/>
                    <a:lstStyle/>
                    <a:p>
                      <a:r>
                        <a:rPr lang="en-US" sz="1200"/>
                        <a:t>-0.1</a:t>
                      </a:r>
                    </a:p>
                  </a:txBody>
                  <a:tcPr/>
                </a:tc>
                <a:tc>
                  <a:txBody>
                    <a:bodyPr/>
                    <a:lstStyle/>
                    <a:p>
                      <a:r>
                        <a:rPr lang="en-US" sz="1200"/>
                        <a:t>6.9</a:t>
                      </a:r>
                    </a:p>
                  </a:txBody>
                  <a:tcPr/>
                </a:tc>
                <a:extLst>
                  <a:ext uri="{0D108BD9-81ED-4DB2-BD59-A6C34878D82A}">
                    <a16:rowId xmlns:a16="http://schemas.microsoft.com/office/drawing/2014/main" val="1898478315"/>
                  </a:ext>
                </a:extLst>
              </a:tr>
              <a:tr h="423080">
                <a:tc>
                  <a:txBody>
                    <a:bodyPr/>
                    <a:lstStyle/>
                    <a:p>
                      <a:r>
                        <a:rPr lang="en-US" sz="1200"/>
                        <a:t>Dec</a:t>
                      </a:r>
                      <a:r>
                        <a:rPr lang="en-US" sz="1200" baseline="0"/>
                        <a:t> 26 2022</a:t>
                      </a:r>
                      <a:endParaRPr lang="en-US" sz="1200"/>
                    </a:p>
                  </a:txBody>
                  <a:tcPr/>
                </a:tc>
                <a:tc>
                  <a:txBody>
                    <a:bodyPr/>
                    <a:lstStyle/>
                    <a:p>
                      <a:r>
                        <a:rPr lang="en-US" sz="1200"/>
                        <a:t>3.5</a:t>
                      </a:r>
                    </a:p>
                  </a:txBody>
                  <a:tcPr/>
                </a:tc>
                <a:tc>
                  <a:txBody>
                    <a:bodyPr/>
                    <a:lstStyle/>
                    <a:p>
                      <a:r>
                        <a:rPr lang="en-US" sz="1200"/>
                        <a:t>-7.0</a:t>
                      </a:r>
                    </a:p>
                  </a:txBody>
                  <a:tcPr/>
                </a:tc>
                <a:tc>
                  <a:txBody>
                    <a:bodyPr/>
                    <a:lstStyle/>
                    <a:p>
                      <a:r>
                        <a:rPr lang="en-US" sz="1200"/>
                        <a:t>-1.3</a:t>
                      </a:r>
                    </a:p>
                  </a:txBody>
                  <a:tcPr/>
                </a:tc>
                <a:tc>
                  <a:txBody>
                    <a:bodyPr/>
                    <a:lstStyle/>
                    <a:p>
                      <a:r>
                        <a:rPr lang="en-US" sz="1200"/>
                        <a:t>7.9</a:t>
                      </a:r>
                    </a:p>
                  </a:txBody>
                  <a:tcPr/>
                </a:tc>
                <a:extLst>
                  <a:ext uri="{0D108BD9-81ED-4DB2-BD59-A6C34878D82A}">
                    <a16:rowId xmlns:a16="http://schemas.microsoft.com/office/drawing/2014/main" val="3696004081"/>
                  </a:ext>
                </a:extLst>
              </a:tr>
              <a:tr h="382138">
                <a:tc>
                  <a:txBody>
                    <a:bodyPr/>
                    <a:lstStyle/>
                    <a:p>
                      <a:r>
                        <a:rPr lang="en-US" sz="1200"/>
                        <a:t>Mar 04 2023</a:t>
                      </a:r>
                    </a:p>
                  </a:txBody>
                  <a:tcPr/>
                </a:tc>
                <a:tc>
                  <a:txBody>
                    <a:bodyPr/>
                    <a:lstStyle/>
                    <a:p>
                      <a:r>
                        <a:rPr lang="en-US" sz="1200"/>
                        <a:t>5.1</a:t>
                      </a:r>
                    </a:p>
                  </a:txBody>
                  <a:tcPr/>
                </a:tc>
                <a:tc>
                  <a:txBody>
                    <a:bodyPr/>
                    <a:lstStyle/>
                    <a:p>
                      <a:r>
                        <a:rPr lang="en-US" sz="1200"/>
                        <a:t>4.6</a:t>
                      </a:r>
                    </a:p>
                  </a:txBody>
                  <a:tcPr/>
                </a:tc>
                <a:tc>
                  <a:txBody>
                    <a:bodyPr/>
                    <a:lstStyle/>
                    <a:p>
                      <a:r>
                        <a:rPr lang="en-US" sz="1200"/>
                        <a:t>-0.3</a:t>
                      </a:r>
                    </a:p>
                  </a:txBody>
                  <a:tcPr/>
                </a:tc>
                <a:tc>
                  <a:txBody>
                    <a:bodyPr/>
                    <a:lstStyle/>
                    <a:p>
                      <a:r>
                        <a:rPr lang="en-US" sz="1200"/>
                        <a:t>6.9</a:t>
                      </a:r>
                    </a:p>
                  </a:txBody>
                  <a:tcPr/>
                </a:tc>
                <a:extLst>
                  <a:ext uri="{0D108BD9-81ED-4DB2-BD59-A6C34878D82A}">
                    <a16:rowId xmlns:a16="http://schemas.microsoft.com/office/drawing/2014/main" val="2499317701"/>
                  </a:ext>
                </a:extLst>
              </a:tr>
              <a:tr h="409433">
                <a:tc>
                  <a:txBody>
                    <a:bodyPr/>
                    <a:lstStyle/>
                    <a:p>
                      <a:r>
                        <a:rPr lang="en-US" sz="1200"/>
                        <a:t>May 08 2023</a:t>
                      </a:r>
                    </a:p>
                  </a:txBody>
                  <a:tcPr/>
                </a:tc>
                <a:tc>
                  <a:txBody>
                    <a:bodyPr/>
                    <a:lstStyle/>
                    <a:p>
                      <a:r>
                        <a:rPr lang="en-US" sz="1200"/>
                        <a:t>4.0</a:t>
                      </a:r>
                    </a:p>
                  </a:txBody>
                  <a:tcPr/>
                </a:tc>
                <a:tc>
                  <a:txBody>
                    <a:bodyPr/>
                    <a:lstStyle/>
                    <a:p>
                      <a:r>
                        <a:rPr lang="en-US" sz="1200"/>
                        <a:t>-2.3</a:t>
                      </a:r>
                    </a:p>
                  </a:txBody>
                  <a:tcPr/>
                </a:tc>
                <a:tc>
                  <a:txBody>
                    <a:bodyPr/>
                    <a:lstStyle/>
                    <a:p>
                      <a:r>
                        <a:rPr lang="en-US" sz="1200"/>
                        <a:t>0.1</a:t>
                      </a:r>
                    </a:p>
                  </a:txBody>
                  <a:tcPr/>
                </a:tc>
                <a:tc>
                  <a:txBody>
                    <a:bodyPr/>
                    <a:lstStyle/>
                    <a:p>
                      <a:r>
                        <a:rPr lang="en-US" sz="1200"/>
                        <a:t>4.6</a:t>
                      </a:r>
                    </a:p>
                  </a:txBody>
                  <a:tcPr/>
                </a:tc>
                <a:extLst>
                  <a:ext uri="{0D108BD9-81ED-4DB2-BD59-A6C34878D82A}">
                    <a16:rowId xmlns:a16="http://schemas.microsoft.com/office/drawing/2014/main" val="2427686135"/>
                  </a:ext>
                </a:extLst>
              </a:tr>
              <a:tr h="409433">
                <a:tc>
                  <a:txBody>
                    <a:bodyPr/>
                    <a:lstStyle/>
                    <a:p>
                      <a:r>
                        <a:rPr lang="en-US" sz="1200"/>
                        <a:t>Jul 09 2023</a:t>
                      </a:r>
                    </a:p>
                  </a:txBody>
                  <a:tcPr/>
                </a:tc>
                <a:tc>
                  <a:txBody>
                    <a:bodyPr/>
                    <a:lstStyle/>
                    <a:p>
                      <a:r>
                        <a:rPr lang="en-US" sz="1200"/>
                        <a:t>4.0</a:t>
                      </a:r>
                    </a:p>
                  </a:txBody>
                  <a:tcPr/>
                </a:tc>
                <a:tc>
                  <a:txBody>
                    <a:bodyPr/>
                    <a:lstStyle/>
                    <a:p>
                      <a:r>
                        <a:rPr lang="en-US" sz="1200"/>
                        <a:t>-7.9</a:t>
                      </a:r>
                    </a:p>
                  </a:txBody>
                  <a:tcPr/>
                </a:tc>
                <a:tc>
                  <a:txBody>
                    <a:bodyPr/>
                    <a:lstStyle/>
                    <a:p>
                      <a:r>
                        <a:rPr lang="en-US" sz="1200"/>
                        <a:t>-0.4</a:t>
                      </a:r>
                    </a:p>
                  </a:txBody>
                  <a:tcPr/>
                </a:tc>
                <a:tc>
                  <a:txBody>
                    <a:bodyPr/>
                    <a:lstStyle/>
                    <a:p>
                      <a:r>
                        <a:rPr lang="en-US" sz="1200"/>
                        <a:t>8.9</a:t>
                      </a:r>
                    </a:p>
                  </a:txBody>
                  <a:tcPr/>
                </a:tc>
                <a:extLst>
                  <a:ext uri="{0D108BD9-81ED-4DB2-BD59-A6C34878D82A}">
                    <a16:rowId xmlns:a16="http://schemas.microsoft.com/office/drawing/2014/main" val="2970248510"/>
                  </a:ext>
                </a:extLst>
              </a:tr>
              <a:tr h="409433">
                <a:tc>
                  <a:txBody>
                    <a:bodyPr/>
                    <a:lstStyle/>
                    <a:p>
                      <a:r>
                        <a:rPr lang="en-US" sz="1200"/>
                        <a:t>Sep 07 2023</a:t>
                      </a:r>
                    </a:p>
                  </a:txBody>
                  <a:tcPr/>
                </a:tc>
                <a:tc>
                  <a:txBody>
                    <a:bodyPr/>
                    <a:lstStyle/>
                    <a:p>
                      <a:r>
                        <a:rPr lang="en-US" sz="1200"/>
                        <a:t>7.1</a:t>
                      </a:r>
                    </a:p>
                  </a:txBody>
                  <a:tcPr/>
                </a:tc>
                <a:tc>
                  <a:txBody>
                    <a:bodyPr/>
                    <a:lstStyle/>
                    <a:p>
                      <a:r>
                        <a:rPr lang="en-US" sz="1200"/>
                        <a:t>-8.6</a:t>
                      </a:r>
                    </a:p>
                  </a:txBody>
                  <a:tcPr/>
                </a:tc>
                <a:tc>
                  <a:txBody>
                    <a:bodyPr/>
                    <a:lstStyle/>
                    <a:p>
                      <a:r>
                        <a:rPr lang="en-US" sz="1200"/>
                        <a:t>-0.4</a:t>
                      </a:r>
                    </a:p>
                  </a:txBody>
                  <a:tcPr/>
                </a:tc>
                <a:tc>
                  <a:txBody>
                    <a:bodyPr/>
                    <a:lstStyle/>
                    <a:p>
                      <a:r>
                        <a:rPr lang="en-US" sz="1200"/>
                        <a:t>11.1</a:t>
                      </a:r>
                    </a:p>
                  </a:txBody>
                  <a:tcPr/>
                </a:tc>
                <a:extLst>
                  <a:ext uri="{0D108BD9-81ED-4DB2-BD59-A6C34878D82A}">
                    <a16:rowId xmlns:a16="http://schemas.microsoft.com/office/drawing/2014/main" val="402908191"/>
                  </a:ext>
                </a:extLst>
              </a:tr>
              <a:tr h="409433">
                <a:tc>
                  <a:txBody>
                    <a:bodyPr/>
                    <a:lstStyle/>
                    <a:p>
                      <a:r>
                        <a:rPr lang="en-US" sz="1200"/>
                        <a:t>Nov 04 2023</a:t>
                      </a:r>
                    </a:p>
                  </a:txBody>
                  <a:tcPr/>
                </a:tc>
                <a:tc>
                  <a:txBody>
                    <a:bodyPr/>
                    <a:lstStyle/>
                    <a:p>
                      <a:r>
                        <a:rPr lang="en-US" sz="1200"/>
                        <a:t>7.4</a:t>
                      </a:r>
                    </a:p>
                  </a:txBody>
                  <a:tcPr/>
                </a:tc>
                <a:tc>
                  <a:txBody>
                    <a:bodyPr/>
                    <a:lstStyle/>
                    <a:p>
                      <a:r>
                        <a:rPr lang="en-US" sz="1200"/>
                        <a:t>14.2</a:t>
                      </a:r>
                    </a:p>
                  </a:txBody>
                  <a:tcPr/>
                </a:tc>
                <a:tc>
                  <a:txBody>
                    <a:bodyPr/>
                    <a:lstStyle/>
                    <a:p>
                      <a:r>
                        <a:rPr lang="en-US" sz="1200"/>
                        <a:t>-0.8</a:t>
                      </a:r>
                    </a:p>
                  </a:txBody>
                  <a:tcPr/>
                </a:tc>
                <a:tc>
                  <a:txBody>
                    <a:bodyPr/>
                    <a:lstStyle/>
                    <a:p>
                      <a:r>
                        <a:rPr lang="en-US" sz="1200"/>
                        <a:t>16.1</a:t>
                      </a:r>
                    </a:p>
                  </a:txBody>
                  <a:tcPr/>
                </a:tc>
                <a:extLst>
                  <a:ext uri="{0D108BD9-81ED-4DB2-BD59-A6C34878D82A}">
                    <a16:rowId xmlns:a16="http://schemas.microsoft.com/office/drawing/2014/main" val="894462316"/>
                  </a:ext>
                </a:extLst>
              </a:tr>
              <a:tr h="409433">
                <a:tc>
                  <a:txBody>
                    <a:bodyPr/>
                    <a:lstStyle/>
                    <a:p>
                      <a:r>
                        <a:rPr lang="en-US" sz="1200"/>
                        <a:t>Dec 30 2023</a:t>
                      </a:r>
                    </a:p>
                  </a:txBody>
                  <a:tcPr/>
                </a:tc>
                <a:tc>
                  <a:txBody>
                    <a:bodyPr/>
                    <a:lstStyle/>
                    <a:p>
                      <a:r>
                        <a:rPr lang="en-US" sz="1200"/>
                        <a:t>7.6</a:t>
                      </a:r>
                    </a:p>
                  </a:txBody>
                  <a:tcPr/>
                </a:tc>
                <a:tc>
                  <a:txBody>
                    <a:bodyPr/>
                    <a:lstStyle/>
                    <a:p>
                      <a:pPr lvl="0">
                        <a:buNone/>
                      </a:pPr>
                      <a:r>
                        <a:rPr lang="en-US" sz="1200"/>
                        <a:t>-9.9</a:t>
                      </a:r>
                    </a:p>
                  </a:txBody>
                  <a:tcPr/>
                </a:tc>
                <a:tc>
                  <a:txBody>
                    <a:bodyPr/>
                    <a:lstStyle/>
                    <a:p>
                      <a:r>
                        <a:rPr lang="en-US" sz="1200"/>
                        <a:t>-0.4</a:t>
                      </a:r>
                    </a:p>
                  </a:txBody>
                  <a:tcPr/>
                </a:tc>
                <a:tc>
                  <a:txBody>
                    <a:bodyPr/>
                    <a:lstStyle/>
                    <a:p>
                      <a:r>
                        <a:rPr lang="en-US" sz="1200"/>
                        <a:t>12.5</a:t>
                      </a:r>
                    </a:p>
                  </a:txBody>
                  <a:tcPr/>
                </a:tc>
                <a:extLst>
                  <a:ext uri="{0D108BD9-81ED-4DB2-BD59-A6C34878D82A}">
                    <a16:rowId xmlns:a16="http://schemas.microsoft.com/office/drawing/2014/main" val="732581776"/>
                  </a:ext>
                </a:extLst>
              </a:tr>
            </a:tbl>
          </a:graphicData>
        </a:graphic>
      </p:graphicFrame>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26518" y="1812175"/>
            <a:ext cx="4857403" cy="3643052"/>
          </a:xfrm>
          <a:prstGeom prst="rect">
            <a:avLst/>
          </a:prstGeom>
        </p:spPr>
      </p:pic>
    </p:spTree>
    <p:extLst>
      <p:ext uri="{BB962C8B-B14F-4D97-AF65-F5344CB8AC3E}">
        <p14:creationId xmlns:p14="http://schemas.microsoft.com/office/powerpoint/2010/main" val="9689479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48145"/>
          </a:xfrm>
        </p:spPr>
        <p:txBody>
          <a:bodyPr lIns="91440" tIns="45720" rIns="91440" bIns="45720" anchor="ctr"/>
          <a:lstStyle/>
          <a:p>
            <a:r>
              <a:rPr lang="en-US" sz="2400"/>
              <a:t>Buffers/Crossings – No 2</a:t>
            </a:r>
            <a:r>
              <a:rPr lang="en-US" sz="2400" baseline="30000"/>
              <a:t>nd</a:t>
            </a:r>
            <a:r>
              <a:rPr lang="en-US" sz="2400"/>
              <a:t> CEM: Morning Constellation</a:t>
            </a:r>
          </a:p>
        </p:txBody>
      </p:sp>
      <p:graphicFrame>
        <p:nvGraphicFramePr>
          <p:cNvPr id="3" name="Content Placeholder 5">
            <a:extLst>
              <a:ext uri="{FF2B5EF4-FFF2-40B4-BE49-F238E27FC236}">
                <a16:creationId xmlns:a16="http://schemas.microsoft.com/office/drawing/2014/main" id="{508D0355-29F3-46AC-9294-B0AE86DD2FA1}"/>
              </a:ext>
            </a:extLst>
          </p:cNvPr>
          <p:cNvGraphicFramePr>
            <a:graphicFrameLocks/>
          </p:cNvGraphicFramePr>
          <p:nvPr/>
        </p:nvGraphicFramePr>
        <p:xfrm>
          <a:off x="121127" y="991868"/>
          <a:ext cx="3076942" cy="5293440"/>
        </p:xfrm>
        <a:graphic>
          <a:graphicData uri="http://schemas.openxmlformats.org/drawingml/2006/table">
            <a:tbl>
              <a:tblPr firstRow="1" bandRow="1">
                <a:tableStyleId>{5C22544A-7EE6-4342-B048-85BDC9FD1C3A}</a:tableStyleId>
              </a:tblPr>
              <a:tblGrid>
                <a:gridCol w="1538471">
                  <a:extLst>
                    <a:ext uri="{9D8B030D-6E8A-4147-A177-3AD203B41FA5}">
                      <a16:colId xmlns:a16="http://schemas.microsoft.com/office/drawing/2014/main" val="346311938"/>
                    </a:ext>
                  </a:extLst>
                </a:gridCol>
                <a:gridCol w="1538471">
                  <a:extLst>
                    <a:ext uri="{9D8B030D-6E8A-4147-A177-3AD203B41FA5}">
                      <a16:colId xmlns:a16="http://schemas.microsoft.com/office/drawing/2014/main" val="896051883"/>
                    </a:ext>
                  </a:extLst>
                </a:gridCol>
              </a:tblGrid>
              <a:tr h="341003">
                <a:tc gridSpan="2">
                  <a:txBody>
                    <a:bodyPr/>
                    <a:lstStyle/>
                    <a:p>
                      <a:pPr algn="ctr"/>
                      <a:r>
                        <a:rPr lang="en-US" sz="1800"/>
                        <a:t>Terra/L7 Crossings</a:t>
                      </a:r>
                    </a:p>
                  </a:txBody>
                  <a:tcPr>
                    <a:solidFill>
                      <a:srgbClr val="4F81BD"/>
                    </a:solidFill>
                  </a:tcPr>
                </a:tc>
                <a:tc hMerge="1">
                  <a:txBody>
                    <a:bodyPr/>
                    <a:lstStyle/>
                    <a:p>
                      <a:endParaRPr lang="en-US" sz="1400"/>
                    </a:p>
                  </a:txBody>
                  <a:tcPr/>
                </a:tc>
                <a:extLst>
                  <a:ext uri="{0D108BD9-81ED-4DB2-BD59-A6C34878D82A}">
                    <a16:rowId xmlns:a16="http://schemas.microsoft.com/office/drawing/2014/main" val="532452507"/>
                  </a:ext>
                </a:extLst>
              </a:tr>
              <a:tr h="618403">
                <a:tc>
                  <a:txBody>
                    <a:bodyPr/>
                    <a:lstStyle/>
                    <a:p>
                      <a:r>
                        <a:rPr lang="en-US" sz="1800" b="1">
                          <a:solidFill>
                            <a:schemeClr val="bg1"/>
                          </a:solidFill>
                        </a:rPr>
                        <a:t>Epoch</a:t>
                      </a:r>
                    </a:p>
                  </a:txBody>
                  <a:tcPr>
                    <a:solidFill>
                      <a:srgbClr val="4F81BD"/>
                    </a:solidFill>
                  </a:tcPr>
                </a:tc>
                <a:tc>
                  <a:txBody>
                    <a:bodyPr/>
                    <a:lstStyle/>
                    <a:p>
                      <a:r>
                        <a:rPr lang="en-US" sz="1800" b="1">
                          <a:solidFill>
                            <a:schemeClr val="bg1"/>
                          </a:solidFill>
                        </a:rPr>
                        <a:t>Radial Sep (km)</a:t>
                      </a:r>
                    </a:p>
                  </a:txBody>
                  <a:tcPr>
                    <a:solidFill>
                      <a:srgbClr val="4F81BD"/>
                    </a:solidFill>
                  </a:tcPr>
                </a:tc>
                <a:extLst>
                  <a:ext uri="{0D108BD9-81ED-4DB2-BD59-A6C34878D82A}">
                    <a16:rowId xmlns:a16="http://schemas.microsoft.com/office/drawing/2014/main" val="3277075227"/>
                  </a:ext>
                </a:extLst>
              </a:tr>
              <a:tr h="535950">
                <a:tc>
                  <a:txBody>
                    <a:bodyPr/>
                    <a:lstStyle/>
                    <a:p>
                      <a:r>
                        <a:rPr lang="en-US" sz="1600"/>
                        <a:t>Sep 23 2022</a:t>
                      </a:r>
                    </a:p>
                  </a:txBody>
                  <a:tcPr/>
                </a:tc>
                <a:tc>
                  <a:txBody>
                    <a:bodyPr/>
                    <a:lstStyle/>
                    <a:p>
                      <a:r>
                        <a:rPr lang="en-US" sz="1600"/>
                        <a:t>-8.4 (N)</a:t>
                      </a:r>
                    </a:p>
                  </a:txBody>
                  <a:tcPr/>
                </a:tc>
                <a:extLst>
                  <a:ext uri="{0D108BD9-81ED-4DB2-BD59-A6C34878D82A}">
                    <a16:rowId xmlns:a16="http://schemas.microsoft.com/office/drawing/2014/main" val="4116746367"/>
                  </a:ext>
                </a:extLst>
              </a:tr>
              <a:tr h="535950">
                <a:tc>
                  <a:txBody>
                    <a:bodyPr/>
                    <a:lstStyle/>
                    <a:p>
                      <a:r>
                        <a:rPr lang="en-US" sz="1600"/>
                        <a:t>Nov 11 2022</a:t>
                      </a:r>
                    </a:p>
                  </a:txBody>
                  <a:tcPr/>
                </a:tc>
                <a:tc>
                  <a:txBody>
                    <a:bodyPr/>
                    <a:lstStyle/>
                    <a:p>
                      <a:r>
                        <a:rPr lang="en-US" sz="1600"/>
                        <a:t>-2.8</a:t>
                      </a:r>
                      <a:r>
                        <a:rPr lang="en-US" sz="1600" baseline="0"/>
                        <a:t> (N)</a:t>
                      </a:r>
                      <a:endParaRPr lang="en-US" sz="1600"/>
                    </a:p>
                  </a:txBody>
                  <a:tcPr/>
                </a:tc>
                <a:extLst>
                  <a:ext uri="{0D108BD9-81ED-4DB2-BD59-A6C34878D82A}">
                    <a16:rowId xmlns:a16="http://schemas.microsoft.com/office/drawing/2014/main" val="1724355541"/>
                  </a:ext>
                </a:extLst>
              </a:tr>
              <a:tr h="535950">
                <a:tc>
                  <a:txBody>
                    <a:bodyPr/>
                    <a:lstStyle/>
                    <a:p>
                      <a:r>
                        <a:rPr lang="en-US" sz="1600"/>
                        <a:t>Jan 10 2023</a:t>
                      </a:r>
                    </a:p>
                  </a:txBody>
                  <a:tcPr/>
                </a:tc>
                <a:tc>
                  <a:txBody>
                    <a:bodyPr/>
                    <a:lstStyle/>
                    <a:p>
                      <a:r>
                        <a:rPr lang="en-US" sz="1600"/>
                        <a:t>-2.8 (S)</a:t>
                      </a:r>
                    </a:p>
                  </a:txBody>
                  <a:tcPr/>
                </a:tc>
                <a:extLst>
                  <a:ext uri="{0D108BD9-81ED-4DB2-BD59-A6C34878D82A}">
                    <a16:rowId xmlns:a16="http://schemas.microsoft.com/office/drawing/2014/main" val="1730555062"/>
                  </a:ext>
                </a:extLst>
              </a:tr>
              <a:tr h="535950">
                <a:tc>
                  <a:txBody>
                    <a:bodyPr/>
                    <a:lstStyle/>
                    <a:p>
                      <a:r>
                        <a:rPr lang="en-US" sz="1600"/>
                        <a:t>Mar 10 2023</a:t>
                      </a:r>
                    </a:p>
                  </a:txBody>
                  <a:tcPr/>
                </a:tc>
                <a:tc>
                  <a:txBody>
                    <a:bodyPr/>
                    <a:lstStyle/>
                    <a:p>
                      <a:r>
                        <a:rPr lang="en-US" sz="1600"/>
                        <a:t>-2.7 (N)</a:t>
                      </a:r>
                    </a:p>
                  </a:txBody>
                  <a:tcPr/>
                </a:tc>
                <a:extLst>
                  <a:ext uri="{0D108BD9-81ED-4DB2-BD59-A6C34878D82A}">
                    <a16:rowId xmlns:a16="http://schemas.microsoft.com/office/drawing/2014/main" val="3602339087"/>
                  </a:ext>
                </a:extLst>
              </a:tr>
              <a:tr h="535950">
                <a:tc>
                  <a:txBody>
                    <a:bodyPr/>
                    <a:lstStyle/>
                    <a:p>
                      <a:r>
                        <a:rPr lang="en-US" sz="1600"/>
                        <a:t>May 09 2023</a:t>
                      </a:r>
                    </a:p>
                  </a:txBody>
                  <a:tcPr/>
                </a:tc>
                <a:tc>
                  <a:txBody>
                    <a:bodyPr/>
                    <a:lstStyle/>
                    <a:p>
                      <a:r>
                        <a:rPr lang="en-US" sz="1600"/>
                        <a:t>-2.6 (S)</a:t>
                      </a:r>
                    </a:p>
                  </a:txBody>
                  <a:tcPr/>
                </a:tc>
                <a:extLst>
                  <a:ext uri="{0D108BD9-81ED-4DB2-BD59-A6C34878D82A}">
                    <a16:rowId xmlns:a16="http://schemas.microsoft.com/office/drawing/2014/main" val="3556467065"/>
                  </a:ext>
                </a:extLst>
              </a:tr>
              <a:tr h="535950">
                <a:tc>
                  <a:txBody>
                    <a:bodyPr/>
                    <a:lstStyle/>
                    <a:p>
                      <a:r>
                        <a:rPr lang="en-US" sz="1600"/>
                        <a:t>Jul 08 2023</a:t>
                      </a:r>
                    </a:p>
                  </a:txBody>
                  <a:tcPr/>
                </a:tc>
                <a:tc>
                  <a:txBody>
                    <a:bodyPr/>
                    <a:lstStyle/>
                    <a:p>
                      <a:r>
                        <a:rPr lang="en-US" sz="1600"/>
                        <a:t>-2.7 (N)</a:t>
                      </a:r>
                    </a:p>
                  </a:txBody>
                  <a:tcPr/>
                </a:tc>
                <a:extLst>
                  <a:ext uri="{0D108BD9-81ED-4DB2-BD59-A6C34878D82A}">
                    <a16:rowId xmlns:a16="http://schemas.microsoft.com/office/drawing/2014/main" val="3367359019"/>
                  </a:ext>
                </a:extLst>
              </a:tr>
              <a:tr h="535950">
                <a:tc>
                  <a:txBody>
                    <a:bodyPr/>
                    <a:lstStyle/>
                    <a:p>
                      <a:r>
                        <a:rPr lang="en-US" sz="1600"/>
                        <a:t>Sep 06</a:t>
                      </a:r>
                      <a:r>
                        <a:rPr lang="en-US" sz="1600" baseline="0"/>
                        <a:t> 2023</a:t>
                      </a:r>
                      <a:endParaRPr lang="en-US" sz="1600"/>
                    </a:p>
                  </a:txBody>
                  <a:tcPr/>
                </a:tc>
                <a:tc>
                  <a:txBody>
                    <a:bodyPr/>
                    <a:lstStyle/>
                    <a:p>
                      <a:r>
                        <a:rPr lang="en-US" sz="1600"/>
                        <a:t>-2.7 (S)</a:t>
                      </a:r>
                    </a:p>
                  </a:txBody>
                  <a:tcPr/>
                </a:tc>
                <a:extLst>
                  <a:ext uri="{0D108BD9-81ED-4DB2-BD59-A6C34878D82A}">
                    <a16:rowId xmlns:a16="http://schemas.microsoft.com/office/drawing/2014/main" val="3548698865"/>
                  </a:ext>
                </a:extLst>
              </a:tr>
              <a:tr h="535950">
                <a:tc>
                  <a:txBody>
                    <a:bodyPr/>
                    <a:lstStyle/>
                    <a:p>
                      <a:r>
                        <a:rPr lang="en-US" sz="1600"/>
                        <a:t>Nov 06 2023</a:t>
                      </a:r>
                    </a:p>
                  </a:txBody>
                  <a:tcPr/>
                </a:tc>
                <a:tc>
                  <a:txBody>
                    <a:bodyPr/>
                    <a:lstStyle/>
                    <a:p>
                      <a:r>
                        <a:rPr lang="en-US" sz="1600"/>
                        <a:t>-2.8 (N)</a:t>
                      </a:r>
                    </a:p>
                  </a:txBody>
                  <a:tcPr/>
                </a:tc>
                <a:extLst>
                  <a:ext uri="{0D108BD9-81ED-4DB2-BD59-A6C34878D82A}">
                    <a16:rowId xmlns:a16="http://schemas.microsoft.com/office/drawing/2014/main" val="2215493157"/>
                  </a:ext>
                </a:extLst>
              </a:tr>
            </a:tbl>
          </a:graphicData>
        </a:graphic>
      </p:graphicFrame>
      <p:pic>
        <p:nvPicPr>
          <p:cNvPr id="7" name="Picture 6"/>
          <p:cNvPicPr>
            <a:picLocks noChangeAspect="1"/>
          </p:cNvPicPr>
          <p:nvPr/>
        </p:nvPicPr>
        <p:blipFill>
          <a:blip r:embed="rId2"/>
          <a:stretch>
            <a:fillRect/>
          </a:stretch>
        </p:blipFill>
        <p:spPr>
          <a:xfrm>
            <a:off x="3331072" y="1635236"/>
            <a:ext cx="5688242" cy="4006703"/>
          </a:xfrm>
          <a:prstGeom prst="rect">
            <a:avLst/>
          </a:prstGeom>
        </p:spPr>
      </p:pic>
    </p:spTree>
    <p:extLst>
      <p:ext uri="{BB962C8B-B14F-4D97-AF65-F5344CB8AC3E}">
        <p14:creationId xmlns:p14="http://schemas.microsoft.com/office/powerpoint/2010/main" val="94193939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48145"/>
          </a:xfrm>
        </p:spPr>
        <p:txBody>
          <a:bodyPr lIns="91440" tIns="45720" rIns="91440" bIns="45720" anchor="ctr"/>
          <a:lstStyle/>
          <a:p>
            <a:r>
              <a:rPr lang="en-US" sz="2400"/>
              <a:t>Buffers/Crossings – No 2</a:t>
            </a:r>
            <a:r>
              <a:rPr lang="en-US" sz="2400" baseline="30000"/>
              <a:t>nd</a:t>
            </a:r>
            <a:r>
              <a:rPr lang="en-US" sz="2400"/>
              <a:t> CEM: A-Train</a:t>
            </a:r>
          </a:p>
        </p:txBody>
      </p:sp>
      <p:graphicFrame>
        <p:nvGraphicFramePr>
          <p:cNvPr id="7" name="Content Placeholder 5">
            <a:extLst>
              <a:ext uri="{FF2B5EF4-FFF2-40B4-BE49-F238E27FC236}">
                <a16:creationId xmlns:a16="http://schemas.microsoft.com/office/drawing/2014/main" id="{2614BD89-F2FB-49AE-9264-969DA9F13A51}"/>
              </a:ext>
            </a:extLst>
          </p:cNvPr>
          <p:cNvGraphicFramePr>
            <a:graphicFrameLocks/>
          </p:cNvGraphicFramePr>
          <p:nvPr/>
        </p:nvGraphicFramePr>
        <p:xfrm>
          <a:off x="190581" y="977666"/>
          <a:ext cx="2726712" cy="1832210"/>
        </p:xfrm>
        <a:graphic>
          <a:graphicData uri="http://schemas.openxmlformats.org/drawingml/2006/table">
            <a:tbl>
              <a:tblPr firstRow="1" bandRow="1">
                <a:tableStyleId>{5C22544A-7EE6-4342-B048-85BDC9FD1C3A}</a:tableStyleId>
              </a:tblPr>
              <a:tblGrid>
                <a:gridCol w="1296521">
                  <a:extLst>
                    <a:ext uri="{9D8B030D-6E8A-4147-A177-3AD203B41FA5}">
                      <a16:colId xmlns:a16="http://schemas.microsoft.com/office/drawing/2014/main" val="346311938"/>
                    </a:ext>
                  </a:extLst>
                </a:gridCol>
                <a:gridCol w="1430191">
                  <a:extLst>
                    <a:ext uri="{9D8B030D-6E8A-4147-A177-3AD203B41FA5}">
                      <a16:colId xmlns:a16="http://schemas.microsoft.com/office/drawing/2014/main" val="896051883"/>
                    </a:ext>
                  </a:extLst>
                </a:gridCol>
              </a:tblGrid>
              <a:tr h="438698">
                <a:tc gridSpan="2">
                  <a:txBody>
                    <a:bodyPr/>
                    <a:lstStyle/>
                    <a:p>
                      <a:pPr algn="ctr"/>
                      <a:r>
                        <a:rPr lang="en-US" sz="1400"/>
                        <a:t>Terra/Aqua Crossings</a:t>
                      </a:r>
                    </a:p>
                  </a:txBody>
                  <a:tcPr>
                    <a:solidFill>
                      <a:srgbClr val="4F81BD"/>
                    </a:solidFill>
                  </a:tcPr>
                </a:tc>
                <a:tc hMerge="1">
                  <a:txBody>
                    <a:bodyPr/>
                    <a:lstStyle/>
                    <a:p>
                      <a:endParaRPr lang="en-US" sz="1400"/>
                    </a:p>
                  </a:txBody>
                  <a:tcPr/>
                </a:tc>
                <a:extLst>
                  <a:ext uri="{0D108BD9-81ED-4DB2-BD59-A6C34878D82A}">
                    <a16:rowId xmlns:a16="http://schemas.microsoft.com/office/drawing/2014/main" val="532452507"/>
                  </a:ext>
                </a:extLst>
              </a:tr>
              <a:tr h="516116">
                <a:tc>
                  <a:txBody>
                    <a:bodyPr/>
                    <a:lstStyle/>
                    <a:p>
                      <a:r>
                        <a:rPr lang="en-US" sz="1400" b="1">
                          <a:solidFill>
                            <a:schemeClr val="bg1"/>
                          </a:solidFill>
                        </a:rPr>
                        <a:t>Epoch</a:t>
                      </a:r>
                    </a:p>
                  </a:txBody>
                  <a:tcPr>
                    <a:solidFill>
                      <a:srgbClr val="4F81BD"/>
                    </a:solidFill>
                  </a:tcPr>
                </a:tc>
                <a:tc>
                  <a:txBody>
                    <a:bodyPr/>
                    <a:lstStyle/>
                    <a:p>
                      <a:r>
                        <a:rPr lang="en-US" sz="1400" b="1">
                          <a:solidFill>
                            <a:schemeClr val="bg1"/>
                          </a:solidFill>
                        </a:rPr>
                        <a:t>Radial Sep (km)</a:t>
                      </a:r>
                    </a:p>
                  </a:txBody>
                  <a:tcPr>
                    <a:solidFill>
                      <a:srgbClr val="4F81BD"/>
                    </a:solidFill>
                  </a:tcPr>
                </a:tc>
                <a:extLst>
                  <a:ext uri="{0D108BD9-81ED-4DB2-BD59-A6C34878D82A}">
                    <a16:rowId xmlns:a16="http://schemas.microsoft.com/office/drawing/2014/main" val="3277075227"/>
                  </a:ext>
                </a:extLst>
              </a:tr>
              <a:tr h="438698">
                <a:tc>
                  <a:txBody>
                    <a:bodyPr/>
                    <a:lstStyle/>
                    <a:p>
                      <a:r>
                        <a:rPr lang="en-US" sz="1400"/>
                        <a:t>Mar 13 2023</a:t>
                      </a:r>
                    </a:p>
                  </a:txBody>
                  <a:tcPr/>
                </a:tc>
                <a:tc>
                  <a:txBody>
                    <a:bodyPr/>
                    <a:lstStyle/>
                    <a:p>
                      <a:r>
                        <a:rPr lang="en-US" sz="1400"/>
                        <a:t>-0.4 (S)</a:t>
                      </a:r>
                    </a:p>
                  </a:txBody>
                  <a:tcPr/>
                </a:tc>
                <a:extLst>
                  <a:ext uri="{0D108BD9-81ED-4DB2-BD59-A6C34878D82A}">
                    <a16:rowId xmlns:a16="http://schemas.microsoft.com/office/drawing/2014/main" val="3556467065"/>
                  </a:ext>
                </a:extLst>
              </a:tr>
              <a:tr h="438698">
                <a:tc>
                  <a:txBody>
                    <a:bodyPr/>
                    <a:lstStyle/>
                    <a:p>
                      <a:r>
                        <a:rPr lang="en-US" sz="1400"/>
                        <a:t>Oct</a:t>
                      </a:r>
                      <a:r>
                        <a:rPr lang="en-US" sz="1400" baseline="0"/>
                        <a:t> 20 2023</a:t>
                      </a:r>
                      <a:endParaRPr lang="en-US" sz="1400"/>
                    </a:p>
                  </a:txBody>
                  <a:tcPr/>
                </a:tc>
                <a:tc>
                  <a:txBody>
                    <a:bodyPr/>
                    <a:lstStyle/>
                    <a:p>
                      <a:r>
                        <a:rPr lang="en-US" sz="1400"/>
                        <a:t>-1.7</a:t>
                      </a:r>
                      <a:r>
                        <a:rPr lang="en-US" sz="1400" baseline="0"/>
                        <a:t> (S)</a:t>
                      </a:r>
                      <a:endParaRPr lang="en-US" sz="1400"/>
                    </a:p>
                  </a:txBody>
                  <a:tcPr/>
                </a:tc>
                <a:extLst>
                  <a:ext uri="{0D108BD9-81ED-4DB2-BD59-A6C34878D82A}">
                    <a16:rowId xmlns:a16="http://schemas.microsoft.com/office/drawing/2014/main" val="606483512"/>
                  </a:ext>
                </a:extLst>
              </a:tr>
            </a:tbl>
          </a:graphicData>
        </a:graphic>
      </p:graphicFrame>
      <p:graphicFrame>
        <p:nvGraphicFramePr>
          <p:cNvPr id="12" name="Content Placeholder 5">
            <a:extLst>
              <a:ext uri="{FF2B5EF4-FFF2-40B4-BE49-F238E27FC236}">
                <a16:creationId xmlns:a16="http://schemas.microsoft.com/office/drawing/2014/main" id="{EB16E7FD-F821-442F-8EB2-B60C308BA276}"/>
              </a:ext>
            </a:extLst>
          </p:cNvPr>
          <p:cNvGraphicFramePr>
            <a:graphicFrameLocks/>
          </p:cNvGraphicFramePr>
          <p:nvPr/>
        </p:nvGraphicFramePr>
        <p:xfrm>
          <a:off x="362032" y="2901717"/>
          <a:ext cx="2383810" cy="3473427"/>
        </p:xfrm>
        <a:graphic>
          <a:graphicData uri="http://schemas.openxmlformats.org/drawingml/2006/table">
            <a:tbl>
              <a:tblPr firstRow="1" bandRow="1">
                <a:tableStyleId>{5C22544A-7EE6-4342-B048-85BDC9FD1C3A}</a:tableStyleId>
              </a:tblPr>
              <a:tblGrid>
                <a:gridCol w="1191905">
                  <a:extLst>
                    <a:ext uri="{9D8B030D-6E8A-4147-A177-3AD203B41FA5}">
                      <a16:colId xmlns:a16="http://schemas.microsoft.com/office/drawing/2014/main" val="346311938"/>
                    </a:ext>
                  </a:extLst>
                </a:gridCol>
                <a:gridCol w="1191905">
                  <a:extLst>
                    <a:ext uri="{9D8B030D-6E8A-4147-A177-3AD203B41FA5}">
                      <a16:colId xmlns:a16="http://schemas.microsoft.com/office/drawing/2014/main" val="896051883"/>
                    </a:ext>
                  </a:extLst>
                </a:gridCol>
              </a:tblGrid>
              <a:tr h="279913">
                <a:tc gridSpan="2">
                  <a:txBody>
                    <a:bodyPr/>
                    <a:lstStyle/>
                    <a:p>
                      <a:pPr algn="ctr"/>
                      <a:r>
                        <a:rPr lang="en-US" sz="1600"/>
                        <a:t>Terra/Aura Crossings</a:t>
                      </a:r>
                    </a:p>
                  </a:txBody>
                  <a:tcPr>
                    <a:solidFill>
                      <a:srgbClr val="4F81BD"/>
                    </a:solidFill>
                  </a:tcPr>
                </a:tc>
                <a:tc hMerge="1">
                  <a:txBody>
                    <a:bodyPr/>
                    <a:lstStyle/>
                    <a:p>
                      <a:endParaRPr lang="en-US" sz="1400"/>
                    </a:p>
                  </a:txBody>
                  <a:tcPr/>
                </a:tc>
                <a:extLst>
                  <a:ext uri="{0D108BD9-81ED-4DB2-BD59-A6C34878D82A}">
                    <a16:rowId xmlns:a16="http://schemas.microsoft.com/office/drawing/2014/main" val="532452507"/>
                  </a:ext>
                </a:extLst>
              </a:tr>
              <a:tr h="671792">
                <a:tc>
                  <a:txBody>
                    <a:bodyPr/>
                    <a:lstStyle/>
                    <a:p>
                      <a:r>
                        <a:rPr lang="en-US" sz="1600" b="1">
                          <a:solidFill>
                            <a:schemeClr val="bg1"/>
                          </a:solidFill>
                        </a:rPr>
                        <a:t>Epoch</a:t>
                      </a:r>
                    </a:p>
                  </a:txBody>
                  <a:tcPr>
                    <a:solidFill>
                      <a:srgbClr val="4F81BD"/>
                    </a:solidFill>
                  </a:tcPr>
                </a:tc>
                <a:tc>
                  <a:txBody>
                    <a:bodyPr/>
                    <a:lstStyle/>
                    <a:p>
                      <a:r>
                        <a:rPr lang="en-US" sz="1600" b="1">
                          <a:solidFill>
                            <a:schemeClr val="bg1"/>
                          </a:solidFill>
                        </a:rPr>
                        <a:t>Radial Sep (km)</a:t>
                      </a:r>
                    </a:p>
                  </a:txBody>
                  <a:tcPr>
                    <a:solidFill>
                      <a:srgbClr val="4F81BD"/>
                    </a:solidFill>
                  </a:tcPr>
                </a:tc>
                <a:extLst>
                  <a:ext uri="{0D108BD9-81ED-4DB2-BD59-A6C34878D82A}">
                    <a16:rowId xmlns:a16="http://schemas.microsoft.com/office/drawing/2014/main" val="3277075227"/>
                  </a:ext>
                </a:extLst>
              </a:tr>
              <a:tr h="493271">
                <a:tc>
                  <a:txBody>
                    <a:bodyPr/>
                    <a:lstStyle/>
                    <a:p>
                      <a:r>
                        <a:rPr lang="en-US" sz="1400"/>
                        <a:t>Dec 08 2022</a:t>
                      </a:r>
                    </a:p>
                  </a:txBody>
                  <a:tcPr/>
                </a:tc>
                <a:tc>
                  <a:txBody>
                    <a:bodyPr/>
                    <a:lstStyle/>
                    <a:p>
                      <a:r>
                        <a:rPr lang="en-US" sz="1400"/>
                        <a:t>3.3 (S)</a:t>
                      </a:r>
                    </a:p>
                  </a:txBody>
                  <a:tcPr/>
                </a:tc>
                <a:extLst>
                  <a:ext uri="{0D108BD9-81ED-4DB2-BD59-A6C34878D82A}">
                    <a16:rowId xmlns:a16="http://schemas.microsoft.com/office/drawing/2014/main" val="3556467065"/>
                  </a:ext>
                </a:extLst>
              </a:tr>
              <a:tr h="493271">
                <a:tc>
                  <a:txBody>
                    <a:bodyPr/>
                    <a:lstStyle/>
                    <a:p>
                      <a:r>
                        <a:rPr lang="en-US" sz="1400"/>
                        <a:t>Mar 13 2023</a:t>
                      </a:r>
                    </a:p>
                  </a:txBody>
                  <a:tcPr/>
                </a:tc>
                <a:tc>
                  <a:txBody>
                    <a:bodyPr/>
                    <a:lstStyle/>
                    <a:p>
                      <a:r>
                        <a:rPr lang="en-US" sz="1400"/>
                        <a:t>1.0 (S)</a:t>
                      </a:r>
                    </a:p>
                  </a:txBody>
                  <a:tcPr/>
                </a:tc>
                <a:extLst>
                  <a:ext uri="{0D108BD9-81ED-4DB2-BD59-A6C34878D82A}">
                    <a16:rowId xmlns:a16="http://schemas.microsoft.com/office/drawing/2014/main" val="3367359019"/>
                  </a:ext>
                </a:extLst>
              </a:tr>
              <a:tr h="493271">
                <a:tc>
                  <a:txBody>
                    <a:bodyPr/>
                    <a:lstStyle/>
                    <a:p>
                      <a:r>
                        <a:rPr lang="en-US" sz="1400"/>
                        <a:t>Jun</a:t>
                      </a:r>
                      <a:r>
                        <a:rPr lang="en-US" sz="1400" baseline="0"/>
                        <a:t> 09 2023</a:t>
                      </a:r>
                      <a:endParaRPr lang="en-US" sz="1400"/>
                    </a:p>
                  </a:txBody>
                  <a:tcPr/>
                </a:tc>
                <a:tc>
                  <a:txBody>
                    <a:bodyPr/>
                    <a:lstStyle/>
                    <a:p>
                      <a:r>
                        <a:rPr lang="en-US" sz="1400"/>
                        <a:t>2.5 (S)</a:t>
                      </a:r>
                    </a:p>
                  </a:txBody>
                  <a:tcPr/>
                </a:tc>
                <a:extLst>
                  <a:ext uri="{0D108BD9-81ED-4DB2-BD59-A6C34878D82A}">
                    <a16:rowId xmlns:a16="http://schemas.microsoft.com/office/drawing/2014/main" val="2935102880"/>
                  </a:ext>
                </a:extLst>
              </a:tr>
              <a:tr h="493271">
                <a:tc>
                  <a:txBody>
                    <a:bodyPr/>
                    <a:lstStyle/>
                    <a:p>
                      <a:r>
                        <a:rPr lang="en-US" sz="1400"/>
                        <a:t>Aug 31 2023</a:t>
                      </a:r>
                    </a:p>
                  </a:txBody>
                  <a:tcPr/>
                </a:tc>
                <a:tc>
                  <a:txBody>
                    <a:bodyPr/>
                    <a:lstStyle/>
                    <a:p>
                      <a:r>
                        <a:rPr lang="en-US" sz="1400"/>
                        <a:t>1.1 (N)</a:t>
                      </a:r>
                    </a:p>
                  </a:txBody>
                  <a:tcPr/>
                </a:tc>
                <a:extLst>
                  <a:ext uri="{0D108BD9-81ED-4DB2-BD59-A6C34878D82A}">
                    <a16:rowId xmlns:a16="http://schemas.microsoft.com/office/drawing/2014/main" val="1386974873"/>
                  </a:ext>
                </a:extLst>
              </a:tr>
              <a:tr h="493271">
                <a:tc>
                  <a:txBody>
                    <a:bodyPr/>
                    <a:lstStyle/>
                    <a:p>
                      <a:r>
                        <a:rPr lang="en-US" sz="1400"/>
                        <a:t>Nov 16 2023</a:t>
                      </a:r>
                    </a:p>
                  </a:txBody>
                  <a:tcPr/>
                </a:tc>
                <a:tc>
                  <a:txBody>
                    <a:bodyPr/>
                    <a:lstStyle/>
                    <a:p>
                      <a:r>
                        <a:rPr lang="en-US" sz="1400"/>
                        <a:t>3.7 (S)</a:t>
                      </a:r>
                    </a:p>
                  </a:txBody>
                  <a:tcPr/>
                </a:tc>
                <a:extLst>
                  <a:ext uri="{0D108BD9-81ED-4DB2-BD59-A6C34878D82A}">
                    <a16:rowId xmlns:a16="http://schemas.microsoft.com/office/drawing/2014/main" val="3948885638"/>
                  </a:ext>
                </a:extLst>
              </a:tr>
            </a:tbl>
          </a:graphicData>
        </a:graphic>
      </p:graphicFrame>
      <p:pic>
        <p:nvPicPr>
          <p:cNvPr id="3" name="Picture 2"/>
          <p:cNvPicPr>
            <a:picLocks noChangeAspect="1"/>
          </p:cNvPicPr>
          <p:nvPr/>
        </p:nvPicPr>
        <p:blipFill>
          <a:blip r:embed="rId2"/>
          <a:stretch>
            <a:fillRect/>
          </a:stretch>
        </p:blipFill>
        <p:spPr>
          <a:xfrm>
            <a:off x="3160152" y="977667"/>
            <a:ext cx="5418583" cy="2849498"/>
          </a:xfrm>
          <a:prstGeom prst="rect">
            <a:avLst/>
          </a:prstGeom>
        </p:spPr>
      </p:pic>
      <p:pic>
        <p:nvPicPr>
          <p:cNvPr id="6" name="Picture 5"/>
          <p:cNvPicPr>
            <a:picLocks noChangeAspect="1"/>
          </p:cNvPicPr>
          <p:nvPr/>
        </p:nvPicPr>
        <p:blipFill>
          <a:blip r:embed="rId3"/>
          <a:stretch>
            <a:fillRect/>
          </a:stretch>
        </p:blipFill>
        <p:spPr>
          <a:xfrm>
            <a:off x="3421814" y="3883993"/>
            <a:ext cx="4118935" cy="2904269"/>
          </a:xfrm>
          <a:prstGeom prst="rect">
            <a:avLst/>
          </a:prstGeom>
        </p:spPr>
      </p:pic>
    </p:spTree>
    <p:extLst>
      <p:ext uri="{BB962C8B-B14F-4D97-AF65-F5344CB8AC3E}">
        <p14:creationId xmlns:p14="http://schemas.microsoft.com/office/powerpoint/2010/main" val="6877097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52383"/>
          </a:xfrm>
        </p:spPr>
        <p:txBody>
          <a:bodyPr lIns="91440" tIns="45720" rIns="91440" bIns="45720" anchor="ctr"/>
          <a:lstStyle/>
          <a:p>
            <a:r>
              <a:rPr lang="en-US" sz="2400"/>
              <a:t>Buffers/Crossings – No 2</a:t>
            </a:r>
            <a:r>
              <a:rPr lang="en-US" sz="2400" baseline="30000"/>
              <a:t>nd</a:t>
            </a:r>
            <a:r>
              <a:rPr lang="en-US" sz="2400"/>
              <a:t> CEM: A-Train (</a:t>
            </a:r>
            <a:r>
              <a:rPr lang="en-US" sz="2400" err="1"/>
              <a:t>cont</a:t>
            </a:r>
            <a:r>
              <a:rPr lang="en-US" sz="2400"/>
              <a:t>)</a:t>
            </a:r>
          </a:p>
        </p:txBody>
      </p:sp>
      <p:graphicFrame>
        <p:nvGraphicFramePr>
          <p:cNvPr id="7" name="Content Placeholder 5">
            <a:extLst>
              <a:ext uri="{FF2B5EF4-FFF2-40B4-BE49-F238E27FC236}">
                <a16:creationId xmlns:a16="http://schemas.microsoft.com/office/drawing/2014/main" id="{A72FC537-81FE-47E9-B7E8-5C5535F5AAA7}"/>
              </a:ext>
            </a:extLst>
          </p:cNvPr>
          <p:cNvGraphicFramePr>
            <a:graphicFrameLocks/>
          </p:cNvGraphicFramePr>
          <p:nvPr/>
        </p:nvGraphicFramePr>
        <p:xfrm>
          <a:off x="206990" y="1055982"/>
          <a:ext cx="2383810" cy="2682240"/>
        </p:xfrm>
        <a:graphic>
          <a:graphicData uri="http://schemas.openxmlformats.org/drawingml/2006/table">
            <a:tbl>
              <a:tblPr firstRow="1" bandRow="1">
                <a:tableStyleId>{5C22544A-7EE6-4342-B048-85BDC9FD1C3A}</a:tableStyleId>
              </a:tblPr>
              <a:tblGrid>
                <a:gridCol w="1191905">
                  <a:extLst>
                    <a:ext uri="{9D8B030D-6E8A-4147-A177-3AD203B41FA5}">
                      <a16:colId xmlns:a16="http://schemas.microsoft.com/office/drawing/2014/main" val="346311938"/>
                    </a:ext>
                  </a:extLst>
                </a:gridCol>
                <a:gridCol w="1191905">
                  <a:extLst>
                    <a:ext uri="{9D8B030D-6E8A-4147-A177-3AD203B41FA5}">
                      <a16:colId xmlns:a16="http://schemas.microsoft.com/office/drawing/2014/main" val="896051883"/>
                    </a:ext>
                  </a:extLst>
                </a:gridCol>
              </a:tblGrid>
              <a:tr h="195539">
                <a:tc gridSpan="2">
                  <a:txBody>
                    <a:bodyPr/>
                    <a:lstStyle/>
                    <a:p>
                      <a:pPr algn="ctr"/>
                      <a:r>
                        <a:rPr lang="en-US" sz="1600"/>
                        <a:t>Terra/GCOM-W1 Crossings</a:t>
                      </a:r>
                    </a:p>
                  </a:txBody>
                  <a:tcPr>
                    <a:solidFill>
                      <a:srgbClr val="4F81BD"/>
                    </a:solidFill>
                  </a:tcPr>
                </a:tc>
                <a:tc hMerge="1">
                  <a:txBody>
                    <a:bodyPr/>
                    <a:lstStyle/>
                    <a:p>
                      <a:endParaRPr lang="en-US" sz="1400"/>
                    </a:p>
                  </a:txBody>
                  <a:tcPr/>
                </a:tc>
                <a:extLst>
                  <a:ext uri="{0D108BD9-81ED-4DB2-BD59-A6C34878D82A}">
                    <a16:rowId xmlns:a16="http://schemas.microsoft.com/office/drawing/2014/main" val="532452507"/>
                  </a:ext>
                </a:extLst>
              </a:tr>
              <a:tr h="391796">
                <a:tc>
                  <a:txBody>
                    <a:bodyPr/>
                    <a:lstStyle/>
                    <a:p>
                      <a:r>
                        <a:rPr lang="en-US" sz="1600" b="1">
                          <a:solidFill>
                            <a:schemeClr val="bg1"/>
                          </a:solidFill>
                        </a:rPr>
                        <a:t>Epoch</a:t>
                      </a:r>
                    </a:p>
                  </a:txBody>
                  <a:tcPr>
                    <a:solidFill>
                      <a:srgbClr val="4F81BD"/>
                    </a:solidFill>
                  </a:tcPr>
                </a:tc>
                <a:tc>
                  <a:txBody>
                    <a:bodyPr/>
                    <a:lstStyle/>
                    <a:p>
                      <a:r>
                        <a:rPr lang="en-US" sz="1600" b="1">
                          <a:solidFill>
                            <a:schemeClr val="bg1"/>
                          </a:solidFill>
                        </a:rPr>
                        <a:t>Radial Sep (km)</a:t>
                      </a:r>
                    </a:p>
                  </a:txBody>
                  <a:tcPr>
                    <a:solidFill>
                      <a:srgbClr val="4F81BD"/>
                    </a:solidFill>
                  </a:tcPr>
                </a:tc>
                <a:extLst>
                  <a:ext uri="{0D108BD9-81ED-4DB2-BD59-A6C34878D82A}">
                    <a16:rowId xmlns:a16="http://schemas.microsoft.com/office/drawing/2014/main" val="3277075227"/>
                  </a:ext>
                </a:extLst>
              </a:tr>
              <a:tr h="287680">
                <a:tc>
                  <a:txBody>
                    <a:bodyPr/>
                    <a:lstStyle/>
                    <a:p>
                      <a:r>
                        <a:rPr lang="en-US" sz="1400"/>
                        <a:t>Dec 20 2022</a:t>
                      </a:r>
                    </a:p>
                  </a:txBody>
                  <a:tcPr/>
                </a:tc>
                <a:tc>
                  <a:txBody>
                    <a:bodyPr/>
                    <a:lstStyle/>
                    <a:p>
                      <a:r>
                        <a:rPr lang="en-US" sz="1400"/>
                        <a:t>1.6 (N)</a:t>
                      </a:r>
                    </a:p>
                  </a:txBody>
                  <a:tcPr/>
                </a:tc>
                <a:extLst>
                  <a:ext uri="{0D108BD9-81ED-4DB2-BD59-A6C34878D82A}">
                    <a16:rowId xmlns:a16="http://schemas.microsoft.com/office/drawing/2014/main" val="3556467065"/>
                  </a:ext>
                </a:extLst>
              </a:tr>
              <a:tr h="287680">
                <a:tc>
                  <a:txBody>
                    <a:bodyPr/>
                    <a:lstStyle/>
                    <a:p>
                      <a:r>
                        <a:rPr lang="en-US" sz="1400"/>
                        <a:t>Mar 25 2023</a:t>
                      </a:r>
                    </a:p>
                  </a:txBody>
                  <a:tcPr/>
                </a:tc>
                <a:tc>
                  <a:txBody>
                    <a:bodyPr/>
                    <a:lstStyle/>
                    <a:p>
                      <a:r>
                        <a:rPr lang="en-US" sz="1400"/>
                        <a:t>2.7 (S)</a:t>
                      </a:r>
                    </a:p>
                  </a:txBody>
                  <a:tcPr/>
                </a:tc>
                <a:extLst>
                  <a:ext uri="{0D108BD9-81ED-4DB2-BD59-A6C34878D82A}">
                    <a16:rowId xmlns:a16="http://schemas.microsoft.com/office/drawing/2014/main" val="3367359019"/>
                  </a:ext>
                </a:extLst>
              </a:tr>
              <a:tr h="287680">
                <a:tc>
                  <a:txBody>
                    <a:bodyPr/>
                    <a:lstStyle/>
                    <a:p>
                      <a:r>
                        <a:rPr lang="en-US" sz="1400"/>
                        <a:t>Jun 21 2023</a:t>
                      </a:r>
                    </a:p>
                  </a:txBody>
                  <a:tcPr/>
                </a:tc>
                <a:tc>
                  <a:txBody>
                    <a:bodyPr/>
                    <a:lstStyle/>
                    <a:p>
                      <a:r>
                        <a:rPr lang="en-US" sz="1400"/>
                        <a:t>1.3 (S)</a:t>
                      </a:r>
                    </a:p>
                  </a:txBody>
                  <a:tcPr/>
                </a:tc>
                <a:extLst>
                  <a:ext uri="{0D108BD9-81ED-4DB2-BD59-A6C34878D82A}">
                    <a16:rowId xmlns:a16="http://schemas.microsoft.com/office/drawing/2014/main" val="2935102880"/>
                  </a:ext>
                </a:extLst>
              </a:tr>
              <a:tr h="177762">
                <a:tc>
                  <a:txBody>
                    <a:bodyPr/>
                    <a:lstStyle/>
                    <a:p>
                      <a:r>
                        <a:rPr lang="en-US" sz="1400"/>
                        <a:t>Sep 13 2023</a:t>
                      </a:r>
                    </a:p>
                  </a:txBody>
                  <a:tcPr/>
                </a:tc>
                <a:tc>
                  <a:txBody>
                    <a:bodyPr/>
                    <a:lstStyle/>
                    <a:p>
                      <a:r>
                        <a:rPr lang="en-US" sz="1400"/>
                        <a:t>2.7 (N)</a:t>
                      </a:r>
                    </a:p>
                  </a:txBody>
                  <a:tcPr/>
                </a:tc>
                <a:extLst>
                  <a:ext uri="{0D108BD9-81ED-4DB2-BD59-A6C34878D82A}">
                    <a16:rowId xmlns:a16="http://schemas.microsoft.com/office/drawing/2014/main" val="1386974873"/>
                  </a:ext>
                </a:extLst>
              </a:tr>
              <a:tr h="287680">
                <a:tc>
                  <a:txBody>
                    <a:bodyPr/>
                    <a:lstStyle/>
                    <a:p>
                      <a:r>
                        <a:rPr lang="en-US" sz="1400"/>
                        <a:t>Nov 30 2023</a:t>
                      </a:r>
                    </a:p>
                  </a:txBody>
                  <a:tcPr/>
                </a:tc>
                <a:tc>
                  <a:txBody>
                    <a:bodyPr/>
                    <a:lstStyle/>
                    <a:p>
                      <a:r>
                        <a:rPr lang="en-US" sz="1400"/>
                        <a:t>2.6 (N)</a:t>
                      </a:r>
                    </a:p>
                  </a:txBody>
                  <a:tcPr/>
                </a:tc>
                <a:extLst>
                  <a:ext uri="{0D108BD9-81ED-4DB2-BD59-A6C34878D82A}">
                    <a16:rowId xmlns:a16="http://schemas.microsoft.com/office/drawing/2014/main" val="3948885638"/>
                  </a:ext>
                </a:extLst>
              </a:tr>
            </a:tbl>
          </a:graphicData>
        </a:graphic>
      </p:graphicFrame>
      <p:graphicFrame>
        <p:nvGraphicFramePr>
          <p:cNvPr id="12" name="Content Placeholder 5">
            <a:extLst>
              <a:ext uri="{FF2B5EF4-FFF2-40B4-BE49-F238E27FC236}">
                <a16:creationId xmlns:a16="http://schemas.microsoft.com/office/drawing/2014/main" id="{6C398CB4-E431-4D9D-B9D1-3952D9B63F15}"/>
              </a:ext>
            </a:extLst>
          </p:cNvPr>
          <p:cNvGraphicFramePr>
            <a:graphicFrameLocks/>
          </p:cNvGraphicFramePr>
          <p:nvPr/>
        </p:nvGraphicFramePr>
        <p:xfrm>
          <a:off x="206990" y="3626834"/>
          <a:ext cx="2383810" cy="2791042"/>
        </p:xfrm>
        <a:graphic>
          <a:graphicData uri="http://schemas.openxmlformats.org/drawingml/2006/table">
            <a:tbl>
              <a:tblPr firstRow="1" bandRow="1">
                <a:tableStyleId>{5C22544A-7EE6-4342-B048-85BDC9FD1C3A}</a:tableStyleId>
              </a:tblPr>
              <a:tblGrid>
                <a:gridCol w="1191905">
                  <a:extLst>
                    <a:ext uri="{9D8B030D-6E8A-4147-A177-3AD203B41FA5}">
                      <a16:colId xmlns:a16="http://schemas.microsoft.com/office/drawing/2014/main" val="346311938"/>
                    </a:ext>
                  </a:extLst>
                </a:gridCol>
                <a:gridCol w="1191905">
                  <a:extLst>
                    <a:ext uri="{9D8B030D-6E8A-4147-A177-3AD203B41FA5}">
                      <a16:colId xmlns:a16="http://schemas.microsoft.com/office/drawing/2014/main" val="896051883"/>
                    </a:ext>
                  </a:extLst>
                </a:gridCol>
              </a:tblGrid>
              <a:tr h="294880">
                <a:tc gridSpan="2">
                  <a:txBody>
                    <a:bodyPr/>
                    <a:lstStyle/>
                    <a:p>
                      <a:pPr algn="ctr"/>
                      <a:r>
                        <a:rPr lang="en-US" sz="1400"/>
                        <a:t>Terra/OCO-2 Crossings</a:t>
                      </a:r>
                    </a:p>
                  </a:txBody>
                  <a:tcPr>
                    <a:solidFill>
                      <a:srgbClr val="4F81BD"/>
                    </a:solidFill>
                  </a:tcPr>
                </a:tc>
                <a:tc hMerge="1">
                  <a:txBody>
                    <a:bodyPr/>
                    <a:lstStyle/>
                    <a:p>
                      <a:endParaRPr lang="en-US" sz="1400"/>
                    </a:p>
                  </a:txBody>
                  <a:tcPr/>
                </a:tc>
                <a:extLst>
                  <a:ext uri="{0D108BD9-81ED-4DB2-BD59-A6C34878D82A}">
                    <a16:rowId xmlns:a16="http://schemas.microsoft.com/office/drawing/2014/main" val="532452507"/>
                  </a:ext>
                </a:extLst>
              </a:tr>
              <a:tr h="550402">
                <a:tc>
                  <a:txBody>
                    <a:bodyPr/>
                    <a:lstStyle/>
                    <a:p>
                      <a:r>
                        <a:rPr lang="en-US" sz="1400" b="1">
                          <a:solidFill>
                            <a:schemeClr val="bg1"/>
                          </a:solidFill>
                        </a:rPr>
                        <a:t>Epoch</a:t>
                      </a:r>
                    </a:p>
                  </a:txBody>
                  <a:tcPr>
                    <a:solidFill>
                      <a:srgbClr val="4F81BD"/>
                    </a:solidFill>
                  </a:tcPr>
                </a:tc>
                <a:tc>
                  <a:txBody>
                    <a:bodyPr/>
                    <a:lstStyle/>
                    <a:p>
                      <a:r>
                        <a:rPr lang="en-US" sz="1400" b="1">
                          <a:solidFill>
                            <a:schemeClr val="bg1"/>
                          </a:solidFill>
                        </a:rPr>
                        <a:t>Radial Sep (km)</a:t>
                      </a:r>
                    </a:p>
                  </a:txBody>
                  <a:tcPr>
                    <a:solidFill>
                      <a:srgbClr val="4F81BD"/>
                    </a:solidFill>
                  </a:tcPr>
                </a:tc>
                <a:extLst>
                  <a:ext uri="{0D108BD9-81ED-4DB2-BD59-A6C34878D82A}">
                    <a16:rowId xmlns:a16="http://schemas.microsoft.com/office/drawing/2014/main" val="3277075227"/>
                  </a:ext>
                </a:extLst>
              </a:tr>
              <a:tr h="387168">
                <a:tc>
                  <a:txBody>
                    <a:bodyPr/>
                    <a:lstStyle/>
                    <a:p>
                      <a:r>
                        <a:rPr lang="en-US" sz="1400"/>
                        <a:t>Dec 24</a:t>
                      </a:r>
                      <a:r>
                        <a:rPr lang="en-US" sz="1400" baseline="0"/>
                        <a:t> 2022</a:t>
                      </a:r>
                      <a:endParaRPr lang="en-US" sz="1400"/>
                    </a:p>
                  </a:txBody>
                  <a:tcPr/>
                </a:tc>
                <a:tc>
                  <a:txBody>
                    <a:bodyPr/>
                    <a:lstStyle/>
                    <a:p>
                      <a:r>
                        <a:rPr lang="en-US" sz="1400"/>
                        <a:t>1.0 (N)</a:t>
                      </a:r>
                    </a:p>
                  </a:txBody>
                  <a:tcPr/>
                </a:tc>
                <a:extLst>
                  <a:ext uri="{0D108BD9-81ED-4DB2-BD59-A6C34878D82A}">
                    <a16:rowId xmlns:a16="http://schemas.microsoft.com/office/drawing/2014/main" val="3556467065"/>
                  </a:ext>
                </a:extLst>
              </a:tr>
              <a:tr h="387168">
                <a:tc>
                  <a:txBody>
                    <a:bodyPr/>
                    <a:lstStyle/>
                    <a:p>
                      <a:r>
                        <a:rPr lang="en-US" sz="1400"/>
                        <a:t>Mar 29 2023</a:t>
                      </a:r>
                    </a:p>
                  </a:txBody>
                  <a:tcPr/>
                </a:tc>
                <a:tc>
                  <a:txBody>
                    <a:bodyPr/>
                    <a:lstStyle/>
                    <a:p>
                      <a:r>
                        <a:rPr lang="en-US" sz="1400"/>
                        <a:t>3.0 (S)</a:t>
                      </a:r>
                    </a:p>
                  </a:txBody>
                  <a:tcPr/>
                </a:tc>
                <a:extLst>
                  <a:ext uri="{0D108BD9-81ED-4DB2-BD59-A6C34878D82A}">
                    <a16:rowId xmlns:a16="http://schemas.microsoft.com/office/drawing/2014/main" val="606483512"/>
                  </a:ext>
                </a:extLst>
              </a:tr>
              <a:tr h="387168">
                <a:tc>
                  <a:txBody>
                    <a:bodyPr/>
                    <a:lstStyle/>
                    <a:p>
                      <a:r>
                        <a:rPr lang="en-US" sz="1400"/>
                        <a:t>Jun 26 2023</a:t>
                      </a:r>
                    </a:p>
                  </a:txBody>
                  <a:tcPr/>
                </a:tc>
                <a:tc>
                  <a:txBody>
                    <a:bodyPr/>
                    <a:lstStyle/>
                    <a:p>
                      <a:r>
                        <a:rPr lang="en-US" sz="1400"/>
                        <a:t>0.9 (S)</a:t>
                      </a:r>
                    </a:p>
                  </a:txBody>
                  <a:tcPr/>
                </a:tc>
                <a:extLst>
                  <a:ext uri="{0D108BD9-81ED-4DB2-BD59-A6C34878D82A}">
                    <a16:rowId xmlns:a16="http://schemas.microsoft.com/office/drawing/2014/main" val="4150202134"/>
                  </a:ext>
                </a:extLst>
              </a:tr>
              <a:tr h="387168">
                <a:tc>
                  <a:txBody>
                    <a:bodyPr/>
                    <a:lstStyle/>
                    <a:p>
                      <a:r>
                        <a:rPr lang="en-US" sz="1400"/>
                        <a:t>Sep 17 2023</a:t>
                      </a:r>
                    </a:p>
                  </a:txBody>
                  <a:tcPr/>
                </a:tc>
                <a:tc>
                  <a:txBody>
                    <a:bodyPr/>
                    <a:lstStyle/>
                    <a:p>
                      <a:r>
                        <a:rPr lang="en-US" sz="1400"/>
                        <a:t>3.2 (N)</a:t>
                      </a:r>
                    </a:p>
                  </a:txBody>
                  <a:tcPr/>
                </a:tc>
                <a:extLst>
                  <a:ext uri="{0D108BD9-81ED-4DB2-BD59-A6C34878D82A}">
                    <a16:rowId xmlns:a16="http://schemas.microsoft.com/office/drawing/2014/main" val="3367359019"/>
                  </a:ext>
                </a:extLst>
              </a:tr>
              <a:tr h="387168">
                <a:tc>
                  <a:txBody>
                    <a:bodyPr/>
                    <a:lstStyle/>
                    <a:p>
                      <a:r>
                        <a:rPr lang="en-US" sz="1400"/>
                        <a:t>Dec 04 2023</a:t>
                      </a:r>
                    </a:p>
                  </a:txBody>
                  <a:tcPr/>
                </a:tc>
                <a:tc>
                  <a:txBody>
                    <a:bodyPr/>
                    <a:lstStyle/>
                    <a:p>
                      <a:r>
                        <a:rPr lang="en-US" sz="1400"/>
                        <a:t>2.1 (N)</a:t>
                      </a:r>
                    </a:p>
                  </a:txBody>
                  <a:tcPr/>
                </a:tc>
                <a:extLst>
                  <a:ext uri="{0D108BD9-81ED-4DB2-BD59-A6C34878D82A}">
                    <a16:rowId xmlns:a16="http://schemas.microsoft.com/office/drawing/2014/main" val="1611295504"/>
                  </a:ext>
                </a:extLst>
              </a:tr>
            </a:tbl>
          </a:graphicData>
        </a:graphic>
      </p:graphicFrame>
      <p:pic>
        <p:nvPicPr>
          <p:cNvPr id="3" name="Picture 2"/>
          <p:cNvPicPr>
            <a:picLocks noChangeAspect="1"/>
          </p:cNvPicPr>
          <p:nvPr/>
        </p:nvPicPr>
        <p:blipFill>
          <a:blip r:embed="rId2"/>
          <a:stretch>
            <a:fillRect/>
          </a:stretch>
        </p:blipFill>
        <p:spPr>
          <a:xfrm>
            <a:off x="3770949" y="991501"/>
            <a:ext cx="4234208" cy="2985549"/>
          </a:xfrm>
          <a:prstGeom prst="rect">
            <a:avLst/>
          </a:prstGeom>
        </p:spPr>
      </p:pic>
      <p:pic>
        <p:nvPicPr>
          <p:cNvPr id="6" name="Picture 5"/>
          <p:cNvPicPr>
            <a:picLocks noChangeAspect="1"/>
          </p:cNvPicPr>
          <p:nvPr/>
        </p:nvPicPr>
        <p:blipFill>
          <a:blip r:embed="rId3"/>
          <a:stretch>
            <a:fillRect/>
          </a:stretch>
        </p:blipFill>
        <p:spPr>
          <a:xfrm>
            <a:off x="3770949" y="4003468"/>
            <a:ext cx="3951576" cy="2786264"/>
          </a:xfrm>
          <a:prstGeom prst="rect">
            <a:avLst/>
          </a:prstGeom>
        </p:spPr>
      </p:pic>
    </p:spTree>
    <p:extLst>
      <p:ext uri="{BB962C8B-B14F-4D97-AF65-F5344CB8AC3E}">
        <p14:creationId xmlns:p14="http://schemas.microsoft.com/office/powerpoint/2010/main" val="14407388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36270"/>
          </a:xfrm>
        </p:spPr>
        <p:txBody>
          <a:bodyPr lIns="91440" tIns="45720" rIns="91440" bIns="45720" anchor="ctr"/>
          <a:lstStyle/>
          <a:p>
            <a:r>
              <a:rPr lang="en-US" sz="2400"/>
              <a:t>Buffers/Crossings – No 2</a:t>
            </a:r>
            <a:r>
              <a:rPr lang="en-US" sz="2400" baseline="30000"/>
              <a:t>nd</a:t>
            </a:r>
            <a:r>
              <a:rPr lang="en-US" sz="2400"/>
              <a:t> CEM: C-Train</a:t>
            </a:r>
          </a:p>
        </p:txBody>
      </p:sp>
      <p:graphicFrame>
        <p:nvGraphicFramePr>
          <p:cNvPr id="11" name="Content Placeholder 5">
            <a:extLst>
              <a:ext uri="{FF2B5EF4-FFF2-40B4-BE49-F238E27FC236}">
                <a16:creationId xmlns:a16="http://schemas.microsoft.com/office/drawing/2014/main" id="{26666AB6-10E3-4E2C-BDCC-5A1BD53E3628}"/>
              </a:ext>
            </a:extLst>
          </p:cNvPr>
          <p:cNvGraphicFramePr>
            <a:graphicFrameLocks/>
          </p:cNvGraphicFramePr>
          <p:nvPr/>
        </p:nvGraphicFramePr>
        <p:xfrm>
          <a:off x="206990" y="993243"/>
          <a:ext cx="2383810" cy="5378372"/>
        </p:xfrm>
        <a:graphic>
          <a:graphicData uri="http://schemas.openxmlformats.org/drawingml/2006/table">
            <a:tbl>
              <a:tblPr firstRow="1" bandRow="1">
                <a:tableStyleId>{5C22544A-7EE6-4342-B048-85BDC9FD1C3A}</a:tableStyleId>
              </a:tblPr>
              <a:tblGrid>
                <a:gridCol w="1191905">
                  <a:extLst>
                    <a:ext uri="{9D8B030D-6E8A-4147-A177-3AD203B41FA5}">
                      <a16:colId xmlns:a16="http://schemas.microsoft.com/office/drawing/2014/main" val="346311938"/>
                    </a:ext>
                  </a:extLst>
                </a:gridCol>
                <a:gridCol w="1191905">
                  <a:extLst>
                    <a:ext uri="{9D8B030D-6E8A-4147-A177-3AD203B41FA5}">
                      <a16:colId xmlns:a16="http://schemas.microsoft.com/office/drawing/2014/main" val="896051883"/>
                    </a:ext>
                  </a:extLst>
                </a:gridCol>
              </a:tblGrid>
              <a:tr h="194731">
                <a:tc gridSpan="2">
                  <a:txBody>
                    <a:bodyPr/>
                    <a:lstStyle/>
                    <a:p>
                      <a:pPr algn="ctr"/>
                      <a:r>
                        <a:rPr lang="en-US" sz="800"/>
                        <a:t>Terra/CALIPSO Crossings</a:t>
                      </a:r>
                    </a:p>
                  </a:txBody>
                  <a:tcPr>
                    <a:solidFill>
                      <a:srgbClr val="4F81BD"/>
                    </a:solidFill>
                  </a:tcPr>
                </a:tc>
                <a:tc hMerge="1">
                  <a:txBody>
                    <a:bodyPr/>
                    <a:lstStyle/>
                    <a:p>
                      <a:endParaRPr lang="en-US" sz="1400"/>
                    </a:p>
                  </a:txBody>
                  <a:tcPr/>
                </a:tc>
                <a:extLst>
                  <a:ext uri="{0D108BD9-81ED-4DB2-BD59-A6C34878D82A}">
                    <a16:rowId xmlns:a16="http://schemas.microsoft.com/office/drawing/2014/main" val="532452507"/>
                  </a:ext>
                </a:extLst>
              </a:tr>
              <a:tr h="257732">
                <a:tc>
                  <a:txBody>
                    <a:bodyPr/>
                    <a:lstStyle/>
                    <a:p>
                      <a:r>
                        <a:rPr lang="en-US" sz="800" b="1">
                          <a:solidFill>
                            <a:schemeClr val="bg1"/>
                          </a:solidFill>
                        </a:rPr>
                        <a:t>Epoch</a:t>
                      </a:r>
                    </a:p>
                  </a:txBody>
                  <a:tcPr>
                    <a:solidFill>
                      <a:srgbClr val="4F81BD"/>
                    </a:solidFill>
                  </a:tcPr>
                </a:tc>
                <a:tc>
                  <a:txBody>
                    <a:bodyPr/>
                    <a:lstStyle/>
                    <a:p>
                      <a:r>
                        <a:rPr lang="en-US" sz="800" b="1">
                          <a:solidFill>
                            <a:schemeClr val="bg1"/>
                          </a:solidFill>
                        </a:rPr>
                        <a:t>Radial Sep (km)</a:t>
                      </a:r>
                    </a:p>
                  </a:txBody>
                  <a:tcPr>
                    <a:solidFill>
                      <a:srgbClr val="4F81BD"/>
                    </a:solidFill>
                  </a:tcPr>
                </a:tc>
                <a:extLst>
                  <a:ext uri="{0D108BD9-81ED-4DB2-BD59-A6C34878D82A}">
                    <a16:rowId xmlns:a16="http://schemas.microsoft.com/office/drawing/2014/main" val="3277075227"/>
                  </a:ext>
                </a:extLst>
              </a:tr>
              <a:tr h="194731">
                <a:tc>
                  <a:txBody>
                    <a:bodyPr/>
                    <a:lstStyle/>
                    <a:p>
                      <a:r>
                        <a:rPr lang="en-US" sz="800"/>
                        <a:t>Sep 16 2022</a:t>
                      </a:r>
                    </a:p>
                  </a:txBody>
                  <a:tcPr/>
                </a:tc>
                <a:tc>
                  <a:txBody>
                    <a:bodyPr/>
                    <a:lstStyle/>
                    <a:p>
                      <a:r>
                        <a:rPr lang="en-US" sz="800"/>
                        <a:t>-18.3 (S)</a:t>
                      </a:r>
                    </a:p>
                  </a:txBody>
                  <a:tcPr/>
                </a:tc>
                <a:extLst>
                  <a:ext uri="{0D108BD9-81ED-4DB2-BD59-A6C34878D82A}">
                    <a16:rowId xmlns:a16="http://schemas.microsoft.com/office/drawing/2014/main" val="3556467065"/>
                  </a:ext>
                </a:extLst>
              </a:tr>
              <a:tr h="194731">
                <a:tc>
                  <a:txBody>
                    <a:bodyPr/>
                    <a:lstStyle/>
                    <a:p>
                      <a:r>
                        <a:rPr lang="en-US" sz="800"/>
                        <a:t>Oct 04</a:t>
                      </a:r>
                      <a:r>
                        <a:rPr lang="en-US" sz="800" baseline="0"/>
                        <a:t> 2022</a:t>
                      </a:r>
                      <a:endParaRPr lang="en-US" sz="800"/>
                    </a:p>
                  </a:txBody>
                  <a:tcPr/>
                </a:tc>
                <a:tc>
                  <a:txBody>
                    <a:bodyPr/>
                    <a:lstStyle/>
                    <a:p>
                      <a:r>
                        <a:rPr lang="en-US" sz="800"/>
                        <a:t>-18.2 (N)</a:t>
                      </a:r>
                    </a:p>
                  </a:txBody>
                  <a:tcPr/>
                </a:tc>
                <a:extLst>
                  <a:ext uri="{0D108BD9-81ED-4DB2-BD59-A6C34878D82A}">
                    <a16:rowId xmlns:a16="http://schemas.microsoft.com/office/drawing/2014/main" val="606483512"/>
                  </a:ext>
                </a:extLst>
              </a:tr>
              <a:tr h="194731">
                <a:tc>
                  <a:txBody>
                    <a:bodyPr/>
                    <a:lstStyle/>
                    <a:p>
                      <a:r>
                        <a:rPr lang="en-US" sz="800"/>
                        <a:t>Oct 23 2022</a:t>
                      </a:r>
                    </a:p>
                  </a:txBody>
                  <a:tcPr/>
                </a:tc>
                <a:tc>
                  <a:txBody>
                    <a:bodyPr/>
                    <a:lstStyle/>
                    <a:p>
                      <a:r>
                        <a:rPr lang="en-US" sz="800"/>
                        <a:t>-13.8 (N)</a:t>
                      </a:r>
                    </a:p>
                  </a:txBody>
                  <a:tcPr/>
                </a:tc>
                <a:extLst>
                  <a:ext uri="{0D108BD9-81ED-4DB2-BD59-A6C34878D82A}">
                    <a16:rowId xmlns:a16="http://schemas.microsoft.com/office/drawing/2014/main" val="4150202134"/>
                  </a:ext>
                </a:extLst>
              </a:tr>
              <a:tr h="194731">
                <a:tc>
                  <a:txBody>
                    <a:bodyPr/>
                    <a:lstStyle/>
                    <a:p>
                      <a:r>
                        <a:rPr lang="en-US" sz="800"/>
                        <a:t>Nov 13 2022</a:t>
                      </a:r>
                    </a:p>
                  </a:txBody>
                  <a:tcPr/>
                </a:tc>
                <a:tc>
                  <a:txBody>
                    <a:bodyPr/>
                    <a:lstStyle/>
                    <a:p>
                      <a:r>
                        <a:rPr lang="en-US" sz="800"/>
                        <a:t>-12.4 (N)</a:t>
                      </a:r>
                    </a:p>
                  </a:txBody>
                  <a:tcPr/>
                </a:tc>
                <a:extLst>
                  <a:ext uri="{0D108BD9-81ED-4DB2-BD59-A6C34878D82A}">
                    <a16:rowId xmlns:a16="http://schemas.microsoft.com/office/drawing/2014/main" val="3367359019"/>
                  </a:ext>
                </a:extLst>
              </a:tr>
              <a:tr h="194731">
                <a:tc>
                  <a:txBody>
                    <a:bodyPr/>
                    <a:lstStyle/>
                    <a:p>
                      <a:r>
                        <a:rPr lang="en-US" sz="800"/>
                        <a:t>Dec 04 2022</a:t>
                      </a:r>
                    </a:p>
                  </a:txBody>
                  <a:tcPr/>
                </a:tc>
                <a:tc>
                  <a:txBody>
                    <a:bodyPr/>
                    <a:lstStyle/>
                    <a:p>
                      <a:r>
                        <a:rPr lang="en-US" sz="800"/>
                        <a:t>-14.4 (N)</a:t>
                      </a:r>
                    </a:p>
                  </a:txBody>
                  <a:tcPr/>
                </a:tc>
                <a:extLst>
                  <a:ext uri="{0D108BD9-81ED-4DB2-BD59-A6C34878D82A}">
                    <a16:rowId xmlns:a16="http://schemas.microsoft.com/office/drawing/2014/main" val="1611295504"/>
                  </a:ext>
                </a:extLst>
              </a:tr>
              <a:tr h="194731">
                <a:tc>
                  <a:txBody>
                    <a:bodyPr/>
                    <a:lstStyle/>
                    <a:p>
                      <a:r>
                        <a:rPr lang="en-US" sz="800"/>
                        <a:t>Dec 25</a:t>
                      </a:r>
                      <a:r>
                        <a:rPr lang="en-US" sz="800" baseline="0"/>
                        <a:t> 2022</a:t>
                      </a:r>
                      <a:endParaRPr lang="en-US" sz="800"/>
                    </a:p>
                  </a:txBody>
                  <a:tcPr/>
                </a:tc>
                <a:tc>
                  <a:txBody>
                    <a:bodyPr/>
                    <a:lstStyle/>
                    <a:p>
                      <a:r>
                        <a:rPr lang="en-US" sz="800"/>
                        <a:t>-13.1 (S)</a:t>
                      </a:r>
                    </a:p>
                  </a:txBody>
                  <a:tcPr/>
                </a:tc>
                <a:extLst>
                  <a:ext uri="{0D108BD9-81ED-4DB2-BD59-A6C34878D82A}">
                    <a16:rowId xmlns:a16="http://schemas.microsoft.com/office/drawing/2014/main" val="2043756096"/>
                  </a:ext>
                </a:extLst>
              </a:tr>
              <a:tr h="194731">
                <a:tc>
                  <a:txBody>
                    <a:bodyPr/>
                    <a:lstStyle/>
                    <a:p>
                      <a:r>
                        <a:rPr lang="en-US" sz="800"/>
                        <a:t>Jan 15 2023</a:t>
                      </a:r>
                    </a:p>
                  </a:txBody>
                  <a:tcPr/>
                </a:tc>
                <a:tc>
                  <a:txBody>
                    <a:bodyPr/>
                    <a:lstStyle/>
                    <a:p>
                      <a:r>
                        <a:rPr lang="en-US" sz="800"/>
                        <a:t>-12.6 (S)</a:t>
                      </a:r>
                    </a:p>
                  </a:txBody>
                  <a:tcPr/>
                </a:tc>
                <a:extLst>
                  <a:ext uri="{0D108BD9-81ED-4DB2-BD59-A6C34878D82A}">
                    <a16:rowId xmlns:a16="http://schemas.microsoft.com/office/drawing/2014/main" val="2567378489"/>
                  </a:ext>
                </a:extLst>
              </a:tr>
              <a:tr h="194731">
                <a:tc>
                  <a:txBody>
                    <a:bodyPr/>
                    <a:lstStyle/>
                    <a:p>
                      <a:r>
                        <a:rPr lang="en-US" sz="800"/>
                        <a:t>Feb 06 2023</a:t>
                      </a:r>
                    </a:p>
                  </a:txBody>
                  <a:tcPr/>
                </a:tc>
                <a:tc>
                  <a:txBody>
                    <a:bodyPr/>
                    <a:lstStyle/>
                    <a:p>
                      <a:r>
                        <a:rPr lang="en-US" sz="800"/>
                        <a:t>-15.3 (S)</a:t>
                      </a:r>
                    </a:p>
                  </a:txBody>
                  <a:tcPr/>
                </a:tc>
                <a:extLst>
                  <a:ext uri="{0D108BD9-81ED-4DB2-BD59-A6C34878D82A}">
                    <a16:rowId xmlns:a16="http://schemas.microsoft.com/office/drawing/2014/main" val="1966166537"/>
                  </a:ext>
                </a:extLst>
              </a:tr>
              <a:tr h="194731">
                <a:tc>
                  <a:txBody>
                    <a:bodyPr/>
                    <a:lstStyle/>
                    <a:p>
                      <a:r>
                        <a:rPr lang="en-US" sz="800"/>
                        <a:t>Feb</a:t>
                      </a:r>
                      <a:r>
                        <a:rPr lang="en-US" sz="800" baseline="0"/>
                        <a:t> 27 2023</a:t>
                      </a:r>
                      <a:endParaRPr lang="en-US" sz="800"/>
                    </a:p>
                  </a:txBody>
                  <a:tcPr/>
                </a:tc>
                <a:tc>
                  <a:txBody>
                    <a:bodyPr/>
                    <a:lstStyle/>
                    <a:p>
                      <a:r>
                        <a:rPr lang="en-US" sz="800"/>
                        <a:t>-12.7 (N)</a:t>
                      </a:r>
                    </a:p>
                  </a:txBody>
                  <a:tcPr/>
                </a:tc>
                <a:extLst>
                  <a:ext uri="{0D108BD9-81ED-4DB2-BD59-A6C34878D82A}">
                    <a16:rowId xmlns:a16="http://schemas.microsoft.com/office/drawing/2014/main" val="2990379024"/>
                  </a:ext>
                </a:extLst>
              </a:tr>
              <a:tr h="194731">
                <a:tc>
                  <a:txBody>
                    <a:bodyPr/>
                    <a:lstStyle/>
                    <a:p>
                      <a:r>
                        <a:rPr lang="en-US" sz="800"/>
                        <a:t>Mar 20 2023</a:t>
                      </a:r>
                    </a:p>
                  </a:txBody>
                  <a:tcPr/>
                </a:tc>
                <a:tc>
                  <a:txBody>
                    <a:bodyPr/>
                    <a:lstStyle/>
                    <a:p>
                      <a:r>
                        <a:rPr lang="en-US" sz="800"/>
                        <a:t>-13.0 (N)</a:t>
                      </a:r>
                    </a:p>
                  </a:txBody>
                  <a:tcPr/>
                </a:tc>
                <a:extLst>
                  <a:ext uri="{0D108BD9-81ED-4DB2-BD59-A6C34878D82A}">
                    <a16:rowId xmlns:a16="http://schemas.microsoft.com/office/drawing/2014/main" val="2026268692"/>
                  </a:ext>
                </a:extLst>
              </a:tr>
              <a:tr h="194731">
                <a:tc>
                  <a:txBody>
                    <a:bodyPr/>
                    <a:lstStyle/>
                    <a:p>
                      <a:r>
                        <a:rPr lang="en-US" sz="800"/>
                        <a:t>Apr 10 2023</a:t>
                      </a:r>
                    </a:p>
                  </a:txBody>
                  <a:tcPr/>
                </a:tc>
                <a:tc>
                  <a:txBody>
                    <a:bodyPr/>
                    <a:lstStyle/>
                    <a:p>
                      <a:r>
                        <a:rPr lang="en-US" sz="800"/>
                        <a:t>-14.4 (S)</a:t>
                      </a:r>
                    </a:p>
                  </a:txBody>
                  <a:tcPr/>
                </a:tc>
                <a:extLst>
                  <a:ext uri="{0D108BD9-81ED-4DB2-BD59-A6C34878D82A}">
                    <a16:rowId xmlns:a16="http://schemas.microsoft.com/office/drawing/2014/main" val="3152511345"/>
                  </a:ext>
                </a:extLst>
              </a:tr>
              <a:tr h="194731">
                <a:tc>
                  <a:txBody>
                    <a:bodyPr/>
                    <a:lstStyle/>
                    <a:p>
                      <a:r>
                        <a:rPr lang="en-US" sz="800"/>
                        <a:t>May 01 2023</a:t>
                      </a:r>
                    </a:p>
                  </a:txBody>
                  <a:tcPr/>
                </a:tc>
                <a:tc>
                  <a:txBody>
                    <a:bodyPr/>
                    <a:lstStyle/>
                    <a:p>
                      <a:r>
                        <a:rPr lang="en-US" sz="800"/>
                        <a:t>-12.3 (S)</a:t>
                      </a:r>
                    </a:p>
                  </a:txBody>
                  <a:tcPr/>
                </a:tc>
                <a:extLst>
                  <a:ext uri="{0D108BD9-81ED-4DB2-BD59-A6C34878D82A}">
                    <a16:rowId xmlns:a16="http://schemas.microsoft.com/office/drawing/2014/main" val="1746941645"/>
                  </a:ext>
                </a:extLst>
              </a:tr>
              <a:tr h="194731">
                <a:tc>
                  <a:txBody>
                    <a:bodyPr/>
                    <a:lstStyle/>
                    <a:p>
                      <a:r>
                        <a:rPr lang="en-US" sz="800"/>
                        <a:t>May 22 2023</a:t>
                      </a:r>
                    </a:p>
                  </a:txBody>
                  <a:tcPr/>
                </a:tc>
                <a:tc>
                  <a:txBody>
                    <a:bodyPr/>
                    <a:lstStyle/>
                    <a:p>
                      <a:r>
                        <a:rPr lang="en-US" sz="800"/>
                        <a:t>-13.6 (S)</a:t>
                      </a:r>
                    </a:p>
                  </a:txBody>
                  <a:tcPr/>
                </a:tc>
                <a:extLst>
                  <a:ext uri="{0D108BD9-81ED-4DB2-BD59-A6C34878D82A}">
                    <a16:rowId xmlns:a16="http://schemas.microsoft.com/office/drawing/2014/main" val="1998232434"/>
                  </a:ext>
                </a:extLst>
              </a:tr>
              <a:tr h="194731">
                <a:tc>
                  <a:txBody>
                    <a:bodyPr/>
                    <a:lstStyle/>
                    <a:p>
                      <a:r>
                        <a:rPr lang="en-US" sz="800"/>
                        <a:t>Jun 13 2023</a:t>
                      </a:r>
                    </a:p>
                  </a:txBody>
                  <a:tcPr/>
                </a:tc>
                <a:tc>
                  <a:txBody>
                    <a:bodyPr/>
                    <a:lstStyle/>
                    <a:p>
                      <a:r>
                        <a:rPr lang="en-US" sz="800"/>
                        <a:t>-13.6</a:t>
                      </a:r>
                      <a:r>
                        <a:rPr lang="en-US" sz="800" baseline="0"/>
                        <a:t> (N)</a:t>
                      </a:r>
                      <a:endParaRPr lang="en-US" sz="800"/>
                    </a:p>
                  </a:txBody>
                  <a:tcPr/>
                </a:tc>
                <a:extLst>
                  <a:ext uri="{0D108BD9-81ED-4DB2-BD59-A6C34878D82A}">
                    <a16:rowId xmlns:a16="http://schemas.microsoft.com/office/drawing/2014/main" val="3772991018"/>
                  </a:ext>
                </a:extLst>
              </a:tr>
              <a:tr h="194731">
                <a:tc>
                  <a:txBody>
                    <a:bodyPr/>
                    <a:lstStyle/>
                    <a:p>
                      <a:r>
                        <a:rPr lang="en-US" sz="800"/>
                        <a:t>Jul 04 2023</a:t>
                      </a:r>
                    </a:p>
                  </a:txBody>
                  <a:tcPr/>
                </a:tc>
                <a:tc>
                  <a:txBody>
                    <a:bodyPr/>
                    <a:lstStyle/>
                    <a:p>
                      <a:r>
                        <a:rPr lang="en-US" sz="800"/>
                        <a:t>-12.2 (N)</a:t>
                      </a:r>
                    </a:p>
                  </a:txBody>
                  <a:tcPr/>
                </a:tc>
                <a:extLst>
                  <a:ext uri="{0D108BD9-81ED-4DB2-BD59-A6C34878D82A}">
                    <a16:rowId xmlns:a16="http://schemas.microsoft.com/office/drawing/2014/main" val="1637136960"/>
                  </a:ext>
                </a:extLst>
              </a:tr>
              <a:tr h="194731">
                <a:tc>
                  <a:txBody>
                    <a:bodyPr/>
                    <a:lstStyle/>
                    <a:p>
                      <a:r>
                        <a:rPr lang="en-US" sz="800"/>
                        <a:t>Jul 25 2023</a:t>
                      </a:r>
                    </a:p>
                  </a:txBody>
                  <a:tcPr/>
                </a:tc>
                <a:tc>
                  <a:txBody>
                    <a:bodyPr/>
                    <a:lstStyle/>
                    <a:p>
                      <a:r>
                        <a:rPr lang="en-US" sz="800"/>
                        <a:t>-14.7 (N)</a:t>
                      </a:r>
                    </a:p>
                  </a:txBody>
                  <a:tcPr/>
                </a:tc>
                <a:extLst>
                  <a:ext uri="{0D108BD9-81ED-4DB2-BD59-A6C34878D82A}">
                    <a16:rowId xmlns:a16="http://schemas.microsoft.com/office/drawing/2014/main" val="4000973230"/>
                  </a:ext>
                </a:extLst>
              </a:tr>
              <a:tr h="194731">
                <a:tc>
                  <a:txBody>
                    <a:bodyPr/>
                    <a:lstStyle/>
                    <a:p>
                      <a:r>
                        <a:rPr lang="en-US" sz="800"/>
                        <a:t>Aug</a:t>
                      </a:r>
                      <a:r>
                        <a:rPr lang="en-US" sz="800" baseline="0"/>
                        <a:t> 16 2023</a:t>
                      </a:r>
                      <a:endParaRPr lang="en-US" sz="800"/>
                    </a:p>
                  </a:txBody>
                  <a:tcPr/>
                </a:tc>
                <a:tc>
                  <a:txBody>
                    <a:bodyPr/>
                    <a:lstStyle/>
                    <a:p>
                      <a:r>
                        <a:rPr lang="en-US" sz="800"/>
                        <a:t>-12.9</a:t>
                      </a:r>
                      <a:r>
                        <a:rPr lang="en-US" sz="800" baseline="0"/>
                        <a:t> (S)</a:t>
                      </a:r>
                      <a:endParaRPr lang="en-US" sz="800"/>
                    </a:p>
                  </a:txBody>
                  <a:tcPr/>
                </a:tc>
                <a:extLst>
                  <a:ext uri="{0D108BD9-81ED-4DB2-BD59-A6C34878D82A}">
                    <a16:rowId xmlns:a16="http://schemas.microsoft.com/office/drawing/2014/main" val="3793242579"/>
                  </a:ext>
                </a:extLst>
              </a:tr>
              <a:tr h="194731">
                <a:tc>
                  <a:txBody>
                    <a:bodyPr/>
                    <a:lstStyle/>
                    <a:p>
                      <a:r>
                        <a:rPr lang="en-US" sz="800"/>
                        <a:t>Sep 06 2023</a:t>
                      </a:r>
                    </a:p>
                  </a:txBody>
                  <a:tcPr/>
                </a:tc>
                <a:tc>
                  <a:txBody>
                    <a:bodyPr/>
                    <a:lstStyle/>
                    <a:p>
                      <a:r>
                        <a:rPr lang="en-US" sz="800"/>
                        <a:t>-12.6</a:t>
                      </a:r>
                      <a:r>
                        <a:rPr lang="en-US" sz="800" baseline="0"/>
                        <a:t> (S)</a:t>
                      </a:r>
                      <a:endParaRPr lang="en-US" sz="800"/>
                    </a:p>
                  </a:txBody>
                  <a:tcPr/>
                </a:tc>
                <a:extLst>
                  <a:ext uri="{0D108BD9-81ED-4DB2-BD59-A6C34878D82A}">
                    <a16:rowId xmlns:a16="http://schemas.microsoft.com/office/drawing/2014/main" val="670236916"/>
                  </a:ext>
                </a:extLst>
              </a:tr>
              <a:tr h="194731">
                <a:tc>
                  <a:txBody>
                    <a:bodyPr/>
                    <a:lstStyle/>
                    <a:p>
                      <a:r>
                        <a:rPr lang="en-US" sz="800"/>
                        <a:t>Sep 27 2023</a:t>
                      </a:r>
                    </a:p>
                  </a:txBody>
                  <a:tcPr/>
                </a:tc>
                <a:tc>
                  <a:txBody>
                    <a:bodyPr/>
                    <a:lstStyle/>
                    <a:p>
                      <a:r>
                        <a:rPr lang="en-US" sz="800"/>
                        <a:t>-14.9 (N)</a:t>
                      </a:r>
                    </a:p>
                  </a:txBody>
                  <a:tcPr/>
                </a:tc>
                <a:extLst>
                  <a:ext uri="{0D108BD9-81ED-4DB2-BD59-A6C34878D82A}">
                    <a16:rowId xmlns:a16="http://schemas.microsoft.com/office/drawing/2014/main" val="1874868340"/>
                  </a:ext>
                </a:extLst>
              </a:tr>
              <a:tr h="194731">
                <a:tc>
                  <a:txBody>
                    <a:bodyPr/>
                    <a:lstStyle/>
                    <a:p>
                      <a:r>
                        <a:rPr lang="en-US" sz="800"/>
                        <a:t>Oct 19 2023</a:t>
                      </a:r>
                    </a:p>
                  </a:txBody>
                  <a:tcPr/>
                </a:tc>
                <a:tc>
                  <a:txBody>
                    <a:bodyPr/>
                    <a:lstStyle/>
                    <a:p>
                      <a:r>
                        <a:rPr lang="en-US" sz="800"/>
                        <a:t>-12.3</a:t>
                      </a:r>
                      <a:r>
                        <a:rPr lang="en-US" sz="800" baseline="0"/>
                        <a:t> (N)</a:t>
                      </a:r>
                      <a:endParaRPr lang="en-US" sz="800"/>
                    </a:p>
                  </a:txBody>
                  <a:tcPr/>
                </a:tc>
                <a:extLst>
                  <a:ext uri="{0D108BD9-81ED-4DB2-BD59-A6C34878D82A}">
                    <a16:rowId xmlns:a16="http://schemas.microsoft.com/office/drawing/2014/main" val="77125129"/>
                  </a:ext>
                </a:extLst>
              </a:tr>
              <a:tr h="194731">
                <a:tc>
                  <a:txBody>
                    <a:bodyPr/>
                    <a:lstStyle/>
                    <a:p>
                      <a:r>
                        <a:rPr lang="en-US" sz="800"/>
                        <a:t>Nov 09 2023</a:t>
                      </a:r>
                    </a:p>
                  </a:txBody>
                  <a:tcPr/>
                </a:tc>
                <a:tc>
                  <a:txBody>
                    <a:bodyPr/>
                    <a:lstStyle/>
                    <a:p>
                      <a:r>
                        <a:rPr lang="en-US" sz="800"/>
                        <a:t>-13.1 (N)</a:t>
                      </a:r>
                    </a:p>
                  </a:txBody>
                  <a:tcPr/>
                </a:tc>
                <a:extLst>
                  <a:ext uri="{0D108BD9-81ED-4DB2-BD59-A6C34878D82A}">
                    <a16:rowId xmlns:a16="http://schemas.microsoft.com/office/drawing/2014/main" val="1439921102"/>
                  </a:ext>
                </a:extLst>
              </a:tr>
              <a:tr h="194731">
                <a:tc>
                  <a:txBody>
                    <a:bodyPr/>
                    <a:lstStyle/>
                    <a:p>
                      <a:r>
                        <a:rPr lang="en-US" sz="800"/>
                        <a:t>Dec 01 2023</a:t>
                      </a:r>
                    </a:p>
                  </a:txBody>
                  <a:tcPr/>
                </a:tc>
                <a:tc>
                  <a:txBody>
                    <a:bodyPr/>
                    <a:lstStyle/>
                    <a:p>
                      <a:r>
                        <a:rPr lang="en-US" sz="800"/>
                        <a:t>-13.5 (S)</a:t>
                      </a:r>
                    </a:p>
                  </a:txBody>
                  <a:tcPr/>
                </a:tc>
                <a:extLst>
                  <a:ext uri="{0D108BD9-81ED-4DB2-BD59-A6C34878D82A}">
                    <a16:rowId xmlns:a16="http://schemas.microsoft.com/office/drawing/2014/main" val="3486972514"/>
                  </a:ext>
                </a:extLst>
              </a:tr>
              <a:tr h="194731">
                <a:tc>
                  <a:txBody>
                    <a:bodyPr/>
                    <a:lstStyle/>
                    <a:p>
                      <a:r>
                        <a:rPr lang="en-US" sz="800"/>
                        <a:t>Dec 23 2023</a:t>
                      </a:r>
                    </a:p>
                  </a:txBody>
                  <a:tcPr/>
                </a:tc>
                <a:tc>
                  <a:txBody>
                    <a:bodyPr/>
                    <a:lstStyle/>
                    <a:p>
                      <a:r>
                        <a:rPr lang="en-US" sz="800"/>
                        <a:t>-12.2 (S)</a:t>
                      </a:r>
                    </a:p>
                  </a:txBody>
                  <a:tcPr/>
                </a:tc>
                <a:extLst>
                  <a:ext uri="{0D108BD9-81ED-4DB2-BD59-A6C34878D82A}">
                    <a16:rowId xmlns:a16="http://schemas.microsoft.com/office/drawing/2014/main" val="3908521237"/>
                  </a:ext>
                </a:extLst>
              </a:tr>
            </a:tbl>
          </a:graphicData>
        </a:graphic>
      </p:graphicFrame>
      <p:pic>
        <p:nvPicPr>
          <p:cNvPr id="3" name="Picture 2"/>
          <p:cNvPicPr>
            <a:picLocks noChangeAspect="1"/>
          </p:cNvPicPr>
          <p:nvPr/>
        </p:nvPicPr>
        <p:blipFill>
          <a:blip r:embed="rId2"/>
          <a:stretch>
            <a:fillRect/>
          </a:stretch>
        </p:blipFill>
        <p:spPr>
          <a:xfrm>
            <a:off x="2906425" y="1576078"/>
            <a:ext cx="5974598" cy="4212701"/>
          </a:xfrm>
          <a:prstGeom prst="rect">
            <a:avLst/>
          </a:prstGeom>
        </p:spPr>
      </p:pic>
    </p:spTree>
    <p:extLst>
      <p:ext uri="{BB962C8B-B14F-4D97-AF65-F5344CB8AC3E}">
        <p14:creationId xmlns:p14="http://schemas.microsoft.com/office/powerpoint/2010/main" val="422874792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8118" y="34742"/>
            <a:ext cx="7407763" cy="723901"/>
          </a:xfrm>
        </p:spPr>
        <p:txBody>
          <a:bodyPr/>
          <a:lstStyle/>
          <a:p>
            <a:r>
              <a:rPr lang="en-US" sz="2400"/>
              <a:t>Min RSS Separation– No 2</a:t>
            </a:r>
            <a:r>
              <a:rPr lang="en-US" sz="2400" baseline="30000"/>
              <a:t>nd</a:t>
            </a:r>
            <a:r>
              <a:rPr lang="en-US" sz="2400"/>
              <a:t> CEM: Landsat 8</a:t>
            </a:r>
          </a:p>
        </p:txBody>
      </p:sp>
      <p:graphicFrame>
        <p:nvGraphicFramePr>
          <p:cNvPr id="10" name="Table 9"/>
          <p:cNvGraphicFramePr>
            <a:graphicFrameLocks noGrp="1"/>
          </p:cNvGraphicFramePr>
          <p:nvPr/>
        </p:nvGraphicFramePr>
        <p:xfrm>
          <a:off x="175230" y="1649120"/>
          <a:ext cx="3853843" cy="3913482"/>
        </p:xfrm>
        <a:graphic>
          <a:graphicData uri="http://schemas.openxmlformats.org/drawingml/2006/table">
            <a:tbl>
              <a:tblPr firstRow="1" bandRow="1">
                <a:tableStyleId>{5C22544A-7EE6-4342-B048-85BDC9FD1C3A}</a:tableStyleId>
              </a:tblPr>
              <a:tblGrid>
                <a:gridCol w="1135931">
                  <a:extLst>
                    <a:ext uri="{9D8B030D-6E8A-4147-A177-3AD203B41FA5}">
                      <a16:colId xmlns:a16="http://schemas.microsoft.com/office/drawing/2014/main" val="2511357111"/>
                    </a:ext>
                  </a:extLst>
                </a:gridCol>
                <a:gridCol w="679478">
                  <a:extLst>
                    <a:ext uri="{9D8B030D-6E8A-4147-A177-3AD203B41FA5}">
                      <a16:colId xmlns:a16="http://schemas.microsoft.com/office/drawing/2014/main" val="1852348100"/>
                    </a:ext>
                  </a:extLst>
                </a:gridCol>
                <a:gridCol w="679478">
                  <a:extLst>
                    <a:ext uri="{9D8B030D-6E8A-4147-A177-3AD203B41FA5}">
                      <a16:colId xmlns:a16="http://schemas.microsoft.com/office/drawing/2014/main" val="2129554391"/>
                    </a:ext>
                  </a:extLst>
                </a:gridCol>
                <a:gridCol w="679478">
                  <a:extLst>
                    <a:ext uri="{9D8B030D-6E8A-4147-A177-3AD203B41FA5}">
                      <a16:colId xmlns:a16="http://schemas.microsoft.com/office/drawing/2014/main" val="1745914462"/>
                    </a:ext>
                  </a:extLst>
                </a:gridCol>
                <a:gridCol w="679478">
                  <a:extLst>
                    <a:ext uri="{9D8B030D-6E8A-4147-A177-3AD203B41FA5}">
                      <a16:colId xmlns:a16="http://schemas.microsoft.com/office/drawing/2014/main" val="1107901626"/>
                    </a:ext>
                  </a:extLst>
                </a:gridCol>
              </a:tblGrid>
              <a:tr h="685987">
                <a:tc gridSpan="5">
                  <a:txBody>
                    <a:bodyPr/>
                    <a:lstStyle/>
                    <a:p>
                      <a:pPr lvl="0" algn="ctr">
                        <a:buNone/>
                      </a:pPr>
                      <a:r>
                        <a:rPr lang="en-US" sz="1600"/>
                        <a:t>Landsat</a:t>
                      </a:r>
                      <a:r>
                        <a:rPr lang="en-US" sz="1600" baseline="0"/>
                        <a:t> </a:t>
                      </a:r>
                      <a:r>
                        <a:rPr lang="en-US" sz="1600"/>
                        <a:t>8 RIC</a:t>
                      </a: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33618598"/>
                  </a:ext>
                </a:extLst>
              </a:tr>
              <a:tr h="1205449">
                <a:tc>
                  <a:txBody>
                    <a:bodyPr/>
                    <a:lstStyle/>
                    <a:p>
                      <a:r>
                        <a:rPr lang="en-US" sz="1400" b="1">
                          <a:solidFill>
                            <a:schemeClr val="bg1"/>
                          </a:solidFill>
                        </a:rPr>
                        <a:t>Epoch</a:t>
                      </a:r>
                    </a:p>
                  </a:txBody>
                  <a:tcPr>
                    <a:solidFill>
                      <a:srgbClr val="4F81BD"/>
                    </a:solidFill>
                  </a:tcPr>
                </a:tc>
                <a:tc>
                  <a:txBody>
                    <a:bodyPr/>
                    <a:lstStyle/>
                    <a:p>
                      <a:r>
                        <a:rPr lang="en-US" sz="1400" b="1">
                          <a:solidFill>
                            <a:schemeClr val="bg1"/>
                          </a:solidFill>
                        </a:rPr>
                        <a:t>Radial Sep (km)</a:t>
                      </a:r>
                    </a:p>
                  </a:txBody>
                  <a:tcPr>
                    <a:solidFill>
                      <a:srgbClr val="4F81BD"/>
                    </a:solidFill>
                  </a:tcPr>
                </a:tc>
                <a:tc>
                  <a:txBody>
                    <a:bodyPr/>
                    <a:lstStyle/>
                    <a:p>
                      <a:r>
                        <a:rPr lang="en-US" sz="1400" b="1">
                          <a:solidFill>
                            <a:schemeClr val="bg1"/>
                          </a:solidFill>
                        </a:rPr>
                        <a:t>In-Track Sep</a:t>
                      </a:r>
                      <a:r>
                        <a:rPr lang="en-US" sz="1400" b="1" baseline="0">
                          <a:solidFill>
                            <a:schemeClr val="bg1"/>
                          </a:solidFill>
                        </a:rPr>
                        <a:t> (km)</a:t>
                      </a:r>
                      <a:endParaRPr lang="en-US" sz="1400" b="1">
                        <a:solidFill>
                          <a:schemeClr val="bg1"/>
                        </a:solidFill>
                      </a:endParaRPr>
                    </a:p>
                  </a:txBody>
                  <a:tcPr>
                    <a:solidFill>
                      <a:srgbClr val="4F81BD"/>
                    </a:solidFill>
                  </a:tcPr>
                </a:tc>
                <a:tc>
                  <a:txBody>
                    <a:bodyPr/>
                    <a:lstStyle/>
                    <a:p>
                      <a:r>
                        <a:rPr lang="en-US" sz="1400" b="1">
                          <a:solidFill>
                            <a:schemeClr val="bg1"/>
                          </a:solidFill>
                        </a:rPr>
                        <a:t>Cross</a:t>
                      </a:r>
                      <a:r>
                        <a:rPr lang="en-US" sz="1400" b="1" baseline="0">
                          <a:solidFill>
                            <a:schemeClr val="bg1"/>
                          </a:solidFill>
                        </a:rPr>
                        <a:t>-Track Sep (km)</a:t>
                      </a:r>
                      <a:endParaRPr lang="en-US" sz="1400" b="1">
                        <a:solidFill>
                          <a:schemeClr val="bg1"/>
                        </a:solidFill>
                      </a:endParaRPr>
                    </a:p>
                  </a:txBody>
                  <a:tcPr>
                    <a:solidFill>
                      <a:srgbClr val="4F81BD"/>
                    </a:solidFill>
                  </a:tcPr>
                </a:tc>
                <a:tc>
                  <a:txBody>
                    <a:bodyPr/>
                    <a:lstStyle/>
                    <a:p>
                      <a:r>
                        <a:rPr lang="en-US" sz="1400" b="1">
                          <a:solidFill>
                            <a:schemeClr val="bg1"/>
                          </a:solidFill>
                        </a:rPr>
                        <a:t>Min RSS</a:t>
                      </a:r>
                      <a:r>
                        <a:rPr lang="en-US" sz="1400" b="1" baseline="0">
                          <a:solidFill>
                            <a:schemeClr val="bg1"/>
                          </a:solidFill>
                        </a:rPr>
                        <a:t> (km)</a:t>
                      </a:r>
                      <a:endParaRPr lang="en-US" sz="1400" b="1">
                        <a:solidFill>
                          <a:schemeClr val="bg1"/>
                        </a:solidFill>
                      </a:endParaRPr>
                    </a:p>
                  </a:txBody>
                  <a:tcPr>
                    <a:solidFill>
                      <a:srgbClr val="4F81BD"/>
                    </a:solidFill>
                  </a:tcPr>
                </a:tc>
                <a:extLst>
                  <a:ext uri="{0D108BD9-81ED-4DB2-BD59-A6C34878D82A}">
                    <a16:rowId xmlns:a16="http://schemas.microsoft.com/office/drawing/2014/main" val="2730279149"/>
                  </a:ext>
                </a:extLst>
              </a:tr>
              <a:tr h="466626">
                <a:tc>
                  <a:txBody>
                    <a:bodyPr/>
                    <a:lstStyle/>
                    <a:p>
                      <a:r>
                        <a:rPr lang="en-US" sz="1400"/>
                        <a:t>Dec 04 2022</a:t>
                      </a:r>
                    </a:p>
                  </a:txBody>
                  <a:tcPr/>
                </a:tc>
                <a:tc>
                  <a:txBody>
                    <a:bodyPr/>
                    <a:lstStyle/>
                    <a:p>
                      <a:r>
                        <a:rPr lang="en-US" sz="1400"/>
                        <a:t>0.5</a:t>
                      </a:r>
                    </a:p>
                  </a:txBody>
                  <a:tcPr/>
                </a:tc>
                <a:tc>
                  <a:txBody>
                    <a:bodyPr/>
                    <a:lstStyle/>
                    <a:p>
                      <a:r>
                        <a:rPr lang="en-US" sz="1400"/>
                        <a:t>-6.5</a:t>
                      </a:r>
                    </a:p>
                  </a:txBody>
                  <a:tcPr/>
                </a:tc>
                <a:tc>
                  <a:txBody>
                    <a:bodyPr/>
                    <a:lstStyle/>
                    <a:p>
                      <a:r>
                        <a:rPr lang="en-US" sz="1400"/>
                        <a:t>-0.4</a:t>
                      </a:r>
                    </a:p>
                  </a:txBody>
                  <a:tcPr/>
                </a:tc>
                <a:tc>
                  <a:txBody>
                    <a:bodyPr/>
                    <a:lstStyle/>
                    <a:p>
                      <a:r>
                        <a:rPr lang="en-US" sz="1400"/>
                        <a:t>6.6</a:t>
                      </a:r>
                    </a:p>
                  </a:txBody>
                  <a:tcPr/>
                </a:tc>
                <a:extLst>
                  <a:ext uri="{0D108BD9-81ED-4DB2-BD59-A6C34878D82A}">
                    <a16:rowId xmlns:a16="http://schemas.microsoft.com/office/drawing/2014/main" val="1927294469"/>
                  </a:ext>
                </a:extLst>
              </a:tr>
              <a:tr h="388855">
                <a:tc>
                  <a:txBody>
                    <a:bodyPr/>
                    <a:lstStyle/>
                    <a:p>
                      <a:r>
                        <a:rPr lang="en-US" sz="1400"/>
                        <a:t>Mar 11 2023</a:t>
                      </a:r>
                    </a:p>
                  </a:txBody>
                  <a:tcPr>
                    <a:solidFill>
                      <a:srgbClr val="D0D8E8"/>
                    </a:solidFill>
                  </a:tcPr>
                </a:tc>
                <a:tc>
                  <a:txBody>
                    <a:bodyPr/>
                    <a:lstStyle/>
                    <a:p>
                      <a:r>
                        <a:rPr lang="en-US" sz="1400"/>
                        <a:t>0.5</a:t>
                      </a:r>
                    </a:p>
                  </a:txBody>
                  <a:tcPr>
                    <a:solidFill>
                      <a:srgbClr val="D0D8E8"/>
                    </a:solidFill>
                  </a:tcPr>
                </a:tc>
                <a:tc>
                  <a:txBody>
                    <a:bodyPr/>
                    <a:lstStyle/>
                    <a:p>
                      <a:r>
                        <a:rPr lang="en-US" sz="1400"/>
                        <a:t>-8.5</a:t>
                      </a:r>
                    </a:p>
                  </a:txBody>
                  <a:tcPr>
                    <a:solidFill>
                      <a:srgbClr val="D0D8E8"/>
                    </a:solidFill>
                  </a:tcPr>
                </a:tc>
                <a:tc>
                  <a:txBody>
                    <a:bodyPr/>
                    <a:lstStyle/>
                    <a:p>
                      <a:r>
                        <a:rPr lang="en-US" sz="1400"/>
                        <a:t>-0.04</a:t>
                      </a:r>
                    </a:p>
                  </a:txBody>
                  <a:tcPr>
                    <a:solidFill>
                      <a:srgbClr val="D0D8E8"/>
                    </a:solidFill>
                  </a:tcPr>
                </a:tc>
                <a:tc>
                  <a:txBody>
                    <a:bodyPr/>
                    <a:lstStyle/>
                    <a:p>
                      <a:r>
                        <a:rPr lang="en-US" sz="1400"/>
                        <a:t>8.6</a:t>
                      </a:r>
                    </a:p>
                  </a:txBody>
                  <a:tcPr>
                    <a:solidFill>
                      <a:srgbClr val="D0D8E8"/>
                    </a:solidFill>
                  </a:tcPr>
                </a:tc>
                <a:extLst>
                  <a:ext uri="{0D108BD9-81ED-4DB2-BD59-A6C34878D82A}">
                    <a16:rowId xmlns:a16="http://schemas.microsoft.com/office/drawing/2014/main" val="2954568172"/>
                  </a:ext>
                </a:extLst>
              </a:tr>
              <a:tr h="388855">
                <a:tc>
                  <a:txBody>
                    <a:bodyPr/>
                    <a:lstStyle/>
                    <a:p>
                      <a:r>
                        <a:rPr lang="en-US" sz="1400"/>
                        <a:t>Jun 09 2023</a:t>
                      </a:r>
                    </a:p>
                  </a:txBody>
                  <a:tcPr>
                    <a:solidFill>
                      <a:srgbClr val="E9EDF4"/>
                    </a:solidFill>
                  </a:tcPr>
                </a:tc>
                <a:tc>
                  <a:txBody>
                    <a:bodyPr/>
                    <a:lstStyle/>
                    <a:p>
                      <a:r>
                        <a:rPr lang="en-US" sz="1400"/>
                        <a:t>3.3</a:t>
                      </a:r>
                    </a:p>
                  </a:txBody>
                  <a:tcPr>
                    <a:solidFill>
                      <a:srgbClr val="E9EDF4"/>
                    </a:solidFill>
                  </a:tcPr>
                </a:tc>
                <a:tc>
                  <a:txBody>
                    <a:bodyPr/>
                    <a:lstStyle/>
                    <a:p>
                      <a:r>
                        <a:rPr lang="en-US" sz="1400"/>
                        <a:t>-7.9</a:t>
                      </a:r>
                    </a:p>
                  </a:txBody>
                  <a:tcPr>
                    <a:solidFill>
                      <a:srgbClr val="E9EDF4"/>
                    </a:solidFill>
                  </a:tcPr>
                </a:tc>
                <a:tc>
                  <a:txBody>
                    <a:bodyPr/>
                    <a:lstStyle/>
                    <a:p>
                      <a:r>
                        <a:rPr lang="en-US" sz="1400"/>
                        <a:t>0.2</a:t>
                      </a:r>
                    </a:p>
                  </a:txBody>
                  <a:tcPr>
                    <a:solidFill>
                      <a:srgbClr val="E9EDF4"/>
                    </a:solidFill>
                  </a:tcPr>
                </a:tc>
                <a:tc>
                  <a:txBody>
                    <a:bodyPr/>
                    <a:lstStyle/>
                    <a:p>
                      <a:r>
                        <a:rPr lang="en-US" sz="1400"/>
                        <a:t>8.6</a:t>
                      </a:r>
                    </a:p>
                  </a:txBody>
                  <a:tcPr>
                    <a:solidFill>
                      <a:srgbClr val="E9EDF4"/>
                    </a:solidFill>
                  </a:tcPr>
                </a:tc>
                <a:extLst>
                  <a:ext uri="{0D108BD9-81ED-4DB2-BD59-A6C34878D82A}">
                    <a16:rowId xmlns:a16="http://schemas.microsoft.com/office/drawing/2014/main" val="4163854732"/>
                  </a:ext>
                </a:extLst>
              </a:tr>
              <a:tr h="388855">
                <a:tc>
                  <a:txBody>
                    <a:bodyPr/>
                    <a:lstStyle/>
                    <a:p>
                      <a:r>
                        <a:rPr lang="en-US" sz="1400"/>
                        <a:t>Aug 31 2023</a:t>
                      </a:r>
                    </a:p>
                  </a:txBody>
                  <a:tcPr/>
                </a:tc>
                <a:tc>
                  <a:txBody>
                    <a:bodyPr/>
                    <a:lstStyle/>
                    <a:p>
                      <a:r>
                        <a:rPr lang="en-US" sz="1400"/>
                        <a:t>6.8</a:t>
                      </a:r>
                    </a:p>
                  </a:txBody>
                  <a:tcPr/>
                </a:tc>
                <a:tc>
                  <a:txBody>
                    <a:bodyPr/>
                    <a:lstStyle/>
                    <a:p>
                      <a:r>
                        <a:rPr lang="en-US" sz="1400"/>
                        <a:t>-4.9</a:t>
                      </a:r>
                    </a:p>
                  </a:txBody>
                  <a:tcPr/>
                </a:tc>
                <a:tc>
                  <a:txBody>
                    <a:bodyPr/>
                    <a:lstStyle/>
                    <a:p>
                      <a:r>
                        <a:rPr lang="en-US" sz="1400"/>
                        <a:t>0.1</a:t>
                      </a:r>
                    </a:p>
                  </a:txBody>
                  <a:tcPr/>
                </a:tc>
                <a:tc>
                  <a:txBody>
                    <a:bodyPr/>
                    <a:lstStyle/>
                    <a:p>
                      <a:r>
                        <a:rPr lang="en-US" sz="1400"/>
                        <a:t>8.4</a:t>
                      </a:r>
                    </a:p>
                  </a:txBody>
                  <a:tcPr/>
                </a:tc>
                <a:extLst>
                  <a:ext uri="{0D108BD9-81ED-4DB2-BD59-A6C34878D82A}">
                    <a16:rowId xmlns:a16="http://schemas.microsoft.com/office/drawing/2014/main" val="3139381278"/>
                  </a:ext>
                </a:extLst>
              </a:tr>
              <a:tr h="388855">
                <a:tc>
                  <a:txBody>
                    <a:bodyPr/>
                    <a:lstStyle/>
                    <a:p>
                      <a:r>
                        <a:rPr lang="en-US" sz="1400"/>
                        <a:t>Nov 18 2023</a:t>
                      </a:r>
                    </a:p>
                  </a:txBody>
                  <a:tcPr/>
                </a:tc>
                <a:tc>
                  <a:txBody>
                    <a:bodyPr/>
                    <a:lstStyle/>
                    <a:p>
                      <a:r>
                        <a:rPr lang="en-US" sz="1400"/>
                        <a:t>3.3</a:t>
                      </a:r>
                    </a:p>
                  </a:txBody>
                  <a:tcPr/>
                </a:tc>
                <a:tc>
                  <a:txBody>
                    <a:bodyPr/>
                    <a:lstStyle/>
                    <a:p>
                      <a:r>
                        <a:rPr lang="en-US" sz="1400"/>
                        <a:t>-2.4</a:t>
                      </a:r>
                    </a:p>
                  </a:txBody>
                  <a:tcPr/>
                </a:tc>
                <a:tc>
                  <a:txBody>
                    <a:bodyPr/>
                    <a:lstStyle/>
                    <a:p>
                      <a:r>
                        <a:rPr lang="en-US" sz="1400"/>
                        <a:t>0.1</a:t>
                      </a:r>
                    </a:p>
                  </a:txBody>
                  <a:tcPr/>
                </a:tc>
                <a:tc>
                  <a:txBody>
                    <a:bodyPr/>
                    <a:lstStyle/>
                    <a:p>
                      <a:pPr lvl="0">
                        <a:buNone/>
                      </a:pPr>
                      <a:r>
                        <a:rPr lang="en-US" sz="1400"/>
                        <a:t>4.1</a:t>
                      </a:r>
                    </a:p>
                  </a:txBody>
                  <a:tcPr/>
                </a:tc>
                <a:extLst>
                  <a:ext uri="{0D108BD9-81ED-4DB2-BD59-A6C34878D82A}">
                    <a16:rowId xmlns:a16="http://schemas.microsoft.com/office/drawing/2014/main" val="3807936566"/>
                  </a:ext>
                </a:extLst>
              </a:tr>
            </a:tbl>
          </a:graphicData>
        </a:graphic>
      </p:graphicFrame>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1427" y="1778924"/>
            <a:ext cx="4923904" cy="3692928"/>
          </a:xfrm>
          <a:prstGeom prst="rect">
            <a:avLst/>
          </a:prstGeom>
        </p:spPr>
      </p:pic>
    </p:spTree>
    <p:extLst>
      <p:ext uri="{BB962C8B-B14F-4D97-AF65-F5344CB8AC3E}">
        <p14:creationId xmlns:p14="http://schemas.microsoft.com/office/powerpoint/2010/main" val="1075412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8118" y="0"/>
            <a:ext cx="7407763" cy="723901"/>
          </a:xfrm>
        </p:spPr>
        <p:txBody>
          <a:bodyPr/>
          <a:lstStyle/>
          <a:p>
            <a:r>
              <a:rPr lang="en-US" sz="2400"/>
              <a:t>Min RSS Separation– No 2</a:t>
            </a:r>
            <a:r>
              <a:rPr lang="en-US" sz="2400" baseline="30000"/>
              <a:t>nd</a:t>
            </a:r>
            <a:r>
              <a:rPr lang="en-US" sz="2400"/>
              <a:t> CEM: Landsat 9</a:t>
            </a:r>
          </a:p>
        </p:txBody>
      </p:sp>
      <p:graphicFrame>
        <p:nvGraphicFramePr>
          <p:cNvPr id="7" name="Table 6"/>
          <p:cNvGraphicFramePr>
            <a:graphicFrameLocks noGrp="1"/>
          </p:cNvGraphicFramePr>
          <p:nvPr/>
        </p:nvGraphicFramePr>
        <p:xfrm>
          <a:off x="107129" y="1073573"/>
          <a:ext cx="3880669" cy="4964647"/>
        </p:xfrm>
        <a:graphic>
          <a:graphicData uri="http://schemas.openxmlformats.org/drawingml/2006/table">
            <a:tbl>
              <a:tblPr firstRow="1" bandRow="1">
                <a:tableStyleId>{5C22544A-7EE6-4342-B048-85BDC9FD1C3A}</a:tableStyleId>
              </a:tblPr>
              <a:tblGrid>
                <a:gridCol w="1026346">
                  <a:extLst>
                    <a:ext uri="{9D8B030D-6E8A-4147-A177-3AD203B41FA5}">
                      <a16:colId xmlns:a16="http://schemas.microsoft.com/office/drawing/2014/main" val="2511357111"/>
                    </a:ext>
                  </a:extLst>
                </a:gridCol>
                <a:gridCol w="801699">
                  <a:extLst>
                    <a:ext uri="{9D8B030D-6E8A-4147-A177-3AD203B41FA5}">
                      <a16:colId xmlns:a16="http://schemas.microsoft.com/office/drawing/2014/main" val="1852348100"/>
                    </a:ext>
                  </a:extLst>
                </a:gridCol>
                <a:gridCol w="684208">
                  <a:extLst>
                    <a:ext uri="{9D8B030D-6E8A-4147-A177-3AD203B41FA5}">
                      <a16:colId xmlns:a16="http://schemas.microsoft.com/office/drawing/2014/main" val="2129554391"/>
                    </a:ext>
                  </a:extLst>
                </a:gridCol>
                <a:gridCol w="684208">
                  <a:extLst>
                    <a:ext uri="{9D8B030D-6E8A-4147-A177-3AD203B41FA5}">
                      <a16:colId xmlns:a16="http://schemas.microsoft.com/office/drawing/2014/main" val="1745914462"/>
                    </a:ext>
                  </a:extLst>
                </a:gridCol>
                <a:gridCol w="684208">
                  <a:extLst>
                    <a:ext uri="{9D8B030D-6E8A-4147-A177-3AD203B41FA5}">
                      <a16:colId xmlns:a16="http://schemas.microsoft.com/office/drawing/2014/main" val="1107901626"/>
                    </a:ext>
                  </a:extLst>
                </a:gridCol>
              </a:tblGrid>
              <a:tr h="521141">
                <a:tc gridSpan="5">
                  <a:txBody>
                    <a:bodyPr/>
                    <a:lstStyle/>
                    <a:p>
                      <a:pPr lvl="0" algn="ctr">
                        <a:buNone/>
                      </a:pPr>
                      <a:r>
                        <a:rPr lang="en-US" sz="1800"/>
                        <a:t>Landsat</a:t>
                      </a:r>
                      <a:r>
                        <a:rPr lang="en-US" sz="1800" baseline="0"/>
                        <a:t> </a:t>
                      </a:r>
                      <a:r>
                        <a:rPr lang="en-US" sz="1800"/>
                        <a:t>9 RIC</a:t>
                      </a:r>
                    </a:p>
                  </a:txBody>
                  <a:tcPr/>
                </a:tc>
                <a:tc hMerge="1">
                  <a:txBody>
                    <a:bodyPr/>
                    <a:lstStyle/>
                    <a:p>
                      <a:pPr lvl="0">
                        <a:buNone/>
                      </a:pPr>
                      <a:endParaRPr lang="en-US" sz="1200"/>
                    </a:p>
                  </a:txBody>
                  <a:tcPr/>
                </a:tc>
                <a:tc hMerge="1">
                  <a:txBody>
                    <a:bodyPr/>
                    <a:lstStyle/>
                    <a:p>
                      <a:pPr lvl="0">
                        <a:buNone/>
                      </a:pPr>
                      <a:endParaRPr lang="en-US" sz="1200" baseline="0"/>
                    </a:p>
                  </a:txBody>
                  <a:tcPr/>
                </a:tc>
                <a:tc hMerge="1">
                  <a:txBody>
                    <a:bodyPr/>
                    <a:lstStyle/>
                    <a:p>
                      <a:pPr lvl="0">
                        <a:buNone/>
                      </a:pPr>
                      <a:endParaRPr lang="en-US" sz="1200" baseline="0"/>
                    </a:p>
                  </a:txBody>
                  <a:tcPr/>
                </a:tc>
                <a:tc hMerge="1">
                  <a:txBody>
                    <a:bodyPr/>
                    <a:lstStyle/>
                    <a:p>
                      <a:pPr lvl="0">
                        <a:buNone/>
                      </a:pPr>
                      <a:endParaRPr lang="en-US" sz="1200" baseline="0"/>
                    </a:p>
                  </a:txBody>
                  <a:tcPr/>
                </a:tc>
                <a:extLst>
                  <a:ext uri="{0D108BD9-81ED-4DB2-BD59-A6C34878D82A}">
                    <a16:rowId xmlns:a16="http://schemas.microsoft.com/office/drawing/2014/main" val="3560995378"/>
                  </a:ext>
                </a:extLst>
              </a:tr>
              <a:tr h="1336325">
                <a:tc>
                  <a:txBody>
                    <a:bodyPr/>
                    <a:lstStyle/>
                    <a:p>
                      <a:r>
                        <a:rPr lang="en-US" sz="1600" b="1">
                          <a:solidFill>
                            <a:schemeClr val="bg1"/>
                          </a:solidFill>
                        </a:rPr>
                        <a:t>Epoch</a:t>
                      </a:r>
                    </a:p>
                  </a:txBody>
                  <a:tcPr>
                    <a:solidFill>
                      <a:srgbClr val="4F81BD"/>
                    </a:solidFill>
                  </a:tcPr>
                </a:tc>
                <a:tc>
                  <a:txBody>
                    <a:bodyPr/>
                    <a:lstStyle/>
                    <a:p>
                      <a:r>
                        <a:rPr lang="en-US" sz="1600" b="1">
                          <a:solidFill>
                            <a:schemeClr val="bg1"/>
                          </a:solidFill>
                        </a:rPr>
                        <a:t>Radial Sep (km)</a:t>
                      </a:r>
                    </a:p>
                  </a:txBody>
                  <a:tcPr>
                    <a:solidFill>
                      <a:srgbClr val="4F81BD"/>
                    </a:solidFill>
                  </a:tcPr>
                </a:tc>
                <a:tc>
                  <a:txBody>
                    <a:bodyPr/>
                    <a:lstStyle/>
                    <a:p>
                      <a:r>
                        <a:rPr lang="en-US" sz="1600" b="1">
                          <a:solidFill>
                            <a:schemeClr val="bg1"/>
                          </a:solidFill>
                        </a:rPr>
                        <a:t>In-Track Sep</a:t>
                      </a:r>
                      <a:r>
                        <a:rPr lang="en-US" sz="1600" b="1" baseline="0">
                          <a:solidFill>
                            <a:schemeClr val="bg1"/>
                          </a:solidFill>
                        </a:rPr>
                        <a:t> (km)</a:t>
                      </a:r>
                      <a:endParaRPr lang="en-US" sz="1600" b="1">
                        <a:solidFill>
                          <a:schemeClr val="bg1"/>
                        </a:solidFill>
                      </a:endParaRPr>
                    </a:p>
                  </a:txBody>
                  <a:tcPr>
                    <a:solidFill>
                      <a:srgbClr val="4F81BD"/>
                    </a:solidFill>
                  </a:tcPr>
                </a:tc>
                <a:tc>
                  <a:txBody>
                    <a:bodyPr/>
                    <a:lstStyle/>
                    <a:p>
                      <a:r>
                        <a:rPr lang="en-US" sz="1600" b="1">
                          <a:solidFill>
                            <a:schemeClr val="bg1"/>
                          </a:solidFill>
                        </a:rPr>
                        <a:t>Cross</a:t>
                      </a:r>
                      <a:r>
                        <a:rPr lang="en-US" sz="1600" b="1" baseline="0">
                          <a:solidFill>
                            <a:schemeClr val="bg1"/>
                          </a:solidFill>
                        </a:rPr>
                        <a:t>-Track Sep (km)</a:t>
                      </a:r>
                      <a:endParaRPr lang="en-US" sz="1600" b="1">
                        <a:solidFill>
                          <a:schemeClr val="bg1"/>
                        </a:solidFill>
                      </a:endParaRPr>
                    </a:p>
                  </a:txBody>
                  <a:tcPr>
                    <a:solidFill>
                      <a:srgbClr val="4F81BD"/>
                    </a:solidFill>
                  </a:tcPr>
                </a:tc>
                <a:tc>
                  <a:txBody>
                    <a:bodyPr/>
                    <a:lstStyle/>
                    <a:p>
                      <a:r>
                        <a:rPr lang="en-US" sz="1600" b="1">
                          <a:solidFill>
                            <a:schemeClr val="bg1"/>
                          </a:solidFill>
                        </a:rPr>
                        <a:t>Min RSS</a:t>
                      </a:r>
                      <a:r>
                        <a:rPr lang="en-US" sz="1600" b="1" baseline="0">
                          <a:solidFill>
                            <a:schemeClr val="bg1"/>
                          </a:solidFill>
                        </a:rPr>
                        <a:t> (km)</a:t>
                      </a:r>
                      <a:endParaRPr lang="en-US" sz="1600" b="1">
                        <a:solidFill>
                          <a:schemeClr val="bg1"/>
                        </a:solidFill>
                      </a:endParaRPr>
                    </a:p>
                  </a:txBody>
                  <a:tcPr>
                    <a:solidFill>
                      <a:srgbClr val="4F81BD"/>
                    </a:solidFill>
                  </a:tcPr>
                </a:tc>
                <a:extLst>
                  <a:ext uri="{0D108BD9-81ED-4DB2-BD59-A6C34878D82A}">
                    <a16:rowId xmlns:a16="http://schemas.microsoft.com/office/drawing/2014/main" val="2730279149"/>
                  </a:ext>
                </a:extLst>
              </a:tr>
              <a:tr h="516381">
                <a:tc>
                  <a:txBody>
                    <a:bodyPr/>
                    <a:lstStyle/>
                    <a:p>
                      <a:r>
                        <a:rPr lang="en-US" sz="1400"/>
                        <a:t>Oct 13 2022</a:t>
                      </a:r>
                    </a:p>
                  </a:txBody>
                  <a:tcPr/>
                </a:tc>
                <a:tc>
                  <a:txBody>
                    <a:bodyPr/>
                    <a:lstStyle/>
                    <a:p>
                      <a:r>
                        <a:rPr lang="en-US" sz="1400"/>
                        <a:t>2.6</a:t>
                      </a:r>
                    </a:p>
                  </a:txBody>
                  <a:tcPr/>
                </a:tc>
                <a:tc>
                  <a:txBody>
                    <a:bodyPr/>
                    <a:lstStyle/>
                    <a:p>
                      <a:r>
                        <a:rPr lang="en-US" sz="1400"/>
                        <a:t>-7.9</a:t>
                      </a:r>
                    </a:p>
                  </a:txBody>
                  <a:tcPr/>
                </a:tc>
                <a:tc>
                  <a:txBody>
                    <a:bodyPr/>
                    <a:lstStyle/>
                    <a:p>
                      <a:r>
                        <a:rPr lang="en-US" sz="1400"/>
                        <a:t>-0.4</a:t>
                      </a:r>
                    </a:p>
                  </a:txBody>
                  <a:tcPr/>
                </a:tc>
                <a:tc>
                  <a:txBody>
                    <a:bodyPr/>
                    <a:lstStyle/>
                    <a:p>
                      <a:pPr lvl="0">
                        <a:buNone/>
                      </a:pPr>
                      <a:r>
                        <a:rPr lang="en-US" sz="1400"/>
                        <a:t>8.3</a:t>
                      </a:r>
                    </a:p>
                  </a:txBody>
                  <a:tcPr/>
                </a:tc>
                <a:extLst>
                  <a:ext uri="{0D108BD9-81ED-4DB2-BD59-A6C34878D82A}">
                    <a16:rowId xmlns:a16="http://schemas.microsoft.com/office/drawing/2014/main" val="2970381575"/>
                  </a:ext>
                </a:extLst>
              </a:tr>
              <a:tr h="516381">
                <a:tc>
                  <a:txBody>
                    <a:bodyPr/>
                    <a:lstStyle/>
                    <a:p>
                      <a:r>
                        <a:rPr lang="en-US" sz="1400"/>
                        <a:t>Jan 22 2023</a:t>
                      </a:r>
                    </a:p>
                  </a:txBody>
                  <a:tcPr>
                    <a:solidFill>
                      <a:srgbClr val="D0D8E8"/>
                    </a:solidFill>
                  </a:tcPr>
                </a:tc>
                <a:tc>
                  <a:txBody>
                    <a:bodyPr/>
                    <a:lstStyle/>
                    <a:p>
                      <a:r>
                        <a:rPr lang="en-US" sz="1400"/>
                        <a:t>0.7</a:t>
                      </a:r>
                    </a:p>
                  </a:txBody>
                  <a:tcPr>
                    <a:solidFill>
                      <a:srgbClr val="D0D8E8"/>
                    </a:solidFill>
                  </a:tcPr>
                </a:tc>
                <a:tc>
                  <a:txBody>
                    <a:bodyPr/>
                    <a:lstStyle/>
                    <a:p>
                      <a:r>
                        <a:rPr lang="en-US" sz="1400"/>
                        <a:t>4.0</a:t>
                      </a:r>
                    </a:p>
                  </a:txBody>
                  <a:tcPr>
                    <a:solidFill>
                      <a:srgbClr val="D0D8E8"/>
                    </a:solidFill>
                  </a:tcPr>
                </a:tc>
                <a:tc>
                  <a:txBody>
                    <a:bodyPr/>
                    <a:lstStyle/>
                    <a:p>
                      <a:r>
                        <a:rPr lang="en-US" sz="1400"/>
                        <a:t>0.01</a:t>
                      </a:r>
                    </a:p>
                  </a:txBody>
                  <a:tcPr>
                    <a:solidFill>
                      <a:srgbClr val="D0D8E8"/>
                    </a:solidFill>
                  </a:tcPr>
                </a:tc>
                <a:tc>
                  <a:txBody>
                    <a:bodyPr/>
                    <a:lstStyle/>
                    <a:p>
                      <a:r>
                        <a:rPr lang="en-US" sz="1400"/>
                        <a:t>4.0</a:t>
                      </a:r>
                    </a:p>
                  </a:txBody>
                  <a:tcPr>
                    <a:solidFill>
                      <a:srgbClr val="D0D8E8"/>
                    </a:solidFill>
                  </a:tcPr>
                </a:tc>
                <a:extLst>
                  <a:ext uri="{0D108BD9-81ED-4DB2-BD59-A6C34878D82A}">
                    <a16:rowId xmlns:a16="http://schemas.microsoft.com/office/drawing/2014/main" val="2742720334"/>
                  </a:ext>
                </a:extLst>
              </a:tr>
              <a:tr h="516381">
                <a:tc>
                  <a:txBody>
                    <a:bodyPr/>
                    <a:lstStyle/>
                    <a:p>
                      <a:r>
                        <a:rPr lang="en-US" sz="1400"/>
                        <a:t>Apr 26 2023</a:t>
                      </a:r>
                    </a:p>
                  </a:txBody>
                  <a:tcPr/>
                </a:tc>
                <a:tc>
                  <a:txBody>
                    <a:bodyPr/>
                    <a:lstStyle/>
                    <a:p>
                      <a:r>
                        <a:rPr lang="en-US" sz="1400"/>
                        <a:t>1.1</a:t>
                      </a:r>
                    </a:p>
                  </a:txBody>
                  <a:tcPr/>
                </a:tc>
                <a:tc>
                  <a:txBody>
                    <a:bodyPr/>
                    <a:lstStyle/>
                    <a:p>
                      <a:r>
                        <a:rPr lang="en-US" sz="1400"/>
                        <a:t>-10.1</a:t>
                      </a:r>
                    </a:p>
                  </a:txBody>
                  <a:tcPr/>
                </a:tc>
                <a:tc>
                  <a:txBody>
                    <a:bodyPr/>
                    <a:lstStyle/>
                    <a:p>
                      <a:r>
                        <a:rPr lang="en-US" sz="1400"/>
                        <a:t>-0.2</a:t>
                      </a:r>
                    </a:p>
                  </a:txBody>
                  <a:tcPr/>
                </a:tc>
                <a:tc>
                  <a:txBody>
                    <a:bodyPr/>
                    <a:lstStyle/>
                    <a:p>
                      <a:r>
                        <a:rPr lang="en-US" sz="1400"/>
                        <a:t>10.1</a:t>
                      </a:r>
                    </a:p>
                  </a:txBody>
                  <a:tcPr/>
                </a:tc>
                <a:extLst>
                  <a:ext uri="{0D108BD9-81ED-4DB2-BD59-A6C34878D82A}">
                    <a16:rowId xmlns:a16="http://schemas.microsoft.com/office/drawing/2014/main" val="1452993714"/>
                  </a:ext>
                </a:extLst>
              </a:tr>
              <a:tr h="516381">
                <a:tc>
                  <a:txBody>
                    <a:bodyPr/>
                    <a:lstStyle/>
                    <a:p>
                      <a:r>
                        <a:rPr lang="en-US" sz="1400"/>
                        <a:t>Jul 21 2023</a:t>
                      </a:r>
                    </a:p>
                  </a:txBody>
                  <a:tcPr/>
                </a:tc>
                <a:tc>
                  <a:txBody>
                    <a:bodyPr/>
                    <a:lstStyle/>
                    <a:p>
                      <a:r>
                        <a:rPr lang="en-US" sz="1400"/>
                        <a:t>2.1</a:t>
                      </a:r>
                    </a:p>
                  </a:txBody>
                  <a:tcPr/>
                </a:tc>
                <a:tc>
                  <a:txBody>
                    <a:bodyPr/>
                    <a:lstStyle/>
                    <a:p>
                      <a:r>
                        <a:rPr lang="en-US" sz="1400"/>
                        <a:t>0.8</a:t>
                      </a:r>
                    </a:p>
                  </a:txBody>
                  <a:tcPr/>
                </a:tc>
                <a:tc>
                  <a:txBody>
                    <a:bodyPr/>
                    <a:lstStyle/>
                    <a:p>
                      <a:r>
                        <a:rPr lang="en-US" sz="1400"/>
                        <a:t>-0.1</a:t>
                      </a:r>
                    </a:p>
                  </a:txBody>
                  <a:tcPr/>
                </a:tc>
                <a:tc>
                  <a:txBody>
                    <a:bodyPr/>
                    <a:lstStyle/>
                    <a:p>
                      <a:r>
                        <a:rPr lang="en-US" sz="1400"/>
                        <a:t>2.3</a:t>
                      </a:r>
                    </a:p>
                  </a:txBody>
                  <a:tcPr/>
                </a:tc>
                <a:extLst>
                  <a:ext uri="{0D108BD9-81ED-4DB2-BD59-A6C34878D82A}">
                    <a16:rowId xmlns:a16="http://schemas.microsoft.com/office/drawing/2014/main" val="1225122349"/>
                  </a:ext>
                </a:extLst>
              </a:tr>
              <a:tr h="516381">
                <a:tc>
                  <a:txBody>
                    <a:bodyPr/>
                    <a:lstStyle/>
                    <a:p>
                      <a:r>
                        <a:rPr lang="en-US" sz="1400"/>
                        <a:t>Oct 10 2023</a:t>
                      </a:r>
                    </a:p>
                  </a:txBody>
                  <a:tcPr/>
                </a:tc>
                <a:tc>
                  <a:txBody>
                    <a:bodyPr/>
                    <a:lstStyle/>
                    <a:p>
                      <a:r>
                        <a:rPr lang="en-US" sz="1400"/>
                        <a:t>2.3</a:t>
                      </a:r>
                    </a:p>
                  </a:txBody>
                  <a:tcPr/>
                </a:tc>
                <a:tc>
                  <a:txBody>
                    <a:bodyPr/>
                    <a:lstStyle/>
                    <a:p>
                      <a:r>
                        <a:rPr lang="en-US" sz="1400"/>
                        <a:t>3.9</a:t>
                      </a:r>
                    </a:p>
                  </a:txBody>
                  <a:tcPr/>
                </a:tc>
                <a:tc>
                  <a:txBody>
                    <a:bodyPr/>
                    <a:lstStyle/>
                    <a:p>
                      <a:r>
                        <a:rPr lang="en-US" sz="1400"/>
                        <a:t>-0.01</a:t>
                      </a:r>
                    </a:p>
                  </a:txBody>
                  <a:tcPr/>
                </a:tc>
                <a:tc>
                  <a:txBody>
                    <a:bodyPr/>
                    <a:lstStyle/>
                    <a:p>
                      <a:r>
                        <a:rPr lang="en-US" sz="1400"/>
                        <a:t>4.5</a:t>
                      </a:r>
                    </a:p>
                  </a:txBody>
                  <a:tcPr/>
                </a:tc>
                <a:extLst>
                  <a:ext uri="{0D108BD9-81ED-4DB2-BD59-A6C34878D82A}">
                    <a16:rowId xmlns:a16="http://schemas.microsoft.com/office/drawing/2014/main" val="1913793772"/>
                  </a:ext>
                </a:extLst>
              </a:tr>
              <a:tr h="516381">
                <a:tc>
                  <a:txBody>
                    <a:bodyPr/>
                    <a:lstStyle/>
                    <a:p>
                      <a:r>
                        <a:rPr lang="en-US" sz="1400"/>
                        <a:t>Dec 25 2023</a:t>
                      </a:r>
                    </a:p>
                  </a:txBody>
                  <a:tcPr/>
                </a:tc>
                <a:tc>
                  <a:txBody>
                    <a:bodyPr/>
                    <a:lstStyle/>
                    <a:p>
                      <a:r>
                        <a:rPr lang="en-US" sz="1400"/>
                        <a:t>1.7</a:t>
                      </a:r>
                    </a:p>
                  </a:txBody>
                  <a:tcPr/>
                </a:tc>
                <a:tc>
                  <a:txBody>
                    <a:bodyPr/>
                    <a:lstStyle/>
                    <a:p>
                      <a:r>
                        <a:rPr lang="en-US" sz="1400"/>
                        <a:t>3.7</a:t>
                      </a:r>
                    </a:p>
                  </a:txBody>
                  <a:tcPr/>
                </a:tc>
                <a:tc>
                  <a:txBody>
                    <a:bodyPr/>
                    <a:lstStyle/>
                    <a:p>
                      <a:r>
                        <a:rPr lang="en-US" sz="1400"/>
                        <a:t>0.3</a:t>
                      </a:r>
                    </a:p>
                  </a:txBody>
                  <a:tcPr/>
                </a:tc>
                <a:tc>
                  <a:txBody>
                    <a:bodyPr/>
                    <a:lstStyle/>
                    <a:p>
                      <a:r>
                        <a:rPr lang="en-US" sz="1400"/>
                        <a:t>4.1</a:t>
                      </a:r>
                    </a:p>
                  </a:txBody>
                  <a:tcPr/>
                </a:tc>
                <a:extLst>
                  <a:ext uri="{0D108BD9-81ED-4DB2-BD59-A6C34878D82A}">
                    <a16:rowId xmlns:a16="http://schemas.microsoft.com/office/drawing/2014/main" val="2553846511"/>
                  </a:ext>
                </a:extLst>
              </a:tr>
            </a:tbl>
          </a:graphicData>
        </a:graphic>
      </p:graphicFrame>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1485" y="1704109"/>
            <a:ext cx="4923430" cy="3692572"/>
          </a:xfrm>
          <a:prstGeom prst="rect">
            <a:avLst/>
          </a:prstGeom>
        </p:spPr>
      </p:pic>
    </p:spTree>
    <p:extLst>
      <p:ext uri="{BB962C8B-B14F-4D97-AF65-F5344CB8AC3E}">
        <p14:creationId xmlns:p14="http://schemas.microsoft.com/office/powerpoint/2010/main" val="282380872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0413"/>
          </a:xfrm>
        </p:spPr>
        <p:txBody>
          <a:bodyPr/>
          <a:lstStyle/>
          <a:p>
            <a:r>
              <a:rPr lang="en-US"/>
              <a:t>Safety Analysis Conclusions</a:t>
            </a:r>
          </a:p>
        </p:txBody>
      </p:sp>
      <p:sp>
        <p:nvSpPr>
          <p:cNvPr id="3" name="Content Placeholder 2"/>
          <p:cNvSpPr>
            <a:spLocks noGrp="1"/>
          </p:cNvSpPr>
          <p:nvPr>
            <p:ph idx="1"/>
          </p:nvPr>
        </p:nvSpPr>
        <p:spPr/>
        <p:txBody>
          <a:bodyPr lIns="91440" tIns="45720" rIns="91440" bIns="45720" anchor="t">
            <a:normAutofit/>
          </a:bodyPr>
          <a:lstStyle/>
          <a:p>
            <a:r>
              <a:rPr lang="en-US" b="1"/>
              <a:t>There are no safety concerns for the nominal case or the partial burn case</a:t>
            </a:r>
            <a:endParaRPr lang="en-US" b="1">
              <a:cs typeface="Calibri"/>
            </a:endParaRPr>
          </a:p>
          <a:p>
            <a:r>
              <a:rPr lang="en-US" b="1"/>
              <a:t>If Terra doesn’t perform the 2</a:t>
            </a:r>
            <a:r>
              <a:rPr lang="en-US" b="1" baseline="30000"/>
              <a:t>nd</a:t>
            </a:r>
            <a:r>
              <a:rPr lang="en-US" b="1"/>
              <a:t> CEM, there are predicted polar crossings with Aqua, Aura, and OCO-2 with &lt;=1 km radial separation (1 each)</a:t>
            </a:r>
            <a:endParaRPr lang="en-US" b="1">
              <a:cs typeface="Calibri"/>
            </a:endParaRPr>
          </a:p>
          <a:p>
            <a:r>
              <a:rPr lang="en-US" b="1"/>
              <a:t>All cases have no safety concerns for L8 and L9</a:t>
            </a:r>
            <a:endParaRPr lang="en-US" b="1">
              <a:cs typeface="Calibri"/>
            </a:endParaRPr>
          </a:p>
          <a:p>
            <a:endParaRPr lang="en-US"/>
          </a:p>
        </p:txBody>
      </p:sp>
    </p:spTree>
    <p:extLst>
      <p:ext uri="{BB962C8B-B14F-4D97-AF65-F5344CB8AC3E}">
        <p14:creationId xmlns:p14="http://schemas.microsoft.com/office/powerpoint/2010/main" val="29197707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31D288-D2BC-4804-9BA9-DC026CB6D08C}"/>
              </a:ext>
            </a:extLst>
          </p:cNvPr>
          <p:cNvSpPr>
            <a:spLocks noGrp="1"/>
          </p:cNvSpPr>
          <p:nvPr>
            <p:ph type="title"/>
          </p:nvPr>
        </p:nvSpPr>
        <p:spPr>
          <a:xfrm>
            <a:off x="685800" y="2747962"/>
            <a:ext cx="7772400" cy="1362075"/>
          </a:xfrm>
        </p:spPr>
        <p:txBody>
          <a:bodyPr>
            <a:normAutofit fontScale="90000"/>
          </a:bodyPr>
          <a:lstStyle/>
          <a:p>
            <a:pPr algn="ctr"/>
            <a:r>
              <a:rPr lang="en-US" b="1"/>
              <a:t>FDS Process and Software Readiness</a:t>
            </a:r>
            <a:br>
              <a:rPr lang="en-US" b="1"/>
            </a:br>
            <a:endParaRPr lang="en-US"/>
          </a:p>
        </p:txBody>
      </p:sp>
      <p:sp>
        <p:nvSpPr>
          <p:cNvPr id="3" name="TextBox 2">
            <a:extLst>
              <a:ext uri="{FF2B5EF4-FFF2-40B4-BE49-F238E27FC236}">
                <a16:creationId xmlns:a16="http://schemas.microsoft.com/office/drawing/2014/main" id="{18DC5652-A8BA-4F32-ABA2-CC6B4B73A7C5}"/>
              </a:ext>
            </a:extLst>
          </p:cNvPr>
          <p:cNvSpPr txBox="1"/>
          <p:nvPr/>
        </p:nvSpPr>
        <p:spPr>
          <a:xfrm>
            <a:off x="2112886" y="4128116"/>
            <a:ext cx="5211192" cy="369332"/>
          </a:xfrm>
          <a:prstGeom prst="rect">
            <a:avLst/>
          </a:prstGeom>
          <a:noFill/>
        </p:spPr>
        <p:txBody>
          <a:bodyPr wrap="square" lIns="91440" tIns="45720" rIns="91440" bIns="45720" rtlCol="0" anchor="t">
            <a:spAutoFit/>
          </a:bodyPr>
          <a:lstStyle/>
          <a:p>
            <a:r>
              <a:rPr lang="en-US" dirty="0"/>
              <a:t>Presented by:  </a:t>
            </a:r>
            <a:r>
              <a:rPr lang="en-US" dirty="0">
                <a:ea typeface="+mn-lt"/>
                <a:cs typeface="+mn-lt"/>
              </a:rPr>
              <a:t>Keshav Swaminathan, FDS Terra POC</a:t>
            </a:r>
          </a:p>
        </p:txBody>
      </p:sp>
    </p:spTree>
    <p:extLst>
      <p:ext uri="{BB962C8B-B14F-4D97-AF65-F5344CB8AC3E}">
        <p14:creationId xmlns:p14="http://schemas.microsoft.com/office/powerpoint/2010/main" val="37619497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1838"/>
            <a:ext cx="8229600" cy="838200"/>
          </a:xfrm>
        </p:spPr>
        <p:txBody>
          <a:bodyPr/>
          <a:lstStyle/>
          <a:p>
            <a:r>
              <a:rPr lang="en-US">
                <a:ea typeface="+mj-lt"/>
                <a:cs typeface="+mj-lt"/>
              </a:rPr>
              <a:t>Updated FDS Software/Processes/Docs</a:t>
            </a:r>
            <a:endParaRPr lang="en-US" b="0">
              <a:ea typeface="+mj-lt"/>
              <a:cs typeface="+mj-lt"/>
            </a:endParaRPr>
          </a:p>
          <a:p>
            <a:endParaRPr lang="en-US">
              <a:cs typeface="Calibri"/>
            </a:endParaRPr>
          </a:p>
        </p:txBody>
      </p:sp>
      <p:sp>
        <p:nvSpPr>
          <p:cNvPr id="3" name="Content Placeholder 2"/>
          <p:cNvSpPr>
            <a:spLocks noGrp="1"/>
          </p:cNvSpPr>
          <p:nvPr>
            <p:ph idx="1"/>
          </p:nvPr>
        </p:nvSpPr>
        <p:spPr>
          <a:xfrm>
            <a:off x="457200" y="816425"/>
            <a:ext cx="8382000" cy="616680"/>
          </a:xfrm>
        </p:spPr>
        <p:txBody>
          <a:bodyPr lIns="91440" tIns="45720" rIns="91440" bIns="45720" anchor="t">
            <a:normAutofit fontScale="62500" lnSpcReduction="20000"/>
          </a:bodyPr>
          <a:lstStyle/>
          <a:p>
            <a:pPr>
              <a:spcBef>
                <a:spcPts val="1200"/>
              </a:spcBef>
              <a:spcAft>
                <a:spcPct val="0"/>
              </a:spcAft>
            </a:pPr>
            <a:r>
              <a:rPr lang="en-US" b="1" i="1">
                <a:cs typeface="Calibri"/>
              </a:rPr>
              <a:t>All needed work items for CEM and PLM support have been identified and are either in progress or have already been completed</a:t>
            </a:r>
            <a:endParaRPr lang="en-US"/>
          </a:p>
        </p:txBody>
      </p:sp>
      <p:graphicFrame>
        <p:nvGraphicFramePr>
          <p:cNvPr id="6" name="Table 5"/>
          <p:cNvGraphicFramePr>
            <a:graphicFrameLocks noGrp="1"/>
          </p:cNvGraphicFramePr>
          <p:nvPr/>
        </p:nvGraphicFramePr>
        <p:xfrm>
          <a:off x="457200" y="1425104"/>
          <a:ext cx="8382000" cy="4999184"/>
        </p:xfrm>
        <a:graphic>
          <a:graphicData uri="http://schemas.openxmlformats.org/drawingml/2006/table">
            <a:tbl>
              <a:tblPr firstRow="1" bandRow="1">
                <a:tableStyleId>{5C22544A-7EE6-4342-B048-85BDC9FD1C3A}</a:tableStyleId>
              </a:tblPr>
              <a:tblGrid>
                <a:gridCol w="4404946">
                  <a:extLst>
                    <a:ext uri="{9D8B030D-6E8A-4147-A177-3AD203B41FA5}">
                      <a16:colId xmlns:a16="http://schemas.microsoft.com/office/drawing/2014/main" val="717131889"/>
                    </a:ext>
                  </a:extLst>
                </a:gridCol>
                <a:gridCol w="3977054">
                  <a:extLst>
                    <a:ext uri="{9D8B030D-6E8A-4147-A177-3AD203B41FA5}">
                      <a16:colId xmlns:a16="http://schemas.microsoft.com/office/drawing/2014/main" val="3186349053"/>
                    </a:ext>
                  </a:extLst>
                </a:gridCol>
              </a:tblGrid>
              <a:tr h="392662">
                <a:tc>
                  <a:txBody>
                    <a:bodyPr/>
                    <a:lstStyle/>
                    <a:p>
                      <a:pPr algn="l" fontAlgn="t"/>
                      <a:r>
                        <a:rPr lang="en-US" sz="1600" b="1">
                          <a:effectLst/>
                        </a:rPr>
                        <a:t>Items</a:t>
                      </a:r>
                      <a:endParaRPr lang="en-US" sz="1600" b="1">
                        <a:solidFill>
                          <a:srgbClr val="172B4D"/>
                        </a:solidFill>
                        <a:effectLst/>
                      </a:endParaRPr>
                    </a:p>
                  </a:txBody>
                  <a:tcPr marL="95250" marR="142875" marT="66675" marB="66675"/>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600" b="1">
                          <a:solidFill>
                            <a:schemeClr val="lt1"/>
                          </a:solidFill>
                          <a:effectLst/>
                        </a:rPr>
                        <a:t>Status</a:t>
                      </a:r>
                      <a:endParaRPr lang="en-US" sz="1600" b="1">
                        <a:solidFill>
                          <a:srgbClr val="172B4D"/>
                        </a:solidFill>
                        <a:effectLst/>
                      </a:endParaRPr>
                    </a:p>
                  </a:txBody>
                  <a:tcPr marL="95250" marR="142875" marT="66675" marB="66675"/>
                </a:tc>
                <a:extLst>
                  <a:ext uri="{0D108BD9-81ED-4DB2-BD59-A6C34878D82A}">
                    <a16:rowId xmlns:a16="http://schemas.microsoft.com/office/drawing/2014/main" val="2371460096"/>
                  </a:ext>
                </a:extLst>
              </a:tr>
              <a:tr h="392662">
                <a:tc>
                  <a:txBody>
                    <a:bodyPr/>
                    <a:lstStyle/>
                    <a:p>
                      <a:pPr algn="l" fontAlgn="t"/>
                      <a:r>
                        <a:rPr lang="en-US" sz="1600">
                          <a:effectLst/>
                        </a:rPr>
                        <a:t>Test product generation cases with CEMs/PLMs</a:t>
                      </a:r>
                    </a:p>
                  </a:txBody>
                  <a:tcPr marL="95250" marR="95250" marT="66675" marB="66675"/>
                </a:tc>
                <a:tc>
                  <a:txBody>
                    <a:bodyPr/>
                    <a:lstStyle/>
                    <a:p>
                      <a:r>
                        <a:rPr lang="en-US" sz="1600" b="1">
                          <a:solidFill>
                            <a:srgbClr val="00B050"/>
                          </a:solidFill>
                        </a:rPr>
                        <a:t>Complete</a:t>
                      </a:r>
                    </a:p>
                  </a:txBody>
                  <a:tcPr marL="95250" marR="95250" marT="66675" marB="66675"/>
                </a:tc>
                <a:extLst>
                  <a:ext uri="{0D108BD9-81ED-4DB2-BD59-A6C34878D82A}">
                    <a16:rowId xmlns:a16="http://schemas.microsoft.com/office/drawing/2014/main" val="1292762"/>
                  </a:ext>
                </a:extLst>
              </a:tr>
              <a:tr h="861854">
                <a:tc>
                  <a:txBody>
                    <a:bodyPr/>
                    <a:lstStyle/>
                    <a:p>
                      <a:pPr algn="l" fontAlgn="t"/>
                      <a:r>
                        <a:rPr lang="en-US" sz="1600">
                          <a:effectLst/>
                        </a:rPr>
                        <a:t>Simulate Terra CEM/PLM FDS Maneuver Activities</a:t>
                      </a:r>
                    </a:p>
                  </a:txBody>
                  <a:tcPr marL="95250" marR="95250" marT="66675" marB="66675"/>
                </a:tc>
                <a:tc>
                  <a:txBody>
                    <a:bodyPr/>
                    <a:lstStyle/>
                    <a:p>
                      <a:r>
                        <a:rPr lang="en-US" sz="1600" b="1">
                          <a:solidFill>
                            <a:srgbClr val="00B050"/>
                          </a:solidFill>
                        </a:rPr>
                        <a:t>2 Sims</a:t>
                      </a:r>
                      <a:r>
                        <a:rPr lang="en-US" sz="1600" b="1" baseline="0">
                          <a:solidFill>
                            <a:srgbClr val="00B050"/>
                          </a:solidFill>
                        </a:rPr>
                        <a:t> Complete</a:t>
                      </a:r>
                    </a:p>
                    <a:p>
                      <a:r>
                        <a:rPr lang="en-US" sz="1600" b="0">
                          <a:solidFill>
                            <a:schemeClr val="tx1"/>
                          </a:solidFill>
                        </a:rPr>
                        <a:t>- Additional sims will be performed</a:t>
                      </a:r>
                      <a:r>
                        <a:rPr lang="en-US" sz="1600" b="0" baseline="0">
                          <a:solidFill>
                            <a:schemeClr val="tx1"/>
                          </a:solidFill>
                        </a:rPr>
                        <a:t> for analyst proficiency &amp; process testing</a:t>
                      </a:r>
                      <a:endParaRPr lang="en-US" sz="1600" b="0">
                        <a:solidFill>
                          <a:schemeClr val="tx1"/>
                        </a:solidFill>
                      </a:endParaRPr>
                    </a:p>
                  </a:txBody>
                  <a:tcPr marL="95250" marR="95250" marT="66675" marB="66675"/>
                </a:tc>
                <a:extLst>
                  <a:ext uri="{0D108BD9-81ED-4DB2-BD59-A6C34878D82A}">
                    <a16:rowId xmlns:a16="http://schemas.microsoft.com/office/drawing/2014/main" val="1368719007"/>
                  </a:ext>
                </a:extLst>
              </a:tr>
              <a:tr h="861854">
                <a:tc>
                  <a:txBody>
                    <a:bodyPr/>
                    <a:lstStyle/>
                    <a:p>
                      <a:pPr algn="l" fontAlgn="t"/>
                      <a:r>
                        <a:rPr lang="en-US" sz="1600">
                          <a:effectLst/>
                        </a:rPr>
                        <a:t>CEM/PLM Standard</a:t>
                      </a:r>
                      <a:r>
                        <a:rPr lang="en-US" sz="1600" baseline="0">
                          <a:effectLst/>
                        </a:rPr>
                        <a:t> Operating Procedures</a:t>
                      </a:r>
                      <a:endParaRPr lang="en-US" sz="1600">
                        <a:effectLst/>
                      </a:endParaRPr>
                    </a:p>
                  </a:txBody>
                  <a:tcPr marL="95250" marR="95250" marT="66675" marB="6667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rgbClr val="00B050"/>
                          </a:solidFill>
                        </a:rPr>
                        <a:t>Nearly Finalized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chemeClr val="tx1"/>
                          </a:solidFill>
                        </a:rPr>
                        <a:t>-</a:t>
                      </a:r>
                      <a:r>
                        <a:rPr lang="en-US" sz="1600" b="1" baseline="0">
                          <a:solidFill>
                            <a:schemeClr val="tx1"/>
                          </a:solidFill>
                        </a:rPr>
                        <a:t> </a:t>
                      </a:r>
                      <a:r>
                        <a:rPr lang="en-US" sz="1600" b="0" baseline="0">
                          <a:solidFill>
                            <a:schemeClr val="tx1"/>
                          </a:solidFill>
                        </a:rPr>
                        <a:t>Pending any updates that may come from sim findings or meetings with the FOT</a:t>
                      </a:r>
                      <a:endParaRPr lang="en-US" sz="1600" b="1">
                        <a:solidFill>
                          <a:schemeClr val="tx1"/>
                        </a:solidFill>
                      </a:endParaRPr>
                    </a:p>
                  </a:txBody>
                  <a:tcPr marL="95250" marR="95250" marT="66675" marB="66675"/>
                </a:tc>
                <a:extLst>
                  <a:ext uri="{0D108BD9-81ED-4DB2-BD59-A6C34878D82A}">
                    <a16:rowId xmlns:a16="http://schemas.microsoft.com/office/drawing/2014/main" val="4076007964"/>
                  </a:ext>
                </a:extLst>
              </a:tr>
              <a:tr h="618864">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600">
                          <a:effectLst/>
                        </a:rPr>
                        <a:t>Provide</a:t>
                      </a:r>
                      <a:r>
                        <a:rPr lang="en-US" sz="1600" baseline="0">
                          <a:effectLst/>
                        </a:rPr>
                        <a:t> Sample CEM/PLM Products and Communicate any Differences From IAM Products</a:t>
                      </a:r>
                      <a:endParaRPr lang="en-US" sz="1600">
                        <a:effectLst/>
                      </a:endParaRPr>
                    </a:p>
                  </a:txBody>
                  <a:tcPr marL="95250" marR="95250" marT="66675" marB="6667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rgbClr val="00B050"/>
                          </a:solidFill>
                        </a:rPr>
                        <a:t>Complete</a:t>
                      </a:r>
                    </a:p>
                  </a:txBody>
                  <a:tcPr marL="95250" marR="95250" marT="66675" marB="66675"/>
                </a:tc>
                <a:extLst>
                  <a:ext uri="{0D108BD9-81ED-4DB2-BD59-A6C34878D82A}">
                    <a16:rowId xmlns:a16="http://schemas.microsoft.com/office/drawing/2014/main" val="201739323"/>
                  </a:ext>
                </a:extLst>
              </a:tr>
              <a:tr h="618864">
                <a:tc>
                  <a:txBody>
                    <a:bodyPr/>
                    <a:lstStyle/>
                    <a:p>
                      <a:pPr algn="l" fontAlgn="t"/>
                      <a:r>
                        <a:rPr lang="en-US" sz="1600">
                          <a:effectLst/>
                        </a:rPr>
                        <a:t>Create Automations</a:t>
                      </a:r>
                      <a:r>
                        <a:rPr lang="en-US" sz="1600" baseline="0">
                          <a:effectLst/>
                        </a:rPr>
                        <a:t> to Support CEM/PLM Operations and Trending</a:t>
                      </a:r>
                      <a:endParaRPr lang="en-US" sz="1600">
                        <a:effectLst/>
                      </a:endParaRPr>
                    </a:p>
                  </a:txBody>
                  <a:tcPr marL="95250" marR="95250" marT="66675" marB="6667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rgbClr val="00B050"/>
                          </a:solidFill>
                        </a:rPr>
                        <a:t>Complete</a:t>
                      </a:r>
                    </a:p>
                    <a:p>
                      <a:endParaRPr lang="en-US" sz="1600" b="1">
                        <a:solidFill>
                          <a:srgbClr val="0070C0"/>
                        </a:solidFill>
                      </a:endParaRPr>
                    </a:p>
                  </a:txBody>
                  <a:tcPr marL="95250" marR="95250" marT="66675" marB="66675"/>
                </a:tc>
                <a:extLst>
                  <a:ext uri="{0D108BD9-81ED-4DB2-BD59-A6C34878D82A}">
                    <a16:rowId xmlns:a16="http://schemas.microsoft.com/office/drawing/2014/main" val="1106696326"/>
                  </a:ext>
                </a:extLst>
              </a:tr>
              <a:tr h="618864">
                <a:tc>
                  <a:txBody>
                    <a:bodyPr/>
                    <a:lstStyle/>
                    <a:p>
                      <a:pPr algn="l" fontAlgn="t"/>
                      <a:r>
                        <a:rPr lang="en-US" sz="1600">
                          <a:effectLst/>
                        </a:rPr>
                        <a:t>Produce Generalized Covariance That</a:t>
                      </a:r>
                      <a:r>
                        <a:rPr lang="en-US" sz="1600" baseline="0">
                          <a:effectLst/>
                        </a:rPr>
                        <a:t> Can Be Extended to CEMs/PLMs</a:t>
                      </a:r>
                      <a:endParaRPr lang="en-US" sz="1600">
                        <a:effectLst/>
                      </a:endParaRPr>
                    </a:p>
                  </a:txBody>
                  <a:tcPr marL="95250" marR="95250" marT="66675" marB="66675"/>
                </a:tc>
                <a:tc>
                  <a:txBody>
                    <a:bodyPr/>
                    <a:lstStyle/>
                    <a:p>
                      <a:r>
                        <a:rPr lang="en-US" sz="1600" b="1">
                          <a:solidFill>
                            <a:srgbClr val="0070C0"/>
                          </a:solidFill>
                        </a:rPr>
                        <a:t>In Progress</a:t>
                      </a:r>
                    </a:p>
                  </a:txBody>
                  <a:tcPr marL="95250" marR="95250" marT="66675" marB="66675"/>
                </a:tc>
                <a:extLst>
                  <a:ext uri="{0D108BD9-81ED-4DB2-BD59-A6C34878D82A}">
                    <a16:rowId xmlns:a16="http://schemas.microsoft.com/office/drawing/2014/main" val="2500885155"/>
                  </a:ext>
                </a:extLst>
              </a:tr>
              <a:tr h="618864">
                <a:tc>
                  <a:txBody>
                    <a:bodyPr/>
                    <a:lstStyle/>
                    <a:p>
                      <a:pPr algn="l" fontAlgn="t"/>
                      <a:r>
                        <a:rPr lang="en-US" sz="1600">
                          <a:effectLst/>
                        </a:rPr>
                        <a:t>2022.1 FDS Software Release:</a:t>
                      </a:r>
                      <a:r>
                        <a:rPr lang="en-US" sz="1600" baseline="0">
                          <a:effectLst/>
                        </a:rPr>
                        <a:t> Includes </a:t>
                      </a:r>
                      <a:r>
                        <a:rPr lang="en-US" sz="1600">
                          <a:effectLst/>
                        </a:rPr>
                        <a:t>CEM/PLM Software Bug Fixes</a:t>
                      </a:r>
                      <a:r>
                        <a:rPr lang="en-US" sz="1600" baseline="0">
                          <a:effectLst/>
                        </a:rPr>
                        <a:t> and Software Enhancements</a:t>
                      </a:r>
                      <a:endParaRPr lang="en-US" sz="1600">
                        <a:effectLst/>
                      </a:endParaRPr>
                    </a:p>
                  </a:txBody>
                  <a:tcPr marL="95250" marR="95250" marT="66675" marB="66675"/>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rgbClr val="0070C0"/>
                          </a:solidFill>
                        </a:rPr>
                        <a:t>In Progress</a:t>
                      </a:r>
                    </a:p>
                    <a:p>
                      <a:endParaRPr lang="en-US" sz="1600"/>
                    </a:p>
                  </a:txBody>
                  <a:tcPr marL="95250" marR="95250" marT="66675" marB="66675"/>
                </a:tc>
                <a:extLst>
                  <a:ext uri="{0D108BD9-81ED-4DB2-BD59-A6C34878D82A}">
                    <a16:rowId xmlns:a16="http://schemas.microsoft.com/office/drawing/2014/main" val="643797855"/>
                  </a:ext>
                </a:extLst>
              </a:tr>
            </a:tbl>
          </a:graphicData>
        </a:graphic>
      </p:graphicFrame>
      <p:sp>
        <p:nvSpPr>
          <p:cNvPr id="7" name="Content Placeholder 2">
            <a:extLst>
              <a:ext uri="{FF2B5EF4-FFF2-40B4-BE49-F238E27FC236}">
                <a16:creationId xmlns:a16="http://schemas.microsoft.com/office/drawing/2014/main" id="{D94EC438-2F49-4067-B984-453F4BB07D02}"/>
              </a:ext>
            </a:extLst>
          </p:cNvPr>
          <p:cNvSpPr txBox="1">
            <a:spLocks/>
          </p:cNvSpPr>
          <p:nvPr/>
        </p:nvSpPr>
        <p:spPr>
          <a:xfrm>
            <a:off x="457200" y="859593"/>
            <a:ext cx="8382000" cy="82647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39474815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FDS Conclusions</a:t>
            </a:r>
          </a:p>
        </p:txBody>
      </p:sp>
      <p:sp>
        <p:nvSpPr>
          <p:cNvPr id="3" name="Content Placeholder 2"/>
          <p:cNvSpPr>
            <a:spLocks noGrp="1"/>
          </p:cNvSpPr>
          <p:nvPr>
            <p:ph idx="1"/>
          </p:nvPr>
        </p:nvSpPr>
        <p:spPr/>
        <p:txBody>
          <a:bodyPr lIns="91440" tIns="45720" rIns="91440" bIns="45720" anchor="t">
            <a:normAutofit lnSpcReduction="10000"/>
          </a:bodyPr>
          <a:lstStyle/>
          <a:p>
            <a:pPr>
              <a:spcBef>
                <a:spcPts val="1200"/>
              </a:spcBef>
              <a:spcAft>
                <a:spcPct val="0"/>
              </a:spcAft>
            </a:pPr>
            <a:r>
              <a:rPr lang="en-US" b="1">
                <a:ea typeface="+mn-lt"/>
                <a:cs typeface="+mn-lt"/>
              </a:rPr>
              <a:t>Terra has no concerns with the nominal exit plan</a:t>
            </a:r>
            <a:endParaRPr lang="en-US">
              <a:ea typeface="+mn-lt"/>
              <a:cs typeface="+mn-lt"/>
            </a:endParaRPr>
          </a:p>
          <a:p>
            <a:pPr>
              <a:spcBef>
                <a:spcPts val="1200"/>
              </a:spcBef>
              <a:spcAft>
                <a:spcPct val="0"/>
              </a:spcAft>
            </a:pPr>
            <a:r>
              <a:rPr lang="en-US" b="1">
                <a:ea typeface="+mn-lt"/>
                <a:cs typeface="+mn-lt"/>
              </a:rPr>
              <a:t>Contingency plans have been evaluated and can be adequately resolved to provide that Terra’s frozenness and exit criteria are still reached</a:t>
            </a:r>
            <a:endParaRPr lang="en-US">
              <a:ea typeface="+mn-lt"/>
              <a:cs typeface="+mn-lt"/>
            </a:endParaRPr>
          </a:p>
          <a:p>
            <a:pPr>
              <a:spcBef>
                <a:spcPts val="1200"/>
              </a:spcBef>
              <a:spcAft>
                <a:spcPct val="0"/>
              </a:spcAft>
            </a:pPr>
            <a:r>
              <a:rPr lang="en-US" b="1">
                <a:ea typeface="+mn-lt"/>
                <a:cs typeface="+mn-lt"/>
              </a:rPr>
              <a:t>FDS feels adequately prepared for Terra’s Constellation Exit maneuvers and will continue making progress on process and software updates</a:t>
            </a:r>
            <a:endParaRPr lang="en-US"/>
          </a:p>
          <a:p>
            <a:endParaRPr lang="en-US"/>
          </a:p>
        </p:txBody>
      </p:sp>
    </p:spTree>
    <p:extLst>
      <p:ext uri="{BB962C8B-B14F-4D97-AF65-F5344CB8AC3E}">
        <p14:creationId xmlns:p14="http://schemas.microsoft.com/office/powerpoint/2010/main" val="28223491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31D288-D2BC-4804-9BA9-DC026CB6D08C}"/>
              </a:ext>
            </a:extLst>
          </p:cNvPr>
          <p:cNvSpPr>
            <a:spLocks noGrp="1"/>
          </p:cNvSpPr>
          <p:nvPr>
            <p:ph type="title"/>
          </p:nvPr>
        </p:nvSpPr>
        <p:spPr>
          <a:xfrm>
            <a:off x="685800" y="2387183"/>
            <a:ext cx="7772400" cy="1362075"/>
          </a:xfrm>
        </p:spPr>
        <p:txBody>
          <a:bodyPr/>
          <a:lstStyle/>
          <a:p>
            <a:pPr algn="ctr"/>
            <a:r>
              <a:rPr lang="en-US"/>
              <a:t>FOT preparations</a:t>
            </a:r>
            <a:br>
              <a:rPr lang="en-US"/>
            </a:br>
            <a:r>
              <a:rPr lang="en-US"/>
              <a:t> and Analysis</a:t>
            </a:r>
          </a:p>
        </p:txBody>
      </p:sp>
      <p:sp>
        <p:nvSpPr>
          <p:cNvPr id="3" name="TextBox 2">
            <a:extLst>
              <a:ext uri="{FF2B5EF4-FFF2-40B4-BE49-F238E27FC236}">
                <a16:creationId xmlns:a16="http://schemas.microsoft.com/office/drawing/2014/main" id="{922DD7D6-1034-4D5F-94B1-862DFB798C1B}"/>
              </a:ext>
            </a:extLst>
          </p:cNvPr>
          <p:cNvSpPr txBox="1"/>
          <p:nvPr/>
        </p:nvSpPr>
        <p:spPr>
          <a:xfrm>
            <a:off x="1424866" y="4208015"/>
            <a:ext cx="6294268" cy="369332"/>
          </a:xfrm>
          <a:prstGeom prst="rect">
            <a:avLst/>
          </a:prstGeom>
          <a:noFill/>
        </p:spPr>
        <p:txBody>
          <a:bodyPr wrap="square" rtlCol="0">
            <a:spAutoFit/>
          </a:bodyPr>
          <a:lstStyle/>
          <a:p>
            <a:r>
              <a:rPr lang="en-US" dirty="0"/>
              <a:t>Presented by:  Jason Hendrickson,  Terra Flight Systems Manager</a:t>
            </a:r>
          </a:p>
        </p:txBody>
      </p:sp>
    </p:spTree>
    <p:extLst>
      <p:ext uri="{BB962C8B-B14F-4D97-AF65-F5344CB8AC3E}">
        <p14:creationId xmlns:p14="http://schemas.microsoft.com/office/powerpoint/2010/main" val="18378454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Agenda</a:t>
            </a:r>
          </a:p>
        </p:txBody>
      </p:sp>
      <p:sp>
        <p:nvSpPr>
          <p:cNvPr id="6" name="TextBox 5"/>
          <p:cNvSpPr txBox="1"/>
          <p:nvPr/>
        </p:nvSpPr>
        <p:spPr>
          <a:xfrm>
            <a:off x="457200" y="802530"/>
            <a:ext cx="3962400" cy="5693866"/>
          </a:xfrm>
          <a:prstGeom prst="rect">
            <a:avLst/>
          </a:prstGeom>
          <a:noFill/>
        </p:spPr>
        <p:txBody>
          <a:bodyPr wrap="square" rtlCol="0">
            <a:spAutoFit/>
          </a:bodyPr>
          <a:lstStyle/>
          <a:p>
            <a:pPr marL="285750" indent="-285750" algn="l">
              <a:buFont typeface="Arial" panose="020B0604020202020204" pitchFamily="34" charset="0"/>
              <a:buChar char="•"/>
            </a:pPr>
            <a:r>
              <a:rPr lang="en-US" b="1">
                <a:latin typeface="+mj-lt"/>
              </a:rPr>
              <a:t>Background</a:t>
            </a:r>
          </a:p>
          <a:p>
            <a:pPr marL="285750" indent="-285750" algn="l">
              <a:buFont typeface="Arial" panose="020B0604020202020204" pitchFamily="34" charset="0"/>
              <a:buChar char="•"/>
            </a:pPr>
            <a:r>
              <a:rPr lang="en-US" b="1">
                <a:latin typeface="+mj-lt"/>
              </a:rPr>
              <a:t>Design Considerations</a:t>
            </a:r>
          </a:p>
          <a:p>
            <a:pPr marL="742950" lvl="1" indent="-285750" algn="l">
              <a:buFont typeface="Arial" panose="020B0604020202020204" pitchFamily="34" charset="0"/>
              <a:buChar char="•"/>
            </a:pPr>
            <a:r>
              <a:rPr lang="en-US" sz="1600" b="0">
                <a:latin typeface="+mj-lt"/>
              </a:rPr>
              <a:t>Maneuver Constraints &amp; Options</a:t>
            </a:r>
          </a:p>
          <a:p>
            <a:pPr marL="742950" lvl="1" indent="-285750" algn="l">
              <a:buFont typeface="Arial" panose="020B0604020202020204" pitchFamily="34" charset="0"/>
              <a:buChar char="•"/>
            </a:pPr>
            <a:r>
              <a:rPr lang="en-US" sz="1600" b="0">
                <a:latin typeface="+mj-lt"/>
              </a:rPr>
              <a:t>CEM Separation Analysis</a:t>
            </a:r>
          </a:p>
          <a:p>
            <a:pPr marL="742950" lvl="1" indent="-285750" algn="l">
              <a:buFont typeface="Arial" panose="020B0604020202020204" pitchFamily="34" charset="0"/>
              <a:buChar char="•"/>
            </a:pPr>
            <a:r>
              <a:rPr lang="en-US" sz="1600" b="0">
                <a:latin typeface="+mj-lt"/>
              </a:rPr>
              <a:t>Instrument Configurations</a:t>
            </a:r>
          </a:p>
          <a:p>
            <a:pPr marL="742950" lvl="1" indent="-285750" algn="l">
              <a:buFont typeface="Arial" panose="020B0604020202020204" pitchFamily="34" charset="0"/>
              <a:buChar char="•"/>
            </a:pPr>
            <a:r>
              <a:rPr lang="en-US" sz="1600" b="0">
                <a:latin typeface="+mj-lt"/>
              </a:rPr>
              <a:t>Spacecraft Load Estimations</a:t>
            </a:r>
          </a:p>
          <a:p>
            <a:pPr marL="742950" lvl="1" indent="-285750" algn="l">
              <a:buFont typeface="Arial" panose="020B0604020202020204" pitchFamily="34" charset="0"/>
              <a:buChar char="•"/>
            </a:pPr>
            <a:r>
              <a:rPr lang="en-US" sz="1600" b="0">
                <a:latin typeface="+mj-lt"/>
              </a:rPr>
              <a:t>Slew Direction</a:t>
            </a:r>
          </a:p>
          <a:p>
            <a:pPr marL="285750" indent="-285750" algn="l">
              <a:buFont typeface="Arial" panose="020B0604020202020204" pitchFamily="34" charset="0"/>
              <a:buChar char="•"/>
            </a:pPr>
            <a:r>
              <a:rPr lang="en-US" b="1">
                <a:latin typeface="+mj-lt"/>
              </a:rPr>
              <a:t>Design Verification</a:t>
            </a:r>
          </a:p>
          <a:p>
            <a:pPr marL="742950" lvl="1" indent="-285750" algn="l">
              <a:buFont typeface="Arial" panose="020B0604020202020204" pitchFamily="34" charset="0"/>
              <a:buChar char="•"/>
            </a:pPr>
            <a:r>
              <a:rPr lang="en-US" sz="1600" b="0">
                <a:latin typeface="+mj-lt"/>
              </a:rPr>
              <a:t>HGA Blockage/Slew Rate Analysis</a:t>
            </a:r>
          </a:p>
          <a:p>
            <a:pPr marL="742950" lvl="1" indent="-285750" algn="l">
              <a:buFont typeface="Arial" panose="020B0604020202020204" pitchFamily="34" charset="0"/>
              <a:buChar char="•"/>
            </a:pPr>
            <a:r>
              <a:rPr lang="en-US" sz="1600" b="0">
                <a:latin typeface="+mj-lt"/>
              </a:rPr>
              <a:t>Power Profile – Noon &amp; Midnight</a:t>
            </a:r>
          </a:p>
          <a:p>
            <a:pPr marL="285750" indent="-285750" algn="l">
              <a:buFont typeface="Arial" panose="020B0604020202020204" pitchFamily="34" charset="0"/>
              <a:buChar char="•"/>
            </a:pPr>
            <a:r>
              <a:rPr lang="en-US" b="1">
                <a:latin typeface="+mj-lt"/>
              </a:rPr>
              <a:t>Novel Design Features</a:t>
            </a:r>
          </a:p>
          <a:p>
            <a:pPr marL="742950" lvl="1" indent="-285750" algn="l">
              <a:buFont typeface="Arial" panose="020B0604020202020204" pitchFamily="34" charset="0"/>
              <a:buChar char="•"/>
            </a:pPr>
            <a:r>
              <a:rPr lang="en-US" sz="1600" b="0">
                <a:latin typeface="+mj-lt"/>
              </a:rPr>
              <a:t>Slew Logic</a:t>
            </a:r>
          </a:p>
          <a:p>
            <a:pPr marL="742950" lvl="1" indent="-285750" algn="l">
              <a:buFont typeface="Arial" panose="020B0604020202020204" pitchFamily="34" charset="0"/>
              <a:buChar char="•"/>
            </a:pPr>
            <a:r>
              <a:rPr lang="en-US" sz="1600" b="0">
                <a:latin typeface="+mj-lt"/>
              </a:rPr>
              <a:t>TMON 1 Patch</a:t>
            </a:r>
          </a:p>
          <a:p>
            <a:pPr marL="285750" indent="-285750" algn="l">
              <a:buFont typeface="Arial" panose="020B0604020202020204" pitchFamily="34" charset="0"/>
              <a:buChar char="•"/>
            </a:pPr>
            <a:r>
              <a:rPr lang="en-US" b="1">
                <a:latin typeface="+mj-lt"/>
              </a:rPr>
              <a:t>Maneuver Products</a:t>
            </a:r>
          </a:p>
          <a:p>
            <a:pPr marL="742950" lvl="1" indent="-285750" algn="l">
              <a:buFont typeface="Arial" panose="020B0604020202020204" pitchFamily="34" charset="0"/>
              <a:buChar char="•"/>
            </a:pPr>
            <a:r>
              <a:rPr lang="en-US" sz="1600" b="0">
                <a:latin typeface="+mj-lt"/>
              </a:rPr>
              <a:t>Planning Tool</a:t>
            </a:r>
          </a:p>
          <a:p>
            <a:pPr marL="742950" lvl="1" indent="-285750" algn="l">
              <a:buFont typeface="Arial" panose="020B0604020202020204" pitchFamily="34" charset="0"/>
              <a:buChar char="•"/>
            </a:pPr>
            <a:r>
              <a:rPr lang="en-US" sz="1600" b="0">
                <a:latin typeface="+mj-lt"/>
              </a:rPr>
              <a:t>Performance Evaluation Tool</a:t>
            </a:r>
          </a:p>
          <a:p>
            <a:pPr marL="742950" lvl="1" indent="-285750" algn="l">
              <a:buFont typeface="Arial" panose="020B0604020202020204" pitchFamily="34" charset="0"/>
              <a:buChar char="•"/>
            </a:pPr>
            <a:r>
              <a:rPr lang="en-US" sz="1600" b="0">
                <a:latin typeface="+mj-lt"/>
              </a:rPr>
              <a:t>New &amp; Updated Procs</a:t>
            </a:r>
          </a:p>
          <a:p>
            <a:pPr marL="285750" indent="-285750" algn="l">
              <a:buFont typeface="Arial" panose="020B0604020202020204" pitchFamily="34" charset="0"/>
              <a:buChar char="•"/>
            </a:pPr>
            <a:r>
              <a:rPr lang="en-US" b="1">
                <a:latin typeface="+mj-lt"/>
              </a:rPr>
              <a:t>Final Design</a:t>
            </a:r>
          </a:p>
          <a:p>
            <a:pPr marL="742950" lvl="1" indent="-285750" algn="l">
              <a:buFont typeface="Arial" panose="020B0604020202020204" pitchFamily="34" charset="0"/>
              <a:buChar char="•"/>
            </a:pPr>
            <a:r>
              <a:rPr lang="en-US" sz="1600" b="0">
                <a:latin typeface="+mj-lt"/>
              </a:rPr>
              <a:t>Maneuver Outline</a:t>
            </a:r>
          </a:p>
          <a:p>
            <a:pPr marL="742950" lvl="1" indent="-285750" algn="l">
              <a:buFont typeface="Arial" panose="020B0604020202020204" pitchFamily="34" charset="0"/>
              <a:buChar char="•"/>
            </a:pPr>
            <a:r>
              <a:rPr lang="en-US" sz="1600" b="0">
                <a:latin typeface="+mj-lt"/>
              </a:rPr>
              <a:t>Maneuver Contact Layout</a:t>
            </a:r>
          </a:p>
          <a:p>
            <a:pPr marL="742950" lvl="1" indent="-285750" algn="l">
              <a:buFont typeface="Arial" panose="020B0604020202020204" pitchFamily="34" charset="0"/>
              <a:buChar char="•"/>
            </a:pPr>
            <a:endParaRPr lang="en-US" b="0">
              <a:latin typeface="+mj-lt"/>
            </a:endParaRPr>
          </a:p>
        </p:txBody>
      </p:sp>
      <p:sp>
        <p:nvSpPr>
          <p:cNvPr id="7" name="TextBox 6"/>
          <p:cNvSpPr txBox="1"/>
          <p:nvPr/>
        </p:nvSpPr>
        <p:spPr>
          <a:xfrm>
            <a:off x="4419600" y="802530"/>
            <a:ext cx="4809281" cy="5293757"/>
          </a:xfrm>
          <a:prstGeom prst="rect">
            <a:avLst/>
          </a:prstGeom>
          <a:noFill/>
        </p:spPr>
        <p:txBody>
          <a:bodyPr wrap="square" rtlCol="0">
            <a:spAutoFit/>
          </a:bodyPr>
          <a:lstStyle/>
          <a:p>
            <a:pPr marL="285750" indent="-285750" algn="l">
              <a:buFont typeface="Arial" panose="020B0604020202020204" pitchFamily="34" charset="0"/>
              <a:buChar char="•"/>
            </a:pPr>
            <a:r>
              <a:rPr lang="en-US" b="1">
                <a:latin typeface="+mj-lt"/>
              </a:rPr>
              <a:t>Planning and Execution</a:t>
            </a:r>
          </a:p>
          <a:p>
            <a:pPr marL="742950" lvl="1" indent="-285750" algn="l">
              <a:buFont typeface="Arial" panose="020B0604020202020204" pitchFamily="34" charset="0"/>
              <a:buChar char="•"/>
            </a:pPr>
            <a:r>
              <a:rPr lang="en-US" sz="1600" b="0">
                <a:latin typeface="+mj-lt"/>
              </a:rPr>
              <a:t>Preparation Timeline</a:t>
            </a:r>
          </a:p>
          <a:p>
            <a:pPr marL="742950" lvl="1" indent="-285750" algn="l">
              <a:buFont typeface="Arial" panose="020B0604020202020204" pitchFamily="34" charset="0"/>
              <a:buChar char="•"/>
            </a:pPr>
            <a:r>
              <a:rPr lang="en-US" sz="1600" b="0">
                <a:latin typeface="+mj-lt"/>
              </a:rPr>
              <a:t>Operational Tables and Stored Commanding</a:t>
            </a:r>
          </a:p>
          <a:p>
            <a:pPr marL="742950" lvl="1" indent="-285750" algn="l">
              <a:buFont typeface="Arial" panose="020B0604020202020204" pitchFamily="34" charset="0"/>
              <a:buChar char="•"/>
            </a:pPr>
            <a:r>
              <a:rPr lang="en-US" sz="1600" b="0">
                <a:latin typeface="+mj-lt"/>
              </a:rPr>
              <a:t>Sample Script</a:t>
            </a:r>
          </a:p>
          <a:p>
            <a:pPr marL="742950" lvl="1" indent="-285750" algn="l">
              <a:buFont typeface="Arial" panose="020B0604020202020204" pitchFamily="34" charset="0"/>
              <a:buChar char="•"/>
            </a:pPr>
            <a:r>
              <a:rPr lang="en-US" sz="1600" b="0">
                <a:latin typeface="+mj-lt"/>
              </a:rPr>
              <a:t>Maneuver Alarms</a:t>
            </a:r>
          </a:p>
          <a:p>
            <a:pPr marL="285750" indent="-285750" algn="l">
              <a:buFont typeface="Arial" panose="020B0604020202020204" pitchFamily="34" charset="0"/>
              <a:buChar char="•"/>
            </a:pPr>
            <a:r>
              <a:rPr lang="en-US" b="1">
                <a:latin typeface="+mj-lt"/>
              </a:rPr>
              <a:t>Simulation Telemetry</a:t>
            </a:r>
          </a:p>
          <a:p>
            <a:pPr marL="285750" indent="-285750" algn="l">
              <a:buFont typeface="Arial" panose="020B0604020202020204" pitchFamily="34" charset="0"/>
              <a:buChar char="•"/>
            </a:pPr>
            <a:r>
              <a:rPr lang="en-US" b="1">
                <a:latin typeface="+mj-lt"/>
              </a:rPr>
              <a:t>PPCRs</a:t>
            </a:r>
          </a:p>
          <a:p>
            <a:pPr marL="285750" indent="-285750" algn="l">
              <a:buFont typeface="Arial" panose="020B0604020202020204" pitchFamily="34" charset="0"/>
              <a:buChar char="•"/>
            </a:pPr>
            <a:r>
              <a:rPr lang="en-US" b="1">
                <a:latin typeface="+mj-lt"/>
              </a:rPr>
              <a:t>Contingencies </a:t>
            </a:r>
          </a:p>
          <a:p>
            <a:pPr marL="742950" lvl="1" indent="-285750" algn="l">
              <a:buFont typeface="Arial" panose="020B0604020202020204" pitchFamily="34" charset="0"/>
              <a:buChar char="•"/>
            </a:pPr>
            <a:r>
              <a:rPr lang="en-US" sz="1600" b="0">
                <a:latin typeface="+mj-lt"/>
              </a:rPr>
              <a:t>Manual Abort Response</a:t>
            </a:r>
          </a:p>
          <a:p>
            <a:pPr marL="742950" lvl="1" indent="-285750" algn="l">
              <a:buFont typeface="Arial" panose="020B0604020202020204" pitchFamily="34" charset="0"/>
              <a:buChar char="•"/>
            </a:pPr>
            <a:r>
              <a:rPr lang="en-US" sz="1600" b="0">
                <a:latin typeface="+mj-lt"/>
              </a:rPr>
              <a:t>Response Timeline</a:t>
            </a:r>
          </a:p>
          <a:p>
            <a:pPr marL="285750" indent="-285750" algn="l">
              <a:buFont typeface="Arial" panose="020B0604020202020204" pitchFamily="34" charset="0"/>
              <a:buChar char="•"/>
            </a:pPr>
            <a:r>
              <a:rPr lang="en-US" b="1">
                <a:latin typeface="+mj-lt"/>
              </a:rPr>
              <a:t>Simulations Performed</a:t>
            </a:r>
          </a:p>
          <a:p>
            <a:pPr marL="285750" indent="-285750" algn="l">
              <a:buFont typeface="Arial" panose="020B0604020202020204" pitchFamily="34" charset="0"/>
              <a:buChar char="•"/>
            </a:pPr>
            <a:r>
              <a:rPr lang="en-US" b="1">
                <a:latin typeface="+mj-lt"/>
              </a:rPr>
              <a:t>Maneuver Product Development</a:t>
            </a:r>
          </a:p>
          <a:p>
            <a:pPr marL="285750" indent="-285750" algn="l">
              <a:buFont typeface="Arial" panose="020B0604020202020204" pitchFamily="34" charset="0"/>
              <a:buChar char="•"/>
            </a:pPr>
            <a:r>
              <a:rPr lang="en-US" b="1">
                <a:latin typeface="+mj-lt"/>
              </a:rPr>
              <a:t>CEM Development Benchmarks </a:t>
            </a:r>
          </a:p>
          <a:p>
            <a:pPr marL="285750" indent="-285750" algn="l">
              <a:buFont typeface="Arial" panose="020B0604020202020204" pitchFamily="34" charset="0"/>
              <a:buChar char="•"/>
            </a:pPr>
            <a:r>
              <a:rPr lang="en-US" b="1">
                <a:latin typeface="+mj-lt"/>
              </a:rPr>
              <a:t>Remaining Actions</a:t>
            </a:r>
          </a:p>
          <a:p>
            <a:pPr marL="285750" indent="-285750" algn="l">
              <a:buFont typeface="Arial" panose="020B0604020202020204" pitchFamily="34" charset="0"/>
              <a:buChar char="•"/>
            </a:pPr>
            <a:r>
              <a:rPr lang="en-US" b="1">
                <a:latin typeface="+mj-lt"/>
              </a:rPr>
              <a:t>Perigee Lowering Maneuver Development</a:t>
            </a:r>
          </a:p>
          <a:p>
            <a:pPr marL="285750" indent="-285750" algn="l">
              <a:buFont typeface="Arial" panose="020B0604020202020204" pitchFamily="34" charset="0"/>
              <a:buChar char="•"/>
            </a:pPr>
            <a:r>
              <a:rPr lang="en-US" b="1">
                <a:latin typeface="+mj-lt"/>
              </a:rPr>
              <a:t>Go/No-Go Poll</a:t>
            </a:r>
          </a:p>
          <a:p>
            <a:pPr marL="285750" indent="-285750" algn="l">
              <a:buFont typeface="Arial" panose="020B0604020202020204" pitchFamily="34" charset="0"/>
              <a:buChar char="•"/>
            </a:pPr>
            <a:r>
              <a:rPr lang="en-US" b="1">
                <a:latin typeface="+mj-lt"/>
              </a:rPr>
              <a:t>Backup Slides</a:t>
            </a:r>
          </a:p>
          <a:p>
            <a:pPr marL="742950" lvl="1" indent="-285750" algn="l">
              <a:buFont typeface="Arial" panose="020B0604020202020204" pitchFamily="34" charset="0"/>
              <a:buChar char="•"/>
            </a:pPr>
            <a:r>
              <a:rPr lang="en-US" sz="1600" b="0">
                <a:latin typeface="+mj-lt"/>
              </a:rPr>
              <a:t>Development Action Items</a:t>
            </a:r>
          </a:p>
          <a:p>
            <a:pPr marL="742950" lvl="1" indent="-285750" algn="l">
              <a:buFont typeface="Arial" panose="020B0604020202020204" pitchFamily="34" charset="0"/>
              <a:buChar char="•"/>
            </a:pPr>
            <a:r>
              <a:rPr lang="en-US" sz="1600" b="0">
                <a:latin typeface="+mj-lt"/>
              </a:rPr>
              <a:t>CEM CAM Package</a:t>
            </a:r>
          </a:p>
        </p:txBody>
      </p:sp>
    </p:spTree>
    <p:extLst>
      <p:ext uri="{BB962C8B-B14F-4D97-AF65-F5344CB8AC3E}">
        <p14:creationId xmlns:p14="http://schemas.microsoft.com/office/powerpoint/2010/main" val="24169713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Background</a:t>
            </a:r>
          </a:p>
        </p:txBody>
      </p:sp>
      <p:sp>
        <p:nvSpPr>
          <p:cNvPr id="3" name="Content Placeholder 2"/>
          <p:cNvSpPr>
            <a:spLocks noGrp="1"/>
          </p:cNvSpPr>
          <p:nvPr>
            <p:ph sz="half" idx="1"/>
          </p:nvPr>
        </p:nvSpPr>
        <p:spPr>
          <a:xfrm>
            <a:off x="274637" y="934145"/>
            <a:ext cx="8594726" cy="5337372"/>
          </a:xfrm>
        </p:spPr>
        <p:txBody>
          <a:bodyPr/>
          <a:lstStyle/>
          <a:p>
            <a:r>
              <a:rPr lang="en-US" sz="1800" b="1">
                <a:latin typeface="Arial" panose="020B0604020202020204" pitchFamily="34" charset="0"/>
                <a:cs typeface="Arial" panose="020B0604020202020204" pitchFamily="34" charset="0"/>
              </a:rPr>
              <a:t>Constellation Exit Maneuver (CEM) definition</a:t>
            </a:r>
            <a:r>
              <a:rPr lang="en-US" sz="1800">
                <a:latin typeface="Arial" panose="020B0604020202020204" pitchFamily="34" charset="0"/>
                <a:cs typeface="Arial" panose="020B0604020202020204" pitchFamily="34" charset="0"/>
              </a:rPr>
              <a:t>:</a:t>
            </a:r>
          </a:p>
          <a:p>
            <a:pPr lvl="1"/>
            <a:r>
              <a:rPr lang="en-US" sz="1200">
                <a:latin typeface="Arial" panose="020B0604020202020204" pitchFamily="34" charset="0"/>
                <a:cs typeface="Arial" panose="020B0604020202020204" pitchFamily="34" charset="0"/>
              </a:rPr>
              <a:t>A CEM is a Long-Duration Retrograde maneuver designed to lower Terra’s Orbit by at least 4Km in order to exit the “Morning (AM)” Constellation</a:t>
            </a:r>
          </a:p>
          <a:p>
            <a:pPr lvl="1"/>
            <a:r>
              <a:rPr lang="en-US" sz="1200">
                <a:latin typeface="Arial" panose="020B0604020202020204" pitchFamily="34" charset="0"/>
                <a:cs typeface="Arial" panose="020B0604020202020204" pitchFamily="34" charset="0"/>
              </a:rPr>
              <a:t>CEMs are further defined as Noon or Midnight CEM, with respects to burn location relative to Terra’s orbit</a:t>
            </a:r>
          </a:p>
          <a:p>
            <a:pPr lvl="1"/>
            <a:endParaRPr lang="en-US" sz="1200">
              <a:latin typeface="Arial" panose="020B0604020202020204" pitchFamily="34" charset="0"/>
              <a:cs typeface="Arial" panose="020B0604020202020204" pitchFamily="34" charset="0"/>
            </a:endParaRPr>
          </a:p>
          <a:p>
            <a:r>
              <a:rPr lang="en-US" sz="1800" b="1">
                <a:latin typeface="Arial" panose="020B0604020202020204" pitchFamily="34" charset="0"/>
                <a:cs typeface="Arial" panose="020B0604020202020204" pitchFamily="34" charset="0"/>
              </a:rPr>
              <a:t>Long-Duration Retrograde (LD-Retro) maneuver definition</a:t>
            </a:r>
            <a:r>
              <a:rPr lang="en-US" sz="1800">
                <a:latin typeface="Arial" panose="020B0604020202020204" pitchFamily="34" charset="0"/>
                <a:cs typeface="Arial" panose="020B0604020202020204" pitchFamily="34" charset="0"/>
              </a:rPr>
              <a:t>:</a:t>
            </a:r>
          </a:p>
          <a:p>
            <a:pPr lvl="1"/>
            <a:r>
              <a:rPr lang="en-US" sz="1200">
                <a:latin typeface="Arial" panose="020B0604020202020204" pitchFamily="34" charset="0"/>
                <a:cs typeface="Arial" panose="020B0604020202020204" pitchFamily="34" charset="0"/>
              </a:rPr>
              <a:t>Long-Duration</a:t>
            </a:r>
          </a:p>
          <a:p>
            <a:pPr lvl="2"/>
            <a:r>
              <a:rPr lang="en-US" sz="900">
                <a:latin typeface="Arial" panose="020B0604020202020204" pitchFamily="34" charset="0"/>
                <a:cs typeface="Arial" panose="020B0604020202020204" pitchFamily="34" charset="0"/>
              </a:rPr>
              <a:t>DV-Burn duration of 320 seconds</a:t>
            </a:r>
          </a:p>
          <a:p>
            <a:pPr lvl="2"/>
            <a:r>
              <a:rPr lang="en-US" sz="900">
                <a:latin typeface="Arial" panose="020B0604020202020204" pitchFamily="34" charset="0"/>
                <a:cs typeface="Arial" panose="020B0604020202020204" pitchFamily="34" charset="0"/>
              </a:rPr>
              <a:t>Long relative to a Short Duration Retrograde, which will have a DV-Burn duration of 30 seconds or less</a:t>
            </a:r>
          </a:p>
          <a:p>
            <a:pPr lvl="1"/>
            <a:r>
              <a:rPr lang="en-US" sz="1200">
                <a:latin typeface="Arial" panose="020B0604020202020204" pitchFamily="34" charset="0"/>
                <a:cs typeface="Arial" panose="020B0604020202020204" pitchFamily="34" charset="0"/>
              </a:rPr>
              <a:t>Retrograde:</a:t>
            </a:r>
          </a:p>
          <a:p>
            <a:pPr lvl="2"/>
            <a:r>
              <a:rPr lang="en-US" sz="900">
                <a:latin typeface="Arial" panose="020B0604020202020204" pitchFamily="34" charset="0"/>
                <a:cs typeface="Arial" panose="020B0604020202020204" pitchFamily="34" charset="0"/>
              </a:rPr>
              <a:t>DV-Burn occurs with negative X-side of S/C pointing in the direction of velocity</a:t>
            </a:r>
          </a:p>
          <a:p>
            <a:pPr lvl="2"/>
            <a:r>
              <a:rPr lang="en-US" sz="900">
                <a:latin typeface="Arial" panose="020B0604020202020204" pitchFamily="34" charset="0"/>
                <a:cs typeface="Arial" panose="020B0604020202020204" pitchFamily="34" charset="0"/>
              </a:rPr>
              <a:t>Pitch direction is opposite of normal flight pitch</a:t>
            </a:r>
          </a:p>
          <a:p>
            <a:pPr lvl="1"/>
            <a:r>
              <a:rPr lang="en-US" sz="1300">
                <a:latin typeface="Arial" panose="020B0604020202020204" pitchFamily="34" charset="0"/>
                <a:cs typeface="Arial" panose="020B0604020202020204" pitchFamily="34" charset="0"/>
              </a:rPr>
              <a:t>Will be utilized in Terra’s end-of-mission Perigee Lowering Maneuvers</a:t>
            </a:r>
          </a:p>
          <a:p>
            <a:pPr marL="728662" lvl="2" indent="0">
              <a:buNone/>
            </a:pPr>
            <a:endParaRPr lang="en-US" sz="900">
              <a:latin typeface="Arial" panose="020B0604020202020204" pitchFamily="34" charset="0"/>
              <a:cs typeface="Arial" panose="020B0604020202020204" pitchFamily="34" charset="0"/>
            </a:endParaRPr>
          </a:p>
          <a:p>
            <a:r>
              <a:rPr lang="en-US" sz="1800" b="1">
                <a:latin typeface="Arial" panose="020B0604020202020204" pitchFamily="34" charset="0"/>
                <a:cs typeface="Arial" panose="020B0604020202020204" pitchFamily="34" charset="0"/>
              </a:rPr>
              <a:t>Objective of the CEMs</a:t>
            </a:r>
            <a:r>
              <a:rPr lang="en-US" sz="1800">
                <a:latin typeface="Arial" panose="020B0604020202020204" pitchFamily="34" charset="0"/>
                <a:cs typeface="Arial" panose="020B0604020202020204" pitchFamily="34" charset="0"/>
              </a:rPr>
              <a:t>:</a:t>
            </a:r>
          </a:p>
          <a:p>
            <a:pPr lvl="1"/>
            <a:r>
              <a:rPr lang="en-US" sz="1200">
                <a:latin typeface="Arial" panose="020B0604020202020204" pitchFamily="34" charset="0"/>
                <a:cs typeface="Arial" panose="020B0604020202020204" pitchFamily="34" charset="0"/>
              </a:rPr>
              <a:t>Achieve a post-exit Semi-Major Axis (SMA) at least 4Km below AM-Constellation members’ SMA</a:t>
            </a:r>
          </a:p>
          <a:p>
            <a:pPr lvl="1"/>
            <a:r>
              <a:rPr lang="en-US" sz="1200">
                <a:latin typeface="Arial" panose="020B0604020202020204" pitchFamily="34" charset="0"/>
                <a:cs typeface="Arial" panose="020B0604020202020204" pitchFamily="34" charset="0"/>
              </a:rPr>
              <a:t>Maintain a frozen orbit after exiting the constellation, as defined by pre-existing frozen orbit criteria</a:t>
            </a:r>
          </a:p>
          <a:p>
            <a:pPr lvl="2"/>
            <a:r>
              <a:rPr lang="en-US" sz="1000">
                <a:latin typeface="Arial" panose="020B0604020202020204" pitchFamily="34" charset="0"/>
                <a:cs typeface="Arial" panose="020B0604020202020204" pitchFamily="34" charset="0"/>
              </a:rPr>
              <a:t>Achieved by performing two CEMs at opposite nodes of the orbit</a:t>
            </a:r>
          </a:p>
          <a:p>
            <a:pPr lvl="2"/>
            <a:r>
              <a:rPr lang="en-US" sz="1000">
                <a:latin typeface="Arial" panose="020B0604020202020204" pitchFamily="34" charset="0"/>
                <a:cs typeface="Arial" panose="020B0604020202020204" pitchFamily="34" charset="0"/>
              </a:rPr>
              <a:t>The FOT/FDS has designed the CEMs to be executed at spacecraft Noon and Midnight, one week apart</a:t>
            </a:r>
            <a:endParaRPr lang="en-US" sz="1400">
              <a:latin typeface="Arial" panose="020B0604020202020204" pitchFamily="34" charset="0"/>
              <a:cs typeface="Arial" panose="020B0604020202020204" pitchFamily="34" charset="0"/>
            </a:endParaRPr>
          </a:p>
          <a:p>
            <a:pPr lvl="1"/>
            <a:endParaRPr lang="en-US" sz="1400">
              <a:latin typeface="Arial" panose="020B0604020202020204" pitchFamily="34" charset="0"/>
              <a:cs typeface="Arial" panose="020B0604020202020204" pitchFamily="34" charset="0"/>
            </a:endParaRPr>
          </a:p>
          <a:p>
            <a:r>
              <a:rPr lang="en-US" sz="1800" b="1">
                <a:latin typeface="Arial" panose="020B0604020202020204" pitchFamily="34" charset="0"/>
                <a:cs typeface="Arial" panose="020B0604020202020204" pitchFamily="34" charset="0"/>
              </a:rPr>
              <a:t>Limitations of CEMs</a:t>
            </a:r>
          </a:p>
          <a:p>
            <a:pPr lvl="1"/>
            <a:r>
              <a:rPr lang="en-US" sz="1200">
                <a:latin typeface="Arial" panose="020B0604020202020204" pitchFamily="34" charset="0"/>
                <a:cs typeface="Arial" panose="020B0604020202020204" pitchFamily="34" charset="0"/>
              </a:rPr>
              <a:t>Sunlight exposure on the +y side (cold side) of the spacecraft</a:t>
            </a:r>
          </a:p>
          <a:p>
            <a:pPr lvl="1"/>
            <a:r>
              <a:rPr lang="en-US" sz="1200">
                <a:latin typeface="Arial" panose="020B0604020202020204" pitchFamily="34" charset="0"/>
                <a:cs typeface="Arial" panose="020B0604020202020204" pitchFamily="34" charset="0"/>
              </a:rPr>
              <a:t>Depth of discharge of the batteries</a:t>
            </a:r>
          </a:p>
        </p:txBody>
      </p:sp>
    </p:spTree>
    <p:extLst>
      <p:ext uri="{BB962C8B-B14F-4D97-AF65-F5344CB8AC3E}">
        <p14:creationId xmlns:p14="http://schemas.microsoft.com/office/powerpoint/2010/main" val="248507245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Design Considerations</a:t>
            </a:r>
            <a:br>
              <a:rPr lang="en-US"/>
            </a:br>
            <a:r>
              <a:rPr lang="en-US" sz="2000"/>
              <a:t>Maneuver Constraints &amp; Options</a:t>
            </a:r>
            <a:endParaRPr lang="en-US"/>
          </a:p>
        </p:txBody>
      </p:sp>
      <p:sp>
        <p:nvSpPr>
          <p:cNvPr id="3" name="Content Placeholder 2"/>
          <p:cNvSpPr>
            <a:spLocks noGrp="1"/>
          </p:cNvSpPr>
          <p:nvPr>
            <p:ph sz="half" idx="1"/>
          </p:nvPr>
        </p:nvSpPr>
        <p:spPr>
          <a:xfrm>
            <a:off x="495300" y="838200"/>
            <a:ext cx="8153400" cy="5701505"/>
          </a:xfrm>
        </p:spPr>
        <p:txBody>
          <a:bodyPr/>
          <a:lstStyle/>
          <a:p>
            <a:r>
              <a:rPr lang="en-US" sz="1800">
                <a:latin typeface="Arial" panose="020B0604020202020204" pitchFamily="34" charset="0"/>
                <a:cs typeface="Arial" panose="020B0604020202020204" pitchFamily="34" charset="0"/>
              </a:rPr>
              <a:t>Major maneuver window timing constraints:</a:t>
            </a:r>
          </a:p>
          <a:p>
            <a:endParaRPr lang="en-US" sz="1800"/>
          </a:p>
          <a:p>
            <a:endParaRPr lang="en-US" sz="1800"/>
          </a:p>
          <a:p>
            <a:endParaRPr lang="en-US" sz="1800"/>
          </a:p>
          <a:p>
            <a:endParaRPr lang="en-US" sz="1800"/>
          </a:p>
          <a:p>
            <a:pPr marL="0" indent="0">
              <a:buNone/>
            </a:pPr>
            <a:br>
              <a:rPr lang="en-US" sz="1800"/>
            </a:br>
            <a:endParaRPr lang="en-US" sz="1800"/>
          </a:p>
          <a:p>
            <a:pPr marL="0" indent="0">
              <a:buNone/>
            </a:pPr>
            <a:endParaRPr lang="en-US" sz="1800"/>
          </a:p>
          <a:p>
            <a:r>
              <a:rPr lang="en-US" sz="1800">
                <a:latin typeface="Arial" panose="020B0604020202020204" pitchFamily="34" charset="0"/>
                <a:cs typeface="Arial" panose="020B0604020202020204" pitchFamily="34" charset="0"/>
              </a:rPr>
              <a:t>Initially considered two CEM options for achieving constellation exit:</a:t>
            </a:r>
          </a:p>
          <a:p>
            <a:endParaRPr lang="en-US" sz="1800"/>
          </a:p>
          <a:p>
            <a:endParaRPr lang="en-US" sz="1800"/>
          </a:p>
          <a:p>
            <a:endParaRPr lang="en-US" sz="1800"/>
          </a:p>
          <a:p>
            <a:pPr marL="0" indent="0">
              <a:buNone/>
            </a:pPr>
            <a:endParaRPr lang="en-US" sz="1800"/>
          </a:p>
          <a:p>
            <a:pPr marL="0" indent="0">
              <a:buNone/>
            </a:pPr>
            <a:endParaRPr lang="en-US" sz="1800"/>
          </a:p>
          <a:p>
            <a:endParaRPr lang="en-US" sz="1800"/>
          </a:p>
          <a:p>
            <a:endParaRPr lang="en-US" sz="1800"/>
          </a:p>
          <a:p>
            <a:endParaRPr lang="en-US" sz="1800"/>
          </a:p>
          <a:p>
            <a:endParaRPr lang="en-US" sz="1800"/>
          </a:p>
          <a:p>
            <a:endParaRPr lang="en-US" sz="1800"/>
          </a:p>
          <a:p>
            <a:endParaRPr lang="en-US" sz="1800"/>
          </a:p>
          <a:p>
            <a:endParaRPr lang="en-US" sz="1800"/>
          </a:p>
          <a:p>
            <a:endParaRPr lang="en-US" sz="1800"/>
          </a:p>
          <a:p>
            <a:endParaRPr lang="en-US" sz="1800"/>
          </a:p>
        </p:txBody>
      </p:sp>
      <p:graphicFrame>
        <p:nvGraphicFramePr>
          <p:cNvPr id="6" name="Table 5"/>
          <p:cNvGraphicFramePr>
            <a:graphicFrameLocks noGrp="1"/>
          </p:cNvGraphicFramePr>
          <p:nvPr/>
        </p:nvGraphicFramePr>
        <p:xfrm>
          <a:off x="892175" y="3887945"/>
          <a:ext cx="7467600" cy="2600132"/>
        </p:xfrm>
        <a:graphic>
          <a:graphicData uri="http://schemas.openxmlformats.org/drawingml/2006/table">
            <a:tbl>
              <a:tblPr firstRow="1" bandRow="1">
                <a:tableStyleId>{5C22544A-7EE6-4342-B048-85BDC9FD1C3A}</a:tableStyleId>
              </a:tblPr>
              <a:tblGrid>
                <a:gridCol w="810855">
                  <a:extLst>
                    <a:ext uri="{9D8B030D-6E8A-4147-A177-3AD203B41FA5}">
                      <a16:colId xmlns:a16="http://schemas.microsoft.com/office/drawing/2014/main" val="20000"/>
                    </a:ext>
                  </a:extLst>
                </a:gridCol>
                <a:gridCol w="1254434">
                  <a:extLst>
                    <a:ext uri="{9D8B030D-6E8A-4147-A177-3AD203B41FA5}">
                      <a16:colId xmlns:a16="http://schemas.microsoft.com/office/drawing/2014/main" val="20001"/>
                    </a:ext>
                  </a:extLst>
                </a:gridCol>
                <a:gridCol w="2567036">
                  <a:extLst>
                    <a:ext uri="{9D8B030D-6E8A-4147-A177-3AD203B41FA5}">
                      <a16:colId xmlns:a16="http://schemas.microsoft.com/office/drawing/2014/main" val="20002"/>
                    </a:ext>
                  </a:extLst>
                </a:gridCol>
                <a:gridCol w="2835275">
                  <a:extLst>
                    <a:ext uri="{9D8B030D-6E8A-4147-A177-3AD203B41FA5}">
                      <a16:colId xmlns:a16="http://schemas.microsoft.com/office/drawing/2014/main" val="20003"/>
                    </a:ext>
                  </a:extLst>
                </a:gridCol>
              </a:tblGrid>
              <a:tr h="405572">
                <a:tc>
                  <a:txBody>
                    <a:bodyPr/>
                    <a:lstStyle/>
                    <a:p>
                      <a:pPr algn="ctr"/>
                      <a:r>
                        <a:rPr lang="en-US" sz="1400"/>
                        <a:t>Option</a:t>
                      </a:r>
                    </a:p>
                  </a:txBody>
                  <a:tcPr/>
                </a:tc>
                <a:tc>
                  <a:txBody>
                    <a:bodyPr/>
                    <a:lstStyle/>
                    <a:p>
                      <a:pPr algn="ctr"/>
                      <a:r>
                        <a:rPr lang="en-US" sz="1400"/>
                        <a:t>Burn</a:t>
                      </a:r>
                      <a:r>
                        <a:rPr lang="en-US" sz="1400" baseline="0"/>
                        <a:t> Location</a:t>
                      </a:r>
                      <a:endParaRPr lang="en-US" sz="1400"/>
                    </a:p>
                  </a:txBody>
                  <a:tcPr/>
                </a:tc>
                <a:tc>
                  <a:txBody>
                    <a:bodyPr/>
                    <a:lstStyle/>
                    <a:p>
                      <a:pPr algn="ctr"/>
                      <a:r>
                        <a:rPr lang="en-US" sz="1400"/>
                        <a:t>Pros</a:t>
                      </a:r>
                    </a:p>
                  </a:txBody>
                  <a:tcPr/>
                </a:tc>
                <a:tc>
                  <a:txBody>
                    <a:bodyPr/>
                    <a:lstStyle/>
                    <a:p>
                      <a:pPr algn="ctr"/>
                      <a:r>
                        <a:rPr lang="en-US" sz="1400"/>
                        <a:t>Cons</a:t>
                      </a:r>
                    </a:p>
                  </a:txBody>
                  <a:tcPr/>
                </a:tc>
                <a:extLst>
                  <a:ext uri="{0D108BD9-81ED-4DB2-BD59-A6C34878D82A}">
                    <a16:rowId xmlns:a16="http://schemas.microsoft.com/office/drawing/2014/main" val="10000"/>
                  </a:ext>
                </a:extLst>
              </a:tr>
              <a:tr h="786483">
                <a:tc>
                  <a:txBody>
                    <a:bodyPr/>
                    <a:lstStyle/>
                    <a:p>
                      <a:pPr algn="ctr"/>
                      <a:r>
                        <a:rPr lang="en-US" sz="1200"/>
                        <a:t>1</a:t>
                      </a:r>
                    </a:p>
                  </a:txBody>
                  <a:tcPr anchor="ctr">
                    <a:solidFill>
                      <a:schemeClr val="accent6">
                        <a:lumMod val="20000"/>
                        <a:lumOff val="80000"/>
                      </a:schemeClr>
                    </a:solidFill>
                  </a:tcPr>
                </a:tc>
                <a:tc>
                  <a:txBody>
                    <a:bodyPr/>
                    <a:lstStyle/>
                    <a:p>
                      <a:pPr marL="0" indent="0" algn="ctr">
                        <a:buFont typeface="Arial" panose="020B0604020202020204" pitchFamily="34" charset="0"/>
                        <a:buNone/>
                      </a:pPr>
                      <a:r>
                        <a:rPr lang="en-US" sz="1200"/>
                        <a:t>Noon &amp; Midnight</a:t>
                      </a:r>
                    </a:p>
                  </a:txBody>
                  <a:tcPr anchor="ctr">
                    <a:solidFill>
                      <a:schemeClr val="accent6">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 Allows for maneuver timing to be set relative to S/C Orbital</a:t>
                      </a:r>
                      <a:r>
                        <a:rPr lang="en-US" sz="1200" baseline="0"/>
                        <a:t> Events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a:t>- Combined least impact on EPS &amp; sunlight impingement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 Maneuver</a:t>
                      </a:r>
                      <a:r>
                        <a:rPr lang="en-US" sz="1200" baseline="0"/>
                        <a:t> can be planned around any orbit with viable TDRS coverage</a:t>
                      </a:r>
                      <a:endParaRPr lang="en-US" sz="1200"/>
                    </a:p>
                  </a:txBody>
                  <a:tcPr>
                    <a:solidFill>
                      <a:schemeClr val="accent6">
                        <a:lumMod val="20000"/>
                        <a:lumOff val="80000"/>
                      </a:schemeClr>
                    </a:solidFill>
                  </a:tcPr>
                </a:tc>
                <a:tc>
                  <a:txBody>
                    <a:bodyPr/>
                    <a:lstStyle/>
                    <a:p>
                      <a:r>
                        <a:rPr lang="en-US" sz="1200"/>
                        <a:t>Requires</a:t>
                      </a:r>
                      <a:r>
                        <a:rPr lang="en-US" sz="1200" baseline="0"/>
                        <a:t> slew schemes different from IAMs &amp; non-intuitive slew commanding</a:t>
                      </a:r>
                      <a:endParaRPr lang="en-US" sz="1200"/>
                    </a:p>
                  </a:txBody>
                  <a:tcPr>
                    <a:solidFill>
                      <a:schemeClr val="accent6">
                        <a:lumMod val="20000"/>
                        <a:lumOff val="80000"/>
                      </a:schemeClr>
                    </a:solidFill>
                  </a:tcPr>
                </a:tc>
                <a:extLst>
                  <a:ext uri="{0D108BD9-81ED-4DB2-BD59-A6C34878D82A}">
                    <a16:rowId xmlns:a16="http://schemas.microsoft.com/office/drawing/2014/main" val="10001"/>
                  </a:ext>
                </a:extLst>
              </a:tr>
              <a:tr h="800033">
                <a:tc>
                  <a:txBody>
                    <a:bodyPr/>
                    <a:lstStyle/>
                    <a:p>
                      <a:pPr algn="ctr"/>
                      <a:r>
                        <a:rPr lang="en-US" sz="1200"/>
                        <a:t>2</a:t>
                      </a:r>
                    </a:p>
                  </a:txBody>
                  <a:tcPr anchor="ctr">
                    <a:solidFill>
                      <a:srgbClr val="FF9999"/>
                    </a:solidFill>
                  </a:tcPr>
                </a:tc>
                <a:tc>
                  <a:txBody>
                    <a:bodyPr/>
                    <a:lstStyle/>
                    <a:p>
                      <a:pPr marL="0" indent="0" algn="ctr">
                        <a:buFont typeface="Arial" panose="020B0604020202020204" pitchFamily="34" charset="0"/>
                        <a:buNone/>
                      </a:pPr>
                      <a:r>
                        <a:rPr lang="en-US" sz="1200"/>
                        <a:t>Apogee &amp; Perigee</a:t>
                      </a:r>
                    </a:p>
                  </a:txBody>
                  <a:tcPr anchor="ctr">
                    <a:solidFill>
                      <a:srgbClr val="FF999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 Original</a:t>
                      </a:r>
                      <a:r>
                        <a:rPr lang="en-US" sz="1200" baseline="0"/>
                        <a:t> plan for CEMs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a:t>- Least impact on frozen orbit</a:t>
                      </a:r>
                    </a:p>
                  </a:txBody>
                  <a:tcPr>
                    <a:solidFill>
                      <a:srgbClr val="FF9999"/>
                    </a:solidFill>
                  </a:tcPr>
                </a:tc>
                <a:tc>
                  <a:txBody>
                    <a:bodyPr/>
                    <a:lstStyle/>
                    <a:p>
                      <a:r>
                        <a:rPr lang="en-US" sz="1200"/>
                        <a:t>- Not</a:t>
                      </a:r>
                      <a:r>
                        <a:rPr lang="en-US" sz="1200" baseline="0"/>
                        <a:t> ideal for minimizing sunlight impingement or battery depth of discharge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a:t>- Fewer ideal maneuver orbit opportunities</a:t>
                      </a:r>
                      <a:endParaRPr lang="en-US" sz="1200"/>
                    </a:p>
                  </a:txBody>
                  <a:tcPr>
                    <a:solidFill>
                      <a:srgbClr val="FF9999"/>
                    </a:solidFill>
                  </a:tcPr>
                </a:tc>
                <a:extLst>
                  <a:ext uri="{0D108BD9-81ED-4DB2-BD59-A6C34878D82A}">
                    <a16:rowId xmlns:a16="http://schemas.microsoft.com/office/drawing/2014/main" val="10002"/>
                  </a:ext>
                </a:extLst>
              </a:tr>
            </a:tbl>
          </a:graphicData>
        </a:graphic>
      </p:graphicFrame>
      <p:graphicFrame>
        <p:nvGraphicFramePr>
          <p:cNvPr id="8" name="Table 7"/>
          <p:cNvGraphicFramePr>
            <a:graphicFrameLocks noGrp="1"/>
          </p:cNvGraphicFramePr>
          <p:nvPr/>
        </p:nvGraphicFramePr>
        <p:xfrm>
          <a:off x="884767" y="1219200"/>
          <a:ext cx="7484533" cy="1965960"/>
        </p:xfrm>
        <a:graphic>
          <a:graphicData uri="http://schemas.openxmlformats.org/drawingml/2006/table">
            <a:tbl>
              <a:tblPr firstRow="1" bandRow="1">
                <a:tableStyleId>{5C22544A-7EE6-4342-B048-85BDC9FD1C3A}</a:tableStyleId>
              </a:tblPr>
              <a:tblGrid>
                <a:gridCol w="2596123">
                  <a:extLst>
                    <a:ext uri="{9D8B030D-6E8A-4147-A177-3AD203B41FA5}">
                      <a16:colId xmlns:a16="http://schemas.microsoft.com/office/drawing/2014/main" val="20000"/>
                    </a:ext>
                  </a:extLst>
                </a:gridCol>
                <a:gridCol w="4888410">
                  <a:extLst>
                    <a:ext uri="{9D8B030D-6E8A-4147-A177-3AD203B41FA5}">
                      <a16:colId xmlns:a16="http://schemas.microsoft.com/office/drawing/2014/main" val="20001"/>
                    </a:ext>
                  </a:extLst>
                </a:gridCol>
              </a:tblGrid>
              <a:tr h="368475">
                <a:tc>
                  <a:txBody>
                    <a:bodyPr/>
                    <a:lstStyle/>
                    <a:p>
                      <a:r>
                        <a:rPr lang="en-US" sz="1400"/>
                        <a:t>Constraint</a:t>
                      </a:r>
                    </a:p>
                  </a:txBody>
                  <a:tcPr/>
                </a:tc>
                <a:tc>
                  <a:txBody>
                    <a:bodyPr/>
                    <a:lstStyle/>
                    <a:p>
                      <a:r>
                        <a:rPr lang="en-US" sz="1400"/>
                        <a:t>Description</a:t>
                      </a:r>
                    </a:p>
                  </a:txBody>
                  <a:tcPr/>
                </a:tc>
                <a:extLst>
                  <a:ext uri="{0D108BD9-81ED-4DB2-BD59-A6C34878D82A}">
                    <a16:rowId xmlns:a16="http://schemas.microsoft.com/office/drawing/2014/main" val="10000"/>
                  </a:ext>
                </a:extLst>
              </a:tr>
              <a:tr h="448311">
                <a:tc>
                  <a:txBody>
                    <a:bodyPr/>
                    <a:lstStyle/>
                    <a:p>
                      <a:r>
                        <a:rPr lang="en-US" sz="1200"/>
                        <a:t>Sun-Angle constraint</a:t>
                      </a:r>
                    </a:p>
                  </a:txBody>
                  <a:tcPr/>
                </a:tc>
                <a:tc>
                  <a:txBody>
                    <a:bodyPr/>
                    <a:lstStyle/>
                    <a:p>
                      <a:r>
                        <a:rPr lang="en-US" sz="1200"/>
                        <a:t>Maximum 15 minutes of sun exposure on cold side (+Y) (equivalent time</a:t>
                      </a:r>
                      <a:r>
                        <a:rPr lang="en-US" sz="1200" baseline="0"/>
                        <a:t> of normal) as upper bound – defined as limit for LDSC </a:t>
                      </a:r>
                    </a:p>
                    <a:p>
                      <a:r>
                        <a:rPr lang="en-US" sz="1200" baseline="0"/>
                        <a:t>*Note: By nature of CEMs at opposite sides of the orbit along with a required –x orientation, sunlight exposure on cold side is inevitable</a:t>
                      </a:r>
                      <a:endParaRPr lang="en-US" sz="1200"/>
                    </a:p>
                  </a:txBody>
                  <a:tcPr/>
                </a:tc>
                <a:extLst>
                  <a:ext uri="{0D108BD9-81ED-4DB2-BD59-A6C34878D82A}">
                    <a16:rowId xmlns:a16="http://schemas.microsoft.com/office/drawing/2014/main" val="10001"/>
                  </a:ext>
                </a:extLst>
              </a:tr>
              <a:tr h="326214">
                <a:tc>
                  <a:txBody>
                    <a:bodyPr/>
                    <a:lstStyle/>
                    <a:p>
                      <a:r>
                        <a:rPr lang="en-US" sz="1200"/>
                        <a:t>Battery State of Charge</a:t>
                      </a:r>
                    </a:p>
                  </a:txBody>
                  <a:tcPr/>
                </a:tc>
                <a:tc>
                  <a:txBody>
                    <a:bodyPr/>
                    <a:lstStyle/>
                    <a:p>
                      <a:r>
                        <a:rPr lang="en-US" sz="1200"/>
                        <a:t>Historic</a:t>
                      </a:r>
                      <a:r>
                        <a:rPr lang="en-US" sz="1200" baseline="0"/>
                        <a:t> lowest BBAT SOC (62% observed in IAM 36) as lower threshold</a:t>
                      </a:r>
                      <a:endParaRPr lang="en-US" sz="1200"/>
                    </a:p>
                  </a:txBody>
                  <a:tcPr/>
                </a:tc>
                <a:extLst>
                  <a:ext uri="{0D108BD9-81ED-4DB2-BD59-A6C34878D82A}">
                    <a16:rowId xmlns:a16="http://schemas.microsoft.com/office/drawing/2014/main" val="10002"/>
                  </a:ext>
                </a:extLst>
              </a:tr>
              <a:tr h="448311">
                <a:tc>
                  <a:txBody>
                    <a:bodyPr/>
                    <a:lstStyle/>
                    <a:p>
                      <a:r>
                        <a:rPr lang="en-US" sz="1200"/>
                        <a:t>Maneuver Phasing</a:t>
                      </a:r>
                    </a:p>
                  </a:txBody>
                  <a:tcPr/>
                </a:tc>
                <a:tc>
                  <a:txBody>
                    <a:bodyPr/>
                    <a:lstStyle/>
                    <a:p>
                      <a:r>
                        <a:rPr lang="en-US" sz="1200"/>
                        <a:t>CEMs</a:t>
                      </a:r>
                      <a:r>
                        <a:rPr lang="en-US" sz="1200" baseline="0"/>
                        <a:t> must be phased 180 degrees apart to maintain frozen orbit</a:t>
                      </a:r>
                      <a:endParaRPr lang="en-US" sz="120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0420467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Design Considerations</a:t>
            </a:r>
            <a:br>
              <a:rPr lang="en-US"/>
            </a:br>
            <a:r>
              <a:rPr lang="en-US" sz="2000"/>
              <a:t>Instrument Configurations</a:t>
            </a:r>
            <a:endParaRPr lang="en-US"/>
          </a:p>
        </p:txBody>
      </p:sp>
      <p:sp>
        <p:nvSpPr>
          <p:cNvPr id="8" name="TextBox 7"/>
          <p:cNvSpPr txBox="1"/>
          <p:nvPr/>
        </p:nvSpPr>
        <p:spPr>
          <a:xfrm>
            <a:off x="226584" y="4863276"/>
            <a:ext cx="8882932" cy="584775"/>
          </a:xfrm>
          <a:prstGeom prst="rect">
            <a:avLst/>
          </a:prstGeom>
          <a:noFill/>
        </p:spPr>
        <p:txBody>
          <a:bodyPr wrap="square" rtlCol="0">
            <a:spAutoFit/>
          </a:bodyPr>
          <a:lstStyle/>
          <a:p>
            <a:pPr marL="285750" indent="-285750" algn="l">
              <a:buFont typeface="Arial" panose="020B0604020202020204" pitchFamily="34" charset="0"/>
              <a:buChar char="•"/>
            </a:pPr>
            <a:r>
              <a:rPr lang="en-US"/>
              <a:t>INST Engineer polled and confirmed preferred Instrument configurations from all IOTs </a:t>
            </a:r>
          </a:p>
          <a:p>
            <a:pPr marL="285750" indent="-285750" algn="l">
              <a:buFont typeface="Arial" panose="020B0604020202020204" pitchFamily="34" charset="0"/>
              <a:buChar char="•"/>
            </a:pPr>
            <a:r>
              <a:rPr lang="en-US"/>
              <a:t>The same configurations apply to both Noon and Midnight CEMs</a:t>
            </a:r>
          </a:p>
        </p:txBody>
      </p:sp>
      <p:graphicFrame>
        <p:nvGraphicFramePr>
          <p:cNvPr id="5" name="Table 4">
            <a:extLst>
              <a:ext uri="{FF2B5EF4-FFF2-40B4-BE49-F238E27FC236}">
                <a16:creationId xmlns:a16="http://schemas.microsoft.com/office/drawing/2014/main" id="{E6F15DCB-CE40-444D-913E-8B7CC4F9CFAB}"/>
              </a:ext>
            </a:extLst>
          </p:cNvPr>
          <p:cNvGraphicFramePr>
            <a:graphicFrameLocks noGrp="1"/>
          </p:cNvGraphicFramePr>
          <p:nvPr>
            <p:extLst>
              <p:ext uri="{D42A27DB-BD31-4B8C-83A1-F6EECF244321}">
                <p14:modId xmlns:p14="http://schemas.microsoft.com/office/powerpoint/2010/main" val="112052576"/>
              </p:ext>
            </p:extLst>
          </p:nvPr>
        </p:nvGraphicFramePr>
        <p:xfrm>
          <a:off x="633933" y="1044371"/>
          <a:ext cx="7876134" cy="3517484"/>
        </p:xfrm>
        <a:graphic>
          <a:graphicData uri="http://schemas.openxmlformats.org/drawingml/2006/table">
            <a:tbl>
              <a:tblPr firstRow="1" bandRow="1">
                <a:tableStyleId>{5C22544A-7EE6-4342-B048-85BDC9FD1C3A}</a:tableStyleId>
              </a:tblPr>
              <a:tblGrid>
                <a:gridCol w="1080826">
                  <a:extLst>
                    <a:ext uri="{9D8B030D-6E8A-4147-A177-3AD203B41FA5}">
                      <a16:colId xmlns:a16="http://schemas.microsoft.com/office/drawing/2014/main" val="20000"/>
                    </a:ext>
                  </a:extLst>
                </a:gridCol>
                <a:gridCol w="3401088">
                  <a:extLst>
                    <a:ext uri="{9D8B030D-6E8A-4147-A177-3AD203B41FA5}">
                      <a16:colId xmlns:a16="http://schemas.microsoft.com/office/drawing/2014/main" val="20001"/>
                    </a:ext>
                  </a:extLst>
                </a:gridCol>
                <a:gridCol w="3394220">
                  <a:extLst>
                    <a:ext uri="{9D8B030D-6E8A-4147-A177-3AD203B41FA5}">
                      <a16:colId xmlns:a16="http://schemas.microsoft.com/office/drawing/2014/main" val="20002"/>
                    </a:ext>
                  </a:extLst>
                </a:gridCol>
              </a:tblGrid>
              <a:tr h="532068">
                <a:tc>
                  <a:txBody>
                    <a:bodyPr/>
                    <a:lstStyle/>
                    <a:p>
                      <a:pPr algn="ctr"/>
                      <a:r>
                        <a:rPr lang="en-US" sz="2400"/>
                        <a:t>IOT</a:t>
                      </a:r>
                      <a:endParaRPr lang="en-US" sz="3200"/>
                    </a:p>
                  </a:txBody>
                  <a:tcPr/>
                </a:tc>
                <a:tc>
                  <a:txBody>
                    <a:bodyPr/>
                    <a:lstStyle/>
                    <a:p>
                      <a:pPr algn="ctr"/>
                      <a:r>
                        <a:rPr lang="en-US" sz="2400"/>
                        <a:t>Configuration</a:t>
                      </a:r>
                      <a:endParaRPr lang="en-US" sz="2800"/>
                    </a:p>
                  </a:txBody>
                  <a:tcPr/>
                </a:tc>
                <a:tc>
                  <a:txBody>
                    <a:bodyPr/>
                    <a:lstStyle/>
                    <a:p>
                      <a:pPr algn="ctr"/>
                      <a:r>
                        <a:rPr lang="en-US" sz="2800"/>
                        <a:t>Notes</a:t>
                      </a:r>
                    </a:p>
                  </a:txBody>
                  <a:tcPr/>
                </a:tc>
                <a:extLst>
                  <a:ext uri="{0D108BD9-81ED-4DB2-BD59-A6C34878D82A}">
                    <a16:rowId xmlns:a16="http://schemas.microsoft.com/office/drawing/2014/main" val="10000"/>
                  </a:ext>
                </a:extLst>
              </a:tr>
              <a:tr h="946953">
                <a:tc>
                  <a:txBody>
                    <a:bodyPr/>
                    <a:lstStyle/>
                    <a:p>
                      <a:r>
                        <a:rPr lang="en-US" sz="1600" b="1">
                          <a:solidFill>
                            <a:schemeClr val="tx1"/>
                          </a:solidFill>
                        </a:rPr>
                        <a:t>MODIS</a:t>
                      </a:r>
                    </a:p>
                  </a:txBody>
                  <a:tcPr/>
                </a:tc>
                <a:tc>
                  <a:txBody>
                    <a:bodyPr/>
                    <a:lstStyle/>
                    <a:p>
                      <a:pPr marL="914400" lvl="2" indent="-855663" eaLnBrk="1" hangingPunct="1"/>
                      <a:r>
                        <a:rPr lang="en-US" sz="1400" b="1">
                          <a:solidFill>
                            <a:schemeClr val="tx1"/>
                          </a:solidFill>
                        </a:rPr>
                        <a:t>Remain in Science Mode</a:t>
                      </a:r>
                    </a:p>
                    <a:p>
                      <a:pPr marL="914400" lvl="2" indent="-855663" eaLnBrk="1" hangingPunct="1"/>
                      <a:r>
                        <a:rPr lang="en-US" sz="1400">
                          <a:solidFill>
                            <a:schemeClr val="tx1"/>
                          </a:solidFill>
                        </a:rPr>
                        <a:t>Space View &amp; Nadir doors closed</a:t>
                      </a:r>
                    </a:p>
                    <a:p>
                      <a:pPr marL="914400" lvl="2" indent="-855663" eaLnBrk="1" hangingPunct="1"/>
                      <a:r>
                        <a:rPr lang="en-US" sz="1400">
                          <a:solidFill>
                            <a:schemeClr val="tx1"/>
                          </a:solidFill>
                        </a:rPr>
                        <a:t>Non-essential components powered off</a:t>
                      </a:r>
                    </a:p>
                  </a:txBody>
                  <a:tcPr/>
                </a:tc>
                <a:tc>
                  <a:txBody>
                    <a:bodyPr/>
                    <a:lstStyle/>
                    <a:p>
                      <a:pPr algn="l"/>
                      <a:r>
                        <a:rPr lang="en-US" sz="1400" baseline="0">
                          <a:solidFill>
                            <a:schemeClr val="tx1"/>
                          </a:solidFill>
                        </a:rPr>
                        <a:t>Door Closure addresses sun exposure concerns on +y side of S/C</a:t>
                      </a:r>
                      <a:endParaRPr lang="en-US" sz="1400">
                        <a:solidFill>
                          <a:schemeClr val="tx1"/>
                        </a:solidFill>
                      </a:endParaRPr>
                    </a:p>
                  </a:txBody>
                  <a:tcPr/>
                </a:tc>
                <a:extLst>
                  <a:ext uri="{0D108BD9-81ED-4DB2-BD59-A6C34878D82A}">
                    <a16:rowId xmlns:a16="http://schemas.microsoft.com/office/drawing/2014/main" val="10001"/>
                  </a:ext>
                </a:extLst>
              </a:tr>
              <a:tr h="470572">
                <a:tc>
                  <a:txBody>
                    <a:bodyPr/>
                    <a:lstStyle/>
                    <a:p>
                      <a:r>
                        <a:rPr lang="en-US" sz="1600" b="1">
                          <a:solidFill>
                            <a:schemeClr val="tx1"/>
                          </a:solidFill>
                        </a:rPr>
                        <a:t>MISR</a:t>
                      </a:r>
                    </a:p>
                  </a:txBody>
                  <a:tcPr/>
                </a:tc>
                <a:tc>
                  <a:txBody>
                    <a:bodyPr/>
                    <a:lstStyle/>
                    <a:p>
                      <a:pPr algn="l"/>
                      <a:r>
                        <a:rPr lang="en-US" sz="1400" b="1">
                          <a:solidFill>
                            <a:schemeClr val="tx1"/>
                          </a:solidFill>
                        </a:rPr>
                        <a:t>Taxi-Off</a:t>
                      </a:r>
                      <a:r>
                        <a:rPr lang="en-US" sz="1400" b="1" baseline="0">
                          <a:solidFill>
                            <a:schemeClr val="tx1"/>
                          </a:solidFill>
                        </a:rPr>
                        <a:t> Mode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aseline="0">
                          <a:solidFill>
                            <a:schemeClr val="tx1"/>
                          </a:solidFill>
                        </a:rPr>
                        <a:t>Nominal “night” mode (No Science Record)</a:t>
                      </a:r>
                      <a:endParaRPr lang="en-US" sz="1400">
                        <a:solidFill>
                          <a:schemeClr val="tx1"/>
                        </a:solidFill>
                      </a:endParaRPr>
                    </a:p>
                  </a:txBody>
                  <a:tcPr/>
                </a:tc>
                <a:extLst>
                  <a:ext uri="{0D108BD9-81ED-4DB2-BD59-A6C34878D82A}">
                    <a16:rowId xmlns:a16="http://schemas.microsoft.com/office/drawing/2014/main" val="10002"/>
                  </a:ext>
                </a:extLst>
              </a:tr>
              <a:tr h="354713">
                <a:tc>
                  <a:txBody>
                    <a:bodyPr/>
                    <a:lstStyle/>
                    <a:p>
                      <a:r>
                        <a:rPr lang="en-US" sz="1600" b="1">
                          <a:solidFill>
                            <a:schemeClr val="tx1"/>
                          </a:solidFill>
                        </a:rPr>
                        <a:t>CERES</a:t>
                      </a:r>
                    </a:p>
                  </a:txBody>
                  <a:tcPr/>
                </a:tc>
                <a:tc>
                  <a:txBody>
                    <a:bodyPr/>
                    <a:lstStyle/>
                    <a:p>
                      <a:pPr algn="l"/>
                      <a:r>
                        <a:rPr lang="en-US" sz="1400" b="1">
                          <a:solidFill>
                            <a:schemeClr val="tx1"/>
                          </a:solidFill>
                        </a:rPr>
                        <a:t>CONTAM Safe</a:t>
                      </a:r>
                      <a:r>
                        <a:rPr lang="en-US" sz="1400" b="1" baseline="0">
                          <a:solidFill>
                            <a:schemeClr val="tx1"/>
                          </a:solidFill>
                        </a:rPr>
                        <a:t> for both CEA and CEF</a:t>
                      </a:r>
                      <a:endParaRPr lang="en-US" sz="1400" b="1">
                        <a:solidFill>
                          <a:schemeClr val="tx1"/>
                        </a:solidFill>
                      </a:endParaRPr>
                    </a:p>
                  </a:txBody>
                  <a:tcPr/>
                </a:tc>
                <a:tc>
                  <a:txBody>
                    <a:bodyPr/>
                    <a:lstStyle/>
                    <a:p>
                      <a:pPr algn="l"/>
                      <a:r>
                        <a:rPr lang="en-US" sz="1400">
                          <a:solidFill>
                            <a:schemeClr val="tx1"/>
                          </a:solidFill>
                        </a:rPr>
                        <a:t>Same as other maneuvers</a:t>
                      </a:r>
                    </a:p>
                  </a:txBody>
                  <a:tcPr/>
                </a:tc>
                <a:extLst>
                  <a:ext uri="{0D108BD9-81ED-4DB2-BD59-A6C34878D82A}">
                    <a16:rowId xmlns:a16="http://schemas.microsoft.com/office/drawing/2014/main" val="10003"/>
                  </a:ext>
                </a:extLst>
              </a:tr>
              <a:tr h="354713">
                <a:tc>
                  <a:txBody>
                    <a:bodyPr/>
                    <a:lstStyle/>
                    <a:p>
                      <a:r>
                        <a:rPr lang="en-US" sz="1600" b="1">
                          <a:solidFill>
                            <a:schemeClr val="tx1"/>
                          </a:solidFill>
                        </a:rPr>
                        <a:t>MOPITT</a:t>
                      </a:r>
                    </a:p>
                  </a:txBody>
                  <a:tcPr/>
                </a:tc>
                <a:tc>
                  <a:txBody>
                    <a:bodyPr/>
                    <a:lstStyle/>
                    <a:p>
                      <a:pPr algn="l"/>
                      <a:r>
                        <a:rPr lang="en-US" sz="1400" b="1">
                          <a:solidFill>
                            <a:schemeClr val="tx1"/>
                          </a:solidFill>
                        </a:rPr>
                        <a:t>Safe</a:t>
                      </a:r>
                      <a:r>
                        <a:rPr lang="en-US" sz="1400" b="1" baseline="0">
                          <a:solidFill>
                            <a:schemeClr val="tx1"/>
                          </a:solidFill>
                        </a:rPr>
                        <a:t> Mode</a:t>
                      </a:r>
                      <a:endParaRPr lang="en-US" sz="1400" b="1">
                        <a:solidFill>
                          <a:schemeClr val="tx1"/>
                        </a:solidFill>
                      </a:endParaRPr>
                    </a:p>
                  </a:txBody>
                  <a:tcPr/>
                </a:tc>
                <a:tc>
                  <a:txBody>
                    <a:bodyPr/>
                    <a:lstStyle/>
                    <a:p>
                      <a:pPr algn="l"/>
                      <a:endParaRPr lang="en-US" sz="1400">
                        <a:solidFill>
                          <a:schemeClr val="tx1"/>
                        </a:solidFill>
                      </a:endParaRPr>
                    </a:p>
                  </a:txBody>
                  <a:tcPr/>
                </a:tc>
                <a:extLst>
                  <a:ext uri="{0D108BD9-81ED-4DB2-BD59-A6C34878D82A}">
                    <a16:rowId xmlns:a16="http://schemas.microsoft.com/office/drawing/2014/main" val="10004"/>
                  </a:ext>
                </a:extLst>
              </a:tr>
              <a:tr h="858465">
                <a:tc>
                  <a:txBody>
                    <a:bodyPr/>
                    <a:lstStyle/>
                    <a:p>
                      <a:r>
                        <a:rPr lang="en-US" sz="1600" b="1">
                          <a:solidFill>
                            <a:schemeClr val="tx1"/>
                          </a:solidFill>
                        </a:rPr>
                        <a:t>ASTER</a:t>
                      </a:r>
                    </a:p>
                    <a:p>
                      <a:pPr marL="0" indent="0">
                        <a:buFont typeface="Arial" panose="020B0604020202020204" pitchFamily="34" charset="0"/>
                        <a:buNone/>
                      </a:pPr>
                      <a:endParaRPr lang="en-US" sz="1600" b="1" baseline="0">
                        <a:solidFill>
                          <a:schemeClr val="tx1"/>
                        </a:solidFill>
                      </a:endParaRPr>
                    </a:p>
                  </a:txBody>
                  <a:tcPr/>
                </a:tc>
                <a:tc>
                  <a:txBody>
                    <a:bodyPr/>
                    <a:lstStyle/>
                    <a:p>
                      <a:pPr algn="l"/>
                      <a:r>
                        <a:rPr lang="en-US" sz="1400" b="1">
                          <a:solidFill>
                            <a:schemeClr val="tx1"/>
                          </a:solidFill>
                        </a:rPr>
                        <a:t>Contamination Safe</a:t>
                      </a:r>
                      <a:r>
                        <a:rPr lang="en-US" sz="1400" b="1" baseline="0">
                          <a:solidFill>
                            <a:schemeClr val="tx1"/>
                          </a:solidFill>
                        </a:rPr>
                        <a:t> </a:t>
                      </a:r>
                      <a:r>
                        <a:rPr lang="en-US" sz="1400" b="1">
                          <a:solidFill>
                            <a:schemeClr val="tx1"/>
                          </a:solidFill>
                        </a:rPr>
                        <a:t>Mode: </a:t>
                      </a:r>
                      <a:r>
                        <a:rPr lang="en-US" sz="1400" b="1" baseline="0">
                          <a:solidFill>
                            <a:schemeClr val="tx1"/>
                          </a:solidFill>
                        </a:rPr>
                        <a:t>Standby</a:t>
                      </a:r>
                      <a:endParaRPr lang="en-US" sz="1400" b="1">
                        <a:solidFill>
                          <a:schemeClr val="tx1"/>
                        </a:solidFill>
                      </a:endParaRPr>
                    </a:p>
                  </a:txBody>
                  <a:tcPr/>
                </a:tc>
                <a:tc>
                  <a:txBody>
                    <a:bodyPr/>
                    <a:lstStyle/>
                    <a:p>
                      <a:pPr algn="l"/>
                      <a:r>
                        <a:rPr lang="en-US" sz="1400" err="1">
                          <a:solidFill>
                            <a:schemeClr val="tx1"/>
                          </a:solidFill>
                        </a:rPr>
                        <a:t>Contam</a:t>
                      </a:r>
                      <a:r>
                        <a:rPr lang="en-US" sz="1400">
                          <a:solidFill>
                            <a:schemeClr val="tx1"/>
                          </a:solidFill>
                        </a:rPr>
                        <a:t>. Safe</a:t>
                      </a:r>
                      <a:r>
                        <a:rPr lang="en-US" sz="1400" baseline="0">
                          <a:solidFill>
                            <a:schemeClr val="tx1"/>
                          </a:solidFill>
                        </a:rPr>
                        <a:t> parks mirrors to mitigate ASTER sun exposure concerns on +y side of S/C</a:t>
                      </a:r>
                      <a:endParaRPr lang="en-US" sz="900" baseline="0">
                        <a:solidFill>
                          <a:schemeClr val="tx1"/>
                        </a:solidFill>
                      </a:endParaRP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8203464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3524246" y="4168434"/>
            <a:ext cx="5257803" cy="2460966"/>
          </a:xfrm>
          <a:prstGeom prst="rect">
            <a:avLst/>
          </a:prstGeom>
        </p:spPr>
      </p:pic>
      <p:sp>
        <p:nvSpPr>
          <p:cNvPr id="2" name="Title 1"/>
          <p:cNvSpPr>
            <a:spLocks noGrp="1"/>
          </p:cNvSpPr>
          <p:nvPr>
            <p:ph type="title"/>
          </p:nvPr>
        </p:nvSpPr>
        <p:spPr>
          <a:xfrm>
            <a:off x="1568450" y="0"/>
            <a:ext cx="6051550" cy="762000"/>
          </a:xfrm>
        </p:spPr>
        <p:txBody>
          <a:bodyPr>
            <a:normAutofit fontScale="90000"/>
          </a:bodyPr>
          <a:lstStyle/>
          <a:p>
            <a:r>
              <a:rPr lang="en-US"/>
              <a:t>Design Considerations</a:t>
            </a:r>
            <a:br>
              <a:rPr lang="en-US"/>
            </a:br>
            <a:r>
              <a:rPr lang="en-US" sz="2000"/>
              <a:t>Slew Direction</a:t>
            </a:r>
            <a:endParaRPr lang="en-US"/>
          </a:p>
        </p:txBody>
      </p:sp>
      <p:pic>
        <p:nvPicPr>
          <p:cNvPr id="8" name="Picture 7"/>
          <p:cNvPicPr>
            <a:picLocks noChangeAspect="1"/>
          </p:cNvPicPr>
          <p:nvPr/>
        </p:nvPicPr>
        <p:blipFill>
          <a:blip r:embed="rId3"/>
          <a:stretch>
            <a:fillRect/>
          </a:stretch>
        </p:blipFill>
        <p:spPr>
          <a:xfrm>
            <a:off x="3524246" y="1263621"/>
            <a:ext cx="5257802" cy="2464229"/>
          </a:xfrm>
          <a:prstGeom prst="rect">
            <a:avLst/>
          </a:prstGeom>
        </p:spPr>
      </p:pic>
      <p:sp>
        <p:nvSpPr>
          <p:cNvPr id="11" name="TextBox 10"/>
          <p:cNvSpPr txBox="1"/>
          <p:nvPr/>
        </p:nvSpPr>
        <p:spPr>
          <a:xfrm>
            <a:off x="3238500" y="925067"/>
            <a:ext cx="1638298" cy="369332"/>
          </a:xfrm>
          <a:prstGeom prst="rect">
            <a:avLst/>
          </a:prstGeom>
          <a:noFill/>
        </p:spPr>
        <p:txBody>
          <a:bodyPr wrap="square" rtlCol="0">
            <a:spAutoFit/>
          </a:bodyPr>
          <a:lstStyle/>
          <a:p>
            <a:r>
              <a:rPr lang="en-US" b="1"/>
              <a:t>Noon CEM</a:t>
            </a:r>
          </a:p>
        </p:txBody>
      </p:sp>
      <p:sp>
        <p:nvSpPr>
          <p:cNvPr id="24" name="TextBox 23"/>
          <p:cNvSpPr txBox="1"/>
          <p:nvPr/>
        </p:nvSpPr>
        <p:spPr>
          <a:xfrm>
            <a:off x="3238500" y="3757422"/>
            <a:ext cx="1943100" cy="369332"/>
          </a:xfrm>
          <a:prstGeom prst="rect">
            <a:avLst/>
          </a:prstGeom>
          <a:noFill/>
        </p:spPr>
        <p:txBody>
          <a:bodyPr wrap="square" rtlCol="0">
            <a:spAutoFit/>
          </a:bodyPr>
          <a:lstStyle/>
          <a:p>
            <a:r>
              <a:rPr lang="en-US" b="1"/>
              <a:t>Midnight CEM</a:t>
            </a:r>
          </a:p>
        </p:txBody>
      </p:sp>
      <p:pic>
        <p:nvPicPr>
          <p:cNvPr id="25" name="Picture 24">
            <a:extLst>
              <a:ext uri="{FF2B5EF4-FFF2-40B4-BE49-F238E27FC236}">
                <a16:creationId xmlns:a16="http://schemas.microsoft.com/office/drawing/2014/main" id="{3B575672-76B7-46BB-9421-C55D36663C16}"/>
              </a:ext>
            </a:extLst>
          </p:cNvPr>
          <p:cNvPicPr>
            <a:picLocks noChangeAspect="1"/>
          </p:cNvPicPr>
          <p:nvPr/>
        </p:nvPicPr>
        <p:blipFill rotWithShape="1">
          <a:blip r:embed="rId4"/>
          <a:srcRect l="35669"/>
          <a:stretch/>
        </p:blipFill>
        <p:spPr>
          <a:xfrm>
            <a:off x="739259" y="3757422"/>
            <a:ext cx="2286000" cy="2871978"/>
          </a:xfrm>
          <a:prstGeom prst="rect">
            <a:avLst/>
          </a:prstGeom>
          <a:ln>
            <a:solidFill>
              <a:schemeClr val="tx2"/>
            </a:solidFill>
          </a:ln>
        </p:spPr>
      </p:pic>
      <p:sp>
        <p:nvSpPr>
          <p:cNvPr id="28" name="TextBox 27"/>
          <p:cNvSpPr txBox="1"/>
          <p:nvPr/>
        </p:nvSpPr>
        <p:spPr>
          <a:xfrm>
            <a:off x="205859" y="1114884"/>
            <a:ext cx="3352800" cy="2785378"/>
          </a:xfrm>
          <a:prstGeom prst="rect">
            <a:avLst/>
          </a:prstGeom>
          <a:noFill/>
        </p:spPr>
        <p:txBody>
          <a:bodyPr wrap="square" rtlCol="0">
            <a:spAutoFit/>
          </a:bodyPr>
          <a:lstStyle/>
          <a:p>
            <a:pPr marL="285750" indent="-285750" algn="l">
              <a:buFont typeface="Arial" panose="020B0604020202020204" pitchFamily="34" charset="0"/>
              <a:buChar char="•"/>
            </a:pPr>
            <a:r>
              <a:rPr lang="en-US" sz="1400" b="0"/>
              <a:t>Test cases were examined at various dates over the year to make design choices applicable to any day of the year</a:t>
            </a:r>
          </a:p>
          <a:p>
            <a:pPr marL="742950" lvl="1" indent="-285750" algn="l">
              <a:buFont typeface="Arial" panose="020B0604020202020204" pitchFamily="34" charset="0"/>
              <a:buChar char="•"/>
            </a:pPr>
            <a:r>
              <a:rPr lang="en-US" sz="1050" b="0"/>
              <a:t>Minimizing battery depth of discharge</a:t>
            </a:r>
          </a:p>
          <a:p>
            <a:pPr marL="742950" lvl="1" indent="-285750" algn="l">
              <a:buFont typeface="Arial" panose="020B0604020202020204" pitchFamily="34" charset="0"/>
              <a:buChar char="•"/>
            </a:pPr>
            <a:r>
              <a:rPr lang="en-US" sz="1050" b="0"/>
              <a:t>Minimizing sun impingement on +y side</a:t>
            </a:r>
          </a:p>
          <a:p>
            <a:pPr marL="285750" indent="-285750" algn="l">
              <a:buFont typeface="Arial" panose="020B0604020202020204" pitchFamily="34" charset="0"/>
              <a:buChar char="•"/>
            </a:pPr>
            <a:endParaRPr lang="en-US" sz="1400" b="0"/>
          </a:p>
          <a:p>
            <a:pPr marL="285750" indent="-285750" algn="l">
              <a:buFont typeface="Arial" panose="020B0604020202020204" pitchFamily="34" charset="0"/>
              <a:buChar char="•"/>
            </a:pPr>
            <a:r>
              <a:rPr lang="en-US" sz="1400" b="0"/>
              <a:t>Noon CEM best performance utilizes two </a:t>
            </a:r>
            <a:r>
              <a:rPr lang="en-US" sz="1400" b="0" u="sng"/>
              <a:t>positive</a:t>
            </a:r>
            <a:r>
              <a:rPr lang="en-US" sz="1400" b="0"/>
              <a:t> 180° slews</a:t>
            </a:r>
          </a:p>
          <a:p>
            <a:pPr algn="l"/>
            <a:endParaRPr lang="en-US" sz="1400" b="0"/>
          </a:p>
          <a:p>
            <a:pPr marL="285750" indent="-285750" algn="l">
              <a:buFont typeface="Arial" panose="020B0604020202020204" pitchFamily="34" charset="0"/>
              <a:buChar char="•"/>
            </a:pPr>
            <a:r>
              <a:rPr lang="en-US" sz="1400" b="0"/>
              <a:t>Midnight CEM best performance utilizes two </a:t>
            </a:r>
            <a:r>
              <a:rPr lang="en-US" sz="1400" b="0" u="sng"/>
              <a:t>negative</a:t>
            </a:r>
            <a:r>
              <a:rPr lang="en-US" sz="1400" b="0"/>
              <a:t> 180° slews</a:t>
            </a:r>
          </a:p>
          <a:p>
            <a:pPr marL="285750" indent="-285750" algn="l">
              <a:buFont typeface="Arial" panose="020B0604020202020204" pitchFamily="34" charset="0"/>
              <a:buChar char="•"/>
            </a:pPr>
            <a:endParaRPr lang="en-US" sz="1400" b="0"/>
          </a:p>
        </p:txBody>
      </p:sp>
    </p:spTree>
    <p:extLst>
      <p:ext uri="{BB962C8B-B14F-4D97-AF65-F5344CB8AC3E}">
        <p14:creationId xmlns:p14="http://schemas.microsoft.com/office/powerpoint/2010/main" val="42631509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Design Verification</a:t>
            </a:r>
            <a:br>
              <a:rPr lang="en-US"/>
            </a:br>
            <a:r>
              <a:rPr lang="en-US" sz="2000"/>
              <a:t>HGA Blockage/Slew Rate Analysis</a:t>
            </a:r>
          </a:p>
        </p:txBody>
      </p:sp>
      <p:pic>
        <p:nvPicPr>
          <p:cNvPr id="20" name="Picture 19"/>
          <p:cNvPicPr>
            <a:picLocks noChangeAspect="1"/>
          </p:cNvPicPr>
          <p:nvPr/>
        </p:nvPicPr>
        <p:blipFill>
          <a:blip r:embed="rId2"/>
          <a:stretch>
            <a:fillRect/>
          </a:stretch>
        </p:blipFill>
        <p:spPr>
          <a:xfrm>
            <a:off x="521670" y="2697022"/>
            <a:ext cx="3573826" cy="3862037"/>
          </a:xfrm>
          <a:prstGeom prst="rect">
            <a:avLst/>
          </a:prstGeom>
        </p:spPr>
      </p:pic>
      <p:sp>
        <p:nvSpPr>
          <p:cNvPr id="26" name="TextBox 25"/>
          <p:cNvSpPr txBox="1"/>
          <p:nvPr/>
        </p:nvSpPr>
        <p:spPr>
          <a:xfrm>
            <a:off x="391245" y="837921"/>
            <a:ext cx="4023360" cy="1384995"/>
          </a:xfrm>
          <a:prstGeom prst="rect">
            <a:avLst/>
          </a:prstGeom>
          <a:noFill/>
        </p:spPr>
        <p:txBody>
          <a:bodyPr wrap="square" rtlCol="0">
            <a:spAutoFit/>
          </a:bodyPr>
          <a:lstStyle/>
          <a:p>
            <a:pPr algn="l"/>
            <a:r>
              <a:rPr lang="en-US" sz="1400" b="1" u="sng"/>
              <a:t>LDR – Midnight</a:t>
            </a:r>
            <a:r>
              <a:rPr lang="en-US" sz="1400" b="1"/>
              <a:t>:</a:t>
            </a:r>
            <a:endParaRPr lang="en-US" sz="1400"/>
          </a:p>
          <a:p>
            <a:pPr marL="285750" indent="-285750" algn="l">
              <a:buFontTx/>
              <a:buChar char="-"/>
            </a:pPr>
            <a:r>
              <a:rPr lang="en-US" sz="1400" b="1"/>
              <a:t>275</a:t>
            </a:r>
            <a:r>
              <a:rPr lang="en-US" sz="1400"/>
              <a:t> provides good coverage for maneuver contact (~55 minutes) </a:t>
            </a:r>
          </a:p>
          <a:p>
            <a:pPr marL="285750" indent="-285750" algn="l">
              <a:buFontTx/>
              <a:buChar char="-"/>
            </a:pPr>
            <a:r>
              <a:rPr lang="en-US" sz="1400"/>
              <a:t>S/C midnight concurrent with local noon allows for maneuver to take place during typical business hours</a:t>
            </a:r>
          </a:p>
        </p:txBody>
      </p:sp>
      <p:pic>
        <p:nvPicPr>
          <p:cNvPr id="27" name="Picture 26"/>
          <p:cNvPicPr>
            <a:picLocks noChangeAspect="1"/>
          </p:cNvPicPr>
          <p:nvPr/>
        </p:nvPicPr>
        <p:blipFill>
          <a:blip r:embed="rId3"/>
          <a:stretch>
            <a:fillRect/>
          </a:stretch>
        </p:blipFill>
        <p:spPr>
          <a:xfrm>
            <a:off x="4729396" y="2697022"/>
            <a:ext cx="3576131" cy="3862037"/>
          </a:xfrm>
          <a:prstGeom prst="rect">
            <a:avLst/>
          </a:prstGeom>
        </p:spPr>
      </p:pic>
      <p:sp>
        <p:nvSpPr>
          <p:cNvPr id="28" name="TextBox 27"/>
          <p:cNvSpPr txBox="1"/>
          <p:nvPr/>
        </p:nvSpPr>
        <p:spPr>
          <a:xfrm>
            <a:off x="4414605" y="837921"/>
            <a:ext cx="4343400" cy="2031325"/>
          </a:xfrm>
          <a:prstGeom prst="rect">
            <a:avLst/>
          </a:prstGeom>
          <a:noFill/>
        </p:spPr>
        <p:txBody>
          <a:bodyPr wrap="square" rtlCol="0">
            <a:spAutoFit/>
          </a:bodyPr>
          <a:lstStyle/>
          <a:p>
            <a:pPr algn="l"/>
            <a:r>
              <a:rPr lang="en-US" sz="1400" b="1" u="sng"/>
              <a:t>LDR – NOON</a:t>
            </a:r>
            <a:r>
              <a:rPr lang="en-US" sz="1400" b="1"/>
              <a:t>:</a:t>
            </a:r>
            <a:endParaRPr lang="en-US" sz="1400"/>
          </a:p>
          <a:p>
            <a:pPr marL="285750" indent="-285750" algn="l">
              <a:buFontTx/>
              <a:buChar char="-"/>
            </a:pPr>
            <a:r>
              <a:rPr lang="en-US" sz="1400" b="1"/>
              <a:t>TDW or 171</a:t>
            </a:r>
            <a:r>
              <a:rPr lang="en-US" sz="1400"/>
              <a:t> provides good coverage for maneuver contact (~53 minutes) </a:t>
            </a:r>
          </a:p>
          <a:p>
            <a:pPr marL="285750" indent="-285750" algn="l">
              <a:buFontTx/>
              <a:buChar char="-"/>
            </a:pPr>
            <a:r>
              <a:rPr lang="en-US" sz="1400"/>
              <a:t>S/C noon concurrent with ~5:30pm local allows for maneuver to take place during extended business hours (optimal option)</a:t>
            </a:r>
          </a:p>
          <a:p>
            <a:pPr marL="285750" indent="-285750" algn="l">
              <a:buFontTx/>
              <a:buChar char="-"/>
            </a:pPr>
            <a:r>
              <a:rPr lang="en-US" sz="1400"/>
              <a:t>2.5 minute gap in this example takes place during the return slew</a:t>
            </a:r>
          </a:p>
          <a:p>
            <a:pPr marL="285750" indent="-285750">
              <a:buFontTx/>
              <a:buChar char="-"/>
            </a:pPr>
            <a:endParaRPr lang="en-US" sz="1400"/>
          </a:p>
        </p:txBody>
      </p:sp>
    </p:spTree>
    <p:extLst>
      <p:ext uri="{BB962C8B-B14F-4D97-AF65-F5344CB8AC3E}">
        <p14:creationId xmlns:p14="http://schemas.microsoft.com/office/powerpoint/2010/main" val="129752003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1134E99-6CB2-44D1-ACF8-8F90C7E5E9DC}"/>
              </a:ext>
            </a:extLst>
          </p:cNvPr>
          <p:cNvPicPr>
            <a:picLocks noChangeAspect="1"/>
          </p:cNvPicPr>
          <p:nvPr/>
        </p:nvPicPr>
        <p:blipFill>
          <a:blip r:embed="rId2"/>
          <a:stretch>
            <a:fillRect/>
          </a:stretch>
        </p:blipFill>
        <p:spPr>
          <a:xfrm>
            <a:off x="374078" y="1767885"/>
            <a:ext cx="8160322" cy="3438071"/>
          </a:xfrm>
          <a:prstGeom prst="rect">
            <a:avLst/>
          </a:prstGeom>
        </p:spPr>
      </p:pic>
      <p:sp>
        <p:nvSpPr>
          <p:cNvPr id="7" name="Up Arrow Callout 6"/>
          <p:cNvSpPr/>
          <p:nvPr/>
        </p:nvSpPr>
        <p:spPr bwMode="auto">
          <a:xfrm>
            <a:off x="3505200" y="3429000"/>
            <a:ext cx="685800" cy="2512612"/>
          </a:xfrm>
          <a:prstGeom prst="upArrowCallout">
            <a:avLst>
              <a:gd name="adj1" fmla="val 6250"/>
              <a:gd name="adj2" fmla="val 12500"/>
              <a:gd name="adj3" fmla="val 25000"/>
              <a:gd name="adj4" fmla="val 23514"/>
            </a:avLst>
          </a:prstGeom>
          <a:solidFill>
            <a:schemeClr val="bg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9" name="Up Arrow Callout 8"/>
          <p:cNvSpPr/>
          <p:nvPr/>
        </p:nvSpPr>
        <p:spPr bwMode="auto">
          <a:xfrm>
            <a:off x="4206240" y="4134009"/>
            <a:ext cx="685800" cy="1807603"/>
          </a:xfrm>
          <a:prstGeom prst="upArrowCallout">
            <a:avLst>
              <a:gd name="adj1" fmla="val 6250"/>
              <a:gd name="adj2" fmla="val 12500"/>
              <a:gd name="adj3" fmla="val 25000"/>
              <a:gd name="adj4" fmla="val 32429"/>
            </a:avLst>
          </a:prstGeom>
          <a:solidFill>
            <a:schemeClr val="bg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10" name="TextBox 9"/>
          <p:cNvSpPr txBox="1"/>
          <p:nvPr/>
        </p:nvSpPr>
        <p:spPr>
          <a:xfrm>
            <a:off x="3558540" y="5339632"/>
            <a:ext cx="685800" cy="577081"/>
          </a:xfrm>
          <a:prstGeom prst="rect">
            <a:avLst/>
          </a:prstGeom>
          <a:noFill/>
        </p:spPr>
        <p:txBody>
          <a:bodyPr wrap="square" rtlCol="0">
            <a:spAutoFit/>
          </a:bodyPr>
          <a:lstStyle/>
          <a:p>
            <a:r>
              <a:rPr lang="en-US" sz="1050" b="0"/>
              <a:t>First Slew Start</a:t>
            </a:r>
          </a:p>
        </p:txBody>
      </p:sp>
      <p:sp>
        <p:nvSpPr>
          <p:cNvPr id="11" name="TextBox 10"/>
          <p:cNvSpPr txBox="1"/>
          <p:nvPr/>
        </p:nvSpPr>
        <p:spPr>
          <a:xfrm>
            <a:off x="4251960" y="5339632"/>
            <a:ext cx="685800" cy="577081"/>
          </a:xfrm>
          <a:prstGeom prst="rect">
            <a:avLst/>
          </a:prstGeom>
          <a:noFill/>
        </p:spPr>
        <p:txBody>
          <a:bodyPr wrap="square" rtlCol="0">
            <a:spAutoFit/>
          </a:bodyPr>
          <a:lstStyle/>
          <a:p>
            <a:r>
              <a:rPr lang="en-US" sz="1050" b="0"/>
              <a:t>Second Slew Start</a:t>
            </a:r>
          </a:p>
        </p:txBody>
      </p:sp>
      <p:grpSp>
        <p:nvGrpSpPr>
          <p:cNvPr id="14" name="Group 13"/>
          <p:cNvGrpSpPr/>
          <p:nvPr/>
        </p:nvGrpSpPr>
        <p:grpSpPr>
          <a:xfrm>
            <a:off x="3779174" y="762000"/>
            <a:ext cx="525780" cy="986436"/>
            <a:chOff x="3909060" y="782773"/>
            <a:chExt cx="502920" cy="986436"/>
          </a:xfrm>
        </p:grpSpPr>
        <p:sp>
          <p:nvSpPr>
            <p:cNvPr id="12" name="Down Arrow Callout 11"/>
            <p:cNvSpPr/>
            <p:nvPr/>
          </p:nvSpPr>
          <p:spPr bwMode="auto">
            <a:xfrm>
              <a:off x="3924300" y="831951"/>
              <a:ext cx="487680" cy="937258"/>
            </a:xfrm>
            <a:prstGeom prst="downArrowCallout">
              <a:avLst>
                <a:gd name="adj1" fmla="val 13406"/>
                <a:gd name="adj2" fmla="val 25000"/>
                <a:gd name="adj3" fmla="val 25000"/>
                <a:gd name="adj4" fmla="val 51671"/>
              </a:avLst>
            </a:prstGeom>
            <a:solidFill>
              <a:schemeClr val="bg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13" name="TextBox 12"/>
            <p:cNvSpPr txBox="1"/>
            <p:nvPr/>
          </p:nvSpPr>
          <p:spPr>
            <a:xfrm>
              <a:off x="3909060" y="782773"/>
              <a:ext cx="502920" cy="577081"/>
            </a:xfrm>
            <a:prstGeom prst="rect">
              <a:avLst/>
            </a:prstGeom>
            <a:noFill/>
          </p:spPr>
          <p:txBody>
            <a:bodyPr wrap="square" rtlCol="0">
              <a:spAutoFit/>
            </a:bodyPr>
            <a:lstStyle/>
            <a:p>
              <a:r>
                <a:rPr lang="en-US" sz="1050" b="0"/>
                <a:t>Solar  Array Park</a:t>
              </a:r>
            </a:p>
          </p:txBody>
        </p:sp>
      </p:grpSp>
      <p:grpSp>
        <p:nvGrpSpPr>
          <p:cNvPr id="15" name="Group 14"/>
          <p:cNvGrpSpPr/>
          <p:nvPr/>
        </p:nvGrpSpPr>
        <p:grpSpPr>
          <a:xfrm>
            <a:off x="4312923" y="768587"/>
            <a:ext cx="525784" cy="986436"/>
            <a:chOff x="3909057" y="782773"/>
            <a:chExt cx="502923" cy="986436"/>
          </a:xfrm>
        </p:grpSpPr>
        <p:sp>
          <p:nvSpPr>
            <p:cNvPr id="16" name="Down Arrow Callout 15"/>
            <p:cNvSpPr/>
            <p:nvPr/>
          </p:nvSpPr>
          <p:spPr bwMode="auto">
            <a:xfrm>
              <a:off x="3924300" y="831951"/>
              <a:ext cx="487680" cy="937258"/>
            </a:xfrm>
            <a:prstGeom prst="downArrowCallout">
              <a:avLst>
                <a:gd name="adj1" fmla="val 13406"/>
                <a:gd name="adj2" fmla="val 25000"/>
                <a:gd name="adj3" fmla="val 25000"/>
                <a:gd name="adj4" fmla="val 51671"/>
              </a:avLst>
            </a:prstGeom>
            <a:solidFill>
              <a:schemeClr val="bg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17" name="TextBox 16"/>
            <p:cNvSpPr txBox="1"/>
            <p:nvPr/>
          </p:nvSpPr>
          <p:spPr>
            <a:xfrm>
              <a:off x="3909057" y="782773"/>
              <a:ext cx="502920" cy="577081"/>
            </a:xfrm>
            <a:prstGeom prst="rect">
              <a:avLst/>
            </a:prstGeom>
            <a:noFill/>
          </p:spPr>
          <p:txBody>
            <a:bodyPr wrap="square" rtlCol="0">
              <a:spAutoFit/>
            </a:bodyPr>
            <a:lstStyle/>
            <a:p>
              <a:r>
                <a:rPr lang="en-US" sz="1050" b="0"/>
                <a:t>Solar  Array 3w</a:t>
              </a:r>
            </a:p>
          </p:txBody>
        </p:sp>
      </p:grpSp>
      <p:sp>
        <p:nvSpPr>
          <p:cNvPr id="18" name="Rectangular Callout 17"/>
          <p:cNvSpPr/>
          <p:nvPr/>
        </p:nvSpPr>
        <p:spPr bwMode="auto">
          <a:xfrm>
            <a:off x="5425440" y="887048"/>
            <a:ext cx="1066800" cy="557631"/>
          </a:xfrm>
          <a:prstGeom prst="wedgeRectCallout">
            <a:avLst>
              <a:gd name="adj1" fmla="val -96825"/>
              <a:gd name="adj2" fmla="val 334452"/>
            </a:avLst>
          </a:prstGeom>
          <a:solidFill>
            <a:schemeClr val="bg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19" name="TextBox 18"/>
          <p:cNvSpPr txBox="1"/>
          <p:nvPr/>
        </p:nvSpPr>
        <p:spPr>
          <a:xfrm>
            <a:off x="5417821" y="867598"/>
            <a:ext cx="1074419" cy="577081"/>
          </a:xfrm>
          <a:prstGeom prst="rect">
            <a:avLst/>
          </a:prstGeom>
          <a:noFill/>
        </p:spPr>
        <p:txBody>
          <a:bodyPr wrap="square" rtlCol="0">
            <a:spAutoFit/>
          </a:bodyPr>
          <a:lstStyle/>
          <a:p>
            <a:r>
              <a:rPr lang="en-US" sz="1050" b="0"/>
              <a:t>Solar Array Closed Loop Control</a:t>
            </a:r>
          </a:p>
        </p:txBody>
      </p:sp>
      <p:sp>
        <p:nvSpPr>
          <p:cNvPr id="20" name="Rectangle 19"/>
          <p:cNvSpPr/>
          <p:nvPr/>
        </p:nvSpPr>
        <p:spPr bwMode="auto">
          <a:xfrm>
            <a:off x="4345289" y="1804201"/>
            <a:ext cx="45719" cy="2679110"/>
          </a:xfrm>
          <a:prstGeom prst="rect">
            <a:avLst/>
          </a:prstGeom>
          <a:solidFill>
            <a:srgbClr val="FF0000"/>
          </a:solidFill>
          <a:ln w="1270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21" name="Title 1"/>
          <p:cNvSpPr>
            <a:spLocks noGrp="1"/>
          </p:cNvSpPr>
          <p:nvPr>
            <p:ph type="title"/>
          </p:nvPr>
        </p:nvSpPr>
        <p:spPr>
          <a:xfrm>
            <a:off x="1562100" y="9528"/>
            <a:ext cx="6051550" cy="752472"/>
          </a:xfrm>
        </p:spPr>
        <p:txBody>
          <a:bodyPr>
            <a:normAutofit fontScale="90000"/>
          </a:bodyPr>
          <a:lstStyle/>
          <a:p>
            <a:r>
              <a:rPr lang="en-US"/>
              <a:t>Design Verification</a:t>
            </a:r>
            <a:br>
              <a:rPr lang="en-US"/>
            </a:br>
            <a:r>
              <a:rPr lang="en-US" sz="2000"/>
              <a:t>Power Profile – Noon CEM</a:t>
            </a:r>
          </a:p>
        </p:txBody>
      </p:sp>
      <p:sp>
        <p:nvSpPr>
          <p:cNvPr id="3" name="TextBox 2">
            <a:extLst>
              <a:ext uri="{FF2B5EF4-FFF2-40B4-BE49-F238E27FC236}">
                <a16:creationId xmlns:a16="http://schemas.microsoft.com/office/drawing/2014/main" id="{FAF2693E-3184-473F-ABFA-E6EAF8E690FA}"/>
              </a:ext>
            </a:extLst>
          </p:cNvPr>
          <p:cNvSpPr txBox="1"/>
          <p:nvPr/>
        </p:nvSpPr>
        <p:spPr>
          <a:xfrm>
            <a:off x="599355" y="5986327"/>
            <a:ext cx="7996848" cy="738664"/>
          </a:xfrm>
          <a:prstGeom prst="rect">
            <a:avLst/>
          </a:prstGeom>
          <a:noFill/>
          <a:ln w="19050">
            <a:solidFill>
              <a:schemeClr val="tx1"/>
            </a:solidFill>
          </a:ln>
        </p:spPr>
        <p:txBody>
          <a:bodyPr wrap="square" rtlCol="0">
            <a:spAutoFit/>
          </a:bodyPr>
          <a:lstStyle/>
          <a:p>
            <a:pPr algn="ctr"/>
            <a:r>
              <a:rPr lang="en-US" sz="1400">
                <a:solidFill>
                  <a:srgbClr val="0000FF"/>
                </a:solidFill>
              </a:rPr>
              <a:t>+Y Sun Exposure only ~5 mins (well within 15 min. requirement)</a:t>
            </a:r>
          </a:p>
          <a:p>
            <a:pPr algn="ctr"/>
            <a:r>
              <a:rPr lang="en-US" sz="1400">
                <a:solidFill>
                  <a:srgbClr val="0000FF"/>
                </a:solidFill>
              </a:rPr>
              <a:t>Estimated Min SOC 71% on BBAT, Batteries returns to 100% post-maneuver</a:t>
            </a:r>
          </a:p>
          <a:p>
            <a:pPr algn="ctr"/>
            <a:r>
              <a:rPr lang="en-US" sz="1400" b="1">
                <a:solidFill>
                  <a:srgbClr val="0000FF"/>
                </a:solidFill>
              </a:rPr>
              <a:t>No concerns with Noon CEM execution profile</a:t>
            </a:r>
          </a:p>
        </p:txBody>
      </p:sp>
    </p:spTree>
    <p:extLst>
      <p:ext uri="{BB962C8B-B14F-4D97-AF65-F5344CB8AC3E}">
        <p14:creationId xmlns:p14="http://schemas.microsoft.com/office/powerpoint/2010/main" val="301545522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D5391C3-FDAF-4270-B827-AF13D58F5A5D}"/>
              </a:ext>
            </a:extLst>
          </p:cNvPr>
          <p:cNvPicPr>
            <a:picLocks noChangeAspect="1"/>
          </p:cNvPicPr>
          <p:nvPr/>
        </p:nvPicPr>
        <p:blipFill>
          <a:blip r:embed="rId2"/>
          <a:stretch>
            <a:fillRect/>
          </a:stretch>
        </p:blipFill>
        <p:spPr>
          <a:xfrm>
            <a:off x="363715" y="1747985"/>
            <a:ext cx="8170685" cy="3527855"/>
          </a:xfrm>
          <a:prstGeom prst="rect">
            <a:avLst/>
          </a:prstGeom>
        </p:spPr>
      </p:pic>
      <p:sp>
        <p:nvSpPr>
          <p:cNvPr id="7" name="Up Arrow Callout 6"/>
          <p:cNvSpPr/>
          <p:nvPr/>
        </p:nvSpPr>
        <p:spPr bwMode="auto">
          <a:xfrm>
            <a:off x="2133597" y="3429000"/>
            <a:ext cx="685800" cy="2561302"/>
          </a:xfrm>
          <a:prstGeom prst="upArrowCallout">
            <a:avLst>
              <a:gd name="adj1" fmla="val 6250"/>
              <a:gd name="adj2" fmla="val 12500"/>
              <a:gd name="adj3" fmla="val 25000"/>
              <a:gd name="adj4" fmla="val 23514"/>
            </a:avLst>
          </a:prstGeom>
          <a:solidFill>
            <a:schemeClr val="bg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9" name="Up Arrow Callout 8"/>
          <p:cNvSpPr/>
          <p:nvPr/>
        </p:nvSpPr>
        <p:spPr bwMode="auto">
          <a:xfrm>
            <a:off x="2872740" y="4210050"/>
            <a:ext cx="685800" cy="1780252"/>
          </a:xfrm>
          <a:prstGeom prst="upArrowCallout">
            <a:avLst>
              <a:gd name="adj1" fmla="val 6250"/>
              <a:gd name="adj2" fmla="val 12500"/>
              <a:gd name="adj3" fmla="val 25000"/>
              <a:gd name="adj4" fmla="val 32429"/>
            </a:avLst>
          </a:prstGeom>
          <a:solidFill>
            <a:schemeClr val="bg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10" name="TextBox 9"/>
          <p:cNvSpPr txBox="1"/>
          <p:nvPr/>
        </p:nvSpPr>
        <p:spPr>
          <a:xfrm>
            <a:off x="2156457" y="5380702"/>
            <a:ext cx="685800" cy="577081"/>
          </a:xfrm>
          <a:prstGeom prst="rect">
            <a:avLst/>
          </a:prstGeom>
          <a:noFill/>
        </p:spPr>
        <p:txBody>
          <a:bodyPr wrap="square" rtlCol="0">
            <a:spAutoFit/>
          </a:bodyPr>
          <a:lstStyle/>
          <a:p>
            <a:r>
              <a:rPr lang="en-US" sz="1050" b="0"/>
              <a:t>First Slew Start</a:t>
            </a:r>
          </a:p>
        </p:txBody>
      </p:sp>
      <p:sp>
        <p:nvSpPr>
          <p:cNvPr id="11" name="TextBox 10"/>
          <p:cNvSpPr txBox="1"/>
          <p:nvPr/>
        </p:nvSpPr>
        <p:spPr>
          <a:xfrm>
            <a:off x="2895600" y="5380701"/>
            <a:ext cx="685800" cy="577081"/>
          </a:xfrm>
          <a:prstGeom prst="rect">
            <a:avLst/>
          </a:prstGeom>
          <a:noFill/>
        </p:spPr>
        <p:txBody>
          <a:bodyPr wrap="square" rtlCol="0">
            <a:spAutoFit/>
          </a:bodyPr>
          <a:lstStyle/>
          <a:p>
            <a:r>
              <a:rPr lang="en-US" sz="1050" b="0"/>
              <a:t>Second Slew Start</a:t>
            </a:r>
          </a:p>
        </p:txBody>
      </p:sp>
      <p:grpSp>
        <p:nvGrpSpPr>
          <p:cNvPr id="14" name="Group 13"/>
          <p:cNvGrpSpPr/>
          <p:nvPr/>
        </p:nvGrpSpPr>
        <p:grpSpPr>
          <a:xfrm>
            <a:off x="2666654" y="762001"/>
            <a:ext cx="525780" cy="986436"/>
            <a:chOff x="3909060" y="782773"/>
            <a:chExt cx="502920" cy="986436"/>
          </a:xfrm>
        </p:grpSpPr>
        <p:sp>
          <p:nvSpPr>
            <p:cNvPr id="12" name="Down Arrow Callout 11"/>
            <p:cNvSpPr/>
            <p:nvPr/>
          </p:nvSpPr>
          <p:spPr bwMode="auto">
            <a:xfrm>
              <a:off x="3924300" y="831951"/>
              <a:ext cx="487680" cy="937258"/>
            </a:xfrm>
            <a:prstGeom prst="downArrowCallout">
              <a:avLst>
                <a:gd name="adj1" fmla="val 13406"/>
                <a:gd name="adj2" fmla="val 25000"/>
                <a:gd name="adj3" fmla="val 25000"/>
                <a:gd name="adj4" fmla="val 51671"/>
              </a:avLst>
            </a:prstGeom>
            <a:solidFill>
              <a:schemeClr val="bg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13" name="TextBox 12"/>
            <p:cNvSpPr txBox="1"/>
            <p:nvPr/>
          </p:nvSpPr>
          <p:spPr>
            <a:xfrm>
              <a:off x="3909060" y="782773"/>
              <a:ext cx="502920" cy="577081"/>
            </a:xfrm>
            <a:prstGeom prst="rect">
              <a:avLst/>
            </a:prstGeom>
            <a:noFill/>
          </p:spPr>
          <p:txBody>
            <a:bodyPr wrap="square" rtlCol="0">
              <a:spAutoFit/>
            </a:bodyPr>
            <a:lstStyle/>
            <a:p>
              <a:r>
                <a:rPr lang="en-US" sz="1050" b="0"/>
                <a:t>Solar  Array Park</a:t>
              </a:r>
            </a:p>
          </p:txBody>
        </p:sp>
      </p:grpSp>
      <p:sp>
        <p:nvSpPr>
          <p:cNvPr id="18" name="Rectangular Callout 17"/>
          <p:cNvSpPr/>
          <p:nvPr/>
        </p:nvSpPr>
        <p:spPr bwMode="auto">
          <a:xfrm>
            <a:off x="4587240" y="858659"/>
            <a:ext cx="1066800" cy="557631"/>
          </a:xfrm>
          <a:prstGeom prst="wedgeRectCallout">
            <a:avLst>
              <a:gd name="adj1" fmla="val -76808"/>
              <a:gd name="adj2" fmla="val 129278"/>
            </a:avLst>
          </a:prstGeom>
          <a:solidFill>
            <a:schemeClr val="bg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19" name="TextBox 18"/>
          <p:cNvSpPr txBox="1"/>
          <p:nvPr/>
        </p:nvSpPr>
        <p:spPr>
          <a:xfrm>
            <a:off x="4655821" y="826759"/>
            <a:ext cx="1074419" cy="577081"/>
          </a:xfrm>
          <a:prstGeom prst="rect">
            <a:avLst/>
          </a:prstGeom>
          <a:noFill/>
        </p:spPr>
        <p:txBody>
          <a:bodyPr wrap="square" rtlCol="0">
            <a:spAutoFit/>
          </a:bodyPr>
          <a:lstStyle/>
          <a:p>
            <a:r>
              <a:rPr lang="en-US" sz="1050" b="0"/>
              <a:t>Solar Array Closed Loop Control</a:t>
            </a:r>
          </a:p>
        </p:txBody>
      </p:sp>
      <p:sp>
        <p:nvSpPr>
          <p:cNvPr id="20" name="Rectangle 19"/>
          <p:cNvSpPr/>
          <p:nvPr/>
        </p:nvSpPr>
        <p:spPr bwMode="auto">
          <a:xfrm>
            <a:off x="3002286" y="1747429"/>
            <a:ext cx="45719" cy="2865825"/>
          </a:xfrm>
          <a:prstGeom prst="rect">
            <a:avLst/>
          </a:prstGeom>
          <a:solidFill>
            <a:srgbClr val="FF0000"/>
          </a:solidFill>
          <a:ln w="12700" cap="flat" cmpd="sng" algn="ctr">
            <a:solidFill>
              <a:srgbClr val="FF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21" name="Rectangular Callout 20"/>
          <p:cNvSpPr/>
          <p:nvPr/>
        </p:nvSpPr>
        <p:spPr bwMode="auto">
          <a:xfrm>
            <a:off x="3825241" y="786562"/>
            <a:ext cx="533400" cy="557631"/>
          </a:xfrm>
          <a:prstGeom prst="wedgeRectCallout">
            <a:avLst>
              <a:gd name="adj1" fmla="val -151547"/>
              <a:gd name="adj2" fmla="val 119713"/>
            </a:avLst>
          </a:prstGeom>
          <a:solidFill>
            <a:schemeClr val="bg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23" name="TextBox 22"/>
          <p:cNvSpPr txBox="1"/>
          <p:nvPr/>
        </p:nvSpPr>
        <p:spPr>
          <a:xfrm>
            <a:off x="3825241" y="776836"/>
            <a:ext cx="525781" cy="577081"/>
          </a:xfrm>
          <a:prstGeom prst="rect">
            <a:avLst/>
          </a:prstGeom>
          <a:noFill/>
        </p:spPr>
        <p:txBody>
          <a:bodyPr wrap="square" rtlCol="0">
            <a:spAutoFit/>
          </a:bodyPr>
          <a:lstStyle/>
          <a:p>
            <a:r>
              <a:rPr lang="en-US" sz="1050" b="0"/>
              <a:t>Solar  Array 3w</a:t>
            </a:r>
          </a:p>
        </p:txBody>
      </p:sp>
      <p:sp>
        <p:nvSpPr>
          <p:cNvPr id="25" name="Down Arrow Callout 24"/>
          <p:cNvSpPr/>
          <p:nvPr/>
        </p:nvSpPr>
        <p:spPr bwMode="auto">
          <a:xfrm>
            <a:off x="2110913" y="786563"/>
            <a:ext cx="509847" cy="2005486"/>
          </a:xfrm>
          <a:prstGeom prst="downArrowCallout">
            <a:avLst>
              <a:gd name="adj1" fmla="val 13406"/>
              <a:gd name="adj2" fmla="val 25000"/>
              <a:gd name="adj3" fmla="val 25000"/>
              <a:gd name="adj4" fmla="val 26267"/>
            </a:avLst>
          </a:prstGeom>
          <a:solidFill>
            <a:schemeClr val="bg1"/>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30" name="TextBox 29"/>
          <p:cNvSpPr txBox="1"/>
          <p:nvPr/>
        </p:nvSpPr>
        <p:spPr>
          <a:xfrm>
            <a:off x="2094979" y="762000"/>
            <a:ext cx="525781" cy="577081"/>
          </a:xfrm>
          <a:prstGeom prst="rect">
            <a:avLst/>
          </a:prstGeom>
          <a:noFill/>
        </p:spPr>
        <p:txBody>
          <a:bodyPr wrap="square" rtlCol="0">
            <a:spAutoFit/>
          </a:bodyPr>
          <a:lstStyle/>
          <a:p>
            <a:r>
              <a:rPr lang="en-US" sz="1050" b="0"/>
              <a:t>Solar  Array 3w</a:t>
            </a:r>
          </a:p>
        </p:txBody>
      </p:sp>
      <p:sp>
        <p:nvSpPr>
          <p:cNvPr id="22" name="Title 1"/>
          <p:cNvSpPr>
            <a:spLocks noGrp="1"/>
          </p:cNvSpPr>
          <p:nvPr>
            <p:ph type="title"/>
          </p:nvPr>
        </p:nvSpPr>
        <p:spPr>
          <a:xfrm>
            <a:off x="1562100" y="0"/>
            <a:ext cx="6051550" cy="762000"/>
          </a:xfrm>
        </p:spPr>
        <p:txBody>
          <a:bodyPr>
            <a:normAutofit fontScale="90000"/>
          </a:bodyPr>
          <a:lstStyle/>
          <a:p>
            <a:r>
              <a:rPr lang="en-US"/>
              <a:t>Design Verification</a:t>
            </a:r>
            <a:br>
              <a:rPr lang="en-US"/>
            </a:br>
            <a:r>
              <a:rPr lang="en-US" sz="2000"/>
              <a:t>Power Profile – Midnight CEM</a:t>
            </a:r>
          </a:p>
        </p:txBody>
      </p:sp>
      <p:sp>
        <p:nvSpPr>
          <p:cNvPr id="24" name="TextBox 23">
            <a:extLst>
              <a:ext uri="{FF2B5EF4-FFF2-40B4-BE49-F238E27FC236}">
                <a16:creationId xmlns:a16="http://schemas.microsoft.com/office/drawing/2014/main" id="{AC3DFD61-06D9-491F-A7A3-D56F37D02001}"/>
              </a:ext>
            </a:extLst>
          </p:cNvPr>
          <p:cNvSpPr txBox="1"/>
          <p:nvPr/>
        </p:nvSpPr>
        <p:spPr>
          <a:xfrm>
            <a:off x="599355" y="6026117"/>
            <a:ext cx="7996848" cy="738664"/>
          </a:xfrm>
          <a:prstGeom prst="rect">
            <a:avLst/>
          </a:prstGeom>
          <a:noFill/>
          <a:ln w="19050">
            <a:solidFill>
              <a:schemeClr val="tx1"/>
            </a:solidFill>
          </a:ln>
        </p:spPr>
        <p:txBody>
          <a:bodyPr wrap="square" rtlCol="0">
            <a:spAutoFit/>
          </a:bodyPr>
          <a:lstStyle/>
          <a:p>
            <a:pPr algn="ctr"/>
            <a:r>
              <a:rPr lang="en-US" sz="1400">
                <a:solidFill>
                  <a:srgbClr val="0000FF"/>
                </a:solidFill>
              </a:rPr>
              <a:t>No +Y Sun Exposure </a:t>
            </a:r>
          </a:p>
          <a:p>
            <a:pPr algn="ctr"/>
            <a:r>
              <a:rPr lang="en-US" sz="1400">
                <a:solidFill>
                  <a:srgbClr val="0000FF"/>
                </a:solidFill>
              </a:rPr>
              <a:t>Estimated Min SOC 64% on BBAT, Batteries and returns to 100% post-maneuver</a:t>
            </a:r>
          </a:p>
          <a:p>
            <a:pPr algn="ctr"/>
            <a:r>
              <a:rPr lang="en-US" sz="1400" b="1">
                <a:solidFill>
                  <a:srgbClr val="0000FF"/>
                </a:solidFill>
              </a:rPr>
              <a:t>No concerns with Midnight CEM execution profile</a:t>
            </a:r>
          </a:p>
        </p:txBody>
      </p:sp>
    </p:spTree>
    <p:extLst>
      <p:ext uri="{BB962C8B-B14F-4D97-AF65-F5344CB8AC3E}">
        <p14:creationId xmlns:p14="http://schemas.microsoft.com/office/powerpoint/2010/main" val="2684381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009AA3-64E0-4C4F-9148-475A84046099}"/>
              </a:ext>
            </a:extLst>
          </p:cNvPr>
          <p:cNvSpPr>
            <a:spLocks noGrp="1"/>
          </p:cNvSpPr>
          <p:nvPr>
            <p:ph type="title"/>
          </p:nvPr>
        </p:nvSpPr>
        <p:spPr>
          <a:xfrm>
            <a:off x="457200" y="0"/>
            <a:ext cx="8229600" cy="731837"/>
          </a:xfrm>
        </p:spPr>
        <p:txBody>
          <a:bodyPr>
            <a:normAutofit fontScale="90000"/>
          </a:bodyPr>
          <a:lstStyle/>
          <a:p>
            <a:r>
              <a:rPr lang="en-US"/>
              <a:t>Novel Design Features</a:t>
            </a:r>
            <a:br>
              <a:rPr lang="en-US"/>
            </a:br>
            <a:r>
              <a:rPr lang="en-US" sz="2000"/>
              <a:t>Slew Logic</a:t>
            </a:r>
            <a:endParaRPr lang="en-US"/>
          </a:p>
        </p:txBody>
      </p:sp>
      <p:sp>
        <p:nvSpPr>
          <p:cNvPr id="6" name="Content Placeholder 5">
            <a:extLst>
              <a:ext uri="{FF2B5EF4-FFF2-40B4-BE49-F238E27FC236}">
                <a16:creationId xmlns:a16="http://schemas.microsoft.com/office/drawing/2014/main" id="{B6DCE1A8-E4E8-43D7-8734-681B4535106F}"/>
              </a:ext>
            </a:extLst>
          </p:cNvPr>
          <p:cNvSpPr>
            <a:spLocks noGrp="1"/>
          </p:cNvSpPr>
          <p:nvPr>
            <p:ph idx="1"/>
          </p:nvPr>
        </p:nvSpPr>
        <p:spPr>
          <a:xfrm>
            <a:off x="457200" y="778434"/>
            <a:ext cx="8229600" cy="3928875"/>
          </a:xfrm>
        </p:spPr>
        <p:txBody>
          <a:bodyPr>
            <a:normAutofit fontScale="47500" lnSpcReduction="20000"/>
          </a:bodyPr>
          <a:lstStyle/>
          <a:p>
            <a:r>
              <a:rPr lang="en-US" b="1"/>
              <a:t>Terra Slews are commanded in the Forward or Reverse directions</a:t>
            </a:r>
          </a:p>
          <a:p>
            <a:pPr lvl="1"/>
            <a:r>
              <a:rPr lang="en-US"/>
              <a:t>Forward (FWD) : </a:t>
            </a:r>
          </a:p>
          <a:p>
            <a:pPr lvl="2"/>
            <a:r>
              <a:rPr lang="en-US"/>
              <a:t>Re-initializes to Orbital Reference Frame (ORF)</a:t>
            </a:r>
          </a:p>
          <a:p>
            <a:pPr lvl="3"/>
            <a:r>
              <a:rPr lang="en-US"/>
              <a:t>Sets initial commanded offset to 0˚ on all axes</a:t>
            </a:r>
          </a:p>
          <a:p>
            <a:pPr lvl="2"/>
            <a:r>
              <a:rPr lang="en-US"/>
              <a:t>Initiates Slew in (+ 1) * </a:t>
            </a:r>
            <a:r>
              <a:rPr lang="en-US" err="1"/>
              <a:t>Slew_Rate</a:t>
            </a:r>
            <a:r>
              <a:rPr lang="en-US"/>
              <a:t> direction</a:t>
            </a:r>
          </a:p>
          <a:p>
            <a:pPr lvl="3"/>
            <a:r>
              <a:rPr lang="en-US" err="1"/>
              <a:t>Slew_rate</a:t>
            </a:r>
            <a:r>
              <a:rPr lang="en-US"/>
              <a:t> uplinked in Table 126 prior to slew</a:t>
            </a:r>
          </a:p>
          <a:p>
            <a:pPr lvl="1"/>
            <a:r>
              <a:rPr lang="en-US"/>
              <a:t>Reverse (RVS) :</a:t>
            </a:r>
          </a:p>
          <a:p>
            <a:pPr lvl="2"/>
            <a:r>
              <a:rPr lang="en-US"/>
              <a:t>Initiates slew in (- 1) * </a:t>
            </a:r>
            <a:r>
              <a:rPr lang="en-US" err="1"/>
              <a:t>Slew_Rate</a:t>
            </a:r>
            <a:r>
              <a:rPr lang="en-US"/>
              <a:t> direction</a:t>
            </a:r>
          </a:p>
          <a:p>
            <a:endParaRPr lang="en-US"/>
          </a:p>
          <a:p>
            <a:r>
              <a:rPr lang="en-US" b="1"/>
              <a:t>Historic slews </a:t>
            </a:r>
            <a:r>
              <a:rPr lang="en-US"/>
              <a:t>(e.g. IAMs) </a:t>
            </a:r>
            <a:r>
              <a:rPr lang="en-US" b="1"/>
              <a:t>would slew out in </a:t>
            </a:r>
            <a:r>
              <a:rPr lang="en-US" b="1">
                <a:solidFill>
                  <a:srgbClr val="0000FF"/>
                </a:solidFill>
              </a:rPr>
              <a:t>FWD</a:t>
            </a:r>
            <a:r>
              <a:rPr lang="en-US" b="1"/>
              <a:t> direction then use </a:t>
            </a:r>
            <a:r>
              <a:rPr lang="en-US" b="1">
                <a:solidFill>
                  <a:srgbClr val="0000FF"/>
                </a:solidFill>
              </a:rPr>
              <a:t>RVS</a:t>
            </a:r>
            <a:r>
              <a:rPr lang="en-US" b="1"/>
              <a:t> to slew return </a:t>
            </a:r>
          </a:p>
          <a:p>
            <a:pPr lvl="1"/>
            <a:endParaRPr lang="en-US"/>
          </a:p>
          <a:p>
            <a:r>
              <a:rPr lang="en-US" b="1"/>
              <a:t>Retro Slew concept requires 2 slews in the same direction</a:t>
            </a:r>
            <a:r>
              <a:rPr lang="en-US"/>
              <a:t> (minimize Sun exposure)</a:t>
            </a:r>
          </a:p>
          <a:p>
            <a:pPr lvl="1"/>
            <a:r>
              <a:rPr lang="en-US"/>
              <a:t>2 FWD Slews can’t be used</a:t>
            </a:r>
          </a:p>
          <a:p>
            <a:pPr lvl="2"/>
            <a:r>
              <a:rPr lang="en-US"/>
              <a:t>Re-initializes to ORF at the start, which prevents using a FWD to return from a slew offset</a:t>
            </a:r>
          </a:p>
          <a:p>
            <a:pPr lvl="2"/>
            <a:r>
              <a:rPr lang="en-US"/>
              <a:t>2</a:t>
            </a:r>
            <a:r>
              <a:rPr lang="en-US" baseline="30000"/>
              <a:t>nd</a:t>
            </a:r>
            <a:r>
              <a:rPr lang="en-US"/>
              <a:t> FWD slew would induce a 180˚ yaw error</a:t>
            </a:r>
          </a:p>
          <a:p>
            <a:pPr lvl="1"/>
            <a:r>
              <a:rPr lang="en-US"/>
              <a:t>Design will use 2 RVS slews</a:t>
            </a:r>
          </a:p>
          <a:p>
            <a:pPr lvl="2"/>
            <a:r>
              <a:rPr lang="en-US"/>
              <a:t>Need to uplink a </a:t>
            </a:r>
            <a:r>
              <a:rPr lang="en-US" err="1"/>
              <a:t>Slew_rate</a:t>
            </a:r>
            <a:r>
              <a:rPr lang="en-US"/>
              <a:t> with the opposite sign direction</a:t>
            </a:r>
          </a:p>
          <a:p>
            <a:pPr lvl="2"/>
            <a:r>
              <a:rPr lang="en-US"/>
              <a:t>i.e. Slew in (-) direction requires uplink of (+) Slew rate table and vis versa</a:t>
            </a:r>
          </a:p>
          <a:p>
            <a:endParaRPr lang="en-US"/>
          </a:p>
        </p:txBody>
      </p:sp>
      <p:sp>
        <p:nvSpPr>
          <p:cNvPr id="7" name="Rectangle 6">
            <a:extLst>
              <a:ext uri="{FF2B5EF4-FFF2-40B4-BE49-F238E27FC236}">
                <a16:creationId xmlns:a16="http://schemas.microsoft.com/office/drawing/2014/main" id="{63D277AD-2745-49AE-9C62-929C85054E0C}"/>
              </a:ext>
            </a:extLst>
          </p:cNvPr>
          <p:cNvSpPr/>
          <p:nvPr/>
        </p:nvSpPr>
        <p:spPr>
          <a:xfrm>
            <a:off x="2171381" y="5675299"/>
            <a:ext cx="228600" cy="533400"/>
          </a:xfrm>
          <a:prstGeom prst="rect">
            <a:avLst/>
          </a:prstGeom>
          <a:solidFill>
            <a:srgbClr val="CC99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6EBF3F4-EE5C-482E-927B-FC84029C0B21}"/>
              </a:ext>
            </a:extLst>
          </p:cNvPr>
          <p:cNvSpPr/>
          <p:nvPr/>
        </p:nvSpPr>
        <p:spPr>
          <a:xfrm>
            <a:off x="1752281" y="5873735"/>
            <a:ext cx="419100" cy="144463"/>
          </a:xfrm>
          <a:prstGeom prst="rect">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A5A4CAD-BCAE-4098-A2B0-4D0EC5331B64}"/>
              </a:ext>
            </a:extLst>
          </p:cNvPr>
          <p:cNvSpPr/>
          <p:nvPr/>
        </p:nvSpPr>
        <p:spPr>
          <a:xfrm>
            <a:off x="4076382" y="5596002"/>
            <a:ext cx="228600" cy="533400"/>
          </a:xfrm>
          <a:prstGeom prst="rect">
            <a:avLst/>
          </a:prstGeom>
          <a:solidFill>
            <a:srgbClr val="CC99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C75C4A1-AE18-415A-A89B-DF9908F6302E}"/>
              </a:ext>
            </a:extLst>
          </p:cNvPr>
          <p:cNvSpPr/>
          <p:nvPr/>
        </p:nvSpPr>
        <p:spPr>
          <a:xfrm>
            <a:off x="3657282" y="5793188"/>
            <a:ext cx="419100" cy="145713"/>
          </a:xfrm>
          <a:prstGeom prst="rect">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2ACDE21-75C2-4FB6-925B-2306AC87CF77}"/>
              </a:ext>
            </a:extLst>
          </p:cNvPr>
          <p:cNvSpPr/>
          <p:nvPr/>
        </p:nvSpPr>
        <p:spPr>
          <a:xfrm>
            <a:off x="6167748" y="5594753"/>
            <a:ext cx="228600" cy="533400"/>
          </a:xfrm>
          <a:prstGeom prst="rect">
            <a:avLst/>
          </a:prstGeom>
          <a:solidFill>
            <a:srgbClr val="CC99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6C8A073-F355-4690-9233-9422FBFAA21D}"/>
              </a:ext>
            </a:extLst>
          </p:cNvPr>
          <p:cNvSpPr/>
          <p:nvPr/>
        </p:nvSpPr>
        <p:spPr>
          <a:xfrm>
            <a:off x="5748648" y="5793187"/>
            <a:ext cx="419100" cy="144465"/>
          </a:xfrm>
          <a:prstGeom prst="rect">
            <a:avLst/>
          </a:pr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52AD543-D920-4C32-8FED-949D91B7293A}"/>
              </a:ext>
            </a:extLst>
          </p:cNvPr>
          <p:cNvSpPr txBox="1"/>
          <p:nvPr/>
        </p:nvSpPr>
        <p:spPr>
          <a:xfrm>
            <a:off x="1684355" y="4460972"/>
            <a:ext cx="1228221" cy="707886"/>
          </a:xfrm>
          <a:prstGeom prst="rect">
            <a:avLst/>
          </a:prstGeom>
          <a:noFill/>
        </p:spPr>
        <p:txBody>
          <a:bodyPr wrap="none" rtlCol="0">
            <a:spAutoFit/>
          </a:bodyPr>
          <a:lstStyle/>
          <a:p>
            <a:pPr algn="ctr"/>
            <a:r>
              <a:rPr lang="en-US"/>
              <a:t>IAM</a:t>
            </a:r>
          </a:p>
          <a:p>
            <a:pPr algn="ctr"/>
            <a:r>
              <a:rPr lang="en-US" sz="1100"/>
              <a:t>- 90</a:t>
            </a:r>
            <a:r>
              <a:rPr lang="en-US" sz="1100" b="0">
                <a:latin typeface="Arial" panose="020B0604020202020204" pitchFamily="34" charset="0"/>
                <a:cs typeface="Arial" panose="020B0604020202020204" pitchFamily="34" charset="0"/>
              </a:rPr>
              <a:t>˚</a:t>
            </a:r>
            <a:r>
              <a:rPr lang="en-US" sz="1100"/>
              <a:t> Yaw out</a:t>
            </a:r>
          </a:p>
          <a:p>
            <a:pPr algn="ctr"/>
            <a:r>
              <a:rPr lang="en-US" sz="1100"/>
              <a:t>+ 90</a:t>
            </a:r>
            <a:r>
              <a:rPr lang="en-US" sz="1100" b="0">
                <a:latin typeface="Arial" panose="020B0604020202020204" pitchFamily="34" charset="0"/>
                <a:cs typeface="Arial" panose="020B0604020202020204" pitchFamily="34" charset="0"/>
              </a:rPr>
              <a:t>˚</a:t>
            </a:r>
            <a:r>
              <a:rPr lang="en-US" sz="1100"/>
              <a:t> Yaw return</a:t>
            </a:r>
          </a:p>
        </p:txBody>
      </p:sp>
      <p:sp>
        <p:nvSpPr>
          <p:cNvPr id="14" name="TextBox 13">
            <a:extLst>
              <a:ext uri="{FF2B5EF4-FFF2-40B4-BE49-F238E27FC236}">
                <a16:creationId xmlns:a16="http://schemas.microsoft.com/office/drawing/2014/main" id="{332D6594-9523-428E-9FA4-E595658BC7A1}"/>
              </a:ext>
            </a:extLst>
          </p:cNvPr>
          <p:cNvSpPr txBox="1"/>
          <p:nvPr/>
        </p:nvSpPr>
        <p:spPr>
          <a:xfrm>
            <a:off x="5553591" y="4463184"/>
            <a:ext cx="1385316" cy="707886"/>
          </a:xfrm>
          <a:prstGeom prst="rect">
            <a:avLst/>
          </a:prstGeom>
          <a:noFill/>
        </p:spPr>
        <p:txBody>
          <a:bodyPr wrap="none" rtlCol="0">
            <a:spAutoFit/>
          </a:bodyPr>
          <a:lstStyle/>
          <a:p>
            <a:pPr algn="ctr"/>
            <a:r>
              <a:rPr lang="en-US"/>
              <a:t>Noon Retro</a:t>
            </a:r>
          </a:p>
          <a:p>
            <a:pPr algn="ctr"/>
            <a:r>
              <a:rPr lang="en-US" sz="1100"/>
              <a:t>+ 180</a:t>
            </a:r>
            <a:r>
              <a:rPr lang="en-US" sz="1100" b="0">
                <a:latin typeface="Arial" panose="020B0604020202020204" pitchFamily="34" charset="0"/>
                <a:cs typeface="Arial" panose="020B0604020202020204" pitchFamily="34" charset="0"/>
              </a:rPr>
              <a:t>˚</a:t>
            </a:r>
            <a:r>
              <a:rPr lang="en-US" sz="1100"/>
              <a:t> Yaw out</a:t>
            </a:r>
          </a:p>
          <a:p>
            <a:pPr algn="ctr"/>
            <a:r>
              <a:rPr lang="en-US" sz="1100"/>
              <a:t>+ 180</a:t>
            </a:r>
            <a:r>
              <a:rPr lang="en-US" sz="1100" b="0">
                <a:latin typeface="Arial" panose="020B0604020202020204" pitchFamily="34" charset="0"/>
                <a:cs typeface="Arial" panose="020B0604020202020204" pitchFamily="34" charset="0"/>
              </a:rPr>
              <a:t>˚</a:t>
            </a:r>
            <a:r>
              <a:rPr lang="en-US" sz="1100"/>
              <a:t> Yaw return</a:t>
            </a:r>
          </a:p>
        </p:txBody>
      </p:sp>
      <p:sp>
        <p:nvSpPr>
          <p:cNvPr id="15" name="TextBox 14">
            <a:extLst>
              <a:ext uri="{FF2B5EF4-FFF2-40B4-BE49-F238E27FC236}">
                <a16:creationId xmlns:a16="http://schemas.microsoft.com/office/drawing/2014/main" id="{E03948F6-501C-40ED-81FC-97A8FD287C3E}"/>
              </a:ext>
            </a:extLst>
          </p:cNvPr>
          <p:cNvSpPr txBox="1"/>
          <p:nvPr/>
        </p:nvSpPr>
        <p:spPr>
          <a:xfrm>
            <a:off x="3317029" y="4463184"/>
            <a:ext cx="1685077" cy="707886"/>
          </a:xfrm>
          <a:prstGeom prst="rect">
            <a:avLst/>
          </a:prstGeom>
          <a:noFill/>
        </p:spPr>
        <p:txBody>
          <a:bodyPr wrap="none" rtlCol="0">
            <a:spAutoFit/>
          </a:bodyPr>
          <a:lstStyle/>
          <a:p>
            <a:pPr algn="ctr"/>
            <a:r>
              <a:rPr lang="en-US"/>
              <a:t>Midnight Retro</a:t>
            </a:r>
          </a:p>
          <a:p>
            <a:pPr algn="ctr"/>
            <a:r>
              <a:rPr lang="en-US" sz="1100"/>
              <a:t>- 180</a:t>
            </a:r>
            <a:r>
              <a:rPr lang="en-US" sz="1100" b="0">
                <a:latin typeface="Arial" panose="020B0604020202020204" pitchFamily="34" charset="0"/>
                <a:cs typeface="Arial" panose="020B0604020202020204" pitchFamily="34" charset="0"/>
              </a:rPr>
              <a:t>˚</a:t>
            </a:r>
            <a:r>
              <a:rPr lang="en-US" sz="1100"/>
              <a:t> Yaw out</a:t>
            </a:r>
          </a:p>
          <a:p>
            <a:pPr algn="ctr"/>
            <a:r>
              <a:rPr lang="en-US" sz="1100"/>
              <a:t>- 180</a:t>
            </a:r>
            <a:r>
              <a:rPr lang="en-US" sz="1100" b="0">
                <a:latin typeface="Arial" panose="020B0604020202020204" pitchFamily="34" charset="0"/>
                <a:cs typeface="Arial" panose="020B0604020202020204" pitchFamily="34" charset="0"/>
              </a:rPr>
              <a:t>˚</a:t>
            </a:r>
            <a:r>
              <a:rPr lang="en-US" sz="1100"/>
              <a:t> Yaw return</a:t>
            </a:r>
          </a:p>
        </p:txBody>
      </p:sp>
      <p:sp>
        <p:nvSpPr>
          <p:cNvPr id="16" name="Arrow: Circular 15">
            <a:extLst>
              <a:ext uri="{FF2B5EF4-FFF2-40B4-BE49-F238E27FC236}">
                <a16:creationId xmlns:a16="http://schemas.microsoft.com/office/drawing/2014/main" id="{876F4F26-B341-451D-AA12-89AF586BD1D5}"/>
              </a:ext>
            </a:extLst>
          </p:cNvPr>
          <p:cNvSpPr/>
          <p:nvPr/>
        </p:nvSpPr>
        <p:spPr>
          <a:xfrm flipH="1">
            <a:off x="1482351" y="5271172"/>
            <a:ext cx="1546280" cy="1443967"/>
          </a:xfrm>
          <a:prstGeom prst="circularArrow">
            <a:avLst>
              <a:gd name="adj1" fmla="val 3812"/>
              <a:gd name="adj2" fmla="val 925225"/>
              <a:gd name="adj3" fmla="val 20378037"/>
              <a:gd name="adj4" fmla="val 15958826"/>
              <a:gd name="adj5" fmla="val 7825"/>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Arrow: Circular 16">
            <a:extLst>
              <a:ext uri="{FF2B5EF4-FFF2-40B4-BE49-F238E27FC236}">
                <a16:creationId xmlns:a16="http://schemas.microsoft.com/office/drawing/2014/main" id="{20F85161-B62D-4AE4-B937-A4CDDA93C183}"/>
              </a:ext>
            </a:extLst>
          </p:cNvPr>
          <p:cNvSpPr/>
          <p:nvPr/>
        </p:nvSpPr>
        <p:spPr>
          <a:xfrm rot="16200000">
            <a:off x="1610262" y="4858618"/>
            <a:ext cx="1546280" cy="2166761"/>
          </a:xfrm>
          <a:prstGeom prst="circularArrow">
            <a:avLst>
              <a:gd name="adj1" fmla="val 3812"/>
              <a:gd name="adj2" fmla="val 925225"/>
              <a:gd name="adj3" fmla="val 20378037"/>
              <a:gd name="adj4" fmla="val 15958826"/>
              <a:gd name="adj5" fmla="val 7825"/>
            </a:avLst>
          </a:prstGeom>
          <a:solidFill>
            <a:schemeClr val="accent6">
              <a:lumMod val="7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Arrow: Circular 17">
            <a:extLst>
              <a:ext uri="{FF2B5EF4-FFF2-40B4-BE49-F238E27FC236}">
                <a16:creationId xmlns:a16="http://schemas.microsoft.com/office/drawing/2014/main" id="{2EAC231B-2FB7-4524-9A9C-887627B51FCF}"/>
              </a:ext>
            </a:extLst>
          </p:cNvPr>
          <p:cNvSpPr/>
          <p:nvPr/>
        </p:nvSpPr>
        <p:spPr>
          <a:xfrm rot="16200000" flipH="1">
            <a:off x="3498231" y="5152156"/>
            <a:ext cx="1310888" cy="1443967"/>
          </a:xfrm>
          <a:prstGeom prst="circularArrow">
            <a:avLst>
              <a:gd name="adj1" fmla="val 3812"/>
              <a:gd name="adj2" fmla="val 925225"/>
              <a:gd name="adj3" fmla="val 20378037"/>
              <a:gd name="adj4" fmla="val 11227531"/>
              <a:gd name="adj5" fmla="val 7825"/>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Arrow: Circular 18">
            <a:extLst>
              <a:ext uri="{FF2B5EF4-FFF2-40B4-BE49-F238E27FC236}">
                <a16:creationId xmlns:a16="http://schemas.microsoft.com/office/drawing/2014/main" id="{948F7ED2-1570-47B2-BDCE-31C85C45BC49}"/>
              </a:ext>
            </a:extLst>
          </p:cNvPr>
          <p:cNvSpPr/>
          <p:nvPr/>
        </p:nvSpPr>
        <p:spPr>
          <a:xfrm rot="5400000" flipH="1">
            <a:off x="3421181" y="4988320"/>
            <a:ext cx="1310887" cy="1771639"/>
          </a:xfrm>
          <a:prstGeom prst="circularArrow">
            <a:avLst>
              <a:gd name="adj1" fmla="val 3812"/>
              <a:gd name="adj2" fmla="val 925225"/>
              <a:gd name="adj3" fmla="val 20378037"/>
              <a:gd name="adj4" fmla="val 11471854"/>
              <a:gd name="adj5" fmla="val 7825"/>
            </a:avLst>
          </a:prstGeom>
          <a:solidFill>
            <a:schemeClr val="accent6">
              <a:lumMod val="7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TextBox 19">
            <a:extLst>
              <a:ext uri="{FF2B5EF4-FFF2-40B4-BE49-F238E27FC236}">
                <a16:creationId xmlns:a16="http://schemas.microsoft.com/office/drawing/2014/main" id="{4EA75A8D-5C85-455B-8C80-EF7AA02FD07B}"/>
              </a:ext>
            </a:extLst>
          </p:cNvPr>
          <p:cNvSpPr txBox="1"/>
          <p:nvPr/>
        </p:nvSpPr>
        <p:spPr>
          <a:xfrm>
            <a:off x="1228667" y="6284252"/>
            <a:ext cx="1771639" cy="430887"/>
          </a:xfrm>
          <a:prstGeom prst="rect">
            <a:avLst/>
          </a:prstGeom>
          <a:noFill/>
        </p:spPr>
        <p:txBody>
          <a:bodyPr wrap="none" rtlCol="0">
            <a:spAutoFit/>
          </a:bodyPr>
          <a:lstStyle/>
          <a:p>
            <a:r>
              <a:rPr lang="en-US" sz="1100"/>
              <a:t>Slew Out 	– </a:t>
            </a:r>
            <a:r>
              <a:rPr lang="en-US" sz="1100">
                <a:solidFill>
                  <a:schemeClr val="accent1"/>
                </a:solidFill>
              </a:rPr>
              <a:t>Blue</a:t>
            </a:r>
          </a:p>
          <a:p>
            <a:r>
              <a:rPr lang="en-US" sz="1100"/>
              <a:t>Slew Return	 – </a:t>
            </a:r>
            <a:r>
              <a:rPr lang="en-US" sz="1100">
                <a:solidFill>
                  <a:schemeClr val="accent6">
                    <a:lumMod val="75000"/>
                  </a:schemeClr>
                </a:solidFill>
              </a:rPr>
              <a:t>Orange</a:t>
            </a:r>
            <a:r>
              <a:rPr lang="en-US" sz="1100"/>
              <a:t> </a:t>
            </a:r>
          </a:p>
        </p:txBody>
      </p:sp>
      <p:sp>
        <p:nvSpPr>
          <p:cNvPr id="21" name="Arrow: Circular 20">
            <a:extLst>
              <a:ext uri="{FF2B5EF4-FFF2-40B4-BE49-F238E27FC236}">
                <a16:creationId xmlns:a16="http://schemas.microsoft.com/office/drawing/2014/main" id="{B6225CB2-8801-4C09-93AA-84A6793B2E46}"/>
              </a:ext>
            </a:extLst>
          </p:cNvPr>
          <p:cNvSpPr/>
          <p:nvPr/>
        </p:nvSpPr>
        <p:spPr>
          <a:xfrm rot="5400000">
            <a:off x="5658642" y="5197201"/>
            <a:ext cx="1230343" cy="1273332"/>
          </a:xfrm>
          <a:prstGeom prst="circularArrow">
            <a:avLst>
              <a:gd name="adj1" fmla="val 3812"/>
              <a:gd name="adj2" fmla="val 925225"/>
              <a:gd name="adj3" fmla="val 20378037"/>
              <a:gd name="adj4" fmla="val 11227531"/>
              <a:gd name="adj5" fmla="val 7825"/>
            </a:avLst>
          </a:prstGeom>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Arrow: Circular 21">
            <a:extLst>
              <a:ext uri="{FF2B5EF4-FFF2-40B4-BE49-F238E27FC236}">
                <a16:creationId xmlns:a16="http://schemas.microsoft.com/office/drawing/2014/main" id="{7FC98F78-1BF0-4D86-9146-6087ACA8A429}"/>
              </a:ext>
            </a:extLst>
          </p:cNvPr>
          <p:cNvSpPr/>
          <p:nvPr/>
        </p:nvSpPr>
        <p:spPr>
          <a:xfrm rot="16200000">
            <a:off x="5652370" y="5052725"/>
            <a:ext cx="1230342" cy="1562282"/>
          </a:xfrm>
          <a:prstGeom prst="circularArrow">
            <a:avLst>
              <a:gd name="adj1" fmla="val 3812"/>
              <a:gd name="adj2" fmla="val 925225"/>
              <a:gd name="adj3" fmla="val 20378037"/>
              <a:gd name="adj4" fmla="val 11471854"/>
              <a:gd name="adj5" fmla="val 7825"/>
            </a:avLst>
          </a:prstGeom>
          <a:solidFill>
            <a:schemeClr val="accent6">
              <a:lumMod val="7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63097219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Novel Design Features</a:t>
            </a:r>
            <a:br>
              <a:rPr lang="en-US"/>
            </a:br>
            <a:r>
              <a:rPr lang="en-US" sz="2000"/>
              <a:t>TMON 1 Patch</a:t>
            </a:r>
            <a:endParaRPr lang="en-US"/>
          </a:p>
        </p:txBody>
      </p:sp>
      <p:sp>
        <p:nvSpPr>
          <p:cNvPr id="3" name="Content Placeholder 2"/>
          <p:cNvSpPr>
            <a:spLocks noGrp="1"/>
          </p:cNvSpPr>
          <p:nvPr>
            <p:ph sz="half" idx="1"/>
          </p:nvPr>
        </p:nvSpPr>
        <p:spPr>
          <a:xfrm>
            <a:off x="457200" y="1219200"/>
            <a:ext cx="8077200" cy="5046663"/>
          </a:xfrm>
        </p:spPr>
        <p:txBody>
          <a:bodyPr/>
          <a:lstStyle/>
          <a:p>
            <a:r>
              <a:rPr lang="en-US" sz="1600" b="0" dirty="0">
                <a:latin typeface="Arial" panose="020B0604020202020204" pitchFamily="34" charset="0"/>
                <a:cs typeface="Arial" panose="020B0604020202020204" pitchFamily="34" charset="0"/>
              </a:rPr>
              <a:t>TMON 1 will terminate a DV-Burn if attitude rate errors are ~1/2 OA FDIR limits to prevent SH</a:t>
            </a:r>
          </a:p>
          <a:p>
            <a:pPr lvl="1"/>
            <a:r>
              <a:rPr lang="en-US" sz="1400" b="0" dirty="0">
                <a:latin typeface="Arial" panose="020B0604020202020204" pitchFamily="34" charset="0"/>
                <a:cs typeface="Arial" panose="020B0604020202020204" pitchFamily="34" charset="0"/>
              </a:rPr>
              <a:t>Actually monitors rate, rather than rate errors</a:t>
            </a:r>
          </a:p>
          <a:p>
            <a:r>
              <a:rPr lang="en-US" sz="1600" b="0" dirty="0">
                <a:latin typeface="Arial" panose="020B0604020202020204" pitchFamily="34" charset="0"/>
                <a:cs typeface="Arial" panose="020B0604020202020204" pitchFamily="34" charset="0"/>
              </a:rPr>
              <a:t>Retro pitch rate is opposite normal flight pitch rate (+0.06 </a:t>
            </a:r>
            <a:r>
              <a:rPr lang="en-US" sz="1600" b="0" dirty="0" err="1">
                <a:latin typeface="Arial" panose="020B0604020202020204" pitchFamily="34" charset="0"/>
                <a:cs typeface="Arial" panose="020B0604020202020204" pitchFamily="34" charset="0"/>
              </a:rPr>
              <a:t>dps</a:t>
            </a:r>
            <a:r>
              <a:rPr lang="en-US" sz="1600" b="0" dirty="0">
                <a:latin typeface="Arial" panose="020B0604020202020204" pitchFamily="34" charset="0"/>
                <a:cs typeface="Arial" panose="020B0604020202020204" pitchFamily="34" charset="0"/>
              </a:rPr>
              <a:t> instead of -0.06 </a:t>
            </a:r>
            <a:r>
              <a:rPr lang="en-US" sz="1600" b="0" dirty="0" err="1">
                <a:latin typeface="Arial" panose="020B0604020202020204" pitchFamily="34" charset="0"/>
                <a:cs typeface="Arial" panose="020B0604020202020204" pitchFamily="34" charset="0"/>
              </a:rPr>
              <a:t>dps</a:t>
            </a:r>
            <a:r>
              <a:rPr lang="en-US" sz="1600" b="0" dirty="0">
                <a:latin typeface="Arial" panose="020B0604020202020204" pitchFamily="34" charset="0"/>
                <a:cs typeface="Arial" panose="020B0604020202020204" pitchFamily="34" charset="0"/>
              </a:rPr>
              <a:t>)</a:t>
            </a:r>
          </a:p>
          <a:p>
            <a:r>
              <a:rPr lang="en-US" sz="1600" b="0" dirty="0">
                <a:latin typeface="Arial" panose="020B0604020202020204" pitchFamily="34" charset="0"/>
                <a:cs typeface="Arial" panose="020B0604020202020204" pitchFamily="34" charset="0"/>
              </a:rPr>
              <a:t>TMON 1 FSW patch developed for Retro Pitch Rate</a:t>
            </a:r>
          </a:p>
          <a:p>
            <a:endParaRPr lang="en-US" sz="2400" dirty="0"/>
          </a:p>
          <a:p>
            <a:pPr marL="0" indent="0">
              <a:buNone/>
            </a:pPr>
            <a:endParaRPr lang="en-US" sz="2400" dirty="0"/>
          </a:p>
          <a:p>
            <a:pPr marL="0" indent="0">
              <a:buNone/>
            </a:pPr>
            <a:endParaRPr lang="en-US" sz="2400" dirty="0"/>
          </a:p>
          <a:p>
            <a:r>
              <a:rPr lang="en-US" sz="1600" b="0" dirty="0">
                <a:latin typeface="Arial" panose="020B0604020202020204" pitchFamily="34" charset="0"/>
                <a:cs typeface="Arial" panose="020B0604020202020204" pitchFamily="34" charset="0"/>
              </a:rPr>
              <a:t>TMON 1 patch and backout are in CM and have been rigorously tested on SSIM</a:t>
            </a:r>
          </a:p>
          <a:p>
            <a:r>
              <a:rPr lang="en-US" sz="1600" b="0" dirty="0">
                <a:latin typeface="Arial" panose="020B0604020202020204" pitchFamily="34" charset="0"/>
                <a:cs typeface="Arial" panose="020B0604020202020204" pitchFamily="34" charset="0"/>
              </a:rPr>
              <a:t>Proc was developed for SD-Retro to patch and backout TMON 1, and has been incorporated in maneuver script</a:t>
            </a:r>
          </a:p>
          <a:p>
            <a:pPr lvl="1"/>
            <a:r>
              <a:rPr lang="en-US" sz="1200" b="0" dirty="0">
                <a:latin typeface="Arial" panose="020B0604020202020204" pitchFamily="34" charset="0"/>
                <a:cs typeface="Arial" panose="020B0604020202020204" pitchFamily="34" charset="0"/>
              </a:rPr>
              <a:t>No changes were required for LD-Retro application</a:t>
            </a:r>
          </a:p>
          <a:p>
            <a:pPr lvl="1"/>
            <a:r>
              <a:rPr lang="en-US" sz="1200" dirty="0">
                <a:latin typeface="Arial" panose="020B0604020202020204" pitchFamily="34" charset="0"/>
                <a:cs typeface="Arial" panose="020B0604020202020204" pitchFamily="34" charset="0"/>
              </a:rPr>
              <a:t>Update required following IRU-B power off; Changes verified and testing on SSIM</a:t>
            </a:r>
            <a:endParaRPr lang="en-US" sz="1200" b="0" dirty="0">
              <a:latin typeface="Arial" panose="020B0604020202020204" pitchFamily="34" charset="0"/>
              <a:cs typeface="Arial" panose="020B0604020202020204" pitchFamily="34" charset="0"/>
            </a:endParaRPr>
          </a:p>
          <a:p>
            <a:r>
              <a:rPr lang="en-US" sz="1600" b="0" dirty="0">
                <a:latin typeface="Arial" panose="020B0604020202020204" pitchFamily="34" charset="0"/>
                <a:cs typeface="Arial" panose="020B0604020202020204" pitchFamily="34" charset="0"/>
              </a:rPr>
              <a:t>In operations, TMON1 will be patched for retro limits during set-up, and backed out to nominal limits during maneuver clean-up</a:t>
            </a:r>
          </a:p>
          <a:p>
            <a:endParaRPr lang="en-US" sz="2400" dirty="0"/>
          </a:p>
        </p:txBody>
      </p:sp>
      <p:graphicFrame>
        <p:nvGraphicFramePr>
          <p:cNvPr id="6" name="Table 5"/>
          <p:cNvGraphicFramePr>
            <a:graphicFrameLocks noGrp="1"/>
          </p:cNvGraphicFramePr>
          <p:nvPr/>
        </p:nvGraphicFramePr>
        <p:xfrm>
          <a:off x="876300" y="2895600"/>
          <a:ext cx="7239000" cy="741680"/>
        </p:xfrm>
        <a:graphic>
          <a:graphicData uri="http://schemas.openxmlformats.org/drawingml/2006/table">
            <a:tbl>
              <a:tblPr firstRow="1" bandRow="1">
                <a:tableStyleId>{5C22544A-7EE6-4342-B048-85BDC9FD1C3A}</a:tableStyleId>
              </a:tblPr>
              <a:tblGrid>
                <a:gridCol w="3733800">
                  <a:extLst>
                    <a:ext uri="{9D8B030D-6E8A-4147-A177-3AD203B41FA5}">
                      <a16:colId xmlns:a16="http://schemas.microsoft.com/office/drawing/2014/main" val="20000"/>
                    </a:ext>
                  </a:extLst>
                </a:gridCol>
                <a:gridCol w="3505200">
                  <a:extLst>
                    <a:ext uri="{9D8B030D-6E8A-4147-A177-3AD203B41FA5}">
                      <a16:colId xmlns:a16="http://schemas.microsoft.com/office/drawing/2014/main" val="20001"/>
                    </a:ext>
                  </a:extLst>
                </a:gridCol>
              </a:tblGrid>
              <a:tr h="370840">
                <a:tc>
                  <a:txBody>
                    <a:bodyPr/>
                    <a:lstStyle/>
                    <a:p>
                      <a:pPr algn="ctr"/>
                      <a:r>
                        <a:rPr lang="en-US" sz="1400"/>
                        <a:t>Nominal TLS</a:t>
                      </a:r>
                    </a:p>
                  </a:txBody>
                  <a:tcPr/>
                </a:tc>
                <a:tc>
                  <a:txBody>
                    <a:bodyPr/>
                    <a:lstStyle/>
                    <a:p>
                      <a:pPr algn="ctr"/>
                      <a:r>
                        <a:rPr lang="en-US" sz="1400"/>
                        <a:t>Retro TLS</a:t>
                      </a:r>
                    </a:p>
                  </a:txBody>
                  <a:tcPr/>
                </a:tc>
                <a:extLst>
                  <a:ext uri="{0D108BD9-81ED-4DB2-BD59-A6C34878D82A}">
                    <a16:rowId xmlns:a16="http://schemas.microsoft.com/office/drawing/2014/main" val="10000"/>
                  </a:ext>
                </a:extLst>
              </a:tr>
              <a:tr h="370840">
                <a:tc>
                  <a:txBody>
                    <a:bodyPr/>
                    <a:lstStyle/>
                    <a:p>
                      <a:r>
                        <a:rPr lang="en-US" sz="1200"/>
                        <a:t>Nominal pitch limits: +0.04°/s &gt; X &gt; -0.16°/s for 3 EOS sec</a:t>
                      </a:r>
                    </a:p>
                  </a:txBody>
                  <a:tcPr/>
                </a:tc>
                <a:tc>
                  <a:txBody>
                    <a:bodyPr/>
                    <a:lstStyle/>
                    <a:p>
                      <a:r>
                        <a:rPr lang="en-US" sz="1200"/>
                        <a:t>Pitch rate limit: +0.16˚/s &gt; X &gt; -0.04˚/s for 3 EOS sec</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97111332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Maneuver Product Development (FOT Products)</a:t>
            </a:r>
          </a:p>
        </p:txBody>
      </p:sp>
      <p:graphicFrame>
        <p:nvGraphicFramePr>
          <p:cNvPr id="7" name="Table 6"/>
          <p:cNvGraphicFramePr>
            <a:graphicFrameLocks noGrp="1"/>
          </p:cNvGraphicFramePr>
          <p:nvPr/>
        </p:nvGraphicFramePr>
        <p:xfrm>
          <a:off x="457199" y="914404"/>
          <a:ext cx="7961120" cy="5869125"/>
        </p:xfrm>
        <a:graphic>
          <a:graphicData uri="http://schemas.openxmlformats.org/drawingml/2006/table">
            <a:tbl>
              <a:tblPr firstRow="1" bandRow="1">
                <a:tableStyleId>{073A0DAA-6AF3-43AB-8588-CEC1D06C72B9}</a:tableStyleId>
              </a:tblPr>
              <a:tblGrid>
                <a:gridCol w="2531835">
                  <a:extLst>
                    <a:ext uri="{9D8B030D-6E8A-4147-A177-3AD203B41FA5}">
                      <a16:colId xmlns:a16="http://schemas.microsoft.com/office/drawing/2014/main" val="20000"/>
                    </a:ext>
                  </a:extLst>
                </a:gridCol>
                <a:gridCol w="1502219">
                  <a:extLst>
                    <a:ext uri="{9D8B030D-6E8A-4147-A177-3AD203B41FA5}">
                      <a16:colId xmlns:a16="http://schemas.microsoft.com/office/drawing/2014/main" val="20001"/>
                    </a:ext>
                  </a:extLst>
                </a:gridCol>
                <a:gridCol w="2205146">
                  <a:extLst>
                    <a:ext uri="{9D8B030D-6E8A-4147-A177-3AD203B41FA5}">
                      <a16:colId xmlns:a16="http://schemas.microsoft.com/office/drawing/2014/main" val="20003"/>
                    </a:ext>
                  </a:extLst>
                </a:gridCol>
                <a:gridCol w="816721">
                  <a:extLst>
                    <a:ext uri="{9D8B030D-6E8A-4147-A177-3AD203B41FA5}">
                      <a16:colId xmlns:a16="http://schemas.microsoft.com/office/drawing/2014/main" val="20004"/>
                    </a:ext>
                  </a:extLst>
                </a:gridCol>
                <a:gridCol w="905199">
                  <a:extLst>
                    <a:ext uri="{9D8B030D-6E8A-4147-A177-3AD203B41FA5}">
                      <a16:colId xmlns:a16="http://schemas.microsoft.com/office/drawing/2014/main" val="20005"/>
                    </a:ext>
                  </a:extLst>
                </a:gridCol>
              </a:tblGrid>
              <a:tr h="214411">
                <a:tc>
                  <a:txBody>
                    <a:bodyPr/>
                    <a:lstStyle/>
                    <a:p>
                      <a:pPr algn="ctr"/>
                      <a:r>
                        <a:rPr lang="en-US" sz="800"/>
                        <a:t>Product</a:t>
                      </a:r>
                      <a:endParaRPr lang="en-US" sz="80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a:r>
                        <a:rPr lang="en-US" sz="800"/>
                        <a:t>Category</a:t>
                      </a:r>
                      <a:endParaRPr lang="en-US" sz="800">
                        <a:latin typeface="Times New Roman" panose="02020603050405020304" pitchFamily="18" charset="0"/>
                        <a:cs typeface="Times New Roman" panose="02020603050405020304" pitchFamily="18"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a:r>
                        <a:rPr lang="en-US" sz="800"/>
                        <a:t>Description</a:t>
                      </a:r>
                      <a:endParaRPr lang="en-US" sz="800">
                        <a:latin typeface="Times New Roman" panose="02020603050405020304" pitchFamily="18" charset="0"/>
                        <a:cs typeface="Times New Roman" panose="02020603050405020304" pitchFamily="18"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algn="ctr"/>
                      <a:r>
                        <a:rPr lang="en-US" sz="800"/>
                        <a:t>Progress</a:t>
                      </a:r>
                      <a:endParaRPr lang="en-US" sz="800">
                        <a:latin typeface="Times New Roman" panose="02020603050405020304" pitchFamily="18" charset="0"/>
                        <a:cs typeface="Times New Roman" panose="02020603050405020304" pitchFamily="18" charset="0"/>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a:t>FOT CCR #</a:t>
                      </a:r>
                      <a:endParaRPr lang="en-US" sz="800">
                        <a:latin typeface="Times New Roman" panose="02020603050405020304" pitchFamily="18" charset="0"/>
                        <a:cs typeface="Times New Roman" panose="02020603050405020304" pitchFamily="18" charset="0"/>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10000"/>
                  </a:ext>
                </a:extLst>
              </a:tr>
              <a:tr h="214411">
                <a:tc>
                  <a:txBody>
                    <a:bodyPr/>
                    <a:lstStyle/>
                    <a:p>
                      <a:pPr algn="l"/>
                      <a:r>
                        <a:rPr lang="en-US" sz="750"/>
                        <a:t>LDR_FIRST_SLEW_START.3.act</a:t>
                      </a:r>
                      <a:endParaRPr lang="en-US" sz="75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C4DBBF"/>
                    </a:solidFill>
                  </a:tcPr>
                </a:tc>
                <a:tc rowSpan="6">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900" b="1"/>
                        <a:t>Activity</a:t>
                      </a:r>
                      <a:r>
                        <a:rPr lang="en-US" sz="900" b="1" baseline="0"/>
                        <a:t> Definition</a:t>
                      </a:r>
                      <a:endParaRPr lang="en-US" sz="900" b="1">
                        <a:solidFill>
                          <a:schemeClr val="tx1"/>
                        </a:solidFill>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BBF"/>
                    </a:solidFill>
                  </a:tcPr>
                </a:tc>
                <a:tc>
                  <a:txBody>
                    <a:bodyPr/>
                    <a:lstStyle/>
                    <a:p>
                      <a:pPr algn="l"/>
                      <a:r>
                        <a:rPr lang="en-US" sz="800"/>
                        <a:t>Begins First</a:t>
                      </a:r>
                      <a:r>
                        <a:rPr lang="en-US" sz="800" baseline="0"/>
                        <a:t> Slew in ATC</a:t>
                      </a:r>
                      <a:endParaRPr lang="en-US" sz="800">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solidFill>
                      <a:srgbClr val="C4DB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aseline="0"/>
                        <a:t>- Complete</a:t>
                      </a:r>
                      <a:endParaRPr lang="en-US" sz="800" baseline="0">
                        <a:solidFill>
                          <a:schemeClr val="tx1"/>
                        </a:solidFill>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solidFill>
                      <a:srgbClr val="C4DBBF"/>
                    </a:solidFill>
                  </a:tcPr>
                </a:tc>
                <a:tc>
                  <a:txBody>
                    <a:bodyPr/>
                    <a:lstStyle/>
                    <a:p>
                      <a:pPr marL="0" indent="0" algn="l">
                        <a:buFontTx/>
                        <a:buNone/>
                      </a:pPr>
                      <a:r>
                        <a:rPr lang="en-US" sz="700" baseline="0">
                          <a:solidFill>
                            <a:schemeClr val="tx1"/>
                          </a:solidFill>
                          <a:latin typeface="Times New Roman" panose="02020603050405020304" pitchFamily="18" charset="0"/>
                          <a:cs typeface="Times New Roman" panose="02020603050405020304" pitchFamily="18" charset="0"/>
                        </a:rPr>
                        <a:t>Terra_ccr_4234</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C4DBBF"/>
                    </a:solidFill>
                  </a:tcPr>
                </a:tc>
                <a:extLst>
                  <a:ext uri="{0D108BD9-81ED-4DB2-BD59-A6C34878D82A}">
                    <a16:rowId xmlns:a16="http://schemas.microsoft.com/office/drawing/2014/main" val="10012"/>
                  </a:ext>
                </a:extLst>
              </a:tr>
              <a:tr h="214411">
                <a:tc>
                  <a:txBody>
                    <a:bodyPr/>
                    <a:lstStyle/>
                    <a:p>
                      <a:pPr algn="l"/>
                      <a:r>
                        <a:rPr lang="en-US" sz="750"/>
                        <a:t>LDR_SECOND_SLEW_START.2.act</a:t>
                      </a:r>
                      <a:endParaRPr lang="en-US" sz="75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solidFill>
                      <a:srgbClr val="C4DBBF"/>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l"/>
                      <a:r>
                        <a:rPr lang="en-US" sz="800"/>
                        <a:t>Begins Second Slew in ATC</a:t>
                      </a:r>
                      <a:endParaRPr lang="en-US" sz="800">
                        <a:latin typeface="Times New Roman" panose="02020603050405020304" pitchFamily="18" charset="0"/>
                        <a:cs typeface="Times New Roman" panose="02020603050405020304" pitchFamily="18" charset="0"/>
                      </a:endParaRPr>
                    </a:p>
                  </a:txBody>
                  <a:tcPr anchor="ctr">
                    <a:solidFill>
                      <a:srgbClr val="C4DB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aseline="0"/>
                        <a:t>- Complete</a:t>
                      </a:r>
                      <a:endParaRPr lang="en-US" sz="800" baseline="0">
                        <a:solidFill>
                          <a:schemeClr val="tx1"/>
                        </a:solidFill>
                        <a:latin typeface="Times New Roman" panose="02020603050405020304" pitchFamily="18" charset="0"/>
                        <a:cs typeface="Times New Roman" panose="02020603050405020304" pitchFamily="18" charset="0"/>
                      </a:endParaRPr>
                    </a:p>
                  </a:txBody>
                  <a:tcPr anchor="ctr">
                    <a:solidFill>
                      <a:srgbClr val="C4DB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aseline="0">
                          <a:solidFill>
                            <a:schemeClr val="tx1"/>
                          </a:solidFill>
                          <a:latin typeface="Times New Roman" panose="02020603050405020304" pitchFamily="18" charset="0"/>
                          <a:cs typeface="Times New Roman" panose="02020603050405020304" pitchFamily="18" charset="0"/>
                        </a:rPr>
                        <a:t>Terra_ccr_4235</a:t>
                      </a:r>
                    </a:p>
                  </a:txBody>
                  <a:tcPr anchor="ctr">
                    <a:lnR w="12700" cap="flat" cmpd="sng" algn="ctr">
                      <a:solidFill>
                        <a:schemeClr val="tx1"/>
                      </a:solidFill>
                      <a:prstDash val="solid"/>
                      <a:round/>
                      <a:headEnd type="none" w="med" len="med"/>
                      <a:tailEnd type="none" w="med" len="med"/>
                    </a:lnR>
                    <a:solidFill>
                      <a:srgbClr val="C4DBBF"/>
                    </a:solidFill>
                  </a:tcPr>
                </a:tc>
                <a:extLst>
                  <a:ext uri="{0D108BD9-81ED-4DB2-BD59-A6C34878D82A}">
                    <a16:rowId xmlns:a16="http://schemas.microsoft.com/office/drawing/2014/main" val="10014"/>
                  </a:ext>
                </a:extLst>
              </a:tr>
              <a:tr h="2144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50"/>
                        <a:t>LDR_SA_3w_PREBURN_MIDNIGHT.1.act</a:t>
                      </a:r>
                      <a:endParaRPr lang="en-US" sz="75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solidFill>
                      <a:srgbClr val="C4DBBF"/>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l"/>
                      <a:r>
                        <a:rPr lang="en-US" sz="800"/>
                        <a:t>SA Pre-Burn</a:t>
                      </a:r>
                      <a:r>
                        <a:rPr lang="en-US" sz="800" baseline="0"/>
                        <a:t> Configuration in ATC</a:t>
                      </a:r>
                      <a:endParaRPr lang="en-US" sz="800">
                        <a:latin typeface="Times New Roman" panose="02020603050405020304" pitchFamily="18" charset="0"/>
                        <a:cs typeface="Times New Roman" panose="02020603050405020304" pitchFamily="18" charset="0"/>
                      </a:endParaRPr>
                    </a:p>
                  </a:txBody>
                  <a:tcPr anchor="ctr">
                    <a:solidFill>
                      <a:srgbClr val="C4DB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aseline="0"/>
                        <a:t>- Complete</a:t>
                      </a:r>
                      <a:endParaRPr lang="en-US" sz="800" baseline="0">
                        <a:solidFill>
                          <a:schemeClr val="tx1"/>
                        </a:solidFill>
                        <a:latin typeface="Times New Roman" panose="02020603050405020304" pitchFamily="18" charset="0"/>
                        <a:cs typeface="Times New Roman" panose="02020603050405020304" pitchFamily="18" charset="0"/>
                      </a:endParaRPr>
                    </a:p>
                  </a:txBody>
                  <a:tcPr anchor="ctr">
                    <a:solidFill>
                      <a:srgbClr val="C4DB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aseline="0">
                          <a:solidFill>
                            <a:schemeClr val="tx1"/>
                          </a:solidFill>
                          <a:latin typeface="Times New Roman" panose="02020603050405020304" pitchFamily="18" charset="0"/>
                          <a:cs typeface="Times New Roman" panose="02020603050405020304" pitchFamily="18" charset="0"/>
                        </a:rPr>
                        <a:t>Terra_ccr_4236</a:t>
                      </a:r>
                    </a:p>
                  </a:txBody>
                  <a:tcPr anchor="ctr">
                    <a:lnR w="12700" cap="flat" cmpd="sng" algn="ctr">
                      <a:solidFill>
                        <a:schemeClr val="tx1"/>
                      </a:solidFill>
                      <a:prstDash val="solid"/>
                      <a:round/>
                      <a:headEnd type="none" w="med" len="med"/>
                      <a:tailEnd type="none" w="med" len="med"/>
                    </a:lnR>
                    <a:solidFill>
                      <a:srgbClr val="C4DBBF"/>
                    </a:solidFill>
                  </a:tcPr>
                </a:tc>
                <a:extLst>
                  <a:ext uri="{0D108BD9-81ED-4DB2-BD59-A6C34878D82A}">
                    <a16:rowId xmlns:a16="http://schemas.microsoft.com/office/drawing/2014/main" val="10015"/>
                  </a:ext>
                </a:extLst>
              </a:tr>
              <a:tr h="214411">
                <a:tc>
                  <a:txBody>
                    <a:bodyPr/>
                    <a:lstStyle/>
                    <a:p>
                      <a:pPr algn="l"/>
                      <a:r>
                        <a:rPr lang="en-US" sz="750"/>
                        <a:t>LDR_SA_PREBURN_NOON.1.act</a:t>
                      </a:r>
                      <a:endParaRPr lang="en-US" sz="75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solidFill>
                      <a:srgbClr val="C4DBBF"/>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900" b="1">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t>SA Pre-Burn</a:t>
                      </a:r>
                      <a:r>
                        <a:rPr lang="en-US" sz="800" baseline="0"/>
                        <a:t> Configuration in ATC</a:t>
                      </a:r>
                      <a:endParaRPr lang="en-US" sz="800">
                        <a:latin typeface="Times New Roman" panose="02020603050405020304" pitchFamily="18" charset="0"/>
                        <a:cs typeface="Times New Roman" panose="02020603050405020304" pitchFamily="18" charset="0"/>
                      </a:endParaRPr>
                    </a:p>
                  </a:txBody>
                  <a:tcPr anchor="ctr">
                    <a:solidFill>
                      <a:srgbClr val="C4DB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aseline="0"/>
                        <a:t>- Complete</a:t>
                      </a:r>
                      <a:endParaRPr lang="en-US" sz="800" baseline="0">
                        <a:solidFill>
                          <a:schemeClr val="tx1"/>
                        </a:solidFill>
                        <a:latin typeface="Times New Roman" panose="02020603050405020304" pitchFamily="18" charset="0"/>
                        <a:cs typeface="Times New Roman" panose="02020603050405020304" pitchFamily="18" charset="0"/>
                      </a:endParaRPr>
                    </a:p>
                  </a:txBody>
                  <a:tcPr anchor="ctr">
                    <a:solidFill>
                      <a:srgbClr val="C4DB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aseline="0">
                          <a:solidFill>
                            <a:schemeClr val="tx1"/>
                          </a:solidFill>
                          <a:latin typeface="Times New Roman" panose="02020603050405020304" pitchFamily="18" charset="0"/>
                          <a:cs typeface="Times New Roman" panose="02020603050405020304" pitchFamily="18" charset="0"/>
                        </a:rPr>
                        <a:t>Terra_ccr_4237</a:t>
                      </a:r>
                    </a:p>
                  </a:txBody>
                  <a:tcPr anchor="ctr">
                    <a:lnR w="12700" cap="flat" cmpd="sng" algn="ctr">
                      <a:solidFill>
                        <a:schemeClr val="tx1"/>
                      </a:solidFill>
                      <a:prstDash val="solid"/>
                      <a:round/>
                      <a:headEnd type="none" w="med" len="med"/>
                      <a:tailEnd type="none" w="med" len="med"/>
                    </a:lnR>
                    <a:solidFill>
                      <a:srgbClr val="C4DBBF"/>
                    </a:solidFill>
                  </a:tcPr>
                </a:tc>
                <a:extLst>
                  <a:ext uri="{0D108BD9-81ED-4DB2-BD59-A6C34878D82A}">
                    <a16:rowId xmlns:a16="http://schemas.microsoft.com/office/drawing/2014/main" val="10004"/>
                  </a:ext>
                </a:extLst>
              </a:tr>
              <a:tr h="214411">
                <a:tc>
                  <a:txBody>
                    <a:bodyPr/>
                    <a:lstStyle/>
                    <a:p>
                      <a:pPr marL="0" lvl="1" algn="l" defTabSz="914400" rtl="0" eaLnBrk="1" latinLnBrk="0" hangingPunct="1">
                        <a:spcBef>
                          <a:spcPts val="0"/>
                        </a:spcBef>
                      </a:pPr>
                      <a:r>
                        <a:rPr lang="en-US" sz="750" kern="1200"/>
                        <a:t>LDR_SA_3w_POSTBURN_MIDNIGHT.1.act</a:t>
                      </a:r>
                      <a:endParaRPr lang="en-US" sz="750" kern="120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solidFill>
                      <a:srgbClr val="C4DBBF"/>
                    </a:solidFill>
                  </a:tcPr>
                </a:tc>
                <a:tc vMerge="1">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sz="900" b="1">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t>SA Post-Burn</a:t>
                      </a:r>
                      <a:r>
                        <a:rPr lang="en-US" sz="800" baseline="0"/>
                        <a:t> Configuration in ATC</a:t>
                      </a:r>
                      <a:endParaRPr lang="en-US" sz="800">
                        <a:latin typeface="Times New Roman" panose="02020603050405020304" pitchFamily="18" charset="0"/>
                        <a:cs typeface="Times New Roman" panose="02020603050405020304" pitchFamily="18" charset="0"/>
                      </a:endParaRPr>
                    </a:p>
                  </a:txBody>
                  <a:tcPr anchor="ctr">
                    <a:solidFill>
                      <a:srgbClr val="C4DB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aseline="0"/>
                        <a:t>- Complete</a:t>
                      </a:r>
                      <a:endParaRPr lang="en-US" sz="800" baseline="0">
                        <a:solidFill>
                          <a:schemeClr val="tx1"/>
                        </a:solidFill>
                        <a:latin typeface="Times New Roman" panose="02020603050405020304" pitchFamily="18" charset="0"/>
                        <a:cs typeface="Times New Roman" panose="02020603050405020304" pitchFamily="18" charset="0"/>
                      </a:endParaRPr>
                    </a:p>
                  </a:txBody>
                  <a:tcPr anchor="ctr">
                    <a:solidFill>
                      <a:srgbClr val="C4DB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aseline="0">
                          <a:solidFill>
                            <a:schemeClr val="tx1"/>
                          </a:solidFill>
                          <a:latin typeface="Times New Roman" panose="02020603050405020304" pitchFamily="18" charset="0"/>
                          <a:cs typeface="Times New Roman" panose="02020603050405020304" pitchFamily="18" charset="0"/>
                        </a:rPr>
                        <a:t>Terra_ccr_4238</a:t>
                      </a:r>
                    </a:p>
                  </a:txBody>
                  <a:tcPr anchor="ctr">
                    <a:lnR w="12700" cap="flat" cmpd="sng" algn="ctr">
                      <a:solidFill>
                        <a:schemeClr val="tx1"/>
                      </a:solidFill>
                      <a:prstDash val="solid"/>
                      <a:round/>
                      <a:headEnd type="none" w="med" len="med"/>
                      <a:tailEnd type="none" w="med" len="med"/>
                    </a:lnR>
                    <a:solidFill>
                      <a:srgbClr val="C4DBBF"/>
                    </a:solidFill>
                  </a:tcPr>
                </a:tc>
                <a:extLst>
                  <a:ext uri="{0D108BD9-81ED-4DB2-BD59-A6C34878D82A}">
                    <a16:rowId xmlns:a16="http://schemas.microsoft.com/office/drawing/2014/main" val="10005"/>
                  </a:ext>
                </a:extLst>
              </a:tr>
              <a:tr h="214411">
                <a:tc>
                  <a:txBody>
                    <a:bodyPr/>
                    <a:lstStyle/>
                    <a:p>
                      <a:pPr marL="0" lvl="1" algn="l" defTabSz="914400" rtl="0" eaLnBrk="1" latinLnBrk="0" hangingPunct="1">
                        <a:spcBef>
                          <a:spcPts val="0"/>
                        </a:spcBef>
                      </a:pPr>
                      <a:r>
                        <a:rPr lang="en-US" sz="750" kern="1200"/>
                        <a:t>LDR_SA_3w_POSTBURN_NOON.1.act</a:t>
                      </a:r>
                      <a:endParaRPr lang="en-US" sz="750" kern="120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C4DBBF"/>
                    </a:solidFill>
                  </a:tcPr>
                </a:tc>
                <a:tc vMerge="1">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sz="900" b="1">
                        <a:solidFill>
                          <a:schemeClr val="tx1"/>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t>SA Post-Burn</a:t>
                      </a:r>
                      <a:r>
                        <a:rPr lang="en-US" sz="800" baseline="0"/>
                        <a:t> Configuration in ATC</a:t>
                      </a:r>
                      <a:endParaRPr lang="en-US" sz="800">
                        <a:latin typeface="Times New Roman" panose="02020603050405020304" pitchFamily="18" charset="0"/>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solidFill>
                      <a:srgbClr val="C4DB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aseline="0"/>
                        <a:t>- Complete</a:t>
                      </a:r>
                      <a:endParaRPr lang="en-US" sz="800" baseline="0">
                        <a:solidFill>
                          <a:schemeClr val="tx1"/>
                        </a:solidFill>
                        <a:latin typeface="Times New Roman" panose="02020603050405020304" pitchFamily="18" charset="0"/>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solidFill>
                      <a:srgbClr val="C4DB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aseline="0">
                          <a:solidFill>
                            <a:schemeClr val="tx1"/>
                          </a:solidFill>
                          <a:latin typeface="Times New Roman" panose="02020603050405020304" pitchFamily="18" charset="0"/>
                          <a:cs typeface="Times New Roman" panose="02020603050405020304" pitchFamily="18" charset="0"/>
                        </a:rPr>
                        <a:t>Terra_ccr_4239</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C4DBBF"/>
                    </a:solidFill>
                  </a:tcPr>
                </a:tc>
                <a:extLst>
                  <a:ext uri="{0D108BD9-81ED-4DB2-BD59-A6C34878D82A}">
                    <a16:rowId xmlns:a16="http://schemas.microsoft.com/office/drawing/2014/main" val="10006"/>
                  </a:ext>
                </a:extLst>
              </a:tr>
              <a:tr h="214411">
                <a:tc>
                  <a:txBody>
                    <a:bodyPr/>
                    <a:lstStyle/>
                    <a:p>
                      <a:pPr marL="0" lvl="1" algn="l" defTabSz="914400" rtl="0" eaLnBrk="1" latinLnBrk="0" hangingPunct="1">
                        <a:spcBef>
                          <a:spcPts val="0"/>
                        </a:spcBef>
                      </a:pPr>
                      <a:r>
                        <a:rPr lang="en-US" sz="750" kern="1200"/>
                        <a:t>LDRYaw_Midnight_mmddyyvn.txt</a:t>
                      </a:r>
                      <a:endParaRPr lang="en-US" sz="750" kern="120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E9E9E9"/>
                    </a:solidFill>
                  </a:tcPr>
                </a:tc>
                <a:tc rowSpan="2">
                  <a:txBody>
                    <a:bodyPr/>
                    <a:lstStyle/>
                    <a:p>
                      <a:pPr marL="0" lvl="1" algn="ctr" defTabSz="914400" rtl="0" eaLnBrk="1" latinLnBrk="0" hangingPunct="1">
                        <a:spcBef>
                          <a:spcPts val="0"/>
                        </a:spcBef>
                      </a:pPr>
                      <a:r>
                        <a:rPr lang="en-US" sz="900" b="1" kern="1200">
                          <a:solidFill>
                            <a:schemeClr val="dk1"/>
                          </a:solidFill>
                          <a:latin typeface="+mn-lt"/>
                          <a:ea typeface="+mn-ea"/>
                          <a:cs typeface="+mn-cs"/>
                        </a:rPr>
                        <a:t>FDS</a:t>
                      </a:r>
                      <a:r>
                        <a:rPr lang="en-US" sz="900" b="1" kern="1200"/>
                        <a:t> Config. File</a:t>
                      </a:r>
                      <a:endParaRPr lang="en-US" sz="900" b="1" kern="1200">
                        <a:solidFill>
                          <a:schemeClr val="tx1"/>
                        </a:solidFill>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9E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t>Used to build Slew</a:t>
                      </a:r>
                      <a:r>
                        <a:rPr lang="en-US" sz="800" baseline="0"/>
                        <a:t> FDD products</a:t>
                      </a:r>
                      <a:endParaRPr lang="en-US" sz="800">
                        <a:solidFill>
                          <a:schemeClr val="tx1"/>
                        </a:solidFill>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solidFill>
                      <a:srgbClr val="E9E9E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aseline="0"/>
                        <a:t>- Complete</a:t>
                      </a:r>
                      <a:endParaRPr lang="en-US" sz="800" baseline="0">
                        <a:solidFill>
                          <a:schemeClr val="tx1"/>
                        </a:solidFill>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solidFill>
                      <a:srgbClr val="E9E9E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aseline="0">
                          <a:solidFill>
                            <a:schemeClr val="tx1"/>
                          </a:solidFill>
                          <a:latin typeface="Times New Roman" panose="02020603050405020304" pitchFamily="18" charset="0"/>
                          <a:cs typeface="Times New Roman" panose="02020603050405020304" pitchFamily="18" charset="0"/>
                        </a:rPr>
                        <a:t>Terra_ccr_4240</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E9E9E9"/>
                    </a:solidFill>
                  </a:tcPr>
                </a:tc>
                <a:extLst>
                  <a:ext uri="{0D108BD9-81ED-4DB2-BD59-A6C34878D82A}">
                    <a16:rowId xmlns:a16="http://schemas.microsoft.com/office/drawing/2014/main" val="10007"/>
                  </a:ext>
                </a:extLst>
              </a:tr>
              <a:tr h="214411">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750" kern="1200"/>
                        <a:t>LDRYaw_Noon_mmddyyvn.txt</a:t>
                      </a:r>
                      <a:endParaRPr lang="en-US" sz="750" kern="120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E9E9E9"/>
                    </a:solidFill>
                  </a:tcPr>
                </a:tc>
                <a:tc vMerge="1">
                  <a:txBody>
                    <a:bodyPr/>
                    <a:lstStyle/>
                    <a:p>
                      <a:pPr marL="0" lvl="1" algn="l" defTabSz="914400" rtl="0" eaLnBrk="1" latinLnBrk="0" hangingPunct="1">
                        <a:spcBef>
                          <a:spcPts val="0"/>
                        </a:spcBef>
                      </a:pPr>
                      <a:endParaRPr lang="en-US" sz="900" b="1" kern="1200">
                        <a:solidFill>
                          <a:schemeClr val="accent6">
                            <a:lumMod val="75000"/>
                          </a:schemeClr>
                        </a:solidFill>
                        <a:latin typeface="Times New Roman" panose="02020603050405020304" pitchFamily="18" charset="0"/>
                        <a:ea typeface="+mn-ea"/>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t>Used to build Slew</a:t>
                      </a:r>
                      <a:r>
                        <a:rPr lang="en-US" sz="800" baseline="0"/>
                        <a:t> FDD products</a:t>
                      </a:r>
                      <a:endParaRPr lang="en-US" sz="800">
                        <a:solidFill>
                          <a:schemeClr val="tx1"/>
                        </a:solidFill>
                        <a:latin typeface="Times New Roman" panose="02020603050405020304" pitchFamily="18" charset="0"/>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solidFill>
                      <a:srgbClr val="E9E9E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aseline="0"/>
                        <a:t>- Complete</a:t>
                      </a:r>
                      <a:endParaRPr lang="en-US" sz="800" baseline="0">
                        <a:solidFill>
                          <a:schemeClr val="tx1"/>
                        </a:solidFill>
                        <a:latin typeface="Times New Roman" panose="02020603050405020304" pitchFamily="18" charset="0"/>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solidFill>
                      <a:srgbClr val="E9E9E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aseline="0">
                          <a:solidFill>
                            <a:schemeClr val="tx1"/>
                          </a:solidFill>
                          <a:latin typeface="Times New Roman" panose="02020603050405020304" pitchFamily="18" charset="0"/>
                          <a:cs typeface="Times New Roman" panose="02020603050405020304" pitchFamily="18" charset="0"/>
                        </a:rPr>
                        <a:t>Terra_ccr_4241</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9E9E9"/>
                    </a:solidFill>
                  </a:tcPr>
                </a:tc>
                <a:extLst>
                  <a:ext uri="{0D108BD9-81ED-4DB2-BD59-A6C34878D82A}">
                    <a16:rowId xmlns:a16="http://schemas.microsoft.com/office/drawing/2014/main" val="10008"/>
                  </a:ext>
                </a:extLst>
              </a:tr>
              <a:tr h="297592">
                <a:tc>
                  <a:txBody>
                    <a:bodyPr/>
                    <a:lstStyle/>
                    <a:p>
                      <a:pPr marL="0" lvl="1" algn="l" defTabSz="914400" rtl="0" eaLnBrk="1" latinLnBrk="0" hangingPunct="1">
                        <a:spcBef>
                          <a:spcPts val="0"/>
                        </a:spcBef>
                      </a:pPr>
                      <a:r>
                        <a:rPr lang="en-US" sz="750" kern="1200" err="1"/>
                        <a:t>am_gnc_st_mnvr_ldretro.idf</a:t>
                      </a:r>
                      <a:endParaRPr lang="en-US" sz="750" kern="120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BBF"/>
                    </a:solidFill>
                  </a:tcPr>
                </a:tc>
                <a:tc>
                  <a:txBody>
                    <a:bodyPr/>
                    <a:lstStyle/>
                    <a:p>
                      <a:pPr marL="0" lvl="1" algn="ctr" defTabSz="914400" rtl="0" eaLnBrk="1" latinLnBrk="0" hangingPunct="1">
                        <a:spcBef>
                          <a:spcPts val="0"/>
                        </a:spcBef>
                      </a:pPr>
                      <a:r>
                        <a:rPr lang="en-US" sz="900" b="1" kern="1200"/>
                        <a:t>IDF</a:t>
                      </a:r>
                      <a:endParaRPr lang="en-US" sz="900" b="1" kern="1200">
                        <a:solidFill>
                          <a:schemeClr val="tx1"/>
                        </a:solidFill>
                        <a:latin typeface="Times New Roman" panose="02020603050405020304" pitchFamily="18" charset="0"/>
                        <a:ea typeface="+mn-ea"/>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BBF"/>
                    </a:solidFill>
                  </a:tcPr>
                </a:tc>
                <a:tc>
                  <a:txBody>
                    <a:bodyPr/>
                    <a:lstStyle/>
                    <a:p>
                      <a:pPr algn="l"/>
                      <a:r>
                        <a:rPr lang="en-US" sz="800"/>
                        <a:t>Maneuver</a:t>
                      </a:r>
                      <a:r>
                        <a:rPr lang="en-US" sz="800" baseline="0"/>
                        <a:t> performance mnemonics for ITPS</a:t>
                      </a:r>
                      <a:endParaRPr lang="en-US" sz="800">
                        <a:solidFill>
                          <a:schemeClr val="tx1"/>
                        </a:solidFill>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B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aseline="0"/>
                        <a:t>- Complete</a:t>
                      </a:r>
                      <a:endParaRPr lang="en-US" sz="800" baseline="0">
                        <a:solidFill>
                          <a:schemeClr val="tx1"/>
                        </a:solidFill>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B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aseline="0">
                          <a:solidFill>
                            <a:schemeClr val="tx1"/>
                          </a:solidFill>
                          <a:latin typeface="Times New Roman" panose="02020603050405020304" pitchFamily="18" charset="0"/>
                          <a:cs typeface="Times New Roman" panose="02020603050405020304" pitchFamily="18" charset="0"/>
                        </a:rPr>
                        <a:t>Terra_ccr_4242</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BBF"/>
                    </a:solidFill>
                  </a:tcPr>
                </a:tc>
                <a:extLst>
                  <a:ext uri="{0D108BD9-81ED-4DB2-BD59-A6C34878D82A}">
                    <a16:rowId xmlns:a16="http://schemas.microsoft.com/office/drawing/2014/main" val="10009"/>
                  </a:ext>
                </a:extLst>
              </a:tr>
              <a:tr h="312428">
                <a:tc>
                  <a:txBody>
                    <a:bodyPr/>
                    <a:lstStyle/>
                    <a:p>
                      <a:pPr marL="0" lvl="1" algn="l" defTabSz="914400" rtl="0" eaLnBrk="1" latinLnBrk="0" hangingPunct="1">
                        <a:spcBef>
                          <a:spcPts val="0"/>
                        </a:spcBef>
                      </a:pPr>
                      <a:r>
                        <a:rPr lang="en-US" sz="750" kern="1200"/>
                        <a:t>AM1_TBL_126_ATTITUDE_SLEW_TBL_LDR_MIDNIGHT_ACCEL001_01_OF_01.dat</a:t>
                      </a:r>
                      <a:endParaRPr lang="en-US" sz="750" kern="120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E9E9E9"/>
                    </a:solidFill>
                  </a:tcPr>
                </a:tc>
                <a:tc rowSpan="2">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900" b="1"/>
                        <a:t>Table Load</a:t>
                      </a:r>
                      <a:endParaRPr lang="en-US" sz="900" b="1">
                        <a:solidFill>
                          <a:schemeClr val="tx1"/>
                        </a:solidFill>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9E9"/>
                    </a:solidFill>
                  </a:tcPr>
                </a:tc>
                <a:tc>
                  <a:txBody>
                    <a:bodyPr/>
                    <a:lstStyle/>
                    <a:p>
                      <a:pPr algn="l"/>
                      <a:r>
                        <a:rPr lang="en-US" sz="800"/>
                        <a:t>Slew</a:t>
                      </a:r>
                      <a:r>
                        <a:rPr lang="en-US" sz="800" baseline="0"/>
                        <a:t> table for Midnight CEM</a:t>
                      </a:r>
                      <a:endParaRPr lang="en-US" sz="800">
                        <a:solidFill>
                          <a:schemeClr val="tx1"/>
                        </a:solidFill>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solidFill>
                      <a:srgbClr val="E9E9E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aseline="0"/>
                        <a:t>- Complete</a:t>
                      </a:r>
                      <a:endParaRPr lang="en-US" sz="800" baseline="0">
                        <a:solidFill>
                          <a:schemeClr val="tx1"/>
                        </a:solidFill>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solidFill>
                      <a:srgbClr val="E9E9E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aseline="0">
                          <a:solidFill>
                            <a:schemeClr val="tx1"/>
                          </a:solidFill>
                          <a:latin typeface="Times New Roman" panose="02020603050405020304" pitchFamily="18" charset="0"/>
                          <a:cs typeface="Times New Roman" panose="02020603050405020304" pitchFamily="18" charset="0"/>
                        </a:rPr>
                        <a:t>Terra_ccr_4243</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E9E9E9"/>
                    </a:solidFill>
                  </a:tcPr>
                </a:tc>
                <a:extLst>
                  <a:ext uri="{0D108BD9-81ED-4DB2-BD59-A6C34878D82A}">
                    <a16:rowId xmlns:a16="http://schemas.microsoft.com/office/drawing/2014/main" val="10010"/>
                  </a:ext>
                </a:extLst>
              </a:tr>
              <a:tr h="312428">
                <a:tc>
                  <a:txBody>
                    <a:bodyPr/>
                    <a:lstStyle/>
                    <a:p>
                      <a:pPr marL="0" lvl="1" algn="l" defTabSz="914400" rtl="0" eaLnBrk="1" latinLnBrk="0" hangingPunct="1">
                        <a:spcBef>
                          <a:spcPts val="0"/>
                        </a:spcBef>
                      </a:pPr>
                      <a:r>
                        <a:rPr lang="en-US" sz="750" kern="1200"/>
                        <a:t>AM1_TBL_126_ATTITUDE_SLEW_TBL_LDR_NOON_ACCEL001_01_OF_01.dat</a:t>
                      </a:r>
                      <a:endParaRPr lang="en-US" sz="750" kern="120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E9E9E9"/>
                    </a:solidFill>
                  </a:tcPr>
                </a:tc>
                <a:tc vMerge="1">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sz="900" b="1">
                        <a:solidFill>
                          <a:srgbClr val="FF0000"/>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l"/>
                      <a:r>
                        <a:rPr lang="en-US" sz="800"/>
                        <a:t>Slew table for Noon CEM</a:t>
                      </a:r>
                      <a:endParaRPr lang="en-US" sz="800">
                        <a:solidFill>
                          <a:schemeClr val="tx1"/>
                        </a:solidFill>
                        <a:latin typeface="Times New Roman" panose="02020603050405020304" pitchFamily="18" charset="0"/>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solidFill>
                      <a:srgbClr val="E9E9E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aseline="0"/>
                        <a:t>- Complete</a:t>
                      </a:r>
                      <a:endParaRPr lang="en-US" sz="800" baseline="0">
                        <a:solidFill>
                          <a:schemeClr val="tx1"/>
                        </a:solidFill>
                        <a:latin typeface="Times New Roman" panose="02020603050405020304" pitchFamily="18" charset="0"/>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solidFill>
                      <a:srgbClr val="E9E9E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aseline="0">
                          <a:solidFill>
                            <a:schemeClr val="tx1"/>
                          </a:solidFill>
                          <a:latin typeface="Times New Roman" panose="02020603050405020304" pitchFamily="18" charset="0"/>
                          <a:cs typeface="Times New Roman" panose="02020603050405020304" pitchFamily="18" charset="0"/>
                        </a:rPr>
                        <a:t>Terra_ccr_4244</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9E9E9"/>
                    </a:solidFill>
                  </a:tcPr>
                </a:tc>
                <a:extLst>
                  <a:ext uri="{0D108BD9-81ED-4DB2-BD59-A6C34878D82A}">
                    <a16:rowId xmlns:a16="http://schemas.microsoft.com/office/drawing/2014/main" val="10011"/>
                  </a:ext>
                </a:extLst>
              </a:tr>
              <a:tr h="214411">
                <a:tc>
                  <a:txBody>
                    <a:bodyPr/>
                    <a:lstStyle/>
                    <a:p>
                      <a:pPr marL="0" lvl="1" algn="l" defTabSz="914400" rtl="0" eaLnBrk="1" latinLnBrk="0" hangingPunct="1">
                        <a:spcBef>
                          <a:spcPts val="0"/>
                        </a:spcBef>
                      </a:pPr>
                      <a:r>
                        <a:rPr lang="en-US" sz="750" kern="1200" err="1"/>
                        <a:t>adc_fsw_LDR_abort.prc</a:t>
                      </a:r>
                      <a:endParaRPr lang="en-US" sz="750" kern="120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C4DBBF"/>
                    </a:solidFill>
                  </a:tcPr>
                </a:tc>
                <a:tc rowSpan="3">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900" b="1" kern="1200">
                          <a:solidFill>
                            <a:schemeClr val="dk1"/>
                          </a:solidFill>
                          <a:latin typeface="+mn-lt"/>
                          <a:ea typeface="+mn-ea"/>
                          <a:cs typeface="+mn-cs"/>
                        </a:rPr>
                        <a:t>Proc</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BBF"/>
                    </a:solidFill>
                  </a:tcPr>
                </a:tc>
                <a:tc>
                  <a:txBody>
                    <a:bodyPr/>
                    <a:lstStyle/>
                    <a:p>
                      <a:pPr algn="l"/>
                      <a:r>
                        <a:rPr lang="en-US" sz="800"/>
                        <a:t>Abort</a:t>
                      </a:r>
                      <a:r>
                        <a:rPr lang="en-US" sz="800" baseline="0"/>
                        <a:t> CEM at various points pre-burn</a:t>
                      </a:r>
                      <a:endParaRPr lang="en-US" sz="800">
                        <a:solidFill>
                          <a:schemeClr val="tx1"/>
                        </a:solidFill>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solidFill>
                      <a:srgbClr val="C4DB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aseline="0"/>
                        <a:t>- Complete</a:t>
                      </a:r>
                      <a:endParaRPr lang="en-US" sz="800" baseline="0">
                        <a:solidFill>
                          <a:schemeClr val="tx1"/>
                        </a:solidFill>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solidFill>
                      <a:srgbClr val="C4DB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aseline="0">
                          <a:solidFill>
                            <a:schemeClr val="tx1"/>
                          </a:solidFill>
                          <a:latin typeface="Times New Roman" panose="02020603050405020304" pitchFamily="18" charset="0"/>
                          <a:cs typeface="Times New Roman" panose="02020603050405020304" pitchFamily="18" charset="0"/>
                        </a:rPr>
                        <a:t>Terra_ccr_4245</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C4DBBF"/>
                    </a:solidFill>
                  </a:tcPr>
                </a:tc>
                <a:extLst>
                  <a:ext uri="{0D108BD9-81ED-4DB2-BD59-A6C34878D82A}">
                    <a16:rowId xmlns:a16="http://schemas.microsoft.com/office/drawing/2014/main" val="10013"/>
                  </a:ext>
                </a:extLst>
              </a:tr>
              <a:tr h="214411">
                <a:tc>
                  <a:txBody>
                    <a:bodyPr/>
                    <a:lstStyle/>
                    <a:p>
                      <a:pPr marL="0" lvl="1" algn="l" defTabSz="914400" rtl="0" eaLnBrk="1" latinLnBrk="0" hangingPunct="1">
                        <a:spcBef>
                          <a:spcPts val="0"/>
                        </a:spcBef>
                      </a:pPr>
                      <a:r>
                        <a:rPr lang="en-US" sz="750" kern="1200"/>
                        <a:t>fs1_exec_ldretro_cleanup.prc</a:t>
                      </a:r>
                      <a:endParaRPr lang="en-US" sz="750" kern="120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solidFill>
                      <a:srgbClr val="C4DBBF"/>
                    </a:solidFill>
                  </a:tcPr>
                </a:tc>
                <a:tc vMerge="1">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sz="900" b="1">
                        <a:solidFill>
                          <a:srgbClr val="CC7900"/>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l"/>
                      <a:r>
                        <a:rPr lang="en-US" sz="800"/>
                        <a:t>FSW cleanup</a:t>
                      </a:r>
                      <a:endParaRPr lang="en-US" sz="800">
                        <a:solidFill>
                          <a:schemeClr val="tx1"/>
                        </a:solidFill>
                        <a:latin typeface="Times New Roman" panose="02020603050405020304" pitchFamily="18" charset="0"/>
                        <a:cs typeface="Times New Roman" panose="02020603050405020304" pitchFamily="18" charset="0"/>
                      </a:endParaRPr>
                    </a:p>
                  </a:txBody>
                  <a:tcPr anchor="ctr">
                    <a:solidFill>
                      <a:srgbClr val="C4DB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aseline="0"/>
                        <a:t>- Complete</a:t>
                      </a:r>
                      <a:endParaRPr lang="en-US" sz="800" baseline="0">
                        <a:solidFill>
                          <a:schemeClr val="tx1"/>
                        </a:solidFill>
                        <a:latin typeface="Times New Roman" panose="02020603050405020304" pitchFamily="18" charset="0"/>
                        <a:cs typeface="Times New Roman" panose="02020603050405020304" pitchFamily="18" charset="0"/>
                      </a:endParaRPr>
                    </a:p>
                  </a:txBody>
                  <a:tcPr anchor="ctr">
                    <a:solidFill>
                      <a:srgbClr val="C4DB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aseline="0">
                          <a:solidFill>
                            <a:schemeClr val="tx1"/>
                          </a:solidFill>
                          <a:latin typeface="Times New Roman" panose="02020603050405020304" pitchFamily="18" charset="0"/>
                          <a:cs typeface="Times New Roman" panose="02020603050405020304" pitchFamily="18" charset="0"/>
                        </a:rPr>
                        <a:t>Terra_ccr_4246</a:t>
                      </a:r>
                    </a:p>
                  </a:txBody>
                  <a:tcPr anchor="ctr">
                    <a:lnR w="12700" cap="flat" cmpd="sng" algn="ctr">
                      <a:solidFill>
                        <a:schemeClr val="tx1"/>
                      </a:solidFill>
                      <a:prstDash val="solid"/>
                      <a:round/>
                      <a:headEnd type="none" w="med" len="med"/>
                      <a:tailEnd type="none" w="med" len="med"/>
                    </a:lnR>
                    <a:solidFill>
                      <a:srgbClr val="C4DBBF"/>
                    </a:solidFill>
                  </a:tcPr>
                </a:tc>
                <a:extLst>
                  <a:ext uri="{0D108BD9-81ED-4DB2-BD59-A6C34878D82A}">
                    <a16:rowId xmlns:a16="http://schemas.microsoft.com/office/drawing/2014/main" val="10016"/>
                  </a:ext>
                </a:extLst>
              </a:tr>
              <a:tr h="214411">
                <a:tc>
                  <a:txBody>
                    <a:bodyPr/>
                    <a:lstStyle/>
                    <a:p>
                      <a:pPr marL="0" lvl="1" algn="l" defTabSz="914400" rtl="0" eaLnBrk="1" latinLnBrk="0" hangingPunct="1">
                        <a:spcBef>
                          <a:spcPts val="0"/>
                        </a:spcBef>
                      </a:pPr>
                      <a:r>
                        <a:rPr lang="en-US" sz="750" kern="1200" err="1"/>
                        <a:t>prp_dv_preburn_catchk.prc</a:t>
                      </a:r>
                      <a:endParaRPr lang="en-US" sz="750" kern="120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C4DBBF"/>
                    </a:solidFill>
                  </a:tcPr>
                </a:tc>
                <a:tc vMerge="1">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sz="900" b="1">
                        <a:solidFill>
                          <a:srgbClr val="CC7900"/>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l"/>
                      <a:r>
                        <a:rPr lang="en-US" sz="800"/>
                        <a:t>CEM</a:t>
                      </a:r>
                      <a:r>
                        <a:rPr lang="en-US" sz="800" baseline="0"/>
                        <a:t> pre-burn FSW checks</a:t>
                      </a:r>
                      <a:endParaRPr lang="en-US" sz="800">
                        <a:solidFill>
                          <a:schemeClr val="tx1"/>
                        </a:solidFill>
                        <a:latin typeface="Times New Roman" panose="02020603050405020304" pitchFamily="18" charset="0"/>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solidFill>
                      <a:srgbClr val="C4DB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aseline="0"/>
                        <a:t>- Complete</a:t>
                      </a:r>
                      <a:endParaRPr lang="en-US" sz="800" baseline="0">
                        <a:solidFill>
                          <a:schemeClr val="tx1"/>
                        </a:solidFill>
                        <a:latin typeface="Times New Roman" panose="02020603050405020304" pitchFamily="18" charset="0"/>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solidFill>
                      <a:srgbClr val="C4DB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aseline="0">
                          <a:solidFill>
                            <a:schemeClr val="tx1"/>
                          </a:solidFill>
                          <a:latin typeface="Times New Roman" panose="02020603050405020304" pitchFamily="18" charset="0"/>
                          <a:cs typeface="Times New Roman" panose="02020603050405020304" pitchFamily="18" charset="0"/>
                        </a:rPr>
                        <a:t>Terra_ccr_4247</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C4DBBF"/>
                    </a:solidFill>
                  </a:tcPr>
                </a:tc>
                <a:extLst>
                  <a:ext uri="{0D108BD9-81ED-4DB2-BD59-A6C34878D82A}">
                    <a16:rowId xmlns:a16="http://schemas.microsoft.com/office/drawing/2014/main" val="10017"/>
                  </a:ext>
                </a:extLst>
              </a:tr>
              <a:tr h="214411">
                <a:tc>
                  <a:txBody>
                    <a:bodyPr/>
                    <a:lstStyle/>
                    <a:p>
                      <a:pPr marL="0" lvl="1" algn="l" defTabSz="914400" rtl="0" eaLnBrk="1" latinLnBrk="0" hangingPunct="1">
                        <a:spcBef>
                          <a:spcPts val="0"/>
                        </a:spcBef>
                      </a:pPr>
                      <a:r>
                        <a:rPr lang="en-US" sz="750" kern="1200"/>
                        <a:t>QUEUE_LDR_MIDNIGHT_YY_DDD_01.txt</a:t>
                      </a:r>
                      <a:endParaRPr lang="en-US" sz="750" kern="120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E9E9E9"/>
                    </a:solidFill>
                  </a:tcPr>
                </a:tc>
                <a:tc rowSpan="2">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900" b="1"/>
                        <a:t>Command</a:t>
                      </a:r>
                      <a:r>
                        <a:rPr lang="en-US" sz="900" b="1" baseline="0"/>
                        <a:t> </a:t>
                      </a:r>
                      <a:r>
                        <a:rPr lang="en-US" sz="900" b="1"/>
                        <a:t>Queue</a:t>
                      </a:r>
                      <a:endParaRPr lang="en-US" sz="900" b="1">
                        <a:solidFill>
                          <a:schemeClr val="tx1"/>
                        </a:solidFill>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9E9"/>
                    </a:solidFill>
                  </a:tcPr>
                </a:tc>
                <a:tc>
                  <a:txBody>
                    <a:bodyPr/>
                    <a:lstStyle/>
                    <a:p>
                      <a:pPr algn="l"/>
                      <a:r>
                        <a:rPr lang="en-US" sz="800"/>
                        <a:t>Maneuver Queue</a:t>
                      </a:r>
                      <a:endParaRPr lang="en-US" sz="800">
                        <a:solidFill>
                          <a:schemeClr val="tx1"/>
                        </a:solidFill>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solidFill>
                      <a:srgbClr val="E9E9E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aseline="0"/>
                        <a:t>- Complete</a:t>
                      </a:r>
                      <a:endParaRPr lang="en-US" sz="800" baseline="0">
                        <a:solidFill>
                          <a:schemeClr val="tx1"/>
                        </a:solidFill>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solidFill>
                      <a:srgbClr val="E9E9E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aseline="0">
                          <a:solidFill>
                            <a:schemeClr val="tx1"/>
                          </a:solidFill>
                          <a:latin typeface="Times New Roman" panose="02020603050405020304" pitchFamily="18" charset="0"/>
                          <a:cs typeface="Times New Roman" panose="02020603050405020304" pitchFamily="18" charset="0"/>
                        </a:rPr>
                        <a:t>Terra_ccr_4248</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E9E9E9"/>
                    </a:solidFill>
                  </a:tcPr>
                </a:tc>
                <a:extLst>
                  <a:ext uri="{0D108BD9-81ED-4DB2-BD59-A6C34878D82A}">
                    <a16:rowId xmlns:a16="http://schemas.microsoft.com/office/drawing/2014/main" val="10018"/>
                  </a:ext>
                </a:extLst>
              </a:tr>
              <a:tr h="214411">
                <a:tc>
                  <a:txBody>
                    <a:bodyPr/>
                    <a:lstStyle/>
                    <a:p>
                      <a:pPr marL="0" lvl="1" algn="l" defTabSz="914400" rtl="0" eaLnBrk="1" latinLnBrk="0" hangingPunct="1">
                        <a:spcBef>
                          <a:spcPts val="0"/>
                        </a:spcBef>
                      </a:pPr>
                      <a:r>
                        <a:rPr lang="en-US" sz="750" kern="1200"/>
                        <a:t>QUEUE_LDR_NOON_YY_DDD_01.txt</a:t>
                      </a:r>
                      <a:endParaRPr lang="en-US" sz="750" kern="120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E9E9E9"/>
                    </a:solidFill>
                  </a:tcPr>
                </a:tc>
                <a:tc vMerge="1">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sz="900" b="1">
                        <a:solidFill>
                          <a:srgbClr val="00B0F0"/>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a:t>Maneuver Queue</a:t>
                      </a:r>
                      <a:endParaRPr lang="en-US" sz="800">
                        <a:solidFill>
                          <a:schemeClr val="tx1"/>
                        </a:solidFill>
                        <a:latin typeface="Times New Roman" panose="02020603050405020304" pitchFamily="18" charset="0"/>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solidFill>
                      <a:srgbClr val="E9E9E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aseline="0"/>
                        <a:t>- Complete</a:t>
                      </a:r>
                      <a:endParaRPr lang="en-US" sz="800" baseline="0">
                        <a:solidFill>
                          <a:schemeClr val="tx1"/>
                        </a:solidFill>
                        <a:latin typeface="Times New Roman" panose="02020603050405020304" pitchFamily="18" charset="0"/>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solidFill>
                      <a:srgbClr val="E9E9E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aseline="0">
                          <a:solidFill>
                            <a:schemeClr val="tx1"/>
                          </a:solidFill>
                          <a:latin typeface="Times New Roman" panose="02020603050405020304" pitchFamily="18" charset="0"/>
                          <a:cs typeface="Times New Roman" panose="02020603050405020304" pitchFamily="18" charset="0"/>
                        </a:rPr>
                        <a:t>Terra_ccr_4249</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9E9E9"/>
                    </a:solidFill>
                  </a:tcPr>
                </a:tc>
                <a:extLst>
                  <a:ext uri="{0D108BD9-81ED-4DB2-BD59-A6C34878D82A}">
                    <a16:rowId xmlns:a16="http://schemas.microsoft.com/office/drawing/2014/main" val="10019"/>
                  </a:ext>
                </a:extLst>
              </a:tr>
              <a:tr h="214411">
                <a:tc>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750"/>
                        <a:t>OFL_TERRA_CEM_nn_SCRIPT_yyyy_ddd_Vv.xls</a:t>
                      </a:r>
                      <a:r>
                        <a:rPr lang="en-US" sz="750" kern="1200"/>
                        <a:t>m</a:t>
                      </a:r>
                      <a:endParaRPr lang="en-US" sz="75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C4DBBF"/>
                    </a:solidFill>
                  </a:tcPr>
                </a:tc>
                <a:tc rowSpan="2">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900" b="1"/>
                        <a:t>Tool</a:t>
                      </a:r>
                      <a:endParaRPr lang="en-US" sz="900" b="1">
                        <a:solidFill>
                          <a:schemeClr val="tx1"/>
                        </a:solidFill>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BBF"/>
                    </a:solidFill>
                  </a:tcPr>
                </a:tc>
                <a:tc>
                  <a:txBody>
                    <a:bodyPr/>
                    <a:lstStyle/>
                    <a:p>
                      <a:pPr algn="l"/>
                      <a:r>
                        <a:rPr lang="en-US" sz="800"/>
                        <a:t>Planning Tool</a:t>
                      </a:r>
                      <a:endParaRPr lang="en-US" sz="800">
                        <a:solidFill>
                          <a:schemeClr val="tx1"/>
                        </a:solidFill>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solidFill>
                      <a:srgbClr val="C4DB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aseline="0"/>
                        <a:t>- Complete</a:t>
                      </a:r>
                      <a:endParaRPr lang="en-US" sz="800" baseline="0">
                        <a:solidFill>
                          <a:schemeClr val="tx1"/>
                        </a:solidFill>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solidFill>
                      <a:srgbClr val="C4DB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aseline="0">
                          <a:solidFill>
                            <a:schemeClr val="tx1"/>
                          </a:solidFill>
                          <a:latin typeface="Times New Roman" panose="02020603050405020304" pitchFamily="18" charset="0"/>
                          <a:cs typeface="Times New Roman" panose="02020603050405020304" pitchFamily="18" charset="0"/>
                        </a:rPr>
                        <a:t>Terra_ccr_4256</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C4DBBF"/>
                    </a:solidFill>
                  </a:tcPr>
                </a:tc>
                <a:extLst>
                  <a:ext uri="{0D108BD9-81ED-4DB2-BD59-A6C34878D82A}">
                    <a16:rowId xmlns:a16="http://schemas.microsoft.com/office/drawing/2014/main" val="10020"/>
                  </a:ext>
                </a:extLst>
              </a:tr>
              <a:tr h="214411">
                <a:tc>
                  <a:txBody>
                    <a:bodyPr/>
                    <a:lstStyle/>
                    <a:p>
                      <a:pPr marL="0" lvl="1" algn="l" defTabSz="914400" rtl="0" eaLnBrk="1" latinLnBrk="0" hangingPunct="1">
                        <a:spcBef>
                          <a:spcPts val="0"/>
                        </a:spcBef>
                      </a:pPr>
                      <a:r>
                        <a:rPr lang="en-US" sz="750" kern="1200"/>
                        <a:t>OFL_GNC_CEM_nn_yyyy_ddd_Vn.xlsm</a:t>
                      </a:r>
                      <a:endParaRPr lang="en-US" sz="750" kern="120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C4DBBF"/>
                    </a:solidFill>
                  </a:tcPr>
                </a:tc>
                <a:tc vMerge="1">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lang="en-US" sz="900" b="1">
                        <a:solidFill>
                          <a:srgbClr val="C00000"/>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l"/>
                      <a:r>
                        <a:rPr lang="en-US" sz="800"/>
                        <a:t>Performance</a:t>
                      </a:r>
                      <a:r>
                        <a:rPr lang="en-US" sz="800" baseline="0"/>
                        <a:t> Tool</a:t>
                      </a:r>
                      <a:endParaRPr lang="en-US" sz="800">
                        <a:solidFill>
                          <a:schemeClr val="tx1"/>
                        </a:solidFill>
                        <a:latin typeface="Times New Roman" panose="02020603050405020304" pitchFamily="18" charset="0"/>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solidFill>
                      <a:srgbClr val="C4DB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aseline="0"/>
                        <a:t>- Complete</a:t>
                      </a:r>
                      <a:endParaRPr lang="en-US" sz="800" baseline="0">
                        <a:solidFill>
                          <a:schemeClr val="tx1"/>
                        </a:solidFill>
                        <a:latin typeface="Times New Roman" panose="02020603050405020304" pitchFamily="18" charset="0"/>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solidFill>
                      <a:srgbClr val="C4DB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aseline="0">
                          <a:solidFill>
                            <a:schemeClr val="tx1"/>
                          </a:solidFill>
                          <a:latin typeface="Times New Roman" panose="02020603050405020304" pitchFamily="18" charset="0"/>
                          <a:cs typeface="Times New Roman" panose="02020603050405020304" pitchFamily="18" charset="0"/>
                        </a:rPr>
                        <a:t>Terra_ccr_4257</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C4DBBF"/>
                    </a:solidFill>
                  </a:tcPr>
                </a:tc>
                <a:extLst>
                  <a:ext uri="{0D108BD9-81ED-4DB2-BD59-A6C34878D82A}">
                    <a16:rowId xmlns:a16="http://schemas.microsoft.com/office/drawing/2014/main" val="10021"/>
                  </a:ext>
                </a:extLst>
              </a:tr>
              <a:tr h="214411">
                <a:tc>
                  <a:txBody>
                    <a:bodyPr/>
                    <a:lstStyle/>
                    <a:p>
                      <a:pPr marL="0" lvl="1" algn="l" defTabSz="914400" rtl="0" eaLnBrk="1" latinLnBrk="0" hangingPunct="1">
                        <a:spcBef>
                          <a:spcPts val="0"/>
                        </a:spcBef>
                      </a:pPr>
                      <a:r>
                        <a:rPr lang="en-US" sz="750" kern="1200"/>
                        <a:t>ofl_am_144_mnvr_power_profile.docx</a:t>
                      </a:r>
                      <a:endParaRPr lang="en-US" sz="750" kern="120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E9E9E9"/>
                    </a:solidFill>
                  </a:tcPr>
                </a:tc>
                <a:tc rowSpan="5">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900" b="1"/>
                        <a:t>SOP</a:t>
                      </a:r>
                      <a:endParaRPr lang="en-US" sz="900" b="1">
                        <a:solidFill>
                          <a:schemeClr val="tx1"/>
                        </a:solidFill>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9E9E9"/>
                    </a:solidFill>
                  </a:tcPr>
                </a:tc>
                <a:tc>
                  <a:txBody>
                    <a:bodyPr/>
                    <a:lstStyle/>
                    <a:p>
                      <a:pPr algn="l"/>
                      <a:r>
                        <a:rPr lang="en-US" sz="800"/>
                        <a:t>Maneuver Power</a:t>
                      </a:r>
                      <a:r>
                        <a:rPr lang="en-US" sz="800" baseline="0"/>
                        <a:t> Profile SOP</a:t>
                      </a:r>
                      <a:endParaRPr lang="en-US" sz="800">
                        <a:solidFill>
                          <a:schemeClr val="tx1"/>
                        </a:solidFill>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solidFill>
                      <a:srgbClr val="E9E9E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aseline="0"/>
                        <a:t>- Complete</a:t>
                      </a:r>
                      <a:endParaRPr lang="en-US" sz="800" baseline="0">
                        <a:solidFill>
                          <a:schemeClr val="tx1"/>
                        </a:solidFill>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solidFill>
                      <a:srgbClr val="E9E9E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aseline="0">
                          <a:solidFill>
                            <a:schemeClr val="tx1"/>
                          </a:solidFill>
                          <a:latin typeface="Times New Roman" panose="02020603050405020304" pitchFamily="18" charset="0"/>
                          <a:cs typeface="Times New Roman" panose="02020603050405020304" pitchFamily="18" charset="0"/>
                        </a:rPr>
                        <a:t>Terra_ccr_4251</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E9E9E9"/>
                    </a:solidFill>
                  </a:tcPr>
                </a:tc>
                <a:extLst>
                  <a:ext uri="{0D108BD9-81ED-4DB2-BD59-A6C34878D82A}">
                    <a16:rowId xmlns:a16="http://schemas.microsoft.com/office/drawing/2014/main" val="10022"/>
                  </a:ext>
                </a:extLst>
              </a:tr>
              <a:tr h="214411">
                <a:tc>
                  <a:txBody>
                    <a:bodyPr/>
                    <a:lstStyle/>
                    <a:p>
                      <a:pPr marL="0" lvl="1" algn="l" defTabSz="914400" rtl="0" eaLnBrk="1" latinLnBrk="0" hangingPunct="1">
                        <a:spcBef>
                          <a:spcPts val="0"/>
                        </a:spcBef>
                      </a:pPr>
                      <a:r>
                        <a:rPr lang="en-US" sz="750" kern="1200"/>
                        <a:t>ofl_am_153_comm_hga_blockage_profile.docx</a:t>
                      </a:r>
                      <a:endParaRPr lang="en-US" sz="750" kern="120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solidFill>
                      <a:srgbClr val="E9E9E9"/>
                    </a:solidFill>
                  </a:tcPr>
                </a:tc>
                <a:tc vMerge="1">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sz="900" b="1">
                        <a:solidFill>
                          <a:srgbClr val="7030A0"/>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l"/>
                      <a:r>
                        <a:rPr lang="en-US" sz="800"/>
                        <a:t>HGA blockage/slew</a:t>
                      </a:r>
                      <a:r>
                        <a:rPr lang="en-US" sz="800" baseline="0"/>
                        <a:t> rate analysis SOP</a:t>
                      </a:r>
                      <a:endParaRPr lang="en-US" sz="800">
                        <a:solidFill>
                          <a:schemeClr val="tx1"/>
                        </a:solidFill>
                        <a:latin typeface="Times New Roman" panose="02020603050405020304" pitchFamily="18" charset="0"/>
                        <a:cs typeface="Times New Roman" panose="02020603050405020304" pitchFamily="18" charset="0"/>
                      </a:endParaRPr>
                    </a:p>
                  </a:txBody>
                  <a:tcPr anchor="ctr">
                    <a:solidFill>
                      <a:srgbClr val="E9E9E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aseline="0"/>
                        <a:t>- Complete</a:t>
                      </a:r>
                      <a:endParaRPr lang="en-US" sz="800" baseline="0">
                        <a:solidFill>
                          <a:schemeClr val="tx1"/>
                        </a:solidFill>
                        <a:latin typeface="Times New Roman" panose="02020603050405020304" pitchFamily="18" charset="0"/>
                        <a:cs typeface="Times New Roman" panose="02020603050405020304" pitchFamily="18" charset="0"/>
                      </a:endParaRPr>
                    </a:p>
                  </a:txBody>
                  <a:tcPr anchor="ctr">
                    <a:solidFill>
                      <a:srgbClr val="E9E9E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aseline="0">
                          <a:solidFill>
                            <a:schemeClr val="tx1"/>
                          </a:solidFill>
                          <a:latin typeface="Times New Roman" panose="02020603050405020304" pitchFamily="18" charset="0"/>
                          <a:cs typeface="Times New Roman" panose="02020603050405020304" pitchFamily="18" charset="0"/>
                        </a:rPr>
                        <a:t>Terra_ccr_4252</a:t>
                      </a:r>
                    </a:p>
                  </a:txBody>
                  <a:tcPr anchor="ctr">
                    <a:lnR w="12700" cap="flat" cmpd="sng" algn="ctr">
                      <a:solidFill>
                        <a:schemeClr val="tx1"/>
                      </a:solidFill>
                      <a:prstDash val="solid"/>
                      <a:round/>
                      <a:headEnd type="none" w="med" len="med"/>
                      <a:tailEnd type="none" w="med" len="med"/>
                    </a:lnR>
                    <a:solidFill>
                      <a:srgbClr val="E9E9E9"/>
                    </a:solidFill>
                  </a:tcPr>
                </a:tc>
                <a:extLst>
                  <a:ext uri="{0D108BD9-81ED-4DB2-BD59-A6C34878D82A}">
                    <a16:rowId xmlns:a16="http://schemas.microsoft.com/office/drawing/2014/main" val="10023"/>
                  </a:ext>
                </a:extLst>
              </a:tr>
              <a:tr h="214411">
                <a:tc>
                  <a:txBody>
                    <a:bodyPr/>
                    <a:lstStyle/>
                    <a:p>
                      <a:pPr marL="0" lvl="1" algn="l" defTabSz="914400" rtl="0" eaLnBrk="1" latinLnBrk="0" hangingPunct="1">
                        <a:spcBef>
                          <a:spcPts val="0"/>
                        </a:spcBef>
                      </a:pPr>
                      <a:r>
                        <a:rPr lang="en-US" sz="750" kern="1200"/>
                        <a:t>ofl_am_177_spacecraft_maneuver_notification.docx</a:t>
                      </a:r>
                      <a:endParaRPr lang="en-US" sz="750" kern="120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solidFill>
                      <a:srgbClr val="E9E9E9"/>
                    </a:solidFill>
                  </a:tcPr>
                </a:tc>
                <a:tc vMerge="1">
                  <a: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sz="900" b="1">
                        <a:solidFill>
                          <a:srgbClr val="7030A0"/>
                        </a:solidFill>
                        <a:latin typeface="Times New Roman" panose="02020603050405020304" pitchFamily="18" charset="0"/>
                        <a:cs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pPr algn="l"/>
                      <a:r>
                        <a:rPr lang="en-US" sz="800"/>
                        <a:t>Maneuver Logistics SOP</a:t>
                      </a:r>
                      <a:endParaRPr lang="en-US" sz="800">
                        <a:solidFill>
                          <a:schemeClr val="tx1"/>
                        </a:solidFill>
                        <a:latin typeface="Times New Roman" panose="02020603050405020304" pitchFamily="18" charset="0"/>
                        <a:cs typeface="Times New Roman" panose="02020603050405020304" pitchFamily="18" charset="0"/>
                      </a:endParaRPr>
                    </a:p>
                  </a:txBody>
                  <a:tcPr anchor="ctr">
                    <a:solidFill>
                      <a:srgbClr val="E9E9E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aseline="0"/>
                        <a:t>- Complete</a:t>
                      </a:r>
                      <a:endParaRPr lang="en-US" sz="800" baseline="0">
                        <a:solidFill>
                          <a:schemeClr val="tx1"/>
                        </a:solidFill>
                        <a:latin typeface="Times New Roman" panose="02020603050405020304" pitchFamily="18" charset="0"/>
                        <a:cs typeface="Times New Roman" panose="02020603050405020304" pitchFamily="18" charset="0"/>
                      </a:endParaRPr>
                    </a:p>
                  </a:txBody>
                  <a:tcPr anchor="ctr">
                    <a:solidFill>
                      <a:srgbClr val="E9E9E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aseline="0">
                          <a:solidFill>
                            <a:schemeClr val="tx1"/>
                          </a:solidFill>
                          <a:latin typeface="Times New Roman" panose="02020603050405020304" pitchFamily="18" charset="0"/>
                          <a:cs typeface="Times New Roman" panose="02020603050405020304" pitchFamily="18" charset="0"/>
                        </a:rPr>
                        <a:t>Terra_ccr_4253</a:t>
                      </a:r>
                    </a:p>
                  </a:txBody>
                  <a:tcPr anchor="ctr">
                    <a:lnR w="12700" cap="flat" cmpd="sng" algn="ctr">
                      <a:solidFill>
                        <a:schemeClr val="tx1"/>
                      </a:solidFill>
                      <a:prstDash val="solid"/>
                      <a:round/>
                      <a:headEnd type="none" w="med" len="med"/>
                      <a:tailEnd type="none" w="med" len="med"/>
                    </a:lnR>
                    <a:solidFill>
                      <a:srgbClr val="E9E9E9"/>
                    </a:solidFill>
                  </a:tcPr>
                </a:tc>
                <a:extLst>
                  <a:ext uri="{0D108BD9-81ED-4DB2-BD59-A6C34878D82A}">
                    <a16:rowId xmlns:a16="http://schemas.microsoft.com/office/drawing/2014/main" val="10024"/>
                  </a:ext>
                </a:extLst>
              </a:tr>
              <a:tr h="214411">
                <a:tc>
                  <a:txBody>
                    <a:bodyPr/>
                    <a:lstStyle/>
                    <a:p>
                      <a:r>
                        <a:rPr lang="en-US" sz="750"/>
                        <a:t>ofl_am_185_LDRM_CEM_Planning_and_Preparation.docx</a:t>
                      </a:r>
                      <a:endParaRPr lang="en-US" sz="75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solidFill>
                      <a:srgbClr val="E9E9E9"/>
                    </a:solidFill>
                  </a:tcPr>
                </a:tc>
                <a:tc vMerge="1">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lang="en-US" sz="900" b="1">
                        <a:solidFill>
                          <a:srgbClr val="7030A0"/>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r>
                        <a:rPr lang="en-US" sz="800"/>
                        <a:t>Maneuver planning SOP</a:t>
                      </a:r>
                      <a:endParaRPr lang="en-US" sz="800">
                        <a:latin typeface="Times New Roman" panose="02020603050405020304" pitchFamily="18" charset="0"/>
                        <a:cs typeface="Times New Roman" panose="02020603050405020304" pitchFamily="18" charset="0"/>
                      </a:endParaRPr>
                    </a:p>
                  </a:txBody>
                  <a:tcPr anchor="ctr">
                    <a:solidFill>
                      <a:srgbClr val="E9E9E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aseline="0"/>
                        <a:t>- Complete</a:t>
                      </a:r>
                      <a:endParaRPr lang="en-US" sz="800" baseline="0">
                        <a:solidFill>
                          <a:schemeClr val="tx1"/>
                        </a:solidFill>
                        <a:latin typeface="Times New Roman" panose="02020603050405020304" pitchFamily="18" charset="0"/>
                        <a:cs typeface="Times New Roman" panose="02020603050405020304" pitchFamily="18" charset="0"/>
                      </a:endParaRPr>
                    </a:p>
                  </a:txBody>
                  <a:tcPr anchor="ctr">
                    <a:solidFill>
                      <a:srgbClr val="E9E9E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aseline="0">
                          <a:solidFill>
                            <a:schemeClr val="tx1"/>
                          </a:solidFill>
                          <a:latin typeface="Times New Roman" panose="02020603050405020304" pitchFamily="18" charset="0"/>
                          <a:cs typeface="Times New Roman" panose="02020603050405020304" pitchFamily="18" charset="0"/>
                        </a:rPr>
                        <a:t>Terra_ccr_4254</a:t>
                      </a:r>
                    </a:p>
                  </a:txBody>
                  <a:tcPr anchor="ctr">
                    <a:lnR w="12700" cap="flat" cmpd="sng" algn="ctr">
                      <a:solidFill>
                        <a:schemeClr val="tx1"/>
                      </a:solidFill>
                      <a:prstDash val="solid"/>
                      <a:round/>
                      <a:headEnd type="none" w="med" len="med"/>
                      <a:tailEnd type="none" w="med" len="med"/>
                    </a:lnR>
                    <a:solidFill>
                      <a:srgbClr val="E9E9E9"/>
                    </a:solidFill>
                  </a:tcPr>
                </a:tc>
                <a:extLst>
                  <a:ext uri="{0D108BD9-81ED-4DB2-BD59-A6C34878D82A}">
                    <a16:rowId xmlns:a16="http://schemas.microsoft.com/office/drawing/2014/main" val="10025"/>
                  </a:ext>
                </a:extLst>
              </a:tr>
              <a:tr h="2144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50"/>
                        <a:t>ofl_am_186_LDRM_CEM_Execution.docx</a:t>
                      </a:r>
                      <a:endParaRPr lang="en-US" sz="75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E9E9E9"/>
                    </a:solidFill>
                  </a:tcPr>
                </a:tc>
                <a:tc vMerge="1">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lang="en-US" sz="900" b="1">
                        <a:solidFill>
                          <a:srgbClr val="7030A0"/>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r>
                        <a:rPr lang="en-US" sz="800"/>
                        <a:t>Maneuver</a:t>
                      </a:r>
                      <a:r>
                        <a:rPr lang="en-US" sz="800" baseline="0"/>
                        <a:t> e</a:t>
                      </a:r>
                      <a:r>
                        <a:rPr lang="en-US" sz="800"/>
                        <a:t>xecution SOP</a:t>
                      </a:r>
                      <a:endParaRPr lang="en-US" sz="800">
                        <a:latin typeface="Times New Roman" panose="02020603050405020304" pitchFamily="18" charset="0"/>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solidFill>
                      <a:srgbClr val="E9E9E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aseline="0"/>
                        <a:t>- Complete</a:t>
                      </a:r>
                      <a:endParaRPr lang="en-US" sz="800" baseline="0">
                        <a:solidFill>
                          <a:schemeClr val="tx1"/>
                        </a:solidFill>
                        <a:latin typeface="Times New Roman" panose="02020603050405020304" pitchFamily="18" charset="0"/>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solidFill>
                      <a:srgbClr val="E9E9E9"/>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aseline="0">
                          <a:solidFill>
                            <a:schemeClr val="tx1"/>
                          </a:solidFill>
                          <a:latin typeface="Times New Roman" panose="02020603050405020304" pitchFamily="18" charset="0"/>
                          <a:cs typeface="Times New Roman" panose="02020603050405020304" pitchFamily="18" charset="0"/>
                        </a:rPr>
                        <a:t>Terra_ccr_4255</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E9E9E9"/>
                    </a:solidFill>
                  </a:tcPr>
                </a:tc>
                <a:extLst>
                  <a:ext uri="{0D108BD9-81ED-4DB2-BD59-A6C34878D82A}">
                    <a16:rowId xmlns:a16="http://schemas.microsoft.com/office/drawing/2014/main" val="10026"/>
                  </a:ext>
                </a:extLst>
              </a:tr>
              <a:tr h="214411">
                <a:tc>
                  <a:txBody>
                    <a:bodyPr/>
                    <a:lstStyle/>
                    <a:p>
                      <a:r>
                        <a:rPr lang="en-US" sz="750"/>
                        <a:t>Terra_CEM_nn_CAM_yyyy_ddd_vv.pptx</a:t>
                      </a:r>
                      <a:endParaRPr lang="en-US" sz="75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C4DBBF"/>
                    </a:solidFill>
                  </a:tcPr>
                </a:tc>
                <a:tc rowSpan="2">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lang="en-US" sz="900" b="1"/>
                        <a:t>Slide Package</a:t>
                      </a:r>
                      <a:endParaRPr lang="en-US" sz="900" b="1">
                        <a:solidFill>
                          <a:schemeClr val="tx1"/>
                        </a:solidFill>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4DBBF"/>
                    </a:solidFill>
                  </a:tcPr>
                </a:tc>
                <a:tc>
                  <a:txBody>
                    <a:bodyPr/>
                    <a:lstStyle/>
                    <a:p>
                      <a:r>
                        <a:rPr lang="en-US" sz="800"/>
                        <a:t>CAM</a:t>
                      </a:r>
                      <a:r>
                        <a:rPr lang="en-US" sz="800" baseline="0"/>
                        <a:t> package template</a:t>
                      </a:r>
                      <a:endParaRPr lang="en-US" sz="800">
                        <a:solidFill>
                          <a:schemeClr val="tx1"/>
                        </a:solidFill>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solidFill>
                      <a:srgbClr val="C4DB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aseline="0"/>
                        <a:t>- Complete</a:t>
                      </a:r>
                      <a:endParaRPr lang="en-US" sz="800" baseline="0">
                        <a:solidFill>
                          <a:schemeClr val="tx1"/>
                        </a:solidFill>
                        <a:latin typeface="Times New Roman" panose="02020603050405020304" pitchFamily="18" charset="0"/>
                        <a:cs typeface="Times New Roman" panose="02020603050405020304" pitchFamily="18" charset="0"/>
                      </a:endParaRPr>
                    </a:p>
                  </a:txBody>
                  <a:tcPr anchor="ctr">
                    <a:lnT w="12700" cap="flat" cmpd="sng" algn="ctr">
                      <a:solidFill>
                        <a:schemeClr val="tx1"/>
                      </a:solidFill>
                      <a:prstDash val="solid"/>
                      <a:round/>
                      <a:headEnd type="none" w="med" len="med"/>
                      <a:tailEnd type="none" w="med" len="med"/>
                    </a:lnT>
                    <a:solidFill>
                      <a:srgbClr val="C4DB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aseline="0">
                          <a:solidFill>
                            <a:schemeClr val="tx1"/>
                          </a:solidFill>
                          <a:latin typeface="Times New Roman" panose="02020603050405020304" pitchFamily="18" charset="0"/>
                          <a:cs typeface="Times New Roman" panose="02020603050405020304" pitchFamily="18" charset="0"/>
                        </a:rPr>
                        <a:t>Terra_ccr_4250</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C4DBBF"/>
                    </a:solidFill>
                  </a:tcPr>
                </a:tc>
                <a:extLst>
                  <a:ext uri="{0D108BD9-81ED-4DB2-BD59-A6C34878D82A}">
                    <a16:rowId xmlns:a16="http://schemas.microsoft.com/office/drawing/2014/main" val="10027"/>
                  </a:ext>
                </a:extLst>
              </a:tr>
              <a:tr h="214411">
                <a:tc>
                  <a:txBody>
                    <a:bodyPr/>
                    <a:lstStyle/>
                    <a:p>
                      <a:pPr marL="0" lvl="1" algn="l" defTabSz="914400" rtl="0" eaLnBrk="1" latinLnBrk="0" hangingPunct="1">
                        <a:spcBef>
                          <a:spcPts val="0"/>
                        </a:spcBef>
                      </a:pPr>
                      <a:r>
                        <a:rPr lang="en-US" sz="750" kern="1200"/>
                        <a:t>Terra_CEM_ORR_V1.pptx</a:t>
                      </a:r>
                      <a:endParaRPr lang="en-US" sz="750" kern="120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C4DBBF"/>
                    </a:solidFill>
                  </a:tcPr>
                </a:tc>
                <a:tc vMerge="1">
                  <a:txBody>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lang="en-US" sz="900" b="1">
                        <a:solidFill>
                          <a:srgbClr val="7030A0"/>
                        </a:solidFill>
                        <a:latin typeface="Times New Roman" panose="02020603050405020304" pitchFamily="18" charset="0"/>
                        <a:cs typeface="Times New Roman" panose="02020603050405020304" pitchFamily="18" charset="0"/>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95000"/>
                      </a:schemeClr>
                    </a:solidFill>
                  </a:tcPr>
                </a:tc>
                <a:tc>
                  <a:txBody>
                    <a:bodyPr/>
                    <a:lstStyle/>
                    <a:p>
                      <a:r>
                        <a:rPr lang="en-US" sz="800"/>
                        <a:t>ORR slide</a:t>
                      </a:r>
                      <a:r>
                        <a:rPr lang="en-US" sz="800" baseline="0"/>
                        <a:t> package</a:t>
                      </a:r>
                      <a:endParaRPr lang="en-US" sz="800">
                        <a:solidFill>
                          <a:schemeClr val="tx1"/>
                        </a:solidFill>
                        <a:latin typeface="Times New Roman" panose="02020603050405020304" pitchFamily="18" charset="0"/>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solidFill>
                      <a:srgbClr val="C4DBB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aseline="0"/>
                        <a:t>- Complete</a:t>
                      </a:r>
                      <a:endParaRPr lang="en-US" sz="800" baseline="0">
                        <a:solidFill>
                          <a:schemeClr val="tx1"/>
                        </a:solidFill>
                        <a:latin typeface="Times New Roman" panose="02020603050405020304" pitchFamily="18" charset="0"/>
                        <a:cs typeface="Times New Roman" panose="02020603050405020304" pitchFamily="18" charset="0"/>
                      </a:endParaRPr>
                    </a:p>
                  </a:txBody>
                  <a:tcPr anchor="ctr">
                    <a:lnB w="12700" cap="flat" cmpd="sng" algn="ctr">
                      <a:solidFill>
                        <a:schemeClr val="tx1"/>
                      </a:solidFill>
                      <a:prstDash val="solid"/>
                      <a:round/>
                      <a:headEnd type="none" w="med" len="med"/>
                      <a:tailEnd type="none" w="med" len="med"/>
                    </a:lnB>
                    <a:solidFill>
                      <a:srgbClr val="C4DBBF"/>
                    </a:solidFill>
                  </a:tcPr>
                </a:tc>
                <a:tc>
                  <a:txBody>
                    <a:bodyPr/>
                    <a:lstStyle/>
                    <a:p>
                      <a:pPr marL="0" indent="0" algn="l">
                        <a:buFontTx/>
                        <a:buNone/>
                      </a:pPr>
                      <a:r>
                        <a:rPr lang="en-US" sz="700" baseline="0">
                          <a:solidFill>
                            <a:schemeClr val="tx1"/>
                          </a:solidFill>
                          <a:latin typeface="Times New Roman" panose="02020603050405020304" pitchFamily="18" charset="0"/>
                          <a:cs typeface="Times New Roman" panose="02020603050405020304" pitchFamily="18" charset="0"/>
                        </a:rPr>
                        <a:t>TBD</a:t>
                      </a: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C4DBBF"/>
                    </a:solidFill>
                  </a:tcPr>
                </a:tc>
                <a:extLst>
                  <a:ext uri="{0D108BD9-81ED-4DB2-BD59-A6C34878D82A}">
                    <a16:rowId xmlns:a16="http://schemas.microsoft.com/office/drawing/2014/main" val="10028"/>
                  </a:ext>
                </a:extLst>
              </a:tr>
            </a:tbl>
          </a:graphicData>
        </a:graphic>
      </p:graphicFrame>
    </p:spTree>
    <p:extLst>
      <p:ext uri="{BB962C8B-B14F-4D97-AF65-F5344CB8AC3E}">
        <p14:creationId xmlns:p14="http://schemas.microsoft.com/office/powerpoint/2010/main" val="235929419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Final Design</a:t>
            </a:r>
            <a:br>
              <a:rPr lang="en-US"/>
            </a:br>
            <a:r>
              <a:rPr lang="en-US" sz="2000"/>
              <a:t>Maneuver Outline</a:t>
            </a:r>
          </a:p>
        </p:txBody>
      </p:sp>
      <p:sp>
        <p:nvSpPr>
          <p:cNvPr id="3" name="Content Placeholder 2"/>
          <p:cNvSpPr>
            <a:spLocks noGrp="1"/>
          </p:cNvSpPr>
          <p:nvPr>
            <p:ph sz="half" idx="1"/>
          </p:nvPr>
        </p:nvSpPr>
        <p:spPr>
          <a:xfrm>
            <a:off x="152400" y="876300"/>
            <a:ext cx="8839200" cy="5191125"/>
          </a:xfrm>
        </p:spPr>
        <p:txBody>
          <a:bodyPr/>
          <a:lstStyle/>
          <a:p>
            <a:r>
              <a:rPr lang="en-US" sz="1600" b="1">
                <a:latin typeface="Arial" panose="020B0604020202020204" pitchFamily="34" charset="0"/>
                <a:cs typeface="Arial" panose="020B0604020202020204" pitchFamily="34" charset="0"/>
              </a:rPr>
              <a:t>First Slew</a:t>
            </a:r>
          </a:p>
          <a:p>
            <a:pPr lvl="1"/>
            <a:r>
              <a:rPr lang="en-US" sz="1200" b="0">
                <a:latin typeface="Arial" panose="020B0604020202020204" pitchFamily="34" charset="0"/>
                <a:cs typeface="Arial" panose="020B0604020202020204" pitchFamily="34" charset="0"/>
              </a:rPr>
              <a:t>Start time: 19:13-min before burn</a:t>
            </a:r>
          </a:p>
          <a:p>
            <a:pPr lvl="1"/>
            <a:r>
              <a:rPr lang="en-US" sz="1200" b="0">
                <a:latin typeface="Arial" panose="020B0604020202020204" pitchFamily="34" charset="0"/>
                <a:cs typeface="Arial" panose="020B0604020202020204" pitchFamily="34" charset="0"/>
              </a:rPr>
              <a:t>Midnight: First slew begins ~2 minutes before DAY/NIGHT</a:t>
            </a:r>
          </a:p>
          <a:p>
            <a:pPr lvl="1"/>
            <a:r>
              <a:rPr lang="en-US" sz="1200" b="0">
                <a:solidFill>
                  <a:srgbClr val="FF0000"/>
                </a:solidFill>
                <a:latin typeface="Arial" panose="020B0604020202020204" pitchFamily="34" charset="0"/>
                <a:cs typeface="Arial" panose="020B0604020202020204" pitchFamily="34" charset="0"/>
              </a:rPr>
              <a:t>Noon</a:t>
            </a:r>
            <a:r>
              <a:rPr lang="en-US" sz="1200" b="0">
                <a:latin typeface="Arial" panose="020B0604020202020204" pitchFamily="34" charset="0"/>
                <a:cs typeface="Arial" panose="020B0604020202020204" pitchFamily="34" charset="0"/>
              </a:rPr>
              <a:t>: First slew begins ~13 minutes after NIGHT/DAY</a:t>
            </a:r>
          </a:p>
          <a:p>
            <a:pPr lvl="1"/>
            <a:r>
              <a:rPr lang="en-US" sz="1200" b="0">
                <a:latin typeface="Arial" panose="020B0604020202020204" pitchFamily="34" charset="0"/>
                <a:cs typeface="Arial" panose="020B0604020202020204" pitchFamily="34" charset="0"/>
              </a:rPr>
              <a:t>Direction:  Noon: positive yaw (+X towards +Y)   |   Midnight: negative yaw (+X away from +Y) </a:t>
            </a:r>
          </a:p>
          <a:p>
            <a:pPr lvl="1"/>
            <a:r>
              <a:rPr lang="en-US" sz="1200" b="0">
                <a:latin typeface="Arial" panose="020B0604020202020204" pitchFamily="34" charset="0"/>
                <a:cs typeface="Arial" panose="020B0604020202020204" pitchFamily="34" charset="0"/>
              </a:rPr>
              <a:t>Magnitude: ~180˚</a:t>
            </a:r>
          </a:p>
          <a:p>
            <a:pPr lvl="1"/>
            <a:r>
              <a:rPr lang="en-US" sz="1200" b="0">
                <a:latin typeface="Arial" panose="020B0604020202020204" pitchFamily="34" charset="0"/>
                <a:cs typeface="Arial" panose="020B0604020202020204" pitchFamily="34" charset="0"/>
              </a:rPr>
              <a:t>Duration: 17:13-min</a:t>
            </a:r>
          </a:p>
          <a:p>
            <a:pPr lvl="1"/>
            <a:r>
              <a:rPr lang="en-US" sz="1200" b="0">
                <a:latin typeface="Arial" panose="020B0604020202020204" pitchFamily="34" charset="0"/>
                <a:cs typeface="Arial" panose="020B0604020202020204" pitchFamily="34" charset="0"/>
              </a:rPr>
              <a:t>S/C Cold side (+Y) / sun angle: &lt;90˚ in DAY</a:t>
            </a:r>
          </a:p>
          <a:p>
            <a:pPr lvl="1"/>
            <a:endParaRPr lang="en-US" sz="400" b="0">
              <a:latin typeface="Arial" panose="020B0604020202020204" pitchFamily="34" charset="0"/>
              <a:cs typeface="Arial" panose="020B0604020202020204" pitchFamily="34" charset="0"/>
            </a:endParaRPr>
          </a:p>
          <a:p>
            <a:r>
              <a:rPr lang="en-US" sz="1600" b="1">
                <a:latin typeface="Arial" panose="020B0604020202020204" pitchFamily="34" charset="0"/>
                <a:cs typeface="Arial" panose="020B0604020202020204" pitchFamily="34" charset="0"/>
              </a:rPr>
              <a:t>DV-Burn</a:t>
            </a:r>
          </a:p>
          <a:p>
            <a:pPr lvl="1"/>
            <a:r>
              <a:rPr lang="en-US" sz="1200" b="0">
                <a:latin typeface="Arial" panose="020B0604020202020204" pitchFamily="34" charset="0"/>
                <a:cs typeface="Arial" panose="020B0604020202020204" pitchFamily="34" charset="0"/>
              </a:rPr>
              <a:t>Post-slew hold: 2-min</a:t>
            </a:r>
          </a:p>
          <a:p>
            <a:pPr lvl="1"/>
            <a:r>
              <a:rPr lang="en-US" sz="1200" b="0">
                <a:latin typeface="Arial" panose="020B0604020202020204" pitchFamily="34" charset="0"/>
                <a:cs typeface="Arial" panose="020B0604020202020204" pitchFamily="34" charset="0"/>
              </a:rPr>
              <a:t>Burn location: Either S/C Noon or Midnight</a:t>
            </a:r>
          </a:p>
          <a:p>
            <a:pPr lvl="1"/>
            <a:r>
              <a:rPr lang="en-US" sz="1200" b="0">
                <a:latin typeface="Arial" panose="020B0604020202020204" pitchFamily="34" charset="0"/>
                <a:cs typeface="Arial" panose="020B0604020202020204" pitchFamily="34" charset="0"/>
              </a:rPr>
              <a:t>Burn duration: 320 seconds</a:t>
            </a:r>
          </a:p>
          <a:p>
            <a:pPr lvl="1"/>
            <a:r>
              <a:rPr lang="en-US" sz="1200" b="0">
                <a:latin typeface="Arial" panose="020B0604020202020204" pitchFamily="34" charset="0"/>
                <a:cs typeface="Arial" panose="020B0604020202020204" pitchFamily="34" charset="0"/>
              </a:rPr>
              <a:t>Duty cycle: 100%</a:t>
            </a:r>
          </a:p>
          <a:p>
            <a:pPr lvl="1"/>
            <a:r>
              <a:rPr lang="en-US" sz="1200" b="0">
                <a:latin typeface="Arial" panose="020B0604020202020204" pitchFamily="34" charset="0"/>
                <a:cs typeface="Arial" panose="020B0604020202020204" pitchFamily="34" charset="0"/>
              </a:rPr>
              <a:t>Post-burn hold: 2:30-min</a:t>
            </a:r>
          </a:p>
          <a:p>
            <a:pPr lvl="1"/>
            <a:endParaRPr lang="en-US" sz="300" b="0">
              <a:latin typeface="Arial" panose="020B0604020202020204" pitchFamily="34" charset="0"/>
              <a:cs typeface="Arial" panose="020B0604020202020204" pitchFamily="34" charset="0"/>
            </a:endParaRPr>
          </a:p>
          <a:p>
            <a:r>
              <a:rPr lang="en-US" sz="1600" b="1">
                <a:latin typeface="Arial" panose="020B0604020202020204" pitchFamily="34" charset="0"/>
                <a:cs typeface="Arial" panose="020B0604020202020204" pitchFamily="34" charset="0"/>
              </a:rPr>
              <a:t>Second Slew</a:t>
            </a:r>
          </a:p>
          <a:p>
            <a:pPr lvl="1"/>
            <a:r>
              <a:rPr lang="en-US" sz="1200" b="0">
                <a:latin typeface="Arial" panose="020B0604020202020204" pitchFamily="34" charset="0"/>
                <a:cs typeface="Arial" panose="020B0604020202020204" pitchFamily="34" charset="0"/>
              </a:rPr>
              <a:t>Start time: 2:30-min post-burn</a:t>
            </a:r>
          </a:p>
          <a:p>
            <a:pPr lvl="1"/>
            <a:r>
              <a:rPr lang="en-US" sz="1200" b="0">
                <a:latin typeface="Arial" panose="020B0604020202020204" pitchFamily="34" charset="0"/>
                <a:cs typeface="Arial" panose="020B0604020202020204" pitchFamily="34" charset="0"/>
              </a:rPr>
              <a:t>Direction:  Noon: positive yaw (+X towards +Y)   |   Midnight: negative yaw (+X away from +Y) </a:t>
            </a:r>
          </a:p>
          <a:p>
            <a:pPr lvl="1"/>
            <a:r>
              <a:rPr lang="en-US" sz="1200" b="0">
                <a:latin typeface="Arial" panose="020B0604020202020204" pitchFamily="34" charset="0"/>
                <a:cs typeface="Arial" panose="020B0604020202020204" pitchFamily="34" charset="0"/>
              </a:rPr>
              <a:t>Magnitude: ~180˚</a:t>
            </a:r>
          </a:p>
          <a:p>
            <a:pPr lvl="1"/>
            <a:r>
              <a:rPr lang="en-US" sz="1200" b="0">
                <a:latin typeface="Arial" panose="020B0604020202020204" pitchFamily="34" charset="0"/>
                <a:cs typeface="Arial" panose="020B0604020202020204" pitchFamily="34" charset="0"/>
              </a:rPr>
              <a:t>Duration: 17:13-min</a:t>
            </a:r>
          </a:p>
          <a:p>
            <a:pPr lvl="1"/>
            <a:r>
              <a:rPr lang="en-US" sz="1200" b="0">
                <a:latin typeface="Arial" panose="020B0604020202020204" pitchFamily="34" charset="0"/>
                <a:cs typeface="Arial" panose="020B0604020202020204" pitchFamily="34" charset="0"/>
              </a:rPr>
              <a:t>Noon: Second slew complete prior to DAY/NIGHT</a:t>
            </a:r>
          </a:p>
          <a:p>
            <a:pPr lvl="1"/>
            <a:r>
              <a:rPr lang="en-US" sz="1200" b="0">
                <a:latin typeface="Arial" panose="020B0604020202020204" pitchFamily="34" charset="0"/>
                <a:cs typeface="Arial" panose="020B0604020202020204" pitchFamily="34" charset="0"/>
              </a:rPr>
              <a:t>Midnight: Second slew complete ~8 minutes after NIGHT/DAY (no sunlight on +y side)</a:t>
            </a:r>
          </a:p>
          <a:p>
            <a:pPr lvl="1"/>
            <a:endParaRPr lang="en-US" sz="1400" b="0">
              <a:latin typeface="Arial" panose="020B0604020202020204" pitchFamily="34" charset="0"/>
              <a:cs typeface="Arial" panose="020B0604020202020204" pitchFamily="34" charset="0"/>
            </a:endParaRPr>
          </a:p>
          <a:p>
            <a:pPr lvl="1"/>
            <a:endParaRPr lang="en-US" sz="1400" b="0">
              <a:latin typeface="Arial" panose="020B0604020202020204" pitchFamily="34" charset="0"/>
              <a:cs typeface="Arial" panose="020B0604020202020204" pitchFamily="34" charset="0"/>
            </a:endParaRPr>
          </a:p>
          <a:p>
            <a:pPr lvl="1"/>
            <a:endParaRPr lang="en-US" sz="1400" b="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8115474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FAD5997-F9C1-4BBF-B539-D4D38E5DEEE4}"/>
              </a:ext>
            </a:extLst>
          </p:cNvPr>
          <p:cNvSpPr>
            <a:spLocks noGrp="1"/>
          </p:cNvSpPr>
          <p:nvPr>
            <p:ph type="title"/>
          </p:nvPr>
        </p:nvSpPr>
        <p:spPr>
          <a:xfrm>
            <a:off x="457200" y="0"/>
            <a:ext cx="8229600" cy="731837"/>
          </a:xfrm>
        </p:spPr>
        <p:txBody>
          <a:bodyPr>
            <a:normAutofit fontScale="90000"/>
          </a:bodyPr>
          <a:lstStyle/>
          <a:p>
            <a:r>
              <a:rPr lang="en-US"/>
              <a:t>Final Design</a:t>
            </a:r>
            <a:br>
              <a:rPr lang="en-US"/>
            </a:br>
            <a:r>
              <a:rPr lang="en-US" sz="2000"/>
              <a:t>Addressing Constraints</a:t>
            </a:r>
          </a:p>
        </p:txBody>
      </p:sp>
      <p:graphicFrame>
        <p:nvGraphicFramePr>
          <p:cNvPr id="7" name="Table 6">
            <a:extLst>
              <a:ext uri="{FF2B5EF4-FFF2-40B4-BE49-F238E27FC236}">
                <a16:creationId xmlns:a16="http://schemas.microsoft.com/office/drawing/2014/main" id="{88911569-4BF5-4046-A94F-40BBEE917B36}"/>
              </a:ext>
            </a:extLst>
          </p:cNvPr>
          <p:cNvGraphicFramePr>
            <a:graphicFrameLocks noGrp="1"/>
          </p:cNvGraphicFramePr>
          <p:nvPr>
            <p:extLst>
              <p:ext uri="{D42A27DB-BD31-4B8C-83A1-F6EECF244321}">
                <p14:modId xmlns:p14="http://schemas.microsoft.com/office/powerpoint/2010/main" val="265315910"/>
              </p:ext>
            </p:extLst>
          </p:nvPr>
        </p:nvGraphicFramePr>
        <p:xfrm>
          <a:off x="261256" y="1256778"/>
          <a:ext cx="8425543" cy="2593515"/>
        </p:xfrm>
        <a:graphic>
          <a:graphicData uri="http://schemas.openxmlformats.org/drawingml/2006/table">
            <a:tbl>
              <a:tblPr firstRow="1" bandRow="1">
                <a:tableStyleId>{5C22544A-7EE6-4342-B048-85BDC9FD1C3A}</a:tableStyleId>
              </a:tblPr>
              <a:tblGrid>
                <a:gridCol w="1767869">
                  <a:extLst>
                    <a:ext uri="{9D8B030D-6E8A-4147-A177-3AD203B41FA5}">
                      <a16:colId xmlns:a16="http://schemas.microsoft.com/office/drawing/2014/main" val="20000"/>
                    </a:ext>
                  </a:extLst>
                </a:gridCol>
                <a:gridCol w="3094020">
                  <a:extLst>
                    <a:ext uri="{9D8B030D-6E8A-4147-A177-3AD203B41FA5}">
                      <a16:colId xmlns:a16="http://schemas.microsoft.com/office/drawing/2014/main" val="20001"/>
                    </a:ext>
                  </a:extLst>
                </a:gridCol>
                <a:gridCol w="3563654">
                  <a:extLst>
                    <a:ext uri="{9D8B030D-6E8A-4147-A177-3AD203B41FA5}">
                      <a16:colId xmlns:a16="http://schemas.microsoft.com/office/drawing/2014/main" val="2244787278"/>
                    </a:ext>
                  </a:extLst>
                </a:gridCol>
              </a:tblGrid>
              <a:tr h="368475">
                <a:tc>
                  <a:txBody>
                    <a:bodyPr/>
                    <a:lstStyle/>
                    <a:p>
                      <a:r>
                        <a:rPr lang="en-US" sz="1800"/>
                        <a:t>Constraint</a:t>
                      </a:r>
                    </a:p>
                  </a:txBody>
                  <a:tcPr/>
                </a:tc>
                <a:tc>
                  <a:txBody>
                    <a:bodyPr/>
                    <a:lstStyle/>
                    <a:p>
                      <a:r>
                        <a:rPr lang="en-US" sz="1800"/>
                        <a:t>Requirement</a:t>
                      </a:r>
                    </a:p>
                  </a:txBody>
                  <a:tcPr/>
                </a:tc>
                <a:tc>
                  <a:txBody>
                    <a:bodyPr/>
                    <a:lstStyle/>
                    <a:p>
                      <a:r>
                        <a:rPr lang="en-US" sz="1800"/>
                        <a:t>Design Compliance</a:t>
                      </a:r>
                    </a:p>
                  </a:txBody>
                  <a:tcPr/>
                </a:tc>
                <a:extLst>
                  <a:ext uri="{0D108BD9-81ED-4DB2-BD59-A6C34878D82A}">
                    <a16:rowId xmlns:a16="http://schemas.microsoft.com/office/drawing/2014/main" val="10000"/>
                  </a:ext>
                </a:extLst>
              </a:tr>
              <a:tr h="448311">
                <a:tc>
                  <a:txBody>
                    <a:bodyPr/>
                    <a:lstStyle/>
                    <a:p>
                      <a:r>
                        <a:rPr lang="en-US" sz="1600" b="1"/>
                        <a:t>Sun-Angle constraint</a:t>
                      </a:r>
                    </a:p>
                  </a:txBody>
                  <a:tcPr/>
                </a:tc>
                <a:tc>
                  <a:txBody>
                    <a:bodyPr/>
                    <a:lstStyle/>
                    <a:p>
                      <a:r>
                        <a:rPr lang="en-US" sz="1600"/>
                        <a:t>&lt; 15 minutes of equivalent direct/perpendicular sun exposure on cold side (+Y)</a:t>
                      </a:r>
                    </a:p>
                  </a:txBody>
                  <a:tcPr/>
                </a:tc>
                <a:tc>
                  <a:txBody>
                    <a:bodyPr/>
                    <a:lstStyle/>
                    <a:p>
                      <a:r>
                        <a:rPr lang="en-US" sz="1600"/>
                        <a:t>Midnight : No expected +Y Sun exposure</a:t>
                      </a:r>
                    </a:p>
                    <a:p>
                      <a:r>
                        <a:rPr lang="en-US" sz="1600"/>
                        <a:t>Noon : Max estimated full sun &lt;10 minutes</a:t>
                      </a:r>
                    </a:p>
                  </a:txBody>
                  <a:tcPr/>
                </a:tc>
                <a:extLst>
                  <a:ext uri="{0D108BD9-81ED-4DB2-BD59-A6C34878D82A}">
                    <a16:rowId xmlns:a16="http://schemas.microsoft.com/office/drawing/2014/main" val="10001"/>
                  </a:ext>
                </a:extLst>
              </a:tr>
              <a:tr h="326214">
                <a:tc>
                  <a:txBody>
                    <a:bodyPr/>
                    <a:lstStyle/>
                    <a:p>
                      <a:r>
                        <a:rPr lang="en-US" sz="1600" b="1"/>
                        <a:t>Battery State of Charge*</a:t>
                      </a:r>
                    </a:p>
                  </a:txBody>
                  <a:tcPr/>
                </a:tc>
                <a:tc>
                  <a:txBody>
                    <a:bodyPr/>
                    <a:lstStyle/>
                    <a:p>
                      <a:r>
                        <a:rPr lang="en-US" sz="1600"/>
                        <a:t>Power Profile demonstrates recovery to 100% SOC after maneuver</a:t>
                      </a:r>
                    </a:p>
                  </a:txBody>
                  <a:tcPr/>
                </a:tc>
                <a:tc>
                  <a:txBody>
                    <a:bodyPr/>
                    <a:lstStyle/>
                    <a:p>
                      <a:r>
                        <a:rPr lang="en-US" sz="1600"/>
                        <a:t>Various seasons and scenarios reviewed and were power positive generally above historic min of 64% BBAT SOC</a:t>
                      </a:r>
                    </a:p>
                  </a:txBody>
                  <a:tcPr/>
                </a:tc>
                <a:extLst>
                  <a:ext uri="{0D108BD9-81ED-4DB2-BD59-A6C34878D82A}">
                    <a16:rowId xmlns:a16="http://schemas.microsoft.com/office/drawing/2014/main" val="10002"/>
                  </a:ext>
                </a:extLst>
              </a:tr>
              <a:tr h="448311">
                <a:tc>
                  <a:txBody>
                    <a:bodyPr/>
                    <a:lstStyle/>
                    <a:p>
                      <a:r>
                        <a:rPr lang="en-US" sz="1600" b="1"/>
                        <a:t>Maneuver Phasing</a:t>
                      </a:r>
                    </a:p>
                  </a:txBody>
                  <a:tcPr/>
                </a:tc>
                <a:tc>
                  <a:txBody>
                    <a:bodyPr/>
                    <a:lstStyle/>
                    <a:p>
                      <a:r>
                        <a:rPr lang="en-US" sz="1600"/>
                        <a:t>CEMs</a:t>
                      </a:r>
                      <a:r>
                        <a:rPr lang="en-US" sz="1600" baseline="0"/>
                        <a:t> must be phased 180 degrees apart to maintain frozen orbit</a:t>
                      </a:r>
                      <a:endParaRPr lang="en-US" sz="1600"/>
                    </a:p>
                  </a:txBody>
                  <a:tcPr/>
                </a:tc>
                <a:tc>
                  <a:txBody>
                    <a:bodyPr/>
                    <a:lstStyle/>
                    <a:p>
                      <a:r>
                        <a:rPr lang="en-US" sz="1600"/>
                        <a:t>FDS assessed Midnight/Noon paring to maintain frozen orbit on exit</a:t>
                      </a:r>
                    </a:p>
                  </a:txBody>
                  <a:tcPr/>
                </a:tc>
                <a:extLst>
                  <a:ext uri="{0D108BD9-81ED-4DB2-BD59-A6C34878D82A}">
                    <a16:rowId xmlns:a16="http://schemas.microsoft.com/office/drawing/2014/main" val="10003"/>
                  </a:ext>
                </a:extLst>
              </a:tr>
            </a:tbl>
          </a:graphicData>
        </a:graphic>
      </p:graphicFrame>
      <p:sp>
        <p:nvSpPr>
          <p:cNvPr id="8" name="TextBox 7">
            <a:extLst>
              <a:ext uri="{FF2B5EF4-FFF2-40B4-BE49-F238E27FC236}">
                <a16:creationId xmlns:a16="http://schemas.microsoft.com/office/drawing/2014/main" id="{BC9FAE58-2C58-42A7-AA05-E22D6D1CFDC9}"/>
              </a:ext>
            </a:extLst>
          </p:cNvPr>
          <p:cNvSpPr txBox="1"/>
          <p:nvPr/>
        </p:nvSpPr>
        <p:spPr>
          <a:xfrm>
            <a:off x="1600868" y="4212997"/>
            <a:ext cx="5746317" cy="523220"/>
          </a:xfrm>
          <a:prstGeom prst="rect">
            <a:avLst/>
          </a:prstGeom>
          <a:noFill/>
        </p:spPr>
        <p:txBody>
          <a:bodyPr wrap="none" rtlCol="0">
            <a:spAutoFit/>
          </a:bodyPr>
          <a:lstStyle/>
          <a:p>
            <a:pPr algn="ctr"/>
            <a:r>
              <a:rPr lang="en-US" sz="1400"/>
              <a:t>* - If conditions require, FOT can adjust loads to minimize impact to SOC</a:t>
            </a:r>
          </a:p>
          <a:p>
            <a:pPr algn="ctr"/>
            <a:r>
              <a:rPr lang="en-US" sz="1400"/>
              <a:t>Actual maneuver plan will be checked against constraints as part of Planning</a:t>
            </a:r>
          </a:p>
        </p:txBody>
      </p:sp>
    </p:spTree>
    <p:extLst>
      <p:ext uri="{BB962C8B-B14F-4D97-AF65-F5344CB8AC3E}">
        <p14:creationId xmlns:p14="http://schemas.microsoft.com/office/powerpoint/2010/main" val="270859996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Final Design</a:t>
            </a:r>
            <a:br>
              <a:rPr lang="en-US"/>
            </a:br>
            <a:r>
              <a:rPr lang="en-US" sz="2000"/>
              <a:t>Maneuver Contact Layout</a:t>
            </a:r>
            <a:endParaRPr lang="en-US"/>
          </a:p>
        </p:txBody>
      </p:sp>
      <p:grpSp>
        <p:nvGrpSpPr>
          <p:cNvPr id="9" name="Group 8"/>
          <p:cNvGrpSpPr/>
          <p:nvPr/>
        </p:nvGrpSpPr>
        <p:grpSpPr>
          <a:xfrm>
            <a:off x="818832" y="1221362"/>
            <a:ext cx="7964492" cy="5396705"/>
            <a:chOff x="762000" y="1085850"/>
            <a:chExt cx="7964492" cy="5396705"/>
          </a:xfrm>
        </p:grpSpPr>
        <p:pic>
          <p:nvPicPr>
            <p:cNvPr id="3" name="Picture 2"/>
            <p:cNvPicPr>
              <a:picLocks noChangeAspect="1"/>
            </p:cNvPicPr>
            <p:nvPr/>
          </p:nvPicPr>
          <p:blipFill>
            <a:blip r:embed="rId2"/>
            <a:stretch>
              <a:fillRect/>
            </a:stretch>
          </p:blipFill>
          <p:spPr>
            <a:xfrm>
              <a:off x="762000" y="1085850"/>
              <a:ext cx="7964492" cy="5396705"/>
            </a:xfrm>
            <a:prstGeom prst="rect">
              <a:avLst/>
            </a:prstGeom>
          </p:spPr>
        </p:pic>
        <p:sp>
          <p:nvSpPr>
            <p:cNvPr id="4" name="Rectangle 3"/>
            <p:cNvSpPr/>
            <p:nvPr/>
          </p:nvSpPr>
          <p:spPr bwMode="auto">
            <a:xfrm>
              <a:off x="4587875" y="3505200"/>
              <a:ext cx="822325" cy="533400"/>
            </a:xfrm>
            <a:prstGeom prst="rect">
              <a:avLst/>
            </a:prstGeom>
            <a:solidFill>
              <a:schemeClr val="bg1"/>
            </a:solidFill>
            <a:ln w="28575"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grpSp>
      <p:sp>
        <p:nvSpPr>
          <p:cNvPr id="60" name="TextBox 59"/>
          <p:cNvSpPr txBox="1"/>
          <p:nvPr/>
        </p:nvSpPr>
        <p:spPr>
          <a:xfrm>
            <a:off x="4267200" y="1021348"/>
            <a:ext cx="1638298" cy="369332"/>
          </a:xfrm>
          <a:prstGeom prst="rect">
            <a:avLst/>
          </a:prstGeom>
          <a:noFill/>
        </p:spPr>
        <p:txBody>
          <a:bodyPr wrap="square" rtlCol="0">
            <a:spAutoFit/>
          </a:bodyPr>
          <a:lstStyle/>
          <a:p>
            <a:r>
              <a:rPr lang="en-US" b="1"/>
              <a:t>Noon CEM</a:t>
            </a:r>
          </a:p>
        </p:txBody>
      </p:sp>
      <p:sp>
        <p:nvSpPr>
          <p:cNvPr id="61" name="TextBox 60"/>
          <p:cNvSpPr txBox="1"/>
          <p:nvPr/>
        </p:nvSpPr>
        <p:spPr>
          <a:xfrm>
            <a:off x="398456" y="1021348"/>
            <a:ext cx="1943100" cy="369332"/>
          </a:xfrm>
          <a:prstGeom prst="rect">
            <a:avLst/>
          </a:prstGeom>
          <a:noFill/>
        </p:spPr>
        <p:txBody>
          <a:bodyPr wrap="square" rtlCol="0">
            <a:spAutoFit/>
          </a:bodyPr>
          <a:lstStyle/>
          <a:p>
            <a:r>
              <a:rPr lang="en-US" b="1"/>
              <a:t>Midnight CEM</a:t>
            </a:r>
          </a:p>
        </p:txBody>
      </p:sp>
    </p:spTree>
    <p:extLst>
      <p:ext uri="{BB962C8B-B14F-4D97-AF65-F5344CB8AC3E}">
        <p14:creationId xmlns:p14="http://schemas.microsoft.com/office/powerpoint/2010/main" val="410823176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38250" y="-9525"/>
            <a:ext cx="6667500" cy="778668"/>
          </a:xfrm>
        </p:spPr>
        <p:txBody>
          <a:bodyPr>
            <a:normAutofit fontScale="90000"/>
          </a:bodyPr>
          <a:lstStyle/>
          <a:p>
            <a:r>
              <a:rPr lang="en-US"/>
              <a:t>Planning and Execution</a:t>
            </a:r>
            <a:br>
              <a:rPr lang="en-US"/>
            </a:br>
            <a:r>
              <a:rPr lang="en-US" sz="2000"/>
              <a:t>Preparation Timeline</a:t>
            </a:r>
          </a:p>
        </p:txBody>
      </p:sp>
      <p:pic>
        <p:nvPicPr>
          <p:cNvPr id="64" name="Picture 63"/>
          <p:cNvPicPr>
            <a:picLocks noChangeAspect="1"/>
          </p:cNvPicPr>
          <p:nvPr/>
        </p:nvPicPr>
        <p:blipFill>
          <a:blip r:embed="rId2"/>
          <a:stretch>
            <a:fillRect/>
          </a:stretch>
        </p:blipFill>
        <p:spPr>
          <a:xfrm>
            <a:off x="1371600" y="1072355"/>
            <a:ext cx="6496050" cy="5543550"/>
          </a:xfrm>
          <a:prstGeom prst="rect">
            <a:avLst/>
          </a:prstGeom>
        </p:spPr>
      </p:pic>
    </p:spTree>
    <p:extLst>
      <p:ext uri="{BB962C8B-B14F-4D97-AF65-F5344CB8AC3E}">
        <p14:creationId xmlns:p14="http://schemas.microsoft.com/office/powerpoint/2010/main" val="379411873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4450" y="90487"/>
            <a:ext cx="6667500" cy="550068"/>
          </a:xfrm>
        </p:spPr>
        <p:txBody>
          <a:bodyPr>
            <a:normAutofit fontScale="90000"/>
          </a:bodyPr>
          <a:lstStyle/>
          <a:p>
            <a:r>
              <a:rPr lang="en-US"/>
              <a:t>Planning &amp; Execution</a:t>
            </a:r>
            <a:br>
              <a:rPr lang="en-US"/>
            </a:br>
            <a:r>
              <a:rPr lang="en-US" sz="2000"/>
              <a:t>Operational Tables and Stored Commanding</a:t>
            </a:r>
          </a:p>
        </p:txBody>
      </p:sp>
      <p:sp>
        <p:nvSpPr>
          <p:cNvPr id="65" name="Rectangle 64"/>
          <p:cNvSpPr/>
          <p:nvPr/>
        </p:nvSpPr>
        <p:spPr>
          <a:xfrm>
            <a:off x="228600" y="965962"/>
            <a:ext cx="4419600" cy="338554"/>
          </a:xfrm>
          <a:prstGeom prst="rect">
            <a:avLst/>
          </a:prstGeom>
        </p:spPr>
        <p:txBody>
          <a:bodyPr wrap="square">
            <a:spAutoFit/>
          </a:bodyPr>
          <a:lstStyle/>
          <a:p>
            <a:r>
              <a:rPr lang="en-US">
                <a:solidFill>
                  <a:schemeClr val="accent6"/>
                </a:solidFill>
              </a:rPr>
              <a:t>FOT Tables</a:t>
            </a:r>
          </a:p>
        </p:txBody>
      </p:sp>
      <p:sp>
        <p:nvSpPr>
          <p:cNvPr id="66" name="Rectangle 65"/>
          <p:cNvSpPr/>
          <p:nvPr/>
        </p:nvSpPr>
        <p:spPr>
          <a:xfrm>
            <a:off x="4800600" y="941633"/>
            <a:ext cx="4267200" cy="338554"/>
          </a:xfrm>
          <a:prstGeom prst="rect">
            <a:avLst/>
          </a:prstGeom>
        </p:spPr>
        <p:txBody>
          <a:bodyPr wrap="square">
            <a:spAutoFit/>
          </a:bodyPr>
          <a:lstStyle/>
          <a:p>
            <a:r>
              <a:rPr lang="en-US">
                <a:solidFill>
                  <a:schemeClr val="accent6"/>
                </a:solidFill>
              </a:rPr>
              <a:t>FDS Tables</a:t>
            </a:r>
          </a:p>
        </p:txBody>
      </p:sp>
      <p:sp>
        <p:nvSpPr>
          <p:cNvPr id="68" name="Rectangle 67"/>
          <p:cNvSpPr/>
          <p:nvPr/>
        </p:nvSpPr>
        <p:spPr>
          <a:xfrm>
            <a:off x="457200" y="3871068"/>
            <a:ext cx="8153400" cy="338554"/>
          </a:xfrm>
          <a:prstGeom prst="rect">
            <a:avLst/>
          </a:prstGeom>
        </p:spPr>
        <p:txBody>
          <a:bodyPr wrap="square">
            <a:spAutoFit/>
          </a:bodyPr>
          <a:lstStyle/>
          <a:p>
            <a:r>
              <a:rPr lang="en-US">
                <a:solidFill>
                  <a:schemeClr val="accent1">
                    <a:lumMod val="75000"/>
                  </a:schemeClr>
                </a:solidFill>
              </a:rPr>
              <a:t>Onboard FSW Commanding</a:t>
            </a:r>
          </a:p>
        </p:txBody>
      </p:sp>
      <p:graphicFrame>
        <p:nvGraphicFramePr>
          <p:cNvPr id="10" name="Table 9"/>
          <p:cNvGraphicFramePr>
            <a:graphicFrameLocks noGrp="1"/>
          </p:cNvGraphicFramePr>
          <p:nvPr/>
        </p:nvGraphicFramePr>
        <p:xfrm>
          <a:off x="152400" y="1280187"/>
          <a:ext cx="4953000" cy="2096961"/>
        </p:xfrm>
        <a:graphic>
          <a:graphicData uri="http://schemas.openxmlformats.org/drawingml/2006/table">
            <a:tbl>
              <a:tblPr firstRow="1" bandRow="1">
                <a:tableStyleId>{21E4AEA4-8DFA-4A89-87EB-49C32662AFE0}</a:tableStyleId>
              </a:tblPr>
              <a:tblGrid>
                <a:gridCol w="449580">
                  <a:extLst>
                    <a:ext uri="{9D8B030D-6E8A-4147-A177-3AD203B41FA5}">
                      <a16:colId xmlns:a16="http://schemas.microsoft.com/office/drawing/2014/main" val="20000"/>
                    </a:ext>
                  </a:extLst>
                </a:gridCol>
                <a:gridCol w="1485186">
                  <a:extLst>
                    <a:ext uri="{9D8B030D-6E8A-4147-A177-3AD203B41FA5}">
                      <a16:colId xmlns:a16="http://schemas.microsoft.com/office/drawing/2014/main" val="20001"/>
                    </a:ext>
                  </a:extLst>
                </a:gridCol>
                <a:gridCol w="3018234">
                  <a:extLst>
                    <a:ext uri="{9D8B030D-6E8A-4147-A177-3AD203B41FA5}">
                      <a16:colId xmlns:a16="http://schemas.microsoft.com/office/drawing/2014/main" val="20002"/>
                    </a:ext>
                  </a:extLst>
                </a:gridCol>
              </a:tblGrid>
              <a:tr h="189024">
                <a:tc>
                  <a:txBody>
                    <a:bodyPr/>
                    <a:lstStyle/>
                    <a:p>
                      <a:pPr algn="ctr"/>
                      <a:r>
                        <a:rPr lang="en-US" sz="1400"/>
                        <a:t>#</a:t>
                      </a:r>
                    </a:p>
                  </a:txBody>
                  <a:tcPr/>
                </a:tc>
                <a:tc>
                  <a:txBody>
                    <a:bodyPr/>
                    <a:lstStyle/>
                    <a:p>
                      <a:pPr algn="ctr"/>
                      <a:r>
                        <a:rPr lang="en-US" sz="1400"/>
                        <a:t>Table</a:t>
                      </a:r>
                    </a:p>
                  </a:txBody>
                  <a:tcPr/>
                </a:tc>
                <a:tc>
                  <a:txBody>
                    <a:bodyPr/>
                    <a:lstStyle/>
                    <a:p>
                      <a:pPr algn="ctr"/>
                      <a:r>
                        <a:rPr lang="en-US" sz="1400" kern="1200"/>
                        <a:t>Description</a:t>
                      </a:r>
                      <a:endParaRPr lang="en-US" sz="1400" b="1" kern="1200">
                        <a:solidFill>
                          <a:schemeClr val="lt1"/>
                        </a:solidFill>
                        <a:latin typeface="+mn-lt"/>
                        <a:ea typeface="+mn-ea"/>
                        <a:cs typeface="+mn-cs"/>
                      </a:endParaRPr>
                    </a:p>
                  </a:txBody>
                  <a:tcPr/>
                </a:tc>
                <a:extLst>
                  <a:ext uri="{0D108BD9-81ED-4DB2-BD59-A6C34878D82A}">
                    <a16:rowId xmlns:a16="http://schemas.microsoft.com/office/drawing/2014/main" val="10000"/>
                  </a:ext>
                </a:extLst>
              </a:tr>
              <a:tr h="279816">
                <a:tc>
                  <a:txBody>
                    <a:bodyPr/>
                    <a:lstStyle/>
                    <a:p>
                      <a:r>
                        <a:rPr lang="en-US" sz="1200"/>
                        <a:t>126</a:t>
                      </a:r>
                    </a:p>
                  </a:txBody>
                  <a:tcPr/>
                </a:tc>
                <a:tc>
                  <a:txBody>
                    <a:bodyPr/>
                    <a:lstStyle/>
                    <a:p>
                      <a:r>
                        <a:rPr lang="en-US" sz="1200" baseline="0">
                          <a:solidFill>
                            <a:schemeClr val="tx1"/>
                          </a:solidFill>
                        </a:rPr>
                        <a:t>Attitude Slew</a:t>
                      </a:r>
                      <a:endParaRPr lang="en-US" sz="1200">
                        <a:solidFill>
                          <a:schemeClr val="tx1"/>
                        </a:solidFill>
                      </a:endParaRPr>
                    </a:p>
                  </a:txBody>
                  <a:tcPr/>
                </a:tc>
                <a:tc>
                  <a:txBody>
                    <a:bodyPr/>
                    <a:lstStyle/>
                    <a:p>
                      <a:pPr marL="168275" lvl="2" indent="-168275">
                        <a:lnSpc>
                          <a:spcPct val="110000"/>
                        </a:lnSpc>
                        <a:spcBef>
                          <a:spcPct val="30000"/>
                        </a:spcBef>
                        <a:buFont typeface="Arial" panose="020B0604020202020204" pitchFamily="34" charset="0"/>
                        <a:buChar char="•"/>
                      </a:pPr>
                      <a:r>
                        <a:rPr lang="en-US" sz="1100" kern="1200">
                          <a:solidFill>
                            <a:schemeClr val="tx1"/>
                          </a:solidFill>
                        </a:rPr>
                        <a:t>Resides in CM with a slew direction and</a:t>
                      </a:r>
                      <a:r>
                        <a:rPr lang="en-US" sz="1100" kern="1200" baseline="0">
                          <a:solidFill>
                            <a:schemeClr val="tx1"/>
                          </a:solidFill>
                        </a:rPr>
                        <a:t> magnitude of </a:t>
                      </a:r>
                      <a:r>
                        <a:rPr lang="en-US" sz="1100" kern="1200">
                          <a:solidFill>
                            <a:srgbClr val="0000FF"/>
                          </a:solidFill>
                        </a:rPr>
                        <a:t>±</a:t>
                      </a:r>
                      <a:r>
                        <a:rPr lang="en-US" sz="1100" kern="1200">
                          <a:solidFill>
                            <a:schemeClr val="tx1"/>
                          </a:solidFill>
                        </a:rPr>
                        <a:t>180.04° Slew</a:t>
                      </a:r>
                    </a:p>
                  </a:txBody>
                  <a:tcPr/>
                </a:tc>
                <a:extLst>
                  <a:ext uri="{0D108BD9-81ED-4DB2-BD59-A6C34878D82A}">
                    <a16:rowId xmlns:a16="http://schemas.microsoft.com/office/drawing/2014/main" val="10001"/>
                  </a:ext>
                </a:extLst>
              </a:tr>
              <a:tr h="174795">
                <a:tc>
                  <a:txBody>
                    <a:bodyPr/>
                    <a:lstStyle/>
                    <a:p>
                      <a:r>
                        <a:rPr lang="en-US" sz="1200"/>
                        <a:t>106</a:t>
                      </a:r>
                    </a:p>
                  </a:txBody>
                  <a:tcPr/>
                </a:tc>
                <a:tc>
                  <a:txBody>
                    <a:bodyPr/>
                    <a:lstStyle/>
                    <a:p>
                      <a:r>
                        <a:rPr lang="en-US" sz="1200"/>
                        <a:t>Delta V Parameters</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a:t>Resides in CM with the Burn Duration of </a:t>
                      </a:r>
                      <a:r>
                        <a:rPr lang="en-US" sz="1100" kern="1200">
                          <a:solidFill>
                            <a:srgbClr val="0000FF"/>
                          </a:solidFill>
                        </a:rPr>
                        <a:t>320 seconds</a:t>
                      </a:r>
                      <a:endParaRPr lang="en-US" sz="1100" kern="1200">
                        <a:solidFill>
                          <a:srgbClr val="0000FF"/>
                        </a:solidFill>
                        <a:ea typeface="+mn-ea"/>
                        <a:cs typeface="+mn-cs"/>
                      </a:endParaRPr>
                    </a:p>
                  </a:txBody>
                  <a:tcPr/>
                </a:tc>
                <a:extLst>
                  <a:ext uri="{0D108BD9-81ED-4DB2-BD59-A6C34878D82A}">
                    <a16:rowId xmlns:a16="http://schemas.microsoft.com/office/drawing/2014/main" val="10002"/>
                  </a:ext>
                </a:extLst>
              </a:tr>
              <a:tr h="283535">
                <a:tc>
                  <a:txBody>
                    <a:bodyPr/>
                    <a:lstStyle/>
                    <a:p>
                      <a:r>
                        <a:rPr lang="en-US" sz="1200"/>
                        <a:t>107</a:t>
                      </a:r>
                    </a:p>
                  </a:txBody>
                  <a:tcPr/>
                </a:tc>
                <a:tc>
                  <a:txBody>
                    <a:bodyPr/>
                    <a:lstStyle/>
                    <a:p>
                      <a:r>
                        <a:rPr lang="en-US" sz="1200"/>
                        <a:t>Delta V Offset Parameters</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a:t>Resides in CM with 0 biases for all 3 axes</a:t>
                      </a:r>
                      <a:endParaRPr lang="en-US" sz="1100" kern="1200">
                        <a:ea typeface="+mn-ea"/>
                        <a:cs typeface="+mn-cs"/>
                      </a:endParaRPr>
                    </a:p>
                  </a:txBody>
                  <a:tcPr/>
                </a:tc>
                <a:extLst>
                  <a:ext uri="{0D108BD9-81ED-4DB2-BD59-A6C34878D82A}">
                    <a16:rowId xmlns:a16="http://schemas.microsoft.com/office/drawing/2014/main" val="10003"/>
                  </a:ext>
                </a:extLst>
              </a:tr>
              <a:tr h="383416">
                <a:tc>
                  <a:txBody>
                    <a:bodyPr/>
                    <a:lstStyle/>
                    <a:p>
                      <a:r>
                        <a:rPr lang="en-US" sz="1200"/>
                        <a:t>N/A</a:t>
                      </a:r>
                    </a:p>
                  </a:txBody>
                  <a:tcPr/>
                </a:tc>
                <a:tc>
                  <a:txBody>
                    <a:bodyPr/>
                    <a:lstStyle/>
                    <a:p>
                      <a:r>
                        <a:rPr lang="en-US" sz="1200"/>
                        <a:t>TMON 1 Patch/De-Patch TLS</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a:ea typeface="+mn-ea"/>
                          <a:cs typeface="+mn-cs"/>
                        </a:rPr>
                        <a:t>Retro</a:t>
                      </a:r>
                      <a:r>
                        <a:rPr lang="en-US" sz="1100" kern="1200">
                          <a:solidFill>
                            <a:schemeClr val="dk1"/>
                          </a:solidFill>
                          <a:latin typeface="+mn-lt"/>
                          <a:ea typeface="+mn-ea"/>
                          <a:cs typeface="+mn-cs"/>
                        </a:rPr>
                        <a:t>: +0.16˚/s &gt; pitch rate &gt; -0.04˚/s for 3s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1200">
                          <a:solidFill>
                            <a:schemeClr val="dk1"/>
                          </a:solidFill>
                          <a:latin typeface="+mn-lt"/>
                          <a:ea typeface="+mn-ea"/>
                          <a:cs typeface="+mn-cs"/>
                        </a:rPr>
                        <a:t>Nominal:</a:t>
                      </a:r>
                      <a:r>
                        <a:rPr lang="en-US" sz="1100" kern="1200" baseline="0">
                          <a:solidFill>
                            <a:schemeClr val="dk1"/>
                          </a:solidFill>
                          <a:latin typeface="+mn-lt"/>
                          <a:ea typeface="+mn-ea"/>
                          <a:cs typeface="+mn-cs"/>
                        </a:rPr>
                        <a:t> </a:t>
                      </a:r>
                      <a:r>
                        <a:rPr lang="en-US" sz="1100" kern="1200">
                          <a:solidFill>
                            <a:schemeClr val="dk1"/>
                          </a:solidFill>
                          <a:latin typeface="+mn-lt"/>
                          <a:ea typeface="+mn-ea"/>
                          <a:cs typeface="+mn-cs"/>
                        </a:rPr>
                        <a:t>+0.04°/s &gt; pitch rate &gt; -0.16°/s for 3s</a:t>
                      </a:r>
                    </a:p>
                  </a:txBody>
                  <a:tcPr/>
                </a:tc>
                <a:extLst>
                  <a:ext uri="{0D108BD9-81ED-4DB2-BD59-A6C34878D82A}">
                    <a16:rowId xmlns:a16="http://schemas.microsoft.com/office/drawing/2014/main" val="10004"/>
                  </a:ext>
                </a:extLst>
              </a:tr>
            </a:tbl>
          </a:graphicData>
        </a:graphic>
      </p:graphicFrame>
      <p:graphicFrame>
        <p:nvGraphicFramePr>
          <p:cNvPr id="11" name="Table 10"/>
          <p:cNvGraphicFramePr>
            <a:graphicFrameLocks noGrp="1"/>
          </p:cNvGraphicFramePr>
          <p:nvPr/>
        </p:nvGraphicFramePr>
        <p:xfrm>
          <a:off x="5181600" y="1280187"/>
          <a:ext cx="3543301" cy="2401698"/>
        </p:xfrm>
        <a:graphic>
          <a:graphicData uri="http://schemas.openxmlformats.org/drawingml/2006/table">
            <a:tbl>
              <a:tblPr firstRow="1" bandRow="1">
                <a:tableStyleId>{21E4AEA4-8DFA-4A89-87EB-49C32662AFE0}</a:tableStyleId>
              </a:tblPr>
              <a:tblGrid>
                <a:gridCol w="533400">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1866901">
                  <a:extLst>
                    <a:ext uri="{9D8B030D-6E8A-4147-A177-3AD203B41FA5}">
                      <a16:colId xmlns:a16="http://schemas.microsoft.com/office/drawing/2014/main" val="20002"/>
                    </a:ext>
                  </a:extLst>
                </a:gridCol>
              </a:tblGrid>
              <a:tr h="0">
                <a:tc>
                  <a:txBody>
                    <a:bodyPr/>
                    <a:lstStyle/>
                    <a:p>
                      <a:pPr algn="ctr"/>
                      <a:r>
                        <a:rPr lang="en-US" sz="1400"/>
                        <a:t>#</a:t>
                      </a:r>
                    </a:p>
                  </a:txBody>
                  <a:tcPr/>
                </a:tc>
                <a:tc>
                  <a:txBody>
                    <a:bodyPr/>
                    <a:lstStyle/>
                    <a:p>
                      <a:pPr algn="ctr"/>
                      <a:r>
                        <a:rPr lang="en-US" sz="1400"/>
                        <a:t>Table</a:t>
                      </a:r>
                    </a:p>
                  </a:txBody>
                  <a:tcPr/>
                </a:tc>
                <a:tc>
                  <a:txBody>
                    <a:bodyPr/>
                    <a:lstStyle/>
                    <a:p>
                      <a:pPr algn="ctr"/>
                      <a:r>
                        <a:rPr lang="en-US" sz="1400" kern="1200"/>
                        <a:t>Description</a:t>
                      </a:r>
                      <a:endParaRPr lang="en-US" sz="1400" b="1" kern="1200">
                        <a:solidFill>
                          <a:schemeClr val="lt1"/>
                        </a:solidFill>
                        <a:latin typeface="+mn-lt"/>
                        <a:ea typeface="+mn-ea"/>
                        <a:cs typeface="+mn-cs"/>
                      </a:endParaRPr>
                    </a:p>
                  </a:txBody>
                  <a:tcPr/>
                </a:tc>
                <a:extLst>
                  <a:ext uri="{0D108BD9-81ED-4DB2-BD59-A6C34878D82A}">
                    <a16:rowId xmlns:a16="http://schemas.microsoft.com/office/drawing/2014/main" val="10000"/>
                  </a:ext>
                </a:extLst>
              </a:tr>
              <a:tr h="0">
                <a:tc>
                  <a:txBody>
                    <a:bodyPr/>
                    <a:lstStyle/>
                    <a:p>
                      <a:r>
                        <a:rPr lang="en-US" sz="1200"/>
                        <a:t>201</a:t>
                      </a:r>
                    </a:p>
                  </a:txBody>
                  <a:tcPr/>
                </a:tc>
                <a:tc>
                  <a:txBody>
                    <a:bodyPr/>
                    <a:lstStyle/>
                    <a:p>
                      <a:r>
                        <a:rPr lang="en-US" sz="1200" baseline="0"/>
                        <a:t>Post Maneuver EOS OE Table</a:t>
                      </a:r>
                      <a:endParaRPr lang="en-US" sz="1200"/>
                    </a:p>
                  </a:txBody>
                  <a:tcPr/>
                </a:tc>
                <a:tc>
                  <a:txBody>
                    <a:bodyPr/>
                    <a:lstStyle/>
                    <a:p>
                      <a:pPr marL="171450" lvl="2" indent="-171450">
                        <a:lnSpc>
                          <a:spcPct val="110000"/>
                        </a:lnSpc>
                        <a:buFont typeface="Arial" panose="020B0604020202020204" pitchFamily="34" charset="0"/>
                        <a:buChar char="•"/>
                      </a:pPr>
                      <a:r>
                        <a:rPr lang="en-US" sz="1100"/>
                        <a:t>Provides Backup to State Vectors</a:t>
                      </a:r>
                    </a:p>
                    <a:p>
                      <a:pPr marL="171450" lvl="2" indent="-171450">
                        <a:lnSpc>
                          <a:spcPct val="110000"/>
                        </a:lnSpc>
                        <a:buFont typeface="Arial" panose="020B0604020202020204" pitchFamily="34" charset="0"/>
                        <a:buChar char="•"/>
                      </a:pPr>
                      <a:r>
                        <a:rPr lang="en-US" sz="1100"/>
                        <a:t>Held on-board until after Maneuver</a:t>
                      </a:r>
                    </a:p>
                  </a:txBody>
                  <a:tcPr/>
                </a:tc>
                <a:extLst>
                  <a:ext uri="{0D108BD9-81ED-4DB2-BD59-A6C34878D82A}">
                    <a16:rowId xmlns:a16="http://schemas.microsoft.com/office/drawing/2014/main" val="10001"/>
                  </a:ext>
                </a:extLst>
              </a:tr>
              <a:tr h="0">
                <a:tc>
                  <a:txBody>
                    <a:bodyPr/>
                    <a:lstStyle/>
                    <a:p>
                      <a:r>
                        <a:rPr lang="en-US" sz="1200"/>
                        <a:t>257</a:t>
                      </a:r>
                    </a:p>
                  </a:txBody>
                  <a:tcPr/>
                </a:tc>
                <a:tc>
                  <a:txBody>
                    <a:bodyPr/>
                    <a:lstStyle/>
                    <a:p>
                      <a:r>
                        <a:rPr lang="en-US" sz="1200"/>
                        <a:t>Thruster Table</a:t>
                      </a:r>
                    </a:p>
                  </a:txBody>
                  <a:tcPr/>
                </a:tc>
                <a:tc>
                  <a:txBody>
                    <a:bodyPr/>
                    <a:lstStyle/>
                    <a:p>
                      <a:pPr marL="171450" lvl="2" indent="-171450">
                        <a:lnSpc>
                          <a:spcPct val="110000"/>
                        </a:lnSpc>
                        <a:buFont typeface="Arial" panose="020B0604020202020204" pitchFamily="34" charset="0"/>
                        <a:buChar char="•"/>
                      </a:pPr>
                      <a:r>
                        <a:rPr lang="en-US" sz="1100"/>
                        <a:t>Forces Calibrated after last Maneuver</a:t>
                      </a:r>
                    </a:p>
                    <a:p>
                      <a:pPr marL="171450" lvl="2" indent="-171450">
                        <a:lnSpc>
                          <a:spcPct val="110000"/>
                        </a:lnSpc>
                        <a:buFont typeface="Arial" panose="020B0604020202020204" pitchFamily="34" charset="0"/>
                        <a:buChar char="•"/>
                      </a:pPr>
                      <a:r>
                        <a:rPr lang="en-US" sz="1100"/>
                        <a:t>Enables propagation through CEM</a:t>
                      </a:r>
                    </a:p>
                  </a:txBody>
                  <a:tcPr/>
                </a:tc>
                <a:extLst>
                  <a:ext uri="{0D108BD9-81ED-4DB2-BD59-A6C34878D82A}">
                    <a16:rowId xmlns:a16="http://schemas.microsoft.com/office/drawing/2014/main" val="10002"/>
                  </a:ext>
                </a:extLst>
              </a:tr>
              <a:tr h="0">
                <a:tc>
                  <a:txBody>
                    <a:bodyPr/>
                    <a:lstStyle/>
                    <a:p>
                      <a:r>
                        <a:rPr lang="en-US" sz="1200"/>
                        <a:t>263</a:t>
                      </a:r>
                    </a:p>
                  </a:txBody>
                  <a:tcPr/>
                </a:tc>
                <a:tc>
                  <a:txBody>
                    <a:bodyPr/>
                    <a:lstStyle/>
                    <a:p>
                      <a:r>
                        <a:rPr lang="en-US" sz="1200"/>
                        <a:t>EOS Model Table</a:t>
                      </a:r>
                    </a:p>
                  </a:txBody>
                  <a:tcPr/>
                </a:tc>
                <a:tc>
                  <a:txBody>
                    <a:bodyPr/>
                    <a:lstStyle/>
                    <a:p>
                      <a:pPr marL="171450" lvl="2" indent="-171450">
                        <a:lnSpc>
                          <a:spcPct val="110000"/>
                        </a:lnSpc>
                        <a:buFont typeface="Arial" panose="020B0604020202020204" pitchFamily="34" charset="0"/>
                        <a:buChar char="•"/>
                      </a:pPr>
                      <a:r>
                        <a:rPr lang="en-US" sz="1100"/>
                        <a:t>S/C Mass Only </a:t>
                      </a:r>
                    </a:p>
                    <a:p>
                      <a:pPr marL="171450" lvl="2" indent="-171450">
                        <a:lnSpc>
                          <a:spcPct val="110000"/>
                        </a:lnSpc>
                        <a:buFont typeface="Arial" panose="020B0604020202020204" pitchFamily="34" charset="0"/>
                        <a:buChar char="•"/>
                      </a:pPr>
                      <a:r>
                        <a:rPr lang="en-US" sz="1100"/>
                        <a:t>Loaded Post Maneuver</a:t>
                      </a:r>
                    </a:p>
                  </a:txBody>
                  <a:tcPr/>
                </a:tc>
                <a:extLst>
                  <a:ext uri="{0D108BD9-81ED-4DB2-BD59-A6C34878D82A}">
                    <a16:rowId xmlns:a16="http://schemas.microsoft.com/office/drawing/2014/main" val="10003"/>
                  </a:ext>
                </a:extLst>
              </a:tr>
            </a:tbl>
          </a:graphicData>
        </a:graphic>
      </p:graphicFrame>
      <p:graphicFrame>
        <p:nvGraphicFramePr>
          <p:cNvPr id="12" name="Table 11"/>
          <p:cNvGraphicFramePr>
            <a:graphicFrameLocks noGrp="1"/>
          </p:cNvGraphicFramePr>
          <p:nvPr/>
        </p:nvGraphicFramePr>
        <p:xfrm>
          <a:off x="247650" y="4360590"/>
          <a:ext cx="8572500" cy="2146294"/>
        </p:xfrm>
        <a:graphic>
          <a:graphicData uri="http://schemas.openxmlformats.org/drawingml/2006/table">
            <a:tbl>
              <a:tblPr firstRow="1" bandRow="1">
                <a:tableStyleId>{5C22544A-7EE6-4342-B048-85BDC9FD1C3A}</a:tableStyleId>
              </a:tblPr>
              <a:tblGrid>
                <a:gridCol w="1549883">
                  <a:extLst>
                    <a:ext uri="{9D8B030D-6E8A-4147-A177-3AD203B41FA5}">
                      <a16:colId xmlns:a16="http://schemas.microsoft.com/office/drawing/2014/main" val="20000"/>
                    </a:ext>
                  </a:extLst>
                </a:gridCol>
                <a:gridCol w="7022617">
                  <a:extLst>
                    <a:ext uri="{9D8B030D-6E8A-4147-A177-3AD203B41FA5}">
                      <a16:colId xmlns:a16="http://schemas.microsoft.com/office/drawing/2014/main" val="20001"/>
                    </a:ext>
                  </a:extLst>
                </a:gridCol>
              </a:tblGrid>
              <a:tr h="264407">
                <a:tc>
                  <a:txBody>
                    <a:bodyPr/>
                    <a:lstStyle/>
                    <a:p>
                      <a:pPr algn="ctr"/>
                      <a:r>
                        <a:rPr lang="en-US" sz="1400"/>
                        <a:t>Commanding</a:t>
                      </a:r>
                    </a:p>
                  </a:txBody>
                  <a:tcPr/>
                </a:tc>
                <a:tc>
                  <a:txBody>
                    <a:bodyPr/>
                    <a:lstStyle/>
                    <a:p>
                      <a:pPr algn="ctr"/>
                      <a:r>
                        <a:rPr lang="en-US" sz="1400"/>
                        <a:t>Description</a:t>
                      </a:r>
                    </a:p>
                  </a:txBody>
                  <a:tcPr/>
                </a:tc>
                <a:extLst>
                  <a:ext uri="{0D108BD9-81ED-4DB2-BD59-A6C34878D82A}">
                    <a16:rowId xmlns:a16="http://schemas.microsoft.com/office/drawing/2014/main" val="10000"/>
                  </a:ext>
                </a:extLst>
              </a:tr>
              <a:tr h="6069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none" kern="0"/>
                        <a:t>Slew Inhibit IDs</a:t>
                      </a:r>
                    </a:p>
                  </a:txBody>
                  <a:tcPr/>
                </a:tc>
                <a:tc>
                  <a:txBody>
                    <a:bodyPr/>
                    <a:lstStyle/>
                    <a:p>
                      <a:pPr marL="168275" indent="-165100">
                        <a:lnSpc>
                          <a:spcPct val="100000"/>
                        </a:lnSpc>
                        <a:buFont typeface="Wingdings" panose="05000000000000000000" pitchFamily="2" charset="2"/>
                        <a:buChar char="Ø"/>
                      </a:pPr>
                      <a:r>
                        <a:rPr lang="en-US" sz="1200"/>
                        <a:t>RTCS 159 – Activated via FS1_EXEC_RETRO_SETUP.prc</a:t>
                      </a:r>
                      <a:endParaRPr lang="en-US" sz="1400"/>
                    </a:p>
                    <a:p>
                      <a:pPr marL="288925" lvl="2" indent="-165100">
                        <a:lnSpc>
                          <a:spcPct val="100000"/>
                        </a:lnSpc>
                        <a:buFont typeface="Courier New" panose="02070309020205020404" pitchFamily="49" charset="0"/>
                        <a:buChar char="o"/>
                      </a:pPr>
                      <a:r>
                        <a:rPr lang="en-US" sz="1100"/>
                        <a:t>Clears Inhibit ID’s 104 &amp; 102 (slew).</a:t>
                      </a:r>
                      <a:r>
                        <a:rPr lang="en-US" sz="1100" baseline="0"/>
                        <a:t> </a:t>
                      </a:r>
                      <a:r>
                        <a:rPr lang="en-US" sz="1100"/>
                        <a:t>FS1_EXEC_RETRO_SETUP calls RTCS 159 &amp; also c</a:t>
                      </a:r>
                      <a:r>
                        <a:rPr lang="en-US" sz="1050"/>
                        <a:t>lears Inhibit IDs (in this order) 104, 103, 100, 106, 109, 58, 34, 102, &amp; 104 (104 twice)</a:t>
                      </a:r>
                    </a:p>
                  </a:txBody>
                  <a:tcPr/>
                </a:tc>
                <a:extLst>
                  <a:ext uri="{0D108BD9-81ED-4DB2-BD59-A6C34878D82A}">
                    <a16:rowId xmlns:a16="http://schemas.microsoft.com/office/drawing/2014/main" val="10001"/>
                  </a:ext>
                </a:extLst>
              </a:tr>
              <a:tr h="62496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none" kern="0"/>
                        <a:t>EPS Solar Array</a:t>
                      </a:r>
                    </a:p>
                  </a:txBody>
                  <a:tcPr/>
                </a:tc>
                <a:tc>
                  <a:txBody>
                    <a:bodyPr/>
                    <a:lstStyle/>
                    <a:p>
                      <a:pPr marL="168275" indent="-168275">
                        <a:lnSpc>
                          <a:spcPct val="100000"/>
                        </a:lnSpc>
                        <a:buFont typeface="Wingdings" panose="05000000000000000000" pitchFamily="2" charset="2"/>
                        <a:buChar char="Ø"/>
                      </a:pPr>
                      <a:r>
                        <a:rPr lang="en-US" sz="1200"/>
                        <a:t>RTCS 147 – </a:t>
                      </a:r>
                      <a:r>
                        <a:rPr lang="en-US" sz="1100"/>
                        <a:t>Patch SAD to closed loop timing for </a:t>
                      </a:r>
                      <a:r>
                        <a:rPr lang="en-US" sz="1100">
                          <a:solidFill>
                            <a:srgbClr val="0000FF"/>
                          </a:solidFill>
                        </a:rPr>
                        <a:t>25 min </a:t>
                      </a:r>
                      <a:r>
                        <a:rPr lang="en-US" sz="1100">
                          <a:solidFill>
                            <a:schemeClr val="tx1"/>
                          </a:solidFill>
                        </a:rPr>
                        <a:t>or</a:t>
                      </a:r>
                      <a:r>
                        <a:rPr lang="en-US" sz="1100">
                          <a:solidFill>
                            <a:srgbClr val="0000FF"/>
                          </a:solidFill>
                        </a:rPr>
                        <a:t> 43 min</a:t>
                      </a:r>
                    </a:p>
                    <a:p>
                      <a:pPr marL="168275" indent="-168275">
                        <a:lnSpc>
                          <a:spcPct val="100000"/>
                        </a:lnSpc>
                        <a:buFont typeface="Wingdings" panose="05000000000000000000" pitchFamily="2" charset="2"/>
                        <a:buChar char="Ø"/>
                      </a:pPr>
                      <a:r>
                        <a:rPr lang="en-US" sz="1200"/>
                        <a:t>TMON 2 – </a:t>
                      </a:r>
                      <a:r>
                        <a:rPr lang="en-US" sz="1100"/>
                        <a:t>Patch SAD Park Angle to ~</a:t>
                      </a:r>
                      <a:r>
                        <a:rPr lang="en-US" sz="1100">
                          <a:solidFill>
                            <a:srgbClr val="0000FF"/>
                          </a:solidFill>
                        </a:rPr>
                        <a:t>330°</a:t>
                      </a:r>
                    </a:p>
                  </a:txBody>
                  <a:tcPr/>
                </a:tc>
                <a:extLst>
                  <a:ext uri="{0D108BD9-81ED-4DB2-BD59-A6C34878D82A}">
                    <a16:rowId xmlns:a16="http://schemas.microsoft.com/office/drawing/2014/main" val="10002"/>
                  </a:ext>
                </a:extLst>
              </a:tr>
              <a:tr h="4807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u="none" kern="0"/>
                        <a:t>Propulsion Cleanup</a:t>
                      </a:r>
                    </a:p>
                  </a:txBody>
                  <a:tcPr/>
                </a:tc>
                <a:tc>
                  <a:txBody>
                    <a:bodyPr/>
                    <a:lstStyle/>
                    <a:p>
                      <a:pPr marL="168275" indent="-168275">
                        <a:lnSpc>
                          <a:spcPct val="100000"/>
                        </a:lnSpc>
                        <a:buFont typeface="Wingdings" panose="05000000000000000000" pitchFamily="2" charset="2"/>
                        <a:buChar char="Ø"/>
                      </a:pPr>
                      <a:r>
                        <a:rPr lang="en-US" sz="1200"/>
                        <a:t>RTCS 175</a:t>
                      </a:r>
                      <a:endParaRPr lang="en-US" sz="1200">
                        <a:solidFill>
                          <a:srgbClr val="0000FF"/>
                        </a:solidFill>
                      </a:endParaRPr>
                    </a:p>
                    <a:p>
                      <a:pPr marL="288925" lvl="2" indent="-168275">
                        <a:lnSpc>
                          <a:spcPct val="100000"/>
                        </a:lnSpc>
                        <a:buFont typeface="Courier New" panose="02070309020205020404" pitchFamily="49" charset="0"/>
                        <a:buChar char="o"/>
                      </a:pPr>
                      <a:r>
                        <a:rPr lang="en-US" sz="1100"/>
                        <a:t>Enables the 5 LB </a:t>
                      </a:r>
                      <a:r>
                        <a:rPr lang="en-US" sz="1100" err="1"/>
                        <a:t>catbed</a:t>
                      </a:r>
                      <a:r>
                        <a:rPr lang="en-US" sz="1100"/>
                        <a:t> heaters prior to DV maneuver</a:t>
                      </a:r>
                    </a:p>
                    <a:p>
                      <a:pPr marL="288925" lvl="2" indent="-168275">
                        <a:lnSpc>
                          <a:spcPct val="100000"/>
                        </a:lnSpc>
                        <a:buFont typeface="Courier New" panose="02070309020205020404" pitchFamily="49" charset="0"/>
                        <a:buChar char="o"/>
                      </a:pPr>
                      <a:r>
                        <a:rPr lang="en-US" sz="1100"/>
                        <a:t>If loss of contact </a:t>
                      </a:r>
                      <a:r>
                        <a:rPr lang="en-US" sz="1100" err="1"/>
                        <a:t>catbed</a:t>
                      </a:r>
                      <a:r>
                        <a:rPr lang="en-US" sz="1100"/>
                        <a:t> heaters turned off after 2 hours</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79444445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Planning &amp; Execution</a:t>
            </a:r>
            <a:br>
              <a:rPr lang="en-US"/>
            </a:br>
            <a:r>
              <a:rPr lang="en-US" sz="2000"/>
              <a:t>Maneuver Alarms</a:t>
            </a:r>
          </a:p>
        </p:txBody>
      </p:sp>
      <p:graphicFrame>
        <p:nvGraphicFramePr>
          <p:cNvPr id="7" name="Table 6"/>
          <p:cNvGraphicFramePr>
            <a:graphicFrameLocks noGrp="1"/>
          </p:cNvGraphicFramePr>
          <p:nvPr/>
        </p:nvGraphicFramePr>
        <p:xfrm>
          <a:off x="4747654" y="1293963"/>
          <a:ext cx="4342519" cy="1463040"/>
        </p:xfrm>
        <a:graphic>
          <a:graphicData uri="http://schemas.openxmlformats.org/drawingml/2006/table">
            <a:tbl>
              <a:tblPr firstRow="1" bandRow="1">
                <a:tableStyleId>{21E4AEA4-8DFA-4A89-87EB-49C32662AFE0}</a:tableStyleId>
              </a:tblPr>
              <a:tblGrid>
                <a:gridCol w="1462405">
                  <a:extLst>
                    <a:ext uri="{9D8B030D-6E8A-4147-A177-3AD203B41FA5}">
                      <a16:colId xmlns:a16="http://schemas.microsoft.com/office/drawing/2014/main" val="20000"/>
                    </a:ext>
                  </a:extLst>
                </a:gridCol>
                <a:gridCol w="670314">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1219200">
                  <a:extLst>
                    <a:ext uri="{9D8B030D-6E8A-4147-A177-3AD203B41FA5}">
                      <a16:colId xmlns:a16="http://schemas.microsoft.com/office/drawing/2014/main" val="20003"/>
                    </a:ext>
                  </a:extLst>
                </a:gridCol>
              </a:tblGrid>
              <a:tr h="0">
                <a:tc>
                  <a:txBody>
                    <a:bodyPr/>
                    <a:lstStyle/>
                    <a:p>
                      <a:pPr algn="ctr"/>
                      <a:r>
                        <a:rPr lang="en-US" sz="900"/>
                        <a:t>Mnemonic</a:t>
                      </a:r>
                    </a:p>
                  </a:txBody>
                  <a:tcPr/>
                </a:tc>
                <a:tc>
                  <a:txBody>
                    <a:bodyPr/>
                    <a:lstStyle/>
                    <a:p>
                      <a:pPr algn="ctr"/>
                      <a:r>
                        <a:rPr lang="en-US" sz="900"/>
                        <a:t>Limit Violation</a:t>
                      </a:r>
                    </a:p>
                  </a:txBody>
                  <a:tcPr/>
                </a:tc>
                <a:tc>
                  <a:txBody>
                    <a:bodyPr/>
                    <a:lstStyle/>
                    <a:p>
                      <a:pPr algn="ctr"/>
                      <a:r>
                        <a:rPr lang="en-US" sz="900"/>
                        <a:t>Expected Value</a:t>
                      </a:r>
                    </a:p>
                  </a:txBody>
                  <a:tcPr/>
                </a:tc>
                <a:tc>
                  <a:txBody>
                    <a:bodyPr/>
                    <a:lstStyle/>
                    <a:p>
                      <a:pPr algn="ctr"/>
                      <a:r>
                        <a:rPr lang="en-US" sz="900"/>
                        <a:t>Note</a:t>
                      </a:r>
                    </a:p>
                  </a:txBody>
                  <a:tcPr/>
                </a:tc>
                <a:extLst>
                  <a:ext uri="{0D108BD9-81ED-4DB2-BD59-A6C34878D82A}">
                    <a16:rowId xmlns:a16="http://schemas.microsoft.com/office/drawing/2014/main" val="10000"/>
                  </a:ext>
                </a:extLst>
              </a:tr>
              <a:tr h="0">
                <a:tc>
                  <a:txBody>
                    <a:bodyPr/>
                    <a:lstStyle/>
                    <a:p>
                      <a:r>
                        <a:rPr lang="en-US" sz="900"/>
                        <a:t>FS_SS_ALOG_ERR</a:t>
                      </a:r>
                    </a:p>
                  </a:txBody>
                  <a:tcPr/>
                </a:tc>
                <a:tc>
                  <a:txBody>
                    <a:bodyPr/>
                    <a:lstStyle/>
                    <a:p>
                      <a:r>
                        <a:rPr lang="en-US" sz="900"/>
                        <a:t>Upper Y</a:t>
                      </a:r>
                    </a:p>
                  </a:txBody>
                  <a:tcPr/>
                </a:tc>
                <a:tc>
                  <a:txBody>
                    <a:bodyPr/>
                    <a:lstStyle/>
                    <a:p>
                      <a:r>
                        <a:rPr lang="en-US" sz="900"/>
                        <a:t>Error</a:t>
                      </a:r>
                    </a:p>
                  </a:txBody>
                  <a:tcPr/>
                </a:tc>
                <a:tc>
                  <a:txBody>
                    <a:bodyPr/>
                    <a:lstStyle/>
                    <a:p>
                      <a:r>
                        <a:rPr lang="en-US" sz="900"/>
                        <a:t>Accompanies</a:t>
                      </a:r>
                      <a:r>
                        <a:rPr lang="en-US" sz="900" baseline="0"/>
                        <a:t> TMON 65 trip</a:t>
                      </a:r>
                      <a:endParaRPr lang="en-US" sz="900"/>
                    </a:p>
                  </a:txBody>
                  <a:tcPr/>
                </a:tc>
                <a:extLst>
                  <a:ext uri="{0D108BD9-81ED-4DB2-BD59-A6C34878D82A}">
                    <a16:rowId xmlns:a16="http://schemas.microsoft.com/office/drawing/2014/main" val="10001"/>
                  </a:ext>
                </a:extLst>
              </a:tr>
              <a:tr h="0">
                <a:tc>
                  <a:txBody>
                    <a:bodyPr/>
                    <a:lstStyle/>
                    <a:p>
                      <a:r>
                        <a:rPr lang="en-US" sz="900"/>
                        <a:t>Various Ground System SD Status alarms</a:t>
                      </a:r>
                    </a:p>
                  </a:txBody>
                  <a:tcPr/>
                </a:tc>
                <a:tc>
                  <a:txBody>
                    <a:bodyPr/>
                    <a:lstStyle/>
                    <a:p>
                      <a:r>
                        <a:rPr lang="en-US" sz="900"/>
                        <a:t>Upper Y</a:t>
                      </a:r>
                    </a:p>
                  </a:txBody>
                  <a:tcPr/>
                </a:tc>
                <a:tc>
                  <a:txBody>
                    <a:bodyPr/>
                    <a:lstStyle/>
                    <a:p>
                      <a:r>
                        <a:rPr lang="en-US" sz="900"/>
                        <a:t>1</a:t>
                      </a:r>
                    </a:p>
                  </a:txBody>
                  <a:tcPr/>
                </a:tc>
                <a:tc>
                  <a:txBody>
                    <a:bodyPr/>
                    <a:lstStyle/>
                    <a:p>
                      <a:r>
                        <a:rPr lang="en-US" sz="900"/>
                        <a:t>Results from </a:t>
                      </a:r>
                      <a:r>
                        <a:rPr lang="en-US" sz="900" err="1"/>
                        <a:t>ConfigMon</a:t>
                      </a:r>
                      <a:r>
                        <a:rPr lang="en-US" sz="900"/>
                        <a:t> alarming</a:t>
                      </a:r>
                    </a:p>
                  </a:txBody>
                  <a:tcPr/>
                </a:tc>
                <a:extLst>
                  <a:ext uri="{0D108BD9-81ED-4DB2-BD59-A6C34878D82A}">
                    <a16:rowId xmlns:a16="http://schemas.microsoft.com/office/drawing/2014/main" val="10002"/>
                  </a:ext>
                </a:extLst>
              </a:tr>
              <a:tr h="0">
                <a:tc>
                  <a:txBody>
                    <a:bodyPr/>
                    <a:lstStyle/>
                    <a:p>
                      <a:r>
                        <a:rPr lang="en-US" sz="900"/>
                        <a:t>FS1_SS_FILT_CONV_IN</a:t>
                      </a:r>
                    </a:p>
                  </a:txBody>
                  <a:tcPr/>
                </a:tc>
                <a:tc>
                  <a:txBody>
                    <a:bodyPr/>
                    <a:lstStyle/>
                    <a:p>
                      <a:r>
                        <a:rPr lang="en-US" sz="900"/>
                        <a:t>Lower Y</a:t>
                      </a:r>
                    </a:p>
                  </a:txBody>
                  <a:tcPr/>
                </a:tc>
                <a:tc>
                  <a:txBody>
                    <a:bodyPr/>
                    <a:lstStyle/>
                    <a:p>
                      <a:r>
                        <a:rPr lang="en-US" sz="900"/>
                        <a:t>TONS_FILTER_NOTCONV</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t>Possible during burn</a:t>
                      </a:r>
                    </a:p>
                  </a:txBody>
                  <a:tcPr/>
                </a:tc>
                <a:extLst>
                  <a:ext uri="{0D108BD9-81ED-4DB2-BD59-A6C34878D82A}">
                    <a16:rowId xmlns:a16="http://schemas.microsoft.com/office/drawing/2014/main" val="10003"/>
                  </a:ext>
                </a:extLst>
              </a:tr>
            </a:tbl>
          </a:graphicData>
        </a:graphic>
      </p:graphicFrame>
      <p:graphicFrame>
        <p:nvGraphicFramePr>
          <p:cNvPr id="8" name="Table 7"/>
          <p:cNvGraphicFramePr>
            <a:graphicFrameLocks noGrp="1"/>
          </p:cNvGraphicFramePr>
          <p:nvPr/>
        </p:nvGraphicFramePr>
        <p:xfrm>
          <a:off x="4725281" y="3066730"/>
          <a:ext cx="4342519" cy="3337560"/>
        </p:xfrm>
        <a:graphic>
          <a:graphicData uri="http://schemas.openxmlformats.org/drawingml/2006/table">
            <a:tbl>
              <a:tblPr firstRow="1" bandRow="1">
                <a:tableStyleId>{21E4AEA4-8DFA-4A89-87EB-49C32662AFE0}</a:tableStyleId>
              </a:tblPr>
              <a:tblGrid>
                <a:gridCol w="1557655">
                  <a:extLst>
                    <a:ext uri="{9D8B030D-6E8A-4147-A177-3AD203B41FA5}">
                      <a16:colId xmlns:a16="http://schemas.microsoft.com/office/drawing/2014/main" val="20000"/>
                    </a:ext>
                  </a:extLst>
                </a:gridCol>
                <a:gridCol w="648089">
                  <a:extLst>
                    <a:ext uri="{9D8B030D-6E8A-4147-A177-3AD203B41FA5}">
                      <a16:colId xmlns:a16="http://schemas.microsoft.com/office/drawing/2014/main" val="20001"/>
                    </a:ext>
                  </a:extLst>
                </a:gridCol>
                <a:gridCol w="993775">
                  <a:extLst>
                    <a:ext uri="{9D8B030D-6E8A-4147-A177-3AD203B41FA5}">
                      <a16:colId xmlns:a16="http://schemas.microsoft.com/office/drawing/2014/main" val="20002"/>
                    </a:ext>
                  </a:extLst>
                </a:gridCol>
                <a:gridCol w="1143000">
                  <a:extLst>
                    <a:ext uri="{9D8B030D-6E8A-4147-A177-3AD203B41FA5}">
                      <a16:colId xmlns:a16="http://schemas.microsoft.com/office/drawing/2014/main" val="20003"/>
                    </a:ext>
                  </a:extLst>
                </a:gridCol>
              </a:tblGrid>
              <a:tr h="0">
                <a:tc>
                  <a:txBody>
                    <a:bodyPr/>
                    <a:lstStyle/>
                    <a:p>
                      <a:pPr algn="ctr"/>
                      <a:r>
                        <a:rPr lang="en-US" sz="900"/>
                        <a:t>Mnemonic</a:t>
                      </a:r>
                    </a:p>
                  </a:txBody>
                  <a:tcPr/>
                </a:tc>
                <a:tc>
                  <a:txBody>
                    <a:bodyPr/>
                    <a:lstStyle/>
                    <a:p>
                      <a:pPr algn="ctr"/>
                      <a:r>
                        <a:rPr lang="en-US" sz="900"/>
                        <a:t>Limit Violation</a:t>
                      </a:r>
                    </a:p>
                  </a:txBody>
                  <a:tcPr/>
                </a:tc>
                <a:tc>
                  <a:txBody>
                    <a:bodyPr/>
                    <a:lstStyle/>
                    <a:p>
                      <a:pPr algn="ctr"/>
                      <a:r>
                        <a:rPr lang="en-US" sz="900"/>
                        <a:t>Possible Value</a:t>
                      </a:r>
                    </a:p>
                  </a:txBody>
                  <a:tcPr/>
                </a:tc>
                <a:tc>
                  <a:txBody>
                    <a:bodyPr/>
                    <a:lstStyle/>
                    <a:p>
                      <a:pPr algn="ctr"/>
                      <a:r>
                        <a:rPr lang="en-US" sz="900"/>
                        <a:t>Note</a:t>
                      </a:r>
                    </a:p>
                  </a:txBody>
                  <a:tcPr/>
                </a:tc>
                <a:extLst>
                  <a:ext uri="{0D108BD9-81ED-4DB2-BD59-A6C34878D82A}">
                    <a16:rowId xmlns:a16="http://schemas.microsoft.com/office/drawing/2014/main" val="10000"/>
                  </a:ext>
                </a:extLst>
              </a:tr>
              <a:tr h="396240">
                <a:tc>
                  <a:txBody>
                    <a:bodyPr/>
                    <a:lstStyle/>
                    <a:p>
                      <a:r>
                        <a:rPr lang="en-US" sz="900"/>
                        <a:t>FS1_SS_IRU_CNG2_P</a:t>
                      </a:r>
                    </a:p>
                  </a:txBody>
                  <a:tcPr/>
                </a:tc>
                <a:tc>
                  <a:txBody>
                    <a:bodyPr/>
                    <a:lstStyle/>
                    <a:p>
                      <a:r>
                        <a:rPr lang="en-US" sz="900"/>
                        <a:t>Upper</a:t>
                      </a:r>
                      <a:r>
                        <a:rPr lang="en-US" sz="900" baseline="0"/>
                        <a:t> Y</a:t>
                      </a:r>
                      <a:endParaRPr lang="en-US" sz="900"/>
                    </a:p>
                  </a:txBody>
                  <a:tcPr/>
                </a:tc>
                <a:tc>
                  <a:txBody>
                    <a:bodyPr/>
                    <a:lstStyle/>
                    <a:p>
                      <a:r>
                        <a:rPr lang="en-US" sz="900"/>
                        <a:t>&gt;0.25</a:t>
                      </a:r>
                    </a:p>
                  </a:txBody>
                  <a:tcPr/>
                </a:tc>
                <a:tc>
                  <a:txBody>
                    <a:bodyPr/>
                    <a:lstStyle/>
                    <a:p>
                      <a:r>
                        <a:rPr lang="en-US" sz="900"/>
                        <a:t>May</a:t>
                      </a:r>
                      <a:r>
                        <a:rPr lang="en-US" sz="900" baseline="0"/>
                        <a:t> violate </a:t>
                      </a:r>
                      <a:r>
                        <a:rPr lang="en-US" sz="900" baseline="0" err="1"/>
                        <a:t>lim</a:t>
                      </a:r>
                      <a:r>
                        <a:rPr lang="en-US" sz="900" baseline="0"/>
                        <a:t> for </a:t>
                      </a:r>
                      <a:r>
                        <a:rPr lang="en-US" sz="900" b="1" baseline="0"/>
                        <a:t>1 update </a:t>
                      </a:r>
                      <a:r>
                        <a:rPr lang="en-US" sz="900" baseline="0"/>
                        <a:t>when NM transition is commanded</a:t>
                      </a:r>
                      <a:endParaRPr lang="en-US" sz="900"/>
                    </a:p>
                  </a:txBody>
                  <a:tcPr/>
                </a:tc>
                <a:extLst>
                  <a:ext uri="{0D108BD9-81ED-4DB2-BD59-A6C34878D82A}">
                    <a16:rowId xmlns:a16="http://schemas.microsoft.com/office/drawing/2014/main" val="10001"/>
                  </a:ext>
                </a:extLst>
              </a:tr>
              <a:tr h="213360">
                <a:tc>
                  <a:txBody>
                    <a:bodyPr/>
                    <a:lstStyle/>
                    <a:p>
                      <a:r>
                        <a:rPr lang="en-US" sz="900"/>
                        <a:t>FS1_NS_ERROR_DEG_X</a:t>
                      </a:r>
                    </a:p>
                  </a:txBody>
                  <a:tcPr/>
                </a:tc>
                <a:tc>
                  <a:txBody>
                    <a:bodyPr/>
                    <a:lstStyle/>
                    <a:p>
                      <a:r>
                        <a:rPr lang="en-US" sz="900"/>
                        <a:t>Lower</a:t>
                      </a:r>
                      <a:r>
                        <a:rPr lang="en-US" sz="900" baseline="0"/>
                        <a:t> Y</a:t>
                      </a:r>
                      <a:endParaRPr lang="en-US" sz="900"/>
                    </a:p>
                  </a:txBody>
                  <a:tcPr/>
                </a:tc>
                <a:tc>
                  <a:txBody>
                    <a:bodyPr/>
                    <a:lstStyle/>
                    <a:p>
                      <a:r>
                        <a:rPr lang="en-US" sz="900"/>
                        <a:t>&gt;1</a:t>
                      </a:r>
                    </a:p>
                  </a:txBody>
                  <a:tcPr/>
                </a:tc>
                <a:tc>
                  <a:txBody>
                    <a:bodyPr/>
                    <a:lstStyle/>
                    <a:p>
                      <a:r>
                        <a:rPr lang="en-US" sz="900"/>
                        <a:t>Possible though unlikely</a:t>
                      </a:r>
                      <a:r>
                        <a:rPr lang="en-US" sz="900" baseline="0"/>
                        <a:t> during burn</a:t>
                      </a:r>
                      <a:endParaRPr lang="en-US" sz="900"/>
                    </a:p>
                  </a:txBody>
                  <a:tcPr/>
                </a:tc>
                <a:extLst>
                  <a:ext uri="{0D108BD9-81ED-4DB2-BD59-A6C34878D82A}">
                    <a16:rowId xmlns:a16="http://schemas.microsoft.com/office/drawing/2014/main" val="10002"/>
                  </a:ext>
                </a:extLst>
              </a:tr>
              <a:tr h="228600">
                <a:tc>
                  <a:txBody>
                    <a:bodyPr/>
                    <a:lstStyle/>
                    <a:p>
                      <a:r>
                        <a:rPr lang="en-US" sz="900"/>
                        <a:t>FS1_NS_ERROR_DEG_Y</a:t>
                      </a:r>
                    </a:p>
                  </a:txBody>
                  <a:tcPr/>
                </a:tc>
                <a:tc>
                  <a:txBody>
                    <a:bodyPr/>
                    <a:lstStyle/>
                    <a:p>
                      <a:r>
                        <a:rPr lang="en-US" sz="900"/>
                        <a:t>Lower Y</a:t>
                      </a:r>
                    </a:p>
                  </a:txBody>
                  <a:tcPr/>
                </a:tc>
                <a:tc>
                  <a:txBody>
                    <a:bodyPr/>
                    <a:lstStyle/>
                    <a:p>
                      <a:r>
                        <a:rPr lang="en-US" sz="900"/>
                        <a:t>&gt;1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t>Possible though unlikely</a:t>
                      </a:r>
                      <a:r>
                        <a:rPr lang="en-US" sz="900" baseline="0"/>
                        <a:t> during burn</a:t>
                      </a:r>
                      <a:endParaRPr lang="en-US" sz="900"/>
                    </a:p>
                  </a:txBody>
                  <a:tcPr/>
                </a:tc>
                <a:extLst>
                  <a:ext uri="{0D108BD9-81ED-4DB2-BD59-A6C34878D82A}">
                    <a16:rowId xmlns:a16="http://schemas.microsoft.com/office/drawing/2014/main" val="10003"/>
                  </a:ext>
                </a:extLst>
              </a:tr>
              <a:tr h="0">
                <a:tc>
                  <a:txBody>
                    <a:bodyPr/>
                    <a:lstStyle/>
                    <a:p>
                      <a:r>
                        <a:rPr lang="en-US" sz="900"/>
                        <a:t>FS1_NS_ERROR_DEG_Z</a:t>
                      </a:r>
                    </a:p>
                  </a:txBody>
                  <a:tcPr/>
                </a:tc>
                <a:tc>
                  <a:txBody>
                    <a:bodyPr/>
                    <a:lstStyle/>
                    <a:p>
                      <a:r>
                        <a:rPr lang="en-US" sz="900"/>
                        <a:t>Lower Y</a:t>
                      </a:r>
                    </a:p>
                  </a:txBody>
                  <a:tcPr/>
                </a:tc>
                <a:tc>
                  <a:txBody>
                    <a:bodyPr/>
                    <a:lstStyle/>
                    <a:p>
                      <a:r>
                        <a:rPr lang="en-US" sz="900"/>
                        <a:t>&gt;1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t>Possible though unlikely</a:t>
                      </a:r>
                      <a:r>
                        <a:rPr lang="en-US" sz="900" baseline="0"/>
                        <a:t> during burn</a:t>
                      </a:r>
                      <a:endParaRPr lang="en-US" sz="900"/>
                    </a:p>
                  </a:txBody>
                  <a:tcPr/>
                </a:tc>
                <a:extLst>
                  <a:ext uri="{0D108BD9-81ED-4DB2-BD59-A6C34878D82A}">
                    <a16:rowId xmlns:a16="http://schemas.microsoft.com/office/drawing/2014/main" val="10004"/>
                  </a:ext>
                </a:extLst>
              </a:tr>
              <a:tr h="0">
                <a:tc>
                  <a:txBody>
                    <a:bodyPr/>
                    <a:lstStyle/>
                    <a:p>
                      <a:r>
                        <a:rPr lang="en-US" sz="900"/>
                        <a:t>FS1_SS_MSMT_RES_EDIT</a:t>
                      </a:r>
                    </a:p>
                  </a:txBody>
                  <a:tcPr/>
                </a:tc>
                <a:tc>
                  <a:txBody>
                    <a:bodyPr/>
                    <a:lstStyle/>
                    <a:p>
                      <a:r>
                        <a:rPr lang="en-US" sz="900"/>
                        <a:t>Upper Y</a:t>
                      </a:r>
                    </a:p>
                  </a:txBody>
                  <a:tcPr/>
                </a:tc>
                <a:tc>
                  <a:txBody>
                    <a:bodyPr/>
                    <a:lstStyle/>
                    <a:p>
                      <a:r>
                        <a:rPr lang="en-US" sz="900"/>
                        <a:t>EDIT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t>N/A</a:t>
                      </a:r>
                    </a:p>
                  </a:txBody>
                  <a:tcPr/>
                </a:tc>
                <a:extLst>
                  <a:ext uri="{0D108BD9-81ED-4DB2-BD59-A6C34878D82A}">
                    <a16:rowId xmlns:a16="http://schemas.microsoft.com/office/drawing/2014/main" val="10005"/>
                  </a:ext>
                </a:extLst>
              </a:tr>
              <a:tr h="0">
                <a:tc>
                  <a:txBody>
                    <a:bodyPr/>
                    <a:lstStyle/>
                    <a:p>
                      <a:r>
                        <a:rPr lang="en-US" sz="900"/>
                        <a:t>MOD_TR_*</a:t>
                      </a:r>
                    </a:p>
                  </a:txBody>
                  <a:tcPr/>
                </a:tc>
                <a:tc>
                  <a:txBody>
                    <a:bodyPr/>
                    <a:lstStyle/>
                    <a:p>
                      <a:r>
                        <a:rPr lang="en-US" sz="900"/>
                        <a:t>Upper Y</a:t>
                      </a:r>
                    </a:p>
                  </a:txBody>
                  <a:tcPr/>
                </a:tc>
                <a:tc>
                  <a:txBody>
                    <a:bodyPr/>
                    <a:lstStyle/>
                    <a:p>
                      <a:endParaRPr lang="en-US" sz="90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t>Due</a:t>
                      </a:r>
                      <a:r>
                        <a:rPr lang="en-US" sz="900" baseline="0"/>
                        <a:t> to non-nominal configuration</a:t>
                      </a:r>
                      <a:endParaRPr lang="en-US" sz="900"/>
                    </a:p>
                  </a:txBody>
                  <a:tcPr/>
                </a:tc>
                <a:extLst>
                  <a:ext uri="{0D108BD9-81ED-4DB2-BD59-A6C34878D82A}">
                    <a16:rowId xmlns:a16="http://schemas.microsoft.com/office/drawing/2014/main" val="10006"/>
                  </a:ext>
                </a:extLst>
              </a:tr>
              <a:tr h="0">
                <a:tc>
                  <a:txBody>
                    <a:bodyPr/>
                    <a:lstStyle/>
                    <a:p>
                      <a:r>
                        <a:rPr lang="en-US" sz="900"/>
                        <a:t>AST_BR_S_MIRROR</a:t>
                      </a:r>
                    </a:p>
                  </a:txBody>
                  <a:tcPr/>
                </a:tc>
                <a:tc>
                  <a:txBody>
                    <a:bodyPr/>
                    <a:lstStyle/>
                    <a:p>
                      <a:r>
                        <a:rPr lang="en-US" sz="900"/>
                        <a:t>Upper Y</a:t>
                      </a:r>
                    </a:p>
                  </a:txBody>
                  <a:tcPr/>
                </a:tc>
                <a:tc>
                  <a:txBody>
                    <a:bodyPr/>
                    <a:lstStyle/>
                    <a:p>
                      <a:r>
                        <a:rPr lang="en-US" sz="900"/>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t>Post-Maneuver</a:t>
                      </a:r>
                      <a:r>
                        <a:rPr lang="en-US" sz="900" baseline="0"/>
                        <a:t>, SWIR mirror pos.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baseline="0"/>
                        <a:t>Possible after SWIR mirror reset</a:t>
                      </a:r>
                      <a:endParaRPr lang="en-US" sz="900"/>
                    </a:p>
                  </a:txBody>
                  <a:tcPr/>
                </a:tc>
                <a:extLst>
                  <a:ext uri="{0D108BD9-81ED-4DB2-BD59-A6C34878D82A}">
                    <a16:rowId xmlns:a16="http://schemas.microsoft.com/office/drawing/2014/main" val="10007"/>
                  </a:ext>
                </a:extLst>
              </a:tr>
            </a:tbl>
          </a:graphicData>
        </a:graphic>
      </p:graphicFrame>
      <p:sp>
        <p:nvSpPr>
          <p:cNvPr id="9" name="TextBox 8"/>
          <p:cNvSpPr txBox="1"/>
          <p:nvPr/>
        </p:nvSpPr>
        <p:spPr>
          <a:xfrm>
            <a:off x="5627567" y="984236"/>
            <a:ext cx="2534412" cy="338554"/>
          </a:xfrm>
          <a:prstGeom prst="rect">
            <a:avLst/>
          </a:prstGeom>
          <a:noFill/>
        </p:spPr>
        <p:txBody>
          <a:bodyPr wrap="none" rtlCol="0">
            <a:spAutoFit/>
          </a:bodyPr>
          <a:lstStyle/>
          <a:p>
            <a:r>
              <a:rPr lang="en-US"/>
              <a:t>Expected Yellow Alarms</a:t>
            </a:r>
            <a:endParaRPr lang="en-US" sz="1200" b="0"/>
          </a:p>
        </p:txBody>
      </p:sp>
      <p:sp>
        <p:nvSpPr>
          <p:cNvPr id="10" name="TextBox 9"/>
          <p:cNvSpPr txBox="1"/>
          <p:nvPr/>
        </p:nvSpPr>
        <p:spPr>
          <a:xfrm>
            <a:off x="5685370" y="2728176"/>
            <a:ext cx="2467086" cy="338554"/>
          </a:xfrm>
          <a:prstGeom prst="rect">
            <a:avLst/>
          </a:prstGeom>
          <a:noFill/>
        </p:spPr>
        <p:txBody>
          <a:bodyPr wrap="none" rtlCol="0">
            <a:spAutoFit/>
          </a:bodyPr>
          <a:lstStyle/>
          <a:p>
            <a:r>
              <a:rPr lang="en-US"/>
              <a:t>Possible Yellow Alarms</a:t>
            </a:r>
            <a:endParaRPr lang="en-US" sz="1200" b="0"/>
          </a:p>
        </p:txBody>
      </p:sp>
      <p:graphicFrame>
        <p:nvGraphicFramePr>
          <p:cNvPr id="11" name="Table 10"/>
          <p:cNvGraphicFramePr>
            <a:graphicFrameLocks noGrp="1"/>
          </p:cNvGraphicFramePr>
          <p:nvPr/>
        </p:nvGraphicFramePr>
        <p:xfrm>
          <a:off x="116882" y="1608203"/>
          <a:ext cx="4495800" cy="4754880"/>
        </p:xfrm>
        <a:graphic>
          <a:graphicData uri="http://schemas.openxmlformats.org/drawingml/2006/table">
            <a:tbl>
              <a:tblPr firstRow="1" bandRow="1">
                <a:tableStyleId>{5C22544A-7EE6-4342-B048-85BDC9FD1C3A}</a:tableStyleId>
              </a:tblPr>
              <a:tblGrid>
                <a:gridCol w="1359218">
                  <a:extLst>
                    <a:ext uri="{9D8B030D-6E8A-4147-A177-3AD203B41FA5}">
                      <a16:colId xmlns:a16="http://schemas.microsoft.com/office/drawing/2014/main" val="20000"/>
                    </a:ext>
                  </a:extLst>
                </a:gridCol>
                <a:gridCol w="850582">
                  <a:extLst>
                    <a:ext uri="{9D8B030D-6E8A-4147-A177-3AD203B41FA5}">
                      <a16:colId xmlns:a16="http://schemas.microsoft.com/office/drawing/2014/main" val="20001"/>
                    </a:ext>
                  </a:extLst>
                </a:gridCol>
                <a:gridCol w="1367791">
                  <a:extLst>
                    <a:ext uri="{9D8B030D-6E8A-4147-A177-3AD203B41FA5}">
                      <a16:colId xmlns:a16="http://schemas.microsoft.com/office/drawing/2014/main" val="20002"/>
                    </a:ext>
                  </a:extLst>
                </a:gridCol>
                <a:gridCol w="918209">
                  <a:extLst>
                    <a:ext uri="{9D8B030D-6E8A-4147-A177-3AD203B41FA5}">
                      <a16:colId xmlns:a16="http://schemas.microsoft.com/office/drawing/2014/main" val="20003"/>
                    </a:ext>
                  </a:extLst>
                </a:gridCol>
              </a:tblGrid>
              <a:tr h="152400">
                <a:tc>
                  <a:txBody>
                    <a:bodyPr/>
                    <a:lstStyle/>
                    <a:p>
                      <a:pPr algn="ctr"/>
                      <a:r>
                        <a:rPr lang="en-US" sz="800"/>
                        <a:t>Mnemonic</a:t>
                      </a:r>
                    </a:p>
                  </a:txBody>
                  <a:tcPr>
                    <a:lnB w="12700" cap="flat" cmpd="sng" algn="ctr">
                      <a:solidFill>
                        <a:schemeClr val="tx1"/>
                      </a:solidFill>
                      <a:prstDash val="solid"/>
                      <a:round/>
                      <a:headEnd type="none" w="med" len="med"/>
                      <a:tailEnd type="none" w="med" len="med"/>
                    </a:lnB>
                  </a:tcPr>
                </a:tc>
                <a:tc>
                  <a:txBody>
                    <a:bodyPr/>
                    <a:lstStyle/>
                    <a:p>
                      <a:pPr algn="ctr"/>
                      <a:r>
                        <a:rPr lang="en-US" sz="800"/>
                        <a:t>Limit Change</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800"/>
                        <a:t>Mnemonic</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US" sz="800"/>
                        <a:t>Limit Change</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145224">
                <a:tc>
                  <a:txBody>
                    <a:bodyPr/>
                    <a:lstStyle/>
                    <a:p>
                      <a:r>
                        <a:rPr lang="en-US" sz="700" b="0"/>
                        <a:t>PMS_BR_1LBCATODD_ENA</a:t>
                      </a:r>
                      <a:endParaRPr lang="en-US" sz="700"/>
                    </a:p>
                  </a:txBody>
                  <a:tcPr>
                    <a:lnT w="12700" cap="flat" cmpd="sng" algn="ctr">
                      <a:solidFill>
                        <a:schemeClr val="tx1"/>
                      </a:solidFill>
                      <a:prstDash val="solid"/>
                      <a:round/>
                      <a:headEnd type="none" w="med" len="med"/>
                      <a:tailEnd type="none" w="med" len="med"/>
                    </a:lnT>
                  </a:tcPr>
                </a:tc>
                <a:tc rowSpan="14">
                  <a:txBody>
                    <a:bodyPr/>
                    <a:lstStyle/>
                    <a:p>
                      <a:r>
                        <a:rPr lang="en-US" sz="700"/>
                        <a:t>Alarming Disabled</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sz="700" b="0"/>
                        <a:t>PMS_TR_REA_1</a:t>
                      </a:r>
                      <a:endParaRPr lang="en-US" sz="70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rowSpan="8">
                  <a:txBody>
                    <a:bodyPr/>
                    <a:lstStyle/>
                    <a:p>
                      <a:r>
                        <a:rPr lang="en-US" sz="700"/>
                        <a:t>Upper yellow </a:t>
                      </a:r>
                      <a:r>
                        <a:rPr lang="en-US" sz="700">
                          <a:sym typeface="Wingdings" panose="05000000000000000000" pitchFamily="2" charset="2"/>
                        </a:rPr>
                        <a:t> 100</a:t>
                      </a:r>
                      <a:endParaRPr lang="en-US" sz="700"/>
                    </a:p>
                  </a:txBody>
                  <a:tcPr anchor="ct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0">
                <a:tc>
                  <a:txBody>
                    <a:bodyPr/>
                    <a:lstStyle/>
                    <a:p>
                      <a:r>
                        <a:rPr lang="en-US" sz="700" b="0"/>
                        <a:t>PMS_BR_1LBREAODD_ARM</a:t>
                      </a:r>
                      <a:endParaRPr lang="en-US" sz="70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lnR w="12700" cap="flat" cmpd="sng" algn="ctr">
                      <a:solidFill>
                        <a:schemeClr val="tx1"/>
                      </a:solidFill>
                      <a:prstDash val="solid"/>
                      <a:round/>
                      <a:headEnd type="none" w="med" len="med"/>
                      <a:tailEnd type="none" w="med" len="med"/>
                    </a:lnR>
                  </a:tcPr>
                </a:tc>
                <a:tc>
                  <a:txBody>
                    <a:bodyPr/>
                    <a:lstStyle/>
                    <a:p>
                      <a:r>
                        <a:rPr lang="en-US" sz="700" b="0"/>
                        <a:t>PMS_TR_REA_3</a:t>
                      </a:r>
                      <a:endParaRPr lang="en-US" sz="700"/>
                    </a:p>
                  </a:txBody>
                  <a:tcPr>
                    <a:lnL w="12700" cap="flat" cmpd="sng" algn="ctr">
                      <a:solidFill>
                        <a:schemeClr val="tx1"/>
                      </a:solidFill>
                      <a:prstDash val="solid"/>
                      <a:round/>
                      <a:headEnd type="none" w="med" len="med"/>
                      <a:tailEnd type="none" w="med" len="med"/>
                    </a:ln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tc>
                <a:extLst>
                  <a:ext uri="{0D108BD9-81ED-4DB2-BD59-A6C34878D82A}">
                    <a16:rowId xmlns:a16="http://schemas.microsoft.com/office/drawing/2014/main" val="10002"/>
                  </a:ext>
                </a:extLst>
              </a:tr>
              <a:tr h="137160">
                <a:tc>
                  <a:txBody>
                    <a:bodyPr/>
                    <a:lstStyle/>
                    <a:p>
                      <a:r>
                        <a:rPr lang="en-US" sz="700" b="0"/>
                        <a:t>PMS_BR_1LBREAODD_ENA</a:t>
                      </a:r>
                      <a:endParaRPr lang="en-US" sz="70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lnR w="12700" cap="flat" cmpd="sng" algn="ctr">
                      <a:solidFill>
                        <a:schemeClr val="tx1"/>
                      </a:solidFill>
                      <a:prstDash val="solid"/>
                      <a:round/>
                      <a:headEnd type="none" w="med" len="med"/>
                      <a:tailEnd type="none" w="med" len="med"/>
                    </a:lnR>
                  </a:tcPr>
                </a:tc>
                <a:tc>
                  <a:txBody>
                    <a:bodyPr/>
                    <a:lstStyle/>
                    <a:p>
                      <a:r>
                        <a:rPr lang="en-US" sz="700" b="0"/>
                        <a:t>PMS_TR_REA_5</a:t>
                      </a:r>
                      <a:endParaRPr lang="en-US" sz="700"/>
                    </a:p>
                  </a:txBody>
                  <a:tcPr>
                    <a:lnL w="12700" cap="flat" cmpd="sng" algn="ctr">
                      <a:solidFill>
                        <a:schemeClr val="tx1"/>
                      </a:solidFill>
                      <a:prstDash val="solid"/>
                      <a:round/>
                      <a:headEnd type="none" w="med" len="med"/>
                      <a:tailEnd type="none" w="med" len="med"/>
                    </a:ln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tc>
                <a:extLst>
                  <a:ext uri="{0D108BD9-81ED-4DB2-BD59-A6C34878D82A}">
                    <a16:rowId xmlns:a16="http://schemas.microsoft.com/office/drawing/2014/main" val="10003"/>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a:t>PMS_BR_5LBREAODD_ARM</a:t>
                      </a:r>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lnR w="12700" cap="flat" cmpd="sng" algn="ctr">
                      <a:solidFill>
                        <a:schemeClr val="tx1"/>
                      </a:solidFill>
                      <a:prstDash val="solid"/>
                      <a:round/>
                      <a:headEnd type="none" w="med" len="med"/>
                      <a:tailEnd type="none" w="med" len="med"/>
                    </a:lnR>
                  </a:tcPr>
                </a:tc>
                <a:tc>
                  <a:txBody>
                    <a:bodyPr/>
                    <a:lstStyle/>
                    <a:p>
                      <a:r>
                        <a:rPr lang="en-US" sz="700" b="0"/>
                        <a:t>PMS_TR_REA_7</a:t>
                      </a:r>
                      <a:endParaRPr lang="en-US" sz="700"/>
                    </a:p>
                  </a:txBody>
                  <a:tcPr>
                    <a:lnL w="12700" cap="flat" cmpd="sng" algn="ctr">
                      <a:solidFill>
                        <a:schemeClr val="tx1"/>
                      </a:solidFill>
                      <a:prstDash val="solid"/>
                      <a:round/>
                      <a:headEnd type="none" w="med" len="med"/>
                      <a:tailEnd type="none" w="med" len="med"/>
                    </a:ln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tc>
                <a:extLst>
                  <a:ext uri="{0D108BD9-81ED-4DB2-BD59-A6C34878D82A}">
                    <a16:rowId xmlns:a16="http://schemas.microsoft.com/office/drawing/2014/main" val="10004"/>
                  </a:ext>
                </a:extLst>
              </a:tr>
              <a:tr h="1524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a:t>PMS_BR_REA1N3_ENCAT</a:t>
                      </a:r>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lnR w="12700" cap="flat" cmpd="sng" algn="ctr">
                      <a:solidFill>
                        <a:schemeClr val="tx1"/>
                      </a:solidFill>
                      <a:prstDash val="solid"/>
                      <a:round/>
                      <a:headEnd type="none" w="med" len="med"/>
                      <a:tailEnd type="none" w="med" len="med"/>
                    </a:lnR>
                  </a:tcPr>
                </a:tc>
                <a:tc>
                  <a:txBody>
                    <a:bodyPr/>
                    <a:lstStyle/>
                    <a:p>
                      <a:r>
                        <a:rPr lang="en-US" sz="700" b="0"/>
                        <a:t>PMS_TR_REA_9</a:t>
                      </a:r>
                      <a:endParaRPr lang="en-US" sz="700"/>
                    </a:p>
                  </a:txBody>
                  <a:tcPr>
                    <a:lnL w="12700" cap="flat" cmpd="sng" algn="ctr">
                      <a:solidFill>
                        <a:schemeClr val="tx1"/>
                      </a:solidFill>
                      <a:prstDash val="solid"/>
                      <a:round/>
                      <a:headEnd type="none" w="med" len="med"/>
                      <a:tailEnd type="none" w="med" len="med"/>
                    </a:ln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tc>
                <a:extLst>
                  <a:ext uri="{0D108BD9-81ED-4DB2-BD59-A6C34878D82A}">
                    <a16:rowId xmlns:a16="http://schemas.microsoft.com/office/drawing/2014/main" val="10005"/>
                  </a:ext>
                </a:extLst>
              </a:tr>
              <a:tr h="121920">
                <a:tc>
                  <a:txBody>
                    <a:bodyPr/>
                    <a:lstStyle/>
                    <a:p>
                      <a:r>
                        <a:rPr lang="en-US" sz="700" b="0"/>
                        <a:t>PMS_SR_PMEA1_LASTWD</a:t>
                      </a:r>
                      <a:endParaRPr lang="en-US" sz="70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lnR w="12700" cap="flat" cmpd="sng" algn="ctr">
                      <a:solidFill>
                        <a:schemeClr val="tx1"/>
                      </a:solidFill>
                      <a:prstDash val="solid"/>
                      <a:round/>
                      <a:headEnd type="none" w="med" len="med"/>
                      <a:tailEnd type="none" w="med" len="med"/>
                    </a:lnR>
                  </a:tcPr>
                </a:tc>
                <a:tc>
                  <a:txBody>
                    <a:bodyPr/>
                    <a:lstStyle/>
                    <a:p>
                      <a:r>
                        <a:rPr lang="en-US" sz="700" b="0"/>
                        <a:t>PMS_TR_REA_11</a:t>
                      </a:r>
                      <a:endParaRPr lang="en-US" sz="700"/>
                    </a:p>
                  </a:txBody>
                  <a:tcPr>
                    <a:lnL w="12700" cap="flat" cmpd="sng" algn="ctr">
                      <a:solidFill>
                        <a:schemeClr val="tx1"/>
                      </a:solidFill>
                      <a:prstDash val="solid"/>
                      <a:round/>
                      <a:headEnd type="none" w="med" len="med"/>
                      <a:tailEnd type="none" w="med" len="med"/>
                    </a:ln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tc>
                <a:extLst>
                  <a:ext uri="{0D108BD9-81ED-4DB2-BD59-A6C34878D82A}">
                    <a16:rowId xmlns:a16="http://schemas.microsoft.com/office/drawing/2014/main" val="10006"/>
                  </a:ext>
                </a:extLst>
              </a:tr>
              <a:tr h="167640">
                <a:tc>
                  <a:txBody>
                    <a:bodyPr/>
                    <a:lstStyle/>
                    <a:p>
                      <a:r>
                        <a:rPr lang="en-US" sz="700" b="0"/>
                        <a:t>PMS_SR_PMEA1REA1_ON</a:t>
                      </a:r>
                      <a:endParaRPr lang="en-US" sz="70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lnR w="12700" cap="flat" cmpd="sng" algn="ctr">
                      <a:solidFill>
                        <a:schemeClr val="tx1"/>
                      </a:solidFill>
                      <a:prstDash val="solid"/>
                      <a:round/>
                      <a:headEnd type="none" w="med" len="med"/>
                      <a:tailEnd type="none" w="med" len="med"/>
                    </a:lnR>
                  </a:tcPr>
                </a:tc>
                <a:tc>
                  <a:txBody>
                    <a:bodyPr/>
                    <a:lstStyle/>
                    <a:p>
                      <a:r>
                        <a:rPr lang="en-US" sz="700" b="0"/>
                        <a:t>PMS_TR_REA_13</a:t>
                      </a:r>
                      <a:endParaRPr lang="en-US" sz="700"/>
                    </a:p>
                  </a:txBody>
                  <a:tcPr>
                    <a:lnL w="12700" cap="flat" cmpd="sng" algn="ctr">
                      <a:solidFill>
                        <a:schemeClr val="tx1"/>
                      </a:solidFill>
                      <a:prstDash val="solid"/>
                      <a:round/>
                      <a:headEnd type="none" w="med" len="med"/>
                      <a:tailEnd type="none" w="med" len="med"/>
                    </a:ln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tc>
                <a:extLst>
                  <a:ext uri="{0D108BD9-81ED-4DB2-BD59-A6C34878D82A}">
                    <a16:rowId xmlns:a16="http://schemas.microsoft.com/office/drawing/2014/main" val="10007"/>
                  </a:ext>
                </a:extLst>
              </a:tr>
              <a:tr h="137160">
                <a:tc>
                  <a:txBody>
                    <a:bodyPr/>
                    <a:lstStyle/>
                    <a:p>
                      <a:r>
                        <a:rPr lang="en-US" sz="700" b="0"/>
                        <a:t>PMS_SR_PMEA1REA3_ON</a:t>
                      </a:r>
                      <a:endParaRPr lang="en-US" sz="70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lnR w="12700" cap="flat" cmpd="sng" algn="ctr">
                      <a:solidFill>
                        <a:schemeClr val="tx1"/>
                      </a:solidFill>
                      <a:prstDash val="solid"/>
                      <a:round/>
                      <a:headEnd type="none" w="med" len="med"/>
                      <a:tailEnd type="none" w="med" len="med"/>
                    </a:lnR>
                  </a:tcPr>
                </a:tc>
                <a:tc>
                  <a:txBody>
                    <a:bodyPr/>
                    <a:lstStyle/>
                    <a:p>
                      <a:r>
                        <a:rPr lang="en-US" sz="700" b="0"/>
                        <a:t>PMS_TR_REA_15</a:t>
                      </a:r>
                      <a:endParaRPr lang="en-US" sz="700"/>
                    </a:p>
                  </a:txBody>
                  <a:tcPr>
                    <a:lnL w="12700" cap="flat" cmpd="sng" algn="ctr">
                      <a:solidFill>
                        <a:schemeClr val="tx1"/>
                      </a:solidFill>
                      <a:prstDash val="solid"/>
                      <a:round/>
                      <a:headEnd type="none" w="med" len="med"/>
                      <a:tailEnd type="none" w="med" len="med"/>
                    </a:ln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tc>
                <a:extLst>
                  <a:ext uri="{0D108BD9-81ED-4DB2-BD59-A6C34878D82A}">
                    <a16:rowId xmlns:a16="http://schemas.microsoft.com/office/drawing/2014/main" val="10008"/>
                  </a:ext>
                </a:extLst>
              </a:tr>
              <a:tr h="274320">
                <a:tc>
                  <a:txBody>
                    <a:bodyPr/>
                    <a:lstStyle/>
                    <a:p>
                      <a:r>
                        <a:rPr lang="en-US" sz="700" b="0"/>
                        <a:t>PMS_SR_PMEA1REA5_ON</a:t>
                      </a:r>
                      <a:endParaRPr lang="en-US" sz="70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lnR w="12700" cap="flat" cmpd="sng" algn="ctr">
                      <a:solidFill>
                        <a:schemeClr val="tx1"/>
                      </a:solidFill>
                      <a:prstDash val="solid"/>
                      <a:round/>
                      <a:headEnd type="none" w="med" len="med"/>
                      <a:tailEnd type="none" w="med" len="med"/>
                    </a:lnR>
                  </a:tcPr>
                </a:tc>
                <a:tc>
                  <a:txBody>
                    <a:bodyPr/>
                    <a:lstStyle/>
                    <a:p>
                      <a:r>
                        <a:rPr lang="en-US" sz="700" b="0"/>
                        <a:t>FS1_NS_ERROR_DEG_X</a:t>
                      </a:r>
                      <a:endParaRPr lang="en-US" sz="700"/>
                    </a:p>
                  </a:txBody>
                  <a:tcPr>
                    <a:lnL w="12700" cap="flat" cmpd="sng" algn="ctr">
                      <a:solidFill>
                        <a:schemeClr val="tx1"/>
                      </a:solidFill>
                      <a:prstDash val="solid"/>
                      <a:round/>
                      <a:headEnd type="none" w="med" len="med"/>
                      <a:tailEnd type="none" w="med" len="med"/>
                    </a:lnL>
                  </a:tcPr>
                </a:tc>
                <a:tc rowSpan="3">
                  <a:txBody>
                    <a:bodyPr/>
                    <a:lstStyle/>
                    <a:p>
                      <a:r>
                        <a:rPr lang="en-US" sz="700"/>
                        <a:t>Lower</a:t>
                      </a:r>
                      <a:r>
                        <a:rPr lang="en-US" sz="700" baseline="0"/>
                        <a:t> yellow </a:t>
                      </a:r>
                      <a:r>
                        <a:rPr lang="en-US" sz="700" baseline="0">
                          <a:sym typeface="Wingdings" panose="05000000000000000000" pitchFamily="2" charset="2"/>
                        </a:rPr>
                        <a:t> -1</a:t>
                      </a:r>
                      <a:endParaRPr lang="en-US" sz="700"/>
                    </a:p>
                  </a:txBody>
                  <a:tcPr anchor="ctr"/>
                </a:tc>
                <a:extLst>
                  <a:ext uri="{0D108BD9-81ED-4DB2-BD59-A6C34878D82A}">
                    <a16:rowId xmlns:a16="http://schemas.microsoft.com/office/drawing/2014/main" val="10009"/>
                  </a:ext>
                </a:extLst>
              </a:tr>
              <a:tr h="152400">
                <a:tc>
                  <a:txBody>
                    <a:bodyPr/>
                    <a:lstStyle/>
                    <a:p>
                      <a:r>
                        <a:rPr lang="en-US" sz="700" b="0"/>
                        <a:t>PMS_SR_PMEA1REA7_ON</a:t>
                      </a:r>
                      <a:endParaRPr lang="en-US" sz="70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lnR w="12700" cap="flat" cmpd="sng" algn="ctr">
                      <a:solidFill>
                        <a:schemeClr val="tx1"/>
                      </a:solidFill>
                      <a:prstDash val="solid"/>
                      <a:round/>
                      <a:headEnd type="none" w="med" len="med"/>
                      <a:tailEnd type="none" w="med" len="med"/>
                    </a:lnR>
                  </a:tcPr>
                </a:tc>
                <a:tc>
                  <a:txBody>
                    <a:bodyPr/>
                    <a:lstStyle/>
                    <a:p>
                      <a:r>
                        <a:rPr lang="en-US" sz="700" b="0"/>
                        <a:t>FS1_NS_ERROR_DEG_Y</a:t>
                      </a:r>
                      <a:endParaRPr lang="en-US" sz="700"/>
                    </a:p>
                  </a:txBody>
                  <a:tcPr>
                    <a:lnL w="12700" cap="flat" cmpd="sng" algn="ctr">
                      <a:solidFill>
                        <a:schemeClr val="tx1"/>
                      </a:solidFill>
                      <a:prstDash val="solid"/>
                      <a:round/>
                      <a:headEnd type="none" w="med" len="med"/>
                      <a:tailEnd type="none" w="med" len="med"/>
                    </a:ln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tc>
                <a:extLst>
                  <a:ext uri="{0D108BD9-81ED-4DB2-BD59-A6C34878D82A}">
                    <a16:rowId xmlns:a16="http://schemas.microsoft.com/office/drawing/2014/main" val="10010"/>
                  </a:ext>
                </a:extLst>
              </a:tr>
              <a:tr h="121920">
                <a:tc>
                  <a:txBody>
                    <a:bodyPr/>
                    <a:lstStyle/>
                    <a:p>
                      <a:r>
                        <a:rPr lang="en-US" sz="700" b="0"/>
                        <a:t>PMS_SR_PMEA1REA9_ON</a:t>
                      </a:r>
                      <a:endParaRPr lang="en-US" sz="70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lnR w="12700" cap="flat" cmpd="sng" algn="ctr">
                      <a:solidFill>
                        <a:schemeClr val="tx1"/>
                      </a:solidFill>
                      <a:prstDash val="solid"/>
                      <a:round/>
                      <a:headEnd type="none" w="med" len="med"/>
                      <a:tailEnd type="none" w="med" len="med"/>
                    </a:lnR>
                  </a:tcPr>
                </a:tc>
                <a:tc>
                  <a:txBody>
                    <a:bodyPr/>
                    <a:lstStyle/>
                    <a:p>
                      <a:r>
                        <a:rPr lang="en-US" sz="700" b="0"/>
                        <a:t>FS1_NS_ERROR_DEG_Z</a:t>
                      </a:r>
                      <a:endParaRPr lang="en-US" sz="700"/>
                    </a:p>
                  </a:txBody>
                  <a:tcPr>
                    <a:lnL w="12700" cap="flat" cmpd="sng" algn="ctr">
                      <a:solidFill>
                        <a:schemeClr val="tx1"/>
                      </a:solidFill>
                      <a:prstDash val="solid"/>
                      <a:round/>
                      <a:headEnd type="none" w="med" len="med"/>
                      <a:tailEnd type="none" w="med" len="med"/>
                    </a:ln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tc>
                <a:extLst>
                  <a:ext uri="{0D108BD9-81ED-4DB2-BD59-A6C34878D82A}">
                    <a16:rowId xmlns:a16="http://schemas.microsoft.com/office/drawing/2014/main" val="10011"/>
                  </a:ext>
                </a:extLst>
              </a:tr>
              <a:tr h="0">
                <a:tc>
                  <a:txBody>
                    <a:bodyPr/>
                    <a:lstStyle/>
                    <a:p>
                      <a:r>
                        <a:rPr lang="en-US" sz="700" b="0"/>
                        <a:t>PMS_SR_PMEA1REA11_ON</a:t>
                      </a:r>
                      <a:endParaRPr lang="en-US" sz="70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lnR w="12700" cap="flat" cmpd="sng" algn="ctr">
                      <a:solidFill>
                        <a:schemeClr val="tx1"/>
                      </a:solidFill>
                      <a:prstDash val="solid"/>
                      <a:round/>
                      <a:headEnd type="none" w="med" len="med"/>
                      <a:tailEnd type="none" w="med" len="med"/>
                    </a:lnR>
                  </a:tcPr>
                </a:tc>
                <a:tc>
                  <a:txBody>
                    <a:bodyPr/>
                    <a:lstStyle/>
                    <a:p>
                      <a:r>
                        <a:rPr lang="en-US" sz="700" b="0"/>
                        <a:t>FS1_NS_WCMD_Z</a:t>
                      </a:r>
                      <a:endParaRPr lang="en-US" sz="700"/>
                    </a:p>
                  </a:txBody>
                  <a:tcPr>
                    <a:lnL w="12700" cap="flat" cmpd="sng" algn="ctr">
                      <a:solidFill>
                        <a:schemeClr val="tx1"/>
                      </a:solidFill>
                      <a:prstDash val="solid"/>
                      <a:round/>
                      <a:headEnd type="none" w="med" len="med"/>
                      <a:tailEnd type="none" w="med" len="med"/>
                    </a:lnL>
                  </a:tcPr>
                </a:tc>
                <a:tc rowSpan="3">
                  <a:txBody>
                    <a:bodyPr/>
                    <a:lstStyle/>
                    <a:p>
                      <a:r>
                        <a:rPr lang="en-US" sz="700"/>
                        <a:t>Upper/lower yellow </a:t>
                      </a:r>
                      <a:r>
                        <a:rPr lang="en-US" sz="700">
                          <a:sym typeface="Wingdings" panose="05000000000000000000" pitchFamily="2" charset="2"/>
                        </a:rPr>
                        <a:t> +/- 0.004</a:t>
                      </a:r>
                      <a:endParaRPr lang="en-US" sz="700"/>
                    </a:p>
                  </a:txBody>
                  <a:tcPr anchor="ctr"/>
                </a:tc>
                <a:extLst>
                  <a:ext uri="{0D108BD9-81ED-4DB2-BD59-A6C34878D82A}">
                    <a16:rowId xmlns:a16="http://schemas.microsoft.com/office/drawing/2014/main" val="10012"/>
                  </a:ext>
                </a:extLst>
              </a:tr>
              <a:tr h="137160">
                <a:tc>
                  <a:txBody>
                    <a:bodyPr/>
                    <a:lstStyle/>
                    <a:p>
                      <a:r>
                        <a:rPr lang="en-US" sz="700" b="0"/>
                        <a:t>PMS_SR_PMEA1REA13_ON</a:t>
                      </a:r>
                      <a:endParaRPr lang="en-US" sz="70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lnR w="12700" cap="flat" cmpd="sng" algn="ctr">
                      <a:solidFill>
                        <a:schemeClr val="tx1"/>
                      </a:solidFill>
                      <a:prstDash val="solid"/>
                      <a:round/>
                      <a:headEnd type="none" w="med" len="med"/>
                      <a:tailEnd type="none" w="med" len="med"/>
                    </a:lnR>
                  </a:tcPr>
                </a:tc>
                <a:tc>
                  <a:txBody>
                    <a:bodyPr/>
                    <a:lstStyle/>
                    <a:p>
                      <a:r>
                        <a:rPr lang="en-US" sz="700" b="0"/>
                        <a:t>FS1_NS_WIRU_Y</a:t>
                      </a:r>
                      <a:endParaRPr lang="en-US" sz="700"/>
                    </a:p>
                  </a:txBody>
                  <a:tcPr>
                    <a:lnL w="12700" cap="flat" cmpd="sng" algn="ctr">
                      <a:solidFill>
                        <a:schemeClr val="tx1"/>
                      </a:solidFill>
                      <a:prstDash val="solid"/>
                      <a:round/>
                      <a:headEnd type="none" w="med" len="med"/>
                      <a:tailEnd type="none" w="med" len="med"/>
                    </a:ln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tc>
                <a:extLst>
                  <a:ext uri="{0D108BD9-81ED-4DB2-BD59-A6C34878D82A}">
                    <a16:rowId xmlns:a16="http://schemas.microsoft.com/office/drawing/2014/main" val="10013"/>
                  </a:ext>
                </a:extLst>
              </a:tr>
              <a:tr h="147320">
                <a:tc>
                  <a:txBody>
                    <a:bodyPr/>
                    <a:lstStyle/>
                    <a:p>
                      <a:r>
                        <a:rPr lang="en-US" sz="700" b="0"/>
                        <a:t>PMS_SR_PMEA1REA15_ON</a:t>
                      </a:r>
                      <a:endParaRPr lang="en-US" sz="70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lnR w="12700" cap="flat" cmpd="sng" algn="ctr">
                      <a:solidFill>
                        <a:schemeClr val="tx1"/>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b="0"/>
                        <a:t>FS1_NS_WIRUF_Y</a:t>
                      </a:r>
                    </a:p>
                  </a:txBody>
                  <a:tcPr>
                    <a:lnL w="12700" cap="flat" cmpd="sng" algn="ctr">
                      <a:solidFill>
                        <a:schemeClr val="tx1"/>
                      </a:solidFill>
                      <a:prstDash val="solid"/>
                      <a:round/>
                      <a:headEnd type="none" w="med" len="med"/>
                      <a:tailEnd type="none" w="med" len="med"/>
                    </a:ln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tc>
                <a:extLst>
                  <a:ext uri="{0D108BD9-81ED-4DB2-BD59-A6C34878D82A}">
                    <a16:rowId xmlns:a16="http://schemas.microsoft.com/office/drawing/2014/main" val="10014"/>
                  </a:ext>
                </a:extLst>
              </a:tr>
              <a:tr h="152400">
                <a:tc>
                  <a:txBody>
                    <a:bodyPr/>
                    <a:lstStyle/>
                    <a:p>
                      <a:r>
                        <a:rPr lang="en-US" sz="700" b="0"/>
                        <a:t>PMS_TR_CAT_BED_S01</a:t>
                      </a:r>
                      <a:endParaRPr lang="en-US" sz="700"/>
                    </a:p>
                  </a:txBody>
                  <a:tcPr/>
                </a:tc>
                <a:tc rowSpan="8">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t>Upper yellow  </a:t>
                      </a:r>
                      <a:r>
                        <a:rPr lang="en-US" sz="700">
                          <a:sym typeface="Wingdings" panose="05000000000000000000" pitchFamily="2" charset="2"/>
                        </a:rPr>
                        <a:t> 900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700">
                          <a:sym typeface="Wingdings" panose="05000000000000000000" pitchFamily="2" charset="2"/>
                        </a:rPr>
                        <a:t>Lower yellow   -1000</a:t>
                      </a:r>
                      <a:endParaRPr lang="en-US" sz="700"/>
                    </a:p>
                  </a:txBody>
                  <a:tcPr anchor="ctr">
                    <a:lnR w="12700" cap="flat" cmpd="sng" algn="ctr">
                      <a:solidFill>
                        <a:schemeClr val="tx1"/>
                      </a:solidFill>
                      <a:prstDash val="solid"/>
                      <a:round/>
                      <a:headEnd type="none" w="med" len="med"/>
                      <a:tailEnd type="none" w="med" len="med"/>
                    </a:lnR>
                  </a:tcPr>
                </a:tc>
                <a:tc>
                  <a:txBody>
                    <a:bodyPr/>
                    <a:lstStyle/>
                    <a:p>
                      <a:r>
                        <a:rPr lang="en-US" sz="700" b="0"/>
                        <a:t>FS1_SS_ACTSAFE</a:t>
                      </a:r>
                      <a:endParaRPr lang="en-US" sz="700"/>
                    </a:p>
                  </a:txBody>
                  <a:tcPr>
                    <a:lnL w="1270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t>Alarming</a:t>
                      </a:r>
                      <a:r>
                        <a:rPr lang="en-US" sz="700" baseline="0"/>
                        <a:t> Disabled</a:t>
                      </a:r>
                      <a:endParaRPr lang="en-US" sz="700"/>
                    </a:p>
                  </a:txBody>
                  <a:tcPr/>
                </a:tc>
                <a:extLst>
                  <a:ext uri="{0D108BD9-81ED-4DB2-BD59-A6C34878D82A}">
                    <a16:rowId xmlns:a16="http://schemas.microsoft.com/office/drawing/2014/main" val="10015"/>
                  </a:ext>
                </a:extLst>
              </a:tr>
              <a:tr h="121920">
                <a:tc>
                  <a:txBody>
                    <a:bodyPr/>
                    <a:lstStyle/>
                    <a:p>
                      <a:r>
                        <a:rPr lang="en-US" sz="700" b="0"/>
                        <a:t>PMS_TR_CAT_BED_S03</a:t>
                      </a:r>
                      <a:endParaRPr lang="en-US" sz="70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lnR w="12700" cap="flat" cmpd="sng" algn="ctr">
                      <a:solidFill>
                        <a:schemeClr val="tx1"/>
                      </a:solidFill>
                      <a:prstDash val="solid"/>
                      <a:round/>
                      <a:headEnd type="none" w="med" len="med"/>
                      <a:tailEnd type="none" w="med" len="med"/>
                    </a:lnR>
                  </a:tcPr>
                </a:tc>
                <a:tc>
                  <a:txBody>
                    <a:bodyPr/>
                    <a:lstStyle/>
                    <a:p>
                      <a:r>
                        <a:rPr lang="en-US" sz="700" b="0"/>
                        <a:t>GNC_SD_SYSMOM_Z</a:t>
                      </a:r>
                      <a:endParaRPr lang="en-US" sz="700"/>
                    </a:p>
                  </a:txBody>
                  <a:tcPr>
                    <a:lnL w="12700" cap="flat" cmpd="sng" algn="ctr">
                      <a:solidFill>
                        <a:schemeClr val="tx1"/>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00"/>
                        <a:t>Upper/lower yellow </a:t>
                      </a:r>
                      <a:r>
                        <a:rPr lang="en-US" sz="700">
                          <a:sym typeface="Wingdings" panose="05000000000000000000" pitchFamily="2" charset="2"/>
                        </a:rPr>
                        <a:t> +/- 85</a:t>
                      </a:r>
                      <a:endParaRPr lang="en-US" sz="700"/>
                    </a:p>
                  </a:txBody>
                  <a:tcPr/>
                </a:tc>
                <a:extLst>
                  <a:ext uri="{0D108BD9-81ED-4DB2-BD59-A6C34878D82A}">
                    <a16:rowId xmlns:a16="http://schemas.microsoft.com/office/drawing/2014/main" val="10016"/>
                  </a:ext>
                </a:extLst>
              </a:tr>
              <a:tr h="0">
                <a:tc>
                  <a:txBody>
                    <a:bodyPr/>
                    <a:lstStyle/>
                    <a:p>
                      <a:r>
                        <a:rPr lang="en-US" sz="700" b="0"/>
                        <a:t>PMS_TR_CAT_BED_S05</a:t>
                      </a:r>
                      <a:endParaRPr lang="en-US" sz="70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lnR w="12700" cap="flat" cmpd="sng" algn="ctr">
                      <a:solidFill>
                        <a:schemeClr val="tx1"/>
                      </a:solidFill>
                      <a:prstDash val="solid"/>
                      <a:round/>
                      <a:headEnd type="none" w="med" len="med"/>
                      <a:tailEnd type="none" w="med" len="med"/>
                    </a:lnR>
                  </a:tcPr>
                </a:tc>
                <a:tc>
                  <a:txBody>
                    <a:bodyPr/>
                    <a:lstStyle/>
                    <a:p>
                      <a:endParaRPr lang="en-US" sz="700"/>
                    </a:p>
                  </a:txBody>
                  <a:tcPr>
                    <a:lnL w="12700" cap="flat" cmpd="sng" algn="ctr">
                      <a:solidFill>
                        <a:schemeClr val="tx1"/>
                      </a:solidFill>
                      <a:prstDash val="solid"/>
                      <a:round/>
                      <a:headEnd type="none" w="med" len="med"/>
                      <a:tailEnd type="none" w="med" len="med"/>
                    </a:lnL>
                    <a:solidFill>
                      <a:schemeClr val="bg1"/>
                    </a:solidFill>
                  </a:tcPr>
                </a:tc>
                <a:tc>
                  <a:txBody>
                    <a:bodyPr/>
                    <a:lstStyle/>
                    <a:p>
                      <a:endParaRPr lang="en-US" sz="700"/>
                    </a:p>
                  </a:txBody>
                  <a:tcPr>
                    <a:solidFill>
                      <a:schemeClr val="bg1"/>
                    </a:solidFill>
                  </a:tcPr>
                </a:tc>
                <a:extLst>
                  <a:ext uri="{0D108BD9-81ED-4DB2-BD59-A6C34878D82A}">
                    <a16:rowId xmlns:a16="http://schemas.microsoft.com/office/drawing/2014/main" val="10017"/>
                  </a:ext>
                </a:extLst>
              </a:tr>
              <a:tr h="137160">
                <a:tc>
                  <a:txBody>
                    <a:bodyPr/>
                    <a:lstStyle/>
                    <a:p>
                      <a:r>
                        <a:rPr lang="en-US" sz="700" b="0"/>
                        <a:t>PMS_TR_CAT_BED_S07</a:t>
                      </a:r>
                      <a:endParaRPr lang="en-US" sz="70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lnR w="12700" cap="flat" cmpd="sng" algn="ctr">
                      <a:solidFill>
                        <a:schemeClr val="tx1"/>
                      </a:solidFill>
                      <a:prstDash val="solid"/>
                      <a:round/>
                      <a:headEnd type="none" w="med" len="med"/>
                      <a:tailEnd type="none" w="med" len="med"/>
                    </a:lnR>
                  </a:tcPr>
                </a:tc>
                <a:tc>
                  <a:txBody>
                    <a:bodyPr/>
                    <a:lstStyle/>
                    <a:p>
                      <a:endParaRPr lang="en-US" sz="700"/>
                    </a:p>
                  </a:txBody>
                  <a:tcPr>
                    <a:lnL w="12700" cap="flat" cmpd="sng" algn="ctr">
                      <a:solidFill>
                        <a:schemeClr val="tx1"/>
                      </a:solidFill>
                      <a:prstDash val="solid"/>
                      <a:round/>
                      <a:headEnd type="none" w="med" len="med"/>
                      <a:tailEnd type="none" w="med" len="med"/>
                    </a:lnL>
                    <a:solidFill>
                      <a:schemeClr val="bg1"/>
                    </a:solidFill>
                  </a:tcPr>
                </a:tc>
                <a:tc>
                  <a:txBody>
                    <a:bodyPr/>
                    <a:lstStyle/>
                    <a:p>
                      <a:endParaRPr lang="en-US" sz="700"/>
                    </a:p>
                  </a:txBody>
                  <a:tcPr>
                    <a:solidFill>
                      <a:schemeClr val="bg1"/>
                    </a:solidFill>
                  </a:tcPr>
                </a:tc>
                <a:extLst>
                  <a:ext uri="{0D108BD9-81ED-4DB2-BD59-A6C34878D82A}">
                    <a16:rowId xmlns:a16="http://schemas.microsoft.com/office/drawing/2014/main" val="10018"/>
                  </a:ext>
                </a:extLst>
              </a:tr>
              <a:tr h="0">
                <a:tc>
                  <a:txBody>
                    <a:bodyPr/>
                    <a:lstStyle/>
                    <a:p>
                      <a:r>
                        <a:rPr lang="en-US" sz="700" b="0"/>
                        <a:t>PMS_TR_CAT_BED_S09</a:t>
                      </a:r>
                      <a:endParaRPr lang="en-US" sz="70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lnR w="12700" cap="flat" cmpd="sng" algn="ctr">
                      <a:solidFill>
                        <a:schemeClr val="tx1"/>
                      </a:solidFill>
                      <a:prstDash val="solid"/>
                      <a:round/>
                      <a:headEnd type="none" w="med" len="med"/>
                      <a:tailEnd type="none" w="med" len="med"/>
                    </a:lnR>
                  </a:tcPr>
                </a:tc>
                <a:tc>
                  <a:txBody>
                    <a:bodyPr/>
                    <a:lstStyle/>
                    <a:p>
                      <a:endParaRPr lang="en-US" sz="700"/>
                    </a:p>
                  </a:txBody>
                  <a:tcPr>
                    <a:lnL w="12700" cap="flat" cmpd="sng" algn="ctr">
                      <a:solidFill>
                        <a:schemeClr val="tx1"/>
                      </a:solidFill>
                      <a:prstDash val="solid"/>
                      <a:round/>
                      <a:headEnd type="none" w="med" len="med"/>
                      <a:tailEnd type="none" w="med" len="med"/>
                    </a:lnL>
                    <a:solidFill>
                      <a:schemeClr val="bg1"/>
                    </a:solidFill>
                  </a:tcPr>
                </a:tc>
                <a:tc>
                  <a:txBody>
                    <a:bodyPr/>
                    <a:lstStyle/>
                    <a:p>
                      <a:endParaRPr lang="en-US" sz="700"/>
                    </a:p>
                  </a:txBody>
                  <a:tcPr>
                    <a:solidFill>
                      <a:schemeClr val="bg1"/>
                    </a:solidFill>
                  </a:tcPr>
                </a:tc>
                <a:extLst>
                  <a:ext uri="{0D108BD9-81ED-4DB2-BD59-A6C34878D82A}">
                    <a16:rowId xmlns:a16="http://schemas.microsoft.com/office/drawing/2014/main" val="10019"/>
                  </a:ext>
                </a:extLst>
              </a:tr>
              <a:tr h="152400">
                <a:tc>
                  <a:txBody>
                    <a:bodyPr/>
                    <a:lstStyle/>
                    <a:p>
                      <a:r>
                        <a:rPr lang="en-US" sz="700" b="0"/>
                        <a:t>PMS_TR_CAT_BED_S11</a:t>
                      </a:r>
                      <a:endParaRPr lang="en-US" sz="70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lnR w="12700" cap="flat" cmpd="sng" algn="ctr">
                      <a:solidFill>
                        <a:schemeClr val="tx1"/>
                      </a:solidFill>
                      <a:prstDash val="solid"/>
                      <a:round/>
                      <a:headEnd type="none" w="med" len="med"/>
                      <a:tailEnd type="none" w="med" len="med"/>
                    </a:lnR>
                  </a:tcPr>
                </a:tc>
                <a:tc>
                  <a:txBody>
                    <a:bodyPr/>
                    <a:lstStyle/>
                    <a:p>
                      <a:endParaRPr lang="en-US" sz="700"/>
                    </a:p>
                  </a:txBody>
                  <a:tcPr>
                    <a:lnL w="12700" cap="flat" cmpd="sng" algn="ctr">
                      <a:solidFill>
                        <a:schemeClr val="tx1"/>
                      </a:solidFill>
                      <a:prstDash val="solid"/>
                      <a:round/>
                      <a:headEnd type="none" w="med" len="med"/>
                      <a:tailEnd type="none" w="med" len="med"/>
                    </a:lnL>
                    <a:solidFill>
                      <a:schemeClr val="bg1"/>
                    </a:solidFill>
                  </a:tcPr>
                </a:tc>
                <a:tc>
                  <a:txBody>
                    <a:bodyPr/>
                    <a:lstStyle/>
                    <a:p>
                      <a:endParaRPr lang="en-US" sz="700"/>
                    </a:p>
                  </a:txBody>
                  <a:tcPr>
                    <a:solidFill>
                      <a:schemeClr val="bg1"/>
                    </a:solidFill>
                  </a:tcPr>
                </a:tc>
                <a:extLst>
                  <a:ext uri="{0D108BD9-81ED-4DB2-BD59-A6C34878D82A}">
                    <a16:rowId xmlns:a16="http://schemas.microsoft.com/office/drawing/2014/main" val="10020"/>
                  </a:ext>
                </a:extLst>
              </a:tr>
              <a:tr h="121920">
                <a:tc>
                  <a:txBody>
                    <a:bodyPr/>
                    <a:lstStyle/>
                    <a:p>
                      <a:r>
                        <a:rPr lang="en-US" sz="700" b="0"/>
                        <a:t>PMS_TR_CAT_BED_S13</a:t>
                      </a:r>
                      <a:endParaRPr lang="en-US" sz="70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lnR w="12700" cap="flat" cmpd="sng" algn="ctr">
                      <a:solidFill>
                        <a:schemeClr val="tx1"/>
                      </a:solidFill>
                      <a:prstDash val="solid"/>
                      <a:round/>
                      <a:headEnd type="none" w="med" len="med"/>
                      <a:tailEnd type="none" w="med" len="med"/>
                    </a:lnR>
                  </a:tcPr>
                </a:tc>
                <a:tc>
                  <a:txBody>
                    <a:bodyPr/>
                    <a:lstStyle/>
                    <a:p>
                      <a:endParaRPr lang="en-US" sz="700"/>
                    </a:p>
                  </a:txBody>
                  <a:tcPr>
                    <a:lnL w="12700" cap="flat" cmpd="sng" algn="ctr">
                      <a:solidFill>
                        <a:schemeClr val="tx1"/>
                      </a:solidFill>
                      <a:prstDash val="solid"/>
                      <a:round/>
                      <a:headEnd type="none" w="med" len="med"/>
                      <a:tailEnd type="none" w="med" len="med"/>
                    </a:lnL>
                    <a:solidFill>
                      <a:schemeClr val="bg1"/>
                    </a:solidFill>
                  </a:tcPr>
                </a:tc>
                <a:tc>
                  <a:txBody>
                    <a:bodyPr/>
                    <a:lstStyle/>
                    <a:p>
                      <a:endParaRPr lang="en-US" sz="700"/>
                    </a:p>
                  </a:txBody>
                  <a:tcPr>
                    <a:solidFill>
                      <a:schemeClr val="bg1"/>
                    </a:solidFill>
                  </a:tcPr>
                </a:tc>
                <a:extLst>
                  <a:ext uri="{0D108BD9-81ED-4DB2-BD59-A6C34878D82A}">
                    <a16:rowId xmlns:a16="http://schemas.microsoft.com/office/drawing/2014/main" val="10021"/>
                  </a:ext>
                </a:extLst>
              </a:tr>
              <a:tr h="0">
                <a:tc>
                  <a:txBody>
                    <a:bodyPr/>
                    <a:lstStyle/>
                    <a:p>
                      <a:r>
                        <a:rPr lang="en-US" sz="700" b="0"/>
                        <a:t>PMS_TR_CAT_BED_S15</a:t>
                      </a:r>
                      <a:endParaRPr lang="en-US" sz="700"/>
                    </a:p>
                  </a:txBody>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700"/>
                    </a:p>
                  </a:txBody>
                  <a:tcPr>
                    <a:lnR w="12700" cap="flat" cmpd="sng" algn="ctr">
                      <a:solidFill>
                        <a:schemeClr val="tx1"/>
                      </a:solidFill>
                      <a:prstDash val="solid"/>
                      <a:round/>
                      <a:headEnd type="none" w="med" len="med"/>
                      <a:tailEnd type="none" w="med" len="med"/>
                    </a:lnR>
                  </a:tcPr>
                </a:tc>
                <a:tc>
                  <a:txBody>
                    <a:bodyPr/>
                    <a:lstStyle/>
                    <a:p>
                      <a:endParaRPr lang="en-US" sz="700"/>
                    </a:p>
                  </a:txBody>
                  <a:tcPr>
                    <a:lnL w="12700" cap="flat" cmpd="sng" algn="ctr">
                      <a:solidFill>
                        <a:schemeClr val="tx1"/>
                      </a:solidFill>
                      <a:prstDash val="solid"/>
                      <a:round/>
                      <a:headEnd type="none" w="med" len="med"/>
                      <a:tailEnd type="none" w="med" len="med"/>
                    </a:lnL>
                    <a:solidFill>
                      <a:schemeClr val="bg1"/>
                    </a:solidFill>
                  </a:tcPr>
                </a:tc>
                <a:tc>
                  <a:txBody>
                    <a:bodyPr/>
                    <a:lstStyle/>
                    <a:p>
                      <a:endParaRPr lang="en-US" sz="700"/>
                    </a:p>
                  </a:txBody>
                  <a:tcPr>
                    <a:solidFill>
                      <a:schemeClr val="bg1"/>
                    </a:solidFill>
                  </a:tcPr>
                </a:tc>
                <a:extLst>
                  <a:ext uri="{0D108BD9-81ED-4DB2-BD59-A6C34878D82A}">
                    <a16:rowId xmlns:a16="http://schemas.microsoft.com/office/drawing/2014/main" val="10022"/>
                  </a:ext>
                </a:extLst>
              </a:tr>
            </a:tbl>
          </a:graphicData>
        </a:graphic>
      </p:graphicFrame>
      <p:sp>
        <p:nvSpPr>
          <p:cNvPr id="12" name="TextBox 11"/>
          <p:cNvSpPr txBox="1"/>
          <p:nvPr/>
        </p:nvSpPr>
        <p:spPr>
          <a:xfrm>
            <a:off x="116882" y="969154"/>
            <a:ext cx="4394537" cy="523220"/>
          </a:xfrm>
          <a:prstGeom prst="rect">
            <a:avLst/>
          </a:prstGeom>
          <a:noFill/>
        </p:spPr>
        <p:txBody>
          <a:bodyPr wrap="none" rtlCol="0">
            <a:spAutoFit/>
          </a:bodyPr>
          <a:lstStyle/>
          <a:p>
            <a:r>
              <a:rPr lang="en-US"/>
              <a:t>Suppressed Alarms (Maneuver Setup Proc)</a:t>
            </a:r>
          </a:p>
          <a:p>
            <a:r>
              <a:rPr lang="en-US" sz="1200" b="0"/>
              <a:t>terra_alarm_setup_maneuver(‘retro_setup’)</a:t>
            </a:r>
          </a:p>
        </p:txBody>
      </p:sp>
    </p:spTree>
    <p:extLst>
      <p:ext uri="{BB962C8B-B14F-4D97-AF65-F5344CB8AC3E}">
        <p14:creationId xmlns:p14="http://schemas.microsoft.com/office/powerpoint/2010/main" val="249599061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SIM Telemetry</a:t>
            </a:r>
            <a:endParaRPr lang="en-US" sz="1600"/>
          </a:p>
        </p:txBody>
      </p:sp>
      <p:sp>
        <p:nvSpPr>
          <p:cNvPr id="4" name="TextBox 3"/>
          <p:cNvSpPr txBox="1"/>
          <p:nvPr/>
        </p:nvSpPr>
        <p:spPr>
          <a:xfrm>
            <a:off x="304800" y="1242016"/>
            <a:ext cx="3505200" cy="369332"/>
          </a:xfrm>
          <a:prstGeom prst="rect">
            <a:avLst/>
          </a:prstGeom>
          <a:noFill/>
        </p:spPr>
        <p:txBody>
          <a:bodyPr wrap="square" rtlCol="0">
            <a:spAutoFit/>
          </a:bodyPr>
          <a:lstStyle/>
          <a:p>
            <a:pPr algn="l"/>
            <a:r>
              <a:rPr lang="en-US" b="1"/>
              <a:t>Midnight CEM SIM TLM</a:t>
            </a:r>
          </a:p>
        </p:txBody>
      </p:sp>
      <p:sp>
        <p:nvSpPr>
          <p:cNvPr id="7" name="TextBox 6"/>
          <p:cNvSpPr txBox="1"/>
          <p:nvPr/>
        </p:nvSpPr>
        <p:spPr>
          <a:xfrm>
            <a:off x="290052" y="3886200"/>
            <a:ext cx="3505200" cy="369332"/>
          </a:xfrm>
          <a:prstGeom prst="rect">
            <a:avLst/>
          </a:prstGeom>
          <a:noFill/>
        </p:spPr>
        <p:txBody>
          <a:bodyPr wrap="square" rtlCol="0">
            <a:spAutoFit/>
          </a:bodyPr>
          <a:lstStyle/>
          <a:p>
            <a:pPr algn="l"/>
            <a:r>
              <a:rPr lang="en-US" b="1"/>
              <a:t>Noon CEM SIM TLM</a:t>
            </a:r>
          </a:p>
        </p:txBody>
      </p:sp>
      <p:pic>
        <p:nvPicPr>
          <p:cNvPr id="6" name="Picture 5"/>
          <p:cNvPicPr>
            <a:picLocks noChangeAspect="1"/>
          </p:cNvPicPr>
          <p:nvPr/>
        </p:nvPicPr>
        <p:blipFill>
          <a:blip r:embed="rId2"/>
          <a:stretch>
            <a:fillRect/>
          </a:stretch>
        </p:blipFill>
        <p:spPr>
          <a:xfrm>
            <a:off x="160337" y="1736367"/>
            <a:ext cx="8855075" cy="1757425"/>
          </a:xfrm>
          <a:prstGeom prst="rect">
            <a:avLst/>
          </a:prstGeom>
        </p:spPr>
      </p:pic>
      <p:pic>
        <p:nvPicPr>
          <p:cNvPr id="10" name="Picture 9"/>
          <p:cNvPicPr>
            <a:picLocks noChangeAspect="1"/>
          </p:cNvPicPr>
          <p:nvPr/>
        </p:nvPicPr>
        <p:blipFill>
          <a:blip r:embed="rId3"/>
          <a:stretch>
            <a:fillRect/>
          </a:stretch>
        </p:blipFill>
        <p:spPr>
          <a:xfrm>
            <a:off x="160336" y="4343400"/>
            <a:ext cx="8855075" cy="1757426"/>
          </a:xfrm>
          <a:prstGeom prst="rect">
            <a:avLst/>
          </a:prstGeom>
        </p:spPr>
      </p:pic>
    </p:spTree>
    <p:extLst>
      <p:ext uri="{BB962C8B-B14F-4D97-AF65-F5344CB8AC3E}">
        <p14:creationId xmlns:p14="http://schemas.microsoft.com/office/powerpoint/2010/main" val="398303511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PPCRs</a:t>
            </a:r>
          </a:p>
        </p:txBody>
      </p:sp>
      <p:pic>
        <p:nvPicPr>
          <p:cNvPr id="3" name="Picture 2"/>
          <p:cNvPicPr>
            <a:picLocks noChangeAspect="1"/>
          </p:cNvPicPr>
          <p:nvPr/>
        </p:nvPicPr>
        <p:blipFill>
          <a:blip r:embed="rId2"/>
          <a:stretch>
            <a:fillRect/>
          </a:stretch>
        </p:blipFill>
        <p:spPr>
          <a:xfrm>
            <a:off x="533400" y="1295400"/>
            <a:ext cx="7778208" cy="3726702"/>
          </a:xfrm>
          <a:prstGeom prst="rect">
            <a:avLst/>
          </a:prstGeom>
          <a:ln>
            <a:solidFill>
              <a:schemeClr val="tx1"/>
            </a:solidFill>
          </a:ln>
        </p:spPr>
      </p:pic>
    </p:spTree>
    <p:extLst>
      <p:ext uri="{BB962C8B-B14F-4D97-AF65-F5344CB8AC3E}">
        <p14:creationId xmlns:p14="http://schemas.microsoft.com/office/powerpoint/2010/main" val="175988221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Simulations Performed</a:t>
            </a:r>
          </a:p>
        </p:txBody>
      </p:sp>
      <p:graphicFrame>
        <p:nvGraphicFramePr>
          <p:cNvPr id="7" name="Table 6"/>
          <p:cNvGraphicFramePr>
            <a:graphicFrameLocks noGrp="1"/>
          </p:cNvGraphicFramePr>
          <p:nvPr/>
        </p:nvGraphicFramePr>
        <p:xfrm>
          <a:off x="310055" y="990600"/>
          <a:ext cx="8523889" cy="5090160"/>
        </p:xfrm>
        <a:graphic>
          <a:graphicData uri="http://schemas.openxmlformats.org/drawingml/2006/table">
            <a:tbl>
              <a:tblPr firstRow="1" bandRow="1">
                <a:tableStyleId>{5C22544A-7EE6-4342-B048-85BDC9FD1C3A}</a:tableStyleId>
              </a:tblPr>
              <a:tblGrid>
                <a:gridCol w="2559269">
                  <a:extLst>
                    <a:ext uri="{9D8B030D-6E8A-4147-A177-3AD203B41FA5}">
                      <a16:colId xmlns:a16="http://schemas.microsoft.com/office/drawing/2014/main" val="20000"/>
                    </a:ext>
                  </a:extLst>
                </a:gridCol>
                <a:gridCol w="2333297">
                  <a:extLst>
                    <a:ext uri="{9D8B030D-6E8A-4147-A177-3AD203B41FA5}">
                      <a16:colId xmlns:a16="http://schemas.microsoft.com/office/drawing/2014/main" val="20001"/>
                    </a:ext>
                  </a:extLst>
                </a:gridCol>
                <a:gridCol w="3631323">
                  <a:extLst>
                    <a:ext uri="{9D8B030D-6E8A-4147-A177-3AD203B41FA5}">
                      <a16:colId xmlns:a16="http://schemas.microsoft.com/office/drawing/2014/main" val="20002"/>
                    </a:ext>
                  </a:extLst>
                </a:gridCol>
              </a:tblGrid>
              <a:tr h="276797">
                <a:tc>
                  <a:txBody>
                    <a:bodyPr/>
                    <a:lstStyle/>
                    <a:p>
                      <a:pPr algn="ctr"/>
                      <a:r>
                        <a:rPr lang="en-US" sz="1600"/>
                        <a:t>Scenario</a:t>
                      </a:r>
                    </a:p>
                  </a:txBody>
                  <a:tcPr/>
                </a:tc>
                <a:tc>
                  <a:txBody>
                    <a:bodyPr/>
                    <a:lstStyle/>
                    <a:p>
                      <a:pPr algn="ctr"/>
                      <a:r>
                        <a:rPr lang="en-US" sz="1600"/>
                        <a:t>Category</a:t>
                      </a:r>
                    </a:p>
                  </a:txBody>
                  <a:tcPr/>
                </a:tc>
                <a:tc>
                  <a:txBody>
                    <a:bodyPr/>
                    <a:lstStyle/>
                    <a:p>
                      <a:pPr algn="ctr"/>
                      <a:r>
                        <a:rPr lang="en-US" sz="1600"/>
                        <a:t>Outcome</a:t>
                      </a:r>
                    </a:p>
                  </a:txBody>
                  <a:tcPr/>
                </a:tc>
                <a:extLst>
                  <a:ext uri="{0D108BD9-81ED-4DB2-BD59-A6C34878D82A}">
                    <a16:rowId xmlns:a16="http://schemas.microsoft.com/office/drawing/2014/main" val="10000"/>
                  </a:ext>
                </a:extLst>
              </a:tr>
              <a:tr h="4559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a:solidFill>
                            <a:schemeClr val="dk1"/>
                          </a:solidFill>
                          <a:latin typeface="+mn-lt"/>
                          <a:ea typeface="+mn-ea"/>
                          <a:cs typeface="+mn-cs"/>
                        </a:rPr>
                        <a:t>ATC Activity Definition Assessment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a:solidFill>
                            <a:schemeClr val="dk1"/>
                          </a:solidFill>
                          <a:latin typeface="+mn-lt"/>
                          <a:ea typeface="+mn-ea"/>
                          <a:cs typeface="+mn-cs"/>
                        </a:rPr>
                        <a:t>[Noon &amp; Midnight]</a:t>
                      </a:r>
                    </a:p>
                  </a:txBody>
                  <a:tcPr>
                    <a:solidFill>
                      <a:srgbClr val="D2DBF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Nominal Test Cases</a:t>
                      </a:r>
                    </a:p>
                  </a:txBody>
                  <a:tcPr>
                    <a:solidFill>
                      <a:srgbClr val="D2DBFE"/>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Successful, Activity Definitions performed as expected</a:t>
                      </a:r>
                    </a:p>
                  </a:txBody>
                  <a:tcPr>
                    <a:solidFill>
                      <a:srgbClr val="D2DBFE"/>
                    </a:solidFill>
                  </a:tcPr>
                </a:tc>
                <a:extLst>
                  <a:ext uri="{0D108BD9-81ED-4DB2-BD59-A6C34878D82A}">
                    <a16:rowId xmlns:a16="http://schemas.microsoft.com/office/drawing/2014/main" val="10001"/>
                  </a:ext>
                </a:extLst>
              </a:tr>
              <a:tr h="4559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a:solidFill>
                            <a:schemeClr val="dk1"/>
                          </a:solidFill>
                          <a:latin typeface="+mn-lt"/>
                          <a:ea typeface="+mn-ea"/>
                          <a:cs typeface="+mn-cs"/>
                        </a:rPr>
                        <a:t>Full-Team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a:solidFill>
                            <a:schemeClr val="dk1"/>
                          </a:solidFill>
                          <a:latin typeface="+mn-lt"/>
                          <a:ea typeface="+mn-ea"/>
                          <a:cs typeface="+mn-cs"/>
                        </a:rPr>
                        <a:t>[Midnight]</a:t>
                      </a:r>
                    </a:p>
                  </a:txBody>
                  <a:tcPr>
                    <a:solidFill>
                      <a:schemeClr val="bg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Nominal Test Case</a:t>
                      </a:r>
                    </a:p>
                  </a:txBody>
                  <a:tcPr>
                    <a:solidFill>
                      <a:schemeClr val="bg2">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Successful, minor updates</a:t>
                      </a:r>
                      <a:r>
                        <a:rPr lang="en-US" sz="1600" baseline="0"/>
                        <a:t> to procs &amp; overall script based on results. Verified new/updated procedures.</a:t>
                      </a:r>
                      <a:endParaRPr lang="en-US" sz="1600"/>
                    </a:p>
                  </a:txBody>
                  <a:tcPr>
                    <a:solidFill>
                      <a:schemeClr val="bg2">
                        <a:lumMod val="20000"/>
                        <a:lumOff val="80000"/>
                      </a:schemeClr>
                    </a:solidFill>
                  </a:tcPr>
                </a:tc>
                <a:extLst>
                  <a:ext uri="{0D108BD9-81ED-4DB2-BD59-A6C34878D82A}">
                    <a16:rowId xmlns:a16="http://schemas.microsoft.com/office/drawing/2014/main" val="10002"/>
                  </a:ext>
                </a:extLst>
              </a:tr>
              <a:tr h="276797">
                <a:tc>
                  <a:txBody>
                    <a:bodyPr/>
                    <a:lstStyle/>
                    <a:p>
                      <a:r>
                        <a:rPr lang="en-US" sz="1800" b="1"/>
                        <a:t>Pre-Slew Abort</a:t>
                      </a:r>
                    </a:p>
                  </a:txBody>
                  <a:tcPr>
                    <a:solidFill>
                      <a:srgbClr val="D2DBFE"/>
                    </a:solidFill>
                  </a:tcPr>
                </a:tc>
                <a:tc>
                  <a:txBody>
                    <a:bodyPr/>
                    <a:lstStyle/>
                    <a:p>
                      <a:r>
                        <a:rPr lang="en-US" sz="1600"/>
                        <a:t>Contingency</a:t>
                      </a:r>
                    </a:p>
                  </a:txBody>
                  <a:tcPr>
                    <a:solidFill>
                      <a:srgbClr val="D2DBFE"/>
                    </a:solidFill>
                  </a:tcPr>
                </a:tc>
                <a:tc>
                  <a:txBody>
                    <a:bodyPr/>
                    <a:lstStyle/>
                    <a:p>
                      <a:r>
                        <a:rPr lang="en-US" sz="1600"/>
                        <a:t>Successful,</a:t>
                      </a:r>
                      <a:r>
                        <a:rPr lang="en-US" sz="1600" baseline="0"/>
                        <a:t> full recovery to NM</a:t>
                      </a:r>
                      <a:endParaRPr lang="en-US" sz="1600"/>
                    </a:p>
                  </a:txBody>
                  <a:tcPr>
                    <a:solidFill>
                      <a:srgbClr val="D2DBFE"/>
                    </a:solidFill>
                  </a:tcPr>
                </a:tc>
                <a:extLst>
                  <a:ext uri="{0D108BD9-81ED-4DB2-BD59-A6C34878D82A}">
                    <a16:rowId xmlns:a16="http://schemas.microsoft.com/office/drawing/2014/main" val="10003"/>
                  </a:ext>
                </a:extLst>
              </a:tr>
              <a:tr h="455900">
                <a:tc>
                  <a:txBody>
                    <a:bodyPr/>
                    <a:lstStyle/>
                    <a:p>
                      <a:r>
                        <a:rPr lang="en-US" sz="1800" b="1"/>
                        <a:t>Pre-Burn Abort</a:t>
                      </a:r>
                      <a:br>
                        <a:rPr lang="en-US" sz="1800" b="1"/>
                      </a:br>
                      <a:r>
                        <a:rPr lang="en-US" sz="1800" b="1"/>
                        <a:t>(no</a:t>
                      </a:r>
                      <a:r>
                        <a:rPr lang="en-US" sz="1800" b="1" baseline="0"/>
                        <a:t> LV commanding)</a:t>
                      </a:r>
                      <a:endParaRPr lang="en-US" sz="1800" b="1"/>
                    </a:p>
                  </a:txBody>
                  <a:tcPr>
                    <a:solidFill>
                      <a:schemeClr val="bg2">
                        <a:lumMod val="20000"/>
                        <a:lumOff val="80000"/>
                      </a:schemeClr>
                    </a:solidFill>
                  </a:tcPr>
                </a:tc>
                <a:tc>
                  <a:txBody>
                    <a:bodyPr/>
                    <a:lstStyle/>
                    <a:p>
                      <a:r>
                        <a:rPr lang="en-US" sz="1600"/>
                        <a:t>Contingency</a:t>
                      </a:r>
                    </a:p>
                  </a:txBody>
                  <a:tcPr>
                    <a:solidFill>
                      <a:schemeClr val="bg2">
                        <a:lumMod val="20000"/>
                        <a:lumOff val="80000"/>
                      </a:schemeClr>
                    </a:solidFill>
                  </a:tcPr>
                </a:tc>
                <a:tc>
                  <a:txBody>
                    <a:bodyPr/>
                    <a:lstStyle/>
                    <a:p>
                      <a:r>
                        <a:rPr lang="en-US" sz="1600"/>
                        <a:t>Successful, full recovery</a:t>
                      </a:r>
                      <a:r>
                        <a:rPr lang="en-US" sz="1600" baseline="0"/>
                        <a:t> to NM</a:t>
                      </a:r>
                      <a:endParaRPr lang="en-US" sz="1600"/>
                    </a:p>
                  </a:txBody>
                  <a:tcPr>
                    <a:solidFill>
                      <a:schemeClr val="bg2">
                        <a:lumMod val="20000"/>
                        <a:lumOff val="80000"/>
                      </a:schemeClr>
                    </a:solidFill>
                  </a:tcPr>
                </a:tc>
                <a:extLst>
                  <a:ext uri="{0D108BD9-81ED-4DB2-BD59-A6C34878D82A}">
                    <a16:rowId xmlns:a16="http://schemas.microsoft.com/office/drawing/2014/main" val="10004"/>
                  </a:ext>
                </a:extLst>
              </a:tr>
              <a:tr h="276797">
                <a:tc>
                  <a:txBody>
                    <a:bodyPr/>
                    <a:lstStyle/>
                    <a:p>
                      <a:r>
                        <a:rPr lang="en-US" sz="1800" b="1"/>
                        <a:t>Terminate</a:t>
                      </a:r>
                      <a:r>
                        <a:rPr lang="en-US" sz="1800" b="1" baseline="0"/>
                        <a:t> DV-Burn</a:t>
                      </a:r>
                      <a:endParaRPr lang="en-US" sz="1800" b="1"/>
                    </a:p>
                  </a:txBody>
                  <a:tcPr>
                    <a:solidFill>
                      <a:srgbClr val="D2DBFE"/>
                    </a:solidFill>
                  </a:tcPr>
                </a:tc>
                <a:tc>
                  <a:txBody>
                    <a:bodyPr/>
                    <a:lstStyle/>
                    <a:p>
                      <a:r>
                        <a:rPr lang="en-US" sz="1600"/>
                        <a:t>Contingency</a:t>
                      </a:r>
                    </a:p>
                  </a:txBody>
                  <a:tcPr>
                    <a:solidFill>
                      <a:srgbClr val="D2DBFE"/>
                    </a:solidFill>
                  </a:tcPr>
                </a:tc>
                <a:tc>
                  <a:txBody>
                    <a:bodyPr/>
                    <a:lstStyle/>
                    <a:p>
                      <a:r>
                        <a:rPr lang="en-US" sz="1600"/>
                        <a:t>Successful, full</a:t>
                      </a:r>
                      <a:r>
                        <a:rPr lang="en-US" sz="1600" baseline="0"/>
                        <a:t> recovery to NM</a:t>
                      </a:r>
                      <a:endParaRPr lang="en-US" sz="1600"/>
                    </a:p>
                  </a:txBody>
                  <a:tcPr>
                    <a:solidFill>
                      <a:srgbClr val="D2DBFE"/>
                    </a:solidFill>
                  </a:tcPr>
                </a:tc>
                <a:extLst>
                  <a:ext uri="{0D108BD9-81ED-4DB2-BD59-A6C34878D82A}">
                    <a16:rowId xmlns:a16="http://schemas.microsoft.com/office/drawing/2014/main" val="10005"/>
                  </a:ext>
                </a:extLst>
              </a:tr>
              <a:tr h="455900">
                <a:tc>
                  <a:txBody>
                    <a:bodyPr/>
                    <a:lstStyle/>
                    <a:p>
                      <a:r>
                        <a:rPr lang="en-US" sz="1800" b="1"/>
                        <a:t>FDIR</a:t>
                      </a:r>
                      <a:r>
                        <a:rPr lang="en-US" sz="1800" b="1" baseline="0"/>
                        <a:t> trip at 180˚</a:t>
                      </a:r>
                      <a:endParaRPr lang="en-US" sz="1800" b="1"/>
                    </a:p>
                  </a:txBody>
                  <a:tcPr>
                    <a:solidFill>
                      <a:schemeClr val="bg2">
                        <a:lumMod val="20000"/>
                        <a:lumOff val="80000"/>
                      </a:schemeClr>
                    </a:solidFill>
                  </a:tcPr>
                </a:tc>
                <a:tc>
                  <a:txBody>
                    <a:bodyPr/>
                    <a:lstStyle/>
                    <a:p>
                      <a:r>
                        <a:rPr lang="en-US" sz="1600"/>
                        <a:t>Contingency</a:t>
                      </a:r>
                    </a:p>
                  </a:txBody>
                  <a:tcPr>
                    <a:solidFill>
                      <a:schemeClr val="bg2">
                        <a:lumMod val="20000"/>
                        <a:lumOff val="80000"/>
                      </a:schemeClr>
                    </a:solidFill>
                  </a:tcPr>
                </a:tc>
                <a:tc>
                  <a:txBody>
                    <a:bodyPr/>
                    <a:lstStyle/>
                    <a:p>
                      <a:r>
                        <a:rPr lang="en-US" sz="1600"/>
                        <a:t>Successful, Verified Safe, Stable EPSH</a:t>
                      </a:r>
                      <a:r>
                        <a:rPr lang="en-US" sz="1600" baseline="0"/>
                        <a:t> configuration</a:t>
                      </a:r>
                      <a:endParaRPr lang="en-US" sz="1600"/>
                    </a:p>
                  </a:txBody>
                  <a:tcPr>
                    <a:solidFill>
                      <a:schemeClr val="bg2">
                        <a:lumMod val="20000"/>
                        <a:lumOff val="80000"/>
                      </a:schemeClr>
                    </a:solidFill>
                  </a:tcPr>
                </a:tc>
                <a:extLst>
                  <a:ext uri="{0D108BD9-81ED-4DB2-BD59-A6C34878D82A}">
                    <a16:rowId xmlns:a16="http://schemas.microsoft.com/office/drawing/2014/main" val="10006"/>
                  </a:ext>
                </a:extLst>
              </a:tr>
              <a:tr h="455900">
                <a:tc>
                  <a:txBody>
                    <a:bodyPr/>
                    <a:lstStyle/>
                    <a:p>
                      <a:r>
                        <a:rPr lang="en-US" sz="1800" b="1"/>
                        <a:t>Noon</a:t>
                      </a:r>
                      <a:r>
                        <a:rPr lang="en-US" sz="1800" b="1" baseline="0"/>
                        <a:t> and Midnight CEM </a:t>
                      </a:r>
                      <a:br>
                        <a:rPr lang="en-US" sz="1800" b="1" baseline="0"/>
                      </a:br>
                      <a:r>
                        <a:rPr lang="en-US" sz="1800" b="1" baseline="0"/>
                        <a:t>“Run for Record”</a:t>
                      </a:r>
                      <a:endParaRPr lang="en-US" sz="1800" b="1"/>
                    </a:p>
                  </a:txBody>
                  <a:tcPr>
                    <a:solidFill>
                      <a:srgbClr val="D2DBFE"/>
                    </a:solidFill>
                  </a:tcPr>
                </a:tc>
                <a:tc>
                  <a:txBody>
                    <a:bodyPr/>
                    <a:lstStyle/>
                    <a:p>
                      <a:r>
                        <a:rPr lang="en-US" sz="1600"/>
                        <a:t>Nominal Test Cases</a:t>
                      </a:r>
                    </a:p>
                  </a:txBody>
                  <a:tcPr>
                    <a:solidFill>
                      <a:srgbClr val="D2DBFE"/>
                    </a:solidFill>
                  </a:tcPr>
                </a:tc>
                <a:tc>
                  <a:txBody>
                    <a:bodyPr/>
                    <a:lstStyle/>
                    <a:p>
                      <a:r>
                        <a:rPr lang="en-US" sz="1600"/>
                        <a:t>Successful, final verification of all maneuver</a:t>
                      </a:r>
                      <a:r>
                        <a:rPr lang="en-US" sz="1600" baseline="0"/>
                        <a:t> products (table loads, activity definitions, procs, queues, planning &amp; evaluation tools)</a:t>
                      </a:r>
                      <a:endParaRPr lang="en-US" sz="1600"/>
                    </a:p>
                  </a:txBody>
                  <a:tcPr>
                    <a:solidFill>
                      <a:srgbClr val="D2DBFE"/>
                    </a:solidFil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6945689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CEM Development Benchmarks</a:t>
            </a:r>
          </a:p>
        </p:txBody>
      </p:sp>
      <p:sp>
        <p:nvSpPr>
          <p:cNvPr id="7" name="TextBox 6"/>
          <p:cNvSpPr txBox="1"/>
          <p:nvPr/>
        </p:nvSpPr>
        <p:spPr>
          <a:xfrm>
            <a:off x="383627" y="826704"/>
            <a:ext cx="8376745" cy="5816977"/>
          </a:xfrm>
          <a:prstGeom prst="rect">
            <a:avLst/>
          </a:prstGeom>
          <a:noFill/>
        </p:spPr>
        <p:txBody>
          <a:bodyPr wrap="square" rtlCol="0">
            <a:spAutoFit/>
          </a:bodyPr>
          <a:lstStyle/>
          <a:p>
            <a:pPr marL="342900" indent="-342900" algn="l">
              <a:buFont typeface="Arial" panose="020B0604020202020204" pitchFamily="34" charset="0"/>
              <a:buChar char="•"/>
            </a:pPr>
            <a:r>
              <a:rPr lang="en-US" sz="2000" b="1"/>
              <a:t>July 16</a:t>
            </a:r>
            <a:r>
              <a:rPr lang="en-US" sz="2000" b="1" baseline="30000"/>
              <a:t>th</a:t>
            </a:r>
            <a:r>
              <a:rPr lang="en-US" sz="2000" b="1"/>
              <a:t> 2019 – Kick-off Working Group</a:t>
            </a:r>
          </a:p>
          <a:p>
            <a:pPr marL="628650" lvl="1" indent="-171450" algn="l">
              <a:buFont typeface="Wingdings" panose="05000000000000000000" pitchFamily="2" charset="2"/>
              <a:buChar char="Ø"/>
            </a:pPr>
            <a:r>
              <a:rPr lang="en-US" sz="1200" b="0"/>
              <a:t>Reviewed FDS Lifetime Analysis and CEM objective</a:t>
            </a:r>
          </a:p>
          <a:p>
            <a:pPr marL="628650" lvl="1" indent="-171450" algn="l">
              <a:buFont typeface="Wingdings" panose="05000000000000000000" pitchFamily="2" charset="2"/>
              <a:buChar char="Ø"/>
            </a:pPr>
            <a:r>
              <a:rPr lang="en-US" sz="1200" b="0"/>
              <a:t>Preliminary design choices</a:t>
            </a:r>
          </a:p>
          <a:p>
            <a:pPr marL="342900" indent="-342900" algn="l">
              <a:buFont typeface="Arial" panose="020B0604020202020204" pitchFamily="34" charset="0"/>
              <a:buChar char="•"/>
            </a:pPr>
            <a:r>
              <a:rPr lang="en-US" sz="2000" b="1"/>
              <a:t>August 7</a:t>
            </a:r>
            <a:r>
              <a:rPr lang="en-US" sz="2000" b="1" baseline="30000"/>
              <a:t>th</a:t>
            </a:r>
            <a:r>
              <a:rPr lang="en-US" sz="2000" b="1"/>
              <a:t> 2019 – Working Group #2</a:t>
            </a:r>
          </a:p>
          <a:p>
            <a:pPr marL="628650" lvl="1" indent="-171450" algn="l">
              <a:buFont typeface="Wingdings" panose="05000000000000000000" pitchFamily="2" charset="2"/>
              <a:buChar char="Ø"/>
            </a:pPr>
            <a:r>
              <a:rPr lang="en-US" sz="1200" b="0"/>
              <a:t>Design bounded by sun exposure on +y side &amp; battery minimum state of charge</a:t>
            </a:r>
          </a:p>
          <a:p>
            <a:pPr marL="628650" lvl="1" indent="-171450" algn="l">
              <a:buFont typeface="Wingdings" panose="05000000000000000000" pitchFamily="2" charset="2"/>
              <a:buChar char="Ø"/>
            </a:pPr>
            <a:r>
              <a:rPr lang="en-US" sz="1200" b="0"/>
              <a:t>CEMs must be executed at opposite nodes of orbit to maintain a frozen orbit</a:t>
            </a:r>
          </a:p>
          <a:p>
            <a:pPr marL="342900" indent="-342900" algn="l">
              <a:buFont typeface="Arial" panose="020B0604020202020204" pitchFamily="34" charset="0"/>
              <a:buChar char="•"/>
            </a:pPr>
            <a:r>
              <a:rPr lang="en-US" sz="2000" b="1"/>
              <a:t>September 3</a:t>
            </a:r>
            <a:r>
              <a:rPr lang="en-US" sz="2000" b="1" baseline="30000"/>
              <a:t>rd</a:t>
            </a:r>
            <a:r>
              <a:rPr lang="en-US" sz="2000" b="1"/>
              <a:t> 2019 – Working Group #3</a:t>
            </a:r>
          </a:p>
          <a:p>
            <a:pPr marL="628650" lvl="1" indent="-171450" algn="l">
              <a:buFont typeface="Wingdings" panose="05000000000000000000" pitchFamily="2" charset="2"/>
              <a:buChar char="Ø"/>
            </a:pPr>
            <a:r>
              <a:rPr lang="en-US" sz="1200" b="0"/>
              <a:t>Two CEMs will be executed at opposite points of orbit: Noon &amp; Midnight</a:t>
            </a:r>
          </a:p>
          <a:p>
            <a:pPr marL="342900" indent="-342900" algn="l">
              <a:buFont typeface="Arial" panose="020B0604020202020204" pitchFamily="34" charset="0"/>
              <a:buChar char="•"/>
            </a:pPr>
            <a:r>
              <a:rPr lang="en-US" sz="2000" b="1"/>
              <a:t>September 24</a:t>
            </a:r>
            <a:r>
              <a:rPr lang="en-US" sz="2000" b="1" baseline="30000"/>
              <a:t>th</a:t>
            </a:r>
            <a:r>
              <a:rPr lang="en-US" sz="2000" b="1"/>
              <a:t> 2019 – Working Group #4</a:t>
            </a:r>
          </a:p>
          <a:p>
            <a:pPr marL="628650" lvl="1" indent="-171450" algn="l">
              <a:buFont typeface="Wingdings" panose="05000000000000000000" pitchFamily="2" charset="2"/>
              <a:buChar char="Ø"/>
            </a:pPr>
            <a:r>
              <a:rPr lang="en-US" sz="1200" b="0"/>
              <a:t>Reviewed FDS analysis of burn phase and separation on frozen orbit – Bounds for CEM separation were determined </a:t>
            </a:r>
          </a:p>
          <a:p>
            <a:pPr marL="628650" lvl="1" indent="-171450" algn="l">
              <a:buFont typeface="Wingdings" panose="05000000000000000000" pitchFamily="2" charset="2"/>
              <a:buChar char="Ø"/>
            </a:pPr>
            <a:r>
              <a:rPr lang="en-US" sz="1200" b="0"/>
              <a:t>Reviewed CEM Slew scheme – Two Reverse Slews to slew twice in the same direction</a:t>
            </a:r>
          </a:p>
          <a:p>
            <a:pPr marL="342900" indent="-342900" algn="l">
              <a:buFont typeface="Arial" panose="020B0604020202020204" pitchFamily="34" charset="0"/>
              <a:buChar char="•"/>
            </a:pPr>
            <a:r>
              <a:rPr lang="en-US" sz="2000" b="1"/>
              <a:t>November 5</a:t>
            </a:r>
            <a:r>
              <a:rPr lang="en-US" sz="2000" b="1" baseline="30000"/>
              <a:t>th</a:t>
            </a:r>
            <a:r>
              <a:rPr lang="en-US" sz="2000" b="1"/>
              <a:t> 2019 – Working Group #5</a:t>
            </a:r>
          </a:p>
          <a:p>
            <a:pPr marL="628650" lvl="1" indent="-171450" algn="l">
              <a:buFont typeface="Wingdings" panose="05000000000000000000" pitchFamily="2" charset="2"/>
              <a:buChar char="Ø"/>
            </a:pPr>
            <a:r>
              <a:rPr lang="en-US" sz="1200" b="0"/>
              <a:t>FDS/FOT HGA blockage analysis was completed and bounded preferable CEM orbits and TDRSS</a:t>
            </a:r>
          </a:p>
          <a:p>
            <a:pPr marL="628650" lvl="1" indent="-171450" algn="l">
              <a:buFont typeface="Wingdings" panose="05000000000000000000" pitchFamily="2" charset="2"/>
              <a:buChar char="Ø"/>
            </a:pPr>
            <a:r>
              <a:rPr lang="en-US" sz="1200" b="0"/>
              <a:t>SA Commanding and new Activity Definitions</a:t>
            </a:r>
          </a:p>
          <a:p>
            <a:pPr marL="628650" lvl="1" indent="-171450" algn="l">
              <a:buFont typeface="Wingdings" panose="05000000000000000000" pitchFamily="2" charset="2"/>
              <a:buChar char="Ø"/>
            </a:pPr>
            <a:r>
              <a:rPr lang="en-US" sz="1200" b="0"/>
              <a:t>Contingency responses</a:t>
            </a:r>
            <a:endParaRPr lang="en-US" sz="2000" b="0"/>
          </a:p>
          <a:p>
            <a:pPr marL="342900" indent="-342900" algn="l">
              <a:buFont typeface="Arial" panose="020B0604020202020204" pitchFamily="34" charset="0"/>
              <a:buChar char="•"/>
            </a:pPr>
            <a:r>
              <a:rPr lang="en-US" sz="2000" b="1"/>
              <a:t>November 14</a:t>
            </a:r>
            <a:r>
              <a:rPr lang="en-US" sz="2000" b="1" baseline="30000"/>
              <a:t>th</a:t>
            </a:r>
            <a:r>
              <a:rPr lang="en-US" sz="2000" b="1"/>
              <a:t> 2019 – Full Team SIM Completed</a:t>
            </a:r>
          </a:p>
          <a:p>
            <a:pPr marL="342900" indent="-342900" algn="l">
              <a:buFont typeface="Arial" panose="020B0604020202020204" pitchFamily="34" charset="0"/>
              <a:buChar char="•"/>
            </a:pPr>
            <a:r>
              <a:rPr lang="en-US" sz="2000" b="1"/>
              <a:t>November 26</a:t>
            </a:r>
            <a:r>
              <a:rPr lang="en-US" sz="2000" b="1" baseline="30000"/>
              <a:t>th</a:t>
            </a:r>
            <a:r>
              <a:rPr lang="en-US" sz="2000" b="1"/>
              <a:t> 2019 – Working Group #6</a:t>
            </a:r>
          </a:p>
          <a:p>
            <a:pPr marL="628650" lvl="1" indent="-171450" algn="l">
              <a:buFont typeface="Wingdings" panose="05000000000000000000" pitchFamily="2" charset="2"/>
              <a:buChar char="Ø"/>
            </a:pPr>
            <a:r>
              <a:rPr lang="en-US" sz="1200" b="0"/>
              <a:t>Planning Tool / finalized script</a:t>
            </a:r>
          </a:p>
          <a:p>
            <a:pPr marL="342900" indent="-342900" algn="l">
              <a:buFont typeface="Arial" panose="020B0604020202020204" pitchFamily="34" charset="0"/>
              <a:buChar char="•"/>
            </a:pPr>
            <a:r>
              <a:rPr lang="en-US" sz="2000" b="1"/>
              <a:t>December 6</a:t>
            </a:r>
            <a:r>
              <a:rPr lang="en-US" sz="2000" b="1" baseline="30000"/>
              <a:t>th</a:t>
            </a:r>
            <a:r>
              <a:rPr lang="en-US" sz="2000" b="1"/>
              <a:t> 2019 – Contingency SIMs Completed</a:t>
            </a:r>
          </a:p>
          <a:p>
            <a:pPr marL="342900" indent="-342900" algn="l">
              <a:buFont typeface="Arial" panose="020B0604020202020204" pitchFamily="34" charset="0"/>
              <a:buChar char="•"/>
            </a:pPr>
            <a:r>
              <a:rPr lang="en-US" sz="2000" b="1"/>
              <a:t>December 11</a:t>
            </a:r>
            <a:r>
              <a:rPr lang="en-US" sz="2000" b="1" baseline="30000"/>
              <a:t>th</a:t>
            </a:r>
            <a:r>
              <a:rPr lang="en-US" sz="2000" b="1"/>
              <a:t> 2019 – Pre-ORR Status Meeting</a:t>
            </a:r>
          </a:p>
          <a:p>
            <a:pPr marL="342900" indent="-342900" algn="l">
              <a:buFont typeface="Arial" panose="020B0604020202020204" pitchFamily="34" charset="0"/>
              <a:buChar char="•"/>
            </a:pPr>
            <a:r>
              <a:rPr lang="en-US" sz="2000" b="1"/>
              <a:t>December 13</a:t>
            </a:r>
            <a:r>
              <a:rPr lang="en-US" sz="2000" b="1" baseline="30000"/>
              <a:t>th</a:t>
            </a:r>
            <a:r>
              <a:rPr lang="en-US" sz="2000" b="1"/>
              <a:t> 2019 – Run for Record SIMs</a:t>
            </a:r>
          </a:p>
          <a:p>
            <a:pPr marL="342900" indent="-342900" algn="l">
              <a:buFont typeface="Arial" panose="020B0604020202020204" pitchFamily="34" charset="0"/>
              <a:buChar char="•"/>
            </a:pPr>
            <a:r>
              <a:rPr lang="en-US" sz="2000" b="1"/>
              <a:t>December 17</a:t>
            </a:r>
            <a:r>
              <a:rPr lang="en-US" sz="2000" b="1" baseline="30000"/>
              <a:t>th</a:t>
            </a:r>
            <a:r>
              <a:rPr lang="en-US" sz="2000" b="1"/>
              <a:t> 2019 – CEM ORR</a:t>
            </a:r>
          </a:p>
          <a:p>
            <a:pPr marL="342900" indent="-342900" algn="l">
              <a:buFont typeface="Arial" panose="020B0604020202020204" pitchFamily="34" charset="0"/>
              <a:buChar char="•"/>
            </a:pPr>
            <a:r>
              <a:rPr lang="en-US" sz="2000" b="1"/>
              <a:t>December 18</a:t>
            </a:r>
            <a:r>
              <a:rPr lang="en-US" sz="2000" b="1" baseline="30000"/>
              <a:t>th</a:t>
            </a:r>
            <a:r>
              <a:rPr lang="en-US" sz="2000" b="1"/>
              <a:t> 2019 – CEM Products Boarded at CCB</a:t>
            </a:r>
          </a:p>
        </p:txBody>
      </p:sp>
    </p:spTree>
    <p:extLst>
      <p:ext uri="{BB962C8B-B14F-4D97-AF65-F5344CB8AC3E}">
        <p14:creationId xmlns:p14="http://schemas.microsoft.com/office/powerpoint/2010/main" val="268518082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360CCEF-0F71-46EB-B876-A98958AC05E3}"/>
              </a:ext>
            </a:extLst>
          </p:cNvPr>
          <p:cNvSpPr>
            <a:spLocks noGrp="1"/>
          </p:cNvSpPr>
          <p:nvPr>
            <p:ph type="title"/>
          </p:nvPr>
        </p:nvSpPr>
        <p:spPr/>
        <p:txBody>
          <a:bodyPr/>
          <a:lstStyle/>
          <a:p>
            <a:r>
              <a:rPr lang="en-US"/>
              <a:t>FOT 2022 Readiness Preparation</a:t>
            </a:r>
          </a:p>
        </p:txBody>
      </p:sp>
      <p:sp>
        <p:nvSpPr>
          <p:cNvPr id="6" name="Content Placeholder 5">
            <a:extLst>
              <a:ext uri="{FF2B5EF4-FFF2-40B4-BE49-F238E27FC236}">
                <a16:creationId xmlns:a16="http://schemas.microsoft.com/office/drawing/2014/main" id="{EE3CBA8D-F2CA-4E57-8E9F-6C0F3AA7540A}"/>
              </a:ext>
            </a:extLst>
          </p:cNvPr>
          <p:cNvSpPr>
            <a:spLocks noGrp="1"/>
          </p:cNvSpPr>
          <p:nvPr>
            <p:ph idx="1"/>
          </p:nvPr>
        </p:nvSpPr>
        <p:spPr/>
        <p:txBody>
          <a:bodyPr>
            <a:normAutofit fontScale="92500" lnSpcReduction="10000"/>
          </a:bodyPr>
          <a:lstStyle/>
          <a:p>
            <a:r>
              <a:rPr lang="en-US" b="1"/>
              <a:t>Updates from Original Development</a:t>
            </a:r>
          </a:p>
          <a:p>
            <a:pPr lvl="1"/>
            <a:r>
              <a:rPr lang="en-US" b="1"/>
              <a:t>IRU-B power off Updates</a:t>
            </a:r>
          </a:p>
          <a:p>
            <a:pPr lvl="2"/>
            <a:r>
              <a:rPr lang="en-US"/>
              <a:t>IRU-B was only used as Back-up Sensor in case of IRU-A or IRU-C failure</a:t>
            </a:r>
          </a:p>
          <a:p>
            <a:pPr lvl="2"/>
            <a:r>
              <a:rPr lang="en-US"/>
              <a:t>Assessed Execution Process with IRU-B off</a:t>
            </a:r>
          </a:p>
          <a:p>
            <a:pPr lvl="3"/>
            <a:r>
              <a:rPr lang="en-US"/>
              <a:t>Overall process unaffected</a:t>
            </a:r>
          </a:p>
          <a:p>
            <a:pPr lvl="2"/>
            <a:r>
              <a:rPr lang="en-US"/>
              <a:t>TMON-1 updated to remove IRU-B status check</a:t>
            </a:r>
          </a:p>
          <a:p>
            <a:pPr lvl="2"/>
            <a:r>
              <a:rPr lang="en-US"/>
              <a:t>Developing alternate IRU-A/C back-up rate estimator</a:t>
            </a:r>
          </a:p>
          <a:p>
            <a:pPr lvl="3"/>
            <a:r>
              <a:rPr lang="en-US"/>
              <a:t>IRU-B may still be powered back on in contingency</a:t>
            </a:r>
          </a:p>
          <a:p>
            <a:pPr lvl="3"/>
            <a:r>
              <a:rPr lang="en-US"/>
              <a:t>ESA based estimator in development being assessed against CEM</a:t>
            </a:r>
          </a:p>
          <a:p>
            <a:pPr lvl="1"/>
            <a:r>
              <a:rPr lang="en-US" b="1"/>
              <a:t>SSU Failures</a:t>
            </a:r>
          </a:p>
          <a:p>
            <a:pPr lvl="2"/>
            <a:r>
              <a:rPr lang="en-US"/>
              <a:t>Update Power Profile Tool</a:t>
            </a:r>
          </a:p>
          <a:p>
            <a:pPr lvl="3"/>
            <a:r>
              <a:rPr lang="en-US"/>
              <a:t>Expected lower minimum State of Charge </a:t>
            </a:r>
          </a:p>
          <a:p>
            <a:pPr lvl="3"/>
            <a:r>
              <a:rPr lang="en-US"/>
              <a:t>Impact not expected to be significant</a:t>
            </a:r>
          </a:p>
          <a:p>
            <a:pPr lvl="1"/>
            <a:endParaRPr lang="en-US"/>
          </a:p>
        </p:txBody>
      </p:sp>
    </p:spTree>
    <p:extLst>
      <p:ext uri="{BB962C8B-B14F-4D97-AF65-F5344CB8AC3E}">
        <p14:creationId xmlns:p14="http://schemas.microsoft.com/office/powerpoint/2010/main" val="55358482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360CCEF-0F71-46EB-B876-A98958AC05E3}"/>
              </a:ext>
            </a:extLst>
          </p:cNvPr>
          <p:cNvSpPr>
            <a:spLocks noGrp="1"/>
          </p:cNvSpPr>
          <p:nvPr>
            <p:ph type="title"/>
          </p:nvPr>
        </p:nvSpPr>
        <p:spPr/>
        <p:txBody>
          <a:bodyPr/>
          <a:lstStyle/>
          <a:p>
            <a:r>
              <a:rPr lang="en-US"/>
              <a:t>FOT 2022 Readiness Preparation</a:t>
            </a:r>
          </a:p>
        </p:txBody>
      </p:sp>
      <p:sp>
        <p:nvSpPr>
          <p:cNvPr id="6" name="Content Placeholder 5">
            <a:extLst>
              <a:ext uri="{FF2B5EF4-FFF2-40B4-BE49-F238E27FC236}">
                <a16:creationId xmlns:a16="http://schemas.microsoft.com/office/drawing/2014/main" id="{EE3CBA8D-F2CA-4E57-8E9F-6C0F3AA7540A}"/>
              </a:ext>
            </a:extLst>
          </p:cNvPr>
          <p:cNvSpPr>
            <a:spLocks noGrp="1"/>
          </p:cNvSpPr>
          <p:nvPr>
            <p:ph idx="1"/>
          </p:nvPr>
        </p:nvSpPr>
        <p:spPr/>
        <p:txBody>
          <a:bodyPr>
            <a:normAutofit/>
          </a:bodyPr>
          <a:lstStyle/>
          <a:p>
            <a:r>
              <a:rPr lang="en-US" b="1"/>
              <a:t>FOT Proficiency Simulations</a:t>
            </a:r>
          </a:p>
          <a:p>
            <a:pPr lvl="1"/>
            <a:r>
              <a:rPr lang="en-US" sz="2000" b="0">
                <a:cs typeface="Arial" panose="020B0604020202020204" pitchFamily="34" charset="0"/>
              </a:rPr>
              <a:t>Midnight/Noon CEM Sims have been performed for product revalidation</a:t>
            </a:r>
          </a:p>
          <a:p>
            <a:pPr lvl="2"/>
            <a:r>
              <a:rPr lang="en-US" sz="1400" b="0">
                <a:cs typeface="Arial" panose="020B0604020202020204" pitchFamily="34" charset="0"/>
              </a:rPr>
              <a:t>Retrograde TMON -1 update for IRU-B power off successfully tested</a:t>
            </a:r>
          </a:p>
          <a:p>
            <a:pPr lvl="1"/>
            <a:r>
              <a:rPr lang="en-US" sz="2000" b="0">
                <a:cs typeface="Arial" panose="020B0604020202020204" pitchFamily="34" charset="0"/>
              </a:rPr>
              <a:t>Multiple CEM Simulations performed as part of testing for ESA based rate estimator</a:t>
            </a:r>
          </a:p>
          <a:p>
            <a:pPr lvl="1"/>
            <a:r>
              <a:rPr lang="en-US" sz="2000" b="0">
                <a:cs typeface="Arial" panose="020B0604020202020204" pitchFamily="34" charset="0"/>
              </a:rPr>
              <a:t>CEM Contingency SIMs to be reperformed prior to final “run for record” simulation</a:t>
            </a:r>
          </a:p>
          <a:p>
            <a:pPr lvl="2"/>
            <a:r>
              <a:rPr lang="en-US" sz="1400" b="0">
                <a:cs typeface="Arial" panose="020B0604020202020204" pitchFamily="34" charset="0"/>
              </a:rPr>
              <a:t>Pre-Slew Abort</a:t>
            </a:r>
          </a:p>
          <a:p>
            <a:pPr lvl="2"/>
            <a:r>
              <a:rPr lang="en-US" sz="1400" b="0">
                <a:cs typeface="Arial" panose="020B0604020202020204" pitchFamily="34" charset="0"/>
              </a:rPr>
              <a:t>Pre-Burn Abort (no LV commanding)</a:t>
            </a:r>
          </a:p>
          <a:p>
            <a:pPr lvl="2"/>
            <a:r>
              <a:rPr lang="en-US" sz="1400" b="0">
                <a:cs typeface="Arial" panose="020B0604020202020204" pitchFamily="34" charset="0"/>
              </a:rPr>
              <a:t>Terminate DV-Burn</a:t>
            </a:r>
          </a:p>
          <a:p>
            <a:pPr lvl="2"/>
            <a:r>
              <a:rPr lang="en-US" sz="1400" b="0">
                <a:cs typeface="Arial" panose="020B0604020202020204" pitchFamily="34" charset="0"/>
              </a:rPr>
              <a:t>FDIR trip at 180˚</a:t>
            </a:r>
            <a:endParaRPr lang="en-US" sz="1200" b="0">
              <a:cs typeface="Arial" panose="020B0604020202020204" pitchFamily="34" charset="0"/>
            </a:endParaRPr>
          </a:p>
          <a:p>
            <a:pPr lvl="1"/>
            <a:r>
              <a:rPr lang="en-US" sz="2000" b="0">
                <a:cs typeface="Arial" panose="020B0604020202020204" pitchFamily="34" charset="0"/>
              </a:rPr>
              <a:t>Full team “run for record” simulations to be performed prior to CAM (target September 2022)</a:t>
            </a:r>
            <a:endParaRPr lang="en-US" sz="4400"/>
          </a:p>
        </p:txBody>
      </p:sp>
    </p:spTree>
    <p:extLst>
      <p:ext uri="{BB962C8B-B14F-4D97-AF65-F5344CB8AC3E}">
        <p14:creationId xmlns:p14="http://schemas.microsoft.com/office/powerpoint/2010/main" val="258892013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31D288-D2BC-4804-9BA9-DC026CB6D08C}"/>
              </a:ext>
            </a:extLst>
          </p:cNvPr>
          <p:cNvSpPr>
            <a:spLocks noGrp="1"/>
          </p:cNvSpPr>
          <p:nvPr>
            <p:ph type="title"/>
          </p:nvPr>
        </p:nvSpPr>
        <p:spPr>
          <a:xfrm>
            <a:off x="763410" y="3132907"/>
            <a:ext cx="7772400" cy="1362075"/>
          </a:xfrm>
        </p:spPr>
        <p:txBody>
          <a:bodyPr/>
          <a:lstStyle/>
          <a:p>
            <a:pPr algn="ctr"/>
            <a:r>
              <a:rPr lang="en-US"/>
              <a:t>Contingencies</a:t>
            </a:r>
          </a:p>
        </p:txBody>
      </p:sp>
    </p:spTree>
    <p:extLst>
      <p:ext uri="{BB962C8B-B14F-4D97-AF65-F5344CB8AC3E}">
        <p14:creationId xmlns:p14="http://schemas.microsoft.com/office/powerpoint/2010/main" val="267265563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Contingencies</a:t>
            </a:r>
            <a:br>
              <a:rPr lang="en-US"/>
            </a:br>
            <a:r>
              <a:rPr lang="en-US" sz="2000"/>
              <a:t>Manual Abort Response</a:t>
            </a:r>
            <a:endParaRPr lang="en-US"/>
          </a:p>
        </p:txBody>
      </p:sp>
      <p:sp>
        <p:nvSpPr>
          <p:cNvPr id="14" name="Text Placeholder 2"/>
          <p:cNvSpPr txBox="1">
            <a:spLocks/>
          </p:cNvSpPr>
          <p:nvPr/>
        </p:nvSpPr>
        <p:spPr bwMode="auto">
          <a:xfrm>
            <a:off x="780256" y="828674"/>
            <a:ext cx="7583487" cy="5743575"/>
          </a:xfrm>
          <a:prstGeom prst="rect">
            <a:avLst/>
          </a:prstGeom>
          <a:noFill/>
          <a:ln w="9525">
            <a:noFill/>
            <a:miter lim="800000"/>
            <a:headEnd/>
            <a:tailEnd/>
          </a:ln>
        </p:spPr>
        <p:txBody>
          <a:bodyPr vert="horz" wrap="square" lIns="87094" tIns="43547" rIns="87094" bIns="43547" numCol="1" anchor="t" anchorCtr="0" compatLnSpc="1">
            <a:prstTxWarp prst="textNoShape">
              <a:avLst/>
            </a:prstTxWarp>
          </a:bodyPr>
          <a:lstStyle>
            <a:lvl1pPr marL="284163" indent="-284163" algn="l" defTabSz="908050" rtl="0" eaLnBrk="0" fontAlgn="base" hangingPunct="0">
              <a:lnSpc>
                <a:spcPct val="88000"/>
              </a:lnSpc>
              <a:spcBef>
                <a:spcPct val="37000"/>
              </a:spcBef>
              <a:spcAft>
                <a:spcPct val="0"/>
              </a:spcAft>
              <a:buChar char="•"/>
              <a:defRPr sz="2800" b="1">
                <a:solidFill>
                  <a:schemeClr val="tx1"/>
                </a:solidFill>
                <a:latin typeface="+mn-lt"/>
                <a:ea typeface="+mn-ea"/>
                <a:cs typeface="+mn-cs"/>
              </a:defRPr>
            </a:lvl1pPr>
            <a:lvl2pPr marL="620713" indent="-228600" algn="l" defTabSz="908050" rtl="0" eaLnBrk="0" fontAlgn="base" hangingPunct="0">
              <a:lnSpc>
                <a:spcPct val="88000"/>
              </a:lnSpc>
              <a:spcBef>
                <a:spcPct val="37000"/>
              </a:spcBef>
              <a:spcAft>
                <a:spcPct val="0"/>
              </a:spcAft>
              <a:buChar char="–"/>
              <a:defRPr sz="2400" b="1">
                <a:solidFill>
                  <a:schemeClr val="tx1"/>
                </a:solidFill>
                <a:latin typeface="+mn-lt"/>
              </a:defRPr>
            </a:lvl2pPr>
            <a:lvl3pPr marL="955675" indent="-227013" algn="l" defTabSz="908050" rtl="0" eaLnBrk="0" fontAlgn="base" hangingPunct="0">
              <a:lnSpc>
                <a:spcPct val="88000"/>
              </a:lnSpc>
              <a:spcBef>
                <a:spcPct val="37000"/>
              </a:spcBef>
              <a:spcAft>
                <a:spcPct val="0"/>
              </a:spcAft>
              <a:buChar char="»"/>
              <a:defRPr sz="2000" b="1">
                <a:solidFill>
                  <a:schemeClr val="tx1"/>
                </a:solidFill>
                <a:latin typeface="+mn-lt"/>
              </a:defRPr>
            </a:lvl3pPr>
            <a:lvl4pPr marL="1235075" indent="-171450" algn="l" defTabSz="908050" rtl="0" eaLnBrk="0" fontAlgn="base" hangingPunct="0">
              <a:lnSpc>
                <a:spcPct val="88000"/>
              </a:lnSpc>
              <a:spcBef>
                <a:spcPct val="37000"/>
              </a:spcBef>
              <a:spcAft>
                <a:spcPct val="0"/>
              </a:spcAft>
              <a:buChar char="•"/>
              <a:defRPr sz="1800" b="1">
                <a:solidFill>
                  <a:schemeClr val="tx1"/>
                </a:solidFill>
                <a:latin typeface="+mn-lt"/>
              </a:defRPr>
            </a:lvl4pPr>
            <a:lvl5pPr marL="1512888" indent="-169863" algn="l" defTabSz="908050" rtl="0" eaLnBrk="0" fontAlgn="base" hangingPunct="0">
              <a:lnSpc>
                <a:spcPct val="88000"/>
              </a:lnSpc>
              <a:spcBef>
                <a:spcPct val="37000"/>
              </a:spcBef>
              <a:spcAft>
                <a:spcPct val="0"/>
              </a:spcAft>
              <a:buChar char="–"/>
              <a:defRPr sz="1800" b="1">
                <a:solidFill>
                  <a:schemeClr val="tx1"/>
                </a:solidFill>
                <a:latin typeface="+mn-lt"/>
              </a:defRPr>
            </a:lvl5pPr>
            <a:lvl6pPr marL="1970088" indent="-169863" algn="l" defTabSz="908050" rtl="0" eaLnBrk="0" fontAlgn="base" hangingPunct="0">
              <a:lnSpc>
                <a:spcPct val="88000"/>
              </a:lnSpc>
              <a:spcBef>
                <a:spcPct val="37000"/>
              </a:spcBef>
              <a:spcAft>
                <a:spcPct val="0"/>
              </a:spcAft>
              <a:buChar char="–"/>
              <a:defRPr sz="1800" b="1">
                <a:solidFill>
                  <a:schemeClr val="tx1"/>
                </a:solidFill>
                <a:latin typeface="+mn-lt"/>
              </a:defRPr>
            </a:lvl6pPr>
            <a:lvl7pPr marL="2427288" indent="-169863" algn="l" defTabSz="908050" rtl="0" eaLnBrk="0" fontAlgn="base" hangingPunct="0">
              <a:lnSpc>
                <a:spcPct val="88000"/>
              </a:lnSpc>
              <a:spcBef>
                <a:spcPct val="37000"/>
              </a:spcBef>
              <a:spcAft>
                <a:spcPct val="0"/>
              </a:spcAft>
              <a:buChar char="–"/>
              <a:defRPr sz="1800" b="1">
                <a:solidFill>
                  <a:schemeClr val="tx1"/>
                </a:solidFill>
                <a:latin typeface="+mn-lt"/>
              </a:defRPr>
            </a:lvl7pPr>
            <a:lvl8pPr marL="2884488" indent="-169863" algn="l" defTabSz="908050" rtl="0" eaLnBrk="0" fontAlgn="base" hangingPunct="0">
              <a:lnSpc>
                <a:spcPct val="88000"/>
              </a:lnSpc>
              <a:spcBef>
                <a:spcPct val="37000"/>
              </a:spcBef>
              <a:spcAft>
                <a:spcPct val="0"/>
              </a:spcAft>
              <a:buChar char="–"/>
              <a:defRPr sz="1800" b="1">
                <a:solidFill>
                  <a:schemeClr val="tx1"/>
                </a:solidFill>
                <a:latin typeface="+mn-lt"/>
              </a:defRPr>
            </a:lvl8pPr>
            <a:lvl9pPr marL="3341688" indent="-169863" algn="l" defTabSz="908050" rtl="0" eaLnBrk="0" fontAlgn="base" hangingPunct="0">
              <a:lnSpc>
                <a:spcPct val="88000"/>
              </a:lnSpc>
              <a:spcBef>
                <a:spcPct val="37000"/>
              </a:spcBef>
              <a:spcAft>
                <a:spcPct val="0"/>
              </a:spcAft>
              <a:buChar char="–"/>
              <a:defRPr sz="1800" b="1">
                <a:solidFill>
                  <a:schemeClr val="tx1"/>
                </a:solidFill>
                <a:latin typeface="+mn-lt"/>
              </a:defRPr>
            </a:lvl9pPr>
          </a:lstStyle>
          <a:p>
            <a:r>
              <a:rPr lang="en-US" sz="1800" kern="0">
                <a:latin typeface="Arial" panose="020B0604020202020204" pitchFamily="34" charset="0"/>
                <a:cs typeface="Arial" panose="020B0604020202020204" pitchFamily="34" charset="0"/>
              </a:rPr>
              <a:t>Pre-slew abort criteria</a:t>
            </a:r>
            <a:r>
              <a:rPr lang="en-US" sz="1800" b="0" kern="0">
                <a:latin typeface="Arial" panose="020B0604020202020204" pitchFamily="34" charset="0"/>
                <a:cs typeface="Arial" panose="020B0604020202020204" pitchFamily="34" charset="0"/>
              </a:rPr>
              <a:t> (same as IAM and SD-Retro):</a:t>
            </a:r>
          </a:p>
          <a:p>
            <a:endParaRPr lang="en-US" sz="1800" b="0" kern="0">
              <a:latin typeface="Arial" panose="020B0604020202020204" pitchFamily="34" charset="0"/>
              <a:cs typeface="Arial" panose="020B0604020202020204" pitchFamily="34" charset="0"/>
            </a:endParaRPr>
          </a:p>
          <a:p>
            <a:endParaRPr lang="en-US" sz="1800" b="0" kern="0">
              <a:latin typeface="Arial" panose="020B0604020202020204" pitchFamily="34" charset="0"/>
              <a:cs typeface="Arial" panose="020B0604020202020204" pitchFamily="34" charset="0"/>
            </a:endParaRPr>
          </a:p>
          <a:p>
            <a:endParaRPr lang="en-US" sz="1800" b="0" kern="0">
              <a:latin typeface="Arial" panose="020B0604020202020204" pitchFamily="34" charset="0"/>
              <a:cs typeface="Arial" panose="020B0604020202020204" pitchFamily="34" charset="0"/>
            </a:endParaRPr>
          </a:p>
          <a:p>
            <a:pPr marL="0" indent="0">
              <a:buFontTx/>
              <a:buNone/>
            </a:pPr>
            <a:endParaRPr lang="en-US" sz="1800" b="0" kern="0">
              <a:latin typeface="Arial" panose="020B0604020202020204" pitchFamily="34" charset="0"/>
              <a:cs typeface="Arial" panose="020B0604020202020204" pitchFamily="34" charset="0"/>
            </a:endParaRPr>
          </a:p>
          <a:p>
            <a:r>
              <a:rPr lang="en-US" sz="1800" kern="0">
                <a:latin typeface="Arial" panose="020B0604020202020204" pitchFamily="34" charset="0"/>
                <a:cs typeface="Arial" panose="020B0604020202020204" pitchFamily="34" charset="0"/>
              </a:rPr>
              <a:t>Slew abort criteria </a:t>
            </a:r>
            <a:r>
              <a:rPr lang="en-US" sz="1800" b="0" kern="0">
                <a:latin typeface="Arial" panose="020B0604020202020204" pitchFamily="34" charset="0"/>
                <a:cs typeface="Arial" panose="020B0604020202020204" pitchFamily="34" charset="0"/>
              </a:rPr>
              <a:t>(same as IAM and SD-Retro):</a:t>
            </a:r>
          </a:p>
          <a:p>
            <a:pPr lvl="1"/>
            <a:r>
              <a:rPr lang="en-US" sz="1400" b="0" kern="0">
                <a:latin typeface="Arial" panose="020B0604020202020204" pitchFamily="34" charset="0"/>
                <a:cs typeface="Arial" panose="020B0604020202020204" pitchFamily="34" charset="0"/>
              </a:rPr>
              <a:t>None</a:t>
            </a:r>
          </a:p>
          <a:p>
            <a:pPr lvl="1"/>
            <a:r>
              <a:rPr lang="en-US" sz="1400" b="0" kern="0">
                <a:latin typeface="Arial" panose="020B0604020202020204" pitchFamily="34" charset="0"/>
                <a:cs typeface="Arial" panose="020B0604020202020204" pitchFamily="34" charset="0"/>
              </a:rPr>
              <a:t>Allow FDIR to command SH if necessary</a:t>
            </a:r>
          </a:p>
          <a:p>
            <a:pPr lvl="2"/>
            <a:r>
              <a:rPr lang="en-US" sz="1200" b="0" kern="0">
                <a:latin typeface="Arial" panose="020B0604020202020204" pitchFamily="34" charset="0"/>
                <a:cs typeface="Arial" panose="020B0604020202020204" pitchFamily="34" charset="0"/>
              </a:rPr>
              <a:t>FDIR evaluated in CDR for all S/C orientation</a:t>
            </a:r>
          </a:p>
          <a:p>
            <a:pPr lvl="1"/>
            <a:r>
              <a:rPr lang="en-US" sz="1400" b="0" kern="0">
                <a:latin typeface="Arial" panose="020B0604020202020204" pitchFamily="34" charset="0"/>
                <a:cs typeface="Arial" panose="020B0604020202020204" pitchFamily="34" charset="0"/>
              </a:rPr>
              <a:t>No ground LV command response</a:t>
            </a:r>
          </a:p>
          <a:p>
            <a:pPr lvl="2"/>
            <a:r>
              <a:rPr lang="en-US" sz="1200" b="0" kern="0">
                <a:latin typeface="Arial" panose="020B0604020202020204" pitchFamily="34" charset="0"/>
                <a:cs typeface="Arial" panose="020B0604020202020204" pitchFamily="34" charset="0"/>
              </a:rPr>
              <a:t>LV response </a:t>
            </a:r>
            <a:r>
              <a:rPr lang="en-US" sz="1200" b="0" i="1" kern="0">
                <a:latin typeface="Arial" panose="020B0604020202020204" pitchFamily="34" charset="0"/>
                <a:cs typeface="Arial" panose="020B0604020202020204" pitchFamily="34" charset="0"/>
              </a:rPr>
              <a:t>has not </a:t>
            </a:r>
            <a:r>
              <a:rPr lang="en-US" sz="1200" b="0" kern="0">
                <a:latin typeface="Arial" panose="020B0604020202020204" pitchFamily="34" charset="0"/>
                <a:cs typeface="Arial" panose="020B0604020202020204" pitchFamily="34" charset="0"/>
              </a:rPr>
              <a:t>been evaluated at Yaw Offset &lt; -110˚*</a:t>
            </a:r>
          </a:p>
          <a:p>
            <a:r>
              <a:rPr lang="en-US" sz="1800" kern="0">
                <a:latin typeface="Arial" panose="020B0604020202020204" pitchFamily="34" charset="0"/>
                <a:cs typeface="Arial" panose="020B0604020202020204" pitchFamily="34" charset="0"/>
              </a:rPr>
              <a:t>Pre-burn abort criteria </a:t>
            </a:r>
            <a:r>
              <a:rPr lang="en-US" sz="1800" b="0" kern="0">
                <a:latin typeface="Arial" panose="020B0604020202020204" pitchFamily="34" charset="0"/>
                <a:cs typeface="Arial" panose="020B0604020202020204" pitchFamily="34" charset="0"/>
              </a:rPr>
              <a:t>(same as IAM and SD-Retro): </a:t>
            </a:r>
          </a:p>
          <a:p>
            <a:pPr lvl="1"/>
            <a:r>
              <a:rPr lang="en-US" sz="1400" b="0" kern="0">
                <a:latin typeface="Arial" panose="020B0604020202020204" pitchFamily="34" charset="0"/>
                <a:cs typeface="Arial" panose="020B0604020202020204" pitchFamily="34" charset="0"/>
              </a:rPr>
              <a:t>External cause for waive-off (e.g. HIE)</a:t>
            </a:r>
          </a:p>
          <a:p>
            <a:pPr lvl="1"/>
            <a:r>
              <a:rPr lang="en-US" sz="1400" b="0" kern="0">
                <a:latin typeface="Arial" panose="020B0604020202020204" pitchFamily="34" charset="0"/>
                <a:cs typeface="Arial" panose="020B0604020202020204" pitchFamily="34" charset="0"/>
              </a:rPr>
              <a:t>No criteria based on slew performance</a:t>
            </a:r>
          </a:p>
          <a:p>
            <a:r>
              <a:rPr lang="en-US" sz="1800" kern="0">
                <a:latin typeface="Arial" panose="020B0604020202020204" pitchFamily="34" charset="0"/>
                <a:cs typeface="Arial" panose="020B0604020202020204" pitchFamily="34" charset="0"/>
              </a:rPr>
              <a:t>Burn abort criteria</a:t>
            </a:r>
            <a:r>
              <a:rPr lang="en-US" sz="1800" b="0" kern="0">
                <a:latin typeface="Arial" panose="020B0604020202020204" pitchFamily="34" charset="0"/>
                <a:cs typeface="Arial" panose="020B0604020202020204" pitchFamily="34" charset="0"/>
              </a:rPr>
              <a:t>:</a:t>
            </a:r>
          </a:p>
          <a:p>
            <a:pPr lvl="1"/>
            <a:r>
              <a:rPr lang="en-US" sz="1400" b="0" kern="0">
                <a:latin typeface="Arial" panose="020B0604020202020204" pitchFamily="34" charset="0"/>
                <a:cs typeface="Arial" panose="020B0604020202020204" pitchFamily="34" charset="0"/>
              </a:rPr>
              <a:t>Burn duration exceeds commanded duration</a:t>
            </a:r>
          </a:p>
          <a:p>
            <a:r>
              <a:rPr lang="en-US" sz="1800" kern="0">
                <a:latin typeface="Arial" panose="020B0604020202020204" pitchFamily="34" charset="0"/>
                <a:cs typeface="Arial" panose="020B0604020202020204" pitchFamily="34" charset="0"/>
              </a:rPr>
              <a:t>Burn abort response</a:t>
            </a:r>
            <a:r>
              <a:rPr lang="en-US" sz="1800" b="0" kern="0">
                <a:latin typeface="Arial" panose="020B0604020202020204" pitchFamily="34" charset="0"/>
                <a:cs typeface="Arial" panose="020B0604020202020204" pitchFamily="34" charset="0"/>
              </a:rPr>
              <a:t>:</a:t>
            </a:r>
          </a:p>
          <a:p>
            <a:pPr lvl="1"/>
            <a:r>
              <a:rPr lang="en-US" sz="1400" b="0" kern="0">
                <a:latin typeface="Arial" panose="020B0604020202020204" pitchFamily="34" charset="0"/>
                <a:cs typeface="Arial" panose="020B0604020202020204" pitchFamily="34" charset="0"/>
              </a:rPr>
              <a:t>Activate RTCS 146 via FS1_EXEC_RTCS_ACT(146)</a:t>
            </a:r>
          </a:p>
          <a:p>
            <a:pPr lvl="1"/>
            <a:r>
              <a:rPr lang="en-US" sz="1400" b="0" kern="0">
                <a:latin typeface="Arial" panose="020B0604020202020204" pitchFamily="34" charset="0"/>
                <a:cs typeface="Arial" panose="020B0604020202020204" pitchFamily="34" charset="0"/>
              </a:rPr>
              <a:t>Terminates the burn</a:t>
            </a:r>
          </a:p>
        </p:txBody>
      </p:sp>
      <p:pic>
        <p:nvPicPr>
          <p:cNvPr id="15" name="Picture 14"/>
          <p:cNvPicPr>
            <a:picLocks noChangeAspect="1"/>
          </p:cNvPicPr>
          <p:nvPr/>
        </p:nvPicPr>
        <p:blipFill>
          <a:blip r:embed="rId2"/>
          <a:stretch>
            <a:fillRect/>
          </a:stretch>
        </p:blipFill>
        <p:spPr>
          <a:xfrm>
            <a:off x="1152525" y="1172571"/>
            <a:ext cx="5275706" cy="1313454"/>
          </a:xfrm>
          <a:prstGeom prst="rect">
            <a:avLst/>
          </a:prstGeom>
        </p:spPr>
      </p:pic>
    </p:spTree>
    <p:extLst>
      <p:ext uri="{BB962C8B-B14F-4D97-AF65-F5344CB8AC3E}">
        <p14:creationId xmlns:p14="http://schemas.microsoft.com/office/powerpoint/2010/main" val="99093299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6225" y="116948"/>
            <a:ext cx="6051550" cy="550068"/>
          </a:xfrm>
        </p:spPr>
        <p:txBody>
          <a:bodyPr>
            <a:normAutofit fontScale="90000"/>
          </a:bodyPr>
          <a:lstStyle/>
          <a:p>
            <a:r>
              <a:rPr lang="en-US"/>
              <a:t>Contingencies</a:t>
            </a:r>
            <a:br>
              <a:rPr lang="en-US"/>
            </a:br>
            <a:r>
              <a:rPr lang="en-US" sz="2000"/>
              <a:t>Response Timeline</a:t>
            </a:r>
            <a:endParaRPr lang="en-US"/>
          </a:p>
        </p:txBody>
      </p:sp>
      <p:pic>
        <p:nvPicPr>
          <p:cNvPr id="6" name="Picture 5"/>
          <p:cNvPicPr>
            <a:picLocks noChangeAspect="1"/>
          </p:cNvPicPr>
          <p:nvPr/>
        </p:nvPicPr>
        <p:blipFill rotWithShape="1">
          <a:blip r:embed="rId2"/>
          <a:srcRect l="5510"/>
          <a:stretch/>
        </p:blipFill>
        <p:spPr>
          <a:xfrm>
            <a:off x="1447800" y="1132373"/>
            <a:ext cx="6533827" cy="5483532"/>
          </a:xfrm>
          <a:prstGeom prst="rect">
            <a:avLst/>
          </a:prstGeom>
        </p:spPr>
      </p:pic>
      <p:sp>
        <p:nvSpPr>
          <p:cNvPr id="3" name="TextBox 2"/>
          <p:cNvSpPr txBox="1"/>
          <p:nvPr/>
        </p:nvSpPr>
        <p:spPr>
          <a:xfrm>
            <a:off x="1524000" y="2514600"/>
            <a:ext cx="2362200" cy="830997"/>
          </a:xfrm>
          <a:prstGeom prst="rect">
            <a:avLst/>
          </a:prstGeom>
          <a:noFill/>
        </p:spPr>
        <p:txBody>
          <a:bodyPr wrap="square" rtlCol="0">
            <a:spAutoFit/>
          </a:bodyPr>
          <a:lstStyle/>
          <a:p>
            <a:r>
              <a:rPr lang="en-US"/>
              <a:t>Set-up Contacts &amp; ATC configuration observing contacts</a:t>
            </a:r>
          </a:p>
        </p:txBody>
      </p:sp>
      <p:sp>
        <p:nvSpPr>
          <p:cNvPr id="4" name="Rectangle 3"/>
          <p:cNvSpPr/>
          <p:nvPr/>
        </p:nvSpPr>
        <p:spPr bwMode="auto">
          <a:xfrm>
            <a:off x="1447800" y="1981200"/>
            <a:ext cx="2438400" cy="1905000"/>
          </a:xfrm>
          <a:prstGeom prst="rect">
            <a:avLst/>
          </a:prstGeom>
          <a:no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sp>
        <p:nvSpPr>
          <p:cNvPr id="8" name="Rectangle 7"/>
          <p:cNvSpPr/>
          <p:nvPr/>
        </p:nvSpPr>
        <p:spPr bwMode="auto">
          <a:xfrm>
            <a:off x="1447800" y="3886200"/>
            <a:ext cx="2438400" cy="2286000"/>
          </a:xfrm>
          <a:prstGeom prst="rect">
            <a:avLst/>
          </a:prstGeom>
          <a:noFill/>
          <a:ln w="28575"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sp>
        <p:nvSpPr>
          <p:cNvPr id="9" name="TextBox 8"/>
          <p:cNvSpPr txBox="1"/>
          <p:nvPr/>
        </p:nvSpPr>
        <p:spPr>
          <a:xfrm>
            <a:off x="1447800" y="4572000"/>
            <a:ext cx="2409825" cy="584775"/>
          </a:xfrm>
          <a:prstGeom prst="rect">
            <a:avLst/>
          </a:prstGeom>
          <a:noFill/>
        </p:spPr>
        <p:txBody>
          <a:bodyPr wrap="square" rtlCol="0">
            <a:spAutoFit/>
          </a:bodyPr>
          <a:lstStyle/>
          <a:p>
            <a:r>
              <a:rPr lang="en-US"/>
              <a:t>Maneuver &amp; DV-Burn Contact</a:t>
            </a:r>
          </a:p>
        </p:txBody>
      </p:sp>
      <p:sp>
        <p:nvSpPr>
          <p:cNvPr id="10" name="TextBox 9"/>
          <p:cNvSpPr txBox="1"/>
          <p:nvPr/>
        </p:nvSpPr>
        <p:spPr>
          <a:xfrm>
            <a:off x="311459" y="4275623"/>
            <a:ext cx="1107766" cy="307777"/>
          </a:xfrm>
          <a:prstGeom prst="rect">
            <a:avLst/>
          </a:prstGeom>
          <a:noFill/>
        </p:spPr>
        <p:txBody>
          <a:bodyPr wrap="square" rtlCol="0">
            <a:spAutoFit/>
          </a:bodyPr>
          <a:lstStyle/>
          <a:p>
            <a:r>
              <a:rPr lang="en-US" sz="1400"/>
              <a:t>First Slew</a:t>
            </a:r>
          </a:p>
        </p:txBody>
      </p:sp>
      <p:sp>
        <p:nvSpPr>
          <p:cNvPr id="11" name="TextBox 10"/>
          <p:cNvSpPr txBox="1"/>
          <p:nvPr/>
        </p:nvSpPr>
        <p:spPr>
          <a:xfrm>
            <a:off x="311459" y="4771310"/>
            <a:ext cx="1107766" cy="307777"/>
          </a:xfrm>
          <a:prstGeom prst="rect">
            <a:avLst/>
          </a:prstGeom>
          <a:noFill/>
        </p:spPr>
        <p:txBody>
          <a:bodyPr wrap="square" rtlCol="0">
            <a:spAutoFit/>
          </a:bodyPr>
          <a:lstStyle/>
          <a:p>
            <a:r>
              <a:rPr lang="en-US" sz="1400"/>
              <a:t>DV-Burn</a:t>
            </a:r>
          </a:p>
        </p:txBody>
      </p:sp>
      <p:sp>
        <p:nvSpPr>
          <p:cNvPr id="12" name="TextBox 11"/>
          <p:cNvSpPr txBox="1"/>
          <p:nvPr/>
        </p:nvSpPr>
        <p:spPr>
          <a:xfrm>
            <a:off x="311459" y="5270807"/>
            <a:ext cx="1107766" cy="307777"/>
          </a:xfrm>
          <a:prstGeom prst="rect">
            <a:avLst/>
          </a:prstGeom>
          <a:noFill/>
        </p:spPr>
        <p:txBody>
          <a:bodyPr wrap="square" rtlCol="0">
            <a:spAutoFit/>
          </a:bodyPr>
          <a:lstStyle/>
          <a:p>
            <a:r>
              <a:rPr lang="en-US" sz="1400"/>
              <a:t>Second Slew</a:t>
            </a:r>
          </a:p>
        </p:txBody>
      </p:sp>
    </p:spTree>
    <p:extLst>
      <p:ext uri="{BB962C8B-B14F-4D97-AF65-F5344CB8AC3E}">
        <p14:creationId xmlns:p14="http://schemas.microsoft.com/office/powerpoint/2010/main" val="90128548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C11AF2F-AD57-4930-A3DC-A33B5E55142B}"/>
              </a:ext>
            </a:extLst>
          </p:cNvPr>
          <p:cNvSpPr>
            <a:spLocks noGrp="1"/>
          </p:cNvSpPr>
          <p:nvPr>
            <p:ph type="title"/>
          </p:nvPr>
        </p:nvSpPr>
        <p:spPr/>
        <p:txBody>
          <a:bodyPr/>
          <a:lstStyle/>
          <a:p>
            <a:r>
              <a:rPr lang="en-US"/>
              <a:t>Contingencies Summary</a:t>
            </a:r>
          </a:p>
        </p:txBody>
      </p:sp>
      <p:sp>
        <p:nvSpPr>
          <p:cNvPr id="6" name="Content Placeholder 5">
            <a:extLst>
              <a:ext uri="{FF2B5EF4-FFF2-40B4-BE49-F238E27FC236}">
                <a16:creationId xmlns:a16="http://schemas.microsoft.com/office/drawing/2014/main" id="{845A785F-144E-4576-A38C-3D398B13A1D6}"/>
              </a:ext>
            </a:extLst>
          </p:cNvPr>
          <p:cNvSpPr>
            <a:spLocks noGrp="1"/>
          </p:cNvSpPr>
          <p:nvPr>
            <p:ph idx="1"/>
          </p:nvPr>
        </p:nvSpPr>
        <p:spPr/>
        <p:txBody>
          <a:bodyPr>
            <a:normAutofit fontScale="92500" lnSpcReduction="20000"/>
          </a:bodyPr>
          <a:lstStyle/>
          <a:p>
            <a:r>
              <a:rPr lang="en-US" b="1" dirty="0"/>
              <a:t>Maneuver Waive-off/Abort Scenarios simulated</a:t>
            </a:r>
          </a:p>
          <a:p>
            <a:r>
              <a:rPr lang="en-US" b="1" dirty="0"/>
              <a:t>Mid-Slew (high rate) FDIR trip (Safe) Simulated</a:t>
            </a:r>
          </a:p>
          <a:p>
            <a:r>
              <a:rPr lang="en-US" b="1" dirty="0"/>
              <a:t>Aborted first burn</a:t>
            </a:r>
          </a:p>
          <a:p>
            <a:pPr lvl="1"/>
            <a:r>
              <a:rPr lang="en-US" dirty="0"/>
              <a:t>Maneuver can be rescreened for CA concerns</a:t>
            </a:r>
          </a:p>
          <a:p>
            <a:pPr lvl="1"/>
            <a:r>
              <a:rPr lang="en-US" dirty="0"/>
              <a:t>Adjustments to 2</a:t>
            </a:r>
            <a:r>
              <a:rPr lang="en-US" baseline="30000" dirty="0"/>
              <a:t>nd</a:t>
            </a:r>
            <a:r>
              <a:rPr lang="en-US" dirty="0"/>
              <a:t> burn can be made as needed</a:t>
            </a:r>
          </a:p>
          <a:p>
            <a:r>
              <a:rPr lang="en-US" b="1" dirty="0"/>
              <a:t>Delayed second burn</a:t>
            </a:r>
          </a:p>
          <a:p>
            <a:pPr lvl="1"/>
            <a:r>
              <a:rPr lang="en-US" dirty="0"/>
              <a:t>Can be delayed up to 4 weeks between burn 1 and 2 with no issues to circular orbit</a:t>
            </a:r>
          </a:p>
          <a:p>
            <a:r>
              <a:rPr lang="en-US" b="1" dirty="0"/>
              <a:t>HIE waive-off</a:t>
            </a:r>
          </a:p>
          <a:p>
            <a:pPr lvl="1"/>
            <a:r>
              <a:rPr lang="en-US" dirty="0"/>
              <a:t>Stand down and replan for following week</a:t>
            </a:r>
          </a:p>
          <a:p>
            <a:pPr lvl="1"/>
            <a:endParaRPr lang="en-US" dirty="0"/>
          </a:p>
          <a:p>
            <a:r>
              <a:rPr lang="en-US" dirty="0">
                <a:solidFill>
                  <a:schemeClr val="bg1">
                    <a:lumMod val="50000"/>
                  </a:schemeClr>
                </a:solidFill>
              </a:rPr>
              <a:t>Other??</a:t>
            </a:r>
          </a:p>
        </p:txBody>
      </p:sp>
    </p:spTree>
    <p:extLst>
      <p:ext uri="{BB962C8B-B14F-4D97-AF65-F5344CB8AC3E}">
        <p14:creationId xmlns:p14="http://schemas.microsoft.com/office/powerpoint/2010/main" val="23503865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4C8ED39-A42D-4159-B216-512242142625}"/>
              </a:ext>
            </a:extLst>
          </p:cNvPr>
          <p:cNvSpPr>
            <a:spLocks noGrp="1"/>
          </p:cNvSpPr>
          <p:nvPr>
            <p:ph type="title"/>
          </p:nvPr>
        </p:nvSpPr>
        <p:spPr/>
        <p:txBody>
          <a:bodyPr/>
          <a:lstStyle/>
          <a:p>
            <a:r>
              <a:rPr lang="en-US"/>
              <a:t>FOT Conclusions</a:t>
            </a:r>
          </a:p>
        </p:txBody>
      </p:sp>
      <p:sp>
        <p:nvSpPr>
          <p:cNvPr id="6" name="Content Placeholder 5">
            <a:extLst>
              <a:ext uri="{FF2B5EF4-FFF2-40B4-BE49-F238E27FC236}">
                <a16:creationId xmlns:a16="http://schemas.microsoft.com/office/drawing/2014/main" id="{2BDF0CC0-EDF4-4B60-8D86-3ACF392D9E5D}"/>
              </a:ext>
            </a:extLst>
          </p:cNvPr>
          <p:cNvSpPr>
            <a:spLocks noGrp="1"/>
          </p:cNvSpPr>
          <p:nvPr>
            <p:ph idx="1"/>
          </p:nvPr>
        </p:nvSpPr>
        <p:spPr/>
        <p:txBody>
          <a:bodyPr>
            <a:normAutofit fontScale="92500" lnSpcReduction="20000"/>
          </a:bodyPr>
          <a:lstStyle/>
          <a:p>
            <a:r>
              <a:rPr lang="en-US" b="1"/>
              <a:t>FOT Planning and Execution Process is well defined and developed</a:t>
            </a:r>
          </a:p>
          <a:p>
            <a:pPr lvl="1"/>
            <a:r>
              <a:rPr lang="en-US"/>
              <a:t>All initial development completed</a:t>
            </a:r>
          </a:p>
          <a:p>
            <a:pPr lvl="2"/>
            <a:r>
              <a:rPr lang="en-US"/>
              <a:t>All products/documentation tested and </a:t>
            </a:r>
            <a:r>
              <a:rPr lang="en-US" err="1"/>
              <a:t>CM’ed</a:t>
            </a:r>
            <a:endParaRPr lang="en-US"/>
          </a:p>
          <a:p>
            <a:pPr lvl="1"/>
            <a:r>
              <a:rPr lang="en-US"/>
              <a:t>Minor Updates in progress and nearly completed</a:t>
            </a:r>
          </a:p>
          <a:p>
            <a:endParaRPr lang="en-US"/>
          </a:p>
          <a:p>
            <a:r>
              <a:rPr lang="en-US" b="1"/>
              <a:t>FOT executing proficiency Simulations to ensure readiness</a:t>
            </a:r>
          </a:p>
          <a:p>
            <a:pPr lvl="1"/>
            <a:r>
              <a:rPr lang="en-US"/>
              <a:t>Includes both nominal and contingency paths</a:t>
            </a:r>
          </a:p>
          <a:p>
            <a:pPr lvl="1"/>
            <a:endParaRPr lang="en-US"/>
          </a:p>
          <a:p>
            <a:r>
              <a:rPr lang="en-US" b="1"/>
              <a:t>FOT will be ready to execute the Constellation Exit Maneuvers in October 2022</a:t>
            </a:r>
          </a:p>
        </p:txBody>
      </p:sp>
    </p:spTree>
    <p:extLst>
      <p:ext uri="{BB962C8B-B14F-4D97-AF65-F5344CB8AC3E}">
        <p14:creationId xmlns:p14="http://schemas.microsoft.com/office/powerpoint/2010/main" val="87030860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19B28F-391E-4B54-B4C4-B95BFB27280A}"/>
              </a:ext>
            </a:extLst>
          </p:cNvPr>
          <p:cNvSpPr>
            <a:spLocks noGrp="1"/>
          </p:cNvSpPr>
          <p:nvPr>
            <p:ph type="title"/>
          </p:nvPr>
        </p:nvSpPr>
        <p:spPr>
          <a:xfrm>
            <a:off x="457200" y="0"/>
            <a:ext cx="8229600" cy="731837"/>
          </a:xfrm>
        </p:spPr>
        <p:txBody>
          <a:bodyPr/>
          <a:lstStyle/>
          <a:p>
            <a:r>
              <a:rPr lang="en-US"/>
              <a:t>Overall Summary/Conclusions</a:t>
            </a:r>
          </a:p>
        </p:txBody>
      </p:sp>
      <p:sp>
        <p:nvSpPr>
          <p:cNvPr id="5" name="Content Placeholder 4">
            <a:extLst>
              <a:ext uri="{FF2B5EF4-FFF2-40B4-BE49-F238E27FC236}">
                <a16:creationId xmlns:a16="http://schemas.microsoft.com/office/drawing/2014/main" id="{B56D2BBB-2FC9-479D-9E73-C59C749EB4A7}"/>
              </a:ext>
            </a:extLst>
          </p:cNvPr>
          <p:cNvSpPr>
            <a:spLocks noGrp="1"/>
          </p:cNvSpPr>
          <p:nvPr>
            <p:ph idx="1"/>
          </p:nvPr>
        </p:nvSpPr>
        <p:spPr/>
        <p:txBody>
          <a:bodyPr>
            <a:normAutofit/>
          </a:bodyPr>
          <a:lstStyle/>
          <a:p>
            <a:r>
              <a:rPr lang="en-US" sz="2800" b="1"/>
              <a:t>Terra has a good, safe plan to exit the Constellation</a:t>
            </a:r>
          </a:p>
          <a:p>
            <a:pPr lvl="1"/>
            <a:r>
              <a:rPr lang="en-US" sz="2200"/>
              <a:t>Mets guidelines given in the Constellation Coordination Plan</a:t>
            </a:r>
          </a:p>
          <a:p>
            <a:pPr lvl="1"/>
            <a:r>
              <a:rPr lang="en-US" sz="2200"/>
              <a:t>Location of burns has been analyzed and determined</a:t>
            </a:r>
          </a:p>
          <a:p>
            <a:pPr lvl="1"/>
            <a:r>
              <a:rPr lang="en-US" sz="2200"/>
              <a:t>Thermal concerns have been addressed</a:t>
            </a:r>
          </a:p>
          <a:p>
            <a:pPr lvl="1"/>
            <a:r>
              <a:rPr lang="en-US" sz="2200"/>
              <a:t>Comm/HGA analysis has been completed</a:t>
            </a:r>
          </a:p>
          <a:p>
            <a:r>
              <a:rPr lang="en-US" sz="2800" b="1"/>
              <a:t>The plan has been tested, reviewed and </a:t>
            </a:r>
            <a:r>
              <a:rPr lang="en-US" sz="2800" b="1" err="1"/>
              <a:t>CMed</a:t>
            </a:r>
            <a:endParaRPr lang="en-US" sz="2800" b="1"/>
          </a:p>
          <a:p>
            <a:r>
              <a:rPr lang="en-US" sz="2800" b="1"/>
              <a:t>Contingencies have been analyzed and predetermined responses are ready to go</a:t>
            </a:r>
          </a:p>
          <a:p>
            <a:r>
              <a:rPr lang="en-US" sz="2800" b="1"/>
              <a:t>Terra is a </a:t>
            </a:r>
            <a:r>
              <a:rPr lang="en-US" sz="2800" b="1">
                <a:solidFill>
                  <a:srgbClr val="00B050"/>
                </a:solidFill>
              </a:rPr>
              <a:t>GO</a:t>
            </a:r>
            <a:r>
              <a:rPr lang="en-US" sz="2800" b="1"/>
              <a:t> to execute the constellation exit maneuvers</a:t>
            </a:r>
          </a:p>
        </p:txBody>
      </p:sp>
    </p:spTree>
    <p:extLst>
      <p:ext uri="{BB962C8B-B14F-4D97-AF65-F5344CB8AC3E}">
        <p14:creationId xmlns:p14="http://schemas.microsoft.com/office/powerpoint/2010/main" val="917116316"/>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C31D288-D2BC-4804-9BA9-DC026CB6D08C}"/>
              </a:ext>
            </a:extLst>
          </p:cNvPr>
          <p:cNvSpPr>
            <a:spLocks noGrp="1"/>
          </p:cNvSpPr>
          <p:nvPr>
            <p:ph type="title"/>
          </p:nvPr>
        </p:nvSpPr>
        <p:spPr>
          <a:xfrm>
            <a:off x="763410" y="3132908"/>
            <a:ext cx="7772400" cy="693368"/>
          </a:xfrm>
        </p:spPr>
        <p:txBody>
          <a:bodyPr>
            <a:normAutofit fontScale="90000"/>
          </a:bodyPr>
          <a:lstStyle/>
          <a:p>
            <a:pPr algn="ctr"/>
            <a:r>
              <a:rPr lang="en-US"/>
              <a:t>Backup Slides</a:t>
            </a:r>
            <a:endParaRPr lang="en-US">
              <a:latin typeface="+mn-lt"/>
            </a:endParaRPr>
          </a:p>
        </p:txBody>
      </p:sp>
      <p:sp>
        <p:nvSpPr>
          <p:cNvPr id="2" name="TextBox 1">
            <a:extLst>
              <a:ext uri="{FF2B5EF4-FFF2-40B4-BE49-F238E27FC236}">
                <a16:creationId xmlns:a16="http://schemas.microsoft.com/office/drawing/2014/main" id="{B0A3B18D-A095-402C-A61B-26826C02991A}"/>
              </a:ext>
            </a:extLst>
          </p:cNvPr>
          <p:cNvSpPr txBox="1"/>
          <p:nvPr/>
        </p:nvSpPr>
        <p:spPr>
          <a:xfrm>
            <a:off x="2956265" y="3701989"/>
            <a:ext cx="3787259" cy="1754326"/>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a:cs typeface="Calibri"/>
              </a:rPr>
              <a:t>Constellation Envelope Definition</a:t>
            </a:r>
            <a:endParaRPr lang="en-US"/>
          </a:p>
          <a:p>
            <a:pPr marL="285750" indent="-285750">
              <a:buFont typeface="Arial" panose="020B0604020202020204" pitchFamily="34" charset="0"/>
              <a:buChar char="•"/>
            </a:pPr>
            <a:r>
              <a:rPr lang="en-US"/>
              <a:t>Perigee Lowering Maneuver Info</a:t>
            </a:r>
          </a:p>
          <a:p>
            <a:pPr marL="285750" indent="-285750">
              <a:buFont typeface="Arial" panose="020B0604020202020204" pitchFamily="34" charset="0"/>
              <a:buChar char="•"/>
            </a:pPr>
            <a:r>
              <a:rPr lang="en-US"/>
              <a:t>Slew Logic Flow</a:t>
            </a:r>
          </a:p>
          <a:p>
            <a:pPr marL="285750" indent="-285750">
              <a:buFont typeface="Arial" panose="020B0604020202020204" pitchFamily="34" charset="0"/>
              <a:buChar char="•"/>
            </a:pPr>
            <a:r>
              <a:rPr lang="en-US"/>
              <a:t>FOT Planning Aids &amp; Tools</a:t>
            </a:r>
          </a:p>
          <a:p>
            <a:pPr marL="285750" indent="-285750">
              <a:buFont typeface="Arial" panose="020B0604020202020204" pitchFamily="34" charset="0"/>
              <a:buChar char="•"/>
            </a:pPr>
            <a:r>
              <a:rPr lang="en-US"/>
              <a:t>Maneuver Script</a:t>
            </a:r>
          </a:p>
          <a:p>
            <a:pPr marL="285750" indent="-285750">
              <a:buFont typeface="Arial" panose="020B0604020202020204" pitchFamily="34" charset="0"/>
              <a:buChar char="•"/>
            </a:pPr>
            <a:r>
              <a:rPr lang="en-US"/>
              <a:t>Waiver Email</a:t>
            </a:r>
          </a:p>
        </p:txBody>
      </p:sp>
    </p:spTree>
    <p:extLst>
      <p:ext uri="{BB962C8B-B14F-4D97-AF65-F5344CB8AC3E}">
        <p14:creationId xmlns:p14="http://schemas.microsoft.com/office/powerpoint/2010/main" val="420388845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8375" y="185654"/>
            <a:ext cx="7207250" cy="723901"/>
          </a:xfrm>
        </p:spPr>
        <p:txBody>
          <a:bodyPr lIns="91440" tIns="45720" rIns="91440" bIns="45720" anchor="t">
            <a:normAutofit fontScale="90000"/>
          </a:bodyPr>
          <a:lstStyle/>
          <a:p>
            <a:r>
              <a:rPr lang="en-US" altLang="en-US"/>
              <a:t>Constellation Envelope Definition</a:t>
            </a:r>
            <a:br>
              <a:rPr lang="en-US" altLang="en-US"/>
            </a:br>
            <a:endParaRPr lang="en-US" altLang="en-US" sz="2350">
              <a:solidFill>
                <a:srgbClr val="F0170C"/>
              </a:solidFill>
              <a:cs typeface="Calibri"/>
            </a:endParaRPr>
          </a:p>
        </p:txBody>
      </p:sp>
      <p:sp>
        <p:nvSpPr>
          <p:cNvPr id="3" name="Content Placeholder 2"/>
          <p:cNvSpPr>
            <a:spLocks noGrp="1"/>
          </p:cNvSpPr>
          <p:nvPr>
            <p:ph idx="1"/>
          </p:nvPr>
        </p:nvSpPr>
        <p:spPr/>
        <p:txBody>
          <a:bodyPr lIns="91440" tIns="45720" rIns="91440" bIns="45720" anchor="t">
            <a:normAutofit/>
          </a:bodyPr>
          <a:lstStyle/>
          <a:p>
            <a:r>
              <a:rPr lang="en-US" altLang="en-US" sz="2000" b="1" i="0"/>
              <a:t>Constellation exit is defined as a mission being completely outside the Constellation “envelope” and is represented by the following equation*:</a:t>
            </a:r>
            <a:endParaRPr lang="en-US" sz="2000" b="1">
              <a:cs typeface="Calibri"/>
            </a:endParaRPr>
          </a:p>
          <a:p>
            <a:pPr lvl="1"/>
            <a:endParaRPr lang="en-US" altLang="en-US" sz="2000" b="1">
              <a:cs typeface="Calibri"/>
            </a:endParaRPr>
          </a:p>
          <a:p>
            <a:pPr lvl="1"/>
            <a:r>
              <a:rPr lang="en-US" altLang="en-US" sz="2000" i="0"/>
              <a:t>Equation variables:</a:t>
            </a:r>
            <a:endParaRPr lang="en-US" altLang="en-US" sz="2000" i="0">
              <a:cs typeface="Calibri"/>
            </a:endParaRPr>
          </a:p>
          <a:p>
            <a:pPr marL="0" indent="0">
              <a:buNone/>
            </a:pPr>
            <a:endParaRPr lang="en-US"/>
          </a:p>
        </p:txBody>
      </p:sp>
      <p:sp>
        <p:nvSpPr>
          <p:cNvPr id="7" name="TextBox 6"/>
          <p:cNvSpPr txBox="1">
            <a:spLocks noChangeArrowheads="1"/>
          </p:cNvSpPr>
          <p:nvPr/>
        </p:nvSpPr>
        <p:spPr bwMode="auto">
          <a:xfrm>
            <a:off x="1026654" y="6046713"/>
            <a:ext cx="7799294" cy="309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r>
              <a:rPr lang="en-US" altLang="en-US" sz="1412">
                <a:latin typeface="+mj-lt"/>
              </a:rPr>
              <a:t>*Source: 2014 Operations Coordination  Plan for the Morning and Afternoon Constellations</a:t>
            </a:r>
          </a:p>
        </p:txBody>
      </p:sp>
      <p:pic>
        <p:nvPicPr>
          <p:cNvPr id="8" name="Picture 5"/>
          <p:cNvPicPr>
            <a:picLocks noChangeAspect="1" noChangeArrowheads="1"/>
          </p:cNvPicPr>
          <p:nvPr/>
        </p:nvPicPr>
        <p:blipFill>
          <a:blip r:embed="rId3">
            <a:extLst>
              <a:ext uri="{28A0092B-C50C-407E-A947-70E740481C1C}">
                <a14:useLocalDpi xmlns:a14="http://schemas.microsoft.com/office/drawing/2010/main" val="0"/>
              </a:ext>
            </a:extLst>
          </a:blip>
          <a:srcRect t="17239"/>
          <a:stretch>
            <a:fillRect/>
          </a:stretch>
        </p:blipFill>
        <p:spPr bwMode="auto">
          <a:xfrm>
            <a:off x="3783301" y="2847352"/>
            <a:ext cx="5042647" cy="2983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9" name="Object 2"/>
          <p:cNvGraphicFramePr>
            <a:graphicFrameLocks noChangeAspect="1"/>
          </p:cNvGraphicFramePr>
          <p:nvPr/>
        </p:nvGraphicFramePr>
        <p:xfrm>
          <a:off x="1274191" y="1740233"/>
          <a:ext cx="6992453" cy="357487"/>
        </p:xfrm>
        <a:graphic>
          <a:graphicData uri="http://schemas.openxmlformats.org/presentationml/2006/ole">
            <mc:AlternateContent xmlns:mc="http://schemas.openxmlformats.org/markup-compatibility/2006">
              <mc:Choice xmlns:v="urn:schemas-microsoft-com:vml" Requires="v">
                <p:oleObj spid="_x0000_s131083" name="Equation" r:id="rId4" imgW="4647960" imgH="253800" progId="Equation.3">
                  <p:embed/>
                </p:oleObj>
              </mc:Choice>
              <mc:Fallback>
                <p:oleObj name="Equation" r:id="rId4" imgW="4647960" imgH="253800" progId="Equation.3">
                  <p:embed/>
                  <p:pic>
                    <p:nvPicPr>
                      <p:cNvPr id="9" name="Object 2"/>
                      <p:cNvPicPr>
                        <a:picLocks noChangeAspect="1" noChangeArrowheads="1"/>
                      </p:cNvPicPr>
                      <p:nvPr/>
                    </p:nvPicPr>
                    <p:blipFill>
                      <a:blip r:embed="rId5"/>
                      <a:srcRect/>
                      <a:stretch>
                        <a:fillRect/>
                      </a:stretch>
                    </p:blipFill>
                    <p:spPr bwMode="auto">
                      <a:xfrm>
                        <a:off x="1274191" y="1740233"/>
                        <a:ext cx="6992453" cy="357487"/>
                      </a:xfrm>
                      <a:prstGeom prst="rect">
                        <a:avLst/>
                      </a:prstGeom>
                      <a:noFill/>
                      <a:ln>
                        <a:noFill/>
                      </a:ln>
                    </p:spPr>
                  </p:pic>
                </p:oleObj>
              </mc:Fallback>
            </mc:AlternateContent>
          </a:graphicData>
        </a:graphic>
      </p:graphicFrame>
      <p:sp>
        <p:nvSpPr>
          <p:cNvPr id="10" name="Content Placeholder 2">
            <a:extLst>
              <a:ext uri="{FF2B5EF4-FFF2-40B4-BE49-F238E27FC236}">
                <a16:creationId xmlns:a16="http://schemas.microsoft.com/office/drawing/2014/main" id="{8BED2A24-2207-4DA0-B25C-6AFA188F1C9F}"/>
              </a:ext>
            </a:extLst>
          </p:cNvPr>
          <p:cNvSpPr txBox="1">
            <a:spLocks/>
          </p:cNvSpPr>
          <p:nvPr/>
        </p:nvSpPr>
        <p:spPr>
          <a:xfrm>
            <a:off x="0" y="2709961"/>
            <a:ext cx="3783301" cy="3336752"/>
          </a:xfrm>
          <a:prstGeom prst="rect">
            <a:avLst/>
          </a:prstGeom>
        </p:spPr>
        <p:txBody>
          <a:bodyPr lIns="91440" tIns="45720" rIns="91440" bIns="45720" anchor="t">
            <a:normAutofit fontScale="92500"/>
          </a:bodyPr>
          <a:lstStyle>
            <a:lvl1pPr marL="342900" indent="-342900" algn="l" defTabSz="457200" rtl="0" eaLnBrk="1" latinLnBrk="0" hangingPunct="1">
              <a:spcBef>
                <a:spcPct val="20000"/>
              </a:spcBef>
              <a:buFont typeface="Arial"/>
              <a:buChar char="•"/>
              <a:defRPr sz="32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655320" lvl="1" indent="-252095">
              <a:buFont typeface="Arial" panose="020B0604020202020204" pitchFamily="34" charset="0"/>
              <a:buChar char="•"/>
            </a:pPr>
            <a:r>
              <a:rPr lang="en-US" altLang="en-US" sz="1800" b="1" i="1" err="1"/>
              <a:t>sma</a:t>
            </a:r>
            <a:r>
              <a:rPr lang="en-US" altLang="en-US" sz="1800" b="1" i="1" baseline="-25000" err="1"/>
              <a:t>R</a:t>
            </a:r>
            <a:r>
              <a:rPr lang="en-US" altLang="en-US" sz="1800" b="1"/>
              <a:t> = Mean semi-major axis</a:t>
            </a:r>
            <a:br>
              <a:rPr lang="en-US" altLang="en-US" sz="1800" b="1"/>
            </a:br>
            <a:r>
              <a:rPr lang="en-US" altLang="en-US" sz="1800" b="1"/>
              <a:t>           of the 705km</a:t>
            </a:r>
            <a:br>
              <a:rPr lang="en-US" altLang="en-US" sz="1800" b="1"/>
            </a:br>
            <a:r>
              <a:rPr lang="en-US" altLang="en-US" sz="1800" b="1"/>
              <a:t>           Reference Orbit</a:t>
            </a:r>
            <a:endParaRPr lang="en-US" altLang="en-US" sz="1800" b="1">
              <a:cs typeface="Calibri"/>
            </a:endParaRPr>
          </a:p>
          <a:p>
            <a:pPr marL="655320" lvl="1" indent="-252095">
              <a:buFont typeface="Arial" panose="020B0604020202020204" pitchFamily="34" charset="0"/>
              <a:buChar char="•"/>
            </a:pPr>
            <a:r>
              <a:rPr lang="en-US" altLang="en-US" sz="1800" b="1" i="1" err="1"/>
              <a:t>e</a:t>
            </a:r>
            <a:r>
              <a:rPr lang="en-US" altLang="en-US" sz="1800" b="1" i="1" baseline="-25000" err="1"/>
              <a:t>R</a:t>
            </a:r>
            <a:r>
              <a:rPr lang="en-US" altLang="en-US" sz="1800" b="1"/>
              <a:t> = Mean eccentricity of the</a:t>
            </a:r>
            <a:br>
              <a:rPr lang="en-US" altLang="en-US" sz="1800" b="1"/>
            </a:br>
            <a:r>
              <a:rPr lang="en-US" altLang="en-US" sz="1800" b="1"/>
              <a:t>       705km Reference Orbit</a:t>
            </a:r>
            <a:endParaRPr lang="en-US" altLang="en-US" sz="1800" b="1">
              <a:cs typeface="Calibri"/>
            </a:endParaRPr>
          </a:p>
          <a:p>
            <a:pPr marL="655320" lvl="1" indent="-252095">
              <a:buFont typeface="Arial" panose="020B0604020202020204" pitchFamily="34" charset="0"/>
              <a:buChar char="•"/>
            </a:pPr>
            <a:r>
              <a:rPr lang="en-US" altLang="en-US" sz="1800" b="1"/>
              <a:t>Margin = 2.5 km</a:t>
            </a:r>
            <a:endParaRPr lang="en-US" altLang="en-US" sz="1800" b="1">
              <a:cs typeface="Calibri"/>
            </a:endParaRPr>
          </a:p>
          <a:p>
            <a:pPr marL="655320" lvl="1" indent="-252095">
              <a:buFont typeface="Arial" panose="020B0604020202020204" pitchFamily="34" charset="0"/>
              <a:buChar char="•"/>
            </a:pPr>
            <a:r>
              <a:rPr lang="en-US" altLang="en-US" sz="1800" b="1"/>
              <a:t>Frozen Orbit Tolerance = 1.5 km </a:t>
            </a:r>
            <a:br>
              <a:rPr lang="en-US" altLang="en-US" sz="1800" b="1"/>
            </a:br>
            <a:r>
              <a:rPr lang="en-US" altLang="en-US" sz="1800" b="1"/>
              <a:t>and is based on a maximum eccentricity deviation of 0.0002</a:t>
            </a:r>
            <a:endParaRPr lang="en-US" altLang="en-US" sz="1800" b="1">
              <a:cs typeface="Calibri"/>
            </a:endParaRPr>
          </a:p>
          <a:p>
            <a:pPr marL="655320" lvl="1" indent="-252095">
              <a:buFont typeface="Arial" panose="020B0604020202020204" pitchFamily="34" charset="0"/>
              <a:buChar char="•"/>
            </a:pPr>
            <a:r>
              <a:rPr lang="en-US" altLang="en-US" sz="1800" b="1" i="1"/>
              <a:t>B</a:t>
            </a:r>
            <a:r>
              <a:rPr lang="en-US" altLang="en-US" sz="1800" b="1"/>
              <a:t> subscript references the</a:t>
            </a:r>
            <a:br>
              <a:rPr lang="en-US" altLang="en-US" sz="1800" b="1"/>
            </a:br>
            <a:r>
              <a:rPr lang="en-US" altLang="en-US" sz="1800" b="1"/>
              <a:t>satellite in question (e.g. Terra)</a:t>
            </a:r>
            <a:endParaRPr lang="en-US" altLang="en-US" sz="1800" b="1">
              <a:cs typeface="Calibri"/>
            </a:endParaRPr>
          </a:p>
        </p:txBody>
      </p:sp>
    </p:spTree>
    <p:extLst>
      <p:ext uri="{BB962C8B-B14F-4D97-AF65-F5344CB8AC3E}">
        <p14:creationId xmlns:p14="http://schemas.microsoft.com/office/powerpoint/2010/main" val="364112007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9A81D-213D-423B-A163-BC495BD0B3EE}"/>
              </a:ext>
            </a:extLst>
          </p:cNvPr>
          <p:cNvSpPr>
            <a:spLocks noGrp="1"/>
          </p:cNvSpPr>
          <p:nvPr>
            <p:ph type="title"/>
          </p:nvPr>
        </p:nvSpPr>
        <p:spPr/>
        <p:txBody>
          <a:bodyPr/>
          <a:lstStyle/>
          <a:p>
            <a:r>
              <a:rPr lang="en-US"/>
              <a:t>PLM Parameters</a:t>
            </a:r>
          </a:p>
        </p:txBody>
      </p:sp>
      <p:sp>
        <p:nvSpPr>
          <p:cNvPr id="3" name="Content Placeholder 2">
            <a:extLst>
              <a:ext uri="{FF2B5EF4-FFF2-40B4-BE49-F238E27FC236}">
                <a16:creationId xmlns:a16="http://schemas.microsoft.com/office/drawing/2014/main" id="{8BED2A24-2207-4DA0-B25C-6AFA188F1C9F}"/>
              </a:ext>
            </a:extLst>
          </p:cNvPr>
          <p:cNvSpPr>
            <a:spLocks noGrp="1"/>
          </p:cNvSpPr>
          <p:nvPr>
            <p:ph idx="1"/>
          </p:nvPr>
        </p:nvSpPr>
        <p:spPr/>
        <p:txBody>
          <a:bodyPr>
            <a:normAutofit/>
          </a:bodyPr>
          <a:lstStyle/>
          <a:p>
            <a:endParaRPr lang="en-US"/>
          </a:p>
          <a:p>
            <a:endParaRPr lang="en-US"/>
          </a:p>
          <a:p>
            <a:endParaRPr lang="en-US"/>
          </a:p>
        </p:txBody>
      </p:sp>
      <p:sp>
        <p:nvSpPr>
          <p:cNvPr id="8" name="Content Placeholder 2">
            <a:extLst>
              <a:ext uri="{FF2B5EF4-FFF2-40B4-BE49-F238E27FC236}">
                <a16:creationId xmlns:a16="http://schemas.microsoft.com/office/drawing/2014/main" id="{8BED2A24-2207-4DA0-B25C-6AFA188F1C9F}"/>
              </a:ext>
            </a:extLst>
          </p:cNvPr>
          <p:cNvSpPr txBox="1">
            <a:spLocks/>
          </p:cNvSpPr>
          <p:nvPr/>
        </p:nvSpPr>
        <p:spPr>
          <a:xfrm>
            <a:off x="292100" y="966788"/>
            <a:ext cx="8851900" cy="5159375"/>
          </a:xfrm>
          <a:prstGeom prst="rect">
            <a:avLst/>
          </a:prstGeom>
        </p:spPr>
        <p:txBody>
          <a:bodyPr>
            <a:normAutofit fontScale="77500" lnSpcReduction="20000"/>
          </a:bodyPr>
          <a:lstStyle>
            <a:lvl1pPr marL="342900" indent="-342900" algn="l" defTabSz="457200" rtl="0" eaLnBrk="1" latinLnBrk="0" hangingPunct="1">
              <a:spcBef>
                <a:spcPct val="20000"/>
              </a:spcBef>
              <a:buFont typeface="Arial"/>
              <a:buChar char="•"/>
              <a:defRPr sz="32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Terra will perform Perigee Lowering Maneuvers (PLMs) until all remaining fuel is exhausted</a:t>
            </a:r>
          </a:p>
          <a:p>
            <a:r>
              <a:rPr lang="en-US"/>
              <a:t>PLMs will be retrograde maneuvers, and will use Terra’s historic inclination maneuver burn duration of 320 seconds</a:t>
            </a:r>
          </a:p>
          <a:p>
            <a:pPr lvl="1"/>
            <a:r>
              <a:rPr lang="en-US"/>
              <a:t>Current estimates indicate Terra will have enough fuel to perform 4 full PLMs and one 190.5 second PLM</a:t>
            </a:r>
          </a:p>
          <a:p>
            <a:r>
              <a:rPr lang="en-US"/>
              <a:t>PLMs will begin to be executed once Terra reaches 09:00 MLT at the descending node</a:t>
            </a:r>
          </a:p>
          <a:p>
            <a:pPr lvl="1"/>
            <a:r>
              <a:rPr lang="en-US"/>
              <a:t>Most recent lifetime analysis predicts Terra will cross the threshold on February 17</a:t>
            </a:r>
            <a:r>
              <a:rPr lang="en-US" baseline="30000"/>
              <a:t>th</a:t>
            </a:r>
            <a:r>
              <a:rPr lang="en-US"/>
              <a:t>, 2026</a:t>
            </a:r>
          </a:p>
          <a:p>
            <a:r>
              <a:rPr lang="en-US"/>
              <a:t>PLMs will be performed one week apart and will all occur at spacecraft local midnight</a:t>
            </a:r>
          </a:p>
          <a:p>
            <a:pPr lvl="1"/>
            <a:r>
              <a:rPr lang="en-US"/>
              <a:t>Maneuvers will occur at standard preferred maneuver times, between 15:00-17:00 UTC on Wednesday or Thursday</a:t>
            </a:r>
          </a:p>
          <a:p>
            <a:pPr lvl="1"/>
            <a:r>
              <a:rPr lang="en-US"/>
              <a:t>Midnight maneuvers will reduce sunlight exposure during PLMs</a:t>
            </a:r>
          </a:p>
        </p:txBody>
      </p:sp>
    </p:spTree>
    <p:extLst>
      <p:ext uri="{BB962C8B-B14F-4D97-AF65-F5344CB8AC3E}">
        <p14:creationId xmlns:p14="http://schemas.microsoft.com/office/powerpoint/2010/main" val="359118549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9A81D-213D-423B-A163-BC495BD0B3EE}"/>
              </a:ext>
            </a:extLst>
          </p:cNvPr>
          <p:cNvSpPr>
            <a:spLocks noGrp="1"/>
          </p:cNvSpPr>
          <p:nvPr>
            <p:ph type="title"/>
          </p:nvPr>
        </p:nvSpPr>
        <p:spPr/>
        <p:txBody>
          <a:bodyPr/>
          <a:lstStyle/>
          <a:p>
            <a:r>
              <a:rPr lang="en-US"/>
              <a:t>Perigee Lowering Maneuvers</a:t>
            </a:r>
          </a:p>
        </p:txBody>
      </p:sp>
      <p:sp>
        <p:nvSpPr>
          <p:cNvPr id="3" name="Content Placeholder 2">
            <a:extLst>
              <a:ext uri="{FF2B5EF4-FFF2-40B4-BE49-F238E27FC236}">
                <a16:creationId xmlns:a16="http://schemas.microsoft.com/office/drawing/2014/main" id="{8BED2A24-2207-4DA0-B25C-6AFA188F1C9F}"/>
              </a:ext>
            </a:extLst>
          </p:cNvPr>
          <p:cNvSpPr>
            <a:spLocks noGrp="1"/>
          </p:cNvSpPr>
          <p:nvPr>
            <p:ph idx="1"/>
          </p:nvPr>
        </p:nvSpPr>
        <p:spPr/>
        <p:txBody>
          <a:bodyPr>
            <a:normAutofit/>
          </a:bodyPr>
          <a:lstStyle/>
          <a:p>
            <a:endParaRPr lang="en-US"/>
          </a:p>
          <a:p>
            <a:endParaRPr lang="en-US"/>
          </a:p>
          <a:p>
            <a:endParaRPr lang="en-US"/>
          </a:p>
        </p:txBody>
      </p:sp>
      <p:graphicFrame>
        <p:nvGraphicFramePr>
          <p:cNvPr id="7" name="Table 6"/>
          <p:cNvGraphicFramePr>
            <a:graphicFrameLocks noGrp="1"/>
          </p:cNvGraphicFramePr>
          <p:nvPr/>
        </p:nvGraphicFramePr>
        <p:xfrm>
          <a:off x="0" y="2008071"/>
          <a:ext cx="9143995" cy="4114800"/>
        </p:xfrm>
        <a:graphic>
          <a:graphicData uri="http://schemas.openxmlformats.org/drawingml/2006/table">
            <a:tbl>
              <a:tblPr firstRow="1" bandRow="1">
                <a:tableStyleId>{5C22544A-7EE6-4342-B048-85BDC9FD1C3A}</a:tableStyleId>
              </a:tblPr>
              <a:tblGrid>
                <a:gridCol w="1306285">
                  <a:extLst>
                    <a:ext uri="{9D8B030D-6E8A-4147-A177-3AD203B41FA5}">
                      <a16:colId xmlns:a16="http://schemas.microsoft.com/office/drawing/2014/main" val="1003053336"/>
                    </a:ext>
                  </a:extLst>
                </a:gridCol>
                <a:gridCol w="1566222">
                  <a:extLst>
                    <a:ext uri="{9D8B030D-6E8A-4147-A177-3AD203B41FA5}">
                      <a16:colId xmlns:a16="http://schemas.microsoft.com/office/drawing/2014/main" val="1693473776"/>
                    </a:ext>
                  </a:extLst>
                </a:gridCol>
                <a:gridCol w="1283857">
                  <a:extLst>
                    <a:ext uri="{9D8B030D-6E8A-4147-A177-3AD203B41FA5}">
                      <a16:colId xmlns:a16="http://schemas.microsoft.com/office/drawing/2014/main" val="4099628845"/>
                    </a:ext>
                  </a:extLst>
                </a:gridCol>
                <a:gridCol w="1068776">
                  <a:extLst>
                    <a:ext uri="{9D8B030D-6E8A-4147-A177-3AD203B41FA5}">
                      <a16:colId xmlns:a16="http://schemas.microsoft.com/office/drawing/2014/main" val="1952396986"/>
                    </a:ext>
                  </a:extLst>
                </a:gridCol>
                <a:gridCol w="1306285">
                  <a:extLst>
                    <a:ext uri="{9D8B030D-6E8A-4147-A177-3AD203B41FA5}">
                      <a16:colId xmlns:a16="http://schemas.microsoft.com/office/drawing/2014/main" val="3392751681"/>
                    </a:ext>
                  </a:extLst>
                </a:gridCol>
                <a:gridCol w="1306285">
                  <a:extLst>
                    <a:ext uri="{9D8B030D-6E8A-4147-A177-3AD203B41FA5}">
                      <a16:colId xmlns:a16="http://schemas.microsoft.com/office/drawing/2014/main" val="4156263156"/>
                    </a:ext>
                  </a:extLst>
                </a:gridCol>
                <a:gridCol w="1306285">
                  <a:extLst>
                    <a:ext uri="{9D8B030D-6E8A-4147-A177-3AD203B41FA5}">
                      <a16:colId xmlns:a16="http://schemas.microsoft.com/office/drawing/2014/main" val="402961114"/>
                    </a:ext>
                  </a:extLst>
                </a:gridCol>
              </a:tblGrid>
              <a:tr h="639618">
                <a:tc>
                  <a:txBody>
                    <a:bodyPr/>
                    <a:lstStyle/>
                    <a:p>
                      <a:r>
                        <a:rPr lang="en-US"/>
                        <a:t>Maneuver</a:t>
                      </a:r>
                    </a:p>
                  </a:txBody>
                  <a:tcPr/>
                </a:tc>
                <a:tc>
                  <a:txBody>
                    <a:bodyPr/>
                    <a:lstStyle/>
                    <a:p>
                      <a:r>
                        <a:rPr lang="en-US"/>
                        <a:t>Epoch</a:t>
                      </a:r>
                    </a:p>
                  </a:txBody>
                  <a:tcPr/>
                </a:tc>
                <a:tc>
                  <a:txBody>
                    <a:bodyPr/>
                    <a:lstStyle/>
                    <a:p>
                      <a:r>
                        <a:rPr lang="en-US"/>
                        <a:t>Burn Duration</a:t>
                      </a:r>
                      <a:r>
                        <a:rPr lang="en-US" baseline="0"/>
                        <a:t> (sec)</a:t>
                      </a:r>
                      <a:endParaRPr lang="en-US"/>
                    </a:p>
                  </a:txBody>
                  <a:tcPr/>
                </a:tc>
                <a:tc>
                  <a:txBody>
                    <a:bodyPr/>
                    <a:lstStyle/>
                    <a:p>
                      <a:r>
                        <a:rPr lang="en-US"/>
                        <a:t>Orbit Location</a:t>
                      </a:r>
                    </a:p>
                  </a:txBody>
                  <a:tcPr/>
                </a:tc>
                <a:tc>
                  <a:txBody>
                    <a:bodyPr/>
                    <a:lstStyle/>
                    <a:p>
                      <a:r>
                        <a:rPr lang="en-US"/>
                        <a:t>Estimated Delta SMA (km)</a:t>
                      </a:r>
                    </a:p>
                  </a:txBody>
                  <a:tcPr/>
                </a:tc>
                <a:tc>
                  <a:txBody>
                    <a:bodyPr/>
                    <a:lstStyle/>
                    <a:p>
                      <a:r>
                        <a:rPr lang="en-US"/>
                        <a:t>Estimated Delta V (m/s)</a:t>
                      </a:r>
                    </a:p>
                  </a:txBody>
                  <a:tcPr/>
                </a:tc>
                <a:tc>
                  <a:txBody>
                    <a:bodyPr/>
                    <a:lstStyle/>
                    <a:p>
                      <a:r>
                        <a:rPr lang="en-US"/>
                        <a:t>Estimated</a:t>
                      </a:r>
                      <a:r>
                        <a:rPr lang="en-US" baseline="0"/>
                        <a:t> Fuel Use (kg)</a:t>
                      </a:r>
                      <a:endParaRPr lang="en-US"/>
                    </a:p>
                  </a:txBody>
                  <a:tcPr/>
                </a:tc>
                <a:extLst>
                  <a:ext uri="{0D108BD9-81ED-4DB2-BD59-A6C34878D82A}">
                    <a16:rowId xmlns:a16="http://schemas.microsoft.com/office/drawing/2014/main" val="2823149372"/>
                  </a:ext>
                </a:extLst>
              </a:tr>
              <a:tr h="639618">
                <a:tc>
                  <a:txBody>
                    <a:bodyPr/>
                    <a:lstStyle/>
                    <a:p>
                      <a:r>
                        <a:rPr lang="en-US"/>
                        <a:t>PLM</a:t>
                      </a:r>
                      <a:r>
                        <a:rPr lang="en-US" baseline="0"/>
                        <a:t> 1</a:t>
                      </a:r>
                      <a:endParaRPr lang="en-US"/>
                    </a:p>
                  </a:txBody>
                  <a:tcPr/>
                </a:tc>
                <a:tc>
                  <a:txBody>
                    <a:bodyPr/>
                    <a:lstStyle/>
                    <a:p>
                      <a:r>
                        <a:rPr lang="en-US"/>
                        <a:t>Feb 25 2026 17:12:37.000</a:t>
                      </a:r>
                    </a:p>
                  </a:txBody>
                  <a:tcPr/>
                </a:tc>
                <a:tc>
                  <a:txBody>
                    <a:bodyPr/>
                    <a:lstStyle/>
                    <a:p>
                      <a:r>
                        <a:rPr lang="en-US"/>
                        <a:t>320</a:t>
                      </a:r>
                    </a:p>
                  </a:txBody>
                  <a:tcPr/>
                </a:tc>
                <a:tc>
                  <a:txBody>
                    <a:bodyPr/>
                    <a:lstStyle/>
                    <a:p>
                      <a:r>
                        <a:rPr lang="en-US"/>
                        <a:t>Orbit Midnight</a:t>
                      </a:r>
                    </a:p>
                  </a:txBody>
                  <a:tcPr/>
                </a:tc>
                <a:tc>
                  <a:txBody>
                    <a:bodyPr/>
                    <a:lstStyle/>
                    <a:p>
                      <a:r>
                        <a:rPr lang="en-US"/>
                        <a:t>-2.7250</a:t>
                      </a:r>
                    </a:p>
                  </a:txBody>
                  <a:tcPr/>
                </a:tc>
                <a:tc>
                  <a:txBody>
                    <a:bodyPr/>
                    <a:lstStyle/>
                    <a:p>
                      <a:r>
                        <a:rPr lang="en-US"/>
                        <a:t>1.5259</a:t>
                      </a:r>
                    </a:p>
                  </a:txBody>
                  <a:tcPr/>
                </a:tc>
                <a:tc>
                  <a:txBody>
                    <a:bodyPr/>
                    <a:lstStyle/>
                    <a:p>
                      <a:r>
                        <a:rPr lang="en-US"/>
                        <a:t>3.3284</a:t>
                      </a:r>
                    </a:p>
                  </a:txBody>
                  <a:tcPr/>
                </a:tc>
                <a:extLst>
                  <a:ext uri="{0D108BD9-81ED-4DB2-BD59-A6C34878D82A}">
                    <a16:rowId xmlns:a16="http://schemas.microsoft.com/office/drawing/2014/main" val="2494714215"/>
                  </a:ext>
                </a:extLst>
              </a:tr>
              <a:tr h="639618">
                <a:tc>
                  <a:txBody>
                    <a:bodyPr/>
                    <a:lstStyle/>
                    <a:p>
                      <a:r>
                        <a:rPr lang="en-US"/>
                        <a:t>PLM 2</a:t>
                      </a:r>
                    </a:p>
                  </a:txBody>
                  <a:tcPr/>
                </a:tc>
                <a:tc>
                  <a:txBody>
                    <a:bodyPr/>
                    <a:lstStyle/>
                    <a:p>
                      <a:r>
                        <a:rPr lang="en-US"/>
                        <a:t>Mar 04 2026 16:48:21.000</a:t>
                      </a:r>
                    </a:p>
                  </a:txBody>
                  <a:tcPr/>
                </a:tc>
                <a:tc>
                  <a:txBody>
                    <a:bodyPr/>
                    <a:lstStyle/>
                    <a:p>
                      <a:r>
                        <a:rPr lang="en-US"/>
                        <a:t>320</a:t>
                      </a:r>
                    </a:p>
                  </a:txBody>
                  <a:tcPr/>
                </a:tc>
                <a:tc>
                  <a:txBody>
                    <a:bodyPr/>
                    <a:lstStyle/>
                    <a:p>
                      <a:r>
                        <a:rPr lang="en-US"/>
                        <a:t>Orbit Midnight</a:t>
                      </a:r>
                    </a:p>
                  </a:txBody>
                  <a:tcPr/>
                </a:tc>
                <a:tc>
                  <a:txBody>
                    <a:bodyPr/>
                    <a:lstStyle/>
                    <a:p>
                      <a:r>
                        <a:rPr lang="en-US"/>
                        <a:t>-3.0430</a:t>
                      </a:r>
                    </a:p>
                  </a:txBody>
                  <a:tcPr/>
                </a:tc>
                <a:tc>
                  <a:txBody>
                    <a:bodyPr/>
                    <a:lstStyle/>
                    <a:p>
                      <a:r>
                        <a:rPr lang="en-US"/>
                        <a:t>1.5210</a:t>
                      </a:r>
                    </a:p>
                  </a:txBody>
                  <a:tcPr/>
                </a:tc>
                <a:tc>
                  <a:txBody>
                    <a:bodyPr/>
                    <a:lstStyle/>
                    <a:p>
                      <a:r>
                        <a:rPr lang="en-US"/>
                        <a:t>3.3105</a:t>
                      </a:r>
                    </a:p>
                  </a:txBody>
                  <a:tcPr/>
                </a:tc>
                <a:extLst>
                  <a:ext uri="{0D108BD9-81ED-4DB2-BD59-A6C34878D82A}">
                    <a16:rowId xmlns:a16="http://schemas.microsoft.com/office/drawing/2014/main" val="146939697"/>
                  </a:ext>
                </a:extLst>
              </a:tr>
              <a:tr h="639618">
                <a:tc>
                  <a:txBody>
                    <a:bodyPr/>
                    <a:lstStyle/>
                    <a:p>
                      <a:r>
                        <a:rPr lang="en-US"/>
                        <a:t>PLM 3</a:t>
                      </a:r>
                    </a:p>
                  </a:txBody>
                  <a:tcPr/>
                </a:tc>
                <a:tc>
                  <a:txBody>
                    <a:bodyPr/>
                    <a:lstStyle/>
                    <a:p>
                      <a:r>
                        <a:rPr lang="en-US"/>
                        <a:t>Mar 11 2026 16:17:58.000</a:t>
                      </a:r>
                    </a:p>
                  </a:txBody>
                  <a:tcPr/>
                </a:tc>
                <a:tc>
                  <a:txBody>
                    <a:bodyPr/>
                    <a:lstStyle/>
                    <a:p>
                      <a:r>
                        <a:rPr lang="en-US"/>
                        <a:t>320</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t>Orbit Midnight</a:t>
                      </a:r>
                    </a:p>
                  </a:txBody>
                  <a:tcPr/>
                </a:tc>
                <a:tc>
                  <a:txBody>
                    <a:bodyPr/>
                    <a:lstStyle/>
                    <a:p>
                      <a:r>
                        <a:rPr lang="en-US"/>
                        <a:t>-2.8690</a:t>
                      </a:r>
                    </a:p>
                  </a:txBody>
                  <a:tcPr/>
                </a:tc>
                <a:tc>
                  <a:txBody>
                    <a:bodyPr/>
                    <a:lstStyle/>
                    <a:p>
                      <a:r>
                        <a:rPr lang="en-US"/>
                        <a:t>1.5137</a:t>
                      </a:r>
                    </a:p>
                  </a:txBody>
                  <a:tcPr/>
                </a:tc>
                <a:tc>
                  <a:txBody>
                    <a:bodyPr/>
                    <a:lstStyle/>
                    <a:p>
                      <a:r>
                        <a:rPr lang="en-US"/>
                        <a:t>3.2930</a:t>
                      </a:r>
                    </a:p>
                  </a:txBody>
                  <a:tcPr/>
                </a:tc>
                <a:extLst>
                  <a:ext uri="{0D108BD9-81ED-4DB2-BD59-A6C34878D82A}">
                    <a16:rowId xmlns:a16="http://schemas.microsoft.com/office/drawing/2014/main" val="897070540"/>
                  </a:ext>
                </a:extLst>
              </a:tr>
              <a:tr h="639618">
                <a:tc>
                  <a:txBody>
                    <a:bodyPr/>
                    <a:lstStyle/>
                    <a:p>
                      <a:r>
                        <a:rPr lang="en-US"/>
                        <a:t>PLM 4</a:t>
                      </a:r>
                    </a:p>
                  </a:txBody>
                  <a:tcPr/>
                </a:tc>
                <a:tc>
                  <a:txBody>
                    <a:bodyPr/>
                    <a:lstStyle/>
                    <a:p>
                      <a:r>
                        <a:rPr lang="en-US"/>
                        <a:t>Mar 18 2026 17:19:55.000</a:t>
                      </a:r>
                    </a:p>
                  </a:txBody>
                  <a:tcPr/>
                </a:tc>
                <a:tc>
                  <a:txBody>
                    <a:bodyPr/>
                    <a:lstStyle/>
                    <a:p>
                      <a:r>
                        <a:rPr lang="en-US"/>
                        <a:t>320</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t>Orbit Midnight</a:t>
                      </a:r>
                    </a:p>
                  </a:txBody>
                  <a:tcPr/>
                </a:tc>
                <a:tc>
                  <a:txBody>
                    <a:bodyPr/>
                    <a:lstStyle/>
                    <a:p>
                      <a:r>
                        <a:rPr lang="en-US"/>
                        <a:t>-2.8570</a:t>
                      </a:r>
                    </a:p>
                  </a:txBody>
                  <a:tcPr/>
                </a:tc>
                <a:tc>
                  <a:txBody>
                    <a:bodyPr/>
                    <a:lstStyle/>
                    <a:p>
                      <a:r>
                        <a:rPr lang="en-US"/>
                        <a:t>1.5065</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b="0" i="0" u="none" strike="noStrike">
                          <a:solidFill>
                            <a:schemeClr val="tx1"/>
                          </a:solidFill>
                          <a:effectLst/>
                          <a:latin typeface="Calibri" panose="020F0502020204030204" pitchFamily="34" charset="0"/>
                        </a:rPr>
                        <a:t>3.2758</a:t>
                      </a:r>
                    </a:p>
                  </a:txBody>
                  <a:tcPr/>
                </a:tc>
                <a:extLst>
                  <a:ext uri="{0D108BD9-81ED-4DB2-BD59-A6C34878D82A}">
                    <a16:rowId xmlns:a16="http://schemas.microsoft.com/office/drawing/2014/main" val="2226653479"/>
                  </a:ext>
                </a:extLst>
              </a:tr>
              <a:tr h="639618">
                <a:tc>
                  <a:txBody>
                    <a:bodyPr/>
                    <a:lstStyle/>
                    <a:p>
                      <a:r>
                        <a:rPr lang="en-US"/>
                        <a:t>PLM 5*</a:t>
                      </a:r>
                    </a:p>
                  </a:txBody>
                  <a:tcPr/>
                </a:tc>
                <a:tc>
                  <a:txBody>
                    <a:bodyPr/>
                    <a:lstStyle/>
                    <a:p>
                      <a:r>
                        <a:rPr lang="en-US"/>
                        <a:t>Mar 25 2026 16:37:23.000</a:t>
                      </a:r>
                    </a:p>
                  </a:txBody>
                  <a:tcPr/>
                </a:tc>
                <a:tc>
                  <a:txBody>
                    <a:bodyPr/>
                    <a:lstStyle/>
                    <a:p>
                      <a:r>
                        <a:rPr lang="en-US"/>
                        <a:t>190.5</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t>Orbit Midnight</a:t>
                      </a:r>
                    </a:p>
                  </a:txBody>
                  <a:tcPr/>
                </a:tc>
                <a:tc>
                  <a:txBody>
                    <a:bodyPr/>
                    <a:lstStyle/>
                    <a:p>
                      <a:r>
                        <a:rPr lang="en-US"/>
                        <a:t>-1.7180</a:t>
                      </a:r>
                    </a:p>
                  </a:txBody>
                  <a:tcPr/>
                </a:tc>
                <a:tc>
                  <a:txBody>
                    <a:bodyPr/>
                    <a:lstStyle/>
                    <a:p>
                      <a:r>
                        <a:rPr lang="en-US"/>
                        <a:t>0.8936</a:t>
                      </a:r>
                    </a:p>
                  </a:txBody>
                  <a:tcPr/>
                </a:tc>
                <a:tc>
                  <a:txBody>
                    <a:bodyPr/>
                    <a:lstStyle/>
                    <a:p>
                      <a:r>
                        <a:rPr lang="en-US"/>
                        <a:t>1.9744</a:t>
                      </a:r>
                    </a:p>
                  </a:txBody>
                  <a:tcPr/>
                </a:tc>
                <a:extLst>
                  <a:ext uri="{0D108BD9-81ED-4DB2-BD59-A6C34878D82A}">
                    <a16:rowId xmlns:a16="http://schemas.microsoft.com/office/drawing/2014/main" val="476241084"/>
                  </a:ext>
                </a:extLst>
              </a:tr>
            </a:tbl>
          </a:graphicData>
        </a:graphic>
      </p:graphicFrame>
      <p:sp>
        <p:nvSpPr>
          <p:cNvPr id="8" name="Content Placeholder 2">
            <a:extLst>
              <a:ext uri="{FF2B5EF4-FFF2-40B4-BE49-F238E27FC236}">
                <a16:creationId xmlns:a16="http://schemas.microsoft.com/office/drawing/2014/main" id="{8BED2A24-2207-4DA0-B25C-6AFA188F1C9F}"/>
              </a:ext>
            </a:extLst>
          </p:cNvPr>
          <p:cNvSpPr txBox="1">
            <a:spLocks/>
          </p:cNvSpPr>
          <p:nvPr/>
        </p:nvSpPr>
        <p:spPr>
          <a:xfrm>
            <a:off x="304800" y="1044575"/>
            <a:ext cx="8851900" cy="922770"/>
          </a:xfrm>
          <a:prstGeom prst="rect">
            <a:avLst/>
          </a:prstGeom>
        </p:spPr>
        <p:txBody>
          <a:bodyPr>
            <a:normAutofit fontScale="70000" lnSpcReduction="20000"/>
          </a:bodyPr>
          <a:lstStyle>
            <a:lvl1pPr marL="342900" indent="-342900" algn="l" defTabSz="457200" rtl="0" eaLnBrk="1" latinLnBrk="0" hangingPunct="1">
              <a:spcBef>
                <a:spcPct val="20000"/>
              </a:spcBef>
              <a:buFont typeface="Arial"/>
              <a:buChar char="•"/>
              <a:defRPr sz="32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Below are the maneuver parameters for predicted Terra PLMs</a:t>
            </a:r>
          </a:p>
          <a:p>
            <a:pPr lvl="1"/>
            <a:r>
              <a:rPr lang="en-US"/>
              <a:t>The fuel use estimate below includes slew out and slew back, all other parameters are for the main burn only</a:t>
            </a:r>
          </a:p>
        </p:txBody>
      </p:sp>
      <p:sp>
        <p:nvSpPr>
          <p:cNvPr id="9" name="Content Placeholder 2">
            <a:extLst>
              <a:ext uri="{FF2B5EF4-FFF2-40B4-BE49-F238E27FC236}">
                <a16:creationId xmlns:a16="http://schemas.microsoft.com/office/drawing/2014/main" id="{8BED2A24-2207-4DA0-B25C-6AFA188F1C9F}"/>
              </a:ext>
            </a:extLst>
          </p:cNvPr>
          <p:cNvSpPr txBox="1">
            <a:spLocks/>
          </p:cNvSpPr>
          <p:nvPr/>
        </p:nvSpPr>
        <p:spPr>
          <a:xfrm>
            <a:off x="1178089" y="6278563"/>
            <a:ext cx="7105321" cy="538957"/>
          </a:xfrm>
          <a:prstGeom prst="rect">
            <a:avLst/>
          </a:prstGeom>
        </p:spPr>
        <p:txBody>
          <a:bodyPr>
            <a:normAutofit fontScale="55000" lnSpcReduction="20000"/>
          </a:bodyPr>
          <a:lstStyle>
            <a:lvl1pPr marL="342900" indent="-342900" algn="l" defTabSz="457200" rtl="0" eaLnBrk="1" latinLnBrk="0" hangingPunct="1">
              <a:spcBef>
                <a:spcPct val="20000"/>
              </a:spcBef>
              <a:buFont typeface="Arial"/>
              <a:buChar char="•"/>
              <a:defRPr sz="32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b="0"/>
              <a:t>*There is estimated to be 0.0006 kg of usable fuel remaining after PLM 5. </a:t>
            </a:r>
          </a:p>
        </p:txBody>
      </p:sp>
    </p:spTree>
    <p:extLst>
      <p:ext uri="{BB962C8B-B14F-4D97-AF65-F5344CB8AC3E}">
        <p14:creationId xmlns:p14="http://schemas.microsoft.com/office/powerpoint/2010/main" val="411133486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9A81D-213D-423B-A163-BC495BD0B3EE}"/>
              </a:ext>
            </a:extLst>
          </p:cNvPr>
          <p:cNvSpPr>
            <a:spLocks noGrp="1"/>
          </p:cNvSpPr>
          <p:nvPr>
            <p:ph type="title"/>
          </p:nvPr>
        </p:nvSpPr>
        <p:spPr/>
        <p:txBody>
          <a:bodyPr/>
          <a:lstStyle/>
          <a:p>
            <a:r>
              <a:rPr lang="en-US"/>
              <a:t>Post-PLM Drift</a:t>
            </a:r>
          </a:p>
        </p:txBody>
      </p:sp>
      <p:sp>
        <p:nvSpPr>
          <p:cNvPr id="3" name="Content Placeholder 2">
            <a:extLst>
              <a:ext uri="{FF2B5EF4-FFF2-40B4-BE49-F238E27FC236}">
                <a16:creationId xmlns:a16="http://schemas.microsoft.com/office/drawing/2014/main" id="{8BED2A24-2207-4DA0-B25C-6AFA188F1C9F}"/>
              </a:ext>
            </a:extLst>
          </p:cNvPr>
          <p:cNvSpPr>
            <a:spLocks noGrp="1"/>
          </p:cNvSpPr>
          <p:nvPr>
            <p:ph idx="1"/>
          </p:nvPr>
        </p:nvSpPr>
        <p:spPr/>
        <p:txBody>
          <a:bodyPr>
            <a:normAutofit/>
          </a:bodyPr>
          <a:lstStyle/>
          <a:p>
            <a:endParaRPr lang="en-US"/>
          </a:p>
          <a:p>
            <a:endParaRPr lang="en-US"/>
          </a:p>
          <a:p>
            <a:endParaRPr lang="en-US"/>
          </a:p>
        </p:txBody>
      </p:sp>
      <p:sp>
        <p:nvSpPr>
          <p:cNvPr id="8" name="Content Placeholder 2">
            <a:extLst>
              <a:ext uri="{FF2B5EF4-FFF2-40B4-BE49-F238E27FC236}">
                <a16:creationId xmlns:a16="http://schemas.microsoft.com/office/drawing/2014/main" id="{8BED2A24-2207-4DA0-B25C-6AFA188F1C9F}"/>
              </a:ext>
            </a:extLst>
          </p:cNvPr>
          <p:cNvSpPr txBox="1">
            <a:spLocks/>
          </p:cNvSpPr>
          <p:nvPr/>
        </p:nvSpPr>
        <p:spPr>
          <a:xfrm>
            <a:off x="292100" y="838200"/>
            <a:ext cx="8851900" cy="1103455"/>
          </a:xfrm>
          <a:prstGeom prst="rect">
            <a:avLst/>
          </a:prstGeom>
        </p:spPr>
        <p:txBody>
          <a:bodyPr>
            <a:normAutofit fontScale="77500" lnSpcReduction="20000"/>
          </a:bodyPr>
          <a:lstStyle>
            <a:lvl1pPr marL="342900" indent="-342900" algn="l" defTabSz="457200" rtl="0" eaLnBrk="1" latinLnBrk="0" hangingPunct="1">
              <a:spcBef>
                <a:spcPct val="20000"/>
              </a:spcBef>
              <a:buFont typeface="Arial"/>
              <a:buChar char="•"/>
              <a:defRPr sz="32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Once Terra completes its PLMs, it will cease to maneuver</a:t>
            </a:r>
          </a:p>
          <a:p>
            <a:r>
              <a:rPr lang="en-US"/>
              <a:t>The plot below shows the evolution of Terra’s apogee and perigee for one year after the final PLM</a:t>
            </a:r>
          </a:p>
          <a:p>
            <a:endParaRPr lang="en-US"/>
          </a:p>
        </p:txBody>
      </p:sp>
      <p:pic>
        <p:nvPicPr>
          <p:cNvPr id="9" name="Picture 8" descr="Chart, line chart&#10;&#10;Description automatically generated">
            <a:extLst>
              <a:ext uri="{FF2B5EF4-FFF2-40B4-BE49-F238E27FC236}">
                <a16:creationId xmlns:a16="http://schemas.microsoft.com/office/drawing/2014/main" id="{896EAC87-36BC-47E5-AF6D-20ACEE59E7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5573" y="1915227"/>
            <a:ext cx="7821227" cy="4441123"/>
          </a:xfrm>
          <a:prstGeom prst="rect">
            <a:avLst/>
          </a:prstGeom>
        </p:spPr>
      </p:pic>
    </p:spTree>
    <p:extLst>
      <p:ext uri="{BB962C8B-B14F-4D97-AF65-F5344CB8AC3E}">
        <p14:creationId xmlns:p14="http://schemas.microsoft.com/office/powerpoint/2010/main" val="114817035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stretch>
            <a:fillRect/>
          </a:stretch>
        </p:blipFill>
        <p:spPr>
          <a:xfrm>
            <a:off x="152400" y="1729388"/>
            <a:ext cx="8786337" cy="4507169"/>
          </a:xfrm>
          <a:prstGeom prst="rect">
            <a:avLst/>
          </a:prstGeom>
        </p:spPr>
      </p:pic>
      <p:sp>
        <p:nvSpPr>
          <p:cNvPr id="2" name="Title 1">
            <a:extLst>
              <a:ext uri="{FF2B5EF4-FFF2-40B4-BE49-F238E27FC236}">
                <a16:creationId xmlns:a16="http://schemas.microsoft.com/office/drawing/2014/main" id="{7A89A81D-213D-423B-A163-BC495BD0B3EE}"/>
              </a:ext>
            </a:extLst>
          </p:cNvPr>
          <p:cNvSpPr>
            <a:spLocks noGrp="1"/>
          </p:cNvSpPr>
          <p:nvPr>
            <p:ph type="title"/>
          </p:nvPr>
        </p:nvSpPr>
        <p:spPr/>
        <p:txBody>
          <a:bodyPr/>
          <a:lstStyle/>
          <a:p>
            <a:r>
              <a:rPr lang="en-US"/>
              <a:t>Re-Entry</a:t>
            </a:r>
          </a:p>
        </p:txBody>
      </p:sp>
      <p:sp>
        <p:nvSpPr>
          <p:cNvPr id="3" name="Content Placeholder 2">
            <a:extLst>
              <a:ext uri="{FF2B5EF4-FFF2-40B4-BE49-F238E27FC236}">
                <a16:creationId xmlns:a16="http://schemas.microsoft.com/office/drawing/2014/main" id="{8BED2A24-2207-4DA0-B25C-6AFA188F1C9F}"/>
              </a:ext>
            </a:extLst>
          </p:cNvPr>
          <p:cNvSpPr>
            <a:spLocks noGrp="1"/>
          </p:cNvSpPr>
          <p:nvPr>
            <p:ph idx="1"/>
          </p:nvPr>
        </p:nvSpPr>
        <p:spPr/>
        <p:txBody>
          <a:bodyPr>
            <a:normAutofit/>
          </a:bodyPr>
          <a:lstStyle/>
          <a:p>
            <a:endParaRPr lang="en-US"/>
          </a:p>
          <a:p>
            <a:endParaRPr lang="en-US"/>
          </a:p>
          <a:p>
            <a:endParaRPr lang="en-US"/>
          </a:p>
        </p:txBody>
      </p:sp>
      <p:sp>
        <p:nvSpPr>
          <p:cNvPr id="8" name="Content Placeholder 2">
            <a:extLst>
              <a:ext uri="{FF2B5EF4-FFF2-40B4-BE49-F238E27FC236}">
                <a16:creationId xmlns:a16="http://schemas.microsoft.com/office/drawing/2014/main" id="{8BED2A24-2207-4DA0-B25C-6AFA188F1C9F}"/>
              </a:ext>
            </a:extLst>
          </p:cNvPr>
          <p:cNvSpPr txBox="1">
            <a:spLocks/>
          </p:cNvSpPr>
          <p:nvPr/>
        </p:nvSpPr>
        <p:spPr>
          <a:xfrm>
            <a:off x="292100" y="838200"/>
            <a:ext cx="8851900" cy="1363163"/>
          </a:xfrm>
          <a:prstGeom prst="rect">
            <a:avLst/>
          </a:prstGeom>
        </p:spPr>
        <p:txBody>
          <a:bodyPr>
            <a:normAutofit/>
          </a:bodyPr>
          <a:lstStyle>
            <a:lvl1pPr marL="342900" indent="-342900" algn="l" defTabSz="457200" rtl="0" eaLnBrk="1" latinLnBrk="0" hangingPunct="1">
              <a:spcBef>
                <a:spcPct val="20000"/>
              </a:spcBef>
              <a:buFont typeface="Arial"/>
              <a:buChar char="•"/>
              <a:defRPr sz="3200" b="1"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t>Terra is estimated to re-enter in July of 2069</a:t>
            </a:r>
          </a:p>
        </p:txBody>
      </p:sp>
      <p:sp>
        <p:nvSpPr>
          <p:cNvPr id="9" name="TextBox 8"/>
          <p:cNvSpPr txBox="1"/>
          <p:nvPr/>
        </p:nvSpPr>
        <p:spPr>
          <a:xfrm>
            <a:off x="4833592" y="4174416"/>
            <a:ext cx="1956548" cy="526939"/>
          </a:xfrm>
          <a:prstGeom prst="rect">
            <a:avLst/>
          </a:prstGeom>
          <a:noFill/>
        </p:spPr>
        <p:txBody>
          <a:bodyPr wrap="square" rtlCol="0">
            <a:spAutoFit/>
          </a:bodyPr>
          <a:lstStyle/>
          <a:p>
            <a:pPr algn="ctr"/>
            <a:r>
              <a:rPr lang="en-US" sz="1412" b="1">
                <a:solidFill>
                  <a:schemeClr val="tx2">
                    <a:lumMod val="60000"/>
                    <a:lumOff val="40000"/>
                  </a:schemeClr>
                </a:solidFill>
                <a:latin typeface="+mn-lt"/>
              </a:rPr>
              <a:t>Reentry:</a:t>
            </a:r>
            <a:br>
              <a:rPr lang="en-US" sz="1412" b="1">
                <a:solidFill>
                  <a:schemeClr val="tx2">
                    <a:lumMod val="60000"/>
                    <a:lumOff val="40000"/>
                  </a:schemeClr>
                </a:solidFill>
                <a:latin typeface="+mn-lt"/>
              </a:rPr>
            </a:br>
            <a:r>
              <a:rPr lang="en-US" sz="1412" b="1">
                <a:solidFill>
                  <a:schemeClr val="tx2">
                    <a:lumMod val="60000"/>
                    <a:lumOff val="40000"/>
                  </a:schemeClr>
                </a:solidFill>
                <a:latin typeface="+mn-lt"/>
              </a:rPr>
              <a:t>July 26</a:t>
            </a:r>
            <a:r>
              <a:rPr lang="en-US" sz="1412" b="1" baseline="30000">
                <a:solidFill>
                  <a:schemeClr val="tx2">
                    <a:lumMod val="60000"/>
                    <a:lumOff val="40000"/>
                  </a:schemeClr>
                </a:solidFill>
                <a:latin typeface="+mn-lt"/>
              </a:rPr>
              <a:t>th</a:t>
            </a:r>
            <a:r>
              <a:rPr lang="en-US" sz="1412" b="1">
                <a:solidFill>
                  <a:schemeClr val="tx2">
                    <a:lumMod val="60000"/>
                    <a:lumOff val="40000"/>
                  </a:schemeClr>
                </a:solidFill>
                <a:latin typeface="+mn-lt"/>
              </a:rPr>
              <a:t> 2069</a:t>
            </a:r>
          </a:p>
        </p:txBody>
      </p:sp>
      <p:cxnSp>
        <p:nvCxnSpPr>
          <p:cNvPr id="10" name="Straight Arrow Connector 9"/>
          <p:cNvCxnSpPr>
            <a:stCxn id="9" idx="2"/>
          </p:cNvCxnSpPr>
          <p:nvPr/>
        </p:nvCxnSpPr>
        <p:spPr>
          <a:xfrm>
            <a:off x="5811866" y="4701355"/>
            <a:ext cx="741334" cy="690154"/>
          </a:xfrm>
          <a:prstGeom prst="straightConnector1">
            <a:avLst/>
          </a:prstGeom>
          <a:ln w="19050">
            <a:solidFill>
              <a:schemeClr val="tx2">
                <a:lumMod val="60000"/>
                <a:lumOff val="40000"/>
              </a:schemeClr>
            </a:solidFill>
            <a:tailEnd type="triangl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431517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7925" y="90487"/>
            <a:ext cx="6819900" cy="550068"/>
          </a:xfrm>
        </p:spPr>
        <p:txBody>
          <a:bodyPr/>
          <a:lstStyle/>
          <a:p>
            <a:r>
              <a:rPr lang="en-US"/>
              <a:t>Perigee Lowering Maneuver Development</a:t>
            </a:r>
          </a:p>
        </p:txBody>
      </p:sp>
      <p:sp>
        <p:nvSpPr>
          <p:cNvPr id="6" name="Text Placeholder 2"/>
          <p:cNvSpPr txBox="1">
            <a:spLocks/>
          </p:cNvSpPr>
          <p:nvPr/>
        </p:nvSpPr>
        <p:spPr bwMode="auto">
          <a:xfrm>
            <a:off x="228600" y="882252"/>
            <a:ext cx="8686800" cy="5499498"/>
          </a:xfrm>
          <a:prstGeom prst="rect">
            <a:avLst/>
          </a:prstGeom>
          <a:noFill/>
          <a:ln w="9525">
            <a:noFill/>
            <a:miter lim="800000"/>
            <a:headEnd/>
            <a:tailEnd/>
          </a:ln>
        </p:spPr>
        <p:txBody>
          <a:bodyPr vert="horz" wrap="square" lIns="87094" tIns="43547" rIns="87094" bIns="43547" numCol="1" anchor="t" anchorCtr="0" compatLnSpc="1">
            <a:prstTxWarp prst="textNoShape">
              <a:avLst/>
            </a:prstTxWarp>
          </a:bodyPr>
          <a:lstStyle>
            <a:lvl1pPr marL="284163" indent="-284163" algn="l" defTabSz="908050" rtl="0" eaLnBrk="0" fontAlgn="base" hangingPunct="0">
              <a:lnSpc>
                <a:spcPct val="88000"/>
              </a:lnSpc>
              <a:spcBef>
                <a:spcPct val="37000"/>
              </a:spcBef>
              <a:spcAft>
                <a:spcPct val="0"/>
              </a:spcAft>
              <a:buChar char="•"/>
              <a:defRPr sz="2800" b="1">
                <a:solidFill>
                  <a:schemeClr val="tx1"/>
                </a:solidFill>
                <a:latin typeface="+mn-lt"/>
                <a:ea typeface="+mn-ea"/>
                <a:cs typeface="+mn-cs"/>
              </a:defRPr>
            </a:lvl1pPr>
            <a:lvl2pPr marL="620713" indent="-228600" algn="l" defTabSz="908050" rtl="0" eaLnBrk="0" fontAlgn="base" hangingPunct="0">
              <a:lnSpc>
                <a:spcPct val="88000"/>
              </a:lnSpc>
              <a:spcBef>
                <a:spcPct val="37000"/>
              </a:spcBef>
              <a:spcAft>
                <a:spcPct val="0"/>
              </a:spcAft>
              <a:buChar char="–"/>
              <a:defRPr sz="2400" b="1">
                <a:solidFill>
                  <a:schemeClr val="tx1"/>
                </a:solidFill>
                <a:latin typeface="+mn-lt"/>
              </a:defRPr>
            </a:lvl2pPr>
            <a:lvl3pPr marL="955675" indent="-227013" algn="l" defTabSz="908050" rtl="0" eaLnBrk="0" fontAlgn="base" hangingPunct="0">
              <a:lnSpc>
                <a:spcPct val="88000"/>
              </a:lnSpc>
              <a:spcBef>
                <a:spcPct val="37000"/>
              </a:spcBef>
              <a:spcAft>
                <a:spcPct val="0"/>
              </a:spcAft>
              <a:buChar char="»"/>
              <a:defRPr sz="2000" b="1">
                <a:solidFill>
                  <a:schemeClr val="tx1"/>
                </a:solidFill>
                <a:latin typeface="+mn-lt"/>
              </a:defRPr>
            </a:lvl3pPr>
            <a:lvl4pPr marL="1235075" indent="-171450" algn="l" defTabSz="908050" rtl="0" eaLnBrk="0" fontAlgn="base" hangingPunct="0">
              <a:lnSpc>
                <a:spcPct val="88000"/>
              </a:lnSpc>
              <a:spcBef>
                <a:spcPct val="37000"/>
              </a:spcBef>
              <a:spcAft>
                <a:spcPct val="0"/>
              </a:spcAft>
              <a:buChar char="•"/>
              <a:defRPr sz="1800" b="1">
                <a:solidFill>
                  <a:schemeClr val="tx1"/>
                </a:solidFill>
                <a:latin typeface="+mn-lt"/>
              </a:defRPr>
            </a:lvl4pPr>
            <a:lvl5pPr marL="1512888" indent="-169863" algn="l" defTabSz="908050" rtl="0" eaLnBrk="0" fontAlgn="base" hangingPunct="0">
              <a:lnSpc>
                <a:spcPct val="88000"/>
              </a:lnSpc>
              <a:spcBef>
                <a:spcPct val="37000"/>
              </a:spcBef>
              <a:spcAft>
                <a:spcPct val="0"/>
              </a:spcAft>
              <a:buChar char="–"/>
              <a:defRPr sz="1800" b="1">
                <a:solidFill>
                  <a:schemeClr val="tx1"/>
                </a:solidFill>
                <a:latin typeface="+mn-lt"/>
              </a:defRPr>
            </a:lvl5pPr>
            <a:lvl6pPr marL="1970088" indent="-169863" algn="l" defTabSz="908050" rtl="0" eaLnBrk="0" fontAlgn="base" hangingPunct="0">
              <a:lnSpc>
                <a:spcPct val="88000"/>
              </a:lnSpc>
              <a:spcBef>
                <a:spcPct val="37000"/>
              </a:spcBef>
              <a:spcAft>
                <a:spcPct val="0"/>
              </a:spcAft>
              <a:buChar char="–"/>
              <a:defRPr sz="1800" b="1">
                <a:solidFill>
                  <a:schemeClr val="tx1"/>
                </a:solidFill>
                <a:latin typeface="+mn-lt"/>
              </a:defRPr>
            </a:lvl6pPr>
            <a:lvl7pPr marL="2427288" indent="-169863" algn="l" defTabSz="908050" rtl="0" eaLnBrk="0" fontAlgn="base" hangingPunct="0">
              <a:lnSpc>
                <a:spcPct val="88000"/>
              </a:lnSpc>
              <a:spcBef>
                <a:spcPct val="37000"/>
              </a:spcBef>
              <a:spcAft>
                <a:spcPct val="0"/>
              </a:spcAft>
              <a:buChar char="–"/>
              <a:defRPr sz="1800" b="1">
                <a:solidFill>
                  <a:schemeClr val="tx1"/>
                </a:solidFill>
                <a:latin typeface="+mn-lt"/>
              </a:defRPr>
            </a:lvl7pPr>
            <a:lvl8pPr marL="2884488" indent="-169863" algn="l" defTabSz="908050" rtl="0" eaLnBrk="0" fontAlgn="base" hangingPunct="0">
              <a:lnSpc>
                <a:spcPct val="88000"/>
              </a:lnSpc>
              <a:spcBef>
                <a:spcPct val="37000"/>
              </a:spcBef>
              <a:spcAft>
                <a:spcPct val="0"/>
              </a:spcAft>
              <a:buChar char="–"/>
              <a:defRPr sz="1800" b="1">
                <a:solidFill>
                  <a:schemeClr val="tx1"/>
                </a:solidFill>
                <a:latin typeface="+mn-lt"/>
              </a:defRPr>
            </a:lvl8pPr>
            <a:lvl9pPr marL="3341688" indent="-169863" algn="l" defTabSz="908050" rtl="0" eaLnBrk="0" fontAlgn="base" hangingPunct="0">
              <a:lnSpc>
                <a:spcPct val="88000"/>
              </a:lnSpc>
              <a:spcBef>
                <a:spcPct val="37000"/>
              </a:spcBef>
              <a:spcAft>
                <a:spcPct val="0"/>
              </a:spcAft>
              <a:buChar char="–"/>
              <a:defRPr sz="1800" b="1">
                <a:solidFill>
                  <a:schemeClr val="tx1"/>
                </a:solidFill>
                <a:latin typeface="+mn-lt"/>
              </a:defRPr>
            </a:lvl9pPr>
          </a:lstStyle>
          <a:p>
            <a:r>
              <a:rPr lang="en-US" sz="1800" kern="0">
                <a:latin typeface="Arial" panose="020B0604020202020204" pitchFamily="34" charset="0"/>
                <a:cs typeface="Arial" panose="020B0604020202020204" pitchFamily="34" charset="0"/>
              </a:rPr>
              <a:t>The FOT Assessed the CEM process against the PLM</a:t>
            </a:r>
          </a:p>
          <a:p>
            <a:pPr lvl="1"/>
            <a:r>
              <a:rPr lang="en-US" sz="1400" b="0" kern="0">
                <a:latin typeface="Arial" panose="020B0604020202020204" pitchFamily="34" charset="0"/>
                <a:cs typeface="Arial" panose="020B0604020202020204" pitchFamily="34" charset="0"/>
              </a:rPr>
              <a:t>FOT and FDS determined CEM process can be used for PLMs</a:t>
            </a:r>
          </a:p>
          <a:p>
            <a:pPr lvl="2"/>
            <a:r>
              <a:rPr lang="en-US" sz="1000" b="0" kern="0">
                <a:latin typeface="Arial" panose="020B0604020202020204" pitchFamily="34" charset="0"/>
                <a:cs typeface="Arial" panose="020B0604020202020204" pitchFamily="34" charset="0"/>
              </a:rPr>
              <a:t>Verified with FDS usage of Noon or Midnight for PLMs</a:t>
            </a:r>
          </a:p>
          <a:p>
            <a:pPr lvl="1"/>
            <a:r>
              <a:rPr lang="en-US" sz="1400" b="0" kern="0">
                <a:latin typeface="Arial" panose="020B0604020202020204" pitchFamily="34" charset="0"/>
                <a:cs typeface="Arial" panose="020B0604020202020204" pitchFamily="34" charset="0"/>
              </a:rPr>
              <a:t>Differences between PLM and CEM</a:t>
            </a:r>
          </a:p>
          <a:p>
            <a:pPr lvl="2"/>
            <a:r>
              <a:rPr lang="en-US" sz="1000" b="0" kern="0">
                <a:latin typeface="Arial" panose="020B0604020202020204" pitchFamily="34" charset="0"/>
                <a:cs typeface="Arial" panose="020B0604020202020204" pitchFamily="34" charset="0"/>
              </a:rPr>
              <a:t>PLMs would all be executed on one side of the orbit</a:t>
            </a:r>
          </a:p>
          <a:p>
            <a:pPr lvl="2"/>
            <a:r>
              <a:rPr lang="en-US" sz="1000" b="0" kern="0">
                <a:latin typeface="Arial" panose="020B0604020202020204" pitchFamily="34" charset="0"/>
                <a:cs typeface="Arial" panose="020B0604020202020204" pitchFamily="34" charset="0"/>
              </a:rPr>
              <a:t>Expectation that fuel will run out and impact performance of final PLM</a:t>
            </a:r>
            <a:br>
              <a:rPr lang="en-US" sz="1000" b="0" kern="0">
                <a:latin typeface="Arial" panose="020B0604020202020204" pitchFamily="34" charset="0"/>
                <a:cs typeface="Arial" panose="020B0604020202020204" pitchFamily="34" charset="0"/>
              </a:rPr>
            </a:br>
            <a:endParaRPr lang="en-US" sz="1000" b="0" kern="0">
              <a:latin typeface="Arial" panose="020B0604020202020204" pitchFamily="34" charset="0"/>
              <a:cs typeface="Arial" panose="020B0604020202020204" pitchFamily="34" charset="0"/>
            </a:endParaRPr>
          </a:p>
          <a:p>
            <a:r>
              <a:rPr lang="en-US" sz="1800" kern="0">
                <a:latin typeface="Arial" panose="020B0604020202020204" pitchFamily="34" charset="0"/>
                <a:cs typeface="Arial" panose="020B0604020202020204" pitchFamily="34" charset="0"/>
              </a:rPr>
              <a:t>FOT verified PLM process on simulations</a:t>
            </a:r>
          </a:p>
          <a:p>
            <a:pPr lvl="1"/>
            <a:r>
              <a:rPr lang="en-US" sz="1400" b="0" kern="0">
                <a:latin typeface="Arial" panose="020B0604020202020204" pitchFamily="34" charset="0"/>
                <a:cs typeface="Arial" panose="020B0604020202020204" pitchFamily="34" charset="0"/>
              </a:rPr>
              <a:t>Including simulating loss of thruster authority for final PLM</a:t>
            </a:r>
          </a:p>
          <a:p>
            <a:endParaRPr lang="en-US" sz="1800" kern="0">
              <a:latin typeface="Arial" panose="020B0604020202020204" pitchFamily="34" charset="0"/>
              <a:cs typeface="Arial" panose="020B0604020202020204" pitchFamily="34" charset="0"/>
            </a:endParaRPr>
          </a:p>
          <a:p>
            <a:r>
              <a:rPr lang="en-US" sz="1800" kern="0">
                <a:latin typeface="Arial" panose="020B0604020202020204" pitchFamily="34" charset="0"/>
                <a:cs typeface="Arial" panose="020B0604020202020204" pitchFamily="34" charset="0"/>
              </a:rPr>
              <a:t>The FOT generated PLM specific tools, based on CEM tools</a:t>
            </a:r>
          </a:p>
          <a:p>
            <a:pPr lvl="1"/>
            <a:r>
              <a:rPr lang="en-US" sz="1400" b="0" kern="0">
                <a:latin typeface="Arial" panose="020B0604020202020204" pitchFamily="34" charset="0"/>
                <a:cs typeface="Arial" panose="020B0604020202020204" pitchFamily="34" charset="0"/>
              </a:rPr>
              <a:t>PLM specific Planning and Execution SOPs</a:t>
            </a:r>
          </a:p>
          <a:p>
            <a:pPr lvl="1"/>
            <a:r>
              <a:rPr lang="en-US" sz="1400" b="0" kern="0">
                <a:latin typeface="Arial" panose="020B0604020202020204" pitchFamily="34" charset="0"/>
                <a:cs typeface="Arial" panose="020B0604020202020204" pitchFamily="34" charset="0"/>
              </a:rPr>
              <a:t>PLM Planning Tool and Script</a:t>
            </a:r>
          </a:p>
          <a:p>
            <a:pPr lvl="1"/>
            <a:r>
              <a:rPr lang="en-US" sz="1400" b="0" kern="0">
                <a:latin typeface="Arial" panose="020B0604020202020204" pitchFamily="34" charset="0"/>
                <a:cs typeface="Arial" panose="020B0604020202020204" pitchFamily="34" charset="0"/>
              </a:rPr>
              <a:t>PLM Template Command Authorization meeting Slides</a:t>
            </a:r>
          </a:p>
          <a:p>
            <a:pPr lvl="1"/>
            <a:endParaRPr lang="en-US" sz="1000" b="0" kern="0">
              <a:latin typeface="Arial" panose="020B0604020202020204" pitchFamily="34" charset="0"/>
              <a:cs typeface="Arial" panose="020B0604020202020204" pitchFamily="34" charset="0"/>
            </a:endParaRPr>
          </a:p>
          <a:p>
            <a:r>
              <a:rPr lang="en-US" sz="1800" kern="0">
                <a:latin typeface="Arial" panose="020B0604020202020204" pitchFamily="34" charset="0"/>
                <a:cs typeface="Arial" panose="020B0604020202020204" pitchFamily="34" charset="0"/>
              </a:rPr>
              <a:t>All other CEM products were directly applicable to the PLM</a:t>
            </a:r>
          </a:p>
          <a:p>
            <a:endParaRPr lang="en-US" sz="1800" kern="0">
              <a:latin typeface="Arial" panose="020B0604020202020204" pitchFamily="34" charset="0"/>
              <a:cs typeface="Arial" panose="020B0604020202020204" pitchFamily="34" charset="0"/>
            </a:endParaRPr>
          </a:p>
          <a:p>
            <a:r>
              <a:rPr lang="en-US" sz="1800" kern="0">
                <a:latin typeface="Arial" panose="020B0604020202020204" pitchFamily="34" charset="0"/>
                <a:cs typeface="Arial" panose="020B0604020202020204" pitchFamily="34" charset="0"/>
              </a:rPr>
              <a:t>PLM process development completed in 2020 </a:t>
            </a:r>
          </a:p>
          <a:p>
            <a:pPr lvl="1"/>
            <a:endParaRPr lang="en-US" sz="1400" b="0" ker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0237265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bwMode="auto">
          <a:xfrm>
            <a:off x="6540500" y="2026920"/>
            <a:ext cx="45719" cy="45719"/>
          </a:xfrm>
          <a:prstGeom prst="rect">
            <a:avLst/>
          </a:prstGeom>
          <a:solidFill>
            <a:schemeClr val="bg1"/>
          </a:solidFill>
          <a:ln w="12700" cap="flat" cmpd="sng" algn="ctr">
            <a:solidFill>
              <a:schemeClr val="bg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7" name="TextBox 6"/>
          <p:cNvSpPr txBox="1"/>
          <p:nvPr/>
        </p:nvSpPr>
        <p:spPr>
          <a:xfrm>
            <a:off x="290160" y="2539115"/>
            <a:ext cx="3312196" cy="523220"/>
          </a:xfrm>
          <a:prstGeom prst="rect">
            <a:avLst/>
          </a:prstGeom>
          <a:noFill/>
          <a:ln w="19050">
            <a:noFill/>
          </a:ln>
        </p:spPr>
        <p:txBody>
          <a:bodyPr wrap="square" rtlCol="0">
            <a:spAutoFit/>
          </a:bodyPr>
          <a:lstStyle/>
          <a:p>
            <a:pPr algn="ctr"/>
            <a:r>
              <a:rPr lang="en-US" sz="1400"/>
              <a:t>DV Burn + Post Burn Cleanup via Activity Definition</a:t>
            </a:r>
          </a:p>
        </p:txBody>
      </p:sp>
      <p:pic>
        <p:nvPicPr>
          <p:cNvPr id="10" name="Picture 9"/>
          <p:cNvPicPr>
            <a:picLocks noChangeAspect="1"/>
          </p:cNvPicPr>
          <p:nvPr/>
        </p:nvPicPr>
        <p:blipFill rotWithShape="1">
          <a:blip r:embed="rId2"/>
          <a:srcRect t="9719" b="7043"/>
          <a:stretch/>
        </p:blipFill>
        <p:spPr>
          <a:xfrm>
            <a:off x="154315" y="3183886"/>
            <a:ext cx="3583886" cy="751324"/>
          </a:xfrm>
          <a:prstGeom prst="rect">
            <a:avLst/>
          </a:prstGeom>
        </p:spPr>
      </p:pic>
      <p:cxnSp>
        <p:nvCxnSpPr>
          <p:cNvPr id="14" name="Straight Arrow Connector 13"/>
          <p:cNvCxnSpPr>
            <a:stCxn id="2" idx="2"/>
            <a:endCxn id="7" idx="0"/>
          </p:cNvCxnSpPr>
          <p:nvPr/>
        </p:nvCxnSpPr>
        <p:spPr bwMode="auto">
          <a:xfrm>
            <a:off x="1941533" y="2417564"/>
            <a:ext cx="4725" cy="121551"/>
          </a:xfrm>
          <a:prstGeom prst="straightConnector1">
            <a:avLst/>
          </a:prstGeom>
          <a:solidFill>
            <a:schemeClr val="bg1"/>
          </a:solidFill>
          <a:ln w="12700" cap="flat" cmpd="sng" algn="ctr">
            <a:solidFill>
              <a:schemeClr val="tx1"/>
            </a:solidFill>
            <a:prstDash val="solid"/>
            <a:round/>
            <a:headEnd type="none" w="sm" len="sm"/>
            <a:tailEnd type="triangle"/>
          </a:ln>
          <a:effectLst/>
        </p:spPr>
      </p:cxnSp>
      <p:cxnSp>
        <p:nvCxnSpPr>
          <p:cNvPr id="20" name="Straight Arrow Connector 19"/>
          <p:cNvCxnSpPr>
            <a:stCxn id="7" idx="2"/>
            <a:endCxn id="10" idx="0"/>
          </p:cNvCxnSpPr>
          <p:nvPr/>
        </p:nvCxnSpPr>
        <p:spPr bwMode="auto">
          <a:xfrm>
            <a:off x="1946258" y="3062335"/>
            <a:ext cx="0" cy="121551"/>
          </a:xfrm>
          <a:prstGeom prst="straightConnector1">
            <a:avLst/>
          </a:prstGeom>
          <a:solidFill>
            <a:schemeClr val="bg1"/>
          </a:solidFill>
          <a:ln w="12700" cap="flat" cmpd="sng" algn="ctr">
            <a:solidFill>
              <a:schemeClr val="tx1"/>
            </a:solidFill>
            <a:prstDash val="solid"/>
            <a:round/>
            <a:headEnd type="none" w="sm" len="sm"/>
            <a:tailEnd type="triangle"/>
          </a:ln>
          <a:effectLst/>
        </p:spPr>
      </p:cxnSp>
      <p:sp>
        <p:nvSpPr>
          <p:cNvPr id="28" name="TextBox 27"/>
          <p:cNvSpPr txBox="1"/>
          <p:nvPr/>
        </p:nvSpPr>
        <p:spPr>
          <a:xfrm>
            <a:off x="269624" y="4027630"/>
            <a:ext cx="3421141" cy="2703817"/>
          </a:xfrm>
          <a:prstGeom prst="rect">
            <a:avLst/>
          </a:prstGeom>
          <a:noFill/>
          <a:ln w="19050">
            <a:solidFill>
              <a:schemeClr val="tx1"/>
            </a:solidFill>
          </a:ln>
        </p:spPr>
        <p:txBody>
          <a:bodyPr wrap="square" tIns="18288" rtlCol="0">
            <a:spAutoFit/>
          </a:bodyPr>
          <a:lstStyle/>
          <a:p>
            <a:r>
              <a:rPr lang="en-US" sz="1200" b="1" u="sng"/>
              <a:t>Takeaways: </a:t>
            </a:r>
          </a:p>
          <a:p>
            <a:pPr algn="l"/>
            <a:endParaRPr lang="en-US" sz="200" b="1" u="sng"/>
          </a:p>
          <a:p>
            <a:pPr algn="l"/>
            <a:r>
              <a:rPr lang="en-US" sz="1050"/>
              <a:t>Table 126 will include a negative slew rate to achieve +y direction slews</a:t>
            </a:r>
          </a:p>
          <a:p>
            <a:pPr algn="l"/>
            <a:endParaRPr lang="en-US" sz="1050"/>
          </a:p>
          <a:p>
            <a:pPr algn="l"/>
            <a:r>
              <a:rPr lang="en-US" sz="1050"/>
              <a:t>Table 126 will include a positive slew rate to achieve –y direction slews</a:t>
            </a:r>
          </a:p>
          <a:p>
            <a:pPr algn="l"/>
            <a:endParaRPr lang="en-US" sz="1050"/>
          </a:p>
          <a:p>
            <a:pPr algn="l"/>
            <a:r>
              <a:rPr lang="en-US" sz="1050"/>
              <a:t>The two CM’d Table 126’s include Noon/Midnight nomenclature to avoid confusion </a:t>
            </a:r>
          </a:p>
          <a:p>
            <a:pPr algn="l"/>
            <a:endParaRPr lang="en-US" sz="1050"/>
          </a:p>
          <a:p>
            <a:pPr algn="l"/>
            <a:r>
              <a:rPr lang="en-US" sz="1050"/>
              <a:t>FDS will manually flip the sign convention in the generated FDD file to model a 360 degree slew in AutoProducts in the correct direction</a:t>
            </a:r>
          </a:p>
          <a:p>
            <a:pPr algn="l"/>
            <a:endParaRPr lang="en-US" sz="1050"/>
          </a:p>
          <a:p>
            <a:pPr algn="l"/>
            <a:r>
              <a:rPr lang="en-US" sz="1050"/>
              <a:t>Following an Spacecraft Computer Reset, a typical slew activity (FWD/RVS) must be performed first</a:t>
            </a:r>
          </a:p>
        </p:txBody>
      </p:sp>
      <p:pic>
        <p:nvPicPr>
          <p:cNvPr id="32" name="Picture 31"/>
          <p:cNvPicPr>
            <a:picLocks noChangeAspect="1"/>
          </p:cNvPicPr>
          <p:nvPr/>
        </p:nvPicPr>
        <p:blipFill>
          <a:blip r:embed="rId3"/>
          <a:stretch>
            <a:fillRect/>
          </a:stretch>
        </p:blipFill>
        <p:spPr>
          <a:xfrm>
            <a:off x="3810000" y="1122040"/>
            <a:ext cx="5212793" cy="5609407"/>
          </a:xfrm>
          <a:prstGeom prst="rect">
            <a:avLst/>
          </a:prstGeom>
        </p:spPr>
      </p:pic>
      <p:pic>
        <p:nvPicPr>
          <p:cNvPr id="2" name="Picture 1"/>
          <p:cNvPicPr>
            <a:picLocks noChangeAspect="1"/>
          </p:cNvPicPr>
          <p:nvPr/>
        </p:nvPicPr>
        <p:blipFill>
          <a:blip r:embed="rId4"/>
          <a:stretch>
            <a:fillRect/>
          </a:stretch>
        </p:blipFill>
        <p:spPr>
          <a:xfrm>
            <a:off x="197216" y="995197"/>
            <a:ext cx="3488633" cy="1422367"/>
          </a:xfrm>
          <a:prstGeom prst="rect">
            <a:avLst/>
          </a:prstGeom>
        </p:spPr>
      </p:pic>
      <p:sp>
        <p:nvSpPr>
          <p:cNvPr id="21" name="TextBox 20"/>
          <p:cNvSpPr txBox="1"/>
          <p:nvPr/>
        </p:nvSpPr>
        <p:spPr>
          <a:xfrm>
            <a:off x="5021191" y="968152"/>
            <a:ext cx="3312196" cy="307777"/>
          </a:xfrm>
          <a:prstGeom prst="rect">
            <a:avLst/>
          </a:prstGeom>
          <a:noFill/>
          <a:ln w="19050">
            <a:noFill/>
          </a:ln>
        </p:spPr>
        <p:txBody>
          <a:bodyPr wrap="square" rtlCol="0">
            <a:spAutoFit/>
          </a:bodyPr>
          <a:lstStyle/>
          <a:p>
            <a:pPr algn="ctr"/>
            <a:r>
              <a:rPr lang="en-US" sz="1400"/>
              <a:t>Slew Code Flow Diagram</a:t>
            </a:r>
          </a:p>
        </p:txBody>
      </p:sp>
      <p:sp>
        <p:nvSpPr>
          <p:cNvPr id="17" name="Title 1"/>
          <p:cNvSpPr>
            <a:spLocks noGrp="1"/>
          </p:cNvSpPr>
          <p:nvPr>
            <p:ph type="title"/>
          </p:nvPr>
        </p:nvSpPr>
        <p:spPr>
          <a:xfrm>
            <a:off x="1562100" y="10676"/>
            <a:ext cx="6051550" cy="751324"/>
          </a:xfrm>
        </p:spPr>
        <p:txBody>
          <a:bodyPr>
            <a:normAutofit fontScale="90000"/>
          </a:bodyPr>
          <a:lstStyle/>
          <a:p>
            <a:r>
              <a:rPr lang="en-US"/>
              <a:t>Novel Design Features</a:t>
            </a:r>
            <a:br>
              <a:rPr lang="en-US"/>
            </a:br>
            <a:r>
              <a:rPr lang="en-US" sz="2000"/>
              <a:t>Slew Logic</a:t>
            </a:r>
            <a:endParaRPr lang="en-US"/>
          </a:p>
        </p:txBody>
      </p:sp>
    </p:spTree>
    <p:extLst>
      <p:ext uri="{BB962C8B-B14F-4D97-AF65-F5344CB8AC3E}">
        <p14:creationId xmlns:p14="http://schemas.microsoft.com/office/powerpoint/2010/main" val="287714539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Maneuver Products</a:t>
            </a:r>
            <a:br>
              <a:rPr lang="en-US"/>
            </a:br>
            <a:r>
              <a:rPr lang="en-US" sz="2000"/>
              <a:t>New &amp; Modified Procs</a:t>
            </a:r>
            <a:endParaRPr lang="en-US"/>
          </a:p>
        </p:txBody>
      </p:sp>
      <p:graphicFrame>
        <p:nvGraphicFramePr>
          <p:cNvPr id="6" name="Table 5"/>
          <p:cNvGraphicFramePr>
            <a:graphicFrameLocks noGrp="1"/>
          </p:cNvGraphicFramePr>
          <p:nvPr/>
        </p:nvGraphicFramePr>
        <p:xfrm>
          <a:off x="457200" y="1219200"/>
          <a:ext cx="8139751" cy="2971799"/>
        </p:xfrm>
        <a:graphic>
          <a:graphicData uri="http://schemas.openxmlformats.org/drawingml/2006/table">
            <a:tbl>
              <a:tblPr firstRow="1" bandRow="1">
                <a:tableStyleId>{5C22544A-7EE6-4342-B048-85BDC9FD1C3A}</a:tableStyleId>
              </a:tblPr>
              <a:tblGrid>
                <a:gridCol w="1478280">
                  <a:extLst>
                    <a:ext uri="{9D8B030D-6E8A-4147-A177-3AD203B41FA5}">
                      <a16:colId xmlns:a16="http://schemas.microsoft.com/office/drawing/2014/main" val="20000"/>
                    </a:ext>
                  </a:extLst>
                </a:gridCol>
                <a:gridCol w="1813721">
                  <a:extLst>
                    <a:ext uri="{9D8B030D-6E8A-4147-A177-3AD203B41FA5}">
                      <a16:colId xmlns:a16="http://schemas.microsoft.com/office/drawing/2014/main" val="20001"/>
                    </a:ext>
                  </a:extLst>
                </a:gridCol>
                <a:gridCol w="2561750">
                  <a:extLst>
                    <a:ext uri="{9D8B030D-6E8A-4147-A177-3AD203B41FA5}">
                      <a16:colId xmlns:a16="http://schemas.microsoft.com/office/drawing/2014/main" val="20002"/>
                    </a:ext>
                  </a:extLst>
                </a:gridCol>
                <a:gridCol w="2286000">
                  <a:extLst>
                    <a:ext uri="{9D8B030D-6E8A-4147-A177-3AD203B41FA5}">
                      <a16:colId xmlns:a16="http://schemas.microsoft.com/office/drawing/2014/main" val="20003"/>
                    </a:ext>
                  </a:extLst>
                </a:gridCol>
              </a:tblGrid>
              <a:tr h="422275">
                <a:tc>
                  <a:txBody>
                    <a:bodyPr/>
                    <a:lstStyle/>
                    <a:p>
                      <a:pPr algn="ctr"/>
                      <a:r>
                        <a:rPr lang="en-US" sz="1400">
                          <a:latin typeface="Times New Roman" panose="02020603050405020304" pitchFamily="18" charset="0"/>
                          <a:cs typeface="Times New Roman" panose="02020603050405020304" pitchFamily="18" charset="0"/>
                        </a:rPr>
                        <a:t>Proc Function</a:t>
                      </a:r>
                    </a:p>
                  </a:txBody>
                  <a:tcPr/>
                </a:tc>
                <a:tc>
                  <a:txBody>
                    <a:bodyPr/>
                    <a:lstStyle/>
                    <a:p>
                      <a:pPr algn="ctr"/>
                      <a:r>
                        <a:rPr lang="en-US" sz="1400">
                          <a:latin typeface="Times New Roman" panose="02020603050405020304" pitchFamily="18" charset="0"/>
                          <a:cs typeface="Times New Roman" panose="02020603050405020304" pitchFamily="18" charset="0"/>
                        </a:rPr>
                        <a:t>Proc Name</a:t>
                      </a:r>
                    </a:p>
                  </a:txBody>
                  <a:tcPr/>
                </a:tc>
                <a:tc>
                  <a:txBody>
                    <a:bodyPr/>
                    <a:lstStyle/>
                    <a:p>
                      <a:pPr algn="ctr"/>
                      <a:r>
                        <a:rPr lang="en-US" sz="1400">
                          <a:latin typeface="Times New Roman" panose="02020603050405020304" pitchFamily="18" charset="0"/>
                          <a:cs typeface="Times New Roman" panose="02020603050405020304" pitchFamily="18" charset="0"/>
                        </a:rPr>
                        <a:t>Proc Description</a:t>
                      </a:r>
                    </a:p>
                  </a:txBody>
                  <a:tcPr/>
                </a:tc>
                <a:tc>
                  <a:txBody>
                    <a:bodyPr/>
                    <a:lstStyle/>
                    <a:p>
                      <a:pPr algn="ctr"/>
                      <a:r>
                        <a:rPr lang="en-US" sz="1400">
                          <a:latin typeface="Times New Roman" panose="02020603050405020304" pitchFamily="18" charset="0"/>
                          <a:cs typeface="Times New Roman" panose="02020603050405020304" pitchFamily="18" charset="0"/>
                        </a:rPr>
                        <a:t>Proc Details</a:t>
                      </a:r>
                    </a:p>
                  </a:txBody>
                  <a:tcPr/>
                </a:tc>
                <a:extLst>
                  <a:ext uri="{0D108BD9-81ED-4DB2-BD59-A6C34878D82A}">
                    <a16:rowId xmlns:a16="http://schemas.microsoft.com/office/drawing/2014/main" val="10000"/>
                  </a:ext>
                </a:extLst>
              </a:tr>
              <a:tr h="728858">
                <a:tc>
                  <a:txBody>
                    <a:bodyPr/>
                    <a:lstStyle/>
                    <a:p>
                      <a:r>
                        <a:rPr lang="en-US" sz="1200" b="1">
                          <a:latin typeface="Times New Roman" panose="02020603050405020304" pitchFamily="18" charset="0"/>
                          <a:cs typeface="Times New Roman" panose="02020603050405020304" pitchFamily="18" charset="0"/>
                        </a:rPr>
                        <a:t>Pre-Burn</a:t>
                      </a:r>
                      <a:r>
                        <a:rPr lang="en-US" sz="1200" b="1" baseline="0">
                          <a:latin typeface="Times New Roman" panose="02020603050405020304" pitchFamily="18" charset="0"/>
                          <a:cs typeface="Times New Roman" panose="02020603050405020304" pitchFamily="18" charset="0"/>
                        </a:rPr>
                        <a:t> </a:t>
                      </a:r>
                      <a:r>
                        <a:rPr lang="en-US" sz="1200" b="1" baseline="0" err="1">
                          <a:latin typeface="Times New Roman" panose="02020603050405020304" pitchFamily="18" charset="0"/>
                          <a:cs typeface="Times New Roman" panose="02020603050405020304" pitchFamily="18" charset="0"/>
                        </a:rPr>
                        <a:t>Catbed</a:t>
                      </a:r>
                      <a:r>
                        <a:rPr lang="en-US" sz="1200" b="1" baseline="0">
                          <a:latin typeface="Times New Roman" panose="02020603050405020304" pitchFamily="18" charset="0"/>
                          <a:cs typeface="Times New Roman" panose="02020603050405020304" pitchFamily="18" charset="0"/>
                        </a:rPr>
                        <a:t> and FSW check</a:t>
                      </a:r>
                      <a:endParaRPr lang="en-US" sz="1200" b="1">
                        <a:latin typeface="Times New Roman" panose="02020603050405020304" pitchFamily="18" charset="0"/>
                        <a:cs typeface="Times New Roman" panose="02020603050405020304" pitchFamily="18" charset="0"/>
                      </a:endParaRPr>
                    </a:p>
                  </a:txBody>
                  <a:tcPr/>
                </a:tc>
                <a:tc>
                  <a:txBody>
                    <a:bodyPr/>
                    <a:lstStyle/>
                    <a:p>
                      <a:r>
                        <a:rPr lang="en-US" sz="1200" err="1">
                          <a:latin typeface="Times New Roman" panose="02020603050405020304" pitchFamily="18" charset="0"/>
                          <a:cs typeface="Times New Roman" panose="02020603050405020304" pitchFamily="18" charset="0"/>
                        </a:rPr>
                        <a:t>Prp_dv_preburn_catchk</a:t>
                      </a:r>
                      <a:endParaRPr lang="en-US" sz="120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Times New Roman" panose="02020603050405020304" pitchFamily="18" charset="0"/>
                          <a:cs typeface="Times New Roman" panose="02020603050405020304" pitchFamily="18" charset="0"/>
                        </a:rPr>
                        <a:t>Loads forward and backward TMON 1 Pitch Rate TLS patch for maneuver setup/cleanup</a:t>
                      </a:r>
                    </a:p>
                  </a:txBody>
                  <a:tcPr/>
                </a:tc>
                <a:tc>
                  <a:txBody>
                    <a:bodyPr/>
                    <a:lstStyle/>
                    <a:p>
                      <a:r>
                        <a:rPr lang="en-US" sz="1200">
                          <a:latin typeface="Times New Roman" panose="02020603050405020304" pitchFamily="18" charset="0"/>
                          <a:cs typeface="Times New Roman" panose="02020603050405020304" pitchFamily="18" charset="0"/>
                        </a:rPr>
                        <a:t>Updated procedure</a:t>
                      </a:r>
                      <a:r>
                        <a:rPr lang="en-US" sz="1200" baseline="0">
                          <a:latin typeface="Times New Roman" panose="02020603050405020304" pitchFamily="18" charset="0"/>
                          <a:cs typeface="Times New Roman" panose="02020603050405020304" pitchFamily="18" charset="0"/>
                        </a:rPr>
                        <a:t> to accept ‘</a:t>
                      </a:r>
                      <a:r>
                        <a:rPr lang="en-US" sz="1200" baseline="0" err="1">
                          <a:latin typeface="Times New Roman" panose="02020603050405020304" pitchFamily="18" charset="0"/>
                          <a:cs typeface="Times New Roman" panose="02020603050405020304" pitchFamily="18" charset="0"/>
                        </a:rPr>
                        <a:t>retro_long</a:t>
                      </a:r>
                      <a:r>
                        <a:rPr lang="en-US" sz="1200" baseline="0">
                          <a:latin typeface="Times New Roman" panose="02020603050405020304" pitchFamily="18" charset="0"/>
                          <a:cs typeface="Times New Roman" panose="02020603050405020304" pitchFamily="18" charset="0"/>
                        </a:rPr>
                        <a:t>’ argument with a appropriate checks</a:t>
                      </a:r>
                    </a:p>
                  </a:txBody>
                  <a:tcPr/>
                </a:tc>
                <a:extLst>
                  <a:ext uri="{0D108BD9-81ED-4DB2-BD59-A6C34878D82A}">
                    <a16:rowId xmlns:a16="http://schemas.microsoft.com/office/drawing/2014/main" val="10001"/>
                  </a:ext>
                </a:extLst>
              </a:tr>
              <a:tr h="467072">
                <a:tc>
                  <a:txBody>
                    <a:bodyPr/>
                    <a:lstStyle/>
                    <a:p>
                      <a:r>
                        <a:rPr lang="en-US" sz="1200" b="1">
                          <a:latin typeface="Times New Roman" panose="02020603050405020304" pitchFamily="18" charset="0"/>
                          <a:cs typeface="Times New Roman" panose="02020603050405020304" pitchFamily="18" charset="0"/>
                        </a:rPr>
                        <a:t>Retro Cleanup Proc </a:t>
                      </a:r>
                    </a:p>
                  </a:txBody>
                  <a:tcPr/>
                </a:tc>
                <a:tc>
                  <a:txBody>
                    <a:bodyPr/>
                    <a:lstStyle/>
                    <a:p>
                      <a:r>
                        <a:rPr lang="en-US" sz="1200">
                          <a:latin typeface="Times New Roman" panose="02020603050405020304" pitchFamily="18" charset="0"/>
                          <a:cs typeface="Times New Roman" panose="02020603050405020304" pitchFamily="18" charset="0"/>
                        </a:rPr>
                        <a:t>fs1_exec_ldretro_cleanup</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Times New Roman" panose="02020603050405020304" pitchFamily="18" charset="0"/>
                          <a:cs typeface="Times New Roman" panose="02020603050405020304" pitchFamily="18" charset="0"/>
                        </a:rPr>
                        <a:t>Cleans up FSW after LD-Retro</a:t>
                      </a:r>
                    </a:p>
                    <a:p>
                      <a:endParaRPr lang="en-US" sz="120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Times New Roman" panose="02020603050405020304" pitchFamily="18" charset="0"/>
                          <a:cs typeface="Times New Roman" panose="02020603050405020304" pitchFamily="18" charset="0"/>
                        </a:rPr>
                        <a:t>Disable RTCS 175 and 147. Clears TMON 2 </a:t>
                      </a:r>
                    </a:p>
                  </a:txBody>
                  <a:tcPr/>
                </a:tc>
                <a:extLst>
                  <a:ext uri="{0D108BD9-81ED-4DB2-BD59-A6C34878D82A}">
                    <a16:rowId xmlns:a16="http://schemas.microsoft.com/office/drawing/2014/main" val="10002"/>
                  </a:ext>
                </a:extLst>
              </a:tr>
              <a:tr h="1353594">
                <a:tc>
                  <a:txBody>
                    <a:bodyPr/>
                    <a:lstStyle/>
                    <a:p>
                      <a:r>
                        <a:rPr lang="en-US" sz="1200" b="1">
                          <a:latin typeface="Times New Roman" panose="02020603050405020304" pitchFamily="18" charset="0"/>
                          <a:cs typeface="Times New Roman" panose="02020603050405020304" pitchFamily="18" charset="0"/>
                        </a:rPr>
                        <a:t>Retro Abort Proc </a:t>
                      </a:r>
                    </a:p>
                  </a:txBody>
                  <a:tcPr/>
                </a:tc>
                <a:tc>
                  <a:txBody>
                    <a:bodyPr/>
                    <a:lstStyle/>
                    <a:p>
                      <a:r>
                        <a:rPr lang="en-US" sz="1200" err="1">
                          <a:latin typeface="Times New Roman" panose="02020603050405020304" pitchFamily="18" charset="0"/>
                          <a:cs typeface="Times New Roman" panose="02020603050405020304" pitchFamily="18" charset="0"/>
                        </a:rPr>
                        <a:t>adc_fsw_ldr_abort</a:t>
                      </a:r>
                      <a:endParaRPr lang="en-US" sz="120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Times New Roman" panose="02020603050405020304" pitchFamily="18" charset="0"/>
                          <a:cs typeface="Times New Roman" panose="02020603050405020304" pitchFamily="18" charset="0"/>
                        </a:rPr>
                        <a:t>If run pre-Slew Out, sets Inhibit IDs to prevent Slew Out/Burn/Slew Back</a:t>
                      </a:r>
                    </a:p>
                    <a:p>
                      <a:endParaRPr lang="en-US" sz="120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latin typeface="Times New Roman" panose="02020603050405020304" pitchFamily="18" charset="0"/>
                          <a:cs typeface="Times New Roman" panose="02020603050405020304" pitchFamily="18" charset="0"/>
                        </a:rPr>
                        <a:t>If run post-Slew Out/pre-Burn, sets Inhibit ID to prevent Burn, allow slew Back via ATC</a:t>
                      </a:r>
                    </a:p>
                  </a:txBody>
                  <a:tcPr/>
                </a:tc>
                <a:tc>
                  <a:txBody>
                    <a:bodyPr/>
                    <a:lstStyle/>
                    <a:p>
                      <a:endParaRPr lang="en-US" sz="120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03"/>
                  </a:ext>
                </a:extLst>
              </a:tr>
            </a:tbl>
          </a:graphicData>
        </a:graphic>
      </p:graphicFrame>
      <p:sp>
        <p:nvSpPr>
          <p:cNvPr id="3" name="TextBox 2">
            <a:extLst>
              <a:ext uri="{FF2B5EF4-FFF2-40B4-BE49-F238E27FC236}">
                <a16:creationId xmlns:a16="http://schemas.microsoft.com/office/drawing/2014/main" id="{AB94F7D5-EEB8-4BD8-94A8-BDE6AFA09094}"/>
              </a:ext>
            </a:extLst>
          </p:cNvPr>
          <p:cNvSpPr txBox="1"/>
          <p:nvPr/>
        </p:nvSpPr>
        <p:spPr>
          <a:xfrm>
            <a:off x="727842" y="4467194"/>
            <a:ext cx="7688316" cy="400110"/>
          </a:xfrm>
          <a:prstGeom prst="rect">
            <a:avLst/>
          </a:prstGeom>
          <a:noFill/>
        </p:spPr>
        <p:txBody>
          <a:bodyPr wrap="square" rtlCol="0">
            <a:spAutoFit/>
          </a:bodyPr>
          <a:lstStyle/>
          <a:p>
            <a:pPr marL="285750" indent="-285750">
              <a:buFont typeface="Arial" panose="020B0604020202020204" pitchFamily="34" charset="0"/>
              <a:buChar char="•"/>
            </a:pPr>
            <a:r>
              <a:rPr lang="en-US" sz="2000" b="1"/>
              <a:t>All procs have been tested, are reflected in SOPs and are ready to go</a:t>
            </a:r>
          </a:p>
        </p:txBody>
      </p:sp>
    </p:spTree>
    <p:extLst>
      <p:ext uri="{BB962C8B-B14F-4D97-AF65-F5344CB8AC3E}">
        <p14:creationId xmlns:p14="http://schemas.microsoft.com/office/powerpoint/2010/main" val="123981811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Maneuver Products</a:t>
            </a:r>
            <a:br>
              <a:rPr lang="en-US"/>
            </a:br>
            <a:r>
              <a:rPr lang="en-US" sz="2000"/>
              <a:t>Planning Tool Overview</a:t>
            </a:r>
          </a:p>
        </p:txBody>
      </p:sp>
      <p:pic>
        <p:nvPicPr>
          <p:cNvPr id="7" name="Picture 6"/>
          <p:cNvPicPr>
            <a:picLocks noChangeAspect="1"/>
          </p:cNvPicPr>
          <p:nvPr/>
        </p:nvPicPr>
        <p:blipFill>
          <a:blip r:embed="rId2"/>
          <a:stretch>
            <a:fillRect/>
          </a:stretch>
        </p:blipFill>
        <p:spPr>
          <a:xfrm>
            <a:off x="152400" y="1371600"/>
            <a:ext cx="8814037" cy="3962400"/>
          </a:xfrm>
          <a:prstGeom prst="rect">
            <a:avLst/>
          </a:prstGeom>
          <a:ln>
            <a:solidFill>
              <a:schemeClr val="tx1"/>
            </a:solidFill>
          </a:ln>
        </p:spPr>
      </p:pic>
    </p:spTree>
    <p:extLst>
      <p:ext uri="{BB962C8B-B14F-4D97-AF65-F5344CB8AC3E}">
        <p14:creationId xmlns:p14="http://schemas.microsoft.com/office/powerpoint/2010/main" val="270512327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Maneuver Products</a:t>
            </a:r>
            <a:br>
              <a:rPr lang="en-US"/>
            </a:br>
            <a:r>
              <a:rPr lang="en-US" sz="2000"/>
              <a:t>Planning Tool (1/3)</a:t>
            </a:r>
          </a:p>
        </p:txBody>
      </p:sp>
      <p:pic>
        <p:nvPicPr>
          <p:cNvPr id="7" name="Picture 6"/>
          <p:cNvPicPr>
            <a:picLocks noChangeAspect="1"/>
          </p:cNvPicPr>
          <p:nvPr/>
        </p:nvPicPr>
        <p:blipFill>
          <a:blip r:embed="rId2"/>
          <a:stretch>
            <a:fillRect/>
          </a:stretch>
        </p:blipFill>
        <p:spPr>
          <a:xfrm>
            <a:off x="304800" y="1143000"/>
            <a:ext cx="6014892" cy="5512420"/>
          </a:xfrm>
          <a:prstGeom prst="rect">
            <a:avLst/>
          </a:prstGeom>
        </p:spPr>
      </p:pic>
      <p:sp>
        <p:nvSpPr>
          <p:cNvPr id="8" name="TextBox 7"/>
          <p:cNvSpPr txBox="1"/>
          <p:nvPr/>
        </p:nvSpPr>
        <p:spPr>
          <a:xfrm>
            <a:off x="6319691" y="3820347"/>
            <a:ext cx="2508249" cy="954107"/>
          </a:xfrm>
          <a:prstGeom prst="rect">
            <a:avLst/>
          </a:prstGeom>
          <a:noFill/>
        </p:spPr>
        <p:txBody>
          <a:bodyPr wrap="square" rtlCol="0">
            <a:spAutoFit/>
          </a:bodyPr>
          <a:lstStyle/>
          <a:p>
            <a:pPr marL="285750" indent="-285750" algn="l">
              <a:buFont typeface="Arial" panose="020B0604020202020204" pitchFamily="34" charset="0"/>
              <a:buChar char="•"/>
            </a:pPr>
            <a:r>
              <a:rPr lang="en-US" sz="1400" b="0">
                <a:latin typeface="Verdana" panose="020B0604030504040204" pitchFamily="34" charset="0"/>
                <a:ea typeface="Verdana" panose="020B0604030504040204" pitchFamily="34" charset="0"/>
                <a:cs typeface="Verdana" panose="020B0604030504040204" pitchFamily="34" charset="0"/>
              </a:rPr>
              <a:t>The order of key events is auto-configured via Noon or Midnight selection</a:t>
            </a:r>
          </a:p>
        </p:txBody>
      </p:sp>
      <p:sp>
        <p:nvSpPr>
          <p:cNvPr id="9" name="TextBox 8"/>
          <p:cNvSpPr txBox="1"/>
          <p:nvPr/>
        </p:nvSpPr>
        <p:spPr>
          <a:xfrm>
            <a:off x="6319692" y="1143000"/>
            <a:ext cx="2508249" cy="1785104"/>
          </a:xfrm>
          <a:prstGeom prst="rect">
            <a:avLst/>
          </a:prstGeom>
          <a:noFill/>
        </p:spPr>
        <p:txBody>
          <a:bodyPr wrap="square" rtlCol="0">
            <a:spAutoFit/>
          </a:bodyPr>
          <a:lstStyle/>
          <a:p>
            <a:pPr marL="342900" indent="-342900" algn="l">
              <a:buFont typeface="+mj-lt"/>
              <a:buAutoNum type="arabicPeriod"/>
            </a:pPr>
            <a:r>
              <a:rPr lang="en-US" sz="1100" b="0">
                <a:latin typeface="Verdana" panose="020B0604030504040204" pitchFamily="34" charset="0"/>
                <a:ea typeface="Verdana" panose="020B0604030504040204" pitchFamily="34" charset="0"/>
                <a:cs typeface="Verdana" panose="020B0604030504040204" pitchFamily="34" charset="0"/>
              </a:rPr>
              <a:t>Maneuver Year/DOY</a:t>
            </a:r>
            <a:endParaRPr lang="en-US" sz="400" b="0">
              <a:latin typeface="Verdana" panose="020B0604030504040204" pitchFamily="34" charset="0"/>
              <a:ea typeface="Verdana" panose="020B0604030504040204" pitchFamily="34" charset="0"/>
              <a:cs typeface="Verdana" panose="020B0604030504040204" pitchFamily="34" charset="0"/>
            </a:endParaRPr>
          </a:p>
          <a:p>
            <a:pPr marL="342900" indent="-342900" algn="l">
              <a:buFont typeface="+mj-lt"/>
              <a:buAutoNum type="arabicPeriod"/>
            </a:pPr>
            <a:r>
              <a:rPr lang="en-US" sz="1100" b="0">
                <a:latin typeface="Verdana" panose="020B0604030504040204" pitchFamily="34" charset="0"/>
                <a:ea typeface="Verdana" panose="020B0604030504040204" pitchFamily="34" charset="0"/>
                <a:cs typeface="Verdana" panose="020B0604030504040204" pitchFamily="34" charset="0"/>
              </a:rPr>
              <a:t>Import Orbital Events FDD</a:t>
            </a:r>
          </a:p>
          <a:p>
            <a:pPr marL="342900" indent="-342900" algn="l">
              <a:buFont typeface="+mj-lt"/>
              <a:buAutoNum type="arabicPeriod"/>
            </a:pPr>
            <a:r>
              <a:rPr lang="en-US" sz="1100" b="0">
                <a:latin typeface="Verdana" panose="020B0604030504040204" pitchFamily="34" charset="0"/>
                <a:ea typeface="Verdana" panose="020B0604030504040204" pitchFamily="34" charset="0"/>
                <a:cs typeface="Verdana" panose="020B0604030504040204" pitchFamily="34" charset="0"/>
              </a:rPr>
              <a:t>Select Noon or Midnight</a:t>
            </a:r>
          </a:p>
          <a:p>
            <a:pPr marL="342900" indent="-342900" algn="l">
              <a:buFont typeface="+mj-lt"/>
              <a:buAutoNum type="arabicPeriod"/>
            </a:pPr>
            <a:r>
              <a:rPr lang="en-US" sz="1100" b="0">
                <a:latin typeface="Verdana" panose="020B0604030504040204" pitchFamily="34" charset="0"/>
                <a:ea typeface="Verdana" panose="020B0604030504040204" pitchFamily="34" charset="0"/>
                <a:cs typeface="Verdana" panose="020B0604030504040204" pitchFamily="34" charset="0"/>
              </a:rPr>
              <a:t>Select Corresponding Orbit</a:t>
            </a:r>
          </a:p>
          <a:p>
            <a:pPr marL="342900" indent="-342900" algn="l">
              <a:buFont typeface="+mj-lt"/>
              <a:buAutoNum type="arabicPeriod"/>
            </a:pPr>
            <a:r>
              <a:rPr lang="en-US" sz="1100" b="0">
                <a:latin typeface="Verdana" panose="020B0604030504040204" pitchFamily="34" charset="0"/>
                <a:ea typeface="Verdana" panose="020B0604030504040204" pitchFamily="34" charset="0"/>
                <a:cs typeface="Verdana" panose="020B0604030504040204" pitchFamily="34" charset="0"/>
              </a:rPr>
              <a:t>Tank Pressure</a:t>
            </a:r>
          </a:p>
          <a:p>
            <a:pPr marL="342900" indent="-342900" algn="l">
              <a:buFont typeface="+mj-lt"/>
              <a:buAutoNum type="arabicPeriod"/>
            </a:pPr>
            <a:r>
              <a:rPr lang="en-US" sz="1100" b="0">
                <a:latin typeface="Verdana" panose="020B0604030504040204" pitchFamily="34" charset="0"/>
                <a:ea typeface="Verdana" panose="020B0604030504040204" pitchFamily="34" charset="0"/>
                <a:cs typeface="Verdana" panose="020B0604030504040204" pitchFamily="34" charset="0"/>
              </a:rPr>
              <a:t>FDS Tables (201/257)</a:t>
            </a:r>
          </a:p>
          <a:p>
            <a:pPr marL="342900" indent="-342900" algn="l">
              <a:buFont typeface="+mj-lt"/>
              <a:buAutoNum type="arabicPeriod"/>
            </a:pPr>
            <a:r>
              <a:rPr lang="en-US" sz="1100" b="0">
                <a:latin typeface="Verdana" panose="020B0604030504040204" pitchFamily="34" charset="0"/>
                <a:ea typeface="Verdana" panose="020B0604030504040204" pitchFamily="34" charset="0"/>
                <a:cs typeface="Verdana" panose="020B0604030504040204" pitchFamily="34" charset="0"/>
              </a:rPr>
              <a:t>CERES Commanding Constraint checks</a:t>
            </a:r>
          </a:p>
          <a:p>
            <a:pPr marL="342900" indent="-342900" algn="l">
              <a:buFont typeface="+mj-lt"/>
              <a:buAutoNum type="arabicPeriod"/>
            </a:pPr>
            <a:r>
              <a:rPr lang="en-US" sz="1100" b="0">
                <a:latin typeface="Verdana" panose="020B0604030504040204" pitchFamily="34" charset="0"/>
                <a:ea typeface="Verdana" panose="020B0604030504040204" pitchFamily="34" charset="0"/>
                <a:cs typeface="Verdana" panose="020B0604030504040204" pitchFamily="34" charset="0"/>
              </a:rPr>
              <a:t>CEM Script &amp; Contingency PPCRs</a:t>
            </a:r>
          </a:p>
        </p:txBody>
      </p:sp>
      <p:pic>
        <p:nvPicPr>
          <p:cNvPr id="3" name="Picture 2"/>
          <p:cNvPicPr>
            <a:picLocks noChangeAspect="1"/>
          </p:cNvPicPr>
          <p:nvPr/>
        </p:nvPicPr>
        <p:blipFill>
          <a:blip r:embed="rId3"/>
          <a:stretch>
            <a:fillRect/>
          </a:stretch>
        </p:blipFill>
        <p:spPr>
          <a:xfrm>
            <a:off x="6537031" y="5002344"/>
            <a:ext cx="2454569" cy="1107095"/>
          </a:xfrm>
          <a:prstGeom prst="rect">
            <a:avLst/>
          </a:prstGeom>
        </p:spPr>
      </p:pic>
      <p:sp>
        <p:nvSpPr>
          <p:cNvPr id="4" name="Rectangle 3"/>
          <p:cNvSpPr/>
          <p:nvPr/>
        </p:nvSpPr>
        <p:spPr bwMode="auto">
          <a:xfrm>
            <a:off x="6537031" y="5002344"/>
            <a:ext cx="1159169" cy="1107095"/>
          </a:xfrm>
          <a:prstGeom prst="rect">
            <a:avLst/>
          </a:prstGeom>
          <a:noFill/>
          <a:ln w="28575" cap="flat" cmpd="sng" algn="ctr">
            <a:solidFill>
              <a:schemeClr val="accent2">
                <a:lumMod val="60000"/>
                <a:lumOff val="4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371038567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Maneuver Products</a:t>
            </a:r>
            <a:br>
              <a:rPr lang="en-US"/>
            </a:br>
            <a:r>
              <a:rPr lang="en-US" sz="2000"/>
              <a:t>Planning Tool (2/3)</a:t>
            </a:r>
          </a:p>
        </p:txBody>
      </p:sp>
      <p:sp>
        <p:nvSpPr>
          <p:cNvPr id="10" name="TextBox 9"/>
          <p:cNvSpPr txBox="1"/>
          <p:nvPr/>
        </p:nvSpPr>
        <p:spPr>
          <a:xfrm>
            <a:off x="6263277" y="1143000"/>
            <a:ext cx="2770656" cy="1231106"/>
          </a:xfrm>
          <a:prstGeom prst="rect">
            <a:avLst/>
          </a:prstGeom>
          <a:noFill/>
        </p:spPr>
        <p:txBody>
          <a:bodyPr wrap="square" rtlCol="0">
            <a:spAutoFit/>
          </a:bodyPr>
          <a:lstStyle/>
          <a:p>
            <a:pPr marL="285750" indent="-285750" algn="l">
              <a:buFont typeface="Arial" panose="020B0604020202020204" pitchFamily="34" charset="0"/>
              <a:buChar char="•"/>
            </a:pPr>
            <a:r>
              <a:rPr lang="en-US" sz="1200" b="0">
                <a:latin typeface="Verdana" panose="020B0604030504040204" pitchFamily="34" charset="0"/>
                <a:ea typeface="Verdana" panose="020B0604030504040204" pitchFamily="34" charset="0"/>
                <a:cs typeface="Verdana" panose="020B0604030504040204" pitchFamily="34" charset="0"/>
              </a:rPr>
              <a:t>EPS Engineer will re-verify the EPS inputs when planning for the CEM</a:t>
            </a:r>
          </a:p>
          <a:p>
            <a:pPr marL="742950" lvl="1" indent="-285750" algn="l">
              <a:buFont typeface="Arial" panose="020B0604020202020204" pitchFamily="34" charset="0"/>
              <a:buChar char="•"/>
            </a:pPr>
            <a:r>
              <a:rPr lang="en-US" sz="1200" b="0">
                <a:latin typeface="Verdana" panose="020B0604030504040204" pitchFamily="34" charset="0"/>
                <a:ea typeface="Verdana" panose="020B0604030504040204" pitchFamily="34" charset="0"/>
                <a:cs typeface="Verdana" panose="020B0604030504040204" pitchFamily="34" charset="0"/>
              </a:rPr>
              <a:t>S/C Load</a:t>
            </a:r>
          </a:p>
          <a:p>
            <a:pPr marL="742950" lvl="1" indent="-285750" algn="l">
              <a:buFont typeface="Arial" panose="020B0604020202020204" pitchFamily="34" charset="0"/>
              <a:buChar char="•"/>
            </a:pPr>
            <a:r>
              <a:rPr lang="en-US" sz="1200" b="0">
                <a:latin typeface="Verdana" panose="020B0604030504040204" pitchFamily="34" charset="0"/>
                <a:ea typeface="Verdana" panose="020B0604030504040204" pitchFamily="34" charset="0"/>
                <a:cs typeface="Verdana" panose="020B0604030504040204" pitchFamily="34" charset="0"/>
              </a:rPr>
              <a:t>SA Current</a:t>
            </a:r>
          </a:p>
          <a:p>
            <a:pPr marL="742950" lvl="1" indent="-285750" algn="l">
              <a:buFont typeface="Arial" panose="020B0604020202020204" pitchFamily="34" charset="0"/>
              <a:buChar char="•"/>
            </a:pPr>
            <a:r>
              <a:rPr lang="en-US" sz="1200" b="0">
                <a:latin typeface="Verdana" panose="020B0604030504040204" pitchFamily="34" charset="0"/>
                <a:ea typeface="Verdana" panose="020B0604030504040204" pitchFamily="34" charset="0"/>
                <a:cs typeface="Verdana" panose="020B0604030504040204" pitchFamily="34" charset="0"/>
              </a:rPr>
              <a:t>Misc. EPS Parameters</a:t>
            </a:r>
            <a:endParaRPr lang="en-US" sz="1400" b="0">
              <a:latin typeface="Verdana" panose="020B0604030504040204" pitchFamily="34" charset="0"/>
              <a:ea typeface="Verdana" panose="020B0604030504040204" pitchFamily="34" charset="0"/>
              <a:cs typeface="Verdana" panose="020B0604030504040204" pitchFamily="34" charset="0"/>
            </a:endParaRPr>
          </a:p>
        </p:txBody>
      </p:sp>
      <p:grpSp>
        <p:nvGrpSpPr>
          <p:cNvPr id="13" name="Group 12"/>
          <p:cNvGrpSpPr/>
          <p:nvPr/>
        </p:nvGrpSpPr>
        <p:grpSpPr>
          <a:xfrm>
            <a:off x="304800" y="1143000"/>
            <a:ext cx="5958477" cy="5181600"/>
            <a:chOff x="304800" y="1143000"/>
            <a:chExt cx="5958477" cy="5181600"/>
          </a:xfrm>
        </p:grpSpPr>
        <p:pic>
          <p:nvPicPr>
            <p:cNvPr id="6" name="Picture 5"/>
            <p:cNvPicPr>
              <a:picLocks noChangeAspect="1"/>
            </p:cNvPicPr>
            <p:nvPr/>
          </p:nvPicPr>
          <p:blipFill>
            <a:blip r:embed="rId2"/>
            <a:stretch>
              <a:fillRect/>
            </a:stretch>
          </p:blipFill>
          <p:spPr>
            <a:xfrm>
              <a:off x="304800" y="1143000"/>
              <a:ext cx="5958477" cy="5181600"/>
            </a:xfrm>
            <a:prstGeom prst="rect">
              <a:avLst/>
            </a:prstGeom>
          </p:spPr>
        </p:pic>
        <p:pic>
          <p:nvPicPr>
            <p:cNvPr id="12" name="Picture 11"/>
            <p:cNvPicPr>
              <a:picLocks noChangeAspect="1"/>
            </p:cNvPicPr>
            <p:nvPr/>
          </p:nvPicPr>
          <p:blipFill>
            <a:blip r:embed="rId3"/>
            <a:stretch>
              <a:fillRect/>
            </a:stretch>
          </p:blipFill>
          <p:spPr>
            <a:xfrm>
              <a:off x="457200" y="1676400"/>
              <a:ext cx="5646238" cy="1752600"/>
            </a:xfrm>
            <a:prstGeom prst="rect">
              <a:avLst/>
            </a:prstGeom>
          </p:spPr>
        </p:pic>
      </p:grpSp>
      <p:pic>
        <p:nvPicPr>
          <p:cNvPr id="8" name="Picture 7"/>
          <p:cNvPicPr>
            <a:picLocks noChangeAspect="1"/>
          </p:cNvPicPr>
          <p:nvPr/>
        </p:nvPicPr>
        <p:blipFill>
          <a:blip r:embed="rId4"/>
          <a:stretch>
            <a:fillRect/>
          </a:stretch>
        </p:blipFill>
        <p:spPr>
          <a:xfrm>
            <a:off x="6537031" y="5002344"/>
            <a:ext cx="2454569" cy="1107095"/>
          </a:xfrm>
          <a:prstGeom prst="rect">
            <a:avLst/>
          </a:prstGeom>
        </p:spPr>
      </p:pic>
      <p:sp>
        <p:nvSpPr>
          <p:cNvPr id="9" name="Rectangle 8"/>
          <p:cNvSpPr/>
          <p:nvPr/>
        </p:nvSpPr>
        <p:spPr bwMode="auto">
          <a:xfrm>
            <a:off x="7696200" y="5002344"/>
            <a:ext cx="1295400" cy="1107095"/>
          </a:xfrm>
          <a:prstGeom prst="rect">
            <a:avLst/>
          </a:prstGeom>
          <a:noFill/>
          <a:ln w="28575" cap="flat" cmpd="sng" algn="ctr">
            <a:solidFill>
              <a:schemeClr val="accent2">
                <a:lumMod val="60000"/>
                <a:lumOff val="4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1"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91118554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Maneuver Products</a:t>
            </a:r>
            <a:br>
              <a:rPr lang="en-US"/>
            </a:br>
            <a:r>
              <a:rPr lang="en-US" sz="2000"/>
              <a:t>Planning Tool (3/3)</a:t>
            </a:r>
          </a:p>
        </p:txBody>
      </p:sp>
      <p:pic>
        <p:nvPicPr>
          <p:cNvPr id="9" name="Picture 8"/>
          <p:cNvPicPr>
            <a:picLocks noChangeAspect="1"/>
          </p:cNvPicPr>
          <p:nvPr/>
        </p:nvPicPr>
        <p:blipFill>
          <a:blip r:embed="rId2"/>
          <a:stretch>
            <a:fillRect/>
          </a:stretch>
        </p:blipFill>
        <p:spPr>
          <a:xfrm>
            <a:off x="303321" y="1066800"/>
            <a:ext cx="4419600" cy="2325400"/>
          </a:xfrm>
          <a:prstGeom prst="rect">
            <a:avLst/>
          </a:prstGeom>
        </p:spPr>
      </p:pic>
      <p:pic>
        <p:nvPicPr>
          <p:cNvPr id="11" name="Picture 10"/>
          <p:cNvPicPr>
            <a:picLocks noChangeAspect="1"/>
          </p:cNvPicPr>
          <p:nvPr/>
        </p:nvPicPr>
        <p:blipFill>
          <a:blip r:embed="rId3"/>
          <a:stretch>
            <a:fillRect/>
          </a:stretch>
        </p:blipFill>
        <p:spPr>
          <a:xfrm>
            <a:off x="4876800" y="1066800"/>
            <a:ext cx="4003254" cy="5396705"/>
          </a:xfrm>
          <a:prstGeom prst="rect">
            <a:avLst/>
          </a:prstGeom>
        </p:spPr>
      </p:pic>
      <p:sp>
        <p:nvSpPr>
          <p:cNvPr id="20" name="TextBox 19"/>
          <p:cNvSpPr txBox="1"/>
          <p:nvPr/>
        </p:nvSpPr>
        <p:spPr>
          <a:xfrm>
            <a:off x="303321" y="3697000"/>
            <a:ext cx="4419599" cy="1169551"/>
          </a:xfrm>
          <a:prstGeom prst="rect">
            <a:avLst/>
          </a:prstGeom>
          <a:noFill/>
        </p:spPr>
        <p:txBody>
          <a:bodyPr wrap="square" rtlCol="0">
            <a:spAutoFit/>
          </a:bodyPr>
          <a:lstStyle/>
          <a:p>
            <a:pPr marL="285750" indent="-285750" algn="l">
              <a:buFont typeface="Arial" panose="020B0604020202020204" pitchFamily="34" charset="0"/>
              <a:buChar char="•"/>
            </a:pPr>
            <a:r>
              <a:rPr lang="en-US" sz="1400" b="0">
                <a:latin typeface="Verdana" panose="020B0604030504040204" pitchFamily="34" charset="0"/>
                <a:ea typeface="Verdana" panose="020B0604030504040204" pitchFamily="34" charset="0"/>
                <a:cs typeface="Verdana" panose="020B0604030504040204" pitchFamily="34" charset="0"/>
              </a:rPr>
              <a:t>The order of ATC activity definitions is auto-configured via Noon or Midnight selection</a:t>
            </a:r>
          </a:p>
          <a:p>
            <a:pPr algn="l"/>
            <a:endParaRPr lang="en-US" sz="1400" b="0">
              <a:latin typeface="Verdana" panose="020B0604030504040204" pitchFamily="34" charset="0"/>
              <a:ea typeface="Verdana" panose="020B0604030504040204" pitchFamily="34" charset="0"/>
              <a:cs typeface="Verdana" panose="020B0604030504040204" pitchFamily="34" charset="0"/>
            </a:endParaRPr>
          </a:p>
          <a:p>
            <a:pPr marL="285750" indent="-285750" algn="l">
              <a:buFont typeface="Arial" panose="020B0604020202020204" pitchFamily="34" charset="0"/>
              <a:buChar char="•"/>
            </a:pPr>
            <a:r>
              <a:rPr lang="en-US" sz="1400" b="0">
                <a:latin typeface="Verdana" panose="020B0604030504040204" pitchFamily="34" charset="0"/>
                <a:ea typeface="Verdana" panose="020B0604030504040204" pitchFamily="34" charset="0"/>
                <a:cs typeface="Verdana" panose="020B0604030504040204" pitchFamily="34" charset="0"/>
              </a:rPr>
              <a:t>This excludes Instrument ATC Commanding which will be scheduled by the IOTs</a:t>
            </a:r>
          </a:p>
        </p:txBody>
      </p:sp>
    </p:spTree>
    <p:extLst>
      <p:ext uri="{BB962C8B-B14F-4D97-AF65-F5344CB8AC3E}">
        <p14:creationId xmlns:p14="http://schemas.microsoft.com/office/powerpoint/2010/main" val="61491764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Maneuver Products</a:t>
            </a:r>
            <a:br>
              <a:rPr lang="en-US"/>
            </a:br>
            <a:r>
              <a:rPr lang="en-US" sz="2000"/>
              <a:t>Performance Evaluation Tool</a:t>
            </a:r>
          </a:p>
        </p:txBody>
      </p:sp>
      <p:pic>
        <p:nvPicPr>
          <p:cNvPr id="7" name="Picture 6"/>
          <p:cNvPicPr>
            <a:picLocks noChangeAspect="1"/>
          </p:cNvPicPr>
          <p:nvPr/>
        </p:nvPicPr>
        <p:blipFill>
          <a:blip r:embed="rId2"/>
          <a:stretch>
            <a:fillRect/>
          </a:stretch>
        </p:blipFill>
        <p:spPr>
          <a:xfrm>
            <a:off x="866078" y="888295"/>
            <a:ext cx="7411844" cy="5534486"/>
          </a:xfrm>
          <a:prstGeom prst="rect">
            <a:avLst/>
          </a:prstGeom>
        </p:spPr>
      </p:pic>
      <p:sp>
        <p:nvSpPr>
          <p:cNvPr id="3" name="TextBox 2"/>
          <p:cNvSpPr txBox="1"/>
          <p:nvPr/>
        </p:nvSpPr>
        <p:spPr>
          <a:xfrm>
            <a:off x="944818" y="6437321"/>
            <a:ext cx="4532011" cy="261610"/>
          </a:xfrm>
          <a:prstGeom prst="rect">
            <a:avLst/>
          </a:prstGeom>
          <a:noFill/>
        </p:spPr>
        <p:txBody>
          <a:bodyPr wrap="none" rtlCol="0">
            <a:spAutoFit/>
          </a:bodyPr>
          <a:lstStyle/>
          <a:p>
            <a:r>
              <a:rPr lang="en-US" sz="1100"/>
              <a:t>Note: Example shown created with telemetry from Midnight SSIM</a:t>
            </a:r>
          </a:p>
        </p:txBody>
      </p:sp>
    </p:spTree>
    <p:extLst>
      <p:ext uri="{BB962C8B-B14F-4D97-AF65-F5344CB8AC3E}">
        <p14:creationId xmlns:p14="http://schemas.microsoft.com/office/powerpoint/2010/main" val="222208180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Planning &amp; Execution</a:t>
            </a:r>
            <a:br>
              <a:rPr lang="en-US"/>
            </a:br>
            <a:r>
              <a:rPr lang="en-US" sz="2000"/>
              <a:t>Sample Script (1/4)</a:t>
            </a:r>
          </a:p>
        </p:txBody>
      </p:sp>
      <p:pic>
        <p:nvPicPr>
          <p:cNvPr id="7" name="Picture 6"/>
          <p:cNvPicPr>
            <a:picLocks noChangeAspect="1"/>
          </p:cNvPicPr>
          <p:nvPr/>
        </p:nvPicPr>
        <p:blipFill>
          <a:blip r:embed="rId2"/>
          <a:stretch>
            <a:fillRect/>
          </a:stretch>
        </p:blipFill>
        <p:spPr>
          <a:xfrm>
            <a:off x="15875" y="990600"/>
            <a:ext cx="9144000" cy="4011672"/>
          </a:xfrm>
          <a:prstGeom prst="rect">
            <a:avLst/>
          </a:prstGeom>
        </p:spPr>
      </p:pic>
    </p:spTree>
    <p:extLst>
      <p:ext uri="{BB962C8B-B14F-4D97-AF65-F5344CB8AC3E}">
        <p14:creationId xmlns:p14="http://schemas.microsoft.com/office/powerpoint/2010/main" val="111442470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Planning &amp; Execution</a:t>
            </a:r>
            <a:br>
              <a:rPr lang="en-US"/>
            </a:br>
            <a:r>
              <a:rPr lang="en-US" sz="2000"/>
              <a:t>Sample Script (2/4)</a:t>
            </a:r>
          </a:p>
        </p:txBody>
      </p:sp>
      <p:pic>
        <p:nvPicPr>
          <p:cNvPr id="6" name="Picture 5"/>
          <p:cNvPicPr>
            <a:picLocks noChangeAspect="1"/>
          </p:cNvPicPr>
          <p:nvPr/>
        </p:nvPicPr>
        <p:blipFill>
          <a:blip r:embed="rId2"/>
          <a:stretch>
            <a:fillRect/>
          </a:stretch>
        </p:blipFill>
        <p:spPr>
          <a:xfrm>
            <a:off x="-11723" y="990600"/>
            <a:ext cx="9144000" cy="3985504"/>
          </a:xfrm>
          <a:prstGeom prst="rect">
            <a:avLst/>
          </a:prstGeom>
        </p:spPr>
      </p:pic>
    </p:spTree>
    <p:extLst>
      <p:ext uri="{BB962C8B-B14F-4D97-AF65-F5344CB8AC3E}">
        <p14:creationId xmlns:p14="http://schemas.microsoft.com/office/powerpoint/2010/main" val="250314648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Planning &amp; Execution</a:t>
            </a:r>
            <a:br>
              <a:rPr lang="en-US"/>
            </a:br>
            <a:r>
              <a:rPr lang="en-US" sz="2000"/>
              <a:t>Sample Script (3/4)</a:t>
            </a:r>
          </a:p>
        </p:txBody>
      </p:sp>
      <p:pic>
        <p:nvPicPr>
          <p:cNvPr id="6" name="Picture 5"/>
          <p:cNvPicPr>
            <a:picLocks noChangeAspect="1"/>
          </p:cNvPicPr>
          <p:nvPr/>
        </p:nvPicPr>
        <p:blipFill>
          <a:blip r:embed="rId2"/>
          <a:stretch>
            <a:fillRect/>
          </a:stretch>
        </p:blipFill>
        <p:spPr>
          <a:xfrm>
            <a:off x="0" y="919937"/>
            <a:ext cx="9144000" cy="5457843"/>
          </a:xfrm>
          <a:prstGeom prst="rect">
            <a:avLst/>
          </a:prstGeom>
        </p:spPr>
      </p:pic>
    </p:spTree>
    <p:extLst>
      <p:ext uri="{BB962C8B-B14F-4D97-AF65-F5344CB8AC3E}">
        <p14:creationId xmlns:p14="http://schemas.microsoft.com/office/powerpoint/2010/main" val="327878888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Planning &amp; Execution</a:t>
            </a:r>
            <a:br>
              <a:rPr lang="en-US"/>
            </a:br>
            <a:r>
              <a:rPr lang="en-US" sz="2000"/>
              <a:t>Sample Script (4/4)</a:t>
            </a:r>
          </a:p>
        </p:txBody>
      </p:sp>
      <p:pic>
        <p:nvPicPr>
          <p:cNvPr id="6" name="Picture 5"/>
          <p:cNvPicPr>
            <a:picLocks noChangeAspect="1"/>
          </p:cNvPicPr>
          <p:nvPr/>
        </p:nvPicPr>
        <p:blipFill>
          <a:blip r:embed="rId2"/>
          <a:stretch>
            <a:fillRect/>
          </a:stretch>
        </p:blipFill>
        <p:spPr>
          <a:xfrm>
            <a:off x="0" y="883103"/>
            <a:ext cx="9144000" cy="5225143"/>
          </a:xfrm>
          <a:prstGeom prst="rect">
            <a:avLst/>
          </a:prstGeom>
        </p:spPr>
      </p:pic>
    </p:spTree>
    <p:extLst>
      <p:ext uri="{BB962C8B-B14F-4D97-AF65-F5344CB8AC3E}">
        <p14:creationId xmlns:p14="http://schemas.microsoft.com/office/powerpoint/2010/main" val="112479435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8" tIns="45704" rIns="91408" bIns="45704" numCol="1" rtlCol="0" anchor="ctr" anchorCtr="0" compatLnSpc="1">
            <a:prstTxWarp prst="textNoShape">
              <a:avLst/>
            </a:prstTxWarp>
            <a:normAutofit/>
          </a:bodyPr>
          <a:lstStyle/>
          <a:p>
            <a:pPr fontAlgn="base">
              <a:spcAft>
                <a:spcPct val="0"/>
              </a:spcAft>
            </a:pPr>
            <a:r>
              <a:rPr lang="en-US"/>
              <a:t>OSMA Official Direction</a:t>
            </a:r>
          </a:p>
        </p:txBody>
      </p:sp>
      <p:sp>
        <p:nvSpPr>
          <p:cNvPr id="3" name="Content Placeholder 2"/>
          <p:cNvSpPr>
            <a:spLocks noGrp="1"/>
          </p:cNvSpPr>
          <p:nvPr>
            <p:ph idx="1"/>
          </p:nvPr>
        </p:nvSpPr>
        <p:spPr/>
        <p:txBody>
          <a:bodyPr>
            <a:normAutofit fontScale="47500" lnSpcReduction="20000"/>
          </a:bodyPr>
          <a:lstStyle/>
          <a:p>
            <a:pPr marL="0" indent="0">
              <a:buNone/>
            </a:pPr>
            <a:r>
              <a:rPr lang="en-US" b="1"/>
              <a:t>From:</a:t>
            </a:r>
            <a:r>
              <a:rPr lang="en-US"/>
              <a:t> Aleman, Suzanne M. (HQ-GD000) </a:t>
            </a:r>
            <a:br>
              <a:rPr lang="en-US"/>
            </a:br>
            <a:r>
              <a:rPr lang="en-US" b="1"/>
              <a:t>Sent:</a:t>
            </a:r>
            <a:r>
              <a:rPr lang="en-US"/>
              <a:t> Wednesday, November 02, 2016 11:37 AM</a:t>
            </a:r>
            <a:br>
              <a:rPr lang="en-US"/>
            </a:br>
            <a:r>
              <a:rPr lang="en-US" b="1"/>
              <a:t>To:</a:t>
            </a:r>
            <a:r>
              <a:rPr lang="en-US"/>
              <a:t> Yuhas, Cheryl L. (HQ-DK000) &lt;</a:t>
            </a:r>
            <a:r>
              <a:rPr lang="en-US" u="sng">
                <a:hlinkClick r:id="rId2"/>
              </a:rPr>
              <a:t>cheryl.l.yuhas@nasa.gov</a:t>
            </a:r>
            <a:r>
              <a:rPr lang="en-US"/>
              <a:t>&gt;</a:t>
            </a:r>
            <a:br>
              <a:rPr lang="en-US"/>
            </a:br>
            <a:r>
              <a:rPr lang="en-US" b="1"/>
              <a:t>Cc:</a:t>
            </a:r>
            <a:r>
              <a:rPr lang="en-US"/>
              <a:t> </a:t>
            </a:r>
            <a:r>
              <a:rPr lang="en-US" err="1"/>
              <a:t>Liou</a:t>
            </a:r>
            <a:r>
              <a:rPr lang="en-US"/>
              <a:t>, </a:t>
            </a:r>
            <a:r>
              <a:rPr lang="en-US" err="1"/>
              <a:t>Jer-chyi</a:t>
            </a:r>
            <a:r>
              <a:rPr lang="en-US"/>
              <a:t> (JSC-XI411) &lt;</a:t>
            </a:r>
            <a:r>
              <a:rPr lang="en-US" u="sng">
                <a:hlinkClick r:id="rId3"/>
              </a:rPr>
              <a:t>jer-chyi.liou-1@nasa.gov</a:t>
            </a:r>
            <a:r>
              <a:rPr lang="en-US"/>
              <a:t>&gt;; Hull, Scott M. (GSFC-5920) &lt;</a:t>
            </a:r>
            <a:r>
              <a:rPr lang="en-US" u="sng">
                <a:hlinkClick r:id="rId4"/>
              </a:rPr>
              <a:t>scott.m.hull@nasa.gov</a:t>
            </a:r>
            <a:r>
              <a:rPr lang="en-US"/>
              <a:t>&gt;</a:t>
            </a:r>
            <a:br>
              <a:rPr lang="en-US"/>
            </a:br>
            <a:r>
              <a:rPr lang="en-US" b="1"/>
              <a:t>Subject:</a:t>
            </a:r>
            <a:r>
              <a:rPr lang="en-US"/>
              <a:t> FW: Terra need for Orbital Debris waivers</a:t>
            </a:r>
          </a:p>
          <a:p>
            <a:pPr marL="0" indent="0">
              <a:buNone/>
            </a:pPr>
            <a:r>
              <a:rPr lang="en-US"/>
              <a:t> </a:t>
            </a:r>
          </a:p>
          <a:p>
            <a:pPr marL="0" indent="0">
              <a:buNone/>
            </a:pPr>
            <a:r>
              <a:rPr lang="en-US"/>
              <a:t>Hi Cheryl, </a:t>
            </a:r>
          </a:p>
          <a:p>
            <a:pPr marL="0" indent="0">
              <a:buNone/>
            </a:pPr>
            <a:r>
              <a:rPr lang="en-US"/>
              <a:t> </a:t>
            </a:r>
          </a:p>
          <a:p>
            <a:pPr marL="0" indent="0">
              <a:buNone/>
            </a:pPr>
            <a:r>
              <a:rPr lang="en-US"/>
              <a:t>I received you voice mail regarding the question on whether a waiver is needed for the 25 year rule for TERRA. </a:t>
            </a:r>
          </a:p>
          <a:p>
            <a:pPr marL="0" indent="0">
              <a:buNone/>
            </a:pPr>
            <a:r>
              <a:rPr lang="en-US"/>
              <a:t>I consulted with J. C </a:t>
            </a:r>
            <a:r>
              <a:rPr lang="en-US" err="1"/>
              <a:t>Liou</a:t>
            </a:r>
            <a:r>
              <a:rPr lang="en-US"/>
              <a:t> on this question we have concluded that a waiver is not needed. Please see the e-mails below. </a:t>
            </a:r>
          </a:p>
          <a:p>
            <a:pPr marL="0" indent="0">
              <a:buNone/>
            </a:pPr>
            <a:r>
              <a:rPr lang="en-US"/>
              <a:t>Please let me know if you have any questions. </a:t>
            </a:r>
          </a:p>
          <a:p>
            <a:pPr marL="0" indent="0">
              <a:buNone/>
            </a:pPr>
            <a:r>
              <a:rPr lang="en-US"/>
              <a:t> </a:t>
            </a:r>
          </a:p>
          <a:p>
            <a:pPr marL="0" indent="0">
              <a:buNone/>
            </a:pPr>
            <a:r>
              <a:rPr lang="en-US"/>
              <a:t>Best regards, </a:t>
            </a:r>
          </a:p>
          <a:p>
            <a:pPr marL="0" indent="0">
              <a:buNone/>
            </a:pPr>
            <a:r>
              <a:rPr lang="en-US"/>
              <a:t> </a:t>
            </a:r>
          </a:p>
          <a:p>
            <a:pPr marL="0" indent="0">
              <a:buNone/>
            </a:pPr>
            <a:r>
              <a:rPr lang="en-US"/>
              <a:t>Sue Aleman</a:t>
            </a:r>
          </a:p>
          <a:p>
            <a:pPr marL="0" indent="0">
              <a:buNone/>
            </a:pPr>
            <a:r>
              <a:rPr lang="en-US"/>
              <a:t>NASA HQ OSMA</a:t>
            </a:r>
          </a:p>
          <a:p>
            <a:pPr marL="0" indent="0">
              <a:buNone/>
            </a:pPr>
            <a:r>
              <a:rPr lang="en-US"/>
              <a:t>MMOD Program Executive</a:t>
            </a:r>
          </a:p>
          <a:p>
            <a:endParaRPr lang="en-US"/>
          </a:p>
        </p:txBody>
      </p:sp>
    </p:spTree>
    <p:extLst>
      <p:ext uri="{BB962C8B-B14F-4D97-AF65-F5344CB8AC3E}">
        <p14:creationId xmlns:p14="http://schemas.microsoft.com/office/powerpoint/2010/main" val="251293202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83C251791BBBD4DA562FB9DCAD30A0D" ma:contentTypeVersion="4" ma:contentTypeDescription="Create a new document." ma:contentTypeScope="" ma:versionID="dbca174eab0aee7b407e5884b5bd6601">
  <xsd:schema xmlns:xsd="http://www.w3.org/2001/XMLSchema" xmlns:xs="http://www.w3.org/2001/XMLSchema" xmlns:p="http://schemas.microsoft.com/office/2006/metadata/properties" xmlns:ns2="7797ec6c-7d21-4392-97f6-03c669bb40ee" xmlns:ns3="6e6625dd-d03c-4c1e-8a69-37743d8020e5" targetNamespace="http://schemas.microsoft.com/office/2006/metadata/properties" ma:root="true" ma:fieldsID="20a053533b9635334b59370c91237869" ns2:_="" ns3:_="">
    <xsd:import namespace="7797ec6c-7d21-4392-97f6-03c669bb40ee"/>
    <xsd:import namespace="6e6625dd-d03c-4c1e-8a69-37743d8020e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97ec6c-7d21-4392-97f6-03c669bb40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e6625dd-d03c-4c1e-8a69-37743d8020e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C4B3798-4333-42B9-8E9B-5AF95029CA72}">
  <ds:schemaRefs>
    <ds:schemaRef ds:uri="6e6625dd-d03c-4c1e-8a69-37743d8020e5"/>
    <ds:schemaRef ds:uri="7797ec6c-7d21-4392-97f6-03c669bb40e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B2EA222-BDA5-42CE-AF5C-A139F8A0E835}">
  <ds:schemaRefs>
    <ds:schemaRef ds:uri="http://schemas.microsoft.com/sharepoint/v3/contenttype/forms"/>
  </ds:schemaRefs>
</ds:datastoreItem>
</file>

<file path=customXml/itemProps3.xml><?xml version="1.0" encoding="utf-8"?>
<ds:datastoreItem xmlns:ds="http://schemas.openxmlformats.org/officeDocument/2006/customXml" ds:itemID="{1F5EB3BB-CAF8-4A25-9CA8-796E48F23F8C}">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68</TotalTime>
  <Words>11650</Words>
  <Application>Microsoft Office PowerPoint</Application>
  <PresentationFormat>On-screen Show (4:3)</PresentationFormat>
  <Paragraphs>2196</Paragraphs>
  <Slides>125</Slides>
  <Notes>4</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125</vt:i4>
      </vt:variant>
    </vt:vector>
  </HeadingPairs>
  <TitlesOfParts>
    <vt:vector size="135" baseType="lpstr">
      <vt:lpstr>Arial</vt:lpstr>
      <vt:lpstr>Arial Narrow</vt:lpstr>
      <vt:lpstr>Calibri</vt:lpstr>
      <vt:lpstr>Courier New</vt:lpstr>
      <vt:lpstr>Times</vt:lpstr>
      <vt:lpstr>Times New Roman</vt:lpstr>
      <vt:lpstr>Verdana</vt:lpstr>
      <vt:lpstr>Wingdings</vt:lpstr>
      <vt:lpstr>1_Office Theme</vt:lpstr>
      <vt:lpstr>Equation</vt:lpstr>
      <vt:lpstr>PowerPoint Presentation</vt:lpstr>
      <vt:lpstr>Topics</vt:lpstr>
      <vt:lpstr>Goal of Presentation</vt:lpstr>
      <vt:lpstr>Terra Mission Overview</vt:lpstr>
      <vt:lpstr>Terra Spacecraft Status</vt:lpstr>
      <vt:lpstr>PowerPoint Presentation</vt:lpstr>
      <vt:lpstr>PowerPoint Presentation</vt:lpstr>
      <vt:lpstr>PowerPoint Presentation</vt:lpstr>
      <vt:lpstr>Terra Lifetime Maneuvers Spring 2022 Update</vt:lpstr>
      <vt:lpstr>Terra Fuel Usage</vt:lpstr>
      <vt:lpstr>PowerPoint Presentation</vt:lpstr>
      <vt:lpstr>Terra Lifetime Maneuvers MLT and Altitude Predictions</vt:lpstr>
      <vt:lpstr>Final Average Height (semi-major axis minus Earth radius)</vt:lpstr>
      <vt:lpstr>Retrograde Maneuver Development</vt:lpstr>
      <vt:lpstr>Overall Status</vt:lpstr>
      <vt:lpstr>FDS preparations  and Analysis</vt:lpstr>
      <vt:lpstr>FDS CER Package Contents</vt:lpstr>
      <vt:lpstr>FDS Terra Exit plan</vt:lpstr>
      <vt:lpstr>Exit Plan Agenda</vt:lpstr>
      <vt:lpstr>Fuel Margin – Exit Criteria</vt:lpstr>
      <vt:lpstr>Fuel Margin Assumptions</vt:lpstr>
      <vt:lpstr>Fuel Margin and Predictions</vt:lpstr>
      <vt:lpstr>Recent Fuel Margin</vt:lpstr>
      <vt:lpstr>CEM Parameters</vt:lpstr>
      <vt:lpstr>Constellation Exit Maneuvers</vt:lpstr>
      <vt:lpstr>CEM 1 and 2 Delta SMA</vt:lpstr>
      <vt:lpstr>CEM Visualization</vt:lpstr>
      <vt:lpstr>CEM Visualization</vt:lpstr>
      <vt:lpstr>Exit Plan Summary</vt:lpstr>
      <vt:lpstr>FDS Terra constellation exit Maneuver Burn Separation Analysis</vt:lpstr>
      <vt:lpstr>Table of Contents</vt:lpstr>
      <vt:lpstr>Purpose</vt:lpstr>
      <vt:lpstr>Methodology</vt:lpstr>
      <vt:lpstr>Separation Between Burns</vt:lpstr>
      <vt:lpstr>Re-Centering the Frozen Orbit</vt:lpstr>
      <vt:lpstr>Conclusion</vt:lpstr>
      <vt:lpstr>FDS Contingency Exit Criteria and Frozenness analysis</vt:lpstr>
      <vt:lpstr>Content</vt:lpstr>
      <vt:lpstr>Purpose</vt:lpstr>
      <vt:lpstr>Methodology</vt:lpstr>
      <vt:lpstr>Methodology</vt:lpstr>
      <vt:lpstr>Post-CEM Frozenness:  Partial First Burn Case</vt:lpstr>
      <vt:lpstr>Partial Burn – 1-4 Week Separation</vt:lpstr>
      <vt:lpstr>Partial Burn- Trim Burn</vt:lpstr>
      <vt:lpstr>Partial Burn- Trim Burn (1 Week Separation)</vt:lpstr>
      <vt:lpstr>Partial Burn - Trim Burn (4-Week Separation)</vt:lpstr>
      <vt:lpstr>No 2nd CEM Burn Frozenness and Envelope Status</vt:lpstr>
      <vt:lpstr>Conclusions</vt:lpstr>
      <vt:lpstr>FDS Orbit safety analysis</vt:lpstr>
      <vt:lpstr>Content</vt:lpstr>
      <vt:lpstr>Purpose</vt:lpstr>
      <vt:lpstr>Methodology</vt:lpstr>
      <vt:lpstr>Methodology</vt:lpstr>
      <vt:lpstr>Methodology (L8 and L9)</vt:lpstr>
      <vt:lpstr>Buffers/Crossings – Nominal: Morning Constellation</vt:lpstr>
      <vt:lpstr>Buffers/Crossings – Nominal: A-Train</vt:lpstr>
      <vt:lpstr>Buffers/Crossings – Nominal: A-Train (cont.)</vt:lpstr>
      <vt:lpstr>Buffers/Crossings – Nominal: C-Train</vt:lpstr>
      <vt:lpstr>Min RSS Separation – Nominal: Landsat 8</vt:lpstr>
      <vt:lpstr>Min RSS Separation – Nominal: Landsat 9</vt:lpstr>
      <vt:lpstr>Buffers/Crossings - Partial Burn: Morning Constellation</vt:lpstr>
      <vt:lpstr>Buffers/Crossings - Partial Burn: A-Train</vt:lpstr>
      <vt:lpstr>Buffers/Crossings - Partial Burn: A-Train (cont)</vt:lpstr>
      <vt:lpstr>Buffers/Crossings - Partial Burn: C-Train</vt:lpstr>
      <vt:lpstr>Min RSS Separation - Partial Burn: Landsat 8</vt:lpstr>
      <vt:lpstr>Min RSS Separation - Partial Burn: Landsat 9</vt:lpstr>
      <vt:lpstr>Buffers/Crossings – No 2nd CEM: Morning Constellation</vt:lpstr>
      <vt:lpstr>Buffers/Crossings – No 2nd CEM: A-Train</vt:lpstr>
      <vt:lpstr>Buffers/Crossings – No 2nd CEM: A-Train (cont)</vt:lpstr>
      <vt:lpstr>Buffers/Crossings – No 2nd CEM: C-Train</vt:lpstr>
      <vt:lpstr>Min RSS Separation– No 2nd CEM: Landsat 8</vt:lpstr>
      <vt:lpstr>Min RSS Separation– No 2nd CEM: Landsat 9</vt:lpstr>
      <vt:lpstr>Safety Analysis Conclusions</vt:lpstr>
      <vt:lpstr>FDS Process and Software Readiness </vt:lpstr>
      <vt:lpstr>Updated FDS Software/Processes/Docs </vt:lpstr>
      <vt:lpstr>FDS Conclusions</vt:lpstr>
      <vt:lpstr>FOT preparations  and Analysis</vt:lpstr>
      <vt:lpstr>Agenda</vt:lpstr>
      <vt:lpstr>Background</vt:lpstr>
      <vt:lpstr>Design Considerations Maneuver Constraints &amp; Options</vt:lpstr>
      <vt:lpstr>Design Considerations Instrument Configurations</vt:lpstr>
      <vt:lpstr>Design Considerations Slew Direction</vt:lpstr>
      <vt:lpstr>Design Verification HGA Blockage/Slew Rate Analysis</vt:lpstr>
      <vt:lpstr>Design Verification Power Profile – Noon CEM</vt:lpstr>
      <vt:lpstr>Design Verification Power Profile – Midnight CEM</vt:lpstr>
      <vt:lpstr>Novel Design Features Slew Logic</vt:lpstr>
      <vt:lpstr>Novel Design Features TMON 1 Patch</vt:lpstr>
      <vt:lpstr>Maneuver Product Development (FOT Products)</vt:lpstr>
      <vt:lpstr>Final Design Maneuver Outline</vt:lpstr>
      <vt:lpstr>Final Design Addressing Constraints</vt:lpstr>
      <vt:lpstr>Final Design Maneuver Contact Layout</vt:lpstr>
      <vt:lpstr>Planning and Execution Preparation Timeline</vt:lpstr>
      <vt:lpstr>Planning &amp; Execution Operational Tables and Stored Commanding</vt:lpstr>
      <vt:lpstr>Planning &amp; Execution Maneuver Alarms</vt:lpstr>
      <vt:lpstr>SIM Telemetry</vt:lpstr>
      <vt:lpstr>PPCRs</vt:lpstr>
      <vt:lpstr>Simulations Performed</vt:lpstr>
      <vt:lpstr>CEM Development Benchmarks</vt:lpstr>
      <vt:lpstr>FOT 2022 Readiness Preparation</vt:lpstr>
      <vt:lpstr>FOT 2022 Readiness Preparation</vt:lpstr>
      <vt:lpstr>Contingencies</vt:lpstr>
      <vt:lpstr>Contingencies Manual Abort Response</vt:lpstr>
      <vt:lpstr>Contingencies Response Timeline</vt:lpstr>
      <vt:lpstr>Contingencies Summary</vt:lpstr>
      <vt:lpstr>FOT Conclusions</vt:lpstr>
      <vt:lpstr>Overall Summary/Conclusions</vt:lpstr>
      <vt:lpstr>Backup Slides</vt:lpstr>
      <vt:lpstr>Constellation Envelope Definition </vt:lpstr>
      <vt:lpstr>PLM Parameters</vt:lpstr>
      <vt:lpstr>Perigee Lowering Maneuvers</vt:lpstr>
      <vt:lpstr>Post-PLM Drift</vt:lpstr>
      <vt:lpstr>Re-Entry</vt:lpstr>
      <vt:lpstr>Perigee Lowering Maneuver Development</vt:lpstr>
      <vt:lpstr>Novel Design Features Slew Logic</vt:lpstr>
      <vt:lpstr>Maneuver Products New &amp; Modified Procs</vt:lpstr>
      <vt:lpstr>Maneuver Products Planning Tool Overview</vt:lpstr>
      <vt:lpstr>Maneuver Products Planning Tool (1/3)</vt:lpstr>
      <vt:lpstr>Maneuver Products Planning Tool (2/3)</vt:lpstr>
      <vt:lpstr>Maneuver Products Planning Tool (3/3)</vt:lpstr>
      <vt:lpstr>Maneuver Products Performance Evaluation Tool</vt:lpstr>
      <vt:lpstr>Planning &amp; Execution Sample Script (1/4)</vt:lpstr>
      <vt:lpstr>Planning &amp; Execution Sample Script (2/4)</vt:lpstr>
      <vt:lpstr>Planning &amp; Execution Sample Script (3/4)</vt:lpstr>
      <vt:lpstr>Planning &amp; Execution Sample Script (4/4)</vt:lpstr>
      <vt:lpstr>OSMA Official Direction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Mantziaras, Dimitrios C. (GSFC-4280)</dc:creator>
  <cp:lastModifiedBy>Trakas, Diane E. (GSFC-423.0)[ASRC FEDERAL SYSTEM SOLUTIONS]</cp:lastModifiedBy>
  <cp:revision>10</cp:revision>
  <dcterms:created xsi:type="dcterms:W3CDTF">2021-07-21T15:05:05Z</dcterms:created>
  <dcterms:modified xsi:type="dcterms:W3CDTF">2022-04-20T17:13:19Z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0x010100383C251791BBBD4DA562FB9DCAD30A0D</vt:lpwstr>
  </property>
</Properties>
</file>