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3" r:id="rId1"/>
  </p:sldMasterIdLst>
  <p:notesMasterIdLst>
    <p:notesMasterId r:id="rId43"/>
  </p:notesMasterIdLst>
  <p:handoutMasterIdLst>
    <p:handoutMasterId r:id="rId44"/>
  </p:handoutMasterIdLst>
  <p:sldIdLst>
    <p:sldId id="310" r:id="rId2"/>
    <p:sldId id="1711" r:id="rId3"/>
    <p:sldId id="15756" r:id="rId4"/>
    <p:sldId id="489" r:id="rId5"/>
    <p:sldId id="1675" r:id="rId6"/>
    <p:sldId id="491" r:id="rId7"/>
    <p:sldId id="492" r:id="rId8"/>
    <p:sldId id="1670" r:id="rId9"/>
    <p:sldId id="1689" r:id="rId10"/>
    <p:sldId id="1661" r:id="rId11"/>
    <p:sldId id="494" r:id="rId12"/>
    <p:sldId id="495" r:id="rId13"/>
    <p:sldId id="496" r:id="rId14"/>
    <p:sldId id="513" r:id="rId15"/>
    <p:sldId id="1673" r:id="rId16"/>
    <p:sldId id="497" r:id="rId17"/>
    <p:sldId id="1648" r:id="rId18"/>
    <p:sldId id="498" r:id="rId19"/>
    <p:sldId id="350" r:id="rId20"/>
    <p:sldId id="500" r:id="rId21"/>
    <p:sldId id="501" r:id="rId22"/>
    <p:sldId id="502" r:id="rId23"/>
    <p:sldId id="503" r:id="rId24"/>
    <p:sldId id="509" r:id="rId25"/>
    <p:sldId id="1674" r:id="rId26"/>
    <p:sldId id="466" r:id="rId27"/>
    <p:sldId id="366" r:id="rId28"/>
    <p:sldId id="514" r:id="rId29"/>
    <p:sldId id="1664" r:id="rId30"/>
    <p:sldId id="1662" r:id="rId31"/>
    <p:sldId id="1663" r:id="rId32"/>
    <p:sldId id="1705" r:id="rId33"/>
    <p:sldId id="15757" r:id="rId34"/>
    <p:sldId id="15758" r:id="rId35"/>
    <p:sldId id="512" r:id="rId36"/>
    <p:sldId id="15759" r:id="rId37"/>
    <p:sldId id="1680" r:id="rId38"/>
    <p:sldId id="1681" r:id="rId39"/>
    <p:sldId id="1682" r:id="rId40"/>
    <p:sldId id="1683" r:id="rId41"/>
    <p:sldId id="1703"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D3FF"/>
    <a:srgbClr val="008EC0"/>
    <a:srgbClr val="FFFFCC"/>
    <a:srgbClr val="F9FA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80F618-D896-431F-898D-B2DC359E9679}" v="24" dt="2022-04-21T17:16:32.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05" autoAdjust="0"/>
    <p:restoredTop sz="94660"/>
  </p:normalViewPr>
  <p:slideViewPr>
    <p:cSldViewPr snapToGrid="0">
      <p:cViewPr varScale="1">
        <p:scale>
          <a:sx n="98" d="100"/>
          <a:sy n="98" d="100"/>
        </p:scale>
        <p:origin x="114" y="222"/>
      </p:cViewPr>
      <p:guideLst/>
    </p:cSldViewPr>
  </p:slideViewPr>
  <p:notesTextViewPr>
    <p:cViewPr>
      <p:scale>
        <a:sx n="3" d="2"/>
        <a:sy n="3" d="2"/>
      </p:scale>
      <p:origin x="0" y="0"/>
    </p:cViewPr>
  </p:notesTextViewPr>
  <p:sorterViewPr>
    <p:cViewPr varScale="1">
      <p:scale>
        <a:sx n="1" d="1"/>
        <a:sy n="1" d="1"/>
      </p:scale>
      <p:origin x="0" y="-89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A672785-AF9B-42C9-933B-71B326311776}" type="datetimeFigureOut">
              <a:rPr lang="en-US" smtClean="0"/>
              <a:t>4/21/2022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D6D9C64-D665-44E9-8B28-7A65E44023C4}" type="slidenum">
              <a:rPr lang="en-US" smtClean="0"/>
              <a:t>‹#›</a:t>
            </a:fld>
            <a:endParaRPr lang="en-US"/>
          </a:p>
        </p:txBody>
      </p:sp>
    </p:spTree>
    <p:extLst>
      <p:ext uri="{BB962C8B-B14F-4D97-AF65-F5344CB8AC3E}">
        <p14:creationId xmlns:p14="http://schemas.microsoft.com/office/powerpoint/2010/main" val="829542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C86F67-3193-44CA-A307-16108AA8019A}" type="datetimeFigureOut">
              <a:rPr lang="en-US" smtClean="0"/>
              <a:t>4/21/2022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0D9A577-177E-406A-BAA8-F14760221DA4}" type="slidenum">
              <a:rPr lang="en-US" smtClean="0"/>
              <a:t>‹#›</a:t>
            </a:fld>
            <a:endParaRPr lang="en-US"/>
          </a:p>
        </p:txBody>
      </p:sp>
    </p:spTree>
    <p:extLst>
      <p:ext uri="{BB962C8B-B14F-4D97-AF65-F5344CB8AC3E}">
        <p14:creationId xmlns:p14="http://schemas.microsoft.com/office/powerpoint/2010/main" val="379827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2</a:t>
            </a:fld>
            <a:endParaRPr lang="en-US"/>
          </a:p>
        </p:txBody>
      </p:sp>
    </p:spTree>
    <p:extLst>
      <p:ext uri="{BB962C8B-B14F-4D97-AF65-F5344CB8AC3E}">
        <p14:creationId xmlns:p14="http://schemas.microsoft.com/office/powerpoint/2010/main" val="35808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21</a:t>
            </a:fld>
            <a:endParaRPr lang="en-US"/>
          </a:p>
        </p:txBody>
      </p:sp>
    </p:spTree>
    <p:extLst>
      <p:ext uri="{BB962C8B-B14F-4D97-AF65-F5344CB8AC3E}">
        <p14:creationId xmlns:p14="http://schemas.microsoft.com/office/powerpoint/2010/main" val="3778477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D9A577-177E-406A-BAA8-F14760221DA4}" type="slidenum">
              <a:rPr lang="en-US" smtClean="0"/>
              <a:t>25</a:t>
            </a:fld>
            <a:endParaRPr lang="en-US"/>
          </a:p>
        </p:txBody>
      </p:sp>
    </p:spTree>
    <p:extLst>
      <p:ext uri="{BB962C8B-B14F-4D97-AF65-F5344CB8AC3E}">
        <p14:creationId xmlns:p14="http://schemas.microsoft.com/office/powerpoint/2010/main" val="3216283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99513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577-177E-406A-BAA8-F14760221DA4}" type="slidenum">
              <a:rPr lang="en-US" smtClean="0"/>
              <a:t>34</a:t>
            </a:fld>
            <a:endParaRPr lang="en-US"/>
          </a:p>
        </p:txBody>
      </p:sp>
    </p:spTree>
    <p:extLst>
      <p:ext uri="{BB962C8B-B14F-4D97-AF65-F5344CB8AC3E}">
        <p14:creationId xmlns:p14="http://schemas.microsoft.com/office/powerpoint/2010/main" val="45495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995130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104AD-E1D1-4658-96BD-08ED91B3764D}"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85883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112C09-5247-404F-9019-25D88E43BD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15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created to conduct research into food production in deserts and cold regions, as well as exploring the possibility of growing fresh food in the hostile conditions on the Moon or Mars.</a:t>
            </a:r>
          </a:p>
        </p:txBody>
      </p:sp>
      <p:sp>
        <p:nvSpPr>
          <p:cNvPr id="4" name="Slide Number Placeholder 3"/>
          <p:cNvSpPr>
            <a:spLocks noGrp="1"/>
          </p:cNvSpPr>
          <p:nvPr>
            <p:ph type="sldNum" sz="quarter" idx="5"/>
          </p:nvPr>
        </p:nvSpPr>
        <p:spPr/>
        <p:txBody>
          <a:bodyPr/>
          <a:lstStyle/>
          <a:p>
            <a:fld id="{FF5F872B-96A7-4DE0-ABC2-9EC48AA82A66}" type="slidenum">
              <a:rPr lang="en-US" smtClean="0"/>
              <a:t>9</a:t>
            </a:fld>
            <a:endParaRPr lang="en-US"/>
          </a:p>
        </p:txBody>
      </p:sp>
    </p:spTree>
    <p:extLst>
      <p:ext uri="{BB962C8B-B14F-4D97-AF65-F5344CB8AC3E}">
        <p14:creationId xmlns:p14="http://schemas.microsoft.com/office/powerpoint/2010/main" val="22695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400" b="1" dirty="0">
                <a:solidFill>
                  <a:srgbClr val="FF0000"/>
                </a:solidFill>
              </a:rPr>
              <a:t>Ralph</a:t>
            </a:r>
            <a:endParaRPr lang="en-US" sz="1400" b="1" i="1" dirty="0">
              <a:solidFill>
                <a:srgbClr val="FFFF00"/>
              </a:solidFill>
            </a:endParaRPr>
          </a:p>
          <a:p>
            <a:pPr algn="l"/>
            <a:r>
              <a:rPr lang="en-US" sz="1400" b="1" i="1" dirty="0">
                <a:solidFill>
                  <a:srgbClr val="FFFF00"/>
                </a:solidFill>
              </a:rPr>
              <a:t>Ensure Food System Security on Long Duration Missions  Beyond Low Earth Orbit (LEO)</a:t>
            </a:r>
            <a:endParaRPr lang="en-US" b="1" dirty="0">
              <a:solidFill>
                <a:schemeClr val="bg1"/>
              </a:solidFill>
            </a:endParaRPr>
          </a:p>
          <a:p>
            <a:pPr marL="285750" indent="-285750">
              <a:buFont typeface="Arial" panose="020B0604020202020204" pitchFamily="34" charset="0"/>
              <a:buChar char="•"/>
            </a:pPr>
            <a:r>
              <a:rPr lang="en-US" sz="1200" b="0" i="1" dirty="0">
                <a:solidFill>
                  <a:schemeClr val="bg1"/>
                </a:solidFill>
              </a:rPr>
              <a:t>Food and nutrition are the first line of defense for crew health and performance</a:t>
            </a:r>
            <a:endParaRPr lang="en-US" sz="1200" b="0" dirty="0">
              <a:solidFill>
                <a:schemeClr val="bg1"/>
              </a:solidFill>
            </a:endParaRPr>
          </a:p>
          <a:p>
            <a:pPr marL="285750" indent="-285750">
              <a:buFont typeface="Arial" panose="020B0604020202020204" pitchFamily="34" charset="0"/>
              <a:buChar char="•"/>
            </a:pPr>
            <a:r>
              <a:rPr lang="en-US" sz="1200" b="0" dirty="0">
                <a:solidFill>
                  <a:schemeClr val="bg1"/>
                </a:solidFill>
              </a:rPr>
              <a:t>Provide safe, nutritious and acceptable fresh food </a:t>
            </a:r>
          </a:p>
          <a:p>
            <a:pPr marL="285750" indent="-285750">
              <a:buFont typeface="Arial" panose="020B0604020202020204" pitchFamily="34" charset="0"/>
              <a:buChar char="•"/>
            </a:pPr>
            <a:r>
              <a:rPr lang="en-US" sz="1200" b="0" dirty="0">
                <a:solidFill>
                  <a:schemeClr val="bg1"/>
                </a:solidFill>
              </a:rPr>
              <a:t>Add variety to crew diet</a:t>
            </a:r>
          </a:p>
          <a:p>
            <a:pPr marL="285750" indent="-285750">
              <a:buFont typeface="Arial" panose="020B0604020202020204" pitchFamily="34" charset="0"/>
              <a:buChar char="•"/>
            </a:pPr>
            <a:r>
              <a:rPr lang="en-US" sz="1200" b="0" dirty="0">
                <a:solidFill>
                  <a:schemeClr val="bg1"/>
                </a:solidFill>
              </a:rPr>
              <a:t>Enhance morale</a:t>
            </a:r>
          </a:p>
          <a:p>
            <a:r>
              <a:rPr lang="en-US" sz="1200" dirty="0">
                <a:solidFill>
                  <a:srgbClr val="92D050"/>
                </a:solidFill>
              </a:rPr>
              <a:t>* Food security is the condition in which crew have continuous access to sufficient safe and nutritious food which meets both their dietary needs and food preferences in order to maintain peak health and performance. </a:t>
            </a:r>
          </a:p>
          <a:p>
            <a:pPr marL="0" indent="0">
              <a:buFont typeface="Arial" panose="020B0604020202020204" pitchFamily="34" charset="0"/>
              <a:buNone/>
            </a:pPr>
            <a:endParaRPr lang="en-US" sz="1200" b="0" dirty="0">
              <a:solidFill>
                <a:schemeClr val="bg1"/>
              </a:solidFill>
            </a:endParaRPr>
          </a:p>
          <a:p>
            <a:r>
              <a:rPr lang="en-US" sz="1600" b="1" i="1" dirty="0">
                <a:solidFill>
                  <a:srgbClr val="FFFF00"/>
                </a:solidFill>
              </a:rPr>
              <a:t>Nutrient Supplementation of the Prepackaged Food System - Needed for: Deep Space Transport</a:t>
            </a:r>
          </a:p>
          <a:p>
            <a:pPr marL="285750" indent="-285750">
              <a:buFont typeface="Arial" panose="020B0604020202020204" pitchFamily="34" charset="0"/>
              <a:buChar char="•"/>
            </a:pPr>
            <a:r>
              <a:rPr lang="en-US" sz="1200" b="0" dirty="0">
                <a:solidFill>
                  <a:schemeClr val="bg1"/>
                </a:solidFill>
              </a:rPr>
              <a:t>Fresh produce supplements vitamins (B</a:t>
            </a:r>
            <a:r>
              <a:rPr lang="en-US" sz="1200" b="0" baseline="-25000" dirty="0">
                <a:solidFill>
                  <a:schemeClr val="bg1"/>
                </a:solidFill>
              </a:rPr>
              <a:t>1</a:t>
            </a:r>
            <a:r>
              <a:rPr lang="en-US" sz="1200" b="0" dirty="0">
                <a:solidFill>
                  <a:schemeClr val="bg1"/>
                </a:solidFill>
              </a:rPr>
              <a:t>, K, C) and bioactive compounds that degrade in the stored food system on multi-year exploration missions</a:t>
            </a:r>
          </a:p>
          <a:p>
            <a:pPr marL="285750" indent="-285750">
              <a:buFont typeface="Arial" panose="020B0604020202020204" pitchFamily="34" charset="0"/>
              <a:buChar char="•"/>
            </a:pPr>
            <a:r>
              <a:rPr lang="en-US" sz="1200" b="0" dirty="0">
                <a:solidFill>
                  <a:schemeClr val="bg1"/>
                </a:solidFill>
              </a:rPr>
              <a:t>“Pick-and-Eat” crops that require no processing and minimal preparation will provide variety, customization, and psychological appeal</a:t>
            </a:r>
          </a:p>
          <a:p>
            <a:pPr marL="285750" indent="-285750">
              <a:buFont typeface="Arial" panose="020B0604020202020204" pitchFamily="34" charset="0"/>
              <a:buChar char="•"/>
            </a:pPr>
            <a:r>
              <a:rPr lang="en-US" sz="1200" b="0" dirty="0">
                <a:solidFill>
                  <a:schemeClr val="bg1"/>
                </a:solidFill>
              </a:rPr>
              <a:t>Enable testing and demonstration of dependable crop production before reliance on system.</a:t>
            </a:r>
          </a:p>
          <a:p>
            <a:pPr marL="285750" indent="-285750">
              <a:buFont typeface="Arial" panose="020B0604020202020204" pitchFamily="34" charset="0"/>
              <a:buChar char="•"/>
            </a:pPr>
            <a:r>
              <a:rPr lang="en-US" sz="1200" b="0" dirty="0">
                <a:solidFill>
                  <a:schemeClr val="bg1"/>
                </a:solidFill>
              </a:rPr>
              <a:t>Limiting factors are vehicle resources mass, power, volume, water, air, crew time</a:t>
            </a:r>
          </a:p>
          <a:p>
            <a:r>
              <a:rPr lang="en-US" sz="1200" b="0" dirty="0">
                <a:solidFill>
                  <a:schemeClr val="bg1"/>
                </a:solidFill>
              </a:rPr>
              <a:t>     </a:t>
            </a:r>
          </a:p>
          <a:p>
            <a:pPr algn="l"/>
            <a:r>
              <a:rPr lang="en-US" sz="2800" b="1" i="1" dirty="0">
                <a:solidFill>
                  <a:srgbClr val="FFFF00"/>
                </a:solidFill>
              </a:rPr>
              <a:t>Caloric Replacement to Facilitate Earth Independence - Needed for: Long duration Surface missions on the Moon and Mars</a:t>
            </a:r>
            <a:endParaRPr lang="en-US" sz="2000" b="1" dirty="0">
              <a:solidFill>
                <a:schemeClr val="bg1"/>
              </a:solidFill>
            </a:endParaRPr>
          </a:p>
          <a:p>
            <a:pPr marL="342900" lvl="1" indent="-333375">
              <a:buFont typeface="Arial" charset="0"/>
              <a:buChar char="•"/>
            </a:pPr>
            <a:r>
              <a:rPr lang="en-US" sz="2000" b="0" dirty="0">
                <a:solidFill>
                  <a:schemeClr val="bg1"/>
                </a:solidFill>
              </a:rPr>
              <a:t>Reduce up-mass associated with pre-packaged food</a:t>
            </a:r>
          </a:p>
          <a:p>
            <a:pPr marL="342900" indent="-342900">
              <a:buFont typeface="Arial" panose="020B0604020202020204" pitchFamily="34" charset="0"/>
              <a:buChar char="•"/>
            </a:pPr>
            <a:r>
              <a:rPr lang="en-US" sz="2000" b="0" dirty="0">
                <a:solidFill>
                  <a:schemeClr val="bg1"/>
                </a:solidFill>
              </a:rPr>
              <a:t>In addition to “pick and eat” crops, include staple crops that require processing and preparation </a:t>
            </a:r>
          </a:p>
          <a:p>
            <a:pPr marL="342900" indent="-342900">
              <a:buFont typeface="Arial" panose="020B0604020202020204" pitchFamily="34" charset="0"/>
              <a:buChar char="•"/>
            </a:pPr>
            <a:r>
              <a:rPr lang="en-US" sz="2000" b="0" dirty="0">
                <a:solidFill>
                  <a:schemeClr val="bg1"/>
                </a:solidFill>
              </a:rPr>
              <a:t>Bioregenerative capability will be required for long duration surface missions</a:t>
            </a:r>
          </a:p>
        </p:txBody>
      </p:sp>
      <p:sp>
        <p:nvSpPr>
          <p:cNvPr id="4" name="Slide Number Placeholder 3"/>
          <p:cNvSpPr>
            <a:spLocks noGrp="1"/>
          </p:cNvSpPr>
          <p:nvPr>
            <p:ph type="sldNum" sz="quarter" idx="5"/>
          </p:nvPr>
        </p:nvSpPr>
        <p:spPr/>
        <p:txBody>
          <a:bodyPr/>
          <a:lstStyle/>
          <a:p>
            <a:fld id="{DABF1B26-EAA3-44D1-82F2-5B6675C75BE0}" type="slidenum">
              <a:rPr lang="en-US" smtClean="0"/>
              <a:t>10</a:t>
            </a:fld>
            <a:endParaRPr lang="en-US"/>
          </a:p>
        </p:txBody>
      </p:sp>
    </p:spTree>
    <p:extLst>
      <p:ext uri="{BB962C8B-B14F-4D97-AF65-F5344CB8AC3E}">
        <p14:creationId xmlns:p14="http://schemas.microsoft.com/office/powerpoint/2010/main" val="353039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55C316-9561-4093-B120-1B77699CA43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483739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A23CB62-F64F-44E4-83CA-6D0ECC6CFACC}" type="slidenum">
              <a:rPr lang="en-US" smtClean="0"/>
              <a:pPr>
                <a:defRPr/>
              </a:pPr>
              <a:t>16</a:t>
            </a:fld>
            <a:endParaRPr lang="en-US"/>
          </a:p>
        </p:txBody>
      </p:sp>
    </p:spTree>
    <p:extLst>
      <p:ext uri="{BB962C8B-B14F-4D97-AF65-F5344CB8AC3E}">
        <p14:creationId xmlns:p14="http://schemas.microsoft.com/office/powerpoint/2010/main" val="2407351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noProof="0" dirty="0">
              <a:solidFill>
                <a:srgbClr val="FF0000"/>
              </a:solidFill>
            </a:endParaRPr>
          </a:p>
          <a:p>
            <a:pPr marL="171450" indent="-171450">
              <a:buFont typeface="Arial" panose="020B0604020202020204" pitchFamily="34" charset="0"/>
              <a:buChar char="•"/>
            </a:pPr>
            <a:r>
              <a:rPr lang="en-US" b="0" noProof="0" dirty="0">
                <a:solidFill>
                  <a:srgbClr val="FF0000"/>
                </a:solidFill>
              </a:rPr>
              <a:t>Veggie and the Advanced Plant Habitat</a:t>
            </a:r>
            <a:endParaRPr lang="fr-FR" b="0" noProof="0" dirty="0"/>
          </a:p>
        </p:txBody>
      </p:sp>
      <p:sp>
        <p:nvSpPr>
          <p:cNvPr id="4" name="Slide Number Placeholder 3"/>
          <p:cNvSpPr>
            <a:spLocks noGrp="1"/>
          </p:cNvSpPr>
          <p:nvPr>
            <p:ph type="sldNum" sz="quarter" idx="5"/>
          </p:nvPr>
        </p:nvSpPr>
        <p:spPr/>
        <p:txBody>
          <a:bodyPr/>
          <a:lstStyle/>
          <a:p>
            <a:fld id="{DABF1B26-EAA3-44D1-82F2-5B6675C75BE0}" type="slidenum">
              <a:rPr lang="en-US" smtClean="0"/>
              <a:t>17</a:t>
            </a:fld>
            <a:endParaRPr lang="en-US" dirty="0"/>
          </a:p>
        </p:txBody>
      </p:sp>
    </p:spTree>
    <p:extLst>
      <p:ext uri="{BB962C8B-B14F-4D97-AF65-F5344CB8AC3E}">
        <p14:creationId xmlns:p14="http://schemas.microsoft.com/office/powerpoint/2010/main" val="1028649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p:spPr>
      </p:sp>
      <p:sp>
        <p:nvSpPr>
          <p:cNvPr id="174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FF2D88A0-0C01-4DEE-8EF2-7FA392A3E09B}" type="slidenum">
              <a:rPr lang="en-US" smtClean="0"/>
              <a:pPr>
                <a:defRPr/>
              </a:pPr>
              <a:t>18</a:t>
            </a:fld>
            <a:endParaRPr lang="en-US"/>
          </a:p>
        </p:txBody>
      </p:sp>
    </p:spTree>
    <p:extLst>
      <p:ext uri="{BB962C8B-B14F-4D97-AF65-F5344CB8AC3E}">
        <p14:creationId xmlns:p14="http://schemas.microsoft.com/office/powerpoint/2010/main" val="286220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p:spPr>
      </p:sp>
      <p:sp>
        <p:nvSpPr>
          <p:cNvPr id="174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dirty="0"/>
              <a:t>Veg-01 second crop,</a:t>
            </a:r>
            <a:r>
              <a:rPr lang="en-US" baseline="0" dirty="0"/>
              <a:t> first consumption</a:t>
            </a:r>
            <a:endParaRPr lang="en-US" dirty="0"/>
          </a:p>
        </p:txBody>
      </p:sp>
      <p:sp>
        <p:nvSpPr>
          <p:cNvPr id="4" name="Slide Number Placeholder 3"/>
          <p:cNvSpPr>
            <a:spLocks noGrp="1"/>
          </p:cNvSpPr>
          <p:nvPr>
            <p:ph type="sldNum" sz="quarter" idx="5"/>
          </p:nvPr>
        </p:nvSpPr>
        <p:spPr/>
        <p:txBody>
          <a:bodyPr/>
          <a:lstStyle/>
          <a:p>
            <a:pPr>
              <a:defRPr/>
            </a:pPr>
            <a:fld id="{FF2D88A0-0C01-4DEE-8EF2-7FA392A3E09B}" type="slidenum">
              <a:rPr lang="en-US" smtClean="0"/>
              <a:pPr>
                <a:defRPr/>
              </a:pPr>
              <a:t>19</a:t>
            </a:fld>
            <a:endParaRPr lang="en-US"/>
          </a:p>
        </p:txBody>
      </p:sp>
    </p:spTree>
    <p:extLst>
      <p:ext uri="{BB962C8B-B14F-4D97-AF65-F5344CB8AC3E}">
        <p14:creationId xmlns:p14="http://schemas.microsoft.com/office/powerpoint/2010/main" val="3051177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E0013C-D545-47E3-BAF4-37DF4B045225}" type="datetime1">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28568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597D7-4456-4843-8268-635A5A08E21A}" type="datetime1">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557859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A0CCF-8C46-4AEE-80AE-E8100FD61057}" type="datetime1">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38817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4E620-1400-4E15-AE91-86E5554227BD}" type="datetime1">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67551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D7DF27-8FEE-475B-89A6-8F0976E3EFEF}" type="datetime1">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46904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19D34C-2050-40A9-A44D-C41C95BDB702}" type="datetime1">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96272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162EE-9C24-4DB1-82D0-B319A631F4D8}" type="datetime1">
              <a:rPr lang="en-US" smtClean="0"/>
              <a:t>4/21/2022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156375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92CE9F-4211-43B6-994A-4DB8798D7A3B}" type="datetime1">
              <a:rPr lang="en-US" smtClean="0"/>
              <a:t>4/21/2022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87049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9E02F-94AA-46B8-A4A5-F87F2491D8B3}" type="datetime1">
              <a:rPr lang="en-US" smtClean="0"/>
              <a:t>4/21/2022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383399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07E97-FB6A-4851-8906-8F7E9DC82F63}" type="datetime1">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5693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BCCA1B-D3D7-4C70-A4F3-6CDCC3EAA8BA}" type="datetime1">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4FCE3-98A4-4385-9FA0-D7D495E5CB61}" type="slidenum">
              <a:rPr lang="en-US" smtClean="0"/>
              <a:t>‹#›</a:t>
            </a:fld>
            <a:endParaRPr lang="en-US"/>
          </a:p>
        </p:txBody>
      </p:sp>
    </p:spTree>
    <p:extLst>
      <p:ext uri="{BB962C8B-B14F-4D97-AF65-F5344CB8AC3E}">
        <p14:creationId xmlns:p14="http://schemas.microsoft.com/office/powerpoint/2010/main" val="206448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B7013-D195-4F6B-8BEF-0D70CCECF0D9}" type="datetime1">
              <a:rPr lang="en-US" smtClean="0"/>
              <a:t>4/21/2022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4FCE3-98A4-4385-9FA0-D7D495E5CB61}" type="slidenum">
              <a:rPr lang="en-US" smtClean="0"/>
              <a:t>‹#›</a:t>
            </a:fld>
            <a:endParaRPr lang="en-US"/>
          </a:p>
        </p:txBody>
      </p:sp>
    </p:spTree>
    <p:extLst>
      <p:ext uri="{BB962C8B-B14F-4D97-AF65-F5344CB8AC3E}">
        <p14:creationId xmlns:p14="http://schemas.microsoft.com/office/powerpoint/2010/main" val="3238702228"/>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6.WMF"/><Relationship Id="rId3" Type="http://schemas.openxmlformats.org/officeDocument/2006/relationships/image" Target="../media/image26.jpeg"/><Relationship Id="rId7" Type="http://schemas.openxmlformats.org/officeDocument/2006/relationships/image" Target="../media/image30.WMF"/><Relationship Id="rId12"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WMF"/><Relationship Id="rId11" Type="http://schemas.openxmlformats.org/officeDocument/2006/relationships/image" Target="../media/image34.WMF"/><Relationship Id="rId5" Type="http://schemas.openxmlformats.org/officeDocument/2006/relationships/image" Target="../media/image28.emf"/><Relationship Id="rId10" Type="http://schemas.openxmlformats.org/officeDocument/2006/relationships/image" Target="../media/image33.WMF"/><Relationship Id="rId4" Type="http://schemas.openxmlformats.org/officeDocument/2006/relationships/image" Target="../media/image27.emf"/><Relationship Id="rId9" Type="http://schemas.openxmlformats.org/officeDocument/2006/relationships/image" Target="../media/image32.WMF"/><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image" Target="../media/image38.WMF"/><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45.png"/><Relationship Id="rId7" Type="http://schemas.openxmlformats.org/officeDocument/2006/relationships/image" Target="../media/image47.jpe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9.WMF"/><Relationship Id="rId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8.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hyperlink" Target="ISS%20Rockumentary%201.mp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xml"/><Relationship Id="rId16"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 Id="rId5" Type="http://schemas.openxmlformats.org/officeDocument/2006/relationships/image" Target="../media/image98.jpeg"/><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1.emf"/></Relationships>
</file>

<file path=ppt/slides/_rels/slide3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240" y="-59689"/>
            <a:ext cx="12161520" cy="3462655"/>
          </a:xfrm>
          <a:prstGeom prst="rect">
            <a:avLst/>
          </a:prstGeom>
        </p:spPr>
      </p:pic>
      <p:sp>
        <p:nvSpPr>
          <p:cNvPr id="2" name="Title 1"/>
          <p:cNvSpPr>
            <a:spLocks noGrp="1"/>
          </p:cNvSpPr>
          <p:nvPr>
            <p:ph type="ctrTitle" idx="4294967295"/>
          </p:nvPr>
        </p:nvSpPr>
        <p:spPr>
          <a:xfrm>
            <a:off x="15240" y="2152650"/>
            <a:ext cx="12161519" cy="1390651"/>
          </a:xfrm>
        </p:spPr>
        <p:txBody>
          <a:bodyPr>
            <a:noAutofit/>
          </a:bodyPr>
          <a:lstStyle/>
          <a:p>
            <a:pPr algn="ctr"/>
            <a:r>
              <a:rPr lang="en-US" sz="6600" b="1" dirty="0">
                <a:solidFill>
                  <a:srgbClr val="57D3FF"/>
                </a:solidFill>
              </a:rPr>
              <a:t>Plants in Space, Veggie, and Space Crop Production</a:t>
            </a:r>
            <a:br>
              <a:rPr lang="en-US" sz="6600" b="1" dirty="0">
                <a:solidFill>
                  <a:srgbClr val="57D3FF"/>
                </a:solidFill>
              </a:rPr>
            </a:br>
            <a:endParaRPr lang="en-US" sz="6600" b="1" dirty="0">
              <a:solidFill>
                <a:srgbClr val="57D3FF"/>
              </a:solidFill>
            </a:endParaRPr>
          </a:p>
        </p:txBody>
      </p:sp>
      <p:sp>
        <p:nvSpPr>
          <p:cNvPr id="4" name="Subtitle 2"/>
          <p:cNvSpPr txBox="1">
            <a:spLocks/>
          </p:cNvSpPr>
          <p:nvPr/>
        </p:nvSpPr>
        <p:spPr>
          <a:xfrm>
            <a:off x="992065" y="3946125"/>
            <a:ext cx="10207868" cy="28670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600" dirty="0">
                <a:solidFill>
                  <a:srgbClr val="00B0F0"/>
                </a:solidFill>
              </a:rPr>
              <a:t>Gioia Massa</a:t>
            </a:r>
          </a:p>
          <a:p>
            <a:pPr marL="0" indent="0" algn="ctr">
              <a:buNone/>
            </a:pPr>
            <a:r>
              <a:rPr lang="en-US" sz="4000" dirty="0">
                <a:solidFill>
                  <a:srgbClr val="00B0F0"/>
                </a:solidFill>
              </a:rPr>
              <a:t>NASA, Kennedy Space Center, FL, USA</a:t>
            </a:r>
          </a:p>
          <a:p>
            <a:pPr marL="0" indent="0" algn="ctr">
              <a:buNone/>
            </a:pPr>
            <a:endParaRPr lang="en-US" sz="4000" dirty="0">
              <a:solidFill>
                <a:srgbClr val="00B0F0"/>
              </a:solidFill>
            </a:endParaRPr>
          </a:p>
          <a:p>
            <a:pPr marL="0" indent="0" algn="ctr">
              <a:buNone/>
            </a:pPr>
            <a:endParaRPr lang="en-US" sz="1400" dirty="0">
              <a:solidFill>
                <a:srgbClr val="00B0F0"/>
              </a:solidFill>
            </a:endParaRPr>
          </a:p>
          <a:p>
            <a:pPr marL="0" indent="0" algn="ctr">
              <a:buNone/>
            </a:pPr>
            <a:endParaRPr lang="en-US" dirty="0"/>
          </a:p>
        </p:txBody>
      </p:sp>
    </p:spTree>
    <p:extLst>
      <p:ext uri="{BB962C8B-B14F-4D97-AF65-F5344CB8AC3E}">
        <p14:creationId xmlns:p14="http://schemas.microsoft.com/office/powerpoint/2010/main" val="427826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64ED07-92DA-4820-B78A-A48D8DFF1AAF}"/>
              </a:ext>
            </a:extLst>
          </p:cNvPr>
          <p:cNvSpPr txBox="1"/>
          <p:nvPr/>
        </p:nvSpPr>
        <p:spPr>
          <a:xfrm>
            <a:off x="1524000" y="2040674"/>
            <a:ext cx="9144000" cy="1015663"/>
          </a:xfrm>
          <a:prstGeom prst="rect">
            <a:avLst/>
          </a:prstGeom>
          <a:noFill/>
        </p:spPr>
        <p:txBody>
          <a:bodyPr wrap="square" rtlCol="0">
            <a:spAutoFit/>
          </a:bodyPr>
          <a:lstStyle/>
          <a:p>
            <a:pPr algn="ctr"/>
            <a:r>
              <a:rPr lang="en-US" sz="3000" b="1" i="1" dirty="0">
                <a:solidFill>
                  <a:srgbClr val="FFFF00"/>
                </a:solidFill>
                <a:latin typeface="Arial Narrow" panose="020B0606020202030204" pitchFamily="34" charset="0"/>
              </a:rPr>
              <a:t>Ensure Food System Security</a:t>
            </a:r>
            <a:r>
              <a:rPr lang="en-US" sz="3000" b="1" i="1" dirty="0">
                <a:solidFill>
                  <a:srgbClr val="92D050"/>
                </a:solidFill>
                <a:latin typeface="Arial Narrow" panose="020B0606020202030204" pitchFamily="34" charset="0"/>
              </a:rPr>
              <a:t> </a:t>
            </a:r>
            <a:r>
              <a:rPr lang="en-US" sz="3000" b="1" i="1" dirty="0">
                <a:solidFill>
                  <a:srgbClr val="FFFF00"/>
                </a:solidFill>
                <a:latin typeface="Arial Narrow" panose="020B0606020202030204" pitchFamily="34" charset="0"/>
              </a:rPr>
              <a:t>on Long Duration Missions  Beyond LEO</a:t>
            </a:r>
            <a:endParaRPr lang="en-US" sz="3000" b="1" dirty="0">
              <a:solidFill>
                <a:srgbClr val="FFFF00"/>
              </a:solidFill>
              <a:latin typeface="Arial Narrow" panose="020B0606020202030204" pitchFamily="34" charset="0"/>
            </a:endParaRPr>
          </a:p>
        </p:txBody>
      </p:sp>
      <p:sp>
        <p:nvSpPr>
          <p:cNvPr id="12" name="TextBox 11">
            <a:extLst>
              <a:ext uri="{FF2B5EF4-FFF2-40B4-BE49-F238E27FC236}">
                <a16:creationId xmlns:a16="http://schemas.microsoft.com/office/drawing/2014/main" id="{35983FE4-FB54-44B5-A83B-58CD27C15111}"/>
              </a:ext>
            </a:extLst>
          </p:cNvPr>
          <p:cNvSpPr txBox="1"/>
          <p:nvPr/>
        </p:nvSpPr>
        <p:spPr>
          <a:xfrm>
            <a:off x="2717180" y="3766670"/>
            <a:ext cx="6757640" cy="830997"/>
          </a:xfrm>
          <a:prstGeom prst="rect">
            <a:avLst/>
          </a:prstGeom>
          <a:noFill/>
        </p:spPr>
        <p:txBody>
          <a:bodyPr wrap="square" rtlCol="0">
            <a:spAutoFit/>
          </a:bodyPr>
          <a:lstStyle>
            <a:defPPr>
              <a:defRPr lang="en-US"/>
            </a:defPPr>
            <a:lvl1pPr algn="ctr">
              <a:defRPr sz="3000" b="1" i="1">
                <a:solidFill>
                  <a:srgbClr val="FFFF00"/>
                </a:solidFill>
                <a:latin typeface="Arial Narrow" panose="020B0606020202030204" pitchFamily="34" charset="0"/>
              </a:defRPr>
            </a:lvl1pPr>
          </a:lstStyle>
          <a:p>
            <a:pPr algn="l"/>
            <a:r>
              <a:rPr lang="en-US" sz="2400" dirty="0">
                <a:solidFill>
                  <a:schemeClr val="accent6">
                    <a:lumMod val="60000"/>
                    <a:lumOff val="40000"/>
                  </a:schemeClr>
                </a:solidFill>
              </a:rPr>
              <a:t>Near-Term Goal</a:t>
            </a:r>
          </a:p>
          <a:p>
            <a:pPr algn="l"/>
            <a:r>
              <a:rPr lang="en-US" sz="2400" dirty="0">
                <a:solidFill>
                  <a:schemeClr val="accent6">
                    <a:lumMod val="60000"/>
                    <a:lumOff val="40000"/>
                  </a:schemeClr>
                </a:solidFill>
              </a:rPr>
              <a:t>Nutrient Supplementation of Prepackaged Food</a:t>
            </a:r>
          </a:p>
        </p:txBody>
      </p:sp>
      <p:sp>
        <p:nvSpPr>
          <p:cNvPr id="14" name="TextBox 13">
            <a:extLst>
              <a:ext uri="{FF2B5EF4-FFF2-40B4-BE49-F238E27FC236}">
                <a16:creationId xmlns:a16="http://schemas.microsoft.com/office/drawing/2014/main" id="{ED1CEC08-F171-49BB-AA42-2D16A97C9235}"/>
              </a:ext>
            </a:extLst>
          </p:cNvPr>
          <p:cNvSpPr txBox="1"/>
          <p:nvPr/>
        </p:nvSpPr>
        <p:spPr>
          <a:xfrm>
            <a:off x="2717180" y="4924835"/>
            <a:ext cx="7322170" cy="830997"/>
          </a:xfrm>
          <a:prstGeom prst="rect">
            <a:avLst/>
          </a:prstGeom>
          <a:noFill/>
        </p:spPr>
        <p:txBody>
          <a:bodyPr wrap="square" rtlCol="0">
            <a:spAutoFit/>
          </a:bodyPr>
          <a:lstStyle>
            <a:defPPr>
              <a:defRPr lang="en-US"/>
            </a:defPPr>
            <a:lvl1pPr algn="ctr">
              <a:defRPr sz="3000" b="1" i="1">
                <a:solidFill>
                  <a:srgbClr val="FFFF00"/>
                </a:solidFill>
                <a:latin typeface="Arial Narrow" panose="020B0606020202030204" pitchFamily="34" charset="0"/>
              </a:defRPr>
            </a:lvl1pPr>
          </a:lstStyle>
          <a:p>
            <a:pPr algn="l"/>
            <a:r>
              <a:rPr lang="en-US" sz="2400" dirty="0">
                <a:solidFill>
                  <a:schemeClr val="accent1">
                    <a:lumMod val="60000"/>
                    <a:lumOff val="40000"/>
                  </a:schemeClr>
                </a:solidFill>
              </a:rPr>
              <a:t>Long-Term Goal</a:t>
            </a:r>
          </a:p>
          <a:p>
            <a:pPr algn="l"/>
            <a:r>
              <a:rPr lang="en-US" sz="2400" dirty="0">
                <a:solidFill>
                  <a:schemeClr val="accent1">
                    <a:lumMod val="60000"/>
                    <a:lumOff val="40000"/>
                  </a:schemeClr>
                </a:solidFill>
              </a:rPr>
              <a:t>Caloric Replacement to Move Towards Earth Independence</a:t>
            </a:r>
          </a:p>
        </p:txBody>
      </p:sp>
      <p:sp>
        <p:nvSpPr>
          <p:cNvPr id="8" name="Title 2">
            <a:extLst>
              <a:ext uri="{FF2B5EF4-FFF2-40B4-BE49-F238E27FC236}">
                <a16:creationId xmlns:a16="http://schemas.microsoft.com/office/drawing/2014/main" id="{D2F54739-1739-43A0-8177-2E92BAE2BFF8}"/>
              </a:ext>
            </a:extLst>
          </p:cNvPr>
          <p:cNvSpPr txBox="1">
            <a:spLocks/>
          </p:cNvSpPr>
          <p:nvPr/>
        </p:nvSpPr>
        <p:spPr>
          <a:xfrm>
            <a:off x="2152650" y="40793"/>
            <a:ext cx="7886700" cy="1015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t>The Space Crop Production Vision</a:t>
            </a:r>
          </a:p>
        </p:txBody>
      </p:sp>
      <p:cxnSp>
        <p:nvCxnSpPr>
          <p:cNvPr id="9" name="Straight Connector 8">
            <a:extLst>
              <a:ext uri="{FF2B5EF4-FFF2-40B4-BE49-F238E27FC236}">
                <a16:creationId xmlns:a16="http://schemas.microsoft.com/office/drawing/2014/main" id="{D3D222F2-CBB4-42ED-8FB7-3911BB2F7299}"/>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1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6522" y="5331682"/>
            <a:ext cx="1775155" cy="1188720"/>
          </a:xfrm>
          <a:prstGeom prst="rect">
            <a:avLst/>
          </a:prstGeom>
          <a:effectLst>
            <a:softEdge rad="25400"/>
          </a:effectLst>
        </p:spPr>
      </p:pic>
      <p:pic>
        <p:nvPicPr>
          <p:cNvPr id="33" name="Picture 3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92527" y="2497648"/>
            <a:ext cx="1346649" cy="2103120"/>
          </a:xfrm>
          <a:prstGeom prst="rect">
            <a:avLst/>
          </a:prstGeom>
          <a:effectLst>
            <a:softEdge rad="25400"/>
          </a:effectLst>
        </p:spPr>
      </p:pic>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39794" y="2857300"/>
            <a:ext cx="954413" cy="1737360"/>
          </a:xfrm>
          <a:prstGeom prst="rect">
            <a:avLst/>
          </a:prstGeom>
          <a:effectLst>
            <a:softEdge rad="25400"/>
          </a:effectLst>
        </p:spPr>
      </p:pic>
      <p:sp>
        <p:nvSpPr>
          <p:cNvPr id="2" name="Title 1"/>
          <p:cNvSpPr>
            <a:spLocks noGrp="1"/>
          </p:cNvSpPr>
          <p:nvPr>
            <p:ph type="title"/>
          </p:nvPr>
        </p:nvSpPr>
        <p:spPr>
          <a:xfrm>
            <a:off x="1749209" y="-83839"/>
            <a:ext cx="8693585" cy="1325563"/>
          </a:xfrm>
        </p:spPr>
        <p:txBody>
          <a:bodyPr>
            <a:normAutofit/>
          </a:bodyPr>
          <a:lstStyle/>
          <a:p>
            <a:pPr algn="ctr"/>
            <a:r>
              <a:rPr lang="en-US" dirty="0"/>
              <a:t>Space Crop Production Candidates</a:t>
            </a:r>
          </a:p>
        </p:txBody>
      </p:sp>
      <p:sp>
        <p:nvSpPr>
          <p:cNvPr id="3" name="Rounded Rectangle 2"/>
          <p:cNvSpPr/>
          <p:nvPr/>
        </p:nvSpPr>
        <p:spPr>
          <a:xfrm>
            <a:off x="980189" y="1150708"/>
            <a:ext cx="2278795" cy="33715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Salad</a:t>
            </a:r>
          </a:p>
          <a:p>
            <a:pPr algn="ctr"/>
            <a:r>
              <a:rPr lang="en-US" sz="2400" b="1" dirty="0">
                <a:solidFill>
                  <a:prstClr val="white"/>
                </a:solidFill>
              </a:rPr>
              <a:t>Leafy Greens</a:t>
            </a:r>
          </a:p>
          <a:p>
            <a:pPr algn="ctr"/>
            <a:r>
              <a:rPr lang="en-US" sz="2400" b="1" dirty="0">
                <a:solidFill>
                  <a:prstClr val="white"/>
                </a:solidFill>
              </a:rPr>
              <a:t>Tomato</a:t>
            </a:r>
          </a:p>
          <a:p>
            <a:pPr algn="ctr"/>
            <a:r>
              <a:rPr lang="en-US" sz="2400" b="1" dirty="0">
                <a:solidFill>
                  <a:prstClr val="white"/>
                </a:solidFill>
              </a:rPr>
              <a:t>Pepper</a:t>
            </a:r>
          </a:p>
          <a:p>
            <a:pPr algn="ctr"/>
            <a:r>
              <a:rPr lang="en-US" sz="2400" b="1" dirty="0">
                <a:solidFill>
                  <a:prstClr val="white"/>
                </a:solidFill>
              </a:rPr>
              <a:t>Radish</a:t>
            </a:r>
          </a:p>
          <a:p>
            <a:pPr algn="ctr"/>
            <a:r>
              <a:rPr lang="en-US" sz="2400" b="1" dirty="0">
                <a:solidFill>
                  <a:prstClr val="white"/>
                </a:solidFill>
              </a:rPr>
              <a:t>Strawberry</a:t>
            </a:r>
          </a:p>
          <a:p>
            <a:pPr algn="ctr"/>
            <a:r>
              <a:rPr lang="en-US" sz="2400" b="1" dirty="0">
                <a:solidFill>
                  <a:prstClr val="white"/>
                </a:solidFill>
              </a:rPr>
              <a:t>Green Onion</a:t>
            </a:r>
          </a:p>
          <a:p>
            <a:pPr algn="ctr"/>
            <a:r>
              <a:rPr lang="en-US" sz="2400" b="1" dirty="0">
                <a:solidFill>
                  <a:prstClr val="white"/>
                </a:solidFill>
              </a:rPr>
              <a:t>Pea</a:t>
            </a:r>
          </a:p>
          <a:p>
            <a:pPr algn="ctr"/>
            <a:r>
              <a:rPr lang="en-US" sz="2400" b="1" dirty="0">
                <a:solidFill>
                  <a:prstClr val="white"/>
                </a:solidFill>
              </a:rPr>
              <a:t>Carrot</a:t>
            </a:r>
          </a:p>
        </p:txBody>
      </p:sp>
      <p:sp>
        <p:nvSpPr>
          <p:cNvPr id="5" name="Rounded Rectangle 4"/>
          <p:cNvSpPr/>
          <p:nvPr/>
        </p:nvSpPr>
        <p:spPr>
          <a:xfrm>
            <a:off x="4417047" y="4697015"/>
            <a:ext cx="1421773" cy="20095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Herbs</a:t>
            </a:r>
          </a:p>
          <a:p>
            <a:pPr algn="ctr"/>
            <a:r>
              <a:rPr lang="en-US" sz="2400" b="1" dirty="0">
                <a:solidFill>
                  <a:prstClr val="white"/>
                </a:solidFill>
              </a:rPr>
              <a:t>Basil</a:t>
            </a:r>
          </a:p>
          <a:p>
            <a:pPr algn="ctr"/>
            <a:r>
              <a:rPr lang="en-US" sz="2400" b="1" dirty="0">
                <a:solidFill>
                  <a:prstClr val="white"/>
                </a:solidFill>
              </a:rPr>
              <a:t>Mint</a:t>
            </a:r>
          </a:p>
          <a:p>
            <a:pPr algn="ctr"/>
            <a:r>
              <a:rPr lang="en-US" sz="2400" b="1" dirty="0">
                <a:solidFill>
                  <a:prstClr val="white"/>
                </a:solidFill>
              </a:rPr>
              <a:t>Chives</a:t>
            </a:r>
          </a:p>
          <a:p>
            <a:pPr algn="ctr"/>
            <a:r>
              <a:rPr lang="en-US" sz="2400" b="1" dirty="0">
                <a:solidFill>
                  <a:prstClr val="white"/>
                </a:solidFill>
              </a:rPr>
              <a:t>Dill</a:t>
            </a:r>
          </a:p>
        </p:txBody>
      </p:sp>
      <p:sp>
        <p:nvSpPr>
          <p:cNvPr id="12" name="Line Callout 1 11"/>
          <p:cNvSpPr/>
          <p:nvPr/>
        </p:nvSpPr>
        <p:spPr>
          <a:xfrm>
            <a:off x="3567601" y="1136089"/>
            <a:ext cx="2065944" cy="1158719"/>
          </a:xfrm>
          <a:prstGeom prst="borderCallout1">
            <a:avLst>
              <a:gd name="adj1" fmla="val 46266"/>
              <a:gd name="adj2" fmla="val 993"/>
              <a:gd name="adj3" fmla="val 53738"/>
              <a:gd name="adj4" fmla="val -1454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Lettuce, Chinese cabbage, Swiss chard, </a:t>
            </a:r>
            <a:r>
              <a:rPr lang="en-US" dirty="0" err="1">
                <a:solidFill>
                  <a:prstClr val="white"/>
                </a:solidFill>
              </a:rPr>
              <a:t>Mizuna</a:t>
            </a:r>
            <a:r>
              <a:rPr lang="en-US" dirty="0">
                <a:solidFill>
                  <a:prstClr val="white"/>
                </a:solidFill>
              </a:rPr>
              <a:t>, Spinach</a:t>
            </a:r>
          </a:p>
        </p:txBody>
      </p:sp>
      <p:sp>
        <p:nvSpPr>
          <p:cNvPr id="13" name="Left-Up Arrow 12"/>
          <p:cNvSpPr/>
          <p:nvPr/>
        </p:nvSpPr>
        <p:spPr>
          <a:xfrm flipH="1">
            <a:off x="1758211" y="4561451"/>
            <a:ext cx="2642153" cy="1737360"/>
          </a:xfrm>
          <a:prstGeom prst="leftUpArrow">
            <a:avLst>
              <a:gd name="adj1" fmla="val 47500"/>
              <a:gd name="adj2" fmla="val 23750"/>
              <a:gd name="adj3" fmla="val 25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CONSUMED FRESH WITHOUT PROCESSING</a:t>
            </a:r>
          </a:p>
        </p:txBody>
      </p:sp>
      <p:grpSp>
        <p:nvGrpSpPr>
          <p:cNvPr id="6" name="Group 5">
            <a:extLst>
              <a:ext uri="{FF2B5EF4-FFF2-40B4-BE49-F238E27FC236}">
                <a16:creationId xmlns:a16="http://schemas.microsoft.com/office/drawing/2014/main" id="{E7A3132D-62AE-4BEA-9B1C-91D7333296BD}"/>
              </a:ext>
            </a:extLst>
          </p:cNvPr>
          <p:cNvGrpSpPr/>
          <p:nvPr/>
        </p:nvGrpSpPr>
        <p:grpSpPr>
          <a:xfrm>
            <a:off x="7337327" y="1728592"/>
            <a:ext cx="4529958" cy="3424613"/>
            <a:chOff x="7064067" y="1634002"/>
            <a:chExt cx="4529958" cy="3424613"/>
          </a:xfrm>
        </p:grpSpPr>
        <p:grpSp>
          <p:nvGrpSpPr>
            <p:cNvPr id="24" name="Group 23"/>
            <p:cNvGrpSpPr/>
            <p:nvPr/>
          </p:nvGrpSpPr>
          <p:grpSpPr>
            <a:xfrm>
              <a:off x="7064067" y="1634002"/>
              <a:ext cx="2238699" cy="3424613"/>
              <a:chOff x="6196082" y="-246634"/>
              <a:chExt cx="2984931" cy="4566151"/>
            </a:xfrm>
          </p:grpSpPr>
          <p:sp>
            <p:nvSpPr>
              <p:cNvPr id="9" name="Rounded Rectangle 8"/>
              <p:cNvSpPr/>
              <p:nvPr/>
            </p:nvSpPr>
            <p:spPr>
              <a:xfrm>
                <a:off x="6196082" y="-246634"/>
                <a:ext cx="2984931" cy="4566151"/>
              </a:xfrm>
              <a:prstGeom prst="roundRect">
                <a:avLst/>
              </a:prstGeom>
              <a:noFill/>
              <a:ln>
                <a:solidFill>
                  <a:srgbClr val="008E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prstClr val="white"/>
                    </a:solidFill>
                  </a:rPr>
                  <a:t>Staple Crops</a:t>
                </a:r>
              </a:p>
              <a:p>
                <a:pPr algn="ctr"/>
                <a:r>
                  <a:rPr lang="en-US" sz="2400" b="1" dirty="0">
                    <a:solidFill>
                      <a:prstClr val="white"/>
                    </a:solidFill>
                  </a:rPr>
                  <a:t>White Potato</a:t>
                </a:r>
              </a:p>
              <a:p>
                <a:pPr algn="ctr"/>
                <a:r>
                  <a:rPr lang="en-US" sz="2400" b="1" dirty="0">
                    <a:solidFill>
                      <a:prstClr val="white"/>
                    </a:solidFill>
                  </a:rPr>
                  <a:t>Sweet Potato</a:t>
                </a:r>
              </a:p>
              <a:p>
                <a:pPr algn="ctr"/>
                <a:endParaRPr lang="en-US" sz="2400" b="1" dirty="0">
                  <a:solidFill>
                    <a:prstClr val="white"/>
                  </a:solidFill>
                </a:endParaRPr>
              </a:p>
              <a:p>
                <a:pPr algn="ctr"/>
                <a:r>
                  <a:rPr lang="en-US" sz="2400" b="1" dirty="0">
                    <a:solidFill>
                      <a:prstClr val="white"/>
                    </a:solidFill>
                  </a:rPr>
                  <a:t>Rice</a:t>
                </a:r>
              </a:p>
              <a:p>
                <a:pPr algn="ctr"/>
                <a:r>
                  <a:rPr lang="en-US" sz="2400" b="1" dirty="0">
                    <a:solidFill>
                      <a:prstClr val="white"/>
                    </a:solidFill>
                  </a:rPr>
                  <a:t>Wheat</a:t>
                </a:r>
              </a:p>
              <a:p>
                <a:pPr algn="ctr"/>
                <a:r>
                  <a:rPr lang="en-US" sz="2400" b="1" dirty="0">
                    <a:solidFill>
                      <a:prstClr val="white"/>
                    </a:solidFill>
                  </a:rPr>
                  <a:t>Dried Bean</a:t>
                </a:r>
              </a:p>
              <a:p>
                <a:pPr algn="ctr"/>
                <a:r>
                  <a:rPr lang="en-US" sz="2400" b="1" dirty="0">
                    <a:solidFill>
                      <a:prstClr val="white"/>
                    </a:solidFill>
                  </a:rPr>
                  <a:t>Soybean</a:t>
                </a:r>
              </a:p>
              <a:p>
                <a:pPr algn="ctr"/>
                <a:r>
                  <a:rPr lang="en-US" sz="2400" b="1" dirty="0">
                    <a:solidFill>
                      <a:prstClr val="white"/>
                    </a:solidFill>
                  </a:rPr>
                  <a:t>Peanut</a:t>
                </a:r>
              </a:p>
            </p:txBody>
          </p:sp>
          <p:cxnSp>
            <p:nvCxnSpPr>
              <p:cNvPr id="23" name="Straight Connector 22"/>
              <p:cNvCxnSpPr/>
              <p:nvPr/>
            </p:nvCxnSpPr>
            <p:spPr>
              <a:xfrm>
                <a:off x="6196082" y="2314162"/>
                <a:ext cx="2275078"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864689" y="1975122"/>
              <a:ext cx="1699146" cy="923330"/>
            </a:xfrm>
            <a:prstGeom prst="rect">
              <a:avLst/>
            </a:prstGeom>
            <a:noFill/>
            <a:ln>
              <a:solidFill>
                <a:schemeClr val="accent1">
                  <a:lumMod val="75000"/>
                </a:schemeClr>
              </a:solidFill>
            </a:ln>
          </p:spPr>
          <p:txBody>
            <a:bodyPr wrap="square" rtlCol="0">
              <a:spAutoFit/>
            </a:bodyPr>
            <a:lstStyle/>
            <a:p>
              <a:r>
                <a:rPr lang="en-US" dirty="0">
                  <a:solidFill>
                    <a:prstClr val="white"/>
                  </a:solidFill>
                </a:rPr>
                <a:t>MINIMAL PREPARATION / COOKING</a:t>
              </a:r>
            </a:p>
          </p:txBody>
        </p:sp>
        <p:sp>
          <p:nvSpPr>
            <p:cNvPr id="17" name="Right Brace 16"/>
            <p:cNvSpPr/>
            <p:nvPr/>
          </p:nvSpPr>
          <p:spPr>
            <a:xfrm>
              <a:off x="9451549" y="2107180"/>
              <a:ext cx="430219" cy="5708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white"/>
                </a:solidFill>
              </a:endParaRPr>
            </a:p>
          </p:txBody>
        </p:sp>
        <p:sp>
          <p:nvSpPr>
            <p:cNvPr id="19" name="Right Brace 18"/>
            <p:cNvSpPr/>
            <p:nvPr/>
          </p:nvSpPr>
          <p:spPr>
            <a:xfrm>
              <a:off x="9383713" y="3239193"/>
              <a:ext cx="430219" cy="17123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white"/>
                </a:solidFill>
              </a:endParaRPr>
            </a:p>
          </p:txBody>
        </p:sp>
        <p:sp>
          <p:nvSpPr>
            <p:cNvPr id="21" name="TextBox 20"/>
            <p:cNvSpPr txBox="1"/>
            <p:nvPr/>
          </p:nvSpPr>
          <p:spPr>
            <a:xfrm>
              <a:off x="9894879" y="3633681"/>
              <a:ext cx="1699146" cy="923330"/>
            </a:xfrm>
            <a:prstGeom prst="rect">
              <a:avLst/>
            </a:prstGeom>
            <a:noFill/>
            <a:ln>
              <a:solidFill>
                <a:schemeClr val="accent1">
                  <a:lumMod val="75000"/>
                </a:schemeClr>
              </a:solidFill>
            </a:ln>
          </p:spPr>
          <p:txBody>
            <a:bodyPr wrap="square" rtlCol="0">
              <a:spAutoFit/>
            </a:bodyPr>
            <a:lstStyle/>
            <a:p>
              <a:r>
                <a:rPr lang="en-US" dirty="0">
                  <a:solidFill>
                    <a:prstClr val="white"/>
                  </a:solidFill>
                </a:rPr>
                <a:t>SIGNIFICANT PREPARATION / COOKING</a:t>
              </a:r>
            </a:p>
          </p:txBody>
        </p:sp>
      </p:grpSp>
      <p:pic>
        <p:nvPicPr>
          <p:cNvPr id="26" name="Picture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36176" y="4839596"/>
            <a:ext cx="1313768" cy="91440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45714" y="5469372"/>
            <a:ext cx="1271082" cy="9144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70183" y="1099375"/>
            <a:ext cx="1210321" cy="96012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98272" y="1088255"/>
            <a:ext cx="1487954" cy="1280160"/>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62751" y="5353970"/>
            <a:ext cx="1106704" cy="1554480"/>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6997100">
            <a:off x="-98941" y="3872208"/>
            <a:ext cx="1076424" cy="822960"/>
          </a:xfrm>
          <a:prstGeom prst="rect">
            <a:avLst/>
          </a:prstGeom>
        </p:spPr>
      </p:pic>
      <p:pic>
        <p:nvPicPr>
          <p:cNvPr id="35" name="Picture 34"/>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690546" y="2836487"/>
            <a:ext cx="372863" cy="1280160"/>
          </a:xfrm>
          <a:prstGeom prst="rect">
            <a:avLst/>
          </a:prstGeom>
        </p:spPr>
      </p:pic>
      <p:pic>
        <p:nvPicPr>
          <p:cNvPr id="36" name="Picture 3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448077">
            <a:off x="165873" y="1370266"/>
            <a:ext cx="563916" cy="1828800"/>
          </a:xfrm>
          <a:prstGeom prst="rect">
            <a:avLst/>
          </a:prstGeom>
        </p:spPr>
      </p:pic>
      <p:pic>
        <p:nvPicPr>
          <p:cNvPr id="37" name="Picture 36"/>
          <p:cNvPicPr>
            <a:picLocks noChangeAspect="1"/>
          </p:cNvPicPr>
          <p:nvPr/>
        </p:nvPicPr>
        <p:blipFill rotWithShape="1">
          <a:blip r:embed="rId14" cstate="print">
            <a:extLst>
              <a:ext uri="{28A0092B-C50C-407E-A947-70E740481C1C}">
                <a14:useLocalDpi xmlns:a14="http://schemas.microsoft.com/office/drawing/2010/main"/>
              </a:ext>
            </a:extLst>
          </a:blip>
          <a:srcRect l="11034" b="8757"/>
          <a:stretch/>
        </p:blipFill>
        <p:spPr>
          <a:xfrm>
            <a:off x="539530" y="4959632"/>
            <a:ext cx="1069899" cy="1097280"/>
          </a:xfrm>
          <a:prstGeom prst="rect">
            <a:avLst/>
          </a:prstGeom>
        </p:spPr>
      </p:pic>
      <p:cxnSp>
        <p:nvCxnSpPr>
          <p:cNvPr id="39" name="Straight Connector 38"/>
          <p:cNvCxnSpPr/>
          <p:nvPr/>
        </p:nvCxnSpPr>
        <p:spPr>
          <a:xfrm>
            <a:off x="1866900" y="976327"/>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502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235" y="98290"/>
            <a:ext cx="8172450" cy="1325563"/>
          </a:xfrm>
        </p:spPr>
        <p:txBody>
          <a:bodyPr>
            <a:normAutofit/>
          </a:bodyPr>
          <a:lstStyle/>
          <a:p>
            <a:pPr algn="ctr"/>
            <a:r>
              <a:rPr lang="en-US" sz="4400" dirty="0">
                <a:latin typeface="+mn-lt"/>
              </a:rPr>
              <a:t>Plant Growth and the Environment</a:t>
            </a:r>
          </a:p>
        </p:txBody>
      </p:sp>
      <p:sp>
        <p:nvSpPr>
          <p:cNvPr id="3" name="TextBox 2"/>
          <p:cNvSpPr txBox="1"/>
          <p:nvPr/>
        </p:nvSpPr>
        <p:spPr>
          <a:xfrm>
            <a:off x="548641" y="1341301"/>
            <a:ext cx="5301742" cy="461665"/>
          </a:xfrm>
          <a:prstGeom prst="rect">
            <a:avLst/>
          </a:prstGeom>
          <a:noFill/>
        </p:spPr>
        <p:txBody>
          <a:bodyPr wrap="square" rtlCol="0">
            <a:spAutoFit/>
          </a:bodyPr>
          <a:lstStyle/>
          <a:p>
            <a:r>
              <a:rPr lang="en-US" sz="2400" b="1" u="sng" dirty="0"/>
              <a:t>5 Cardinal Factors of Plant Growth</a:t>
            </a:r>
            <a:r>
              <a:rPr lang="en-US" sz="2400" b="1"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9022" y="2434306"/>
            <a:ext cx="680460" cy="13990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3653" y="1846016"/>
            <a:ext cx="878799" cy="8229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5379" y="2409832"/>
            <a:ext cx="1188720" cy="1188720"/>
          </a:xfrm>
          <a:prstGeom prst="rect">
            <a:avLst/>
          </a:prstGeom>
        </p:spPr>
      </p:pic>
      <p:grpSp>
        <p:nvGrpSpPr>
          <p:cNvPr id="15" name="Group 14">
            <a:extLst>
              <a:ext uri="{FF2B5EF4-FFF2-40B4-BE49-F238E27FC236}">
                <a16:creationId xmlns:a16="http://schemas.microsoft.com/office/drawing/2014/main" id="{169B82A7-0BA8-4B8F-A38D-EED16652999C}"/>
              </a:ext>
            </a:extLst>
          </p:cNvPr>
          <p:cNvGrpSpPr>
            <a:grpSpLocks noChangeAspect="1"/>
          </p:cNvGrpSpPr>
          <p:nvPr/>
        </p:nvGrpSpPr>
        <p:grpSpPr>
          <a:xfrm>
            <a:off x="3771816" y="4908645"/>
            <a:ext cx="1463038" cy="608054"/>
            <a:chOff x="3810345" y="4989007"/>
            <a:chExt cx="1320071" cy="464302"/>
          </a:xfrm>
        </p:grpSpPr>
        <p:sp>
          <p:nvSpPr>
            <p:cNvPr id="7" name="Oval 6"/>
            <p:cNvSpPr/>
            <p:nvPr/>
          </p:nvSpPr>
          <p:spPr>
            <a:xfrm>
              <a:off x="3810345" y="5014612"/>
              <a:ext cx="725482" cy="43869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O</a:t>
              </a:r>
              <a:r>
                <a:rPr lang="en-US" sz="2000" b="1" baseline="-25000" dirty="0">
                  <a:solidFill>
                    <a:schemeClr val="bg1"/>
                  </a:solidFill>
                </a:rPr>
                <a:t>2</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5174" y="4989007"/>
              <a:ext cx="735242" cy="448095"/>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9112" y="4426470"/>
            <a:ext cx="904779" cy="118872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0742" y="3017237"/>
            <a:ext cx="1197406" cy="1694476"/>
          </a:xfrm>
          <a:prstGeom prst="rect">
            <a:avLst/>
          </a:prstGeom>
        </p:spPr>
      </p:pic>
      <p:cxnSp>
        <p:nvCxnSpPr>
          <p:cNvPr id="20" name="Straight Arrow Connector 19"/>
          <p:cNvCxnSpPr>
            <a:stCxn id="4" idx="3"/>
          </p:cNvCxnSpPr>
          <p:nvPr/>
        </p:nvCxnSpPr>
        <p:spPr>
          <a:xfrm>
            <a:off x="4279482" y="3133823"/>
            <a:ext cx="1372165" cy="171276"/>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H="1">
            <a:off x="6363669" y="2695688"/>
            <a:ext cx="96685" cy="39151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flipH="1">
            <a:off x="6673517" y="2902797"/>
            <a:ext cx="1600797" cy="75404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flipV="1">
            <a:off x="6412011" y="4157345"/>
            <a:ext cx="1262433" cy="72547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V="1">
            <a:off x="4564446" y="4216525"/>
            <a:ext cx="1226935" cy="611774"/>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66900" y="106398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662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39347"/>
            <a:ext cx="7886700" cy="1325563"/>
          </a:xfrm>
        </p:spPr>
        <p:txBody>
          <a:bodyPr>
            <a:normAutofit/>
          </a:bodyPr>
          <a:lstStyle/>
          <a:p>
            <a:pPr algn="ctr"/>
            <a:r>
              <a:rPr lang="en-US" sz="4400" dirty="0">
                <a:latin typeface="+mn-lt"/>
              </a:rPr>
              <a:t>The Space Environment</a:t>
            </a:r>
          </a:p>
        </p:txBody>
      </p:sp>
      <p:sp>
        <p:nvSpPr>
          <p:cNvPr id="3" name="TextBox 2"/>
          <p:cNvSpPr txBox="1"/>
          <p:nvPr/>
        </p:nvSpPr>
        <p:spPr>
          <a:xfrm>
            <a:off x="2884521" y="1196150"/>
            <a:ext cx="6422959" cy="646331"/>
          </a:xfrm>
          <a:prstGeom prst="rect">
            <a:avLst/>
          </a:prstGeom>
          <a:noFill/>
        </p:spPr>
        <p:txBody>
          <a:bodyPr wrap="square" rtlCol="0">
            <a:spAutoFit/>
          </a:bodyPr>
          <a:lstStyle/>
          <a:p>
            <a:pPr algn="ctr"/>
            <a:r>
              <a:rPr lang="en-US" b="1" dirty="0"/>
              <a:t>….and how these work with and without </a:t>
            </a:r>
            <a:r>
              <a:rPr lang="en-US" b="1" u="sng" dirty="0"/>
              <a:t>Gravity!</a:t>
            </a:r>
          </a:p>
          <a:p>
            <a:pPr algn="ctr"/>
            <a:endParaRPr lang="en-US" b="1" u="sng" dirty="0"/>
          </a:p>
        </p:txBody>
      </p:sp>
      <p:grpSp>
        <p:nvGrpSpPr>
          <p:cNvPr id="32" name="Group 31"/>
          <p:cNvGrpSpPr>
            <a:grpSpLocks noChangeAspect="1"/>
          </p:cNvGrpSpPr>
          <p:nvPr/>
        </p:nvGrpSpPr>
        <p:grpSpPr>
          <a:xfrm>
            <a:off x="6210833" y="4024739"/>
            <a:ext cx="5852160" cy="2286000"/>
            <a:chOff x="6983367" y="4069884"/>
            <a:chExt cx="5117911" cy="2348361"/>
          </a:xfrm>
        </p:grpSpPr>
        <p:grpSp>
          <p:nvGrpSpPr>
            <p:cNvPr id="23" name="Group 22"/>
            <p:cNvGrpSpPr/>
            <p:nvPr/>
          </p:nvGrpSpPr>
          <p:grpSpPr>
            <a:xfrm>
              <a:off x="7134108" y="4497095"/>
              <a:ext cx="4811290" cy="1554480"/>
              <a:chOff x="7134108" y="4497095"/>
              <a:chExt cx="4811290" cy="155448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4108" y="4542815"/>
                <a:ext cx="1113568" cy="1463040"/>
              </a:xfrm>
              <a:prstGeom prst="rect">
                <a:avLst/>
              </a:prstGeom>
            </p:spPr>
          </p:pic>
          <p:pic>
            <p:nvPicPr>
              <p:cNvPr id="19" name="Picture 18"/>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0393099" y="4497095"/>
                <a:ext cx="1552299" cy="1554480"/>
              </a:xfrm>
              <a:prstGeom prst="rect">
                <a:avLst/>
              </a:prstGeom>
            </p:spPr>
          </p:pic>
          <p:sp>
            <p:nvSpPr>
              <p:cNvPr id="21" name="TextBox 20"/>
              <p:cNvSpPr txBox="1"/>
              <p:nvPr/>
            </p:nvSpPr>
            <p:spPr>
              <a:xfrm>
                <a:off x="8247676" y="4497095"/>
                <a:ext cx="2183642" cy="1359542"/>
              </a:xfrm>
              <a:prstGeom prst="rect">
                <a:avLst/>
              </a:prstGeom>
              <a:noFill/>
            </p:spPr>
            <p:txBody>
              <a:bodyPr wrap="square" rtlCol="0">
                <a:spAutoFit/>
              </a:bodyPr>
              <a:lstStyle/>
              <a:p>
                <a:r>
                  <a:rPr lang="en-US" sz="2000" dirty="0"/>
                  <a:t>Fertilizer is heavy to launch so we need to learn how to recycle plant waste</a:t>
                </a:r>
              </a:p>
            </p:txBody>
          </p:sp>
        </p:grpSp>
        <p:sp>
          <p:nvSpPr>
            <p:cNvPr id="27" name="Rounded Rectangle 26"/>
            <p:cNvSpPr/>
            <p:nvPr/>
          </p:nvSpPr>
          <p:spPr>
            <a:xfrm>
              <a:off x="6983367" y="4069884"/>
              <a:ext cx="5117911" cy="23483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31" name="Group 30"/>
          <p:cNvGrpSpPr>
            <a:grpSpLocks/>
          </p:cNvGrpSpPr>
          <p:nvPr/>
        </p:nvGrpSpPr>
        <p:grpSpPr>
          <a:xfrm>
            <a:off x="49820" y="4024739"/>
            <a:ext cx="5967655" cy="2286000"/>
            <a:chOff x="152479" y="4080680"/>
            <a:chExt cx="6079376" cy="2223996"/>
          </a:xfrm>
        </p:grpSpPr>
        <p:grpSp>
          <p:nvGrpSpPr>
            <p:cNvPr id="29" name="Group 28"/>
            <p:cNvGrpSpPr/>
            <p:nvPr/>
          </p:nvGrpSpPr>
          <p:grpSpPr>
            <a:xfrm>
              <a:off x="152479" y="4327841"/>
              <a:ext cx="5689973" cy="1910648"/>
              <a:chOff x="152479" y="4327841"/>
              <a:chExt cx="5689973" cy="191064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79" y="4426425"/>
                <a:ext cx="1280160" cy="128016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7079" y="4394028"/>
                <a:ext cx="2545373" cy="1693831"/>
              </a:xfrm>
              <a:prstGeom prst="rect">
                <a:avLst/>
              </a:prstGeom>
            </p:spPr>
          </p:pic>
          <p:sp>
            <p:nvSpPr>
              <p:cNvPr id="17" name="TextBox 16"/>
              <p:cNvSpPr txBox="1"/>
              <p:nvPr/>
            </p:nvSpPr>
            <p:spPr>
              <a:xfrm>
                <a:off x="1473584" y="4327841"/>
                <a:ext cx="1958136" cy="1910648"/>
              </a:xfrm>
              <a:prstGeom prst="rect">
                <a:avLst/>
              </a:prstGeom>
              <a:noFill/>
            </p:spPr>
            <p:txBody>
              <a:bodyPr wrap="square" rtlCol="0">
                <a:spAutoFit/>
              </a:bodyPr>
              <a:lstStyle/>
              <a:p>
                <a:r>
                  <a:rPr lang="en-US" sz="2000" dirty="0"/>
                  <a:t>Water forms a ball, and water and air don’t mix well, and roots need both!</a:t>
                </a:r>
              </a:p>
            </p:txBody>
          </p:sp>
        </p:grpSp>
        <p:sp>
          <p:nvSpPr>
            <p:cNvPr id="30" name="Rounded Rectangle 29"/>
            <p:cNvSpPr/>
            <p:nvPr/>
          </p:nvSpPr>
          <p:spPr>
            <a:xfrm>
              <a:off x="270137" y="4080680"/>
              <a:ext cx="5961718" cy="222399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18" name="Group 17"/>
          <p:cNvGrpSpPr>
            <a:grpSpLocks noChangeAspect="1"/>
          </p:cNvGrpSpPr>
          <p:nvPr/>
        </p:nvGrpSpPr>
        <p:grpSpPr>
          <a:xfrm>
            <a:off x="6223696" y="1835611"/>
            <a:ext cx="5852160" cy="2057400"/>
            <a:chOff x="6345345" y="1699604"/>
            <a:chExt cx="5632795" cy="2276363"/>
          </a:xfrm>
        </p:grpSpPr>
        <p:grpSp>
          <p:nvGrpSpPr>
            <p:cNvPr id="13" name="Group 12"/>
            <p:cNvGrpSpPr/>
            <p:nvPr/>
          </p:nvGrpSpPr>
          <p:grpSpPr>
            <a:xfrm>
              <a:off x="6686749" y="1867905"/>
              <a:ext cx="4848486" cy="1804821"/>
              <a:chOff x="6686749" y="1867905"/>
              <a:chExt cx="4848486" cy="1804821"/>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6686749" y="2279934"/>
                <a:ext cx="1074086" cy="1005840"/>
              </a:xfrm>
              <a:prstGeom prst="rect">
                <a:avLst/>
              </a:prstGeom>
            </p:spPr>
          </p:pic>
          <p:sp>
            <p:nvSpPr>
              <p:cNvPr id="14" name="TextBox 13"/>
              <p:cNvSpPr txBox="1"/>
              <p:nvPr/>
            </p:nvSpPr>
            <p:spPr>
              <a:xfrm>
                <a:off x="7820264" y="1867905"/>
                <a:ext cx="1852998" cy="1804821"/>
              </a:xfrm>
              <a:prstGeom prst="rect">
                <a:avLst/>
              </a:prstGeom>
              <a:noFill/>
            </p:spPr>
            <p:txBody>
              <a:bodyPr wrap="square" rtlCol="0">
                <a:spAutoFit/>
              </a:bodyPr>
              <a:lstStyle/>
              <a:p>
                <a:r>
                  <a:rPr lang="en-US" sz="2000" dirty="0"/>
                  <a:t>Humans like white light, but plants may grow well with other wavelengths</a:t>
                </a:r>
              </a:p>
            </p:txBody>
          </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713260" y="1895750"/>
                <a:ext cx="1821975" cy="1774209"/>
              </a:xfrm>
              <a:prstGeom prst="rect">
                <a:avLst/>
              </a:prstGeom>
            </p:spPr>
          </p:pic>
        </p:grpSp>
        <p:sp>
          <p:nvSpPr>
            <p:cNvPr id="35" name="Rounded Rectangle 34"/>
            <p:cNvSpPr/>
            <p:nvPr/>
          </p:nvSpPr>
          <p:spPr>
            <a:xfrm>
              <a:off x="6345345" y="1699604"/>
              <a:ext cx="5632795" cy="22763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grpSp>
        <p:nvGrpSpPr>
          <p:cNvPr id="39" name="Group 38"/>
          <p:cNvGrpSpPr>
            <a:grpSpLocks noChangeAspect="1"/>
          </p:cNvGrpSpPr>
          <p:nvPr/>
        </p:nvGrpSpPr>
        <p:grpSpPr>
          <a:xfrm>
            <a:off x="186332" y="1835611"/>
            <a:ext cx="5852160" cy="2056947"/>
            <a:chOff x="333420" y="1094711"/>
            <a:chExt cx="4798134" cy="2484464"/>
          </a:xfrm>
        </p:grpSpPr>
        <p:grpSp>
          <p:nvGrpSpPr>
            <p:cNvPr id="37" name="Group 36"/>
            <p:cNvGrpSpPr/>
            <p:nvPr/>
          </p:nvGrpSpPr>
          <p:grpSpPr>
            <a:xfrm>
              <a:off x="565436" y="1244839"/>
              <a:ext cx="4529003" cy="1554480"/>
              <a:chOff x="565436" y="1244839"/>
              <a:chExt cx="4529003" cy="1554480"/>
            </a:xfrm>
          </p:grpSpPr>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436" y="1244839"/>
                <a:ext cx="756067" cy="1554480"/>
              </a:xfrm>
              <a:prstGeom prst="rect">
                <a:avLst/>
              </a:prstGeom>
            </p:spPr>
          </p:pic>
          <p:sp>
            <p:nvSpPr>
              <p:cNvPr id="11" name="TextBox 10"/>
              <p:cNvSpPr txBox="1"/>
              <p:nvPr/>
            </p:nvSpPr>
            <p:spPr>
              <a:xfrm>
                <a:off x="1326767" y="1758760"/>
                <a:ext cx="2811439" cy="855014"/>
              </a:xfrm>
              <a:prstGeom prst="rect">
                <a:avLst/>
              </a:prstGeom>
              <a:noFill/>
            </p:spPr>
            <p:txBody>
              <a:bodyPr wrap="square" rtlCol="0">
                <a:spAutoFit/>
              </a:bodyPr>
              <a:lstStyle/>
              <a:p>
                <a:r>
                  <a:rPr lang="en-US" sz="2000" dirty="0"/>
                  <a:t>No convection in space so need to mix the air </a:t>
                </a: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5044" y="1381998"/>
                <a:ext cx="979395" cy="1280160"/>
              </a:xfrm>
              <a:prstGeom prst="rect">
                <a:avLst/>
              </a:prstGeom>
            </p:spPr>
          </p:pic>
        </p:grpSp>
        <p:sp>
          <p:nvSpPr>
            <p:cNvPr id="38" name="Rounded Rectangle 37"/>
            <p:cNvSpPr/>
            <p:nvPr/>
          </p:nvSpPr>
          <p:spPr>
            <a:xfrm>
              <a:off x="333420" y="1094711"/>
              <a:ext cx="4798134" cy="24844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grpSp>
      <p:cxnSp>
        <p:nvCxnSpPr>
          <p:cNvPr id="33" name="Straight Connector 32"/>
          <p:cNvCxnSpPr/>
          <p:nvPr/>
        </p:nvCxnSpPr>
        <p:spPr>
          <a:xfrm>
            <a:off x="1866900" y="106398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05E59857-3E39-49E1-8358-0F4149E2136C}"/>
              </a:ext>
            </a:extLst>
          </p:cNvPr>
          <p:cNvGrpSpPr>
            <a:grpSpLocks noChangeAspect="1"/>
          </p:cNvGrpSpPr>
          <p:nvPr/>
        </p:nvGrpSpPr>
        <p:grpSpPr>
          <a:xfrm>
            <a:off x="1855349" y="3188891"/>
            <a:ext cx="1463038" cy="608054"/>
            <a:chOff x="3810345" y="4989007"/>
            <a:chExt cx="1320071" cy="464302"/>
          </a:xfrm>
        </p:grpSpPr>
        <p:sp>
          <p:nvSpPr>
            <p:cNvPr id="36" name="Oval 35">
              <a:extLst>
                <a:ext uri="{FF2B5EF4-FFF2-40B4-BE49-F238E27FC236}">
                  <a16:creationId xmlns:a16="http://schemas.microsoft.com/office/drawing/2014/main" id="{ED349010-4FA5-4E08-B3D8-3DE2F0325AC0}"/>
                </a:ext>
              </a:extLst>
            </p:cNvPr>
            <p:cNvSpPr/>
            <p:nvPr/>
          </p:nvSpPr>
          <p:spPr>
            <a:xfrm>
              <a:off x="3810345" y="5014612"/>
              <a:ext cx="725482" cy="43869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O</a:t>
              </a:r>
              <a:r>
                <a:rPr lang="en-US" sz="2000" b="1" baseline="-25000" dirty="0">
                  <a:solidFill>
                    <a:schemeClr val="bg1"/>
                  </a:solidFill>
                </a:rPr>
                <a:t>2</a:t>
              </a:r>
            </a:p>
          </p:txBody>
        </p:sp>
        <p:pic>
          <p:nvPicPr>
            <p:cNvPr id="40" name="Picture 39">
              <a:extLst>
                <a:ext uri="{FF2B5EF4-FFF2-40B4-BE49-F238E27FC236}">
                  <a16:creationId xmlns:a16="http://schemas.microsoft.com/office/drawing/2014/main" id="{B2C7AEB6-6E9C-47C9-A9CE-7E74BD5C4C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5174" y="4989007"/>
              <a:ext cx="735242" cy="448095"/>
            </a:xfrm>
            <a:prstGeom prst="rect">
              <a:avLst/>
            </a:prstGeom>
          </p:spPr>
        </p:pic>
      </p:grpSp>
    </p:spTree>
    <p:extLst>
      <p:ext uri="{BB962C8B-B14F-4D97-AF65-F5344CB8AC3E}">
        <p14:creationId xmlns:p14="http://schemas.microsoft.com/office/powerpoint/2010/main" val="3712726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27DD3E-7507-4014-B155-B7F3ED207914}"/>
              </a:ext>
            </a:extLst>
          </p:cNvPr>
          <p:cNvSpPr txBox="1">
            <a:spLocks noGrp="1"/>
          </p:cNvSpPr>
          <p:nvPr>
            <p:ph type="title"/>
          </p:nvPr>
        </p:nvSpPr>
        <p:spPr>
          <a:xfrm>
            <a:off x="838200" y="-169125"/>
            <a:ext cx="10515600" cy="1325563"/>
          </a:xfrm>
          <a:prstGeom prst="rect">
            <a:avLst/>
          </a:prstGeom>
        </p:spPr>
        <p:txBody>
          <a:bodyPr>
            <a:normAutofit/>
          </a:bodyPr>
          <a:lstStyle>
            <a:lvl1pPr algn="ctr" defTabSz="342900" rtl="0" eaLnBrk="1" latinLnBrk="0" hangingPunct="1">
              <a:spcBef>
                <a:spcPct val="0"/>
              </a:spcBef>
              <a:buNone/>
              <a:defRPr sz="2100" kern="1200">
                <a:solidFill>
                  <a:schemeClr val="bg1"/>
                </a:solidFill>
                <a:latin typeface="+mj-lt"/>
                <a:ea typeface="+mj-ea"/>
                <a:cs typeface="+mj-cs"/>
              </a:defRPr>
            </a:lvl1pPr>
          </a:lstStyle>
          <a:p>
            <a:r>
              <a:rPr lang="en-US" sz="4000" dirty="0">
                <a:solidFill>
                  <a:schemeClr val="tx1"/>
                </a:solidFill>
                <a:effectLst>
                  <a:outerShdw blurRad="38100" dist="38100" dir="2700000" algn="tl">
                    <a:srgbClr val="000000">
                      <a:alpha val="43137"/>
                    </a:srgbClr>
                  </a:outerShdw>
                </a:effectLst>
                <a:latin typeface="+mn-lt"/>
              </a:rPr>
              <a:t>Space Crop Production Challenges</a:t>
            </a:r>
          </a:p>
        </p:txBody>
      </p:sp>
      <p:cxnSp>
        <p:nvCxnSpPr>
          <p:cNvPr id="5" name="Straight Connector 4">
            <a:extLst>
              <a:ext uri="{FF2B5EF4-FFF2-40B4-BE49-F238E27FC236}">
                <a16:creationId xmlns:a16="http://schemas.microsoft.com/office/drawing/2014/main" id="{F0D6347C-FCFF-4492-A516-9938DCCAEABD}"/>
              </a:ext>
            </a:extLst>
          </p:cNvPr>
          <p:cNvCxnSpPr>
            <a:cxnSpLocks/>
          </p:cNvCxnSpPr>
          <p:nvPr/>
        </p:nvCxnSpPr>
        <p:spPr>
          <a:xfrm>
            <a:off x="2796745" y="767617"/>
            <a:ext cx="6573796"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F4F1890-EEDE-421B-BDBF-426E3A7D1E7E}"/>
              </a:ext>
            </a:extLst>
          </p:cNvPr>
          <p:cNvSpPr/>
          <p:nvPr/>
        </p:nvSpPr>
        <p:spPr>
          <a:xfrm>
            <a:off x="2750794" y="807441"/>
            <a:ext cx="4269465" cy="4224530"/>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2DD2EC7-0F46-45DD-A041-F6AFB25EC592}"/>
              </a:ext>
            </a:extLst>
          </p:cNvPr>
          <p:cNvSpPr/>
          <p:nvPr/>
        </p:nvSpPr>
        <p:spPr>
          <a:xfrm>
            <a:off x="5097037" y="807441"/>
            <a:ext cx="4174004" cy="4134944"/>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1D07DAD-8A66-48E8-BA6B-28B9B91D1B59}"/>
              </a:ext>
            </a:extLst>
          </p:cNvPr>
          <p:cNvSpPr/>
          <p:nvPr/>
        </p:nvSpPr>
        <p:spPr>
          <a:xfrm>
            <a:off x="4151399" y="2401002"/>
            <a:ext cx="4199828" cy="4235236"/>
          </a:xfrm>
          <a:prstGeom prst="ellipse">
            <a:avLst/>
          </a:prstGeom>
          <a:solidFill>
            <a:srgbClr val="4472C4">
              <a:alpha val="30000"/>
            </a:srgbClr>
          </a:solidFill>
          <a:ln w="25400" cap="flat" cmpd="sng" algn="ctr">
            <a:solidFill>
              <a:srgbClr val="4472C4">
                <a:shade val="50000"/>
              </a:srgbClr>
            </a:solidFill>
            <a:prstDash val="solid"/>
            <a:miter lim="800000"/>
          </a:ln>
          <a:effectLst>
            <a:glow rad="444500">
              <a:srgbClr val="4472C4">
                <a:alpha val="41000"/>
              </a:srgbClr>
            </a:glow>
          </a:effectLst>
        </p:spPr>
        <p:txBody>
          <a:bodyPr wrap="square" tIns="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CCE484B-77E9-49FB-96E7-8C4FFF45A81E}"/>
              </a:ext>
            </a:extLst>
          </p:cNvPr>
          <p:cNvSpPr txBox="1"/>
          <p:nvPr/>
        </p:nvSpPr>
        <p:spPr>
          <a:xfrm>
            <a:off x="4037561" y="1005162"/>
            <a:ext cx="167065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Deep Space</a:t>
            </a:r>
          </a:p>
        </p:txBody>
      </p:sp>
      <p:sp>
        <p:nvSpPr>
          <p:cNvPr id="23" name="TextBox 22">
            <a:extLst>
              <a:ext uri="{FF2B5EF4-FFF2-40B4-BE49-F238E27FC236}">
                <a16:creationId xmlns:a16="http://schemas.microsoft.com/office/drawing/2014/main" id="{CD37790F-1A6A-40E6-914B-4AC6C0216292}"/>
              </a:ext>
            </a:extLst>
          </p:cNvPr>
          <p:cNvSpPr txBox="1"/>
          <p:nvPr/>
        </p:nvSpPr>
        <p:spPr>
          <a:xfrm>
            <a:off x="6893481" y="1034763"/>
            <a:ext cx="113351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Surface</a:t>
            </a:r>
          </a:p>
        </p:txBody>
      </p:sp>
      <p:sp>
        <p:nvSpPr>
          <p:cNvPr id="24" name="TextBox 23">
            <a:extLst>
              <a:ext uri="{FF2B5EF4-FFF2-40B4-BE49-F238E27FC236}">
                <a16:creationId xmlns:a16="http://schemas.microsoft.com/office/drawing/2014/main" id="{0089000D-796A-4778-8CB5-FBC48165E945}"/>
              </a:ext>
            </a:extLst>
          </p:cNvPr>
          <p:cNvSpPr txBox="1"/>
          <p:nvPr/>
        </p:nvSpPr>
        <p:spPr>
          <a:xfrm>
            <a:off x="5830741" y="6078834"/>
            <a:ext cx="78361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00"/>
                </a:solidFill>
                <a:effectLst/>
                <a:uLnTx/>
                <a:uFillTx/>
              </a:rPr>
              <a:t>Crop</a:t>
            </a:r>
          </a:p>
        </p:txBody>
      </p:sp>
      <p:sp>
        <p:nvSpPr>
          <p:cNvPr id="25" name="TextBox 24">
            <a:extLst>
              <a:ext uri="{FF2B5EF4-FFF2-40B4-BE49-F238E27FC236}">
                <a16:creationId xmlns:a16="http://schemas.microsoft.com/office/drawing/2014/main" id="{174DA4DB-7CE2-4F5E-9802-98EF2926DBC0}"/>
              </a:ext>
            </a:extLst>
          </p:cNvPr>
          <p:cNvSpPr txBox="1"/>
          <p:nvPr/>
        </p:nvSpPr>
        <p:spPr>
          <a:xfrm>
            <a:off x="3326592" y="1603514"/>
            <a:ext cx="2085699" cy="923330"/>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Microgravity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Fluid movement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No convection</a:t>
            </a:r>
          </a:p>
        </p:txBody>
      </p:sp>
      <p:sp>
        <p:nvSpPr>
          <p:cNvPr id="26" name="TextBox 25">
            <a:extLst>
              <a:ext uri="{FF2B5EF4-FFF2-40B4-BE49-F238E27FC236}">
                <a16:creationId xmlns:a16="http://schemas.microsoft.com/office/drawing/2014/main" id="{431B8328-18E9-462E-8159-910B1CEDD595}"/>
              </a:ext>
            </a:extLst>
          </p:cNvPr>
          <p:cNvSpPr txBox="1"/>
          <p:nvPr/>
        </p:nvSpPr>
        <p:spPr>
          <a:xfrm>
            <a:off x="5620550" y="986306"/>
            <a:ext cx="2127057" cy="1754326"/>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Water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      Recycling</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Radiation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Pressure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Micrometeorites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prstClr val="white"/>
              </a:solidFill>
              <a:effectLst/>
              <a:uLnTx/>
              <a:uFillTx/>
            </a:endParaRPr>
          </a:p>
        </p:txBody>
      </p:sp>
      <p:sp>
        <p:nvSpPr>
          <p:cNvPr id="27" name="TextBox 26">
            <a:extLst>
              <a:ext uri="{FF2B5EF4-FFF2-40B4-BE49-F238E27FC236}">
                <a16:creationId xmlns:a16="http://schemas.microsoft.com/office/drawing/2014/main" id="{8D83F6B6-60E0-46E2-B70D-5C0CB06CD45F}"/>
              </a:ext>
            </a:extLst>
          </p:cNvPr>
          <p:cNvSpPr txBox="1"/>
          <p:nvPr/>
        </p:nvSpPr>
        <p:spPr>
          <a:xfrm>
            <a:off x="7016206" y="1576555"/>
            <a:ext cx="1854995" cy="954107"/>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Dust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Partial gravity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endParaRPr>
          </a:p>
        </p:txBody>
      </p:sp>
      <p:sp>
        <p:nvSpPr>
          <p:cNvPr id="28" name="TextBox 27">
            <a:extLst>
              <a:ext uri="{FF2B5EF4-FFF2-40B4-BE49-F238E27FC236}">
                <a16:creationId xmlns:a16="http://schemas.microsoft.com/office/drawing/2014/main" id="{CD7F11C4-F690-48BF-8C04-9DAA279B6E6A}"/>
              </a:ext>
            </a:extLst>
          </p:cNvPr>
          <p:cNvSpPr txBox="1"/>
          <p:nvPr/>
        </p:nvSpPr>
        <p:spPr>
          <a:xfrm>
            <a:off x="4885526" y="4974245"/>
            <a:ext cx="3554119" cy="1200329"/>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Productivity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Stress tolerance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Environmental optimization</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Crop scheduling</a:t>
            </a:r>
          </a:p>
        </p:txBody>
      </p:sp>
      <p:sp>
        <p:nvSpPr>
          <p:cNvPr id="29" name="TextBox 28">
            <a:extLst>
              <a:ext uri="{FF2B5EF4-FFF2-40B4-BE49-F238E27FC236}">
                <a16:creationId xmlns:a16="http://schemas.microsoft.com/office/drawing/2014/main" id="{ECF13DD4-3124-40D5-90B1-ADDF596399C5}"/>
              </a:ext>
            </a:extLst>
          </p:cNvPr>
          <p:cNvSpPr txBox="1"/>
          <p:nvPr/>
        </p:nvSpPr>
        <p:spPr>
          <a:xfrm>
            <a:off x="5357906" y="2497782"/>
            <a:ext cx="3094117" cy="2862322"/>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Plant Size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High CO</a:t>
            </a:r>
            <a:r>
              <a:rPr kumimoji="0" lang="en-US" sz="1800" b="1" i="0" u="none" strike="noStrike" kern="0" cap="none" spc="0" normalizeH="0" baseline="-25000" noProof="0" dirty="0">
                <a:ln>
                  <a:noFill/>
                </a:ln>
                <a:solidFill>
                  <a:prstClr val="white"/>
                </a:solidFill>
                <a:effectLst/>
                <a:uLnTx/>
                <a:uFillTx/>
              </a:rPr>
              <a:t>2</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Food Safety &amp; Microbiome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Nutrient output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Sustainability</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Abiotic stresses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Vehicle resources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Crew time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rPr>
              <a:t>Waste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944711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F141-BF81-4C06-93B8-34D068E0F935}"/>
              </a:ext>
            </a:extLst>
          </p:cNvPr>
          <p:cNvSpPr>
            <a:spLocks noGrp="1"/>
          </p:cNvSpPr>
          <p:nvPr>
            <p:ph type="title"/>
          </p:nvPr>
        </p:nvSpPr>
        <p:spPr>
          <a:xfrm>
            <a:off x="671591" y="122759"/>
            <a:ext cx="7298871" cy="1134498"/>
          </a:xfrm>
        </p:spPr>
        <p:txBody>
          <a:bodyPr>
            <a:normAutofit fontScale="90000"/>
          </a:bodyPr>
          <a:lstStyle/>
          <a:p>
            <a:r>
              <a:rPr lang="en-US" dirty="0"/>
              <a:t>Space Crop Production Roadmap For Exploration</a:t>
            </a:r>
          </a:p>
        </p:txBody>
      </p:sp>
      <p:sp>
        <p:nvSpPr>
          <p:cNvPr id="3" name="Slide Number Placeholder 2">
            <a:extLst>
              <a:ext uri="{FF2B5EF4-FFF2-40B4-BE49-F238E27FC236}">
                <a16:creationId xmlns:a16="http://schemas.microsoft.com/office/drawing/2014/main" id="{62FB9DC1-9629-4FB3-A1D4-B9E095BB6203}"/>
              </a:ext>
            </a:extLst>
          </p:cNvPr>
          <p:cNvSpPr>
            <a:spLocks noGrp="1"/>
          </p:cNvSpPr>
          <p:nvPr>
            <p:ph type="sldNum" sz="quarter" idx="12"/>
          </p:nvPr>
        </p:nvSpPr>
        <p:spPr/>
        <p:txBody>
          <a:bodyPr/>
          <a:lstStyle/>
          <a:p>
            <a:fld id="{E304FCE3-98A4-4385-9FA0-D7D495E5CB61}" type="slidenum">
              <a:rPr lang="en-US" smtClean="0"/>
              <a:t>15</a:t>
            </a:fld>
            <a:endParaRPr lang="en-US"/>
          </a:p>
        </p:txBody>
      </p:sp>
      <p:grpSp>
        <p:nvGrpSpPr>
          <p:cNvPr id="96" name="Group 95">
            <a:extLst>
              <a:ext uri="{FF2B5EF4-FFF2-40B4-BE49-F238E27FC236}">
                <a16:creationId xmlns:a16="http://schemas.microsoft.com/office/drawing/2014/main" id="{B42298A5-F4B7-4CD3-8833-D1AB9FA9BBE5}"/>
              </a:ext>
            </a:extLst>
          </p:cNvPr>
          <p:cNvGrpSpPr/>
          <p:nvPr/>
        </p:nvGrpSpPr>
        <p:grpSpPr>
          <a:xfrm>
            <a:off x="628286" y="719110"/>
            <a:ext cx="10935428" cy="6147329"/>
            <a:chOff x="628286" y="719110"/>
            <a:chExt cx="10935428" cy="6147329"/>
          </a:xfrm>
        </p:grpSpPr>
        <p:grpSp>
          <p:nvGrpSpPr>
            <p:cNvPr id="95" name="Group 94">
              <a:extLst>
                <a:ext uri="{FF2B5EF4-FFF2-40B4-BE49-F238E27FC236}">
                  <a16:creationId xmlns:a16="http://schemas.microsoft.com/office/drawing/2014/main" id="{4E547CAC-61FF-47B6-8803-FD968193D882}"/>
                </a:ext>
              </a:extLst>
            </p:cNvPr>
            <p:cNvGrpSpPr/>
            <p:nvPr/>
          </p:nvGrpSpPr>
          <p:grpSpPr>
            <a:xfrm>
              <a:off x="628286" y="719110"/>
              <a:ext cx="10935428" cy="6147329"/>
              <a:chOff x="628286" y="719110"/>
              <a:chExt cx="10935428" cy="6147329"/>
            </a:xfrm>
          </p:grpSpPr>
          <p:pic>
            <p:nvPicPr>
              <p:cNvPr id="42" name="Picture 9" descr="Slide1">
                <a:extLst>
                  <a:ext uri="{FF2B5EF4-FFF2-40B4-BE49-F238E27FC236}">
                    <a16:creationId xmlns:a16="http://schemas.microsoft.com/office/drawing/2014/main" id="{536614E0-A6D6-431D-93D5-1E846907F0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1119" y="1714506"/>
                <a:ext cx="10675890" cy="51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42">
                <a:extLst>
                  <a:ext uri="{FF2B5EF4-FFF2-40B4-BE49-F238E27FC236}">
                    <a16:creationId xmlns:a16="http://schemas.microsoft.com/office/drawing/2014/main" id="{FDBF2D9A-F583-48F0-A173-0BE7FBD0C7B6}"/>
                  </a:ext>
                </a:extLst>
              </p:cNvPr>
              <p:cNvGrpSpPr/>
              <p:nvPr/>
            </p:nvGrpSpPr>
            <p:grpSpPr>
              <a:xfrm>
                <a:off x="4735766" y="1126648"/>
                <a:ext cx="3658591" cy="1816740"/>
                <a:chOff x="3460311" y="1379626"/>
                <a:chExt cx="3109222" cy="1100942"/>
              </a:xfrm>
            </p:grpSpPr>
            <p:sp>
              <p:nvSpPr>
                <p:cNvPr id="44" name="Rounded Rectangle 13">
                  <a:extLst>
                    <a:ext uri="{FF2B5EF4-FFF2-40B4-BE49-F238E27FC236}">
                      <a16:creationId xmlns:a16="http://schemas.microsoft.com/office/drawing/2014/main" id="{336FE2F4-E5B8-4F1F-9CE3-CCE5790D9124}"/>
                    </a:ext>
                  </a:extLst>
                </p:cNvPr>
                <p:cNvSpPr/>
                <p:nvPr/>
              </p:nvSpPr>
              <p:spPr>
                <a:xfrm>
                  <a:off x="3460311" y="1379626"/>
                  <a:ext cx="2869834" cy="1027107"/>
                </a:xfrm>
                <a:prstGeom prst="roundRect">
                  <a:avLst>
                    <a:gd name="adj" fmla="val 5738"/>
                  </a:avLst>
                </a:prstGeom>
                <a:solidFill>
                  <a:srgbClr val="E7E6E6">
                    <a:lumMod val="25000"/>
                    <a:alpha val="99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A6BABCCB-FDA9-4CD3-9C2B-5B14BBD59773}"/>
                    </a:ext>
                  </a:extLst>
                </p:cNvPr>
                <p:cNvSpPr txBox="1"/>
                <p:nvPr/>
              </p:nvSpPr>
              <p:spPr>
                <a:xfrm>
                  <a:off x="3508465" y="1419486"/>
                  <a:ext cx="2115066" cy="26336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GATEWAY</a:t>
                  </a:r>
                  <a:r>
                    <a:rPr kumimoji="0" lang="en-US" sz="1400" b="1" i="0" u="none" strike="noStrike" kern="0" cap="none" spc="0" normalizeH="0" baseline="0" noProof="0" dirty="0">
                      <a:ln>
                        <a:noFill/>
                      </a:ln>
                      <a:solidFill>
                        <a:srgbClr val="FFFF00"/>
                      </a:solidFill>
                      <a:effectLst/>
                      <a:uLnTx/>
                      <a:uFillTx/>
                    </a:rPr>
                    <a:t>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Plant</a:t>
                  </a:r>
                  <a:r>
                    <a:rPr kumimoji="0" lang="en-US" sz="1100" b="1" i="0" u="none" strike="noStrike" kern="0" cap="none" spc="0" normalizeH="0" baseline="0" noProof="0" dirty="0">
                      <a:ln>
                        <a:noFill/>
                      </a:ln>
                      <a:solidFill>
                        <a:srgbClr val="4472C4">
                          <a:lumMod val="40000"/>
                          <a:lumOff val="60000"/>
                        </a:srgbClr>
                      </a:solidFill>
                      <a:effectLst/>
                      <a:uLnTx/>
                      <a:uFillTx/>
                    </a:rPr>
                    <a:t> </a:t>
                  </a:r>
                  <a:r>
                    <a:rPr kumimoji="0" lang="en-US" sz="1100" b="1" i="1" u="none" strike="noStrike" kern="0" cap="none" spc="0" normalizeH="0" baseline="0" noProof="0" dirty="0">
                      <a:ln>
                        <a:noFill/>
                      </a:ln>
                      <a:solidFill>
                        <a:srgbClr val="4472C4">
                          <a:lumMod val="40000"/>
                          <a:lumOff val="60000"/>
                        </a:srgbClr>
                      </a:solidFill>
                      <a:effectLst/>
                      <a:uLnTx/>
                      <a:uFillTx/>
                    </a:rPr>
                    <a:t>Research</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46" name="TextBox 45">
                  <a:extLst>
                    <a:ext uri="{FF2B5EF4-FFF2-40B4-BE49-F238E27FC236}">
                      <a16:creationId xmlns:a16="http://schemas.microsoft.com/office/drawing/2014/main" id="{BD972FE1-E14C-4C64-93E1-0C15D306A21E}"/>
                    </a:ext>
                  </a:extLst>
                </p:cNvPr>
                <p:cNvSpPr txBox="1"/>
                <p:nvPr/>
              </p:nvSpPr>
              <p:spPr>
                <a:xfrm>
                  <a:off x="3538181" y="1660480"/>
                  <a:ext cx="3031352" cy="2797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lumMod val="95000"/>
                        </a:prstClr>
                      </a:solidFill>
                      <a:effectLst/>
                      <a:uLnTx/>
                      <a:uFillTx/>
                    </a:rPr>
                    <a:t>Proving ground to study the effect of deep space radiation on pick-and-eat crops in µg</a:t>
                  </a:r>
                </a:p>
              </p:txBody>
            </p:sp>
            <p:sp>
              <p:nvSpPr>
                <p:cNvPr id="47" name="TextBox 46">
                  <a:extLst>
                    <a:ext uri="{FF2B5EF4-FFF2-40B4-BE49-F238E27FC236}">
                      <a16:creationId xmlns:a16="http://schemas.microsoft.com/office/drawing/2014/main" id="{5B683CE0-C4EA-4C5E-BE1B-C1DD24885794}"/>
                    </a:ext>
                  </a:extLst>
                </p:cNvPr>
                <p:cNvSpPr txBox="1"/>
                <p:nvPr/>
              </p:nvSpPr>
              <p:spPr>
                <a:xfrm>
                  <a:off x="3529969" y="2096501"/>
                  <a:ext cx="1295547" cy="38406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 </a:t>
                  </a:r>
                </a:p>
              </p:txBody>
            </p:sp>
          </p:grpSp>
          <p:grpSp>
            <p:nvGrpSpPr>
              <p:cNvPr id="48" name="Group 47">
                <a:extLst>
                  <a:ext uri="{FF2B5EF4-FFF2-40B4-BE49-F238E27FC236}">
                    <a16:creationId xmlns:a16="http://schemas.microsoft.com/office/drawing/2014/main" id="{8B1F0B96-48FB-4A35-A591-3B60154588F0}"/>
                  </a:ext>
                </a:extLst>
              </p:cNvPr>
              <p:cNvGrpSpPr/>
              <p:nvPr/>
            </p:nvGrpSpPr>
            <p:grpSpPr>
              <a:xfrm>
                <a:off x="780137" y="1535731"/>
                <a:ext cx="4338807" cy="1724898"/>
                <a:chOff x="86136" y="1496529"/>
                <a:chExt cx="3687298" cy="1058077"/>
              </a:xfrm>
            </p:grpSpPr>
            <p:sp>
              <p:nvSpPr>
                <p:cNvPr id="49" name="Rounded Rectangle 18">
                  <a:extLst>
                    <a:ext uri="{FF2B5EF4-FFF2-40B4-BE49-F238E27FC236}">
                      <a16:creationId xmlns:a16="http://schemas.microsoft.com/office/drawing/2014/main" id="{75314E5F-3624-48CF-81EF-67E3CFDC4E2D}"/>
                    </a:ext>
                  </a:extLst>
                </p:cNvPr>
                <p:cNvSpPr/>
                <p:nvPr/>
              </p:nvSpPr>
              <p:spPr>
                <a:xfrm>
                  <a:off x="86136" y="1496529"/>
                  <a:ext cx="3275523" cy="932364"/>
                </a:xfrm>
                <a:prstGeom prst="roundRect">
                  <a:avLst>
                    <a:gd name="adj" fmla="val 5738"/>
                  </a:avLst>
                </a:prstGeom>
                <a:solidFill>
                  <a:srgbClr val="E7E6E6">
                    <a:lumMod val="25000"/>
                    <a:alpha val="99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A72D2D87-FB81-4E04-A0A6-A431E1002BAF}"/>
                    </a:ext>
                  </a:extLst>
                </p:cNvPr>
                <p:cNvSpPr txBox="1"/>
                <p:nvPr/>
              </p:nvSpPr>
              <p:spPr>
                <a:xfrm>
                  <a:off x="144685" y="1564438"/>
                  <a:ext cx="2735044" cy="26658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ISS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Plant</a:t>
                  </a:r>
                  <a:r>
                    <a:rPr kumimoji="0" lang="en-US" sz="1100" b="1" i="0" u="none" strike="noStrike" kern="0" cap="none" spc="0" normalizeH="0" baseline="0" noProof="0" dirty="0">
                      <a:ln>
                        <a:noFill/>
                      </a:ln>
                      <a:solidFill>
                        <a:srgbClr val="4472C4">
                          <a:lumMod val="40000"/>
                          <a:lumOff val="60000"/>
                        </a:srgbClr>
                      </a:solidFill>
                      <a:effectLst/>
                      <a:uLnTx/>
                      <a:uFillTx/>
                    </a:rPr>
                    <a:t> </a:t>
                  </a:r>
                  <a:r>
                    <a:rPr kumimoji="0" lang="en-US" sz="1100" b="1" i="1" u="none" strike="noStrike" kern="0" cap="none" spc="0" normalizeH="0" baseline="0" noProof="0" dirty="0">
                      <a:ln>
                        <a:noFill/>
                      </a:ln>
                      <a:solidFill>
                        <a:srgbClr val="4472C4">
                          <a:lumMod val="40000"/>
                          <a:lumOff val="60000"/>
                        </a:srgbClr>
                      </a:solidFill>
                      <a:effectLst/>
                      <a:uLnTx/>
                      <a:uFillTx/>
                    </a:rPr>
                    <a:t>Research and H/W Technology</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51" name="TextBox 50">
                  <a:extLst>
                    <a:ext uri="{FF2B5EF4-FFF2-40B4-BE49-F238E27FC236}">
                      <a16:creationId xmlns:a16="http://schemas.microsoft.com/office/drawing/2014/main" id="{45768CFB-B6F8-4F72-AE05-045B5B522CEA}"/>
                    </a:ext>
                  </a:extLst>
                </p:cNvPr>
                <p:cNvSpPr txBox="1"/>
                <p:nvPr/>
              </p:nvSpPr>
              <p:spPr>
                <a:xfrm>
                  <a:off x="163656" y="1845206"/>
                  <a:ext cx="3266426" cy="2831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lumMod val="95000"/>
                        </a:prstClr>
                      </a:solidFill>
                      <a:effectLst/>
                      <a:uLnTx/>
                      <a:uFillTx/>
                    </a:rPr>
                    <a:t>Identify challenges and solutions for growing pick-and-eat crops in µg to support crew nutrition</a:t>
                  </a:r>
                </a:p>
              </p:txBody>
            </p:sp>
            <p:sp>
              <p:nvSpPr>
                <p:cNvPr id="52" name="TextBox 51">
                  <a:extLst>
                    <a:ext uri="{FF2B5EF4-FFF2-40B4-BE49-F238E27FC236}">
                      <a16:creationId xmlns:a16="http://schemas.microsoft.com/office/drawing/2014/main" id="{CE85D90F-00AE-4B98-BFDB-53226F5F07D3}"/>
                    </a:ext>
                  </a:extLst>
                </p:cNvPr>
                <p:cNvSpPr txBox="1"/>
                <p:nvPr/>
              </p:nvSpPr>
              <p:spPr>
                <a:xfrm>
                  <a:off x="180422" y="2165839"/>
                  <a:ext cx="3593012" cy="3887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EXPRESS Rack  (8 Lockers)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 </a:t>
                  </a:r>
                </a:p>
              </p:txBody>
            </p:sp>
          </p:grpSp>
          <p:sp>
            <p:nvSpPr>
              <p:cNvPr id="53" name="Rounded Rectangle 23">
                <a:extLst>
                  <a:ext uri="{FF2B5EF4-FFF2-40B4-BE49-F238E27FC236}">
                    <a16:creationId xmlns:a16="http://schemas.microsoft.com/office/drawing/2014/main" id="{5B440F74-70B2-47B1-A176-11EF082284F9}"/>
                  </a:ext>
                </a:extLst>
              </p:cNvPr>
              <p:cNvSpPr/>
              <p:nvPr/>
            </p:nvSpPr>
            <p:spPr>
              <a:xfrm>
                <a:off x="8236300" y="719110"/>
                <a:ext cx="3113465" cy="1940124"/>
              </a:xfrm>
              <a:prstGeom prst="roundRect">
                <a:avLst>
                  <a:gd name="adj" fmla="val 5738"/>
                </a:avLst>
              </a:prstGeom>
              <a:solidFill>
                <a:srgbClr val="E7E6E6">
                  <a:lumMod val="25000"/>
                  <a:alpha val="96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grpSp>
            <p:nvGrpSpPr>
              <p:cNvPr id="54" name="Group 53">
                <a:extLst>
                  <a:ext uri="{FF2B5EF4-FFF2-40B4-BE49-F238E27FC236}">
                    <a16:creationId xmlns:a16="http://schemas.microsoft.com/office/drawing/2014/main" id="{D4E0466C-ACD6-4FC0-9AB9-D9B6A4FC0955}"/>
                  </a:ext>
                </a:extLst>
              </p:cNvPr>
              <p:cNvGrpSpPr/>
              <p:nvPr/>
            </p:nvGrpSpPr>
            <p:grpSpPr>
              <a:xfrm>
                <a:off x="8213984" y="994407"/>
                <a:ext cx="3315629" cy="1559776"/>
                <a:chOff x="6373586" y="1114770"/>
                <a:chExt cx="2817759" cy="1279743"/>
              </a:xfrm>
            </p:grpSpPr>
            <p:sp>
              <p:nvSpPr>
                <p:cNvPr id="55" name="TextBox 54">
                  <a:extLst>
                    <a:ext uri="{FF2B5EF4-FFF2-40B4-BE49-F238E27FC236}">
                      <a16:creationId xmlns:a16="http://schemas.microsoft.com/office/drawing/2014/main" id="{BDDC2FF7-5523-422B-9EB9-C8FA2CC4B107}"/>
                    </a:ext>
                  </a:extLst>
                </p:cNvPr>
                <p:cNvSpPr txBox="1"/>
                <p:nvPr/>
              </p:nvSpPr>
              <p:spPr>
                <a:xfrm>
                  <a:off x="6373586" y="1114770"/>
                  <a:ext cx="2817759"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MARS TRANSIT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Crop Production</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56" name="Rectangle 55">
                  <a:extLst>
                    <a:ext uri="{FF2B5EF4-FFF2-40B4-BE49-F238E27FC236}">
                      <a16:creationId xmlns:a16="http://schemas.microsoft.com/office/drawing/2014/main" id="{288D9055-F793-4788-A42E-A898B26759B2}"/>
                    </a:ext>
                  </a:extLst>
                </p:cNvPr>
                <p:cNvSpPr/>
                <p:nvPr/>
              </p:nvSpPr>
              <p:spPr>
                <a:xfrm>
                  <a:off x="6487197" y="1394675"/>
                  <a:ext cx="2471130" cy="53029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rPr>
                    <a:t>Operational µg Food Production capability for pick-and-eat crops to supplement crew diet  </a:t>
                  </a:r>
                </a:p>
              </p:txBody>
            </p:sp>
            <p:sp>
              <p:nvSpPr>
                <p:cNvPr id="57" name="Rectangle 56">
                  <a:extLst>
                    <a:ext uri="{FF2B5EF4-FFF2-40B4-BE49-F238E27FC236}">
                      <a16:creationId xmlns:a16="http://schemas.microsoft.com/office/drawing/2014/main" id="{4E070E82-F94E-471F-BF03-F16169E56F5F}"/>
                    </a:ext>
                  </a:extLst>
                </p:cNvPr>
                <p:cNvSpPr/>
                <p:nvPr/>
              </p:nvSpPr>
              <p:spPr>
                <a:xfrm>
                  <a:off x="6504410" y="1963626"/>
                  <a:ext cx="2300289"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One to Two EXPRESS Racks   (8-16 Lockers)</a:t>
                  </a:r>
                </a:p>
              </p:txBody>
            </p:sp>
          </p:grpSp>
          <p:sp>
            <p:nvSpPr>
              <p:cNvPr id="58" name="Rounded Rectangle 27">
                <a:extLst>
                  <a:ext uri="{FF2B5EF4-FFF2-40B4-BE49-F238E27FC236}">
                    <a16:creationId xmlns:a16="http://schemas.microsoft.com/office/drawing/2014/main" id="{E0006541-7957-412F-BC7C-55065A80257C}"/>
                  </a:ext>
                </a:extLst>
              </p:cNvPr>
              <p:cNvSpPr/>
              <p:nvPr/>
            </p:nvSpPr>
            <p:spPr>
              <a:xfrm>
                <a:off x="771513" y="4416974"/>
                <a:ext cx="3814853" cy="1627246"/>
              </a:xfrm>
              <a:prstGeom prst="roundRect">
                <a:avLst>
                  <a:gd name="adj" fmla="val 5738"/>
                </a:avLst>
              </a:prstGeom>
              <a:solidFill>
                <a:srgbClr val="E7E6E6">
                  <a:lumMod val="25000"/>
                  <a:alpha val="99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B2EAB871-BC86-4865-8609-B2E5736DEBDF}"/>
                  </a:ext>
                </a:extLst>
              </p:cNvPr>
              <p:cNvGrpSpPr/>
              <p:nvPr/>
            </p:nvGrpSpPr>
            <p:grpSpPr>
              <a:xfrm>
                <a:off x="628286" y="4575539"/>
                <a:ext cx="4723516" cy="1769425"/>
                <a:chOff x="-5355" y="3895557"/>
                <a:chExt cx="3769157" cy="1337236"/>
              </a:xfrm>
            </p:grpSpPr>
            <p:sp>
              <p:nvSpPr>
                <p:cNvPr id="60" name="TextBox 59">
                  <a:extLst>
                    <a:ext uri="{FF2B5EF4-FFF2-40B4-BE49-F238E27FC236}">
                      <a16:creationId xmlns:a16="http://schemas.microsoft.com/office/drawing/2014/main" id="{595B6E6E-785A-4808-8074-ABB2C9462FC7}"/>
                    </a:ext>
                  </a:extLst>
                </p:cNvPr>
                <p:cNvSpPr txBox="1"/>
                <p:nvPr/>
              </p:nvSpPr>
              <p:spPr>
                <a:xfrm>
                  <a:off x="-5355" y="3895557"/>
                  <a:ext cx="3277587" cy="328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Ground</a:t>
                  </a:r>
                  <a:r>
                    <a:rPr kumimoji="0" lang="en-US" sz="1600" b="1" i="0" u="none" strike="noStrike" kern="0" cap="none" spc="0" normalizeH="0" baseline="0" noProof="0" dirty="0">
                      <a:ln>
                        <a:noFill/>
                      </a:ln>
                      <a:solidFill>
                        <a:srgbClr val="FFFF00"/>
                      </a:solidFill>
                      <a:effectLst/>
                      <a:uLnTx/>
                      <a:uFillTx/>
                    </a:rPr>
                    <a:t>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Plant Research</a:t>
                  </a:r>
                  <a:r>
                    <a:rPr kumimoji="0" lang="en-US" sz="1100" b="1" i="0" u="none" strike="noStrike" kern="0" cap="none" spc="0" normalizeH="0" baseline="0" noProof="0" dirty="0">
                      <a:ln>
                        <a:noFill/>
                      </a:ln>
                      <a:solidFill>
                        <a:srgbClr val="4472C4">
                          <a:lumMod val="40000"/>
                          <a:lumOff val="60000"/>
                        </a:srgbClr>
                      </a:solidFill>
                      <a:effectLst/>
                      <a:uLnTx/>
                      <a:uFillTx/>
                    </a:rPr>
                    <a:t> </a:t>
                  </a:r>
                  <a:r>
                    <a:rPr kumimoji="0" lang="en-US" sz="1100" b="1" i="1" u="none" strike="noStrike" kern="0" cap="none" spc="0" normalizeH="0" baseline="0" noProof="0" dirty="0">
                      <a:ln>
                        <a:noFill/>
                      </a:ln>
                      <a:solidFill>
                        <a:srgbClr val="4472C4">
                          <a:lumMod val="40000"/>
                          <a:lumOff val="60000"/>
                        </a:srgbClr>
                      </a:solidFill>
                      <a:effectLst/>
                      <a:uLnTx/>
                      <a:uFillTx/>
                    </a:rPr>
                    <a:t>and H/W Technology</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61" name="TextBox 60">
                  <a:extLst>
                    <a:ext uri="{FF2B5EF4-FFF2-40B4-BE49-F238E27FC236}">
                      <a16:creationId xmlns:a16="http://schemas.microsoft.com/office/drawing/2014/main" id="{EF119861-011D-40A7-9346-087E1FD5065D}"/>
                    </a:ext>
                  </a:extLst>
                </p:cNvPr>
                <p:cNvSpPr txBox="1"/>
                <p:nvPr/>
              </p:nvSpPr>
              <p:spPr>
                <a:xfrm>
                  <a:off x="157493" y="4175298"/>
                  <a:ext cx="3266426" cy="5747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lumMod val="95000"/>
                        </a:prstClr>
                      </a:solidFill>
                      <a:effectLst/>
                      <a:uLnTx/>
                      <a:uFillTx/>
                    </a:rPr>
                    <a:t>Develop space crop production concepts and strategies in support of destinations along the exploration roadmap</a:t>
                  </a:r>
                </a:p>
              </p:txBody>
            </p:sp>
            <p:sp>
              <p:nvSpPr>
                <p:cNvPr id="62" name="TextBox 61">
                  <a:extLst>
                    <a:ext uri="{FF2B5EF4-FFF2-40B4-BE49-F238E27FC236}">
                      <a16:creationId xmlns:a16="http://schemas.microsoft.com/office/drawing/2014/main" id="{B241133D-9E88-440B-A27B-78932E92C2B2}"/>
                    </a:ext>
                  </a:extLst>
                </p:cNvPr>
                <p:cNvSpPr txBox="1"/>
                <p:nvPr/>
              </p:nvSpPr>
              <p:spPr>
                <a:xfrm>
                  <a:off x="170790" y="4753819"/>
                  <a:ext cx="3593012" cy="4789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Module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C000"/>
                      </a:solidFill>
                      <a:effectLst/>
                      <a:uLnTx/>
                      <a:uFillTx/>
                    </a:rPr>
                    <a:t> </a:t>
                  </a:r>
                </a:p>
              </p:txBody>
            </p:sp>
          </p:grpSp>
          <p:sp>
            <p:nvSpPr>
              <p:cNvPr id="63" name="Rounded Rectangle 31">
                <a:extLst>
                  <a:ext uri="{FF2B5EF4-FFF2-40B4-BE49-F238E27FC236}">
                    <a16:creationId xmlns:a16="http://schemas.microsoft.com/office/drawing/2014/main" id="{7E6092EE-85A8-4235-8C3E-E5672DBFE45C}"/>
                  </a:ext>
                </a:extLst>
              </p:cNvPr>
              <p:cNvSpPr/>
              <p:nvPr/>
            </p:nvSpPr>
            <p:spPr>
              <a:xfrm>
                <a:off x="4691374" y="4032442"/>
                <a:ext cx="3514419" cy="2036199"/>
              </a:xfrm>
              <a:prstGeom prst="roundRect">
                <a:avLst>
                  <a:gd name="adj" fmla="val 5738"/>
                </a:avLst>
              </a:prstGeom>
              <a:solidFill>
                <a:srgbClr val="E7E6E6">
                  <a:lumMod val="25000"/>
                  <a:alpha val="96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C304795-112A-4F02-96E9-A14D44860BC0}"/>
                  </a:ext>
                </a:extLst>
              </p:cNvPr>
              <p:cNvSpPr/>
              <p:nvPr/>
            </p:nvSpPr>
            <p:spPr>
              <a:xfrm>
                <a:off x="4674951" y="4220305"/>
                <a:ext cx="3672204" cy="434589"/>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LUNAR SURFACE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Research/Production</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65" name="Rectangle 64">
                <a:extLst>
                  <a:ext uri="{FF2B5EF4-FFF2-40B4-BE49-F238E27FC236}">
                    <a16:creationId xmlns:a16="http://schemas.microsoft.com/office/drawing/2014/main" id="{8396F25E-6C37-4148-9DB7-EA904557AC83}"/>
                  </a:ext>
                </a:extLst>
              </p:cNvPr>
              <p:cNvSpPr/>
              <p:nvPr/>
            </p:nvSpPr>
            <p:spPr>
              <a:xfrm>
                <a:off x="4761106" y="4584472"/>
                <a:ext cx="3547905" cy="11951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rPr>
                  <a:t>Develop and deploy operational partial gravity systems for both nutritional support and caloric replacement as both a source of food for long duration lunar missions and as a demonstration for Mars </a:t>
                </a:r>
              </a:p>
            </p:txBody>
          </p:sp>
          <p:sp>
            <p:nvSpPr>
              <p:cNvPr id="66" name="Rectangle 65">
                <a:extLst>
                  <a:ext uri="{FF2B5EF4-FFF2-40B4-BE49-F238E27FC236}">
                    <a16:creationId xmlns:a16="http://schemas.microsoft.com/office/drawing/2014/main" id="{435E1A51-56E1-4B4B-9591-8A5EA75B9BDD}"/>
                  </a:ext>
                </a:extLst>
              </p:cNvPr>
              <p:cNvSpPr/>
              <p:nvPr/>
            </p:nvSpPr>
            <p:spPr>
              <a:xfrm>
                <a:off x="4790912" y="5721898"/>
                <a:ext cx="2301588" cy="30783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Module </a:t>
                </a:r>
              </a:p>
            </p:txBody>
          </p:sp>
          <p:sp>
            <p:nvSpPr>
              <p:cNvPr id="67" name="Rounded Rectangle 35">
                <a:extLst>
                  <a:ext uri="{FF2B5EF4-FFF2-40B4-BE49-F238E27FC236}">
                    <a16:creationId xmlns:a16="http://schemas.microsoft.com/office/drawing/2014/main" id="{3E913882-7A3B-4C31-BFF2-F2BC5FEEC63A}"/>
                  </a:ext>
                </a:extLst>
              </p:cNvPr>
              <p:cNvSpPr/>
              <p:nvPr/>
            </p:nvSpPr>
            <p:spPr>
              <a:xfrm>
                <a:off x="8314644" y="4367854"/>
                <a:ext cx="3027366" cy="1724085"/>
              </a:xfrm>
              <a:prstGeom prst="roundRect">
                <a:avLst>
                  <a:gd name="adj" fmla="val 5738"/>
                </a:avLst>
              </a:prstGeom>
              <a:solidFill>
                <a:srgbClr val="E7E6E6">
                  <a:lumMod val="25000"/>
                  <a:alpha val="96000"/>
                </a:srgbClr>
              </a:solidFill>
              <a:ln>
                <a:gradFill>
                  <a:gsLst>
                    <a:gs pos="0">
                      <a:srgbClr val="4472C4">
                        <a:lumMod val="5000"/>
                        <a:lumOff val="95000"/>
                      </a:srgbClr>
                    </a:gs>
                    <a:gs pos="74000">
                      <a:sysClr val="windowText" lastClr="000000">
                        <a:lumMod val="85000"/>
                        <a:lumOff val="15000"/>
                      </a:sysClr>
                    </a:gs>
                    <a:gs pos="83000">
                      <a:sysClr val="windowText" lastClr="000000">
                        <a:lumMod val="65000"/>
                        <a:lumOff val="35000"/>
                      </a:sysClr>
                    </a:gs>
                    <a:gs pos="100000">
                      <a:sysClr val="window" lastClr="FFFFFF">
                        <a:lumMod val="95000"/>
                      </a:sysClr>
                    </a:gs>
                  </a:gsLst>
                  <a:lin ang="1800000" scaled="0"/>
                </a:gradFill>
              </a:ln>
              <a:effectLst/>
            </p:spPr>
            <p:txBody>
              <a:bodyPr rot="0" spcFirstLastPara="0" vertOverflow="overflow" horzOverflow="overflow" vert="horz" wrap="square" lIns="68580" tIns="34290" rIns="68580" bIns="34290" numCol="2"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E7E6E6">
                      <a:lumMod val="90000"/>
                    </a:srgbClr>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65810D5B-7E44-4798-B4B6-7F5620EB777F}"/>
                  </a:ext>
                </a:extLst>
              </p:cNvPr>
              <p:cNvSpPr/>
              <p:nvPr/>
            </p:nvSpPr>
            <p:spPr>
              <a:xfrm>
                <a:off x="8179878" y="4605957"/>
                <a:ext cx="3383836" cy="434589"/>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rPr>
                  <a:t>MARTIAN SURFACE </a:t>
                </a:r>
                <a:r>
                  <a:rPr kumimoji="0" lang="en-US" sz="1100" b="1" i="0" u="none" strike="noStrike" kern="0" cap="none" spc="0" normalizeH="0" baseline="0" noProof="0" dirty="0">
                    <a:ln>
                      <a:noFill/>
                    </a:ln>
                    <a:solidFill>
                      <a:srgbClr val="4472C4">
                        <a:lumMod val="40000"/>
                        <a:lumOff val="60000"/>
                      </a:srgbClr>
                    </a:solidFill>
                    <a:effectLst/>
                    <a:uLnTx/>
                    <a:uFillTx/>
                  </a:rPr>
                  <a:t>(</a:t>
                </a:r>
                <a:r>
                  <a:rPr kumimoji="0" lang="en-US" sz="1100" b="1" i="1" u="none" strike="noStrike" kern="0" cap="none" spc="0" normalizeH="0" baseline="0" noProof="0" dirty="0">
                    <a:ln>
                      <a:noFill/>
                    </a:ln>
                    <a:solidFill>
                      <a:srgbClr val="4472C4">
                        <a:lumMod val="40000"/>
                        <a:lumOff val="60000"/>
                      </a:srgbClr>
                    </a:solidFill>
                    <a:effectLst/>
                    <a:uLnTx/>
                    <a:uFillTx/>
                  </a:rPr>
                  <a:t>Production</a:t>
                </a:r>
                <a:r>
                  <a:rPr kumimoji="0" lang="en-US" sz="1100" b="1" i="0" u="none" strike="noStrike" kern="0" cap="none" spc="0" normalizeH="0" baseline="0" noProof="0" dirty="0">
                    <a:ln>
                      <a:noFill/>
                    </a:ln>
                    <a:solidFill>
                      <a:srgbClr val="4472C4">
                        <a:lumMod val="40000"/>
                        <a:lumOff val="60000"/>
                      </a:srgbClr>
                    </a:solidFill>
                    <a:effectLst/>
                    <a:uLnTx/>
                    <a:uFillTx/>
                  </a:rPr>
                  <a:t>)</a:t>
                </a:r>
              </a:p>
            </p:txBody>
          </p:sp>
          <p:sp>
            <p:nvSpPr>
              <p:cNvPr id="69" name="Rectangle 68">
                <a:extLst>
                  <a:ext uri="{FF2B5EF4-FFF2-40B4-BE49-F238E27FC236}">
                    <a16:creationId xmlns:a16="http://schemas.microsoft.com/office/drawing/2014/main" id="{A814A154-A62E-497E-A222-9363C5997697}"/>
                  </a:ext>
                </a:extLst>
              </p:cNvPr>
              <p:cNvSpPr/>
              <p:nvPr/>
            </p:nvSpPr>
            <p:spPr>
              <a:xfrm>
                <a:off x="8347155" y="5733108"/>
                <a:ext cx="2339313" cy="30783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C000"/>
                    </a:solidFill>
                    <a:effectLst/>
                    <a:uLnTx/>
                    <a:uFillTx/>
                  </a:rPr>
                  <a:t>Scale: Single Locker to Module </a:t>
                </a:r>
              </a:p>
            </p:txBody>
          </p:sp>
          <p:sp>
            <p:nvSpPr>
              <p:cNvPr id="70" name="Rectangle 69">
                <a:extLst>
                  <a:ext uri="{FF2B5EF4-FFF2-40B4-BE49-F238E27FC236}">
                    <a16:creationId xmlns:a16="http://schemas.microsoft.com/office/drawing/2014/main" id="{53D6D7DE-68FF-4A9F-A808-DD4D6F546567}"/>
                  </a:ext>
                </a:extLst>
              </p:cNvPr>
              <p:cNvSpPr/>
              <p:nvPr/>
            </p:nvSpPr>
            <p:spPr>
              <a:xfrm>
                <a:off x="8275525" y="4982102"/>
                <a:ext cx="3034937" cy="77639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rPr>
                  <a:t>Leverage Lunar Surface experience in Food Production systems to extend Earth Independence for Mars missions</a:t>
                </a:r>
              </a:p>
            </p:txBody>
          </p:sp>
          <p:pic>
            <p:nvPicPr>
              <p:cNvPr id="72" name="Picture 31">
                <a:extLst>
                  <a:ext uri="{FF2B5EF4-FFF2-40B4-BE49-F238E27FC236}">
                    <a16:creationId xmlns:a16="http://schemas.microsoft.com/office/drawing/2014/main" id="{BB2293EE-B50C-453A-9B5A-BE8284A884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945625" y="1568106"/>
                <a:ext cx="645049" cy="31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47">
                <a:extLst>
                  <a:ext uri="{FF2B5EF4-FFF2-40B4-BE49-F238E27FC236}">
                    <a16:creationId xmlns:a16="http://schemas.microsoft.com/office/drawing/2014/main" id="{BF63DAD7-BB5B-4C3F-9A23-E8A5C9FAB72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7405256" y="1234487"/>
                <a:ext cx="616025" cy="30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47">
                <a:extLst>
                  <a:ext uri="{FF2B5EF4-FFF2-40B4-BE49-F238E27FC236}">
                    <a16:creationId xmlns:a16="http://schemas.microsoft.com/office/drawing/2014/main" id="{84D626B9-58E3-491E-9194-ABB5A5778B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0642384" y="805332"/>
                <a:ext cx="616025" cy="30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30">
                <a:extLst>
                  <a:ext uri="{FF2B5EF4-FFF2-40B4-BE49-F238E27FC236}">
                    <a16:creationId xmlns:a16="http://schemas.microsoft.com/office/drawing/2014/main" id="{EC68B571-D40B-4DAA-A2A8-63F9D6A035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3866039" y="4444202"/>
                <a:ext cx="667548" cy="2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84">
                <a:extLst>
                  <a:ext uri="{FF2B5EF4-FFF2-40B4-BE49-F238E27FC236}">
                    <a16:creationId xmlns:a16="http://schemas.microsoft.com/office/drawing/2014/main" id="{90F6A45F-1343-4251-9CD6-62820916CBE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7503697" y="4067817"/>
                <a:ext cx="603441" cy="30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90">
                <a:extLst>
                  <a:ext uri="{FF2B5EF4-FFF2-40B4-BE49-F238E27FC236}">
                    <a16:creationId xmlns:a16="http://schemas.microsoft.com/office/drawing/2014/main" id="{9C74E825-C249-4426-8601-993DA08E5AC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10625910" y="4439858"/>
                <a:ext cx="629514" cy="2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 name="Picture 10">
              <a:extLst>
                <a:ext uri="{FF2B5EF4-FFF2-40B4-BE49-F238E27FC236}">
                  <a16:creationId xmlns:a16="http://schemas.microsoft.com/office/drawing/2014/main" id="{870B4FEB-C082-459A-BCA9-368B62D14525}"/>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837771" y="2933808"/>
              <a:ext cx="804613" cy="83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 name="Group 93">
            <a:extLst>
              <a:ext uri="{FF2B5EF4-FFF2-40B4-BE49-F238E27FC236}">
                <a16:creationId xmlns:a16="http://schemas.microsoft.com/office/drawing/2014/main" id="{D1A8BF3F-302C-4B92-B0B0-480A9B3D2E0D}"/>
              </a:ext>
            </a:extLst>
          </p:cNvPr>
          <p:cNvGrpSpPr/>
          <p:nvPr/>
        </p:nvGrpSpPr>
        <p:grpSpPr>
          <a:xfrm>
            <a:off x="741119" y="815485"/>
            <a:ext cx="6762578" cy="576072"/>
            <a:chOff x="741119" y="815485"/>
            <a:chExt cx="6762578" cy="576072"/>
          </a:xfrm>
        </p:grpSpPr>
        <p:cxnSp>
          <p:nvCxnSpPr>
            <p:cNvPr id="79" name="Straight Connector 78">
              <a:extLst>
                <a:ext uri="{FF2B5EF4-FFF2-40B4-BE49-F238E27FC236}">
                  <a16:creationId xmlns:a16="http://schemas.microsoft.com/office/drawing/2014/main" id="{E1E44879-91EB-4A70-81BE-AA646297BAF2}"/>
                </a:ext>
              </a:extLst>
            </p:cNvPr>
            <p:cNvCxnSpPr>
              <a:cxnSpLocks/>
            </p:cNvCxnSpPr>
            <p:nvPr/>
          </p:nvCxnSpPr>
          <p:spPr>
            <a:xfrm>
              <a:off x="4056444" y="816218"/>
              <a:ext cx="3447253"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F27A6F1-C024-4560-ACA0-04B026543A4A}"/>
                </a:ext>
              </a:extLst>
            </p:cNvPr>
            <p:cNvCxnSpPr>
              <a:cxnSpLocks/>
            </p:cNvCxnSpPr>
            <p:nvPr/>
          </p:nvCxnSpPr>
          <p:spPr>
            <a:xfrm>
              <a:off x="741119" y="1377111"/>
              <a:ext cx="3326211"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23C5E55-6FE6-4393-9ED2-7EB1626017F5}"/>
                </a:ext>
              </a:extLst>
            </p:cNvPr>
            <p:cNvCxnSpPr>
              <a:cxnSpLocks/>
            </p:cNvCxnSpPr>
            <p:nvPr/>
          </p:nvCxnSpPr>
          <p:spPr>
            <a:xfrm>
              <a:off x="4070673" y="815485"/>
              <a:ext cx="0" cy="576072"/>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261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nstott\Desktop\s133e010480.jpg">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27340" y="0"/>
            <a:ext cx="10337321" cy="6858000"/>
          </a:xfrm>
          <a:prstGeom prst="rect">
            <a:avLst/>
          </a:prstGeom>
          <a:noFill/>
          <a:ln w="9525">
            <a:noFill/>
            <a:miter lim="800000"/>
            <a:headEnd/>
            <a:tailEnd/>
          </a:ln>
        </p:spPr>
      </p:pic>
      <p:sp>
        <p:nvSpPr>
          <p:cNvPr id="5" name="TextBox 4"/>
          <p:cNvSpPr txBox="1"/>
          <p:nvPr/>
        </p:nvSpPr>
        <p:spPr>
          <a:xfrm>
            <a:off x="1828800" y="164177"/>
            <a:ext cx="8534400" cy="584775"/>
          </a:xfrm>
          <a:prstGeom prst="rect">
            <a:avLst/>
          </a:prstGeom>
          <a:noFill/>
        </p:spPr>
        <p:txBody>
          <a:bodyPr wrap="square">
            <a:spAutoFit/>
          </a:bodyPr>
          <a:lstStyle/>
          <a:p>
            <a:pPr algn="ctr">
              <a:defRPr/>
            </a:pPr>
            <a:r>
              <a:rPr lang="en-US" sz="3200" b="1" i="1" dirty="0">
                <a:ln w="12700">
                  <a:solidFill>
                    <a:schemeClr val="tx2">
                      <a:satMod val="155000"/>
                    </a:schemeClr>
                  </a:solidFill>
                  <a:prstDash val="solid"/>
                </a:ln>
                <a:latin typeface="Arial Black" panose="020B0A04020102020204" pitchFamily="34" charset="0"/>
              </a:rPr>
              <a:t>The International Space Station</a:t>
            </a:r>
          </a:p>
        </p:txBody>
      </p:sp>
    </p:spTree>
    <p:extLst>
      <p:ext uri="{BB962C8B-B14F-4D97-AF65-F5344CB8AC3E}">
        <p14:creationId xmlns:p14="http://schemas.microsoft.com/office/powerpoint/2010/main" val="3789657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8F97B7C5-B6F5-404A-B5DA-CA21CA92E4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84"/>
          <a:stretch/>
        </p:blipFill>
        <p:spPr>
          <a:xfrm rot="21420834">
            <a:off x="634704" y="1052247"/>
            <a:ext cx="3514728"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B5601DAF-1521-4F0D-9B1F-91740B99D4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27" r="10519" b="13577"/>
          <a:stretch/>
        </p:blipFill>
        <p:spPr>
          <a:xfrm rot="609851">
            <a:off x="7791016" y="856052"/>
            <a:ext cx="3483959"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id="{70C14F03-7ECE-4901-BCE5-A9A709C1DC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33" t="5025" r="109" b="3026"/>
          <a:stretch/>
        </p:blipFill>
        <p:spPr>
          <a:xfrm>
            <a:off x="5099022" y="1917286"/>
            <a:ext cx="1993956" cy="1200216"/>
          </a:xfrm>
          <a:prstGeom prst="ellipse">
            <a:avLst/>
          </a:prstGeom>
          <a:ln>
            <a:noFill/>
          </a:ln>
          <a:effectLst>
            <a:softEdge rad="112500"/>
          </a:effectLst>
        </p:spPr>
      </p:pic>
      <p:pic>
        <p:nvPicPr>
          <p:cNvPr id="18" name="Picture 17">
            <a:extLst>
              <a:ext uri="{FF2B5EF4-FFF2-40B4-BE49-F238E27FC236}">
                <a16:creationId xmlns:a16="http://schemas.microsoft.com/office/drawing/2014/main" id="{C6393CB9-00F7-4A60-AF9A-FE543B2F7C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210"/>
          <a:stretch/>
        </p:blipFill>
        <p:spPr>
          <a:xfrm>
            <a:off x="7595962" y="3698029"/>
            <a:ext cx="3447815"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picture containing logo&#10;&#10;Description automatically generated">
            <a:extLst>
              <a:ext uri="{FF2B5EF4-FFF2-40B4-BE49-F238E27FC236}">
                <a16:creationId xmlns:a16="http://schemas.microsoft.com/office/drawing/2014/main" id="{94A4F28B-BCF9-44C1-8C23-FA5EF196CF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5880" y="4991570"/>
            <a:ext cx="1920240" cy="1086682"/>
          </a:xfrm>
          <a:prstGeom prst="ellipse">
            <a:avLst/>
          </a:prstGeom>
        </p:spPr>
      </p:pic>
      <p:sp>
        <p:nvSpPr>
          <p:cNvPr id="2" name="Title 1">
            <a:extLst>
              <a:ext uri="{FF2B5EF4-FFF2-40B4-BE49-F238E27FC236}">
                <a16:creationId xmlns:a16="http://schemas.microsoft.com/office/drawing/2014/main" id="{56E57B38-8C61-4DAE-ADBD-B68C061921EC}"/>
              </a:ext>
            </a:extLst>
          </p:cNvPr>
          <p:cNvSpPr>
            <a:spLocks noGrp="1"/>
          </p:cNvSpPr>
          <p:nvPr>
            <p:ph type="title"/>
          </p:nvPr>
        </p:nvSpPr>
        <p:spPr>
          <a:xfrm>
            <a:off x="0" y="27660"/>
            <a:ext cx="12192000" cy="1325563"/>
          </a:xfrm>
        </p:spPr>
        <p:txBody>
          <a:bodyPr/>
          <a:lstStyle/>
          <a:p>
            <a:pPr algn="ctr"/>
            <a:r>
              <a:rPr lang="en-US" dirty="0"/>
              <a:t>Current NASA Large Plant Research Capabilities On ISS</a:t>
            </a:r>
          </a:p>
        </p:txBody>
      </p:sp>
      <p:pic>
        <p:nvPicPr>
          <p:cNvPr id="10" name="Picture 9">
            <a:extLst>
              <a:ext uri="{FF2B5EF4-FFF2-40B4-BE49-F238E27FC236}">
                <a16:creationId xmlns:a16="http://schemas.microsoft.com/office/drawing/2014/main" id="{A1EF453E-453A-44C8-8B2D-EB54D89F30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64466">
            <a:off x="837252" y="4150957"/>
            <a:ext cx="3703321" cy="24688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31823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714500" y="0"/>
            <a:ext cx="8763000" cy="769441"/>
          </a:xfrm>
          <a:prstGeom prst="rect">
            <a:avLst/>
          </a:prstGeom>
          <a:noFill/>
        </p:spPr>
        <p:txBody>
          <a:bodyPr wrap="square">
            <a:spAutoFit/>
          </a:bodyPr>
          <a:lstStyle/>
          <a:p>
            <a:pPr algn="ctr">
              <a:defRPr/>
            </a:pPr>
            <a:r>
              <a:rPr lang="en-US" sz="4400" dirty="0">
                <a:effectLst>
                  <a:outerShdw blurRad="38100" dist="38100" dir="2700000" algn="tl">
                    <a:srgbClr val="000000">
                      <a:alpha val="43137"/>
                    </a:srgbClr>
                  </a:outerShdw>
                </a:effectLst>
                <a:latin typeface="+mj-lt"/>
              </a:rPr>
              <a:t>Veggie on ISS</a:t>
            </a:r>
          </a:p>
        </p:txBody>
      </p:sp>
      <p:pic>
        <p:nvPicPr>
          <p:cNvPr id="3075" name="Picture 3" descr="C:\Users\tmsmith1\Documents\CASIS\VEGGIE\iss039e019414 Rick working in Columbu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56608" y="688988"/>
            <a:ext cx="10078785" cy="612648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194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p:nvPr/>
        </p:nvCxnSpPr>
        <p:spPr>
          <a:xfrm>
            <a:off x="1866900" y="9693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Red_Lettuce1080p">
            <a:hlinkClick r:id="" action="ppaction://media"/>
          </p:cNvPr>
          <p:cNvPicPr>
            <a:picLocks noChangeAspect="1"/>
          </p:cNvPicPr>
          <p:nvPr>
            <a:vide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962603" y="1082928"/>
            <a:ext cx="10266794" cy="5775072"/>
          </a:xfrm>
          <a:prstGeom prst="rect">
            <a:avLst/>
          </a:prstGeom>
          <a:ln>
            <a:solidFill>
              <a:srgbClr val="00B0F0"/>
            </a:solidFill>
          </a:ln>
        </p:spPr>
      </p:pic>
      <p:sp>
        <p:nvSpPr>
          <p:cNvPr id="5" name="Title 1"/>
          <p:cNvSpPr>
            <a:spLocks noGrp="1"/>
          </p:cNvSpPr>
          <p:nvPr>
            <p:ph type="title"/>
          </p:nvPr>
        </p:nvSpPr>
        <p:spPr>
          <a:xfrm>
            <a:off x="1981200" y="-22797"/>
            <a:ext cx="8229600" cy="1143000"/>
          </a:xfrm>
        </p:spPr>
        <p:txBody>
          <a:bodyPr/>
          <a:lstStyle/>
          <a:p>
            <a:r>
              <a:rPr lang="en-US" sz="4000" dirty="0"/>
              <a:t>VEG-01B Harvest (August 2015)</a:t>
            </a:r>
          </a:p>
        </p:txBody>
      </p:sp>
    </p:spTree>
    <p:extLst>
      <p:ext uri="{BB962C8B-B14F-4D97-AF65-F5344CB8AC3E}">
        <p14:creationId xmlns:p14="http://schemas.microsoft.com/office/powerpoint/2010/main" val="10986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5">
            <a:extLst>
              <a:ext uri="{FF2B5EF4-FFF2-40B4-BE49-F238E27FC236}">
                <a16:creationId xmlns:a16="http://schemas.microsoft.com/office/drawing/2014/main" id="{4A198F1A-6D9E-4D0B-85AE-05922D5F33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6382" y="1479432"/>
            <a:ext cx="2213900" cy="3397368"/>
          </a:xfrm>
          <a:prstGeom prst="rect">
            <a:avLst/>
          </a:prstGeom>
          <a:noFill/>
          <a:ln>
            <a:no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203640" y="115027"/>
            <a:ext cx="1819165" cy="2743200"/>
          </a:xfrm>
          <a:prstGeom prst="rect">
            <a:avLst/>
          </a:prstGeom>
        </p:spPr>
      </p:pic>
      <p:pic>
        <p:nvPicPr>
          <p:cNvPr id="6" name="Picture 2" descr="https://images-assets.nasa.gov/image/KSC-20180227-PH_DAC01_0025/KSC-20180227-PH_DAC01_0025~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414956" y="119194"/>
            <a:ext cx="2851145" cy="25451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9827204" y="2217551"/>
            <a:ext cx="2579930" cy="1825592"/>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396789" y="3875413"/>
            <a:ext cx="2633176" cy="2863393"/>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354949" y="1861342"/>
            <a:ext cx="2911152" cy="243895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437" y="4008728"/>
            <a:ext cx="3643653" cy="2733153"/>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68954" y="1479432"/>
            <a:ext cx="2315459" cy="2521819"/>
          </a:xfrm>
          <a:prstGeom prst="rect">
            <a:avLst/>
          </a:prstGeom>
        </p:spPr>
      </p:pic>
      <p:pic>
        <p:nvPicPr>
          <p:cNvPr id="19" name="Picture 18" descr="A picture containing person, music&#10;&#10;Description automatically generated">
            <a:extLst>
              <a:ext uri="{FF2B5EF4-FFF2-40B4-BE49-F238E27FC236}">
                <a16:creationId xmlns:a16="http://schemas.microsoft.com/office/drawing/2014/main" id="{F958048A-4151-457C-94F1-99D093FC2A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8040" y="155405"/>
            <a:ext cx="2760839" cy="3681118"/>
          </a:xfrm>
          <a:prstGeom prst="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r="-3848"/>
          <a:stretch/>
        </p:blipFill>
        <p:spPr>
          <a:xfrm>
            <a:off x="4399889" y="2504439"/>
            <a:ext cx="3295460" cy="1760297"/>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FFB1C65D-756A-4968-A85F-AA5953FAEA5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8977" y="102403"/>
            <a:ext cx="2409717" cy="1362456"/>
          </a:xfrm>
          <a:prstGeom prst="rect">
            <a:avLst/>
          </a:prstGeom>
        </p:spPr>
      </p:pic>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2583473" y="103512"/>
            <a:ext cx="2274893" cy="1360238"/>
          </a:xfrm>
          <a:prstGeom prst="rect">
            <a:avLst/>
          </a:prstGeom>
        </p:spPr>
      </p:pic>
      <p:pic>
        <p:nvPicPr>
          <p:cNvPr id="10" name="Picture 9"/>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7398677" y="4193692"/>
            <a:ext cx="2288649" cy="2531485"/>
          </a:xfrm>
          <a:prstGeom prst="rect">
            <a:avLst/>
          </a:prstGeom>
        </p:spPr>
      </p:pic>
      <p:pic>
        <p:nvPicPr>
          <p:cNvPr id="13" name="Picture 12"/>
          <p:cNvPicPr>
            <a:picLocks noChangeAspect="1"/>
          </p:cNvPicPr>
          <p:nvPr/>
        </p:nvPicPr>
        <p:blipFill rotWithShape="1">
          <a:blip r:embed="rId16" cstate="print">
            <a:extLst>
              <a:ext uri="{28A0092B-C50C-407E-A947-70E740481C1C}">
                <a14:useLocalDpi xmlns:a14="http://schemas.microsoft.com/office/drawing/2010/main" val="0"/>
              </a:ext>
            </a:extLst>
          </a:blip>
          <a:srcRect l="-784"/>
          <a:stretch/>
        </p:blipFill>
        <p:spPr>
          <a:xfrm>
            <a:off x="3829140" y="4210172"/>
            <a:ext cx="3643653" cy="2521819"/>
          </a:xfrm>
          <a:prstGeom prst="rect">
            <a:avLst/>
          </a:prstGeom>
        </p:spPr>
      </p:pic>
    </p:spTree>
    <p:extLst>
      <p:ext uri="{BB962C8B-B14F-4D97-AF65-F5344CB8AC3E}">
        <p14:creationId xmlns:p14="http://schemas.microsoft.com/office/powerpoint/2010/main" val="2163249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123" y="3429000"/>
            <a:ext cx="4810622" cy="3200400"/>
          </a:xfrm>
          <a:prstGeom prst="rect">
            <a:avLst/>
          </a:prstGeom>
          <a:ln>
            <a:solidFill>
              <a:srgbClr val="00B0F0"/>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840" y="3429000"/>
            <a:ext cx="4812232" cy="3200400"/>
          </a:xfrm>
          <a:prstGeom prst="rect">
            <a:avLst/>
          </a:prstGeom>
          <a:ln>
            <a:solidFill>
              <a:srgbClr val="00B0F0"/>
            </a:solidFill>
          </a:ln>
          <a:effectLst>
            <a:softEdge rad="0"/>
          </a:effectLst>
        </p:spPr>
      </p:pic>
      <p:sp>
        <p:nvSpPr>
          <p:cNvPr id="3" name="Content Placeholder 2"/>
          <p:cNvSpPr>
            <a:spLocks noGrp="1"/>
          </p:cNvSpPr>
          <p:nvPr>
            <p:ph sz="half" idx="1"/>
          </p:nvPr>
        </p:nvSpPr>
        <p:spPr>
          <a:xfrm>
            <a:off x="154112" y="1048187"/>
            <a:ext cx="5865688" cy="4525963"/>
          </a:xfrm>
        </p:spPr>
        <p:txBody>
          <a:bodyPr/>
          <a:lstStyle/>
          <a:p>
            <a:r>
              <a:rPr lang="en-US" sz="2400" dirty="0">
                <a:solidFill>
                  <a:srgbClr val="FFFFCC"/>
                </a:solidFill>
              </a:rPr>
              <a:t>Scott Kelly </a:t>
            </a:r>
          </a:p>
          <a:p>
            <a:pPr lvl="1"/>
            <a:r>
              <a:rPr lang="en-US" sz="2000" dirty="0"/>
              <a:t>the logistical complexity of having people live and work in space for long periods</a:t>
            </a:r>
          </a:p>
          <a:p>
            <a:pPr lvl="1"/>
            <a:r>
              <a:rPr lang="en-US" sz="2000" dirty="0"/>
              <a:t>the supply chain that is required </a:t>
            </a:r>
          </a:p>
          <a:p>
            <a:pPr lvl="1"/>
            <a:r>
              <a:rPr lang="en-US" sz="2000" dirty="0"/>
              <a:t>For Mars, need a space craft that is more self-sustainable with regards to its food supply</a:t>
            </a:r>
          </a:p>
        </p:txBody>
      </p:sp>
      <p:sp>
        <p:nvSpPr>
          <p:cNvPr id="6" name="Content Placeholder 5"/>
          <p:cNvSpPr>
            <a:spLocks noGrp="1"/>
          </p:cNvSpPr>
          <p:nvPr>
            <p:ph sz="half" idx="2"/>
          </p:nvPr>
        </p:nvSpPr>
        <p:spPr>
          <a:xfrm>
            <a:off x="5732980" y="1048187"/>
            <a:ext cx="6304908" cy="5077977"/>
          </a:xfrm>
        </p:spPr>
        <p:txBody>
          <a:bodyPr/>
          <a:lstStyle/>
          <a:p>
            <a:r>
              <a:rPr lang="en-US" sz="2400" dirty="0">
                <a:solidFill>
                  <a:srgbClr val="FFFFCC"/>
                </a:solidFill>
              </a:rPr>
              <a:t>Kjell Lindgren </a:t>
            </a:r>
          </a:p>
          <a:p>
            <a:pPr lvl="1"/>
            <a:r>
              <a:rPr lang="en-US" sz="2000" dirty="0"/>
              <a:t>benefit of eating the fresh food </a:t>
            </a:r>
          </a:p>
          <a:p>
            <a:pPr lvl="1"/>
            <a:r>
              <a:rPr lang="en-US" sz="2000" dirty="0"/>
              <a:t>contribution that plants have to the ISS ecosystem</a:t>
            </a:r>
          </a:p>
          <a:p>
            <a:pPr lvl="1"/>
            <a:r>
              <a:rPr lang="en-US" sz="2000" dirty="0"/>
              <a:t>psychological benefit  - it’s really fun to see green growing things in the sterile environment of the ISS</a:t>
            </a:r>
            <a:endParaRPr lang="en-US" dirty="0"/>
          </a:p>
        </p:txBody>
      </p:sp>
      <p:sp>
        <p:nvSpPr>
          <p:cNvPr id="7" name="Rectangle 6"/>
          <p:cNvSpPr/>
          <p:nvPr/>
        </p:nvSpPr>
        <p:spPr>
          <a:xfrm>
            <a:off x="1714500" y="107897"/>
            <a:ext cx="8763000" cy="769441"/>
          </a:xfrm>
          <a:prstGeom prst="rect">
            <a:avLst/>
          </a:prstGeom>
          <a:noFill/>
        </p:spPr>
        <p:txBody>
          <a:bodyPr wrap="square">
            <a:spAutoFit/>
          </a:bodyPr>
          <a:lstStyle/>
          <a:p>
            <a:pPr algn="ctr">
              <a:defRPr/>
            </a:pPr>
            <a:r>
              <a:rPr lang="en-US" sz="4400" dirty="0">
                <a:latin typeface="+mj-lt"/>
              </a:rPr>
              <a:t>Astronaut Comments</a:t>
            </a:r>
          </a:p>
        </p:txBody>
      </p:sp>
      <p:cxnSp>
        <p:nvCxnSpPr>
          <p:cNvPr id="8" name="Straight Connector 7"/>
          <p:cNvCxnSpPr/>
          <p:nvPr/>
        </p:nvCxnSpPr>
        <p:spPr>
          <a:xfrm>
            <a:off x="1866900" y="931984"/>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249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011" y="40983"/>
            <a:ext cx="11401062" cy="1143000"/>
          </a:xfrm>
        </p:spPr>
        <p:txBody>
          <a:bodyPr>
            <a:normAutofit fontScale="90000"/>
          </a:bodyPr>
          <a:lstStyle/>
          <a:p>
            <a:r>
              <a:rPr lang="en-US" dirty="0"/>
              <a:t>Ventilation and Water Issues &amp; Consequences in Zinnia</a:t>
            </a:r>
          </a:p>
        </p:txBody>
      </p:sp>
      <p:pic>
        <p:nvPicPr>
          <p:cNvPr id="5" name="Content Placeholder 4"/>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t="-261"/>
          <a:stretch/>
        </p:blipFill>
        <p:spPr>
          <a:xfrm>
            <a:off x="6451600" y="1102013"/>
            <a:ext cx="5029200" cy="5029200"/>
          </a:xfrm>
          <a:ln>
            <a:solidFill>
              <a:srgbClr val="00B0F0"/>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1200" y="1102013"/>
            <a:ext cx="5029200" cy="5029200"/>
          </a:xfrm>
          <a:prstGeom prst="rect">
            <a:avLst/>
          </a:prstGeom>
          <a:ln>
            <a:solidFill>
              <a:srgbClr val="00B0F0"/>
            </a:solidFill>
          </a:ln>
        </p:spPr>
      </p:pic>
      <p:sp>
        <p:nvSpPr>
          <p:cNvPr id="7" name="TextBox 6"/>
          <p:cNvSpPr txBox="1"/>
          <p:nvPr/>
        </p:nvSpPr>
        <p:spPr>
          <a:xfrm>
            <a:off x="1495198" y="6229029"/>
            <a:ext cx="3461204" cy="461665"/>
          </a:xfrm>
          <a:prstGeom prst="rect">
            <a:avLst/>
          </a:prstGeom>
          <a:noFill/>
        </p:spPr>
        <p:txBody>
          <a:bodyPr wrap="none" rtlCol="0">
            <a:spAutoFit/>
          </a:bodyPr>
          <a:lstStyle/>
          <a:p>
            <a:pPr algn="ctr"/>
            <a:r>
              <a:rPr lang="en-US" sz="2400" dirty="0"/>
              <a:t>Guttation and Leaf Curling</a:t>
            </a:r>
          </a:p>
        </p:txBody>
      </p:sp>
      <p:sp>
        <p:nvSpPr>
          <p:cNvPr id="8" name="TextBox 7"/>
          <p:cNvSpPr txBox="1"/>
          <p:nvPr/>
        </p:nvSpPr>
        <p:spPr>
          <a:xfrm>
            <a:off x="6146090" y="6229029"/>
            <a:ext cx="5637382" cy="461665"/>
          </a:xfrm>
          <a:prstGeom prst="rect">
            <a:avLst/>
          </a:prstGeom>
          <a:noFill/>
        </p:spPr>
        <p:txBody>
          <a:bodyPr wrap="square" rtlCol="0">
            <a:spAutoFit/>
          </a:bodyPr>
          <a:lstStyle/>
          <a:p>
            <a:pPr algn="ctr"/>
            <a:r>
              <a:rPr lang="en-US" sz="2400" dirty="0"/>
              <a:t>Fungal Development &amp; Abnormal Growth</a:t>
            </a:r>
          </a:p>
        </p:txBody>
      </p:sp>
      <p:cxnSp>
        <p:nvCxnSpPr>
          <p:cNvPr id="9" name="Straight Connector 8"/>
          <p:cNvCxnSpPr>
            <a:cxnSpLocks/>
          </p:cNvCxnSpPr>
          <p:nvPr/>
        </p:nvCxnSpPr>
        <p:spPr>
          <a:xfrm>
            <a:off x="1659122" y="940973"/>
            <a:ext cx="8873756"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60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126806"/>
            <a:ext cx="8229600" cy="1143000"/>
          </a:xfrm>
        </p:spPr>
        <p:txBody>
          <a:bodyPr/>
          <a:lstStyle/>
          <a:p>
            <a:pPr algn="ctr"/>
            <a:r>
              <a:rPr lang="en-US" sz="4000" dirty="0"/>
              <a:t>Zinnia Action Shots</a:t>
            </a:r>
            <a:endParaRPr lang="en-US" sz="4000" i="1" dirty="0"/>
          </a:p>
        </p:txBody>
      </p:sp>
      <p:cxnSp>
        <p:nvCxnSpPr>
          <p:cNvPr id="7" name="Straight Connector 6"/>
          <p:cNvCxnSpPr/>
          <p:nvPr/>
        </p:nvCxnSpPr>
        <p:spPr>
          <a:xfrm>
            <a:off x="1866900" y="706942"/>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B469C48-6A73-4FBD-A9D9-D2B955C997FC}"/>
              </a:ext>
            </a:extLst>
          </p:cNvPr>
          <p:cNvGrpSpPr/>
          <p:nvPr/>
        </p:nvGrpSpPr>
        <p:grpSpPr>
          <a:xfrm>
            <a:off x="1517310" y="889332"/>
            <a:ext cx="9242423" cy="5907024"/>
            <a:chOff x="1517310" y="889332"/>
            <a:chExt cx="9242423" cy="590702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
            <a:stretch/>
          </p:blipFill>
          <p:spPr>
            <a:xfrm>
              <a:off x="5181893" y="889442"/>
              <a:ext cx="5577840" cy="2839929"/>
            </a:xfrm>
            <a:prstGeom prst="rect">
              <a:avLst/>
            </a:prstGeom>
            <a:solidFill>
              <a:srgbClr val="002060"/>
            </a:solidFill>
            <a:ln>
              <a:solidFill>
                <a:srgbClr val="00B0F0"/>
              </a:solidFill>
            </a:ln>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17310" y="889332"/>
              <a:ext cx="3664583" cy="5907024"/>
            </a:xfrm>
            <a:prstGeom prst="rect">
              <a:avLst/>
            </a:prstGeom>
            <a:ln>
              <a:solidFill>
                <a:srgbClr val="00B0F0"/>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893" y="3664263"/>
              <a:ext cx="5577840" cy="3132093"/>
            </a:xfrm>
            <a:prstGeom prst="rect">
              <a:avLst/>
            </a:prstGeom>
            <a:ln>
              <a:solidFill>
                <a:srgbClr val="00B0F0"/>
              </a:solidFill>
            </a:ln>
          </p:spPr>
        </p:pic>
      </p:grpSp>
    </p:spTree>
    <p:extLst>
      <p:ext uri="{BB962C8B-B14F-4D97-AF65-F5344CB8AC3E}">
        <p14:creationId xmlns:p14="http://schemas.microsoft.com/office/powerpoint/2010/main" val="59613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524000" y="628587"/>
            <a:ext cx="9144000" cy="6219279"/>
            <a:chOff x="-13964" y="594759"/>
            <a:chExt cx="9144000" cy="6219279"/>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964" y="594759"/>
              <a:ext cx="9144000" cy="6219279"/>
            </a:xfrm>
            <a:prstGeom prst="rect">
              <a:avLst/>
            </a:prstGeom>
            <a:ln>
              <a:solidFill>
                <a:schemeClr val="bg1"/>
              </a:solidFill>
            </a:ln>
          </p:spPr>
        </p:pic>
        <p:sp>
          <p:nvSpPr>
            <p:cNvPr id="7" name="TextBox 6"/>
            <p:cNvSpPr txBox="1"/>
            <p:nvPr/>
          </p:nvSpPr>
          <p:spPr>
            <a:xfrm>
              <a:off x="6287344" y="1047664"/>
              <a:ext cx="1670756" cy="584775"/>
            </a:xfrm>
            <a:prstGeom prst="rect">
              <a:avLst/>
            </a:prstGeom>
            <a:noFill/>
            <a:ln>
              <a:noFill/>
            </a:ln>
          </p:spPr>
          <p:txBody>
            <a:bodyPr wrap="square" rtlCol="0">
              <a:spAutoFit/>
            </a:bodyPr>
            <a:lstStyle/>
            <a:p>
              <a:r>
                <a:rPr lang="en-US" sz="3200" b="1" dirty="0">
                  <a:solidFill>
                    <a:schemeClr val="bg2"/>
                  </a:solidFill>
                </a:rPr>
                <a:t>71 DAI</a:t>
              </a:r>
            </a:p>
          </p:txBody>
        </p:sp>
      </p:grpSp>
      <p:sp>
        <p:nvSpPr>
          <p:cNvPr id="5" name="Title 4"/>
          <p:cNvSpPr>
            <a:spLocks noGrp="1"/>
          </p:cNvSpPr>
          <p:nvPr>
            <p:ph type="title"/>
          </p:nvPr>
        </p:nvSpPr>
        <p:spPr>
          <a:xfrm>
            <a:off x="1981200" y="-273476"/>
            <a:ext cx="8229600" cy="1143000"/>
          </a:xfrm>
        </p:spPr>
        <p:txBody>
          <a:bodyPr/>
          <a:lstStyle/>
          <a:p>
            <a:r>
              <a:rPr lang="en-US" dirty="0"/>
              <a:t>And they bloomed, and bloomed...</a:t>
            </a:r>
            <a:endParaRPr lang="en-US" sz="1400" i="1" dirty="0"/>
          </a:p>
        </p:txBody>
      </p:sp>
      <p:cxnSp>
        <p:nvCxnSpPr>
          <p:cNvPr id="8" name="Straight Connector 7"/>
          <p:cNvCxnSpPr/>
          <p:nvPr/>
        </p:nvCxnSpPr>
        <p:spPr>
          <a:xfrm>
            <a:off x="1866900" y="5947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532793" y="695984"/>
            <a:ext cx="9144000" cy="6087686"/>
            <a:chOff x="0" y="695984"/>
            <a:chExt cx="9144000" cy="6087686"/>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5984"/>
              <a:ext cx="9144000" cy="6087686"/>
            </a:xfrm>
            <a:prstGeom prst="rect">
              <a:avLst/>
            </a:prstGeom>
            <a:ln>
              <a:solidFill>
                <a:schemeClr val="bg1"/>
              </a:solidFill>
            </a:ln>
          </p:spPr>
        </p:pic>
        <p:sp>
          <p:nvSpPr>
            <p:cNvPr id="13" name="TextBox 12"/>
            <p:cNvSpPr txBox="1"/>
            <p:nvPr/>
          </p:nvSpPr>
          <p:spPr>
            <a:xfrm>
              <a:off x="5717822" y="784318"/>
              <a:ext cx="1670756" cy="584775"/>
            </a:xfrm>
            <a:prstGeom prst="rect">
              <a:avLst/>
            </a:prstGeom>
            <a:noFill/>
            <a:ln>
              <a:noFill/>
            </a:ln>
          </p:spPr>
          <p:txBody>
            <a:bodyPr wrap="square" rtlCol="0">
              <a:spAutoFit/>
            </a:bodyPr>
            <a:lstStyle/>
            <a:p>
              <a:r>
                <a:rPr lang="en-US" sz="3200" b="1" dirty="0">
                  <a:solidFill>
                    <a:schemeClr val="bg2"/>
                  </a:solidFill>
                </a:rPr>
                <a:t>77 DAI</a:t>
              </a:r>
            </a:p>
          </p:txBody>
        </p:sp>
      </p:grpSp>
      <p:grpSp>
        <p:nvGrpSpPr>
          <p:cNvPr id="21" name="Group 20"/>
          <p:cNvGrpSpPr/>
          <p:nvPr/>
        </p:nvGrpSpPr>
        <p:grpSpPr>
          <a:xfrm>
            <a:off x="1172936" y="690231"/>
            <a:ext cx="9846128" cy="6126480"/>
            <a:chOff x="-359857" y="518248"/>
            <a:chExt cx="9846128" cy="6126480"/>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9857" y="518248"/>
              <a:ext cx="9846128" cy="6126480"/>
            </a:xfrm>
            <a:prstGeom prst="rect">
              <a:avLst/>
            </a:prstGeom>
            <a:ln>
              <a:solidFill>
                <a:schemeClr val="bg1"/>
              </a:solidFill>
            </a:ln>
          </p:spPr>
        </p:pic>
        <p:sp>
          <p:nvSpPr>
            <p:cNvPr id="17" name="TextBox 16"/>
            <p:cNvSpPr txBox="1"/>
            <p:nvPr/>
          </p:nvSpPr>
          <p:spPr>
            <a:xfrm>
              <a:off x="7278194" y="779017"/>
              <a:ext cx="1670756" cy="584775"/>
            </a:xfrm>
            <a:prstGeom prst="rect">
              <a:avLst/>
            </a:prstGeom>
            <a:noFill/>
            <a:ln>
              <a:noFill/>
            </a:ln>
          </p:spPr>
          <p:txBody>
            <a:bodyPr wrap="square" rtlCol="0">
              <a:spAutoFit/>
            </a:bodyPr>
            <a:lstStyle/>
            <a:p>
              <a:r>
                <a:rPr lang="en-US" sz="3200" b="1" dirty="0">
                  <a:solidFill>
                    <a:schemeClr val="bg2"/>
                  </a:solidFill>
                </a:rPr>
                <a:t>80 DAI</a:t>
              </a:r>
            </a:p>
          </p:txBody>
        </p:sp>
      </p:grpSp>
      <p:grpSp>
        <p:nvGrpSpPr>
          <p:cNvPr id="23" name="Group 22"/>
          <p:cNvGrpSpPr>
            <a:grpSpLocks noChangeAspect="1"/>
          </p:cNvGrpSpPr>
          <p:nvPr/>
        </p:nvGrpSpPr>
        <p:grpSpPr>
          <a:xfrm>
            <a:off x="583631" y="664712"/>
            <a:ext cx="11024739" cy="6126480"/>
            <a:chOff x="44758" y="1437514"/>
            <a:chExt cx="9272265" cy="5152625"/>
          </a:xfrm>
        </p:grpSpPr>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758" y="1437514"/>
              <a:ext cx="9144000" cy="5152625"/>
            </a:xfrm>
            <a:prstGeom prst="rect">
              <a:avLst/>
            </a:prstGeom>
            <a:ln>
              <a:solidFill>
                <a:schemeClr val="bg1"/>
              </a:solidFill>
            </a:ln>
          </p:spPr>
        </p:pic>
        <p:sp>
          <p:nvSpPr>
            <p:cNvPr id="22" name="TextBox 21"/>
            <p:cNvSpPr txBox="1"/>
            <p:nvPr/>
          </p:nvSpPr>
          <p:spPr>
            <a:xfrm>
              <a:off x="7646267" y="1785114"/>
              <a:ext cx="1670756" cy="491820"/>
            </a:xfrm>
            <a:prstGeom prst="rect">
              <a:avLst/>
            </a:prstGeom>
            <a:noFill/>
            <a:ln>
              <a:noFill/>
            </a:ln>
          </p:spPr>
          <p:txBody>
            <a:bodyPr wrap="square" rtlCol="0">
              <a:spAutoFit/>
            </a:bodyPr>
            <a:lstStyle/>
            <a:p>
              <a:r>
                <a:rPr lang="en-US" sz="3200" b="1" dirty="0">
                  <a:solidFill>
                    <a:srgbClr val="57D3FF"/>
                  </a:solidFill>
                </a:rPr>
                <a:t>87 DAI</a:t>
              </a:r>
            </a:p>
          </p:txBody>
        </p:sp>
      </p:grpSp>
    </p:spTree>
    <p:extLst>
      <p:ext uri="{BB962C8B-B14F-4D97-AF65-F5344CB8AC3E}">
        <p14:creationId xmlns:p14="http://schemas.microsoft.com/office/powerpoint/2010/main" val="32518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866900" y="857258"/>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214419" y="931170"/>
            <a:ext cx="7886388" cy="5852160"/>
          </a:xfrm>
          <a:prstGeom prst="rect">
            <a:avLst/>
          </a:prstGeom>
          <a:ln>
            <a:solidFill>
              <a:srgbClr val="00B0F0"/>
            </a:solidFill>
          </a:ln>
        </p:spPr>
      </p:pic>
      <p:sp>
        <p:nvSpPr>
          <p:cNvPr id="7" name="Title 1"/>
          <p:cNvSpPr>
            <a:spLocks noGrp="1"/>
          </p:cNvSpPr>
          <p:nvPr>
            <p:ph type="title"/>
          </p:nvPr>
        </p:nvSpPr>
        <p:spPr>
          <a:xfrm>
            <a:off x="1924050" y="-74514"/>
            <a:ext cx="8343900" cy="1143000"/>
          </a:xfrm>
        </p:spPr>
        <p:txBody>
          <a:bodyPr/>
          <a:lstStyle/>
          <a:p>
            <a:pPr algn="ctr"/>
            <a:r>
              <a:rPr lang="en-US" dirty="0"/>
              <a:t>A Tale of Two Veggies</a:t>
            </a:r>
          </a:p>
        </p:txBody>
      </p:sp>
    </p:spTree>
    <p:extLst>
      <p:ext uri="{BB962C8B-B14F-4D97-AF65-F5344CB8AC3E}">
        <p14:creationId xmlns:p14="http://schemas.microsoft.com/office/powerpoint/2010/main" val="2953870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282" y="79396"/>
            <a:ext cx="8511436" cy="1143000"/>
          </a:xfrm>
        </p:spPr>
        <p:txBody>
          <a:bodyPr/>
          <a:lstStyle/>
          <a:p>
            <a:pPr algn="ctr"/>
            <a:r>
              <a:rPr lang="en-US" dirty="0"/>
              <a:t>VEG-03 Crop Testing</a:t>
            </a:r>
          </a:p>
        </p:txBody>
      </p:sp>
      <p:sp>
        <p:nvSpPr>
          <p:cNvPr id="3" name="Content Placeholder 2"/>
          <p:cNvSpPr>
            <a:spLocks noGrp="1"/>
          </p:cNvSpPr>
          <p:nvPr>
            <p:ph idx="1"/>
          </p:nvPr>
        </p:nvSpPr>
        <p:spPr>
          <a:xfrm>
            <a:off x="469618" y="1564639"/>
            <a:ext cx="5239407" cy="4905109"/>
          </a:xfrm>
        </p:spPr>
        <p:txBody>
          <a:bodyPr>
            <a:normAutofit/>
          </a:bodyPr>
          <a:lstStyle/>
          <a:p>
            <a:r>
              <a:rPr lang="en-US" dirty="0"/>
              <a:t>Red Russian Kale</a:t>
            </a:r>
          </a:p>
          <a:p>
            <a:r>
              <a:rPr lang="en-US" dirty="0">
                <a:solidFill>
                  <a:srgbClr val="00B0F0"/>
                </a:solidFill>
              </a:rPr>
              <a:t>*Dragoon Lettuce</a:t>
            </a:r>
          </a:p>
          <a:p>
            <a:r>
              <a:rPr lang="en-US" dirty="0"/>
              <a:t>Wasabi Mustard </a:t>
            </a:r>
          </a:p>
          <a:p>
            <a:r>
              <a:rPr lang="en-US" dirty="0">
                <a:solidFill>
                  <a:srgbClr val="00B0F0"/>
                </a:solidFill>
              </a:rPr>
              <a:t>*Extra Dwarf Pak Choy</a:t>
            </a:r>
          </a:p>
          <a:p>
            <a:r>
              <a:rPr lang="en-US" dirty="0"/>
              <a:t>Amara Mustard</a:t>
            </a:r>
          </a:p>
          <a:p>
            <a:pPr marL="0" indent="0">
              <a:buNone/>
            </a:pPr>
            <a:endParaRPr lang="en-US" dirty="0">
              <a:solidFill>
                <a:srgbClr val="00B0F0"/>
              </a:solidFill>
            </a:endParaRPr>
          </a:p>
          <a:p>
            <a:endParaRPr lang="en-US" dirty="0">
              <a:solidFill>
                <a:srgbClr val="00B0F0"/>
              </a:solidFill>
            </a:endParaRPr>
          </a:p>
          <a:p>
            <a:endParaRPr lang="en-US" dirty="0">
              <a:solidFill>
                <a:srgbClr val="00B0F0"/>
              </a:solidFill>
            </a:endParaRPr>
          </a:p>
          <a:p>
            <a:endParaRPr lang="en-US" dirty="0"/>
          </a:p>
        </p:txBody>
      </p:sp>
      <p:cxnSp>
        <p:nvCxnSpPr>
          <p:cNvPr id="5" name="Straight Connector 4"/>
          <p:cNvCxnSpPr/>
          <p:nvPr/>
        </p:nvCxnSpPr>
        <p:spPr>
          <a:xfrm>
            <a:off x="1781175" y="966394"/>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9915" y="1488128"/>
            <a:ext cx="2078181" cy="2286000"/>
          </a:xfrm>
          <a:prstGeom prst="rect">
            <a:avLst/>
          </a:prstGeom>
          <a:ln>
            <a:solidFill>
              <a:srgbClr val="00B0F0"/>
            </a:solidFill>
          </a:ln>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40666" y="1488128"/>
            <a:ext cx="2275702" cy="2286000"/>
          </a:xfrm>
          <a:prstGeom prst="rect">
            <a:avLst/>
          </a:prstGeom>
          <a:ln>
            <a:solidFill>
              <a:srgbClr val="00B0F0"/>
            </a:solidFill>
          </a:ln>
        </p:spPr>
      </p:pic>
      <p:pic>
        <p:nvPicPr>
          <p:cNvPr id="39" name="Picture 38">
            <a:extLst>
              <a:ext uri="{FF2B5EF4-FFF2-40B4-BE49-F238E27FC236}">
                <a16:creationId xmlns:a16="http://schemas.microsoft.com/office/drawing/2014/main" id="{58454C9E-1D31-2D4F-8A16-8943AE6BED6A}"/>
              </a:ext>
              <a:ext uri="{147F2762-F138-4A5C-976F-8EAC2B608ADB}">
                <a16:predDERef xmlns:a16="http://schemas.microsoft.com/office/drawing/2014/main" pred="{DAE44CF0-9B50-4944-91C0-3B94086B11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038937" y="1488128"/>
            <a:ext cx="2400875" cy="2286000"/>
          </a:xfrm>
          <a:prstGeom prst="rect">
            <a:avLst/>
          </a:prstGeom>
          <a:ln>
            <a:solidFill>
              <a:srgbClr val="00B0F0"/>
            </a:solidFill>
          </a:ln>
        </p:spPr>
      </p:pic>
      <p:pic>
        <p:nvPicPr>
          <p:cNvPr id="40" name="Picture 3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49008" y="3844197"/>
            <a:ext cx="2254687" cy="2286000"/>
          </a:xfrm>
          <a:prstGeom prst="rect">
            <a:avLst/>
          </a:prstGeom>
          <a:ln>
            <a:solidFill>
              <a:srgbClr val="00B0F0"/>
            </a:solidFill>
          </a:ln>
        </p:spPr>
      </p:pic>
      <p:pic>
        <p:nvPicPr>
          <p:cNvPr id="6" name="Picture 5" descr="A picture containing purple, arranged&#10;&#10;Description automatically generated">
            <a:extLst>
              <a:ext uri="{FF2B5EF4-FFF2-40B4-BE49-F238E27FC236}">
                <a16:creationId xmlns:a16="http://schemas.microsoft.com/office/drawing/2014/main" id="{3CE8E174-62E2-4AEF-A20E-0A7BAD4391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316" t="50855" r="34775" b="8596"/>
          <a:stretch/>
        </p:blipFill>
        <p:spPr>
          <a:xfrm>
            <a:off x="5440236" y="3844197"/>
            <a:ext cx="2275702" cy="2286000"/>
          </a:xfrm>
          <a:prstGeom prst="rect">
            <a:avLst/>
          </a:prstGeom>
          <a:ln>
            <a:solidFill>
              <a:srgbClr val="00B0F0"/>
            </a:solidFill>
          </a:ln>
        </p:spPr>
      </p:pic>
      <p:sp>
        <p:nvSpPr>
          <p:cNvPr id="10" name="TextBox 9">
            <a:extLst>
              <a:ext uri="{FF2B5EF4-FFF2-40B4-BE49-F238E27FC236}">
                <a16:creationId xmlns:a16="http://schemas.microsoft.com/office/drawing/2014/main" id="{325B39EB-7C48-48D7-896F-54A79F657746}"/>
              </a:ext>
            </a:extLst>
          </p:cNvPr>
          <p:cNvSpPr txBox="1"/>
          <p:nvPr/>
        </p:nvSpPr>
        <p:spPr>
          <a:xfrm>
            <a:off x="306330" y="4987197"/>
            <a:ext cx="6961356" cy="523220"/>
          </a:xfrm>
          <a:prstGeom prst="rect">
            <a:avLst/>
          </a:prstGeom>
          <a:noFill/>
        </p:spPr>
        <p:txBody>
          <a:bodyPr wrap="square" rtlCol="0">
            <a:spAutoFit/>
          </a:bodyPr>
          <a:lstStyle/>
          <a:p>
            <a:r>
              <a:rPr lang="en-US" sz="2800" dirty="0">
                <a:solidFill>
                  <a:srgbClr val="00B0F0"/>
                </a:solidFill>
              </a:rPr>
              <a:t>*= Student Selected Crops!</a:t>
            </a:r>
            <a:r>
              <a:rPr lang="en-US" sz="2800" dirty="0"/>
              <a:t> </a:t>
            </a:r>
          </a:p>
        </p:txBody>
      </p:sp>
    </p:spTree>
    <p:extLst>
      <p:ext uri="{BB962C8B-B14F-4D97-AF65-F5344CB8AC3E}">
        <p14:creationId xmlns:p14="http://schemas.microsoft.com/office/powerpoint/2010/main" val="385832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734" y="-106214"/>
            <a:ext cx="8734532" cy="1325563"/>
          </a:xfrm>
        </p:spPr>
        <p:txBody>
          <a:bodyPr/>
          <a:lstStyle/>
          <a:p>
            <a:pPr algn="ctr"/>
            <a:r>
              <a:rPr lang="en-US" dirty="0"/>
              <a:t>VEG-04</a:t>
            </a:r>
          </a:p>
        </p:txBody>
      </p:sp>
      <p:cxnSp>
        <p:nvCxnSpPr>
          <p:cNvPr id="4" name="Straight Connector 3"/>
          <p:cNvCxnSpPr/>
          <p:nvPr/>
        </p:nvCxnSpPr>
        <p:spPr>
          <a:xfrm>
            <a:off x="1866900" y="98681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0145" y="1509322"/>
            <a:ext cx="3810744" cy="3416320"/>
          </a:xfrm>
          <a:prstGeom prst="rect">
            <a:avLst/>
          </a:prstGeom>
          <a:noFill/>
        </p:spPr>
        <p:txBody>
          <a:bodyPr wrap="square" rtlCol="0">
            <a:spAutoFit/>
          </a:bodyPr>
          <a:lstStyle/>
          <a:p>
            <a:r>
              <a:rPr lang="en-US" sz="2400" dirty="0"/>
              <a:t>Research to study the impacts of Red: Blue: Green light ratios on Mizuna crop growth, nutrient composition, organoleptic appeal and microbial food safety with additional assessments of crew behavioral health.</a:t>
            </a:r>
          </a:p>
        </p:txBody>
      </p:sp>
      <p:sp>
        <p:nvSpPr>
          <p:cNvPr id="8" name="TextBox 7"/>
          <p:cNvSpPr txBox="1"/>
          <p:nvPr/>
        </p:nvSpPr>
        <p:spPr>
          <a:xfrm>
            <a:off x="251082" y="5451920"/>
            <a:ext cx="3231636" cy="1015663"/>
          </a:xfrm>
          <a:prstGeom prst="rect">
            <a:avLst/>
          </a:prstGeom>
          <a:noFill/>
        </p:spPr>
        <p:txBody>
          <a:bodyPr wrap="square" rtlCol="0">
            <a:spAutoFit/>
          </a:bodyPr>
          <a:lstStyle/>
          <a:p>
            <a:r>
              <a:rPr lang="en-US" sz="2000" dirty="0"/>
              <a:t>Collaboration between KSC, JSC, Purdue University and Sierra Space</a:t>
            </a:r>
          </a:p>
        </p:txBody>
      </p:sp>
      <p:pic>
        <p:nvPicPr>
          <p:cNvPr id="5" name="Picture 4">
            <a:extLst>
              <a:ext uri="{FF2B5EF4-FFF2-40B4-BE49-F238E27FC236}">
                <a16:creationId xmlns:a16="http://schemas.microsoft.com/office/drawing/2014/main" id="{CB8C8BF4-B0E8-46E3-A28E-C061D5268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928" y="834415"/>
            <a:ext cx="3539744" cy="5943600"/>
          </a:xfrm>
          <a:prstGeom prst="rect">
            <a:avLst/>
          </a:prstGeom>
          <a:ln>
            <a:solidFill>
              <a:srgbClr val="00B0F0"/>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633" y="1348663"/>
            <a:ext cx="7680960" cy="5120640"/>
          </a:xfrm>
          <a:prstGeom prst="rect">
            <a:avLst/>
          </a:prstGeom>
          <a:ln>
            <a:solidFill>
              <a:srgbClr val="00B0F0"/>
            </a:solidFill>
          </a:ln>
        </p:spPr>
      </p:pic>
    </p:spTree>
    <p:extLst>
      <p:ext uri="{BB962C8B-B14F-4D97-AF65-F5344CB8AC3E}">
        <p14:creationId xmlns:p14="http://schemas.microsoft.com/office/powerpoint/2010/main" val="305090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89438"/>
            <a:ext cx="6172200" cy="857250"/>
          </a:xfrm>
        </p:spPr>
        <p:txBody>
          <a:bodyPr/>
          <a:lstStyle/>
          <a:p>
            <a:r>
              <a:rPr lang="en-US" dirty="0"/>
              <a:t>VEG-04 Crew Engagement</a:t>
            </a:r>
          </a:p>
        </p:txBody>
      </p:sp>
      <p:cxnSp>
        <p:nvCxnSpPr>
          <p:cNvPr id="6" name="Straight Connector 5"/>
          <p:cNvCxnSpPr/>
          <p:nvPr/>
        </p:nvCxnSpPr>
        <p:spPr>
          <a:xfrm>
            <a:off x="2924175" y="866264"/>
            <a:ext cx="634365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0270" y="1453507"/>
            <a:ext cx="5383660" cy="3550610"/>
          </a:xfrm>
          <a:prstGeom prst="rect">
            <a:avLst/>
          </a:prstGeom>
          <a:ln>
            <a:solidFill>
              <a:schemeClr val="accent1"/>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9820" y="1091724"/>
            <a:ext cx="5536180" cy="3732417"/>
          </a:xfrm>
          <a:prstGeom prst="rect">
            <a:avLst/>
          </a:prstGeom>
          <a:ln>
            <a:solidFill>
              <a:schemeClr val="accent1"/>
            </a:solidFill>
          </a:ln>
        </p:spPr>
      </p:pic>
      <p:pic>
        <p:nvPicPr>
          <p:cNvPr id="7" name="Picture 6">
            <a:extLst>
              <a:ext uri="{FF2B5EF4-FFF2-40B4-BE49-F238E27FC236}">
                <a16:creationId xmlns:a16="http://schemas.microsoft.com/office/drawing/2014/main" id="{E8C508B0-0CFE-4E52-AF21-328FB6CBA91F}"/>
              </a:ext>
            </a:extLst>
          </p:cNvPr>
          <p:cNvPicPr>
            <a:picLocks noChangeAspect="1"/>
          </p:cNvPicPr>
          <p:nvPr/>
        </p:nvPicPr>
        <p:blipFill rotWithShape="1">
          <a:blip r:embed="rId5" cstate="print">
            <a:lum bright="4000"/>
            <a:extLst>
              <a:ext uri="{BEBA8EAE-BF5A-486C-A8C5-ECC9F3942E4B}">
                <a14:imgProps xmlns:a14="http://schemas.microsoft.com/office/drawing/2010/main">
                  <a14:imgLayer r:embed="rId6">
                    <a14:imgEffect>
                      <a14:brightnessContrast bright="3000"/>
                    </a14:imgEffect>
                  </a14:imgLayer>
                </a14:imgProps>
              </a:ext>
              <a:ext uri="{28A0092B-C50C-407E-A947-70E740481C1C}">
                <a14:useLocalDpi xmlns:a14="http://schemas.microsoft.com/office/drawing/2010/main"/>
              </a:ext>
            </a:extLst>
          </a:blip>
          <a:srcRect/>
          <a:stretch/>
        </p:blipFill>
        <p:spPr>
          <a:xfrm>
            <a:off x="4761542" y="4069716"/>
            <a:ext cx="2682506" cy="2651760"/>
          </a:xfrm>
          <a:prstGeom prst="rect">
            <a:avLst/>
          </a:prstGeom>
          <a:ln>
            <a:solidFill>
              <a:schemeClr val="accent1"/>
            </a:solidFill>
          </a:ln>
        </p:spPr>
      </p:pic>
    </p:spTree>
    <p:extLst>
      <p:ext uri="{BB962C8B-B14F-4D97-AF65-F5344CB8AC3E}">
        <p14:creationId xmlns:p14="http://schemas.microsoft.com/office/powerpoint/2010/main" val="3732624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7834" y="925608"/>
            <a:ext cx="6354267" cy="3738748"/>
          </a:xfrm>
          <a:prstGeom prst="rect">
            <a:avLst/>
          </a:prstGeom>
          <a:ln>
            <a:solidFill>
              <a:schemeClr val="accent1"/>
            </a:solidFill>
          </a:ln>
        </p:spPr>
      </p:pic>
      <p:sp>
        <p:nvSpPr>
          <p:cNvPr id="2" name="TextBox 1">
            <a:extLst>
              <a:ext uri="{FF2B5EF4-FFF2-40B4-BE49-F238E27FC236}">
                <a16:creationId xmlns:a16="http://schemas.microsoft.com/office/drawing/2014/main" id="{1FE244B3-04CA-4124-8C6A-F9FA2CA13225}"/>
              </a:ext>
            </a:extLst>
          </p:cNvPr>
          <p:cNvSpPr txBox="1"/>
          <p:nvPr/>
        </p:nvSpPr>
        <p:spPr>
          <a:xfrm>
            <a:off x="847223" y="122654"/>
            <a:ext cx="10497554" cy="707886"/>
          </a:xfrm>
          <a:prstGeom prst="rect">
            <a:avLst/>
          </a:prstGeom>
          <a:noFill/>
        </p:spPr>
        <p:txBody>
          <a:bodyPr wrap="none" rtlCol="0">
            <a:spAutoFit/>
          </a:bodyPr>
          <a:lstStyle/>
          <a:p>
            <a:r>
              <a:rPr lang="en-US" sz="4000" dirty="0">
                <a:latin typeface="+mj-lt"/>
              </a:rPr>
              <a:t>Plant Aromas Also Enhance Astronaut Experiences</a:t>
            </a:r>
          </a:p>
        </p:txBody>
      </p:sp>
      <p:cxnSp>
        <p:nvCxnSpPr>
          <p:cNvPr id="4" name="Straight Connector 3">
            <a:extLst>
              <a:ext uri="{FF2B5EF4-FFF2-40B4-BE49-F238E27FC236}">
                <a16:creationId xmlns:a16="http://schemas.microsoft.com/office/drawing/2014/main" id="{F8E73F8F-1339-4A83-BA95-B630AAA83999}"/>
              </a:ext>
            </a:extLst>
          </p:cNvPr>
          <p:cNvCxnSpPr>
            <a:cxnSpLocks/>
          </p:cNvCxnSpPr>
          <p:nvPr/>
        </p:nvCxnSpPr>
        <p:spPr>
          <a:xfrm>
            <a:off x="969010" y="739539"/>
            <a:ext cx="102539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95AC14-9F53-4209-A44A-F44A1979E5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98732" y="2632363"/>
            <a:ext cx="6814107" cy="3749040"/>
          </a:xfrm>
          <a:prstGeom prst="rect">
            <a:avLst/>
          </a:prstGeom>
          <a:ln>
            <a:solidFill>
              <a:schemeClr val="accent1"/>
            </a:solidFill>
          </a:ln>
        </p:spPr>
      </p:pic>
    </p:spTree>
    <p:extLst>
      <p:ext uri="{BB962C8B-B14F-4D97-AF65-F5344CB8AC3E}">
        <p14:creationId xmlns:p14="http://schemas.microsoft.com/office/powerpoint/2010/main" val="2938662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Recent ISS Crop Research</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3B5C36-3F63-4A9F-82D1-BA5D390FC15D}"/>
              </a:ext>
            </a:extLst>
          </p:cNvPr>
          <p:cNvSpPr txBox="1"/>
          <p:nvPr/>
        </p:nvSpPr>
        <p:spPr>
          <a:xfrm>
            <a:off x="1422400" y="6155679"/>
            <a:ext cx="9347200" cy="523220"/>
          </a:xfrm>
          <a:prstGeom prst="rect">
            <a:avLst/>
          </a:prstGeom>
          <a:noFill/>
        </p:spPr>
        <p:txBody>
          <a:bodyPr wrap="square" rtlCol="0">
            <a:spAutoFit/>
          </a:bodyPr>
          <a:lstStyle/>
          <a:p>
            <a:pPr algn="ctr"/>
            <a:r>
              <a:rPr lang="en-US" sz="2800" dirty="0"/>
              <a:t>Successful transplanting of ‘Extra Dwarf’ Pak Choi in VEG-03 I</a:t>
            </a:r>
          </a:p>
        </p:txBody>
      </p:sp>
      <p:pic>
        <p:nvPicPr>
          <p:cNvPr id="10" name="Picture 9" descr="A picture containing indoor&#10;&#10;Description automatically generated">
            <a:extLst>
              <a:ext uri="{FF2B5EF4-FFF2-40B4-BE49-F238E27FC236}">
                <a16:creationId xmlns:a16="http://schemas.microsoft.com/office/drawing/2014/main" id="{F333E62F-522C-46CF-9C44-ACE2BF4287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493" y="1382151"/>
            <a:ext cx="5760720" cy="3840480"/>
          </a:xfrm>
          <a:prstGeom prst="rect">
            <a:avLst/>
          </a:prstGeom>
          <a:ln>
            <a:solidFill>
              <a:srgbClr val="57D3FF"/>
            </a:solidFill>
          </a:ln>
        </p:spPr>
      </p:pic>
      <p:pic>
        <p:nvPicPr>
          <p:cNvPr id="12" name="Picture 11" descr="A picture containing vegetable, fresh, cluttered&#10;&#10;Description automatically generated">
            <a:extLst>
              <a:ext uri="{FF2B5EF4-FFF2-40B4-BE49-F238E27FC236}">
                <a16:creationId xmlns:a16="http://schemas.microsoft.com/office/drawing/2014/main" id="{1F8BB898-948E-45E1-B9F7-5636BBA96D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19706" y="1382151"/>
            <a:ext cx="5892801" cy="3840480"/>
          </a:xfrm>
          <a:prstGeom prst="rect">
            <a:avLst/>
          </a:prstGeom>
          <a:ln>
            <a:solidFill>
              <a:srgbClr val="57D3FF"/>
            </a:solidFill>
          </a:ln>
        </p:spPr>
      </p:pic>
      <p:sp>
        <p:nvSpPr>
          <p:cNvPr id="13" name="TextBox 12">
            <a:extLst>
              <a:ext uri="{FF2B5EF4-FFF2-40B4-BE49-F238E27FC236}">
                <a16:creationId xmlns:a16="http://schemas.microsoft.com/office/drawing/2014/main" id="{083ED6D6-EFC1-4B53-BB67-4591C03347FE}"/>
              </a:ext>
            </a:extLst>
          </p:cNvPr>
          <p:cNvSpPr txBox="1"/>
          <p:nvPr/>
        </p:nvSpPr>
        <p:spPr>
          <a:xfrm>
            <a:off x="1249037" y="5302906"/>
            <a:ext cx="3621632" cy="369332"/>
          </a:xfrm>
          <a:prstGeom prst="rect">
            <a:avLst/>
          </a:prstGeom>
          <a:noFill/>
        </p:spPr>
        <p:txBody>
          <a:bodyPr wrap="none" rtlCol="0">
            <a:spAutoFit/>
          </a:bodyPr>
          <a:lstStyle/>
          <a:p>
            <a:r>
              <a:rPr lang="en-US" dirty="0"/>
              <a:t>Transplanting 10 Days after initiation</a:t>
            </a:r>
          </a:p>
        </p:txBody>
      </p:sp>
      <p:sp>
        <p:nvSpPr>
          <p:cNvPr id="14" name="TextBox 13">
            <a:extLst>
              <a:ext uri="{FF2B5EF4-FFF2-40B4-BE49-F238E27FC236}">
                <a16:creationId xmlns:a16="http://schemas.microsoft.com/office/drawing/2014/main" id="{14FB1048-0401-487A-A0C3-45D1AD5220BF}"/>
              </a:ext>
            </a:extLst>
          </p:cNvPr>
          <p:cNvSpPr txBox="1"/>
          <p:nvPr/>
        </p:nvSpPr>
        <p:spPr>
          <a:xfrm>
            <a:off x="7321333" y="5302906"/>
            <a:ext cx="917239" cy="369332"/>
          </a:xfrm>
          <a:prstGeom prst="rect">
            <a:avLst/>
          </a:prstGeom>
          <a:noFill/>
        </p:spPr>
        <p:txBody>
          <a:bodyPr wrap="none" rtlCol="0">
            <a:spAutoFit/>
          </a:bodyPr>
          <a:lstStyle/>
          <a:p>
            <a:r>
              <a:rPr lang="en-US" dirty="0"/>
              <a:t>Original</a:t>
            </a:r>
          </a:p>
        </p:txBody>
      </p:sp>
      <p:sp>
        <p:nvSpPr>
          <p:cNvPr id="15" name="TextBox 14">
            <a:extLst>
              <a:ext uri="{FF2B5EF4-FFF2-40B4-BE49-F238E27FC236}">
                <a16:creationId xmlns:a16="http://schemas.microsoft.com/office/drawing/2014/main" id="{A93E4B3D-EC69-4F63-B37C-93F8EEA6FCEE}"/>
              </a:ext>
            </a:extLst>
          </p:cNvPr>
          <p:cNvSpPr txBox="1"/>
          <p:nvPr/>
        </p:nvSpPr>
        <p:spPr>
          <a:xfrm>
            <a:off x="9744011" y="5338539"/>
            <a:ext cx="1162178" cy="369332"/>
          </a:xfrm>
          <a:prstGeom prst="rect">
            <a:avLst/>
          </a:prstGeom>
          <a:noFill/>
        </p:spPr>
        <p:txBody>
          <a:bodyPr wrap="none" rtlCol="0">
            <a:spAutoFit/>
          </a:bodyPr>
          <a:lstStyle/>
          <a:p>
            <a:r>
              <a:rPr lang="en-US" dirty="0"/>
              <a:t>Transplant</a:t>
            </a:r>
          </a:p>
        </p:txBody>
      </p:sp>
      <p:sp>
        <p:nvSpPr>
          <p:cNvPr id="16" name="TextBox 15">
            <a:extLst>
              <a:ext uri="{FF2B5EF4-FFF2-40B4-BE49-F238E27FC236}">
                <a16:creationId xmlns:a16="http://schemas.microsoft.com/office/drawing/2014/main" id="{89A0D555-FED1-454A-8C7C-DA4CAAA2CA55}"/>
              </a:ext>
            </a:extLst>
          </p:cNvPr>
          <p:cNvSpPr txBox="1"/>
          <p:nvPr/>
        </p:nvSpPr>
        <p:spPr>
          <a:xfrm>
            <a:off x="8115365" y="5635294"/>
            <a:ext cx="1901483" cy="369332"/>
          </a:xfrm>
          <a:prstGeom prst="rect">
            <a:avLst/>
          </a:prstGeom>
          <a:noFill/>
        </p:spPr>
        <p:txBody>
          <a:bodyPr wrap="none" rtlCol="0">
            <a:spAutoFit/>
          </a:bodyPr>
          <a:lstStyle/>
          <a:p>
            <a:r>
              <a:rPr lang="en-US" dirty="0"/>
              <a:t>Harvest at 29 days</a:t>
            </a:r>
          </a:p>
        </p:txBody>
      </p:sp>
      <p:cxnSp>
        <p:nvCxnSpPr>
          <p:cNvPr id="4" name="Straight Arrow Connector 3">
            <a:extLst>
              <a:ext uri="{FF2B5EF4-FFF2-40B4-BE49-F238E27FC236}">
                <a16:creationId xmlns:a16="http://schemas.microsoft.com/office/drawing/2014/main" id="{5E0E0003-B451-419D-B872-0198834EF9E0}"/>
              </a:ext>
            </a:extLst>
          </p:cNvPr>
          <p:cNvCxnSpPr>
            <a:cxnSpLocks/>
            <a:stCxn id="14" idx="0"/>
          </p:cNvCxnSpPr>
          <p:nvPr/>
        </p:nvCxnSpPr>
        <p:spPr>
          <a:xfrm flipV="1">
            <a:off x="7779953" y="4133088"/>
            <a:ext cx="0" cy="1169818"/>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E9BBBC7-1AE6-459E-806A-6127A06D8FC3}"/>
              </a:ext>
            </a:extLst>
          </p:cNvPr>
          <p:cNvCxnSpPr>
            <a:cxnSpLocks/>
          </p:cNvCxnSpPr>
          <p:nvPr/>
        </p:nvCxnSpPr>
        <p:spPr>
          <a:xfrm flipH="1" flipV="1">
            <a:off x="10311448" y="4250530"/>
            <a:ext cx="1" cy="112315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0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C7E865-B811-2F45-9137-B443E08B2AC7}"/>
              </a:ext>
            </a:extLst>
          </p:cNvPr>
          <p:cNvPicPr>
            <a:picLocks noChangeAspect="1"/>
          </p:cNvPicPr>
          <p:nvPr/>
        </p:nvPicPr>
        <p:blipFill>
          <a:blip r:embed="rId3"/>
          <a:stretch>
            <a:fillRect/>
          </a:stretch>
        </p:blipFill>
        <p:spPr>
          <a:xfrm>
            <a:off x="0" y="0"/>
            <a:ext cx="12192000" cy="6858000"/>
          </a:xfrm>
          <a:prstGeom prst="rect">
            <a:avLst/>
          </a:prstGeom>
        </p:spPr>
      </p:pic>
      <p:sp>
        <p:nvSpPr>
          <p:cNvPr id="82" name="TextBox 81">
            <a:extLst>
              <a:ext uri="{FF2B5EF4-FFF2-40B4-BE49-F238E27FC236}">
                <a16:creationId xmlns:a16="http://schemas.microsoft.com/office/drawing/2014/main" id="{8709D182-DCB2-774E-888E-E1D60EF7C15A}"/>
              </a:ext>
            </a:extLst>
          </p:cNvPr>
          <p:cNvSpPr txBox="1"/>
          <p:nvPr/>
        </p:nvSpPr>
        <p:spPr>
          <a:xfrm>
            <a:off x="1623093" y="1143525"/>
            <a:ext cx="922200" cy="338554"/>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GATEWAY</a:t>
            </a:r>
          </a:p>
        </p:txBody>
      </p:sp>
      <p:sp>
        <p:nvSpPr>
          <p:cNvPr id="83" name="TextBox 82">
            <a:extLst>
              <a:ext uri="{FF2B5EF4-FFF2-40B4-BE49-F238E27FC236}">
                <a16:creationId xmlns:a16="http://schemas.microsoft.com/office/drawing/2014/main" id="{34FF50B7-2B15-6844-9A61-A225D0571722}"/>
              </a:ext>
            </a:extLst>
          </p:cNvPr>
          <p:cNvSpPr txBox="1"/>
          <p:nvPr/>
        </p:nvSpPr>
        <p:spPr>
          <a:xfrm>
            <a:off x="9525077" y="1154340"/>
            <a:ext cx="2011679" cy="523220"/>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TRANSIT HABITAT</a:t>
            </a:r>
            <a:br>
              <a:rPr kumimoji="0" lang="en-US" sz="14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br>
            <a:r>
              <a:rPr kumimoji="0" lang="en-US" sz="1400" b="1" i="1" u="none" strike="noStrike" kern="1200" cap="all" spc="0" normalizeH="0" baseline="0" noProof="0">
                <a:ln>
                  <a:noFill/>
                </a:ln>
                <a:solidFill>
                  <a:prstClr val="white"/>
                </a:solidFill>
                <a:effectLst/>
                <a:uLnTx/>
                <a:uFillTx/>
                <a:latin typeface="Arial Narrow" panose="020B0606020202030204" pitchFamily="34" charset="0"/>
                <a:ea typeface="+mn-ea"/>
                <a:cs typeface="Arial" panose="020B0604020202020204" pitchFamily="34" charset="0"/>
              </a:rPr>
              <a:t>and mars transit</a:t>
            </a:r>
          </a:p>
        </p:txBody>
      </p:sp>
      <p:sp>
        <p:nvSpPr>
          <p:cNvPr id="33" name="TextBox 32">
            <a:extLst>
              <a:ext uri="{FF2B5EF4-FFF2-40B4-BE49-F238E27FC236}">
                <a16:creationId xmlns:a16="http://schemas.microsoft.com/office/drawing/2014/main" id="{AAE0ABEA-AFF1-394B-9479-1C29D34729B5}"/>
              </a:ext>
            </a:extLst>
          </p:cNvPr>
          <p:cNvSpPr txBox="1"/>
          <p:nvPr/>
        </p:nvSpPr>
        <p:spPr>
          <a:xfrm>
            <a:off x="2697687" y="3705072"/>
            <a:ext cx="1322563" cy="430887"/>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Pressurized rover</a:t>
            </a:r>
          </a:p>
        </p:txBody>
      </p:sp>
      <p:sp>
        <p:nvSpPr>
          <p:cNvPr id="35" name="TextBox 34">
            <a:extLst>
              <a:ext uri="{FF2B5EF4-FFF2-40B4-BE49-F238E27FC236}">
                <a16:creationId xmlns:a16="http://schemas.microsoft.com/office/drawing/2014/main" id="{49912CC4-6185-304F-B150-10F8B927010E}"/>
              </a:ext>
            </a:extLst>
          </p:cNvPr>
          <p:cNvSpPr txBox="1"/>
          <p:nvPr/>
        </p:nvSpPr>
        <p:spPr>
          <a:xfrm>
            <a:off x="366718" y="5757888"/>
            <a:ext cx="1377728" cy="430887"/>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 Landing system </a:t>
            </a:r>
          </a:p>
        </p:txBody>
      </p:sp>
      <p:cxnSp>
        <p:nvCxnSpPr>
          <p:cNvPr id="40" name="Straight Connector 39">
            <a:extLst>
              <a:ext uri="{FF2B5EF4-FFF2-40B4-BE49-F238E27FC236}">
                <a16:creationId xmlns:a16="http://schemas.microsoft.com/office/drawing/2014/main" id="{6DD3DCEB-3B75-0F49-AD46-AAEFDA5AE33A}"/>
              </a:ext>
            </a:extLst>
          </p:cNvPr>
          <p:cNvCxnSpPr>
            <a:cxnSpLocks/>
            <a:stCxn id="3" idx="1"/>
            <a:endCxn id="105" idx="6"/>
          </p:cNvCxnSpPr>
          <p:nvPr/>
        </p:nvCxnSpPr>
        <p:spPr>
          <a:xfrm flipH="1" flipV="1">
            <a:off x="2408578" y="2014373"/>
            <a:ext cx="2681582" cy="627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3577AB1-E66A-294A-BE58-1E5183391D15}"/>
              </a:ext>
            </a:extLst>
          </p:cNvPr>
          <p:cNvCxnSpPr>
            <a:cxnSpLocks/>
            <a:stCxn id="103" idx="6"/>
            <a:endCxn id="3" idx="3"/>
          </p:cNvCxnSpPr>
          <p:nvPr/>
        </p:nvCxnSpPr>
        <p:spPr>
          <a:xfrm flipH="1" flipV="1">
            <a:off x="7101840" y="2020643"/>
            <a:ext cx="1718786" cy="6597"/>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7B3E88-29D0-E14B-BD4B-9B39FB8799AA}"/>
              </a:ext>
            </a:extLst>
          </p:cNvPr>
          <p:cNvCxnSpPr>
            <a:cxnSpLocks/>
            <a:stCxn id="71" idx="1"/>
          </p:cNvCxnSpPr>
          <p:nvPr/>
        </p:nvCxnSpPr>
        <p:spPr>
          <a:xfrm flipH="1">
            <a:off x="2669064" y="2725082"/>
            <a:ext cx="1923354" cy="0"/>
          </a:xfrm>
          <a:prstGeom prst="line">
            <a:avLst/>
          </a:prstGeom>
          <a:ln w="28575">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85FFFD8-C178-E049-9887-9AE76347520B}"/>
              </a:ext>
            </a:extLst>
          </p:cNvPr>
          <p:cNvCxnSpPr>
            <a:cxnSpLocks/>
            <a:stCxn id="14" idx="1"/>
            <a:endCxn id="107" idx="2"/>
          </p:cNvCxnSpPr>
          <p:nvPr/>
        </p:nvCxnSpPr>
        <p:spPr>
          <a:xfrm flipH="1">
            <a:off x="2625599" y="1309866"/>
            <a:ext cx="1679169" cy="9175"/>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F36A6AC-E673-0B4E-AF85-2C84B05BE0C9}"/>
              </a:ext>
            </a:extLst>
          </p:cNvPr>
          <p:cNvCxnSpPr>
            <a:cxnSpLocks/>
            <a:endCxn id="71" idx="3"/>
          </p:cNvCxnSpPr>
          <p:nvPr/>
        </p:nvCxnSpPr>
        <p:spPr>
          <a:xfrm flipH="1">
            <a:off x="7599583" y="2725082"/>
            <a:ext cx="1872298"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473F53-E9D2-C745-B610-595A90DB9237}"/>
              </a:ext>
            </a:extLst>
          </p:cNvPr>
          <p:cNvCxnSpPr>
            <a:cxnSpLocks/>
            <a:stCxn id="112" idx="6"/>
            <a:endCxn id="14" idx="3"/>
          </p:cNvCxnSpPr>
          <p:nvPr/>
        </p:nvCxnSpPr>
        <p:spPr>
          <a:xfrm flipH="1">
            <a:off x="7887232" y="1309866"/>
            <a:ext cx="2280611"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75027E0-E3F3-FC43-B51D-32507EF178ED}"/>
              </a:ext>
            </a:extLst>
          </p:cNvPr>
          <p:cNvSpPr txBox="1"/>
          <p:nvPr/>
        </p:nvSpPr>
        <p:spPr>
          <a:xfrm>
            <a:off x="4592418" y="2578888"/>
            <a:ext cx="3007165"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Mobile Expedition Duration</a:t>
            </a:r>
          </a:p>
        </p:txBody>
      </p:sp>
      <p:cxnSp>
        <p:nvCxnSpPr>
          <p:cNvPr id="66" name="Straight Connector 65">
            <a:extLst>
              <a:ext uri="{FF2B5EF4-FFF2-40B4-BE49-F238E27FC236}">
                <a16:creationId xmlns:a16="http://schemas.microsoft.com/office/drawing/2014/main" id="{8ADB798E-C4A2-3249-AEE6-FA29F3114F05}"/>
              </a:ext>
            </a:extLst>
          </p:cNvPr>
          <p:cNvCxnSpPr>
            <a:cxnSpLocks/>
          </p:cNvCxnSpPr>
          <p:nvPr/>
        </p:nvCxnSpPr>
        <p:spPr>
          <a:xfrm flipH="1">
            <a:off x="7530482" y="3416356"/>
            <a:ext cx="1927198"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50749F3-2854-934D-8E3E-E14F8BA03B59}"/>
              </a:ext>
            </a:extLst>
          </p:cNvPr>
          <p:cNvCxnSpPr>
            <a:cxnSpLocks/>
          </p:cNvCxnSpPr>
          <p:nvPr/>
        </p:nvCxnSpPr>
        <p:spPr>
          <a:xfrm flipH="1" flipV="1">
            <a:off x="7325381" y="6048688"/>
            <a:ext cx="408729" cy="3402"/>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91D0DFF-7544-6A48-9F0A-0C6AE4D01FC2}"/>
              </a:ext>
            </a:extLst>
          </p:cNvPr>
          <p:cNvCxnSpPr>
            <a:cxnSpLocks/>
          </p:cNvCxnSpPr>
          <p:nvPr/>
        </p:nvCxnSpPr>
        <p:spPr>
          <a:xfrm rot="10800000" flipH="1" flipV="1">
            <a:off x="4449964" y="6047502"/>
            <a:ext cx="408729" cy="3402"/>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147220-8238-C24B-8FA8-853D57735216}"/>
              </a:ext>
            </a:extLst>
          </p:cNvPr>
          <p:cNvCxnSpPr>
            <a:cxnSpLocks/>
            <a:stCxn id="99" idx="4"/>
          </p:cNvCxnSpPr>
          <p:nvPr/>
        </p:nvCxnSpPr>
        <p:spPr>
          <a:xfrm flipV="1">
            <a:off x="9457680" y="2717527"/>
            <a:ext cx="5607" cy="1724298"/>
          </a:xfrm>
          <a:prstGeom prst="line">
            <a:avLst/>
          </a:prstGeom>
          <a:ln w="28575">
            <a:solidFill>
              <a:schemeClr val="bg1">
                <a:lumMod val="8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1E3E397-143C-E048-AB58-E127561BC373}"/>
              </a:ext>
            </a:extLst>
          </p:cNvPr>
          <p:cNvCxnSpPr>
            <a:cxnSpLocks/>
          </p:cNvCxnSpPr>
          <p:nvPr/>
        </p:nvCxnSpPr>
        <p:spPr>
          <a:xfrm flipH="1">
            <a:off x="2680839" y="3405571"/>
            <a:ext cx="1972523"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B15D0AD-79FE-4542-922F-2C3146CBA992}"/>
              </a:ext>
            </a:extLst>
          </p:cNvPr>
          <p:cNvCxnSpPr>
            <a:cxnSpLocks/>
          </p:cNvCxnSpPr>
          <p:nvPr/>
        </p:nvCxnSpPr>
        <p:spPr>
          <a:xfrm flipV="1">
            <a:off x="2680839" y="2713057"/>
            <a:ext cx="0" cy="1512158"/>
          </a:xfrm>
          <a:prstGeom prst="line">
            <a:avLst/>
          </a:prstGeom>
          <a:ln w="28575">
            <a:solidFill>
              <a:schemeClr val="bg1">
                <a:lumMod val="8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F4D6247-D0A9-5A4E-A487-A7E710741FA6}"/>
              </a:ext>
            </a:extLst>
          </p:cNvPr>
          <p:cNvSpPr txBox="1"/>
          <p:nvPr/>
        </p:nvSpPr>
        <p:spPr>
          <a:xfrm>
            <a:off x="4658749" y="3254525"/>
            <a:ext cx="2874503" cy="292388"/>
          </a:xfrm>
          <a:prstGeom prst="rect">
            <a:avLst/>
          </a:prstGeom>
          <a:solidFill>
            <a:schemeClr val="tx1">
              <a:alpha val="33000"/>
            </a:schemeClr>
          </a:solidFill>
          <a:ln w="19050">
            <a:solidFill>
              <a:schemeClr val="bg1">
                <a:lumMod val="7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spAutoFit/>
          </a:bodyPr>
          <a:lstStyle>
            <a:defPPr>
              <a:defRPr lang="en-US"/>
            </a:defPPr>
            <a:lvl1pPr algn="ctr">
              <a:defRPr sz="14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Mobile Exploration Range</a:t>
            </a:r>
          </a:p>
        </p:txBody>
      </p:sp>
      <p:cxnSp>
        <p:nvCxnSpPr>
          <p:cNvPr id="155" name="Straight Connector 154">
            <a:extLst>
              <a:ext uri="{FF2B5EF4-FFF2-40B4-BE49-F238E27FC236}">
                <a16:creationId xmlns:a16="http://schemas.microsoft.com/office/drawing/2014/main" id="{6981FDBD-7EEF-7044-9069-474A3F542EB5}"/>
              </a:ext>
            </a:extLst>
          </p:cNvPr>
          <p:cNvCxnSpPr>
            <a:cxnSpLocks/>
          </p:cNvCxnSpPr>
          <p:nvPr/>
        </p:nvCxnSpPr>
        <p:spPr>
          <a:xfrm flipH="1">
            <a:off x="7215468" y="5355445"/>
            <a:ext cx="2353075" cy="0"/>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76B5F26-6BA8-D444-ABFB-66ADCCF79511}"/>
              </a:ext>
            </a:extLst>
          </p:cNvPr>
          <p:cNvSpPr txBox="1"/>
          <p:nvPr/>
        </p:nvSpPr>
        <p:spPr>
          <a:xfrm>
            <a:off x="5171050" y="3735259"/>
            <a:ext cx="1849901"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Surface Fission Power</a:t>
            </a:r>
          </a:p>
        </p:txBody>
      </p:sp>
      <p:sp>
        <p:nvSpPr>
          <p:cNvPr id="14" name="TextBox 13">
            <a:extLst>
              <a:ext uri="{FF2B5EF4-FFF2-40B4-BE49-F238E27FC236}">
                <a16:creationId xmlns:a16="http://schemas.microsoft.com/office/drawing/2014/main" id="{F65D17E5-3FDB-F14B-BAD2-12A96C70EB4C}"/>
              </a:ext>
            </a:extLst>
          </p:cNvPr>
          <p:cNvSpPr txBox="1"/>
          <p:nvPr/>
        </p:nvSpPr>
        <p:spPr>
          <a:xfrm>
            <a:off x="4304768" y="1163672"/>
            <a:ext cx="3582464" cy="292388"/>
          </a:xfrm>
          <a:prstGeom prst="rect">
            <a:avLst/>
          </a:prstGeom>
          <a:solidFill>
            <a:schemeClr val="tx1">
              <a:alpha val="33000"/>
            </a:schemeClr>
          </a:solidFill>
          <a:ln w="19050">
            <a:solidFill>
              <a:schemeClr val="bg1">
                <a:lumMod val="85000"/>
              </a:schemeClr>
            </a:solidFill>
          </a:ln>
          <a:effectLst>
            <a:outerShdw blurRad="50800" dist="38100" dir="2700000" algn="tl" rotWithShape="0">
              <a:prstClr val="black">
                <a:alpha val="40000"/>
              </a:prstClr>
            </a:outerShdw>
          </a:effectLst>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Long Durations in Zero Gravity</a:t>
            </a:r>
          </a:p>
        </p:txBody>
      </p:sp>
      <p:sp>
        <p:nvSpPr>
          <p:cNvPr id="3" name="Rectangle 2">
            <a:extLst>
              <a:ext uri="{FF2B5EF4-FFF2-40B4-BE49-F238E27FC236}">
                <a16:creationId xmlns:a16="http://schemas.microsoft.com/office/drawing/2014/main" id="{988CE9BE-0613-3D4D-ADD9-4087956CF7D7}"/>
              </a:ext>
            </a:extLst>
          </p:cNvPr>
          <p:cNvSpPr/>
          <p:nvPr/>
        </p:nvSpPr>
        <p:spPr>
          <a:xfrm>
            <a:off x="5090160" y="1874449"/>
            <a:ext cx="2011680"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txBody>
          <a:bodyPr wrap="square" anchor="ctr">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Crew Size</a:t>
            </a:r>
          </a:p>
        </p:txBody>
      </p:sp>
      <p:sp>
        <p:nvSpPr>
          <p:cNvPr id="75" name="TextBox 74">
            <a:extLst>
              <a:ext uri="{FF2B5EF4-FFF2-40B4-BE49-F238E27FC236}">
                <a16:creationId xmlns:a16="http://schemas.microsoft.com/office/drawing/2014/main" id="{66F57395-7903-BE4C-B41B-C88CB74EAE4A}"/>
              </a:ext>
            </a:extLst>
          </p:cNvPr>
          <p:cNvSpPr txBox="1"/>
          <p:nvPr/>
        </p:nvSpPr>
        <p:spPr>
          <a:xfrm>
            <a:off x="4866620" y="5892351"/>
            <a:ext cx="2458761" cy="692497"/>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Autonomous Robotics Systems &amp; Contingency Crew Transportation  </a:t>
            </a:r>
          </a:p>
        </p:txBody>
      </p:sp>
      <p:sp>
        <p:nvSpPr>
          <p:cNvPr id="76" name="Oval 75">
            <a:extLst>
              <a:ext uri="{FF2B5EF4-FFF2-40B4-BE49-F238E27FC236}">
                <a16:creationId xmlns:a16="http://schemas.microsoft.com/office/drawing/2014/main" id="{8A88CB22-DA77-D440-8404-537C77AB21C1}"/>
              </a:ext>
            </a:extLst>
          </p:cNvPr>
          <p:cNvSpPr/>
          <p:nvPr/>
        </p:nvSpPr>
        <p:spPr>
          <a:xfrm>
            <a:off x="2632525" y="4188988"/>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2D9E682D-1F44-9746-95BA-9793C4B62BAB}"/>
              </a:ext>
            </a:extLst>
          </p:cNvPr>
          <p:cNvSpPr/>
          <p:nvPr/>
        </p:nvSpPr>
        <p:spPr>
          <a:xfrm>
            <a:off x="2655501" y="5123668"/>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012D10C4-F1B2-414B-A216-B0F49F394ED4}"/>
              </a:ext>
            </a:extLst>
          </p:cNvPr>
          <p:cNvSpPr/>
          <p:nvPr/>
        </p:nvSpPr>
        <p:spPr>
          <a:xfrm>
            <a:off x="4398570" y="6004036"/>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2A491232-F577-344E-BAD3-919E7EE55CCE}"/>
              </a:ext>
            </a:extLst>
          </p:cNvPr>
          <p:cNvSpPr/>
          <p:nvPr/>
        </p:nvSpPr>
        <p:spPr>
          <a:xfrm>
            <a:off x="7685774" y="6007211"/>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78855C38-BD4F-DD48-8405-0E7E77B726FF}"/>
              </a:ext>
            </a:extLst>
          </p:cNvPr>
          <p:cNvSpPr/>
          <p:nvPr/>
        </p:nvSpPr>
        <p:spPr>
          <a:xfrm>
            <a:off x="9525077" y="5311979"/>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C33EB3D5-F6CA-AA48-A8B1-A875C9F947A4}"/>
              </a:ext>
            </a:extLst>
          </p:cNvPr>
          <p:cNvSpPr/>
          <p:nvPr/>
        </p:nvSpPr>
        <p:spPr>
          <a:xfrm>
            <a:off x="9414214" y="4354894"/>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28B3E2F8-2B18-7344-90F1-09818110BCD3}"/>
              </a:ext>
            </a:extLst>
          </p:cNvPr>
          <p:cNvSpPr/>
          <p:nvPr/>
        </p:nvSpPr>
        <p:spPr>
          <a:xfrm flipH="1">
            <a:off x="8820626" y="1983774"/>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F4808E18-15CB-E441-B226-5589ACB96DBF}"/>
              </a:ext>
            </a:extLst>
          </p:cNvPr>
          <p:cNvSpPr/>
          <p:nvPr/>
        </p:nvSpPr>
        <p:spPr>
          <a:xfrm>
            <a:off x="2321647" y="1970907"/>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9EBD43C5-3B13-6D41-9FFD-9B2C0DC2F7FC}"/>
              </a:ext>
            </a:extLst>
          </p:cNvPr>
          <p:cNvSpPr/>
          <p:nvPr/>
        </p:nvSpPr>
        <p:spPr>
          <a:xfrm>
            <a:off x="2625599" y="1275575"/>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7FEF325C-8027-454E-BC7B-5CD92961CD26}"/>
              </a:ext>
            </a:extLst>
          </p:cNvPr>
          <p:cNvSpPr/>
          <p:nvPr/>
        </p:nvSpPr>
        <p:spPr>
          <a:xfrm>
            <a:off x="10080912" y="1266400"/>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87FF2E2-32D2-544E-9477-43E2767D82FC}"/>
              </a:ext>
            </a:extLst>
          </p:cNvPr>
          <p:cNvSpPr txBox="1"/>
          <p:nvPr/>
        </p:nvSpPr>
        <p:spPr>
          <a:xfrm>
            <a:off x="1660944" y="5665022"/>
            <a:ext cx="1677874" cy="600164"/>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Lunar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Terrain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vehicle </a:t>
            </a:r>
          </a:p>
        </p:txBody>
      </p:sp>
      <p:cxnSp>
        <p:nvCxnSpPr>
          <p:cNvPr id="9" name="Elbow Connector 8">
            <a:extLst>
              <a:ext uri="{FF2B5EF4-FFF2-40B4-BE49-F238E27FC236}">
                <a16:creationId xmlns:a16="http://schemas.microsoft.com/office/drawing/2014/main" id="{59BA8655-DC05-3E4D-B624-7AF5FB01F1D3}"/>
              </a:ext>
            </a:extLst>
          </p:cNvPr>
          <p:cNvCxnSpPr>
            <a:cxnSpLocks/>
          </p:cNvCxnSpPr>
          <p:nvPr/>
        </p:nvCxnSpPr>
        <p:spPr>
          <a:xfrm>
            <a:off x="7032917" y="3887988"/>
            <a:ext cx="1273963" cy="371944"/>
          </a:xfrm>
          <a:prstGeom prst="bentConnector3">
            <a:avLst>
              <a:gd name="adj1" fmla="val 99987"/>
            </a:avLst>
          </a:prstGeom>
          <a:ln w="28575">
            <a:solidFill>
              <a:schemeClr val="bg1">
                <a:lumMod val="85000"/>
              </a:schemeClr>
            </a:solidFill>
            <a:headEnd type="none"/>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F11CDD3B-F557-AA42-92F8-D5BE675D95E3}"/>
              </a:ext>
            </a:extLst>
          </p:cNvPr>
          <p:cNvCxnSpPr>
            <a:cxnSpLocks/>
          </p:cNvCxnSpPr>
          <p:nvPr/>
        </p:nvCxnSpPr>
        <p:spPr>
          <a:xfrm rot="10800000" flipV="1">
            <a:off x="3902530" y="3881452"/>
            <a:ext cx="1263107" cy="378479"/>
          </a:xfrm>
          <a:prstGeom prst="bentConnector3">
            <a:avLst>
              <a:gd name="adj1" fmla="val 100417"/>
            </a:avLst>
          </a:prstGeom>
          <a:ln w="28575">
            <a:solidFill>
              <a:schemeClr val="bg1">
                <a:lumMod val="85000"/>
              </a:schemeClr>
            </a:solidFill>
            <a:headEnd type="none"/>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AF07B33-CD97-8E47-AC20-8CB82484F2E2}"/>
              </a:ext>
            </a:extLst>
          </p:cNvPr>
          <p:cNvSpPr txBox="1"/>
          <p:nvPr/>
        </p:nvSpPr>
        <p:spPr>
          <a:xfrm>
            <a:off x="4983288" y="4215993"/>
            <a:ext cx="2238931"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In-Situ Resource Utilization</a:t>
            </a:r>
          </a:p>
        </p:txBody>
      </p:sp>
      <p:cxnSp>
        <p:nvCxnSpPr>
          <p:cNvPr id="67" name="Straight Connector 66">
            <a:extLst>
              <a:ext uri="{FF2B5EF4-FFF2-40B4-BE49-F238E27FC236}">
                <a16:creationId xmlns:a16="http://schemas.microsoft.com/office/drawing/2014/main" id="{068D66DF-30F0-C74E-B30E-9899E8CFF2CD}"/>
              </a:ext>
            </a:extLst>
          </p:cNvPr>
          <p:cNvCxnSpPr>
            <a:cxnSpLocks/>
          </p:cNvCxnSpPr>
          <p:nvPr/>
        </p:nvCxnSpPr>
        <p:spPr>
          <a:xfrm flipV="1">
            <a:off x="2704366" y="5209118"/>
            <a:ext cx="0" cy="152400"/>
          </a:xfrm>
          <a:prstGeom prst="line">
            <a:avLst/>
          </a:prstGeom>
          <a:ln w="28575">
            <a:solidFill>
              <a:schemeClr val="bg1">
                <a:lumMod val="85000"/>
              </a:schemeClr>
            </a:solidFill>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CE3C27A-E607-6D45-B862-DDB2E8EABBE2}"/>
              </a:ext>
            </a:extLst>
          </p:cNvPr>
          <p:cNvCxnSpPr>
            <a:cxnSpLocks/>
          </p:cNvCxnSpPr>
          <p:nvPr/>
        </p:nvCxnSpPr>
        <p:spPr>
          <a:xfrm flipH="1" flipV="1">
            <a:off x="1864311" y="5364039"/>
            <a:ext cx="3112224" cy="1483"/>
          </a:xfrm>
          <a:prstGeom prst="line">
            <a:avLst/>
          </a:prstGeom>
          <a:ln w="28575">
            <a:solidFill>
              <a:schemeClr val="bg1">
                <a:lumMod val="8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479200DD-4295-5844-BEE0-46F0B2AD0B26}"/>
              </a:ext>
            </a:extLst>
          </p:cNvPr>
          <p:cNvSpPr/>
          <p:nvPr/>
        </p:nvSpPr>
        <p:spPr>
          <a:xfrm>
            <a:off x="1820845" y="5321583"/>
            <a:ext cx="86931" cy="86931"/>
          </a:xfrm>
          <a:prstGeom prst="ellipse">
            <a:avLst/>
          </a:prstGeom>
          <a:solidFill>
            <a:schemeClr val="bg1"/>
          </a:solidFill>
          <a:ln>
            <a:solidFill>
              <a:schemeClr val="bg1">
                <a:lumMod val="75000"/>
              </a:schemeClr>
            </a:solidFill>
          </a:ln>
          <a:effectLst>
            <a:outerShdw blurRad="38100" dist="25400" dir="2700000" algn="tl" rotWithShape="0">
              <a:prstClr val="black">
                <a:alpha val="9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AF97D9CA-4701-3F45-B32A-A6CA3B55D6CF}"/>
              </a:ext>
            </a:extLst>
          </p:cNvPr>
          <p:cNvCxnSpPr>
            <a:cxnSpLocks/>
          </p:cNvCxnSpPr>
          <p:nvPr/>
        </p:nvCxnSpPr>
        <p:spPr>
          <a:xfrm flipV="1">
            <a:off x="6989201" y="4517908"/>
            <a:ext cx="0" cy="209667"/>
          </a:xfrm>
          <a:prstGeom prst="line">
            <a:avLst/>
          </a:prstGeom>
          <a:ln w="28575">
            <a:solidFill>
              <a:schemeClr val="bg1">
                <a:lumMod val="85000"/>
              </a:schemeClr>
            </a:solidFill>
            <a:headEnd type="oval"/>
            <a:tailEnd type="none"/>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5799A35-95C3-5A4C-B183-83B87C2F3FFD}"/>
              </a:ext>
            </a:extLst>
          </p:cNvPr>
          <p:cNvSpPr txBox="1"/>
          <p:nvPr/>
        </p:nvSpPr>
        <p:spPr>
          <a:xfrm>
            <a:off x="4976535" y="5338257"/>
            <a:ext cx="2238931" cy="292388"/>
          </a:xfrm>
          <a:prstGeom prst="rect">
            <a:avLst/>
          </a:prstGeom>
          <a:solidFill>
            <a:schemeClr val="tx1">
              <a:alpha val="33000"/>
            </a:schemeClr>
          </a:solidFill>
          <a:ln w="19050">
            <a:solidFill>
              <a:schemeClr val="bg1">
                <a:lumMod val="75000"/>
              </a:schemeClr>
            </a:solidFill>
          </a:ln>
          <a:effectLst>
            <a:outerShdw blurRad="38100" dist="25400" dir="2700000" algn="tl"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txBody>
          <a:bodyPr wrap="square" lIns="45720" r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Partial Gravity Operations</a:t>
            </a:r>
          </a:p>
        </p:txBody>
      </p:sp>
      <p:cxnSp>
        <p:nvCxnSpPr>
          <p:cNvPr id="55" name="Straight Connector 54">
            <a:extLst>
              <a:ext uri="{FF2B5EF4-FFF2-40B4-BE49-F238E27FC236}">
                <a16:creationId xmlns:a16="http://schemas.microsoft.com/office/drawing/2014/main" id="{B78EF348-FE6C-1949-BAC8-EF25BE9E0E08}"/>
              </a:ext>
            </a:extLst>
          </p:cNvPr>
          <p:cNvCxnSpPr>
            <a:cxnSpLocks/>
          </p:cNvCxnSpPr>
          <p:nvPr/>
        </p:nvCxnSpPr>
        <p:spPr>
          <a:xfrm flipV="1">
            <a:off x="5100076" y="4517908"/>
            <a:ext cx="0" cy="209667"/>
          </a:xfrm>
          <a:prstGeom prst="line">
            <a:avLst/>
          </a:prstGeom>
          <a:ln w="28575">
            <a:solidFill>
              <a:schemeClr val="bg1">
                <a:lumMod val="85000"/>
              </a:schemeClr>
            </a:solidFill>
            <a:headEnd type="oval"/>
            <a:tailEnd type="none"/>
          </a:ln>
          <a:effectLst>
            <a:outerShdw blurRad="38100" dist="25400" dir="5400000" algn="t" rotWithShape="0">
              <a:prstClr val="black">
                <a:alpha val="97000"/>
              </a:prstClr>
            </a:outerShd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166E5F6-F7AC-D447-B1E9-060BBDAEA7A8}"/>
              </a:ext>
            </a:extLst>
          </p:cNvPr>
          <p:cNvSpPr txBox="1"/>
          <p:nvPr/>
        </p:nvSpPr>
        <p:spPr>
          <a:xfrm>
            <a:off x="421883" y="3596760"/>
            <a:ext cx="1322563" cy="430887"/>
          </a:xfrm>
          <a:prstGeom prst="rect">
            <a:avLst/>
          </a:prstGeom>
          <a:noFill/>
          <a:ln>
            <a:noFill/>
          </a:ln>
          <a:effectLst>
            <a:outerShdw blurRad="38100" dist="25400" dir="2700000" algn="tl" rotWithShape="0">
              <a:prstClr val="black">
                <a:alpha val="97000"/>
              </a:prstClr>
            </a:outerShdw>
          </a:effectLst>
        </p:spPr>
        <p:txBody>
          <a:bodyPr wrap="square" lIns="45720" rIns="45720" rtlCol="0">
            <a:spAutoFit/>
          </a:bodyPr>
          <a:lstStyle>
            <a:defPPr>
              <a:defRPr lang="en-US"/>
            </a:defPPr>
            <a:lvl1pPr algn="ctr">
              <a:defRPr sz="1400" b="1">
                <a:solidFill>
                  <a:schemeClr val="bg1"/>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Surface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Habitat</a:t>
            </a:r>
          </a:p>
        </p:txBody>
      </p:sp>
      <p:sp>
        <p:nvSpPr>
          <p:cNvPr id="50" name="Title 1">
            <a:extLst>
              <a:ext uri="{FF2B5EF4-FFF2-40B4-BE49-F238E27FC236}">
                <a16:creationId xmlns:a16="http://schemas.microsoft.com/office/drawing/2014/main" id="{7F44D0B9-8E70-1547-9B1C-40A725DBC09D}"/>
              </a:ext>
            </a:extLst>
          </p:cNvPr>
          <p:cNvSpPr txBox="1">
            <a:spLocks/>
          </p:cNvSpPr>
          <p:nvPr/>
        </p:nvSpPr>
        <p:spPr>
          <a:xfrm>
            <a:off x="266701" y="247940"/>
            <a:ext cx="10387694" cy="628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MOON AND MARS EXPLORATION</a:t>
            </a:r>
            <a:br>
              <a:rPr kumimoji="0" lang="en-US" sz="29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000" b="0" i="1" u="none" strike="noStrike" kern="1200" cap="none" spc="0" normalizeH="0" baseline="0" noProof="0">
                <a:ln>
                  <a:noFill/>
                </a:ln>
                <a:solidFill>
                  <a:srgbClr val="E7E6E6">
                    <a:lumMod val="90000"/>
                  </a:srgbClr>
                </a:solidFill>
                <a:effectLst/>
                <a:uLnTx/>
                <a:uFillTx/>
                <a:latin typeface="Arial" panose="020B0604020202020204" pitchFamily="34" charset="0"/>
                <a:ea typeface="+mj-ea"/>
                <a:cs typeface="Arial" panose="020B0604020202020204" pitchFamily="34" charset="0"/>
              </a:rPr>
              <a:t>Operations on and around the Moon will help prepare for the first human mission to Mars</a:t>
            </a:r>
          </a:p>
        </p:txBody>
      </p:sp>
    </p:spTree>
    <p:extLst>
      <p:ext uri="{BB962C8B-B14F-4D97-AF65-F5344CB8AC3E}">
        <p14:creationId xmlns:p14="http://schemas.microsoft.com/office/powerpoint/2010/main" val="338714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Recent ISS Crop Research</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7EC893E7-EE71-4FAF-A2F1-C288982C0DB5}"/>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a:ext>
            </a:extLst>
          </a:blip>
          <a:srcRect/>
          <a:stretch/>
        </p:blipFill>
        <p:spPr>
          <a:xfrm>
            <a:off x="6513085" y="2059298"/>
            <a:ext cx="5181600" cy="1830935"/>
          </a:xfrm>
          <a:prstGeom prst="rect">
            <a:avLst/>
          </a:prstGeom>
          <a:ln>
            <a:solidFill>
              <a:srgbClr val="57D3FF"/>
            </a:solidFill>
          </a:ln>
        </p:spPr>
      </p:pic>
      <p:sp>
        <p:nvSpPr>
          <p:cNvPr id="8" name="TextBox 7">
            <a:extLst>
              <a:ext uri="{FF2B5EF4-FFF2-40B4-BE49-F238E27FC236}">
                <a16:creationId xmlns:a16="http://schemas.microsoft.com/office/drawing/2014/main" id="{523B5C36-3F63-4A9F-82D1-BA5D390FC15D}"/>
              </a:ext>
            </a:extLst>
          </p:cNvPr>
          <p:cNvSpPr txBox="1"/>
          <p:nvPr/>
        </p:nvSpPr>
        <p:spPr>
          <a:xfrm>
            <a:off x="6753653" y="4027377"/>
            <a:ext cx="4699438" cy="954107"/>
          </a:xfrm>
          <a:prstGeom prst="rect">
            <a:avLst/>
          </a:prstGeom>
          <a:noFill/>
        </p:spPr>
        <p:txBody>
          <a:bodyPr wrap="square" rtlCol="0">
            <a:spAutoFit/>
          </a:bodyPr>
          <a:lstStyle/>
          <a:p>
            <a:r>
              <a:rPr lang="en-US" sz="2800" dirty="0"/>
              <a:t>Seed Film technology tested successfully in VEG-03 J</a:t>
            </a:r>
          </a:p>
        </p:txBody>
      </p:sp>
      <p:pic>
        <p:nvPicPr>
          <p:cNvPr id="3" name="Picture 2">
            <a:extLst>
              <a:ext uri="{FF2B5EF4-FFF2-40B4-BE49-F238E27FC236}">
                <a16:creationId xmlns:a16="http://schemas.microsoft.com/office/drawing/2014/main" id="{A86FFAEA-83C7-4CA1-A2AC-664E40E23E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8909" y="1127235"/>
            <a:ext cx="5222668" cy="5577840"/>
          </a:xfrm>
          <a:prstGeom prst="rect">
            <a:avLst/>
          </a:prstGeom>
          <a:ln>
            <a:solidFill>
              <a:srgbClr val="57D3FF"/>
            </a:solidFill>
          </a:ln>
        </p:spPr>
      </p:pic>
    </p:spTree>
    <p:extLst>
      <p:ext uri="{BB962C8B-B14F-4D97-AF65-F5344CB8AC3E}">
        <p14:creationId xmlns:p14="http://schemas.microsoft.com/office/powerpoint/2010/main" val="533495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7780"/>
            <a:ext cx="10515600" cy="1325563"/>
          </a:xfrm>
        </p:spPr>
        <p:txBody>
          <a:bodyPr/>
          <a:lstStyle/>
          <a:p>
            <a:pPr algn="ctr"/>
            <a:r>
              <a:rPr lang="en-US" dirty="0"/>
              <a:t>APH Crop Research</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8681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35391A-5E33-4E77-B8E9-8AA776E6C4D3}"/>
              </a:ext>
            </a:extLst>
          </p:cNvPr>
          <p:cNvSpPr txBox="1"/>
          <p:nvPr/>
        </p:nvSpPr>
        <p:spPr>
          <a:xfrm>
            <a:off x="2568198" y="5779512"/>
            <a:ext cx="7055604" cy="830997"/>
          </a:xfrm>
          <a:prstGeom prst="rect">
            <a:avLst/>
          </a:prstGeom>
          <a:noFill/>
        </p:spPr>
        <p:txBody>
          <a:bodyPr wrap="square" rtlCol="0">
            <a:spAutoFit/>
          </a:bodyPr>
          <a:lstStyle/>
          <a:p>
            <a:pPr algn="ctr"/>
            <a:r>
              <a:rPr lang="en-US" sz="2400" dirty="0"/>
              <a:t>PH-02 Radish Experiment</a:t>
            </a:r>
          </a:p>
          <a:p>
            <a:pPr algn="ctr"/>
            <a:r>
              <a:rPr lang="en-US" sz="2400" dirty="0"/>
              <a:t>PI Karl Hasenstein – University of Louisiana, Lafayette</a:t>
            </a:r>
          </a:p>
        </p:txBody>
      </p:sp>
      <p:pic>
        <p:nvPicPr>
          <p:cNvPr id="4" name="Picture 3">
            <a:extLst>
              <a:ext uri="{FF2B5EF4-FFF2-40B4-BE49-F238E27FC236}">
                <a16:creationId xmlns:a16="http://schemas.microsoft.com/office/drawing/2014/main" id="{7546CD78-6DB7-4BE0-BCC4-BF607FE279CE}"/>
              </a:ext>
            </a:extLst>
          </p:cNvPr>
          <p:cNvPicPr>
            <a:picLocks noChangeAspect="1"/>
          </p:cNvPicPr>
          <p:nvPr/>
        </p:nvPicPr>
        <p:blipFill>
          <a:blip r:embed="rId2"/>
          <a:stretch>
            <a:fillRect/>
          </a:stretch>
        </p:blipFill>
        <p:spPr>
          <a:xfrm>
            <a:off x="220186" y="1860352"/>
            <a:ext cx="5770722" cy="3847148"/>
          </a:xfrm>
          <a:prstGeom prst="rect">
            <a:avLst/>
          </a:prstGeom>
          <a:ln>
            <a:solidFill>
              <a:srgbClr val="57D3FF"/>
            </a:solidFill>
          </a:ln>
        </p:spPr>
      </p:pic>
      <p:pic>
        <p:nvPicPr>
          <p:cNvPr id="12" name="Picture 11" descr="A picture containing indoor, engine&#10;&#10;Description automatically generated">
            <a:extLst>
              <a:ext uri="{FF2B5EF4-FFF2-40B4-BE49-F238E27FC236}">
                <a16:creationId xmlns:a16="http://schemas.microsoft.com/office/drawing/2014/main" id="{348DCA71-045C-456D-B2CC-BBBDCBB61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1094" y="1867020"/>
            <a:ext cx="5760720" cy="3840480"/>
          </a:xfrm>
          <a:prstGeom prst="rect">
            <a:avLst/>
          </a:prstGeom>
          <a:ln>
            <a:solidFill>
              <a:srgbClr val="57D3FF"/>
            </a:solidFill>
          </a:ln>
        </p:spPr>
      </p:pic>
    </p:spTree>
    <p:extLst>
      <p:ext uri="{BB962C8B-B14F-4D97-AF65-F5344CB8AC3E}">
        <p14:creationId xmlns:p14="http://schemas.microsoft.com/office/powerpoint/2010/main" val="3717547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Space Chile!</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3B5C36-3F63-4A9F-82D1-BA5D390FC15D}"/>
              </a:ext>
            </a:extLst>
          </p:cNvPr>
          <p:cNvSpPr txBox="1"/>
          <p:nvPr/>
        </p:nvSpPr>
        <p:spPr>
          <a:xfrm>
            <a:off x="8485677" y="2199540"/>
            <a:ext cx="3389190" cy="3416320"/>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t>Española  Improved Hatch Chile Peppers in APH</a:t>
            </a:r>
          </a:p>
          <a:p>
            <a:pPr marL="457200" indent="-457200">
              <a:spcAft>
                <a:spcPts val="1200"/>
              </a:spcAft>
              <a:buFont typeface="Arial" panose="020B0604020202020204" pitchFamily="34" charset="0"/>
              <a:buChar char="•"/>
            </a:pPr>
            <a:r>
              <a:rPr lang="en-US" sz="2800" dirty="0"/>
              <a:t>PH-04 mission July – Nov. 2021</a:t>
            </a:r>
          </a:p>
          <a:p>
            <a:pPr marL="457200" indent="-457200">
              <a:spcAft>
                <a:spcPts val="1200"/>
              </a:spcAft>
              <a:buFont typeface="Arial" panose="020B0604020202020204" pitchFamily="34" charset="0"/>
              <a:buChar char="•"/>
            </a:pPr>
            <a:r>
              <a:rPr lang="en-US" sz="2800" dirty="0"/>
              <a:t>Red or Green?</a:t>
            </a:r>
          </a:p>
        </p:txBody>
      </p:sp>
      <p:pic>
        <p:nvPicPr>
          <p:cNvPr id="10" name="Picture 9" descr="A picture containing plant, flower, vegetable&#10;&#10;Description automatically generated">
            <a:extLst>
              <a:ext uri="{FF2B5EF4-FFF2-40B4-BE49-F238E27FC236}">
                <a16:creationId xmlns:a16="http://schemas.microsoft.com/office/drawing/2014/main" id="{8687D4C2-B991-43FD-B8E8-F06D230F30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1114806"/>
            <a:ext cx="8092440" cy="5394960"/>
          </a:xfrm>
          <a:prstGeom prst="rect">
            <a:avLst/>
          </a:prstGeom>
        </p:spPr>
      </p:pic>
      <p:pic>
        <p:nvPicPr>
          <p:cNvPr id="3" name="Picture 2">
            <a:extLst>
              <a:ext uri="{FF2B5EF4-FFF2-40B4-BE49-F238E27FC236}">
                <a16:creationId xmlns:a16="http://schemas.microsoft.com/office/drawing/2014/main" id="{30C54A05-9E3E-4D88-B85B-5547600E39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18" r="-11469"/>
          <a:stretch/>
        </p:blipFill>
        <p:spPr>
          <a:xfrm>
            <a:off x="190500" y="450272"/>
            <a:ext cx="9020466" cy="6059494"/>
          </a:xfrm>
          <a:prstGeom prst="rect">
            <a:avLst/>
          </a:prstGeom>
        </p:spPr>
      </p:pic>
      <p:pic>
        <p:nvPicPr>
          <p:cNvPr id="5" name="Picture 4">
            <a:extLst>
              <a:ext uri="{FF2B5EF4-FFF2-40B4-BE49-F238E27FC236}">
                <a16:creationId xmlns:a16="http://schemas.microsoft.com/office/drawing/2014/main" id="{CF8C3DEF-F531-4F6B-B0D5-AE4C16A49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237" y="1056751"/>
            <a:ext cx="7686966" cy="5765225"/>
          </a:xfrm>
          <a:prstGeom prst="rect">
            <a:avLst/>
          </a:prstGeom>
        </p:spPr>
      </p:pic>
      <p:pic>
        <p:nvPicPr>
          <p:cNvPr id="9" name="Picture 8">
            <a:extLst>
              <a:ext uri="{FF2B5EF4-FFF2-40B4-BE49-F238E27FC236}">
                <a16:creationId xmlns:a16="http://schemas.microsoft.com/office/drawing/2014/main" id="{EFA980B7-C3FD-4F7F-A10C-18BCC0515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 y="1080830"/>
            <a:ext cx="8458200" cy="5638800"/>
          </a:xfrm>
          <a:prstGeom prst="rect">
            <a:avLst/>
          </a:prstGeom>
        </p:spPr>
      </p:pic>
    </p:spTree>
    <p:extLst>
      <p:ext uri="{BB962C8B-B14F-4D97-AF65-F5344CB8AC3E}">
        <p14:creationId xmlns:p14="http://schemas.microsoft.com/office/powerpoint/2010/main" val="158543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Space Chile!</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40635"/>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8560CF0-6F1D-4D3E-9224-F8AFBACAE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52" y="1086597"/>
            <a:ext cx="10083697" cy="5669280"/>
          </a:xfrm>
          <a:prstGeom prst="rect">
            <a:avLst/>
          </a:prstGeom>
        </p:spPr>
      </p:pic>
    </p:spTree>
    <p:extLst>
      <p:ext uri="{BB962C8B-B14F-4D97-AF65-F5344CB8AC3E}">
        <p14:creationId xmlns:p14="http://schemas.microsoft.com/office/powerpoint/2010/main" val="3675203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802B-55B7-4192-9BAE-8F6C54425FF6}"/>
              </a:ext>
            </a:extLst>
          </p:cNvPr>
          <p:cNvSpPr>
            <a:spLocks noGrp="1"/>
          </p:cNvSpPr>
          <p:nvPr>
            <p:ph type="title"/>
          </p:nvPr>
        </p:nvSpPr>
        <p:spPr>
          <a:xfrm>
            <a:off x="838200" y="-19928"/>
            <a:ext cx="10515600" cy="1325563"/>
          </a:xfrm>
        </p:spPr>
        <p:txBody>
          <a:bodyPr/>
          <a:lstStyle/>
          <a:p>
            <a:pPr algn="ctr"/>
            <a:r>
              <a:rPr lang="en-US" dirty="0"/>
              <a:t>Next up – dwarf tomato for VEG-05!</a:t>
            </a:r>
          </a:p>
        </p:txBody>
      </p:sp>
      <p:cxnSp>
        <p:nvCxnSpPr>
          <p:cNvPr id="6" name="Straight Connector 5">
            <a:extLst>
              <a:ext uri="{FF2B5EF4-FFF2-40B4-BE49-F238E27FC236}">
                <a16:creationId xmlns:a16="http://schemas.microsoft.com/office/drawing/2014/main" id="{F83CFA6D-6B3E-4441-A7AF-313599540461}"/>
              </a:ext>
            </a:extLst>
          </p:cNvPr>
          <p:cNvCxnSpPr/>
          <p:nvPr/>
        </p:nvCxnSpPr>
        <p:spPr>
          <a:xfrm>
            <a:off x="1866900" y="930696"/>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437DF21-AAFA-42E4-B5DE-FF16F9C4132C}"/>
              </a:ext>
            </a:extLst>
          </p:cNvPr>
          <p:cNvPicPr>
            <a:picLocks noChangeAspect="1"/>
          </p:cNvPicPr>
          <p:nvPr/>
        </p:nvPicPr>
        <p:blipFill rotWithShape="1">
          <a:blip r:embed="rId3"/>
          <a:srcRect b="8032"/>
          <a:stretch/>
        </p:blipFill>
        <p:spPr>
          <a:xfrm>
            <a:off x="1229627" y="1305635"/>
            <a:ext cx="4325061" cy="5303520"/>
          </a:xfrm>
          <a:prstGeom prst="rect">
            <a:avLst/>
          </a:prstGeom>
        </p:spPr>
      </p:pic>
      <p:pic>
        <p:nvPicPr>
          <p:cNvPr id="12" name="Picture 11">
            <a:extLst>
              <a:ext uri="{FF2B5EF4-FFF2-40B4-BE49-F238E27FC236}">
                <a16:creationId xmlns:a16="http://schemas.microsoft.com/office/drawing/2014/main" id="{DAD15EBB-6BA9-4E4A-9A8D-8312E2439E67}"/>
              </a:ext>
            </a:extLst>
          </p:cNvPr>
          <p:cNvPicPr>
            <a:picLocks noChangeAspect="1"/>
          </p:cNvPicPr>
          <p:nvPr/>
        </p:nvPicPr>
        <p:blipFill rotWithShape="1">
          <a:blip r:embed="rId4"/>
          <a:srcRect t="4761"/>
          <a:stretch/>
        </p:blipFill>
        <p:spPr>
          <a:xfrm>
            <a:off x="6784315" y="1305635"/>
            <a:ext cx="4178058" cy="5303520"/>
          </a:xfrm>
          <a:prstGeom prst="rect">
            <a:avLst/>
          </a:prstGeom>
        </p:spPr>
      </p:pic>
    </p:spTree>
    <p:extLst>
      <p:ext uri="{BB962C8B-B14F-4D97-AF65-F5344CB8AC3E}">
        <p14:creationId xmlns:p14="http://schemas.microsoft.com/office/powerpoint/2010/main" val="3200022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891"/>
            <a:ext cx="8229600" cy="1143000"/>
          </a:xfrm>
        </p:spPr>
        <p:txBody>
          <a:bodyPr/>
          <a:lstStyle/>
          <a:p>
            <a:pPr algn="ctr"/>
            <a:r>
              <a:rPr lang="en-US" dirty="0"/>
              <a:t>Thank you!</a:t>
            </a:r>
          </a:p>
        </p:txBody>
      </p:sp>
      <p:cxnSp>
        <p:nvCxnSpPr>
          <p:cNvPr id="6" name="Straight Connector 5"/>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2" descr="https://pbs.twimg.com/media/CbMNbZYWAAI5Iz8.jpg:large">
            <a:extLst>
              <a:ext uri="{FF2B5EF4-FFF2-40B4-BE49-F238E27FC236}">
                <a16:creationId xmlns:a16="http://schemas.microsoft.com/office/drawing/2014/main" id="{AE38E9B7-B3A2-4450-8C93-FE6E7083042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3736"/>
          <a:stretch/>
        </p:blipFill>
        <p:spPr bwMode="auto">
          <a:xfrm>
            <a:off x="4631804" y="1400536"/>
            <a:ext cx="6863787" cy="54574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612280" y="2211659"/>
            <a:ext cx="3519881" cy="4346567"/>
          </a:xfrm>
        </p:spPr>
        <p:txBody>
          <a:bodyPr>
            <a:normAutofit/>
          </a:bodyPr>
          <a:lstStyle/>
          <a:p>
            <a:r>
              <a:rPr lang="en-US" sz="2500" dirty="0"/>
              <a:t>Veggie, APH, and Space Crop Production teams</a:t>
            </a:r>
          </a:p>
          <a:p>
            <a:r>
              <a:rPr lang="en-US" sz="2500" dirty="0"/>
              <a:t>NASA’s astronauts</a:t>
            </a:r>
          </a:p>
          <a:p>
            <a:r>
              <a:rPr lang="en-US" sz="2500" dirty="0"/>
              <a:t>NASA’s Space Biology Program, ISS Program, Human Research Program</a:t>
            </a:r>
          </a:p>
        </p:txBody>
      </p:sp>
    </p:spTree>
    <p:extLst>
      <p:ext uri="{BB962C8B-B14F-4D97-AF65-F5344CB8AC3E}">
        <p14:creationId xmlns:p14="http://schemas.microsoft.com/office/powerpoint/2010/main" val="4261645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891"/>
            <a:ext cx="8229600" cy="1143000"/>
          </a:xfrm>
        </p:spPr>
        <p:txBody>
          <a:bodyPr/>
          <a:lstStyle/>
          <a:p>
            <a:pPr algn="ctr"/>
            <a:r>
              <a:rPr lang="en-US" dirty="0"/>
              <a:t>Backup</a:t>
            </a:r>
          </a:p>
        </p:txBody>
      </p:sp>
      <p:cxnSp>
        <p:nvCxnSpPr>
          <p:cNvPr id="6" name="Straight Connector 5"/>
          <p:cNvCxnSpPr/>
          <p:nvPr/>
        </p:nvCxnSpPr>
        <p:spPr>
          <a:xfrm>
            <a:off x="1866900" y="1068659"/>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7" name="Picture 2" descr="https://pbs.twimg.com/media/CbMNbZYWAAI5Iz8.jpg:large">
            <a:extLst>
              <a:ext uri="{FF2B5EF4-FFF2-40B4-BE49-F238E27FC236}">
                <a16:creationId xmlns:a16="http://schemas.microsoft.com/office/drawing/2014/main" id="{AE38E9B7-B3A2-4450-8C93-FE6E7083042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3736"/>
          <a:stretch/>
        </p:blipFill>
        <p:spPr bwMode="auto">
          <a:xfrm>
            <a:off x="2664106" y="1400537"/>
            <a:ext cx="6863787" cy="545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94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1002-0286-442D-A6E2-18A9C1826D10}"/>
              </a:ext>
            </a:extLst>
          </p:cNvPr>
          <p:cNvSpPr>
            <a:spLocks noGrp="1"/>
          </p:cNvSpPr>
          <p:nvPr>
            <p:ph type="title"/>
          </p:nvPr>
        </p:nvSpPr>
        <p:spPr>
          <a:xfrm>
            <a:off x="838200" y="17880"/>
            <a:ext cx="10515600" cy="1325563"/>
          </a:xfrm>
        </p:spPr>
        <p:txBody>
          <a:bodyPr>
            <a:normAutofit/>
          </a:bodyPr>
          <a:lstStyle/>
          <a:p>
            <a:pPr algn="ctr"/>
            <a:r>
              <a:rPr lang="en-US" sz="4800" dirty="0"/>
              <a:t>Selection Factors for Space Plants</a:t>
            </a:r>
          </a:p>
        </p:txBody>
      </p:sp>
      <p:sp>
        <p:nvSpPr>
          <p:cNvPr id="3" name="Content Placeholder 2">
            <a:extLst>
              <a:ext uri="{FF2B5EF4-FFF2-40B4-BE49-F238E27FC236}">
                <a16:creationId xmlns:a16="http://schemas.microsoft.com/office/drawing/2014/main" id="{EACDE1D5-58B9-4825-8EEB-E1258E03FCC5}"/>
              </a:ext>
            </a:extLst>
          </p:cNvPr>
          <p:cNvSpPr>
            <a:spLocks noGrp="1"/>
          </p:cNvSpPr>
          <p:nvPr>
            <p:ph idx="1"/>
          </p:nvPr>
        </p:nvSpPr>
        <p:spPr>
          <a:xfrm>
            <a:off x="463092" y="1825625"/>
            <a:ext cx="11265816" cy="4351338"/>
          </a:xfrm>
        </p:spPr>
        <p:txBody>
          <a:bodyPr>
            <a:normAutofit fontScale="92500" lnSpcReduction="10000"/>
          </a:bodyPr>
          <a:lstStyle/>
          <a:p>
            <a:pPr marL="0" indent="0">
              <a:buNone/>
            </a:pPr>
            <a:r>
              <a:rPr lang="en-US" sz="4000" dirty="0"/>
              <a:t>Targeted breeding areas could fall into several categories:</a:t>
            </a:r>
          </a:p>
          <a:p>
            <a:pPr marL="0" indent="0">
              <a:buNone/>
            </a:pPr>
            <a:endParaRPr lang="en-US" sz="4000" dirty="0"/>
          </a:p>
          <a:p>
            <a:r>
              <a:rPr lang="en-US" sz="4000" dirty="0"/>
              <a:t>Plant Growth and Development</a:t>
            </a:r>
          </a:p>
          <a:p>
            <a:r>
              <a:rPr lang="en-US" sz="4000" dirty="0"/>
              <a:t>Plant Physiology</a:t>
            </a:r>
          </a:p>
          <a:p>
            <a:r>
              <a:rPr lang="en-US" sz="4000" dirty="0"/>
              <a:t>Produce Nutrition</a:t>
            </a:r>
          </a:p>
          <a:p>
            <a:r>
              <a:rPr lang="en-US" sz="4000" dirty="0"/>
              <a:t>Produce Organoleptic Acceptability</a:t>
            </a:r>
          </a:p>
          <a:p>
            <a:r>
              <a:rPr lang="en-US" sz="4000" dirty="0"/>
              <a:t>Postharvest </a:t>
            </a:r>
          </a:p>
          <a:p>
            <a:endParaRPr lang="en-US" dirty="0"/>
          </a:p>
          <a:p>
            <a:pPr marL="0" indent="0">
              <a:buNone/>
            </a:pPr>
            <a:endParaRPr lang="en-US" dirty="0"/>
          </a:p>
        </p:txBody>
      </p:sp>
      <p:cxnSp>
        <p:nvCxnSpPr>
          <p:cNvPr id="4" name="Straight Connector 3">
            <a:extLst>
              <a:ext uri="{FF2B5EF4-FFF2-40B4-BE49-F238E27FC236}">
                <a16:creationId xmlns:a16="http://schemas.microsoft.com/office/drawing/2014/main" id="{AA8FAC0C-F223-4929-9F50-9883B01880FE}"/>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B6F14E43-91AB-40AA-BC27-6817DB77537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586"/>
          <a:stretch/>
        </p:blipFill>
        <p:spPr bwMode="auto">
          <a:xfrm>
            <a:off x="7562192" y="2357704"/>
            <a:ext cx="3110223" cy="247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946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F2C2-34D6-4779-A0AC-3D4F769F21FB}"/>
              </a:ext>
            </a:extLst>
          </p:cNvPr>
          <p:cNvSpPr>
            <a:spLocks noGrp="1"/>
          </p:cNvSpPr>
          <p:nvPr>
            <p:ph type="title"/>
          </p:nvPr>
        </p:nvSpPr>
        <p:spPr>
          <a:xfrm>
            <a:off x="838200" y="41025"/>
            <a:ext cx="10515600" cy="1325563"/>
          </a:xfrm>
        </p:spPr>
        <p:txBody>
          <a:bodyPr/>
          <a:lstStyle/>
          <a:p>
            <a:pPr algn="ctr"/>
            <a:r>
              <a:rPr lang="en-US" dirty="0"/>
              <a:t>Plant Growth and Development</a:t>
            </a:r>
          </a:p>
        </p:txBody>
      </p:sp>
      <p:sp>
        <p:nvSpPr>
          <p:cNvPr id="3" name="Content Placeholder 2">
            <a:extLst>
              <a:ext uri="{FF2B5EF4-FFF2-40B4-BE49-F238E27FC236}">
                <a16:creationId xmlns:a16="http://schemas.microsoft.com/office/drawing/2014/main" id="{1F0A0BB4-6B75-4C28-9C03-3143459A4F4E}"/>
              </a:ext>
            </a:extLst>
          </p:cNvPr>
          <p:cNvSpPr>
            <a:spLocks noGrp="1"/>
          </p:cNvSpPr>
          <p:nvPr>
            <p:ph idx="1"/>
          </p:nvPr>
        </p:nvSpPr>
        <p:spPr>
          <a:xfrm>
            <a:off x="339743" y="1515065"/>
            <a:ext cx="9460039" cy="4777654"/>
          </a:xfrm>
        </p:spPr>
        <p:txBody>
          <a:bodyPr>
            <a:normAutofit fontScale="85000" lnSpcReduction="20000"/>
          </a:bodyPr>
          <a:lstStyle/>
          <a:p>
            <a:pPr lvl="0"/>
            <a:r>
              <a:rPr lang="en-US" dirty="0"/>
              <a:t>Compact size (low height and volume)</a:t>
            </a:r>
          </a:p>
          <a:p>
            <a:pPr lvl="0"/>
            <a:r>
              <a:rPr lang="en-US" dirty="0"/>
              <a:t>High yield</a:t>
            </a:r>
          </a:p>
          <a:p>
            <a:pPr lvl="0"/>
            <a:r>
              <a:rPr lang="en-US" dirty="0"/>
              <a:t>High edible/inedible biomass ratio (harvest index)</a:t>
            </a:r>
          </a:p>
          <a:p>
            <a:pPr lvl="0"/>
            <a:r>
              <a:rPr lang="en-US" dirty="0"/>
              <a:t>Reliable germination </a:t>
            </a:r>
          </a:p>
          <a:p>
            <a:r>
              <a:rPr lang="en-US" dirty="0"/>
              <a:t>Rapid growth to first yield </a:t>
            </a:r>
          </a:p>
          <a:p>
            <a:pPr lvl="0"/>
            <a:r>
              <a:rPr lang="en-US" dirty="0"/>
              <a:t>Uniform growth and development between individuals</a:t>
            </a:r>
          </a:p>
          <a:p>
            <a:pPr lvl="0"/>
            <a:r>
              <a:rPr lang="en-US" dirty="0"/>
              <a:t>Propagules with long shelf stability (seeds, cuttings)</a:t>
            </a:r>
          </a:p>
          <a:p>
            <a:pPr lvl="0"/>
            <a:r>
              <a:rPr lang="en-US" dirty="0"/>
              <a:t>Sustained production capability over long duration (e.g. repetitive fruiting, or cut-and-recut leafy production)</a:t>
            </a:r>
          </a:p>
          <a:p>
            <a:pPr lvl="0"/>
            <a:r>
              <a:rPr lang="en-US" dirty="0"/>
              <a:t>Low debris formation (leaves, flowers, pollen, seeds, etc., remain attached)</a:t>
            </a:r>
          </a:p>
          <a:p>
            <a:pPr lvl="0"/>
            <a:r>
              <a:rPr lang="en-US" dirty="0"/>
              <a:t>Custom microbiome of plant protective and growth promoting microorganisms</a:t>
            </a:r>
          </a:p>
        </p:txBody>
      </p:sp>
      <p:cxnSp>
        <p:nvCxnSpPr>
          <p:cNvPr id="5" name="Straight Connector 4">
            <a:extLst>
              <a:ext uri="{FF2B5EF4-FFF2-40B4-BE49-F238E27FC236}">
                <a16:creationId xmlns:a16="http://schemas.microsoft.com/office/drawing/2014/main" id="{54A75E8B-E8FE-44C0-B15B-F6AED5D5CB8D}"/>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Picture 7" descr="A salad sitting on top of a table&#10;&#10;Description automatically generated">
            <a:extLst>
              <a:ext uri="{FF2B5EF4-FFF2-40B4-BE49-F238E27FC236}">
                <a16:creationId xmlns:a16="http://schemas.microsoft.com/office/drawing/2014/main" id="{98D7DDC1-6CCA-49DC-BA26-E7982467B87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8713412" y="1542240"/>
            <a:ext cx="3223374" cy="2500133"/>
          </a:xfrm>
          <a:prstGeom prst="rect">
            <a:avLst/>
          </a:prstGeom>
          <a:ln>
            <a:solidFill>
              <a:srgbClr val="008EC0"/>
            </a:solidFill>
          </a:ln>
        </p:spPr>
      </p:pic>
    </p:spTree>
    <p:extLst>
      <p:ext uri="{BB962C8B-B14F-4D97-AF65-F5344CB8AC3E}">
        <p14:creationId xmlns:p14="http://schemas.microsoft.com/office/powerpoint/2010/main" val="49262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8C89A-A77C-4BF6-8C3A-E9D4723AE0F2}"/>
              </a:ext>
            </a:extLst>
          </p:cNvPr>
          <p:cNvSpPr>
            <a:spLocks noGrp="1"/>
          </p:cNvSpPr>
          <p:nvPr>
            <p:ph type="title"/>
          </p:nvPr>
        </p:nvSpPr>
        <p:spPr>
          <a:xfrm>
            <a:off x="838200" y="64175"/>
            <a:ext cx="10515600" cy="1325563"/>
          </a:xfrm>
        </p:spPr>
        <p:txBody>
          <a:bodyPr/>
          <a:lstStyle/>
          <a:p>
            <a:pPr algn="ctr"/>
            <a:r>
              <a:rPr lang="en-US" dirty="0"/>
              <a:t>Plant Physiology</a:t>
            </a:r>
          </a:p>
        </p:txBody>
      </p:sp>
      <p:sp>
        <p:nvSpPr>
          <p:cNvPr id="3" name="Content Placeholder 2">
            <a:extLst>
              <a:ext uri="{FF2B5EF4-FFF2-40B4-BE49-F238E27FC236}">
                <a16:creationId xmlns:a16="http://schemas.microsoft.com/office/drawing/2014/main" id="{3E4B68FC-8AA5-4590-83CE-22D05F1DCC0E}"/>
              </a:ext>
            </a:extLst>
          </p:cNvPr>
          <p:cNvSpPr>
            <a:spLocks noGrp="1"/>
          </p:cNvSpPr>
          <p:nvPr>
            <p:ph sz="half" idx="1"/>
          </p:nvPr>
        </p:nvSpPr>
        <p:spPr>
          <a:xfrm>
            <a:off x="838200" y="1733264"/>
            <a:ext cx="5181600" cy="4546895"/>
          </a:xfrm>
        </p:spPr>
        <p:txBody>
          <a:bodyPr>
            <a:normAutofit fontScale="92500" lnSpcReduction="10000"/>
          </a:bodyPr>
          <a:lstStyle/>
          <a:p>
            <a:pPr lvl="0"/>
            <a:r>
              <a:rPr lang="en-US" dirty="0"/>
              <a:t>Stress tolerance (esp. water stress)</a:t>
            </a:r>
          </a:p>
          <a:p>
            <a:pPr lvl="0"/>
            <a:r>
              <a:rPr lang="en-US" dirty="0"/>
              <a:t>Ability to grow well under conditions of:</a:t>
            </a:r>
          </a:p>
          <a:p>
            <a:pPr lvl="1"/>
            <a:r>
              <a:rPr lang="en-US" dirty="0"/>
              <a:t>Elevated CO</a:t>
            </a:r>
            <a:r>
              <a:rPr lang="en-US" baseline="-25000" dirty="0"/>
              <a:t>2</a:t>
            </a:r>
            <a:endParaRPr lang="en-US" dirty="0"/>
          </a:p>
          <a:p>
            <a:pPr lvl="1"/>
            <a:r>
              <a:rPr lang="en-US" dirty="0"/>
              <a:t>Low relative humidity</a:t>
            </a:r>
          </a:p>
          <a:p>
            <a:pPr lvl="1"/>
            <a:r>
              <a:rPr lang="en-US" dirty="0"/>
              <a:t>Uniform temperature of 20-23°C</a:t>
            </a:r>
          </a:p>
          <a:p>
            <a:pPr lvl="1"/>
            <a:r>
              <a:rPr lang="en-US" dirty="0"/>
              <a:t>Narrow spectrum electric lights</a:t>
            </a:r>
          </a:p>
          <a:p>
            <a:pPr lvl="1"/>
            <a:r>
              <a:rPr lang="en-US" dirty="0"/>
              <a:t>Short photoperiods (to save lighting energy) or long/continuous photoperiods (to speed growth)</a:t>
            </a:r>
          </a:p>
          <a:p>
            <a:pPr lvl="1"/>
            <a:r>
              <a:rPr lang="en-US" dirty="0"/>
              <a:t>Tolerance of broad environment range</a:t>
            </a:r>
          </a:p>
          <a:p>
            <a:pPr lvl="1"/>
            <a:r>
              <a:rPr lang="en-US" dirty="0"/>
              <a:t>Tolerance of reduce pressure</a:t>
            </a:r>
          </a:p>
        </p:txBody>
      </p:sp>
      <p:sp>
        <p:nvSpPr>
          <p:cNvPr id="5" name="Content Placeholder 4">
            <a:extLst>
              <a:ext uri="{FF2B5EF4-FFF2-40B4-BE49-F238E27FC236}">
                <a16:creationId xmlns:a16="http://schemas.microsoft.com/office/drawing/2014/main" id="{2DF4F721-0A32-47D1-A826-49C58724BF1B}"/>
              </a:ext>
            </a:extLst>
          </p:cNvPr>
          <p:cNvSpPr>
            <a:spLocks noGrp="1"/>
          </p:cNvSpPr>
          <p:nvPr>
            <p:ph sz="half" idx="2"/>
          </p:nvPr>
        </p:nvSpPr>
        <p:spPr>
          <a:xfrm>
            <a:off x="6172200" y="1733265"/>
            <a:ext cx="5181600" cy="4351338"/>
          </a:xfrm>
        </p:spPr>
        <p:txBody>
          <a:bodyPr>
            <a:normAutofit fontScale="92500" lnSpcReduction="10000"/>
          </a:bodyPr>
          <a:lstStyle/>
          <a:p>
            <a:pPr lvl="0"/>
            <a:r>
              <a:rPr lang="en-US" dirty="0"/>
              <a:t>No dormancy requirements</a:t>
            </a:r>
          </a:p>
          <a:p>
            <a:pPr lvl="0"/>
            <a:r>
              <a:rPr lang="en-US" dirty="0"/>
              <a:t>Low or pleasing aroma</a:t>
            </a:r>
          </a:p>
          <a:p>
            <a:pPr lvl="0"/>
            <a:r>
              <a:rPr lang="en-US" dirty="0"/>
              <a:t>Low release of volatile organics</a:t>
            </a:r>
          </a:p>
          <a:p>
            <a:r>
              <a:rPr lang="en-US" dirty="0"/>
              <a:t>High sodium tolerance (e.g. urine recycling)</a:t>
            </a:r>
          </a:p>
          <a:p>
            <a:pPr lvl="0"/>
            <a:r>
              <a:rPr lang="en-US" dirty="0"/>
              <a:t>Preference for ammonia nitrogen sources (e.g. urine recycling)</a:t>
            </a:r>
          </a:p>
          <a:p>
            <a:endParaRPr lang="en-US" dirty="0"/>
          </a:p>
        </p:txBody>
      </p:sp>
      <p:cxnSp>
        <p:nvCxnSpPr>
          <p:cNvPr id="6" name="Straight Connector 5">
            <a:extLst>
              <a:ext uri="{FF2B5EF4-FFF2-40B4-BE49-F238E27FC236}">
                <a16:creationId xmlns:a16="http://schemas.microsoft.com/office/drawing/2014/main" id="{C66AAEB7-BDB0-40E4-B84B-80B10784165D}"/>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457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65" y="91313"/>
            <a:ext cx="10515600" cy="1325563"/>
          </a:xfrm>
        </p:spPr>
        <p:txBody>
          <a:bodyPr/>
          <a:lstStyle/>
          <a:p>
            <a:pPr algn="ctr"/>
            <a:r>
              <a:rPr lang="en-US" dirty="0">
                <a:latin typeface="+mn-lt"/>
              </a:rPr>
              <a:t>Why grow plants in space?</a:t>
            </a:r>
          </a:p>
        </p:txBody>
      </p:sp>
      <p:sp>
        <p:nvSpPr>
          <p:cNvPr id="3" name="Content Placeholder 2"/>
          <p:cNvSpPr>
            <a:spLocks noGrp="1"/>
          </p:cNvSpPr>
          <p:nvPr>
            <p:ph idx="1"/>
          </p:nvPr>
        </p:nvSpPr>
        <p:spPr>
          <a:xfrm>
            <a:off x="362109" y="1456088"/>
            <a:ext cx="4777450" cy="4351338"/>
          </a:xfrm>
        </p:spPr>
        <p:txBody>
          <a:bodyPr/>
          <a:lstStyle/>
          <a:p>
            <a:r>
              <a:rPr lang="en-US" dirty="0"/>
              <a:t>Food</a:t>
            </a:r>
          </a:p>
          <a:p>
            <a:r>
              <a:rPr lang="en-US" dirty="0"/>
              <a:t>Psychological well being</a:t>
            </a:r>
          </a:p>
          <a:p>
            <a:r>
              <a:rPr lang="en-US" dirty="0"/>
              <a:t>Atmosphere</a:t>
            </a:r>
          </a:p>
          <a:p>
            <a:r>
              <a:rPr lang="en-US" dirty="0"/>
              <a:t>Water</a:t>
            </a:r>
          </a:p>
        </p:txBody>
      </p:sp>
      <p:cxnSp>
        <p:nvCxnSpPr>
          <p:cNvPr id="4" name="Straight Connector 3"/>
          <p:cNvCxnSpPr/>
          <p:nvPr/>
        </p:nvCxnSpPr>
        <p:spPr>
          <a:xfrm>
            <a:off x="1866900" y="1259392"/>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028" name="Picture 4" descr="https://io.jsc.nasa.gov/photos/11169/hires/iss038e00930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309242" y="1613571"/>
            <a:ext cx="7620000" cy="506569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5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C5EB-175A-4E44-8BE5-1C3CE70309BE}"/>
              </a:ext>
            </a:extLst>
          </p:cNvPr>
          <p:cNvSpPr>
            <a:spLocks noGrp="1"/>
          </p:cNvSpPr>
          <p:nvPr>
            <p:ph type="title"/>
          </p:nvPr>
        </p:nvSpPr>
        <p:spPr>
          <a:xfrm>
            <a:off x="838200" y="41025"/>
            <a:ext cx="10515600" cy="1325563"/>
          </a:xfrm>
        </p:spPr>
        <p:txBody>
          <a:bodyPr/>
          <a:lstStyle/>
          <a:p>
            <a:pPr algn="ctr"/>
            <a:r>
              <a:rPr lang="en-US" dirty="0"/>
              <a:t>Produce Nutrition</a:t>
            </a:r>
          </a:p>
        </p:txBody>
      </p:sp>
      <p:sp>
        <p:nvSpPr>
          <p:cNvPr id="3" name="Content Placeholder 2">
            <a:extLst>
              <a:ext uri="{FF2B5EF4-FFF2-40B4-BE49-F238E27FC236}">
                <a16:creationId xmlns:a16="http://schemas.microsoft.com/office/drawing/2014/main" id="{2FFA505D-A356-41D4-A093-705CDB1DB857}"/>
              </a:ext>
            </a:extLst>
          </p:cNvPr>
          <p:cNvSpPr>
            <a:spLocks noGrp="1"/>
          </p:cNvSpPr>
          <p:nvPr>
            <p:ph idx="1"/>
          </p:nvPr>
        </p:nvSpPr>
        <p:spPr>
          <a:xfrm>
            <a:off x="155294" y="1647821"/>
            <a:ext cx="7646043" cy="4351338"/>
          </a:xfrm>
        </p:spPr>
        <p:txBody>
          <a:bodyPr/>
          <a:lstStyle/>
          <a:p>
            <a:pPr lvl="0"/>
            <a:r>
              <a:rPr lang="en-US" dirty="0"/>
              <a:t>High normal levels of antioxidants</a:t>
            </a:r>
          </a:p>
          <a:p>
            <a:pPr lvl="0"/>
            <a:r>
              <a:rPr lang="en-US" dirty="0"/>
              <a:t>High normal levels of beneficial phytonutrients (e.g. lutein, zeaxanthin, lycopene, phenolics, anthocyanins)</a:t>
            </a:r>
          </a:p>
          <a:p>
            <a:pPr lvl="0"/>
            <a:r>
              <a:rPr lang="en-US" dirty="0"/>
              <a:t>For fresh produce to supplement a packaged diet:</a:t>
            </a:r>
          </a:p>
          <a:p>
            <a:pPr lvl="1"/>
            <a:r>
              <a:rPr lang="en-US" dirty="0"/>
              <a:t>High normal levels of Potassium and Magnesium</a:t>
            </a:r>
          </a:p>
          <a:p>
            <a:pPr lvl="1"/>
            <a:r>
              <a:rPr lang="en-US" dirty="0"/>
              <a:t>Low normal levels of Iron</a:t>
            </a:r>
          </a:p>
          <a:p>
            <a:pPr lvl="1"/>
            <a:r>
              <a:rPr lang="en-US" dirty="0"/>
              <a:t>High normal levels of Vitamins, especially C, B</a:t>
            </a:r>
            <a:r>
              <a:rPr lang="en-US" baseline="-25000" dirty="0"/>
              <a:t>1</a:t>
            </a:r>
            <a:r>
              <a:rPr lang="en-US" dirty="0"/>
              <a:t>, and K</a:t>
            </a:r>
          </a:p>
          <a:p>
            <a:pPr lvl="0"/>
            <a:r>
              <a:rPr lang="en-US" dirty="0"/>
              <a:t>Low levels of antinutrients</a:t>
            </a:r>
          </a:p>
        </p:txBody>
      </p:sp>
      <p:cxnSp>
        <p:nvCxnSpPr>
          <p:cNvPr id="5" name="Straight Connector 4">
            <a:extLst>
              <a:ext uri="{FF2B5EF4-FFF2-40B4-BE49-F238E27FC236}">
                <a16:creationId xmlns:a16="http://schemas.microsoft.com/office/drawing/2014/main" id="{1C44D2F9-5429-4749-A87E-6533A251F7EE}"/>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29A9179-5927-4936-BE4C-8C4E9230FAF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836"/>
          <a:stretch/>
        </p:blipFill>
        <p:spPr>
          <a:xfrm>
            <a:off x="7801337" y="1320408"/>
            <a:ext cx="3907425" cy="3763375"/>
          </a:xfrm>
          <a:prstGeom prst="rect">
            <a:avLst/>
          </a:prstGeom>
          <a:ln>
            <a:solidFill>
              <a:srgbClr val="00B0F0"/>
            </a:solidFill>
          </a:ln>
        </p:spPr>
      </p:pic>
    </p:spTree>
    <p:extLst>
      <p:ext uri="{BB962C8B-B14F-4D97-AF65-F5344CB8AC3E}">
        <p14:creationId xmlns:p14="http://schemas.microsoft.com/office/powerpoint/2010/main" val="3609281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0D5FE42-CDFE-4578-8217-DE43B4ED7344}"/>
              </a:ext>
            </a:extLst>
          </p:cNvPr>
          <p:cNvSpPr>
            <a:spLocks noGrp="1"/>
          </p:cNvSpPr>
          <p:nvPr>
            <p:ph type="title"/>
          </p:nvPr>
        </p:nvSpPr>
        <p:spPr>
          <a:xfrm>
            <a:off x="838200" y="185713"/>
            <a:ext cx="5181600" cy="1325563"/>
          </a:xfrm>
        </p:spPr>
        <p:txBody>
          <a:bodyPr/>
          <a:lstStyle/>
          <a:p>
            <a:pPr algn="ctr"/>
            <a:r>
              <a:rPr lang="en-US" dirty="0"/>
              <a:t>Produce Organoleptic Acceptability</a:t>
            </a:r>
          </a:p>
        </p:txBody>
      </p:sp>
      <p:sp>
        <p:nvSpPr>
          <p:cNvPr id="9" name="Content Placeholder 8">
            <a:extLst>
              <a:ext uri="{FF2B5EF4-FFF2-40B4-BE49-F238E27FC236}">
                <a16:creationId xmlns:a16="http://schemas.microsoft.com/office/drawing/2014/main" id="{B2E9B3D0-6857-49EA-BA71-A66FDC429430}"/>
              </a:ext>
            </a:extLst>
          </p:cNvPr>
          <p:cNvSpPr>
            <a:spLocks noGrp="1"/>
          </p:cNvSpPr>
          <p:nvPr>
            <p:ph sz="half" idx="1"/>
          </p:nvPr>
        </p:nvSpPr>
        <p:spPr>
          <a:xfrm>
            <a:off x="838200" y="1733265"/>
            <a:ext cx="5181600" cy="4351338"/>
          </a:xfrm>
        </p:spPr>
        <p:txBody>
          <a:bodyPr>
            <a:normAutofit fontScale="77500" lnSpcReduction="20000"/>
          </a:bodyPr>
          <a:lstStyle/>
          <a:p>
            <a:pPr lvl="0"/>
            <a:r>
              <a:rPr lang="en-US" dirty="0"/>
              <a:t>Excellent flavor</a:t>
            </a:r>
          </a:p>
          <a:p>
            <a:pPr lvl="0"/>
            <a:r>
              <a:rPr lang="en-US" dirty="0"/>
              <a:t>Intense flavors</a:t>
            </a:r>
          </a:p>
          <a:p>
            <a:pPr lvl="0"/>
            <a:r>
              <a:rPr lang="en-US" dirty="0"/>
              <a:t>Good texture</a:t>
            </a:r>
          </a:p>
          <a:p>
            <a:pPr lvl="0"/>
            <a:r>
              <a:rPr lang="en-US" dirty="0"/>
              <a:t>Good appearance, color, aroma</a:t>
            </a:r>
          </a:p>
        </p:txBody>
      </p:sp>
      <p:sp>
        <p:nvSpPr>
          <p:cNvPr id="10" name="Content Placeholder 9">
            <a:extLst>
              <a:ext uri="{FF2B5EF4-FFF2-40B4-BE49-F238E27FC236}">
                <a16:creationId xmlns:a16="http://schemas.microsoft.com/office/drawing/2014/main" id="{08DED0D5-CD12-4C0E-AE0B-B7E5002DD07D}"/>
              </a:ext>
            </a:extLst>
          </p:cNvPr>
          <p:cNvSpPr>
            <a:spLocks noGrp="1"/>
          </p:cNvSpPr>
          <p:nvPr>
            <p:ph sz="half" idx="2"/>
          </p:nvPr>
        </p:nvSpPr>
        <p:spPr>
          <a:xfrm>
            <a:off x="6126020" y="1733264"/>
            <a:ext cx="4588164" cy="4528041"/>
          </a:xfrm>
        </p:spPr>
        <p:txBody>
          <a:bodyPr>
            <a:normAutofit fontScale="77500" lnSpcReduction="20000"/>
          </a:bodyPr>
          <a:lstStyle/>
          <a:p>
            <a:pPr lvl="0"/>
            <a:r>
              <a:rPr lang="en-US" dirty="0"/>
              <a:t>Good produce shelf life or storage on the plant</a:t>
            </a:r>
          </a:p>
          <a:p>
            <a:pPr lvl="0"/>
            <a:r>
              <a:rPr lang="en-US" dirty="0"/>
              <a:t>Reduced processing (e.g. seeds easy to remove from seed coats)</a:t>
            </a:r>
          </a:p>
          <a:p>
            <a:pPr lvl="0"/>
            <a:r>
              <a:rPr lang="en-US" dirty="0"/>
              <a:t>Easy composting/digestion of inedible plant material for nutrient reclamation (and possibly less structure in micro/partial g)</a:t>
            </a:r>
          </a:p>
          <a:p>
            <a:pPr lvl="0"/>
            <a:r>
              <a:rPr lang="en-US" dirty="0"/>
              <a:t>Use of waste as resources for other food system components (e.g. fish, edible fungus, cellular ag feedstocks)</a:t>
            </a:r>
          </a:p>
          <a:p>
            <a:pPr lvl="0"/>
            <a:r>
              <a:rPr lang="en-US" dirty="0"/>
              <a:t>Other useful materials produced from waste (e.g. life support, shielding, building, fuel, medicinal compounds)</a:t>
            </a:r>
          </a:p>
          <a:p>
            <a:endParaRPr lang="en-US" dirty="0"/>
          </a:p>
        </p:txBody>
      </p:sp>
      <p:sp>
        <p:nvSpPr>
          <p:cNvPr id="11" name="Title 7">
            <a:extLst>
              <a:ext uri="{FF2B5EF4-FFF2-40B4-BE49-F238E27FC236}">
                <a16:creationId xmlns:a16="http://schemas.microsoft.com/office/drawing/2014/main" id="{A912CC8F-E90C-4F3A-A24F-1C302C742390}"/>
              </a:ext>
            </a:extLst>
          </p:cNvPr>
          <p:cNvSpPr txBox="1">
            <a:spLocks/>
          </p:cNvSpPr>
          <p:nvPr/>
        </p:nvSpPr>
        <p:spPr>
          <a:xfrm>
            <a:off x="6084570" y="185713"/>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Postharvest </a:t>
            </a:r>
          </a:p>
        </p:txBody>
      </p:sp>
      <p:cxnSp>
        <p:nvCxnSpPr>
          <p:cNvPr id="7" name="Straight Connector 6">
            <a:extLst>
              <a:ext uri="{FF2B5EF4-FFF2-40B4-BE49-F238E27FC236}">
                <a16:creationId xmlns:a16="http://schemas.microsoft.com/office/drawing/2014/main" id="{0F2EADC7-9532-480C-9B05-1F5789CF9FFA}"/>
              </a:ext>
            </a:extLst>
          </p:cNvPr>
          <p:cNvCxnSpPr/>
          <p:nvPr/>
        </p:nvCxnSpPr>
        <p:spPr>
          <a:xfrm>
            <a:off x="1866900" y="1448836"/>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CB1A16C-B319-4B98-BAAA-6C0AEF0211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462" y="3429001"/>
            <a:ext cx="4967926" cy="3311142"/>
          </a:xfrm>
          <a:prstGeom prst="rect">
            <a:avLst/>
          </a:prstGeom>
          <a:ln>
            <a:solidFill>
              <a:schemeClr val="accent1"/>
            </a:solidFill>
          </a:ln>
        </p:spPr>
      </p:pic>
    </p:spTree>
    <p:extLst>
      <p:ext uri="{BB962C8B-B14F-4D97-AF65-F5344CB8AC3E}">
        <p14:creationId xmlns:p14="http://schemas.microsoft.com/office/powerpoint/2010/main" val="130384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stone&#10;&#10;Description automatically generated">
            <a:extLst>
              <a:ext uri="{FF2B5EF4-FFF2-40B4-BE49-F238E27FC236}">
                <a16:creationId xmlns:a16="http://schemas.microsoft.com/office/drawing/2014/main" id="{F1C9D5E7-CF36-4332-B6BB-73D40D3542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8241" y="0"/>
            <a:ext cx="10395519" cy="6858000"/>
          </a:xfrm>
          <a:prstGeom prst="rect">
            <a:avLst/>
          </a:prstGeom>
        </p:spPr>
      </p:pic>
    </p:spTree>
    <p:extLst>
      <p:ext uri="{BB962C8B-B14F-4D97-AF65-F5344CB8AC3E}">
        <p14:creationId xmlns:p14="http://schemas.microsoft.com/office/powerpoint/2010/main" val="1860730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2650" y="286104"/>
            <a:ext cx="7886700" cy="955674"/>
          </a:xfrm>
        </p:spPr>
        <p:txBody>
          <a:bodyPr/>
          <a:lstStyle/>
          <a:p>
            <a:pPr algn="ctr"/>
            <a:r>
              <a:rPr lang="en-US" dirty="0"/>
              <a:t>Plant Factories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6521" y="1185271"/>
            <a:ext cx="4046219" cy="5394960"/>
          </a:xfrm>
          <a:ln>
            <a:noFill/>
          </a:ln>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79261" y="1185271"/>
            <a:ext cx="4046219" cy="5394960"/>
          </a:xfrm>
          <a:ln>
            <a:noFill/>
          </a:ln>
        </p:spPr>
      </p:pic>
      <p:cxnSp>
        <p:nvCxnSpPr>
          <p:cNvPr id="8" name="Straight Connector 7"/>
          <p:cNvCxnSpPr/>
          <p:nvPr/>
        </p:nvCxnSpPr>
        <p:spPr>
          <a:xfrm>
            <a:off x="1866900" y="107527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480102" y="6546631"/>
            <a:ext cx="5844998" cy="307777"/>
          </a:xfrm>
          <a:prstGeom prst="rect">
            <a:avLst/>
          </a:prstGeom>
          <a:noFill/>
        </p:spPr>
        <p:txBody>
          <a:bodyPr wrap="none" rtlCol="0">
            <a:spAutoFit/>
          </a:bodyPr>
          <a:lstStyle/>
          <a:p>
            <a:r>
              <a:rPr lang="en-US" sz="1400" dirty="0"/>
              <a:t>Photos of Osaka Prefecture University training facility courtesy of Ray Wheeler</a:t>
            </a:r>
          </a:p>
        </p:txBody>
      </p:sp>
    </p:spTree>
    <p:extLst>
      <p:ext uri="{BB962C8B-B14F-4D97-AF65-F5344CB8AC3E}">
        <p14:creationId xmlns:p14="http://schemas.microsoft.com/office/powerpoint/2010/main" val="2557675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8008"/>
            <a:ext cx="8229600" cy="1143000"/>
          </a:xfrm>
        </p:spPr>
        <p:txBody>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10" b="-1164"/>
          <a:stretch/>
        </p:blipFill>
        <p:spPr>
          <a:xfrm>
            <a:off x="923584" y="0"/>
            <a:ext cx="10344832" cy="6950075"/>
          </a:xfrm>
          <a:prstGeom prst="rect">
            <a:avLst/>
          </a:prstGeom>
          <a:ln>
            <a:solidFill>
              <a:schemeClr val="accent1"/>
            </a:solidFill>
          </a:ln>
        </p:spPr>
      </p:pic>
    </p:spTree>
    <p:extLst>
      <p:ext uri="{BB962C8B-B14F-4D97-AF65-F5344CB8AC3E}">
        <p14:creationId xmlns:p14="http://schemas.microsoft.com/office/powerpoint/2010/main" val="138372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2650" y="81756"/>
            <a:ext cx="7886700" cy="1325563"/>
          </a:xfrm>
        </p:spPr>
        <p:txBody>
          <a:bodyPr/>
          <a:lstStyle/>
          <a:p>
            <a:pPr algn="ctr"/>
            <a:r>
              <a:rPr lang="en-US" dirty="0"/>
              <a:t>South Pole Greenhouse</a:t>
            </a:r>
          </a:p>
        </p:txBody>
      </p:sp>
      <p:cxnSp>
        <p:nvCxnSpPr>
          <p:cNvPr id="8" name="Straight Connector 7"/>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38929" y="6418338"/>
            <a:ext cx="3287695" cy="369332"/>
          </a:xfrm>
          <a:prstGeom prst="rect">
            <a:avLst/>
          </a:prstGeom>
          <a:noFill/>
        </p:spPr>
        <p:txBody>
          <a:bodyPr wrap="none" rtlCol="0">
            <a:spAutoFit/>
          </a:bodyPr>
          <a:lstStyle/>
          <a:p>
            <a:r>
              <a:rPr lang="en-US" dirty="0"/>
              <a:t>Photo courtesy of Lane Patterson</a:t>
            </a:r>
          </a:p>
        </p:txBody>
      </p:sp>
      <p:pic>
        <p:nvPicPr>
          <p:cNvPr id="9" name="Picture 8">
            <a:extLst>
              <a:ext uri="{FF2B5EF4-FFF2-40B4-BE49-F238E27FC236}">
                <a16:creationId xmlns:a16="http://schemas.microsoft.com/office/drawing/2014/main" id="{4149DC5E-6B0A-4BF6-A6BD-38F509CDCFC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43200" y="1237530"/>
            <a:ext cx="6705600" cy="5029200"/>
          </a:xfrm>
          <a:prstGeom prst="rect">
            <a:avLst/>
          </a:prstGeom>
        </p:spPr>
      </p:pic>
    </p:spTree>
    <p:extLst>
      <p:ext uri="{BB962C8B-B14F-4D97-AF65-F5344CB8AC3E}">
        <p14:creationId xmlns:p14="http://schemas.microsoft.com/office/powerpoint/2010/main" val="3312397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2E911-02E7-4DEF-9227-F3EB962575ED}"/>
              </a:ext>
            </a:extLst>
          </p:cNvPr>
          <p:cNvSpPr>
            <a:spLocks noGrp="1"/>
          </p:cNvSpPr>
          <p:nvPr>
            <p:ph type="title"/>
          </p:nvPr>
        </p:nvSpPr>
        <p:spPr>
          <a:xfrm>
            <a:off x="838200" y="-24925"/>
            <a:ext cx="10515600" cy="1325563"/>
          </a:xfrm>
        </p:spPr>
        <p:txBody>
          <a:bodyPr/>
          <a:lstStyle/>
          <a:p>
            <a:pPr algn="ctr"/>
            <a:r>
              <a:rPr lang="en-US" dirty="0"/>
              <a:t>EDEN ISS Antarctic Greenhouse</a:t>
            </a:r>
          </a:p>
        </p:txBody>
      </p:sp>
      <p:pic>
        <p:nvPicPr>
          <p:cNvPr id="9" name="Picture 8" descr="A picture containing outdoor, nature, night, dark&#10;&#10;Description automatically generated">
            <a:extLst>
              <a:ext uri="{FF2B5EF4-FFF2-40B4-BE49-F238E27FC236}">
                <a16:creationId xmlns:a16="http://schemas.microsoft.com/office/drawing/2014/main" id="{1EE3C7A3-260E-440D-AFDE-16CAA25C3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00" y="1300638"/>
            <a:ext cx="6652248" cy="4437083"/>
          </a:xfrm>
          <a:prstGeom prst="rect">
            <a:avLst/>
          </a:prstGeom>
        </p:spPr>
      </p:pic>
      <p:pic>
        <p:nvPicPr>
          <p:cNvPr id="7" name="Picture 6" descr="A picture containing person, indoor&#10;&#10;Description automatically generated">
            <a:extLst>
              <a:ext uri="{FF2B5EF4-FFF2-40B4-BE49-F238E27FC236}">
                <a16:creationId xmlns:a16="http://schemas.microsoft.com/office/drawing/2014/main" id="{9FE26C89-C312-4DE4-BCA6-C49B2DFB8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721" y="1120278"/>
            <a:ext cx="6411158" cy="4617455"/>
          </a:xfrm>
          <a:prstGeom prst="rect">
            <a:avLst/>
          </a:prstGeom>
        </p:spPr>
      </p:pic>
      <p:sp>
        <p:nvSpPr>
          <p:cNvPr id="10" name="TextBox 9">
            <a:extLst>
              <a:ext uri="{FF2B5EF4-FFF2-40B4-BE49-F238E27FC236}">
                <a16:creationId xmlns:a16="http://schemas.microsoft.com/office/drawing/2014/main" id="{3BD0ECFF-D60C-4D8F-AEEF-47A865DE37FA}"/>
              </a:ext>
            </a:extLst>
          </p:cNvPr>
          <p:cNvSpPr txBox="1"/>
          <p:nvPr/>
        </p:nvSpPr>
        <p:spPr>
          <a:xfrm>
            <a:off x="122600" y="5825857"/>
            <a:ext cx="5443630" cy="923330"/>
          </a:xfrm>
          <a:prstGeom prst="rect">
            <a:avLst/>
          </a:prstGeom>
          <a:noFill/>
        </p:spPr>
        <p:txBody>
          <a:bodyPr wrap="square" rtlCol="0">
            <a:spAutoFit/>
          </a:bodyPr>
          <a:lstStyle/>
          <a:p>
            <a:r>
              <a:rPr lang="en-US" dirty="0"/>
              <a:t>The EDEN ISS greenhouse, developed by the German Aerospace Center; DLR, in Antarctica since 2018. </a:t>
            </a:r>
          </a:p>
          <a:p>
            <a:r>
              <a:rPr lang="en-US" dirty="0"/>
              <a:t>Credit: Hanno Müller, AWI</a:t>
            </a:r>
          </a:p>
        </p:txBody>
      </p:sp>
      <p:sp>
        <p:nvSpPr>
          <p:cNvPr id="13" name="TextBox 12">
            <a:extLst>
              <a:ext uri="{FF2B5EF4-FFF2-40B4-BE49-F238E27FC236}">
                <a16:creationId xmlns:a16="http://schemas.microsoft.com/office/drawing/2014/main" id="{21F84F94-F527-4F74-A5D2-90480544226A}"/>
              </a:ext>
            </a:extLst>
          </p:cNvPr>
          <p:cNvSpPr txBox="1"/>
          <p:nvPr/>
        </p:nvSpPr>
        <p:spPr>
          <a:xfrm>
            <a:off x="6066030" y="5825857"/>
            <a:ext cx="3730539" cy="646331"/>
          </a:xfrm>
          <a:prstGeom prst="rect">
            <a:avLst/>
          </a:prstGeom>
          <a:noFill/>
        </p:spPr>
        <p:txBody>
          <a:bodyPr wrap="square" rtlCol="0">
            <a:spAutoFit/>
          </a:bodyPr>
          <a:lstStyle/>
          <a:p>
            <a:r>
              <a:rPr lang="en-US" dirty="0"/>
              <a:t>Jess </a:t>
            </a:r>
            <a:r>
              <a:rPr lang="en-US" dirty="0" err="1"/>
              <a:t>Buncheck</a:t>
            </a:r>
            <a:r>
              <a:rPr lang="en-US" dirty="0"/>
              <a:t> – KSC scientist – Tending plants in EDEN ISS, 2021</a:t>
            </a:r>
          </a:p>
        </p:txBody>
      </p:sp>
      <p:cxnSp>
        <p:nvCxnSpPr>
          <p:cNvPr id="14" name="Straight Connector 13">
            <a:extLst>
              <a:ext uri="{FF2B5EF4-FFF2-40B4-BE49-F238E27FC236}">
                <a16:creationId xmlns:a16="http://schemas.microsoft.com/office/drawing/2014/main" id="{9BA681F6-C858-4D73-8BB1-104DF2948DAB}"/>
              </a:ext>
            </a:extLst>
          </p:cNvPr>
          <p:cNvCxnSpPr/>
          <p:nvPr/>
        </p:nvCxnSpPr>
        <p:spPr>
          <a:xfrm>
            <a:off x="1866900" y="1032141"/>
            <a:ext cx="84582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9568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1581</Words>
  <Application>Microsoft Office PowerPoint</Application>
  <PresentationFormat>Widescreen</PresentationFormat>
  <Paragraphs>278</Paragraphs>
  <Slides>41</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Arial Black</vt:lpstr>
      <vt:lpstr>Arial Narrow</vt:lpstr>
      <vt:lpstr>Calibri</vt:lpstr>
      <vt:lpstr>Calibri Light</vt:lpstr>
      <vt:lpstr>Office Theme</vt:lpstr>
      <vt:lpstr>Plants in Space, Veggie, and Space Crop Production </vt:lpstr>
      <vt:lpstr>PowerPoint Presentation</vt:lpstr>
      <vt:lpstr>PowerPoint Presentation</vt:lpstr>
      <vt:lpstr>Why grow plants in space?</vt:lpstr>
      <vt:lpstr>PowerPoint Presentation</vt:lpstr>
      <vt:lpstr>Plant Factories</vt:lpstr>
      <vt:lpstr>PowerPoint Presentation</vt:lpstr>
      <vt:lpstr>South Pole Greenhouse</vt:lpstr>
      <vt:lpstr>EDEN ISS Antarctic Greenhouse</vt:lpstr>
      <vt:lpstr>PowerPoint Presentation</vt:lpstr>
      <vt:lpstr>Space Crop Production Candidates</vt:lpstr>
      <vt:lpstr>Plant Growth and the Environment</vt:lpstr>
      <vt:lpstr>The Space Environment</vt:lpstr>
      <vt:lpstr>Space Crop Production Challenges</vt:lpstr>
      <vt:lpstr>Space Crop Production Roadmap For Exploration</vt:lpstr>
      <vt:lpstr>PowerPoint Presentation</vt:lpstr>
      <vt:lpstr>Current NASA Large Plant Research Capabilities On ISS</vt:lpstr>
      <vt:lpstr>PowerPoint Presentation</vt:lpstr>
      <vt:lpstr>VEG-01B Harvest (August 2015)</vt:lpstr>
      <vt:lpstr>PowerPoint Presentation</vt:lpstr>
      <vt:lpstr>Ventilation and Water Issues &amp; Consequences in Zinnia</vt:lpstr>
      <vt:lpstr>Zinnia Action Shots</vt:lpstr>
      <vt:lpstr>And they bloomed, and bloomed...</vt:lpstr>
      <vt:lpstr>A Tale of Two Veggies</vt:lpstr>
      <vt:lpstr>VEG-03 Crop Testing</vt:lpstr>
      <vt:lpstr>VEG-04</vt:lpstr>
      <vt:lpstr>VEG-04 Crew Engagement</vt:lpstr>
      <vt:lpstr>PowerPoint Presentation</vt:lpstr>
      <vt:lpstr>Recent ISS Crop Research</vt:lpstr>
      <vt:lpstr>Recent ISS Crop Research</vt:lpstr>
      <vt:lpstr>APH Crop Research</vt:lpstr>
      <vt:lpstr>Space Chile!</vt:lpstr>
      <vt:lpstr>Space Chile!</vt:lpstr>
      <vt:lpstr>Next up – dwarf tomato for VEG-05!</vt:lpstr>
      <vt:lpstr>Thank you!</vt:lpstr>
      <vt:lpstr>Backup</vt:lpstr>
      <vt:lpstr>Selection Factors for Space Plants</vt:lpstr>
      <vt:lpstr>Plant Growth and Development</vt:lpstr>
      <vt:lpstr>Plant Physiology</vt:lpstr>
      <vt:lpstr>Produce Nutrition</vt:lpstr>
      <vt:lpstr>Produce Organoleptic Acceptability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2021-02-10T16:51:51Z</dcterms:created>
  <dcterms:modified xsi:type="dcterms:W3CDTF">2022-04-21T17:16:40Z</dcterms:modified>
</cp:coreProperties>
</file>