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405_1B387230.xml" ContentType="application/vnd.ms-powerpoint.comments+xml"/>
  <Override PartName="/ppt/comments/modernComment_40C_9CE551F5.xml" ContentType="application/vnd.ms-powerpoint.comments+xml"/>
  <Override PartName="/ppt/comments/modernComment_40D_A924009B.xml" ContentType="application/vnd.ms-powerpoint.comments+xml"/>
  <Override PartName="/ppt/comments/modernComment_415_93DC90E9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1027" r:id="rId5"/>
    <p:sldId id="1028" r:id="rId6"/>
    <p:sldId id="1029" r:id="rId7"/>
    <p:sldId id="1030" r:id="rId8"/>
    <p:sldId id="1036" r:id="rId9"/>
    <p:sldId id="1037" r:id="rId10"/>
    <p:sldId id="1038" r:id="rId11"/>
    <p:sldId id="1039" r:id="rId12"/>
    <p:sldId id="1045" r:id="rId13"/>
    <p:sldId id="1040" r:id="rId14"/>
    <p:sldId id="1046" r:id="rId15"/>
    <p:sldId id="1047" r:id="rId16"/>
    <p:sldId id="1041" r:id="rId17"/>
    <p:sldId id="1064" r:id="rId18"/>
    <p:sldId id="1048" r:id="rId19"/>
    <p:sldId id="1049" r:id="rId20"/>
    <p:sldId id="1051" r:id="rId21"/>
    <p:sldId id="1052" r:id="rId22"/>
    <p:sldId id="1053" r:id="rId23"/>
    <p:sldId id="1054" r:id="rId24"/>
    <p:sldId id="1055" r:id="rId25"/>
    <p:sldId id="1056" r:id="rId26"/>
    <p:sldId id="1057" r:id="rId27"/>
    <p:sldId id="1058" r:id="rId28"/>
    <p:sldId id="1059" r:id="rId29"/>
    <p:sldId id="1060" r:id="rId30"/>
    <p:sldId id="1061" r:id="rId31"/>
    <p:sldId id="1062" r:id="rId32"/>
    <p:sldId id="1063" r:id="rId33"/>
  </p:sldIdLst>
  <p:sldSz cx="9144000" cy="6858000" type="letter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89844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79688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469532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959376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16" userDrawn="1">
          <p15:clr>
            <a:srgbClr val="A4A3A4"/>
          </p15:clr>
        </p15:guide>
        <p15:guide id="2" pos="2688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F03CA5E-BCAA-10D4-BDE1-3C8042D03947}" name="Mesarch, Becky (GSFC-595)" initials="RLM" userId="Mesarch, Becky (GSFC-595)" providerId="None"/>
  <p188:author id="{E42A6B6F-7A49-FB1F-6032-FF57DDAC71C7}" name="Halpin, Jonathan F. (GSFC-595.0)[OMITRON]" initials="H(" userId="S::jfhalpin@ndc.nasa.gov::50d61a6c-5882-4bc3-a407-396003b6ad06" providerId="AD"/>
  <p188:author id="{9491B082-64EF-E4BB-BB1C-3A4BDF7DC89D}" name="Woodson, Brian K. (GSFC-595.0)[Pearl River Technologies]" initials="WT" userId="S::bkwoods1@ndc.nasa.gov::4220c49c-6e99-4abc-81b5-e7740cce96d6" providerId="AD"/>
  <p188:author id="{1524E187-CCD9-ACEC-5EFA-B63358F8A350}" name="Swaminathan, Keshav (GSFC-595.0)[AI SOLUTIONS, INC]" initials="SI" userId="S::kswamin1@ndc.nasa.gov::2b0c3963-2a2c-46b5-bef9-03e903b900a4" providerId="AD"/>
  <p188:author id="{81ECD2AE-6D4F-F718-DF9D-445388BDB15D}" name="Toumey, Eliot W. (GSFC-595.0)[AI SOLUTIONS, INC]" initials="TI" userId="S::etoumey@ndc.nasa.gov::142ae859-a1b4-4505-8f10-a22832c5053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alpin, Jonathan F. (GSFC-595.0)[OMITRON]" initials="H(" lastIdx="6" clrIdx="6">
    <p:extLst>
      <p:ext uri="{19B8F6BF-5375-455C-9EA6-DF929625EA0E}">
        <p15:presenceInfo xmlns:p15="http://schemas.microsoft.com/office/powerpoint/2012/main" userId="S::jfhalpin@ndc.nasa.gov::50d61a6c-5882-4bc3-a407-396003b6ad06" providerId="AD"/>
      </p:ext>
    </p:extLst>
  </p:cmAuthor>
  <p:cmAuthor id="1" name="Jonathan F. Halpin" initials="JFH" lastIdx="19" clrIdx="0">
    <p:extLst>
      <p:ext uri="{19B8F6BF-5375-455C-9EA6-DF929625EA0E}">
        <p15:presenceInfo xmlns:p15="http://schemas.microsoft.com/office/powerpoint/2012/main" userId="Jonathan F. Halpin" providerId="None"/>
      </p:ext>
    </p:extLst>
  </p:cmAuthor>
  <p:cmAuthor id="2" name="Keshav Swaminathan" initials="KS" lastIdx="17" clrIdx="1">
    <p:extLst>
      <p:ext uri="{19B8F6BF-5375-455C-9EA6-DF929625EA0E}">
        <p15:presenceInfo xmlns:p15="http://schemas.microsoft.com/office/powerpoint/2012/main" userId="S::keshav.swaminathan@ai-solutions.com::07dcf289-cade-4012-ace2-cc13d25d773b" providerId="AD"/>
      </p:ext>
    </p:extLst>
  </p:cmAuthor>
  <p:cmAuthor id="3" name="Shen, Haijun (GSFC-595.0)[OMITRON]" initials="S(" lastIdx="19" clrIdx="2">
    <p:extLst>
      <p:ext uri="{19B8F6BF-5375-455C-9EA6-DF929625EA0E}">
        <p15:presenceInfo xmlns:p15="http://schemas.microsoft.com/office/powerpoint/2012/main" userId="S::hshen@ndc.nasa.gov::562dc626-8446-46f8-97ca-036e045e4c1f" providerId="AD"/>
      </p:ext>
    </p:extLst>
  </p:cmAuthor>
  <p:cmAuthor id="4" name="Swaminathan, Keshav (GSFC-595.0)[AI SOLUTIONS, INC]" initials="SI" lastIdx="26" clrIdx="3">
    <p:extLst>
      <p:ext uri="{19B8F6BF-5375-455C-9EA6-DF929625EA0E}">
        <p15:presenceInfo xmlns:p15="http://schemas.microsoft.com/office/powerpoint/2012/main" userId="S::kswamin1@ndc.nasa.gov::2b0c3963-2a2c-46b5-bef9-03e903b900a4" providerId="AD"/>
      </p:ext>
    </p:extLst>
  </p:cmAuthor>
  <p:cmAuthor id="5" name="Stifel, Daria J. (GSFC-595.0)[Pearl River Technologies]" initials="ST" lastIdx="2" clrIdx="4">
    <p:extLst>
      <p:ext uri="{19B8F6BF-5375-455C-9EA6-DF929625EA0E}">
        <p15:presenceInfo xmlns:p15="http://schemas.microsoft.com/office/powerpoint/2012/main" userId="S::dstifel@ndc.nasa.gov::115476d0-650a-4a39-bd9a-ad3c234d8ab3" providerId="AD"/>
      </p:ext>
    </p:extLst>
  </p:cmAuthor>
  <p:cmAuthor id="6" name="Reid, Christina D. (GSFC-595.0)[OMITRON]" initials="R(" lastIdx="4" clrIdx="5">
    <p:extLst>
      <p:ext uri="{19B8F6BF-5375-455C-9EA6-DF929625EA0E}">
        <p15:presenceInfo xmlns:p15="http://schemas.microsoft.com/office/powerpoint/2012/main" userId="S::cdreid1@ndc.nasa.gov::1b2aad3c-5b7c-4010-8b00-27f4a2f5ba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B346"/>
    <a:srgbClr val="008000"/>
    <a:srgbClr val="007EFF"/>
    <a:srgbClr val="C73801"/>
    <a:srgbClr val="FF0000"/>
    <a:srgbClr val="0000FF"/>
    <a:srgbClr val="027FFF"/>
    <a:srgbClr val="00FF00"/>
    <a:srgbClr val="5C5C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8E83A-3E4F-4112-90D9-4457F0571BAC}" v="5" dt="2022-04-15T17:59:26.174"/>
    <p1510:client id="{8CFE9F1A-1819-4EA5-AE00-58B221A9585B}" v="14" dt="2022-04-15T17:27:46.083"/>
    <p1510:client id="{A6489A17-69A1-45F4-88DD-CC987CA0B17F}" v="335" dt="2022-04-15T17:21:36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16"/>
        <p:guide pos="2688"/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dson, Brian K. (GSFC-595.0)[Pearl River Technologies]" userId="S::bkwoods1@ndc.nasa.gov::4220c49c-6e99-4abc-81b5-e7740cce96d6" providerId="AD" clId="Web-{8CFE9F1A-1819-4EA5-AE00-58B221A9585B}"/>
    <pc:docChg chg="">
      <pc:chgData name="Woodson, Brian K. (GSFC-595.0)[Pearl River Technologies]" userId="S::bkwoods1@ndc.nasa.gov::4220c49c-6e99-4abc-81b5-e7740cce96d6" providerId="AD" clId="Web-{8CFE9F1A-1819-4EA5-AE00-58B221A9585B}" dt="2022-04-15T17:27:46.083" v="13"/>
      <pc:docMkLst>
        <pc:docMk/>
      </pc:docMkLst>
      <pc:sldChg chg="delCm">
        <pc:chgData name="Woodson, Brian K. (GSFC-595.0)[Pearl River Technologies]" userId="S::bkwoods1@ndc.nasa.gov::4220c49c-6e99-4abc-81b5-e7740cce96d6" providerId="AD" clId="Web-{8CFE9F1A-1819-4EA5-AE00-58B221A9585B}" dt="2022-04-15T17:27:46.083" v="13"/>
        <pc:sldMkLst>
          <pc:docMk/>
          <pc:sldMk cId="859698082" sldId="1027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40.005" v="12"/>
        <pc:sldMkLst>
          <pc:docMk/>
          <pc:sldMk cId="2975891398" sldId="1028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29.724" v="11"/>
        <pc:sldMkLst>
          <pc:docMk/>
          <pc:sldMk cId="456684080" sldId="1029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21.020" v="9"/>
        <pc:sldMkLst>
          <pc:docMk/>
          <pc:sldMk cId="3114173941" sldId="1038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14.302" v="7"/>
        <pc:sldMkLst>
          <pc:docMk/>
          <pc:sldMk cId="2571870608" sldId="1040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06.333" v="5"/>
        <pc:sldMkLst>
          <pc:docMk/>
          <pc:sldMk cId="647895869" sldId="1041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10.052" v="6"/>
        <pc:sldMkLst>
          <pc:docMk/>
          <pc:sldMk cId="1788339127" sldId="1046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6:58.473" v="3"/>
        <pc:sldMkLst>
          <pc:docMk/>
          <pc:sldMk cId="4260888289" sldId="1049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6:54.442" v="2"/>
        <pc:sldMkLst>
          <pc:docMk/>
          <pc:sldMk cId="811834154" sldId="1053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6:50.161" v="1"/>
        <pc:sldMkLst>
          <pc:docMk/>
          <pc:sldMk cId="2545943228" sldId="1057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6:44.083" v="0"/>
        <pc:sldMkLst>
          <pc:docMk/>
          <pc:sldMk cId="1762497410" sldId="1063"/>
        </pc:sldMkLst>
      </pc:sldChg>
      <pc:sldChg chg="delCm">
        <pc:chgData name="Woodson, Brian K. (GSFC-595.0)[Pearl River Technologies]" userId="S::bkwoods1@ndc.nasa.gov::4220c49c-6e99-4abc-81b5-e7740cce96d6" providerId="AD" clId="Web-{8CFE9F1A-1819-4EA5-AE00-58B221A9585B}" dt="2022-04-15T17:27:02.817" v="4"/>
        <pc:sldMkLst>
          <pc:docMk/>
          <pc:sldMk cId="1699856850" sldId="1064"/>
        </pc:sldMkLst>
      </pc:sldChg>
    </pc:docChg>
  </pc:docChgLst>
  <pc:docChgLst>
    <pc:chgData name="Woodson, Brian K. (GSFC-595.0)[Pearl River Technologies]" userId="S::bkwoods1@ndc.nasa.gov::4220c49c-6e99-4abc-81b5-e7740cce96d6" providerId="AD" clId="Web-{4758E83A-3E4F-4112-90D9-4457F0571BAC}"/>
    <pc:docChg chg="modSld">
      <pc:chgData name="Woodson, Brian K. (GSFC-595.0)[Pearl River Technologies]" userId="S::bkwoods1@ndc.nasa.gov::4220c49c-6e99-4abc-81b5-e7740cce96d6" providerId="AD" clId="Web-{4758E83A-3E4F-4112-90D9-4457F0571BAC}" dt="2022-04-15T17:59:26.174" v="3" actId="1076"/>
      <pc:docMkLst>
        <pc:docMk/>
      </pc:docMkLst>
      <pc:sldChg chg="modSp">
        <pc:chgData name="Woodson, Brian K. (GSFC-595.0)[Pearl River Technologies]" userId="S::bkwoods1@ndc.nasa.gov::4220c49c-6e99-4abc-81b5-e7740cce96d6" providerId="AD" clId="Web-{4758E83A-3E4F-4112-90D9-4457F0571BAC}" dt="2022-04-15T17:59:26.174" v="3" actId="1076"/>
        <pc:sldMkLst>
          <pc:docMk/>
          <pc:sldMk cId="811834154" sldId="1053"/>
        </pc:sldMkLst>
        <pc:spChg chg="mod">
          <ac:chgData name="Woodson, Brian K. (GSFC-595.0)[Pearl River Technologies]" userId="S::bkwoods1@ndc.nasa.gov::4220c49c-6e99-4abc-81b5-e7740cce96d6" providerId="AD" clId="Web-{4758E83A-3E4F-4112-90D9-4457F0571BAC}" dt="2022-04-15T17:59:26.174" v="3" actId="1076"/>
          <ac:spMkLst>
            <pc:docMk/>
            <pc:sldMk cId="811834154" sldId="1053"/>
            <ac:spMk id="2" creationId="{AF827526-6943-7137-33E8-93CC85B43A1E}"/>
          </ac:spMkLst>
        </pc:spChg>
      </pc:sldChg>
    </pc:docChg>
  </pc:docChgLst>
  <pc:docChgLst>
    <pc:chgData name="Woodson, Brian K. (GSFC-595.0)[Pearl River Technologies]" userId="S::bkwoods1@ndc.nasa.gov::4220c49c-6e99-4abc-81b5-e7740cce96d6" providerId="AD" clId="Web-{A6489A17-69A1-45F4-88DD-CC987CA0B17F}"/>
    <pc:docChg chg="modSld">
      <pc:chgData name="Woodson, Brian K. (GSFC-595.0)[Pearl River Technologies]" userId="S::bkwoods1@ndc.nasa.gov::4220c49c-6e99-4abc-81b5-e7740cce96d6" providerId="AD" clId="Web-{A6489A17-69A1-45F4-88DD-CC987CA0B17F}" dt="2022-04-15T17:21:23.620" v="224"/>
      <pc:docMkLst>
        <pc:docMk/>
      </pc:docMkLst>
      <pc:sldChg chg="modSp modCm">
        <pc:chgData name="Woodson, Brian K. (GSFC-595.0)[Pearl River Technologies]" userId="S::bkwoods1@ndc.nasa.gov::4220c49c-6e99-4abc-81b5-e7740cce96d6" providerId="AD" clId="Web-{A6489A17-69A1-45F4-88DD-CC987CA0B17F}" dt="2022-04-15T17:15:18.336" v="4"/>
        <pc:sldMkLst>
          <pc:docMk/>
          <pc:sldMk cId="3114173941" sldId="1038"/>
        </pc:sldMkLst>
        <pc:spChg chg="mod">
          <ac:chgData name="Woodson, Brian K. (GSFC-595.0)[Pearl River Technologies]" userId="S::bkwoods1@ndc.nasa.gov::4220c49c-6e99-4abc-81b5-e7740cce96d6" providerId="AD" clId="Web-{A6489A17-69A1-45F4-88DD-CC987CA0B17F}" dt="2022-04-15T17:15:12.305" v="3" actId="20577"/>
          <ac:spMkLst>
            <pc:docMk/>
            <pc:sldMk cId="3114173941" sldId="1038"/>
            <ac:spMk id="12" creationId="{00000000-0000-0000-0000-000000000000}"/>
          </ac:spMkLst>
        </pc:spChg>
      </pc:sldChg>
      <pc:sldChg chg="modSp modCm">
        <pc:chgData name="Woodson, Brian K. (GSFC-595.0)[Pearl River Technologies]" userId="S::bkwoods1@ndc.nasa.gov::4220c49c-6e99-4abc-81b5-e7740cce96d6" providerId="AD" clId="Web-{A6489A17-69A1-45F4-88DD-CC987CA0B17F}" dt="2022-04-15T17:15:41.102" v="12" actId="20577"/>
        <pc:sldMkLst>
          <pc:docMk/>
          <pc:sldMk cId="2571870608" sldId="1040"/>
        </pc:sldMkLst>
        <pc:spChg chg="mod">
          <ac:chgData name="Woodson, Brian K. (GSFC-595.0)[Pearl River Technologies]" userId="S::bkwoods1@ndc.nasa.gov::4220c49c-6e99-4abc-81b5-e7740cce96d6" providerId="AD" clId="Web-{A6489A17-69A1-45F4-88DD-CC987CA0B17F}" dt="2022-04-15T17:15:41.102" v="12" actId="20577"/>
          <ac:spMkLst>
            <pc:docMk/>
            <pc:sldMk cId="2571870608" sldId="1040"/>
            <ac:spMk id="11" creationId="{00000000-0000-0000-0000-000000000000}"/>
          </ac:spMkLst>
        </pc:spChg>
      </pc:sldChg>
      <pc:sldChg chg="modSp modCm">
        <pc:chgData name="Woodson, Brian K. (GSFC-595.0)[Pearl River Technologies]" userId="S::bkwoods1@ndc.nasa.gov::4220c49c-6e99-4abc-81b5-e7740cce96d6" providerId="AD" clId="Web-{A6489A17-69A1-45F4-88DD-CC987CA0B17F}" dt="2022-04-15T17:16:15.696" v="21" actId="20577"/>
        <pc:sldMkLst>
          <pc:docMk/>
          <pc:sldMk cId="1788339127" sldId="1046"/>
        </pc:sldMkLst>
        <pc:spChg chg="mod">
          <ac:chgData name="Woodson, Brian K. (GSFC-595.0)[Pearl River Technologies]" userId="S::bkwoods1@ndc.nasa.gov::4220c49c-6e99-4abc-81b5-e7740cce96d6" providerId="AD" clId="Web-{A6489A17-69A1-45F4-88DD-CC987CA0B17F}" dt="2022-04-15T17:16:15.696" v="21" actId="20577"/>
          <ac:spMkLst>
            <pc:docMk/>
            <pc:sldMk cId="1788339127" sldId="1046"/>
            <ac:spMk id="13" creationId="{00000000-0000-0000-0000-000000000000}"/>
          </ac:spMkLst>
        </pc:spChg>
      </pc:sldChg>
      <pc:sldChg chg="addSp delSp modSp modCm">
        <pc:chgData name="Woodson, Brian K. (GSFC-595.0)[Pearl River Technologies]" userId="S::bkwoods1@ndc.nasa.gov::4220c49c-6e99-4abc-81b5-e7740cce96d6" providerId="AD" clId="Web-{A6489A17-69A1-45F4-88DD-CC987CA0B17F}" dt="2022-04-15T17:20:54.511" v="203"/>
        <pc:sldMkLst>
          <pc:docMk/>
          <pc:sldMk cId="811834154" sldId="1053"/>
        </pc:sldMkLst>
        <pc:spChg chg="add mod">
          <ac:chgData name="Woodson, Brian K. (GSFC-595.0)[Pearl River Technologies]" userId="S::bkwoods1@ndc.nasa.gov::4220c49c-6e99-4abc-81b5-e7740cce96d6" providerId="AD" clId="Web-{A6489A17-69A1-45F4-88DD-CC987CA0B17F}" dt="2022-04-15T17:20:42.042" v="202" actId="20577"/>
          <ac:spMkLst>
            <pc:docMk/>
            <pc:sldMk cId="811834154" sldId="1053"/>
            <ac:spMk id="2" creationId="{AF827526-6943-7137-33E8-93CC85B43A1E}"/>
          </ac:spMkLst>
        </pc:spChg>
        <pc:spChg chg="mod">
          <ac:chgData name="Woodson, Brian K. (GSFC-595.0)[Pearl River Technologies]" userId="S::bkwoods1@ndc.nasa.gov::4220c49c-6e99-4abc-81b5-e7740cce96d6" providerId="AD" clId="Web-{A6489A17-69A1-45F4-88DD-CC987CA0B17F}" dt="2022-04-15T17:18:59.385" v="160" actId="20577"/>
          <ac:spMkLst>
            <pc:docMk/>
            <pc:sldMk cId="811834154" sldId="1053"/>
            <ac:spMk id="4" creationId="{00000000-0000-0000-0000-000000000000}"/>
          </ac:spMkLst>
        </pc:spChg>
        <pc:spChg chg="mod">
          <ac:chgData name="Woodson, Brian K. (GSFC-595.0)[Pearl River Technologies]" userId="S::bkwoods1@ndc.nasa.gov::4220c49c-6e99-4abc-81b5-e7740cce96d6" providerId="AD" clId="Web-{A6489A17-69A1-45F4-88DD-CC987CA0B17F}" dt="2022-04-15T17:19:17.025" v="162" actId="1076"/>
          <ac:spMkLst>
            <pc:docMk/>
            <pc:sldMk cId="811834154" sldId="1053"/>
            <ac:spMk id="5" creationId="{00000000-0000-0000-0000-000000000000}"/>
          </ac:spMkLst>
        </pc:spChg>
        <pc:spChg chg="add del">
          <ac:chgData name="Woodson, Brian K. (GSFC-595.0)[Pearl River Technologies]" userId="S::bkwoods1@ndc.nasa.gov::4220c49c-6e99-4abc-81b5-e7740cce96d6" providerId="AD" clId="Web-{A6489A17-69A1-45F4-88DD-CC987CA0B17F}" dt="2022-04-15T17:19:47.385" v="179"/>
          <ac:spMkLst>
            <pc:docMk/>
            <pc:sldMk cId="811834154" sldId="1053"/>
            <ac:spMk id="6" creationId="{50B10532-6FBD-99F4-B046-1DD54DD3113B}"/>
          </ac:spMkLst>
        </pc:spChg>
        <pc:spChg chg="mod">
          <ac:chgData name="Woodson, Brian K. (GSFC-595.0)[Pearl River Technologies]" userId="S::bkwoods1@ndc.nasa.gov::4220c49c-6e99-4abc-81b5-e7740cce96d6" providerId="AD" clId="Web-{A6489A17-69A1-45F4-88DD-CC987CA0B17F}" dt="2022-04-15T17:19:17.088" v="166" actId="1076"/>
          <ac:spMkLst>
            <pc:docMk/>
            <pc:sldMk cId="811834154" sldId="1053"/>
            <ac:spMk id="21" creationId="{00000000-0000-0000-0000-000000000000}"/>
          </ac:spMkLst>
        </pc:spChg>
        <pc:spChg chg="mod">
          <ac:chgData name="Woodson, Brian K. (GSFC-595.0)[Pearl River Technologies]" userId="S::bkwoods1@ndc.nasa.gov::4220c49c-6e99-4abc-81b5-e7740cce96d6" providerId="AD" clId="Web-{A6489A17-69A1-45F4-88DD-CC987CA0B17F}" dt="2022-04-15T17:19:17.119" v="172" actId="1076"/>
          <ac:spMkLst>
            <pc:docMk/>
            <pc:sldMk cId="811834154" sldId="1053"/>
            <ac:spMk id="29" creationId="{00000000-0000-0000-0000-000000000000}"/>
          </ac:spMkLst>
        </pc:spChg>
        <pc:spChg chg="mod">
          <ac:chgData name="Woodson, Brian K. (GSFC-595.0)[Pearl River Technologies]" userId="S::bkwoods1@ndc.nasa.gov::4220c49c-6e99-4abc-81b5-e7740cce96d6" providerId="AD" clId="Web-{A6489A17-69A1-45F4-88DD-CC987CA0B17F}" dt="2022-04-15T17:19:17.119" v="173" actId="1076"/>
          <ac:spMkLst>
            <pc:docMk/>
            <pc:sldMk cId="811834154" sldId="1053"/>
            <ac:spMk id="34" creationId="{00000000-0000-0000-0000-000000000000}"/>
          </ac:spMkLst>
        </pc:spChg>
        <pc:spChg chg="mod">
          <ac:chgData name="Woodson, Brian K. (GSFC-595.0)[Pearl River Technologies]" userId="S::bkwoods1@ndc.nasa.gov::4220c49c-6e99-4abc-81b5-e7740cce96d6" providerId="AD" clId="Web-{A6489A17-69A1-45F4-88DD-CC987CA0B17F}" dt="2022-04-15T17:19:17.135" v="174" actId="1076"/>
          <ac:spMkLst>
            <pc:docMk/>
            <pc:sldMk cId="811834154" sldId="1053"/>
            <ac:spMk id="35" creationId="{00000000-0000-0000-0000-000000000000}"/>
          </ac:spMkLst>
        </pc:spChg>
        <pc:picChg chg="mod">
          <ac:chgData name="Woodson, Brian K. (GSFC-595.0)[Pearl River Technologies]" userId="S::bkwoods1@ndc.nasa.gov::4220c49c-6e99-4abc-81b5-e7740cce96d6" providerId="AD" clId="Web-{A6489A17-69A1-45F4-88DD-CC987CA0B17F}" dt="2022-04-15T17:19:36.760" v="177" actId="1076"/>
          <ac:picMkLst>
            <pc:docMk/>
            <pc:sldMk cId="811834154" sldId="1053"/>
            <ac:picMk id="3" creationId="{00000000-0000-0000-0000-000000000000}"/>
          </ac:picMkLst>
        </pc:picChg>
        <pc:picChg chg="mod">
          <ac:chgData name="Woodson, Brian K. (GSFC-595.0)[Pearl River Technologies]" userId="S::bkwoods1@ndc.nasa.gov::4220c49c-6e99-4abc-81b5-e7740cce96d6" providerId="AD" clId="Web-{A6489A17-69A1-45F4-88DD-CC987CA0B17F}" dt="2022-04-15T17:19:17.057" v="163" actId="1076"/>
          <ac:picMkLst>
            <pc:docMk/>
            <pc:sldMk cId="811834154" sldId="1053"/>
            <ac:picMk id="18" creationId="{00000000-0000-0000-0000-000000000000}"/>
          </ac:picMkLst>
        </pc:pic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072" v="164" actId="1076"/>
          <ac:cxnSpMkLst>
            <pc:docMk/>
            <pc:sldMk cId="811834154" sldId="1053"/>
            <ac:cxnSpMk id="19" creationId="{00000000-0000-0000-0000-000000000000}"/>
          </ac:cxnSpMkLst>
        </pc:cxn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072" v="165" actId="1076"/>
          <ac:cxnSpMkLst>
            <pc:docMk/>
            <pc:sldMk cId="811834154" sldId="1053"/>
            <ac:cxnSpMk id="20" creationId="{00000000-0000-0000-0000-000000000000}"/>
          </ac:cxnSpMkLst>
        </pc:cxn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088" v="167" actId="1076"/>
          <ac:cxnSpMkLst>
            <pc:docMk/>
            <pc:sldMk cId="811834154" sldId="1053"/>
            <ac:cxnSpMk id="22" creationId="{00000000-0000-0000-0000-000000000000}"/>
          </ac:cxnSpMkLst>
        </pc:cxn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088" v="168" actId="1076"/>
          <ac:cxnSpMkLst>
            <pc:docMk/>
            <pc:sldMk cId="811834154" sldId="1053"/>
            <ac:cxnSpMk id="25" creationId="{00000000-0000-0000-0000-000000000000}"/>
          </ac:cxnSpMkLst>
        </pc:cxn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104" v="169" actId="1076"/>
          <ac:cxnSpMkLst>
            <pc:docMk/>
            <pc:sldMk cId="811834154" sldId="1053"/>
            <ac:cxnSpMk id="26" creationId="{00000000-0000-0000-0000-000000000000}"/>
          </ac:cxnSpMkLst>
        </pc:cxn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104" v="170" actId="1076"/>
          <ac:cxnSpMkLst>
            <pc:docMk/>
            <pc:sldMk cId="811834154" sldId="1053"/>
            <ac:cxnSpMk id="27" creationId="{00000000-0000-0000-0000-000000000000}"/>
          </ac:cxnSpMkLst>
        </pc:cxnChg>
        <pc:cxnChg chg="mod">
          <ac:chgData name="Woodson, Brian K. (GSFC-595.0)[Pearl River Technologies]" userId="S::bkwoods1@ndc.nasa.gov::4220c49c-6e99-4abc-81b5-e7740cce96d6" providerId="AD" clId="Web-{A6489A17-69A1-45F4-88DD-CC987CA0B17F}" dt="2022-04-15T17:19:17.104" v="171" actId="1076"/>
          <ac:cxnSpMkLst>
            <pc:docMk/>
            <pc:sldMk cId="811834154" sldId="1053"/>
            <ac:cxnSpMk id="28" creationId="{00000000-0000-0000-0000-000000000000}"/>
          </ac:cxnSpMkLst>
        </pc:cxnChg>
      </pc:sldChg>
      <pc:sldChg chg="modSp modCm">
        <pc:chgData name="Woodson, Brian K. (GSFC-595.0)[Pearl River Technologies]" userId="S::bkwoods1@ndc.nasa.gov::4220c49c-6e99-4abc-81b5-e7740cce96d6" providerId="AD" clId="Web-{A6489A17-69A1-45F4-88DD-CC987CA0B17F}" dt="2022-04-15T17:21:23.620" v="224"/>
        <pc:sldMkLst>
          <pc:docMk/>
          <pc:sldMk cId="1762497410" sldId="1063"/>
        </pc:sldMkLst>
        <pc:graphicFrameChg chg="mod modGraphic">
          <ac:chgData name="Woodson, Brian K. (GSFC-595.0)[Pearl River Technologies]" userId="S::bkwoods1@ndc.nasa.gov::4220c49c-6e99-4abc-81b5-e7740cce96d6" providerId="AD" clId="Web-{A6489A17-69A1-45F4-88DD-CC987CA0B17F}" dt="2022-04-15T17:21:13.917" v="223"/>
          <ac:graphicFrameMkLst>
            <pc:docMk/>
            <pc:sldMk cId="1762497410" sldId="1063"/>
            <ac:graphicFrameMk id="2" creationId="{6C2B59CE-0D99-FDB7-D343-F6CF115A1684}"/>
          </ac:graphicFrameMkLst>
        </pc:graphicFrameChg>
      </pc:sldChg>
    </pc:docChg>
  </pc:docChgLst>
</pc:chgInfo>
</file>

<file path=ppt/comments/modernComment_40C_9CE551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2BA44FD-F2A6-4F92-A157-E6F9E8154C68}" authorId="{1524E187-CCD9-ACEC-5EFA-B63358F8A350}" status="resolved" created="2022-04-13T17:05:34.909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32274421" sldId="1036"/>
      <ac:spMk id="3" creationId="{00000000-0000-0000-0000-000000000000}"/>
    </ac:deMkLst>
    <p188:pos x="2889132" y="4692204"/>
    <p188:replyLst>
      <p188:reply id="{408DF4FE-DE88-491B-9643-3B9CC58C2C6C}" authorId="{1524E187-CCD9-ACEC-5EFA-B63358F8A350}" created="2022-04-13T17:23:08.491">
        <p188:txBody>
          <a:bodyPr/>
          <a:lstStyle/>
          <a:p>
            <a:r>
              <a:rPr lang="en-US"/>
              <a:t>Also, it looks like we're not analyzing the data in that timespan so it may be beneficial to mention that</a:t>
            </a:r>
          </a:p>
        </p188:txBody>
      </p188:reply>
      <p188:reply id="{C4B23722-B765-4285-BD8B-9002E5EAEC88}" authorId="{9491B082-64EF-E4BB-BB1C-3A4BDF7DC89D}" created="2022-04-13T18:22:37.522">
        <p188:txBody>
          <a:bodyPr/>
          <a:lstStyle/>
          <a:p>
            <a:r>
              <a:rPr lang="en-US"/>
              <a:t>Updated, let me know if you have a more elegant idea for noting it's out of the analysis span</a:t>
            </a:r>
          </a:p>
        </p188:txBody>
      </p188:reply>
      <p188:reply id="{75BA781B-2377-49EB-9400-503B2014EE18}" authorId="{1524E187-CCD9-ACEC-5EFA-B63358F8A350}" created="2022-04-13T18:30:35.010">
        <p188:txBody>
          <a:bodyPr/>
          <a:lstStyle/>
          <a:p>
            <a:r>
              <a:rPr lang="en-US"/>
              <a:t>Looks good to me</a:t>
            </a:r>
          </a:p>
        </p188:txBody>
      </p188:reply>
    </p188:replyLst>
    <p188:txBody>
      <a:bodyPr/>
      <a:lstStyle/>
      <a:p>
        <a:r>
          <a:rPr lang="en-US"/>
          <a:t>Maybe move this bullet (Fall 2026 PLMs) to the one below it for the PLMs. But also, they're not fall, it's Early Spring 2026 (Feb-Mar)</a:t>
        </a:r>
      </a:p>
    </p188:txBody>
  </p188:cm>
  <p188:cm id="{FFF0ACD3-BE28-469E-B58B-1AE860D61940}" authorId="{1524E187-CCD9-ACEC-5EFA-B63358F8A350}" status="resolved" created="2022-04-13T17:06:20.55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32274421" sldId="1036"/>
      <ac:spMk id="3" creationId="{00000000-0000-0000-0000-000000000000}"/>
    </ac:deMkLst>
    <p188:pos x="2119400" y="3964649"/>
    <p188:replyLst>
      <p188:reply id="{CABFBE16-E232-4BDD-B0CA-A4B1E812C4BE}" authorId="{9491B082-64EF-E4BB-BB1C-3A4BDF7DC89D}" created="2022-04-13T18:18:44.144">
        <p188:txBody>
          <a:bodyPr/>
          <a:lstStyle/>
          <a:p>
            <a:r>
              <a:rPr lang="en-US"/>
              <a:t>Updated</a:t>
            </a:r>
          </a:p>
        </p188:txBody>
      </p188:reply>
    </p188:replyLst>
    <p188:txBody>
      <a:bodyPr/>
      <a:lstStyle/>
      <a:p>
        <a:r>
          <a:rPr lang="en-US"/>
          <a:t>I'd move this (Fall 2022 CEMs) to the sub-bullet below for 2 CEMs</a:t>
        </a:r>
      </a:p>
    </p188:txBody>
  </p188:cm>
</p188:cmLst>
</file>

<file path=ppt/comments/modernComment_40D_A924009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62BFB42-8332-4AAA-BFCA-FBB83F48BD1F}" authorId="{81ECD2AE-6D4F-F718-DF9D-445388BDB15D}" status="resolved" created="2022-04-13T15:17:53.31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37708955" sldId="1037"/>
      <ac:spMk id="7" creationId="{00000000-0000-0000-0000-000000000000}"/>
    </ac:deMkLst>
    <p188:pos x="8180961" y="1809344"/>
    <p188:replyLst>
      <p188:reply id="{5B4BF0EB-DC20-4F95-BD70-FA3A0AD5FEC8}" authorId="{9491B082-64EF-E4BB-BB1C-3A4BDF7DC89D}" created="2022-04-13T18:22:48.913">
        <p188:txBody>
          <a:bodyPr/>
          <a:lstStyle/>
          <a:p>
            <a:r>
              <a:rPr lang="en-US"/>
              <a:t>Updated</a:t>
            </a:r>
          </a:p>
        </p188:txBody>
      </p188:reply>
    </p188:replyLst>
    <p188:txBody>
      <a:bodyPr/>
      <a:lstStyle/>
      <a:p>
        <a:r>
          <a:rPr lang="en-US"/>
          <a:t>"TanSat"</a:t>
        </a:r>
      </a:p>
    </p188:txBody>
  </p188:cm>
</p188:cmLst>
</file>

<file path=ppt/comments/modernComment_405_1B38723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1639077-293B-4BA0-BC28-A55FD1F60931}" authorId="{1524E187-CCD9-ACEC-5EFA-B63358F8A350}" status="resolved" created="2022-04-13T17:07:57.524" complete="100000">
    <pc:sldMkLst xmlns:pc="http://schemas.microsoft.com/office/powerpoint/2013/main/command">
      <pc:docMk/>
      <pc:sldMk cId="456684080" sldId="1029"/>
    </pc:sldMkLst>
    <p188:replyLst>
      <p188:reply id="{E808E4EC-8CBE-4360-B534-F6C83F2A213E}" authorId="{9491B082-64EF-E4BB-BB1C-3A4BDF7DC89D}" created="2022-04-13T18:19:07.660">
        <p188:txBody>
          <a:bodyPr/>
          <a:lstStyle/>
          <a:p>
            <a:r>
              <a:rPr lang="en-US"/>
              <a:t>Updated, let me know if this works or if it's too specific</a:t>
            </a:r>
          </a:p>
        </p188:txBody>
      </p188:reply>
      <p188:reply id="{785E01AF-0756-45C6-9062-B1411FD40F4F}" authorId="{1524E187-CCD9-ACEC-5EFA-B63358F8A350}" created="2022-04-13T18:29:48.587">
        <p188:txBody>
          <a:bodyPr/>
          <a:lstStyle/>
          <a:p>
            <a:r>
              <a:rPr lang="en-US"/>
              <a:t>Looks good to me!</a:t>
            </a:r>
          </a:p>
        </p188:txBody>
      </p188:reply>
    </p188:replyLst>
    <p188:txBody>
      <a:bodyPr/>
      <a:lstStyle/>
      <a:p>
        <a:r>
          <a:rPr lang="en-US"/>
          <a:t>I think it would be good to put the overall timespan analyzed for the crossings. It looks like the span was roughly Apr 2022 - Jan 2024, is that correct?</a:t>
        </a:r>
      </a:p>
    </p188:txBody>
  </p188:cm>
</p188:cmLst>
</file>

<file path=ppt/comments/modernComment_415_93DC90E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495A682-AD03-465F-AC42-F5FA65128B8A}" authorId="{81ECD2AE-6D4F-F718-DF9D-445388BDB15D}" status="resolved" created="2022-04-13T18:42:10.99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80705769" sldId="1045"/>
      <ac:spMk id="2" creationId="{00000000-0000-0000-0000-000000000000}"/>
    </ac:deMkLst>
    <p188:pos x="1305155" y="253121"/>
    <p188:replyLst>
      <p188:reply id="{20634DB9-555D-404A-802B-F6A350D4DE52}" authorId="{9491B082-64EF-E4BB-BB1C-3A4BDF7DC89D}" created="2022-04-13T19:30:27.706">
        <p188:txBody>
          <a:bodyPr/>
          <a:lstStyle/>
          <a:p>
            <a:r>
              <a:rPr lang="en-US"/>
              <a:t>updated</a:t>
            </a:r>
          </a:p>
        </p188:txBody>
      </p188:reply>
    </p188:replyLst>
    <p188:txBody>
      <a:bodyPr/>
      <a:lstStyle/>
      <a:p>
        <a:r>
          <a:rPr lang="en-US"/>
          <a:t>"TanSat"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483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3025" y="776288"/>
            <a:ext cx="4318000" cy="3238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33888"/>
            <a:ext cx="5143500" cy="41227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00" tIns="45187" rIns="93600" bIns="45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340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MS PGothic" charset="0"/>
      </a:defRPr>
    </a:lvl1pPr>
    <a:lvl2pPr marL="4898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796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46953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959376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3992563" y="0"/>
            <a:ext cx="2998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3992563" y="8785225"/>
            <a:ext cx="2998787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75" tIns="45079" rIns="93375" bIns="45079" anchor="b"/>
          <a:lstStyle/>
          <a:p>
            <a:pPr algn="r" defTabSz="942975"/>
            <a:r>
              <a:rPr lang="en-US"/>
              <a:t>4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8785225"/>
            <a:ext cx="29956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0" y="0"/>
            <a:ext cx="29956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3025" y="776288"/>
            <a:ext cx="4319588" cy="3238500"/>
          </a:xfrm>
          <a:solidFill>
            <a:srgbClr val="FFFFFF"/>
          </a:solidFill>
          <a:ln cap="flat"/>
        </p:spPr>
      </p:sp>
      <p:sp>
        <p:nvSpPr>
          <p:cNvPr id="1741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22338" y="4432300"/>
            <a:ext cx="5143500" cy="41227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3375" tIns="45079" rIns="93375" bIns="4507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5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805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526" y="6590053"/>
            <a:ext cx="561474" cy="24492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cs typeface="MS PGothic" charset="0"/>
              </a:defRPr>
            </a:lvl1pPr>
          </a:lstStyle>
          <a:p>
            <a:pPr>
              <a:defRPr/>
            </a:pPr>
            <a:fld id="{840AAC9F-208B-B346-AFFD-65BC474F6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32" descr="NASA Insigni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p4355_eeca90ce69796a9266649e574943a805Logo-CNES-horizonta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18" name="Picture 17" descr="jaxa_logo.gif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>
                <a:latin typeface="Times New Roman"/>
                <a:cs typeface="Times New Roman"/>
              </a:rPr>
              <a:t>May 16 – May 19, 2022</a:t>
            </a:r>
            <a:endParaRPr lang="en-US" sz="1500" b="1">
              <a:latin typeface="Times New Roman"/>
              <a:cs typeface="Times New Roman"/>
            </a:endParaRPr>
          </a:p>
        </p:txBody>
      </p:sp>
      <p:pic>
        <p:nvPicPr>
          <p:cNvPr id="10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</p:sldLayoutIdLst>
  <p:hf hdr="0" ftr="0" dt="0"/>
  <p:txStyles>
    <p:titleStyle>
      <a:lvl1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+mj-lt"/>
          <a:ea typeface="ＭＳ Ｐゴシック" charset="0"/>
          <a:cs typeface="MS PGothic" charset="0"/>
        </a:defRPr>
      </a:lvl1pPr>
      <a:lvl2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2pPr>
      <a:lvl3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3pPr>
      <a:lvl4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4pPr>
      <a:lvl5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5pPr>
      <a:lvl6pPr marL="481272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6pPr>
      <a:lvl7pPr marL="962544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7pPr>
      <a:lvl8pPr marL="1443815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8pPr>
      <a:lvl9pPr marL="1925087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0901" indent="-340901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3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36947" indent="-255676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1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3466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587529" indent="-225597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42063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23334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300460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85878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967150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272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254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3815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5087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6359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7631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8903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017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405_1B387230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40C_9CE551F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microsoft.com/office/2018/10/relationships/comments" Target="../comments/modernComment_40D_A924009B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415_93DC90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0" y="1985212"/>
            <a:ext cx="9144000" cy="31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42" tIns="46785" rIns="95242" bIns="46785" anchor="t">
            <a:spAutoFit/>
          </a:bodyPr>
          <a:lstStyle/>
          <a:p>
            <a:pPr algn="ctr"/>
            <a:r>
              <a:rPr lang="en-US" sz="3800" b="1">
                <a:solidFill>
                  <a:srgbClr val="000090"/>
                </a:solidFill>
                <a:latin typeface="Times New Roman"/>
                <a:ea typeface="ＭＳ Ｐゴシック"/>
              </a:rPr>
              <a:t>MOWG Missions vs TanSat </a:t>
            </a:r>
          </a:p>
          <a:p>
            <a:pPr algn="ctr"/>
            <a:r>
              <a:rPr lang="en-US" sz="3800" b="1">
                <a:solidFill>
                  <a:srgbClr val="000090"/>
                </a:solidFill>
                <a:latin typeface="Times New Roman"/>
                <a:ea typeface="ＭＳ Ｐゴシック"/>
              </a:rPr>
              <a:t>Long-Term Analysis</a:t>
            </a:r>
          </a:p>
          <a:p>
            <a:pPr algn="ctr"/>
            <a:endParaRPr lang="en-US" sz="2500">
              <a:solidFill>
                <a:srgbClr val="000090"/>
              </a:solidFill>
            </a:endParaRPr>
          </a:p>
          <a:p>
            <a:pPr algn="ctr"/>
            <a:r>
              <a:rPr lang="en-US" sz="2500">
                <a:solidFill>
                  <a:srgbClr val="000090"/>
                </a:solidFill>
                <a:latin typeface="Times New Roman"/>
                <a:ea typeface="ＭＳ Ｐゴシック"/>
              </a:rPr>
              <a:t>May 16 – May 19, 2022</a:t>
            </a:r>
          </a:p>
          <a:p>
            <a:pPr algn="ctr">
              <a:defRPr/>
            </a:pPr>
            <a:r>
              <a:rPr lang="en-US" sz="2500">
                <a:solidFill>
                  <a:srgbClr val="000090"/>
                </a:solidFill>
                <a:latin typeface="Times New Roman"/>
                <a:ea typeface="ＭＳ Ｐゴシック"/>
              </a:rPr>
              <a:t>Brian Woodson Jr, Pearl River Technologies</a:t>
            </a:r>
          </a:p>
          <a:p>
            <a:pPr algn="ctr">
              <a:defRPr/>
            </a:pPr>
            <a:r>
              <a:rPr lang="en-US" sz="2500">
                <a:solidFill>
                  <a:srgbClr val="000090"/>
                </a:solidFill>
                <a:latin typeface="Times New Roman"/>
                <a:ea typeface="ＭＳ Ｐゴシック"/>
              </a:rPr>
              <a:t>EOS FDS, gsfc-eos-fds@eoc.ecs.nasa.gov</a:t>
            </a:r>
            <a:endParaRPr lang="en-US" sz="2500">
              <a:latin typeface="Times New Roman"/>
              <a:ea typeface="ＭＳ Ｐゴシック"/>
              <a:cs typeface="Times New Roman"/>
            </a:endParaRPr>
          </a:p>
          <a:p>
            <a:pPr algn="ctr">
              <a:defRPr/>
            </a:pPr>
            <a:endParaRPr lang="en-US" sz="2500">
              <a:solidFill>
                <a:srgbClr val="00009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8305800" y="6400800"/>
            <a:ext cx="685800" cy="45274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69808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1474" y="1584158"/>
            <a:ext cx="7744326" cy="4253908"/>
          </a:xfrm>
          <a:prstGeom prst="rect">
            <a:avLst/>
          </a:prstGeom>
          <a:noFill/>
        </p:spPr>
        <p:txBody>
          <a:bodyPr wrap="square" lIns="97969" tIns="48984" rIns="97969" bIns="48984" rtlCol="0" anchor="t">
            <a:spAutoFit/>
          </a:bodyPr>
          <a:lstStyle/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Background</a:t>
            </a:r>
            <a:endParaRPr lang="en-US">
              <a:latin typeface="Times New Roman"/>
              <a:ea typeface="ＭＳ Ｐゴシック"/>
            </a:endParaRP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Predicted Passings</a:t>
            </a:r>
            <a:endParaRPr lang="en-US" sz="1400">
              <a:solidFill>
                <a:srgbClr val="FF0000"/>
              </a:solidFill>
              <a:latin typeface="Times New Roman"/>
              <a:ea typeface="ＭＳ Ｐゴシック"/>
            </a:endParaRP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Semi-Major Axis (SMA) Comparison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BLJ2 Inclination Comparison for A-Train Missions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 err="1">
                <a:latin typeface="Times New Roman"/>
                <a:ea typeface="ＭＳ Ｐゴシック"/>
              </a:rPr>
              <a:t>TanSat</a:t>
            </a:r>
            <a:r>
              <a:rPr lang="en-US" sz="3000">
                <a:latin typeface="Times New Roman"/>
                <a:ea typeface="ＭＳ Ｐゴシック"/>
              </a:rPr>
              <a:t> vs A-Train Missions – Orbit Frozenness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Apogee-Perigee Comparison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Synodic Period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3000">
                <a:latin typeface="Times New Roman"/>
                <a:ea typeface="ＭＳ Ｐゴシック"/>
              </a:rPr>
              <a:t>Conclusions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25053" y="621632"/>
            <a:ext cx="5213684" cy="550758"/>
          </a:xfrm>
          <a:prstGeom prst="rect">
            <a:avLst/>
          </a:prstGeom>
        </p:spPr>
        <p:txBody>
          <a:bodyPr wrap="square" lIns="97969" tIns="48984" rIns="97969" bIns="48984">
            <a:spAutoFit/>
          </a:bodyPr>
          <a:lstStyle/>
          <a:p>
            <a:pPr algn="ctr"/>
            <a:r>
              <a:rPr lang="en-US" sz="2900" b="1"/>
              <a:t>Agenda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9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966" y="1166833"/>
            <a:ext cx="8890068" cy="4777128"/>
          </a:xfrm>
          <a:prstGeom prst="rect">
            <a:avLst/>
          </a:prstGeom>
          <a:noFill/>
        </p:spPr>
        <p:txBody>
          <a:bodyPr wrap="square" lIns="97969" tIns="48984" rIns="97969" bIns="48984" rtlCol="0" anchor="t">
            <a:spAutoFit/>
          </a:bodyPr>
          <a:lstStyle/>
          <a:p>
            <a:pPr marL="340360" indent="-34036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  <a:cs typeface="Times New Roman"/>
              </a:rPr>
              <a:t>This analysis compares </a:t>
            </a:r>
            <a:r>
              <a:rPr lang="en-US" sz="2400" err="1">
                <a:latin typeface="Times New Roman"/>
                <a:ea typeface="ＭＳ Ｐゴシック"/>
                <a:cs typeface="Times New Roman"/>
              </a:rPr>
              <a:t>TanSat's</a:t>
            </a:r>
            <a:r>
              <a:rPr lang="en-US" sz="2400">
                <a:latin typeface="Times New Roman"/>
                <a:ea typeface="ＭＳ Ｐゴシック"/>
                <a:cs typeface="Times New Roman"/>
              </a:rPr>
              <a:t> orbit to the orbit of the A-Train, C-Train, and Morning Constellation Missions</a:t>
            </a:r>
          </a:p>
          <a:p>
            <a:pPr marL="832744" lvl="1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ＭＳ Ｐゴシック"/>
                <a:cs typeface="Times New Roman"/>
              </a:rPr>
              <a:t>The analysis spans through January 01, 2024.</a:t>
            </a:r>
            <a:endParaRPr lang="en-US" sz="2000"/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2400" err="1">
                <a:latin typeface="Times New Roman"/>
                <a:ea typeface="ＭＳ Ｐゴシック"/>
              </a:rPr>
              <a:t>TanSat</a:t>
            </a:r>
            <a:r>
              <a:rPr lang="en-US" sz="2400">
                <a:latin typeface="Times New Roman"/>
                <a:ea typeface="ＭＳ Ｐゴシック"/>
              </a:rPr>
              <a:t> Ephemeris</a:t>
            </a:r>
            <a:endParaRPr lang="en-US" sz="2400"/>
          </a:p>
          <a:p>
            <a:pPr marL="832485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ＭＳ Ｐゴシック"/>
              </a:rPr>
              <a:t>Generated by propagating state file from Mar 15 2022.</a:t>
            </a:r>
          </a:p>
          <a:p>
            <a:pPr marL="832485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ＭＳ Ｐゴシック"/>
              </a:rPr>
              <a:t>State propagated for 3 years with November 2021 </a:t>
            </a:r>
            <a:r>
              <a:rPr lang="en-US" sz="2000" err="1">
                <a:latin typeface="Times New Roman"/>
                <a:ea typeface="ＭＳ Ｐゴシック"/>
              </a:rPr>
              <a:t>Schatten</a:t>
            </a:r>
            <a:r>
              <a:rPr lang="en-US" sz="2000">
                <a:latin typeface="Times New Roman"/>
                <a:ea typeface="ＭＳ Ｐゴシック"/>
              </a:rPr>
              <a:t> solar flux profile:</a:t>
            </a:r>
          </a:p>
          <a:p>
            <a:pPr marL="1322070" lvl="2" indent="-342900">
              <a:buFont typeface="Courier New" panose="02070309020205020404" pitchFamily="49" charset="0"/>
              <a:buChar char="o"/>
            </a:pPr>
            <a:r>
              <a:rPr lang="en-US" sz="1800">
                <a:latin typeface="Times New Roman"/>
                <a:ea typeface="ＭＳ Ｐゴシック"/>
              </a:rPr>
              <a:t>Mean, Nominal (mean uncertainty with nominal timing for next solar maximum)</a:t>
            </a:r>
          </a:p>
          <a:p>
            <a:pPr marL="832485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ＭＳ Ｐゴシック"/>
              </a:rPr>
              <a:t>Assumption of no maneuvers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</a:rPr>
              <a:t>MOWG Missions</a:t>
            </a:r>
          </a:p>
          <a:p>
            <a:pPr marL="832485" lvl="1" indent="-342900"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ＭＳ Ｐゴシック"/>
              </a:rPr>
              <a:t>Ephemerides delivered to CCS for the “2-Year ephemeris” Terra Constellation Exit Review (CER) request and analysis were used</a:t>
            </a:r>
          </a:p>
          <a:p>
            <a:pPr marL="180340" indent="-180340"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</a:rPr>
              <a:t>Aqua, Aura, and Terra use most up to date EOSFDS Long Ephemerides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621632"/>
            <a:ext cx="57912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 Background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8408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966" y="1166833"/>
            <a:ext cx="8890068" cy="5208016"/>
          </a:xfrm>
          <a:prstGeom prst="rect">
            <a:avLst/>
          </a:prstGeom>
          <a:noFill/>
        </p:spPr>
        <p:txBody>
          <a:bodyPr wrap="square" lIns="97969" tIns="48984" rIns="97969" bIns="48984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Aqua Lifetime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2000"/>
              <a:t>Aqua_Lifetime_Code500.ephem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>
                <a:latin typeface="Times New Roman"/>
                <a:ea typeface="ＭＳ Ｐゴシック"/>
              </a:rPr>
              <a:t>No-Burn </a:t>
            </a:r>
            <a:r>
              <a:rPr lang="en-US" sz="1800" err="1">
                <a:latin typeface="Times New Roman"/>
                <a:ea typeface="ＭＳ Ｐゴシック"/>
              </a:rPr>
              <a:t>ephem</a:t>
            </a:r>
            <a:r>
              <a:rPr lang="en-US" sz="1800">
                <a:latin typeface="Times New Roman"/>
                <a:ea typeface="ＭＳ Ｐゴシック"/>
              </a:rPr>
              <a:t> generated Mar 21 2022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/>
              <a:t>Does not include Constellation Exit Maneuvers (CEMs) or Perigee Lowering Maneuvers (PLMs)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Aura Lifetime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2000"/>
              <a:t>Aura_Lifetime_Code500.ephem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>
                <a:latin typeface="Times New Roman"/>
                <a:ea typeface="ＭＳ Ｐゴシック"/>
              </a:rPr>
              <a:t>Generated after the Spring 2022 IAM series on Mar 23 2022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/>
              <a:t>Models DMUs to maintain Ground Track Error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>
                <a:latin typeface="Times New Roman"/>
                <a:ea typeface="ＭＳ Ｐゴシック"/>
              </a:rPr>
              <a:t>Does not include CEMs (currently planned for Fall 2024) or PLMs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GCOM-W1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2000"/>
              <a:t>SOEMP-MAN-LONG.GCOMW1.F20220101.000000.T20240101.FFephem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>
                <a:latin typeface="Times New Roman"/>
                <a:ea typeface="ＭＳ Ｐゴシック"/>
              </a:rPr>
              <a:t>Delivered to CCS on Feb 28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OCO-2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2000"/>
              <a:t>OC2_EXTENDED_LONGPRED_EPHEM_2021_11_06_01.e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800">
                <a:latin typeface="Times New Roman"/>
                <a:ea typeface="ＭＳ Ｐゴシック"/>
              </a:rPr>
              <a:t>Delivered to CCS on Nov 05 2021</a:t>
            </a:r>
            <a:endParaRPr lang="en-US" sz="18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621632"/>
            <a:ext cx="57912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Background – A-Train Missions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964" y="1127573"/>
            <a:ext cx="8890068" cy="5423459"/>
          </a:xfrm>
          <a:prstGeom prst="rect">
            <a:avLst/>
          </a:prstGeom>
          <a:noFill/>
        </p:spPr>
        <p:txBody>
          <a:bodyPr wrap="square" lIns="97969" tIns="48984" rIns="97969" bIns="48984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Landsat-7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1800"/>
              <a:t>L72021328LONGTERM.e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/>
                <a:ea typeface="ＭＳ Ｐゴシック"/>
              </a:rPr>
              <a:t>Delivered to CCS on Nov 24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Landsat-8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1800"/>
              <a:t>506_FDS_LongPredEphem_2022073120000_2024001000000_OPS.Ffephem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/>
                <a:ea typeface="ＭＳ Ｐゴシック"/>
              </a:rPr>
              <a:t>Delivered to CCS on Mar 16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Landsat-9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1800"/>
              <a:t>L09_OBS_FDS_LongPredEphem_2022073120000_2024148120000_2022074201500.ffephem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/>
                <a:ea typeface="ＭＳ Ｐゴシック"/>
              </a:rPr>
              <a:t>Delivered to CCS on Mar 21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/>
              <a:t>Terra Lifetime and Decommissioning Ephemeris</a:t>
            </a:r>
          </a:p>
          <a:p>
            <a:pPr marL="775335" lvl="1" indent="-285750">
              <a:buFont typeface="Wingdings" panose="05000000000000000000" pitchFamily="2" charset="2"/>
              <a:buChar char="Ø"/>
            </a:pPr>
            <a:r>
              <a:rPr lang="en-US" sz="1800"/>
              <a:t>AM1_EOSEPHM7_039_2022_01.ephem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/>
                <a:ea typeface="ＭＳ Ｐゴシック"/>
              </a:rPr>
              <a:t>Generated on Feb 18 2022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/>
                <a:ea typeface="ＭＳ Ｐゴシック"/>
              </a:rPr>
              <a:t>Models DMUs to maintain Ground Track Error</a:t>
            </a: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/>
              <a:t>2 CEMs</a:t>
            </a:r>
          </a:p>
          <a:p>
            <a:pPr marL="1755140" lvl="3" indent="-285750">
              <a:buFont typeface="Arial" panose="020B0604020202020204" pitchFamily="34" charset="0"/>
              <a:buChar char="•"/>
            </a:pPr>
            <a:r>
              <a:rPr lang="en-US" sz="1600">
                <a:latin typeface="Times New Roman"/>
                <a:ea typeface="ＭＳ Ｐゴシック"/>
                <a:cs typeface="Times New Roman"/>
              </a:rPr>
              <a:t>Fall 2022 CEMs</a:t>
            </a:r>
            <a:endParaRPr lang="en-US" sz="1600">
              <a:latin typeface="Times New Roman"/>
              <a:ea typeface="ＭＳ Ｐゴシック"/>
            </a:endParaRPr>
          </a:p>
          <a:p>
            <a:pPr marL="1755140" lvl="3" indent="-285750">
              <a:buFont typeface="Arial" panose="020B0604020202020204" pitchFamily="34" charset="0"/>
              <a:buChar char="•"/>
            </a:pPr>
            <a:r>
              <a:rPr lang="en-US" sz="1600">
                <a:latin typeface="Times New Roman"/>
                <a:ea typeface="ＭＳ Ｐゴシック"/>
              </a:rPr>
              <a:t>Burn durations: 320 sec</a:t>
            </a:r>
            <a:endParaRPr lang="en-US">
              <a:latin typeface="Times New Roman"/>
              <a:ea typeface="ＭＳ Ｐゴシック"/>
            </a:endParaRPr>
          </a:p>
          <a:p>
            <a:pPr marL="1264920" lvl="2" indent="-285750">
              <a:buFont typeface="Courier New" panose="02070309020205020404" pitchFamily="49" charset="0"/>
              <a:buChar char="o"/>
            </a:pPr>
            <a:r>
              <a:rPr lang="en-US" sz="1600">
                <a:latin typeface="Times New Roman"/>
                <a:ea typeface="ＭＳ Ｐゴシック"/>
              </a:rPr>
              <a:t>5 PLMS (not in analysis span)</a:t>
            </a:r>
            <a:endParaRPr lang="en-US" sz="1600"/>
          </a:p>
          <a:p>
            <a:pPr marL="1755140" lvl="3" indent="-285750">
              <a:buFont typeface="Arial" panose="02070309020205020404" pitchFamily="49" charset="0"/>
              <a:buChar char="•"/>
            </a:pPr>
            <a:r>
              <a:rPr lang="en-US" sz="1600">
                <a:latin typeface="Times New Roman"/>
                <a:ea typeface="ＭＳ Ｐゴシック"/>
                <a:cs typeface="Times New Roman"/>
              </a:rPr>
              <a:t>Spring 2026 PLMs</a:t>
            </a:r>
            <a:endParaRPr lang="en-US" sz="1600">
              <a:latin typeface="Times New Roman"/>
              <a:ea typeface="ＭＳ Ｐゴシック"/>
            </a:endParaRPr>
          </a:p>
          <a:p>
            <a:pPr marL="1755140" lvl="3" indent="-285750">
              <a:buFont typeface="Arial" panose="020B0604020202020204" pitchFamily="34" charset="0"/>
              <a:buChar char="•"/>
            </a:pPr>
            <a:r>
              <a:rPr lang="en-US" sz="1600"/>
              <a:t>Burn durations: 320 sec (Final PLM: 190.5 sec)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2768" y="620638"/>
            <a:ext cx="6238461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Background – Morning Constellation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744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349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</a:t>
            </a:r>
            <a:r>
              <a:rPr lang="en-US" sz="2900" b="1" err="1">
                <a:latin typeface="Times New Roman"/>
                <a:ea typeface="ＭＳ Ｐゴシック"/>
              </a:rPr>
              <a:t>Passings</a:t>
            </a:r>
            <a:r>
              <a:rPr lang="en-US" sz="2900" b="1">
                <a:latin typeface="Times New Roman"/>
                <a:ea typeface="ＭＳ Ｐゴシック"/>
              </a:rPr>
              <a:t> – A-Train Range Plots (1/2)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" t="1342" r="1273" b="943"/>
          <a:stretch/>
        </p:blipFill>
        <p:spPr>
          <a:xfrm>
            <a:off x="0" y="1478336"/>
            <a:ext cx="6052930" cy="43777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23370" y="1412632"/>
            <a:ext cx="3220630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Times New Roman"/>
                <a:ea typeface="ＭＳ Ｐゴシック"/>
              </a:rPr>
              <a:t>Aqua has 3 predicted passings with </a:t>
            </a:r>
            <a:r>
              <a:rPr lang="en-US" sz="2200" err="1">
                <a:latin typeface="Times New Roman"/>
                <a:ea typeface="ＭＳ Ｐゴシック"/>
              </a:rPr>
              <a:t>TanSat</a:t>
            </a:r>
            <a:r>
              <a:rPr lang="en-US" sz="2200">
                <a:latin typeface="Times New Roman"/>
                <a:ea typeface="ＭＳ Ｐゴシック"/>
              </a:rPr>
              <a:t> before Jan 01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Times New Roman"/>
                <a:ea typeface="ＭＳ Ｐゴシック"/>
              </a:rPr>
              <a:t>The minimum range (</a:t>
            </a:r>
            <a:r>
              <a:rPr lang="en-US" sz="2200" err="1">
                <a:latin typeface="Times New Roman"/>
                <a:ea typeface="ＭＳ Ｐゴシック"/>
              </a:rPr>
              <a:t>rss</a:t>
            </a:r>
            <a:r>
              <a:rPr lang="en-US" sz="2200">
                <a:latin typeface="Times New Roman"/>
                <a:ea typeface="ＭＳ Ｐゴシック"/>
              </a:rPr>
              <a:t> position difference) is predicted to be 10.5km on Aug 16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Times New Roman"/>
                <a:ea typeface="ＭＳ Ｐゴシック"/>
              </a:rPr>
              <a:t>The cadence between passings is predicted to shorten as Aqua continues to drift down</a:t>
            </a:r>
          </a:p>
          <a:p>
            <a:pPr marL="775335" lvl="1" indent="-285750">
              <a:buFont typeface="Arial" panose="020B0604020202020204" pitchFamily="34" charset="0"/>
              <a:buChar char="•"/>
            </a:pPr>
            <a:r>
              <a:rPr lang="en-US" sz="2000"/>
              <a:t>First period is 259 days with the second being 144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8470" y="5857210"/>
            <a:ext cx="5098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*All range plots are logarithmic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D0DCFC2-55A5-4933-88B3-DAF882B6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54409"/>
              </p:ext>
            </p:extLst>
          </p:nvPr>
        </p:nvGraphicFramePr>
        <p:xfrm>
          <a:off x="2015083" y="3696256"/>
          <a:ext cx="2022763" cy="15240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22763">
                  <a:extLst>
                    <a:ext uri="{9D8B030D-6E8A-4147-A177-3AD203B41FA5}">
                      <a16:colId xmlns:a16="http://schemas.microsoft.com/office/drawing/2014/main" val="188069193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Passing dates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6351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Aug 16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67390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May</a:t>
                      </a:r>
                      <a:r>
                        <a:rPr lang="en-US" baseline="0">
                          <a:solidFill>
                            <a:schemeClr val="tx1"/>
                          </a:solidFill>
                        </a:rPr>
                        <a:t> 02 2023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7115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23 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730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70895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349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</a:t>
            </a:r>
            <a:r>
              <a:rPr lang="en-US" sz="2900" b="1" err="1">
                <a:latin typeface="Times New Roman"/>
                <a:ea typeface="ＭＳ Ｐゴシック"/>
              </a:rPr>
              <a:t>Passings</a:t>
            </a:r>
            <a:r>
              <a:rPr lang="en-US" sz="2900" b="1">
                <a:latin typeface="Times New Roman"/>
                <a:ea typeface="ＭＳ Ｐゴシック"/>
              </a:rPr>
              <a:t> – A-Train Range Plots (2/2)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66" y="1483679"/>
            <a:ext cx="4166607" cy="23727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66" y="3983645"/>
            <a:ext cx="4166608" cy="23727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82" y="3983644"/>
            <a:ext cx="4166610" cy="23727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3582" y="1294270"/>
            <a:ext cx="426388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</a:rPr>
              <a:t>Aura, OCO-2, and GCOM-W1 have no predicted passings with </a:t>
            </a:r>
            <a:r>
              <a:rPr lang="en-US" sz="2400" err="1">
                <a:latin typeface="Times New Roman"/>
                <a:ea typeface="ＭＳ Ｐゴシック"/>
              </a:rPr>
              <a:t>TanSat</a:t>
            </a:r>
            <a:r>
              <a:rPr lang="en-US" sz="2400">
                <a:latin typeface="Times New Roman"/>
                <a:ea typeface="ＭＳ Ｐゴシック"/>
              </a:rPr>
              <a:t> in the analysis span</a:t>
            </a:r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1118243" y="4508276"/>
            <a:ext cx="3119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GCOM-W1 is predicted to have a minimum range of around 5900 km around Dec 2022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58194" y="4578585"/>
            <a:ext cx="2517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OCO-2 is predicted to have a minimum range of around 3900 km around Jan 2023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22879" y="2079100"/>
            <a:ext cx="25174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Aura’s range is predicted to remain over 10000 km</a:t>
            </a:r>
          </a:p>
        </p:txBody>
      </p:sp>
    </p:spTree>
    <p:extLst>
      <p:ext uri="{BB962C8B-B14F-4D97-AF65-F5344CB8AC3E}">
        <p14:creationId xmlns:p14="http://schemas.microsoft.com/office/powerpoint/2010/main" val="311417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349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</a:t>
            </a:r>
            <a:r>
              <a:rPr lang="en-US" sz="2900" b="1" err="1">
                <a:latin typeface="Times New Roman"/>
                <a:ea typeface="ＭＳ Ｐゴシック"/>
              </a:rPr>
              <a:t>Passings</a:t>
            </a:r>
            <a:r>
              <a:rPr lang="en-US" sz="2900" b="1">
                <a:latin typeface="Times New Roman"/>
                <a:ea typeface="ＭＳ Ｐゴシック"/>
              </a:rPr>
              <a:t> – C-Train Range Plot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t="1170" r="1355" b="1197"/>
          <a:stretch/>
        </p:blipFill>
        <p:spPr>
          <a:xfrm>
            <a:off x="0" y="1142979"/>
            <a:ext cx="6416702" cy="45401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353092" y="1209840"/>
            <a:ext cx="2790908" cy="40934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ea typeface="ＭＳ Ｐゴシック"/>
              </a:rPr>
              <a:t>The prediction shows CALIPSO having a high cadence of passings with TanSat in comparison to other missions, with the closest passing having a range of 4.3km on Feb 16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ea typeface="ＭＳ Ｐゴシック"/>
              </a:rPr>
              <a:t>2 of the predicted 37 passings (before 2024) have a range under 10 km.</a:t>
            </a:r>
          </a:p>
        </p:txBody>
      </p:sp>
    </p:spTree>
    <p:extLst>
      <p:ext uri="{BB962C8B-B14F-4D97-AF65-F5344CB8AC3E}">
        <p14:creationId xmlns:p14="http://schemas.microsoft.com/office/powerpoint/2010/main" val="1263597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920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</a:t>
            </a:r>
            <a:r>
              <a:rPr lang="en-US" sz="2900" b="1" err="1">
                <a:latin typeface="Times New Roman"/>
                <a:ea typeface="ＭＳ Ｐゴシック"/>
              </a:rPr>
              <a:t>Passings</a:t>
            </a:r>
            <a:r>
              <a:rPr lang="en-US" sz="2900" b="1">
                <a:latin typeface="Times New Roman"/>
                <a:ea typeface="ＭＳ Ｐゴシック"/>
              </a:rPr>
              <a:t> – C-Train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D0DCFC2-55A5-4933-88B3-DAF882B6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263786"/>
              </p:ext>
            </p:extLst>
          </p:nvPr>
        </p:nvGraphicFramePr>
        <p:xfrm>
          <a:off x="40627" y="1135956"/>
          <a:ext cx="1715345" cy="5488503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15345">
                  <a:extLst>
                    <a:ext uri="{9D8B030D-6E8A-4147-A177-3AD203B41FA5}">
                      <a16:colId xmlns:a16="http://schemas.microsoft.com/office/drawing/2014/main" val="188069193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Passing dates (1/3)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6351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 09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67390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 26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7115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 14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86751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 01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9402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 18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70796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Jul 06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49205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Jul 23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20123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09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049333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27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2477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13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519801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 01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30240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 18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96932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04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92157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0DCFC2-55A5-4933-88B3-DAF882B6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59557"/>
              </p:ext>
            </p:extLst>
          </p:nvPr>
        </p:nvGraphicFramePr>
        <p:xfrm>
          <a:off x="1909795" y="1135955"/>
          <a:ext cx="1715345" cy="5488503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15345">
                  <a:extLst>
                    <a:ext uri="{9D8B030D-6E8A-4147-A177-3AD203B41FA5}">
                      <a16:colId xmlns:a16="http://schemas.microsoft.com/office/drawing/2014/main" val="188069193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Passing dates (2/3)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6351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22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7115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 09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86751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 27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9402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 13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70796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 30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49205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Feb 16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20123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 06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049333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 23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2477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 09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519801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 26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430240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 14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96932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 31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45487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 17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362810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0DCFC2-55A5-4933-88B3-DAF882B6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332313"/>
              </p:ext>
            </p:extLst>
          </p:nvPr>
        </p:nvGraphicFramePr>
        <p:xfrm>
          <a:off x="3778963" y="1135955"/>
          <a:ext cx="1715345" cy="511789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15345">
                  <a:extLst>
                    <a:ext uri="{9D8B030D-6E8A-4147-A177-3AD203B41FA5}">
                      <a16:colId xmlns:a16="http://schemas.microsoft.com/office/drawing/2014/main" val="188069193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Passing dates (3/3)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6351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 17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7115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Jul 04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86751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Jul 21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324134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07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9402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25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70796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11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49205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28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20123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 15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049333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01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097163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18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50753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 05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80687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07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47952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648131" y="1995976"/>
            <a:ext cx="3127802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>
                <a:latin typeface="Times New Roman"/>
                <a:ea typeface="ＭＳ Ｐゴシック"/>
              </a:rPr>
              <a:t>The TanSat - CALIPSO </a:t>
            </a:r>
            <a:r>
              <a:rPr lang="en-US" sz="2400" err="1">
                <a:latin typeface="Times New Roman"/>
                <a:ea typeface="ＭＳ Ｐゴシック"/>
              </a:rPr>
              <a:t>passings</a:t>
            </a:r>
            <a:r>
              <a:rPr lang="en-US" sz="2400">
                <a:latin typeface="Times New Roman"/>
                <a:ea typeface="ＭＳ Ｐゴシック"/>
              </a:rPr>
              <a:t> are predicted to occur about once every 17 days</a:t>
            </a:r>
          </a:p>
        </p:txBody>
      </p:sp>
    </p:spTree>
    <p:extLst>
      <p:ext uri="{BB962C8B-B14F-4D97-AF65-F5344CB8AC3E}">
        <p14:creationId xmlns:p14="http://schemas.microsoft.com/office/powerpoint/2010/main" val="248070576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2489"/>
            <a:ext cx="9144000" cy="991477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</a:t>
            </a:r>
            <a:r>
              <a:rPr lang="en-US" sz="2900" b="1" err="1">
                <a:latin typeface="Times New Roman"/>
                <a:ea typeface="ＭＳ Ｐゴシック"/>
              </a:rPr>
              <a:t>Passings</a:t>
            </a:r>
            <a:r>
              <a:rPr lang="en-US" sz="2900" b="1">
                <a:latin typeface="Times New Roman"/>
                <a:ea typeface="ＭＳ Ｐゴシック"/>
              </a:rPr>
              <a:t> – Morning Constellation</a:t>
            </a:r>
          </a:p>
          <a:p>
            <a:pPr algn="ctr"/>
            <a:r>
              <a:rPr lang="en-US" sz="2900" b="1">
                <a:latin typeface="Times New Roman"/>
                <a:ea typeface="ＭＳ Ｐゴシック"/>
              </a:rPr>
              <a:t>Range Plots (1/2)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461" y="1490144"/>
            <a:ext cx="4787348" cy="25642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461" y="4054440"/>
            <a:ext cx="4787348" cy="25503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574" y="2228983"/>
            <a:ext cx="4263887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</a:rPr>
              <a:t>Landsat-8 and Landsat-9 have no predicted passings with </a:t>
            </a:r>
            <a:r>
              <a:rPr lang="en-US" sz="2400" err="1">
                <a:latin typeface="Times New Roman"/>
                <a:ea typeface="ＭＳ Ｐゴシック"/>
              </a:rPr>
              <a:t>TanSat</a:t>
            </a:r>
            <a:r>
              <a:rPr lang="en-US" sz="2400">
                <a:latin typeface="Times New Roman"/>
                <a:ea typeface="ＭＳ Ｐゴシック"/>
              </a:rPr>
              <a:t> in the analysis span</a:t>
            </a:r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</a:rPr>
              <a:t>Landsat-8’s range is predicted to remain above 6100km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ea typeface="ＭＳ Ｐゴシック"/>
              </a:rPr>
              <a:t>Landsat-9’s range is predicted to remain above 1188km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71870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435" y="624053"/>
            <a:ext cx="9144000" cy="991477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Passings – Morning Constellation</a:t>
            </a:r>
          </a:p>
          <a:p>
            <a:pPr algn="ctr"/>
            <a:r>
              <a:rPr lang="en-US" sz="2900" b="1">
                <a:latin typeface="Times New Roman"/>
                <a:ea typeface="ＭＳ Ｐゴシック"/>
              </a:rPr>
              <a:t>Range Plots (2/2)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8" y="3945836"/>
            <a:ext cx="4580744" cy="274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257" y="1590264"/>
            <a:ext cx="4580743" cy="27484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9937" y="1479916"/>
            <a:ext cx="4573194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ea typeface="ＭＳ Ｐゴシック"/>
              </a:rPr>
              <a:t>After Terra’s Constellation Exit Maneuvers (CEMs) in October 2022 the profile of the separation between Terra and </a:t>
            </a:r>
            <a:r>
              <a:rPr lang="en-US" sz="2000" err="1">
                <a:latin typeface="Times New Roman"/>
                <a:ea typeface="ＭＳ Ｐゴシック"/>
              </a:rPr>
              <a:t>TanSat</a:t>
            </a:r>
            <a:r>
              <a:rPr lang="en-US" sz="2000">
                <a:latin typeface="Times New Roman"/>
                <a:ea typeface="ＭＳ Ｐゴシック"/>
              </a:rPr>
              <a:t> will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ea typeface="ＭＳ Ｐゴシック"/>
              </a:rPr>
              <a:t>Predicted lowest range of 7.6km on Dec 28 2023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3256" y="4338710"/>
            <a:ext cx="4563257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ea typeface="ＭＳ Ｐゴシック"/>
              </a:rPr>
              <a:t>After Landsat-7’s CEMs in April 2022 the profile of the separation between Landsat-7 and </a:t>
            </a:r>
            <a:r>
              <a:rPr lang="en-US" sz="2000" err="1">
                <a:latin typeface="Times New Roman"/>
                <a:ea typeface="ＭＳ Ｐゴシック"/>
              </a:rPr>
              <a:t>TanSat</a:t>
            </a:r>
            <a:r>
              <a:rPr lang="en-US" sz="2000">
                <a:latin typeface="Times New Roman"/>
                <a:ea typeface="ＭＳ Ｐゴシック"/>
              </a:rPr>
              <a:t> will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ea typeface="ＭＳ Ｐゴシック"/>
              </a:rPr>
              <a:t>Predicted lowest range of 16.4km on Mar 20 2023</a:t>
            </a:r>
          </a:p>
        </p:txBody>
      </p:sp>
    </p:spTree>
    <p:extLst>
      <p:ext uri="{BB962C8B-B14F-4D97-AF65-F5344CB8AC3E}">
        <p14:creationId xmlns:p14="http://schemas.microsoft.com/office/powerpoint/2010/main" val="1788339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462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Predicted </a:t>
            </a:r>
            <a:r>
              <a:rPr lang="en-US" sz="2900" b="1" err="1">
                <a:latin typeface="Times New Roman"/>
                <a:ea typeface="ＭＳ Ｐゴシック"/>
              </a:rPr>
              <a:t>Passings</a:t>
            </a:r>
            <a:r>
              <a:rPr lang="en-US" sz="2900" b="1">
                <a:latin typeface="Times New Roman"/>
                <a:ea typeface="ＭＳ Ｐゴシック"/>
              </a:rPr>
              <a:t> – Morning Constellation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D0DCFC2-55A5-4933-88B3-DAF882B6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772753"/>
              </p:ext>
            </p:extLst>
          </p:nvPr>
        </p:nvGraphicFramePr>
        <p:xfrm>
          <a:off x="137730" y="1184227"/>
          <a:ext cx="1731529" cy="400605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31529">
                  <a:extLst>
                    <a:ext uri="{9D8B030D-6E8A-4147-A177-3AD203B41FA5}">
                      <a16:colId xmlns:a16="http://schemas.microsoft.com/office/drawing/2014/main" val="188069193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Terra Passing dates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6351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28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67390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 19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7115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 11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86751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 01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94025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 19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70796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07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49205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25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920123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11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049333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 28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24772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060975"/>
              </p:ext>
            </p:extLst>
          </p:nvPr>
        </p:nvGraphicFramePr>
        <p:xfrm>
          <a:off x="7274741" y="2221029"/>
          <a:ext cx="1780208" cy="429561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80208">
                  <a:extLst>
                    <a:ext uri="{9D8B030D-6E8A-4147-A177-3AD203B41FA5}">
                      <a16:colId xmlns:a16="http://schemas.microsoft.com/office/drawing/2014/main" val="1852580786"/>
                    </a:ext>
                  </a:extLst>
                </a:gridCol>
              </a:tblGrid>
              <a:tr h="91359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Landsat-7 Passing dates (2/2)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39178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 20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43150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 26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20950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 01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598500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Jul 06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6230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11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04044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16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77431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 21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62517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25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009461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algn="ctr" defTabSz="481272" rtl="0" eaLnBrk="1" fontAlgn="b" latinLnBrk="0" hangingPunct="1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Dec 29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52443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185888"/>
              </p:ext>
            </p:extLst>
          </p:nvPr>
        </p:nvGraphicFramePr>
        <p:xfrm>
          <a:off x="5251732" y="2210699"/>
          <a:ext cx="1780208" cy="429561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780208">
                  <a:extLst>
                    <a:ext uri="{9D8B030D-6E8A-4147-A177-3AD203B41FA5}">
                      <a16:colId xmlns:a16="http://schemas.microsoft.com/office/drawing/2014/main" val="1852580786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Landsat-7 Passing dates (1/2)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39178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 14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43150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May 26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62887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Jul 03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20950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Aug 10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598500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 16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6230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 24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604044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 30 2022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774319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 06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62517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Feb 12 2023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00946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112060" y="4368839"/>
            <a:ext cx="30506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/>
              <a:t>Landsat-7 is predicted to have </a:t>
            </a:r>
            <a:r>
              <a:rPr lang="en-US" sz="2000" err="1"/>
              <a:t>passings</a:t>
            </a:r>
            <a:r>
              <a:rPr lang="en-US" sz="2000"/>
              <a:t> occur every 42 days immediately following CEMs, with the time between </a:t>
            </a:r>
            <a:r>
              <a:rPr lang="en-US" sz="2000" err="1"/>
              <a:t>passings</a:t>
            </a:r>
            <a:r>
              <a:rPr lang="en-US" sz="2000"/>
              <a:t> shrinking to around once every 34 days by late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50181" y="1184227"/>
            <a:ext cx="297578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Terra is predicted to have </a:t>
            </a:r>
            <a:r>
              <a:rPr lang="en-US" sz="2000" err="1"/>
              <a:t>passings</a:t>
            </a:r>
            <a:r>
              <a:rPr lang="en-US" sz="2000"/>
              <a:t> occur every 52 days immediately following CEMs, with the time between </a:t>
            </a:r>
            <a:r>
              <a:rPr lang="en-US" sz="2000" err="1"/>
              <a:t>passings</a:t>
            </a:r>
            <a:r>
              <a:rPr lang="en-US" sz="2000"/>
              <a:t> falling to around once every 47 days in late 2023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0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" t="766" r="912" b="1023"/>
          <a:stretch/>
        </p:blipFill>
        <p:spPr>
          <a:xfrm>
            <a:off x="255180" y="1233378"/>
            <a:ext cx="8633639" cy="51036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39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SMA Comparison – A-Train (1/2)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32452" y="4257261"/>
            <a:ext cx="19083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/>
              <a:t>TanSat</a:t>
            </a:r>
            <a:endParaRPr lang="en-US" sz="1800"/>
          </a:p>
          <a:p>
            <a:r>
              <a:rPr lang="en-US" sz="1800"/>
              <a:t>Aqua</a:t>
            </a:r>
          </a:p>
          <a:p>
            <a:r>
              <a:rPr lang="en-US" sz="1800"/>
              <a:t>Aura</a:t>
            </a:r>
          </a:p>
          <a:p>
            <a:r>
              <a:rPr lang="en-US" sz="1800"/>
              <a:t>OCO-2</a:t>
            </a:r>
          </a:p>
          <a:p>
            <a:r>
              <a:rPr lang="en-US" sz="1800"/>
              <a:t>GCOM-W1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469875" y="4465983"/>
            <a:ext cx="457200" cy="0"/>
          </a:xfrm>
          <a:prstGeom prst="line">
            <a:avLst/>
          </a:prstGeom>
          <a:ln>
            <a:solidFill>
              <a:srgbClr val="D5181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69875" y="4737653"/>
            <a:ext cx="457200" cy="0"/>
          </a:xfrm>
          <a:prstGeom prst="line">
            <a:avLst/>
          </a:prstGeom>
          <a:ln>
            <a:solidFill>
              <a:srgbClr val="5150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69875" y="5012490"/>
            <a:ext cx="457200" cy="0"/>
          </a:xfrm>
          <a:prstGeom prst="line">
            <a:avLst/>
          </a:prstGeom>
          <a:ln>
            <a:solidFill>
              <a:srgbClr val="609E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69875" y="5264427"/>
            <a:ext cx="457200" cy="0"/>
          </a:xfrm>
          <a:prstGeom prst="line">
            <a:avLst/>
          </a:prstGeom>
          <a:ln>
            <a:solidFill>
              <a:srgbClr val="599A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69875" y="5542722"/>
            <a:ext cx="457200" cy="0"/>
          </a:xfrm>
          <a:prstGeom prst="line">
            <a:avLst/>
          </a:prstGeom>
          <a:ln>
            <a:solidFill>
              <a:srgbClr val="EBAB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895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" t="1224" r="1196" b="1169"/>
          <a:stretch/>
        </p:blipFill>
        <p:spPr>
          <a:xfrm>
            <a:off x="191385" y="1105786"/>
            <a:ext cx="8569843" cy="54757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777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SMA Comparison – A-Train (2/2)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38233" y="4522732"/>
            <a:ext cx="19083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/>
              <a:t>TanSat</a:t>
            </a:r>
            <a:endParaRPr lang="en-US" sz="1800"/>
          </a:p>
          <a:p>
            <a:r>
              <a:rPr lang="en-US" sz="1800"/>
              <a:t>Aqua</a:t>
            </a:r>
          </a:p>
          <a:p>
            <a:r>
              <a:rPr lang="en-US" sz="1800"/>
              <a:t>Aura</a:t>
            </a:r>
          </a:p>
          <a:p>
            <a:r>
              <a:rPr lang="en-US" sz="1800"/>
              <a:t>OCO-2</a:t>
            </a:r>
          </a:p>
          <a:p>
            <a:r>
              <a:rPr lang="en-US" sz="1800"/>
              <a:t>GCOM-W1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75656" y="4731454"/>
            <a:ext cx="457200" cy="0"/>
          </a:xfrm>
          <a:prstGeom prst="line">
            <a:avLst/>
          </a:prstGeom>
          <a:ln>
            <a:solidFill>
              <a:srgbClr val="D5181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75656" y="5003124"/>
            <a:ext cx="457200" cy="0"/>
          </a:xfrm>
          <a:prstGeom prst="line">
            <a:avLst/>
          </a:prstGeom>
          <a:ln>
            <a:solidFill>
              <a:srgbClr val="5150D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475656" y="5277961"/>
            <a:ext cx="457200" cy="0"/>
          </a:xfrm>
          <a:prstGeom prst="line">
            <a:avLst/>
          </a:prstGeom>
          <a:ln>
            <a:solidFill>
              <a:srgbClr val="609E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75656" y="5529898"/>
            <a:ext cx="457200" cy="0"/>
          </a:xfrm>
          <a:prstGeom prst="line">
            <a:avLst/>
          </a:prstGeom>
          <a:ln>
            <a:solidFill>
              <a:srgbClr val="599A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475656" y="5808193"/>
            <a:ext cx="457200" cy="0"/>
          </a:xfrm>
          <a:prstGeom prst="line">
            <a:avLst/>
          </a:prstGeom>
          <a:ln>
            <a:solidFill>
              <a:srgbClr val="EBAB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2DBFD71-9266-D8E5-FDCB-930E15E76DBB}"/>
              </a:ext>
            </a:extLst>
          </p:cNvPr>
          <p:cNvSpPr txBox="1"/>
          <p:nvPr/>
        </p:nvSpPr>
        <p:spPr>
          <a:xfrm>
            <a:off x="3561256" y="1549561"/>
            <a:ext cx="2743199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Times New Roman"/>
                <a:ea typeface="ＭＳ Ｐゴシック"/>
              </a:rPr>
              <a:t>TanSat is predicted to drift below the A-Train (Aura, OCO-2, and GCOM-W1) in Late 2022/Early 2023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69985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" t="1622" r="552" b="1453"/>
          <a:stretch/>
        </p:blipFill>
        <p:spPr>
          <a:xfrm>
            <a:off x="276447" y="1584252"/>
            <a:ext cx="8644269" cy="48697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777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SMA Comparison – C-Train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034609" y="4283068"/>
            <a:ext cx="190831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/>
              <a:t>TanSat</a:t>
            </a:r>
            <a:endParaRPr lang="en-US" sz="1800"/>
          </a:p>
          <a:p>
            <a:r>
              <a:rPr lang="en-US" sz="1800"/>
              <a:t>CALIPSO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272032" y="4491790"/>
            <a:ext cx="4572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272032" y="4763460"/>
            <a:ext cx="457200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280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" t="1445" r="682" b="895"/>
          <a:stretch/>
        </p:blipFill>
        <p:spPr>
          <a:xfrm>
            <a:off x="435935" y="1329070"/>
            <a:ext cx="8261498" cy="49654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5492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SMA Comparison – Morning Constellation (1/2)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267312" y="2743635"/>
            <a:ext cx="19083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/>
              <a:t>TanSat</a:t>
            </a:r>
            <a:endParaRPr lang="en-US" sz="1800"/>
          </a:p>
          <a:p>
            <a:r>
              <a:rPr lang="en-US" sz="1800"/>
              <a:t>Landsat-7</a:t>
            </a:r>
          </a:p>
          <a:p>
            <a:r>
              <a:rPr lang="en-US" sz="1800"/>
              <a:t>Landsat-8</a:t>
            </a:r>
          </a:p>
          <a:p>
            <a:r>
              <a:rPr lang="en-US" sz="1800"/>
              <a:t>Landsat-9</a:t>
            </a:r>
          </a:p>
          <a:p>
            <a:r>
              <a:rPr lang="en-US" sz="1800"/>
              <a:t>Terra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7504735" y="2952357"/>
            <a:ext cx="4572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504735" y="3224027"/>
            <a:ext cx="457200" cy="0"/>
          </a:xfrm>
          <a:prstGeom prst="line">
            <a:avLst/>
          </a:prstGeom>
          <a:ln>
            <a:solidFill>
              <a:srgbClr val="C738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504735" y="3498864"/>
            <a:ext cx="457200" cy="0"/>
          </a:xfrm>
          <a:prstGeom prst="line">
            <a:avLst/>
          </a:prstGeom>
          <a:ln>
            <a:solidFill>
              <a:srgbClr val="007E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504735" y="3750801"/>
            <a:ext cx="457200" cy="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504735" y="4029096"/>
            <a:ext cx="457200" cy="0"/>
          </a:xfrm>
          <a:prstGeom prst="line">
            <a:avLst/>
          </a:prstGeom>
          <a:ln>
            <a:solidFill>
              <a:srgbClr val="ECB3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888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t="612" r="1170" b="1728"/>
          <a:stretch/>
        </p:blipFill>
        <p:spPr>
          <a:xfrm>
            <a:off x="372140" y="1151692"/>
            <a:ext cx="8431618" cy="53859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5492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SMA Comparison – Morning Constellation (2/2)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67883" y="4182821"/>
            <a:ext cx="19083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/>
              <a:t>TanSat</a:t>
            </a:r>
            <a:endParaRPr lang="en-US" sz="1800"/>
          </a:p>
          <a:p>
            <a:r>
              <a:rPr lang="en-US" sz="1800"/>
              <a:t>Landsat-7</a:t>
            </a:r>
          </a:p>
          <a:p>
            <a:r>
              <a:rPr lang="en-US" sz="1800"/>
              <a:t>Landsat-8</a:t>
            </a:r>
          </a:p>
          <a:p>
            <a:r>
              <a:rPr lang="en-US" sz="1800"/>
              <a:t>Landsat-9</a:t>
            </a:r>
          </a:p>
          <a:p>
            <a:r>
              <a:rPr lang="en-US" sz="1800"/>
              <a:t>Terra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105306" y="4391543"/>
            <a:ext cx="4572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05306" y="4663213"/>
            <a:ext cx="457200" cy="0"/>
          </a:xfrm>
          <a:prstGeom prst="line">
            <a:avLst/>
          </a:prstGeom>
          <a:ln>
            <a:solidFill>
              <a:srgbClr val="C7380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05306" y="4938050"/>
            <a:ext cx="457200" cy="0"/>
          </a:xfrm>
          <a:prstGeom prst="line">
            <a:avLst/>
          </a:prstGeom>
          <a:ln>
            <a:solidFill>
              <a:srgbClr val="007E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05306" y="5189987"/>
            <a:ext cx="457200" cy="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105306" y="5468282"/>
            <a:ext cx="457200" cy="0"/>
          </a:xfrm>
          <a:prstGeom prst="line">
            <a:avLst/>
          </a:prstGeom>
          <a:ln>
            <a:solidFill>
              <a:srgbClr val="ECB3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2DBFD71-9266-D8E5-FDCB-930E15E76DBB}"/>
              </a:ext>
            </a:extLst>
          </p:cNvPr>
          <p:cNvSpPr txBox="1"/>
          <p:nvPr/>
        </p:nvSpPr>
        <p:spPr>
          <a:xfrm>
            <a:off x="3785192" y="1447021"/>
            <a:ext cx="2636222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Times New Roman"/>
                <a:ea typeface="ＭＳ Ｐゴシック"/>
              </a:rPr>
              <a:t>TanSat is predicted to drift below the Morning Constellation (L8 and L9) in Late 2022/Early 2023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942051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5492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BLJ2 Inclination Comparison with A-Train Missions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2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78"/>
          <a:stretch/>
        </p:blipFill>
        <p:spPr>
          <a:xfrm>
            <a:off x="146050" y="1508311"/>
            <a:ext cx="8851900" cy="4723524"/>
          </a:xfrm>
          <a:ln>
            <a:solidFill>
              <a:schemeClr val="tx1">
                <a:alpha val="48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081686" y="1508311"/>
            <a:ext cx="19083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err="1"/>
              <a:t>TanSat</a:t>
            </a:r>
            <a:endParaRPr lang="en-US" sz="1800"/>
          </a:p>
          <a:p>
            <a:r>
              <a:rPr lang="en-US" sz="1800"/>
              <a:t>Aqua</a:t>
            </a:r>
          </a:p>
          <a:p>
            <a:r>
              <a:rPr lang="en-US" sz="1800"/>
              <a:t>Aura</a:t>
            </a:r>
          </a:p>
          <a:p>
            <a:r>
              <a:rPr lang="en-US" sz="1800"/>
              <a:t>OCO-2</a:t>
            </a:r>
          </a:p>
          <a:p>
            <a:r>
              <a:rPr lang="en-US" sz="1800"/>
              <a:t>GCOM-W1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8327060" y="1717033"/>
            <a:ext cx="457200" cy="0"/>
          </a:xfrm>
          <a:prstGeom prst="line">
            <a:avLst/>
          </a:prstGeom>
          <a:ln>
            <a:solidFill>
              <a:srgbClr val="D518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27060" y="1988703"/>
            <a:ext cx="457200" cy="0"/>
          </a:xfrm>
          <a:prstGeom prst="line">
            <a:avLst/>
          </a:prstGeom>
          <a:ln>
            <a:solidFill>
              <a:srgbClr val="515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327060" y="2263540"/>
            <a:ext cx="457200" cy="0"/>
          </a:xfrm>
          <a:prstGeom prst="line">
            <a:avLst/>
          </a:prstGeom>
          <a:ln>
            <a:solidFill>
              <a:srgbClr val="609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327060" y="2515477"/>
            <a:ext cx="457200" cy="0"/>
          </a:xfrm>
          <a:prstGeom prst="line">
            <a:avLst/>
          </a:prstGeom>
          <a:ln>
            <a:solidFill>
              <a:srgbClr val="599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327060" y="2793772"/>
            <a:ext cx="457200" cy="0"/>
          </a:xfrm>
          <a:prstGeom prst="line">
            <a:avLst/>
          </a:prstGeom>
          <a:ln>
            <a:solidFill>
              <a:srgbClr val="EBA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762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" t="1170" r="2007" b="1170"/>
          <a:stretch/>
        </p:blipFill>
        <p:spPr>
          <a:xfrm>
            <a:off x="350874" y="1126562"/>
            <a:ext cx="8392384" cy="54821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430" y="643498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 err="1">
                <a:latin typeface="Times New Roman"/>
                <a:ea typeface="ＭＳ Ｐゴシック"/>
              </a:rPr>
              <a:t>TanSat</a:t>
            </a:r>
            <a:r>
              <a:rPr lang="en-US" sz="2900" b="1">
                <a:latin typeface="Times New Roman"/>
                <a:ea typeface="ＭＳ Ｐゴシック"/>
              </a:rPr>
              <a:t> vs A-Train Mission – Orbit Frozenness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2737" y="6355976"/>
            <a:ext cx="481263" cy="326571"/>
          </a:xfrm>
        </p:spPr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1426" t="9887" r="6244" b="14861"/>
          <a:stretch/>
        </p:blipFill>
        <p:spPr>
          <a:xfrm>
            <a:off x="4950145" y="1766875"/>
            <a:ext cx="4090525" cy="2499007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H="1">
            <a:off x="2740708" y="1848975"/>
            <a:ext cx="2734581" cy="2784804"/>
          </a:xfrm>
          <a:prstGeom prst="line">
            <a:avLst/>
          </a:prstGeom>
          <a:ln>
            <a:solidFill>
              <a:srgbClr val="308C59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3518073" y="3977813"/>
            <a:ext cx="5325891" cy="2096083"/>
          </a:xfrm>
          <a:prstGeom prst="line">
            <a:avLst/>
          </a:prstGeom>
          <a:ln>
            <a:solidFill>
              <a:srgbClr val="308C59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13386" y="2576847"/>
            <a:ext cx="3329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/>
              <a:t>Aqua </a:t>
            </a:r>
          </a:p>
          <a:p>
            <a:r>
              <a:rPr lang="en-US" sz="1800"/>
              <a:t>Aura </a:t>
            </a:r>
          </a:p>
          <a:p>
            <a:r>
              <a:rPr lang="en-US" sz="1800"/>
              <a:t>OCO-2</a:t>
            </a:r>
          </a:p>
          <a:p>
            <a:r>
              <a:rPr lang="en-US" sz="1800"/>
              <a:t>GCOM-W1</a:t>
            </a:r>
          </a:p>
          <a:p>
            <a:r>
              <a:rPr lang="en-US" sz="1800"/>
              <a:t>Frozen Orbit Requirement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112365" y="2795616"/>
            <a:ext cx="315589" cy="0"/>
          </a:xfrm>
          <a:prstGeom prst="line">
            <a:avLst/>
          </a:prstGeom>
          <a:ln>
            <a:solidFill>
              <a:srgbClr val="C12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099311" y="3050252"/>
            <a:ext cx="315589" cy="0"/>
          </a:xfrm>
          <a:prstGeom prst="line">
            <a:avLst/>
          </a:prstGeom>
          <a:ln>
            <a:solidFill>
              <a:srgbClr val="33A9B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268607" y="3312261"/>
            <a:ext cx="315589" cy="0"/>
          </a:xfrm>
          <a:prstGeom prst="line">
            <a:avLst/>
          </a:prstGeom>
          <a:ln>
            <a:solidFill>
              <a:srgbClr val="68C21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630930" y="3579339"/>
            <a:ext cx="315589" cy="0"/>
          </a:xfrm>
          <a:prstGeom prst="line">
            <a:avLst/>
          </a:prstGeom>
          <a:ln>
            <a:solidFill>
              <a:srgbClr val="EAAB3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8069540" y="3869761"/>
            <a:ext cx="315589" cy="0"/>
          </a:xfrm>
          <a:prstGeom prst="line">
            <a:avLst/>
          </a:prstGeom>
          <a:ln>
            <a:solidFill>
              <a:srgbClr val="308C5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55991" y="1994031"/>
            <a:ext cx="826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TanSat</a:t>
            </a:r>
            <a:endParaRPr lang="en-US" b="1"/>
          </a:p>
        </p:txBody>
      </p:sp>
      <p:sp>
        <p:nvSpPr>
          <p:cNvPr id="34" name="TextBox 33"/>
          <p:cNvSpPr txBox="1"/>
          <p:nvPr/>
        </p:nvSpPr>
        <p:spPr>
          <a:xfrm>
            <a:off x="2796136" y="4865991"/>
            <a:ext cx="701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Aqua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76076" y="1901698"/>
            <a:ext cx="2374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A-Train Missions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27526-6943-7137-33E8-93CC85B43A1E}"/>
              </a:ext>
            </a:extLst>
          </p:cNvPr>
          <p:cNvSpPr txBox="1"/>
          <p:nvPr/>
        </p:nvSpPr>
        <p:spPr>
          <a:xfrm>
            <a:off x="3911400" y="1328400"/>
            <a:ext cx="1924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latin typeface="Arial"/>
                <a:ea typeface="ＭＳ Ｐゴシック"/>
              </a:rPr>
              <a:t>Mar 2022 – Dec 2023</a:t>
            </a:r>
            <a:endParaRPr lang="en-US" sz="1400" b="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1834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717"/>
          <a:stretch/>
        </p:blipFill>
        <p:spPr>
          <a:xfrm>
            <a:off x="592353" y="1132467"/>
            <a:ext cx="7729268" cy="56911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10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Apogee-Perigee Comparison – A-Train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cxnSp>
        <p:nvCxnSpPr>
          <p:cNvPr id="18" name="Straight Arrow Connector 17"/>
          <p:cNvCxnSpPr>
            <a:stCxn id="20" idx="0"/>
          </p:cNvCxnSpPr>
          <p:nvPr/>
        </p:nvCxnSpPr>
        <p:spPr bwMode="auto">
          <a:xfrm flipV="1">
            <a:off x="1743001" y="3270296"/>
            <a:ext cx="0" cy="2411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D7D3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stCxn id="20" idx="2"/>
          </p:cNvCxnSpPr>
          <p:nvPr/>
        </p:nvCxnSpPr>
        <p:spPr bwMode="auto">
          <a:xfrm>
            <a:off x="1743001" y="3803842"/>
            <a:ext cx="22697" cy="4008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B9BD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1365142" y="3511454"/>
            <a:ext cx="755718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err="1"/>
              <a:t>TanSat</a:t>
            </a:r>
            <a:endParaRPr lang="en-US" b="1"/>
          </a:p>
        </p:txBody>
      </p:sp>
      <p:cxnSp>
        <p:nvCxnSpPr>
          <p:cNvPr id="21" name="Straight Arrow Connector 20"/>
          <p:cNvCxnSpPr>
            <a:stCxn id="25" idx="0"/>
          </p:cNvCxnSpPr>
          <p:nvPr/>
        </p:nvCxnSpPr>
        <p:spPr bwMode="auto">
          <a:xfrm flipV="1">
            <a:off x="2656052" y="3151516"/>
            <a:ext cx="0" cy="21374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25" idx="2"/>
          </p:cNvCxnSpPr>
          <p:nvPr/>
        </p:nvCxnSpPr>
        <p:spPr bwMode="auto">
          <a:xfrm>
            <a:off x="2656052" y="3657648"/>
            <a:ext cx="64150" cy="78783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AAAAA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2278193" y="3365260"/>
            <a:ext cx="755718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Aqua</a:t>
            </a:r>
          </a:p>
        </p:txBody>
      </p:sp>
      <p:cxnSp>
        <p:nvCxnSpPr>
          <p:cNvPr id="27" name="Straight Arrow Connector 26"/>
          <p:cNvCxnSpPr>
            <a:stCxn id="29" idx="0"/>
          </p:cNvCxnSpPr>
          <p:nvPr/>
        </p:nvCxnSpPr>
        <p:spPr bwMode="auto">
          <a:xfrm flipV="1">
            <a:off x="7685787" y="3082505"/>
            <a:ext cx="0" cy="4289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0AD47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29" idx="2"/>
          </p:cNvCxnSpPr>
          <p:nvPr/>
        </p:nvCxnSpPr>
        <p:spPr bwMode="auto">
          <a:xfrm>
            <a:off x="7685787" y="3803842"/>
            <a:ext cx="0" cy="5208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B9BD5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7307928" y="3511454"/>
            <a:ext cx="755718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Aura</a:t>
            </a:r>
          </a:p>
        </p:txBody>
      </p:sp>
      <p:cxnSp>
        <p:nvCxnSpPr>
          <p:cNvPr id="34" name="Straight Arrow Connector 33"/>
          <p:cNvCxnSpPr>
            <a:stCxn id="36" idx="0"/>
          </p:cNvCxnSpPr>
          <p:nvPr/>
        </p:nvCxnSpPr>
        <p:spPr bwMode="auto">
          <a:xfrm flipH="1" flipV="1">
            <a:off x="3786054" y="3082505"/>
            <a:ext cx="359" cy="4627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9E480E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stCxn id="36" idx="2"/>
          </p:cNvCxnSpPr>
          <p:nvPr/>
        </p:nvCxnSpPr>
        <p:spPr bwMode="auto">
          <a:xfrm flipH="1">
            <a:off x="3743870" y="3837690"/>
            <a:ext cx="42543" cy="55027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55E9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3408554" y="3545302"/>
            <a:ext cx="755718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OCO-2</a:t>
            </a:r>
          </a:p>
        </p:txBody>
      </p:sp>
      <p:cxnSp>
        <p:nvCxnSpPr>
          <p:cNvPr id="46" name="Straight Arrow Connector 45"/>
          <p:cNvCxnSpPr>
            <a:stCxn id="48" idx="0"/>
          </p:cNvCxnSpPr>
          <p:nvPr/>
        </p:nvCxnSpPr>
        <p:spPr bwMode="auto">
          <a:xfrm flipV="1">
            <a:off x="5965205" y="3151516"/>
            <a:ext cx="0" cy="38874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9973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8" idx="2"/>
          </p:cNvCxnSpPr>
          <p:nvPr/>
        </p:nvCxnSpPr>
        <p:spPr bwMode="auto">
          <a:xfrm>
            <a:off x="5965205" y="4032700"/>
            <a:ext cx="0" cy="2920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636363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8" name="TextBox 47"/>
          <p:cNvSpPr txBox="1"/>
          <p:nvPr/>
        </p:nvSpPr>
        <p:spPr>
          <a:xfrm>
            <a:off x="5587346" y="3540257"/>
            <a:ext cx="755718" cy="49244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GCOM-W1</a:t>
            </a:r>
          </a:p>
        </p:txBody>
      </p:sp>
    </p:spTree>
    <p:extLst>
      <p:ext uri="{BB962C8B-B14F-4D97-AF65-F5344CB8AC3E}">
        <p14:creationId xmlns:p14="http://schemas.microsoft.com/office/powerpoint/2010/main" val="3111016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84" t="623" r="13777" b="1529"/>
          <a:stretch/>
        </p:blipFill>
        <p:spPr>
          <a:xfrm>
            <a:off x="626852" y="1196196"/>
            <a:ext cx="7809781" cy="56301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15173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Apogee-Perigee Comparison – C-Train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cxnSp>
        <p:nvCxnSpPr>
          <p:cNvPr id="11" name="Straight Arrow Connector 10"/>
          <p:cNvCxnSpPr>
            <a:stCxn id="13" idx="0"/>
          </p:cNvCxnSpPr>
          <p:nvPr/>
        </p:nvCxnSpPr>
        <p:spPr bwMode="auto">
          <a:xfrm flipV="1">
            <a:off x="1702739" y="3310041"/>
            <a:ext cx="0" cy="2411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D7D3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>
            <a:stCxn id="13" idx="2"/>
          </p:cNvCxnSpPr>
          <p:nvPr/>
        </p:nvCxnSpPr>
        <p:spPr bwMode="auto">
          <a:xfrm>
            <a:off x="1702739" y="3843587"/>
            <a:ext cx="22697" cy="4008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B9BD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1324880" y="3551199"/>
            <a:ext cx="755718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err="1"/>
              <a:t>TanSat</a:t>
            </a:r>
            <a:endParaRPr lang="en-US" b="1"/>
          </a:p>
        </p:txBody>
      </p:sp>
      <p:cxnSp>
        <p:nvCxnSpPr>
          <p:cNvPr id="14" name="Straight Arrow Connector 13"/>
          <p:cNvCxnSpPr>
            <a:stCxn id="16" idx="0"/>
          </p:cNvCxnSpPr>
          <p:nvPr/>
        </p:nvCxnSpPr>
        <p:spPr bwMode="auto">
          <a:xfrm flipV="1">
            <a:off x="2954668" y="4678822"/>
            <a:ext cx="0" cy="5295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C10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6" idx="2"/>
          </p:cNvCxnSpPr>
          <p:nvPr/>
        </p:nvCxnSpPr>
        <p:spPr bwMode="auto">
          <a:xfrm>
            <a:off x="2954668" y="5500800"/>
            <a:ext cx="0" cy="4202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5A5A5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481773" y="5208412"/>
            <a:ext cx="945789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CALIPSO</a:t>
            </a:r>
          </a:p>
        </p:txBody>
      </p:sp>
    </p:spTree>
    <p:extLst>
      <p:ext uri="{BB962C8B-B14F-4D97-AF65-F5344CB8AC3E}">
        <p14:creationId xmlns:p14="http://schemas.microsoft.com/office/powerpoint/2010/main" val="2586997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4" t="504" r="15051" b="766"/>
          <a:stretch/>
        </p:blipFill>
        <p:spPr>
          <a:xfrm>
            <a:off x="799381" y="1081177"/>
            <a:ext cx="7522234" cy="57279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Apogee-Perigee Comparison – Morning Constellation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1949570" y="3173725"/>
            <a:ext cx="92015" cy="18035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D7D3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H="1">
            <a:off x="2041586" y="3646471"/>
            <a:ext cx="14571" cy="57712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B9BD6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1811547" y="3354083"/>
            <a:ext cx="755718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err="1"/>
              <a:t>TanSat</a:t>
            </a:r>
            <a:endParaRPr lang="en-US" b="1"/>
          </a:p>
        </p:txBody>
      </p:sp>
      <p:cxnSp>
        <p:nvCxnSpPr>
          <p:cNvPr id="14" name="Straight Arrow Connector 13"/>
          <p:cNvCxnSpPr>
            <a:stCxn id="16" idx="0"/>
          </p:cNvCxnSpPr>
          <p:nvPr/>
        </p:nvCxnSpPr>
        <p:spPr bwMode="auto">
          <a:xfrm flipV="1">
            <a:off x="2839410" y="3071750"/>
            <a:ext cx="7307" cy="7810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6" idx="2"/>
          </p:cNvCxnSpPr>
          <p:nvPr/>
        </p:nvCxnSpPr>
        <p:spPr bwMode="auto">
          <a:xfrm>
            <a:off x="2839410" y="4145204"/>
            <a:ext cx="1556" cy="1910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366515" y="3852816"/>
            <a:ext cx="945789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Landsat-9</a:t>
            </a:r>
          </a:p>
        </p:txBody>
      </p:sp>
      <p:cxnSp>
        <p:nvCxnSpPr>
          <p:cNvPr id="20" name="Straight Arrow Connector 19"/>
          <p:cNvCxnSpPr>
            <a:stCxn id="22" idx="0"/>
          </p:cNvCxnSpPr>
          <p:nvPr/>
        </p:nvCxnSpPr>
        <p:spPr bwMode="auto">
          <a:xfrm flipV="1">
            <a:off x="7356776" y="3519578"/>
            <a:ext cx="7307" cy="4116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6FAD45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22" idx="2"/>
          </p:cNvCxnSpPr>
          <p:nvPr/>
        </p:nvCxnSpPr>
        <p:spPr bwMode="auto">
          <a:xfrm>
            <a:off x="7356776" y="4223598"/>
            <a:ext cx="7307" cy="7810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4472C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>
            <a:off x="6883881" y="3931210"/>
            <a:ext cx="945789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Terra</a:t>
            </a:r>
          </a:p>
        </p:txBody>
      </p:sp>
      <p:cxnSp>
        <p:nvCxnSpPr>
          <p:cNvPr id="26" name="Straight Arrow Connector 25"/>
          <p:cNvCxnSpPr>
            <a:stCxn id="28" idx="0"/>
          </p:cNvCxnSpPr>
          <p:nvPr/>
        </p:nvCxnSpPr>
        <p:spPr bwMode="auto">
          <a:xfrm flipH="1" flipV="1">
            <a:off x="6172983" y="3793194"/>
            <a:ext cx="1557" cy="1735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4B8A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8" idx="2"/>
          </p:cNvCxnSpPr>
          <p:nvPr/>
        </p:nvCxnSpPr>
        <p:spPr bwMode="auto">
          <a:xfrm flipH="1">
            <a:off x="6172983" y="4259131"/>
            <a:ext cx="1557" cy="8592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ADC6E5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5701645" y="3966743"/>
            <a:ext cx="945789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Landsat-7</a:t>
            </a:r>
          </a:p>
        </p:txBody>
      </p:sp>
      <p:cxnSp>
        <p:nvCxnSpPr>
          <p:cNvPr id="31" name="Straight Arrow Connector 30"/>
          <p:cNvCxnSpPr>
            <a:stCxn id="33" idx="0"/>
          </p:cNvCxnSpPr>
          <p:nvPr/>
        </p:nvCxnSpPr>
        <p:spPr bwMode="auto">
          <a:xfrm flipH="1" flipV="1">
            <a:off x="4495868" y="3071750"/>
            <a:ext cx="1557" cy="7487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33" idx="2"/>
          </p:cNvCxnSpPr>
          <p:nvPr/>
        </p:nvCxnSpPr>
        <p:spPr bwMode="auto">
          <a:xfrm flipH="1">
            <a:off x="4490117" y="4112937"/>
            <a:ext cx="7308" cy="2232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4024530" y="3820549"/>
            <a:ext cx="945789" cy="2923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Landsat-8</a:t>
            </a:r>
          </a:p>
        </p:txBody>
      </p:sp>
      <p:sp>
        <p:nvSpPr>
          <p:cNvPr id="37" name="Left Brace 36"/>
          <p:cNvSpPr/>
          <p:nvPr/>
        </p:nvSpPr>
        <p:spPr bwMode="auto">
          <a:xfrm rot="16200000">
            <a:off x="1563155" y="4990717"/>
            <a:ext cx="120769" cy="376015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91981" y="5239109"/>
            <a:ext cx="930983" cy="492443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Landsat-7 CEMs</a:t>
            </a:r>
          </a:p>
        </p:txBody>
      </p:sp>
      <p:sp>
        <p:nvSpPr>
          <p:cNvPr id="39" name="Left Brace 38"/>
          <p:cNvSpPr/>
          <p:nvPr/>
        </p:nvSpPr>
        <p:spPr bwMode="auto">
          <a:xfrm rot="16200000">
            <a:off x="3439927" y="5074103"/>
            <a:ext cx="120769" cy="376015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34819" y="5353228"/>
            <a:ext cx="930983" cy="492443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Terra CEMs</a:t>
            </a:r>
          </a:p>
        </p:txBody>
      </p:sp>
    </p:spTree>
    <p:extLst>
      <p:ext uri="{BB962C8B-B14F-4D97-AF65-F5344CB8AC3E}">
        <p14:creationId xmlns:p14="http://schemas.microsoft.com/office/powerpoint/2010/main" val="1847902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" t="1170" r="750" b="1170"/>
          <a:stretch/>
        </p:blipFill>
        <p:spPr>
          <a:xfrm>
            <a:off x="577509" y="1015109"/>
            <a:ext cx="7830417" cy="55118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Synodic Period – Aqua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84851" y="2636191"/>
            <a:ext cx="16480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/>
              <a:t>Aqua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459161" y="2822706"/>
            <a:ext cx="520727" cy="0"/>
          </a:xfrm>
          <a:prstGeom prst="line">
            <a:avLst/>
          </a:prstGeom>
          <a:ln>
            <a:solidFill>
              <a:srgbClr val="306A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577236" y="4092376"/>
            <a:ext cx="2524773" cy="8517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/>
              <a:t>Mean Nominal Synodic Period is approximately 91 days in December 2023</a:t>
            </a:r>
          </a:p>
        </p:txBody>
      </p:sp>
    </p:spTree>
    <p:extLst>
      <p:ext uri="{BB962C8B-B14F-4D97-AF65-F5344CB8AC3E}">
        <p14:creationId xmlns:p14="http://schemas.microsoft.com/office/powerpoint/2010/main" val="2545943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18" y="997913"/>
            <a:ext cx="7596274" cy="53832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Synodic Period – A-Train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42259" y="1460810"/>
            <a:ext cx="203690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/>
              <a:t>Aura</a:t>
            </a:r>
          </a:p>
          <a:p>
            <a:r>
              <a:rPr lang="en-US" sz="1800"/>
              <a:t>OCO-2</a:t>
            </a:r>
          </a:p>
          <a:p>
            <a:r>
              <a:rPr lang="en-US" sz="1800"/>
              <a:t>GCOM-W1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277469" y="1669532"/>
            <a:ext cx="488009" cy="0"/>
          </a:xfrm>
          <a:prstGeom prst="line">
            <a:avLst/>
          </a:prstGeom>
          <a:ln>
            <a:solidFill>
              <a:srgbClr val="1A1A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77469" y="1941202"/>
            <a:ext cx="488009" cy="0"/>
          </a:xfrm>
          <a:prstGeom prst="line">
            <a:avLst/>
          </a:prstGeom>
          <a:ln>
            <a:solidFill>
              <a:srgbClr val="FF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277469" y="2216039"/>
            <a:ext cx="488009" cy="0"/>
          </a:xfrm>
          <a:prstGeom prst="line">
            <a:avLst/>
          </a:prstGeom>
          <a:ln>
            <a:solidFill>
              <a:srgbClr val="4BB3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0790" y="6234588"/>
            <a:ext cx="29419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 y-axis is Logarithmic</a:t>
            </a:r>
          </a:p>
        </p:txBody>
      </p:sp>
    </p:spTree>
    <p:extLst>
      <p:ext uri="{BB962C8B-B14F-4D97-AF65-F5344CB8AC3E}">
        <p14:creationId xmlns:p14="http://schemas.microsoft.com/office/powerpoint/2010/main" val="4143806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Synodic Period – C-Train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" t="1644" r="1512" b="6852"/>
          <a:stretch/>
        </p:blipFill>
        <p:spPr>
          <a:xfrm>
            <a:off x="1016337" y="1144472"/>
            <a:ext cx="7111326" cy="50013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90547" y="2944052"/>
            <a:ext cx="19083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/>
              <a:t>CALIPSO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827970" y="3128921"/>
            <a:ext cx="457200" cy="0"/>
          </a:xfrm>
          <a:prstGeom prst="line">
            <a:avLst/>
          </a:prstGeom>
          <a:ln>
            <a:solidFill>
              <a:srgbClr val="DE4C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83216" y="4390644"/>
            <a:ext cx="226612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/>
              <a:t>Mean Nominal Synodic Period is approximately 17 days</a:t>
            </a:r>
          </a:p>
        </p:txBody>
      </p:sp>
    </p:spTree>
    <p:extLst>
      <p:ext uri="{BB962C8B-B14F-4D97-AF65-F5344CB8AC3E}">
        <p14:creationId xmlns:p14="http://schemas.microsoft.com/office/powerpoint/2010/main" val="1409285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" t="1052" r="2007" b="6784"/>
          <a:stretch/>
        </p:blipFill>
        <p:spPr>
          <a:xfrm>
            <a:off x="507125" y="1005265"/>
            <a:ext cx="7873550" cy="55217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Synodic Period – Terra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12391" y="3654759"/>
            <a:ext cx="19083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/>
              <a:t>Terra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349814" y="3839628"/>
            <a:ext cx="457200" cy="0"/>
          </a:xfrm>
          <a:prstGeom prst="line">
            <a:avLst/>
          </a:prstGeom>
          <a:ln>
            <a:solidFill>
              <a:srgbClr val="DE4C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79566" y="4681701"/>
            <a:ext cx="284113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/>
              <a:t>Mean Nominal Synodic Period is approximately 52 days after Terra Fall 2022 CEMs</a:t>
            </a:r>
          </a:p>
        </p:txBody>
      </p:sp>
      <p:sp>
        <p:nvSpPr>
          <p:cNvPr id="9" name="Rectangle 8"/>
          <p:cNvSpPr/>
          <p:nvPr/>
        </p:nvSpPr>
        <p:spPr>
          <a:xfrm>
            <a:off x="3687992" y="1958681"/>
            <a:ext cx="276343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/>
              <a:t>Mean Nominal Synodic Period at Constellation Exit is approximately 1150 days</a:t>
            </a:r>
          </a:p>
        </p:txBody>
      </p:sp>
    </p:spTree>
    <p:extLst>
      <p:ext uri="{BB962C8B-B14F-4D97-AF65-F5344CB8AC3E}">
        <p14:creationId xmlns:p14="http://schemas.microsoft.com/office/powerpoint/2010/main" val="1301962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" t="1914" r="1030" b="984"/>
          <a:stretch/>
        </p:blipFill>
        <p:spPr>
          <a:xfrm>
            <a:off x="478464" y="1007152"/>
            <a:ext cx="7985803" cy="560934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Synodic Period – Landsat-7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63970" y="3033064"/>
            <a:ext cx="19083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/>
              <a:t>Landsat-7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601393" y="3217933"/>
            <a:ext cx="457200" cy="0"/>
          </a:xfrm>
          <a:prstGeom prst="line">
            <a:avLst/>
          </a:prstGeom>
          <a:ln>
            <a:solidFill>
              <a:srgbClr val="4EB5C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83195" y="4582877"/>
            <a:ext cx="2266122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/>
              <a:t>Mean Nominal Synodic Period is approximately 42 days after Landsat-7’s 2022 CEMs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8570" y="1831090"/>
            <a:ext cx="276343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/>
              <a:t>Mean Nominal Synodic Period at Constellation Exit is approximately 484 days</a:t>
            </a:r>
          </a:p>
        </p:txBody>
      </p:sp>
    </p:spTree>
    <p:extLst>
      <p:ext uri="{BB962C8B-B14F-4D97-AF65-F5344CB8AC3E}">
        <p14:creationId xmlns:p14="http://schemas.microsoft.com/office/powerpoint/2010/main" val="3692365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1193" r="2002" b="6219"/>
          <a:stretch/>
        </p:blipFill>
        <p:spPr>
          <a:xfrm>
            <a:off x="558350" y="1076241"/>
            <a:ext cx="7784538" cy="55579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Synodic Period – Morning Constellation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08436" y="2256432"/>
            <a:ext cx="190831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/>
              <a:t>Landsat-8</a:t>
            </a:r>
          </a:p>
          <a:p>
            <a:r>
              <a:rPr lang="en-US" sz="1800"/>
              <a:t>Landsat-9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351928" y="2465374"/>
            <a:ext cx="457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362044" y="2722971"/>
            <a:ext cx="457200" cy="0"/>
          </a:xfrm>
          <a:prstGeom prst="line">
            <a:avLst/>
          </a:prstGeom>
          <a:ln>
            <a:solidFill>
              <a:srgbClr val="46B1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8350" y="6341809"/>
            <a:ext cx="29419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 y-axis is Logarithmic</a:t>
            </a:r>
          </a:p>
        </p:txBody>
      </p:sp>
    </p:spTree>
    <p:extLst>
      <p:ext uri="{BB962C8B-B14F-4D97-AF65-F5344CB8AC3E}">
        <p14:creationId xmlns:p14="http://schemas.microsoft.com/office/powerpoint/2010/main" val="3808104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9271"/>
            <a:ext cx="9144000" cy="545201"/>
          </a:xfrm>
          <a:prstGeom prst="rect">
            <a:avLst/>
          </a:prstGeom>
        </p:spPr>
        <p:txBody>
          <a:bodyPr wrap="square" lIns="97969" tIns="48984" rIns="97969" bIns="48984" anchor="t">
            <a:spAutoFit/>
          </a:bodyPr>
          <a:lstStyle/>
          <a:p>
            <a:pPr algn="ctr"/>
            <a:r>
              <a:rPr lang="en-US" sz="2900" b="1">
                <a:latin typeface="Times New Roman"/>
                <a:ea typeface="ＭＳ Ｐゴシック"/>
              </a:rPr>
              <a:t>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1706" y="1144472"/>
            <a:ext cx="7307108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 err="1">
                <a:latin typeface="Times New Roman"/>
                <a:ea typeface="ＭＳ Ｐゴシック"/>
              </a:rPr>
              <a:t>TanSat</a:t>
            </a:r>
            <a:r>
              <a:rPr lang="en-US" sz="2700">
                <a:latin typeface="Times New Roman"/>
                <a:ea typeface="ＭＳ Ｐゴシック"/>
              </a:rPr>
              <a:t> continues to drift without maneuvers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>
                <a:latin typeface="Times New Roman"/>
                <a:ea typeface="ＭＳ Ｐゴシック"/>
              </a:rPr>
              <a:t>Aura, OCO-2, GCOM-W1, Landsat-8, and Landsat-9 have no predicted passings with </a:t>
            </a:r>
            <a:r>
              <a:rPr lang="en-US" sz="2700" err="1">
                <a:latin typeface="Times New Roman"/>
                <a:ea typeface="ＭＳ Ｐゴシック"/>
              </a:rPr>
              <a:t>TanSat</a:t>
            </a:r>
            <a:r>
              <a:rPr lang="en-US" sz="2700">
                <a:latin typeface="Times New Roman"/>
                <a:ea typeface="ＭＳ Ｐゴシック"/>
              </a:rPr>
              <a:t> in the analysis span</a:t>
            </a:r>
            <a:endParaRPr lang="en-US" sz="27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>
                <a:latin typeface="Times New Roman"/>
                <a:ea typeface="ＭＳ Ｐゴシック"/>
              </a:rPr>
              <a:t>The range and frequency of Terra and Landsat-7's passings is predicted to change following each spacecraft's CEM series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>
                <a:latin typeface="Times New Roman"/>
                <a:ea typeface="ＭＳ Ｐゴシック"/>
              </a:rPr>
              <a:t>Minimum predicted miss distances:</a:t>
            </a:r>
            <a:endParaRPr lang="en-US" sz="270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700"/>
          </a:p>
          <a:p>
            <a:pPr marL="1264920" lvl="2" indent="-285750">
              <a:buFont typeface="Arial" panose="020B0604020202020204" pitchFamily="34" charset="0"/>
              <a:buChar char="•"/>
            </a:pPr>
            <a:endParaRPr lang="en-US" sz="2700"/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6C2B59CE-0D99-FDB7-D343-F6CF115A1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490437"/>
              </p:ext>
            </p:extLst>
          </p:nvPr>
        </p:nvGraphicFramePr>
        <p:xfrm>
          <a:off x="1579680" y="4610376"/>
          <a:ext cx="5120640" cy="1905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06880">
                  <a:extLst>
                    <a:ext uri="{9D8B030D-6E8A-4147-A177-3AD203B41FA5}">
                      <a16:colId xmlns:a16="http://schemas.microsoft.com/office/drawing/2014/main" val="2264798987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705908217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21495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Range (km)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07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Aug 16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7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CALIPSO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Feb 16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50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Terra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Dec 28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9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Landsat-7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Mar 20 2023</a:t>
                      </a:r>
                      <a:endParaRPr lang="en-US" strike="sngStrik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68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49741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3C251791BBBD4DA562FB9DCAD30A0D" ma:contentTypeVersion="4" ma:contentTypeDescription="Create a new document." ma:contentTypeScope="" ma:versionID="dbca174eab0aee7b407e5884b5bd6601">
  <xsd:schema xmlns:xsd="http://www.w3.org/2001/XMLSchema" xmlns:xs="http://www.w3.org/2001/XMLSchema" xmlns:p="http://schemas.microsoft.com/office/2006/metadata/properties" xmlns:ns2="7797ec6c-7d21-4392-97f6-03c669bb40ee" xmlns:ns3="6e6625dd-d03c-4c1e-8a69-37743d8020e5" targetNamespace="http://schemas.microsoft.com/office/2006/metadata/properties" ma:root="true" ma:fieldsID="20a053533b9635334b59370c91237869" ns2:_="" ns3:_="">
    <xsd:import namespace="7797ec6c-7d21-4392-97f6-03c669bb40ee"/>
    <xsd:import namespace="6e6625dd-d03c-4c1e-8a69-37743d8020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7ec6c-7d21-4392-97f6-03c669bb4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6625dd-d03c-4c1e-8a69-37743d8020e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7AB509-E39A-46EE-8721-6A1E1027157E}">
  <ds:schemaRefs>
    <ds:schemaRef ds:uri="6e6625dd-d03c-4c1e-8a69-37743d8020e5"/>
    <ds:schemaRef ds:uri="7797ec6c-7d21-4392-97f6-03c669bb40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F156C78-5B6A-4D2B-8B9F-70EA4B5A99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33738E-0265-4DB2-A003-FCD02A87D58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Letter Paper (8.5x11 in)</PresentationFormat>
  <Slides>29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Douglas</dc:creator>
  <cp:revision>12</cp:revision>
  <cp:lastPrinted>2014-03-31T19:30:39Z</cp:lastPrinted>
  <dcterms:modified xsi:type="dcterms:W3CDTF">2022-04-15T17:59:31Z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0x010100383C251791BBBD4DA562FB9DCAD30A0D</vt:lpwstr>
  </property>
</Properties>
</file>