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76" r:id="rId2"/>
    <p:sldId id="381" r:id="rId3"/>
    <p:sldId id="388" r:id="rId4"/>
    <p:sldId id="383" r:id="rId5"/>
    <p:sldId id="386" r:id="rId6"/>
    <p:sldId id="338" r:id="rId7"/>
    <p:sldId id="377" r:id="rId8"/>
    <p:sldId id="392" r:id="rId9"/>
    <p:sldId id="387" r:id="rId10"/>
    <p:sldId id="380" r:id="rId11"/>
    <p:sldId id="393" r:id="rId12"/>
    <p:sldId id="379" r:id="rId13"/>
    <p:sldId id="390" r:id="rId14"/>
    <p:sldId id="391" r:id="rId15"/>
    <p:sldId id="385" r:id="rId16"/>
    <p:sldId id="378" r:id="rId17"/>
    <p:sldId id="278" r:id="rId18"/>
    <p:sldId id="389" r:id="rId19"/>
    <p:sldId id="281" r:id="rId20"/>
    <p:sldId id="256" r:id="rId21"/>
    <p:sldId id="277" r:id="rId22"/>
    <p:sldId id="279" r:id="rId23"/>
    <p:sldId id="280" r:id="rId24"/>
    <p:sldId id="376" r:id="rId25"/>
    <p:sldId id="3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F1F5A-1513-0B4E-9B97-4B08E9F043FC}" type="datetimeFigureOut">
              <a:rPr lang="en-US" smtClean="0"/>
              <a:t>4/25/22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0029A-8A19-1042-8579-591ED6DB8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25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arctic, we need a good model. </a:t>
            </a:r>
          </a:p>
          <a:p>
            <a:r>
              <a:rPr lang="en-US" dirty="0"/>
              <a:t>Instrument, satellites consistency, no AERONET assimilation. Use AERONET as an independent validation. Adjust fine/coarse modes independently </a:t>
            </a:r>
          </a:p>
          <a:p>
            <a:r>
              <a:rPr lang="en-US" dirty="0"/>
              <a:t>TOA clear-sky EBAF anomalies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029A-8A19-1042-8579-591ED6DB84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097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Sensitivity of OLR to emissivity error is small. But the emissivity error affect skin temperature retrieval. So what we need is accurate skin temperature in window region.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029A-8A19-1042-8579-591ED6DB84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99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Issues in MHS on Metop-A? </a:t>
            </a:r>
          </a:p>
          <a:p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(microwave humidity sounder)</a:t>
            </a:r>
          </a:p>
          <a:p>
            <a:r>
              <a:rPr lang="en-US" sz="1400" dirty="0"/>
              <a:t>November</a:t>
            </a:r>
          </a:p>
          <a:p>
            <a:r>
              <a:rPr lang="en-US" sz="1400" dirty="0"/>
              <a:t>https://www.ospo.noaa.gov/data/messages/2020/MSG045230402.html</a:t>
            </a:r>
          </a:p>
          <a:p>
            <a:endParaRPr lang="en-US" dirty="0"/>
          </a:p>
          <a:p>
            <a:r>
              <a:rPr lang="en-US" dirty="0"/>
              <a:t>We can control instruments used for assimilation but no control of instrument dropping out.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8E226E-981A-0B40-98F8-0C9445626DBB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672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C7D61-6135-A644-9920-F430CB82B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DDB1FE-E275-054B-A6BA-80F3ED7B2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E5B83-B7B8-3740-A138-301D286CA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AA79F-45A0-AA48-BE42-B5F099241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4D6AA-9B0D-0D49-A622-54047B930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3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036C5-6DD3-6440-9734-A2D1D8402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17A8E-EA8F-1C47-ACE8-E9FAC6EBF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F1C029-9C26-5241-A256-71678E4ED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6F3CB-D258-824C-87E2-0FA272B49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DB0B1-0136-A740-9EA0-3468F9CB4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263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BCD4A-E343-564E-9CD5-98E25F1EF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5B38D-BD84-3C4B-95DF-BF6665CD6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8B418-889E-4944-84FC-37B52E37B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EEB61E-DDF3-444F-B5B1-E5BEC3F94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719C3-CF3F-3941-AF18-297BB2F25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25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C341F-DF84-784B-A1A9-A91D56E0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CD546-E24B-B441-90A3-38BEFF741C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E7B74-86C1-194F-BBD7-7F5D3C666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183509-6B4E-B341-9B69-7A413D077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D6808-2700-9F4C-88F3-E7FF6679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659CE-36A6-F54E-8C34-2D1B77E30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6C888-6C80-7E4D-A1B0-CBB0009BD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E2139-989A-A74A-AD3E-5343BB262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97152-DEB9-5E4C-BDBA-E1784842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F51119-A73A-8640-956F-909582A6E4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192B0-B3C6-4040-85BB-0E2DF7629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ADA1EE-574D-BF40-8DEE-016574980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612622-6D67-DC4C-853D-86586ADFC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CD7C1F-FF4F-BD4D-862F-C4E1CE25B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32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81BB7-E31A-7142-9276-A237A47A8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250D5A-B980-4D4F-BBBB-FDF8119A6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F030B-5B31-2346-9313-7AB8CE568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24A562-4CC5-6246-BB1C-B325DE26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27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D0602C-69A3-0F44-889A-9F8DBEC80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21F5A9-44D5-994B-A04D-FB024E533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662FC-CA37-E84C-B82A-760C546A3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4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555DE-48D0-8346-A101-201CAAD3E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10A86-00E4-D540-B3EE-0EF2637B7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06838-D298-484D-B8B3-63CC5FB1F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A86502-9629-7543-A8CD-4BE13583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2B02E-B686-7D45-8EB5-78AE6E71C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FA961-6A17-3541-A2E6-76E1888EF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17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5A94C-08E3-734D-82E8-AD4A865C2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AE0BB5-4D66-C24C-83A9-0A48D1AD44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9D409-08CF-BD4D-911B-8912169AE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FEC51-0946-EF4C-BECB-9955B008D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E77D3-E42A-D143-B3E3-895002848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9B48F-3386-6448-A81C-ED20EF02A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97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67F9F-5474-E04D-A656-CCD5E8F57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699AC3-2810-AD40-B517-8B464EDFDB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0E4EC-B7FF-B943-B161-D7AEAF01D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4B06B-B05A-544A-A0AF-3CFDC96A9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A888C-1345-0A4B-BB40-B435DA0F0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1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03062A-8654-FB4F-8286-0CC080A1F8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F98A64-712B-F549-882E-29437274F6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FC496-2260-7C47-9177-5B9415B70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3E722-9878-2A46-8984-AA6AFED96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5CFC7-5CAF-8540-A92A-AB318FA7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447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E90F78-0F28-E444-820F-5936FBC6A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FAED0-2B6C-674A-B025-D8781D65C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B8262-36B8-8041-944C-998D9F944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4EC55-3C60-2C42-BF8B-595CE0A6AAE7}" type="datetimeFigureOut">
              <a:rPr lang="en-US" smtClean="0"/>
              <a:t>4/25/22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87BD7-00C7-F54A-A1D9-4B81B5E68E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53E90-94CC-DE43-8825-A1191C0DA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F38E4-5C73-584C-A9A9-EF9B10526D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00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4AC2-624A-BF43-9332-89A51FEBA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131" y="498763"/>
            <a:ext cx="10997738" cy="1498283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Calibri" charset="0"/>
                <a:ea typeface="ＭＳ Ｐゴシック" charset="0"/>
                <a:cs typeface="ＭＳ Ｐゴシック" charset="0"/>
              </a:rPr>
              <a:t>Surface Atmosphere Radiation Budget (SARB) working group update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F4D39A-BF81-6E42-916F-8B3C85C04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7316"/>
            <a:ext cx="9144000" cy="327565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Seiji Kato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Fred G. Rose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David A. Rutan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Seung </a:t>
            </a:r>
            <a:r>
              <a:rPr lang="en-US" sz="2900" dirty="0" err="1">
                <a:latin typeface="Calibri" charset="0"/>
                <a:ea typeface="ＭＳ Ｐゴシック" charset="0"/>
                <a:cs typeface="ＭＳ Ｐゴシック" charset="0"/>
              </a:rPr>
              <a:t>Hee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 Ham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Alexander Radkevich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Thomas E. Caldwell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 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Antonio Viudez-Mora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Tyler J. Thorsen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Ryan C. Scott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David Fillmore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900" dirty="0">
                <a:latin typeface="Calibri" charset="0"/>
                <a:ea typeface="ＭＳ Ｐゴシック" charset="0"/>
                <a:cs typeface="ＭＳ Ｐゴシック" charset="0"/>
              </a:rPr>
              <a:t>, and Xianglei Huang</a:t>
            </a:r>
            <a:r>
              <a:rPr lang="en-US" sz="2900" baseline="30000" dirty="0">
                <a:latin typeface="Calibri" charset="0"/>
                <a:ea typeface="ＭＳ Ｐゴシック" charset="0"/>
                <a:cs typeface="ＭＳ Ｐゴシック" charset="0"/>
              </a:rPr>
              <a:t>4</a:t>
            </a:r>
          </a:p>
          <a:p>
            <a:pPr>
              <a:lnSpc>
                <a:spcPct val="120000"/>
              </a:lnSpc>
            </a:pPr>
            <a:endParaRPr lang="en-US" sz="1000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1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NASA Langley Research Center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Science System &amp; Applications Inc.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NCAR</a:t>
            </a:r>
          </a:p>
          <a:p>
            <a:pPr>
              <a:lnSpc>
                <a:spcPct val="120000"/>
              </a:lnSpc>
            </a:pPr>
            <a:r>
              <a:rPr lang="en-US" sz="2000" baseline="30000" dirty="0">
                <a:latin typeface="Calibri" charset="0"/>
                <a:ea typeface="ＭＳ Ｐゴシック" charset="0"/>
                <a:cs typeface="ＭＳ Ｐゴシック" charset="0"/>
              </a:rPr>
              <a:t>4</a:t>
            </a:r>
            <a:r>
              <a:rPr lang="en-US" sz="2000" dirty="0">
                <a:latin typeface="Calibri" charset="0"/>
                <a:ea typeface="ＭＳ Ｐゴシック" charset="0"/>
                <a:cs typeface="ＭＳ Ｐゴシック" charset="0"/>
              </a:rPr>
              <a:t>University of Michigan</a:t>
            </a:r>
          </a:p>
          <a:p>
            <a:endParaRPr lang="en-US" dirty="0"/>
          </a:p>
        </p:txBody>
      </p:sp>
      <p:pic>
        <p:nvPicPr>
          <p:cNvPr id="4" name="Picture 2" descr="NASA_logo.svg.png">
            <a:extLst>
              <a:ext uri="{FF2B5EF4-FFF2-40B4-BE49-F238E27FC236}">
                <a16:creationId xmlns:a16="http://schemas.microsoft.com/office/drawing/2014/main" id="{A38782CD-26D9-E74A-B3DC-8C43B2BFA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439" y="5257800"/>
            <a:ext cx="1311666" cy="1165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eres_logo_round">
            <a:extLst>
              <a:ext uri="{FF2B5EF4-FFF2-40B4-BE49-F238E27FC236}">
                <a16:creationId xmlns:a16="http://schemas.microsoft.com/office/drawing/2014/main" id="{D7C3B1E1-D0B2-CC4E-A362-FC20C99C6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645" y="4961804"/>
            <a:ext cx="1338262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BFD1299-B6FA-6742-89C7-3F01B3CA6BF3}"/>
              </a:ext>
            </a:extLst>
          </p:cNvPr>
          <p:cNvSpPr/>
          <p:nvPr/>
        </p:nvSpPr>
        <p:spPr>
          <a:xfrm>
            <a:off x="4394662" y="5882309"/>
            <a:ext cx="3652058" cy="54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CERES Science Team Meeting</a:t>
            </a:r>
          </a:p>
          <a:p>
            <a:pPr algn="ctr">
              <a:lnSpc>
                <a:spcPct val="80000"/>
              </a:lnSpc>
            </a:pPr>
            <a:r>
              <a:rPr lang="en-US" dirty="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rPr>
              <a:t>April 26-28, 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0C73AC-FA34-D640-8FA3-B26D7607D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F096-928D-2542-A492-8ED0FCFB0A2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A7052-183C-2F4C-85BC-2F81E27E9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 of 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FFC7B-13D4-4D40-99E1-924BFAB42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979"/>
            <a:ext cx="10515600" cy="4673984"/>
          </a:xfrm>
        </p:spPr>
        <p:txBody>
          <a:bodyPr/>
          <a:lstStyle/>
          <a:p>
            <a:r>
              <a:rPr lang="en-US" dirty="0"/>
              <a:t>Edition 5 plan</a:t>
            </a:r>
          </a:p>
          <a:p>
            <a:pPr lvl="1"/>
            <a:r>
              <a:rPr lang="en-US" dirty="0"/>
              <a:t>MATCH aerosol</a:t>
            </a:r>
          </a:p>
          <a:p>
            <a:pPr lvl="1"/>
            <a:r>
              <a:rPr lang="en-US" dirty="0"/>
              <a:t>Langley Fu-</a:t>
            </a:r>
            <a:r>
              <a:rPr lang="en-US" dirty="0" err="1"/>
              <a:t>Liou</a:t>
            </a:r>
            <a:r>
              <a:rPr lang="en-US" dirty="0"/>
              <a:t> code update</a:t>
            </a:r>
          </a:p>
          <a:p>
            <a:pPr lvl="1"/>
            <a:r>
              <a:rPr lang="en-US" dirty="0"/>
              <a:t>MOA (temperature, specific humidity, and ozone profiles)</a:t>
            </a:r>
          </a:p>
          <a:p>
            <a:r>
              <a:rPr lang="en-US" dirty="0"/>
              <a:t>Skin temperature impact on surface irradiance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1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33BB69-2771-284F-B0A5-616EECCAD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161" y="1053938"/>
            <a:ext cx="10110952" cy="567371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967C50A-0AE0-6142-B865-8817FA75C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667" y="203043"/>
            <a:ext cx="11133437" cy="686030"/>
          </a:xfrm>
        </p:spPr>
        <p:txBody>
          <a:bodyPr>
            <a:normAutofit/>
          </a:bodyPr>
          <a:lstStyle/>
          <a:p>
            <a:r>
              <a:rPr lang="en-US" sz="3200" dirty="0"/>
              <a:t>Global monthly surface clear-sky downward shortwave anomalies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2A551E-8BF1-1841-BA4F-9D82B48C8CBA}"/>
              </a:ext>
            </a:extLst>
          </p:cNvPr>
          <p:cNvSpPr txBox="1"/>
          <p:nvPr/>
        </p:nvSpPr>
        <p:spPr>
          <a:xfrm>
            <a:off x="2013016" y="1255871"/>
            <a:ext cx="18792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August 2000</a:t>
            </a:r>
          </a:p>
          <a:p>
            <a:r>
              <a:rPr lang="en-US" dirty="0"/>
              <a:t>missing Terra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20BA0-6C9A-6440-9220-2CC4D67A0D22}"/>
              </a:ext>
            </a:extLst>
          </p:cNvPr>
          <p:cNvSpPr txBox="1"/>
          <p:nvPr/>
        </p:nvSpPr>
        <p:spPr>
          <a:xfrm>
            <a:off x="5853830" y="4679429"/>
            <a:ext cx="1719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June 2011</a:t>
            </a:r>
          </a:p>
          <a:p>
            <a:r>
              <a:rPr lang="en-US" dirty="0"/>
              <a:t>Canadian smoke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C1595-9B9A-D349-B328-774089B1AE84}"/>
              </a:ext>
            </a:extLst>
          </p:cNvPr>
          <p:cNvSpPr txBox="1"/>
          <p:nvPr/>
        </p:nvSpPr>
        <p:spPr>
          <a:xfrm>
            <a:off x="8017689" y="4679430"/>
            <a:ext cx="1881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October 2015</a:t>
            </a:r>
          </a:p>
          <a:p>
            <a:r>
              <a:rPr lang="en-US" dirty="0"/>
              <a:t>Indonesian smoke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EBC819-610A-BE4C-BAF9-62B4C53908AB}"/>
              </a:ext>
            </a:extLst>
          </p:cNvPr>
          <p:cNvSpPr txBox="1"/>
          <p:nvPr/>
        </p:nvSpPr>
        <p:spPr>
          <a:xfrm>
            <a:off x="10067639" y="4533833"/>
            <a:ext cx="17269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August 2019</a:t>
            </a:r>
          </a:p>
          <a:p>
            <a:r>
              <a:rPr lang="en-US" dirty="0"/>
              <a:t>Siberian wildfire</a:t>
            </a:r>
          </a:p>
          <a:p>
            <a:r>
              <a:rPr lang="en-US" dirty="0"/>
              <a:t>January 2020</a:t>
            </a:r>
          </a:p>
          <a:p>
            <a:r>
              <a:rPr lang="en-US" dirty="0"/>
              <a:t>Australian fire</a:t>
            </a:r>
          </a:p>
          <a:p>
            <a:r>
              <a:rPr lang="en-US" dirty="0"/>
              <a:t>August 2021</a:t>
            </a:r>
          </a:p>
          <a:p>
            <a:r>
              <a:rPr lang="en-US" dirty="0"/>
              <a:t>Siberian wildfire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915596-058A-7145-B56C-D8D87E2260FB}"/>
              </a:ext>
            </a:extLst>
          </p:cNvPr>
          <p:cNvSpPr txBox="1"/>
          <p:nvPr/>
        </p:nvSpPr>
        <p:spPr>
          <a:xfrm>
            <a:off x="3422239" y="4542406"/>
            <a:ext cx="21268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May 2003</a:t>
            </a:r>
          </a:p>
          <a:p>
            <a:r>
              <a:rPr lang="en-US" dirty="0"/>
              <a:t>Siberian forest fire??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A41074-86F8-EF4C-995B-35A375629A77}"/>
              </a:ext>
            </a:extLst>
          </p:cNvPr>
          <p:cNvSpPr txBox="1"/>
          <p:nvPr/>
        </p:nvSpPr>
        <p:spPr>
          <a:xfrm>
            <a:off x="4656222" y="5696617"/>
            <a:ext cx="39303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deviation = 0.59 Wm</a:t>
            </a:r>
            <a:r>
              <a:rPr lang="en-US" baseline="30000" dirty="0"/>
              <a:t>-2</a:t>
            </a:r>
            <a:endParaRPr lang="en-US" dirty="0"/>
          </a:p>
          <a:p>
            <a:r>
              <a:rPr lang="en-US" dirty="0"/>
              <a:t>Number of month &gt; 2𝝈: 14 (out of 261) </a:t>
            </a:r>
          </a:p>
          <a:p>
            <a:r>
              <a:rPr lang="en-US" dirty="0"/>
              <a:t>8 occurred after 2010</a:t>
            </a:r>
          </a:p>
          <a:p>
            <a:r>
              <a:rPr lang="en-US" dirty="0"/>
              <a:t>5 occurred after 2019</a:t>
            </a:r>
          </a:p>
        </p:txBody>
      </p:sp>
    </p:spTree>
    <p:extLst>
      <p:ext uri="{BB962C8B-B14F-4D97-AF65-F5344CB8AC3E}">
        <p14:creationId xmlns:p14="http://schemas.microsoft.com/office/powerpoint/2010/main" val="160780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6A6A3-E3F8-BA4D-BA65-9B9889321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Edition 4 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CBB33-FA85-DE41-B27C-4BFAC5238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Clear-sky total aerosol optical thickness is constrained by MODIS derived aerosol optical thickness (dark target and deep blue). </a:t>
            </a:r>
          </a:p>
          <a:p>
            <a:r>
              <a:rPr lang="en-US" dirty="0"/>
              <a:t>Modeled dust optical thickness is too large</a:t>
            </a:r>
          </a:p>
          <a:p>
            <a:pPr lvl="1"/>
            <a:r>
              <a:rPr lang="en-US" dirty="0"/>
              <a:t>Modeled dust optical thickness is adjusted by MODIS optical thickness when MODIS optical thickness is available</a:t>
            </a:r>
          </a:p>
          <a:p>
            <a:pPr lvl="1"/>
            <a:r>
              <a:rPr lang="en-US" dirty="0"/>
              <a:t>Sometimes dust aerosol is used for smoke. </a:t>
            </a:r>
          </a:p>
          <a:p>
            <a:r>
              <a:rPr lang="en-US" dirty="0"/>
              <a:t>Large fraction of sulphate and small fraction of sea salt over ocean. </a:t>
            </a:r>
          </a:p>
          <a:p>
            <a:r>
              <a:rPr lang="en-US" dirty="0"/>
              <a:t>MATCH provides aerosols over polar regions</a:t>
            </a:r>
          </a:p>
          <a:p>
            <a:pPr lvl="1"/>
            <a:r>
              <a:rPr lang="en-US" dirty="0"/>
              <a:t>Transport of aerosol to polar regions is important. </a:t>
            </a:r>
          </a:p>
          <a:p>
            <a:r>
              <a:rPr lang="en-US" dirty="0"/>
              <a:t>Aerosol under cloudy conditions largely depend on model but affects clear-sky cloud removed irradiances. </a:t>
            </a:r>
          </a:p>
        </p:txBody>
      </p:sp>
    </p:spTree>
    <p:extLst>
      <p:ext uri="{BB962C8B-B14F-4D97-AF65-F5344CB8AC3E}">
        <p14:creationId xmlns:p14="http://schemas.microsoft.com/office/powerpoint/2010/main" val="277221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D26195-3988-1143-9230-B55CF363E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6410"/>
          </a:xfrm>
        </p:spPr>
        <p:txBody>
          <a:bodyPr/>
          <a:lstStyle/>
          <a:p>
            <a:r>
              <a:rPr lang="en-US" dirty="0"/>
              <a:t>Australian fire event (January 2020)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DD4D00-DB4D-8543-88C0-A52E15F00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97" y="1655806"/>
            <a:ext cx="5455900" cy="42605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177831-FE52-E64A-A18A-9E64216D0B44}"/>
              </a:ext>
            </a:extLst>
          </p:cNvPr>
          <p:cNvSpPr txBox="1"/>
          <p:nvPr/>
        </p:nvSpPr>
        <p:spPr>
          <a:xfrm>
            <a:off x="1940010" y="1311188"/>
            <a:ext cx="298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aerosol optical thickness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C4E35F-C045-7244-AE79-F04D17282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505" y="1676378"/>
            <a:ext cx="5644338" cy="43174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511A74-A808-4040-AEE0-A51E493CCE4C}"/>
              </a:ext>
            </a:extLst>
          </p:cNvPr>
          <p:cNvSpPr txBox="1"/>
          <p:nvPr/>
        </p:nvSpPr>
        <p:spPr>
          <a:xfrm>
            <a:off x="7571146" y="1311188"/>
            <a:ext cx="296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Dust aerosol optical thickness</a:t>
            </a:r>
          </a:p>
        </p:txBody>
      </p:sp>
    </p:spTree>
    <p:extLst>
      <p:ext uri="{BB962C8B-B14F-4D97-AF65-F5344CB8AC3E}">
        <p14:creationId xmlns:p14="http://schemas.microsoft.com/office/powerpoint/2010/main" val="65768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BFDC5-832D-834D-8074-AC468F62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087"/>
            <a:ext cx="10515600" cy="597913"/>
          </a:xfrm>
        </p:spPr>
        <p:txBody>
          <a:bodyPr>
            <a:normAutofit fontScale="90000"/>
          </a:bodyPr>
          <a:lstStyle/>
          <a:p>
            <a:r>
              <a:rPr lang="en-US" dirty="0"/>
              <a:t>Edition 4 sea salt and sulfate aerosols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56EB0B-7C6F-4246-A207-251B161D2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625" y="826850"/>
            <a:ext cx="7508731" cy="58578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F9EFE1-1213-5F45-BE66-2B33724D55AE}"/>
              </a:ext>
            </a:extLst>
          </p:cNvPr>
          <p:cNvSpPr txBox="1"/>
          <p:nvPr/>
        </p:nvSpPr>
        <p:spPr>
          <a:xfrm>
            <a:off x="1011677" y="992381"/>
            <a:ext cx="872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53A29-6836-FA40-B6AF-6D0A2FCE95FF}"/>
              </a:ext>
            </a:extLst>
          </p:cNvPr>
          <p:cNvSpPr txBox="1"/>
          <p:nvPr/>
        </p:nvSpPr>
        <p:spPr>
          <a:xfrm>
            <a:off x="9912485" y="1177047"/>
            <a:ext cx="1063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MERRA-2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9D3B9-5ADE-4749-BE7D-F2C4A62FB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F096-928D-2542-A492-8ED0FCFB0A28}" type="slidenum">
              <a:rPr lang="en-US" smtClean="0"/>
              <a:t>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51219D-1645-9D4A-BD16-7661F3DBE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625" y="3760848"/>
            <a:ext cx="7721860" cy="2942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0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95497-8C2C-A446-A58B-E1D66307F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7441"/>
          </a:xfrm>
        </p:spPr>
        <p:txBody>
          <a:bodyPr/>
          <a:lstStyle/>
          <a:p>
            <a:r>
              <a:rPr lang="en-US" dirty="0"/>
              <a:t>Edition 5 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9BCB0-D072-3C42-89E9-99E262C32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2566"/>
            <a:ext cx="10515600" cy="541030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MODIS/VIIRS aerosol optical thickness assimilation module is going to be developed for NCAR Community Earth System Model (CESM), Community Atmosphere Model (CAM) 6</a:t>
            </a:r>
          </a:p>
          <a:p>
            <a:r>
              <a:rPr lang="en-US" dirty="0"/>
              <a:t>Use 3-mode modal aerosol representation (MAM3, internal mixing) in CAM 6</a:t>
            </a:r>
          </a:p>
          <a:p>
            <a:pPr lvl="1"/>
            <a:r>
              <a:rPr lang="en-US" dirty="0"/>
              <a:t>Aitkin (SO4, SOA, and SS), accumulation (SO4, POA, SOA, BC, SS, and DST), coarse (SO4, SS, and DST).</a:t>
            </a:r>
          </a:p>
          <a:p>
            <a:pPr lvl="1"/>
            <a:r>
              <a:rPr lang="en-US" dirty="0"/>
              <a:t>Species include SO4 sulfate, SOA secondary organic aerosol, SS Sea-salt, POA primary organic aerosol, BC black carbon, and DST mineral dust.</a:t>
            </a:r>
          </a:p>
          <a:p>
            <a:pPr lvl="1"/>
            <a:r>
              <a:rPr lang="en-US" dirty="0"/>
              <a:t>Stratospheric aerosol (TBD)</a:t>
            </a:r>
          </a:p>
          <a:p>
            <a:pPr lvl="1"/>
            <a:r>
              <a:rPr lang="en-US" dirty="0"/>
              <a:t>Optical property of species in 4D (+ wavelength) are provided by CAM6 and used in Edition 5 Langley Fu-</a:t>
            </a:r>
            <a:r>
              <a:rPr lang="en-US" dirty="0" err="1"/>
              <a:t>Liou</a:t>
            </a:r>
            <a:r>
              <a:rPr lang="en-US" dirty="0"/>
              <a:t> RT model (Changes from Edition 4). </a:t>
            </a:r>
          </a:p>
          <a:p>
            <a:r>
              <a:rPr lang="en-US" dirty="0"/>
              <a:t>Winds (u and v components) and T and q are nudged 3 hourly using GEOS.</a:t>
            </a:r>
          </a:p>
          <a:p>
            <a:r>
              <a:rPr lang="en-US" dirty="0"/>
              <a:t>Current plan is to assimilate total AOT, fine and coarse mode  fractions and/or AOT at multiple wavelengths. </a:t>
            </a:r>
          </a:p>
          <a:p>
            <a:r>
              <a:rPr lang="en-US" dirty="0"/>
              <a:t>A Back-up plan is to use 4D aerosol fields and optical property form GEOS</a:t>
            </a:r>
          </a:p>
        </p:txBody>
      </p:sp>
    </p:spTree>
    <p:extLst>
      <p:ext uri="{BB962C8B-B14F-4D97-AF65-F5344CB8AC3E}">
        <p14:creationId xmlns:p14="http://schemas.microsoft.com/office/powerpoint/2010/main" val="2451752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615CF-672A-1748-9CBB-1329B7907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883" y="281043"/>
            <a:ext cx="11049000" cy="675399"/>
          </a:xfrm>
        </p:spPr>
        <p:txBody>
          <a:bodyPr>
            <a:normAutofit fontScale="90000"/>
          </a:bodyPr>
          <a:lstStyle/>
          <a:p>
            <a:r>
              <a:rPr lang="en-US" dirty="0"/>
              <a:t>Optical property input to Langley Fu-</a:t>
            </a:r>
            <a:r>
              <a:rPr lang="en-US" dirty="0" err="1"/>
              <a:t>Liou</a:t>
            </a:r>
            <a:r>
              <a:rPr lang="en-US" dirty="0"/>
              <a:t>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EA2BC-278E-AF48-9DB5-30DCAFA01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34" y="1038456"/>
            <a:ext cx="4261707" cy="2816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D643CB-578E-9747-A094-09AC6B500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563" y="1099758"/>
            <a:ext cx="4435365" cy="28367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4D2BBE-3231-B34A-8482-CC712E16B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1372" y="3866331"/>
            <a:ext cx="4261707" cy="27106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BBF590-39D6-1345-A8FE-FDC9B10D283A}"/>
              </a:ext>
            </a:extLst>
          </p:cNvPr>
          <p:cNvSpPr txBox="1"/>
          <p:nvPr/>
        </p:nvSpPr>
        <p:spPr>
          <a:xfrm>
            <a:off x="5942953" y="4538006"/>
            <a:ext cx="50876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These aerosol properties come from MATCH (CAM6)</a:t>
            </a:r>
          </a:p>
          <a:p>
            <a:r>
              <a:rPr lang="en-US" dirty="0"/>
              <a:t>But can be replaced by GEOS-IT or R21C </a:t>
            </a:r>
          </a:p>
        </p:txBody>
      </p:sp>
    </p:spTree>
    <p:extLst>
      <p:ext uri="{BB962C8B-B14F-4D97-AF65-F5344CB8AC3E}">
        <p14:creationId xmlns:p14="http://schemas.microsoft.com/office/powerpoint/2010/main" val="4119671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606D11-0E51-F448-A07C-5791816D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Edition 5 MOA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2113BB-547E-7F44-9FED-E70980E40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1 deg by 1 deg (can be changed later)</a:t>
            </a:r>
          </a:p>
          <a:p>
            <a:r>
              <a:rPr lang="en-US" dirty="0"/>
              <a:t>Vertical levels (same as GEOS product or TBD)</a:t>
            </a:r>
          </a:p>
          <a:p>
            <a:r>
              <a:rPr lang="en-US" dirty="0"/>
              <a:t>Use hourly mean surface skin temperature</a:t>
            </a:r>
          </a:p>
          <a:p>
            <a:r>
              <a:rPr lang="en-US" dirty="0"/>
              <a:t>Include GEOS cloud fraction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693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7C1C2-DAB9-7E43-B5EB-1251AA8E5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Langley Fu-</a:t>
            </a:r>
            <a:r>
              <a:rPr lang="en-US" dirty="0" err="1"/>
              <a:t>Liou</a:t>
            </a:r>
            <a:r>
              <a:rPr lang="en-US" dirty="0"/>
              <a:t> RT code: gaseous absorption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EBCD7-767D-6D47-821C-A95862DA5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Absorption cross sections are updated with HITRAN 2012 (line by line code, </a:t>
            </a:r>
            <a:r>
              <a:rPr lang="en-US" dirty="0" err="1"/>
              <a:t>lblrtm</a:t>
            </a:r>
            <a:r>
              <a:rPr lang="en-US"/>
              <a:t> v12.8, </a:t>
            </a:r>
            <a:r>
              <a:rPr lang="en-US" dirty="0"/>
              <a:t>outputs were made by </a:t>
            </a:r>
            <a:r>
              <a:rPr lang="en-US" dirty="0" err="1"/>
              <a:t>Lusheng</a:t>
            </a:r>
            <a:r>
              <a:rPr lang="en-US" dirty="0"/>
              <a:t> Liang)</a:t>
            </a:r>
          </a:p>
          <a:p>
            <a:r>
              <a:rPr lang="en-US" dirty="0"/>
              <a:t>Includes absorption by H2O, CO2, O3, O2, and CH4</a:t>
            </a:r>
          </a:p>
          <a:p>
            <a:pPr lvl="1"/>
            <a:r>
              <a:rPr lang="en-US" dirty="0"/>
              <a:t>CO2 absorption with variable CO2 concentrations can be computed for both shortwave and longwave</a:t>
            </a:r>
          </a:p>
          <a:p>
            <a:r>
              <a:rPr lang="en-US" dirty="0"/>
              <a:t>Current version is participating in Correlated k-Distribution Model Intercomparison (CKDMIP, Hogan and </a:t>
            </a:r>
            <a:r>
              <a:rPr lang="en-US" dirty="0" err="1"/>
              <a:t>Matricardi</a:t>
            </a:r>
            <a:r>
              <a:rPr lang="en-US" dirty="0"/>
              <a:t> 2020)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820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74D33A-3E91-9144-96CC-3BF9E46BA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75134"/>
          </a:xfrm>
        </p:spPr>
        <p:txBody>
          <a:bodyPr>
            <a:normAutofit fontScale="90000"/>
          </a:bodyPr>
          <a:lstStyle/>
          <a:p>
            <a:r>
              <a:rPr lang="en-US" dirty="0"/>
              <a:t>Longwave Edition 5 vs. Edition 4 n(average of tropical, MLS, MLW, SAS, and SAW)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42F73F2-7CAA-F944-AF74-8FCDEC3A4BE5}"/>
              </a:ext>
            </a:extLst>
          </p:cNvPr>
          <p:cNvGrpSpPr/>
          <p:nvPr/>
        </p:nvGrpSpPr>
        <p:grpSpPr>
          <a:xfrm>
            <a:off x="3929253" y="1343664"/>
            <a:ext cx="4701443" cy="4962013"/>
            <a:chOff x="5579377" y="1312133"/>
            <a:chExt cx="4701443" cy="496201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28F037F-2703-F54B-93B2-F54A1CC21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79377" y="1389279"/>
              <a:ext cx="3961573" cy="488486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311F64-48B7-B14C-9CAD-BCE08C1271A1}"/>
                </a:ext>
              </a:extLst>
            </p:cNvPr>
            <p:cNvSpPr txBox="1"/>
            <p:nvPr/>
          </p:nvSpPr>
          <p:spPr>
            <a:xfrm>
              <a:off x="7747685" y="1312133"/>
              <a:ext cx="2533135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Longwave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1949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0A3FD-10D5-704A-BF01-14482FE47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Surface skin temperature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6FD0DC-3AEB-BC4C-8E49-AF3B8F6BC4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Sensitivity of surface irradiance to skin temperature bias</a:t>
                </a:r>
              </a:p>
              <a:p>
                <a:r>
                  <a:rPr lang="en-US" dirty="0"/>
                  <a:t>Retrieved cloud properties are not very sensitive to skin temperature, except for nighttime cloud fraction.</a:t>
                </a:r>
              </a:p>
              <a:p>
                <a:r>
                  <a:rPr lang="en-US" dirty="0"/>
                  <a:t>Sensitivity of upward longwave irradiance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𝜀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↓</m:t>
                              </m:r>
                            </m:sub>
                          </m:s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↓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Sensitivity of net longwave irradiance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𝑛𝑒𝑡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𝜀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𝜀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↓</m:t>
                              </m:r>
                            </m:sub>
                          </m:s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↓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6FD0DC-3AEB-BC4C-8E49-AF3B8F6BC4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 r="-1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2349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1500AE-4786-CA4D-BE41-5E51084EE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1827"/>
          </a:xfrm>
        </p:spPr>
        <p:txBody>
          <a:bodyPr>
            <a:normAutofit fontScale="90000"/>
          </a:bodyPr>
          <a:lstStyle/>
          <a:p>
            <a:r>
              <a:rPr lang="en-US" dirty="0"/>
              <a:t>TOA and surface upward longwave irradiance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C2A6F-B759-FB42-BB54-DB9FBA4A7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75830"/>
            <a:ext cx="4534338" cy="44722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C595A3-9655-6345-8B49-51B02D2DF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7124" y="2099878"/>
            <a:ext cx="4534338" cy="44241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441744-131A-8C4F-A651-9A7E7B8DB38F}"/>
              </a:ext>
            </a:extLst>
          </p:cNvPr>
          <p:cNvSpPr txBox="1"/>
          <p:nvPr/>
        </p:nvSpPr>
        <p:spPr>
          <a:xfrm>
            <a:off x="3688038" y="1092771"/>
            <a:ext cx="33689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Mid-latitude summer atmosphere</a:t>
            </a:r>
          </a:p>
          <a:p>
            <a:r>
              <a:rPr lang="en-US" dirty="0"/>
              <a:t>Surface skin temperature = 295 K</a:t>
            </a:r>
          </a:p>
          <a:p>
            <a:r>
              <a:rPr lang="en-US" dirty="0"/>
              <a:t>Surface emissivity = 0.90</a:t>
            </a:r>
          </a:p>
        </p:txBody>
      </p:sp>
    </p:spTree>
    <p:extLst>
      <p:ext uri="{BB962C8B-B14F-4D97-AF65-F5344CB8AC3E}">
        <p14:creationId xmlns:p14="http://schemas.microsoft.com/office/powerpoint/2010/main" val="2915703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9868E-8291-F04D-9161-FE521E5A8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042"/>
            <a:ext cx="10515600" cy="601827"/>
          </a:xfrm>
        </p:spPr>
        <p:txBody>
          <a:bodyPr>
            <a:normAutofit/>
          </a:bodyPr>
          <a:lstStyle/>
          <a:p>
            <a:r>
              <a:rPr lang="en-US" sz="3600" dirty="0"/>
              <a:t>Clear-sky and all-sky surface net longwave irradiance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59254D-C9D7-2F4A-948C-1F4D82D00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98" y="2048203"/>
            <a:ext cx="3619500" cy="3581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89AFA1-A1DB-AE40-AB09-00AC0DA03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617" y="2048203"/>
            <a:ext cx="3530600" cy="3505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79C306-CDEE-CB4F-88F5-392162D952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100" y="2175203"/>
            <a:ext cx="3530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79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C56682-BC93-574E-8AC3-1E9FBB25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93" y="365125"/>
            <a:ext cx="11640064" cy="808767"/>
          </a:xfrm>
        </p:spPr>
        <p:txBody>
          <a:bodyPr>
            <a:normAutofit/>
          </a:bodyPr>
          <a:lstStyle/>
          <a:p>
            <a:r>
              <a:rPr lang="en-US" sz="3200" dirty="0"/>
              <a:t>Clear-sky (total area) OLR: Computed (Ed.4 SYN) – Observed (EBAF)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B773E2-F54A-7149-B979-D3A7E71B3C38}"/>
              </a:ext>
            </a:extLst>
          </p:cNvPr>
          <p:cNvSpPr txBox="1"/>
          <p:nvPr/>
        </p:nvSpPr>
        <p:spPr>
          <a:xfrm>
            <a:off x="6684580" y="1418897"/>
            <a:ext cx="50766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Smaller OLR difference over desert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Day-night skin temperature bias might partially cancel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Humidity bias, GEOS-541 upper tropospheric humidity has a positive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Dust aerosol layer optical thickness and height (negative bias over ocean)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803E5A-8A0A-C242-996B-1F36C222D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93" y="1274126"/>
            <a:ext cx="6281089" cy="39181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0387D3-1504-0442-BA20-CFD2B7FB5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2648" y="3789567"/>
            <a:ext cx="4120055" cy="30684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4E9A1B-6A40-2245-BE4B-7FE688FA73F7}"/>
              </a:ext>
            </a:extLst>
          </p:cNvPr>
          <p:cNvSpPr txBox="1"/>
          <p:nvPr/>
        </p:nvSpPr>
        <p:spPr>
          <a:xfrm>
            <a:off x="7984712" y="3510561"/>
            <a:ext cx="2675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Adjusted skin temperature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3488F7-41F7-F043-AECA-58F3012C8D66}"/>
              </a:ext>
            </a:extLst>
          </p:cNvPr>
          <p:cNvSpPr txBox="1"/>
          <p:nvPr/>
        </p:nvSpPr>
        <p:spPr>
          <a:xfrm>
            <a:off x="259493" y="5751247"/>
            <a:ext cx="5872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Need to determine bias and correct bias error (work with the cloud working group)</a:t>
            </a:r>
          </a:p>
        </p:txBody>
      </p:sp>
    </p:spTree>
    <p:extLst>
      <p:ext uri="{BB962C8B-B14F-4D97-AF65-F5344CB8AC3E}">
        <p14:creationId xmlns:p14="http://schemas.microsoft.com/office/powerpoint/2010/main" val="2517372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F6D2F-B072-FA40-870E-294EDCB7B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AB08F-9912-984F-A8F9-5168D970C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959"/>
            <a:ext cx="10515600" cy="469500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Treatment of gaseous absorption in Langley Fu-</a:t>
            </a:r>
            <a:r>
              <a:rPr lang="en-US" dirty="0" err="1"/>
              <a:t>Liou</a:t>
            </a:r>
            <a:r>
              <a:rPr lang="en-US" dirty="0"/>
              <a:t> code is updated for Edition 5 production</a:t>
            </a:r>
          </a:p>
          <a:p>
            <a:pPr lvl="1"/>
            <a:r>
              <a:rPr lang="en-US" dirty="0"/>
              <a:t>Newer HITRAN database (2016) and SW absorption varies with CO2 concentration.</a:t>
            </a:r>
          </a:p>
          <a:p>
            <a:r>
              <a:rPr lang="en-US" dirty="0"/>
              <a:t>One of objectives of Edition 5 MATCH development is to improve aerosol type (fine and coarse mode) </a:t>
            </a:r>
          </a:p>
          <a:p>
            <a:r>
              <a:rPr lang="en-US" dirty="0"/>
              <a:t>Importance of aerosols in computing clear-sky radiation budget change is emphasized </a:t>
            </a:r>
          </a:p>
          <a:p>
            <a:pPr lvl="1"/>
            <a:r>
              <a:rPr lang="en-US" dirty="0"/>
              <a:t>Large aerosol loading events occur more often </a:t>
            </a:r>
          </a:p>
          <a:p>
            <a:pPr lvl="1"/>
            <a:r>
              <a:rPr lang="en-US" dirty="0"/>
              <a:t>Transport of aerosol to polar regions and aerosol under cloudy conditions largely depend on model. </a:t>
            </a:r>
          </a:p>
          <a:p>
            <a:r>
              <a:rPr lang="en-US" dirty="0"/>
              <a:t>Work with the cloud group to improve the impact of GEOS surface skin temperature bias to surface irradiance.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926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006E3-5863-D84B-AB46-541598D2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357"/>
          </a:xfrm>
        </p:spPr>
        <p:txBody>
          <a:bodyPr>
            <a:normAutofit fontScale="90000"/>
          </a:bodyPr>
          <a:lstStyle/>
          <a:p>
            <a:r>
              <a:rPr lang="en-US" dirty="0"/>
              <a:t>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C4B07-D63B-BA44-9C80-46629EF6E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3586"/>
            <a:ext cx="10515600" cy="538928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Ham, S.-H., S. Kato, F. G. Rose, N. G. Loeb, K.-M. Xu, T. Thorsen, M. G. </a:t>
            </a:r>
            <a:r>
              <a:rPr lang="en-US" dirty="0" err="1"/>
              <a:t>Bosilovich</a:t>
            </a:r>
            <a:r>
              <a:rPr lang="en-US" dirty="0"/>
              <a:t>, S. Sun-Mack, Y. Chen, and W. F. Miller, 2021: Examining Cloud </a:t>
            </a:r>
            <a:r>
              <a:rPr lang="en-US" dirty="0" err="1"/>
              <a:t>Macrophysical</a:t>
            </a:r>
            <a:r>
              <a:rPr lang="en-US" dirty="0"/>
              <a:t> Changes over the Pacific for 2007–17 Using CALIPSO, </a:t>
            </a:r>
            <a:r>
              <a:rPr lang="en-US" dirty="0" err="1"/>
              <a:t>CloudSat</a:t>
            </a:r>
            <a:r>
              <a:rPr lang="en-US" dirty="0"/>
              <a:t>, and MODIS Observations, </a:t>
            </a:r>
            <a:r>
              <a:rPr lang="en-US" i="1" dirty="0"/>
              <a:t>J. Appl. </a:t>
            </a:r>
            <a:r>
              <a:rPr lang="en-US" i="1" dirty="0" err="1"/>
              <a:t>Meteo</a:t>
            </a:r>
            <a:r>
              <a:rPr lang="en-US" i="1" dirty="0"/>
              <a:t>. </a:t>
            </a:r>
            <a:r>
              <a:rPr lang="en-US" i="1" dirty="0" err="1"/>
              <a:t>Clim</a:t>
            </a:r>
            <a:r>
              <a:rPr lang="en-US" dirty="0"/>
              <a:t>., 60(8), 1105-1126, DOI: 10.1175/JAMC-D-20-0226.1.</a:t>
            </a:r>
          </a:p>
          <a:p>
            <a:r>
              <a:rPr lang="en-US" dirty="0"/>
              <a:t>Fillmore, D. W., D. A. Rutan, S. Kato, F. G. Rose, and T. E. Caldwell, 2021: Evaluation of aerosol optical depths and clear-sky radiative fluxes of the CERES Edition 4.1 SYN1deg data product, submitted to </a:t>
            </a:r>
            <a:r>
              <a:rPr lang="en-US" i="1" dirty="0"/>
              <a:t>Atmospheric Chemistry and Physics</a:t>
            </a:r>
            <a:r>
              <a:rPr lang="en-US" dirty="0"/>
              <a:t>.</a:t>
            </a:r>
          </a:p>
          <a:p>
            <a:r>
              <a:rPr lang="en-US" dirty="0"/>
              <a:t>Ham, S. H., S. Kato, F. G. Rose, S. Sun-Mack, Y. Chen, W. F. Miller, and R. Scott, 2022: Combining cloud properties from CALIPSO, </a:t>
            </a:r>
            <a:r>
              <a:rPr lang="en-US" dirty="0" err="1"/>
              <a:t>CloudSat</a:t>
            </a:r>
            <a:r>
              <a:rPr lang="en-US" dirty="0"/>
              <a:t>, and MODIS for top-of-atmosphere (TOA) SW broadband irradiance computations: impact of cloud vertical profiles, submitted to J. Applied Meteorology and Climatology. </a:t>
            </a:r>
          </a:p>
          <a:p>
            <a:r>
              <a:rPr lang="en-US" dirty="0"/>
              <a:t>Scott, R. C., F. G. Rose, P. W. Stackhouse Jr., N. G. Loeb, S. Kato, D. R. </a:t>
            </a:r>
            <a:r>
              <a:rPr lang="en-US" dirty="0" err="1"/>
              <a:t>Doelling</a:t>
            </a:r>
            <a:r>
              <a:rPr lang="en-US" dirty="0"/>
              <a:t>, D. A. Rutan, and P. C. Tayler, 2022: Clouds and the Earth’s Radiant Energy System (CERES) Cloud Radiative Swath (CRS) Edition 4 data product, submitted to Journal of Atmospheric and Oceanic Technology.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611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BAE6-169B-4746-B068-E6A2D990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Back-ups</a:t>
            </a:r>
          </a:p>
        </p:txBody>
      </p:sp>
    </p:spTree>
    <p:extLst>
      <p:ext uri="{BB962C8B-B14F-4D97-AF65-F5344CB8AC3E}">
        <p14:creationId xmlns:p14="http://schemas.microsoft.com/office/powerpoint/2010/main" val="624594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54AE3-B3A2-D841-BF4F-35EA1FF74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Edition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FCCBF-6B44-5849-B541-8AD392E7D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1448"/>
            <a:ext cx="10515600" cy="5021427"/>
          </a:xfrm>
        </p:spPr>
        <p:txBody>
          <a:bodyPr/>
          <a:lstStyle/>
          <a:p>
            <a:r>
              <a:rPr lang="en-US" dirty="0"/>
              <a:t>Fu-</a:t>
            </a:r>
            <a:r>
              <a:rPr lang="en-US" dirty="0" err="1"/>
              <a:t>Liou</a:t>
            </a:r>
            <a:r>
              <a:rPr lang="en-US" dirty="0"/>
              <a:t> code</a:t>
            </a:r>
          </a:p>
          <a:p>
            <a:pPr lvl="1"/>
            <a:r>
              <a:rPr lang="en-US" dirty="0"/>
              <a:t>Edition 4 versus Edition 5 gaseous absorption</a:t>
            </a:r>
          </a:p>
          <a:p>
            <a:r>
              <a:rPr lang="en-US" dirty="0"/>
              <a:t>MATCH</a:t>
            </a:r>
          </a:p>
          <a:p>
            <a:r>
              <a:rPr lang="en-US" dirty="0"/>
              <a:t>MOA</a:t>
            </a:r>
          </a:p>
          <a:p>
            <a:pPr lvl="1"/>
            <a:r>
              <a:rPr lang="en-US" dirty="0"/>
              <a:t>1deg by 1deg(?)</a:t>
            </a:r>
          </a:p>
          <a:p>
            <a:pPr lvl="1"/>
            <a:r>
              <a:rPr lang="en-US" dirty="0"/>
              <a:t>Cloud also uses hourly mean skin temperature (i.e. not instantaneous skin temperature</a:t>
            </a:r>
          </a:p>
          <a:p>
            <a:r>
              <a:rPr lang="en-US" dirty="0"/>
              <a:t>Skin temperature impact on surface irradiance</a:t>
            </a:r>
          </a:p>
          <a:p>
            <a:r>
              <a:rPr lang="en-US" dirty="0"/>
              <a:t>D1 CCCM (Seung-</a:t>
            </a:r>
            <a:r>
              <a:rPr lang="en-US" dirty="0" err="1"/>
              <a:t>Hee</a:t>
            </a:r>
            <a:r>
              <a:rPr lang="en-US" dirty="0"/>
              <a:t> Ham)</a:t>
            </a:r>
          </a:p>
        </p:txBody>
      </p:sp>
    </p:spTree>
    <p:extLst>
      <p:ext uri="{BB962C8B-B14F-4D97-AF65-F5344CB8AC3E}">
        <p14:creationId xmlns:p14="http://schemas.microsoft.com/office/powerpoint/2010/main" val="183813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5E0D81-4EAD-6448-8508-201D9B5F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activities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47C461-D792-B149-997A-2047DED87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062"/>
            <a:ext cx="10515600" cy="49058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Released Edition 4.1 EBAF through November 2021</a:t>
            </a:r>
          </a:p>
          <a:p>
            <a:r>
              <a:rPr lang="en-US" dirty="0"/>
              <a:t>Released D1 version (revised from B1) of CCCM (jointly with the cloud working group)</a:t>
            </a:r>
          </a:p>
          <a:p>
            <a:r>
              <a:rPr lang="en-US" dirty="0"/>
              <a:t>Generated MOA using GEOS-IT</a:t>
            </a:r>
          </a:p>
          <a:p>
            <a:r>
              <a:rPr lang="en-US" dirty="0"/>
              <a:t>Implemented the algorithm and modernized (.pro to .</a:t>
            </a:r>
            <a:r>
              <a:rPr lang="en-US" dirty="0" err="1"/>
              <a:t>py</a:t>
            </a:r>
            <a:r>
              <a:rPr lang="en-US" dirty="0"/>
              <a:t>) to use AFWA ice age product after CLASS ice age product was terminated in August 2021</a:t>
            </a:r>
            <a:r>
              <a:rPr lang="en-US" dirty="0">
                <a:effectLst/>
              </a:rPr>
              <a:t> </a:t>
            </a:r>
          </a:p>
          <a:p>
            <a:r>
              <a:rPr lang="en-US" dirty="0"/>
              <a:t>Developed the SYN algorithm that uses no geostationary satellite data.</a:t>
            </a:r>
          </a:p>
          <a:p>
            <a:r>
              <a:rPr lang="en-US" dirty="0"/>
              <a:t>Developed Edition 4 CRS production code and evaluated instantaneous surface fluxes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922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10C2A-E254-3648-8F69-1E4C4E6FA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6930"/>
          </a:xfrm>
        </p:spPr>
        <p:txBody>
          <a:bodyPr/>
          <a:lstStyle/>
          <a:p>
            <a:r>
              <a:rPr lang="en-US" dirty="0"/>
              <a:t>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069E6-D7C4-004C-92D5-044FF90E7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876"/>
            <a:ext cx="10515600" cy="5002924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/>
              <a:t>Evaluated Edition 4 MATCH aerosol optical thickness (paper is under review) using AERONET, MODIS, and MERRA-2 aerosol optical thickness. </a:t>
            </a:r>
          </a:p>
          <a:p>
            <a:pPr lvl="0"/>
            <a:r>
              <a:rPr lang="en-US" dirty="0"/>
              <a:t>Evaluated twilight cloud properties derived from geostationary satellites and their effects to surface fluxes</a:t>
            </a:r>
          </a:p>
          <a:p>
            <a:pPr lvl="0"/>
            <a:r>
              <a:rPr lang="en-US" dirty="0"/>
              <a:t>Evaluated time series of surface flux anomalies derived from Aqua only (i.e. no geostationary satellite derived clouds) SYN. </a:t>
            </a:r>
          </a:p>
          <a:p>
            <a:pPr lvl="0"/>
            <a:r>
              <a:rPr lang="en-US" dirty="0"/>
              <a:t>Validated CRS instantaneous footprint-scale Arctic surface downwelling broadband radiative fluxes against measurements conducted at the </a:t>
            </a:r>
            <a:r>
              <a:rPr lang="en-US" dirty="0" err="1"/>
              <a:t>MOSAiC</a:t>
            </a:r>
            <a:r>
              <a:rPr lang="en-US" dirty="0"/>
              <a:t> drifting observatory.</a:t>
            </a:r>
          </a:p>
          <a:p>
            <a:pPr lvl="0"/>
            <a:r>
              <a:rPr lang="en-US" dirty="0"/>
              <a:t>Updated surface validation input files from binary files to </a:t>
            </a:r>
            <a:r>
              <a:rPr lang="en-US" dirty="0" err="1"/>
              <a:t>netCDF</a:t>
            </a:r>
            <a:r>
              <a:rPr lang="en-US" dirty="0"/>
              <a:t> files and developed a python code to generate the input files from surface observations. </a:t>
            </a:r>
          </a:p>
        </p:txBody>
      </p:sp>
    </p:spTree>
    <p:extLst>
      <p:ext uri="{BB962C8B-B14F-4D97-AF65-F5344CB8AC3E}">
        <p14:creationId xmlns:p14="http://schemas.microsoft.com/office/powerpoint/2010/main" val="30910453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0FAB-EDC4-FE41-9E0D-4C1E3D181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 only </a:t>
            </a:r>
            <a:r>
              <a:rPr lang="en-US" dirty="0" err="1"/>
              <a:t>noGEO</a:t>
            </a:r>
            <a:r>
              <a:rPr lang="en-US" dirty="0"/>
              <a:t>, Terra only no GEO, and </a:t>
            </a:r>
            <a:r>
              <a:rPr lang="en-US" dirty="0" err="1"/>
              <a:t>Terra+Aqua</a:t>
            </a:r>
            <a:r>
              <a:rPr lang="en-US" dirty="0"/>
              <a:t> </a:t>
            </a:r>
            <a:r>
              <a:rPr lang="en-US" dirty="0" err="1"/>
              <a:t>noGEO</a:t>
            </a:r>
            <a:r>
              <a:rPr lang="en-US" dirty="0"/>
              <a:t> SYN analysis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52993-D7F4-5E46-A28A-77DA50BC5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Edition 4.2 EBAF uses SYN </a:t>
            </a:r>
            <a:r>
              <a:rPr lang="en-US" dirty="0" err="1"/>
              <a:t>noGEO</a:t>
            </a:r>
            <a:r>
              <a:rPr lang="en-US" dirty="0"/>
              <a:t> product</a:t>
            </a:r>
          </a:p>
          <a:p>
            <a:pPr lvl="1"/>
            <a:r>
              <a:rPr lang="en-US" dirty="0"/>
              <a:t>Adjust Terra only and NOAA 20 only climatology based on </a:t>
            </a:r>
            <a:r>
              <a:rPr lang="en-US" dirty="0" err="1"/>
              <a:t>Terra+Aqua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Use Terra only, NOAA20 only, and </a:t>
            </a:r>
            <a:r>
              <a:rPr lang="en-US" dirty="0" err="1"/>
              <a:t>Terra+Aqua</a:t>
            </a:r>
            <a:r>
              <a:rPr lang="en-US" dirty="0"/>
              <a:t> anomalies. </a:t>
            </a:r>
          </a:p>
          <a:p>
            <a:r>
              <a:rPr lang="en-US" dirty="0"/>
              <a:t>Difference in climatology and anomalies</a:t>
            </a:r>
          </a:p>
          <a:p>
            <a:r>
              <a:rPr lang="en-US" dirty="0"/>
              <a:t>Difference in surface irradiance trends</a:t>
            </a:r>
          </a:p>
          <a:p>
            <a:r>
              <a:rPr lang="en-US"/>
              <a:t>Surface validation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574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F1A88-2874-7742-B65D-6A7A68B36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skin temperature bias on the surface upward longwave irradiance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FA7BF3-765C-6045-B8DE-4A064331BA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Sensitivity of skin temperature derived from TOA radiance to surface emissivity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𝑇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𝑠𝑘𝑖𝑛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+(1−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𝑠𝑘𝑖𝑛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𝜕𝜀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𝑠𝑘𝑖𝑛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𝜆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𝑒𝑓𝑓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𝜀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Retrieved skin temperature is sensitive to emissivity under dry, clear, and daytime conditions</a:t>
                </a:r>
              </a:p>
              <a:p>
                <a:r>
                  <a:rPr lang="en-US" dirty="0"/>
                  <a:t>Skin temperature bias gives</a:t>
                </a:r>
              </a:p>
              <a:p>
                <a:pPr lvl="1"/>
                <a:r>
                  <a:rPr lang="en-US" dirty="0"/>
                  <a:t>Cloud mask bias: Cloud mask is not very sensitive to skin temperature (</a:t>
                </a:r>
                <a:r>
                  <a:rPr lang="en-US" dirty="0" err="1"/>
                  <a:t>Sunny’s</a:t>
                </a:r>
                <a:r>
                  <a:rPr lang="en-US" dirty="0"/>
                  <a:t> result)</a:t>
                </a:r>
              </a:p>
              <a:p>
                <a:pPr lvl="1"/>
                <a:r>
                  <a:rPr lang="en-US" dirty="0"/>
                  <a:t>Cloud property bias (</a:t>
                </a:r>
                <a:r>
                  <a:rPr lang="en-US" dirty="0" err="1"/>
                  <a:t>Sunny’s</a:t>
                </a:r>
                <a:r>
                  <a:rPr lang="en-US" dirty="0"/>
                  <a:t> result)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Skin temperature bias directly affects surface upward longwave irradiance</a:t>
                </a:r>
              </a:p>
              <a:p>
                <a:pPr lvl="1"/>
                <a:r>
                  <a:rPr lang="en-US" dirty="0"/>
                  <a:t>Comparison of clear-sky OLR with CERES (C3M or CRS??)</a:t>
                </a:r>
              </a:p>
              <a:p>
                <a:pPr lvl="1"/>
                <a:r>
                  <a:rPr lang="en-US" dirty="0"/>
                  <a:t>Run CRS with </a:t>
                </a:r>
                <a:r>
                  <a:rPr lang="en-US" dirty="0" err="1"/>
                  <a:t>Sunny’s</a:t>
                </a:r>
                <a:r>
                  <a:rPr lang="en-US" dirty="0"/>
                  <a:t> results??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FA7BF3-765C-6045-B8DE-4A064331BA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44" t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6423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956A580-8B45-5F49-AFC3-A73F692A9290}"/>
              </a:ext>
            </a:extLst>
          </p:cNvPr>
          <p:cNvSpPr txBox="1"/>
          <p:nvPr/>
        </p:nvSpPr>
        <p:spPr>
          <a:xfrm>
            <a:off x="3171766" y="780837"/>
            <a:ext cx="6147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[G-5.4.1 Anomalies] – [ERA-5 Anomalies]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EAB468-613B-3B4D-A24A-9CBB32297B54}"/>
              </a:ext>
            </a:extLst>
          </p:cNvPr>
          <p:cNvSpPr/>
          <p:nvPr/>
        </p:nvSpPr>
        <p:spPr>
          <a:xfrm>
            <a:off x="183942" y="48352"/>
            <a:ext cx="2614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60S-60N Land+Ocean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089157C-7184-2B43-86DD-606C80D4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A4C132C7-C370-8B4A-BADF-7F3E6B4F7163}" type="slidenum">
              <a:rPr lang="en-US" smtClean="0"/>
              <a:t>24</a:t>
            </a:fld>
            <a:endParaRPr lang="en-US" dirty="0"/>
          </a:p>
        </p:txBody>
      </p:sp>
      <p:pic>
        <p:nvPicPr>
          <p:cNvPr id="3" name="Picture 2" descr="A picture containing letter&#10;&#10;Description automatically generated">
            <a:extLst>
              <a:ext uri="{FF2B5EF4-FFF2-40B4-BE49-F238E27FC236}">
                <a16:creationId xmlns:a16="http://schemas.microsoft.com/office/drawing/2014/main" id="{9943DAC0-F601-0F45-8658-567992CCF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025579" y="-1012486"/>
            <a:ext cx="1639566" cy="7790688"/>
          </a:xfrm>
          <a:prstGeom prst="rect">
            <a:avLst/>
          </a:prstGeom>
        </p:spPr>
      </p:pic>
      <p:pic>
        <p:nvPicPr>
          <p:cNvPr id="18" name="Picture 17" descr="Letter&#10;&#10;Description automatically generated with low confidence">
            <a:extLst>
              <a:ext uri="{FF2B5EF4-FFF2-40B4-BE49-F238E27FC236}">
                <a16:creationId xmlns:a16="http://schemas.microsoft.com/office/drawing/2014/main" id="{49FBCF5A-AD5C-7641-BB12-6BB705FF2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050588" y="1122023"/>
            <a:ext cx="1641053" cy="78638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EB90DA7-F3B5-A848-987F-3A0E257156CB}"/>
              </a:ext>
            </a:extLst>
          </p:cNvPr>
          <p:cNvSpPr txBox="1"/>
          <p:nvPr/>
        </p:nvSpPr>
        <p:spPr>
          <a:xfrm>
            <a:off x="8208217" y="42137"/>
            <a:ext cx="39837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Area weighted; climatology is obtained using 2003-2020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B732B8-1088-2B4D-B742-A3E7C076DC94}"/>
              </a:ext>
            </a:extLst>
          </p:cNvPr>
          <p:cNvSpPr txBox="1"/>
          <p:nvPr/>
        </p:nvSpPr>
        <p:spPr>
          <a:xfrm>
            <a:off x="5120957" y="1643358"/>
            <a:ext cx="1950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Temperature (K)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4C295B-4E56-5349-9CA2-745D74045C30}"/>
              </a:ext>
            </a:extLst>
          </p:cNvPr>
          <p:cNvSpPr txBox="1"/>
          <p:nvPr/>
        </p:nvSpPr>
        <p:spPr>
          <a:xfrm>
            <a:off x="5138412" y="3899348"/>
            <a:ext cx="2215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Water Vapor (g/kg)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37FC75-6D7F-9C4C-BE31-265D9C456585}"/>
              </a:ext>
            </a:extLst>
          </p:cNvPr>
          <p:cNvCxnSpPr/>
          <p:nvPr/>
        </p:nvCxnSpPr>
        <p:spPr>
          <a:xfrm>
            <a:off x="7740000" y="2077490"/>
            <a:ext cx="0" cy="128016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5DB4BBF-DE9B-1F4D-BF1D-8EB7C58BD1C9}"/>
              </a:ext>
            </a:extLst>
          </p:cNvPr>
          <p:cNvCxnSpPr/>
          <p:nvPr/>
        </p:nvCxnSpPr>
        <p:spPr>
          <a:xfrm>
            <a:off x="7718400" y="4268680"/>
            <a:ext cx="0" cy="128016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1C83DA-8064-0D4F-8BBD-A4FF158797D8}"/>
              </a:ext>
            </a:extLst>
          </p:cNvPr>
          <p:cNvCxnSpPr/>
          <p:nvPr/>
        </p:nvCxnSpPr>
        <p:spPr>
          <a:xfrm>
            <a:off x="5760549" y="4268680"/>
            <a:ext cx="0" cy="128016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8876E3D-8F48-0749-B501-3847FBC6212A}"/>
              </a:ext>
            </a:extLst>
          </p:cNvPr>
          <p:cNvCxnSpPr/>
          <p:nvPr/>
        </p:nvCxnSpPr>
        <p:spPr>
          <a:xfrm>
            <a:off x="8930606" y="4268680"/>
            <a:ext cx="0" cy="128016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4E9EDBB-6032-0148-B1CE-8374A04B4019}"/>
              </a:ext>
            </a:extLst>
          </p:cNvPr>
          <p:cNvCxnSpPr>
            <a:cxnSpLocks/>
          </p:cNvCxnSpPr>
          <p:nvPr/>
        </p:nvCxnSpPr>
        <p:spPr>
          <a:xfrm flipH="1">
            <a:off x="2628900" y="5292506"/>
            <a:ext cx="6716700" cy="7319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CAD4F11-1D27-DA44-A6CC-5E856D9DF68F}"/>
              </a:ext>
            </a:extLst>
          </p:cNvPr>
          <p:cNvSpPr txBox="1"/>
          <p:nvPr/>
        </p:nvSpPr>
        <p:spPr>
          <a:xfrm>
            <a:off x="104503" y="6169532"/>
            <a:ext cx="8885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The differences between G541 and ERA5 are similar to those between G541 and MERRA-2.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This implies that the differences are mainly driven by G541 problems.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E53406-063C-9043-8712-68F84574E221}"/>
              </a:ext>
            </a:extLst>
          </p:cNvPr>
          <p:cNvSpPr txBox="1"/>
          <p:nvPr/>
        </p:nvSpPr>
        <p:spPr>
          <a:xfrm rot="5400000">
            <a:off x="9729463" y="4724094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g/kg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4DD6CE-5FDF-DC48-A9D5-09DA66B33508}"/>
              </a:ext>
            </a:extLst>
          </p:cNvPr>
          <p:cNvSpPr txBox="1"/>
          <p:nvPr/>
        </p:nvSpPr>
        <p:spPr>
          <a:xfrm rot="5400000">
            <a:off x="9581179" y="2496596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Kelvin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34F45358-23FB-964E-8F04-1AA643A2F8C2}"/>
              </a:ext>
            </a:extLst>
          </p:cNvPr>
          <p:cNvCxnSpPr>
            <a:cxnSpLocks/>
          </p:cNvCxnSpPr>
          <p:nvPr/>
        </p:nvCxnSpPr>
        <p:spPr>
          <a:xfrm flipH="1">
            <a:off x="5866594" y="4515593"/>
            <a:ext cx="428347" cy="3346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4979226-B38F-754D-9BE6-0314710EE8E8}"/>
              </a:ext>
            </a:extLst>
          </p:cNvPr>
          <p:cNvSpPr txBox="1"/>
          <p:nvPr/>
        </p:nvSpPr>
        <p:spPr>
          <a:xfrm>
            <a:off x="6294940" y="4327641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of SSM/I</a:t>
            </a:r>
            <a:endParaRPr lang="en-U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06664A1-7BB4-DB43-8A5E-A207B76994EA}"/>
              </a:ext>
            </a:extLst>
          </p:cNvPr>
          <p:cNvCxnSpPr>
            <a:cxnSpLocks/>
          </p:cNvCxnSpPr>
          <p:nvPr/>
        </p:nvCxnSpPr>
        <p:spPr>
          <a:xfrm flipH="1">
            <a:off x="8929981" y="3800679"/>
            <a:ext cx="684932" cy="5044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6E0D8C8F-FD2D-C847-A9A4-837490AB8395}"/>
              </a:ext>
            </a:extLst>
          </p:cNvPr>
          <p:cNvSpPr/>
          <p:nvPr/>
        </p:nvSpPr>
        <p:spPr>
          <a:xfrm>
            <a:off x="9614913" y="3219661"/>
            <a:ext cx="248652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Loss of MHS </a:t>
            </a:r>
          </a:p>
          <a:p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(microwave humidity sounder)</a:t>
            </a:r>
          </a:p>
          <a:p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2019</a:t>
            </a:r>
          </a:p>
          <a:p>
            <a:r>
              <a:rPr 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Fewer instruments are assimilated so that the impact is larger in GEOS-5.4.1</a:t>
            </a: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847F0D-3686-6147-8FA7-ED2D46810029}"/>
              </a:ext>
            </a:extLst>
          </p:cNvPr>
          <p:cNvSpPr txBox="1"/>
          <p:nvPr/>
        </p:nvSpPr>
        <p:spPr>
          <a:xfrm>
            <a:off x="10200108" y="4533177"/>
            <a:ext cx="17563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Tropical standard ATM</a:t>
            </a:r>
          </a:p>
          <a:p>
            <a:r>
              <a:rPr lang="en-US" dirty="0"/>
              <a:t>Water vapor mixing ratio @ 400 hPa</a:t>
            </a:r>
          </a:p>
          <a:p>
            <a:r>
              <a:rPr lang="en-US" dirty="0"/>
              <a:t>~0.6 g/kg</a:t>
            </a:r>
          </a:p>
          <a:p>
            <a:r>
              <a:rPr lang="en-US" dirty="0"/>
              <a:t>~20 to 30% drift</a:t>
            </a:r>
          </a:p>
        </p:txBody>
      </p:sp>
    </p:spTree>
    <p:extLst>
      <p:ext uri="{BB962C8B-B14F-4D97-AF65-F5344CB8AC3E}">
        <p14:creationId xmlns:p14="http://schemas.microsoft.com/office/powerpoint/2010/main" val="3375526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C6F4A0-379E-FF41-B5D5-1854D511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A974E4-AD37-9747-B79C-77C1673A1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353" y="471038"/>
            <a:ext cx="9345667" cy="36045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495432-6EAD-6345-9524-B3E57DDAB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5331" y="4181475"/>
            <a:ext cx="4075386" cy="26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332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1827</TotalTime>
  <Words>1822</Words>
  <Application>Microsoft Macintosh PowerPoint</Application>
  <PresentationFormat>Widescreen</PresentationFormat>
  <Paragraphs>185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Office Theme</vt:lpstr>
      <vt:lpstr>Surface Atmosphere Radiation Budget (SARB) working group update</vt:lpstr>
      <vt:lpstr>Outline of this talk</vt:lpstr>
      <vt:lpstr>Global monthly surface clear-sky downward shortwave anomalies</vt:lpstr>
      <vt:lpstr>Edition 4 MATCH</vt:lpstr>
      <vt:lpstr>Australian fire event (January 2020)</vt:lpstr>
      <vt:lpstr>Edition 4 sea salt and sulfate aerosols</vt:lpstr>
      <vt:lpstr>Edition 5 MATCH</vt:lpstr>
      <vt:lpstr>Optical property input to Langley Fu-Liou code</vt:lpstr>
      <vt:lpstr>Edition 5 MOA</vt:lpstr>
      <vt:lpstr>Langley Fu-Liou RT code: gaseous absorption update</vt:lpstr>
      <vt:lpstr>Longwave Edition 5 vs. Edition 4 n(average of tropical, MLS, MLW, SAS, and SAW)</vt:lpstr>
      <vt:lpstr>Surface skin temperature</vt:lpstr>
      <vt:lpstr>TOA and surface upward longwave irradiance</vt:lpstr>
      <vt:lpstr>Clear-sky and all-sky surface net longwave irradiance</vt:lpstr>
      <vt:lpstr>Clear-sky (total area) OLR: Computed (Ed.4 SYN) – Observed (EBAF)</vt:lpstr>
      <vt:lpstr>Summary</vt:lpstr>
      <vt:lpstr>Publications</vt:lpstr>
      <vt:lpstr>Back-ups</vt:lpstr>
      <vt:lpstr>Edition 5</vt:lpstr>
      <vt:lpstr>Recent activities</vt:lpstr>
      <vt:lpstr>Validation</vt:lpstr>
      <vt:lpstr>Aqua only noGEO, Terra only no GEO, and Terra+Aqua noGEO SYN analysis </vt:lpstr>
      <vt:lpstr>Effect of skin temperature bias on the surface upward longwave irradiance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Surface Atmosphere Radiation Budget (SARB) working group update</dc:title>
  <dc:creator>Kato, Seiji (LARC-E302)</dc:creator>
  <cp:lastModifiedBy>Kato, Seiji (LARC-E302)</cp:lastModifiedBy>
  <cp:revision>95</cp:revision>
  <dcterms:created xsi:type="dcterms:W3CDTF">2022-03-21T17:25:51Z</dcterms:created>
  <dcterms:modified xsi:type="dcterms:W3CDTF">2022-04-25T14:23:00Z</dcterms:modified>
</cp:coreProperties>
</file>