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2"/>
  </p:notesMasterIdLst>
  <p:sldIdLst>
    <p:sldId id="256" r:id="rId3"/>
    <p:sldId id="258" r:id="rId4"/>
    <p:sldId id="259" r:id="rId5"/>
    <p:sldId id="2025" r:id="rId6"/>
    <p:sldId id="260" r:id="rId7"/>
    <p:sldId id="267" r:id="rId8"/>
    <p:sldId id="2019" r:id="rId9"/>
    <p:sldId id="2023" r:id="rId10"/>
    <p:sldId id="2024" r:id="rId11"/>
    <p:sldId id="268" r:id="rId12"/>
    <p:sldId id="257" r:id="rId13"/>
    <p:sldId id="266" r:id="rId14"/>
    <p:sldId id="2021" r:id="rId15"/>
    <p:sldId id="2022" r:id="rId16"/>
    <p:sldId id="265" r:id="rId17"/>
    <p:sldId id="261" r:id="rId18"/>
    <p:sldId id="262" r:id="rId19"/>
    <p:sldId id="264" r:id="rId20"/>
    <p:sldId id="1998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89394-969F-4195-85DF-B1E5EAA8A75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7FEE-6A14-4058-B4E1-8B7617C3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80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23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756ED-1B77-4C44-BF05-A9B6B2DBB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0209D2-9EFF-EE42-A861-044D61A65380}"/>
              </a:ext>
            </a:extLst>
          </p:cNvPr>
          <p:cNvGrpSpPr/>
          <p:nvPr userDrawn="1"/>
        </p:nvGrpSpPr>
        <p:grpSpPr>
          <a:xfrm>
            <a:off x="516442" y="-15373"/>
            <a:ext cx="4621246" cy="6873373"/>
            <a:chOff x="8077201" y="2376488"/>
            <a:chExt cx="2759074" cy="4103687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EF0320A-DE47-A940-998B-2BE39B4CA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9CAAF0C-A2FA-DE48-A1AF-81D8D2D4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65F47514-360C-E942-A466-960371FB3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33E94B-287E-6E40-AD4A-9C4FE1221F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F8DF3-0369-8E4D-AEFC-8406A9BA40EC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fld id="{CD4ACE3F-BE47-4970-8165-D1DB061268A0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610"/>
            <a:ext cx="4114800" cy="365125"/>
          </a:xfrm>
        </p:spPr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338" y="286616"/>
            <a:ext cx="1607181" cy="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80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33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68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9173" y="470357"/>
            <a:ext cx="661365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722" y="1407668"/>
            <a:ext cx="10544555" cy="473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2742844" cy="685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9" y="0"/>
            <a:ext cx="12190679" cy="6857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744" y="69735"/>
            <a:ext cx="14630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4CA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584" y="1197759"/>
            <a:ext cx="11073180" cy="270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1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0.png"/><Relationship Id="rId7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815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0952" y="304800"/>
            <a:ext cx="2770631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722985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4CAF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3721734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49530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2879" y="352425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52958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34994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049" y="0"/>
                </a:lnTo>
              </a:path>
            </a:pathLst>
          </a:custGeom>
          <a:ln w="49530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2879" y="330454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52958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6400" y="327977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49529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3392" y="3255264"/>
            <a:ext cx="396240" cy="490855"/>
          </a:xfrm>
          <a:custGeom>
            <a:avLst/>
            <a:gdLst/>
            <a:ahLst/>
            <a:cxnLst/>
            <a:rect l="l" t="t" r="r" b="b"/>
            <a:pathLst>
              <a:path w="396239" h="490854">
                <a:moveTo>
                  <a:pt x="71881" y="0"/>
                </a:moveTo>
                <a:lnTo>
                  <a:pt x="11175" y="0"/>
                </a:lnTo>
                <a:lnTo>
                  <a:pt x="166115" y="238125"/>
                </a:lnTo>
                <a:lnTo>
                  <a:pt x="0" y="490728"/>
                </a:lnTo>
                <a:lnTo>
                  <a:pt x="60706" y="490728"/>
                </a:lnTo>
                <a:lnTo>
                  <a:pt x="196469" y="279781"/>
                </a:lnTo>
                <a:lnTo>
                  <a:pt x="253487" y="279781"/>
                </a:lnTo>
                <a:lnTo>
                  <a:pt x="225297" y="238125"/>
                </a:lnTo>
                <a:lnTo>
                  <a:pt x="253311" y="195072"/>
                </a:lnTo>
                <a:lnTo>
                  <a:pt x="196469" y="195072"/>
                </a:lnTo>
                <a:lnTo>
                  <a:pt x="71881" y="0"/>
                </a:lnTo>
                <a:close/>
              </a:path>
              <a:path w="396239" h="490854">
                <a:moveTo>
                  <a:pt x="253487" y="279781"/>
                </a:moveTo>
                <a:lnTo>
                  <a:pt x="196469" y="279781"/>
                </a:lnTo>
                <a:lnTo>
                  <a:pt x="332358" y="490728"/>
                </a:lnTo>
                <a:lnTo>
                  <a:pt x="396239" y="490728"/>
                </a:lnTo>
                <a:lnTo>
                  <a:pt x="253487" y="279781"/>
                </a:lnTo>
                <a:close/>
              </a:path>
              <a:path w="396239" h="490854">
                <a:moveTo>
                  <a:pt x="380238" y="0"/>
                </a:moveTo>
                <a:lnTo>
                  <a:pt x="319531" y="0"/>
                </a:lnTo>
                <a:lnTo>
                  <a:pt x="196469" y="195072"/>
                </a:lnTo>
                <a:lnTo>
                  <a:pt x="253311" y="195072"/>
                </a:lnTo>
                <a:lnTo>
                  <a:pt x="380238" y="0"/>
                </a:lnTo>
                <a:close/>
              </a:path>
            </a:pathLst>
          </a:custGeom>
          <a:solidFill>
            <a:srgbClr val="64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495" y="3255264"/>
            <a:ext cx="311150" cy="490855"/>
          </a:xfrm>
          <a:custGeom>
            <a:avLst/>
            <a:gdLst/>
            <a:ahLst/>
            <a:cxnLst/>
            <a:rect l="l" t="t" r="r" b="b"/>
            <a:pathLst>
              <a:path w="311150" h="490854">
                <a:moveTo>
                  <a:pt x="128905" y="0"/>
                </a:moveTo>
                <a:lnTo>
                  <a:pt x="0" y="0"/>
                </a:lnTo>
                <a:lnTo>
                  <a:pt x="0" y="490728"/>
                </a:lnTo>
                <a:lnTo>
                  <a:pt x="53086" y="490728"/>
                </a:lnTo>
                <a:lnTo>
                  <a:pt x="53086" y="299085"/>
                </a:lnTo>
                <a:lnTo>
                  <a:pt x="132715" y="299085"/>
                </a:lnTo>
                <a:lnTo>
                  <a:pt x="175216" y="297455"/>
                </a:lnTo>
                <a:lnTo>
                  <a:pt x="236120" y="281243"/>
                </a:lnTo>
                <a:lnTo>
                  <a:pt x="276487" y="249174"/>
                </a:lnTo>
                <a:lnTo>
                  <a:pt x="53086" y="249174"/>
                </a:lnTo>
                <a:lnTo>
                  <a:pt x="53086" y="49784"/>
                </a:lnTo>
                <a:lnTo>
                  <a:pt x="276365" y="49784"/>
                </a:lnTo>
                <a:lnTo>
                  <a:pt x="257810" y="30607"/>
                </a:lnTo>
                <a:lnTo>
                  <a:pt x="234453" y="16127"/>
                </a:lnTo>
                <a:lnTo>
                  <a:pt x="207549" y="6683"/>
                </a:lnTo>
                <a:lnTo>
                  <a:pt x="173549" y="1549"/>
                </a:lnTo>
                <a:lnTo>
                  <a:pt x="128905" y="0"/>
                </a:lnTo>
                <a:close/>
              </a:path>
              <a:path w="311150" h="490854">
                <a:moveTo>
                  <a:pt x="276365" y="49784"/>
                </a:moveTo>
                <a:lnTo>
                  <a:pt x="128905" y="49784"/>
                </a:lnTo>
                <a:lnTo>
                  <a:pt x="157491" y="50637"/>
                </a:lnTo>
                <a:lnTo>
                  <a:pt x="181483" y="53657"/>
                </a:lnTo>
                <a:lnTo>
                  <a:pt x="219964" y="68961"/>
                </a:lnTo>
                <a:lnTo>
                  <a:pt x="247411" y="102076"/>
                </a:lnTo>
                <a:lnTo>
                  <a:pt x="257810" y="149478"/>
                </a:lnTo>
                <a:lnTo>
                  <a:pt x="255150" y="174472"/>
                </a:lnTo>
                <a:lnTo>
                  <a:pt x="237021" y="215790"/>
                </a:lnTo>
                <a:lnTo>
                  <a:pt x="204098" y="239476"/>
                </a:lnTo>
                <a:lnTo>
                  <a:pt x="160764" y="248338"/>
                </a:lnTo>
                <a:lnTo>
                  <a:pt x="132715" y="249174"/>
                </a:lnTo>
                <a:lnTo>
                  <a:pt x="276487" y="249174"/>
                </a:lnTo>
                <a:lnTo>
                  <a:pt x="282124" y="243347"/>
                </a:lnTo>
                <a:lnTo>
                  <a:pt x="297640" y="215677"/>
                </a:lnTo>
                <a:lnTo>
                  <a:pt x="307465" y="183673"/>
                </a:lnTo>
                <a:lnTo>
                  <a:pt x="310896" y="149478"/>
                </a:lnTo>
                <a:lnTo>
                  <a:pt x="307405" y="115296"/>
                </a:lnTo>
                <a:lnTo>
                  <a:pt x="297164" y="82899"/>
                </a:lnTo>
                <a:lnTo>
                  <a:pt x="280517" y="54074"/>
                </a:lnTo>
                <a:lnTo>
                  <a:pt x="276365" y="49784"/>
                </a:lnTo>
                <a:close/>
              </a:path>
            </a:pathLst>
          </a:custGeom>
          <a:solidFill>
            <a:srgbClr val="64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0255" y="372173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49530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6608" y="3255009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52705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1128" y="3255264"/>
            <a:ext cx="329565" cy="490855"/>
          </a:xfrm>
          <a:custGeom>
            <a:avLst/>
            <a:gdLst/>
            <a:ahLst/>
            <a:cxnLst/>
            <a:rect l="l" t="t" r="r" b="b"/>
            <a:pathLst>
              <a:path w="329564" h="490854">
                <a:moveTo>
                  <a:pt x="128650" y="0"/>
                </a:moveTo>
                <a:lnTo>
                  <a:pt x="0" y="0"/>
                </a:lnTo>
                <a:lnTo>
                  <a:pt x="0" y="490728"/>
                </a:lnTo>
                <a:lnTo>
                  <a:pt x="56769" y="490728"/>
                </a:lnTo>
                <a:lnTo>
                  <a:pt x="56769" y="49784"/>
                </a:lnTo>
                <a:lnTo>
                  <a:pt x="291178" y="49784"/>
                </a:lnTo>
                <a:lnTo>
                  <a:pt x="243076" y="14519"/>
                </a:lnTo>
                <a:lnTo>
                  <a:pt x="178143" y="1490"/>
                </a:lnTo>
                <a:lnTo>
                  <a:pt x="128650" y="0"/>
                </a:lnTo>
                <a:close/>
              </a:path>
              <a:path w="329564" h="490854">
                <a:moveTo>
                  <a:pt x="291178" y="49784"/>
                </a:moveTo>
                <a:lnTo>
                  <a:pt x="132461" y="49784"/>
                </a:lnTo>
                <a:lnTo>
                  <a:pt x="161625" y="50024"/>
                </a:lnTo>
                <a:lnTo>
                  <a:pt x="187277" y="51704"/>
                </a:lnTo>
                <a:lnTo>
                  <a:pt x="230759" y="65150"/>
                </a:lnTo>
                <a:lnTo>
                  <a:pt x="264874" y="108759"/>
                </a:lnTo>
                <a:lnTo>
                  <a:pt x="276225" y="161036"/>
                </a:lnTo>
                <a:lnTo>
                  <a:pt x="274044" y="186207"/>
                </a:lnTo>
                <a:lnTo>
                  <a:pt x="255490" y="232169"/>
                </a:lnTo>
                <a:lnTo>
                  <a:pt x="217025" y="266273"/>
                </a:lnTo>
                <a:lnTo>
                  <a:pt x="160172" y="275611"/>
                </a:lnTo>
                <a:lnTo>
                  <a:pt x="132461" y="275971"/>
                </a:lnTo>
                <a:lnTo>
                  <a:pt x="117348" y="275971"/>
                </a:lnTo>
                <a:lnTo>
                  <a:pt x="253492" y="490728"/>
                </a:lnTo>
                <a:lnTo>
                  <a:pt x="314071" y="490728"/>
                </a:lnTo>
                <a:lnTo>
                  <a:pt x="192912" y="306705"/>
                </a:lnTo>
                <a:lnTo>
                  <a:pt x="224930" y="302633"/>
                </a:lnTo>
                <a:lnTo>
                  <a:pt x="277584" y="278630"/>
                </a:lnTo>
                <a:lnTo>
                  <a:pt x="313217" y="231556"/>
                </a:lnTo>
                <a:lnTo>
                  <a:pt x="327640" y="182939"/>
                </a:lnTo>
                <a:lnTo>
                  <a:pt x="329184" y="157225"/>
                </a:lnTo>
                <a:lnTo>
                  <a:pt x="324447" y="117415"/>
                </a:lnTo>
                <a:lnTo>
                  <a:pt x="311197" y="80486"/>
                </a:lnTo>
                <a:lnTo>
                  <a:pt x="291178" y="49784"/>
                </a:lnTo>
                <a:close/>
              </a:path>
            </a:pathLst>
          </a:custGeom>
          <a:solidFill>
            <a:srgbClr val="64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5176" y="372173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49530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2989" y="352425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55625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5176" y="34994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49530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02989" y="330454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55625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75176" y="327977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49529">
            <a:solidFill>
              <a:srgbClr val="64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5432" y="3206495"/>
            <a:ext cx="563880" cy="576580"/>
          </a:xfrm>
          <a:custGeom>
            <a:avLst/>
            <a:gdLst/>
            <a:ahLst/>
            <a:cxnLst/>
            <a:rect l="l" t="t" r="r" b="b"/>
            <a:pathLst>
              <a:path w="563879" h="576579">
                <a:moveTo>
                  <a:pt x="3810" y="241934"/>
                </a:moveTo>
                <a:lnTo>
                  <a:pt x="3214" y="253460"/>
                </a:lnTo>
                <a:lnTo>
                  <a:pt x="595" y="276510"/>
                </a:lnTo>
                <a:lnTo>
                  <a:pt x="0" y="288036"/>
                </a:lnTo>
                <a:lnTo>
                  <a:pt x="3731" y="334368"/>
                </a:lnTo>
                <a:lnTo>
                  <a:pt x="14520" y="378464"/>
                </a:lnTo>
                <a:lnTo>
                  <a:pt x="31759" y="419700"/>
                </a:lnTo>
                <a:lnTo>
                  <a:pt x="54839" y="457456"/>
                </a:lnTo>
                <a:lnTo>
                  <a:pt x="83153" y="491109"/>
                </a:lnTo>
                <a:lnTo>
                  <a:pt x="116092" y="520037"/>
                </a:lnTo>
                <a:lnTo>
                  <a:pt x="153048" y="543619"/>
                </a:lnTo>
                <a:lnTo>
                  <a:pt x="193413" y="561234"/>
                </a:lnTo>
                <a:lnTo>
                  <a:pt x="236580" y="572258"/>
                </a:lnTo>
                <a:lnTo>
                  <a:pt x="281940" y="576071"/>
                </a:lnTo>
                <a:lnTo>
                  <a:pt x="327299" y="572258"/>
                </a:lnTo>
                <a:lnTo>
                  <a:pt x="370466" y="561234"/>
                </a:lnTo>
                <a:lnTo>
                  <a:pt x="410831" y="543619"/>
                </a:lnTo>
                <a:lnTo>
                  <a:pt x="447787" y="520037"/>
                </a:lnTo>
                <a:lnTo>
                  <a:pt x="458312" y="510793"/>
                </a:lnTo>
                <a:lnTo>
                  <a:pt x="255651" y="510793"/>
                </a:lnTo>
                <a:lnTo>
                  <a:pt x="210388" y="506654"/>
                </a:lnTo>
                <a:lnTo>
                  <a:pt x="167784" y="494739"/>
                </a:lnTo>
                <a:lnTo>
                  <a:pt x="128552" y="475807"/>
                </a:lnTo>
                <a:lnTo>
                  <a:pt x="93402" y="450617"/>
                </a:lnTo>
                <a:lnTo>
                  <a:pt x="63047" y="419925"/>
                </a:lnTo>
                <a:lnTo>
                  <a:pt x="38198" y="384490"/>
                </a:lnTo>
                <a:lnTo>
                  <a:pt x="19568" y="345069"/>
                </a:lnTo>
                <a:lnTo>
                  <a:pt x="7868" y="302420"/>
                </a:lnTo>
                <a:lnTo>
                  <a:pt x="3810" y="257301"/>
                </a:lnTo>
                <a:lnTo>
                  <a:pt x="3810" y="241934"/>
                </a:lnTo>
                <a:close/>
              </a:path>
              <a:path w="563879" h="576579">
                <a:moveTo>
                  <a:pt x="281940" y="0"/>
                </a:moveTo>
                <a:lnTo>
                  <a:pt x="270637" y="0"/>
                </a:lnTo>
                <a:lnTo>
                  <a:pt x="266954" y="3809"/>
                </a:lnTo>
                <a:lnTo>
                  <a:pt x="314901" y="10123"/>
                </a:lnTo>
                <a:lnTo>
                  <a:pt x="359449" y="25576"/>
                </a:lnTo>
                <a:lnTo>
                  <a:pt x="399675" y="49224"/>
                </a:lnTo>
                <a:lnTo>
                  <a:pt x="434657" y="80121"/>
                </a:lnTo>
                <a:lnTo>
                  <a:pt x="463471" y="117322"/>
                </a:lnTo>
                <a:lnTo>
                  <a:pt x="485195" y="159883"/>
                </a:lnTo>
                <a:lnTo>
                  <a:pt x="498906" y="206857"/>
                </a:lnTo>
                <a:lnTo>
                  <a:pt x="503681" y="257301"/>
                </a:lnTo>
                <a:lnTo>
                  <a:pt x="499628" y="302420"/>
                </a:lnTo>
                <a:lnTo>
                  <a:pt x="487965" y="345069"/>
                </a:lnTo>
                <a:lnTo>
                  <a:pt x="469434" y="384490"/>
                </a:lnTo>
                <a:lnTo>
                  <a:pt x="444779" y="419925"/>
                </a:lnTo>
                <a:lnTo>
                  <a:pt x="414742" y="450617"/>
                </a:lnTo>
                <a:lnTo>
                  <a:pt x="380068" y="475807"/>
                </a:lnTo>
                <a:lnTo>
                  <a:pt x="341499" y="494739"/>
                </a:lnTo>
                <a:lnTo>
                  <a:pt x="299779" y="506654"/>
                </a:lnTo>
                <a:lnTo>
                  <a:pt x="255651" y="510793"/>
                </a:lnTo>
                <a:lnTo>
                  <a:pt x="458312" y="510793"/>
                </a:lnTo>
                <a:lnTo>
                  <a:pt x="509040" y="457456"/>
                </a:lnTo>
                <a:lnTo>
                  <a:pt x="532120" y="419700"/>
                </a:lnTo>
                <a:lnTo>
                  <a:pt x="549359" y="378464"/>
                </a:lnTo>
                <a:lnTo>
                  <a:pt x="560148" y="334368"/>
                </a:lnTo>
                <a:lnTo>
                  <a:pt x="563880" y="288036"/>
                </a:lnTo>
                <a:lnTo>
                  <a:pt x="560148" y="241703"/>
                </a:lnTo>
                <a:lnTo>
                  <a:pt x="549359" y="197607"/>
                </a:lnTo>
                <a:lnTo>
                  <a:pt x="532120" y="156371"/>
                </a:lnTo>
                <a:lnTo>
                  <a:pt x="509040" y="118615"/>
                </a:lnTo>
                <a:lnTo>
                  <a:pt x="480726" y="84963"/>
                </a:lnTo>
                <a:lnTo>
                  <a:pt x="447787" y="56034"/>
                </a:lnTo>
                <a:lnTo>
                  <a:pt x="410831" y="32452"/>
                </a:lnTo>
                <a:lnTo>
                  <a:pt x="370466" y="14837"/>
                </a:lnTo>
                <a:lnTo>
                  <a:pt x="327263" y="3809"/>
                </a:lnTo>
                <a:lnTo>
                  <a:pt x="281940" y="0"/>
                </a:lnTo>
                <a:close/>
              </a:path>
            </a:pathLst>
          </a:custGeom>
          <a:solidFill>
            <a:srgbClr val="64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3608" y="3246120"/>
            <a:ext cx="302260" cy="506095"/>
          </a:xfrm>
          <a:custGeom>
            <a:avLst/>
            <a:gdLst/>
            <a:ahLst/>
            <a:cxnLst/>
            <a:rect l="l" t="t" r="r" b="b"/>
            <a:pathLst>
              <a:path w="302260" h="506095">
                <a:moveTo>
                  <a:pt x="52831" y="360299"/>
                </a:moveTo>
                <a:lnTo>
                  <a:pt x="0" y="360299"/>
                </a:lnTo>
                <a:lnTo>
                  <a:pt x="9546" y="412268"/>
                </a:lnTo>
                <a:lnTo>
                  <a:pt x="31930" y="452996"/>
                </a:lnTo>
                <a:lnTo>
                  <a:pt x="64629" y="482307"/>
                </a:lnTo>
                <a:lnTo>
                  <a:pt x="105119" y="500023"/>
                </a:lnTo>
                <a:lnTo>
                  <a:pt x="150875" y="505967"/>
                </a:lnTo>
                <a:lnTo>
                  <a:pt x="201338" y="498944"/>
                </a:lnTo>
                <a:lnTo>
                  <a:pt x="243102" y="479222"/>
                </a:lnTo>
                <a:lnTo>
                  <a:pt x="263105" y="459993"/>
                </a:lnTo>
                <a:lnTo>
                  <a:pt x="150875" y="459993"/>
                </a:lnTo>
                <a:lnTo>
                  <a:pt x="123858" y="456275"/>
                </a:lnTo>
                <a:lnTo>
                  <a:pt x="93329" y="441769"/>
                </a:lnTo>
                <a:lnTo>
                  <a:pt x="67061" y="411452"/>
                </a:lnTo>
                <a:lnTo>
                  <a:pt x="52831" y="360299"/>
                </a:lnTo>
                <a:close/>
              </a:path>
              <a:path w="302260" h="506095">
                <a:moveTo>
                  <a:pt x="154686" y="0"/>
                </a:moveTo>
                <a:lnTo>
                  <a:pt x="110440" y="5852"/>
                </a:lnTo>
                <a:lnTo>
                  <a:pt x="70528" y="22920"/>
                </a:lnTo>
                <a:lnTo>
                  <a:pt x="38401" y="50474"/>
                </a:lnTo>
                <a:lnTo>
                  <a:pt x="17509" y="87782"/>
                </a:lnTo>
                <a:lnTo>
                  <a:pt x="11302" y="134112"/>
                </a:lnTo>
                <a:lnTo>
                  <a:pt x="24850" y="191710"/>
                </a:lnTo>
                <a:lnTo>
                  <a:pt x="57483" y="229520"/>
                </a:lnTo>
                <a:lnTo>
                  <a:pt x="97188" y="252233"/>
                </a:lnTo>
                <a:lnTo>
                  <a:pt x="173529" y="279032"/>
                </a:lnTo>
                <a:lnTo>
                  <a:pt x="209772" y="297513"/>
                </a:lnTo>
                <a:lnTo>
                  <a:pt x="235394" y="325352"/>
                </a:lnTo>
                <a:lnTo>
                  <a:pt x="245109" y="367918"/>
                </a:lnTo>
                <a:lnTo>
                  <a:pt x="237279" y="404969"/>
                </a:lnTo>
                <a:lnTo>
                  <a:pt x="216376" y="434101"/>
                </a:lnTo>
                <a:lnTo>
                  <a:pt x="186281" y="453161"/>
                </a:lnTo>
                <a:lnTo>
                  <a:pt x="150875" y="459993"/>
                </a:lnTo>
                <a:lnTo>
                  <a:pt x="263105" y="459993"/>
                </a:lnTo>
                <a:lnTo>
                  <a:pt x="274722" y="448827"/>
                </a:lnTo>
                <a:lnTo>
                  <a:pt x="294753" y="409781"/>
                </a:lnTo>
                <a:lnTo>
                  <a:pt x="301751" y="364108"/>
                </a:lnTo>
                <a:lnTo>
                  <a:pt x="289794" y="307060"/>
                </a:lnTo>
                <a:lnTo>
                  <a:pt x="259810" y="269763"/>
                </a:lnTo>
                <a:lnTo>
                  <a:pt x="220634" y="246112"/>
                </a:lnTo>
                <a:lnTo>
                  <a:pt x="181101" y="229996"/>
                </a:lnTo>
                <a:lnTo>
                  <a:pt x="132554" y="211740"/>
                </a:lnTo>
                <a:lnTo>
                  <a:pt x="95710" y="193103"/>
                </a:lnTo>
                <a:lnTo>
                  <a:pt x="72320" y="167989"/>
                </a:lnTo>
                <a:lnTo>
                  <a:pt x="64134" y="130301"/>
                </a:lnTo>
                <a:lnTo>
                  <a:pt x="70794" y="96123"/>
                </a:lnTo>
                <a:lnTo>
                  <a:pt x="89122" y="69468"/>
                </a:lnTo>
                <a:lnTo>
                  <a:pt x="116641" y="52149"/>
                </a:lnTo>
                <a:lnTo>
                  <a:pt x="150875" y="45974"/>
                </a:lnTo>
                <a:lnTo>
                  <a:pt x="255429" y="45974"/>
                </a:lnTo>
                <a:lnTo>
                  <a:pt x="240903" y="28765"/>
                </a:lnTo>
                <a:lnTo>
                  <a:pt x="198669" y="6834"/>
                </a:lnTo>
                <a:lnTo>
                  <a:pt x="154686" y="0"/>
                </a:lnTo>
                <a:close/>
              </a:path>
              <a:path w="302260" h="506095">
                <a:moveTo>
                  <a:pt x="255429" y="45974"/>
                </a:moveTo>
                <a:lnTo>
                  <a:pt x="150875" y="45974"/>
                </a:lnTo>
                <a:lnTo>
                  <a:pt x="190432" y="54250"/>
                </a:lnTo>
                <a:lnTo>
                  <a:pt x="215487" y="74755"/>
                </a:lnTo>
                <a:lnTo>
                  <a:pt x="229921" y="100998"/>
                </a:lnTo>
                <a:lnTo>
                  <a:pt x="237616" y="126491"/>
                </a:lnTo>
                <a:lnTo>
                  <a:pt x="290449" y="126491"/>
                </a:lnTo>
                <a:lnTo>
                  <a:pt x="273968" y="67937"/>
                </a:lnTo>
                <a:lnTo>
                  <a:pt x="255429" y="459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34128" y="3246120"/>
            <a:ext cx="472440" cy="506095"/>
          </a:xfrm>
          <a:custGeom>
            <a:avLst/>
            <a:gdLst/>
            <a:ahLst/>
            <a:cxnLst/>
            <a:rect l="l" t="t" r="r" b="b"/>
            <a:pathLst>
              <a:path w="472439" h="506095">
                <a:moveTo>
                  <a:pt x="249427" y="0"/>
                </a:moveTo>
                <a:lnTo>
                  <a:pt x="203043" y="4130"/>
                </a:lnTo>
                <a:lnTo>
                  <a:pt x="160022" y="16019"/>
                </a:lnTo>
                <a:lnTo>
                  <a:pt x="120922" y="34910"/>
                </a:lnTo>
                <a:lnTo>
                  <a:pt x="86304" y="60048"/>
                </a:lnTo>
                <a:lnTo>
                  <a:pt x="56725" y="90676"/>
                </a:lnTo>
                <a:lnTo>
                  <a:pt x="32747" y="126040"/>
                </a:lnTo>
                <a:lnTo>
                  <a:pt x="14927" y="165383"/>
                </a:lnTo>
                <a:lnTo>
                  <a:pt x="3824" y="207949"/>
                </a:lnTo>
                <a:lnTo>
                  <a:pt x="0" y="252983"/>
                </a:lnTo>
                <a:lnTo>
                  <a:pt x="3950" y="299021"/>
                </a:lnTo>
                <a:lnTo>
                  <a:pt x="15366" y="342121"/>
                </a:lnTo>
                <a:lnTo>
                  <a:pt x="33593" y="381620"/>
                </a:lnTo>
                <a:lnTo>
                  <a:pt x="57980" y="416858"/>
                </a:lnTo>
                <a:lnTo>
                  <a:pt x="87872" y="447173"/>
                </a:lnTo>
                <a:lnTo>
                  <a:pt x="122616" y="471903"/>
                </a:lnTo>
                <a:lnTo>
                  <a:pt x="161558" y="490387"/>
                </a:lnTo>
                <a:lnTo>
                  <a:pt x="204047" y="501962"/>
                </a:lnTo>
                <a:lnTo>
                  <a:pt x="249427" y="505967"/>
                </a:lnTo>
                <a:lnTo>
                  <a:pt x="301904" y="500804"/>
                </a:lnTo>
                <a:lnTo>
                  <a:pt x="349240" y="486377"/>
                </a:lnTo>
                <a:lnTo>
                  <a:pt x="390699" y="464280"/>
                </a:lnTo>
                <a:lnTo>
                  <a:pt x="396001" y="459993"/>
                </a:lnTo>
                <a:lnTo>
                  <a:pt x="249427" y="459993"/>
                </a:lnTo>
                <a:lnTo>
                  <a:pt x="204034" y="454558"/>
                </a:lnTo>
                <a:lnTo>
                  <a:pt x="162547" y="439059"/>
                </a:lnTo>
                <a:lnTo>
                  <a:pt x="126087" y="414707"/>
                </a:lnTo>
                <a:lnTo>
                  <a:pt x="95776" y="382712"/>
                </a:lnTo>
                <a:lnTo>
                  <a:pt x="72736" y="344287"/>
                </a:lnTo>
                <a:lnTo>
                  <a:pt x="58090" y="300640"/>
                </a:lnTo>
                <a:lnTo>
                  <a:pt x="52959" y="252983"/>
                </a:lnTo>
                <a:lnTo>
                  <a:pt x="57890" y="205538"/>
                </a:lnTo>
                <a:lnTo>
                  <a:pt x="72070" y="162436"/>
                </a:lnTo>
                <a:lnTo>
                  <a:pt x="94576" y="124754"/>
                </a:lnTo>
                <a:lnTo>
                  <a:pt x="124487" y="93571"/>
                </a:lnTo>
                <a:lnTo>
                  <a:pt x="160881" y="69963"/>
                </a:lnTo>
                <a:lnTo>
                  <a:pt x="202835" y="55008"/>
                </a:lnTo>
                <a:lnTo>
                  <a:pt x="249427" y="49783"/>
                </a:lnTo>
                <a:lnTo>
                  <a:pt x="398441" y="49783"/>
                </a:lnTo>
                <a:lnTo>
                  <a:pt x="396366" y="47926"/>
                </a:lnTo>
                <a:lnTo>
                  <a:pt x="355110" y="23146"/>
                </a:lnTo>
                <a:lnTo>
                  <a:pt x="306093" y="6248"/>
                </a:lnTo>
                <a:lnTo>
                  <a:pt x="249427" y="0"/>
                </a:lnTo>
                <a:close/>
              </a:path>
              <a:path w="472439" h="506095">
                <a:moveTo>
                  <a:pt x="472439" y="367918"/>
                </a:moveTo>
                <a:lnTo>
                  <a:pt x="415798" y="367918"/>
                </a:lnTo>
                <a:lnTo>
                  <a:pt x="399339" y="390396"/>
                </a:lnTo>
                <a:lnTo>
                  <a:pt x="366617" y="421147"/>
                </a:lnTo>
                <a:lnTo>
                  <a:pt x="316892" y="448304"/>
                </a:lnTo>
                <a:lnTo>
                  <a:pt x="249427" y="459993"/>
                </a:lnTo>
                <a:lnTo>
                  <a:pt x="396001" y="459993"/>
                </a:lnTo>
                <a:lnTo>
                  <a:pt x="425544" y="436108"/>
                </a:lnTo>
                <a:lnTo>
                  <a:pt x="453036" y="403456"/>
                </a:lnTo>
                <a:lnTo>
                  <a:pt x="472439" y="367918"/>
                </a:lnTo>
                <a:close/>
              </a:path>
              <a:path w="472439" h="506095">
                <a:moveTo>
                  <a:pt x="398441" y="49783"/>
                </a:moveTo>
                <a:lnTo>
                  <a:pt x="249427" y="49783"/>
                </a:lnTo>
                <a:lnTo>
                  <a:pt x="312624" y="60384"/>
                </a:lnTo>
                <a:lnTo>
                  <a:pt x="360949" y="85724"/>
                </a:lnTo>
                <a:lnTo>
                  <a:pt x="395106" y="116113"/>
                </a:lnTo>
                <a:lnTo>
                  <a:pt x="415798" y="141858"/>
                </a:lnTo>
                <a:lnTo>
                  <a:pt x="472439" y="141858"/>
                </a:lnTo>
                <a:lnTo>
                  <a:pt x="455144" y="110051"/>
                </a:lnTo>
                <a:lnTo>
                  <a:pt x="429749" y="77818"/>
                </a:lnTo>
                <a:lnTo>
                  <a:pt x="398441" y="4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4103" y="3255264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90728"/>
                </a:lnTo>
              </a:path>
            </a:pathLst>
          </a:custGeom>
          <a:ln w="548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29071" y="3721100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55551" y="3524250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529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071" y="34994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049" y="0"/>
                </a:lnTo>
              </a:path>
            </a:pathLst>
          </a:custGeom>
          <a:ln w="495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55551" y="330580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529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9071" y="328040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79591" y="3255264"/>
            <a:ext cx="387350" cy="490855"/>
          </a:xfrm>
          <a:custGeom>
            <a:avLst/>
            <a:gdLst/>
            <a:ahLst/>
            <a:cxnLst/>
            <a:rect l="l" t="t" r="r" b="b"/>
            <a:pathLst>
              <a:path w="387350" h="490854">
                <a:moveTo>
                  <a:pt x="57150" y="0"/>
                </a:moveTo>
                <a:lnTo>
                  <a:pt x="0" y="0"/>
                </a:lnTo>
                <a:lnTo>
                  <a:pt x="0" y="490728"/>
                </a:lnTo>
                <a:lnTo>
                  <a:pt x="53975" y="490728"/>
                </a:lnTo>
                <a:lnTo>
                  <a:pt x="53975" y="76200"/>
                </a:lnTo>
                <a:lnTo>
                  <a:pt x="109375" y="76200"/>
                </a:lnTo>
                <a:lnTo>
                  <a:pt x="57150" y="0"/>
                </a:lnTo>
                <a:close/>
              </a:path>
              <a:path w="387350" h="490854">
                <a:moveTo>
                  <a:pt x="109375" y="76200"/>
                </a:moveTo>
                <a:lnTo>
                  <a:pt x="53975" y="76200"/>
                </a:lnTo>
                <a:lnTo>
                  <a:pt x="337947" y="490728"/>
                </a:lnTo>
                <a:lnTo>
                  <a:pt x="387096" y="490728"/>
                </a:lnTo>
                <a:lnTo>
                  <a:pt x="387096" y="409702"/>
                </a:lnTo>
                <a:lnTo>
                  <a:pt x="337947" y="409702"/>
                </a:lnTo>
                <a:lnTo>
                  <a:pt x="109375" y="76200"/>
                </a:lnTo>
                <a:close/>
              </a:path>
              <a:path w="387350" h="490854">
                <a:moveTo>
                  <a:pt x="387096" y="0"/>
                </a:moveTo>
                <a:lnTo>
                  <a:pt x="337947" y="0"/>
                </a:lnTo>
                <a:lnTo>
                  <a:pt x="337947" y="409702"/>
                </a:lnTo>
                <a:lnTo>
                  <a:pt x="387096" y="409702"/>
                </a:lnTo>
                <a:lnTo>
                  <a:pt x="387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42888" y="3246120"/>
            <a:ext cx="472440" cy="506095"/>
          </a:xfrm>
          <a:custGeom>
            <a:avLst/>
            <a:gdLst/>
            <a:ahLst/>
            <a:cxnLst/>
            <a:rect l="l" t="t" r="r" b="b"/>
            <a:pathLst>
              <a:path w="472440" h="506095">
                <a:moveTo>
                  <a:pt x="249428" y="0"/>
                </a:moveTo>
                <a:lnTo>
                  <a:pt x="203043" y="4130"/>
                </a:lnTo>
                <a:lnTo>
                  <a:pt x="160022" y="16019"/>
                </a:lnTo>
                <a:lnTo>
                  <a:pt x="120922" y="34910"/>
                </a:lnTo>
                <a:lnTo>
                  <a:pt x="86304" y="60048"/>
                </a:lnTo>
                <a:lnTo>
                  <a:pt x="56725" y="90676"/>
                </a:lnTo>
                <a:lnTo>
                  <a:pt x="32747" y="126040"/>
                </a:lnTo>
                <a:lnTo>
                  <a:pt x="14927" y="165383"/>
                </a:lnTo>
                <a:lnTo>
                  <a:pt x="3824" y="207949"/>
                </a:lnTo>
                <a:lnTo>
                  <a:pt x="0" y="252983"/>
                </a:lnTo>
                <a:lnTo>
                  <a:pt x="3955" y="299021"/>
                </a:lnTo>
                <a:lnTo>
                  <a:pt x="15407" y="342121"/>
                </a:lnTo>
                <a:lnTo>
                  <a:pt x="33734" y="381620"/>
                </a:lnTo>
                <a:lnTo>
                  <a:pt x="58314" y="416858"/>
                </a:lnTo>
                <a:lnTo>
                  <a:pt x="88525" y="447173"/>
                </a:lnTo>
                <a:lnTo>
                  <a:pt x="123745" y="471903"/>
                </a:lnTo>
                <a:lnTo>
                  <a:pt x="163351" y="490387"/>
                </a:lnTo>
                <a:lnTo>
                  <a:pt x="206723" y="501962"/>
                </a:lnTo>
                <a:lnTo>
                  <a:pt x="253237" y="505967"/>
                </a:lnTo>
                <a:lnTo>
                  <a:pt x="304109" y="500804"/>
                </a:lnTo>
                <a:lnTo>
                  <a:pt x="350369" y="486377"/>
                </a:lnTo>
                <a:lnTo>
                  <a:pt x="391175" y="464280"/>
                </a:lnTo>
                <a:lnTo>
                  <a:pt x="396426" y="459993"/>
                </a:lnTo>
                <a:lnTo>
                  <a:pt x="249428" y="459993"/>
                </a:lnTo>
                <a:lnTo>
                  <a:pt x="204034" y="454558"/>
                </a:lnTo>
                <a:lnTo>
                  <a:pt x="162547" y="439059"/>
                </a:lnTo>
                <a:lnTo>
                  <a:pt x="126087" y="414707"/>
                </a:lnTo>
                <a:lnTo>
                  <a:pt x="95776" y="382712"/>
                </a:lnTo>
                <a:lnTo>
                  <a:pt x="72736" y="344287"/>
                </a:lnTo>
                <a:lnTo>
                  <a:pt x="58090" y="300640"/>
                </a:lnTo>
                <a:lnTo>
                  <a:pt x="52959" y="252983"/>
                </a:lnTo>
                <a:lnTo>
                  <a:pt x="58090" y="205538"/>
                </a:lnTo>
                <a:lnTo>
                  <a:pt x="72736" y="162436"/>
                </a:lnTo>
                <a:lnTo>
                  <a:pt x="95776" y="124754"/>
                </a:lnTo>
                <a:lnTo>
                  <a:pt x="126087" y="93571"/>
                </a:lnTo>
                <a:lnTo>
                  <a:pt x="162547" y="69963"/>
                </a:lnTo>
                <a:lnTo>
                  <a:pt x="204034" y="55008"/>
                </a:lnTo>
                <a:lnTo>
                  <a:pt x="249428" y="49783"/>
                </a:lnTo>
                <a:lnTo>
                  <a:pt x="398441" y="49783"/>
                </a:lnTo>
                <a:lnTo>
                  <a:pt x="396366" y="47926"/>
                </a:lnTo>
                <a:lnTo>
                  <a:pt x="355110" y="23146"/>
                </a:lnTo>
                <a:lnTo>
                  <a:pt x="306093" y="6248"/>
                </a:lnTo>
                <a:lnTo>
                  <a:pt x="249428" y="0"/>
                </a:lnTo>
                <a:close/>
              </a:path>
              <a:path w="472440" h="506095">
                <a:moveTo>
                  <a:pt x="472439" y="367918"/>
                </a:moveTo>
                <a:lnTo>
                  <a:pt x="415797" y="367918"/>
                </a:lnTo>
                <a:lnTo>
                  <a:pt x="399339" y="390396"/>
                </a:lnTo>
                <a:lnTo>
                  <a:pt x="366617" y="421147"/>
                </a:lnTo>
                <a:lnTo>
                  <a:pt x="316892" y="448304"/>
                </a:lnTo>
                <a:lnTo>
                  <a:pt x="249428" y="459993"/>
                </a:lnTo>
                <a:lnTo>
                  <a:pt x="396426" y="459993"/>
                </a:lnTo>
                <a:lnTo>
                  <a:pt x="425685" y="436108"/>
                </a:lnTo>
                <a:lnTo>
                  <a:pt x="453054" y="403456"/>
                </a:lnTo>
                <a:lnTo>
                  <a:pt x="472439" y="367918"/>
                </a:lnTo>
                <a:close/>
              </a:path>
              <a:path w="472440" h="506095">
                <a:moveTo>
                  <a:pt x="398441" y="49783"/>
                </a:moveTo>
                <a:lnTo>
                  <a:pt x="249428" y="49783"/>
                </a:lnTo>
                <a:lnTo>
                  <a:pt x="313160" y="60384"/>
                </a:lnTo>
                <a:lnTo>
                  <a:pt x="362378" y="85724"/>
                </a:lnTo>
                <a:lnTo>
                  <a:pt x="396714" y="116113"/>
                </a:lnTo>
                <a:lnTo>
                  <a:pt x="415797" y="141858"/>
                </a:lnTo>
                <a:lnTo>
                  <a:pt x="472439" y="141858"/>
                </a:lnTo>
                <a:lnTo>
                  <a:pt x="455144" y="110051"/>
                </a:lnTo>
                <a:lnTo>
                  <a:pt x="429749" y="77818"/>
                </a:lnTo>
                <a:lnTo>
                  <a:pt x="398441" y="49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8480" y="3721100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4832" y="3524250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52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88480" y="3499484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495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14832" y="330580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52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88480" y="328040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82993" y="3915409"/>
            <a:ext cx="8423015" cy="2822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95"/>
              </a:spcBef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Commercial Lunar 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Payload</a:t>
            </a:r>
            <a:r>
              <a:rPr sz="26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lang="en-US" sz="2600" b="1" spc="-15" dirty="0">
                <a:solidFill>
                  <a:srgbClr val="FFFFFF"/>
                </a:solidFill>
                <a:latin typeface="Arial"/>
                <a:cs typeface="Arial"/>
              </a:rPr>
              <a:t> (CLPS)</a:t>
            </a:r>
          </a:p>
          <a:p>
            <a:pPr marL="12700" marR="5080">
              <a:lnSpc>
                <a:spcPct val="113100"/>
              </a:lnSpc>
              <a:spcBef>
                <a:spcPts val="95"/>
              </a:spcBef>
            </a:pPr>
            <a:r>
              <a:rPr lang="en-US" sz="2600" b="1" spc="-15" dirty="0">
                <a:solidFill>
                  <a:srgbClr val="FFFFFF"/>
                </a:solidFill>
                <a:latin typeface="Arial"/>
                <a:cs typeface="Arial"/>
              </a:rPr>
              <a:t>For Lunar Science</a:t>
            </a:r>
            <a:endParaRPr sz="26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835"/>
              </a:spcBef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Schonfeld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CLPS Integration Manager</a:t>
            </a:r>
          </a:p>
          <a:p>
            <a:pPr marL="41275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julie.schonfeld@nasa.gov</a:t>
            </a:r>
          </a:p>
          <a:p>
            <a:pPr marL="41275">
              <a:lnSpc>
                <a:spcPct val="100000"/>
              </a:lnSpc>
            </a:pPr>
            <a:endParaRPr lang="en-US" sz="1800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</a:pPr>
            <a:r>
              <a:rPr lang="en-US"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Biology Technology Workshop (</a:t>
            </a:r>
            <a:r>
              <a:rPr lang="en-US" sz="18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LBTech</a:t>
            </a:r>
            <a:r>
              <a:rPr lang="en-US"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 marR="6637020">
              <a:lnSpc>
                <a:spcPct val="100000"/>
              </a:lnSpc>
            </a:pPr>
            <a:r>
              <a:rPr lang="en-US"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" y="69735"/>
            <a:ext cx="83286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Typical </a:t>
            </a:r>
            <a:r>
              <a:rPr spc="-10" dirty="0"/>
              <a:t>RFTP </a:t>
            </a:r>
            <a:r>
              <a:rPr spc="-5" dirty="0"/>
              <a:t>Payload</a:t>
            </a:r>
            <a:r>
              <a:rPr spc="-5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4985" y="744016"/>
            <a:ext cx="4890135" cy="497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3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Dimensions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mounting/Orientation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Brackets/bolt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hole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pattern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Position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relative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horizon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Height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0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Obstruction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free area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movement/other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Field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Keep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zone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Thermal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conductance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Payload temperature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Description of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function(s)/objectives</a:t>
            </a:r>
            <a:endParaRPr sz="2000">
              <a:latin typeface="Calibri"/>
              <a:cs typeface="Calibri"/>
            </a:endParaRPr>
          </a:p>
          <a:p>
            <a:pPr marL="473709" lvl="1" indent="-234950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Phases/rough timeline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operation</a:t>
            </a:r>
            <a:endParaRPr sz="2000">
              <a:latin typeface="Calibri"/>
              <a:cs typeface="Calibri"/>
            </a:endParaRPr>
          </a:p>
          <a:p>
            <a:pPr marL="473709" marR="583565" lvl="1" indent="-234315">
              <a:lnSpc>
                <a:spcPts val="2010"/>
              </a:lnSpc>
              <a:spcBef>
                <a:spcPts val="345"/>
              </a:spcBef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Coordination/cooperation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 other  payloads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7736" y="744016"/>
            <a:ext cx="5031740" cy="519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3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Functional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checkout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requirements/phase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Electrical</a:t>
            </a:r>
            <a:endParaRPr sz="2000">
              <a:latin typeface="Calibri"/>
              <a:cs typeface="Calibri"/>
            </a:endParaRPr>
          </a:p>
          <a:p>
            <a:pPr marL="473709" marR="5080" lvl="1" indent="-235585">
              <a:lnSpc>
                <a:spcPts val="2010"/>
              </a:lnSpc>
              <a:spcBef>
                <a:spcPts val="340"/>
              </a:spcBef>
              <a:buFont typeface="Arial"/>
              <a:buChar char="-"/>
              <a:tabLst>
                <a:tab pos="47434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#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channels,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Watts/channel/phase/DC  voltage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supply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250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Channels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Number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channels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Connection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(wired/wireless)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Connector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pinouts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hardware</a:t>
            </a:r>
            <a:endParaRPr sz="2000">
              <a:latin typeface="Calibri"/>
              <a:cs typeface="Calibri"/>
            </a:endParaRPr>
          </a:p>
          <a:p>
            <a:pPr marL="473709" marR="768985" lvl="1" indent="-235585">
              <a:lnSpc>
                <a:spcPts val="2010"/>
              </a:lnSpc>
              <a:spcBef>
                <a:spcPts val="345"/>
              </a:spcBef>
              <a:buFont typeface="Arial"/>
              <a:buChar char="-"/>
              <a:tabLst>
                <a:tab pos="474345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wire communication (RS-422  standard)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250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Communication protocol/data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format</a:t>
            </a:r>
            <a:endParaRPr sz="2000">
              <a:latin typeface="Calibri"/>
              <a:cs typeface="Calibri"/>
            </a:endParaRPr>
          </a:p>
          <a:p>
            <a:pPr marL="473709" marR="643890" lvl="1" indent="-235585">
              <a:lnSpc>
                <a:spcPts val="2000"/>
              </a:lnSpc>
              <a:spcBef>
                <a:spcPts val="355"/>
              </a:spcBef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Rates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timeline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commanding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downlink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260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downlink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300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Phases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purpose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30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Synchronization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needs</a:t>
            </a:r>
            <a:endParaRPr sz="2000">
              <a:latin typeface="Calibri"/>
              <a:cs typeface="Calibri"/>
            </a:endParaRPr>
          </a:p>
          <a:p>
            <a:pPr marL="473709" lvl="1" indent="-235585">
              <a:lnSpc>
                <a:spcPts val="2355"/>
              </a:lnSpc>
              <a:buFont typeface="Arial"/>
              <a:buChar char="-"/>
              <a:tabLst>
                <a:tab pos="4743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Timestamp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899904" y="228600"/>
            <a:ext cx="1953768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H="1">
            <a:off x="7897368" y="3410711"/>
            <a:ext cx="73151" cy="418970"/>
          </a:xfrm>
          <a:custGeom>
            <a:avLst/>
            <a:gdLst/>
            <a:ahLst/>
            <a:cxnLst/>
            <a:rect l="l" t="t" r="r" b="b"/>
            <a:pathLst>
              <a:path h="929639">
                <a:moveTo>
                  <a:pt x="0" y="0"/>
                </a:moveTo>
                <a:lnTo>
                  <a:pt x="0" y="9293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4CAF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8591" y="305798"/>
            <a:ext cx="824115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5"/>
              </a:spcBef>
            </a:pPr>
            <a:r>
              <a:rPr lang="en-US" sz="2400" spc="-5" dirty="0"/>
              <a:t>Exploration Science Strategy and Integration Office (</a:t>
            </a:r>
            <a:r>
              <a:rPr sz="2400" spc="-5" dirty="0"/>
              <a:t>ESSIO</a:t>
            </a:r>
            <a:r>
              <a:rPr lang="en-US" sz="2400" spc="-5" dirty="0"/>
              <a:t>)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2572511" y="2715767"/>
            <a:ext cx="6245225" cy="0"/>
          </a:xfrm>
          <a:custGeom>
            <a:avLst/>
            <a:gdLst/>
            <a:ahLst/>
            <a:cxnLst/>
            <a:rect l="l" t="t" r="r" b="b"/>
            <a:pathLst>
              <a:path w="6245225">
                <a:moveTo>
                  <a:pt x="0" y="0"/>
                </a:moveTo>
                <a:lnTo>
                  <a:pt x="6245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H="1">
            <a:off x="1048513" y="3416171"/>
            <a:ext cx="45719" cy="453769"/>
          </a:xfrm>
          <a:custGeom>
            <a:avLst/>
            <a:gdLst/>
            <a:ahLst/>
            <a:cxnLst/>
            <a:rect l="l" t="t" r="r" b="b"/>
            <a:pathLst>
              <a:path h="845185">
                <a:moveTo>
                  <a:pt x="0" y="0"/>
                </a:moveTo>
                <a:lnTo>
                  <a:pt x="0" y="8451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495" y="3581400"/>
            <a:ext cx="1134110" cy="356870"/>
          </a:xfrm>
          <a:custGeom>
            <a:avLst/>
            <a:gdLst/>
            <a:ahLst/>
            <a:cxnLst/>
            <a:rect l="l" t="t" r="r" b="b"/>
            <a:pathLst>
              <a:path w="1134110" h="356870">
                <a:moveTo>
                  <a:pt x="1074420" y="0"/>
                </a:moveTo>
                <a:lnTo>
                  <a:pt x="59436" y="0"/>
                </a:lnTo>
                <a:lnTo>
                  <a:pt x="36299" y="4679"/>
                </a:lnTo>
                <a:lnTo>
                  <a:pt x="17406" y="17430"/>
                </a:lnTo>
                <a:lnTo>
                  <a:pt x="4670" y="36325"/>
                </a:lnTo>
                <a:lnTo>
                  <a:pt x="0" y="59436"/>
                </a:lnTo>
                <a:lnTo>
                  <a:pt x="0" y="297180"/>
                </a:lnTo>
                <a:lnTo>
                  <a:pt x="4670" y="320290"/>
                </a:lnTo>
                <a:lnTo>
                  <a:pt x="17406" y="339185"/>
                </a:lnTo>
                <a:lnTo>
                  <a:pt x="36299" y="351936"/>
                </a:lnTo>
                <a:lnTo>
                  <a:pt x="59436" y="356616"/>
                </a:lnTo>
                <a:lnTo>
                  <a:pt x="1074420" y="356616"/>
                </a:lnTo>
                <a:lnTo>
                  <a:pt x="1097530" y="351936"/>
                </a:lnTo>
                <a:lnTo>
                  <a:pt x="1116425" y="339185"/>
                </a:lnTo>
                <a:lnTo>
                  <a:pt x="1129176" y="320290"/>
                </a:lnTo>
                <a:lnTo>
                  <a:pt x="1133856" y="297180"/>
                </a:lnTo>
                <a:lnTo>
                  <a:pt x="1133856" y="59436"/>
                </a:lnTo>
                <a:lnTo>
                  <a:pt x="1129176" y="36325"/>
                </a:lnTo>
                <a:lnTo>
                  <a:pt x="1116425" y="17430"/>
                </a:lnTo>
                <a:lnTo>
                  <a:pt x="1097530" y="4679"/>
                </a:lnTo>
                <a:lnTo>
                  <a:pt x="107442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" y="3581400"/>
            <a:ext cx="1134110" cy="356870"/>
          </a:xfrm>
          <a:custGeom>
            <a:avLst/>
            <a:gdLst/>
            <a:ahLst/>
            <a:cxnLst/>
            <a:rect l="l" t="t" r="r" b="b"/>
            <a:pathLst>
              <a:path w="1134110" h="356870">
                <a:moveTo>
                  <a:pt x="0" y="59436"/>
                </a:moveTo>
                <a:lnTo>
                  <a:pt x="4670" y="36325"/>
                </a:lnTo>
                <a:lnTo>
                  <a:pt x="17406" y="17430"/>
                </a:lnTo>
                <a:lnTo>
                  <a:pt x="36299" y="4679"/>
                </a:lnTo>
                <a:lnTo>
                  <a:pt x="59436" y="0"/>
                </a:lnTo>
                <a:lnTo>
                  <a:pt x="1074420" y="0"/>
                </a:lnTo>
                <a:lnTo>
                  <a:pt x="1097530" y="4679"/>
                </a:lnTo>
                <a:lnTo>
                  <a:pt x="1116425" y="17430"/>
                </a:lnTo>
                <a:lnTo>
                  <a:pt x="1129176" y="36325"/>
                </a:lnTo>
                <a:lnTo>
                  <a:pt x="1133856" y="59436"/>
                </a:lnTo>
                <a:lnTo>
                  <a:pt x="1133856" y="297180"/>
                </a:lnTo>
                <a:lnTo>
                  <a:pt x="1129176" y="320290"/>
                </a:lnTo>
                <a:lnTo>
                  <a:pt x="1116425" y="339185"/>
                </a:lnTo>
                <a:lnTo>
                  <a:pt x="1097530" y="351936"/>
                </a:lnTo>
                <a:lnTo>
                  <a:pt x="1074420" y="356616"/>
                </a:lnTo>
                <a:lnTo>
                  <a:pt x="59436" y="356616"/>
                </a:lnTo>
                <a:lnTo>
                  <a:pt x="36299" y="351936"/>
                </a:lnTo>
                <a:lnTo>
                  <a:pt x="17406" y="339185"/>
                </a:lnTo>
                <a:lnTo>
                  <a:pt x="4670" y="320290"/>
                </a:lnTo>
                <a:lnTo>
                  <a:pt x="0" y="297180"/>
                </a:lnTo>
                <a:lnTo>
                  <a:pt x="0" y="594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5279" y="3654628"/>
            <a:ext cx="7353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Jay</a:t>
            </a:r>
            <a:r>
              <a:rPr sz="12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Jenkins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 flipH="1">
            <a:off x="2526792" y="2715767"/>
            <a:ext cx="45719" cy="1113917"/>
          </a:xfrm>
          <a:custGeom>
            <a:avLst/>
            <a:gdLst/>
            <a:ahLst/>
            <a:cxnLst/>
            <a:rect l="l" t="t" r="r" b="b"/>
            <a:pathLst>
              <a:path h="1850389">
                <a:moveTo>
                  <a:pt x="0" y="0"/>
                </a:moveTo>
                <a:lnTo>
                  <a:pt x="0" y="184988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8136" y="3410711"/>
            <a:ext cx="3059430" cy="6350"/>
          </a:xfrm>
          <a:custGeom>
            <a:avLst/>
            <a:gdLst/>
            <a:ahLst/>
            <a:cxnLst/>
            <a:rect l="l" t="t" r="r" b="b"/>
            <a:pathLst>
              <a:path w="3059429" h="6350">
                <a:moveTo>
                  <a:pt x="0" y="5968"/>
                </a:moveTo>
                <a:lnTo>
                  <a:pt x="305892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8327" y="3416809"/>
            <a:ext cx="45719" cy="412876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5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8527" y="3590544"/>
            <a:ext cx="1237615" cy="356870"/>
          </a:xfrm>
          <a:custGeom>
            <a:avLst/>
            <a:gdLst/>
            <a:ahLst/>
            <a:cxnLst/>
            <a:rect l="l" t="t" r="r" b="b"/>
            <a:pathLst>
              <a:path w="1237614" h="356870">
                <a:moveTo>
                  <a:pt x="1178052" y="0"/>
                </a:moveTo>
                <a:lnTo>
                  <a:pt x="59436" y="0"/>
                </a:lnTo>
                <a:lnTo>
                  <a:pt x="36325" y="4679"/>
                </a:lnTo>
                <a:lnTo>
                  <a:pt x="17430" y="17430"/>
                </a:lnTo>
                <a:lnTo>
                  <a:pt x="4679" y="36325"/>
                </a:lnTo>
                <a:lnTo>
                  <a:pt x="0" y="59435"/>
                </a:lnTo>
                <a:lnTo>
                  <a:pt x="0" y="297179"/>
                </a:lnTo>
                <a:lnTo>
                  <a:pt x="4679" y="320290"/>
                </a:lnTo>
                <a:lnTo>
                  <a:pt x="17430" y="339185"/>
                </a:lnTo>
                <a:lnTo>
                  <a:pt x="36325" y="351936"/>
                </a:lnTo>
                <a:lnTo>
                  <a:pt x="59436" y="356615"/>
                </a:lnTo>
                <a:lnTo>
                  <a:pt x="1178052" y="356615"/>
                </a:lnTo>
                <a:lnTo>
                  <a:pt x="1201162" y="351936"/>
                </a:lnTo>
                <a:lnTo>
                  <a:pt x="1220057" y="339185"/>
                </a:lnTo>
                <a:lnTo>
                  <a:pt x="1232808" y="320290"/>
                </a:lnTo>
                <a:lnTo>
                  <a:pt x="1237488" y="297179"/>
                </a:lnTo>
                <a:lnTo>
                  <a:pt x="1237488" y="59435"/>
                </a:lnTo>
                <a:lnTo>
                  <a:pt x="1232808" y="36325"/>
                </a:lnTo>
                <a:lnTo>
                  <a:pt x="1220057" y="17430"/>
                </a:lnTo>
                <a:lnTo>
                  <a:pt x="1201162" y="4679"/>
                </a:lnTo>
                <a:lnTo>
                  <a:pt x="117805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38527" y="3590544"/>
            <a:ext cx="1237615" cy="356870"/>
          </a:xfrm>
          <a:custGeom>
            <a:avLst/>
            <a:gdLst/>
            <a:ahLst/>
            <a:cxnLst/>
            <a:rect l="l" t="t" r="r" b="b"/>
            <a:pathLst>
              <a:path w="1237614" h="356870">
                <a:moveTo>
                  <a:pt x="0" y="59435"/>
                </a:moveTo>
                <a:lnTo>
                  <a:pt x="4679" y="36325"/>
                </a:lnTo>
                <a:lnTo>
                  <a:pt x="17430" y="17430"/>
                </a:lnTo>
                <a:lnTo>
                  <a:pt x="36325" y="4679"/>
                </a:lnTo>
                <a:lnTo>
                  <a:pt x="59436" y="0"/>
                </a:lnTo>
                <a:lnTo>
                  <a:pt x="1178052" y="0"/>
                </a:lnTo>
                <a:lnTo>
                  <a:pt x="1201162" y="4679"/>
                </a:lnTo>
                <a:lnTo>
                  <a:pt x="1220057" y="17430"/>
                </a:lnTo>
                <a:lnTo>
                  <a:pt x="1232808" y="36325"/>
                </a:lnTo>
                <a:lnTo>
                  <a:pt x="1237488" y="59435"/>
                </a:lnTo>
                <a:lnTo>
                  <a:pt x="1237488" y="297179"/>
                </a:lnTo>
                <a:lnTo>
                  <a:pt x="1232808" y="320290"/>
                </a:lnTo>
                <a:lnTo>
                  <a:pt x="1220057" y="339185"/>
                </a:lnTo>
                <a:lnTo>
                  <a:pt x="1201162" y="351936"/>
                </a:lnTo>
                <a:lnTo>
                  <a:pt x="1178052" y="356615"/>
                </a:lnTo>
                <a:lnTo>
                  <a:pt x="59436" y="356615"/>
                </a:lnTo>
                <a:lnTo>
                  <a:pt x="36325" y="351936"/>
                </a:lnTo>
                <a:lnTo>
                  <a:pt x="17430" y="339185"/>
                </a:lnTo>
                <a:lnTo>
                  <a:pt x="4679" y="320290"/>
                </a:lnTo>
                <a:lnTo>
                  <a:pt x="0" y="297179"/>
                </a:lnTo>
                <a:lnTo>
                  <a:pt x="0" y="594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40076" y="3663442"/>
            <a:ext cx="836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Angela</a:t>
            </a:r>
            <a:r>
              <a:rPr sz="12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Melito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11296" y="3581400"/>
            <a:ext cx="1252855" cy="353695"/>
          </a:xfrm>
          <a:custGeom>
            <a:avLst/>
            <a:gdLst/>
            <a:ahLst/>
            <a:cxnLst/>
            <a:rect l="l" t="t" r="r" b="b"/>
            <a:pathLst>
              <a:path w="1252854" h="353695">
                <a:moveTo>
                  <a:pt x="1193800" y="0"/>
                </a:moveTo>
                <a:lnTo>
                  <a:pt x="58927" y="0"/>
                </a:lnTo>
                <a:lnTo>
                  <a:pt x="36004" y="4635"/>
                </a:lnTo>
                <a:lnTo>
                  <a:pt x="17272" y="17272"/>
                </a:lnTo>
                <a:lnTo>
                  <a:pt x="4635" y="36004"/>
                </a:lnTo>
                <a:lnTo>
                  <a:pt x="0" y="58927"/>
                </a:lnTo>
                <a:lnTo>
                  <a:pt x="0" y="294639"/>
                </a:lnTo>
                <a:lnTo>
                  <a:pt x="4635" y="317563"/>
                </a:lnTo>
                <a:lnTo>
                  <a:pt x="17271" y="336295"/>
                </a:lnTo>
                <a:lnTo>
                  <a:pt x="36004" y="348932"/>
                </a:lnTo>
                <a:lnTo>
                  <a:pt x="58927" y="353568"/>
                </a:lnTo>
                <a:lnTo>
                  <a:pt x="1193800" y="353568"/>
                </a:lnTo>
                <a:lnTo>
                  <a:pt x="1216723" y="348932"/>
                </a:lnTo>
                <a:lnTo>
                  <a:pt x="1235455" y="336295"/>
                </a:lnTo>
                <a:lnTo>
                  <a:pt x="1248092" y="317563"/>
                </a:lnTo>
                <a:lnTo>
                  <a:pt x="1252727" y="294639"/>
                </a:lnTo>
                <a:lnTo>
                  <a:pt x="1252727" y="58927"/>
                </a:lnTo>
                <a:lnTo>
                  <a:pt x="1248092" y="36004"/>
                </a:lnTo>
                <a:lnTo>
                  <a:pt x="1235456" y="17272"/>
                </a:lnTo>
                <a:lnTo>
                  <a:pt x="1216723" y="4635"/>
                </a:lnTo>
                <a:lnTo>
                  <a:pt x="119380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1296" y="3581400"/>
            <a:ext cx="1252855" cy="353695"/>
          </a:xfrm>
          <a:custGeom>
            <a:avLst/>
            <a:gdLst/>
            <a:ahLst/>
            <a:cxnLst/>
            <a:rect l="l" t="t" r="r" b="b"/>
            <a:pathLst>
              <a:path w="1252854" h="353695">
                <a:moveTo>
                  <a:pt x="0" y="58927"/>
                </a:moveTo>
                <a:lnTo>
                  <a:pt x="4635" y="36004"/>
                </a:lnTo>
                <a:lnTo>
                  <a:pt x="17272" y="17272"/>
                </a:lnTo>
                <a:lnTo>
                  <a:pt x="36004" y="4635"/>
                </a:lnTo>
                <a:lnTo>
                  <a:pt x="58927" y="0"/>
                </a:lnTo>
                <a:lnTo>
                  <a:pt x="1193800" y="0"/>
                </a:lnTo>
                <a:lnTo>
                  <a:pt x="1216723" y="4635"/>
                </a:lnTo>
                <a:lnTo>
                  <a:pt x="1235456" y="17272"/>
                </a:lnTo>
                <a:lnTo>
                  <a:pt x="1248092" y="36004"/>
                </a:lnTo>
                <a:lnTo>
                  <a:pt x="1252727" y="58927"/>
                </a:lnTo>
                <a:lnTo>
                  <a:pt x="1252727" y="294639"/>
                </a:lnTo>
                <a:lnTo>
                  <a:pt x="1248092" y="317563"/>
                </a:lnTo>
                <a:lnTo>
                  <a:pt x="1235455" y="336295"/>
                </a:lnTo>
                <a:lnTo>
                  <a:pt x="1216723" y="348932"/>
                </a:lnTo>
                <a:lnTo>
                  <a:pt x="1193800" y="353568"/>
                </a:lnTo>
                <a:lnTo>
                  <a:pt x="58927" y="353568"/>
                </a:lnTo>
                <a:lnTo>
                  <a:pt x="36004" y="348932"/>
                </a:lnTo>
                <a:lnTo>
                  <a:pt x="17271" y="336295"/>
                </a:lnTo>
                <a:lnTo>
                  <a:pt x="4635" y="317563"/>
                </a:lnTo>
                <a:lnTo>
                  <a:pt x="0" y="294639"/>
                </a:lnTo>
                <a:lnTo>
                  <a:pt x="0" y="5892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89782" y="3653154"/>
            <a:ext cx="1054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 Narrow"/>
                <a:cs typeface="Arial Narrow"/>
              </a:rPr>
              <a:t>Dr. 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Zachary</a:t>
            </a:r>
            <a:r>
              <a:rPr sz="12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Pirtle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 flipH="1">
            <a:off x="6306313" y="3410712"/>
            <a:ext cx="45719" cy="450722"/>
          </a:xfrm>
          <a:custGeom>
            <a:avLst/>
            <a:gdLst/>
            <a:ahLst/>
            <a:cxnLst/>
            <a:rect l="l" t="t" r="r" b="b"/>
            <a:pathLst>
              <a:path h="921385">
                <a:moveTo>
                  <a:pt x="0" y="0"/>
                </a:moveTo>
                <a:lnTo>
                  <a:pt x="0" y="92113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1952" y="3590544"/>
            <a:ext cx="1264920" cy="356870"/>
          </a:xfrm>
          <a:custGeom>
            <a:avLst/>
            <a:gdLst/>
            <a:ahLst/>
            <a:cxnLst/>
            <a:rect l="l" t="t" r="r" b="b"/>
            <a:pathLst>
              <a:path w="1264920" h="356870">
                <a:moveTo>
                  <a:pt x="1205483" y="0"/>
                </a:moveTo>
                <a:lnTo>
                  <a:pt x="59436" y="0"/>
                </a:lnTo>
                <a:lnTo>
                  <a:pt x="36325" y="4679"/>
                </a:lnTo>
                <a:lnTo>
                  <a:pt x="17430" y="17430"/>
                </a:lnTo>
                <a:lnTo>
                  <a:pt x="4679" y="36325"/>
                </a:lnTo>
                <a:lnTo>
                  <a:pt x="0" y="59435"/>
                </a:lnTo>
                <a:lnTo>
                  <a:pt x="0" y="297179"/>
                </a:lnTo>
                <a:lnTo>
                  <a:pt x="4679" y="320290"/>
                </a:lnTo>
                <a:lnTo>
                  <a:pt x="17430" y="339185"/>
                </a:lnTo>
                <a:lnTo>
                  <a:pt x="36325" y="351936"/>
                </a:lnTo>
                <a:lnTo>
                  <a:pt x="59436" y="356615"/>
                </a:lnTo>
                <a:lnTo>
                  <a:pt x="1205483" y="356615"/>
                </a:lnTo>
                <a:lnTo>
                  <a:pt x="1228594" y="351936"/>
                </a:lnTo>
                <a:lnTo>
                  <a:pt x="1247489" y="339185"/>
                </a:lnTo>
                <a:lnTo>
                  <a:pt x="1260240" y="320290"/>
                </a:lnTo>
                <a:lnTo>
                  <a:pt x="1264920" y="297179"/>
                </a:lnTo>
                <a:lnTo>
                  <a:pt x="1264920" y="59435"/>
                </a:lnTo>
                <a:lnTo>
                  <a:pt x="1260240" y="36325"/>
                </a:lnTo>
                <a:lnTo>
                  <a:pt x="1247489" y="17430"/>
                </a:lnTo>
                <a:lnTo>
                  <a:pt x="1228594" y="4679"/>
                </a:lnTo>
                <a:lnTo>
                  <a:pt x="120548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1952" y="3590544"/>
            <a:ext cx="1264920" cy="356870"/>
          </a:xfrm>
          <a:custGeom>
            <a:avLst/>
            <a:gdLst/>
            <a:ahLst/>
            <a:cxnLst/>
            <a:rect l="l" t="t" r="r" b="b"/>
            <a:pathLst>
              <a:path w="1264920" h="356870">
                <a:moveTo>
                  <a:pt x="0" y="59435"/>
                </a:moveTo>
                <a:lnTo>
                  <a:pt x="4679" y="36325"/>
                </a:lnTo>
                <a:lnTo>
                  <a:pt x="17430" y="17430"/>
                </a:lnTo>
                <a:lnTo>
                  <a:pt x="36325" y="4679"/>
                </a:lnTo>
                <a:lnTo>
                  <a:pt x="59436" y="0"/>
                </a:lnTo>
                <a:lnTo>
                  <a:pt x="1205483" y="0"/>
                </a:lnTo>
                <a:lnTo>
                  <a:pt x="1228594" y="4679"/>
                </a:lnTo>
                <a:lnTo>
                  <a:pt x="1247489" y="17430"/>
                </a:lnTo>
                <a:lnTo>
                  <a:pt x="1260240" y="36325"/>
                </a:lnTo>
                <a:lnTo>
                  <a:pt x="1264920" y="59435"/>
                </a:lnTo>
                <a:lnTo>
                  <a:pt x="1264920" y="297179"/>
                </a:lnTo>
                <a:lnTo>
                  <a:pt x="1260240" y="320290"/>
                </a:lnTo>
                <a:lnTo>
                  <a:pt x="1247489" y="339185"/>
                </a:lnTo>
                <a:lnTo>
                  <a:pt x="1228594" y="351936"/>
                </a:lnTo>
                <a:lnTo>
                  <a:pt x="1205483" y="356615"/>
                </a:lnTo>
                <a:lnTo>
                  <a:pt x="59436" y="356615"/>
                </a:lnTo>
                <a:lnTo>
                  <a:pt x="36325" y="351936"/>
                </a:lnTo>
                <a:lnTo>
                  <a:pt x="17430" y="339185"/>
                </a:lnTo>
                <a:lnTo>
                  <a:pt x="4679" y="320290"/>
                </a:lnTo>
                <a:lnTo>
                  <a:pt x="0" y="297179"/>
                </a:lnTo>
                <a:lnTo>
                  <a:pt x="0" y="594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86069" y="3663442"/>
            <a:ext cx="91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 Narrow"/>
                <a:cs typeface="Arial Narrow"/>
              </a:rPr>
              <a:t>Dr. 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Brad</a:t>
            </a:r>
            <a:r>
              <a:rPr sz="1200" b="1" spc="-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Bailey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 flipH="1">
            <a:off x="9451848" y="3401567"/>
            <a:ext cx="97535" cy="418970"/>
          </a:xfrm>
          <a:custGeom>
            <a:avLst/>
            <a:gdLst/>
            <a:ahLst/>
            <a:cxnLst/>
            <a:rect l="l" t="t" r="r" b="b"/>
            <a:pathLst>
              <a:path h="929639">
                <a:moveTo>
                  <a:pt x="0" y="0"/>
                </a:moveTo>
                <a:lnTo>
                  <a:pt x="0" y="9293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42047" y="3581400"/>
            <a:ext cx="1447800" cy="365760"/>
          </a:xfrm>
          <a:custGeom>
            <a:avLst/>
            <a:gdLst/>
            <a:ahLst/>
            <a:cxnLst/>
            <a:rect l="l" t="t" r="r" b="b"/>
            <a:pathLst>
              <a:path w="1447800" h="365760">
                <a:moveTo>
                  <a:pt x="1386840" y="0"/>
                </a:moveTo>
                <a:lnTo>
                  <a:pt x="60959" y="0"/>
                </a:lnTo>
                <a:lnTo>
                  <a:pt x="37236" y="4792"/>
                </a:lnTo>
                <a:lnTo>
                  <a:pt x="17859" y="17859"/>
                </a:lnTo>
                <a:lnTo>
                  <a:pt x="4792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2" y="328523"/>
                </a:lnTo>
                <a:lnTo>
                  <a:pt x="17859" y="347900"/>
                </a:lnTo>
                <a:lnTo>
                  <a:pt x="37236" y="360967"/>
                </a:lnTo>
                <a:lnTo>
                  <a:pt x="60959" y="365760"/>
                </a:lnTo>
                <a:lnTo>
                  <a:pt x="1386840" y="365760"/>
                </a:lnTo>
                <a:lnTo>
                  <a:pt x="1410563" y="360967"/>
                </a:lnTo>
                <a:lnTo>
                  <a:pt x="1429940" y="347900"/>
                </a:lnTo>
                <a:lnTo>
                  <a:pt x="1443007" y="328523"/>
                </a:lnTo>
                <a:lnTo>
                  <a:pt x="1447800" y="304800"/>
                </a:lnTo>
                <a:lnTo>
                  <a:pt x="1447800" y="60960"/>
                </a:lnTo>
                <a:lnTo>
                  <a:pt x="1443007" y="37236"/>
                </a:lnTo>
                <a:lnTo>
                  <a:pt x="1429940" y="17859"/>
                </a:lnTo>
                <a:lnTo>
                  <a:pt x="1410563" y="4792"/>
                </a:lnTo>
                <a:lnTo>
                  <a:pt x="138684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2047" y="3581400"/>
            <a:ext cx="1447800" cy="365760"/>
          </a:xfrm>
          <a:custGeom>
            <a:avLst/>
            <a:gdLst/>
            <a:ahLst/>
            <a:cxnLst/>
            <a:rect l="l" t="t" r="r" b="b"/>
            <a:pathLst>
              <a:path w="1447800" h="365760">
                <a:moveTo>
                  <a:pt x="0" y="60960"/>
                </a:move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1386840" y="0"/>
                </a:lnTo>
                <a:lnTo>
                  <a:pt x="1410563" y="4792"/>
                </a:lnTo>
                <a:lnTo>
                  <a:pt x="1429940" y="17859"/>
                </a:lnTo>
                <a:lnTo>
                  <a:pt x="1443007" y="37236"/>
                </a:lnTo>
                <a:lnTo>
                  <a:pt x="1447800" y="60960"/>
                </a:lnTo>
                <a:lnTo>
                  <a:pt x="1447800" y="304800"/>
                </a:lnTo>
                <a:lnTo>
                  <a:pt x="1443007" y="328523"/>
                </a:lnTo>
                <a:lnTo>
                  <a:pt x="1429940" y="347900"/>
                </a:lnTo>
                <a:lnTo>
                  <a:pt x="1410563" y="360967"/>
                </a:lnTo>
                <a:lnTo>
                  <a:pt x="1386840" y="365760"/>
                </a:lnTo>
                <a:lnTo>
                  <a:pt x="60959" y="365760"/>
                </a:lnTo>
                <a:lnTo>
                  <a:pt x="37236" y="360967"/>
                </a:lnTo>
                <a:lnTo>
                  <a:pt x="17859" y="347900"/>
                </a:lnTo>
                <a:lnTo>
                  <a:pt x="4792" y="328523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73493" y="3659251"/>
            <a:ext cx="1187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 Narrow"/>
                <a:cs typeface="Arial Narrow"/>
              </a:rPr>
              <a:t>Dr. 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Debra</a:t>
            </a:r>
            <a:r>
              <a:rPr sz="12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Needham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55023" y="3581400"/>
            <a:ext cx="1222375" cy="365760"/>
          </a:xfrm>
          <a:custGeom>
            <a:avLst/>
            <a:gdLst/>
            <a:ahLst/>
            <a:cxnLst/>
            <a:rect l="l" t="t" r="r" b="b"/>
            <a:pathLst>
              <a:path w="1222375" h="365760">
                <a:moveTo>
                  <a:pt x="1161287" y="0"/>
                </a:moveTo>
                <a:lnTo>
                  <a:pt x="60959" y="0"/>
                </a:lnTo>
                <a:lnTo>
                  <a:pt x="37236" y="4792"/>
                </a:lnTo>
                <a:lnTo>
                  <a:pt x="17859" y="17859"/>
                </a:lnTo>
                <a:lnTo>
                  <a:pt x="4792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2" y="328523"/>
                </a:lnTo>
                <a:lnTo>
                  <a:pt x="17859" y="347900"/>
                </a:lnTo>
                <a:lnTo>
                  <a:pt x="37236" y="360967"/>
                </a:lnTo>
                <a:lnTo>
                  <a:pt x="60959" y="365760"/>
                </a:lnTo>
                <a:lnTo>
                  <a:pt x="1161287" y="365760"/>
                </a:lnTo>
                <a:lnTo>
                  <a:pt x="1185011" y="360967"/>
                </a:lnTo>
                <a:lnTo>
                  <a:pt x="1204388" y="347900"/>
                </a:lnTo>
                <a:lnTo>
                  <a:pt x="1217455" y="328523"/>
                </a:lnTo>
                <a:lnTo>
                  <a:pt x="1222248" y="304800"/>
                </a:lnTo>
                <a:lnTo>
                  <a:pt x="1222248" y="60960"/>
                </a:lnTo>
                <a:lnTo>
                  <a:pt x="1217455" y="37236"/>
                </a:lnTo>
                <a:lnTo>
                  <a:pt x="1204388" y="17859"/>
                </a:lnTo>
                <a:lnTo>
                  <a:pt x="1185011" y="4792"/>
                </a:lnTo>
                <a:lnTo>
                  <a:pt x="1161287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55023" y="3581400"/>
            <a:ext cx="1222375" cy="365760"/>
          </a:xfrm>
          <a:custGeom>
            <a:avLst/>
            <a:gdLst/>
            <a:ahLst/>
            <a:cxnLst/>
            <a:rect l="l" t="t" r="r" b="b"/>
            <a:pathLst>
              <a:path w="1222375" h="365760">
                <a:moveTo>
                  <a:pt x="0" y="60960"/>
                </a:move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1161287" y="0"/>
                </a:lnTo>
                <a:lnTo>
                  <a:pt x="1185011" y="4792"/>
                </a:lnTo>
                <a:lnTo>
                  <a:pt x="1204388" y="17859"/>
                </a:lnTo>
                <a:lnTo>
                  <a:pt x="1217455" y="37236"/>
                </a:lnTo>
                <a:lnTo>
                  <a:pt x="1222248" y="60960"/>
                </a:lnTo>
                <a:lnTo>
                  <a:pt x="1222248" y="304800"/>
                </a:lnTo>
                <a:lnTo>
                  <a:pt x="1217455" y="328523"/>
                </a:lnTo>
                <a:lnTo>
                  <a:pt x="1204388" y="347900"/>
                </a:lnTo>
                <a:lnTo>
                  <a:pt x="1185011" y="360967"/>
                </a:lnTo>
                <a:lnTo>
                  <a:pt x="1161287" y="365760"/>
                </a:lnTo>
                <a:lnTo>
                  <a:pt x="60959" y="365760"/>
                </a:lnTo>
                <a:lnTo>
                  <a:pt x="37236" y="360967"/>
                </a:lnTo>
                <a:lnTo>
                  <a:pt x="17859" y="347900"/>
                </a:lnTo>
                <a:lnTo>
                  <a:pt x="4792" y="328523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062466" y="3659251"/>
            <a:ext cx="1009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 Narrow"/>
                <a:cs typeface="Arial Narrow"/>
              </a:rPr>
              <a:t>Dr.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Sarah</a:t>
            </a:r>
            <a:r>
              <a:rPr sz="12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Noble*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19655" y="2944367"/>
            <a:ext cx="1673860" cy="265430"/>
          </a:xfrm>
          <a:custGeom>
            <a:avLst/>
            <a:gdLst/>
            <a:ahLst/>
            <a:cxnLst/>
            <a:rect l="l" t="t" r="r" b="b"/>
            <a:pathLst>
              <a:path w="1673860" h="265430">
                <a:moveTo>
                  <a:pt x="1629156" y="0"/>
                </a:moveTo>
                <a:lnTo>
                  <a:pt x="44195" y="0"/>
                </a:lnTo>
                <a:lnTo>
                  <a:pt x="27003" y="3476"/>
                </a:lnTo>
                <a:lnTo>
                  <a:pt x="12954" y="12954"/>
                </a:lnTo>
                <a:lnTo>
                  <a:pt x="3476" y="27003"/>
                </a:lnTo>
                <a:lnTo>
                  <a:pt x="0" y="44196"/>
                </a:lnTo>
                <a:lnTo>
                  <a:pt x="0" y="220980"/>
                </a:lnTo>
                <a:lnTo>
                  <a:pt x="3476" y="238172"/>
                </a:lnTo>
                <a:lnTo>
                  <a:pt x="12954" y="252222"/>
                </a:lnTo>
                <a:lnTo>
                  <a:pt x="27003" y="261699"/>
                </a:lnTo>
                <a:lnTo>
                  <a:pt x="44195" y="265176"/>
                </a:lnTo>
                <a:lnTo>
                  <a:pt x="1629156" y="265176"/>
                </a:lnTo>
                <a:lnTo>
                  <a:pt x="1646348" y="261699"/>
                </a:lnTo>
                <a:lnTo>
                  <a:pt x="1660397" y="252222"/>
                </a:lnTo>
                <a:lnTo>
                  <a:pt x="1669875" y="238172"/>
                </a:lnTo>
                <a:lnTo>
                  <a:pt x="1673352" y="220980"/>
                </a:lnTo>
                <a:lnTo>
                  <a:pt x="1673352" y="44196"/>
                </a:lnTo>
                <a:lnTo>
                  <a:pt x="1669875" y="27003"/>
                </a:lnTo>
                <a:lnTo>
                  <a:pt x="1660398" y="12954"/>
                </a:lnTo>
                <a:lnTo>
                  <a:pt x="1646348" y="3476"/>
                </a:lnTo>
                <a:lnTo>
                  <a:pt x="162915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9655" y="2944367"/>
            <a:ext cx="1673860" cy="265430"/>
          </a:xfrm>
          <a:custGeom>
            <a:avLst/>
            <a:gdLst/>
            <a:ahLst/>
            <a:cxnLst/>
            <a:rect l="l" t="t" r="r" b="b"/>
            <a:pathLst>
              <a:path w="1673860" h="265430">
                <a:moveTo>
                  <a:pt x="0" y="44196"/>
                </a:moveTo>
                <a:lnTo>
                  <a:pt x="3476" y="27003"/>
                </a:lnTo>
                <a:lnTo>
                  <a:pt x="12954" y="12954"/>
                </a:lnTo>
                <a:lnTo>
                  <a:pt x="27003" y="3476"/>
                </a:lnTo>
                <a:lnTo>
                  <a:pt x="44195" y="0"/>
                </a:lnTo>
                <a:lnTo>
                  <a:pt x="1629156" y="0"/>
                </a:lnTo>
                <a:lnTo>
                  <a:pt x="1646348" y="3476"/>
                </a:lnTo>
                <a:lnTo>
                  <a:pt x="1660397" y="12953"/>
                </a:lnTo>
                <a:lnTo>
                  <a:pt x="1669875" y="27003"/>
                </a:lnTo>
                <a:lnTo>
                  <a:pt x="1673352" y="44196"/>
                </a:lnTo>
                <a:lnTo>
                  <a:pt x="1673352" y="220980"/>
                </a:lnTo>
                <a:lnTo>
                  <a:pt x="1669875" y="238172"/>
                </a:lnTo>
                <a:lnTo>
                  <a:pt x="1660398" y="252222"/>
                </a:lnTo>
                <a:lnTo>
                  <a:pt x="1646348" y="261699"/>
                </a:lnTo>
                <a:lnTo>
                  <a:pt x="1629156" y="265176"/>
                </a:lnTo>
                <a:lnTo>
                  <a:pt x="44195" y="265176"/>
                </a:lnTo>
                <a:lnTo>
                  <a:pt x="27003" y="261699"/>
                </a:lnTo>
                <a:lnTo>
                  <a:pt x="12954" y="252222"/>
                </a:lnTo>
                <a:lnTo>
                  <a:pt x="3476" y="238172"/>
                </a:lnTo>
                <a:lnTo>
                  <a:pt x="0" y="220980"/>
                </a:lnTo>
                <a:lnTo>
                  <a:pt x="0" y="4419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41017" y="2972180"/>
            <a:ext cx="1231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Program Executives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42888" y="341071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>
                <a:moveTo>
                  <a:pt x="0" y="0"/>
                </a:moveTo>
                <a:lnTo>
                  <a:pt x="4780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 flipH="1">
            <a:off x="5483352" y="2709672"/>
            <a:ext cx="45719" cy="1563625"/>
          </a:xfrm>
          <a:custGeom>
            <a:avLst/>
            <a:gdLst/>
            <a:ahLst/>
            <a:cxnLst/>
            <a:rect l="l" t="t" r="r" b="b"/>
            <a:pathLst>
              <a:path h="2766060">
                <a:moveTo>
                  <a:pt x="0" y="0"/>
                </a:moveTo>
                <a:lnTo>
                  <a:pt x="0" y="27658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67728" y="4277270"/>
            <a:ext cx="0" cy="929640"/>
          </a:xfrm>
          <a:custGeom>
            <a:avLst/>
            <a:gdLst/>
            <a:ahLst/>
            <a:cxnLst/>
            <a:rect l="l" t="t" r="r" b="b"/>
            <a:pathLst>
              <a:path h="929639">
                <a:moveTo>
                  <a:pt x="0" y="0"/>
                </a:moveTo>
                <a:lnTo>
                  <a:pt x="0" y="9293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88080" y="4273297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1439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3552" y="4273297"/>
            <a:ext cx="0" cy="1030605"/>
          </a:xfrm>
          <a:custGeom>
            <a:avLst/>
            <a:gdLst/>
            <a:ahLst/>
            <a:cxnLst/>
            <a:rect l="l" t="t" r="r" b="b"/>
            <a:pathLst>
              <a:path h="1030604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2390DE-58EB-49B6-9A26-220B86EFF05B}"/>
              </a:ext>
            </a:extLst>
          </p:cNvPr>
          <p:cNvGrpSpPr/>
          <p:nvPr/>
        </p:nvGrpSpPr>
        <p:grpSpPr>
          <a:xfrm>
            <a:off x="2666871" y="4710784"/>
            <a:ext cx="2057520" cy="959795"/>
            <a:chOff x="2666871" y="4710784"/>
            <a:chExt cx="2057520" cy="959795"/>
          </a:xfrm>
        </p:grpSpPr>
        <p:sp>
          <p:nvSpPr>
            <p:cNvPr id="46" name="object 46"/>
            <p:cNvSpPr/>
            <p:nvPr/>
          </p:nvSpPr>
          <p:spPr>
            <a:xfrm>
              <a:off x="2666871" y="4738982"/>
              <a:ext cx="2057519" cy="773451"/>
            </a:xfrm>
            <a:custGeom>
              <a:avLst/>
              <a:gdLst/>
              <a:ahLst/>
              <a:cxnLst/>
              <a:rect l="l" t="t" r="r" b="b"/>
              <a:pathLst>
                <a:path w="1774189" h="944879">
                  <a:moveTo>
                    <a:pt x="1616455" y="0"/>
                  </a:moveTo>
                  <a:lnTo>
                    <a:pt x="157480" y="0"/>
                  </a:lnTo>
                  <a:lnTo>
                    <a:pt x="107695" y="8028"/>
                  </a:lnTo>
                  <a:lnTo>
                    <a:pt x="64465" y="30385"/>
                  </a:lnTo>
                  <a:lnTo>
                    <a:pt x="30378" y="64476"/>
                  </a:lnTo>
                  <a:lnTo>
                    <a:pt x="8026" y="107705"/>
                  </a:lnTo>
                  <a:lnTo>
                    <a:pt x="0" y="157480"/>
                  </a:lnTo>
                  <a:lnTo>
                    <a:pt x="0" y="787400"/>
                  </a:lnTo>
                  <a:lnTo>
                    <a:pt x="8026" y="837174"/>
                  </a:lnTo>
                  <a:lnTo>
                    <a:pt x="30378" y="880403"/>
                  </a:lnTo>
                  <a:lnTo>
                    <a:pt x="64465" y="914494"/>
                  </a:lnTo>
                  <a:lnTo>
                    <a:pt x="107696" y="936851"/>
                  </a:lnTo>
                  <a:lnTo>
                    <a:pt x="157480" y="944880"/>
                  </a:lnTo>
                  <a:lnTo>
                    <a:pt x="1616455" y="944880"/>
                  </a:lnTo>
                  <a:lnTo>
                    <a:pt x="1666239" y="936851"/>
                  </a:lnTo>
                  <a:lnTo>
                    <a:pt x="1709470" y="914494"/>
                  </a:lnTo>
                  <a:lnTo>
                    <a:pt x="1743557" y="880403"/>
                  </a:lnTo>
                  <a:lnTo>
                    <a:pt x="1765909" y="837174"/>
                  </a:lnTo>
                  <a:lnTo>
                    <a:pt x="1773936" y="787400"/>
                  </a:lnTo>
                  <a:lnTo>
                    <a:pt x="1773936" y="157480"/>
                  </a:lnTo>
                  <a:lnTo>
                    <a:pt x="1765909" y="107705"/>
                  </a:lnTo>
                  <a:lnTo>
                    <a:pt x="1743557" y="64476"/>
                  </a:lnTo>
                  <a:lnTo>
                    <a:pt x="1709470" y="30385"/>
                  </a:lnTo>
                  <a:lnTo>
                    <a:pt x="1666239" y="8028"/>
                  </a:lnTo>
                  <a:lnTo>
                    <a:pt x="161645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666872" y="4724398"/>
              <a:ext cx="2057519" cy="788034"/>
            </a:xfrm>
            <a:custGeom>
              <a:avLst/>
              <a:gdLst/>
              <a:ahLst/>
              <a:cxnLst/>
              <a:rect l="l" t="t" r="r" b="b"/>
              <a:pathLst>
                <a:path w="1774189" h="944879">
                  <a:moveTo>
                    <a:pt x="0" y="157480"/>
                  </a:moveTo>
                  <a:lnTo>
                    <a:pt x="8026" y="107705"/>
                  </a:lnTo>
                  <a:lnTo>
                    <a:pt x="30378" y="64476"/>
                  </a:lnTo>
                  <a:lnTo>
                    <a:pt x="64465" y="30385"/>
                  </a:lnTo>
                  <a:lnTo>
                    <a:pt x="107695" y="8028"/>
                  </a:lnTo>
                  <a:lnTo>
                    <a:pt x="157480" y="0"/>
                  </a:lnTo>
                  <a:lnTo>
                    <a:pt x="1616455" y="0"/>
                  </a:lnTo>
                  <a:lnTo>
                    <a:pt x="1666239" y="8028"/>
                  </a:lnTo>
                  <a:lnTo>
                    <a:pt x="1709470" y="30385"/>
                  </a:lnTo>
                  <a:lnTo>
                    <a:pt x="1743557" y="64476"/>
                  </a:lnTo>
                  <a:lnTo>
                    <a:pt x="1765909" y="107705"/>
                  </a:lnTo>
                  <a:lnTo>
                    <a:pt x="1773936" y="157480"/>
                  </a:lnTo>
                  <a:lnTo>
                    <a:pt x="1773936" y="787400"/>
                  </a:lnTo>
                  <a:lnTo>
                    <a:pt x="1765909" y="837174"/>
                  </a:lnTo>
                  <a:lnTo>
                    <a:pt x="1743557" y="880403"/>
                  </a:lnTo>
                  <a:lnTo>
                    <a:pt x="1709470" y="914494"/>
                  </a:lnTo>
                  <a:lnTo>
                    <a:pt x="1666239" y="936851"/>
                  </a:lnTo>
                  <a:lnTo>
                    <a:pt x="1616455" y="944880"/>
                  </a:lnTo>
                  <a:lnTo>
                    <a:pt x="157480" y="944880"/>
                  </a:lnTo>
                  <a:lnTo>
                    <a:pt x="107696" y="936851"/>
                  </a:lnTo>
                  <a:lnTo>
                    <a:pt x="64465" y="914494"/>
                  </a:lnTo>
                  <a:lnTo>
                    <a:pt x="30378" y="880403"/>
                  </a:lnTo>
                  <a:lnTo>
                    <a:pt x="8026" y="837174"/>
                  </a:lnTo>
                  <a:lnTo>
                    <a:pt x="0" y="787400"/>
                  </a:lnTo>
                  <a:lnTo>
                    <a:pt x="0" y="1574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811944" y="4710784"/>
              <a:ext cx="1820397" cy="7880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59130">
                <a:lnSpc>
                  <a:spcPct val="100000"/>
                </a:lnSpc>
                <a:spcBef>
                  <a:spcPts val="95"/>
                </a:spcBef>
              </a:pPr>
              <a:r>
                <a:rPr sz="14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PSD</a:t>
              </a:r>
              <a:endParaRPr sz="1400" dirty="0">
                <a:latin typeface="Arial Narrow"/>
                <a:cs typeface="Arial Narrow"/>
              </a:endParaRPr>
            </a:p>
            <a:p>
              <a:pPr marL="216535" indent="-204470">
                <a:lnSpc>
                  <a:spcPct val="100000"/>
                </a:lnSpc>
                <a:spcBef>
                  <a:spcPts val="10"/>
                </a:spcBef>
                <a:buFont typeface="Arial"/>
                <a:buChar char="•"/>
                <a:tabLst>
                  <a:tab pos="216535" algn="l"/>
                  <a:tab pos="217170" algn="l"/>
                </a:tabLst>
              </a:pPr>
              <a:r>
                <a:rPr sz="1200" spc="-15" dirty="0">
                  <a:solidFill>
                    <a:srgbClr val="FFFFFF"/>
                  </a:solidFill>
                  <a:latin typeface="Arial Narrow"/>
                  <a:cs typeface="Arial Narrow"/>
                </a:rPr>
                <a:t>PESTO </a:t>
              </a:r>
              <a:r>
                <a:rPr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(NPLP &amp;</a:t>
              </a:r>
              <a:r>
                <a:rPr sz="1200" spc="5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DALI):</a:t>
              </a:r>
              <a:endParaRPr sz="1200" dirty="0">
                <a:latin typeface="Arial Narrow"/>
                <a:cs typeface="Arial Narrow"/>
              </a:endParaRPr>
            </a:p>
            <a:p>
              <a:pPr marL="469900" lvl="1" indent="-201930">
                <a:lnSpc>
                  <a:spcPct val="100000"/>
                </a:lnSpc>
                <a:buFont typeface="Wingdings"/>
                <a:buChar char=""/>
                <a:tabLst>
                  <a:tab pos="470534" algn="l"/>
                </a:tabLst>
              </a:pPr>
              <a:r>
                <a:rPr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Ryan</a:t>
              </a:r>
              <a:r>
                <a:rPr sz="1200" spc="-45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  <a:r>
                <a:rPr sz="1200" spc="-5" dirty="0">
                  <a:solidFill>
                    <a:srgbClr val="FFFFFF"/>
                  </a:solidFill>
                  <a:latin typeface="Arial Narrow"/>
                  <a:cs typeface="Arial Narrow"/>
                </a:rPr>
                <a:t>Stephan</a:t>
              </a:r>
              <a:endParaRPr sz="1200" dirty="0">
                <a:latin typeface="Arial Narrow"/>
                <a:cs typeface="Arial Narrow"/>
              </a:endParaRPr>
            </a:p>
            <a:p>
              <a:pPr marL="216535" indent="-204470">
                <a:lnSpc>
                  <a:spcPct val="100000"/>
                </a:lnSpc>
                <a:buFont typeface="Arial"/>
                <a:buChar char="•"/>
                <a:tabLst>
                  <a:tab pos="216535" algn="l"/>
                  <a:tab pos="217170" algn="l"/>
                </a:tabLst>
              </a:pPr>
              <a:r>
                <a:rPr sz="1200" spc="-10" dirty="0">
                  <a:solidFill>
                    <a:srgbClr val="FFFFFF"/>
                  </a:solidFill>
                  <a:latin typeface="Arial Narrow"/>
                  <a:cs typeface="Arial Narrow"/>
                </a:rPr>
                <a:t>PMPO </a:t>
              </a:r>
              <a:r>
                <a:rPr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(LRO,</a:t>
              </a:r>
              <a:r>
                <a:rPr sz="1200" spc="15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  <a:r>
                <a:rPr sz="1200" spc="-25" dirty="0">
                  <a:solidFill>
                    <a:srgbClr val="FFFFFF"/>
                  </a:solidFill>
                  <a:latin typeface="Arial Narrow"/>
                  <a:cs typeface="Arial Narrow"/>
                </a:rPr>
                <a:t>LSITP,</a:t>
              </a:r>
              <a:r>
                <a:rPr lang="en-US" sz="1200" spc="-25" dirty="0">
                  <a:solidFill>
                    <a:srgbClr val="FFFFFF"/>
                  </a:solidFill>
                  <a:latin typeface="Arial Narrow"/>
                  <a:cs typeface="Arial Narrow"/>
                </a:rPr>
                <a:t> PRISM)</a:t>
              </a:r>
              <a:endParaRPr sz="1200" dirty="0">
                <a:latin typeface="Arial Narrow"/>
                <a:cs typeface="Arial Narrow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3009889" y="5473089"/>
              <a:ext cx="536104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endParaRPr sz="1200" dirty="0">
                <a:latin typeface="Arial Narrow"/>
                <a:cs typeface="Arial Narrow"/>
              </a:endParaRPr>
            </a:p>
          </p:txBody>
        </p:sp>
      </p:grpSp>
      <p:sp>
        <p:nvSpPr>
          <p:cNvPr id="50" name="object 50"/>
          <p:cNvSpPr/>
          <p:nvPr/>
        </p:nvSpPr>
        <p:spPr>
          <a:xfrm>
            <a:off x="5257800" y="2176272"/>
            <a:ext cx="3841115" cy="0"/>
          </a:xfrm>
          <a:custGeom>
            <a:avLst/>
            <a:gdLst/>
            <a:ahLst/>
            <a:cxnLst/>
            <a:rect l="l" t="t" r="r" b="b"/>
            <a:pathLst>
              <a:path w="3841115">
                <a:moveTo>
                  <a:pt x="0" y="0"/>
                </a:moveTo>
                <a:lnTo>
                  <a:pt x="38409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90A860-E5C9-4A95-B67F-7566647DF731}"/>
              </a:ext>
            </a:extLst>
          </p:cNvPr>
          <p:cNvGrpSpPr/>
          <p:nvPr/>
        </p:nvGrpSpPr>
        <p:grpSpPr>
          <a:xfrm>
            <a:off x="6057392" y="4724398"/>
            <a:ext cx="1774189" cy="738036"/>
            <a:chOff x="6108191" y="5897967"/>
            <a:chExt cx="1774189" cy="738036"/>
          </a:xfrm>
        </p:grpSpPr>
        <p:sp>
          <p:nvSpPr>
            <p:cNvPr id="51" name="object 51"/>
            <p:cNvSpPr/>
            <p:nvPr/>
          </p:nvSpPr>
          <p:spPr>
            <a:xfrm>
              <a:off x="6108191" y="5897967"/>
              <a:ext cx="1774189" cy="698500"/>
            </a:xfrm>
            <a:custGeom>
              <a:avLst/>
              <a:gdLst/>
              <a:ahLst/>
              <a:cxnLst/>
              <a:rect l="l" t="t" r="r" b="b"/>
              <a:pathLst>
                <a:path w="1774190" h="698500">
                  <a:moveTo>
                    <a:pt x="1657604" y="0"/>
                  </a:moveTo>
                  <a:lnTo>
                    <a:pt x="116332" y="0"/>
                  </a:lnTo>
                  <a:lnTo>
                    <a:pt x="71044" y="9141"/>
                  </a:lnTo>
                  <a:lnTo>
                    <a:pt x="34067" y="34072"/>
                  </a:lnTo>
                  <a:lnTo>
                    <a:pt x="9140" y="71049"/>
                  </a:lnTo>
                  <a:lnTo>
                    <a:pt x="0" y="116332"/>
                  </a:lnTo>
                  <a:lnTo>
                    <a:pt x="0" y="581660"/>
                  </a:lnTo>
                  <a:lnTo>
                    <a:pt x="9140" y="626942"/>
                  </a:lnTo>
                  <a:lnTo>
                    <a:pt x="34067" y="663919"/>
                  </a:lnTo>
                  <a:lnTo>
                    <a:pt x="71044" y="688850"/>
                  </a:lnTo>
                  <a:lnTo>
                    <a:pt x="116332" y="697992"/>
                  </a:lnTo>
                  <a:lnTo>
                    <a:pt x="1657604" y="697992"/>
                  </a:lnTo>
                  <a:lnTo>
                    <a:pt x="1702891" y="688850"/>
                  </a:lnTo>
                  <a:lnTo>
                    <a:pt x="1739868" y="663919"/>
                  </a:lnTo>
                  <a:lnTo>
                    <a:pt x="1764795" y="626942"/>
                  </a:lnTo>
                  <a:lnTo>
                    <a:pt x="1773936" y="581660"/>
                  </a:lnTo>
                  <a:lnTo>
                    <a:pt x="1773936" y="116332"/>
                  </a:lnTo>
                  <a:lnTo>
                    <a:pt x="1764795" y="71049"/>
                  </a:lnTo>
                  <a:lnTo>
                    <a:pt x="1739868" y="34072"/>
                  </a:lnTo>
                  <a:lnTo>
                    <a:pt x="1702891" y="9141"/>
                  </a:lnTo>
                  <a:lnTo>
                    <a:pt x="165760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6108191" y="5937503"/>
              <a:ext cx="1774189" cy="698500"/>
            </a:xfrm>
            <a:custGeom>
              <a:avLst/>
              <a:gdLst/>
              <a:ahLst/>
              <a:cxnLst/>
              <a:rect l="l" t="t" r="r" b="b"/>
              <a:pathLst>
                <a:path w="1774190" h="698500">
                  <a:moveTo>
                    <a:pt x="0" y="116332"/>
                  </a:moveTo>
                  <a:lnTo>
                    <a:pt x="9140" y="71049"/>
                  </a:lnTo>
                  <a:lnTo>
                    <a:pt x="34067" y="34072"/>
                  </a:lnTo>
                  <a:lnTo>
                    <a:pt x="71044" y="9141"/>
                  </a:lnTo>
                  <a:lnTo>
                    <a:pt x="116332" y="0"/>
                  </a:lnTo>
                  <a:lnTo>
                    <a:pt x="1657604" y="0"/>
                  </a:lnTo>
                  <a:lnTo>
                    <a:pt x="1702891" y="9141"/>
                  </a:lnTo>
                  <a:lnTo>
                    <a:pt x="1739868" y="34072"/>
                  </a:lnTo>
                  <a:lnTo>
                    <a:pt x="1764795" y="71049"/>
                  </a:lnTo>
                  <a:lnTo>
                    <a:pt x="1773936" y="116332"/>
                  </a:lnTo>
                  <a:lnTo>
                    <a:pt x="1773936" y="581660"/>
                  </a:lnTo>
                  <a:lnTo>
                    <a:pt x="1764795" y="626942"/>
                  </a:lnTo>
                  <a:lnTo>
                    <a:pt x="1739868" y="663919"/>
                  </a:lnTo>
                  <a:lnTo>
                    <a:pt x="1702891" y="688850"/>
                  </a:lnTo>
                  <a:lnTo>
                    <a:pt x="1657604" y="697992"/>
                  </a:lnTo>
                  <a:lnTo>
                    <a:pt x="116332" y="697992"/>
                  </a:lnTo>
                  <a:lnTo>
                    <a:pt x="71044" y="688850"/>
                  </a:lnTo>
                  <a:lnTo>
                    <a:pt x="34067" y="663919"/>
                  </a:lnTo>
                  <a:lnTo>
                    <a:pt x="9140" y="626942"/>
                  </a:lnTo>
                  <a:lnTo>
                    <a:pt x="0" y="581660"/>
                  </a:lnTo>
                  <a:lnTo>
                    <a:pt x="0" y="1163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6221095" y="5984240"/>
              <a:ext cx="971550" cy="42164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90"/>
                </a:spcBef>
              </a:pPr>
              <a:r>
                <a:rPr sz="1400" b="1" spc="-20" dirty="0">
                  <a:solidFill>
                    <a:srgbClr val="FFFFFF"/>
                  </a:solidFill>
                  <a:latin typeface="Arial Narrow"/>
                  <a:cs typeface="Arial Narrow"/>
                </a:rPr>
                <a:t>J</a:t>
              </a:r>
              <a:r>
                <a:rPr sz="14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</a:t>
              </a:r>
              <a:r>
                <a:rPr sz="1400" b="1" spc="-5" dirty="0">
                  <a:solidFill>
                    <a:srgbClr val="FFFFFF"/>
                  </a:solidFill>
                  <a:latin typeface="Arial Narrow"/>
                  <a:cs typeface="Arial Narrow"/>
                </a:rPr>
                <a:t>C</a:t>
              </a:r>
              <a:endParaRPr sz="1400" dirty="0">
                <a:latin typeface="Arial Narrow"/>
                <a:cs typeface="Arial Narrow"/>
              </a:endParaRPr>
            </a:p>
            <a:p>
              <a:pPr marL="170815" marR="60325" indent="-170815" algn="r">
                <a:lnSpc>
                  <a:spcPct val="100000"/>
                </a:lnSpc>
                <a:spcBef>
                  <a:spcPts val="10"/>
                </a:spcBef>
                <a:buFont typeface="Arial"/>
                <a:buChar char="•"/>
                <a:tabLst>
                  <a:tab pos="170815" algn="l"/>
                </a:tabLst>
              </a:pPr>
              <a:r>
                <a:rPr sz="1200" spc="-5" dirty="0">
                  <a:solidFill>
                    <a:srgbClr val="FFFFFF"/>
                  </a:solidFill>
                  <a:latin typeface="Arial Narrow"/>
                  <a:cs typeface="Arial Narrow"/>
                </a:rPr>
                <a:t>CLPS</a:t>
              </a:r>
              <a:r>
                <a:rPr sz="1200" spc="-65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Arial Narrow"/>
                  <a:cs typeface="Arial Narrow"/>
                </a:rPr>
                <a:t>Office:</a:t>
              </a:r>
              <a:endParaRPr sz="1200" dirty="0">
                <a:latin typeface="Arial Narrow"/>
                <a:cs typeface="Arial Narrow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6477127" y="6380479"/>
              <a:ext cx="9588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13995" indent="-201930">
                <a:lnSpc>
                  <a:spcPct val="100000"/>
                </a:lnSpc>
                <a:spcBef>
                  <a:spcPts val="100"/>
                </a:spcBef>
                <a:buFont typeface="Wingdings"/>
                <a:buChar char=""/>
                <a:tabLst>
                  <a:tab pos="214629" algn="l"/>
                </a:tabLst>
              </a:pPr>
              <a:r>
                <a:rPr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Chris</a:t>
              </a:r>
              <a:r>
                <a:rPr sz="1200" spc="-90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Culbert</a:t>
              </a:r>
              <a:endParaRPr sz="1200">
                <a:latin typeface="Arial Narrow"/>
                <a:cs typeface="Arial Narrow"/>
              </a:endParaRPr>
            </a:p>
          </p:txBody>
        </p:sp>
      </p:grpSp>
      <p:sp>
        <p:nvSpPr>
          <p:cNvPr id="55" name="object 55"/>
          <p:cNvSpPr/>
          <p:nvPr/>
        </p:nvSpPr>
        <p:spPr>
          <a:xfrm>
            <a:off x="5527548" y="4273297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1439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81855" y="1466088"/>
            <a:ext cx="2155190" cy="607060"/>
          </a:xfrm>
          <a:custGeom>
            <a:avLst/>
            <a:gdLst/>
            <a:ahLst/>
            <a:cxnLst/>
            <a:rect l="l" t="t" r="r" b="b"/>
            <a:pathLst>
              <a:path w="2155190" h="607060">
                <a:moveTo>
                  <a:pt x="2053844" y="0"/>
                </a:moveTo>
                <a:lnTo>
                  <a:pt x="101092" y="0"/>
                </a:lnTo>
                <a:lnTo>
                  <a:pt x="61722" y="7937"/>
                </a:lnTo>
                <a:lnTo>
                  <a:pt x="29590" y="29591"/>
                </a:lnTo>
                <a:lnTo>
                  <a:pt x="7937" y="61722"/>
                </a:lnTo>
                <a:lnTo>
                  <a:pt x="0" y="101091"/>
                </a:lnTo>
                <a:lnTo>
                  <a:pt x="0" y="505460"/>
                </a:lnTo>
                <a:lnTo>
                  <a:pt x="7937" y="544830"/>
                </a:lnTo>
                <a:lnTo>
                  <a:pt x="29590" y="576961"/>
                </a:lnTo>
                <a:lnTo>
                  <a:pt x="61722" y="598614"/>
                </a:lnTo>
                <a:lnTo>
                  <a:pt x="101092" y="606551"/>
                </a:lnTo>
                <a:lnTo>
                  <a:pt x="2053844" y="606551"/>
                </a:lnTo>
                <a:lnTo>
                  <a:pt x="2093213" y="598614"/>
                </a:lnTo>
                <a:lnTo>
                  <a:pt x="2125344" y="576961"/>
                </a:lnTo>
                <a:lnTo>
                  <a:pt x="2146998" y="544830"/>
                </a:lnTo>
                <a:lnTo>
                  <a:pt x="2154936" y="505460"/>
                </a:lnTo>
                <a:lnTo>
                  <a:pt x="2154936" y="101091"/>
                </a:lnTo>
                <a:lnTo>
                  <a:pt x="2146998" y="61722"/>
                </a:lnTo>
                <a:lnTo>
                  <a:pt x="2125345" y="29591"/>
                </a:lnTo>
                <a:lnTo>
                  <a:pt x="2093214" y="7937"/>
                </a:lnTo>
                <a:lnTo>
                  <a:pt x="2053844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81855" y="1466088"/>
            <a:ext cx="2155190" cy="607060"/>
          </a:xfrm>
          <a:custGeom>
            <a:avLst/>
            <a:gdLst/>
            <a:ahLst/>
            <a:cxnLst/>
            <a:rect l="l" t="t" r="r" b="b"/>
            <a:pathLst>
              <a:path w="2155190" h="607060">
                <a:moveTo>
                  <a:pt x="0" y="101091"/>
                </a:moveTo>
                <a:lnTo>
                  <a:pt x="7937" y="61722"/>
                </a:lnTo>
                <a:lnTo>
                  <a:pt x="29590" y="29591"/>
                </a:lnTo>
                <a:lnTo>
                  <a:pt x="61722" y="7937"/>
                </a:lnTo>
                <a:lnTo>
                  <a:pt x="101092" y="0"/>
                </a:lnTo>
                <a:lnTo>
                  <a:pt x="2053844" y="0"/>
                </a:lnTo>
                <a:lnTo>
                  <a:pt x="2093214" y="7937"/>
                </a:lnTo>
                <a:lnTo>
                  <a:pt x="2125344" y="29590"/>
                </a:lnTo>
                <a:lnTo>
                  <a:pt x="2146998" y="61721"/>
                </a:lnTo>
                <a:lnTo>
                  <a:pt x="2154936" y="101091"/>
                </a:lnTo>
                <a:lnTo>
                  <a:pt x="2154936" y="505460"/>
                </a:lnTo>
                <a:lnTo>
                  <a:pt x="2146998" y="544829"/>
                </a:lnTo>
                <a:lnTo>
                  <a:pt x="2125345" y="576960"/>
                </a:lnTo>
                <a:lnTo>
                  <a:pt x="2093214" y="598614"/>
                </a:lnTo>
                <a:lnTo>
                  <a:pt x="2053844" y="606551"/>
                </a:lnTo>
                <a:lnTo>
                  <a:pt x="101092" y="606551"/>
                </a:lnTo>
                <a:lnTo>
                  <a:pt x="61722" y="598614"/>
                </a:lnTo>
                <a:lnTo>
                  <a:pt x="29590" y="576961"/>
                </a:lnTo>
                <a:lnTo>
                  <a:pt x="7937" y="544830"/>
                </a:lnTo>
                <a:lnTo>
                  <a:pt x="0" y="505460"/>
                </a:lnTo>
                <a:lnTo>
                  <a:pt x="0" y="1010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297807" y="1481073"/>
            <a:ext cx="1919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 Narrow"/>
                <a:cs typeface="Arial Narrow"/>
              </a:rPr>
              <a:t>Dr. 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Joel Kearns</a:t>
            </a:r>
            <a:endParaRPr sz="12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Deputy Associate</a:t>
            </a:r>
            <a:r>
              <a:rPr sz="1200" b="1" spc="-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Administrator</a:t>
            </a:r>
            <a:endParaRPr sz="1200" dirty="0">
              <a:latin typeface="Arial Narrow"/>
              <a:cs typeface="Arial Narrow"/>
            </a:endParaRPr>
          </a:p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12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Exploration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181855" y="2264664"/>
            <a:ext cx="2155190" cy="320040"/>
          </a:xfrm>
          <a:custGeom>
            <a:avLst/>
            <a:gdLst/>
            <a:ahLst/>
            <a:cxnLst/>
            <a:rect l="l" t="t" r="r" b="b"/>
            <a:pathLst>
              <a:path w="2155190" h="320039">
                <a:moveTo>
                  <a:pt x="2101596" y="0"/>
                </a:moveTo>
                <a:lnTo>
                  <a:pt x="53340" y="0"/>
                </a:lnTo>
                <a:lnTo>
                  <a:pt x="32575" y="4191"/>
                </a:lnTo>
                <a:lnTo>
                  <a:pt x="15621" y="15621"/>
                </a:lnTo>
                <a:lnTo>
                  <a:pt x="4190" y="32575"/>
                </a:lnTo>
                <a:lnTo>
                  <a:pt x="0" y="53339"/>
                </a:lnTo>
                <a:lnTo>
                  <a:pt x="0" y="266700"/>
                </a:lnTo>
                <a:lnTo>
                  <a:pt x="4190" y="287464"/>
                </a:lnTo>
                <a:lnTo>
                  <a:pt x="15621" y="304419"/>
                </a:lnTo>
                <a:lnTo>
                  <a:pt x="32575" y="315849"/>
                </a:lnTo>
                <a:lnTo>
                  <a:pt x="53340" y="320039"/>
                </a:lnTo>
                <a:lnTo>
                  <a:pt x="2101596" y="320039"/>
                </a:lnTo>
                <a:lnTo>
                  <a:pt x="2122360" y="315849"/>
                </a:lnTo>
                <a:lnTo>
                  <a:pt x="2139315" y="304419"/>
                </a:lnTo>
                <a:lnTo>
                  <a:pt x="2150744" y="287464"/>
                </a:lnTo>
                <a:lnTo>
                  <a:pt x="2154936" y="266700"/>
                </a:lnTo>
                <a:lnTo>
                  <a:pt x="2154936" y="53339"/>
                </a:lnTo>
                <a:lnTo>
                  <a:pt x="2150744" y="32575"/>
                </a:lnTo>
                <a:lnTo>
                  <a:pt x="2139315" y="15621"/>
                </a:lnTo>
                <a:lnTo>
                  <a:pt x="2122360" y="4191"/>
                </a:lnTo>
                <a:lnTo>
                  <a:pt x="2101596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81855" y="2264664"/>
            <a:ext cx="2155190" cy="320040"/>
          </a:xfrm>
          <a:custGeom>
            <a:avLst/>
            <a:gdLst/>
            <a:ahLst/>
            <a:cxnLst/>
            <a:rect l="l" t="t" r="r" b="b"/>
            <a:pathLst>
              <a:path w="2155190" h="320039">
                <a:moveTo>
                  <a:pt x="0" y="53339"/>
                </a:moveTo>
                <a:lnTo>
                  <a:pt x="4190" y="32575"/>
                </a:lnTo>
                <a:lnTo>
                  <a:pt x="15621" y="15621"/>
                </a:lnTo>
                <a:lnTo>
                  <a:pt x="32575" y="4191"/>
                </a:lnTo>
                <a:lnTo>
                  <a:pt x="53340" y="0"/>
                </a:lnTo>
                <a:lnTo>
                  <a:pt x="2101596" y="0"/>
                </a:lnTo>
                <a:lnTo>
                  <a:pt x="2122360" y="4190"/>
                </a:lnTo>
                <a:lnTo>
                  <a:pt x="2139315" y="15620"/>
                </a:lnTo>
                <a:lnTo>
                  <a:pt x="2150744" y="32575"/>
                </a:lnTo>
                <a:lnTo>
                  <a:pt x="2154936" y="53339"/>
                </a:lnTo>
                <a:lnTo>
                  <a:pt x="2154936" y="266700"/>
                </a:lnTo>
                <a:lnTo>
                  <a:pt x="2150745" y="287464"/>
                </a:lnTo>
                <a:lnTo>
                  <a:pt x="2139315" y="304418"/>
                </a:lnTo>
                <a:lnTo>
                  <a:pt x="2122360" y="315848"/>
                </a:lnTo>
                <a:lnTo>
                  <a:pt x="2101596" y="320039"/>
                </a:lnTo>
                <a:lnTo>
                  <a:pt x="53340" y="320039"/>
                </a:lnTo>
                <a:lnTo>
                  <a:pt x="32575" y="315849"/>
                </a:lnTo>
                <a:lnTo>
                  <a:pt x="15621" y="304419"/>
                </a:lnTo>
                <a:lnTo>
                  <a:pt x="4190" y="287464"/>
                </a:lnTo>
                <a:lnTo>
                  <a:pt x="0" y="266700"/>
                </a:lnTo>
                <a:lnTo>
                  <a:pt x="0" y="5333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491609" y="2318765"/>
            <a:ext cx="1530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Associate DAAX</a:t>
            </a:r>
            <a:r>
              <a:rPr sz="1200" b="1" spc="-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 Narrow"/>
                <a:cs typeface="Arial Narrow"/>
              </a:rPr>
              <a:t>(Vacant)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9" name="object 69"/>
          <p:cNvSpPr/>
          <p:nvPr/>
        </p:nvSpPr>
        <p:spPr>
          <a:xfrm flipH="1">
            <a:off x="11035919" y="3413759"/>
            <a:ext cx="89281" cy="447672"/>
          </a:xfrm>
          <a:custGeom>
            <a:avLst/>
            <a:gdLst/>
            <a:ahLst/>
            <a:cxnLst/>
            <a:rect l="l" t="t" r="r" b="b"/>
            <a:pathLst>
              <a:path h="929639">
                <a:moveTo>
                  <a:pt x="0" y="0"/>
                </a:moveTo>
                <a:lnTo>
                  <a:pt x="0" y="9293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469880" y="3584447"/>
            <a:ext cx="1310640" cy="368935"/>
          </a:xfrm>
          <a:custGeom>
            <a:avLst/>
            <a:gdLst/>
            <a:ahLst/>
            <a:cxnLst/>
            <a:rect l="l" t="t" r="r" b="b"/>
            <a:pathLst>
              <a:path w="1310640" h="368935">
                <a:moveTo>
                  <a:pt x="1249172" y="0"/>
                </a:moveTo>
                <a:lnTo>
                  <a:pt x="61468" y="0"/>
                </a:lnTo>
                <a:lnTo>
                  <a:pt x="37558" y="4835"/>
                </a:lnTo>
                <a:lnTo>
                  <a:pt x="18018" y="18018"/>
                </a:lnTo>
                <a:lnTo>
                  <a:pt x="4835" y="37558"/>
                </a:lnTo>
                <a:lnTo>
                  <a:pt x="0" y="61468"/>
                </a:lnTo>
                <a:lnTo>
                  <a:pt x="0" y="307339"/>
                </a:lnTo>
                <a:lnTo>
                  <a:pt x="4835" y="331249"/>
                </a:lnTo>
                <a:lnTo>
                  <a:pt x="18018" y="350789"/>
                </a:lnTo>
                <a:lnTo>
                  <a:pt x="37558" y="363972"/>
                </a:lnTo>
                <a:lnTo>
                  <a:pt x="61468" y="368807"/>
                </a:lnTo>
                <a:lnTo>
                  <a:pt x="1249172" y="368807"/>
                </a:lnTo>
                <a:lnTo>
                  <a:pt x="1273081" y="363972"/>
                </a:lnTo>
                <a:lnTo>
                  <a:pt x="1292621" y="350789"/>
                </a:lnTo>
                <a:lnTo>
                  <a:pt x="1305804" y="331249"/>
                </a:lnTo>
                <a:lnTo>
                  <a:pt x="1310640" y="307339"/>
                </a:lnTo>
                <a:lnTo>
                  <a:pt x="1310640" y="61468"/>
                </a:lnTo>
                <a:lnTo>
                  <a:pt x="1305804" y="37558"/>
                </a:lnTo>
                <a:lnTo>
                  <a:pt x="1292621" y="18018"/>
                </a:lnTo>
                <a:lnTo>
                  <a:pt x="1273081" y="4835"/>
                </a:lnTo>
                <a:lnTo>
                  <a:pt x="124917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469880" y="3584447"/>
            <a:ext cx="1310640" cy="368935"/>
          </a:xfrm>
          <a:custGeom>
            <a:avLst/>
            <a:gdLst/>
            <a:ahLst/>
            <a:cxnLst/>
            <a:rect l="l" t="t" r="r" b="b"/>
            <a:pathLst>
              <a:path w="1310640" h="368935">
                <a:moveTo>
                  <a:pt x="0" y="61468"/>
                </a:moveTo>
                <a:lnTo>
                  <a:pt x="4835" y="37558"/>
                </a:lnTo>
                <a:lnTo>
                  <a:pt x="18018" y="18018"/>
                </a:lnTo>
                <a:lnTo>
                  <a:pt x="37558" y="4835"/>
                </a:lnTo>
                <a:lnTo>
                  <a:pt x="61468" y="0"/>
                </a:lnTo>
                <a:lnTo>
                  <a:pt x="1249172" y="0"/>
                </a:lnTo>
                <a:lnTo>
                  <a:pt x="1273081" y="4835"/>
                </a:lnTo>
                <a:lnTo>
                  <a:pt x="1292621" y="18018"/>
                </a:lnTo>
                <a:lnTo>
                  <a:pt x="1305804" y="37558"/>
                </a:lnTo>
                <a:lnTo>
                  <a:pt x="1310640" y="61468"/>
                </a:lnTo>
                <a:lnTo>
                  <a:pt x="1310640" y="307339"/>
                </a:lnTo>
                <a:lnTo>
                  <a:pt x="1305804" y="331249"/>
                </a:lnTo>
                <a:lnTo>
                  <a:pt x="1292621" y="350789"/>
                </a:lnTo>
                <a:lnTo>
                  <a:pt x="1273081" y="363972"/>
                </a:lnTo>
                <a:lnTo>
                  <a:pt x="1249172" y="368807"/>
                </a:lnTo>
                <a:lnTo>
                  <a:pt x="61468" y="368807"/>
                </a:lnTo>
                <a:lnTo>
                  <a:pt x="37558" y="363972"/>
                </a:lnTo>
                <a:lnTo>
                  <a:pt x="18018" y="350789"/>
                </a:lnTo>
                <a:lnTo>
                  <a:pt x="4835" y="331249"/>
                </a:lnTo>
                <a:lnTo>
                  <a:pt x="0" y="307339"/>
                </a:lnTo>
                <a:lnTo>
                  <a:pt x="0" y="614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605261" y="3663442"/>
            <a:ext cx="1045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 Narrow"/>
                <a:cs typeface="Arial Narrow"/>
              </a:rPr>
              <a:t>Dr. 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Ryan</a:t>
            </a:r>
            <a:r>
              <a:rPr sz="1200" b="1" spc="-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Watkins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817864" y="2709672"/>
            <a:ext cx="0" cy="699770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07095" y="2929127"/>
            <a:ext cx="1624965" cy="265430"/>
          </a:xfrm>
          <a:custGeom>
            <a:avLst/>
            <a:gdLst/>
            <a:ahLst/>
            <a:cxnLst/>
            <a:rect l="l" t="t" r="r" b="b"/>
            <a:pathLst>
              <a:path w="1624965" h="265430">
                <a:moveTo>
                  <a:pt x="1580387" y="0"/>
                </a:moveTo>
                <a:lnTo>
                  <a:pt x="44196" y="0"/>
                </a:lnTo>
                <a:lnTo>
                  <a:pt x="27003" y="3476"/>
                </a:lnTo>
                <a:lnTo>
                  <a:pt x="12953" y="12954"/>
                </a:lnTo>
                <a:lnTo>
                  <a:pt x="3476" y="27003"/>
                </a:lnTo>
                <a:lnTo>
                  <a:pt x="0" y="44196"/>
                </a:lnTo>
                <a:lnTo>
                  <a:pt x="0" y="220980"/>
                </a:lnTo>
                <a:lnTo>
                  <a:pt x="3476" y="238172"/>
                </a:lnTo>
                <a:lnTo>
                  <a:pt x="12953" y="252222"/>
                </a:lnTo>
                <a:lnTo>
                  <a:pt x="27003" y="261699"/>
                </a:lnTo>
                <a:lnTo>
                  <a:pt x="44196" y="265175"/>
                </a:lnTo>
                <a:lnTo>
                  <a:pt x="1580387" y="265175"/>
                </a:lnTo>
                <a:lnTo>
                  <a:pt x="1597580" y="261699"/>
                </a:lnTo>
                <a:lnTo>
                  <a:pt x="1611629" y="252222"/>
                </a:lnTo>
                <a:lnTo>
                  <a:pt x="1621107" y="238172"/>
                </a:lnTo>
                <a:lnTo>
                  <a:pt x="1624583" y="220980"/>
                </a:lnTo>
                <a:lnTo>
                  <a:pt x="1624583" y="44196"/>
                </a:lnTo>
                <a:lnTo>
                  <a:pt x="1621107" y="27003"/>
                </a:lnTo>
                <a:lnTo>
                  <a:pt x="1611629" y="12954"/>
                </a:lnTo>
                <a:lnTo>
                  <a:pt x="1597580" y="3476"/>
                </a:lnTo>
                <a:lnTo>
                  <a:pt x="158038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07095" y="2929127"/>
            <a:ext cx="1624965" cy="265430"/>
          </a:xfrm>
          <a:custGeom>
            <a:avLst/>
            <a:gdLst/>
            <a:ahLst/>
            <a:cxnLst/>
            <a:rect l="l" t="t" r="r" b="b"/>
            <a:pathLst>
              <a:path w="1624965" h="265430">
                <a:moveTo>
                  <a:pt x="0" y="44196"/>
                </a:moveTo>
                <a:lnTo>
                  <a:pt x="3476" y="27003"/>
                </a:lnTo>
                <a:lnTo>
                  <a:pt x="12953" y="12954"/>
                </a:lnTo>
                <a:lnTo>
                  <a:pt x="27003" y="3476"/>
                </a:lnTo>
                <a:lnTo>
                  <a:pt x="44196" y="0"/>
                </a:lnTo>
                <a:lnTo>
                  <a:pt x="1580387" y="0"/>
                </a:lnTo>
                <a:lnTo>
                  <a:pt x="1597580" y="3476"/>
                </a:lnTo>
                <a:lnTo>
                  <a:pt x="1611629" y="12953"/>
                </a:lnTo>
                <a:lnTo>
                  <a:pt x="1621107" y="27003"/>
                </a:lnTo>
                <a:lnTo>
                  <a:pt x="1624583" y="44196"/>
                </a:lnTo>
                <a:lnTo>
                  <a:pt x="1624583" y="220980"/>
                </a:lnTo>
                <a:lnTo>
                  <a:pt x="1621107" y="238172"/>
                </a:lnTo>
                <a:lnTo>
                  <a:pt x="1611629" y="252222"/>
                </a:lnTo>
                <a:lnTo>
                  <a:pt x="1597580" y="261699"/>
                </a:lnTo>
                <a:lnTo>
                  <a:pt x="1580387" y="265175"/>
                </a:lnTo>
                <a:lnTo>
                  <a:pt x="44196" y="265175"/>
                </a:lnTo>
                <a:lnTo>
                  <a:pt x="27003" y="261699"/>
                </a:lnTo>
                <a:lnTo>
                  <a:pt x="12953" y="252222"/>
                </a:lnTo>
                <a:lnTo>
                  <a:pt x="3476" y="238172"/>
                </a:lnTo>
                <a:lnTo>
                  <a:pt x="0" y="220980"/>
                </a:lnTo>
                <a:lnTo>
                  <a:pt x="0" y="4419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236077" y="2954782"/>
            <a:ext cx="1167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Program</a:t>
            </a:r>
            <a:r>
              <a:rPr sz="12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Scientists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541509" y="6535318"/>
            <a:ext cx="16929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*Joint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ESSIO/PSD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42">
            <a:extLst>
              <a:ext uri="{FF2B5EF4-FFF2-40B4-BE49-F238E27FC236}">
                <a16:creationId xmlns:a16="http://schemas.microsoft.com/office/drawing/2014/main" id="{172B5C27-F12C-4999-8A9A-7B879CE526B2}"/>
              </a:ext>
            </a:extLst>
          </p:cNvPr>
          <p:cNvSpPr/>
          <p:nvPr/>
        </p:nvSpPr>
        <p:spPr>
          <a:xfrm flipH="1">
            <a:off x="5082541" y="2709672"/>
            <a:ext cx="45719" cy="1563625"/>
          </a:xfrm>
          <a:custGeom>
            <a:avLst/>
            <a:gdLst/>
            <a:ahLst/>
            <a:cxnLst/>
            <a:rect l="l" t="t" r="r" b="b"/>
            <a:pathLst>
              <a:path h="2766060">
                <a:moveTo>
                  <a:pt x="0" y="0"/>
                </a:moveTo>
                <a:lnTo>
                  <a:pt x="0" y="2765805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0EA0AA-861F-400A-9D3A-B8B49E9A7D53}"/>
              </a:ext>
            </a:extLst>
          </p:cNvPr>
          <p:cNvCxnSpPr/>
          <p:nvPr/>
        </p:nvCxnSpPr>
        <p:spPr>
          <a:xfrm>
            <a:off x="5257800" y="2073148"/>
            <a:ext cx="0" cy="1915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709B670-FCA4-4106-9591-7B4583A4687F}"/>
              </a:ext>
            </a:extLst>
          </p:cNvPr>
          <p:cNvSpPr txBox="1"/>
          <p:nvPr/>
        </p:nvSpPr>
        <p:spPr>
          <a:xfrm>
            <a:off x="6803009" y="5603149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 Narrow" panose="020B060602020203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Integration Managers</a:t>
            </a:r>
          </a:p>
          <a:p>
            <a:pPr marL="171450" indent="-171450">
              <a:buFont typeface="Arial Narrow" panose="020B060602020203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Procurement</a:t>
            </a:r>
          </a:p>
          <a:p>
            <a:pPr marL="171450" indent="-171450">
              <a:buFont typeface="Arial Narrow" panose="020B060602020203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Legal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3E5F7F4-5A97-44C0-8FF2-D3349FF2A656}"/>
              </a:ext>
            </a:extLst>
          </p:cNvPr>
          <p:cNvSpPr txBox="1"/>
          <p:nvPr/>
        </p:nvSpPr>
        <p:spPr>
          <a:xfrm>
            <a:off x="3520992" y="5599542"/>
            <a:ext cx="195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 Narrow" panose="020B060602020203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Mission (Payload) Managers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</a:t>
            </a:r>
            <a:r>
              <a:rPr spc="-5" dirty="0"/>
              <a:t>o</a:t>
            </a:r>
            <a:r>
              <a:rPr spc="-10" dirty="0"/>
              <a:t>w</a:t>
            </a:r>
            <a:r>
              <a:rPr spc="-5" dirty="0"/>
              <a:t>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2262" y="565959"/>
            <a:ext cx="10161905" cy="60521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endParaRPr sz="2400">
              <a:latin typeface="Calibri"/>
              <a:cs typeface="Calibri"/>
            </a:endParaRPr>
          </a:p>
          <a:p>
            <a:pPr marL="499109" lvl="1" indent="-234950">
              <a:lnSpc>
                <a:spcPct val="100000"/>
              </a:lnSpc>
              <a:spcBef>
                <a:spcPts val="215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28VDC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is commonly provided by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vendors</a:t>
            </a:r>
            <a:endParaRPr sz="2400">
              <a:latin typeface="Calibri"/>
              <a:cs typeface="Calibri"/>
            </a:endParaRPr>
          </a:p>
          <a:p>
            <a:pPr marL="499109" lvl="1" indent="-234950">
              <a:lnSpc>
                <a:spcPct val="100000"/>
              </a:lnSpc>
              <a:spcBef>
                <a:spcPts val="209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Provided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the pad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requirement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upfront.</a:t>
            </a:r>
            <a:endParaRPr sz="2400">
              <a:latin typeface="Calibri"/>
              <a:cs typeface="Calibri"/>
            </a:endParaRPr>
          </a:p>
          <a:p>
            <a:pPr marL="499109" lvl="1" indent="-234950">
              <a:lnSpc>
                <a:spcPct val="100000"/>
              </a:lnSpc>
              <a:spcBef>
                <a:spcPts val="209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transit: at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least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100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fairly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typical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(shared across payloads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needed)</a:t>
            </a:r>
            <a:endParaRPr sz="2400">
              <a:latin typeface="Calibri"/>
              <a:cs typeface="Calibri"/>
            </a:endParaRPr>
          </a:p>
          <a:p>
            <a:pPr marL="499109" lvl="1" indent="-234950">
              <a:lnSpc>
                <a:spcPct val="100000"/>
              </a:lnSpc>
              <a:spcBef>
                <a:spcPts val="209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During descent: don’t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count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endParaRPr sz="2400">
              <a:latin typeface="Calibri"/>
              <a:cs typeface="Calibri"/>
            </a:endParaRPr>
          </a:p>
          <a:p>
            <a:pPr marL="499109" marR="156845" lvl="1" indent="-234315">
              <a:lnSpc>
                <a:spcPts val="2590"/>
              </a:lnSpc>
              <a:spcBef>
                <a:spcPts val="535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surface: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to 900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150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200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typical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(most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shared across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payloads)</a:t>
            </a:r>
            <a:endParaRPr sz="2400">
              <a:latin typeface="Calibri"/>
              <a:cs typeface="Calibri"/>
            </a:endParaRPr>
          </a:p>
          <a:p>
            <a:pPr marL="499109" lvl="1" indent="-234950">
              <a:lnSpc>
                <a:spcPct val="100000"/>
              </a:lnSpc>
              <a:spcBef>
                <a:spcPts val="175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Vendors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probably accommodate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higher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  <a:p>
            <a:pPr marL="499109" lvl="1" indent="-234950">
              <a:lnSpc>
                <a:spcPct val="100000"/>
              </a:lnSpc>
              <a:spcBef>
                <a:spcPts val="209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Duration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will depend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location</a:t>
            </a:r>
            <a:endParaRPr sz="2400">
              <a:latin typeface="Calibri"/>
              <a:cs typeface="Calibri"/>
            </a:endParaRPr>
          </a:p>
          <a:p>
            <a:pPr marL="725170" lvl="2" indent="-22923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725805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lander has</a:t>
            </a:r>
            <a:r>
              <a:rPr sz="2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sunlight</a:t>
            </a:r>
            <a:endParaRPr sz="2400">
              <a:latin typeface="Calibri"/>
              <a:cs typeface="Calibri"/>
            </a:endParaRPr>
          </a:p>
          <a:p>
            <a:pPr marL="725170" marR="184150" lvl="2" indent="-228600">
              <a:lnSpc>
                <a:spcPct val="89900"/>
              </a:lnSpc>
              <a:spcBef>
                <a:spcPts val="500"/>
              </a:spcBef>
              <a:buFont typeface="Arial"/>
              <a:buChar char="•"/>
              <a:tabLst>
                <a:tab pos="72580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None of 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vendors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demonstrated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ability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survive  lunar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night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operate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during lunar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night;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vendor currently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offering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~6-  10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hours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after-dark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ops at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end of 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mission.</a:t>
            </a:r>
            <a:endParaRPr sz="2400">
              <a:latin typeface="Calibri"/>
              <a:cs typeface="Calibri"/>
            </a:endParaRPr>
          </a:p>
          <a:p>
            <a:pPr marL="725170" lvl="2" indent="-22923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72580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Landing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site dependent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payload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499109" marR="897255" lvl="1" indent="-234315">
              <a:lnSpc>
                <a:spcPts val="2600"/>
              </a:lnSpc>
              <a:spcBef>
                <a:spcPts val="530"/>
              </a:spcBef>
              <a:buFont typeface="Arial"/>
              <a:buChar char="-"/>
              <a:tabLst>
                <a:tab pos="499745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channels per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payload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can be very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expensive to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accommodate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" y="69735"/>
            <a:ext cx="3800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9960" y="713481"/>
            <a:ext cx="10085070" cy="61055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2000">
              <a:latin typeface="Calibri"/>
              <a:cs typeface="Calibri"/>
            </a:endParaRPr>
          </a:p>
          <a:p>
            <a:pPr marL="487045" lvl="1" indent="-235585">
              <a:lnSpc>
                <a:spcPct val="100000"/>
              </a:lnSpc>
              <a:spcBef>
                <a:spcPts val="260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Wired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RS-422</a:t>
            </a:r>
            <a:endParaRPr sz="2000">
              <a:latin typeface="Calibri"/>
              <a:cs typeface="Calibri"/>
            </a:endParaRPr>
          </a:p>
          <a:p>
            <a:pPr marL="487045" lvl="1" indent="-235585">
              <a:lnSpc>
                <a:spcPct val="100000"/>
              </a:lnSpc>
              <a:spcBef>
                <a:spcPts val="260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Wireless: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2.4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GHz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IEEE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801.11n</a:t>
            </a:r>
            <a:endParaRPr sz="20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transit</a:t>
            </a:r>
            <a:endParaRPr sz="2000">
              <a:latin typeface="Calibri"/>
              <a:cs typeface="Calibri"/>
            </a:endParaRPr>
          </a:p>
          <a:p>
            <a:pPr marL="487045" lvl="1" indent="-235585">
              <a:lnSpc>
                <a:spcPct val="100000"/>
              </a:lnSpc>
              <a:spcBef>
                <a:spcPts val="260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Expect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lower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rates;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&lt; 10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kilobits per second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available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short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durations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(shared)</a:t>
            </a:r>
            <a:endParaRPr sz="2000">
              <a:latin typeface="Calibri"/>
              <a:cs typeface="Calibri"/>
            </a:endParaRPr>
          </a:p>
          <a:p>
            <a:pPr marL="487045" lvl="1" indent="-235585">
              <a:lnSpc>
                <a:spcPct val="100000"/>
              </a:lnSpc>
              <a:spcBef>
                <a:spcPts val="260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Unlikely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extended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periods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time comm;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store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dump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likely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During descent</a:t>
            </a:r>
            <a:endParaRPr sz="2000">
              <a:latin typeface="Calibri"/>
              <a:cs typeface="Calibri"/>
            </a:endParaRPr>
          </a:p>
          <a:p>
            <a:pPr marL="487045" marR="581025" lvl="1" indent="-235585">
              <a:lnSpc>
                <a:spcPts val="2160"/>
              </a:lnSpc>
              <a:spcBef>
                <a:spcPts val="535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Don’t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count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any data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transmission,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collecting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storing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data may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possible if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endParaRPr sz="20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2000">
              <a:latin typeface="Calibri"/>
              <a:cs typeface="Calibri"/>
            </a:endParaRPr>
          </a:p>
          <a:p>
            <a:pPr marL="487045" lvl="1" indent="-235585">
              <a:lnSpc>
                <a:spcPct val="100000"/>
              </a:lnSpc>
              <a:spcBef>
                <a:spcPts val="260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Most vendors are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offering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average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~ 250 -300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kilobytes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 second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shared</a:t>
            </a:r>
            <a:r>
              <a:rPr sz="2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downlink</a:t>
            </a:r>
            <a:endParaRPr sz="2000">
              <a:latin typeface="Calibri"/>
              <a:cs typeface="Calibri"/>
            </a:endParaRPr>
          </a:p>
          <a:p>
            <a:pPr marL="487045" marR="908050" lvl="1" indent="-235585">
              <a:lnSpc>
                <a:spcPts val="2160"/>
              </a:lnSpc>
              <a:spcBef>
                <a:spcPts val="530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able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few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Megabytes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 second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shared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bandwidth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finite  durations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result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higher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endParaRPr sz="2000">
              <a:latin typeface="Calibri"/>
              <a:cs typeface="Calibri"/>
            </a:endParaRPr>
          </a:p>
          <a:p>
            <a:pPr marL="487045" lvl="1" indent="-235585">
              <a:lnSpc>
                <a:spcPct val="100000"/>
              </a:lnSpc>
              <a:spcBef>
                <a:spcPts val="229"/>
              </a:spcBef>
              <a:buFont typeface="Arial"/>
              <a:buChar char="-"/>
              <a:tabLst>
                <a:tab pos="48768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endParaRPr sz="2000">
              <a:latin typeface="Calibri"/>
              <a:cs typeface="Calibri"/>
            </a:endParaRPr>
          </a:p>
          <a:p>
            <a:pPr marL="711835" lvl="2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711835" algn="l"/>
                <a:tab pos="71247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Will depend on landing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location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line 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sight to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Earth</a:t>
            </a:r>
            <a:endParaRPr sz="2000">
              <a:latin typeface="Calibri"/>
              <a:cs typeface="Calibri"/>
            </a:endParaRPr>
          </a:p>
          <a:p>
            <a:pPr marL="711835" lvl="2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711835" algn="l"/>
                <a:tab pos="71247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DSN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access should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 be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assumed; Commercial ground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availability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2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endParaRPr sz="2000">
              <a:latin typeface="Calibri"/>
              <a:cs typeface="Calibri"/>
            </a:endParaRPr>
          </a:p>
          <a:p>
            <a:pPr marL="711835" marR="17780" lvl="2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711835" algn="l"/>
                <a:tab pos="71247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Continuous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unrealistic expectation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extended real time comm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expensive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585" y="510733"/>
            <a:ext cx="6144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4795" algn="l"/>
              </a:tabLst>
            </a:pPr>
            <a:r>
              <a:rPr sz="3200" spc="-5" dirty="0"/>
              <a:t>Launch</a:t>
            </a:r>
            <a:r>
              <a:rPr sz="3200" dirty="0"/>
              <a:t> </a:t>
            </a:r>
            <a:r>
              <a:rPr sz="3200" spc="-5" dirty="0"/>
              <a:t>and</a:t>
            </a:r>
            <a:r>
              <a:rPr lang="en-US" sz="3200" spc="-5" dirty="0"/>
              <a:t> </a:t>
            </a:r>
            <a:r>
              <a:rPr sz="3200" spc="-5" dirty="0"/>
              <a:t>Landing</a:t>
            </a:r>
            <a:r>
              <a:rPr sz="3200" spc="-95" dirty="0"/>
              <a:t> </a:t>
            </a:r>
            <a:r>
              <a:rPr sz="3200" spc="-5" dirty="0"/>
              <a:t>Loads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9585" y="1224267"/>
            <a:ext cx="9954260" cy="22263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065" marR="304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Vendors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typically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developing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lander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subcontracting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out the launch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endParaRPr sz="2400" dirty="0">
              <a:latin typeface="Calibri"/>
              <a:cs typeface="Calibri"/>
            </a:endParaRPr>
          </a:p>
          <a:p>
            <a:pPr marL="266065" marR="34607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It is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currently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clause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vendors to constrain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mission loads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(in all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phases)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payloads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GEVS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(Appendix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specifies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levels)</a:t>
            </a:r>
            <a:endParaRPr sz="2400" dirty="0">
              <a:latin typeface="Calibri"/>
              <a:cs typeface="Calibri"/>
            </a:endParaRPr>
          </a:p>
          <a:p>
            <a:pPr marL="499109" marR="115570" indent="-234315">
              <a:lnSpc>
                <a:spcPts val="2590"/>
              </a:lnSpc>
              <a:spcBef>
                <a:spcPts val="505"/>
              </a:spcBef>
            </a:pPr>
            <a:r>
              <a:rPr sz="3600" spc="622" baseline="694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600" spc="-60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both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lander 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launch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vehicle dependent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always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known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front,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hence the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requirement.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81485C2-08F3-41FD-9EC0-585A7CDD509A}"/>
              </a:ext>
            </a:extLst>
          </p:cNvPr>
          <p:cNvSpPr txBox="1">
            <a:spLocks/>
          </p:cNvSpPr>
          <p:nvPr/>
        </p:nvSpPr>
        <p:spPr>
          <a:xfrm>
            <a:off x="1587659" y="3658844"/>
            <a:ext cx="90447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rgbClr val="64CAF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  <a:tabLst>
                <a:tab pos="2804795" algn="l"/>
              </a:tabLst>
            </a:pPr>
            <a:r>
              <a:rPr lang="en-US" sz="3200" kern="0" spc="-5" dirty="0"/>
              <a:t>Payload Typical Deliverables (during execution)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079F4A3-F77E-4A79-86DF-7C131D227F03}"/>
              </a:ext>
            </a:extLst>
          </p:cNvPr>
          <p:cNvSpPr txBox="1"/>
          <p:nvPr/>
        </p:nvSpPr>
        <p:spPr>
          <a:xfrm>
            <a:off x="1559585" y="4373515"/>
            <a:ext cx="9954260" cy="19268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065" marR="304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2400" spc="-30" dirty="0">
                <a:solidFill>
                  <a:srgbClr val="FFFFFF"/>
                </a:solidFill>
                <a:latin typeface="Calibri"/>
                <a:cs typeface="Calibri"/>
              </a:rPr>
              <a:t>EMI/EMC RE102 and CE102</a:t>
            </a:r>
          </a:p>
          <a:p>
            <a:pPr marL="266065" marR="304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2400" spc="-30" dirty="0">
                <a:solidFill>
                  <a:srgbClr val="FFFFFF"/>
                </a:solidFill>
                <a:latin typeface="Calibri"/>
                <a:cs typeface="Calibri"/>
              </a:rPr>
              <a:t>Material Outgassing Test Report</a:t>
            </a:r>
          </a:p>
          <a:p>
            <a:pPr marL="266065" marR="304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2400" spc="-30" dirty="0">
                <a:solidFill>
                  <a:srgbClr val="FFFFFF"/>
                </a:solidFill>
                <a:latin typeface="Calibri"/>
                <a:cs typeface="Calibri"/>
              </a:rPr>
              <a:t>Vibration Test to GEVS; Fundamental Mode</a:t>
            </a:r>
          </a:p>
          <a:p>
            <a:pPr marL="266065" marR="304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2400" spc="-30" dirty="0">
                <a:solidFill>
                  <a:srgbClr val="FFFFFF"/>
                </a:solidFill>
                <a:latin typeface="Calibri"/>
                <a:cs typeface="Calibri"/>
              </a:rPr>
              <a:t>Hazards Information</a:t>
            </a:r>
          </a:p>
          <a:p>
            <a:pPr marL="266065" marR="304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2400" spc="-30" dirty="0">
                <a:solidFill>
                  <a:srgbClr val="FFFFFF"/>
                </a:solidFill>
                <a:latin typeface="Calibri"/>
                <a:cs typeface="Calibri"/>
              </a:rPr>
              <a:t>CAD Model with geometry, CG, mass, range of motion (if applicable)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431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" y="0"/>
            <a:ext cx="12191755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9904" y="228600"/>
            <a:ext cx="1953768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5817" y="398525"/>
            <a:ext cx="7440930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sz="3200" spc="-5" dirty="0"/>
              <a:t>CLPS: Rapid </a:t>
            </a:r>
            <a:r>
              <a:rPr sz="3200" spc="-10" dirty="0"/>
              <a:t>Affordable Frequent</a:t>
            </a:r>
            <a:r>
              <a:rPr sz="3200" spc="-340" dirty="0"/>
              <a:t> </a:t>
            </a:r>
            <a:r>
              <a:rPr sz="3200" spc="-5" dirty="0"/>
              <a:t>Access  to the Lunar</a:t>
            </a:r>
            <a:r>
              <a:rPr sz="3200" spc="-15" dirty="0"/>
              <a:t> </a:t>
            </a:r>
            <a:r>
              <a:rPr sz="3200" spc="-5" dirty="0"/>
              <a:t>Surface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4CAF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8776" y="1450847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39" h="1569720">
                <a:moveTo>
                  <a:pt x="1391920" y="0"/>
                </a:moveTo>
                <a:lnTo>
                  <a:pt x="459231" y="2412"/>
                </a:lnTo>
                <a:lnTo>
                  <a:pt x="0" y="782954"/>
                </a:lnTo>
                <a:lnTo>
                  <a:pt x="466217" y="1569719"/>
                </a:lnTo>
                <a:lnTo>
                  <a:pt x="1388110" y="1565528"/>
                </a:lnTo>
                <a:lnTo>
                  <a:pt x="1856232" y="790955"/>
                </a:lnTo>
                <a:lnTo>
                  <a:pt x="139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8776" y="1450847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39" h="1569720">
                <a:moveTo>
                  <a:pt x="0" y="782954"/>
                </a:moveTo>
                <a:lnTo>
                  <a:pt x="459231" y="2412"/>
                </a:lnTo>
                <a:lnTo>
                  <a:pt x="1391920" y="0"/>
                </a:lnTo>
                <a:lnTo>
                  <a:pt x="1856232" y="790955"/>
                </a:lnTo>
                <a:lnTo>
                  <a:pt x="1388110" y="1565528"/>
                </a:lnTo>
                <a:lnTo>
                  <a:pt x="466217" y="1569719"/>
                </a:lnTo>
                <a:lnTo>
                  <a:pt x="0" y="782954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1789176"/>
            <a:ext cx="1152144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1584" y="1435608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39" h="1569720">
                <a:moveTo>
                  <a:pt x="1391919" y="0"/>
                </a:moveTo>
                <a:lnTo>
                  <a:pt x="459231" y="2412"/>
                </a:lnTo>
                <a:lnTo>
                  <a:pt x="0" y="782954"/>
                </a:lnTo>
                <a:lnTo>
                  <a:pt x="466216" y="1569719"/>
                </a:lnTo>
                <a:lnTo>
                  <a:pt x="1388110" y="1565528"/>
                </a:lnTo>
                <a:lnTo>
                  <a:pt x="1856231" y="790955"/>
                </a:lnTo>
                <a:lnTo>
                  <a:pt x="1391919" y="0"/>
                </a:lnTo>
                <a:close/>
              </a:path>
            </a:pathLst>
          </a:custGeom>
          <a:solidFill>
            <a:srgbClr val="17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1584" y="1435608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39" h="1569720">
                <a:moveTo>
                  <a:pt x="0" y="782954"/>
                </a:moveTo>
                <a:lnTo>
                  <a:pt x="459231" y="2412"/>
                </a:lnTo>
                <a:lnTo>
                  <a:pt x="1391919" y="0"/>
                </a:lnTo>
                <a:lnTo>
                  <a:pt x="1856231" y="790955"/>
                </a:lnTo>
                <a:lnTo>
                  <a:pt x="1388110" y="1565528"/>
                </a:lnTo>
                <a:lnTo>
                  <a:pt x="466216" y="1569719"/>
                </a:lnTo>
                <a:lnTo>
                  <a:pt x="0" y="782954"/>
                </a:lnTo>
                <a:close/>
              </a:path>
            </a:pathLst>
          </a:custGeom>
          <a:ln w="603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4567" y="1935479"/>
            <a:ext cx="1353312" cy="536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8760" y="3038855"/>
            <a:ext cx="1853564" cy="1564005"/>
          </a:xfrm>
          <a:custGeom>
            <a:avLst/>
            <a:gdLst/>
            <a:ahLst/>
            <a:cxnLst/>
            <a:rect l="l" t="t" r="r" b="b"/>
            <a:pathLst>
              <a:path w="1853564" h="1564004">
                <a:moveTo>
                  <a:pt x="1389634" y="0"/>
                </a:moveTo>
                <a:lnTo>
                  <a:pt x="458470" y="2413"/>
                </a:lnTo>
                <a:lnTo>
                  <a:pt x="0" y="779907"/>
                </a:lnTo>
                <a:lnTo>
                  <a:pt x="465454" y="1563624"/>
                </a:lnTo>
                <a:lnTo>
                  <a:pt x="1385823" y="1559433"/>
                </a:lnTo>
                <a:lnTo>
                  <a:pt x="1853184" y="787908"/>
                </a:lnTo>
                <a:lnTo>
                  <a:pt x="138963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8760" y="3038855"/>
            <a:ext cx="1853564" cy="1564005"/>
          </a:xfrm>
          <a:custGeom>
            <a:avLst/>
            <a:gdLst/>
            <a:ahLst/>
            <a:cxnLst/>
            <a:rect l="l" t="t" r="r" b="b"/>
            <a:pathLst>
              <a:path w="1853564" h="1564004">
                <a:moveTo>
                  <a:pt x="0" y="779907"/>
                </a:moveTo>
                <a:lnTo>
                  <a:pt x="458470" y="2413"/>
                </a:lnTo>
                <a:lnTo>
                  <a:pt x="1389634" y="0"/>
                </a:lnTo>
                <a:lnTo>
                  <a:pt x="1853184" y="787908"/>
                </a:lnTo>
                <a:lnTo>
                  <a:pt x="1385823" y="1559433"/>
                </a:lnTo>
                <a:lnTo>
                  <a:pt x="465454" y="1563624"/>
                </a:lnTo>
                <a:lnTo>
                  <a:pt x="0" y="779907"/>
                </a:lnTo>
                <a:close/>
              </a:path>
            </a:pathLst>
          </a:custGeom>
          <a:ln w="603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6983" y="3468623"/>
            <a:ext cx="1341120" cy="67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4752" y="3011423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1391920" y="0"/>
                </a:moveTo>
                <a:lnTo>
                  <a:pt x="459232" y="2412"/>
                </a:lnTo>
                <a:lnTo>
                  <a:pt x="0" y="782955"/>
                </a:lnTo>
                <a:lnTo>
                  <a:pt x="466217" y="1569720"/>
                </a:lnTo>
                <a:lnTo>
                  <a:pt x="1388109" y="1565528"/>
                </a:lnTo>
                <a:lnTo>
                  <a:pt x="1856231" y="790956"/>
                </a:lnTo>
                <a:lnTo>
                  <a:pt x="139192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4752" y="3011423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0" y="782955"/>
                </a:moveTo>
                <a:lnTo>
                  <a:pt x="459232" y="2412"/>
                </a:lnTo>
                <a:lnTo>
                  <a:pt x="1391920" y="0"/>
                </a:lnTo>
                <a:lnTo>
                  <a:pt x="1856231" y="790956"/>
                </a:lnTo>
                <a:lnTo>
                  <a:pt x="1388109" y="1565528"/>
                </a:lnTo>
                <a:lnTo>
                  <a:pt x="466217" y="1569720"/>
                </a:lnTo>
                <a:lnTo>
                  <a:pt x="0" y="782955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1159" y="3514344"/>
            <a:ext cx="1411224" cy="530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3279" y="3011423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39" h="1569720">
                <a:moveTo>
                  <a:pt x="1391920" y="0"/>
                </a:moveTo>
                <a:lnTo>
                  <a:pt x="459232" y="2412"/>
                </a:lnTo>
                <a:lnTo>
                  <a:pt x="0" y="782955"/>
                </a:lnTo>
                <a:lnTo>
                  <a:pt x="466217" y="1569720"/>
                </a:lnTo>
                <a:lnTo>
                  <a:pt x="1388110" y="1565528"/>
                </a:lnTo>
                <a:lnTo>
                  <a:pt x="1856232" y="790956"/>
                </a:lnTo>
                <a:lnTo>
                  <a:pt x="139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3279" y="3011423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39" h="1569720">
                <a:moveTo>
                  <a:pt x="0" y="782955"/>
                </a:moveTo>
                <a:lnTo>
                  <a:pt x="459232" y="2412"/>
                </a:lnTo>
                <a:lnTo>
                  <a:pt x="1391920" y="0"/>
                </a:lnTo>
                <a:lnTo>
                  <a:pt x="1856232" y="790956"/>
                </a:lnTo>
                <a:lnTo>
                  <a:pt x="1388110" y="1565528"/>
                </a:lnTo>
                <a:lnTo>
                  <a:pt x="466217" y="1569720"/>
                </a:lnTo>
                <a:lnTo>
                  <a:pt x="0" y="782955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5240" y="3438144"/>
            <a:ext cx="1036319" cy="685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07935" y="2999232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79">
                <a:moveTo>
                  <a:pt x="1391920" y="0"/>
                </a:moveTo>
                <a:lnTo>
                  <a:pt x="459232" y="2412"/>
                </a:lnTo>
                <a:lnTo>
                  <a:pt x="0" y="781430"/>
                </a:lnTo>
                <a:lnTo>
                  <a:pt x="466217" y="1566671"/>
                </a:lnTo>
                <a:lnTo>
                  <a:pt x="1388110" y="1562480"/>
                </a:lnTo>
                <a:lnTo>
                  <a:pt x="1856232" y="789431"/>
                </a:lnTo>
                <a:lnTo>
                  <a:pt x="139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07935" y="2999232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79">
                <a:moveTo>
                  <a:pt x="0" y="781430"/>
                </a:moveTo>
                <a:lnTo>
                  <a:pt x="459232" y="2412"/>
                </a:lnTo>
                <a:lnTo>
                  <a:pt x="1391920" y="0"/>
                </a:lnTo>
                <a:lnTo>
                  <a:pt x="1856232" y="789431"/>
                </a:lnTo>
                <a:lnTo>
                  <a:pt x="1388110" y="1562480"/>
                </a:lnTo>
                <a:lnTo>
                  <a:pt x="466217" y="1566671"/>
                </a:lnTo>
                <a:lnTo>
                  <a:pt x="0" y="781430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9959" y="3560064"/>
            <a:ext cx="1478279" cy="438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4767" y="1450847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80">
                <a:moveTo>
                  <a:pt x="1391920" y="0"/>
                </a:moveTo>
                <a:lnTo>
                  <a:pt x="459232" y="2412"/>
                </a:lnTo>
                <a:lnTo>
                  <a:pt x="0" y="781430"/>
                </a:lnTo>
                <a:lnTo>
                  <a:pt x="466216" y="1566672"/>
                </a:lnTo>
                <a:lnTo>
                  <a:pt x="1388110" y="1562480"/>
                </a:lnTo>
                <a:lnTo>
                  <a:pt x="1856232" y="789431"/>
                </a:lnTo>
                <a:lnTo>
                  <a:pt x="139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4767" y="1450847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80">
                <a:moveTo>
                  <a:pt x="0" y="781430"/>
                </a:moveTo>
                <a:lnTo>
                  <a:pt x="459232" y="2412"/>
                </a:lnTo>
                <a:lnTo>
                  <a:pt x="1391920" y="0"/>
                </a:lnTo>
                <a:lnTo>
                  <a:pt x="1856232" y="789431"/>
                </a:lnTo>
                <a:lnTo>
                  <a:pt x="1388110" y="1562480"/>
                </a:lnTo>
                <a:lnTo>
                  <a:pt x="466216" y="1566672"/>
                </a:lnTo>
                <a:lnTo>
                  <a:pt x="0" y="781430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97167" y="2072639"/>
            <a:ext cx="1554480" cy="2255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76359" y="2993135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1391920" y="0"/>
                </a:moveTo>
                <a:lnTo>
                  <a:pt x="459232" y="2412"/>
                </a:lnTo>
                <a:lnTo>
                  <a:pt x="0" y="782955"/>
                </a:lnTo>
                <a:lnTo>
                  <a:pt x="466217" y="1569720"/>
                </a:lnTo>
                <a:lnTo>
                  <a:pt x="1388110" y="1565528"/>
                </a:lnTo>
                <a:lnTo>
                  <a:pt x="1856232" y="790956"/>
                </a:lnTo>
                <a:lnTo>
                  <a:pt x="139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76359" y="2993135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0" y="782955"/>
                </a:moveTo>
                <a:lnTo>
                  <a:pt x="459232" y="2412"/>
                </a:lnTo>
                <a:lnTo>
                  <a:pt x="1391920" y="0"/>
                </a:lnTo>
                <a:lnTo>
                  <a:pt x="1856232" y="790956"/>
                </a:lnTo>
                <a:lnTo>
                  <a:pt x="1388110" y="1565528"/>
                </a:lnTo>
                <a:lnTo>
                  <a:pt x="466217" y="1569720"/>
                </a:lnTo>
                <a:lnTo>
                  <a:pt x="0" y="782955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20200" y="3477767"/>
            <a:ext cx="1383792" cy="469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70007" y="4584191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79">
                <a:moveTo>
                  <a:pt x="1391920" y="0"/>
                </a:moveTo>
                <a:lnTo>
                  <a:pt x="459232" y="2412"/>
                </a:lnTo>
                <a:lnTo>
                  <a:pt x="0" y="781430"/>
                </a:lnTo>
                <a:lnTo>
                  <a:pt x="466217" y="1566671"/>
                </a:lnTo>
                <a:lnTo>
                  <a:pt x="1388110" y="1562468"/>
                </a:lnTo>
                <a:lnTo>
                  <a:pt x="1856232" y="789431"/>
                </a:lnTo>
                <a:lnTo>
                  <a:pt x="139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70007" y="4584191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79">
                <a:moveTo>
                  <a:pt x="0" y="781430"/>
                </a:moveTo>
                <a:lnTo>
                  <a:pt x="459232" y="2412"/>
                </a:lnTo>
                <a:lnTo>
                  <a:pt x="1391920" y="0"/>
                </a:lnTo>
                <a:lnTo>
                  <a:pt x="1856232" y="789431"/>
                </a:lnTo>
                <a:lnTo>
                  <a:pt x="1388110" y="1562468"/>
                </a:lnTo>
                <a:lnTo>
                  <a:pt x="466217" y="1566671"/>
                </a:lnTo>
                <a:lnTo>
                  <a:pt x="0" y="781430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47959" y="4745735"/>
            <a:ext cx="1100327" cy="1100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68056" y="4587240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1391920" y="0"/>
                </a:moveTo>
                <a:lnTo>
                  <a:pt x="459232" y="2412"/>
                </a:lnTo>
                <a:lnTo>
                  <a:pt x="0" y="782955"/>
                </a:lnTo>
                <a:lnTo>
                  <a:pt x="466217" y="1569720"/>
                </a:lnTo>
                <a:lnTo>
                  <a:pt x="1388110" y="1565503"/>
                </a:lnTo>
                <a:lnTo>
                  <a:pt x="1856232" y="790956"/>
                </a:lnTo>
                <a:lnTo>
                  <a:pt x="139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68056" y="4587240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0" y="782955"/>
                </a:moveTo>
                <a:lnTo>
                  <a:pt x="459232" y="2412"/>
                </a:lnTo>
                <a:lnTo>
                  <a:pt x="1391920" y="0"/>
                </a:lnTo>
                <a:lnTo>
                  <a:pt x="1856232" y="790956"/>
                </a:lnTo>
                <a:lnTo>
                  <a:pt x="1388110" y="1565503"/>
                </a:lnTo>
                <a:lnTo>
                  <a:pt x="466217" y="1569720"/>
                </a:lnTo>
                <a:lnTo>
                  <a:pt x="0" y="782955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41792" y="4617720"/>
            <a:ext cx="1508759" cy="1511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56688" y="4636008"/>
            <a:ext cx="1853564" cy="1564005"/>
          </a:xfrm>
          <a:custGeom>
            <a:avLst/>
            <a:gdLst/>
            <a:ahLst/>
            <a:cxnLst/>
            <a:rect l="l" t="t" r="r" b="b"/>
            <a:pathLst>
              <a:path w="1853564" h="1564004">
                <a:moveTo>
                  <a:pt x="1389634" y="0"/>
                </a:moveTo>
                <a:lnTo>
                  <a:pt x="458469" y="2413"/>
                </a:lnTo>
                <a:lnTo>
                  <a:pt x="0" y="779907"/>
                </a:lnTo>
                <a:lnTo>
                  <a:pt x="465455" y="1563624"/>
                </a:lnTo>
                <a:lnTo>
                  <a:pt x="1385824" y="1559433"/>
                </a:lnTo>
                <a:lnTo>
                  <a:pt x="1853184" y="787908"/>
                </a:lnTo>
                <a:lnTo>
                  <a:pt x="138963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56688" y="4636008"/>
            <a:ext cx="1853564" cy="1564005"/>
          </a:xfrm>
          <a:custGeom>
            <a:avLst/>
            <a:gdLst/>
            <a:ahLst/>
            <a:cxnLst/>
            <a:rect l="l" t="t" r="r" b="b"/>
            <a:pathLst>
              <a:path w="1853564" h="1564004">
                <a:moveTo>
                  <a:pt x="0" y="779907"/>
                </a:moveTo>
                <a:lnTo>
                  <a:pt x="458469" y="2413"/>
                </a:lnTo>
                <a:lnTo>
                  <a:pt x="1389634" y="0"/>
                </a:lnTo>
                <a:lnTo>
                  <a:pt x="1853184" y="787908"/>
                </a:lnTo>
                <a:lnTo>
                  <a:pt x="1385824" y="1559433"/>
                </a:lnTo>
                <a:lnTo>
                  <a:pt x="465455" y="1563624"/>
                </a:lnTo>
                <a:lnTo>
                  <a:pt x="0" y="779907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9255" y="5175503"/>
            <a:ext cx="1862327" cy="5059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84391" y="4587240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1391919" y="0"/>
                </a:moveTo>
                <a:lnTo>
                  <a:pt x="459232" y="2412"/>
                </a:lnTo>
                <a:lnTo>
                  <a:pt x="0" y="782955"/>
                </a:lnTo>
                <a:lnTo>
                  <a:pt x="466216" y="1569720"/>
                </a:lnTo>
                <a:lnTo>
                  <a:pt x="1388110" y="1565503"/>
                </a:lnTo>
                <a:lnTo>
                  <a:pt x="1856232" y="790956"/>
                </a:lnTo>
                <a:lnTo>
                  <a:pt x="1391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4391" y="4587240"/>
            <a:ext cx="1856739" cy="1569720"/>
          </a:xfrm>
          <a:custGeom>
            <a:avLst/>
            <a:gdLst/>
            <a:ahLst/>
            <a:cxnLst/>
            <a:rect l="l" t="t" r="r" b="b"/>
            <a:pathLst>
              <a:path w="1856740" h="1569720">
                <a:moveTo>
                  <a:pt x="0" y="782955"/>
                </a:moveTo>
                <a:lnTo>
                  <a:pt x="459232" y="2412"/>
                </a:lnTo>
                <a:lnTo>
                  <a:pt x="1391919" y="0"/>
                </a:lnTo>
                <a:lnTo>
                  <a:pt x="1856232" y="790956"/>
                </a:lnTo>
                <a:lnTo>
                  <a:pt x="1388110" y="1565503"/>
                </a:lnTo>
                <a:lnTo>
                  <a:pt x="466216" y="1569720"/>
                </a:lnTo>
                <a:lnTo>
                  <a:pt x="0" y="782955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95871" y="4983479"/>
            <a:ext cx="1063752" cy="563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06823" y="4626864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39" h="1567179">
                <a:moveTo>
                  <a:pt x="1391920" y="0"/>
                </a:moveTo>
                <a:lnTo>
                  <a:pt x="459231" y="2412"/>
                </a:lnTo>
                <a:lnTo>
                  <a:pt x="0" y="781431"/>
                </a:lnTo>
                <a:lnTo>
                  <a:pt x="466216" y="1566672"/>
                </a:lnTo>
                <a:lnTo>
                  <a:pt x="1388110" y="1562468"/>
                </a:lnTo>
                <a:lnTo>
                  <a:pt x="1856231" y="789432"/>
                </a:lnTo>
                <a:lnTo>
                  <a:pt x="139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06823" y="4626864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39" h="1567179">
                <a:moveTo>
                  <a:pt x="0" y="781431"/>
                </a:moveTo>
                <a:lnTo>
                  <a:pt x="459231" y="2412"/>
                </a:lnTo>
                <a:lnTo>
                  <a:pt x="1391920" y="0"/>
                </a:lnTo>
                <a:lnTo>
                  <a:pt x="1856231" y="789432"/>
                </a:lnTo>
                <a:lnTo>
                  <a:pt x="1388110" y="1562468"/>
                </a:lnTo>
                <a:lnTo>
                  <a:pt x="466216" y="1566672"/>
                </a:lnTo>
                <a:lnTo>
                  <a:pt x="0" y="781431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48200" y="5285232"/>
            <a:ext cx="1368552" cy="2621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4528" y="1429511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80">
                <a:moveTo>
                  <a:pt x="1391920" y="0"/>
                </a:moveTo>
                <a:lnTo>
                  <a:pt x="459231" y="2412"/>
                </a:lnTo>
                <a:lnTo>
                  <a:pt x="0" y="781430"/>
                </a:lnTo>
                <a:lnTo>
                  <a:pt x="466217" y="1566672"/>
                </a:lnTo>
                <a:lnTo>
                  <a:pt x="1388110" y="1562480"/>
                </a:lnTo>
                <a:lnTo>
                  <a:pt x="1856231" y="789432"/>
                </a:lnTo>
                <a:lnTo>
                  <a:pt x="139192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34528" y="1429511"/>
            <a:ext cx="1856739" cy="1567180"/>
          </a:xfrm>
          <a:custGeom>
            <a:avLst/>
            <a:gdLst/>
            <a:ahLst/>
            <a:cxnLst/>
            <a:rect l="l" t="t" r="r" b="b"/>
            <a:pathLst>
              <a:path w="1856740" h="1567180">
                <a:moveTo>
                  <a:pt x="0" y="781430"/>
                </a:moveTo>
                <a:lnTo>
                  <a:pt x="459231" y="2412"/>
                </a:lnTo>
                <a:lnTo>
                  <a:pt x="1391920" y="0"/>
                </a:lnTo>
                <a:lnTo>
                  <a:pt x="1856231" y="789432"/>
                </a:lnTo>
                <a:lnTo>
                  <a:pt x="1388110" y="1562480"/>
                </a:lnTo>
                <a:lnTo>
                  <a:pt x="466217" y="1566672"/>
                </a:lnTo>
                <a:lnTo>
                  <a:pt x="0" y="781430"/>
                </a:lnTo>
                <a:close/>
              </a:path>
            </a:pathLst>
          </a:custGeom>
          <a:ln w="603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45423" y="1761744"/>
            <a:ext cx="1261872" cy="6766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4815840"/>
            <a:ext cx="905510" cy="2042160"/>
          </a:xfrm>
          <a:custGeom>
            <a:avLst/>
            <a:gdLst/>
            <a:ahLst/>
            <a:cxnLst/>
            <a:rect l="l" t="t" r="r" b="b"/>
            <a:pathLst>
              <a:path w="905510" h="2042159">
                <a:moveTo>
                  <a:pt x="0" y="0"/>
                </a:moveTo>
                <a:lnTo>
                  <a:pt x="14539" y="158170"/>
                </a:lnTo>
                <a:lnTo>
                  <a:pt x="82851" y="592731"/>
                </a:lnTo>
                <a:lnTo>
                  <a:pt x="241980" y="1243751"/>
                </a:lnTo>
                <a:lnTo>
                  <a:pt x="525717" y="2042158"/>
                </a:lnTo>
                <a:lnTo>
                  <a:pt x="905133" y="2042158"/>
                </a:lnTo>
                <a:lnTo>
                  <a:pt x="886139" y="2014223"/>
                </a:lnTo>
                <a:lnTo>
                  <a:pt x="861064" y="1976765"/>
                </a:lnTo>
                <a:lnTo>
                  <a:pt x="836134" y="1938929"/>
                </a:lnTo>
                <a:lnTo>
                  <a:pt x="811355" y="1900714"/>
                </a:lnTo>
                <a:lnTo>
                  <a:pt x="786731" y="1862120"/>
                </a:lnTo>
                <a:lnTo>
                  <a:pt x="762271" y="1823146"/>
                </a:lnTo>
                <a:lnTo>
                  <a:pt x="737979" y="1783791"/>
                </a:lnTo>
                <a:lnTo>
                  <a:pt x="713862" y="1744054"/>
                </a:lnTo>
                <a:lnTo>
                  <a:pt x="689925" y="1703936"/>
                </a:lnTo>
                <a:lnTo>
                  <a:pt x="666176" y="1663435"/>
                </a:lnTo>
                <a:lnTo>
                  <a:pt x="642619" y="1622551"/>
                </a:lnTo>
                <a:lnTo>
                  <a:pt x="619262" y="1581284"/>
                </a:lnTo>
                <a:lnTo>
                  <a:pt x="596110" y="1539631"/>
                </a:lnTo>
                <a:lnTo>
                  <a:pt x="573169" y="1497594"/>
                </a:lnTo>
                <a:lnTo>
                  <a:pt x="550446" y="1455171"/>
                </a:lnTo>
                <a:lnTo>
                  <a:pt x="527946" y="1412362"/>
                </a:lnTo>
                <a:lnTo>
                  <a:pt x="505675" y="1369165"/>
                </a:lnTo>
                <a:lnTo>
                  <a:pt x="483640" y="1325581"/>
                </a:lnTo>
                <a:lnTo>
                  <a:pt x="461847" y="1281609"/>
                </a:lnTo>
                <a:lnTo>
                  <a:pt x="440302" y="1237248"/>
                </a:lnTo>
                <a:lnTo>
                  <a:pt x="419010" y="1192498"/>
                </a:lnTo>
                <a:lnTo>
                  <a:pt x="397979" y="1147357"/>
                </a:lnTo>
                <a:lnTo>
                  <a:pt x="377213" y="1101825"/>
                </a:lnTo>
                <a:lnTo>
                  <a:pt x="356720" y="1055903"/>
                </a:lnTo>
                <a:lnTo>
                  <a:pt x="336505" y="1009588"/>
                </a:lnTo>
                <a:lnTo>
                  <a:pt x="316574" y="962880"/>
                </a:lnTo>
                <a:lnTo>
                  <a:pt x="296933" y="915780"/>
                </a:lnTo>
                <a:lnTo>
                  <a:pt x="277589" y="868285"/>
                </a:lnTo>
                <a:lnTo>
                  <a:pt x="258548" y="820396"/>
                </a:lnTo>
                <a:lnTo>
                  <a:pt x="239815" y="772112"/>
                </a:lnTo>
                <a:lnTo>
                  <a:pt x="221397" y="723431"/>
                </a:lnTo>
                <a:lnTo>
                  <a:pt x="203300" y="674355"/>
                </a:lnTo>
                <a:lnTo>
                  <a:pt x="185529" y="624881"/>
                </a:lnTo>
                <a:lnTo>
                  <a:pt x="168092" y="575010"/>
                </a:lnTo>
                <a:lnTo>
                  <a:pt x="150994" y="524740"/>
                </a:lnTo>
                <a:lnTo>
                  <a:pt x="134241" y="474072"/>
                </a:lnTo>
                <a:lnTo>
                  <a:pt x="117839" y="423004"/>
                </a:lnTo>
                <a:lnTo>
                  <a:pt x="101794" y="371536"/>
                </a:lnTo>
                <a:lnTo>
                  <a:pt x="86113" y="319667"/>
                </a:lnTo>
                <a:lnTo>
                  <a:pt x="70802" y="267396"/>
                </a:lnTo>
                <a:lnTo>
                  <a:pt x="55866" y="214723"/>
                </a:lnTo>
                <a:lnTo>
                  <a:pt x="41311" y="161648"/>
                </a:lnTo>
                <a:lnTo>
                  <a:pt x="27145" y="108169"/>
                </a:lnTo>
                <a:lnTo>
                  <a:pt x="13372" y="54287"/>
                </a:lnTo>
                <a:lnTo>
                  <a:pt x="0" y="0"/>
                </a:lnTo>
                <a:close/>
              </a:path>
            </a:pathLst>
          </a:custGeom>
          <a:solidFill>
            <a:srgbClr val="AB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625" y="307085"/>
            <a:ext cx="467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CLPS Current</a:t>
            </a:r>
            <a:r>
              <a:rPr spc="15" dirty="0"/>
              <a:t> </a:t>
            </a:r>
            <a:r>
              <a:rPr spc="-5" dirty="0"/>
              <a:t>Portfolio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230" y="983361"/>
            <a:ext cx="5676265" cy="27190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2880" marR="400685" indent="-170815">
              <a:lnSpc>
                <a:spcPts val="1730"/>
              </a:lnSpc>
              <a:spcBef>
                <a:spcPts val="325"/>
              </a:spcBef>
              <a:buChar char="•"/>
              <a:tabLst>
                <a:tab pos="1835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Competition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U.S.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commercial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providers of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space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transportation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services, consistent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with National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Space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Transportation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Commercial Space</a:t>
            </a:r>
            <a:r>
              <a:rPr sz="16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82880" marR="987425" indent="-170815">
              <a:lnSpc>
                <a:spcPts val="1730"/>
              </a:lnSpc>
              <a:spcBef>
                <a:spcPts val="500"/>
              </a:spcBef>
              <a:buChar char="•"/>
              <a:tabLst>
                <a:tab pos="1835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Structured for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NASA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as one of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customers</a:t>
            </a:r>
            <a:r>
              <a:rPr sz="16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ts val="1825"/>
              </a:lnSpc>
              <a:spcBef>
                <a:spcPts val="280"/>
              </a:spcBef>
              <a:buChar char="•"/>
              <a:tabLst>
                <a:tab pos="1835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 ramps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CLPS contracts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 used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endParaRPr sz="1600">
              <a:latin typeface="Arial"/>
              <a:cs typeface="Arial"/>
            </a:endParaRPr>
          </a:p>
          <a:p>
            <a:pPr marL="182880">
              <a:lnSpc>
                <a:spcPts val="1825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additional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capabilities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ts val="1825"/>
              </a:lnSpc>
              <a:spcBef>
                <a:spcPts val="290"/>
              </a:spcBef>
              <a:buChar char="•"/>
              <a:tabLst>
                <a:tab pos="183515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14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domestic companies eligible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to compete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Lunar</a:t>
            </a:r>
            <a:r>
              <a:rPr sz="16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endParaRPr sz="1600">
              <a:latin typeface="Arial"/>
              <a:cs typeface="Arial"/>
            </a:endParaRPr>
          </a:p>
          <a:p>
            <a:pPr marL="182880">
              <a:lnSpc>
                <a:spcPts val="1825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delivery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orders</a:t>
            </a:r>
            <a:endParaRPr sz="1600">
              <a:latin typeface="Arial"/>
              <a:cs typeface="Arial"/>
            </a:endParaRPr>
          </a:p>
          <a:p>
            <a:pPr marL="182880" marR="20320" indent="-170815">
              <a:lnSpc>
                <a:spcPts val="1730"/>
              </a:lnSpc>
              <a:spcBef>
                <a:spcPts val="530"/>
              </a:spcBef>
              <a:buChar char="•"/>
              <a:tabLst>
                <a:tab pos="1835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awarded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lunar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deliveries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actively 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initial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deliveries 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soon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as November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2021.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079" y="4590288"/>
            <a:ext cx="1850136" cy="1606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6062" y="3897629"/>
            <a:ext cx="76073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TO2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Astrobotic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Peregrine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8950" y="3899992"/>
            <a:ext cx="93980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TO20A</a:t>
            </a:r>
            <a:r>
              <a:rPr sz="1400" i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12700" marR="184785"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c  Griffin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794" y="3920489"/>
            <a:ext cx="135191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TO2/20C</a:t>
            </a:r>
            <a:r>
              <a:rPr sz="14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Intuitive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Machines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NOVA-C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9155" y="3897629"/>
            <a:ext cx="135191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PRIME-1</a:t>
            </a:r>
            <a:r>
              <a:rPr sz="1400" i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Intuitive</a:t>
            </a:r>
            <a:r>
              <a:rPr sz="140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Machines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NOVA-C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0985" y="3886580"/>
            <a:ext cx="93218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TO19C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Masten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XL-1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5460" y="3897833"/>
            <a:ext cx="126238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TO19D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Firefly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Aerospace 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Blue Ghost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9047" y="4590288"/>
            <a:ext cx="1780031" cy="1606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98535" y="4562855"/>
            <a:ext cx="1758696" cy="1606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85831" y="4532376"/>
            <a:ext cx="1761744" cy="1603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5039" y="4590288"/>
            <a:ext cx="1813560" cy="1608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9184" y="4605528"/>
            <a:ext cx="1813560" cy="1605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90664" y="1185418"/>
            <a:ext cx="1951989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Astrobotic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Deep Space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Draper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Firefly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Aerospace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Intuitive</a:t>
            </a:r>
            <a:r>
              <a:rPr sz="14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Machines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09658" y="1185418"/>
            <a:ext cx="211455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Lockheed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Martin</a:t>
            </a:r>
            <a:r>
              <a:rPr sz="14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Masten Space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Moon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Express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r>
              <a:rPr sz="1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0664" y="930910"/>
            <a:ext cx="381507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Round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CLPS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companies (Nov</a:t>
            </a:r>
            <a:r>
              <a:rPr sz="16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2018):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0664" y="2667762"/>
            <a:ext cx="146177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Blue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Origin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Ceres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Robotics</a:t>
            </a:r>
            <a:endParaRPr sz="1400">
              <a:latin typeface="Arial"/>
              <a:cs typeface="Arial"/>
            </a:endParaRPr>
          </a:p>
          <a:p>
            <a:pPr marL="241300" marR="83185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Sierra</a:t>
            </a:r>
            <a:r>
              <a:rPr sz="14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Nevada  Corporation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09658" y="2667762"/>
            <a:ext cx="187071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SpaceX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i="1" spc="-30" dirty="0">
                <a:solidFill>
                  <a:srgbClr val="FFFFFF"/>
                </a:solidFill>
                <a:latin typeface="Arial"/>
                <a:cs typeface="Arial"/>
              </a:rPr>
              <a:t>Tyvak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Nano-Satellite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Systems,</a:t>
            </a:r>
            <a:r>
              <a:rPr sz="14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0664" y="2417140"/>
            <a:ext cx="24777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On-Ramp (Nov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2019):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431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" y="0"/>
            <a:ext cx="12191755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9904" y="228600"/>
            <a:ext cx="1953768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4CAF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Project Scientist</a:t>
            </a:r>
            <a:r>
              <a:rPr spc="20" dirty="0"/>
              <a:t> </a:t>
            </a:r>
            <a:r>
              <a:rPr spc="-5" dirty="0"/>
              <a:t>Responsibilities</a:t>
            </a:r>
          </a:p>
        </p:txBody>
      </p:sp>
      <p:sp>
        <p:nvSpPr>
          <p:cNvPr id="7" name="object 7"/>
          <p:cNvSpPr/>
          <p:nvPr/>
        </p:nvSpPr>
        <p:spPr>
          <a:xfrm>
            <a:off x="435863" y="1447800"/>
            <a:ext cx="3450590" cy="546100"/>
          </a:xfrm>
          <a:custGeom>
            <a:avLst/>
            <a:gdLst/>
            <a:ahLst/>
            <a:cxnLst/>
            <a:rect l="l" t="t" r="r" b="b"/>
            <a:pathLst>
              <a:path w="3450590" h="546100">
                <a:moveTo>
                  <a:pt x="0" y="545591"/>
                </a:moveTo>
                <a:lnTo>
                  <a:pt x="3450336" y="545591"/>
                </a:lnTo>
                <a:lnTo>
                  <a:pt x="3450336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863" y="1447800"/>
            <a:ext cx="3450590" cy="546100"/>
          </a:xfrm>
          <a:custGeom>
            <a:avLst/>
            <a:gdLst/>
            <a:ahLst/>
            <a:cxnLst/>
            <a:rect l="l" t="t" r="r" b="b"/>
            <a:pathLst>
              <a:path w="3450590" h="546100">
                <a:moveTo>
                  <a:pt x="0" y="545591"/>
                </a:moveTo>
                <a:lnTo>
                  <a:pt x="3450336" y="545591"/>
                </a:lnTo>
                <a:lnTo>
                  <a:pt x="3450336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9513" y="1489328"/>
            <a:ext cx="346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Pre-Ops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863" y="1993392"/>
            <a:ext cx="3450590" cy="4249420"/>
          </a:xfrm>
          <a:custGeom>
            <a:avLst/>
            <a:gdLst/>
            <a:ahLst/>
            <a:cxnLst/>
            <a:rect l="l" t="t" r="r" b="b"/>
            <a:pathLst>
              <a:path w="3450590" h="4249420">
                <a:moveTo>
                  <a:pt x="0" y="4248912"/>
                </a:moveTo>
                <a:lnTo>
                  <a:pt x="3450336" y="4248912"/>
                </a:lnTo>
                <a:lnTo>
                  <a:pt x="3450336" y="0"/>
                </a:lnTo>
                <a:lnTo>
                  <a:pt x="0" y="0"/>
                </a:lnTo>
                <a:lnTo>
                  <a:pt x="0" y="4248912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863" y="1993392"/>
            <a:ext cx="3450590" cy="4249420"/>
          </a:xfrm>
          <a:custGeom>
            <a:avLst/>
            <a:gdLst/>
            <a:ahLst/>
            <a:cxnLst/>
            <a:rect l="l" t="t" r="r" b="b"/>
            <a:pathLst>
              <a:path w="3450590" h="4249420">
                <a:moveTo>
                  <a:pt x="0" y="4248912"/>
                </a:moveTo>
                <a:lnTo>
                  <a:pt x="3450336" y="4248912"/>
                </a:lnTo>
                <a:lnTo>
                  <a:pt x="3450336" y="0"/>
                </a:lnTo>
                <a:lnTo>
                  <a:pt x="0" y="0"/>
                </a:lnTo>
                <a:lnTo>
                  <a:pt x="0" y="4248912"/>
                </a:lnTo>
                <a:close/>
              </a:path>
            </a:pathLst>
          </a:custGeom>
          <a:ln w="12700">
            <a:solidFill>
              <a:srgbClr val="CF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9513" y="2018904"/>
            <a:ext cx="3463290" cy="400557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73050" indent="-170815">
              <a:lnSpc>
                <a:spcPct val="100000"/>
              </a:lnSpc>
              <a:spcBef>
                <a:spcPts val="245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Work: Manifest </a:t>
            </a:r>
            <a:r>
              <a:rPr sz="1800" spc="-5" dirty="0">
                <a:latin typeface="Calibri"/>
                <a:cs typeface="Calibri"/>
              </a:rPr>
              <a:t>selection</a:t>
            </a:r>
            <a:endParaRPr sz="1800">
              <a:latin typeface="Calibri"/>
              <a:cs typeface="Calibri"/>
            </a:endParaRPr>
          </a:p>
          <a:p>
            <a:pPr marL="273050" marR="339725" indent="-170815">
              <a:lnSpc>
                <a:spcPts val="1989"/>
              </a:lnSpc>
              <a:spcBef>
                <a:spcPts val="355"/>
              </a:spcBef>
              <a:buChar char="•"/>
              <a:tabLst>
                <a:tab pos="273685" algn="l"/>
              </a:tabLst>
            </a:pPr>
            <a:r>
              <a:rPr sz="1800" spc="-5" dirty="0">
                <a:latin typeface="Calibri"/>
                <a:cs typeface="Calibri"/>
              </a:rPr>
              <a:t>Compile payload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requirements  for</a:t>
            </a:r>
            <a:r>
              <a:rPr sz="1800" spc="-5" dirty="0">
                <a:latin typeface="Calibri"/>
                <a:cs typeface="Calibri"/>
              </a:rPr>
              <a:t> RFTP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ct val="100000"/>
              </a:lnSpc>
              <a:spcBef>
                <a:spcPts val="110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Host </a:t>
            </a:r>
            <a:r>
              <a:rPr sz="1800" spc="-5" dirty="0">
                <a:latin typeface="Calibri"/>
                <a:cs typeface="Calibri"/>
              </a:rPr>
              <a:t>science </a:t>
            </a:r>
            <a:r>
              <a:rPr sz="1800" spc="-10" dirty="0">
                <a:latin typeface="Calibri"/>
                <a:cs typeface="Calibri"/>
              </a:rPr>
              <a:t>team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meetings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ct val="100000"/>
              </a:lnSpc>
              <a:spcBef>
                <a:spcPts val="145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Coordinate landing </a:t>
            </a:r>
            <a:r>
              <a:rPr sz="1800" spc="-15" dirty="0">
                <a:latin typeface="Calibri"/>
                <a:cs typeface="Calibri"/>
              </a:rPr>
              <a:t>site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selection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ct val="100000"/>
              </a:lnSpc>
              <a:spcBef>
                <a:spcPts val="145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Develop </a:t>
            </a:r>
            <a:r>
              <a:rPr sz="1800" spc="-20" dirty="0">
                <a:latin typeface="Calibri"/>
                <a:cs typeface="Calibri"/>
              </a:rPr>
              <a:t>data </a:t>
            </a:r>
            <a:r>
              <a:rPr sz="1800" spc="-10" dirty="0">
                <a:latin typeface="Calibri"/>
                <a:cs typeface="Calibri"/>
              </a:rPr>
              <a:t>archiving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ct val="100000"/>
              </a:lnSpc>
              <a:spcBef>
                <a:spcPts val="145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Review </a:t>
            </a:r>
            <a:r>
              <a:rPr sz="1800" spc="-20" dirty="0">
                <a:latin typeface="Calibri"/>
                <a:cs typeface="Calibri"/>
              </a:rPr>
              <a:t>Vendor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ConOps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ct val="100000"/>
              </a:lnSpc>
              <a:spcBef>
                <a:spcPts val="170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Develop Contingency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Ops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ct val="100000"/>
              </a:lnSpc>
              <a:spcBef>
                <a:spcPts val="145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Manage participating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scientists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ts val="2065"/>
              </a:lnSpc>
              <a:spcBef>
                <a:spcPts val="145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Coordinate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international</a:t>
            </a:r>
            <a:endParaRPr sz="1800">
              <a:latin typeface="Calibri"/>
              <a:cs typeface="Calibri"/>
            </a:endParaRPr>
          </a:p>
          <a:p>
            <a:pPr marL="273050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payloads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ct val="100000"/>
              </a:lnSpc>
              <a:spcBef>
                <a:spcPts val="145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Promote </a:t>
            </a:r>
            <a:r>
              <a:rPr sz="1800" spc="-20" dirty="0">
                <a:latin typeface="Calibri"/>
                <a:cs typeface="Calibri"/>
              </a:rPr>
              <a:t>data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sharing</a:t>
            </a:r>
            <a:endParaRPr sz="1800">
              <a:latin typeface="Calibri"/>
              <a:cs typeface="Calibri"/>
            </a:endParaRPr>
          </a:p>
          <a:p>
            <a:pPr marL="273050" indent="-170815">
              <a:lnSpc>
                <a:spcPts val="2065"/>
              </a:lnSpc>
              <a:spcBef>
                <a:spcPts val="170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libri"/>
                <a:cs typeface="Calibri"/>
              </a:rPr>
              <a:t>Guide development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Rules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273050">
              <a:lnSpc>
                <a:spcPts val="2065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4482" y="1441450"/>
            <a:ext cx="3463290" cy="55880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03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Syn-Ops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4482" y="1999742"/>
            <a:ext cx="3463290" cy="424942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50800" rIns="0" bIns="0" rtlCol="0">
            <a:spAutoFit/>
          </a:bodyPr>
          <a:lstStyle/>
          <a:p>
            <a:pPr marL="273685" indent="-171450">
              <a:lnSpc>
                <a:spcPct val="100000"/>
              </a:lnSpc>
              <a:spcBef>
                <a:spcPts val="400"/>
              </a:spcBef>
              <a:buChar char="•"/>
              <a:tabLst>
                <a:tab pos="274320" algn="l"/>
              </a:tabLst>
            </a:pPr>
            <a:r>
              <a:rPr sz="1800" spc="-5" dirty="0">
                <a:latin typeface="Calibri"/>
                <a:cs typeface="Calibri"/>
              </a:rPr>
              <a:t>Monitor </a:t>
            </a:r>
            <a:r>
              <a:rPr sz="1800" spc="-15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  <a:p>
            <a:pPr marL="273685" indent="-171450">
              <a:lnSpc>
                <a:spcPct val="100000"/>
              </a:lnSpc>
              <a:spcBef>
                <a:spcPts val="145"/>
              </a:spcBef>
              <a:buChar char="•"/>
              <a:tabLst>
                <a:tab pos="274320" algn="l"/>
              </a:tabLst>
            </a:pPr>
            <a:r>
              <a:rPr sz="1800" spc="-10" dirty="0">
                <a:latin typeface="Calibri"/>
                <a:cs typeface="Calibri"/>
              </a:rPr>
              <a:t>Contingency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  <a:p>
            <a:pPr marL="273685" indent="-171450">
              <a:lnSpc>
                <a:spcPct val="100000"/>
              </a:lnSpc>
              <a:spcBef>
                <a:spcPts val="165"/>
              </a:spcBef>
              <a:buChar char="•"/>
              <a:tabLst>
                <a:tab pos="274320" algn="l"/>
              </a:tabLst>
            </a:pPr>
            <a:r>
              <a:rPr sz="1800" spc="-5" dirty="0">
                <a:latin typeface="Calibri"/>
                <a:cs typeface="Calibri"/>
              </a:rPr>
              <a:t>Conflict </a:t>
            </a:r>
            <a:r>
              <a:rPr sz="1800" spc="-10" dirty="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  <a:p>
            <a:pPr marL="273685" marR="252095" indent="-170815">
              <a:lnSpc>
                <a:spcPct val="91700"/>
              </a:lnSpc>
              <a:spcBef>
                <a:spcPts val="330"/>
              </a:spcBef>
              <a:buChar char="•"/>
              <a:tabLst>
                <a:tab pos="274320" algn="l"/>
              </a:tabLst>
            </a:pPr>
            <a:r>
              <a:rPr sz="1800" spc="-10" dirty="0">
                <a:latin typeface="Calibri"/>
                <a:cs typeface="Calibri"/>
              </a:rPr>
              <a:t>Coordinate </a:t>
            </a:r>
            <a:r>
              <a:rPr sz="1800" dirty="0">
                <a:latin typeface="Calibri"/>
                <a:cs typeface="Calibri"/>
              </a:rPr>
              <a:t>with </a:t>
            </a:r>
            <a:r>
              <a:rPr sz="1800" spc="-15" dirty="0">
                <a:latin typeface="Calibri"/>
                <a:cs typeface="Calibri"/>
              </a:rPr>
              <a:t>ESSIO, </a:t>
            </a:r>
            <a:r>
              <a:rPr sz="1800" spc="-60" dirty="0">
                <a:latin typeface="Calibri"/>
                <a:cs typeface="Calibri"/>
              </a:rPr>
              <a:t>PAO </a:t>
            </a:r>
            <a:r>
              <a:rPr sz="1800" spc="-15" dirty="0">
                <a:latin typeface="Calibri"/>
                <a:cs typeface="Calibri"/>
              </a:rPr>
              <a:t>to  </a:t>
            </a:r>
            <a:r>
              <a:rPr sz="1800" spc="-10" dirty="0">
                <a:latin typeface="Calibri"/>
                <a:cs typeface="Calibri"/>
              </a:rPr>
              <a:t>direct </a:t>
            </a:r>
            <a:r>
              <a:rPr sz="1800" spc="-5" dirty="0">
                <a:latin typeface="Calibri"/>
                <a:cs typeface="Calibri"/>
              </a:rPr>
              <a:t>media </a:t>
            </a:r>
            <a:r>
              <a:rPr sz="1800" spc="-10" dirty="0">
                <a:latin typeface="Calibri"/>
                <a:cs typeface="Calibri"/>
              </a:rPr>
              <a:t>inquiries </a:t>
            </a:r>
            <a:r>
              <a:rPr sz="1800" spc="-15" dirty="0">
                <a:latin typeface="Calibri"/>
                <a:cs typeface="Calibri"/>
              </a:rPr>
              <a:t>to  appropriate instrument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9450" y="1441450"/>
            <a:ext cx="3463290" cy="55880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03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Post-Ops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9450" y="1999742"/>
            <a:ext cx="3463290" cy="424942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50800" rIns="0" bIns="0" rtlCol="0">
            <a:spAutoFit/>
          </a:bodyPr>
          <a:lstStyle/>
          <a:p>
            <a:pPr marL="273685" indent="-171450">
              <a:lnSpc>
                <a:spcPts val="2075"/>
              </a:lnSpc>
              <a:spcBef>
                <a:spcPts val="400"/>
              </a:spcBef>
              <a:buChar char="•"/>
              <a:tabLst>
                <a:tab pos="274320" algn="l"/>
              </a:tabLst>
            </a:pPr>
            <a:r>
              <a:rPr sz="1800" spc="-10" dirty="0">
                <a:latin typeface="Calibri"/>
                <a:cs typeface="Calibri"/>
              </a:rPr>
              <a:t>Support </a:t>
            </a:r>
            <a:r>
              <a:rPr sz="1800" spc="-15" dirty="0">
                <a:latin typeface="Calibri"/>
                <a:cs typeface="Calibri"/>
              </a:rPr>
              <a:t>synergistic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science</a:t>
            </a:r>
            <a:endParaRPr sz="1800">
              <a:latin typeface="Calibri"/>
              <a:cs typeface="Calibri"/>
            </a:endParaRPr>
          </a:p>
          <a:p>
            <a:pPr marL="273685">
              <a:lnSpc>
                <a:spcPts val="2075"/>
              </a:lnSpc>
            </a:pPr>
            <a:r>
              <a:rPr sz="1800" spc="-10" dirty="0">
                <a:latin typeface="Calibri"/>
                <a:cs typeface="Calibri"/>
              </a:rPr>
              <a:t>analyses</a:t>
            </a:r>
            <a:endParaRPr sz="1800">
              <a:latin typeface="Calibri"/>
              <a:cs typeface="Calibri"/>
            </a:endParaRPr>
          </a:p>
          <a:p>
            <a:pPr marL="273685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274320" algn="l"/>
              </a:tabLst>
            </a:pPr>
            <a:r>
              <a:rPr sz="1800" spc="-10" dirty="0">
                <a:latin typeface="Calibri"/>
                <a:cs typeface="Calibri"/>
              </a:rPr>
              <a:t>Coordinate </a:t>
            </a:r>
            <a:r>
              <a:rPr sz="1800" spc="-20" dirty="0">
                <a:latin typeface="Calibri"/>
                <a:cs typeface="Calibri"/>
              </a:rPr>
              <a:t>data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archiving</a:t>
            </a:r>
            <a:endParaRPr sz="1800">
              <a:latin typeface="Calibri"/>
              <a:cs typeface="Calibri"/>
            </a:endParaRPr>
          </a:p>
          <a:p>
            <a:pPr marL="273685" marR="485140" indent="-170815">
              <a:lnSpc>
                <a:spcPts val="1970"/>
              </a:lnSpc>
              <a:spcBef>
                <a:spcPts val="370"/>
              </a:spcBef>
              <a:buChar char="•"/>
              <a:tabLst>
                <a:tab pos="274320" algn="l"/>
              </a:tabLst>
            </a:pPr>
            <a:r>
              <a:rPr sz="1800" spc="-15" dirty="0">
                <a:latin typeface="Calibri"/>
                <a:cs typeface="Calibri"/>
              </a:rPr>
              <a:t>Enforce </a:t>
            </a:r>
            <a:r>
              <a:rPr sz="1800" spc="-5" dirty="0">
                <a:latin typeface="Calibri"/>
                <a:cs typeface="Calibri"/>
              </a:rPr>
              <a:t>Rules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Road </a:t>
            </a:r>
            <a:r>
              <a:rPr sz="1800" spc="-15" dirty="0">
                <a:latin typeface="Calibri"/>
                <a:cs typeface="Calibri"/>
              </a:rPr>
              <a:t>for  </a:t>
            </a:r>
            <a:r>
              <a:rPr sz="1800" spc="-10" dirty="0">
                <a:latin typeface="Calibri"/>
                <a:cs typeface="Calibri"/>
              </a:rPr>
              <a:t>publications</a:t>
            </a:r>
            <a:endParaRPr sz="1800">
              <a:latin typeface="Calibri"/>
              <a:cs typeface="Calibri"/>
            </a:endParaRPr>
          </a:p>
          <a:p>
            <a:pPr marL="273685" marR="412750" indent="-170815">
              <a:lnSpc>
                <a:spcPct val="91200"/>
              </a:lnSpc>
              <a:spcBef>
                <a:spcPts val="325"/>
              </a:spcBef>
              <a:buChar char="•"/>
              <a:tabLst>
                <a:tab pos="274320" algn="l"/>
              </a:tabLst>
            </a:pPr>
            <a:r>
              <a:rPr sz="1800" spc="-5" dirty="0">
                <a:latin typeface="Calibri"/>
                <a:cs typeface="Calibri"/>
              </a:rPr>
              <a:t>End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Work: </a:t>
            </a:r>
            <a:r>
              <a:rPr sz="1800" spc="-5" dirty="0">
                <a:latin typeface="Calibri"/>
                <a:cs typeface="Calibri"/>
              </a:rPr>
              <a:t>~6 </a:t>
            </a:r>
            <a:r>
              <a:rPr sz="1800" spc="-10" dirty="0">
                <a:latin typeface="Calibri"/>
                <a:cs typeface="Calibri"/>
              </a:rPr>
              <a:t>months post-  </a:t>
            </a:r>
            <a:r>
              <a:rPr sz="1800" spc="-5" dirty="0">
                <a:latin typeface="Calibri"/>
                <a:cs typeface="Calibri"/>
              </a:rPr>
              <a:t>ops </a:t>
            </a:r>
            <a:r>
              <a:rPr sz="1800" spc="-10" dirty="0">
                <a:latin typeface="Calibri"/>
                <a:cs typeface="Calibri"/>
              </a:rPr>
              <a:t>depending </a:t>
            </a:r>
            <a:r>
              <a:rPr sz="1800" dirty="0">
                <a:latin typeface="Calibri"/>
                <a:cs typeface="Calibri"/>
              </a:rPr>
              <a:t>on </a:t>
            </a:r>
            <a:r>
              <a:rPr sz="1800" spc="-5" dirty="0">
                <a:latin typeface="Calibri"/>
                <a:cs typeface="Calibri"/>
              </a:rPr>
              <a:t>mission  </a:t>
            </a:r>
            <a:r>
              <a:rPr sz="1800" spc="-10" dirty="0">
                <a:latin typeface="Calibri"/>
                <a:cs typeface="Calibri"/>
              </a:rPr>
              <a:t>complexity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7411-9DF5-48F3-83F8-06EDE17A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890784"/>
            <a:ext cx="10393680" cy="64633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CLPS Manifest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C0AF-ACFB-4EA5-B697-31039BEB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7" y="1474426"/>
            <a:ext cx="10619923" cy="47248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CLPS delivery manifests are selected through the CLPS Manifest Selection Board (CMSB)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The CMSB includes representatives from SMD, HEOMD, STMD, OIIR, and the CLPS Project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Selected payloads are chosen from among solicitations to the community, directed work, and international contributions; payloads are based on priorities and available budget from each respective Mission Directorate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 sz="1600" dirty="0">
                <a:ea typeface="+mn-lt"/>
              </a:rPr>
              <a:t>International Partner payloads are generally represented by a “sponsoring” or “representative” mission directorate.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/>
              <a:t>SMD will primarily use the Payloads and Research Investigations on the Surface of the Moon (PRISM) solicitation, planned approximately annually.</a:t>
            </a:r>
            <a:endParaRPr lang="en-US" dirty="0">
              <a:ea typeface="+mn-lt"/>
            </a:endParaRPr>
          </a:p>
          <a:p>
            <a:pPr marL="742950" lvl="1" indent="-342900">
              <a:buFont typeface="Courier New,monospace"/>
              <a:buChar char="o"/>
            </a:pPr>
            <a:r>
              <a:rPr lang="en-US" sz="1600" dirty="0"/>
              <a:t>PRISM solicitations are open to HEOMD/STMD and will state the location for each delivery, allowing PIs to propose science optimized for those locations</a:t>
            </a:r>
            <a:endParaRPr lang="en-US" sz="1600" dirty="0">
              <a:ea typeface="+mn-lt"/>
            </a:endParaRPr>
          </a:p>
          <a:p>
            <a:pPr marL="1200150" lvl="2" indent="-285750">
              <a:buFont typeface="Wingdings,Sans-Serif"/>
              <a:buChar char="v"/>
            </a:pPr>
            <a:r>
              <a:rPr lang="en-US" sz="1600" dirty="0"/>
              <a:t>High-value ‘location agnostic’ instruments and network science will be in future calls</a:t>
            </a:r>
            <a:endParaRPr lang="en-US" sz="1600" dirty="0">
              <a:ea typeface="+mn-lt"/>
            </a:endParaRPr>
          </a:p>
          <a:p>
            <a:pPr marL="1200150" lvl="2" indent="-285750">
              <a:buFont typeface="Wingdings,Sans-Serif"/>
              <a:buChar char="v"/>
            </a:pPr>
            <a:r>
              <a:rPr lang="en-US" sz="1600" dirty="0"/>
              <a:t>International contributions to PRISM investigations may be included at up to 30% the total cost of the investigation</a:t>
            </a:r>
            <a:endParaRPr lang="en-US" sz="1600" dirty="0">
              <a:ea typeface="+mn-lt"/>
            </a:endParaRPr>
          </a:p>
          <a:p>
            <a:pPr marL="800100" lvl="1" indent="-342900">
              <a:buFont typeface="Courier New,monospace"/>
              <a:buChar char="o"/>
            </a:pPr>
            <a:r>
              <a:rPr lang="en-US" sz="1600" dirty="0"/>
              <a:t>PRISM will also call out previously identified payloads for a particular delivery in order to solicit for complementary investigations and reduce redundancy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597D-C910-4239-A18A-797187CF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96A9-ECD2-8441-A0A4-A48E6B182B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4815840"/>
            <a:ext cx="905510" cy="2042160"/>
          </a:xfrm>
          <a:custGeom>
            <a:avLst/>
            <a:gdLst/>
            <a:ahLst/>
            <a:cxnLst/>
            <a:rect l="l" t="t" r="r" b="b"/>
            <a:pathLst>
              <a:path w="905510" h="2042159">
                <a:moveTo>
                  <a:pt x="0" y="0"/>
                </a:moveTo>
                <a:lnTo>
                  <a:pt x="14539" y="158170"/>
                </a:lnTo>
                <a:lnTo>
                  <a:pt x="82851" y="592731"/>
                </a:lnTo>
                <a:lnTo>
                  <a:pt x="241980" y="1243751"/>
                </a:lnTo>
                <a:lnTo>
                  <a:pt x="525717" y="2042158"/>
                </a:lnTo>
                <a:lnTo>
                  <a:pt x="905133" y="2042158"/>
                </a:lnTo>
                <a:lnTo>
                  <a:pt x="886139" y="2014223"/>
                </a:lnTo>
                <a:lnTo>
                  <a:pt x="861064" y="1976765"/>
                </a:lnTo>
                <a:lnTo>
                  <a:pt x="836134" y="1938929"/>
                </a:lnTo>
                <a:lnTo>
                  <a:pt x="811355" y="1900714"/>
                </a:lnTo>
                <a:lnTo>
                  <a:pt x="786731" y="1862120"/>
                </a:lnTo>
                <a:lnTo>
                  <a:pt x="762271" y="1823146"/>
                </a:lnTo>
                <a:lnTo>
                  <a:pt x="737979" y="1783791"/>
                </a:lnTo>
                <a:lnTo>
                  <a:pt x="713862" y="1744054"/>
                </a:lnTo>
                <a:lnTo>
                  <a:pt x="689925" y="1703936"/>
                </a:lnTo>
                <a:lnTo>
                  <a:pt x="666176" y="1663435"/>
                </a:lnTo>
                <a:lnTo>
                  <a:pt x="642619" y="1622551"/>
                </a:lnTo>
                <a:lnTo>
                  <a:pt x="619262" y="1581284"/>
                </a:lnTo>
                <a:lnTo>
                  <a:pt x="596110" y="1539631"/>
                </a:lnTo>
                <a:lnTo>
                  <a:pt x="573169" y="1497594"/>
                </a:lnTo>
                <a:lnTo>
                  <a:pt x="550446" y="1455171"/>
                </a:lnTo>
                <a:lnTo>
                  <a:pt x="527946" y="1412362"/>
                </a:lnTo>
                <a:lnTo>
                  <a:pt x="505675" y="1369165"/>
                </a:lnTo>
                <a:lnTo>
                  <a:pt x="483640" y="1325581"/>
                </a:lnTo>
                <a:lnTo>
                  <a:pt x="461847" y="1281609"/>
                </a:lnTo>
                <a:lnTo>
                  <a:pt x="440302" y="1237248"/>
                </a:lnTo>
                <a:lnTo>
                  <a:pt x="419010" y="1192498"/>
                </a:lnTo>
                <a:lnTo>
                  <a:pt x="397979" y="1147357"/>
                </a:lnTo>
                <a:lnTo>
                  <a:pt x="377213" y="1101825"/>
                </a:lnTo>
                <a:lnTo>
                  <a:pt x="356720" y="1055903"/>
                </a:lnTo>
                <a:lnTo>
                  <a:pt x="336505" y="1009588"/>
                </a:lnTo>
                <a:lnTo>
                  <a:pt x="316574" y="962880"/>
                </a:lnTo>
                <a:lnTo>
                  <a:pt x="296933" y="915780"/>
                </a:lnTo>
                <a:lnTo>
                  <a:pt x="277589" y="868285"/>
                </a:lnTo>
                <a:lnTo>
                  <a:pt x="258548" y="820396"/>
                </a:lnTo>
                <a:lnTo>
                  <a:pt x="239815" y="772112"/>
                </a:lnTo>
                <a:lnTo>
                  <a:pt x="221397" y="723431"/>
                </a:lnTo>
                <a:lnTo>
                  <a:pt x="203300" y="674355"/>
                </a:lnTo>
                <a:lnTo>
                  <a:pt x="185529" y="624881"/>
                </a:lnTo>
                <a:lnTo>
                  <a:pt x="168092" y="575010"/>
                </a:lnTo>
                <a:lnTo>
                  <a:pt x="150994" y="524740"/>
                </a:lnTo>
                <a:lnTo>
                  <a:pt x="134241" y="474072"/>
                </a:lnTo>
                <a:lnTo>
                  <a:pt x="117839" y="423004"/>
                </a:lnTo>
                <a:lnTo>
                  <a:pt x="101794" y="371536"/>
                </a:lnTo>
                <a:lnTo>
                  <a:pt x="86113" y="319667"/>
                </a:lnTo>
                <a:lnTo>
                  <a:pt x="70802" y="267396"/>
                </a:lnTo>
                <a:lnTo>
                  <a:pt x="55866" y="214723"/>
                </a:lnTo>
                <a:lnTo>
                  <a:pt x="41311" y="161648"/>
                </a:lnTo>
                <a:lnTo>
                  <a:pt x="27145" y="108169"/>
                </a:lnTo>
                <a:lnTo>
                  <a:pt x="13372" y="54287"/>
                </a:lnTo>
                <a:lnTo>
                  <a:pt x="0" y="0"/>
                </a:lnTo>
                <a:close/>
              </a:path>
            </a:pathLst>
          </a:custGeom>
          <a:solidFill>
            <a:srgbClr val="AB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8204" y="1554302"/>
            <a:ext cx="10216515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CLPS is an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innovative,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service-based, competitive acquisition approach that enables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rapid,  affordable,</a:t>
            </a:r>
            <a:r>
              <a:rPr spc="-6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3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spc="-4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pc="-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</a:t>
            </a:r>
            <a:r>
              <a:rPr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718820" indent="-228600">
              <a:spcBef>
                <a:spcPts val="605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omestic </a:t>
            </a:r>
            <a:r>
              <a:rPr lang="en-US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vendors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on contract to CLPS and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to bid for </a:t>
            </a:r>
            <a:r>
              <a:rPr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spc="-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defined in a </a:t>
            </a:r>
            <a:r>
              <a:rPr lang="en-US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Proposal</a:t>
            </a:r>
            <a:r>
              <a:rPr lang="en-US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(RFTOP)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28575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delivery s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ervice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orders are firm </a:t>
            </a:r>
            <a:r>
              <a:rPr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(FFP)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full </a:t>
            </a:r>
            <a:r>
              <a:rPr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delivery: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payload</a:t>
            </a:r>
            <a:r>
              <a:rPr spc="-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hand-over 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delivery (and often operation) on the lunar</a:t>
            </a:r>
            <a:r>
              <a:rPr spc="-20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1334">
              <a:lnSpc>
                <a:spcPct val="100000"/>
              </a:lnSpc>
              <a:spcBef>
                <a:spcPts val="605"/>
              </a:spcBef>
            </a:pPr>
            <a:r>
              <a:rPr b="1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b="1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b="1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payload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b="1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b="1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captured 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originating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RFTOP</a:t>
            </a:r>
          </a:p>
          <a:p>
            <a:pPr marL="285750" indent="-28575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one of many customers for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CLPS</a:t>
            </a:r>
            <a:r>
              <a:rPr spc="-2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CLPS deliveries are CLPS </a:t>
            </a:r>
            <a:r>
              <a:rPr lang="en-US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</a:t>
            </a:r>
            <a:r>
              <a:rPr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(not </a:t>
            </a:r>
            <a:r>
              <a:rPr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r>
              <a:rPr lang="en-US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missions)</a:t>
            </a: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40665" algn="l"/>
                <a:tab pos="241300" algn="l"/>
              </a:tabLst>
            </a:pP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CLPS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systems/facilities are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contracted by the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CLPS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(not</a:t>
            </a:r>
            <a:r>
              <a:rPr spc="-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CLPS launches are commercial launches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via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CLSP </a:t>
            </a:r>
            <a:r>
              <a:rPr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LSP)</a:t>
            </a:r>
            <a:r>
              <a:rPr spc="-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approved/licensed by the </a:t>
            </a:r>
            <a:r>
              <a:rPr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agencies (not</a:t>
            </a:r>
            <a:r>
              <a:rPr spc="-2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Payloads are manifested through the CLPS Manifest Selection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Chaired by SMD with representatives from the other NASA Mission Directorates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8204" y="696594"/>
            <a:ext cx="100552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5" dirty="0"/>
              <a:t>Commercial Lunar </a:t>
            </a:r>
            <a:r>
              <a:rPr sz="4000" dirty="0"/>
              <a:t>Payload Services</a:t>
            </a:r>
            <a:r>
              <a:rPr sz="4000" spc="-155" dirty="0"/>
              <a:t> </a:t>
            </a:r>
            <a:r>
              <a:rPr sz="4000" dirty="0"/>
              <a:t>(CLPS)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FB7EB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3100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935605" cy="6858000"/>
          </a:xfrm>
          <a:custGeom>
            <a:avLst/>
            <a:gdLst/>
            <a:ahLst/>
            <a:cxnLst/>
            <a:rect l="l" t="t" r="r" b="b"/>
            <a:pathLst>
              <a:path w="2935605" h="6858000">
                <a:moveTo>
                  <a:pt x="0" y="6858000"/>
                </a:moveTo>
                <a:lnTo>
                  <a:pt x="2935224" y="6858000"/>
                </a:lnTo>
                <a:lnTo>
                  <a:pt x="29352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04833" y="0"/>
                </a:moveTo>
                <a:lnTo>
                  <a:pt x="415921" y="0"/>
                </a:lnTo>
                <a:lnTo>
                  <a:pt x="395733" y="51497"/>
                </a:lnTo>
                <a:lnTo>
                  <a:pt x="376069" y="102893"/>
                </a:lnTo>
                <a:lnTo>
                  <a:pt x="356925" y="154187"/>
                </a:lnTo>
                <a:lnTo>
                  <a:pt x="338296" y="205376"/>
                </a:lnTo>
                <a:lnTo>
                  <a:pt x="320179" y="256458"/>
                </a:lnTo>
                <a:lnTo>
                  <a:pt x="302569" y="307432"/>
                </a:lnTo>
                <a:lnTo>
                  <a:pt x="285464" y="358296"/>
                </a:lnTo>
                <a:lnTo>
                  <a:pt x="268859" y="409047"/>
                </a:lnTo>
                <a:lnTo>
                  <a:pt x="252751" y="459683"/>
                </a:lnTo>
                <a:lnTo>
                  <a:pt x="237135" y="510203"/>
                </a:lnTo>
                <a:lnTo>
                  <a:pt x="222007" y="560605"/>
                </a:lnTo>
                <a:lnTo>
                  <a:pt x="207365" y="610887"/>
                </a:lnTo>
                <a:lnTo>
                  <a:pt x="193203" y="661046"/>
                </a:lnTo>
                <a:lnTo>
                  <a:pt x="179517" y="711082"/>
                </a:lnTo>
                <a:lnTo>
                  <a:pt x="166305" y="760991"/>
                </a:lnTo>
                <a:lnTo>
                  <a:pt x="153563" y="810773"/>
                </a:lnTo>
                <a:lnTo>
                  <a:pt x="141285" y="860425"/>
                </a:lnTo>
                <a:lnTo>
                  <a:pt x="129469" y="909944"/>
                </a:lnTo>
                <a:lnTo>
                  <a:pt x="118110" y="959330"/>
                </a:lnTo>
                <a:lnTo>
                  <a:pt x="107205" y="1008581"/>
                </a:lnTo>
                <a:lnTo>
                  <a:pt x="96750" y="1057693"/>
                </a:lnTo>
                <a:lnTo>
                  <a:pt x="86741" y="1106666"/>
                </a:lnTo>
                <a:lnTo>
                  <a:pt x="77174" y="1155498"/>
                </a:lnTo>
                <a:lnTo>
                  <a:pt x="67970" y="1204602"/>
                </a:lnTo>
                <a:lnTo>
                  <a:pt x="59350" y="1252729"/>
                </a:lnTo>
                <a:lnTo>
                  <a:pt x="51086" y="1301124"/>
                </a:lnTo>
                <a:lnTo>
                  <a:pt x="43248" y="1349370"/>
                </a:lnTo>
                <a:lnTo>
                  <a:pt x="35833" y="1397465"/>
                </a:lnTo>
                <a:lnTo>
                  <a:pt x="28836" y="1445406"/>
                </a:lnTo>
                <a:lnTo>
                  <a:pt x="22255" y="1493193"/>
                </a:lnTo>
                <a:lnTo>
                  <a:pt x="16084" y="1540823"/>
                </a:lnTo>
                <a:lnTo>
                  <a:pt x="10321" y="1588293"/>
                </a:lnTo>
                <a:lnTo>
                  <a:pt x="4960" y="1635603"/>
                </a:lnTo>
                <a:lnTo>
                  <a:pt x="0" y="1682750"/>
                </a:lnTo>
                <a:lnTo>
                  <a:pt x="0" y="2949575"/>
                </a:lnTo>
                <a:lnTo>
                  <a:pt x="259451" y="4215010"/>
                </a:lnTo>
                <a:lnTo>
                  <a:pt x="644509" y="5191125"/>
                </a:lnTo>
                <a:lnTo>
                  <a:pt x="993849" y="5819576"/>
                </a:lnTo>
                <a:lnTo>
                  <a:pt x="1146146" y="6042025"/>
                </a:lnTo>
                <a:lnTo>
                  <a:pt x="1179959" y="6083391"/>
                </a:lnTo>
                <a:lnTo>
                  <a:pt x="1213844" y="6124362"/>
                </a:lnTo>
                <a:lnTo>
                  <a:pt x="1247793" y="6164936"/>
                </a:lnTo>
                <a:lnTo>
                  <a:pt x="1281798" y="6205111"/>
                </a:lnTo>
                <a:lnTo>
                  <a:pt x="1315853" y="6244885"/>
                </a:lnTo>
                <a:lnTo>
                  <a:pt x="1349951" y="6284257"/>
                </a:lnTo>
                <a:lnTo>
                  <a:pt x="1384084" y="6323225"/>
                </a:lnTo>
                <a:lnTo>
                  <a:pt x="1418246" y="6361786"/>
                </a:lnTo>
                <a:lnTo>
                  <a:pt x="1452429" y="6399939"/>
                </a:lnTo>
                <a:lnTo>
                  <a:pt x="1486625" y="6437683"/>
                </a:lnTo>
                <a:lnTo>
                  <a:pt x="1520829" y="6475015"/>
                </a:lnTo>
                <a:lnTo>
                  <a:pt x="1555032" y="6511934"/>
                </a:lnTo>
                <a:lnTo>
                  <a:pt x="1589229" y="6548438"/>
                </a:lnTo>
                <a:lnTo>
                  <a:pt x="1623410" y="6584525"/>
                </a:lnTo>
                <a:lnTo>
                  <a:pt x="1657570" y="6620193"/>
                </a:lnTo>
                <a:lnTo>
                  <a:pt x="1691701" y="6655441"/>
                </a:lnTo>
                <a:lnTo>
                  <a:pt x="1725796" y="6690267"/>
                </a:lnTo>
                <a:lnTo>
                  <a:pt x="1759848" y="6724668"/>
                </a:lnTo>
                <a:lnTo>
                  <a:pt x="1793850" y="6758644"/>
                </a:lnTo>
                <a:lnTo>
                  <a:pt x="1827795" y="6792192"/>
                </a:lnTo>
                <a:lnTo>
                  <a:pt x="1861675" y="6825311"/>
                </a:lnTo>
                <a:lnTo>
                  <a:pt x="1895484" y="6857999"/>
                </a:lnTo>
                <a:lnTo>
                  <a:pt x="12191755" y="6857999"/>
                </a:lnTo>
                <a:lnTo>
                  <a:pt x="12191755" y="6137275"/>
                </a:lnTo>
                <a:lnTo>
                  <a:pt x="1317634" y="6137275"/>
                </a:lnTo>
                <a:lnTo>
                  <a:pt x="1281496" y="6080898"/>
                </a:lnTo>
                <a:lnTo>
                  <a:pt x="1246010" y="6024648"/>
                </a:lnTo>
                <a:lnTo>
                  <a:pt x="1211171" y="5968524"/>
                </a:lnTo>
                <a:lnTo>
                  <a:pt x="1176976" y="5912527"/>
                </a:lnTo>
                <a:lnTo>
                  <a:pt x="1143420" y="5856659"/>
                </a:lnTo>
                <a:lnTo>
                  <a:pt x="1110500" y="5800920"/>
                </a:lnTo>
                <a:lnTo>
                  <a:pt x="1078212" y="5745310"/>
                </a:lnTo>
                <a:lnTo>
                  <a:pt x="1046551" y="5689831"/>
                </a:lnTo>
                <a:lnTo>
                  <a:pt x="1015513" y="5634483"/>
                </a:lnTo>
                <a:lnTo>
                  <a:pt x="985095" y="5579268"/>
                </a:lnTo>
                <a:lnTo>
                  <a:pt x="955292" y="5524184"/>
                </a:lnTo>
                <a:lnTo>
                  <a:pt x="926101" y="5469235"/>
                </a:lnTo>
                <a:lnTo>
                  <a:pt x="897517" y="5414419"/>
                </a:lnTo>
                <a:lnTo>
                  <a:pt x="869537" y="5359739"/>
                </a:lnTo>
                <a:lnTo>
                  <a:pt x="842155" y="5305194"/>
                </a:lnTo>
                <a:lnTo>
                  <a:pt x="815369" y="5250785"/>
                </a:lnTo>
                <a:lnTo>
                  <a:pt x="789175" y="5196514"/>
                </a:lnTo>
                <a:lnTo>
                  <a:pt x="763568" y="5142381"/>
                </a:lnTo>
                <a:lnTo>
                  <a:pt x="738544" y="5088387"/>
                </a:lnTo>
                <a:lnTo>
                  <a:pt x="714099" y="5034532"/>
                </a:lnTo>
                <a:lnTo>
                  <a:pt x="690229" y="4980817"/>
                </a:lnTo>
                <a:lnTo>
                  <a:pt x="666931" y="4927243"/>
                </a:lnTo>
                <a:lnTo>
                  <a:pt x="644200" y="4873811"/>
                </a:lnTo>
                <a:lnTo>
                  <a:pt x="622031" y="4820522"/>
                </a:lnTo>
                <a:lnTo>
                  <a:pt x="600422" y="4767375"/>
                </a:lnTo>
                <a:lnTo>
                  <a:pt x="579369" y="4714373"/>
                </a:lnTo>
                <a:lnTo>
                  <a:pt x="558866" y="4661516"/>
                </a:lnTo>
                <a:lnTo>
                  <a:pt x="538910" y="4608804"/>
                </a:lnTo>
                <a:lnTo>
                  <a:pt x="519497" y="4556238"/>
                </a:lnTo>
                <a:lnTo>
                  <a:pt x="500624" y="4503819"/>
                </a:lnTo>
                <a:lnTo>
                  <a:pt x="482285" y="4451548"/>
                </a:lnTo>
                <a:lnTo>
                  <a:pt x="464477" y="4399425"/>
                </a:lnTo>
                <a:lnTo>
                  <a:pt x="447196" y="4347452"/>
                </a:lnTo>
                <a:lnTo>
                  <a:pt x="430439" y="4295629"/>
                </a:lnTo>
                <a:lnTo>
                  <a:pt x="414200" y="4243956"/>
                </a:lnTo>
                <a:lnTo>
                  <a:pt x="398475" y="4192435"/>
                </a:lnTo>
                <a:lnTo>
                  <a:pt x="383262" y="4141067"/>
                </a:lnTo>
                <a:lnTo>
                  <a:pt x="368556" y="4089851"/>
                </a:lnTo>
                <a:lnTo>
                  <a:pt x="354352" y="4038789"/>
                </a:lnTo>
                <a:lnTo>
                  <a:pt x="340647" y="3987882"/>
                </a:lnTo>
                <a:lnTo>
                  <a:pt x="327437" y="3937130"/>
                </a:lnTo>
                <a:lnTo>
                  <a:pt x="314718" y="3886534"/>
                </a:lnTo>
                <a:lnTo>
                  <a:pt x="302486" y="3836094"/>
                </a:lnTo>
                <a:lnTo>
                  <a:pt x="290736" y="3785812"/>
                </a:lnTo>
                <a:lnTo>
                  <a:pt x="279464" y="3735689"/>
                </a:lnTo>
                <a:lnTo>
                  <a:pt x="268668" y="3685724"/>
                </a:lnTo>
                <a:lnTo>
                  <a:pt x="258342" y="3635920"/>
                </a:lnTo>
                <a:lnTo>
                  <a:pt x="248483" y="3586276"/>
                </a:lnTo>
                <a:lnTo>
                  <a:pt x="239086" y="3536793"/>
                </a:lnTo>
                <a:lnTo>
                  <a:pt x="230148" y="3487472"/>
                </a:lnTo>
                <a:lnTo>
                  <a:pt x="221665" y="3438314"/>
                </a:lnTo>
                <a:lnTo>
                  <a:pt x="213631" y="3389320"/>
                </a:lnTo>
                <a:lnTo>
                  <a:pt x="206045" y="3340489"/>
                </a:lnTo>
                <a:lnTo>
                  <a:pt x="198901" y="3291824"/>
                </a:lnTo>
                <a:lnTo>
                  <a:pt x="192195" y="3243325"/>
                </a:lnTo>
                <a:lnTo>
                  <a:pt x="185924" y="3194992"/>
                </a:lnTo>
                <a:lnTo>
                  <a:pt x="180083" y="3146827"/>
                </a:lnTo>
                <a:lnTo>
                  <a:pt x="174669" y="3098830"/>
                </a:lnTo>
                <a:lnTo>
                  <a:pt x="169677" y="3051001"/>
                </a:lnTo>
                <a:lnTo>
                  <a:pt x="165104" y="3003342"/>
                </a:lnTo>
                <a:lnTo>
                  <a:pt x="160944" y="2955853"/>
                </a:lnTo>
                <a:lnTo>
                  <a:pt x="157195" y="2908536"/>
                </a:lnTo>
                <a:lnTo>
                  <a:pt x="153853" y="2861390"/>
                </a:lnTo>
                <a:lnTo>
                  <a:pt x="150912" y="2814417"/>
                </a:lnTo>
                <a:lnTo>
                  <a:pt x="148370" y="2767617"/>
                </a:lnTo>
                <a:lnTo>
                  <a:pt x="146222" y="2720991"/>
                </a:lnTo>
                <a:lnTo>
                  <a:pt x="144464" y="2674540"/>
                </a:lnTo>
                <a:lnTo>
                  <a:pt x="143093" y="2628265"/>
                </a:lnTo>
                <a:lnTo>
                  <a:pt x="142103" y="2582166"/>
                </a:lnTo>
                <a:lnTo>
                  <a:pt x="141492" y="2536244"/>
                </a:lnTo>
                <a:lnTo>
                  <a:pt x="141255" y="2490500"/>
                </a:lnTo>
                <a:lnTo>
                  <a:pt x="141388" y="2444934"/>
                </a:lnTo>
                <a:lnTo>
                  <a:pt x="141887" y="2399548"/>
                </a:lnTo>
                <a:lnTo>
                  <a:pt x="142748" y="2354342"/>
                </a:lnTo>
                <a:lnTo>
                  <a:pt x="143967" y="2309317"/>
                </a:lnTo>
                <a:lnTo>
                  <a:pt x="145540" y="2264473"/>
                </a:lnTo>
                <a:lnTo>
                  <a:pt x="147463" y="2219812"/>
                </a:lnTo>
                <a:lnTo>
                  <a:pt x="149732" y="2175334"/>
                </a:lnTo>
                <a:lnTo>
                  <a:pt x="152343" y="2131039"/>
                </a:lnTo>
                <a:lnTo>
                  <a:pt x="155291" y="2086930"/>
                </a:lnTo>
                <a:lnTo>
                  <a:pt x="158574" y="2043005"/>
                </a:lnTo>
                <a:lnTo>
                  <a:pt x="162187" y="1999267"/>
                </a:lnTo>
                <a:lnTo>
                  <a:pt x="166125" y="1955716"/>
                </a:lnTo>
                <a:lnTo>
                  <a:pt x="170385" y="1912352"/>
                </a:lnTo>
                <a:lnTo>
                  <a:pt x="174963" y="1869176"/>
                </a:lnTo>
                <a:lnTo>
                  <a:pt x="179855" y="1826190"/>
                </a:lnTo>
                <a:lnTo>
                  <a:pt x="185057" y="1783394"/>
                </a:lnTo>
                <a:lnTo>
                  <a:pt x="190564" y="1740788"/>
                </a:lnTo>
                <a:lnTo>
                  <a:pt x="196373" y="1698374"/>
                </a:lnTo>
                <a:lnTo>
                  <a:pt x="202480" y="1656151"/>
                </a:lnTo>
                <a:lnTo>
                  <a:pt x="208880" y="1614122"/>
                </a:lnTo>
                <a:lnTo>
                  <a:pt x="215570" y="1572286"/>
                </a:lnTo>
                <a:lnTo>
                  <a:pt x="222546" y="1530645"/>
                </a:lnTo>
                <a:lnTo>
                  <a:pt x="229803" y="1489199"/>
                </a:lnTo>
                <a:lnTo>
                  <a:pt x="237338" y="1447948"/>
                </a:lnTo>
                <a:lnTo>
                  <a:pt x="245146" y="1406895"/>
                </a:lnTo>
                <a:lnTo>
                  <a:pt x="253224" y="1366039"/>
                </a:lnTo>
                <a:lnTo>
                  <a:pt x="261567" y="1325380"/>
                </a:lnTo>
                <a:lnTo>
                  <a:pt x="270172" y="1284921"/>
                </a:lnTo>
                <a:lnTo>
                  <a:pt x="279035" y="1244662"/>
                </a:lnTo>
                <a:lnTo>
                  <a:pt x="288248" y="1204186"/>
                </a:lnTo>
                <a:lnTo>
                  <a:pt x="297516" y="1164744"/>
                </a:lnTo>
                <a:lnTo>
                  <a:pt x="307126" y="1125088"/>
                </a:lnTo>
                <a:lnTo>
                  <a:pt x="316978" y="1085635"/>
                </a:lnTo>
                <a:lnTo>
                  <a:pt x="327068" y="1046385"/>
                </a:lnTo>
                <a:lnTo>
                  <a:pt x="337391" y="1007339"/>
                </a:lnTo>
                <a:lnTo>
                  <a:pt x="347943" y="968498"/>
                </a:lnTo>
                <a:lnTo>
                  <a:pt x="358720" y="929863"/>
                </a:lnTo>
                <a:lnTo>
                  <a:pt x="369719" y="891434"/>
                </a:lnTo>
                <a:lnTo>
                  <a:pt x="380934" y="853212"/>
                </a:lnTo>
                <a:lnTo>
                  <a:pt x="392364" y="815198"/>
                </a:lnTo>
                <a:lnTo>
                  <a:pt x="404002" y="777393"/>
                </a:lnTo>
                <a:lnTo>
                  <a:pt x="415845" y="739798"/>
                </a:lnTo>
                <a:lnTo>
                  <a:pt x="427890" y="702412"/>
                </a:lnTo>
                <a:lnTo>
                  <a:pt x="440132" y="665238"/>
                </a:lnTo>
                <a:lnTo>
                  <a:pt x="452567" y="628275"/>
                </a:lnTo>
                <a:lnTo>
                  <a:pt x="465191" y="591524"/>
                </a:lnTo>
                <a:lnTo>
                  <a:pt x="478000" y="554987"/>
                </a:lnTo>
                <a:lnTo>
                  <a:pt x="490990" y="518664"/>
                </a:lnTo>
                <a:lnTo>
                  <a:pt x="504157" y="482555"/>
                </a:lnTo>
                <a:lnTo>
                  <a:pt x="517497" y="446662"/>
                </a:lnTo>
                <a:lnTo>
                  <a:pt x="531007" y="410985"/>
                </a:lnTo>
                <a:lnTo>
                  <a:pt x="558516" y="340283"/>
                </a:lnTo>
                <a:lnTo>
                  <a:pt x="586653" y="270455"/>
                </a:lnTo>
                <a:lnTo>
                  <a:pt x="615385" y="201506"/>
                </a:lnTo>
                <a:lnTo>
                  <a:pt x="644681" y="133443"/>
                </a:lnTo>
                <a:lnTo>
                  <a:pt x="674508" y="66272"/>
                </a:lnTo>
                <a:lnTo>
                  <a:pt x="689610" y="33023"/>
                </a:lnTo>
                <a:lnTo>
                  <a:pt x="704833" y="0"/>
                </a:lnTo>
                <a:close/>
              </a:path>
              <a:path w="12192000" h="6858000">
                <a:moveTo>
                  <a:pt x="12191755" y="0"/>
                </a:moveTo>
                <a:lnTo>
                  <a:pt x="2720857" y="0"/>
                </a:lnTo>
                <a:lnTo>
                  <a:pt x="1158185" y="2169814"/>
                </a:lnTo>
                <a:lnTo>
                  <a:pt x="825096" y="4144962"/>
                </a:lnTo>
                <a:lnTo>
                  <a:pt x="1089081" y="5581947"/>
                </a:lnTo>
                <a:lnTo>
                  <a:pt x="1317634" y="6137275"/>
                </a:lnTo>
                <a:lnTo>
                  <a:pt x="12191755" y="6137275"/>
                </a:lnTo>
                <a:lnTo>
                  <a:pt x="12191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3561" y="328371"/>
            <a:ext cx="58794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006FC0"/>
                </a:solidFill>
              </a:rPr>
              <a:t>Payload</a:t>
            </a:r>
            <a:r>
              <a:rPr sz="4000" spc="-270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Accommodations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2029215" y="976903"/>
            <a:ext cx="9712960" cy="553484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6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Arial"/>
                <a:cs typeface="Arial"/>
              </a:rPr>
              <a:t>CLPS </a:t>
            </a:r>
            <a:r>
              <a:rPr sz="2000" spc="-10" dirty="0">
                <a:latin typeface="Arial"/>
                <a:cs typeface="Arial"/>
              </a:rPr>
              <a:t>Providers are required </a:t>
            </a:r>
            <a:r>
              <a:rPr sz="2000" spc="-5" dirty="0">
                <a:latin typeface="Arial"/>
                <a:cs typeface="Arial"/>
              </a:rPr>
              <a:t>to “accommodate” the </a:t>
            </a:r>
            <a:r>
              <a:rPr sz="2000" spc="-15" dirty="0">
                <a:latin typeface="Arial"/>
                <a:cs typeface="Arial"/>
              </a:rPr>
              <a:t>needs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payloads.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ts val="2280"/>
              </a:lnSpc>
              <a:spcBef>
                <a:spcPts val="265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Paradigm </a:t>
            </a:r>
            <a:r>
              <a:rPr sz="2000" spc="-5" dirty="0">
                <a:latin typeface="Arial"/>
                <a:cs typeface="Arial"/>
              </a:rPr>
              <a:t>shift to specify to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spacecraft </a:t>
            </a:r>
            <a:r>
              <a:rPr sz="2000" spc="-15" dirty="0">
                <a:latin typeface="Arial"/>
                <a:cs typeface="Arial"/>
              </a:rPr>
              <a:t>what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-15" dirty="0">
                <a:latin typeface="Arial"/>
                <a:cs typeface="Arial"/>
              </a:rPr>
              <a:t>needed </a:t>
            </a:r>
            <a:r>
              <a:rPr sz="2000" spc="-10" dirty="0">
                <a:latin typeface="Arial"/>
                <a:cs typeface="Arial"/>
              </a:rPr>
              <a:t>rather than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“deal</a:t>
            </a:r>
            <a:endParaRPr sz="2000" dirty="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sz="2000" spc="-15" dirty="0">
                <a:latin typeface="Arial"/>
                <a:cs typeface="Arial"/>
              </a:rPr>
              <a:t>with” what is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available.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Utilities: </a:t>
            </a:r>
            <a:r>
              <a:rPr sz="2000" spc="-30" dirty="0">
                <a:latin typeface="Arial"/>
                <a:cs typeface="Arial"/>
              </a:rPr>
              <a:t>power, </a:t>
            </a:r>
            <a:r>
              <a:rPr sz="2000" spc="-10" dirty="0">
                <a:latin typeface="Arial"/>
                <a:cs typeface="Arial"/>
              </a:rPr>
              <a:t>data, </a:t>
            </a:r>
            <a:r>
              <a:rPr sz="2000" dirty="0">
                <a:latin typeface="Arial"/>
                <a:cs typeface="Arial"/>
              </a:rPr>
              <a:t>commanding,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etc.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har char="•"/>
              <a:tabLst>
                <a:tab pos="756285" algn="l"/>
                <a:tab pos="756920" algn="l"/>
                <a:tab pos="2008505" algn="l"/>
              </a:tabLst>
            </a:pPr>
            <a:r>
              <a:rPr sz="2000" spc="-10" dirty="0">
                <a:latin typeface="Arial"/>
                <a:cs typeface="Arial"/>
              </a:rPr>
              <a:t>Mounting:	</a:t>
            </a:r>
            <a:r>
              <a:rPr sz="2000" spc="-5" dirty="0">
                <a:latin typeface="Arial"/>
                <a:cs typeface="Arial"/>
              </a:rPr>
              <a:t>fields of </a:t>
            </a:r>
            <a:r>
              <a:rPr sz="2000" spc="-40" dirty="0">
                <a:latin typeface="Arial"/>
                <a:cs typeface="Arial"/>
              </a:rPr>
              <a:t>view, </a:t>
            </a:r>
            <a:r>
              <a:rPr sz="2000" spc="-5" dirty="0">
                <a:latin typeface="Arial"/>
                <a:cs typeface="Arial"/>
              </a:rPr>
              <a:t>alignments, co-locations,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etc.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Environments: thermal, </a:t>
            </a:r>
            <a:r>
              <a:rPr sz="2000" spc="-15" dirty="0">
                <a:latin typeface="Arial"/>
                <a:cs typeface="Arial"/>
              </a:rPr>
              <a:t>vibe, </a:t>
            </a:r>
            <a:r>
              <a:rPr sz="2000" dirty="0">
                <a:latin typeface="Arial"/>
                <a:cs typeface="Arial"/>
              </a:rPr>
              <a:t>emi/emc,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etc.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Operations: conops, </a:t>
            </a:r>
            <a:r>
              <a:rPr sz="2000" dirty="0">
                <a:latin typeface="Arial"/>
                <a:cs typeface="Arial"/>
              </a:rPr>
              <a:t>mission </a:t>
            </a:r>
            <a:r>
              <a:rPr sz="2000" spc="-5" dirty="0">
                <a:latin typeface="Arial"/>
                <a:cs typeface="Arial"/>
              </a:rPr>
              <a:t>phases,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etc.</a:t>
            </a:r>
            <a:endParaRPr lang="en-US" sz="2000" spc="-10" dirty="0">
              <a:latin typeface="Arial"/>
              <a:cs typeface="Arial"/>
            </a:endParaRPr>
          </a:p>
          <a:p>
            <a:pPr marL="286385" marR="279400" indent="-286385">
              <a:lnSpc>
                <a:spcPct val="100000"/>
              </a:lnSpc>
              <a:spcBef>
                <a:spcPts val="985"/>
              </a:spcBef>
              <a:buChar char="•"/>
              <a:tabLst>
                <a:tab pos="286385" algn="l"/>
                <a:tab pos="299720" algn="l"/>
              </a:tabLst>
            </a:pPr>
            <a:r>
              <a:rPr lang="en-US" sz="2000" spc="-5" dirty="0">
                <a:latin typeface="Arial"/>
                <a:cs typeface="Arial"/>
              </a:rPr>
              <a:t>Affordability is taken into account</a:t>
            </a:r>
          </a:p>
          <a:p>
            <a:pPr marL="286385" marR="279400" indent="-286385">
              <a:lnSpc>
                <a:spcPct val="100000"/>
              </a:lnSpc>
              <a:spcBef>
                <a:spcPts val="985"/>
              </a:spcBef>
              <a:buChar char="•"/>
              <a:tabLst>
                <a:tab pos="286385" algn="l"/>
                <a:tab pos="299720" algn="l"/>
              </a:tabLst>
            </a:pPr>
            <a:r>
              <a:rPr lang="en-US" sz="2000" spc="-5" dirty="0">
                <a:latin typeface="Arial"/>
                <a:cs typeface="Arial"/>
              </a:rPr>
              <a:t>Firm Fixed Price (FFP) </a:t>
            </a:r>
            <a:r>
              <a:rPr lang="en-US" sz="2000" spc="-55" dirty="0">
                <a:latin typeface="Arial"/>
                <a:cs typeface="Arial"/>
              </a:rPr>
              <a:t>Task </a:t>
            </a:r>
            <a:r>
              <a:rPr lang="en-US" sz="2000" spc="-5" dirty="0">
                <a:latin typeface="Arial"/>
                <a:cs typeface="Arial"/>
              </a:rPr>
              <a:t>Orders necessitate </a:t>
            </a:r>
            <a:r>
              <a:rPr lang="en-US" sz="2000" b="1" spc="-1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mature and stable definition </a:t>
            </a:r>
            <a:r>
              <a:rPr lang="en-US" sz="2000" b="1" spc="-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of interfaces</a:t>
            </a:r>
            <a:r>
              <a:rPr lang="en-US" sz="2000" b="1" spc="19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and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requirements </a:t>
            </a:r>
            <a:r>
              <a:rPr lang="en-US" sz="2000" b="1" spc="-1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PRIOR </a:t>
            </a:r>
            <a:r>
              <a:rPr lang="en-US" sz="2000" spc="-5" dirty="0">
                <a:latin typeface="Arial"/>
                <a:cs typeface="Arial"/>
              </a:rPr>
              <a:t>to </a:t>
            </a:r>
            <a:r>
              <a:rPr lang="en-US" sz="2000" spc="-10" dirty="0">
                <a:latin typeface="Arial"/>
                <a:cs typeface="Arial"/>
              </a:rPr>
              <a:t>release </a:t>
            </a:r>
            <a:r>
              <a:rPr lang="en-US" sz="2000" spc="-5" dirty="0">
                <a:latin typeface="Arial"/>
                <a:cs typeface="Arial"/>
              </a:rPr>
              <a:t>of </a:t>
            </a:r>
            <a:r>
              <a:rPr lang="en-US" sz="2000" spc="-10" dirty="0">
                <a:latin typeface="Arial"/>
                <a:cs typeface="Arial"/>
              </a:rPr>
              <a:t>the Request </a:t>
            </a:r>
            <a:r>
              <a:rPr lang="en-US" sz="2000" dirty="0">
                <a:latin typeface="Arial"/>
                <a:cs typeface="Arial"/>
              </a:rPr>
              <a:t>for </a:t>
            </a:r>
            <a:r>
              <a:rPr lang="en-US" sz="2000" spc="-55" dirty="0">
                <a:latin typeface="Arial"/>
                <a:cs typeface="Arial"/>
              </a:rPr>
              <a:t>Task </a:t>
            </a:r>
            <a:r>
              <a:rPr lang="en-US" sz="2000" spc="-5" dirty="0">
                <a:latin typeface="Arial"/>
                <a:cs typeface="Arial"/>
              </a:rPr>
              <a:t>Order </a:t>
            </a:r>
            <a:r>
              <a:rPr lang="en-US" sz="2000" spc="-10" dirty="0">
                <a:latin typeface="Arial"/>
                <a:cs typeface="Arial"/>
              </a:rPr>
              <a:t>Proposal</a:t>
            </a:r>
            <a:r>
              <a:rPr lang="en-US" sz="2000" spc="20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(RFTOP).</a:t>
            </a:r>
            <a:endParaRPr lang="en-US" sz="2000" dirty="0">
              <a:latin typeface="Arial"/>
              <a:cs typeface="Arial"/>
            </a:endParaRPr>
          </a:p>
          <a:p>
            <a:pPr marL="756285" lvl="1" indent="-287020">
              <a:lnSpc>
                <a:spcPts val="2280"/>
              </a:lnSpc>
              <a:spcBef>
                <a:spcPts val="260"/>
              </a:spcBef>
              <a:buChar char="•"/>
              <a:tabLst>
                <a:tab pos="756285" algn="l"/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If </a:t>
            </a:r>
            <a:r>
              <a:rPr lang="en-US" sz="2000" spc="-10" dirty="0">
                <a:latin typeface="Arial"/>
                <a:cs typeface="Arial"/>
              </a:rPr>
              <a:t>it </a:t>
            </a:r>
            <a:r>
              <a:rPr lang="en-US" sz="2000" spc="-15" dirty="0">
                <a:latin typeface="Arial"/>
                <a:cs typeface="Arial"/>
              </a:rPr>
              <a:t>is </a:t>
            </a:r>
            <a:r>
              <a:rPr lang="en-US" sz="2000" spc="-10" dirty="0">
                <a:latin typeface="Arial"/>
                <a:cs typeface="Arial"/>
              </a:rPr>
              <a:t>not defined in </a:t>
            </a:r>
            <a:r>
              <a:rPr lang="en-US" sz="2000" spc="-5" dirty="0">
                <a:latin typeface="Arial"/>
                <a:cs typeface="Arial"/>
              </a:rPr>
              <a:t>the </a:t>
            </a:r>
            <a:r>
              <a:rPr lang="en-US" sz="2000" spc="-10" dirty="0">
                <a:latin typeface="Arial"/>
                <a:cs typeface="Arial"/>
              </a:rPr>
              <a:t>RFTOP then it </a:t>
            </a:r>
            <a:r>
              <a:rPr lang="en-US" sz="2000" spc="-15" dirty="0">
                <a:latin typeface="Arial"/>
                <a:cs typeface="Arial"/>
              </a:rPr>
              <a:t>is </a:t>
            </a:r>
            <a:r>
              <a:rPr lang="en-US" sz="2000" spc="-10" dirty="0">
                <a:latin typeface="Arial"/>
                <a:cs typeface="Arial"/>
              </a:rPr>
              <a:t>defined </a:t>
            </a:r>
            <a:r>
              <a:rPr lang="en-US" sz="2000" spc="-5" dirty="0">
                <a:latin typeface="Arial"/>
                <a:cs typeface="Arial"/>
              </a:rPr>
              <a:t>de </a:t>
            </a:r>
            <a:r>
              <a:rPr lang="en-US" sz="2000" dirty="0">
                <a:latin typeface="Arial"/>
                <a:cs typeface="Arial"/>
              </a:rPr>
              <a:t>facto </a:t>
            </a:r>
            <a:r>
              <a:rPr lang="en-US" sz="2000" spc="-5" dirty="0">
                <a:latin typeface="Arial"/>
                <a:cs typeface="Arial"/>
              </a:rPr>
              <a:t>by the </a:t>
            </a:r>
            <a:r>
              <a:rPr lang="en-US" sz="2000" spc="-10" dirty="0">
                <a:latin typeface="Arial"/>
                <a:cs typeface="Arial"/>
              </a:rPr>
              <a:t>CLPS</a:t>
            </a:r>
            <a:r>
              <a:rPr lang="en-US" sz="2000" spc="210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provider,</a:t>
            </a:r>
            <a:endParaRPr lang="en-US" sz="2000" dirty="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lang="en-US" sz="2000" spc="-5" dirty="0">
                <a:latin typeface="Arial"/>
                <a:cs typeface="Arial"/>
              </a:rPr>
              <a:t>or </a:t>
            </a:r>
            <a:r>
              <a:rPr lang="en-US" sz="2000" spc="-10" dirty="0">
                <a:latin typeface="Arial"/>
                <a:cs typeface="Arial"/>
              </a:rPr>
              <a:t>else is </a:t>
            </a:r>
            <a:r>
              <a:rPr lang="en-US" sz="2000" spc="-5" dirty="0">
                <a:latin typeface="Arial"/>
                <a:cs typeface="Arial"/>
              </a:rPr>
              <a:t>a </a:t>
            </a:r>
            <a:r>
              <a:rPr lang="en-US" sz="2000" spc="-15" dirty="0">
                <a:latin typeface="Arial"/>
                <a:cs typeface="Arial"/>
              </a:rPr>
              <a:t>“new” </a:t>
            </a:r>
            <a:r>
              <a:rPr lang="en-US" sz="2000" spc="-5" dirty="0">
                <a:latin typeface="Arial"/>
                <a:cs typeface="Arial"/>
              </a:rPr>
              <a:t>requirement </a:t>
            </a:r>
            <a:r>
              <a:rPr lang="en-US" sz="2000" spc="-10" dirty="0">
                <a:latin typeface="Arial"/>
                <a:cs typeface="Arial"/>
              </a:rPr>
              <a:t>at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7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cost.</a:t>
            </a:r>
            <a:endParaRPr lang="en-US" sz="2000" dirty="0">
              <a:latin typeface="Arial"/>
              <a:cs typeface="Arial"/>
            </a:endParaRPr>
          </a:p>
          <a:p>
            <a:pPr marL="756285" lvl="1" indent="-287020">
              <a:lnSpc>
                <a:spcPts val="2280"/>
              </a:lnSpc>
              <a:spcBef>
                <a:spcPts val="270"/>
              </a:spcBef>
              <a:buChar char="•"/>
              <a:tabLst>
                <a:tab pos="756285" algn="l"/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If requirements </a:t>
            </a:r>
            <a:r>
              <a:rPr lang="en-US" sz="2000" spc="-10" dirty="0">
                <a:latin typeface="Arial"/>
                <a:cs typeface="Arial"/>
              </a:rPr>
              <a:t>cannot </a:t>
            </a:r>
            <a:r>
              <a:rPr lang="en-US" sz="2000" spc="-5" dirty="0">
                <a:latin typeface="Arial"/>
                <a:cs typeface="Arial"/>
              </a:rPr>
              <a:t>be </a:t>
            </a:r>
            <a:r>
              <a:rPr lang="en-US" sz="2000" spc="-15" dirty="0">
                <a:latin typeface="Arial"/>
                <a:cs typeface="Arial"/>
              </a:rPr>
              <a:t>finalized, </a:t>
            </a:r>
            <a:r>
              <a:rPr lang="en-US" sz="2000" spc="-10" dirty="0">
                <a:latin typeface="Arial"/>
                <a:cs typeface="Arial"/>
              </a:rPr>
              <a:t>RFTOP should </a:t>
            </a:r>
            <a:r>
              <a:rPr lang="en-US" sz="2000" spc="-5" dirty="0">
                <a:latin typeface="Arial"/>
                <a:cs typeface="Arial"/>
              </a:rPr>
              <a:t>specify an</a:t>
            </a:r>
            <a:r>
              <a:rPr lang="en-US" sz="2000" spc="16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achievable</a:t>
            </a:r>
            <a:endParaRPr lang="en-US" sz="2000" dirty="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lang="en-US" sz="2000" spc="-10" dirty="0">
                <a:latin typeface="Arial"/>
                <a:cs typeface="Arial"/>
              </a:rPr>
              <a:t>Envelope (boundary) </a:t>
            </a:r>
            <a:r>
              <a:rPr lang="en-US" sz="2000" dirty="0">
                <a:latin typeface="Arial"/>
                <a:cs typeface="Arial"/>
              </a:rPr>
              <a:t>for </a:t>
            </a:r>
            <a:r>
              <a:rPr lang="en-US" sz="2000" spc="-10" dirty="0">
                <a:latin typeface="Arial"/>
                <a:cs typeface="Arial"/>
              </a:rPr>
              <a:t>both sides </a:t>
            </a:r>
            <a:r>
              <a:rPr lang="en-US" sz="2000" spc="-5" dirty="0">
                <a:latin typeface="Arial"/>
                <a:cs typeface="Arial"/>
              </a:rPr>
              <a:t>to </a:t>
            </a:r>
            <a:r>
              <a:rPr lang="en-US" sz="2000" spc="-15" dirty="0">
                <a:latin typeface="Arial"/>
                <a:cs typeface="Arial"/>
              </a:rPr>
              <a:t>work</a:t>
            </a:r>
            <a:r>
              <a:rPr lang="en-US" sz="2000" spc="114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to (e.g. thermal).</a:t>
            </a:r>
            <a:endParaRPr lang="en-US" sz="2000" dirty="0">
              <a:latin typeface="Arial"/>
              <a:cs typeface="Arial"/>
            </a:endParaRPr>
          </a:p>
          <a:p>
            <a:pPr marL="286385" marR="279400" indent="-286385">
              <a:lnSpc>
                <a:spcPct val="100000"/>
              </a:lnSpc>
              <a:spcBef>
                <a:spcPts val="985"/>
              </a:spcBef>
              <a:buChar char="•"/>
              <a:tabLst>
                <a:tab pos="286385" algn="l"/>
                <a:tab pos="299720" algn="l"/>
              </a:tabLst>
            </a:pPr>
            <a:r>
              <a:rPr lang="en-US" sz="2000" b="1" spc="-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Payload development will </a:t>
            </a:r>
            <a:r>
              <a:rPr lang="en-US" sz="2000" b="1" spc="-5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preceed</a:t>
            </a:r>
            <a:r>
              <a:rPr lang="en-US" sz="2000" b="1" spc="-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 CLPS vendor mission 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FB7EB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" y="69735"/>
            <a:ext cx="4283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Things to</a:t>
            </a:r>
            <a:r>
              <a:rPr spc="-85" dirty="0"/>
              <a:t> </a:t>
            </a:r>
            <a:r>
              <a:rPr spc="-5" dirty="0"/>
              <a:t>Consider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1642" y="758212"/>
            <a:ext cx="10116820" cy="6107568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540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30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Calibri"/>
              </a:rPr>
              <a:t>belongs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selected CLPS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Order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5775" marR="704215" lvl="1" indent="-234950" algn="just" defTabSz="914400" rtl="0" eaLnBrk="1" fontAlgn="auto" latinLnBrk="0" hangingPunct="1">
              <a:lnSpc>
                <a:spcPts val="259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6409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 own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execute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mission;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any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requirements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(including 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operational)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specified up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5775" marR="0" lvl="1" indent="-234950" algn="just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6409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their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own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unique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integration</a:t>
            </a: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5775" marR="466725" lvl="1" indent="-234950" algn="just" defTabSz="914400" rtl="0" eaLnBrk="1" fontAlgn="auto" latinLnBrk="0" hangingPunct="1">
              <a:lnSpc>
                <a:spcPct val="899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6409" algn="l"/>
              </a:tabLst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specify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deliverable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“Need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Dates”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 typical near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 deliverables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include 3D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CAD,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Mass, Thermal,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FEM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Models;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Power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Connector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Telemetry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Definitions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5775" marR="241300" lvl="1" indent="-234950" algn="just" defTabSz="914400" rtl="0" eaLnBrk="1" fontAlgn="auto" latinLnBrk="0" hangingPunct="1">
              <a:lnSpc>
                <a:spcPts val="259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6409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CLPS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ensure successful payload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integration,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lunar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delivery,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success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4000" marR="228600" lvl="0" indent="-228600" algn="just" defTabSz="914400" rtl="0" eaLnBrk="1" fontAlgn="auto" latinLnBrk="0" hangingPunct="1">
              <a:lnSpc>
                <a:spcPts val="259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Payloads should strive to be self-sufficient and operationally simple as practical without sacrificing the payload primary objectives</a:t>
            </a:r>
          </a:p>
          <a:p>
            <a:pPr marL="254000" marR="228600" lvl="0" indent="-228600" algn="just" defTabSz="914400" rtl="0" eaLnBrk="1" fontAlgn="auto" latinLnBrk="0" hangingPunct="1">
              <a:lnSpc>
                <a:spcPts val="259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integration requirements interfaces guided by contractual boundaries (payload to funding org; CLPS to mission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</a:t>
            </a:r>
            <a:r>
              <a:rPr lang="en-US" sz="2400" spc="-5" dirty="0">
                <a:solidFill>
                  <a:srgbClr val="FFFFFF"/>
                </a:solidFill>
                <a:latin typeface="Calibri"/>
                <a:cs typeface="Calibri"/>
              </a:rPr>
              <a:t>der)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40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Accommodations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5775" marR="17780" lvl="1" indent="-234950" algn="just" defTabSz="914400" rtl="0" eaLnBrk="1" fontAlgn="auto" latinLnBrk="0" hangingPunct="1">
              <a:lnSpc>
                <a:spcPts val="259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6409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be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multiple payloads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suites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instruments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CLPS task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order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" y="69735"/>
            <a:ext cx="5568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More </a:t>
            </a:r>
            <a:r>
              <a:rPr spc="-10" dirty="0"/>
              <a:t>Things </a:t>
            </a:r>
            <a:r>
              <a:rPr dirty="0"/>
              <a:t>to</a:t>
            </a:r>
            <a:r>
              <a:rPr spc="-145" dirty="0"/>
              <a:t> </a:t>
            </a:r>
            <a:r>
              <a:rPr spc="-5" dirty="0"/>
              <a:t>Consider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0634" y="934465"/>
            <a:ext cx="10742295" cy="52851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0" marR="328295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Currently expecting 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CLPS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need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 –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32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months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once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order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been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awarded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470" marR="0" lvl="1" indent="-227965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3105" algn="l"/>
                <a:tab pos="6532245" algn="l"/>
              </a:tabLst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requirements 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400" b="1" i="0" u="none" strike="noStrike" kern="1200" cap="none" spc="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fully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defined	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 –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months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1" i="0" u="none" strike="noStrike" kern="120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landing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470" marR="0" lvl="1" indent="-227965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310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maturity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requirements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critical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getting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proposals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470" marR="0" lvl="1" indent="-227965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3105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Hardware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ready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flight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 –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months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0" i="0" u="none" strike="noStrike" kern="1200" cap="none" spc="10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unch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470" marR="17780" lvl="1" indent="-227329" algn="l" defTabSz="914400" rtl="0" eaLnBrk="1" fontAlgn="auto" latinLnBrk="0" hangingPunct="1">
              <a:lnSpc>
                <a:spcPts val="259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3105" algn="l"/>
              </a:tabLst>
              <a:defRPr/>
            </a:pP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Transit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determined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(unless specified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RFTP), typically 5-10 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3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months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depending on the landing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4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Talking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7680" marR="140335" lvl="0" indent="-23558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8315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ESSIO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facilitate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discussions between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CLPS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NASA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directorates,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government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agencies,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international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contributions.</a:t>
            </a:r>
            <a:endParaRPr kumimoji="0" lang="en-US" sz="2400" b="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7680" marR="140335" lvl="0" indent="-23558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8315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Remember 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CLPS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 order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competitively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selected in 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RFTP</a:t>
            </a:r>
            <a:r>
              <a:rPr kumimoji="0" lang="en-US" sz="24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(black out period apply)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87680" marR="167005" lvl="0" indent="-235585" algn="l" defTabSz="914400" rtl="0" eaLnBrk="1" fontAlgn="auto" latinLnBrk="0" hangingPunct="1">
              <a:lnSpc>
                <a:spcPts val="259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88315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designed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match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specific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vendor’s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lander design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 up 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de-manifested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vendor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doesn’t win 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order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competition.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3100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935605" cy="6858000"/>
          </a:xfrm>
          <a:custGeom>
            <a:avLst/>
            <a:gdLst/>
            <a:ahLst/>
            <a:cxnLst/>
            <a:rect l="l" t="t" r="r" b="b"/>
            <a:pathLst>
              <a:path w="2935605" h="6858000">
                <a:moveTo>
                  <a:pt x="0" y="6858000"/>
                </a:moveTo>
                <a:lnTo>
                  <a:pt x="2935224" y="6858000"/>
                </a:lnTo>
                <a:lnTo>
                  <a:pt x="29352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04833" y="0"/>
                </a:moveTo>
                <a:lnTo>
                  <a:pt x="415921" y="0"/>
                </a:lnTo>
                <a:lnTo>
                  <a:pt x="395733" y="51497"/>
                </a:lnTo>
                <a:lnTo>
                  <a:pt x="376069" y="102893"/>
                </a:lnTo>
                <a:lnTo>
                  <a:pt x="356925" y="154187"/>
                </a:lnTo>
                <a:lnTo>
                  <a:pt x="338296" y="205376"/>
                </a:lnTo>
                <a:lnTo>
                  <a:pt x="320179" y="256458"/>
                </a:lnTo>
                <a:lnTo>
                  <a:pt x="302569" y="307432"/>
                </a:lnTo>
                <a:lnTo>
                  <a:pt x="285464" y="358296"/>
                </a:lnTo>
                <a:lnTo>
                  <a:pt x="268859" y="409047"/>
                </a:lnTo>
                <a:lnTo>
                  <a:pt x="252751" y="459683"/>
                </a:lnTo>
                <a:lnTo>
                  <a:pt x="237135" y="510203"/>
                </a:lnTo>
                <a:lnTo>
                  <a:pt x="222007" y="560605"/>
                </a:lnTo>
                <a:lnTo>
                  <a:pt x="207365" y="610887"/>
                </a:lnTo>
                <a:lnTo>
                  <a:pt x="193203" y="661046"/>
                </a:lnTo>
                <a:lnTo>
                  <a:pt x="179517" y="711082"/>
                </a:lnTo>
                <a:lnTo>
                  <a:pt x="166305" y="760991"/>
                </a:lnTo>
                <a:lnTo>
                  <a:pt x="153563" y="810773"/>
                </a:lnTo>
                <a:lnTo>
                  <a:pt x="141285" y="860425"/>
                </a:lnTo>
                <a:lnTo>
                  <a:pt x="129469" y="909944"/>
                </a:lnTo>
                <a:lnTo>
                  <a:pt x="118110" y="959330"/>
                </a:lnTo>
                <a:lnTo>
                  <a:pt x="107205" y="1008581"/>
                </a:lnTo>
                <a:lnTo>
                  <a:pt x="96750" y="1057693"/>
                </a:lnTo>
                <a:lnTo>
                  <a:pt x="86741" y="1106666"/>
                </a:lnTo>
                <a:lnTo>
                  <a:pt x="77174" y="1155498"/>
                </a:lnTo>
                <a:lnTo>
                  <a:pt x="67970" y="1204602"/>
                </a:lnTo>
                <a:lnTo>
                  <a:pt x="59350" y="1252729"/>
                </a:lnTo>
                <a:lnTo>
                  <a:pt x="51086" y="1301124"/>
                </a:lnTo>
                <a:lnTo>
                  <a:pt x="43248" y="1349370"/>
                </a:lnTo>
                <a:lnTo>
                  <a:pt x="35833" y="1397465"/>
                </a:lnTo>
                <a:lnTo>
                  <a:pt x="28836" y="1445406"/>
                </a:lnTo>
                <a:lnTo>
                  <a:pt x="22255" y="1493193"/>
                </a:lnTo>
                <a:lnTo>
                  <a:pt x="16084" y="1540823"/>
                </a:lnTo>
                <a:lnTo>
                  <a:pt x="10321" y="1588293"/>
                </a:lnTo>
                <a:lnTo>
                  <a:pt x="4960" y="1635603"/>
                </a:lnTo>
                <a:lnTo>
                  <a:pt x="0" y="1682750"/>
                </a:lnTo>
                <a:lnTo>
                  <a:pt x="0" y="2949575"/>
                </a:lnTo>
                <a:lnTo>
                  <a:pt x="259451" y="4215010"/>
                </a:lnTo>
                <a:lnTo>
                  <a:pt x="644509" y="5191125"/>
                </a:lnTo>
                <a:lnTo>
                  <a:pt x="993849" y="5819576"/>
                </a:lnTo>
                <a:lnTo>
                  <a:pt x="1146146" y="6042025"/>
                </a:lnTo>
                <a:lnTo>
                  <a:pt x="1179959" y="6083391"/>
                </a:lnTo>
                <a:lnTo>
                  <a:pt x="1213844" y="6124362"/>
                </a:lnTo>
                <a:lnTo>
                  <a:pt x="1247793" y="6164936"/>
                </a:lnTo>
                <a:lnTo>
                  <a:pt x="1281798" y="6205111"/>
                </a:lnTo>
                <a:lnTo>
                  <a:pt x="1315853" y="6244885"/>
                </a:lnTo>
                <a:lnTo>
                  <a:pt x="1349951" y="6284257"/>
                </a:lnTo>
                <a:lnTo>
                  <a:pt x="1384084" y="6323225"/>
                </a:lnTo>
                <a:lnTo>
                  <a:pt x="1418246" y="6361786"/>
                </a:lnTo>
                <a:lnTo>
                  <a:pt x="1452429" y="6399939"/>
                </a:lnTo>
                <a:lnTo>
                  <a:pt x="1486625" y="6437683"/>
                </a:lnTo>
                <a:lnTo>
                  <a:pt x="1520829" y="6475015"/>
                </a:lnTo>
                <a:lnTo>
                  <a:pt x="1555032" y="6511934"/>
                </a:lnTo>
                <a:lnTo>
                  <a:pt x="1589229" y="6548438"/>
                </a:lnTo>
                <a:lnTo>
                  <a:pt x="1623410" y="6584525"/>
                </a:lnTo>
                <a:lnTo>
                  <a:pt x="1657570" y="6620193"/>
                </a:lnTo>
                <a:lnTo>
                  <a:pt x="1691701" y="6655441"/>
                </a:lnTo>
                <a:lnTo>
                  <a:pt x="1725796" y="6690267"/>
                </a:lnTo>
                <a:lnTo>
                  <a:pt x="1759848" y="6724668"/>
                </a:lnTo>
                <a:lnTo>
                  <a:pt x="1793850" y="6758644"/>
                </a:lnTo>
                <a:lnTo>
                  <a:pt x="1827795" y="6792192"/>
                </a:lnTo>
                <a:lnTo>
                  <a:pt x="1861675" y="6825311"/>
                </a:lnTo>
                <a:lnTo>
                  <a:pt x="1895484" y="6857999"/>
                </a:lnTo>
                <a:lnTo>
                  <a:pt x="12191755" y="6857999"/>
                </a:lnTo>
                <a:lnTo>
                  <a:pt x="12191755" y="6137275"/>
                </a:lnTo>
                <a:lnTo>
                  <a:pt x="1317634" y="6137275"/>
                </a:lnTo>
                <a:lnTo>
                  <a:pt x="1281496" y="6080898"/>
                </a:lnTo>
                <a:lnTo>
                  <a:pt x="1246010" y="6024648"/>
                </a:lnTo>
                <a:lnTo>
                  <a:pt x="1211171" y="5968524"/>
                </a:lnTo>
                <a:lnTo>
                  <a:pt x="1176976" y="5912527"/>
                </a:lnTo>
                <a:lnTo>
                  <a:pt x="1143420" y="5856659"/>
                </a:lnTo>
                <a:lnTo>
                  <a:pt x="1110500" y="5800920"/>
                </a:lnTo>
                <a:lnTo>
                  <a:pt x="1078212" y="5745310"/>
                </a:lnTo>
                <a:lnTo>
                  <a:pt x="1046551" y="5689831"/>
                </a:lnTo>
                <a:lnTo>
                  <a:pt x="1015513" y="5634483"/>
                </a:lnTo>
                <a:lnTo>
                  <a:pt x="985095" y="5579268"/>
                </a:lnTo>
                <a:lnTo>
                  <a:pt x="955292" y="5524184"/>
                </a:lnTo>
                <a:lnTo>
                  <a:pt x="926101" y="5469235"/>
                </a:lnTo>
                <a:lnTo>
                  <a:pt x="897517" y="5414419"/>
                </a:lnTo>
                <a:lnTo>
                  <a:pt x="869537" y="5359739"/>
                </a:lnTo>
                <a:lnTo>
                  <a:pt x="842155" y="5305194"/>
                </a:lnTo>
                <a:lnTo>
                  <a:pt x="815369" y="5250785"/>
                </a:lnTo>
                <a:lnTo>
                  <a:pt x="789175" y="5196514"/>
                </a:lnTo>
                <a:lnTo>
                  <a:pt x="763568" y="5142381"/>
                </a:lnTo>
                <a:lnTo>
                  <a:pt x="738544" y="5088387"/>
                </a:lnTo>
                <a:lnTo>
                  <a:pt x="714099" y="5034532"/>
                </a:lnTo>
                <a:lnTo>
                  <a:pt x="690229" y="4980817"/>
                </a:lnTo>
                <a:lnTo>
                  <a:pt x="666931" y="4927243"/>
                </a:lnTo>
                <a:lnTo>
                  <a:pt x="644200" y="4873811"/>
                </a:lnTo>
                <a:lnTo>
                  <a:pt x="622031" y="4820522"/>
                </a:lnTo>
                <a:lnTo>
                  <a:pt x="600422" y="4767375"/>
                </a:lnTo>
                <a:lnTo>
                  <a:pt x="579369" y="4714373"/>
                </a:lnTo>
                <a:lnTo>
                  <a:pt x="558866" y="4661516"/>
                </a:lnTo>
                <a:lnTo>
                  <a:pt x="538910" y="4608804"/>
                </a:lnTo>
                <a:lnTo>
                  <a:pt x="519497" y="4556238"/>
                </a:lnTo>
                <a:lnTo>
                  <a:pt x="500624" y="4503819"/>
                </a:lnTo>
                <a:lnTo>
                  <a:pt x="482285" y="4451548"/>
                </a:lnTo>
                <a:lnTo>
                  <a:pt x="464477" y="4399425"/>
                </a:lnTo>
                <a:lnTo>
                  <a:pt x="447196" y="4347452"/>
                </a:lnTo>
                <a:lnTo>
                  <a:pt x="430439" y="4295629"/>
                </a:lnTo>
                <a:lnTo>
                  <a:pt x="414200" y="4243956"/>
                </a:lnTo>
                <a:lnTo>
                  <a:pt x="398475" y="4192435"/>
                </a:lnTo>
                <a:lnTo>
                  <a:pt x="383262" y="4141067"/>
                </a:lnTo>
                <a:lnTo>
                  <a:pt x="368556" y="4089851"/>
                </a:lnTo>
                <a:lnTo>
                  <a:pt x="354352" y="4038789"/>
                </a:lnTo>
                <a:lnTo>
                  <a:pt x="340647" y="3987882"/>
                </a:lnTo>
                <a:lnTo>
                  <a:pt x="327437" y="3937130"/>
                </a:lnTo>
                <a:lnTo>
                  <a:pt x="314718" y="3886534"/>
                </a:lnTo>
                <a:lnTo>
                  <a:pt x="302486" y="3836094"/>
                </a:lnTo>
                <a:lnTo>
                  <a:pt x="290736" y="3785812"/>
                </a:lnTo>
                <a:lnTo>
                  <a:pt x="279464" y="3735689"/>
                </a:lnTo>
                <a:lnTo>
                  <a:pt x="268668" y="3685724"/>
                </a:lnTo>
                <a:lnTo>
                  <a:pt x="258342" y="3635920"/>
                </a:lnTo>
                <a:lnTo>
                  <a:pt x="248483" y="3586276"/>
                </a:lnTo>
                <a:lnTo>
                  <a:pt x="239086" y="3536793"/>
                </a:lnTo>
                <a:lnTo>
                  <a:pt x="230148" y="3487472"/>
                </a:lnTo>
                <a:lnTo>
                  <a:pt x="221665" y="3438314"/>
                </a:lnTo>
                <a:lnTo>
                  <a:pt x="213631" y="3389320"/>
                </a:lnTo>
                <a:lnTo>
                  <a:pt x="206045" y="3340489"/>
                </a:lnTo>
                <a:lnTo>
                  <a:pt x="198901" y="3291824"/>
                </a:lnTo>
                <a:lnTo>
                  <a:pt x="192195" y="3243325"/>
                </a:lnTo>
                <a:lnTo>
                  <a:pt x="185924" y="3194992"/>
                </a:lnTo>
                <a:lnTo>
                  <a:pt x="180083" y="3146827"/>
                </a:lnTo>
                <a:lnTo>
                  <a:pt x="174669" y="3098830"/>
                </a:lnTo>
                <a:lnTo>
                  <a:pt x="169677" y="3051001"/>
                </a:lnTo>
                <a:lnTo>
                  <a:pt x="165104" y="3003342"/>
                </a:lnTo>
                <a:lnTo>
                  <a:pt x="160944" y="2955853"/>
                </a:lnTo>
                <a:lnTo>
                  <a:pt x="157195" y="2908536"/>
                </a:lnTo>
                <a:lnTo>
                  <a:pt x="153853" y="2861390"/>
                </a:lnTo>
                <a:lnTo>
                  <a:pt x="150912" y="2814417"/>
                </a:lnTo>
                <a:lnTo>
                  <a:pt x="148370" y="2767617"/>
                </a:lnTo>
                <a:lnTo>
                  <a:pt x="146222" y="2720991"/>
                </a:lnTo>
                <a:lnTo>
                  <a:pt x="144464" y="2674540"/>
                </a:lnTo>
                <a:lnTo>
                  <a:pt x="143093" y="2628265"/>
                </a:lnTo>
                <a:lnTo>
                  <a:pt x="142103" y="2582166"/>
                </a:lnTo>
                <a:lnTo>
                  <a:pt x="141492" y="2536244"/>
                </a:lnTo>
                <a:lnTo>
                  <a:pt x="141255" y="2490500"/>
                </a:lnTo>
                <a:lnTo>
                  <a:pt x="141388" y="2444934"/>
                </a:lnTo>
                <a:lnTo>
                  <a:pt x="141887" y="2399548"/>
                </a:lnTo>
                <a:lnTo>
                  <a:pt x="142748" y="2354342"/>
                </a:lnTo>
                <a:lnTo>
                  <a:pt x="143967" y="2309317"/>
                </a:lnTo>
                <a:lnTo>
                  <a:pt x="145540" y="2264473"/>
                </a:lnTo>
                <a:lnTo>
                  <a:pt x="147463" y="2219812"/>
                </a:lnTo>
                <a:lnTo>
                  <a:pt x="149732" y="2175334"/>
                </a:lnTo>
                <a:lnTo>
                  <a:pt x="152343" y="2131039"/>
                </a:lnTo>
                <a:lnTo>
                  <a:pt x="155291" y="2086930"/>
                </a:lnTo>
                <a:lnTo>
                  <a:pt x="158574" y="2043005"/>
                </a:lnTo>
                <a:lnTo>
                  <a:pt x="162187" y="1999267"/>
                </a:lnTo>
                <a:lnTo>
                  <a:pt x="166125" y="1955716"/>
                </a:lnTo>
                <a:lnTo>
                  <a:pt x="170385" y="1912352"/>
                </a:lnTo>
                <a:lnTo>
                  <a:pt x="174963" y="1869176"/>
                </a:lnTo>
                <a:lnTo>
                  <a:pt x="179855" y="1826190"/>
                </a:lnTo>
                <a:lnTo>
                  <a:pt x="185057" y="1783394"/>
                </a:lnTo>
                <a:lnTo>
                  <a:pt x="190564" y="1740788"/>
                </a:lnTo>
                <a:lnTo>
                  <a:pt x="196373" y="1698374"/>
                </a:lnTo>
                <a:lnTo>
                  <a:pt x="202480" y="1656151"/>
                </a:lnTo>
                <a:lnTo>
                  <a:pt x="208880" y="1614122"/>
                </a:lnTo>
                <a:lnTo>
                  <a:pt x="215570" y="1572286"/>
                </a:lnTo>
                <a:lnTo>
                  <a:pt x="222546" y="1530645"/>
                </a:lnTo>
                <a:lnTo>
                  <a:pt x="229803" y="1489199"/>
                </a:lnTo>
                <a:lnTo>
                  <a:pt x="237338" y="1447948"/>
                </a:lnTo>
                <a:lnTo>
                  <a:pt x="245146" y="1406895"/>
                </a:lnTo>
                <a:lnTo>
                  <a:pt x="253224" y="1366039"/>
                </a:lnTo>
                <a:lnTo>
                  <a:pt x="261567" y="1325380"/>
                </a:lnTo>
                <a:lnTo>
                  <a:pt x="270172" y="1284921"/>
                </a:lnTo>
                <a:lnTo>
                  <a:pt x="279035" y="1244662"/>
                </a:lnTo>
                <a:lnTo>
                  <a:pt x="288248" y="1204186"/>
                </a:lnTo>
                <a:lnTo>
                  <a:pt x="297516" y="1164744"/>
                </a:lnTo>
                <a:lnTo>
                  <a:pt x="307126" y="1125088"/>
                </a:lnTo>
                <a:lnTo>
                  <a:pt x="316978" y="1085635"/>
                </a:lnTo>
                <a:lnTo>
                  <a:pt x="327068" y="1046385"/>
                </a:lnTo>
                <a:lnTo>
                  <a:pt x="337391" y="1007339"/>
                </a:lnTo>
                <a:lnTo>
                  <a:pt x="347943" y="968498"/>
                </a:lnTo>
                <a:lnTo>
                  <a:pt x="358720" y="929863"/>
                </a:lnTo>
                <a:lnTo>
                  <a:pt x="369719" y="891434"/>
                </a:lnTo>
                <a:lnTo>
                  <a:pt x="380934" y="853212"/>
                </a:lnTo>
                <a:lnTo>
                  <a:pt x="392364" y="815198"/>
                </a:lnTo>
                <a:lnTo>
                  <a:pt x="404002" y="777393"/>
                </a:lnTo>
                <a:lnTo>
                  <a:pt x="415845" y="739798"/>
                </a:lnTo>
                <a:lnTo>
                  <a:pt x="427890" y="702412"/>
                </a:lnTo>
                <a:lnTo>
                  <a:pt x="440132" y="665238"/>
                </a:lnTo>
                <a:lnTo>
                  <a:pt x="452567" y="628275"/>
                </a:lnTo>
                <a:lnTo>
                  <a:pt x="465191" y="591524"/>
                </a:lnTo>
                <a:lnTo>
                  <a:pt x="478000" y="554987"/>
                </a:lnTo>
                <a:lnTo>
                  <a:pt x="490990" y="518664"/>
                </a:lnTo>
                <a:lnTo>
                  <a:pt x="504157" y="482555"/>
                </a:lnTo>
                <a:lnTo>
                  <a:pt x="517497" y="446662"/>
                </a:lnTo>
                <a:lnTo>
                  <a:pt x="531007" y="410985"/>
                </a:lnTo>
                <a:lnTo>
                  <a:pt x="558516" y="340283"/>
                </a:lnTo>
                <a:lnTo>
                  <a:pt x="586653" y="270455"/>
                </a:lnTo>
                <a:lnTo>
                  <a:pt x="615385" y="201506"/>
                </a:lnTo>
                <a:lnTo>
                  <a:pt x="644681" y="133443"/>
                </a:lnTo>
                <a:lnTo>
                  <a:pt x="674508" y="66272"/>
                </a:lnTo>
                <a:lnTo>
                  <a:pt x="689610" y="33023"/>
                </a:lnTo>
                <a:lnTo>
                  <a:pt x="704833" y="0"/>
                </a:lnTo>
                <a:close/>
              </a:path>
              <a:path w="12192000" h="6858000">
                <a:moveTo>
                  <a:pt x="12191755" y="0"/>
                </a:moveTo>
                <a:lnTo>
                  <a:pt x="2720857" y="0"/>
                </a:lnTo>
                <a:lnTo>
                  <a:pt x="1158185" y="2169814"/>
                </a:lnTo>
                <a:lnTo>
                  <a:pt x="825096" y="4144962"/>
                </a:lnTo>
                <a:lnTo>
                  <a:pt x="1089081" y="5581947"/>
                </a:lnTo>
                <a:lnTo>
                  <a:pt x="1317634" y="6137275"/>
                </a:lnTo>
                <a:lnTo>
                  <a:pt x="12191755" y="6137275"/>
                </a:lnTo>
                <a:lnTo>
                  <a:pt x="12191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3561" y="328371"/>
            <a:ext cx="816699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00" dirty="0">
                <a:solidFill>
                  <a:srgbClr val="006FC0"/>
                </a:solidFill>
              </a:rPr>
              <a:t>Accommodability &amp; Compatibility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1807591" y="1275730"/>
            <a:ext cx="9712960" cy="16363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6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2000" spc="-15" dirty="0">
                <a:latin typeface="Arial"/>
                <a:cs typeface="Arial"/>
              </a:rPr>
              <a:t>When payloads are proposed to fly on CLPS mission to the CMSB, the CLPS office will meet with the payload teams for an accommodability and compatibility assessment and provide feedback</a:t>
            </a:r>
          </a:p>
          <a:p>
            <a:pPr marL="812165" lvl="1" indent="-342900">
              <a:spcBef>
                <a:spcPts val="360"/>
              </a:spcBef>
              <a:buFont typeface="Courier New" panose="02070309020205020404" pitchFamily="49" charset="0"/>
              <a:buChar char="o"/>
              <a:tabLst>
                <a:tab pos="299085" algn="l"/>
                <a:tab pos="299720" algn="l"/>
              </a:tabLst>
            </a:pPr>
            <a:r>
              <a:rPr lang="en-US" sz="2000" spc="-15" dirty="0">
                <a:latin typeface="Arial"/>
                <a:cs typeface="Arial"/>
              </a:rPr>
              <a:t>PRISM payloads are evaluated as part of the PRISM proposal evaluation process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11965" y="6500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FB7EB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CD8685CB-E4A0-4E81-A31E-5FE4E9910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74898"/>
              </p:ext>
            </p:extLst>
          </p:nvPr>
        </p:nvGraphicFramePr>
        <p:xfrm>
          <a:off x="2227428" y="3229774"/>
          <a:ext cx="8873285" cy="2871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1499">
                  <a:extLst>
                    <a:ext uri="{9D8B030D-6E8A-4147-A177-3AD203B41FA5}">
                      <a16:colId xmlns:a16="http://schemas.microsoft.com/office/drawing/2014/main" val="3743028457"/>
                    </a:ext>
                  </a:extLst>
                </a:gridCol>
                <a:gridCol w="6741786">
                  <a:extLst>
                    <a:ext uri="{9D8B030D-6E8A-4147-A177-3AD203B41FA5}">
                      <a16:colId xmlns:a16="http://schemas.microsoft.com/office/drawing/2014/main" val="3152374944"/>
                    </a:ext>
                  </a:extLst>
                </a:gridCol>
              </a:tblGrid>
              <a:tr h="675606">
                <a:tc>
                  <a:txBody>
                    <a:bodyPr/>
                    <a:lstStyle/>
                    <a:p>
                      <a:r>
                        <a:rPr lang="en-US" dirty="0"/>
                        <a:t>Accommodability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well do the needs of this payloads fit what we know about CLPS lander capabilities?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495386"/>
                  </a:ext>
                </a:extLst>
              </a:tr>
              <a:tr h="731805">
                <a:tc>
                  <a:txBody>
                    <a:bodyPr/>
                    <a:lstStyle/>
                    <a:p>
                      <a:r>
                        <a:rPr lang="en-US" dirty="0"/>
                        <a:t>Compatibility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the payload’s unique mission needs impact the other payloads?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22788"/>
                  </a:ext>
                </a:extLst>
              </a:tr>
              <a:tr h="731805">
                <a:tc>
                  <a:txBody>
                    <a:bodyPr/>
                    <a:lstStyle/>
                    <a:p>
                      <a:r>
                        <a:rPr lang="en-US" dirty="0"/>
                        <a:t>Cost 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the unique needs of this payload be a significant cost driver for the task order?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556285"/>
                  </a:ext>
                </a:extLst>
              </a:tr>
              <a:tr h="731805">
                <a:tc>
                  <a:txBody>
                    <a:bodyPr/>
                    <a:lstStyle/>
                    <a:p>
                      <a:r>
                        <a:rPr lang="en-US" dirty="0"/>
                        <a:t>Schedule 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does the payload’s delivery date align with future CLPS manifest dates?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92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9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" y="69735"/>
            <a:ext cx="33420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Payload</a:t>
            </a:r>
            <a:r>
              <a:rPr spc="-170" dirty="0"/>
              <a:t> </a:t>
            </a:r>
            <a:r>
              <a:rPr spc="-50"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0620" y="669134"/>
            <a:ext cx="9787979" cy="618739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32410" marR="0" lvl="0" indent="-194945" algn="l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3045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CLPS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carry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wide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variety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32410" marR="0" lvl="0" indent="-194945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3045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metrics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mostly bound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by: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Mass</a:t>
            </a:r>
            <a:r>
              <a:rPr lang="en-US" spc="-1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kumimoji="0" lang="en-US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typically less than 50 kg for SMD PRISM calls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Volume</a:t>
            </a:r>
            <a:r>
              <a:rPr lang="en-US" spc="-2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(varies, but landers are typically 1-2 m in diameter)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Power*</a:t>
            </a:r>
            <a:r>
              <a:rPr kumimoji="0" lang="en-US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 28V, less than 150W steady state, 1-2 channels preferred (1 power, 1 survival heaters)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Bandwidth/Data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Volume*</a:t>
            </a:r>
            <a:r>
              <a:rPr kumimoji="0" lang="en-US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 average ~300 </a:t>
            </a:r>
            <a:r>
              <a:rPr kumimoji="0" lang="en-US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kpbs</a:t>
            </a:r>
            <a:r>
              <a:rPr kumimoji="0" lang="en-US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using RS 422 interface</a:t>
            </a: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lang="en-US" spc="-20" dirty="0">
                <a:solidFill>
                  <a:srgbClr val="FFFFFF"/>
                </a:solidFill>
                <a:latin typeface="Calibri"/>
                <a:cs typeface="Calibri"/>
              </a:rPr>
              <a:t>Thermal:  </a:t>
            </a:r>
          </a:p>
          <a:p>
            <a:pPr marL="972820" lvl="2" indent="-285750">
              <a:spcBef>
                <a:spcPts val="160"/>
              </a:spcBef>
              <a:buFont typeface="Courier New" panose="02070309020205020404" pitchFamily="49" charset="0"/>
              <a:buChar char="o"/>
              <a:tabLst>
                <a:tab pos="430530" algn="l"/>
              </a:tabLst>
            </a:pPr>
            <a:r>
              <a:rPr lang="en-US" spc="-20" dirty="0">
                <a:solidFill>
                  <a:srgbClr val="FFFFFF"/>
                </a:solidFill>
                <a:latin typeface="Calibri"/>
                <a:cs typeface="Calibri"/>
              </a:rPr>
              <a:t>Adiabatic interface (payload responsible for its own thermal management);</a:t>
            </a:r>
          </a:p>
          <a:p>
            <a:pPr marL="972820" lvl="2" indent="-285750">
              <a:spcBef>
                <a:spcPts val="160"/>
              </a:spcBef>
              <a:buFont typeface="Courier New" panose="02070309020205020404" pitchFamily="49" charset="0"/>
              <a:buChar char="o"/>
              <a:tabLst>
                <a:tab pos="430530" algn="l"/>
              </a:tabLst>
            </a:pPr>
            <a:r>
              <a:rPr kumimoji="0" lang="en-US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Conductive is po</a:t>
            </a:r>
            <a:r>
              <a:rPr lang="en-US" spc="-20" dirty="0" err="1">
                <a:solidFill>
                  <a:srgbClr val="FFFFFF"/>
                </a:solidFill>
                <a:latin typeface="Calibri"/>
                <a:cs typeface="Calibri"/>
              </a:rPr>
              <a:t>ssible</a:t>
            </a:r>
            <a:r>
              <a:rPr lang="en-US" spc="-20" dirty="0">
                <a:solidFill>
                  <a:srgbClr val="FFFFFF"/>
                </a:solidFill>
                <a:latin typeface="Calibri"/>
                <a:cs typeface="Calibri"/>
              </a:rPr>
              <a:t>, but dissipation must be defined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32410" marR="0" lvl="0" indent="-19494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3045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constraints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View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Interference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(of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various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types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workspace  or </a:t>
            </a:r>
            <a:r>
              <a:rPr kumimoji="0" lang="en-US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deployables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are common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Deployment needs (if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any)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duration*</a:t>
            </a:r>
            <a:r>
              <a:rPr kumimoji="0" lang="en-US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 lunar day currently; 1</a:t>
            </a:r>
            <a:r>
              <a:rPr kumimoji="0" lang="en-US" b="0" i="0" u="none" strike="noStrike" kern="1200" cap="none" spc="-2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lang="en-US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lunar night survival earliest in 2026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Ops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timeline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Delivery (typically L-9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months)*</a:t>
            </a:r>
            <a:endParaRPr kumimoji="0" lang="en-US" b="0" i="0" u="none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9895" marR="0" lvl="1" indent="-200025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30530" algn="l"/>
              </a:tabLst>
              <a:defRPr/>
            </a:pPr>
            <a:r>
              <a:rPr kumimoji="0" lang="en-US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Structural:  </a:t>
            </a:r>
            <a:r>
              <a:rPr kumimoji="0" lang="en-US" b="0" i="0" u="none" strike="noStrike" kern="1200" cap="none" spc="-1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fundame</a:t>
            </a:r>
            <a:r>
              <a:rPr lang="en-US" spc="-15" dirty="0" err="1">
                <a:solidFill>
                  <a:srgbClr val="FFFFFF"/>
                </a:solidFill>
                <a:latin typeface="Calibri"/>
                <a:cs typeface="Calibri"/>
              </a:rPr>
              <a:t>ntal</a:t>
            </a:r>
            <a:r>
              <a:rPr lang="en-US" spc="-15" dirty="0">
                <a:solidFill>
                  <a:srgbClr val="FFFFFF"/>
                </a:solidFill>
                <a:latin typeface="Calibri"/>
                <a:cs typeface="Calibri"/>
              </a:rPr>
              <a:t> mode &gt; 100 Hz (preferred); tested to GEVS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32410" marR="30480" lvl="0" indent="-194945" algn="l" defTabSz="914400" rtl="0" eaLnBrk="1" fontAlgn="auto" latinLnBrk="0" hangingPunct="1">
              <a:lnSpc>
                <a:spcPts val="256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3045" algn="l"/>
              </a:tabLst>
              <a:defRPr/>
            </a:pP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of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above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defined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before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vendor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tasked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NASA 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payload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lunar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32410" marR="30480" lvl="0" indent="-194945" algn="l" defTabSz="914400" rtl="0" eaLnBrk="1" fontAlgn="auto" latinLnBrk="0" hangingPunct="1">
              <a:lnSpc>
                <a:spcPts val="256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33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*Has 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potential 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significantly drive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 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cost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" y="69735"/>
            <a:ext cx="5973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Environmental</a:t>
            </a:r>
            <a:r>
              <a:rPr spc="-80" dirty="0"/>
              <a:t> </a:t>
            </a:r>
            <a:r>
              <a:rPr spc="-5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9585" y="1224254"/>
            <a:ext cx="10126980" cy="50469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4160" marR="499745" indent="-226695">
              <a:lnSpc>
                <a:spcPts val="2560"/>
              </a:lnSpc>
              <a:spcBef>
                <a:spcPts val="430"/>
              </a:spcBef>
              <a:buFont typeface="Arial"/>
              <a:buChar char="•"/>
              <a:tabLst>
                <a:tab pos="264795" algn="l"/>
              </a:tabLst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aerospace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practices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with particular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specifications from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vendors  will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apply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areas:</a:t>
            </a:r>
            <a:endParaRPr sz="2350">
              <a:latin typeface="Calibri"/>
              <a:cs typeface="Calibri"/>
            </a:endParaRPr>
          </a:p>
          <a:p>
            <a:pPr marL="495300" lvl="1" indent="-233045">
              <a:lnSpc>
                <a:spcPct val="100000"/>
              </a:lnSpc>
              <a:spcBef>
                <a:spcPts val="200"/>
              </a:spcBef>
              <a:buFont typeface="Arial"/>
              <a:buChar char="-"/>
              <a:tabLst>
                <a:tab pos="495300" algn="l"/>
              </a:tabLst>
            </a:pP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EMI/EMC</a:t>
            </a:r>
            <a:endParaRPr sz="2350">
              <a:latin typeface="Calibri"/>
              <a:cs typeface="Calibri"/>
            </a:endParaRPr>
          </a:p>
          <a:p>
            <a:pPr marL="495300" lvl="1" indent="-233045">
              <a:lnSpc>
                <a:spcPct val="100000"/>
              </a:lnSpc>
              <a:spcBef>
                <a:spcPts val="229"/>
              </a:spcBef>
              <a:buFont typeface="Arial"/>
              <a:buChar char="-"/>
              <a:tabLst>
                <a:tab pos="495300" algn="l"/>
              </a:tabLst>
            </a:pP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Off-gassing</a:t>
            </a:r>
            <a:endParaRPr sz="2350">
              <a:latin typeface="Calibri"/>
              <a:cs typeface="Calibri"/>
            </a:endParaRPr>
          </a:p>
          <a:p>
            <a:pPr marL="495300" lvl="1" indent="-233045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495300" algn="l"/>
              </a:tabLst>
            </a:pP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Safety/hazards</a:t>
            </a:r>
            <a:endParaRPr sz="2350">
              <a:latin typeface="Calibri"/>
              <a:cs typeface="Calibri"/>
            </a:endParaRPr>
          </a:p>
          <a:p>
            <a:pPr marL="495300" lvl="1" indent="-233045">
              <a:lnSpc>
                <a:spcPct val="100000"/>
              </a:lnSpc>
              <a:spcBef>
                <a:spcPts val="229"/>
              </a:spcBef>
              <a:buFont typeface="Arial"/>
              <a:buChar char="-"/>
              <a:tabLst>
                <a:tab pos="495300" algn="l"/>
              </a:tabLst>
            </a:pP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Cleanliness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(vendors </a:t>
            </a:r>
            <a:r>
              <a:rPr sz="2350" spc="1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payloads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 requirements)</a:t>
            </a:r>
            <a:endParaRPr sz="2350">
              <a:latin typeface="Calibri"/>
              <a:cs typeface="Calibri"/>
            </a:endParaRPr>
          </a:p>
          <a:p>
            <a:pPr marL="495300" lvl="1" indent="-233045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495300" algn="l"/>
              </a:tabLst>
            </a:pP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Thermal </a:t>
            </a:r>
            <a:r>
              <a:rPr sz="2350" spc="-35" dirty="0">
                <a:solidFill>
                  <a:srgbClr val="FFFFFF"/>
                </a:solidFill>
                <a:latin typeface="Calibri"/>
                <a:cs typeface="Calibri"/>
              </a:rPr>
              <a:t>Vac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 testing</a:t>
            </a:r>
            <a:endParaRPr sz="2350">
              <a:latin typeface="Calibri"/>
              <a:cs typeface="Calibri"/>
            </a:endParaRPr>
          </a:p>
          <a:p>
            <a:pPr marL="495300" lvl="1" indent="-233045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495300" algn="l"/>
              </a:tabLst>
            </a:pP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Vibration testing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(no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fundamental frequency below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2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Hz)</a:t>
            </a:r>
            <a:endParaRPr sz="2350">
              <a:latin typeface="Calibri"/>
              <a:cs typeface="Calibri"/>
            </a:endParaRPr>
          </a:p>
          <a:p>
            <a:pPr marL="264160" indent="-22669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64795" algn="l"/>
              </a:tabLst>
            </a:pP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NASA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payloads must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meet NASA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internal standards </a:t>
            </a:r>
            <a:r>
              <a:rPr sz="235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planetary</a:t>
            </a:r>
            <a:r>
              <a:rPr sz="2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protection.</a:t>
            </a:r>
            <a:endParaRPr sz="2350">
              <a:latin typeface="Calibri"/>
              <a:cs typeface="Calibri"/>
            </a:endParaRPr>
          </a:p>
          <a:p>
            <a:pPr marL="264160" marR="1498600" indent="-226695">
              <a:lnSpc>
                <a:spcPts val="2560"/>
              </a:lnSpc>
              <a:spcBef>
                <a:spcPts val="1030"/>
              </a:spcBef>
              <a:buFont typeface="Arial"/>
              <a:buChar char="•"/>
              <a:tabLst>
                <a:tab pos="264795" algn="l"/>
              </a:tabLst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Susceptibility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plume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exposure must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evaluated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payloads </a:t>
            </a:r>
            <a:r>
              <a:rPr sz="2350" spc="1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requirements established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front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accommodations</a:t>
            </a:r>
            <a:endParaRPr sz="2350">
              <a:latin typeface="Calibri"/>
              <a:cs typeface="Calibri"/>
            </a:endParaRPr>
          </a:p>
          <a:p>
            <a:pPr marL="264160" marR="30480" indent="-226695">
              <a:lnSpc>
                <a:spcPts val="2570"/>
              </a:lnSpc>
              <a:spcBef>
                <a:spcPts val="985"/>
              </a:spcBef>
              <a:buFont typeface="Arial"/>
              <a:buChar char="•"/>
              <a:tabLst>
                <a:tab pos="264795" algn="l"/>
              </a:tabLst>
            </a:pP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Payload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developers are responsible </a:t>
            </a:r>
            <a:r>
              <a:rPr sz="235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all engineering aspects of </a:t>
            </a:r>
            <a:r>
              <a:rPr sz="2350" spc="1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self-sufficient 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payload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ready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to operate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in the lunar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environment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(temperature, radiation</a:t>
            </a:r>
            <a:r>
              <a:rPr sz="23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" y="69735"/>
            <a:ext cx="1293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</a:t>
            </a:r>
            <a:r>
              <a:rPr dirty="0"/>
              <a:t>t</a:t>
            </a:r>
            <a:r>
              <a:rPr spc="-20" dirty="0"/>
              <a:t>h</a:t>
            </a:r>
            <a:r>
              <a:rPr spc="-5" dirty="0"/>
              <a:t>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63650" indent="-228600">
              <a:lnSpc>
                <a:spcPct val="100000"/>
              </a:lnSpc>
              <a:spcBef>
                <a:spcPts val="309"/>
              </a:spcBef>
              <a:buFont typeface="Arial"/>
              <a:buChar char="•"/>
              <a:tabLst>
                <a:tab pos="1263650" algn="l"/>
              </a:tabLst>
            </a:pPr>
            <a:r>
              <a:rPr sz="2400" spc="-5" dirty="0"/>
              <a:t>Sample </a:t>
            </a:r>
            <a:r>
              <a:rPr sz="2400" spc="-10" dirty="0"/>
              <a:t>Return</a:t>
            </a:r>
            <a:endParaRPr sz="2400"/>
          </a:p>
          <a:p>
            <a:pPr marL="1496060" marR="43180" lvl="1" indent="-234315">
              <a:lnSpc>
                <a:spcPts val="2590"/>
              </a:lnSpc>
              <a:spcBef>
                <a:spcPts val="535"/>
              </a:spcBef>
              <a:buFont typeface="Arial"/>
              <a:buChar char="-"/>
              <a:tabLst>
                <a:tab pos="149669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None of 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vendors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demonstrated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 anywhere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near  this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capability</a:t>
            </a:r>
            <a:endParaRPr sz="2400">
              <a:latin typeface="Calibri"/>
              <a:cs typeface="Calibri"/>
            </a:endParaRPr>
          </a:p>
          <a:p>
            <a:pPr marL="984250" lvl="1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-"/>
            </a:pPr>
            <a:endParaRPr sz="3050"/>
          </a:p>
          <a:p>
            <a:pPr marL="1263650" indent="-228600">
              <a:lnSpc>
                <a:spcPct val="100000"/>
              </a:lnSpc>
              <a:buFont typeface="Arial"/>
              <a:buChar char="•"/>
              <a:tabLst>
                <a:tab pos="1263650" algn="l"/>
              </a:tabLst>
            </a:pPr>
            <a:r>
              <a:rPr sz="2400" spc="-10" dirty="0"/>
              <a:t>Pre-positioning </a:t>
            </a:r>
            <a:r>
              <a:rPr sz="2400" spc="-5" dirty="0"/>
              <a:t>of </a:t>
            </a:r>
            <a:r>
              <a:rPr sz="2400" spc="-10" dirty="0"/>
              <a:t>payloads </a:t>
            </a:r>
            <a:r>
              <a:rPr sz="2400" spc="-25" dirty="0"/>
              <a:t>for </a:t>
            </a:r>
            <a:r>
              <a:rPr sz="2400" spc="-15" dirty="0"/>
              <a:t>crew</a:t>
            </a:r>
            <a:r>
              <a:rPr sz="2400" spc="25" dirty="0"/>
              <a:t> </a:t>
            </a:r>
            <a:r>
              <a:rPr sz="2400" spc="-15" dirty="0"/>
              <a:t>intervention</a:t>
            </a:r>
            <a:endParaRPr sz="2400"/>
          </a:p>
          <a:p>
            <a:pPr marL="1496060" marR="243840" lvl="1" indent="-234315">
              <a:lnSpc>
                <a:spcPts val="2590"/>
              </a:lnSpc>
              <a:spcBef>
                <a:spcPts val="535"/>
              </a:spcBef>
              <a:buFont typeface="Arial"/>
              <a:buChar char="-"/>
              <a:tabLst>
                <a:tab pos="1496695" algn="l"/>
                <a:tab pos="508825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CLPS is discussing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HEO,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is not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currently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solution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sustain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viability of 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payload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(power,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thermal,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etc)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during the</a:t>
            </a:r>
            <a:r>
              <a:rPr sz="2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wait.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7009</TotalTime>
  <Words>2300</Words>
  <Application>Microsoft Office PowerPoint</Application>
  <PresentationFormat>Widescreen</PresentationFormat>
  <Paragraphs>287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Arial,Sans-Serif</vt:lpstr>
      <vt:lpstr>Calibri</vt:lpstr>
      <vt:lpstr>Courier New</vt:lpstr>
      <vt:lpstr>Courier New,monospace</vt:lpstr>
      <vt:lpstr>Wingdings</vt:lpstr>
      <vt:lpstr>Wingdings,Sans-Serif</vt:lpstr>
      <vt:lpstr>Office Theme</vt:lpstr>
      <vt:lpstr>1_Office Theme</vt:lpstr>
      <vt:lpstr>PowerPoint Presentation</vt:lpstr>
      <vt:lpstr>Commercial Lunar Payload Services (CLPS)</vt:lpstr>
      <vt:lpstr>Payload Accommodations</vt:lpstr>
      <vt:lpstr>Things to Consider</vt:lpstr>
      <vt:lpstr>More Things to Consider</vt:lpstr>
      <vt:lpstr>Accommodability &amp; Compatibility</vt:lpstr>
      <vt:lpstr>Payload Types</vt:lpstr>
      <vt:lpstr>Environmental Constraints</vt:lpstr>
      <vt:lpstr>Other</vt:lpstr>
      <vt:lpstr>Typical RFTP Payload Requirements</vt:lpstr>
      <vt:lpstr>Exploration Science Strategy and Integration Office (ESSIO)</vt:lpstr>
      <vt:lpstr>PowerPoint Presentation</vt:lpstr>
      <vt:lpstr>Power</vt:lpstr>
      <vt:lpstr>Communications</vt:lpstr>
      <vt:lpstr>Launch and Landing Loads</vt:lpstr>
      <vt:lpstr>CLPS: Rapid Affordable Frequent Access  to the Lunar Surface</vt:lpstr>
      <vt:lpstr>CLPS Current Portfolio</vt:lpstr>
      <vt:lpstr>Project Scientist Responsibilities</vt:lpstr>
      <vt:lpstr>CLPS Manifest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Schonfeld, Julie E. (ARC-RE)</dc:creator>
  <cp:lastModifiedBy>Schonfeld, Julie E. (ARC-RE)</cp:lastModifiedBy>
  <cp:revision>25</cp:revision>
  <dcterms:created xsi:type="dcterms:W3CDTF">2021-08-23T16:34:46Z</dcterms:created>
  <dcterms:modified xsi:type="dcterms:W3CDTF">2022-04-20T18:03:51Z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2021-07-23T00:00:00Z</vt:filetime>
  </property>
  <property fmtid="{D5CDD505-2E9C-101B-9397-08002B2CF9AE}" pid="3" name="LastSaved">
    <vt:filetime>2021-08-23T00:00:00Z</vt:filetime>
  </property>
</Properties>
</file>