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3" r:id="rId5"/>
    <p:sldId id="266" r:id="rId6"/>
    <p:sldId id="269" r:id="rId7"/>
    <p:sldId id="264" r:id="rId8"/>
    <p:sldId id="270" r:id="rId9"/>
    <p:sldId id="272" r:id="rId10"/>
    <p:sldId id="274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762"/>
  </p:normalViewPr>
  <p:slideViewPr>
    <p:cSldViewPr snapToGrid="0" snapToObjects="1">
      <p:cViewPr varScale="1">
        <p:scale>
          <a:sx n="107" d="100"/>
          <a:sy n="107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B329-88C2-1540-B6D5-E0EC325228A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CA97D-0E3F-524D-9335-504D44E17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317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improvements need to be included but we need to maintain the deadline.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CA97D-0E3F-524D-9335-504D44E175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56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Difference of </a:t>
            </a:r>
            <a:r>
              <a:rPr lang="en-US" dirty="0" err="1"/>
              <a:t>Terra+Aqua</a:t>
            </a:r>
            <a:r>
              <a:rPr lang="en-US" dirty="0"/>
              <a:t> </a:t>
            </a:r>
            <a:r>
              <a:rPr lang="en-US" dirty="0" err="1"/>
              <a:t>noGEO</a:t>
            </a:r>
            <a:r>
              <a:rPr lang="en-US" dirty="0"/>
              <a:t> SYN and Edition 4.1 EBAF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CA97D-0E3F-524D-9335-504D44E175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38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a specific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CA97D-0E3F-524D-9335-504D44E175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339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Bias tends to be larger with </a:t>
            </a:r>
            <a:r>
              <a:rPr lang="en-US" dirty="0" err="1"/>
              <a:t>noGEO</a:t>
            </a:r>
            <a:r>
              <a:rPr lang="en-US" dirty="0"/>
              <a:t> especially for longwave but mostly within the uncertainty.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CA97D-0E3F-524D-9335-504D44E175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3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C52AE-0C48-4D41-8C7B-A7B7C98FC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0D211-D27C-5E41-8543-508B4A378C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B0342-D2A1-0B45-972A-1EDC65DD7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04103-B964-6E4A-A079-B31927A2F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9607D-81C8-4645-ABCC-9C81FC99A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51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3822B-2CA5-D341-BFDA-3F1C50BA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B1236-A6E2-BB48-A149-02E71029B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7AC09-AE1A-B742-80D9-566F27BF7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45324-BCF8-E041-94C4-A70B9E14D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B9D5D-3F90-C644-9C30-6B20CE55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1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AFB0-BA49-4D49-89AD-51D0D8A8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2F171-832B-2642-AD08-808B8BEBB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C11C0-363E-D74B-AB44-E8CB14EA5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FD36A-E739-294B-841E-DBE91369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42239-4CAF-CD4A-8FA7-1E1C949A8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70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BA01C-B9EB-D044-A1F6-FE083C148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EE24F-3F07-5F4F-8D15-71F5B416AE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9EF7CF-23FF-BB4F-9D8B-526030DFD9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782DB-FAB3-D047-99EB-28D0F881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F06C45-BEE3-1748-B33C-69FD157F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BC977-2166-0543-A7A1-77D29C186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0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38D27-06F7-AB46-BB9A-25433E213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B5A77-2FA9-ED4F-B16C-BD32FD4E3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A2BFC4-1181-7543-9836-C4CA6D507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69ADAF-F846-F344-A2C0-0480C0FEE6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7338A2-F354-9846-A698-3F98AE936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87E5C-72FC-8544-A3F4-1393AADD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1135C-1378-5447-B7CE-71483823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880A10-78C8-D345-82AA-16F5E7A15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EA28-D786-9D47-B981-4CBB9B91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AEBED1-F5AE-774E-AACF-DF735FE5B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098F1-303D-DB4A-8449-71A2F6FEA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3D6F01-6134-9044-99C6-C3BED2DD2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9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8F7CF1-1542-8B40-B3F5-7882351D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1B1F77-B49B-834F-BF7A-0896C9AD0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72B4D-7D8A-C941-A624-97BFD241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04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B5876-9E7B-A840-A694-D04174832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D9060-4FA4-8E4C-A152-0F1FF987A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5173F-E5B7-4848-B5E9-DCE2440D9C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FC9E5-213F-F94B-B1E6-8EB67C809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9AECF-63D6-434F-AF44-BF42D202E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270919-E3B9-B54F-A45B-B5086B22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30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E82F9-F36D-4B4D-A818-FCF8F2ED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7419C-E38B-694E-A121-FD60544EE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D1E1B-5A5B-F346-8070-BAD054FAB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1674E8-4AD1-1248-B528-BA5F6BB58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3BA15-9419-9C4A-B969-78DEA71C9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0E5BA-E978-DC4F-92D6-B5F0F840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4E9B-B414-4144-99EF-FC438ADB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4D440A-0282-9542-AD24-FAD7312A9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C1BD1-9967-4B47-9EB8-3D22BDBCD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5C2F1-BA10-C24D-944D-3D314D03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EB8B0-CC6E-F042-9083-6B472C5F7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82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3104A-7AE0-5143-A689-C537A60A3A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398005-551F-BE49-8A9E-6DE9AFA88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B5619-C2E4-194A-8337-43E0D2954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ED9C0-DEA1-F747-AD63-FD3B5814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BB38A-6F7A-CC41-AB7C-0D4F709C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99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00A2DB-1947-274D-9FB2-529F294B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34EE-80CC-484A-9955-2F79961AE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5F7895-B222-6740-A0EE-E155F2B5F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24296-70F5-CE48-8B90-7ECA950DC7BF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24E1A-BC0A-E440-BCC0-45A3645C9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BA680-0A06-F045-902C-728D77052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71E0E-CA66-D941-BA38-7209934B7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54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28E5-BE31-6E4D-82F6-8E1379BB6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6557"/>
            <a:ext cx="9144000" cy="2387600"/>
          </a:xfrm>
        </p:spPr>
        <p:txBody>
          <a:bodyPr/>
          <a:lstStyle/>
          <a:p>
            <a:r>
              <a:rPr lang="en-US" dirty="0"/>
              <a:t>Edition 4.2 EBAF (surface)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2923C0-EE9E-F645-8369-E7B84AA8B4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87584"/>
            <a:ext cx="9144000" cy="217021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Seiji Kato, Norman G. Loeb, Fred G. Rose, David A. Rutan, Tyler J. Thorsen, Seung-</a:t>
            </a:r>
            <a:r>
              <a:rPr lang="en-US" dirty="0" err="1"/>
              <a:t>Hee</a:t>
            </a:r>
            <a:r>
              <a:rPr lang="en-US" dirty="0"/>
              <a:t> Ham</a:t>
            </a:r>
          </a:p>
          <a:p>
            <a:endParaRPr lang="en-US" dirty="0"/>
          </a:p>
          <a:p>
            <a:pPr>
              <a:lnSpc>
                <a:spcPct val="120000"/>
              </a:lnSpc>
            </a:pPr>
            <a:r>
              <a:rPr lang="en-US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NASA Langley Research Center</a:t>
            </a:r>
          </a:p>
          <a:p>
            <a:pPr>
              <a:lnSpc>
                <a:spcPct val="120000"/>
              </a:lnSpc>
            </a:pPr>
            <a:r>
              <a:rPr lang="en-US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Science System &amp; Applications Inc.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DBFA1DFD-C15E-E348-A2F3-67B01BD08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14308ED2-F674-8742-A1BD-DB94ACB11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45" y="4961804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323686-6E72-7045-9C68-3BE23F4B4C6F}"/>
              </a:ext>
            </a:extLst>
          </p:cNvPr>
          <p:cNvSpPr txBox="1"/>
          <p:nvPr/>
        </p:nvSpPr>
        <p:spPr>
          <a:xfrm>
            <a:off x="4637876" y="5747908"/>
            <a:ext cx="2916248" cy="5410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CERES Science Team Meeting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April 26-28, 2022</a:t>
            </a:r>
          </a:p>
        </p:txBody>
      </p:sp>
    </p:spTree>
    <p:extLst>
      <p:ext uri="{BB962C8B-B14F-4D97-AF65-F5344CB8AC3E}">
        <p14:creationId xmlns:p14="http://schemas.microsoft.com/office/powerpoint/2010/main" val="14762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7D8CC-56CD-BC4D-B0A7-4B71D789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6995"/>
            <a:ext cx="10515600" cy="941161"/>
          </a:xfrm>
        </p:spPr>
        <p:txBody>
          <a:bodyPr>
            <a:normAutofit/>
          </a:bodyPr>
          <a:lstStyle/>
          <a:p>
            <a:r>
              <a:rPr lang="en-US" dirty="0"/>
              <a:t>Edition 4.2 EBAF process (surface irradiances)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45C77-4594-D44D-94B3-1050D9DAF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8155"/>
            <a:ext cx="10515600" cy="55428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Bias correction of upper tropospheric (200 </a:t>
            </a:r>
            <a:r>
              <a:rPr lang="en-US" dirty="0" err="1"/>
              <a:t>hPa</a:t>
            </a:r>
            <a:r>
              <a:rPr lang="en-US" dirty="0"/>
              <a:t> to 500 </a:t>
            </a:r>
            <a:r>
              <a:rPr lang="en-US" dirty="0" err="1"/>
              <a:t>hPa</a:t>
            </a:r>
            <a:r>
              <a:rPr lang="en-US" dirty="0"/>
              <a:t>) temperature and humidity is based on MERRA-2 and AIRS L3 (possibly with CLIMCAPS) differences</a:t>
            </a:r>
          </a:p>
          <a:p>
            <a:pPr lvl="1"/>
            <a:r>
              <a:rPr lang="en-US" dirty="0"/>
              <a:t>Revision of radiative kernel is TBD</a:t>
            </a:r>
          </a:p>
          <a:p>
            <a:r>
              <a:rPr lang="en-US" dirty="0"/>
              <a:t>Cloud fraction correction is based on MODIS and CALIPSO/</a:t>
            </a:r>
            <a:r>
              <a:rPr lang="en-US" dirty="0" err="1"/>
              <a:t>CloudSat</a:t>
            </a:r>
            <a:r>
              <a:rPr lang="en-US" dirty="0"/>
              <a:t> difference</a:t>
            </a:r>
          </a:p>
          <a:p>
            <a:r>
              <a:rPr lang="en-US" dirty="0"/>
              <a:t>Radiative kernels used for Lagrange multiplier are produced with MODIS clouds and MERRA-2</a:t>
            </a:r>
          </a:p>
          <a:p>
            <a:r>
              <a:rPr lang="en-US" dirty="0"/>
              <a:t>Climatological irradiance correction is applied to Terra only and NOAA-20 only periods. </a:t>
            </a:r>
          </a:p>
          <a:p>
            <a:r>
              <a:rPr lang="en-US" dirty="0"/>
              <a:t>Temperature and humidity diurnal cycle (MERRA-2), and solar zenith angle change are considered. Only missing diurnal cycle is cloud diurnal cycle. </a:t>
            </a:r>
          </a:p>
        </p:txBody>
      </p:sp>
    </p:spTree>
    <p:extLst>
      <p:ext uri="{BB962C8B-B14F-4D97-AF65-F5344CB8AC3E}">
        <p14:creationId xmlns:p14="http://schemas.microsoft.com/office/powerpoint/2010/main" val="938362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895F-2738-B44B-8E89-B64D1F40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underlying assumptions in producing </a:t>
            </a:r>
            <a:r>
              <a:rPr lang="en-US" dirty="0" err="1"/>
              <a:t>noGEO</a:t>
            </a:r>
            <a:r>
              <a:rPr lang="en-US" dirty="0"/>
              <a:t> EBAF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3E509-13E9-704D-81B1-8092C530D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Basing concept of </a:t>
            </a:r>
            <a:r>
              <a:rPr lang="en-US" dirty="0" err="1"/>
              <a:t>noGEO</a:t>
            </a:r>
            <a:r>
              <a:rPr lang="en-US" dirty="0"/>
              <a:t> EBAF is that TOA and surface irradiances consist of climatological mean and anomalies. The difference of irradiances derived from Terra, </a:t>
            </a:r>
            <a:r>
              <a:rPr lang="en-US" dirty="0" err="1"/>
              <a:t>Terra+Aqua</a:t>
            </a:r>
            <a:r>
              <a:rPr lang="en-US" dirty="0"/>
              <a:t> and NOAA20 is caused by the difference in climatological means. </a:t>
            </a:r>
          </a:p>
          <a:p>
            <a:pPr marL="0" indent="0">
              <a:buNone/>
            </a:pPr>
            <a:r>
              <a:rPr lang="en-US" dirty="0"/>
              <a:t>Assumptions are:</a:t>
            </a:r>
          </a:p>
          <a:p>
            <a:pPr marL="0" indent="0">
              <a:buNone/>
            </a:pPr>
            <a:r>
              <a:rPr lang="en-US" dirty="0"/>
              <a:t>1) </a:t>
            </a:r>
            <a:r>
              <a:rPr lang="en-US" dirty="0" err="1"/>
              <a:t>Terra+Aqua</a:t>
            </a:r>
            <a:r>
              <a:rPr lang="en-US" dirty="0"/>
              <a:t> </a:t>
            </a:r>
            <a:r>
              <a:rPr lang="en-US" dirty="0" err="1"/>
              <a:t>noGEO</a:t>
            </a:r>
            <a:r>
              <a:rPr lang="en-US" dirty="0"/>
              <a:t> provides correct regional monthly mean surface irradiance (not necessarily have a correct cloud diurnal cycle, Edition 4.1 Syn provides diurnal cycle).</a:t>
            </a:r>
          </a:p>
          <a:p>
            <a:pPr marL="0" indent="0">
              <a:buNone/>
            </a:pPr>
            <a:r>
              <a:rPr lang="en-US" dirty="0"/>
              <a:t>2) </a:t>
            </a:r>
            <a:r>
              <a:rPr lang="en-US" dirty="0" err="1"/>
              <a:t>noGEO</a:t>
            </a:r>
            <a:r>
              <a:rPr lang="en-US" dirty="0"/>
              <a:t> (Terra only, </a:t>
            </a:r>
            <a:r>
              <a:rPr lang="en-US" dirty="0" err="1"/>
              <a:t>Terra+Aqua</a:t>
            </a:r>
            <a:r>
              <a:rPr lang="en-US" dirty="0"/>
              <a:t>, and NOAA20) provides correct anomaly variabilities.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2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2808F-BBBF-1842-B91B-7D5779648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07" y="365126"/>
            <a:ext cx="11419390" cy="50951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Does </a:t>
            </a:r>
            <a:r>
              <a:rPr lang="en-US" sz="3600" dirty="0" err="1"/>
              <a:t>Terra+Aqua</a:t>
            </a:r>
            <a:r>
              <a:rPr lang="en-US" sz="3600" dirty="0"/>
              <a:t> </a:t>
            </a:r>
            <a:r>
              <a:rPr lang="en-US" sz="3600" dirty="0" err="1"/>
              <a:t>noGEO</a:t>
            </a:r>
            <a:r>
              <a:rPr lang="en-US" sz="3600" dirty="0"/>
              <a:t> give correct monthly mean SW irradiances?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C86965CD-4E08-FE47-8FDF-7E68092BD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46551"/>
            <a:ext cx="5948804" cy="3806150"/>
          </a:xfrm>
          <a:prstGeom prst="rect">
            <a:avLst/>
          </a:prstGeom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292262B0-B686-E74A-9ADC-35D5722BC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807" y="2269956"/>
            <a:ext cx="5572237" cy="35593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45165D-33D8-7F40-BD26-A1DC6F9A34EA}"/>
              </a:ext>
            </a:extLst>
          </p:cNvPr>
          <p:cNvSpPr txBox="1"/>
          <p:nvPr/>
        </p:nvSpPr>
        <p:spPr>
          <a:xfrm>
            <a:off x="2792627" y="1777219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2004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CA156F-AECF-0A4E-A3A3-7258BA728320}"/>
              </a:ext>
            </a:extLst>
          </p:cNvPr>
          <p:cNvSpPr txBox="1"/>
          <p:nvPr/>
        </p:nvSpPr>
        <p:spPr>
          <a:xfrm>
            <a:off x="8408051" y="1707201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December 2004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9A9F04-2D0E-614B-9B19-F1721BCCA8EA}"/>
              </a:ext>
            </a:extLst>
          </p:cNvPr>
          <p:cNvSpPr txBox="1"/>
          <p:nvPr/>
        </p:nvSpPr>
        <p:spPr>
          <a:xfrm>
            <a:off x="1662546" y="1222234"/>
            <a:ext cx="9274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Difference of shortwave downward irradiance from </a:t>
            </a:r>
            <a:r>
              <a:rPr lang="en-US" dirty="0" err="1"/>
              <a:t>Terra+Aqua</a:t>
            </a:r>
            <a:r>
              <a:rPr lang="en-US" dirty="0"/>
              <a:t> SYN </a:t>
            </a:r>
            <a:r>
              <a:rPr lang="en-US" dirty="0" err="1"/>
              <a:t>noGEO</a:t>
            </a:r>
            <a:r>
              <a:rPr lang="en-US" dirty="0"/>
              <a:t> and Edition 4.1 EBAF </a:t>
            </a:r>
          </a:p>
        </p:txBody>
      </p:sp>
    </p:spTree>
    <p:extLst>
      <p:ext uri="{BB962C8B-B14F-4D97-AF65-F5344CB8AC3E}">
        <p14:creationId xmlns:p14="http://schemas.microsoft.com/office/powerpoint/2010/main" val="1869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660AF-7F96-C244-8C38-4DC3F5CF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135" y="365125"/>
            <a:ext cx="11519065" cy="927647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Does </a:t>
            </a:r>
            <a:r>
              <a:rPr lang="en-US" sz="3600" dirty="0" err="1"/>
              <a:t>Terra+Aqua</a:t>
            </a:r>
            <a:r>
              <a:rPr lang="en-US" sz="3600" dirty="0"/>
              <a:t> </a:t>
            </a:r>
            <a:r>
              <a:rPr lang="en-US" sz="3600" dirty="0" err="1"/>
              <a:t>noGEO</a:t>
            </a:r>
            <a:r>
              <a:rPr lang="en-US" sz="3600" dirty="0"/>
              <a:t> give correct monthly mean LW irradiances?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423279BD-45A5-BA4C-A52A-7C40D4FAF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111" y="2529648"/>
            <a:ext cx="5426324" cy="3471040"/>
          </a:xfrm>
          <a:prstGeom prst="rect">
            <a:avLst/>
          </a:prstGeom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E434F3FA-5799-3841-8BA3-68B419DD0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29648"/>
            <a:ext cx="5477911" cy="35051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9C6231-7235-5747-8CF9-610624DD5579}"/>
              </a:ext>
            </a:extLst>
          </p:cNvPr>
          <p:cNvSpPr txBox="1"/>
          <p:nvPr/>
        </p:nvSpPr>
        <p:spPr>
          <a:xfrm>
            <a:off x="3111471" y="1957382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2004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48FBFC-A2B3-B540-82D0-AB5783D142E3}"/>
              </a:ext>
            </a:extLst>
          </p:cNvPr>
          <p:cNvSpPr txBox="1"/>
          <p:nvPr/>
        </p:nvSpPr>
        <p:spPr>
          <a:xfrm>
            <a:off x="8286462" y="1957382"/>
            <a:ext cx="1678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December 2004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F4314C-D940-914B-9667-C5B42D365A14}"/>
              </a:ext>
            </a:extLst>
          </p:cNvPr>
          <p:cNvSpPr txBox="1"/>
          <p:nvPr/>
        </p:nvSpPr>
        <p:spPr>
          <a:xfrm>
            <a:off x="1353786" y="1486583"/>
            <a:ext cx="9189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Difference of longwave downward irradiance from </a:t>
            </a:r>
            <a:r>
              <a:rPr lang="en-US" dirty="0" err="1"/>
              <a:t>Terra+Aqua</a:t>
            </a:r>
            <a:r>
              <a:rPr lang="en-US" dirty="0"/>
              <a:t> SYN </a:t>
            </a:r>
            <a:r>
              <a:rPr lang="en-US" dirty="0" err="1"/>
              <a:t>noGEO</a:t>
            </a:r>
            <a:r>
              <a:rPr lang="en-US" dirty="0"/>
              <a:t> and Edition 4.1 EBAF </a:t>
            </a:r>
          </a:p>
        </p:txBody>
      </p:sp>
    </p:spTree>
    <p:extLst>
      <p:ext uri="{BB962C8B-B14F-4D97-AF65-F5344CB8AC3E}">
        <p14:creationId xmlns:p14="http://schemas.microsoft.com/office/powerpoint/2010/main" val="118619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39646-45B8-7F42-B8E9-032BB055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3649"/>
          </a:xfrm>
        </p:spPr>
        <p:txBody>
          <a:bodyPr>
            <a:normAutofit fontScale="90000"/>
          </a:bodyPr>
          <a:lstStyle/>
          <a:p>
            <a:r>
              <a:rPr lang="en-US" dirty="0"/>
              <a:t>Cloud diurnal cycle at WHOI stratus buoy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641834-984F-B946-90A2-B294BE074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363" y="1658755"/>
            <a:ext cx="3913296" cy="3746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D33BE8-0666-F34E-84B6-74FB55042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659" y="1521149"/>
            <a:ext cx="3989438" cy="38841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CD65E5-3DB1-B144-BD93-D0E7B2D24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955" y="1582613"/>
            <a:ext cx="3771842" cy="377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20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2FC7C5-4406-574B-B2A4-73A174870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58384" cy="539335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Comparison with monthly mean observed downward surface irradiance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9AE08-F4FF-824D-80A5-61EA7280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7" y="2453202"/>
            <a:ext cx="5692162" cy="29028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A974C8-8D3E-FA46-A012-E62D567DE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879" y="2552163"/>
            <a:ext cx="5858705" cy="28629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6DCA71-A09D-4143-BB57-0D716DB78BCF}"/>
              </a:ext>
            </a:extLst>
          </p:cNvPr>
          <p:cNvSpPr txBox="1"/>
          <p:nvPr/>
        </p:nvSpPr>
        <p:spPr>
          <a:xfrm>
            <a:off x="5107620" y="1442845"/>
            <a:ext cx="1976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WHOI Stratus Buoy</a:t>
            </a:r>
          </a:p>
        </p:txBody>
      </p:sp>
    </p:spTree>
    <p:extLst>
      <p:ext uri="{BB962C8B-B14F-4D97-AF65-F5344CB8AC3E}">
        <p14:creationId xmlns:p14="http://schemas.microsoft.com/office/powerpoint/2010/main" val="4035488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DFC6-1605-8045-A3D0-88E2D3AD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Monthly mean flux difference table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184B2C5-C3D7-D749-BC72-EA3888EC07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1510090"/>
              </p:ext>
            </p:extLst>
          </p:nvPr>
        </p:nvGraphicFramePr>
        <p:xfrm>
          <a:off x="1135083" y="1595120"/>
          <a:ext cx="10515603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343334662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35147828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60779073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644008575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18983825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91527509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370955813"/>
                    </a:ext>
                  </a:extLst>
                </a:gridCol>
              </a:tblGrid>
              <a:tr h="23703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/>
                        <a:t>  Downward Shortwave (Wm-2)</a:t>
                      </a:r>
                    </a:p>
                    <a:p>
                      <a:r>
                        <a:rPr lang="en-US" dirty="0"/>
                        <a:t>Uncertainty ( 12 Wm</a:t>
                      </a:r>
                      <a:r>
                        <a:rPr lang="en-US" baseline="30000" dirty="0"/>
                        <a:t>-2</a:t>
                      </a:r>
                      <a:r>
                        <a:rPr lang="en-US" dirty="0"/>
                        <a:t> land, 11 Wm</a:t>
                      </a:r>
                      <a:r>
                        <a:rPr lang="en-US" baseline="30000" dirty="0"/>
                        <a:t>-2</a:t>
                      </a:r>
                      <a:r>
                        <a:rPr lang="en-US" dirty="0"/>
                        <a:t> ocean)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/>
                        <a:t>  Downward Shortwave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dirty="0"/>
                        <a:t>Downward Longwave (Wm-2)</a:t>
                      </a:r>
                    </a:p>
                    <a:p>
                      <a:r>
                        <a:rPr lang="en-US" dirty="0"/>
                        <a:t>Uncertainty (10 Wm</a:t>
                      </a:r>
                      <a:r>
                        <a:rPr lang="en-US" baseline="30000" dirty="0"/>
                        <a:t>-2</a:t>
                      </a:r>
                      <a:r>
                        <a:rPr lang="en-US" dirty="0"/>
                        <a:t> land, 5 Wm</a:t>
                      </a:r>
                      <a:r>
                        <a:rPr lang="en-US" baseline="30000" dirty="0"/>
                        <a:t>-2</a:t>
                      </a:r>
                      <a:r>
                        <a:rPr lang="en-US" dirty="0"/>
                        <a:t> ocean)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/>
                        <a:t>Downward </a:t>
                      </a:r>
                      <a:r>
                        <a:rPr lang="en-US" dirty="0" err="1"/>
                        <a:t>ongwave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9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Obs. 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T+A </a:t>
                      </a:r>
                      <a:r>
                        <a:rPr lang="en-US" dirty="0" err="1"/>
                        <a:t>noGEO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T+A+GEO (SYN 4A)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Obs. 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T+A </a:t>
                      </a:r>
                      <a:r>
                        <a:rPr lang="en-US" dirty="0" err="1"/>
                        <a:t>noGEO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T+A+GEO (SYN 4A)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5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WHOI stratus buoy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7.1 (9.1)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-4.9 (7.5)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7.5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(8.4)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7.6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(8.5)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42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ARM 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189.7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 (7.2)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0.4 (3.6)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-6.9 (9.0)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-2.3 (5.1)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38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Alice Spring 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4.3 (8.2)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2.1 (6.7)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360.7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-4.2 (6.8)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-0.7 (8.3)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1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 Aar, 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-7.2 (8.6)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-0.8 (5.6)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07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Table mountain 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3.1 (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11.8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-3.0 (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10.5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73977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D2D56C4-2B2A-E74D-8616-4D2DB8689193}"/>
              </a:ext>
            </a:extLst>
          </p:cNvPr>
          <p:cNvSpPr txBox="1"/>
          <p:nvPr/>
        </p:nvSpPr>
        <p:spPr>
          <a:xfrm>
            <a:off x="1983179" y="6123543"/>
            <a:ext cx="3251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Numbers in parenthesis are RMS</a:t>
            </a:r>
          </a:p>
        </p:txBody>
      </p:sp>
    </p:spTree>
    <p:extLst>
      <p:ext uri="{BB962C8B-B14F-4D97-AF65-F5344CB8AC3E}">
        <p14:creationId xmlns:p14="http://schemas.microsoft.com/office/powerpoint/2010/main" val="1097358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0EFA-BBDB-A34B-AAE4-5AA24864F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735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Regional anomaly time series, downward shortwave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A12E6-87D5-7A42-8650-2CACBDC703A8}"/>
              </a:ext>
            </a:extLst>
          </p:cNvPr>
          <p:cNvSpPr txBox="1"/>
          <p:nvPr/>
        </p:nvSpPr>
        <p:spPr>
          <a:xfrm>
            <a:off x="3679623" y="856991"/>
            <a:ext cx="496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Blue</a:t>
            </a:r>
            <a:r>
              <a:rPr lang="en-US" dirty="0"/>
              <a:t>: Terra only,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: </a:t>
            </a:r>
            <a:r>
              <a:rPr lang="en-US" dirty="0" err="1"/>
              <a:t>Terra+Aqua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Aqua only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B7F8285-4808-ED4A-B3EB-8CA9B480AF7E}"/>
              </a:ext>
            </a:extLst>
          </p:cNvPr>
          <p:cNvGrpSpPr/>
          <p:nvPr/>
        </p:nvGrpSpPr>
        <p:grpSpPr>
          <a:xfrm>
            <a:off x="394890" y="1434902"/>
            <a:ext cx="5636961" cy="4575809"/>
            <a:chOff x="394890" y="1434902"/>
            <a:chExt cx="5636961" cy="457580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0478861-804D-2F4D-87C1-9551B3DDE615}"/>
                </a:ext>
              </a:extLst>
            </p:cNvPr>
            <p:cNvGrpSpPr/>
            <p:nvPr/>
          </p:nvGrpSpPr>
          <p:grpSpPr>
            <a:xfrm>
              <a:off x="394890" y="1581745"/>
              <a:ext cx="5636961" cy="4428966"/>
              <a:chOff x="394890" y="1581745"/>
              <a:chExt cx="5636961" cy="4428966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E95910BA-CCDF-C640-81FA-A8E48BED48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4890" y="1581745"/>
                <a:ext cx="5636961" cy="42443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70A7C86-A93A-E244-8C86-1707EE2CE1E6}"/>
                  </a:ext>
                </a:extLst>
              </p:cNvPr>
              <p:cNvSpPr txBox="1"/>
              <p:nvPr/>
            </p:nvSpPr>
            <p:spPr>
              <a:xfrm>
                <a:off x="3013943" y="5641379"/>
                <a:ext cx="5865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Year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0B9F11B-BA01-5242-9C1C-08B92DCC313A}"/>
                </a:ext>
              </a:extLst>
            </p:cNvPr>
            <p:cNvSpPr txBox="1"/>
            <p:nvPr/>
          </p:nvSpPr>
          <p:spPr>
            <a:xfrm>
              <a:off x="1199599" y="1434902"/>
              <a:ext cx="446314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Southeastern Pacific (Lat 15:35, Lon 270:290)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A5F034-7499-DC41-AE94-E3F84CA10EA2}"/>
              </a:ext>
            </a:extLst>
          </p:cNvPr>
          <p:cNvGrpSpPr/>
          <p:nvPr/>
        </p:nvGrpSpPr>
        <p:grpSpPr>
          <a:xfrm>
            <a:off x="6162675" y="1443592"/>
            <a:ext cx="5463268" cy="4728035"/>
            <a:chOff x="6162675" y="1443592"/>
            <a:chExt cx="5463268" cy="472803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5033ED9-1FD7-3644-81C2-98FDBA88E31F}"/>
                </a:ext>
              </a:extLst>
            </p:cNvPr>
            <p:cNvGrpSpPr/>
            <p:nvPr/>
          </p:nvGrpSpPr>
          <p:grpSpPr>
            <a:xfrm>
              <a:off x="6162675" y="1581745"/>
              <a:ext cx="5463268" cy="4589882"/>
              <a:chOff x="6162675" y="1581745"/>
              <a:chExt cx="5463268" cy="458988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03551BA1-5424-614F-8B66-6DED9BFCD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62675" y="1581745"/>
                <a:ext cx="5463268" cy="4392232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9F8D39-08B9-8343-90AE-2C0463F2C4DA}"/>
                  </a:ext>
                </a:extLst>
              </p:cNvPr>
              <p:cNvSpPr txBox="1"/>
              <p:nvPr/>
            </p:nvSpPr>
            <p:spPr>
              <a:xfrm>
                <a:off x="8781556" y="5802295"/>
                <a:ext cx="5865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Year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C09B20-02E0-D745-817B-C93F06067779}"/>
                </a:ext>
              </a:extLst>
            </p:cNvPr>
            <p:cNvSpPr txBox="1"/>
            <p:nvPr/>
          </p:nvSpPr>
          <p:spPr>
            <a:xfrm>
              <a:off x="6824000" y="1443592"/>
              <a:ext cx="45016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Tropical South America (Lat 0:20, Lon315:345)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878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0A29E-7614-EF42-9905-9352C0958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563" y="171931"/>
            <a:ext cx="10515600" cy="501650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Regional anomaly time series, downward longwave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E5A9D-0A0F-FC42-8F3F-EE22BB950E37}"/>
              </a:ext>
            </a:extLst>
          </p:cNvPr>
          <p:cNvSpPr txBox="1"/>
          <p:nvPr/>
        </p:nvSpPr>
        <p:spPr>
          <a:xfrm>
            <a:off x="4300542" y="6174381"/>
            <a:ext cx="4064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Aqua only was produced with GEOS-5.4.1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6648D2-7CD3-694C-A77E-B2D052F54D68}"/>
              </a:ext>
            </a:extLst>
          </p:cNvPr>
          <p:cNvSpPr txBox="1"/>
          <p:nvPr/>
        </p:nvSpPr>
        <p:spPr>
          <a:xfrm>
            <a:off x="4021606" y="5805049"/>
            <a:ext cx="496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Blue</a:t>
            </a:r>
            <a:r>
              <a:rPr lang="en-US" dirty="0"/>
              <a:t>: Terra only,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: </a:t>
            </a:r>
            <a:r>
              <a:rPr lang="en-US" dirty="0" err="1"/>
              <a:t>Terra+Aqua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Aqua only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19B912-0935-014D-8AEB-03782D96ED82}"/>
              </a:ext>
            </a:extLst>
          </p:cNvPr>
          <p:cNvGrpSpPr/>
          <p:nvPr/>
        </p:nvGrpSpPr>
        <p:grpSpPr>
          <a:xfrm>
            <a:off x="339636" y="1069937"/>
            <a:ext cx="5666002" cy="4803259"/>
            <a:chOff x="339636" y="1069937"/>
            <a:chExt cx="5666002" cy="480325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1EE5396-D5A3-AF4D-BF4C-7BCE5FB22BCB}"/>
                </a:ext>
              </a:extLst>
            </p:cNvPr>
            <p:cNvGrpSpPr/>
            <p:nvPr/>
          </p:nvGrpSpPr>
          <p:grpSpPr>
            <a:xfrm>
              <a:off x="339636" y="1274764"/>
              <a:ext cx="5666002" cy="4598432"/>
              <a:chOff x="496673" y="1000125"/>
              <a:chExt cx="5666002" cy="459843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57F7448B-B55F-9141-95FB-DF88CD8DAF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96673" y="1000125"/>
                <a:ext cx="5666002" cy="4483100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976DA3-2409-3A4E-84D4-786F3A09B7DC}"/>
                  </a:ext>
                </a:extLst>
              </p:cNvPr>
              <p:cNvSpPr txBox="1"/>
              <p:nvPr/>
            </p:nvSpPr>
            <p:spPr>
              <a:xfrm>
                <a:off x="3200400" y="5229225"/>
                <a:ext cx="5865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Year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406A2F-183C-644C-93C0-B84472BBF782}"/>
                </a:ext>
              </a:extLst>
            </p:cNvPr>
            <p:cNvSpPr txBox="1"/>
            <p:nvPr/>
          </p:nvSpPr>
          <p:spPr>
            <a:xfrm>
              <a:off x="1269403" y="1069937"/>
              <a:ext cx="44172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Southeastern Pacific (Lat 15:35, Lon 270:290)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0D0FC4-7D73-5D40-8861-E241EFD47BD5}"/>
              </a:ext>
            </a:extLst>
          </p:cNvPr>
          <p:cNvGrpSpPr/>
          <p:nvPr/>
        </p:nvGrpSpPr>
        <p:grpSpPr>
          <a:xfrm>
            <a:off x="6186363" y="1079870"/>
            <a:ext cx="5653910" cy="4862660"/>
            <a:chOff x="6186363" y="1079870"/>
            <a:chExt cx="5653910" cy="486266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101D9A5-56D6-F140-A6EA-1FC5FF7E631A}"/>
                </a:ext>
              </a:extLst>
            </p:cNvPr>
            <p:cNvGrpSpPr/>
            <p:nvPr/>
          </p:nvGrpSpPr>
          <p:grpSpPr>
            <a:xfrm>
              <a:off x="6186363" y="1274764"/>
              <a:ext cx="5653910" cy="4667766"/>
              <a:chOff x="6162675" y="1000125"/>
              <a:chExt cx="5653910" cy="4667766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7653D42-B667-A24E-81BB-CDAB32083E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62675" y="1000125"/>
                <a:ext cx="5653910" cy="44831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DF572CF-0F77-594E-9A01-8FA56D1319D7}"/>
                  </a:ext>
                </a:extLst>
              </p:cNvPr>
              <p:cNvSpPr txBox="1"/>
              <p:nvPr/>
            </p:nvSpPr>
            <p:spPr>
              <a:xfrm>
                <a:off x="8866402" y="5298559"/>
                <a:ext cx="58650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Year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ED65597-BA4F-8541-848F-B30A04CD7B4F}"/>
                </a:ext>
              </a:extLst>
            </p:cNvPr>
            <p:cNvSpPr txBox="1"/>
            <p:nvPr/>
          </p:nvSpPr>
          <p:spPr>
            <a:xfrm>
              <a:off x="7121562" y="1079870"/>
              <a:ext cx="450161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Tropical South America (Lat 0:20, Lon315:345)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8274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47BC31-71A9-124C-977D-5E06D27A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15950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157A08-7C3A-7F4D-BA02-F9C6B7B69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111250"/>
            <a:ext cx="10515600" cy="4351338"/>
          </a:xfrm>
        </p:spPr>
        <p:txBody>
          <a:bodyPr/>
          <a:lstStyle/>
          <a:p>
            <a:r>
              <a:rPr lang="en-US" dirty="0"/>
              <a:t>Although cloud diurnal cycles are not captured by </a:t>
            </a:r>
            <a:r>
              <a:rPr lang="en-US" dirty="0" err="1"/>
              <a:t>Terra+Aqua</a:t>
            </a:r>
            <a:r>
              <a:rPr lang="en-US" dirty="0"/>
              <a:t> (stratocumulus region), monthly mean is not significantly biased compared with </a:t>
            </a:r>
            <a:r>
              <a:rPr lang="en-US" dirty="0" err="1"/>
              <a:t>Terra+Aqua+GEO</a:t>
            </a:r>
            <a:r>
              <a:rPr lang="en-US" dirty="0"/>
              <a:t> Edition 4.1 SYN.</a:t>
            </a:r>
          </a:p>
          <a:p>
            <a:r>
              <a:rPr lang="en-US" dirty="0"/>
              <a:t>Regional anomaly time series derived from Terra only and </a:t>
            </a:r>
            <a:r>
              <a:rPr lang="en-US" dirty="0" err="1"/>
              <a:t>Terra+Aqua</a:t>
            </a:r>
            <a:r>
              <a:rPr lang="en-US" dirty="0"/>
              <a:t> agree well. </a:t>
            </a:r>
          </a:p>
          <a:p>
            <a:r>
              <a:rPr lang="en-US" dirty="0"/>
              <a:t>Afternoon satellite can provide continuation of regional surface irradiance anomalies. </a:t>
            </a:r>
          </a:p>
        </p:txBody>
      </p:sp>
    </p:spTree>
    <p:extLst>
      <p:ext uri="{BB962C8B-B14F-4D97-AF65-F5344CB8AC3E}">
        <p14:creationId xmlns:p14="http://schemas.microsoft.com/office/powerpoint/2010/main" val="3609617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699</Words>
  <Application>Microsoft Macintosh PowerPoint</Application>
  <PresentationFormat>Widescreen</PresentationFormat>
  <Paragraphs>96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Edition 4.2 EBAF (surface)</vt:lpstr>
      <vt:lpstr>Edition 4.2 EBAF process (surface irradiances)</vt:lpstr>
      <vt:lpstr>Two underlying assumptions in producing noGEO EBAF</vt:lpstr>
      <vt:lpstr>Does Terra+Aqua noGEO give correct monthly mean SW irradiances?</vt:lpstr>
      <vt:lpstr>Does Terra+Aqua noGEO give correct monthly mean LW irradiances?</vt:lpstr>
      <vt:lpstr>Cloud diurnal cycle at WHOI stratus buoy</vt:lpstr>
      <vt:lpstr>Comparison with monthly mean observed downward surface irradiance</vt:lpstr>
      <vt:lpstr>Monthly mean flux difference table</vt:lpstr>
      <vt:lpstr>Regional anomaly time series, downward shortwave</vt:lpstr>
      <vt:lpstr>Regional anomaly time series, downward longwave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Edition 4.2 EBAF</dc:title>
  <dc:creator>Kato, Seiji (LARC-E302)</dc:creator>
  <cp:lastModifiedBy>Kato, Seiji (LARC-E302)</cp:lastModifiedBy>
  <cp:revision>67</cp:revision>
  <dcterms:created xsi:type="dcterms:W3CDTF">2022-04-14T16:54:00Z</dcterms:created>
  <dcterms:modified xsi:type="dcterms:W3CDTF">2022-04-25T18:55:13Z</dcterms:modified>
</cp:coreProperties>
</file>