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18" r:id="rId1"/>
  </p:sldMasterIdLst>
  <p:notesMasterIdLst>
    <p:notesMasterId r:id="rId22"/>
  </p:notesMasterIdLst>
  <p:sldIdLst>
    <p:sldId id="301" r:id="rId2"/>
    <p:sldId id="351" r:id="rId3"/>
    <p:sldId id="350" r:id="rId4"/>
    <p:sldId id="294" r:id="rId5"/>
    <p:sldId id="333" r:id="rId6"/>
    <p:sldId id="328" r:id="rId7"/>
    <p:sldId id="319" r:id="rId8"/>
    <p:sldId id="331" r:id="rId9"/>
    <p:sldId id="370" r:id="rId10"/>
    <p:sldId id="299" r:id="rId11"/>
    <p:sldId id="334" r:id="rId12"/>
    <p:sldId id="330" r:id="rId13"/>
    <p:sldId id="335" r:id="rId14"/>
    <p:sldId id="374" r:id="rId15"/>
    <p:sldId id="356" r:id="rId16"/>
    <p:sldId id="359" r:id="rId17"/>
    <p:sldId id="373" r:id="rId18"/>
    <p:sldId id="369" r:id="rId19"/>
    <p:sldId id="346" r:id="rId20"/>
    <p:sldId id="371" r:id="rId21"/>
  </p:sldIdLst>
  <p:sldSz cx="12192000" cy="6858000"/>
  <p:notesSz cx="7053263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Lucida Grande" pitchFamily="8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3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FFF"/>
    <a:srgbClr val="D5FFAA"/>
    <a:srgbClr val="5757FF"/>
    <a:srgbClr val="0000FF"/>
    <a:srgbClr val="A9FEFC"/>
    <a:srgbClr val="3366FF"/>
    <a:srgbClr val="FF0000"/>
    <a:srgbClr val="3399FF"/>
    <a:srgbClr val="DAFDB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35" autoAdjust="0"/>
    <p:restoredTop sz="86411" autoAdjust="0"/>
  </p:normalViewPr>
  <p:slideViewPr>
    <p:cSldViewPr snapToGrid="0">
      <p:cViewPr varScale="1">
        <p:scale>
          <a:sx n="86" d="100"/>
          <a:sy n="86" d="100"/>
        </p:scale>
        <p:origin x="989" y="58"/>
      </p:cViewPr>
      <p:guideLst>
        <p:guide orient="horz" pos="326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1974" y="-78"/>
      </p:cViewPr>
      <p:guideLst>
        <p:guide orient="horz" pos="2933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7053" cy="465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3472" tIns="46736" rIns="93472" bIns="46736" numCol="1" anchor="t" anchorCtr="0" compatLnSpc="1">
            <a:prstTxWarp prst="textNoShape">
              <a:avLst/>
            </a:prstTxWarp>
          </a:bodyPr>
          <a:lstStyle>
            <a:lvl1pPr defTabSz="9348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6211" y="0"/>
            <a:ext cx="3057053" cy="465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3472" tIns="46736" rIns="93472" bIns="46736" numCol="1" anchor="t" anchorCtr="0" compatLnSpc="1">
            <a:prstTxWarp prst="textNoShape">
              <a:avLst/>
            </a:prstTxWarp>
          </a:bodyPr>
          <a:lstStyle>
            <a:lvl1pPr algn="r" defTabSz="9348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2275" y="698500"/>
            <a:ext cx="6208713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0756" y="4422459"/>
            <a:ext cx="5171754" cy="41887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3472" tIns="46736" rIns="93472" bIns="467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328"/>
            <a:ext cx="3057053" cy="465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3472" tIns="46736" rIns="93472" bIns="46736" numCol="1" anchor="b" anchorCtr="0" compatLnSpc="1">
            <a:prstTxWarp prst="textNoShape">
              <a:avLst/>
            </a:prstTxWarp>
          </a:bodyPr>
          <a:lstStyle>
            <a:lvl1pPr defTabSz="9348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6211" y="8843328"/>
            <a:ext cx="3057053" cy="465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3472" tIns="46736" rIns="93472" bIns="46736" numCol="1" anchor="b" anchorCtr="0" compatLnSpc="1">
            <a:prstTxWarp prst="textNoShape">
              <a:avLst/>
            </a:prstTxWarp>
          </a:bodyPr>
          <a:lstStyle>
            <a:lvl1pPr algn="r" defTabSz="9348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534D506-940C-4125-A94B-E682E7112F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40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46">
              <a:defRPr sz="900">
                <a:solidFill>
                  <a:schemeClr val="tx1"/>
                </a:solidFill>
                <a:latin typeface="Lucida Grande" pitchFamily="80" charset="0"/>
              </a:defRPr>
            </a:lvl1pPr>
            <a:lvl2pPr marL="742290" indent="-285129" defTabSz="931846">
              <a:defRPr sz="900">
                <a:solidFill>
                  <a:schemeClr val="tx1"/>
                </a:solidFill>
                <a:latin typeface="Lucida Grande" pitchFamily="80" charset="0"/>
              </a:defRPr>
            </a:lvl2pPr>
            <a:lvl3pPr marL="1142108" indent="-227785" defTabSz="931846">
              <a:defRPr sz="900">
                <a:solidFill>
                  <a:schemeClr val="tx1"/>
                </a:solidFill>
                <a:latin typeface="Lucida Grande" pitchFamily="80" charset="0"/>
              </a:defRPr>
            </a:lvl3pPr>
            <a:lvl4pPr marL="1599269" indent="-227785" defTabSz="931846">
              <a:defRPr sz="900">
                <a:solidFill>
                  <a:schemeClr val="tx1"/>
                </a:solidFill>
                <a:latin typeface="Lucida Grande" pitchFamily="80" charset="0"/>
              </a:defRPr>
            </a:lvl4pPr>
            <a:lvl5pPr marL="2056431" indent="-227785" defTabSz="931846">
              <a:defRPr sz="900">
                <a:solidFill>
                  <a:schemeClr val="tx1"/>
                </a:solidFill>
                <a:latin typeface="Lucida Grande" pitchFamily="80" charset="0"/>
              </a:defRPr>
            </a:lvl5pPr>
            <a:lvl6pPr marL="2515186" indent="-227785" defTabSz="931846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Lucida Grande" pitchFamily="80" charset="0"/>
              </a:defRPr>
            </a:lvl6pPr>
            <a:lvl7pPr marL="2973940" indent="-227785" defTabSz="931846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Lucida Grande" pitchFamily="80" charset="0"/>
              </a:defRPr>
            </a:lvl7pPr>
            <a:lvl8pPr marL="3432695" indent="-227785" defTabSz="931846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Lucida Grande" pitchFamily="80" charset="0"/>
              </a:defRPr>
            </a:lvl8pPr>
            <a:lvl9pPr marL="3891449" indent="-227785" defTabSz="931846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Lucida Grande" pitchFamily="80" charset="0"/>
              </a:defRPr>
            </a:lvl9pPr>
          </a:lstStyle>
          <a:p>
            <a:fld id="{6D21EE84-C6B7-45C2-9A04-6E6B1F9EDA31}" type="slidenum">
              <a:rPr lang="en-US" altLang="en-US" sz="1200">
                <a:latin typeface="Times New Roman" panose="02020603050405020304" pitchFamily="18" charset="0"/>
              </a:rPr>
              <a:pPr/>
              <a:t>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354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98" y="116194"/>
            <a:ext cx="9319484" cy="8669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9113B80-0A98-0F47-9B4F-61A014D0A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480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F4FF-9869-9441-8114-7AC87B7C94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66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98" y="125247"/>
            <a:ext cx="9319484" cy="8669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9113B80-0A98-0F47-9B4F-61A014D0A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480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F4FF-9869-9441-8114-7AC87B7C94E4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1DCD8C4-DAF3-5048-89EB-5D629715FD4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30864181"/>
              </p:ext>
            </p:extLst>
          </p:nvPr>
        </p:nvGraphicFramePr>
        <p:xfrm>
          <a:off x="322730" y="6276808"/>
          <a:ext cx="11622027" cy="297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405">
                  <a:extLst>
                    <a:ext uri="{9D8B030D-6E8A-4147-A177-3AD203B41FA5}">
                      <a16:colId xmlns:a16="http://schemas.microsoft.com/office/drawing/2014/main" val="420589346"/>
                    </a:ext>
                  </a:extLst>
                </a:gridCol>
                <a:gridCol w="2324405">
                  <a:extLst>
                    <a:ext uri="{9D8B030D-6E8A-4147-A177-3AD203B41FA5}">
                      <a16:colId xmlns:a16="http://schemas.microsoft.com/office/drawing/2014/main" val="2827398773"/>
                    </a:ext>
                  </a:extLst>
                </a:gridCol>
                <a:gridCol w="2324407">
                  <a:extLst>
                    <a:ext uri="{9D8B030D-6E8A-4147-A177-3AD203B41FA5}">
                      <a16:colId xmlns:a16="http://schemas.microsoft.com/office/drawing/2014/main" val="4266439928"/>
                    </a:ext>
                  </a:extLst>
                </a:gridCol>
                <a:gridCol w="2324405">
                  <a:extLst>
                    <a:ext uri="{9D8B030D-6E8A-4147-A177-3AD203B41FA5}">
                      <a16:colId xmlns:a16="http://schemas.microsoft.com/office/drawing/2014/main" val="2996018202"/>
                    </a:ext>
                  </a:extLst>
                </a:gridCol>
                <a:gridCol w="2324405">
                  <a:extLst>
                    <a:ext uri="{9D8B030D-6E8A-4147-A177-3AD203B41FA5}">
                      <a16:colId xmlns:a16="http://schemas.microsoft.com/office/drawing/2014/main" val="3747076667"/>
                    </a:ext>
                  </a:extLst>
                </a:gridCol>
              </a:tblGrid>
              <a:tr h="292101"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</a:t>
                      </a:r>
                      <a:r>
                        <a:rPr lang="en-US" sz="800" b="0" dirty="0">
                          <a:sym typeface="Wingdings" panose="05000000000000000000" pitchFamily="2" charset="2"/>
                        </a:rPr>
                        <a:t>: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Data Meets Specification</a:t>
                      </a:r>
                      <a:endParaRPr 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1" marB="34291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</a:t>
                      </a:r>
                      <a:r>
                        <a:rPr lang="en-US" sz="800" b="0" dirty="0">
                          <a:sym typeface="Wingdings" panose="05000000000000000000" pitchFamily="2" charset="2"/>
                        </a:rPr>
                        <a:t>: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Data Out of Specification</a:t>
                      </a:r>
                      <a:endParaRPr 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1" marB="34291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rgbClr val="00B0F0"/>
                          </a:solidFill>
                          <a:sym typeface="Wingdings 3" panose="05040102010807070707" pitchFamily="18" charset="2"/>
                        </a:rPr>
                        <a:t></a:t>
                      </a:r>
                      <a:r>
                        <a:rPr lang="en-US" sz="800" b="0" dirty="0">
                          <a:sym typeface="Wingdings 3" panose="05040102010807070707" pitchFamily="18" charset="2"/>
                        </a:rPr>
                        <a:t>: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sym typeface="Wingdings 3" panose="05040102010807070707" pitchFamily="18" charset="2"/>
                        </a:rPr>
                        <a:t>Ready for Test</a:t>
                      </a:r>
                      <a:endParaRPr 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1" marB="34291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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: Under Development</a:t>
                      </a:r>
                      <a:endParaRPr 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1" marB="34291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: Not Started</a:t>
                      </a:r>
                      <a:endParaRPr 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1" marB="34291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537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73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C5FDC7E-2BBB-C646-A4FF-A8553410E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480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F4FF-9869-9441-8114-7AC87B7C94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0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98" y="133888"/>
            <a:ext cx="9343004" cy="8669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65B09521-BCF1-CD45-B6B4-819207EB1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480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F4FF-9869-9441-8114-7AC87B7C94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464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 preserve="1">
  <p:cSld name="Title + 1 colum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1635649" y="0"/>
            <a:ext cx="8046000" cy="99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983800" y="1967600"/>
            <a:ext cx="8046000" cy="40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80990" rtl="0">
              <a:spcBef>
                <a:spcPts val="600"/>
              </a:spcBef>
              <a:spcAft>
                <a:spcPts val="0"/>
              </a:spcAft>
              <a:buSzPts val="2400"/>
              <a:buChar char="◦"/>
              <a:defRPr/>
            </a:lvl1pPr>
            <a:lvl2pPr marL="914378" lvl="1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2pPr>
            <a:lvl3pPr marL="1371566" lvl="2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3pPr>
            <a:lvl4pPr marL="1828754" lvl="3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4pPr>
            <a:lvl5pPr marL="2285943" lvl="4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5pPr>
            <a:lvl6pPr marL="2743132" lvl="5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6pPr>
            <a:lvl7pPr marL="3200320" lvl="6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7pPr>
            <a:lvl8pPr marL="3657509" lvl="7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8pPr>
            <a:lvl9pPr marL="4114697" lvl="8" indent="-380990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grpSp>
        <p:nvGrpSpPr>
          <p:cNvPr id="39" name="Google Shape;39;p5"/>
          <p:cNvGrpSpPr/>
          <p:nvPr/>
        </p:nvGrpSpPr>
        <p:grpSpPr>
          <a:xfrm>
            <a:off x="9400775" y="-153"/>
            <a:ext cx="2791213" cy="6872324"/>
            <a:chOff x="7050580" y="-115"/>
            <a:chExt cx="2093410" cy="5154243"/>
          </a:xfrm>
        </p:grpSpPr>
        <p:grpSp>
          <p:nvGrpSpPr>
            <p:cNvPr id="40" name="Google Shape;40;p5"/>
            <p:cNvGrpSpPr/>
            <p:nvPr/>
          </p:nvGrpSpPr>
          <p:grpSpPr>
            <a:xfrm rot="-5400000" flipH="1">
              <a:off x="5520163" y="1530301"/>
              <a:ext cx="5154243" cy="2093410"/>
              <a:chOff x="187960" y="1453515"/>
              <a:chExt cx="3861435" cy="1568450"/>
            </a:xfrm>
          </p:grpSpPr>
          <p:sp>
            <p:nvSpPr>
              <p:cNvPr id="41" name="Google Shape;41;p5"/>
              <p:cNvSpPr/>
              <p:nvPr/>
            </p:nvSpPr>
            <p:spPr>
              <a:xfrm>
                <a:off x="187960" y="1453515"/>
                <a:ext cx="3860800" cy="156845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1568450" extrusionOk="0">
                    <a:moveTo>
                      <a:pt x="1304290" y="810260"/>
                    </a:moveTo>
                    <a:cubicBezTo>
                      <a:pt x="857250" y="810260"/>
                      <a:pt x="421005" y="740410"/>
                      <a:pt x="0" y="608330"/>
                    </a:cubicBezTo>
                    <a:lnTo>
                      <a:pt x="0" y="1570355"/>
                    </a:lnTo>
                    <a:lnTo>
                      <a:pt x="3864610" y="1570355"/>
                    </a:lnTo>
                    <a:lnTo>
                      <a:pt x="3864610" y="0"/>
                    </a:lnTo>
                    <a:cubicBezTo>
                      <a:pt x="3082290" y="520700"/>
                      <a:pt x="2216150" y="810260"/>
                      <a:pt x="1304290" y="81026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486">
                      <a:alpha val="20000"/>
                    </a:srgbClr>
                  </a:gs>
                  <a:gs pos="100000">
                    <a:srgbClr val="FF866B">
                      <a:alpha val="2000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>
                <a:off x="187960" y="2182495"/>
                <a:ext cx="3860800" cy="83820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838200" extrusionOk="0">
                    <a:moveTo>
                      <a:pt x="1932305" y="451485"/>
                    </a:moveTo>
                    <a:cubicBezTo>
                      <a:pt x="1258570" y="451485"/>
                      <a:pt x="608965" y="293370"/>
                      <a:pt x="0" y="0"/>
                    </a:cubicBezTo>
                    <a:lnTo>
                      <a:pt x="0" y="840740"/>
                    </a:lnTo>
                    <a:lnTo>
                      <a:pt x="3864610" y="840740"/>
                    </a:lnTo>
                    <a:lnTo>
                      <a:pt x="3864610" y="635"/>
                    </a:lnTo>
                    <a:cubicBezTo>
                      <a:pt x="3255645" y="293370"/>
                      <a:pt x="2606675" y="451485"/>
                      <a:pt x="1932305" y="4514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0122">
                      <a:alpha val="51764"/>
                      <a:alpha val="20000"/>
                    </a:srgbClr>
                  </a:gs>
                  <a:gs pos="100000">
                    <a:srgbClr val="FF6A00">
                      <a:alpha val="71764"/>
                      <a:alpha val="20000"/>
                    </a:srgbClr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>
                <a:off x="188595" y="1819275"/>
                <a:ext cx="3860800" cy="120015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1200150" extrusionOk="0">
                    <a:moveTo>
                      <a:pt x="2672715" y="887095"/>
                    </a:moveTo>
                    <a:cubicBezTo>
                      <a:pt x="1717040" y="887095"/>
                      <a:pt x="811530" y="568960"/>
                      <a:pt x="0" y="0"/>
                    </a:cubicBezTo>
                    <a:lnTo>
                      <a:pt x="0" y="1204595"/>
                    </a:lnTo>
                    <a:lnTo>
                      <a:pt x="3864610" y="1204595"/>
                    </a:lnTo>
                    <a:lnTo>
                      <a:pt x="3864610" y="718820"/>
                    </a:lnTo>
                    <a:cubicBezTo>
                      <a:pt x="3478530" y="829310"/>
                      <a:pt x="3079750" y="887095"/>
                      <a:pt x="2672715" y="88709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9F00">
                      <a:alpha val="56470"/>
                      <a:alpha val="20000"/>
                    </a:srgbClr>
                  </a:gs>
                  <a:gs pos="100000">
                    <a:srgbClr val="CC0000">
                      <a:alpha val="57254"/>
                      <a:alpha val="2000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44" name="Google Shape;44;p5"/>
            <p:cNvGrpSpPr/>
            <p:nvPr/>
          </p:nvGrpSpPr>
          <p:grpSpPr>
            <a:xfrm rot="-5400000" flipH="1">
              <a:off x="5520163" y="1530301"/>
              <a:ext cx="5154243" cy="2093410"/>
              <a:chOff x="187960" y="1453515"/>
              <a:chExt cx="3861435" cy="1568450"/>
            </a:xfrm>
          </p:grpSpPr>
          <p:sp>
            <p:nvSpPr>
              <p:cNvPr id="45" name="Google Shape;45;p5"/>
              <p:cNvSpPr/>
              <p:nvPr/>
            </p:nvSpPr>
            <p:spPr>
              <a:xfrm>
                <a:off x="187960" y="1453515"/>
                <a:ext cx="3860800" cy="156845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1568450" extrusionOk="0">
                    <a:moveTo>
                      <a:pt x="1304290" y="810260"/>
                    </a:moveTo>
                    <a:cubicBezTo>
                      <a:pt x="857250" y="810260"/>
                      <a:pt x="421005" y="740410"/>
                      <a:pt x="0" y="608330"/>
                    </a:cubicBezTo>
                    <a:lnTo>
                      <a:pt x="0" y="1570355"/>
                    </a:lnTo>
                    <a:lnTo>
                      <a:pt x="3864610" y="1570355"/>
                    </a:lnTo>
                    <a:lnTo>
                      <a:pt x="3864610" y="0"/>
                    </a:lnTo>
                    <a:cubicBezTo>
                      <a:pt x="3082290" y="520700"/>
                      <a:pt x="2216150" y="810260"/>
                      <a:pt x="1304290" y="810260"/>
                    </a:cubicBezTo>
                    <a:close/>
                  </a:path>
                </a:pathLst>
              </a:custGeom>
              <a:solidFill>
                <a:srgbClr val="C5A45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6" name="Google Shape;46;p5"/>
              <p:cNvSpPr/>
              <p:nvPr/>
            </p:nvSpPr>
            <p:spPr>
              <a:xfrm>
                <a:off x="187960" y="2182495"/>
                <a:ext cx="3860800" cy="83820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838200" extrusionOk="0">
                    <a:moveTo>
                      <a:pt x="1932305" y="451485"/>
                    </a:moveTo>
                    <a:cubicBezTo>
                      <a:pt x="1258570" y="451485"/>
                      <a:pt x="608965" y="293370"/>
                      <a:pt x="0" y="0"/>
                    </a:cubicBezTo>
                    <a:lnTo>
                      <a:pt x="0" y="840740"/>
                    </a:lnTo>
                    <a:lnTo>
                      <a:pt x="3864610" y="840740"/>
                    </a:lnTo>
                    <a:lnTo>
                      <a:pt x="3864610" y="635"/>
                    </a:lnTo>
                    <a:cubicBezTo>
                      <a:pt x="3255645" y="293370"/>
                      <a:pt x="2606675" y="451485"/>
                      <a:pt x="1932305" y="451485"/>
                    </a:cubicBezTo>
                    <a:close/>
                  </a:path>
                </a:pathLst>
              </a:custGeom>
              <a:solidFill>
                <a:srgbClr val="4E85AB">
                  <a:alpha val="517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7" name="Google Shape;47;p5"/>
              <p:cNvSpPr/>
              <p:nvPr/>
            </p:nvSpPr>
            <p:spPr>
              <a:xfrm>
                <a:off x="188595" y="1819275"/>
                <a:ext cx="3860800" cy="120015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1200150" extrusionOk="0">
                    <a:moveTo>
                      <a:pt x="2672715" y="887095"/>
                    </a:moveTo>
                    <a:cubicBezTo>
                      <a:pt x="1717040" y="887095"/>
                      <a:pt x="811530" y="568960"/>
                      <a:pt x="0" y="0"/>
                    </a:cubicBezTo>
                    <a:lnTo>
                      <a:pt x="0" y="1204595"/>
                    </a:lnTo>
                    <a:lnTo>
                      <a:pt x="3864610" y="1204595"/>
                    </a:lnTo>
                    <a:lnTo>
                      <a:pt x="3864610" y="718820"/>
                    </a:lnTo>
                    <a:cubicBezTo>
                      <a:pt x="3478530" y="829310"/>
                      <a:pt x="3079750" y="887095"/>
                      <a:pt x="2672715" y="887095"/>
                    </a:cubicBezTo>
                    <a:close/>
                  </a:path>
                </a:pathLst>
              </a:custGeom>
              <a:solidFill>
                <a:srgbClr val="0156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6696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52000" cy="388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10972800" cy="5198115"/>
          </a:xfrm>
          <a:prstGeom prst="rect">
            <a:avLst/>
          </a:prstGeom>
        </p:spPr>
        <p:txBody>
          <a:bodyPr/>
          <a:lstStyle>
            <a:lvl1pPr marL="117475" indent="-117475">
              <a:spcBef>
                <a:spcPts val="0"/>
              </a:spcBef>
              <a:spcAft>
                <a:spcPts val="600"/>
              </a:spcAft>
              <a:defRPr sz="1400">
                <a:latin typeface="Calibri" pitchFamily="34" charset="0"/>
              </a:defRPr>
            </a:lvl1pPr>
            <a:lvl2pPr marL="569913" indent="-112713">
              <a:spcBef>
                <a:spcPts val="0"/>
              </a:spcBef>
              <a:spcAft>
                <a:spcPts val="600"/>
              </a:spcAft>
              <a:defRPr sz="1400">
                <a:latin typeface="Calibri" pitchFamily="34" charset="0"/>
              </a:defRPr>
            </a:lvl2pPr>
            <a:lvl3pPr marL="1031875" indent="-117475">
              <a:spcBef>
                <a:spcPts val="0"/>
              </a:spcBef>
              <a:spcAft>
                <a:spcPts val="600"/>
              </a:spcAft>
              <a:defRPr sz="1200">
                <a:latin typeface="Calibri" pitchFamily="34" charset="0"/>
              </a:defRPr>
            </a:lvl3pPr>
            <a:lvl4pPr marL="1484313" indent="-112713">
              <a:spcBef>
                <a:spcPts val="0"/>
              </a:spcBef>
              <a:spcAft>
                <a:spcPts val="600"/>
              </a:spcAft>
              <a:defRPr sz="1200">
                <a:latin typeface="Calibri" pitchFamily="34" charset="0"/>
              </a:defRPr>
            </a:lvl4pPr>
            <a:lvl5pPr marL="1946275" indent="-117475">
              <a:spcBef>
                <a:spcPts val="0"/>
              </a:spcBef>
              <a:spcAft>
                <a:spcPts val="600"/>
              </a:spcAft>
              <a:defRPr sz="1200">
                <a:latin typeface="Calibri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E5691-53F7-48D6-9ED8-4FE9DB74D9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Avo Photonics Confidential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83953AC-22F0-044D-A8E5-534A9B5F4D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4080933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October 14, 2020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3461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630838DB-1376-5B47-A08C-E9820DF8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241257"/>
            <a:ext cx="9872869" cy="866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5EBE7DF-4578-434A-A4A4-12F577F92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" y="6564228"/>
            <a:ext cx="1957492" cy="286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12171F1-C0E5-A549-80A3-F83E761580EC}" type="datetime1">
              <a:rPr lang="en-US" smtClean="0"/>
              <a:t>6/21/2022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6E98AD7-65FE-564D-AE14-E4BD2EBCE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1778" y="6564228"/>
            <a:ext cx="790223" cy="293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90C3294-5CF8-9244-B3A8-6FEA2CEAD3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9425830-EFC6-DF44-BF5C-547EA7C2700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" y="1200162"/>
            <a:ext cx="11144251" cy="5272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816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626" y="123562"/>
            <a:ext cx="8501130" cy="866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2118"/>
            <a:ext cx="10972800" cy="5144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8000" y="3429000"/>
            <a:ext cx="6096000" cy="0"/>
          </a:xfrm>
          <a:prstGeom prst="rect">
            <a:avLst/>
          </a:prstGeom>
        </p:spPr>
        <p:txBody>
          <a:bodyPr/>
          <a:lstStyle/>
          <a:p>
            <a:endParaRPr lang="en-US" sz="1351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134387" y="1108185"/>
            <a:ext cx="9875520" cy="1588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PCOS_Cor Logo.JPG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2070" y="77304"/>
            <a:ext cx="1099930" cy="914400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11CBDE3-5E7D-8E48-AE98-0234E8B99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480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F4FF-9869-9441-8114-7AC87B7C94E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511F7264-C15E-1E42-91FC-08FCD4A7935D}"/>
              </a:ext>
            </a:extLst>
          </p:cNvPr>
          <p:cNvSpPr txBox="1">
            <a:spLocks/>
          </p:cNvSpPr>
          <p:nvPr userDrawn="1"/>
        </p:nvSpPr>
        <p:spPr>
          <a:xfrm>
            <a:off x="271671" y="6492877"/>
            <a:ext cx="2844800" cy="365125"/>
          </a:xfrm>
          <a:prstGeom prst="rect">
            <a:avLst/>
          </a:prstGeom>
        </p:spPr>
        <p:txBody>
          <a:bodyPr vert="horz" lIns="68580" tIns="34291" rIns="68580" bIns="34291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25" dirty="0"/>
              <a:t>CLRC 6/26/2022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2BE283-C090-3B47-B06E-35922F776BD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854" y="99563"/>
            <a:ext cx="944475" cy="941586"/>
          </a:xfrm>
          <a:prstGeom prst="rect">
            <a:avLst/>
          </a:prstGeom>
        </p:spPr>
      </p:pic>
      <p:pic>
        <p:nvPicPr>
          <p:cNvPr id="1028" name="Picture 4" descr="NASA Engineering and Safety Center (NESC) | NASA">
            <a:extLst>
              <a:ext uri="{FF2B5EF4-FFF2-40B4-BE49-F238E27FC236}">
                <a16:creationId xmlns:a16="http://schemas.microsoft.com/office/drawing/2014/main" id="{AEA34344-8837-CC6A-45BC-9D50838B17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259" y="74340"/>
            <a:ext cx="973873" cy="97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57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hf hdr="0" ftr="0"/>
  <p:txStyles>
    <p:titleStyle>
      <a:lvl1pPr algn="l" defTabSz="342891" rtl="0" eaLnBrk="1" latinLnBrk="0" hangingPunct="1">
        <a:spcBef>
          <a:spcPct val="0"/>
        </a:spcBef>
        <a:buNone/>
        <a:defRPr sz="2400" b="1" kern="1200" cap="all">
          <a:solidFill>
            <a:srgbClr val="000090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342891" rtl="0" eaLnBrk="1" latinLnBrk="0" hangingPunct="1">
        <a:spcBef>
          <a:spcPct val="20000"/>
        </a:spcBef>
        <a:buClr>
          <a:srgbClr val="000090"/>
        </a:buClr>
        <a:buFont typeface="Arial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342891" rtl="0" eaLnBrk="1" latinLnBrk="0" hangingPunct="1">
        <a:spcBef>
          <a:spcPct val="20000"/>
        </a:spcBef>
        <a:buClr>
          <a:srgbClr val="000090"/>
        </a:buClr>
        <a:buFont typeface="Calibri" pitchFamily="34" charset="0"/>
        <a:buChar char="–"/>
        <a:defRPr sz="1651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1" rtl="0" eaLnBrk="1" latinLnBrk="0" hangingPunct="1">
        <a:spcBef>
          <a:spcPct val="20000"/>
        </a:spcBef>
        <a:buClr>
          <a:srgbClr val="000090"/>
        </a:buClr>
        <a:buFont typeface="Courier New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342891" rtl="0" eaLnBrk="1" latinLnBrk="0" hangingPunct="1">
        <a:spcBef>
          <a:spcPct val="20000"/>
        </a:spcBef>
        <a:buClr>
          <a:srgbClr val="000090"/>
        </a:buClr>
        <a:buFont typeface="Arial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342891" rtl="0" eaLnBrk="1" latinLnBrk="0" hangingPunct="1">
        <a:spcBef>
          <a:spcPct val="20000"/>
        </a:spcBef>
        <a:buClr>
          <a:srgbClr val="000090"/>
        </a:buClr>
        <a:buFont typeface="Lucida Grande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12431" y="2718635"/>
            <a:ext cx="10903528" cy="3634457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Upendra N. Singh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NASA Technical Fellow for Sensors &amp; Instrumentation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NASA Engineering &amp; Safety Center (NESC)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8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NASA Langley Research Center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Anthony W. Yu and Kenji </a:t>
            </a:r>
            <a:r>
              <a:rPr lang="en-US" sz="2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Numata</a:t>
            </a:r>
            <a:endParaRPr lang="en-U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8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NASA Goddard Space Flight Center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en-US" sz="18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</a:t>
            </a:r>
            <a:r>
              <a:rPr lang="en-US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Coherent Laser Radar Conference, Big Sky, Montana</a:t>
            </a:r>
            <a:br>
              <a:rPr lang="en-US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en-US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June 26, 2022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5653D3-E05B-597B-9BCE-C3607D0D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8" y="1606164"/>
            <a:ext cx="10187549" cy="1390429"/>
          </a:xfrm>
        </p:spPr>
        <p:txBody>
          <a:bodyPr>
            <a:noAutofit/>
          </a:bodyPr>
          <a:lstStyle/>
          <a:p>
            <a:pPr algn="ctr"/>
            <a:r>
              <a:rPr lang="en-US" sz="2800" cap="none" dirty="0"/>
              <a:t>Independent Reliability Assessment and Progress Review of the NASA GSFC Laser Transmitter for the LISA Program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oscillator power amplifier (MOPA) Architecture &amp; Requirement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8922" y="1385455"/>
            <a:ext cx="2702316" cy="5211754"/>
          </a:xfrm>
          <a:prstGeom prst="roundRect">
            <a:avLst>
              <a:gd name="adj" fmla="val 1052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en-US" sz="1800" b="1" u="sng" dirty="0">
              <a:solidFill>
                <a:srgbClr val="00B050"/>
              </a:solidFill>
            </a:endParaRPr>
          </a:p>
          <a:p>
            <a:pPr algn="ctr">
              <a:spcBef>
                <a:spcPts val="400"/>
              </a:spcBef>
            </a:pPr>
            <a:r>
              <a:rPr lang="en-US" sz="1800" b="1" u="sng" dirty="0">
                <a:solidFill>
                  <a:srgbClr val="00B050"/>
                </a:solidFill>
              </a:rPr>
              <a:t>Low frequency noise</a:t>
            </a:r>
          </a:p>
          <a:p>
            <a:pPr marL="169858" indent="-169858" algn="ctr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Actively controllable to 300Hz/</a:t>
            </a:r>
            <a:r>
              <a:rPr lang="en-US" sz="1600" dirty="0" err="1">
                <a:solidFill>
                  <a:schemeClr val="tx1"/>
                </a:solidFill>
              </a:rPr>
              <a:t>rtHz@mHz</a:t>
            </a:r>
            <a:endParaRPr lang="en-US" sz="1600" dirty="0">
              <a:solidFill>
                <a:schemeClr val="tx1"/>
              </a:solidFill>
            </a:endParaRPr>
          </a:p>
          <a:p>
            <a:pPr marL="285744" indent="-285744" algn="ctr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338D"/>
                </a:solidFill>
              </a:rPr>
              <a:t>Wavelength as a ruler</a:t>
            </a:r>
            <a:endParaRPr lang="en-US" sz="2000" dirty="0"/>
          </a:p>
          <a:p>
            <a:pPr algn="ctr">
              <a:spcBef>
                <a:spcPts val="800"/>
              </a:spcBef>
            </a:pPr>
            <a:r>
              <a:rPr lang="en-US" sz="1800" b="1" u="sng" dirty="0">
                <a:solidFill>
                  <a:srgbClr val="00B050"/>
                </a:solidFill>
              </a:rPr>
              <a:t>Low Intensity noise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Shot-noise limited RIN @heterodyne frequency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(5~20MHz)</a:t>
            </a:r>
          </a:p>
          <a:p>
            <a:pPr marL="285744" indent="-285744" algn="ctr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338D"/>
                </a:solidFill>
              </a:rPr>
              <a:t>Shot-noise limited performance</a:t>
            </a:r>
            <a:endParaRPr lang="en-US" sz="2000" dirty="0"/>
          </a:p>
          <a:p>
            <a:pPr algn="ctr">
              <a:spcBef>
                <a:spcPts val="800"/>
              </a:spcBef>
            </a:pPr>
            <a:r>
              <a:rPr lang="en-US" sz="1800" b="1" u="sng" dirty="0">
                <a:solidFill>
                  <a:srgbClr val="00B050"/>
                </a:solidFill>
              </a:rPr>
              <a:t>Phase lockable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Micro-cycle/</a:t>
            </a:r>
            <a:r>
              <a:rPr lang="en-US" sz="1600" dirty="0" err="1">
                <a:solidFill>
                  <a:schemeClr val="tx1"/>
                </a:solidFill>
              </a:rPr>
              <a:t>rtHz</a:t>
            </a:r>
            <a:r>
              <a:rPr lang="en-US" sz="1600" dirty="0">
                <a:solidFill>
                  <a:schemeClr val="tx1"/>
                </a:solidFill>
              </a:rPr>
              <a:t> accuracy @</a:t>
            </a:r>
            <a:r>
              <a:rPr lang="en-US" sz="1600" dirty="0" err="1">
                <a:solidFill>
                  <a:schemeClr val="tx1"/>
                </a:solidFill>
              </a:rPr>
              <a:t>mHz</a:t>
            </a:r>
            <a:endParaRPr lang="en-US" sz="1600" dirty="0">
              <a:solidFill>
                <a:schemeClr val="tx1"/>
              </a:solidFill>
            </a:endParaRPr>
          </a:p>
          <a:p>
            <a:pPr marL="285744" indent="-285744" algn="ctr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338D"/>
                </a:solidFill>
              </a:rPr>
              <a:t>Measurement principle</a:t>
            </a:r>
            <a:endParaRPr lang="en-US" sz="2000" dirty="0"/>
          </a:p>
        </p:txBody>
      </p:sp>
      <p:sp>
        <p:nvSpPr>
          <p:cNvPr id="34" name="Rounded Rectangle 33"/>
          <p:cNvSpPr/>
          <p:nvPr/>
        </p:nvSpPr>
        <p:spPr>
          <a:xfrm>
            <a:off x="1173573" y="1453479"/>
            <a:ext cx="2194560" cy="48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Master Oscillator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1A1B8E-56C5-4C48-B143-B00FADE3204C}"/>
              </a:ext>
            </a:extLst>
          </p:cNvPr>
          <p:cNvGrpSpPr/>
          <p:nvPr/>
        </p:nvGrpSpPr>
        <p:grpSpPr>
          <a:xfrm>
            <a:off x="4628349" y="1385456"/>
            <a:ext cx="2702316" cy="5211755"/>
            <a:chOff x="3569613" y="961460"/>
            <a:chExt cx="2026737" cy="3908816"/>
          </a:xfrm>
        </p:grpSpPr>
        <p:sp>
          <p:nvSpPr>
            <p:cNvPr id="25" name="Rounded Rectangle 24"/>
            <p:cNvSpPr/>
            <p:nvPr/>
          </p:nvSpPr>
          <p:spPr>
            <a:xfrm>
              <a:off x="3569613" y="961460"/>
              <a:ext cx="2026737" cy="3908816"/>
            </a:xfrm>
            <a:prstGeom prst="roundRect">
              <a:avLst>
                <a:gd name="adj" fmla="val 1052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</a:pPr>
              <a:endParaRPr lang="en-US" sz="1800" b="1" u="sng" dirty="0">
                <a:solidFill>
                  <a:srgbClr val="00B050"/>
                </a:solidFill>
              </a:endParaRPr>
            </a:p>
            <a:p>
              <a:pPr algn="ctr">
                <a:spcBef>
                  <a:spcPts val="400"/>
                </a:spcBef>
              </a:pPr>
              <a:endParaRPr lang="en-US" sz="1800" b="1" u="sng" dirty="0">
                <a:solidFill>
                  <a:srgbClr val="00B050"/>
                </a:solidFill>
              </a:endParaRPr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Clock noise transfer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High side-band phase fidelity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(0.6mrad/</a:t>
              </a:r>
              <a:r>
                <a:rPr lang="en-US" sz="1600" dirty="0" err="1">
                  <a:solidFill>
                    <a:schemeClr val="tx1"/>
                  </a:solidFill>
                </a:rPr>
                <a:t>rtHz</a:t>
              </a:r>
              <a:r>
                <a:rPr lang="en-US" sz="1600" dirty="0">
                  <a:solidFill>
                    <a:schemeClr val="tx1"/>
                  </a:solidFill>
                </a:rPr>
                <a:t> @ ~2GHz)</a:t>
              </a:r>
            </a:p>
            <a:p>
              <a:pPr marL="285744" indent="-285744" algn="ctr">
                <a:spcBef>
                  <a:spcPts val="400"/>
                </a:spcBef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rgbClr val="00338D"/>
                  </a:solidFill>
                </a:rPr>
                <a:t>Accurate clock jitter information exchange</a:t>
              </a:r>
              <a:endParaRPr lang="en-US" sz="2000" b="1" dirty="0"/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Phase modulation</a:t>
              </a:r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for cavity locking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PDH locking to cavity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Tunable offset</a:t>
              </a:r>
            </a:p>
            <a:p>
              <a:pPr marL="285744" indent="-285744" algn="ctr">
                <a:spcBef>
                  <a:spcPts val="400"/>
                </a:spcBef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rgbClr val="00338D"/>
                  </a:solidFill>
                </a:rPr>
                <a:t>Frequency Stabilization</a:t>
              </a:r>
              <a:endParaRPr lang="en-US" sz="2000" b="1" dirty="0"/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PN code for ranging</a:t>
              </a:r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Data exchange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Fiber coupled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758252" y="1042783"/>
              <a:ext cx="1645920" cy="3657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Phase Modulator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DF29C4C-C1F6-904A-A8F1-BE2781F4D057}"/>
              </a:ext>
            </a:extLst>
          </p:cNvPr>
          <p:cNvGrpSpPr/>
          <p:nvPr/>
        </p:nvGrpSpPr>
        <p:grpSpPr>
          <a:xfrm>
            <a:off x="8395403" y="1385456"/>
            <a:ext cx="2702316" cy="5211755"/>
            <a:chOff x="6178789" y="954800"/>
            <a:chExt cx="2026737" cy="3908816"/>
          </a:xfrm>
        </p:grpSpPr>
        <p:sp>
          <p:nvSpPr>
            <p:cNvPr id="26" name="Rounded Rectangle 25"/>
            <p:cNvSpPr/>
            <p:nvPr/>
          </p:nvSpPr>
          <p:spPr>
            <a:xfrm>
              <a:off x="6178789" y="954800"/>
              <a:ext cx="2026737" cy="3908816"/>
            </a:xfrm>
            <a:prstGeom prst="roundRect">
              <a:avLst>
                <a:gd name="adj" fmla="val 1052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</a:pPr>
              <a:endParaRPr lang="en-US" sz="1800" b="1" u="sng" dirty="0">
                <a:solidFill>
                  <a:srgbClr val="00B050"/>
                </a:solidFill>
              </a:endParaRPr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Intensity controllable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RIN down to 10</a:t>
              </a:r>
              <a:r>
                <a:rPr lang="en-US" sz="1600" baseline="30000" dirty="0">
                  <a:solidFill>
                    <a:schemeClr val="tx1"/>
                  </a:solidFill>
                </a:rPr>
                <a:t>-4</a:t>
              </a:r>
              <a:r>
                <a:rPr lang="en-US" sz="1600" dirty="0">
                  <a:solidFill>
                    <a:schemeClr val="tx1"/>
                  </a:solidFill>
                </a:rPr>
                <a:t>/</a:t>
              </a:r>
              <a:r>
                <a:rPr lang="en-US" sz="1600" dirty="0" err="1">
                  <a:solidFill>
                    <a:schemeClr val="tx1"/>
                  </a:solidFill>
                </a:rPr>
                <a:t>rtHz</a:t>
              </a:r>
              <a:r>
                <a:rPr lang="en-US" sz="1600" dirty="0">
                  <a:solidFill>
                    <a:schemeClr val="tx1"/>
                  </a:solidFill>
                </a:rPr>
                <a:t> @</a:t>
              </a:r>
              <a:r>
                <a:rPr lang="en-US" sz="1600" dirty="0" err="1">
                  <a:solidFill>
                    <a:schemeClr val="tx1"/>
                  </a:solidFill>
                </a:rPr>
                <a:t>mHz</a:t>
              </a:r>
              <a:r>
                <a:rPr lang="en-US" sz="1600" dirty="0">
                  <a:solidFill>
                    <a:schemeClr val="tx1"/>
                  </a:solidFill>
                </a:rPr>
                <a:t>, 2W level</a:t>
              </a:r>
            </a:p>
            <a:p>
              <a:pPr marL="285744" indent="-285744" algn="ctr">
                <a:spcBef>
                  <a:spcPts val="400"/>
                </a:spcBef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rgbClr val="00338D"/>
                  </a:solidFill>
                </a:rPr>
                <a:t>Low force noise on test mass through radiation pressure </a:t>
              </a:r>
              <a:endParaRPr lang="en-US" sz="2000" dirty="0"/>
            </a:p>
            <a:p>
              <a:pPr algn="ctr">
                <a:spcBef>
                  <a:spcPts val="400"/>
                </a:spcBef>
              </a:pPr>
              <a:r>
                <a:rPr lang="en-US" sz="1800" b="1" u="sng" dirty="0">
                  <a:solidFill>
                    <a:srgbClr val="00B050"/>
                  </a:solidFill>
                </a:rPr>
                <a:t>Maintain sideband phase</a:t>
              </a:r>
            </a:p>
            <a:p>
              <a:pPr algn="ctr">
                <a:spcBef>
                  <a:spcPts val="4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Small differential RF phase noise (0.6mrad/</a:t>
              </a:r>
              <a:r>
                <a:rPr lang="en-US" sz="1600" dirty="0" err="1">
                  <a:solidFill>
                    <a:schemeClr val="tx1"/>
                  </a:solidFill>
                </a:rPr>
                <a:t>rtHz</a:t>
              </a:r>
              <a:r>
                <a:rPr lang="en-US" sz="1600" dirty="0">
                  <a:solidFill>
                    <a:schemeClr val="tx1"/>
                  </a:solidFill>
                </a:rPr>
                <a:t> @ 2GHz)</a:t>
              </a:r>
            </a:p>
            <a:p>
              <a:pPr marL="285744" indent="-285744" algn="ctr">
                <a:spcBef>
                  <a:spcPts val="400"/>
                </a:spcBef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rgbClr val="00338D"/>
                  </a:solidFill>
                </a:rPr>
                <a:t>Accurate clock jitter information exchange</a:t>
              </a:r>
            </a:p>
            <a:p>
              <a:pPr algn="ctr">
                <a:spcBef>
                  <a:spcPts val="400"/>
                </a:spcBef>
              </a:pP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404987" y="1063566"/>
              <a:ext cx="1645920" cy="3657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Power  Amplifier</a:t>
              </a:r>
            </a:p>
          </p:txBody>
        </p:sp>
      </p:grpSp>
      <p:sp>
        <p:nvSpPr>
          <p:cNvPr id="28" name="Right Arrow 27"/>
          <p:cNvSpPr/>
          <p:nvPr/>
        </p:nvSpPr>
        <p:spPr>
          <a:xfrm>
            <a:off x="10866051" y="4733269"/>
            <a:ext cx="1219200" cy="121920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~2W</a:t>
            </a:r>
          </a:p>
        </p:txBody>
      </p:sp>
      <p:sp>
        <p:nvSpPr>
          <p:cNvPr id="30" name="Right Arrow 29"/>
          <p:cNvSpPr/>
          <p:nvPr/>
        </p:nvSpPr>
        <p:spPr>
          <a:xfrm>
            <a:off x="7139310" y="4733269"/>
            <a:ext cx="1463040" cy="121920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~50mW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3402003" y="4733269"/>
            <a:ext cx="1463040" cy="121920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~150mW</a:t>
            </a:r>
          </a:p>
        </p:txBody>
      </p:sp>
    </p:spTree>
    <p:extLst>
      <p:ext uri="{BB962C8B-B14F-4D97-AF65-F5344CB8AC3E}">
        <p14:creationId xmlns:p14="http://schemas.microsoft.com/office/powerpoint/2010/main" val="3424578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4A8A3E-EBC3-4631-B768-0A2290157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698" y="141840"/>
            <a:ext cx="9343004" cy="86692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Lisa laser architecture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5042B8-355B-4534-A498-A9142DC63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10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6E9656-8AD6-4681-8DAA-FB329DC917F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04299" y="3801538"/>
            <a:ext cx="10968824" cy="258079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b="0" dirty="0"/>
              <a:t>NASA GSFC LISA laser architecture is a Master Oscillator Power Amplifier (MOPA) </a:t>
            </a:r>
          </a:p>
          <a:p>
            <a:pPr>
              <a:spcBef>
                <a:spcPts val="600"/>
              </a:spcBef>
            </a:pPr>
            <a:r>
              <a:rPr lang="en-US" sz="1800" b="0" dirty="0"/>
              <a:t>The Laser System has two Master Oscillators: </a:t>
            </a:r>
            <a:r>
              <a:rPr lang="en-US" sz="1800" b="0" i="1" dirty="0"/>
              <a:t>MO1</a:t>
            </a:r>
            <a:r>
              <a:rPr lang="en-US" sz="1800" b="0" dirty="0"/>
              <a:t> and </a:t>
            </a:r>
            <a:r>
              <a:rPr lang="en-US" sz="1800" b="0" i="1" dirty="0"/>
              <a:t>MO2</a:t>
            </a:r>
            <a:r>
              <a:rPr lang="en-US" sz="1800" b="0" dirty="0"/>
              <a:t> with each MO having two laser diodes and three Thermo Electric Coolers (TECs).  The two MO’s are for redundancy.</a:t>
            </a:r>
          </a:p>
          <a:p>
            <a:pPr>
              <a:spcBef>
                <a:spcPts val="600"/>
              </a:spcBef>
            </a:pPr>
            <a:r>
              <a:rPr lang="en-US" sz="1800" b="0" i="1" dirty="0"/>
              <a:t>MO1</a:t>
            </a:r>
            <a:r>
              <a:rPr lang="en-US" sz="1800" b="0" dirty="0"/>
              <a:t> and </a:t>
            </a:r>
            <a:r>
              <a:rPr lang="en-US" sz="1800" b="0" i="1" dirty="0"/>
              <a:t>MO2</a:t>
            </a:r>
            <a:r>
              <a:rPr lang="en-US" sz="1800" b="0" dirty="0"/>
              <a:t> are coupled to the </a:t>
            </a:r>
            <a:r>
              <a:rPr lang="en-US" sz="1800" b="0" i="1" dirty="0"/>
              <a:t>PA</a:t>
            </a:r>
            <a:r>
              <a:rPr lang="en-US" sz="1800" b="0" dirty="0"/>
              <a:t> via 2x1 optical switch denoted as the Low-Power Switch (</a:t>
            </a:r>
            <a:r>
              <a:rPr lang="en-US" sz="1800" b="0" i="1" dirty="0" err="1"/>
              <a:t>LPSwitch</a:t>
            </a:r>
            <a:r>
              <a:rPr lang="en-US" sz="1800" b="0" dirty="0"/>
              <a:t>).</a:t>
            </a:r>
          </a:p>
          <a:p>
            <a:pPr>
              <a:spcBef>
                <a:spcPts val="600"/>
              </a:spcBef>
            </a:pPr>
            <a:r>
              <a:rPr lang="en-US" sz="1800" b="0" dirty="0"/>
              <a:t>The </a:t>
            </a:r>
            <a:r>
              <a:rPr lang="en-US" sz="1800" b="0" i="1" dirty="0"/>
              <a:t>PA</a:t>
            </a:r>
            <a:r>
              <a:rPr lang="en-US" sz="1800" b="0" dirty="0"/>
              <a:t> uses three pump laser diodes, denoted as </a:t>
            </a:r>
            <a:r>
              <a:rPr lang="en-US" sz="1800" b="0" i="1" dirty="0"/>
              <a:t>LD1</a:t>
            </a:r>
            <a:r>
              <a:rPr lang="en-US" sz="1800" b="0" dirty="0"/>
              <a:t>, </a:t>
            </a:r>
            <a:r>
              <a:rPr lang="en-US" sz="1800" b="0" i="1" dirty="0"/>
              <a:t>LD2</a:t>
            </a:r>
            <a:r>
              <a:rPr lang="en-US" sz="1800" b="0" dirty="0"/>
              <a:t>, and </a:t>
            </a:r>
            <a:r>
              <a:rPr lang="en-US" sz="1800" b="0" i="1" dirty="0"/>
              <a:t>LD3</a:t>
            </a:r>
            <a:r>
              <a:rPr lang="en-US" sz="1800" b="0" dirty="0"/>
              <a:t>, and a TEC  to control fiber spool temperature. The </a:t>
            </a:r>
            <a:r>
              <a:rPr lang="en-US" sz="1800" b="0" i="1" dirty="0"/>
              <a:t>PA</a:t>
            </a:r>
            <a:r>
              <a:rPr lang="en-US" sz="1800" b="0" dirty="0"/>
              <a:t> is also seeded with a “scram” laser to protect the amplifier in the event of MO loss of signal.</a:t>
            </a:r>
          </a:p>
          <a:p>
            <a:pPr>
              <a:spcBef>
                <a:spcPts val="600"/>
              </a:spcBef>
            </a:pPr>
            <a:r>
              <a:rPr lang="en-US" sz="1800" b="0" dirty="0"/>
              <a:t>The </a:t>
            </a:r>
            <a:r>
              <a:rPr lang="en-US" sz="1800" b="0" i="1" dirty="0"/>
              <a:t>PA</a:t>
            </a:r>
            <a:r>
              <a:rPr lang="en-US" sz="1800" b="0" dirty="0"/>
              <a:t> output is transmitted to an output fiber via a high-power isolator (</a:t>
            </a:r>
            <a:r>
              <a:rPr lang="en-US" sz="1800" b="0" i="1" dirty="0"/>
              <a:t>HPI</a:t>
            </a:r>
            <a:r>
              <a:rPr lang="en-US" sz="1800" b="0" dirty="0"/>
              <a:t>) then a 1x2 output switch, denoted as High-Power Switch (</a:t>
            </a:r>
            <a:r>
              <a:rPr lang="en-US" sz="1800" b="0" i="1" dirty="0" err="1"/>
              <a:t>HPSwitch</a:t>
            </a:r>
            <a:r>
              <a:rPr lang="en-US" sz="1800" b="0" dirty="0"/>
              <a:t>).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CC379F-9AB1-856C-41EC-3F64847403F8}"/>
              </a:ext>
            </a:extLst>
          </p:cNvPr>
          <p:cNvGrpSpPr/>
          <p:nvPr/>
        </p:nvGrpSpPr>
        <p:grpSpPr>
          <a:xfrm>
            <a:off x="160460" y="1247440"/>
            <a:ext cx="11699033" cy="2490126"/>
            <a:chOff x="114278" y="1182786"/>
            <a:chExt cx="11699033" cy="249012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021E691-3D9D-B5A8-287F-6C8DDB73E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278" y="1182786"/>
              <a:ext cx="11699033" cy="238245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4A99F1-D4F8-B764-36CE-A8070A3C93FE}"/>
                </a:ext>
              </a:extLst>
            </p:cNvPr>
            <p:cNvSpPr txBox="1"/>
            <p:nvPr/>
          </p:nvSpPr>
          <p:spPr>
            <a:xfrm>
              <a:off x="369455" y="1727200"/>
              <a:ext cx="4924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MO1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22DE7E-CB2B-FDFD-72AC-14AA86124236}"/>
                </a:ext>
              </a:extLst>
            </p:cNvPr>
            <p:cNvSpPr txBox="1"/>
            <p:nvPr/>
          </p:nvSpPr>
          <p:spPr>
            <a:xfrm>
              <a:off x="355601" y="2960254"/>
              <a:ext cx="4924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MO2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836DE2-8B89-9E4A-3598-FB1804568ABF}"/>
                </a:ext>
              </a:extLst>
            </p:cNvPr>
            <p:cNvSpPr txBox="1"/>
            <p:nvPr/>
          </p:nvSpPr>
          <p:spPr>
            <a:xfrm>
              <a:off x="3251202" y="2521530"/>
              <a:ext cx="766616" cy="246221"/>
            </a:xfrm>
            <a:prstGeom prst="rect">
              <a:avLst/>
            </a:prstGeom>
            <a:solidFill>
              <a:srgbClr val="E8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b="1" dirty="0" err="1"/>
                <a:t>LPSwitch</a:t>
              </a:r>
              <a:endParaRPr lang="en-US" sz="100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0DD1FC-DA68-C3F0-AA35-AC68A8ED8E58}"/>
                </a:ext>
              </a:extLst>
            </p:cNvPr>
            <p:cNvSpPr txBox="1"/>
            <p:nvPr/>
          </p:nvSpPr>
          <p:spPr>
            <a:xfrm>
              <a:off x="9277928" y="2045855"/>
              <a:ext cx="7938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/>
                <a:t>HPSwitch</a:t>
              </a:r>
              <a:endParaRPr lang="en-US" sz="1000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DB31CC-BCAE-A713-040F-F997DF379098}"/>
                </a:ext>
              </a:extLst>
            </p:cNvPr>
            <p:cNvSpPr txBox="1"/>
            <p:nvPr/>
          </p:nvSpPr>
          <p:spPr>
            <a:xfrm>
              <a:off x="5920510" y="3426691"/>
              <a:ext cx="5854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Scram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01854EB-ADDA-3538-D61F-BE69702F0795}"/>
                </a:ext>
              </a:extLst>
            </p:cNvPr>
            <p:cNvSpPr/>
            <p:nvPr/>
          </p:nvSpPr>
          <p:spPr>
            <a:xfrm>
              <a:off x="4424218" y="1690255"/>
              <a:ext cx="203200" cy="415636"/>
            </a:xfrm>
            <a:prstGeom prst="rect">
              <a:avLst/>
            </a:prstGeom>
            <a:solidFill>
              <a:srgbClr val="D5FF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9A75EF-552E-8AAF-AC98-10D693E3F097}"/>
                </a:ext>
              </a:extLst>
            </p:cNvPr>
            <p:cNvSpPr txBox="1"/>
            <p:nvPr/>
          </p:nvSpPr>
          <p:spPr>
            <a:xfrm>
              <a:off x="4234873" y="1408546"/>
              <a:ext cx="445956" cy="754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b="1" dirty="0"/>
                <a:t>LD1</a:t>
              </a:r>
            </a:p>
            <a:p>
              <a:pPr>
                <a:lnSpc>
                  <a:spcPct val="150000"/>
                </a:lnSpc>
              </a:pPr>
              <a:r>
                <a:rPr lang="en-US" sz="1000" b="1" dirty="0"/>
                <a:t>LD2</a:t>
              </a:r>
            </a:p>
            <a:p>
              <a:pPr>
                <a:lnSpc>
                  <a:spcPct val="150000"/>
                </a:lnSpc>
              </a:pPr>
              <a:r>
                <a:rPr lang="en-US" sz="1000" b="1" dirty="0"/>
                <a:t>LD3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E68DF2-023C-9487-C859-3E9424BBE458}"/>
                </a:ext>
              </a:extLst>
            </p:cNvPr>
            <p:cNvSpPr txBox="1"/>
            <p:nvPr/>
          </p:nvSpPr>
          <p:spPr>
            <a:xfrm>
              <a:off x="7915564" y="2022763"/>
              <a:ext cx="405880" cy="246221"/>
            </a:xfrm>
            <a:prstGeom prst="rect">
              <a:avLst/>
            </a:prstGeom>
            <a:solidFill>
              <a:srgbClr val="E8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HPI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1756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33E1DF-899B-4B2F-9180-2B09E8E2EC8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Nesc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methodologies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CC1B4-C741-4E61-ACEF-F190B4AB2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9C28-B24D-459B-AD21-3B2AFA59FDB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95890" y="1191576"/>
            <a:ext cx="10789144" cy="55660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Approach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The GSFC LISA design team formulated a set of specific technical questions (“Statement of Work”  Questions) for each of the technology areas in the system to guide these tasks. 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The original assessment plan was to conduct these tasks in a serial fashion. 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However, as the SME and LISA design team came together and compared the technology-specific questions, the team decided to look at the tasks in parallel to permit greater synergy among the reviewers. 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This was accomplished by having team-wide meetings on specific topics during the assessment period. 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The team also held bi-weekly meetings that were recorded in Teams to update all members on progress and to determine topics for the team-wide technical topic meetings. 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These bi-weekly meetings were held in lieu of progress reports.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Each technology sub-area drafted their initial reports to form the basis for the final report. These initial reports were circulated among the assessment team members for comment and technical enhancements.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No experiments, independent texts, inspections, or associated analysis were performed by the assessment team. The team relied on design data provided by the LISA team at GSFC and open-source data available from manufacturers or the professional literature.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118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7D4697-5BA0-4156-B17A-A203138F3B5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Master oscillator assessment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B34D6C-90BE-4567-9B84-3AD4B6D68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76804A-A0CC-46A6-9D80-3D6D4F3F29F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67910" y="1579977"/>
            <a:ext cx="6015388" cy="48577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0" dirty="0"/>
              <a:t>The MO is based on the non-planar ring oscillator (NPRO</a:t>
            </a:r>
            <a:r>
              <a:rPr lang="en-US" b="0" baseline="30000" dirty="0"/>
              <a:t>1</a:t>
            </a:r>
            <a:r>
              <a:rPr lang="en-US" b="0" dirty="0"/>
              <a:t>) design with a scaled down crystal resonator (~1/4 of original NPRO) packaged in a small, micro Non-Planar Ring Oscillator (</a:t>
            </a:r>
            <a:r>
              <a:rPr lang="en-US" b="0" dirty="0">
                <a:latin typeface="Symbol" panose="05050102010706020507" pitchFamily="18" charset="2"/>
              </a:rPr>
              <a:t>m</a:t>
            </a:r>
            <a:r>
              <a:rPr lang="en-US" b="0" dirty="0"/>
              <a:t>NPRO) assembly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0" dirty="0"/>
              <a:t>The MO contains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</a:t>
            </a:r>
            <a:r>
              <a:rPr lang="en-US" b="0" dirty="0"/>
              <a:t>wo 808-nm pump diodes combined to </a:t>
            </a:r>
            <a:r>
              <a:rPr lang="en-US" dirty="0"/>
              <a:t>pump the </a:t>
            </a:r>
            <a:r>
              <a:rPr lang="en-US" dirty="0" err="1"/>
              <a:t>Nd:YAG</a:t>
            </a:r>
            <a:r>
              <a:rPr lang="en-US" dirty="0"/>
              <a:t> crystal shaped in a NPRO monolithic resonator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The crystal mounts on top of a single TEC for temperature regulation.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A piezoelectric transducer (PZT) mounts on top of the </a:t>
            </a:r>
            <a:r>
              <a:rPr lang="en-US" dirty="0" err="1"/>
              <a:t>Nd:YAG</a:t>
            </a:r>
            <a:r>
              <a:rPr lang="en-US" dirty="0"/>
              <a:t> crystal for frequency tuning. </a:t>
            </a:r>
            <a:endParaRPr lang="en-US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1AF5DB-35BB-A5C0-300D-FE31DD943C5C}"/>
              </a:ext>
            </a:extLst>
          </p:cNvPr>
          <p:cNvSpPr txBox="1"/>
          <p:nvPr/>
        </p:nvSpPr>
        <p:spPr>
          <a:xfrm>
            <a:off x="2118732" y="6556917"/>
            <a:ext cx="75889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Ref 1 - Thomas J. Kane and Robert L. Byer, "Monolithic, unidirectional single-mode Nd:YAG ring laser," Opt. Lett. 10, 65-67 (1985)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23967C-430A-30D4-B486-626E7D05BA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4" t="22223" r="9723" b="16543"/>
          <a:stretch/>
        </p:blipFill>
        <p:spPr>
          <a:xfrm>
            <a:off x="7008541" y="2081561"/>
            <a:ext cx="4435592" cy="27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55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2BA09-9749-429E-EFE2-02AAC9D32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 and findings on </a:t>
            </a:r>
            <a:r>
              <a:rPr lang="en-US" dirty="0" err="1"/>
              <a:t>mo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9EA8E2-B1D1-D63A-3A4E-4AB2E5F40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F74F4FF-9869-9441-8114-7AC87B7C94E4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5C40D31-2206-FCBC-72CD-2CAB287E09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278156"/>
              </p:ext>
            </p:extLst>
          </p:nvPr>
        </p:nvGraphicFramePr>
        <p:xfrm>
          <a:off x="589775" y="1292094"/>
          <a:ext cx="10747298" cy="42464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73649">
                  <a:extLst>
                    <a:ext uri="{9D8B030D-6E8A-4147-A177-3AD203B41FA5}">
                      <a16:colId xmlns:a16="http://schemas.microsoft.com/office/drawing/2014/main" val="195020275"/>
                    </a:ext>
                  </a:extLst>
                </a:gridCol>
                <a:gridCol w="5373649">
                  <a:extLst>
                    <a:ext uri="{9D8B030D-6E8A-4147-A177-3AD203B41FA5}">
                      <a16:colId xmlns:a16="http://schemas.microsoft.com/office/drawing/2014/main" val="823656912"/>
                    </a:ext>
                  </a:extLst>
                </a:gridCol>
              </a:tblGrid>
              <a:tr h="49183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Findings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Recommendations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090092"/>
                  </a:ext>
                </a:extLst>
              </a:tr>
              <a:tr h="699074">
                <a:tc>
                  <a:txBody>
                    <a:bodyPr/>
                    <a:lstStyle/>
                    <a:p>
                      <a:pPr marL="6350" indent="-6350">
                        <a:spcBef>
                          <a:spcPts val="600"/>
                        </a:spcBef>
                        <a:buNone/>
                        <a:tabLst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The TRL 6 µNPRO design and operating point is being finalized (e.g., TBCs and TBRs).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Develop a specific set of requirements and hardware block diagrams representing the planned TRL 6 configuration against which design performance and any necessary changes can be tracked. </a:t>
                      </a:r>
                    </a:p>
                    <a:p>
                      <a:pPr marL="228600" marR="0" indent="-228600" algn="l" defTabSz="3428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Identify the target µNPRO operating current and determine if noise-eater circuitry will be included in the baseline design.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7707892"/>
                  </a:ext>
                </a:extLst>
              </a:tr>
              <a:tr h="889447">
                <a:tc>
                  <a:txBody>
                    <a:bodyPr/>
                    <a:lstStyle/>
                    <a:p>
                      <a:pPr marL="6350" indent="-6350">
                        <a:spcBef>
                          <a:spcPts val="600"/>
                        </a:spcBef>
                        <a:buNone/>
                        <a:tabLst/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TRL 6 units have challenging reliability and noise performance requirements that can be impacted by design decisions that have not been finalized.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kern="0" dirty="0">
                          <a:solidFill>
                            <a:schemeClr val="tx1"/>
                          </a:solidFill>
                        </a:rPr>
                        <a:t>The TRL 6 units should be tested functionally and environmentally to show compliance with requirements.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8149615"/>
                  </a:ext>
                </a:extLst>
              </a:tr>
              <a:tr h="817756">
                <a:tc>
                  <a:txBody>
                    <a:bodyPr/>
                    <a:lstStyle/>
                    <a:p>
                      <a:pPr marL="0" marR="0" lvl="0" indent="0" algn="l" defTabSz="3428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</a:rPr>
                        <a:t>A reduced voltage needed to meet the required Doppler tuning range and resolution can have a significant impact on the PZT drive electronics indicating the selection of a thinned crystal may present a design risk.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kern="0" dirty="0">
                          <a:solidFill>
                            <a:schemeClr val="tx1"/>
                          </a:solidFill>
                        </a:rPr>
                        <a:t>Continue working with the µNPRO vendor to achieve a thinned crystal that will reduce the required PZT tuning voltage.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688917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85F84A0-B602-C9D6-DA76-D26453B1706E}"/>
              </a:ext>
            </a:extLst>
          </p:cNvPr>
          <p:cNvSpPr txBox="1"/>
          <p:nvPr/>
        </p:nvSpPr>
        <p:spPr>
          <a:xfrm>
            <a:off x="431180" y="5724292"/>
            <a:ext cx="11250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Observation: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kern="0" dirty="0">
                <a:solidFill>
                  <a:srgbClr val="008000"/>
                </a:solidFill>
              </a:rPr>
              <a:t>Given the stringent intensity, frequency, and phase stability requirements, a small NPRO is ideal.</a:t>
            </a:r>
          </a:p>
        </p:txBody>
      </p:sp>
    </p:spTree>
    <p:extLst>
      <p:ext uri="{BB962C8B-B14F-4D97-AF65-F5344CB8AC3E}">
        <p14:creationId xmlns:p14="http://schemas.microsoft.com/office/powerpoint/2010/main" val="206568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A994AA-4986-A1D7-05FF-49FBCECF5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264" y="133889"/>
            <a:ext cx="9343004" cy="866928"/>
          </a:xfrm>
        </p:spPr>
        <p:txBody>
          <a:bodyPr>
            <a:normAutofit/>
          </a:bodyPr>
          <a:lstStyle/>
          <a:p>
            <a:r>
              <a:rPr lang="en-US" kern="0" dirty="0"/>
              <a:t>Power Amplifier Findings, Recommendations, and Observations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4555F5-6D09-46CF-B12B-680085EEB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4329EF6-39E9-AC21-8340-C5A9E4277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765644"/>
              </p:ext>
            </p:extLst>
          </p:nvPr>
        </p:nvGraphicFramePr>
        <p:xfrm>
          <a:off x="597209" y="1411041"/>
          <a:ext cx="10747298" cy="503139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73649">
                  <a:extLst>
                    <a:ext uri="{9D8B030D-6E8A-4147-A177-3AD203B41FA5}">
                      <a16:colId xmlns:a16="http://schemas.microsoft.com/office/drawing/2014/main" val="195020275"/>
                    </a:ext>
                  </a:extLst>
                </a:gridCol>
                <a:gridCol w="5373649">
                  <a:extLst>
                    <a:ext uri="{9D8B030D-6E8A-4147-A177-3AD203B41FA5}">
                      <a16:colId xmlns:a16="http://schemas.microsoft.com/office/drawing/2014/main" val="823656912"/>
                    </a:ext>
                  </a:extLst>
                </a:gridCol>
              </a:tblGrid>
              <a:tr h="49183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Findings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Recommendations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090092"/>
                  </a:ext>
                </a:extLst>
              </a:tr>
              <a:tr h="699074">
                <a:tc>
                  <a:txBody>
                    <a:bodyPr/>
                    <a:lstStyle/>
                    <a:p>
                      <a:pPr marL="0" marR="0" lvl="0" indent="0" algn="l" defTabSz="3428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The reliability of the optical components in the MOPA design leverages other programs’ development.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Baseline the flight design and test of representative optical components at elevated operational levels.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7707892"/>
                  </a:ext>
                </a:extLst>
              </a:tr>
              <a:tr h="889447">
                <a:tc>
                  <a:txBody>
                    <a:bodyPr/>
                    <a:lstStyle/>
                    <a:p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There is a risk of optical fiber damage during I&amp;T, which requires an increased fiber length to allow for damage repair.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Outline the test plan for integration of the fiber connectors with the optical head to ensure a low insertion loss and a high temperature rated fiber coating.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8149615"/>
                  </a:ext>
                </a:extLst>
              </a:tr>
              <a:tr h="817756">
                <a:tc>
                  <a:txBody>
                    <a:bodyPr/>
                    <a:lstStyle/>
                    <a:p>
                      <a:pPr marL="0" marR="0" lvl="0" indent="0" algn="l" defTabSz="3428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The gain fiber performance is sensitive to thermal management and potential radiation effects, and rad-hard fiber is only available from a non-US source.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Provide a thermal analysis of the gain fiber thermal management requirement to within 0.05°C.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6889170"/>
                  </a:ext>
                </a:extLst>
              </a:tr>
              <a:tr h="1243234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Options exist for the PA 976-nm pump modules that are dependent on final LD vendor selection.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 backup seed laser is being baselined for protection.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 separate source, though improving reliability, adds complexity to the design.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Investigate the 976nm pump diode vendor options for the pumping architecture (e.g., number of diodes, sparing) and the baseline architecture.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</a:rPr>
                        <a:t>Perform a risk analysis of the seed laser dropout and test the shutdown timing with the SCRAM source. </a:t>
                      </a:r>
                      <a:endParaRPr lang="en-US" sz="1600" b="0" kern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9734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22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A201936-E4BB-891E-4550-1D7AC33E2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Pump Diode Scope of Assessment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BE311C-8DCD-4C2A-AF50-4538353DAA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15</a:t>
            </a:fld>
            <a:endParaRPr lang="en-US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51FBCE02-CEBA-47AD-907F-260D057E65E6}"/>
              </a:ext>
            </a:extLst>
          </p:cNvPr>
          <p:cNvSpPr txBox="1">
            <a:spLocks/>
          </p:cNvSpPr>
          <p:nvPr/>
        </p:nvSpPr>
        <p:spPr>
          <a:xfrm>
            <a:off x="267629" y="1137381"/>
            <a:ext cx="11545230" cy="52782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800" kern="0" dirty="0"/>
              <a:t>Aspects reviewed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Design – Assess the design and usage of the 808-nm (MO) and 976-nm (PA) pump diodes in the NASA GSFC LS 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Reliability – Review the GSFC Reliability Plan, and test results to date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Redundancy – Assess the current redundancy plan for the pump laser diodes</a:t>
            </a:r>
          </a:p>
          <a:p>
            <a:pPr>
              <a:spcBef>
                <a:spcPts val="0"/>
              </a:spcBef>
            </a:pPr>
            <a:r>
              <a:rPr lang="en-US" sz="1800" kern="0" dirty="0"/>
              <a:t>Design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 current use of polarization-combined 808nm single-mode pumps enables the highest likelihood for achieving reliability requirements. 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Transition from 808-nm to 885-nm pumping, if commercially available, should increase reliability.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 current use of spatially-combined 976-nm multi-chip pumps should enable excellent efficiency and reliability.</a:t>
            </a:r>
          </a:p>
          <a:p>
            <a:pPr>
              <a:spcBef>
                <a:spcPts val="0"/>
              </a:spcBef>
            </a:pPr>
            <a:r>
              <a:rPr lang="en-US" sz="1800" kern="0" dirty="0"/>
              <a:t>Reliability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 808-nm life test data to date demonstrate feasibility but are not yet adequate to prove acceptable reliability. 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There were no 976-nm life test data available, but based on industry experience, reliability should be adequate.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There were no, or very little, environmental stress data available for either the 808-nm or 976-nm pumps.</a:t>
            </a:r>
          </a:p>
          <a:p>
            <a:pPr>
              <a:spcBef>
                <a:spcPts val="0"/>
              </a:spcBef>
            </a:pPr>
            <a:r>
              <a:rPr lang="en-US" sz="1800" kern="0" dirty="0"/>
              <a:t>Redundancy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There is powerful redundancy built into the LS design for both 808-nm and 976-nm pumps. 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Opportunities should be explored to decrease the allowed FIT budget of other components or subsystems to enable a relaxation in the 808-nm diode FIT budget.</a:t>
            </a:r>
          </a:p>
          <a:p>
            <a:pPr lvl="1">
              <a:spcBef>
                <a:spcPts val="0"/>
              </a:spcBef>
            </a:pPr>
            <a:r>
              <a:rPr lang="en-US" sz="1800" kern="0" dirty="0"/>
              <a:t>There is likely opportunity to reduce the quantity of 976-nm pumps.</a:t>
            </a:r>
          </a:p>
        </p:txBody>
      </p:sp>
    </p:spTree>
    <p:extLst>
      <p:ext uri="{BB962C8B-B14F-4D97-AF65-F5344CB8AC3E}">
        <p14:creationId xmlns:p14="http://schemas.microsoft.com/office/powerpoint/2010/main" val="467363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F12130-DEC1-5E9A-7CB2-89CAA0DEC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Radiation Susceptibility Findings and Recommendations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5D1AA3-2DA3-4F65-8732-9D4BEA455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B1E5F75-E210-9C7D-60B3-A8F05CFB8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661134"/>
              </p:ext>
            </p:extLst>
          </p:nvPr>
        </p:nvGraphicFramePr>
        <p:xfrm>
          <a:off x="909444" y="1916563"/>
          <a:ext cx="9855200" cy="3444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927600">
                  <a:extLst>
                    <a:ext uri="{9D8B030D-6E8A-4147-A177-3AD203B41FA5}">
                      <a16:colId xmlns:a16="http://schemas.microsoft.com/office/drawing/2014/main" val="195020275"/>
                    </a:ext>
                  </a:extLst>
                </a:gridCol>
                <a:gridCol w="4927600">
                  <a:extLst>
                    <a:ext uri="{9D8B030D-6E8A-4147-A177-3AD203B41FA5}">
                      <a16:colId xmlns:a16="http://schemas.microsoft.com/office/drawing/2014/main" val="823656912"/>
                    </a:ext>
                  </a:extLst>
                </a:gridCol>
              </a:tblGrid>
              <a:tr h="4918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Findings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Recommendations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090092"/>
                  </a:ext>
                </a:extLst>
              </a:tr>
              <a:tr h="699074">
                <a:tc>
                  <a:txBody>
                    <a:bodyPr/>
                    <a:lstStyle/>
                    <a:p>
                      <a:pPr marL="0" marR="0" lvl="0" indent="0" algn="l" defTabSz="3428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/>
                        <a:t>Ionizing dose susceptibility in the Yb gain fiber in a passively irradiated, high dose rate test is unclear</a:t>
                      </a:r>
                      <a:endParaRPr lang="en-US" sz="2000" b="0" kern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kern="0" dirty="0">
                          <a:solidFill>
                            <a:schemeClr val="tx1"/>
                          </a:solidFill>
                        </a:rPr>
                        <a:t>Repeat ionizing dose testing on flight lots to quantify variance of degradation and bound worst case analysis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7707892"/>
                  </a:ext>
                </a:extLst>
              </a:tr>
              <a:tr h="889447">
                <a:tc>
                  <a:txBody>
                    <a:bodyPr/>
                    <a:lstStyle/>
                    <a:p>
                      <a:r>
                        <a:rPr lang="en-US" sz="2000" b="0" kern="0" dirty="0"/>
                        <a:t>Rad-hard electronics have not been selected for laser electronics module update and laser pre-stabilization system electronics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b="0" kern="0" dirty="0">
                          <a:solidFill>
                            <a:schemeClr val="tx1"/>
                          </a:solidFill>
                        </a:rPr>
                        <a:t>Enabling COTS components (e.g., PZT driver) have unknown susceptibility to radiation effects and no clear radiation hardened replacement.</a:t>
                      </a:r>
                      <a:endParaRPr lang="en-US" sz="2000" kern="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b="0" kern="0" dirty="0">
                          <a:solidFill>
                            <a:schemeClr val="tx1"/>
                          </a:solidFill>
                        </a:rPr>
                        <a:t>Conduct a SEE test campaign on enabling COTS components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8149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862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2B9A4-BF57-0070-1F19-82F3A2E1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kern="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Observations and Recommendations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2B7614-098A-4B58-866D-570EA2F00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4A9437-C83C-421D-9310-F511CF48B9D5}"/>
              </a:ext>
            </a:extLst>
          </p:cNvPr>
          <p:cNvSpPr txBox="1">
            <a:spLocks/>
          </p:cNvSpPr>
          <p:nvPr/>
        </p:nvSpPr>
        <p:spPr>
          <a:xfrm>
            <a:off x="615175" y="1542347"/>
            <a:ext cx="10818541" cy="468746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The LISA design team is a capable, experienced group that is actively working to validate the TRL 6 design and identify and burn down risks.</a:t>
            </a:r>
          </a:p>
          <a:p>
            <a:r>
              <a:rPr lang="en-US" b="0" kern="0" dirty="0"/>
              <a:t>Challenges faced in transitioning from a TRL 6 design into a flight program include parts obsolescence - the necessary reliance on commercial fiber and electro-optic parts whose availability may change over time.</a:t>
            </a:r>
          </a:p>
          <a:p>
            <a:r>
              <a:rPr lang="en-US" b="0" kern="0" dirty="0"/>
              <a:t>The LISA design team needs to create thorough documentation for all elements in the current program to form a clear basis for tech transfer to vendors in the future, and to be able to quickly evaluate needed changes.</a:t>
            </a:r>
          </a:p>
          <a:p>
            <a:endParaRPr lang="en-US" b="0" i="1" kern="0" dirty="0"/>
          </a:p>
          <a:p>
            <a:r>
              <a:rPr lang="en-US" b="0" i="1" kern="0" dirty="0"/>
              <a:t>There were no alternative viewpoints identified during the course of this assessment by the NESC team </a:t>
            </a:r>
          </a:p>
          <a:p>
            <a:endParaRPr lang="en-US" i="1" kern="0" dirty="0"/>
          </a:p>
        </p:txBody>
      </p:sp>
    </p:spTree>
    <p:extLst>
      <p:ext uri="{BB962C8B-B14F-4D97-AF65-F5344CB8AC3E}">
        <p14:creationId xmlns:p14="http://schemas.microsoft.com/office/powerpoint/2010/main" val="506375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3321788" y="498071"/>
            <a:ext cx="5562600" cy="6096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19E75C-A77B-47A2-BA7D-5DCBB7FE62D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Overall Assessment Summary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A4F88-7AF7-4303-AFD4-BEDF70AFC2C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14306" y="1105868"/>
            <a:ext cx="11335723" cy="557371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000" b="0" dirty="0"/>
              <a:t>The overall SME team’s assessment conclusion is that there are </a:t>
            </a:r>
            <a:r>
              <a:rPr lang="en-US" sz="2000" dirty="0"/>
              <a:t>no fundamental problems or major design issues that will prevent the LISA team from meeting the ESA requirements </a:t>
            </a:r>
            <a:r>
              <a:rPr lang="en-US" sz="2000" b="0" dirty="0"/>
              <a:t>for the TRL 6 demonstrator.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000" b="0" dirty="0"/>
              <a:t>It must be acknowledged that the </a:t>
            </a:r>
            <a:r>
              <a:rPr lang="en-US" sz="2000" dirty="0"/>
              <a:t>LS design is challenging and there will be development risks that must be addressed moving forward</a:t>
            </a:r>
            <a:r>
              <a:rPr lang="en-US" sz="2000" b="0" dirty="0"/>
              <a:t>. There are items that the SME assessment team believes need further consideration, including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1800" dirty="0"/>
              <a:t>The LISA design team needs an improved tracking of requirements and hardware configuration in the LS subsystems, e.g., commercial off-the-shelf (COTS) versus radiation-hardened (rad-hard) parts, to ensure that the design closes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1800" b="1" dirty="0"/>
              <a:t>Testing protocols for components and subsystems needs to be fully developed </a:t>
            </a:r>
            <a:r>
              <a:rPr lang="en-US" sz="1800" b="0" dirty="0"/>
              <a:t>(e.g., functionality, aging, thermal, radiation, etc.) to ensure proper measurements are made and that the design is not affected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1800" dirty="0"/>
              <a:t>The assessment team has two major concerns that will need oversight if ESA selects this design: (1) the TRL 6 design is primarily based on COTS parts and the performance specifications or operating characteristics of the replacement rad-hard parts for beyond TRL 6 may perturb the design, and (2) </a:t>
            </a:r>
            <a:r>
              <a:rPr lang="en-US" sz="1800" b="1" dirty="0"/>
              <a:t>rad-hard part lead times and obsolescence may affect the design’s viability</a:t>
            </a:r>
          </a:p>
        </p:txBody>
      </p:sp>
    </p:spTree>
    <p:extLst>
      <p:ext uri="{BB962C8B-B14F-4D97-AF65-F5344CB8AC3E}">
        <p14:creationId xmlns:p14="http://schemas.microsoft.com/office/powerpoint/2010/main" val="1996999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F51C6B-5AE0-3482-BF27-3980822F2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DE7813-831E-4006-9D10-026A980B4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1</a:t>
            </a:fld>
            <a:endParaRPr lang="en-US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4D5A024A-A3E4-4BEB-BBAB-0C38A87F162A}"/>
              </a:ext>
            </a:extLst>
          </p:cNvPr>
          <p:cNvSpPr txBox="1">
            <a:spLocks/>
          </p:cNvSpPr>
          <p:nvPr/>
        </p:nvSpPr>
        <p:spPr>
          <a:xfrm>
            <a:off x="838200" y="1773142"/>
            <a:ext cx="10515600" cy="250524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kern="0" dirty="0"/>
              <a:t>LISA Program Background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kern="0" dirty="0"/>
              <a:t>LISA Laser Architecture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kern="0" dirty="0"/>
              <a:t>NESC Approach and Panel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kern="0" dirty="0"/>
              <a:t>NESC Methodologies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kern="0" dirty="0"/>
              <a:t>NESC Assessment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kern="0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367446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2AF26-E47B-D664-D291-3EE8841B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650204-43BF-F3AC-1852-E1439A34C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5" y="1286460"/>
            <a:ext cx="10972800" cy="5144235"/>
          </a:xfrm>
        </p:spPr>
        <p:txBody>
          <a:bodyPr>
            <a:normAutofit/>
          </a:bodyPr>
          <a:lstStyle/>
          <a:p>
            <a:r>
              <a:rPr lang="en-US" sz="2800" b="0" dirty="0"/>
              <a:t>The NASA Laser Team acknowledges the assessment study performed by the NESC team.</a:t>
            </a:r>
          </a:p>
          <a:p>
            <a:r>
              <a:rPr lang="en-US" sz="2800" b="0" dirty="0"/>
              <a:t>This assessment was sponsored and funded by NESC from August 2020 to July 2021.</a:t>
            </a:r>
          </a:p>
          <a:p>
            <a:r>
              <a:rPr lang="en-US" sz="2800" b="0" dirty="0"/>
              <a:t>The laser team implemented changes and executing steps to address findings, observations and recommendations from the NESC team. </a:t>
            </a:r>
          </a:p>
          <a:p>
            <a:r>
              <a:rPr lang="en-US" sz="2800" b="0" dirty="0"/>
              <a:t>The laser team is moving forward to qualify the LS design to TRL6 by end of 2023 and prepare to deliver a unit to ESA for evaluation.</a:t>
            </a:r>
          </a:p>
          <a:p>
            <a:pPr marL="342891" lvl="1" indent="0">
              <a:buNone/>
            </a:pPr>
            <a:endParaRPr lang="en-US" sz="2651" dirty="0"/>
          </a:p>
          <a:p>
            <a:pPr marL="342891" lvl="1" indent="0">
              <a:buNone/>
            </a:pPr>
            <a:endParaRPr lang="en-US" sz="265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EC4769-9758-F257-6985-523C1DA9B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F74F4FF-9869-9441-8114-7AC87B7C94E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50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05BA5C-803C-2919-424C-F99B10009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LISA Collaboration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6E55D4-A64A-4943-B612-820E72853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CCBD67-6A88-E941-A6A7-32567C39D086}"/>
              </a:ext>
            </a:extLst>
          </p:cNvPr>
          <p:cNvSpPr txBox="1"/>
          <p:nvPr/>
        </p:nvSpPr>
        <p:spPr>
          <a:xfrm>
            <a:off x="466967" y="1354700"/>
            <a:ext cx="63217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Follow-on to LISA Pathfinder that demonstrated the concept and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LISA is led by ESA, and is a collaboration between ESA, NASA, and international consortium of member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NASA and ESA are in negotiation regarding contributions from NASA. Potential major contributions are:</a:t>
            </a:r>
          </a:p>
          <a:p>
            <a:pPr marL="742950" lvl="1" indent="-285750">
              <a:buFont typeface="System Font Regular"/>
              <a:buChar char="—"/>
            </a:pPr>
            <a:r>
              <a:rPr lang="en-US" sz="2400" dirty="0">
                <a:latin typeface="+mn-lt"/>
              </a:rPr>
              <a:t>Laser System</a:t>
            </a:r>
          </a:p>
          <a:p>
            <a:pPr marL="742950" lvl="1" indent="-285750">
              <a:buFont typeface="System Font Regular"/>
              <a:buChar char="—"/>
            </a:pPr>
            <a:r>
              <a:rPr lang="en-US" sz="2400" dirty="0">
                <a:latin typeface="+mn-lt"/>
              </a:rPr>
              <a:t>Telescope System</a:t>
            </a:r>
          </a:p>
          <a:p>
            <a:pPr marL="742950" lvl="1" indent="-285750">
              <a:buFont typeface="System Font Regular"/>
              <a:buChar char="—"/>
            </a:pPr>
            <a:r>
              <a:rPr lang="en-US" sz="2400" dirty="0">
                <a:latin typeface="+mn-lt"/>
              </a:rPr>
              <a:t>Charge Management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Need TRL 6 by Mission Adoption (around end of 2023)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171D09-E831-2AF7-8696-C995B8E51999}"/>
              </a:ext>
            </a:extLst>
          </p:cNvPr>
          <p:cNvGrpSpPr/>
          <p:nvPr/>
        </p:nvGrpSpPr>
        <p:grpSpPr>
          <a:xfrm>
            <a:off x="9364273" y="4247619"/>
            <a:ext cx="2702379" cy="1884581"/>
            <a:chOff x="9364273" y="3961292"/>
            <a:chExt cx="2702379" cy="18845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2380A7-5DC3-8247-84BF-FB74FB0E1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30" t="1647" r="2353" b="18595"/>
            <a:stretch/>
          </p:blipFill>
          <p:spPr>
            <a:xfrm>
              <a:off x="9364273" y="4017073"/>
              <a:ext cx="2702379" cy="18288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48A03E-1660-1644-98FC-661E33869197}"/>
                </a:ext>
              </a:extLst>
            </p:cNvPr>
            <p:cNvSpPr txBox="1"/>
            <p:nvPr/>
          </p:nvSpPr>
          <p:spPr>
            <a:xfrm>
              <a:off x="10761026" y="3961292"/>
              <a:ext cx="11817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Telescope</a:t>
              </a:r>
            </a:p>
          </p:txBody>
        </p:sp>
      </p:grpSp>
      <p:pic>
        <p:nvPicPr>
          <p:cNvPr id="1028" name="Picture 4" descr="spacecraft with Earth in the background">
            <a:extLst>
              <a:ext uri="{FF2B5EF4-FFF2-40B4-BE49-F238E27FC236}">
                <a16:creationId xmlns:a16="http://schemas.microsoft.com/office/drawing/2014/main" id="{45EB5157-CECA-8644-99BD-93D30250E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044" y="1637328"/>
            <a:ext cx="3833566" cy="21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CF4489-ECD6-AE4F-ACD9-4C9EB929C1BB}"/>
              </a:ext>
            </a:extLst>
          </p:cNvPr>
          <p:cNvSpPr txBox="1"/>
          <p:nvPr/>
        </p:nvSpPr>
        <p:spPr>
          <a:xfrm>
            <a:off x="8142713" y="3567525"/>
            <a:ext cx="3005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LISA Pathfinder Demonstrated in 2016 at L1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D65F22-350B-118C-5C14-07B34A22849E}"/>
              </a:ext>
            </a:extLst>
          </p:cNvPr>
          <p:cNvGrpSpPr/>
          <p:nvPr/>
        </p:nvGrpSpPr>
        <p:grpSpPr>
          <a:xfrm>
            <a:off x="6751783" y="4305876"/>
            <a:ext cx="2522103" cy="1841240"/>
            <a:chOff x="6751783" y="4019549"/>
            <a:chExt cx="2522103" cy="184124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C8FD81D-B6EF-CAA6-1382-A43DD9B6D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64792" y="4019549"/>
              <a:ext cx="2309094" cy="18288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290010-7A94-7B47-99A8-126A52E42BFC}"/>
                </a:ext>
              </a:extLst>
            </p:cNvPr>
            <p:cNvSpPr txBox="1"/>
            <p:nvPr/>
          </p:nvSpPr>
          <p:spPr>
            <a:xfrm>
              <a:off x="6751783" y="5522235"/>
              <a:ext cx="1113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Laser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876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wave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09" y="1193645"/>
            <a:ext cx="6520873" cy="5096317"/>
          </a:xfrm>
        </p:spPr>
        <p:txBody>
          <a:bodyPr>
            <a:normAutofit/>
          </a:bodyPr>
          <a:lstStyle/>
          <a:p>
            <a:r>
              <a:rPr lang="en-US" dirty="0"/>
              <a:t>LISA (Laser Interferometer Space Antenna)</a:t>
            </a:r>
          </a:p>
          <a:p>
            <a:pPr lvl="1"/>
            <a:r>
              <a:rPr lang="en-US" sz="1800" dirty="0"/>
              <a:t>ESA (European Space Agency)-led mission, ~2034 launch</a:t>
            </a:r>
          </a:p>
          <a:p>
            <a:pPr lvl="1"/>
            <a:r>
              <a:rPr lang="en-US" sz="1800" dirty="0"/>
              <a:t>Displacement measurement between “free” masses</a:t>
            </a:r>
          </a:p>
          <a:p>
            <a:pPr lvl="2"/>
            <a:r>
              <a:rPr lang="en-US" sz="1800" dirty="0"/>
              <a:t>Concept validated by the LISA pathfinder mission</a:t>
            </a:r>
          </a:p>
          <a:p>
            <a:pPr lvl="1"/>
            <a:r>
              <a:rPr lang="en-US" sz="1800" dirty="0"/>
              <a:t>Laser system</a:t>
            </a:r>
          </a:p>
          <a:p>
            <a:pPr lvl="2"/>
            <a:r>
              <a:rPr lang="en-US" sz="1800" dirty="0"/>
              <a:t>Candidate US (NASA) component contribution</a:t>
            </a:r>
          </a:p>
          <a:p>
            <a:r>
              <a:rPr lang="en-US" dirty="0"/>
              <a:t>Size of strain </a:t>
            </a:r>
            <a:r>
              <a:rPr lang="en-US" i="1" dirty="0"/>
              <a:t>h</a:t>
            </a:r>
            <a:r>
              <a:rPr lang="en-US" dirty="0"/>
              <a:t> </a:t>
            </a:r>
          </a:p>
          <a:p>
            <a:pPr lvl="1"/>
            <a:r>
              <a:rPr lang="en-US" sz="1800" dirty="0"/>
              <a:t>h~10</a:t>
            </a:r>
            <a:r>
              <a:rPr lang="en-US" sz="1800" baseline="30000" dirty="0"/>
              <a:t>-21</a:t>
            </a:r>
            <a:r>
              <a:rPr lang="en-US" sz="1800" dirty="0"/>
              <a:t> for typical GW source</a:t>
            </a:r>
          </a:p>
          <a:p>
            <a:pPr lvl="2"/>
            <a:r>
              <a:rPr lang="en-US" sz="1800" dirty="0"/>
              <a:t>L~2.5 x 10</a:t>
            </a:r>
            <a:r>
              <a:rPr lang="en-US" sz="1800" baseline="30000" dirty="0"/>
              <a:t>6</a:t>
            </a:r>
            <a:r>
              <a:rPr lang="en-US" sz="1800" dirty="0"/>
              <a:t>km (LISA): L* h ~ 1 pm </a:t>
            </a:r>
          </a:p>
          <a:p>
            <a:pPr lvl="2"/>
            <a:endParaRPr lang="en-US" sz="1800" dirty="0"/>
          </a:p>
          <a:p>
            <a:endParaRPr lang="en-US" dirty="0"/>
          </a:p>
        </p:txBody>
      </p:sp>
      <p:pic>
        <p:nvPicPr>
          <p:cNvPr id="4" name="Picture 2" descr="LISA-wave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4030" y="1365888"/>
            <a:ext cx="3583165" cy="26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718876-04CB-5243-AB91-43FB9C0AB1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8909"/>
          <a:stretch/>
        </p:blipFill>
        <p:spPr>
          <a:xfrm>
            <a:off x="7571184" y="4289060"/>
            <a:ext cx="3743362" cy="2000903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568710-C1F4-0A29-FD95-942A826DBF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128"/>
          <a:stretch/>
        </p:blipFill>
        <p:spPr>
          <a:xfrm>
            <a:off x="2539420" y="4464875"/>
            <a:ext cx="4360144" cy="2092556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145E7E-0E9D-0F74-C904-7D6CAEAB5D08}"/>
              </a:ext>
            </a:extLst>
          </p:cNvPr>
          <p:cNvSpPr txBox="1"/>
          <p:nvPr/>
        </p:nvSpPr>
        <p:spPr>
          <a:xfrm>
            <a:off x="9605818" y="3739031"/>
            <a:ext cx="1846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LISA Mission Concept</a:t>
            </a:r>
          </a:p>
        </p:txBody>
      </p:sp>
    </p:spTree>
    <p:extLst>
      <p:ext uri="{BB962C8B-B14F-4D97-AF65-F5344CB8AC3E}">
        <p14:creationId xmlns:p14="http://schemas.microsoft.com/office/powerpoint/2010/main" val="2360678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BDB0C7-8503-410A-B1B1-FCB95DCA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030" y="133888"/>
            <a:ext cx="9343004" cy="86692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Laser Systems for LISA and Redundancy Strategy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56854C-92C8-4EAA-B3CF-B21C5C06C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4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376FA82-608D-CCC7-6C30-60CE90B279DE}"/>
              </a:ext>
            </a:extLst>
          </p:cNvPr>
          <p:cNvSpPr txBox="1">
            <a:spLocks/>
          </p:cNvSpPr>
          <p:nvPr/>
        </p:nvSpPr>
        <p:spPr>
          <a:xfrm>
            <a:off x="4368800" y="1469861"/>
            <a:ext cx="7620000" cy="5097193"/>
          </a:xfrm>
          <a:prstGeom prst="rect">
            <a:avLst/>
          </a:prstGeom>
        </p:spPr>
        <p:txBody>
          <a:bodyPr>
            <a:noAutofit/>
          </a:bodyPr>
          <a:lstStyle>
            <a:lvl1pPr marL="257168" indent="-257168" algn="l" defTabSz="342891" rtl="0" eaLnBrk="1" latinLnBrk="0" hangingPunct="1">
              <a:spcBef>
                <a:spcPct val="20000"/>
              </a:spcBef>
              <a:buClr>
                <a:srgbClr val="000090"/>
              </a:buClr>
              <a:buFont typeface="Arial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1" rtl="0" eaLnBrk="1" latinLnBrk="0" hangingPunct="1">
              <a:spcBef>
                <a:spcPct val="20000"/>
              </a:spcBef>
              <a:buClr>
                <a:srgbClr val="000090"/>
              </a:buClr>
              <a:buFont typeface="Calibri" pitchFamily="34" charset="0"/>
              <a:buChar char="–"/>
              <a:defRPr sz="1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Clr>
                <a:srgbClr val="000090"/>
              </a:buClr>
              <a:buFont typeface="Courier New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Clr>
                <a:srgbClr val="000090"/>
              </a:buClr>
              <a:buFont typeface="Arial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Clr>
                <a:srgbClr val="000090"/>
              </a:buClr>
              <a:buFont typeface="Lucida Grande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400" dirty="0"/>
              <a:t>Each Spacecraft (SC) has one Laser System (LS)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Each LS has two Laser Assemblies (LA) and one Frequency Reference System (FRS)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Each LA has two Laser Heads (LH) - one hot and one cold redundancy</a:t>
            </a:r>
          </a:p>
          <a:p>
            <a:pPr marL="1579050" lvl="2" indent="-17145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en-US" sz="1800" dirty="0"/>
              <a:t>4 LH per SC, 12 in the constellation.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Each LH comprises a Laser Optical Module (LOM) and Laser Electrical Module (LEM)</a:t>
            </a:r>
          </a:p>
          <a:p>
            <a:pPr marL="1579050" lvl="2" indent="-17145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en-US" sz="1800" dirty="0"/>
              <a:t>LOM is a Master Oscillator Power Amplifier (MOPA) laser</a:t>
            </a:r>
          </a:p>
          <a:p>
            <a:pPr marL="1579050" lvl="2" indent="-17145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en-US" sz="1800" dirty="0"/>
              <a:t>1 Laser is the master and the remaining 5 are transponders.</a:t>
            </a:r>
          </a:p>
          <a:p>
            <a:pPr fontAlgn="auto">
              <a:spcAft>
                <a:spcPts val="0"/>
              </a:spcAft>
            </a:pPr>
            <a:r>
              <a:rPr lang="en-US" sz="2400" dirty="0"/>
              <a:t>One Frequency Reference System (FRS) per S/C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Redundancy at constellation level (3 in the constellation)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</a:pPr>
            <a:endParaRPr lang="en-US" sz="24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4592BA-08A8-8169-67A3-A44AB89B63F4}"/>
              </a:ext>
            </a:extLst>
          </p:cNvPr>
          <p:cNvGrpSpPr/>
          <p:nvPr/>
        </p:nvGrpSpPr>
        <p:grpSpPr>
          <a:xfrm>
            <a:off x="1026889" y="1308967"/>
            <a:ext cx="2628217" cy="2338585"/>
            <a:chOff x="1203176" y="2849034"/>
            <a:chExt cx="2423665" cy="215657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82993FD-81C1-FE95-8FDC-6CD9F5FC660A}"/>
                </a:ext>
              </a:extLst>
            </p:cNvPr>
            <p:cNvGrpSpPr/>
            <p:nvPr/>
          </p:nvGrpSpPr>
          <p:grpSpPr>
            <a:xfrm>
              <a:off x="1203176" y="2877533"/>
              <a:ext cx="2423665" cy="2118701"/>
              <a:chOff x="884394" y="2860755"/>
              <a:chExt cx="2423665" cy="2118701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69C316B-04F2-9737-C69B-FFF9B6B8F89F}"/>
                  </a:ext>
                </a:extLst>
              </p:cNvPr>
              <p:cNvGrpSpPr/>
              <p:nvPr/>
            </p:nvGrpSpPr>
            <p:grpSpPr>
              <a:xfrm>
                <a:off x="1623325" y="4202216"/>
                <a:ext cx="945803" cy="777240"/>
                <a:chOff x="1528948" y="4017659"/>
                <a:chExt cx="945803" cy="77724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59C48E6F-ABCA-9BAF-01B8-FF1E82386E08}"/>
                    </a:ext>
                  </a:extLst>
                </p:cNvPr>
                <p:cNvSpPr/>
                <p:nvPr/>
              </p:nvSpPr>
              <p:spPr>
                <a:xfrm>
                  <a:off x="1528948" y="4017659"/>
                  <a:ext cx="945803" cy="77724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 dirty="0"/>
                </a:p>
              </p:txBody>
            </p: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D52D1F20-7447-C3C8-BFEB-4C50172D5F49}"/>
                    </a:ext>
                  </a:extLst>
                </p:cNvPr>
                <p:cNvGrpSpPr/>
                <p:nvPr/>
              </p:nvGrpSpPr>
              <p:grpSpPr>
                <a:xfrm>
                  <a:off x="1569117" y="4127051"/>
                  <a:ext cx="865464" cy="419449"/>
                  <a:chOff x="1543573" y="4069360"/>
                  <a:chExt cx="865464" cy="419449"/>
                </a:xfrm>
              </p:grpSpPr>
              <p:sp>
                <p:nvSpPr>
                  <p:cNvPr id="36" name="Process 35">
                    <a:extLst>
                      <a:ext uri="{FF2B5EF4-FFF2-40B4-BE49-F238E27FC236}">
                        <a16:creationId xmlns:a16="http://schemas.microsoft.com/office/drawing/2014/main" id="{DAF9EF18-A354-06D8-EF57-9909FF721CB5}"/>
                      </a:ext>
                    </a:extLst>
                  </p:cNvPr>
                  <p:cNvSpPr/>
                  <p:nvPr/>
                </p:nvSpPr>
                <p:spPr>
                  <a:xfrm>
                    <a:off x="1543573" y="4069360"/>
                    <a:ext cx="377505" cy="419449"/>
                  </a:xfrm>
                  <a:prstGeom prst="flowChartProcess">
                    <a:avLst/>
                  </a:prstGeom>
                  <a:solidFill>
                    <a:schemeClr val="accent5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r>
                      <a:rPr lang="en-US" sz="1000" dirty="0"/>
                      <a:t>LA</a:t>
                    </a:r>
                  </a:p>
                </p:txBody>
              </p:sp>
              <p:sp>
                <p:nvSpPr>
                  <p:cNvPr id="37" name="Process 36">
                    <a:extLst>
                      <a:ext uri="{FF2B5EF4-FFF2-40B4-BE49-F238E27FC236}">
                        <a16:creationId xmlns:a16="http://schemas.microsoft.com/office/drawing/2014/main" id="{F416BA01-EAC6-4D6B-0077-5EDFE69811C5}"/>
                      </a:ext>
                    </a:extLst>
                  </p:cNvPr>
                  <p:cNvSpPr/>
                  <p:nvPr/>
                </p:nvSpPr>
                <p:spPr>
                  <a:xfrm>
                    <a:off x="2031532" y="4069360"/>
                    <a:ext cx="377505" cy="419449"/>
                  </a:xfrm>
                  <a:prstGeom prst="flowChartProcess">
                    <a:avLst/>
                  </a:prstGeom>
                  <a:solidFill>
                    <a:schemeClr val="accent5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r>
                      <a:rPr lang="en-US" sz="1000" dirty="0"/>
                      <a:t>LA</a:t>
                    </a:r>
                  </a:p>
                </p:txBody>
              </p:sp>
            </p:grp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512D694D-7003-1684-731B-8B5A0D3EB3DA}"/>
                  </a:ext>
                </a:extLst>
              </p:cNvPr>
              <p:cNvGrpSpPr/>
              <p:nvPr/>
            </p:nvGrpSpPr>
            <p:grpSpPr>
              <a:xfrm>
                <a:off x="884394" y="2860755"/>
                <a:ext cx="2423665" cy="782165"/>
                <a:chOff x="884394" y="2860755"/>
                <a:chExt cx="2423665" cy="782165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018B0E08-C80F-6B53-9504-D7DDFA923221}"/>
                    </a:ext>
                  </a:extLst>
                </p:cNvPr>
                <p:cNvGrpSpPr/>
                <p:nvPr/>
              </p:nvGrpSpPr>
              <p:grpSpPr>
                <a:xfrm>
                  <a:off x="884394" y="2870355"/>
                  <a:ext cx="945803" cy="772565"/>
                  <a:chOff x="1528948" y="3883326"/>
                  <a:chExt cx="945803" cy="772565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A445EAFF-E2DC-7A92-5A22-D1671BA42A83}"/>
                      </a:ext>
                    </a:extLst>
                  </p:cNvPr>
                  <p:cNvSpPr/>
                  <p:nvPr/>
                </p:nvSpPr>
                <p:spPr>
                  <a:xfrm>
                    <a:off x="1528948" y="3883326"/>
                    <a:ext cx="945803" cy="772565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7DF6C829-8FBD-9BD1-0B15-76C3F5DE2E9C}"/>
                      </a:ext>
                    </a:extLst>
                  </p:cNvPr>
                  <p:cNvGrpSpPr/>
                  <p:nvPr/>
                </p:nvGrpSpPr>
                <p:grpSpPr>
                  <a:xfrm>
                    <a:off x="1569117" y="4127051"/>
                    <a:ext cx="865464" cy="419449"/>
                    <a:chOff x="1543573" y="4069360"/>
                    <a:chExt cx="865464" cy="419449"/>
                  </a:xfrm>
                </p:grpSpPr>
                <p:sp>
                  <p:nvSpPr>
                    <p:cNvPr id="32" name="Process 31">
                      <a:extLst>
                        <a:ext uri="{FF2B5EF4-FFF2-40B4-BE49-F238E27FC236}">
                          <a16:creationId xmlns:a16="http://schemas.microsoft.com/office/drawing/2014/main" id="{80B9E7A4-4B73-719C-0B82-7E19E98B31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43573" y="4069360"/>
                      <a:ext cx="377505" cy="419449"/>
                    </a:xfrm>
                    <a:prstGeom prst="flowChartProcess">
                      <a:avLst/>
                    </a:prstGeom>
                    <a:solidFill>
                      <a:schemeClr val="accent5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bIns="0" rtlCol="0" anchor="ctr"/>
                    <a:lstStyle/>
                    <a:p>
                      <a:pPr algn="ctr"/>
                      <a:r>
                        <a:rPr lang="en-US" sz="1000" dirty="0"/>
                        <a:t>LA</a:t>
                      </a:r>
                    </a:p>
                  </p:txBody>
                </p:sp>
                <p:sp>
                  <p:nvSpPr>
                    <p:cNvPr id="33" name="Process 32">
                      <a:extLst>
                        <a:ext uri="{FF2B5EF4-FFF2-40B4-BE49-F238E27FC236}">
                          <a16:creationId xmlns:a16="http://schemas.microsoft.com/office/drawing/2014/main" id="{2A7B94D8-EB01-A7E0-AAD7-58EC7E6915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31532" y="4069360"/>
                      <a:ext cx="377505" cy="419449"/>
                    </a:xfrm>
                    <a:prstGeom prst="flowChartProcess">
                      <a:avLst/>
                    </a:prstGeom>
                    <a:solidFill>
                      <a:schemeClr val="accent5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r>
                        <a:rPr lang="en-US" sz="1000" dirty="0"/>
                        <a:t>LA</a:t>
                      </a:r>
                    </a:p>
                  </p:txBody>
                </p:sp>
              </p:grp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14C7CF92-80AF-B657-8BEF-144C2063F31A}"/>
                    </a:ext>
                  </a:extLst>
                </p:cNvPr>
                <p:cNvGrpSpPr/>
                <p:nvPr/>
              </p:nvGrpSpPr>
              <p:grpSpPr>
                <a:xfrm>
                  <a:off x="2362256" y="2860755"/>
                  <a:ext cx="945803" cy="777240"/>
                  <a:chOff x="1528948" y="3873726"/>
                  <a:chExt cx="945803" cy="777240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E9E1E8DD-E96C-6487-BC3F-B18AA45A8265}"/>
                      </a:ext>
                    </a:extLst>
                  </p:cNvPr>
                  <p:cNvSpPr/>
                  <p:nvPr/>
                </p:nvSpPr>
                <p:spPr>
                  <a:xfrm>
                    <a:off x="1528948" y="3873726"/>
                    <a:ext cx="945803" cy="77724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grpSp>
                <p:nvGrpSpPr>
                  <p:cNvPr id="27" name="Group 26">
                    <a:extLst>
                      <a:ext uri="{FF2B5EF4-FFF2-40B4-BE49-F238E27FC236}">
                        <a16:creationId xmlns:a16="http://schemas.microsoft.com/office/drawing/2014/main" id="{A84C4FF5-8489-FB70-9F3B-A0F98A9C3B05}"/>
                      </a:ext>
                    </a:extLst>
                  </p:cNvPr>
                  <p:cNvGrpSpPr/>
                  <p:nvPr/>
                </p:nvGrpSpPr>
                <p:grpSpPr>
                  <a:xfrm>
                    <a:off x="1569117" y="4127051"/>
                    <a:ext cx="865464" cy="419449"/>
                    <a:chOff x="1543573" y="4069360"/>
                    <a:chExt cx="865464" cy="419449"/>
                  </a:xfrm>
                </p:grpSpPr>
                <p:sp>
                  <p:nvSpPr>
                    <p:cNvPr id="28" name="Process 27">
                      <a:extLst>
                        <a:ext uri="{FF2B5EF4-FFF2-40B4-BE49-F238E27FC236}">
                          <a16:creationId xmlns:a16="http://schemas.microsoft.com/office/drawing/2014/main" id="{249A847E-546A-B4D1-803E-D0E427E2D2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43573" y="4069360"/>
                      <a:ext cx="377505" cy="419449"/>
                    </a:xfrm>
                    <a:prstGeom prst="flowChartProcess">
                      <a:avLst/>
                    </a:prstGeom>
                    <a:solidFill>
                      <a:schemeClr val="accent5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r>
                        <a:rPr lang="en-US" sz="1000" dirty="0"/>
                        <a:t>LA</a:t>
                      </a:r>
                    </a:p>
                  </p:txBody>
                </p:sp>
                <p:sp>
                  <p:nvSpPr>
                    <p:cNvPr id="29" name="Process 28">
                      <a:extLst>
                        <a:ext uri="{FF2B5EF4-FFF2-40B4-BE49-F238E27FC236}">
                          <a16:creationId xmlns:a16="http://schemas.microsoft.com/office/drawing/2014/main" id="{167615A8-0164-2121-EB11-F2455CBA0D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31532" y="4069360"/>
                      <a:ext cx="377505" cy="419449"/>
                    </a:xfrm>
                    <a:prstGeom prst="flowChartProcess">
                      <a:avLst/>
                    </a:prstGeom>
                    <a:solidFill>
                      <a:schemeClr val="accent5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r>
                        <a:rPr lang="en-US" sz="1000" dirty="0"/>
                        <a:t>LA</a:t>
                      </a:r>
                    </a:p>
                  </p:txBody>
                </p:sp>
              </p:grpSp>
            </p:grpSp>
          </p:grp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8D0E1DBA-4F44-5D35-97EF-4CD23B1E234C}"/>
                  </a:ext>
                </a:extLst>
              </p:cNvPr>
              <p:cNvCxnSpPr>
                <a:stCxn id="36" idx="0"/>
                <a:endCxn id="32" idx="2"/>
              </p:cNvCxnSpPr>
              <p:nvPr/>
            </p:nvCxnSpPr>
            <p:spPr>
              <a:xfrm flipH="1" flipV="1">
                <a:off x="1113316" y="3533529"/>
                <a:ext cx="738931" cy="7780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6C3B4AAD-0345-F02A-48AE-6463C039BD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8015" y="3565321"/>
                <a:ext cx="679508" cy="72145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516D3E0-C4E1-0E51-8CA8-EBCC993368FA}"/>
                  </a:ext>
                </a:extLst>
              </p:cNvPr>
              <p:cNvCxnSpPr>
                <a:cxnSpLocks/>
                <a:stCxn id="37" idx="0"/>
                <a:endCxn id="29" idx="2"/>
              </p:cNvCxnSpPr>
              <p:nvPr/>
            </p:nvCxnSpPr>
            <p:spPr>
              <a:xfrm flipV="1">
                <a:off x="2340206" y="3533529"/>
                <a:ext cx="738931" cy="7780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DFF2EA5B-401D-05CB-9718-52659E6526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7640" y="3548542"/>
                <a:ext cx="696287" cy="75500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0E458A56-6D9C-C531-05DE-2FDC0839D4BF}"/>
                  </a:ext>
                </a:extLst>
              </p:cNvPr>
              <p:cNvCxnSpPr>
                <a:cxnSpLocks/>
                <a:stCxn id="33" idx="3"/>
                <a:endCxn id="28" idx="1"/>
              </p:cNvCxnSpPr>
              <p:nvPr/>
            </p:nvCxnSpPr>
            <p:spPr>
              <a:xfrm>
                <a:off x="1790027" y="3323805"/>
                <a:ext cx="612398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EB1362A7-8906-A356-C02C-40C95E6485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70078" y="3375537"/>
                <a:ext cx="64008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EF7737-42A8-A257-1A8B-23AA2A214541}"/>
                </a:ext>
              </a:extLst>
            </p:cNvPr>
            <p:cNvSpPr txBox="1"/>
            <p:nvPr/>
          </p:nvSpPr>
          <p:spPr>
            <a:xfrm>
              <a:off x="1380068" y="2849034"/>
              <a:ext cx="589256" cy="293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SC 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F8EDB2-22B3-0CEC-9996-F77D79DE7B19}"/>
                </a:ext>
              </a:extLst>
            </p:cNvPr>
            <p:cNvSpPr txBox="1"/>
            <p:nvPr/>
          </p:nvSpPr>
          <p:spPr>
            <a:xfrm>
              <a:off x="2853268" y="2849034"/>
              <a:ext cx="589256" cy="293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SC B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B6CD04-46C1-F138-4513-3F67E3C26553}"/>
                </a:ext>
              </a:extLst>
            </p:cNvPr>
            <p:cNvSpPr txBox="1"/>
            <p:nvPr/>
          </p:nvSpPr>
          <p:spPr>
            <a:xfrm>
              <a:off x="2108202" y="4711701"/>
              <a:ext cx="591057" cy="293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SC C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A55D81B-6791-DBAB-FC13-4FA50598A61D}"/>
              </a:ext>
            </a:extLst>
          </p:cNvPr>
          <p:cNvGrpSpPr/>
          <p:nvPr/>
        </p:nvGrpSpPr>
        <p:grpSpPr>
          <a:xfrm>
            <a:off x="325314" y="3858646"/>
            <a:ext cx="4052711" cy="2163556"/>
            <a:chOff x="8544208" y="3646117"/>
            <a:chExt cx="3372167" cy="180024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EC4C79A-7AF2-9CF4-3C4A-CB6DA369C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44208" y="3646117"/>
              <a:ext cx="3372167" cy="1800245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B2D0A0B2-381C-4251-499A-3ED13CE3B208}"/>
                </a:ext>
              </a:extLst>
            </p:cNvPr>
            <p:cNvSpPr/>
            <p:nvPr/>
          </p:nvSpPr>
          <p:spPr>
            <a:xfrm>
              <a:off x="9910616" y="4901538"/>
              <a:ext cx="674255" cy="233881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FRS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8793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33E1DF-899B-4B2F-9180-2B09E8E2EC8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Study description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CC1B4-C741-4E61-ACEF-F190B4AB2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9C28-B24D-459B-AD21-3B2AFA59FDB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31520" y="1436854"/>
            <a:ext cx="10515600" cy="48577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/>
              <a:t>Problem Description</a:t>
            </a:r>
          </a:p>
          <a:p>
            <a:pPr lvl="1"/>
            <a:r>
              <a:rPr lang="en-US" sz="2000" dirty="0"/>
              <a:t>The LISA LS is the basis for the measurement system for the proposed LISA mission led by the ESA with a target launch date in ~2034. One of NASA’s possible contributions is the laser for the measurement system.</a:t>
            </a:r>
          </a:p>
          <a:p>
            <a:pPr lvl="1"/>
            <a:r>
              <a:rPr lang="en-US" sz="2000" dirty="0"/>
              <a:t>The LISA measurement system is designed to measure Gravitational Waves from Massive Black Hole Binary star systems that deform space-time and can be detected as a change in the length of the interferometer arms (~10 pm/Hz</a:t>
            </a:r>
            <a:r>
              <a:rPr lang="en-US" sz="2000" baseline="30000" dirty="0"/>
              <a:t>1/2</a:t>
            </a:r>
            <a:r>
              <a:rPr lang="en-US" sz="2000" dirty="0"/>
              <a:t>). </a:t>
            </a:r>
          </a:p>
          <a:p>
            <a:pPr lvl="1"/>
            <a:r>
              <a:rPr lang="en-US" sz="2000" dirty="0"/>
              <a:t>Ensuring the appropriate reliability for the LISA LS is a critical challenge. A key performance requirement for the final design ESA selects will be the simultaneous and stable in-orbit operation of 6 laser heads (LH) on three different spacecraft (SC) over a period of 5 years, with a goal 11 years, without any prolonged interruptions. </a:t>
            </a:r>
          </a:p>
          <a:p>
            <a:pPr lvl="1"/>
            <a:r>
              <a:rPr lang="en-US" sz="2000" dirty="0"/>
              <a:t>This assessment is to determine if the LS design and development plan is on track to meet the requirements provided by ESA in the TRL 6 demonstrator requirements document. 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3815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33E1DF-899B-4B2F-9180-2B09E8E2EC8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Scope of Assessment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CC1B4-C741-4E61-ACEF-F190B4AB2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9C28-B24D-459B-AD21-3B2AFA59FDB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5848" y="1243264"/>
            <a:ext cx="10515600" cy="485775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en-US" sz="2800" dirty="0"/>
              <a:t>Scope</a:t>
            </a:r>
          </a:p>
          <a:p>
            <a:pPr lvl="1"/>
            <a:r>
              <a:rPr lang="en-US" sz="2400" dirty="0"/>
              <a:t>NASA’s  Goddard Space Flight Center (GSFC) requests that the NASA Engineering &amp; Safety Center (NESC) assess the Technology Readiness Level (TRL) 6 design of the Laser System (LS) for the Laser Interferometer Space Antenna (LISA). The reliability assessment through this effort will, at a minimum, produce an evaluation of the LISA Laser Transmitter reliability, physics-of-failure analysis, identification of failure modes, and screening opportunities for laser components. The effort shall include the following tasks: </a:t>
            </a:r>
          </a:p>
          <a:p>
            <a:pPr marL="1206500" lvl="1" indent="-341313">
              <a:buFont typeface="+mj-lt"/>
              <a:buAutoNum type="alphaLcParenR"/>
            </a:pPr>
            <a:r>
              <a:rPr lang="en-US" sz="2400" dirty="0"/>
              <a:t>Assess the design for weaknesses and suggest improvements to mitigate risks, </a:t>
            </a:r>
          </a:p>
          <a:p>
            <a:pPr marL="1206500" lvl="1" indent="-341313">
              <a:buFont typeface="+mj-lt"/>
              <a:buAutoNum type="alphaLcParenR"/>
            </a:pPr>
            <a:r>
              <a:rPr lang="en-US" sz="2400" dirty="0"/>
              <a:t>Assess the laser reliability plan for weaknesses and suggest improvements to mitigate risks and improve effectiveness, and </a:t>
            </a:r>
          </a:p>
          <a:p>
            <a:pPr marL="1206500" lvl="1" indent="-341313">
              <a:buFont typeface="+mj-lt"/>
              <a:buAutoNum type="alphaLcParenR"/>
            </a:pPr>
            <a:r>
              <a:rPr lang="en-US" sz="2400" dirty="0"/>
              <a:t>Assess the current redundancy plan on laser subsystems for weaknesses and suggest improvements to mitigate risks and improve effectiveness.</a:t>
            </a:r>
          </a:p>
        </p:txBody>
      </p:sp>
    </p:spTree>
    <p:extLst>
      <p:ext uri="{BB962C8B-B14F-4D97-AF65-F5344CB8AC3E}">
        <p14:creationId xmlns:p14="http://schemas.microsoft.com/office/powerpoint/2010/main" val="355467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33E1DF-899B-4B2F-9180-2B09E8E2EC8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NESC Review panel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CC1B4-C741-4E61-ACEF-F190B4AB2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FC8337-2617-4A9E-BDAB-824D967E6C07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CC871-3831-488A-A864-DC52F6887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545" y="1569818"/>
            <a:ext cx="8685899" cy="48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36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9A9B-F8B8-6B34-0718-507EFB23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level Laser requirements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7C4487-EF37-7631-2AC8-5B6A11C52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F74F4FF-9869-9441-8114-7AC87B7C94E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1305C3-74C3-8BD8-46AC-801F2407B853}"/>
              </a:ext>
            </a:extLst>
          </p:cNvPr>
          <p:cNvSpPr txBox="1"/>
          <p:nvPr/>
        </p:nvSpPr>
        <p:spPr>
          <a:xfrm>
            <a:off x="516834" y="1386268"/>
            <a:ext cx="11608905" cy="471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Dimensions 330 × 330 × 250 mm</a:t>
            </a:r>
            <a:r>
              <a:rPr lang="en-US" sz="2000" baseline="30000" dirty="0">
                <a:effectLst/>
              </a:rPr>
              <a:t>3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Mass 12kg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LH dissipated power &lt;75W (TBR)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LH operating temperature 20±5°C (TBR)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LH non-operating temperature -20°C to +40°C (TBR)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LOM Output Power &gt;2W on optical bench (OB) at end of life (</a:t>
            </a:r>
            <a:r>
              <a:rPr lang="en-US" sz="2000" dirty="0" err="1">
                <a:effectLst/>
              </a:rPr>
              <a:t>EoL</a:t>
            </a:r>
            <a:r>
              <a:rPr lang="en-US" sz="2000" dirty="0">
                <a:effectLst/>
              </a:rPr>
              <a:t>)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Wavelength 1064.50, -0.05/+0.10 nm 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Polarization extinction ratio (PER) &gt;20dB (TBC) </a:t>
            </a:r>
            <a:endParaRPr lang="en-US" sz="2400" dirty="0">
              <a:effectLst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</a:rPr>
              <a:t>Lifetime &gt;16 years</a:t>
            </a:r>
            <a:endParaRPr lang="en-US" sz="2400" dirty="0">
              <a:effectLst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</a:pPr>
            <a:r>
              <a:rPr lang="en-US" sz="1800" dirty="0">
                <a:effectLst/>
              </a:rPr>
              <a:t>6 years on ground with ~1 year for integration and testing, plus 5 years (TBC) of storage</a:t>
            </a:r>
            <a:endParaRPr lang="en-US" sz="2400" dirty="0">
              <a:effectLst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</a:pPr>
            <a:r>
              <a:rPr lang="en-US" sz="1800" dirty="0">
                <a:effectLst/>
              </a:rPr>
              <a:t>1.5 years TBC OFF state in operational environment (cruise phase)</a:t>
            </a:r>
            <a:endParaRPr lang="en-US" sz="2400" dirty="0">
              <a:effectLst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</a:pPr>
            <a:r>
              <a:rPr lang="en-US" sz="1800" dirty="0">
                <a:effectLst/>
              </a:rPr>
              <a:t>5 (TBC) years continuous operation in nominal science mode (nominal mission lifetime)</a:t>
            </a:r>
            <a:endParaRPr lang="en-US" sz="2400" dirty="0">
              <a:effectLst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</a:pPr>
            <a:r>
              <a:rPr lang="en-US" sz="1800" dirty="0">
                <a:effectLst/>
              </a:rPr>
              <a:t>11 (Goal) years continuous operation in nominal science mode (extended mission lifetime)  </a:t>
            </a:r>
            <a:endParaRPr lang="en-US" sz="24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222717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6178</TotalTime>
  <Words>2648</Words>
  <Application>Microsoft Office PowerPoint</Application>
  <PresentationFormat>Widescreen</PresentationFormat>
  <Paragraphs>245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Courier New</vt:lpstr>
      <vt:lpstr>Lato Light</vt:lpstr>
      <vt:lpstr>Lucida Grande</vt:lpstr>
      <vt:lpstr>Symbol</vt:lpstr>
      <vt:lpstr>System Font Regular</vt:lpstr>
      <vt:lpstr>Times New Roman</vt:lpstr>
      <vt:lpstr>Wingdings</vt:lpstr>
      <vt:lpstr>Wingdings 3</vt:lpstr>
      <vt:lpstr>2_Office Theme</vt:lpstr>
      <vt:lpstr>Independent Reliability Assessment and Progress Review of the NASA GSFC Laser Transmitter for the LISA Program</vt:lpstr>
      <vt:lpstr>Outline</vt:lpstr>
      <vt:lpstr>LISA Collaboration</vt:lpstr>
      <vt:lpstr>Gravitational wave detection</vt:lpstr>
      <vt:lpstr>Laser Systems for LISA and Redundancy Strategy</vt:lpstr>
      <vt:lpstr>Study description</vt:lpstr>
      <vt:lpstr>Scope of Assessment</vt:lpstr>
      <vt:lpstr>NESC Review panel</vt:lpstr>
      <vt:lpstr>Top level Laser requirements</vt:lpstr>
      <vt:lpstr>Master oscillator power amplifier (MOPA) Architecture &amp; Requirement</vt:lpstr>
      <vt:lpstr>Lisa laser architecture</vt:lpstr>
      <vt:lpstr>Nesc methodologies</vt:lpstr>
      <vt:lpstr>Master oscillator assessment</vt:lpstr>
      <vt:lpstr>Observations and findings on mo</vt:lpstr>
      <vt:lpstr>Power Amplifier Findings, Recommendations, and Observations</vt:lpstr>
      <vt:lpstr>Pump Diode Scope of Assessment</vt:lpstr>
      <vt:lpstr>Radiation Susceptibility Findings and Recommendations</vt:lpstr>
      <vt:lpstr>General Observations and Recommendations</vt:lpstr>
      <vt:lpstr>Overall Assessment Summary</vt:lpstr>
      <vt:lpstr>conclusions</vt:lpstr>
    </vt:vector>
  </TitlesOfParts>
  <Company>NASA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ITA/I Title Proposed ITA/I # xxxx NESC Chief Engineer Review</dc:title>
  <dc:creator>Michael Freeman</dc:creator>
  <cp:lastModifiedBy>Baize, Wanda M Hickson (LARC-B702)[LAMPS 2]</cp:lastModifiedBy>
  <cp:revision>468</cp:revision>
  <cp:lastPrinted>2016-09-09T13:50:53Z</cp:lastPrinted>
  <dcterms:created xsi:type="dcterms:W3CDTF">2004-02-03T21:55:03Z</dcterms:created>
  <dcterms:modified xsi:type="dcterms:W3CDTF">2022-06-21T11:22:34Z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NESC-PR-008-TP-01</vt:lpwstr>
  </property>
  <property fmtid="{D5CDD505-2E9C-101B-9397-08002B2CF9AE}" pid="3" name="Version">
    <vt:lpwstr>1.0</vt:lpwstr>
  </property>
  <property fmtid="{D5CDD505-2E9C-101B-9397-08002B2CF9AE}" pid="4" name="Disposition">
    <vt:lpwstr>Baselined</vt:lpwstr>
  </property>
</Properties>
</file>