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sldIdLst>
    <p:sldId id="277" r:id="rId5"/>
    <p:sldId id="346" r:id="rId6"/>
    <p:sldId id="347" r:id="rId7"/>
    <p:sldId id="348" r:id="rId8"/>
    <p:sldId id="386" r:id="rId9"/>
    <p:sldId id="397" r:id="rId10"/>
    <p:sldId id="351" r:id="rId11"/>
    <p:sldId id="352" r:id="rId12"/>
    <p:sldId id="353" r:id="rId13"/>
    <p:sldId id="257" r:id="rId14"/>
    <p:sldId id="399" r:id="rId15"/>
    <p:sldId id="266" r:id="rId16"/>
    <p:sldId id="354" r:id="rId17"/>
    <p:sldId id="357" r:id="rId18"/>
    <p:sldId id="358" r:id="rId19"/>
    <p:sldId id="359" r:id="rId20"/>
    <p:sldId id="395" r:id="rId21"/>
    <p:sldId id="362" r:id="rId22"/>
    <p:sldId id="387" r:id="rId23"/>
    <p:sldId id="360" r:id="rId24"/>
    <p:sldId id="339" r:id="rId25"/>
    <p:sldId id="340" r:id="rId26"/>
    <p:sldId id="388" r:id="rId27"/>
    <p:sldId id="389" r:id="rId28"/>
    <p:sldId id="390" r:id="rId29"/>
    <p:sldId id="391" r:id="rId30"/>
    <p:sldId id="392" r:id="rId31"/>
    <p:sldId id="393" r:id="rId32"/>
    <p:sldId id="312" r:id="rId33"/>
    <p:sldId id="373" r:id="rId34"/>
    <p:sldId id="364" r:id="rId35"/>
    <p:sldId id="400" r:id="rId36"/>
    <p:sldId id="394" r:id="rId37"/>
    <p:sldId id="314" r:id="rId38"/>
    <p:sldId id="398" r:id="rId39"/>
    <p:sldId id="355" r:id="rId40"/>
    <p:sldId id="379" r:id="rId4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04" d="100"/>
          <a:sy n="104" d="100"/>
        </p:scale>
        <p:origin x="756"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7EAC8FC-E6C6-4CB4-9337-88CDCA0D2E31}" type="datetimeFigureOut">
              <a:rPr lang="en-US" smtClean="0"/>
              <a:pPr/>
              <a:t>4/28/2022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7D72AD2-4045-493D-BDE3-C5B8B27270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D72AD2-4045-493D-BDE3-C5B8B2727055}" type="slidenum">
              <a:rPr lang="en-US" smtClean="0"/>
              <a:pPr/>
              <a:t>9</a:t>
            </a:fld>
            <a:endParaRPr lang="en-US"/>
          </a:p>
        </p:txBody>
      </p:sp>
    </p:spTree>
    <p:extLst>
      <p:ext uri="{BB962C8B-B14F-4D97-AF65-F5344CB8AC3E}">
        <p14:creationId xmlns:p14="http://schemas.microsoft.com/office/powerpoint/2010/main" val="1674528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D72AD2-4045-493D-BDE3-C5B8B2727055}" type="slidenum">
              <a:rPr lang="en-US" smtClean="0"/>
              <a:pPr/>
              <a:t>10</a:t>
            </a:fld>
            <a:endParaRPr lang="en-US"/>
          </a:p>
        </p:txBody>
      </p:sp>
    </p:spTree>
    <p:extLst>
      <p:ext uri="{BB962C8B-B14F-4D97-AF65-F5344CB8AC3E}">
        <p14:creationId xmlns:p14="http://schemas.microsoft.com/office/powerpoint/2010/main" val="18673783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Rectangle 6"/>
          <p:cNvSpPr/>
          <p:nvPr userDrawn="1"/>
        </p:nvSpPr>
        <p:spPr>
          <a:xfrm>
            <a:off x="0" y="914400"/>
            <a:ext cx="12192000" cy="152400"/>
          </a:xfrm>
          <a:prstGeom prst="rect">
            <a:avLst/>
          </a:prstGeom>
          <a:gradFill>
            <a:gsLst>
              <a:gs pos="12000">
                <a:schemeClr val="tx2">
                  <a:lumMod val="50000"/>
                </a:schemeClr>
              </a:gs>
              <a:gs pos="52000">
                <a:schemeClr val="accent1">
                  <a:lumMod val="75000"/>
                </a:schemeClr>
              </a:gs>
              <a:gs pos="89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endParaRPr>
          </a:p>
        </p:txBody>
      </p:sp>
      <p:cxnSp>
        <p:nvCxnSpPr>
          <p:cNvPr id="8" name="Straight Connector 7"/>
          <p:cNvCxnSpPr/>
          <p:nvPr userDrawn="1"/>
        </p:nvCxnSpPr>
        <p:spPr>
          <a:xfrm>
            <a:off x="0" y="1113599"/>
            <a:ext cx="12192000" cy="158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pic>
        <p:nvPicPr>
          <p:cNvPr id="9" name="Picture 24" descr="MEATBALL"/>
          <p:cNvPicPr>
            <a:picLocks noChangeAspect="1" noChangeArrowheads="1"/>
          </p:cNvPicPr>
          <p:nvPr userDrawn="1"/>
        </p:nvPicPr>
        <p:blipFill>
          <a:blip r:embed="rId2" cstate="print">
            <a:clrChange>
              <a:clrFrom>
                <a:srgbClr val="FFFFFF"/>
              </a:clrFrom>
              <a:clrTo>
                <a:srgbClr val="FFFFFF">
                  <a:alpha val="0"/>
                </a:srgbClr>
              </a:clrTo>
            </a:clrChange>
          </a:blip>
          <a:srcRect l="1376"/>
          <a:stretch>
            <a:fillRect/>
          </a:stretch>
        </p:blipFill>
        <p:spPr bwMode="auto">
          <a:xfrm>
            <a:off x="11277600" y="61612"/>
            <a:ext cx="848785" cy="646112"/>
          </a:xfrm>
          <a:prstGeom prst="rect">
            <a:avLst/>
          </a:prstGeom>
          <a:noFill/>
          <a:ln w="9525">
            <a:noFill/>
            <a:miter lim="800000"/>
            <a:headEnd/>
            <a:tailEnd/>
          </a:ln>
        </p:spPr>
      </p:pic>
      <p:sp>
        <p:nvSpPr>
          <p:cNvPr id="11" name="Slide Number Placeholder 10"/>
          <p:cNvSpPr>
            <a:spLocks noGrp="1"/>
          </p:cNvSpPr>
          <p:nvPr>
            <p:ph type="sldNum" sz="quarter" idx="11"/>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9186778" y="6427853"/>
            <a:ext cx="2844800" cy="365125"/>
          </a:xfrm>
        </p:spPr>
        <p:txBody>
          <a:bodyPr/>
          <a:lstStyle/>
          <a:p>
            <a:fld id="{27740F7A-B5DE-B54F-BB1E-56E70482DFC0}" type="slidenum">
              <a:rPr lang="en-US" smtClean="0"/>
              <a:pPr/>
              <a:t>‹#›</a:t>
            </a:fld>
            <a:endParaRPr lang="en-US"/>
          </a:p>
        </p:txBody>
      </p:sp>
      <p:sp>
        <p:nvSpPr>
          <p:cNvPr id="7" name="Rectangle 6"/>
          <p:cNvSpPr/>
          <p:nvPr userDrawn="1"/>
        </p:nvSpPr>
        <p:spPr>
          <a:xfrm>
            <a:off x="0" y="914400"/>
            <a:ext cx="12192000" cy="152400"/>
          </a:xfrm>
          <a:prstGeom prst="rect">
            <a:avLst/>
          </a:prstGeom>
          <a:gradFill>
            <a:gsLst>
              <a:gs pos="12000">
                <a:schemeClr val="tx2">
                  <a:lumMod val="50000"/>
                </a:schemeClr>
              </a:gs>
              <a:gs pos="52000">
                <a:schemeClr val="accent1">
                  <a:lumMod val="75000"/>
                </a:schemeClr>
              </a:gs>
              <a:gs pos="89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latin typeface="Arial"/>
            </a:endParaRPr>
          </a:p>
        </p:txBody>
      </p:sp>
      <p:cxnSp>
        <p:nvCxnSpPr>
          <p:cNvPr id="8" name="Straight Connector 7"/>
          <p:cNvCxnSpPr/>
          <p:nvPr userDrawn="1"/>
        </p:nvCxnSpPr>
        <p:spPr>
          <a:xfrm>
            <a:off x="0" y="1113599"/>
            <a:ext cx="12192000" cy="158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pic>
        <p:nvPicPr>
          <p:cNvPr id="9" name="Picture 24" descr="MEATBALL"/>
          <p:cNvPicPr>
            <a:picLocks noChangeAspect="1" noChangeArrowheads="1"/>
          </p:cNvPicPr>
          <p:nvPr userDrawn="1"/>
        </p:nvPicPr>
        <p:blipFill>
          <a:blip r:embed="rId2" cstate="print">
            <a:clrChange>
              <a:clrFrom>
                <a:srgbClr val="FFFFFF"/>
              </a:clrFrom>
              <a:clrTo>
                <a:srgbClr val="FFFFFF">
                  <a:alpha val="0"/>
                </a:srgbClr>
              </a:clrTo>
            </a:clrChange>
          </a:blip>
          <a:srcRect l="1376"/>
          <a:stretch>
            <a:fillRect/>
          </a:stretch>
        </p:blipFill>
        <p:spPr bwMode="auto">
          <a:xfrm>
            <a:off x="11271184" y="90488"/>
            <a:ext cx="855202" cy="646112"/>
          </a:xfrm>
          <a:prstGeom prst="rect">
            <a:avLst/>
          </a:prstGeom>
          <a:noFill/>
          <a:ln w="9525">
            <a:noFill/>
            <a:miter lim="800000"/>
            <a:headEnd/>
            <a:tailEnd/>
          </a:ln>
        </p:spPr>
      </p:pic>
      <p:sp>
        <p:nvSpPr>
          <p:cNvPr id="10" name="Title 1"/>
          <p:cNvSpPr>
            <a:spLocks noGrp="1"/>
          </p:cNvSpPr>
          <p:nvPr>
            <p:ph type="title" hasCustomPrompt="1"/>
          </p:nvPr>
        </p:nvSpPr>
        <p:spPr>
          <a:xfrm>
            <a:off x="158060" y="137984"/>
            <a:ext cx="11045746" cy="582804"/>
          </a:xfrm>
        </p:spPr>
        <p:txBody>
          <a:bodyPr>
            <a:normAutofit/>
          </a:bodyPr>
          <a:lstStyle>
            <a:lvl1pPr algn="l">
              <a:defRPr sz="2400" b="1" i="0" baseline="0"/>
            </a:lvl1pPr>
          </a:lstStyle>
          <a:p>
            <a:r>
              <a:rPr lang="en-US"/>
              <a:t>Click to edit Master Title style</a:t>
            </a:r>
          </a:p>
        </p:txBody>
      </p:sp>
      <p:sp>
        <p:nvSpPr>
          <p:cNvPr id="11" name="Content Placeholder 2"/>
          <p:cNvSpPr>
            <a:spLocks noGrp="1"/>
          </p:cNvSpPr>
          <p:nvPr>
            <p:ph idx="1"/>
          </p:nvPr>
        </p:nvSpPr>
        <p:spPr>
          <a:xfrm>
            <a:off x="158059" y="1260413"/>
            <a:ext cx="11873519" cy="5119054"/>
          </a:xfrm>
        </p:spPr>
        <p:txBody>
          <a:bodyPr/>
          <a:lstStyle>
            <a:lvl1pPr>
              <a:defRPr sz="2400" baseline="0"/>
            </a:lvl1pPr>
            <a:lvl2pPr>
              <a:defRPr sz="2200" baseline="0"/>
            </a:lvl2pPr>
            <a:lvl3pPr>
              <a:defRPr sz="2000" baseline="0"/>
            </a:lvl3pPr>
            <a:lvl4pPr>
              <a:defRPr sz="1800" baseline="0"/>
            </a:lvl4pPr>
            <a:lvl5pPr>
              <a:defRPr sz="16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7740F7A-B5DE-B54F-BB1E-56E70482DFC0}"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4729634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fld id="{27740F7A-B5DE-B54F-BB1E-56E70482DF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hf hdr="0"/>
  <p:txStyles>
    <p:titleStyle>
      <a:lvl1pPr algn="ctr" defTabSz="457200" rtl="0" eaLnBrk="1" latinLnBrk="0" hangingPunct="1">
        <a:spcBef>
          <a:spcPct val="0"/>
        </a:spcBef>
        <a:buNone/>
        <a:defRPr sz="44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gif"/><Relationship Id="rId5" Type="http://schemas.openxmlformats.org/officeDocument/2006/relationships/image" Target="../media/image28.pn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027510" y="2250046"/>
            <a:ext cx="9455150" cy="1610787"/>
          </a:xfrm>
          <a:prstGeom prst="rect">
            <a:avLst/>
          </a:prstGeom>
          <a:noFill/>
          <a:ln w="9525">
            <a:noFill/>
            <a:miter lim="800000"/>
            <a:headEnd/>
            <a:tailEnd/>
          </a:ln>
        </p:spPr>
        <p:txBody>
          <a:bodyPr lIns="91440" tIns="45720" rIns="91440" bIns="45720" anchor="ctr"/>
          <a:lstStyle/>
          <a:p>
            <a:pPr algn="ctr">
              <a:defRPr/>
            </a:pPr>
            <a:r>
              <a:rPr lang="en-US" sz="3600" b="1" dirty="0">
                <a:latin typeface="Arial" pitchFamily="34" charset="0"/>
                <a:cs typeface="Arial" pitchFamily="34" charset="0"/>
              </a:rPr>
              <a:t>Space Radiation</a:t>
            </a:r>
          </a:p>
          <a:p>
            <a:pPr algn="ctr">
              <a:defRPr/>
            </a:pPr>
            <a:endParaRPr lang="en-US" sz="3200" b="1" dirty="0">
              <a:latin typeface="Arial" pitchFamily="34" charset="0"/>
              <a:cs typeface="Arial" pitchFamily="34" charset="0"/>
            </a:endParaRPr>
          </a:p>
          <a:p>
            <a:pPr algn="ctr">
              <a:defRPr/>
            </a:pPr>
            <a:r>
              <a:rPr lang="en-US" sz="2000" b="1" kern="0" dirty="0">
                <a:latin typeface="Arial" pitchFamily="34" charset="0"/>
                <a:ea typeface="+mj-ea"/>
                <a:cs typeface="Arial" pitchFamily="34" charset="0"/>
              </a:rPr>
              <a:t>May 3, 2022</a:t>
            </a:r>
          </a:p>
          <a:p>
            <a:pPr algn="ctr">
              <a:defRPr/>
            </a:pPr>
            <a:endParaRPr lang="en-US" sz="3200" b="1" kern="0" dirty="0">
              <a:latin typeface="Arial" pitchFamily="34" charset="0"/>
              <a:ea typeface="+mj-ea"/>
              <a:cs typeface="Arial" pitchFamily="34" charset="0"/>
            </a:endParaRPr>
          </a:p>
          <a:p>
            <a:pPr algn="ctr">
              <a:defRPr/>
            </a:pPr>
            <a:r>
              <a:rPr lang="en-US" sz="3200" b="1" kern="0" dirty="0">
                <a:latin typeface="Arial"/>
                <a:ea typeface="+mj-ea"/>
                <a:cs typeface="Arial"/>
              </a:rPr>
              <a:t>Dr. Martha Clowdsley</a:t>
            </a:r>
            <a:endParaRPr lang="en-US" sz="3200" b="1" kern="0" baseline="30000" dirty="0">
              <a:latin typeface="Arial"/>
              <a:ea typeface="+mj-ea"/>
              <a:cs typeface="Arial"/>
            </a:endParaRPr>
          </a:p>
          <a:p>
            <a:pPr algn="ctr">
              <a:defRPr/>
            </a:pPr>
            <a:endParaRPr lang="en-US" sz="3200" b="1" kern="0" baseline="30000" dirty="0">
              <a:latin typeface="Arial"/>
              <a:ea typeface="+mj-ea"/>
              <a:cs typeface="Arial"/>
            </a:endParaRPr>
          </a:p>
          <a:p>
            <a:pPr algn="ctr">
              <a:defRPr/>
            </a:pPr>
            <a:endParaRPr lang="en-US" sz="2000" b="1" kern="0" dirty="0">
              <a:latin typeface="Arial"/>
              <a:ea typeface="+mj-ea"/>
              <a:cs typeface="Arial"/>
            </a:endParaRPr>
          </a:p>
          <a:p>
            <a:pPr algn="ctr">
              <a:defRPr/>
            </a:pPr>
            <a:r>
              <a:rPr lang="en-US" sz="2000" b="1" kern="0" dirty="0">
                <a:latin typeface="Arial"/>
                <a:ea typeface="+mj-ea"/>
                <a:cs typeface="Arial"/>
              </a:rPr>
              <a:t>NASA Langley Research Center</a:t>
            </a:r>
            <a:endParaRPr lang="en-US" sz="2000" b="1" kern="0" dirty="0">
              <a:latin typeface="Arial" pitchFamily="34" charset="0"/>
              <a:ea typeface="+mj-ea"/>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a:t>
            </a:fld>
            <a:endParaRPr lang="en-US"/>
          </a:p>
        </p:txBody>
      </p:sp>
      <p:sp>
        <p:nvSpPr>
          <p:cNvPr id="3" name="Title 2"/>
          <p:cNvSpPr>
            <a:spLocks noGrp="1"/>
          </p:cNvSpPr>
          <p:nvPr>
            <p:ph type="title"/>
          </p:nvPr>
        </p:nvSpPr>
        <p:spPr/>
        <p:txBody>
          <a:bodyPr/>
          <a:lstStyle/>
          <a:p>
            <a:r>
              <a:rPr lang="en-US"/>
              <a:t>Outline</a:t>
            </a:r>
          </a:p>
        </p:txBody>
      </p:sp>
      <p:sp>
        <p:nvSpPr>
          <p:cNvPr id="4" name="Content Placeholder 3"/>
          <p:cNvSpPr>
            <a:spLocks noGrp="1"/>
          </p:cNvSpPr>
          <p:nvPr>
            <p:ph idx="1"/>
          </p:nvPr>
        </p:nvSpPr>
        <p:spPr/>
        <p:txBody>
          <a:bodyPr vert="horz" lIns="91440" tIns="45720" rIns="91440" bIns="45720" rtlCol="0" anchor="t">
            <a:normAutofit/>
          </a:bodyPr>
          <a:lstStyle/>
          <a:p>
            <a:r>
              <a:rPr lang="en-US" dirty="0"/>
              <a:t>Types of Radiation</a:t>
            </a:r>
          </a:p>
          <a:p>
            <a:r>
              <a:rPr lang="en-US" dirty="0"/>
              <a:t>Health Effects</a:t>
            </a:r>
          </a:p>
          <a:p>
            <a:r>
              <a:rPr lang="en-US" dirty="0"/>
              <a:t>Space Environments </a:t>
            </a:r>
          </a:p>
          <a:p>
            <a:r>
              <a:rPr lang="en-US" dirty="0"/>
              <a:t>Space Weather</a:t>
            </a:r>
            <a:endParaRPr lang="en-US" dirty="0">
              <a:cs typeface="Arial"/>
            </a:endParaRPr>
          </a:p>
          <a:p>
            <a:r>
              <a:rPr lang="en-US" dirty="0"/>
              <a:t>Measurement of Space Radiation</a:t>
            </a:r>
          </a:p>
          <a:p>
            <a:r>
              <a:rPr lang="en-US" dirty="0"/>
              <a:t>Radiation Exposure Quantities</a:t>
            </a:r>
          </a:p>
          <a:p>
            <a:r>
              <a:rPr lang="en-US" dirty="0"/>
              <a:t>Effectiveness of Shielding Materials</a:t>
            </a:r>
          </a:p>
          <a:p>
            <a:r>
              <a:rPr lang="en-US" dirty="0"/>
              <a:t>Radiation Protection Requirements and Suggested Design Goals</a:t>
            </a:r>
          </a:p>
          <a:p>
            <a:r>
              <a:rPr lang="en-US" dirty="0"/>
              <a:t>Radiation Analysis Methods </a:t>
            </a:r>
          </a:p>
          <a:p>
            <a:r>
              <a:rPr lang="en-US" dirty="0"/>
              <a:t>Protection Methods </a:t>
            </a:r>
            <a:endParaRPr lang="en-US" dirty="0">
              <a:cs typeface="Arial"/>
            </a:endParaRPr>
          </a:p>
          <a:p>
            <a:r>
              <a:rPr lang="en-US" dirty="0"/>
              <a:t>Summary</a:t>
            </a:r>
            <a:endParaRPr lang="en-US" dirty="0">
              <a:cs typeface="Arial"/>
            </a:endParaRP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344220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3</a:t>
            </a:fld>
            <a:endParaRPr lang="en-US"/>
          </a:p>
        </p:txBody>
      </p:sp>
      <p:sp>
        <p:nvSpPr>
          <p:cNvPr id="3" name="Title 2"/>
          <p:cNvSpPr>
            <a:spLocks noGrp="1"/>
          </p:cNvSpPr>
          <p:nvPr>
            <p:ph type="title"/>
          </p:nvPr>
        </p:nvSpPr>
        <p:spPr/>
        <p:txBody>
          <a:bodyPr/>
          <a:lstStyle/>
          <a:p>
            <a:r>
              <a:rPr lang="en-US"/>
              <a:t>Types of Radiation</a:t>
            </a:r>
          </a:p>
        </p:txBody>
      </p:sp>
      <p:sp>
        <p:nvSpPr>
          <p:cNvPr id="4" name="Content Placeholder 3"/>
          <p:cNvSpPr>
            <a:spLocks noGrp="1"/>
          </p:cNvSpPr>
          <p:nvPr>
            <p:ph idx="1"/>
          </p:nvPr>
        </p:nvSpPr>
        <p:spPr/>
        <p:txBody>
          <a:bodyPr>
            <a:normAutofit lnSpcReduction="10000"/>
          </a:bodyPr>
          <a:lstStyle/>
          <a:p>
            <a:r>
              <a:rPr lang="en-US"/>
              <a:t>Ionizing radiation:  subatomic particles, ions, atoms, and electromagnetic waves with enough energy to detach electrons from atoms</a:t>
            </a:r>
          </a:p>
          <a:p>
            <a:pPr lvl="1"/>
            <a:r>
              <a:rPr lang="en-US" sz="1600"/>
              <a:t>Sub-atomic particles:</a:t>
            </a:r>
          </a:p>
          <a:p>
            <a:pPr lvl="2"/>
            <a:r>
              <a:rPr lang="en-US" sz="1600"/>
              <a:t>alpha particles (helium nuclei resulting from nuclear decay)</a:t>
            </a:r>
          </a:p>
          <a:p>
            <a:pPr lvl="2"/>
            <a:r>
              <a:rPr lang="en-US" sz="1600"/>
              <a:t>beta particles (electrons and positrons resulting from nuclear decay)</a:t>
            </a:r>
          </a:p>
          <a:p>
            <a:pPr lvl="2"/>
            <a:r>
              <a:rPr lang="en-US" sz="1600"/>
              <a:t>neutrons</a:t>
            </a:r>
          </a:p>
          <a:p>
            <a:pPr lvl="2"/>
            <a:r>
              <a:rPr lang="en-US" sz="1600"/>
              <a:t>muons, mesons, etc. </a:t>
            </a:r>
          </a:p>
          <a:p>
            <a:pPr lvl="2"/>
            <a:r>
              <a:rPr lang="en-US" sz="1600"/>
              <a:t>Charged ions (atoms spanning the periodic table, which have been stripped of their electrons)</a:t>
            </a:r>
          </a:p>
          <a:p>
            <a:pPr lvl="1"/>
            <a:r>
              <a:rPr lang="en-US" sz="1600"/>
              <a:t>Electromagnetic waves:</a:t>
            </a:r>
          </a:p>
          <a:p>
            <a:pPr lvl="2"/>
            <a:r>
              <a:rPr lang="en-US" sz="1600"/>
              <a:t>gamma rays</a:t>
            </a:r>
          </a:p>
          <a:p>
            <a:pPr lvl="2"/>
            <a:r>
              <a:rPr lang="en-US" sz="1600"/>
              <a:t>x-rays</a:t>
            </a:r>
          </a:p>
          <a:p>
            <a:pPr lvl="2"/>
            <a:r>
              <a:rPr lang="en-US" sz="1600"/>
              <a:t>higher end of the ultraviolet part of the electromagnetic spectrum</a:t>
            </a:r>
          </a:p>
          <a:p>
            <a:pPr marL="914400" lvl="2" indent="0">
              <a:buNone/>
            </a:pPr>
            <a:endParaRPr lang="en-US" sz="800"/>
          </a:p>
          <a:p>
            <a:r>
              <a:rPr lang="en-US"/>
              <a:t>Non-ionizing radiation:  electromagnetic waves, which can transfer energy to atoms, but do not have enough energy to detach electrons from atoms</a:t>
            </a:r>
          </a:p>
          <a:p>
            <a:pPr lvl="1"/>
            <a:r>
              <a:rPr lang="en-US" sz="1600"/>
              <a:t>lower end of the electromagnetic spectrum including visible light, infrared, microwaves, radio waves, and the lower part of the UV spectrum</a:t>
            </a:r>
          </a:p>
        </p:txBody>
      </p:sp>
    </p:spTree>
    <p:extLst>
      <p:ext uri="{BB962C8B-B14F-4D97-AF65-F5344CB8AC3E}">
        <p14:creationId xmlns:p14="http://schemas.microsoft.com/office/powerpoint/2010/main" val="1628944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4</a:t>
            </a:fld>
            <a:endParaRPr lang="en-US"/>
          </a:p>
        </p:txBody>
      </p:sp>
      <p:sp>
        <p:nvSpPr>
          <p:cNvPr id="3" name="Title 2"/>
          <p:cNvSpPr>
            <a:spLocks noGrp="1"/>
          </p:cNvSpPr>
          <p:nvPr>
            <p:ph type="title"/>
          </p:nvPr>
        </p:nvSpPr>
        <p:spPr/>
        <p:txBody>
          <a:bodyPr/>
          <a:lstStyle/>
          <a:p>
            <a:r>
              <a:rPr lang="en-US"/>
              <a:t>Types of Radiation</a:t>
            </a:r>
          </a:p>
        </p:txBody>
      </p:sp>
      <p:sp>
        <p:nvSpPr>
          <p:cNvPr id="4" name="Content Placeholder 3"/>
          <p:cNvSpPr>
            <a:spLocks noGrp="1"/>
          </p:cNvSpPr>
          <p:nvPr>
            <p:ph idx="1"/>
          </p:nvPr>
        </p:nvSpPr>
        <p:spPr/>
        <p:txBody>
          <a:bodyPr>
            <a:normAutofit lnSpcReduction="10000"/>
          </a:bodyPr>
          <a:lstStyle/>
          <a:p>
            <a:r>
              <a:rPr lang="en-US"/>
              <a:t>Ionizing radiation:  subatomic particles, ions, atoms, and electromagnetic waves with enough energy to detach electrons from atoms</a:t>
            </a:r>
          </a:p>
          <a:p>
            <a:pPr lvl="1"/>
            <a:r>
              <a:rPr lang="en-US" sz="1600"/>
              <a:t>Sub-atomic particles:</a:t>
            </a:r>
          </a:p>
          <a:p>
            <a:pPr lvl="2"/>
            <a:r>
              <a:rPr lang="en-US" sz="1600"/>
              <a:t>alpha particles (helium nuclei resulting from nuclear decay)</a:t>
            </a:r>
          </a:p>
          <a:p>
            <a:pPr lvl="2"/>
            <a:r>
              <a:rPr lang="en-US" sz="1600"/>
              <a:t>beta particles (electrons and positrons resulting from nuclear decay)</a:t>
            </a:r>
          </a:p>
          <a:p>
            <a:pPr lvl="2"/>
            <a:r>
              <a:rPr lang="en-US" sz="1600"/>
              <a:t>neutrons</a:t>
            </a:r>
          </a:p>
          <a:p>
            <a:pPr lvl="2"/>
            <a:r>
              <a:rPr lang="en-US" sz="1600"/>
              <a:t>muons, mesons, etc. </a:t>
            </a:r>
          </a:p>
          <a:p>
            <a:pPr lvl="2"/>
            <a:r>
              <a:rPr lang="en-US" sz="1600"/>
              <a:t>Charged ions (atoms spanning the periodic table, which have been stripped of their electrons)</a:t>
            </a:r>
          </a:p>
          <a:p>
            <a:pPr lvl="1"/>
            <a:r>
              <a:rPr lang="en-US" sz="1600"/>
              <a:t>Electromagnetic waves:</a:t>
            </a:r>
          </a:p>
          <a:p>
            <a:pPr lvl="2"/>
            <a:r>
              <a:rPr lang="en-US" sz="1600"/>
              <a:t>gamma rays</a:t>
            </a:r>
          </a:p>
          <a:p>
            <a:pPr lvl="2"/>
            <a:r>
              <a:rPr lang="en-US" sz="1600"/>
              <a:t>x-rays</a:t>
            </a:r>
          </a:p>
          <a:p>
            <a:pPr lvl="2"/>
            <a:r>
              <a:rPr lang="en-US" sz="1600"/>
              <a:t>higher end of the ultraviolet part of the electromagnetic spectrum</a:t>
            </a:r>
          </a:p>
          <a:p>
            <a:pPr marL="914400" lvl="2" indent="0">
              <a:buNone/>
            </a:pPr>
            <a:endParaRPr lang="en-US" sz="800"/>
          </a:p>
          <a:p>
            <a:r>
              <a:rPr lang="en-US"/>
              <a:t>Non-ionizing radiation:  electromagnetic waves, which can transfer energy to atoms, but do not have enough energy to detach electrons from atoms</a:t>
            </a:r>
          </a:p>
          <a:p>
            <a:pPr lvl="1"/>
            <a:r>
              <a:rPr lang="en-US" sz="1600"/>
              <a:t>lower end of the electromagnetic spectrum including visible light, infrared, microwaves, radio waves, and the lower part of the UV spectrum</a:t>
            </a:r>
          </a:p>
        </p:txBody>
      </p:sp>
      <p:sp>
        <p:nvSpPr>
          <p:cNvPr id="5" name="Rectangle 4"/>
          <p:cNvSpPr/>
          <p:nvPr/>
        </p:nvSpPr>
        <p:spPr>
          <a:xfrm>
            <a:off x="1137423" y="3309538"/>
            <a:ext cx="8714499" cy="320184"/>
          </a:xfrm>
          <a:prstGeom prst="rect">
            <a:avLst/>
          </a:prstGeom>
          <a:noFill/>
          <a:ln w="25400">
            <a:solidFill>
              <a:schemeClr val="accent6"/>
            </a:solid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0255973" y="1852653"/>
            <a:ext cx="1578136" cy="1477328"/>
          </a:xfrm>
          <a:prstGeom prst="rect">
            <a:avLst/>
          </a:prstGeom>
          <a:noFill/>
        </p:spPr>
        <p:txBody>
          <a:bodyPr wrap="square" rtlCol="0">
            <a:spAutoFit/>
          </a:bodyPr>
          <a:lstStyle/>
          <a:p>
            <a:r>
              <a:rPr lang="en-US" b="1">
                <a:solidFill>
                  <a:schemeClr val="accent6"/>
                </a:solidFill>
                <a:latin typeface="Arial"/>
                <a:cs typeface="Arial"/>
              </a:rPr>
              <a:t>Most important component of space radiation</a:t>
            </a:r>
          </a:p>
        </p:txBody>
      </p:sp>
      <p:cxnSp>
        <p:nvCxnSpPr>
          <p:cNvPr id="7" name="Straight Arrow Connector 6"/>
          <p:cNvCxnSpPr/>
          <p:nvPr/>
        </p:nvCxnSpPr>
        <p:spPr>
          <a:xfrm flipH="1">
            <a:off x="9718324" y="2591317"/>
            <a:ext cx="537649" cy="669835"/>
          </a:xfrm>
          <a:prstGeom prst="straightConnector1">
            <a:avLst/>
          </a:prstGeom>
          <a:ln>
            <a:solidFill>
              <a:schemeClr val="accent6"/>
            </a:solidFill>
            <a:tailEnd type="triangle"/>
          </a:ln>
          <a:effectLst>
            <a:outerShdw blurRad="40000" dist="20000" dir="5400000" rotWithShape="0">
              <a:srgbClr val="000000">
                <a:alpha val="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3510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5</a:t>
            </a:fld>
            <a:endParaRPr lang="en-US"/>
          </a:p>
        </p:txBody>
      </p:sp>
      <p:sp>
        <p:nvSpPr>
          <p:cNvPr id="3" name="Title 2"/>
          <p:cNvSpPr>
            <a:spLocks noGrp="1"/>
          </p:cNvSpPr>
          <p:nvPr>
            <p:ph type="title"/>
          </p:nvPr>
        </p:nvSpPr>
        <p:spPr/>
        <p:txBody>
          <a:bodyPr/>
          <a:lstStyle/>
          <a:p>
            <a:r>
              <a:rPr lang="en-US"/>
              <a:t>Charged Ions in the Space Environment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991" y="3650674"/>
            <a:ext cx="5053100" cy="2225172"/>
          </a:xfrm>
          <a:prstGeom prst="rect">
            <a:avLst/>
          </a:prstGeom>
          <a:effectLst/>
          <a:scene3d>
            <a:camera prst="orthographicFront"/>
            <a:lightRig rig="threePt" dir="t"/>
          </a:scene3d>
          <a:sp3d>
            <a:bevelT/>
          </a:sp3d>
        </p:spPr>
      </p:pic>
      <p:sp>
        <p:nvSpPr>
          <p:cNvPr id="6" name="Content Placeholder 2"/>
          <p:cNvSpPr>
            <a:spLocks noGrp="1"/>
          </p:cNvSpPr>
          <p:nvPr>
            <p:ph idx="1"/>
          </p:nvPr>
        </p:nvSpPr>
        <p:spPr>
          <a:xfrm>
            <a:off x="303991" y="2045349"/>
            <a:ext cx="5053100" cy="1167454"/>
          </a:xfrm>
        </p:spPr>
        <p:txBody>
          <a:bodyPr>
            <a:noAutofit/>
          </a:bodyPr>
          <a:lstStyle/>
          <a:p>
            <a:pPr marL="0" indent="0">
              <a:buNone/>
            </a:pPr>
            <a:r>
              <a:rPr lang="en-US" sz="2200"/>
              <a:t>Charged ions making up the space environment are atoms spanning the periodic table, which have been stripped of their electrons.</a:t>
            </a:r>
          </a:p>
        </p:txBody>
      </p:sp>
      <p:cxnSp>
        <p:nvCxnSpPr>
          <p:cNvPr id="8" name="Straight Connector 7">
            <a:extLst>
              <a:ext uri="{FF2B5EF4-FFF2-40B4-BE49-F238E27FC236}">
                <a16:creationId xmlns:a16="http://schemas.microsoft.com/office/drawing/2014/main" id="{35B05F70-A0AC-4D1B-B716-D76606948589}"/>
              </a:ext>
            </a:extLst>
          </p:cNvPr>
          <p:cNvCxnSpPr/>
          <p:nvPr/>
        </p:nvCxnSpPr>
        <p:spPr>
          <a:xfrm>
            <a:off x="6068291" y="1791854"/>
            <a:ext cx="0" cy="4174837"/>
          </a:xfrm>
          <a:prstGeom prst="line">
            <a:avLst/>
          </a:prstGeom>
        </p:spPr>
        <p:style>
          <a:lnRef idx="2">
            <a:schemeClr val="dk1"/>
          </a:lnRef>
          <a:fillRef idx="0">
            <a:schemeClr val="dk1"/>
          </a:fillRef>
          <a:effectRef idx="1">
            <a:schemeClr val="dk1"/>
          </a:effectRef>
          <a:fontRef idx="minor">
            <a:schemeClr val="tx1"/>
          </a:fontRef>
        </p:style>
      </p:cxnSp>
      <p:sp>
        <p:nvSpPr>
          <p:cNvPr id="9" name="Content Placeholder 2">
            <a:extLst>
              <a:ext uri="{FF2B5EF4-FFF2-40B4-BE49-F238E27FC236}">
                <a16:creationId xmlns:a16="http://schemas.microsoft.com/office/drawing/2014/main" id="{C3C916DD-5D69-400E-B715-956EC278BA7A}"/>
              </a:ext>
            </a:extLst>
          </p:cNvPr>
          <p:cNvSpPr txBox="1">
            <a:spLocks/>
          </p:cNvSpPr>
          <p:nvPr/>
        </p:nvSpPr>
        <p:spPr>
          <a:xfrm>
            <a:off x="6660228" y="2845273"/>
            <a:ext cx="5053100" cy="116745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baseline="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200" kern="1200" baseline="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000" kern="1200" baseline="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800" kern="1200" baseline="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200"/>
              <a:t>As ions move through shielding materials and human tissue, they lose energy and nuclear collisions occur, producing secondary particles.</a:t>
            </a:r>
          </a:p>
        </p:txBody>
      </p:sp>
    </p:spTree>
    <p:extLst>
      <p:ext uri="{BB962C8B-B14F-4D97-AF65-F5344CB8AC3E}">
        <p14:creationId xmlns:p14="http://schemas.microsoft.com/office/powerpoint/2010/main" val="1229674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CC1F51-B18F-3148-9303-93F2E2BE1CAA}"/>
              </a:ext>
            </a:extLst>
          </p:cNvPr>
          <p:cNvSpPr>
            <a:spLocks noGrp="1"/>
          </p:cNvSpPr>
          <p:nvPr>
            <p:ph type="sldNum" sz="quarter" idx="12"/>
          </p:nvPr>
        </p:nvSpPr>
        <p:spPr/>
        <p:txBody>
          <a:bodyPr/>
          <a:lstStyle/>
          <a:p>
            <a:fld id="{27740F7A-B5DE-B54F-BB1E-56E70482DFC0}" type="slidenum">
              <a:rPr lang="en-US" smtClean="0"/>
              <a:pPr/>
              <a:t>6</a:t>
            </a:fld>
            <a:endParaRPr lang="en-US"/>
          </a:p>
        </p:txBody>
      </p:sp>
      <p:sp>
        <p:nvSpPr>
          <p:cNvPr id="3" name="Title 2">
            <a:extLst>
              <a:ext uri="{FF2B5EF4-FFF2-40B4-BE49-F238E27FC236}">
                <a16:creationId xmlns:a16="http://schemas.microsoft.com/office/drawing/2014/main" id="{16EF9CFF-F924-6F45-9CA6-8CCFE973CD4D}"/>
              </a:ext>
            </a:extLst>
          </p:cNvPr>
          <p:cNvSpPr>
            <a:spLocks noGrp="1"/>
          </p:cNvSpPr>
          <p:nvPr>
            <p:ph type="title"/>
          </p:nvPr>
        </p:nvSpPr>
        <p:spPr/>
        <p:txBody>
          <a:bodyPr/>
          <a:lstStyle/>
          <a:p>
            <a:r>
              <a:rPr lang="en-US" dirty="0"/>
              <a:t>Health Effects of Radiation</a:t>
            </a:r>
          </a:p>
        </p:txBody>
      </p:sp>
      <p:sp>
        <p:nvSpPr>
          <p:cNvPr id="4" name="Content Placeholder 3">
            <a:extLst>
              <a:ext uri="{FF2B5EF4-FFF2-40B4-BE49-F238E27FC236}">
                <a16:creationId xmlns:a16="http://schemas.microsoft.com/office/drawing/2014/main" id="{C70D2240-428A-6045-B038-238B261084F9}"/>
              </a:ext>
            </a:extLst>
          </p:cNvPr>
          <p:cNvSpPr>
            <a:spLocks noGrp="1"/>
          </p:cNvSpPr>
          <p:nvPr>
            <p:ph idx="1"/>
          </p:nvPr>
        </p:nvSpPr>
        <p:spPr/>
        <p:txBody>
          <a:bodyPr/>
          <a:lstStyle/>
          <a:p>
            <a:pPr marL="0" indent="0">
              <a:buNone/>
            </a:pPr>
            <a:r>
              <a:rPr lang="en-US" dirty="0"/>
              <a:t>Stochastic Effects:</a:t>
            </a:r>
          </a:p>
          <a:p>
            <a:r>
              <a:rPr lang="en-US" dirty="0"/>
              <a:t>Ionizing radiation can damage cells, and cellular DNA. This can cause cancer.</a:t>
            </a:r>
          </a:p>
          <a:p>
            <a:r>
              <a:rPr lang="en-US" dirty="0"/>
              <a:t>Hard to repair organs such as Central Nervous System and Cardiovascular System can also be damaged.</a:t>
            </a:r>
          </a:p>
          <a:p>
            <a:r>
              <a:rPr lang="en-US" dirty="0"/>
              <a:t>This damage is all ‘chronic’ – it occurs over a long time and is usually not an immediate health threat.</a:t>
            </a:r>
          </a:p>
          <a:p>
            <a:pPr marL="0" indent="0">
              <a:buNone/>
            </a:pPr>
            <a:endParaRPr lang="en-US" dirty="0"/>
          </a:p>
          <a:p>
            <a:pPr marL="0" indent="0">
              <a:buNone/>
            </a:pPr>
            <a:r>
              <a:rPr lang="en-US" dirty="0"/>
              <a:t>Acute Effects:</a:t>
            </a:r>
          </a:p>
          <a:p>
            <a:r>
              <a:rPr lang="en-US" dirty="0"/>
              <a:t>Large amounts of radiation can cause acute effects, this occurs when enough cells are killed in radiosensitive organs to impair function and cause radiation sickness or death.</a:t>
            </a:r>
          </a:p>
          <a:p>
            <a:r>
              <a:rPr lang="en-US" dirty="0"/>
              <a:t>Bone marrow, followed by the GI tract, are the most sensitive tissues.</a:t>
            </a:r>
          </a:p>
        </p:txBody>
      </p:sp>
    </p:spTree>
    <p:extLst>
      <p:ext uri="{BB962C8B-B14F-4D97-AF65-F5344CB8AC3E}">
        <p14:creationId xmlns:p14="http://schemas.microsoft.com/office/powerpoint/2010/main" val="1340770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7</a:t>
            </a:fld>
            <a:endParaRPr lang="en-US"/>
          </a:p>
        </p:txBody>
      </p:sp>
      <p:sp>
        <p:nvSpPr>
          <p:cNvPr id="3" name="Title 2"/>
          <p:cNvSpPr>
            <a:spLocks noGrp="1"/>
          </p:cNvSpPr>
          <p:nvPr>
            <p:ph type="title"/>
          </p:nvPr>
        </p:nvSpPr>
        <p:spPr/>
        <p:txBody>
          <a:bodyPr/>
          <a:lstStyle/>
          <a:p>
            <a:r>
              <a:rPr lang="en-US"/>
              <a:t>Space Radiation Environments</a:t>
            </a:r>
          </a:p>
        </p:txBody>
      </p:sp>
      <p:sp>
        <p:nvSpPr>
          <p:cNvPr id="4" name="Content Placeholder 3"/>
          <p:cNvSpPr>
            <a:spLocks noGrp="1"/>
          </p:cNvSpPr>
          <p:nvPr>
            <p:ph idx="1"/>
          </p:nvPr>
        </p:nvSpPr>
        <p:spPr>
          <a:xfrm>
            <a:off x="158059" y="1260412"/>
            <a:ext cx="11873519" cy="5470752"/>
          </a:xfrm>
        </p:spPr>
        <p:txBody>
          <a:bodyPr>
            <a:normAutofit fontScale="85000" lnSpcReduction="20000"/>
          </a:bodyPr>
          <a:lstStyle/>
          <a:p>
            <a:r>
              <a:rPr lang="en-US" dirty="0"/>
              <a:t>Galactic Cosmic Rays (GCR)</a:t>
            </a:r>
          </a:p>
          <a:p>
            <a:pPr lvl="1"/>
            <a:r>
              <a:rPr lang="en-US" sz="1600" dirty="0"/>
              <a:t>Energetic charged ions spanning the periodic table</a:t>
            </a:r>
          </a:p>
          <a:p>
            <a:pPr lvl="1"/>
            <a:r>
              <a:rPr lang="en-US" sz="1600" dirty="0"/>
              <a:t>Always present, but varies in intensity with the solar cycle</a:t>
            </a:r>
          </a:p>
          <a:p>
            <a:pPr lvl="1"/>
            <a:r>
              <a:rPr lang="en-US" sz="1600" dirty="0"/>
              <a:t>Small daily exposure, but increases astronaut health risks for long duration missions</a:t>
            </a:r>
          </a:p>
          <a:p>
            <a:pPr lvl="1"/>
            <a:r>
              <a:rPr lang="en-US" sz="1600" dirty="0"/>
              <a:t>Difficult to shield due to deeply penetrating particles</a:t>
            </a:r>
          </a:p>
          <a:p>
            <a:r>
              <a:rPr lang="en-US" dirty="0"/>
              <a:t>Solar Particle Events (SPEs)</a:t>
            </a:r>
          </a:p>
          <a:p>
            <a:pPr lvl="1"/>
            <a:r>
              <a:rPr lang="en-US" sz="1600" dirty="0"/>
              <a:t>Low to medium energy protons (hydrogen ions)</a:t>
            </a:r>
          </a:p>
          <a:p>
            <a:pPr lvl="1"/>
            <a:r>
              <a:rPr lang="en-US" sz="1600" dirty="0"/>
              <a:t>Associated with coronal mass ejections from the sun</a:t>
            </a:r>
          </a:p>
          <a:p>
            <a:pPr lvl="1"/>
            <a:r>
              <a:rPr lang="en-US" sz="1600" dirty="0"/>
              <a:t>Large SPE are rare and short lived</a:t>
            </a:r>
          </a:p>
          <a:p>
            <a:pPr lvl="1"/>
            <a:r>
              <a:rPr lang="en-US" sz="1600" dirty="0"/>
              <a:t>Size, spectral, and duration vary</a:t>
            </a:r>
          </a:p>
          <a:p>
            <a:pPr lvl="1"/>
            <a:r>
              <a:rPr lang="en-US" sz="1600" dirty="0"/>
              <a:t>Effectively shielded but optimization needed to reduce mass</a:t>
            </a:r>
          </a:p>
          <a:p>
            <a:pPr lvl="1"/>
            <a:r>
              <a:rPr lang="en-US" sz="1600" dirty="0"/>
              <a:t>Unshielded exposure could result in acute radiation syndrome</a:t>
            </a:r>
          </a:p>
          <a:p>
            <a:r>
              <a:rPr lang="en-US" dirty="0"/>
              <a:t>Trapped Radiation (Van Allen Belts)</a:t>
            </a:r>
          </a:p>
          <a:p>
            <a:pPr lvl="1"/>
            <a:r>
              <a:rPr lang="en-US" sz="1600" dirty="0"/>
              <a:t>Low to medium energy protons and electrons</a:t>
            </a:r>
          </a:p>
          <a:p>
            <a:pPr lvl="1"/>
            <a:r>
              <a:rPr lang="en-US" sz="1600" dirty="0"/>
              <a:t>Effectively mitigated by shielding</a:t>
            </a:r>
          </a:p>
          <a:p>
            <a:pPr lvl="1"/>
            <a:r>
              <a:rPr lang="en-US" sz="1600" dirty="0"/>
              <a:t>Mainly relevant to ISS</a:t>
            </a:r>
          </a:p>
          <a:p>
            <a:pPr lvl="1"/>
            <a:r>
              <a:rPr lang="en-US" sz="1600" dirty="0"/>
              <a:t>Minimal risk for missions beyond Earth Orbit, if transitions through the belts are short</a:t>
            </a:r>
          </a:p>
          <a:p>
            <a:r>
              <a:rPr lang="en-US" dirty="0"/>
              <a:t>Surface Environments</a:t>
            </a:r>
          </a:p>
          <a:p>
            <a:pPr lvl="1"/>
            <a:r>
              <a:rPr lang="en-US" sz="1600" dirty="0"/>
              <a:t>The Lunar surface environment is approximately half that of free space, due to the protection provided by the Lunar surface</a:t>
            </a:r>
          </a:p>
          <a:p>
            <a:pPr lvl="1"/>
            <a:r>
              <a:rPr lang="en-US" sz="1600" dirty="0"/>
              <a:t>The Martian environment provides some additional shielding for surface operations </a:t>
            </a:r>
          </a:p>
          <a:p>
            <a:pPr lvl="2"/>
            <a:r>
              <a:rPr lang="en-US" sz="1400" dirty="0"/>
              <a:t>GCR and SPE ions lose energy</a:t>
            </a:r>
          </a:p>
          <a:p>
            <a:pPr lvl="2"/>
            <a:r>
              <a:rPr lang="en-US" sz="1400" dirty="0"/>
              <a:t>Secondary particles are produced</a:t>
            </a:r>
            <a:endParaRPr lang="en-US" sz="1600" dirty="0"/>
          </a:p>
          <a:p>
            <a:pPr lvl="1"/>
            <a:r>
              <a:rPr lang="en-US" sz="1600" dirty="0"/>
              <a:t>Secondary particles, primarily low energy neutrons, are produced in the Martian and Lunar surfaces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66271" y="1260412"/>
            <a:ext cx="1735001" cy="173500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2376" y="3571401"/>
            <a:ext cx="2202363" cy="1477234"/>
          </a:xfrm>
          <a:prstGeom prst="rect">
            <a:avLst/>
          </a:prstGeom>
        </p:spPr>
      </p:pic>
      <p:sp>
        <p:nvSpPr>
          <p:cNvPr id="7" name="TextBox 6"/>
          <p:cNvSpPr txBox="1"/>
          <p:nvPr/>
        </p:nvSpPr>
        <p:spPr>
          <a:xfrm>
            <a:off x="9915891" y="2967439"/>
            <a:ext cx="1835759" cy="276999"/>
          </a:xfrm>
          <a:prstGeom prst="rect">
            <a:avLst/>
          </a:prstGeom>
          <a:noFill/>
        </p:spPr>
        <p:txBody>
          <a:bodyPr wrap="none" rtlCol="0">
            <a:spAutoFit/>
          </a:bodyPr>
          <a:lstStyle/>
          <a:p>
            <a:r>
              <a:rPr lang="en-US" sz="1200" b="1">
                <a:latin typeface="Arial"/>
                <a:cs typeface="Arial"/>
              </a:rPr>
              <a:t>Coronal Mass Ejection</a:t>
            </a:r>
          </a:p>
        </p:txBody>
      </p:sp>
      <p:sp>
        <p:nvSpPr>
          <p:cNvPr id="8" name="TextBox 7"/>
          <p:cNvSpPr txBox="1"/>
          <p:nvPr/>
        </p:nvSpPr>
        <p:spPr>
          <a:xfrm>
            <a:off x="10198060" y="5006250"/>
            <a:ext cx="1290994" cy="276999"/>
          </a:xfrm>
          <a:prstGeom prst="rect">
            <a:avLst/>
          </a:prstGeom>
          <a:noFill/>
        </p:spPr>
        <p:txBody>
          <a:bodyPr wrap="none" rtlCol="0">
            <a:spAutoFit/>
          </a:bodyPr>
          <a:lstStyle/>
          <a:p>
            <a:r>
              <a:rPr lang="en-US" sz="1200" b="1">
                <a:latin typeface="Arial"/>
                <a:cs typeface="Arial"/>
              </a:rPr>
              <a:t>Van Allen Belts</a:t>
            </a:r>
          </a:p>
        </p:txBody>
      </p:sp>
    </p:spTree>
    <p:extLst>
      <p:ext uri="{BB962C8B-B14F-4D97-AF65-F5344CB8AC3E}">
        <p14:creationId xmlns:p14="http://schemas.microsoft.com/office/powerpoint/2010/main" val="38346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8</a:t>
            </a:fld>
            <a:endParaRPr lang="en-US"/>
          </a:p>
        </p:txBody>
      </p:sp>
      <p:sp>
        <p:nvSpPr>
          <p:cNvPr id="3" name="Title 2"/>
          <p:cNvSpPr>
            <a:spLocks noGrp="1"/>
          </p:cNvSpPr>
          <p:nvPr>
            <p:ph type="title"/>
          </p:nvPr>
        </p:nvSpPr>
        <p:spPr/>
        <p:txBody>
          <a:bodyPr/>
          <a:lstStyle/>
          <a:p>
            <a:r>
              <a:rPr lang="en-US"/>
              <a:t>Free Space GCR and SPE Environments</a:t>
            </a:r>
          </a:p>
        </p:txBody>
      </p:sp>
      <p:pic>
        <p:nvPicPr>
          <p:cNvPr id="5" name="Picture 3" descr="badav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778" y="1770035"/>
            <a:ext cx="4671573" cy="4182414"/>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9618" y="1190708"/>
            <a:ext cx="5637153" cy="5013881"/>
          </a:xfrm>
          <a:prstGeom prst="rect">
            <a:avLst/>
          </a:prstGeom>
        </p:spPr>
      </p:pic>
      <p:sp>
        <p:nvSpPr>
          <p:cNvPr id="7" name="TextBox 6"/>
          <p:cNvSpPr txBox="1"/>
          <p:nvPr/>
        </p:nvSpPr>
        <p:spPr>
          <a:xfrm>
            <a:off x="1950684" y="6150854"/>
            <a:ext cx="1789272" cy="276999"/>
          </a:xfrm>
          <a:prstGeom prst="rect">
            <a:avLst/>
          </a:prstGeom>
          <a:noFill/>
        </p:spPr>
        <p:txBody>
          <a:bodyPr wrap="none" rtlCol="0">
            <a:spAutoFit/>
          </a:bodyPr>
          <a:lstStyle/>
          <a:p>
            <a:r>
              <a:rPr lang="en-US" sz="1200" b="1">
                <a:latin typeface="Arial"/>
                <a:cs typeface="Arial"/>
              </a:rPr>
              <a:t>Galactic Cosmic Rays</a:t>
            </a:r>
          </a:p>
        </p:txBody>
      </p:sp>
      <p:sp>
        <p:nvSpPr>
          <p:cNvPr id="8" name="TextBox 7"/>
          <p:cNvSpPr txBox="1"/>
          <p:nvPr/>
        </p:nvSpPr>
        <p:spPr>
          <a:xfrm>
            <a:off x="8471230" y="6148681"/>
            <a:ext cx="1713931" cy="276999"/>
          </a:xfrm>
          <a:prstGeom prst="rect">
            <a:avLst/>
          </a:prstGeom>
          <a:noFill/>
        </p:spPr>
        <p:txBody>
          <a:bodyPr wrap="none" rtlCol="0">
            <a:spAutoFit/>
          </a:bodyPr>
          <a:lstStyle/>
          <a:p>
            <a:r>
              <a:rPr lang="en-US" sz="1200" b="1">
                <a:latin typeface="Arial"/>
                <a:cs typeface="Arial"/>
              </a:rPr>
              <a:t>Solar Particle Events</a:t>
            </a:r>
          </a:p>
        </p:txBody>
      </p:sp>
    </p:spTree>
    <p:extLst>
      <p:ext uri="{BB962C8B-B14F-4D97-AF65-F5344CB8AC3E}">
        <p14:creationId xmlns:p14="http://schemas.microsoft.com/office/powerpoint/2010/main" val="4164899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9</a:t>
            </a:fld>
            <a:endParaRPr lang="en-US"/>
          </a:p>
        </p:txBody>
      </p:sp>
      <p:sp>
        <p:nvSpPr>
          <p:cNvPr id="3" name="Title 2"/>
          <p:cNvSpPr>
            <a:spLocks noGrp="1"/>
          </p:cNvSpPr>
          <p:nvPr>
            <p:ph type="title"/>
          </p:nvPr>
        </p:nvSpPr>
        <p:spPr/>
        <p:txBody>
          <a:bodyPr/>
          <a:lstStyle/>
          <a:p>
            <a:r>
              <a:rPr lang="en-US"/>
              <a:t>Surface GCR Environments</a:t>
            </a:r>
          </a:p>
        </p:txBody>
      </p:sp>
      <p:sp>
        <p:nvSpPr>
          <p:cNvPr id="7" name="TextBox 6"/>
          <p:cNvSpPr txBox="1"/>
          <p:nvPr/>
        </p:nvSpPr>
        <p:spPr>
          <a:xfrm>
            <a:off x="1950684" y="6150854"/>
            <a:ext cx="2587568" cy="276999"/>
          </a:xfrm>
          <a:prstGeom prst="rect">
            <a:avLst/>
          </a:prstGeom>
          <a:noFill/>
        </p:spPr>
        <p:txBody>
          <a:bodyPr wrap="none" rtlCol="0">
            <a:spAutoFit/>
          </a:bodyPr>
          <a:lstStyle/>
          <a:p>
            <a:r>
              <a:rPr lang="en-US" sz="1200" b="1">
                <a:latin typeface="Arial"/>
                <a:cs typeface="Arial"/>
              </a:rPr>
              <a:t>Lunar Surface GCR Environment</a:t>
            </a:r>
          </a:p>
        </p:txBody>
      </p:sp>
      <p:sp>
        <p:nvSpPr>
          <p:cNvPr id="8" name="TextBox 7"/>
          <p:cNvSpPr txBox="1"/>
          <p:nvPr/>
        </p:nvSpPr>
        <p:spPr>
          <a:xfrm>
            <a:off x="8471230" y="6148681"/>
            <a:ext cx="2517036" cy="276999"/>
          </a:xfrm>
          <a:prstGeom prst="rect">
            <a:avLst/>
          </a:prstGeom>
          <a:noFill/>
        </p:spPr>
        <p:txBody>
          <a:bodyPr wrap="none" rtlCol="0">
            <a:spAutoFit/>
          </a:bodyPr>
          <a:lstStyle/>
          <a:p>
            <a:r>
              <a:rPr lang="en-US" sz="1200" b="1">
                <a:latin typeface="Arial"/>
                <a:cs typeface="Arial"/>
              </a:rPr>
              <a:t>Mars Surface GCR Environment</a:t>
            </a:r>
          </a:p>
        </p:txBody>
      </p:sp>
      <p:pic>
        <p:nvPicPr>
          <p:cNvPr id="10" name="Picture 8" descr="lunar_gc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50" y="1811103"/>
            <a:ext cx="4855540" cy="407645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9" descr="mars_gc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8648" y="1764676"/>
            <a:ext cx="4909609" cy="4122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614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What Sort of Radiation is there in Space"/>
          <p:cNvSpPr txBox="1">
            <a:spLocks noGrp="1"/>
          </p:cNvSpPr>
          <p:nvPr>
            <p:ph type="title"/>
          </p:nvPr>
        </p:nvSpPr>
        <p:spPr>
          <a:prstGeom prst="rect">
            <a:avLst/>
          </a:prstGeom>
        </p:spPr>
        <p:txBody>
          <a:bodyPr/>
          <a:lstStyle/>
          <a:p>
            <a:r>
              <a:rPr lang="en-US" dirty="0"/>
              <a:t>Space Radiation Environments</a:t>
            </a:r>
            <a:endParaRPr dirty="0"/>
          </a:p>
        </p:txBody>
      </p:sp>
      <p:graphicFrame>
        <p:nvGraphicFramePr>
          <p:cNvPr id="157" name="Table"/>
          <p:cNvGraphicFramePr/>
          <p:nvPr>
            <p:extLst>
              <p:ext uri="{D42A27DB-BD31-4B8C-83A1-F6EECF244321}">
                <p14:modId xmlns:p14="http://schemas.microsoft.com/office/powerpoint/2010/main" val="3032562687"/>
              </p:ext>
            </p:extLst>
          </p:nvPr>
        </p:nvGraphicFramePr>
        <p:xfrm>
          <a:off x="158060" y="1662059"/>
          <a:ext cx="11816227" cy="4315762"/>
        </p:xfrm>
        <a:graphic>
          <a:graphicData uri="http://schemas.openxmlformats.org/drawingml/2006/table">
            <a:tbl>
              <a:tblPr firstRow="1" firstCol="1"/>
              <a:tblGrid>
                <a:gridCol w="1969372">
                  <a:extLst>
                    <a:ext uri="{9D8B030D-6E8A-4147-A177-3AD203B41FA5}">
                      <a16:colId xmlns:a16="http://schemas.microsoft.com/office/drawing/2014/main" val="20000"/>
                    </a:ext>
                  </a:extLst>
                </a:gridCol>
                <a:gridCol w="2205082">
                  <a:extLst>
                    <a:ext uri="{9D8B030D-6E8A-4147-A177-3AD203B41FA5}">
                      <a16:colId xmlns:a16="http://schemas.microsoft.com/office/drawing/2014/main" val="20001"/>
                    </a:ext>
                  </a:extLst>
                </a:gridCol>
                <a:gridCol w="1632857">
                  <a:extLst>
                    <a:ext uri="{9D8B030D-6E8A-4147-A177-3AD203B41FA5}">
                      <a16:colId xmlns:a16="http://schemas.microsoft.com/office/drawing/2014/main" val="20002"/>
                    </a:ext>
                  </a:extLst>
                </a:gridCol>
                <a:gridCol w="2090058">
                  <a:extLst>
                    <a:ext uri="{9D8B030D-6E8A-4147-A177-3AD203B41FA5}">
                      <a16:colId xmlns:a16="http://schemas.microsoft.com/office/drawing/2014/main" val="20003"/>
                    </a:ext>
                  </a:extLst>
                </a:gridCol>
                <a:gridCol w="2122654">
                  <a:extLst>
                    <a:ext uri="{9D8B030D-6E8A-4147-A177-3AD203B41FA5}">
                      <a16:colId xmlns:a16="http://schemas.microsoft.com/office/drawing/2014/main" val="20004"/>
                    </a:ext>
                  </a:extLst>
                </a:gridCol>
                <a:gridCol w="1796204">
                  <a:extLst>
                    <a:ext uri="{9D8B030D-6E8A-4147-A177-3AD203B41FA5}">
                      <a16:colId xmlns:a16="http://schemas.microsoft.com/office/drawing/2014/main" val="20005"/>
                    </a:ext>
                  </a:extLst>
                </a:gridCol>
              </a:tblGrid>
              <a:tr h="1152862">
                <a:tc>
                  <a:txBody>
                    <a:bodyPr/>
                    <a:lstStyle/>
                    <a:p>
                      <a:pPr defTabSz="914400">
                        <a:tabLst>
                          <a:tab pos="1663700" algn="l"/>
                        </a:tabLst>
                        <a:defRPr sz="3200"/>
                      </a:pPr>
                      <a:endParaRPr sz="1600"/>
                    </a:p>
                  </a:txBody>
                  <a:tcPr marL="25400" marR="25400" marT="25400" marB="25400" anchor="ctr" horzOverflow="overflow"/>
                </a:tc>
                <a:tc>
                  <a:txBody>
                    <a:bodyPr/>
                    <a:lstStyle/>
                    <a:p>
                      <a:pPr defTabSz="914400">
                        <a:tabLst>
                          <a:tab pos="1663700" algn="l"/>
                        </a:tabLst>
                        <a:defRPr b="0"/>
                      </a:pPr>
                      <a:r>
                        <a:rPr sz="1600" b="1" dirty="0"/>
                        <a:t>Components</a:t>
                      </a:r>
                    </a:p>
                  </a:txBody>
                  <a:tcPr marL="25400" marR="25400" marT="25400" marB="25400" anchor="ctr" horzOverflow="overflow"/>
                </a:tc>
                <a:tc>
                  <a:txBody>
                    <a:bodyPr/>
                    <a:lstStyle/>
                    <a:p>
                      <a:pPr defTabSz="914400">
                        <a:tabLst>
                          <a:tab pos="1663700" algn="l"/>
                        </a:tabLst>
                        <a:defRPr b="0"/>
                      </a:pPr>
                      <a:r>
                        <a:rPr sz="1600" b="1" dirty="0"/>
                        <a:t>Effectiveness of Shielding*</a:t>
                      </a:r>
                    </a:p>
                  </a:txBody>
                  <a:tcPr marL="25400" marR="25400" marT="25400" marB="25400" anchor="ctr" horzOverflow="overflow"/>
                </a:tc>
                <a:tc>
                  <a:txBody>
                    <a:bodyPr/>
                    <a:lstStyle/>
                    <a:p>
                      <a:pPr defTabSz="914400">
                        <a:tabLst>
                          <a:tab pos="1663700" algn="l"/>
                        </a:tabLst>
                        <a:defRPr b="0"/>
                      </a:pPr>
                      <a:r>
                        <a:rPr sz="1600" b="1"/>
                        <a:t>Predictability</a:t>
                      </a:r>
                    </a:p>
                  </a:txBody>
                  <a:tcPr marL="25400" marR="25400" marT="25400" marB="25400" anchor="ctr" horzOverflow="overflow"/>
                </a:tc>
                <a:tc>
                  <a:txBody>
                    <a:bodyPr/>
                    <a:lstStyle/>
                    <a:p>
                      <a:pPr defTabSz="914400">
                        <a:tabLst>
                          <a:tab pos="1663700" algn="l"/>
                        </a:tabLst>
                        <a:defRPr b="0"/>
                      </a:pPr>
                      <a:r>
                        <a:rPr sz="1600" b="1"/>
                        <a:t>Primary Mitigation</a:t>
                      </a:r>
                    </a:p>
                  </a:txBody>
                  <a:tcPr marL="25400" marR="25400" marT="25400" marB="25400" anchor="ctr" horzOverflow="overflow"/>
                </a:tc>
                <a:tc>
                  <a:txBody>
                    <a:bodyPr/>
                    <a:lstStyle/>
                    <a:p>
                      <a:pPr defTabSz="914400">
                        <a:tabLst>
                          <a:tab pos="1663700" algn="l"/>
                        </a:tabLst>
                        <a:defRPr b="0"/>
                      </a:pPr>
                      <a:r>
                        <a:rPr sz="1600" b="1" dirty="0"/>
                        <a:t>Risks</a:t>
                      </a:r>
                    </a:p>
                  </a:txBody>
                  <a:tcPr marL="25400" marR="25400" marT="25400" marB="25400" anchor="ctr" horzOverflow="overflow"/>
                </a:tc>
                <a:extLst>
                  <a:ext uri="{0D108BD9-81ED-4DB2-BD59-A6C34878D82A}">
                    <a16:rowId xmlns:a16="http://schemas.microsoft.com/office/drawing/2014/main" val="10000"/>
                  </a:ext>
                </a:extLst>
              </a:tr>
              <a:tr h="1054300">
                <a:tc>
                  <a:txBody>
                    <a:bodyPr/>
                    <a:lstStyle/>
                    <a:p>
                      <a:pPr defTabSz="914400">
                        <a:tabLst>
                          <a:tab pos="1663700" algn="l"/>
                        </a:tabLst>
                        <a:defRPr b="0"/>
                      </a:pPr>
                      <a:r>
                        <a:rPr sz="1600" b="1"/>
                        <a:t>GCR</a:t>
                      </a:r>
                    </a:p>
                  </a:txBody>
                  <a:tcPr marL="25400" marR="25400" marT="25400" marB="25400" anchor="ctr" horzOverflow="overflow"/>
                </a:tc>
                <a:tc>
                  <a:txBody>
                    <a:bodyPr/>
                    <a:lstStyle/>
                    <a:p>
                      <a:pPr defTabSz="914400"/>
                      <a:r>
                        <a:rPr sz="1600" dirty="0"/>
                        <a:t>High energy/penetrating</a:t>
                      </a:r>
                    </a:p>
                  </a:txBody>
                  <a:tcPr marL="25400" marR="25400" marT="25400" marB="25400" anchor="ctr" horzOverflow="overflow">
                    <a:solidFill>
                      <a:srgbClr val="00B050"/>
                    </a:solidFill>
                  </a:tcPr>
                </a:tc>
                <a:tc>
                  <a:txBody>
                    <a:bodyPr/>
                    <a:lstStyle/>
                    <a:p>
                      <a:pPr defTabSz="914400"/>
                      <a:r>
                        <a:rPr sz="1600" dirty="0"/>
                        <a:t>Low</a:t>
                      </a:r>
                    </a:p>
                  </a:txBody>
                  <a:tcPr marL="25400" marR="25400" marT="25400" marB="25400" anchor="ctr" horzOverflow="overflow">
                    <a:solidFill>
                      <a:srgbClr val="FF0000"/>
                    </a:solidFill>
                  </a:tcPr>
                </a:tc>
                <a:tc>
                  <a:txBody>
                    <a:bodyPr/>
                    <a:lstStyle/>
                    <a:p>
                      <a:pPr defTabSz="914400"/>
                      <a:r>
                        <a:rPr sz="1600" dirty="0"/>
                        <a:t>Constant (</a:t>
                      </a:r>
                      <a:r>
                        <a:rPr sz="1600" dirty="0" err="1"/>
                        <a:t>ish</a:t>
                      </a:r>
                      <a:r>
                        <a:rPr sz="1600" dirty="0"/>
                        <a:t>)</a:t>
                      </a:r>
                    </a:p>
                  </a:txBody>
                  <a:tcPr marL="25400" marR="25400" marT="25400" marB="25400" anchor="ctr" horzOverflow="overflow">
                    <a:solidFill>
                      <a:srgbClr val="00B050"/>
                    </a:solidFill>
                  </a:tcPr>
                </a:tc>
                <a:tc>
                  <a:txBody>
                    <a:bodyPr/>
                    <a:lstStyle/>
                    <a:p>
                      <a:pPr defTabSz="914400"/>
                      <a:r>
                        <a:rPr sz="1600" dirty="0"/>
                        <a:t>Mission length</a:t>
                      </a:r>
                    </a:p>
                  </a:txBody>
                  <a:tcPr marL="25400" marR="25400" marT="25400" marB="25400" anchor="ctr" horzOverflow="overflow">
                    <a:solidFill>
                      <a:srgbClr val="FF0000"/>
                    </a:solidFill>
                  </a:tcPr>
                </a:tc>
                <a:tc>
                  <a:txBody>
                    <a:bodyPr/>
                    <a:lstStyle/>
                    <a:p>
                      <a:pPr defTabSz="914400"/>
                      <a:r>
                        <a:rPr sz="1600" dirty="0"/>
                        <a:t>Chronic</a:t>
                      </a:r>
                    </a:p>
                  </a:txBody>
                  <a:tcPr marL="25400" marR="25400" marT="25400" marB="25400" anchor="ctr" horzOverflow="overflow">
                    <a:solidFill>
                      <a:srgbClr val="FFFF00"/>
                    </a:solidFill>
                  </a:tcPr>
                </a:tc>
                <a:extLst>
                  <a:ext uri="{0D108BD9-81ED-4DB2-BD59-A6C34878D82A}">
                    <a16:rowId xmlns:a16="http://schemas.microsoft.com/office/drawing/2014/main" val="10001"/>
                  </a:ext>
                </a:extLst>
              </a:tr>
              <a:tr h="1054300">
                <a:tc>
                  <a:txBody>
                    <a:bodyPr/>
                    <a:lstStyle/>
                    <a:p>
                      <a:pPr defTabSz="914400">
                        <a:tabLst>
                          <a:tab pos="1663700" algn="l"/>
                        </a:tabLst>
                        <a:defRPr b="0"/>
                      </a:pPr>
                      <a:r>
                        <a:rPr sz="1600" b="1"/>
                        <a:t>Particle Belts
(Van Allen Belts)</a:t>
                      </a:r>
                    </a:p>
                  </a:txBody>
                  <a:tcPr marL="25400" marR="25400" marT="25400" marB="25400" anchor="ctr" horzOverflow="overflow"/>
                </a:tc>
                <a:tc>
                  <a:txBody>
                    <a:bodyPr/>
                    <a:lstStyle/>
                    <a:p>
                      <a:pPr defTabSz="914400"/>
                      <a:r>
                        <a:rPr sz="1600" dirty="0"/>
                        <a:t>Low energy</a:t>
                      </a:r>
                    </a:p>
                  </a:txBody>
                  <a:tcPr marL="25400" marR="25400" marT="25400" marB="25400" anchor="ctr" horzOverflow="overflow">
                    <a:solidFill>
                      <a:srgbClr val="00B050"/>
                    </a:solidFill>
                  </a:tcPr>
                </a:tc>
                <a:tc>
                  <a:txBody>
                    <a:bodyPr/>
                    <a:lstStyle/>
                    <a:p>
                      <a:pPr defTabSz="914400"/>
                      <a:r>
                        <a:rPr sz="1600" dirty="0"/>
                        <a:t>High</a:t>
                      </a:r>
                    </a:p>
                  </a:txBody>
                  <a:tcPr marL="25400" marR="25400" marT="25400" marB="25400" anchor="ctr" horzOverflow="overflow">
                    <a:solidFill>
                      <a:srgbClr val="00B050"/>
                    </a:solidFill>
                  </a:tcPr>
                </a:tc>
                <a:tc>
                  <a:txBody>
                    <a:bodyPr/>
                    <a:lstStyle/>
                    <a:p>
                      <a:pPr defTabSz="914400"/>
                      <a:r>
                        <a:rPr sz="1600" dirty="0"/>
                        <a:t>Known quantity</a:t>
                      </a:r>
                    </a:p>
                  </a:txBody>
                  <a:tcPr marL="25400" marR="25400" marT="25400" marB="25400" anchor="ctr" horzOverflow="overflow">
                    <a:solidFill>
                      <a:srgbClr val="00B050"/>
                    </a:solidFill>
                  </a:tcPr>
                </a:tc>
                <a:tc>
                  <a:txBody>
                    <a:bodyPr/>
                    <a:lstStyle/>
                    <a:p>
                      <a:pPr defTabSz="914400"/>
                      <a:r>
                        <a:rPr sz="1600" dirty="0"/>
                        <a:t>Optimi</a:t>
                      </a:r>
                      <a:r>
                        <a:rPr lang="en-US" sz="1600" dirty="0"/>
                        <a:t>z</a:t>
                      </a:r>
                      <a:r>
                        <a:rPr sz="1600" dirty="0"/>
                        <a:t>ed
</a:t>
                      </a:r>
                      <a:r>
                        <a:rPr lang="en-US" sz="1600" dirty="0"/>
                        <a:t>t</a:t>
                      </a:r>
                      <a:r>
                        <a:rPr sz="1600" dirty="0"/>
                        <a:t>rajectory</a:t>
                      </a:r>
                    </a:p>
                  </a:txBody>
                  <a:tcPr marL="25400" marR="25400" marT="25400" marB="25400" anchor="ctr" horzOverflow="overflow">
                    <a:solidFill>
                      <a:srgbClr val="00B050"/>
                    </a:solidFill>
                  </a:tcPr>
                </a:tc>
                <a:tc>
                  <a:txBody>
                    <a:bodyPr/>
                    <a:lstStyle/>
                    <a:p>
                      <a:pPr defTabSz="914400"/>
                      <a:r>
                        <a:rPr sz="1600" dirty="0"/>
                        <a:t>Chronic</a:t>
                      </a:r>
                    </a:p>
                  </a:txBody>
                  <a:tcPr marL="25400" marR="25400" marT="25400" marB="25400" anchor="ctr" horzOverflow="overflow">
                    <a:solidFill>
                      <a:srgbClr val="00B050"/>
                    </a:solidFill>
                  </a:tcPr>
                </a:tc>
                <a:extLst>
                  <a:ext uri="{0D108BD9-81ED-4DB2-BD59-A6C34878D82A}">
                    <a16:rowId xmlns:a16="http://schemas.microsoft.com/office/drawing/2014/main" val="10002"/>
                  </a:ext>
                </a:extLst>
              </a:tr>
              <a:tr h="1054300">
                <a:tc>
                  <a:txBody>
                    <a:bodyPr/>
                    <a:lstStyle/>
                    <a:p>
                      <a:pPr defTabSz="914400">
                        <a:tabLst>
                          <a:tab pos="1663700" algn="l"/>
                        </a:tabLst>
                        <a:defRPr b="0"/>
                      </a:pPr>
                      <a:r>
                        <a:rPr sz="1600" b="1" dirty="0"/>
                        <a:t>S</a:t>
                      </a:r>
                      <a:r>
                        <a:rPr lang="en-US" sz="1600" b="1" dirty="0"/>
                        <a:t>PE</a:t>
                      </a:r>
                      <a:r>
                        <a:rPr sz="1600" b="1" dirty="0"/>
                        <a:t> (Space Weather)</a:t>
                      </a:r>
                    </a:p>
                  </a:txBody>
                  <a:tcPr marL="25400" marR="25400" marT="25400" marB="25400" anchor="ctr" horzOverflow="overflow"/>
                </a:tc>
                <a:tc>
                  <a:txBody>
                    <a:bodyPr/>
                    <a:lstStyle/>
                    <a:p>
                      <a:pPr defTabSz="914400"/>
                      <a:r>
                        <a:rPr sz="1600" dirty="0"/>
                        <a:t>Low energy</a:t>
                      </a:r>
                    </a:p>
                  </a:txBody>
                  <a:tcPr marL="25400" marR="25400" marT="25400" marB="25400" anchor="ctr" horzOverflow="overflow">
                    <a:solidFill>
                      <a:srgbClr val="00B050"/>
                    </a:solidFill>
                  </a:tcPr>
                </a:tc>
                <a:tc>
                  <a:txBody>
                    <a:bodyPr/>
                    <a:lstStyle/>
                    <a:p>
                      <a:pPr defTabSz="914400"/>
                      <a:r>
                        <a:rPr sz="1600" dirty="0"/>
                        <a:t>High</a:t>
                      </a:r>
                    </a:p>
                  </a:txBody>
                  <a:tcPr marL="25400" marR="25400" marT="25400" marB="25400" anchor="ctr" horzOverflow="overflow">
                    <a:solidFill>
                      <a:srgbClr val="00B050"/>
                    </a:solidFill>
                  </a:tcPr>
                </a:tc>
                <a:tc>
                  <a:txBody>
                    <a:bodyPr/>
                    <a:lstStyle/>
                    <a:p>
                      <a:pPr defTabSz="914400"/>
                      <a:r>
                        <a:rPr sz="1600" dirty="0"/>
                        <a:t>Low
Think extreme rare weather events</a:t>
                      </a:r>
                    </a:p>
                  </a:txBody>
                  <a:tcPr marL="25400" marR="25400" marT="25400" marB="25400" anchor="ctr" horzOverflow="overflow">
                    <a:solidFill>
                      <a:srgbClr val="FF0000"/>
                    </a:solidFill>
                  </a:tcPr>
                </a:tc>
                <a:tc>
                  <a:txBody>
                    <a:bodyPr/>
                    <a:lstStyle/>
                    <a:p>
                      <a:pPr defTabSz="914400"/>
                      <a:r>
                        <a:rPr sz="1600" dirty="0"/>
                        <a:t>Forecasting/nowcasting
Shelter</a:t>
                      </a:r>
                    </a:p>
                  </a:txBody>
                  <a:tcPr marL="25400" marR="25400" marT="25400" marB="25400" anchor="ctr" horzOverflow="overflow">
                    <a:solidFill>
                      <a:srgbClr val="FFFF00"/>
                    </a:solidFill>
                  </a:tcPr>
                </a:tc>
                <a:tc>
                  <a:txBody>
                    <a:bodyPr/>
                    <a:lstStyle/>
                    <a:p>
                      <a:pPr defTabSz="914400"/>
                      <a:r>
                        <a:rPr sz="1600" dirty="0"/>
                        <a:t>Potentially acute</a:t>
                      </a:r>
                      <a:r>
                        <a:rPr lang="en-US" sz="1600" dirty="0"/>
                        <a:t>,</a:t>
                      </a:r>
                      <a:r>
                        <a:rPr sz="1600" dirty="0"/>
                        <a:t> </a:t>
                      </a:r>
                      <a:r>
                        <a:rPr lang="en-US" sz="1600" dirty="0"/>
                        <a:t>e</a:t>
                      </a:r>
                      <a:r>
                        <a:rPr sz="1600" dirty="0"/>
                        <a:t>sp</a:t>
                      </a:r>
                      <a:r>
                        <a:rPr lang="en-US" sz="1600" dirty="0"/>
                        <a:t>ecially</a:t>
                      </a:r>
                      <a:r>
                        <a:rPr sz="1600" dirty="0"/>
                        <a:t> if poorly shielded</a:t>
                      </a:r>
                    </a:p>
                  </a:txBody>
                  <a:tcPr marL="25400" marR="25400" marT="25400" marB="25400" anchor="ctr" horzOverflow="overflow">
                    <a:solidFill>
                      <a:srgbClr val="FFFF00"/>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01F4142C-8522-774C-97A4-C64A7E78B4CE}"/>
              </a:ext>
            </a:extLst>
          </p:cNvPr>
          <p:cNvSpPr txBox="1"/>
          <p:nvPr/>
        </p:nvSpPr>
        <p:spPr>
          <a:xfrm>
            <a:off x="1730251" y="6488668"/>
            <a:ext cx="8806065" cy="369332"/>
          </a:xfrm>
          <a:prstGeom prst="rect">
            <a:avLst/>
          </a:prstGeom>
          <a:noFill/>
        </p:spPr>
        <p:txBody>
          <a:bodyPr wrap="none" rtlCol="0">
            <a:spAutoFit/>
          </a:bodyPr>
          <a:lstStyle/>
          <a:p>
            <a:r>
              <a:rPr lang="en-US" dirty="0"/>
              <a:t>*By shielding, we typically mean the protective ability of the materials already in the vehicle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NASA Radiation Monitors for crew protection"/>
          <p:cNvSpPr txBox="1">
            <a:spLocks noGrp="1"/>
          </p:cNvSpPr>
          <p:nvPr>
            <p:ph type="title"/>
          </p:nvPr>
        </p:nvSpPr>
        <p:spPr>
          <a:prstGeom prst="rect">
            <a:avLst/>
          </a:prstGeom>
        </p:spPr>
        <p:txBody>
          <a:bodyPr>
            <a:normAutofit/>
          </a:bodyPr>
          <a:lstStyle>
            <a:lvl1pPr defTabSz="2365188">
              <a:defRPr sz="8245" spc="-164"/>
            </a:lvl1pPr>
          </a:lstStyle>
          <a:p>
            <a:r>
              <a:rPr lang="en-US" sz="2400" dirty="0"/>
              <a:t>Space Weather Models </a:t>
            </a:r>
            <a:endParaRPr sz="2400" dirty="0"/>
          </a:p>
        </p:txBody>
      </p:sp>
      <p:sp>
        <p:nvSpPr>
          <p:cNvPr id="205" name="Personal monitors - e.g. crew badges, CADS…"/>
          <p:cNvSpPr txBox="1">
            <a:spLocks noGrp="1"/>
          </p:cNvSpPr>
          <p:nvPr>
            <p:ph idx="1"/>
          </p:nvPr>
        </p:nvSpPr>
        <p:spPr>
          <a:xfrm>
            <a:off x="158060" y="1556657"/>
            <a:ext cx="3651940" cy="4822810"/>
          </a:xfrm>
          <a:prstGeom prst="rect">
            <a:avLst/>
          </a:prstGeom>
        </p:spPr>
        <p:txBody>
          <a:bodyPr>
            <a:normAutofit/>
          </a:bodyPr>
          <a:lstStyle/>
          <a:p>
            <a:r>
              <a:rPr lang="en-US" dirty="0"/>
              <a:t>Space weather models are needed to alert crew to impending SPEs</a:t>
            </a:r>
          </a:p>
          <a:p>
            <a:pPr lvl="1"/>
            <a:r>
              <a:rPr lang="en-US" dirty="0"/>
              <a:t>Tools for probability of occurrence, intensity prediction, and all-clear forecasting are needed</a:t>
            </a:r>
          </a:p>
        </p:txBody>
      </p:sp>
      <p:pic>
        <p:nvPicPr>
          <p:cNvPr id="6" name="Picture 5" descr="Graphical user interface, chart&#10;&#10;Description automatically generated">
            <a:extLst>
              <a:ext uri="{FF2B5EF4-FFF2-40B4-BE49-F238E27FC236}">
                <a16:creationId xmlns:a16="http://schemas.microsoft.com/office/drawing/2014/main" id="{4BD493DB-CABD-49B8-AA9E-A2251F2571CA}"/>
              </a:ext>
            </a:extLst>
          </p:cNvPr>
          <p:cNvPicPr>
            <a:picLocks noChangeAspect="1"/>
          </p:cNvPicPr>
          <p:nvPr/>
        </p:nvPicPr>
        <p:blipFill>
          <a:blip r:embed="rId2"/>
          <a:stretch>
            <a:fillRect/>
          </a:stretch>
        </p:blipFill>
        <p:spPr>
          <a:xfrm>
            <a:off x="4069188" y="1227183"/>
            <a:ext cx="7649068" cy="5152284"/>
          </a:xfrm>
          <a:prstGeom prst="rect">
            <a:avLst/>
          </a:prstGeom>
        </p:spPr>
      </p:pic>
      <p:sp>
        <p:nvSpPr>
          <p:cNvPr id="7" name="TextBox 6">
            <a:extLst>
              <a:ext uri="{FF2B5EF4-FFF2-40B4-BE49-F238E27FC236}">
                <a16:creationId xmlns:a16="http://schemas.microsoft.com/office/drawing/2014/main" id="{55B13165-A940-4F20-8FBA-E02401901EF9}"/>
              </a:ext>
            </a:extLst>
          </p:cNvPr>
          <p:cNvSpPr txBox="1"/>
          <p:nvPr/>
        </p:nvSpPr>
        <p:spPr>
          <a:xfrm>
            <a:off x="4069189" y="6379467"/>
            <a:ext cx="7649067" cy="461665"/>
          </a:xfrm>
          <a:prstGeom prst="rect">
            <a:avLst/>
          </a:prstGeom>
          <a:noFill/>
        </p:spPr>
        <p:txBody>
          <a:bodyPr wrap="square" rtlCol="0">
            <a:spAutoFit/>
          </a:bodyPr>
          <a:lstStyle/>
          <a:p>
            <a:r>
              <a:rPr lang="en-US" sz="1200" b="1" dirty="0">
                <a:effectLst/>
                <a:latin typeface="Arial" panose="020B0604020202020204" pitchFamily="34" charset="0"/>
                <a:ea typeface="Calibri" panose="020F0502020204030204" pitchFamily="34" charset="0"/>
                <a:cs typeface="Arial" panose="020B0604020202020204" pitchFamily="34" charset="0"/>
              </a:rPr>
              <a:t>Intensity Scoreboard: </a:t>
            </a:r>
            <a:r>
              <a:rPr lang="en-US" sz="1200" dirty="0">
                <a:effectLst/>
                <a:latin typeface="Arial" panose="020B0604020202020204" pitchFamily="34" charset="0"/>
                <a:ea typeface="Calibri" panose="020F0502020204030204" pitchFamily="34" charset="0"/>
                <a:cs typeface="Arial" panose="020B0604020202020204" pitchFamily="34" charset="0"/>
              </a:rPr>
              <a:t>Proton flux measurements (sold thin red/green lines) and model outputs of event intensity following the January 20, 2022 Energetic Solar Particle Event (ESPE)</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2879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NASA Radiation Monitors for crew protection"/>
          <p:cNvSpPr txBox="1">
            <a:spLocks noGrp="1"/>
          </p:cNvSpPr>
          <p:nvPr>
            <p:ph type="title"/>
          </p:nvPr>
        </p:nvSpPr>
        <p:spPr>
          <a:prstGeom prst="rect">
            <a:avLst/>
          </a:prstGeom>
        </p:spPr>
        <p:txBody>
          <a:bodyPr>
            <a:normAutofit/>
          </a:bodyPr>
          <a:lstStyle>
            <a:lvl1pPr defTabSz="2365188">
              <a:defRPr sz="8245" spc="-164"/>
            </a:lvl1pPr>
          </a:lstStyle>
          <a:p>
            <a:r>
              <a:rPr sz="2400" dirty="0"/>
              <a:t>NASA Radiation Monitors for </a:t>
            </a:r>
            <a:r>
              <a:rPr lang="en-US" sz="2400" dirty="0"/>
              <a:t>C</a:t>
            </a:r>
            <a:r>
              <a:rPr sz="2400" dirty="0"/>
              <a:t>rew </a:t>
            </a:r>
            <a:r>
              <a:rPr lang="en-US" sz="2400" dirty="0"/>
              <a:t>P</a:t>
            </a:r>
            <a:r>
              <a:rPr sz="2400" dirty="0"/>
              <a:t>rotection</a:t>
            </a:r>
          </a:p>
        </p:txBody>
      </p:sp>
      <p:sp>
        <p:nvSpPr>
          <p:cNvPr id="205" name="Personal monitors - e.g. crew badges, CADS…"/>
          <p:cNvSpPr txBox="1">
            <a:spLocks noGrp="1"/>
          </p:cNvSpPr>
          <p:nvPr>
            <p:ph idx="1"/>
          </p:nvPr>
        </p:nvSpPr>
        <p:spPr>
          <a:xfrm>
            <a:off x="158059" y="1404257"/>
            <a:ext cx="3717255" cy="4975210"/>
          </a:xfrm>
          <a:prstGeom prst="rect">
            <a:avLst/>
          </a:prstGeom>
        </p:spPr>
        <p:txBody>
          <a:bodyPr>
            <a:normAutofit lnSpcReduction="10000"/>
          </a:bodyPr>
          <a:lstStyle/>
          <a:p>
            <a:r>
              <a:rPr dirty="0"/>
              <a:t>Personal monitors - e.g. crew badges, </a:t>
            </a:r>
            <a:r>
              <a:rPr b="1" dirty="0"/>
              <a:t>CADS</a:t>
            </a:r>
          </a:p>
          <a:p>
            <a:r>
              <a:rPr dirty="0"/>
              <a:t>Area monitors for charged particles</a:t>
            </a:r>
            <a:r>
              <a:rPr lang="en-US" dirty="0"/>
              <a:t> -</a:t>
            </a:r>
            <a:r>
              <a:rPr dirty="0"/>
              <a:t> </a:t>
            </a:r>
            <a:r>
              <a:rPr b="1" dirty="0"/>
              <a:t>RAD, REM, HERA, ARES</a:t>
            </a:r>
          </a:p>
          <a:p>
            <a:r>
              <a:rPr dirty="0"/>
              <a:t>Area monitors for neutrons</a:t>
            </a:r>
            <a:r>
              <a:rPr lang="en-US" dirty="0"/>
              <a:t> -</a:t>
            </a:r>
            <a:r>
              <a:rPr dirty="0"/>
              <a:t> RAD and ANS</a:t>
            </a:r>
            <a:endParaRPr b="1" dirty="0"/>
          </a:p>
          <a:p>
            <a:r>
              <a:rPr dirty="0"/>
              <a:t>Space Weather monitors</a:t>
            </a:r>
            <a:r>
              <a:rPr lang="en-US" dirty="0"/>
              <a:t> – Existing infrastructure and CEPS</a:t>
            </a:r>
            <a:endParaRPr dirty="0"/>
          </a:p>
        </p:txBody>
      </p:sp>
      <p:pic>
        <p:nvPicPr>
          <p:cNvPr id="4" name="IMG_1531.jpeg" descr="IMG_1531.jpeg">
            <a:extLst>
              <a:ext uri="{FF2B5EF4-FFF2-40B4-BE49-F238E27FC236}">
                <a16:creationId xmlns:a16="http://schemas.microsoft.com/office/drawing/2014/main" id="{93ADF2CE-958A-4493-8A6B-7BA392B06B45}"/>
              </a:ext>
            </a:extLst>
          </p:cNvPr>
          <p:cNvPicPr>
            <a:picLocks noChangeAspect="1"/>
          </p:cNvPicPr>
          <p:nvPr/>
        </p:nvPicPr>
        <p:blipFill>
          <a:blip r:embed="rId2"/>
          <a:stretch>
            <a:fillRect/>
          </a:stretch>
        </p:blipFill>
        <p:spPr>
          <a:xfrm>
            <a:off x="3621353" y="1290603"/>
            <a:ext cx="8269015" cy="5429413"/>
          </a:xfrm>
          <a:prstGeom prst="rect">
            <a:avLst/>
          </a:prstGeom>
          <a:ln w="12700">
            <a:miter lim="400000"/>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13</a:t>
            </a:fld>
            <a:endParaRPr lang="en-US"/>
          </a:p>
        </p:txBody>
      </p:sp>
      <p:sp>
        <p:nvSpPr>
          <p:cNvPr id="3" name="Title 2"/>
          <p:cNvSpPr>
            <a:spLocks noGrp="1"/>
          </p:cNvSpPr>
          <p:nvPr>
            <p:ph type="title"/>
          </p:nvPr>
        </p:nvSpPr>
        <p:spPr/>
        <p:txBody>
          <a:bodyPr/>
          <a:lstStyle/>
          <a:p>
            <a:r>
              <a:rPr lang="en-US" dirty="0"/>
              <a:t>Radiation Exposure Quantities</a:t>
            </a:r>
          </a:p>
        </p:txBody>
      </p:sp>
      <p:sp>
        <p:nvSpPr>
          <p:cNvPr id="4" name="Content Placeholder 3"/>
          <p:cNvSpPr>
            <a:spLocks noGrp="1"/>
          </p:cNvSpPr>
          <p:nvPr>
            <p:ph idx="1"/>
          </p:nvPr>
        </p:nvSpPr>
        <p:spPr>
          <a:xfrm>
            <a:off x="3327235" y="1274260"/>
            <a:ext cx="8813637" cy="5518717"/>
          </a:xfrm>
        </p:spPr>
        <p:txBody>
          <a:bodyPr>
            <a:normAutofit fontScale="92500" lnSpcReduction="20000"/>
          </a:bodyPr>
          <a:lstStyle/>
          <a:p>
            <a:pPr marL="0" indent="0">
              <a:spcAft>
                <a:spcPts val="600"/>
              </a:spcAft>
              <a:buNone/>
            </a:pPr>
            <a:r>
              <a:rPr lang="en-US" sz="1900" b="1" u="sng" err="1"/>
              <a:t>Dosimetric</a:t>
            </a:r>
            <a:r>
              <a:rPr lang="en-US" sz="1900" b="1" u="sng"/>
              <a:t> Quantities:</a:t>
            </a:r>
          </a:p>
          <a:p>
            <a:r>
              <a:rPr lang="en-US" sz="1900" b="1"/>
              <a:t>Dose (D)</a:t>
            </a:r>
            <a:r>
              <a:rPr lang="en-US" sz="1600"/>
              <a:t> – measured in grays (</a:t>
            </a:r>
            <a:r>
              <a:rPr lang="en-US" sz="1600" err="1"/>
              <a:t>Gy</a:t>
            </a:r>
            <a:r>
              <a:rPr lang="en-US" sz="1600"/>
              <a:t>)</a:t>
            </a:r>
          </a:p>
          <a:p>
            <a:pPr lvl="1"/>
            <a:r>
              <a:rPr lang="en-US" sz="1600"/>
              <a:t>Energy absorbed per unit mass of material </a:t>
            </a:r>
          </a:p>
          <a:p>
            <a:pPr lvl="1"/>
            <a:r>
              <a:rPr lang="en-US" sz="1600">
                <a:solidFill>
                  <a:srgbClr val="0070C0"/>
                </a:solidFill>
              </a:rPr>
              <a:t>Point quantity</a:t>
            </a:r>
          </a:p>
          <a:p>
            <a:r>
              <a:rPr lang="en-US" sz="1900" b="1"/>
              <a:t>Dose Equivalent (H)</a:t>
            </a:r>
            <a:r>
              <a:rPr lang="en-US" sz="1900"/>
              <a:t> </a:t>
            </a:r>
            <a:r>
              <a:rPr lang="en-US" sz="1600"/>
              <a:t>– measured in </a:t>
            </a:r>
            <a:r>
              <a:rPr lang="en-US" sz="1600" err="1"/>
              <a:t>sieverts</a:t>
            </a:r>
            <a:r>
              <a:rPr lang="en-US" sz="1600"/>
              <a:t> (</a:t>
            </a:r>
            <a:r>
              <a:rPr lang="en-US" sz="1600" err="1"/>
              <a:t>Sv</a:t>
            </a:r>
            <a:r>
              <a:rPr lang="en-US" sz="1600"/>
              <a:t>)</a:t>
            </a:r>
          </a:p>
          <a:p>
            <a:pPr lvl="1"/>
            <a:r>
              <a:rPr lang="en-US" sz="1600"/>
              <a:t>Dose integrated with a quality factor, which accounts for the varying ability of different types of particles to produce cancer</a:t>
            </a:r>
          </a:p>
          <a:p>
            <a:pPr lvl="1"/>
            <a:r>
              <a:rPr lang="en-US" sz="1600">
                <a:solidFill>
                  <a:srgbClr val="0070C0"/>
                </a:solidFill>
              </a:rPr>
              <a:t>Point quantity</a:t>
            </a:r>
          </a:p>
          <a:p>
            <a:r>
              <a:rPr lang="en-US" sz="1900" b="1"/>
              <a:t>Organ/Tissue Averaged Dose Equivalent (H)</a:t>
            </a:r>
            <a:r>
              <a:rPr lang="en-US" sz="1900"/>
              <a:t> </a:t>
            </a:r>
            <a:r>
              <a:rPr lang="en-US" sz="1600"/>
              <a:t>– measured in </a:t>
            </a:r>
            <a:r>
              <a:rPr lang="en-US" sz="1600" err="1"/>
              <a:t>sieverts</a:t>
            </a:r>
            <a:r>
              <a:rPr lang="en-US" sz="1600"/>
              <a:t> (</a:t>
            </a:r>
            <a:r>
              <a:rPr lang="en-US" sz="1600" err="1"/>
              <a:t>Sv</a:t>
            </a:r>
            <a:r>
              <a:rPr lang="en-US" sz="1600"/>
              <a:t>)</a:t>
            </a:r>
          </a:p>
          <a:p>
            <a:pPr lvl="1"/>
            <a:r>
              <a:rPr lang="en-US" sz="1600">
                <a:solidFill>
                  <a:schemeClr val="accent6">
                    <a:lumMod val="75000"/>
                  </a:schemeClr>
                </a:solidFill>
              </a:rPr>
              <a:t>Assessment assumes the organ or tissue of interest is surrounded by a human body</a:t>
            </a:r>
          </a:p>
          <a:p>
            <a:r>
              <a:rPr lang="en-US" sz="1900" b="1"/>
              <a:t>Gray Equivalent (</a:t>
            </a:r>
            <a:r>
              <a:rPr lang="en-US" sz="1900" b="1" err="1"/>
              <a:t>Gy-Eq</a:t>
            </a:r>
            <a:r>
              <a:rPr lang="en-US" sz="1900" b="1"/>
              <a:t>) </a:t>
            </a:r>
            <a:r>
              <a:rPr lang="en-US" sz="1600"/>
              <a:t>– measured in gray equivalent (</a:t>
            </a:r>
            <a:r>
              <a:rPr lang="en-US" sz="1600" err="1"/>
              <a:t>Gy-Eq</a:t>
            </a:r>
            <a:r>
              <a:rPr lang="en-US" sz="1600"/>
              <a:t>)</a:t>
            </a:r>
          </a:p>
          <a:p>
            <a:pPr lvl="1"/>
            <a:r>
              <a:rPr lang="en-US" sz="1600"/>
              <a:t>Dose scaled by relative biological effectiveness (RBE) factors, which account for the varying ability of different types of particles to produce deterministic effects</a:t>
            </a:r>
          </a:p>
          <a:p>
            <a:pPr lvl="1"/>
            <a:r>
              <a:rPr lang="en-US" sz="1600">
                <a:solidFill>
                  <a:srgbClr val="0070C0"/>
                </a:solidFill>
              </a:rPr>
              <a:t>Point quantity</a:t>
            </a:r>
          </a:p>
          <a:p>
            <a:r>
              <a:rPr lang="en-US" sz="1900" b="1"/>
              <a:t>Organ/Tissue Averaged Gray Equiv. (</a:t>
            </a:r>
            <a:r>
              <a:rPr lang="en-US" sz="1900" b="1" err="1"/>
              <a:t>Gy-Eq</a:t>
            </a:r>
            <a:r>
              <a:rPr lang="en-US" sz="1900" b="1"/>
              <a:t>) </a:t>
            </a:r>
            <a:r>
              <a:rPr lang="en-US" sz="1600"/>
              <a:t>– measured in gray equiv. (</a:t>
            </a:r>
            <a:r>
              <a:rPr lang="en-US" sz="1600" err="1"/>
              <a:t>Gy-Eq</a:t>
            </a:r>
            <a:r>
              <a:rPr lang="en-US" sz="1600"/>
              <a:t>)</a:t>
            </a:r>
          </a:p>
          <a:p>
            <a:pPr lvl="1"/>
            <a:r>
              <a:rPr lang="en-US" sz="1600">
                <a:solidFill>
                  <a:schemeClr val="accent6">
                    <a:lumMod val="75000"/>
                  </a:schemeClr>
                </a:solidFill>
              </a:rPr>
              <a:t>Assessment assumes the organ or tissue of interest is surrounded by a human body</a:t>
            </a:r>
          </a:p>
          <a:p>
            <a:r>
              <a:rPr lang="en-US" sz="1900" b="1"/>
              <a:t>Effective Dose (E) </a:t>
            </a:r>
            <a:r>
              <a:rPr lang="en-US" sz="1600"/>
              <a:t>– measured in </a:t>
            </a:r>
            <a:r>
              <a:rPr lang="en-US" sz="1600" err="1"/>
              <a:t>sieverts</a:t>
            </a:r>
            <a:r>
              <a:rPr lang="en-US" sz="1600"/>
              <a:t> (</a:t>
            </a:r>
            <a:r>
              <a:rPr lang="en-US" sz="1600" err="1"/>
              <a:t>Sv</a:t>
            </a:r>
            <a:r>
              <a:rPr lang="en-US" sz="1600"/>
              <a:t>)</a:t>
            </a:r>
          </a:p>
          <a:p>
            <a:pPr lvl="1"/>
            <a:r>
              <a:rPr lang="en-US" sz="1600"/>
              <a:t>A weighted average of dose equivalent to sensitive organs and tissues</a:t>
            </a:r>
          </a:p>
          <a:p>
            <a:pPr lvl="1"/>
            <a:r>
              <a:rPr lang="en-US" sz="1600">
                <a:solidFill>
                  <a:schemeClr val="accent6">
                    <a:lumMod val="75000"/>
                  </a:schemeClr>
                </a:solidFill>
              </a:rPr>
              <a:t>Whole body quantity</a:t>
            </a:r>
          </a:p>
          <a:p>
            <a:r>
              <a:rPr lang="en-US" sz="1900" b="1"/>
              <a:t>Risk of Exposure Induced Death (REID) </a:t>
            </a:r>
            <a:r>
              <a:rPr lang="en-US" sz="1600"/>
              <a:t>– measured in percent (%)</a:t>
            </a:r>
          </a:p>
          <a:p>
            <a:pPr lvl="1"/>
            <a:r>
              <a:rPr lang="en-US" sz="1600"/>
              <a:t>Probabilistic assessment of increased risk of dying of cancer due to radiation exposure </a:t>
            </a:r>
          </a:p>
          <a:p>
            <a:pPr lvl="1"/>
            <a:r>
              <a:rPr lang="en-US" sz="1600">
                <a:solidFill>
                  <a:schemeClr val="accent6">
                    <a:lumMod val="75000"/>
                  </a:schemeClr>
                </a:solidFill>
              </a:rPr>
              <a:t>Whole body quantity</a:t>
            </a:r>
          </a:p>
          <a:p>
            <a:pPr marL="457200" lvl="1" indent="0">
              <a:buNone/>
            </a:pPr>
            <a:endParaRPr lang="en-US" sz="1600"/>
          </a:p>
          <a:p>
            <a:pPr marL="457200" lvl="1" indent="0">
              <a:buNone/>
            </a:pPr>
            <a:endParaRPr lang="en-US" sz="1600"/>
          </a:p>
          <a:p>
            <a:pPr marL="457200" lvl="1" indent="0">
              <a:buNone/>
            </a:pPr>
            <a:endParaRPr lang="en-US" sz="1600"/>
          </a:p>
          <a:p>
            <a:pPr marL="457200" lvl="1" indent="0">
              <a:buNone/>
            </a:pPr>
            <a:endParaRPr lang="en-US" sz="1600"/>
          </a:p>
        </p:txBody>
      </p:sp>
      <p:cxnSp>
        <p:nvCxnSpPr>
          <p:cNvPr id="13" name="Straight Connector 12"/>
          <p:cNvCxnSpPr/>
          <p:nvPr/>
        </p:nvCxnSpPr>
        <p:spPr>
          <a:xfrm>
            <a:off x="3194500" y="1191669"/>
            <a:ext cx="5899" cy="5521796"/>
          </a:xfrm>
          <a:prstGeom prst="line">
            <a:avLst/>
          </a:prstGeom>
        </p:spPr>
        <p:style>
          <a:lnRef idx="2">
            <a:schemeClr val="accent1"/>
          </a:lnRef>
          <a:fillRef idx="0">
            <a:schemeClr val="accent1"/>
          </a:fillRef>
          <a:effectRef idx="1">
            <a:schemeClr val="accent1"/>
          </a:effectRef>
          <a:fontRef idx="minor">
            <a:schemeClr val="tx1"/>
          </a:fontRef>
        </p:style>
      </p:cxnSp>
      <p:sp>
        <p:nvSpPr>
          <p:cNvPr id="14" name="Content Placeholder 3"/>
          <p:cNvSpPr txBox="1">
            <a:spLocks/>
          </p:cNvSpPr>
          <p:nvPr/>
        </p:nvSpPr>
        <p:spPr>
          <a:xfrm>
            <a:off x="289068" y="1404046"/>
            <a:ext cx="2743201" cy="538893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baseline="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200" kern="1200" baseline="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000" kern="1200" baseline="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800" kern="1200" baseline="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pPr>
            <a:r>
              <a:rPr lang="en-US" sz="2000"/>
              <a:t>A variety of quantities are used to assess radiation exposure</a:t>
            </a:r>
          </a:p>
          <a:p>
            <a:pPr>
              <a:spcAft>
                <a:spcPts val="1200"/>
              </a:spcAft>
            </a:pPr>
            <a:r>
              <a:rPr lang="en-US" sz="2000"/>
              <a:t>In some cases, different quantities use the same units</a:t>
            </a:r>
          </a:p>
          <a:p>
            <a:pPr>
              <a:spcAft>
                <a:spcPts val="1200"/>
              </a:spcAft>
            </a:pPr>
            <a:r>
              <a:rPr lang="en-US" sz="2000"/>
              <a:t>The human body shields internal organs – Exposure quantities assessed in the human body will differ from point quantities</a:t>
            </a:r>
          </a:p>
          <a:p>
            <a:pPr marL="457200" lvl="1" indent="0">
              <a:buFont typeface="Arial"/>
              <a:buNone/>
            </a:pPr>
            <a:endParaRPr lang="en-US" sz="1600"/>
          </a:p>
          <a:p>
            <a:pPr marL="457200" lvl="1" indent="0">
              <a:buFont typeface="Arial"/>
              <a:buNone/>
            </a:pPr>
            <a:endParaRPr lang="en-US" sz="1600"/>
          </a:p>
          <a:p>
            <a:pPr marL="457200" lvl="1" indent="0">
              <a:buFont typeface="Arial"/>
              <a:buNone/>
            </a:pPr>
            <a:endParaRPr lang="en-US" sz="1600"/>
          </a:p>
        </p:txBody>
      </p:sp>
    </p:spTree>
    <p:extLst>
      <p:ext uri="{BB962C8B-B14F-4D97-AF65-F5344CB8AC3E}">
        <p14:creationId xmlns:p14="http://schemas.microsoft.com/office/powerpoint/2010/main" val="1758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14</a:t>
            </a:fld>
            <a:endParaRPr lang="en-US"/>
          </a:p>
        </p:txBody>
      </p:sp>
      <p:sp>
        <p:nvSpPr>
          <p:cNvPr id="3" name="Title 2"/>
          <p:cNvSpPr>
            <a:spLocks noGrp="1"/>
          </p:cNvSpPr>
          <p:nvPr>
            <p:ph type="title"/>
          </p:nvPr>
        </p:nvSpPr>
        <p:spPr/>
        <p:txBody>
          <a:bodyPr/>
          <a:lstStyle/>
          <a:p>
            <a:r>
              <a:rPr lang="en-US"/>
              <a:t>Effectiveness of Shielding Materials – Old Paradigm</a:t>
            </a:r>
          </a:p>
        </p:txBody>
      </p:sp>
      <p:grpSp>
        <p:nvGrpSpPr>
          <p:cNvPr id="5" name="Group 4"/>
          <p:cNvGrpSpPr/>
          <p:nvPr/>
        </p:nvGrpSpPr>
        <p:grpSpPr>
          <a:xfrm>
            <a:off x="158060" y="1368000"/>
            <a:ext cx="11873518" cy="4395670"/>
            <a:chOff x="381000" y="1200150"/>
            <a:chExt cx="8458200" cy="2971800"/>
          </a:xfrm>
        </p:grpSpPr>
        <p:sp>
          <p:nvSpPr>
            <p:cNvPr id="6" name="Rectangle 5"/>
            <p:cNvSpPr/>
            <p:nvPr/>
          </p:nvSpPr>
          <p:spPr>
            <a:xfrm>
              <a:off x="381000" y="1200150"/>
              <a:ext cx="8458200" cy="29718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oly_gcr_v3.png"/>
            <p:cNvPicPr>
              <a:picLocks noChangeAspect="1"/>
            </p:cNvPicPr>
            <p:nvPr/>
          </p:nvPicPr>
          <p:blipFill>
            <a:blip r:embed="rId2"/>
            <a:stretch>
              <a:fillRect/>
            </a:stretch>
          </p:blipFill>
          <p:spPr bwMode="auto">
            <a:xfrm>
              <a:off x="457200" y="1276350"/>
              <a:ext cx="4038600" cy="2811300"/>
            </a:xfrm>
            <a:prstGeom prst="rect">
              <a:avLst/>
            </a:prstGeom>
            <a:noFill/>
            <a:ln w="9525">
              <a:noFill/>
              <a:miter lim="800000"/>
              <a:headEnd/>
              <a:tailEnd/>
            </a:ln>
          </p:spPr>
        </p:pic>
        <p:pic>
          <p:nvPicPr>
            <p:cNvPr id="8" name="Picture 7" descr="poly_spe_v3.png"/>
            <p:cNvPicPr>
              <a:picLocks noChangeAspect="1"/>
            </p:cNvPicPr>
            <p:nvPr/>
          </p:nvPicPr>
          <p:blipFill>
            <a:blip r:embed="rId3"/>
            <a:stretch>
              <a:fillRect/>
            </a:stretch>
          </p:blipFill>
          <p:spPr bwMode="auto">
            <a:xfrm>
              <a:off x="4952999" y="1276350"/>
              <a:ext cx="3754221" cy="2807208"/>
            </a:xfrm>
            <a:prstGeom prst="rect">
              <a:avLst/>
            </a:prstGeom>
            <a:noFill/>
            <a:ln w="9525">
              <a:noFill/>
              <a:miter lim="800000"/>
              <a:headEnd/>
              <a:tailEnd/>
            </a:ln>
          </p:spPr>
        </p:pic>
      </p:grpSp>
      <p:sp>
        <p:nvSpPr>
          <p:cNvPr id="9" name="TextBox 8"/>
          <p:cNvSpPr txBox="1"/>
          <p:nvPr/>
        </p:nvSpPr>
        <p:spPr>
          <a:xfrm>
            <a:off x="1290778" y="5943167"/>
            <a:ext cx="9608082" cy="707886"/>
          </a:xfrm>
          <a:prstGeom prst="rect">
            <a:avLst/>
          </a:prstGeom>
          <a:noFill/>
        </p:spPr>
        <p:txBody>
          <a:bodyPr wrap="square" rtlCol="0">
            <a:spAutoFit/>
          </a:bodyPr>
          <a:lstStyle/>
          <a:p>
            <a:pPr algn="ctr"/>
            <a:r>
              <a:rPr lang="en-US" sz="2000" b="1" i="1">
                <a:solidFill>
                  <a:schemeClr val="accent6"/>
                </a:solidFill>
                <a:latin typeface="Arial Narrow" panose="020B0606020202030204" pitchFamily="34" charset="0"/>
                <a:cs typeface="Arial" pitchFamily="34" charset="0"/>
              </a:rPr>
              <a:t>Shielding materials are more effective for Solar Particle Events than for the GCR environment and hydrogen rich materials provide better protection.</a:t>
            </a:r>
            <a:endParaRPr lang="en-US" sz="2000" b="1">
              <a:solidFill>
                <a:schemeClr val="accent6"/>
              </a:solidFill>
              <a:latin typeface="Arial Narrow" panose="020B0606020202030204" pitchFamily="34" charset="0"/>
            </a:endParaRPr>
          </a:p>
        </p:txBody>
      </p:sp>
    </p:spTree>
    <p:extLst>
      <p:ext uri="{BB962C8B-B14F-4D97-AF65-F5344CB8AC3E}">
        <p14:creationId xmlns:p14="http://schemas.microsoft.com/office/powerpoint/2010/main" val="3714109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15</a:t>
            </a:fld>
            <a:endParaRPr lang="en-US"/>
          </a:p>
        </p:txBody>
      </p:sp>
      <p:sp>
        <p:nvSpPr>
          <p:cNvPr id="3" name="Title 2"/>
          <p:cNvSpPr>
            <a:spLocks noGrp="1"/>
          </p:cNvSpPr>
          <p:nvPr>
            <p:ph type="title"/>
          </p:nvPr>
        </p:nvSpPr>
        <p:spPr/>
        <p:txBody>
          <a:bodyPr/>
          <a:lstStyle/>
          <a:p>
            <a:r>
              <a:rPr lang="en-US"/>
              <a:t>Effectiveness of Shielding Materials – New Paradigm</a:t>
            </a:r>
          </a:p>
        </p:txBody>
      </p:sp>
      <p:sp>
        <p:nvSpPr>
          <p:cNvPr id="9" name="TextBox 8"/>
          <p:cNvSpPr txBox="1"/>
          <p:nvPr/>
        </p:nvSpPr>
        <p:spPr>
          <a:xfrm>
            <a:off x="1290778" y="5943167"/>
            <a:ext cx="9608082" cy="707886"/>
          </a:xfrm>
          <a:prstGeom prst="rect">
            <a:avLst/>
          </a:prstGeom>
          <a:noFill/>
        </p:spPr>
        <p:txBody>
          <a:bodyPr wrap="square" rtlCol="0">
            <a:spAutoFit/>
          </a:bodyPr>
          <a:lstStyle/>
          <a:p>
            <a:pPr algn="ctr"/>
            <a:r>
              <a:rPr lang="en-US" sz="2000" b="1" i="1" dirty="0">
                <a:solidFill>
                  <a:schemeClr val="accent6"/>
                </a:solidFill>
                <a:latin typeface="Arial Narrow" panose="020B0606020202030204" pitchFamily="34" charset="0"/>
                <a:cs typeface="Arial" pitchFamily="34" charset="0"/>
              </a:rPr>
              <a:t>Calculations with 3DHZETRN and Monte Carlo Transport Codes show dose equivalent increases when  non-hydrogenous shielding material beyond 20 g/cm</a:t>
            </a:r>
            <a:r>
              <a:rPr lang="en-US" sz="2000" b="1" i="1" baseline="30000" dirty="0">
                <a:solidFill>
                  <a:schemeClr val="accent6"/>
                </a:solidFill>
                <a:latin typeface="Arial Narrow" panose="020B0606020202030204" pitchFamily="34" charset="0"/>
                <a:cs typeface="Arial" pitchFamily="34" charset="0"/>
              </a:rPr>
              <a:t>2</a:t>
            </a:r>
            <a:r>
              <a:rPr lang="en-US" sz="2000" b="1" i="1" dirty="0">
                <a:solidFill>
                  <a:schemeClr val="accent6"/>
                </a:solidFill>
                <a:latin typeface="Arial Narrow" panose="020B0606020202030204" pitchFamily="34" charset="0"/>
                <a:cs typeface="Arial" pitchFamily="34" charset="0"/>
              </a:rPr>
              <a:t> is added. </a:t>
            </a:r>
            <a:endParaRPr lang="en-US" sz="2000" b="1" dirty="0">
              <a:solidFill>
                <a:schemeClr val="accent6"/>
              </a:solidFill>
              <a:latin typeface="Arial Narrow" panose="020B0606020202030204" pitchFamily="34" charset="0"/>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0897" y="2630983"/>
            <a:ext cx="6987844" cy="3069841"/>
          </a:xfrm>
          <a:prstGeom prst="rect">
            <a:avLst/>
          </a:prstGeom>
        </p:spPr>
      </p:pic>
      <p:sp>
        <p:nvSpPr>
          <p:cNvPr id="11" name="TextBox 10"/>
          <p:cNvSpPr txBox="1">
            <a:spLocks noChangeArrowheads="1"/>
          </p:cNvSpPr>
          <p:nvPr/>
        </p:nvSpPr>
        <p:spPr bwMode="auto">
          <a:xfrm>
            <a:off x="9759264" y="6642556"/>
            <a:ext cx="111601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800" i="1">
                <a:solidFill>
                  <a:srgbClr val="000000"/>
                </a:solidFill>
                <a:latin typeface="Arial Narrow" panose="020B0606020202030204" pitchFamily="34" charset="0"/>
              </a:rPr>
              <a:t>Slaba et al. LSSR (2017)</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6352" y="1334365"/>
            <a:ext cx="4407976" cy="1107369"/>
          </a:xfrm>
          <a:prstGeom prst="rect">
            <a:avLst/>
          </a:prstGeom>
        </p:spPr>
      </p:pic>
    </p:spTree>
    <p:extLst>
      <p:ext uri="{BB962C8B-B14F-4D97-AF65-F5344CB8AC3E}">
        <p14:creationId xmlns:p14="http://schemas.microsoft.com/office/powerpoint/2010/main" val="2573845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16</a:t>
            </a:fld>
            <a:endParaRPr lang="en-US"/>
          </a:p>
        </p:txBody>
      </p:sp>
      <p:sp>
        <p:nvSpPr>
          <p:cNvPr id="3" name="Title 2"/>
          <p:cNvSpPr>
            <a:spLocks noGrp="1"/>
          </p:cNvSpPr>
          <p:nvPr>
            <p:ph type="title"/>
          </p:nvPr>
        </p:nvSpPr>
        <p:spPr/>
        <p:txBody>
          <a:bodyPr/>
          <a:lstStyle/>
          <a:p>
            <a:r>
              <a:rPr lang="en-US"/>
              <a:t>Effectiveness of Shielding Materials – New Paradigm</a:t>
            </a:r>
          </a:p>
        </p:txBody>
      </p:sp>
      <p:sp>
        <p:nvSpPr>
          <p:cNvPr id="9" name="TextBox 8"/>
          <p:cNvSpPr txBox="1"/>
          <p:nvPr/>
        </p:nvSpPr>
        <p:spPr>
          <a:xfrm>
            <a:off x="1290778" y="5943167"/>
            <a:ext cx="9608082" cy="707886"/>
          </a:xfrm>
          <a:prstGeom prst="rect">
            <a:avLst/>
          </a:prstGeom>
          <a:noFill/>
        </p:spPr>
        <p:txBody>
          <a:bodyPr wrap="square" rtlCol="0">
            <a:spAutoFit/>
          </a:bodyPr>
          <a:lstStyle/>
          <a:p>
            <a:pPr algn="ctr"/>
            <a:r>
              <a:rPr lang="en-US" sz="2000" b="1" i="1">
                <a:solidFill>
                  <a:schemeClr val="accent6"/>
                </a:solidFill>
                <a:latin typeface="Arial Narrow" panose="020B0606020202030204" pitchFamily="34" charset="0"/>
                <a:cs typeface="Arial" pitchFamily="34" charset="0"/>
              </a:rPr>
              <a:t>Adding water (or human tissue) suppresses the optimal shield thickness, but adding shielding beyond 20 g/cm</a:t>
            </a:r>
            <a:r>
              <a:rPr lang="en-US" sz="2000" b="1" i="1" baseline="30000">
                <a:solidFill>
                  <a:schemeClr val="accent6"/>
                </a:solidFill>
                <a:latin typeface="Arial Narrow" panose="020B0606020202030204" pitchFamily="34" charset="0"/>
                <a:cs typeface="Arial" pitchFamily="34" charset="0"/>
              </a:rPr>
              <a:t>2</a:t>
            </a:r>
            <a:r>
              <a:rPr lang="en-US" sz="2000" b="1" i="1">
                <a:solidFill>
                  <a:schemeClr val="accent6"/>
                </a:solidFill>
                <a:latin typeface="Arial Narrow" panose="020B0606020202030204" pitchFamily="34" charset="0"/>
                <a:cs typeface="Arial" pitchFamily="34" charset="0"/>
              </a:rPr>
              <a:t> is not a good way to reduce dose equivalent. </a:t>
            </a:r>
            <a:endParaRPr lang="en-US" sz="2000" b="1">
              <a:solidFill>
                <a:schemeClr val="accent6"/>
              </a:solidFill>
              <a:latin typeface="Arial Narrow" panose="020B0606020202030204" pitchFamily="34" charset="0"/>
            </a:endParaRPr>
          </a:p>
        </p:txBody>
      </p:sp>
      <p:sp>
        <p:nvSpPr>
          <p:cNvPr id="11" name="TextBox 10"/>
          <p:cNvSpPr txBox="1">
            <a:spLocks noChangeArrowheads="1"/>
          </p:cNvSpPr>
          <p:nvPr/>
        </p:nvSpPr>
        <p:spPr bwMode="auto">
          <a:xfrm>
            <a:off x="9759264" y="6642556"/>
            <a:ext cx="111601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800" i="1">
                <a:solidFill>
                  <a:srgbClr val="000000"/>
                </a:solidFill>
                <a:latin typeface="Arial Narrow" panose="020B0606020202030204" pitchFamily="34" charset="0"/>
              </a:rPr>
              <a:t>Slaba et al. LSSR (2017)</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0778" y="3044780"/>
            <a:ext cx="3187287" cy="2833365"/>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4891" y="3050781"/>
            <a:ext cx="3187286" cy="2833364"/>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6646" y="3044781"/>
            <a:ext cx="3187286" cy="2833364"/>
          </a:xfrm>
          <a:prstGeom prst="rect">
            <a:avLst/>
          </a:prstGeom>
        </p:spPr>
      </p:pic>
      <p:sp>
        <p:nvSpPr>
          <p:cNvPr id="14" name="TextBox 13"/>
          <p:cNvSpPr txBox="1"/>
          <p:nvPr/>
        </p:nvSpPr>
        <p:spPr>
          <a:xfrm>
            <a:off x="1652936" y="2838088"/>
            <a:ext cx="2209798"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Front location</a:t>
            </a:r>
            <a:endParaRPr lang="en-US" sz="1600">
              <a:latin typeface="Arial" panose="020B0604020202020204" pitchFamily="34" charset="0"/>
              <a:cs typeface="Arial" panose="020B0604020202020204" pitchFamily="34" charset="0"/>
            </a:endParaRPr>
          </a:p>
        </p:txBody>
      </p:sp>
      <p:sp>
        <p:nvSpPr>
          <p:cNvPr id="15" name="TextBox 14"/>
          <p:cNvSpPr txBox="1"/>
          <p:nvPr/>
        </p:nvSpPr>
        <p:spPr>
          <a:xfrm>
            <a:off x="4713635" y="2838088"/>
            <a:ext cx="2209798"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Middle location</a:t>
            </a:r>
            <a:endParaRPr lang="en-US" sz="1600">
              <a:latin typeface="Arial" panose="020B0604020202020204" pitchFamily="34" charset="0"/>
              <a:cs typeface="Arial" panose="020B0604020202020204" pitchFamily="34" charset="0"/>
            </a:endParaRPr>
          </a:p>
        </p:txBody>
      </p:sp>
      <p:sp>
        <p:nvSpPr>
          <p:cNvPr id="16" name="TextBox 15"/>
          <p:cNvSpPr txBox="1"/>
          <p:nvPr/>
        </p:nvSpPr>
        <p:spPr>
          <a:xfrm>
            <a:off x="7639280" y="2838088"/>
            <a:ext cx="2209798"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Back location</a:t>
            </a:r>
            <a:endParaRPr lang="en-US" sz="160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7974" y="1235226"/>
            <a:ext cx="5613689" cy="1289116"/>
          </a:xfrm>
          <a:prstGeom prst="rect">
            <a:avLst/>
          </a:prstGeom>
        </p:spPr>
      </p:pic>
    </p:spTree>
    <p:extLst>
      <p:ext uri="{BB962C8B-B14F-4D97-AF65-F5344CB8AC3E}">
        <p14:creationId xmlns:p14="http://schemas.microsoft.com/office/powerpoint/2010/main" val="3362179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17</a:t>
            </a:fld>
            <a:endParaRPr lang="en-US"/>
          </a:p>
        </p:txBody>
      </p:sp>
      <p:sp>
        <p:nvSpPr>
          <p:cNvPr id="3" name="Title 2"/>
          <p:cNvSpPr>
            <a:spLocks noGrp="1"/>
          </p:cNvSpPr>
          <p:nvPr>
            <p:ph type="title"/>
          </p:nvPr>
        </p:nvSpPr>
        <p:spPr/>
        <p:txBody>
          <a:bodyPr/>
          <a:lstStyle/>
          <a:p>
            <a:r>
              <a:rPr lang="en-US"/>
              <a:t>Radiation Protection Requirements</a:t>
            </a:r>
          </a:p>
        </p:txBody>
      </p:sp>
      <p:sp>
        <p:nvSpPr>
          <p:cNvPr id="4" name="Content Placeholder 3"/>
          <p:cNvSpPr>
            <a:spLocks noGrp="1"/>
          </p:cNvSpPr>
          <p:nvPr>
            <p:ph idx="1"/>
          </p:nvPr>
        </p:nvSpPr>
        <p:spPr>
          <a:xfrm>
            <a:off x="158059" y="1467753"/>
            <a:ext cx="11873519" cy="5574606"/>
          </a:xfrm>
        </p:spPr>
        <p:txBody>
          <a:bodyPr>
            <a:normAutofit/>
          </a:bodyPr>
          <a:lstStyle/>
          <a:p>
            <a:r>
              <a:rPr lang="en-US" sz="2000" b="1"/>
              <a:t>Permissible exposure limits (PELs) are defined in NASA Standard 3001.</a:t>
            </a:r>
          </a:p>
          <a:p>
            <a:pPr lvl="1"/>
            <a:r>
              <a:rPr lang="en-US" sz="1600" b="1" i="0" u="none" strike="noStrike" baseline="0">
                <a:solidFill>
                  <a:srgbClr val="000000"/>
                </a:solidFill>
                <a:latin typeface="Times New Roman" panose="02020603050405020304" pitchFamily="18" charset="0"/>
              </a:rPr>
              <a:t>4.8 Space Permissible Exposure Limit for Space Flight Radiation Exposure </a:t>
            </a:r>
            <a:endParaRPr lang="en-US" sz="1600" b="0" i="0" u="none" strike="noStrike" baseline="0">
              <a:solidFill>
                <a:srgbClr val="000000"/>
              </a:solidFill>
              <a:latin typeface="Times New Roman" panose="02020603050405020304" pitchFamily="18" charset="0"/>
            </a:endParaRPr>
          </a:p>
          <a:p>
            <a:pPr lvl="2"/>
            <a:r>
              <a:rPr lang="en-US" sz="1400" b="0" i="1" u="none" strike="noStrike" baseline="0">
                <a:solidFill>
                  <a:srgbClr val="000000"/>
                </a:solidFill>
                <a:latin typeface="Times New Roman" panose="02020603050405020304" pitchFamily="18" charset="0"/>
              </a:rPr>
              <a:t>The following standards define the Space Permissible Exposure Limits (PELs) for the following: astronaut total career exposure limits, short-term acute exposure limits and nuclear technology exposure limits. It is important to further minimize exposure from all sources of radiation below the following limits using the as low as reasonably achievable (ALARA) principle. </a:t>
            </a:r>
            <a:endParaRPr lang="en-US" sz="1200" b="1" i="0" u="none" strike="noStrike" baseline="0">
              <a:solidFill>
                <a:srgbClr val="000000"/>
              </a:solidFill>
              <a:latin typeface="Times New Roman" panose="02020603050405020304" pitchFamily="18" charset="0"/>
            </a:endParaRPr>
          </a:p>
          <a:p>
            <a:pPr lvl="1"/>
            <a:r>
              <a:rPr lang="en-US" sz="1600" b="1" i="0" u="none" strike="noStrike" baseline="0">
                <a:solidFill>
                  <a:srgbClr val="000000"/>
                </a:solidFill>
                <a:latin typeface="Times New Roman" panose="02020603050405020304" pitchFamily="18" charset="0"/>
              </a:rPr>
              <a:t>As Low as Reasonably Achievable (ALARA) Principle </a:t>
            </a:r>
            <a:endParaRPr lang="en-US" sz="1600" b="0" i="0" u="none" strike="noStrike" baseline="0">
              <a:solidFill>
                <a:srgbClr val="000000"/>
              </a:solidFill>
              <a:latin typeface="Times New Roman" panose="02020603050405020304" pitchFamily="18" charset="0"/>
            </a:endParaRPr>
          </a:p>
          <a:p>
            <a:pPr lvl="2"/>
            <a:r>
              <a:rPr lang="en-US" sz="1400" b="0" i="0" u="none" strike="noStrike" baseline="0">
                <a:solidFill>
                  <a:srgbClr val="000000"/>
                </a:solidFill>
                <a:latin typeface="Times New Roman" panose="02020603050405020304" pitchFamily="18" charset="0"/>
              </a:rPr>
              <a:t>All crew radiation exposures </a:t>
            </a:r>
            <a:r>
              <a:rPr lang="en-US" sz="1400" b="1" i="0" u="none" strike="noStrike" baseline="0">
                <a:solidFill>
                  <a:srgbClr val="000000"/>
                </a:solidFill>
                <a:latin typeface="Times New Roman" panose="02020603050405020304" pitchFamily="18" charset="0"/>
              </a:rPr>
              <a:t>shall </a:t>
            </a:r>
            <a:r>
              <a:rPr lang="en-US" sz="1400" b="0" i="0" u="none" strike="noStrike" baseline="0">
                <a:solidFill>
                  <a:srgbClr val="000000"/>
                </a:solidFill>
                <a:latin typeface="Times New Roman" panose="02020603050405020304" pitchFamily="18" charset="0"/>
              </a:rPr>
              <a:t>be minimized using the ALARA principle. </a:t>
            </a:r>
            <a:endParaRPr lang="en-US" sz="1200" b="1" i="0" u="none" strike="noStrike" baseline="0">
              <a:solidFill>
                <a:srgbClr val="000000"/>
              </a:solidFill>
              <a:latin typeface="Times New Roman" panose="02020603050405020304" pitchFamily="18" charset="0"/>
            </a:endParaRPr>
          </a:p>
          <a:p>
            <a:pPr lvl="1"/>
            <a:r>
              <a:rPr lang="en-US" sz="1600" b="1" i="0" u="none" strike="noStrike" baseline="0">
                <a:solidFill>
                  <a:srgbClr val="000000"/>
                </a:solidFill>
                <a:latin typeface="Times New Roman" panose="02020603050405020304" pitchFamily="18" charset="0"/>
              </a:rPr>
              <a:t>4.8.2 Career Space Permissible Exposure Limit for Space Flight Radiation </a:t>
            </a:r>
            <a:endParaRPr lang="en-US" sz="1600" b="0" i="0" u="none" strike="noStrike" baseline="0">
              <a:solidFill>
                <a:srgbClr val="000000"/>
              </a:solidFill>
              <a:latin typeface="Times New Roman" panose="02020603050405020304" pitchFamily="18" charset="0"/>
            </a:endParaRPr>
          </a:p>
          <a:p>
            <a:pPr lvl="2"/>
            <a:r>
              <a:rPr lang="en-US" sz="1400" b="0" i="0" u="none" strike="noStrike" baseline="0">
                <a:solidFill>
                  <a:srgbClr val="000000"/>
                </a:solidFill>
                <a:latin typeface="Times New Roman" panose="02020603050405020304" pitchFamily="18" charset="0"/>
              </a:rPr>
              <a:t>An individual astronaut’s total career effective radiation dose due to space flight radiation exposure </a:t>
            </a:r>
            <a:r>
              <a:rPr lang="en-US" sz="1400" b="1" i="0" u="none" strike="noStrike" baseline="0">
                <a:solidFill>
                  <a:srgbClr val="000000"/>
                </a:solidFill>
                <a:latin typeface="Times New Roman" panose="02020603050405020304" pitchFamily="18" charset="0"/>
              </a:rPr>
              <a:t>shall </a:t>
            </a:r>
            <a:r>
              <a:rPr lang="en-US" sz="1400" b="0" i="0" u="none" strike="noStrike" baseline="0">
                <a:solidFill>
                  <a:srgbClr val="000000"/>
                </a:solidFill>
                <a:latin typeface="Times New Roman" panose="02020603050405020304" pitchFamily="18" charset="0"/>
              </a:rPr>
              <a:t>be less than 600 mSv. This limit is universal for all ages and sexes. </a:t>
            </a:r>
            <a:endParaRPr lang="en-US" sz="1200" b="1" i="0" u="none" strike="noStrike" baseline="0">
              <a:solidFill>
                <a:srgbClr val="000000"/>
              </a:solidFill>
              <a:latin typeface="Times New Roman" panose="02020603050405020304" pitchFamily="18" charset="0"/>
            </a:endParaRPr>
          </a:p>
          <a:p>
            <a:pPr lvl="1"/>
            <a:r>
              <a:rPr lang="en-US" sz="1600" b="1" i="0" u="none" strike="noStrike" baseline="0">
                <a:solidFill>
                  <a:srgbClr val="000000"/>
                </a:solidFill>
                <a:latin typeface="Times New Roman" panose="02020603050405020304" pitchFamily="18" charset="0"/>
              </a:rPr>
              <a:t>4.8.3 Short-Term Radiation Limits – Solar Particle Events </a:t>
            </a:r>
            <a:endParaRPr lang="en-US" sz="1600" b="0" i="0" u="none" strike="noStrike" baseline="0">
              <a:solidFill>
                <a:srgbClr val="000000"/>
              </a:solidFill>
              <a:latin typeface="Times New Roman" panose="02020603050405020304" pitchFamily="18" charset="0"/>
            </a:endParaRPr>
          </a:p>
          <a:p>
            <a:pPr lvl="2"/>
            <a:r>
              <a:rPr lang="en-US" sz="1400" b="0" i="0" u="none" strike="noStrike" baseline="0">
                <a:solidFill>
                  <a:srgbClr val="000000"/>
                </a:solidFill>
                <a:latin typeface="Times New Roman" panose="02020603050405020304" pitchFamily="18" charset="0"/>
              </a:rPr>
              <a:t>The program </a:t>
            </a:r>
            <a:r>
              <a:rPr lang="en-US" sz="1400" b="1" i="0" u="none" strike="noStrike" baseline="0">
                <a:solidFill>
                  <a:srgbClr val="000000"/>
                </a:solidFill>
                <a:latin typeface="Times New Roman" panose="02020603050405020304" pitchFamily="18" charset="0"/>
              </a:rPr>
              <a:t>shall </a:t>
            </a:r>
            <a:r>
              <a:rPr lang="en-US" sz="1400" b="0" i="0" u="none" strike="noStrike" baseline="0">
                <a:solidFill>
                  <a:srgbClr val="000000"/>
                </a:solidFill>
                <a:latin typeface="Times New Roman" panose="02020603050405020304" pitchFamily="18" charset="0"/>
              </a:rPr>
              <a:t>protect crewmembers from exposure to the design reference solar particle event (SPE) environment proton energy spectrum (sum of the October 1989 events) to less than a NASA effective dose of 250 mSv. </a:t>
            </a:r>
            <a:endParaRPr lang="en-US" sz="1200" b="1" i="0" u="none" strike="noStrike" baseline="0">
              <a:solidFill>
                <a:srgbClr val="000000"/>
              </a:solidFill>
              <a:latin typeface="Times New Roman" panose="02020603050405020304" pitchFamily="18" charset="0"/>
            </a:endParaRPr>
          </a:p>
          <a:p>
            <a:pPr lvl="1"/>
            <a:r>
              <a:rPr lang="en-US" sz="1600" b="1" i="0" u="none" strike="noStrike" baseline="0">
                <a:solidFill>
                  <a:srgbClr val="000000"/>
                </a:solidFill>
                <a:latin typeface="Times New Roman" panose="02020603050405020304" pitchFamily="18" charset="0"/>
              </a:rPr>
              <a:t>4.8.4 Crew Radiation Limits for Nuclear Technologies </a:t>
            </a:r>
            <a:endParaRPr lang="en-US" sz="1600" b="0" i="0" u="none" strike="noStrike" baseline="0">
              <a:solidFill>
                <a:srgbClr val="000000"/>
              </a:solidFill>
              <a:latin typeface="Times New Roman" panose="02020603050405020304" pitchFamily="18" charset="0"/>
            </a:endParaRPr>
          </a:p>
          <a:p>
            <a:pPr lvl="2"/>
            <a:r>
              <a:rPr lang="en-US" sz="1400" b="0" i="0" u="none" strike="noStrike" baseline="0">
                <a:solidFill>
                  <a:srgbClr val="000000"/>
                </a:solidFill>
                <a:latin typeface="Times New Roman" panose="02020603050405020304" pitchFamily="18" charset="0"/>
              </a:rPr>
              <a:t>Radiological exposure from nuclear technologies emitting ionizing radiation to crewmembers (e.g., radioisotope power systems, fission reactors, etc.) </a:t>
            </a:r>
            <a:r>
              <a:rPr lang="en-US" sz="1400" b="1" i="0" u="none" strike="noStrike" baseline="0">
                <a:solidFill>
                  <a:srgbClr val="000000"/>
                </a:solidFill>
                <a:latin typeface="Times New Roman" panose="02020603050405020304" pitchFamily="18" charset="0"/>
              </a:rPr>
              <a:t>shall </a:t>
            </a:r>
            <a:r>
              <a:rPr lang="en-US" sz="1400" b="0" i="0" u="none" strike="noStrike" baseline="0">
                <a:solidFill>
                  <a:srgbClr val="000000"/>
                </a:solidFill>
                <a:latin typeface="Times New Roman" panose="02020603050405020304" pitchFamily="18" charset="0"/>
              </a:rPr>
              <a:t>be less than an effective dose of 20 mSv per mission year (prorated/extrapolated to mission durations) and utilizing the ALARA principle. </a:t>
            </a:r>
          </a:p>
          <a:p>
            <a:r>
              <a:rPr lang="en-US" sz="1800" b="1">
                <a:solidFill>
                  <a:srgbClr val="000000"/>
                </a:solidFill>
                <a:latin typeface="Times New Roman" panose="02020603050405020304" pitchFamily="18" charset="0"/>
              </a:rPr>
              <a:t>Mars Transit and Surface Habitat programs will establish design requirements to ensure that these PELs are not exceeded.</a:t>
            </a:r>
            <a:endParaRPr lang="en-US" sz="1800" b="1" i="0" u="none" strike="noStrike" baseline="0">
              <a:solidFill>
                <a:srgbClr val="000000"/>
              </a:solidFill>
              <a:latin typeface="Times New Roman" panose="02020603050405020304" pitchFamily="18" charset="0"/>
            </a:endParaRPr>
          </a:p>
          <a:p>
            <a:pPr lvl="1"/>
            <a:endParaRPr lang="en-US" sz="1600"/>
          </a:p>
        </p:txBody>
      </p:sp>
    </p:spTree>
    <p:extLst>
      <p:ext uri="{BB962C8B-B14F-4D97-AF65-F5344CB8AC3E}">
        <p14:creationId xmlns:p14="http://schemas.microsoft.com/office/powerpoint/2010/main" val="1733616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18</a:t>
            </a:fld>
            <a:endParaRPr lang="en-US"/>
          </a:p>
        </p:txBody>
      </p:sp>
      <p:sp>
        <p:nvSpPr>
          <p:cNvPr id="3" name="Title 2"/>
          <p:cNvSpPr>
            <a:spLocks noGrp="1"/>
          </p:cNvSpPr>
          <p:nvPr>
            <p:ph type="title"/>
          </p:nvPr>
        </p:nvSpPr>
        <p:spPr/>
        <p:txBody>
          <a:bodyPr/>
          <a:lstStyle/>
          <a:p>
            <a:r>
              <a:rPr lang="en-US"/>
              <a:t>Suggested Radiation Protection Design Goals</a:t>
            </a:r>
          </a:p>
        </p:txBody>
      </p:sp>
      <p:sp>
        <p:nvSpPr>
          <p:cNvPr id="4" name="Content Placeholder 3"/>
          <p:cNvSpPr>
            <a:spLocks noGrp="1"/>
          </p:cNvSpPr>
          <p:nvPr>
            <p:ph idx="1"/>
          </p:nvPr>
        </p:nvSpPr>
        <p:spPr>
          <a:xfrm>
            <a:off x="158059" y="1218372"/>
            <a:ext cx="11873519" cy="5574606"/>
          </a:xfrm>
        </p:spPr>
        <p:txBody>
          <a:bodyPr>
            <a:noAutofit/>
          </a:bodyPr>
          <a:lstStyle/>
          <a:p>
            <a:r>
              <a:rPr lang="en-US" sz="2000"/>
              <a:t>Develop plan for SPE protection:</a:t>
            </a:r>
          </a:p>
          <a:p>
            <a:pPr lvl="1"/>
            <a:r>
              <a:rPr lang="en-US" sz="1800"/>
              <a:t>The entire vehicle or habitat does not need to be shielded. </a:t>
            </a:r>
          </a:p>
          <a:p>
            <a:pPr lvl="1"/>
            <a:r>
              <a:rPr lang="en-US" sz="1800"/>
              <a:t>Adequate protection can be provided through the use of a storm shelter and/or radiation protection garments.</a:t>
            </a:r>
          </a:p>
          <a:p>
            <a:pPr lvl="1"/>
            <a:r>
              <a:rPr lang="en-US" sz="1800"/>
              <a:t>When the model has reached adequate maturity, perform radiation analyses to ensure that exposure limits are not exceeded </a:t>
            </a:r>
            <a:r>
              <a:rPr lang="en-US" sz="1800" u="sng"/>
              <a:t>and</a:t>
            </a:r>
            <a:r>
              <a:rPr lang="en-US" sz="1800"/>
              <a:t> that astronaut exposure is kept As Low As Reasonably Achievable (ALARA).</a:t>
            </a:r>
          </a:p>
          <a:p>
            <a:pPr lvl="2"/>
            <a:r>
              <a:rPr lang="en-US" sz="1600"/>
              <a:t>Note:  It is not good enough to just meet the exposure limit, if there are reasonable steps that can be taken to further reduce astronaut exposure.</a:t>
            </a:r>
          </a:p>
          <a:p>
            <a:pPr lvl="2"/>
            <a:endParaRPr lang="en-US" sz="800"/>
          </a:p>
          <a:p>
            <a:r>
              <a:rPr lang="en-US" sz="2000"/>
              <a:t>For GCR protection, focus on ALARA:</a:t>
            </a:r>
          </a:p>
          <a:p>
            <a:pPr lvl="1"/>
            <a:r>
              <a:rPr lang="en-US" sz="1800"/>
              <a:t>Try to ensure that astronauts are completely surrounded by 20 g/cm</a:t>
            </a:r>
            <a:r>
              <a:rPr lang="en-US" sz="1800" baseline="30000"/>
              <a:t>2</a:t>
            </a:r>
            <a:r>
              <a:rPr lang="en-US" sz="1800"/>
              <a:t> of shielding in all areas of the vehicle or habitat where they will spend time.</a:t>
            </a:r>
          </a:p>
          <a:p>
            <a:pPr lvl="1"/>
            <a:r>
              <a:rPr lang="en-US" sz="1800"/>
              <a:t>If that is not possible, minimize the regions providing less than 20 g/cm</a:t>
            </a:r>
            <a:r>
              <a:rPr lang="en-US" sz="1800" baseline="30000"/>
              <a:t>2</a:t>
            </a:r>
            <a:r>
              <a:rPr lang="en-US" sz="1800"/>
              <a:t> of shielding and make those regions as thick as is reasonably possible.</a:t>
            </a:r>
          </a:p>
          <a:p>
            <a:pPr lvl="1"/>
            <a:r>
              <a:rPr lang="en-US" sz="1800"/>
              <a:t>Focus on using the mass that would already be in the vehicle or habitat.  </a:t>
            </a:r>
          </a:p>
          <a:p>
            <a:pPr lvl="1"/>
            <a:r>
              <a:rPr lang="en-US" sz="1800"/>
              <a:t>Do not add mass to go beyond 20 g/cm</a:t>
            </a:r>
            <a:r>
              <a:rPr lang="en-US" sz="1800" baseline="30000"/>
              <a:t>2</a:t>
            </a:r>
            <a:r>
              <a:rPr lang="en-US" sz="1800"/>
              <a:t> of shielding, unless your concept involves adding meters of shielding (like a surface habitat buried in regolith).</a:t>
            </a:r>
          </a:p>
        </p:txBody>
      </p:sp>
    </p:spTree>
    <p:extLst>
      <p:ext uri="{BB962C8B-B14F-4D97-AF65-F5344CB8AC3E}">
        <p14:creationId xmlns:p14="http://schemas.microsoft.com/office/powerpoint/2010/main" val="2952540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19</a:t>
            </a:fld>
            <a:endParaRPr lang="en-US"/>
          </a:p>
        </p:txBody>
      </p:sp>
      <p:sp>
        <p:nvSpPr>
          <p:cNvPr id="3" name="Title 2"/>
          <p:cNvSpPr>
            <a:spLocks noGrp="1"/>
          </p:cNvSpPr>
          <p:nvPr>
            <p:ph type="title"/>
          </p:nvPr>
        </p:nvSpPr>
        <p:spPr/>
        <p:txBody>
          <a:bodyPr/>
          <a:lstStyle/>
          <a:p>
            <a:r>
              <a:rPr lang="en-US"/>
              <a:t>Tools Needed to Predict Crew Exposure</a:t>
            </a:r>
          </a:p>
        </p:txBody>
      </p:sp>
      <p:pic>
        <p:nvPicPr>
          <p:cNvPr id="22" name="Picture 21">
            <a:extLst>
              <a:ext uri="{FF2B5EF4-FFF2-40B4-BE49-F238E27FC236}">
                <a16:creationId xmlns:a16="http://schemas.microsoft.com/office/drawing/2014/main" id="{B8692839-931D-4F58-ADC3-DB58154FECC7}"/>
              </a:ext>
            </a:extLst>
          </p:cNvPr>
          <p:cNvPicPr>
            <a:picLocks noChangeAspect="1"/>
          </p:cNvPicPr>
          <p:nvPr/>
        </p:nvPicPr>
        <p:blipFill>
          <a:blip r:embed="rId2"/>
          <a:stretch>
            <a:fillRect/>
          </a:stretch>
        </p:blipFill>
        <p:spPr>
          <a:xfrm>
            <a:off x="1476375" y="1263409"/>
            <a:ext cx="9239250" cy="5429250"/>
          </a:xfrm>
          <a:prstGeom prst="rect">
            <a:avLst/>
          </a:prstGeom>
        </p:spPr>
      </p:pic>
    </p:spTree>
    <p:extLst>
      <p:ext uri="{BB962C8B-B14F-4D97-AF65-F5344CB8AC3E}">
        <p14:creationId xmlns:p14="http://schemas.microsoft.com/office/powerpoint/2010/main" val="1866672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20</a:t>
            </a:fld>
            <a:endParaRPr lang="en-US"/>
          </a:p>
        </p:txBody>
      </p:sp>
      <p:sp>
        <p:nvSpPr>
          <p:cNvPr id="3" name="Title 2"/>
          <p:cNvSpPr>
            <a:spLocks noGrp="1"/>
          </p:cNvSpPr>
          <p:nvPr>
            <p:ph type="title"/>
          </p:nvPr>
        </p:nvSpPr>
        <p:spPr/>
        <p:txBody>
          <a:bodyPr/>
          <a:lstStyle/>
          <a:p>
            <a:r>
              <a:rPr lang="en-US"/>
              <a:t>The On-Line Tool for the Assessment of Radiation in Space (OLTARIS)</a:t>
            </a:r>
          </a:p>
        </p:txBody>
      </p:sp>
      <p:pic>
        <p:nvPicPr>
          <p:cNvPr id="5" name="Picture 2"/>
          <p:cNvPicPr>
            <a:picLocks noChangeAspect="1" noChangeArrowheads="1"/>
          </p:cNvPicPr>
          <p:nvPr/>
        </p:nvPicPr>
        <p:blipFill>
          <a:blip r:embed="rId2"/>
          <a:srcRect/>
          <a:stretch>
            <a:fillRect/>
          </a:stretch>
        </p:blipFill>
        <p:spPr bwMode="auto">
          <a:xfrm>
            <a:off x="683102" y="1177044"/>
            <a:ext cx="7111609" cy="5042780"/>
          </a:xfrm>
          <a:prstGeom prst="rect">
            <a:avLst/>
          </a:prstGeom>
          <a:noFill/>
          <a:ln w="9525">
            <a:noFill/>
            <a:miter lim="800000"/>
            <a:headEnd/>
            <a:tailEnd/>
          </a:ln>
        </p:spPr>
      </p:pic>
      <p:sp>
        <p:nvSpPr>
          <p:cNvPr id="6" name="TextBox 4"/>
          <p:cNvSpPr txBox="1">
            <a:spLocks noChangeArrowheads="1"/>
          </p:cNvSpPr>
          <p:nvPr/>
        </p:nvSpPr>
        <p:spPr bwMode="auto">
          <a:xfrm>
            <a:off x="5621387" y="5872712"/>
            <a:ext cx="2803973" cy="400110"/>
          </a:xfrm>
          <a:prstGeom prst="rect">
            <a:avLst/>
          </a:prstGeom>
          <a:noFill/>
          <a:ln w="9525">
            <a:noFill/>
            <a:miter lim="800000"/>
            <a:headEnd/>
            <a:tailEnd/>
          </a:ln>
        </p:spPr>
        <p:txBody>
          <a:bodyPr wrap="none">
            <a:spAutoFit/>
          </a:bodyPr>
          <a:lstStyle/>
          <a:p>
            <a:r>
              <a:rPr lang="en-US" sz="2000">
                <a:latin typeface="Arial" pitchFamily="34" charset="0"/>
                <a:cs typeface="Arial" pitchFamily="34" charset="0"/>
              </a:rPr>
              <a:t>https://oltaris.nasa.gov</a:t>
            </a:r>
          </a:p>
        </p:txBody>
      </p:sp>
      <p:sp>
        <p:nvSpPr>
          <p:cNvPr id="7" name="TextBox 6"/>
          <p:cNvSpPr txBox="1"/>
          <p:nvPr/>
        </p:nvSpPr>
        <p:spPr>
          <a:xfrm>
            <a:off x="199355" y="6325819"/>
            <a:ext cx="11873518" cy="400110"/>
          </a:xfrm>
          <a:prstGeom prst="rect">
            <a:avLst/>
          </a:prstGeom>
          <a:noFill/>
        </p:spPr>
        <p:txBody>
          <a:bodyPr wrap="square" rtlCol="0">
            <a:spAutoFit/>
          </a:bodyPr>
          <a:lstStyle/>
          <a:p>
            <a:pPr algn="ctr"/>
            <a:r>
              <a:rPr lang="en-US" sz="2000" i="1">
                <a:solidFill>
                  <a:schemeClr val="accent6"/>
                </a:solidFill>
                <a:latin typeface="Arial" pitchFamily="34" charset="0"/>
                <a:cs typeface="Arial" pitchFamily="34" charset="0"/>
              </a:rPr>
              <a:t>The OLTARIS website enables rapid exposure analyses for complex mission architecture.</a:t>
            </a:r>
          </a:p>
        </p:txBody>
      </p:sp>
      <p:sp>
        <p:nvSpPr>
          <p:cNvPr id="8" name="Content Placeholder 2"/>
          <p:cNvSpPr>
            <a:spLocks noGrp="1"/>
          </p:cNvSpPr>
          <p:nvPr>
            <p:ph idx="1"/>
          </p:nvPr>
        </p:nvSpPr>
        <p:spPr>
          <a:xfrm>
            <a:off x="8271978" y="1355880"/>
            <a:ext cx="3435522" cy="4649663"/>
          </a:xfrm>
        </p:spPr>
        <p:txBody>
          <a:bodyPr>
            <a:normAutofit fontScale="85000" lnSpcReduction="20000"/>
          </a:bodyPr>
          <a:lstStyle/>
          <a:p>
            <a:pPr>
              <a:spcAft>
                <a:spcPts val="600"/>
              </a:spcAft>
            </a:pPr>
            <a:r>
              <a:rPr lang="en-US" sz="2000"/>
              <a:t>OLTARIS is a web portal created to supply “best practices” in radiation shielding models, methods, and algorithms to the community.</a:t>
            </a:r>
          </a:p>
          <a:p>
            <a:pPr>
              <a:spcAft>
                <a:spcPts val="600"/>
              </a:spcAft>
            </a:pPr>
            <a:r>
              <a:rPr lang="en-US" sz="2000"/>
              <a:t>It is rigorously developed in a modular framework that is easily maintained and updated.</a:t>
            </a:r>
          </a:p>
          <a:p>
            <a:pPr>
              <a:spcAft>
                <a:spcPts val="600"/>
              </a:spcAft>
            </a:pPr>
            <a:r>
              <a:rPr lang="en-US" sz="2000"/>
              <a:t>It includes space environment models, transport algorithms, human body models, and response functions.</a:t>
            </a:r>
          </a:p>
          <a:p>
            <a:pPr>
              <a:spcAft>
                <a:spcPts val="600"/>
              </a:spcAft>
            </a:pPr>
            <a:r>
              <a:rPr lang="en-US" sz="2000"/>
              <a:t>Users can define their own mission parameters and upload ray-traces of their spacecraft to assess the protection provided.</a:t>
            </a:r>
          </a:p>
        </p:txBody>
      </p:sp>
    </p:spTree>
    <p:extLst>
      <p:ext uri="{BB962C8B-B14F-4D97-AF65-F5344CB8AC3E}">
        <p14:creationId xmlns:p14="http://schemas.microsoft.com/office/powerpoint/2010/main" val="1152898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21</a:t>
            </a:fld>
            <a:endParaRPr lang="en-US"/>
          </a:p>
        </p:txBody>
      </p:sp>
      <p:sp>
        <p:nvSpPr>
          <p:cNvPr id="3" name="Title 2"/>
          <p:cNvSpPr>
            <a:spLocks noGrp="1"/>
          </p:cNvSpPr>
          <p:nvPr>
            <p:ph type="title"/>
          </p:nvPr>
        </p:nvSpPr>
        <p:spPr/>
        <p:txBody>
          <a:bodyPr>
            <a:normAutofit fontScale="90000"/>
          </a:bodyPr>
          <a:lstStyle/>
          <a:p>
            <a:r>
              <a:rPr lang="en-US"/>
              <a:t>Analyzing Protection Provided by Complex Spacecraft Geometry – Ray Tracing</a:t>
            </a:r>
          </a:p>
        </p:txBody>
      </p:sp>
      <p:grpSp>
        <p:nvGrpSpPr>
          <p:cNvPr id="5" name="Group 4"/>
          <p:cNvGrpSpPr/>
          <p:nvPr/>
        </p:nvGrpSpPr>
        <p:grpSpPr>
          <a:xfrm>
            <a:off x="253672" y="1274261"/>
            <a:ext cx="9427170" cy="5362513"/>
            <a:chOff x="281552" y="1208868"/>
            <a:chExt cx="8485835" cy="5109274"/>
          </a:xfrm>
        </p:grpSpPr>
        <p:pic>
          <p:nvPicPr>
            <p:cNvPr id="6" name="Picture 2" descr="ISS_11a_gray_render.gif                                        00315C80Macintosh HD                   BA80E318:"/>
            <p:cNvPicPr>
              <a:picLocks noChangeAspect="1" noChangeArrowheads="1"/>
            </p:cNvPicPr>
            <p:nvPr/>
          </p:nvPicPr>
          <p:blipFill>
            <a:blip r:embed="rId2"/>
            <a:srcRect/>
            <a:stretch>
              <a:fillRect/>
            </a:stretch>
          </p:blipFill>
          <p:spPr bwMode="auto">
            <a:xfrm>
              <a:off x="281552" y="1208868"/>
              <a:ext cx="5054600" cy="3048000"/>
            </a:xfrm>
            <a:prstGeom prst="rect">
              <a:avLst/>
            </a:prstGeom>
            <a:noFill/>
            <a:ln w="25400">
              <a:solidFill>
                <a:schemeClr val="tx1"/>
              </a:solidFill>
              <a:miter lim="800000"/>
              <a:headEnd/>
              <a:tailEnd/>
            </a:ln>
          </p:spPr>
        </p:pic>
        <p:pic>
          <p:nvPicPr>
            <p:cNvPr id="7" name="Picture 2" descr="iso_wire_SM.gif                                                000923FDMacintosh HD                   BA80B8E8:"/>
            <p:cNvPicPr>
              <a:picLocks noChangeAspect="1" noChangeArrowheads="1"/>
            </p:cNvPicPr>
            <p:nvPr/>
          </p:nvPicPr>
          <p:blipFill>
            <a:blip r:embed="rId3"/>
            <a:srcRect/>
            <a:stretch>
              <a:fillRect/>
            </a:stretch>
          </p:blipFill>
          <p:spPr bwMode="auto">
            <a:xfrm>
              <a:off x="3596899" y="3270142"/>
              <a:ext cx="5170488" cy="3048000"/>
            </a:xfrm>
            <a:prstGeom prst="rect">
              <a:avLst/>
            </a:prstGeom>
            <a:noFill/>
            <a:ln w="25400">
              <a:solidFill>
                <a:schemeClr val="tx1"/>
              </a:solidFill>
              <a:miter lim="800000"/>
              <a:headEnd/>
              <a:tailEnd/>
            </a:ln>
          </p:spPr>
        </p:pic>
      </p:grpSp>
      <p:pic>
        <p:nvPicPr>
          <p:cNvPr id="8" name="Picture 2" descr="iso_shade_SM.gif                                               000923FDMacintosh HD                   BA80B8E8:"/>
          <p:cNvPicPr>
            <a:picLocks noChangeAspect="1" noChangeArrowheads="1"/>
          </p:cNvPicPr>
          <p:nvPr/>
        </p:nvPicPr>
        <p:blipFill>
          <a:blip r:embed="rId4"/>
          <a:srcRect/>
          <a:stretch>
            <a:fillRect/>
          </a:stretch>
        </p:blipFill>
        <p:spPr bwMode="auto">
          <a:xfrm>
            <a:off x="482592" y="5026807"/>
            <a:ext cx="2709081" cy="1526485"/>
          </a:xfrm>
          <a:prstGeom prst="rect">
            <a:avLst/>
          </a:prstGeom>
          <a:noFill/>
          <a:ln w="9525">
            <a:noFill/>
            <a:miter lim="800000"/>
            <a:headEnd/>
            <a:tailEnd/>
          </a:ln>
        </p:spPr>
      </p:pic>
      <p:sp>
        <p:nvSpPr>
          <p:cNvPr id="9" name="TextBox 8"/>
          <p:cNvSpPr txBox="1"/>
          <p:nvPr/>
        </p:nvSpPr>
        <p:spPr>
          <a:xfrm>
            <a:off x="6342083" y="1565527"/>
            <a:ext cx="2297723" cy="646331"/>
          </a:xfrm>
          <a:prstGeom prst="rect">
            <a:avLst/>
          </a:prstGeom>
          <a:noFill/>
        </p:spPr>
        <p:txBody>
          <a:bodyPr wrap="square" rtlCol="0">
            <a:spAutoFit/>
          </a:bodyPr>
          <a:lstStyle/>
          <a:p>
            <a:r>
              <a:rPr lang="en-US">
                <a:latin typeface="Arial" pitchFamily="34" charset="0"/>
                <a:cs typeface="Arial" pitchFamily="34" charset="0"/>
              </a:rPr>
              <a:t>International Space Station (ISS)</a:t>
            </a:r>
          </a:p>
        </p:txBody>
      </p:sp>
      <p:sp>
        <p:nvSpPr>
          <p:cNvPr id="10" name="TextBox 9"/>
          <p:cNvSpPr txBox="1"/>
          <p:nvPr/>
        </p:nvSpPr>
        <p:spPr>
          <a:xfrm>
            <a:off x="964288" y="4726169"/>
            <a:ext cx="1774845" cy="369332"/>
          </a:xfrm>
          <a:prstGeom prst="rect">
            <a:avLst/>
          </a:prstGeom>
          <a:noFill/>
        </p:spPr>
        <p:txBody>
          <a:bodyPr wrap="none" rtlCol="0">
            <a:spAutoFit/>
          </a:bodyPr>
          <a:lstStyle/>
          <a:p>
            <a:r>
              <a:rPr lang="en-US">
                <a:latin typeface="Arial" pitchFamily="34" charset="0"/>
                <a:cs typeface="Arial" pitchFamily="34" charset="0"/>
              </a:rPr>
              <a:t>Service Module</a:t>
            </a:r>
          </a:p>
        </p:txBody>
      </p:sp>
      <p:cxnSp>
        <p:nvCxnSpPr>
          <p:cNvPr id="11" name="Straight Arrow Connector 10"/>
          <p:cNvCxnSpPr>
            <a:stCxn id="9" idx="1"/>
          </p:cNvCxnSpPr>
          <p:nvPr/>
        </p:nvCxnSpPr>
        <p:spPr>
          <a:xfrm rot="10800000">
            <a:off x="5990391" y="1885957"/>
            <a:ext cx="351692" cy="27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2" name="TextBox 11"/>
          <p:cNvSpPr txBox="1"/>
          <p:nvPr/>
        </p:nvSpPr>
        <p:spPr>
          <a:xfrm>
            <a:off x="6084175" y="2769096"/>
            <a:ext cx="2907591" cy="369332"/>
          </a:xfrm>
          <a:prstGeom prst="rect">
            <a:avLst/>
          </a:prstGeom>
          <a:noFill/>
        </p:spPr>
        <p:txBody>
          <a:bodyPr wrap="none" rtlCol="0">
            <a:spAutoFit/>
          </a:bodyPr>
          <a:lstStyle/>
          <a:p>
            <a:r>
              <a:rPr lang="en-US">
                <a:latin typeface="Arial" pitchFamily="34" charset="0"/>
                <a:cs typeface="Arial" pitchFamily="34" charset="0"/>
              </a:rPr>
              <a:t>Service Module Ray-Trace</a:t>
            </a:r>
          </a:p>
        </p:txBody>
      </p:sp>
      <p:cxnSp>
        <p:nvCxnSpPr>
          <p:cNvPr id="13" name="Straight Arrow Connector 12"/>
          <p:cNvCxnSpPr/>
          <p:nvPr/>
        </p:nvCxnSpPr>
        <p:spPr>
          <a:xfrm rot="5400000">
            <a:off x="7326822" y="3214572"/>
            <a:ext cx="2032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06961" y="1154720"/>
            <a:ext cx="2952902" cy="2222614"/>
          </a:xfrm>
          <a:prstGeom prst="rect">
            <a:avLst/>
          </a:prstGeom>
        </p:spPr>
      </p:pic>
      <p:sp>
        <p:nvSpPr>
          <p:cNvPr id="14" name="TextBox 13"/>
          <p:cNvSpPr txBox="1"/>
          <p:nvPr/>
        </p:nvSpPr>
        <p:spPr>
          <a:xfrm>
            <a:off x="10079421" y="3329077"/>
            <a:ext cx="1952157" cy="3416320"/>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Note:</a:t>
            </a:r>
          </a:p>
          <a:p>
            <a:r>
              <a:rPr lang="en-US">
                <a:latin typeface="Arial" panose="020B0604020202020204" pitchFamily="34" charset="0"/>
                <a:cs typeface="Arial" panose="020B0604020202020204" pitchFamily="34" charset="0"/>
              </a:rPr>
              <a:t>All of the mass surrounding the astronauts (spacecraft structure, vehicle systems, supplies, fuel, other astronauts, etc.) must be included in the model. </a:t>
            </a:r>
          </a:p>
        </p:txBody>
      </p:sp>
    </p:spTree>
    <p:extLst>
      <p:ext uri="{BB962C8B-B14F-4D97-AF65-F5344CB8AC3E}">
        <p14:creationId xmlns:p14="http://schemas.microsoft.com/office/powerpoint/2010/main" val="2986952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22</a:t>
            </a:fld>
            <a:endParaRPr lang="en-US"/>
          </a:p>
        </p:txBody>
      </p:sp>
      <p:sp>
        <p:nvSpPr>
          <p:cNvPr id="3" name="Title 2"/>
          <p:cNvSpPr>
            <a:spLocks noGrp="1"/>
          </p:cNvSpPr>
          <p:nvPr>
            <p:ph type="title"/>
          </p:nvPr>
        </p:nvSpPr>
        <p:spPr/>
        <p:txBody>
          <a:bodyPr>
            <a:normAutofit fontScale="90000"/>
          </a:bodyPr>
          <a:lstStyle/>
          <a:p>
            <a:r>
              <a:rPr lang="en-US"/>
              <a:t>Analyzing Protection Provided by Complex Spacecraft Geometry – Incorporation of Body Models in Vehicle Geometry</a:t>
            </a:r>
          </a:p>
        </p:txBody>
      </p:sp>
      <p:pic>
        <p:nvPicPr>
          <p:cNvPr id="5" name="Picture 4" descr="CAM_zones"/>
          <p:cNvPicPr>
            <a:picLocks noChangeAspect="1" noChangeArrowheads="1"/>
          </p:cNvPicPr>
          <p:nvPr/>
        </p:nvPicPr>
        <p:blipFill>
          <a:blip r:embed="rId2"/>
          <a:srcRect/>
          <a:stretch>
            <a:fillRect/>
          </a:stretch>
        </p:blipFill>
        <p:spPr bwMode="auto">
          <a:xfrm>
            <a:off x="5838283" y="1476750"/>
            <a:ext cx="3514848" cy="4845359"/>
          </a:xfrm>
          <a:prstGeom prst="rect">
            <a:avLst/>
          </a:prstGeom>
          <a:noFill/>
          <a:ln w="9525">
            <a:noFill/>
            <a:miter lim="800000"/>
            <a:headEnd/>
            <a:tailEnd/>
          </a:ln>
        </p:spPr>
      </p:pic>
      <p:pic>
        <p:nvPicPr>
          <p:cNvPr id="6" name="Picture 5" descr="caf_placement_iso"/>
          <p:cNvPicPr>
            <a:picLocks noChangeAspect="1" noChangeArrowheads="1"/>
          </p:cNvPicPr>
          <p:nvPr/>
        </p:nvPicPr>
        <p:blipFill>
          <a:blip r:embed="rId3"/>
          <a:srcRect r="13525"/>
          <a:stretch>
            <a:fillRect/>
          </a:stretch>
        </p:blipFill>
        <p:spPr bwMode="auto">
          <a:xfrm>
            <a:off x="10023239" y="3800848"/>
            <a:ext cx="1917912" cy="2415932"/>
          </a:xfrm>
          <a:prstGeom prst="rect">
            <a:avLst/>
          </a:prstGeom>
          <a:noFill/>
          <a:ln w="9525">
            <a:noFill/>
            <a:miter lim="800000"/>
            <a:headEnd/>
            <a:tailEnd/>
          </a:ln>
        </p:spPr>
      </p:pic>
      <p:pic>
        <p:nvPicPr>
          <p:cNvPr id="7" name="Picture 6" descr="caf_placement5"/>
          <p:cNvPicPr>
            <a:picLocks noChangeAspect="1" noChangeArrowheads="1"/>
          </p:cNvPicPr>
          <p:nvPr/>
        </p:nvPicPr>
        <p:blipFill>
          <a:blip r:embed="rId4"/>
          <a:srcRect/>
          <a:stretch>
            <a:fillRect/>
          </a:stretch>
        </p:blipFill>
        <p:spPr bwMode="auto">
          <a:xfrm>
            <a:off x="10015424" y="1461120"/>
            <a:ext cx="1916169" cy="2317259"/>
          </a:xfrm>
          <a:prstGeom prst="rect">
            <a:avLst/>
          </a:prstGeom>
          <a:noFill/>
          <a:ln w="9525">
            <a:noFill/>
            <a:miter lim="800000"/>
            <a:headEnd/>
            <a:tailEnd/>
          </a:ln>
        </p:spPr>
      </p:pic>
      <p:sp>
        <p:nvSpPr>
          <p:cNvPr id="8" name="Line 8"/>
          <p:cNvSpPr>
            <a:spLocks noChangeShapeType="1"/>
          </p:cNvSpPr>
          <p:nvPr/>
        </p:nvSpPr>
        <p:spPr bwMode="auto">
          <a:xfrm>
            <a:off x="8304831" y="2160496"/>
            <a:ext cx="2813539" cy="148590"/>
          </a:xfrm>
          <a:prstGeom prst="line">
            <a:avLst/>
          </a:prstGeom>
          <a:noFill/>
          <a:ln w="15875">
            <a:solidFill>
              <a:srgbClr val="E63026"/>
            </a:solidFill>
            <a:round/>
            <a:headEnd type="triangle" w="med" len="med"/>
            <a:tailEnd type="triangle" w="med" len="med"/>
          </a:ln>
        </p:spPr>
        <p:txBody>
          <a:bodyPr wrap="none" anchor="ctr"/>
          <a:lstStyle/>
          <a:p>
            <a:endParaRPr lang="en-US"/>
          </a:p>
        </p:txBody>
      </p:sp>
      <p:sp>
        <p:nvSpPr>
          <p:cNvPr id="9" name="Line 9"/>
          <p:cNvSpPr>
            <a:spLocks noChangeShapeType="1"/>
          </p:cNvSpPr>
          <p:nvPr/>
        </p:nvSpPr>
        <p:spPr bwMode="auto">
          <a:xfrm flipV="1">
            <a:off x="8304831" y="2473207"/>
            <a:ext cx="2813538" cy="585178"/>
          </a:xfrm>
          <a:prstGeom prst="line">
            <a:avLst/>
          </a:prstGeom>
          <a:noFill/>
          <a:ln w="15875">
            <a:solidFill>
              <a:srgbClr val="E63026"/>
            </a:solidFill>
            <a:round/>
            <a:headEnd type="triangle" w="med" len="med"/>
            <a:tailEnd type="triangle" w="med" len="med"/>
          </a:ln>
        </p:spPr>
        <p:txBody>
          <a:bodyPr wrap="none" anchor="ctr"/>
          <a:lstStyle/>
          <a:p>
            <a:endParaRPr lang="en-US"/>
          </a:p>
        </p:txBody>
      </p:sp>
      <p:sp>
        <p:nvSpPr>
          <p:cNvPr id="10" name="Line 10"/>
          <p:cNvSpPr>
            <a:spLocks noChangeShapeType="1"/>
          </p:cNvSpPr>
          <p:nvPr/>
        </p:nvSpPr>
        <p:spPr bwMode="auto">
          <a:xfrm flipV="1">
            <a:off x="8304831" y="2684224"/>
            <a:ext cx="2829169" cy="1258276"/>
          </a:xfrm>
          <a:prstGeom prst="line">
            <a:avLst/>
          </a:prstGeom>
          <a:noFill/>
          <a:ln w="15875">
            <a:solidFill>
              <a:srgbClr val="E63026"/>
            </a:solidFill>
            <a:round/>
            <a:headEnd type="triangle" w="med" len="med"/>
            <a:tailEnd type="triangle" w="med" len="med"/>
          </a:ln>
        </p:spPr>
        <p:txBody>
          <a:bodyPr wrap="none" anchor="ctr"/>
          <a:lstStyle/>
          <a:p>
            <a:endParaRPr lang="en-US"/>
          </a:p>
        </p:txBody>
      </p:sp>
      <p:sp>
        <p:nvSpPr>
          <p:cNvPr id="11" name="Line 11"/>
          <p:cNvSpPr>
            <a:spLocks noChangeShapeType="1"/>
          </p:cNvSpPr>
          <p:nvPr/>
        </p:nvSpPr>
        <p:spPr bwMode="auto">
          <a:xfrm flipV="1">
            <a:off x="8304830" y="2824901"/>
            <a:ext cx="2821355" cy="1873143"/>
          </a:xfrm>
          <a:prstGeom prst="line">
            <a:avLst/>
          </a:prstGeom>
          <a:noFill/>
          <a:ln w="15875">
            <a:solidFill>
              <a:srgbClr val="E63026"/>
            </a:solidFill>
            <a:round/>
            <a:headEnd type="triangle" w="med" len="med"/>
            <a:tailEnd type="triangle" w="med" len="med"/>
          </a:ln>
        </p:spPr>
        <p:txBody>
          <a:bodyPr wrap="none" anchor="ctr"/>
          <a:lstStyle/>
          <a:p>
            <a:endParaRPr lang="en-US"/>
          </a:p>
        </p:txBody>
      </p:sp>
      <p:sp>
        <p:nvSpPr>
          <p:cNvPr id="12" name="Line 12"/>
          <p:cNvSpPr>
            <a:spLocks noChangeShapeType="1"/>
          </p:cNvSpPr>
          <p:nvPr/>
        </p:nvSpPr>
        <p:spPr bwMode="auto">
          <a:xfrm flipV="1">
            <a:off x="8304829" y="2934315"/>
            <a:ext cx="2813540" cy="2633786"/>
          </a:xfrm>
          <a:prstGeom prst="line">
            <a:avLst/>
          </a:prstGeom>
          <a:noFill/>
          <a:ln w="15875">
            <a:solidFill>
              <a:srgbClr val="E63026"/>
            </a:solidFill>
            <a:round/>
            <a:headEnd type="triangle" w="med" len="med"/>
            <a:tailEnd type="triangle" w="med" len="med"/>
          </a:ln>
        </p:spPr>
        <p:txBody>
          <a:bodyPr wrap="none" anchor="ctr"/>
          <a:lstStyle/>
          <a:p>
            <a:endParaRPr lang="en-US"/>
          </a:p>
        </p:txBody>
      </p:sp>
      <p:pic>
        <p:nvPicPr>
          <p:cNvPr id="13" name="Picture 1" descr="C:\Documents and Settings\t.c.slaba\Desktop\FAX_front_view_slice_49.png"/>
          <p:cNvPicPr>
            <a:picLocks noChangeAspect="1" noChangeArrowheads="1"/>
          </p:cNvPicPr>
          <p:nvPr/>
        </p:nvPicPr>
        <p:blipFill>
          <a:blip r:embed="rId5"/>
          <a:stretch>
            <a:fillRect/>
          </a:stretch>
        </p:blipFill>
        <p:spPr bwMode="auto">
          <a:xfrm>
            <a:off x="2575657" y="1854683"/>
            <a:ext cx="1544357" cy="4089491"/>
          </a:xfrm>
          <a:prstGeom prst="rect">
            <a:avLst/>
          </a:prstGeom>
          <a:noFill/>
          <a:ln w="9525">
            <a:noFill/>
            <a:miter lim="800000"/>
            <a:headEnd/>
            <a:tailEnd/>
          </a:ln>
        </p:spPr>
      </p:pic>
      <p:sp>
        <p:nvSpPr>
          <p:cNvPr id="14" name="TextBox 13"/>
          <p:cNvSpPr txBox="1"/>
          <p:nvPr/>
        </p:nvSpPr>
        <p:spPr>
          <a:xfrm>
            <a:off x="2526542" y="5998944"/>
            <a:ext cx="1635963" cy="553998"/>
          </a:xfrm>
          <a:prstGeom prst="rect">
            <a:avLst/>
          </a:prstGeom>
          <a:noFill/>
        </p:spPr>
        <p:txBody>
          <a:bodyPr wrap="square" rtlCol="0">
            <a:spAutoFit/>
          </a:bodyPr>
          <a:lstStyle/>
          <a:p>
            <a:pPr algn="ctr"/>
            <a:r>
              <a:rPr lang="en-US" sz="1500"/>
              <a:t>Female Adult voxel (FAX) Model</a:t>
            </a:r>
          </a:p>
        </p:txBody>
      </p:sp>
      <p:sp>
        <p:nvSpPr>
          <p:cNvPr id="15" name="TextBox 14"/>
          <p:cNvSpPr txBox="1"/>
          <p:nvPr/>
        </p:nvSpPr>
        <p:spPr>
          <a:xfrm>
            <a:off x="5911855" y="6024930"/>
            <a:ext cx="3143425" cy="323165"/>
          </a:xfrm>
          <a:prstGeom prst="rect">
            <a:avLst/>
          </a:prstGeom>
          <a:solidFill>
            <a:schemeClr val="bg1"/>
          </a:solidFill>
        </p:spPr>
        <p:txBody>
          <a:bodyPr wrap="none" rtlCol="0">
            <a:spAutoFit/>
          </a:bodyPr>
          <a:lstStyle/>
          <a:p>
            <a:r>
              <a:rPr lang="en-US" sz="1500"/>
              <a:t>Computerized Anatomical Man (CAM)</a:t>
            </a:r>
          </a:p>
        </p:txBody>
      </p:sp>
      <p:pic>
        <p:nvPicPr>
          <p:cNvPr id="16" name="Picture 15" descr="C:\Documents and Settings\t.c.slaba\Desktop\229 Skin Points FAX - transparent.gif"/>
          <p:cNvPicPr>
            <a:picLocks noChangeAspect="1" noChangeArrowheads="1"/>
          </p:cNvPicPr>
          <p:nvPr/>
        </p:nvPicPr>
        <p:blipFill>
          <a:blip r:embed="rId6" cstate="print"/>
          <a:srcRect l="857" t="269" r="857" b="269"/>
          <a:stretch>
            <a:fillRect/>
          </a:stretch>
        </p:blipFill>
        <p:spPr bwMode="auto">
          <a:xfrm>
            <a:off x="4204342" y="1794450"/>
            <a:ext cx="1308252" cy="4219890"/>
          </a:xfrm>
          <a:prstGeom prst="rect">
            <a:avLst/>
          </a:prstGeom>
          <a:noFill/>
        </p:spPr>
      </p:pic>
      <p:sp>
        <p:nvSpPr>
          <p:cNvPr id="18" name="TextBox 17"/>
          <p:cNvSpPr txBox="1"/>
          <p:nvPr/>
        </p:nvSpPr>
        <p:spPr>
          <a:xfrm>
            <a:off x="4162505" y="5998944"/>
            <a:ext cx="1481959" cy="553998"/>
          </a:xfrm>
          <a:prstGeom prst="rect">
            <a:avLst/>
          </a:prstGeom>
          <a:noFill/>
        </p:spPr>
        <p:txBody>
          <a:bodyPr wrap="square" rtlCol="0">
            <a:spAutoFit/>
          </a:bodyPr>
          <a:lstStyle/>
          <a:p>
            <a:pPr algn="ctr"/>
            <a:r>
              <a:rPr lang="en-US" sz="1500"/>
              <a:t>Skin Dose Points in the FAX</a:t>
            </a:r>
          </a:p>
        </p:txBody>
      </p:sp>
      <p:sp>
        <p:nvSpPr>
          <p:cNvPr id="4" name="TextBox 3"/>
          <p:cNvSpPr txBox="1"/>
          <p:nvPr/>
        </p:nvSpPr>
        <p:spPr>
          <a:xfrm>
            <a:off x="86204" y="2473207"/>
            <a:ext cx="2473821" cy="2308324"/>
          </a:xfrm>
          <a:prstGeom prst="rect">
            <a:avLst/>
          </a:prstGeom>
          <a:noFill/>
        </p:spPr>
        <p:txBody>
          <a:bodyPr wrap="square" rtlCol="0">
            <a:spAutoFit/>
          </a:bodyPr>
          <a:lstStyle/>
          <a:p>
            <a:r>
              <a:rPr lang="en-US" sz="2400"/>
              <a:t>Stored ray traces for ~1100 body points are combined with 5 Spacecraft ray traces</a:t>
            </a:r>
          </a:p>
        </p:txBody>
      </p:sp>
    </p:spTree>
    <p:extLst>
      <p:ext uri="{BB962C8B-B14F-4D97-AF65-F5344CB8AC3E}">
        <p14:creationId xmlns:p14="http://schemas.microsoft.com/office/powerpoint/2010/main" val="3836102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23</a:t>
            </a:fld>
            <a:endParaRPr lang="en-US"/>
          </a:p>
        </p:txBody>
      </p:sp>
      <p:sp>
        <p:nvSpPr>
          <p:cNvPr id="3" name="Title 2"/>
          <p:cNvSpPr>
            <a:spLocks noGrp="1"/>
          </p:cNvSpPr>
          <p:nvPr>
            <p:ph type="title"/>
          </p:nvPr>
        </p:nvSpPr>
        <p:spPr/>
        <p:txBody>
          <a:bodyPr/>
          <a:lstStyle/>
          <a:p>
            <a:r>
              <a:rPr lang="en-US"/>
              <a:t>ISS-Derived Habitat Developed for AES </a:t>
            </a:r>
            <a:r>
              <a:rPr lang="en-US" err="1"/>
              <a:t>RadWorks</a:t>
            </a:r>
            <a:r>
              <a:rPr lang="en-US"/>
              <a:t> SPE Protection Study</a:t>
            </a:r>
          </a:p>
        </p:txBody>
      </p:sp>
      <p:pic>
        <p:nvPicPr>
          <p:cNvPr id="5" name="Picture 3"/>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6254720" y="1928320"/>
            <a:ext cx="5864115" cy="4735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90743" y="1409172"/>
            <a:ext cx="2878130" cy="2451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4" cstate="email"/>
          <a:srcRect/>
          <a:stretch/>
        </p:blipFill>
        <p:spPr bwMode="auto">
          <a:xfrm>
            <a:off x="2725833" y="3564075"/>
            <a:ext cx="2265021" cy="1970349"/>
          </a:xfrm>
          <a:prstGeom prst="rect">
            <a:avLst/>
          </a:prstGeom>
          <a:noFill/>
          <a:ln w="9525">
            <a:noFill/>
            <a:miter lim="800000"/>
            <a:headEnd/>
            <a:tailEnd/>
          </a:ln>
        </p:spPr>
      </p:pic>
      <p:pic>
        <p:nvPicPr>
          <p:cNvPr id="8" name="Picture 2"/>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4230769" y="1271065"/>
            <a:ext cx="3120274" cy="1888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095230" y="5893329"/>
            <a:ext cx="3635419" cy="646331"/>
          </a:xfrm>
          <a:prstGeom prst="rect">
            <a:avLst/>
          </a:prstGeom>
        </p:spPr>
        <p:txBody>
          <a:bodyPr wrap="none">
            <a:spAutoFit/>
          </a:bodyPr>
          <a:lstStyle/>
          <a:p>
            <a:r>
              <a:rPr lang="en-US" b="1">
                <a:latin typeface="+mn-lt"/>
              </a:rPr>
              <a:t>CAD model </a:t>
            </a:r>
            <a:r>
              <a:rPr lang="en-US" b="1"/>
              <a:t>c</a:t>
            </a:r>
            <a:r>
              <a:rPr lang="en-US" b="1">
                <a:latin typeface="+mn-lt"/>
              </a:rPr>
              <a:t>reation can be an </a:t>
            </a:r>
            <a:br>
              <a:rPr lang="en-US" b="1">
                <a:latin typeface="+mn-lt"/>
              </a:rPr>
            </a:br>
            <a:r>
              <a:rPr lang="en-US" b="1">
                <a:latin typeface="+mn-lt"/>
              </a:rPr>
              <a:t>intensive and time consuming effort</a:t>
            </a:r>
          </a:p>
        </p:txBody>
      </p:sp>
    </p:spTree>
    <p:extLst>
      <p:ext uri="{BB962C8B-B14F-4D97-AF65-F5344CB8AC3E}">
        <p14:creationId xmlns:p14="http://schemas.microsoft.com/office/powerpoint/2010/main" val="80744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24</a:t>
            </a:fld>
            <a:endParaRPr lang="en-US"/>
          </a:p>
        </p:txBody>
      </p:sp>
      <p:sp>
        <p:nvSpPr>
          <p:cNvPr id="3" name="Title 2"/>
          <p:cNvSpPr>
            <a:spLocks noGrp="1"/>
          </p:cNvSpPr>
          <p:nvPr>
            <p:ph type="title"/>
          </p:nvPr>
        </p:nvSpPr>
        <p:spPr/>
        <p:txBody>
          <a:bodyPr/>
          <a:lstStyle/>
          <a:p>
            <a:r>
              <a:rPr lang="en-US"/>
              <a:t>Locations Used for Baseline Analysis</a:t>
            </a:r>
          </a:p>
        </p:txBody>
      </p:sp>
      <p:pic>
        <p:nvPicPr>
          <p:cNvPr id="5"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1896125" y="1274985"/>
            <a:ext cx="7696200" cy="4525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11"/>
          <p:cNvSpPr>
            <a:spLocks noChangeArrowheads="1"/>
          </p:cNvSpPr>
          <p:nvPr/>
        </p:nvSpPr>
        <p:spPr bwMode="auto">
          <a:xfrm>
            <a:off x="3115325" y="2043467"/>
            <a:ext cx="1033745" cy="321306"/>
          </a:xfrm>
          <a:prstGeom prst="rect">
            <a:avLst/>
          </a:prstGeom>
          <a:noFill/>
          <a:ln w="9525">
            <a:noFill/>
            <a:miter lim="800000"/>
            <a:headEnd/>
            <a:tailEnd/>
          </a:ln>
        </p:spPr>
        <p:txBody>
          <a:bodyPr wrap="none">
            <a:spAutoFit/>
          </a:bodyPr>
          <a:lstStyle/>
          <a:p>
            <a:pPr marL="342900" marR="0" lvl="0" indent="-34290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itchFamily="34" charset="0"/>
              </a:rPr>
              <a:t>Crew Lock</a:t>
            </a:r>
          </a:p>
        </p:txBody>
      </p:sp>
      <p:cxnSp>
        <p:nvCxnSpPr>
          <p:cNvPr id="7" name="Straight Arrow Connector 6"/>
          <p:cNvCxnSpPr>
            <a:stCxn id="6" idx="3"/>
          </p:cNvCxnSpPr>
          <p:nvPr/>
        </p:nvCxnSpPr>
        <p:spPr>
          <a:xfrm>
            <a:off x="4149070" y="2204120"/>
            <a:ext cx="1176055" cy="144147"/>
          </a:xfrm>
          <a:prstGeom prst="straightConnector1">
            <a:avLst/>
          </a:prstGeom>
          <a:noFill/>
          <a:ln w="19050" cap="flat" cmpd="sng" algn="ctr">
            <a:solidFill>
              <a:srgbClr val="FF0000"/>
            </a:solidFill>
            <a:prstDash val="solid"/>
            <a:tailEnd type="arrow"/>
          </a:ln>
          <a:effectLst/>
        </p:spPr>
      </p:cxnSp>
      <p:cxnSp>
        <p:nvCxnSpPr>
          <p:cNvPr id="8" name="Straight Arrow Connector 7"/>
          <p:cNvCxnSpPr/>
          <p:nvPr/>
        </p:nvCxnSpPr>
        <p:spPr>
          <a:xfrm flipV="1">
            <a:off x="3191525" y="3948467"/>
            <a:ext cx="1248871" cy="1551271"/>
          </a:xfrm>
          <a:prstGeom prst="straightConnector1">
            <a:avLst/>
          </a:prstGeom>
          <a:noFill/>
          <a:ln w="19050" cap="flat" cmpd="sng" algn="ctr">
            <a:solidFill>
              <a:srgbClr val="FF0000"/>
            </a:solidFill>
            <a:prstDash val="solid"/>
            <a:tailEnd type="arrow"/>
          </a:ln>
          <a:effectLst/>
        </p:spPr>
      </p:cxnSp>
      <p:cxnSp>
        <p:nvCxnSpPr>
          <p:cNvPr id="9" name="Straight Arrow Connector 8"/>
          <p:cNvCxnSpPr/>
          <p:nvPr/>
        </p:nvCxnSpPr>
        <p:spPr>
          <a:xfrm flipH="1">
            <a:off x="6341316" y="2479259"/>
            <a:ext cx="165182" cy="644941"/>
          </a:xfrm>
          <a:prstGeom prst="straightConnector1">
            <a:avLst/>
          </a:prstGeom>
          <a:noFill/>
          <a:ln w="19050" cap="flat" cmpd="sng" algn="ctr">
            <a:solidFill>
              <a:srgbClr val="FF0000"/>
            </a:solidFill>
            <a:prstDash val="solid"/>
            <a:tailEnd type="arrow"/>
          </a:ln>
          <a:effectLst/>
        </p:spPr>
      </p:cxnSp>
      <p:sp>
        <p:nvSpPr>
          <p:cNvPr id="10" name="Rectangle 9"/>
          <p:cNvSpPr>
            <a:spLocks noChangeArrowheads="1"/>
          </p:cNvSpPr>
          <p:nvPr/>
        </p:nvSpPr>
        <p:spPr bwMode="auto">
          <a:xfrm>
            <a:off x="2810525" y="5548667"/>
            <a:ext cx="746037" cy="321306"/>
          </a:xfrm>
          <a:prstGeom prst="rect">
            <a:avLst/>
          </a:prstGeom>
          <a:noFill/>
          <a:ln w="9525">
            <a:noFill/>
            <a:miter lim="800000"/>
            <a:headEnd/>
            <a:tailEnd/>
          </a:ln>
        </p:spPr>
        <p:txBody>
          <a:bodyPr wrap="none">
            <a:spAutoFit/>
          </a:bodyPr>
          <a:lstStyle/>
          <a:p>
            <a:pPr marL="342900" marR="0" lvl="0" indent="-34290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itchFamily="34" charset="0"/>
              </a:rPr>
              <a:t>Galley </a:t>
            </a:r>
          </a:p>
        </p:txBody>
      </p:sp>
      <p:sp>
        <p:nvSpPr>
          <p:cNvPr id="11" name="Rectangle 11"/>
          <p:cNvSpPr>
            <a:spLocks noChangeArrowheads="1"/>
          </p:cNvSpPr>
          <p:nvPr/>
        </p:nvSpPr>
        <p:spPr bwMode="auto">
          <a:xfrm>
            <a:off x="5958890" y="1928980"/>
            <a:ext cx="1425583" cy="550279"/>
          </a:xfrm>
          <a:prstGeom prst="rect">
            <a:avLst/>
          </a:prstGeom>
          <a:noFill/>
          <a:ln w="9525">
            <a:noFill/>
            <a:miter lim="800000"/>
            <a:headEnd/>
            <a:tailEnd/>
          </a:ln>
        </p:spPr>
        <p:txBody>
          <a:bodyPr wrap="none">
            <a:spAutoFit/>
          </a:bodyPr>
          <a:lstStyle/>
          <a:p>
            <a:pPr marL="342900" marR="0" lvl="0" indent="-34290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itchFamily="34" charset="0"/>
              </a:rPr>
              <a:t>Waste Hygiene</a:t>
            </a:r>
          </a:p>
          <a:p>
            <a:pPr marL="342900" marR="0" lvl="0" indent="-34290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itchFamily="34" charset="0"/>
              </a:rPr>
              <a:t>Rack </a:t>
            </a:r>
          </a:p>
        </p:txBody>
      </p:sp>
      <p:cxnSp>
        <p:nvCxnSpPr>
          <p:cNvPr id="12" name="Straight Arrow Connector 11"/>
          <p:cNvCxnSpPr>
            <a:stCxn id="13" idx="0"/>
          </p:cNvCxnSpPr>
          <p:nvPr/>
        </p:nvCxnSpPr>
        <p:spPr>
          <a:xfrm flipH="1" flipV="1">
            <a:off x="5553729" y="4100867"/>
            <a:ext cx="663780" cy="914400"/>
          </a:xfrm>
          <a:prstGeom prst="straightConnector1">
            <a:avLst/>
          </a:prstGeom>
          <a:noFill/>
          <a:ln w="19050" cap="flat" cmpd="sng" algn="ctr">
            <a:solidFill>
              <a:srgbClr val="FF0000"/>
            </a:solidFill>
            <a:prstDash val="solid"/>
            <a:tailEnd type="arrow"/>
          </a:ln>
          <a:effectLst/>
        </p:spPr>
      </p:cxnSp>
      <p:sp>
        <p:nvSpPr>
          <p:cNvPr id="13" name="Rectangle 32"/>
          <p:cNvSpPr>
            <a:spLocks noChangeArrowheads="1"/>
          </p:cNvSpPr>
          <p:nvPr/>
        </p:nvSpPr>
        <p:spPr bwMode="auto">
          <a:xfrm>
            <a:off x="5705189" y="5015267"/>
            <a:ext cx="1024639" cy="338554"/>
          </a:xfrm>
          <a:prstGeom prst="rect">
            <a:avLst/>
          </a:prstGeom>
          <a:noFill/>
          <a:ln w="9525">
            <a:noFill/>
            <a:miter lim="800000"/>
            <a:headEnd/>
            <a:tailEnd/>
          </a:ln>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itchFamily="34" charset="0"/>
              </a:rPr>
              <a:t>Tread Mill</a:t>
            </a:r>
          </a:p>
        </p:txBody>
      </p:sp>
      <p:sp>
        <p:nvSpPr>
          <p:cNvPr id="14" name="Rectangle 11"/>
          <p:cNvSpPr>
            <a:spLocks noChangeArrowheads="1"/>
          </p:cNvSpPr>
          <p:nvPr/>
        </p:nvSpPr>
        <p:spPr bwMode="auto">
          <a:xfrm>
            <a:off x="7451091" y="4100867"/>
            <a:ext cx="889987" cy="584775"/>
          </a:xfrm>
          <a:prstGeom prst="rect">
            <a:avLst/>
          </a:prstGeom>
          <a:noFill/>
          <a:ln w="9525">
            <a:noFill/>
            <a:miter lim="800000"/>
            <a:headEnd/>
            <a:tailEnd/>
          </a:ln>
        </p:spPr>
        <p:txBody>
          <a:bodyPr wrap="none">
            <a:spAutoFit/>
          </a:bodyPr>
          <a:lstStyle/>
          <a:p>
            <a:pPr marL="342900" marR="0" lvl="0" indent="-342900" algn="ctr" defTabSz="914400" eaLnBrk="1" fontAlgn="auto" latinLnBrk="0" hangingPunct="1">
              <a:lnSpc>
                <a:spcPct val="100000"/>
              </a:lnSpc>
              <a:spcBef>
                <a:spcPts val="0"/>
              </a:spcBef>
              <a:spcAft>
                <a:spcPts val="0"/>
              </a:spcAft>
              <a:buClrTx/>
              <a:buSzTx/>
              <a:buFontTx/>
              <a:buNone/>
              <a:tabLst/>
              <a:defRPr/>
            </a:pPr>
            <a:r>
              <a:rPr lang="en-US" sz="1600" kern="0">
                <a:solidFill>
                  <a:srgbClr val="000000"/>
                </a:solidFill>
                <a:latin typeface="Calibri" pitchFamily="34" charset="0"/>
              </a:rPr>
              <a:t>Crew</a:t>
            </a:r>
          </a:p>
          <a:p>
            <a:pPr marL="342900" marR="0" lvl="0" indent="-34290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itchFamily="34" charset="0"/>
              </a:rPr>
              <a:t>Quarter </a:t>
            </a:r>
          </a:p>
        </p:txBody>
      </p:sp>
      <p:cxnSp>
        <p:nvCxnSpPr>
          <p:cNvPr id="15" name="Straight Arrow Connector 14"/>
          <p:cNvCxnSpPr/>
          <p:nvPr/>
        </p:nvCxnSpPr>
        <p:spPr>
          <a:xfrm flipH="1" flipV="1">
            <a:off x="7241531" y="2667000"/>
            <a:ext cx="547584" cy="1433868"/>
          </a:xfrm>
          <a:prstGeom prst="straightConnector1">
            <a:avLst/>
          </a:prstGeom>
          <a:noFill/>
          <a:ln w="19050" cap="flat" cmpd="sng" algn="ctr">
            <a:solidFill>
              <a:srgbClr val="FF0000"/>
            </a:solidFill>
            <a:prstDash val="solid"/>
            <a:tailEnd type="arrow"/>
          </a:ln>
          <a:effectLst/>
        </p:spPr>
      </p:cxnSp>
      <p:cxnSp>
        <p:nvCxnSpPr>
          <p:cNvPr id="16" name="Straight Arrow Connector 15"/>
          <p:cNvCxnSpPr/>
          <p:nvPr/>
        </p:nvCxnSpPr>
        <p:spPr>
          <a:xfrm flipH="1" flipV="1">
            <a:off x="7246447" y="3834439"/>
            <a:ext cx="331892" cy="432761"/>
          </a:xfrm>
          <a:prstGeom prst="straightConnector1">
            <a:avLst/>
          </a:prstGeom>
          <a:noFill/>
          <a:ln w="19050" cap="flat" cmpd="sng" algn="ctr">
            <a:solidFill>
              <a:srgbClr val="FF0000"/>
            </a:solidFill>
            <a:prstDash val="solid"/>
            <a:tailEnd type="arrow"/>
          </a:ln>
          <a:effectLst/>
        </p:spPr>
      </p:cxnSp>
      <p:pic>
        <p:nvPicPr>
          <p:cNvPr id="17"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8322515" y="4558066"/>
            <a:ext cx="2149782" cy="229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Straight Arrow Connector 17"/>
          <p:cNvCxnSpPr/>
          <p:nvPr/>
        </p:nvCxnSpPr>
        <p:spPr>
          <a:xfrm>
            <a:off x="6695478" y="5184544"/>
            <a:ext cx="2896847" cy="911456"/>
          </a:xfrm>
          <a:prstGeom prst="straightConnector1">
            <a:avLst/>
          </a:prstGeom>
          <a:noFill/>
          <a:ln w="19050" cap="flat" cmpd="sng" algn="ctr">
            <a:solidFill>
              <a:srgbClr val="FF0000"/>
            </a:solidFill>
            <a:prstDash val="solid"/>
            <a:tailEnd type="arrow"/>
          </a:ln>
          <a:effectLst/>
        </p:spPr>
      </p:cxnSp>
    </p:spTree>
    <p:extLst>
      <p:ext uri="{BB962C8B-B14F-4D97-AF65-F5344CB8AC3E}">
        <p14:creationId xmlns:p14="http://schemas.microsoft.com/office/powerpoint/2010/main" val="464153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25</a:t>
            </a:fld>
            <a:endParaRPr lang="en-US"/>
          </a:p>
        </p:txBody>
      </p:sp>
      <p:sp>
        <p:nvSpPr>
          <p:cNvPr id="3" name="Title 2"/>
          <p:cNvSpPr>
            <a:spLocks noGrp="1"/>
          </p:cNvSpPr>
          <p:nvPr>
            <p:ph type="title"/>
          </p:nvPr>
        </p:nvSpPr>
        <p:spPr/>
        <p:txBody>
          <a:bodyPr/>
          <a:lstStyle/>
          <a:p>
            <a:r>
              <a:rPr lang="en-US"/>
              <a:t>Astronaut Effective Dose in the Crew Quarters</a:t>
            </a:r>
          </a:p>
        </p:txBody>
      </p:sp>
      <p:graphicFrame>
        <p:nvGraphicFramePr>
          <p:cNvPr id="5" name="Content Placeholder 5"/>
          <p:cNvGraphicFramePr>
            <a:graphicFrameLocks noGrp="1"/>
          </p:cNvGraphicFramePr>
          <p:nvPr>
            <p:ph idx="1"/>
          </p:nvPr>
        </p:nvGraphicFramePr>
        <p:xfrm>
          <a:off x="1961537" y="2980598"/>
          <a:ext cx="8229599" cy="2438401"/>
        </p:xfrm>
        <a:graphic>
          <a:graphicData uri="http://schemas.openxmlformats.org/drawingml/2006/table">
            <a:tbl>
              <a:tblPr firstRow="1" bandRow="1">
                <a:tableStyleId>{5C22544A-7EE6-4342-B048-85BDC9FD1C3A}</a:tableStyleId>
              </a:tblPr>
              <a:tblGrid>
                <a:gridCol w="1175657">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175657">
                  <a:extLst>
                    <a:ext uri="{9D8B030D-6E8A-4147-A177-3AD203B41FA5}">
                      <a16:colId xmlns:a16="http://schemas.microsoft.com/office/drawing/2014/main" val="20003"/>
                    </a:ext>
                  </a:extLst>
                </a:gridCol>
                <a:gridCol w="1175657">
                  <a:extLst>
                    <a:ext uri="{9D8B030D-6E8A-4147-A177-3AD203B41FA5}">
                      <a16:colId xmlns:a16="http://schemas.microsoft.com/office/drawing/2014/main" val="20004"/>
                    </a:ext>
                  </a:extLst>
                </a:gridCol>
                <a:gridCol w="1175657">
                  <a:extLst>
                    <a:ext uri="{9D8B030D-6E8A-4147-A177-3AD203B41FA5}">
                      <a16:colId xmlns:a16="http://schemas.microsoft.com/office/drawing/2014/main" val="20005"/>
                    </a:ext>
                  </a:extLst>
                </a:gridCol>
                <a:gridCol w="1175657">
                  <a:extLst>
                    <a:ext uri="{9D8B030D-6E8A-4147-A177-3AD203B41FA5}">
                      <a16:colId xmlns:a16="http://schemas.microsoft.com/office/drawing/2014/main" val="20006"/>
                    </a:ext>
                  </a:extLst>
                </a:gridCol>
              </a:tblGrid>
              <a:tr h="666673">
                <a:tc>
                  <a:txBody>
                    <a:bodyPr/>
                    <a:lstStyle/>
                    <a:p>
                      <a:pPr algn="ctr"/>
                      <a:endParaRPr lang="en-US">
                        <a:solidFill>
                          <a:schemeClr val="tx1"/>
                        </a:solidFill>
                        <a:latin typeface="Calibri" pitchFamily="34" charset="0"/>
                        <a:cs typeface="Calibri" pitchFamily="34" charset="0"/>
                      </a:endParaRPr>
                    </a:p>
                  </a:txBody>
                  <a:tcPr marL="9525" marR="9525" marT="9525" marB="0" anchor="ctr">
                    <a:solidFill>
                      <a:srgbClr val="3399FF"/>
                    </a:solidFill>
                  </a:tcPr>
                </a:tc>
                <a:tc>
                  <a:txBody>
                    <a:bodyPr/>
                    <a:lstStyle/>
                    <a:p>
                      <a:pPr algn="ctr" fontAlgn="b"/>
                      <a:r>
                        <a:rPr lang="en-US" sz="1800" b="1" i="0" u="none" strike="noStrike">
                          <a:solidFill>
                            <a:schemeClr val="bg1"/>
                          </a:solidFill>
                          <a:latin typeface="Calibri" pitchFamily="34" charset="0"/>
                          <a:cs typeface="Calibri" pitchFamily="34" charset="0"/>
                        </a:rPr>
                        <a:t>Aug `72 King</a:t>
                      </a:r>
                    </a:p>
                  </a:txBody>
                  <a:tcPr marL="9525" marR="9525" marT="9525" marB="0" anchor="ctr">
                    <a:solidFill>
                      <a:srgbClr val="3399FF"/>
                    </a:solidFill>
                  </a:tcPr>
                </a:tc>
                <a:tc>
                  <a:txBody>
                    <a:bodyPr/>
                    <a:lstStyle/>
                    <a:p>
                      <a:pPr algn="ctr" fontAlgn="b"/>
                      <a:r>
                        <a:rPr lang="en-US" sz="1800" b="1" i="0" u="none" strike="noStrike">
                          <a:solidFill>
                            <a:schemeClr val="bg1"/>
                          </a:solidFill>
                          <a:latin typeface="Calibri" pitchFamily="34" charset="0"/>
                          <a:cs typeface="Calibri" pitchFamily="34" charset="0"/>
                        </a:rPr>
                        <a:t>Aug `72 Band</a:t>
                      </a:r>
                    </a:p>
                  </a:txBody>
                  <a:tcPr marL="9525" marR="9525" marT="9525" marB="0" anchor="ctr">
                    <a:solidFill>
                      <a:srgbClr val="3399FF"/>
                    </a:solidFill>
                  </a:tcPr>
                </a:tc>
                <a:tc>
                  <a:txBody>
                    <a:bodyPr/>
                    <a:lstStyle/>
                    <a:p>
                      <a:pPr algn="ctr" fontAlgn="b"/>
                      <a:r>
                        <a:rPr lang="en-US" sz="1800" b="1" i="0" u="none" strike="noStrike">
                          <a:solidFill>
                            <a:schemeClr val="bg1"/>
                          </a:solidFill>
                          <a:latin typeface="Calibri" pitchFamily="34" charset="0"/>
                          <a:cs typeface="Calibri" pitchFamily="34" charset="0"/>
                        </a:rPr>
                        <a:t>Sept `89 OLTARIS</a:t>
                      </a:r>
                    </a:p>
                  </a:txBody>
                  <a:tcPr marL="9525" marR="9525" marT="9525" marB="0" anchor="ctr">
                    <a:solidFill>
                      <a:srgbClr val="3399FF"/>
                    </a:solidFill>
                  </a:tcPr>
                </a:tc>
                <a:tc>
                  <a:txBody>
                    <a:bodyPr/>
                    <a:lstStyle/>
                    <a:p>
                      <a:pPr algn="ctr" fontAlgn="b"/>
                      <a:r>
                        <a:rPr lang="en-US" sz="1800" b="1" i="0" u="none" strike="noStrike">
                          <a:solidFill>
                            <a:schemeClr val="bg1"/>
                          </a:solidFill>
                          <a:latin typeface="Calibri" pitchFamily="34" charset="0"/>
                          <a:cs typeface="Calibri" pitchFamily="34" charset="0"/>
                        </a:rPr>
                        <a:t>Sept `89 Band</a:t>
                      </a:r>
                    </a:p>
                  </a:txBody>
                  <a:tcPr marL="9525" marR="9525" marT="9525" marB="0" anchor="ctr">
                    <a:solidFill>
                      <a:srgbClr val="3399FF"/>
                    </a:solidFill>
                  </a:tcPr>
                </a:tc>
                <a:tc>
                  <a:txBody>
                    <a:bodyPr/>
                    <a:lstStyle/>
                    <a:p>
                      <a:pPr algn="ctr" fontAlgn="b"/>
                      <a:r>
                        <a:rPr lang="en-US" sz="1800" b="1" i="0" u="none" strike="noStrike">
                          <a:solidFill>
                            <a:schemeClr val="bg1"/>
                          </a:solidFill>
                          <a:latin typeface="Calibri" pitchFamily="34" charset="0"/>
                          <a:cs typeface="Calibri" pitchFamily="34" charset="0"/>
                        </a:rPr>
                        <a:t>Xapsos 95% Confidence</a:t>
                      </a:r>
                    </a:p>
                  </a:txBody>
                  <a:tcPr marL="9525" marR="9525" marT="9525" marB="0" anchor="ctr">
                    <a:solidFill>
                      <a:srgbClr val="3399FF"/>
                    </a:solidFill>
                  </a:tcPr>
                </a:tc>
                <a:tc>
                  <a:txBody>
                    <a:bodyPr/>
                    <a:lstStyle/>
                    <a:p>
                      <a:pPr algn="ctr" fontAlgn="b"/>
                      <a:r>
                        <a:rPr lang="en-US" sz="1800" b="1" i="0" u="none" strike="noStrike">
                          <a:solidFill>
                            <a:schemeClr val="bg1"/>
                          </a:solidFill>
                          <a:latin typeface="Calibri" pitchFamily="34" charset="0"/>
                          <a:cs typeface="Calibri" pitchFamily="34" charset="0"/>
                        </a:rPr>
                        <a:t>Oct `89 IMP</a:t>
                      </a:r>
                    </a:p>
                  </a:txBody>
                  <a:tcPr marL="9525" marR="9525" marT="9525" marB="0" anchor="ctr">
                    <a:solidFill>
                      <a:srgbClr val="3399FF"/>
                    </a:solidFill>
                  </a:tcPr>
                </a:tc>
                <a:extLst>
                  <a:ext uri="{0D108BD9-81ED-4DB2-BD59-A6C34878D82A}">
                    <a16:rowId xmlns:a16="http://schemas.microsoft.com/office/drawing/2014/main" val="10000"/>
                  </a:ext>
                </a:extLst>
              </a:tr>
              <a:tr h="442932">
                <a:tc>
                  <a:txBody>
                    <a:bodyPr/>
                    <a:lstStyle/>
                    <a:p>
                      <a:r>
                        <a:rPr lang="en-US" sz="1800" b="1">
                          <a:latin typeface="Calibri" pitchFamily="34" charset="0"/>
                          <a:cs typeface="Calibri" pitchFamily="34" charset="0"/>
                        </a:rPr>
                        <a:t>Top</a:t>
                      </a:r>
                    </a:p>
                  </a:txBody>
                  <a:tcPr/>
                </a:tc>
                <a:tc>
                  <a:txBody>
                    <a:bodyPr/>
                    <a:lstStyle/>
                    <a:p>
                      <a:pPr algn="ctr" fontAlgn="b"/>
                      <a:r>
                        <a:rPr lang="en-US" sz="1800" b="0" i="0" u="none" strike="noStrike">
                          <a:solidFill>
                            <a:srgbClr val="000000"/>
                          </a:solidFill>
                          <a:latin typeface="Calibri" pitchFamily="34" charset="0"/>
                          <a:cs typeface="Calibri" pitchFamily="34" charset="0"/>
                        </a:rPr>
                        <a:t>480</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271</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132</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136</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591</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409</a:t>
                      </a:r>
                    </a:p>
                  </a:txBody>
                  <a:tcPr marL="9525" marR="9525" marT="9525" marB="0" anchor="ctr"/>
                </a:tc>
                <a:extLst>
                  <a:ext uri="{0D108BD9-81ED-4DB2-BD59-A6C34878D82A}">
                    <a16:rowId xmlns:a16="http://schemas.microsoft.com/office/drawing/2014/main" val="10001"/>
                  </a:ext>
                </a:extLst>
              </a:tr>
              <a:tr h="442932">
                <a:tc>
                  <a:txBody>
                    <a:bodyPr/>
                    <a:lstStyle/>
                    <a:p>
                      <a:r>
                        <a:rPr lang="en-US" sz="1800" b="1">
                          <a:latin typeface="Calibri" pitchFamily="34" charset="0"/>
                          <a:cs typeface="Calibri" pitchFamily="34" charset="0"/>
                        </a:rPr>
                        <a:t>Bottom</a:t>
                      </a:r>
                    </a:p>
                  </a:txBody>
                  <a:tcPr/>
                </a:tc>
                <a:tc>
                  <a:txBody>
                    <a:bodyPr/>
                    <a:lstStyle/>
                    <a:p>
                      <a:pPr algn="ctr" fontAlgn="b"/>
                      <a:r>
                        <a:rPr lang="en-US" sz="1800" b="0" i="0" u="none" strike="noStrike">
                          <a:solidFill>
                            <a:srgbClr val="000000"/>
                          </a:solidFill>
                          <a:latin typeface="Calibri" pitchFamily="34" charset="0"/>
                          <a:cs typeface="Calibri" pitchFamily="34" charset="0"/>
                        </a:rPr>
                        <a:t>505</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283</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133</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139</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602</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412</a:t>
                      </a:r>
                    </a:p>
                  </a:txBody>
                  <a:tcPr marL="9525" marR="9525" marT="9525" marB="0" anchor="ctr"/>
                </a:tc>
                <a:extLst>
                  <a:ext uri="{0D108BD9-81ED-4DB2-BD59-A6C34878D82A}">
                    <a16:rowId xmlns:a16="http://schemas.microsoft.com/office/drawing/2014/main" val="10002"/>
                  </a:ext>
                </a:extLst>
              </a:tr>
              <a:tr h="442932">
                <a:tc>
                  <a:txBody>
                    <a:bodyPr/>
                    <a:lstStyle/>
                    <a:p>
                      <a:r>
                        <a:rPr lang="en-US" sz="1800" b="1">
                          <a:latin typeface="Calibri" pitchFamily="34" charset="0"/>
                          <a:cs typeface="Calibri" pitchFamily="34" charset="0"/>
                        </a:rPr>
                        <a:t>Left</a:t>
                      </a:r>
                    </a:p>
                  </a:txBody>
                  <a:tcPr/>
                </a:tc>
                <a:tc>
                  <a:txBody>
                    <a:bodyPr/>
                    <a:lstStyle/>
                    <a:p>
                      <a:pPr algn="ctr" fontAlgn="b"/>
                      <a:r>
                        <a:rPr lang="en-US" sz="1800" b="0" i="0" u="none" strike="noStrike">
                          <a:solidFill>
                            <a:srgbClr val="000000"/>
                          </a:solidFill>
                          <a:latin typeface="Calibri" pitchFamily="34" charset="0"/>
                          <a:cs typeface="Calibri" pitchFamily="34" charset="0"/>
                        </a:rPr>
                        <a:t>398</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227</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121</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121</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526</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373</a:t>
                      </a:r>
                    </a:p>
                  </a:txBody>
                  <a:tcPr marL="9525" marR="9525" marT="9525" marB="0" anchor="ctr"/>
                </a:tc>
                <a:extLst>
                  <a:ext uri="{0D108BD9-81ED-4DB2-BD59-A6C34878D82A}">
                    <a16:rowId xmlns:a16="http://schemas.microsoft.com/office/drawing/2014/main" val="10003"/>
                  </a:ext>
                </a:extLst>
              </a:tr>
              <a:tr h="442932">
                <a:tc>
                  <a:txBody>
                    <a:bodyPr/>
                    <a:lstStyle/>
                    <a:p>
                      <a:r>
                        <a:rPr lang="en-US" sz="1800" b="1">
                          <a:latin typeface="Calibri" pitchFamily="34" charset="0"/>
                          <a:cs typeface="Calibri" pitchFamily="34" charset="0"/>
                        </a:rPr>
                        <a:t>Right</a:t>
                      </a:r>
                    </a:p>
                  </a:txBody>
                  <a:tcPr/>
                </a:tc>
                <a:tc>
                  <a:txBody>
                    <a:bodyPr/>
                    <a:lstStyle/>
                    <a:p>
                      <a:pPr algn="ctr" fontAlgn="b"/>
                      <a:r>
                        <a:rPr lang="en-US" sz="1800" b="0" i="0" u="none" strike="noStrike">
                          <a:solidFill>
                            <a:srgbClr val="000000"/>
                          </a:solidFill>
                          <a:latin typeface="Calibri" pitchFamily="34" charset="0"/>
                          <a:cs typeface="Calibri" pitchFamily="34" charset="0"/>
                        </a:rPr>
                        <a:t>526</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297</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138</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144</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626</a:t>
                      </a:r>
                    </a:p>
                  </a:txBody>
                  <a:tcPr marL="9525" marR="9525" marT="9525" marB="0" anchor="ctr"/>
                </a:tc>
                <a:tc>
                  <a:txBody>
                    <a:bodyPr/>
                    <a:lstStyle/>
                    <a:p>
                      <a:pPr algn="ctr" fontAlgn="b"/>
                      <a:r>
                        <a:rPr lang="en-US" sz="1800" b="0" i="0" u="none" strike="noStrike">
                          <a:solidFill>
                            <a:srgbClr val="000000"/>
                          </a:solidFill>
                          <a:latin typeface="Calibri" pitchFamily="34" charset="0"/>
                          <a:cs typeface="Calibri" pitchFamily="34" charset="0"/>
                        </a:rPr>
                        <a:t>427</a:t>
                      </a:r>
                    </a:p>
                  </a:txBody>
                  <a:tcPr marL="9525" marR="9525" marT="9525" marB="0" anchor="ctr"/>
                </a:tc>
                <a:extLst>
                  <a:ext uri="{0D108BD9-81ED-4DB2-BD59-A6C34878D82A}">
                    <a16:rowId xmlns:a16="http://schemas.microsoft.com/office/drawing/2014/main" val="10004"/>
                  </a:ext>
                </a:extLst>
              </a:tr>
            </a:tbl>
          </a:graphicData>
        </a:graphic>
      </p:graphicFrame>
      <p:sp>
        <p:nvSpPr>
          <p:cNvPr id="6" name="TextBox 5"/>
          <p:cNvSpPr txBox="1"/>
          <p:nvPr/>
        </p:nvSpPr>
        <p:spPr>
          <a:xfrm>
            <a:off x="2129703" y="1919052"/>
            <a:ext cx="8061433" cy="646331"/>
          </a:xfrm>
          <a:prstGeom prst="rect">
            <a:avLst/>
          </a:prstGeom>
          <a:noFill/>
        </p:spPr>
        <p:txBody>
          <a:bodyPr wrap="square" rtlCol="0">
            <a:spAutoFit/>
          </a:bodyPr>
          <a:lstStyle/>
          <a:p>
            <a:r>
              <a:rPr lang="en-US"/>
              <a:t>Astronaut effective dose was calculated at multiple vehicle locations for multiple space environments.</a:t>
            </a:r>
          </a:p>
        </p:txBody>
      </p:sp>
    </p:spTree>
    <p:extLst>
      <p:ext uri="{BB962C8B-B14F-4D97-AF65-F5344CB8AC3E}">
        <p14:creationId xmlns:p14="http://schemas.microsoft.com/office/powerpoint/2010/main" val="2850613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26</a:t>
            </a:fld>
            <a:endParaRPr lang="en-US"/>
          </a:p>
        </p:txBody>
      </p:sp>
      <p:sp>
        <p:nvSpPr>
          <p:cNvPr id="3" name="Title 2"/>
          <p:cNvSpPr>
            <a:spLocks noGrp="1"/>
          </p:cNvSpPr>
          <p:nvPr>
            <p:ph type="title"/>
          </p:nvPr>
        </p:nvSpPr>
        <p:spPr/>
        <p:txBody>
          <a:bodyPr/>
          <a:lstStyle/>
          <a:p>
            <a:r>
              <a:rPr lang="en-US"/>
              <a:t>Astronaut Effective Dose at Other Locations</a:t>
            </a:r>
          </a:p>
        </p:txBody>
      </p:sp>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78" t="14852" r="14492" b="22109"/>
          <a:stretch/>
        </p:blipFill>
        <p:spPr bwMode="auto">
          <a:xfrm>
            <a:off x="2928414" y="3832737"/>
            <a:ext cx="6309905" cy="2960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Content Placeholder 3"/>
          <p:cNvGraphicFramePr>
            <a:graphicFrameLocks/>
          </p:cNvGraphicFramePr>
          <p:nvPr/>
        </p:nvGraphicFramePr>
        <p:xfrm>
          <a:off x="1693439" y="1695323"/>
          <a:ext cx="8381996" cy="1878997"/>
        </p:xfrm>
        <a:graphic>
          <a:graphicData uri="http://schemas.openxmlformats.org/drawingml/2006/table">
            <a:tbl>
              <a:tblPr firstRow="1" bandRow="1">
                <a:tableStyleId>{21E4AEA4-8DFA-4A89-87EB-49C32662AFE0}</a:tableStyleId>
              </a:tblPr>
              <a:tblGrid>
                <a:gridCol w="16002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1295400">
                  <a:extLst>
                    <a:ext uri="{9D8B030D-6E8A-4147-A177-3AD203B41FA5}">
                      <a16:colId xmlns:a16="http://schemas.microsoft.com/office/drawing/2014/main" val="20005"/>
                    </a:ext>
                  </a:extLst>
                </a:gridCol>
                <a:gridCol w="1066796">
                  <a:extLst>
                    <a:ext uri="{9D8B030D-6E8A-4147-A177-3AD203B41FA5}">
                      <a16:colId xmlns:a16="http://schemas.microsoft.com/office/drawing/2014/main" val="20006"/>
                    </a:ext>
                  </a:extLst>
                </a:gridCol>
              </a:tblGrid>
              <a:tr h="627760">
                <a:tc>
                  <a:txBody>
                    <a:bodyPr/>
                    <a:lstStyle/>
                    <a:p>
                      <a:endParaRPr lang="en-US" sz="1800">
                        <a:latin typeface="Calibri" pitchFamily="34" charset="0"/>
                        <a:cs typeface="Calibri" pitchFamily="34" charset="0"/>
                      </a:endParaRPr>
                    </a:p>
                  </a:txBody>
                  <a:tcPr>
                    <a:solidFill>
                      <a:srgbClr val="3399FF"/>
                    </a:solidFill>
                  </a:tcPr>
                </a:tc>
                <a:tc>
                  <a:txBody>
                    <a:bodyPr/>
                    <a:lstStyle/>
                    <a:p>
                      <a:pPr algn="ctr" fontAlgn="b"/>
                      <a:r>
                        <a:rPr lang="en-US" sz="1800" u="none" strike="noStrike">
                          <a:latin typeface="Calibri" pitchFamily="34" charset="0"/>
                          <a:cs typeface="Calibri" pitchFamily="34" charset="0"/>
                        </a:rPr>
                        <a:t>Aug `72 King</a:t>
                      </a:r>
                      <a:endParaRPr lang="en-US" sz="1800" b="0" i="0" u="none" strike="noStrike">
                        <a:solidFill>
                          <a:srgbClr val="000000"/>
                        </a:solidFill>
                        <a:latin typeface="Calibri" pitchFamily="34" charset="0"/>
                        <a:cs typeface="Calibri" pitchFamily="34" charset="0"/>
                      </a:endParaRPr>
                    </a:p>
                  </a:txBody>
                  <a:tcPr marL="9525" marR="9525" marT="9525" marB="0" anchor="ctr">
                    <a:solidFill>
                      <a:srgbClr val="3399FF"/>
                    </a:solidFill>
                  </a:tcPr>
                </a:tc>
                <a:tc>
                  <a:txBody>
                    <a:bodyPr/>
                    <a:lstStyle/>
                    <a:p>
                      <a:pPr algn="ctr" fontAlgn="b"/>
                      <a:r>
                        <a:rPr lang="en-US" sz="1800" u="none" strike="noStrike">
                          <a:latin typeface="Calibri" pitchFamily="34" charset="0"/>
                          <a:cs typeface="Calibri" pitchFamily="34" charset="0"/>
                        </a:rPr>
                        <a:t>Aug `72 Band</a:t>
                      </a:r>
                      <a:endParaRPr lang="en-US" sz="1800" b="0" i="0" u="none" strike="noStrike">
                        <a:solidFill>
                          <a:srgbClr val="000000"/>
                        </a:solidFill>
                        <a:latin typeface="Calibri" pitchFamily="34" charset="0"/>
                        <a:cs typeface="Calibri" pitchFamily="34" charset="0"/>
                      </a:endParaRPr>
                    </a:p>
                  </a:txBody>
                  <a:tcPr marL="9525" marR="9525" marT="9525" marB="0" anchor="ctr">
                    <a:solidFill>
                      <a:srgbClr val="3399FF"/>
                    </a:solidFill>
                  </a:tcPr>
                </a:tc>
                <a:tc>
                  <a:txBody>
                    <a:bodyPr/>
                    <a:lstStyle/>
                    <a:p>
                      <a:pPr algn="ctr" fontAlgn="b"/>
                      <a:r>
                        <a:rPr lang="en-US" sz="1800" u="none" strike="noStrike">
                          <a:latin typeface="Calibri" pitchFamily="34" charset="0"/>
                          <a:cs typeface="Calibri" pitchFamily="34" charset="0"/>
                        </a:rPr>
                        <a:t>Sept `89 OLTARIS</a:t>
                      </a:r>
                      <a:endParaRPr lang="en-US" sz="1800" b="0" i="0" u="none" strike="noStrike">
                        <a:solidFill>
                          <a:srgbClr val="000000"/>
                        </a:solidFill>
                        <a:latin typeface="Calibri" pitchFamily="34" charset="0"/>
                        <a:cs typeface="Calibri" pitchFamily="34" charset="0"/>
                      </a:endParaRPr>
                    </a:p>
                  </a:txBody>
                  <a:tcPr marL="9525" marR="9525" marT="9525" marB="0" anchor="ctr">
                    <a:solidFill>
                      <a:srgbClr val="3399FF"/>
                    </a:solidFill>
                  </a:tcPr>
                </a:tc>
                <a:tc>
                  <a:txBody>
                    <a:bodyPr/>
                    <a:lstStyle/>
                    <a:p>
                      <a:pPr algn="ctr" fontAlgn="b"/>
                      <a:r>
                        <a:rPr lang="en-US" sz="1800" u="none" strike="noStrike">
                          <a:latin typeface="Calibri" pitchFamily="34" charset="0"/>
                          <a:cs typeface="Calibri" pitchFamily="34" charset="0"/>
                        </a:rPr>
                        <a:t>Sept `89 Band</a:t>
                      </a:r>
                      <a:endParaRPr lang="en-US" sz="1800" b="0" i="0" u="none" strike="noStrike">
                        <a:solidFill>
                          <a:srgbClr val="000000"/>
                        </a:solidFill>
                        <a:latin typeface="Calibri" pitchFamily="34" charset="0"/>
                        <a:cs typeface="Calibri" pitchFamily="34" charset="0"/>
                      </a:endParaRPr>
                    </a:p>
                  </a:txBody>
                  <a:tcPr marL="9525" marR="9525" marT="9525" marB="0" anchor="ctr">
                    <a:solidFill>
                      <a:srgbClr val="3399FF"/>
                    </a:solidFill>
                  </a:tcPr>
                </a:tc>
                <a:tc>
                  <a:txBody>
                    <a:bodyPr/>
                    <a:lstStyle/>
                    <a:p>
                      <a:pPr algn="ctr" fontAlgn="b"/>
                      <a:r>
                        <a:rPr lang="en-US" sz="1800" u="none" strike="noStrike">
                          <a:latin typeface="Calibri" pitchFamily="34" charset="0"/>
                          <a:cs typeface="Calibri" pitchFamily="34" charset="0"/>
                        </a:rPr>
                        <a:t>Xapsos 95% Confidence</a:t>
                      </a:r>
                      <a:endParaRPr lang="en-US" sz="1800" b="0" i="0" u="none" strike="noStrike">
                        <a:solidFill>
                          <a:srgbClr val="000000"/>
                        </a:solidFill>
                        <a:latin typeface="Calibri" pitchFamily="34" charset="0"/>
                        <a:cs typeface="Calibri" pitchFamily="34" charset="0"/>
                      </a:endParaRPr>
                    </a:p>
                  </a:txBody>
                  <a:tcPr marL="9525" marR="9525" marT="9525" marB="0" anchor="ctr">
                    <a:solidFill>
                      <a:srgbClr val="3399FF"/>
                    </a:solidFill>
                  </a:tcPr>
                </a:tc>
                <a:tc>
                  <a:txBody>
                    <a:bodyPr/>
                    <a:lstStyle/>
                    <a:p>
                      <a:pPr algn="ctr" fontAlgn="b"/>
                      <a:r>
                        <a:rPr lang="en-US" sz="1800" u="none" strike="noStrike">
                          <a:latin typeface="Calibri" pitchFamily="34" charset="0"/>
                          <a:cs typeface="Calibri" pitchFamily="34" charset="0"/>
                        </a:rPr>
                        <a:t>Oct `89 IMP</a:t>
                      </a:r>
                      <a:endParaRPr lang="en-US" sz="1800" b="0" i="0" u="none" strike="noStrike">
                        <a:solidFill>
                          <a:srgbClr val="000000"/>
                        </a:solidFill>
                        <a:latin typeface="Calibri" pitchFamily="34" charset="0"/>
                        <a:cs typeface="Calibri" pitchFamily="34" charset="0"/>
                      </a:endParaRPr>
                    </a:p>
                  </a:txBody>
                  <a:tcPr marL="9525" marR="9525" marT="9525" marB="0" anchor="ctr">
                    <a:solidFill>
                      <a:srgbClr val="3399FF"/>
                    </a:solidFill>
                  </a:tcPr>
                </a:tc>
                <a:extLst>
                  <a:ext uri="{0D108BD9-81ED-4DB2-BD59-A6C34878D82A}">
                    <a16:rowId xmlns:a16="http://schemas.microsoft.com/office/drawing/2014/main" val="10000"/>
                  </a:ext>
                </a:extLst>
              </a:tr>
              <a:tr h="417079">
                <a:tc>
                  <a:txBody>
                    <a:bodyPr/>
                    <a:lstStyle/>
                    <a:p>
                      <a:r>
                        <a:rPr lang="en-US" sz="1800" b="1">
                          <a:solidFill>
                            <a:schemeClr val="tx1"/>
                          </a:solidFill>
                          <a:latin typeface="Calibri" pitchFamily="34" charset="0"/>
                          <a:cs typeface="Calibri" pitchFamily="34" charset="0"/>
                        </a:rPr>
                        <a:t>Treadmill</a:t>
                      </a:r>
                    </a:p>
                  </a:txBody>
                  <a:tcPr/>
                </a:tc>
                <a:tc>
                  <a:txBody>
                    <a:bodyPr/>
                    <a:lstStyle/>
                    <a:p>
                      <a:pPr algn="ctr" fontAlgn="b"/>
                      <a:r>
                        <a:rPr lang="en-US" sz="1800" u="none" strike="noStrike">
                          <a:latin typeface="Calibri" pitchFamily="34" charset="0"/>
                          <a:cs typeface="Calibri" pitchFamily="34" charset="0"/>
                        </a:rPr>
                        <a:t>161</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108</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71</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63</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275</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221</a:t>
                      </a:r>
                      <a:endParaRPr lang="en-US" sz="1800" b="0" i="0" u="none" strike="noStrike">
                        <a:solidFill>
                          <a:srgbClr val="000000"/>
                        </a:solidFill>
                        <a:latin typeface="Calibri" pitchFamily="34" charset="0"/>
                        <a:cs typeface="Calibri" pitchFamily="34" charset="0"/>
                      </a:endParaRPr>
                    </a:p>
                  </a:txBody>
                  <a:tcPr marL="9525" marR="9525" marT="9525" marB="0" anchor="ctr"/>
                </a:tc>
                <a:extLst>
                  <a:ext uri="{0D108BD9-81ED-4DB2-BD59-A6C34878D82A}">
                    <a16:rowId xmlns:a16="http://schemas.microsoft.com/office/drawing/2014/main" val="10001"/>
                  </a:ext>
                </a:extLst>
              </a:tr>
              <a:tr h="417079">
                <a:tc>
                  <a:txBody>
                    <a:bodyPr/>
                    <a:lstStyle/>
                    <a:p>
                      <a:r>
                        <a:rPr lang="en-US" sz="1800" b="1">
                          <a:latin typeface="Calibri" pitchFamily="34" charset="0"/>
                          <a:cs typeface="Calibri" pitchFamily="34" charset="0"/>
                        </a:rPr>
                        <a:t>Galley</a:t>
                      </a:r>
                    </a:p>
                  </a:txBody>
                  <a:tcPr/>
                </a:tc>
                <a:tc>
                  <a:txBody>
                    <a:bodyPr/>
                    <a:lstStyle/>
                    <a:p>
                      <a:pPr algn="ctr" fontAlgn="b"/>
                      <a:r>
                        <a:rPr lang="en-US" sz="1800" u="none" strike="noStrike">
                          <a:latin typeface="Calibri" pitchFamily="34" charset="0"/>
                          <a:cs typeface="Calibri" pitchFamily="34" charset="0"/>
                        </a:rPr>
                        <a:t>81</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65</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47</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38</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168</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149</a:t>
                      </a:r>
                      <a:endParaRPr lang="en-US" sz="1800" b="0" i="0" u="none" strike="noStrike">
                        <a:solidFill>
                          <a:srgbClr val="000000"/>
                        </a:solidFill>
                        <a:latin typeface="Calibri" pitchFamily="34" charset="0"/>
                        <a:cs typeface="Calibri" pitchFamily="34" charset="0"/>
                      </a:endParaRPr>
                    </a:p>
                  </a:txBody>
                  <a:tcPr marL="9525" marR="9525" marT="9525" marB="0" anchor="ctr"/>
                </a:tc>
                <a:extLst>
                  <a:ext uri="{0D108BD9-81ED-4DB2-BD59-A6C34878D82A}">
                    <a16:rowId xmlns:a16="http://schemas.microsoft.com/office/drawing/2014/main" val="10002"/>
                  </a:ext>
                </a:extLst>
              </a:tr>
              <a:tr h="417079">
                <a:tc>
                  <a:txBody>
                    <a:bodyPr/>
                    <a:lstStyle/>
                    <a:p>
                      <a:r>
                        <a:rPr lang="en-US" sz="1800" b="1">
                          <a:latin typeface="Calibri" pitchFamily="34" charset="0"/>
                          <a:cs typeface="Calibri" pitchFamily="34" charset="0"/>
                        </a:rPr>
                        <a:t>Hygiene</a:t>
                      </a:r>
                    </a:p>
                  </a:txBody>
                  <a:tcPr/>
                </a:tc>
                <a:tc>
                  <a:txBody>
                    <a:bodyPr/>
                    <a:lstStyle/>
                    <a:p>
                      <a:pPr algn="ctr" fontAlgn="b"/>
                      <a:r>
                        <a:rPr lang="en-US" sz="1800" u="none" strike="noStrike">
                          <a:latin typeface="Calibri" pitchFamily="34" charset="0"/>
                          <a:cs typeface="Calibri" pitchFamily="34" charset="0"/>
                        </a:rPr>
                        <a:t>133</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98</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74</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63</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282</a:t>
                      </a:r>
                      <a:endParaRPr lang="en-US" sz="1800" b="0" i="0" u="none" strike="noStrike">
                        <a:solidFill>
                          <a:srgbClr val="000000"/>
                        </a:solidFill>
                        <a:latin typeface="Calibri" pitchFamily="34" charset="0"/>
                        <a:cs typeface="Calibri" pitchFamily="34" charset="0"/>
                      </a:endParaRPr>
                    </a:p>
                  </a:txBody>
                  <a:tcPr marL="9525" marR="9525" marT="9525" marB="0" anchor="ctr"/>
                </a:tc>
                <a:tc>
                  <a:txBody>
                    <a:bodyPr/>
                    <a:lstStyle/>
                    <a:p>
                      <a:pPr algn="ctr" fontAlgn="b"/>
                      <a:r>
                        <a:rPr lang="en-US" sz="1800" u="none" strike="noStrike">
                          <a:latin typeface="Calibri" pitchFamily="34" charset="0"/>
                          <a:cs typeface="Calibri" pitchFamily="34" charset="0"/>
                        </a:rPr>
                        <a:t>229</a:t>
                      </a:r>
                      <a:endParaRPr lang="en-US" sz="1800" b="0" i="0" u="none" strike="noStrike">
                        <a:solidFill>
                          <a:srgbClr val="000000"/>
                        </a:solidFill>
                        <a:latin typeface="Calibri" pitchFamily="34" charset="0"/>
                        <a:cs typeface="Calibri" pitchFamily="34" charset="0"/>
                      </a:endParaRPr>
                    </a:p>
                  </a:txBody>
                  <a:tcPr marL="9525" marR="9525" marT="9525"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14374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27</a:t>
            </a:fld>
            <a:endParaRPr lang="en-US"/>
          </a:p>
        </p:txBody>
      </p:sp>
      <p:sp>
        <p:nvSpPr>
          <p:cNvPr id="3" name="Title 2"/>
          <p:cNvSpPr>
            <a:spLocks noGrp="1"/>
          </p:cNvSpPr>
          <p:nvPr>
            <p:ph type="title"/>
          </p:nvPr>
        </p:nvSpPr>
        <p:spPr/>
        <p:txBody>
          <a:bodyPr/>
          <a:lstStyle/>
          <a:p>
            <a:r>
              <a:rPr lang="en-US"/>
              <a:t>Two Storm Shelter Concepts Examined</a:t>
            </a:r>
          </a:p>
        </p:txBody>
      </p:sp>
      <p:sp>
        <p:nvSpPr>
          <p:cNvPr id="4" name="Content Placeholder 3"/>
          <p:cNvSpPr>
            <a:spLocks noGrp="1"/>
          </p:cNvSpPr>
          <p:nvPr>
            <p:ph idx="1"/>
          </p:nvPr>
        </p:nvSpPr>
        <p:spPr>
          <a:xfrm>
            <a:off x="133031" y="1544774"/>
            <a:ext cx="5655554" cy="5119054"/>
          </a:xfrm>
        </p:spPr>
        <p:txBody>
          <a:bodyPr>
            <a:normAutofit/>
          </a:bodyPr>
          <a:lstStyle/>
          <a:p>
            <a:r>
              <a:rPr lang="en-US" sz="2000"/>
              <a:t>Two Types of Storm Shelters Examined:</a:t>
            </a:r>
          </a:p>
          <a:p>
            <a:pPr lvl="1"/>
            <a:r>
              <a:rPr lang="en-US" sz="1800"/>
              <a:t>Astronauts in the four crew quarters</a:t>
            </a:r>
          </a:p>
          <a:p>
            <a:pPr lvl="1"/>
            <a:r>
              <a:rPr lang="en-US" sz="1800"/>
              <a:t>All four astronauts in a centrally located “Box”</a:t>
            </a:r>
          </a:p>
          <a:p>
            <a:pPr lvl="1"/>
            <a:endParaRPr lang="en-US"/>
          </a:p>
          <a:p>
            <a:r>
              <a:rPr lang="en-US" sz="2000"/>
              <a:t>Results:</a:t>
            </a:r>
          </a:p>
          <a:p>
            <a:pPr lvl="1"/>
            <a:r>
              <a:rPr lang="en-US" sz="1800"/>
              <a:t>Too much mass was required to create storm shelters in all 4 crew quarters or in the large box shown</a:t>
            </a:r>
          </a:p>
          <a:p>
            <a:pPr lvl="1"/>
            <a:r>
              <a:rPr lang="en-US" sz="1800"/>
              <a:t>Food, water, and supplies planned for this mission could be used to create storm shelter in 2 crew quarters with the astronauts “doubling up” or in a central box type shelter half the size shown</a:t>
            </a:r>
          </a:p>
        </p:txBody>
      </p:sp>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269" t="14231" r="13577" b="4039"/>
          <a:stretch/>
        </p:blipFill>
        <p:spPr bwMode="auto">
          <a:xfrm>
            <a:off x="7551228" y="1256954"/>
            <a:ext cx="4155742" cy="3332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11"/>
          <p:cNvSpPr>
            <a:spLocks noChangeArrowheads="1"/>
          </p:cNvSpPr>
          <p:nvPr/>
        </p:nvSpPr>
        <p:spPr bwMode="auto">
          <a:xfrm>
            <a:off x="10574500" y="4456636"/>
            <a:ext cx="889987" cy="584775"/>
          </a:xfrm>
          <a:prstGeom prst="rect">
            <a:avLst/>
          </a:prstGeom>
          <a:noFill/>
          <a:ln w="9525">
            <a:noFill/>
            <a:miter lim="800000"/>
            <a:headEnd/>
            <a:tailEnd/>
          </a:ln>
        </p:spPr>
        <p:txBody>
          <a:bodyPr wrap="none">
            <a:spAutoFit/>
          </a:bodyPr>
          <a:lstStyle/>
          <a:p>
            <a:pPr marL="342900" marR="0" lvl="0" indent="-342900" algn="ctr" defTabSz="914400" eaLnBrk="1" fontAlgn="auto" latinLnBrk="0" hangingPunct="1">
              <a:lnSpc>
                <a:spcPct val="100000"/>
              </a:lnSpc>
              <a:spcBef>
                <a:spcPts val="0"/>
              </a:spcBef>
              <a:spcAft>
                <a:spcPts val="0"/>
              </a:spcAft>
              <a:buClrTx/>
              <a:buSzTx/>
              <a:buFontTx/>
              <a:buNone/>
              <a:tabLst/>
              <a:defRPr/>
            </a:pPr>
            <a:r>
              <a:rPr lang="en-US" sz="1600" kern="0">
                <a:solidFill>
                  <a:srgbClr val="000000"/>
                </a:solidFill>
                <a:latin typeface="Calibri" pitchFamily="34" charset="0"/>
              </a:rPr>
              <a:t>Crew</a:t>
            </a:r>
          </a:p>
          <a:p>
            <a:pPr marL="342900" marR="0" lvl="0" indent="-34290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itchFamily="34" charset="0"/>
              </a:rPr>
              <a:t>Quarter </a:t>
            </a:r>
          </a:p>
        </p:txBody>
      </p:sp>
      <p:cxnSp>
        <p:nvCxnSpPr>
          <p:cNvPr id="7" name="Straight Arrow Connector 6"/>
          <p:cNvCxnSpPr>
            <a:stCxn id="6" idx="0"/>
          </p:cNvCxnSpPr>
          <p:nvPr/>
        </p:nvCxnSpPr>
        <p:spPr>
          <a:xfrm flipH="1" flipV="1">
            <a:off x="10682655" y="1868145"/>
            <a:ext cx="336839" cy="2588491"/>
          </a:xfrm>
          <a:prstGeom prst="straightConnector1">
            <a:avLst/>
          </a:prstGeom>
          <a:noFill/>
          <a:ln w="19050" cap="flat" cmpd="sng" algn="ctr">
            <a:solidFill>
              <a:srgbClr val="FF0000"/>
            </a:solidFill>
            <a:prstDash val="solid"/>
            <a:tailEnd type="arrow"/>
          </a:ln>
          <a:effectLst/>
        </p:spPr>
      </p:cxnSp>
      <p:cxnSp>
        <p:nvCxnSpPr>
          <p:cNvPr id="8" name="Straight Arrow Connector 7"/>
          <p:cNvCxnSpPr/>
          <p:nvPr/>
        </p:nvCxnSpPr>
        <p:spPr>
          <a:xfrm flipH="1" flipV="1">
            <a:off x="10682655" y="3636244"/>
            <a:ext cx="228685" cy="820393"/>
          </a:xfrm>
          <a:prstGeom prst="straightConnector1">
            <a:avLst/>
          </a:prstGeom>
          <a:noFill/>
          <a:ln w="19050" cap="flat" cmpd="sng" algn="ctr">
            <a:solidFill>
              <a:srgbClr val="FF0000"/>
            </a:solidFill>
            <a:prstDash val="solid"/>
            <a:tailEnd type="arrow"/>
          </a:ln>
          <a:effectLst/>
        </p:spPr>
      </p:cxnSp>
      <p:sp>
        <p:nvSpPr>
          <p:cNvPr id="9" name="Rectangle 11"/>
          <p:cNvSpPr>
            <a:spLocks noChangeArrowheads="1"/>
          </p:cNvSpPr>
          <p:nvPr/>
        </p:nvSpPr>
        <p:spPr bwMode="auto">
          <a:xfrm>
            <a:off x="9445869" y="4392060"/>
            <a:ext cx="708848" cy="338554"/>
          </a:xfrm>
          <a:prstGeom prst="rect">
            <a:avLst/>
          </a:prstGeom>
          <a:noFill/>
          <a:ln w="9525">
            <a:noFill/>
            <a:miter lim="800000"/>
            <a:headEnd/>
            <a:tailEnd/>
          </a:ln>
        </p:spPr>
        <p:txBody>
          <a:bodyPr wrap="none">
            <a:spAutoFit/>
          </a:bodyPr>
          <a:lstStyle/>
          <a:p>
            <a:pPr marL="342900" marR="0" lvl="0" indent="-342900" algn="ctr" defTabSz="914400" eaLnBrk="1" fontAlgn="auto" latinLnBrk="0" hangingPunct="1">
              <a:lnSpc>
                <a:spcPct val="100000"/>
              </a:lnSpc>
              <a:spcBef>
                <a:spcPts val="0"/>
              </a:spcBef>
              <a:spcAft>
                <a:spcPts val="0"/>
              </a:spcAft>
              <a:buClrTx/>
              <a:buSzTx/>
              <a:buFontTx/>
              <a:buNone/>
              <a:tabLst/>
              <a:defRPr/>
            </a:pPr>
            <a:r>
              <a:rPr lang="en-US" sz="1600" kern="0" noProof="0">
                <a:solidFill>
                  <a:srgbClr val="000000"/>
                </a:solidFill>
                <a:latin typeface="Calibri" pitchFamily="34" charset="0"/>
              </a:rPr>
              <a:t>“Box”</a:t>
            </a:r>
            <a:r>
              <a:rPr kumimoji="0" lang="en-US" sz="1600" b="0" i="0" u="none" strike="noStrike" kern="0" cap="none" spc="0" normalizeH="0" baseline="0" noProof="0">
                <a:ln>
                  <a:noFill/>
                </a:ln>
                <a:solidFill>
                  <a:srgbClr val="000000"/>
                </a:solidFill>
                <a:effectLst/>
                <a:uLnTx/>
                <a:uFillTx/>
                <a:latin typeface="Calibri" pitchFamily="34" charset="0"/>
              </a:rPr>
              <a:t> </a:t>
            </a:r>
          </a:p>
        </p:txBody>
      </p:sp>
      <p:cxnSp>
        <p:nvCxnSpPr>
          <p:cNvPr id="10" name="Straight Arrow Connector 9"/>
          <p:cNvCxnSpPr/>
          <p:nvPr/>
        </p:nvCxnSpPr>
        <p:spPr>
          <a:xfrm flipH="1" flipV="1">
            <a:off x="9681495" y="3162390"/>
            <a:ext cx="114344" cy="1294247"/>
          </a:xfrm>
          <a:prstGeom prst="straightConnector1">
            <a:avLst/>
          </a:prstGeom>
          <a:noFill/>
          <a:ln w="19050" cap="flat" cmpd="sng" algn="ctr">
            <a:solidFill>
              <a:srgbClr val="FF0000"/>
            </a:solidFill>
            <a:prstDash val="solid"/>
            <a:tailEnd type="arrow"/>
          </a:ln>
          <a:effectLst/>
        </p:spPr>
      </p:cxnSp>
      <p:pic>
        <p:nvPicPr>
          <p:cNvPr id="11"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6501089" y="4508297"/>
            <a:ext cx="2416842" cy="224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5409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28</a:t>
            </a:fld>
            <a:endParaRPr lang="en-US"/>
          </a:p>
        </p:txBody>
      </p:sp>
      <p:sp>
        <p:nvSpPr>
          <p:cNvPr id="3" name="Title 2"/>
          <p:cNvSpPr>
            <a:spLocks noGrp="1"/>
          </p:cNvSpPr>
          <p:nvPr>
            <p:ph type="title"/>
          </p:nvPr>
        </p:nvSpPr>
        <p:spPr/>
        <p:txBody>
          <a:bodyPr/>
          <a:lstStyle/>
          <a:p>
            <a:r>
              <a:rPr lang="en-US"/>
              <a:t>Effective Dose for GCR</a:t>
            </a:r>
          </a:p>
        </p:txBody>
      </p:sp>
      <p:graphicFrame>
        <p:nvGraphicFramePr>
          <p:cNvPr id="5" name="Content Placeholder 3"/>
          <p:cNvGraphicFramePr>
            <a:graphicFrameLocks noGrp="1"/>
          </p:cNvGraphicFramePr>
          <p:nvPr>
            <p:ph idx="1"/>
          </p:nvPr>
        </p:nvGraphicFramePr>
        <p:xfrm>
          <a:off x="540774" y="1845854"/>
          <a:ext cx="2826774" cy="3881117"/>
        </p:xfrm>
        <a:graphic>
          <a:graphicData uri="http://schemas.openxmlformats.org/drawingml/2006/table">
            <a:tbl>
              <a:tblPr firstRow="1" bandRow="1">
                <a:tableStyleId>{5C22544A-7EE6-4342-B048-85BDC9FD1C3A}</a:tableStyleId>
              </a:tblPr>
              <a:tblGrid>
                <a:gridCol w="1696064">
                  <a:extLst>
                    <a:ext uri="{9D8B030D-6E8A-4147-A177-3AD203B41FA5}">
                      <a16:colId xmlns:a16="http://schemas.microsoft.com/office/drawing/2014/main" val="20000"/>
                    </a:ext>
                  </a:extLst>
                </a:gridCol>
                <a:gridCol w="1130710">
                  <a:extLst>
                    <a:ext uri="{9D8B030D-6E8A-4147-A177-3AD203B41FA5}">
                      <a16:colId xmlns:a16="http://schemas.microsoft.com/office/drawing/2014/main" val="20001"/>
                    </a:ext>
                  </a:extLst>
                </a:gridCol>
              </a:tblGrid>
              <a:tr h="867654">
                <a:tc>
                  <a:txBody>
                    <a:bodyPr/>
                    <a:lstStyle/>
                    <a:p>
                      <a:r>
                        <a:rPr lang="en-US" sz="1800">
                          <a:solidFill>
                            <a:schemeClr val="tx1"/>
                          </a:solidFill>
                          <a:latin typeface="Calibri" pitchFamily="34" charset="0"/>
                          <a:cs typeface="Calibri" pitchFamily="34" charset="0"/>
                        </a:rPr>
                        <a:t>Astronaut</a:t>
                      </a:r>
                      <a:r>
                        <a:rPr lang="en-US" sz="1800" baseline="0">
                          <a:solidFill>
                            <a:schemeClr val="tx1"/>
                          </a:solidFill>
                          <a:latin typeface="Calibri" pitchFamily="34" charset="0"/>
                          <a:cs typeface="Calibri" pitchFamily="34" charset="0"/>
                        </a:rPr>
                        <a:t> Location</a:t>
                      </a:r>
                      <a:endParaRPr lang="en-US" sz="1800">
                        <a:solidFill>
                          <a:schemeClr val="tx1"/>
                        </a:solidFill>
                        <a:latin typeface="Calibri" pitchFamily="34" charset="0"/>
                        <a:cs typeface="Calibri" pitchFamily="34" charset="0"/>
                      </a:endParaRPr>
                    </a:p>
                  </a:txBody>
                  <a:tcPr anchor="ctr">
                    <a:solidFill>
                      <a:srgbClr val="3399FF"/>
                    </a:solidFill>
                  </a:tcPr>
                </a:tc>
                <a:tc>
                  <a:txBody>
                    <a:bodyPr/>
                    <a:lstStyle/>
                    <a:p>
                      <a:pPr algn="ctr" fontAlgn="b"/>
                      <a:r>
                        <a:rPr lang="en-US" sz="1800" b="1" i="0" u="none" strike="noStrike">
                          <a:solidFill>
                            <a:srgbClr val="000000"/>
                          </a:solidFill>
                          <a:latin typeface="Calibri" pitchFamily="34" charset="0"/>
                          <a:cs typeface="Calibri" pitchFamily="34" charset="0"/>
                        </a:rPr>
                        <a:t>Effective Dose (mSv/day)</a:t>
                      </a:r>
                    </a:p>
                  </a:txBody>
                  <a:tcPr marL="9525" marR="9525" marT="9525" marB="0" anchor="ctr">
                    <a:solidFill>
                      <a:srgbClr val="3399FF"/>
                    </a:solidFill>
                  </a:tcPr>
                </a:tc>
                <a:extLst>
                  <a:ext uri="{0D108BD9-81ED-4DB2-BD59-A6C34878D82A}">
                    <a16:rowId xmlns:a16="http://schemas.microsoft.com/office/drawing/2014/main" val="10000"/>
                  </a:ext>
                </a:extLst>
              </a:tr>
              <a:tr h="434699">
                <a:tc>
                  <a:txBody>
                    <a:bodyPr/>
                    <a:lstStyle/>
                    <a:p>
                      <a:r>
                        <a:rPr lang="en-US" sz="1800" b="1">
                          <a:latin typeface="Calibri" pitchFamily="34" charset="0"/>
                          <a:cs typeface="Calibri" pitchFamily="34" charset="0"/>
                        </a:rPr>
                        <a:t>CQ Top</a:t>
                      </a:r>
                    </a:p>
                  </a:txBody>
                  <a:tcPr/>
                </a:tc>
                <a:tc>
                  <a:txBody>
                    <a:bodyPr/>
                    <a:lstStyle/>
                    <a:p>
                      <a:pPr algn="ctr" fontAlgn="b"/>
                      <a:r>
                        <a:rPr lang="en-US" sz="1800" b="0" i="0" u="none" strike="noStrike">
                          <a:solidFill>
                            <a:srgbClr val="000000"/>
                          </a:solidFill>
                          <a:latin typeface="Calibri" pitchFamily="34" charset="0"/>
                          <a:cs typeface="Calibri" pitchFamily="34" charset="0"/>
                        </a:rPr>
                        <a:t>0.95</a:t>
                      </a:r>
                    </a:p>
                  </a:txBody>
                  <a:tcPr marL="9525" marR="9525" marT="9525" marB="0" anchor="ctr"/>
                </a:tc>
                <a:extLst>
                  <a:ext uri="{0D108BD9-81ED-4DB2-BD59-A6C34878D82A}">
                    <a16:rowId xmlns:a16="http://schemas.microsoft.com/office/drawing/2014/main" val="10001"/>
                  </a:ext>
                </a:extLst>
              </a:tr>
              <a:tr h="434699">
                <a:tc>
                  <a:txBody>
                    <a:bodyPr/>
                    <a:lstStyle/>
                    <a:p>
                      <a:pPr algn="l"/>
                      <a:r>
                        <a:rPr lang="en-US" sz="1800" b="1">
                          <a:latin typeface="Calibri" pitchFamily="34" charset="0"/>
                          <a:cs typeface="Calibri" pitchFamily="34" charset="0"/>
                        </a:rPr>
                        <a:t>CQ Bottom</a:t>
                      </a:r>
                    </a:p>
                  </a:txBody>
                  <a:tcPr anchor="ctr"/>
                </a:tc>
                <a:tc>
                  <a:txBody>
                    <a:bodyPr/>
                    <a:lstStyle/>
                    <a:p>
                      <a:pPr algn="ctr" fontAlgn="b"/>
                      <a:r>
                        <a:rPr lang="en-US" sz="1800" b="0" i="0" u="none" strike="noStrike">
                          <a:solidFill>
                            <a:srgbClr val="000000"/>
                          </a:solidFill>
                          <a:latin typeface="Calibri" pitchFamily="34" charset="0"/>
                          <a:cs typeface="Calibri" pitchFamily="34" charset="0"/>
                        </a:rPr>
                        <a:t>0.95</a:t>
                      </a:r>
                    </a:p>
                  </a:txBody>
                  <a:tcPr marL="9525" marR="9525" marT="9525" marB="0" anchor="ctr"/>
                </a:tc>
                <a:extLst>
                  <a:ext uri="{0D108BD9-81ED-4DB2-BD59-A6C34878D82A}">
                    <a16:rowId xmlns:a16="http://schemas.microsoft.com/office/drawing/2014/main" val="10002"/>
                  </a:ext>
                </a:extLst>
              </a:tr>
              <a:tr h="434699">
                <a:tc>
                  <a:txBody>
                    <a:bodyPr/>
                    <a:lstStyle/>
                    <a:p>
                      <a:r>
                        <a:rPr lang="en-US" sz="1800" b="1">
                          <a:latin typeface="Calibri" pitchFamily="34" charset="0"/>
                          <a:cs typeface="Calibri" pitchFamily="34" charset="0"/>
                        </a:rPr>
                        <a:t>CQ Left</a:t>
                      </a:r>
                    </a:p>
                  </a:txBody>
                  <a:tcPr/>
                </a:tc>
                <a:tc>
                  <a:txBody>
                    <a:bodyPr/>
                    <a:lstStyle/>
                    <a:p>
                      <a:pPr algn="ctr" fontAlgn="b"/>
                      <a:r>
                        <a:rPr lang="en-US" sz="1800" b="0" i="0" u="none" strike="noStrike">
                          <a:solidFill>
                            <a:srgbClr val="000000"/>
                          </a:solidFill>
                          <a:latin typeface="Calibri" pitchFamily="34" charset="0"/>
                          <a:cs typeface="Calibri" pitchFamily="34" charset="0"/>
                        </a:rPr>
                        <a:t>0.94</a:t>
                      </a:r>
                    </a:p>
                  </a:txBody>
                  <a:tcPr marL="9525" marR="9525" marT="9525" marB="0" anchor="ctr"/>
                </a:tc>
                <a:extLst>
                  <a:ext uri="{0D108BD9-81ED-4DB2-BD59-A6C34878D82A}">
                    <a16:rowId xmlns:a16="http://schemas.microsoft.com/office/drawing/2014/main" val="10003"/>
                  </a:ext>
                </a:extLst>
              </a:tr>
              <a:tr h="434699">
                <a:tc>
                  <a:txBody>
                    <a:bodyPr/>
                    <a:lstStyle/>
                    <a:p>
                      <a:r>
                        <a:rPr lang="en-US" sz="1800" b="1">
                          <a:solidFill>
                            <a:schemeClr val="tx1"/>
                          </a:solidFill>
                          <a:latin typeface="Calibri" pitchFamily="34" charset="0"/>
                          <a:cs typeface="Calibri" pitchFamily="34" charset="0"/>
                        </a:rPr>
                        <a:t>CQ Right</a:t>
                      </a:r>
                    </a:p>
                  </a:txBody>
                  <a:tcPr/>
                </a:tc>
                <a:tc>
                  <a:txBody>
                    <a:bodyPr/>
                    <a:lstStyle/>
                    <a:p>
                      <a:pPr algn="ctr" fontAlgn="b"/>
                      <a:r>
                        <a:rPr lang="en-US" sz="1800" b="0" i="0" u="none" strike="noStrike">
                          <a:solidFill>
                            <a:srgbClr val="000000"/>
                          </a:solidFill>
                          <a:latin typeface="Calibri" pitchFamily="34" charset="0"/>
                          <a:cs typeface="Calibri" pitchFamily="34" charset="0"/>
                        </a:rPr>
                        <a:t>0.95</a:t>
                      </a:r>
                    </a:p>
                  </a:txBody>
                  <a:tcPr marL="9525" marR="9525" marT="9525" marB="0" anchor="ctr"/>
                </a:tc>
                <a:extLst>
                  <a:ext uri="{0D108BD9-81ED-4DB2-BD59-A6C34878D82A}">
                    <a16:rowId xmlns:a16="http://schemas.microsoft.com/office/drawing/2014/main" val="10004"/>
                  </a:ext>
                </a:extLst>
              </a:tr>
              <a:tr h="434699">
                <a:tc>
                  <a:txBody>
                    <a:bodyPr/>
                    <a:lstStyle/>
                    <a:p>
                      <a:r>
                        <a:rPr lang="en-US" sz="1800" b="1">
                          <a:latin typeface="Calibri" pitchFamily="34" charset="0"/>
                          <a:cs typeface="Calibri" pitchFamily="34" charset="0"/>
                        </a:rPr>
                        <a:t>Treadmill</a:t>
                      </a:r>
                    </a:p>
                  </a:txBody>
                  <a:tcPr/>
                </a:tc>
                <a:tc>
                  <a:txBody>
                    <a:bodyPr/>
                    <a:lstStyle/>
                    <a:p>
                      <a:pPr algn="ctr" fontAlgn="b"/>
                      <a:r>
                        <a:rPr lang="en-US" sz="1800" b="0" i="0" u="none" strike="noStrike">
                          <a:solidFill>
                            <a:srgbClr val="000000"/>
                          </a:solidFill>
                          <a:latin typeface="Calibri" pitchFamily="34" charset="0"/>
                          <a:cs typeface="Calibri" pitchFamily="34" charset="0"/>
                        </a:rPr>
                        <a:t>0.86</a:t>
                      </a:r>
                    </a:p>
                  </a:txBody>
                  <a:tcPr marL="9525" marR="9525" marT="9525" marB="0" anchor="ctr"/>
                </a:tc>
                <a:extLst>
                  <a:ext uri="{0D108BD9-81ED-4DB2-BD59-A6C34878D82A}">
                    <a16:rowId xmlns:a16="http://schemas.microsoft.com/office/drawing/2014/main" val="10005"/>
                  </a:ext>
                </a:extLst>
              </a:tr>
              <a:tr h="419984">
                <a:tc>
                  <a:txBody>
                    <a:bodyPr/>
                    <a:lstStyle/>
                    <a:p>
                      <a:r>
                        <a:rPr lang="en-US" sz="1800" b="1">
                          <a:latin typeface="Calibri" pitchFamily="34" charset="0"/>
                          <a:cs typeface="Calibri" pitchFamily="34" charset="0"/>
                        </a:rPr>
                        <a:t>Galley</a:t>
                      </a:r>
                    </a:p>
                  </a:txBody>
                  <a:tcPr/>
                </a:tc>
                <a:tc>
                  <a:txBody>
                    <a:bodyPr/>
                    <a:lstStyle/>
                    <a:p>
                      <a:pPr algn="ctr" fontAlgn="b"/>
                      <a:r>
                        <a:rPr lang="en-US" sz="1800" b="0" i="0" u="none" strike="noStrike">
                          <a:solidFill>
                            <a:srgbClr val="000000"/>
                          </a:solidFill>
                          <a:latin typeface="Calibri" pitchFamily="34" charset="0"/>
                          <a:cs typeface="Calibri" pitchFamily="34" charset="0"/>
                        </a:rPr>
                        <a:t>0.82</a:t>
                      </a:r>
                    </a:p>
                  </a:txBody>
                  <a:tcPr marL="9525" marR="9525" marT="9525" marB="0" anchor="ctr"/>
                </a:tc>
                <a:extLst>
                  <a:ext uri="{0D108BD9-81ED-4DB2-BD59-A6C34878D82A}">
                    <a16:rowId xmlns:a16="http://schemas.microsoft.com/office/drawing/2014/main" val="10006"/>
                  </a:ext>
                </a:extLst>
              </a:tr>
              <a:tr h="419984">
                <a:tc>
                  <a:txBody>
                    <a:bodyPr/>
                    <a:lstStyle/>
                    <a:p>
                      <a:r>
                        <a:rPr lang="en-US" sz="1800" b="1">
                          <a:latin typeface="Calibri" pitchFamily="34" charset="0"/>
                          <a:cs typeface="Calibri" pitchFamily="34" charset="0"/>
                        </a:rPr>
                        <a:t>Hygiene</a:t>
                      </a:r>
                    </a:p>
                  </a:txBody>
                  <a:tcPr/>
                </a:tc>
                <a:tc>
                  <a:txBody>
                    <a:bodyPr/>
                    <a:lstStyle/>
                    <a:p>
                      <a:pPr algn="ctr" fontAlgn="b"/>
                      <a:r>
                        <a:rPr lang="en-US" sz="1800" b="0" i="0" u="none" strike="noStrike">
                          <a:solidFill>
                            <a:srgbClr val="000000"/>
                          </a:solidFill>
                          <a:latin typeface="Calibri" pitchFamily="34" charset="0"/>
                          <a:cs typeface="Calibri" pitchFamily="34" charset="0"/>
                        </a:rPr>
                        <a:t>0.87</a:t>
                      </a:r>
                    </a:p>
                  </a:txBody>
                  <a:tcPr marL="9525" marR="9525" marT="9525" marB="0" anchor="ctr"/>
                </a:tc>
                <a:extLst>
                  <a:ext uri="{0D108BD9-81ED-4DB2-BD59-A6C34878D82A}">
                    <a16:rowId xmlns:a16="http://schemas.microsoft.com/office/drawing/2014/main" val="10007"/>
                  </a:ext>
                </a:extLst>
              </a:tr>
            </a:tbl>
          </a:graphicData>
        </a:graphic>
      </p:graphicFrame>
      <p:sp>
        <p:nvSpPr>
          <p:cNvPr id="6" name="Content Placeholder 2"/>
          <p:cNvSpPr txBox="1">
            <a:spLocks/>
          </p:cNvSpPr>
          <p:nvPr/>
        </p:nvSpPr>
        <p:spPr>
          <a:xfrm>
            <a:off x="4693108" y="4591838"/>
            <a:ext cx="6753287" cy="1555289"/>
          </a:xfrm>
          <a:prstGeom prst="rect">
            <a:avLst/>
          </a:prstGeom>
          <a:ln>
            <a:solidFill>
              <a:schemeClr val="tx1"/>
            </a:solidFill>
          </a:ln>
        </p:spPr>
        <p:txBody>
          <a:bodyPr vert="horz" lIns="91440" tIns="45720" rIns="91440" bIns="45720" rtlCol="0">
            <a:normAutofit/>
          </a:bodyPr>
          <a:lstStyle/>
          <a:p>
            <a:pPr marL="342900" lvl="0" indent="-342900">
              <a:spcBef>
                <a:spcPct val="20000"/>
              </a:spcBef>
              <a:buFont typeface="Arial" pitchFamily="34" charset="0"/>
              <a:buChar char="•"/>
            </a:pPr>
            <a:r>
              <a:rPr kumimoji="0" lang="en-US" b="0" i="0" u="none" strike="noStrike" kern="1200" cap="none" spc="0" normalizeH="0" baseline="0" noProof="0">
                <a:ln>
                  <a:noFill/>
                </a:ln>
                <a:solidFill>
                  <a:schemeClr val="tx1"/>
                </a:solidFill>
                <a:effectLst/>
                <a:uLnTx/>
                <a:uFillTx/>
                <a:latin typeface="Calibri" pitchFamily="34" charset="0"/>
                <a:cs typeface="Calibri" pitchFamily="34" charset="0"/>
              </a:rPr>
              <a:t>The </a:t>
            </a:r>
            <a:r>
              <a:rPr lang="en-US">
                <a:latin typeface="Calibri" pitchFamily="34" charset="0"/>
                <a:cs typeface="Calibri" pitchFamily="34" charset="0"/>
              </a:rPr>
              <a:t>interior locations (treadmill, galley, and hygiene) are better protected than the crew quarters (~10% reduction in effective dose).</a:t>
            </a:r>
          </a:p>
          <a:p>
            <a:pPr marL="342900" lvl="0" indent="-342900">
              <a:spcBef>
                <a:spcPct val="20000"/>
              </a:spcBef>
              <a:buFont typeface="Arial" pitchFamily="34" charset="0"/>
              <a:buChar char="•"/>
            </a:pPr>
            <a:r>
              <a:rPr lang="en-US">
                <a:latin typeface="Calibri" pitchFamily="34" charset="0"/>
                <a:cs typeface="Calibri" pitchFamily="34" charset="0"/>
              </a:rPr>
              <a:t>Moving the crew quarters to more protected locations could result in more safe days in space.</a:t>
            </a:r>
            <a:endParaRPr kumimoji="0" lang="en-US" b="0" i="0" u="none" strike="noStrike" kern="1200" cap="none" spc="0" normalizeH="0" baseline="0" noProof="0">
              <a:ln>
                <a:noFill/>
              </a:ln>
              <a:solidFill>
                <a:schemeClr val="tx1"/>
              </a:solidFill>
              <a:effectLst/>
              <a:uLnTx/>
              <a:uFillTx/>
              <a:latin typeface="Calibri" pitchFamily="34" charset="0"/>
              <a:cs typeface="Calibri" pitchFamily="34" charset="0"/>
            </a:endParaRPr>
          </a:p>
        </p:txBody>
      </p:sp>
      <p:pic>
        <p:nvPicPr>
          <p:cNvPr id="7"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5232727" y="1358169"/>
            <a:ext cx="5232728" cy="3076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1978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29</a:t>
            </a:fld>
            <a:endParaRPr lang="en-US"/>
          </a:p>
        </p:txBody>
      </p:sp>
      <p:sp>
        <p:nvSpPr>
          <p:cNvPr id="3" name="Title 2"/>
          <p:cNvSpPr>
            <a:spLocks noGrp="1"/>
          </p:cNvSpPr>
          <p:nvPr>
            <p:ph type="title"/>
          </p:nvPr>
        </p:nvSpPr>
        <p:spPr/>
        <p:txBody>
          <a:bodyPr/>
          <a:lstStyle/>
          <a:p>
            <a:r>
              <a:rPr lang="en-US"/>
              <a:t>SPE Protection – Radiation Protection Garments</a:t>
            </a:r>
          </a:p>
        </p:txBody>
      </p:sp>
      <p:pic>
        <p:nvPicPr>
          <p:cNvPr id="16" name="Picture 15" descr="&#10;&#10;Description automatically generated">
            <a:extLst>
              <a:ext uri="{FF2B5EF4-FFF2-40B4-BE49-F238E27FC236}">
                <a16:creationId xmlns:a16="http://schemas.microsoft.com/office/drawing/2014/main" id="{2FA5A98E-0B37-402A-B67E-DD2BB820B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077" y="1491361"/>
            <a:ext cx="3298179" cy="4947269"/>
          </a:xfrm>
          <a:prstGeom prst="rect">
            <a:avLst/>
          </a:prstGeom>
        </p:spPr>
      </p:pic>
      <p:pic>
        <p:nvPicPr>
          <p:cNvPr id="17" name="Picture 16" descr="A picture containing life jacket&#10;&#10;Description automatically generated">
            <a:extLst>
              <a:ext uri="{FF2B5EF4-FFF2-40B4-BE49-F238E27FC236}">
                <a16:creationId xmlns:a16="http://schemas.microsoft.com/office/drawing/2014/main" id="{BEB1A362-2394-4FE2-A44F-13E4D3F20B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1159" y="1990515"/>
            <a:ext cx="2834941" cy="2506856"/>
          </a:xfrm>
          <a:prstGeom prst="rect">
            <a:avLst/>
          </a:prstGeom>
        </p:spPr>
      </p:pic>
      <p:sp>
        <p:nvSpPr>
          <p:cNvPr id="22" name="Content Placeholder 3">
            <a:extLst>
              <a:ext uri="{FF2B5EF4-FFF2-40B4-BE49-F238E27FC236}">
                <a16:creationId xmlns:a16="http://schemas.microsoft.com/office/drawing/2014/main" id="{03ACAB28-A46D-47CB-8162-5861D116AE57}"/>
              </a:ext>
            </a:extLst>
          </p:cNvPr>
          <p:cNvSpPr>
            <a:spLocks noGrp="1"/>
          </p:cNvSpPr>
          <p:nvPr>
            <p:ph idx="1"/>
          </p:nvPr>
        </p:nvSpPr>
        <p:spPr>
          <a:xfrm>
            <a:off x="158060" y="1491361"/>
            <a:ext cx="4563620" cy="5119054"/>
          </a:xfrm>
        </p:spPr>
        <p:txBody>
          <a:bodyPr vert="horz" lIns="91440" tIns="45720" rIns="91440" bIns="45720" rtlCol="0" anchor="t">
            <a:normAutofit fontScale="77500" lnSpcReduction="20000"/>
          </a:bodyPr>
          <a:lstStyle/>
          <a:p>
            <a:pPr marL="0" indent="0">
              <a:buNone/>
            </a:pPr>
            <a:r>
              <a:rPr lang="en-US" sz="2000" b="1" dirty="0"/>
              <a:t>Pros:</a:t>
            </a:r>
          </a:p>
          <a:p>
            <a:r>
              <a:rPr lang="en-US" sz="2000" dirty="0"/>
              <a:t>Will allow crew members to continue moving around the vehicle</a:t>
            </a:r>
            <a:endParaRPr lang="en-US" sz="2000" dirty="0">
              <a:cs typeface="Arial"/>
            </a:endParaRPr>
          </a:p>
          <a:p>
            <a:r>
              <a:rPr lang="en-US" sz="2000" dirty="0"/>
              <a:t>Can be used in vehicles which do not have enough onboard mass to provide adequate protection</a:t>
            </a:r>
            <a:endParaRPr lang="en-US" sz="2000" dirty="0">
              <a:cs typeface="Arial"/>
            </a:endParaRPr>
          </a:p>
          <a:p>
            <a:r>
              <a:rPr lang="en-US" sz="2000" dirty="0"/>
              <a:t>Can be used in multiple mission segments (transit and surface ops)</a:t>
            </a:r>
            <a:endParaRPr lang="en-US" sz="2000" dirty="0">
              <a:cs typeface="Arial"/>
            </a:endParaRPr>
          </a:p>
          <a:p>
            <a:r>
              <a:rPr lang="en-US" sz="2000" dirty="0"/>
              <a:t>Can be donned quickly – no set up time</a:t>
            </a:r>
            <a:endParaRPr lang="en-US" sz="2000" dirty="0">
              <a:cs typeface="Arial"/>
            </a:endParaRPr>
          </a:p>
          <a:p>
            <a:pPr marL="0" indent="0">
              <a:buNone/>
            </a:pPr>
            <a:r>
              <a:rPr lang="en-US" sz="2000" b="1" dirty="0"/>
              <a:t>Cons:</a:t>
            </a:r>
            <a:endParaRPr lang="en-US" sz="2000" b="1" dirty="0">
              <a:cs typeface="Arial"/>
            </a:endParaRPr>
          </a:p>
          <a:p>
            <a:r>
              <a:rPr lang="en-US" sz="2000" dirty="0"/>
              <a:t>Require parasitic mass </a:t>
            </a:r>
            <a:endParaRPr lang="en-US" sz="2000" dirty="0">
              <a:cs typeface="Arial"/>
            </a:endParaRPr>
          </a:p>
          <a:p>
            <a:r>
              <a:rPr lang="en-US" sz="2000" dirty="0"/>
              <a:t>Do not provide as much protection as a storm shelter, in most cases</a:t>
            </a:r>
            <a:endParaRPr lang="en-US" sz="2000" dirty="0">
              <a:cs typeface="Arial"/>
            </a:endParaRPr>
          </a:p>
          <a:p>
            <a:pPr marL="0" indent="0">
              <a:buNone/>
            </a:pPr>
            <a:r>
              <a:rPr lang="en-US" sz="2000" b="1" dirty="0"/>
              <a:t>Hybrid Approach:</a:t>
            </a:r>
            <a:endParaRPr lang="en-US" sz="2000" b="1" dirty="0">
              <a:cs typeface="Arial"/>
            </a:endParaRPr>
          </a:p>
          <a:p>
            <a:r>
              <a:rPr lang="en-US" sz="2000" dirty="0"/>
              <a:t>For long duration missions, during which there could be many SPE warnings, a storm shelter/garment hybrid approach may be the best option</a:t>
            </a:r>
            <a:endParaRPr lang="en-US" sz="2000" dirty="0">
              <a:cs typeface="Arial"/>
            </a:endParaRPr>
          </a:p>
          <a:p>
            <a:r>
              <a:rPr lang="en-US" sz="2000" dirty="0"/>
              <a:t>Crew members can don protection garments at the first sign of a SPE, and only confine themselves to a shelter, once it has been determined that a large SPE is underway.</a:t>
            </a:r>
            <a:endParaRPr lang="en-US" sz="2000" dirty="0">
              <a:cs typeface="Arial"/>
            </a:endParaRPr>
          </a:p>
          <a:p>
            <a:endParaRPr lang="en-US" sz="2000"/>
          </a:p>
          <a:p>
            <a:endParaRPr lang="en-US" sz="2000"/>
          </a:p>
        </p:txBody>
      </p:sp>
    </p:spTree>
    <p:extLst>
      <p:ext uri="{BB962C8B-B14F-4D97-AF65-F5344CB8AC3E}">
        <p14:creationId xmlns:p14="http://schemas.microsoft.com/office/powerpoint/2010/main" val="963919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30</a:t>
            </a:fld>
            <a:endParaRPr lang="en-US"/>
          </a:p>
        </p:txBody>
      </p:sp>
      <p:sp>
        <p:nvSpPr>
          <p:cNvPr id="3" name="Title 2"/>
          <p:cNvSpPr>
            <a:spLocks noGrp="1"/>
          </p:cNvSpPr>
          <p:nvPr>
            <p:ph type="title"/>
          </p:nvPr>
        </p:nvSpPr>
        <p:spPr/>
        <p:txBody>
          <a:bodyPr/>
          <a:lstStyle/>
          <a:p>
            <a:r>
              <a:rPr lang="en-US"/>
              <a:t>SPE Storm Shelters – Reconfigurable Logistics</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2268" y="1922426"/>
            <a:ext cx="6279453" cy="3852732"/>
          </a:xfrm>
          <a:prstGeom prst="rect">
            <a:avLst/>
          </a:prstGeom>
        </p:spPr>
      </p:pic>
      <p:pic>
        <p:nvPicPr>
          <p:cNvPr id="12" name="Picture 11"/>
          <p:cNvPicPr/>
          <p:nvPr/>
        </p:nvPicPr>
        <p:blipFill>
          <a:blip r:embed="rId3">
            <a:extLst>
              <a:ext uri="{28A0092B-C50C-407E-A947-70E740481C1C}">
                <a14:useLocalDpi xmlns:a14="http://schemas.microsoft.com/office/drawing/2010/main" val="0"/>
              </a:ext>
            </a:extLst>
          </a:blip>
          <a:srcRect/>
          <a:stretch>
            <a:fillRect/>
          </a:stretch>
        </p:blipFill>
        <p:spPr bwMode="auto">
          <a:xfrm>
            <a:off x="158060" y="1965452"/>
            <a:ext cx="5785540" cy="3766681"/>
          </a:xfrm>
          <a:prstGeom prst="rect">
            <a:avLst/>
          </a:prstGeom>
          <a:noFill/>
          <a:ln>
            <a:noFill/>
          </a:ln>
        </p:spPr>
      </p:pic>
      <p:sp>
        <p:nvSpPr>
          <p:cNvPr id="13" name="TextBox 12"/>
          <p:cNvSpPr txBox="1"/>
          <p:nvPr/>
        </p:nvSpPr>
        <p:spPr>
          <a:xfrm>
            <a:off x="1132619" y="6316811"/>
            <a:ext cx="9816119" cy="400110"/>
          </a:xfrm>
          <a:prstGeom prst="rect">
            <a:avLst/>
          </a:prstGeom>
          <a:noFill/>
        </p:spPr>
        <p:txBody>
          <a:bodyPr wrap="square" rtlCol="0">
            <a:spAutoFit/>
          </a:bodyPr>
          <a:lstStyle/>
          <a:p>
            <a:pPr algn="ctr"/>
            <a:r>
              <a:rPr lang="en-US" sz="2000" i="1">
                <a:solidFill>
                  <a:schemeClr val="accent6"/>
                </a:solidFill>
                <a:latin typeface="Arial" pitchFamily="34" charset="0"/>
                <a:cs typeface="Arial" pitchFamily="34" charset="0"/>
              </a:rPr>
              <a:t>Food, water, and supplies can be reconfigured to create a storm shelter.</a:t>
            </a:r>
          </a:p>
        </p:txBody>
      </p:sp>
    </p:spTree>
    <p:extLst>
      <p:ext uri="{BB962C8B-B14F-4D97-AF65-F5344CB8AC3E}">
        <p14:creationId xmlns:p14="http://schemas.microsoft.com/office/powerpoint/2010/main" val="1448543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31</a:t>
            </a:fld>
            <a:endParaRPr lang="en-US"/>
          </a:p>
        </p:txBody>
      </p:sp>
      <p:sp>
        <p:nvSpPr>
          <p:cNvPr id="3" name="Title 2"/>
          <p:cNvSpPr>
            <a:spLocks noGrp="1"/>
          </p:cNvSpPr>
          <p:nvPr>
            <p:ph type="title"/>
          </p:nvPr>
        </p:nvSpPr>
        <p:spPr/>
        <p:txBody>
          <a:bodyPr/>
          <a:lstStyle/>
          <a:p>
            <a:r>
              <a:rPr lang="en-US"/>
              <a:t>SPE Storm Shelters – Water Wall Systems</a:t>
            </a:r>
          </a:p>
        </p:txBody>
      </p:sp>
      <p:pic>
        <p:nvPicPr>
          <p:cNvPr id="5" name="Content Placeholder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4184" y="1262492"/>
            <a:ext cx="4421564" cy="4861038"/>
          </a:xfrm>
          <a:prstGeom prst="rect">
            <a:avLst/>
          </a:prstGeom>
          <a:noFill/>
          <a:ln w="12700" cmpd="sng">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3"/>
          <a:srcRect l="17938" t="7122" r="4381" b="1635"/>
          <a:stretch/>
        </p:blipFill>
        <p:spPr>
          <a:xfrm>
            <a:off x="790514" y="1262492"/>
            <a:ext cx="5403808" cy="4861038"/>
          </a:xfrm>
          <a:prstGeom prst="rect">
            <a:avLst/>
          </a:prstGeom>
          <a:ln>
            <a:solidFill>
              <a:srgbClr val="FFFFFF"/>
            </a:solidFill>
          </a:ln>
        </p:spPr>
      </p:pic>
      <p:sp>
        <p:nvSpPr>
          <p:cNvPr id="8" name="TextBox 7"/>
          <p:cNvSpPr txBox="1"/>
          <p:nvPr/>
        </p:nvSpPr>
        <p:spPr>
          <a:xfrm>
            <a:off x="199355" y="6325819"/>
            <a:ext cx="11873518" cy="400110"/>
          </a:xfrm>
          <a:prstGeom prst="rect">
            <a:avLst/>
          </a:prstGeom>
          <a:noFill/>
        </p:spPr>
        <p:txBody>
          <a:bodyPr wrap="square" rtlCol="0">
            <a:spAutoFit/>
          </a:bodyPr>
          <a:lstStyle/>
          <a:p>
            <a:pPr algn="ctr"/>
            <a:r>
              <a:rPr lang="en-US" sz="2000" i="1">
                <a:solidFill>
                  <a:schemeClr val="accent6"/>
                </a:solidFill>
                <a:latin typeface="Arial" pitchFamily="34" charset="0"/>
                <a:cs typeface="Arial" pitchFamily="34" charset="0"/>
              </a:rPr>
              <a:t>Water walls can be used to augment the shielding in the crew quarters.</a:t>
            </a:r>
          </a:p>
        </p:txBody>
      </p:sp>
    </p:spTree>
    <p:extLst>
      <p:ext uri="{BB962C8B-B14F-4D97-AF65-F5344CB8AC3E}">
        <p14:creationId xmlns:p14="http://schemas.microsoft.com/office/powerpoint/2010/main" val="1000314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32</a:t>
            </a:fld>
            <a:endParaRPr lang="en-US"/>
          </a:p>
        </p:txBody>
      </p:sp>
      <p:sp>
        <p:nvSpPr>
          <p:cNvPr id="3" name="Title 2"/>
          <p:cNvSpPr>
            <a:spLocks noGrp="1"/>
          </p:cNvSpPr>
          <p:nvPr>
            <p:ph type="title"/>
          </p:nvPr>
        </p:nvSpPr>
        <p:spPr/>
        <p:txBody>
          <a:bodyPr/>
          <a:lstStyle/>
          <a:p>
            <a:r>
              <a:rPr lang="en-US" dirty="0"/>
              <a:t>Use of Regolith to Shield Surface Habitats</a:t>
            </a:r>
          </a:p>
        </p:txBody>
      </p:sp>
      <p:pic>
        <p:nvPicPr>
          <p:cNvPr id="7" name="Picture 3">
            <a:extLst>
              <a:ext uri="{FF2B5EF4-FFF2-40B4-BE49-F238E27FC236}">
                <a16:creationId xmlns:a16="http://schemas.microsoft.com/office/drawing/2014/main" id="{585D79AD-DA92-47A6-9E4B-8D837AD7F8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3114" y="2755440"/>
            <a:ext cx="6868887" cy="4124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descr=" john1.JPG                                                      0002D6C2FireLite 60 GB                 BA8E31D7:">
            <a:extLst>
              <a:ext uri="{FF2B5EF4-FFF2-40B4-BE49-F238E27FC236}">
                <a16:creationId xmlns:a16="http://schemas.microsoft.com/office/drawing/2014/main" id="{1CF39AE4-A53E-45F6-A316-D7C743973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442" y="1299541"/>
            <a:ext cx="5741504" cy="379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8885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33</a:t>
            </a:fld>
            <a:endParaRPr lang="en-US"/>
          </a:p>
        </p:txBody>
      </p:sp>
      <p:sp>
        <p:nvSpPr>
          <p:cNvPr id="3" name="Title 2"/>
          <p:cNvSpPr>
            <a:spLocks noGrp="1"/>
          </p:cNvSpPr>
          <p:nvPr>
            <p:ph type="title"/>
          </p:nvPr>
        </p:nvSpPr>
        <p:spPr/>
        <p:txBody>
          <a:bodyPr/>
          <a:lstStyle/>
          <a:p>
            <a:r>
              <a:rPr lang="en-US" dirty="0"/>
              <a:t>Summary</a:t>
            </a:r>
          </a:p>
        </p:txBody>
      </p:sp>
      <p:sp>
        <p:nvSpPr>
          <p:cNvPr id="4" name="Content Placeholder 3"/>
          <p:cNvSpPr>
            <a:spLocks noGrp="1"/>
          </p:cNvSpPr>
          <p:nvPr>
            <p:ph idx="1"/>
          </p:nvPr>
        </p:nvSpPr>
        <p:spPr>
          <a:xfrm>
            <a:off x="158059" y="1333254"/>
            <a:ext cx="11873519" cy="5386762"/>
          </a:xfrm>
        </p:spPr>
        <p:txBody>
          <a:bodyPr vert="horz" lIns="91440" tIns="45720" rIns="91440" bIns="45720" rtlCol="0" anchor="t">
            <a:normAutofit fontScale="92500"/>
          </a:bodyPr>
          <a:lstStyle/>
          <a:p>
            <a:pPr marL="0" indent="0">
              <a:buNone/>
            </a:pPr>
            <a:endParaRPr lang="en-US" sz="800" dirty="0"/>
          </a:p>
          <a:p>
            <a:r>
              <a:rPr lang="en-US" dirty="0"/>
              <a:t>Radiation detectors, space weather modeling, and radiation shielding all play important roles in protecting crew from space radiation.</a:t>
            </a:r>
          </a:p>
          <a:p>
            <a:r>
              <a:rPr lang="en-US" dirty="0"/>
              <a:t>Detectors are needed for alarming, to quantify crew exposure for risk evaluation, and for space weather nowcasting</a:t>
            </a:r>
          </a:p>
          <a:p>
            <a:pPr lvl="1"/>
            <a:r>
              <a:rPr lang="en-US" dirty="0"/>
              <a:t>Charged particle detectors and neutron monitors are needed.</a:t>
            </a:r>
            <a:endParaRPr lang="en-US" dirty="0">
              <a:cs typeface="Arial"/>
            </a:endParaRPr>
          </a:p>
          <a:p>
            <a:pPr lvl="1"/>
            <a:r>
              <a:rPr lang="en-US" dirty="0"/>
              <a:t>Personal dosimetry, area monitors, and external detectors are needed.</a:t>
            </a:r>
          </a:p>
          <a:p>
            <a:r>
              <a:rPr lang="en-US" dirty="0"/>
              <a:t>Space weather models are needed to alert crew to impending SPEs</a:t>
            </a:r>
          </a:p>
          <a:p>
            <a:pPr lvl="1"/>
            <a:r>
              <a:rPr lang="en-US" dirty="0"/>
              <a:t>Tools for probability of occurrence, intensity prediction, and all-clear forecasting are needed</a:t>
            </a:r>
          </a:p>
          <a:p>
            <a:r>
              <a:rPr lang="en-US" dirty="0"/>
              <a:t>Radiation protection should be designed using ALARA</a:t>
            </a:r>
          </a:p>
          <a:p>
            <a:pPr lvl="1"/>
            <a:r>
              <a:rPr lang="en-US" dirty="0"/>
              <a:t>Spacecraft should provide SPE protection (storm shelter and/or wearables).</a:t>
            </a:r>
          </a:p>
          <a:p>
            <a:pPr lvl="1"/>
            <a:r>
              <a:rPr lang="en-US" dirty="0"/>
              <a:t>Habitat designers for long duration missions should strive to surround astronauts with 20 g/cm</a:t>
            </a:r>
            <a:r>
              <a:rPr lang="en-US" baseline="30000" dirty="0"/>
              <a:t>2</a:t>
            </a:r>
            <a:r>
              <a:rPr lang="en-US" dirty="0"/>
              <a:t> of hydrogen rich shielding for GCR protection.</a:t>
            </a:r>
          </a:p>
          <a:p>
            <a:pPr lvl="2"/>
            <a:r>
              <a:rPr lang="en-US" dirty="0"/>
              <a:t>Adding more than 20 g/cm</a:t>
            </a:r>
            <a:r>
              <a:rPr lang="en-US" baseline="30000" dirty="0"/>
              <a:t>2</a:t>
            </a:r>
            <a:r>
              <a:rPr lang="en-US" dirty="0"/>
              <a:t> is not helpful, unless you are adding meters of material.</a:t>
            </a:r>
            <a:endParaRPr lang="en-US" sz="800" dirty="0"/>
          </a:p>
          <a:p>
            <a:pPr lvl="1"/>
            <a:r>
              <a:rPr lang="en-US" dirty="0"/>
              <a:t>OLTARIS enables the assessment of protection provided by complex vehicle/habitat geometries.</a:t>
            </a:r>
          </a:p>
          <a:p>
            <a:pPr marL="0" indent="0">
              <a:buNone/>
            </a:pPr>
            <a:endParaRPr lang="en-US" sz="800" dirty="0"/>
          </a:p>
        </p:txBody>
      </p:sp>
    </p:spTree>
    <p:extLst>
      <p:ext uri="{BB962C8B-B14F-4D97-AF65-F5344CB8AC3E}">
        <p14:creationId xmlns:p14="http://schemas.microsoft.com/office/powerpoint/2010/main" val="938437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070674"/>
            <a:ext cx="10972800" cy="713821"/>
          </a:xfrm>
        </p:spPr>
        <p:txBody>
          <a:bodyPr/>
          <a:lstStyle/>
          <a:p>
            <a:pPr marL="0" indent="0" algn="ctr">
              <a:buNone/>
            </a:pPr>
            <a:r>
              <a:rPr lang="en-US" b="1"/>
              <a:t>Questions?</a:t>
            </a:r>
          </a:p>
        </p:txBody>
      </p:sp>
      <p:sp>
        <p:nvSpPr>
          <p:cNvPr id="4" name="Slide Number Placeholder 3"/>
          <p:cNvSpPr>
            <a:spLocks noGrp="1"/>
          </p:cNvSpPr>
          <p:nvPr>
            <p:ph type="sldNum" sz="quarter" idx="12"/>
          </p:nvPr>
        </p:nvSpPr>
        <p:spPr/>
        <p:txBody>
          <a:bodyPr/>
          <a:lstStyle/>
          <a:p>
            <a:fld id="{27740F7A-B5DE-B54F-BB1E-56E70482DFC0}" type="slidenum">
              <a:rPr lang="en-US" smtClean="0"/>
              <a:pPr/>
              <a:t>34</a:t>
            </a:fld>
            <a:endParaRPr lang="en-US"/>
          </a:p>
        </p:txBody>
      </p:sp>
    </p:spTree>
    <p:extLst>
      <p:ext uri="{BB962C8B-B14F-4D97-AF65-F5344CB8AC3E}">
        <p14:creationId xmlns:p14="http://schemas.microsoft.com/office/powerpoint/2010/main" val="3267991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070674"/>
            <a:ext cx="10972800" cy="713821"/>
          </a:xfrm>
        </p:spPr>
        <p:txBody>
          <a:bodyPr/>
          <a:lstStyle/>
          <a:p>
            <a:pPr marL="0" indent="0" algn="ctr">
              <a:buNone/>
            </a:pPr>
            <a:r>
              <a:rPr lang="en-US" b="1" dirty="0"/>
              <a:t>Back-Up</a:t>
            </a:r>
          </a:p>
        </p:txBody>
      </p:sp>
      <p:sp>
        <p:nvSpPr>
          <p:cNvPr id="4" name="Slide Number Placeholder 3"/>
          <p:cNvSpPr>
            <a:spLocks noGrp="1"/>
          </p:cNvSpPr>
          <p:nvPr>
            <p:ph type="sldNum" sz="quarter" idx="12"/>
          </p:nvPr>
        </p:nvSpPr>
        <p:spPr/>
        <p:txBody>
          <a:bodyPr/>
          <a:lstStyle/>
          <a:p>
            <a:fld id="{27740F7A-B5DE-B54F-BB1E-56E70482DFC0}" type="slidenum">
              <a:rPr lang="en-US" smtClean="0"/>
              <a:pPr/>
              <a:t>35</a:t>
            </a:fld>
            <a:endParaRPr lang="en-US"/>
          </a:p>
        </p:txBody>
      </p:sp>
    </p:spTree>
    <p:extLst>
      <p:ext uri="{BB962C8B-B14F-4D97-AF65-F5344CB8AC3E}">
        <p14:creationId xmlns:p14="http://schemas.microsoft.com/office/powerpoint/2010/main" val="8998755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36</a:t>
            </a:fld>
            <a:endParaRPr lang="en-US"/>
          </a:p>
        </p:txBody>
      </p:sp>
      <p:sp>
        <p:nvSpPr>
          <p:cNvPr id="3" name="Title 2"/>
          <p:cNvSpPr>
            <a:spLocks noGrp="1"/>
          </p:cNvSpPr>
          <p:nvPr>
            <p:ph type="title"/>
          </p:nvPr>
        </p:nvSpPr>
        <p:spPr/>
        <p:txBody>
          <a:bodyPr/>
          <a:lstStyle/>
          <a:p>
            <a:r>
              <a:rPr lang="en-US"/>
              <a:t>Space Radiation in Context</a:t>
            </a:r>
          </a:p>
        </p:txBody>
      </p:sp>
      <p:pic>
        <p:nvPicPr>
          <p:cNvPr id="6" name="Picture 5" descr="dose_range3.png"/>
          <p:cNvPicPr>
            <a:picLocks noChangeAspect="1"/>
          </p:cNvPicPr>
          <p:nvPr/>
        </p:nvPicPr>
        <p:blipFill rotWithShape="1">
          <a:blip r:embed="rId2"/>
          <a:srcRect b="817"/>
          <a:stretch/>
        </p:blipFill>
        <p:spPr>
          <a:xfrm>
            <a:off x="1374802" y="1826375"/>
            <a:ext cx="9149647" cy="4358988"/>
          </a:xfrm>
          <a:prstGeom prst="rect">
            <a:avLst/>
          </a:prstGeom>
          <a:ln>
            <a:noFill/>
          </a:ln>
        </p:spPr>
      </p:pic>
      <p:sp>
        <p:nvSpPr>
          <p:cNvPr id="7" name="TextBox 6"/>
          <p:cNvSpPr txBox="1"/>
          <p:nvPr/>
        </p:nvSpPr>
        <p:spPr>
          <a:xfrm>
            <a:off x="8371522" y="1551214"/>
            <a:ext cx="1115819" cy="461665"/>
          </a:xfrm>
          <a:prstGeom prst="rect">
            <a:avLst/>
          </a:prstGeom>
          <a:noFill/>
        </p:spPr>
        <p:txBody>
          <a:bodyPr wrap="none" rtlCol="0">
            <a:spAutoFit/>
          </a:bodyPr>
          <a:lstStyle/>
          <a:p>
            <a:pPr algn="ctr"/>
            <a:r>
              <a:rPr lang="en-US" sz="1200" b="1">
                <a:solidFill>
                  <a:schemeClr val="accent6"/>
                </a:solidFill>
                <a:latin typeface="Arial"/>
                <a:cs typeface="Arial"/>
              </a:rPr>
              <a:t>Large SPE </a:t>
            </a:r>
          </a:p>
          <a:p>
            <a:pPr algn="ctr"/>
            <a:r>
              <a:rPr lang="en-US" sz="1200" b="1">
                <a:solidFill>
                  <a:schemeClr val="accent6"/>
                </a:solidFill>
                <a:latin typeface="Arial"/>
                <a:cs typeface="Arial"/>
              </a:rPr>
              <a:t>(during EVA)</a:t>
            </a:r>
          </a:p>
        </p:txBody>
      </p:sp>
      <p:cxnSp>
        <p:nvCxnSpPr>
          <p:cNvPr id="8" name="Straight Arrow Connector 7"/>
          <p:cNvCxnSpPr/>
          <p:nvPr/>
        </p:nvCxnSpPr>
        <p:spPr>
          <a:xfrm flipH="1">
            <a:off x="7933649" y="2033335"/>
            <a:ext cx="801029" cy="1689409"/>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743185" y="1227129"/>
            <a:ext cx="997389" cy="461665"/>
          </a:xfrm>
          <a:prstGeom prst="rect">
            <a:avLst/>
          </a:prstGeom>
          <a:noFill/>
        </p:spPr>
        <p:txBody>
          <a:bodyPr wrap="none" rtlCol="0">
            <a:spAutoFit/>
          </a:bodyPr>
          <a:lstStyle/>
          <a:p>
            <a:pPr algn="ctr"/>
            <a:r>
              <a:rPr lang="en-US" sz="1200" b="1">
                <a:solidFill>
                  <a:schemeClr val="accent6"/>
                </a:solidFill>
                <a:latin typeface="Arial"/>
                <a:cs typeface="Arial"/>
              </a:rPr>
              <a:t>Large SPE </a:t>
            </a:r>
          </a:p>
          <a:p>
            <a:pPr algn="ctr"/>
            <a:r>
              <a:rPr lang="en-US" sz="1200" b="1">
                <a:solidFill>
                  <a:schemeClr val="accent6"/>
                </a:solidFill>
                <a:latin typeface="Arial"/>
                <a:cs typeface="Arial"/>
              </a:rPr>
              <a:t>(in shelter)</a:t>
            </a:r>
          </a:p>
        </p:txBody>
      </p:sp>
      <p:cxnSp>
        <p:nvCxnSpPr>
          <p:cNvPr id="10" name="Straight Arrow Connector 9"/>
          <p:cNvCxnSpPr/>
          <p:nvPr/>
        </p:nvCxnSpPr>
        <p:spPr>
          <a:xfrm flipH="1">
            <a:off x="6571342" y="1688794"/>
            <a:ext cx="693654" cy="2033950"/>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36292" y="6295103"/>
            <a:ext cx="2197140" cy="276999"/>
          </a:xfrm>
          <a:prstGeom prst="rect">
            <a:avLst/>
          </a:prstGeom>
          <a:noFill/>
        </p:spPr>
        <p:txBody>
          <a:bodyPr wrap="none" rtlCol="0">
            <a:spAutoFit/>
          </a:bodyPr>
          <a:lstStyle/>
          <a:p>
            <a:pPr algn="ctr"/>
            <a:r>
              <a:rPr lang="en-US" sz="1200" b="1">
                <a:solidFill>
                  <a:schemeClr val="accent6"/>
                </a:solidFill>
                <a:latin typeface="Arial"/>
                <a:cs typeface="Arial"/>
              </a:rPr>
              <a:t>Threshold for Acute Effects</a:t>
            </a:r>
          </a:p>
        </p:txBody>
      </p:sp>
      <p:cxnSp>
        <p:nvCxnSpPr>
          <p:cNvPr id="12" name="Straight Arrow Connector 11"/>
          <p:cNvCxnSpPr>
            <a:stCxn id="11" idx="0"/>
          </p:cNvCxnSpPr>
          <p:nvPr/>
        </p:nvCxnSpPr>
        <p:spPr>
          <a:xfrm flipV="1">
            <a:off x="6834862" y="3929705"/>
            <a:ext cx="667607" cy="2365398"/>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4183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7740F7A-B5DE-B54F-BB1E-56E70482DFC0}" type="slidenum">
              <a:rPr lang="en-US" smtClean="0"/>
              <a:pPr/>
              <a:t>37</a:t>
            </a:fld>
            <a:endParaRPr lang="en-US"/>
          </a:p>
        </p:txBody>
      </p:sp>
      <p:sp>
        <p:nvSpPr>
          <p:cNvPr id="3" name="Title 2"/>
          <p:cNvSpPr>
            <a:spLocks noGrp="1"/>
          </p:cNvSpPr>
          <p:nvPr>
            <p:ph type="title"/>
          </p:nvPr>
        </p:nvSpPr>
        <p:spPr/>
        <p:txBody>
          <a:bodyPr/>
          <a:lstStyle/>
          <a:p>
            <a:r>
              <a:rPr lang="en-US"/>
              <a:t>Crew Doses</a:t>
            </a:r>
          </a:p>
        </p:txBody>
      </p:sp>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6492" r="947"/>
          <a:stretch/>
        </p:blipFill>
        <p:spPr bwMode="auto">
          <a:xfrm>
            <a:off x="2213349" y="1295298"/>
            <a:ext cx="7153075" cy="5057304"/>
          </a:xfrm>
          <a:prstGeom prst="rect">
            <a:avLst/>
          </a:prstGeom>
          <a:solidFill>
            <a:schemeClr val="accent1"/>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7299233" y="6118958"/>
            <a:ext cx="19415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800" i="1">
                <a:solidFill>
                  <a:srgbClr val="000000"/>
                </a:solidFill>
                <a:latin typeface="Arial Narrow" panose="020B0606020202030204" pitchFamily="34" charset="0"/>
              </a:rPr>
              <a:t>Update from </a:t>
            </a:r>
            <a:r>
              <a:rPr lang="en-US" altLang="en-US" sz="800" i="1" err="1">
                <a:solidFill>
                  <a:srgbClr val="000000"/>
                </a:solidFill>
                <a:latin typeface="Arial Narrow" panose="020B0606020202030204" pitchFamily="34" charset="0"/>
              </a:rPr>
              <a:t>Cucinotta</a:t>
            </a:r>
            <a:r>
              <a:rPr lang="en-US" altLang="en-US" sz="800" i="1">
                <a:solidFill>
                  <a:srgbClr val="000000"/>
                </a:solidFill>
                <a:latin typeface="Arial Narrow" panose="020B0606020202030204" pitchFamily="34" charset="0"/>
              </a:rPr>
              <a:t> et al. </a:t>
            </a:r>
            <a:r>
              <a:rPr lang="en-US" altLang="en-US" sz="800" i="1" err="1">
                <a:solidFill>
                  <a:srgbClr val="000000"/>
                </a:solidFill>
                <a:latin typeface="Arial Narrow" panose="020B0606020202030204" pitchFamily="34" charset="0"/>
              </a:rPr>
              <a:t>Radiat</a:t>
            </a:r>
            <a:r>
              <a:rPr lang="en-US" altLang="en-US" sz="800" i="1">
                <a:solidFill>
                  <a:srgbClr val="000000"/>
                </a:solidFill>
                <a:latin typeface="Arial Narrow" panose="020B0606020202030204" pitchFamily="34" charset="0"/>
              </a:rPr>
              <a:t> Res (2008)</a:t>
            </a:r>
          </a:p>
        </p:txBody>
      </p:sp>
    </p:spTree>
    <p:extLst>
      <p:ext uri="{BB962C8B-B14F-4D97-AF65-F5344CB8AC3E}">
        <p14:creationId xmlns:p14="http://schemas.microsoft.com/office/powerpoint/2010/main" val="24106597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7A222F2B1C6064A98D54002195BF032" ma:contentTypeVersion="2" ma:contentTypeDescription="Create a new document." ma:contentTypeScope="" ma:versionID="1d54520648bdeab92ea323b99b94fe94">
  <xsd:schema xmlns:xsd="http://www.w3.org/2001/XMLSchema" xmlns:xs="http://www.w3.org/2001/XMLSchema" xmlns:p="http://schemas.microsoft.com/office/2006/metadata/properties" xmlns:ns2="848930ff-f17d-444f-9bdc-5cdcb29de823" targetNamespace="http://schemas.microsoft.com/office/2006/metadata/properties" ma:root="true" ma:fieldsID="c02e5ee4b7b763c9e9056311ee53fcf4" ns2:_="">
    <xsd:import namespace="848930ff-f17d-444f-9bdc-5cdcb29de82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8930ff-f17d-444f-9bdc-5cdcb29de8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0C636F-F896-4E80-A899-B8F6ED532F64}">
  <ds:schemaRefs>
    <ds:schemaRef ds:uri="848930ff-f17d-444f-9bdc-5cdcb29de82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0AC0E33-8D7C-44AA-8735-C1E4F5527317}">
  <ds:schemaRefs>
    <ds:schemaRef ds:uri="http://schemas.microsoft.com/sharepoint/v3/contenttype/forms"/>
  </ds:schemaRefs>
</ds:datastoreItem>
</file>

<file path=customXml/itemProps3.xml><?xml version="1.0" encoding="utf-8"?>
<ds:datastoreItem xmlns:ds="http://schemas.openxmlformats.org/officeDocument/2006/customXml" ds:itemID="{FB6ACEC3-8E4D-4C87-AB87-8487A78F44FC}">
  <ds:schemaRefs>
    <ds:schemaRef ds:uri="848930ff-f17d-444f-9bdc-5cdcb29de8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1985</TotalTime>
  <Words>2748</Words>
  <Application>Microsoft Office PowerPoint</Application>
  <PresentationFormat>Widescreen</PresentationFormat>
  <Paragraphs>391</Paragraphs>
  <Slides>37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Arial Narrow</vt:lpstr>
      <vt:lpstr>Calibri</vt:lpstr>
      <vt:lpstr>Times New Roman</vt:lpstr>
      <vt:lpstr>Office Theme</vt:lpstr>
      <vt:lpstr>PowerPoint Presentation</vt:lpstr>
      <vt:lpstr>Outline</vt:lpstr>
      <vt:lpstr>Types of Radiation</vt:lpstr>
      <vt:lpstr>Types of Radiation</vt:lpstr>
      <vt:lpstr>Charged Ions in the Space Environment</vt:lpstr>
      <vt:lpstr>Health Effects of Radiation</vt:lpstr>
      <vt:lpstr>Space Radiation Environments</vt:lpstr>
      <vt:lpstr>Free Space GCR and SPE Environments</vt:lpstr>
      <vt:lpstr>Surface GCR Environments</vt:lpstr>
      <vt:lpstr>Space Radiation Environments</vt:lpstr>
      <vt:lpstr>Space Weather Models </vt:lpstr>
      <vt:lpstr>NASA Radiation Monitors for Crew Protection</vt:lpstr>
      <vt:lpstr>Radiation Exposure Quantities</vt:lpstr>
      <vt:lpstr>Effectiveness of Shielding Materials – Old Paradigm</vt:lpstr>
      <vt:lpstr>Effectiveness of Shielding Materials – New Paradigm</vt:lpstr>
      <vt:lpstr>Effectiveness of Shielding Materials – New Paradigm</vt:lpstr>
      <vt:lpstr>Radiation Protection Requirements</vt:lpstr>
      <vt:lpstr>Suggested Radiation Protection Design Goals</vt:lpstr>
      <vt:lpstr>Tools Needed to Predict Crew Exposure</vt:lpstr>
      <vt:lpstr>The On-Line Tool for the Assessment of Radiation in Space (OLTARIS)</vt:lpstr>
      <vt:lpstr>Analyzing Protection Provided by Complex Spacecraft Geometry – Ray Tracing</vt:lpstr>
      <vt:lpstr>Analyzing Protection Provided by Complex Spacecraft Geometry – Incorporation of Body Models in Vehicle Geometry</vt:lpstr>
      <vt:lpstr>ISS-Derived Habitat Developed for AES RadWorks SPE Protection Study</vt:lpstr>
      <vt:lpstr>Locations Used for Baseline Analysis</vt:lpstr>
      <vt:lpstr>Astronaut Effective Dose in the Crew Quarters</vt:lpstr>
      <vt:lpstr>Astronaut Effective Dose at Other Locations</vt:lpstr>
      <vt:lpstr>Two Storm Shelter Concepts Examined</vt:lpstr>
      <vt:lpstr>Effective Dose for GCR</vt:lpstr>
      <vt:lpstr>SPE Protection – Radiation Protection Garments</vt:lpstr>
      <vt:lpstr>SPE Storm Shelters – Reconfigurable Logistics</vt:lpstr>
      <vt:lpstr>SPE Storm Shelters – Water Wall Systems</vt:lpstr>
      <vt:lpstr>Use of Regolith to Shield Surface Habitats</vt:lpstr>
      <vt:lpstr>Summary</vt:lpstr>
      <vt:lpstr>PowerPoint Presentation</vt:lpstr>
      <vt:lpstr>PowerPoint Presentation</vt:lpstr>
      <vt:lpstr>Space Radiation in Context</vt:lpstr>
      <vt:lpstr>Crew Doses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Susanne Waltz</dc:creator>
  <cp:lastModifiedBy>Clowdsley, Martha (LARC-D309)</cp:lastModifiedBy>
  <cp:revision>43</cp:revision>
  <dcterms:created xsi:type="dcterms:W3CDTF">2010-11-23T17:33:25Z</dcterms:created>
  <dcterms:modified xsi:type="dcterms:W3CDTF">2022-04-28T13:12:39Z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0x01010057A222F2B1C6064A98D54002195BF032</vt:lpwstr>
  </property>
</Properties>
</file>