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8" r:id="rId5"/>
    <p:sldId id="261" r:id="rId6"/>
    <p:sldId id="321" r:id="rId7"/>
    <p:sldId id="323" r:id="rId8"/>
    <p:sldId id="282" r:id="rId9"/>
    <p:sldId id="308" r:id="rId10"/>
    <p:sldId id="280" r:id="rId11"/>
    <p:sldId id="305" r:id="rId12"/>
    <p:sldId id="324" r:id="rId13"/>
    <p:sldId id="325" r:id="rId14"/>
    <p:sldId id="337" r:id="rId15"/>
    <p:sldId id="338" r:id="rId16"/>
    <p:sldId id="332" r:id="rId17"/>
    <p:sldId id="315" r:id="rId18"/>
    <p:sldId id="335" r:id="rId19"/>
    <p:sldId id="326" r:id="rId20"/>
    <p:sldId id="336" r:id="rId21"/>
    <p:sldId id="334" r:id="rId22"/>
    <p:sldId id="333" r:id="rId23"/>
    <p:sldId id="331" r:id="rId24"/>
    <p:sldId id="268" r:id="rId25"/>
    <p:sldId id="319" r:id="rId26"/>
    <p:sldId id="295" r:id="rId27"/>
    <p:sldId id="306" r:id="rId28"/>
    <p:sldId id="330" r:id="rId29"/>
  </p:sldIdLst>
  <p:sldSz cx="12188825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pleford, Irene - 0400 - MITLL" initials="SI0M" lastIdx="1" clrIdx="0">
    <p:extLst>
      <p:ext uri="{19B8F6BF-5375-455C-9EA6-DF929625EA0E}">
        <p15:presenceInfo xmlns:p15="http://schemas.microsoft.com/office/powerpoint/2012/main" userId="S::irene.stapleford@ll.mit.edu::a3e9dd6c-0b81-40b2-af95-77c50a2107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C"/>
    <a:srgbClr val="FFB0B0"/>
    <a:srgbClr val="FFCCCC"/>
    <a:srgbClr val="FFFFCC"/>
    <a:srgbClr val="CCFFCC"/>
    <a:srgbClr val="E7E8EA"/>
    <a:srgbClr val="B1E7B5"/>
    <a:srgbClr val="B6FFB5"/>
    <a:srgbClr val="9E7500"/>
    <a:srgbClr val="D09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0"/>
    <p:restoredTop sz="96408" autoAdjust="0"/>
  </p:normalViewPr>
  <p:slideViewPr>
    <p:cSldViewPr snapToGrid="0">
      <p:cViewPr varScale="1">
        <p:scale>
          <a:sx n="106" d="100"/>
          <a:sy n="106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ACB2D5B-BD9C-4B42-843A-86946F6383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9B32AEC-891D-8640-9025-DE98BFC7F3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1853BFE-47B1-9845-9CC9-5C471D0F8AA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5247FC7-38A5-5D43-A901-74A75144344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fld id="{70AC1961-0E62-B04F-9517-DD92236612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053F429-5C08-A843-952F-B984B3C069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78E0175-E457-3F42-8BBA-97FDC710138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493E480-00DA-6448-82A2-F5087882C41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A875A9D2-5EF4-FB4A-9197-A9D595AF88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Times New Roman" pitchFamily="-110" charset="0"/>
              </a:defRPr>
            </a:lvl1pPr>
          </a:lstStyle>
          <a:p>
            <a:pPr>
              <a:defRPr/>
            </a:pPr>
            <a:fld id="{9F5815CC-753C-7A44-9FE0-4F49D8F1E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B3889013-5045-AF40-8516-8A11E73BD62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1225" y="4343400"/>
            <a:ext cx="50323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816621DC-7C61-A341-95BC-2FF37D5AD54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3700" y="692150"/>
            <a:ext cx="60706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0" charset="0"/>
        <a:ea typeface="ＭＳ Ｐゴシック" pitchFamily="-110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Slide Image Placeholder 1">
            <a:extLst>
              <a:ext uri="{FF2B5EF4-FFF2-40B4-BE49-F238E27FC236}">
                <a16:creationId xmlns:a16="http://schemas.microsoft.com/office/drawing/2014/main" id="{477D4CF8-B8E3-C146-A045-B415E7FFA2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6" name="Notes Placeholder 2">
            <a:extLst>
              <a:ext uri="{FF2B5EF4-FFF2-40B4-BE49-F238E27FC236}">
                <a16:creationId xmlns:a16="http://schemas.microsoft.com/office/drawing/2014/main" id="{B4EBB510-F2FA-CF4E-AF6E-5184F9C7F1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Slide Number Placeholder 3">
            <a:extLst>
              <a:ext uri="{FF2B5EF4-FFF2-40B4-BE49-F238E27FC236}">
                <a16:creationId xmlns:a16="http://schemas.microsoft.com/office/drawing/2014/main" id="{CE616F84-14E6-CF4F-A9B2-C95F9216D0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331901-9AB9-1041-A2DD-9C454D075445}" type="slidenum">
              <a:rPr lang="en-US" altLang="en-US" sz="1000" smtClean="0">
                <a:latin typeface="Times New Roman" panose="02020603050405020304" pitchFamily="18" charset="0"/>
              </a:rPr>
              <a:pPr/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644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2603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6328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323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6130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802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787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651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325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895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7073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5855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4824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1315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064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177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06467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1842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5815CC-753C-7A44-9FE0-4F49D8F1E9FD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372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83742D-B310-4329-800A-6F655CB68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2" y="0"/>
            <a:ext cx="12179300" cy="6858000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B8033BAF-DAAD-514F-8607-F145A729F799}"/>
              </a:ext>
            </a:extLst>
          </p:cNvPr>
          <p:cNvSpPr>
            <a:spLocks/>
          </p:cNvSpPr>
          <p:nvPr/>
        </p:nvSpPr>
        <p:spPr bwMode="auto">
          <a:xfrm>
            <a:off x="0" y="950913"/>
            <a:ext cx="121888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-110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E2B22296-10BC-2440-B069-EA0D59E15A7D}"/>
              </a:ext>
            </a:extLst>
          </p:cNvPr>
          <p:cNvSpPr>
            <a:spLocks/>
          </p:cNvSpPr>
          <p:nvPr/>
        </p:nvSpPr>
        <p:spPr bwMode="auto">
          <a:xfrm>
            <a:off x="0" y="6354763"/>
            <a:ext cx="121888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-110" charset="0"/>
            </a:endParaRPr>
          </a:p>
        </p:txBody>
      </p:sp>
      <p:pic>
        <p:nvPicPr>
          <p:cNvPr id="7" name="Picture 14" descr="LL_Logo_blue.png">
            <a:extLst>
              <a:ext uri="{FF2B5EF4-FFF2-40B4-BE49-F238E27FC236}">
                <a16:creationId xmlns:a16="http://schemas.microsoft.com/office/drawing/2014/main" id="{573B7D2B-4B70-7646-8F38-206AA2733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913" y="5424488"/>
            <a:ext cx="3429000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43188B-70CB-8841-B7BA-4EB3A3879591}"/>
              </a:ext>
            </a:extLst>
          </p:cNvPr>
          <p:cNvSpPr txBox="1"/>
          <p:nvPr/>
        </p:nvSpPr>
        <p:spPr>
          <a:xfrm>
            <a:off x="28575" y="6078538"/>
            <a:ext cx="5699125" cy="231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900" i="1" cap="all" dirty="0">
                <a:solidFill>
                  <a:srgbClr val="6D6D6D"/>
                </a:solidFill>
                <a:latin typeface="Arial" pitchFamily="-110" charset="0"/>
              </a:rPr>
              <a:t>Distribution Statement A:</a:t>
            </a:r>
            <a:r>
              <a:rPr lang="en-US" sz="900" dirty="0">
                <a:solidFill>
                  <a:srgbClr val="6D6D6D"/>
                </a:solidFill>
                <a:latin typeface="Arial" pitchFamily="-110" charset="0"/>
              </a:rPr>
              <a:t> Approved for public release; distribution is unlimited.</a:t>
            </a:r>
          </a:p>
        </p:txBody>
      </p:sp>
      <p:sp>
        <p:nvSpPr>
          <p:cNvPr id="614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109183" y="1389888"/>
            <a:ext cx="9970459" cy="1298448"/>
          </a:xfrm>
        </p:spPr>
        <p:txBody>
          <a:bodyPr anchor="b"/>
          <a:lstStyle>
            <a:lvl1pPr>
              <a:lnSpc>
                <a:spcPct val="100000"/>
              </a:lnSpc>
              <a:spcAft>
                <a:spcPts val="600"/>
              </a:spcAft>
              <a:defRPr sz="3600"/>
            </a:lvl1pPr>
          </a:lstStyle>
          <a:p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6202" name="Rectangle 108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09183" y="3008376"/>
            <a:ext cx="9970459" cy="1792224"/>
          </a:xfrm>
          <a:prstGeom prst="rect">
            <a:avLst/>
          </a:prstGeom>
          <a:ln w="12700">
            <a:headEnd type="none" w="sm" len="sm"/>
            <a:tailEnd type="none" w="sm" len="sm"/>
          </a:ln>
        </p:spPr>
        <p:txBody>
          <a:bodyPr lIns="91440" tIns="45720" rIns="91440" bIns="45720" anchor="ctr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Tx/>
              <a:buNone/>
              <a:defRPr sz="2200"/>
            </a:lvl1pPr>
          </a:lstStyle>
          <a:p>
            <a:r>
              <a:rPr lang="en-US" altLang="en-US"/>
              <a:t>Click to edit Master subtitle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096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120" y="100584"/>
            <a:ext cx="9744384" cy="81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819" y="1289304"/>
            <a:ext cx="10921187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Arial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93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33819" y="1289304"/>
            <a:ext cx="5314328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Wingdings" charset="2"/>
              <a:buChar char="§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0"/>
          </p:nvPr>
        </p:nvSpPr>
        <p:spPr>
          <a:xfrm>
            <a:off x="6216301" y="1289304"/>
            <a:ext cx="5314328" cy="4828032"/>
          </a:xfrm>
          <a:prstGeom prst="rect">
            <a:avLst/>
          </a:prstGeom>
        </p:spPr>
        <p:txBody>
          <a:bodyPr/>
          <a:lstStyle>
            <a:lvl1pPr marL="237744" indent="-237744">
              <a:lnSpc>
                <a:spcPct val="90000"/>
              </a:lnSpc>
              <a:spcBef>
                <a:spcPts val="1200"/>
              </a:spcBef>
              <a:buSzPct val="100000"/>
              <a:buFont typeface="Arial"/>
              <a:buChar char="•"/>
              <a:defRPr/>
            </a:lvl1pPr>
            <a:lvl2pPr marL="539496" indent="-256032">
              <a:lnSpc>
                <a:spcPct val="90000"/>
              </a:lnSpc>
              <a:spcBef>
                <a:spcPts val="600"/>
              </a:spcBef>
              <a:defRPr/>
            </a:lvl2pPr>
            <a:lvl3pPr marL="758952" indent="-182880">
              <a:lnSpc>
                <a:spcPct val="90000"/>
              </a:lnSpc>
              <a:spcBef>
                <a:spcPts val="600"/>
              </a:spcBef>
              <a:buSzPct val="90000"/>
              <a:buFont typeface="Wingdings" charset="2"/>
              <a:buChar char="§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buSzPct val="85000"/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6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758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2" y="1293094"/>
            <a:ext cx="10915522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567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2" y="1293094"/>
            <a:ext cx="10915522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4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33082" y="1293094"/>
            <a:ext cx="10915522" cy="483061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defRPr/>
            </a:lvl1pPr>
            <a:lvl2pPr marL="539750" indent="-255588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800"/>
            </a:lvl2pPr>
            <a:lvl3pPr marL="757238" indent="-18415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/>
            </a:lvl3pPr>
            <a:lvl4pPr marL="10332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/>
            </a:lvl4pPr>
            <a:lvl5pPr marL="1261872" inden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/>
            </a:lvl5pPr>
            <a:lvl6pPr>
              <a:buFont typeface="Arial" pitchFamily="34" charset="0"/>
              <a:buChar char="•"/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84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2109892-72D1-0048-9280-686B67935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0" y="127000"/>
            <a:ext cx="728663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6">
            <a:extLst>
              <a:ext uri="{FF2B5EF4-FFF2-40B4-BE49-F238E27FC236}">
                <a16:creationId xmlns:a16="http://schemas.microsoft.com/office/drawing/2014/main" id="{82F38185-33DD-F541-80B2-C65FD08419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46175" y="100013"/>
            <a:ext cx="9677400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64" tIns="46033" rIns="92064" bIns="460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96A4902B-1042-1445-B5FD-11B67F19B5F9}"/>
              </a:ext>
            </a:extLst>
          </p:cNvPr>
          <p:cNvSpPr>
            <a:spLocks/>
          </p:cNvSpPr>
          <p:nvPr/>
        </p:nvSpPr>
        <p:spPr bwMode="auto">
          <a:xfrm>
            <a:off x="0" y="950913"/>
            <a:ext cx="121888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-110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3C22BF9E-DD9E-E249-942E-7C72A3613A90}"/>
              </a:ext>
            </a:extLst>
          </p:cNvPr>
          <p:cNvSpPr>
            <a:spLocks/>
          </p:cNvSpPr>
          <p:nvPr/>
        </p:nvSpPr>
        <p:spPr bwMode="auto">
          <a:xfrm>
            <a:off x="0" y="6354763"/>
            <a:ext cx="12188825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144" y="0"/>
              </a:cxn>
              <a:cxn ang="0">
                <a:pos x="0" y="0"/>
              </a:cxn>
            </a:cxnLst>
            <a:rect l="0" t="0" r="r" b="b"/>
            <a:pathLst>
              <a:path w="6145" h="1">
                <a:moveTo>
                  <a:pt x="0" y="0"/>
                </a:moveTo>
                <a:lnTo>
                  <a:pt x="6144" y="0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-110" charset="0"/>
            </a:endParaRPr>
          </a:p>
        </p:txBody>
      </p:sp>
      <p:pic>
        <p:nvPicPr>
          <p:cNvPr id="1030" name="Picture 7" descr="LL_Logo_alone_blue.png">
            <a:extLst>
              <a:ext uri="{FF2B5EF4-FFF2-40B4-BE49-F238E27FC236}">
                <a16:creationId xmlns:a16="http://schemas.microsoft.com/office/drawing/2014/main" id="{B7D5C87E-79CA-064E-92DD-F749FB241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247650"/>
            <a:ext cx="5492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8" descr="LL_Logo_blue_nomark.png">
            <a:extLst>
              <a:ext uri="{FF2B5EF4-FFF2-40B4-BE49-F238E27FC236}">
                <a16:creationId xmlns:a16="http://schemas.microsoft.com/office/drawing/2014/main" id="{02AA071B-F14A-9F46-BFA1-24923939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0" y="6473825"/>
            <a:ext cx="202247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032">
            <a:extLst>
              <a:ext uri="{FF2B5EF4-FFF2-40B4-BE49-F238E27FC236}">
                <a16:creationId xmlns:a16="http://schemas.microsoft.com/office/drawing/2014/main" id="{141C9B63-EC58-E949-BBCE-ED643408D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6451600"/>
            <a:ext cx="2670175" cy="406400"/>
          </a:xfrm>
          <a:prstGeom prst="rect">
            <a:avLst/>
          </a:prstGeom>
          <a:noFill/>
          <a:ln>
            <a:noFill/>
          </a:ln>
        </p:spPr>
        <p:txBody>
          <a:bodyPr lIns="4572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en-US" sz="700" dirty="0">
                <a:solidFill>
                  <a:srgbClr val="000000"/>
                </a:solidFill>
                <a:cs typeface="Arial" panose="020B0604020202020204" pitchFamily="34" charset="0"/>
              </a:rPr>
              <a:t>Lincoln Laboratory Air Traffic Control Workshop 2022</a:t>
            </a:r>
          </a:p>
          <a:p>
            <a:pPr>
              <a:defRPr/>
            </a:pPr>
            <a:r>
              <a:rPr lang="en-US" altLang="en-US" sz="700" dirty="0">
                <a:solidFill>
                  <a:srgbClr val="000000"/>
                </a:solidFill>
                <a:cs typeface="Arial" panose="020B0604020202020204" pitchFamily="34" charset="0"/>
              </a:rPr>
              <a:t>Weather Considerations for Advanced Air Mobility - </a:t>
            </a:r>
            <a:fld id="{844B3120-8D2C-3648-AEAC-51D4F0321A96}" type="slidenum">
              <a:rPr lang="en-US" altLang="en-US" sz="700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 sz="7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700" dirty="0">
                <a:solidFill>
                  <a:srgbClr val="000000"/>
                </a:solidFill>
                <a:cs typeface="Arial" panose="020B0604020202020204" pitchFamily="34" charset="0"/>
              </a:rPr>
              <a:t>TAB 3 May 2022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2" r:id="rId2"/>
    <p:sldLayoutId id="2147483663" r:id="rId3"/>
    <p:sldLayoutId id="2147483664" r:id="rId4"/>
    <p:sldLayoutId id="2147483667" r:id="rId5"/>
    <p:sldLayoutId id="2147483668" r:id="rId6"/>
    <p:sldLayoutId id="2147483670" r:id="rId7"/>
  </p:sldLayoutIdLst>
  <p:txStyles>
    <p:titleStyle>
      <a:lvl1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2pPr>
      <a:lvl3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3pPr>
      <a:lvl4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4pPr>
      <a:lvl5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5pPr>
      <a:lvl6pPr marL="4572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6pPr>
      <a:lvl7pPr marL="9144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7pPr>
      <a:lvl8pPr marL="13716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8pPr>
      <a:lvl9pPr marL="1828800" algn="ctr" rtl="0" eaLnBrk="1" fontAlgn="base" hangingPunct="1">
        <a:lnSpc>
          <a:spcPts val="3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-110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25000"/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862013" indent="-34131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b="1">
          <a:solidFill>
            <a:schemeClr val="tx1"/>
          </a:solidFill>
          <a:latin typeface="+mn-lt"/>
          <a:ea typeface="ＭＳ Ｐゴシック" pitchFamily="-110" charset="-128"/>
        </a:defRPr>
      </a:lvl2pPr>
      <a:lvl3pPr marL="1204913" indent="-2286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600" b="1">
          <a:solidFill>
            <a:schemeClr val="tx1"/>
          </a:solidFill>
          <a:latin typeface="+mn-lt"/>
          <a:ea typeface="ＭＳ Ｐゴシック" pitchFamily="-110" charset="-128"/>
        </a:defRPr>
      </a:lvl3pPr>
      <a:lvl4pPr marL="1546225" indent="-119063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4pPr>
      <a:lvl5pPr marL="1828800" algn="l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5pPr>
      <a:lvl6pPr marL="22860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6pPr>
      <a:lvl7pPr marL="27432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7pPr>
      <a:lvl8pPr marL="32004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8pPr>
      <a:lvl9pPr marL="36576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 "/>
        <a:defRPr sz="1400" b="1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6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2.jpg"/><Relationship Id="rId4" Type="http://schemas.microsoft.com/office/2007/relationships/hdphoto" Target="../media/hdphoto2.wdp"/><Relationship Id="rId9" Type="http://schemas.openxmlformats.org/officeDocument/2006/relationships/image" Target="../media/image3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10" Type="http://schemas.openxmlformats.org/officeDocument/2006/relationships/image" Target="../media/image40.jp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eg"/><Relationship Id="rId7" Type="http://schemas.openxmlformats.org/officeDocument/2006/relationships/image" Target="../media/image58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2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61.gif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5.jp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4.png"/><Relationship Id="rId11" Type="http://schemas.openxmlformats.org/officeDocument/2006/relationships/image" Target="../media/image57.jpg"/><Relationship Id="rId5" Type="http://schemas.openxmlformats.org/officeDocument/2006/relationships/image" Target="../media/image63.pn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18" Type="http://schemas.openxmlformats.org/officeDocument/2006/relationships/image" Target="../media/image82.png"/><Relationship Id="rId26" Type="http://schemas.openxmlformats.org/officeDocument/2006/relationships/image" Target="../media/image88.png"/><Relationship Id="rId3" Type="http://schemas.openxmlformats.org/officeDocument/2006/relationships/image" Target="../media/image71.jpg"/><Relationship Id="rId21" Type="http://schemas.openxmlformats.org/officeDocument/2006/relationships/image" Target="../media/image83.png"/><Relationship Id="rId7" Type="http://schemas.openxmlformats.org/officeDocument/2006/relationships/image" Target="../media/image73.png"/><Relationship Id="rId12" Type="http://schemas.openxmlformats.org/officeDocument/2006/relationships/image" Target="../media/image23.png"/><Relationship Id="rId17" Type="http://schemas.openxmlformats.org/officeDocument/2006/relationships/image" Target="../media/image81.png"/><Relationship Id="rId25" Type="http://schemas.openxmlformats.org/officeDocument/2006/relationships/image" Target="../media/image87.jpe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0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11" Type="http://schemas.openxmlformats.org/officeDocument/2006/relationships/image" Target="../media/image77.png"/><Relationship Id="rId24" Type="http://schemas.openxmlformats.org/officeDocument/2006/relationships/image" Target="../media/image86.png"/><Relationship Id="rId5" Type="http://schemas.microsoft.com/office/2007/relationships/hdphoto" Target="../media/hdphoto3.wdp"/><Relationship Id="rId15" Type="http://schemas.openxmlformats.org/officeDocument/2006/relationships/image" Target="../media/image79.png"/><Relationship Id="rId23" Type="http://schemas.openxmlformats.org/officeDocument/2006/relationships/image" Target="../media/image85.png"/><Relationship Id="rId10" Type="http://schemas.openxmlformats.org/officeDocument/2006/relationships/image" Target="../media/image76.png"/><Relationship Id="rId19" Type="http://schemas.openxmlformats.org/officeDocument/2006/relationships/image" Target="../media/image21.png"/><Relationship Id="rId4" Type="http://schemas.openxmlformats.org/officeDocument/2006/relationships/image" Target="../media/image72.png"/><Relationship Id="rId9" Type="http://schemas.openxmlformats.org/officeDocument/2006/relationships/image" Target="../media/image75.png"/><Relationship Id="rId14" Type="http://schemas.openxmlformats.org/officeDocument/2006/relationships/image" Target="../media/image20.png"/><Relationship Id="rId22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1">
            <a:extLst>
              <a:ext uri="{FF2B5EF4-FFF2-40B4-BE49-F238E27FC236}">
                <a16:creationId xmlns:a16="http://schemas.microsoft.com/office/drawing/2014/main" id="{57F7003F-B06D-B54C-8FC0-727408F089B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346325" y="4137025"/>
            <a:ext cx="7481888" cy="923925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vert="horz" wrap="square" numCol="1" anchor="t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sz="2000" dirty="0"/>
              <a:t>Virtual Air Traffic Control Workshop 2022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sz="1800" dirty="0"/>
              <a:t>Timothy Bonin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sz="1800" dirty="0"/>
              <a:t>3 May 2022</a:t>
            </a:r>
          </a:p>
        </p:txBody>
      </p:sp>
      <p:sp>
        <p:nvSpPr>
          <p:cNvPr id="5123" name="Title 5">
            <a:extLst>
              <a:ext uri="{FF2B5EF4-FFF2-40B4-BE49-F238E27FC236}">
                <a16:creationId xmlns:a16="http://schemas.microsoft.com/office/drawing/2014/main" id="{1C31FAD0-E10F-404B-B8C3-1AFD76181D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11150" y="1131888"/>
            <a:ext cx="11603038" cy="1273175"/>
          </a:xfrm>
        </p:spPr>
        <p:txBody>
          <a:bodyPr anchor="t"/>
          <a:lstStyle/>
          <a:p>
            <a:pPr eaLnBrk="1" hangingPunct="1"/>
            <a:r>
              <a:rPr lang="en-US" dirty="0"/>
              <a:t>Weather Considerations for Advanced Air Mobility</a:t>
            </a:r>
            <a:endParaRPr lang="en-US" alt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C2ADDE7-9DD3-49D8-975C-7F6B2C652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023" y="2621399"/>
            <a:ext cx="1348777" cy="13542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9F070-F089-429A-8F30-87293699FC99}"/>
              </a:ext>
            </a:extLst>
          </p:cNvPr>
          <p:cNvSpPr txBox="1"/>
          <p:nvPr/>
        </p:nvSpPr>
        <p:spPr>
          <a:xfrm>
            <a:off x="11073474" y="6438748"/>
            <a:ext cx="11015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/>
              <a:t>Image Credit:  MIT 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itle 2">
            <a:extLst>
              <a:ext uri="{FF2B5EF4-FFF2-40B4-BE49-F238E27FC236}">
                <a16:creationId xmlns:a16="http://schemas.microsoft.com/office/drawing/2014/main" id="{0F92BA48-CB87-E14A-A264-885A90A436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Legal Notices</a:t>
            </a:r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1CB25AF0-2498-FC4A-81BA-8A2265100C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027817"/>
              </p:ext>
            </p:extLst>
          </p:nvPr>
        </p:nvGraphicFramePr>
        <p:xfrm>
          <a:off x="3417888" y="1493838"/>
          <a:ext cx="5029200" cy="2282600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2253">
                <a:tc>
                  <a:txBody>
                    <a:bodyPr/>
                    <a:lstStyle/>
                    <a:p>
                      <a:pPr algn="l"/>
                      <a:r>
                        <a:rPr lang="en-US" sz="1000" b="0" u="sng" dirty="0">
                          <a:solidFill>
                            <a:schemeClr val="tx1"/>
                          </a:solidFill>
                        </a:rPr>
                        <a:t>Distribution Statement</a:t>
                      </a:r>
                      <a:r>
                        <a:rPr lang="en-US" sz="1000" b="0" u="none" dirty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 Approved for public release; distribution is unlimited.</a:t>
                      </a:r>
                    </a:p>
                  </a:txBody>
                  <a:tcPr marL="50833" marR="50833" marT="25419" marB="254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91">
                <a:tc>
                  <a:txBody>
                    <a:bodyPr/>
                    <a:lstStyle/>
                    <a:p>
                      <a:pPr algn="l"/>
                      <a:r>
                        <a:rPr lang="en-US" sz="1000" dirty="0"/>
                        <a:t>This material is based upon work supported by the National Aeronautics and Space Administration under Air Force Contract No. FA8702-15-D-0001. Any opinions, findings, conclusions or recommendations expressed in this material are those of the author(s) and do not necessarily reflect the views of the National Aeronautics and Space Administration .</a:t>
                      </a:r>
                    </a:p>
                  </a:txBody>
                  <a:tcPr marL="50833" marR="50833" marT="25419" marB="254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7456">
                <a:tc>
                  <a:txBody>
                    <a:bodyPr/>
                    <a:lstStyle/>
                    <a:p>
                      <a:pPr algn="l"/>
                      <a:br>
                        <a:rPr lang="en-US" sz="1000" dirty="0"/>
                      </a:br>
                      <a:r>
                        <a:rPr lang="en-US" sz="1000" dirty="0"/>
                        <a:t>Delivered to the US Government with Unlimited Rights, as defined in </a:t>
                      </a:r>
                      <a:r>
                        <a:rPr lang="en-US" sz="1000" dirty="0" err="1"/>
                        <a:t>DFARS</a:t>
                      </a:r>
                      <a:r>
                        <a:rPr lang="en-US" sz="1000" dirty="0"/>
                        <a:t> Part 252.227-7013 or 7014 (Feb 2014). Notwithstanding any copyright notice, U.S. Government rights in this work are defined by </a:t>
                      </a:r>
                      <a:r>
                        <a:rPr lang="en-US" sz="1000" dirty="0" err="1"/>
                        <a:t>DFARS</a:t>
                      </a:r>
                      <a:r>
                        <a:rPr lang="en-US" sz="1000" dirty="0"/>
                        <a:t> 252.227-7013 or </a:t>
                      </a:r>
                      <a:r>
                        <a:rPr lang="en-US" sz="1000" dirty="0" err="1"/>
                        <a:t>DFARS</a:t>
                      </a:r>
                      <a:r>
                        <a:rPr lang="en-US" sz="1000" dirty="0"/>
                        <a:t> 252.227-7014 as detailed above. Use of this work other than as specifically authorized by the U.S. Government may violate any copyrights that exist in this work.</a:t>
                      </a:r>
                    </a:p>
                  </a:txBody>
                  <a:tcPr marL="50833" marR="50833" marT="25419" marB="254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527F02E7-10E6-4E3E-BE32-07B6DAD64AC6}"/>
              </a:ext>
            </a:extLst>
          </p:cNvPr>
          <p:cNvSpPr/>
          <p:nvPr/>
        </p:nvSpPr>
        <p:spPr bwMode="auto">
          <a:xfrm>
            <a:off x="1" y="3793355"/>
            <a:ext cx="12188824" cy="2549133"/>
          </a:xfrm>
          <a:prstGeom prst="rect">
            <a:avLst/>
          </a:prstGeom>
          <a:solidFill>
            <a:srgbClr val="FEFDC6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EAE7EFE-AC8E-4D02-A45E-F28F4643599A}"/>
              </a:ext>
            </a:extLst>
          </p:cNvPr>
          <p:cNvSpPr/>
          <p:nvPr/>
        </p:nvSpPr>
        <p:spPr bwMode="auto">
          <a:xfrm>
            <a:off x="1" y="1288530"/>
            <a:ext cx="12188824" cy="2498638"/>
          </a:xfrm>
          <a:prstGeom prst="rect">
            <a:avLst/>
          </a:prstGeom>
          <a:solidFill>
            <a:srgbClr val="D2DCF2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77E2D-78BB-49A4-900D-72DCC579B65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86807" y="1372395"/>
            <a:ext cx="3429000" cy="20482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Operations Differ from Conventional Aviation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DA3934-3423-49CC-990E-905BF307C5A3}"/>
              </a:ext>
            </a:extLst>
          </p:cNvPr>
          <p:cNvSpPr txBox="1"/>
          <p:nvPr/>
        </p:nvSpPr>
        <p:spPr>
          <a:xfrm>
            <a:off x="4887362" y="6438351"/>
            <a:ext cx="2414099" cy="38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900" b="1" dirty="0"/>
              <a:t>AAM = Advanced Air Mobility</a:t>
            </a:r>
          </a:p>
          <a:p>
            <a:pPr algn="ctr">
              <a:spcAft>
                <a:spcPts val="100"/>
              </a:spcAft>
            </a:pPr>
            <a:r>
              <a:rPr lang="en-US" sz="900" b="1" dirty="0"/>
              <a:t>PBL = Planetary Boundary Layer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BBBF90-CA53-4D41-80CE-A3345C62C3A9}"/>
              </a:ext>
            </a:extLst>
          </p:cNvPr>
          <p:cNvSpPr txBox="1"/>
          <p:nvPr/>
        </p:nvSpPr>
        <p:spPr>
          <a:xfrm>
            <a:off x="833195" y="3461565"/>
            <a:ext cx="35413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/>
              <a:t>Airports in open areas and heavily sensed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3E55603-C811-4C36-9114-77F4CBFEFC2E}"/>
              </a:ext>
            </a:extLst>
          </p:cNvPr>
          <p:cNvSpPr txBox="1"/>
          <p:nvPr/>
        </p:nvSpPr>
        <p:spPr>
          <a:xfrm>
            <a:off x="8326786" y="6007145"/>
            <a:ext cx="3701655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/>
              <a:t>Mixed type of small vehicles with no deicing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80AF77-D7F6-40C7-A00C-B4C740E67598}"/>
              </a:ext>
            </a:extLst>
          </p:cNvPr>
          <p:cNvSpPr txBox="1"/>
          <p:nvPr/>
        </p:nvSpPr>
        <p:spPr>
          <a:xfrm rot="16200000">
            <a:off x="-796768" y="2245459"/>
            <a:ext cx="2498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Conventional Commercial Aviation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F968D82-C8E5-4D95-993B-B0055AD3A024}"/>
              </a:ext>
            </a:extLst>
          </p:cNvPr>
          <p:cNvSpPr txBox="1"/>
          <p:nvPr/>
        </p:nvSpPr>
        <p:spPr>
          <a:xfrm rot="16200000">
            <a:off x="-836111" y="4783442"/>
            <a:ext cx="2577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Advanced </a:t>
            </a:r>
            <a:br>
              <a:rPr lang="en-US" sz="1600" b="1" dirty="0"/>
            </a:br>
            <a:r>
              <a:rPr lang="en-US" sz="1600" b="1" dirty="0"/>
              <a:t>Air Mobility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8B68B1-9523-48C0-835D-2655B694CE6D}"/>
              </a:ext>
            </a:extLst>
          </p:cNvPr>
          <p:cNvSpPr txBox="1"/>
          <p:nvPr/>
        </p:nvSpPr>
        <p:spPr>
          <a:xfrm>
            <a:off x="9519067" y="968604"/>
            <a:ext cx="14116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Vehicle Type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8344E5-08D5-4B49-BDED-6F14C0CFCD42}"/>
              </a:ext>
            </a:extLst>
          </p:cNvPr>
          <p:cNvSpPr txBox="1"/>
          <p:nvPr/>
        </p:nvSpPr>
        <p:spPr>
          <a:xfrm>
            <a:off x="5551584" y="956466"/>
            <a:ext cx="1637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Cruise Altitude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3DAD1F-B772-4ECA-896E-B482C0CB97E0}"/>
              </a:ext>
            </a:extLst>
          </p:cNvPr>
          <p:cNvSpPr txBox="1"/>
          <p:nvPr/>
        </p:nvSpPr>
        <p:spPr>
          <a:xfrm>
            <a:off x="1742812" y="963191"/>
            <a:ext cx="1810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Takeoff/Landing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13973CA-3BC1-4A93-97AA-4C3FAF4B1F88}"/>
              </a:ext>
            </a:extLst>
          </p:cNvPr>
          <p:cNvSpPr txBox="1"/>
          <p:nvPr/>
        </p:nvSpPr>
        <p:spPr>
          <a:xfrm>
            <a:off x="4655770" y="3461565"/>
            <a:ext cx="3429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/>
              <a:t>High-altitude above most weather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5E97FB3-0888-42AF-9D3B-2A4372B09FA5}"/>
              </a:ext>
            </a:extLst>
          </p:cNvPr>
          <p:cNvSpPr txBox="1"/>
          <p:nvPr/>
        </p:nvSpPr>
        <p:spPr>
          <a:xfrm>
            <a:off x="8445967" y="3461565"/>
            <a:ext cx="3428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/>
              <a:t>Fixed-wing with deicing capability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8D02C8-EE6B-4A59-B3DD-E46E34C8208A}"/>
              </a:ext>
            </a:extLst>
          </p:cNvPr>
          <p:cNvSpPr txBox="1"/>
          <p:nvPr/>
        </p:nvSpPr>
        <p:spPr>
          <a:xfrm>
            <a:off x="744939" y="6007145"/>
            <a:ext cx="371011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/>
              <a:t>Vertiports in built up areas and little sensing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68E241-3842-4553-8C14-5DAC316580A5}"/>
              </a:ext>
            </a:extLst>
          </p:cNvPr>
          <p:cNvSpPr txBox="1"/>
          <p:nvPr/>
        </p:nvSpPr>
        <p:spPr>
          <a:xfrm>
            <a:off x="4655770" y="6007145"/>
            <a:ext cx="3428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/>
              <a:t>Low-altitude in the dynamic PBL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B30E33-E35F-4C56-AB54-F774EFE77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461" y="1371944"/>
            <a:ext cx="3430308" cy="20834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82025F-DAA9-4088-BFBF-724C149C8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807" y="3926117"/>
            <a:ext cx="3486634" cy="20416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29490A-30EB-4FED-A18E-EC83EC7FCC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5966" y="3926116"/>
            <a:ext cx="3428999" cy="20482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079134-0647-4E8C-BA19-8849D34FA50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562" r="5267"/>
          <a:stretch/>
        </p:blipFill>
        <p:spPr>
          <a:xfrm>
            <a:off x="4654461" y="3926115"/>
            <a:ext cx="3428999" cy="20416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F115A77-4032-47F8-BF6C-3A1E3BC4A65C}"/>
              </a:ext>
            </a:extLst>
          </p:cNvPr>
          <p:cNvSpPr txBox="1"/>
          <p:nvPr/>
        </p:nvSpPr>
        <p:spPr>
          <a:xfrm>
            <a:off x="2527421" y="6418862"/>
            <a:ext cx="23599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Credits: Top: Creative Commons (CC)</a:t>
            </a:r>
          </a:p>
          <a:p>
            <a:r>
              <a:rPr lang="en-US" sz="800" b="1" dirty="0"/>
              <a:t> Bottom: NASA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ECDD16-FAEF-4242-BD67-04588195A144}"/>
              </a:ext>
            </a:extLst>
          </p:cNvPr>
          <p:cNvSpPr txBox="1"/>
          <p:nvPr/>
        </p:nvSpPr>
        <p:spPr>
          <a:xfrm>
            <a:off x="905101" y="3217328"/>
            <a:ext cx="72167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Jelson25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41610D-3282-4D8E-BE66-C1388E32A133}"/>
              </a:ext>
            </a:extLst>
          </p:cNvPr>
          <p:cNvSpPr txBox="1"/>
          <p:nvPr/>
        </p:nvSpPr>
        <p:spPr>
          <a:xfrm>
            <a:off x="4701852" y="3255323"/>
            <a:ext cx="6719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oatsy40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38CCB30-DB3A-4912-A597-31E7F62AF3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423" y="1385160"/>
            <a:ext cx="3451542" cy="2070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7106FDF9-DAE9-4794-BB32-8B6DF031EDD0}"/>
              </a:ext>
            </a:extLst>
          </p:cNvPr>
          <p:cNvSpPr txBox="1"/>
          <p:nvPr/>
        </p:nvSpPr>
        <p:spPr>
          <a:xfrm>
            <a:off x="8364681" y="3245123"/>
            <a:ext cx="10631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longhairthai.com</a:t>
            </a:r>
          </a:p>
        </p:txBody>
      </p:sp>
    </p:spTree>
    <p:extLst>
      <p:ext uri="{BB962C8B-B14F-4D97-AF65-F5344CB8AC3E}">
        <p14:creationId xmlns:p14="http://schemas.microsoft.com/office/powerpoint/2010/main" val="2213981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5BC67-AC11-4F6E-BEEF-65290494E16F}"/>
              </a:ext>
            </a:extLst>
          </p:cNvPr>
          <p:cNvGrpSpPr/>
          <p:nvPr/>
        </p:nvGrpSpPr>
        <p:grpSpPr>
          <a:xfrm>
            <a:off x="0" y="950494"/>
            <a:ext cx="12199937" cy="5410075"/>
            <a:chOff x="0" y="950494"/>
            <a:chExt cx="12199937" cy="54100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644776-2352-43F4-A580-5F2D1CFBC0C6}"/>
                </a:ext>
              </a:extLst>
            </p:cNvPr>
            <p:cNvGrpSpPr/>
            <p:nvPr/>
          </p:nvGrpSpPr>
          <p:grpSpPr>
            <a:xfrm>
              <a:off x="0" y="950494"/>
              <a:ext cx="12199937" cy="5389755"/>
              <a:chOff x="0" y="950494"/>
              <a:chExt cx="12199937" cy="538975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DE70B8E-F541-4BCE-A56A-4D4BAE3ED53E}"/>
                  </a:ext>
                </a:extLst>
              </p:cNvPr>
              <p:cNvSpPr/>
              <p:nvPr/>
            </p:nvSpPr>
            <p:spPr bwMode="auto">
              <a:xfrm>
                <a:off x="0" y="950494"/>
                <a:ext cx="12199937" cy="2093493"/>
              </a:xfrm>
              <a:prstGeom prst="rect">
                <a:avLst/>
              </a:prstGeom>
              <a:gradFill flip="none" rotWithShape="1">
                <a:gsLst>
                  <a:gs pos="88350">
                    <a:srgbClr val="FED7AE"/>
                  </a:gs>
                  <a:gs pos="49000">
                    <a:srgbClr val="F8A733"/>
                  </a:gs>
                  <a:gs pos="0">
                    <a:srgbClr val="6F5D85"/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05FDF81-87E2-46D1-91CE-94D6E575A7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3007892"/>
                <a:ext cx="12199937" cy="3332357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74BCAD-B39E-42A4-BF45-63C6E1B3D030}"/>
                </a:ext>
              </a:extLst>
            </p:cNvPr>
            <p:cNvSpPr/>
            <p:nvPr/>
          </p:nvSpPr>
          <p:spPr bwMode="auto">
            <a:xfrm>
              <a:off x="0" y="970814"/>
              <a:ext cx="12199937" cy="5389755"/>
            </a:xfrm>
            <a:prstGeom prst="rect">
              <a:avLst/>
            </a:prstGeom>
            <a:solidFill>
              <a:srgbClr val="FFFFFF">
                <a:alpha val="50980"/>
              </a:srgb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</p:grpSp>
      <p:sp>
        <p:nvSpPr>
          <p:cNvPr id="56" name="Title 55">
            <a:extLst>
              <a:ext uri="{FF2B5EF4-FFF2-40B4-BE49-F238E27FC236}">
                <a16:creationId xmlns:a16="http://schemas.microsoft.com/office/drawing/2014/main" id="{D232F904-71A2-4ACB-96E3-A7606B27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Weather Conditions Impactful to AAM</a:t>
            </a:r>
          </a:p>
        </p:txBody>
      </p:sp>
      <p:sp>
        <p:nvSpPr>
          <p:cNvPr id="57" name="Freeform 12">
            <a:extLst>
              <a:ext uri="{FF2B5EF4-FFF2-40B4-BE49-F238E27FC236}">
                <a16:creationId xmlns:a16="http://schemas.microsoft.com/office/drawing/2014/main" id="{0E1DE175-9B92-4F60-8651-D29629CB7CF0}"/>
              </a:ext>
            </a:extLst>
          </p:cNvPr>
          <p:cNvSpPr/>
          <p:nvPr/>
        </p:nvSpPr>
        <p:spPr bwMode="auto">
          <a:xfrm>
            <a:off x="8332249" y="4119452"/>
            <a:ext cx="1855180" cy="891721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571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41B74F2-C0AF-458C-97DF-FAC60E26BEFB}"/>
              </a:ext>
            </a:extLst>
          </p:cNvPr>
          <p:cNvSpPr txBox="1"/>
          <p:nvPr/>
        </p:nvSpPr>
        <p:spPr>
          <a:xfrm>
            <a:off x="9180588" y="5103033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Turbulence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0BB426C0-1D18-4A53-A1EA-5CC73209C2C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 amt="70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34" y="779079"/>
            <a:ext cx="3398865" cy="33988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71E3D210-F153-4386-B10C-A658F0198B7F}"/>
              </a:ext>
            </a:extLst>
          </p:cNvPr>
          <p:cNvSpPr txBox="1"/>
          <p:nvPr/>
        </p:nvSpPr>
        <p:spPr>
          <a:xfrm>
            <a:off x="912203" y="1643102"/>
            <a:ext cx="1238643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Convection &amp; Storms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D9722B-51C9-427B-9C73-46D8DDF34418}"/>
              </a:ext>
            </a:extLst>
          </p:cNvPr>
          <p:cNvSpPr txBox="1"/>
          <p:nvPr/>
        </p:nvSpPr>
        <p:spPr>
          <a:xfrm>
            <a:off x="912203" y="3128213"/>
            <a:ext cx="1238643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cs typeface="Arial" panose="020B0604020202020204" pitchFamily="34" charset="0"/>
              </a:rPr>
              <a:t>Precipitation</a:t>
            </a:r>
            <a:endParaRPr lang="en-US" sz="1200" b="1" dirty="0"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7CDFCEE-0A7F-4C25-9619-14137B7EE03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409" y="5299434"/>
            <a:ext cx="3583424" cy="1058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C7DA4A9-FD31-4D81-AC57-0A96B99BE4D0}"/>
              </a:ext>
            </a:extLst>
          </p:cNvPr>
          <p:cNvSpPr txBox="1"/>
          <p:nvPr/>
        </p:nvSpPr>
        <p:spPr>
          <a:xfrm>
            <a:off x="10201767" y="5709413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Wind Gusts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C6811C3A-A29C-4631-99A2-5A0AB0A972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81" r="16151" b="16801"/>
          <a:stretch/>
        </p:blipFill>
        <p:spPr>
          <a:xfrm>
            <a:off x="7818196" y="2160263"/>
            <a:ext cx="4157802" cy="187150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D3E35C5-130B-480A-A023-BCED984ABE3F}"/>
              </a:ext>
            </a:extLst>
          </p:cNvPr>
          <p:cNvSpPr txBox="1"/>
          <p:nvPr/>
        </p:nvSpPr>
        <p:spPr>
          <a:xfrm>
            <a:off x="9208207" y="3019675"/>
            <a:ext cx="1562884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Reduced Visibility &amp; Low Ceiling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B6F14DE-C5E3-49EF-8A54-9373385FC85A}"/>
              </a:ext>
            </a:extLst>
          </p:cNvPr>
          <p:cNvSpPr txBox="1"/>
          <p:nvPr/>
        </p:nvSpPr>
        <p:spPr>
          <a:xfrm>
            <a:off x="10657301" y="1954092"/>
            <a:ext cx="1238643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Temperature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06EA80-AB94-413D-A9C4-B79E05510F1D}"/>
              </a:ext>
            </a:extLst>
          </p:cNvPr>
          <p:cNvSpPr txBox="1"/>
          <p:nvPr/>
        </p:nvSpPr>
        <p:spPr>
          <a:xfrm>
            <a:off x="215200" y="5815121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Wind Shear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D2CDA12B-344D-4DAD-AAC7-5926839AB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2420" y="1638224"/>
            <a:ext cx="3829930" cy="12298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CCF7FA5-C92D-40C4-ADC5-9DA1C01306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647" y="940597"/>
            <a:ext cx="4347855" cy="1305472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BE449F2D-557B-4D7B-A93B-2C93A4DF447B}"/>
              </a:ext>
            </a:extLst>
          </p:cNvPr>
          <p:cNvSpPr txBox="1"/>
          <p:nvPr/>
        </p:nvSpPr>
        <p:spPr>
          <a:xfrm>
            <a:off x="7838157" y="1185086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Icing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ADD1897-A2A9-4FC0-ABF5-ECBCEAE698FE}"/>
              </a:ext>
            </a:extLst>
          </p:cNvPr>
          <p:cNvSpPr/>
          <p:nvPr/>
        </p:nvSpPr>
        <p:spPr bwMode="auto">
          <a:xfrm>
            <a:off x="347999" y="5529375"/>
            <a:ext cx="233972" cy="173201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3C67E01-4858-4203-9905-C75DEA103155}"/>
              </a:ext>
            </a:extLst>
          </p:cNvPr>
          <p:cNvSpPr/>
          <p:nvPr/>
        </p:nvSpPr>
        <p:spPr bwMode="auto">
          <a:xfrm>
            <a:off x="347998" y="5276958"/>
            <a:ext cx="526453" cy="173201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24181BF-3177-4A83-AE17-FCF4E48DF889}"/>
              </a:ext>
            </a:extLst>
          </p:cNvPr>
          <p:cNvSpPr/>
          <p:nvPr/>
        </p:nvSpPr>
        <p:spPr bwMode="auto">
          <a:xfrm>
            <a:off x="347997" y="5028475"/>
            <a:ext cx="831254" cy="173201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FE85E73-4ED5-4309-8AF3-AA5A0A2595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638" y="1399784"/>
            <a:ext cx="979406" cy="707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7B19281-C70E-4961-A733-E075D8C3699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942523" y="3440100"/>
            <a:ext cx="815015" cy="67217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50122D5-5A63-4879-BEA1-4B9B46B7751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2736140" y="4324784"/>
            <a:ext cx="862226" cy="445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DEADAE-305D-46A8-AFB2-D66A11AFF29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3789439" y="2447359"/>
            <a:ext cx="421982" cy="217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EB7F67-E986-4A09-B3CA-3586487D31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15846" flipH="1">
            <a:off x="10830385" y="1292961"/>
            <a:ext cx="898214" cy="6492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F7CE0A-4B75-494E-B4C2-7DA579BC6A5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64937">
            <a:off x="7346379" y="3509058"/>
            <a:ext cx="862226" cy="445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242C4AF-4126-4634-A42F-87E70E46D4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3077" y="2233293"/>
            <a:ext cx="728456" cy="60078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EDAD107-328C-48E6-B863-1AE8A62C509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969332" flipH="1">
            <a:off x="5314499" y="4208045"/>
            <a:ext cx="1769781" cy="616342"/>
          </a:xfrm>
          <a:prstGeom prst="rect">
            <a:avLst/>
          </a:prstGeom>
          <a:effectLst/>
        </p:spPr>
      </p:pic>
      <p:sp>
        <p:nvSpPr>
          <p:cNvPr id="42" name="Freeform 68">
            <a:extLst>
              <a:ext uri="{FF2B5EF4-FFF2-40B4-BE49-F238E27FC236}">
                <a16:creationId xmlns:a16="http://schemas.microsoft.com/office/drawing/2014/main" id="{890531C3-6865-4C59-BAD1-C9E9993B3C48}"/>
              </a:ext>
            </a:extLst>
          </p:cNvPr>
          <p:cNvSpPr/>
          <p:nvPr/>
        </p:nvSpPr>
        <p:spPr bwMode="auto">
          <a:xfrm rot="7087851">
            <a:off x="6066919" y="3925071"/>
            <a:ext cx="452540" cy="644313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693" h="667657">
                <a:moveTo>
                  <a:pt x="384628" y="667657"/>
                </a:moveTo>
                <a:cubicBezTo>
                  <a:pt x="389466" y="495905"/>
                  <a:pt x="394305" y="208038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127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B74788-768D-4531-B529-E9101855EA16}"/>
              </a:ext>
            </a:extLst>
          </p:cNvPr>
          <p:cNvSpPr txBox="1"/>
          <p:nvPr/>
        </p:nvSpPr>
        <p:spPr>
          <a:xfrm>
            <a:off x="5644650" y="4688076"/>
            <a:ext cx="1350181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Urban Canyons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62F3E5-923B-4787-A449-F154DBE0E592}"/>
              </a:ext>
            </a:extLst>
          </p:cNvPr>
          <p:cNvSpPr txBox="1"/>
          <p:nvPr/>
        </p:nvSpPr>
        <p:spPr>
          <a:xfrm>
            <a:off x="4571842" y="3884177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Wind Shifts</a:t>
            </a:r>
          </a:p>
        </p:txBody>
      </p:sp>
      <p:sp>
        <p:nvSpPr>
          <p:cNvPr id="47" name="Freeform 12">
            <a:extLst>
              <a:ext uri="{FF2B5EF4-FFF2-40B4-BE49-F238E27FC236}">
                <a16:creationId xmlns:a16="http://schemas.microsoft.com/office/drawing/2014/main" id="{2BD79018-1F0B-45CD-B4D9-248A4B03741A}"/>
              </a:ext>
            </a:extLst>
          </p:cNvPr>
          <p:cNvSpPr/>
          <p:nvPr/>
        </p:nvSpPr>
        <p:spPr bwMode="auto">
          <a:xfrm>
            <a:off x="10942523" y="4078735"/>
            <a:ext cx="794782" cy="40990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19050" cap="flat" cmpd="sng" algn="ctr">
            <a:gradFill>
              <a:gsLst>
                <a:gs pos="69000">
                  <a:schemeClr val="bg1">
                    <a:alpha val="85000"/>
                  </a:schemeClr>
                </a:gs>
                <a:gs pos="38000">
                  <a:schemeClr val="bg1">
                    <a:alpha val="34000"/>
                  </a:schemeClr>
                </a:gs>
              </a:gsLst>
              <a:lin ang="4200000" scaled="0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8B22871-8371-4ABE-9C06-01C1180B8F1A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6530" y="4749975"/>
            <a:ext cx="819276" cy="799334"/>
          </a:xfrm>
          <a:prstGeom prst="rect">
            <a:avLst/>
          </a:prstGeom>
          <a:noFill/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2D664597-AD96-41D7-BE93-E1E8B2B80E2E}"/>
              </a:ext>
            </a:extLst>
          </p:cNvPr>
          <p:cNvSpPr txBox="1"/>
          <p:nvPr/>
        </p:nvSpPr>
        <p:spPr>
          <a:xfrm>
            <a:off x="3391732" y="5579604"/>
            <a:ext cx="23009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Updrafts and Downdrafts</a:t>
            </a:r>
          </a:p>
        </p:txBody>
      </p:sp>
      <p:sp>
        <p:nvSpPr>
          <p:cNvPr id="52" name="Freeform 12">
            <a:extLst>
              <a:ext uri="{FF2B5EF4-FFF2-40B4-BE49-F238E27FC236}">
                <a16:creationId xmlns:a16="http://schemas.microsoft.com/office/drawing/2014/main" id="{F3EC1823-C574-426E-BAF8-EA76BCDD1E8E}"/>
              </a:ext>
            </a:extLst>
          </p:cNvPr>
          <p:cNvSpPr/>
          <p:nvPr/>
        </p:nvSpPr>
        <p:spPr bwMode="auto">
          <a:xfrm>
            <a:off x="215200" y="4244495"/>
            <a:ext cx="794782" cy="40990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19050" cap="flat" cmpd="sng" algn="ctr">
            <a:gradFill>
              <a:gsLst>
                <a:gs pos="69000">
                  <a:schemeClr val="bg1">
                    <a:alpha val="85000"/>
                  </a:schemeClr>
                </a:gs>
                <a:gs pos="38000">
                  <a:schemeClr val="bg1">
                    <a:alpha val="34000"/>
                  </a:schemeClr>
                </a:gs>
              </a:gsLst>
              <a:lin ang="4200000" scaled="0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A0902A1-BD06-4C73-8E38-BF3298B7275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223748" flipH="1">
            <a:off x="997639" y="4423147"/>
            <a:ext cx="1769781" cy="512247"/>
          </a:xfrm>
          <a:prstGeom prst="rect">
            <a:avLst/>
          </a:prstGeom>
          <a:effectLst/>
        </p:spPr>
      </p:pic>
      <p:sp>
        <p:nvSpPr>
          <p:cNvPr id="54" name="Freeform 68">
            <a:extLst>
              <a:ext uri="{FF2B5EF4-FFF2-40B4-BE49-F238E27FC236}">
                <a16:creationId xmlns:a16="http://schemas.microsoft.com/office/drawing/2014/main" id="{3C04C9B7-79B6-4C89-BEEA-3AFD8E8CD1A0}"/>
              </a:ext>
            </a:extLst>
          </p:cNvPr>
          <p:cNvSpPr/>
          <p:nvPr/>
        </p:nvSpPr>
        <p:spPr bwMode="auto">
          <a:xfrm rot="9342267">
            <a:off x="1757802" y="4071290"/>
            <a:ext cx="376110" cy="644313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693" h="667657">
                <a:moveTo>
                  <a:pt x="384628" y="667657"/>
                </a:moveTo>
                <a:cubicBezTo>
                  <a:pt x="389466" y="495905"/>
                  <a:pt x="394305" y="208038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127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96852EF-9B11-4099-B21A-C20ECE89E8AE}"/>
              </a:ext>
            </a:extLst>
          </p:cNvPr>
          <p:cNvSpPr/>
          <p:nvPr/>
        </p:nvSpPr>
        <p:spPr>
          <a:xfrm>
            <a:off x="3133969" y="5933854"/>
            <a:ext cx="5701812" cy="3229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-110" charset="0"/>
              </a:rPr>
              <a:t>Plethora of weather conditions phenomena impact AAM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75E18E2-FE1C-4EEB-98A7-4B2FE779A03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278" y="3107586"/>
            <a:ext cx="1882570" cy="5560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FA59478-6996-4B2E-8DF4-17D9C097FA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95190" y="3317644"/>
            <a:ext cx="377230" cy="379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1FD1165-B5AC-4E58-9278-0E2BA158B9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297431" y="3501098"/>
            <a:ext cx="307532" cy="379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3" name="Freeform 12">
            <a:extLst>
              <a:ext uri="{FF2B5EF4-FFF2-40B4-BE49-F238E27FC236}">
                <a16:creationId xmlns:a16="http://schemas.microsoft.com/office/drawing/2014/main" id="{533A7C79-2C2F-4E22-A8C6-64FD2A4858FD}"/>
              </a:ext>
            </a:extLst>
          </p:cNvPr>
          <p:cNvSpPr/>
          <p:nvPr/>
        </p:nvSpPr>
        <p:spPr bwMode="auto">
          <a:xfrm>
            <a:off x="9611735" y="4586247"/>
            <a:ext cx="374662" cy="35763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  <a:gd name="connsiteX0" fmla="*/ 0 w 320017"/>
              <a:gd name="connsiteY0" fmla="*/ 37089 h 260992"/>
              <a:gd name="connsiteX1" fmla="*/ 189938 w 320017"/>
              <a:gd name="connsiteY1" fmla="*/ 5649 h 260992"/>
              <a:gd name="connsiteX2" fmla="*/ 319511 w 320017"/>
              <a:gd name="connsiteY2" fmla="*/ 162372 h 260992"/>
              <a:gd name="connsiteX3" fmla="*/ 143123 w 320017"/>
              <a:gd name="connsiteY3" fmla="*/ 257094 h 260992"/>
              <a:gd name="connsiteX4" fmla="*/ 134332 w 320017"/>
              <a:gd name="connsiteY4" fmla="*/ 85968 h 260992"/>
              <a:gd name="connsiteX0" fmla="*/ 0 w 320254"/>
              <a:gd name="connsiteY0" fmla="*/ 32921 h 256824"/>
              <a:gd name="connsiteX1" fmla="*/ 189938 w 320254"/>
              <a:gd name="connsiteY1" fmla="*/ 1481 h 256824"/>
              <a:gd name="connsiteX2" fmla="*/ 319511 w 320254"/>
              <a:gd name="connsiteY2" fmla="*/ 158204 h 256824"/>
              <a:gd name="connsiteX3" fmla="*/ 143123 w 320254"/>
              <a:gd name="connsiteY3" fmla="*/ 252926 h 256824"/>
              <a:gd name="connsiteX4" fmla="*/ 134332 w 320254"/>
              <a:gd name="connsiteY4" fmla="*/ 81800 h 256824"/>
              <a:gd name="connsiteX0" fmla="*/ 0 w 320254"/>
              <a:gd name="connsiteY0" fmla="*/ 35836 h 259739"/>
              <a:gd name="connsiteX1" fmla="*/ 189938 w 320254"/>
              <a:gd name="connsiteY1" fmla="*/ 4396 h 259739"/>
              <a:gd name="connsiteX2" fmla="*/ 319511 w 320254"/>
              <a:gd name="connsiteY2" fmla="*/ 161119 h 259739"/>
              <a:gd name="connsiteX3" fmla="*/ 143123 w 320254"/>
              <a:gd name="connsiteY3" fmla="*/ 255841 h 259739"/>
              <a:gd name="connsiteX4" fmla="*/ 134332 w 320254"/>
              <a:gd name="connsiteY4" fmla="*/ 84715 h 259739"/>
              <a:gd name="connsiteX0" fmla="*/ 0 w 310690"/>
              <a:gd name="connsiteY0" fmla="*/ 118260 h 255693"/>
              <a:gd name="connsiteX1" fmla="*/ 180619 w 310690"/>
              <a:gd name="connsiteY1" fmla="*/ 350 h 255693"/>
              <a:gd name="connsiteX2" fmla="*/ 310192 w 310690"/>
              <a:gd name="connsiteY2" fmla="*/ 157073 h 255693"/>
              <a:gd name="connsiteX3" fmla="*/ 133804 w 310690"/>
              <a:gd name="connsiteY3" fmla="*/ 251795 h 255693"/>
              <a:gd name="connsiteX4" fmla="*/ 125013 w 310690"/>
              <a:gd name="connsiteY4" fmla="*/ 80669 h 255693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125013 w 310690"/>
              <a:gd name="connsiteY4" fmla="*/ 81967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277113"/>
              <a:gd name="connsiteY0" fmla="*/ 206782 h 260170"/>
              <a:gd name="connsiteX1" fmla="*/ 147070 w 277113"/>
              <a:gd name="connsiteY1" fmla="*/ 638 h 260170"/>
              <a:gd name="connsiteX2" fmla="*/ 276643 w 277113"/>
              <a:gd name="connsiteY2" fmla="*/ 157361 h 260170"/>
              <a:gd name="connsiteX3" fmla="*/ 100255 w 277113"/>
              <a:gd name="connsiteY3" fmla="*/ 252083 h 260170"/>
              <a:gd name="connsiteX4" fmla="*/ 177200 w 277113"/>
              <a:gd name="connsiteY4" fmla="*/ 123310 h 260170"/>
              <a:gd name="connsiteX0" fmla="*/ 7867 w 284980"/>
              <a:gd name="connsiteY0" fmla="*/ 206782 h 260170"/>
              <a:gd name="connsiteX1" fmla="*/ 154937 w 284980"/>
              <a:gd name="connsiteY1" fmla="*/ 638 h 260170"/>
              <a:gd name="connsiteX2" fmla="*/ 284510 w 284980"/>
              <a:gd name="connsiteY2" fmla="*/ 157361 h 260170"/>
              <a:gd name="connsiteX3" fmla="*/ 108122 w 284980"/>
              <a:gd name="connsiteY3" fmla="*/ 252083 h 260170"/>
              <a:gd name="connsiteX4" fmla="*/ 185067 w 284980"/>
              <a:gd name="connsiteY4" fmla="*/ 123310 h 260170"/>
              <a:gd name="connsiteX0" fmla="*/ 9793 w 287183"/>
              <a:gd name="connsiteY0" fmla="*/ 206160 h 259548"/>
              <a:gd name="connsiteX1" fmla="*/ 156863 w 287183"/>
              <a:gd name="connsiteY1" fmla="*/ 16 h 259548"/>
              <a:gd name="connsiteX2" fmla="*/ 286436 w 287183"/>
              <a:gd name="connsiteY2" fmla="*/ 156739 h 259548"/>
              <a:gd name="connsiteX3" fmla="*/ 110048 w 287183"/>
              <a:gd name="connsiteY3" fmla="*/ 251461 h 259548"/>
              <a:gd name="connsiteX4" fmla="*/ 186993 w 287183"/>
              <a:gd name="connsiteY4" fmla="*/ 122688 h 25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3" h="259548">
                <a:moveTo>
                  <a:pt x="9793" y="206160"/>
                </a:moveTo>
                <a:cubicBezTo>
                  <a:pt x="-33026" y="25717"/>
                  <a:pt x="73480" y="1194"/>
                  <a:pt x="156863" y="16"/>
                </a:cubicBezTo>
                <a:cubicBezTo>
                  <a:pt x="240246" y="-1162"/>
                  <a:pt x="294239" y="64484"/>
                  <a:pt x="286436" y="156739"/>
                </a:cubicBezTo>
                <a:cubicBezTo>
                  <a:pt x="278633" y="248994"/>
                  <a:pt x="188366" y="274783"/>
                  <a:pt x="110048" y="251461"/>
                </a:cubicBezTo>
                <a:cubicBezTo>
                  <a:pt x="46640" y="238727"/>
                  <a:pt x="40516" y="78117"/>
                  <a:pt x="186993" y="122688"/>
                </a:cubicBezTo>
              </a:path>
            </a:pathLst>
          </a:custGeom>
          <a:noFill/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4" name="Freeform 12">
            <a:extLst>
              <a:ext uri="{FF2B5EF4-FFF2-40B4-BE49-F238E27FC236}">
                <a16:creationId xmlns:a16="http://schemas.microsoft.com/office/drawing/2014/main" id="{E2973FE7-11DD-447D-9AE9-FF16F775FA57}"/>
              </a:ext>
            </a:extLst>
          </p:cNvPr>
          <p:cNvSpPr/>
          <p:nvPr/>
        </p:nvSpPr>
        <p:spPr bwMode="auto">
          <a:xfrm rot="6710674">
            <a:off x="9642974" y="4288429"/>
            <a:ext cx="242072" cy="231069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  <a:gd name="connsiteX0" fmla="*/ 0 w 320017"/>
              <a:gd name="connsiteY0" fmla="*/ 37089 h 260992"/>
              <a:gd name="connsiteX1" fmla="*/ 189938 w 320017"/>
              <a:gd name="connsiteY1" fmla="*/ 5649 h 260992"/>
              <a:gd name="connsiteX2" fmla="*/ 319511 w 320017"/>
              <a:gd name="connsiteY2" fmla="*/ 162372 h 260992"/>
              <a:gd name="connsiteX3" fmla="*/ 143123 w 320017"/>
              <a:gd name="connsiteY3" fmla="*/ 257094 h 260992"/>
              <a:gd name="connsiteX4" fmla="*/ 134332 w 320017"/>
              <a:gd name="connsiteY4" fmla="*/ 85968 h 260992"/>
              <a:gd name="connsiteX0" fmla="*/ 0 w 320254"/>
              <a:gd name="connsiteY0" fmla="*/ 32921 h 256824"/>
              <a:gd name="connsiteX1" fmla="*/ 189938 w 320254"/>
              <a:gd name="connsiteY1" fmla="*/ 1481 h 256824"/>
              <a:gd name="connsiteX2" fmla="*/ 319511 w 320254"/>
              <a:gd name="connsiteY2" fmla="*/ 158204 h 256824"/>
              <a:gd name="connsiteX3" fmla="*/ 143123 w 320254"/>
              <a:gd name="connsiteY3" fmla="*/ 252926 h 256824"/>
              <a:gd name="connsiteX4" fmla="*/ 134332 w 320254"/>
              <a:gd name="connsiteY4" fmla="*/ 81800 h 256824"/>
              <a:gd name="connsiteX0" fmla="*/ 0 w 320254"/>
              <a:gd name="connsiteY0" fmla="*/ 35836 h 259739"/>
              <a:gd name="connsiteX1" fmla="*/ 189938 w 320254"/>
              <a:gd name="connsiteY1" fmla="*/ 4396 h 259739"/>
              <a:gd name="connsiteX2" fmla="*/ 319511 w 320254"/>
              <a:gd name="connsiteY2" fmla="*/ 161119 h 259739"/>
              <a:gd name="connsiteX3" fmla="*/ 143123 w 320254"/>
              <a:gd name="connsiteY3" fmla="*/ 255841 h 259739"/>
              <a:gd name="connsiteX4" fmla="*/ 134332 w 320254"/>
              <a:gd name="connsiteY4" fmla="*/ 84715 h 259739"/>
              <a:gd name="connsiteX0" fmla="*/ 0 w 310690"/>
              <a:gd name="connsiteY0" fmla="*/ 118260 h 255693"/>
              <a:gd name="connsiteX1" fmla="*/ 180619 w 310690"/>
              <a:gd name="connsiteY1" fmla="*/ 350 h 255693"/>
              <a:gd name="connsiteX2" fmla="*/ 310192 w 310690"/>
              <a:gd name="connsiteY2" fmla="*/ 157073 h 255693"/>
              <a:gd name="connsiteX3" fmla="*/ 133804 w 310690"/>
              <a:gd name="connsiteY3" fmla="*/ 251795 h 255693"/>
              <a:gd name="connsiteX4" fmla="*/ 125013 w 310690"/>
              <a:gd name="connsiteY4" fmla="*/ 80669 h 255693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125013 w 310690"/>
              <a:gd name="connsiteY4" fmla="*/ 81967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277113"/>
              <a:gd name="connsiteY0" fmla="*/ 206782 h 260170"/>
              <a:gd name="connsiteX1" fmla="*/ 147070 w 277113"/>
              <a:gd name="connsiteY1" fmla="*/ 638 h 260170"/>
              <a:gd name="connsiteX2" fmla="*/ 276643 w 277113"/>
              <a:gd name="connsiteY2" fmla="*/ 157361 h 260170"/>
              <a:gd name="connsiteX3" fmla="*/ 100255 w 277113"/>
              <a:gd name="connsiteY3" fmla="*/ 252083 h 260170"/>
              <a:gd name="connsiteX4" fmla="*/ 177200 w 277113"/>
              <a:gd name="connsiteY4" fmla="*/ 123310 h 260170"/>
              <a:gd name="connsiteX0" fmla="*/ 7867 w 284980"/>
              <a:gd name="connsiteY0" fmla="*/ 206782 h 260170"/>
              <a:gd name="connsiteX1" fmla="*/ 154937 w 284980"/>
              <a:gd name="connsiteY1" fmla="*/ 638 h 260170"/>
              <a:gd name="connsiteX2" fmla="*/ 284510 w 284980"/>
              <a:gd name="connsiteY2" fmla="*/ 157361 h 260170"/>
              <a:gd name="connsiteX3" fmla="*/ 108122 w 284980"/>
              <a:gd name="connsiteY3" fmla="*/ 252083 h 260170"/>
              <a:gd name="connsiteX4" fmla="*/ 185067 w 284980"/>
              <a:gd name="connsiteY4" fmla="*/ 123310 h 260170"/>
              <a:gd name="connsiteX0" fmla="*/ 9793 w 287183"/>
              <a:gd name="connsiteY0" fmla="*/ 206160 h 259548"/>
              <a:gd name="connsiteX1" fmla="*/ 156863 w 287183"/>
              <a:gd name="connsiteY1" fmla="*/ 16 h 259548"/>
              <a:gd name="connsiteX2" fmla="*/ 286436 w 287183"/>
              <a:gd name="connsiteY2" fmla="*/ 156739 h 259548"/>
              <a:gd name="connsiteX3" fmla="*/ 110048 w 287183"/>
              <a:gd name="connsiteY3" fmla="*/ 251461 h 259548"/>
              <a:gd name="connsiteX4" fmla="*/ 186993 w 287183"/>
              <a:gd name="connsiteY4" fmla="*/ 122688 h 25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3" h="259548">
                <a:moveTo>
                  <a:pt x="9793" y="206160"/>
                </a:moveTo>
                <a:cubicBezTo>
                  <a:pt x="-33026" y="25717"/>
                  <a:pt x="73480" y="1194"/>
                  <a:pt x="156863" y="16"/>
                </a:cubicBezTo>
                <a:cubicBezTo>
                  <a:pt x="240246" y="-1162"/>
                  <a:pt x="294239" y="64484"/>
                  <a:pt x="286436" y="156739"/>
                </a:cubicBezTo>
                <a:cubicBezTo>
                  <a:pt x="278633" y="248994"/>
                  <a:pt x="188366" y="274783"/>
                  <a:pt x="110048" y="251461"/>
                </a:cubicBezTo>
                <a:cubicBezTo>
                  <a:pt x="46640" y="238727"/>
                  <a:pt x="40516" y="78117"/>
                  <a:pt x="186993" y="122688"/>
                </a:cubicBezTo>
              </a:path>
            </a:pathLst>
          </a:custGeom>
          <a:noFill/>
          <a:ln w="317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FB6EC10C-EAFE-4E76-AB65-B48EF25B31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382558">
            <a:off x="8012733" y="1504855"/>
            <a:ext cx="626704" cy="4616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EE0948E2-2C35-4804-812D-C0ACFA3EF0F5}"/>
              </a:ext>
            </a:extLst>
          </p:cNvPr>
          <p:cNvSpPr txBox="1"/>
          <p:nvPr/>
        </p:nvSpPr>
        <p:spPr>
          <a:xfrm>
            <a:off x="11098353" y="6215765"/>
            <a:ext cx="110158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/>
              <a:t>Image Credit:  MIT LL</a:t>
            </a:r>
          </a:p>
        </p:txBody>
      </p:sp>
    </p:spTree>
    <p:extLst>
      <p:ext uri="{BB962C8B-B14F-4D97-AF65-F5344CB8AC3E}">
        <p14:creationId xmlns:p14="http://schemas.microsoft.com/office/powerpoint/2010/main" val="2083608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CA49AC-239B-F14D-B355-C48E31D9FE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0751" y="1029902"/>
            <a:ext cx="4220071" cy="2710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Weather Challenges Vary by Location</a:t>
            </a:r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 bwMode="auto">
          <a:xfrm flipV="1">
            <a:off x="2607679" y="2155895"/>
            <a:ext cx="1297127" cy="191564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oval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189614" y="5647908"/>
            <a:ext cx="2549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Heterogeneous Low Clouds</a:t>
            </a:r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 bwMode="auto">
          <a:xfrm>
            <a:off x="7834393" y="1735810"/>
            <a:ext cx="732770" cy="33269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8589873" y="3126509"/>
            <a:ext cx="3401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Winter Weather and Icing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 bwMode="auto">
          <a:xfrm flipH="1" flipV="1">
            <a:off x="5842175" y="2967925"/>
            <a:ext cx="618240" cy="109923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oval" w="med" len="med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144330" y="3057380"/>
            <a:ext cx="2641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Convection and Storms</a:t>
            </a:r>
          </a:p>
        </p:txBody>
      </p:sp>
      <p:cxnSp>
        <p:nvCxnSpPr>
          <p:cNvPr id="46" name="Straight Connector 45"/>
          <p:cNvCxnSpPr>
            <a:cxnSpLocks/>
          </p:cNvCxnSpPr>
          <p:nvPr/>
        </p:nvCxnSpPr>
        <p:spPr bwMode="auto">
          <a:xfrm>
            <a:off x="2783994" y="1448283"/>
            <a:ext cx="2464730" cy="81381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oval" w="med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8567163" y="5674559"/>
            <a:ext cx="3409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Sea and Lake Breezes</a:t>
            </a:r>
          </a:p>
        </p:txBody>
      </p:sp>
      <p:cxnSp>
        <p:nvCxnSpPr>
          <p:cNvPr id="53" name="Straight Connector 52"/>
          <p:cNvCxnSpPr>
            <a:cxnSpLocks/>
          </p:cNvCxnSpPr>
          <p:nvPr/>
        </p:nvCxnSpPr>
        <p:spPr bwMode="auto">
          <a:xfrm>
            <a:off x="7423688" y="3541363"/>
            <a:ext cx="1143475" cy="6974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FA66D73-62F7-4396-884C-3B98BB0A87DB}"/>
              </a:ext>
            </a:extLst>
          </p:cNvPr>
          <p:cNvSpPr txBox="1"/>
          <p:nvPr/>
        </p:nvSpPr>
        <p:spPr>
          <a:xfrm>
            <a:off x="3350228" y="5655831"/>
            <a:ext cx="2020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Dust Storms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246A66F-5B73-4F65-9FA2-5D999A8A0B47}"/>
              </a:ext>
            </a:extLst>
          </p:cNvPr>
          <p:cNvCxnSpPr>
            <a:cxnSpLocks/>
          </p:cNvCxnSpPr>
          <p:nvPr/>
        </p:nvCxnSpPr>
        <p:spPr bwMode="auto">
          <a:xfrm flipV="1">
            <a:off x="4296923" y="2824979"/>
            <a:ext cx="400341" cy="91521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oval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6009458" y="5672411"/>
            <a:ext cx="1959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Strong Wind Shear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C6F350-EF0C-434F-9513-4998001B3272}"/>
              </a:ext>
            </a:extLst>
          </p:cNvPr>
          <p:cNvSpPr/>
          <p:nvPr/>
        </p:nvSpPr>
        <p:spPr>
          <a:xfrm>
            <a:off x="1263112" y="5949352"/>
            <a:ext cx="9443526" cy="3229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-110" charset="0"/>
              </a:rPr>
              <a:t>Local climates need to be considered to assess relevant weather information needs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A7BD35-8C32-416D-AE60-8C63A277BC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186" b="2987"/>
          <a:stretch/>
        </p:blipFill>
        <p:spPr>
          <a:xfrm>
            <a:off x="144330" y="1029902"/>
            <a:ext cx="2636258" cy="20134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7146E1-E6B3-4FF2-8B9D-11DEB41A088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27"/>
          <a:stretch/>
        </p:blipFill>
        <p:spPr>
          <a:xfrm>
            <a:off x="150562" y="3503595"/>
            <a:ext cx="2640834" cy="21424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90EC6C-306D-4321-83A2-107443ABF9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5228" y="3740040"/>
            <a:ext cx="2464730" cy="19059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8CB3E3-597D-4CA4-A16F-9A284B3F440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026" t="34872" r="13362" b="32175"/>
          <a:stretch/>
        </p:blipFill>
        <p:spPr>
          <a:xfrm>
            <a:off x="5646796" y="3739752"/>
            <a:ext cx="2488429" cy="193265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45631690-1AE6-4EF3-9DB9-0B957780A441}"/>
              </a:ext>
            </a:extLst>
          </p:cNvPr>
          <p:cNvSpPr txBox="1"/>
          <p:nvPr/>
        </p:nvSpPr>
        <p:spPr>
          <a:xfrm>
            <a:off x="7351839" y="5474613"/>
            <a:ext cx="84510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Matt Mercer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F5CD29C-EDF7-47BC-9C3C-87A9B6155F01}"/>
              </a:ext>
            </a:extLst>
          </p:cNvPr>
          <p:cNvSpPr txBox="1"/>
          <p:nvPr/>
        </p:nvSpPr>
        <p:spPr>
          <a:xfrm>
            <a:off x="4622596" y="5445963"/>
            <a:ext cx="89479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squeaks2569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5A6262B-836F-434B-AE42-553D0323D294}"/>
              </a:ext>
            </a:extLst>
          </p:cNvPr>
          <p:cNvSpPr txBox="1"/>
          <p:nvPr/>
        </p:nvSpPr>
        <p:spPr>
          <a:xfrm>
            <a:off x="2021124" y="5419237"/>
            <a:ext cx="85151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</a:t>
            </a:r>
            <a:r>
              <a:rPr lang="en-US" sz="700" b="1" dirty="0" err="1">
                <a:solidFill>
                  <a:schemeClr val="bg1"/>
                </a:solidFill>
              </a:rPr>
              <a:t>davidyuweb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6A6152-6447-4DA9-8C07-EDEF67A66047}"/>
              </a:ext>
            </a:extLst>
          </p:cNvPr>
          <p:cNvSpPr txBox="1"/>
          <p:nvPr/>
        </p:nvSpPr>
        <p:spPr>
          <a:xfrm>
            <a:off x="2016701" y="2836633"/>
            <a:ext cx="70083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</a:t>
            </a:r>
            <a:r>
              <a:rPr lang="en-US" sz="700" b="1" dirty="0" err="1">
                <a:solidFill>
                  <a:schemeClr val="bg1"/>
                </a:solidFill>
              </a:rPr>
              <a:t>dagpeak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1161658-7669-4E15-85CC-9E009DCD6E46}"/>
              </a:ext>
            </a:extLst>
          </p:cNvPr>
          <p:cNvSpPr txBox="1"/>
          <p:nvPr/>
        </p:nvSpPr>
        <p:spPr>
          <a:xfrm>
            <a:off x="2446882" y="6386921"/>
            <a:ext cx="21098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Credits: Creative Commons (CC)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F3242C9-EFC1-44D8-8731-C9DE49EF32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3756" y="3456569"/>
            <a:ext cx="3412841" cy="223452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ACA48BB5-EA8B-45F6-BDA5-14C0BFBB8CA3}"/>
              </a:ext>
            </a:extLst>
          </p:cNvPr>
          <p:cNvSpPr txBox="1"/>
          <p:nvPr/>
        </p:nvSpPr>
        <p:spPr>
          <a:xfrm>
            <a:off x="10913485" y="5478399"/>
            <a:ext cx="10631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Richard </a:t>
            </a:r>
            <a:r>
              <a:rPr lang="en-US" sz="700" b="1" dirty="0" err="1">
                <a:solidFill>
                  <a:schemeClr val="bg1"/>
                </a:solidFill>
              </a:rPr>
              <a:t>Parmiter</a:t>
            </a:r>
            <a:endParaRPr lang="en-US" sz="700" b="1" dirty="0">
              <a:solidFill>
                <a:schemeClr val="bg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910819-CE48-4090-9A95-2488ECE048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15649" y="1029902"/>
            <a:ext cx="3411612" cy="210942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E8EBD2C1-729C-49FE-B711-D1D369C4C17D}"/>
              </a:ext>
            </a:extLst>
          </p:cNvPr>
          <p:cNvSpPr txBox="1"/>
          <p:nvPr/>
        </p:nvSpPr>
        <p:spPr>
          <a:xfrm>
            <a:off x="11242286" y="2926454"/>
            <a:ext cx="71686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</a:t>
            </a:r>
            <a:r>
              <a:rPr lang="en-US" sz="700" b="1" dirty="0" err="1">
                <a:solidFill>
                  <a:schemeClr val="bg1"/>
                </a:solidFill>
              </a:rPr>
              <a:t>rcolonna</a:t>
            </a:r>
            <a:endParaRPr lang="en-US" sz="7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3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2">
            <a:extLst>
              <a:ext uri="{FF2B5EF4-FFF2-40B4-BE49-F238E27FC236}">
                <a16:creationId xmlns:a16="http://schemas.microsoft.com/office/drawing/2014/main" id="{44D87BC4-F4C6-6F4E-8A50-915E102D0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A349422B-09C7-624F-9E2A-381CB1823582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 bwMode="auto">
          <a:xfrm>
            <a:off x="2697163" y="1774180"/>
            <a:ext cx="9049360" cy="337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Anticipated Weather Challenges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Weather Information Gaps for AAM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Weather impacts and needs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Currently available products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Weather gaps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Candidate Technology to Mitigate Gaps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Vision and Summary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E4AE7D4-B174-774C-B24B-74D30119D865}"/>
              </a:ext>
            </a:extLst>
          </p:cNvPr>
          <p:cNvSpPr/>
          <p:nvPr/>
        </p:nvSpPr>
        <p:spPr>
          <a:xfrm>
            <a:off x="1989259" y="2356466"/>
            <a:ext cx="468313" cy="347663"/>
          </a:xfrm>
          <a:prstGeom prst="rightArrow">
            <a:avLst/>
          </a:prstGeom>
          <a:solidFill>
            <a:srgbClr val="13358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08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46175" y="100013"/>
            <a:ext cx="9677400" cy="814387"/>
          </a:xfrm>
        </p:spPr>
        <p:txBody>
          <a:bodyPr/>
          <a:lstStyle/>
          <a:p>
            <a:r>
              <a:rPr lang="en-US" dirty="0"/>
              <a:t>Process for Assessing AAM Weather </a:t>
            </a:r>
            <a:r>
              <a:rPr lang="en-US"/>
              <a:t>Information Gaps</a:t>
            </a:r>
            <a:br>
              <a:rPr lang="en-US"/>
            </a:br>
            <a:r>
              <a:rPr lang="en-US" sz="2000"/>
              <a:t>(Adapted from prior analysis process for UAS weather information)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87765" y="1096209"/>
            <a:ext cx="2677683" cy="1553888"/>
          </a:xfrm>
          <a:prstGeom prst="roundRect">
            <a:avLst>
              <a:gd name="adj" fmla="val 9561"/>
            </a:avLst>
          </a:prstGeom>
          <a:gradFill flip="none" rotWithShape="1"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  <a:tileRect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97463" y="2859538"/>
            <a:ext cx="2677683" cy="1553888"/>
          </a:xfrm>
          <a:prstGeom prst="roundRect">
            <a:avLst>
              <a:gd name="adj" fmla="val 10207"/>
            </a:avLst>
          </a:prstGeom>
          <a:gradFill flip="none" rotWithShape="1"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  <a:tileRect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4905" y="1135918"/>
            <a:ext cx="2230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UAS Weather Reports*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9131" y="2908589"/>
            <a:ext cx="2571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UAM Operator Interviews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7463" y="4629835"/>
            <a:ext cx="2677683" cy="1553887"/>
          </a:xfrm>
          <a:prstGeom prst="roundRect">
            <a:avLst>
              <a:gd name="adj" fmla="val 8915"/>
            </a:avLst>
          </a:prstGeom>
          <a:gradFill flip="none" rotWithShape="1"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  <a:tileRect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4905" y="4629835"/>
            <a:ext cx="2230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UAM </a:t>
            </a:r>
            <a:r>
              <a:rPr lang="en-US" sz="1400" b="1" dirty="0" err="1"/>
              <a:t>ConOps</a:t>
            </a:r>
            <a:endParaRPr lang="en-US" sz="14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32" y="4919941"/>
            <a:ext cx="2310201" cy="11561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484237" y="1410157"/>
            <a:ext cx="1284471" cy="1149477"/>
            <a:chOff x="1718336" y="1344095"/>
            <a:chExt cx="1387689" cy="12418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5582" y="1415787"/>
              <a:ext cx="900443" cy="11701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8336" y="1344095"/>
              <a:ext cx="900443" cy="11701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7" name="Rounded Rectangle 16"/>
          <p:cNvSpPr/>
          <p:nvPr/>
        </p:nvSpPr>
        <p:spPr>
          <a:xfrm>
            <a:off x="4955517" y="2240750"/>
            <a:ext cx="3036329" cy="2798432"/>
          </a:xfrm>
          <a:prstGeom prst="roundRect">
            <a:avLst>
              <a:gd name="adj" fmla="val 7648"/>
            </a:avLst>
          </a:prstGeom>
          <a:gradFill flip="none" rotWithShape="1"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  <a:tileRect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marL="365760" indent="-237744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Safety</a:t>
            </a:r>
          </a:p>
          <a:p>
            <a:pPr marL="365760" indent="-237744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Efficiency</a:t>
            </a:r>
          </a:p>
          <a:p>
            <a:pPr marL="365760" indent="-237744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Airspace design</a:t>
            </a:r>
          </a:p>
          <a:p>
            <a:pPr marL="365760" indent="-237744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Energy management</a:t>
            </a:r>
          </a:p>
          <a:p>
            <a:pPr marL="365760" indent="-237744"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Passenger comfort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3843" y="2298024"/>
            <a:ext cx="223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Operational AAM Considerations</a:t>
            </a:r>
          </a:p>
        </p:txBody>
      </p:sp>
      <p:cxnSp>
        <p:nvCxnSpPr>
          <p:cNvPr id="19" name="Straight Arrow Connector 18"/>
          <p:cNvCxnSpPr>
            <a:cxnSpLocks/>
            <a:stCxn id="5" idx="3"/>
            <a:endCxn id="17" idx="1"/>
          </p:cNvCxnSpPr>
          <p:nvPr/>
        </p:nvCxnSpPr>
        <p:spPr>
          <a:xfrm>
            <a:off x="3475146" y="3636482"/>
            <a:ext cx="1480371" cy="348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4" name="Straight Arrow Connector 23"/>
          <p:cNvCxnSpPr>
            <a:cxnSpLocks/>
            <a:stCxn id="17" idx="3"/>
            <a:endCxn id="45" idx="2"/>
          </p:cNvCxnSpPr>
          <p:nvPr/>
        </p:nvCxnSpPr>
        <p:spPr>
          <a:xfrm>
            <a:off x="7991846" y="3639966"/>
            <a:ext cx="199491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26" name="Rounded Rectangle 25"/>
          <p:cNvSpPr/>
          <p:nvPr/>
        </p:nvSpPr>
        <p:spPr>
          <a:xfrm>
            <a:off x="8950098" y="4103442"/>
            <a:ext cx="2413896" cy="2108514"/>
          </a:xfrm>
          <a:prstGeom prst="roundRect">
            <a:avLst>
              <a:gd name="adj" fmla="val 8737"/>
            </a:avLst>
          </a:prstGeom>
          <a:gradFill flip="none" rotWithShape="1"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  <a:tileRect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950098" y="4153207"/>
            <a:ext cx="24138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AAM Weather Gaps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45798" y="1114629"/>
            <a:ext cx="2413896" cy="1989787"/>
          </a:xfrm>
          <a:prstGeom prst="roundRect">
            <a:avLst>
              <a:gd name="adj" fmla="val 8909"/>
            </a:avLst>
          </a:prstGeom>
          <a:gradFill flip="none" rotWithShape="1"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  <a:tileRect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45798" y="1136180"/>
            <a:ext cx="2413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Current Weather Observations / Forecasts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4759" y="1646273"/>
            <a:ext cx="852028" cy="626721"/>
          </a:xfrm>
          <a:prstGeom prst="rect">
            <a:avLst/>
          </a:prstGeom>
        </p:spPr>
      </p:pic>
      <p:cxnSp>
        <p:nvCxnSpPr>
          <p:cNvPr id="36" name="Straight Arrow Connector 35"/>
          <p:cNvCxnSpPr>
            <a:cxnSpLocks/>
            <a:stCxn id="29" idx="2"/>
            <a:endCxn id="45" idx="0"/>
          </p:cNvCxnSpPr>
          <p:nvPr/>
        </p:nvCxnSpPr>
        <p:spPr>
          <a:xfrm>
            <a:off x="10152746" y="3104416"/>
            <a:ext cx="0" cy="3794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9204720" y="4390870"/>
            <a:ext cx="689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/>
              <a:t>Weather</a:t>
            </a:r>
          </a:p>
          <a:p>
            <a:pPr algn="ctr"/>
            <a:r>
              <a:rPr lang="en-US" sz="1000" b="1" dirty="0"/>
              <a:t>Need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297932" y="437226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/>
              <a:t>Product(s)</a:t>
            </a:r>
          </a:p>
          <a:p>
            <a:pPr algn="ctr"/>
            <a:r>
              <a:rPr lang="en-US" sz="1000" b="1" dirty="0"/>
              <a:t>Available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9992191" y="5226088"/>
            <a:ext cx="277127" cy="325676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054634"/>
              </p:ext>
            </p:extLst>
          </p:nvPr>
        </p:nvGraphicFramePr>
        <p:xfrm>
          <a:off x="10304450" y="4798758"/>
          <a:ext cx="812830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12830">
                  <a:extLst>
                    <a:ext uri="{9D8B030D-6E8A-4147-A177-3AD203B41FA5}">
                      <a16:colId xmlns:a16="http://schemas.microsoft.com/office/drawing/2014/main" val="1517850870"/>
                    </a:ext>
                  </a:extLst>
                </a:gridCol>
              </a:tblGrid>
              <a:tr h="194173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866644"/>
                  </a:ext>
                </a:extLst>
              </a:tr>
              <a:tr h="194173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73130"/>
                  </a:ext>
                </a:extLst>
              </a:tr>
              <a:tr h="194173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794753"/>
                  </a:ext>
                </a:extLst>
              </a:tr>
              <a:tr h="194173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393924"/>
                  </a:ext>
                </a:extLst>
              </a:tr>
              <a:tr h="194173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61455"/>
                  </a:ext>
                </a:extLst>
              </a:tr>
              <a:tr h="194173">
                <a:tc>
                  <a:txBody>
                    <a:bodyPr/>
                    <a:lstStyle/>
                    <a:p>
                      <a:endParaRPr lang="en-US" sz="8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970966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619321"/>
              </p:ext>
            </p:extLst>
          </p:nvPr>
        </p:nvGraphicFramePr>
        <p:xfrm>
          <a:off x="9152566" y="4798758"/>
          <a:ext cx="806539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6539">
                  <a:extLst>
                    <a:ext uri="{9D8B030D-6E8A-4147-A177-3AD203B41FA5}">
                      <a16:colId xmlns:a16="http://schemas.microsoft.com/office/drawing/2014/main" val="1517850870"/>
                    </a:ext>
                  </a:extLst>
                </a:gridCol>
              </a:tblGrid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Surface</a:t>
                      </a:r>
                      <a:r>
                        <a:rPr lang="en-US" sz="800" b="1" baseline="0" dirty="0"/>
                        <a:t> Winds</a:t>
                      </a:r>
                      <a:endParaRPr lang="en-US" sz="800" b="1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866644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 Winds Aloft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573130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 Turbulence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794753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 Convection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393924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/>
                        <a:t>Winter</a:t>
                      </a:r>
                      <a:r>
                        <a:rPr lang="en-US" sz="800" b="1" baseline="0" dirty="0"/>
                        <a:t> </a:t>
                      </a:r>
                      <a:r>
                        <a:rPr lang="en-US" sz="800" b="1" baseline="0" dirty="0" err="1"/>
                        <a:t>Precip</a:t>
                      </a:r>
                      <a:endParaRPr lang="en-US" sz="800" b="1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61455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/>
                        <a:t>Temperature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970966"/>
                  </a:ext>
                </a:extLst>
              </a:tr>
            </a:tbl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7194671" y="6347183"/>
            <a:ext cx="2870965" cy="38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/>
              <a:t>ConOps</a:t>
            </a:r>
            <a:r>
              <a:rPr lang="en-US" sz="900" b="1" dirty="0"/>
              <a:t> = Concept of Operations</a:t>
            </a:r>
          </a:p>
          <a:p>
            <a:pPr algn="ctr"/>
            <a:r>
              <a:rPr lang="en-US" sz="900" b="1" dirty="0"/>
              <a:t>UAS = Unmanned Aircraft System</a:t>
            </a:r>
          </a:p>
        </p:txBody>
      </p:sp>
      <p:sp>
        <p:nvSpPr>
          <p:cNvPr id="45" name="Flowchart: Or 44">
            <a:extLst>
              <a:ext uri="{FF2B5EF4-FFF2-40B4-BE49-F238E27FC236}">
                <a16:creationId xmlns:a16="http://schemas.microsoft.com/office/drawing/2014/main" id="{50CA868A-C2EA-455D-9326-0C0A05F97E18}"/>
              </a:ext>
            </a:extLst>
          </p:cNvPr>
          <p:cNvSpPr/>
          <p:nvPr/>
        </p:nvSpPr>
        <p:spPr>
          <a:xfrm>
            <a:off x="9986756" y="3483851"/>
            <a:ext cx="331979" cy="312229"/>
          </a:xfrm>
          <a:prstGeom prst="flowChartOr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6CA1AA8-420B-41E3-AFBA-2C91CC439003}"/>
              </a:ext>
            </a:extLst>
          </p:cNvPr>
          <p:cNvCxnSpPr>
            <a:cxnSpLocks/>
          </p:cNvCxnSpPr>
          <p:nvPr/>
        </p:nvCxnSpPr>
        <p:spPr>
          <a:xfrm>
            <a:off x="10151122" y="3785239"/>
            <a:ext cx="0" cy="32004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527098FD-B49E-B542-B9B7-D122389D7EC5}"/>
              </a:ext>
            </a:extLst>
          </p:cNvPr>
          <p:cNvCxnSpPr>
            <a:cxnSpLocks/>
            <a:stCxn id="4" idx="3"/>
            <a:endCxn id="17" idx="0"/>
          </p:cNvCxnSpPr>
          <p:nvPr/>
        </p:nvCxnSpPr>
        <p:spPr bwMode="auto">
          <a:xfrm>
            <a:off x="3465448" y="1873153"/>
            <a:ext cx="3008234" cy="36759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6CF18965-1F18-BC4F-AB4D-38B7D4C16312}"/>
              </a:ext>
            </a:extLst>
          </p:cNvPr>
          <p:cNvCxnSpPr>
            <a:cxnSpLocks/>
            <a:stCxn id="8" idx="3"/>
            <a:endCxn id="17" idx="2"/>
          </p:cNvCxnSpPr>
          <p:nvPr/>
        </p:nvCxnSpPr>
        <p:spPr bwMode="auto">
          <a:xfrm flipV="1">
            <a:off x="3475146" y="5039182"/>
            <a:ext cx="2998536" cy="367597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1029CD1-3650-4DFF-BA60-7EBEB117691A}"/>
              </a:ext>
            </a:extLst>
          </p:cNvPr>
          <p:cNvSpPr/>
          <p:nvPr/>
        </p:nvSpPr>
        <p:spPr>
          <a:xfrm>
            <a:off x="3934359" y="6347183"/>
            <a:ext cx="36591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</a:rPr>
              <a:t>* FAA-sponsored reports by Campbell et al. (2017): ‘</a:t>
            </a:r>
            <a:r>
              <a:rPr lang="en-US" sz="900" b="1" dirty="0"/>
              <a:t>Preliminary Weather Information Gap Analysis for UAS Operations’ and ‘Preliminary UAS Weather Research Roadmap’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25BEDA-495C-4DFD-967B-4D5215E0F1FE}"/>
              </a:ext>
            </a:extLst>
          </p:cNvPr>
          <p:cNvSpPr txBox="1"/>
          <p:nvPr/>
        </p:nvSpPr>
        <p:spPr>
          <a:xfrm>
            <a:off x="9621005" y="2899277"/>
            <a:ext cx="11560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credit: NOAA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4CAE20F-C2A8-487D-9166-77ACC390BBC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5457" y="1624909"/>
            <a:ext cx="830180" cy="6607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2B7968-4FE3-471E-B692-0C9512595A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5457" y="2320280"/>
            <a:ext cx="830178" cy="6226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1F6E0BD-37BE-47FC-8FC0-B9B3FD19DB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14760" y="2321326"/>
            <a:ext cx="852028" cy="59811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50ECA13-85AA-4CA5-8D37-84121A581F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4212" y="3178422"/>
            <a:ext cx="1506590" cy="113032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1662A172-4427-4C56-85F4-0DC1900954DC}"/>
              </a:ext>
            </a:extLst>
          </p:cNvPr>
          <p:cNvSpPr txBox="1"/>
          <p:nvPr/>
        </p:nvSpPr>
        <p:spPr>
          <a:xfrm>
            <a:off x="1484237" y="4245540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credit: NASA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3EC9001-1FC5-4B42-B9DC-C41ED1D9B430}"/>
              </a:ext>
            </a:extLst>
          </p:cNvPr>
          <p:cNvSpPr txBox="1"/>
          <p:nvPr/>
        </p:nvSpPr>
        <p:spPr>
          <a:xfrm>
            <a:off x="1563871" y="6022081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1740195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Weather Information Needs for AAM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156" y="4869289"/>
            <a:ext cx="10468512" cy="742750"/>
          </a:xfrm>
        </p:spPr>
        <p:txBody>
          <a:bodyPr/>
          <a:lstStyle/>
          <a:p>
            <a:pPr marL="274320" indent="-27432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dirty="0"/>
              <a:t>Expected operational impacts will evolve as </a:t>
            </a:r>
            <a:r>
              <a:rPr lang="en-US" sz="1800" dirty="0" err="1"/>
              <a:t>ConOps</a:t>
            </a:r>
            <a:r>
              <a:rPr lang="en-US" sz="1800" dirty="0"/>
              <a:t> matures</a:t>
            </a:r>
          </a:p>
          <a:p>
            <a:pPr marL="274320" indent="-27432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800" dirty="0"/>
              <a:t>Uncertainty exists in the weather conditions that are necessary to know for decision making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894551"/>
              </p:ext>
            </p:extLst>
          </p:nvPr>
        </p:nvGraphicFramePr>
        <p:xfrm>
          <a:off x="274247" y="1137263"/>
          <a:ext cx="11640327" cy="357296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{073A0DAA-6AF3-43AB-8588-CEC1D06C72B9}</a:tableStyleId>
              </a:tblPr>
              <a:tblGrid>
                <a:gridCol w="2261182">
                  <a:extLst>
                    <a:ext uri="{9D8B030D-6E8A-4147-A177-3AD203B41FA5}">
                      <a16:colId xmlns:a16="http://schemas.microsoft.com/office/drawing/2014/main" val="265578149"/>
                    </a:ext>
                  </a:extLst>
                </a:gridCol>
                <a:gridCol w="1875829">
                  <a:extLst>
                    <a:ext uri="{9D8B030D-6E8A-4147-A177-3AD203B41FA5}">
                      <a16:colId xmlns:a16="http://schemas.microsoft.com/office/drawing/2014/main" val="399053908"/>
                    </a:ext>
                  </a:extLst>
                </a:gridCol>
                <a:gridCol w="1875829">
                  <a:extLst>
                    <a:ext uri="{9D8B030D-6E8A-4147-A177-3AD203B41FA5}">
                      <a16:colId xmlns:a16="http://schemas.microsoft.com/office/drawing/2014/main" val="2987560401"/>
                    </a:ext>
                  </a:extLst>
                </a:gridCol>
                <a:gridCol w="1875829">
                  <a:extLst>
                    <a:ext uri="{9D8B030D-6E8A-4147-A177-3AD203B41FA5}">
                      <a16:colId xmlns:a16="http://schemas.microsoft.com/office/drawing/2014/main" val="1568264300"/>
                    </a:ext>
                  </a:extLst>
                </a:gridCol>
                <a:gridCol w="1875829">
                  <a:extLst>
                    <a:ext uri="{9D8B030D-6E8A-4147-A177-3AD203B41FA5}">
                      <a16:colId xmlns:a16="http://schemas.microsoft.com/office/drawing/2014/main" val="2552735935"/>
                    </a:ext>
                  </a:extLst>
                </a:gridCol>
                <a:gridCol w="1875829">
                  <a:extLst>
                    <a:ext uri="{9D8B030D-6E8A-4147-A177-3AD203B41FA5}">
                      <a16:colId xmlns:a16="http://schemas.microsoft.com/office/drawing/2014/main" val="1555602459"/>
                    </a:ext>
                  </a:extLst>
                </a:gridCol>
              </a:tblGrid>
              <a:tr h="446397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Weather</a:t>
                      </a:r>
                      <a:br>
                        <a:rPr lang="en-US" sz="18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Information Need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Primary Operational Impact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068129"/>
                  </a:ext>
                </a:extLst>
              </a:tr>
              <a:tr h="621428"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Safety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Efficiency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Airspace </a:t>
                      </a:r>
                      <a:br>
                        <a:rPr lang="en-US" sz="16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Design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Energy </a:t>
                      </a:r>
                      <a:br>
                        <a:rPr lang="en-US" sz="16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Management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Passenger </a:t>
                      </a:r>
                      <a:br>
                        <a:rPr lang="en-US" sz="16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Comfort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343187"/>
                  </a:ext>
                </a:extLst>
              </a:tr>
              <a:tr h="4175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Icing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3825203"/>
                  </a:ext>
                </a:extLst>
              </a:tr>
              <a:tr h="4175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Ceiling &amp; Visibility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833630"/>
                  </a:ext>
                </a:extLst>
              </a:tr>
              <a:tr h="4175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Convection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545345"/>
                  </a:ext>
                </a:extLst>
              </a:tr>
              <a:tr h="41752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Wind &amp; Turbulence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670408"/>
                  </a:ext>
                </a:extLst>
              </a:tr>
              <a:tr h="4175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Precipitation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785415"/>
                  </a:ext>
                </a:extLst>
              </a:tr>
              <a:tr h="41752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Temperature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02080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B95C83C-650A-46D2-B77E-76A7E62B5735}"/>
              </a:ext>
            </a:extLst>
          </p:cNvPr>
          <p:cNvSpPr txBox="1"/>
          <p:nvPr/>
        </p:nvSpPr>
        <p:spPr>
          <a:xfrm>
            <a:off x="4658926" y="6375260"/>
            <a:ext cx="28709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900" b="1" dirty="0"/>
              <a:t>CONUS = Contiguous United States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FCAAFE-641E-45C3-BDA9-58544F1F6A11}"/>
              </a:ext>
            </a:extLst>
          </p:cNvPr>
          <p:cNvSpPr/>
          <p:nvPr/>
        </p:nvSpPr>
        <p:spPr>
          <a:xfrm>
            <a:off x="274246" y="5735619"/>
            <a:ext cx="11640326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>
                <a:solidFill>
                  <a:schemeClr val="tx1"/>
                </a:solidFill>
                <a:latin typeface="Arial" pitchFamily="-110" charset="0"/>
              </a:rPr>
              <a:t>Weather impacts the entire spectrum of AAM operations across the CONUS</a:t>
            </a:r>
          </a:p>
        </p:txBody>
      </p:sp>
    </p:spTree>
    <p:extLst>
      <p:ext uri="{BB962C8B-B14F-4D97-AF65-F5344CB8AC3E}">
        <p14:creationId xmlns:p14="http://schemas.microsoft.com/office/powerpoint/2010/main" val="3425920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Observation Networks Compared to</a:t>
            </a:r>
            <a:br>
              <a:rPr lang="en-US" dirty="0"/>
            </a:br>
            <a:r>
              <a:rPr lang="en-US" dirty="0"/>
              <a:t>AAM Weather Needs (Preliminary)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893565"/>
              </p:ext>
            </p:extLst>
          </p:nvPr>
        </p:nvGraphicFramePr>
        <p:xfrm>
          <a:off x="287078" y="1020004"/>
          <a:ext cx="10275017" cy="465191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49471">
                  <a:extLst>
                    <a:ext uri="{9D8B030D-6E8A-4147-A177-3AD203B41FA5}">
                      <a16:colId xmlns:a16="http://schemas.microsoft.com/office/drawing/2014/main" val="2323545988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776225465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3688121439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419380666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541644397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930367886"/>
                    </a:ext>
                  </a:extLst>
                </a:gridCol>
                <a:gridCol w="2599066">
                  <a:extLst>
                    <a:ext uri="{9D8B030D-6E8A-4147-A177-3AD203B41FA5}">
                      <a16:colId xmlns:a16="http://schemas.microsoft.com/office/drawing/2014/main" val="18138276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Sensor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Wind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&amp; Turbulence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Ceiling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 &amp; Visibility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Precipitation &amp; Storms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Winter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&amp; Icing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Temperature &amp; Humidity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General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Comments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42456"/>
                  </a:ext>
                </a:extLst>
              </a:tr>
              <a:tr h="10496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Sparse coverage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Surface only</a:t>
                      </a: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171599"/>
                  </a:ext>
                </a:extLst>
              </a:tr>
              <a:tr h="10182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Sparse coverage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Weather balloons only 2x daily</a:t>
                      </a: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373029"/>
                  </a:ext>
                </a:extLst>
              </a:tr>
              <a:tr h="10496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Coarse resolution</a:t>
                      </a: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531809"/>
                  </a:ext>
                </a:extLst>
              </a:tr>
              <a:tr h="10496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Wind observations only in echoes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Poor low-altitude coverage at long ranges</a:t>
                      </a: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683972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136900" y="2547938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uli" charset="0"/>
                <a:cs typeface="Muli" charset="0"/>
              </a:rPr>
            </a:b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04413" y="6328841"/>
            <a:ext cx="40754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" b="1" dirty="0"/>
          </a:p>
          <a:p>
            <a:endParaRPr lang="en-US" sz="8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E66FC6-CE94-4F69-AAA5-697BB38FC02A}"/>
              </a:ext>
            </a:extLst>
          </p:cNvPr>
          <p:cNvSpPr/>
          <p:nvPr/>
        </p:nvSpPr>
        <p:spPr>
          <a:xfrm>
            <a:off x="1586622" y="5786551"/>
            <a:ext cx="8963244" cy="42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-110" charset="0"/>
              </a:rPr>
              <a:t>Additional research required to understand specific AAM weather information needs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B4120D-3880-49F7-A015-6594E5DD7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8725" y="4685756"/>
            <a:ext cx="1077897" cy="72511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D84C271-9A19-4BBD-94C7-664B0339080F}"/>
              </a:ext>
            </a:extLst>
          </p:cNvPr>
          <p:cNvSpPr/>
          <p:nvPr/>
        </p:nvSpPr>
        <p:spPr>
          <a:xfrm>
            <a:off x="324591" y="5365107"/>
            <a:ext cx="1446165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Weather Radar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BE8B75-43ED-4FFB-A0BF-64BCC0357BBF}"/>
              </a:ext>
            </a:extLst>
          </p:cNvPr>
          <p:cNvSpPr/>
          <p:nvPr/>
        </p:nvSpPr>
        <p:spPr>
          <a:xfrm>
            <a:off x="612298" y="4323117"/>
            <a:ext cx="870751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Satellite</a:t>
            </a:r>
            <a:endParaRPr lang="en-US" sz="1200" b="1" dirty="0">
              <a:ea typeface="Muli"/>
              <a:cs typeface="Mul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AD161EE-711F-4E74-B592-5917C3F3C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61" y="1583028"/>
            <a:ext cx="1088024" cy="69109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CB6242B-2FF8-4EA2-A075-ACB32527432B}"/>
              </a:ext>
            </a:extLst>
          </p:cNvPr>
          <p:cNvSpPr/>
          <p:nvPr/>
        </p:nvSpPr>
        <p:spPr>
          <a:xfrm>
            <a:off x="249217" y="2242076"/>
            <a:ext cx="1596912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Surface Stations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95553D-74D1-4F65-88B9-6E23E3F28A5E}"/>
              </a:ext>
            </a:extLst>
          </p:cNvPr>
          <p:cNvSpPr/>
          <p:nvPr/>
        </p:nvSpPr>
        <p:spPr>
          <a:xfrm>
            <a:off x="251750" y="3257949"/>
            <a:ext cx="1591847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Upper Air In Situ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F672DD-BB6C-3041-935C-9CFD022AD9FB}"/>
              </a:ext>
            </a:extLst>
          </p:cNvPr>
          <p:cNvGrpSpPr/>
          <p:nvPr/>
        </p:nvGrpSpPr>
        <p:grpSpPr>
          <a:xfrm>
            <a:off x="10659984" y="3956398"/>
            <a:ext cx="1438856" cy="1719069"/>
            <a:chOff x="10749969" y="3598689"/>
            <a:chExt cx="1438856" cy="171906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9BB5A1F-B753-AA4B-8C23-0D7F945FD95B}"/>
                </a:ext>
              </a:extLst>
            </p:cNvPr>
            <p:cNvSpPr/>
            <p:nvPr/>
          </p:nvSpPr>
          <p:spPr bwMode="auto">
            <a:xfrm>
              <a:off x="10749969" y="3598689"/>
              <a:ext cx="1438856" cy="171906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457200" tIns="914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rPr>
                <a:t>Mostly meets need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Arial" pitchFamily="-110" charset="0"/>
                </a:rPr>
                <a:t>Partly meets need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Arial" pitchFamily="-110" charset="0"/>
                </a:rPr>
                <a:t>Does not address need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05F279-2C6A-D14C-928B-359CDB78E15B}"/>
                </a:ext>
              </a:extLst>
            </p:cNvPr>
            <p:cNvSpPr/>
            <p:nvPr/>
          </p:nvSpPr>
          <p:spPr bwMode="auto">
            <a:xfrm>
              <a:off x="10866473" y="3785191"/>
              <a:ext cx="233916" cy="170121"/>
            </a:xfrm>
            <a:prstGeom prst="rect">
              <a:avLst/>
            </a:prstGeom>
            <a:solidFill>
              <a:srgbClr val="B1E7B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635CE4-C7F6-1E49-A259-4681A7393463}"/>
                </a:ext>
              </a:extLst>
            </p:cNvPr>
            <p:cNvSpPr/>
            <p:nvPr/>
          </p:nvSpPr>
          <p:spPr bwMode="auto">
            <a:xfrm>
              <a:off x="10866473" y="4255759"/>
              <a:ext cx="233916" cy="170121"/>
            </a:xfrm>
            <a:prstGeom prst="rect">
              <a:avLst/>
            </a:prstGeom>
            <a:solidFill>
              <a:srgbClr val="FFFFA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2CA3255-1354-5A4E-B20C-AD0C05BD7C5D}"/>
                </a:ext>
              </a:extLst>
            </p:cNvPr>
            <p:cNvSpPr/>
            <p:nvPr/>
          </p:nvSpPr>
          <p:spPr bwMode="auto">
            <a:xfrm>
              <a:off x="10866473" y="4817410"/>
              <a:ext cx="233916" cy="170121"/>
            </a:xfrm>
            <a:prstGeom prst="rect">
              <a:avLst/>
            </a:prstGeom>
            <a:solidFill>
              <a:srgbClr val="FFB0B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0166EE1-DFFD-475A-A624-3D7386FE6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661" y="3609111"/>
            <a:ext cx="1088024" cy="76378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568403-EA19-4C80-9185-58663C4451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467" r="30562" b="44285"/>
          <a:stretch/>
        </p:blipFill>
        <p:spPr>
          <a:xfrm>
            <a:off x="503661" y="2593170"/>
            <a:ext cx="1123069" cy="74344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C8FCE3B-6C29-4EC4-AD68-248C3D964AE3}"/>
              </a:ext>
            </a:extLst>
          </p:cNvPr>
          <p:cNvSpPr txBox="1"/>
          <p:nvPr/>
        </p:nvSpPr>
        <p:spPr>
          <a:xfrm>
            <a:off x="2618866" y="6390396"/>
            <a:ext cx="12634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Credits: NOAA</a:t>
            </a:r>
          </a:p>
        </p:txBody>
      </p:sp>
    </p:spTree>
    <p:extLst>
      <p:ext uri="{BB962C8B-B14F-4D97-AF65-F5344CB8AC3E}">
        <p14:creationId xmlns:p14="http://schemas.microsoft.com/office/powerpoint/2010/main" val="3156856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Forecast Products Compared to</a:t>
            </a:r>
            <a:br>
              <a:rPr lang="en-US" dirty="0"/>
            </a:br>
            <a:r>
              <a:rPr lang="en-US" dirty="0"/>
              <a:t>AAM Weather Needs (Preliminary)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136900" y="2547938"/>
            <a:ext cx="121888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uli" charset="0"/>
                <a:cs typeface="Muli" charset="0"/>
              </a:rPr>
            </a:br>
            <a:endParaRPr kumimoji="0" lang="en-US" altLang="en-US" sz="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620B8D8-9946-4D13-A3AB-59C68F6F3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38116"/>
              </p:ext>
            </p:extLst>
          </p:nvPr>
        </p:nvGraphicFramePr>
        <p:xfrm>
          <a:off x="287079" y="1020004"/>
          <a:ext cx="10280130" cy="465546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12202">
                  <a:extLst>
                    <a:ext uri="{9D8B030D-6E8A-4147-A177-3AD203B41FA5}">
                      <a16:colId xmlns:a16="http://schemas.microsoft.com/office/drawing/2014/main" val="2323545988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776225465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3688121439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419380666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541644397"/>
                    </a:ext>
                  </a:extLst>
                </a:gridCol>
                <a:gridCol w="1225296">
                  <a:extLst>
                    <a:ext uri="{9D8B030D-6E8A-4147-A177-3AD203B41FA5}">
                      <a16:colId xmlns:a16="http://schemas.microsoft.com/office/drawing/2014/main" val="1930367886"/>
                    </a:ext>
                  </a:extLst>
                </a:gridCol>
                <a:gridCol w="2441448">
                  <a:extLst>
                    <a:ext uri="{9D8B030D-6E8A-4147-A177-3AD203B41FA5}">
                      <a16:colId xmlns:a16="http://schemas.microsoft.com/office/drawing/2014/main" val="1649600301"/>
                    </a:ext>
                  </a:extLst>
                </a:gridCol>
              </a:tblGrid>
              <a:tr h="491873"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Product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Wind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&amp; Turbulence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Ceiling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 &amp; Visibility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Precipitation &amp; Storms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Winter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Wx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&amp; Icing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Temperature &amp; Humidity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General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Comments</a:t>
                      </a:r>
                    </a:p>
                  </a:txBody>
                  <a:tcPr marL="50681" marR="50681" marT="28961" marB="2896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42456"/>
                  </a:ext>
                </a:extLst>
              </a:tr>
              <a:tr h="12703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F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Accuracy in PBL and away from airports not known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b="1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Location of storm cells often displaced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4171599"/>
                  </a:ext>
                </a:extLst>
              </a:tr>
              <a:tr h="14786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Forecasts too generalized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Products may not represent AAM hazards</a:t>
                      </a: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373029"/>
                  </a:ext>
                </a:extLst>
              </a:tr>
              <a:tr h="14146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A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0B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Forecasts too generalized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Muli"/>
                        <a:cs typeface="Muli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uli"/>
                          <a:cs typeface="Muli"/>
                        </a:rPr>
                        <a:t>Accuracy of low-level wind analyses not known</a:t>
                      </a:r>
                    </a:p>
                  </a:txBody>
                  <a:tcPr marL="36201" marR="36201" marT="36201" marB="36201" anchor="ctr">
                    <a:lnL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91E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8531809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6AF6F6D2-BAD1-4D7C-862C-CA97AD4A8C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4550" y="1608268"/>
            <a:ext cx="1191055" cy="8838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0A9A24-1C77-45EA-B3C7-1F76D25D79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054" b="12738"/>
          <a:stretch/>
        </p:blipFill>
        <p:spPr>
          <a:xfrm>
            <a:off x="534550" y="2908748"/>
            <a:ext cx="1191055" cy="8838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AE9C4D-46B5-4A00-A3E0-EC888068FD16}"/>
              </a:ext>
            </a:extLst>
          </p:cNvPr>
          <p:cNvSpPr/>
          <p:nvPr/>
        </p:nvSpPr>
        <p:spPr>
          <a:xfrm>
            <a:off x="496762" y="2462228"/>
            <a:ext cx="1266630" cy="318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NWP Models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CB8D41-F07E-45C1-9CA8-E250BD697672}"/>
              </a:ext>
            </a:extLst>
          </p:cNvPr>
          <p:cNvSpPr/>
          <p:nvPr/>
        </p:nvSpPr>
        <p:spPr>
          <a:xfrm>
            <a:off x="286898" y="3759815"/>
            <a:ext cx="16863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Aviation Weather 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Products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232DD4-939A-46DB-B928-228997B3F431}"/>
              </a:ext>
            </a:extLst>
          </p:cNvPr>
          <p:cNvSpPr txBox="1"/>
          <p:nvPr/>
        </p:nvSpPr>
        <p:spPr>
          <a:xfrm>
            <a:off x="4263832" y="6364636"/>
            <a:ext cx="3133721" cy="533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"/>
              </a:spcAft>
            </a:pPr>
            <a:r>
              <a:rPr lang="en-US" sz="900" b="1" dirty="0"/>
              <a:t>NWP = Numerical Weather Prediction</a:t>
            </a:r>
          </a:p>
          <a:p>
            <a:pPr>
              <a:spcAft>
                <a:spcPts val="100"/>
              </a:spcAft>
            </a:pPr>
            <a:r>
              <a:rPr lang="en-US" sz="900" b="1" dirty="0"/>
              <a:t>PBL = Planetary Boundary Layer</a:t>
            </a:r>
          </a:p>
          <a:p>
            <a:pPr>
              <a:spcAft>
                <a:spcPts val="100"/>
              </a:spcAft>
            </a:pPr>
            <a:r>
              <a:rPr lang="en-US" sz="900" b="1" dirty="0"/>
              <a:t>ITWS = Integrated Terminal Weather System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604012-6405-410A-A331-50439229087A}"/>
              </a:ext>
            </a:extLst>
          </p:cNvPr>
          <p:cNvSpPr/>
          <p:nvPr/>
        </p:nvSpPr>
        <p:spPr>
          <a:xfrm>
            <a:off x="204882" y="5134905"/>
            <a:ext cx="18503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400" b="1" dirty="0">
                <a:ea typeface="Muli"/>
                <a:cs typeface="Muli"/>
              </a:rPr>
              <a:t>ITWS / NextGen Weather Processor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3EF3DE7-54C0-4D2E-B360-1BDBA8F50AC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50" y="4329955"/>
            <a:ext cx="1191055" cy="84516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5A68044-0E91-42F3-B786-7244736A1F90}"/>
              </a:ext>
            </a:extLst>
          </p:cNvPr>
          <p:cNvSpPr/>
          <p:nvPr/>
        </p:nvSpPr>
        <p:spPr>
          <a:xfrm>
            <a:off x="1605952" y="5787086"/>
            <a:ext cx="8961120" cy="422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-110" charset="0"/>
              </a:rPr>
              <a:t>Current weather forecast products not expected </a:t>
            </a:r>
            <a:r>
              <a:rPr lang="en-US" sz="1600" b="1">
                <a:solidFill>
                  <a:schemeClr val="tx1"/>
                </a:solidFill>
                <a:latin typeface="Arial" pitchFamily="-110" charset="0"/>
              </a:rPr>
              <a:t>to fully </a:t>
            </a:r>
            <a:r>
              <a:rPr lang="en-US" sz="1600" b="1" dirty="0">
                <a:solidFill>
                  <a:schemeClr val="tx1"/>
                </a:solidFill>
                <a:latin typeface="Arial" pitchFamily="-110" charset="0"/>
              </a:rPr>
              <a:t>support AAM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8F5F10-2A02-874B-9434-E78F925C4FD2}"/>
              </a:ext>
            </a:extLst>
          </p:cNvPr>
          <p:cNvGrpSpPr/>
          <p:nvPr/>
        </p:nvGrpSpPr>
        <p:grpSpPr>
          <a:xfrm>
            <a:off x="10659984" y="3956398"/>
            <a:ext cx="1438856" cy="1719069"/>
            <a:chOff x="10749969" y="3598689"/>
            <a:chExt cx="1438856" cy="171906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18096B-A09B-9C4A-BA41-38C2FC755C0F}"/>
                </a:ext>
              </a:extLst>
            </p:cNvPr>
            <p:cNvSpPr/>
            <p:nvPr/>
          </p:nvSpPr>
          <p:spPr bwMode="auto">
            <a:xfrm>
              <a:off x="10749969" y="3598689"/>
              <a:ext cx="1438856" cy="171906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457200" tIns="9144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rPr>
                <a:t>Mostly meets need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Arial" pitchFamily="-110" charset="0"/>
                </a:rPr>
                <a:t>Partly meets need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</a:pPr>
              <a:r>
                <a:rPr lang="en-US" sz="1200" b="1" dirty="0">
                  <a:latin typeface="Arial" pitchFamily="-110" charset="0"/>
                </a:rPr>
                <a:t>Does not address need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95156-8792-7A4F-B4AB-72A87B5FB787}"/>
                </a:ext>
              </a:extLst>
            </p:cNvPr>
            <p:cNvSpPr/>
            <p:nvPr/>
          </p:nvSpPr>
          <p:spPr bwMode="auto">
            <a:xfrm>
              <a:off x="10866473" y="3785191"/>
              <a:ext cx="233916" cy="170121"/>
            </a:xfrm>
            <a:prstGeom prst="rect">
              <a:avLst/>
            </a:prstGeom>
            <a:solidFill>
              <a:srgbClr val="B1E7B5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FBCC263-FAC4-1646-897B-DC659BC42BC1}"/>
                </a:ext>
              </a:extLst>
            </p:cNvPr>
            <p:cNvSpPr/>
            <p:nvPr/>
          </p:nvSpPr>
          <p:spPr bwMode="auto">
            <a:xfrm>
              <a:off x="10866473" y="4255759"/>
              <a:ext cx="233916" cy="170121"/>
            </a:xfrm>
            <a:prstGeom prst="rect">
              <a:avLst/>
            </a:prstGeom>
            <a:solidFill>
              <a:srgbClr val="FFFFAC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5075046-4DAF-4746-AD23-B94B98A9D610}"/>
                </a:ext>
              </a:extLst>
            </p:cNvPr>
            <p:cNvSpPr/>
            <p:nvPr/>
          </p:nvSpPr>
          <p:spPr bwMode="auto">
            <a:xfrm>
              <a:off x="10866473" y="4817410"/>
              <a:ext cx="233916" cy="170121"/>
            </a:xfrm>
            <a:prstGeom prst="rect">
              <a:avLst/>
            </a:prstGeom>
            <a:solidFill>
              <a:srgbClr val="FFB0B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3FC8DAD-E82A-41EF-9275-1B32F718D76E}"/>
              </a:ext>
            </a:extLst>
          </p:cNvPr>
          <p:cNvSpPr txBox="1"/>
          <p:nvPr/>
        </p:nvSpPr>
        <p:spPr>
          <a:xfrm>
            <a:off x="2507561" y="6359294"/>
            <a:ext cx="12586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Credits: NOAA</a:t>
            </a:r>
          </a:p>
        </p:txBody>
      </p:sp>
    </p:spTree>
    <p:extLst>
      <p:ext uri="{BB962C8B-B14F-4D97-AF65-F5344CB8AC3E}">
        <p14:creationId xmlns:p14="http://schemas.microsoft.com/office/powerpoint/2010/main" val="285399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241432-BD00-4C7E-A1BB-61C87C44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175" y="100013"/>
            <a:ext cx="9677400" cy="814387"/>
          </a:xfrm>
        </p:spPr>
        <p:txBody>
          <a:bodyPr/>
          <a:lstStyle/>
          <a:p>
            <a:r>
              <a:rPr lang="en-US" dirty="0"/>
              <a:t>Preliminary Summary of Weather Gaps for AAM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A7B1F1D-9249-4FBF-922A-3F815935D71E}"/>
              </a:ext>
            </a:extLst>
          </p:cNvPr>
          <p:cNvGraphicFramePr>
            <a:graphicFrameLocks noGrp="1"/>
          </p:cNvGraphicFramePr>
          <p:nvPr/>
        </p:nvGraphicFramePr>
        <p:xfrm>
          <a:off x="215885" y="1165104"/>
          <a:ext cx="11873333" cy="466917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52186">
                  <a:extLst>
                    <a:ext uri="{9D8B030D-6E8A-4147-A177-3AD203B41FA5}">
                      <a16:colId xmlns:a16="http://schemas.microsoft.com/office/drawing/2014/main" val="3032272357"/>
                    </a:ext>
                  </a:extLst>
                </a:gridCol>
                <a:gridCol w="744940">
                  <a:extLst>
                    <a:ext uri="{9D8B030D-6E8A-4147-A177-3AD203B41FA5}">
                      <a16:colId xmlns:a16="http://schemas.microsoft.com/office/drawing/2014/main" val="365441823"/>
                    </a:ext>
                  </a:extLst>
                </a:gridCol>
                <a:gridCol w="10576207">
                  <a:extLst>
                    <a:ext uri="{9D8B030D-6E8A-4147-A177-3AD203B41FA5}">
                      <a16:colId xmlns:a16="http://schemas.microsoft.com/office/drawing/2014/main" val="373650161"/>
                    </a:ext>
                  </a:extLst>
                </a:gridCol>
              </a:tblGrid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Rank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-110" charset="0"/>
                        </a:rPr>
                        <a:t>Type</a:t>
                      </a: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pitchFamily="-110" charset="0"/>
                        </a:rPr>
                        <a:t>Prioritized ranking based on operational need*</a:t>
                      </a: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309367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Numerical model performance is uncertain in off-airport areas and aloft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828580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Operationally available NWP products are too coarse to resolve impactful urban-scale phenomena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793082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3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Off-airport surface weather observations are sparse, particularly of wind, visibility, and ceiling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06935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4</a:t>
                      </a:r>
                      <a:endParaRPr lang="en-US" sz="1400" b="1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Lack of measurements in the PBL, particularly of wind and turbulence, necessary to verify weather models and support AAM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653701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5</a:t>
                      </a:r>
                      <a:endParaRPr lang="en-US" sz="1400" b="1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Forecasts lack accurate uncertainty metrics to support decisions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808772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Tactical convective weather products lack short-term storm forecasts, uncertainty, and are susceptible to latencies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477852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7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No method of alerting AAM operators of rapidly changing hazardous conditions (e.g., microbursts, gust fronts, convective growth)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631474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8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Given zero-tolerance for icing conditions, icing forecasts lack an uncertainty element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5408730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9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Turbulence and icing models not designed for AAM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421033"/>
                  </a:ext>
                </a:extLst>
              </a:tr>
              <a:tr h="424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10</a:t>
                      </a:r>
                      <a:endParaRPr lang="en-US" sz="14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48336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</a:rPr>
                        <a:t>Weather impact models for decision support do not exist for AAM</a:t>
                      </a:r>
                      <a:endParaRPr lang="en-US" sz="1300" b="1" dirty="0">
                        <a:solidFill>
                          <a:srgbClr val="434343"/>
                        </a:solidFill>
                        <a:effectLst/>
                        <a:latin typeface="Muli"/>
                        <a:ea typeface="Muli"/>
                        <a:cs typeface="Muli"/>
                      </a:endParaRPr>
                    </a:p>
                  </a:txBody>
                  <a:tcPr marL="48336" marR="0" marT="48336" marB="4833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61147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112F92C-F7AB-4D86-AF81-45AF8FF998CA}"/>
              </a:ext>
            </a:extLst>
          </p:cNvPr>
          <p:cNvSpPr txBox="1"/>
          <p:nvPr/>
        </p:nvSpPr>
        <p:spPr>
          <a:xfrm>
            <a:off x="2515151" y="6497062"/>
            <a:ext cx="716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*Ranking modified from ‘Preliminary Weather Information Gap Analysis for UAS Operations’ report by Campbell et al (2017), considering differences between UAS and AAM operations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2CB525-DF08-4375-9DC9-E32A7BA0CB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448"/>
          <a:stretch/>
        </p:blipFill>
        <p:spPr>
          <a:xfrm>
            <a:off x="865573" y="2473083"/>
            <a:ext cx="504054" cy="3740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E57FD4-32F1-4361-B13E-B0E73A7C80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0" t="14617" r="6470" b="13343"/>
          <a:stretch/>
        </p:blipFill>
        <p:spPr>
          <a:xfrm>
            <a:off x="866628" y="1615832"/>
            <a:ext cx="502999" cy="3740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0B000A-BED5-4A12-92EF-08D5390026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0" t="14617" r="6470" b="13343"/>
          <a:stretch/>
        </p:blipFill>
        <p:spPr>
          <a:xfrm>
            <a:off x="866628" y="2034932"/>
            <a:ext cx="502999" cy="3740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6E3B88-6096-4756-8B49-6BF527777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0" t="14617" r="6470" b="13343"/>
          <a:stretch/>
        </p:blipFill>
        <p:spPr>
          <a:xfrm>
            <a:off x="865573" y="3321669"/>
            <a:ext cx="502999" cy="374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A52F56-594B-46B8-B2AD-BD1F4CC740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0" t="14617" r="6470" b="13343"/>
          <a:stretch/>
        </p:blipFill>
        <p:spPr>
          <a:xfrm>
            <a:off x="865573" y="3740769"/>
            <a:ext cx="502999" cy="3740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93E179-4CE2-4453-BE8B-98F04A6DB4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448"/>
          <a:stretch/>
        </p:blipFill>
        <p:spPr>
          <a:xfrm>
            <a:off x="865573" y="2883298"/>
            <a:ext cx="504054" cy="3740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31B3BC8-B099-408D-BB76-7F7E519F84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0" t="14617" r="6470" b="13343"/>
          <a:stretch/>
        </p:blipFill>
        <p:spPr>
          <a:xfrm>
            <a:off x="865572" y="4581441"/>
            <a:ext cx="502999" cy="3740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9BB6D55-9A74-4622-9F6A-253A15564A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077" b="26077"/>
          <a:stretch/>
        </p:blipFill>
        <p:spPr>
          <a:xfrm>
            <a:off x="784291" y="4155121"/>
            <a:ext cx="665559" cy="4043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07AE792-82A5-4ED9-BB23-5FE9CAEEA5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077" b="26077"/>
          <a:stretch/>
        </p:blipFill>
        <p:spPr>
          <a:xfrm>
            <a:off x="784290" y="5012372"/>
            <a:ext cx="665559" cy="4043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8DE01B6-7472-4740-9CE0-B72F99DFE1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077" b="26077"/>
          <a:stretch/>
        </p:blipFill>
        <p:spPr>
          <a:xfrm>
            <a:off x="784289" y="5421638"/>
            <a:ext cx="665559" cy="40437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0A1F823-E5B1-AD4C-BAAE-02F6A90C337D}"/>
              </a:ext>
            </a:extLst>
          </p:cNvPr>
          <p:cNvGrpSpPr/>
          <p:nvPr/>
        </p:nvGrpSpPr>
        <p:grpSpPr>
          <a:xfrm>
            <a:off x="379014" y="5899912"/>
            <a:ext cx="5592307" cy="370588"/>
            <a:chOff x="379014" y="5942444"/>
            <a:chExt cx="5592307" cy="370588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7428474-99ED-4F0E-96ED-ABA5E5044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470" t="14617" r="6470" b="13343"/>
            <a:stretch/>
          </p:blipFill>
          <p:spPr>
            <a:xfrm>
              <a:off x="379014" y="5987059"/>
              <a:ext cx="438337" cy="32597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DAD2AA10-DE86-4084-B655-8A65605C9F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2448"/>
            <a:stretch/>
          </p:blipFill>
          <p:spPr>
            <a:xfrm>
              <a:off x="1975873" y="5979607"/>
              <a:ext cx="439256" cy="32597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7526CE91-FA66-48C3-A446-608CE829E6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6077" b="26077"/>
            <a:stretch/>
          </p:blipFill>
          <p:spPr>
            <a:xfrm>
              <a:off x="3771625" y="5942444"/>
              <a:ext cx="579999" cy="352392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F288414-479E-44B7-B756-63420B727D34}"/>
                </a:ext>
              </a:extLst>
            </p:cNvPr>
            <p:cNvSpPr txBox="1"/>
            <p:nvPr/>
          </p:nvSpPr>
          <p:spPr>
            <a:xfrm>
              <a:off x="817351" y="5991056"/>
              <a:ext cx="10599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Prediction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7DFC73F-3754-4E67-BC63-1812BAE686B7}"/>
                </a:ext>
              </a:extLst>
            </p:cNvPr>
            <p:cNvSpPr txBox="1"/>
            <p:nvPr/>
          </p:nvSpPr>
          <p:spPr>
            <a:xfrm>
              <a:off x="2394006" y="5987059"/>
              <a:ext cx="12282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Observation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1A5D2A-BD18-4A6F-8C00-D825ED9452AF}"/>
                </a:ext>
              </a:extLst>
            </p:cNvPr>
            <p:cNvSpPr txBox="1"/>
            <p:nvPr/>
          </p:nvSpPr>
          <p:spPr>
            <a:xfrm>
              <a:off x="4305480" y="5964678"/>
              <a:ext cx="16658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Decision Support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0C660FD-3B13-4E01-92FE-DCA3FE8B1BD7}"/>
              </a:ext>
            </a:extLst>
          </p:cNvPr>
          <p:cNvSpPr txBox="1"/>
          <p:nvPr/>
        </p:nvSpPr>
        <p:spPr>
          <a:xfrm>
            <a:off x="2507561" y="6359294"/>
            <a:ext cx="12586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Credits: NOAA</a:t>
            </a:r>
          </a:p>
        </p:txBody>
      </p:sp>
    </p:spTree>
    <p:extLst>
      <p:ext uri="{BB962C8B-B14F-4D97-AF65-F5344CB8AC3E}">
        <p14:creationId xmlns:p14="http://schemas.microsoft.com/office/powerpoint/2010/main" val="2728346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89B74C-C7FF-4270-99A4-EC1B1217BB5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993" y="1885144"/>
            <a:ext cx="5461330" cy="4830616"/>
          </a:xfrm>
        </p:spPr>
        <p:txBody>
          <a:bodyPr/>
          <a:lstStyle/>
          <a:p>
            <a:r>
              <a:rPr lang="en-US" sz="1800" dirty="0"/>
              <a:t>Denser and AAM-specific sensing coverage</a:t>
            </a:r>
          </a:p>
          <a:p>
            <a:endParaRPr lang="en-US" sz="1800" dirty="0"/>
          </a:p>
          <a:p>
            <a:r>
              <a:rPr lang="en-US" sz="1800" dirty="0"/>
              <a:t>Accurately fill gaps between observations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Ability to convey forecast confidence</a:t>
            </a:r>
          </a:p>
          <a:p>
            <a:endParaRPr lang="en-US" sz="1800" dirty="0"/>
          </a:p>
          <a:p>
            <a:r>
              <a:rPr lang="en-US" sz="1800" dirty="0"/>
              <a:t>Translate weather conditions to operational impacts given AAM constraints</a:t>
            </a:r>
          </a:p>
          <a:p>
            <a:endParaRPr lang="en-US" sz="1800" dirty="0"/>
          </a:p>
          <a:p>
            <a:r>
              <a:rPr lang="en-US" sz="1800" dirty="0"/>
              <a:t>Timely dissemination of pertinent weather information 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DDE854-3B08-4C77-AE85-7B2B4475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Opportunities to Address Needs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2515C4-324D-45AC-A099-48C0D731AA18}"/>
              </a:ext>
            </a:extLst>
          </p:cNvPr>
          <p:cNvSpPr txBox="1"/>
          <p:nvPr/>
        </p:nvSpPr>
        <p:spPr>
          <a:xfrm flipH="1">
            <a:off x="1529078" y="1115831"/>
            <a:ext cx="3185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42E118-70AC-4821-97A9-24C918FA888E}"/>
              </a:ext>
            </a:extLst>
          </p:cNvPr>
          <p:cNvSpPr txBox="1"/>
          <p:nvPr/>
        </p:nvSpPr>
        <p:spPr>
          <a:xfrm flipH="1">
            <a:off x="7474587" y="1115831"/>
            <a:ext cx="3185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Opportunity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264D90F8-68F8-4733-9D85-DBF59F433D0F}"/>
              </a:ext>
            </a:extLst>
          </p:cNvPr>
          <p:cNvSpPr txBox="1">
            <a:spLocks/>
          </p:cNvSpPr>
          <p:nvPr/>
        </p:nvSpPr>
        <p:spPr>
          <a:xfrm>
            <a:off x="6316344" y="1885144"/>
            <a:ext cx="5692775" cy="48306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2500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55588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–"/>
              <a:defRPr sz="18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757238" indent="-18415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 sz="16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033272" indent="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100000"/>
              <a:buFontTx/>
              <a:buNone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1261872" indent="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2860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Font typeface="Arial" pitchFamily="34" charset="0"/>
              <a:buChar char="•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6pPr>
            <a:lvl7pPr marL="27432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7pPr>
            <a:lvl8pPr marL="32004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8pPr>
            <a:lvl9pPr marL="36576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9pPr>
          </a:lstStyle>
          <a:p>
            <a:r>
              <a:rPr lang="en-US" sz="1800" kern="0" dirty="0"/>
              <a:t>Enhanced sensing networks and capabilities</a:t>
            </a:r>
          </a:p>
          <a:p>
            <a:endParaRPr lang="en-US" sz="1800" kern="0" dirty="0"/>
          </a:p>
          <a:p>
            <a:r>
              <a:rPr lang="en-US" sz="1800" kern="0" dirty="0"/>
              <a:t>ML-based fusion of observations and forecasts</a:t>
            </a:r>
          </a:p>
          <a:p>
            <a:pPr marL="0" indent="0">
              <a:buFontTx/>
              <a:buNone/>
            </a:pPr>
            <a:endParaRPr lang="en-US" sz="1800" kern="0" dirty="0"/>
          </a:p>
          <a:p>
            <a:r>
              <a:rPr lang="en-US" sz="1800" kern="0" dirty="0"/>
              <a:t>Enhanced forecasts with uncertainty metrics</a:t>
            </a:r>
          </a:p>
          <a:p>
            <a:endParaRPr lang="en-US" sz="1800" kern="0" dirty="0"/>
          </a:p>
          <a:p>
            <a:r>
              <a:rPr lang="en-US" sz="1800" kern="0" dirty="0"/>
              <a:t>Decision support tools designed specifically for AAM </a:t>
            </a:r>
          </a:p>
          <a:p>
            <a:endParaRPr lang="en-US" sz="1800" kern="0" dirty="0"/>
          </a:p>
          <a:p>
            <a:r>
              <a:rPr lang="en-US" sz="1800" kern="0" dirty="0"/>
              <a:t>AAM-specific weather data exchange and architecture development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8A16B8-9419-4AB0-BCE6-2BCEDA265CCA}"/>
              </a:ext>
            </a:extLst>
          </p:cNvPr>
          <p:cNvSpPr txBox="1"/>
          <p:nvPr/>
        </p:nvSpPr>
        <p:spPr>
          <a:xfrm>
            <a:off x="4485332" y="6427177"/>
            <a:ext cx="3342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900" b="1" dirty="0"/>
              <a:t>ML = Machine Learning</a:t>
            </a:r>
          </a:p>
        </p:txBody>
      </p:sp>
    </p:spTree>
    <p:extLst>
      <p:ext uri="{BB962C8B-B14F-4D97-AF65-F5344CB8AC3E}">
        <p14:creationId xmlns:p14="http://schemas.microsoft.com/office/powerpoint/2010/main" val="1235909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2">
            <a:extLst>
              <a:ext uri="{FF2B5EF4-FFF2-40B4-BE49-F238E27FC236}">
                <a16:creationId xmlns:a16="http://schemas.microsoft.com/office/drawing/2014/main" id="{44D87BC4-F4C6-6F4E-8A50-915E102D0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A349422B-09C7-624F-9E2A-381CB1823582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 bwMode="auto">
          <a:xfrm>
            <a:off x="2697163" y="1774180"/>
            <a:ext cx="9049360" cy="337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Anticipated Weather Challenges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Weather Information Gaps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Candidate Technology to Mitigate Gaps for AAM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Sensing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Forecasting 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Decision support</a:t>
            </a:r>
          </a:p>
          <a:p>
            <a:pPr lvl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dirty="0"/>
              <a:t>Dissemination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400"/>
              </a:spcAft>
              <a:buSzPct val="100000"/>
            </a:pPr>
            <a:r>
              <a:rPr lang="en-US" dirty="0"/>
              <a:t>Vision and Summary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E4AE7D4-B174-774C-B24B-74D30119D865}"/>
              </a:ext>
            </a:extLst>
          </p:cNvPr>
          <p:cNvSpPr/>
          <p:nvPr/>
        </p:nvSpPr>
        <p:spPr>
          <a:xfrm>
            <a:off x="1989259" y="2930624"/>
            <a:ext cx="468313" cy="347663"/>
          </a:xfrm>
          <a:prstGeom prst="rightArrow">
            <a:avLst/>
          </a:prstGeom>
          <a:solidFill>
            <a:srgbClr val="13358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853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D63141F-B11E-4EC9-B84C-06EAFC6E3C65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 bwMode="auto">
          <a:xfrm>
            <a:off x="1696047" y="3432595"/>
            <a:ext cx="0" cy="51330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C12CA0F-E402-4FC8-97D4-19BE7EC1D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175" y="100013"/>
            <a:ext cx="9677400" cy="814387"/>
          </a:xfrm>
        </p:spPr>
        <p:txBody>
          <a:bodyPr/>
          <a:lstStyle/>
          <a:p>
            <a:r>
              <a:rPr lang="en-US" dirty="0"/>
              <a:t>Weather Information Pipeline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77C615F-B23F-45B3-BFF3-33CA8D618FE1}"/>
              </a:ext>
            </a:extLst>
          </p:cNvPr>
          <p:cNvSpPr/>
          <p:nvPr/>
        </p:nvSpPr>
        <p:spPr>
          <a:xfrm>
            <a:off x="313922" y="1155505"/>
            <a:ext cx="2764249" cy="2277090"/>
          </a:xfrm>
          <a:prstGeom prst="roundRect">
            <a:avLst>
              <a:gd name="adj" fmla="val 8547"/>
            </a:avLst>
          </a:prstGeom>
          <a:gradFill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2C6352BC-09AB-4C45-988E-6CD1DAD66A32}"/>
              </a:ext>
            </a:extLst>
          </p:cNvPr>
          <p:cNvSpPr/>
          <p:nvPr/>
        </p:nvSpPr>
        <p:spPr>
          <a:xfrm>
            <a:off x="313922" y="3945903"/>
            <a:ext cx="2764249" cy="2277090"/>
          </a:xfrm>
          <a:prstGeom prst="roundRect">
            <a:avLst>
              <a:gd name="adj" fmla="val 9630"/>
            </a:avLst>
          </a:prstGeom>
          <a:gradFill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EC6B7E-18D3-497C-B5A6-93F908FCB06F}"/>
              </a:ext>
            </a:extLst>
          </p:cNvPr>
          <p:cNvSpPr txBox="1"/>
          <p:nvPr/>
        </p:nvSpPr>
        <p:spPr>
          <a:xfrm>
            <a:off x="868736" y="3068177"/>
            <a:ext cx="15390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Observations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812A5-8590-409C-B23D-D443A560110A}"/>
              </a:ext>
            </a:extLst>
          </p:cNvPr>
          <p:cNvSpPr txBox="1"/>
          <p:nvPr/>
        </p:nvSpPr>
        <p:spPr>
          <a:xfrm>
            <a:off x="620855" y="5681553"/>
            <a:ext cx="215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Numerical Weather </a:t>
            </a:r>
          </a:p>
          <a:p>
            <a:pPr algn="ctr"/>
            <a:r>
              <a:rPr lang="en-US" sz="1400" b="1" dirty="0"/>
              <a:t>Prediction Models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B5A98177-2106-49A0-8B54-3658AC198979}"/>
              </a:ext>
            </a:extLst>
          </p:cNvPr>
          <p:cNvSpPr/>
          <p:nvPr/>
        </p:nvSpPr>
        <p:spPr>
          <a:xfrm>
            <a:off x="4902184" y="1155505"/>
            <a:ext cx="2519154" cy="5044710"/>
          </a:xfrm>
          <a:prstGeom prst="roundRect">
            <a:avLst>
              <a:gd name="adj" fmla="val 6857"/>
            </a:avLst>
          </a:prstGeom>
          <a:gradFill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9FE9F-9324-49EE-931A-560C20FFF7A3}"/>
              </a:ext>
            </a:extLst>
          </p:cNvPr>
          <p:cNvSpPr txBox="1"/>
          <p:nvPr/>
        </p:nvSpPr>
        <p:spPr>
          <a:xfrm>
            <a:off x="5257509" y="3229598"/>
            <a:ext cx="1814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Nowcasts (0 – 2 </a:t>
            </a:r>
            <a:r>
              <a:rPr lang="en-US" sz="1400" b="1" dirty="0" err="1"/>
              <a:t>hr</a:t>
            </a:r>
            <a:r>
              <a:rPr lang="en-US" sz="1400" b="1" dirty="0"/>
              <a:t>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0AE612-754A-403C-B280-B0789CB60EA2}"/>
              </a:ext>
            </a:extLst>
          </p:cNvPr>
          <p:cNvSpPr txBox="1"/>
          <p:nvPr/>
        </p:nvSpPr>
        <p:spPr>
          <a:xfrm>
            <a:off x="5357591" y="5826329"/>
            <a:ext cx="163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Forecasts (2+ </a:t>
            </a:r>
            <a:r>
              <a:rPr lang="en-US" sz="1400" b="1" dirty="0" err="1"/>
              <a:t>hr</a:t>
            </a:r>
            <a:r>
              <a:rPr lang="en-US" sz="1400" b="1" dirty="0"/>
              <a:t>)</a:t>
            </a:r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E2034DEF-DA27-4570-A393-04FC4DA1750B}"/>
              </a:ext>
            </a:extLst>
          </p:cNvPr>
          <p:cNvSpPr/>
          <p:nvPr/>
        </p:nvSpPr>
        <p:spPr>
          <a:xfrm>
            <a:off x="8467281" y="2287120"/>
            <a:ext cx="3328672" cy="2761601"/>
          </a:xfrm>
          <a:prstGeom prst="roundRect">
            <a:avLst>
              <a:gd name="adj" fmla="val 9089"/>
            </a:avLst>
          </a:prstGeom>
          <a:gradFill>
            <a:gsLst>
              <a:gs pos="5000">
                <a:schemeClr val="bg2">
                  <a:lumMod val="20000"/>
                  <a:lumOff val="80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5400000" scaled="0"/>
          </a:gradFill>
          <a:ln w="127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7C3298-39D5-412D-BD91-3E4A1F4D3541}"/>
              </a:ext>
            </a:extLst>
          </p:cNvPr>
          <p:cNvSpPr txBox="1"/>
          <p:nvPr/>
        </p:nvSpPr>
        <p:spPr>
          <a:xfrm>
            <a:off x="8754059" y="4506827"/>
            <a:ext cx="2640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Weather Translation and Decision Support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207F850-E8F2-45C2-A92D-D491D8B58B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872" y="4253843"/>
            <a:ext cx="1460738" cy="1403774"/>
          </a:xfrm>
          <a:prstGeom prst="rect">
            <a:avLst/>
          </a:prstGeom>
        </p:spPr>
      </p:pic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013AE4D-66F1-4700-BF53-5E1932F5C48A}"/>
              </a:ext>
            </a:extLst>
          </p:cNvPr>
          <p:cNvCxnSpPr>
            <a:cxnSpLocks/>
            <a:stCxn id="8" idx="3"/>
            <a:endCxn id="12" idx="1"/>
          </p:cNvCxnSpPr>
          <p:nvPr/>
        </p:nvCxnSpPr>
        <p:spPr bwMode="auto">
          <a:xfrm flipV="1">
            <a:off x="7421338" y="3667921"/>
            <a:ext cx="1045943" cy="99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160611BF-8E2E-46CF-819D-AED7E4502E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75" t="14744" r="11128" b="10211"/>
          <a:stretch/>
        </p:blipFill>
        <p:spPr>
          <a:xfrm>
            <a:off x="5068629" y="3778480"/>
            <a:ext cx="2262165" cy="2076387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59EC97DE-9AAD-4E81-88D2-A8692E7DFC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9" t="29655" r="34574" b="35987"/>
          <a:stretch/>
        </p:blipFill>
        <p:spPr bwMode="auto">
          <a:xfrm>
            <a:off x="5060122" y="1342552"/>
            <a:ext cx="2270673" cy="183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A85ECB8-FB07-4C44-A1E4-63DE0C48C250}"/>
              </a:ext>
            </a:extLst>
          </p:cNvPr>
          <p:cNvCxnSpPr>
            <a:cxnSpLocks/>
          </p:cNvCxnSpPr>
          <p:nvPr/>
        </p:nvCxnSpPr>
        <p:spPr bwMode="auto">
          <a:xfrm flipH="1">
            <a:off x="4902184" y="3667921"/>
            <a:ext cx="25191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</p:spPr>
      </p:cxn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74CD0664-6AAB-DE46-80A7-E25A6DFB811D}"/>
              </a:ext>
            </a:extLst>
          </p:cNvPr>
          <p:cNvCxnSpPr>
            <a:cxnSpLocks/>
          </p:cNvCxnSpPr>
          <p:nvPr/>
        </p:nvCxnSpPr>
        <p:spPr bwMode="auto">
          <a:xfrm flipV="1">
            <a:off x="3078171" y="2294050"/>
            <a:ext cx="1821921" cy="0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75D91241-22C4-EA4E-9716-9221D8C35B0D}"/>
              </a:ext>
            </a:extLst>
          </p:cNvPr>
          <p:cNvCxnSpPr>
            <a:cxnSpLocks/>
            <a:stCxn id="5" idx="3"/>
          </p:cNvCxnSpPr>
          <p:nvPr/>
        </p:nvCxnSpPr>
        <p:spPr bwMode="auto">
          <a:xfrm>
            <a:off x="3078171" y="5084448"/>
            <a:ext cx="1821921" cy="0"/>
          </a:xfrm>
          <a:prstGeom prst="bentConnector3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8D6B6E96-AF1A-4654-B1C5-A15C1013CF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20" r="26510"/>
          <a:stretch/>
        </p:blipFill>
        <p:spPr>
          <a:xfrm>
            <a:off x="385595" y="1342553"/>
            <a:ext cx="2623976" cy="16950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F3EC94-59B4-4FE6-B499-D9978BF677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94" y="4253843"/>
            <a:ext cx="1282024" cy="1406337"/>
          </a:xfrm>
          <a:prstGeom prst="rect">
            <a:avLst/>
          </a:prstGeom>
        </p:spPr>
      </p:pic>
      <p:cxnSp>
        <p:nvCxnSpPr>
          <p:cNvPr id="42" name="Elbow Connector 24">
            <a:extLst>
              <a:ext uri="{FF2B5EF4-FFF2-40B4-BE49-F238E27FC236}">
                <a16:creationId xmlns:a16="http://schemas.microsoft.com/office/drawing/2014/main" id="{026B440A-14D2-42A9-916C-3BCBEF386FFF}"/>
              </a:ext>
            </a:extLst>
          </p:cNvPr>
          <p:cNvCxnSpPr>
            <a:cxnSpLocks/>
          </p:cNvCxnSpPr>
          <p:nvPr/>
        </p:nvCxnSpPr>
        <p:spPr bwMode="auto">
          <a:xfrm flipV="1">
            <a:off x="3097502" y="2879419"/>
            <a:ext cx="1811098" cy="164221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1E8DE62-0289-4BA0-9E33-1D3D8AF7DC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6961" y="2521949"/>
            <a:ext cx="3254766" cy="194925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0C677E9-04E8-413D-B467-FFB6C3548485}"/>
              </a:ext>
            </a:extLst>
          </p:cNvPr>
          <p:cNvSpPr txBox="1"/>
          <p:nvPr/>
        </p:nvSpPr>
        <p:spPr>
          <a:xfrm>
            <a:off x="5656242" y="5671320"/>
            <a:ext cx="117211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Image Credit: NOAA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891260-E782-4F4F-947A-B5565610ED1D}"/>
              </a:ext>
            </a:extLst>
          </p:cNvPr>
          <p:cNvSpPr txBox="1"/>
          <p:nvPr/>
        </p:nvSpPr>
        <p:spPr>
          <a:xfrm>
            <a:off x="1753354" y="5487051"/>
            <a:ext cx="1165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NCAR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E34E71-98F1-4849-86A4-874D1392A644}"/>
              </a:ext>
            </a:extLst>
          </p:cNvPr>
          <p:cNvSpPr txBox="1"/>
          <p:nvPr/>
        </p:nvSpPr>
        <p:spPr>
          <a:xfrm>
            <a:off x="4485332" y="6427177"/>
            <a:ext cx="3342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900" b="1" dirty="0"/>
              <a:t>NCAR = National Center for Atmospheric Research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608ADE-67F1-4814-9EDA-FDAA8A4F0596}"/>
              </a:ext>
            </a:extLst>
          </p:cNvPr>
          <p:cNvSpPr txBox="1"/>
          <p:nvPr/>
        </p:nvSpPr>
        <p:spPr>
          <a:xfrm>
            <a:off x="6076781" y="3004216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9A52124-46CF-4FDE-A958-21383B2AF0D4}"/>
              </a:ext>
            </a:extLst>
          </p:cNvPr>
          <p:cNvSpPr txBox="1"/>
          <p:nvPr/>
        </p:nvSpPr>
        <p:spPr>
          <a:xfrm>
            <a:off x="8493206" y="4315668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B78412-DA25-436C-AF52-2D7D5CDD39BD}"/>
              </a:ext>
            </a:extLst>
          </p:cNvPr>
          <p:cNvSpPr txBox="1"/>
          <p:nvPr/>
        </p:nvSpPr>
        <p:spPr>
          <a:xfrm>
            <a:off x="291369" y="2971129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</p:spTree>
    <p:extLst>
      <p:ext uri="{BB962C8B-B14F-4D97-AF65-F5344CB8AC3E}">
        <p14:creationId xmlns:p14="http://schemas.microsoft.com/office/powerpoint/2010/main" val="303996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603" y="80842"/>
            <a:ext cx="10249163" cy="813816"/>
          </a:xfrm>
        </p:spPr>
        <p:txBody>
          <a:bodyPr/>
          <a:lstStyle/>
          <a:p>
            <a:r>
              <a:rPr lang="en-US" dirty="0"/>
              <a:t> Example AAM </a:t>
            </a:r>
            <a:br>
              <a:rPr lang="en-US" dirty="0"/>
            </a:br>
            <a:r>
              <a:rPr lang="en-US" dirty="0"/>
              <a:t>Weather Observation and Sensing Solutions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4659" y="3071250"/>
            <a:ext cx="3707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Mode S EHS Aircraft Observations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6026" y="5607549"/>
            <a:ext cx="3725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Wind Lidar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0610" y="5607549"/>
            <a:ext cx="3223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Cameras with AI Automation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902" y="3071250"/>
            <a:ext cx="32111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UAS &amp; AAM Vehicle Observations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20" r="6420"/>
          <a:stretch/>
        </p:blipFill>
        <p:spPr>
          <a:xfrm>
            <a:off x="856025" y="3607627"/>
            <a:ext cx="3707465" cy="1941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8357962" y="3071250"/>
            <a:ext cx="3547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/>
              <a:t>Mesonets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323580" y="5607549"/>
            <a:ext cx="3581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Other Unconventional Sensing Methods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6902" y="1003494"/>
            <a:ext cx="3211145" cy="20141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 rot="16200000">
            <a:off x="-702965" y="1739316"/>
            <a:ext cx="2274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Observation</a:t>
            </a:r>
            <a:br>
              <a:rPr lang="en-US" sz="1600" b="1" dirty="0"/>
            </a:br>
            <a:r>
              <a:rPr lang="en-US" sz="1600" b="1" dirty="0"/>
              <a:t>Systems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677607" y="4299926"/>
            <a:ext cx="22233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 Remote Sensing Systems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8A01437-D3F8-6046-A2FD-DDDBBECC2119}"/>
              </a:ext>
            </a:extLst>
          </p:cNvPr>
          <p:cNvGrpSpPr/>
          <p:nvPr/>
        </p:nvGrpSpPr>
        <p:grpSpPr>
          <a:xfrm>
            <a:off x="4840610" y="3617043"/>
            <a:ext cx="3223728" cy="1950539"/>
            <a:chOff x="4900153" y="3895617"/>
            <a:chExt cx="3223728" cy="19505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0153" y="3895617"/>
              <a:ext cx="3223728" cy="195053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8312" y="3948783"/>
              <a:ext cx="1371599" cy="997283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4CC34C6-1AFB-427F-A4EB-709877A416DC}"/>
              </a:ext>
            </a:extLst>
          </p:cNvPr>
          <p:cNvSpPr txBox="1"/>
          <p:nvPr/>
        </p:nvSpPr>
        <p:spPr>
          <a:xfrm>
            <a:off x="4485332" y="6427177"/>
            <a:ext cx="3342350" cy="38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900" b="1" dirty="0"/>
              <a:t>EHS = Enhanced Surveillance</a:t>
            </a:r>
          </a:p>
          <a:p>
            <a:pPr algn="ctr">
              <a:spcAft>
                <a:spcPts val="100"/>
              </a:spcAft>
            </a:pPr>
            <a:r>
              <a:rPr lang="en-US" sz="900" b="1" dirty="0"/>
              <a:t>AI = Artificial Intelligence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CA94DA-EA00-4D7D-BC83-FFA752E9AE96}"/>
              </a:ext>
            </a:extLst>
          </p:cNvPr>
          <p:cNvSpPr txBox="1"/>
          <p:nvPr/>
        </p:nvSpPr>
        <p:spPr>
          <a:xfrm>
            <a:off x="1242341" y="5965325"/>
            <a:ext cx="9828333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Multiple new sensing modalities may enable denser observation capability at ground level and aloft</a:t>
            </a:r>
            <a:endParaRPr lang="en-US" sz="1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1D5E36-212D-4F66-971E-A9D11FD3A4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1191"/>
          <a:stretch/>
        </p:blipFill>
        <p:spPr>
          <a:xfrm>
            <a:off x="856025" y="1003496"/>
            <a:ext cx="3690962" cy="20177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E6CFD13-ACBC-4D90-AA55-6057B258304D}"/>
              </a:ext>
            </a:extLst>
          </p:cNvPr>
          <p:cNvSpPr txBox="1"/>
          <p:nvPr/>
        </p:nvSpPr>
        <p:spPr>
          <a:xfrm>
            <a:off x="825603" y="2835469"/>
            <a:ext cx="10567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dreamcatcher-68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DE6C9D-E5DD-4BD9-9FF2-47B4C3CFDA4E}"/>
              </a:ext>
            </a:extLst>
          </p:cNvPr>
          <p:cNvSpPr txBox="1"/>
          <p:nvPr/>
        </p:nvSpPr>
        <p:spPr>
          <a:xfrm>
            <a:off x="4846902" y="2841742"/>
            <a:ext cx="43633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NASA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2AB0BF-A52D-4F9C-9706-C2F75EF5D9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2048"/>
          <a:stretch/>
        </p:blipFill>
        <p:spPr>
          <a:xfrm>
            <a:off x="8320283" y="1007550"/>
            <a:ext cx="3546417" cy="20100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81FEADA-F7E7-4F3A-90C2-576489D742AE}"/>
              </a:ext>
            </a:extLst>
          </p:cNvPr>
          <p:cNvSpPr txBox="1"/>
          <p:nvPr/>
        </p:nvSpPr>
        <p:spPr>
          <a:xfrm>
            <a:off x="8280058" y="2812410"/>
            <a:ext cx="86434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KSRE Photo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6D8E6F1-D100-4DD7-930F-D1CD42EA17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2824" y="3617043"/>
            <a:ext cx="3553875" cy="1990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FC547E3-628A-4884-A71B-BE4BCB773E0F}"/>
              </a:ext>
            </a:extLst>
          </p:cNvPr>
          <p:cNvSpPr txBox="1"/>
          <p:nvPr/>
        </p:nvSpPr>
        <p:spPr>
          <a:xfrm>
            <a:off x="8432458" y="2964810"/>
            <a:ext cx="86434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KSRE Photo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FE6BA3-F209-4D49-A93C-E59073BC868E}"/>
              </a:ext>
            </a:extLst>
          </p:cNvPr>
          <p:cNvSpPr txBox="1"/>
          <p:nvPr/>
        </p:nvSpPr>
        <p:spPr>
          <a:xfrm>
            <a:off x="8302940" y="5388350"/>
            <a:ext cx="8964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</a:t>
            </a:r>
            <a:r>
              <a:rPr lang="en-US" sz="700" b="1" dirty="0" err="1">
                <a:solidFill>
                  <a:schemeClr val="bg1"/>
                </a:solidFill>
              </a:rPr>
              <a:t>basheertome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9D4C4E-4BF1-4711-AEE0-AABC8DE6C3C6}"/>
              </a:ext>
            </a:extLst>
          </p:cNvPr>
          <p:cNvSpPr txBox="1"/>
          <p:nvPr/>
        </p:nvSpPr>
        <p:spPr>
          <a:xfrm>
            <a:off x="4749214" y="5398116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189F35-4935-47AD-801D-B776FA4A4EB2}"/>
              </a:ext>
            </a:extLst>
          </p:cNvPr>
          <p:cNvSpPr txBox="1"/>
          <p:nvPr/>
        </p:nvSpPr>
        <p:spPr>
          <a:xfrm>
            <a:off x="799680" y="5402870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</p:spTree>
    <p:extLst>
      <p:ext uri="{BB962C8B-B14F-4D97-AF65-F5344CB8AC3E}">
        <p14:creationId xmlns:p14="http://schemas.microsoft.com/office/powerpoint/2010/main" val="3180668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F95C3D-BC7E-4EE8-A7B6-7F034284C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High-Resolution Weather Models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EBE6BAA-8B66-450B-B27D-9038B6F834B4}"/>
              </a:ext>
            </a:extLst>
          </p:cNvPr>
          <p:cNvCxnSpPr>
            <a:cxnSpLocks/>
            <a:stCxn id="20" idx="0"/>
          </p:cNvCxnSpPr>
          <p:nvPr/>
        </p:nvCxnSpPr>
        <p:spPr bwMode="auto">
          <a:xfrm flipV="1">
            <a:off x="6094412" y="1101477"/>
            <a:ext cx="0" cy="47363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F9BC23A-660E-4C32-ADE5-831E62D8DA17}"/>
              </a:ext>
            </a:extLst>
          </p:cNvPr>
          <p:cNvSpPr txBox="1">
            <a:spLocks/>
          </p:cNvSpPr>
          <p:nvPr/>
        </p:nvSpPr>
        <p:spPr>
          <a:xfrm>
            <a:off x="6449345" y="5317435"/>
            <a:ext cx="4733785" cy="48163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ct val="12500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750" indent="-255588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100000"/>
              <a:buChar char="–"/>
              <a:defRPr sz="18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757238" indent="-18415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90000"/>
              <a:buFont typeface="Arial" pitchFamily="34" charset="0"/>
              <a:buChar char="•"/>
              <a:defRPr sz="16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033272" indent="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100000"/>
              <a:buFontTx/>
              <a:buNone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1261872" indent="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ct val="85000"/>
              <a:buFontTx/>
              <a:buNone/>
              <a:defRPr sz="12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2860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Font typeface="Arial" pitchFamily="34" charset="0"/>
              <a:buChar char="•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6pPr>
            <a:lvl7pPr marL="27432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7pPr>
            <a:lvl8pPr marL="32004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8pPr>
            <a:lvl9pPr marL="36576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9pPr>
          </a:lstStyle>
          <a:p>
            <a:pPr marL="0" indent="0" algn="ctr">
              <a:buFontTx/>
              <a:buNone/>
            </a:pPr>
            <a:r>
              <a:rPr lang="en-US" sz="1400" kern="0" dirty="0"/>
              <a:t>Large-Eddy Simulation*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1400" kern="0" dirty="0"/>
              <a:t>(5-m resolution, 4 x 4 km domain)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F4A95-FC8B-4AF8-91E2-8BBCE0E01946}"/>
              </a:ext>
            </a:extLst>
          </p:cNvPr>
          <p:cNvSpPr txBox="1"/>
          <p:nvPr/>
        </p:nvSpPr>
        <p:spPr>
          <a:xfrm>
            <a:off x="3027197" y="6489041"/>
            <a:ext cx="60966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*Large-eddy simulation shown here from </a:t>
            </a:r>
            <a:r>
              <a:rPr lang="en-US" sz="900" b="1" dirty="0" err="1"/>
              <a:t>FastEddy</a:t>
            </a:r>
            <a:r>
              <a:rPr lang="en-US" sz="900" b="1" dirty="0"/>
              <a:t> by National Center for Atmospheric Research (NCAR)</a:t>
            </a:r>
          </a:p>
        </p:txBody>
      </p:sp>
      <p:pic>
        <p:nvPicPr>
          <p:cNvPr id="6" name="Media2">
            <a:hlinkClick r:id="" action="ppaction://media"/>
            <a:extLst>
              <a:ext uri="{FF2B5EF4-FFF2-40B4-BE49-F238E27FC236}">
                <a16:creationId xmlns:a16="http://schemas.microsoft.com/office/drawing/2014/main" id="{662F0403-EB06-450F-AC87-46F48A0D437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72"/>
                </p14:media>
              </p:ext>
            </p:extLst>
          </p:nvPr>
        </p:nvPicPr>
        <p:blipFill rotWithShape="1">
          <a:blip r:embed="rId5"/>
          <a:srcRect l="11071" t="10194" r="4929" b="13808"/>
          <a:stretch>
            <a:fillRect/>
          </a:stretch>
        </p:blipFill>
        <p:spPr>
          <a:xfrm>
            <a:off x="269710" y="993287"/>
            <a:ext cx="4903505" cy="4436505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AD2362-18DD-41B2-BDDB-A756729F71E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3128" y="5309032"/>
            <a:ext cx="4729330" cy="555681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/>
              <a:t>Weather Research and Forecasting Model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/>
              <a:t>(90-m resolution, 81 x 81 km domain)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5B745C3-95C4-4FE5-936B-648084313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5421" y="1108501"/>
            <a:ext cx="4208934" cy="420893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CA4325-2A1B-4A51-8E5D-2AF8499198AD}"/>
              </a:ext>
            </a:extLst>
          </p:cNvPr>
          <p:cNvSpPr/>
          <p:nvPr/>
        </p:nvSpPr>
        <p:spPr bwMode="auto">
          <a:xfrm>
            <a:off x="2448655" y="2360945"/>
            <a:ext cx="1196841" cy="412536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/>
              <a:t>Hudson River</a:t>
            </a:r>
          </a:p>
          <a:p>
            <a:pPr algn="ctr"/>
            <a:r>
              <a:rPr lang="en-US" sz="1200" b="1" dirty="0"/>
              <a:t>Valley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2ED8F60-8DDE-449A-AB27-534D6A777302}"/>
              </a:ext>
            </a:extLst>
          </p:cNvPr>
          <p:cNvCxnSpPr>
            <a:cxnSpLocks/>
            <a:stCxn id="8" idx="2"/>
          </p:cNvCxnSpPr>
          <p:nvPr/>
        </p:nvCxnSpPr>
        <p:spPr bwMode="auto">
          <a:xfrm flipH="1">
            <a:off x="3047075" y="2773481"/>
            <a:ext cx="1" cy="44589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21B7DB2B-DE2B-4E1D-82D1-C5BF4FA99672}"/>
              </a:ext>
            </a:extLst>
          </p:cNvPr>
          <p:cNvSpPr/>
          <p:nvPr/>
        </p:nvSpPr>
        <p:spPr bwMode="auto">
          <a:xfrm>
            <a:off x="9274829" y="4173180"/>
            <a:ext cx="980940" cy="412536"/>
          </a:xfrm>
          <a:prstGeom prst="rect">
            <a:avLst/>
          </a:prstGeom>
          <a:solidFill>
            <a:schemeClr val="accent5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/>
              <a:t>Downtown Dallas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BBE13-B383-4553-8D84-1547AF65EB2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91" t="35022" r="948" b="15631"/>
          <a:stretch/>
        </p:blipFill>
        <p:spPr>
          <a:xfrm rot="16200000">
            <a:off x="8918463" y="3116889"/>
            <a:ext cx="4175448" cy="1858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356FD1-062F-4140-926D-F5E8D64DC3BE}"/>
              </a:ext>
            </a:extLst>
          </p:cNvPr>
          <p:cNvSpPr txBox="1"/>
          <p:nvPr/>
        </p:nvSpPr>
        <p:spPr>
          <a:xfrm>
            <a:off x="11051043" y="514083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80660C-C6E8-4207-BC69-39AA24770042}"/>
              </a:ext>
            </a:extLst>
          </p:cNvPr>
          <p:cNvSpPr txBox="1"/>
          <p:nvPr/>
        </p:nvSpPr>
        <p:spPr>
          <a:xfrm>
            <a:off x="11031165" y="37539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764AC9-DCAC-4BE5-960C-7FE661004C0D}"/>
              </a:ext>
            </a:extLst>
          </p:cNvPr>
          <p:cNvSpPr txBox="1"/>
          <p:nvPr/>
        </p:nvSpPr>
        <p:spPr>
          <a:xfrm>
            <a:off x="11019485" y="236094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948F00-6C07-4A71-A00C-0FA15C791071}"/>
              </a:ext>
            </a:extLst>
          </p:cNvPr>
          <p:cNvSpPr txBox="1"/>
          <p:nvPr/>
        </p:nvSpPr>
        <p:spPr>
          <a:xfrm>
            <a:off x="11019485" y="96822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15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B56057-EC26-453A-9292-FD893558830A}"/>
              </a:ext>
            </a:extLst>
          </p:cNvPr>
          <p:cNvSpPr txBox="1"/>
          <p:nvPr/>
        </p:nvSpPr>
        <p:spPr>
          <a:xfrm rot="16200000">
            <a:off x="10437225" y="3071333"/>
            <a:ext cx="2268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Wind Speed at 26.5 m [m s</a:t>
            </a:r>
            <a:r>
              <a:rPr lang="en-US" sz="1200" b="1" baseline="30000" dirty="0"/>
              <a:t>-1</a:t>
            </a:r>
            <a:r>
              <a:rPr lang="en-US" sz="1200" b="1" dirty="0"/>
              <a:t>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D7DDCB-467A-4AD5-AB2F-3169A4F99C59}"/>
              </a:ext>
            </a:extLst>
          </p:cNvPr>
          <p:cNvSpPr txBox="1"/>
          <p:nvPr/>
        </p:nvSpPr>
        <p:spPr>
          <a:xfrm rot="16200000">
            <a:off x="3874709" y="3071332"/>
            <a:ext cx="253249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Wind Speed at 10 m [knots]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D610DB-89BC-46D2-A5F4-B31F38D84842}"/>
              </a:ext>
            </a:extLst>
          </p:cNvPr>
          <p:cNvSpPr/>
          <p:nvPr/>
        </p:nvSpPr>
        <p:spPr>
          <a:xfrm>
            <a:off x="269710" y="5837829"/>
            <a:ext cx="11649404" cy="422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chemeClr val="tx1"/>
                </a:solidFill>
                <a:latin typeface="Arial" pitchFamily="-110" charset="0"/>
              </a:rPr>
              <a:t>Complementary modeling techniques can provide 4D weather information at AAM-relevant scales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720BE32-AF6F-4383-A20E-12C65E12A6AD}"/>
              </a:ext>
            </a:extLst>
          </p:cNvPr>
          <p:cNvCxnSpPr>
            <a:cxnSpLocks/>
          </p:cNvCxnSpPr>
          <p:nvPr/>
        </p:nvCxnSpPr>
        <p:spPr bwMode="auto">
          <a:xfrm flipV="1">
            <a:off x="397564" y="5074993"/>
            <a:ext cx="51206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3C78E5A-989E-4722-8FDC-EF63E62FA2D6}"/>
              </a:ext>
            </a:extLst>
          </p:cNvPr>
          <p:cNvCxnSpPr/>
          <p:nvPr/>
        </p:nvCxnSpPr>
        <p:spPr bwMode="auto">
          <a:xfrm flipV="1">
            <a:off x="397564" y="4992164"/>
            <a:ext cx="0" cy="914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7D02EBF-D5EE-4DBF-82DA-88C1B2BC809E}"/>
              </a:ext>
            </a:extLst>
          </p:cNvPr>
          <p:cNvCxnSpPr>
            <a:cxnSpLocks/>
          </p:cNvCxnSpPr>
          <p:nvPr/>
        </p:nvCxnSpPr>
        <p:spPr bwMode="auto">
          <a:xfrm flipV="1">
            <a:off x="909628" y="4992164"/>
            <a:ext cx="0" cy="914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19F8482-96AB-4E5D-9BFB-103D7ABA6543}"/>
              </a:ext>
            </a:extLst>
          </p:cNvPr>
          <p:cNvSpPr txBox="1"/>
          <p:nvPr/>
        </p:nvSpPr>
        <p:spPr>
          <a:xfrm>
            <a:off x="344056" y="5048390"/>
            <a:ext cx="6190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10 km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0821B5-C898-4276-8FE8-4BBDCBE5192F}"/>
              </a:ext>
            </a:extLst>
          </p:cNvPr>
          <p:cNvCxnSpPr>
            <a:cxnSpLocks/>
          </p:cNvCxnSpPr>
          <p:nvPr/>
        </p:nvCxnSpPr>
        <p:spPr bwMode="auto">
          <a:xfrm flipV="1">
            <a:off x="6658929" y="5104408"/>
            <a:ext cx="53035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0A012FE-7DFD-4323-9E9F-5BBAA210CFA6}"/>
              </a:ext>
            </a:extLst>
          </p:cNvPr>
          <p:cNvCxnSpPr/>
          <p:nvPr/>
        </p:nvCxnSpPr>
        <p:spPr bwMode="auto">
          <a:xfrm flipV="1">
            <a:off x="6658929" y="5021579"/>
            <a:ext cx="0" cy="914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833ACAA-1041-4E25-A685-6617FCABD1DF}"/>
              </a:ext>
            </a:extLst>
          </p:cNvPr>
          <p:cNvCxnSpPr>
            <a:cxnSpLocks/>
          </p:cNvCxnSpPr>
          <p:nvPr/>
        </p:nvCxnSpPr>
        <p:spPr bwMode="auto">
          <a:xfrm flipV="1">
            <a:off x="7181267" y="5021579"/>
            <a:ext cx="0" cy="9144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7A8B252-DA32-44D9-B034-B4F152AEFC5E}"/>
              </a:ext>
            </a:extLst>
          </p:cNvPr>
          <p:cNvSpPr txBox="1"/>
          <p:nvPr/>
        </p:nvSpPr>
        <p:spPr>
          <a:xfrm>
            <a:off x="6605997" y="5089764"/>
            <a:ext cx="6190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500 m</a:t>
            </a:r>
          </a:p>
        </p:txBody>
      </p:sp>
    </p:spTree>
    <p:extLst>
      <p:ext uri="{BB962C8B-B14F-4D97-AF65-F5344CB8AC3E}">
        <p14:creationId xmlns:p14="http://schemas.microsoft.com/office/powerpoint/2010/main" val="4667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AAM Winds Nowcasting Technology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23036" y="1984049"/>
            <a:ext cx="2575795" cy="2886075"/>
          </a:xfrm>
          <a:prstGeom prst="rect">
            <a:avLst/>
          </a:prstGeom>
          <a:solidFill>
            <a:srgbClr val="D2DCF2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45866" y="2468388"/>
            <a:ext cx="1138524" cy="1885890"/>
          </a:xfrm>
          <a:prstGeom prst="rect">
            <a:avLst/>
          </a:prstGeom>
          <a:solidFill>
            <a:srgbClr val="D2DCF2"/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3173" y="1374744"/>
            <a:ext cx="123255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Wind Lidar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936" y="5032274"/>
            <a:ext cx="1265031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High-res WRF</a:t>
            </a:r>
          </a:p>
          <a:p>
            <a:pPr algn="ctr"/>
            <a:r>
              <a:rPr lang="en-US" sz="1400" b="1" dirty="0"/>
              <a:t>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2474" y="2680655"/>
            <a:ext cx="1233954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400" b="1" dirty="0"/>
              <a:t>Mode S EHS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90590" y="2983780"/>
            <a:ext cx="945537" cy="84373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77822" y="2477625"/>
            <a:ext cx="1099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Analysis &amp;</a:t>
            </a:r>
          </a:p>
          <a:p>
            <a:pPr algn="ctr"/>
            <a:r>
              <a:rPr lang="en-US" sz="1400" b="1" dirty="0"/>
              <a:t>Forecast</a:t>
            </a:r>
          </a:p>
        </p:txBody>
      </p:sp>
      <p:cxnSp>
        <p:nvCxnSpPr>
          <p:cNvPr id="21" name="Elbow Connector 20"/>
          <p:cNvCxnSpPr>
            <a:cxnSpLocks/>
            <a:stCxn id="39" idx="3"/>
          </p:cNvCxnSpPr>
          <p:nvPr/>
        </p:nvCxnSpPr>
        <p:spPr>
          <a:xfrm>
            <a:off x="2515474" y="2792074"/>
            <a:ext cx="1719870" cy="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cxnSp>
        <p:nvCxnSpPr>
          <p:cNvPr id="23" name="Elbow Connector 22"/>
          <p:cNvCxnSpPr>
            <a:cxnSpLocks/>
            <a:endCxn id="5" idx="2"/>
          </p:cNvCxnSpPr>
          <p:nvPr/>
        </p:nvCxnSpPr>
        <p:spPr>
          <a:xfrm flipV="1">
            <a:off x="2515474" y="4354278"/>
            <a:ext cx="2299654" cy="940451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26" name="Rectangle 25"/>
          <p:cNvSpPr/>
          <p:nvPr/>
        </p:nvSpPr>
        <p:spPr>
          <a:xfrm>
            <a:off x="4292861" y="3836418"/>
            <a:ext cx="10915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Machine</a:t>
            </a:r>
          </a:p>
          <a:p>
            <a:pPr algn="ctr"/>
            <a:r>
              <a:rPr lang="en-US" sz="1400" b="1" dirty="0"/>
              <a:t>Learning</a:t>
            </a:r>
          </a:p>
        </p:txBody>
      </p:sp>
      <p:pic>
        <p:nvPicPr>
          <p:cNvPr id="31" name="wind_fi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30425" t="11900" r="30680" b="11278"/>
          <a:stretch/>
        </p:blipFill>
        <p:spPr>
          <a:xfrm>
            <a:off x="5898017" y="2374574"/>
            <a:ext cx="2445246" cy="241484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700935" y="2075314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Display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8496315" y="1061333"/>
            <a:ext cx="3642122" cy="4828032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800" dirty="0"/>
              <a:t>Nowcasting solutions rely largely on data fusion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Weather models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Sparse observations</a:t>
            </a:r>
            <a:endParaRPr lang="en-US" sz="1400" dirty="0"/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800" dirty="0"/>
              <a:t>Dense high-quality measurements improves accuracy</a:t>
            </a:r>
          </a:p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800" dirty="0"/>
              <a:t>Similar techniques can be used to nowcast other weather conditions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Low clouds and fog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Turbulent areas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Convective storms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3026" y="6408646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WRF = Weather Research and Forecasting</a:t>
            </a:r>
          </a:p>
          <a:p>
            <a:r>
              <a:rPr lang="en-US" sz="900" b="1" dirty="0"/>
              <a:t> CFD = Computational Fluid Dynamics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8549" y="6406807"/>
            <a:ext cx="2226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LES = Large Eddy Simulation</a:t>
            </a:r>
          </a:p>
          <a:p>
            <a:r>
              <a:rPr lang="en-US" sz="900" b="1" dirty="0"/>
              <a:t>NWP = Numerical Weather Prediction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9BCB8CE-458C-4344-A221-BCF9F9C39BD1}"/>
              </a:ext>
            </a:extLst>
          </p:cNvPr>
          <p:cNvCxnSpPr>
            <a:cxnSpLocks/>
            <a:stCxn id="19" idx="3"/>
          </p:cNvCxnSpPr>
          <p:nvPr/>
        </p:nvCxnSpPr>
        <p:spPr bwMode="auto">
          <a:xfrm>
            <a:off x="2515474" y="4045512"/>
            <a:ext cx="1719870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DB2117DC-E374-4B95-9BCE-B78F9B5F8E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7" r="6518"/>
          <a:stretch/>
        </p:blipFill>
        <p:spPr>
          <a:xfrm>
            <a:off x="1445626" y="2283763"/>
            <a:ext cx="1069848" cy="1016621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89930AE4-0266-0848-AE41-1B8D1A551592}"/>
              </a:ext>
            </a:extLst>
          </p:cNvPr>
          <p:cNvCxnSpPr>
            <a:cxnSpLocks/>
            <a:stCxn id="27" idx="3"/>
            <a:endCxn id="5" idx="0"/>
          </p:cNvCxnSpPr>
          <p:nvPr/>
        </p:nvCxnSpPr>
        <p:spPr>
          <a:xfrm>
            <a:off x="2515474" y="1528634"/>
            <a:ext cx="2299654" cy="93975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lg" len="lg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6E5B2DD-E8FB-49B6-A39B-338AB96C7DA9}"/>
              </a:ext>
            </a:extLst>
          </p:cNvPr>
          <p:cNvSpPr txBox="1"/>
          <p:nvPr/>
        </p:nvSpPr>
        <p:spPr>
          <a:xfrm>
            <a:off x="562391" y="3891623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/>
              <a:t>LES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0B1D7DB-219E-4A20-8DCE-FC19CD2228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5626" y="3537201"/>
            <a:ext cx="1069848" cy="1016622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CCA38E6-937B-4526-8AB9-8563350205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5626" y="4790168"/>
            <a:ext cx="1069848" cy="1007376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FA5216BB-CF8C-4EE8-A788-A47BDC23FFC4}"/>
              </a:ext>
            </a:extLst>
          </p:cNvPr>
          <p:cNvSpPr/>
          <p:nvPr/>
        </p:nvSpPr>
        <p:spPr>
          <a:xfrm>
            <a:off x="269710" y="5881146"/>
            <a:ext cx="11649404" cy="395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>
                <a:solidFill>
                  <a:schemeClr val="tx1"/>
                </a:solidFill>
                <a:latin typeface="Arial" pitchFamily="-110" charset="0"/>
              </a:rPr>
              <a:t>Machine learning fusion of observations and forecasts enable gap-filling and estimation of uncertainty</a:t>
            </a:r>
            <a:endParaRPr lang="en-US" sz="1600" b="1" dirty="0">
              <a:solidFill>
                <a:schemeClr val="tx1"/>
              </a:solidFill>
              <a:latin typeface="Arial" pitchFamily="-110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A1F8C59-5037-4980-B084-B4EA1148852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20" r="41330"/>
          <a:stretch/>
        </p:blipFill>
        <p:spPr>
          <a:xfrm>
            <a:off x="1445626" y="1024546"/>
            <a:ext cx="1069848" cy="1008175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48CF3DD-8EA8-4EFE-8783-185A3D28BFE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21191"/>
          <a:stretch/>
        </p:blipFill>
        <p:spPr>
          <a:xfrm>
            <a:off x="1445626" y="2278560"/>
            <a:ext cx="1059326" cy="10075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B91CF7C-BC15-4D58-94F9-2F1E7DC2915B}"/>
              </a:ext>
            </a:extLst>
          </p:cNvPr>
          <p:cNvSpPr txBox="1"/>
          <p:nvPr/>
        </p:nvSpPr>
        <p:spPr>
          <a:xfrm>
            <a:off x="1379784" y="3132080"/>
            <a:ext cx="105670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CC dreamcatcher-68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8FA1CD-CAFF-4A63-8A1E-B1E4FAC3D5B5}"/>
              </a:ext>
            </a:extLst>
          </p:cNvPr>
          <p:cNvSpPr txBox="1"/>
          <p:nvPr/>
        </p:nvSpPr>
        <p:spPr>
          <a:xfrm>
            <a:off x="1392437" y="4356794"/>
            <a:ext cx="11657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NCAR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992259-586D-40CB-933C-5940375E2E24}"/>
              </a:ext>
            </a:extLst>
          </p:cNvPr>
          <p:cNvSpPr txBox="1"/>
          <p:nvPr/>
        </p:nvSpPr>
        <p:spPr>
          <a:xfrm>
            <a:off x="1367809" y="6708515"/>
            <a:ext cx="15039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Other Image Credit: MIT LL</a:t>
            </a:r>
          </a:p>
        </p:txBody>
      </p:sp>
    </p:spTree>
    <p:extLst>
      <p:ext uri="{BB962C8B-B14F-4D97-AF65-F5344CB8AC3E}">
        <p14:creationId xmlns:p14="http://schemas.microsoft.com/office/powerpoint/2010/main" val="2342372661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remove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Translation and Decision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37" y="1314824"/>
            <a:ext cx="3253745" cy="5032188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400"/>
              </a:spcAft>
            </a:pPr>
            <a:r>
              <a:rPr lang="en-US" sz="1800" dirty="0"/>
              <a:t>Weather is translated to anticipated impact 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Incorporates:</a:t>
            </a:r>
          </a:p>
          <a:p>
            <a:pPr marL="813816" lvl="2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400" dirty="0"/>
              <a:t>Operational constraints</a:t>
            </a:r>
          </a:p>
          <a:p>
            <a:pPr marL="813816" lvl="2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400" dirty="0"/>
              <a:t>Weather uncertainty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Supports informed decision making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endParaRPr lang="en-US" sz="1600" dirty="0"/>
          </a:p>
          <a:p>
            <a:pPr marL="292608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800" dirty="0"/>
              <a:t>Potential decision support tools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Corridor/route capacity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Vertiport operation rate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Energy management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Trajectory planning</a:t>
            </a:r>
          </a:p>
          <a:p>
            <a:pPr marL="594360" lvl="1" indent="-237744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</a:pPr>
            <a:r>
              <a:rPr lang="en-US" sz="1600" dirty="0"/>
              <a:t>Contingency planning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0F64660B-C534-43B3-9A07-92046C98FD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8" t="964" r="29164" b="2379"/>
          <a:stretch/>
        </p:blipFill>
        <p:spPr>
          <a:xfrm>
            <a:off x="3696871" y="1010024"/>
            <a:ext cx="8405036" cy="5283200"/>
          </a:xfrm>
          <a:prstGeom prst="rect">
            <a:avLst/>
          </a:prstGeom>
        </p:spPr>
      </p:pic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FACD0045-9A20-4C7F-96D7-2962B61C4E39}"/>
              </a:ext>
            </a:extLst>
          </p:cNvPr>
          <p:cNvSpPr/>
          <p:nvPr/>
        </p:nvSpPr>
        <p:spPr bwMode="auto">
          <a:xfrm>
            <a:off x="7475953" y="1960282"/>
            <a:ext cx="242047" cy="208661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DA7F2D6-2D98-49A9-9BC3-FAD842D97CA1}"/>
              </a:ext>
            </a:extLst>
          </p:cNvPr>
          <p:cNvSpPr/>
          <p:nvPr/>
        </p:nvSpPr>
        <p:spPr bwMode="auto">
          <a:xfrm>
            <a:off x="10496512" y="5749110"/>
            <a:ext cx="201705" cy="173884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C773ED6-638E-40BA-A490-28E6691BA779}"/>
              </a:ext>
            </a:extLst>
          </p:cNvPr>
          <p:cNvSpPr txBox="1"/>
          <p:nvPr/>
        </p:nvSpPr>
        <p:spPr>
          <a:xfrm>
            <a:off x="10643248" y="5697553"/>
            <a:ext cx="836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Vertiport</a:t>
            </a:r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D95A9AE7-BF4C-4661-94ED-8FBF66C722C7}"/>
              </a:ext>
            </a:extLst>
          </p:cNvPr>
          <p:cNvSpPr/>
          <p:nvPr/>
        </p:nvSpPr>
        <p:spPr bwMode="auto">
          <a:xfrm>
            <a:off x="9451082" y="1619624"/>
            <a:ext cx="242047" cy="208661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8777FCBE-C0B2-45BB-AB87-4A58D34C08CA}"/>
              </a:ext>
            </a:extLst>
          </p:cNvPr>
          <p:cNvSpPr/>
          <p:nvPr/>
        </p:nvSpPr>
        <p:spPr bwMode="auto">
          <a:xfrm>
            <a:off x="11772941" y="3000189"/>
            <a:ext cx="242047" cy="208661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65A09C77-FF6C-48D2-A2A7-07B8332A7C15}"/>
              </a:ext>
            </a:extLst>
          </p:cNvPr>
          <p:cNvSpPr/>
          <p:nvPr/>
        </p:nvSpPr>
        <p:spPr bwMode="auto">
          <a:xfrm>
            <a:off x="9158141" y="5142753"/>
            <a:ext cx="242047" cy="208661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FFA4AAB-97A0-4717-A32D-4B65011D7F8C}"/>
              </a:ext>
            </a:extLst>
          </p:cNvPr>
          <p:cNvSpPr/>
          <p:nvPr/>
        </p:nvSpPr>
        <p:spPr bwMode="auto">
          <a:xfrm>
            <a:off x="5112164" y="4228354"/>
            <a:ext cx="242047" cy="208661"/>
          </a:xfrm>
          <a:prstGeom prst="triangle">
            <a:avLst/>
          </a:prstGeom>
          <a:solidFill>
            <a:srgbClr val="FF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EF1A34E-D8DE-43DF-A522-5195E333B06B}"/>
              </a:ext>
            </a:extLst>
          </p:cNvPr>
          <p:cNvCxnSpPr>
            <a:cxnSpLocks/>
            <a:stCxn id="50" idx="5"/>
            <a:endCxn id="54" idx="3"/>
          </p:cNvCxnSpPr>
          <p:nvPr/>
        </p:nvCxnSpPr>
        <p:spPr bwMode="auto">
          <a:xfrm flipV="1">
            <a:off x="5293699" y="3235685"/>
            <a:ext cx="562174" cy="109700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88FCA6F-914F-4982-9427-42B6B71FAA37}"/>
              </a:ext>
            </a:extLst>
          </p:cNvPr>
          <p:cNvCxnSpPr>
            <a:cxnSpLocks/>
            <a:endCxn id="44" idx="1"/>
          </p:cNvCxnSpPr>
          <p:nvPr/>
        </p:nvCxnSpPr>
        <p:spPr bwMode="auto">
          <a:xfrm flipV="1">
            <a:off x="6696023" y="2064613"/>
            <a:ext cx="840442" cy="10433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D8B4DE07-CD9E-4349-92C4-CA9FB36BC18C}"/>
              </a:ext>
            </a:extLst>
          </p:cNvPr>
          <p:cNvSpPr/>
          <p:nvPr/>
        </p:nvSpPr>
        <p:spPr bwMode="auto">
          <a:xfrm>
            <a:off x="6525693" y="2083778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15BDAC1-F1F7-483B-82F0-F7CAABCC2ED2}"/>
              </a:ext>
            </a:extLst>
          </p:cNvPr>
          <p:cNvSpPr/>
          <p:nvPr/>
        </p:nvSpPr>
        <p:spPr bwMode="auto">
          <a:xfrm>
            <a:off x="5830929" y="3090299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A5B7FB-34D7-44E8-8D96-6101EDB137CC}"/>
              </a:ext>
            </a:extLst>
          </p:cNvPr>
          <p:cNvCxnSpPr>
            <a:cxnSpLocks/>
            <a:stCxn id="54" idx="7"/>
            <a:endCxn id="53" idx="3"/>
          </p:cNvCxnSpPr>
          <p:nvPr/>
        </p:nvCxnSpPr>
        <p:spPr bwMode="auto">
          <a:xfrm flipV="1">
            <a:off x="5976315" y="2229164"/>
            <a:ext cx="574322" cy="8860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6" name="Oval 55">
            <a:extLst>
              <a:ext uri="{FF2B5EF4-FFF2-40B4-BE49-F238E27FC236}">
                <a16:creationId xmlns:a16="http://schemas.microsoft.com/office/drawing/2014/main" id="{322FB8C7-B9E3-459A-BF28-77D3EB06353B}"/>
              </a:ext>
            </a:extLst>
          </p:cNvPr>
          <p:cNvSpPr/>
          <p:nvPr/>
        </p:nvSpPr>
        <p:spPr bwMode="auto">
          <a:xfrm>
            <a:off x="10518922" y="5998379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B5DFDFB-2CB6-44D1-9BD9-84587CEA40E3}"/>
              </a:ext>
            </a:extLst>
          </p:cNvPr>
          <p:cNvSpPr txBox="1"/>
          <p:nvPr/>
        </p:nvSpPr>
        <p:spPr>
          <a:xfrm>
            <a:off x="10653424" y="5957533"/>
            <a:ext cx="1448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Route waypoints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D375AA7-D38B-4695-874F-83BD7F3EB28A}"/>
              </a:ext>
            </a:extLst>
          </p:cNvPr>
          <p:cNvCxnSpPr>
            <a:cxnSpLocks/>
            <a:stCxn id="44" idx="3"/>
            <a:endCxn id="59" idx="1"/>
          </p:cNvCxnSpPr>
          <p:nvPr/>
        </p:nvCxnSpPr>
        <p:spPr bwMode="auto">
          <a:xfrm>
            <a:off x="7596977" y="2168943"/>
            <a:ext cx="464212" cy="82326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F9CB73BC-CABC-4293-9964-1EF018ABA61F}"/>
              </a:ext>
            </a:extLst>
          </p:cNvPr>
          <p:cNvSpPr/>
          <p:nvPr/>
        </p:nvSpPr>
        <p:spPr bwMode="auto">
          <a:xfrm>
            <a:off x="8036245" y="2967265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D6CA05F-DCDA-4E17-9C69-DCD1592C50BE}"/>
              </a:ext>
            </a:extLst>
          </p:cNvPr>
          <p:cNvCxnSpPr>
            <a:cxnSpLocks/>
            <a:stCxn id="44" idx="5"/>
            <a:endCxn id="61" idx="3"/>
          </p:cNvCxnSpPr>
          <p:nvPr/>
        </p:nvCxnSpPr>
        <p:spPr bwMode="auto">
          <a:xfrm flipV="1">
            <a:off x="7657488" y="1806277"/>
            <a:ext cx="876591" cy="258336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D4E8B130-683E-4040-AC04-45A8902728D4}"/>
              </a:ext>
            </a:extLst>
          </p:cNvPr>
          <p:cNvSpPr/>
          <p:nvPr/>
        </p:nvSpPr>
        <p:spPr bwMode="auto">
          <a:xfrm>
            <a:off x="8509135" y="1660891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8D3F8DB-9F1F-4EA8-8CAA-0DADAA2518D4}"/>
              </a:ext>
            </a:extLst>
          </p:cNvPr>
          <p:cNvSpPr/>
          <p:nvPr/>
        </p:nvSpPr>
        <p:spPr bwMode="auto">
          <a:xfrm>
            <a:off x="8448914" y="4029506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6E99619-55F6-4A04-89DF-6553E2D3144A}"/>
              </a:ext>
            </a:extLst>
          </p:cNvPr>
          <p:cNvCxnSpPr>
            <a:cxnSpLocks/>
            <a:stCxn id="61" idx="6"/>
            <a:endCxn id="47" idx="1"/>
          </p:cNvCxnSpPr>
          <p:nvPr/>
        </p:nvCxnSpPr>
        <p:spPr bwMode="auto">
          <a:xfrm flipV="1">
            <a:off x="8679465" y="1723955"/>
            <a:ext cx="832129" cy="2210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EAAF6D9-02DA-4074-8DD3-AE36E94D5725}"/>
              </a:ext>
            </a:extLst>
          </p:cNvPr>
          <p:cNvCxnSpPr>
            <a:cxnSpLocks/>
            <a:stCxn id="59" idx="4"/>
            <a:endCxn id="62" idx="1"/>
          </p:cNvCxnSpPr>
          <p:nvPr/>
        </p:nvCxnSpPr>
        <p:spPr bwMode="auto">
          <a:xfrm>
            <a:off x="8121410" y="3137595"/>
            <a:ext cx="352448" cy="91685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D475BF78-3662-407E-98A1-FC7DE23215BA}"/>
              </a:ext>
            </a:extLst>
          </p:cNvPr>
          <p:cNvCxnSpPr>
            <a:cxnSpLocks/>
            <a:stCxn id="62" idx="5"/>
            <a:endCxn id="49" idx="1"/>
          </p:cNvCxnSpPr>
          <p:nvPr/>
        </p:nvCxnSpPr>
        <p:spPr bwMode="auto">
          <a:xfrm>
            <a:off x="8594300" y="4174892"/>
            <a:ext cx="624353" cy="10721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3822910-8FF3-4849-BBED-568CDCD0DF1F}"/>
              </a:ext>
            </a:extLst>
          </p:cNvPr>
          <p:cNvCxnSpPr>
            <a:cxnSpLocks/>
            <a:stCxn id="68" idx="1"/>
            <a:endCxn id="47" idx="3"/>
          </p:cNvCxnSpPr>
          <p:nvPr/>
        </p:nvCxnSpPr>
        <p:spPr bwMode="auto">
          <a:xfrm flipH="1" flipV="1">
            <a:off x="9572106" y="1828285"/>
            <a:ext cx="420184" cy="107875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19BC917-5E66-4919-8AB6-28E8F914FE77}"/>
              </a:ext>
            </a:extLst>
          </p:cNvPr>
          <p:cNvCxnSpPr>
            <a:cxnSpLocks/>
            <a:stCxn id="61" idx="4"/>
            <a:endCxn id="59" idx="7"/>
          </p:cNvCxnSpPr>
          <p:nvPr/>
        </p:nvCxnSpPr>
        <p:spPr bwMode="auto">
          <a:xfrm flipH="1">
            <a:off x="8181631" y="1831221"/>
            <a:ext cx="412669" cy="11609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EABEAFB6-2096-4FA8-A585-217B422D8F01}"/>
              </a:ext>
            </a:extLst>
          </p:cNvPr>
          <p:cNvSpPr/>
          <p:nvPr/>
        </p:nvSpPr>
        <p:spPr bwMode="auto">
          <a:xfrm>
            <a:off x="9967346" y="2882100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2244241-8CB8-4D0A-8D04-10CEC4B72CF3}"/>
              </a:ext>
            </a:extLst>
          </p:cNvPr>
          <p:cNvSpPr/>
          <p:nvPr/>
        </p:nvSpPr>
        <p:spPr bwMode="auto">
          <a:xfrm>
            <a:off x="10739395" y="3415500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73B6983-7C3E-4E9F-B12F-7CBC83097C29}"/>
              </a:ext>
            </a:extLst>
          </p:cNvPr>
          <p:cNvCxnSpPr>
            <a:cxnSpLocks/>
            <a:stCxn id="68" idx="5"/>
            <a:endCxn id="69" idx="2"/>
          </p:cNvCxnSpPr>
          <p:nvPr/>
        </p:nvCxnSpPr>
        <p:spPr bwMode="auto">
          <a:xfrm>
            <a:off x="10112732" y="3027486"/>
            <a:ext cx="626663" cy="4731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7229C1B-F354-4F19-9B07-0790E5A1EA17}"/>
              </a:ext>
            </a:extLst>
          </p:cNvPr>
          <p:cNvCxnSpPr>
            <a:cxnSpLocks/>
            <a:stCxn id="48" idx="1"/>
            <a:endCxn id="69" idx="7"/>
          </p:cNvCxnSpPr>
          <p:nvPr/>
        </p:nvCxnSpPr>
        <p:spPr bwMode="auto">
          <a:xfrm flipH="1">
            <a:off x="10884781" y="3104520"/>
            <a:ext cx="948672" cy="33592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D13E0232-9BF8-44A7-BB3D-FF688459471C}"/>
              </a:ext>
            </a:extLst>
          </p:cNvPr>
          <p:cNvCxnSpPr>
            <a:cxnSpLocks/>
            <a:stCxn id="73" idx="0"/>
            <a:endCxn id="69" idx="4"/>
          </p:cNvCxnSpPr>
          <p:nvPr/>
        </p:nvCxnSpPr>
        <p:spPr bwMode="auto">
          <a:xfrm flipV="1">
            <a:off x="10222841" y="3585830"/>
            <a:ext cx="601719" cy="121798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B6A53491-4DBB-4654-9C7E-4EB726921114}"/>
              </a:ext>
            </a:extLst>
          </p:cNvPr>
          <p:cNvSpPr/>
          <p:nvPr/>
        </p:nvSpPr>
        <p:spPr bwMode="auto">
          <a:xfrm>
            <a:off x="10137676" y="4803811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10E3549-7CE5-42EC-B8BD-1E4061FB6127}"/>
              </a:ext>
            </a:extLst>
          </p:cNvPr>
          <p:cNvCxnSpPr>
            <a:cxnSpLocks/>
            <a:stCxn id="73" idx="3"/>
            <a:endCxn id="49" idx="5"/>
          </p:cNvCxnSpPr>
          <p:nvPr/>
        </p:nvCxnSpPr>
        <p:spPr bwMode="auto">
          <a:xfrm flipH="1">
            <a:off x="9339676" y="4949197"/>
            <a:ext cx="822944" cy="29788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08910CB-8F9D-42A9-8D2E-0EA6A78E8BFA}"/>
              </a:ext>
            </a:extLst>
          </p:cNvPr>
          <p:cNvCxnSpPr>
            <a:cxnSpLocks/>
          </p:cNvCxnSpPr>
          <p:nvPr/>
        </p:nvCxnSpPr>
        <p:spPr bwMode="auto">
          <a:xfrm>
            <a:off x="7190452" y="3583442"/>
            <a:ext cx="1258462" cy="5158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464F2B1-5C5E-4946-9414-3D2555C013E5}"/>
              </a:ext>
            </a:extLst>
          </p:cNvPr>
          <p:cNvCxnSpPr>
            <a:cxnSpLocks/>
            <a:stCxn id="54" idx="5"/>
            <a:endCxn id="75" idx="2"/>
          </p:cNvCxnSpPr>
          <p:nvPr/>
        </p:nvCxnSpPr>
        <p:spPr bwMode="auto">
          <a:xfrm>
            <a:off x="5976315" y="3235685"/>
            <a:ext cx="1100274" cy="32031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78" name="Oval 77">
            <a:extLst>
              <a:ext uri="{FF2B5EF4-FFF2-40B4-BE49-F238E27FC236}">
                <a16:creationId xmlns:a16="http://schemas.microsoft.com/office/drawing/2014/main" id="{806894C8-CD32-4684-A5E8-233F02726C97}"/>
              </a:ext>
            </a:extLst>
          </p:cNvPr>
          <p:cNvSpPr/>
          <p:nvPr/>
        </p:nvSpPr>
        <p:spPr bwMode="auto">
          <a:xfrm>
            <a:off x="9252269" y="3690892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D7E49D6-52A9-4B34-8E84-54D0D6A6A160}"/>
              </a:ext>
            </a:extLst>
          </p:cNvPr>
          <p:cNvCxnSpPr>
            <a:cxnSpLocks/>
            <a:stCxn id="48" idx="1"/>
            <a:endCxn id="68" idx="6"/>
          </p:cNvCxnSpPr>
          <p:nvPr/>
        </p:nvCxnSpPr>
        <p:spPr bwMode="auto">
          <a:xfrm flipH="1" flipV="1">
            <a:off x="10137676" y="2967265"/>
            <a:ext cx="1695777" cy="13725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C3E2A9B-45BF-4B52-B7D5-13D683C6E6F7}"/>
              </a:ext>
            </a:extLst>
          </p:cNvPr>
          <p:cNvCxnSpPr>
            <a:cxnSpLocks/>
            <a:stCxn id="49" idx="0"/>
            <a:endCxn id="78" idx="4"/>
          </p:cNvCxnSpPr>
          <p:nvPr/>
        </p:nvCxnSpPr>
        <p:spPr bwMode="auto">
          <a:xfrm flipV="1">
            <a:off x="9279165" y="3861222"/>
            <a:ext cx="58269" cy="128153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FB7E094-E682-4A11-8753-DC958FAA94D0}"/>
              </a:ext>
            </a:extLst>
          </p:cNvPr>
          <p:cNvCxnSpPr>
            <a:cxnSpLocks/>
            <a:stCxn id="78" idx="7"/>
            <a:endCxn id="68" idx="3"/>
          </p:cNvCxnSpPr>
          <p:nvPr/>
        </p:nvCxnSpPr>
        <p:spPr bwMode="auto">
          <a:xfrm flipV="1">
            <a:off x="9397655" y="3027486"/>
            <a:ext cx="594635" cy="68835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pic>
        <p:nvPicPr>
          <p:cNvPr id="82" name="Picture 81">
            <a:extLst>
              <a:ext uri="{FF2B5EF4-FFF2-40B4-BE49-F238E27FC236}">
                <a16:creationId xmlns:a16="http://schemas.microsoft.com/office/drawing/2014/main" id="{E840F668-51C7-4563-B377-259CD9959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21136">
            <a:off x="3493318" y="2383607"/>
            <a:ext cx="3674532" cy="24533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EE32E0-3126-48D8-82F1-07B168D4B3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4" t="-6709" r="2754" b="4614"/>
          <a:stretch/>
        </p:blipFill>
        <p:spPr>
          <a:xfrm>
            <a:off x="5623500" y="4260057"/>
            <a:ext cx="3432756" cy="188232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75" name="Oval 74">
            <a:extLst>
              <a:ext uri="{FF2B5EF4-FFF2-40B4-BE49-F238E27FC236}">
                <a16:creationId xmlns:a16="http://schemas.microsoft.com/office/drawing/2014/main" id="{A11EA000-8D90-424F-AE2C-4D8B4DEAC830}"/>
              </a:ext>
            </a:extLst>
          </p:cNvPr>
          <p:cNvSpPr/>
          <p:nvPr/>
        </p:nvSpPr>
        <p:spPr bwMode="auto">
          <a:xfrm>
            <a:off x="7076589" y="3470834"/>
            <a:ext cx="170330" cy="17033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 cmpd="sng" algn="ctr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A2F11A-DC76-4CC2-8FF8-6C186D2B7CA6}"/>
              </a:ext>
            </a:extLst>
          </p:cNvPr>
          <p:cNvSpPr txBox="1"/>
          <p:nvPr/>
        </p:nvSpPr>
        <p:spPr>
          <a:xfrm>
            <a:off x="5677760" y="4204337"/>
            <a:ext cx="3324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NOTIONAL DECISION SUPPORT DISPLAY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721D5F5-6A1F-4D10-A8F8-B78FA995055A}"/>
              </a:ext>
            </a:extLst>
          </p:cNvPr>
          <p:cNvCxnSpPr>
            <a:cxnSpLocks/>
            <a:endCxn id="75" idx="4"/>
          </p:cNvCxnSpPr>
          <p:nvPr/>
        </p:nvCxnSpPr>
        <p:spPr bwMode="auto">
          <a:xfrm flipV="1">
            <a:off x="7158978" y="3641164"/>
            <a:ext cx="2776" cy="69152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0BD333AA-F6E4-445E-A0DD-E05D12148469}"/>
              </a:ext>
            </a:extLst>
          </p:cNvPr>
          <p:cNvSpPr txBox="1"/>
          <p:nvPr/>
        </p:nvSpPr>
        <p:spPr>
          <a:xfrm>
            <a:off x="3635479" y="6102790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</p:spTree>
    <p:extLst>
      <p:ext uri="{BB962C8B-B14F-4D97-AF65-F5344CB8AC3E}">
        <p14:creationId xmlns:p14="http://schemas.microsoft.com/office/powerpoint/2010/main" val="156786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2">
            <a:extLst>
              <a:ext uri="{FF2B5EF4-FFF2-40B4-BE49-F238E27FC236}">
                <a16:creationId xmlns:a16="http://schemas.microsoft.com/office/drawing/2014/main" id="{44D87BC4-F4C6-6F4E-8A50-915E102D0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8194" name="Content Placeholder 1">
            <a:extLst>
              <a:ext uri="{FF2B5EF4-FFF2-40B4-BE49-F238E27FC236}">
                <a16:creationId xmlns:a16="http://schemas.microsoft.com/office/drawing/2014/main" id="{A349422B-09C7-624F-9E2A-381CB1823582}"/>
              </a:ext>
            </a:extLst>
          </p:cNvPr>
          <p:cNvSpPr>
            <a:spLocks noGrp="1" noChangeArrowheads="1"/>
          </p:cNvSpPr>
          <p:nvPr>
            <p:ph sz="quarter" idx="4294967295"/>
          </p:nvPr>
        </p:nvSpPr>
        <p:spPr bwMode="auto">
          <a:xfrm>
            <a:off x="2697163" y="1774180"/>
            <a:ext cx="9049360" cy="337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00000"/>
              </a:lnSpc>
              <a:spcBef>
                <a:spcPts val="1600"/>
              </a:spcBef>
              <a:spcAft>
                <a:spcPts val="1200"/>
              </a:spcAft>
              <a:buSzPct val="100000"/>
            </a:pPr>
            <a:r>
              <a:rPr lang="en-US" dirty="0"/>
              <a:t>Anticipated Weather Challenges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1200"/>
              </a:spcAft>
              <a:buSzPct val="100000"/>
            </a:pPr>
            <a:r>
              <a:rPr lang="en-US" dirty="0"/>
              <a:t>Weather Information Gaps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1200"/>
              </a:spcAft>
              <a:buSzPct val="100000"/>
            </a:pPr>
            <a:r>
              <a:rPr lang="en-US" dirty="0"/>
              <a:t>Candidate Technology to Mitigate Gaps for AAM</a:t>
            </a:r>
          </a:p>
          <a:p>
            <a:pPr>
              <a:lnSpc>
                <a:spcPct val="100000"/>
              </a:lnSpc>
              <a:spcBef>
                <a:spcPts val="1600"/>
              </a:spcBef>
              <a:spcAft>
                <a:spcPts val="1200"/>
              </a:spcAft>
              <a:buSzPct val="100000"/>
            </a:pPr>
            <a:r>
              <a:rPr lang="en-US" dirty="0"/>
              <a:t>Vision and Summary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E4AE7D4-B174-774C-B24B-74D30119D865}"/>
              </a:ext>
            </a:extLst>
          </p:cNvPr>
          <p:cNvSpPr/>
          <p:nvPr/>
        </p:nvSpPr>
        <p:spPr>
          <a:xfrm>
            <a:off x="1989259" y="3801141"/>
            <a:ext cx="468313" cy="347663"/>
          </a:xfrm>
          <a:prstGeom prst="rightArrow">
            <a:avLst/>
          </a:prstGeom>
          <a:solidFill>
            <a:srgbClr val="13358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368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5BC67-AC11-4F6E-BEEF-65290494E16F}"/>
              </a:ext>
            </a:extLst>
          </p:cNvPr>
          <p:cNvGrpSpPr/>
          <p:nvPr/>
        </p:nvGrpSpPr>
        <p:grpSpPr>
          <a:xfrm>
            <a:off x="0" y="950494"/>
            <a:ext cx="12199937" cy="5410775"/>
            <a:chOff x="0" y="950494"/>
            <a:chExt cx="12199937" cy="54107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644776-2352-43F4-A580-5F2D1CFBC0C6}"/>
                </a:ext>
              </a:extLst>
            </p:cNvPr>
            <p:cNvGrpSpPr/>
            <p:nvPr/>
          </p:nvGrpSpPr>
          <p:grpSpPr>
            <a:xfrm>
              <a:off x="0" y="950494"/>
              <a:ext cx="12199937" cy="5389755"/>
              <a:chOff x="0" y="950494"/>
              <a:chExt cx="12199937" cy="538975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DE70B8E-F541-4BCE-A56A-4D4BAE3ED53E}"/>
                  </a:ext>
                </a:extLst>
              </p:cNvPr>
              <p:cNvSpPr/>
              <p:nvPr/>
            </p:nvSpPr>
            <p:spPr bwMode="auto">
              <a:xfrm>
                <a:off x="0" y="950494"/>
                <a:ext cx="12199937" cy="2093493"/>
              </a:xfrm>
              <a:prstGeom prst="rect">
                <a:avLst/>
              </a:prstGeom>
              <a:gradFill flip="none" rotWithShape="1">
                <a:gsLst>
                  <a:gs pos="88350">
                    <a:srgbClr val="FED7AE"/>
                  </a:gs>
                  <a:gs pos="49000">
                    <a:srgbClr val="F8A733"/>
                  </a:gs>
                  <a:gs pos="0">
                    <a:srgbClr val="6F5D85"/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05FDF81-87E2-46D1-91CE-94D6E575A7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3007892"/>
                <a:ext cx="12199937" cy="3332357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74BCAD-B39E-42A4-BF45-63C6E1B3D030}"/>
                </a:ext>
              </a:extLst>
            </p:cNvPr>
            <p:cNvSpPr/>
            <p:nvPr/>
          </p:nvSpPr>
          <p:spPr bwMode="auto">
            <a:xfrm>
              <a:off x="0" y="971514"/>
              <a:ext cx="12199937" cy="5389755"/>
            </a:xfrm>
            <a:prstGeom prst="rect">
              <a:avLst/>
            </a:prstGeom>
            <a:solidFill>
              <a:srgbClr val="FFFFFF">
                <a:alpha val="50980"/>
              </a:srgb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</p:grpSp>
      <p:sp>
        <p:nvSpPr>
          <p:cNvPr id="56" name="Title 55">
            <a:extLst>
              <a:ext uri="{FF2B5EF4-FFF2-40B4-BE49-F238E27FC236}">
                <a16:creationId xmlns:a16="http://schemas.microsoft.com/office/drawing/2014/main" id="{D232F904-71A2-4ACB-96E3-A7606B27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Weather Conditions Impactful to AAM</a:t>
            </a:r>
          </a:p>
        </p:txBody>
      </p:sp>
      <p:sp>
        <p:nvSpPr>
          <p:cNvPr id="57" name="Freeform 12">
            <a:extLst>
              <a:ext uri="{FF2B5EF4-FFF2-40B4-BE49-F238E27FC236}">
                <a16:creationId xmlns:a16="http://schemas.microsoft.com/office/drawing/2014/main" id="{0E1DE175-9B92-4F60-8651-D29629CB7CF0}"/>
              </a:ext>
            </a:extLst>
          </p:cNvPr>
          <p:cNvSpPr/>
          <p:nvPr/>
        </p:nvSpPr>
        <p:spPr bwMode="auto">
          <a:xfrm>
            <a:off x="8332249" y="4119452"/>
            <a:ext cx="1855180" cy="891721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571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41B74F2-C0AF-458C-97DF-FAC60E26BEFB}"/>
              </a:ext>
            </a:extLst>
          </p:cNvPr>
          <p:cNvSpPr txBox="1"/>
          <p:nvPr/>
        </p:nvSpPr>
        <p:spPr>
          <a:xfrm>
            <a:off x="9180588" y="5103033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Turbulence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0BB426C0-1D18-4A53-A1EA-5CC73209C2C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 amt="70000"/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134" y="779079"/>
            <a:ext cx="3398865" cy="33988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71E3D210-F153-4386-B10C-A658F0198B7F}"/>
              </a:ext>
            </a:extLst>
          </p:cNvPr>
          <p:cNvSpPr txBox="1"/>
          <p:nvPr/>
        </p:nvSpPr>
        <p:spPr>
          <a:xfrm>
            <a:off x="912203" y="1643102"/>
            <a:ext cx="1238643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Convection &amp; Storms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7D9722B-51C9-427B-9C73-46D8DDF34418}"/>
              </a:ext>
            </a:extLst>
          </p:cNvPr>
          <p:cNvSpPr txBox="1"/>
          <p:nvPr/>
        </p:nvSpPr>
        <p:spPr>
          <a:xfrm>
            <a:off x="912203" y="3128213"/>
            <a:ext cx="1238643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cs typeface="Arial" panose="020B0604020202020204" pitchFamily="34" charset="0"/>
              </a:rPr>
              <a:t>Precipitation</a:t>
            </a:r>
            <a:endParaRPr lang="en-US" sz="1200" b="1" dirty="0"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17CDFCEE-0A7F-4C25-9619-14137B7EE03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409" y="5299434"/>
            <a:ext cx="3583424" cy="10583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C7DA4A9-FD31-4D81-AC57-0A96B99BE4D0}"/>
              </a:ext>
            </a:extLst>
          </p:cNvPr>
          <p:cNvSpPr txBox="1"/>
          <p:nvPr/>
        </p:nvSpPr>
        <p:spPr>
          <a:xfrm>
            <a:off x="10201767" y="5709413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Wind Gusts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C6811C3A-A29C-4631-99A2-5A0AB0A9729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81" r="16151" b="16801"/>
          <a:stretch/>
        </p:blipFill>
        <p:spPr>
          <a:xfrm>
            <a:off x="7818196" y="2160263"/>
            <a:ext cx="4157802" cy="1871501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D3E35C5-130B-480A-A023-BCED984ABE3F}"/>
              </a:ext>
            </a:extLst>
          </p:cNvPr>
          <p:cNvSpPr txBox="1"/>
          <p:nvPr/>
        </p:nvSpPr>
        <p:spPr>
          <a:xfrm>
            <a:off x="9208207" y="3019675"/>
            <a:ext cx="1562884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Reduced Visibility &amp; Low Ceiling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B6F14DE-C5E3-49EF-8A54-9373385FC85A}"/>
              </a:ext>
            </a:extLst>
          </p:cNvPr>
          <p:cNvSpPr txBox="1"/>
          <p:nvPr/>
        </p:nvSpPr>
        <p:spPr>
          <a:xfrm>
            <a:off x="10657301" y="1954092"/>
            <a:ext cx="1238643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Temperature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06EA80-AB94-413D-A9C4-B79E05510F1D}"/>
              </a:ext>
            </a:extLst>
          </p:cNvPr>
          <p:cNvSpPr txBox="1"/>
          <p:nvPr/>
        </p:nvSpPr>
        <p:spPr>
          <a:xfrm>
            <a:off x="215200" y="5815121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Wind Shear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D2CDA12B-344D-4DAD-AAC7-5926839AB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2420" y="1638224"/>
            <a:ext cx="3829930" cy="12298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CCF7FA5-C92D-40C4-ADC5-9DA1C01306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647" y="940597"/>
            <a:ext cx="4347855" cy="1305472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BE449F2D-557B-4D7B-A93B-2C93A4DF447B}"/>
              </a:ext>
            </a:extLst>
          </p:cNvPr>
          <p:cNvSpPr txBox="1"/>
          <p:nvPr/>
        </p:nvSpPr>
        <p:spPr>
          <a:xfrm>
            <a:off x="7838157" y="1185086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Icing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ADD1897-A2A9-4FC0-ABF5-ECBCEAE698FE}"/>
              </a:ext>
            </a:extLst>
          </p:cNvPr>
          <p:cNvSpPr/>
          <p:nvPr/>
        </p:nvSpPr>
        <p:spPr bwMode="auto">
          <a:xfrm>
            <a:off x="347999" y="5529375"/>
            <a:ext cx="233972" cy="173201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3C67E01-4858-4203-9905-C75DEA103155}"/>
              </a:ext>
            </a:extLst>
          </p:cNvPr>
          <p:cNvSpPr/>
          <p:nvPr/>
        </p:nvSpPr>
        <p:spPr bwMode="auto">
          <a:xfrm>
            <a:off x="347998" y="5276958"/>
            <a:ext cx="526453" cy="173201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824181BF-3177-4A83-AE17-FCF4E48DF889}"/>
              </a:ext>
            </a:extLst>
          </p:cNvPr>
          <p:cNvSpPr/>
          <p:nvPr/>
        </p:nvSpPr>
        <p:spPr bwMode="auto">
          <a:xfrm>
            <a:off x="347997" y="5028475"/>
            <a:ext cx="831254" cy="173201"/>
          </a:xfrm>
          <a:prstGeom prst="rightArrow">
            <a:avLst/>
          </a:prstGeom>
          <a:solidFill>
            <a:schemeClr val="bg2">
              <a:lumMod val="20000"/>
              <a:lumOff val="80000"/>
            </a:schemeClr>
          </a:solidFill>
          <a:ln w="31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FE85E73-4ED5-4309-8AF3-AA5A0A25956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638" y="1399784"/>
            <a:ext cx="979406" cy="707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7B19281-C70E-4961-A733-E075D8C3699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942523" y="3440100"/>
            <a:ext cx="815015" cy="67217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50122D5-5A63-4879-BEA1-4B9B46B7751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2736140" y="4324784"/>
            <a:ext cx="862226" cy="445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6DEADAE-305D-46A8-AFB2-D66A11AFF29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3789439" y="2447359"/>
            <a:ext cx="421982" cy="217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EB7F67-E986-4A09-B3CA-3586487D31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15846" flipH="1">
            <a:off x="10830385" y="1292961"/>
            <a:ext cx="898214" cy="6492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DF7CE0A-4B75-494E-B4C2-7DA579BC6A5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64937">
            <a:off x="7346379" y="3509058"/>
            <a:ext cx="862226" cy="445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B242C4AF-4126-4634-A42F-87E70E46D4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3077" y="2233293"/>
            <a:ext cx="728456" cy="60078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EDAD107-328C-48E6-B863-1AE8A62C509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969332" flipH="1">
            <a:off x="5314499" y="4208045"/>
            <a:ext cx="1769781" cy="616342"/>
          </a:xfrm>
          <a:prstGeom prst="rect">
            <a:avLst/>
          </a:prstGeom>
          <a:effectLst/>
        </p:spPr>
      </p:pic>
      <p:sp>
        <p:nvSpPr>
          <p:cNvPr id="42" name="Freeform 68">
            <a:extLst>
              <a:ext uri="{FF2B5EF4-FFF2-40B4-BE49-F238E27FC236}">
                <a16:creationId xmlns:a16="http://schemas.microsoft.com/office/drawing/2014/main" id="{890531C3-6865-4C59-BAD1-C9E9993B3C48}"/>
              </a:ext>
            </a:extLst>
          </p:cNvPr>
          <p:cNvSpPr/>
          <p:nvPr/>
        </p:nvSpPr>
        <p:spPr bwMode="auto">
          <a:xfrm rot="7087851">
            <a:off x="6066919" y="3925071"/>
            <a:ext cx="452540" cy="644313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693" h="667657">
                <a:moveTo>
                  <a:pt x="384628" y="667657"/>
                </a:moveTo>
                <a:cubicBezTo>
                  <a:pt x="389466" y="495905"/>
                  <a:pt x="394305" y="208038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127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AB74788-768D-4531-B529-E9101855EA16}"/>
              </a:ext>
            </a:extLst>
          </p:cNvPr>
          <p:cNvSpPr txBox="1"/>
          <p:nvPr/>
        </p:nvSpPr>
        <p:spPr>
          <a:xfrm>
            <a:off x="5644650" y="4688076"/>
            <a:ext cx="1350181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Urban Canyons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762F3E5-923B-4787-A449-F154DBE0E592}"/>
              </a:ext>
            </a:extLst>
          </p:cNvPr>
          <p:cNvSpPr txBox="1"/>
          <p:nvPr/>
        </p:nvSpPr>
        <p:spPr>
          <a:xfrm>
            <a:off x="4571842" y="3884177"/>
            <a:ext cx="11144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Wind Shifts</a:t>
            </a:r>
          </a:p>
        </p:txBody>
      </p:sp>
      <p:sp>
        <p:nvSpPr>
          <p:cNvPr id="47" name="Freeform 12">
            <a:extLst>
              <a:ext uri="{FF2B5EF4-FFF2-40B4-BE49-F238E27FC236}">
                <a16:creationId xmlns:a16="http://schemas.microsoft.com/office/drawing/2014/main" id="{2BD79018-1F0B-45CD-B4D9-248A4B03741A}"/>
              </a:ext>
            </a:extLst>
          </p:cNvPr>
          <p:cNvSpPr/>
          <p:nvPr/>
        </p:nvSpPr>
        <p:spPr bwMode="auto">
          <a:xfrm>
            <a:off x="10942523" y="4078735"/>
            <a:ext cx="794782" cy="40990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19050" cap="flat" cmpd="sng" algn="ctr">
            <a:gradFill>
              <a:gsLst>
                <a:gs pos="69000">
                  <a:schemeClr val="bg1">
                    <a:alpha val="85000"/>
                  </a:schemeClr>
                </a:gs>
                <a:gs pos="38000">
                  <a:schemeClr val="bg1">
                    <a:alpha val="34000"/>
                  </a:schemeClr>
                </a:gs>
              </a:gsLst>
              <a:lin ang="4200000" scaled="0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18B22871-8371-4ABE-9C06-01C1180B8F1A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6530" y="4749975"/>
            <a:ext cx="819276" cy="799334"/>
          </a:xfrm>
          <a:prstGeom prst="rect">
            <a:avLst/>
          </a:prstGeom>
          <a:noFill/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2D664597-AD96-41D7-BE93-E1E8B2B80E2E}"/>
              </a:ext>
            </a:extLst>
          </p:cNvPr>
          <p:cNvSpPr txBox="1"/>
          <p:nvPr/>
        </p:nvSpPr>
        <p:spPr>
          <a:xfrm>
            <a:off x="3391732" y="5579604"/>
            <a:ext cx="230091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Updrafts and Downdrafts</a:t>
            </a:r>
          </a:p>
        </p:txBody>
      </p:sp>
      <p:sp>
        <p:nvSpPr>
          <p:cNvPr id="52" name="Freeform 12">
            <a:extLst>
              <a:ext uri="{FF2B5EF4-FFF2-40B4-BE49-F238E27FC236}">
                <a16:creationId xmlns:a16="http://schemas.microsoft.com/office/drawing/2014/main" id="{F3EC1823-C574-426E-BAF8-EA76BCDD1E8E}"/>
              </a:ext>
            </a:extLst>
          </p:cNvPr>
          <p:cNvSpPr/>
          <p:nvPr/>
        </p:nvSpPr>
        <p:spPr bwMode="auto">
          <a:xfrm>
            <a:off x="215200" y="4244495"/>
            <a:ext cx="794782" cy="40990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19050" cap="flat" cmpd="sng" algn="ctr">
            <a:gradFill>
              <a:gsLst>
                <a:gs pos="69000">
                  <a:schemeClr val="bg1">
                    <a:alpha val="85000"/>
                  </a:schemeClr>
                </a:gs>
                <a:gs pos="38000">
                  <a:schemeClr val="bg1">
                    <a:alpha val="34000"/>
                  </a:schemeClr>
                </a:gs>
              </a:gsLst>
              <a:lin ang="4200000" scaled="0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A0902A1-BD06-4C73-8E38-BF3298B72751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223748" flipH="1">
            <a:off x="997639" y="4423147"/>
            <a:ext cx="1769781" cy="512247"/>
          </a:xfrm>
          <a:prstGeom prst="rect">
            <a:avLst/>
          </a:prstGeom>
          <a:effectLst/>
        </p:spPr>
      </p:pic>
      <p:sp>
        <p:nvSpPr>
          <p:cNvPr id="54" name="Freeform 68">
            <a:extLst>
              <a:ext uri="{FF2B5EF4-FFF2-40B4-BE49-F238E27FC236}">
                <a16:creationId xmlns:a16="http://schemas.microsoft.com/office/drawing/2014/main" id="{3C04C9B7-79B6-4C89-BEEA-3AFD8E8CD1A0}"/>
              </a:ext>
            </a:extLst>
          </p:cNvPr>
          <p:cNvSpPr/>
          <p:nvPr/>
        </p:nvSpPr>
        <p:spPr bwMode="auto">
          <a:xfrm rot="9342267">
            <a:off x="1757802" y="4071290"/>
            <a:ext cx="376110" cy="644313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693" h="667657">
                <a:moveTo>
                  <a:pt x="384628" y="667657"/>
                </a:moveTo>
                <a:cubicBezTo>
                  <a:pt x="389466" y="495905"/>
                  <a:pt x="394305" y="208038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127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775E18E2-FE1C-4EEB-98A7-4B2FE779A03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278" y="3107586"/>
            <a:ext cx="1882570" cy="5560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9FA59478-6996-4B2E-8DF4-17D9C097FAF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95190" y="3317644"/>
            <a:ext cx="377230" cy="379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71FD1165-B5AC-4E58-9278-0E2BA158B9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5297431" y="3501098"/>
            <a:ext cx="307532" cy="3798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3" name="Freeform 12">
            <a:extLst>
              <a:ext uri="{FF2B5EF4-FFF2-40B4-BE49-F238E27FC236}">
                <a16:creationId xmlns:a16="http://schemas.microsoft.com/office/drawing/2014/main" id="{533A7C79-2C2F-4E22-A8C6-64FD2A4858FD}"/>
              </a:ext>
            </a:extLst>
          </p:cNvPr>
          <p:cNvSpPr/>
          <p:nvPr/>
        </p:nvSpPr>
        <p:spPr bwMode="auto">
          <a:xfrm>
            <a:off x="9611735" y="4586247"/>
            <a:ext cx="374662" cy="35763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  <a:gd name="connsiteX0" fmla="*/ 0 w 320017"/>
              <a:gd name="connsiteY0" fmla="*/ 37089 h 260992"/>
              <a:gd name="connsiteX1" fmla="*/ 189938 w 320017"/>
              <a:gd name="connsiteY1" fmla="*/ 5649 h 260992"/>
              <a:gd name="connsiteX2" fmla="*/ 319511 w 320017"/>
              <a:gd name="connsiteY2" fmla="*/ 162372 h 260992"/>
              <a:gd name="connsiteX3" fmla="*/ 143123 w 320017"/>
              <a:gd name="connsiteY3" fmla="*/ 257094 h 260992"/>
              <a:gd name="connsiteX4" fmla="*/ 134332 w 320017"/>
              <a:gd name="connsiteY4" fmla="*/ 85968 h 260992"/>
              <a:gd name="connsiteX0" fmla="*/ 0 w 320254"/>
              <a:gd name="connsiteY0" fmla="*/ 32921 h 256824"/>
              <a:gd name="connsiteX1" fmla="*/ 189938 w 320254"/>
              <a:gd name="connsiteY1" fmla="*/ 1481 h 256824"/>
              <a:gd name="connsiteX2" fmla="*/ 319511 w 320254"/>
              <a:gd name="connsiteY2" fmla="*/ 158204 h 256824"/>
              <a:gd name="connsiteX3" fmla="*/ 143123 w 320254"/>
              <a:gd name="connsiteY3" fmla="*/ 252926 h 256824"/>
              <a:gd name="connsiteX4" fmla="*/ 134332 w 320254"/>
              <a:gd name="connsiteY4" fmla="*/ 81800 h 256824"/>
              <a:gd name="connsiteX0" fmla="*/ 0 w 320254"/>
              <a:gd name="connsiteY0" fmla="*/ 35836 h 259739"/>
              <a:gd name="connsiteX1" fmla="*/ 189938 w 320254"/>
              <a:gd name="connsiteY1" fmla="*/ 4396 h 259739"/>
              <a:gd name="connsiteX2" fmla="*/ 319511 w 320254"/>
              <a:gd name="connsiteY2" fmla="*/ 161119 h 259739"/>
              <a:gd name="connsiteX3" fmla="*/ 143123 w 320254"/>
              <a:gd name="connsiteY3" fmla="*/ 255841 h 259739"/>
              <a:gd name="connsiteX4" fmla="*/ 134332 w 320254"/>
              <a:gd name="connsiteY4" fmla="*/ 84715 h 259739"/>
              <a:gd name="connsiteX0" fmla="*/ 0 w 310690"/>
              <a:gd name="connsiteY0" fmla="*/ 118260 h 255693"/>
              <a:gd name="connsiteX1" fmla="*/ 180619 w 310690"/>
              <a:gd name="connsiteY1" fmla="*/ 350 h 255693"/>
              <a:gd name="connsiteX2" fmla="*/ 310192 w 310690"/>
              <a:gd name="connsiteY2" fmla="*/ 157073 h 255693"/>
              <a:gd name="connsiteX3" fmla="*/ 133804 w 310690"/>
              <a:gd name="connsiteY3" fmla="*/ 251795 h 255693"/>
              <a:gd name="connsiteX4" fmla="*/ 125013 w 310690"/>
              <a:gd name="connsiteY4" fmla="*/ 80669 h 255693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125013 w 310690"/>
              <a:gd name="connsiteY4" fmla="*/ 81967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277113"/>
              <a:gd name="connsiteY0" fmla="*/ 206782 h 260170"/>
              <a:gd name="connsiteX1" fmla="*/ 147070 w 277113"/>
              <a:gd name="connsiteY1" fmla="*/ 638 h 260170"/>
              <a:gd name="connsiteX2" fmla="*/ 276643 w 277113"/>
              <a:gd name="connsiteY2" fmla="*/ 157361 h 260170"/>
              <a:gd name="connsiteX3" fmla="*/ 100255 w 277113"/>
              <a:gd name="connsiteY3" fmla="*/ 252083 h 260170"/>
              <a:gd name="connsiteX4" fmla="*/ 177200 w 277113"/>
              <a:gd name="connsiteY4" fmla="*/ 123310 h 260170"/>
              <a:gd name="connsiteX0" fmla="*/ 7867 w 284980"/>
              <a:gd name="connsiteY0" fmla="*/ 206782 h 260170"/>
              <a:gd name="connsiteX1" fmla="*/ 154937 w 284980"/>
              <a:gd name="connsiteY1" fmla="*/ 638 h 260170"/>
              <a:gd name="connsiteX2" fmla="*/ 284510 w 284980"/>
              <a:gd name="connsiteY2" fmla="*/ 157361 h 260170"/>
              <a:gd name="connsiteX3" fmla="*/ 108122 w 284980"/>
              <a:gd name="connsiteY3" fmla="*/ 252083 h 260170"/>
              <a:gd name="connsiteX4" fmla="*/ 185067 w 284980"/>
              <a:gd name="connsiteY4" fmla="*/ 123310 h 260170"/>
              <a:gd name="connsiteX0" fmla="*/ 9793 w 287183"/>
              <a:gd name="connsiteY0" fmla="*/ 206160 h 259548"/>
              <a:gd name="connsiteX1" fmla="*/ 156863 w 287183"/>
              <a:gd name="connsiteY1" fmla="*/ 16 h 259548"/>
              <a:gd name="connsiteX2" fmla="*/ 286436 w 287183"/>
              <a:gd name="connsiteY2" fmla="*/ 156739 h 259548"/>
              <a:gd name="connsiteX3" fmla="*/ 110048 w 287183"/>
              <a:gd name="connsiteY3" fmla="*/ 251461 h 259548"/>
              <a:gd name="connsiteX4" fmla="*/ 186993 w 287183"/>
              <a:gd name="connsiteY4" fmla="*/ 122688 h 25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3" h="259548">
                <a:moveTo>
                  <a:pt x="9793" y="206160"/>
                </a:moveTo>
                <a:cubicBezTo>
                  <a:pt x="-33026" y="25717"/>
                  <a:pt x="73480" y="1194"/>
                  <a:pt x="156863" y="16"/>
                </a:cubicBezTo>
                <a:cubicBezTo>
                  <a:pt x="240246" y="-1162"/>
                  <a:pt x="294239" y="64484"/>
                  <a:pt x="286436" y="156739"/>
                </a:cubicBezTo>
                <a:cubicBezTo>
                  <a:pt x="278633" y="248994"/>
                  <a:pt x="188366" y="274783"/>
                  <a:pt x="110048" y="251461"/>
                </a:cubicBezTo>
                <a:cubicBezTo>
                  <a:pt x="46640" y="238727"/>
                  <a:pt x="40516" y="78117"/>
                  <a:pt x="186993" y="122688"/>
                </a:cubicBezTo>
              </a:path>
            </a:pathLst>
          </a:custGeom>
          <a:noFill/>
          <a:ln w="3810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4" name="Freeform 12">
            <a:extLst>
              <a:ext uri="{FF2B5EF4-FFF2-40B4-BE49-F238E27FC236}">
                <a16:creationId xmlns:a16="http://schemas.microsoft.com/office/drawing/2014/main" id="{E2973FE7-11DD-447D-9AE9-FF16F775FA57}"/>
              </a:ext>
            </a:extLst>
          </p:cNvPr>
          <p:cNvSpPr/>
          <p:nvPr/>
        </p:nvSpPr>
        <p:spPr bwMode="auto">
          <a:xfrm rot="6710674">
            <a:off x="9642974" y="4288429"/>
            <a:ext cx="242072" cy="231069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  <a:gd name="connsiteX0" fmla="*/ 0 w 320017"/>
              <a:gd name="connsiteY0" fmla="*/ 37089 h 260992"/>
              <a:gd name="connsiteX1" fmla="*/ 189938 w 320017"/>
              <a:gd name="connsiteY1" fmla="*/ 5649 h 260992"/>
              <a:gd name="connsiteX2" fmla="*/ 319511 w 320017"/>
              <a:gd name="connsiteY2" fmla="*/ 162372 h 260992"/>
              <a:gd name="connsiteX3" fmla="*/ 143123 w 320017"/>
              <a:gd name="connsiteY3" fmla="*/ 257094 h 260992"/>
              <a:gd name="connsiteX4" fmla="*/ 134332 w 320017"/>
              <a:gd name="connsiteY4" fmla="*/ 85968 h 260992"/>
              <a:gd name="connsiteX0" fmla="*/ 0 w 320254"/>
              <a:gd name="connsiteY0" fmla="*/ 32921 h 256824"/>
              <a:gd name="connsiteX1" fmla="*/ 189938 w 320254"/>
              <a:gd name="connsiteY1" fmla="*/ 1481 h 256824"/>
              <a:gd name="connsiteX2" fmla="*/ 319511 w 320254"/>
              <a:gd name="connsiteY2" fmla="*/ 158204 h 256824"/>
              <a:gd name="connsiteX3" fmla="*/ 143123 w 320254"/>
              <a:gd name="connsiteY3" fmla="*/ 252926 h 256824"/>
              <a:gd name="connsiteX4" fmla="*/ 134332 w 320254"/>
              <a:gd name="connsiteY4" fmla="*/ 81800 h 256824"/>
              <a:gd name="connsiteX0" fmla="*/ 0 w 320254"/>
              <a:gd name="connsiteY0" fmla="*/ 35836 h 259739"/>
              <a:gd name="connsiteX1" fmla="*/ 189938 w 320254"/>
              <a:gd name="connsiteY1" fmla="*/ 4396 h 259739"/>
              <a:gd name="connsiteX2" fmla="*/ 319511 w 320254"/>
              <a:gd name="connsiteY2" fmla="*/ 161119 h 259739"/>
              <a:gd name="connsiteX3" fmla="*/ 143123 w 320254"/>
              <a:gd name="connsiteY3" fmla="*/ 255841 h 259739"/>
              <a:gd name="connsiteX4" fmla="*/ 134332 w 320254"/>
              <a:gd name="connsiteY4" fmla="*/ 84715 h 259739"/>
              <a:gd name="connsiteX0" fmla="*/ 0 w 310690"/>
              <a:gd name="connsiteY0" fmla="*/ 118260 h 255693"/>
              <a:gd name="connsiteX1" fmla="*/ 180619 w 310690"/>
              <a:gd name="connsiteY1" fmla="*/ 350 h 255693"/>
              <a:gd name="connsiteX2" fmla="*/ 310192 w 310690"/>
              <a:gd name="connsiteY2" fmla="*/ 157073 h 255693"/>
              <a:gd name="connsiteX3" fmla="*/ 133804 w 310690"/>
              <a:gd name="connsiteY3" fmla="*/ 251795 h 255693"/>
              <a:gd name="connsiteX4" fmla="*/ 125013 w 310690"/>
              <a:gd name="connsiteY4" fmla="*/ 80669 h 255693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125013 w 310690"/>
              <a:gd name="connsiteY4" fmla="*/ 81967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56991"/>
              <a:gd name="connsiteX1" fmla="*/ 180619 w 310690"/>
              <a:gd name="connsiteY1" fmla="*/ 1648 h 256991"/>
              <a:gd name="connsiteX2" fmla="*/ 310192 w 310690"/>
              <a:gd name="connsiteY2" fmla="*/ 158371 h 256991"/>
              <a:gd name="connsiteX3" fmla="*/ 133804 w 310690"/>
              <a:gd name="connsiteY3" fmla="*/ 253093 h 256991"/>
              <a:gd name="connsiteX4" fmla="*/ 210749 w 310690"/>
              <a:gd name="connsiteY4" fmla="*/ 124320 h 256991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310690"/>
              <a:gd name="connsiteY0" fmla="*/ 119558 h 261180"/>
              <a:gd name="connsiteX1" fmla="*/ 180619 w 310690"/>
              <a:gd name="connsiteY1" fmla="*/ 1648 h 261180"/>
              <a:gd name="connsiteX2" fmla="*/ 310192 w 310690"/>
              <a:gd name="connsiteY2" fmla="*/ 158371 h 261180"/>
              <a:gd name="connsiteX3" fmla="*/ 133804 w 310690"/>
              <a:gd name="connsiteY3" fmla="*/ 253093 h 261180"/>
              <a:gd name="connsiteX4" fmla="*/ 210749 w 310690"/>
              <a:gd name="connsiteY4" fmla="*/ 124320 h 261180"/>
              <a:gd name="connsiteX0" fmla="*/ 0 w 277113"/>
              <a:gd name="connsiteY0" fmla="*/ 206782 h 260170"/>
              <a:gd name="connsiteX1" fmla="*/ 147070 w 277113"/>
              <a:gd name="connsiteY1" fmla="*/ 638 h 260170"/>
              <a:gd name="connsiteX2" fmla="*/ 276643 w 277113"/>
              <a:gd name="connsiteY2" fmla="*/ 157361 h 260170"/>
              <a:gd name="connsiteX3" fmla="*/ 100255 w 277113"/>
              <a:gd name="connsiteY3" fmla="*/ 252083 h 260170"/>
              <a:gd name="connsiteX4" fmla="*/ 177200 w 277113"/>
              <a:gd name="connsiteY4" fmla="*/ 123310 h 260170"/>
              <a:gd name="connsiteX0" fmla="*/ 7867 w 284980"/>
              <a:gd name="connsiteY0" fmla="*/ 206782 h 260170"/>
              <a:gd name="connsiteX1" fmla="*/ 154937 w 284980"/>
              <a:gd name="connsiteY1" fmla="*/ 638 h 260170"/>
              <a:gd name="connsiteX2" fmla="*/ 284510 w 284980"/>
              <a:gd name="connsiteY2" fmla="*/ 157361 h 260170"/>
              <a:gd name="connsiteX3" fmla="*/ 108122 w 284980"/>
              <a:gd name="connsiteY3" fmla="*/ 252083 h 260170"/>
              <a:gd name="connsiteX4" fmla="*/ 185067 w 284980"/>
              <a:gd name="connsiteY4" fmla="*/ 123310 h 260170"/>
              <a:gd name="connsiteX0" fmla="*/ 9793 w 287183"/>
              <a:gd name="connsiteY0" fmla="*/ 206160 h 259548"/>
              <a:gd name="connsiteX1" fmla="*/ 156863 w 287183"/>
              <a:gd name="connsiteY1" fmla="*/ 16 h 259548"/>
              <a:gd name="connsiteX2" fmla="*/ 286436 w 287183"/>
              <a:gd name="connsiteY2" fmla="*/ 156739 h 259548"/>
              <a:gd name="connsiteX3" fmla="*/ 110048 w 287183"/>
              <a:gd name="connsiteY3" fmla="*/ 251461 h 259548"/>
              <a:gd name="connsiteX4" fmla="*/ 186993 w 287183"/>
              <a:gd name="connsiteY4" fmla="*/ 122688 h 259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83" h="259548">
                <a:moveTo>
                  <a:pt x="9793" y="206160"/>
                </a:moveTo>
                <a:cubicBezTo>
                  <a:pt x="-33026" y="25717"/>
                  <a:pt x="73480" y="1194"/>
                  <a:pt x="156863" y="16"/>
                </a:cubicBezTo>
                <a:cubicBezTo>
                  <a:pt x="240246" y="-1162"/>
                  <a:pt x="294239" y="64484"/>
                  <a:pt x="286436" y="156739"/>
                </a:cubicBezTo>
                <a:cubicBezTo>
                  <a:pt x="278633" y="248994"/>
                  <a:pt x="188366" y="274783"/>
                  <a:pt x="110048" y="251461"/>
                </a:cubicBezTo>
                <a:cubicBezTo>
                  <a:pt x="46640" y="238727"/>
                  <a:pt x="40516" y="78117"/>
                  <a:pt x="186993" y="122688"/>
                </a:cubicBezTo>
              </a:path>
            </a:pathLst>
          </a:custGeom>
          <a:noFill/>
          <a:ln w="317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FB6EC10C-EAFE-4E76-AB65-B48EF25B31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382558">
            <a:off x="8012733" y="1504855"/>
            <a:ext cx="626704" cy="4616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05467EC6-9FA6-49BF-9B62-6282B1D1DB93}"/>
              </a:ext>
            </a:extLst>
          </p:cNvPr>
          <p:cNvSpPr txBox="1"/>
          <p:nvPr/>
        </p:nvSpPr>
        <p:spPr>
          <a:xfrm>
            <a:off x="10992648" y="6144101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</p:spTree>
    <p:extLst>
      <p:ext uri="{BB962C8B-B14F-4D97-AF65-F5344CB8AC3E}">
        <p14:creationId xmlns:p14="http://schemas.microsoft.com/office/powerpoint/2010/main" val="4236739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AA5BC67-AC11-4F6E-BEEF-65290494E16F}"/>
              </a:ext>
            </a:extLst>
          </p:cNvPr>
          <p:cNvGrpSpPr/>
          <p:nvPr/>
        </p:nvGrpSpPr>
        <p:grpSpPr>
          <a:xfrm>
            <a:off x="0" y="950494"/>
            <a:ext cx="12199937" cy="5410775"/>
            <a:chOff x="0" y="950494"/>
            <a:chExt cx="12199937" cy="541077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A644776-2352-43F4-A580-5F2D1CFBC0C6}"/>
                </a:ext>
              </a:extLst>
            </p:cNvPr>
            <p:cNvGrpSpPr/>
            <p:nvPr/>
          </p:nvGrpSpPr>
          <p:grpSpPr>
            <a:xfrm>
              <a:off x="0" y="950494"/>
              <a:ext cx="12199937" cy="5389755"/>
              <a:chOff x="0" y="950494"/>
              <a:chExt cx="12199937" cy="5389755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DE70B8E-F541-4BCE-A56A-4D4BAE3ED53E}"/>
                  </a:ext>
                </a:extLst>
              </p:cNvPr>
              <p:cNvSpPr/>
              <p:nvPr/>
            </p:nvSpPr>
            <p:spPr bwMode="auto">
              <a:xfrm>
                <a:off x="0" y="950494"/>
                <a:ext cx="12199937" cy="2093493"/>
              </a:xfrm>
              <a:prstGeom prst="rect">
                <a:avLst/>
              </a:prstGeom>
              <a:gradFill flip="none" rotWithShape="1">
                <a:gsLst>
                  <a:gs pos="88350">
                    <a:srgbClr val="FED7AE"/>
                  </a:gs>
                  <a:gs pos="49000">
                    <a:srgbClr val="F8A733"/>
                  </a:gs>
                  <a:gs pos="0">
                    <a:srgbClr val="6F5D85"/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05FDF81-87E2-46D1-91CE-94D6E575A78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7982"/>
              <a:stretch/>
            </p:blipFill>
            <p:spPr>
              <a:xfrm>
                <a:off x="0" y="3007892"/>
                <a:ext cx="12199937" cy="3332357"/>
              </a:xfrm>
              <a:prstGeom prst="rect">
                <a:avLst/>
              </a:prstGeom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74BCAD-B39E-42A4-BF45-63C6E1B3D030}"/>
                </a:ext>
              </a:extLst>
            </p:cNvPr>
            <p:cNvSpPr/>
            <p:nvPr/>
          </p:nvSpPr>
          <p:spPr bwMode="auto">
            <a:xfrm>
              <a:off x="0" y="971514"/>
              <a:ext cx="12199937" cy="5389755"/>
            </a:xfrm>
            <a:prstGeom prst="rect">
              <a:avLst/>
            </a:prstGeom>
            <a:solidFill>
              <a:srgbClr val="FFFFFF">
                <a:alpha val="50980"/>
              </a:srgbClr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5C8FEA4-7D09-4AAB-8723-7E43D5CB1C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092768" y="1867552"/>
            <a:ext cx="849442" cy="3164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F0BF7-98C2-420D-BB29-C1F09C17C9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518" y="3820858"/>
            <a:ext cx="979406" cy="707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riangle 22">
            <a:extLst>
              <a:ext uri="{FF2B5EF4-FFF2-40B4-BE49-F238E27FC236}">
                <a16:creationId xmlns:a16="http://schemas.microsoft.com/office/drawing/2014/main" id="{947CF658-863D-4838-927E-A31DC7729F9E}"/>
              </a:ext>
            </a:extLst>
          </p:cNvPr>
          <p:cNvSpPr/>
          <p:nvPr/>
        </p:nvSpPr>
        <p:spPr bwMode="auto">
          <a:xfrm rot="15939230">
            <a:off x="1568788" y="2411626"/>
            <a:ext cx="587995" cy="731892"/>
          </a:xfrm>
          <a:custGeom>
            <a:avLst/>
            <a:gdLst>
              <a:gd name="connsiteX0" fmla="*/ 0 w 1026826"/>
              <a:gd name="connsiteY0" fmla="*/ 2143292 h 2143292"/>
              <a:gd name="connsiteX1" fmla="*/ 513413 w 1026826"/>
              <a:gd name="connsiteY1" fmla="*/ 0 h 2143292"/>
              <a:gd name="connsiteX2" fmla="*/ 1026826 w 1026826"/>
              <a:gd name="connsiteY2" fmla="*/ 2143292 h 2143292"/>
              <a:gd name="connsiteX3" fmla="*/ 0 w 1026826"/>
              <a:gd name="connsiteY3" fmla="*/ 2143292 h 2143292"/>
              <a:gd name="connsiteX0" fmla="*/ 0 w 513413"/>
              <a:gd name="connsiteY0" fmla="*/ 2143292 h 5134758"/>
              <a:gd name="connsiteX1" fmla="*/ 513413 w 513413"/>
              <a:gd name="connsiteY1" fmla="*/ 0 h 5134758"/>
              <a:gd name="connsiteX2" fmla="*/ 447947 w 513413"/>
              <a:gd name="connsiteY2" fmla="*/ 5134758 h 5134758"/>
              <a:gd name="connsiteX3" fmla="*/ 0 w 513413"/>
              <a:gd name="connsiteY3" fmla="*/ 2143292 h 5134758"/>
              <a:gd name="connsiteX0" fmla="*/ 0 w 961256"/>
              <a:gd name="connsiteY0" fmla="*/ 5156417 h 5156417"/>
              <a:gd name="connsiteX1" fmla="*/ 961256 w 961256"/>
              <a:gd name="connsiteY1" fmla="*/ 0 h 5156417"/>
              <a:gd name="connsiteX2" fmla="*/ 895790 w 961256"/>
              <a:gd name="connsiteY2" fmla="*/ 5134758 h 5156417"/>
              <a:gd name="connsiteX3" fmla="*/ 0 w 961256"/>
              <a:gd name="connsiteY3" fmla="*/ 5156417 h 5156417"/>
              <a:gd name="connsiteX0" fmla="*/ 0 w 1004716"/>
              <a:gd name="connsiteY0" fmla="*/ 4436289 h 4436289"/>
              <a:gd name="connsiteX1" fmla="*/ 1004716 w 1004716"/>
              <a:gd name="connsiteY1" fmla="*/ 0 h 4436289"/>
              <a:gd name="connsiteX2" fmla="*/ 895790 w 1004716"/>
              <a:gd name="connsiteY2" fmla="*/ 4414630 h 4436289"/>
              <a:gd name="connsiteX3" fmla="*/ 0 w 1004716"/>
              <a:gd name="connsiteY3" fmla="*/ 4436289 h 4436289"/>
              <a:gd name="connsiteX0" fmla="*/ 0 w 1004716"/>
              <a:gd name="connsiteY0" fmla="*/ 4436289 h 4436289"/>
              <a:gd name="connsiteX1" fmla="*/ 1004716 w 1004716"/>
              <a:gd name="connsiteY1" fmla="*/ 0 h 4436289"/>
              <a:gd name="connsiteX2" fmla="*/ 883263 w 1004716"/>
              <a:gd name="connsiteY2" fmla="*/ 1320703 h 4436289"/>
              <a:gd name="connsiteX3" fmla="*/ 0 w 1004716"/>
              <a:gd name="connsiteY3" fmla="*/ 4436289 h 4436289"/>
              <a:gd name="connsiteX0" fmla="*/ 0 w 761501"/>
              <a:gd name="connsiteY0" fmla="*/ 1898653 h 1898653"/>
              <a:gd name="connsiteX1" fmla="*/ 761501 w 761501"/>
              <a:gd name="connsiteY1" fmla="*/ 0 h 1898653"/>
              <a:gd name="connsiteX2" fmla="*/ 640048 w 761501"/>
              <a:gd name="connsiteY2" fmla="*/ 1320703 h 1898653"/>
              <a:gd name="connsiteX3" fmla="*/ 0 w 761501"/>
              <a:gd name="connsiteY3" fmla="*/ 1898653 h 1898653"/>
              <a:gd name="connsiteX0" fmla="*/ 689165 w 1329213"/>
              <a:gd name="connsiteY0" fmla="*/ 577950 h 683831"/>
              <a:gd name="connsiteX1" fmla="*/ 0 w 1329213"/>
              <a:gd name="connsiteY1" fmla="*/ 683831 h 683831"/>
              <a:gd name="connsiteX2" fmla="*/ 1329213 w 1329213"/>
              <a:gd name="connsiteY2" fmla="*/ 0 h 683831"/>
              <a:gd name="connsiteX3" fmla="*/ 689165 w 1329213"/>
              <a:gd name="connsiteY3" fmla="*/ 577950 h 683831"/>
              <a:gd name="connsiteX0" fmla="*/ 689165 w 1075553"/>
              <a:gd name="connsiteY0" fmla="*/ 983421 h 1089302"/>
              <a:gd name="connsiteX1" fmla="*/ 0 w 1075553"/>
              <a:gd name="connsiteY1" fmla="*/ 1089302 h 1089302"/>
              <a:gd name="connsiteX2" fmla="*/ 1075553 w 1075553"/>
              <a:gd name="connsiteY2" fmla="*/ 0 h 1089302"/>
              <a:gd name="connsiteX3" fmla="*/ 689165 w 1075553"/>
              <a:gd name="connsiteY3" fmla="*/ 983421 h 1089302"/>
              <a:gd name="connsiteX0" fmla="*/ 1220815 w 1220815"/>
              <a:gd name="connsiteY0" fmla="*/ 399502 h 1089302"/>
              <a:gd name="connsiteX1" fmla="*/ 0 w 1220815"/>
              <a:gd name="connsiteY1" fmla="*/ 1089302 h 1089302"/>
              <a:gd name="connsiteX2" fmla="*/ 1075553 w 1220815"/>
              <a:gd name="connsiteY2" fmla="*/ 0 h 1089302"/>
              <a:gd name="connsiteX3" fmla="*/ 1220815 w 1220815"/>
              <a:gd name="connsiteY3" fmla="*/ 399502 h 1089302"/>
              <a:gd name="connsiteX0" fmla="*/ 1220815 w 2255653"/>
              <a:gd name="connsiteY0" fmla="*/ 1119755 h 1809555"/>
              <a:gd name="connsiteX1" fmla="*/ 0 w 2255653"/>
              <a:gd name="connsiteY1" fmla="*/ 1809555 h 1809555"/>
              <a:gd name="connsiteX2" fmla="*/ 2255653 w 2255653"/>
              <a:gd name="connsiteY2" fmla="*/ 0 h 1809555"/>
              <a:gd name="connsiteX3" fmla="*/ 1220815 w 2255653"/>
              <a:gd name="connsiteY3" fmla="*/ 1119755 h 1809555"/>
              <a:gd name="connsiteX0" fmla="*/ 2754428 w 2754428"/>
              <a:gd name="connsiteY0" fmla="*/ 753313 h 1809555"/>
              <a:gd name="connsiteX1" fmla="*/ 0 w 2754428"/>
              <a:gd name="connsiteY1" fmla="*/ 1809555 h 1809555"/>
              <a:gd name="connsiteX2" fmla="*/ 2255653 w 2754428"/>
              <a:gd name="connsiteY2" fmla="*/ 0 h 1809555"/>
              <a:gd name="connsiteX3" fmla="*/ 2754428 w 2754428"/>
              <a:gd name="connsiteY3" fmla="*/ 753313 h 1809555"/>
              <a:gd name="connsiteX0" fmla="*/ 2754428 w 2754428"/>
              <a:gd name="connsiteY0" fmla="*/ 707433 h 1763675"/>
              <a:gd name="connsiteX1" fmla="*/ 0 w 2754428"/>
              <a:gd name="connsiteY1" fmla="*/ 1763675 h 1763675"/>
              <a:gd name="connsiteX2" fmla="*/ 2574748 w 2754428"/>
              <a:gd name="connsiteY2" fmla="*/ 0 h 1763675"/>
              <a:gd name="connsiteX3" fmla="*/ 2754428 w 2754428"/>
              <a:gd name="connsiteY3" fmla="*/ 707433 h 1763675"/>
              <a:gd name="connsiteX0" fmla="*/ 2618492 w 2618492"/>
              <a:gd name="connsiteY0" fmla="*/ 707433 h 1654527"/>
              <a:gd name="connsiteX1" fmla="*/ 0 w 2618492"/>
              <a:gd name="connsiteY1" fmla="*/ 1654527 h 1654527"/>
              <a:gd name="connsiteX2" fmla="*/ 2438812 w 2618492"/>
              <a:gd name="connsiteY2" fmla="*/ 0 h 1654527"/>
              <a:gd name="connsiteX3" fmla="*/ 2618492 w 2618492"/>
              <a:gd name="connsiteY3" fmla="*/ 707433 h 1654527"/>
              <a:gd name="connsiteX0" fmla="*/ 2618492 w 2684608"/>
              <a:gd name="connsiteY0" fmla="*/ 871731 h 1818825"/>
              <a:gd name="connsiteX1" fmla="*/ 0 w 2684608"/>
              <a:gd name="connsiteY1" fmla="*/ 1818825 h 1818825"/>
              <a:gd name="connsiteX2" fmla="*/ 2684608 w 2684608"/>
              <a:gd name="connsiteY2" fmla="*/ 0 h 1818825"/>
              <a:gd name="connsiteX3" fmla="*/ 2618492 w 2684608"/>
              <a:gd name="connsiteY3" fmla="*/ 871731 h 1818825"/>
              <a:gd name="connsiteX0" fmla="*/ 2911303 w 2911303"/>
              <a:gd name="connsiteY0" fmla="*/ 713488 h 1818825"/>
              <a:gd name="connsiteX1" fmla="*/ 0 w 2911303"/>
              <a:gd name="connsiteY1" fmla="*/ 1818825 h 1818825"/>
              <a:gd name="connsiteX2" fmla="*/ 2684608 w 2911303"/>
              <a:gd name="connsiteY2" fmla="*/ 0 h 1818825"/>
              <a:gd name="connsiteX3" fmla="*/ 2911303 w 2911303"/>
              <a:gd name="connsiteY3" fmla="*/ 713488 h 1818825"/>
              <a:gd name="connsiteX0" fmla="*/ 0 w 3546848"/>
              <a:gd name="connsiteY0" fmla="*/ 3219389 h 3219389"/>
              <a:gd name="connsiteX1" fmla="*/ 862240 w 3546848"/>
              <a:gd name="connsiteY1" fmla="*/ 1818825 h 3219389"/>
              <a:gd name="connsiteX2" fmla="*/ 3546848 w 3546848"/>
              <a:gd name="connsiteY2" fmla="*/ 0 h 3219389"/>
              <a:gd name="connsiteX3" fmla="*/ 0 w 3546848"/>
              <a:gd name="connsiteY3" fmla="*/ 3219389 h 3219389"/>
              <a:gd name="connsiteX0" fmla="*/ 0 w 862240"/>
              <a:gd name="connsiteY0" fmla="*/ 1400564 h 1997287"/>
              <a:gd name="connsiteX1" fmla="*/ 862240 w 862240"/>
              <a:gd name="connsiteY1" fmla="*/ 0 h 1997287"/>
              <a:gd name="connsiteX2" fmla="*/ 538933 w 862240"/>
              <a:gd name="connsiteY2" fmla="*/ 1997287 h 1997287"/>
              <a:gd name="connsiteX3" fmla="*/ 0 w 862240"/>
              <a:gd name="connsiteY3" fmla="*/ 1400564 h 1997287"/>
              <a:gd name="connsiteX0" fmla="*/ 0 w 1194645"/>
              <a:gd name="connsiteY0" fmla="*/ 1847645 h 1997287"/>
              <a:gd name="connsiteX1" fmla="*/ 1194645 w 1194645"/>
              <a:gd name="connsiteY1" fmla="*/ 0 h 1997287"/>
              <a:gd name="connsiteX2" fmla="*/ 871338 w 1194645"/>
              <a:gd name="connsiteY2" fmla="*/ 1997287 h 1997287"/>
              <a:gd name="connsiteX3" fmla="*/ 0 w 1194645"/>
              <a:gd name="connsiteY3" fmla="*/ 1847645 h 1997287"/>
              <a:gd name="connsiteX0" fmla="*/ 0 w 1194645"/>
              <a:gd name="connsiteY0" fmla="*/ 1847645 h 2106204"/>
              <a:gd name="connsiteX1" fmla="*/ 1194645 w 1194645"/>
              <a:gd name="connsiteY1" fmla="*/ 0 h 2106204"/>
              <a:gd name="connsiteX2" fmla="*/ 752162 w 1194645"/>
              <a:gd name="connsiteY2" fmla="*/ 2106204 h 2106204"/>
              <a:gd name="connsiteX3" fmla="*/ 0 w 1194645"/>
              <a:gd name="connsiteY3" fmla="*/ 1847645 h 2106204"/>
              <a:gd name="connsiteX0" fmla="*/ 0 w 752162"/>
              <a:gd name="connsiteY0" fmla="*/ 1736900 h 1995459"/>
              <a:gd name="connsiteX1" fmla="*/ 700044 w 752162"/>
              <a:gd name="connsiteY1" fmla="*/ 0 h 1995459"/>
              <a:gd name="connsiteX2" fmla="*/ 752162 w 752162"/>
              <a:gd name="connsiteY2" fmla="*/ 1995459 h 1995459"/>
              <a:gd name="connsiteX3" fmla="*/ 0 w 752162"/>
              <a:gd name="connsiteY3" fmla="*/ 1736900 h 1995459"/>
              <a:gd name="connsiteX0" fmla="*/ 0 w 989655"/>
              <a:gd name="connsiteY0" fmla="*/ 2745844 h 2745844"/>
              <a:gd name="connsiteX1" fmla="*/ 937537 w 989655"/>
              <a:gd name="connsiteY1" fmla="*/ 0 h 2745844"/>
              <a:gd name="connsiteX2" fmla="*/ 989655 w 989655"/>
              <a:gd name="connsiteY2" fmla="*/ 1995459 h 2745844"/>
              <a:gd name="connsiteX3" fmla="*/ 0 w 989655"/>
              <a:gd name="connsiteY3" fmla="*/ 2745844 h 2745844"/>
              <a:gd name="connsiteX0" fmla="*/ 0 w 937537"/>
              <a:gd name="connsiteY0" fmla="*/ 2745844 h 2745844"/>
              <a:gd name="connsiteX1" fmla="*/ 937537 w 937537"/>
              <a:gd name="connsiteY1" fmla="*/ 0 h 2745844"/>
              <a:gd name="connsiteX2" fmla="*/ 741713 w 937537"/>
              <a:gd name="connsiteY2" fmla="*/ 2733017 h 2745844"/>
              <a:gd name="connsiteX3" fmla="*/ 0 w 937537"/>
              <a:gd name="connsiteY3" fmla="*/ 2745844 h 2745844"/>
              <a:gd name="connsiteX0" fmla="*/ 0 w 1225954"/>
              <a:gd name="connsiteY0" fmla="*/ 3222488 h 3222488"/>
              <a:gd name="connsiteX1" fmla="*/ 1225954 w 1225954"/>
              <a:gd name="connsiteY1" fmla="*/ 0 h 3222488"/>
              <a:gd name="connsiteX2" fmla="*/ 1030130 w 1225954"/>
              <a:gd name="connsiteY2" fmla="*/ 2733017 h 3222488"/>
              <a:gd name="connsiteX3" fmla="*/ 0 w 1225954"/>
              <a:gd name="connsiteY3" fmla="*/ 3222488 h 3222488"/>
              <a:gd name="connsiteX0" fmla="*/ 0 w 1225954"/>
              <a:gd name="connsiteY0" fmla="*/ 3222488 h 3222488"/>
              <a:gd name="connsiteX1" fmla="*/ 1225954 w 1225954"/>
              <a:gd name="connsiteY1" fmla="*/ 0 h 3222488"/>
              <a:gd name="connsiteX2" fmla="*/ 1168819 w 1225954"/>
              <a:gd name="connsiteY2" fmla="*/ 3066326 h 3222488"/>
              <a:gd name="connsiteX3" fmla="*/ 0 w 1225954"/>
              <a:gd name="connsiteY3" fmla="*/ 3222488 h 3222488"/>
              <a:gd name="connsiteX0" fmla="*/ 0 w 1171959"/>
              <a:gd name="connsiteY0" fmla="*/ 3248561 h 3248561"/>
              <a:gd name="connsiteX1" fmla="*/ 1171959 w 1171959"/>
              <a:gd name="connsiteY1" fmla="*/ 0 h 3248561"/>
              <a:gd name="connsiteX2" fmla="*/ 1168819 w 1171959"/>
              <a:gd name="connsiteY2" fmla="*/ 3092399 h 3248561"/>
              <a:gd name="connsiteX3" fmla="*/ 0 w 1171959"/>
              <a:gd name="connsiteY3" fmla="*/ 3248561 h 3248561"/>
              <a:gd name="connsiteX0" fmla="*/ 0 w 2284737"/>
              <a:gd name="connsiteY0" fmla="*/ 1646896 h 3092399"/>
              <a:gd name="connsiteX1" fmla="*/ 2284737 w 2284737"/>
              <a:gd name="connsiteY1" fmla="*/ 0 h 3092399"/>
              <a:gd name="connsiteX2" fmla="*/ 2281597 w 2284737"/>
              <a:gd name="connsiteY2" fmla="*/ 3092399 h 3092399"/>
              <a:gd name="connsiteX3" fmla="*/ 0 w 2284737"/>
              <a:gd name="connsiteY3" fmla="*/ 1646896 h 3092399"/>
              <a:gd name="connsiteX0" fmla="*/ 0 w 2284737"/>
              <a:gd name="connsiteY0" fmla="*/ 1646896 h 2980539"/>
              <a:gd name="connsiteX1" fmla="*/ 2284737 w 2284737"/>
              <a:gd name="connsiteY1" fmla="*/ 0 h 2980539"/>
              <a:gd name="connsiteX2" fmla="*/ 557221 w 2284737"/>
              <a:gd name="connsiteY2" fmla="*/ 2980539 h 2980539"/>
              <a:gd name="connsiteX3" fmla="*/ 0 w 2284737"/>
              <a:gd name="connsiteY3" fmla="*/ 1646896 h 2980539"/>
              <a:gd name="connsiteX0" fmla="*/ 0 w 2284737"/>
              <a:gd name="connsiteY0" fmla="*/ 1646896 h 2980539"/>
              <a:gd name="connsiteX1" fmla="*/ 2284737 w 2284737"/>
              <a:gd name="connsiteY1" fmla="*/ 0 h 2980539"/>
              <a:gd name="connsiteX2" fmla="*/ 557221 w 2284737"/>
              <a:gd name="connsiteY2" fmla="*/ 2980539 h 2980539"/>
              <a:gd name="connsiteX3" fmla="*/ 0 w 2284737"/>
              <a:gd name="connsiteY3" fmla="*/ 1646896 h 2980539"/>
              <a:gd name="connsiteX0" fmla="*/ 0 w 2284737"/>
              <a:gd name="connsiteY0" fmla="*/ 1646896 h 2810617"/>
              <a:gd name="connsiteX1" fmla="*/ 2284737 w 2284737"/>
              <a:gd name="connsiteY1" fmla="*/ 0 h 2810617"/>
              <a:gd name="connsiteX2" fmla="*/ 484336 w 2284737"/>
              <a:gd name="connsiteY2" fmla="*/ 2810617 h 2810617"/>
              <a:gd name="connsiteX3" fmla="*/ 0 w 2284737"/>
              <a:gd name="connsiteY3" fmla="*/ 1646896 h 2810617"/>
              <a:gd name="connsiteX0" fmla="*/ 0 w 2284737"/>
              <a:gd name="connsiteY0" fmla="*/ 1646896 h 2810617"/>
              <a:gd name="connsiteX1" fmla="*/ 2284737 w 2284737"/>
              <a:gd name="connsiteY1" fmla="*/ 0 h 2810617"/>
              <a:gd name="connsiteX2" fmla="*/ 484336 w 2284737"/>
              <a:gd name="connsiteY2" fmla="*/ 2810617 h 2810617"/>
              <a:gd name="connsiteX3" fmla="*/ 0 w 2284737"/>
              <a:gd name="connsiteY3" fmla="*/ 1646896 h 2810617"/>
              <a:gd name="connsiteX0" fmla="*/ 0 w 2284737"/>
              <a:gd name="connsiteY0" fmla="*/ 1646896 h 2721166"/>
              <a:gd name="connsiteX1" fmla="*/ 2284737 w 2284737"/>
              <a:gd name="connsiteY1" fmla="*/ 0 h 2721166"/>
              <a:gd name="connsiteX2" fmla="*/ 1502332 w 2284737"/>
              <a:gd name="connsiteY2" fmla="*/ 2721166 h 2721166"/>
              <a:gd name="connsiteX3" fmla="*/ 0 w 2284737"/>
              <a:gd name="connsiteY3" fmla="*/ 1646896 h 2721166"/>
              <a:gd name="connsiteX0" fmla="*/ 0 w 832317"/>
              <a:gd name="connsiteY0" fmla="*/ 2703284 h 2721166"/>
              <a:gd name="connsiteX1" fmla="*/ 832317 w 832317"/>
              <a:gd name="connsiteY1" fmla="*/ 0 h 2721166"/>
              <a:gd name="connsiteX2" fmla="*/ 49912 w 832317"/>
              <a:gd name="connsiteY2" fmla="*/ 2721166 h 2721166"/>
              <a:gd name="connsiteX3" fmla="*/ 0 w 832317"/>
              <a:gd name="connsiteY3" fmla="*/ 2703284 h 2721166"/>
              <a:gd name="connsiteX0" fmla="*/ 244523 w 782405"/>
              <a:gd name="connsiteY0" fmla="*/ 2748622 h 2748622"/>
              <a:gd name="connsiteX1" fmla="*/ 782405 w 782405"/>
              <a:gd name="connsiteY1" fmla="*/ 0 h 2748622"/>
              <a:gd name="connsiteX2" fmla="*/ 0 w 782405"/>
              <a:gd name="connsiteY2" fmla="*/ 2721166 h 2748622"/>
              <a:gd name="connsiteX3" fmla="*/ 244523 w 782405"/>
              <a:gd name="connsiteY3" fmla="*/ 2748622 h 2748622"/>
              <a:gd name="connsiteX0" fmla="*/ 346158 w 884040"/>
              <a:gd name="connsiteY0" fmla="*/ 2748622 h 2748622"/>
              <a:gd name="connsiteX1" fmla="*/ 884040 w 884040"/>
              <a:gd name="connsiteY1" fmla="*/ 0 h 2748622"/>
              <a:gd name="connsiteX2" fmla="*/ 0 w 884040"/>
              <a:gd name="connsiteY2" fmla="*/ 2704368 h 2748622"/>
              <a:gd name="connsiteX3" fmla="*/ 346158 w 884040"/>
              <a:gd name="connsiteY3" fmla="*/ 2748622 h 2748622"/>
              <a:gd name="connsiteX0" fmla="*/ 116893 w 884040"/>
              <a:gd name="connsiteY0" fmla="*/ 2715385 h 2715385"/>
              <a:gd name="connsiteX1" fmla="*/ 884040 w 884040"/>
              <a:gd name="connsiteY1" fmla="*/ 0 h 2715385"/>
              <a:gd name="connsiteX2" fmla="*/ 0 w 884040"/>
              <a:gd name="connsiteY2" fmla="*/ 2704368 h 2715385"/>
              <a:gd name="connsiteX3" fmla="*/ 116893 w 884040"/>
              <a:gd name="connsiteY3" fmla="*/ 2715385 h 2715385"/>
              <a:gd name="connsiteX0" fmla="*/ 116893 w 884040"/>
              <a:gd name="connsiteY0" fmla="*/ 2715385 h 2715385"/>
              <a:gd name="connsiteX1" fmla="*/ 884040 w 884040"/>
              <a:gd name="connsiteY1" fmla="*/ 0 h 2715385"/>
              <a:gd name="connsiteX2" fmla="*/ 0 w 884040"/>
              <a:gd name="connsiteY2" fmla="*/ 2704368 h 2715385"/>
              <a:gd name="connsiteX3" fmla="*/ 116893 w 884040"/>
              <a:gd name="connsiteY3" fmla="*/ 2715385 h 2715385"/>
              <a:gd name="connsiteX0" fmla="*/ 116893 w 884040"/>
              <a:gd name="connsiteY0" fmla="*/ 2715385 h 2715385"/>
              <a:gd name="connsiteX1" fmla="*/ 884040 w 884040"/>
              <a:gd name="connsiteY1" fmla="*/ 0 h 2715385"/>
              <a:gd name="connsiteX2" fmla="*/ 0 w 884040"/>
              <a:gd name="connsiteY2" fmla="*/ 2704368 h 2715385"/>
              <a:gd name="connsiteX3" fmla="*/ 116893 w 884040"/>
              <a:gd name="connsiteY3" fmla="*/ 2715385 h 2715385"/>
              <a:gd name="connsiteX0" fmla="*/ 80427 w 847574"/>
              <a:gd name="connsiteY0" fmla="*/ 2715385 h 2715385"/>
              <a:gd name="connsiteX1" fmla="*/ 847574 w 847574"/>
              <a:gd name="connsiteY1" fmla="*/ 0 h 2715385"/>
              <a:gd name="connsiteX2" fmla="*/ 0 w 847574"/>
              <a:gd name="connsiteY2" fmla="*/ 2709064 h 2715385"/>
              <a:gd name="connsiteX3" fmla="*/ 80427 w 847574"/>
              <a:gd name="connsiteY3" fmla="*/ 2715385 h 2715385"/>
              <a:gd name="connsiteX0" fmla="*/ 80427 w 847574"/>
              <a:gd name="connsiteY0" fmla="*/ 2715385 h 2715385"/>
              <a:gd name="connsiteX1" fmla="*/ 847574 w 847574"/>
              <a:gd name="connsiteY1" fmla="*/ 0 h 2715385"/>
              <a:gd name="connsiteX2" fmla="*/ 0 w 847574"/>
              <a:gd name="connsiteY2" fmla="*/ 2709064 h 2715385"/>
              <a:gd name="connsiteX3" fmla="*/ 80427 w 847574"/>
              <a:gd name="connsiteY3" fmla="*/ 2715385 h 2715385"/>
              <a:gd name="connsiteX0" fmla="*/ 80427 w 847574"/>
              <a:gd name="connsiteY0" fmla="*/ 2715385 h 2715385"/>
              <a:gd name="connsiteX1" fmla="*/ 847574 w 847574"/>
              <a:gd name="connsiteY1" fmla="*/ 0 h 2715385"/>
              <a:gd name="connsiteX2" fmla="*/ 0 w 847574"/>
              <a:gd name="connsiteY2" fmla="*/ 2709064 h 2715385"/>
              <a:gd name="connsiteX3" fmla="*/ 80427 w 847574"/>
              <a:gd name="connsiteY3" fmla="*/ 2715385 h 2715385"/>
              <a:gd name="connsiteX0" fmla="*/ 80427 w 555035"/>
              <a:gd name="connsiteY0" fmla="*/ 2322050 h 2322050"/>
              <a:gd name="connsiteX1" fmla="*/ 555035 w 555035"/>
              <a:gd name="connsiteY1" fmla="*/ 0 h 2322050"/>
              <a:gd name="connsiteX2" fmla="*/ 0 w 555035"/>
              <a:gd name="connsiteY2" fmla="*/ 2315729 h 2322050"/>
              <a:gd name="connsiteX3" fmla="*/ 80427 w 555035"/>
              <a:gd name="connsiteY3" fmla="*/ 2322050 h 2322050"/>
              <a:gd name="connsiteX0" fmla="*/ 80427 w 555035"/>
              <a:gd name="connsiteY0" fmla="*/ 2322050 h 2322050"/>
              <a:gd name="connsiteX1" fmla="*/ 555035 w 555035"/>
              <a:gd name="connsiteY1" fmla="*/ 0 h 2322050"/>
              <a:gd name="connsiteX2" fmla="*/ 0 w 555035"/>
              <a:gd name="connsiteY2" fmla="*/ 2315729 h 2322050"/>
              <a:gd name="connsiteX3" fmla="*/ 80427 w 555035"/>
              <a:gd name="connsiteY3" fmla="*/ 2322050 h 2322050"/>
              <a:gd name="connsiteX0" fmla="*/ 80427 w 555035"/>
              <a:gd name="connsiteY0" fmla="*/ 2322050 h 2322050"/>
              <a:gd name="connsiteX1" fmla="*/ 555035 w 555035"/>
              <a:gd name="connsiteY1" fmla="*/ 0 h 2322050"/>
              <a:gd name="connsiteX2" fmla="*/ 0 w 555035"/>
              <a:gd name="connsiteY2" fmla="*/ 2315729 h 2322050"/>
              <a:gd name="connsiteX3" fmla="*/ 80427 w 555035"/>
              <a:gd name="connsiteY3" fmla="*/ 2322050 h 2322050"/>
              <a:gd name="connsiteX0" fmla="*/ 80427 w 555035"/>
              <a:gd name="connsiteY0" fmla="*/ 2322050 h 2322050"/>
              <a:gd name="connsiteX1" fmla="*/ 555035 w 555035"/>
              <a:gd name="connsiteY1" fmla="*/ 0 h 2322050"/>
              <a:gd name="connsiteX2" fmla="*/ 0 w 555035"/>
              <a:gd name="connsiteY2" fmla="*/ 2315729 h 2322050"/>
              <a:gd name="connsiteX3" fmla="*/ 80427 w 555035"/>
              <a:gd name="connsiteY3" fmla="*/ 2322050 h 2322050"/>
              <a:gd name="connsiteX0" fmla="*/ 1226176 w 1243404"/>
              <a:gd name="connsiteY0" fmla="*/ 1978446 h 2315729"/>
              <a:gd name="connsiteX1" fmla="*/ 555035 w 1243404"/>
              <a:gd name="connsiteY1" fmla="*/ 0 h 2315729"/>
              <a:gd name="connsiteX2" fmla="*/ 0 w 1243404"/>
              <a:gd name="connsiteY2" fmla="*/ 2315729 h 2315729"/>
              <a:gd name="connsiteX3" fmla="*/ 1226176 w 1243404"/>
              <a:gd name="connsiteY3" fmla="*/ 1978446 h 2315729"/>
              <a:gd name="connsiteX0" fmla="*/ 771428 w 788656"/>
              <a:gd name="connsiteY0" fmla="*/ 1978446 h 1999786"/>
              <a:gd name="connsiteX1" fmla="*/ 100287 w 788656"/>
              <a:gd name="connsiteY1" fmla="*/ 0 h 1999786"/>
              <a:gd name="connsiteX2" fmla="*/ 710593 w 788656"/>
              <a:gd name="connsiteY2" fmla="*/ 1999786 h 1999786"/>
              <a:gd name="connsiteX3" fmla="*/ 771428 w 788656"/>
              <a:gd name="connsiteY3" fmla="*/ 1978446 h 1999786"/>
              <a:gd name="connsiteX0" fmla="*/ 771428 w 794552"/>
              <a:gd name="connsiteY0" fmla="*/ 1978446 h 1999786"/>
              <a:gd name="connsiteX1" fmla="*/ 100287 w 794552"/>
              <a:gd name="connsiteY1" fmla="*/ 0 h 1999786"/>
              <a:gd name="connsiteX2" fmla="*/ 710593 w 794552"/>
              <a:gd name="connsiteY2" fmla="*/ 1999786 h 1999786"/>
              <a:gd name="connsiteX3" fmla="*/ 771428 w 794552"/>
              <a:gd name="connsiteY3" fmla="*/ 1978446 h 1999786"/>
              <a:gd name="connsiteX0" fmla="*/ 771428 w 771428"/>
              <a:gd name="connsiteY0" fmla="*/ 1978446 h 1999786"/>
              <a:gd name="connsiteX1" fmla="*/ 100287 w 771428"/>
              <a:gd name="connsiteY1" fmla="*/ 0 h 1999786"/>
              <a:gd name="connsiteX2" fmla="*/ 710593 w 771428"/>
              <a:gd name="connsiteY2" fmla="*/ 1999786 h 1999786"/>
              <a:gd name="connsiteX3" fmla="*/ 771428 w 771428"/>
              <a:gd name="connsiteY3" fmla="*/ 1978446 h 1999786"/>
              <a:gd name="connsiteX0" fmla="*/ 671141 w 671141"/>
              <a:gd name="connsiteY0" fmla="*/ 1978446 h 1999786"/>
              <a:gd name="connsiteX1" fmla="*/ 0 w 671141"/>
              <a:gd name="connsiteY1" fmla="*/ 0 h 1999786"/>
              <a:gd name="connsiteX2" fmla="*/ 610306 w 671141"/>
              <a:gd name="connsiteY2" fmla="*/ 1999786 h 1999786"/>
              <a:gd name="connsiteX3" fmla="*/ 671141 w 671141"/>
              <a:gd name="connsiteY3" fmla="*/ 1978446 h 1999786"/>
              <a:gd name="connsiteX0" fmla="*/ 671141 w 671141"/>
              <a:gd name="connsiteY0" fmla="*/ 1978446 h 1999786"/>
              <a:gd name="connsiteX1" fmla="*/ 0 w 671141"/>
              <a:gd name="connsiteY1" fmla="*/ 0 h 1999786"/>
              <a:gd name="connsiteX2" fmla="*/ 610306 w 671141"/>
              <a:gd name="connsiteY2" fmla="*/ 1999786 h 1999786"/>
              <a:gd name="connsiteX3" fmla="*/ 671141 w 671141"/>
              <a:gd name="connsiteY3" fmla="*/ 1978446 h 1999786"/>
              <a:gd name="connsiteX0" fmla="*/ 671141 w 671141"/>
              <a:gd name="connsiteY0" fmla="*/ 1978446 h 1999786"/>
              <a:gd name="connsiteX1" fmla="*/ 0 w 671141"/>
              <a:gd name="connsiteY1" fmla="*/ 0 h 1999786"/>
              <a:gd name="connsiteX2" fmla="*/ 610306 w 671141"/>
              <a:gd name="connsiteY2" fmla="*/ 1999786 h 1999786"/>
              <a:gd name="connsiteX3" fmla="*/ 671141 w 671141"/>
              <a:gd name="connsiteY3" fmla="*/ 1978446 h 1999786"/>
              <a:gd name="connsiteX0" fmla="*/ 671141 w 671141"/>
              <a:gd name="connsiteY0" fmla="*/ 1978446 h 1999786"/>
              <a:gd name="connsiteX1" fmla="*/ 0 w 671141"/>
              <a:gd name="connsiteY1" fmla="*/ 0 h 1999786"/>
              <a:gd name="connsiteX2" fmla="*/ 610306 w 671141"/>
              <a:gd name="connsiteY2" fmla="*/ 1999786 h 1999786"/>
              <a:gd name="connsiteX3" fmla="*/ 671141 w 671141"/>
              <a:gd name="connsiteY3" fmla="*/ 1978446 h 1999786"/>
              <a:gd name="connsiteX0" fmla="*/ 671141 w 671141"/>
              <a:gd name="connsiteY0" fmla="*/ 1978446 h 1999786"/>
              <a:gd name="connsiteX1" fmla="*/ 0 w 671141"/>
              <a:gd name="connsiteY1" fmla="*/ 0 h 1999786"/>
              <a:gd name="connsiteX2" fmla="*/ 610306 w 671141"/>
              <a:gd name="connsiteY2" fmla="*/ 1999786 h 1999786"/>
              <a:gd name="connsiteX3" fmla="*/ 671141 w 671141"/>
              <a:gd name="connsiteY3" fmla="*/ 1978446 h 1999786"/>
              <a:gd name="connsiteX0" fmla="*/ 671141 w 671141"/>
              <a:gd name="connsiteY0" fmla="*/ 1978446 h 1999786"/>
              <a:gd name="connsiteX1" fmla="*/ 0 w 671141"/>
              <a:gd name="connsiteY1" fmla="*/ 0 h 1999786"/>
              <a:gd name="connsiteX2" fmla="*/ 610306 w 671141"/>
              <a:gd name="connsiteY2" fmla="*/ 1999786 h 1999786"/>
              <a:gd name="connsiteX3" fmla="*/ 671141 w 671141"/>
              <a:gd name="connsiteY3" fmla="*/ 1978446 h 1999786"/>
              <a:gd name="connsiteX0" fmla="*/ 671141 w 671141"/>
              <a:gd name="connsiteY0" fmla="*/ 1978446 h 2137144"/>
              <a:gd name="connsiteX1" fmla="*/ 0 w 671141"/>
              <a:gd name="connsiteY1" fmla="*/ 0 h 2137144"/>
              <a:gd name="connsiteX2" fmla="*/ 644066 w 671141"/>
              <a:gd name="connsiteY2" fmla="*/ 2137144 h 2137144"/>
              <a:gd name="connsiteX3" fmla="*/ 671141 w 671141"/>
              <a:gd name="connsiteY3" fmla="*/ 1978446 h 2137144"/>
              <a:gd name="connsiteX0" fmla="*/ 698223 w 698223"/>
              <a:gd name="connsiteY0" fmla="*/ 2104650 h 2137144"/>
              <a:gd name="connsiteX1" fmla="*/ 0 w 698223"/>
              <a:gd name="connsiteY1" fmla="*/ 0 h 2137144"/>
              <a:gd name="connsiteX2" fmla="*/ 644066 w 698223"/>
              <a:gd name="connsiteY2" fmla="*/ 2137144 h 2137144"/>
              <a:gd name="connsiteX3" fmla="*/ 698223 w 698223"/>
              <a:gd name="connsiteY3" fmla="*/ 2104650 h 2137144"/>
              <a:gd name="connsiteX0" fmla="*/ 698223 w 698223"/>
              <a:gd name="connsiteY0" fmla="*/ 2104650 h 2137144"/>
              <a:gd name="connsiteX1" fmla="*/ 0 w 698223"/>
              <a:gd name="connsiteY1" fmla="*/ 0 h 2137144"/>
              <a:gd name="connsiteX2" fmla="*/ 644066 w 698223"/>
              <a:gd name="connsiteY2" fmla="*/ 2137144 h 2137144"/>
              <a:gd name="connsiteX3" fmla="*/ 698223 w 698223"/>
              <a:gd name="connsiteY3" fmla="*/ 2104650 h 213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223" h="2137144">
                <a:moveTo>
                  <a:pt x="698223" y="2104650"/>
                </a:moveTo>
                <a:cubicBezTo>
                  <a:pt x="469439" y="1301743"/>
                  <a:pt x="151570" y="400665"/>
                  <a:pt x="0" y="0"/>
                </a:cubicBezTo>
                <a:cubicBezTo>
                  <a:pt x="349054" y="1128279"/>
                  <a:pt x="333143" y="1104011"/>
                  <a:pt x="644066" y="2137144"/>
                </a:cubicBezTo>
                <a:lnTo>
                  <a:pt x="698223" y="2104650"/>
                </a:lnTo>
                <a:close/>
              </a:path>
            </a:pathLst>
          </a:custGeom>
          <a:gradFill flip="none" rotWithShape="1">
            <a:gsLst>
              <a:gs pos="84000">
                <a:srgbClr val="FFFF00">
                  <a:alpha val="0"/>
                </a:srgbClr>
              </a:gs>
              <a:gs pos="0">
                <a:srgbClr val="FFFF00">
                  <a:alpha val="75000"/>
                </a:srgbClr>
              </a:gs>
            </a:gsLst>
            <a:lin ang="10200000" scaled="0"/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</a:bodyPr>
          <a:lstStyle/>
          <a:p>
            <a:pPr algn="ctr" defTabSz="685983"/>
            <a:endParaRPr lang="en-US" sz="1050" b="1" dirty="0">
              <a:latin typeface="Arial" pitchFamily="-11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0D41DC-2B7D-41F2-A741-E05B7D7BA9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16607" flipH="1">
            <a:off x="3101735" y="1203463"/>
            <a:ext cx="328912" cy="2712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riangle 22">
            <a:extLst>
              <a:ext uri="{FF2B5EF4-FFF2-40B4-BE49-F238E27FC236}">
                <a16:creationId xmlns:a16="http://schemas.microsoft.com/office/drawing/2014/main" id="{340A3F19-AE24-4C71-A5B7-C1D7B980172D}"/>
              </a:ext>
            </a:extLst>
          </p:cNvPr>
          <p:cNvSpPr/>
          <p:nvPr/>
        </p:nvSpPr>
        <p:spPr bwMode="auto">
          <a:xfrm rot="7208040" flipH="1">
            <a:off x="8654868" y="3493758"/>
            <a:ext cx="465591" cy="1356456"/>
          </a:xfrm>
          <a:custGeom>
            <a:avLst/>
            <a:gdLst>
              <a:gd name="connsiteX0" fmla="*/ 0 w 1026826"/>
              <a:gd name="connsiteY0" fmla="*/ 2143292 h 2143292"/>
              <a:gd name="connsiteX1" fmla="*/ 513413 w 1026826"/>
              <a:gd name="connsiteY1" fmla="*/ 0 h 2143292"/>
              <a:gd name="connsiteX2" fmla="*/ 1026826 w 1026826"/>
              <a:gd name="connsiteY2" fmla="*/ 2143292 h 2143292"/>
              <a:gd name="connsiteX3" fmla="*/ 0 w 1026826"/>
              <a:gd name="connsiteY3" fmla="*/ 2143292 h 2143292"/>
              <a:gd name="connsiteX0" fmla="*/ 0 w 513413"/>
              <a:gd name="connsiteY0" fmla="*/ 2143292 h 5134758"/>
              <a:gd name="connsiteX1" fmla="*/ 513413 w 513413"/>
              <a:gd name="connsiteY1" fmla="*/ 0 h 5134758"/>
              <a:gd name="connsiteX2" fmla="*/ 447947 w 513413"/>
              <a:gd name="connsiteY2" fmla="*/ 5134758 h 5134758"/>
              <a:gd name="connsiteX3" fmla="*/ 0 w 513413"/>
              <a:gd name="connsiteY3" fmla="*/ 2143292 h 5134758"/>
              <a:gd name="connsiteX0" fmla="*/ 0 w 961256"/>
              <a:gd name="connsiteY0" fmla="*/ 5156417 h 5156417"/>
              <a:gd name="connsiteX1" fmla="*/ 961256 w 961256"/>
              <a:gd name="connsiteY1" fmla="*/ 0 h 5156417"/>
              <a:gd name="connsiteX2" fmla="*/ 895790 w 961256"/>
              <a:gd name="connsiteY2" fmla="*/ 5134758 h 5156417"/>
              <a:gd name="connsiteX3" fmla="*/ 0 w 961256"/>
              <a:gd name="connsiteY3" fmla="*/ 5156417 h 5156417"/>
              <a:gd name="connsiteX0" fmla="*/ 0 w 1004716"/>
              <a:gd name="connsiteY0" fmla="*/ 4436289 h 4436289"/>
              <a:gd name="connsiteX1" fmla="*/ 1004716 w 1004716"/>
              <a:gd name="connsiteY1" fmla="*/ 0 h 4436289"/>
              <a:gd name="connsiteX2" fmla="*/ 895790 w 1004716"/>
              <a:gd name="connsiteY2" fmla="*/ 4414630 h 4436289"/>
              <a:gd name="connsiteX3" fmla="*/ 0 w 1004716"/>
              <a:gd name="connsiteY3" fmla="*/ 4436289 h 4436289"/>
              <a:gd name="connsiteX0" fmla="*/ 0 w 1004716"/>
              <a:gd name="connsiteY0" fmla="*/ 4436289 h 4436289"/>
              <a:gd name="connsiteX1" fmla="*/ 1004716 w 1004716"/>
              <a:gd name="connsiteY1" fmla="*/ 0 h 4436289"/>
              <a:gd name="connsiteX2" fmla="*/ 883263 w 1004716"/>
              <a:gd name="connsiteY2" fmla="*/ 1320703 h 4436289"/>
              <a:gd name="connsiteX3" fmla="*/ 0 w 1004716"/>
              <a:gd name="connsiteY3" fmla="*/ 4436289 h 4436289"/>
              <a:gd name="connsiteX0" fmla="*/ 0 w 761501"/>
              <a:gd name="connsiteY0" fmla="*/ 1898653 h 1898653"/>
              <a:gd name="connsiteX1" fmla="*/ 761501 w 761501"/>
              <a:gd name="connsiteY1" fmla="*/ 0 h 1898653"/>
              <a:gd name="connsiteX2" fmla="*/ 640048 w 761501"/>
              <a:gd name="connsiteY2" fmla="*/ 1320703 h 1898653"/>
              <a:gd name="connsiteX3" fmla="*/ 0 w 761501"/>
              <a:gd name="connsiteY3" fmla="*/ 1898653 h 1898653"/>
              <a:gd name="connsiteX0" fmla="*/ 689165 w 1329213"/>
              <a:gd name="connsiteY0" fmla="*/ 577950 h 683831"/>
              <a:gd name="connsiteX1" fmla="*/ 0 w 1329213"/>
              <a:gd name="connsiteY1" fmla="*/ 683831 h 683831"/>
              <a:gd name="connsiteX2" fmla="*/ 1329213 w 1329213"/>
              <a:gd name="connsiteY2" fmla="*/ 0 h 683831"/>
              <a:gd name="connsiteX3" fmla="*/ 689165 w 1329213"/>
              <a:gd name="connsiteY3" fmla="*/ 577950 h 683831"/>
              <a:gd name="connsiteX0" fmla="*/ 689165 w 1075553"/>
              <a:gd name="connsiteY0" fmla="*/ 983421 h 1089302"/>
              <a:gd name="connsiteX1" fmla="*/ 0 w 1075553"/>
              <a:gd name="connsiteY1" fmla="*/ 1089302 h 1089302"/>
              <a:gd name="connsiteX2" fmla="*/ 1075553 w 1075553"/>
              <a:gd name="connsiteY2" fmla="*/ 0 h 1089302"/>
              <a:gd name="connsiteX3" fmla="*/ 689165 w 1075553"/>
              <a:gd name="connsiteY3" fmla="*/ 983421 h 1089302"/>
              <a:gd name="connsiteX0" fmla="*/ 1220815 w 1220815"/>
              <a:gd name="connsiteY0" fmla="*/ 399502 h 1089302"/>
              <a:gd name="connsiteX1" fmla="*/ 0 w 1220815"/>
              <a:gd name="connsiteY1" fmla="*/ 1089302 h 1089302"/>
              <a:gd name="connsiteX2" fmla="*/ 1075553 w 1220815"/>
              <a:gd name="connsiteY2" fmla="*/ 0 h 1089302"/>
              <a:gd name="connsiteX3" fmla="*/ 1220815 w 1220815"/>
              <a:gd name="connsiteY3" fmla="*/ 399502 h 1089302"/>
              <a:gd name="connsiteX0" fmla="*/ 1220815 w 2255653"/>
              <a:gd name="connsiteY0" fmla="*/ 1119755 h 1809555"/>
              <a:gd name="connsiteX1" fmla="*/ 0 w 2255653"/>
              <a:gd name="connsiteY1" fmla="*/ 1809555 h 1809555"/>
              <a:gd name="connsiteX2" fmla="*/ 2255653 w 2255653"/>
              <a:gd name="connsiteY2" fmla="*/ 0 h 1809555"/>
              <a:gd name="connsiteX3" fmla="*/ 1220815 w 2255653"/>
              <a:gd name="connsiteY3" fmla="*/ 1119755 h 1809555"/>
              <a:gd name="connsiteX0" fmla="*/ 2754428 w 2754428"/>
              <a:gd name="connsiteY0" fmla="*/ 753313 h 1809555"/>
              <a:gd name="connsiteX1" fmla="*/ 0 w 2754428"/>
              <a:gd name="connsiteY1" fmla="*/ 1809555 h 1809555"/>
              <a:gd name="connsiteX2" fmla="*/ 2255653 w 2754428"/>
              <a:gd name="connsiteY2" fmla="*/ 0 h 1809555"/>
              <a:gd name="connsiteX3" fmla="*/ 2754428 w 2754428"/>
              <a:gd name="connsiteY3" fmla="*/ 753313 h 1809555"/>
              <a:gd name="connsiteX0" fmla="*/ 2754428 w 2754428"/>
              <a:gd name="connsiteY0" fmla="*/ 707433 h 1763675"/>
              <a:gd name="connsiteX1" fmla="*/ 0 w 2754428"/>
              <a:gd name="connsiteY1" fmla="*/ 1763675 h 1763675"/>
              <a:gd name="connsiteX2" fmla="*/ 2574748 w 2754428"/>
              <a:gd name="connsiteY2" fmla="*/ 0 h 1763675"/>
              <a:gd name="connsiteX3" fmla="*/ 2754428 w 2754428"/>
              <a:gd name="connsiteY3" fmla="*/ 707433 h 1763675"/>
              <a:gd name="connsiteX0" fmla="*/ 2618492 w 2618492"/>
              <a:gd name="connsiteY0" fmla="*/ 707433 h 1654527"/>
              <a:gd name="connsiteX1" fmla="*/ 0 w 2618492"/>
              <a:gd name="connsiteY1" fmla="*/ 1654527 h 1654527"/>
              <a:gd name="connsiteX2" fmla="*/ 2438812 w 2618492"/>
              <a:gd name="connsiteY2" fmla="*/ 0 h 1654527"/>
              <a:gd name="connsiteX3" fmla="*/ 2618492 w 2618492"/>
              <a:gd name="connsiteY3" fmla="*/ 707433 h 1654527"/>
              <a:gd name="connsiteX0" fmla="*/ 2618492 w 2684608"/>
              <a:gd name="connsiteY0" fmla="*/ 871731 h 1818825"/>
              <a:gd name="connsiteX1" fmla="*/ 0 w 2684608"/>
              <a:gd name="connsiteY1" fmla="*/ 1818825 h 1818825"/>
              <a:gd name="connsiteX2" fmla="*/ 2684608 w 2684608"/>
              <a:gd name="connsiteY2" fmla="*/ 0 h 1818825"/>
              <a:gd name="connsiteX3" fmla="*/ 2618492 w 2684608"/>
              <a:gd name="connsiteY3" fmla="*/ 871731 h 1818825"/>
              <a:gd name="connsiteX0" fmla="*/ 2911303 w 2911303"/>
              <a:gd name="connsiteY0" fmla="*/ 713488 h 1818825"/>
              <a:gd name="connsiteX1" fmla="*/ 0 w 2911303"/>
              <a:gd name="connsiteY1" fmla="*/ 1818825 h 1818825"/>
              <a:gd name="connsiteX2" fmla="*/ 2684608 w 2911303"/>
              <a:gd name="connsiteY2" fmla="*/ 0 h 1818825"/>
              <a:gd name="connsiteX3" fmla="*/ 2911303 w 2911303"/>
              <a:gd name="connsiteY3" fmla="*/ 713488 h 1818825"/>
              <a:gd name="connsiteX0" fmla="*/ 0 w 3546848"/>
              <a:gd name="connsiteY0" fmla="*/ 3219389 h 3219389"/>
              <a:gd name="connsiteX1" fmla="*/ 862240 w 3546848"/>
              <a:gd name="connsiteY1" fmla="*/ 1818825 h 3219389"/>
              <a:gd name="connsiteX2" fmla="*/ 3546848 w 3546848"/>
              <a:gd name="connsiteY2" fmla="*/ 0 h 3219389"/>
              <a:gd name="connsiteX3" fmla="*/ 0 w 3546848"/>
              <a:gd name="connsiteY3" fmla="*/ 3219389 h 3219389"/>
              <a:gd name="connsiteX0" fmla="*/ 0 w 862240"/>
              <a:gd name="connsiteY0" fmla="*/ 1400564 h 1997287"/>
              <a:gd name="connsiteX1" fmla="*/ 862240 w 862240"/>
              <a:gd name="connsiteY1" fmla="*/ 0 h 1997287"/>
              <a:gd name="connsiteX2" fmla="*/ 538933 w 862240"/>
              <a:gd name="connsiteY2" fmla="*/ 1997287 h 1997287"/>
              <a:gd name="connsiteX3" fmla="*/ 0 w 862240"/>
              <a:gd name="connsiteY3" fmla="*/ 1400564 h 1997287"/>
              <a:gd name="connsiteX0" fmla="*/ 0 w 1194645"/>
              <a:gd name="connsiteY0" fmla="*/ 1847645 h 1997287"/>
              <a:gd name="connsiteX1" fmla="*/ 1194645 w 1194645"/>
              <a:gd name="connsiteY1" fmla="*/ 0 h 1997287"/>
              <a:gd name="connsiteX2" fmla="*/ 871338 w 1194645"/>
              <a:gd name="connsiteY2" fmla="*/ 1997287 h 1997287"/>
              <a:gd name="connsiteX3" fmla="*/ 0 w 1194645"/>
              <a:gd name="connsiteY3" fmla="*/ 1847645 h 1997287"/>
              <a:gd name="connsiteX0" fmla="*/ 0 w 1194645"/>
              <a:gd name="connsiteY0" fmla="*/ 1847645 h 2106204"/>
              <a:gd name="connsiteX1" fmla="*/ 1194645 w 1194645"/>
              <a:gd name="connsiteY1" fmla="*/ 0 h 2106204"/>
              <a:gd name="connsiteX2" fmla="*/ 752162 w 1194645"/>
              <a:gd name="connsiteY2" fmla="*/ 2106204 h 2106204"/>
              <a:gd name="connsiteX3" fmla="*/ 0 w 1194645"/>
              <a:gd name="connsiteY3" fmla="*/ 1847645 h 2106204"/>
              <a:gd name="connsiteX0" fmla="*/ 0 w 752162"/>
              <a:gd name="connsiteY0" fmla="*/ 1736900 h 1995459"/>
              <a:gd name="connsiteX1" fmla="*/ 700044 w 752162"/>
              <a:gd name="connsiteY1" fmla="*/ 0 h 1995459"/>
              <a:gd name="connsiteX2" fmla="*/ 752162 w 752162"/>
              <a:gd name="connsiteY2" fmla="*/ 1995459 h 1995459"/>
              <a:gd name="connsiteX3" fmla="*/ 0 w 752162"/>
              <a:gd name="connsiteY3" fmla="*/ 1736900 h 1995459"/>
              <a:gd name="connsiteX0" fmla="*/ 0 w 989655"/>
              <a:gd name="connsiteY0" fmla="*/ 2745844 h 2745844"/>
              <a:gd name="connsiteX1" fmla="*/ 937537 w 989655"/>
              <a:gd name="connsiteY1" fmla="*/ 0 h 2745844"/>
              <a:gd name="connsiteX2" fmla="*/ 989655 w 989655"/>
              <a:gd name="connsiteY2" fmla="*/ 1995459 h 2745844"/>
              <a:gd name="connsiteX3" fmla="*/ 0 w 989655"/>
              <a:gd name="connsiteY3" fmla="*/ 2745844 h 2745844"/>
              <a:gd name="connsiteX0" fmla="*/ 0 w 937537"/>
              <a:gd name="connsiteY0" fmla="*/ 2745844 h 2745844"/>
              <a:gd name="connsiteX1" fmla="*/ 937537 w 937537"/>
              <a:gd name="connsiteY1" fmla="*/ 0 h 2745844"/>
              <a:gd name="connsiteX2" fmla="*/ 741713 w 937537"/>
              <a:gd name="connsiteY2" fmla="*/ 2733017 h 2745844"/>
              <a:gd name="connsiteX3" fmla="*/ 0 w 937537"/>
              <a:gd name="connsiteY3" fmla="*/ 2745844 h 2745844"/>
              <a:gd name="connsiteX0" fmla="*/ 0 w 1225954"/>
              <a:gd name="connsiteY0" fmla="*/ 3222488 h 3222488"/>
              <a:gd name="connsiteX1" fmla="*/ 1225954 w 1225954"/>
              <a:gd name="connsiteY1" fmla="*/ 0 h 3222488"/>
              <a:gd name="connsiteX2" fmla="*/ 1030130 w 1225954"/>
              <a:gd name="connsiteY2" fmla="*/ 2733017 h 3222488"/>
              <a:gd name="connsiteX3" fmla="*/ 0 w 1225954"/>
              <a:gd name="connsiteY3" fmla="*/ 3222488 h 3222488"/>
              <a:gd name="connsiteX0" fmla="*/ 0 w 1225954"/>
              <a:gd name="connsiteY0" fmla="*/ 3222488 h 3222488"/>
              <a:gd name="connsiteX1" fmla="*/ 1225954 w 1225954"/>
              <a:gd name="connsiteY1" fmla="*/ 0 h 3222488"/>
              <a:gd name="connsiteX2" fmla="*/ 1168819 w 1225954"/>
              <a:gd name="connsiteY2" fmla="*/ 3066326 h 3222488"/>
              <a:gd name="connsiteX3" fmla="*/ 0 w 1225954"/>
              <a:gd name="connsiteY3" fmla="*/ 3222488 h 3222488"/>
              <a:gd name="connsiteX0" fmla="*/ 0 w 1171959"/>
              <a:gd name="connsiteY0" fmla="*/ 3248561 h 3248561"/>
              <a:gd name="connsiteX1" fmla="*/ 1171959 w 1171959"/>
              <a:gd name="connsiteY1" fmla="*/ 0 h 3248561"/>
              <a:gd name="connsiteX2" fmla="*/ 1168819 w 1171959"/>
              <a:gd name="connsiteY2" fmla="*/ 3092399 h 3248561"/>
              <a:gd name="connsiteX3" fmla="*/ 0 w 1171959"/>
              <a:gd name="connsiteY3" fmla="*/ 3248561 h 3248561"/>
              <a:gd name="connsiteX0" fmla="*/ 0 w 2284737"/>
              <a:gd name="connsiteY0" fmla="*/ 1646896 h 3092399"/>
              <a:gd name="connsiteX1" fmla="*/ 2284737 w 2284737"/>
              <a:gd name="connsiteY1" fmla="*/ 0 h 3092399"/>
              <a:gd name="connsiteX2" fmla="*/ 2281597 w 2284737"/>
              <a:gd name="connsiteY2" fmla="*/ 3092399 h 3092399"/>
              <a:gd name="connsiteX3" fmla="*/ 0 w 2284737"/>
              <a:gd name="connsiteY3" fmla="*/ 1646896 h 3092399"/>
              <a:gd name="connsiteX0" fmla="*/ 0 w 2284737"/>
              <a:gd name="connsiteY0" fmla="*/ 1646896 h 2980539"/>
              <a:gd name="connsiteX1" fmla="*/ 2284737 w 2284737"/>
              <a:gd name="connsiteY1" fmla="*/ 0 h 2980539"/>
              <a:gd name="connsiteX2" fmla="*/ 557221 w 2284737"/>
              <a:gd name="connsiteY2" fmla="*/ 2980539 h 2980539"/>
              <a:gd name="connsiteX3" fmla="*/ 0 w 2284737"/>
              <a:gd name="connsiteY3" fmla="*/ 1646896 h 2980539"/>
              <a:gd name="connsiteX0" fmla="*/ 0 w 2284737"/>
              <a:gd name="connsiteY0" fmla="*/ 1646896 h 2980539"/>
              <a:gd name="connsiteX1" fmla="*/ 2284737 w 2284737"/>
              <a:gd name="connsiteY1" fmla="*/ 0 h 2980539"/>
              <a:gd name="connsiteX2" fmla="*/ 557221 w 2284737"/>
              <a:gd name="connsiteY2" fmla="*/ 2980539 h 2980539"/>
              <a:gd name="connsiteX3" fmla="*/ 0 w 2284737"/>
              <a:gd name="connsiteY3" fmla="*/ 1646896 h 2980539"/>
              <a:gd name="connsiteX0" fmla="*/ 0 w 2284737"/>
              <a:gd name="connsiteY0" fmla="*/ 1646896 h 2810617"/>
              <a:gd name="connsiteX1" fmla="*/ 2284737 w 2284737"/>
              <a:gd name="connsiteY1" fmla="*/ 0 h 2810617"/>
              <a:gd name="connsiteX2" fmla="*/ 484336 w 2284737"/>
              <a:gd name="connsiteY2" fmla="*/ 2810617 h 2810617"/>
              <a:gd name="connsiteX3" fmla="*/ 0 w 2284737"/>
              <a:gd name="connsiteY3" fmla="*/ 1646896 h 2810617"/>
              <a:gd name="connsiteX0" fmla="*/ 0 w 2284737"/>
              <a:gd name="connsiteY0" fmla="*/ 1646896 h 2810617"/>
              <a:gd name="connsiteX1" fmla="*/ 2284737 w 2284737"/>
              <a:gd name="connsiteY1" fmla="*/ 0 h 2810617"/>
              <a:gd name="connsiteX2" fmla="*/ 484336 w 2284737"/>
              <a:gd name="connsiteY2" fmla="*/ 2810617 h 2810617"/>
              <a:gd name="connsiteX3" fmla="*/ 0 w 2284737"/>
              <a:gd name="connsiteY3" fmla="*/ 1646896 h 2810617"/>
              <a:gd name="connsiteX0" fmla="*/ 0 w 2284737"/>
              <a:gd name="connsiteY0" fmla="*/ 1646896 h 2721166"/>
              <a:gd name="connsiteX1" fmla="*/ 2284737 w 2284737"/>
              <a:gd name="connsiteY1" fmla="*/ 0 h 2721166"/>
              <a:gd name="connsiteX2" fmla="*/ 1502332 w 2284737"/>
              <a:gd name="connsiteY2" fmla="*/ 2721166 h 2721166"/>
              <a:gd name="connsiteX3" fmla="*/ 0 w 2284737"/>
              <a:gd name="connsiteY3" fmla="*/ 1646896 h 2721166"/>
              <a:gd name="connsiteX0" fmla="*/ 0 w 832317"/>
              <a:gd name="connsiteY0" fmla="*/ 2703284 h 2721166"/>
              <a:gd name="connsiteX1" fmla="*/ 832317 w 832317"/>
              <a:gd name="connsiteY1" fmla="*/ 0 h 2721166"/>
              <a:gd name="connsiteX2" fmla="*/ 49912 w 832317"/>
              <a:gd name="connsiteY2" fmla="*/ 2721166 h 2721166"/>
              <a:gd name="connsiteX3" fmla="*/ 0 w 832317"/>
              <a:gd name="connsiteY3" fmla="*/ 2703284 h 2721166"/>
              <a:gd name="connsiteX0" fmla="*/ 244523 w 782405"/>
              <a:gd name="connsiteY0" fmla="*/ 2748622 h 2748622"/>
              <a:gd name="connsiteX1" fmla="*/ 782405 w 782405"/>
              <a:gd name="connsiteY1" fmla="*/ 0 h 2748622"/>
              <a:gd name="connsiteX2" fmla="*/ 0 w 782405"/>
              <a:gd name="connsiteY2" fmla="*/ 2721166 h 2748622"/>
              <a:gd name="connsiteX3" fmla="*/ 244523 w 782405"/>
              <a:gd name="connsiteY3" fmla="*/ 2748622 h 2748622"/>
              <a:gd name="connsiteX0" fmla="*/ 346158 w 884040"/>
              <a:gd name="connsiteY0" fmla="*/ 2748622 h 2748622"/>
              <a:gd name="connsiteX1" fmla="*/ 884040 w 884040"/>
              <a:gd name="connsiteY1" fmla="*/ 0 h 2748622"/>
              <a:gd name="connsiteX2" fmla="*/ 0 w 884040"/>
              <a:gd name="connsiteY2" fmla="*/ 2704368 h 2748622"/>
              <a:gd name="connsiteX3" fmla="*/ 346158 w 884040"/>
              <a:gd name="connsiteY3" fmla="*/ 2748622 h 2748622"/>
              <a:gd name="connsiteX0" fmla="*/ 116893 w 884040"/>
              <a:gd name="connsiteY0" fmla="*/ 2715385 h 2715385"/>
              <a:gd name="connsiteX1" fmla="*/ 884040 w 884040"/>
              <a:gd name="connsiteY1" fmla="*/ 0 h 2715385"/>
              <a:gd name="connsiteX2" fmla="*/ 0 w 884040"/>
              <a:gd name="connsiteY2" fmla="*/ 2704368 h 2715385"/>
              <a:gd name="connsiteX3" fmla="*/ 116893 w 884040"/>
              <a:gd name="connsiteY3" fmla="*/ 2715385 h 2715385"/>
              <a:gd name="connsiteX0" fmla="*/ 116893 w 884040"/>
              <a:gd name="connsiteY0" fmla="*/ 2715385 h 2715385"/>
              <a:gd name="connsiteX1" fmla="*/ 884040 w 884040"/>
              <a:gd name="connsiteY1" fmla="*/ 0 h 2715385"/>
              <a:gd name="connsiteX2" fmla="*/ 0 w 884040"/>
              <a:gd name="connsiteY2" fmla="*/ 2704368 h 2715385"/>
              <a:gd name="connsiteX3" fmla="*/ 116893 w 884040"/>
              <a:gd name="connsiteY3" fmla="*/ 2715385 h 2715385"/>
              <a:gd name="connsiteX0" fmla="*/ 116893 w 884040"/>
              <a:gd name="connsiteY0" fmla="*/ 2715385 h 2715385"/>
              <a:gd name="connsiteX1" fmla="*/ 884040 w 884040"/>
              <a:gd name="connsiteY1" fmla="*/ 0 h 2715385"/>
              <a:gd name="connsiteX2" fmla="*/ 0 w 884040"/>
              <a:gd name="connsiteY2" fmla="*/ 2704368 h 2715385"/>
              <a:gd name="connsiteX3" fmla="*/ 116893 w 884040"/>
              <a:gd name="connsiteY3" fmla="*/ 2715385 h 2715385"/>
              <a:gd name="connsiteX0" fmla="*/ 80427 w 847574"/>
              <a:gd name="connsiteY0" fmla="*/ 2715385 h 2715385"/>
              <a:gd name="connsiteX1" fmla="*/ 847574 w 847574"/>
              <a:gd name="connsiteY1" fmla="*/ 0 h 2715385"/>
              <a:gd name="connsiteX2" fmla="*/ 0 w 847574"/>
              <a:gd name="connsiteY2" fmla="*/ 2709064 h 2715385"/>
              <a:gd name="connsiteX3" fmla="*/ 80427 w 847574"/>
              <a:gd name="connsiteY3" fmla="*/ 2715385 h 2715385"/>
              <a:gd name="connsiteX0" fmla="*/ 80427 w 847574"/>
              <a:gd name="connsiteY0" fmla="*/ 2715385 h 2715385"/>
              <a:gd name="connsiteX1" fmla="*/ 847574 w 847574"/>
              <a:gd name="connsiteY1" fmla="*/ 0 h 2715385"/>
              <a:gd name="connsiteX2" fmla="*/ 0 w 847574"/>
              <a:gd name="connsiteY2" fmla="*/ 2709064 h 2715385"/>
              <a:gd name="connsiteX3" fmla="*/ 80427 w 847574"/>
              <a:gd name="connsiteY3" fmla="*/ 2715385 h 2715385"/>
              <a:gd name="connsiteX0" fmla="*/ 80427 w 847574"/>
              <a:gd name="connsiteY0" fmla="*/ 2715385 h 2715385"/>
              <a:gd name="connsiteX1" fmla="*/ 847574 w 847574"/>
              <a:gd name="connsiteY1" fmla="*/ 0 h 2715385"/>
              <a:gd name="connsiteX2" fmla="*/ 0 w 847574"/>
              <a:gd name="connsiteY2" fmla="*/ 2709064 h 2715385"/>
              <a:gd name="connsiteX3" fmla="*/ 80427 w 847574"/>
              <a:gd name="connsiteY3" fmla="*/ 2715385 h 2715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7574" h="2715385">
                <a:moveTo>
                  <a:pt x="80427" y="2715385"/>
                </a:moveTo>
                <a:lnTo>
                  <a:pt x="847574" y="0"/>
                </a:lnTo>
                <a:cubicBezTo>
                  <a:pt x="268929" y="1806136"/>
                  <a:pt x="258777" y="1930985"/>
                  <a:pt x="0" y="2709064"/>
                </a:cubicBezTo>
                <a:lnTo>
                  <a:pt x="80427" y="2715385"/>
                </a:lnTo>
                <a:close/>
              </a:path>
            </a:pathLst>
          </a:custGeom>
          <a:gradFill flip="none" rotWithShape="1">
            <a:gsLst>
              <a:gs pos="84000">
                <a:srgbClr val="FFFF00">
                  <a:alpha val="29000"/>
                </a:srgbClr>
              </a:gs>
              <a:gs pos="0">
                <a:srgbClr val="FFFF00">
                  <a:alpha val="75000"/>
                </a:srgbClr>
              </a:gs>
            </a:gsLst>
            <a:lin ang="10200000" scaled="0"/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</a:bodyPr>
          <a:lstStyle/>
          <a:p>
            <a:pPr algn="ctr" defTabSz="685983"/>
            <a:endParaRPr lang="en-US" sz="1050" b="1" dirty="0">
              <a:latin typeface="Arial" pitchFamily="-110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8E600F4-96C3-4038-8225-48C7BEE00C0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8561450" y="1483662"/>
            <a:ext cx="144458" cy="74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30988B0-E614-40DB-8724-CE755D1A99F0}"/>
              </a:ext>
            </a:extLst>
          </p:cNvPr>
          <p:cNvCxnSpPr/>
          <p:nvPr/>
        </p:nvCxnSpPr>
        <p:spPr bwMode="auto">
          <a:xfrm flipV="1">
            <a:off x="8362960" y="4145398"/>
            <a:ext cx="0" cy="664544"/>
          </a:xfrm>
          <a:prstGeom prst="straightConnector1">
            <a:avLst/>
          </a:prstGeom>
          <a:noFill/>
          <a:ln w="19050" cap="flat" cmpd="sng" algn="ctr">
            <a:gradFill>
              <a:gsLst>
                <a:gs pos="100000">
                  <a:schemeClr val="bg1">
                    <a:alpha val="85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38100" dir="2700000" algn="tl" rotWithShape="0">
              <a:prstClr val="black">
                <a:alpha val="94000"/>
              </a:prstClr>
            </a:outerShdw>
          </a:effectLst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FE5600E1-1408-412C-8ABD-064FC4F95B3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5517257" y="3783594"/>
            <a:ext cx="1869406" cy="707008"/>
          </a:xfrm>
          <a:prstGeom prst="rect">
            <a:avLst/>
          </a:prstGeom>
          <a:effectLst/>
        </p:spPr>
      </p:pic>
      <p:sp>
        <p:nvSpPr>
          <p:cNvPr id="16" name="Freeform 12">
            <a:extLst>
              <a:ext uri="{FF2B5EF4-FFF2-40B4-BE49-F238E27FC236}">
                <a16:creationId xmlns:a16="http://schemas.microsoft.com/office/drawing/2014/main" id="{DCDE8E01-FF45-4798-A6BE-B6A15EED666E}"/>
              </a:ext>
            </a:extLst>
          </p:cNvPr>
          <p:cNvSpPr/>
          <p:nvPr/>
        </p:nvSpPr>
        <p:spPr bwMode="auto">
          <a:xfrm>
            <a:off x="5913899" y="3751675"/>
            <a:ext cx="794782" cy="40990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19050" cap="flat" cmpd="sng" algn="ctr">
            <a:gradFill>
              <a:gsLst>
                <a:gs pos="69000">
                  <a:schemeClr val="bg1">
                    <a:alpha val="85000"/>
                  </a:schemeClr>
                </a:gs>
                <a:gs pos="38000">
                  <a:schemeClr val="bg1">
                    <a:alpha val="34000"/>
                  </a:schemeClr>
                </a:gs>
              </a:gsLst>
              <a:lin ang="4200000" scaled="0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83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362DDEE-CEA7-4FE8-B2F4-32309E76E71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alphaModFix amt="7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655939" flipH="1">
            <a:off x="4096873" y="3004875"/>
            <a:ext cx="1345209" cy="423714"/>
          </a:xfrm>
          <a:prstGeom prst="rect">
            <a:avLst/>
          </a:prstGeom>
          <a:effectLst/>
        </p:spPr>
      </p:pic>
      <p:sp>
        <p:nvSpPr>
          <p:cNvPr id="18" name="Freeform 55">
            <a:extLst>
              <a:ext uri="{FF2B5EF4-FFF2-40B4-BE49-F238E27FC236}">
                <a16:creationId xmlns:a16="http://schemas.microsoft.com/office/drawing/2014/main" id="{EDA0E33B-6E7C-48E0-80C6-95D31CC5E38F}"/>
              </a:ext>
            </a:extLst>
          </p:cNvPr>
          <p:cNvSpPr/>
          <p:nvPr/>
        </p:nvSpPr>
        <p:spPr bwMode="auto">
          <a:xfrm rot="5774458">
            <a:off x="4654845" y="2871646"/>
            <a:ext cx="311106" cy="489742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693" h="667657">
                <a:moveTo>
                  <a:pt x="384628" y="667657"/>
                </a:moveTo>
                <a:cubicBezTo>
                  <a:pt x="389466" y="495905"/>
                  <a:pt x="394305" y="208038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381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71F1AD3-5E9C-4221-B130-189C35FD675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257376">
            <a:off x="4654226" y="2276210"/>
            <a:ext cx="1606775" cy="423714"/>
          </a:xfrm>
          <a:prstGeom prst="rect">
            <a:avLst/>
          </a:prstGeom>
          <a:effectLst/>
        </p:spPr>
      </p:pic>
      <p:sp>
        <p:nvSpPr>
          <p:cNvPr id="20" name="Freeform 63">
            <a:extLst>
              <a:ext uri="{FF2B5EF4-FFF2-40B4-BE49-F238E27FC236}">
                <a16:creationId xmlns:a16="http://schemas.microsoft.com/office/drawing/2014/main" id="{28F4EB5B-8FB6-4CE9-BF40-321BFF314F09}"/>
              </a:ext>
            </a:extLst>
          </p:cNvPr>
          <p:cNvSpPr/>
          <p:nvPr/>
        </p:nvSpPr>
        <p:spPr bwMode="auto">
          <a:xfrm rot="1393840" flipH="1">
            <a:off x="5309714" y="1955954"/>
            <a:ext cx="1020887" cy="1087803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  <a:gd name="connsiteX0" fmla="*/ 1212564 w 1212585"/>
              <a:gd name="connsiteY0" fmla="*/ 1207309 h 1207309"/>
              <a:gd name="connsiteX1" fmla="*/ 0 w 1212585"/>
              <a:gd name="connsiteY1" fmla="*/ 0 h 1207309"/>
              <a:gd name="connsiteX0" fmla="*/ 1212564 w 1213717"/>
              <a:gd name="connsiteY0" fmla="*/ 1207309 h 1207309"/>
              <a:gd name="connsiteX1" fmla="*/ 0 w 1213717"/>
              <a:gd name="connsiteY1" fmla="*/ 0 h 1207309"/>
              <a:gd name="connsiteX0" fmla="*/ 1391473 w 1391589"/>
              <a:gd name="connsiteY0" fmla="*/ 1348599 h 1348599"/>
              <a:gd name="connsiteX1" fmla="*/ 0 w 1391589"/>
              <a:gd name="connsiteY1" fmla="*/ 0 h 1348599"/>
              <a:gd name="connsiteX0" fmla="*/ 1391473 w 1391756"/>
              <a:gd name="connsiteY0" fmla="*/ 1348599 h 1348599"/>
              <a:gd name="connsiteX1" fmla="*/ 0 w 1391756"/>
              <a:gd name="connsiteY1" fmla="*/ 0 h 134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756" h="1348599">
                <a:moveTo>
                  <a:pt x="1391473" y="1348599"/>
                </a:moveTo>
                <a:cubicBezTo>
                  <a:pt x="1396311" y="1176847"/>
                  <a:pt x="1354719" y="417582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254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12DA111-75A4-4BA0-A108-B603BAACCBD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alphaModFix amt="7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8655939" flipH="1">
            <a:off x="1209148" y="2133783"/>
            <a:ext cx="1956764" cy="616342"/>
          </a:xfrm>
          <a:prstGeom prst="rect">
            <a:avLst/>
          </a:prstGeom>
          <a:effectLst/>
        </p:spPr>
      </p:pic>
      <p:sp>
        <p:nvSpPr>
          <p:cNvPr id="22" name="Freeform 68">
            <a:extLst>
              <a:ext uri="{FF2B5EF4-FFF2-40B4-BE49-F238E27FC236}">
                <a16:creationId xmlns:a16="http://schemas.microsoft.com/office/drawing/2014/main" id="{13D18228-D4D8-42F8-BFBF-E3DF5AA0F2AF}"/>
              </a:ext>
            </a:extLst>
          </p:cNvPr>
          <p:cNvSpPr/>
          <p:nvPr/>
        </p:nvSpPr>
        <p:spPr bwMode="auto">
          <a:xfrm rot="5774458">
            <a:off x="2020784" y="1934399"/>
            <a:ext cx="452540" cy="712388"/>
          </a:xfrm>
          <a:custGeom>
            <a:avLst/>
            <a:gdLst>
              <a:gd name="connsiteX0" fmla="*/ 399142 w 404253"/>
              <a:gd name="connsiteY0" fmla="*/ 602343 h 602343"/>
              <a:gd name="connsiteX1" fmla="*/ 348342 w 404253"/>
              <a:gd name="connsiteY1" fmla="*/ 268514 h 602343"/>
              <a:gd name="connsiteX2" fmla="*/ 0 w 404253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792"/>
              <a:gd name="connsiteY0" fmla="*/ 602343 h 602343"/>
              <a:gd name="connsiteX1" fmla="*/ 275770 w 399792"/>
              <a:gd name="connsiteY1" fmla="*/ 203200 h 602343"/>
              <a:gd name="connsiteX2" fmla="*/ 0 w 399792"/>
              <a:gd name="connsiteY2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142"/>
              <a:gd name="connsiteY0" fmla="*/ 602343 h 602343"/>
              <a:gd name="connsiteX1" fmla="*/ 0 w 399142"/>
              <a:gd name="connsiteY1" fmla="*/ 0 h 602343"/>
              <a:gd name="connsiteX0" fmla="*/ 399142 w 399835"/>
              <a:gd name="connsiteY0" fmla="*/ 602343 h 602343"/>
              <a:gd name="connsiteX1" fmla="*/ 0 w 399835"/>
              <a:gd name="connsiteY1" fmla="*/ 0 h 602343"/>
              <a:gd name="connsiteX0" fmla="*/ 384628 w 385693"/>
              <a:gd name="connsiteY0" fmla="*/ 667657 h 667657"/>
              <a:gd name="connsiteX1" fmla="*/ 0 w 385693"/>
              <a:gd name="connsiteY1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85693" h="667657">
                <a:moveTo>
                  <a:pt x="384628" y="667657"/>
                </a:moveTo>
                <a:cubicBezTo>
                  <a:pt x="389466" y="495905"/>
                  <a:pt x="394305" y="208038"/>
                  <a:pt x="0" y="0"/>
                </a:cubicBezTo>
              </a:path>
            </a:pathLst>
          </a:custGeom>
          <a:noFill/>
          <a:ln w="19050" cap="flat" cmpd="sng" algn="ctr"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12700" dir="2700000" algn="tl" rotWithShape="0">
              <a:prstClr val="black">
                <a:alpha val="94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90FBC82-BC77-4E3E-91C9-36A00BF8093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 flipH="1" flipV="1">
            <a:off x="4804014" y="3276397"/>
            <a:ext cx="595901" cy="225369"/>
          </a:xfrm>
          <a:prstGeom prst="rect">
            <a:avLst/>
          </a:prstGeom>
          <a:effectLst/>
        </p:spPr>
      </p:pic>
      <p:sp>
        <p:nvSpPr>
          <p:cNvPr id="24" name="Freeform 74">
            <a:extLst>
              <a:ext uri="{FF2B5EF4-FFF2-40B4-BE49-F238E27FC236}">
                <a16:creationId xmlns:a16="http://schemas.microsoft.com/office/drawing/2014/main" id="{925EDBB0-8257-41ED-92C7-D59FFE8DF8A5}"/>
              </a:ext>
            </a:extLst>
          </p:cNvPr>
          <p:cNvSpPr/>
          <p:nvPr/>
        </p:nvSpPr>
        <p:spPr bwMode="auto">
          <a:xfrm flipH="1" flipV="1">
            <a:off x="4923756" y="3293688"/>
            <a:ext cx="253349" cy="130662"/>
          </a:xfrm>
          <a:custGeom>
            <a:avLst/>
            <a:gdLst>
              <a:gd name="connsiteX0" fmla="*/ 0 w 618132"/>
              <a:gd name="connsiteY0" fmla="*/ 8904 h 262748"/>
              <a:gd name="connsiteX1" fmla="*/ 457200 w 618132"/>
              <a:gd name="connsiteY1" fmla="*/ 21260 h 262748"/>
              <a:gd name="connsiteX2" fmla="*/ 617838 w 618132"/>
              <a:gd name="connsiteY2" fmla="*/ 194255 h 262748"/>
              <a:gd name="connsiteX3" fmla="*/ 426308 w 618132"/>
              <a:gd name="connsiteY3" fmla="*/ 262217 h 262748"/>
              <a:gd name="connsiteX4" fmla="*/ 345989 w 618132"/>
              <a:gd name="connsiteY4" fmla="*/ 163363 h 262748"/>
              <a:gd name="connsiteX5" fmla="*/ 401594 w 618132"/>
              <a:gd name="connsiteY5" fmla="*/ 101579 h 262748"/>
              <a:gd name="connsiteX0" fmla="*/ 0 w 618132"/>
              <a:gd name="connsiteY0" fmla="*/ 8904 h 269886"/>
              <a:gd name="connsiteX1" fmla="*/ 457200 w 618132"/>
              <a:gd name="connsiteY1" fmla="*/ 21260 h 269886"/>
              <a:gd name="connsiteX2" fmla="*/ 617838 w 618132"/>
              <a:gd name="connsiteY2" fmla="*/ 194255 h 269886"/>
              <a:gd name="connsiteX3" fmla="*/ 426308 w 618132"/>
              <a:gd name="connsiteY3" fmla="*/ 262217 h 269886"/>
              <a:gd name="connsiteX4" fmla="*/ 345989 w 618132"/>
              <a:gd name="connsiteY4" fmla="*/ 163363 h 269886"/>
              <a:gd name="connsiteX5" fmla="*/ 401594 w 618132"/>
              <a:gd name="connsiteY5" fmla="*/ 101579 h 269886"/>
              <a:gd name="connsiteX0" fmla="*/ 0 w 618132"/>
              <a:gd name="connsiteY0" fmla="*/ 8904 h 274383"/>
              <a:gd name="connsiteX1" fmla="*/ 457200 w 618132"/>
              <a:gd name="connsiteY1" fmla="*/ 21260 h 274383"/>
              <a:gd name="connsiteX2" fmla="*/ 617838 w 618132"/>
              <a:gd name="connsiteY2" fmla="*/ 194255 h 274383"/>
              <a:gd name="connsiteX3" fmla="*/ 426308 w 618132"/>
              <a:gd name="connsiteY3" fmla="*/ 262217 h 274383"/>
              <a:gd name="connsiteX4" fmla="*/ 401594 w 618132"/>
              <a:gd name="connsiteY4" fmla="*/ 101579 h 274383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132"/>
              <a:gd name="connsiteY0" fmla="*/ 8904 h 293970"/>
              <a:gd name="connsiteX1" fmla="*/ 457200 w 618132"/>
              <a:gd name="connsiteY1" fmla="*/ 21260 h 293970"/>
              <a:gd name="connsiteX2" fmla="*/ 617838 w 618132"/>
              <a:gd name="connsiteY2" fmla="*/ 194255 h 293970"/>
              <a:gd name="connsiteX3" fmla="*/ 426308 w 618132"/>
              <a:gd name="connsiteY3" fmla="*/ 262217 h 293970"/>
              <a:gd name="connsiteX4" fmla="*/ 401594 w 618132"/>
              <a:gd name="connsiteY4" fmla="*/ 101579 h 293970"/>
              <a:gd name="connsiteX0" fmla="*/ 0 w 618664"/>
              <a:gd name="connsiteY0" fmla="*/ 8904 h 274797"/>
              <a:gd name="connsiteX1" fmla="*/ 457200 w 618664"/>
              <a:gd name="connsiteY1" fmla="*/ 21260 h 274797"/>
              <a:gd name="connsiteX2" fmla="*/ 617838 w 618664"/>
              <a:gd name="connsiteY2" fmla="*/ 194255 h 274797"/>
              <a:gd name="connsiteX3" fmla="*/ 402639 w 618664"/>
              <a:gd name="connsiteY3" fmla="*/ 253341 h 274797"/>
              <a:gd name="connsiteX4" fmla="*/ 401594 w 618664"/>
              <a:gd name="connsiteY4" fmla="*/ 101579 h 274797"/>
              <a:gd name="connsiteX0" fmla="*/ 0 w 618081"/>
              <a:gd name="connsiteY0" fmla="*/ 8904 h 281435"/>
              <a:gd name="connsiteX1" fmla="*/ 457200 w 618081"/>
              <a:gd name="connsiteY1" fmla="*/ 21260 h 281435"/>
              <a:gd name="connsiteX2" fmla="*/ 617838 w 618081"/>
              <a:gd name="connsiteY2" fmla="*/ 194255 h 281435"/>
              <a:gd name="connsiteX3" fmla="*/ 402639 w 618081"/>
              <a:gd name="connsiteY3" fmla="*/ 253341 h 281435"/>
              <a:gd name="connsiteX4" fmla="*/ 401594 w 618081"/>
              <a:gd name="connsiteY4" fmla="*/ 101579 h 2814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164"/>
              <a:gd name="connsiteY0" fmla="*/ 7952 h 256735"/>
              <a:gd name="connsiteX1" fmla="*/ 457200 w 587164"/>
              <a:gd name="connsiteY1" fmla="*/ 20308 h 256735"/>
              <a:gd name="connsiteX2" fmla="*/ 586773 w 587164"/>
              <a:gd name="connsiteY2" fmla="*/ 177031 h 256735"/>
              <a:gd name="connsiteX3" fmla="*/ 402639 w 587164"/>
              <a:gd name="connsiteY3" fmla="*/ 252389 h 256735"/>
              <a:gd name="connsiteX4" fmla="*/ 401594 w 587164"/>
              <a:gd name="connsiteY4" fmla="*/ 100627 h 256735"/>
              <a:gd name="connsiteX0" fmla="*/ 0 w 587730"/>
              <a:gd name="connsiteY0" fmla="*/ 7952 h 273366"/>
              <a:gd name="connsiteX1" fmla="*/ 457200 w 587730"/>
              <a:gd name="connsiteY1" fmla="*/ 20308 h 273366"/>
              <a:gd name="connsiteX2" fmla="*/ 586773 w 587730"/>
              <a:gd name="connsiteY2" fmla="*/ 177031 h 273366"/>
              <a:gd name="connsiteX3" fmla="*/ 410385 w 587730"/>
              <a:gd name="connsiteY3" fmla="*/ 271753 h 273366"/>
              <a:gd name="connsiteX4" fmla="*/ 401594 w 587730"/>
              <a:gd name="connsiteY4" fmla="*/ 100627 h 273366"/>
              <a:gd name="connsiteX0" fmla="*/ 0 w 587730"/>
              <a:gd name="connsiteY0" fmla="*/ 7952 h 275651"/>
              <a:gd name="connsiteX1" fmla="*/ 457200 w 587730"/>
              <a:gd name="connsiteY1" fmla="*/ 20308 h 275651"/>
              <a:gd name="connsiteX2" fmla="*/ 586773 w 587730"/>
              <a:gd name="connsiteY2" fmla="*/ 177031 h 275651"/>
              <a:gd name="connsiteX3" fmla="*/ 410385 w 587730"/>
              <a:gd name="connsiteY3" fmla="*/ 271753 h 275651"/>
              <a:gd name="connsiteX4" fmla="*/ 401594 w 587730"/>
              <a:gd name="connsiteY4" fmla="*/ 100627 h 27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730" h="275651">
                <a:moveTo>
                  <a:pt x="0" y="7952"/>
                </a:moveTo>
                <a:cubicBezTo>
                  <a:pt x="177113" y="-1316"/>
                  <a:pt x="359405" y="-7872"/>
                  <a:pt x="457200" y="20308"/>
                </a:cubicBezTo>
                <a:cubicBezTo>
                  <a:pt x="554995" y="48488"/>
                  <a:pt x="594576" y="84776"/>
                  <a:pt x="586773" y="177031"/>
                </a:cubicBezTo>
                <a:cubicBezTo>
                  <a:pt x="578970" y="269286"/>
                  <a:pt x="473793" y="284487"/>
                  <a:pt x="410385" y="271753"/>
                </a:cubicBezTo>
                <a:cubicBezTo>
                  <a:pt x="346977" y="259019"/>
                  <a:pt x="301712" y="117820"/>
                  <a:pt x="401594" y="100627"/>
                </a:cubicBezTo>
              </a:path>
            </a:pathLst>
          </a:custGeom>
          <a:noFill/>
          <a:ln w="19050" cap="flat" cmpd="sng" algn="ctr">
            <a:gradFill>
              <a:gsLst>
                <a:gs pos="56000">
                  <a:schemeClr val="bg1"/>
                </a:gs>
                <a:gs pos="0">
                  <a:schemeClr val="bg1">
                    <a:alpha val="34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triangle" w="sm" len="sm"/>
          </a:ln>
          <a:effectLst>
            <a:outerShdw blurRad="50800" dist="38100" dir="2700000" algn="tl" rotWithShape="0">
              <a:prstClr val="black">
                <a:alpha val="94000"/>
              </a:prstClr>
            </a:outerShdw>
          </a:effectLst>
        </p:spPr>
        <p:txBody>
          <a:bodyPr rot="0" spcFirstLastPara="0" vertOverflow="overflow" horzOverflow="overflow" vert="horz" wrap="square" lIns="68598" tIns="34299" rIns="68598" bIns="3429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Triangle 22">
            <a:extLst>
              <a:ext uri="{FF2B5EF4-FFF2-40B4-BE49-F238E27FC236}">
                <a16:creationId xmlns:a16="http://schemas.microsoft.com/office/drawing/2014/main" id="{60CC1875-1BC3-4D88-BD7C-AB54622B63C4}"/>
              </a:ext>
            </a:extLst>
          </p:cNvPr>
          <p:cNvSpPr/>
          <p:nvPr/>
        </p:nvSpPr>
        <p:spPr bwMode="auto">
          <a:xfrm rot="14653535">
            <a:off x="4687266" y="1740768"/>
            <a:ext cx="871838" cy="2776155"/>
          </a:xfrm>
          <a:custGeom>
            <a:avLst/>
            <a:gdLst>
              <a:gd name="connsiteX0" fmla="*/ 0 w 1026826"/>
              <a:gd name="connsiteY0" fmla="*/ 2143292 h 2143292"/>
              <a:gd name="connsiteX1" fmla="*/ 513413 w 1026826"/>
              <a:gd name="connsiteY1" fmla="*/ 0 h 2143292"/>
              <a:gd name="connsiteX2" fmla="*/ 1026826 w 1026826"/>
              <a:gd name="connsiteY2" fmla="*/ 2143292 h 2143292"/>
              <a:gd name="connsiteX3" fmla="*/ 0 w 1026826"/>
              <a:gd name="connsiteY3" fmla="*/ 2143292 h 2143292"/>
              <a:gd name="connsiteX0" fmla="*/ 0 w 513413"/>
              <a:gd name="connsiteY0" fmla="*/ 2143292 h 5134758"/>
              <a:gd name="connsiteX1" fmla="*/ 513413 w 513413"/>
              <a:gd name="connsiteY1" fmla="*/ 0 h 5134758"/>
              <a:gd name="connsiteX2" fmla="*/ 447947 w 513413"/>
              <a:gd name="connsiteY2" fmla="*/ 5134758 h 5134758"/>
              <a:gd name="connsiteX3" fmla="*/ 0 w 513413"/>
              <a:gd name="connsiteY3" fmla="*/ 2143292 h 5134758"/>
              <a:gd name="connsiteX0" fmla="*/ 0 w 961256"/>
              <a:gd name="connsiteY0" fmla="*/ 5156417 h 5156417"/>
              <a:gd name="connsiteX1" fmla="*/ 961256 w 961256"/>
              <a:gd name="connsiteY1" fmla="*/ 0 h 5156417"/>
              <a:gd name="connsiteX2" fmla="*/ 895790 w 961256"/>
              <a:gd name="connsiteY2" fmla="*/ 5134758 h 5156417"/>
              <a:gd name="connsiteX3" fmla="*/ 0 w 961256"/>
              <a:gd name="connsiteY3" fmla="*/ 5156417 h 5156417"/>
              <a:gd name="connsiteX0" fmla="*/ 0 w 1031451"/>
              <a:gd name="connsiteY0" fmla="*/ 5156417 h 5491574"/>
              <a:gd name="connsiteX1" fmla="*/ 961256 w 1031451"/>
              <a:gd name="connsiteY1" fmla="*/ 0 h 5491574"/>
              <a:gd name="connsiteX2" fmla="*/ 1031451 w 1031451"/>
              <a:gd name="connsiteY2" fmla="*/ 5491574 h 5491574"/>
              <a:gd name="connsiteX3" fmla="*/ 0 w 1031451"/>
              <a:gd name="connsiteY3" fmla="*/ 5156417 h 5491574"/>
              <a:gd name="connsiteX0" fmla="*/ 0 w 995644"/>
              <a:gd name="connsiteY0" fmla="*/ 5564894 h 5564894"/>
              <a:gd name="connsiteX1" fmla="*/ 925449 w 995644"/>
              <a:gd name="connsiteY1" fmla="*/ 0 h 5564894"/>
              <a:gd name="connsiteX2" fmla="*/ 995644 w 995644"/>
              <a:gd name="connsiteY2" fmla="*/ 5491574 h 5564894"/>
              <a:gd name="connsiteX3" fmla="*/ 0 w 995644"/>
              <a:gd name="connsiteY3" fmla="*/ 5564894 h 5564894"/>
              <a:gd name="connsiteX0" fmla="*/ 0 w 2781701"/>
              <a:gd name="connsiteY0" fmla="*/ 5564894 h 5564894"/>
              <a:gd name="connsiteX1" fmla="*/ 925449 w 2781701"/>
              <a:gd name="connsiteY1" fmla="*/ 0 h 5564894"/>
              <a:gd name="connsiteX2" fmla="*/ 2781701 w 2781701"/>
              <a:gd name="connsiteY2" fmla="*/ 3499172 h 5564894"/>
              <a:gd name="connsiteX3" fmla="*/ 0 w 2781701"/>
              <a:gd name="connsiteY3" fmla="*/ 5564894 h 5564894"/>
              <a:gd name="connsiteX0" fmla="*/ 637813 w 1856252"/>
              <a:gd name="connsiteY0" fmla="*/ 4189023 h 4189023"/>
              <a:gd name="connsiteX1" fmla="*/ 0 w 1856252"/>
              <a:gd name="connsiteY1" fmla="*/ 0 h 4189023"/>
              <a:gd name="connsiteX2" fmla="*/ 1856252 w 1856252"/>
              <a:gd name="connsiteY2" fmla="*/ 3499172 h 4189023"/>
              <a:gd name="connsiteX3" fmla="*/ 637813 w 1856252"/>
              <a:gd name="connsiteY3" fmla="*/ 4189023 h 4189023"/>
              <a:gd name="connsiteX0" fmla="*/ 0 w 2894591"/>
              <a:gd name="connsiteY0" fmla="*/ 5643554 h 5643554"/>
              <a:gd name="connsiteX1" fmla="*/ 1038339 w 2894591"/>
              <a:gd name="connsiteY1" fmla="*/ 0 h 5643554"/>
              <a:gd name="connsiteX2" fmla="*/ 2894591 w 2894591"/>
              <a:gd name="connsiteY2" fmla="*/ 3499172 h 5643554"/>
              <a:gd name="connsiteX3" fmla="*/ 0 w 2894591"/>
              <a:gd name="connsiteY3" fmla="*/ 5643554 h 5643554"/>
              <a:gd name="connsiteX0" fmla="*/ 0 w 1550506"/>
              <a:gd name="connsiteY0" fmla="*/ 5643554 h 5696664"/>
              <a:gd name="connsiteX1" fmla="*/ 1038339 w 1550506"/>
              <a:gd name="connsiteY1" fmla="*/ 0 h 5696664"/>
              <a:gd name="connsiteX2" fmla="*/ 1550506 w 1550506"/>
              <a:gd name="connsiteY2" fmla="*/ 5696664 h 5696664"/>
              <a:gd name="connsiteX3" fmla="*/ 0 w 1550506"/>
              <a:gd name="connsiteY3" fmla="*/ 5643554 h 5696664"/>
              <a:gd name="connsiteX0" fmla="*/ 0 w 1515769"/>
              <a:gd name="connsiteY0" fmla="*/ 5643554 h 6337417"/>
              <a:gd name="connsiteX1" fmla="*/ 1038339 w 1515769"/>
              <a:gd name="connsiteY1" fmla="*/ 0 h 6337417"/>
              <a:gd name="connsiteX2" fmla="*/ 1515769 w 1515769"/>
              <a:gd name="connsiteY2" fmla="*/ 6337417 h 6337417"/>
              <a:gd name="connsiteX3" fmla="*/ 0 w 1515769"/>
              <a:gd name="connsiteY3" fmla="*/ 5643554 h 6337417"/>
              <a:gd name="connsiteX0" fmla="*/ 0 w 1984130"/>
              <a:gd name="connsiteY0" fmla="*/ 6441143 h 6441143"/>
              <a:gd name="connsiteX1" fmla="*/ 1506700 w 1984130"/>
              <a:gd name="connsiteY1" fmla="*/ 0 h 6441143"/>
              <a:gd name="connsiteX2" fmla="*/ 1984130 w 1984130"/>
              <a:gd name="connsiteY2" fmla="*/ 6337417 h 6441143"/>
              <a:gd name="connsiteX3" fmla="*/ 0 w 1984130"/>
              <a:gd name="connsiteY3" fmla="*/ 6441143 h 6441143"/>
              <a:gd name="connsiteX0" fmla="*/ 0 w 1262939"/>
              <a:gd name="connsiteY0" fmla="*/ 5508624 h 6337417"/>
              <a:gd name="connsiteX1" fmla="*/ 785509 w 1262939"/>
              <a:gd name="connsiteY1" fmla="*/ 0 h 6337417"/>
              <a:gd name="connsiteX2" fmla="*/ 1262939 w 1262939"/>
              <a:gd name="connsiteY2" fmla="*/ 6337417 h 6337417"/>
              <a:gd name="connsiteX3" fmla="*/ 0 w 1262939"/>
              <a:gd name="connsiteY3" fmla="*/ 5508624 h 6337417"/>
              <a:gd name="connsiteX0" fmla="*/ 0 w 785509"/>
              <a:gd name="connsiteY0" fmla="*/ 5508624 h 5508624"/>
              <a:gd name="connsiteX1" fmla="*/ 785509 w 785509"/>
              <a:gd name="connsiteY1" fmla="*/ 0 h 5508624"/>
              <a:gd name="connsiteX2" fmla="*/ 515801 w 785509"/>
              <a:gd name="connsiteY2" fmla="*/ 4830169 h 5508624"/>
              <a:gd name="connsiteX3" fmla="*/ 0 w 785509"/>
              <a:gd name="connsiteY3" fmla="*/ 5508624 h 5508624"/>
              <a:gd name="connsiteX0" fmla="*/ 0 w 544164"/>
              <a:gd name="connsiteY0" fmla="*/ 5140679 h 5140679"/>
              <a:gd name="connsiteX1" fmla="*/ 544164 w 544164"/>
              <a:gd name="connsiteY1" fmla="*/ 0 h 5140679"/>
              <a:gd name="connsiteX2" fmla="*/ 274456 w 544164"/>
              <a:gd name="connsiteY2" fmla="*/ 4830169 h 5140679"/>
              <a:gd name="connsiteX3" fmla="*/ 0 w 544164"/>
              <a:gd name="connsiteY3" fmla="*/ 5140679 h 5140679"/>
              <a:gd name="connsiteX0" fmla="*/ 0 w 1156816"/>
              <a:gd name="connsiteY0" fmla="*/ 5140679 h 5140679"/>
              <a:gd name="connsiteX1" fmla="*/ 544164 w 1156816"/>
              <a:gd name="connsiteY1" fmla="*/ 0 h 5140679"/>
              <a:gd name="connsiteX2" fmla="*/ 1156816 w 1156816"/>
              <a:gd name="connsiteY2" fmla="*/ 3513032 h 5140679"/>
              <a:gd name="connsiteX3" fmla="*/ 0 w 1156816"/>
              <a:gd name="connsiteY3" fmla="*/ 5140679 h 5140679"/>
              <a:gd name="connsiteX0" fmla="*/ 454835 w 612652"/>
              <a:gd name="connsiteY0" fmla="*/ 3627002 h 3627002"/>
              <a:gd name="connsiteX1" fmla="*/ 0 w 612652"/>
              <a:gd name="connsiteY1" fmla="*/ 0 h 3627002"/>
              <a:gd name="connsiteX2" fmla="*/ 612652 w 612652"/>
              <a:gd name="connsiteY2" fmla="*/ 3513032 h 3627002"/>
              <a:gd name="connsiteX3" fmla="*/ 454835 w 612652"/>
              <a:gd name="connsiteY3" fmla="*/ 3627002 h 3627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652" h="3627002">
                <a:moveTo>
                  <a:pt x="454835" y="3627002"/>
                </a:moveTo>
                <a:lnTo>
                  <a:pt x="0" y="0"/>
                </a:lnTo>
                <a:lnTo>
                  <a:pt x="612652" y="3513032"/>
                </a:lnTo>
                <a:lnTo>
                  <a:pt x="454835" y="3627002"/>
                </a:lnTo>
                <a:close/>
              </a:path>
            </a:pathLst>
          </a:custGeom>
          <a:gradFill>
            <a:gsLst>
              <a:gs pos="89000">
                <a:srgbClr val="FFFF00">
                  <a:alpha val="0"/>
                </a:srgbClr>
              </a:gs>
              <a:gs pos="28000">
                <a:srgbClr val="FFFF00">
                  <a:alpha val="78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</a:bodyPr>
          <a:lstStyle/>
          <a:p>
            <a:pPr algn="ctr" defTabSz="685983"/>
            <a:endParaRPr lang="en-US" sz="1050" b="1" dirty="0">
              <a:latin typeface="Arial" pitchFamily="-110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A31B6B8-90D2-42EE-9B24-0DA78D34B5D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955453" y="3142688"/>
            <a:ext cx="815015" cy="6721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2439A20-D62C-4CD7-BB08-304EDD36397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617" y="4088967"/>
            <a:ext cx="336533" cy="4567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F5A088F-708A-4C2E-88F8-D5B222C7519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02" y="3098457"/>
            <a:ext cx="94322" cy="12802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97370BA-3E6F-4F85-948E-5A6138CCBAF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alphaModFix amt="8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432172" y="4225963"/>
            <a:ext cx="71033" cy="964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53E13-567D-4E29-9E85-7CA31FD6903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3393">
            <a:off x="7241682" y="1165616"/>
            <a:ext cx="219087" cy="1806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801557F-EBAD-441E-B126-D516D4674E2A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2399045" y="3525073"/>
            <a:ext cx="862226" cy="4453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Triangle 22">
            <a:extLst>
              <a:ext uri="{FF2B5EF4-FFF2-40B4-BE49-F238E27FC236}">
                <a16:creationId xmlns:a16="http://schemas.microsoft.com/office/drawing/2014/main" id="{0AC42997-9F6B-4CF0-B3C2-A022876381A5}"/>
              </a:ext>
            </a:extLst>
          </p:cNvPr>
          <p:cNvSpPr/>
          <p:nvPr/>
        </p:nvSpPr>
        <p:spPr bwMode="auto">
          <a:xfrm rot="12042200">
            <a:off x="9883199" y="2056233"/>
            <a:ext cx="438623" cy="2883116"/>
          </a:xfrm>
          <a:custGeom>
            <a:avLst/>
            <a:gdLst>
              <a:gd name="connsiteX0" fmla="*/ 0 w 1026826"/>
              <a:gd name="connsiteY0" fmla="*/ 2143292 h 2143292"/>
              <a:gd name="connsiteX1" fmla="*/ 513413 w 1026826"/>
              <a:gd name="connsiteY1" fmla="*/ 0 h 2143292"/>
              <a:gd name="connsiteX2" fmla="*/ 1026826 w 1026826"/>
              <a:gd name="connsiteY2" fmla="*/ 2143292 h 2143292"/>
              <a:gd name="connsiteX3" fmla="*/ 0 w 1026826"/>
              <a:gd name="connsiteY3" fmla="*/ 2143292 h 2143292"/>
              <a:gd name="connsiteX0" fmla="*/ 0 w 513413"/>
              <a:gd name="connsiteY0" fmla="*/ 2143292 h 5134758"/>
              <a:gd name="connsiteX1" fmla="*/ 513413 w 513413"/>
              <a:gd name="connsiteY1" fmla="*/ 0 h 5134758"/>
              <a:gd name="connsiteX2" fmla="*/ 447947 w 513413"/>
              <a:gd name="connsiteY2" fmla="*/ 5134758 h 5134758"/>
              <a:gd name="connsiteX3" fmla="*/ 0 w 513413"/>
              <a:gd name="connsiteY3" fmla="*/ 2143292 h 5134758"/>
              <a:gd name="connsiteX0" fmla="*/ 0 w 961256"/>
              <a:gd name="connsiteY0" fmla="*/ 5156417 h 5156417"/>
              <a:gd name="connsiteX1" fmla="*/ 961256 w 961256"/>
              <a:gd name="connsiteY1" fmla="*/ 0 h 5156417"/>
              <a:gd name="connsiteX2" fmla="*/ 895790 w 961256"/>
              <a:gd name="connsiteY2" fmla="*/ 5134758 h 5156417"/>
              <a:gd name="connsiteX3" fmla="*/ 0 w 961256"/>
              <a:gd name="connsiteY3" fmla="*/ 5156417 h 5156417"/>
              <a:gd name="connsiteX0" fmla="*/ 0 w 1031451"/>
              <a:gd name="connsiteY0" fmla="*/ 5156417 h 5491574"/>
              <a:gd name="connsiteX1" fmla="*/ 961256 w 1031451"/>
              <a:gd name="connsiteY1" fmla="*/ 0 h 5491574"/>
              <a:gd name="connsiteX2" fmla="*/ 1031451 w 1031451"/>
              <a:gd name="connsiteY2" fmla="*/ 5491574 h 5491574"/>
              <a:gd name="connsiteX3" fmla="*/ 0 w 1031451"/>
              <a:gd name="connsiteY3" fmla="*/ 5156417 h 5491574"/>
              <a:gd name="connsiteX0" fmla="*/ 0 w 995644"/>
              <a:gd name="connsiteY0" fmla="*/ 5564894 h 5564894"/>
              <a:gd name="connsiteX1" fmla="*/ 925449 w 995644"/>
              <a:gd name="connsiteY1" fmla="*/ 0 h 5564894"/>
              <a:gd name="connsiteX2" fmla="*/ 995644 w 995644"/>
              <a:gd name="connsiteY2" fmla="*/ 5491574 h 5564894"/>
              <a:gd name="connsiteX3" fmla="*/ 0 w 995644"/>
              <a:gd name="connsiteY3" fmla="*/ 5564894 h 5564894"/>
              <a:gd name="connsiteX0" fmla="*/ 0 w 2781701"/>
              <a:gd name="connsiteY0" fmla="*/ 5564894 h 5564894"/>
              <a:gd name="connsiteX1" fmla="*/ 925449 w 2781701"/>
              <a:gd name="connsiteY1" fmla="*/ 0 h 5564894"/>
              <a:gd name="connsiteX2" fmla="*/ 2781701 w 2781701"/>
              <a:gd name="connsiteY2" fmla="*/ 3499172 h 5564894"/>
              <a:gd name="connsiteX3" fmla="*/ 0 w 2781701"/>
              <a:gd name="connsiteY3" fmla="*/ 5564894 h 5564894"/>
              <a:gd name="connsiteX0" fmla="*/ 637813 w 1856252"/>
              <a:gd name="connsiteY0" fmla="*/ 4189023 h 4189023"/>
              <a:gd name="connsiteX1" fmla="*/ 0 w 1856252"/>
              <a:gd name="connsiteY1" fmla="*/ 0 h 4189023"/>
              <a:gd name="connsiteX2" fmla="*/ 1856252 w 1856252"/>
              <a:gd name="connsiteY2" fmla="*/ 3499172 h 4189023"/>
              <a:gd name="connsiteX3" fmla="*/ 637813 w 1856252"/>
              <a:gd name="connsiteY3" fmla="*/ 4189023 h 4189023"/>
              <a:gd name="connsiteX0" fmla="*/ 0 w 2894591"/>
              <a:gd name="connsiteY0" fmla="*/ 5643554 h 5643554"/>
              <a:gd name="connsiteX1" fmla="*/ 1038339 w 2894591"/>
              <a:gd name="connsiteY1" fmla="*/ 0 h 5643554"/>
              <a:gd name="connsiteX2" fmla="*/ 2894591 w 2894591"/>
              <a:gd name="connsiteY2" fmla="*/ 3499172 h 5643554"/>
              <a:gd name="connsiteX3" fmla="*/ 0 w 2894591"/>
              <a:gd name="connsiteY3" fmla="*/ 5643554 h 5643554"/>
              <a:gd name="connsiteX0" fmla="*/ 0 w 1550506"/>
              <a:gd name="connsiteY0" fmla="*/ 5643554 h 5696664"/>
              <a:gd name="connsiteX1" fmla="*/ 1038339 w 1550506"/>
              <a:gd name="connsiteY1" fmla="*/ 0 h 5696664"/>
              <a:gd name="connsiteX2" fmla="*/ 1550506 w 1550506"/>
              <a:gd name="connsiteY2" fmla="*/ 5696664 h 5696664"/>
              <a:gd name="connsiteX3" fmla="*/ 0 w 1550506"/>
              <a:gd name="connsiteY3" fmla="*/ 5643554 h 5696664"/>
              <a:gd name="connsiteX0" fmla="*/ 0 w 1515769"/>
              <a:gd name="connsiteY0" fmla="*/ 5643554 h 6337417"/>
              <a:gd name="connsiteX1" fmla="*/ 1038339 w 1515769"/>
              <a:gd name="connsiteY1" fmla="*/ 0 h 6337417"/>
              <a:gd name="connsiteX2" fmla="*/ 1515769 w 1515769"/>
              <a:gd name="connsiteY2" fmla="*/ 6337417 h 6337417"/>
              <a:gd name="connsiteX3" fmla="*/ 0 w 1515769"/>
              <a:gd name="connsiteY3" fmla="*/ 5643554 h 6337417"/>
              <a:gd name="connsiteX0" fmla="*/ 0 w 1984130"/>
              <a:gd name="connsiteY0" fmla="*/ 6441143 h 6441143"/>
              <a:gd name="connsiteX1" fmla="*/ 1506700 w 1984130"/>
              <a:gd name="connsiteY1" fmla="*/ 0 h 6441143"/>
              <a:gd name="connsiteX2" fmla="*/ 1984130 w 1984130"/>
              <a:gd name="connsiteY2" fmla="*/ 6337417 h 6441143"/>
              <a:gd name="connsiteX3" fmla="*/ 0 w 1984130"/>
              <a:gd name="connsiteY3" fmla="*/ 6441143 h 6441143"/>
              <a:gd name="connsiteX0" fmla="*/ 0 w 1262939"/>
              <a:gd name="connsiteY0" fmla="*/ 5508624 h 6337417"/>
              <a:gd name="connsiteX1" fmla="*/ 785509 w 1262939"/>
              <a:gd name="connsiteY1" fmla="*/ 0 h 6337417"/>
              <a:gd name="connsiteX2" fmla="*/ 1262939 w 1262939"/>
              <a:gd name="connsiteY2" fmla="*/ 6337417 h 6337417"/>
              <a:gd name="connsiteX3" fmla="*/ 0 w 1262939"/>
              <a:gd name="connsiteY3" fmla="*/ 5508624 h 6337417"/>
              <a:gd name="connsiteX0" fmla="*/ 0 w 785509"/>
              <a:gd name="connsiteY0" fmla="*/ 5508624 h 5508624"/>
              <a:gd name="connsiteX1" fmla="*/ 785509 w 785509"/>
              <a:gd name="connsiteY1" fmla="*/ 0 h 5508624"/>
              <a:gd name="connsiteX2" fmla="*/ 515801 w 785509"/>
              <a:gd name="connsiteY2" fmla="*/ 4830169 h 5508624"/>
              <a:gd name="connsiteX3" fmla="*/ 0 w 785509"/>
              <a:gd name="connsiteY3" fmla="*/ 5508624 h 5508624"/>
              <a:gd name="connsiteX0" fmla="*/ 0 w 544164"/>
              <a:gd name="connsiteY0" fmla="*/ 5140679 h 5140679"/>
              <a:gd name="connsiteX1" fmla="*/ 544164 w 544164"/>
              <a:gd name="connsiteY1" fmla="*/ 0 h 5140679"/>
              <a:gd name="connsiteX2" fmla="*/ 274456 w 544164"/>
              <a:gd name="connsiteY2" fmla="*/ 4830169 h 5140679"/>
              <a:gd name="connsiteX3" fmla="*/ 0 w 544164"/>
              <a:gd name="connsiteY3" fmla="*/ 5140679 h 5140679"/>
              <a:gd name="connsiteX0" fmla="*/ 0 w 1156816"/>
              <a:gd name="connsiteY0" fmla="*/ 5140679 h 5140679"/>
              <a:gd name="connsiteX1" fmla="*/ 544164 w 1156816"/>
              <a:gd name="connsiteY1" fmla="*/ 0 h 5140679"/>
              <a:gd name="connsiteX2" fmla="*/ 1156816 w 1156816"/>
              <a:gd name="connsiteY2" fmla="*/ 3513032 h 5140679"/>
              <a:gd name="connsiteX3" fmla="*/ 0 w 1156816"/>
              <a:gd name="connsiteY3" fmla="*/ 5140679 h 5140679"/>
              <a:gd name="connsiteX0" fmla="*/ 454835 w 612652"/>
              <a:gd name="connsiteY0" fmla="*/ 3627002 h 3627002"/>
              <a:gd name="connsiteX1" fmla="*/ 0 w 612652"/>
              <a:gd name="connsiteY1" fmla="*/ 0 h 3627002"/>
              <a:gd name="connsiteX2" fmla="*/ 612652 w 612652"/>
              <a:gd name="connsiteY2" fmla="*/ 3513032 h 3627002"/>
              <a:gd name="connsiteX3" fmla="*/ 454835 w 612652"/>
              <a:gd name="connsiteY3" fmla="*/ 3627002 h 3627002"/>
              <a:gd name="connsiteX0" fmla="*/ 541443 w 612652"/>
              <a:gd name="connsiteY0" fmla="*/ 3591711 h 3591710"/>
              <a:gd name="connsiteX1" fmla="*/ 0 w 612652"/>
              <a:gd name="connsiteY1" fmla="*/ 0 h 3591710"/>
              <a:gd name="connsiteX2" fmla="*/ 612652 w 612652"/>
              <a:gd name="connsiteY2" fmla="*/ 3513032 h 3591710"/>
              <a:gd name="connsiteX3" fmla="*/ 541443 w 612652"/>
              <a:gd name="connsiteY3" fmla="*/ 3591711 h 3591710"/>
              <a:gd name="connsiteX0" fmla="*/ 541443 w 692372"/>
              <a:gd name="connsiteY0" fmla="*/ 3591711 h 3714386"/>
              <a:gd name="connsiteX1" fmla="*/ 0 w 692372"/>
              <a:gd name="connsiteY1" fmla="*/ 0 h 3714386"/>
              <a:gd name="connsiteX2" fmla="*/ 692372 w 692372"/>
              <a:gd name="connsiteY2" fmla="*/ 3714386 h 3714386"/>
              <a:gd name="connsiteX3" fmla="*/ 541443 w 692372"/>
              <a:gd name="connsiteY3" fmla="*/ 3591711 h 3714386"/>
              <a:gd name="connsiteX0" fmla="*/ 576771 w 692372"/>
              <a:gd name="connsiteY0" fmla="*/ 3638054 h 3714386"/>
              <a:gd name="connsiteX1" fmla="*/ 0 w 692372"/>
              <a:gd name="connsiteY1" fmla="*/ 0 h 3714386"/>
              <a:gd name="connsiteX2" fmla="*/ 692372 w 692372"/>
              <a:gd name="connsiteY2" fmla="*/ 3714386 h 3714386"/>
              <a:gd name="connsiteX3" fmla="*/ 576771 w 692372"/>
              <a:gd name="connsiteY3" fmla="*/ 3638054 h 3714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372" h="3714386">
                <a:moveTo>
                  <a:pt x="576771" y="3638054"/>
                </a:moveTo>
                <a:lnTo>
                  <a:pt x="0" y="0"/>
                </a:lnTo>
                <a:lnTo>
                  <a:pt x="692372" y="3714386"/>
                </a:lnTo>
                <a:lnTo>
                  <a:pt x="576771" y="3638054"/>
                </a:lnTo>
                <a:close/>
              </a:path>
            </a:pathLst>
          </a:custGeom>
          <a:gradFill>
            <a:gsLst>
              <a:gs pos="89000">
                <a:srgbClr val="FFFF00">
                  <a:alpha val="0"/>
                </a:srgbClr>
              </a:gs>
              <a:gs pos="51000">
                <a:srgbClr val="FFFF00">
                  <a:alpha val="78000"/>
                </a:srgbClr>
              </a:gs>
            </a:gsLst>
            <a:lin ang="0" scaled="0"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68598" tIns="34299" rIns="68598" bIns="34299" numCol="1" rtlCol="0" anchor="ctr" anchorCtr="0" compatLnSpc="1">
            <a:prstTxWarp prst="textNoShape">
              <a:avLst/>
            </a:prstTxWarp>
          </a:bodyPr>
          <a:lstStyle/>
          <a:p>
            <a:pPr algn="ctr" defTabSz="685983"/>
            <a:endParaRPr lang="en-US" sz="1050" b="1" dirty="0">
              <a:latin typeface="Arial" pitchFamily="-110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B027606-B92B-4659-8D16-6BABBF1B2737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3609060" y="2981105"/>
            <a:ext cx="421982" cy="2179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5A5B69C-DC26-46FE-9119-D4CB0106B86F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4817" y="4604270"/>
            <a:ext cx="492012" cy="690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C4BDD8E8-5237-4BBC-980F-4DAE00FD96E1}"/>
              </a:ext>
            </a:extLst>
          </p:cNvPr>
          <p:cNvSpPr txBox="1"/>
          <p:nvPr/>
        </p:nvSpPr>
        <p:spPr>
          <a:xfrm>
            <a:off x="9901062" y="5039486"/>
            <a:ext cx="1275831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Mode S EHS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08AA3B6-4C2F-40A9-8072-10FB49A89C2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794" y="5533416"/>
            <a:ext cx="264405" cy="352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riangle 16">
            <a:extLst>
              <a:ext uri="{FF2B5EF4-FFF2-40B4-BE49-F238E27FC236}">
                <a16:creationId xmlns:a16="http://schemas.microsoft.com/office/drawing/2014/main" id="{DB26698B-61F0-42D0-8224-8EBB823461EF}"/>
              </a:ext>
            </a:extLst>
          </p:cNvPr>
          <p:cNvSpPr/>
          <p:nvPr/>
        </p:nvSpPr>
        <p:spPr>
          <a:xfrm rot="13268962">
            <a:off x="2884592" y="5033898"/>
            <a:ext cx="1140025" cy="611012"/>
          </a:xfrm>
          <a:custGeom>
            <a:avLst/>
            <a:gdLst>
              <a:gd name="connsiteX0" fmla="*/ 0 w 651297"/>
              <a:gd name="connsiteY0" fmla="*/ 484094 h 484094"/>
              <a:gd name="connsiteX1" fmla="*/ 325649 w 651297"/>
              <a:gd name="connsiteY1" fmla="*/ 0 h 484094"/>
              <a:gd name="connsiteX2" fmla="*/ 651297 w 651297"/>
              <a:gd name="connsiteY2" fmla="*/ 484094 h 484094"/>
              <a:gd name="connsiteX3" fmla="*/ 0 w 651297"/>
              <a:gd name="connsiteY3" fmla="*/ 484094 h 484094"/>
              <a:gd name="connsiteX0" fmla="*/ 0 w 897157"/>
              <a:gd name="connsiteY0" fmla="*/ 398929 h 484094"/>
              <a:gd name="connsiteX1" fmla="*/ 571509 w 897157"/>
              <a:gd name="connsiteY1" fmla="*/ 0 h 484094"/>
              <a:gd name="connsiteX2" fmla="*/ 897157 w 897157"/>
              <a:gd name="connsiteY2" fmla="*/ 484094 h 484094"/>
              <a:gd name="connsiteX3" fmla="*/ 0 w 897157"/>
              <a:gd name="connsiteY3" fmla="*/ 398929 h 484094"/>
              <a:gd name="connsiteX0" fmla="*/ 0 w 1140025"/>
              <a:gd name="connsiteY0" fmla="*/ 398929 h 500441"/>
              <a:gd name="connsiteX1" fmla="*/ 571509 w 1140025"/>
              <a:gd name="connsiteY1" fmla="*/ 0 h 500441"/>
              <a:gd name="connsiteX2" fmla="*/ 1140025 w 1140025"/>
              <a:gd name="connsiteY2" fmla="*/ 500441 h 500441"/>
              <a:gd name="connsiteX3" fmla="*/ 0 w 1140025"/>
              <a:gd name="connsiteY3" fmla="*/ 398929 h 500441"/>
              <a:gd name="connsiteX0" fmla="*/ 0 w 1140025"/>
              <a:gd name="connsiteY0" fmla="*/ 398929 h 500441"/>
              <a:gd name="connsiteX1" fmla="*/ 571509 w 1140025"/>
              <a:gd name="connsiteY1" fmla="*/ 0 h 500441"/>
              <a:gd name="connsiteX2" fmla="*/ 1140025 w 1140025"/>
              <a:gd name="connsiteY2" fmla="*/ 500441 h 500441"/>
              <a:gd name="connsiteX3" fmla="*/ 91440 w 1140025"/>
              <a:gd name="connsiteY3" fmla="*/ 490369 h 500441"/>
              <a:gd name="connsiteX0" fmla="*/ 0 w 1140025"/>
              <a:gd name="connsiteY0" fmla="*/ 398929 h 500441"/>
              <a:gd name="connsiteX1" fmla="*/ 571509 w 1140025"/>
              <a:gd name="connsiteY1" fmla="*/ 0 h 500441"/>
              <a:gd name="connsiteX2" fmla="*/ 1140025 w 1140025"/>
              <a:gd name="connsiteY2" fmla="*/ 500441 h 500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40025" h="500441">
                <a:moveTo>
                  <a:pt x="0" y="398929"/>
                </a:moveTo>
                <a:lnTo>
                  <a:pt x="571509" y="0"/>
                </a:lnTo>
                <a:lnTo>
                  <a:pt x="1140025" y="500441"/>
                </a:lnTo>
              </a:path>
            </a:pathLst>
          </a:custGeom>
          <a:gradFill>
            <a:gsLst>
              <a:gs pos="15000">
                <a:schemeClr val="accent1">
                  <a:lumMod val="60000"/>
                  <a:lumOff val="40000"/>
                </a:schemeClr>
              </a:gs>
              <a:gs pos="86000">
                <a:schemeClr val="accent1">
                  <a:lumMod val="20000"/>
                  <a:lumOff val="80000"/>
                  <a:alpha val="37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73858F-66C7-4646-A8D5-E8EC5B1BC945}"/>
              </a:ext>
            </a:extLst>
          </p:cNvPr>
          <p:cNvSpPr txBox="1"/>
          <p:nvPr/>
        </p:nvSpPr>
        <p:spPr>
          <a:xfrm>
            <a:off x="4143720" y="1736121"/>
            <a:ext cx="1462823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Meteorological Profiling UAS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34B2D92-3CE3-4480-B273-4BBA7D6212E0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42" y="1365200"/>
            <a:ext cx="616515" cy="3348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A46B0869-F28C-4368-9F08-76D6C674F6AE}"/>
              </a:ext>
            </a:extLst>
          </p:cNvPr>
          <p:cNvSpPr txBox="1"/>
          <p:nvPr/>
        </p:nvSpPr>
        <p:spPr>
          <a:xfrm>
            <a:off x="6690982" y="4833078"/>
            <a:ext cx="1813605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Targeted Meteorological UAS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1C378B8-3CCA-49B7-B366-5345061B5BD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4719" y="4378275"/>
            <a:ext cx="1060958" cy="3916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29AAA9F0-0895-4775-80AA-8D6F540AAD16}"/>
              </a:ext>
            </a:extLst>
          </p:cNvPr>
          <p:cNvSpPr txBox="1"/>
          <p:nvPr/>
        </p:nvSpPr>
        <p:spPr>
          <a:xfrm>
            <a:off x="3519652" y="4508561"/>
            <a:ext cx="1114416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Doppler Wind Lidar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518634-5449-4C21-8FC0-00B2931DD264}"/>
              </a:ext>
            </a:extLst>
          </p:cNvPr>
          <p:cNvSpPr txBox="1"/>
          <p:nvPr/>
        </p:nvSpPr>
        <p:spPr>
          <a:xfrm>
            <a:off x="7944758" y="3791617"/>
            <a:ext cx="965568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UAM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16F12B1-BA10-461F-BCEF-EC0F62CB44EF}"/>
              </a:ext>
            </a:extLst>
          </p:cNvPr>
          <p:cNvSpPr txBox="1"/>
          <p:nvPr/>
        </p:nvSpPr>
        <p:spPr>
          <a:xfrm>
            <a:off x="8765507" y="1826009"/>
            <a:ext cx="1302580" cy="461665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Aircraft-Based Observations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5D29E1E-AE1E-4781-8645-63A9C183905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01422" y="3820858"/>
            <a:ext cx="405400" cy="405400"/>
          </a:xfrm>
          <a:prstGeom prst="rect">
            <a:avLst/>
          </a:prstGeom>
          <a:noFill/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6BA2E68-7679-432E-B992-4B13BC752D78}"/>
              </a:ext>
            </a:extLst>
          </p:cNvPr>
          <p:cNvSpPr txBox="1"/>
          <p:nvPr/>
        </p:nvSpPr>
        <p:spPr>
          <a:xfrm>
            <a:off x="691190" y="4166858"/>
            <a:ext cx="121374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anose="020B0604020202020204" pitchFamily="34" charset="0"/>
              </a:rPr>
              <a:t>Web Camera</a:t>
            </a:r>
          </a:p>
        </p:txBody>
      </p:sp>
      <p:sp>
        <p:nvSpPr>
          <p:cNvPr id="47" name="Rounded Rectangle 1">
            <a:extLst>
              <a:ext uri="{FF2B5EF4-FFF2-40B4-BE49-F238E27FC236}">
                <a16:creationId xmlns:a16="http://schemas.microsoft.com/office/drawing/2014/main" id="{57926686-8FBC-4980-8C34-7FA3E00AB8A9}"/>
              </a:ext>
            </a:extLst>
          </p:cNvPr>
          <p:cNvSpPr/>
          <p:nvPr/>
        </p:nvSpPr>
        <p:spPr>
          <a:xfrm>
            <a:off x="4698803" y="5533305"/>
            <a:ext cx="1276606" cy="67719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Data Collection</a:t>
            </a:r>
          </a:p>
        </p:txBody>
      </p:sp>
      <p:sp>
        <p:nvSpPr>
          <p:cNvPr id="48" name="Rounded Rectangle 46">
            <a:extLst>
              <a:ext uri="{FF2B5EF4-FFF2-40B4-BE49-F238E27FC236}">
                <a16:creationId xmlns:a16="http://schemas.microsoft.com/office/drawing/2014/main" id="{309C6B43-6F5A-44C4-B99B-2B4774DC5155}"/>
              </a:ext>
            </a:extLst>
          </p:cNvPr>
          <p:cNvSpPr/>
          <p:nvPr/>
        </p:nvSpPr>
        <p:spPr>
          <a:xfrm>
            <a:off x="6048649" y="5533305"/>
            <a:ext cx="1462823" cy="67719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Data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Assimilation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7B5DAF48-9C14-41D5-AF5B-F344D170CEE3}"/>
              </a:ext>
            </a:extLst>
          </p:cNvPr>
          <p:cNvSpPr/>
          <p:nvPr/>
        </p:nvSpPr>
        <p:spPr>
          <a:xfrm>
            <a:off x="7566975" y="5533305"/>
            <a:ext cx="1462823" cy="67719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Analysis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&amp; Forecast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B82162D-25A6-461E-9DBB-8CF8891EED7D}"/>
              </a:ext>
            </a:extLst>
          </p:cNvPr>
          <p:cNvSpPr/>
          <p:nvPr/>
        </p:nvSpPr>
        <p:spPr>
          <a:xfrm>
            <a:off x="10654043" y="5530832"/>
            <a:ext cx="1462823" cy="67719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Data Distribution</a:t>
            </a:r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D7F273CF-ABCD-4F09-9F77-ABD63357C509}"/>
              </a:ext>
            </a:extLst>
          </p:cNvPr>
          <p:cNvSpPr/>
          <p:nvPr/>
        </p:nvSpPr>
        <p:spPr bwMode="auto">
          <a:xfrm rot="5400000">
            <a:off x="5862645" y="5800090"/>
            <a:ext cx="336533" cy="117777"/>
          </a:xfrm>
          <a:prstGeom prst="triangl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2" name="Isosceles Triangle 51">
            <a:extLst>
              <a:ext uri="{FF2B5EF4-FFF2-40B4-BE49-F238E27FC236}">
                <a16:creationId xmlns:a16="http://schemas.microsoft.com/office/drawing/2014/main" id="{ADDB4250-7485-4BB8-AEC3-3FD51737D0E3}"/>
              </a:ext>
            </a:extLst>
          </p:cNvPr>
          <p:cNvSpPr/>
          <p:nvPr/>
        </p:nvSpPr>
        <p:spPr bwMode="auto">
          <a:xfrm rot="5400000">
            <a:off x="7398708" y="5800090"/>
            <a:ext cx="336533" cy="117777"/>
          </a:xfrm>
          <a:prstGeom prst="triangl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0914301F-1962-4E2C-8633-CB8A1BCA046B}"/>
              </a:ext>
            </a:extLst>
          </p:cNvPr>
          <p:cNvSpPr/>
          <p:nvPr/>
        </p:nvSpPr>
        <p:spPr bwMode="auto">
          <a:xfrm rot="5400000">
            <a:off x="8917446" y="5800090"/>
            <a:ext cx="336533" cy="117777"/>
          </a:xfrm>
          <a:prstGeom prst="triangl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0FE11C15-783B-476E-A4B9-2D8CA308E165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786" y="4378275"/>
            <a:ext cx="581643" cy="15076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AFCEA9ED-FC92-4EDC-8694-D6F1D2C672A5}"/>
              </a:ext>
            </a:extLst>
          </p:cNvPr>
          <p:cNvSpPr txBox="1"/>
          <p:nvPr/>
        </p:nvSpPr>
        <p:spPr>
          <a:xfrm>
            <a:off x="691766" y="5183959"/>
            <a:ext cx="930402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cs typeface="Arial" panose="020B0604020202020204" pitchFamily="34" charset="0"/>
              </a:defRPr>
            </a:lvl1pPr>
          </a:lstStyle>
          <a:p>
            <a:r>
              <a:rPr lang="en-US" dirty="0" err="1"/>
              <a:t>Mesonet</a:t>
            </a:r>
            <a:endParaRPr lang="en-US" dirty="0"/>
          </a:p>
        </p:txBody>
      </p:sp>
      <p:sp>
        <p:nvSpPr>
          <p:cNvPr id="56" name="Title 55">
            <a:extLst>
              <a:ext uri="{FF2B5EF4-FFF2-40B4-BE49-F238E27FC236}">
                <a16:creationId xmlns:a16="http://schemas.microsoft.com/office/drawing/2014/main" id="{D232F904-71A2-4ACB-96E3-A7606B27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for Multi-Modal Weather Sensing and Forecasting System for AAM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567B6C6-1E3A-47FA-B967-B3B698DF78D8}"/>
              </a:ext>
            </a:extLst>
          </p:cNvPr>
          <p:cNvSpPr txBox="1"/>
          <p:nvPr/>
        </p:nvSpPr>
        <p:spPr>
          <a:xfrm>
            <a:off x="2625735" y="5914048"/>
            <a:ext cx="1125856" cy="276999"/>
          </a:xfrm>
          <a:prstGeom prst="rect">
            <a:avLst/>
          </a:prstGeom>
          <a:gradFill>
            <a:gsLst>
              <a:gs pos="99000">
                <a:schemeClr val="bg1">
                  <a:alpha val="0"/>
                </a:schemeClr>
              </a:gs>
              <a:gs pos="21000">
                <a:srgbClr val="FFFFFF"/>
              </a:gs>
              <a:gs pos="0">
                <a:schemeClr val="bg1">
                  <a:alpha val="0"/>
                </a:schemeClr>
              </a:gs>
              <a:gs pos="80000">
                <a:schemeClr val="bg1"/>
              </a:gs>
            </a:gsLst>
            <a:lin ang="0" scaled="0"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 b="1">
                <a:cs typeface="Arial" panose="020B0604020202020204" pitchFamily="34" charset="0"/>
              </a:defRPr>
            </a:lvl1pPr>
          </a:lstStyle>
          <a:p>
            <a:r>
              <a:rPr lang="en-US" dirty="0"/>
              <a:t>X-band radar</a:t>
            </a:r>
          </a:p>
        </p:txBody>
      </p:sp>
      <p:sp>
        <p:nvSpPr>
          <p:cNvPr id="59" name="Rounded Rectangle 48">
            <a:extLst>
              <a:ext uri="{FF2B5EF4-FFF2-40B4-BE49-F238E27FC236}">
                <a16:creationId xmlns:a16="http://schemas.microsoft.com/office/drawing/2014/main" id="{96A575AD-9A5F-48BF-8B96-01FFEA770CC2}"/>
              </a:ext>
            </a:extLst>
          </p:cNvPr>
          <p:cNvSpPr/>
          <p:nvPr/>
        </p:nvSpPr>
        <p:spPr>
          <a:xfrm>
            <a:off x="9117980" y="5539624"/>
            <a:ext cx="1462823" cy="67719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Weather Translation</a:t>
            </a: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0BC85747-1094-4273-851A-D00EAEE25270}"/>
              </a:ext>
            </a:extLst>
          </p:cNvPr>
          <p:cNvSpPr/>
          <p:nvPr/>
        </p:nvSpPr>
        <p:spPr bwMode="auto">
          <a:xfrm rot="5400000">
            <a:off x="10468451" y="5806409"/>
            <a:ext cx="336533" cy="117777"/>
          </a:xfrm>
          <a:prstGeom prst="triangl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4C503692-F364-45AD-870D-AB4C92BB4453}"/>
              </a:ext>
            </a:extLst>
          </p:cNvPr>
          <p:cNvCxnSpPr>
            <a:cxnSpLocks/>
          </p:cNvCxnSpPr>
          <p:nvPr/>
        </p:nvCxnSpPr>
        <p:spPr bwMode="auto">
          <a:xfrm flipV="1">
            <a:off x="3751591" y="5533305"/>
            <a:ext cx="1585515" cy="519243"/>
          </a:xfrm>
          <a:prstGeom prst="bentConnector4">
            <a:avLst>
              <a:gd name="adj1" fmla="val 29871"/>
              <a:gd name="adj2" fmla="val 144026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C85EA3E2-E1F0-4945-BE8B-4867C699D679}"/>
              </a:ext>
            </a:extLst>
          </p:cNvPr>
          <p:cNvCxnSpPr>
            <a:cxnSpLocks/>
          </p:cNvCxnSpPr>
          <p:nvPr/>
        </p:nvCxnSpPr>
        <p:spPr bwMode="auto">
          <a:xfrm>
            <a:off x="4634068" y="4739394"/>
            <a:ext cx="703038" cy="793911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DEA2BBD0-BEE2-4849-B129-58D5E7121780}"/>
              </a:ext>
            </a:extLst>
          </p:cNvPr>
          <p:cNvCxnSpPr>
            <a:cxnSpLocks/>
          </p:cNvCxnSpPr>
          <p:nvPr/>
        </p:nvCxnSpPr>
        <p:spPr bwMode="auto">
          <a:xfrm rot="10800000" flipV="1">
            <a:off x="5337106" y="5063911"/>
            <a:ext cx="1353876" cy="469394"/>
          </a:xfrm>
          <a:prstGeom prst="bentConnector2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F6F2BBBC-CF18-4C4C-9F1F-5377C368CE03}"/>
              </a:ext>
            </a:extLst>
          </p:cNvPr>
          <p:cNvSpPr txBox="1"/>
          <p:nvPr/>
        </p:nvSpPr>
        <p:spPr>
          <a:xfrm>
            <a:off x="10992648" y="6144101"/>
            <a:ext cx="12009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Image Credit: MIT LL</a:t>
            </a:r>
          </a:p>
        </p:txBody>
      </p:sp>
    </p:spTree>
    <p:extLst>
      <p:ext uri="{BB962C8B-B14F-4D97-AF65-F5344CB8AC3E}">
        <p14:creationId xmlns:p14="http://schemas.microsoft.com/office/powerpoint/2010/main" val="128546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6EFE3-5F54-4576-BB55-07C66E53F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for Implementing Vision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1F413D2-BB2C-466B-95F2-1D4196B21436}"/>
              </a:ext>
            </a:extLst>
          </p:cNvPr>
          <p:cNvSpPr txBox="1">
            <a:spLocks/>
          </p:cNvSpPr>
          <p:nvPr/>
        </p:nvSpPr>
        <p:spPr>
          <a:xfrm>
            <a:off x="265305" y="3909277"/>
            <a:ext cx="3382946" cy="187149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2500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2013" indent="-341313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1204913" indent="-2286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6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546225" indent="-119063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2860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6pPr>
            <a:lvl7pPr marL="27432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7pPr>
            <a:lvl8pPr marL="32004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8pPr>
            <a:lvl9pPr marL="36576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9pPr>
          </a:lstStyle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Assess weather considerations on the entire AAM ecosystem</a:t>
            </a:r>
          </a:p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Define the high-level weather information requirements to support AAM integration</a:t>
            </a:r>
          </a:p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Create a roadmap for addressing weather information needs for AAM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57DE472F-94BB-441E-8099-A6F22BF506D7}"/>
              </a:ext>
            </a:extLst>
          </p:cNvPr>
          <p:cNvSpPr/>
          <p:nvPr/>
        </p:nvSpPr>
        <p:spPr bwMode="auto">
          <a:xfrm>
            <a:off x="369887" y="1047750"/>
            <a:ext cx="11449050" cy="409575"/>
          </a:xfrm>
          <a:prstGeom prst="rightArrow">
            <a:avLst/>
          </a:prstGeom>
          <a:gradFill flip="none" rotWithShape="1">
            <a:gsLst>
              <a:gs pos="0">
                <a:srgbClr val="FFFFAC"/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12700" cap="flat" cmpd="sng" algn="ctr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7156F5-CC32-4EE1-B9D6-7B853AD516C8}"/>
              </a:ext>
            </a:extLst>
          </p:cNvPr>
          <p:cNvSpPr txBox="1"/>
          <p:nvPr/>
        </p:nvSpPr>
        <p:spPr>
          <a:xfrm>
            <a:off x="1736435" y="1676400"/>
            <a:ext cx="1847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400" b="1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1F69531-E1F9-430D-B14F-8C8C8054A6BE}"/>
              </a:ext>
            </a:extLst>
          </p:cNvPr>
          <p:cNvSpPr txBox="1">
            <a:spLocks/>
          </p:cNvSpPr>
          <p:nvPr/>
        </p:nvSpPr>
        <p:spPr>
          <a:xfrm>
            <a:off x="4364023" y="3909277"/>
            <a:ext cx="3460778" cy="233590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2500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2013" indent="-341313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1204913" indent="-2286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6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546225" indent="-119063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2860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6pPr>
            <a:lvl7pPr marL="27432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7pPr>
            <a:lvl8pPr marL="32004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8pPr>
            <a:lvl9pPr marL="36576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9pPr>
          </a:lstStyle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Explore and develop weather sensing and forecasting technology to mitigate gaps</a:t>
            </a:r>
          </a:p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Start development of weather translation tools</a:t>
            </a:r>
          </a:p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Work with AAM end users to ensure weather information from novel technology meets needs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474B26B-75D9-4AF3-9E68-776354CE986A}"/>
              </a:ext>
            </a:extLst>
          </p:cNvPr>
          <p:cNvSpPr txBox="1">
            <a:spLocks/>
          </p:cNvSpPr>
          <p:nvPr/>
        </p:nvSpPr>
        <p:spPr>
          <a:xfrm>
            <a:off x="8374049" y="3909277"/>
            <a:ext cx="3602021" cy="23359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2500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2013" indent="-341313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1204913" indent="-2286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6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546225" indent="-119063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1828800" algn="l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2860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6pPr>
            <a:lvl7pPr marL="27432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7pPr>
            <a:lvl8pPr marL="32004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8pPr>
            <a:lvl9pPr marL="36576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9pPr>
          </a:lstStyle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Continue to refine weather sensing and forecasting technology from increased understanding as AAM matures</a:t>
            </a:r>
          </a:p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Test and integrate tools and algorithms for AAM operations given weather constraints</a:t>
            </a:r>
          </a:p>
          <a:p>
            <a:pPr marL="256032" indent="-256032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SzPct val="100000"/>
            </a:pPr>
            <a:r>
              <a:rPr lang="en-US" sz="1500" kern="0" dirty="0"/>
              <a:t>Build out infrastructure scalable as tempo of operations increases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DE23D6-40E9-4F21-A87D-83AF580432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1" b="61287"/>
          <a:stretch/>
        </p:blipFill>
        <p:spPr>
          <a:xfrm>
            <a:off x="471399" y="1826657"/>
            <a:ext cx="3176852" cy="194479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0F9769-2B96-4F0C-8018-C3910D719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498" y="1831986"/>
            <a:ext cx="3176852" cy="193251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73D338-5ACE-46A1-B4F7-4F89BDA92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7597" y="1822492"/>
            <a:ext cx="3176852" cy="195437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AF7576-54C2-F14B-88B8-F3BF287E2A29}"/>
              </a:ext>
            </a:extLst>
          </p:cNvPr>
          <p:cNvSpPr txBox="1"/>
          <p:nvPr/>
        </p:nvSpPr>
        <p:spPr>
          <a:xfrm>
            <a:off x="994531" y="1457325"/>
            <a:ext cx="2143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kern="0" dirty="0"/>
              <a:t>Near-term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02959D-1E19-D047-9128-A47260375DE6}"/>
              </a:ext>
            </a:extLst>
          </p:cNvPr>
          <p:cNvSpPr txBox="1"/>
          <p:nvPr/>
        </p:nvSpPr>
        <p:spPr>
          <a:xfrm>
            <a:off x="5022631" y="1457325"/>
            <a:ext cx="2143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kern="0" dirty="0"/>
              <a:t>Mid-term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01CF99-640B-D94D-A339-AD52F7030537}"/>
              </a:ext>
            </a:extLst>
          </p:cNvPr>
          <p:cNvSpPr txBox="1"/>
          <p:nvPr/>
        </p:nvSpPr>
        <p:spPr>
          <a:xfrm>
            <a:off x="9050729" y="1457325"/>
            <a:ext cx="2143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kern="0" dirty="0"/>
              <a:t>Long-term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465B78-5DDA-4BB4-A04A-6BA465DDBD2D}"/>
              </a:ext>
            </a:extLst>
          </p:cNvPr>
          <p:cNvSpPr txBox="1"/>
          <p:nvPr/>
        </p:nvSpPr>
        <p:spPr>
          <a:xfrm>
            <a:off x="1367809" y="6708515"/>
            <a:ext cx="15039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b="1" dirty="0"/>
              <a:t>Other Image Credit: MIT 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763ECF-AB38-4286-8381-40B6AC715F27}"/>
              </a:ext>
            </a:extLst>
          </p:cNvPr>
          <p:cNvSpPr txBox="1"/>
          <p:nvPr/>
        </p:nvSpPr>
        <p:spPr>
          <a:xfrm>
            <a:off x="3354748" y="3640307"/>
            <a:ext cx="36740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FAA</a:t>
            </a:r>
          </a:p>
        </p:txBody>
      </p:sp>
    </p:spTree>
    <p:extLst>
      <p:ext uri="{BB962C8B-B14F-4D97-AF65-F5344CB8AC3E}">
        <p14:creationId xmlns:p14="http://schemas.microsoft.com/office/powerpoint/2010/main" val="3881411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43F737-8A07-42D6-98A9-E65D2F3B16D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0224" y="1019042"/>
            <a:ext cx="6617776" cy="5234816"/>
          </a:xfrm>
        </p:spPr>
        <p:txBody>
          <a:bodyPr/>
          <a:lstStyle/>
          <a:p>
            <a:r>
              <a:rPr lang="en-US" dirty="0"/>
              <a:t>Initial UAM Airspace Research Roadmap developed by NASA</a:t>
            </a:r>
          </a:p>
          <a:p>
            <a:pPr lvl="1"/>
            <a:r>
              <a:rPr lang="en-US" dirty="0"/>
              <a:t>Currently </a:t>
            </a:r>
            <a:r>
              <a:rPr lang="en-US"/>
              <a:t>a document</a:t>
            </a:r>
            <a:endParaRPr lang="en-US" dirty="0"/>
          </a:p>
          <a:p>
            <a:pPr lvl="1"/>
            <a:r>
              <a:rPr lang="en-US" dirty="0"/>
              <a:t>Establishes a framework to help meet goal of evolving UAM airspace towards UML-4</a:t>
            </a:r>
          </a:p>
          <a:p>
            <a:endParaRPr lang="en-US" dirty="0"/>
          </a:p>
          <a:p>
            <a:r>
              <a:rPr lang="en-US" dirty="0"/>
              <a:t>UAM airspace is decomposed into discrete research elements and components</a:t>
            </a:r>
          </a:p>
          <a:p>
            <a:pPr lvl="1"/>
            <a:r>
              <a:rPr lang="en-US" dirty="0"/>
              <a:t>A table of research requirements for each element at UML-2, UML-3, and UML-4 </a:t>
            </a:r>
          </a:p>
          <a:p>
            <a:endParaRPr lang="en-US" dirty="0"/>
          </a:p>
          <a:p>
            <a:r>
              <a:rPr lang="en-US" dirty="0"/>
              <a:t>Currently in process of adding a weather element to roadmap</a:t>
            </a:r>
          </a:p>
          <a:p>
            <a:pPr lvl="1"/>
            <a:r>
              <a:rPr lang="en-US" dirty="0"/>
              <a:t>Weather is expected to be a primary hazard</a:t>
            </a:r>
          </a:p>
          <a:p>
            <a:pPr lvl="1"/>
            <a:r>
              <a:rPr lang="en-US" dirty="0"/>
              <a:t>Define high-level weather requirements to support safe, efficient, and high-tempo operations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286BF1-89AD-4E02-91D7-926BE83F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Develop Weather Research Roadmap to Support UAM and AAM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FC63C4-88F5-4F09-87E0-542309FD8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188" y="1019042"/>
            <a:ext cx="4563036" cy="52348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2A8FF3-1C5A-4453-AECD-D5BCEAF49960}"/>
              </a:ext>
            </a:extLst>
          </p:cNvPr>
          <p:cNvSpPr txBox="1"/>
          <p:nvPr/>
        </p:nvSpPr>
        <p:spPr>
          <a:xfrm>
            <a:off x="4887362" y="6368610"/>
            <a:ext cx="2414099" cy="382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"/>
              </a:spcAft>
            </a:pPr>
            <a:r>
              <a:rPr lang="en-US" sz="900" b="1" dirty="0"/>
              <a:t>UAM = Urban Air Mobility</a:t>
            </a:r>
          </a:p>
          <a:p>
            <a:pPr algn="ctr">
              <a:spcAft>
                <a:spcPts val="100"/>
              </a:spcAft>
            </a:pPr>
            <a:r>
              <a:rPr lang="en-US" sz="900" b="1" dirty="0"/>
              <a:t>UML = UAM Maturity Level</a:t>
            </a:r>
          </a:p>
        </p:txBody>
      </p:sp>
    </p:spTree>
    <p:extLst>
      <p:ext uri="{BB962C8B-B14F-4D97-AF65-F5344CB8AC3E}">
        <p14:creationId xmlns:p14="http://schemas.microsoft.com/office/powerpoint/2010/main" val="3766373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B3AEB-9235-4ADE-AA16-E6129C004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2F9A3-CF7E-4C1E-8715-7D2470213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502" y="1560945"/>
            <a:ext cx="10890504" cy="455639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AAM presents novel weather challenge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/>
              <a:t>Low-altitude off-airport </a:t>
            </a:r>
            <a:r>
              <a:rPr lang="en-US" dirty="0"/>
              <a:t>information at hyperlocal scales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US" sz="1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US" sz="1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MIT Lincoln Laboratory </a:t>
            </a:r>
            <a:r>
              <a:rPr lang="en-US"/>
              <a:t>has been applying a </a:t>
            </a:r>
            <a:r>
              <a:rPr lang="en-US" dirty="0"/>
              <a:t>framework to assess weather information requirements </a:t>
            </a:r>
            <a:r>
              <a:rPr lang="en-US"/>
              <a:t>and identify technology gaps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US" sz="1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sz="10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/>
              <a:t>An integrated multi-modal scalable weather </a:t>
            </a:r>
            <a:r>
              <a:rPr lang="en-US"/>
              <a:t>system could facilitate </a:t>
            </a:r>
            <a:r>
              <a:rPr lang="en-US" dirty="0"/>
              <a:t>safe and efficient </a:t>
            </a:r>
            <a:r>
              <a:rPr lang="en-US"/>
              <a:t>AAM operations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/>
              <a:t>Potential to fill gaps between observation locations, provide more rapid updates, translate to AAM-specific constraints, and include forecast confidence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84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01E00-BAA0-4477-ADC4-15452CCB8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08E43-0039-4A3C-A34E-8A9EDAADE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781" y="1296425"/>
            <a:ext cx="3453539" cy="482803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2500"/>
              </a:spcBef>
              <a:spcAft>
                <a:spcPts val="600"/>
              </a:spcAft>
              <a:buNone/>
            </a:pPr>
            <a:r>
              <a:rPr lang="en-US" dirty="0"/>
              <a:t>NASA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Ian Levitt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Nancy Mendonca</a:t>
            </a:r>
          </a:p>
          <a:p>
            <a:pPr marL="0" lvl="1" indent="0">
              <a:lnSpc>
                <a:spcPct val="100000"/>
              </a:lnSpc>
              <a:spcBef>
                <a:spcPts val="2500"/>
              </a:spcBef>
              <a:spcAft>
                <a:spcPts val="600"/>
              </a:spcAft>
              <a:buNone/>
            </a:pPr>
            <a:r>
              <a:rPr lang="en-US" sz="2000" dirty="0">
                <a:ea typeface="+mn-ea"/>
                <a:cs typeface="+mn-cs"/>
              </a:rPr>
              <a:t>Tomorrow.io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Joe Bartlett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Wallace Hogsett*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Luke </a:t>
            </a:r>
            <a:r>
              <a:rPr lang="en-US" dirty="0" err="1"/>
              <a:t>Peffers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6A1923-0021-4FED-9824-EEF250F263C7}"/>
              </a:ext>
            </a:extLst>
          </p:cNvPr>
          <p:cNvSpPr txBox="1">
            <a:spLocks/>
          </p:cNvSpPr>
          <p:nvPr/>
        </p:nvSpPr>
        <p:spPr>
          <a:xfrm>
            <a:off x="6212799" y="1296425"/>
            <a:ext cx="5331145" cy="4828032"/>
          </a:xfrm>
          <a:prstGeom prst="rect">
            <a:avLst/>
          </a:prstGeom>
        </p:spPr>
        <p:txBody>
          <a:bodyPr/>
          <a:lstStyle>
            <a:lvl1pPr marL="237744" indent="-237744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SzPct val="100000"/>
              <a:buFont typeface="Arial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9496" indent="-256032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100000"/>
              <a:buChar char="–"/>
              <a:defRPr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2pPr>
            <a:lvl3pPr marL="758952" indent="-18288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90000"/>
              <a:buFont typeface="Arial"/>
              <a:buChar char="•"/>
              <a:defRPr sz="16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3pPr>
            <a:lvl4pPr marL="1033272" indent="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100000"/>
              <a:buFontTx/>
              <a:buNone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4pPr>
            <a:lvl5pPr marL="1261872" indent="0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85000"/>
              <a:buFontTx/>
              <a:buNone/>
              <a:defRPr sz="12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5pPr>
            <a:lvl6pPr marL="22860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6pPr>
            <a:lvl7pPr marL="27432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7pPr>
            <a:lvl8pPr marL="32004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8pPr>
            <a:lvl9pPr marL="36576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 "/>
              <a:defRPr sz="1400" b="1">
                <a:solidFill>
                  <a:schemeClr val="tx1"/>
                </a:solidFill>
                <a:latin typeface="+mn-lt"/>
                <a:ea typeface="ＭＳ Ｐゴシック" pitchFamily="-110" charset="-128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2500"/>
              </a:spcBef>
              <a:spcAft>
                <a:spcPts val="600"/>
              </a:spcAft>
              <a:buNone/>
            </a:pPr>
            <a:r>
              <a:rPr lang="en-US" dirty="0"/>
              <a:t>MIT Lincoln Laboratory 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Luis Alvarez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Allison Chang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Gabe Elkin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Gabrielle Enea 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Jim Flavin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James Jones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Jim Kuchar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 err="1"/>
              <a:t>Coralee</a:t>
            </a:r>
            <a:r>
              <a:rPr lang="en-US" sz="1800" dirty="0"/>
              <a:t> </a:t>
            </a:r>
            <a:r>
              <a:rPr lang="en-US" sz="1800" dirty="0" err="1"/>
              <a:t>Lazebnikova</a:t>
            </a:r>
            <a:endParaRPr lang="en-US" sz="1800" dirty="0"/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Tom Reynolds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Emily Simons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Irene Stapleford</a:t>
            </a:r>
          </a:p>
          <a:p>
            <a:pPr lvl="1"/>
            <a:endParaRPr lang="en-US" sz="1800" kern="0" dirty="0"/>
          </a:p>
          <a:p>
            <a:endParaRPr lang="en-US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12673-C8F8-4CD2-A744-4D7FEAF2A543}"/>
              </a:ext>
            </a:extLst>
          </p:cNvPr>
          <p:cNvSpPr txBox="1"/>
          <p:nvPr/>
        </p:nvSpPr>
        <p:spPr>
          <a:xfrm>
            <a:off x="2841854" y="6358071"/>
            <a:ext cx="12811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*Currently at NOAA</a:t>
            </a:r>
          </a:p>
        </p:txBody>
      </p:sp>
    </p:spTree>
    <p:extLst>
      <p:ext uri="{BB962C8B-B14F-4D97-AF65-F5344CB8AC3E}">
        <p14:creationId xmlns:p14="http://schemas.microsoft.com/office/powerpoint/2010/main" val="2688374857"/>
      </p:ext>
    </p:extLst>
  </p:cSld>
  <p:clrMapOvr>
    <a:masterClrMapping/>
  </p:clrMapOvr>
</p:sld>
</file>

<file path=ppt/theme/theme1.xml><?xml version="1.0" encoding="utf-8"?>
<a:theme xmlns:a="http://schemas.openxmlformats.org/drawingml/2006/main" name="Lincoln_2012_v16x9">
  <a:themeElements>
    <a:clrScheme name="Custom 1 1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3767"/>
      </a:accent4>
      <a:accent5>
        <a:srgbClr val="D2DCF2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5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-110" charset="0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ctr">
          <a:defRPr sz="1400" b="1" dirty="0"/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PDATED ATC Workshop Template 2021 wide" id="{7CDFF9B3-D631-6E48-A57D-382D003152B0}" vid="{9181F988-F0AC-444D-94AB-B59FF85C935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38A71234C3548896C6CE9DBDF940D" ma:contentTypeVersion="9" ma:contentTypeDescription="Create a new document." ma:contentTypeScope="" ma:versionID="3853313aa0af7998a56a25ee7080733c">
  <xsd:schema xmlns:xsd="http://www.w3.org/2001/XMLSchema" xmlns:xs="http://www.w3.org/2001/XMLSchema" xmlns:p="http://schemas.microsoft.com/office/2006/metadata/properties" xmlns:ns3="acc6bddb-c586-4fc1-b008-da7e8e29bf59" targetNamespace="http://schemas.microsoft.com/office/2006/metadata/properties" ma:root="true" ma:fieldsID="3e341639f59d7c6a23e6783044d188b9" ns3:_="">
    <xsd:import namespace="acc6bddb-c586-4fc1-b008-da7e8e29bf5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c6bddb-c586-4fc1-b008-da7e8e29bf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0733D-6F58-4471-BDEE-76B1751AE2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6E0BA4-FEE5-4685-9048-DBD0F7162860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cc6bddb-c586-4fc1-b008-da7e8e29bf59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D2A16C0-5C64-46E9-BD1A-DF798B3E94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c6bddb-c586-4fc1-b008-da7e8e29bf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17878</TotalTime>
  <Pages>1</Pages>
  <Words>1911</Words>
  <Application>Microsoft Office PowerPoint</Application>
  <PresentationFormat>Custom</PresentationFormat>
  <Paragraphs>464</Paragraphs>
  <Slides>25</Slides>
  <Notes>20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Muli</vt:lpstr>
      <vt:lpstr>Times New Roman</vt:lpstr>
      <vt:lpstr>Wingdings</vt:lpstr>
      <vt:lpstr>Lincoln_2012_v16x9</vt:lpstr>
      <vt:lpstr>Weather Considerations for Advanced Air Mobility</vt:lpstr>
      <vt:lpstr>Legal Notices</vt:lpstr>
      <vt:lpstr>AAM Operations Differ from Conventional Aviation</vt:lpstr>
      <vt:lpstr>Primary Weather Conditions Impactful to AAM</vt:lpstr>
      <vt:lpstr>AAM Weather Challenges Vary by Location</vt:lpstr>
      <vt:lpstr>Outline</vt:lpstr>
      <vt:lpstr>Process for Assessing AAM Weather Information Gaps (Adapted from prior analysis process for UAS weather information)</vt:lpstr>
      <vt:lpstr>Specific Weather Information Needs for AAM Operations</vt:lpstr>
      <vt:lpstr>Current Observation Networks Compared to AAM Weather Needs (Preliminary)</vt:lpstr>
      <vt:lpstr>Current Forecast Products Compared to AAM Weather Needs (Preliminary)</vt:lpstr>
      <vt:lpstr>Preliminary Summary of Weather Gaps for AAM</vt:lpstr>
      <vt:lpstr>AAM Opportunities to Address Needs</vt:lpstr>
      <vt:lpstr>Outline</vt:lpstr>
      <vt:lpstr>Weather Information Pipeline</vt:lpstr>
      <vt:lpstr> Example AAM  Weather Observation and Sensing Solutions</vt:lpstr>
      <vt:lpstr>Candidate High-Resolution Weather Models</vt:lpstr>
      <vt:lpstr>Potential AAM Winds Nowcasting Technology</vt:lpstr>
      <vt:lpstr>Weather Translation and Decision Support</vt:lpstr>
      <vt:lpstr>Outline</vt:lpstr>
      <vt:lpstr>Primary Weather Conditions Impactful to AAM</vt:lpstr>
      <vt:lpstr>Vision for Multi-Modal Weather Sensing and Forecasting System for AAM</vt:lpstr>
      <vt:lpstr>Timeline for Implementing Vision</vt:lpstr>
      <vt:lpstr>Need to Develop Weather Research Roadmap to Support UAM and AAM</vt:lpstr>
      <vt:lpstr>Summary</vt:lpstr>
      <vt:lpstr>Acknowledgements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Bonin, Timothy - 0443 - MITLL</dc:creator>
  <cp:keywords/>
  <dc:description/>
  <cp:lastModifiedBy>Arthur, Keith (LARC-D318)</cp:lastModifiedBy>
  <cp:revision>249</cp:revision>
  <cp:lastPrinted>2001-06-18T18:57:59Z</cp:lastPrinted>
  <dcterms:created xsi:type="dcterms:W3CDTF">2021-01-27T20:01:19Z</dcterms:created>
  <dcterms:modified xsi:type="dcterms:W3CDTF">2022-04-29T15:57:31Z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0x0101006CA38A71234C3548896C6CE9DBDF940D</vt:lpwstr>
  </property>
</Properties>
</file>