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1" r:id="rId4"/>
  </p:sldMasterIdLst>
  <p:notesMasterIdLst>
    <p:notesMasterId r:id="rId26"/>
  </p:notesMasterIdLst>
  <p:sldIdLst>
    <p:sldId id="256" r:id="rId5"/>
    <p:sldId id="257" r:id="rId6"/>
    <p:sldId id="300" r:id="rId7"/>
    <p:sldId id="301" r:id="rId8"/>
    <p:sldId id="310" r:id="rId9"/>
    <p:sldId id="311" r:id="rId10"/>
    <p:sldId id="312" r:id="rId11"/>
    <p:sldId id="324" r:id="rId12"/>
    <p:sldId id="304" r:id="rId13"/>
    <p:sldId id="326" r:id="rId14"/>
    <p:sldId id="314" r:id="rId15"/>
    <p:sldId id="315" r:id="rId16"/>
    <p:sldId id="323" r:id="rId17"/>
    <p:sldId id="319" r:id="rId18"/>
    <p:sldId id="321" r:id="rId19"/>
    <p:sldId id="325" r:id="rId20"/>
    <p:sldId id="328" r:id="rId21"/>
    <p:sldId id="327" r:id="rId22"/>
    <p:sldId id="308" r:id="rId23"/>
    <p:sldId id="329" r:id="rId24"/>
    <p:sldId id="298" r:id="rId25"/>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 Reyes" initials="DR" lastIdx="1" clrIdx="0"/>
  <p:cmAuthor id="1" name="Collins, Cynthia" initials="CsC" lastIdx="1" clrIdx="1">
    <p:extLst>
      <p:ext uri="{19B8F6BF-5375-455C-9EA6-DF929625EA0E}">
        <p15:presenceInfo xmlns:p15="http://schemas.microsoft.com/office/powerpoint/2012/main" userId="Collins, Cynthia" providerId="None"/>
      </p:ext>
    </p:extLst>
  </p:cmAuthor>
  <p:cmAuthor id="2" name="Rubin, David (JSC-SF3)[WYLE LABORATORIES, INC.]" initials="RD(LI" lastIdx="1" clrIdx="2">
    <p:extLst>
      <p:ext uri="{19B8F6BF-5375-455C-9EA6-DF929625EA0E}">
        <p15:presenceInfo xmlns:p15="http://schemas.microsoft.com/office/powerpoint/2012/main" userId="S::drubin@ndc.nasa.gov::dbb1de58-1be7-47d0-887e-f00e9ac205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5B5B"/>
    <a:srgbClr val="FF9999"/>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8"/>
    <p:restoredTop sz="82007" autoAdjust="0"/>
  </p:normalViewPr>
  <p:slideViewPr>
    <p:cSldViewPr>
      <p:cViewPr varScale="1">
        <p:scale>
          <a:sx n="33" d="100"/>
          <a:sy n="33" d="100"/>
        </p:scale>
        <p:origin x="1382" y="82"/>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8622912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Orion. It’s going to take</a:t>
            </a:r>
            <a:r>
              <a:rPr lang="en-US" baseline="0" dirty="0"/>
              <a:t> us from the Earth to the Moon (and back). For the purpose of this presentation, the mission we’re referring to is (partially) defined by what you see on the slide. The question we faced was: given these mission parameters, how do we determine what to include in the medical system?</a:t>
            </a:r>
            <a:endParaRPr lang="en-US" dirty="0"/>
          </a:p>
        </p:txBody>
      </p:sp>
    </p:spTree>
    <p:extLst>
      <p:ext uri="{BB962C8B-B14F-4D97-AF65-F5344CB8AC3E}">
        <p14:creationId xmlns:p14="http://schemas.microsoft.com/office/powerpoint/2010/main" val="3280834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r>
              <a:rPr lang="en-US" dirty="0"/>
              <a:t>Four physicians</a:t>
            </a:r>
            <a:r>
              <a:rPr lang="en-US" baseline="0" dirty="0"/>
              <a:t> each provided complexity and futility scores for each condition. Those scores were averaged and those averages were used to computer the exclusion ration</a:t>
            </a:r>
            <a:endParaRPr lang="en-US" dirty="0"/>
          </a:p>
        </p:txBody>
      </p:sp>
      <p:sp>
        <p:nvSpPr>
          <p:cNvPr id="4" name="Slide Number Placeholder 3"/>
          <p:cNvSpPr>
            <a:spLocks noGrp="1"/>
          </p:cNvSpPr>
          <p:nvPr>
            <p:ph type="sldNum" sz="quarter" idx="10"/>
          </p:nvPr>
        </p:nvSpPr>
        <p:spPr/>
        <p:txBody>
          <a:bodyPr/>
          <a:lstStyle/>
          <a:p>
            <a:pPr>
              <a:defRPr/>
            </a:pPr>
            <a:fld id="{239E7ADC-D72C-423A-8399-AEE4BB8F00B0}" type="slidenum">
              <a:rPr lang="en-US" smtClean="0"/>
              <a:pPr>
                <a:defRPr/>
              </a:pPr>
              <a:t>14</a:t>
            </a:fld>
            <a:endParaRPr lang="en-US" dirty="0"/>
          </a:p>
        </p:txBody>
      </p:sp>
    </p:spTree>
    <p:extLst>
      <p:ext uri="{BB962C8B-B14F-4D97-AF65-F5344CB8AC3E}">
        <p14:creationId xmlns:p14="http://schemas.microsoft.com/office/powerpoint/2010/main" val="274327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r>
              <a:rPr lang="en-US" dirty="0"/>
              <a:t>Best</a:t>
            </a:r>
            <a:r>
              <a:rPr lang="en-US" baseline="0" dirty="0"/>
              <a:t> and worst cases for each condition were considered, IMM definitions were used as a rough guideline.</a:t>
            </a:r>
          </a:p>
          <a:p>
            <a:pPr marL="342900" indent="-342900">
              <a:buFontTx/>
              <a:buChar char="-"/>
            </a:pPr>
            <a:r>
              <a:rPr lang="en-US" baseline="0" dirty="0"/>
              <a:t>Four clinicians each independently provided a “plan to treat” determination (yes/no) for each condition case</a:t>
            </a:r>
          </a:p>
          <a:p>
            <a:pPr marL="342900" indent="-342900">
              <a:buFontTx/>
              <a:buChar char="-"/>
            </a:pPr>
            <a:r>
              <a:rPr lang="en-US" baseline="0" dirty="0"/>
              <a:t>These were reviewed as a group</a:t>
            </a:r>
          </a:p>
          <a:p>
            <a:pPr marL="342900" indent="-342900">
              <a:buFontTx/>
              <a:buChar char="-"/>
            </a:pPr>
            <a:r>
              <a:rPr lang="en-US" baseline="0" dirty="0"/>
              <a:t>Conditions that already had a consensus “yes” or “no” were not discussed</a:t>
            </a:r>
          </a:p>
          <a:p>
            <a:pPr marL="342900" indent="-342900">
              <a:buFontTx/>
              <a:buChar char="-"/>
            </a:pPr>
            <a:r>
              <a:rPr lang="en-US" baseline="0" dirty="0"/>
              <a:t>The “maybes” were discussed. In some cases, the outlier changed and consensus was achieved.</a:t>
            </a:r>
          </a:p>
          <a:p>
            <a:pPr marL="342900" indent="-342900">
              <a:buFontTx/>
              <a:buChar char="-"/>
            </a:pPr>
            <a:r>
              <a:rPr lang="en-US" baseline="0" dirty="0"/>
              <a:t>In some cases, consensus was not initially achieved. Team did not pursue further discussion at the time with the assumption that additional data (e.g., resource needs) would push consensus one way or the other.</a:t>
            </a:r>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239E7ADC-D72C-423A-8399-AEE4BB8F00B0}" type="slidenum">
              <a:rPr lang="en-US" smtClean="0"/>
              <a:pPr>
                <a:defRPr/>
              </a:pPr>
              <a:t>15</a:t>
            </a:fld>
            <a:endParaRPr lang="en-US" dirty="0"/>
          </a:p>
        </p:txBody>
      </p:sp>
    </p:spTree>
    <p:extLst>
      <p:ext uri="{BB962C8B-B14F-4D97-AF65-F5344CB8AC3E}">
        <p14:creationId xmlns:p14="http://schemas.microsoft.com/office/powerpoint/2010/main" val="329935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r>
              <a:rPr lang="en-US" sz="1800" dirty="0"/>
              <a:t>Probability of occurrence is a valuable quantitative starting point</a:t>
            </a:r>
          </a:p>
          <a:p>
            <a:pPr marL="342900" indent="-342900">
              <a:buFontTx/>
              <a:buChar char="-"/>
            </a:pPr>
            <a:r>
              <a:rPr lang="en-US" sz="1800" dirty="0"/>
              <a:t>Assumed</a:t>
            </a:r>
            <a:r>
              <a:rPr lang="en-US" sz="1800" baseline="0" dirty="0"/>
              <a:t> no volume constraint – this gave us a more comprehensive output</a:t>
            </a:r>
            <a:endParaRPr lang="en-US" sz="1800" dirty="0"/>
          </a:p>
          <a:p>
            <a:endParaRPr lang="en-US" sz="1800" dirty="0"/>
          </a:p>
          <a:p>
            <a:pPr lvl="3"/>
            <a:r>
              <a:rPr lang="en-US" sz="1800" dirty="0"/>
              <a:t>How we considered resources.</a:t>
            </a:r>
          </a:p>
          <a:p>
            <a:pPr lvl="4"/>
            <a:r>
              <a:rPr lang="en-US" sz="1800" dirty="0"/>
              <a:t>1. DRM – LoC III, 21 day, 4 crewmember, no EVA</a:t>
            </a:r>
          </a:p>
          <a:p>
            <a:pPr lvl="4"/>
            <a:r>
              <a:rPr lang="en-US" sz="1800" dirty="0"/>
              <a:t>2. Kit – Consider mass, volume, geometry</a:t>
            </a:r>
          </a:p>
          <a:p>
            <a:pPr lvl="4"/>
            <a:r>
              <a:rPr lang="en-US" sz="1800" dirty="0"/>
              <a:t>3. Crewmembers – Complexity of use (skils/training)</a:t>
            </a:r>
          </a:p>
          <a:p>
            <a:pPr lvl="4"/>
            <a:r>
              <a:rPr lang="en-US" sz="1800" dirty="0"/>
              <a:t>4. Form factors – ex., PO vs IM/IV</a:t>
            </a:r>
          </a:p>
          <a:p>
            <a:pPr lvl="4"/>
            <a:r>
              <a:rPr lang="en-US" sz="1800" dirty="0"/>
              <a:t>5. Redundancy – Reduced items that treat only a single condition</a:t>
            </a:r>
          </a:p>
          <a:p>
            <a:pPr lvl="4"/>
            <a:r>
              <a:rPr lang="en-US" sz="1800" dirty="0"/>
              <a:t>6. Too much – What resources are not plausible because they require too much overhead vs. what resources just don’t provide a big enough impact</a:t>
            </a:r>
          </a:p>
          <a:p>
            <a:pPr lvl="4"/>
            <a:r>
              <a:rPr lang="en-US" sz="1800" dirty="0"/>
              <a:t>7. Mandatory Inclusions: Acoustic Monitor / Salt Tablets(Fluid Loading) / 144-Hour Suited Contingency Medications</a:t>
            </a:r>
          </a:p>
          <a:p>
            <a:endParaRPr lang="en-US" dirty="0"/>
          </a:p>
        </p:txBody>
      </p:sp>
    </p:spTree>
    <p:extLst>
      <p:ext uri="{BB962C8B-B14F-4D97-AF65-F5344CB8AC3E}">
        <p14:creationId xmlns:p14="http://schemas.microsoft.com/office/powerpoint/2010/main" val="11776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800" dirty="0"/>
              <a:t>506 unique resources considered</a:t>
            </a:r>
          </a:p>
          <a:p>
            <a:pPr marL="457200" indent="-457200">
              <a:buFont typeface="Arial" panose="020B0604020202020204" pitchFamily="34" charset="0"/>
              <a:buChar char="•"/>
            </a:pPr>
            <a:r>
              <a:rPr lang="en-US" sz="1800" dirty="0"/>
              <a:t>2,832 unique resource-conditions pairings considered</a:t>
            </a:r>
          </a:p>
          <a:p>
            <a:pPr marL="457200" indent="-457200">
              <a:buFont typeface="Arial" panose="020B0604020202020204" pitchFamily="34" charset="0"/>
              <a:buChar char="•"/>
            </a:pPr>
            <a:r>
              <a:rPr lang="en-US" sz="1800" dirty="0"/>
              <a:t>139 unique resources ultimately assigned to conditions</a:t>
            </a:r>
          </a:p>
          <a:p>
            <a:pPr marL="457200" marR="0" lvl="0" indent="-4572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800" dirty="0"/>
              <a:t>623 unique resource-condition pairings selected</a:t>
            </a:r>
          </a:p>
          <a:p>
            <a:pPr marL="457200" marR="0" lvl="0" indent="-4572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800" dirty="0"/>
              <a:t>Histogram of resources. There’s a heavy lean towards a small number of resources. Those generally fall into the “we shall provide” category since they are so ubiquitous. More of the discussion falls as we move down on the histogram, since many of those resource are assigned to a small number of conditions.</a:t>
            </a:r>
          </a:p>
          <a:p>
            <a:pPr marL="457200" indent="-457200">
              <a:buFont typeface="Arial" panose="020B0604020202020204" pitchFamily="34" charset="0"/>
              <a:buChar char="•"/>
            </a:pPr>
            <a:r>
              <a:rPr lang="en-US" sz="1800" dirty="0"/>
              <a:t>Using the knowledge of which resources we ultimately felt should be in the kit (and how many we should provide) gave</a:t>
            </a:r>
            <a:r>
              <a:rPr lang="en-US" sz="1800" baseline="0" dirty="0"/>
              <a:t> additional justification for whether we should “plan to treat” any of the “maybe” conditions. In some cases, kit constraints made it clear that we just wouldn’t be able to bring the medication/equipment that we needed. In other cases, some conditions we were on the fence for got pushed into the “yes” category because we were already providing the resources we needed for that condition due to needs of other conditions.  </a:t>
            </a:r>
            <a:endParaRPr lang="en-US" sz="1800" dirty="0"/>
          </a:p>
        </p:txBody>
      </p:sp>
    </p:spTree>
    <p:extLst>
      <p:ext uri="{BB962C8B-B14F-4D97-AF65-F5344CB8AC3E}">
        <p14:creationId xmlns:p14="http://schemas.microsoft.com/office/powerpoint/2010/main" val="309198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800" dirty="0"/>
              <a:t>Ultimately, this is what our clinicians derived. We had consensus on the vast majority of condition cases (either “no” or “yes”). Using</a:t>
            </a:r>
            <a:r>
              <a:rPr lang="en-US" sz="1800" baseline="0" dirty="0"/>
              <a:t> the resource information (and the associated discussions) allowed us to eliminate the “maybes”. You’ll notice that the “initial” and “final” condition counts don’t align. That’s due to some variation in the conditions being considered through the process. </a:t>
            </a:r>
            <a:endParaRPr lang="en-US" dirty="0"/>
          </a:p>
        </p:txBody>
      </p:sp>
    </p:spTree>
    <p:extLst>
      <p:ext uri="{BB962C8B-B14F-4D97-AF65-F5344CB8AC3E}">
        <p14:creationId xmlns:p14="http://schemas.microsoft.com/office/powerpoint/2010/main" val="253680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800" dirty="0"/>
              <a:t>SMEs ultimately make decision, not the process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800" dirty="0"/>
              <a:t>Highlights areas of agreement early in the process and those conditions/resources that really need discussion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43119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28800" lvl="2" indent="0">
              <a:lnSpc>
                <a:spcPct val="134000"/>
              </a:lnSpc>
              <a:spcBef>
                <a:spcPts val="2400"/>
              </a:spcBef>
              <a:buNone/>
            </a:pPr>
            <a:r>
              <a:rPr lang="en-US" sz="1800" dirty="0"/>
              <a:t>“Semi-quantitative”, but still subjective</a:t>
            </a:r>
          </a:p>
          <a:p>
            <a:pPr lvl="3">
              <a:lnSpc>
                <a:spcPct val="134000"/>
              </a:lnSpc>
              <a:spcBef>
                <a:spcPts val="2400"/>
              </a:spcBef>
            </a:pPr>
            <a:r>
              <a:rPr lang="en-US" sz="1800" dirty="0"/>
              <a:t>Futility and Complexity are subjective, impacted by individual clinician biases</a:t>
            </a:r>
          </a:p>
          <a:p>
            <a:pPr marL="1828800" lvl="2" indent="0">
              <a:lnSpc>
                <a:spcPct val="134000"/>
              </a:lnSpc>
              <a:spcBef>
                <a:spcPts val="2400"/>
              </a:spcBef>
              <a:buNone/>
            </a:pPr>
            <a:r>
              <a:rPr lang="en-US" sz="1800" dirty="0"/>
              <a:t>No external validation</a:t>
            </a:r>
          </a:p>
          <a:p>
            <a:pPr marL="1828800" lvl="2" indent="0">
              <a:lnSpc>
                <a:spcPct val="134000"/>
              </a:lnSpc>
              <a:spcBef>
                <a:spcPts val="2400"/>
              </a:spcBef>
              <a:buNone/>
            </a:pPr>
            <a:r>
              <a:rPr lang="en-US" sz="1800" dirty="0"/>
              <a:t>Methodology focused on exclusion of conditions from mission planning and thus started from a baseline list of possible conditions. </a:t>
            </a:r>
          </a:p>
          <a:p>
            <a:pPr lvl="3">
              <a:lnSpc>
                <a:spcPct val="134000"/>
              </a:lnSpc>
              <a:spcBef>
                <a:spcPts val="2400"/>
              </a:spcBef>
            </a:pPr>
            <a:r>
              <a:rPr lang="en-US" sz="1800" dirty="0"/>
              <a:t>Condition case definitions were often limited and do not represent the whole spectra of clinical sequelae for a given disease.</a:t>
            </a:r>
          </a:p>
          <a:p>
            <a:pPr lvl="3">
              <a:lnSpc>
                <a:spcPct val="134000"/>
              </a:lnSpc>
              <a:spcBef>
                <a:spcPts val="2400"/>
              </a:spcBef>
            </a:pPr>
            <a:r>
              <a:rPr lang="en-US" sz="1800" dirty="0"/>
              <a:t>Not comprehensive/Baseline list may not be correct</a:t>
            </a:r>
          </a:p>
          <a:p>
            <a:pPr marL="1828800" lvl="2" indent="0">
              <a:lnSpc>
                <a:spcPct val="134000"/>
              </a:lnSpc>
              <a:spcBef>
                <a:spcPts val="2400"/>
              </a:spcBef>
              <a:buNone/>
            </a:pPr>
            <a:r>
              <a:rPr lang="en-US" sz="1800" dirty="0"/>
              <a:t>Time and effort intensive</a:t>
            </a:r>
          </a:p>
          <a:p>
            <a:pPr lvl="3">
              <a:lnSpc>
                <a:spcPct val="134000"/>
              </a:lnSpc>
              <a:spcBef>
                <a:spcPts val="2400"/>
              </a:spcBef>
            </a:pPr>
            <a:r>
              <a:rPr lang="en-US" sz="1800" dirty="0"/>
              <a:t>Not recommended for all use cases</a:t>
            </a:r>
          </a:p>
          <a:p>
            <a:pPr lvl="3">
              <a:lnSpc>
                <a:spcPct val="134000"/>
              </a:lnSpc>
              <a:spcBef>
                <a:spcPts val="2400"/>
              </a:spcBef>
            </a:pPr>
            <a:r>
              <a:rPr lang="en-US" sz="1800" dirty="0"/>
              <a:t>Future efforts may be rely on the various ExMC tools being developed to contain medical evidence and resource data</a:t>
            </a:r>
          </a:p>
          <a:p>
            <a:endParaRPr lang="en-US" sz="1800" dirty="0"/>
          </a:p>
        </p:txBody>
      </p:sp>
    </p:spTree>
    <p:extLst>
      <p:ext uri="{BB962C8B-B14F-4D97-AF65-F5344CB8AC3E}">
        <p14:creationId xmlns:p14="http://schemas.microsoft.com/office/powerpoint/2010/main" val="144131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We’re</a:t>
            </a:r>
            <a:r>
              <a:rPr lang="en-US" baseline="0" dirty="0"/>
              <a:t> going to fly four crewmembers within this vehicle. This photos makes it look roomier than it is, especially because you’re seeing a “clean” cabin. In reality, the walls will be covered in equipment, including medical hardware. </a:t>
            </a:r>
            <a:endParaRPr lang="en-US" dirty="0"/>
          </a:p>
        </p:txBody>
      </p:sp>
    </p:spTree>
    <p:extLst>
      <p:ext uri="{BB962C8B-B14F-4D97-AF65-F5344CB8AC3E}">
        <p14:creationId xmlns:p14="http://schemas.microsoft.com/office/powerpoint/2010/main" val="253551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was the NASA</a:t>
            </a:r>
            <a:r>
              <a:rPr lang="en-US" baseline="0" dirty="0"/>
              <a:t> standard for determine what “level” of medical care is required on a mission (but is still what Artemis II care is based on). The mission we’re talking about today falls under Level of Care III.</a:t>
            </a:r>
          </a:p>
          <a:p>
            <a:endParaRPr lang="en-US" baseline="0" dirty="0"/>
          </a:p>
          <a:p>
            <a:r>
              <a:rPr lang="en-US" baseline="0" dirty="0"/>
              <a:t>There is some precedent we can rely on. While shuttle missions fell into the Level of Care II category, they are more applicable to Orion than ISS (which technically doesn’t fall into any category) but had a different approach to medical care given mission duration (not to mention the relatively large mass/volume allocations). </a:t>
            </a:r>
          </a:p>
          <a:p>
            <a:endParaRPr lang="en-US" baseline="0" dirty="0"/>
          </a:p>
          <a:p>
            <a:r>
              <a:rPr lang="en-US" baseline="0" dirty="0"/>
              <a:t>Note: You may notice that these five categories do not cover the breadth and complexity of potential missions, especially those that include multiple vehicle and environments (e.g., lunar orbit and lunar surface). This standard is currently being updated to be more applicable to these complex missions. For now, though, this is the standard we’re using.</a:t>
            </a:r>
            <a:endParaRPr lang="en-US" dirty="0"/>
          </a:p>
        </p:txBody>
      </p:sp>
    </p:spTree>
    <p:extLst>
      <p:ext uri="{BB962C8B-B14F-4D97-AF65-F5344CB8AC3E}">
        <p14:creationId xmlns:p14="http://schemas.microsoft.com/office/powerpoint/2010/main" val="45932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a:t>
            </a:r>
            <a:r>
              <a:rPr lang="en-US" baseline="0" dirty="0"/>
              <a:t>’ve parsed out medical resources into four “kits”. The prime medical kit, which is the focus of this presentation, contains the bulk of the medical resources. It’ll be easier to explain what goes in there by explaining what doesn’t go in there.</a:t>
            </a:r>
          </a:p>
          <a:p>
            <a:endParaRPr lang="en-US" baseline="0" dirty="0"/>
          </a:p>
          <a:p>
            <a:pPr marL="342900" indent="-342900">
              <a:buFontTx/>
              <a:buChar char="-"/>
            </a:pPr>
            <a:r>
              <a:rPr lang="en-US" baseline="0" dirty="0"/>
              <a:t>Post-Launch Medication – we know the crew will need access to a short list of medication and other items immediately after launch (read: still in suits and strapped to seats).</a:t>
            </a:r>
          </a:p>
          <a:p>
            <a:pPr marL="342900" indent="-342900">
              <a:buFontTx/>
              <a:buChar char="-"/>
            </a:pPr>
            <a:r>
              <a:rPr lang="en-US" baseline="0" dirty="0"/>
              <a:t>Personal Medical Items – Like ISS and STS, the crew will have personalized medical items</a:t>
            </a:r>
          </a:p>
          <a:p>
            <a:pPr marL="342900" indent="-342900">
              <a:buFontTx/>
              <a:buChar char="-"/>
            </a:pPr>
            <a:r>
              <a:rPr lang="en-US" baseline="0" dirty="0"/>
              <a:t>Crew Survival Kit – This kit isn’t “medical”, but it does contain a first aid subpack, which our medical team helped design. This is strictly for post-landing use if the crew egresses the capsule onto the raft.</a:t>
            </a:r>
          </a:p>
          <a:p>
            <a:pPr marL="342900" indent="-342900">
              <a:buFontTx/>
              <a:buChar char="-"/>
            </a:pPr>
            <a:endParaRPr lang="en-US" baseline="0" dirty="0"/>
          </a:p>
          <a:p>
            <a:pPr marL="0" indent="0">
              <a:buFontTx/>
              <a:buNone/>
            </a:pPr>
            <a:r>
              <a:rPr lang="en-US" baseline="0" dirty="0"/>
              <a:t>Everything else will belong to the prime kit (though stowage locations may be split due to volume constraints of the cabin-stowed kit).</a:t>
            </a:r>
            <a:endParaRPr lang="en-US" dirty="0"/>
          </a:p>
        </p:txBody>
      </p:sp>
    </p:spTree>
    <p:extLst>
      <p:ext uri="{BB962C8B-B14F-4D97-AF65-F5344CB8AC3E}">
        <p14:creationId xmlns:p14="http://schemas.microsoft.com/office/powerpoint/2010/main" val="82720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Speaking of constraints…</a:t>
            </a:r>
            <a:br>
              <a:rPr lang="en-US" dirty="0"/>
            </a:br>
            <a:br>
              <a:rPr lang="en-US" dirty="0"/>
            </a:br>
            <a:r>
              <a:rPr lang="en-US" dirty="0"/>
              <a:t>Med Kit had</a:t>
            </a:r>
            <a:r>
              <a:rPr lang="en-US" baseline="0" dirty="0"/>
              <a:t> to contend with various constraints:</a:t>
            </a:r>
          </a:p>
          <a:p>
            <a:pPr marL="342900" indent="-342900">
              <a:buFont typeface="Wingdings" panose="05000000000000000000" pitchFamily="2" charset="2"/>
              <a:buChar char="§"/>
            </a:pPr>
            <a:r>
              <a:rPr lang="en-US" baseline="0" dirty="0"/>
              <a:t>Stowed in the open cabin (constrained volume, couldn’t infringe into certain areas)</a:t>
            </a:r>
          </a:p>
          <a:p>
            <a:pPr marL="342900" indent="-342900">
              <a:buFont typeface="Wingdings" panose="05000000000000000000" pitchFamily="2" charset="2"/>
              <a:buChar char="§"/>
            </a:pPr>
            <a:r>
              <a:rPr lang="en-US" baseline="0" dirty="0"/>
              <a:t>Located next/near other hardware and vehicle components which could impede access/ability to destow kit</a:t>
            </a:r>
          </a:p>
          <a:p>
            <a:pPr marL="342900" indent="-342900">
              <a:buFont typeface="Wingdings" panose="05000000000000000000" pitchFamily="2" charset="2"/>
              <a:buChar char="§"/>
            </a:pPr>
            <a:r>
              <a:rPr lang="en-US" baseline="0" dirty="0"/>
              <a:t>Had to be designed to withstand launch loads/contend with the manner in which it was secured in place</a:t>
            </a:r>
          </a:p>
          <a:p>
            <a:pPr marL="342900" indent="-342900">
              <a:buFont typeface="Wingdings" panose="05000000000000000000" pitchFamily="2" charset="2"/>
              <a:buChar char="§"/>
            </a:pPr>
            <a:endParaRPr lang="en-US" baseline="0" dirty="0"/>
          </a:p>
          <a:p>
            <a:pPr marL="342900" indent="-342900">
              <a:buFont typeface="Wingdings" panose="05000000000000000000" pitchFamily="2" charset="2"/>
              <a:buChar char="§"/>
            </a:pPr>
            <a:r>
              <a:rPr lang="en-US" baseline="0" dirty="0"/>
              <a:t>This resulted in the design of a hard-sided (i.e., metal) and removable kit</a:t>
            </a:r>
          </a:p>
          <a:p>
            <a:pPr marL="342900" indent="-342900">
              <a:buFont typeface="Wingdings" panose="05000000000000000000" pitchFamily="2" charset="2"/>
              <a:buChar char="§"/>
            </a:pPr>
            <a:r>
              <a:rPr lang="en-US" baseline="0" dirty="0"/>
              <a:t>The kit itself actually takes up a significant part of the mass allocation</a:t>
            </a:r>
          </a:p>
        </p:txBody>
      </p:sp>
    </p:spTree>
    <p:extLst>
      <p:ext uri="{BB962C8B-B14F-4D97-AF65-F5344CB8AC3E}">
        <p14:creationId xmlns:p14="http://schemas.microsoft.com/office/powerpoint/2010/main" val="98940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20000"/>
              </a:lnSpc>
              <a:spcBef>
                <a:spcPts val="0"/>
              </a:spcBef>
              <a:spcAft>
                <a:spcPts val="600"/>
              </a:spcAft>
            </a:pPr>
            <a:r>
              <a:rPr lang="en-US" dirty="0"/>
              <a:t>Already has a model that can produce an “optimized” medical kit</a:t>
            </a:r>
          </a:p>
          <a:p>
            <a:pPr lvl="1">
              <a:lnSpc>
                <a:spcPct val="120000"/>
              </a:lnSpc>
              <a:spcBef>
                <a:spcPts val="0"/>
              </a:spcBef>
              <a:spcAft>
                <a:spcPts val="600"/>
              </a:spcAft>
            </a:pPr>
            <a:r>
              <a:rPr lang="en-US" dirty="0"/>
              <a:t>Probabilistic Risk Assessment (PRA) using Monte Carlo methodology to assess mission risk due to in-flight medical events</a:t>
            </a:r>
          </a:p>
          <a:p>
            <a:pPr lvl="1">
              <a:lnSpc>
                <a:spcPct val="120000"/>
              </a:lnSpc>
              <a:spcBef>
                <a:spcPts val="0"/>
              </a:spcBef>
              <a:spcAft>
                <a:spcPts val="600"/>
              </a:spcAft>
            </a:pPr>
            <a:r>
              <a:rPr lang="en-US" dirty="0"/>
              <a:t>However, it has limitations:</a:t>
            </a:r>
          </a:p>
          <a:p>
            <a:pPr lvl="2">
              <a:lnSpc>
                <a:spcPct val="120000"/>
              </a:lnSpc>
              <a:spcBef>
                <a:spcPts val="0"/>
              </a:spcBef>
              <a:spcAft>
                <a:spcPts val="600"/>
              </a:spcAft>
            </a:pPr>
            <a:r>
              <a:rPr lang="en-US" dirty="0"/>
              <a:t>Conditions</a:t>
            </a:r>
          </a:p>
          <a:p>
            <a:pPr lvl="3">
              <a:lnSpc>
                <a:spcPct val="120000"/>
              </a:lnSpc>
              <a:spcBef>
                <a:spcPts val="0"/>
              </a:spcBef>
              <a:spcAft>
                <a:spcPts val="600"/>
              </a:spcAft>
            </a:pPr>
            <a:r>
              <a:rPr lang="en-US" dirty="0"/>
              <a:t>Considers outcomes for “only” 100 medical conditions (“best” + “worst” case) that have occurred/may occur in-flight</a:t>
            </a:r>
          </a:p>
          <a:p>
            <a:pPr lvl="3">
              <a:lnSpc>
                <a:spcPct val="120000"/>
              </a:lnSpc>
              <a:spcBef>
                <a:spcPts val="0"/>
              </a:spcBef>
              <a:spcAft>
                <a:spcPts val="600"/>
              </a:spcAft>
            </a:pPr>
            <a:r>
              <a:rPr lang="en-US" dirty="0"/>
              <a:t>May miss conditions if they haven’t arisen by chance or adequately anticipated by SMEs</a:t>
            </a:r>
          </a:p>
          <a:p>
            <a:pPr lvl="2">
              <a:lnSpc>
                <a:spcPct val="120000"/>
              </a:lnSpc>
              <a:spcBef>
                <a:spcPts val="0"/>
              </a:spcBef>
              <a:spcAft>
                <a:spcPts val="600"/>
              </a:spcAft>
            </a:pPr>
            <a:r>
              <a:rPr lang="en-US" dirty="0"/>
              <a:t>Optimized Kits</a:t>
            </a:r>
          </a:p>
          <a:p>
            <a:pPr lvl="3">
              <a:lnSpc>
                <a:spcPct val="120000"/>
              </a:lnSpc>
              <a:spcBef>
                <a:spcPts val="0"/>
              </a:spcBef>
              <a:spcAft>
                <a:spcPts val="600"/>
              </a:spcAft>
            </a:pPr>
            <a:r>
              <a:rPr lang="en-US" dirty="0"/>
              <a:t>Produces an optimized kit with resources/quantities</a:t>
            </a:r>
          </a:p>
          <a:p>
            <a:pPr lvl="3">
              <a:lnSpc>
                <a:spcPct val="120000"/>
              </a:lnSpc>
              <a:spcBef>
                <a:spcPts val="0"/>
              </a:spcBef>
              <a:spcAft>
                <a:spcPts val="600"/>
              </a:spcAft>
            </a:pPr>
            <a:r>
              <a:rPr lang="en-US" dirty="0"/>
              <a:t>May drop necessary resources for the sake of mass/volume</a:t>
            </a:r>
          </a:p>
          <a:p>
            <a:pPr lvl="3">
              <a:lnSpc>
                <a:spcPct val="120000"/>
              </a:lnSpc>
              <a:spcBef>
                <a:spcPts val="0"/>
              </a:spcBef>
              <a:spcAft>
                <a:spcPts val="600"/>
              </a:spcAft>
            </a:pPr>
            <a:r>
              <a:rPr lang="en-US" dirty="0"/>
              <a:t>Can’t bundle items (e.g. IV tubing but no fluid, gel but no ultrasound machine)</a:t>
            </a:r>
          </a:p>
          <a:p>
            <a:pPr lvl="2">
              <a:lnSpc>
                <a:spcPct val="120000"/>
              </a:lnSpc>
              <a:spcBef>
                <a:spcPts val="0"/>
              </a:spcBef>
              <a:spcAft>
                <a:spcPts val="600"/>
              </a:spcAft>
            </a:pPr>
            <a:r>
              <a:rPr lang="en-US" dirty="0"/>
              <a:t>Condition Likelihood</a:t>
            </a:r>
          </a:p>
          <a:p>
            <a:pPr lvl="3">
              <a:lnSpc>
                <a:spcPct val="120000"/>
              </a:lnSpc>
              <a:spcBef>
                <a:spcPts val="0"/>
              </a:spcBef>
              <a:spcAft>
                <a:spcPts val="600"/>
              </a:spcAft>
            </a:pPr>
            <a:r>
              <a:rPr lang="en-US" dirty="0"/>
              <a:t>Incidence data from spaceflight medical events/analog and general populations</a:t>
            </a:r>
          </a:p>
          <a:p>
            <a:pPr lvl="3">
              <a:lnSpc>
                <a:spcPct val="120000"/>
              </a:lnSpc>
              <a:spcBef>
                <a:spcPts val="0"/>
              </a:spcBef>
              <a:spcAft>
                <a:spcPts val="600"/>
              </a:spcAft>
            </a:pPr>
            <a:r>
              <a:rPr lang="en-US" dirty="0"/>
              <a:t>Small sample size may not accurately represent probabilities</a:t>
            </a:r>
          </a:p>
          <a:p>
            <a:pPr lvl="2">
              <a:lnSpc>
                <a:spcPct val="120000"/>
              </a:lnSpc>
              <a:spcBef>
                <a:spcPts val="0"/>
              </a:spcBef>
              <a:spcAft>
                <a:spcPts val="600"/>
              </a:spcAft>
            </a:pPr>
            <a:r>
              <a:rPr lang="en-US" dirty="0"/>
              <a:t>Developed For ISS</a:t>
            </a:r>
          </a:p>
          <a:p>
            <a:pPr lvl="3">
              <a:lnSpc>
                <a:spcPct val="120000"/>
              </a:lnSpc>
              <a:spcBef>
                <a:spcPts val="0"/>
              </a:spcBef>
              <a:spcAft>
                <a:spcPts val="600"/>
              </a:spcAft>
            </a:pPr>
            <a:r>
              <a:rPr lang="en-US" dirty="0"/>
              <a:t>Limited flexibility to apply to non-ISS missions</a:t>
            </a:r>
          </a:p>
          <a:p>
            <a:endParaRPr lang="en-US" dirty="0"/>
          </a:p>
        </p:txBody>
      </p:sp>
    </p:spTree>
    <p:extLst>
      <p:ext uri="{BB962C8B-B14F-4D97-AF65-F5344CB8AC3E}">
        <p14:creationId xmlns:p14="http://schemas.microsoft.com/office/powerpoint/2010/main" val="424394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t>A precedent has already been set within NASA: ExMC Accepted Medical Condition List (AMCL) Process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400" dirty="0"/>
              <a:t>Prototype process</a:t>
            </a:r>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US" sz="2400" dirty="0"/>
          </a:p>
          <a:p>
            <a:endParaRPr lang="en-US" dirty="0"/>
          </a:p>
        </p:txBody>
      </p:sp>
    </p:spTree>
    <p:extLst>
      <p:ext uri="{BB962C8B-B14F-4D97-AF65-F5344CB8AC3E}">
        <p14:creationId xmlns:p14="http://schemas.microsoft.com/office/powerpoint/2010/main" val="17723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marR="0" lvl="0" indent="-285750" defTabSz="457200" eaLnBrk="1" fontAlgn="auto" latinLnBrk="0" hangingPunct="1">
              <a:lnSpc>
                <a:spcPct val="120000"/>
              </a:lnSpc>
              <a:spcBef>
                <a:spcPts val="0"/>
              </a:spcBef>
              <a:spcAft>
                <a:spcPts val="600"/>
              </a:spcAft>
              <a:buClrTx/>
              <a:buSzTx/>
              <a:buFont typeface="Arial" panose="020B0604020202020204" pitchFamily="34" charset="0"/>
              <a:buChar char="•"/>
              <a:tabLst/>
              <a:defRPr/>
            </a:pPr>
            <a:r>
              <a:rPr lang="en-US" sz="1800" dirty="0"/>
              <a:t>We started with a process developed within ExMC to identify an Accepted Medical Condition List.</a:t>
            </a:r>
          </a:p>
          <a:p>
            <a:pPr marL="285750" indent="-285750">
              <a:lnSpc>
                <a:spcPct val="120000"/>
              </a:lnSpc>
              <a:spcBef>
                <a:spcPts val="0"/>
              </a:spcBef>
              <a:spcAft>
                <a:spcPts val="600"/>
              </a:spcAft>
              <a:buFont typeface="Arial" panose="020B0604020202020204" pitchFamily="34" charset="0"/>
              <a:buChar char="•"/>
            </a:pPr>
            <a:r>
              <a:rPr lang="en-US" sz="1800" dirty="0"/>
              <a:t>Orion Space Medicine opted to pursue its own review of conditions and associated resources.</a:t>
            </a:r>
          </a:p>
          <a:p>
            <a:pPr marL="285750" indent="-285750">
              <a:lnSpc>
                <a:spcPct val="120000"/>
              </a:lnSpc>
              <a:spcBef>
                <a:spcPts val="0"/>
              </a:spcBef>
              <a:spcAft>
                <a:spcPts val="600"/>
              </a:spcAft>
              <a:buFont typeface="Arial" panose="020B0604020202020204" pitchFamily="34" charset="0"/>
              <a:buChar char="•"/>
            </a:pPr>
            <a:r>
              <a:rPr lang="en-US" sz="1800" dirty="0"/>
              <a:t>Used a modified version of the existing ExMC Process</a:t>
            </a:r>
          </a:p>
          <a:p>
            <a:pPr marL="342900" indent="-342900">
              <a:buFontTx/>
              <a:buChar char="-"/>
            </a:pPr>
            <a:r>
              <a:rPr lang="en-US" sz="1800" dirty="0"/>
              <a:t>Probability of occurrence is a valuable quantitative starting point</a:t>
            </a:r>
          </a:p>
          <a:p>
            <a:pPr marL="342900" indent="-342900">
              <a:buFontTx/>
              <a:buChar char="-"/>
            </a:pPr>
            <a:r>
              <a:rPr lang="en-US" sz="1800" dirty="0"/>
              <a:t>Assumed</a:t>
            </a:r>
            <a:r>
              <a:rPr lang="en-US" sz="1800" baseline="0" dirty="0"/>
              <a:t> no volume constraint – this gave us a more comprehensive output</a:t>
            </a:r>
          </a:p>
          <a:p>
            <a:pPr marL="342900" indent="-342900">
              <a:buFontTx/>
              <a:buChar char="-"/>
            </a:pPr>
            <a:endParaRPr lang="en-US" sz="1800" baseline="0" dirty="0"/>
          </a:p>
          <a:p>
            <a:pPr>
              <a:lnSpc>
                <a:spcPct val="114000"/>
              </a:lnSpc>
              <a:spcBef>
                <a:spcPts val="2400"/>
              </a:spcBef>
              <a:spcAft>
                <a:spcPts val="600"/>
              </a:spcAft>
            </a:pPr>
            <a:r>
              <a:rPr lang="en-US" sz="1800" b="1" dirty="0"/>
              <a:t>Excluded Condition</a:t>
            </a:r>
          </a:p>
          <a:p>
            <a:pPr lvl="1">
              <a:lnSpc>
                <a:spcPct val="114000"/>
              </a:lnSpc>
              <a:spcAft>
                <a:spcPts val="600"/>
              </a:spcAft>
            </a:pPr>
            <a:r>
              <a:rPr lang="en-US" sz="1800" dirty="0"/>
              <a:t>Excluded certain conditions due to vehicle size/limited movement/limited exercise, short duration mission, &amp; no EVA)</a:t>
            </a:r>
          </a:p>
          <a:p>
            <a:pPr marL="342900" indent="-342900">
              <a:buFontTx/>
              <a:buChar char="-"/>
            </a:pPr>
            <a:endParaRPr lang="en-US" sz="1800" dirty="0"/>
          </a:p>
        </p:txBody>
      </p:sp>
    </p:spTree>
    <p:extLst>
      <p:ext uri="{BB962C8B-B14F-4D97-AF65-F5344CB8AC3E}">
        <p14:creationId xmlns:p14="http://schemas.microsoft.com/office/powerpoint/2010/main" val="1708577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r>
              <a:rPr lang="en-US" dirty="0"/>
              <a:t>Probability of occurrence is a valuable quantitative starting point</a:t>
            </a:r>
          </a:p>
          <a:p>
            <a:pPr marL="342900" indent="-342900">
              <a:buFontTx/>
              <a:buChar char="-"/>
            </a:pPr>
            <a:r>
              <a:rPr lang="en-US" dirty="0"/>
              <a:t>Assumed</a:t>
            </a:r>
            <a:r>
              <a:rPr lang="en-US" baseline="0" dirty="0"/>
              <a:t> no volume constraint – this gave us a more comprehensive output</a:t>
            </a:r>
          </a:p>
          <a:p>
            <a:pPr marL="342900" indent="-342900">
              <a:buFontTx/>
              <a:buChar char="-"/>
            </a:pPr>
            <a:r>
              <a:rPr lang="en-US" baseline="0" dirty="0"/>
              <a:t>Each condition was given a complexity and futility score</a:t>
            </a:r>
          </a:p>
          <a:p>
            <a:pPr marL="0" lvl="0" indent="0">
              <a:buFont typeface="+mj-lt"/>
              <a:buNone/>
            </a:pPr>
            <a:r>
              <a:rPr lang="en-US" baseline="0" dirty="0"/>
              <a:t>Complexity</a:t>
            </a:r>
          </a:p>
          <a:p>
            <a:pPr marL="457200" lvl="1" indent="-457200">
              <a:buFont typeface="+mj-lt"/>
              <a:buAutoNum type="arabicPeriod"/>
            </a:pPr>
            <a:r>
              <a:rPr lang="en-US" baseline="0" dirty="0"/>
              <a:t>High: Requires many resources and many specialized skills sets</a:t>
            </a:r>
          </a:p>
          <a:p>
            <a:pPr marL="457200" lvl="1" indent="-457200">
              <a:buFont typeface="+mj-lt"/>
              <a:buAutoNum type="arabicPeriod"/>
            </a:pPr>
            <a:r>
              <a:rPr lang="en-US" baseline="0" dirty="0"/>
              <a:t>Medium: Requires a moderate amount of resources and some specialized skill sets</a:t>
            </a:r>
          </a:p>
          <a:p>
            <a:pPr marL="457200" lvl="1" indent="-457200">
              <a:buFont typeface="+mj-lt"/>
              <a:buAutoNum type="arabicPeriod"/>
            </a:pPr>
            <a:r>
              <a:rPr lang="en-US" baseline="0" dirty="0"/>
              <a:t>Low: Requires few resources and no specialized skill sets</a:t>
            </a:r>
          </a:p>
          <a:p>
            <a:pPr marL="0" lvl="1" indent="0">
              <a:buFont typeface="+mj-lt"/>
              <a:buNone/>
            </a:pPr>
            <a:r>
              <a:rPr lang="en-US" baseline="0" dirty="0"/>
              <a:t>Futility:</a:t>
            </a:r>
          </a:p>
          <a:p>
            <a:pPr marL="457200" lvl="1" indent="-457200">
              <a:buFont typeface="+mj-lt"/>
              <a:buAutoNum type="arabicPeriod"/>
            </a:pPr>
            <a:r>
              <a:rPr lang="en-US" baseline="0" dirty="0"/>
              <a:t>High: Highly likely to result in death or incapacitation</a:t>
            </a:r>
          </a:p>
          <a:p>
            <a:pPr marL="457200" lvl="1" indent="-457200">
              <a:buFont typeface="+mj-lt"/>
              <a:buAutoNum type="arabicPeriod"/>
            </a:pPr>
            <a:r>
              <a:rPr lang="en-US" baseline="0" dirty="0"/>
              <a:t>Medium: Likely to result in death or incapacitation</a:t>
            </a:r>
          </a:p>
          <a:p>
            <a:pPr marL="457200" lvl="1" indent="-457200">
              <a:buFont typeface="+mj-lt"/>
              <a:buAutoNum type="arabicPeriod"/>
            </a:pPr>
            <a:r>
              <a:rPr lang="en-US" baseline="0" dirty="0"/>
              <a:t>Low: Unlikely to result in death or incapacitation</a:t>
            </a:r>
          </a:p>
          <a:p>
            <a:pPr marL="0" lvl="1" indent="0">
              <a:buFont typeface="+mj-lt"/>
              <a:buNone/>
            </a:pPr>
            <a:endParaRPr lang="en-US" baseline="0" dirty="0"/>
          </a:p>
          <a:p>
            <a:pPr marL="0" lvl="1" indent="0">
              <a:buFont typeface="+mj-lt"/>
              <a:buNone/>
            </a:pPr>
            <a:r>
              <a:rPr lang="en-US" baseline="0" dirty="0"/>
              <a:t>Probability came from IMM data set</a:t>
            </a:r>
          </a:p>
          <a:p>
            <a:pPr marL="0" lvl="1" indent="0">
              <a:buFont typeface="+mj-lt"/>
              <a:buNone/>
            </a:pPr>
            <a:r>
              <a:rPr lang="en-US" baseline="0" dirty="0"/>
              <a:t>The higher the ER, the weaker the justification for planning to treat a condition. However, ER is only an indication, not an absolute rule. It provided a guide but, ultimately, clinicians determined “plan to treat” status.</a:t>
            </a:r>
          </a:p>
          <a:p>
            <a:pPr marL="457200" lvl="0" indent="-457200">
              <a:buFont typeface="+mj-lt"/>
              <a:buAutoNum type="arabicPeriod"/>
            </a:pPr>
            <a:endParaRPr lang="en-US" dirty="0"/>
          </a:p>
          <a:p>
            <a:endParaRPr lang="en-US" dirty="0"/>
          </a:p>
        </p:txBody>
      </p:sp>
    </p:spTree>
    <p:extLst>
      <p:ext uri="{BB962C8B-B14F-4D97-AF65-F5344CB8AC3E}">
        <p14:creationId xmlns:p14="http://schemas.microsoft.com/office/powerpoint/2010/main" val="426853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501D-8C64-F246-8A91-63A8E7369C37}"/>
              </a:ext>
            </a:extLst>
          </p:cNvPr>
          <p:cNvSpPr>
            <a:spLocks noGrp="1"/>
          </p:cNvSpPr>
          <p:nvPr>
            <p:ph type="ctrTitle"/>
          </p:nvPr>
        </p:nvSpPr>
        <p:spPr>
          <a:xfrm>
            <a:off x="3048000" y="2244726"/>
            <a:ext cx="18288000" cy="4775200"/>
          </a:xfrm>
        </p:spPr>
        <p:txBody>
          <a:bodyPr anchor="b"/>
          <a:lstStyle>
            <a:lvl1pPr algn="ctr">
              <a:defRPr sz="1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B110AA8-5174-5343-ABED-64B0645F6EB1}"/>
              </a:ext>
            </a:extLst>
          </p:cNvPr>
          <p:cNvSpPr>
            <a:spLocks noGrp="1"/>
          </p:cNvSpPr>
          <p:nvPr>
            <p:ph type="subTitle" idx="1"/>
          </p:nvPr>
        </p:nvSpPr>
        <p:spPr>
          <a:xfrm>
            <a:off x="3048000" y="7204076"/>
            <a:ext cx="18288000" cy="3311524"/>
          </a:xfrm>
        </p:spPr>
        <p:txBody>
          <a:bodyPr/>
          <a:lstStyle>
            <a:lvl1pPr marL="0" indent="0" algn="ctr">
              <a:buNone/>
              <a:defRPr sz="4800">
                <a:latin typeface="Arial" panose="020B0604020202020204" pitchFamily="34" charset="0"/>
                <a:cs typeface="Arial" panose="020B0604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4" name="Date Placeholder 3">
            <a:extLst>
              <a:ext uri="{FF2B5EF4-FFF2-40B4-BE49-F238E27FC236}">
                <a16:creationId xmlns:a16="http://schemas.microsoft.com/office/drawing/2014/main" id="{A21603F6-9971-F548-986E-E06DC23DBB7B}"/>
              </a:ext>
            </a:extLst>
          </p:cNvPr>
          <p:cNvSpPr>
            <a:spLocks noGrp="1"/>
          </p:cNvSpPr>
          <p:nvPr>
            <p:ph type="dt" sz="half" idx="10"/>
          </p:nvPr>
        </p:nvSpPr>
        <p:spPr/>
        <p:txBody>
          <a:bodyPr/>
          <a:lstStyle/>
          <a:p>
            <a:fld id="{1118827F-DDD8-4C50-988B-D2809F40EB68}" type="datetime1">
              <a:rPr lang="en-US" smtClean="0"/>
              <a:t>4/25/2022</a:t>
            </a:fld>
            <a:endParaRPr lang="en-US" dirty="0"/>
          </a:p>
        </p:txBody>
      </p:sp>
      <p:sp>
        <p:nvSpPr>
          <p:cNvPr id="5" name="Footer Placeholder 4">
            <a:extLst>
              <a:ext uri="{FF2B5EF4-FFF2-40B4-BE49-F238E27FC236}">
                <a16:creationId xmlns:a16="http://schemas.microsoft.com/office/drawing/2014/main" id="{97A5B793-19CB-624D-A0AE-362EF1FA4F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657F9D-0574-BD4C-ADEB-39A61331FCC9}"/>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96335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2797-2BAF-0D47-BEB6-808BB23B74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D8B1B8-CC56-9244-9135-8AB19B91D3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0A8A3-CD44-114B-B99B-A81ED0F88CA7}"/>
              </a:ext>
            </a:extLst>
          </p:cNvPr>
          <p:cNvSpPr>
            <a:spLocks noGrp="1"/>
          </p:cNvSpPr>
          <p:nvPr>
            <p:ph type="dt" sz="half" idx="10"/>
          </p:nvPr>
        </p:nvSpPr>
        <p:spPr/>
        <p:txBody>
          <a:bodyPr/>
          <a:lstStyle/>
          <a:p>
            <a:fld id="{716DEB2B-EA69-45D6-9454-EDA8B44E86C0}" type="datetime1">
              <a:rPr lang="en-US" smtClean="0"/>
              <a:t>4/25/2022</a:t>
            </a:fld>
            <a:endParaRPr lang="en-US" dirty="0"/>
          </a:p>
        </p:txBody>
      </p:sp>
      <p:sp>
        <p:nvSpPr>
          <p:cNvPr id="5" name="Footer Placeholder 4">
            <a:extLst>
              <a:ext uri="{FF2B5EF4-FFF2-40B4-BE49-F238E27FC236}">
                <a16:creationId xmlns:a16="http://schemas.microsoft.com/office/drawing/2014/main" id="{1D12CA51-A2A5-8245-9924-C7A8F6AD90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8FCE8C-EBC0-ED4C-AEFD-97D267AE0547}"/>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54041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3CBA3C-73DA-994B-8CBA-301E898F428E}"/>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20FA54-30B1-CA44-B48E-4FE21BCF57D3}"/>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9F1D1-4116-DB4B-B2C0-ECDBBDEC230C}"/>
              </a:ext>
            </a:extLst>
          </p:cNvPr>
          <p:cNvSpPr>
            <a:spLocks noGrp="1"/>
          </p:cNvSpPr>
          <p:nvPr>
            <p:ph type="dt" sz="half" idx="10"/>
          </p:nvPr>
        </p:nvSpPr>
        <p:spPr/>
        <p:txBody>
          <a:bodyPr/>
          <a:lstStyle/>
          <a:p>
            <a:fld id="{E3EECDC2-6B81-42D3-9BBD-56A4B826B6C9}" type="datetime1">
              <a:rPr lang="en-US" smtClean="0"/>
              <a:t>4/25/2022</a:t>
            </a:fld>
            <a:endParaRPr lang="en-US" dirty="0"/>
          </a:p>
        </p:txBody>
      </p:sp>
      <p:sp>
        <p:nvSpPr>
          <p:cNvPr id="5" name="Footer Placeholder 4">
            <a:extLst>
              <a:ext uri="{FF2B5EF4-FFF2-40B4-BE49-F238E27FC236}">
                <a16:creationId xmlns:a16="http://schemas.microsoft.com/office/drawing/2014/main" id="{E52EC8B7-58E7-764D-BB03-3EE0A66ADC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A386BF-B629-3E44-8443-7EC120F57328}"/>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51037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4D9B-23A8-DD42-9D35-D9338A8B125E}"/>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337778B-D1DF-B749-B301-034994D80434}"/>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730614-3A9C-DB42-82DD-283E1BF26F52}"/>
              </a:ext>
            </a:extLst>
          </p:cNvPr>
          <p:cNvSpPr>
            <a:spLocks noGrp="1"/>
          </p:cNvSpPr>
          <p:nvPr>
            <p:ph type="dt" sz="half" idx="10"/>
          </p:nvPr>
        </p:nvSpPr>
        <p:spPr/>
        <p:txBody>
          <a:bodyPr/>
          <a:lstStyle/>
          <a:p>
            <a:fld id="{441A998A-8EBA-43A8-B4C4-B1473CF0FAF0}" type="datetime1">
              <a:rPr lang="en-US" smtClean="0"/>
              <a:t>4/25/2022</a:t>
            </a:fld>
            <a:endParaRPr lang="en-US" dirty="0"/>
          </a:p>
        </p:txBody>
      </p:sp>
      <p:sp>
        <p:nvSpPr>
          <p:cNvPr id="5" name="Footer Placeholder 4">
            <a:extLst>
              <a:ext uri="{FF2B5EF4-FFF2-40B4-BE49-F238E27FC236}">
                <a16:creationId xmlns:a16="http://schemas.microsoft.com/office/drawing/2014/main" id="{404C604F-0EDC-8747-AC47-D1C6A5C1EB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5CD3DF-AF58-E44E-9B3B-2A173BD3AC61}"/>
              </a:ext>
            </a:extLst>
          </p:cNvPr>
          <p:cNvSpPr>
            <a:spLocks noGrp="1"/>
          </p:cNvSpPr>
          <p:nvPr>
            <p:ph type="sldNum" sz="quarter" idx="12"/>
          </p:nvPr>
        </p:nvSpPr>
        <p:spPr>
          <a:xfrm>
            <a:off x="18745200" y="12954000"/>
            <a:ext cx="5486400" cy="730250"/>
          </a:xfrm>
        </p:spPr>
        <p:txBody>
          <a:bodyPr/>
          <a:lstStyle/>
          <a:p>
            <a:fld id="{86CB4B4D-7CA3-9044-876B-883B54F8677D}" type="slidenum">
              <a:rPr lang="en-US" smtClean="0"/>
              <a:t>‹#›</a:t>
            </a:fld>
            <a:endParaRPr lang="en-US" dirty="0"/>
          </a:p>
        </p:txBody>
      </p:sp>
      <p:pic>
        <p:nvPicPr>
          <p:cNvPr id="7" name="image1.pdf" descr="NASA insigniaCMYK"/>
          <p:cNvPicPr>
            <a:picLocks noChangeAspect="1"/>
          </p:cNvPicPr>
          <p:nvPr userDrawn="1"/>
        </p:nvPicPr>
        <p:blipFill>
          <a:blip r:embed="rId2"/>
          <a:stretch>
            <a:fillRect/>
          </a:stretch>
        </p:blipFill>
        <p:spPr>
          <a:xfrm>
            <a:off x="22479000" y="346076"/>
            <a:ext cx="1713042" cy="1371600"/>
          </a:xfrm>
          <a:prstGeom prst="rect">
            <a:avLst/>
          </a:prstGeom>
          <a:ln w="12700">
            <a:miter lim="400000"/>
          </a:ln>
        </p:spPr>
      </p:pic>
      <p:sp>
        <p:nvSpPr>
          <p:cNvPr id="8" name="Shape 127">
            <a:extLst>
              <a:ext uri="{FF2B5EF4-FFF2-40B4-BE49-F238E27FC236}">
                <a16:creationId xmlns:a16="http://schemas.microsoft.com/office/drawing/2014/main" id="{B923C7D6-8AC3-394E-8F73-4D2977DBD48E}"/>
              </a:ext>
            </a:extLst>
          </p:cNvPr>
          <p:cNvSpPr/>
          <p:nvPr userDrawn="1"/>
        </p:nvSpPr>
        <p:spPr>
          <a:xfrm>
            <a:off x="16411376" y="13106400"/>
            <a:ext cx="5928817" cy="379874"/>
          </a:xfrm>
          <a:prstGeom prst="rect">
            <a:avLst/>
          </a:prstGeom>
          <a:ln w="12700">
            <a:miter lim="400000"/>
          </a:ln>
          <a:extLst>
            <a:ext uri="{C572A759-6A51-4108-AA02-DFA0A04FC94B}">
              <ma14:wrappingTextBoxFlag xmlns="" xmlns:ma14="http://schemas.microsoft.com/office/mac/drawingml/2011/main" val="1"/>
            </a:ext>
          </a:extLst>
        </p:spPr>
        <p:txBody>
          <a:bodyPr lIns="50940" tIns="50940" rIns="50940" bIns="50940" anchor="b">
            <a:spAutoFit/>
          </a:bodyPr>
          <a:lstStyle>
            <a:lvl1pPr algn="r" defTabSz="1019175">
              <a:defRPr sz="1700">
                <a:solidFill>
                  <a:srgbClr val="000000"/>
                </a:solidFill>
                <a:latin typeface="Arial"/>
                <a:ea typeface="Arial"/>
                <a:cs typeface="Arial"/>
                <a:sym typeface="Arial"/>
              </a:defRPr>
            </a:lvl1pPr>
          </a:lstStyle>
          <a:p>
            <a:r>
              <a:rPr lang="en-US" sz="1800" b="1" dirty="0">
                <a:solidFill>
                  <a:schemeClr val="tx1">
                    <a:lumMod val="50000"/>
                    <a:lumOff val="50000"/>
                  </a:schemeClr>
                </a:solidFill>
              </a:rPr>
              <a:t>Orion Spacecraft Medical Kit</a:t>
            </a:r>
            <a:endParaRPr sz="1800" b="1" dirty="0">
              <a:solidFill>
                <a:schemeClr val="tx1">
                  <a:lumMod val="50000"/>
                  <a:lumOff val="50000"/>
                </a:schemeClr>
              </a:solidFill>
            </a:endParaRPr>
          </a:p>
        </p:txBody>
      </p:sp>
      <p:sp>
        <p:nvSpPr>
          <p:cNvPr id="9" name="Shape 128">
            <a:extLst>
              <a:ext uri="{FF2B5EF4-FFF2-40B4-BE49-F238E27FC236}">
                <a16:creationId xmlns:a16="http://schemas.microsoft.com/office/drawing/2014/main" id="{35974D5E-9E0D-8F45-A77A-A72E14242C0C}"/>
              </a:ext>
            </a:extLst>
          </p:cNvPr>
          <p:cNvSpPr/>
          <p:nvPr userDrawn="1"/>
        </p:nvSpPr>
        <p:spPr>
          <a:xfrm>
            <a:off x="935037" y="13106400"/>
            <a:ext cx="9517956" cy="379874"/>
          </a:xfrm>
          <a:prstGeom prst="rect">
            <a:avLst/>
          </a:prstGeom>
          <a:ln w="12700">
            <a:miter lim="400000"/>
          </a:ln>
          <a:extLst>
            <a:ext uri="{C572A759-6A51-4108-AA02-DFA0A04FC94B}">
              <ma14:wrappingTextBoxFlag xmlns="" xmlns:ma14="http://schemas.microsoft.com/office/mac/drawingml/2011/main" val="1"/>
            </a:ext>
          </a:extLst>
        </p:spPr>
        <p:txBody>
          <a:bodyPr lIns="50940" tIns="50940" rIns="50940" bIns="50940" anchor="b">
            <a:spAutoFit/>
          </a:bodyPr>
          <a:lstStyle>
            <a:lvl1pPr algn="l" defTabSz="1019175">
              <a:defRPr sz="1700">
                <a:solidFill>
                  <a:srgbClr val="000000"/>
                </a:solidFill>
                <a:latin typeface="Arial"/>
                <a:ea typeface="Arial"/>
                <a:cs typeface="Arial"/>
                <a:sym typeface="Arial"/>
              </a:defRPr>
            </a:lvl1pPr>
          </a:lstStyle>
          <a:p>
            <a:r>
              <a:rPr sz="1800" b="1" dirty="0">
                <a:solidFill>
                  <a:schemeClr val="tx1">
                    <a:lumMod val="50000"/>
                    <a:lumOff val="50000"/>
                  </a:schemeClr>
                </a:solidFill>
              </a:rPr>
              <a:t>National Aeronautics and Space Administration </a:t>
            </a:r>
          </a:p>
        </p:txBody>
      </p:sp>
    </p:spTree>
    <p:extLst>
      <p:ext uri="{BB962C8B-B14F-4D97-AF65-F5344CB8AC3E}">
        <p14:creationId xmlns:p14="http://schemas.microsoft.com/office/powerpoint/2010/main" val="330001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4F02-9BB7-A34F-BB3B-2EB13E0D5768}"/>
              </a:ext>
            </a:extLst>
          </p:cNvPr>
          <p:cNvSpPr>
            <a:spLocks noGrp="1"/>
          </p:cNvSpPr>
          <p:nvPr>
            <p:ph type="title"/>
          </p:nvPr>
        </p:nvSpPr>
        <p:spPr>
          <a:xfrm>
            <a:off x="1663700" y="3419477"/>
            <a:ext cx="21031200" cy="5705474"/>
          </a:xfrm>
        </p:spPr>
        <p:txBody>
          <a:bodyPr anchor="b"/>
          <a:lstStyle>
            <a:lvl1pPr>
              <a:defRPr sz="12000"/>
            </a:lvl1pPr>
          </a:lstStyle>
          <a:p>
            <a:r>
              <a:rPr lang="en-US" dirty="0"/>
              <a:t>Click to edit Master title style</a:t>
            </a:r>
          </a:p>
        </p:txBody>
      </p:sp>
      <p:sp>
        <p:nvSpPr>
          <p:cNvPr id="3" name="Text Placeholder 2">
            <a:extLst>
              <a:ext uri="{FF2B5EF4-FFF2-40B4-BE49-F238E27FC236}">
                <a16:creationId xmlns:a16="http://schemas.microsoft.com/office/drawing/2014/main" id="{0AB34A79-943D-CC4F-BB77-63E1E9ABEB61}"/>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8C4A8-CBED-DF40-B0EB-9EDE69F7E9F5}"/>
              </a:ext>
            </a:extLst>
          </p:cNvPr>
          <p:cNvSpPr>
            <a:spLocks noGrp="1"/>
          </p:cNvSpPr>
          <p:nvPr>
            <p:ph type="dt" sz="half" idx="10"/>
          </p:nvPr>
        </p:nvSpPr>
        <p:spPr/>
        <p:txBody>
          <a:bodyPr/>
          <a:lstStyle/>
          <a:p>
            <a:fld id="{BF1738A3-9A01-42CB-8D40-33BC5602BD83}" type="datetime1">
              <a:rPr lang="en-US" smtClean="0"/>
              <a:t>4/25/2022</a:t>
            </a:fld>
            <a:endParaRPr lang="en-US" dirty="0"/>
          </a:p>
        </p:txBody>
      </p:sp>
      <p:sp>
        <p:nvSpPr>
          <p:cNvPr id="5" name="Footer Placeholder 4">
            <a:extLst>
              <a:ext uri="{FF2B5EF4-FFF2-40B4-BE49-F238E27FC236}">
                <a16:creationId xmlns:a16="http://schemas.microsoft.com/office/drawing/2014/main" id="{8F7F1001-6133-3A4A-9D07-053CD097B0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817DD-B34E-124E-A759-2445AFE9FC71}"/>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89475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DA17-F0C8-834E-9814-77AD3011D7E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4BF9A5-F6D0-C044-A6F3-BCF8AE80D562}"/>
              </a:ext>
            </a:extLst>
          </p:cNvPr>
          <p:cNvSpPr>
            <a:spLocks noGrp="1"/>
          </p:cNvSpPr>
          <p:nvPr>
            <p:ph sz="half" idx="1"/>
          </p:nvPr>
        </p:nvSpPr>
        <p:spPr>
          <a:xfrm>
            <a:off x="1676400" y="3651250"/>
            <a:ext cx="10363200"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ABCC5E-A48B-1E45-B822-42549A495756}"/>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6D4F7-2317-2540-89CC-46C4D19E873C}"/>
              </a:ext>
            </a:extLst>
          </p:cNvPr>
          <p:cNvSpPr>
            <a:spLocks noGrp="1"/>
          </p:cNvSpPr>
          <p:nvPr>
            <p:ph type="dt" sz="half" idx="10"/>
          </p:nvPr>
        </p:nvSpPr>
        <p:spPr/>
        <p:txBody>
          <a:bodyPr/>
          <a:lstStyle/>
          <a:p>
            <a:fld id="{25ACCDAA-D2AF-49B6-B5E4-B30D97B24FF4}" type="datetime1">
              <a:rPr lang="en-US" smtClean="0"/>
              <a:t>4/25/2022</a:t>
            </a:fld>
            <a:endParaRPr lang="en-US" dirty="0"/>
          </a:p>
        </p:txBody>
      </p:sp>
      <p:sp>
        <p:nvSpPr>
          <p:cNvPr id="6" name="Footer Placeholder 5">
            <a:extLst>
              <a:ext uri="{FF2B5EF4-FFF2-40B4-BE49-F238E27FC236}">
                <a16:creationId xmlns:a16="http://schemas.microsoft.com/office/drawing/2014/main" id="{722ABA12-0738-AC42-A96A-F9684D364C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426AE2-522B-EC43-9092-8D7A5F1B465A}"/>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94110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D079-81CC-514E-8E41-FCC3674738C0}"/>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723F7E-AF4C-AD4A-8446-2C1CF070D8E2}"/>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E578ECF-6086-A440-87F1-3DA3966738C3}"/>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50FB08-86DF-814C-9B60-B839C5B2BA2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A68CCB41-F022-A24E-A18E-2E0B93A368F1}"/>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A2C89B-7623-1F4D-A819-4A70E00324F4}"/>
              </a:ext>
            </a:extLst>
          </p:cNvPr>
          <p:cNvSpPr>
            <a:spLocks noGrp="1"/>
          </p:cNvSpPr>
          <p:nvPr>
            <p:ph type="dt" sz="half" idx="10"/>
          </p:nvPr>
        </p:nvSpPr>
        <p:spPr/>
        <p:txBody>
          <a:bodyPr/>
          <a:lstStyle/>
          <a:p>
            <a:fld id="{C059AB23-E8B3-4D75-B74A-24C25FB1A91D}" type="datetime1">
              <a:rPr lang="en-US" smtClean="0"/>
              <a:t>4/25/2022</a:t>
            </a:fld>
            <a:endParaRPr lang="en-US" dirty="0"/>
          </a:p>
        </p:txBody>
      </p:sp>
      <p:sp>
        <p:nvSpPr>
          <p:cNvPr id="8" name="Footer Placeholder 7">
            <a:extLst>
              <a:ext uri="{FF2B5EF4-FFF2-40B4-BE49-F238E27FC236}">
                <a16:creationId xmlns:a16="http://schemas.microsoft.com/office/drawing/2014/main" id="{F7630101-3D5F-F047-99D6-9E9656FD85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0A93625-0599-AF4F-80D8-981B4EAA50DB}"/>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34818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B214-52BF-B441-BC5B-A7BE21CF063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20D3A-9753-CD41-803A-2BD238FD457E}"/>
              </a:ext>
            </a:extLst>
          </p:cNvPr>
          <p:cNvSpPr>
            <a:spLocks noGrp="1"/>
          </p:cNvSpPr>
          <p:nvPr>
            <p:ph type="dt" sz="half" idx="10"/>
          </p:nvPr>
        </p:nvSpPr>
        <p:spPr/>
        <p:txBody>
          <a:bodyPr/>
          <a:lstStyle/>
          <a:p>
            <a:fld id="{67B95A35-2A91-429D-89EA-902ECA2D85FC}" type="datetime1">
              <a:rPr lang="en-US" smtClean="0"/>
              <a:t>4/25/2022</a:t>
            </a:fld>
            <a:endParaRPr lang="en-US" dirty="0"/>
          </a:p>
        </p:txBody>
      </p:sp>
      <p:sp>
        <p:nvSpPr>
          <p:cNvPr id="4" name="Footer Placeholder 3">
            <a:extLst>
              <a:ext uri="{FF2B5EF4-FFF2-40B4-BE49-F238E27FC236}">
                <a16:creationId xmlns:a16="http://schemas.microsoft.com/office/drawing/2014/main" id="{53551E0E-8A2D-0746-8E85-0709F0536C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2E4B68-B592-5C49-BD85-AAF0AB780A9F}"/>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402983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DD78D-F589-224D-9591-95D8B50E5416}"/>
              </a:ext>
            </a:extLst>
          </p:cNvPr>
          <p:cNvSpPr>
            <a:spLocks noGrp="1"/>
          </p:cNvSpPr>
          <p:nvPr>
            <p:ph type="dt" sz="half" idx="10"/>
          </p:nvPr>
        </p:nvSpPr>
        <p:spPr/>
        <p:txBody>
          <a:bodyPr/>
          <a:lstStyle/>
          <a:p>
            <a:fld id="{60186B60-A704-428B-8FFD-F62F1A4F9F17}" type="datetime1">
              <a:rPr lang="en-US" smtClean="0"/>
              <a:t>4/25/2022</a:t>
            </a:fld>
            <a:endParaRPr lang="en-US" dirty="0"/>
          </a:p>
        </p:txBody>
      </p:sp>
      <p:sp>
        <p:nvSpPr>
          <p:cNvPr id="3" name="Footer Placeholder 2">
            <a:extLst>
              <a:ext uri="{FF2B5EF4-FFF2-40B4-BE49-F238E27FC236}">
                <a16:creationId xmlns:a16="http://schemas.microsoft.com/office/drawing/2014/main" id="{BC4E8FBC-1E95-AA4E-8662-42B27C8B80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C6A9AB-8D84-6D4A-AA0E-5075F98E409D}"/>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62726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9853-8FB0-3646-841C-E27F863331FE}"/>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57529509-2510-984D-A511-25F045554673}"/>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E84A35-C339-ED41-A528-C4DF7627F88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B4CA4FEE-4A00-E641-B9CF-EEADC935B51F}"/>
              </a:ext>
            </a:extLst>
          </p:cNvPr>
          <p:cNvSpPr>
            <a:spLocks noGrp="1"/>
          </p:cNvSpPr>
          <p:nvPr>
            <p:ph type="dt" sz="half" idx="10"/>
          </p:nvPr>
        </p:nvSpPr>
        <p:spPr/>
        <p:txBody>
          <a:bodyPr/>
          <a:lstStyle/>
          <a:p>
            <a:fld id="{AC9059F9-EB07-490E-BF3D-88E747BF9674}" type="datetime1">
              <a:rPr lang="en-US" smtClean="0"/>
              <a:t>4/25/2022</a:t>
            </a:fld>
            <a:endParaRPr lang="en-US" dirty="0"/>
          </a:p>
        </p:txBody>
      </p:sp>
      <p:sp>
        <p:nvSpPr>
          <p:cNvPr id="6" name="Footer Placeholder 5">
            <a:extLst>
              <a:ext uri="{FF2B5EF4-FFF2-40B4-BE49-F238E27FC236}">
                <a16:creationId xmlns:a16="http://schemas.microsoft.com/office/drawing/2014/main" id="{26A6CB17-786F-C544-9D95-050566C8DB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22F142-D59A-DA40-B152-0F9A27DFFF25}"/>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89076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5C52-EE15-F94C-8B68-8894F41A5DB4}"/>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8870E365-4423-D244-97BC-F3F58CB05A6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a:extLst>
              <a:ext uri="{FF2B5EF4-FFF2-40B4-BE49-F238E27FC236}">
                <a16:creationId xmlns:a16="http://schemas.microsoft.com/office/drawing/2014/main" id="{19488B6C-EB4D-8A42-833E-547B84AD120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22AFE7A-2BBA-E64D-802D-DCDE525649F9}"/>
              </a:ext>
            </a:extLst>
          </p:cNvPr>
          <p:cNvSpPr>
            <a:spLocks noGrp="1"/>
          </p:cNvSpPr>
          <p:nvPr>
            <p:ph type="dt" sz="half" idx="10"/>
          </p:nvPr>
        </p:nvSpPr>
        <p:spPr/>
        <p:txBody>
          <a:bodyPr/>
          <a:lstStyle/>
          <a:p>
            <a:fld id="{F9DB5039-5CF6-4500-8190-3BF56CDDB07A}" type="datetime1">
              <a:rPr lang="en-US" smtClean="0"/>
              <a:t>4/25/2022</a:t>
            </a:fld>
            <a:endParaRPr lang="en-US" dirty="0"/>
          </a:p>
        </p:txBody>
      </p:sp>
      <p:sp>
        <p:nvSpPr>
          <p:cNvPr id="6" name="Footer Placeholder 5">
            <a:extLst>
              <a:ext uri="{FF2B5EF4-FFF2-40B4-BE49-F238E27FC236}">
                <a16:creationId xmlns:a16="http://schemas.microsoft.com/office/drawing/2014/main" id="{5B1D9DCB-B787-7246-A0FC-D675A3F170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6B4B9A-FCD9-4546-A2DD-A6367FECD847}"/>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01856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9FC89-9F96-5C48-B236-7E5DA579E0FC}"/>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54B7A5-F28D-2E4B-94E4-0F9A9391396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043BD1-DF73-344C-9617-4C73E366954A}"/>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b="1">
                <a:solidFill>
                  <a:schemeClr val="tx1">
                    <a:tint val="75000"/>
                  </a:schemeClr>
                </a:solidFill>
              </a:defRPr>
            </a:lvl1pPr>
          </a:lstStyle>
          <a:p>
            <a:fld id="{FB15C9B5-5F8C-4F32-9825-50272CDFE144}" type="datetime1">
              <a:rPr lang="en-US" smtClean="0"/>
              <a:t>4/25/2022</a:t>
            </a:fld>
            <a:endParaRPr lang="en-US" dirty="0"/>
          </a:p>
        </p:txBody>
      </p:sp>
      <p:sp>
        <p:nvSpPr>
          <p:cNvPr id="5" name="Footer Placeholder 4">
            <a:extLst>
              <a:ext uri="{FF2B5EF4-FFF2-40B4-BE49-F238E27FC236}">
                <a16:creationId xmlns:a16="http://schemas.microsoft.com/office/drawing/2014/main" id="{9D60CE72-1260-7649-B3B1-B17F3608C0B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1D71476-E77C-9244-8F4B-226FCB53F58E}"/>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20383888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1828800" rtl="0" eaLnBrk="1" latinLnBrk="0" hangingPunct="1">
        <a:lnSpc>
          <a:spcPct val="90000"/>
        </a:lnSpc>
        <a:spcBef>
          <a:spcPct val="0"/>
        </a:spcBef>
        <a:buNone/>
        <a:defRPr sz="88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Shape 120"/>
          <p:cNvSpPr>
            <a:spLocks noGrp="1"/>
          </p:cNvSpPr>
          <p:nvPr>
            <p:ph type="ctrTitle"/>
          </p:nvPr>
        </p:nvSpPr>
        <p:spPr>
          <a:xfrm>
            <a:off x="2057400" y="2859380"/>
            <a:ext cx="17853522" cy="3314900"/>
          </a:xfrm>
          <a:prstGeom prst="rect">
            <a:avLst/>
          </a:prstGeom>
        </p:spPr>
        <p:txBody>
          <a:bodyPr lIns="50940" tIns="50940" rIns="50940" bIns="50940" anchor="ctr">
            <a:normAutofit fontScale="90000"/>
          </a:bodyPr>
          <a:lstStyle>
            <a:lvl1pPr defTabSz="907065">
              <a:defRPr sz="10680" cap="none">
                <a:solidFill>
                  <a:srgbClr val="000000"/>
                </a:solidFill>
                <a:latin typeface="Arial"/>
                <a:ea typeface="Arial"/>
                <a:cs typeface="Arial"/>
                <a:sym typeface="Arial"/>
              </a:defRPr>
            </a:lvl1pPr>
          </a:lstStyle>
          <a:p>
            <a:pPr algn="l"/>
            <a:r>
              <a:rPr lang="en-US" dirty="0">
                <a:latin typeface="Arial" panose="020B0604020202020204" pitchFamily="34" charset="0"/>
                <a:cs typeface="Arial" panose="020B0604020202020204" pitchFamily="34" charset="0"/>
              </a:rPr>
              <a:t>A Semi-Quantitative Approach To Building The Orion Spacecraft Medical Kit</a:t>
            </a:r>
            <a:endParaRPr b="1" dirty="0">
              <a:latin typeface="Arial" panose="020B0604020202020204" pitchFamily="34" charset="0"/>
              <a:cs typeface="Arial" panose="020B0604020202020204" pitchFamily="34" charset="0"/>
            </a:endParaRPr>
          </a:p>
        </p:txBody>
      </p:sp>
      <p:sp>
        <p:nvSpPr>
          <p:cNvPr id="119" name="Shape 119"/>
          <p:cNvSpPr>
            <a:spLocks noGrp="1"/>
          </p:cNvSpPr>
          <p:nvPr>
            <p:ph type="subTitle" idx="1"/>
          </p:nvPr>
        </p:nvSpPr>
        <p:spPr>
          <a:xfrm>
            <a:off x="2057400" y="6705600"/>
            <a:ext cx="21142326" cy="3124200"/>
          </a:xfrm>
          <a:prstGeom prst="rect">
            <a:avLst/>
          </a:prstGeom>
        </p:spPr>
        <p:txBody>
          <a:bodyPr>
            <a:noAutofit/>
          </a:bodyPr>
          <a:lstStyle/>
          <a:p>
            <a:r>
              <a:rPr lang="en-US" sz="4000" dirty="0">
                <a:solidFill>
                  <a:schemeClr val="accent6">
                    <a:lumMod val="50000"/>
                  </a:schemeClr>
                </a:solidFill>
                <a:ea typeface="+mj-ea"/>
              </a:rPr>
              <a:t>Rubin, D</a:t>
            </a:r>
            <a:r>
              <a:rPr lang="en-US" sz="4000" baseline="30000" dirty="0">
                <a:solidFill>
                  <a:schemeClr val="accent6">
                    <a:lumMod val="50000"/>
                  </a:schemeClr>
                </a:solidFill>
                <a:ea typeface="+mj-ea"/>
              </a:rPr>
              <a:t>1</a:t>
            </a:r>
            <a:r>
              <a:rPr lang="en-US" sz="4000" dirty="0">
                <a:solidFill>
                  <a:schemeClr val="accent6">
                    <a:lumMod val="50000"/>
                  </a:schemeClr>
                </a:solidFill>
                <a:ea typeface="+mj-ea"/>
              </a:rPr>
              <a:t>, Ebert, D</a:t>
            </a:r>
            <a:r>
              <a:rPr lang="en-US" sz="4000" baseline="30000" dirty="0">
                <a:solidFill>
                  <a:schemeClr val="accent6">
                    <a:lumMod val="50000"/>
                  </a:schemeClr>
                </a:solidFill>
                <a:ea typeface="+mj-ea"/>
              </a:rPr>
              <a:t>1</a:t>
            </a:r>
            <a:r>
              <a:rPr lang="en-US" sz="4000" dirty="0">
                <a:solidFill>
                  <a:schemeClr val="accent6">
                    <a:lumMod val="50000"/>
                  </a:schemeClr>
                </a:solidFill>
                <a:ea typeface="+mj-ea"/>
              </a:rPr>
              <a:t>, Haas, C</a:t>
            </a:r>
            <a:r>
              <a:rPr lang="en-US" sz="4000" baseline="30000" dirty="0">
                <a:solidFill>
                  <a:schemeClr val="accent6">
                    <a:lumMod val="50000"/>
                  </a:schemeClr>
                </a:solidFill>
                <a:ea typeface="+mj-ea"/>
              </a:rPr>
              <a:t>2</a:t>
            </a:r>
            <a:r>
              <a:rPr lang="en-US" sz="4000" dirty="0">
                <a:solidFill>
                  <a:schemeClr val="accent6">
                    <a:lumMod val="50000"/>
                  </a:schemeClr>
                </a:solidFill>
                <a:ea typeface="+mj-ea"/>
              </a:rPr>
              <a:t>, Pavela, J</a:t>
            </a:r>
            <a:r>
              <a:rPr lang="en-US" sz="4000" baseline="30000" dirty="0">
                <a:solidFill>
                  <a:schemeClr val="accent6">
                    <a:lumMod val="50000"/>
                  </a:schemeClr>
                </a:solidFill>
                <a:ea typeface="+mj-ea"/>
              </a:rPr>
              <a:t>2</a:t>
            </a:r>
            <a:r>
              <a:rPr lang="en-US" sz="4000" dirty="0">
                <a:solidFill>
                  <a:schemeClr val="accent6">
                    <a:lumMod val="50000"/>
                  </a:schemeClr>
                </a:solidFill>
                <a:ea typeface="+mj-ea"/>
              </a:rPr>
              <a:t>, Nusbaum, D</a:t>
            </a:r>
            <a:r>
              <a:rPr lang="en-US" sz="4000" baseline="30000" dirty="0">
                <a:solidFill>
                  <a:schemeClr val="accent6">
                    <a:lumMod val="50000"/>
                  </a:schemeClr>
                </a:solidFill>
                <a:ea typeface="+mj-ea"/>
              </a:rPr>
              <a:t>2</a:t>
            </a:r>
            <a:r>
              <a:rPr lang="en-US" sz="4000" dirty="0">
                <a:solidFill>
                  <a:schemeClr val="accent6">
                    <a:lumMod val="50000"/>
                  </a:schemeClr>
                </a:solidFill>
                <a:ea typeface="+mj-ea"/>
              </a:rPr>
              <a:t>, Schmid, J</a:t>
            </a:r>
            <a:r>
              <a:rPr lang="en-US" sz="4000" baseline="30000" dirty="0">
                <a:solidFill>
                  <a:schemeClr val="accent6">
                    <a:lumMod val="50000"/>
                  </a:schemeClr>
                </a:solidFill>
                <a:ea typeface="+mj-ea"/>
              </a:rPr>
              <a:t>3</a:t>
            </a:r>
            <a:r>
              <a:rPr lang="en-US" sz="4000" dirty="0">
                <a:solidFill>
                  <a:schemeClr val="accent6">
                    <a:lumMod val="50000"/>
                  </a:schemeClr>
                </a:solidFill>
                <a:ea typeface="+mj-ea"/>
              </a:rPr>
              <a:t>, Van Velson, C</a:t>
            </a:r>
            <a:r>
              <a:rPr lang="en-US" sz="4000" baseline="30000" dirty="0">
                <a:solidFill>
                  <a:schemeClr val="accent6">
                    <a:lumMod val="50000"/>
                  </a:schemeClr>
                </a:solidFill>
                <a:ea typeface="+mj-ea"/>
              </a:rPr>
              <a:t>3</a:t>
            </a:r>
            <a:r>
              <a:rPr lang="en-US" sz="4000" dirty="0">
                <a:solidFill>
                  <a:schemeClr val="accent6">
                    <a:lumMod val="50000"/>
                  </a:schemeClr>
                </a:solidFill>
                <a:ea typeface="+mj-ea"/>
              </a:rPr>
              <a:t>, Reyes, D</a:t>
            </a:r>
            <a:r>
              <a:rPr lang="en-US" sz="4000" baseline="30000" dirty="0">
                <a:solidFill>
                  <a:schemeClr val="accent6">
                    <a:lumMod val="50000"/>
                  </a:schemeClr>
                </a:solidFill>
                <a:ea typeface="+mj-ea"/>
              </a:rPr>
              <a:t>3</a:t>
            </a:r>
          </a:p>
          <a:p>
            <a:pPr algn="l"/>
            <a:r>
              <a:rPr lang="en-US" sz="2800" baseline="30000" dirty="0">
                <a:solidFill>
                  <a:schemeClr val="accent6">
                    <a:lumMod val="50000"/>
                  </a:schemeClr>
                </a:solidFill>
                <a:ea typeface="+mj-ea"/>
              </a:rPr>
              <a:t>1</a:t>
            </a:r>
            <a:r>
              <a:rPr lang="en-US" sz="2800" dirty="0">
                <a:solidFill>
                  <a:schemeClr val="accent6">
                    <a:lumMod val="50000"/>
                  </a:schemeClr>
                </a:solidFill>
                <a:ea typeface="+mj-ea"/>
              </a:rPr>
              <a:t>KBR, Houston, Texas</a:t>
            </a:r>
          </a:p>
          <a:p>
            <a:pPr algn="l"/>
            <a:r>
              <a:rPr lang="en-US" sz="2800" baseline="30000" dirty="0">
                <a:solidFill>
                  <a:schemeClr val="accent6">
                    <a:lumMod val="50000"/>
                  </a:schemeClr>
                </a:solidFill>
                <a:ea typeface="+mj-ea"/>
              </a:rPr>
              <a:t>2</a:t>
            </a:r>
            <a:r>
              <a:rPr lang="en-US" sz="2800" dirty="0">
                <a:solidFill>
                  <a:schemeClr val="accent6">
                    <a:lumMod val="50000"/>
                  </a:schemeClr>
                </a:solidFill>
                <a:ea typeface="+mj-ea"/>
              </a:rPr>
              <a:t>Preventive Medicine and Population Health, University of Texas Medical Branch, Galveston, Texas</a:t>
            </a:r>
          </a:p>
          <a:p>
            <a:pPr algn="l"/>
            <a:r>
              <a:rPr lang="en-US" sz="2800" baseline="30000" dirty="0">
                <a:solidFill>
                  <a:schemeClr val="accent6">
                    <a:lumMod val="50000"/>
                  </a:schemeClr>
                </a:solidFill>
                <a:ea typeface="+mj-ea"/>
              </a:rPr>
              <a:t>3</a:t>
            </a:r>
            <a:r>
              <a:rPr lang="en-US" sz="2800" dirty="0">
                <a:solidFill>
                  <a:schemeClr val="accent6">
                    <a:lumMod val="50000"/>
                  </a:schemeClr>
                </a:solidFill>
                <a:ea typeface="+mj-ea"/>
              </a:rPr>
              <a:t>Medical Operations Group, Johnson Space Center, NASA, Houston, Texas</a:t>
            </a:r>
            <a:endParaRPr lang="en-US" sz="2800" dirty="0">
              <a:solidFill>
                <a:schemeClr val="accent6">
                  <a:lumMod val="50000"/>
                </a:schemeClr>
              </a:solidFill>
              <a:latin typeface="Arial" panose="020B0604020202020204" pitchFamily="34" charset="0"/>
              <a:ea typeface="+mj-ea"/>
              <a:cs typeface="Arial" panose="020B0604020202020204" pitchFamily="34" charset="0"/>
            </a:endParaRPr>
          </a:p>
        </p:txBody>
      </p:sp>
      <p:sp>
        <p:nvSpPr>
          <p:cNvPr id="121" name="Shape 121"/>
          <p:cNvSpPr/>
          <p:nvPr/>
        </p:nvSpPr>
        <p:spPr>
          <a:xfrm>
            <a:off x="1427162" y="1237667"/>
            <a:ext cx="9136064" cy="533762"/>
          </a:xfrm>
          <a:prstGeom prst="rect">
            <a:avLst/>
          </a:prstGeom>
          <a:ln w="12700">
            <a:miter lim="400000"/>
          </a:ln>
          <a:extLst>
            <a:ext uri="{C572A759-6A51-4108-AA02-DFA0A04FC94B}">
              <ma14:wrappingTextBoxFlag xmlns="" xmlns:ma14="http://schemas.microsoft.com/office/mac/drawingml/2011/main" val="1"/>
            </a:ext>
          </a:extLst>
        </p:spPr>
        <p:txBody>
          <a:bodyPr lIns="50940" tIns="50940" rIns="50940" bIns="50940">
            <a:spAutoFit/>
          </a:bodyPr>
          <a:lstStyle>
            <a:lvl1pPr algn="l" defTabSz="1019175">
              <a:defRPr sz="2400">
                <a:solidFill>
                  <a:srgbClr val="677085"/>
                </a:solidFill>
                <a:latin typeface="Arial"/>
                <a:ea typeface="Arial"/>
                <a:cs typeface="Arial"/>
                <a:sym typeface="Arial"/>
              </a:defRPr>
            </a:lvl1pPr>
          </a:lstStyle>
          <a:p>
            <a:r>
              <a:rPr sz="2800" dirty="0"/>
              <a:t>National Aeronautics and Space Administration</a:t>
            </a:r>
          </a:p>
        </p:txBody>
      </p:sp>
      <p:sp>
        <p:nvSpPr>
          <p:cNvPr id="122" name="Shape 122"/>
          <p:cNvSpPr/>
          <p:nvPr/>
        </p:nvSpPr>
        <p:spPr>
          <a:xfrm>
            <a:off x="1427162" y="12295188"/>
            <a:ext cx="9136064" cy="533762"/>
          </a:xfrm>
          <a:prstGeom prst="rect">
            <a:avLst/>
          </a:prstGeom>
          <a:ln w="12700">
            <a:miter lim="400000"/>
          </a:ln>
          <a:extLst>
            <a:ext uri="{C572A759-6A51-4108-AA02-DFA0A04FC94B}">
              <ma14:wrappingTextBoxFlag xmlns="" xmlns:ma14="http://schemas.microsoft.com/office/mac/drawingml/2011/main" val="1"/>
            </a:ext>
          </a:extLst>
        </p:spPr>
        <p:txBody>
          <a:bodyPr lIns="50940" tIns="50940" rIns="50940" bIns="50940">
            <a:spAutoFit/>
          </a:bodyPr>
          <a:lstStyle>
            <a:lvl1pPr algn="l" defTabSz="1019175">
              <a:defRPr sz="2400">
                <a:solidFill>
                  <a:srgbClr val="677085"/>
                </a:solidFill>
                <a:latin typeface="Arial Black"/>
                <a:ea typeface="Arial Black"/>
                <a:cs typeface="Arial Black"/>
                <a:sym typeface="Arial Black"/>
              </a:defRPr>
            </a:lvl1pPr>
          </a:lstStyle>
          <a:p>
            <a:r>
              <a:rPr sz="2800" dirty="0"/>
              <a:t>www.nasa.gov </a:t>
            </a:r>
          </a:p>
        </p:txBody>
      </p:sp>
      <p:pic>
        <p:nvPicPr>
          <p:cNvPr id="123" name="image1.pdf" descr="NASA insigniaCMYK"/>
          <p:cNvPicPr>
            <a:picLocks noChangeAspect="1"/>
          </p:cNvPicPr>
          <p:nvPr/>
        </p:nvPicPr>
        <p:blipFill>
          <a:blip r:embed="rId2"/>
          <a:stretch>
            <a:fillRect/>
          </a:stretch>
        </p:blipFill>
        <p:spPr>
          <a:xfrm>
            <a:off x="20440893" y="762000"/>
            <a:ext cx="3426084" cy="2743200"/>
          </a:xfrm>
          <a:prstGeom prst="rect">
            <a:avLst/>
          </a:prstGeom>
          <a:ln w="12700">
            <a:miter lim="400000"/>
          </a:ln>
        </p:spPr>
      </p:pic>
      <p:sp>
        <p:nvSpPr>
          <p:cNvPr id="2" name="Rectangle 1">
            <a:extLst>
              <a:ext uri="{FF2B5EF4-FFF2-40B4-BE49-F238E27FC236}">
                <a16:creationId xmlns:a16="http://schemas.microsoft.com/office/drawing/2014/main" id="{28F21EAB-AA2E-CF4E-8440-75D657229E10}"/>
              </a:ext>
            </a:extLst>
          </p:cNvPr>
          <p:cNvSpPr/>
          <p:nvPr/>
        </p:nvSpPr>
        <p:spPr>
          <a:xfrm>
            <a:off x="2743200" y="10133345"/>
            <a:ext cx="18897600" cy="1446550"/>
          </a:xfrm>
          <a:prstGeom prst="rect">
            <a:avLst/>
          </a:prstGeom>
        </p:spPr>
        <p:txBody>
          <a:bodyPr wrap="square">
            <a:spAutoFit/>
          </a:bodyPr>
          <a:lstStyle/>
          <a:p>
            <a:pPr algn="ctr"/>
            <a:r>
              <a:rPr lang="en-US" sz="4400" i="1" dirty="0">
                <a:latin typeface="Arial" panose="020B0604020202020204" pitchFamily="34" charset="0"/>
                <a:cs typeface="Arial" panose="020B0604020202020204" pitchFamily="34" charset="0"/>
              </a:rPr>
              <a:t>92</a:t>
            </a:r>
            <a:r>
              <a:rPr lang="en-US" sz="4400" i="1" baseline="30000" dirty="0">
                <a:latin typeface="Arial" panose="020B0604020202020204" pitchFamily="34" charset="0"/>
                <a:cs typeface="Arial" panose="020B0604020202020204" pitchFamily="34" charset="0"/>
              </a:rPr>
              <a:t>nd</a:t>
            </a:r>
            <a:r>
              <a:rPr lang="en-US" sz="4400" i="1" dirty="0">
                <a:latin typeface="Arial" panose="020B0604020202020204" pitchFamily="34" charset="0"/>
                <a:cs typeface="Arial" panose="020B0604020202020204" pitchFamily="34" charset="0"/>
              </a:rPr>
              <a:t> Annual Scientific Meeting, Aerospace Medical Association, </a:t>
            </a:r>
          </a:p>
          <a:p>
            <a:pPr algn="ctr"/>
            <a:r>
              <a:rPr lang="en-US" sz="4400" i="1" dirty="0">
                <a:latin typeface="Arial" panose="020B0604020202020204" pitchFamily="34" charset="0"/>
                <a:cs typeface="Arial" panose="020B0604020202020204" pitchFamily="34" charset="0"/>
              </a:rPr>
              <a:t>Reno, Nevada May 2022</a:t>
            </a:r>
            <a:endParaRPr lang="en-US" sz="44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Tools</a:t>
            </a:r>
          </a:p>
        </p:txBody>
      </p:sp>
      <p:sp>
        <p:nvSpPr>
          <p:cNvPr id="6" name="Slide Number Placeholder 5"/>
          <p:cNvSpPr>
            <a:spLocks noGrp="1"/>
          </p:cNvSpPr>
          <p:nvPr>
            <p:ph type="sldNum" sz="quarter" idx="12"/>
          </p:nvPr>
        </p:nvSpPr>
        <p:spPr/>
        <p:txBody>
          <a:bodyPr/>
          <a:lstStyle/>
          <a:p>
            <a:fld id="{86CB4B4D-7CA3-9044-876B-883B54F8677D}" type="slidenum">
              <a:rPr lang="en-US" smtClean="0"/>
              <a:t>10</a:t>
            </a:fld>
            <a:endParaRPr lang="en-US" dirty="0"/>
          </a:p>
        </p:txBody>
      </p:sp>
      <p:sp>
        <p:nvSpPr>
          <p:cNvPr id="18" name="Rectangle 17"/>
          <p:cNvSpPr/>
          <p:nvPr/>
        </p:nvSpPr>
        <p:spPr>
          <a:xfrm>
            <a:off x="990600" y="5621446"/>
            <a:ext cx="22631400" cy="5078313"/>
          </a:xfrm>
          <a:prstGeom prst="rect">
            <a:avLst/>
          </a:prstGeom>
        </p:spPr>
        <p:txBody>
          <a:bodyPr wrap="square">
            <a:spAutoFit/>
          </a:bodyPr>
          <a:lstStyle/>
          <a:p>
            <a:pPr marL="914400" lvl="1" indent="-457200">
              <a:buFont typeface="Arial" panose="020B0604020202020204" pitchFamily="34" charset="0"/>
              <a:buChar char="•"/>
            </a:pPr>
            <a:r>
              <a:rPr lang="en-US" sz="5400" dirty="0"/>
              <a:t>Scoping activity for deep space exploration</a:t>
            </a:r>
          </a:p>
          <a:p>
            <a:pPr marL="914400" lvl="1" indent="-457200">
              <a:buFont typeface="Arial" panose="020B0604020202020204" pitchFamily="34" charset="0"/>
              <a:buChar char="•"/>
            </a:pPr>
            <a:r>
              <a:rPr lang="en-US" sz="5400" dirty="0"/>
              <a:t>Prototype method</a:t>
            </a:r>
          </a:p>
          <a:p>
            <a:pPr marL="914400" lvl="1" indent="-457200">
              <a:buFont typeface="Arial" panose="020B0604020202020204" pitchFamily="34" charset="0"/>
              <a:buChar char="•"/>
            </a:pPr>
            <a:r>
              <a:rPr lang="en-US" sz="5400" dirty="0"/>
              <a:t>Used the Integrated Medical Model (IMM) to:</a:t>
            </a:r>
          </a:p>
          <a:p>
            <a:pPr marL="1371600" lvl="2" indent="-457200">
              <a:buFont typeface="Arial" panose="020B0604020202020204" pitchFamily="34" charset="0"/>
              <a:buChar char="•"/>
            </a:pPr>
            <a:r>
              <a:rPr lang="en-US" sz="5400" dirty="0"/>
              <a:t>Generate probability of occurrence</a:t>
            </a:r>
          </a:p>
          <a:p>
            <a:pPr marL="1371600" lvl="2" indent="-457200">
              <a:buFont typeface="Arial" panose="020B0604020202020204" pitchFamily="34" charset="0"/>
              <a:buChar char="•"/>
            </a:pPr>
            <a:r>
              <a:rPr lang="en-US" sz="5400" dirty="0"/>
              <a:t>Generate “optimized” medical kit</a:t>
            </a:r>
          </a:p>
          <a:p>
            <a:pPr marL="914400" lvl="1" indent="-457200">
              <a:buFont typeface="Arial" panose="020B0604020202020204" pitchFamily="34" charset="0"/>
              <a:buChar char="•"/>
            </a:pPr>
            <a:r>
              <a:rPr lang="en-US" sz="5400" dirty="0"/>
              <a:t>Used the IMM condition list as a starting point</a:t>
            </a:r>
          </a:p>
        </p:txBody>
      </p:sp>
      <p:sp>
        <p:nvSpPr>
          <p:cNvPr id="20" name="Content Placeholder 2"/>
          <p:cNvSpPr txBox="1">
            <a:spLocks/>
          </p:cNvSpPr>
          <p:nvPr/>
        </p:nvSpPr>
        <p:spPr>
          <a:xfrm>
            <a:off x="1104900" y="3124200"/>
            <a:ext cx="22174200" cy="1905000"/>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20000"/>
              </a:lnSpc>
              <a:spcBef>
                <a:spcPts val="0"/>
              </a:spcBef>
              <a:spcAft>
                <a:spcPts val="600"/>
              </a:spcAft>
              <a:buFont typeface="Arial" panose="020B0604020202020204" pitchFamily="34" charset="0"/>
              <a:buNone/>
            </a:pPr>
            <a:r>
              <a:rPr lang="en-US" sz="5000" b="1" dirty="0"/>
              <a:t>NASA Human Research Program (HRP) Exploration Medical Capability (ExMC) Element “Accepted Medical Condition List” (AMCL) Process</a:t>
            </a:r>
          </a:p>
        </p:txBody>
      </p:sp>
    </p:spTree>
    <p:extLst>
      <p:ext uri="{BB962C8B-B14F-4D97-AF65-F5344CB8AC3E}">
        <p14:creationId xmlns:p14="http://schemas.microsoft.com/office/powerpoint/2010/main" val="393394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ExMC Method</a:t>
            </a:r>
          </a:p>
        </p:txBody>
      </p:sp>
      <p:sp>
        <p:nvSpPr>
          <p:cNvPr id="4" name="Content Placeholder 2"/>
          <p:cNvSpPr>
            <a:spLocks noGrp="1"/>
          </p:cNvSpPr>
          <p:nvPr>
            <p:ph idx="1"/>
          </p:nvPr>
        </p:nvSpPr>
        <p:spPr>
          <a:xfrm>
            <a:off x="914400" y="2895600"/>
            <a:ext cx="19278600" cy="8991600"/>
          </a:xfrm>
        </p:spPr>
        <p:txBody>
          <a:bodyPr>
            <a:normAutofit/>
          </a:bodyPr>
          <a:lstStyle/>
          <a:p>
            <a:pPr marL="0" indent="0">
              <a:lnSpc>
                <a:spcPct val="100000"/>
              </a:lnSpc>
              <a:spcBef>
                <a:spcPts val="0"/>
              </a:spcBef>
              <a:spcAft>
                <a:spcPts val="600"/>
              </a:spcAft>
              <a:buNone/>
            </a:pPr>
            <a:r>
              <a:rPr lang="en-US" sz="6000" dirty="0"/>
              <a:t>ExMC Accepted Medical Condition List (AMCL) scoping activity for deep space exploration</a:t>
            </a:r>
          </a:p>
          <a:p>
            <a:pPr lvl="1">
              <a:lnSpc>
                <a:spcPct val="100000"/>
              </a:lnSpc>
              <a:spcBef>
                <a:spcPts val="0"/>
              </a:spcBef>
              <a:spcAft>
                <a:spcPts val="600"/>
              </a:spcAft>
              <a:buFont typeface="Wingdings" panose="05000000000000000000" pitchFamily="2" charset="2"/>
              <a:buChar char="§"/>
            </a:pPr>
            <a:r>
              <a:rPr lang="en-US" sz="5400" dirty="0"/>
              <a:t>Prototype method</a:t>
            </a:r>
          </a:p>
          <a:p>
            <a:pPr lvl="1">
              <a:lnSpc>
                <a:spcPct val="100000"/>
              </a:lnSpc>
              <a:spcBef>
                <a:spcPts val="0"/>
              </a:spcBef>
              <a:spcAft>
                <a:spcPts val="600"/>
              </a:spcAft>
              <a:buFont typeface="Wingdings" panose="05000000000000000000" pitchFamily="2" charset="2"/>
              <a:buChar char="§"/>
            </a:pPr>
            <a:r>
              <a:rPr lang="en-US" sz="5400" dirty="0"/>
              <a:t>Uses “Futility” and “Complexity” to rank conditions</a:t>
            </a:r>
          </a:p>
          <a:p>
            <a:pPr lvl="1">
              <a:lnSpc>
                <a:spcPct val="100000"/>
              </a:lnSpc>
              <a:spcBef>
                <a:spcPts val="0"/>
              </a:spcBef>
              <a:spcAft>
                <a:spcPts val="600"/>
              </a:spcAft>
              <a:buFont typeface="Wingdings" panose="05000000000000000000" pitchFamily="2" charset="2"/>
              <a:buChar char="§"/>
            </a:pPr>
            <a:r>
              <a:rPr lang="en-US" sz="5400" dirty="0"/>
              <a:t>Uses the Integrated Medical Model (IMM) to generate probability of occurrence</a:t>
            </a:r>
          </a:p>
          <a:p>
            <a:pPr lvl="2">
              <a:lnSpc>
                <a:spcPct val="100000"/>
              </a:lnSpc>
              <a:spcBef>
                <a:spcPts val="0"/>
              </a:spcBef>
              <a:spcAft>
                <a:spcPts val="600"/>
              </a:spcAft>
              <a:buFont typeface="Wingdings" panose="05000000000000000000" pitchFamily="2" charset="2"/>
              <a:buChar char="§"/>
            </a:pPr>
            <a:r>
              <a:rPr lang="en-US" sz="5400" dirty="0"/>
              <a:t>Leverages existing model database and processes</a:t>
            </a:r>
          </a:p>
        </p:txBody>
      </p:sp>
      <p:pic>
        <p:nvPicPr>
          <p:cNvPr id="5" name="Picture 4"/>
          <p:cNvPicPr>
            <a:picLocks noChangeAspect="1"/>
          </p:cNvPicPr>
          <p:nvPr/>
        </p:nvPicPr>
        <p:blipFill>
          <a:blip r:embed="rId2"/>
          <a:stretch>
            <a:fillRect/>
          </a:stretch>
        </p:blipFill>
        <p:spPr>
          <a:xfrm>
            <a:off x="6705600" y="10210800"/>
            <a:ext cx="14843130" cy="2514600"/>
          </a:xfrm>
          <a:prstGeom prst="rect">
            <a:avLst/>
          </a:prstGeom>
        </p:spPr>
      </p:pic>
      <p:sp>
        <p:nvSpPr>
          <p:cNvPr id="6" name="Slide Number Placeholder 5"/>
          <p:cNvSpPr>
            <a:spLocks noGrp="1"/>
          </p:cNvSpPr>
          <p:nvPr>
            <p:ph type="sldNum" sz="quarter" idx="12"/>
          </p:nvPr>
        </p:nvSpPr>
        <p:spPr/>
        <p:txBody>
          <a:bodyPr/>
          <a:lstStyle/>
          <a:p>
            <a:fld id="{86CB4B4D-7CA3-9044-876B-883B54F8677D}" type="slidenum">
              <a:rPr lang="en-US" smtClean="0"/>
              <a:t>11</a:t>
            </a:fld>
            <a:endParaRPr lang="en-US" dirty="0"/>
          </a:p>
        </p:txBody>
      </p:sp>
    </p:spTree>
    <p:extLst>
      <p:ext uri="{BB962C8B-B14F-4D97-AF65-F5344CB8AC3E}">
        <p14:creationId xmlns:p14="http://schemas.microsoft.com/office/powerpoint/2010/main" val="264501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9304000" y="13122276"/>
            <a:ext cx="5080000" cy="482600"/>
          </a:xfrm>
        </p:spPr>
        <p:txBody>
          <a:bodyPr/>
          <a:lstStyle/>
          <a:p>
            <a:pPr>
              <a:defRPr/>
            </a:pPr>
            <a:fld id="{603E07D2-0E16-4D9C-BE85-7FAE259CFF45}" type="slidenum">
              <a:rPr lang="en-US" sz="3200"/>
              <a:pPr>
                <a:defRPr/>
              </a:pPr>
              <a:t>12</a:t>
            </a:fld>
            <a:endParaRPr lang="en-US" sz="3200" dirty="0"/>
          </a:p>
        </p:txBody>
      </p:sp>
      <p:sp>
        <p:nvSpPr>
          <p:cNvPr id="6" name="TextBox 5"/>
          <p:cNvSpPr txBox="1"/>
          <p:nvPr/>
        </p:nvSpPr>
        <p:spPr>
          <a:xfrm>
            <a:off x="16611600" y="3276600"/>
            <a:ext cx="7315200" cy="914400"/>
          </a:xfrm>
          <a:prstGeom prst="rect">
            <a:avLst/>
          </a:prstGeom>
          <a:solidFill>
            <a:schemeClr val="accent5">
              <a:lumMod val="40000"/>
              <a:lumOff val="60000"/>
            </a:schemeClr>
          </a:solidFill>
          <a:ln>
            <a:solidFill>
              <a:schemeClr val="tx1"/>
            </a:solidFill>
          </a:ln>
        </p:spPr>
        <p:txBody>
          <a:bodyPr wrap="square" rtlCol="0" anchor="t">
            <a:noAutofit/>
          </a:bodyPr>
          <a:lstStyle>
            <a:defPPr>
              <a:defRPr lang="en-US"/>
            </a:defPPr>
            <a:lvl1pPr algn="ctr">
              <a:defRPr b="1" u="none"/>
            </a:lvl1pPr>
          </a:lstStyle>
          <a:p>
            <a:pPr>
              <a:lnSpc>
                <a:spcPct val="114000"/>
              </a:lnSpc>
              <a:spcAft>
                <a:spcPts val="2400"/>
              </a:spcAft>
            </a:pPr>
            <a:r>
              <a:rPr lang="en-US" sz="4000" dirty="0">
                <a:solidFill>
                  <a:schemeClr val="bg1">
                    <a:lumMod val="50000"/>
                  </a:schemeClr>
                </a:solidFill>
              </a:rPr>
              <a:t>IDENTIFY RESOURCES</a:t>
            </a:r>
          </a:p>
        </p:txBody>
      </p:sp>
      <p:sp>
        <p:nvSpPr>
          <p:cNvPr id="7" name="TextBox 6"/>
          <p:cNvSpPr txBox="1"/>
          <p:nvPr/>
        </p:nvSpPr>
        <p:spPr>
          <a:xfrm>
            <a:off x="8534400" y="3276600"/>
            <a:ext cx="7315200" cy="914394"/>
          </a:xfrm>
          <a:prstGeom prst="rect">
            <a:avLst/>
          </a:prstGeom>
          <a:solidFill>
            <a:schemeClr val="accent5">
              <a:lumMod val="40000"/>
              <a:lumOff val="60000"/>
            </a:schemeClr>
          </a:solidFill>
          <a:ln>
            <a:solidFill>
              <a:schemeClr val="tx1"/>
            </a:solidFill>
          </a:ln>
        </p:spPr>
        <p:txBody>
          <a:bodyPr wrap="square" rtlCol="0" anchor="t">
            <a:noAutofit/>
          </a:bodyPr>
          <a:lstStyle/>
          <a:p>
            <a:pPr algn="ctr">
              <a:lnSpc>
                <a:spcPct val="114000"/>
              </a:lnSpc>
              <a:spcAft>
                <a:spcPts val="2400"/>
              </a:spcAft>
            </a:pPr>
            <a:r>
              <a:rPr lang="en-US" sz="4000" b="1" dirty="0">
                <a:solidFill>
                  <a:schemeClr val="bg1">
                    <a:lumMod val="50000"/>
                  </a:schemeClr>
                </a:solidFill>
              </a:rPr>
              <a:t>RANK CONDITIONS</a:t>
            </a:r>
          </a:p>
        </p:txBody>
      </p:sp>
      <p:sp>
        <p:nvSpPr>
          <p:cNvPr id="10" name="TextBox 9"/>
          <p:cNvSpPr txBox="1"/>
          <p:nvPr/>
        </p:nvSpPr>
        <p:spPr>
          <a:xfrm>
            <a:off x="457200" y="3276600"/>
            <a:ext cx="7315200" cy="914394"/>
          </a:xfrm>
          <a:prstGeom prst="rect">
            <a:avLst/>
          </a:prstGeom>
          <a:solidFill>
            <a:schemeClr val="accent5">
              <a:lumMod val="50000"/>
            </a:schemeClr>
          </a:solidFill>
          <a:ln>
            <a:solidFill>
              <a:schemeClr val="tx1"/>
            </a:solidFill>
          </a:ln>
        </p:spPr>
        <p:txBody>
          <a:bodyPr wrap="square" rtlCol="0" anchor="t">
            <a:noAutofit/>
          </a:bodyPr>
          <a:lstStyle/>
          <a:p>
            <a:pPr algn="ctr">
              <a:lnSpc>
                <a:spcPct val="114000"/>
              </a:lnSpc>
              <a:spcAft>
                <a:spcPts val="2400"/>
              </a:spcAft>
            </a:pPr>
            <a:r>
              <a:rPr lang="en-US" sz="4000" b="1" dirty="0">
                <a:solidFill>
                  <a:schemeClr val="bg1"/>
                </a:solidFill>
              </a:rPr>
              <a:t>GENERATE DATA FROM MODEL</a:t>
            </a:r>
          </a:p>
        </p:txBody>
      </p:sp>
      <p:cxnSp>
        <p:nvCxnSpPr>
          <p:cNvPr id="8" name="Straight Arrow Connector 7"/>
          <p:cNvCxnSpPr>
            <a:cxnSpLocks/>
            <a:endCxn id="7" idx="1"/>
          </p:cNvCxnSpPr>
          <p:nvPr/>
        </p:nvCxnSpPr>
        <p:spPr>
          <a:xfrm>
            <a:off x="7772400" y="3733797"/>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7" idx="3"/>
            <a:endCxn id="6" idx="1"/>
          </p:cNvCxnSpPr>
          <p:nvPr/>
        </p:nvCxnSpPr>
        <p:spPr>
          <a:xfrm>
            <a:off x="15849600" y="3733797"/>
            <a:ext cx="762000" cy="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57200" y="4773424"/>
            <a:ext cx="10058397" cy="5528886"/>
          </a:xfrm>
          <a:prstGeom prst="rect">
            <a:avLst/>
          </a:prstGeom>
        </p:spPr>
        <p:txBody>
          <a:bodyPr wrap="square" lIns="274320" tIns="274320" rIns="274320" bIns="274320">
            <a:spAutoFit/>
          </a:bodyPr>
          <a:lstStyle/>
          <a:p>
            <a:pPr>
              <a:lnSpc>
                <a:spcPct val="114000"/>
              </a:lnSpc>
              <a:spcBef>
                <a:spcPts val="1200"/>
              </a:spcBef>
              <a:spcAft>
                <a:spcPts val="600"/>
              </a:spcAft>
            </a:pPr>
            <a:r>
              <a:rPr lang="en-US" sz="3200" b="1" dirty="0"/>
              <a:t>Probability of Occurrence</a:t>
            </a:r>
          </a:p>
          <a:p>
            <a:pPr lvl="1">
              <a:lnSpc>
                <a:spcPct val="114000"/>
              </a:lnSpc>
              <a:spcAft>
                <a:spcPts val="600"/>
              </a:spcAft>
            </a:pPr>
            <a:r>
              <a:rPr lang="en-US" sz="3200" dirty="0"/>
              <a:t>Sources from IMM data set</a:t>
            </a:r>
          </a:p>
          <a:p>
            <a:pPr>
              <a:lnSpc>
                <a:spcPct val="114000"/>
              </a:lnSpc>
              <a:spcBef>
                <a:spcPts val="2400"/>
              </a:spcBef>
              <a:spcAft>
                <a:spcPts val="600"/>
              </a:spcAft>
            </a:pPr>
            <a:r>
              <a:rPr lang="en-US" sz="3200" b="1" dirty="0"/>
              <a:t>Resource Mass &amp; Volume</a:t>
            </a:r>
          </a:p>
          <a:p>
            <a:pPr lvl="1">
              <a:lnSpc>
                <a:spcPct val="114000"/>
              </a:lnSpc>
              <a:spcAft>
                <a:spcPts val="600"/>
              </a:spcAft>
            </a:pPr>
            <a:r>
              <a:rPr lang="en-US" sz="3200" dirty="0"/>
              <a:t>Used Orion mass allocation</a:t>
            </a:r>
          </a:p>
          <a:p>
            <a:pPr lvl="1">
              <a:lnSpc>
                <a:spcPct val="114000"/>
              </a:lnSpc>
              <a:spcAft>
                <a:spcPts val="600"/>
              </a:spcAft>
            </a:pPr>
            <a:r>
              <a:rPr lang="en-US" sz="3200" dirty="0"/>
              <a:t>Assumed no volume constraint</a:t>
            </a:r>
          </a:p>
          <a:p>
            <a:pPr>
              <a:lnSpc>
                <a:spcPct val="114000"/>
              </a:lnSpc>
              <a:spcBef>
                <a:spcPts val="2400"/>
              </a:spcBef>
              <a:spcAft>
                <a:spcPts val="600"/>
              </a:spcAft>
            </a:pPr>
            <a:r>
              <a:rPr lang="en-US" sz="3200" b="1" dirty="0"/>
              <a:t>Optimized Kit</a:t>
            </a:r>
          </a:p>
          <a:p>
            <a:pPr lvl="1">
              <a:lnSpc>
                <a:spcPct val="114000"/>
              </a:lnSpc>
              <a:spcAft>
                <a:spcPts val="600"/>
              </a:spcAft>
            </a:pPr>
            <a:r>
              <a:rPr lang="en-US" sz="3200" dirty="0"/>
              <a:t>Used as a guideline, not a solution</a:t>
            </a:r>
          </a:p>
        </p:txBody>
      </p:sp>
      <p:cxnSp>
        <p:nvCxnSpPr>
          <p:cNvPr id="23" name="Straight Connector 22"/>
          <p:cNvCxnSpPr>
            <a:cxnSpLocks/>
          </p:cNvCxnSpPr>
          <p:nvPr/>
        </p:nvCxnSpPr>
        <p:spPr>
          <a:xfrm>
            <a:off x="457200" y="4773424"/>
            <a:ext cx="0" cy="5528886"/>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6D9583B2-9CB6-462F-AC5C-0AC69C781570}"/>
              </a:ext>
            </a:extLst>
          </p:cNvPr>
          <p:cNvSpPr>
            <a:spLocks noGrp="1"/>
          </p:cNvSpPr>
          <p:nvPr>
            <p:ph type="title"/>
          </p:nvPr>
        </p:nvSpPr>
        <p:spPr>
          <a:xfrm>
            <a:off x="1676400" y="730251"/>
            <a:ext cx="21031200" cy="2651126"/>
          </a:xfrm>
        </p:spPr>
        <p:txBody>
          <a:bodyPr/>
          <a:lstStyle/>
          <a:p>
            <a:r>
              <a:rPr lang="en-US" dirty="0"/>
              <a:t>Method</a:t>
            </a:r>
          </a:p>
        </p:txBody>
      </p:sp>
      <p:sp>
        <p:nvSpPr>
          <p:cNvPr id="27" name="Rectangle 26">
            <a:extLst>
              <a:ext uri="{FF2B5EF4-FFF2-40B4-BE49-F238E27FC236}">
                <a16:creationId xmlns:a16="http://schemas.microsoft.com/office/drawing/2014/main" id="{5D041948-6A08-450E-B363-578E9A78DD89}"/>
              </a:ext>
            </a:extLst>
          </p:cNvPr>
          <p:cNvSpPr/>
          <p:nvPr/>
        </p:nvSpPr>
        <p:spPr>
          <a:xfrm>
            <a:off x="7543800" y="4773424"/>
            <a:ext cx="11277597" cy="8104911"/>
          </a:xfrm>
          <a:prstGeom prst="rect">
            <a:avLst/>
          </a:prstGeom>
        </p:spPr>
        <p:txBody>
          <a:bodyPr wrap="square" lIns="274320" tIns="274320" rIns="274320" bIns="274320">
            <a:spAutoFit/>
          </a:bodyPr>
          <a:lstStyle/>
          <a:p>
            <a:pPr>
              <a:lnSpc>
                <a:spcPct val="114000"/>
              </a:lnSpc>
              <a:spcBef>
                <a:spcPts val="2400"/>
              </a:spcBef>
              <a:spcAft>
                <a:spcPts val="600"/>
              </a:spcAft>
            </a:pPr>
            <a:r>
              <a:rPr lang="en-US" sz="3200" b="1" dirty="0"/>
              <a:t>Excluded Condition</a:t>
            </a:r>
          </a:p>
          <a:p>
            <a:pPr lvl="1">
              <a:lnSpc>
                <a:spcPct val="114000"/>
              </a:lnSpc>
              <a:spcAft>
                <a:spcPts val="600"/>
              </a:spcAft>
            </a:pPr>
            <a:r>
              <a:rPr lang="en-US" sz="3200" dirty="0"/>
              <a:t>Abdominal Injury</a:t>
            </a:r>
          </a:p>
          <a:p>
            <a:pPr lvl="1">
              <a:lnSpc>
                <a:spcPct val="114000"/>
              </a:lnSpc>
              <a:spcAft>
                <a:spcPts val="600"/>
              </a:spcAft>
            </a:pPr>
            <a:r>
              <a:rPr lang="en-US" sz="3200" dirty="0"/>
              <a:t>Acute Compartment Syndrome</a:t>
            </a:r>
          </a:p>
          <a:p>
            <a:pPr lvl="1">
              <a:lnSpc>
                <a:spcPct val="114000"/>
              </a:lnSpc>
              <a:spcAft>
                <a:spcPts val="600"/>
              </a:spcAft>
            </a:pPr>
            <a:r>
              <a:rPr lang="en-US" sz="3200" dirty="0"/>
              <a:t>Chest Injury</a:t>
            </a:r>
          </a:p>
          <a:p>
            <a:pPr lvl="1">
              <a:lnSpc>
                <a:spcPct val="114000"/>
              </a:lnSpc>
              <a:spcAft>
                <a:spcPts val="600"/>
              </a:spcAft>
            </a:pPr>
            <a:r>
              <a:rPr lang="en-US" sz="3200" dirty="0"/>
              <a:t>Elbow Dislocation</a:t>
            </a:r>
          </a:p>
          <a:p>
            <a:pPr lvl="1">
              <a:lnSpc>
                <a:spcPct val="114000"/>
              </a:lnSpc>
              <a:spcAft>
                <a:spcPts val="600"/>
              </a:spcAft>
            </a:pPr>
            <a:r>
              <a:rPr lang="en-US" sz="3200" dirty="0"/>
              <a:t>Head Injury</a:t>
            </a:r>
          </a:p>
          <a:p>
            <a:pPr lvl="1">
              <a:lnSpc>
                <a:spcPct val="114000"/>
              </a:lnSpc>
              <a:spcAft>
                <a:spcPts val="600"/>
              </a:spcAft>
            </a:pPr>
            <a:r>
              <a:rPr lang="en-US" sz="3200" dirty="0"/>
              <a:t>Hip/Proximal Femur Fracture</a:t>
            </a:r>
          </a:p>
          <a:p>
            <a:pPr lvl="1">
              <a:lnSpc>
                <a:spcPct val="114000"/>
              </a:lnSpc>
              <a:spcAft>
                <a:spcPts val="600"/>
              </a:spcAft>
            </a:pPr>
            <a:r>
              <a:rPr lang="en-US" sz="3200" dirty="0"/>
              <a:t>Lower Extremity (LE) Stress Fracture</a:t>
            </a:r>
          </a:p>
          <a:p>
            <a:pPr lvl="1">
              <a:lnSpc>
                <a:spcPct val="114000"/>
              </a:lnSpc>
              <a:spcAft>
                <a:spcPts val="600"/>
              </a:spcAft>
            </a:pPr>
            <a:r>
              <a:rPr lang="en-US" sz="3200" dirty="0"/>
              <a:t>Lumbar Spine Fracture</a:t>
            </a:r>
          </a:p>
          <a:p>
            <a:pPr lvl="1">
              <a:lnSpc>
                <a:spcPct val="114000"/>
              </a:lnSpc>
              <a:spcAft>
                <a:spcPts val="600"/>
              </a:spcAft>
            </a:pPr>
            <a:r>
              <a:rPr lang="en-US" sz="3200" dirty="0"/>
              <a:t>Shoulder Dislocation</a:t>
            </a:r>
          </a:p>
          <a:p>
            <a:pPr lvl="1">
              <a:lnSpc>
                <a:spcPct val="114000"/>
              </a:lnSpc>
              <a:spcAft>
                <a:spcPts val="600"/>
              </a:spcAft>
            </a:pPr>
            <a:r>
              <a:rPr lang="en-US" sz="3200" dirty="0"/>
              <a:t>Neurogenic Shock</a:t>
            </a:r>
          </a:p>
          <a:p>
            <a:pPr lvl="1">
              <a:lnSpc>
                <a:spcPct val="114000"/>
              </a:lnSpc>
              <a:spcAft>
                <a:spcPts val="600"/>
              </a:spcAft>
            </a:pPr>
            <a:r>
              <a:rPr lang="en-US" sz="3200" dirty="0"/>
              <a:t>Traumatic Hypovolemic Shock</a:t>
            </a:r>
            <a:endParaRPr lang="en-US" sz="3200" b="1" dirty="0"/>
          </a:p>
        </p:txBody>
      </p:sp>
    </p:spTree>
    <p:extLst>
      <p:ext uri="{BB962C8B-B14F-4D97-AF65-F5344CB8AC3E}">
        <p14:creationId xmlns:p14="http://schemas.microsoft.com/office/powerpoint/2010/main" val="33893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4" name="Slide Number Placeholder 3"/>
          <p:cNvSpPr>
            <a:spLocks noGrp="1"/>
          </p:cNvSpPr>
          <p:nvPr>
            <p:ph type="sldNum" sz="quarter" idx="4294967295"/>
          </p:nvPr>
        </p:nvSpPr>
        <p:spPr>
          <a:xfrm>
            <a:off x="19304000" y="13122276"/>
            <a:ext cx="5080000" cy="482600"/>
          </a:xfrm>
        </p:spPr>
        <p:txBody>
          <a:bodyPr/>
          <a:lstStyle/>
          <a:p>
            <a:pPr>
              <a:defRPr/>
            </a:pPr>
            <a:fld id="{603E07D2-0E16-4D9C-BE85-7FAE259CFF45}" type="slidenum">
              <a:rPr lang="en-US" sz="3200"/>
              <a:pPr>
                <a:defRPr/>
              </a:pPr>
              <a:t>13</a:t>
            </a:fld>
            <a:endParaRPr lang="en-US" sz="3200" dirty="0"/>
          </a:p>
        </p:txBody>
      </p:sp>
      <p:sp>
        <p:nvSpPr>
          <p:cNvPr id="6" name="TextBox 5"/>
          <p:cNvSpPr txBox="1"/>
          <p:nvPr/>
        </p:nvSpPr>
        <p:spPr>
          <a:xfrm>
            <a:off x="16611600" y="3200400"/>
            <a:ext cx="7315200" cy="914400"/>
          </a:xfrm>
          <a:prstGeom prst="rect">
            <a:avLst/>
          </a:prstGeom>
          <a:solidFill>
            <a:schemeClr val="accent5">
              <a:lumMod val="40000"/>
              <a:lumOff val="60000"/>
            </a:schemeClr>
          </a:solidFill>
          <a:ln>
            <a:solidFill>
              <a:schemeClr val="tx1"/>
            </a:solidFill>
          </a:ln>
        </p:spPr>
        <p:txBody>
          <a:bodyPr wrap="square" rtlCol="0" anchor="t">
            <a:noAutofit/>
          </a:bodyPr>
          <a:lstStyle>
            <a:defPPr>
              <a:defRPr lang="en-US"/>
            </a:defPPr>
            <a:lvl1pPr algn="ctr">
              <a:lnSpc>
                <a:spcPct val="114000"/>
              </a:lnSpc>
              <a:spcAft>
                <a:spcPts val="2400"/>
              </a:spcAft>
              <a:defRPr sz="4000" b="1">
                <a:solidFill>
                  <a:schemeClr val="bg1">
                    <a:lumMod val="50000"/>
                  </a:schemeClr>
                </a:solidFill>
              </a:defRPr>
            </a:lvl1pPr>
          </a:lstStyle>
          <a:p>
            <a:r>
              <a:rPr lang="en-US" dirty="0"/>
              <a:t>IDENTIFY RESOURCES</a:t>
            </a:r>
          </a:p>
        </p:txBody>
      </p:sp>
      <p:sp>
        <p:nvSpPr>
          <p:cNvPr id="7" name="TextBox 6"/>
          <p:cNvSpPr txBox="1"/>
          <p:nvPr/>
        </p:nvSpPr>
        <p:spPr>
          <a:xfrm>
            <a:off x="8534400" y="3200400"/>
            <a:ext cx="7315200" cy="914400"/>
          </a:xfrm>
          <a:prstGeom prst="rect">
            <a:avLst/>
          </a:prstGeom>
          <a:solidFill>
            <a:schemeClr val="accent5">
              <a:lumMod val="50000"/>
            </a:schemeClr>
          </a:solidFill>
          <a:ln>
            <a:solidFill>
              <a:schemeClr val="tx1"/>
            </a:solidFill>
          </a:ln>
        </p:spPr>
        <p:txBody>
          <a:bodyPr wrap="square" rtlCol="0" anchor="t">
            <a:noAutofit/>
          </a:bodyPr>
          <a:lstStyle/>
          <a:p>
            <a:pPr algn="ctr">
              <a:lnSpc>
                <a:spcPct val="114000"/>
              </a:lnSpc>
              <a:spcAft>
                <a:spcPts val="2400"/>
              </a:spcAft>
            </a:pPr>
            <a:r>
              <a:rPr lang="en-US" sz="4000" b="1" dirty="0">
                <a:solidFill>
                  <a:schemeClr val="bg1"/>
                </a:solidFill>
              </a:rPr>
              <a:t>RANK CONDITIONS</a:t>
            </a:r>
          </a:p>
        </p:txBody>
      </p:sp>
      <p:sp>
        <p:nvSpPr>
          <p:cNvPr id="10" name="TextBox 9"/>
          <p:cNvSpPr txBox="1"/>
          <p:nvPr/>
        </p:nvSpPr>
        <p:spPr>
          <a:xfrm>
            <a:off x="457200" y="3200400"/>
            <a:ext cx="7315200" cy="914400"/>
          </a:xfrm>
          <a:prstGeom prst="rect">
            <a:avLst/>
          </a:prstGeom>
          <a:solidFill>
            <a:schemeClr val="accent5">
              <a:lumMod val="40000"/>
              <a:lumOff val="60000"/>
            </a:schemeClr>
          </a:solidFill>
          <a:ln>
            <a:solidFill>
              <a:schemeClr val="tx1"/>
            </a:solidFill>
          </a:ln>
        </p:spPr>
        <p:txBody>
          <a:bodyPr wrap="square" rtlCol="0" anchor="t">
            <a:noAutofit/>
          </a:bodyPr>
          <a:lstStyle>
            <a:defPPr>
              <a:defRPr lang="en-US"/>
            </a:defPPr>
            <a:lvl1pPr algn="ctr">
              <a:lnSpc>
                <a:spcPct val="114000"/>
              </a:lnSpc>
              <a:spcAft>
                <a:spcPts val="2400"/>
              </a:spcAft>
              <a:defRPr sz="4000" b="1">
                <a:solidFill>
                  <a:schemeClr val="bg1">
                    <a:lumMod val="50000"/>
                  </a:schemeClr>
                </a:solidFill>
              </a:defRPr>
            </a:lvl1pPr>
          </a:lstStyle>
          <a:p>
            <a:r>
              <a:rPr lang="en-US" dirty="0"/>
              <a:t>GENERATE DATA FROM MODEL</a:t>
            </a:r>
          </a:p>
        </p:txBody>
      </p:sp>
      <p:cxnSp>
        <p:nvCxnSpPr>
          <p:cNvPr id="8" name="Straight Arrow Connector 7"/>
          <p:cNvCxnSpPr>
            <a:stCxn id="10" idx="3"/>
            <a:endCxn id="7" idx="1"/>
          </p:cNvCxnSpPr>
          <p:nvPr/>
        </p:nvCxnSpPr>
        <p:spPr>
          <a:xfrm>
            <a:off x="7772400" y="3657600"/>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6" idx="1"/>
          </p:cNvCxnSpPr>
          <p:nvPr/>
        </p:nvCxnSpPr>
        <p:spPr>
          <a:xfrm>
            <a:off x="15849600" y="3657600"/>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8572498" y="4630097"/>
                <a:ext cx="14287501" cy="8110362"/>
              </a:xfrm>
              <a:prstGeom prst="rect">
                <a:avLst/>
              </a:prstGeom>
            </p:spPr>
            <p:txBody>
              <a:bodyPr wrap="square" lIns="274320" tIns="274320" rIns="274320" bIns="274320">
                <a:spAutoFit/>
              </a:bodyPr>
              <a:lstStyle/>
              <a:p>
                <a:pPr>
                  <a:lnSpc>
                    <a:spcPct val="114000"/>
                  </a:lnSpc>
                  <a:spcBef>
                    <a:spcPts val="2400"/>
                  </a:spcBef>
                  <a:spcAft>
                    <a:spcPts val="600"/>
                  </a:spcAft>
                </a:pPr>
                <a:r>
                  <a:rPr lang="en-US" sz="3200" b="1" dirty="0"/>
                  <a:t>Complexity</a:t>
                </a:r>
              </a:p>
              <a:p>
                <a:pPr lvl="1">
                  <a:lnSpc>
                    <a:spcPct val="114000"/>
                  </a:lnSpc>
                  <a:spcAft>
                    <a:spcPts val="600"/>
                  </a:spcAft>
                </a:pPr>
                <a:r>
                  <a:rPr lang="en-US" sz="3200" dirty="0"/>
                  <a:t>	# of resources/skill level</a:t>
                </a:r>
              </a:p>
              <a:p>
                <a:pPr lvl="1">
                  <a:lnSpc>
                    <a:spcPct val="114000"/>
                  </a:lnSpc>
                  <a:spcAft>
                    <a:spcPts val="600"/>
                  </a:spcAft>
                </a:pPr>
                <a:r>
                  <a:rPr lang="en-US" sz="3200" dirty="0"/>
                  <a:t>	High/Medium/Low</a:t>
                </a:r>
              </a:p>
              <a:p>
                <a:pPr>
                  <a:lnSpc>
                    <a:spcPct val="114000"/>
                  </a:lnSpc>
                  <a:spcBef>
                    <a:spcPts val="2400"/>
                  </a:spcBef>
                  <a:spcAft>
                    <a:spcPts val="600"/>
                  </a:spcAft>
                </a:pPr>
                <a:r>
                  <a:rPr lang="en-US" sz="3200" b="1" dirty="0"/>
                  <a:t>Futility</a:t>
                </a:r>
              </a:p>
              <a:p>
                <a:pPr lvl="1">
                  <a:lnSpc>
                    <a:spcPct val="114000"/>
                  </a:lnSpc>
                  <a:spcAft>
                    <a:spcPts val="600"/>
                  </a:spcAft>
                </a:pPr>
                <a:r>
                  <a:rPr lang="en-US" sz="3200" dirty="0"/>
                  <a:t>	Responsiveness to treatment</a:t>
                </a:r>
              </a:p>
              <a:p>
                <a:pPr>
                  <a:lnSpc>
                    <a:spcPct val="114000"/>
                  </a:lnSpc>
                  <a:spcAft>
                    <a:spcPts val="600"/>
                  </a:spcAft>
                </a:pPr>
                <a:r>
                  <a:rPr lang="en-US" sz="3200" dirty="0"/>
                  <a:t>	High/Medium/Low</a:t>
                </a:r>
              </a:p>
              <a:p>
                <a:pPr>
                  <a:lnSpc>
                    <a:spcPct val="114000"/>
                  </a:lnSpc>
                  <a:spcBef>
                    <a:spcPts val="2400"/>
                  </a:spcBef>
                  <a:spcAft>
                    <a:spcPts val="600"/>
                  </a:spcAft>
                </a:pPr>
                <a:r>
                  <a:rPr lang="en-US" sz="3200" b="1" dirty="0"/>
                  <a:t>Exclusion Ratio</a:t>
                </a:r>
              </a:p>
              <a:p>
                <a:pPr lvl="1">
                  <a:lnSpc>
                    <a:spcPct val="114000"/>
                  </a:lnSpc>
                  <a:spcBef>
                    <a:spcPts val="600"/>
                  </a:spcBef>
                  <a:spcAft>
                    <a:spcPts val="600"/>
                  </a:spcAft>
                </a:pPr>
                <a:r>
                  <a:rPr lang="en-US" sz="3200" b="0" dirty="0"/>
                  <a:t>	</a:t>
                </a:r>
                <a14:m>
                  <m:oMath xmlns:m="http://schemas.openxmlformats.org/officeDocument/2006/math">
                    <m:r>
                      <a:rPr lang="en-US" sz="3200" b="0" i="1" smtClean="0">
                        <a:latin typeface="Cambria Math" panose="02040503050406030204" pitchFamily="18" charset="0"/>
                      </a:rPr>
                      <m:t>𝐸𝑥𝑐𝑙𝑢𝑠𝑖𝑜𝑛</m:t>
                    </m:r>
                    <m:r>
                      <a:rPr lang="en-US" sz="3200" b="0" i="1" smtClean="0">
                        <a:latin typeface="Cambria Math" panose="02040503050406030204" pitchFamily="18" charset="0"/>
                      </a:rPr>
                      <m:t> </m:t>
                    </m:r>
                    <m:r>
                      <a:rPr lang="en-US" sz="3200" b="0" i="1" smtClean="0">
                        <a:latin typeface="Cambria Math" panose="02040503050406030204" pitchFamily="18" charset="0"/>
                      </a:rPr>
                      <m:t>𝑅𝑎𝑡𝑖𝑜</m:t>
                    </m:r>
                    <m:r>
                      <a:rPr lang="en-US" sz="3200" b="0" i="1" smtClean="0">
                        <a:latin typeface="Cambria Math" panose="02040503050406030204" pitchFamily="18" charset="0"/>
                      </a:rPr>
                      <m:t>= </m:t>
                    </m:r>
                    <m:f>
                      <m:fPr>
                        <m:ctrlPr>
                          <a:rPr lang="en-US" sz="3200" i="1" smtClean="0">
                            <a:latin typeface="Cambria Math" panose="02040503050406030204" pitchFamily="18" charset="0"/>
                          </a:rPr>
                        </m:ctrlPr>
                      </m:fPr>
                      <m:num>
                        <m:r>
                          <a:rPr lang="en-US" sz="3200" b="0" i="1" smtClean="0">
                            <a:latin typeface="Cambria Math" panose="02040503050406030204" pitchFamily="18" charset="0"/>
                          </a:rPr>
                          <m:t>𝐶𝑜𝑚𝑝𝑙𝑒𝑥𝑖𝑡𝑦</m:t>
                        </m:r>
                        <m:r>
                          <a:rPr lang="en-US" sz="3200" b="0" i="1" smtClean="0">
                            <a:latin typeface="Cambria Math" panose="02040503050406030204" pitchFamily="18" charset="0"/>
                          </a:rPr>
                          <m:t> ∗</m:t>
                        </m:r>
                        <m:r>
                          <a:rPr lang="en-US" sz="3200" b="0" i="1" smtClean="0">
                            <a:latin typeface="Cambria Math" panose="02040503050406030204" pitchFamily="18" charset="0"/>
                          </a:rPr>
                          <m:t>𝐹𝑢𝑡𝑖𝑙𝑖𝑡𝑦</m:t>
                        </m:r>
                      </m:num>
                      <m:den>
                        <m:r>
                          <a:rPr lang="en-US" sz="3200" b="0" i="1" smtClean="0">
                            <a:latin typeface="Cambria Math" panose="02040503050406030204" pitchFamily="18" charset="0"/>
                          </a:rPr>
                          <m:t>𝑃𝑟𝑜𝑏𝑎𝑏𝑖𝑙𝑖𝑡𝑦</m:t>
                        </m:r>
                        <m:r>
                          <a:rPr lang="en-US" sz="3200" b="0" i="1" smtClean="0">
                            <a:latin typeface="Cambria Math" panose="02040503050406030204" pitchFamily="18" charset="0"/>
                          </a:rPr>
                          <m:t> </m:t>
                        </m:r>
                        <m:r>
                          <a:rPr lang="en-US" sz="3200" b="0" i="1" smtClean="0">
                            <a:latin typeface="Cambria Math" panose="02040503050406030204" pitchFamily="18" charset="0"/>
                          </a:rPr>
                          <m:t>𝑜𝑓</m:t>
                        </m:r>
                        <m:r>
                          <a:rPr lang="en-US" sz="3200" b="0" i="1" smtClean="0">
                            <a:latin typeface="Cambria Math" panose="02040503050406030204" pitchFamily="18" charset="0"/>
                          </a:rPr>
                          <m:t> </m:t>
                        </m:r>
                        <m:r>
                          <a:rPr lang="en-US" sz="3200" b="0" i="1" smtClean="0">
                            <a:latin typeface="Cambria Math" panose="02040503050406030204" pitchFamily="18" charset="0"/>
                          </a:rPr>
                          <m:t>𝑂𝑐𝑐𝑢𝑟𝑟𝑒𝑛𝑐𝑒</m:t>
                        </m:r>
                      </m:den>
                    </m:f>
                  </m:oMath>
                </a14:m>
                <a:endParaRPr lang="en-US" sz="3200" dirty="0"/>
              </a:p>
              <a:p>
                <a:pPr>
                  <a:lnSpc>
                    <a:spcPct val="114000"/>
                  </a:lnSpc>
                  <a:spcBef>
                    <a:spcPts val="2400"/>
                  </a:spcBef>
                  <a:spcAft>
                    <a:spcPts val="600"/>
                  </a:spcAft>
                </a:pPr>
                <a:r>
                  <a:rPr lang="en-US" sz="3200" b="1" dirty="0"/>
                  <a:t>“Plan to Treat”</a:t>
                </a:r>
              </a:p>
              <a:p>
                <a:pPr>
                  <a:spcAft>
                    <a:spcPts val="1200"/>
                  </a:spcAft>
                </a:pPr>
                <a:r>
                  <a:rPr lang="en-US" sz="3200" b="1" dirty="0"/>
                  <a:t>	</a:t>
                </a:r>
                <a:r>
                  <a:rPr lang="en-US" sz="3200" dirty="0"/>
                  <a:t>ER </a:t>
                </a:r>
                <a:r>
                  <a:rPr lang="en-US" sz="3200" dirty="0">
                    <a:sym typeface="Symbol" panose="05050102010706020507" pitchFamily="18" charset="2"/>
                  </a:rPr>
                  <a:t>, “plan to treat” justification </a:t>
                </a:r>
                <a:endParaRPr lang="en-US" sz="3200" dirty="0"/>
              </a:p>
            </p:txBody>
          </p:sp>
        </mc:Choice>
        <mc:Fallback xmlns="">
          <p:sp>
            <p:nvSpPr>
              <p:cNvPr id="21" name="Rectangle 20"/>
              <p:cNvSpPr>
                <a:spLocks noRot="1" noChangeAspect="1" noMove="1" noResize="1" noEditPoints="1" noAdjustHandles="1" noChangeArrowheads="1" noChangeShapeType="1" noTextEdit="1"/>
              </p:cNvSpPr>
              <p:nvPr/>
            </p:nvSpPr>
            <p:spPr>
              <a:xfrm>
                <a:off x="8572498" y="4630097"/>
                <a:ext cx="14287501" cy="8110362"/>
              </a:xfrm>
              <a:prstGeom prst="rect">
                <a:avLst/>
              </a:prstGeom>
              <a:blipFill>
                <a:blip r:embed="rId3"/>
                <a:stretch>
                  <a:fillRect/>
                </a:stretch>
              </a:blipFill>
            </p:spPr>
            <p:txBody>
              <a:bodyPr/>
              <a:lstStyle/>
              <a:p>
                <a:r>
                  <a:rPr lang="en-US">
                    <a:noFill/>
                  </a:rPr>
                  <a:t> </a:t>
                </a:r>
              </a:p>
            </p:txBody>
          </p:sp>
        </mc:Fallback>
      </mc:AlternateContent>
      <p:cxnSp>
        <p:nvCxnSpPr>
          <p:cNvPr id="23" name="Straight Connector 22"/>
          <p:cNvCxnSpPr>
            <a:cxnSpLocks/>
          </p:cNvCxnSpPr>
          <p:nvPr/>
        </p:nvCxnSpPr>
        <p:spPr>
          <a:xfrm>
            <a:off x="8534400" y="4915187"/>
            <a:ext cx="0" cy="7825272"/>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818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4" name="Slide Number Placeholder 3"/>
          <p:cNvSpPr>
            <a:spLocks noGrp="1"/>
          </p:cNvSpPr>
          <p:nvPr>
            <p:ph type="sldNum" sz="quarter" idx="4294967295"/>
          </p:nvPr>
        </p:nvSpPr>
        <p:spPr>
          <a:xfrm>
            <a:off x="18999200" y="12360276"/>
            <a:ext cx="5080000" cy="482600"/>
          </a:xfrm>
        </p:spPr>
        <p:txBody>
          <a:bodyPr/>
          <a:lstStyle/>
          <a:p>
            <a:pPr>
              <a:defRPr/>
            </a:pPr>
            <a:fld id="{603E07D2-0E16-4D9C-BE85-7FAE259CFF45}" type="slidenum">
              <a:rPr lang="en-US" sz="3200"/>
              <a:pPr>
                <a:defRPr/>
              </a:pPr>
              <a:t>14</a:t>
            </a:fld>
            <a:endParaRPr lang="en-US" sz="3200" dirty="0"/>
          </a:p>
        </p:txBody>
      </p:sp>
      <p:sp>
        <p:nvSpPr>
          <p:cNvPr id="3" name="TextBox 2"/>
          <p:cNvSpPr txBox="1"/>
          <p:nvPr/>
        </p:nvSpPr>
        <p:spPr>
          <a:xfrm>
            <a:off x="7762444" y="3113787"/>
            <a:ext cx="3705657" cy="830997"/>
          </a:xfrm>
          <a:prstGeom prst="rect">
            <a:avLst/>
          </a:prstGeom>
          <a:solidFill>
            <a:schemeClr val="accent5">
              <a:lumMod val="50000"/>
            </a:schemeClr>
          </a:solidFill>
          <a:ln w="19050">
            <a:solidFill>
              <a:schemeClr val="accent1">
                <a:lumMod val="50000"/>
              </a:schemeClr>
            </a:solidFill>
          </a:ln>
        </p:spPr>
        <p:txBody>
          <a:bodyPr wrap="square" rtlCol="0">
            <a:spAutoFit/>
          </a:bodyPr>
          <a:lstStyle/>
          <a:p>
            <a:pPr algn="ctr"/>
            <a:r>
              <a:rPr lang="en-US" sz="4800" dirty="0">
                <a:solidFill>
                  <a:schemeClr val="bg1"/>
                </a:solidFill>
              </a:rPr>
              <a:t>Futility</a:t>
            </a:r>
            <a:r>
              <a:rPr lang="en-US" sz="4800" baseline="-25000" dirty="0">
                <a:solidFill>
                  <a:schemeClr val="bg1"/>
                </a:solidFill>
              </a:rPr>
              <a:t>1</a:t>
            </a:r>
          </a:p>
        </p:txBody>
      </p:sp>
      <p:sp>
        <p:nvSpPr>
          <p:cNvPr id="12" name="TextBox 11"/>
          <p:cNvSpPr txBox="1"/>
          <p:nvPr/>
        </p:nvSpPr>
        <p:spPr>
          <a:xfrm>
            <a:off x="7762444" y="4195767"/>
            <a:ext cx="3705657" cy="830997"/>
          </a:xfrm>
          <a:prstGeom prst="rect">
            <a:avLst/>
          </a:prstGeom>
          <a:solidFill>
            <a:schemeClr val="accent5">
              <a:lumMod val="50000"/>
            </a:schemeClr>
          </a:solidFill>
          <a:ln w="19050">
            <a:solidFill>
              <a:schemeClr val="accent1">
                <a:lumMod val="50000"/>
              </a:schemeClr>
            </a:solidFill>
          </a:ln>
        </p:spPr>
        <p:txBody>
          <a:bodyPr wrap="square" rtlCol="0">
            <a:spAutoFit/>
          </a:bodyPr>
          <a:lstStyle/>
          <a:p>
            <a:pPr algn="ctr"/>
            <a:r>
              <a:rPr lang="en-US" sz="4800" dirty="0">
                <a:solidFill>
                  <a:schemeClr val="bg1"/>
                </a:solidFill>
              </a:rPr>
              <a:t>Futility</a:t>
            </a:r>
            <a:r>
              <a:rPr lang="en-US" sz="4800" baseline="-25000" dirty="0">
                <a:solidFill>
                  <a:schemeClr val="bg1"/>
                </a:solidFill>
              </a:rPr>
              <a:t>2</a:t>
            </a:r>
          </a:p>
        </p:txBody>
      </p:sp>
      <p:sp>
        <p:nvSpPr>
          <p:cNvPr id="13" name="TextBox 12"/>
          <p:cNvSpPr txBox="1"/>
          <p:nvPr/>
        </p:nvSpPr>
        <p:spPr>
          <a:xfrm>
            <a:off x="7762444" y="5277747"/>
            <a:ext cx="3705657" cy="830997"/>
          </a:xfrm>
          <a:prstGeom prst="rect">
            <a:avLst/>
          </a:prstGeom>
          <a:solidFill>
            <a:schemeClr val="accent5">
              <a:lumMod val="50000"/>
            </a:schemeClr>
          </a:solidFill>
          <a:ln w="19050">
            <a:solidFill>
              <a:schemeClr val="accent1">
                <a:lumMod val="50000"/>
              </a:schemeClr>
            </a:solidFill>
          </a:ln>
        </p:spPr>
        <p:txBody>
          <a:bodyPr wrap="square" rtlCol="0">
            <a:spAutoFit/>
          </a:bodyPr>
          <a:lstStyle/>
          <a:p>
            <a:pPr algn="ctr"/>
            <a:r>
              <a:rPr lang="en-US" sz="4800" dirty="0">
                <a:solidFill>
                  <a:schemeClr val="bg1"/>
                </a:solidFill>
              </a:rPr>
              <a:t>Futility</a:t>
            </a:r>
            <a:r>
              <a:rPr lang="en-US" sz="4800" baseline="-25000" dirty="0">
                <a:solidFill>
                  <a:schemeClr val="bg1"/>
                </a:solidFill>
              </a:rPr>
              <a:t>3</a:t>
            </a:r>
          </a:p>
        </p:txBody>
      </p:sp>
      <p:sp>
        <p:nvSpPr>
          <p:cNvPr id="14" name="TextBox 13"/>
          <p:cNvSpPr txBox="1"/>
          <p:nvPr/>
        </p:nvSpPr>
        <p:spPr>
          <a:xfrm>
            <a:off x="7762444" y="6359725"/>
            <a:ext cx="3705657" cy="830997"/>
          </a:xfrm>
          <a:prstGeom prst="rect">
            <a:avLst/>
          </a:prstGeom>
          <a:solidFill>
            <a:schemeClr val="accent5">
              <a:lumMod val="50000"/>
            </a:schemeClr>
          </a:solidFill>
          <a:ln w="19050">
            <a:solidFill>
              <a:schemeClr val="accent1">
                <a:lumMod val="50000"/>
              </a:schemeClr>
            </a:solidFill>
          </a:ln>
        </p:spPr>
        <p:txBody>
          <a:bodyPr wrap="square" rtlCol="0">
            <a:spAutoFit/>
          </a:bodyPr>
          <a:lstStyle/>
          <a:p>
            <a:pPr algn="ctr"/>
            <a:r>
              <a:rPr lang="en-US" sz="4800" dirty="0">
                <a:solidFill>
                  <a:schemeClr val="bg1"/>
                </a:solidFill>
              </a:rPr>
              <a:t>Futility</a:t>
            </a:r>
            <a:r>
              <a:rPr lang="en-US" sz="4800" baseline="-25000" dirty="0">
                <a:solidFill>
                  <a:schemeClr val="bg1"/>
                </a:solidFill>
              </a:rPr>
              <a:t>4</a:t>
            </a:r>
          </a:p>
        </p:txBody>
      </p:sp>
      <p:sp>
        <p:nvSpPr>
          <p:cNvPr id="15" name="TextBox 14"/>
          <p:cNvSpPr txBox="1"/>
          <p:nvPr/>
        </p:nvSpPr>
        <p:spPr>
          <a:xfrm>
            <a:off x="13144500" y="4647859"/>
            <a:ext cx="4267202" cy="830997"/>
          </a:xfrm>
          <a:prstGeom prst="rect">
            <a:avLst/>
          </a:prstGeom>
          <a:solidFill>
            <a:schemeClr val="accent5">
              <a:lumMod val="50000"/>
            </a:schemeClr>
          </a:solidFill>
          <a:ln>
            <a:solidFill>
              <a:schemeClr val="accent1">
                <a:lumMod val="50000"/>
              </a:schemeClr>
            </a:solidFill>
          </a:ln>
        </p:spPr>
        <p:txBody>
          <a:bodyPr wrap="square" rtlCol="0">
            <a:spAutoFit/>
          </a:bodyPr>
          <a:lstStyle/>
          <a:p>
            <a:pPr algn="ctr"/>
            <a:r>
              <a:rPr lang="en-US" sz="4800" dirty="0">
                <a:solidFill>
                  <a:schemeClr val="bg1"/>
                </a:solidFill>
              </a:rPr>
              <a:t>Futility</a:t>
            </a:r>
            <a:r>
              <a:rPr lang="en-US" sz="4800" baseline="-25000" dirty="0">
                <a:solidFill>
                  <a:schemeClr val="bg1"/>
                </a:solidFill>
              </a:rPr>
              <a:t>Avg</a:t>
            </a:r>
          </a:p>
        </p:txBody>
      </p:sp>
      <p:cxnSp>
        <p:nvCxnSpPr>
          <p:cNvPr id="16" name="Elbow Connector 15"/>
          <p:cNvCxnSpPr>
            <a:stCxn id="14" idx="3"/>
            <a:endCxn id="15" idx="1"/>
          </p:cNvCxnSpPr>
          <p:nvPr/>
        </p:nvCxnSpPr>
        <p:spPr>
          <a:xfrm flipV="1">
            <a:off x="11468101" y="5063358"/>
            <a:ext cx="1676399" cy="1711866"/>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3" idx="3"/>
            <a:endCxn id="15" idx="1"/>
          </p:cNvCxnSpPr>
          <p:nvPr/>
        </p:nvCxnSpPr>
        <p:spPr>
          <a:xfrm flipV="1">
            <a:off x="11468101" y="5063358"/>
            <a:ext cx="1676399" cy="629888"/>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 idx="3"/>
            <a:endCxn id="15" idx="1"/>
          </p:cNvCxnSpPr>
          <p:nvPr/>
        </p:nvCxnSpPr>
        <p:spPr>
          <a:xfrm>
            <a:off x="11468101" y="4611266"/>
            <a:ext cx="1676399" cy="452092"/>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3" idx="3"/>
            <a:endCxn id="15" idx="1"/>
          </p:cNvCxnSpPr>
          <p:nvPr/>
        </p:nvCxnSpPr>
        <p:spPr>
          <a:xfrm>
            <a:off x="11468101" y="3529286"/>
            <a:ext cx="1676399" cy="1534072"/>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762444" y="8248705"/>
            <a:ext cx="3705658" cy="830997"/>
          </a:xfrm>
          <a:prstGeom prst="rect">
            <a:avLst/>
          </a:prstGeom>
          <a:solidFill>
            <a:schemeClr val="accent4">
              <a:lumMod val="60000"/>
              <a:lumOff val="40000"/>
            </a:schemeClr>
          </a:solidFill>
          <a:ln w="19050">
            <a:solidFill>
              <a:schemeClr val="accent1">
                <a:lumMod val="50000"/>
              </a:schemeClr>
            </a:solidFill>
          </a:ln>
        </p:spPr>
        <p:txBody>
          <a:bodyPr wrap="square" rtlCol="0">
            <a:spAutoFit/>
          </a:bodyPr>
          <a:lstStyle/>
          <a:p>
            <a:pPr algn="ctr"/>
            <a:r>
              <a:rPr lang="en-US" sz="4800" dirty="0"/>
              <a:t>Complexity</a:t>
            </a:r>
            <a:r>
              <a:rPr lang="en-US" sz="4800" baseline="-25000" dirty="0"/>
              <a:t>1</a:t>
            </a:r>
          </a:p>
        </p:txBody>
      </p:sp>
      <p:sp>
        <p:nvSpPr>
          <p:cNvPr id="27" name="TextBox 26"/>
          <p:cNvSpPr txBox="1"/>
          <p:nvPr/>
        </p:nvSpPr>
        <p:spPr>
          <a:xfrm>
            <a:off x="7762444" y="9330685"/>
            <a:ext cx="3705658" cy="830997"/>
          </a:xfrm>
          <a:prstGeom prst="rect">
            <a:avLst/>
          </a:prstGeom>
          <a:solidFill>
            <a:schemeClr val="accent4">
              <a:lumMod val="60000"/>
              <a:lumOff val="40000"/>
            </a:schemeClr>
          </a:solidFill>
          <a:ln w="19050">
            <a:solidFill>
              <a:schemeClr val="accent1">
                <a:lumMod val="50000"/>
              </a:schemeClr>
            </a:solidFill>
          </a:ln>
        </p:spPr>
        <p:txBody>
          <a:bodyPr wrap="square" rtlCol="0">
            <a:spAutoFit/>
          </a:bodyPr>
          <a:lstStyle/>
          <a:p>
            <a:pPr algn="ctr"/>
            <a:r>
              <a:rPr lang="en-US" sz="4800" dirty="0"/>
              <a:t>Complexity</a:t>
            </a:r>
            <a:r>
              <a:rPr lang="en-US" sz="4800" baseline="-25000" dirty="0"/>
              <a:t>2</a:t>
            </a:r>
          </a:p>
        </p:txBody>
      </p:sp>
      <p:sp>
        <p:nvSpPr>
          <p:cNvPr id="28" name="TextBox 27"/>
          <p:cNvSpPr txBox="1"/>
          <p:nvPr/>
        </p:nvSpPr>
        <p:spPr>
          <a:xfrm>
            <a:off x="7762444" y="10412665"/>
            <a:ext cx="3705658" cy="830997"/>
          </a:xfrm>
          <a:prstGeom prst="rect">
            <a:avLst/>
          </a:prstGeom>
          <a:solidFill>
            <a:schemeClr val="accent4">
              <a:lumMod val="60000"/>
              <a:lumOff val="40000"/>
            </a:schemeClr>
          </a:solidFill>
          <a:ln w="19050">
            <a:solidFill>
              <a:schemeClr val="accent1">
                <a:lumMod val="50000"/>
              </a:schemeClr>
            </a:solidFill>
          </a:ln>
        </p:spPr>
        <p:txBody>
          <a:bodyPr wrap="square" rtlCol="0">
            <a:spAutoFit/>
          </a:bodyPr>
          <a:lstStyle/>
          <a:p>
            <a:pPr algn="ctr"/>
            <a:r>
              <a:rPr lang="en-US" sz="4800" dirty="0"/>
              <a:t>Complexity</a:t>
            </a:r>
            <a:r>
              <a:rPr lang="en-US" sz="4800" baseline="-25000" dirty="0"/>
              <a:t>3</a:t>
            </a:r>
          </a:p>
        </p:txBody>
      </p:sp>
      <p:sp>
        <p:nvSpPr>
          <p:cNvPr id="29" name="TextBox 28"/>
          <p:cNvSpPr txBox="1"/>
          <p:nvPr/>
        </p:nvSpPr>
        <p:spPr>
          <a:xfrm>
            <a:off x="7762444" y="11494643"/>
            <a:ext cx="3705658" cy="830997"/>
          </a:xfrm>
          <a:prstGeom prst="rect">
            <a:avLst/>
          </a:prstGeom>
          <a:solidFill>
            <a:schemeClr val="accent4">
              <a:lumMod val="60000"/>
              <a:lumOff val="40000"/>
            </a:schemeClr>
          </a:solidFill>
          <a:ln w="19050">
            <a:solidFill>
              <a:schemeClr val="accent1">
                <a:lumMod val="50000"/>
              </a:schemeClr>
            </a:solidFill>
          </a:ln>
        </p:spPr>
        <p:txBody>
          <a:bodyPr wrap="square" rtlCol="0">
            <a:spAutoFit/>
          </a:bodyPr>
          <a:lstStyle/>
          <a:p>
            <a:pPr algn="ctr"/>
            <a:r>
              <a:rPr lang="en-US" sz="4800" dirty="0"/>
              <a:t>Complexity</a:t>
            </a:r>
            <a:r>
              <a:rPr lang="en-US" sz="4800" baseline="-25000" dirty="0"/>
              <a:t>4</a:t>
            </a:r>
          </a:p>
        </p:txBody>
      </p:sp>
      <p:sp>
        <p:nvSpPr>
          <p:cNvPr id="30" name="TextBox 29"/>
          <p:cNvSpPr txBox="1"/>
          <p:nvPr/>
        </p:nvSpPr>
        <p:spPr>
          <a:xfrm>
            <a:off x="13144500" y="9782777"/>
            <a:ext cx="4267202" cy="830997"/>
          </a:xfrm>
          <a:prstGeom prst="rect">
            <a:avLst/>
          </a:prstGeom>
          <a:solidFill>
            <a:schemeClr val="accent4">
              <a:lumMod val="60000"/>
              <a:lumOff val="40000"/>
            </a:schemeClr>
          </a:solidFill>
          <a:ln>
            <a:solidFill>
              <a:schemeClr val="accent1">
                <a:lumMod val="50000"/>
              </a:schemeClr>
            </a:solidFill>
          </a:ln>
        </p:spPr>
        <p:txBody>
          <a:bodyPr wrap="square" rtlCol="0">
            <a:spAutoFit/>
          </a:bodyPr>
          <a:lstStyle/>
          <a:p>
            <a:pPr algn="ctr"/>
            <a:r>
              <a:rPr lang="en-US" sz="4800" dirty="0"/>
              <a:t>Complexity</a:t>
            </a:r>
            <a:r>
              <a:rPr lang="en-US" sz="4800" baseline="-25000" dirty="0"/>
              <a:t>Avg</a:t>
            </a:r>
          </a:p>
        </p:txBody>
      </p:sp>
      <p:cxnSp>
        <p:nvCxnSpPr>
          <p:cNvPr id="31" name="Elbow Connector 30"/>
          <p:cNvCxnSpPr>
            <a:stCxn id="29" idx="3"/>
            <a:endCxn id="30" idx="1"/>
          </p:cNvCxnSpPr>
          <p:nvPr/>
        </p:nvCxnSpPr>
        <p:spPr>
          <a:xfrm flipV="1">
            <a:off x="11468102" y="10244444"/>
            <a:ext cx="1676398" cy="1711866"/>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8" idx="3"/>
            <a:endCxn id="30" idx="1"/>
          </p:cNvCxnSpPr>
          <p:nvPr/>
        </p:nvCxnSpPr>
        <p:spPr>
          <a:xfrm flipV="1">
            <a:off x="11468102" y="10244443"/>
            <a:ext cx="1676398" cy="629888"/>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7" idx="3"/>
            <a:endCxn id="30" idx="1"/>
          </p:cNvCxnSpPr>
          <p:nvPr/>
        </p:nvCxnSpPr>
        <p:spPr>
          <a:xfrm>
            <a:off x="11468102" y="9792351"/>
            <a:ext cx="1676398" cy="452092"/>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6" idx="3"/>
            <a:endCxn id="30" idx="1"/>
          </p:cNvCxnSpPr>
          <p:nvPr/>
        </p:nvCxnSpPr>
        <p:spPr>
          <a:xfrm>
            <a:off x="11468102" y="8710371"/>
            <a:ext cx="1676398" cy="1534072"/>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999200" y="7879373"/>
            <a:ext cx="3810002" cy="1569660"/>
          </a:xfrm>
          <a:prstGeom prst="rect">
            <a:avLst/>
          </a:prstGeom>
          <a:solidFill>
            <a:schemeClr val="accent6">
              <a:lumMod val="75000"/>
            </a:schemeClr>
          </a:solidFill>
          <a:ln>
            <a:solidFill>
              <a:schemeClr val="accent1">
                <a:lumMod val="50000"/>
              </a:schemeClr>
            </a:solidFill>
          </a:ln>
        </p:spPr>
        <p:txBody>
          <a:bodyPr wrap="square" rtlCol="0">
            <a:spAutoFit/>
          </a:bodyPr>
          <a:lstStyle/>
          <a:p>
            <a:pPr algn="ctr"/>
            <a:r>
              <a:rPr lang="en-US" sz="4800" dirty="0">
                <a:solidFill>
                  <a:schemeClr val="bg1"/>
                </a:solidFill>
              </a:rPr>
              <a:t>Exclusion Ratio</a:t>
            </a:r>
            <a:endParaRPr lang="en-US" sz="4800" baseline="-25000" dirty="0">
              <a:solidFill>
                <a:schemeClr val="bg1"/>
              </a:solidFill>
            </a:endParaRPr>
          </a:p>
        </p:txBody>
      </p:sp>
      <p:cxnSp>
        <p:nvCxnSpPr>
          <p:cNvPr id="56" name="Elbow Connector 55"/>
          <p:cNvCxnSpPr>
            <a:stCxn id="15" idx="3"/>
            <a:endCxn id="55" idx="1"/>
          </p:cNvCxnSpPr>
          <p:nvPr/>
        </p:nvCxnSpPr>
        <p:spPr>
          <a:xfrm>
            <a:off x="17411702" y="5063358"/>
            <a:ext cx="1587498" cy="3600845"/>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0" idx="3"/>
            <a:endCxn id="55" idx="1"/>
          </p:cNvCxnSpPr>
          <p:nvPr/>
        </p:nvCxnSpPr>
        <p:spPr>
          <a:xfrm flipV="1">
            <a:off x="17411702" y="8664203"/>
            <a:ext cx="1587498" cy="1534073"/>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76400" y="7156086"/>
            <a:ext cx="3505200" cy="923330"/>
          </a:xfrm>
          <a:prstGeom prst="rect">
            <a:avLst/>
          </a:prstGeom>
          <a:noFill/>
        </p:spPr>
        <p:txBody>
          <a:bodyPr wrap="square" rtlCol="0">
            <a:spAutoFit/>
          </a:bodyPr>
          <a:lstStyle/>
          <a:p>
            <a:r>
              <a:rPr lang="en-US" sz="5400" dirty="0"/>
              <a:t>Condition</a:t>
            </a:r>
            <a:r>
              <a:rPr lang="en-US" sz="5400" baseline="-25000" dirty="0"/>
              <a:t>N</a:t>
            </a:r>
          </a:p>
        </p:txBody>
      </p:sp>
      <p:sp>
        <p:nvSpPr>
          <p:cNvPr id="24" name="Left Brace 23"/>
          <p:cNvSpPr/>
          <p:nvPr/>
        </p:nvSpPr>
        <p:spPr>
          <a:xfrm>
            <a:off x="5295900" y="3113787"/>
            <a:ext cx="1562098" cy="9158860"/>
          </a:xfrm>
          <a:prstGeom prst="leftBrace">
            <a:avLst>
              <a:gd name="adj1" fmla="val 24891"/>
              <a:gd name="adj2" fmla="val 50227"/>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48" name="TextBox 47"/>
          <p:cNvSpPr txBox="1"/>
          <p:nvPr/>
        </p:nvSpPr>
        <p:spPr>
          <a:xfrm>
            <a:off x="13144500" y="11639620"/>
            <a:ext cx="4267202" cy="1569660"/>
          </a:xfrm>
          <a:prstGeom prst="rect">
            <a:avLst/>
          </a:prstGeom>
          <a:solidFill>
            <a:schemeClr val="tx1"/>
          </a:solidFill>
          <a:ln>
            <a:solidFill>
              <a:schemeClr val="accent1">
                <a:lumMod val="50000"/>
              </a:schemeClr>
            </a:solidFill>
          </a:ln>
        </p:spPr>
        <p:txBody>
          <a:bodyPr wrap="square" rtlCol="0">
            <a:spAutoFit/>
          </a:bodyPr>
          <a:lstStyle/>
          <a:p>
            <a:pPr algn="ctr"/>
            <a:r>
              <a:rPr lang="en-US" sz="4800" dirty="0">
                <a:solidFill>
                  <a:schemeClr val="bg1"/>
                </a:solidFill>
              </a:rPr>
              <a:t>Probability of Occurrence</a:t>
            </a:r>
            <a:endParaRPr lang="en-US" sz="4800" baseline="-25000" dirty="0">
              <a:solidFill>
                <a:schemeClr val="bg1"/>
              </a:solidFill>
            </a:endParaRPr>
          </a:p>
        </p:txBody>
      </p:sp>
      <p:cxnSp>
        <p:nvCxnSpPr>
          <p:cNvPr id="49" name="Elbow Connector 48"/>
          <p:cNvCxnSpPr>
            <a:stCxn id="48" idx="3"/>
            <a:endCxn id="55" idx="1"/>
          </p:cNvCxnSpPr>
          <p:nvPr/>
        </p:nvCxnSpPr>
        <p:spPr>
          <a:xfrm flipV="1">
            <a:off x="17411702" y="8664203"/>
            <a:ext cx="1587498" cy="3760247"/>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47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Box 130"/>
          <p:cNvSpPr txBox="1"/>
          <p:nvPr/>
        </p:nvSpPr>
        <p:spPr>
          <a:xfrm>
            <a:off x="18821399" y="4412874"/>
            <a:ext cx="3089911" cy="862801"/>
          </a:xfrm>
          <a:prstGeom prst="roundRect">
            <a:avLst/>
          </a:prstGeom>
          <a:solidFill>
            <a:schemeClr val="accent6">
              <a:lumMod val="50000"/>
            </a:schemeClr>
          </a:solidFill>
          <a:ln>
            <a:noFill/>
          </a:ln>
        </p:spPr>
        <p:txBody>
          <a:bodyPr wrap="square" rtlCol="0">
            <a:noAutofit/>
          </a:bodyPr>
          <a:lstStyle>
            <a:defPPr>
              <a:defRPr lang="en-US"/>
            </a:defPPr>
            <a:lvl1pPr algn="ctr">
              <a:defRPr sz="3600" b="1" u="none"/>
            </a:lvl1pPr>
          </a:lstStyle>
          <a:p>
            <a:endParaRPr lang="en-US" sz="4400" dirty="0">
              <a:solidFill>
                <a:schemeClr val="bg1"/>
              </a:solidFill>
            </a:endParaRPr>
          </a:p>
        </p:txBody>
      </p:sp>
      <p:sp>
        <p:nvSpPr>
          <p:cNvPr id="132" name="TextBox 131"/>
          <p:cNvSpPr txBox="1"/>
          <p:nvPr/>
        </p:nvSpPr>
        <p:spPr>
          <a:xfrm>
            <a:off x="18821399" y="7576574"/>
            <a:ext cx="3089911" cy="862801"/>
          </a:xfrm>
          <a:prstGeom prst="roundRect">
            <a:avLst/>
          </a:prstGeom>
          <a:solidFill>
            <a:srgbClr val="FFCCCC"/>
          </a:solidFill>
          <a:ln>
            <a:noFill/>
          </a:ln>
        </p:spPr>
        <p:txBody>
          <a:bodyPr wrap="square" rtlCol="0">
            <a:noAutofit/>
          </a:bodyPr>
          <a:lstStyle>
            <a:defPPr>
              <a:defRPr lang="en-US"/>
            </a:defPPr>
            <a:lvl1pPr algn="ctr">
              <a:defRPr sz="3600" b="1" u="none"/>
            </a:lvl1pPr>
          </a:lstStyle>
          <a:p>
            <a:endParaRPr lang="en-US" sz="4400" dirty="0"/>
          </a:p>
        </p:txBody>
      </p:sp>
      <p:sp>
        <p:nvSpPr>
          <p:cNvPr id="134" name="TextBox 133"/>
          <p:cNvSpPr txBox="1"/>
          <p:nvPr/>
        </p:nvSpPr>
        <p:spPr>
          <a:xfrm>
            <a:off x="18821399" y="9168406"/>
            <a:ext cx="3089911" cy="862801"/>
          </a:xfrm>
          <a:prstGeom prst="roundRect">
            <a:avLst/>
          </a:prstGeom>
          <a:solidFill>
            <a:srgbClr val="C00000"/>
          </a:solidFill>
          <a:ln>
            <a:noFill/>
          </a:ln>
        </p:spPr>
        <p:txBody>
          <a:bodyPr wrap="square" rtlCol="0">
            <a:noAutofit/>
          </a:bodyPr>
          <a:lstStyle>
            <a:defPPr>
              <a:defRPr lang="en-US"/>
            </a:defPPr>
            <a:lvl1pPr algn="ctr">
              <a:defRPr sz="3600" b="1" u="none"/>
            </a:lvl1pPr>
          </a:lstStyle>
          <a:p>
            <a:endParaRPr lang="en-US" sz="4400" dirty="0"/>
          </a:p>
        </p:txBody>
      </p:sp>
      <p:sp>
        <p:nvSpPr>
          <p:cNvPr id="135" name="TextBox 134"/>
          <p:cNvSpPr txBox="1"/>
          <p:nvPr/>
        </p:nvSpPr>
        <p:spPr>
          <a:xfrm>
            <a:off x="18867757" y="11067872"/>
            <a:ext cx="3089911" cy="1446550"/>
          </a:xfrm>
          <a:prstGeom prst="roundRect">
            <a:avLst/>
          </a:prstGeom>
          <a:solidFill>
            <a:schemeClr val="accent1">
              <a:lumMod val="40000"/>
              <a:lumOff val="60000"/>
            </a:schemeClr>
          </a:solidFill>
          <a:ln>
            <a:noFill/>
          </a:ln>
        </p:spPr>
        <p:txBody>
          <a:bodyPr wrap="square" rtlCol="0">
            <a:noAutofit/>
          </a:bodyPr>
          <a:lstStyle>
            <a:defPPr>
              <a:defRPr lang="en-US"/>
            </a:defPPr>
            <a:lvl1pPr algn="ctr">
              <a:defRPr sz="3600" b="1" u="none"/>
            </a:lvl1pPr>
          </a:lstStyle>
          <a:p>
            <a:endParaRPr lang="en-US" sz="4400" dirty="0"/>
          </a:p>
        </p:txBody>
      </p:sp>
      <p:sp>
        <p:nvSpPr>
          <p:cNvPr id="114" name="TextBox 113"/>
          <p:cNvSpPr txBox="1"/>
          <p:nvPr/>
        </p:nvSpPr>
        <p:spPr>
          <a:xfrm rot="16200000">
            <a:off x="10319637" y="5840712"/>
            <a:ext cx="862800" cy="11900869"/>
          </a:xfrm>
          <a:prstGeom prst="roundRect">
            <a:avLst/>
          </a:prstGeom>
          <a:solidFill>
            <a:schemeClr val="accent1">
              <a:lumMod val="40000"/>
              <a:lumOff val="60000"/>
            </a:schemeClr>
          </a:solidFill>
          <a:ln>
            <a:noFill/>
          </a:ln>
        </p:spPr>
        <p:txBody>
          <a:bodyPr wrap="square" rtlCol="0">
            <a:noAutofit/>
          </a:bodyPr>
          <a:lstStyle>
            <a:defPPr>
              <a:defRPr lang="en-US"/>
            </a:defPPr>
            <a:lvl1pPr algn="ctr">
              <a:defRPr u="none"/>
            </a:lvl1pPr>
          </a:lstStyle>
          <a:p>
            <a:endParaRPr lang="en-US" sz="4400" b="1" dirty="0"/>
          </a:p>
        </p:txBody>
      </p:sp>
      <p:sp>
        <p:nvSpPr>
          <p:cNvPr id="68" name="TextBox 67"/>
          <p:cNvSpPr txBox="1"/>
          <p:nvPr/>
        </p:nvSpPr>
        <p:spPr>
          <a:xfrm>
            <a:off x="18821399" y="5994724"/>
            <a:ext cx="3089911" cy="862801"/>
          </a:xfrm>
          <a:prstGeom prst="roundRect">
            <a:avLst/>
          </a:prstGeom>
          <a:solidFill>
            <a:schemeClr val="accent6">
              <a:lumMod val="60000"/>
              <a:lumOff val="40000"/>
            </a:schemeClr>
          </a:solidFill>
          <a:ln>
            <a:noFill/>
          </a:ln>
        </p:spPr>
        <p:txBody>
          <a:bodyPr wrap="square" rtlCol="0">
            <a:noAutofit/>
          </a:bodyPr>
          <a:lstStyle>
            <a:defPPr>
              <a:defRPr lang="en-US"/>
            </a:defPPr>
            <a:lvl1pPr algn="ctr">
              <a:defRPr sz="3600" b="1" u="none"/>
            </a:lvl1pPr>
          </a:lstStyle>
          <a:p>
            <a:endParaRPr lang="en-US" sz="4400" dirty="0">
              <a:solidFill>
                <a:schemeClr val="bg1"/>
              </a:solidFill>
            </a:endParaRPr>
          </a:p>
        </p:txBody>
      </p:sp>
      <p:sp>
        <p:nvSpPr>
          <p:cNvPr id="2" name="Title 1"/>
          <p:cNvSpPr>
            <a:spLocks noGrp="1"/>
          </p:cNvSpPr>
          <p:nvPr>
            <p:ph type="title"/>
          </p:nvPr>
        </p:nvSpPr>
        <p:spPr/>
        <p:txBody>
          <a:bodyPr/>
          <a:lstStyle/>
          <a:p>
            <a:r>
              <a:rPr lang="en-US" dirty="0"/>
              <a:t>Method</a:t>
            </a:r>
          </a:p>
        </p:txBody>
      </p:sp>
      <p:sp>
        <p:nvSpPr>
          <p:cNvPr id="4" name="Slide Number Placeholder 3"/>
          <p:cNvSpPr>
            <a:spLocks noGrp="1"/>
          </p:cNvSpPr>
          <p:nvPr>
            <p:ph type="sldNum" sz="quarter" idx="4294967295"/>
          </p:nvPr>
        </p:nvSpPr>
        <p:spPr>
          <a:xfrm>
            <a:off x="19304000" y="13122276"/>
            <a:ext cx="5080000" cy="482600"/>
          </a:xfrm>
        </p:spPr>
        <p:txBody>
          <a:bodyPr/>
          <a:lstStyle/>
          <a:p>
            <a:pPr>
              <a:defRPr/>
            </a:pPr>
            <a:fld id="{603E07D2-0E16-4D9C-BE85-7FAE259CFF45}" type="slidenum">
              <a:rPr lang="en-US" sz="3200"/>
              <a:pPr>
                <a:defRPr/>
              </a:pPr>
              <a:t>15</a:t>
            </a:fld>
            <a:endParaRPr lang="en-US" sz="3200" dirty="0"/>
          </a:p>
        </p:txBody>
      </p:sp>
      <p:sp>
        <p:nvSpPr>
          <p:cNvPr id="10" name="TextBox 9"/>
          <p:cNvSpPr txBox="1"/>
          <p:nvPr/>
        </p:nvSpPr>
        <p:spPr>
          <a:xfrm>
            <a:off x="1676401" y="11406426"/>
            <a:ext cx="2878742" cy="769441"/>
          </a:xfrm>
          <a:prstGeom prst="rect">
            <a:avLst/>
          </a:prstGeom>
          <a:solidFill>
            <a:schemeClr val="accent3">
              <a:lumMod val="20000"/>
              <a:lumOff val="80000"/>
            </a:schemeClr>
          </a:solidFill>
          <a:ln>
            <a:noFill/>
          </a:ln>
        </p:spPr>
        <p:txBody>
          <a:bodyPr wrap="square" rtlCol="0">
            <a:spAutoFit/>
          </a:bodyPr>
          <a:lstStyle/>
          <a:p>
            <a:r>
              <a:rPr lang="en-US" sz="4400" dirty="0"/>
              <a:t>Condition</a:t>
            </a:r>
            <a:r>
              <a:rPr lang="en-US" sz="4400" baseline="-25000" dirty="0"/>
              <a:t>n</a:t>
            </a:r>
          </a:p>
        </p:txBody>
      </p:sp>
      <p:sp>
        <p:nvSpPr>
          <p:cNvPr id="11" name="TextBox 10"/>
          <p:cNvSpPr txBox="1"/>
          <p:nvPr/>
        </p:nvSpPr>
        <p:spPr>
          <a:xfrm>
            <a:off x="1676401" y="9714543"/>
            <a:ext cx="2878742" cy="1569660"/>
          </a:xfrm>
          <a:prstGeom prst="rect">
            <a:avLst/>
          </a:prstGeom>
          <a:noFill/>
          <a:ln>
            <a:noFill/>
          </a:ln>
        </p:spPr>
        <p:txBody>
          <a:bodyPr wrap="square" rtlCol="0">
            <a:spAutoFit/>
          </a:bodyPr>
          <a:lstStyle/>
          <a:p>
            <a:pPr algn="ctr"/>
            <a:r>
              <a:rPr lang="en-US" sz="4800" b="1" baseline="-25000" dirty="0"/>
              <a:t>.</a:t>
            </a:r>
          </a:p>
          <a:p>
            <a:pPr algn="ctr"/>
            <a:r>
              <a:rPr lang="en-US" sz="4800" b="1" baseline="-25000" dirty="0"/>
              <a:t>.</a:t>
            </a:r>
          </a:p>
          <a:p>
            <a:pPr algn="ctr"/>
            <a:r>
              <a:rPr lang="en-US" sz="4800" b="1" baseline="-25000" dirty="0"/>
              <a:t>.</a:t>
            </a:r>
          </a:p>
        </p:txBody>
      </p:sp>
      <p:sp>
        <p:nvSpPr>
          <p:cNvPr id="24" name="TextBox 23"/>
          <p:cNvSpPr txBox="1"/>
          <p:nvPr/>
        </p:nvSpPr>
        <p:spPr>
          <a:xfrm>
            <a:off x="5331650" y="11406426"/>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25" name="TextBox 24"/>
          <p:cNvSpPr txBox="1"/>
          <p:nvPr/>
        </p:nvSpPr>
        <p:spPr>
          <a:xfrm>
            <a:off x="8543305" y="11406426"/>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26" name="TextBox 25"/>
          <p:cNvSpPr txBox="1"/>
          <p:nvPr/>
        </p:nvSpPr>
        <p:spPr>
          <a:xfrm>
            <a:off x="11763250" y="11406426"/>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27" name="TextBox 26"/>
          <p:cNvSpPr txBox="1"/>
          <p:nvPr/>
        </p:nvSpPr>
        <p:spPr>
          <a:xfrm>
            <a:off x="14825240" y="11406426"/>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31" name="TextBox 30"/>
          <p:cNvSpPr txBox="1"/>
          <p:nvPr/>
        </p:nvSpPr>
        <p:spPr>
          <a:xfrm>
            <a:off x="18926815" y="11067871"/>
            <a:ext cx="2971799" cy="1446550"/>
          </a:xfrm>
          <a:prstGeom prst="rect">
            <a:avLst/>
          </a:prstGeom>
          <a:solidFill>
            <a:schemeClr val="accent4">
              <a:lumMod val="75000"/>
            </a:schemeClr>
          </a:solidFill>
          <a:ln>
            <a:noFill/>
          </a:ln>
        </p:spPr>
        <p:txBody>
          <a:bodyPr wrap="square" rtlCol="0">
            <a:spAutoFit/>
          </a:bodyPr>
          <a:lstStyle>
            <a:defPPr>
              <a:defRPr lang="en-US"/>
            </a:defPPr>
            <a:lvl1pPr algn="ctr">
              <a:defRPr u="none"/>
            </a:lvl1pPr>
          </a:lstStyle>
          <a:p>
            <a:r>
              <a:rPr lang="en-US" sz="4400" dirty="0"/>
              <a:t>Maybe-Yes/</a:t>
            </a:r>
          </a:p>
          <a:p>
            <a:r>
              <a:rPr lang="en-US" sz="4400" dirty="0"/>
              <a:t>Maybe-No</a:t>
            </a:r>
          </a:p>
        </p:txBody>
      </p:sp>
      <p:grpSp>
        <p:nvGrpSpPr>
          <p:cNvPr id="8206" name="Group 8205"/>
          <p:cNvGrpSpPr/>
          <p:nvPr/>
        </p:nvGrpSpPr>
        <p:grpSpPr>
          <a:xfrm>
            <a:off x="5368410" y="2756555"/>
            <a:ext cx="10765251" cy="1344891"/>
            <a:chOff x="5487106" y="2438400"/>
            <a:chExt cx="10765251" cy="1344891"/>
          </a:xfrm>
        </p:grpSpPr>
        <p:pic>
          <p:nvPicPr>
            <p:cNvPr id="8194" name="Picture 2" descr="Doctor icon medical consultation male physicia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67" t="7253" r="11232" b="13488"/>
            <a:stretch/>
          </p:blipFill>
          <p:spPr bwMode="auto">
            <a:xfrm>
              <a:off x="5487106" y="2438400"/>
              <a:ext cx="1219200" cy="134489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Doctor icon medical consultation male physicia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67" t="7253" r="11232" b="13488"/>
            <a:stretch/>
          </p:blipFill>
          <p:spPr bwMode="auto">
            <a:xfrm>
              <a:off x="8669123" y="2438400"/>
              <a:ext cx="1219200" cy="134489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Doctor icon medical consultation male physicia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67" t="7253" r="11232" b="13488"/>
            <a:stretch/>
          </p:blipFill>
          <p:spPr bwMode="auto">
            <a:xfrm>
              <a:off x="11851140" y="2438400"/>
              <a:ext cx="1219200" cy="134489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Doctor icon medical consultation male physicia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67" t="7253" r="11232" b="13488"/>
            <a:stretch/>
          </p:blipFill>
          <p:spPr bwMode="auto">
            <a:xfrm>
              <a:off x="15033157" y="2438400"/>
              <a:ext cx="1219200" cy="13448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19399304" y="2667000"/>
            <a:ext cx="1524000" cy="1524000"/>
            <a:chOff x="16916400" y="2780232"/>
            <a:chExt cx="1524000" cy="1524000"/>
          </a:xfrm>
        </p:grpSpPr>
        <p:sp>
          <p:nvSpPr>
            <p:cNvPr id="34" name="Oval 33"/>
            <p:cNvSpPr/>
            <p:nvPr/>
          </p:nvSpPr>
          <p:spPr>
            <a:xfrm>
              <a:off x="16916400" y="2780232"/>
              <a:ext cx="1524000" cy="1524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17028375" y="3010005"/>
              <a:ext cx="1300051" cy="1064454"/>
              <a:chOff x="16992600" y="3029466"/>
              <a:chExt cx="1300051" cy="1064454"/>
            </a:xfrm>
          </p:grpSpPr>
          <p:pic>
            <p:nvPicPr>
              <p:cNvPr id="63" name="Picture 2" descr="Doctor icon medical consultation male physician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67" t="7253" r="11232" b="13488"/>
              <a:stretch/>
            </p:blipFill>
            <p:spPr bwMode="auto">
              <a:xfrm>
                <a:off x="17426989" y="3029466"/>
                <a:ext cx="431272" cy="47573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Doctor icon medical consultation male physician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67" t="7253" r="11232" b="13488"/>
              <a:stretch/>
            </p:blipFill>
            <p:spPr bwMode="auto">
              <a:xfrm>
                <a:off x="17861379" y="3323826"/>
                <a:ext cx="431272" cy="47573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Doctor icon medical consultation male physician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67" t="7253" r="11232" b="13488"/>
              <a:stretch/>
            </p:blipFill>
            <p:spPr bwMode="auto">
              <a:xfrm>
                <a:off x="16992600" y="3304365"/>
                <a:ext cx="431272" cy="47573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Doctor icon medical consultation male physician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67" t="7253" r="11232" b="13488"/>
              <a:stretch/>
            </p:blipFill>
            <p:spPr bwMode="auto">
              <a:xfrm>
                <a:off x="17462764" y="3618186"/>
                <a:ext cx="431272" cy="4757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9" name="TextBox 58"/>
          <p:cNvSpPr txBox="1"/>
          <p:nvPr/>
        </p:nvSpPr>
        <p:spPr>
          <a:xfrm rot="16200000">
            <a:off x="10319635" y="-1111151"/>
            <a:ext cx="862800" cy="11900869"/>
          </a:xfrm>
          <a:prstGeom prst="roundRect">
            <a:avLst/>
          </a:prstGeom>
          <a:solidFill>
            <a:schemeClr val="accent1">
              <a:lumMod val="40000"/>
              <a:lumOff val="60000"/>
            </a:schemeClr>
          </a:solidFill>
          <a:ln>
            <a:noFill/>
          </a:ln>
        </p:spPr>
        <p:txBody>
          <a:bodyPr wrap="square" rtlCol="0">
            <a:noAutofit/>
          </a:bodyPr>
          <a:lstStyle>
            <a:defPPr>
              <a:defRPr lang="en-US"/>
            </a:defPPr>
            <a:lvl1pPr algn="ctr">
              <a:defRPr u="none"/>
            </a:lvl1pPr>
          </a:lstStyle>
          <a:p>
            <a:endParaRPr lang="en-US" sz="4400" b="1" dirty="0"/>
          </a:p>
        </p:txBody>
      </p:sp>
      <p:sp>
        <p:nvSpPr>
          <p:cNvPr id="3" name="TextBox 2"/>
          <p:cNvSpPr txBox="1"/>
          <p:nvPr/>
        </p:nvSpPr>
        <p:spPr>
          <a:xfrm>
            <a:off x="1676401" y="4454563"/>
            <a:ext cx="2878742" cy="769441"/>
          </a:xfrm>
          <a:prstGeom prst="rect">
            <a:avLst/>
          </a:prstGeom>
          <a:solidFill>
            <a:schemeClr val="accent3">
              <a:lumMod val="20000"/>
              <a:lumOff val="80000"/>
            </a:schemeClr>
          </a:solidFill>
          <a:ln>
            <a:noFill/>
          </a:ln>
        </p:spPr>
        <p:txBody>
          <a:bodyPr wrap="square" rtlCol="0">
            <a:spAutoFit/>
          </a:bodyPr>
          <a:lstStyle/>
          <a:p>
            <a:r>
              <a:rPr lang="en-US" sz="4400" dirty="0"/>
              <a:t>Condition</a:t>
            </a:r>
            <a:r>
              <a:rPr lang="en-US" sz="4400" baseline="-25000" dirty="0"/>
              <a:t>1</a:t>
            </a:r>
          </a:p>
        </p:txBody>
      </p:sp>
      <p:sp>
        <p:nvSpPr>
          <p:cNvPr id="12" name="TextBox 11"/>
          <p:cNvSpPr txBox="1"/>
          <p:nvPr/>
        </p:nvSpPr>
        <p:spPr>
          <a:xfrm>
            <a:off x="5331650" y="4454563"/>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13" name="TextBox 12"/>
          <p:cNvSpPr txBox="1"/>
          <p:nvPr/>
        </p:nvSpPr>
        <p:spPr>
          <a:xfrm>
            <a:off x="8543305" y="4454563"/>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14" name="TextBox 13"/>
          <p:cNvSpPr txBox="1"/>
          <p:nvPr/>
        </p:nvSpPr>
        <p:spPr>
          <a:xfrm>
            <a:off x="11763250" y="4454563"/>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15" name="TextBox 14"/>
          <p:cNvSpPr txBox="1"/>
          <p:nvPr/>
        </p:nvSpPr>
        <p:spPr>
          <a:xfrm>
            <a:off x="14825240" y="4454563"/>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28" name="TextBox 27"/>
          <p:cNvSpPr txBox="1"/>
          <p:nvPr/>
        </p:nvSpPr>
        <p:spPr>
          <a:xfrm>
            <a:off x="18970652" y="4454563"/>
            <a:ext cx="2592134"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bg1"/>
                </a:solidFill>
              </a:rPr>
              <a:t>Yes</a:t>
            </a:r>
          </a:p>
        </p:txBody>
      </p:sp>
      <p:sp>
        <p:nvSpPr>
          <p:cNvPr id="111" name="TextBox 110"/>
          <p:cNvSpPr txBox="1"/>
          <p:nvPr/>
        </p:nvSpPr>
        <p:spPr>
          <a:xfrm rot="16200000">
            <a:off x="10319635" y="475690"/>
            <a:ext cx="862800" cy="11900869"/>
          </a:xfrm>
          <a:prstGeom prst="roundRect">
            <a:avLst/>
          </a:prstGeom>
          <a:solidFill>
            <a:schemeClr val="accent1">
              <a:lumMod val="40000"/>
              <a:lumOff val="60000"/>
            </a:schemeClr>
          </a:solidFill>
          <a:ln>
            <a:noFill/>
          </a:ln>
        </p:spPr>
        <p:txBody>
          <a:bodyPr wrap="square" rtlCol="0">
            <a:noAutofit/>
          </a:bodyPr>
          <a:lstStyle>
            <a:defPPr>
              <a:defRPr lang="en-US"/>
            </a:defPPr>
            <a:lvl1pPr algn="ctr">
              <a:defRPr u="none"/>
            </a:lvl1pPr>
          </a:lstStyle>
          <a:p>
            <a:endParaRPr lang="en-US" sz="4400" b="1" dirty="0"/>
          </a:p>
        </p:txBody>
      </p:sp>
      <p:sp>
        <p:nvSpPr>
          <p:cNvPr id="9" name="TextBox 8"/>
          <p:cNvSpPr txBox="1"/>
          <p:nvPr/>
        </p:nvSpPr>
        <p:spPr>
          <a:xfrm>
            <a:off x="1676401" y="6041404"/>
            <a:ext cx="2878742" cy="769441"/>
          </a:xfrm>
          <a:prstGeom prst="rect">
            <a:avLst/>
          </a:prstGeom>
          <a:solidFill>
            <a:schemeClr val="accent3">
              <a:lumMod val="20000"/>
              <a:lumOff val="80000"/>
            </a:schemeClr>
          </a:solidFill>
          <a:ln>
            <a:noFill/>
          </a:ln>
        </p:spPr>
        <p:txBody>
          <a:bodyPr wrap="square" rtlCol="0">
            <a:spAutoFit/>
          </a:bodyPr>
          <a:lstStyle/>
          <a:p>
            <a:r>
              <a:rPr lang="en-US" sz="4400" dirty="0"/>
              <a:t>Condition</a:t>
            </a:r>
            <a:r>
              <a:rPr lang="en-US" sz="4400" baseline="-25000" dirty="0"/>
              <a:t>3</a:t>
            </a:r>
          </a:p>
        </p:txBody>
      </p:sp>
      <p:sp>
        <p:nvSpPr>
          <p:cNvPr id="20" name="TextBox 19"/>
          <p:cNvSpPr txBox="1"/>
          <p:nvPr/>
        </p:nvSpPr>
        <p:spPr>
          <a:xfrm>
            <a:off x="5331650" y="6041404"/>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21" name="TextBox 20"/>
          <p:cNvSpPr txBox="1"/>
          <p:nvPr/>
        </p:nvSpPr>
        <p:spPr>
          <a:xfrm>
            <a:off x="8543305" y="6041404"/>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22" name="TextBox 21"/>
          <p:cNvSpPr txBox="1"/>
          <p:nvPr/>
        </p:nvSpPr>
        <p:spPr>
          <a:xfrm>
            <a:off x="11763250" y="6041404"/>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23" name="TextBox 22"/>
          <p:cNvSpPr txBox="1"/>
          <p:nvPr/>
        </p:nvSpPr>
        <p:spPr>
          <a:xfrm>
            <a:off x="14825240" y="6041404"/>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30" name="TextBox 29"/>
          <p:cNvSpPr txBox="1"/>
          <p:nvPr/>
        </p:nvSpPr>
        <p:spPr>
          <a:xfrm>
            <a:off x="18926815" y="6041404"/>
            <a:ext cx="2971799" cy="769441"/>
          </a:xfrm>
          <a:prstGeom prst="rect">
            <a:avLst/>
          </a:prstGeom>
          <a:noFill/>
          <a:ln>
            <a:noFill/>
          </a:ln>
        </p:spPr>
        <p:txBody>
          <a:bodyPr wrap="square" rtlCol="0">
            <a:spAutoFit/>
          </a:bodyPr>
          <a:lstStyle>
            <a:defPPr>
              <a:defRPr lang="en-US"/>
            </a:defPPr>
            <a:lvl1pPr algn="ctr">
              <a:defRPr u="none"/>
            </a:lvl1pPr>
          </a:lstStyle>
          <a:p>
            <a:r>
              <a:rPr lang="en-US" sz="4400" b="1" dirty="0"/>
              <a:t>Maybe-Yes</a:t>
            </a:r>
          </a:p>
        </p:txBody>
      </p:sp>
      <p:sp>
        <p:nvSpPr>
          <p:cNvPr id="112" name="TextBox 111"/>
          <p:cNvSpPr txBox="1"/>
          <p:nvPr/>
        </p:nvSpPr>
        <p:spPr>
          <a:xfrm rot="16200000">
            <a:off x="10319635" y="2062531"/>
            <a:ext cx="862800" cy="11900869"/>
          </a:xfrm>
          <a:prstGeom prst="roundRect">
            <a:avLst/>
          </a:prstGeom>
          <a:solidFill>
            <a:schemeClr val="accent1">
              <a:lumMod val="40000"/>
              <a:lumOff val="60000"/>
            </a:schemeClr>
          </a:solidFill>
          <a:ln>
            <a:noFill/>
          </a:ln>
        </p:spPr>
        <p:txBody>
          <a:bodyPr wrap="square" rtlCol="0">
            <a:noAutofit/>
          </a:bodyPr>
          <a:lstStyle>
            <a:defPPr>
              <a:defRPr lang="en-US"/>
            </a:defPPr>
            <a:lvl1pPr algn="ctr">
              <a:defRPr u="none"/>
            </a:lvl1pPr>
          </a:lstStyle>
          <a:p>
            <a:endParaRPr lang="en-US" sz="4400" b="1" dirty="0"/>
          </a:p>
        </p:txBody>
      </p:sp>
      <p:sp>
        <p:nvSpPr>
          <p:cNvPr id="45" name="TextBox 44"/>
          <p:cNvSpPr txBox="1"/>
          <p:nvPr/>
        </p:nvSpPr>
        <p:spPr>
          <a:xfrm>
            <a:off x="1676401" y="7628245"/>
            <a:ext cx="2878742" cy="769441"/>
          </a:xfrm>
          <a:prstGeom prst="rect">
            <a:avLst/>
          </a:prstGeom>
          <a:solidFill>
            <a:schemeClr val="accent3">
              <a:lumMod val="20000"/>
              <a:lumOff val="80000"/>
            </a:schemeClr>
          </a:solidFill>
          <a:ln>
            <a:noFill/>
          </a:ln>
        </p:spPr>
        <p:txBody>
          <a:bodyPr wrap="square" rtlCol="0">
            <a:spAutoFit/>
          </a:bodyPr>
          <a:lstStyle/>
          <a:p>
            <a:r>
              <a:rPr lang="en-US" sz="4400" dirty="0"/>
              <a:t>Condition</a:t>
            </a:r>
            <a:r>
              <a:rPr lang="en-US" sz="4400" baseline="-25000" dirty="0"/>
              <a:t>4</a:t>
            </a:r>
          </a:p>
        </p:txBody>
      </p:sp>
      <p:sp>
        <p:nvSpPr>
          <p:cNvPr id="46" name="TextBox 45"/>
          <p:cNvSpPr txBox="1"/>
          <p:nvPr/>
        </p:nvSpPr>
        <p:spPr>
          <a:xfrm>
            <a:off x="5331650" y="7628245"/>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47" name="TextBox 46"/>
          <p:cNvSpPr txBox="1"/>
          <p:nvPr/>
        </p:nvSpPr>
        <p:spPr>
          <a:xfrm>
            <a:off x="8543305" y="7628245"/>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48" name="TextBox 47"/>
          <p:cNvSpPr txBox="1"/>
          <p:nvPr/>
        </p:nvSpPr>
        <p:spPr>
          <a:xfrm>
            <a:off x="11763250" y="7628245"/>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49" name="TextBox 48"/>
          <p:cNvSpPr txBox="1"/>
          <p:nvPr/>
        </p:nvSpPr>
        <p:spPr>
          <a:xfrm>
            <a:off x="14825240" y="7628245"/>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accent6">
                    <a:lumMod val="50000"/>
                  </a:schemeClr>
                </a:solidFill>
              </a:rPr>
              <a:t>Yes</a:t>
            </a:r>
          </a:p>
        </p:txBody>
      </p:sp>
      <p:sp>
        <p:nvSpPr>
          <p:cNvPr id="50" name="TextBox 49"/>
          <p:cNvSpPr txBox="1"/>
          <p:nvPr/>
        </p:nvSpPr>
        <p:spPr>
          <a:xfrm>
            <a:off x="18926815" y="7628245"/>
            <a:ext cx="2679808" cy="769441"/>
          </a:xfrm>
          <a:prstGeom prst="rect">
            <a:avLst/>
          </a:prstGeom>
          <a:noFill/>
          <a:ln>
            <a:noFill/>
          </a:ln>
        </p:spPr>
        <p:txBody>
          <a:bodyPr wrap="square" rtlCol="0">
            <a:spAutoFit/>
          </a:bodyPr>
          <a:lstStyle>
            <a:defPPr>
              <a:defRPr lang="en-US"/>
            </a:defPPr>
            <a:lvl1pPr algn="ctr">
              <a:defRPr u="none"/>
            </a:lvl1pPr>
          </a:lstStyle>
          <a:p>
            <a:r>
              <a:rPr lang="en-US" sz="4400" b="1" dirty="0"/>
              <a:t>Maybe-No</a:t>
            </a:r>
          </a:p>
        </p:txBody>
      </p:sp>
      <p:sp>
        <p:nvSpPr>
          <p:cNvPr id="113" name="TextBox 112"/>
          <p:cNvSpPr txBox="1"/>
          <p:nvPr/>
        </p:nvSpPr>
        <p:spPr>
          <a:xfrm rot="16200000">
            <a:off x="10319637" y="3649372"/>
            <a:ext cx="862800" cy="11900869"/>
          </a:xfrm>
          <a:prstGeom prst="roundRect">
            <a:avLst/>
          </a:prstGeom>
          <a:solidFill>
            <a:schemeClr val="accent1">
              <a:lumMod val="40000"/>
              <a:lumOff val="60000"/>
            </a:schemeClr>
          </a:solidFill>
          <a:ln>
            <a:noFill/>
          </a:ln>
        </p:spPr>
        <p:txBody>
          <a:bodyPr wrap="square" rtlCol="0">
            <a:noAutofit/>
          </a:bodyPr>
          <a:lstStyle>
            <a:defPPr>
              <a:defRPr lang="en-US"/>
            </a:defPPr>
            <a:lvl1pPr algn="ctr">
              <a:defRPr u="none"/>
            </a:lvl1pPr>
          </a:lstStyle>
          <a:p>
            <a:endParaRPr lang="en-US" sz="4400" b="1" dirty="0"/>
          </a:p>
        </p:txBody>
      </p:sp>
      <p:sp>
        <p:nvSpPr>
          <p:cNvPr id="8" name="TextBox 7"/>
          <p:cNvSpPr txBox="1"/>
          <p:nvPr/>
        </p:nvSpPr>
        <p:spPr>
          <a:xfrm>
            <a:off x="1676401" y="9215086"/>
            <a:ext cx="2878742" cy="769441"/>
          </a:xfrm>
          <a:prstGeom prst="rect">
            <a:avLst/>
          </a:prstGeom>
          <a:solidFill>
            <a:schemeClr val="accent3">
              <a:lumMod val="20000"/>
              <a:lumOff val="80000"/>
            </a:schemeClr>
          </a:solidFill>
          <a:ln>
            <a:noFill/>
          </a:ln>
        </p:spPr>
        <p:txBody>
          <a:bodyPr wrap="square" rtlCol="0">
            <a:spAutoFit/>
          </a:bodyPr>
          <a:lstStyle/>
          <a:p>
            <a:r>
              <a:rPr lang="en-US" sz="4400" dirty="0"/>
              <a:t>Condition</a:t>
            </a:r>
            <a:r>
              <a:rPr lang="en-US" sz="4400" baseline="-25000" dirty="0"/>
              <a:t>2</a:t>
            </a:r>
          </a:p>
        </p:txBody>
      </p:sp>
      <p:sp>
        <p:nvSpPr>
          <p:cNvPr id="16" name="TextBox 15"/>
          <p:cNvSpPr txBox="1"/>
          <p:nvPr/>
        </p:nvSpPr>
        <p:spPr>
          <a:xfrm>
            <a:off x="5331650" y="9215086"/>
            <a:ext cx="1530113" cy="769441"/>
          </a:xfrm>
          <a:prstGeom prst="rect">
            <a:avLst/>
          </a:prstGeom>
          <a:noFill/>
          <a:ln>
            <a:noFill/>
          </a:ln>
        </p:spPr>
        <p:txBody>
          <a:bodyPr wrap="square" rtlCol="0">
            <a:spAutoFit/>
          </a:bodyPr>
          <a:lstStyle/>
          <a:p>
            <a:pPr algn="ctr"/>
            <a:r>
              <a:rPr lang="en-US" sz="4400" b="1" dirty="0">
                <a:solidFill>
                  <a:srgbClr val="C00000"/>
                </a:solidFill>
              </a:rPr>
              <a:t>No</a:t>
            </a:r>
          </a:p>
        </p:txBody>
      </p:sp>
      <p:sp>
        <p:nvSpPr>
          <p:cNvPr id="17" name="TextBox 16"/>
          <p:cNvSpPr txBox="1"/>
          <p:nvPr/>
        </p:nvSpPr>
        <p:spPr>
          <a:xfrm>
            <a:off x="8543305" y="9215086"/>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18" name="TextBox 17"/>
          <p:cNvSpPr txBox="1"/>
          <p:nvPr/>
        </p:nvSpPr>
        <p:spPr>
          <a:xfrm>
            <a:off x="11763250" y="9215086"/>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19" name="TextBox 18"/>
          <p:cNvSpPr txBox="1"/>
          <p:nvPr/>
        </p:nvSpPr>
        <p:spPr>
          <a:xfrm>
            <a:off x="14825240" y="9215086"/>
            <a:ext cx="1530113" cy="769441"/>
          </a:xfrm>
          <a:prstGeom prst="rect">
            <a:avLst/>
          </a:prstGeom>
          <a:noFill/>
          <a:ln>
            <a:noFill/>
          </a:ln>
        </p:spPr>
        <p:txBody>
          <a:bodyPr wrap="square" rtlCol="0">
            <a:spAutoFit/>
          </a:bodyPr>
          <a:lstStyle>
            <a:defPPr>
              <a:defRPr lang="en-US"/>
            </a:defPPr>
            <a:lvl1pPr algn="ctr">
              <a:defRPr u="none"/>
            </a:lvl1pPr>
          </a:lstStyle>
          <a:p>
            <a:r>
              <a:rPr lang="en-US" sz="4400" b="1" dirty="0">
                <a:solidFill>
                  <a:srgbClr val="C00000"/>
                </a:solidFill>
              </a:rPr>
              <a:t>No</a:t>
            </a:r>
          </a:p>
        </p:txBody>
      </p:sp>
      <p:sp>
        <p:nvSpPr>
          <p:cNvPr id="29" name="TextBox 28"/>
          <p:cNvSpPr txBox="1"/>
          <p:nvPr/>
        </p:nvSpPr>
        <p:spPr>
          <a:xfrm>
            <a:off x="18970652" y="9215086"/>
            <a:ext cx="2592134" cy="769441"/>
          </a:xfrm>
          <a:prstGeom prst="rect">
            <a:avLst/>
          </a:prstGeom>
          <a:noFill/>
          <a:ln>
            <a:noFill/>
          </a:ln>
        </p:spPr>
        <p:txBody>
          <a:bodyPr wrap="square" rtlCol="0">
            <a:spAutoFit/>
          </a:bodyPr>
          <a:lstStyle>
            <a:defPPr>
              <a:defRPr lang="en-US"/>
            </a:defPPr>
            <a:lvl1pPr algn="ctr">
              <a:defRPr u="none"/>
            </a:lvl1pPr>
          </a:lstStyle>
          <a:p>
            <a:r>
              <a:rPr lang="en-US" sz="4400" b="1" dirty="0">
                <a:solidFill>
                  <a:schemeClr val="bg1"/>
                </a:solidFill>
              </a:rPr>
              <a:t>No</a:t>
            </a:r>
          </a:p>
        </p:txBody>
      </p:sp>
      <p:sp>
        <p:nvSpPr>
          <p:cNvPr id="8216" name="Right Arrow 8215"/>
          <p:cNvSpPr/>
          <p:nvPr/>
        </p:nvSpPr>
        <p:spPr>
          <a:xfrm>
            <a:off x="17098128" y="4610216"/>
            <a:ext cx="1524000" cy="4581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ight Arrow 124"/>
          <p:cNvSpPr/>
          <p:nvPr/>
        </p:nvSpPr>
        <p:spPr>
          <a:xfrm>
            <a:off x="17098128" y="6197057"/>
            <a:ext cx="1524000" cy="4581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ight Arrow 125"/>
          <p:cNvSpPr/>
          <p:nvPr/>
        </p:nvSpPr>
        <p:spPr>
          <a:xfrm>
            <a:off x="17098128" y="7783898"/>
            <a:ext cx="1524000" cy="4581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ight Arrow 126"/>
          <p:cNvSpPr/>
          <p:nvPr/>
        </p:nvSpPr>
        <p:spPr>
          <a:xfrm>
            <a:off x="17098128" y="9370739"/>
            <a:ext cx="1524000" cy="4581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ight Arrow 127"/>
          <p:cNvSpPr/>
          <p:nvPr/>
        </p:nvSpPr>
        <p:spPr>
          <a:xfrm>
            <a:off x="17098128" y="11562079"/>
            <a:ext cx="1524000" cy="4581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841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4" name="Slide Number Placeholder 3"/>
          <p:cNvSpPr>
            <a:spLocks noGrp="1"/>
          </p:cNvSpPr>
          <p:nvPr>
            <p:ph type="sldNum" sz="quarter" idx="4294967295"/>
          </p:nvPr>
        </p:nvSpPr>
        <p:spPr>
          <a:xfrm>
            <a:off x="19304000" y="13122276"/>
            <a:ext cx="5080000" cy="482600"/>
          </a:xfrm>
        </p:spPr>
        <p:txBody>
          <a:bodyPr/>
          <a:lstStyle/>
          <a:p>
            <a:pPr>
              <a:defRPr/>
            </a:pPr>
            <a:fld id="{603E07D2-0E16-4D9C-BE85-7FAE259CFF45}" type="slidenum">
              <a:rPr lang="en-US" sz="3200"/>
              <a:pPr>
                <a:defRPr/>
              </a:pPr>
              <a:t>16</a:t>
            </a:fld>
            <a:endParaRPr lang="en-US" sz="3200" dirty="0"/>
          </a:p>
        </p:txBody>
      </p:sp>
      <p:sp>
        <p:nvSpPr>
          <p:cNvPr id="6" name="TextBox 5"/>
          <p:cNvSpPr txBox="1"/>
          <p:nvPr/>
        </p:nvSpPr>
        <p:spPr>
          <a:xfrm>
            <a:off x="16611600" y="3048000"/>
            <a:ext cx="7315200" cy="914400"/>
          </a:xfrm>
          <a:prstGeom prst="rect">
            <a:avLst/>
          </a:prstGeom>
          <a:solidFill>
            <a:schemeClr val="accent5">
              <a:lumMod val="50000"/>
            </a:schemeClr>
          </a:solidFill>
          <a:ln>
            <a:solidFill>
              <a:schemeClr val="tx1"/>
            </a:solidFill>
          </a:ln>
        </p:spPr>
        <p:txBody>
          <a:bodyPr wrap="square" rtlCol="0" anchor="t">
            <a:noAutofit/>
          </a:bodyPr>
          <a:lstStyle>
            <a:defPPr>
              <a:defRPr lang="en-US"/>
            </a:defPPr>
            <a:lvl1pPr algn="ctr">
              <a:defRPr b="1" u="none"/>
            </a:lvl1pPr>
          </a:lstStyle>
          <a:p>
            <a:pPr>
              <a:lnSpc>
                <a:spcPct val="114000"/>
              </a:lnSpc>
              <a:spcAft>
                <a:spcPts val="2400"/>
              </a:spcAft>
            </a:pPr>
            <a:r>
              <a:rPr lang="en-US" sz="4000" dirty="0">
                <a:solidFill>
                  <a:schemeClr val="bg1"/>
                </a:solidFill>
              </a:rPr>
              <a:t>IDENTIFY RESOURCES</a:t>
            </a:r>
          </a:p>
        </p:txBody>
      </p:sp>
      <p:sp>
        <p:nvSpPr>
          <p:cNvPr id="7" name="TextBox 6"/>
          <p:cNvSpPr txBox="1"/>
          <p:nvPr/>
        </p:nvSpPr>
        <p:spPr>
          <a:xfrm>
            <a:off x="8534400" y="3048000"/>
            <a:ext cx="7315200" cy="914400"/>
          </a:xfrm>
          <a:prstGeom prst="rect">
            <a:avLst/>
          </a:prstGeom>
          <a:solidFill>
            <a:schemeClr val="accent5">
              <a:lumMod val="40000"/>
              <a:lumOff val="60000"/>
            </a:schemeClr>
          </a:solidFill>
          <a:ln>
            <a:solidFill>
              <a:schemeClr val="tx1"/>
            </a:solidFill>
          </a:ln>
        </p:spPr>
        <p:txBody>
          <a:bodyPr wrap="square" rtlCol="0" anchor="t">
            <a:noAutofit/>
          </a:bodyPr>
          <a:lstStyle>
            <a:defPPr>
              <a:defRPr lang="en-US"/>
            </a:defPPr>
            <a:lvl1pPr algn="ctr">
              <a:lnSpc>
                <a:spcPct val="114000"/>
              </a:lnSpc>
              <a:spcAft>
                <a:spcPts val="2400"/>
              </a:spcAft>
              <a:defRPr sz="4000" b="1">
                <a:solidFill>
                  <a:schemeClr val="bg1">
                    <a:lumMod val="50000"/>
                  </a:schemeClr>
                </a:solidFill>
              </a:defRPr>
            </a:lvl1pPr>
          </a:lstStyle>
          <a:p>
            <a:r>
              <a:rPr lang="en-US" dirty="0"/>
              <a:t>RANK CONDITIONS</a:t>
            </a:r>
          </a:p>
        </p:txBody>
      </p:sp>
      <p:sp>
        <p:nvSpPr>
          <p:cNvPr id="10" name="TextBox 9"/>
          <p:cNvSpPr txBox="1"/>
          <p:nvPr/>
        </p:nvSpPr>
        <p:spPr>
          <a:xfrm>
            <a:off x="457200" y="3048000"/>
            <a:ext cx="7315200" cy="914400"/>
          </a:xfrm>
          <a:prstGeom prst="rect">
            <a:avLst/>
          </a:prstGeom>
          <a:solidFill>
            <a:schemeClr val="accent5">
              <a:lumMod val="40000"/>
              <a:lumOff val="60000"/>
            </a:schemeClr>
          </a:solidFill>
          <a:ln>
            <a:solidFill>
              <a:schemeClr val="tx1"/>
            </a:solidFill>
          </a:ln>
        </p:spPr>
        <p:txBody>
          <a:bodyPr wrap="square" rtlCol="0" anchor="t">
            <a:noAutofit/>
          </a:bodyPr>
          <a:lstStyle>
            <a:defPPr>
              <a:defRPr lang="en-US"/>
            </a:defPPr>
            <a:lvl1pPr algn="ctr">
              <a:lnSpc>
                <a:spcPct val="114000"/>
              </a:lnSpc>
              <a:spcAft>
                <a:spcPts val="2400"/>
              </a:spcAft>
              <a:defRPr sz="4000" b="1">
                <a:solidFill>
                  <a:schemeClr val="bg1">
                    <a:lumMod val="50000"/>
                  </a:schemeClr>
                </a:solidFill>
              </a:defRPr>
            </a:lvl1pPr>
          </a:lstStyle>
          <a:p>
            <a:r>
              <a:rPr lang="en-US" dirty="0"/>
              <a:t>GENERATE DATA FROM MODEL</a:t>
            </a:r>
          </a:p>
        </p:txBody>
      </p:sp>
      <p:cxnSp>
        <p:nvCxnSpPr>
          <p:cNvPr id="8" name="Straight Arrow Connector 7"/>
          <p:cNvCxnSpPr>
            <a:stCxn id="10" idx="3"/>
            <a:endCxn id="7" idx="1"/>
          </p:cNvCxnSpPr>
          <p:nvPr/>
        </p:nvCxnSpPr>
        <p:spPr>
          <a:xfrm>
            <a:off x="7772400" y="3505200"/>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6" idx="1"/>
          </p:cNvCxnSpPr>
          <p:nvPr/>
        </p:nvCxnSpPr>
        <p:spPr>
          <a:xfrm>
            <a:off x="15849600" y="3505200"/>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23895787" y="4368591"/>
            <a:ext cx="0" cy="8163358"/>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941402" y="4341437"/>
            <a:ext cx="8915399" cy="8190512"/>
          </a:xfrm>
          <a:prstGeom prst="rect">
            <a:avLst/>
          </a:prstGeom>
        </p:spPr>
        <p:txBody>
          <a:bodyPr wrap="square">
            <a:spAutoFit/>
          </a:bodyPr>
          <a:lstStyle/>
          <a:p>
            <a:pPr lvl="1">
              <a:lnSpc>
                <a:spcPct val="114000"/>
              </a:lnSpc>
              <a:spcAft>
                <a:spcPts val="600"/>
              </a:spcAft>
            </a:pPr>
            <a:r>
              <a:rPr lang="en-US" sz="3200" dirty="0"/>
              <a:t>Based on terrestrial and spaceflight experience</a:t>
            </a:r>
          </a:p>
          <a:p>
            <a:pPr lvl="1">
              <a:lnSpc>
                <a:spcPct val="114000"/>
              </a:lnSpc>
              <a:spcBef>
                <a:spcPts val="2400"/>
              </a:spcBef>
              <a:spcAft>
                <a:spcPts val="600"/>
              </a:spcAft>
            </a:pPr>
            <a:r>
              <a:rPr lang="en-US" sz="3200" dirty="0"/>
              <a:t>Considerations:</a:t>
            </a:r>
          </a:p>
          <a:p>
            <a:pPr marL="971550" lvl="3">
              <a:lnSpc>
                <a:spcPct val="114000"/>
              </a:lnSpc>
              <a:spcBef>
                <a:spcPts val="2400"/>
              </a:spcBef>
              <a:spcAft>
                <a:spcPts val="600"/>
              </a:spcAft>
            </a:pPr>
            <a:r>
              <a:rPr lang="en-US" sz="3200" dirty="0"/>
              <a:t>Level of Care / Mission duration</a:t>
            </a:r>
          </a:p>
          <a:p>
            <a:pPr marL="971550" lvl="3">
              <a:lnSpc>
                <a:spcPct val="114000"/>
              </a:lnSpc>
              <a:spcBef>
                <a:spcPts val="2400"/>
              </a:spcBef>
              <a:spcAft>
                <a:spcPts val="600"/>
              </a:spcAft>
            </a:pPr>
            <a:r>
              <a:rPr lang="en-US" sz="3200" dirty="0"/>
              <a:t>Mass/volume/power/geometry</a:t>
            </a:r>
          </a:p>
          <a:p>
            <a:pPr marL="971550" lvl="3">
              <a:lnSpc>
                <a:spcPct val="114000"/>
              </a:lnSpc>
              <a:spcBef>
                <a:spcPts val="2400"/>
              </a:spcBef>
              <a:spcAft>
                <a:spcPts val="600"/>
              </a:spcAft>
            </a:pPr>
            <a:r>
              <a:rPr lang="en-US" sz="3200" dirty="0"/>
              <a:t>Items that treat a single condition</a:t>
            </a:r>
          </a:p>
          <a:p>
            <a:pPr marL="971550" lvl="3">
              <a:lnSpc>
                <a:spcPct val="114000"/>
              </a:lnSpc>
              <a:spcBef>
                <a:spcPts val="2400"/>
              </a:spcBef>
              <a:spcAft>
                <a:spcPts val="600"/>
              </a:spcAft>
            </a:pPr>
            <a:r>
              <a:rPr lang="en-US" sz="3200" dirty="0"/>
              <a:t>PO versus IM/IV</a:t>
            </a:r>
          </a:p>
          <a:p>
            <a:pPr marL="971550" lvl="3">
              <a:lnSpc>
                <a:spcPct val="114000"/>
              </a:lnSpc>
              <a:spcBef>
                <a:spcPts val="2400"/>
              </a:spcBef>
              <a:spcAft>
                <a:spcPts val="600"/>
              </a:spcAft>
            </a:pPr>
            <a:r>
              <a:rPr lang="en-US" sz="3200" dirty="0"/>
              <a:t>Complexity of use (skill/training required)</a:t>
            </a:r>
          </a:p>
          <a:p>
            <a:pPr marL="971550" lvl="3">
              <a:lnSpc>
                <a:spcPct val="114000"/>
              </a:lnSpc>
              <a:spcBef>
                <a:spcPts val="2400"/>
              </a:spcBef>
              <a:spcAft>
                <a:spcPts val="600"/>
              </a:spcAft>
            </a:pPr>
            <a:r>
              <a:rPr lang="en-US" sz="3200" dirty="0"/>
              <a:t>Treat condition over symptom</a:t>
            </a:r>
          </a:p>
          <a:p>
            <a:pPr marL="971550" lvl="3">
              <a:lnSpc>
                <a:spcPct val="114000"/>
              </a:lnSpc>
              <a:spcBef>
                <a:spcPts val="2400"/>
              </a:spcBef>
              <a:spcAft>
                <a:spcPts val="600"/>
              </a:spcAft>
            </a:pPr>
            <a:r>
              <a:rPr lang="en-US" sz="3200" dirty="0"/>
              <a:t>Mandatory resource inclusions</a:t>
            </a:r>
          </a:p>
        </p:txBody>
      </p:sp>
    </p:spTree>
    <p:extLst>
      <p:ext uri="{BB962C8B-B14F-4D97-AF65-F5344CB8AC3E}">
        <p14:creationId xmlns:p14="http://schemas.microsoft.com/office/powerpoint/2010/main" val="91216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DED54C8-6AFE-45C3-AA9E-097847030D97}"/>
              </a:ext>
            </a:extLst>
          </p:cNvPr>
          <p:cNvPicPr>
            <a:picLocks noChangeAspect="1"/>
          </p:cNvPicPr>
          <p:nvPr/>
        </p:nvPicPr>
        <p:blipFill rotWithShape="1">
          <a:blip r:embed="rId3"/>
          <a:srcRect t="3318"/>
          <a:stretch/>
        </p:blipFill>
        <p:spPr>
          <a:xfrm>
            <a:off x="942208" y="4724400"/>
            <a:ext cx="22975435" cy="8880475"/>
          </a:xfrm>
          <a:prstGeom prst="rect">
            <a:avLst/>
          </a:prstGeom>
        </p:spPr>
      </p:pic>
      <p:sp>
        <p:nvSpPr>
          <p:cNvPr id="2" name="Title 1"/>
          <p:cNvSpPr>
            <a:spLocks noGrp="1"/>
          </p:cNvSpPr>
          <p:nvPr>
            <p:ph type="title"/>
          </p:nvPr>
        </p:nvSpPr>
        <p:spPr/>
        <p:txBody>
          <a:bodyPr/>
          <a:lstStyle/>
          <a:p>
            <a:r>
              <a:rPr lang="en-US" dirty="0"/>
              <a:t>Results</a:t>
            </a:r>
          </a:p>
        </p:txBody>
      </p:sp>
      <p:sp>
        <p:nvSpPr>
          <p:cNvPr id="4" name="Slide Number Placeholder 3"/>
          <p:cNvSpPr>
            <a:spLocks noGrp="1"/>
          </p:cNvSpPr>
          <p:nvPr>
            <p:ph type="sldNum" sz="quarter" idx="4294967295"/>
          </p:nvPr>
        </p:nvSpPr>
        <p:spPr>
          <a:xfrm>
            <a:off x="19304000" y="13122276"/>
            <a:ext cx="5080000" cy="482600"/>
          </a:xfrm>
        </p:spPr>
        <p:txBody>
          <a:bodyPr/>
          <a:lstStyle/>
          <a:p>
            <a:pPr>
              <a:defRPr/>
            </a:pPr>
            <a:fld id="{603E07D2-0E16-4D9C-BE85-7FAE259CFF45}" type="slidenum">
              <a:rPr lang="en-US" sz="3200"/>
              <a:pPr>
                <a:defRPr/>
              </a:pPr>
              <a:t>17</a:t>
            </a:fld>
            <a:endParaRPr lang="en-US" sz="3200" dirty="0"/>
          </a:p>
        </p:txBody>
      </p:sp>
      <p:sp>
        <p:nvSpPr>
          <p:cNvPr id="6" name="TextBox 5"/>
          <p:cNvSpPr txBox="1"/>
          <p:nvPr/>
        </p:nvSpPr>
        <p:spPr>
          <a:xfrm>
            <a:off x="16611600" y="3048000"/>
            <a:ext cx="7315200" cy="914400"/>
          </a:xfrm>
          <a:prstGeom prst="rect">
            <a:avLst/>
          </a:prstGeom>
          <a:solidFill>
            <a:schemeClr val="accent5">
              <a:lumMod val="50000"/>
            </a:schemeClr>
          </a:solidFill>
          <a:ln>
            <a:solidFill>
              <a:schemeClr val="tx1"/>
            </a:solidFill>
          </a:ln>
        </p:spPr>
        <p:txBody>
          <a:bodyPr wrap="square" rtlCol="0" anchor="t">
            <a:noAutofit/>
          </a:bodyPr>
          <a:lstStyle>
            <a:defPPr>
              <a:defRPr lang="en-US"/>
            </a:defPPr>
            <a:lvl1pPr algn="ctr">
              <a:defRPr b="1" u="none"/>
            </a:lvl1pPr>
          </a:lstStyle>
          <a:p>
            <a:pPr>
              <a:lnSpc>
                <a:spcPct val="114000"/>
              </a:lnSpc>
              <a:spcAft>
                <a:spcPts val="2400"/>
              </a:spcAft>
            </a:pPr>
            <a:r>
              <a:rPr lang="en-US" sz="4000" dirty="0">
                <a:solidFill>
                  <a:schemeClr val="bg1"/>
                </a:solidFill>
              </a:rPr>
              <a:t>IDENTIFY RESOURCES</a:t>
            </a:r>
          </a:p>
        </p:txBody>
      </p:sp>
      <p:sp>
        <p:nvSpPr>
          <p:cNvPr id="7" name="TextBox 6"/>
          <p:cNvSpPr txBox="1"/>
          <p:nvPr/>
        </p:nvSpPr>
        <p:spPr>
          <a:xfrm>
            <a:off x="8534400" y="3048000"/>
            <a:ext cx="7315200" cy="914400"/>
          </a:xfrm>
          <a:prstGeom prst="rect">
            <a:avLst/>
          </a:prstGeom>
          <a:solidFill>
            <a:schemeClr val="accent5">
              <a:lumMod val="40000"/>
              <a:lumOff val="60000"/>
            </a:schemeClr>
          </a:solidFill>
          <a:ln>
            <a:solidFill>
              <a:schemeClr val="tx1"/>
            </a:solidFill>
          </a:ln>
        </p:spPr>
        <p:txBody>
          <a:bodyPr wrap="square" rtlCol="0" anchor="t">
            <a:noAutofit/>
          </a:bodyPr>
          <a:lstStyle>
            <a:defPPr>
              <a:defRPr lang="en-US"/>
            </a:defPPr>
            <a:lvl1pPr algn="ctr">
              <a:lnSpc>
                <a:spcPct val="114000"/>
              </a:lnSpc>
              <a:spcAft>
                <a:spcPts val="2400"/>
              </a:spcAft>
              <a:defRPr sz="4000" b="1">
                <a:solidFill>
                  <a:schemeClr val="bg1">
                    <a:lumMod val="50000"/>
                  </a:schemeClr>
                </a:solidFill>
              </a:defRPr>
            </a:lvl1pPr>
          </a:lstStyle>
          <a:p>
            <a:r>
              <a:rPr lang="en-US" dirty="0"/>
              <a:t>RANK CONDITIONS</a:t>
            </a:r>
          </a:p>
        </p:txBody>
      </p:sp>
      <p:sp>
        <p:nvSpPr>
          <p:cNvPr id="10" name="TextBox 9"/>
          <p:cNvSpPr txBox="1"/>
          <p:nvPr/>
        </p:nvSpPr>
        <p:spPr>
          <a:xfrm>
            <a:off x="457200" y="3048000"/>
            <a:ext cx="7315200" cy="914400"/>
          </a:xfrm>
          <a:prstGeom prst="rect">
            <a:avLst/>
          </a:prstGeom>
          <a:solidFill>
            <a:schemeClr val="accent5">
              <a:lumMod val="40000"/>
              <a:lumOff val="60000"/>
            </a:schemeClr>
          </a:solidFill>
          <a:ln>
            <a:solidFill>
              <a:schemeClr val="tx1"/>
            </a:solidFill>
          </a:ln>
        </p:spPr>
        <p:txBody>
          <a:bodyPr wrap="square" rtlCol="0" anchor="t">
            <a:noAutofit/>
          </a:bodyPr>
          <a:lstStyle>
            <a:defPPr>
              <a:defRPr lang="en-US"/>
            </a:defPPr>
            <a:lvl1pPr algn="ctr">
              <a:lnSpc>
                <a:spcPct val="114000"/>
              </a:lnSpc>
              <a:spcAft>
                <a:spcPts val="2400"/>
              </a:spcAft>
              <a:defRPr sz="4000" b="1">
                <a:solidFill>
                  <a:schemeClr val="bg1">
                    <a:lumMod val="50000"/>
                  </a:schemeClr>
                </a:solidFill>
              </a:defRPr>
            </a:lvl1pPr>
          </a:lstStyle>
          <a:p>
            <a:r>
              <a:rPr lang="en-US" dirty="0"/>
              <a:t>GENERATE DATA FROM MODEL</a:t>
            </a:r>
          </a:p>
        </p:txBody>
      </p:sp>
      <p:cxnSp>
        <p:nvCxnSpPr>
          <p:cNvPr id="8" name="Straight Arrow Connector 7"/>
          <p:cNvCxnSpPr>
            <a:stCxn id="10" idx="3"/>
            <a:endCxn id="7" idx="1"/>
          </p:cNvCxnSpPr>
          <p:nvPr/>
        </p:nvCxnSpPr>
        <p:spPr>
          <a:xfrm>
            <a:off x="7772400" y="3505200"/>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6" idx="1"/>
          </p:cNvCxnSpPr>
          <p:nvPr/>
        </p:nvCxnSpPr>
        <p:spPr>
          <a:xfrm>
            <a:off x="15849600" y="3505200"/>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4A85F9F-2452-4E67-816B-9D3F39E55E42}"/>
              </a:ext>
            </a:extLst>
          </p:cNvPr>
          <p:cNvGrpSpPr/>
          <p:nvPr/>
        </p:nvGrpSpPr>
        <p:grpSpPr>
          <a:xfrm>
            <a:off x="720975" y="4579580"/>
            <a:ext cx="584775" cy="7919240"/>
            <a:chOff x="495297" y="4729974"/>
            <a:chExt cx="653877" cy="7154052"/>
          </a:xfrm>
        </p:grpSpPr>
        <p:sp>
          <p:nvSpPr>
            <p:cNvPr id="12" name="Rectangle 11"/>
            <p:cNvSpPr/>
            <p:nvPr/>
          </p:nvSpPr>
          <p:spPr>
            <a:xfrm>
              <a:off x="495297" y="4729974"/>
              <a:ext cx="653877" cy="7154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5298" y="4729975"/>
              <a:ext cx="613717" cy="461665"/>
            </a:xfrm>
            <a:prstGeom prst="rect">
              <a:avLst/>
            </a:prstGeom>
            <a:solidFill>
              <a:schemeClr val="bg1"/>
            </a:solidFill>
            <a:ln>
              <a:noFill/>
            </a:ln>
          </p:spPr>
          <p:txBody>
            <a:bodyPr wrap="square" rtlCol="0">
              <a:spAutoFit/>
            </a:bodyPr>
            <a:lstStyle/>
            <a:p>
              <a:pPr algn="ctr"/>
              <a:r>
                <a:rPr lang="en-US" sz="2400" dirty="0"/>
                <a:t>40</a:t>
              </a:r>
            </a:p>
          </p:txBody>
        </p:sp>
        <p:sp>
          <p:nvSpPr>
            <p:cNvPr id="17" name="TextBox 16"/>
            <p:cNvSpPr txBox="1"/>
            <p:nvPr/>
          </p:nvSpPr>
          <p:spPr>
            <a:xfrm>
              <a:off x="499415" y="6336237"/>
              <a:ext cx="613717" cy="461665"/>
            </a:xfrm>
            <a:prstGeom prst="rect">
              <a:avLst/>
            </a:prstGeom>
            <a:solidFill>
              <a:schemeClr val="bg1"/>
            </a:solidFill>
            <a:ln>
              <a:noFill/>
            </a:ln>
          </p:spPr>
          <p:txBody>
            <a:bodyPr wrap="square" rtlCol="0">
              <a:spAutoFit/>
            </a:bodyPr>
            <a:lstStyle/>
            <a:p>
              <a:pPr algn="ctr"/>
              <a:r>
                <a:rPr lang="en-US" sz="2400" dirty="0"/>
                <a:t>30</a:t>
              </a:r>
            </a:p>
          </p:txBody>
        </p:sp>
        <p:sp>
          <p:nvSpPr>
            <p:cNvPr id="18" name="TextBox 17"/>
            <p:cNvSpPr txBox="1"/>
            <p:nvPr/>
          </p:nvSpPr>
          <p:spPr>
            <a:xfrm>
              <a:off x="499415" y="8092659"/>
              <a:ext cx="613717" cy="461665"/>
            </a:xfrm>
            <a:prstGeom prst="rect">
              <a:avLst/>
            </a:prstGeom>
            <a:solidFill>
              <a:schemeClr val="bg1"/>
            </a:solidFill>
            <a:ln>
              <a:noFill/>
            </a:ln>
          </p:spPr>
          <p:txBody>
            <a:bodyPr wrap="square" rtlCol="0">
              <a:spAutoFit/>
            </a:bodyPr>
            <a:lstStyle/>
            <a:p>
              <a:pPr algn="ctr"/>
              <a:r>
                <a:rPr lang="en-US" sz="2400" dirty="0"/>
                <a:t>20</a:t>
              </a:r>
            </a:p>
          </p:txBody>
        </p:sp>
        <p:sp>
          <p:nvSpPr>
            <p:cNvPr id="19" name="TextBox 18"/>
            <p:cNvSpPr txBox="1"/>
            <p:nvPr/>
          </p:nvSpPr>
          <p:spPr>
            <a:xfrm>
              <a:off x="499415" y="9732189"/>
              <a:ext cx="613717" cy="461665"/>
            </a:xfrm>
            <a:prstGeom prst="rect">
              <a:avLst/>
            </a:prstGeom>
            <a:solidFill>
              <a:schemeClr val="bg1"/>
            </a:solidFill>
            <a:ln>
              <a:noFill/>
            </a:ln>
          </p:spPr>
          <p:txBody>
            <a:bodyPr wrap="square" rtlCol="0">
              <a:spAutoFit/>
            </a:bodyPr>
            <a:lstStyle/>
            <a:p>
              <a:pPr algn="ctr"/>
              <a:r>
                <a:rPr lang="en-US" sz="2400" dirty="0"/>
                <a:t>10</a:t>
              </a:r>
            </a:p>
          </p:txBody>
        </p:sp>
        <p:sp>
          <p:nvSpPr>
            <p:cNvPr id="20" name="TextBox 19"/>
            <p:cNvSpPr txBox="1"/>
            <p:nvPr/>
          </p:nvSpPr>
          <p:spPr>
            <a:xfrm>
              <a:off x="499415" y="11422361"/>
              <a:ext cx="613717" cy="461665"/>
            </a:xfrm>
            <a:prstGeom prst="rect">
              <a:avLst/>
            </a:prstGeom>
            <a:solidFill>
              <a:schemeClr val="bg1"/>
            </a:solidFill>
            <a:ln>
              <a:noFill/>
            </a:ln>
          </p:spPr>
          <p:txBody>
            <a:bodyPr wrap="square" rtlCol="0">
              <a:spAutoFit/>
            </a:bodyPr>
            <a:lstStyle/>
            <a:p>
              <a:pPr algn="ctr"/>
              <a:r>
                <a:rPr lang="en-US" sz="2400" dirty="0"/>
                <a:t>0</a:t>
              </a:r>
            </a:p>
          </p:txBody>
        </p:sp>
      </p:grpSp>
      <p:sp>
        <p:nvSpPr>
          <p:cNvPr id="15" name="TextBox 14"/>
          <p:cNvSpPr txBox="1"/>
          <p:nvPr/>
        </p:nvSpPr>
        <p:spPr>
          <a:xfrm rot="16200000">
            <a:off x="-669257" y="7886125"/>
            <a:ext cx="2045021" cy="584775"/>
          </a:xfrm>
          <a:prstGeom prst="rect">
            <a:avLst/>
          </a:prstGeom>
          <a:solidFill>
            <a:schemeClr val="bg1"/>
          </a:solidFill>
          <a:ln>
            <a:noFill/>
          </a:ln>
        </p:spPr>
        <p:txBody>
          <a:bodyPr wrap="square" rtlCol="0">
            <a:spAutoFit/>
          </a:bodyPr>
          <a:lstStyle/>
          <a:p>
            <a:pPr algn="ctr"/>
            <a:r>
              <a:rPr lang="en-US" sz="3200" dirty="0"/>
              <a:t>Count</a:t>
            </a:r>
          </a:p>
        </p:txBody>
      </p:sp>
      <p:sp>
        <p:nvSpPr>
          <p:cNvPr id="22" name="TextBox 21"/>
          <p:cNvSpPr txBox="1"/>
          <p:nvPr/>
        </p:nvSpPr>
        <p:spPr>
          <a:xfrm>
            <a:off x="9601774" y="12299539"/>
            <a:ext cx="4989928" cy="686210"/>
          </a:xfrm>
          <a:prstGeom prst="rect">
            <a:avLst/>
          </a:prstGeom>
          <a:solidFill>
            <a:schemeClr val="bg1"/>
          </a:solidFill>
        </p:spPr>
        <p:txBody>
          <a:bodyPr wrap="square" rtlCol="0">
            <a:spAutoFit/>
          </a:bodyPr>
          <a:lstStyle/>
          <a:p>
            <a:pPr algn="ctr"/>
            <a:r>
              <a:rPr lang="en-US" sz="3200" dirty="0"/>
              <a:t>Resources</a:t>
            </a:r>
          </a:p>
        </p:txBody>
      </p:sp>
      <p:sp>
        <p:nvSpPr>
          <p:cNvPr id="9" name="Rectangle 8"/>
          <p:cNvSpPr/>
          <p:nvPr/>
        </p:nvSpPr>
        <p:spPr>
          <a:xfrm>
            <a:off x="1080072" y="4600577"/>
            <a:ext cx="23178948" cy="9115423"/>
          </a:xfrm>
          <a:prstGeom prst="rect">
            <a:avLst/>
          </a:prstGeom>
          <a:gradFill flip="none" rotWithShape="1">
            <a:gsLst>
              <a:gs pos="85000">
                <a:schemeClr val="bg1">
                  <a:alpha val="0"/>
                </a:schemeClr>
              </a:gs>
              <a:gs pos="100000">
                <a:srgbClr val="FFFF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2801609" y="4579580"/>
            <a:ext cx="11087092" cy="4342214"/>
          </a:xfrm>
          <a:prstGeom prst="rect">
            <a:avLst/>
          </a:prstGeom>
          <a:solidFill>
            <a:schemeClr val="bg1"/>
          </a:solidFill>
        </p:spPr>
        <p:txBody>
          <a:bodyPr wrap="square">
            <a:spAutoFit/>
          </a:bodyPr>
          <a:lstStyle/>
          <a:p>
            <a:pPr marL="514350" lvl="3">
              <a:lnSpc>
                <a:spcPct val="114000"/>
              </a:lnSpc>
              <a:spcBef>
                <a:spcPts val="2400"/>
              </a:spcBef>
              <a:spcAft>
                <a:spcPts val="600"/>
              </a:spcAft>
            </a:pPr>
            <a:r>
              <a:rPr lang="en-US" sz="3600" b="1" dirty="0"/>
              <a:t>506</a:t>
            </a:r>
            <a:r>
              <a:rPr lang="en-US" sz="3600" dirty="0"/>
              <a:t> unique resources considered</a:t>
            </a:r>
          </a:p>
          <a:p>
            <a:pPr marL="514350" lvl="3">
              <a:lnSpc>
                <a:spcPct val="114000"/>
              </a:lnSpc>
              <a:spcBef>
                <a:spcPts val="2400"/>
              </a:spcBef>
              <a:spcAft>
                <a:spcPts val="600"/>
              </a:spcAft>
            </a:pPr>
            <a:r>
              <a:rPr lang="en-US" sz="3600" b="1" dirty="0"/>
              <a:t>2,832</a:t>
            </a:r>
            <a:r>
              <a:rPr lang="en-US" sz="3600" dirty="0"/>
              <a:t> unique resource-conditions pairings considered</a:t>
            </a:r>
          </a:p>
          <a:p>
            <a:pPr marL="514350" lvl="3">
              <a:lnSpc>
                <a:spcPct val="114000"/>
              </a:lnSpc>
              <a:spcBef>
                <a:spcPts val="2400"/>
              </a:spcBef>
              <a:spcAft>
                <a:spcPts val="600"/>
              </a:spcAft>
            </a:pPr>
            <a:r>
              <a:rPr lang="en-US" sz="3600" b="1" dirty="0"/>
              <a:t>139</a:t>
            </a:r>
            <a:r>
              <a:rPr lang="en-US" sz="3600" dirty="0"/>
              <a:t> unique resources ultimately assigned to conditions</a:t>
            </a:r>
          </a:p>
          <a:p>
            <a:pPr marL="514350" lvl="3">
              <a:lnSpc>
                <a:spcPct val="114000"/>
              </a:lnSpc>
              <a:spcBef>
                <a:spcPts val="2400"/>
              </a:spcBef>
              <a:spcAft>
                <a:spcPts val="600"/>
              </a:spcAft>
            </a:pPr>
            <a:r>
              <a:rPr lang="en-US" sz="3600" b="1" dirty="0"/>
              <a:t>623</a:t>
            </a:r>
            <a:r>
              <a:rPr lang="en-US" sz="3600" dirty="0"/>
              <a:t> unique resource-condition pairings selected</a:t>
            </a:r>
          </a:p>
          <a:p>
            <a:pPr marL="457200" indent="-457200">
              <a:buFont typeface="Arial" panose="020B0604020202020204" pitchFamily="34" charset="0"/>
              <a:buChar char="•"/>
            </a:pPr>
            <a:endParaRPr lang="en-US" sz="3200" dirty="0"/>
          </a:p>
        </p:txBody>
      </p:sp>
      <p:cxnSp>
        <p:nvCxnSpPr>
          <p:cNvPr id="24" name="Straight Connector 23"/>
          <p:cNvCxnSpPr/>
          <p:nvPr/>
        </p:nvCxnSpPr>
        <p:spPr>
          <a:xfrm>
            <a:off x="23888701" y="4267200"/>
            <a:ext cx="0" cy="4656635"/>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19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4" name="Slide Number Placeholder 3"/>
          <p:cNvSpPr>
            <a:spLocks noGrp="1"/>
          </p:cNvSpPr>
          <p:nvPr>
            <p:ph type="sldNum" sz="quarter" idx="4294967295"/>
          </p:nvPr>
        </p:nvSpPr>
        <p:spPr>
          <a:xfrm>
            <a:off x="19304000" y="13122276"/>
            <a:ext cx="5080000" cy="482600"/>
          </a:xfrm>
        </p:spPr>
        <p:txBody>
          <a:bodyPr/>
          <a:lstStyle/>
          <a:p>
            <a:pPr>
              <a:defRPr/>
            </a:pPr>
            <a:fld id="{603E07D2-0E16-4D9C-BE85-7FAE259CFF45}" type="slidenum">
              <a:rPr lang="en-US" sz="3200"/>
              <a:pPr>
                <a:defRPr/>
              </a:pPr>
              <a:t>18</a:t>
            </a:fld>
            <a:endParaRPr lang="en-US" sz="3200" dirty="0"/>
          </a:p>
        </p:txBody>
      </p:sp>
      <p:sp>
        <p:nvSpPr>
          <p:cNvPr id="6" name="TextBox 5"/>
          <p:cNvSpPr txBox="1"/>
          <p:nvPr/>
        </p:nvSpPr>
        <p:spPr>
          <a:xfrm>
            <a:off x="16611600" y="3048000"/>
            <a:ext cx="7315200" cy="4114800"/>
          </a:xfrm>
          <a:prstGeom prst="rect">
            <a:avLst/>
          </a:prstGeom>
          <a:solidFill>
            <a:schemeClr val="accent5">
              <a:lumMod val="50000"/>
            </a:schemeClr>
          </a:solidFill>
          <a:ln>
            <a:solidFill>
              <a:schemeClr val="tx1"/>
            </a:solidFill>
          </a:ln>
        </p:spPr>
        <p:txBody>
          <a:bodyPr wrap="square" rtlCol="0" anchor="t">
            <a:noAutofit/>
          </a:bodyPr>
          <a:lstStyle>
            <a:defPPr>
              <a:defRPr lang="en-US"/>
            </a:defPPr>
            <a:lvl1pPr algn="ctr">
              <a:defRPr b="1" u="none"/>
            </a:lvl1pPr>
          </a:lstStyle>
          <a:p>
            <a:pPr>
              <a:lnSpc>
                <a:spcPct val="114000"/>
              </a:lnSpc>
              <a:spcAft>
                <a:spcPts val="2400"/>
              </a:spcAft>
            </a:pPr>
            <a:r>
              <a:rPr lang="en-US" sz="4000" dirty="0">
                <a:solidFill>
                  <a:schemeClr val="bg1"/>
                </a:solidFill>
              </a:rPr>
              <a:t>IDENTIFY RESOURCES</a:t>
            </a:r>
          </a:p>
          <a:p>
            <a:pPr marL="914400" indent="-219076" algn="l">
              <a:lnSpc>
                <a:spcPct val="114000"/>
              </a:lnSpc>
              <a:spcAft>
                <a:spcPts val="600"/>
              </a:spcAft>
              <a:buFontTx/>
              <a:buChar char="-"/>
            </a:pPr>
            <a:r>
              <a:rPr lang="en-US" sz="4000" b="0" dirty="0">
                <a:solidFill>
                  <a:schemeClr val="bg1"/>
                </a:solidFill>
              </a:rPr>
              <a:t>What we use terrestrially?</a:t>
            </a:r>
          </a:p>
          <a:p>
            <a:pPr marL="914400" indent="-219076" algn="l">
              <a:lnSpc>
                <a:spcPct val="114000"/>
              </a:lnSpc>
              <a:spcAft>
                <a:spcPts val="600"/>
              </a:spcAft>
              <a:buFontTx/>
              <a:buChar char="-"/>
            </a:pPr>
            <a:r>
              <a:rPr lang="en-US" sz="4000" b="0" dirty="0">
                <a:solidFill>
                  <a:schemeClr val="bg1"/>
                </a:solidFill>
              </a:rPr>
              <a:t>What do we need for the DRM?</a:t>
            </a:r>
          </a:p>
          <a:p>
            <a:pPr marL="914400" indent="-219076" algn="l">
              <a:lnSpc>
                <a:spcPct val="114000"/>
              </a:lnSpc>
              <a:spcAft>
                <a:spcPts val="600"/>
              </a:spcAft>
              <a:buFontTx/>
              <a:buChar char="-"/>
            </a:pPr>
            <a:r>
              <a:rPr lang="en-US" sz="4000" b="0" dirty="0">
                <a:solidFill>
                  <a:schemeClr val="bg1"/>
                </a:solidFill>
              </a:rPr>
              <a:t>What fits in the kit? </a:t>
            </a:r>
          </a:p>
        </p:txBody>
      </p:sp>
      <p:sp>
        <p:nvSpPr>
          <p:cNvPr id="7" name="TextBox 6"/>
          <p:cNvSpPr txBox="1"/>
          <p:nvPr/>
        </p:nvSpPr>
        <p:spPr>
          <a:xfrm>
            <a:off x="8534400" y="3048000"/>
            <a:ext cx="7315200" cy="4114800"/>
          </a:xfrm>
          <a:prstGeom prst="rect">
            <a:avLst/>
          </a:prstGeom>
          <a:solidFill>
            <a:schemeClr val="accent5">
              <a:lumMod val="50000"/>
            </a:schemeClr>
          </a:solidFill>
          <a:ln>
            <a:solidFill>
              <a:schemeClr val="tx1"/>
            </a:solidFill>
          </a:ln>
        </p:spPr>
        <p:txBody>
          <a:bodyPr wrap="square" rtlCol="0" anchor="t">
            <a:noAutofit/>
          </a:bodyPr>
          <a:lstStyle/>
          <a:p>
            <a:pPr algn="ctr">
              <a:lnSpc>
                <a:spcPct val="114000"/>
              </a:lnSpc>
              <a:spcAft>
                <a:spcPts val="2400"/>
              </a:spcAft>
            </a:pPr>
            <a:r>
              <a:rPr lang="en-US" sz="4000" b="1" dirty="0">
                <a:solidFill>
                  <a:schemeClr val="bg1"/>
                </a:solidFill>
              </a:rPr>
              <a:t>RANK CONDITIONS</a:t>
            </a:r>
          </a:p>
          <a:p>
            <a:pPr marL="914400" indent="-219076">
              <a:lnSpc>
                <a:spcPct val="114000"/>
              </a:lnSpc>
              <a:spcAft>
                <a:spcPts val="600"/>
              </a:spcAft>
              <a:buFontTx/>
              <a:buChar char="-"/>
            </a:pPr>
            <a:r>
              <a:rPr lang="en-US" sz="4000" dirty="0">
                <a:solidFill>
                  <a:schemeClr val="bg1"/>
                </a:solidFill>
              </a:rPr>
              <a:t>Futility</a:t>
            </a:r>
          </a:p>
          <a:p>
            <a:pPr marL="914400" indent="-219076">
              <a:lnSpc>
                <a:spcPct val="114000"/>
              </a:lnSpc>
              <a:spcAft>
                <a:spcPts val="600"/>
              </a:spcAft>
              <a:buFontTx/>
              <a:buChar char="-"/>
            </a:pPr>
            <a:r>
              <a:rPr lang="en-US" sz="4000" dirty="0">
                <a:solidFill>
                  <a:schemeClr val="bg1"/>
                </a:solidFill>
              </a:rPr>
              <a:t>Complexity</a:t>
            </a:r>
          </a:p>
          <a:p>
            <a:pPr marL="914400" indent="-219076">
              <a:lnSpc>
                <a:spcPct val="114000"/>
              </a:lnSpc>
              <a:spcAft>
                <a:spcPts val="600"/>
              </a:spcAft>
              <a:buFontTx/>
              <a:buChar char="-"/>
            </a:pPr>
            <a:r>
              <a:rPr lang="en-US" sz="4000" dirty="0">
                <a:solidFill>
                  <a:schemeClr val="bg1"/>
                </a:solidFill>
              </a:rPr>
              <a:t>Exclusion Ratio</a:t>
            </a:r>
          </a:p>
          <a:p>
            <a:pPr marL="914400" indent="-219076">
              <a:lnSpc>
                <a:spcPct val="114000"/>
              </a:lnSpc>
              <a:spcAft>
                <a:spcPts val="600"/>
              </a:spcAft>
              <a:buFontTx/>
              <a:buChar char="-"/>
            </a:pPr>
            <a:r>
              <a:rPr lang="en-US" sz="4000" dirty="0">
                <a:solidFill>
                  <a:schemeClr val="bg1"/>
                </a:solidFill>
              </a:rPr>
              <a:t>“Plan to Treat”</a:t>
            </a:r>
          </a:p>
        </p:txBody>
      </p:sp>
      <p:sp>
        <p:nvSpPr>
          <p:cNvPr id="10" name="TextBox 9"/>
          <p:cNvSpPr txBox="1"/>
          <p:nvPr/>
        </p:nvSpPr>
        <p:spPr>
          <a:xfrm>
            <a:off x="457200" y="3048000"/>
            <a:ext cx="7315200" cy="4114800"/>
          </a:xfrm>
          <a:prstGeom prst="rect">
            <a:avLst/>
          </a:prstGeom>
          <a:solidFill>
            <a:schemeClr val="accent5">
              <a:lumMod val="50000"/>
            </a:schemeClr>
          </a:solidFill>
          <a:ln>
            <a:solidFill>
              <a:schemeClr val="tx1"/>
            </a:solidFill>
          </a:ln>
        </p:spPr>
        <p:txBody>
          <a:bodyPr wrap="square" rtlCol="0" anchor="t">
            <a:noAutofit/>
          </a:bodyPr>
          <a:lstStyle/>
          <a:p>
            <a:pPr algn="ctr">
              <a:lnSpc>
                <a:spcPct val="114000"/>
              </a:lnSpc>
              <a:spcAft>
                <a:spcPts val="2400"/>
              </a:spcAft>
            </a:pPr>
            <a:r>
              <a:rPr lang="en-US" sz="4000" b="1" dirty="0">
                <a:solidFill>
                  <a:schemeClr val="bg1"/>
                </a:solidFill>
              </a:rPr>
              <a:t>GENERATE DATA FROM MODEL</a:t>
            </a:r>
          </a:p>
          <a:p>
            <a:pPr marL="914400" indent="-219076">
              <a:lnSpc>
                <a:spcPct val="114000"/>
              </a:lnSpc>
              <a:spcAft>
                <a:spcPts val="600"/>
              </a:spcAft>
              <a:buFontTx/>
              <a:buChar char="-"/>
            </a:pPr>
            <a:r>
              <a:rPr lang="en-US" sz="4000" dirty="0">
                <a:solidFill>
                  <a:schemeClr val="bg1"/>
                </a:solidFill>
              </a:rPr>
              <a:t>Probability of Occurrence</a:t>
            </a:r>
          </a:p>
          <a:p>
            <a:pPr marL="914400" indent="-219076">
              <a:lnSpc>
                <a:spcPct val="114000"/>
              </a:lnSpc>
              <a:spcAft>
                <a:spcPts val="600"/>
              </a:spcAft>
              <a:buFontTx/>
              <a:buChar char="-"/>
            </a:pPr>
            <a:r>
              <a:rPr lang="en-US" sz="4000" dirty="0">
                <a:solidFill>
                  <a:schemeClr val="bg1"/>
                </a:solidFill>
              </a:rPr>
              <a:t>Resource Mass &amp; Volume</a:t>
            </a:r>
          </a:p>
          <a:p>
            <a:pPr marL="914400" indent="-219076">
              <a:lnSpc>
                <a:spcPct val="114000"/>
              </a:lnSpc>
              <a:spcAft>
                <a:spcPts val="600"/>
              </a:spcAft>
              <a:buFontTx/>
              <a:buChar char="-"/>
            </a:pPr>
            <a:r>
              <a:rPr lang="en-US" sz="4000" dirty="0">
                <a:solidFill>
                  <a:schemeClr val="bg1"/>
                </a:solidFill>
              </a:rPr>
              <a:t>Optimized Kit</a:t>
            </a:r>
          </a:p>
        </p:txBody>
      </p:sp>
      <p:cxnSp>
        <p:nvCxnSpPr>
          <p:cNvPr id="8" name="Straight Arrow Connector 7"/>
          <p:cNvCxnSpPr>
            <a:stCxn id="10" idx="3"/>
            <a:endCxn id="7" idx="1"/>
          </p:cNvCxnSpPr>
          <p:nvPr/>
        </p:nvCxnSpPr>
        <p:spPr>
          <a:xfrm>
            <a:off x="7772400" y="5105400"/>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6" idx="1"/>
          </p:cNvCxnSpPr>
          <p:nvPr/>
        </p:nvCxnSpPr>
        <p:spPr>
          <a:xfrm>
            <a:off x="15849600" y="5105400"/>
            <a:ext cx="76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373600" y="7696200"/>
            <a:ext cx="4952997" cy="5478423"/>
          </a:xfrm>
          <a:prstGeom prst="rect">
            <a:avLst/>
          </a:prstGeom>
        </p:spPr>
        <p:txBody>
          <a:bodyPr wrap="square" lIns="274320" tIns="274320" rIns="274320" bIns="274320">
            <a:spAutoFit/>
          </a:bodyPr>
          <a:lstStyle/>
          <a:p>
            <a:r>
              <a:rPr lang="en-US" sz="3200" dirty="0"/>
              <a:t>Of ~200 condition cases:</a:t>
            </a:r>
          </a:p>
          <a:p>
            <a:pPr marL="457200" indent="-457200">
              <a:buFontTx/>
              <a:buChar char="-"/>
            </a:pPr>
            <a:r>
              <a:rPr lang="en-US" sz="3200" dirty="0"/>
              <a:t>Initial “plan to treat”:</a:t>
            </a:r>
          </a:p>
          <a:p>
            <a:pPr marL="914400" lvl="1" indent="-457200">
              <a:buFontTx/>
              <a:buChar char="-"/>
            </a:pPr>
            <a:r>
              <a:rPr lang="en-US" sz="3200" dirty="0"/>
              <a:t>No: 73</a:t>
            </a:r>
          </a:p>
          <a:p>
            <a:pPr marL="914400" lvl="1" indent="-457200">
              <a:buFontTx/>
              <a:buChar char="-"/>
            </a:pPr>
            <a:r>
              <a:rPr lang="en-US" sz="3200" dirty="0"/>
              <a:t>Yes: 91</a:t>
            </a:r>
          </a:p>
          <a:p>
            <a:pPr marL="914400" lvl="1" indent="-457200">
              <a:buFontTx/>
              <a:buChar char="-"/>
            </a:pPr>
            <a:r>
              <a:rPr lang="en-US" sz="3200" dirty="0"/>
              <a:t>Maybe: 42</a:t>
            </a:r>
          </a:p>
          <a:p>
            <a:pPr marL="457200" indent="-457200">
              <a:buFontTx/>
              <a:buChar char="-"/>
            </a:pPr>
            <a:endParaRPr lang="en-US" sz="3200" dirty="0"/>
          </a:p>
          <a:p>
            <a:pPr marL="457200" indent="-457200">
              <a:buFontTx/>
              <a:buChar char="-"/>
            </a:pPr>
            <a:r>
              <a:rPr lang="en-US" sz="3200" dirty="0"/>
              <a:t>Final “plan to treat”:</a:t>
            </a:r>
          </a:p>
          <a:p>
            <a:pPr marL="914400" lvl="1" indent="-457200">
              <a:buFontTx/>
              <a:buChar char="-"/>
            </a:pPr>
            <a:r>
              <a:rPr lang="en-US" sz="3200" dirty="0"/>
              <a:t>No: 93</a:t>
            </a:r>
          </a:p>
          <a:p>
            <a:pPr marL="914400" lvl="1" indent="-457200">
              <a:buFontTx/>
              <a:buChar char="-"/>
            </a:pPr>
            <a:r>
              <a:rPr lang="en-US" sz="3200" dirty="0"/>
              <a:t>Yes: 128</a:t>
            </a:r>
          </a:p>
          <a:p>
            <a:pPr marL="457200" indent="-457200">
              <a:buFontTx/>
              <a:buChar char="-"/>
            </a:pPr>
            <a:endParaRPr lang="en-US" sz="3200" dirty="0"/>
          </a:p>
        </p:txBody>
      </p:sp>
      <p:cxnSp>
        <p:nvCxnSpPr>
          <p:cNvPr id="23" name="Straight Connector 22"/>
          <p:cNvCxnSpPr/>
          <p:nvPr/>
        </p:nvCxnSpPr>
        <p:spPr>
          <a:xfrm>
            <a:off x="8534400" y="7696200"/>
            <a:ext cx="0" cy="4656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926800" y="7696200"/>
            <a:ext cx="0" cy="4656635"/>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85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Findings</a:t>
            </a:r>
          </a:p>
        </p:txBody>
      </p:sp>
      <p:sp>
        <p:nvSpPr>
          <p:cNvPr id="3" name="Content Placeholder 2"/>
          <p:cNvSpPr>
            <a:spLocks noGrp="1"/>
          </p:cNvSpPr>
          <p:nvPr>
            <p:ph idx="1"/>
          </p:nvPr>
        </p:nvSpPr>
        <p:spPr>
          <a:xfrm>
            <a:off x="762000" y="3651250"/>
            <a:ext cx="21945600" cy="9302750"/>
          </a:xfrm>
        </p:spPr>
        <p:txBody>
          <a:bodyPr>
            <a:normAutofit/>
          </a:bodyPr>
          <a:lstStyle/>
          <a:p>
            <a:pPr marL="914400" lvl="1" indent="0">
              <a:lnSpc>
                <a:spcPct val="134000"/>
              </a:lnSpc>
              <a:buNone/>
            </a:pPr>
            <a:r>
              <a:rPr lang="en-US" b="1" dirty="0"/>
              <a:t>Benefits</a:t>
            </a:r>
          </a:p>
          <a:p>
            <a:pPr marL="1828800" lvl="2" indent="0">
              <a:lnSpc>
                <a:spcPct val="134000"/>
              </a:lnSpc>
              <a:spcBef>
                <a:spcPts val="2400"/>
              </a:spcBef>
              <a:buNone/>
            </a:pPr>
            <a:r>
              <a:rPr lang="en-US" dirty="0"/>
              <a:t>Provides a framework for discussion</a:t>
            </a:r>
          </a:p>
          <a:p>
            <a:pPr marL="1828800" lvl="2" indent="0">
              <a:lnSpc>
                <a:spcPct val="134000"/>
              </a:lnSpc>
              <a:spcBef>
                <a:spcPts val="2400"/>
              </a:spcBef>
              <a:buNone/>
            </a:pPr>
            <a:r>
              <a:rPr lang="en-US" dirty="0"/>
              <a:t>Provides strong starting point for subject matter experts</a:t>
            </a:r>
          </a:p>
          <a:p>
            <a:pPr marL="1828800" lvl="2" indent="0">
              <a:lnSpc>
                <a:spcPct val="134000"/>
              </a:lnSpc>
              <a:spcBef>
                <a:spcPts val="2400"/>
              </a:spcBef>
              <a:buNone/>
            </a:pPr>
            <a:r>
              <a:rPr lang="en-US" dirty="0"/>
              <a:t>Highlights areas of agreement/discussion early in the process</a:t>
            </a:r>
          </a:p>
          <a:p>
            <a:pPr marL="1828800" lvl="2" indent="0">
              <a:lnSpc>
                <a:spcPct val="134000"/>
              </a:lnSpc>
              <a:spcBef>
                <a:spcPts val="2400"/>
              </a:spcBef>
              <a:buNone/>
            </a:pPr>
            <a:r>
              <a:rPr lang="en-US" dirty="0"/>
              <a:t>Provides a record of decision making</a:t>
            </a:r>
          </a:p>
          <a:p>
            <a:pPr>
              <a:lnSpc>
                <a:spcPct val="134000"/>
              </a:lnSpc>
            </a:pP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19</a:t>
            </a:fld>
            <a:endParaRPr lang="en-US" dirty="0"/>
          </a:p>
        </p:txBody>
      </p:sp>
    </p:spTree>
    <p:extLst>
      <p:ext uri="{BB962C8B-B14F-4D97-AF65-F5344CB8AC3E}">
        <p14:creationId xmlns:p14="http://schemas.microsoft.com/office/powerpoint/2010/main" val="335707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lIns="50940" tIns="50940" rIns="50940" bIns="50940" anchor="ctr">
            <a:normAutofit/>
          </a:bodyPr>
          <a:lstStyle>
            <a:lvl1pPr defTabSz="1019175">
              <a:defRPr sz="12000" cap="none">
                <a:solidFill>
                  <a:srgbClr val="000000"/>
                </a:solidFill>
                <a:latin typeface="Arial"/>
                <a:ea typeface="Arial"/>
                <a:cs typeface="Arial"/>
                <a:sym typeface="Arial"/>
              </a:defRPr>
            </a:lvl1pPr>
          </a:lstStyle>
          <a:p>
            <a:r>
              <a:rPr sz="9600" dirty="0"/>
              <a:t>Disclosure Statement</a:t>
            </a:r>
            <a:br>
              <a:rPr lang="en-US" dirty="0"/>
            </a:br>
            <a:r>
              <a:rPr lang="en-US" sz="5400" b="0" i="1" dirty="0"/>
              <a:t>92</a:t>
            </a:r>
            <a:r>
              <a:rPr lang="en-US" sz="5400" b="0" i="1" baseline="30000" dirty="0"/>
              <a:t>st</a:t>
            </a:r>
            <a:r>
              <a:rPr lang="en-US" sz="5400" b="0" i="1" dirty="0"/>
              <a:t> Annual Scientific Meeting</a:t>
            </a:r>
            <a:endParaRPr b="0" dirty="0"/>
          </a:p>
        </p:txBody>
      </p:sp>
      <p:sp>
        <p:nvSpPr>
          <p:cNvPr id="126" name="Shape 126"/>
          <p:cNvSpPr>
            <a:spLocks noGrp="1"/>
          </p:cNvSpPr>
          <p:nvPr>
            <p:ph idx="1"/>
          </p:nvPr>
        </p:nvSpPr>
        <p:spPr>
          <a:xfrm>
            <a:off x="1676400" y="5562600"/>
            <a:ext cx="21031200" cy="6791326"/>
          </a:xfrm>
          <a:prstGeom prst="rect">
            <a:avLst/>
          </a:prstGeom>
        </p:spPr>
        <p:txBody>
          <a:bodyPr lIns="0" tIns="0" rIns="0" bIns="0"/>
          <a:lstStyle/>
          <a:p>
            <a:pPr marL="342900" indent="-342900" algn="l" defTabSz="914400">
              <a:spcBef>
                <a:spcPts val="600"/>
              </a:spcBef>
              <a:buFont typeface="Arial"/>
              <a:defRPr sz="6000">
                <a:solidFill>
                  <a:srgbClr val="000000"/>
                </a:solidFill>
                <a:latin typeface="Arial"/>
                <a:ea typeface="Arial"/>
                <a:cs typeface="Arial"/>
                <a:sym typeface="Arial"/>
              </a:defRPr>
            </a:pPr>
            <a:r>
              <a:rPr lang="en-US" dirty="0"/>
              <a:t>We</a:t>
            </a:r>
            <a:r>
              <a:rPr dirty="0"/>
              <a:t> have no financial relationships to disclose</a:t>
            </a:r>
          </a:p>
          <a:p>
            <a:pPr marL="342900" indent="-342900" algn="l" defTabSz="914400">
              <a:spcBef>
                <a:spcPts val="700"/>
              </a:spcBef>
              <a:buFont typeface="Arial"/>
              <a:defRPr sz="6000">
                <a:solidFill>
                  <a:srgbClr val="000000"/>
                </a:solidFill>
                <a:latin typeface="Arial"/>
                <a:ea typeface="Arial"/>
                <a:cs typeface="Arial"/>
                <a:sym typeface="Arial"/>
              </a:defRPr>
            </a:pPr>
            <a:endParaRPr dirty="0"/>
          </a:p>
          <a:p>
            <a:pPr algn="l" defTabSz="914400">
              <a:buFont typeface="Arial"/>
              <a:defRPr sz="6000">
                <a:solidFill>
                  <a:srgbClr val="000000"/>
                </a:solidFill>
                <a:latin typeface="Arial"/>
                <a:ea typeface="Arial"/>
                <a:cs typeface="Arial"/>
                <a:sym typeface="Arial"/>
              </a:defRPr>
            </a:pPr>
            <a:r>
              <a:rPr lang="en-US" dirty="0"/>
              <a:t>We</a:t>
            </a:r>
            <a:r>
              <a:rPr dirty="0"/>
              <a:t> will not discuss off-label and/or investigational use</a:t>
            </a:r>
            <a:r>
              <a:rPr lang="en-US" dirty="0"/>
              <a:t>s</a:t>
            </a:r>
            <a:endParaRPr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Key Findings</a:t>
            </a:r>
          </a:p>
        </p:txBody>
      </p:sp>
      <p:sp>
        <p:nvSpPr>
          <p:cNvPr id="3" name="Content Placeholder 2"/>
          <p:cNvSpPr>
            <a:spLocks noGrp="1"/>
          </p:cNvSpPr>
          <p:nvPr>
            <p:ph idx="1"/>
          </p:nvPr>
        </p:nvSpPr>
        <p:spPr>
          <a:xfrm>
            <a:off x="838200" y="3651250"/>
            <a:ext cx="21869400" cy="9302750"/>
          </a:xfrm>
        </p:spPr>
        <p:txBody>
          <a:bodyPr>
            <a:normAutofit/>
          </a:bodyPr>
          <a:lstStyle/>
          <a:p>
            <a:pPr marL="914400" lvl="1" indent="0">
              <a:lnSpc>
                <a:spcPct val="134000"/>
              </a:lnSpc>
              <a:buNone/>
            </a:pPr>
            <a:r>
              <a:rPr lang="en-US" b="1" dirty="0"/>
              <a:t>Limitations</a:t>
            </a:r>
          </a:p>
          <a:p>
            <a:pPr marL="1828800" lvl="2" indent="0">
              <a:lnSpc>
                <a:spcPct val="134000"/>
              </a:lnSpc>
              <a:spcBef>
                <a:spcPts val="2400"/>
              </a:spcBef>
              <a:buNone/>
            </a:pPr>
            <a:r>
              <a:rPr lang="en-US" dirty="0"/>
              <a:t>“Semi-quantitative”, but still subjective</a:t>
            </a:r>
          </a:p>
          <a:p>
            <a:pPr marL="1828800" lvl="2" indent="0">
              <a:lnSpc>
                <a:spcPct val="134000"/>
              </a:lnSpc>
              <a:spcBef>
                <a:spcPts val="2400"/>
              </a:spcBef>
              <a:buNone/>
            </a:pPr>
            <a:r>
              <a:rPr lang="en-US" dirty="0"/>
              <a:t>No external validation</a:t>
            </a:r>
          </a:p>
          <a:p>
            <a:pPr marL="1828800" lvl="2" indent="0">
              <a:lnSpc>
                <a:spcPct val="134000"/>
              </a:lnSpc>
              <a:spcBef>
                <a:spcPts val="2400"/>
              </a:spcBef>
              <a:buNone/>
            </a:pPr>
            <a:r>
              <a:rPr lang="en-US" dirty="0"/>
              <a:t>Baseline condition list is not comprehensive</a:t>
            </a:r>
          </a:p>
          <a:p>
            <a:pPr marL="1828800" lvl="2" indent="0">
              <a:lnSpc>
                <a:spcPct val="134000"/>
              </a:lnSpc>
              <a:spcBef>
                <a:spcPts val="2400"/>
              </a:spcBef>
              <a:buNone/>
            </a:pPr>
            <a:r>
              <a:rPr lang="en-US" dirty="0"/>
              <a:t>Time and effort intensive</a:t>
            </a:r>
          </a:p>
          <a:p>
            <a:pPr marL="914400" lvl="1" indent="0">
              <a:lnSpc>
                <a:spcPct val="134000"/>
              </a:lnSpc>
              <a:spcBef>
                <a:spcPts val="2400"/>
              </a:spcBef>
              <a:buNone/>
            </a:pPr>
            <a:r>
              <a:rPr lang="en-US" dirty="0"/>
              <a:t>Future efforts may rely on more advanced tools</a:t>
            </a:r>
          </a:p>
        </p:txBody>
      </p:sp>
      <p:sp>
        <p:nvSpPr>
          <p:cNvPr id="4" name="Slide Number Placeholder 3"/>
          <p:cNvSpPr>
            <a:spLocks noGrp="1"/>
          </p:cNvSpPr>
          <p:nvPr>
            <p:ph type="sldNum" sz="quarter" idx="12"/>
          </p:nvPr>
        </p:nvSpPr>
        <p:spPr/>
        <p:txBody>
          <a:bodyPr/>
          <a:lstStyle/>
          <a:p>
            <a:fld id="{86CB4B4D-7CA3-9044-876B-883B54F8677D}" type="slidenum">
              <a:rPr lang="en-US" smtClean="0"/>
              <a:t>20</a:t>
            </a:fld>
            <a:endParaRPr lang="en-US" dirty="0"/>
          </a:p>
        </p:txBody>
      </p:sp>
    </p:spTree>
    <p:extLst>
      <p:ext uri="{BB962C8B-B14F-4D97-AF65-F5344CB8AC3E}">
        <p14:creationId xmlns:p14="http://schemas.microsoft.com/office/powerpoint/2010/main" val="221671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84" name="image1.pdf" descr="NASA insigniaCMYK"/>
          <p:cNvPicPr>
            <a:picLocks noChangeAspect="1"/>
          </p:cNvPicPr>
          <p:nvPr/>
        </p:nvPicPr>
        <p:blipFill>
          <a:blip r:embed="rId2"/>
          <a:stretch>
            <a:fillRect/>
          </a:stretch>
        </p:blipFill>
        <p:spPr>
          <a:xfrm>
            <a:off x="10554655" y="5547767"/>
            <a:ext cx="3274690" cy="2620466"/>
          </a:xfrm>
          <a:prstGeom prst="rect">
            <a:avLst/>
          </a:prstGeom>
          <a:ln w="12700">
            <a:miter lim="400000"/>
          </a:ln>
        </p:spPr>
      </p:pic>
      <p:sp>
        <p:nvSpPr>
          <p:cNvPr id="2" name="Slide Number Placeholder 1"/>
          <p:cNvSpPr>
            <a:spLocks noGrp="1"/>
          </p:cNvSpPr>
          <p:nvPr>
            <p:ph type="sldNum" sz="quarter" idx="12"/>
          </p:nvPr>
        </p:nvSpPr>
        <p:spPr/>
        <p:txBody>
          <a:bodyPr/>
          <a:lstStyle/>
          <a:p>
            <a:fld id="{86CB4B4D-7CA3-9044-876B-883B54F8677D}" type="slidenum">
              <a:rPr lang="en-US" smtClean="0"/>
              <a:t>21</a:t>
            </a:fld>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28">
            <a:extLst>
              <a:ext uri="{FF2B5EF4-FFF2-40B4-BE49-F238E27FC236}">
                <a16:creationId xmlns:a16="http://schemas.microsoft.com/office/drawing/2014/main" id="{35974D5E-9E0D-8F45-A77A-A72E14242C0C}"/>
              </a:ext>
            </a:extLst>
          </p:cNvPr>
          <p:cNvSpPr/>
          <p:nvPr/>
        </p:nvSpPr>
        <p:spPr>
          <a:xfrm>
            <a:off x="935037" y="12780560"/>
            <a:ext cx="9517956" cy="379874"/>
          </a:xfrm>
          <a:prstGeom prst="rect">
            <a:avLst/>
          </a:prstGeom>
          <a:ln w="12700">
            <a:miter lim="400000"/>
          </a:ln>
          <a:extLst>
            <a:ext uri="{C572A759-6A51-4108-AA02-DFA0A04FC94B}">
              <ma14:wrappingTextBoxFlag xmlns="" xmlns:ma14="http://schemas.microsoft.com/office/mac/drawingml/2011/main" val="1"/>
            </a:ext>
          </a:extLst>
        </p:spPr>
        <p:txBody>
          <a:bodyPr lIns="50940" tIns="50940" rIns="50940" bIns="50940" anchor="b">
            <a:spAutoFit/>
          </a:bodyPr>
          <a:lstStyle>
            <a:lvl1pPr algn="l" defTabSz="1019175">
              <a:defRPr sz="1700">
                <a:solidFill>
                  <a:srgbClr val="000000"/>
                </a:solidFill>
                <a:latin typeface="Arial"/>
                <a:ea typeface="Arial"/>
                <a:cs typeface="Arial"/>
                <a:sym typeface="Arial"/>
              </a:defRPr>
            </a:lvl1pPr>
          </a:lstStyle>
          <a:p>
            <a:r>
              <a:rPr sz="1800" b="1" dirty="0">
                <a:solidFill>
                  <a:schemeClr val="tx1">
                    <a:lumMod val="50000"/>
                    <a:lumOff val="50000"/>
                  </a:schemeClr>
                </a:solidFill>
              </a:rPr>
              <a:t>National Aeronautics and Space Administration </a:t>
            </a:r>
          </a:p>
        </p:txBody>
      </p:sp>
      <p:grpSp>
        <p:nvGrpSpPr>
          <p:cNvPr id="3" name="Group 2"/>
          <p:cNvGrpSpPr/>
          <p:nvPr/>
        </p:nvGrpSpPr>
        <p:grpSpPr>
          <a:xfrm>
            <a:off x="6927" y="-19483"/>
            <a:ext cx="24377073" cy="13735483"/>
            <a:chOff x="6927" y="-19483"/>
            <a:chExt cx="24377073" cy="13735483"/>
          </a:xfrm>
        </p:grpSpPr>
        <p:sp>
          <p:nvSpPr>
            <p:cNvPr id="2" name="Rectangle 1"/>
            <p:cNvSpPr/>
            <p:nvPr/>
          </p:nvSpPr>
          <p:spPr>
            <a:xfrm>
              <a:off x="18745200" y="-19483"/>
              <a:ext cx="5638800" cy="13735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801"/>
            <a:stretch/>
          </p:blipFill>
          <p:spPr>
            <a:xfrm>
              <a:off x="6927" y="-19483"/>
              <a:ext cx="19583400" cy="13735483"/>
            </a:xfrm>
            <a:prstGeom prst="rect">
              <a:avLst/>
            </a:prstGeom>
          </p:spPr>
        </p:pic>
      </p:grpSp>
      <p:sp>
        <p:nvSpPr>
          <p:cNvPr id="10" name="Rectangle 9"/>
          <p:cNvSpPr/>
          <p:nvPr/>
        </p:nvSpPr>
        <p:spPr>
          <a:xfrm>
            <a:off x="15468600" y="13253551"/>
            <a:ext cx="8568949" cy="369332"/>
          </a:xfrm>
          <a:prstGeom prst="rect">
            <a:avLst/>
          </a:prstGeom>
        </p:spPr>
        <p:txBody>
          <a:bodyPr wrap="none">
            <a:spAutoFit/>
          </a:bodyPr>
          <a:lstStyle/>
          <a:p>
            <a:r>
              <a:rPr lang="en-US" dirty="0">
                <a:solidFill>
                  <a:schemeClr val="bg1"/>
                </a:solidFill>
              </a:rPr>
              <a:t>https://www.flickr.com/photos/nasaorion/23128844405/in/album-72157633479431041/</a:t>
            </a:r>
          </a:p>
        </p:txBody>
      </p:sp>
      <p:sp>
        <p:nvSpPr>
          <p:cNvPr id="7" name="Content Placeholder 2"/>
          <p:cNvSpPr>
            <a:spLocks noGrp="1"/>
          </p:cNvSpPr>
          <p:nvPr>
            <p:ph idx="1"/>
          </p:nvPr>
        </p:nvSpPr>
        <p:spPr>
          <a:xfrm>
            <a:off x="14478000" y="854192"/>
            <a:ext cx="9351730" cy="5994066"/>
          </a:xfrm>
        </p:spPr>
        <p:txBody>
          <a:bodyPr>
            <a:normAutofit/>
          </a:bodyPr>
          <a:lstStyle/>
          <a:p>
            <a:pPr>
              <a:lnSpc>
                <a:spcPct val="120000"/>
              </a:lnSpc>
              <a:spcBef>
                <a:spcPts val="0"/>
              </a:spcBef>
              <a:spcAft>
                <a:spcPts val="600"/>
              </a:spcAft>
            </a:pPr>
            <a:r>
              <a:rPr lang="en-US" dirty="0">
                <a:solidFill>
                  <a:schemeClr val="bg1"/>
                </a:solidFill>
              </a:rPr>
              <a:t>Lunar orbital mission</a:t>
            </a:r>
          </a:p>
          <a:p>
            <a:pPr>
              <a:lnSpc>
                <a:spcPct val="120000"/>
              </a:lnSpc>
              <a:spcBef>
                <a:spcPts val="0"/>
              </a:spcBef>
              <a:spcAft>
                <a:spcPts val="600"/>
              </a:spcAft>
            </a:pPr>
            <a:r>
              <a:rPr lang="en-US" dirty="0">
                <a:solidFill>
                  <a:schemeClr val="bg1"/>
                </a:solidFill>
              </a:rPr>
              <a:t>Orion vehicle</a:t>
            </a:r>
          </a:p>
          <a:p>
            <a:pPr>
              <a:lnSpc>
                <a:spcPct val="120000"/>
              </a:lnSpc>
              <a:spcBef>
                <a:spcPts val="0"/>
              </a:spcBef>
              <a:spcAft>
                <a:spcPts val="600"/>
              </a:spcAft>
            </a:pPr>
            <a:r>
              <a:rPr lang="en-US" dirty="0">
                <a:solidFill>
                  <a:schemeClr val="bg1"/>
                </a:solidFill>
              </a:rPr>
              <a:t>21 days</a:t>
            </a:r>
          </a:p>
          <a:p>
            <a:pPr>
              <a:lnSpc>
                <a:spcPct val="120000"/>
              </a:lnSpc>
              <a:spcBef>
                <a:spcPts val="0"/>
              </a:spcBef>
              <a:spcAft>
                <a:spcPts val="600"/>
              </a:spcAft>
            </a:pPr>
            <a:r>
              <a:rPr lang="en-US" dirty="0">
                <a:solidFill>
                  <a:schemeClr val="bg1"/>
                </a:solidFill>
              </a:rPr>
              <a:t>4 crewmembers</a:t>
            </a:r>
          </a:p>
          <a:p>
            <a:pPr>
              <a:lnSpc>
                <a:spcPct val="120000"/>
              </a:lnSpc>
              <a:spcBef>
                <a:spcPts val="0"/>
              </a:spcBef>
              <a:spcAft>
                <a:spcPts val="600"/>
              </a:spcAft>
            </a:pPr>
            <a:r>
              <a:rPr lang="en-US" dirty="0">
                <a:solidFill>
                  <a:schemeClr val="bg1"/>
                </a:solidFill>
              </a:rPr>
              <a:t>No extravehicular activities</a:t>
            </a:r>
          </a:p>
        </p:txBody>
      </p:sp>
      <p:sp>
        <p:nvSpPr>
          <p:cNvPr id="12" name="Shape 127">
            <a:extLst>
              <a:ext uri="{FF2B5EF4-FFF2-40B4-BE49-F238E27FC236}">
                <a16:creationId xmlns:a16="http://schemas.microsoft.com/office/drawing/2014/main" id="{B923C7D6-8AC3-394E-8F73-4D2977DBD48E}"/>
              </a:ext>
            </a:extLst>
          </p:cNvPr>
          <p:cNvSpPr/>
          <p:nvPr/>
        </p:nvSpPr>
        <p:spPr>
          <a:xfrm>
            <a:off x="16563776" y="12932960"/>
            <a:ext cx="5928817" cy="379874"/>
          </a:xfrm>
          <a:prstGeom prst="rect">
            <a:avLst/>
          </a:prstGeom>
          <a:ln w="12700">
            <a:miter lim="400000"/>
          </a:ln>
          <a:extLst>
            <a:ext uri="{C572A759-6A51-4108-AA02-DFA0A04FC94B}">
              <ma14:wrappingTextBoxFlag xmlns="" xmlns:ma14="http://schemas.microsoft.com/office/mac/drawingml/2011/main" val="1"/>
            </a:ext>
          </a:extLst>
        </p:spPr>
        <p:txBody>
          <a:bodyPr lIns="50940" tIns="50940" rIns="50940" bIns="50940" anchor="b">
            <a:spAutoFit/>
          </a:bodyPr>
          <a:lstStyle>
            <a:lvl1pPr algn="r" defTabSz="1019175">
              <a:defRPr sz="1700">
                <a:solidFill>
                  <a:srgbClr val="000000"/>
                </a:solidFill>
                <a:latin typeface="Arial"/>
                <a:ea typeface="Arial"/>
                <a:cs typeface="Arial"/>
                <a:sym typeface="Arial"/>
              </a:defRPr>
            </a:lvl1pPr>
          </a:lstStyle>
          <a:p>
            <a:r>
              <a:rPr lang="en-US" sz="1800" b="1" dirty="0">
                <a:solidFill>
                  <a:schemeClr val="tx1">
                    <a:lumMod val="50000"/>
                    <a:lumOff val="50000"/>
                  </a:schemeClr>
                </a:solidFill>
              </a:rPr>
              <a:t>Orion Spacecraft Medical Kit</a:t>
            </a:r>
            <a:endParaRPr sz="1800" b="1" dirty="0">
              <a:solidFill>
                <a:schemeClr val="tx1">
                  <a:lumMod val="50000"/>
                  <a:lumOff val="50000"/>
                </a:schemeClr>
              </a:solidFill>
            </a:endParaRPr>
          </a:p>
        </p:txBody>
      </p:sp>
      <p:sp>
        <p:nvSpPr>
          <p:cNvPr id="13" name="Shape 128">
            <a:extLst>
              <a:ext uri="{FF2B5EF4-FFF2-40B4-BE49-F238E27FC236}">
                <a16:creationId xmlns:a16="http://schemas.microsoft.com/office/drawing/2014/main" id="{35974D5E-9E0D-8F45-A77A-A72E14242C0C}"/>
              </a:ext>
            </a:extLst>
          </p:cNvPr>
          <p:cNvSpPr/>
          <p:nvPr/>
        </p:nvSpPr>
        <p:spPr>
          <a:xfrm>
            <a:off x="1087437" y="12932960"/>
            <a:ext cx="9517956" cy="379874"/>
          </a:xfrm>
          <a:prstGeom prst="rect">
            <a:avLst/>
          </a:prstGeom>
          <a:ln w="12700">
            <a:miter lim="400000"/>
          </a:ln>
          <a:extLst>
            <a:ext uri="{C572A759-6A51-4108-AA02-DFA0A04FC94B}">
              <ma14:wrappingTextBoxFlag xmlns="" xmlns:ma14="http://schemas.microsoft.com/office/mac/drawingml/2011/main" val="1"/>
            </a:ext>
          </a:extLst>
        </p:spPr>
        <p:txBody>
          <a:bodyPr lIns="50940" tIns="50940" rIns="50940" bIns="50940" anchor="b">
            <a:spAutoFit/>
          </a:bodyPr>
          <a:lstStyle>
            <a:lvl1pPr algn="l" defTabSz="1019175">
              <a:defRPr sz="1700">
                <a:solidFill>
                  <a:srgbClr val="000000"/>
                </a:solidFill>
                <a:latin typeface="Arial"/>
                <a:ea typeface="Arial"/>
                <a:cs typeface="Arial"/>
                <a:sym typeface="Arial"/>
              </a:defRPr>
            </a:lvl1pPr>
          </a:lstStyle>
          <a:p>
            <a:r>
              <a:rPr sz="1800" b="1" dirty="0">
                <a:solidFill>
                  <a:schemeClr val="tx1">
                    <a:lumMod val="50000"/>
                    <a:lumOff val="50000"/>
                  </a:schemeClr>
                </a:solidFill>
              </a:rPr>
              <a:t>National Aeronautics and Space Administration </a:t>
            </a:r>
          </a:p>
        </p:txBody>
      </p:sp>
      <p:sp>
        <p:nvSpPr>
          <p:cNvPr id="6" name="Slide Number Placeholder 5"/>
          <p:cNvSpPr>
            <a:spLocks noGrp="1"/>
          </p:cNvSpPr>
          <p:nvPr>
            <p:ph type="sldNum" sz="quarter" idx="12"/>
          </p:nvPr>
        </p:nvSpPr>
        <p:spPr/>
        <p:txBody>
          <a:bodyPr/>
          <a:lstStyle/>
          <a:p>
            <a:fld id="{86CB4B4D-7CA3-9044-876B-883B54F8677D}" type="slidenum">
              <a:rPr lang="en-US" smtClean="0"/>
              <a:t>3</a:t>
            </a:fld>
            <a:endParaRPr lang="en-US" dirty="0"/>
          </a:p>
        </p:txBody>
      </p:sp>
      <p:sp>
        <p:nvSpPr>
          <p:cNvPr id="11" name="Content Placeholder 2"/>
          <p:cNvSpPr txBox="1">
            <a:spLocks/>
          </p:cNvSpPr>
          <p:nvPr/>
        </p:nvSpPr>
        <p:spPr>
          <a:xfrm>
            <a:off x="14478000" y="9946210"/>
            <a:ext cx="9351730" cy="2362200"/>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20000"/>
              </a:lnSpc>
              <a:spcBef>
                <a:spcPts val="0"/>
              </a:spcBef>
              <a:spcAft>
                <a:spcPts val="600"/>
              </a:spcAft>
              <a:buFont typeface="Wingdings" panose="05000000000000000000" pitchFamily="2" charset="2"/>
              <a:buChar char="à"/>
            </a:pPr>
            <a:r>
              <a:rPr lang="en-US" b="1" dirty="0">
                <a:solidFill>
                  <a:schemeClr val="bg1"/>
                </a:solidFill>
              </a:rPr>
              <a:t>What medical equipment    </a:t>
            </a:r>
          </a:p>
          <a:p>
            <a:pPr marL="0" indent="0">
              <a:lnSpc>
                <a:spcPct val="120000"/>
              </a:lnSpc>
              <a:spcBef>
                <a:spcPts val="0"/>
              </a:spcBef>
              <a:spcAft>
                <a:spcPts val="600"/>
              </a:spcAft>
              <a:buNone/>
            </a:pPr>
            <a:r>
              <a:rPr lang="en-US" b="1" dirty="0">
                <a:solidFill>
                  <a:schemeClr val="bg1"/>
                </a:solidFill>
              </a:rPr>
              <a:t>    do we need?</a:t>
            </a:r>
          </a:p>
        </p:txBody>
      </p:sp>
    </p:spTree>
    <p:extLst>
      <p:ext uri="{BB962C8B-B14F-4D97-AF65-F5344CB8AC3E}">
        <p14:creationId xmlns:p14="http://schemas.microsoft.com/office/powerpoint/2010/main" val="287657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0"/>
            <a:ext cx="20566284" cy="13687425"/>
          </a:xfrm>
        </p:spPr>
      </p:pic>
      <p:sp>
        <p:nvSpPr>
          <p:cNvPr id="5" name="Shape 128">
            <a:extLst>
              <a:ext uri="{FF2B5EF4-FFF2-40B4-BE49-F238E27FC236}">
                <a16:creationId xmlns:a16="http://schemas.microsoft.com/office/drawing/2014/main" id="{35974D5E-9E0D-8F45-A77A-A72E14242C0C}"/>
              </a:ext>
            </a:extLst>
          </p:cNvPr>
          <p:cNvSpPr/>
          <p:nvPr/>
        </p:nvSpPr>
        <p:spPr>
          <a:xfrm>
            <a:off x="935037" y="12738194"/>
            <a:ext cx="5389564" cy="379874"/>
          </a:xfrm>
          <a:prstGeom prst="rect">
            <a:avLst/>
          </a:prstGeom>
          <a:solidFill>
            <a:schemeClr val="tx1">
              <a:alpha val="23137"/>
            </a:schemeClr>
          </a:solidFill>
          <a:ln w="12700">
            <a:miter lim="400000"/>
          </a:ln>
          <a:extLst>
            <a:ext uri="{C572A759-6A51-4108-AA02-DFA0A04FC94B}">
              <ma14:wrappingTextBoxFlag xmlns="" xmlns:ma14="http://schemas.microsoft.com/office/mac/drawingml/2011/main" val="1"/>
            </a:ext>
          </a:extLst>
        </p:spPr>
        <p:txBody>
          <a:bodyPr wrap="square" lIns="50940" tIns="50940" rIns="50940" bIns="50940" anchor="b">
            <a:spAutoFit/>
          </a:bodyPr>
          <a:lstStyle>
            <a:lvl1pPr algn="l" defTabSz="1019175">
              <a:defRPr sz="1700">
                <a:solidFill>
                  <a:srgbClr val="000000"/>
                </a:solidFill>
                <a:latin typeface="Arial"/>
                <a:ea typeface="Arial"/>
                <a:cs typeface="Arial"/>
                <a:sym typeface="Arial"/>
              </a:defRPr>
            </a:lvl1pPr>
          </a:lstStyle>
          <a:p>
            <a:r>
              <a:rPr sz="1800" b="1" dirty="0">
                <a:solidFill>
                  <a:schemeClr val="bg1"/>
                </a:solidFill>
              </a:rPr>
              <a:t>National Aeronautics and Space Administration </a:t>
            </a:r>
          </a:p>
        </p:txBody>
      </p:sp>
      <p:sp>
        <p:nvSpPr>
          <p:cNvPr id="7" name="Rectangle 6"/>
          <p:cNvSpPr/>
          <p:nvPr/>
        </p:nvSpPr>
        <p:spPr>
          <a:xfrm>
            <a:off x="13716001" y="13118068"/>
            <a:ext cx="8534400" cy="369332"/>
          </a:xfrm>
          <a:prstGeom prst="rect">
            <a:avLst/>
          </a:prstGeom>
          <a:solidFill>
            <a:schemeClr val="tx1">
              <a:alpha val="23137"/>
            </a:schemeClr>
          </a:solidFill>
        </p:spPr>
        <p:txBody>
          <a:bodyPr wrap="square">
            <a:spAutoFit/>
          </a:bodyPr>
          <a:lstStyle/>
          <a:p>
            <a:r>
              <a:rPr lang="en-US" dirty="0">
                <a:solidFill>
                  <a:schemeClr val="bg1"/>
                </a:solidFill>
              </a:rPr>
              <a:t>https://www.flickr.com/photos/nasaorion/15308076584/in/album-72157667625835980/</a:t>
            </a:r>
          </a:p>
        </p:txBody>
      </p:sp>
      <p:sp>
        <p:nvSpPr>
          <p:cNvPr id="2" name="Slide Number Placeholder 1"/>
          <p:cNvSpPr>
            <a:spLocks noGrp="1"/>
          </p:cNvSpPr>
          <p:nvPr>
            <p:ph type="sldNum" sz="quarter" idx="12"/>
          </p:nvPr>
        </p:nvSpPr>
        <p:spPr/>
        <p:txBody>
          <a:bodyPr/>
          <a:lstStyle/>
          <a:p>
            <a:fld id="{86CB4B4D-7CA3-9044-876B-883B54F8677D}" type="slidenum">
              <a:rPr lang="en-US" smtClean="0"/>
              <a:t>4</a:t>
            </a:fld>
            <a:endParaRPr lang="en-US" dirty="0"/>
          </a:p>
        </p:txBody>
      </p:sp>
    </p:spTree>
    <p:extLst>
      <p:ext uri="{BB962C8B-B14F-4D97-AF65-F5344CB8AC3E}">
        <p14:creationId xmlns:p14="http://schemas.microsoft.com/office/powerpoint/2010/main" val="375489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 Medical Care Standards</a:t>
            </a:r>
          </a:p>
        </p:txBody>
      </p:sp>
      <p:sp>
        <p:nvSpPr>
          <p:cNvPr id="7" name="Slide Number Placeholder 6"/>
          <p:cNvSpPr>
            <a:spLocks noGrp="1"/>
          </p:cNvSpPr>
          <p:nvPr>
            <p:ph type="sldNum" sz="quarter" idx="12"/>
          </p:nvPr>
        </p:nvSpPr>
        <p:spPr/>
        <p:txBody>
          <a:bodyPr/>
          <a:lstStyle/>
          <a:p>
            <a:fld id="{86CB4B4D-7CA3-9044-876B-883B54F8677D}" type="slidenum">
              <a:rPr lang="en-US" smtClean="0"/>
              <a:t>5</a:t>
            </a:fld>
            <a:endParaRPr lang="en-US" dirty="0"/>
          </a:p>
        </p:txBody>
      </p:sp>
      <p:grpSp>
        <p:nvGrpSpPr>
          <p:cNvPr id="11" name="Group 10"/>
          <p:cNvGrpSpPr/>
          <p:nvPr/>
        </p:nvGrpSpPr>
        <p:grpSpPr>
          <a:xfrm>
            <a:off x="0" y="3124200"/>
            <a:ext cx="17907000" cy="7653603"/>
            <a:chOff x="0" y="3124200"/>
            <a:chExt cx="21483198" cy="9182100"/>
          </a:xfrm>
        </p:grpSpPr>
        <p:pic>
          <p:nvPicPr>
            <p:cNvPr id="4" name="Picture 3"/>
            <p:cNvPicPr>
              <a:picLocks noChangeAspect="1"/>
            </p:cNvPicPr>
            <p:nvPr/>
          </p:nvPicPr>
          <p:blipFill rotWithShape="1">
            <a:blip r:embed="rId3"/>
            <a:srcRect t="52200"/>
            <a:stretch/>
          </p:blipFill>
          <p:spPr>
            <a:xfrm>
              <a:off x="0" y="3124200"/>
              <a:ext cx="21483198" cy="9182100"/>
            </a:xfrm>
            <a:prstGeom prst="rect">
              <a:avLst/>
            </a:prstGeom>
          </p:spPr>
        </p:pic>
        <p:sp>
          <p:nvSpPr>
            <p:cNvPr id="8" name="Rectangle 7"/>
            <p:cNvSpPr/>
            <p:nvPr/>
          </p:nvSpPr>
          <p:spPr>
            <a:xfrm>
              <a:off x="152400" y="8153400"/>
              <a:ext cx="21031200" cy="13716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4864390"/>
              <a:ext cx="21257199" cy="3289010"/>
            </a:xfrm>
            <a:prstGeom prst="rect">
              <a:avLst/>
            </a:prstGeom>
            <a:solidFill>
              <a:schemeClr val="bg1">
                <a:alpha val="2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2400" y="9525000"/>
              <a:ext cx="21257199" cy="2781300"/>
            </a:xfrm>
            <a:prstGeom prst="rect">
              <a:avLst/>
            </a:prstGeom>
            <a:solidFill>
              <a:schemeClr val="bg1">
                <a:alpha val="29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p:nvPicPr>
        <p:blipFill>
          <a:blip r:embed="rId4"/>
          <a:stretch>
            <a:fillRect/>
          </a:stretch>
        </p:blipFill>
        <p:spPr>
          <a:xfrm>
            <a:off x="19659600" y="3940214"/>
            <a:ext cx="3536870" cy="2352020"/>
          </a:xfrm>
          <a:prstGeom prst="rect">
            <a:avLst/>
          </a:prstGeom>
          <a:ln w="57150">
            <a:solidFill>
              <a:schemeClr val="tx1"/>
            </a:solidFill>
          </a:ln>
        </p:spPr>
      </p:pic>
      <p:cxnSp>
        <p:nvCxnSpPr>
          <p:cNvPr id="13" name="Straight Connector 12"/>
          <p:cNvCxnSpPr/>
          <p:nvPr/>
        </p:nvCxnSpPr>
        <p:spPr>
          <a:xfrm flipV="1">
            <a:off x="17657275" y="5316276"/>
            <a:ext cx="1718509" cy="1389324"/>
          </a:xfrm>
          <a:prstGeom prst="line">
            <a:avLst/>
          </a:prstGeom>
          <a:ln w="76200">
            <a:solidFill>
              <a:schemeClr val="bg1">
                <a:lumMod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49106" t="27880" r="19376" b="16643"/>
          <a:stretch/>
        </p:blipFill>
        <p:spPr>
          <a:xfrm>
            <a:off x="19888795" y="6830593"/>
            <a:ext cx="3078480" cy="3048000"/>
          </a:xfrm>
          <a:prstGeom prst="rect">
            <a:avLst/>
          </a:prstGeom>
          <a:ln w="57150">
            <a:solidFill>
              <a:schemeClr val="tx1"/>
            </a:solidFill>
          </a:ln>
        </p:spPr>
      </p:pic>
      <p:cxnSp>
        <p:nvCxnSpPr>
          <p:cNvPr id="18" name="Straight Connector 17"/>
          <p:cNvCxnSpPr>
            <a:cxnSpLocks/>
            <a:endCxn id="16" idx="1"/>
          </p:cNvCxnSpPr>
          <p:nvPr/>
        </p:nvCxnSpPr>
        <p:spPr>
          <a:xfrm>
            <a:off x="17657275" y="7798180"/>
            <a:ext cx="2231520" cy="556413"/>
          </a:xfrm>
          <a:prstGeom prst="line">
            <a:avLst/>
          </a:prstGeom>
          <a:ln w="76200">
            <a:solidFill>
              <a:srgbClr val="0000FF"/>
            </a:solidFill>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1026" name="Picture 2" descr="Seeing the International Space St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2108" y="10221113"/>
            <a:ext cx="3792584" cy="2417773"/>
          </a:xfrm>
          <a:prstGeom prst="rect">
            <a:avLst/>
          </a:prstGeom>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6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System” Components</a:t>
            </a:r>
          </a:p>
        </p:txBody>
      </p:sp>
      <p:sp>
        <p:nvSpPr>
          <p:cNvPr id="20" name="Slide Number Placeholder 19"/>
          <p:cNvSpPr>
            <a:spLocks noGrp="1"/>
          </p:cNvSpPr>
          <p:nvPr>
            <p:ph type="sldNum" sz="quarter" idx="12"/>
          </p:nvPr>
        </p:nvSpPr>
        <p:spPr/>
        <p:txBody>
          <a:bodyPr/>
          <a:lstStyle/>
          <a:p>
            <a:fld id="{86CB4B4D-7CA3-9044-876B-883B54F8677D}" type="slidenum">
              <a:rPr lang="en-US" smtClean="0"/>
              <a:t>6</a:t>
            </a:fld>
            <a:endParaRPr lang="en-US" dirty="0"/>
          </a:p>
        </p:txBody>
      </p:sp>
      <p:grpSp>
        <p:nvGrpSpPr>
          <p:cNvPr id="5" name="Group 4">
            <a:extLst>
              <a:ext uri="{FF2B5EF4-FFF2-40B4-BE49-F238E27FC236}">
                <a16:creationId xmlns:a16="http://schemas.microsoft.com/office/drawing/2014/main" id="{B08703AF-207E-49D3-AB4C-6078994E1EB4}"/>
              </a:ext>
            </a:extLst>
          </p:cNvPr>
          <p:cNvGrpSpPr/>
          <p:nvPr/>
        </p:nvGrpSpPr>
        <p:grpSpPr>
          <a:xfrm>
            <a:off x="1236523" y="2784121"/>
            <a:ext cx="11184077" cy="10245327"/>
            <a:chOff x="1960002" y="2286000"/>
            <a:chExt cx="11184077" cy="10245327"/>
          </a:xfrm>
        </p:grpSpPr>
        <p:pic>
          <p:nvPicPr>
            <p:cNvPr id="4" name="Graphic 3" descr="First aid kit outline">
              <a:extLst>
                <a:ext uri="{FF2B5EF4-FFF2-40B4-BE49-F238E27FC236}">
                  <a16:creationId xmlns:a16="http://schemas.microsoft.com/office/drawing/2014/main" id="{62CE7A66-B288-42A6-BFEA-E8FBBF10E6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0002" y="2286000"/>
              <a:ext cx="11184077" cy="10245327"/>
            </a:xfrm>
            <a:prstGeom prst="rect">
              <a:avLst/>
            </a:prstGeom>
          </p:spPr>
        </p:pic>
        <p:sp>
          <p:nvSpPr>
            <p:cNvPr id="22" name="TextBox 21"/>
            <p:cNvSpPr txBox="1"/>
            <p:nvPr/>
          </p:nvSpPr>
          <p:spPr>
            <a:xfrm>
              <a:off x="3039080" y="5111226"/>
              <a:ext cx="8991600" cy="5709113"/>
            </a:xfrm>
            <a:prstGeom prst="roundRect">
              <a:avLst>
                <a:gd name="adj" fmla="val 7212"/>
              </a:avLst>
            </a:prstGeom>
            <a:solidFill>
              <a:schemeClr val="tx2">
                <a:lumMod val="20000"/>
                <a:lumOff val="80000"/>
              </a:schemeClr>
            </a:solidFill>
            <a:ln w="38100">
              <a:noFill/>
            </a:ln>
          </p:spPr>
          <p:txBody>
            <a:bodyPr wrap="square" lIns="274320" tIns="274320" rIns="274320" bIns="274320" rtlCol="0">
              <a:noAutofit/>
            </a:bodyPr>
            <a:lstStyle/>
            <a:p>
              <a:pPr algn="ctr"/>
              <a:r>
                <a:rPr lang="en-US" sz="4800" b="1" u="sng" dirty="0"/>
                <a:t>“PRIME” MEDICAL KIT</a:t>
              </a:r>
            </a:p>
            <a:p>
              <a:endParaRPr lang="en-US" sz="4000" dirty="0"/>
            </a:p>
            <a:p>
              <a:r>
                <a:rPr lang="en-US" sz="4000" dirty="0"/>
                <a:t>Planned monitoring and unplanned events</a:t>
              </a:r>
            </a:p>
            <a:p>
              <a:pPr marL="742950" lvl="1" indent="-285750">
                <a:buFont typeface="Arial" panose="020B0604020202020204" pitchFamily="34" charset="0"/>
                <a:buChar char="•"/>
              </a:pPr>
              <a:r>
                <a:rPr lang="en-US" sz="4000" dirty="0"/>
                <a:t>Medical Equipment</a:t>
              </a:r>
            </a:p>
            <a:p>
              <a:pPr marL="742950" lvl="1" indent="-285750">
                <a:buFont typeface="Arial" panose="020B0604020202020204" pitchFamily="34" charset="0"/>
                <a:buChar char="•"/>
              </a:pPr>
              <a:r>
                <a:rPr lang="en-US" sz="4000" dirty="0"/>
                <a:t>Pharmaceuticals</a:t>
              </a:r>
            </a:p>
          </p:txBody>
        </p:sp>
      </p:grpSp>
      <p:grpSp>
        <p:nvGrpSpPr>
          <p:cNvPr id="19" name="Group 18">
            <a:extLst>
              <a:ext uri="{FF2B5EF4-FFF2-40B4-BE49-F238E27FC236}">
                <a16:creationId xmlns:a16="http://schemas.microsoft.com/office/drawing/2014/main" id="{99A91501-0EBA-445C-8852-87CA53E73F18}"/>
              </a:ext>
            </a:extLst>
          </p:cNvPr>
          <p:cNvGrpSpPr/>
          <p:nvPr/>
        </p:nvGrpSpPr>
        <p:grpSpPr>
          <a:xfrm>
            <a:off x="11861592" y="4186354"/>
            <a:ext cx="6511482" cy="4847596"/>
            <a:chOff x="1960002" y="2286000"/>
            <a:chExt cx="11184077" cy="10245327"/>
          </a:xfrm>
        </p:grpSpPr>
        <p:pic>
          <p:nvPicPr>
            <p:cNvPr id="21" name="Graphic 20" descr="First aid kit outline">
              <a:extLst>
                <a:ext uri="{FF2B5EF4-FFF2-40B4-BE49-F238E27FC236}">
                  <a16:creationId xmlns:a16="http://schemas.microsoft.com/office/drawing/2014/main" id="{91833D1C-78B0-42A4-9A03-39459E9AC1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0002" y="2286000"/>
              <a:ext cx="11184077" cy="10245327"/>
            </a:xfrm>
            <a:prstGeom prst="rect">
              <a:avLst/>
            </a:prstGeom>
          </p:spPr>
        </p:pic>
        <p:sp>
          <p:nvSpPr>
            <p:cNvPr id="31" name="TextBox 30">
              <a:extLst>
                <a:ext uri="{FF2B5EF4-FFF2-40B4-BE49-F238E27FC236}">
                  <a16:creationId xmlns:a16="http://schemas.microsoft.com/office/drawing/2014/main" id="{713476D6-3BE9-4FF2-AB3F-6C0E5104274C}"/>
                </a:ext>
              </a:extLst>
            </p:cNvPr>
            <p:cNvSpPr txBox="1"/>
            <p:nvPr/>
          </p:nvSpPr>
          <p:spPr>
            <a:xfrm>
              <a:off x="3039080" y="5111226"/>
              <a:ext cx="8991600" cy="5709114"/>
            </a:xfrm>
            <a:prstGeom prst="roundRect">
              <a:avLst>
                <a:gd name="adj" fmla="val 7212"/>
              </a:avLst>
            </a:prstGeom>
            <a:solidFill>
              <a:schemeClr val="tx2">
                <a:lumMod val="20000"/>
                <a:lumOff val="80000"/>
              </a:schemeClr>
            </a:solidFill>
            <a:ln w="38100">
              <a:noFill/>
            </a:ln>
          </p:spPr>
          <p:txBody>
            <a:bodyPr wrap="square" lIns="274320" tIns="274320" rIns="274320" bIns="274320" rtlCol="0" anchor="ctr">
              <a:noAutofit/>
            </a:bodyPr>
            <a:lstStyle/>
            <a:p>
              <a:pPr algn="ctr"/>
              <a:r>
                <a:rPr lang="en-US" sz="4800" b="1" dirty="0"/>
                <a:t>POST-LAUNCH RESOURCES</a:t>
              </a:r>
            </a:p>
          </p:txBody>
        </p:sp>
      </p:grpSp>
      <p:grpSp>
        <p:nvGrpSpPr>
          <p:cNvPr id="36" name="Group 35">
            <a:extLst>
              <a:ext uri="{FF2B5EF4-FFF2-40B4-BE49-F238E27FC236}">
                <a16:creationId xmlns:a16="http://schemas.microsoft.com/office/drawing/2014/main" id="{9F6AA25B-AD9F-4FF6-93D1-F5F6603F51A7}"/>
              </a:ext>
            </a:extLst>
          </p:cNvPr>
          <p:cNvGrpSpPr/>
          <p:nvPr/>
        </p:nvGrpSpPr>
        <p:grpSpPr>
          <a:xfrm>
            <a:off x="17720118" y="4186354"/>
            <a:ext cx="6511482" cy="4847596"/>
            <a:chOff x="1960002" y="2286000"/>
            <a:chExt cx="11184077" cy="10245327"/>
          </a:xfrm>
        </p:grpSpPr>
        <p:pic>
          <p:nvPicPr>
            <p:cNvPr id="37" name="Graphic 36" descr="First aid kit outline">
              <a:extLst>
                <a:ext uri="{FF2B5EF4-FFF2-40B4-BE49-F238E27FC236}">
                  <a16:creationId xmlns:a16="http://schemas.microsoft.com/office/drawing/2014/main" id="{09F5F927-CDA7-4440-921C-422C6CBD69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0002" y="2286000"/>
              <a:ext cx="11184077" cy="10245327"/>
            </a:xfrm>
            <a:prstGeom prst="rect">
              <a:avLst/>
            </a:prstGeom>
          </p:spPr>
        </p:pic>
        <p:sp>
          <p:nvSpPr>
            <p:cNvPr id="38" name="TextBox 37">
              <a:extLst>
                <a:ext uri="{FF2B5EF4-FFF2-40B4-BE49-F238E27FC236}">
                  <a16:creationId xmlns:a16="http://schemas.microsoft.com/office/drawing/2014/main" id="{A9BD6BF1-53D9-403C-B571-6CD39E730E25}"/>
                </a:ext>
              </a:extLst>
            </p:cNvPr>
            <p:cNvSpPr txBox="1"/>
            <p:nvPr/>
          </p:nvSpPr>
          <p:spPr>
            <a:xfrm>
              <a:off x="3039080" y="5111226"/>
              <a:ext cx="8991600" cy="5709114"/>
            </a:xfrm>
            <a:prstGeom prst="roundRect">
              <a:avLst>
                <a:gd name="adj" fmla="val 7212"/>
              </a:avLst>
            </a:prstGeom>
            <a:solidFill>
              <a:schemeClr val="tx2">
                <a:lumMod val="20000"/>
                <a:lumOff val="80000"/>
              </a:schemeClr>
            </a:solidFill>
            <a:ln w="38100">
              <a:noFill/>
            </a:ln>
          </p:spPr>
          <p:txBody>
            <a:bodyPr wrap="square" lIns="274320" tIns="274320" rIns="274320" bIns="274320" rtlCol="0" anchor="ctr">
              <a:noAutofit/>
            </a:bodyPr>
            <a:lstStyle/>
            <a:p>
              <a:pPr algn="ctr"/>
              <a:r>
                <a:rPr lang="en-US" sz="4800" b="1" dirty="0"/>
                <a:t>PERSONAL MEDICAL ITEMS</a:t>
              </a:r>
            </a:p>
          </p:txBody>
        </p:sp>
      </p:grpSp>
      <p:grpSp>
        <p:nvGrpSpPr>
          <p:cNvPr id="39" name="Group 38">
            <a:extLst>
              <a:ext uri="{FF2B5EF4-FFF2-40B4-BE49-F238E27FC236}">
                <a16:creationId xmlns:a16="http://schemas.microsoft.com/office/drawing/2014/main" id="{6E438105-D28E-48BE-AC86-6A97A37DC23B}"/>
              </a:ext>
            </a:extLst>
          </p:cNvPr>
          <p:cNvGrpSpPr/>
          <p:nvPr/>
        </p:nvGrpSpPr>
        <p:grpSpPr>
          <a:xfrm>
            <a:off x="14685229" y="8087540"/>
            <a:ext cx="6511482" cy="4847596"/>
            <a:chOff x="1960002" y="2286000"/>
            <a:chExt cx="11184077" cy="10245327"/>
          </a:xfrm>
        </p:grpSpPr>
        <p:pic>
          <p:nvPicPr>
            <p:cNvPr id="40" name="Graphic 39" descr="First aid kit outline">
              <a:extLst>
                <a:ext uri="{FF2B5EF4-FFF2-40B4-BE49-F238E27FC236}">
                  <a16:creationId xmlns:a16="http://schemas.microsoft.com/office/drawing/2014/main" id="{E7FF756D-BB95-4033-A473-CCA07CBC5E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0002" y="2286000"/>
              <a:ext cx="11184077" cy="10245327"/>
            </a:xfrm>
            <a:prstGeom prst="rect">
              <a:avLst/>
            </a:prstGeom>
          </p:spPr>
        </p:pic>
        <p:sp>
          <p:nvSpPr>
            <p:cNvPr id="41" name="TextBox 40">
              <a:extLst>
                <a:ext uri="{FF2B5EF4-FFF2-40B4-BE49-F238E27FC236}">
                  <a16:creationId xmlns:a16="http://schemas.microsoft.com/office/drawing/2014/main" id="{437198CA-8AD3-4183-889A-0DA76C47E24E}"/>
                </a:ext>
              </a:extLst>
            </p:cNvPr>
            <p:cNvSpPr txBox="1"/>
            <p:nvPr/>
          </p:nvSpPr>
          <p:spPr>
            <a:xfrm>
              <a:off x="3039080" y="5111226"/>
              <a:ext cx="8991600" cy="5709114"/>
            </a:xfrm>
            <a:prstGeom prst="roundRect">
              <a:avLst>
                <a:gd name="adj" fmla="val 7212"/>
              </a:avLst>
            </a:prstGeom>
            <a:solidFill>
              <a:schemeClr val="tx2">
                <a:lumMod val="20000"/>
                <a:lumOff val="80000"/>
              </a:schemeClr>
            </a:solidFill>
            <a:ln w="38100">
              <a:noFill/>
            </a:ln>
          </p:spPr>
          <p:txBody>
            <a:bodyPr wrap="square" lIns="274320" tIns="274320" rIns="274320" bIns="274320" rtlCol="0" anchor="ctr">
              <a:noAutofit/>
            </a:bodyPr>
            <a:lstStyle/>
            <a:p>
              <a:pPr algn="ctr"/>
              <a:r>
                <a:rPr lang="en-US" sz="4800" b="1" dirty="0"/>
                <a:t>CREW SURVIVAL KIT</a:t>
              </a:r>
            </a:p>
            <a:p>
              <a:pPr marL="457200" indent="-457200" algn="ctr">
                <a:buFont typeface="Arial" panose="020B0604020202020204" pitchFamily="34" charset="0"/>
                <a:buChar char="•"/>
              </a:pPr>
              <a:r>
                <a:rPr lang="en-US" sz="3200" b="1" dirty="0"/>
                <a:t>Post-landing water ops</a:t>
              </a:r>
            </a:p>
            <a:p>
              <a:pPr marL="457200" indent="-457200" algn="ctr">
                <a:buFont typeface="Arial" panose="020B0604020202020204" pitchFamily="34" charset="0"/>
                <a:buChar char="•"/>
              </a:pPr>
              <a:r>
                <a:rPr lang="en-US" sz="3200" b="1" dirty="0"/>
                <a:t>First Aid Subpack</a:t>
              </a:r>
              <a:endParaRPr lang="en-US" sz="4800" b="1" dirty="0"/>
            </a:p>
          </p:txBody>
        </p:sp>
      </p:grpSp>
    </p:spTree>
    <p:extLst>
      <p:ext uri="{BB962C8B-B14F-4D97-AF65-F5344CB8AC3E}">
        <p14:creationId xmlns:p14="http://schemas.microsoft.com/office/powerpoint/2010/main" val="368437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16085" y="8534400"/>
            <a:ext cx="2352614" cy="3884488"/>
          </a:xfrm>
          <a:prstGeom prst="rect">
            <a:avLst/>
          </a:prstGeom>
          <a:solidFill>
            <a:srgbClr val="FFCCCC"/>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Mass Allocation: </a:t>
            </a:r>
          </a:p>
          <a:p>
            <a:pPr algn="ctr"/>
            <a:r>
              <a:rPr lang="en-US" sz="2800" b="1" dirty="0">
                <a:solidFill>
                  <a:schemeClr val="tx1"/>
                </a:solidFill>
              </a:rPr>
              <a:t>30 lbs</a:t>
            </a:r>
          </a:p>
          <a:p>
            <a:pPr algn="ctr"/>
            <a:endParaRPr lang="en-US" sz="2800" b="1" dirty="0">
              <a:solidFill>
                <a:schemeClr val="tx1"/>
              </a:solidFill>
            </a:endParaRPr>
          </a:p>
          <a:p>
            <a:pPr algn="ctr"/>
            <a:r>
              <a:rPr lang="en-US" sz="2800" b="1" dirty="0">
                <a:solidFill>
                  <a:schemeClr val="tx1"/>
                </a:solidFill>
              </a:rPr>
              <a:t>Volume Allocation: ~1,116 in</a:t>
            </a:r>
            <a:r>
              <a:rPr lang="en-US" sz="2800" b="1" baseline="30000" dirty="0">
                <a:solidFill>
                  <a:schemeClr val="tx1"/>
                </a:solidFill>
              </a:rPr>
              <a:t>3</a:t>
            </a:r>
          </a:p>
        </p:txBody>
      </p:sp>
      <p:sp>
        <p:nvSpPr>
          <p:cNvPr id="2" name="Title 1"/>
          <p:cNvSpPr>
            <a:spLocks noGrp="1"/>
          </p:cNvSpPr>
          <p:nvPr>
            <p:ph type="title"/>
          </p:nvPr>
        </p:nvSpPr>
        <p:spPr/>
        <p:txBody>
          <a:bodyPr/>
          <a:lstStyle/>
          <a:p>
            <a:r>
              <a:rPr lang="en-US" dirty="0"/>
              <a:t>Prime Medical Kit Constraints</a:t>
            </a:r>
          </a:p>
        </p:txBody>
      </p:sp>
      <p:sp>
        <p:nvSpPr>
          <p:cNvPr id="12" name="Slide Number Placeholder 11"/>
          <p:cNvSpPr>
            <a:spLocks noGrp="1"/>
          </p:cNvSpPr>
          <p:nvPr>
            <p:ph type="sldNum" sz="quarter" idx="12"/>
          </p:nvPr>
        </p:nvSpPr>
        <p:spPr/>
        <p:txBody>
          <a:bodyPr/>
          <a:lstStyle/>
          <a:p>
            <a:fld id="{86CB4B4D-7CA3-9044-876B-883B54F8677D}" type="slidenum">
              <a:rPr lang="en-US" smtClean="0"/>
              <a:t>7</a:t>
            </a:fld>
            <a:endParaRPr lang="en-US" dirty="0"/>
          </a:p>
        </p:txBody>
      </p:sp>
      <p:pic>
        <p:nvPicPr>
          <p:cNvPr id="5" name="Picture 2" descr="cid:image001.jpg@01D4FEA5.EE6AE9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085" y="8610969"/>
            <a:ext cx="3469836" cy="3737891"/>
          </a:xfrm>
          <a:prstGeom prst="rect">
            <a:avLst/>
          </a:prstGeom>
          <a:solidFill>
            <a:srgbClr val="FFFFFF">
              <a:alpha val="21176"/>
            </a:srgbClr>
          </a:solidFill>
          <a:ln w="57150">
            <a:solidFill>
              <a:schemeClr val="tx1"/>
            </a:solidFill>
          </a:ln>
        </p:spPr>
      </p:pic>
      <p:sp>
        <p:nvSpPr>
          <p:cNvPr id="7" name="TextBox 6"/>
          <p:cNvSpPr txBox="1"/>
          <p:nvPr/>
        </p:nvSpPr>
        <p:spPr>
          <a:xfrm>
            <a:off x="8199174" y="12414521"/>
            <a:ext cx="3124200" cy="461665"/>
          </a:xfrm>
          <a:prstGeom prst="rect">
            <a:avLst/>
          </a:prstGeom>
          <a:noFill/>
        </p:spPr>
        <p:txBody>
          <a:bodyPr wrap="square" rtlCol="0">
            <a:spAutoFit/>
          </a:bodyPr>
          <a:lstStyle/>
          <a:p>
            <a:pPr algn="ctr"/>
            <a:r>
              <a:rPr lang="en-US" sz="2400" b="1" u="none" dirty="0">
                <a:latin typeface="+mn-lt"/>
              </a:rPr>
              <a:t>Load Constraints</a:t>
            </a:r>
          </a:p>
        </p:txBody>
      </p:sp>
      <p:pic>
        <p:nvPicPr>
          <p:cNvPr id="13" name="Picture 12"/>
          <p:cNvPicPr>
            <a:picLocks noChangeAspect="1"/>
          </p:cNvPicPr>
          <p:nvPr/>
        </p:nvPicPr>
        <p:blipFill rotWithShape="1">
          <a:blip r:embed="rId4"/>
          <a:srcRect t="7910" b="7831"/>
          <a:stretch/>
        </p:blipFill>
        <p:spPr>
          <a:xfrm>
            <a:off x="17787009" y="5136418"/>
            <a:ext cx="5147554" cy="5783054"/>
          </a:xfrm>
          <a:prstGeom prst="rect">
            <a:avLst/>
          </a:prstGeom>
          <a:solidFill>
            <a:srgbClr val="FFFFFF">
              <a:alpha val="21176"/>
            </a:srgbClr>
          </a:solidFill>
          <a:ln w="57150">
            <a:solidFill>
              <a:schemeClr val="tx1"/>
            </a:solidFill>
          </a:ln>
        </p:spPr>
      </p:pic>
      <p:pic>
        <p:nvPicPr>
          <p:cNvPr id="14" name="Picture 13"/>
          <p:cNvPicPr>
            <a:picLocks noChangeAspect="1"/>
          </p:cNvPicPr>
          <p:nvPr/>
        </p:nvPicPr>
        <p:blipFill rotWithShape="1">
          <a:blip r:embed="rId5"/>
          <a:srcRect t="505"/>
          <a:stretch/>
        </p:blipFill>
        <p:spPr>
          <a:xfrm>
            <a:off x="935037" y="3084265"/>
            <a:ext cx="6327910" cy="9264595"/>
          </a:xfrm>
          <a:prstGeom prst="rect">
            <a:avLst/>
          </a:prstGeom>
          <a:ln w="57150">
            <a:solidFill>
              <a:schemeClr val="tx1"/>
            </a:solidFill>
          </a:ln>
        </p:spPr>
      </p:pic>
      <p:pic>
        <p:nvPicPr>
          <p:cNvPr id="1026" name="Picture 2" descr="P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2699" y="3084265"/>
            <a:ext cx="6096000" cy="4572000"/>
          </a:xfrm>
          <a:prstGeom prst="rect">
            <a:avLst/>
          </a:prstGeom>
          <a:solidFill>
            <a:srgbClr val="FFFFFF">
              <a:alpha val="21176"/>
            </a:srgbClr>
          </a:solidFill>
          <a:ln w="57150">
            <a:solidFill>
              <a:schemeClr val="tx1"/>
            </a:solidFill>
          </a:ln>
        </p:spPr>
      </p:pic>
      <p:sp>
        <p:nvSpPr>
          <p:cNvPr id="19" name="Oval 18"/>
          <p:cNvSpPr/>
          <p:nvPr/>
        </p:nvSpPr>
        <p:spPr>
          <a:xfrm>
            <a:off x="10109304" y="3381376"/>
            <a:ext cx="1397573" cy="13975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1648572" y="3048000"/>
            <a:ext cx="511643" cy="1150858"/>
          </a:xfrm>
          <a:prstGeom prst="roundRect">
            <a:avLst/>
          </a:prstGeom>
          <a:solidFill>
            <a:srgbClr val="FFFFFF">
              <a:alpha val="50196"/>
            </a:srgbClr>
          </a:solidFill>
          <a:ln>
            <a:solidFill>
              <a:srgbClr val="FF0000"/>
            </a:solidFill>
          </a:ln>
        </p:spPr>
        <p:txBody>
          <a:bodyPr wrap="square" rtlCol="0">
            <a:spAutoFit/>
          </a:bodyPr>
          <a:lstStyle/>
          <a:p>
            <a:r>
              <a:rPr lang="en-US" sz="6600" dirty="0">
                <a:solidFill>
                  <a:srgbClr val="C00000"/>
                </a:solidFill>
              </a:rPr>
              <a:t>!</a:t>
            </a:r>
            <a:endParaRPr lang="en-US" dirty="0">
              <a:solidFill>
                <a:srgbClr val="C00000"/>
              </a:solidFill>
            </a:endParaRPr>
          </a:p>
        </p:txBody>
      </p:sp>
      <p:sp>
        <p:nvSpPr>
          <p:cNvPr id="23" name="Oval 22"/>
          <p:cNvSpPr/>
          <p:nvPr/>
        </p:nvSpPr>
        <p:spPr>
          <a:xfrm>
            <a:off x="8918661" y="8610969"/>
            <a:ext cx="2411818" cy="37378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9310880" y="9804769"/>
            <a:ext cx="511643" cy="1150858"/>
          </a:xfrm>
          <a:prstGeom prst="roundRect">
            <a:avLst/>
          </a:prstGeom>
          <a:solidFill>
            <a:srgbClr val="FFFFFF">
              <a:alpha val="50196"/>
            </a:srgbClr>
          </a:solidFill>
          <a:ln>
            <a:solidFill>
              <a:srgbClr val="FF0000"/>
            </a:solidFill>
          </a:ln>
        </p:spPr>
        <p:txBody>
          <a:bodyPr wrap="square" rtlCol="0">
            <a:spAutoFit/>
          </a:bodyPr>
          <a:lstStyle/>
          <a:p>
            <a:r>
              <a:rPr lang="en-US" sz="6600" dirty="0">
                <a:solidFill>
                  <a:srgbClr val="C00000"/>
                </a:solidFill>
              </a:rPr>
              <a:t>!</a:t>
            </a:r>
            <a:endParaRPr lang="en-US" dirty="0">
              <a:solidFill>
                <a:srgbClr val="C00000"/>
              </a:solidFill>
            </a:endParaRPr>
          </a:p>
        </p:txBody>
      </p:sp>
      <p:sp>
        <p:nvSpPr>
          <p:cNvPr id="26" name="Oval 25"/>
          <p:cNvSpPr/>
          <p:nvPr/>
        </p:nvSpPr>
        <p:spPr>
          <a:xfrm>
            <a:off x="4021356" y="7290740"/>
            <a:ext cx="1397573" cy="26660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503633" y="7608161"/>
            <a:ext cx="511643" cy="1150858"/>
          </a:xfrm>
          <a:prstGeom prst="roundRect">
            <a:avLst/>
          </a:prstGeom>
          <a:solidFill>
            <a:srgbClr val="FFFFFF">
              <a:alpha val="50196"/>
            </a:srgbClr>
          </a:solidFill>
          <a:ln>
            <a:solidFill>
              <a:srgbClr val="FF0000"/>
            </a:solidFill>
          </a:ln>
        </p:spPr>
        <p:txBody>
          <a:bodyPr wrap="square" rtlCol="0">
            <a:spAutoFit/>
          </a:bodyPr>
          <a:lstStyle/>
          <a:p>
            <a:r>
              <a:rPr lang="en-US" sz="6600" dirty="0">
                <a:solidFill>
                  <a:srgbClr val="C00000"/>
                </a:solidFill>
              </a:rPr>
              <a:t>!</a:t>
            </a:r>
            <a:endParaRPr lang="en-US" dirty="0">
              <a:solidFill>
                <a:srgbClr val="C00000"/>
              </a:solidFill>
            </a:endParaRPr>
          </a:p>
        </p:txBody>
      </p:sp>
      <p:sp>
        <p:nvSpPr>
          <p:cNvPr id="28" name="TextBox 27"/>
          <p:cNvSpPr txBox="1"/>
          <p:nvPr/>
        </p:nvSpPr>
        <p:spPr>
          <a:xfrm>
            <a:off x="7960837" y="7721925"/>
            <a:ext cx="5951978" cy="461665"/>
          </a:xfrm>
          <a:prstGeom prst="rect">
            <a:avLst/>
          </a:prstGeom>
          <a:noFill/>
        </p:spPr>
        <p:txBody>
          <a:bodyPr wrap="square" rtlCol="0">
            <a:spAutoFit/>
          </a:bodyPr>
          <a:lstStyle/>
          <a:p>
            <a:pPr algn="ctr"/>
            <a:r>
              <a:rPr lang="en-US" sz="2400" b="1" u="none" dirty="0">
                <a:latin typeface="+mn-lt"/>
              </a:rPr>
              <a:t>Interference Constraints</a:t>
            </a:r>
          </a:p>
        </p:txBody>
      </p:sp>
      <p:sp>
        <p:nvSpPr>
          <p:cNvPr id="29" name="TextBox 28"/>
          <p:cNvSpPr txBox="1"/>
          <p:nvPr/>
        </p:nvSpPr>
        <p:spPr>
          <a:xfrm>
            <a:off x="1079394" y="12403108"/>
            <a:ext cx="5951978" cy="461665"/>
          </a:xfrm>
          <a:prstGeom prst="rect">
            <a:avLst/>
          </a:prstGeom>
          <a:noFill/>
        </p:spPr>
        <p:txBody>
          <a:bodyPr wrap="square" rtlCol="0">
            <a:spAutoFit/>
          </a:bodyPr>
          <a:lstStyle/>
          <a:p>
            <a:pPr algn="ctr"/>
            <a:r>
              <a:rPr lang="en-US" sz="2400" b="1" u="none" dirty="0">
                <a:latin typeface="+mn-lt"/>
              </a:rPr>
              <a:t>Open Cabin Constraints</a:t>
            </a:r>
          </a:p>
        </p:txBody>
      </p:sp>
      <p:sp>
        <p:nvSpPr>
          <p:cNvPr id="22" name="Right Arrow 21"/>
          <p:cNvSpPr/>
          <p:nvPr/>
        </p:nvSpPr>
        <p:spPr>
          <a:xfrm>
            <a:off x="15154069" y="6661063"/>
            <a:ext cx="2004115" cy="326290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3585357" y="9906000"/>
            <a:ext cx="511643" cy="1150858"/>
          </a:xfrm>
          <a:prstGeom prst="roundRect">
            <a:avLst/>
          </a:prstGeom>
          <a:solidFill>
            <a:srgbClr val="FFFFFF">
              <a:alpha val="50196"/>
            </a:srgbClr>
          </a:solidFill>
          <a:ln>
            <a:solidFill>
              <a:srgbClr val="FF0000"/>
            </a:solidFill>
          </a:ln>
        </p:spPr>
        <p:txBody>
          <a:bodyPr wrap="square" rtlCol="0">
            <a:spAutoFit/>
          </a:bodyPr>
          <a:lstStyle/>
          <a:p>
            <a:r>
              <a:rPr lang="en-US" sz="6600" dirty="0">
                <a:solidFill>
                  <a:srgbClr val="C00000"/>
                </a:solidFill>
              </a:rPr>
              <a:t>!</a:t>
            </a:r>
            <a:endParaRPr lang="en-US" dirty="0">
              <a:solidFill>
                <a:srgbClr val="C00000"/>
              </a:solidFill>
            </a:endParaRPr>
          </a:p>
        </p:txBody>
      </p:sp>
      <p:sp>
        <p:nvSpPr>
          <p:cNvPr id="40" name="TextBox 39"/>
          <p:cNvSpPr txBox="1"/>
          <p:nvPr/>
        </p:nvSpPr>
        <p:spPr>
          <a:xfrm>
            <a:off x="11383598" y="12414521"/>
            <a:ext cx="3124200" cy="830997"/>
          </a:xfrm>
          <a:prstGeom prst="rect">
            <a:avLst/>
          </a:prstGeom>
          <a:noFill/>
        </p:spPr>
        <p:txBody>
          <a:bodyPr wrap="square" rtlCol="0">
            <a:spAutoFit/>
          </a:bodyPr>
          <a:lstStyle/>
          <a:p>
            <a:pPr algn="ctr"/>
            <a:r>
              <a:rPr lang="en-US" sz="2400" b="1" u="none" dirty="0">
                <a:latin typeface="+mn-lt"/>
              </a:rPr>
              <a:t>Mass/Volume Constraints</a:t>
            </a:r>
          </a:p>
        </p:txBody>
      </p:sp>
    </p:spTree>
    <p:extLst>
      <p:ext uri="{BB962C8B-B14F-4D97-AF65-F5344CB8AC3E}">
        <p14:creationId xmlns:p14="http://schemas.microsoft.com/office/powerpoint/2010/main" val="17531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What Goes In the Prime Kit</a:t>
            </a:r>
          </a:p>
        </p:txBody>
      </p:sp>
      <p:sp>
        <p:nvSpPr>
          <p:cNvPr id="4" name="Content Placeholder 2"/>
          <p:cNvSpPr>
            <a:spLocks noGrp="1"/>
          </p:cNvSpPr>
          <p:nvPr>
            <p:ph idx="1"/>
          </p:nvPr>
        </p:nvSpPr>
        <p:spPr>
          <a:xfrm>
            <a:off x="1676400" y="10334798"/>
            <a:ext cx="10515600" cy="646771"/>
          </a:xfrm>
        </p:spPr>
        <p:txBody>
          <a:bodyPr vert="horz" lIns="91440" tIns="45720" rIns="91440" bIns="45720" rtlCol="0">
            <a:noAutofit/>
          </a:bodyPr>
          <a:lstStyle/>
          <a:p>
            <a:pPr marL="0" indent="0">
              <a:buNone/>
            </a:pPr>
            <a:r>
              <a:rPr lang="en-US" sz="4000" b="1" dirty="0"/>
              <a:t>We needed a process that </a:t>
            </a:r>
            <a:r>
              <a:rPr lang="en-US" sz="4000" b="1" u="sng" dirty="0"/>
              <a:t>was</a:t>
            </a:r>
            <a:r>
              <a:rPr lang="en-US" sz="4000" b="1" dirty="0"/>
              <a:t>:</a:t>
            </a:r>
            <a:endParaRPr lang="en-US" sz="4000" dirty="0"/>
          </a:p>
        </p:txBody>
      </p:sp>
      <p:sp>
        <p:nvSpPr>
          <p:cNvPr id="10" name="Slide Number Placeholder 9"/>
          <p:cNvSpPr>
            <a:spLocks noGrp="1"/>
          </p:cNvSpPr>
          <p:nvPr>
            <p:ph type="sldNum" sz="quarter" idx="12"/>
          </p:nvPr>
        </p:nvSpPr>
        <p:spPr/>
        <p:txBody>
          <a:bodyPr/>
          <a:lstStyle/>
          <a:p>
            <a:fld id="{86CB4B4D-7CA3-9044-876B-883B54F8677D}" type="slidenum">
              <a:rPr lang="en-US" smtClean="0"/>
              <a:t>8</a:t>
            </a:fld>
            <a:endParaRPr lang="en-US" dirty="0"/>
          </a:p>
        </p:txBody>
      </p:sp>
      <p:sp>
        <p:nvSpPr>
          <p:cNvPr id="11" name="Content Placeholder 2"/>
          <p:cNvSpPr txBox="1">
            <a:spLocks/>
          </p:cNvSpPr>
          <p:nvPr/>
        </p:nvSpPr>
        <p:spPr>
          <a:xfrm>
            <a:off x="1701918" y="3571413"/>
            <a:ext cx="21615282" cy="848187"/>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US" sz="4000" b="1" dirty="0"/>
              <a:t>We needed a process that </a:t>
            </a:r>
            <a:r>
              <a:rPr lang="en-US" sz="4000" b="1" u="sng" dirty="0"/>
              <a:t>could</a:t>
            </a:r>
            <a:r>
              <a:rPr lang="en-US" sz="4000" b="1" dirty="0"/>
              <a:t>:</a:t>
            </a:r>
            <a:endParaRPr lang="en-US" sz="3200" dirty="0"/>
          </a:p>
        </p:txBody>
      </p:sp>
      <p:pic>
        <p:nvPicPr>
          <p:cNvPr id="2056" name="Picture 8" descr="Free Decision Line Icon - Available in SVG, PNG, EPS, AI &amp;amp; Icon fo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57" y="7177379"/>
            <a:ext cx="1769513" cy="176951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gnifier With Eye Outline Icon. Find Icon, Investigate Concept Symbol. Eye  With Magnifying Glass. Appearance, Aspect Stock Vector - Illustration of  icon, isolated: 1509088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897414" y="4222987"/>
            <a:ext cx="1720613" cy="172061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lashlight Icon High Res Stock Image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13727" t="11369" r="15503" b="22917"/>
          <a:stretch/>
        </p:blipFill>
        <p:spPr bwMode="auto">
          <a:xfrm>
            <a:off x="11865427" y="6027898"/>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2300399" y="8170762"/>
            <a:ext cx="1317628" cy="1317628"/>
          </a:xfrm>
          <a:prstGeom prst="rect">
            <a:avLst/>
          </a:prstGeom>
        </p:spPr>
      </p:pic>
      <p:sp>
        <p:nvSpPr>
          <p:cNvPr id="12" name="Content Placeholder 2"/>
          <p:cNvSpPr txBox="1">
            <a:spLocks/>
          </p:cNvSpPr>
          <p:nvPr/>
        </p:nvSpPr>
        <p:spPr>
          <a:xfrm>
            <a:off x="13819651" y="4608675"/>
            <a:ext cx="9865789" cy="4879715"/>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3600" dirty="0"/>
              <a:t>Drive research related to the development of future spaceflight-related medical technologies.</a:t>
            </a:r>
          </a:p>
          <a:p>
            <a:pPr marL="0" indent="0">
              <a:buNone/>
            </a:pPr>
            <a:endParaRPr lang="en-US" sz="3600" dirty="0"/>
          </a:p>
          <a:p>
            <a:pPr marL="0" indent="0">
              <a:buNone/>
            </a:pPr>
            <a:r>
              <a:rPr lang="en-US" sz="3600" dirty="0"/>
              <a:t>Illustrate the rationale behind the decisions made re: kit contents</a:t>
            </a:r>
          </a:p>
          <a:p>
            <a:pPr marL="0" indent="0">
              <a:buNone/>
            </a:pPr>
            <a:endParaRPr lang="en-US" sz="3600" dirty="0"/>
          </a:p>
          <a:p>
            <a:pPr marL="0" indent="0">
              <a:buNone/>
            </a:pPr>
            <a:r>
              <a:rPr lang="en-US" sz="3600" dirty="0"/>
              <a:t>Account for our constraints</a:t>
            </a:r>
          </a:p>
          <a:p>
            <a:pPr marL="0" indent="0">
              <a:buFont typeface="Arial" panose="020B0604020202020204" pitchFamily="34" charset="0"/>
              <a:buNone/>
            </a:pPr>
            <a:endParaRPr lang="en-US" sz="2800" dirty="0"/>
          </a:p>
        </p:txBody>
      </p:sp>
      <p:sp>
        <p:nvSpPr>
          <p:cNvPr id="13" name="Content Placeholder 2"/>
          <p:cNvSpPr txBox="1">
            <a:spLocks/>
          </p:cNvSpPr>
          <p:nvPr/>
        </p:nvSpPr>
        <p:spPr>
          <a:xfrm>
            <a:off x="2365167" y="4645285"/>
            <a:ext cx="9360881" cy="4879715"/>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3600" dirty="0"/>
              <a:t>Assist in identifying high priority medical conditions to plan for during deep space missions.</a:t>
            </a:r>
          </a:p>
          <a:p>
            <a:pPr marL="0" indent="0">
              <a:buNone/>
            </a:pPr>
            <a:endParaRPr lang="en-US" sz="3600" dirty="0"/>
          </a:p>
          <a:p>
            <a:pPr marL="0" indent="0">
              <a:buNone/>
            </a:pPr>
            <a:r>
              <a:rPr lang="en-US" sz="3600" dirty="0"/>
              <a:t>Drive decisions related to what medical resources/capability will be available aboard future deep space vehicles.</a:t>
            </a:r>
            <a:endParaRPr lang="en-US" sz="2800" dirty="0"/>
          </a:p>
        </p:txBody>
      </p:sp>
      <p:pic>
        <p:nvPicPr>
          <p:cNvPr id="3074" name="Picture 2" descr="Repeat Icons - Download Free Vector Icons | Noun Proj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968" y="11155182"/>
            <a:ext cx="1495710" cy="1495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7"/>
          <a:srcRect l="22800" t="14411" r="22800" b="20343"/>
          <a:stretch/>
        </p:blipFill>
        <p:spPr>
          <a:xfrm>
            <a:off x="17016095" y="11387329"/>
            <a:ext cx="797004" cy="1031417"/>
          </a:xfrm>
          <a:prstGeom prst="rect">
            <a:avLst/>
          </a:prstGeom>
        </p:spPr>
      </p:pic>
      <p:pic>
        <p:nvPicPr>
          <p:cNvPr id="3078" name="Picture 6" descr="Counting Icons - Download Free Vector Icons | Noun Proje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688" y="11173813"/>
            <a:ext cx="1458449" cy="1458449"/>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a:xfrm>
            <a:off x="18026568" y="11621297"/>
            <a:ext cx="3226124" cy="743877"/>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3600" dirty="0"/>
              <a:t>Documented</a:t>
            </a:r>
          </a:p>
        </p:txBody>
      </p:sp>
      <p:sp>
        <p:nvSpPr>
          <p:cNvPr id="19" name="Content Placeholder 2"/>
          <p:cNvSpPr txBox="1">
            <a:spLocks/>
          </p:cNvSpPr>
          <p:nvPr/>
        </p:nvSpPr>
        <p:spPr>
          <a:xfrm>
            <a:off x="2133600" y="11621297"/>
            <a:ext cx="6392851" cy="743877"/>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3600" dirty="0"/>
              <a:t>Quantitative where possible</a:t>
            </a:r>
          </a:p>
        </p:txBody>
      </p:sp>
      <p:sp>
        <p:nvSpPr>
          <p:cNvPr id="20" name="Content Placeholder 2"/>
          <p:cNvSpPr txBox="1">
            <a:spLocks/>
          </p:cNvSpPr>
          <p:nvPr/>
        </p:nvSpPr>
        <p:spPr>
          <a:xfrm>
            <a:off x="10539618" y="11621297"/>
            <a:ext cx="6192415" cy="1332703"/>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3600" dirty="0"/>
              <a:t>Repeatable (without repeating all the work)</a:t>
            </a:r>
          </a:p>
        </p:txBody>
      </p:sp>
      <p:pic>
        <p:nvPicPr>
          <p:cNvPr id="3080" name="Picture 8" descr="Priority Icons - Download Free Vector Icons | Noun Proje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688" y="4596101"/>
            <a:ext cx="1604503" cy="160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7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Tools</a:t>
            </a:r>
          </a:p>
        </p:txBody>
      </p:sp>
      <p:sp>
        <p:nvSpPr>
          <p:cNvPr id="3" name="Content Placeholder 2"/>
          <p:cNvSpPr>
            <a:spLocks noGrp="1"/>
          </p:cNvSpPr>
          <p:nvPr>
            <p:ph idx="1"/>
          </p:nvPr>
        </p:nvSpPr>
        <p:spPr>
          <a:xfrm>
            <a:off x="2628900" y="4661554"/>
            <a:ext cx="9715500" cy="8749646"/>
          </a:xfrm>
        </p:spPr>
        <p:txBody>
          <a:bodyPr>
            <a:noAutofit/>
          </a:bodyPr>
          <a:lstStyle/>
          <a:p>
            <a:pPr marL="0" indent="0">
              <a:lnSpc>
                <a:spcPct val="120000"/>
              </a:lnSpc>
              <a:spcBef>
                <a:spcPts val="0"/>
              </a:spcBef>
              <a:spcAft>
                <a:spcPts val="600"/>
              </a:spcAft>
              <a:buNone/>
            </a:pPr>
            <a:r>
              <a:rPr lang="en-US" sz="4000" dirty="0"/>
              <a:t>Probabilistic Risk Assessment (PRA) using Monte Carlo simulations</a:t>
            </a:r>
          </a:p>
          <a:p>
            <a:pPr>
              <a:lnSpc>
                <a:spcPct val="120000"/>
              </a:lnSpc>
              <a:spcBef>
                <a:spcPts val="0"/>
              </a:spcBef>
              <a:spcAft>
                <a:spcPts val="600"/>
              </a:spcAft>
            </a:pPr>
            <a:endParaRPr lang="en-US" sz="4000" dirty="0"/>
          </a:p>
          <a:p>
            <a:pPr marL="0" indent="0">
              <a:lnSpc>
                <a:spcPct val="120000"/>
              </a:lnSpc>
              <a:spcBef>
                <a:spcPts val="0"/>
              </a:spcBef>
              <a:spcAft>
                <a:spcPts val="600"/>
              </a:spcAft>
              <a:buNone/>
            </a:pPr>
            <a:r>
              <a:rPr lang="en-US" sz="4000" dirty="0"/>
              <a:t>Assesses mission risk due to in-flight medical events</a:t>
            </a:r>
          </a:p>
          <a:p>
            <a:pPr>
              <a:lnSpc>
                <a:spcPct val="120000"/>
              </a:lnSpc>
              <a:spcBef>
                <a:spcPts val="0"/>
              </a:spcBef>
              <a:spcAft>
                <a:spcPts val="600"/>
              </a:spcAft>
            </a:pPr>
            <a:endParaRPr lang="en-US" sz="4000" dirty="0"/>
          </a:p>
          <a:p>
            <a:pPr marL="0" indent="0">
              <a:lnSpc>
                <a:spcPct val="120000"/>
              </a:lnSpc>
              <a:spcBef>
                <a:spcPts val="0"/>
              </a:spcBef>
              <a:spcAft>
                <a:spcPts val="600"/>
              </a:spcAft>
              <a:buNone/>
            </a:pPr>
            <a:r>
              <a:rPr lang="en-US" sz="4000" dirty="0"/>
              <a:t>Produces “optimized” kit based on:</a:t>
            </a:r>
          </a:p>
          <a:p>
            <a:pPr>
              <a:lnSpc>
                <a:spcPct val="120000"/>
              </a:lnSpc>
              <a:spcBef>
                <a:spcPts val="0"/>
              </a:spcBef>
              <a:spcAft>
                <a:spcPts val="600"/>
              </a:spcAft>
            </a:pPr>
            <a:r>
              <a:rPr lang="en-US" sz="4000" dirty="0"/>
              <a:t>Selected risk type</a:t>
            </a:r>
          </a:p>
          <a:p>
            <a:pPr>
              <a:lnSpc>
                <a:spcPct val="120000"/>
              </a:lnSpc>
              <a:spcBef>
                <a:spcPts val="0"/>
              </a:spcBef>
              <a:spcAft>
                <a:spcPts val="600"/>
              </a:spcAft>
            </a:pPr>
            <a:r>
              <a:rPr lang="en-US" sz="4000" dirty="0"/>
              <a:t>Mass &amp; volume constraints</a:t>
            </a:r>
          </a:p>
          <a:p>
            <a:pPr>
              <a:lnSpc>
                <a:spcPct val="120000"/>
              </a:lnSpc>
              <a:spcBef>
                <a:spcPts val="0"/>
              </a:spcBef>
              <a:spcAft>
                <a:spcPts val="600"/>
              </a:spcAft>
            </a:pPr>
            <a:r>
              <a:rPr lang="en-US" sz="4000" dirty="0"/>
              <a:t>Preset resource list</a:t>
            </a:r>
          </a:p>
        </p:txBody>
      </p:sp>
      <p:sp>
        <p:nvSpPr>
          <p:cNvPr id="6" name="Slide Number Placeholder 5"/>
          <p:cNvSpPr>
            <a:spLocks noGrp="1"/>
          </p:cNvSpPr>
          <p:nvPr>
            <p:ph type="sldNum" sz="quarter" idx="12"/>
          </p:nvPr>
        </p:nvSpPr>
        <p:spPr/>
        <p:txBody>
          <a:bodyPr/>
          <a:lstStyle/>
          <a:p>
            <a:fld id="{86CB4B4D-7CA3-9044-876B-883B54F8677D}" type="slidenum">
              <a:rPr lang="en-US" smtClean="0"/>
              <a:t>9</a:t>
            </a:fld>
            <a:endParaRPr lang="en-US" dirty="0"/>
          </a:p>
        </p:txBody>
      </p:sp>
      <p:pic>
        <p:nvPicPr>
          <p:cNvPr id="4098" name="Picture 2" descr="Free 3D Model Line Icon - Available in SVG, PNG, EPS, AI &amp;amp; Icon fo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4777364"/>
            <a:ext cx="1188720" cy="1188720"/>
          </a:xfrm>
          <a:prstGeom prst="rect">
            <a:avLst/>
          </a:prstGeom>
          <a:noFill/>
          <a:ln w="76200">
            <a:noFill/>
          </a:ln>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52500" y="9829801"/>
            <a:ext cx="1188720" cy="1188720"/>
            <a:chOff x="1066800" y="7613073"/>
            <a:chExt cx="1219200" cy="1219200"/>
          </a:xfrm>
        </p:grpSpPr>
        <p:sp>
          <p:nvSpPr>
            <p:cNvPr id="8" name="Plus 7"/>
            <p:cNvSpPr/>
            <p:nvPr/>
          </p:nvSpPr>
          <p:spPr>
            <a:xfrm>
              <a:off x="1143000" y="7689273"/>
              <a:ext cx="1066800" cy="10668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66800" y="7613073"/>
              <a:ext cx="1219200" cy="12192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p:cNvSpPr/>
          <p:nvPr/>
        </p:nvSpPr>
        <p:spPr>
          <a:xfrm>
            <a:off x="13982700" y="4777364"/>
            <a:ext cx="9753600" cy="7068204"/>
          </a:xfrm>
          <a:prstGeom prst="rect">
            <a:avLst/>
          </a:prstGeom>
        </p:spPr>
        <p:txBody>
          <a:bodyPr wrap="square">
            <a:noAutofit/>
          </a:bodyPr>
          <a:lstStyle/>
          <a:p>
            <a:pPr defTabSz="1828800">
              <a:spcAft>
                <a:spcPts val="600"/>
              </a:spcAft>
            </a:pPr>
            <a:r>
              <a:rPr lang="en-US" sz="4000" dirty="0">
                <a:latin typeface="Arial" panose="020B0604020202020204" pitchFamily="34" charset="0"/>
                <a:cs typeface="Arial" panose="020B0604020202020204" pitchFamily="34" charset="0"/>
              </a:rPr>
              <a:t>Limitations:</a:t>
            </a:r>
          </a:p>
          <a:p>
            <a:pPr marL="685800" lvl="1" indent="-685800" defTabSz="1828800">
              <a:spcAft>
                <a:spcPts val="600"/>
              </a:spcAft>
              <a:buFont typeface="Arial" panose="020B0604020202020204" pitchFamily="34" charset="0"/>
              <a:buChar char="•"/>
            </a:pPr>
            <a:r>
              <a:rPr lang="en-US" sz="4000" dirty="0">
                <a:latin typeface="Arial" panose="020B0604020202020204" pitchFamily="34" charset="0"/>
                <a:cs typeface="Arial" panose="020B0604020202020204" pitchFamily="34" charset="0"/>
              </a:rPr>
              <a:t>Pre-set Conditions List</a:t>
            </a:r>
          </a:p>
          <a:p>
            <a:pPr marL="685800" lvl="1" indent="-685800" defTabSz="1828800">
              <a:spcAft>
                <a:spcPts val="600"/>
              </a:spcAft>
              <a:buFont typeface="Arial" panose="020B0604020202020204" pitchFamily="34" charset="0"/>
              <a:buChar char="•"/>
            </a:pPr>
            <a:r>
              <a:rPr lang="en-US" sz="4000" dirty="0">
                <a:latin typeface="Arial" panose="020B0604020202020204" pitchFamily="34" charset="0"/>
                <a:cs typeface="Arial" panose="020B0604020202020204" pitchFamily="34" charset="0"/>
              </a:rPr>
              <a:t>Prioritizes mass/volume over resources </a:t>
            </a:r>
          </a:p>
          <a:p>
            <a:pPr marL="685800" lvl="1" indent="-685800" defTabSz="1828800">
              <a:spcAft>
                <a:spcPts val="600"/>
              </a:spcAft>
              <a:buFont typeface="Arial" panose="020B0604020202020204" pitchFamily="34" charset="0"/>
              <a:buChar char="•"/>
            </a:pPr>
            <a:r>
              <a:rPr lang="en-US" sz="4000" dirty="0">
                <a:latin typeface="Arial" panose="020B0604020202020204" pitchFamily="34" charset="0"/>
                <a:cs typeface="Arial" panose="020B0604020202020204" pitchFamily="34" charset="0"/>
              </a:rPr>
              <a:t>No resource bundling</a:t>
            </a:r>
          </a:p>
          <a:p>
            <a:pPr marL="685800" lvl="1" indent="-685800" defTabSz="1828800">
              <a:spcAft>
                <a:spcPts val="6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Condition likelihood based on small sample size</a:t>
            </a:r>
          </a:p>
          <a:p>
            <a:pPr marL="685800" lvl="1" indent="-685800" defTabSz="1828800">
              <a:spcAft>
                <a:spcPts val="6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Developed for ISS</a:t>
            </a:r>
          </a:p>
        </p:txBody>
      </p:sp>
      <p:sp>
        <p:nvSpPr>
          <p:cNvPr id="13" name="Content Placeholder 2"/>
          <p:cNvSpPr txBox="1">
            <a:spLocks/>
          </p:cNvSpPr>
          <p:nvPr/>
        </p:nvSpPr>
        <p:spPr>
          <a:xfrm>
            <a:off x="1026795" y="3180416"/>
            <a:ext cx="22290405" cy="1024872"/>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b="0" i="0" kern="1200">
                <a:solidFill>
                  <a:schemeClr val="tx1"/>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b="0" i="0" kern="1200">
                <a:solidFill>
                  <a:schemeClr val="tx1"/>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b="0" i="0" kern="1200">
                <a:solidFill>
                  <a:schemeClr val="tx1"/>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b="0" i="0" kern="1200">
                <a:solidFill>
                  <a:schemeClr val="tx1"/>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20000"/>
              </a:lnSpc>
              <a:spcBef>
                <a:spcPts val="0"/>
              </a:spcBef>
              <a:spcAft>
                <a:spcPts val="600"/>
              </a:spcAft>
              <a:buFont typeface="Arial" panose="020B0604020202020204" pitchFamily="34" charset="0"/>
              <a:buNone/>
            </a:pPr>
            <a:r>
              <a:rPr lang="en-US" sz="5400" b="1" dirty="0"/>
              <a:t>NASA’s “Integrated Medical Model”</a:t>
            </a:r>
          </a:p>
        </p:txBody>
      </p:sp>
      <p:pic>
        <p:nvPicPr>
          <p:cNvPr id="17" name="Picture 4" descr="High Priority icon in iOS Sty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00" y="7473695"/>
            <a:ext cx="1188720" cy="118872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2306300" y="5029201"/>
            <a:ext cx="1143000" cy="1340504"/>
            <a:chOff x="13639800" y="5867400"/>
            <a:chExt cx="1143000" cy="1340504"/>
          </a:xfrm>
        </p:grpSpPr>
        <p:sp>
          <p:nvSpPr>
            <p:cNvPr id="19" name="Up Arrow 18"/>
            <p:cNvSpPr/>
            <p:nvPr/>
          </p:nvSpPr>
          <p:spPr>
            <a:xfrm>
              <a:off x="14020800" y="5911376"/>
              <a:ext cx="457200" cy="48942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flipV="1">
              <a:off x="14020800" y="6674503"/>
              <a:ext cx="457200" cy="48180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13639800" y="5867400"/>
              <a:ext cx="1143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639800" y="7207904"/>
              <a:ext cx="1143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063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DEFDE7B62C04D9D8D11BF947E25F8" ma:contentTypeVersion="3" ma:contentTypeDescription="Create a new document." ma:contentTypeScope="" ma:versionID="be652f58c09243695950633b1a5ccb78">
  <xsd:schema xmlns:xsd="http://www.w3.org/2001/XMLSchema" xmlns:xs="http://www.w3.org/2001/XMLSchema" xmlns:p="http://schemas.microsoft.com/office/2006/metadata/properties" xmlns:ns2="3562523e-603f-4c25-b669-1f561f565f13" xmlns:ns3="a20c7e08-6245-4eb6-b638-c3d07fbf44d4" targetNamespace="http://schemas.microsoft.com/office/2006/metadata/properties" ma:root="true" ma:fieldsID="0b495183d1ad26381219d7f5636b1210" ns2:_="" ns3:_="">
    <xsd:import namespace="3562523e-603f-4c25-b669-1f561f565f13"/>
    <xsd:import namespace="a20c7e08-6245-4eb6-b638-c3d07fbf44d4"/>
    <xsd:element name="properties">
      <xsd:complexType>
        <xsd:sequence>
          <xsd:element name="documentManagement">
            <xsd:complexType>
              <xsd:all>
                <xsd:element ref="ns2:Event" minOccurs="0"/>
                <xsd:element ref="ns3:SharedWithUsers" minOccurs="0"/>
                <xsd:element ref="ns2:Doc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2523e-603f-4c25-b669-1f561f565f13" elementFormDefault="qualified">
    <xsd:import namespace="http://schemas.microsoft.com/office/2006/documentManagement/types"/>
    <xsd:import namespace="http://schemas.microsoft.com/office/infopath/2007/PartnerControls"/>
    <xsd:element name="Event" ma:index="8" nillable="true" ma:displayName="Event" ma:format="Dropdown" ma:internalName="Event">
      <xsd:simpleType>
        <xsd:union memberTypes="dms:Text">
          <xsd:simpleType>
            <xsd:restriction base="dms:Choice">
              <xsd:enumeration value="AsMA (2020)"/>
              <xsd:enumeration value="JSC Hackathon (2019-10)"/>
            </xsd:restriction>
          </xsd:simpleType>
        </xsd:union>
      </xsd:simpleType>
    </xsd:element>
    <xsd:element name="DocType" ma:index="10" ma:displayName="DocType" ma:format="Dropdown" ma:internalName="DocType">
      <xsd:simpleType>
        <xsd:union memberTypes="dms:Text">
          <xsd:simpleType>
            <xsd:restriction base="dms:Choice">
              <xsd:enumeration value="Abstract Draft"/>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20c7e08-6245-4eb6-b638-c3d07fbf44d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vent xmlns="3562523e-603f-4c25-b669-1f561f565f13">AsMA 2022</Event>
    <DocType xmlns="3562523e-603f-4c25-b669-1f561f565f13">Presentation</DocType>
  </documentManagement>
</p:properties>
</file>

<file path=customXml/itemProps1.xml><?xml version="1.0" encoding="utf-8"?>
<ds:datastoreItem xmlns:ds="http://schemas.openxmlformats.org/officeDocument/2006/customXml" ds:itemID="{78385257-93DA-4CB1-8A38-26AB81131000}">
  <ds:schemaRefs>
    <ds:schemaRef ds:uri="http://schemas.microsoft.com/sharepoint/v3/contenttype/forms"/>
  </ds:schemaRefs>
</ds:datastoreItem>
</file>

<file path=customXml/itemProps2.xml><?xml version="1.0" encoding="utf-8"?>
<ds:datastoreItem xmlns:ds="http://schemas.openxmlformats.org/officeDocument/2006/customXml" ds:itemID="{926EF8B2-04FE-4420-B2E0-32F48C041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62523e-603f-4c25-b669-1f561f565f13"/>
    <ds:schemaRef ds:uri="a20c7e08-6245-4eb6-b638-c3d07fbf4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4D1449-DCAC-444D-9A67-A6DC1FAC73A4}">
  <ds:schemaRefs>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3562523e-603f-4c25-b669-1f561f565f13"/>
    <ds:schemaRef ds:uri="http://www.w3.org/XML/1998/namespace"/>
    <ds:schemaRef ds:uri="http://schemas.microsoft.com/office/infopath/2007/PartnerControls"/>
    <ds:schemaRef ds:uri="a20c7e08-6245-4eb6-b638-c3d07fbf44d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6167</TotalTime>
  <Words>2595</Words>
  <Application>Microsoft Office PowerPoint</Application>
  <PresentationFormat>Custom</PresentationFormat>
  <Paragraphs>362</Paragraphs>
  <Slides>21</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Cambria Math</vt:lpstr>
      <vt:lpstr>Gill Sans Light</vt:lpstr>
      <vt:lpstr>Helvetica Neue</vt:lpstr>
      <vt:lpstr>Wingdings</vt:lpstr>
      <vt:lpstr>Office Theme</vt:lpstr>
      <vt:lpstr>A Semi-Quantitative Approach To Building The Orion Spacecraft Medical Kit</vt:lpstr>
      <vt:lpstr>Disclosure Statement 92st Annual Scientific Meeting</vt:lpstr>
      <vt:lpstr>PowerPoint Presentation</vt:lpstr>
      <vt:lpstr>PowerPoint Presentation</vt:lpstr>
      <vt:lpstr>NASA Medical Care Standards</vt:lpstr>
      <vt:lpstr>“Medical System” Components</vt:lpstr>
      <vt:lpstr>Prime Medical Kit Constraints</vt:lpstr>
      <vt:lpstr>Deciding What Goes In the Prime Kit</vt:lpstr>
      <vt:lpstr>Existing Tools</vt:lpstr>
      <vt:lpstr>Existing Tools</vt:lpstr>
      <vt:lpstr>ExMC Method</vt:lpstr>
      <vt:lpstr>Method</vt:lpstr>
      <vt:lpstr>Method</vt:lpstr>
      <vt:lpstr>Method</vt:lpstr>
      <vt:lpstr>Method</vt:lpstr>
      <vt:lpstr>Method</vt:lpstr>
      <vt:lpstr>Results</vt:lpstr>
      <vt:lpstr>Results</vt:lpstr>
      <vt:lpstr>Summary of Key Findings</vt:lpstr>
      <vt:lpstr>Summary of Key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Reyes, David P. (JSC-SD211)[WYLE LABORATORIES, INC.]</dc:creator>
  <cp:keywords/>
  <dc:description/>
  <cp:lastModifiedBy>Rubin, David (JSC-SF3)[KBR Wyle Services, LLC]</cp:lastModifiedBy>
  <cp:revision>150</cp:revision>
  <dcterms:modified xsi:type="dcterms:W3CDTF">2022-04-25T15:35:46Z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0x0101008E5DEFDE7B62C04D9D8D11BF947E25F8</vt:lpwstr>
  </property>
  <property fmtid="{D5CDD505-2E9C-101B-9397-08002B2CF9AE}" pid="3" name="_dlc_policyId">
    <vt:lpwstr>0x0101007A1EED61ED555541BBE9EFB66D0CA894|-1397252559</vt:lpwstr>
  </property>
  <property fmtid="{D5CDD505-2E9C-101B-9397-08002B2CF9AE}" pid="4" name="ItemRetentionFormula">
    <vt:lpwstr>&lt;formula id="Microsoft.Office.RecordsManagement.PolicyFeatures.Expiration.Formula.BuiltIn"&gt;&lt;number&gt;6&lt;/number&gt;&lt;property&gt;Modified&lt;/property&gt;&lt;propertyId&gt;28cf69c5-fa48-462a-b5cd-27b6f9d2bd5f&lt;/propertyId&gt;&lt;period&gt;months&lt;/period&gt;&lt;/formula&gt;</vt:lpwstr>
  </property>
  <property fmtid="{D5CDD505-2E9C-101B-9397-08002B2CF9AE}" pid="5" name="TaxKeyword">
    <vt:lpwstr/>
  </property>
  <property fmtid="{D5CDD505-2E9C-101B-9397-08002B2CF9AE}" pid="6" name="_docset_NoMedatataSyncRequired">
    <vt:lpwstr>False</vt:lpwstr>
  </property>
</Properties>
</file>