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31"/>
  </p:notesMasterIdLst>
  <p:handoutMasterIdLst>
    <p:handoutMasterId r:id="rId32"/>
  </p:handoutMasterIdLst>
  <p:sldIdLst>
    <p:sldId id="619" r:id="rId2"/>
    <p:sldId id="620" r:id="rId3"/>
    <p:sldId id="773" r:id="rId4"/>
    <p:sldId id="1736" r:id="rId5"/>
    <p:sldId id="623" r:id="rId6"/>
    <p:sldId id="777" r:id="rId7"/>
    <p:sldId id="776" r:id="rId8"/>
    <p:sldId id="709" r:id="rId9"/>
    <p:sldId id="778" r:id="rId10"/>
    <p:sldId id="1913" r:id="rId11"/>
    <p:sldId id="1898" r:id="rId12"/>
    <p:sldId id="1884" r:id="rId13"/>
    <p:sldId id="676" r:id="rId14"/>
    <p:sldId id="1887" r:id="rId15"/>
    <p:sldId id="1894" r:id="rId16"/>
    <p:sldId id="1888" r:id="rId17"/>
    <p:sldId id="513" r:id="rId18"/>
    <p:sldId id="1658" r:id="rId19"/>
    <p:sldId id="634" r:id="rId20"/>
    <p:sldId id="1889" r:id="rId21"/>
    <p:sldId id="1900" r:id="rId22"/>
    <p:sldId id="1890" r:id="rId23"/>
    <p:sldId id="1917" r:id="rId24"/>
    <p:sldId id="1892" r:id="rId25"/>
    <p:sldId id="1914" r:id="rId26"/>
    <p:sldId id="1920" r:id="rId27"/>
    <p:sldId id="1919" r:id="rId28"/>
    <p:sldId id="764" r:id="rId29"/>
    <p:sldId id="760" r:id="rId30"/>
  </p:sldIdLst>
  <p:sldSz cx="9144000" cy="6858000" type="screen4x3"/>
  <p:notesSz cx="6858000" cy="9313863"/>
  <p:defaultTextStyle>
    <a:defPPr>
      <a:defRPr lang="en-US"/>
    </a:defPPr>
    <a:lvl1pPr algn="ctr" rtl="0" eaLnBrk="0" fontAlgn="base" hangingPunct="0">
      <a:spcBef>
        <a:spcPct val="0"/>
      </a:spcBef>
      <a:spcAft>
        <a:spcPct val="0"/>
      </a:spcAft>
      <a:defRPr sz="2400" kern="1200">
        <a:solidFill>
          <a:schemeClr val="tx1"/>
        </a:solidFill>
        <a:latin typeface="Times" charset="0"/>
        <a:ea typeface="+mn-ea"/>
        <a:cs typeface="+mn-cs"/>
      </a:defRPr>
    </a:lvl1pPr>
    <a:lvl2pPr marL="457200" algn="ctr" rtl="0" eaLnBrk="0" fontAlgn="base" hangingPunct="0">
      <a:spcBef>
        <a:spcPct val="0"/>
      </a:spcBef>
      <a:spcAft>
        <a:spcPct val="0"/>
      </a:spcAft>
      <a:defRPr sz="2400" kern="1200">
        <a:solidFill>
          <a:schemeClr val="tx1"/>
        </a:solidFill>
        <a:latin typeface="Times" charset="0"/>
        <a:ea typeface="+mn-ea"/>
        <a:cs typeface="+mn-cs"/>
      </a:defRPr>
    </a:lvl2pPr>
    <a:lvl3pPr marL="914400" algn="ctr" rtl="0" eaLnBrk="0" fontAlgn="base" hangingPunct="0">
      <a:spcBef>
        <a:spcPct val="0"/>
      </a:spcBef>
      <a:spcAft>
        <a:spcPct val="0"/>
      </a:spcAft>
      <a:defRPr sz="2400" kern="1200">
        <a:solidFill>
          <a:schemeClr val="tx1"/>
        </a:solidFill>
        <a:latin typeface="Times" charset="0"/>
        <a:ea typeface="+mn-ea"/>
        <a:cs typeface="+mn-cs"/>
      </a:defRPr>
    </a:lvl3pPr>
    <a:lvl4pPr marL="1371600" algn="ctr" rtl="0" eaLnBrk="0" fontAlgn="base" hangingPunct="0">
      <a:spcBef>
        <a:spcPct val="0"/>
      </a:spcBef>
      <a:spcAft>
        <a:spcPct val="0"/>
      </a:spcAft>
      <a:defRPr sz="2400" kern="1200">
        <a:solidFill>
          <a:schemeClr val="tx1"/>
        </a:solidFill>
        <a:latin typeface="Times" charset="0"/>
        <a:ea typeface="+mn-ea"/>
        <a:cs typeface="+mn-cs"/>
      </a:defRPr>
    </a:lvl4pPr>
    <a:lvl5pPr marL="1828800" algn="ctr"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35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CFB751-5DF4-3B15-9290-C03FE9AE097F}" name="Stifel, Daria J. (GSFC-595.0)[Pearl River Technologies]" initials="ST" userId="S::dstifel@ndc.nasa.gov::115476d0-650a-4a39-bd9a-ad3c234d8ab3" providerId="AD"/>
  <p188:author id="{81ECD2AE-6D4F-F718-DF9D-445388BDB15D}" name="Toumey, Eliot W. (GSFC-595.0)[AI SOLUTIONS, INC]" initials="TI" userId="S::etoumey@ndc.nasa.gov::142ae859-a1b4-4505-8f10-a22832c5053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uan A. Ojeda Romero" initials="JAOR" lastIdx="4" clrIdx="0">
    <p:extLst>
      <p:ext uri="{19B8F6BF-5375-455C-9EA6-DF929625EA0E}">
        <p15:presenceInfo xmlns:p15="http://schemas.microsoft.com/office/powerpoint/2012/main" userId="S-1-5-21-865672521-1475708268-755745104-21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B050"/>
    <a:srgbClr val="000066"/>
    <a:srgbClr val="FDAA03"/>
    <a:srgbClr val="C38201"/>
    <a:srgbClr val="000099"/>
    <a:srgbClr val="C0D2FE"/>
    <a:srgbClr val="B37801"/>
    <a:srgbClr val="FFCB97"/>
    <a:srgbClr val="824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94960" autoAdjust="0"/>
  </p:normalViewPr>
  <p:slideViewPr>
    <p:cSldViewPr>
      <p:cViewPr varScale="1">
        <p:scale>
          <a:sx n="77" d="100"/>
          <a:sy n="77" d="100"/>
        </p:scale>
        <p:origin x="1526" y="53"/>
      </p:cViewPr>
      <p:guideLst>
        <p:guide orient="horz" pos="2160"/>
        <p:guide pos="2352"/>
      </p:guideLst>
    </p:cSldViewPr>
  </p:slideViewPr>
  <p:outlineViewPr>
    <p:cViewPr>
      <p:scale>
        <a:sx n="33" d="100"/>
        <a:sy n="33" d="100"/>
      </p:scale>
      <p:origin x="0" y="-3312"/>
    </p:cViewPr>
  </p:outlineViewPr>
  <p:notesTextViewPr>
    <p:cViewPr>
      <p:scale>
        <a:sx n="100" d="100"/>
        <a:sy n="100" d="100"/>
      </p:scale>
      <p:origin x="0" y="0"/>
    </p:cViewPr>
  </p:notesTextViewPr>
  <p:sorterViewPr>
    <p:cViewPr>
      <p:scale>
        <a:sx n="140" d="100"/>
        <a:sy n="14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1344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5125" y="4423730"/>
            <a:ext cx="5027750" cy="4191317"/>
          </a:xfrm>
          <a:prstGeom prst="rect">
            <a:avLst/>
          </a:prstGeom>
          <a:noFill/>
          <a:ln w="12700">
            <a:noFill/>
            <a:miter lim="800000"/>
            <a:headEnd/>
            <a:tailEnd/>
          </a:ln>
          <a:effectLst/>
        </p:spPr>
        <p:txBody>
          <a:bodyPr vert="horz" wrap="square" lIns="94281" tIns="46315" rIns="94281" bIns="4631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1" name="Rectangle 3"/>
          <p:cNvSpPr>
            <a:spLocks noGrp="1" noRot="1" noChangeAspect="1" noChangeArrowheads="1" noTextEdit="1"/>
          </p:cNvSpPr>
          <p:nvPr>
            <p:ph type="sldImg" idx="2"/>
          </p:nvPr>
        </p:nvSpPr>
        <p:spPr bwMode="auto">
          <a:xfrm>
            <a:off x="1109663" y="704850"/>
            <a:ext cx="4638675" cy="3479800"/>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34438984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1079500" y="679450"/>
            <a:ext cx="4724400" cy="3543300"/>
          </a:xfrm>
          <a:ln/>
        </p:spPr>
      </p:sp>
      <p:sp>
        <p:nvSpPr>
          <p:cNvPr id="23555" name="Rectangle 3"/>
          <p:cNvSpPr>
            <a:spLocks noGrp="1" noChangeArrowheads="1"/>
          </p:cNvSpPr>
          <p:nvPr>
            <p:ph type="body" idx="1"/>
          </p:nvPr>
        </p:nvSpPr>
        <p:spPr>
          <a:xfrm>
            <a:off x="907358" y="4449198"/>
            <a:ext cx="5068146" cy="4148337"/>
          </a:xfrm>
          <a:noFill/>
          <a:ln w="9525"/>
        </p:spPr>
        <p:txBody>
          <a:bodyPr/>
          <a:lstStyle/>
          <a:p>
            <a:endParaRPr lang="en-US" dirty="0"/>
          </a:p>
        </p:txBody>
      </p:sp>
    </p:spTree>
    <p:extLst>
      <p:ext uri="{BB962C8B-B14F-4D97-AF65-F5344CB8AC3E}">
        <p14:creationId xmlns:p14="http://schemas.microsoft.com/office/powerpoint/2010/main" val="1917343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xfrm>
            <a:off x="1109663" y="704850"/>
            <a:ext cx="4638675" cy="3479800"/>
          </a:xfrm>
          <a:ln/>
        </p:spPr>
      </p:sp>
      <p:sp>
        <p:nvSpPr>
          <p:cNvPr id="24579"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1669633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02276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56849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09663" y="704850"/>
            <a:ext cx="4635500" cy="3476625"/>
          </a:xfrm>
          <a:ln/>
        </p:spPr>
      </p:sp>
      <p:sp>
        <p:nvSpPr>
          <p:cNvPr id="48131"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1650109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09663" y="704850"/>
            <a:ext cx="4635500" cy="3476625"/>
          </a:xfrm>
          <a:ln/>
        </p:spPr>
      </p:sp>
      <p:sp>
        <p:nvSpPr>
          <p:cNvPr id="48131"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193584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09663" y="704850"/>
            <a:ext cx="4635500" cy="3476625"/>
          </a:xfrm>
          <a:ln/>
        </p:spPr>
      </p:sp>
      <p:sp>
        <p:nvSpPr>
          <p:cNvPr id="48131"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709460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09663" y="704850"/>
            <a:ext cx="4635500" cy="3476625"/>
          </a:xfrm>
          <a:ln/>
        </p:spPr>
      </p:sp>
      <p:sp>
        <p:nvSpPr>
          <p:cNvPr id="48131"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1423905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4" y="8846262"/>
            <a:ext cx="2971800" cy="466012"/>
          </a:xfrm>
          <a:prstGeom prst="rect">
            <a:avLst/>
          </a:prstGeom>
        </p:spPr>
        <p:txBody>
          <a:bodyPr lIns="92153" tIns="46077" rIns="92153" bIns="46077"/>
          <a:lstStyle/>
          <a:p>
            <a:fld id="{77F4A9B1-7EEA-4477-BC43-158DAE8F50A9}" type="slidenum">
              <a:rPr lang="en-US" smtClean="0"/>
              <a:pPr/>
              <a:t>13</a:t>
            </a:fld>
            <a:endParaRPr lang="en-US"/>
          </a:p>
        </p:txBody>
      </p:sp>
    </p:spTree>
    <p:extLst>
      <p:ext uri="{BB962C8B-B14F-4D97-AF65-F5344CB8AC3E}">
        <p14:creationId xmlns:p14="http://schemas.microsoft.com/office/powerpoint/2010/main" val="835904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884614" y="8846262"/>
            <a:ext cx="2971800" cy="466012"/>
          </a:xfrm>
          <a:prstGeom prst="rect">
            <a:avLst/>
          </a:prstGeom>
        </p:spPr>
        <p:txBody>
          <a:bodyPr/>
          <a:lstStyle/>
          <a:p>
            <a:fld id="{77F4A9B1-7EEA-4477-BC43-158DAE8F50A9}" type="slidenum">
              <a:rPr lang="en-US" smtClean="0"/>
              <a:pPr/>
              <a:t>17</a:t>
            </a:fld>
            <a:endParaRPr lang="en-US"/>
          </a:p>
        </p:txBody>
      </p:sp>
    </p:spTree>
    <p:extLst>
      <p:ext uri="{BB962C8B-B14F-4D97-AF65-F5344CB8AC3E}">
        <p14:creationId xmlns:p14="http://schemas.microsoft.com/office/powerpoint/2010/main" val="3249068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3713178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1111250" y="704850"/>
            <a:ext cx="4637088" cy="3479800"/>
          </a:xfrm>
          <a:ln/>
        </p:spPr>
      </p:sp>
      <p:sp>
        <p:nvSpPr>
          <p:cNvPr id="26627"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2055014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1250" y="704850"/>
            <a:ext cx="4637088" cy="3479800"/>
          </a:xfrm>
          <a:ln/>
        </p:spPr>
      </p:sp>
      <p:sp>
        <p:nvSpPr>
          <p:cNvPr id="27651"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24558106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039989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074319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09663" y="704850"/>
            <a:ext cx="4638675" cy="3479800"/>
          </a:xfrm>
          <a:ln/>
        </p:spPr>
      </p:sp>
      <p:sp>
        <p:nvSpPr>
          <p:cNvPr id="51203"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2071722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2"/>
          <p:cNvSpPr>
            <a:spLocks noGrp="1" noChangeArrowheads="1"/>
          </p:cNvSpPr>
          <p:nvPr>
            <p:ph type="ftr" sz="quarter" idx="10"/>
          </p:nvPr>
        </p:nvSpPr>
        <p:spPr>
          <a:ln/>
        </p:spPr>
        <p:txBody>
          <a:bodyPr/>
          <a:lstStyle>
            <a:lvl1pPr>
              <a:defRPr/>
            </a:lvl1pPr>
          </a:lstStyle>
          <a:p>
            <a:pPr>
              <a:defRPr/>
            </a:pPr>
            <a:r>
              <a:rPr lang="en-US"/>
              <a:t>ESC MOWG Meeting - May 2022 - GSFC Virtual Meeting</a:t>
            </a:r>
            <a:endParaRPr lang="en-US" dirty="0"/>
          </a:p>
        </p:txBody>
      </p:sp>
      <p:sp>
        <p:nvSpPr>
          <p:cNvPr id="5" name="Rectangle 13"/>
          <p:cNvSpPr>
            <a:spLocks noGrp="1" noChangeArrowheads="1"/>
          </p:cNvSpPr>
          <p:nvPr>
            <p:ph type="dt" sz="half" idx="11"/>
          </p:nvPr>
        </p:nvSpPr>
        <p:spPr>
          <a:ln/>
        </p:spPr>
        <p:txBody>
          <a:bodyPr/>
          <a:lstStyle>
            <a:lvl1pPr>
              <a:defRPr/>
            </a:lvl1pPr>
          </a:lstStyle>
          <a:p>
            <a:pPr>
              <a:defRPr/>
            </a:pPr>
            <a:r>
              <a:rPr lang="en-US"/>
              <a:t>5/17/2022</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2"/>
          <p:cNvSpPr>
            <a:spLocks noGrp="1" noChangeArrowheads="1"/>
          </p:cNvSpPr>
          <p:nvPr>
            <p:ph type="ftr" sz="quarter" idx="10"/>
          </p:nvPr>
        </p:nvSpPr>
        <p:spPr>
          <a:xfrm>
            <a:off x="1828800" y="6324600"/>
            <a:ext cx="5715000" cy="320675"/>
          </a:xfrm>
          <a:ln/>
        </p:spPr>
        <p:txBody>
          <a:bodyPr/>
          <a:lstStyle>
            <a:lvl1pPr>
              <a:defRPr/>
            </a:lvl1pPr>
          </a:lstStyle>
          <a:p>
            <a:pPr>
              <a:defRPr/>
            </a:pPr>
            <a:r>
              <a:rPr lang="en-US"/>
              <a:t>ESC MOWG Meeting - May 2022 - GSFC Virtual Meeting</a:t>
            </a:r>
            <a:endParaRPr lang="en-US" dirty="0"/>
          </a:p>
        </p:txBody>
      </p:sp>
      <p:sp>
        <p:nvSpPr>
          <p:cNvPr id="5" name="Rectangle 13"/>
          <p:cNvSpPr>
            <a:spLocks noGrp="1" noChangeArrowheads="1"/>
          </p:cNvSpPr>
          <p:nvPr>
            <p:ph type="dt" sz="half" idx="11"/>
          </p:nvPr>
        </p:nvSpPr>
        <p:spPr>
          <a:xfrm>
            <a:off x="228600" y="6324600"/>
            <a:ext cx="1981200" cy="457200"/>
          </a:xfrm>
          <a:ln/>
        </p:spPr>
        <p:txBody>
          <a:bodyPr/>
          <a:lstStyle>
            <a:lvl1pPr>
              <a:defRPr/>
            </a:lvl1pPr>
          </a:lstStyle>
          <a:p>
            <a:pPr>
              <a:defRPr/>
            </a:pPr>
            <a:r>
              <a:rPr lang="en-US"/>
              <a:t>5/17/2022</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ftr" sz="quarter" idx="10"/>
          </p:nvPr>
        </p:nvSpPr>
        <p:spPr>
          <a:ln/>
        </p:spPr>
        <p:txBody>
          <a:bodyPr/>
          <a:lstStyle>
            <a:lvl1pPr>
              <a:defRPr/>
            </a:lvl1pPr>
          </a:lstStyle>
          <a:p>
            <a:pPr>
              <a:defRPr/>
            </a:pPr>
            <a:r>
              <a:rPr lang="en-US"/>
              <a:t>ESC MOWG Meeting - May 2022 - GSFC Virtual Meeting</a:t>
            </a:r>
            <a:endParaRPr lang="en-US" dirty="0"/>
          </a:p>
        </p:txBody>
      </p:sp>
      <p:sp>
        <p:nvSpPr>
          <p:cNvPr id="6" name="Rectangle 13"/>
          <p:cNvSpPr>
            <a:spLocks noGrp="1" noChangeArrowheads="1"/>
          </p:cNvSpPr>
          <p:nvPr>
            <p:ph type="dt" sz="half" idx="11"/>
          </p:nvPr>
        </p:nvSpPr>
        <p:spPr>
          <a:ln/>
        </p:spPr>
        <p:txBody>
          <a:bodyPr/>
          <a:lstStyle>
            <a:lvl1pPr>
              <a:defRPr/>
            </a:lvl1pPr>
          </a:lstStyle>
          <a:p>
            <a:pPr>
              <a:defRPr/>
            </a:pPr>
            <a:r>
              <a:rPr lang="en-US"/>
              <a:t>5/17/2022</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ftr" sz="quarter" idx="10"/>
          </p:nvPr>
        </p:nvSpPr>
        <p:spPr>
          <a:ln/>
        </p:spPr>
        <p:txBody>
          <a:bodyPr/>
          <a:lstStyle>
            <a:lvl1pPr>
              <a:defRPr/>
            </a:lvl1pPr>
          </a:lstStyle>
          <a:p>
            <a:pPr>
              <a:defRPr/>
            </a:pPr>
            <a:r>
              <a:rPr lang="en-US"/>
              <a:t>ESC MOWG Meeting - May 2022 - GSFC Virtual Meeting</a:t>
            </a:r>
            <a:endParaRPr lang="en-US" dirty="0"/>
          </a:p>
        </p:txBody>
      </p:sp>
      <p:sp>
        <p:nvSpPr>
          <p:cNvPr id="3" name="Rectangle 13"/>
          <p:cNvSpPr>
            <a:spLocks noGrp="1" noChangeArrowheads="1"/>
          </p:cNvSpPr>
          <p:nvPr>
            <p:ph type="dt" sz="half" idx="11"/>
          </p:nvPr>
        </p:nvSpPr>
        <p:spPr>
          <a:ln/>
        </p:spPr>
        <p:txBody>
          <a:bodyPr/>
          <a:lstStyle>
            <a:lvl1pPr>
              <a:defRPr/>
            </a:lvl1pPr>
          </a:lstStyle>
          <a:p>
            <a:pPr>
              <a:defRPr/>
            </a:pPr>
            <a:r>
              <a:rPr lang="en-US"/>
              <a:t>5/17/2022</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984375" y="225425"/>
            <a:ext cx="5149850" cy="1066800"/>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8644" name="Rectangle 4"/>
          <p:cNvSpPr>
            <a:spLocks noChangeArrowheads="1"/>
          </p:cNvSpPr>
          <p:nvPr/>
        </p:nvSpPr>
        <p:spPr bwMode="auto">
          <a:xfrm>
            <a:off x="153988" y="165100"/>
            <a:ext cx="8801100" cy="6480175"/>
          </a:xfrm>
          <a:prstGeom prst="rect">
            <a:avLst/>
          </a:prstGeom>
          <a:noFill/>
          <a:ln w="57150" cmpd="thinThick">
            <a:solidFill>
              <a:srgbClr val="000000"/>
            </a:solidFill>
            <a:miter lim="800000"/>
            <a:headEnd/>
            <a:tailEnd/>
          </a:ln>
          <a:effectLst/>
        </p:spPr>
        <p:txBody>
          <a:bodyPr wrap="none" anchor="ctr"/>
          <a:lstStyle/>
          <a:p>
            <a:pPr>
              <a:defRPr/>
            </a:pPr>
            <a:endParaRPr lang="en-US" dirty="0"/>
          </a:p>
        </p:txBody>
      </p:sp>
      <p:sp>
        <p:nvSpPr>
          <p:cNvPr id="368645" name="Line 5"/>
          <p:cNvSpPr>
            <a:spLocks noChangeShapeType="1"/>
          </p:cNvSpPr>
          <p:nvPr/>
        </p:nvSpPr>
        <p:spPr bwMode="auto">
          <a:xfrm flipH="1">
            <a:off x="177800" y="1358900"/>
            <a:ext cx="8724900" cy="0"/>
          </a:xfrm>
          <a:prstGeom prst="line">
            <a:avLst/>
          </a:prstGeom>
          <a:noFill/>
          <a:ln w="57150" cmpd="thinThick">
            <a:solidFill>
              <a:srgbClr val="000000"/>
            </a:solidFill>
            <a:round/>
            <a:headEnd/>
            <a:tailEnd/>
          </a:ln>
          <a:effectLst/>
        </p:spPr>
        <p:txBody>
          <a:bodyPr wrap="none" anchor="ctr"/>
          <a:lstStyle/>
          <a:p>
            <a:pPr>
              <a:defRPr/>
            </a:pPr>
            <a:endParaRPr lang="en-US" dirty="0"/>
          </a:p>
        </p:txBody>
      </p:sp>
      <p:sp>
        <p:nvSpPr>
          <p:cNvPr id="368647" name="Rectangle 7"/>
          <p:cNvSpPr>
            <a:spLocks noChangeArrowheads="1"/>
          </p:cNvSpPr>
          <p:nvPr/>
        </p:nvSpPr>
        <p:spPr bwMode="auto">
          <a:xfrm>
            <a:off x="7955280" y="6347924"/>
            <a:ext cx="457200" cy="274434"/>
          </a:xfrm>
          <a:prstGeom prst="rect">
            <a:avLst/>
          </a:prstGeom>
          <a:noFill/>
          <a:ln w="12700">
            <a:noFill/>
            <a:miter lim="800000"/>
            <a:headEnd/>
            <a:tailEnd/>
          </a:ln>
          <a:effectLst/>
        </p:spPr>
        <p:txBody>
          <a:bodyPr lIns="90487" tIns="44450" rIns="90487" bIns="44450">
            <a:spAutoFit/>
          </a:bodyPr>
          <a:lstStyle/>
          <a:p>
            <a:pPr algn="l">
              <a:defRPr/>
            </a:pPr>
            <a:fld id="{D3D96F37-879B-44E5-8AF3-993AC1FEA6DB}" type="slidenum">
              <a:rPr lang="en-US" sz="1200" smtClean="0">
                <a:solidFill>
                  <a:schemeClr val="tx1"/>
                </a:solidFill>
                <a:latin typeface="+mn-lt"/>
              </a:rPr>
              <a:pPr algn="l">
                <a:defRPr/>
              </a:pPr>
              <a:t>‹#›</a:t>
            </a:fld>
            <a:endParaRPr lang="en-US" sz="1200" dirty="0">
              <a:solidFill>
                <a:schemeClr val="tx1"/>
              </a:solidFill>
              <a:latin typeface="+mn-lt"/>
            </a:endParaRPr>
          </a:p>
        </p:txBody>
      </p:sp>
      <p:pic>
        <p:nvPicPr>
          <p:cNvPr id="1031" name="Picture 9" descr="NASALogo"/>
          <p:cNvPicPr>
            <a:picLocks noChangeAspect="1" noChangeArrowheads="1"/>
          </p:cNvPicPr>
          <p:nvPr/>
        </p:nvPicPr>
        <p:blipFill>
          <a:blip r:embed="rId6" cstate="print"/>
          <a:srcRect/>
          <a:stretch>
            <a:fillRect/>
          </a:stretch>
        </p:blipFill>
        <p:spPr bwMode="auto">
          <a:xfrm>
            <a:off x="7620000" y="228600"/>
            <a:ext cx="1066800" cy="1066800"/>
          </a:xfrm>
          <a:prstGeom prst="rect">
            <a:avLst/>
          </a:prstGeom>
          <a:noFill/>
          <a:ln w="9525">
            <a:noFill/>
            <a:miter lim="800000"/>
            <a:headEnd/>
            <a:tailEnd/>
          </a:ln>
        </p:spPr>
      </p:pic>
      <p:sp>
        <p:nvSpPr>
          <p:cNvPr id="368652" name="Rectangle 12"/>
          <p:cNvSpPr>
            <a:spLocks noGrp="1" noChangeArrowheads="1"/>
          </p:cNvSpPr>
          <p:nvPr>
            <p:ph type="ftr" sz="quarter" idx="3"/>
          </p:nvPr>
        </p:nvSpPr>
        <p:spPr bwMode="auto">
          <a:xfrm>
            <a:off x="2156531" y="6324600"/>
            <a:ext cx="5043487"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mn-lt"/>
              </a:defRPr>
            </a:lvl1pPr>
          </a:lstStyle>
          <a:p>
            <a:pPr>
              <a:defRPr/>
            </a:pPr>
            <a:r>
              <a:rPr lang="en-US"/>
              <a:t>ESC MOWG Meeting - May 2022 - GSFC Virtual Meeting</a:t>
            </a:r>
            <a:endParaRPr lang="en-US" dirty="0"/>
          </a:p>
        </p:txBody>
      </p:sp>
      <p:sp>
        <p:nvSpPr>
          <p:cNvPr id="368653" name="Rectangle 13"/>
          <p:cNvSpPr>
            <a:spLocks noGrp="1" noChangeArrowheads="1"/>
          </p:cNvSpPr>
          <p:nvPr>
            <p:ph type="dt" sz="half" idx="2"/>
          </p:nvPr>
        </p:nvSpPr>
        <p:spPr bwMode="auto">
          <a:xfrm>
            <a:off x="190500" y="6324600"/>
            <a:ext cx="1828800" cy="3206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mn-lt"/>
              </a:defRPr>
            </a:lvl1pPr>
          </a:lstStyle>
          <a:p>
            <a:pPr>
              <a:defRPr/>
            </a:pPr>
            <a:r>
              <a:rPr lang="en-US"/>
              <a:t>5/17/2022</a:t>
            </a:r>
            <a:endParaRPr lang="en-US" dirty="0"/>
          </a:p>
        </p:txBody>
      </p:sp>
      <p:pic>
        <p:nvPicPr>
          <p:cNvPr id="1034" name="Picture 14"/>
          <p:cNvPicPr>
            <a:picLocks noChangeAspect="1" noChangeArrowheads="1"/>
          </p:cNvPicPr>
          <p:nvPr/>
        </p:nvPicPr>
        <p:blipFill>
          <a:blip r:embed="rId7" cstate="print"/>
          <a:srcRect/>
          <a:stretch>
            <a:fillRect/>
          </a:stretch>
        </p:blipFill>
        <p:spPr bwMode="auto">
          <a:xfrm>
            <a:off x="533400" y="304800"/>
            <a:ext cx="990600" cy="914400"/>
          </a:xfrm>
          <a:prstGeom prst="rect">
            <a:avLst/>
          </a:prstGeom>
          <a:noFill/>
          <a:ln w="9525">
            <a:noFill/>
            <a:miter lim="800000"/>
            <a:headEnd/>
            <a:tailEnd/>
          </a:ln>
        </p:spPr>
      </p:pic>
      <p:sp>
        <p:nvSpPr>
          <p:cNvPr id="2" name="TextBox 1"/>
          <p:cNvSpPr txBox="1"/>
          <p:nvPr userDrawn="1"/>
        </p:nvSpPr>
        <p:spPr>
          <a:xfrm>
            <a:off x="1716088" y="6645275"/>
            <a:ext cx="5676900" cy="246221"/>
          </a:xfrm>
          <a:prstGeom prst="rect">
            <a:avLst/>
          </a:prstGeom>
          <a:noFill/>
        </p:spPr>
        <p:txBody>
          <a:bodyPr wrap="square" rtlCol="0" anchor="ctr" anchorCtr="1">
            <a:spAutoFit/>
          </a:bodyPr>
          <a:lstStyle/>
          <a:p>
            <a:r>
              <a:rPr lang="en-US" sz="1000" dirty="0">
                <a:latin typeface="+mn-lt"/>
              </a:rPr>
              <a:t>This document has been reviewed and determined not to contain export controlled technical data</a:t>
            </a:r>
          </a:p>
        </p:txBody>
      </p:sp>
      <p:sp>
        <p:nvSpPr>
          <p:cNvPr id="3" name="TextBox 2"/>
          <p:cNvSpPr txBox="1"/>
          <p:nvPr userDrawn="1"/>
        </p:nvSpPr>
        <p:spPr>
          <a:xfrm>
            <a:off x="8196532" y="6349362"/>
            <a:ext cx="457200" cy="276999"/>
          </a:xfrm>
          <a:prstGeom prst="rect">
            <a:avLst/>
          </a:prstGeom>
          <a:noFill/>
        </p:spPr>
        <p:txBody>
          <a:bodyPr wrap="square" lIns="45720" rIns="45720" rtlCol="0" anchor="ctr" anchorCtr="1">
            <a:spAutoFit/>
          </a:bodyPr>
          <a:lstStyle/>
          <a:p>
            <a:r>
              <a:rPr lang="en-US" sz="1200" dirty="0">
                <a:latin typeface="+mn-lt"/>
              </a:rPr>
              <a:t>of 38</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4" r:id="rId3"/>
    <p:sldLayoutId id="2147483657" r:id="rId4"/>
  </p:sldLayoutIdLst>
  <p:hf sldNum="0" hdr="0"/>
  <p:txStyles>
    <p:titleStyle>
      <a:lvl1pPr algn="ctr" rtl="0" eaLnBrk="0" fontAlgn="base" hangingPunct="0">
        <a:spcBef>
          <a:spcPct val="0"/>
        </a:spcBef>
        <a:spcAft>
          <a:spcPct val="0"/>
        </a:spcAft>
        <a:defRPr sz="2400" b="1">
          <a:solidFill>
            <a:schemeClr val="tx2"/>
          </a:solidFill>
          <a:latin typeface="+mj-lt"/>
          <a:ea typeface="+mj-ea"/>
          <a:cs typeface="+mj-cs"/>
        </a:defRPr>
      </a:lvl1pPr>
      <a:lvl2pPr algn="ctr" rtl="0" eaLnBrk="0" fontAlgn="base" hangingPunct="0">
        <a:spcBef>
          <a:spcPct val="0"/>
        </a:spcBef>
        <a:spcAft>
          <a:spcPct val="0"/>
        </a:spcAft>
        <a:defRPr sz="2400" b="1">
          <a:solidFill>
            <a:schemeClr val="tx2"/>
          </a:solidFill>
          <a:latin typeface="Arial" charset="0"/>
        </a:defRPr>
      </a:lvl2pPr>
      <a:lvl3pPr algn="ctr" rtl="0" eaLnBrk="0" fontAlgn="base" hangingPunct="0">
        <a:spcBef>
          <a:spcPct val="0"/>
        </a:spcBef>
        <a:spcAft>
          <a:spcPct val="0"/>
        </a:spcAft>
        <a:defRPr sz="2400" b="1">
          <a:solidFill>
            <a:schemeClr val="tx2"/>
          </a:solidFill>
          <a:latin typeface="Arial" charset="0"/>
        </a:defRPr>
      </a:lvl3pPr>
      <a:lvl4pPr algn="ctr" rtl="0" eaLnBrk="0" fontAlgn="base" hangingPunct="0">
        <a:spcBef>
          <a:spcPct val="0"/>
        </a:spcBef>
        <a:spcAft>
          <a:spcPct val="0"/>
        </a:spcAft>
        <a:defRPr sz="2400" b="1">
          <a:solidFill>
            <a:schemeClr val="tx2"/>
          </a:solidFill>
          <a:latin typeface="Arial" charset="0"/>
        </a:defRPr>
      </a:lvl4pPr>
      <a:lvl5pPr algn="ctr" rtl="0" eaLnBrk="0" fontAlgn="base" hangingPunct="0">
        <a:spcBef>
          <a:spcPct val="0"/>
        </a:spcBef>
        <a:spcAft>
          <a:spcPct val="0"/>
        </a:spcAft>
        <a:defRPr sz="2400" b="1">
          <a:solidFill>
            <a:schemeClr val="tx2"/>
          </a:solidFill>
          <a:latin typeface="Arial" charset="0"/>
        </a:defRPr>
      </a:lvl5pPr>
      <a:lvl6pPr marL="457200" algn="ctr" rtl="0" eaLnBrk="0" fontAlgn="base" hangingPunct="0">
        <a:spcBef>
          <a:spcPct val="0"/>
        </a:spcBef>
        <a:spcAft>
          <a:spcPct val="0"/>
        </a:spcAft>
        <a:defRPr sz="2400" b="1">
          <a:solidFill>
            <a:schemeClr val="tx2"/>
          </a:solidFill>
          <a:latin typeface="Arial" charset="0"/>
        </a:defRPr>
      </a:lvl6pPr>
      <a:lvl7pPr marL="914400" algn="ctr" rtl="0" eaLnBrk="0" fontAlgn="base" hangingPunct="0">
        <a:spcBef>
          <a:spcPct val="0"/>
        </a:spcBef>
        <a:spcAft>
          <a:spcPct val="0"/>
        </a:spcAft>
        <a:defRPr sz="2400" b="1">
          <a:solidFill>
            <a:schemeClr val="tx2"/>
          </a:solidFill>
          <a:latin typeface="Arial" charset="0"/>
        </a:defRPr>
      </a:lvl7pPr>
      <a:lvl8pPr marL="1371600" algn="ctr" rtl="0" eaLnBrk="0" fontAlgn="base" hangingPunct="0">
        <a:spcBef>
          <a:spcPct val="0"/>
        </a:spcBef>
        <a:spcAft>
          <a:spcPct val="0"/>
        </a:spcAft>
        <a:defRPr sz="2400" b="1">
          <a:solidFill>
            <a:schemeClr val="tx2"/>
          </a:solidFill>
          <a:latin typeface="Arial" charset="0"/>
        </a:defRPr>
      </a:lvl8pPr>
      <a:lvl9pPr marL="1828800" algn="ctr" rtl="0" eaLnBrk="0" fontAlgn="base" hangingPunct="0">
        <a:spcBef>
          <a:spcPct val="0"/>
        </a:spcBef>
        <a:spcAft>
          <a:spcPct val="0"/>
        </a:spcAft>
        <a:defRPr sz="2400" b="1">
          <a:solidFill>
            <a:schemeClr val="tx2"/>
          </a:solidFill>
          <a:latin typeface="Arial" charset="0"/>
        </a:defRPr>
      </a:lvl9pPr>
    </p:titleStyle>
    <p:bodyStyle>
      <a:lvl1pPr marL="342900" indent="-342900" algn="l" rtl="0" eaLnBrk="0" fontAlgn="base" hangingPunct="0">
        <a:spcBef>
          <a:spcPct val="20000"/>
        </a:spcBef>
        <a:spcAft>
          <a:spcPct val="0"/>
        </a:spcAft>
        <a:buSzPct val="100000"/>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b="1">
          <a:solidFill>
            <a:schemeClr val="tx1"/>
          </a:solidFill>
          <a:latin typeface="+mn-lt"/>
        </a:defRPr>
      </a:lvl2pPr>
      <a:lvl3pPr marL="1143000" indent="-228600" algn="l" rtl="0" eaLnBrk="0" fontAlgn="base" hangingPunct="0">
        <a:spcBef>
          <a:spcPct val="20000"/>
        </a:spcBef>
        <a:spcAft>
          <a:spcPct val="0"/>
        </a:spcAft>
        <a:buSzPct val="100000"/>
        <a:buChar char="»"/>
        <a:defRPr sz="1600">
          <a:solidFill>
            <a:schemeClr val="tx1"/>
          </a:solidFill>
          <a:latin typeface="+mn-lt"/>
        </a:defRPr>
      </a:lvl3pPr>
      <a:lvl4pPr marL="1600200" indent="-228600" algn="l" rtl="0" eaLnBrk="0" fontAlgn="base" hangingPunct="0">
        <a:spcBef>
          <a:spcPct val="20000"/>
        </a:spcBef>
        <a:spcAft>
          <a:spcPct val="0"/>
        </a:spcAft>
        <a:buSzPct val="100000"/>
        <a:buChar char="–"/>
        <a:defRPr sz="1400">
          <a:solidFill>
            <a:schemeClr val="tx1"/>
          </a:solidFill>
          <a:latin typeface="+mn-lt"/>
        </a:defRPr>
      </a:lvl4pPr>
      <a:lvl5pPr marL="2057400" indent="-228600" algn="l" rtl="0" eaLnBrk="0" fontAlgn="base" hangingPunct="0">
        <a:spcBef>
          <a:spcPct val="20000"/>
        </a:spcBef>
        <a:spcAft>
          <a:spcPct val="0"/>
        </a:spcAft>
        <a:buSzPct val="100000"/>
        <a:buChar char="•"/>
        <a:defRPr sz="1200">
          <a:solidFill>
            <a:schemeClr val="tx1"/>
          </a:solidFill>
          <a:latin typeface="+mn-lt"/>
        </a:defRPr>
      </a:lvl5pPr>
      <a:lvl6pPr marL="2514600" indent="-228600" algn="l" rtl="0" eaLnBrk="0" fontAlgn="base" hangingPunct="0">
        <a:spcBef>
          <a:spcPct val="20000"/>
        </a:spcBef>
        <a:spcAft>
          <a:spcPct val="0"/>
        </a:spcAft>
        <a:buSzPct val="100000"/>
        <a:buChar char="•"/>
        <a:defRPr sz="1200">
          <a:solidFill>
            <a:schemeClr val="tx1"/>
          </a:solidFill>
          <a:latin typeface="+mn-lt"/>
        </a:defRPr>
      </a:lvl6pPr>
      <a:lvl7pPr marL="2971800" indent="-228600" algn="l" rtl="0" eaLnBrk="0" fontAlgn="base" hangingPunct="0">
        <a:spcBef>
          <a:spcPct val="20000"/>
        </a:spcBef>
        <a:spcAft>
          <a:spcPct val="0"/>
        </a:spcAft>
        <a:buSzPct val="100000"/>
        <a:buChar char="•"/>
        <a:defRPr sz="1200">
          <a:solidFill>
            <a:schemeClr val="tx1"/>
          </a:solidFill>
          <a:latin typeface="+mn-lt"/>
        </a:defRPr>
      </a:lvl7pPr>
      <a:lvl8pPr marL="3429000" indent="-228600" algn="l" rtl="0" eaLnBrk="0" fontAlgn="base" hangingPunct="0">
        <a:spcBef>
          <a:spcPct val="20000"/>
        </a:spcBef>
        <a:spcAft>
          <a:spcPct val="0"/>
        </a:spcAft>
        <a:buSzPct val="100000"/>
        <a:buChar char="•"/>
        <a:defRPr sz="1200">
          <a:solidFill>
            <a:schemeClr val="tx1"/>
          </a:solidFill>
          <a:latin typeface="+mn-lt"/>
        </a:defRPr>
      </a:lvl8pPr>
      <a:lvl9pPr marL="3886200" indent="-228600" algn="l" rtl="0" eaLnBrk="0" fontAlgn="base" hangingPunct="0">
        <a:spcBef>
          <a:spcPct val="20000"/>
        </a:spcBef>
        <a:spcAft>
          <a:spcPct val="0"/>
        </a:spcAft>
        <a:buSzPct val="10000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3"/>
          <p:cNvSpPr>
            <a:spLocks noGrp="1"/>
          </p:cNvSpPr>
          <p:nvPr>
            <p:ph type="ftr" sz="quarter" idx="10"/>
          </p:nvPr>
        </p:nvSpPr>
        <p:spPr>
          <a:noFill/>
        </p:spPr>
        <p:txBody>
          <a:bodyPr/>
          <a:lstStyle/>
          <a:p>
            <a:r>
              <a:rPr lang="en-US"/>
              <a:t>ESC MOWG Meeting - May 2022 - GSFC Virtual Meeting</a:t>
            </a:r>
            <a:endParaRPr lang="en-US" dirty="0"/>
          </a:p>
        </p:txBody>
      </p:sp>
      <p:pic>
        <p:nvPicPr>
          <p:cNvPr id="2052" name="Picture 2" descr="aqua_beautyshotUSE"/>
          <p:cNvPicPr>
            <a:picLocks noChangeAspect="1" noChangeArrowheads="1"/>
          </p:cNvPicPr>
          <p:nvPr/>
        </p:nvPicPr>
        <p:blipFill>
          <a:blip r:embed="rId3" cstate="print"/>
          <a:srcRect l="13235" b="11278"/>
          <a:stretch>
            <a:fillRect/>
          </a:stretch>
        </p:blipFill>
        <p:spPr bwMode="auto">
          <a:xfrm>
            <a:off x="0" y="0"/>
            <a:ext cx="9144000" cy="6858000"/>
          </a:xfrm>
          <a:prstGeom prst="rect">
            <a:avLst/>
          </a:prstGeom>
          <a:noFill/>
          <a:ln w="9525">
            <a:noFill/>
            <a:miter lim="800000"/>
            <a:headEnd/>
            <a:tailEnd/>
          </a:ln>
        </p:spPr>
      </p:pic>
      <p:sp>
        <p:nvSpPr>
          <p:cNvPr id="2053" name="Rectangle 5"/>
          <p:cNvSpPr>
            <a:spLocks noChangeArrowheads="1"/>
          </p:cNvSpPr>
          <p:nvPr/>
        </p:nvSpPr>
        <p:spPr bwMode="auto">
          <a:xfrm>
            <a:off x="4481423" y="4961393"/>
            <a:ext cx="4343400" cy="2011462"/>
          </a:xfrm>
          <a:prstGeom prst="rect">
            <a:avLst/>
          </a:prstGeom>
          <a:noFill/>
          <a:ln w="12700">
            <a:noFill/>
            <a:miter lim="800000"/>
            <a:headEnd/>
            <a:tailEnd/>
          </a:ln>
        </p:spPr>
        <p:txBody>
          <a:bodyPr lIns="90488" tIns="44450" rIns="90488" bIns="44450"/>
          <a:lstStyle/>
          <a:p>
            <a:pPr defTabSz="903288">
              <a:spcBef>
                <a:spcPct val="20000"/>
              </a:spcBef>
              <a:buSzPct val="100000"/>
            </a:pPr>
            <a:r>
              <a:rPr lang="en-US" sz="2000" b="1" dirty="0">
                <a:solidFill>
                  <a:schemeClr val="bg1"/>
                </a:solidFill>
                <a:latin typeface="Arial" charset="0"/>
              </a:rPr>
              <a:t>Bill Guit</a:t>
            </a:r>
          </a:p>
          <a:p>
            <a:pPr defTabSz="903288">
              <a:spcBef>
                <a:spcPct val="20000"/>
              </a:spcBef>
              <a:buSzPct val="100000"/>
            </a:pPr>
            <a:r>
              <a:rPr lang="en-US" sz="1600" b="1" dirty="0">
                <a:solidFill>
                  <a:schemeClr val="bg1"/>
                </a:solidFill>
                <a:latin typeface="Arial" charset="0"/>
              </a:rPr>
              <a:t>Aqua Mission Director - Code 584/428</a:t>
            </a:r>
          </a:p>
          <a:p>
            <a:pPr lvl="0" defTabSz="457200" eaLnBrk="1" fontAlgn="auto" hangingPunct="1">
              <a:lnSpc>
                <a:spcPct val="90000"/>
              </a:lnSpc>
              <a:spcBef>
                <a:spcPts val="0"/>
              </a:spcBef>
              <a:spcAft>
                <a:spcPts val="0"/>
              </a:spcAft>
            </a:pPr>
            <a:r>
              <a:rPr lang="en-US" sz="1600" b="1" dirty="0">
                <a:solidFill>
                  <a:schemeClr val="bg1"/>
                </a:solidFill>
                <a:latin typeface="+mn-lt"/>
                <a:cs typeface="Times New Roman"/>
              </a:rPr>
              <a:t>Mission Validation and Operations Branch</a:t>
            </a:r>
          </a:p>
          <a:p>
            <a:pPr lvl="0" defTabSz="457200" eaLnBrk="1" fontAlgn="auto" hangingPunct="1">
              <a:lnSpc>
                <a:spcPct val="90000"/>
              </a:lnSpc>
              <a:spcBef>
                <a:spcPts val="0"/>
              </a:spcBef>
              <a:spcAft>
                <a:spcPts val="0"/>
              </a:spcAft>
            </a:pPr>
            <a:r>
              <a:rPr lang="en-US" sz="1600" b="1" dirty="0">
                <a:solidFill>
                  <a:schemeClr val="bg1"/>
                </a:solidFill>
                <a:latin typeface="+mn-lt"/>
                <a:cs typeface="Times New Roman"/>
              </a:rPr>
              <a:t>Earth Science Mission Operations Project</a:t>
            </a:r>
          </a:p>
          <a:p>
            <a:pPr lvl="0" defTabSz="457200" eaLnBrk="1" fontAlgn="auto" hangingPunct="1">
              <a:lnSpc>
                <a:spcPct val="90000"/>
              </a:lnSpc>
              <a:spcBef>
                <a:spcPts val="0"/>
              </a:spcBef>
              <a:spcAft>
                <a:spcPts val="0"/>
              </a:spcAft>
            </a:pPr>
            <a:r>
              <a:rPr lang="en-US" sz="1600" b="1" dirty="0">
                <a:solidFill>
                  <a:schemeClr val="bg1"/>
                </a:solidFill>
                <a:latin typeface="+mn-lt"/>
                <a:cs typeface="Times New Roman"/>
              </a:rPr>
              <a:t>NASA/Goddard Space Flight Center</a:t>
            </a:r>
            <a:endParaRPr lang="en-US" sz="1600" b="1" dirty="0">
              <a:solidFill>
                <a:schemeClr val="bg1"/>
              </a:solidFill>
              <a:latin typeface="+mn-lt"/>
            </a:endParaRPr>
          </a:p>
          <a:p>
            <a:pPr defTabSz="903288">
              <a:spcBef>
                <a:spcPct val="20000"/>
              </a:spcBef>
              <a:buSzPct val="100000"/>
            </a:pPr>
            <a:r>
              <a:rPr lang="en-US" sz="1600" b="1" dirty="0">
                <a:solidFill>
                  <a:schemeClr val="bg1"/>
                </a:solidFill>
                <a:latin typeface="+mn-lt"/>
              </a:rPr>
              <a:t>William.J.Guit@nasa.gov</a:t>
            </a:r>
          </a:p>
        </p:txBody>
      </p:sp>
      <p:sp>
        <p:nvSpPr>
          <p:cNvPr id="2054" name="Rectangle 6"/>
          <p:cNvSpPr>
            <a:spLocks noChangeArrowheads="1"/>
          </p:cNvSpPr>
          <p:nvPr/>
        </p:nvSpPr>
        <p:spPr bwMode="auto">
          <a:xfrm>
            <a:off x="5091023" y="173204"/>
            <a:ext cx="3733800" cy="4596700"/>
          </a:xfrm>
          <a:prstGeom prst="rect">
            <a:avLst/>
          </a:prstGeom>
          <a:noFill/>
          <a:ln w="12700">
            <a:noFill/>
            <a:miter lim="800000"/>
            <a:headEnd/>
            <a:tailEnd/>
          </a:ln>
        </p:spPr>
        <p:txBody>
          <a:bodyPr lIns="90488" tIns="44450" rIns="90488" bIns="44450" anchor="ctr"/>
          <a:lstStyle/>
          <a:p>
            <a:r>
              <a:rPr lang="en-US" sz="2800" b="1" dirty="0">
                <a:solidFill>
                  <a:schemeClr val="bg1"/>
                </a:solidFill>
                <a:latin typeface="Arial" charset="0"/>
              </a:rPr>
              <a:t>Mission Status</a:t>
            </a:r>
            <a:br>
              <a:rPr lang="en-US" sz="2800" b="1" dirty="0">
                <a:solidFill>
                  <a:schemeClr val="bg1"/>
                </a:solidFill>
                <a:latin typeface="Arial" charset="0"/>
              </a:rPr>
            </a:br>
            <a:r>
              <a:rPr lang="en-US" sz="2800" b="1" dirty="0">
                <a:solidFill>
                  <a:schemeClr val="bg1"/>
                </a:solidFill>
                <a:latin typeface="Arial" charset="0"/>
              </a:rPr>
              <a:t>at the </a:t>
            </a:r>
            <a:br>
              <a:rPr lang="en-US" sz="2800" b="1" dirty="0">
                <a:solidFill>
                  <a:schemeClr val="bg1"/>
                </a:solidFill>
                <a:latin typeface="Arial" charset="0"/>
              </a:rPr>
            </a:br>
            <a:r>
              <a:rPr lang="en-US" sz="2800" b="1" dirty="0">
                <a:solidFill>
                  <a:schemeClr val="bg1"/>
                </a:solidFill>
                <a:latin typeface="Arial" charset="0"/>
              </a:rPr>
              <a:t>Earth Science Constellation (ESC)</a:t>
            </a:r>
            <a:br>
              <a:rPr lang="en-US" sz="2800" b="1" dirty="0">
                <a:solidFill>
                  <a:schemeClr val="bg1"/>
                </a:solidFill>
                <a:latin typeface="Arial" charset="0"/>
              </a:rPr>
            </a:br>
            <a:r>
              <a:rPr lang="en-US" sz="2800" b="1" dirty="0">
                <a:solidFill>
                  <a:schemeClr val="bg1"/>
                </a:solidFill>
                <a:latin typeface="Arial" charset="0"/>
              </a:rPr>
              <a:t>Mission Operations Working Group </a:t>
            </a:r>
          </a:p>
          <a:p>
            <a:r>
              <a:rPr lang="en-US" sz="2800" b="1" dirty="0">
                <a:solidFill>
                  <a:schemeClr val="bg1"/>
                </a:solidFill>
                <a:latin typeface="Arial" charset="0"/>
              </a:rPr>
              <a:t>(MOWG) Virtual </a:t>
            </a:r>
          </a:p>
          <a:p>
            <a:r>
              <a:rPr lang="en-US" sz="2800" b="1" dirty="0">
                <a:solidFill>
                  <a:schemeClr val="bg1"/>
                </a:solidFill>
                <a:latin typeface="Arial" charset="0"/>
              </a:rPr>
              <a:t>Meeting</a:t>
            </a:r>
          </a:p>
          <a:p>
            <a:br>
              <a:rPr lang="en-US" b="1" dirty="0">
                <a:solidFill>
                  <a:schemeClr val="bg1"/>
                </a:solidFill>
                <a:latin typeface="Arial" charset="0"/>
              </a:rPr>
            </a:br>
            <a:r>
              <a:rPr lang="en-US" b="1" dirty="0">
                <a:solidFill>
                  <a:schemeClr val="bg1"/>
                </a:solidFill>
                <a:latin typeface="Arial" charset="0"/>
              </a:rPr>
              <a:t> May 17, 2022</a:t>
            </a:r>
          </a:p>
        </p:txBody>
      </p:sp>
      <p:sp>
        <p:nvSpPr>
          <p:cNvPr id="2055" name="Rectangle 7"/>
          <p:cNvSpPr>
            <a:spLocks noChangeArrowheads="1"/>
          </p:cNvSpPr>
          <p:nvPr/>
        </p:nvSpPr>
        <p:spPr bwMode="auto">
          <a:xfrm>
            <a:off x="0" y="0"/>
            <a:ext cx="3276600" cy="692150"/>
          </a:xfrm>
          <a:prstGeom prst="rect">
            <a:avLst/>
          </a:prstGeom>
          <a:noFill/>
          <a:ln w="25400">
            <a:noFill/>
            <a:miter lim="800000"/>
            <a:headEnd/>
            <a:tailEnd/>
          </a:ln>
        </p:spPr>
        <p:txBody>
          <a:bodyPr lIns="90488" tIns="44450" rIns="90488" bIns="44450">
            <a:spAutoFit/>
          </a:bodyPr>
          <a:lstStyle/>
          <a:p>
            <a:pPr>
              <a:lnSpc>
                <a:spcPct val="90000"/>
              </a:lnSpc>
            </a:pPr>
            <a:r>
              <a:rPr lang="en-US" sz="4400" b="1" dirty="0">
                <a:solidFill>
                  <a:schemeClr val="bg1"/>
                </a:solidFill>
                <a:latin typeface="Arial" charset="0"/>
              </a:rPr>
              <a:t>EOS Aqua</a:t>
            </a:r>
          </a:p>
        </p:txBody>
      </p:sp>
      <p:sp>
        <p:nvSpPr>
          <p:cNvPr id="4" name="Date Placeholder 3"/>
          <p:cNvSpPr>
            <a:spLocks noGrp="1"/>
          </p:cNvSpPr>
          <p:nvPr>
            <p:ph type="dt" sz="half" idx="11"/>
          </p:nvPr>
        </p:nvSpPr>
        <p:spPr/>
        <p:txBody>
          <a:bodyPr/>
          <a:lstStyle/>
          <a:p>
            <a:pPr>
              <a:defRPr/>
            </a:pPr>
            <a:r>
              <a:rPr lang="en-US"/>
              <a:t>5/17/2022</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p:cNvSpPr>
            <a:spLocks noGrp="1"/>
          </p:cNvSpPr>
          <p:nvPr>
            <p:ph type="ftr" sz="quarter" idx="10"/>
          </p:nvPr>
        </p:nvSpPr>
        <p:spPr>
          <a:noFill/>
        </p:spPr>
        <p:txBody>
          <a:bodyPr/>
          <a:lstStyle/>
          <a:p>
            <a:r>
              <a:rPr lang="en-US"/>
              <a:t>ESC MOWG Meeting - May 2022 - GSFC Virtual Meeting</a:t>
            </a:r>
            <a:endParaRPr lang="en-US" dirty="0"/>
          </a:p>
        </p:txBody>
      </p:sp>
      <p:sp>
        <p:nvSpPr>
          <p:cNvPr id="3076" name="Rectangle 2"/>
          <p:cNvSpPr>
            <a:spLocks noGrp="1" noChangeArrowheads="1"/>
          </p:cNvSpPr>
          <p:nvPr>
            <p:ph type="title"/>
          </p:nvPr>
        </p:nvSpPr>
        <p:spPr>
          <a:xfrm>
            <a:off x="1984375" y="225425"/>
            <a:ext cx="5149850" cy="841375"/>
          </a:xfrm>
        </p:spPr>
        <p:txBody>
          <a:bodyPr/>
          <a:lstStyle/>
          <a:p>
            <a:r>
              <a:rPr lang="en-US" sz="3200" dirty="0"/>
              <a:t>Topics</a:t>
            </a:r>
          </a:p>
        </p:txBody>
      </p:sp>
      <p:sp>
        <p:nvSpPr>
          <p:cNvPr id="3077" name="Rectangle 3"/>
          <p:cNvSpPr>
            <a:spLocks noGrp="1" noChangeArrowheads="1"/>
          </p:cNvSpPr>
          <p:nvPr>
            <p:ph type="body" idx="1"/>
          </p:nvPr>
        </p:nvSpPr>
        <p:spPr>
          <a:xfrm>
            <a:off x="228600" y="1371600"/>
            <a:ext cx="8686800" cy="5105400"/>
          </a:xfrm>
          <a:noFill/>
        </p:spPr>
        <p:txBody>
          <a:bodyPr/>
          <a:lstStyle/>
          <a:p>
            <a:pPr>
              <a:lnSpc>
                <a:spcPct val="90000"/>
              </a:lnSpc>
            </a:pPr>
            <a:r>
              <a:rPr lang="en-US" dirty="0"/>
              <a:t>Mission Summary</a:t>
            </a:r>
          </a:p>
          <a:p>
            <a:pPr>
              <a:lnSpc>
                <a:spcPct val="90000"/>
              </a:lnSpc>
            </a:pPr>
            <a:r>
              <a:rPr lang="en-US" dirty="0"/>
              <a:t>Spacecraft Subsystems Summary</a:t>
            </a:r>
          </a:p>
          <a:p>
            <a:pPr>
              <a:lnSpc>
                <a:spcPct val="90000"/>
              </a:lnSpc>
            </a:pPr>
            <a:r>
              <a:rPr lang="en-US" dirty="0"/>
              <a:t>Recent and Planned Activities &amp; Process Improvements</a:t>
            </a:r>
          </a:p>
          <a:p>
            <a:pPr lvl="1">
              <a:lnSpc>
                <a:spcPct val="90000"/>
              </a:lnSpc>
            </a:pPr>
            <a:r>
              <a:rPr lang="en-US" b="0" dirty="0">
                <a:solidFill>
                  <a:srgbClr val="0000FF"/>
                </a:solidFill>
              </a:rPr>
              <a:t>Aqua A-Train Constellation Exit – Passing Events </a:t>
            </a:r>
            <a:r>
              <a:rPr lang="en-US" dirty="0">
                <a:solidFill>
                  <a:srgbClr val="0000FF"/>
                </a:solidFill>
              </a:rPr>
              <a:t>(Separate presentation)</a:t>
            </a:r>
          </a:p>
          <a:p>
            <a:pPr lvl="1">
              <a:lnSpc>
                <a:spcPct val="90000"/>
              </a:lnSpc>
            </a:pPr>
            <a:r>
              <a:rPr lang="en-US" b="0" dirty="0">
                <a:solidFill>
                  <a:srgbClr val="0000FF"/>
                </a:solidFill>
              </a:rPr>
              <a:t>Aqua Solid State Recorder Anomaly Recovery</a:t>
            </a:r>
          </a:p>
          <a:p>
            <a:pPr>
              <a:lnSpc>
                <a:spcPct val="90000"/>
              </a:lnSpc>
            </a:pPr>
            <a:r>
              <a:rPr lang="en-US" dirty="0"/>
              <a:t>Propellant Usage &amp; Lifetime Estimate &amp; Orbital Decay</a:t>
            </a:r>
          </a:p>
          <a:p>
            <a:pPr lvl="1">
              <a:lnSpc>
                <a:spcPct val="90000"/>
              </a:lnSpc>
            </a:pPr>
            <a:r>
              <a:rPr lang="en-US" b="0" dirty="0">
                <a:solidFill>
                  <a:srgbClr val="0000FF"/>
                </a:solidFill>
              </a:rPr>
              <a:t>Updated Aqua 2021 Lifetime and Decommissioning Analysis (2/10/2022)</a:t>
            </a:r>
          </a:p>
          <a:p>
            <a:pPr lvl="1">
              <a:lnSpc>
                <a:spcPct val="90000"/>
              </a:lnSpc>
            </a:pPr>
            <a:r>
              <a:rPr lang="en-US" b="0" dirty="0"/>
              <a:t>Aqua End of Mission Plan (EOMP) </a:t>
            </a:r>
            <a:r>
              <a:rPr lang="en-US" b="0" dirty="0">
                <a:solidFill>
                  <a:srgbClr val="0000FF"/>
                </a:solidFill>
              </a:rPr>
              <a:t>– Rev E Approved</a:t>
            </a:r>
          </a:p>
          <a:p>
            <a:pPr>
              <a:lnSpc>
                <a:spcPct val="90000"/>
              </a:lnSpc>
            </a:pPr>
            <a:r>
              <a:rPr lang="en-US" dirty="0"/>
              <a:t>After-the-A-Train Extended Mission (ATAT) Timeline</a:t>
            </a:r>
            <a:endParaRPr lang="en-US" sz="1600" strike="dblStrike" dirty="0"/>
          </a:p>
          <a:p>
            <a:pPr>
              <a:lnSpc>
                <a:spcPct val="90000"/>
              </a:lnSpc>
            </a:pPr>
            <a:r>
              <a:rPr lang="en-US" dirty="0"/>
              <a:t>Aqua Decommissioning (</a:t>
            </a:r>
            <a:r>
              <a:rPr lang="en-US" dirty="0">
                <a:solidFill>
                  <a:srgbClr val="0000FF"/>
                </a:solidFill>
              </a:rPr>
              <a:t>Aug. 2026</a:t>
            </a:r>
            <a:r>
              <a:rPr lang="en-US" dirty="0"/>
              <a:t>) – </a:t>
            </a:r>
            <a:r>
              <a:rPr lang="en-US" dirty="0">
                <a:solidFill>
                  <a:srgbClr val="0000FF"/>
                </a:solidFill>
              </a:rPr>
              <a:t>Needs Sr. Review Approval</a:t>
            </a:r>
          </a:p>
          <a:p>
            <a:pPr>
              <a:lnSpc>
                <a:spcPct val="90000"/>
              </a:lnSpc>
            </a:pPr>
            <a:r>
              <a:rPr lang="en-US" dirty="0"/>
              <a:t>Summary</a:t>
            </a:r>
          </a:p>
          <a:p>
            <a:pPr>
              <a:lnSpc>
                <a:spcPct val="90000"/>
              </a:lnSpc>
            </a:pPr>
            <a:r>
              <a:rPr lang="en-US" dirty="0"/>
              <a:t>Additional Slides:</a:t>
            </a:r>
          </a:p>
          <a:p>
            <a:pPr lvl="1">
              <a:lnSpc>
                <a:spcPct val="90000"/>
              </a:lnSpc>
            </a:pPr>
            <a:r>
              <a:rPr lang="en-US" sz="1600" b="0" dirty="0"/>
              <a:t>Orbit Maintenance Maneuvers</a:t>
            </a:r>
            <a:endParaRPr lang="en-US" sz="1600" b="0" strike="sngStrike" dirty="0">
              <a:solidFill>
                <a:srgbClr val="0000FF"/>
              </a:solidFill>
            </a:endParaRPr>
          </a:p>
          <a:p>
            <a:pPr lvl="1">
              <a:lnSpc>
                <a:spcPct val="90000"/>
              </a:lnSpc>
            </a:pPr>
            <a:r>
              <a:rPr lang="en-US" sz="1600" b="0" dirty="0"/>
              <a:t>Conjunction Assessment High Interest Events</a:t>
            </a:r>
          </a:p>
          <a:p>
            <a:pPr lvl="1">
              <a:lnSpc>
                <a:spcPct val="90000"/>
              </a:lnSpc>
            </a:pPr>
            <a:r>
              <a:rPr lang="en-US" sz="1600" b="0" dirty="0"/>
              <a:t>Ground Track Error &amp; Mean Local Time History </a:t>
            </a:r>
          </a:p>
          <a:p>
            <a:pPr lvl="1">
              <a:lnSpc>
                <a:spcPct val="90000"/>
              </a:lnSpc>
            </a:pPr>
            <a:r>
              <a:rPr lang="en-US" sz="1600" b="0" dirty="0"/>
              <a:t>Spacecraft Orbital Parameters Trends &amp; Predictions</a:t>
            </a:r>
          </a:p>
          <a:p>
            <a:pPr>
              <a:lnSpc>
                <a:spcPct val="90000"/>
              </a:lnSpc>
            </a:pPr>
            <a:endParaRPr lang="en-US" sz="2800" dirty="0"/>
          </a:p>
        </p:txBody>
      </p:sp>
      <p:sp>
        <p:nvSpPr>
          <p:cNvPr id="7" name="Text Box 4"/>
          <p:cNvSpPr txBox="1">
            <a:spLocks noChangeArrowheads="1"/>
          </p:cNvSpPr>
          <p:nvPr/>
        </p:nvSpPr>
        <p:spPr bwMode="auto">
          <a:xfrm>
            <a:off x="1219200" y="1033046"/>
            <a:ext cx="6781800" cy="338554"/>
          </a:xfrm>
          <a:prstGeom prst="rect">
            <a:avLst/>
          </a:prstGeom>
          <a:noFill/>
          <a:ln w="12700">
            <a:noFill/>
            <a:miter lim="800000"/>
            <a:headEnd/>
            <a:tailEnd/>
          </a:ln>
        </p:spPr>
        <p:txBody>
          <a:bodyPr wrap="square">
            <a:spAutoFit/>
          </a:bodyPr>
          <a:lstStyle/>
          <a:p>
            <a:pPr>
              <a:spcBef>
                <a:spcPct val="50000"/>
              </a:spcBef>
            </a:pPr>
            <a:r>
              <a:rPr lang="en-US" sz="1600" b="1" dirty="0">
                <a:solidFill>
                  <a:srgbClr val="0000FF"/>
                </a:solidFill>
                <a:latin typeface="Arial Black" pitchFamily="34" charset="0"/>
              </a:rPr>
              <a:t>Changes since November 2021 MOWG Meeting are in blue</a:t>
            </a:r>
          </a:p>
        </p:txBody>
      </p:sp>
      <p:sp>
        <p:nvSpPr>
          <p:cNvPr id="2" name="Date Placeholder 1"/>
          <p:cNvSpPr>
            <a:spLocks noGrp="1"/>
          </p:cNvSpPr>
          <p:nvPr>
            <p:ph type="dt" sz="half" idx="11"/>
          </p:nvPr>
        </p:nvSpPr>
        <p:spPr/>
        <p:txBody>
          <a:bodyPr/>
          <a:lstStyle/>
          <a:p>
            <a:pPr>
              <a:defRPr/>
            </a:pPr>
            <a:r>
              <a:rPr lang="en-US"/>
              <a:t>5/17/2022</a:t>
            </a:r>
            <a:endParaRPr lang="en-US" dirty="0"/>
          </a:p>
        </p:txBody>
      </p:sp>
    </p:spTree>
    <p:extLst>
      <p:ext uri="{BB962C8B-B14F-4D97-AF65-F5344CB8AC3E}">
        <p14:creationId xmlns:p14="http://schemas.microsoft.com/office/powerpoint/2010/main" val="2563893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a:xfrm>
            <a:off x="1524000" y="225425"/>
            <a:ext cx="6248400" cy="819510"/>
          </a:xfrm>
        </p:spPr>
        <p:txBody>
          <a:bodyPr/>
          <a:lstStyle/>
          <a:p>
            <a:r>
              <a:rPr lang="en-US" sz="3200" dirty="0">
                <a:solidFill>
                  <a:schemeClr val="tx1"/>
                </a:solidFill>
              </a:rPr>
              <a:t>EOS Aqua Mission Summary</a:t>
            </a:r>
            <a:endParaRPr lang="en-US" sz="1800" dirty="0">
              <a:solidFill>
                <a:srgbClr val="0000FF"/>
              </a:solidFill>
            </a:endParaRPr>
          </a:p>
        </p:txBody>
      </p:sp>
      <p:sp>
        <p:nvSpPr>
          <p:cNvPr id="8" name="Rectangle 6"/>
          <p:cNvSpPr txBox="1">
            <a:spLocks noChangeArrowheads="1"/>
          </p:cNvSpPr>
          <p:nvPr/>
        </p:nvSpPr>
        <p:spPr>
          <a:xfrm>
            <a:off x="228600" y="1365610"/>
            <a:ext cx="5638800" cy="4958990"/>
          </a:xfrm>
          <a:prstGeom prst="rect">
            <a:avLst/>
          </a:prstGeom>
        </p:spPr>
        <p:txBody>
          <a:bodyPr/>
          <a:lstStyle/>
          <a:p>
            <a:pPr marL="342900" lvl="0" indent="-342900" algn="l">
              <a:lnSpc>
                <a:spcPct val="90000"/>
              </a:lnSpc>
              <a:spcBef>
                <a:spcPct val="20000"/>
              </a:spcBef>
              <a:buSzPct val="100000"/>
              <a:buFontTx/>
              <a:buChar char="•"/>
              <a:defRPr/>
            </a:pPr>
            <a:r>
              <a:rPr lang="en-US" sz="1800" b="1" u="none" kern="0" dirty="0">
                <a:solidFill>
                  <a:srgbClr val="000000"/>
                </a:solidFill>
                <a:latin typeface="Arial"/>
              </a:rPr>
              <a:t>05/04/2002: Launch (6-Year Design Life)</a:t>
            </a:r>
            <a:endParaRPr lang="en-US" sz="1800" u="none" kern="0" dirty="0">
              <a:solidFill>
                <a:srgbClr val="000000"/>
              </a:solidFill>
              <a:latin typeface="Arial"/>
            </a:endParaRPr>
          </a:p>
          <a:p>
            <a:pPr marL="342900" indent="-342900" algn="l">
              <a:lnSpc>
                <a:spcPct val="90000"/>
              </a:lnSpc>
              <a:spcBef>
                <a:spcPct val="20000"/>
              </a:spcBef>
              <a:buSzPct val="100000"/>
              <a:buFontTx/>
              <a:buChar char="•"/>
              <a:defRPr/>
            </a:pPr>
            <a:r>
              <a:rPr lang="en-US" sz="1800" b="1" kern="0" dirty="0">
                <a:solidFill>
                  <a:srgbClr val="000000"/>
                </a:solidFill>
                <a:latin typeface="Arial"/>
              </a:rPr>
              <a:t>12/02/2008: End of Prime Mission Review</a:t>
            </a:r>
            <a:endParaRPr lang="en-US" sz="1800" b="1" kern="0" dirty="0">
              <a:latin typeface="Arial"/>
            </a:endParaRPr>
          </a:p>
          <a:p>
            <a:pPr marL="342900" indent="-342900" algn="l">
              <a:lnSpc>
                <a:spcPct val="90000"/>
              </a:lnSpc>
              <a:spcBef>
                <a:spcPct val="20000"/>
              </a:spcBef>
              <a:buSzPct val="100000"/>
              <a:buFontTx/>
              <a:buChar char="•"/>
              <a:defRPr/>
            </a:pPr>
            <a:r>
              <a:rPr lang="en-US" sz="1800" b="1" kern="0" dirty="0">
                <a:latin typeface="Arial"/>
              </a:rPr>
              <a:t>12/08/2015: End of AMSR-E Operations</a:t>
            </a:r>
          </a:p>
          <a:p>
            <a:pPr marL="342900" indent="-342900" algn="l">
              <a:lnSpc>
                <a:spcPct val="90000"/>
              </a:lnSpc>
              <a:spcBef>
                <a:spcPct val="20000"/>
              </a:spcBef>
              <a:buSzPct val="100000"/>
              <a:buFontTx/>
              <a:buChar char="•"/>
              <a:defRPr/>
            </a:pPr>
            <a:r>
              <a:rPr lang="en-US" sz="1800" b="1" kern="0" dirty="0">
                <a:latin typeface="Arial"/>
              </a:rPr>
              <a:t>11/17/2016: A-Train PS Teleconference</a:t>
            </a:r>
          </a:p>
          <a:p>
            <a:pPr marL="742950" lvl="1" indent="-285750" algn="l">
              <a:lnSpc>
                <a:spcPct val="90000"/>
              </a:lnSpc>
              <a:spcBef>
                <a:spcPct val="20000"/>
              </a:spcBef>
              <a:buSzPct val="100000"/>
              <a:buFont typeface="Arial" panose="020B0604020202020204" pitchFamily="34" charset="0"/>
              <a:buChar char="−"/>
              <a:defRPr/>
            </a:pPr>
            <a:r>
              <a:rPr lang="en-US" sz="1600" kern="0" dirty="0">
                <a:latin typeface="Arial"/>
              </a:rPr>
              <a:t>Maintain tight Mean Local Time (MLT) </a:t>
            </a:r>
          </a:p>
          <a:p>
            <a:pPr marL="285750" indent="-285750" algn="l">
              <a:lnSpc>
                <a:spcPct val="90000"/>
              </a:lnSpc>
              <a:spcBef>
                <a:spcPct val="20000"/>
              </a:spcBef>
              <a:buSzPct val="100000"/>
              <a:buFont typeface="Arial" panose="020B0604020202020204" pitchFamily="34" charset="0"/>
              <a:buChar char="•"/>
              <a:defRPr/>
            </a:pPr>
            <a:r>
              <a:rPr lang="en-US" sz="1800" b="1" dirty="0">
                <a:latin typeface="+mn-lt"/>
              </a:rPr>
              <a:t>10/02/2018: Aqua Decommissioning Review</a:t>
            </a:r>
            <a:endParaRPr lang="en-US" sz="1800" b="1" kern="0" dirty="0">
              <a:solidFill>
                <a:srgbClr val="0000FF"/>
              </a:solidFill>
              <a:latin typeface="+mn-lt"/>
            </a:endParaRPr>
          </a:p>
          <a:p>
            <a:pPr marL="342900" lvl="0" indent="-342900" algn="l">
              <a:lnSpc>
                <a:spcPct val="90000"/>
              </a:lnSpc>
              <a:spcBef>
                <a:spcPct val="20000"/>
              </a:spcBef>
              <a:buSzPct val="100000"/>
              <a:buFontTx/>
              <a:buChar char="•"/>
              <a:defRPr/>
            </a:pPr>
            <a:r>
              <a:rPr lang="en-US" sz="1800" b="1" kern="0" dirty="0">
                <a:latin typeface="Arial"/>
              </a:rPr>
              <a:t>03/06/2020: Senior Review Proposal #7</a:t>
            </a:r>
          </a:p>
          <a:p>
            <a:pPr marL="742950" lvl="1" indent="-285750" algn="l">
              <a:lnSpc>
                <a:spcPct val="90000"/>
              </a:lnSpc>
              <a:spcBef>
                <a:spcPct val="20000"/>
              </a:spcBef>
              <a:buSzPct val="100000"/>
              <a:buFontTx/>
              <a:buChar char="–"/>
              <a:defRPr/>
            </a:pPr>
            <a:r>
              <a:rPr lang="en-US" sz="1600" kern="0" dirty="0">
                <a:latin typeface="Arial"/>
              </a:rPr>
              <a:t>Reliability Estimates thru end of CY 2026 </a:t>
            </a:r>
          </a:p>
          <a:p>
            <a:pPr marL="742950" lvl="1" indent="-285750" algn="l">
              <a:lnSpc>
                <a:spcPct val="90000"/>
              </a:lnSpc>
              <a:spcBef>
                <a:spcPct val="20000"/>
              </a:spcBef>
              <a:buSzPct val="100000"/>
              <a:buFontTx/>
              <a:buChar char="–"/>
              <a:defRPr/>
            </a:pPr>
            <a:r>
              <a:rPr lang="en-US" sz="1600" kern="0" dirty="0">
                <a:latin typeface="Arial"/>
              </a:rPr>
              <a:t>Consumables through early CY 2022</a:t>
            </a:r>
          </a:p>
          <a:p>
            <a:pPr marL="742950" lvl="1" indent="-285750" algn="l">
              <a:lnSpc>
                <a:spcPct val="90000"/>
              </a:lnSpc>
              <a:spcBef>
                <a:spcPct val="20000"/>
              </a:spcBef>
              <a:buSzPct val="100000"/>
              <a:buFontTx/>
              <a:buChar char="–"/>
              <a:defRPr/>
            </a:pPr>
            <a:r>
              <a:rPr lang="en-US" sz="1600" b="1" kern="0" dirty="0">
                <a:latin typeface="Arial"/>
              </a:rPr>
              <a:t>Proposed After the A-Train Extended Mission</a:t>
            </a:r>
            <a:endParaRPr lang="en-US" sz="2000" b="1" kern="0" dirty="0">
              <a:latin typeface="Arial"/>
            </a:endParaRPr>
          </a:p>
          <a:p>
            <a:pPr marL="342900" indent="-342900" algn="l">
              <a:lnSpc>
                <a:spcPct val="90000"/>
              </a:lnSpc>
              <a:spcBef>
                <a:spcPct val="20000"/>
              </a:spcBef>
              <a:buSzPct val="100000"/>
              <a:buFont typeface="Arial" panose="020B0604020202020204" pitchFamily="34" charset="0"/>
              <a:buChar char="•"/>
              <a:defRPr/>
            </a:pPr>
            <a:r>
              <a:rPr lang="en-US" sz="1800" b="1" kern="0" dirty="0">
                <a:latin typeface="Arial"/>
              </a:rPr>
              <a:t>07/08/2020: NASA Earth Science Senior Review Subcommittee Panel Presentation </a:t>
            </a:r>
          </a:p>
          <a:p>
            <a:pPr marL="285750" indent="-285750" algn="l">
              <a:lnSpc>
                <a:spcPct val="90000"/>
              </a:lnSpc>
              <a:spcBef>
                <a:spcPct val="20000"/>
              </a:spcBef>
              <a:buSzPct val="100000"/>
              <a:buFont typeface="Arial" panose="020B0604020202020204" pitchFamily="34" charset="0"/>
              <a:buChar char="•"/>
              <a:defRPr/>
            </a:pPr>
            <a:r>
              <a:rPr lang="en-US" sz="1800" b="1" kern="0" dirty="0">
                <a:latin typeface="Arial"/>
              </a:rPr>
              <a:t>10/20/2020: Received HQ Guidance</a:t>
            </a:r>
          </a:p>
          <a:p>
            <a:pPr marL="742950" lvl="1" indent="-285750" algn="l">
              <a:lnSpc>
                <a:spcPct val="90000"/>
              </a:lnSpc>
              <a:spcBef>
                <a:spcPct val="20000"/>
              </a:spcBef>
              <a:buSzPct val="100000"/>
              <a:buFont typeface="Arial" panose="020B0604020202020204" pitchFamily="34" charset="0"/>
              <a:buChar char="−"/>
              <a:defRPr/>
            </a:pPr>
            <a:r>
              <a:rPr lang="en-US" sz="1600" kern="0" dirty="0">
                <a:latin typeface="Arial"/>
              </a:rPr>
              <a:t>Continue as baselined through at least FY23 </a:t>
            </a:r>
          </a:p>
          <a:p>
            <a:pPr marL="285750" indent="-285750" algn="l">
              <a:lnSpc>
                <a:spcPct val="90000"/>
              </a:lnSpc>
              <a:spcBef>
                <a:spcPct val="20000"/>
              </a:spcBef>
              <a:buSzPct val="100000"/>
              <a:buFont typeface="Arial" panose="020B0604020202020204" pitchFamily="34" charset="0"/>
              <a:buChar char="•"/>
              <a:defRPr/>
            </a:pPr>
            <a:r>
              <a:rPr lang="en-US" sz="1800" b="1" kern="0" dirty="0">
                <a:latin typeface="Arial"/>
              </a:rPr>
              <a:t>03/24/2021: Updated Aqua Phase F Plan</a:t>
            </a:r>
            <a:endParaRPr lang="en-US" sz="1800" b="1" kern="0" dirty="0">
              <a:solidFill>
                <a:srgbClr val="0000FF"/>
              </a:solidFill>
              <a:latin typeface="Arial"/>
            </a:endParaRPr>
          </a:p>
          <a:p>
            <a:pPr marL="285750" indent="-285750" algn="l">
              <a:lnSpc>
                <a:spcPct val="90000"/>
              </a:lnSpc>
              <a:spcBef>
                <a:spcPct val="20000"/>
              </a:spcBef>
              <a:buSzPct val="100000"/>
              <a:buFont typeface="Arial" panose="020B0604020202020204" pitchFamily="34" charset="0"/>
              <a:buChar char="•"/>
              <a:defRPr/>
            </a:pPr>
            <a:r>
              <a:rPr lang="en-US" sz="1800" b="1" kern="0" dirty="0">
                <a:solidFill>
                  <a:srgbClr val="0000FF"/>
                </a:solidFill>
                <a:latin typeface="Arial"/>
              </a:rPr>
              <a:t>02/01/2022: ESMO Annual Review #15</a:t>
            </a:r>
          </a:p>
          <a:p>
            <a:pPr marL="285750" indent="-285750" algn="l">
              <a:lnSpc>
                <a:spcPct val="90000"/>
              </a:lnSpc>
              <a:spcBef>
                <a:spcPct val="20000"/>
              </a:spcBef>
              <a:buSzPct val="100000"/>
              <a:buFont typeface="Arial" panose="020B0604020202020204" pitchFamily="34" charset="0"/>
              <a:buChar char="•"/>
              <a:defRPr/>
            </a:pPr>
            <a:r>
              <a:rPr lang="en-US" sz="1800" b="1" kern="0" dirty="0">
                <a:solidFill>
                  <a:srgbClr val="0000FF"/>
                </a:solidFill>
                <a:latin typeface="Arial"/>
              </a:rPr>
              <a:t>05/04/2022: Aqua 20-Year Anniversary</a:t>
            </a:r>
          </a:p>
          <a:p>
            <a:pPr marL="285750" indent="-285750" algn="l">
              <a:lnSpc>
                <a:spcPct val="90000"/>
              </a:lnSpc>
              <a:spcBef>
                <a:spcPct val="20000"/>
              </a:spcBef>
              <a:buSzPct val="100000"/>
              <a:buFont typeface="Arial" panose="020B0604020202020204" pitchFamily="34" charset="0"/>
              <a:buChar char="•"/>
              <a:defRPr/>
            </a:pPr>
            <a:endParaRPr lang="en-US" sz="1800" b="1" kern="0" dirty="0">
              <a:solidFill>
                <a:srgbClr val="0000FF"/>
              </a:solidFill>
              <a:latin typeface="Arial"/>
            </a:endParaRPr>
          </a:p>
          <a:p>
            <a:pPr marL="285750" indent="-285750" algn="l">
              <a:lnSpc>
                <a:spcPct val="90000"/>
              </a:lnSpc>
              <a:spcBef>
                <a:spcPct val="20000"/>
              </a:spcBef>
              <a:buSzPct val="100000"/>
              <a:buFont typeface="Arial" panose="020B0604020202020204" pitchFamily="34" charset="0"/>
              <a:buChar char="•"/>
              <a:defRPr/>
            </a:pPr>
            <a:endParaRPr lang="en-US" sz="1800" b="1" kern="0" dirty="0">
              <a:solidFill>
                <a:srgbClr val="0000FF"/>
              </a:solidFill>
              <a:latin typeface="Arial"/>
            </a:endParaRPr>
          </a:p>
          <a:p>
            <a:pPr marL="285750" indent="-285750" algn="l">
              <a:lnSpc>
                <a:spcPct val="90000"/>
              </a:lnSpc>
              <a:spcBef>
                <a:spcPct val="20000"/>
              </a:spcBef>
              <a:buSzPct val="100000"/>
              <a:buFont typeface="Arial" panose="020B0604020202020204" pitchFamily="34" charset="0"/>
              <a:buChar char="•"/>
              <a:defRPr/>
            </a:pPr>
            <a:endParaRPr lang="en-US" sz="1800" b="1" kern="0" dirty="0">
              <a:latin typeface="Arial"/>
            </a:endParaRPr>
          </a:p>
          <a:p>
            <a:pPr marL="285750" indent="-285750" algn="l">
              <a:lnSpc>
                <a:spcPct val="90000"/>
              </a:lnSpc>
              <a:spcBef>
                <a:spcPct val="20000"/>
              </a:spcBef>
              <a:buSzPct val="100000"/>
              <a:buFont typeface="Arial" panose="020B0604020202020204" pitchFamily="34" charset="0"/>
              <a:buChar char="•"/>
              <a:defRPr/>
            </a:pPr>
            <a:endParaRPr lang="en-US" sz="1800" b="1" kern="0" dirty="0">
              <a:latin typeface="Arial"/>
            </a:endParaRPr>
          </a:p>
          <a:p>
            <a:pPr marL="285750" indent="-285750" algn="l">
              <a:lnSpc>
                <a:spcPct val="90000"/>
              </a:lnSpc>
              <a:spcBef>
                <a:spcPct val="20000"/>
              </a:spcBef>
              <a:buSzPct val="100000"/>
              <a:buFont typeface="Arial" panose="020B0604020202020204" pitchFamily="34" charset="0"/>
              <a:buChar char="•"/>
              <a:defRPr/>
            </a:pPr>
            <a:endParaRPr lang="en-US" sz="1800" kern="0" dirty="0">
              <a:solidFill>
                <a:srgbClr val="0000FF"/>
              </a:solidFill>
              <a:latin typeface="Arial"/>
            </a:endParaRPr>
          </a:p>
          <a:p>
            <a:pPr marL="342900" marR="0" lvl="0" indent="-342900" algn="l" defTabSz="914400" rtl="0" eaLnBrk="0" fontAlgn="base" latinLnBrk="0" hangingPunct="0">
              <a:lnSpc>
                <a:spcPct val="90000"/>
              </a:lnSpc>
              <a:spcBef>
                <a:spcPct val="20000"/>
              </a:spcBef>
              <a:spcAft>
                <a:spcPct val="0"/>
              </a:spcAft>
              <a:buClrTx/>
              <a:buSzPct val="100000"/>
              <a:buFontTx/>
              <a:buChar char="•"/>
              <a:tabLst/>
              <a:defRPr/>
            </a:pPr>
            <a:endParaRPr kumimoji="0" lang="en-US" sz="2000" b="1" i="0" u="none" strike="noStrike" kern="0" cap="none" spc="0" normalizeH="0" baseline="0" noProof="0" dirty="0">
              <a:ln>
                <a:noFill/>
              </a:ln>
              <a:solidFill>
                <a:srgbClr val="5649B5"/>
              </a:solidFill>
              <a:effectLst/>
              <a:uLnTx/>
              <a:uFillTx/>
              <a:latin typeface="+mn-lt"/>
              <a:ea typeface="+mn-ea"/>
              <a:cs typeface="+mn-cs"/>
            </a:endParaRPr>
          </a:p>
          <a:p>
            <a:pPr marL="342900" marR="0" lvl="0" indent="-342900" algn="l" defTabSz="914400" rtl="0" eaLnBrk="0" fontAlgn="base" latinLnBrk="0" hangingPunct="0">
              <a:lnSpc>
                <a:spcPct val="90000"/>
              </a:lnSpc>
              <a:spcBef>
                <a:spcPct val="20000"/>
              </a:spcBef>
              <a:spcAft>
                <a:spcPct val="0"/>
              </a:spcAft>
              <a:buClrTx/>
              <a:buSzPct val="100000"/>
              <a:buFontTx/>
              <a:buChar char="•"/>
              <a:tabLst/>
              <a:defRPr/>
            </a:pPr>
            <a:endParaRPr kumimoji="0" lang="en-US" sz="2000" b="1" i="0" u="none" strike="noStrike" kern="0" cap="none" spc="0" normalizeH="0" baseline="0" noProof="0" dirty="0">
              <a:ln>
                <a:noFill/>
              </a:ln>
              <a:solidFill>
                <a:srgbClr val="5649B5"/>
              </a:solidFill>
              <a:effectLst/>
              <a:uLnTx/>
              <a:uFillTx/>
              <a:latin typeface="+mn-lt"/>
              <a:ea typeface="+mn-ea"/>
              <a:cs typeface="+mn-cs"/>
            </a:endParaRPr>
          </a:p>
        </p:txBody>
      </p:sp>
      <p:sp>
        <p:nvSpPr>
          <p:cNvPr id="2" name="Date Placeholder 1"/>
          <p:cNvSpPr>
            <a:spLocks noGrp="1"/>
          </p:cNvSpPr>
          <p:nvPr>
            <p:ph type="dt" sz="half" idx="11"/>
          </p:nvPr>
        </p:nvSpPr>
        <p:spPr/>
        <p:txBody>
          <a:bodyPr/>
          <a:lstStyle/>
          <a:p>
            <a:pPr>
              <a:defRPr/>
            </a:pPr>
            <a:r>
              <a:rPr lang="en-US"/>
              <a:t>5/17/2022</a:t>
            </a:r>
            <a:endParaRPr lang="en-US" dirty="0"/>
          </a:p>
        </p:txBody>
      </p:sp>
      <p:sp>
        <p:nvSpPr>
          <p:cNvPr id="7" name="Text Box 4"/>
          <p:cNvSpPr txBox="1">
            <a:spLocks noChangeArrowheads="1"/>
          </p:cNvSpPr>
          <p:nvPr/>
        </p:nvSpPr>
        <p:spPr bwMode="auto">
          <a:xfrm>
            <a:off x="1219200" y="1033046"/>
            <a:ext cx="6781800" cy="338554"/>
          </a:xfrm>
          <a:prstGeom prst="rect">
            <a:avLst/>
          </a:prstGeom>
          <a:noFill/>
          <a:ln w="12700">
            <a:noFill/>
            <a:miter lim="800000"/>
            <a:headEnd/>
            <a:tailEnd/>
          </a:ln>
        </p:spPr>
        <p:txBody>
          <a:bodyPr wrap="square">
            <a:spAutoFit/>
          </a:bodyPr>
          <a:lstStyle/>
          <a:p>
            <a:pPr>
              <a:spcBef>
                <a:spcPct val="50000"/>
              </a:spcBef>
            </a:pPr>
            <a:r>
              <a:rPr lang="en-US" sz="1600" b="1" dirty="0">
                <a:solidFill>
                  <a:srgbClr val="0000FF"/>
                </a:solidFill>
                <a:latin typeface="Arial Black" pitchFamily="34" charset="0"/>
              </a:rPr>
              <a:t>Changes since November 2021 MOWG Meeting in blue  </a:t>
            </a:r>
          </a:p>
        </p:txBody>
      </p:sp>
      <p:sp>
        <p:nvSpPr>
          <p:cNvPr id="9" name="Footer Placeholder 3"/>
          <p:cNvSpPr>
            <a:spLocks noGrp="1"/>
          </p:cNvSpPr>
          <p:nvPr>
            <p:ph type="ftr" sz="quarter" idx="10"/>
          </p:nvPr>
        </p:nvSpPr>
        <p:spPr>
          <a:xfrm>
            <a:off x="2514600" y="6324600"/>
            <a:ext cx="5029200" cy="320675"/>
          </a:xfrm>
        </p:spPr>
        <p:txBody>
          <a:bodyPr/>
          <a:lstStyle/>
          <a:p>
            <a:pPr>
              <a:defRPr/>
            </a:pPr>
            <a:r>
              <a:rPr lang="en-US"/>
              <a:t>ESC MOWG Meeting - May 2022 - GSFC Virtual Meeting</a:t>
            </a: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36667" t="14445" r="33333" b="15926"/>
          <a:stretch/>
        </p:blipFill>
        <p:spPr>
          <a:xfrm>
            <a:off x="5715000" y="1624789"/>
            <a:ext cx="3048000" cy="3979333"/>
          </a:xfrm>
          <a:prstGeom prst="rect">
            <a:avLst/>
          </a:prstGeom>
        </p:spPr>
      </p:pic>
    </p:spTree>
    <p:extLst>
      <p:ext uri="{BB962C8B-B14F-4D97-AF65-F5344CB8AC3E}">
        <p14:creationId xmlns:p14="http://schemas.microsoft.com/office/powerpoint/2010/main" val="2809715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1524000" y="225425"/>
            <a:ext cx="6096000" cy="460375"/>
          </a:xfrm>
        </p:spPr>
        <p:txBody>
          <a:bodyPr/>
          <a:lstStyle/>
          <a:p>
            <a:r>
              <a:rPr lang="en-US" sz="3200" dirty="0"/>
              <a:t>Aqua Spacecraft Subsystems</a:t>
            </a:r>
          </a:p>
        </p:txBody>
      </p:sp>
      <p:sp>
        <p:nvSpPr>
          <p:cNvPr id="1147907" name="Rectangle 3"/>
          <p:cNvSpPr>
            <a:spLocks noGrp="1" noChangeArrowheads="1"/>
          </p:cNvSpPr>
          <p:nvPr>
            <p:ph type="body" idx="1"/>
          </p:nvPr>
        </p:nvSpPr>
        <p:spPr>
          <a:xfrm>
            <a:off x="228600" y="1371600"/>
            <a:ext cx="8686800" cy="4953000"/>
          </a:xfrm>
        </p:spPr>
        <p:txBody>
          <a:bodyPr/>
          <a:lstStyle/>
          <a:p>
            <a:pPr>
              <a:defRPr/>
            </a:pPr>
            <a:r>
              <a:rPr lang="en-US" sz="1600" dirty="0"/>
              <a:t>Command &amp; Data Handling (CDH) – </a:t>
            </a:r>
            <a:r>
              <a:rPr lang="en-US" sz="1600" dirty="0">
                <a:solidFill>
                  <a:srgbClr val="00B050"/>
                </a:solidFill>
              </a:rPr>
              <a:t>Nominal </a:t>
            </a:r>
            <a:r>
              <a:rPr lang="en-US" sz="1200" dirty="0">
                <a:solidFill>
                  <a:srgbClr val="00B050"/>
                </a:solidFill>
              </a:rPr>
              <a:t>(Solid State Recorder (SSR) holds ~2 orbits of data)</a:t>
            </a:r>
          </a:p>
          <a:p>
            <a:pPr lvl="1">
              <a:defRPr/>
            </a:pPr>
            <a:r>
              <a:rPr lang="en-US" sz="1200" b="0" i="1" dirty="0"/>
              <a:t>12/2/2007: FOT SSR Operations Error Anomaly  – fully recovered 1/28/2009</a:t>
            </a:r>
          </a:p>
          <a:p>
            <a:pPr lvl="1">
              <a:defRPr/>
            </a:pPr>
            <a:r>
              <a:rPr lang="en-US" sz="1200" b="0" i="1" dirty="0"/>
              <a:t>8/16/2020: A Formatter Multiplexer Unit (FMU)/SSR anomaly – Fully Recovered on 9/2/2020</a:t>
            </a:r>
          </a:p>
          <a:p>
            <a:pPr lvl="1">
              <a:defRPr/>
            </a:pPr>
            <a:r>
              <a:rPr lang="en-US" sz="1400" i="1" dirty="0">
                <a:solidFill>
                  <a:srgbClr val="0000FF"/>
                </a:solidFill>
              </a:rPr>
              <a:t>2/22/2022: SSR Anomaly – Fully recovered 3/23/2022</a:t>
            </a:r>
          </a:p>
          <a:p>
            <a:pPr>
              <a:defRPr/>
            </a:pPr>
            <a:r>
              <a:rPr lang="en-US" sz="1600" dirty="0"/>
              <a:t>Communications (COMM) – </a:t>
            </a:r>
            <a:r>
              <a:rPr lang="en-US" sz="1600" dirty="0">
                <a:solidFill>
                  <a:srgbClr val="00B050"/>
                </a:solidFill>
              </a:rPr>
              <a:t>Nominal</a:t>
            </a:r>
          </a:p>
          <a:p>
            <a:pPr>
              <a:defRPr/>
            </a:pPr>
            <a:r>
              <a:rPr lang="en-US" sz="1600" dirty="0"/>
              <a:t>Electrical Power System (EPS) – </a:t>
            </a:r>
            <a:r>
              <a:rPr lang="en-US" sz="1600" dirty="0">
                <a:solidFill>
                  <a:srgbClr val="00B050"/>
                </a:solidFill>
              </a:rPr>
              <a:t>Nominal</a:t>
            </a:r>
            <a:r>
              <a:rPr lang="en-US" sz="1600" dirty="0"/>
              <a:t> (Numerous solar array string failures)</a:t>
            </a:r>
          </a:p>
          <a:p>
            <a:pPr lvl="1">
              <a:defRPr/>
            </a:pPr>
            <a:r>
              <a:rPr lang="en-US" sz="1400" i="1" dirty="0">
                <a:solidFill>
                  <a:srgbClr val="0000FF"/>
                </a:solidFill>
              </a:rPr>
              <a:t>3/31/2022: Power Controller A (PC-A) Anomaly, Swapped to PC-B, Spacecraft transitioned to Safe Mode, Instruments to Safe, Unable to maneuver (Recovered maneuver capability 4/2)</a:t>
            </a:r>
          </a:p>
          <a:p>
            <a:pPr lvl="2">
              <a:defRPr/>
            </a:pPr>
            <a:r>
              <a:rPr lang="en-US" sz="1400" b="1" i="1" dirty="0">
                <a:solidFill>
                  <a:srgbClr val="0000FF"/>
                </a:solidFill>
              </a:rPr>
              <a:t>Recovered  full spacecraft and instrument  operations on 4/14/2022</a:t>
            </a:r>
          </a:p>
          <a:p>
            <a:pPr lvl="1">
              <a:defRPr/>
            </a:pPr>
            <a:r>
              <a:rPr lang="en-US" sz="1200" b="0" i="1" dirty="0"/>
              <a:t>Solar Array Regulator Electronics (ARE) power drops and current fluctuations have occurred since 2004</a:t>
            </a:r>
          </a:p>
          <a:p>
            <a:pPr lvl="1">
              <a:defRPr/>
            </a:pPr>
            <a:r>
              <a:rPr lang="en-US" sz="1200" b="0" i="1" dirty="0"/>
              <a:t>Most recent power drops: ARE-1A: 7/27/2021 (1 string), ARE-6C: 8/19/2021 (cracked cell)</a:t>
            </a:r>
          </a:p>
          <a:p>
            <a:pPr lvl="1">
              <a:defRPr/>
            </a:pPr>
            <a:r>
              <a:rPr lang="en-US" sz="1200" i="1" dirty="0">
                <a:solidFill>
                  <a:srgbClr val="00B050"/>
                </a:solidFill>
              </a:rPr>
              <a:t>Summary: </a:t>
            </a:r>
            <a:r>
              <a:rPr lang="en-US" sz="1200" b="1" i="1" dirty="0">
                <a:solidFill>
                  <a:srgbClr val="00B050"/>
                </a:solidFill>
              </a:rPr>
              <a:t>Estimated that Aqua has lost up to </a:t>
            </a:r>
            <a:r>
              <a:rPr lang="en-US" sz="1200" i="1" dirty="0">
                <a:solidFill>
                  <a:schemeClr val="accent6">
                    <a:lumMod val="75000"/>
                  </a:schemeClr>
                </a:solidFill>
              </a:rPr>
              <a:t>23 </a:t>
            </a:r>
            <a:r>
              <a:rPr lang="en-US" sz="1200" b="1" i="1" dirty="0">
                <a:solidFill>
                  <a:schemeClr val="accent6">
                    <a:lumMod val="75000"/>
                  </a:schemeClr>
                </a:solidFill>
              </a:rPr>
              <a:t>strings </a:t>
            </a:r>
            <a:r>
              <a:rPr lang="en-US" sz="1200" b="1" i="1" dirty="0">
                <a:solidFill>
                  <a:srgbClr val="00B050"/>
                </a:solidFill>
              </a:rPr>
              <a:t>of solar cells out of a total of 132 strings</a:t>
            </a:r>
            <a:r>
              <a:rPr lang="en-US" sz="1200" i="1" dirty="0">
                <a:solidFill>
                  <a:srgbClr val="00B050"/>
                </a:solidFill>
              </a:rPr>
              <a:t>.</a:t>
            </a:r>
            <a:endParaRPr lang="en-US" sz="1200" b="1" i="1" dirty="0">
              <a:solidFill>
                <a:srgbClr val="00B050"/>
              </a:solidFill>
            </a:endParaRPr>
          </a:p>
          <a:p>
            <a:pPr lvl="2">
              <a:defRPr/>
            </a:pPr>
            <a:r>
              <a:rPr lang="en-US" sz="1200" b="1" i="1" dirty="0">
                <a:solidFill>
                  <a:srgbClr val="0000FF"/>
                </a:solidFill>
              </a:rPr>
              <a:t>Aqua continues to have significant power margin out until August 2026</a:t>
            </a:r>
            <a:endParaRPr lang="en-US" sz="1200" b="1" i="1" u="sng" dirty="0">
              <a:solidFill>
                <a:srgbClr val="0000FF"/>
              </a:solidFill>
            </a:endParaRPr>
          </a:p>
          <a:p>
            <a:pPr lvl="1">
              <a:defRPr/>
            </a:pPr>
            <a:r>
              <a:rPr lang="en-US" sz="1200" b="0" i="1" dirty="0"/>
              <a:t>Battery Cell Anomaly (9/2/2005)</a:t>
            </a:r>
          </a:p>
          <a:p>
            <a:pPr lvl="1">
              <a:defRPr/>
            </a:pPr>
            <a:r>
              <a:rPr lang="en-US" sz="1200" b="0" i="1" dirty="0"/>
              <a:t>Solar Array (SA) Panel #8 Thermistor #6 Failure (8/3/2009), SA Offset  (Reported 1/17/09, Corrected 6/29/10) </a:t>
            </a:r>
          </a:p>
          <a:p>
            <a:pPr>
              <a:defRPr/>
            </a:pPr>
            <a:r>
              <a:rPr lang="en-US" sz="1600" dirty="0"/>
              <a:t>Flight Software (FSW) – </a:t>
            </a:r>
            <a:r>
              <a:rPr lang="en-US" sz="1600" dirty="0">
                <a:solidFill>
                  <a:srgbClr val="00B050"/>
                </a:solidFill>
              </a:rPr>
              <a:t>Nominal</a:t>
            </a:r>
          </a:p>
          <a:p>
            <a:pPr>
              <a:defRPr/>
            </a:pPr>
            <a:r>
              <a:rPr lang="en-US" sz="1600" dirty="0"/>
              <a:t>Guidance, Navigation &amp; Control (GN&amp;C) – </a:t>
            </a:r>
            <a:r>
              <a:rPr lang="en-US" sz="1600" dirty="0">
                <a:solidFill>
                  <a:srgbClr val="00B050"/>
                </a:solidFill>
              </a:rPr>
              <a:t>Nominal</a:t>
            </a:r>
          </a:p>
          <a:p>
            <a:pPr>
              <a:defRPr/>
            </a:pPr>
            <a:r>
              <a:rPr lang="en-US" sz="1600" dirty="0"/>
              <a:t>Propulsion (PROP) – </a:t>
            </a:r>
            <a:r>
              <a:rPr lang="en-US" sz="1600" dirty="0">
                <a:solidFill>
                  <a:srgbClr val="00B050"/>
                </a:solidFill>
              </a:rPr>
              <a:t>Nominal</a:t>
            </a:r>
          </a:p>
          <a:p>
            <a:pPr lvl="1">
              <a:buSzTx/>
              <a:defRPr/>
            </a:pPr>
            <a:r>
              <a:rPr lang="en-US" sz="1200" b="0" i="1" dirty="0"/>
              <a:t>Dual Thruster Module (DTM-2) Heater Anomaly (9/8/2007)</a:t>
            </a:r>
            <a:endParaRPr lang="en-US" sz="1200" b="0" dirty="0"/>
          </a:p>
          <a:p>
            <a:pPr>
              <a:defRPr/>
            </a:pPr>
            <a:r>
              <a:rPr lang="en-US" sz="1600" dirty="0"/>
              <a:t>Thermal Control System (TCS) – </a:t>
            </a:r>
            <a:r>
              <a:rPr lang="en-US" sz="1600" dirty="0">
                <a:solidFill>
                  <a:srgbClr val="00B050"/>
                </a:solidFill>
              </a:rPr>
              <a:t>Nominal</a:t>
            </a:r>
          </a:p>
        </p:txBody>
      </p:sp>
      <p:sp>
        <p:nvSpPr>
          <p:cNvPr id="5126" name="Text Box 4"/>
          <p:cNvSpPr txBox="1">
            <a:spLocks noChangeArrowheads="1"/>
          </p:cNvSpPr>
          <p:nvPr/>
        </p:nvSpPr>
        <p:spPr bwMode="auto">
          <a:xfrm>
            <a:off x="1524000" y="685800"/>
            <a:ext cx="6172200" cy="369332"/>
          </a:xfrm>
          <a:prstGeom prst="rect">
            <a:avLst/>
          </a:prstGeom>
          <a:noFill/>
          <a:ln w="12700">
            <a:noFill/>
            <a:miter lim="800000"/>
            <a:headEnd/>
            <a:tailEnd/>
          </a:ln>
        </p:spPr>
        <p:txBody>
          <a:bodyPr wrap="square">
            <a:spAutoFit/>
          </a:bodyPr>
          <a:lstStyle/>
          <a:p>
            <a:pPr>
              <a:spcBef>
                <a:spcPct val="50000"/>
              </a:spcBef>
            </a:pPr>
            <a:r>
              <a:rPr lang="en-US" sz="1800" b="1" u="sng" dirty="0">
                <a:solidFill>
                  <a:srgbClr val="00B050"/>
                </a:solidFill>
                <a:latin typeface="Arial Black" pitchFamily="34" charset="0"/>
              </a:rPr>
              <a:t>All subsystems configured to primary hardware</a:t>
            </a:r>
          </a:p>
        </p:txBody>
      </p:sp>
      <p:sp>
        <p:nvSpPr>
          <p:cNvPr id="5" name="Text Box 4"/>
          <p:cNvSpPr txBox="1">
            <a:spLocks noChangeArrowheads="1"/>
          </p:cNvSpPr>
          <p:nvPr/>
        </p:nvSpPr>
        <p:spPr bwMode="auto">
          <a:xfrm>
            <a:off x="1219200" y="1033046"/>
            <a:ext cx="6781800" cy="338554"/>
          </a:xfrm>
          <a:prstGeom prst="rect">
            <a:avLst/>
          </a:prstGeom>
          <a:noFill/>
          <a:ln w="12700">
            <a:noFill/>
            <a:miter lim="800000"/>
            <a:headEnd/>
            <a:tailEnd/>
          </a:ln>
        </p:spPr>
        <p:txBody>
          <a:bodyPr wrap="square">
            <a:spAutoFit/>
          </a:bodyPr>
          <a:lstStyle/>
          <a:p>
            <a:pPr>
              <a:spcBef>
                <a:spcPct val="50000"/>
              </a:spcBef>
            </a:pPr>
            <a:r>
              <a:rPr lang="en-US" sz="1600" b="1" dirty="0">
                <a:solidFill>
                  <a:srgbClr val="0000FF"/>
                </a:solidFill>
                <a:latin typeface="Arial Black" pitchFamily="34" charset="0"/>
              </a:rPr>
              <a:t>Changes since November 2021 MOWG Meeting in blue </a:t>
            </a:r>
          </a:p>
        </p:txBody>
      </p:sp>
      <p:sp>
        <p:nvSpPr>
          <p:cNvPr id="3" name="Footer Placeholder 2"/>
          <p:cNvSpPr>
            <a:spLocks noGrp="1"/>
          </p:cNvSpPr>
          <p:nvPr>
            <p:ph type="ftr" sz="quarter" idx="10"/>
          </p:nvPr>
        </p:nvSpPr>
        <p:spPr/>
        <p:txBody>
          <a:bodyPr/>
          <a:lstStyle/>
          <a:p>
            <a:pPr>
              <a:defRPr/>
            </a:pPr>
            <a:r>
              <a:rPr lang="en-US"/>
              <a:t>ESC MOWG Meeting - May 2022 - GSFC Virtual Meeting</a:t>
            </a:r>
            <a:endParaRPr lang="en-US" dirty="0"/>
          </a:p>
        </p:txBody>
      </p:sp>
      <p:sp>
        <p:nvSpPr>
          <p:cNvPr id="4" name="Date Placeholder 3"/>
          <p:cNvSpPr>
            <a:spLocks noGrp="1"/>
          </p:cNvSpPr>
          <p:nvPr>
            <p:ph type="dt" sz="half" idx="11"/>
          </p:nvPr>
        </p:nvSpPr>
        <p:spPr/>
        <p:txBody>
          <a:bodyPr/>
          <a:lstStyle/>
          <a:p>
            <a:pPr>
              <a:defRPr/>
            </a:pPr>
            <a:r>
              <a:rPr lang="en-US"/>
              <a:t>5/17/2022</a:t>
            </a:r>
            <a:endParaRPr lang="en-US" dirty="0"/>
          </a:p>
        </p:txBody>
      </p:sp>
    </p:spTree>
    <p:extLst>
      <p:ext uri="{BB962C8B-B14F-4D97-AF65-F5344CB8AC3E}">
        <p14:creationId xmlns:p14="http://schemas.microsoft.com/office/powerpoint/2010/main" val="1120251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p:cNvSpPr>
            <a:spLocks noGrp="1"/>
          </p:cNvSpPr>
          <p:nvPr>
            <p:ph type="ftr" sz="quarter" idx="10"/>
          </p:nvPr>
        </p:nvSpPr>
        <p:spPr>
          <a:xfrm>
            <a:off x="1828800" y="6384925"/>
            <a:ext cx="5715000" cy="320675"/>
          </a:xfrm>
          <a:noFill/>
        </p:spPr>
        <p:txBody>
          <a:bodyPr/>
          <a:lstStyle/>
          <a:p>
            <a:r>
              <a:rPr lang="en-US" dirty="0"/>
              <a:t>ESC MOWG Meeting - May 2022 - GSFC Virtual Meeting</a:t>
            </a:r>
          </a:p>
        </p:txBody>
      </p:sp>
      <p:sp>
        <p:nvSpPr>
          <p:cNvPr id="11268" name="Rectangle 4"/>
          <p:cNvSpPr>
            <a:spLocks noGrp="1" noChangeArrowheads="1"/>
          </p:cNvSpPr>
          <p:nvPr>
            <p:ph type="title"/>
          </p:nvPr>
        </p:nvSpPr>
        <p:spPr>
          <a:xfrm>
            <a:off x="1295400" y="152400"/>
            <a:ext cx="6705600" cy="914400"/>
          </a:xfrm>
        </p:spPr>
        <p:txBody>
          <a:bodyPr/>
          <a:lstStyle/>
          <a:p>
            <a:r>
              <a:rPr lang="en-US" sz="3200" dirty="0"/>
              <a:t>Spacecraft Activities Summary</a:t>
            </a:r>
            <a:br>
              <a:rPr lang="en-US" sz="3200" dirty="0"/>
            </a:br>
            <a:r>
              <a:rPr lang="en-US" sz="2000" dirty="0">
                <a:solidFill>
                  <a:srgbClr val="0000FF"/>
                </a:solidFill>
              </a:rPr>
              <a:t>(January 2022 – 4/30/2022)</a:t>
            </a:r>
          </a:p>
        </p:txBody>
      </p:sp>
      <p:sp>
        <p:nvSpPr>
          <p:cNvPr id="11269" name="Rectangle 5"/>
          <p:cNvSpPr>
            <a:spLocks noGrp="1" noChangeArrowheads="1"/>
          </p:cNvSpPr>
          <p:nvPr>
            <p:ph type="body" idx="1"/>
          </p:nvPr>
        </p:nvSpPr>
        <p:spPr>
          <a:xfrm>
            <a:off x="152400" y="1371600"/>
            <a:ext cx="8763000" cy="4953000"/>
          </a:xfrm>
        </p:spPr>
        <p:txBody>
          <a:bodyPr/>
          <a:lstStyle/>
          <a:p>
            <a:r>
              <a:rPr lang="en-US" dirty="0">
                <a:solidFill>
                  <a:srgbClr val="0000FF"/>
                </a:solidFill>
              </a:rPr>
              <a:t>NEW: Aqua A-Train Member Mission Passing-Crossing Events </a:t>
            </a:r>
            <a:endParaRPr lang="en-US" b="0" dirty="0">
              <a:solidFill>
                <a:srgbClr val="0000FF"/>
              </a:solidFill>
            </a:endParaRPr>
          </a:p>
          <a:p>
            <a:pPr lvl="1"/>
            <a:r>
              <a:rPr lang="en-US" sz="1600" b="0" dirty="0">
                <a:solidFill>
                  <a:srgbClr val="0000FF"/>
                </a:solidFill>
              </a:rPr>
              <a:t>04/03/2022: GCOM-W1, NEXT: OCO-2 on 5/17/2022 – Separate presentation</a:t>
            </a:r>
            <a:endParaRPr lang="en-US" sz="1600" dirty="0">
              <a:solidFill>
                <a:srgbClr val="FF0000"/>
              </a:solidFill>
            </a:endParaRPr>
          </a:p>
          <a:p>
            <a:pPr lvl="0"/>
            <a:r>
              <a:rPr lang="en-US" dirty="0">
                <a:solidFill>
                  <a:srgbClr val="0000FF"/>
                </a:solidFill>
              </a:rPr>
              <a:t>8 </a:t>
            </a:r>
            <a:r>
              <a:rPr lang="en-US" dirty="0"/>
              <a:t>CRMS High Interest Orbital Debris Events (HIEs): </a:t>
            </a:r>
            <a:r>
              <a:rPr lang="en-US" sz="1800" b="0" dirty="0">
                <a:solidFill>
                  <a:srgbClr val="0000FF"/>
                </a:solidFill>
              </a:rPr>
              <a:t>see slide 21 </a:t>
            </a:r>
          </a:p>
          <a:p>
            <a:pPr lvl="1"/>
            <a:r>
              <a:rPr lang="en-US" sz="1600" b="0" dirty="0">
                <a:solidFill>
                  <a:srgbClr val="0000FF"/>
                </a:solidFill>
              </a:rPr>
              <a:t>8 </a:t>
            </a:r>
            <a:r>
              <a:rPr lang="en-US" sz="1600" b="0" dirty="0"/>
              <a:t>Debris Avoidance Maneuvers (DAMs) PLANNED: </a:t>
            </a:r>
            <a:r>
              <a:rPr lang="en-US" sz="1600" b="0" dirty="0">
                <a:solidFill>
                  <a:srgbClr val="0000FF"/>
                </a:solidFill>
              </a:rPr>
              <a:t>117 </a:t>
            </a:r>
            <a:r>
              <a:rPr lang="en-US" sz="1600" b="0" dirty="0"/>
              <a:t>Maneuvers Screened </a:t>
            </a:r>
          </a:p>
          <a:p>
            <a:pPr lvl="1"/>
            <a:r>
              <a:rPr lang="en-US" sz="1600" b="0" dirty="0">
                <a:solidFill>
                  <a:srgbClr val="0000FF"/>
                </a:solidFill>
              </a:rPr>
              <a:t>8 </a:t>
            </a:r>
            <a:r>
              <a:rPr lang="en-US" sz="1600" b="0" dirty="0"/>
              <a:t>Self-mitigated, </a:t>
            </a:r>
            <a:r>
              <a:rPr lang="en-US" sz="1600" dirty="0"/>
              <a:t>No DAMs Executed, 2 Waived-off/Re-planned DMUM</a:t>
            </a:r>
            <a:r>
              <a:rPr lang="en-US" sz="1600" b="0" strike="dblStrike" dirty="0"/>
              <a:t> </a:t>
            </a:r>
            <a:r>
              <a:rPr lang="en-US" sz="1600" b="0" dirty="0"/>
              <a:t> </a:t>
            </a:r>
          </a:p>
          <a:p>
            <a:pPr lvl="0"/>
            <a:r>
              <a:rPr lang="en-US" dirty="0">
                <a:solidFill>
                  <a:srgbClr val="0000FF"/>
                </a:solidFill>
              </a:rPr>
              <a:t>3</a:t>
            </a:r>
            <a:r>
              <a:rPr lang="en-US" dirty="0"/>
              <a:t> Spacecraft Bus Anomalies: Ongoing solar array (SA) string losses  </a:t>
            </a:r>
            <a:r>
              <a:rPr lang="en-US" sz="1600" b="0" dirty="0">
                <a:solidFill>
                  <a:srgbClr val="FF0000"/>
                </a:solidFill>
              </a:rPr>
              <a:t> </a:t>
            </a:r>
          </a:p>
          <a:p>
            <a:pPr lvl="1"/>
            <a:r>
              <a:rPr lang="en-US" b="0" dirty="0"/>
              <a:t>No new string losses since last MOWG Meeting  </a:t>
            </a:r>
          </a:p>
          <a:p>
            <a:pPr lvl="2"/>
            <a:r>
              <a:rPr lang="en-US" b="1" dirty="0"/>
              <a:t>Aqua has lost up to 23 of 132 strings (Future Power Margin on slide 12) </a:t>
            </a:r>
          </a:p>
          <a:p>
            <a:pPr lvl="1"/>
            <a:r>
              <a:rPr lang="en-US" b="1" dirty="0">
                <a:solidFill>
                  <a:srgbClr val="0000FF"/>
                </a:solidFill>
              </a:rPr>
              <a:t>2/22/2022: Solid State Recorder Anomaly: Recovery on 3/23/2022 </a:t>
            </a:r>
          </a:p>
          <a:p>
            <a:pPr lvl="1"/>
            <a:r>
              <a:rPr lang="en-US" dirty="0">
                <a:solidFill>
                  <a:srgbClr val="0000FF"/>
                </a:solidFill>
              </a:rPr>
              <a:t>3/31/2022: Aqua Safe Mode #2 (First since 9/12/2002) Recovered 4/14</a:t>
            </a:r>
            <a:endParaRPr lang="en-US" b="1" dirty="0">
              <a:solidFill>
                <a:srgbClr val="0000FF"/>
              </a:solidFill>
            </a:endParaRPr>
          </a:p>
          <a:p>
            <a:r>
              <a:rPr lang="en-US" dirty="0"/>
              <a:t>0 Instrument Anomalies:</a:t>
            </a:r>
            <a:r>
              <a:rPr lang="en-US" b="0" dirty="0">
                <a:solidFill>
                  <a:srgbClr val="0000FF"/>
                </a:solidFill>
              </a:rPr>
              <a:t> </a:t>
            </a:r>
          </a:p>
          <a:p>
            <a:r>
              <a:rPr lang="en-US" dirty="0">
                <a:solidFill>
                  <a:srgbClr val="0000FF"/>
                </a:solidFill>
              </a:rPr>
              <a:t>2 </a:t>
            </a:r>
            <a:r>
              <a:rPr lang="en-US" dirty="0"/>
              <a:t>Spacecraft Maneuvers: </a:t>
            </a:r>
          </a:p>
          <a:p>
            <a:pPr lvl="1"/>
            <a:r>
              <a:rPr lang="en-US" sz="1600" b="0" dirty="0">
                <a:solidFill>
                  <a:srgbClr val="0000FF"/>
                </a:solidFill>
              </a:rPr>
              <a:t>2</a:t>
            </a:r>
            <a:r>
              <a:rPr lang="en-US" sz="1600" b="0" dirty="0"/>
              <a:t> Routine Drag Make-Up Maneuvers (DMUMs): </a:t>
            </a:r>
            <a:r>
              <a:rPr lang="en-US" sz="1600" b="0" dirty="0">
                <a:solidFill>
                  <a:srgbClr val="0000FF"/>
                </a:solidFill>
              </a:rPr>
              <a:t>Last DMUM # 162 on 12/1/2021</a:t>
            </a:r>
          </a:p>
          <a:p>
            <a:r>
              <a:rPr lang="en-US" dirty="0">
                <a:solidFill>
                  <a:srgbClr val="0000FF"/>
                </a:solidFill>
              </a:rPr>
              <a:t>7 </a:t>
            </a:r>
            <a:r>
              <a:rPr lang="en-US" dirty="0"/>
              <a:t>Instrument Calibration Maneuvers: (November 2021 – May 2022)</a:t>
            </a:r>
            <a:endParaRPr lang="en-US" b="0" dirty="0">
              <a:solidFill>
                <a:srgbClr val="0000FF"/>
              </a:solidFill>
            </a:endParaRPr>
          </a:p>
          <a:p>
            <a:pPr lvl="1"/>
            <a:r>
              <a:rPr lang="en-US" sz="1600" b="0" dirty="0">
                <a:solidFill>
                  <a:srgbClr val="0000FF"/>
                </a:solidFill>
              </a:rPr>
              <a:t>7</a:t>
            </a:r>
            <a:r>
              <a:rPr lang="en-US" sz="1600" b="0" dirty="0"/>
              <a:t> Monthly MODIS Lunar Calibrations:</a:t>
            </a:r>
            <a:r>
              <a:rPr lang="en-US" sz="1600" b="0" dirty="0">
                <a:solidFill>
                  <a:srgbClr val="0000FF"/>
                </a:solidFill>
              </a:rPr>
              <a:t> #204(11/14/2021) thru #210 (5/12/2022)</a:t>
            </a:r>
            <a:endParaRPr lang="en-US" sz="1800" dirty="0">
              <a:solidFill>
                <a:srgbClr val="0000FF"/>
              </a:solidFill>
              <a:cs typeface="Times New Roman" pitchFamily="18" charset="0"/>
            </a:endParaRPr>
          </a:p>
        </p:txBody>
      </p:sp>
      <p:sp>
        <p:nvSpPr>
          <p:cNvPr id="2" name="Date Placeholder 1"/>
          <p:cNvSpPr>
            <a:spLocks noGrp="1"/>
          </p:cNvSpPr>
          <p:nvPr>
            <p:ph type="dt" sz="half" idx="11"/>
          </p:nvPr>
        </p:nvSpPr>
        <p:spPr>
          <a:xfrm>
            <a:off x="228600" y="6400800"/>
            <a:ext cx="1981200" cy="457200"/>
          </a:xfrm>
        </p:spPr>
        <p:txBody>
          <a:bodyPr/>
          <a:lstStyle/>
          <a:p>
            <a:pPr>
              <a:defRPr/>
            </a:pPr>
            <a:r>
              <a:rPr lang="en-US"/>
              <a:t>5/17/2022</a:t>
            </a:r>
            <a:endParaRPr lang="en-US" dirty="0"/>
          </a:p>
        </p:txBody>
      </p:sp>
      <p:sp>
        <p:nvSpPr>
          <p:cNvPr id="7" name="Text Box 4">
            <a:extLst>
              <a:ext uri="{FF2B5EF4-FFF2-40B4-BE49-F238E27FC236}">
                <a16:creationId xmlns:a16="http://schemas.microsoft.com/office/drawing/2014/main" id="{66CB9064-90F8-442E-B08D-26B8504E0482}"/>
              </a:ext>
            </a:extLst>
          </p:cNvPr>
          <p:cNvSpPr txBox="1">
            <a:spLocks noChangeArrowheads="1"/>
          </p:cNvSpPr>
          <p:nvPr/>
        </p:nvSpPr>
        <p:spPr bwMode="auto">
          <a:xfrm>
            <a:off x="1219200" y="1033046"/>
            <a:ext cx="6781800" cy="338554"/>
          </a:xfrm>
          <a:prstGeom prst="rect">
            <a:avLst/>
          </a:prstGeom>
          <a:noFill/>
          <a:ln w="12700">
            <a:noFill/>
            <a:miter lim="800000"/>
            <a:headEnd/>
            <a:tailEnd/>
          </a:ln>
        </p:spPr>
        <p:txBody>
          <a:bodyPr wrap="square">
            <a:spAutoFit/>
          </a:bodyPr>
          <a:lstStyle/>
          <a:p>
            <a:pPr>
              <a:spcBef>
                <a:spcPct val="50000"/>
              </a:spcBef>
            </a:pPr>
            <a:r>
              <a:rPr lang="en-US" sz="1600" b="1" dirty="0">
                <a:solidFill>
                  <a:srgbClr val="0000FF"/>
                </a:solidFill>
                <a:latin typeface="Arial Black" pitchFamily="34" charset="0"/>
              </a:rPr>
              <a:t>Changes since November 2021 MOWG Meeting in blue </a:t>
            </a:r>
          </a:p>
        </p:txBody>
      </p:sp>
    </p:spTree>
    <p:extLst>
      <p:ext uri="{BB962C8B-B14F-4D97-AF65-F5344CB8AC3E}">
        <p14:creationId xmlns:p14="http://schemas.microsoft.com/office/powerpoint/2010/main" val="87372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1219200" y="152400"/>
            <a:ext cx="6705600" cy="838200"/>
          </a:xfrm>
        </p:spPr>
        <p:txBody>
          <a:bodyPr/>
          <a:lstStyle/>
          <a:p>
            <a:r>
              <a:rPr lang="en-US" sz="3200" dirty="0">
                <a:solidFill>
                  <a:schemeClr val="tx1"/>
                </a:solidFill>
              </a:rPr>
              <a:t>2022 Completed Activities</a:t>
            </a:r>
            <a:br>
              <a:rPr lang="en-US" sz="3200" dirty="0"/>
            </a:br>
            <a:r>
              <a:rPr lang="en-US" sz="2000" dirty="0"/>
              <a:t>(</a:t>
            </a:r>
            <a:r>
              <a:rPr lang="en-US" sz="2000" dirty="0">
                <a:solidFill>
                  <a:srgbClr val="0000FF"/>
                </a:solidFill>
              </a:rPr>
              <a:t>thru April 2022</a:t>
            </a:r>
            <a:r>
              <a:rPr lang="en-US" sz="2000" dirty="0"/>
              <a:t>)</a:t>
            </a:r>
          </a:p>
        </p:txBody>
      </p:sp>
      <p:sp>
        <p:nvSpPr>
          <p:cNvPr id="11269" name="Rectangle 5"/>
          <p:cNvSpPr>
            <a:spLocks noGrp="1" noChangeArrowheads="1"/>
          </p:cNvSpPr>
          <p:nvPr>
            <p:ph type="body" idx="1"/>
          </p:nvPr>
        </p:nvSpPr>
        <p:spPr>
          <a:xfrm>
            <a:off x="212725" y="1371600"/>
            <a:ext cx="8778876" cy="5181600"/>
          </a:xfrm>
        </p:spPr>
        <p:txBody>
          <a:bodyPr/>
          <a:lstStyle/>
          <a:p>
            <a:pPr>
              <a:buFont typeface="Arial" panose="020B0604020202020204" pitchFamily="34" charset="0"/>
              <a:buChar char="•"/>
            </a:pPr>
            <a:r>
              <a:rPr lang="en-US" dirty="0">
                <a:solidFill>
                  <a:srgbClr val="0000FF"/>
                </a:solidFill>
              </a:rPr>
              <a:t>12/01/2021: Last Aqua Drag Make Up Maneuver (DMUM #162)</a:t>
            </a:r>
          </a:p>
          <a:p>
            <a:pPr>
              <a:buFont typeface="Arial" panose="020B0604020202020204" pitchFamily="34" charset="0"/>
              <a:buChar char="•"/>
            </a:pPr>
            <a:r>
              <a:rPr lang="en-US" dirty="0">
                <a:solidFill>
                  <a:srgbClr val="0000FF"/>
                </a:solidFill>
              </a:rPr>
              <a:t>12/09/2021: CRMS R9.1 Operations Readiness Review (ORR)</a:t>
            </a:r>
          </a:p>
          <a:p>
            <a:pPr>
              <a:buFont typeface="Arial" panose="020B0604020202020204" pitchFamily="34" charset="0"/>
              <a:buChar char="•"/>
            </a:pPr>
            <a:r>
              <a:rPr lang="en-US" dirty="0">
                <a:solidFill>
                  <a:srgbClr val="0000FF"/>
                </a:solidFill>
              </a:rPr>
              <a:t>02/01/2022: ESMO Annual Review #15</a:t>
            </a:r>
          </a:p>
          <a:p>
            <a:pPr>
              <a:buFont typeface="Arial" panose="020B0604020202020204" pitchFamily="34" charset="0"/>
              <a:buChar char="•"/>
            </a:pPr>
            <a:r>
              <a:rPr lang="en-US" dirty="0">
                <a:solidFill>
                  <a:srgbClr val="0000FF"/>
                </a:solidFill>
              </a:rPr>
              <a:t>02/02/2022: Supplemental EPS ARE State-of-Health Test</a:t>
            </a:r>
          </a:p>
          <a:p>
            <a:r>
              <a:rPr lang="en-US" dirty="0">
                <a:solidFill>
                  <a:srgbClr val="0000FF"/>
                </a:solidFill>
              </a:rPr>
              <a:t>02/10/2022: 2021 Aqua Decommissioning &amp; Lifetime Analysis (V1.0)</a:t>
            </a:r>
          </a:p>
          <a:p>
            <a:pPr lvl="1"/>
            <a:r>
              <a:rPr lang="en-US" sz="1600" b="0" dirty="0">
                <a:solidFill>
                  <a:srgbClr val="0000FF"/>
                </a:solidFill>
              </a:rPr>
              <a:t>Update from 11/12/2020-v3 Lifetime Analysis Presentation (Charts and Tables)</a:t>
            </a:r>
            <a:endParaRPr lang="en-US" sz="1800" dirty="0">
              <a:solidFill>
                <a:srgbClr val="0000FF"/>
              </a:solidFill>
            </a:endParaRPr>
          </a:p>
          <a:p>
            <a:r>
              <a:rPr lang="en-US" dirty="0">
                <a:solidFill>
                  <a:srgbClr val="0000FF"/>
                </a:solidFill>
              </a:rPr>
              <a:t>03/20/2022: Spring EPS ARE State-of-Health Test</a:t>
            </a:r>
          </a:p>
          <a:p>
            <a:r>
              <a:rPr lang="en-US" dirty="0">
                <a:solidFill>
                  <a:srgbClr val="0000FF"/>
                </a:solidFill>
              </a:rPr>
              <a:t>03/23/2022: Solid State Recorder (SSR) Anomaly Recovery </a:t>
            </a:r>
          </a:p>
          <a:p>
            <a:r>
              <a:rPr lang="en-US" dirty="0">
                <a:solidFill>
                  <a:srgbClr val="0000FF"/>
                </a:solidFill>
              </a:rPr>
              <a:t>04/03/2022: Aqua safely passed/crossed GCOM-W1</a:t>
            </a:r>
          </a:p>
          <a:p>
            <a:pPr lvl="1"/>
            <a:r>
              <a:rPr lang="en-US" dirty="0">
                <a:solidFill>
                  <a:srgbClr val="0000FF"/>
                </a:solidFill>
              </a:rPr>
              <a:t>Total Miss Distance = 1028 meters. Radial MD = 73 meters, Pc = 0</a:t>
            </a:r>
          </a:p>
          <a:p>
            <a:pPr lvl="1"/>
            <a:r>
              <a:rPr lang="en-US" dirty="0">
                <a:solidFill>
                  <a:srgbClr val="0000FF"/>
                </a:solidFill>
              </a:rPr>
              <a:t>Stand-alone presentation</a:t>
            </a:r>
          </a:p>
          <a:p>
            <a:r>
              <a:rPr lang="en-US" dirty="0">
                <a:solidFill>
                  <a:srgbClr val="0000FF"/>
                </a:solidFill>
              </a:rPr>
              <a:t>04/14/2022: Aqua Safe Recovery – Instruments Returned to Science</a:t>
            </a:r>
          </a:p>
          <a:p>
            <a:r>
              <a:rPr lang="en-US" dirty="0">
                <a:solidFill>
                  <a:srgbClr val="0000FF"/>
                </a:solidFill>
              </a:rPr>
              <a:t>05/04/2022: Aqua 20-Year Anniversary </a:t>
            </a:r>
            <a:endParaRPr lang="en-US" sz="1600" dirty="0">
              <a:solidFill>
                <a:srgbClr val="0000FF"/>
              </a:solidFill>
            </a:endParaRPr>
          </a:p>
          <a:p>
            <a:pPr lvl="1"/>
            <a:r>
              <a:rPr lang="en-US" dirty="0">
                <a:solidFill>
                  <a:srgbClr val="0000FF"/>
                </a:solidFill>
              </a:rPr>
              <a:t>In-person Celebration at GSFC Visitors Center  </a:t>
            </a:r>
          </a:p>
          <a:p>
            <a:endParaRPr lang="en-US" dirty="0">
              <a:solidFill>
                <a:srgbClr val="FF0000"/>
              </a:solidFill>
            </a:endParaRPr>
          </a:p>
          <a:p>
            <a:endParaRPr lang="en-US" dirty="0"/>
          </a:p>
          <a:p>
            <a:endParaRPr lang="en-US" sz="2200" dirty="0"/>
          </a:p>
          <a:p>
            <a:endParaRPr lang="en-US" dirty="0">
              <a:solidFill>
                <a:srgbClr val="0000FF"/>
              </a:solidFill>
            </a:endParaRPr>
          </a:p>
          <a:p>
            <a:endParaRPr lang="en-US" sz="1800" b="1" dirty="0">
              <a:solidFill>
                <a:srgbClr val="0000FF"/>
              </a:solidFill>
            </a:endParaRPr>
          </a:p>
        </p:txBody>
      </p:sp>
      <p:sp>
        <p:nvSpPr>
          <p:cNvPr id="2" name="Date Placeholder 1"/>
          <p:cNvSpPr>
            <a:spLocks noGrp="1"/>
          </p:cNvSpPr>
          <p:nvPr>
            <p:ph type="dt" sz="half" idx="11"/>
          </p:nvPr>
        </p:nvSpPr>
        <p:spPr/>
        <p:txBody>
          <a:bodyPr/>
          <a:lstStyle/>
          <a:p>
            <a:pPr>
              <a:defRPr/>
            </a:pPr>
            <a:r>
              <a:rPr lang="en-US"/>
              <a:t>5/17/2022</a:t>
            </a:r>
            <a:endParaRPr lang="en-US" dirty="0"/>
          </a:p>
        </p:txBody>
      </p:sp>
      <p:sp>
        <p:nvSpPr>
          <p:cNvPr id="3" name="Footer Placeholder 2"/>
          <p:cNvSpPr>
            <a:spLocks noGrp="1"/>
          </p:cNvSpPr>
          <p:nvPr>
            <p:ph type="ftr" sz="quarter" idx="10"/>
          </p:nvPr>
        </p:nvSpPr>
        <p:spPr/>
        <p:txBody>
          <a:bodyPr/>
          <a:lstStyle/>
          <a:p>
            <a:pPr>
              <a:defRPr/>
            </a:pPr>
            <a:r>
              <a:rPr lang="en-US"/>
              <a:t>ESC MOWG Meeting - May 2022 - GSFC Virtual Meeting</a:t>
            </a:r>
            <a:endParaRPr lang="en-US" dirty="0"/>
          </a:p>
        </p:txBody>
      </p:sp>
      <p:sp>
        <p:nvSpPr>
          <p:cNvPr id="6" name="Text Box 4"/>
          <p:cNvSpPr txBox="1">
            <a:spLocks noChangeArrowheads="1"/>
          </p:cNvSpPr>
          <p:nvPr/>
        </p:nvSpPr>
        <p:spPr bwMode="auto">
          <a:xfrm>
            <a:off x="1219200" y="1033046"/>
            <a:ext cx="6781800" cy="338554"/>
          </a:xfrm>
          <a:prstGeom prst="rect">
            <a:avLst/>
          </a:prstGeom>
          <a:noFill/>
          <a:ln w="12700">
            <a:noFill/>
            <a:miter lim="800000"/>
            <a:headEnd/>
            <a:tailEnd/>
          </a:ln>
        </p:spPr>
        <p:txBody>
          <a:bodyPr wrap="square">
            <a:spAutoFit/>
          </a:bodyPr>
          <a:lstStyle/>
          <a:p>
            <a:pPr>
              <a:spcBef>
                <a:spcPct val="50000"/>
              </a:spcBef>
            </a:pPr>
            <a:r>
              <a:rPr lang="en-US" sz="1600" b="1" dirty="0">
                <a:solidFill>
                  <a:srgbClr val="0000FF"/>
                </a:solidFill>
                <a:latin typeface="Arial Black" pitchFamily="34" charset="0"/>
              </a:rPr>
              <a:t>Completed since November 2021 MOWG Meeting in blue </a:t>
            </a:r>
          </a:p>
        </p:txBody>
      </p:sp>
    </p:spTree>
    <p:extLst>
      <p:ext uri="{BB962C8B-B14F-4D97-AF65-F5344CB8AC3E}">
        <p14:creationId xmlns:p14="http://schemas.microsoft.com/office/powerpoint/2010/main" val="3913163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1905000" y="152399"/>
            <a:ext cx="5149850" cy="1127125"/>
          </a:xfrm>
        </p:spPr>
        <p:txBody>
          <a:bodyPr/>
          <a:lstStyle/>
          <a:p>
            <a:r>
              <a:rPr lang="en-US" sz="3200" dirty="0"/>
              <a:t>Planned Activities</a:t>
            </a:r>
            <a:br>
              <a:rPr lang="en-US" sz="3200" dirty="0"/>
            </a:br>
            <a:r>
              <a:rPr lang="en-US" sz="2000" dirty="0"/>
              <a:t>(Mid-to-Long-Term)</a:t>
            </a:r>
          </a:p>
        </p:txBody>
      </p:sp>
      <p:sp>
        <p:nvSpPr>
          <p:cNvPr id="11269" name="Rectangle 5"/>
          <p:cNvSpPr>
            <a:spLocks noGrp="1" noChangeArrowheads="1"/>
          </p:cNvSpPr>
          <p:nvPr>
            <p:ph type="body" idx="1"/>
          </p:nvPr>
        </p:nvSpPr>
        <p:spPr>
          <a:xfrm>
            <a:off x="228600" y="1371600"/>
            <a:ext cx="8610600" cy="4953000"/>
          </a:xfrm>
        </p:spPr>
        <p:txBody>
          <a:bodyPr/>
          <a:lstStyle/>
          <a:p>
            <a:r>
              <a:rPr lang="en-US" dirty="0"/>
              <a:t>Aqua/Aura Retrograde Maneuver (RGM) Working Group </a:t>
            </a:r>
          </a:p>
          <a:p>
            <a:pPr lvl="1"/>
            <a:r>
              <a:rPr lang="en-US" dirty="0"/>
              <a:t>Limited on-orbit retrograde capability by January 2022 (Emergencies)</a:t>
            </a:r>
          </a:p>
          <a:p>
            <a:pPr lvl="1"/>
            <a:r>
              <a:rPr lang="en-US" dirty="0"/>
              <a:t>Free-Drift/Drag-Down Retrograde RMMs? Under Investigation </a:t>
            </a:r>
          </a:p>
          <a:p>
            <a:r>
              <a:rPr lang="en-US" dirty="0"/>
              <a:t>Collision Risk Management System (CRMS)</a:t>
            </a:r>
            <a:endParaRPr lang="en-US" dirty="0">
              <a:solidFill>
                <a:srgbClr val="FF0000"/>
              </a:solidFill>
            </a:endParaRPr>
          </a:p>
          <a:p>
            <a:pPr lvl="1"/>
            <a:r>
              <a:rPr lang="en-US" b="0" dirty="0"/>
              <a:t>CRMS Release 10.0 Targeted for May-2022 </a:t>
            </a:r>
          </a:p>
          <a:p>
            <a:pPr>
              <a:buFont typeface="Arial" panose="020B0604020202020204" pitchFamily="34" charset="0"/>
              <a:buChar char="•"/>
            </a:pPr>
            <a:r>
              <a:rPr lang="en-US" dirty="0"/>
              <a:t>November 2022: EPS Performance Working Group Meeting</a:t>
            </a:r>
          </a:p>
          <a:p>
            <a:pPr lvl="1">
              <a:buFont typeface="Arial" panose="020B0604020202020204" pitchFamily="34" charset="0"/>
              <a:buChar char="−"/>
            </a:pPr>
            <a:r>
              <a:rPr lang="en-US" b="0" dirty="0"/>
              <a:t>Model Solar Array Strings losses using Weibull distribution.</a:t>
            </a:r>
          </a:p>
          <a:p>
            <a:pPr lvl="1">
              <a:buFont typeface="Arial" panose="020B0604020202020204" pitchFamily="34" charset="0"/>
              <a:buChar char="−"/>
            </a:pPr>
            <a:r>
              <a:rPr lang="en-US" b="0" dirty="0"/>
              <a:t>Estimate a probability Aqua Spacecraft Bus will function past 2026. </a:t>
            </a:r>
          </a:p>
          <a:p>
            <a:r>
              <a:rPr lang="en-US" dirty="0"/>
              <a:t>November/December 2022: Decommissioning Review</a:t>
            </a:r>
          </a:p>
          <a:p>
            <a:r>
              <a:rPr lang="en-US" dirty="0"/>
              <a:t>- - - - - - - - - - - 2023 - - - - - - - - - - - - - - - - - - - </a:t>
            </a:r>
          </a:p>
          <a:p>
            <a:r>
              <a:rPr lang="en-US" dirty="0"/>
              <a:t>January 2023: Extended Mission Reliability Assessment for 2022</a:t>
            </a:r>
          </a:p>
          <a:p>
            <a:r>
              <a:rPr lang="en-US" dirty="0"/>
              <a:t>January/February 2023: ESMO Annual Review</a:t>
            </a:r>
          </a:p>
          <a:p>
            <a:r>
              <a:rPr lang="en-US" dirty="0"/>
              <a:t>March: Senior Review Proposal due</a:t>
            </a:r>
          </a:p>
          <a:p>
            <a:r>
              <a:rPr lang="en-US" dirty="0"/>
              <a:t>Possible Re-fueling Mission – Unlikely – but not giving up hope</a:t>
            </a:r>
          </a:p>
          <a:p>
            <a:pPr lvl="1"/>
            <a:endParaRPr lang="en-US" sz="1600" b="0" dirty="0"/>
          </a:p>
          <a:p>
            <a:endParaRPr lang="en-US" b="1" dirty="0"/>
          </a:p>
          <a:p>
            <a:pPr>
              <a:buNone/>
            </a:pPr>
            <a:endParaRPr lang="en-US" sz="1800" dirty="0">
              <a:solidFill>
                <a:srgbClr val="0000FF"/>
              </a:solidFill>
            </a:endParaRPr>
          </a:p>
          <a:p>
            <a:endParaRPr lang="en-US" sz="1800" dirty="0">
              <a:ea typeface="Arial Unicode MS" pitchFamily="34" charset="-128"/>
              <a:cs typeface="Arial Unicode MS" pitchFamily="34" charset="-128"/>
            </a:endParaRPr>
          </a:p>
          <a:p>
            <a:endParaRPr lang="en-US" sz="1800" dirty="0">
              <a:cs typeface="Times New Roman" pitchFamily="18" charset="0"/>
            </a:endParaRPr>
          </a:p>
        </p:txBody>
      </p:sp>
      <p:sp>
        <p:nvSpPr>
          <p:cNvPr id="2" name="Date Placeholder 1"/>
          <p:cNvSpPr>
            <a:spLocks noGrp="1"/>
          </p:cNvSpPr>
          <p:nvPr>
            <p:ph type="dt" sz="half" idx="11"/>
          </p:nvPr>
        </p:nvSpPr>
        <p:spPr/>
        <p:txBody>
          <a:bodyPr/>
          <a:lstStyle/>
          <a:p>
            <a:pPr>
              <a:defRPr/>
            </a:pPr>
            <a:r>
              <a:rPr lang="en-US"/>
              <a:t>5/17/2022</a:t>
            </a:r>
            <a:endParaRPr lang="en-US" dirty="0"/>
          </a:p>
        </p:txBody>
      </p:sp>
      <p:sp>
        <p:nvSpPr>
          <p:cNvPr id="3" name="Footer Placeholder 2"/>
          <p:cNvSpPr>
            <a:spLocks noGrp="1"/>
          </p:cNvSpPr>
          <p:nvPr>
            <p:ph type="ftr" sz="quarter" idx="10"/>
          </p:nvPr>
        </p:nvSpPr>
        <p:spPr/>
        <p:txBody>
          <a:bodyPr/>
          <a:lstStyle/>
          <a:p>
            <a:pPr>
              <a:defRPr/>
            </a:pPr>
            <a:r>
              <a:rPr lang="en-US"/>
              <a:t>ESC MOWG Meeting - May 2022 - GSFC Virtual Meeting</a:t>
            </a:r>
            <a:endParaRPr lang="en-US" dirty="0"/>
          </a:p>
        </p:txBody>
      </p:sp>
    </p:spTree>
    <p:extLst>
      <p:ext uri="{BB962C8B-B14F-4D97-AF65-F5344CB8AC3E}">
        <p14:creationId xmlns:p14="http://schemas.microsoft.com/office/powerpoint/2010/main" val="1245647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p:cNvSpPr>
            <a:spLocks noGrp="1"/>
          </p:cNvSpPr>
          <p:nvPr>
            <p:ph type="ftr" sz="quarter" idx="10"/>
          </p:nvPr>
        </p:nvSpPr>
        <p:spPr>
          <a:noFill/>
        </p:spPr>
        <p:txBody>
          <a:bodyPr/>
          <a:lstStyle/>
          <a:p>
            <a:r>
              <a:rPr lang="en-US"/>
              <a:t>ESC MOWG Meeting - May 2022 - GSFC Virtual Meeting</a:t>
            </a:r>
            <a:endParaRPr lang="en-US" dirty="0"/>
          </a:p>
        </p:txBody>
      </p:sp>
      <p:sp>
        <p:nvSpPr>
          <p:cNvPr id="11268" name="Rectangle 4"/>
          <p:cNvSpPr>
            <a:spLocks noGrp="1" noChangeArrowheads="1"/>
          </p:cNvSpPr>
          <p:nvPr>
            <p:ph type="title"/>
          </p:nvPr>
        </p:nvSpPr>
        <p:spPr>
          <a:xfrm>
            <a:off x="152400" y="152400"/>
            <a:ext cx="8778240" cy="914400"/>
          </a:xfrm>
        </p:spPr>
        <p:txBody>
          <a:bodyPr/>
          <a:lstStyle/>
          <a:p>
            <a:r>
              <a:rPr lang="en-US" sz="3200" dirty="0"/>
              <a:t>Ongoing </a:t>
            </a:r>
            <a:br>
              <a:rPr lang="en-US" sz="3200" dirty="0"/>
            </a:br>
            <a:r>
              <a:rPr lang="en-US" sz="3200" dirty="0"/>
              <a:t>Process Improvements</a:t>
            </a:r>
            <a:endParaRPr lang="en-US" sz="2000" dirty="0">
              <a:solidFill>
                <a:srgbClr val="0000FF"/>
              </a:solidFill>
            </a:endParaRPr>
          </a:p>
        </p:txBody>
      </p:sp>
      <p:sp>
        <p:nvSpPr>
          <p:cNvPr id="11269" name="Rectangle 5"/>
          <p:cNvSpPr>
            <a:spLocks noGrp="1" noChangeArrowheads="1"/>
          </p:cNvSpPr>
          <p:nvPr>
            <p:ph type="body" idx="1"/>
          </p:nvPr>
        </p:nvSpPr>
        <p:spPr>
          <a:xfrm>
            <a:off x="152400" y="1295400"/>
            <a:ext cx="8763000" cy="5105400"/>
          </a:xfrm>
        </p:spPr>
        <p:txBody>
          <a:bodyPr/>
          <a:lstStyle/>
          <a:p>
            <a:pPr lvl="0"/>
            <a:r>
              <a:rPr lang="en-US" sz="1800" dirty="0"/>
              <a:t>Aqua/Aura Maneuver Working Group: Reestablished in May 2016</a:t>
            </a:r>
          </a:p>
          <a:p>
            <a:pPr lvl="1"/>
            <a:r>
              <a:rPr lang="en-US" sz="1600" b="0" dirty="0"/>
              <a:t>Develop retrograde maneuver capability </a:t>
            </a:r>
            <a:r>
              <a:rPr lang="en-US" sz="1600" dirty="0"/>
              <a:t>[DONE – Limited emergency use only]</a:t>
            </a:r>
          </a:p>
          <a:p>
            <a:pPr lvl="1"/>
            <a:r>
              <a:rPr lang="en-US" sz="1600" b="0" dirty="0"/>
              <a:t>Develop more fuel-efficient propulsive maneuvers (IAMs, CEMs &amp; PLMs) </a:t>
            </a:r>
            <a:r>
              <a:rPr lang="en-US" sz="1600" dirty="0"/>
              <a:t>[DONE] </a:t>
            </a:r>
          </a:p>
          <a:p>
            <a:pPr lvl="2"/>
            <a:r>
              <a:rPr lang="en-US" sz="1400" b="1" dirty="0"/>
              <a:t>Next Step: </a:t>
            </a:r>
            <a:r>
              <a:rPr lang="en-US" sz="1400" dirty="0"/>
              <a:t>Aura CEMs &amp; PLMs using reaction wheels for attitude reorientation </a:t>
            </a:r>
            <a:endParaRPr lang="en-US" sz="1400" b="0" dirty="0">
              <a:solidFill>
                <a:srgbClr val="0000FF"/>
              </a:solidFill>
            </a:endParaRPr>
          </a:p>
          <a:p>
            <a:pPr lvl="0"/>
            <a:r>
              <a:rPr lang="en-US" sz="1800" dirty="0"/>
              <a:t>EOS Automation (EA): Multi-year/Multi-phase development</a:t>
            </a:r>
            <a:r>
              <a:rPr lang="en-US" sz="1800" b="0" dirty="0"/>
              <a:t> </a:t>
            </a:r>
            <a:endParaRPr lang="en-US" sz="1800" b="0" dirty="0">
              <a:sym typeface="Wingdings" panose="05000000000000000000" pitchFamily="2" charset="2"/>
            </a:endParaRPr>
          </a:p>
          <a:p>
            <a:pPr lvl="1">
              <a:buFont typeface="Arial" panose="020B0604020202020204" pitchFamily="34" charset="0"/>
              <a:buChar char="−"/>
              <a:tabLst>
                <a:tab pos="5541963" algn="l"/>
              </a:tabLst>
            </a:pPr>
            <a:r>
              <a:rPr lang="en-US" sz="1600" b="0" dirty="0">
                <a:sym typeface="Wingdings" panose="05000000000000000000" pitchFamily="2" charset="2"/>
              </a:rPr>
              <a:t>Version 3.4.2 </a:t>
            </a:r>
            <a:r>
              <a:rPr lang="sv-SE" sz="1600" b="0" dirty="0">
                <a:sym typeface="Wingdings" panose="05000000000000000000" pitchFamily="2" charset="2"/>
              </a:rPr>
              <a:t>FOT Automation in OPS since February 2021 </a:t>
            </a:r>
            <a:endParaRPr lang="en-US" sz="1600" b="0" dirty="0">
              <a:sym typeface="Wingdings" panose="05000000000000000000" pitchFamily="2" charset="2"/>
            </a:endParaRPr>
          </a:p>
          <a:p>
            <a:pPr lvl="1">
              <a:buFont typeface="Arial" panose="020B0604020202020204" pitchFamily="34" charset="0"/>
              <a:buChar char="−"/>
              <a:tabLst>
                <a:tab pos="5541963" algn="l"/>
              </a:tabLst>
            </a:pPr>
            <a:r>
              <a:rPr lang="en-US" sz="1600" dirty="0">
                <a:sym typeface="Wingdings" panose="05000000000000000000" pitchFamily="2" charset="2"/>
              </a:rPr>
              <a:t>Next Step: 2-man “Fire Watch” – </a:t>
            </a:r>
            <a:r>
              <a:rPr lang="en-US" sz="1600" u="sng" dirty="0">
                <a:sym typeface="Wingdings" panose="05000000000000000000" pitchFamily="2" charset="2"/>
              </a:rPr>
              <a:t>Implementation delayed by COVID-19 </a:t>
            </a:r>
            <a:r>
              <a:rPr lang="en-US" sz="1600" u="sng" dirty="0"/>
              <a:t> </a:t>
            </a:r>
          </a:p>
          <a:p>
            <a:pPr lvl="0"/>
            <a:r>
              <a:rPr lang="en-US" sz="1800" dirty="0"/>
              <a:t>Collision Risk Management System (CRMS) – Initiated in 2015</a:t>
            </a:r>
          </a:p>
          <a:p>
            <a:pPr lvl="1"/>
            <a:r>
              <a:rPr lang="en-US" sz="1600" b="0" dirty="0"/>
              <a:t>Operating with CRMS Release 9.1, </a:t>
            </a:r>
            <a:r>
              <a:rPr lang="en-US" sz="1600" dirty="0"/>
              <a:t>Next Step: Release 10.0 May 2022</a:t>
            </a:r>
          </a:p>
          <a:p>
            <a:r>
              <a:rPr lang="en-US" sz="1800" dirty="0"/>
              <a:t>CARA Devolution: ESMO quasi-devolved since October 2019  </a:t>
            </a:r>
          </a:p>
          <a:p>
            <a:pPr lvl="1"/>
            <a:r>
              <a:rPr lang="en-US" sz="1600" b="0" dirty="0"/>
              <a:t>ESMO Pilot Program Parallel Operations: 3/26/2019 – 10/2/2019 </a:t>
            </a:r>
            <a:r>
              <a:rPr lang="en-US" sz="1600" dirty="0"/>
              <a:t>[DONE]</a:t>
            </a:r>
          </a:p>
          <a:p>
            <a:r>
              <a:rPr lang="fr-FR" sz="1800" dirty="0"/>
              <a:t>NASA Guidance on Collision Avoidance</a:t>
            </a:r>
            <a:r>
              <a:rPr lang="en-US" sz="1800" dirty="0"/>
              <a:t>: December 9, 2020</a:t>
            </a:r>
          </a:p>
          <a:p>
            <a:pPr lvl="1"/>
            <a:r>
              <a:rPr lang="en-US" sz="1600" b="0" dirty="0"/>
              <a:t>NASA Interim Directive (NID) 7120.132 CA for Space Environment Protection</a:t>
            </a:r>
          </a:p>
          <a:p>
            <a:pPr lvl="1"/>
            <a:r>
              <a:rPr lang="en-US" sz="1600" b="0" dirty="0"/>
              <a:t>Spacecraft CA and Collision Avoidance Best Practices Handbook</a:t>
            </a:r>
          </a:p>
          <a:p>
            <a:pPr lvl="1"/>
            <a:r>
              <a:rPr lang="en-US" sz="1600" b="0" dirty="0">
                <a:solidFill>
                  <a:srgbClr val="0000FF"/>
                </a:solidFill>
              </a:rPr>
              <a:t>11/23/2021: NASA Policy Requirement (NPR) for “NASA Spacecraft Conjunction Analysis and Collision Avoidance for Space Environment Protection”, intended to replace NASA Interim Directive (NID) 7120.132 (Version Draft 43 under review) </a:t>
            </a:r>
          </a:p>
          <a:p>
            <a:endParaRPr lang="en-US" dirty="0"/>
          </a:p>
          <a:p>
            <a:endParaRPr lang="en-US" sz="1800" dirty="0">
              <a:solidFill>
                <a:schemeClr val="accent1">
                  <a:lumMod val="50000"/>
                </a:schemeClr>
              </a:solidFill>
              <a:cs typeface="Times New Roman" pitchFamily="18" charset="0"/>
            </a:endParaRPr>
          </a:p>
          <a:p>
            <a:pPr>
              <a:buNone/>
            </a:pPr>
            <a:endParaRPr lang="en-US" sz="1800" dirty="0">
              <a:solidFill>
                <a:srgbClr val="0000FF"/>
              </a:solidFill>
            </a:endParaRPr>
          </a:p>
          <a:p>
            <a:endParaRPr lang="en-US" sz="1800" dirty="0">
              <a:ea typeface="Arial Unicode MS" pitchFamily="34" charset="-128"/>
              <a:cs typeface="Arial Unicode MS" pitchFamily="34" charset="-128"/>
            </a:endParaRPr>
          </a:p>
          <a:p>
            <a:endParaRPr lang="en-US" sz="1800" dirty="0">
              <a:cs typeface="Times New Roman" pitchFamily="18" charset="0"/>
            </a:endParaRPr>
          </a:p>
        </p:txBody>
      </p:sp>
      <p:sp>
        <p:nvSpPr>
          <p:cNvPr id="2" name="Date Placeholder 1"/>
          <p:cNvSpPr>
            <a:spLocks noGrp="1"/>
          </p:cNvSpPr>
          <p:nvPr>
            <p:ph type="dt" sz="half" idx="11"/>
          </p:nvPr>
        </p:nvSpPr>
        <p:spPr/>
        <p:txBody>
          <a:bodyPr/>
          <a:lstStyle/>
          <a:p>
            <a:pPr>
              <a:defRPr/>
            </a:pPr>
            <a:r>
              <a:rPr lang="en-US"/>
              <a:t>5/17/2022</a:t>
            </a:r>
            <a:endParaRPr lang="en-US" dirty="0"/>
          </a:p>
        </p:txBody>
      </p:sp>
      <p:sp>
        <p:nvSpPr>
          <p:cNvPr id="6" name="Text Box 4"/>
          <p:cNvSpPr txBox="1">
            <a:spLocks noChangeArrowheads="1"/>
          </p:cNvSpPr>
          <p:nvPr/>
        </p:nvSpPr>
        <p:spPr bwMode="auto">
          <a:xfrm>
            <a:off x="1219200" y="1033046"/>
            <a:ext cx="6781800" cy="338554"/>
          </a:xfrm>
          <a:prstGeom prst="rect">
            <a:avLst/>
          </a:prstGeom>
          <a:noFill/>
          <a:ln w="12700">
            <a:noFill/>
            <a:miter lim="800000"/>
            <a:headEnd/>
            <a:tailEnd/>
          </a:ln>
        </p:spPr>
        <p:txBody>
          <a:bodyPr wrap="square">
            <a:spAutoFit/>
          </a:bodyPr>
          <a:lstStyle/>
          <a:p>
            <a:pPr>
              <a:spcBef>
                <a:spcPct val="50000"/>
              </a:spcBef>
            </a:pPr>
            <a:r>
              <a:rPr lang="en-US" sz="1600" b="1" dirty="0">
                <a:solidFill>
                  <a:srgbClr val="0000FF"/>
                </a:solidFill>
                <a:latin typeface="Arial Black" pitchFamily="34" charset="0"/>
              </a:rPr>
              <a:t>Completed since November 2021 MOWG Meeting in blue </a:t>
            </a:r>
          </a:p>
        </p:txBody>
      </p:sp>
    </p:spTree>
    <p:extLst>
      <p:ext uri="{BB962C8B-B14F-4D97-AF65-F5344CB8AC3E}">
        <p14:creationId xmlns:p14="http://schemas.microsoft.com/office/powerpoint/2010/main" val="2734770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6"/>
          <p:cNvSpPr txBox="1">
            <a:spLocks/>
          </p:cNvSpPr>
          <p:nvPr/>
        </p:nvSpPr>
        <p:spPr>
          <a:xfrm>
            <a:off x="190500" y="1382149"/>
            <a:ext cx="5676900" cy="5122480"/>
          </a:xfrm>
          <a:prstGeom prst="rect">
            <a:avLst/>
          </a:prstGeom>
        </p:spPr>
        <p:txBody>
          <a:bodyPr>
            <a:normAutofit fontScale="85000" lnSpcReduction="20000"/>
          </a:bodyPr>
          <a:lstStyle/>
          <a:p>
            <a:pPr marL="285750" marR="0" lvl="0" indent="-285750" algn="l" defTabSz="914400" rtl="0" eaLnBrk="0" fontAlgn="base" latinLnBrk="0" hangingPunct="0">
              <a:lnSpc>
                <a:spcPct val="100000"/>
              </a:lnSpc>
              <a:spcBef>
                <a:spcPct val="20000"/>
              </a:spcBef>
              <a:spcAft>
                <a:spcPct val="0"/>
              </a:spcAft>
              <a:buClrTx/>
              <a:buSzPct val="100000"/>
              <a:buFont typeface="Arial" panose="020B0604020202020204" pitchFamily="34" charset="0"/>
              <a:buChar char="•"/>
              <a:tabLst/>
              <a:defRPr/>
            </a:pPr>
            <a:r>
              <a:rPr kumimoji="0" lang="en-US" sz="1700" b="1" i="0" u="none" strike="noStrike" kern="0" cap="none" spc="0" normalizeH="0" baseline="0" noProof="0" dirty="0">
                <a:ln>
                  <a:noFill/>
                </a:ln>
                <a:solidFill>
                  <a:schemeClr val="tx1"/>
                </a:solidFill>
                <a:effectLst/>
                <a:uLnTx/>
                <a:uFillTx/>
                <a:latin typeface="+mn-lt"/>
                <a:ea typeface="MS PGothic" pitchFamily="34" charset="-128"/>
              </a:rPr>
              <a:t>2006: Initial Aqua </a:t>
            </a:r>
            <a:r>
              <a:rPr lang="en-US" sz="1700" b="1" kern="0" noProof="0" dirty="0">
                <a:latin typeface="+mn-lt"/>
                <a:ea typeface="MS PGothic" pitchFamily="34" charset="-128"/>
              </a:rPr>
              <a:t>lifetime fuel</a:t>
            </a:r>
            <a:r>
              <a:rPr kumimoji="0" lang="en-US" sz="1700" b="1" i="0" u="none" strike="noStrike" kern="0" cap="none" spc="0" normalizeH="0" noProof="0" dirty="0">
                <a:ln>
                  <a:noFill/>
                </a:ln>
                <a:solidFill>
                  <a:schemeClr val="tx1"/>
                </a:solidFill>
                <a:effectLst/>
                <a:uLnTx/>
                <a:uFillTx/>
                <a:latin typeface="+mn-lt"/>
                <a:ea typeface="MS PGothic" pitchFamily="34" charset="-128"/>
              </a:rPr>
              <a:t> analysis </a:t>
            </a:r>
            <a:endParaRPr kumimoji="0" lang="en-US" sz="1700" b="1" i="0" u="none" strike="noStrike" kern="0" cap="none" spc="0" normalizeH="0" baseline="0" noProof="0" dirty="0">
              <a:ln>
                <a:noFill/>
              </a:ln>
              <a:solidFill>
                <a:schemeClr val="tx1"/>
              </a:solidFill>
              <a:effectLst/>
              <a:uLnTx/>
              <a:uFillTx/>
              <a:latin typeface="+mn-lt"/>
              <a:ea typeface="MS PGothic" pitchFamily="34" charset="-128"/>
            </a:endParaRPr>
          </a:p>
          <a:p>
            <a:pPr marL="285750" marR="0" lvl="0" indent="-285750" algn="l" defTabSz="914400" rtl="0" eaLnBrk="0" fontAlgn="base" latinLnBrk="0" hangingPunct="0">
              <a:lnSpc>
                <a:spcPct val="100000"/>
              </a:lnSpc>
              <a:spcBef>
                <a:spcPct val="20000"/>
              </a:spcBef>
              <a:spcAft>
                <a:spcPct val="0"/>
              </a:spcAft>
              <a:buClrTx/>
              <a:buSzPct val="100000"/>
              <a:buFont typeface="Arial" panose="020B0604020202020204" pitchFamily="34" charset="0"/>
              <a:buChar char="•"/>
              <a:tabLst/>
              <a:defRPr/>
            </a:pPr>
            <a:r>
              <a:rPr lang="en-US" sz="1700" b="1" kern="0" dirty="0">
                <a:latin typeface="+mn-lt"/>
                <a:ea typeface="MS PGothic" pitchFamily="34" charset="-128"/>
              </a:rPr>
              <a:t>2008: Detailed Aqua &amp; Aura lifetime analyses </a:t>
            </a:r>
            <a:endParaRPr kumimoji="0" lang="en-US" sz="1700" b="1" i="0" u="none" strike="noStrike" kern="0" cap="none" spc="0" normalizeH="0" baseline="0" noProof="0" dirty="0">
              <a:ln>
                <a:noFill/>
              </a:ln>
              <a:solidFill>
                <a:schemeClr val="tx1"/>
              </a:solidFill>
              <a:effectLst/>
              <a:uLnTx/>
              <a:uFillTx/>
              <a:latin typeface="+mn-lt"/>
              <a:ea typeface="MS PGothic" pitchFamily="34" charset="-128"/>
            </a:endParaRPr>
          </a:p>
          <a:p>
            <a:pPr marL="742950" marR="0" lvl="1" indent="-285750" algn="l" defTabSz="914400" rtl="0" eaLnBrk="0" fontAlgn="base" latinLnBrk="0" hangingPunct="0">
              <a:lnSpc>
                <a:spcPct val="100000"/>
              </a:lnSpc>
              <a:spcBef>
                <a:spcPct val="20000"/>
              </a:spcBef>
              <a:spcAft>
                <a:spcPct val="0"/>
              </a:spcAft>
              <a:buClrTx/>
              <a:buSzPct val="100000"/>
              <a:buFontTx/>
              <a:buChar char="–"/>
              <a:tabLst/>
              <a:defRPr/>
            </a:pPr>
            <a:r>
              <a:rPr lang="en-US" sz="1400" kern="0" dirty="0">
                <a:latin typeface="+mn-lt"/>
                <a:ea typeface="MS PGothic" pitchFamily="34" charset="-128"/>
              </a:rPr>
              <a:t>Presented to A-Train MOWG and at Aqua EOPM Review </a:t>
            </a:r>
            <a:endParaRPr lang="en-US" sz="1400" b="1" kern="0" dirty="0">
              <a:latin typeface="+mn-lt"/>
              <a:ea typeface="MS PGothic" pitchFamily="34" charset="-128"/>
            </a:endParaRPr>
          </a:p>
          <a:p>
            <a:pPr marL="285750" marR="0" lvl="0" indent="-285750" algn="l" defTabSz="914400" rtl="0" eaLnBrk="0" fontAlgn="base" latinLnBrk="0" hangingPunct="0">
              <a:lnSpc>
                <a:spcPct val="100000"/>
              </a:lnSpc>
              <a:spcBef>
                <a:spcPct val="20000"/>
              </a:spcBef>
              <a:spcAft>
                <a:spcPct val="0"/>
              </a:spcAft>
              <a:buClrTx/>
              <a:buSzPct val="100000"/>
              <a:buFont typeface="Arial" panose="020B0604020202020204" pitchFamily="34" charset="0"/>
              <a:buChar char="•"/>
              <a:tabLst/>
              <a:defRPr/>
            </a:pPr>
            <a:r>
              <a:rPr lang="en-US" sz="1700" b="1" kern="0" dirty="0">
                <a:latin typeface="+mn-lt"/>
                <a:ea typeface="MS PGothic" pitchFamily="34" charset="-128"/>
              </a:rPr>
              <a:t>September 2012: Initial Aqua Decommissioning Plan</a:t>
            </a:r>
            <a:endParaRPr kumimoji="0" lang="en-US" sz="1400" i="0" u="none" strike="noStrike" kern="0" cap="none" spc="0" normalizeH="0" baseline="0" noProof="0" dirty="0">
              <a:ln>
                <a:noFill/>
              </a:ln>
              <a:solidFill>
                <a:schemeClr val="tx1"/>
              </a:solidFill>
              <a:effectLst/>
              <a:uLnTx/>
              <a:uFillTx/>
              <a:latin typeface="+mn-lt"/>
              <a:ea typeface="MS PGothic" pitchFamily="34" charset="-128"/>
            </a:endParaRPr>
          </a:p>
          <a:p>
            <a:pPr marL="285750" lvl="0" indent="-285750" algn="l">
              <a:spcBef>
                <a:spcPct val="20000"/>
              </a:spcBef>
              <a:buSzPct val="100000"/>
              <a:buFont typeface="Arial" panose="020B0604020202020204" pitchFamily="34" charset="0"/>
              <a:buChar char="•"/>
              <a:defRPr/>
            </a:pPr>
            <a:r>
              <a:rPr lang="en-US" sz="1700" b="1" kern="0" dirty="0">
                <a:solidFill>
                  <a:srgbClr val="000000"/>
                </a:solidFill>
                <a:latin typeface="+mn-lt"/>
                <a:ea typeface="MS PGothic" pitchFamily="34" charset="-128"/>
              </a:rPr>
              <a:t>August 2013: Updated Decommissioning Plan</a:t>
            </a:r>
          </a:p>
          <a:p>
            <a:pPr marL="742950" lvl="1" indent="-285750" algn="l">
              <a:spcBef>
                <a:spcPct val="20000"/>
              </a:spcBef>
              <a:buSzPct val="100000"/>
              <a:buFont typeface="Arial" panose="020B0604020202020204" pitchFamily="34" charset="0"/>
              <a:buChar char="̶"/>
              <a:defRPr/>
            </a:pPr>
            <a:r>
              <a:rPr lang="en-US" sz="1400" kern="0" dirty="0">
                <a:solidFill>
                  <a:srgbClr val="000000"/>
                </a:solidFill>
                <a:latin typeface="+mn-lt"/>
                <a:ea typeface="MS PGothic" pitchFamily="34" charset="-128"/>
              </a:rPr>
              <a:t>Updated Constellation Exit Plan</a:t>
            </a:r>
            <a:endParaRPr kumimoji="0" lang="en-US" sz="1300" b="1" i="0" u="none" strike="noStrike" kern="0" cap="none" spc="0" normalizeH="0" baseline="0" noProof="0" dirty="0">
              <a:ln>
                <a:noFill/>
              </a:ln>
              <a:solidFill>
                <a:schemeClr val="tx1"/>
              </a:solidFill>
              <a:effectLst/>
              <a:uLnTx/>
              <a:uFillTx/>
              <a:latin typeface="+mn-lt"/>
              <a:ea typeface="MS PGothic" pitchFamily="34" charset="-128"/>
            </a:endParaRPr>
          </a:p>
          <a:p>
            <a:pPr marL="285750" lvl="0" indent="-285750" algn="l">
              <a:spcBef>
                <a:spcPct val="20000"/>
              </a:spcBef>
              <a:buSzPct val="100000"/>
              <a:buFont typeface="Arial" panose="020B0604020202020204" pitchFamily="34" charset="0"/>
              <a:buChar char="•"/>
              <a:defRPr/>
            </a:pPr>
            <a:r>
              <a:rPr lang="en-US" sz="1700" b="1" kern="0" dirty="0">
                <a:latin typeface="+mn-lt"/>
                <a:ea typeface="MS PGothic" pitchFamily="34" charset="-128"/>
              </a:rPr>
              <a:t>September 2014: Updated Decommissioning Plan</a:t>
            </a:r>
          </a:p>
          <a:p>
            <a:pPr marL="285750" indent="-285750" algn="l">
              <a:spcBef>
                <a:spcPct val="20000"/>
              </a:spcBef>
              <a:buSzPct val="100000"/>
              <a:buFont typeface="Arial" panose="020B0604020202020204" pitchFamily="34" charset="0"/>
              <a:buChar char="•"/>
              <a:defRPr/>
            </a:pPr>
            <a:r>
              <a:rPr lang="en-US" sz="1700" b="1" kern="0" dirty="0">
                <a:latin typeface="+mn-lt"/>
                <a:ea typeface="MS PGothic" pitchFamily="34" charset="-128"/>
              </a:rPr>
              <a:t>December 2016: Updated Decommissioning Plan (V1.1) </a:t>
            </a:r>
          </a:p>
          <a:p>
            <a:pPr marL="285750" lvl="0" indent="-285750" algn="l">
              <a:spcBef>
                <a:spcPct val="20000"/>
              </a:spcBef>
              <a:buSzPct val="100000"/>
              <a:buFont typeface="Arial" panose="020B0604020202020204" pitchFamily="34" charset="0"/>
              <a:buChar char="•"/>
              <a:defRPr/>
            </a:pPr>
            <a:r>
              <a:rPr lang="en-US" sz="1600" b="1" kern="0" dirty="0">
                <a:latin typeface="Arial"/>
                <a:ea typeface="MS PGothic" pitchFamily="34" charset="-128"/>
              </a:rPr>
              <a:t>November 2017: Updated Decommissioning Plan (V1.1)</a:t>
            </a:r>
            <a:endParaRPr lang="en-US" sz="1400" kern="0" dirty="0">
              <a:latin typeface="Arial"/>
              <a:ea typeface="MS PGothic" pitchFamily="34" charset="-128"/>
            </a:endParaRPr>
          </a:p>
          <a:p>
            <a:pPr marL="285750" indent="-285750" algn="l">
              <a:spcBef>
                <a:spcPct val="20000"/>
              </a:spcBef>
              <a:buSzPct val="100000"/>
              <a:buFont typeface="Arial" panose="020B0604020202020204" pitchFamily="34" charset="0"/>
              <a:buChar char="•"/>
              <a:defRPr/>
            </a:pPr>
            <a:r>
              <a:rPr lang="en-US" sz="1600" b="1" kern="0" dirty="0">
                <a:latin typeface="Arial"/>
                <a:ea typeface="MS PGothic" pitchFamily="34" charset="-128"/>
              </a:rPr>
              <a:t>July 2018: Updated Decommissioning Plan (V1.0)</a:t>
            </a:r>
            <a:endParaRPr lang="en-US" sz="1600" b="1" kern="0" dirty="0">
              <a:latin typeface="+mn-lt"/>
              <a:ea typeface="MS PGothic" pitchFamily="34" charset="-128"/>
            </a:endParaRPr>
          </a:p>
          <a:p>
            <a:pPr marL="742950" lvl="1" indent="-285750" algn="l">
              <a:spcBef>
                <a:spcPct val="20000"/>
              </a:spcBef>
              <a:buSzPct val="100000"/>
              <a:buFontTx/>
              <a:buChar char="–"/>
              <a:defRPr/>
            </a:pPr>
            <a:r>
              <a:rPr lang="en-US" sz="1400" kern="0" dirty="0">
                <a:latin typeface="Arial"/>
                <a:ea typeface="MS PGothic" pitchFamily="34" charset="-128"/>
              </a:rPr>
              <a:t>08/02/2018 IAM required update to document and IAM Plans </a:t>
            </a:r>
            <a:endParaRPr lang="en-US" sz="1400" b="1" kern="0" dirty="0">
              <a:latin typeface="+mn-lt"/>
              <a:ea typeface="MS PGothic" pitchFamily="34" charset="-128"/>
            </a:endParaRPr>
          </a:p>
          <a:p>
            <a:pPr marL="285750" indent="-285750" algn="l">
              <a:spcBef>
                <a:spcPct val="20000"/>
              </a:spcBef>
              <a:buSzPct val="100000"/>
              <a:buFont typeface="Arial" panose="020B0604020202020204" pitchFamily="34" charset="0"/>
              <a:buChar char="•"/>
              <a:defRPr/>
            </a:pPr>
            <a:r>
              <a:rPr lang="en-US" sz="1700" b="1" kern="0" dirty="0">
                <a:latin typeface="+mn-lt"/>
                <a:ea typeface="MS PGothic" pitchFamily="34" charset="-128"/>
              </a:rPr>
              <a:t>November 2018: Updated Decommissioning Plan (V2.0)</a:t>
            </a:r>
          </a:p>
          <a:p>
            <a:pPr marL="285750" indent="-285750" algn="l">
              <a:spcBef>
                <a:spcPct val="20000"/>
              </a:spcBef>
              <a:buSzPct val="100000"/>
              <a:buFont typeface="Arial" panose="020B0604020202020204" pitchFamily="34" charset="0"/>
              <a:buChar char="•"/>
              <a:defRPr/>
            </a:pPr>
            <a:r>
              <a:rPr lang="en-US" sz="1700" b="1" kern="0" dirty="0">
                <a:latin typeface="+mn-lt"/>
                <a:ea typeface="MS PGothic" pitchFamily="34" charset="-128"/>
              </a:rPr>
              <a:t>July 2019: Updated Decommissioning Plan (V1.0)</a:t>
            </a:r>
            <a:endParaRPr lang="en-US" sz="1400" kern="0" dirty="0">
              <a:latin typeface="+mn-lt"/>
              <a:ea typeface="MS PGothic" pitchFamily="34" charset="-128"/>
            </a:endParaRPr>
          </a:p>
          <a:p>
            <a:pPr marL="742950" lvl="1" indent="-285750" algn="l">
              <a:spcBef>
                <a:spcPct val="20000"/>
              </a:spcBef>
              <a:buSzPct val="100000"/>
              <a:buFontTx/>
              <a:buChar char="−"/>
              <a:defRPr/>
            </a:pPr>
            <a:r>
              <a:rPr lang="en-US" sz="1400" kern="0" dirty="0">
                <a:latin typeface="+mn-lt"/>
                <a:ea typeface="MS PGothic" pitchFamily="34" charset="-128"/>
              </a:rPr>
              <a:t>10/02/2019 IAM required update to plots and figures only</a:t>
            </a:r>
            <a:endParaRPr lang="en-US" sz="1700" b="1" kern="0" dirty="0">
              <a:latin typeface="+mn-lt"/>
              <a:ea typeface="MS PGothic" pitchFamily="34" charset="-128"/>
            </a:endParaRPr>
          </a:p>
          <a:p>
            <a:pPr marL="285750" indent="-285750" algn="l">
              <a:spcBef>
                <a:spcPct val="20000"/>
              </a:spcBef>
              <a:buSzPct val="100000"/>
              <a:buFont typeface="Arial" panose="020B0604020202020204" pitchFamily="34" charset="0"/>
              <a:buChar char="•"/>
              <a:defRPr/>
            </a:pPr>
            <a:r>
              <a:rPr lang="en-US" sz="1700" b="1" kern="0" dirty="0">
                <a:latin typeface="+mn-lt"/>
                <a:ea typeface="MS PGothic" pitchFamily="34" charset="-128"/>
              </a:rPr>
              <a:t>July 2020: Updated Lifetime Analysis Presentation</a:t>
            </a:r>
          </a:p>
          <a:p>
            <a:pPr marL="742950" lvl="1" indent="-285750" algn="l">
              <a:spcBef>
                <a:spcPct val="20000"/>
              </a:spcBef>
              <a:buSzPct val="100000"/>
              <a:buFont typeface="Arial" panose="020B0604020202020204" pitchFamily="34" charset="0"/>
              <a:buChar char="−"/>
              <a:defRPr/>
            </a:pPr>
            <a:r>
              <a:rPr lang="en-US" sz="1400" kern="0" dirty="0">
                <a:latin typeface="+mn-lt"/>
                <a:ea typeface="MS PGothic" pitchFamily="34" charset="-128"/>
              </a:rPr>
              <a:t>Updated DAS Solar Flux Models</a:t>
            </a:r>
          </a:p>
          <a:p>
            <a:pPr marL="285750" indent="-285750" algn="l">
              <a:spcBef>
                <a:spcPct val="20000"/>
              </a:spcBef>
              <a:buSzPct val="100000"/>
              <a:buFont typeface="Arial" panose="020B0604020202020204" pitchFamily="34" charset="0"/>
              <a:buChar char="•"/>
              <a:defRPr/>
            </a:pPr>
            <a:r>
              <a:rPr lang="en-US" sz="1700" b="1" kern="0" dirty="0">
                <a:latin typeface="+mn-lt"/>
                <a:ea typeface="MS PGothic" pitchFamily="34" charset="-128"/>
              </a:rPr>
              <a:t>February 2021: Updated 2020 Decommissioning Plan (V1.0)</a:t>
            </a:r>
          </a:p>
          <a:p>
            <a:pPr marL="742950" lvl="1" indent="-285750" algn="l">
              <a:spcBef>
                <a:spcPct val="20000"/>
              </a:spcBef>
              <a:buSzPct val="100000"/>
              <a:buFont typeface="Arial" panose="020B0604020202020204" pitchFamily="34" charset="0"/>
              <a:buChar char="−"/>
              <a:defRPr/>
            </a:pPr>
            <a:r>
              <a:rPr lang="en-US" sz="1400" kern="0" dirty="0">
                <a:latin typeface="+mn-lt"/>
                <a:ea typeface="MS PGothic" pitchFamily="34" charset="-128"/>
              </a:rPr>
              <a:t>Updated definitive fuel usage &amp; predicted solar flux levels </a:t>
            </a:r>
          </a:p>
          <a:p>
            <a:pPr marL="285750" indent="-285750" algn="l">
              <a:spcBef>
                <a:spcPct val="20000"/>
              </a:spcBef>
              <a:buSzPct val="100000"/>
              <a:buFont typeface="Arial" panose="020B0604020202020204" pitchFamily="34" charset="0"/>
              <a:buChar char="•"/>
              <a:defRPr/>
            </a:pPr>
            <a:r>
              <a:rPr lang="en-US" sz="1600" b="1" kern="0" dirty="0">
                <a:latin typeface="+mn-lt"/>
                <a:ea typeface="MS PGothic" pitchFamily="34" charset="-128"/>
              </a:rPr>
              <a:t>Summer 2021: Updated Lifetime Analysis Presentation</a:t>
            </a:r>
          </a:p>
          <a:p>
            <a:pPr marL="742950" lvl="1" indent="-285750" algn="l">
              <a:spcBef>
                <a:spcPct val="20000"/>
              </a:spcBef>
              <a:buSzPct val="100000"/>
              <a:buFont typeface="Arial" panose="020B0604020202020204" pitchFamily="34" charset="0"/>
              <a:buChar char="−"/>
              <a:defRPr/>
            </a:pPr>
            <a:r>
              <a:rPr lang="en-US" sz="1400" kern="0" dirty="0">
                <a:latin typeface="+mn-lt"/>
                <a:ea typeface="MS PGothic" pitchFamily="34" charset="-128"/>
              </a:rPr>
              <a:t>9/2/2021: 2021 Lifetime Analysis (v1) – Plots &amp; Tables </a:t>
            </a:r>
          </a:p>
          <a:p>
            <a:pPr marL="285750" indent="-285750" algn="l">
              <a:spcBef>
                <a:spcPct val="20000"/>
              </a:spcBef>
              <a:buSzPct val="100000"/>
              <a:buFont typeface="Arial" panose="020B0604020202020204" pitchFamily="34" charset="0"/>
              <a:buChar char="•"/>
              <a:defRPr/>
            </a:pPr>
            <a:r>
              <a:rPr lang="en-US" sz="1700" b="1" kern="0" dirty="0">
                <a:solidFill>
                  <a:srgbClr val="0000FF"/>
                </a:solidFill>
                <a:latin typeface="+mn-lt"/>
                <a:ea typeface="MS PGothic" pitchFamily="34" charset="-128"/>
              </a:rPr>
              <a:t>February 2022: Updated 2021 Decommissioning Plan (V1.0)</a:t>
            </a:r>
          </a:p>
          <a:p>
            <a:pPr marL="742950" lvl="1" indent="-285750" algn="l">
              <a:spcBef>
                <a:spcPct val="20000"/>
              </a:spcBef>
              <a:buSzPct val="100000"/>
              <a:buFont typeface="Arial" panose="020B0604020202020204" pitchFamily="34" charset="0"/>
              <a:buChar char="−"/>
              <a:defRPr/>
            </a:pPr>
            <a:r>
              <a:rPr lang="en-US" sz="1400" kern="0" dirty="0">
                <a:solidFill>
                  <a:srgbClr val="0000FF"/>
                </a:solidFill>
                <a:latin typeface="+mn-lt"/>
                <a:ea typeface="MS PGothic" pitchFamily="34" charset="-128"/>
              </a:rPr>
              <a:t>Updated definitive fuel usage &amp; predicted solar flux levels </a:t>
            </a:r>
          </a:p>
          <a:p>
            <a:pPr marL="285750" indent="-285750" algn="l">
              <a:spcBef>
                <a:spcPct val="20000"/>
              </a:spcBef>
              <a:buSzPct val="100000"/>
              <a:buFont typeface="Arial" panose="020B0604020202020204" pitchFamily="34" charset="0"/>
              <a:buChar char="•"/>
              <a:defRPr/>
            </a:pPr>
            <a:r>
              <a:rPr lang="en-US" sz="1700" b="1" kern="0" dirty="0">
                <a:latin typeface="+mn-lt"/>
                <a:ea typeface="MS PGothic" pitchFamily="34" charset="-128"/>
              </a:rPr>
              <a:t>Annual updates will be provided each Fall (started in 2017)</a:t>
            </a:r>
          </a:p>
          <a:p>
            <a:pPr marL="742950" lvl="1" indent="-285750" algn="l">
              <a:spcBef>
                <a:spcPct val="20000"/>
              </a:spcBef>
              <a:buSzPct val="100000"/>
              <a:buFont typeface="Arial" panose="020B0604020202020204" pitchFamily="34" charset="0"/>
              <a:buChar char="−"/>
              <a:defRPr/>
            </a:pPr>
            <a:r>
              <a:rPr lang="en-US" sz="1400" kern="0" dirty="0">
                <a:latin typeface="+mn-lt"/>
                <a:ea typeface="MS PGothic" pitchFamily="34" charset="-128"/>
              </a:rPr>
              <a:t>Final will be produced 60 days before start of decommissioning</a:t>
            </a:r>
          </a:p>
        </p:txBody>
      </p:sp>
      <p:sp>
        <p:nvSpPr>
          <p:cNvPr id="11" name="Rectangle 5"/>
          <p:cNvSpPr>
            <a:spLocks noChangeArrowheads="1"/>
          </p:cNvSpPr>
          <p:nvPr/>
        </p:nvSpPr>
        <p:spPr bwMode="auto">
          <a:xfrm>
            <a:off x="1434548" y="212725"/>
            <a:ext cx="6096000" cy="914400"/>
          </a:xfrm>
          <a:prstGeom prst="rect">
            <a:avLst/>
          </a:prstGeom>
          <a:noFill/>
          <a:ln w="12700">
            <a:noFill/>
            <a:miter lim="800000"/>
            <a:headEnd/>
            <a:tailEnd/>
          </a:ln>
        </p:spPr>
        <p:txBody>
          <a:bodyPr lIns="90487" tIns="44450" rIns="90487" bIns="44450" anchor="ctr"/>
          <a:lstStyle/>
          <a:p>
            <a:pPr algn="ctr"/>
            <a:r>
              <a:rPr lang="en-US" sz="3200" b="1" dirty="0">
                <a:latin typeface="+mj-lt"/>
              </a:rPr>
              <a:t>Aqua Propellant Usage</a:t>
            </a:r>
          </a:p>
          <a:p>
            <a:pPr algn="ctr"/>
            <a:r>
              <a:rPr lang="en-US" sz="2000" b="1" dirty="0">
                <a:effectLst/>
                <a:latin typeface="+mj-lt"/>
              </a:rPr>
              <a:t>(February 2022)</a:t>
            </a:r>
          </a:p>
        </p:txBody>
      </p:sp>
      <p:sp>
        <p:nvSpPr>
          <p:cNvPr id="9" name="TextBox 8"/>
          <p:cNvSpPr txBox="1"/>
          <p:nvPr/>
        </p:nvSpPr>
        <p:spPr>
          <a:xfrm>
            <a:off x="5655365" y="5609742"/>
            <a:ext cx="2967699" cy="584775"/>
          </a:xfrm>
          <a:prstGeom prst="rect">
            <a:avLst/>
          </a:prstGeom>
          <a:noFill/>
        </p:spPr>
        <p:txBody>
          <a:bodyPr wrap="square" rtlCol="0">
            <a:spAutoFit/>
          </a:bodyPr>
          <a:lstStyle/>
          <a:p>
            <a:pPr algn="ctr"/>
            <a:r>
              <a:rPr lang="en-US" sz="1600" b="1" dirty="0">
                <a:solidFill>
                  <a:srgbClr val="0000FF"/>
                </a:solidFill>
                <a:latin typeface="+mj-lt"/>
              </a:rPr>
              <a:t>Next Update: Fall 2022</a:t>
            </a:r>
          </a:p>
          <a:p>
            <a:pPr algn="ctr"/>
            <a:r>
              <a:rPr lang="en-US" sz="1600" b="1" dirty="0">
                <a:solidFill>
                  <a:srgbClr val="0000FF"/>
                </a:solidFill>
                <a:latin typeface="+mj-lt"/>
              </a:rPr>
              <a:t>(Full Document)</a:t>
            </a:r>
          </a:p>
        </p:txBody>
      </p:sp>
      <p:sp>
        <p:nvSpPr>
          <p:cNvPr id="2" name="Date Placeholder 1"/>
          <p:cNvSpPr>
            <a:spLocks noGrp="1"/>
          </p:cNvSpPr>
          <p:nvPr>
            <p:ph type="dt" sz="half" idx="11"/>
          </p:nvPr>
        </p:nvSpPr>
        <p:spPr/>
        <p:txBody>
          <a:bodyPr/>
          <a:lstStyle/>
          <a:p>
            <a:pPr>
              <a:defRPr/>
            </a:pPr>
            <a:r>
              <a:rPr lang="en-US"/>
              <a:t>5/17/2022</a:t>
            </a:r>
            <a:endParaRPr lang="en-US" dirty="0"/>
          </a:p>
        </p:txBody>
      </p:sp>
      <p:sp>
        <p:nvSpPr>
          <p:cNvPr id="3" name="Footer Placeholder 2"/>
          <p:cNvSpPr>
            <a:spLocks noGrp="1"/>
          </p:cNvSpPr>
          <p:nvPr>
            <p:ph type="ftr" sz="quarter" idx="10"/>
          </p:nvPr>
        </p:nvSpPr>
        <p:spPr/>
        <p:txBody>
          <a:bodyPr/>
          <a:lstStyle/>
          <a:p>
            <a:pPr>
              <a:defRPr/>
            </a:pPr>
            <a:r>
              <a:rPr lang="en-US"/>
              <a:t>ESC MOWG Meeting - May 2022 - GSFC Virtual Meeting</a:t>
            </a:r>
            <a:endParaRPr lang="en-US" dirty="0"/>
          </a:p>
        </p:txBody>
      </p:sp>
      <p:pic>
        <p:nvPicPr>
          <p:cNvPr id="6" name="Picture 5">
            <a:extLst>
              <a:ext uri="{FF2B5EF4-FFF2-40B4-BE49-F238E27FC236}">
                <a16:creationId xmlns:a16="http://schemas.microsoft.com/office/drawing/2014/main" id="{23AFFA29-773A-40C5-8AFB-9BBC4376160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638800" y="1524000"/>
            <a:ext cx="3185160" cy="4038600"/>
          </a:xfrm>
          <a:prstGeom prst="rect">
            <a:avLst/>
          </a:prstGeom>
          <a:ln w="25400">
            <a:solidFill>
              <a:srgbClr val="0000FF"/>
            </a:solidFill>
          </a:ln>
        </p:spPr>
      </p:pic>
      <p:sp>
        <p:nvSpPr>
          <p:cNvPr id="14" name="TextBox 13">
            <a:extLst>
              <a:ext uri="{FF2B5EF4-FFF2-40B4-BE49-F238E27FC236}">
                <a16:creationId xmlns:a16="http://schemas.microsoft.com/office/drawing/2014/main" id="{00CB47F2-41E2-4749-A3F8-3085C7A054D6}"/>
              </a:ext>
            </a:extLst>
          </p:cNvPr>
          <p:cNvSpPr txBox="1"/>
          <p:nvPr/>
        </p:nvSpPr>
        <p:spPr>
          <a:xfrm>
            <a:off x="6629400" y="3246120"/>
            <a:ext cx="1280160" cy="182880"/>
          </a:xfrm>
          <a:prstGeom prst="rect">
            <a:avLst/>
          </a:prstGeom>
          <a:solidFill>
            <a:schemeClr val="bg1"/>
          </a:solidFill>
        </p:spPr>
        <p:txBody>
          <a:bodyPr wrap="square" rtlCol="0" anchor="ctr" anchorCtr="1">
            <a:spAutoFit/>
          </a:bodyPr>
          <a:lstStyle/>
          <a:p>
            <a:pPr algn="ctr"/>
            <a:r>
              <a:rPr lang="en-US" sz="1200" b="1" dirty="0">
                <a:latin typeface="+mj-lt"/>
              </a:rPr>
              <a:t>Version 1.0 </a:t>
            </a:r>
          </a:p>
        </p:txBody>
      </p:sp>
      <p:sp>
        <p:nvSpPr>
          <p:cNvPr id="15" name="Text Box 4">
            <a:extLst>
              <a:ext uri="{FF2B5EF4-FFF2-40B4-BE49-F238E27FC236}">
                <a16:creationId xmlns:a16="http://schemas.microsoft.com/office/drawing/2014/main" id="{DA9A8C57-7BFF-4CC5-A49D-F8978A1AE342}"/>
              </a:ext>
            </a:extLst>
          </p:cNvPr>
          <p:cNvSpPr txBox="1">
            <a:spLocks noChangeArrowheads="1"/>
          </p:cNvSpPr>
          <p:nvPr/>
        </p:nvSpPr>
        <p:spPr bwMode="auto">
          <a:xfrm>
            <a:off x="1219200" y="1033046"/>
            <a:ext cx="6781800" cy="338554"/>
          </a:xfrm>
          <a:prstGeom prst="rect">
            <a:avLst/>
          </a:prstGeom>
          <a:noFill/>
          <a:ln w="12700">
            <a:noFill/>
            <a:miter lim="800000"/>
            <a:headEnd/>
            <a:tailEnd/>
          </a:ln>
        </p:spPr>
        <p:txBody>
          <a:bodyPr wrap="square">
            <a:spAutoFit/>
          </a:bodyPr>
          <a:lstStyle/>
          <a:p>
            <a:pPr>
              <a:spcBef>
                <a:spcPct val="50000"/>
              </a:spcBef>
            </a:pPr>
            <a:r>
              <a:rPr lang="en-US" sz="1600" b="1" dirty="0">
                <a:solidFill>
                  <a:srgbClr val="0000FF"/>
                </a:solidFill>
                <a:latin typeface="Arial Black" pitchFamily="34" charset="0"/>
              </a:rPr>
              <a:t>Updated since November 2021 MOWG Meeting in blue </a:t>
            </a:r>
          </a:p>
        </p:txBody>
      </p:sp>
    </p:spTree>
    <p:extLst>
      <p:ext uri="{BB962C8B-B14F-4D97-AF65-F5344CB8AC3E}">
        <p14:creationId xmlns:p14="http://schemas.microsoft.com/office/powerpoint/2010/main" val="3186962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4D2CA70-69AE-473D-B4F0-50799F2CCDB1}"/>
              </a:ext>
            </a:extLst>
          </p:cNvPr>
          <p:cNvSpPr>
            <a:spLocks noGrp="1"/>
          </p:cNvSpPr>
          <p:nvPr>
            <p:ph type="ftr" sz="quarter" idx="10"/>
          </p:nvPr>
        </p:nvSpPr>
        <p:spPr/>
        <p:txBody>
          <a:bodyPr/>
          <a:lstStyle/>
          <a:p>
            <a:pPr>
              <a:defRPr/>
            </a:pPr>
            <a:r>
              <a:rPr lang="en-US"/>
              <a:t>ESC MOWG Meeting - May 2022 - GSFC Virtual Meeting</a:t>
            </a:r>
            <a:endParaRPr lang="en-US" dirty="0"/>
          </a:p>
        </p:txBody>
      </p:sp>
      <p:sp>
        <p:nvSpPr>
          <p:cNvPr id="3" name="Date Placeholder 2">
            <a:extLst>
              <a:ext uri="{FF2B5EF4-FFF2-40B4-BE49-F238E27FC236}">
                <a16:creationId xmlns:a16="http://schemas.microsoft.com/office/drawing/2014/main" id="{B26B7839-8F80-4695-B409-9D0095527BC1}"/>
              </a:ext>
            </a:extLst>
          </p:cNvPr>
          <p:cNvSpPr>
            <a:spLocks noGrp="1"/>
          </p:cNvSpPr>
          <p:nvPr>
            <p:ph type="dt" sz="half" idx="11"/>
          </p:nvPr>
        </p:nvSpPr>
        <p:spPr/>
        <p:txBody>
          <a:bodyPr/>
          <a:lstStyle/>
          <a:p>
            <a:pPr>
              <a:defRPr/>
            </a:pPr>
            <a:r>
              <a:rPr lang="en-US"/>
              <a:t>5/17/2022</a:t>
            </a:r>
            <a:endParaRPr lang="en-US" dirty="0"/>
          </a:p>
        </p:txBody>
      </p:sp>
      <p:sp>
        <p:nvSpPr>
          <p:cNvPr id="6" name="Rectangle 5">
            <a:extLst>
              <a:ext uri="{FF2B5EF4-FFF2-40B4-BE49-F238E27FC236}">
                <a16:creationId xmlns:a16="http://schemas.microsoft.com/office/drawing/2014/main" id="{03BC8031-33AA-46F4-B1DE-69FC088CC2A2}"/>
              </a:ext>
            </a:extLst>
          </p:cNvPr>
          <p:cNvSpPr>
            <a:spLocks noChangeArrowheads="1"/>
          </p:cNvSpPr>
          <p:nvPr/>
        </p:nvSpPr>
        <p:spPr bwMode="auto">
          <a:xfrm>
            <a:off x="764059" y="152400"/>
            <a:ext cx="7772400" cy="1188720"/>
          </a:xfrm>
          <a:prstGeom prst="rect">
            <a:avLst/>
          </a:prstGeom>
          <a:noFill/>
          <a:ln w="12700">
            <a:noFill/>
            <a:miter lim="800000"/>
            <a:headEnd/>
            <a:tailEnd/>
          </a:ln>
        </p:spPr>
        <p:txBody>
          <a:bodyPr lIns="90487" tIns="44450" rIns="90487" bIns="44450" anchor="ctr"/>
          <a:lstStyle/>
          <a:p>
            <a:pPr algn="ctr"/>
            <a:r>
              <a:rPr lang="en-US" sz="3200" b="1" dirty="0">
                <a:latin typeface="Arial" charset="0"/>
              </a:rPr>
              <a:t>Fuel Usage: </a:t>
            </a:r>
            <a:r>
              <a:rPr lang="en-US" b="1" dirty="0">
                <a:latin typeface="Arial" charset="0"/>
              </a:rPr>
              <a:t>Actual &amp; </a:t>
            </a:r>
            <a:r>
              <a:rPr lang="en-US" b="1" dirty="0">
                <a:solidFill>
                  <a:srgbClr val="00B0F0"/>
                </a:solidFill>
                <a:latin typeface="Arial" charset="0"/>
              </a:rPr>
              <a:t>Predicted</a:t>
            </a:r>
          </a:p>
          <a:p>
            <a:pPr algn="ctr"/>
            <a:r>
              <a:rPr lang="en-US" sz="2000" b="1" dirty="0">
                <a:latin typeface="+mn-lt"/>
              </a:rPr>
              <a:t>(</a:t>
            </a:r>
            <a:r>
              <a:rPr lang="en-US" sz="2000" b="1" dirty="0">
                <a:solidFill>
                  <a:srgbClr val="0000FF"/>
                </a:solidFill>
                <a:latin typeface="+mn-lt"/>
              </a:rPr>
              <a:t>Updated April 2022</a:t>
            </a:r>
            <a:r>
              <a:rPr lang="en-US" sz="2000" b="1" dirty="0">
                <a:latin typeface="+mn-lt"/>
              </a:rPr>
              <a:t>)</a:t>
            </a:r>
          </a:p>
        </p:txBody>
      </p:sp>
      <p:grpSp>
        <p:nvGrpSpPr>
          <p:cNvPr id="17" name="Group 16"/>
          <p:cNvGrpSpPr/>
          <p:nvPr/>
        </p:nvGrpSpPr>
        <p:grpSpPr>
          <a:xfrm>
            <a:off x="304800" y="1447800"/>
            <a:ext cx="8534400" cy="4877820"/>
            <a:chOff x="304800" y="1463345"/>
            <a:chExt cx="8534400" cy="4877820"/>
          </a:xfrm>
        </p:grpSpPr>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2844" r="3822" b="1735"/>
            <a:stretch/>
          </p:blipFill>
          <p:spPr>
            <a:xfrm>
              <a:off x="304800" y="1463345"/>
              <a:ext cx="8534400" cy="4877820"/>
            </a:xfrm>
            <a:prstGeom prst="rect">
              <a:avLst/>
            </a:prstGeom>
          </p:spPr>
        </p:pic>
        <p:sp>
          <p:nvSpPr>
            <p:cNvPr id="16" name="TextBox 15"/>
            <p:cNvSpPr txBox="1"/>
            <p:nvPr/>
          </p:nvSpPr>
          <p:spPr>
            <a:xfrm>
              <a:off x="3282576" y="5486400"/>
              <a:ext cx="2578847" cy="338554"/>
            </a:xfrm>
            <a:prstGeom prst="rect">
              <a:avLst/>
            </a:prstGeom>
            <a:noFill/>
          </p:spPr>
          <p:txBody>
            <a:bodyPr wrap="none" rtlCol="0">
              <a:spAutoFit/>
            </a:bodyPr>
            <a:lstStyle/>
            <a:p>
              <a:r>
                <a:rPr lang="en-US" sz="1600" b="1" dirty="0">
                  <a:latin typeface="Calibri" panose="020F0502020204030204" pitchFamily="34" charset="0"/>
                  <a:cs typeface="Calibri" panose="020F0502020204030204" pitchFamily="34" charset="0"/>
                </a:rPr>
                <a:t>6.2-kg Estimated Fuel Buffer</a:t>
              </a:r>
            </a:p>
          </p:txBody>
        </p:sp>
      </p:grpSp>
      <p:grpSp>
        <p:nvGrpSpPr>
          <p:cNvPr id="18" name="Group 17"/>
          <p:cNvGrpSpPr/>
          <p:nvPr/>
        </p:nvGrpSpPr>
        <p:grpSpPr>
          <a:xfrm>
            <a:off x="6705600" y="4038600"/>
            <a:ext cx="1981199" cy="1371600"/>
            <a:chOff x="6705600" y="4038600"/>
            <a:chExt cx="1981199" cy="1371600"/>
          </a:xfrm>
        </p:grpSpPr>
        <p:sp>
          <p:nvSpPr>
            <p:cNvPr id="12" name="TextBox 11"/>
            <p:cNvSpPr txBox="1"/>
            <p:nvPr/>
          </p:nvSpPr>
          <p:spPr>
            <a:xfrm>
              <a:off x="6705600" y="4038600"/>
              <a:ext cx="1981199" cy="707886"/>
            </a:xfrm>
            <a:prstGeom prst="rect">
              <a:avLst/>
            </a:prstGeom>
            <a:solidFill>
              <a:schemeClr val="bg1"/>
            </a:solidFill>
            <a:ln>
              <a:solidFill>
                <a:schemeClr val="tx1"/>
              </a:solidFill>
            </a:ln>
          </p:spPr>
          <p:txBody>
            <a:bodyPr wrap="square" rtlCol="0">
              <a:spAutoFit/>
            </a:bodyPr>
            <a:lstStyle/>
            <a:p>
              <a:r>
                <a:rPr lang="en-US" sz="2000" dirty="0">
                  <a:latin typeface="Calibri" panose="020F0502020204030204" pitchFamily="34" charset="0"/>
                  <a:cs typeface="Calibri" panose="020F0502020204030204" pitchFamily="34" charset="0"/>
                </a:rPr>
                <a:t>Perigee Lowering  (June 2024)</a:t>
              </a:r>
            </a:p>
          </p:txBody>
        </p:sp>
        <p:cxnSp>
          <p:nvCxnSpPr>
            <p:cNvPr id="14" name="Straight Arrow Connector 13"/>
            <p:cNvCxnSpPr/>
            <p:nvPr/>
          </p:nvCxnSpPr>
          <p:spPr bwMode="auto">
            <a:xfrm flipH="1">
              <a:off x="8382000" y="4746486"/>
              <a:ext cx="76200" cy="663714"/>
            </a:xfrm>
            <a:prstGeom prst="straightConnector1">
              <a:avLst/>
            </a:prstGeom>
            <a:solidFill>
              <a:srgbClr val="FFFFFF"/>
            </a:solidFill>
            <a:ln w="28575" cap="flat" cmpd="sng" algn="ctr">
              <a:solidFill>
                <a:srgbClr val="000000"/>
              </a:solidFill>
              <a:prstDash val="solid"/>
              <a:round/>
              <a:headEnd type="none" w="med" len="med"/>
              <a:tailEnd type="triangle"/>
            </a:ln>
            <a:effectLst/>
          </p:spPr>
        </p:cxnSp>
      </p:grpSp>
    </p:spTree>
    <p:extLst>
      <p:ext uri="{BB962C8B-B14F-4D97-AF65-F5344CB8AC3E}">
        <p14:creationId xmlns:p14="http://schemas.microsoft.com/office/powerpoint/2010/main" val="27133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3046132-A309-44A1-8FFD-148702656B7B}"/>
              </a:ext>
            </a:extLst>
          </p:cNvPr>
          <p:cNvSpPr>
            <a:spLocks noGrp="1"/>
          </p:cNvSpPr>
          <p:nvPr>
            <p:ph type="ftr" sz="quarter" idx="10"/>
          </p:nvPr>
        </p:nvSpPr>
        <p:spPr/>
        <p:txBody>
          <a:bodyPr/>
          <a:lstStyle/>
          <a:p>
            <a:pPr>
              <a:defRPr/>
            </a:pPr>
            <a:r>
              <a:rPr lang="en-US"/>
              <a:t>ESC MOWG Meeting - May 2022 - GSFC Virtual Meeting</a:t>
            </a:r>
            <a:endParaRPr lang="en-US" dirty="0"/>
          </a:p>
        </p:txBody>
      </p:sp>
      <p:sp>
        <p:nvSpPr>
          <p:cNvPr id="3" name="Date Placeholder 2">
            <a:extLst>
              <a:ext uri="{FF2B5EF4-FFF2-40B4-BE49-F238E27FC236}">
                <a16:creationId xmlns:a16="http://schemas.microsoft.com/office/drawing/2014/main" id="{36CA6AA5-8D4F-4081-A9F7-A68F3E0F6E8C}"/>
              </a:ext>
            </a:extLst>
          </p:cNvPr>
          <p:cNvSpPr>
            <a:spLocks noGrp="1"/>
          </p:cNvSpPr>
          <p:nvPr>
            <p:ph type="dt" sz="half" idx="11"/>
          </p:nvPr>
        </p:nvSpPr>
        <p:spPr/>
        <p:txBody>
          <a:bodyPr/>
          <a:lstStyle/>
          <a:p>
            <a:pPr>
              <a:defRPr/>
            </a:pPr>
            <a:r>
              <a:rPr lang="en-US"/>
              <a:t>5/17/2022</a:t>
            </a:r>
            <a:endParaRPr lang="en-US" dirty="0"/>
          </a:p>
        </p:txBody>
      </p:sp>
      <p:pic>
        <p:nvPicPr>
          <p:cNvPr id="5" name="Picture 4">
            <a:extLst>
              <a:ext uri="{FF2B5EF4-FFF2-40B4-BE49-F238E27FC236}">
                <a16:creationId xmlns:a16="http://schemas.microsoft.com/office/drawing/2014/main" id="{AD2EC06D-D527-4C0D-A9C4-B0E1FE6CA0F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8600" y="1447785"/>
            <a:ext cx="8610600" cy="4898000"/>
          </a:xfrm>
          <a:prstGeom prst="rect">
            <a:avLst/>
          </a:prstGeom>
        </p:spPr>
      </p:pic>
      <p:sp>
        <p:nvSpPr>
          <p:cNvPr id="6" name="Rectangle 5">
            <a:extLst>
              <a:ext uri="{FF2B5EF4-FFF2-40B4-BE49-F238E27FC236}">
                <a16:creationId xmlns:a16="http://schemas.microsoft.com/office/drawing/2014/main" id="{5FE214EB-3249-4856-80BE-B4B17F859742}"/>
              </a:ext>
            </a:extLst>
          </p:cNvPr>
          <p:cNvSpPr>
            <a:spLocks noChangeArrowheads="1"/>
          </p:cNvSpPr>
          <p:nvPr/>
        </p:nvSpPr>
        <p:spPr bwMode="auto">
          <a:xfrm>
            <a:off x="533400" y="304800"/>
            <a:ext cx="8077200" cy="990600"/>
          </a:xfrm>
          <a:prstGeom prst="rect">
            <a:avLst/>
          </a:prstGeom>
          <a:noFill/>
          <a:ln w="12700">
            <a:noFill/>
            <a:miter lim="800000"/>
            <a:headEnd/>
            <a:tailEnd/>
          </a:ln>
        </p:spPr>
        <p:txBody>
          <a:bodyPr lIns="90487" tIns="44450" rIns="90487" bIns="44450" anchor="ctr"/>
          <a:lstStyle/>
          <a:p>
            <a:pPr algn="ctr"/>
            <a:r>
              <a:rPr lang="en-US" sz="3200" b="1" dirty="0">
                <a:latin typeface="Arial" charset="0"/>
              </a:rPr>
              <a:t>Fuel Usage: Predicted Available </a:t>
            </a:r>
          </a:p>
          <a:p>
            <a:pPr algn="ctr"/>
            <a:r>
              <a:rPr lang="en-US" sz="2000" b="1" dirty="0">
                <a:latin typeface="Arial" charset="0"/>
              </a:rPr>
              <a:t>No Exit in 2022, Free-Drift, PLMs in June 2024 </a:t>
            </a:r>
          </a:p>
          <a:p>
            <a:pPr algn="ctr"/>
            <a:r>
              <a:rPr lang="en-US" sz="2000" b="1" dirty="0">
                <a:latin typeface="Arial" charset="0"/>
              </a:rPr>
              <a:t>(</a:t>
            </a:r>
            <a:r>
              <a:rPr lang="en-US" sz="2000" b="1" dirty="0">
                <a:solidFill>
                  <a:srgbClr val="0000FF"/>
                </a:solidFill>
                <a:latin typeface="Arial" charset="0"/>
              </a:rPr>
              <a:t>Updated February 2022</a:t>
            </a:r>
            <a:r>
              <a:rPr lang="en-US" sz="2000" b="1" dirty="0">
                <a:latin typeface="Arial" charset="0"/>
              </a:rPr>
              <a:t>)</a:t>
            </a:r>
          </a:p>
        </p:txBody>
      </p:sp>
      <p:cxnSp>
        <p:nvCxnSpPr>
          <p:cNvPr id="7" name="Straight Connector 6">
            <a:extLst>
              <a:ext uri="{FF2B5EF4-FFF2-40B4-BE49-F238E27FC236}">
                <a16:creationId xmlns:a16="http://schemas.microsoft.com/office/drawing/2014/main" id="{5A918D30-B8C9-430B-8E7C-7F3A68105C4C}"/>
              </a:ext>
            </a:extLst>
          </p:cNvPr>
          <p:cNvCxnSpPr>
            <a:cxnSpLocks/>
          </p:cNvCxnSpPr>
          <p:nvPr/>
        </p:nvCxnSpPr>
        <p:spPr bwMode="auto">
          <a:xfrm>
            <a:off x="2362200" y="3410712"/>
            <a:ext cx="685800" cy="9144"/>
          </a:xfrm>
          <a:prstGeom prst="line">
            <a:avLst/>
          </a:prstGeom>
          <a:solidFill>
            <a:srgbClr val="FFFFFF"/>
          </a:solidFill>
          <a:ln w="31750" cap="flat" cmpd="sng" algn="ctr">
            <a:solidFill>
              <a:srgbClr val="0000FF"/>
            </a:solidFill>
            <a:prstDash val="solid"/>
            <a:round/>
            <a:headEnd type="none" w="med" len="med"/>
            <a:tailEnd type="none" w="med" len="med"/>
          </a:ln>
          <a:effectLst/>
        </p:spPr>
      </p:cxnSp>
    </p:spTree>
    <p:extLst>
      <p:ext uri="{BB962C8B-B14F-4D97-AF65-F5344CB8AC3E}">
        <p14:creationId xmlns:p14="http://schemas.microsoft.com/office/powerpoint/2010/main" val="3699567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25425"/>
            <a:ext cx="6172200" cy="1066800"/>
          </a:xfrm>
        </p:spPr>
        <p:txBody>
          <a:bodyPr/>
          <a:lstStyle/>
          <a:p>
            <a:r>
              <a:rPr lang="en-US" sz="3200" dirty="0"/>
              <a:t>Solar Array Strings Required  </a:t>
            </a:r>
            <a:br>
              <a:rPr lang="en-US" dirty="0"/>
            </a:br>
            <a:r>
              <a:rPr lang="en-US" dirty="0"/>
              <a:t>Free-Drift, Drag-Down Exit</a:t>
            </a:r>
          </a:p>
        </p:txBody>
      </p:sp>
      <p:sp>
        <p:nvSpPr>
          <p:cNvPr id="6" name="Content Placeholder 2"/>
          <p:cNvSpPr txBox="1">
            <a:spLocks/>
          </p:cNvSpPr>
          <p:nvPr/>
        </p:nvSpPr>
        <p:spPr bwMode="auto">
          <a:xfrm>
            <a:off x="228599" y="1418586"/>
            <a:ext cx="3566160" cy="4887178"/>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lvl1pPr marL="342900" indent="-342900" algn="l" rtl="0" eaLnBrk="0" fontAlgn="base" hangingPunct="0">
              <a:spcBef>
                <a:spcPct val="20000"/>
              </a:spcBef>
              <a:spcAft>
                <a:spcPct val="0"/>
              </a:spcAft>
              <a:buSzPct val="100000"/>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b="1">
                <a:solidFill>
                  <a:schemeClr val="tx1"/>
                </a:solidFill>
                <a:latin typeface="+mn-lt"/>
              </a:defRPr>
            </a:lvl2pPr>
            <a:lvl3pPr marL="1143000" indent="-228600" algn="l" rtl="0" eaLnBrk="0" fontAlgn="base" hangingPunct="0">
              <a:spcBef>
                <a:spcPct val="20000"/>
              </a:spcBef>
              <a:spcAft>
                <a:spcPct val="0"/>
              </a:spcAft>
              <a:buSzPct val="100000"/>
              <a:buChar char="»"/>
              <a:defRPr sz="1600">
                <a:solidFill>
                  <a:schemeClr val="tx1"/>
                </a:solidFill>
                <a:latin typeface="+mn-lt"/>
              </a:defRPr>
            </a:lvl3pPr>
            <a:lvl4pPr marL="1600200" indent="-228600" algn="l" rtl="0" eaLnBrk="0" fontAlgn="base" hangingPunct="0">
              <a:spcBef>
                <a:spcPct val="20000"/>
              </a:spcBef>
              <a:spcAft>
                <a:spcPct val="0"/>
              </a:spcAft>
              <a:buSzPct val="100000"/>
              <a:buChar char="–"/>
              <a:defRPr sz="1400">
                <a:solidFill>
                  <a:schemeClr val="tx1"/>
                </a:solidFill>
                <a:latin typeface="+mn-lt"/>
              </a:defRPr>
            </a:lvl4pPr>
            <a:lvl5pPr marL="2057400" indent="-228600" algn="l" rtl="0" eaLnBrk="0" fontAlgn="base" hangingPunct="0">
              <a:spcBef>
                <a:spcPct val="20000"/>
              </a:spcBef>
              <a:spcAft>
                <a:spcPct val="0"/>
              </a:spcAft>
              <a:buSzPct val="100000"/>
              <a:buChar char="•"/>
              <a:defRPr sz="1200">
                <a:solidFill>
                  <a:schemeClr val="tx1"/>
                </a:solidFill>
                <a:latin typeface="+mn-lt"/>
              </a:defRPr>
            </a:lvl5pPr>
            <a:lvl6pPr marL="2514600" indent="-228600" algn="l" rtl="0" eaLnBrk="0" fontAlgn="base" hangingPunct="0">
              <a:spcBef>
                <a:spcPct val="20000"/>
              </a:spcBef>
              <a:spcAft>
                <a:spcPct val="0"/>
              </a:spcAft>
              <a:buSzPct val="100000"/>
              <a:buChar char="•"/>
              <a:defRPr sz="1200">
                <a:solidFill>
                  <a:schemeClr val="tx1"/>
                </a:solidFill>
                <a:latin typeface="+mn-lt"/>
              </a:defRPr>
            </a:lvl6pPr>
            <a:lvl7pPr marL="2971800" indent="-228600" algn="l" rtl="0" eaLnBrk="0" fontAlgn="base" hangingPunct="0">
              <a:spcBef>
                <a:spcPct val="20000"/>
              </a:spcBef>
              <a:spcAft>
                <a:spcPct val="0"/>
              </a:spcAft>
              <a:buSzPct val="100000"/>
              <a:buChar char="•"/>
              <a:defRPr sz="1200">
                <a:solidFill>
                  <a:schemeClr val="tx1"/>
                </a:solidFill>
                <a:latin typeface="+mn-lt"/>
              </a:defRPr>
            </a:lvl7pPr>
            <a:lvl8pPr marL="3429000" indent="-228600" algn="l" rtl="0" eaLnBrk="0" fontAlgn="base" hangingPunct="0">
              <a:spcBef>
                <a:spcPct val="20000"/>
              </a:spcBef>
              <a:spcAft>
                <a:spcPct val="0"/>
              </a:spcAft>
              <a:buSzPct val="100000"/>
              <a:buChar char="•"/>
              <a:defRPr sz="1200">
                <a:solidFill>
                  <a:schemeClr val="tx1"/>
                </a:solidFill>
                <a:latin typeface="+mn-lt"/>
              </a:defRPr>
            </a:lvl8pPr>
            <a:lvl9pPr marL="3886200" indent="-228600" algn="l" rtl="0" eaLnBrk="0" fontAlgn="base" hangingPunct="0">
              <a:spcBef>
                <a:spcPct val="20000"/>
              </a:spcBef>
              <a:spcAft>
                <a:spcPct val="0"/>
              </a:spcAft>
              <a:buSzPct val="100000"/>
              <a:buChar char="•"/>
              <a:defRPr sz="1200">
                <a:solidFill>
                  <a:schemeClr val="tx1"/>
                </a:solidFill>
                <a:latin typeface="+mn-lt"/>
              </a:defRPr>
            </a:lvl9pPr>
          </a:lstStyle>
          <a:p>
            <a:pPr marL="111125" indent="-111125">
              <a:lnSpc>
                <a:spcPct val="100000"/>
              </a:lnSpc>
            </a:pPr>
            <a:r>
              <a:rPr lang="en-US" sz="1600" b="0" u="none" kern="0" dirty="0"/>
              <a:t>The number of strings required depends on what power </a:t>
            </a:r>
            <a:r>
              <a:rPr lang="en-US" sz="1600" b="0" kern="0" dirty="0"/>
              <a:t>is</a:t>
            </a:r>
            <a:r>
              <a:rPr lang="en-US" sz="1600" b="0" u="none" kern="0" dirty="0"/>
              <a:t> need to </a:t>
            </a:r>
            <a:r>
              <a:rPr lang="en-US" sz="1600" b="0" kern="0" dirty="0"/>
              <a:t>meet</a:t>
            </a:r>
            <a:r>
              <a:rPr lang="en-US" sz="1600" b="0" u="none" kern="0" dirty="0"/>
              <a:t> the Power per String requirement</a:t>
            </a:r>
          </a:p>
          <a:p>
            <a:pPr marL="111125" indent="-111125">
              <a:lnSpc>
                <a:spcPct val="100000"/>
              </a:lnSpc>
            </a:pPr>
            <a:endParaRPr lang="en-US" sz="800" b="0" u="none" kern="0" dirty="0"/>
          </a:p>
          <a:p>
            <a:pPr marL="111125" indent="-111125">
              <a:lnSpc>
                <a:spcPct val="100000"/>
              </a:lnSpc>
            </a:pPr>
            <a:r>
              <a:rPr lang="en-US" sz="1600" b="0" u="none" kern="0" dirty="0"/>
              <a:t>The Strings Remaining projection comes from the Code 371 Weibull Analysis with one string loss since previous update in February 2021 (</a:t>
            </a:r>
            <a:r>
              <a:rPr lang="en-US" sz="1600" u="none" kern="0" dirty="0"/>
              <a:t>updated 10/8/2021</a:t>
            </a:r>
            <a:r>
              <a:rPr lang="en-US" sz="1600" b="0" u="none" kern="0" dirty="0"/>
              <a:t>) </a:t>
            </a:r>
          </a:p>
          <a:p>
            <a:pPr marL="111125" lvl="1" indent="-111125">
              <a:lnSpc>
                <a:spcPct val="100000"/>
              </a:lnSpc>
              <a:buFontTx/>
              <a:buNone/>
            </a:pPr>
            <a:endParaRPr lang="en-US" sz="800" b="0" u="none" kern="0" dirty="0"/>
          </a:p>
          <a:p>
            <a:pPr marL="111125" indent="-111125">
              <a:lnSpc>
                <a:spcPct val="100000"/>
              </a:lnSpc>
            </a:pPr>
            <a:r>
              <a:rPr lang="en-US" sz="1600" b="0" u="none" kern="0" dirty="0"/>
              <a:t>2773 W is the Minimum Required Power for Loads and Battery Charging </a:t>
            </a:r>
          </a:p>
          <a:p>
            <a:pPr marL="111125" indent="-111125">
              <a:lnSpc>
                <a:spcPct val="100000"/>
              </a:lnSpc>
            </a:pPr>
            <a:endParaRPr lang="en-US" sz="800" b="0" u="none" kern="0" dirty="0"/>
          </a:p>
          <a:p>
            <a:pPr marL="111125" indent="-111125"/>
            <a:r>
              <a:rPr lang="en-US" sz="1600" b="0" kern="0" dirty="0"/>
              <a:t>Power Generation Limit for this power load occurs in </a:t>
            </a:r>
            <a:r>
              <a:rPr lang="en-US" sz="1600" kern="0" dirty="0"/>
              <a:t>October</a:t>
            </a:r>
            <a:r>
              <a:rPr lang="en-US" sz="1600" u="none" kern="0" dirty="0"/>
              <a:t> 2025</a:t>
            </a:r>
            <a:endParaRPr lang="en-US" sz="1600" b="0" kern="0" dirty="0"/>
          </a:p>
          <a:p>
            <a:pPr marL="511175" lvl="1" indent="-111125"/>
            <a:r>
              <a:rPr lang="en-US" sz="1600" b="0" u="none" kern="0" dirty="0"/>
              <a:t>Occurs with ~101 strings</a:t>
            </a:r>
          </a:p>
          <a:p>
            <a:pPr marL="111125" indent="-111125"/>
            <a:r>
              <a:rPr lang="en-US" sz="1600" b="0" u="none" kern="0" dirty="0"/>
              <a:t>35-Watt load reduction needed to extend to </a:t>
            </a:r>
            <a:r>
              <a:rPr lang="en-US" sz="1600" u="none" kern="0" dirty="0"/>
              <a:t>August 2026</a:t>
            </a:r>
          </a:p>
        </p:txBody>
      </p:sp>
      <p:pic>
        <p:nvPicPr>
          <p:cNvPr id="3" name="Picture 2">
            <a:extLst>
              <a:ext uri="{FF2B5EF4-FFF2-40B4-BE49-F238E27FC236}">
                <a16:creationId xmlns:a16="http://schemas.microsoft.com/office/drawing/2014/main" id="{A0DF3259-F0B6-471F-AFBB-23493721C31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743867" y="1418586"/>
            <a:ext cx="5171533" cy="4508046"/>
          </a:xfrm>
          <a:prstGeom prst="rect">
            <a:avLst/>
          </a:prstGeom>
        </p:spPr>
      </p:pic>
      <p:sp>
        <p:nvSpPr>
          <p:cNvPr id="5" name="Title 1">
            <a:extLst>
              <a:ext uri="{FF2B5EF4-FFF2-40B4-BE49-F238E27FC236}">
                <a16:creationId xmlns:a16="http://schemas.microsoft.com/office/drawing/2014/main" id="{11156E59-37CC-44BF-ABB8-56AC54996614}"/>
              </a:ext>
            </a:extLst>
          </p:cNvPr>
          <p:cNvSpPr txBox="1">
            <a:spLocks/>
          </p:cNvSpPr>
          <p:nvPr/>
        </p:nvSpPr>
        <p:spPr bwMode="auto">
          <a:xfrm>
            <a:off x="4287303" y="1828800"/>
            <a:ext cx="3998393" cy="548640"/>
          </a:xfrm>
          <a:prstGeom prst="rect">
            <a:avLst/>
          </a:prstGeom>
          <a:solidFill>
            <a:schemeClr val="bg1"/>
          </a:solidFill>
          <a:ln w="19050">
            <a:solidFill>
              <a:schemeClr val="tx1"/>
            </a:solidFill>
          </a:ln>
        </p:spPr>
        <p:txBody>
          <a:bodyPr vert="horz" wrap="square" lIns="90487" tIns="44450" rIns="90487" bIns="44450" numCol="1" anchor="ctr" anchorCtr="0" compatLnSpc="1">
            <a:prstTxWarp prst="textNoShape">
              <a:avLst/>
            </a:prstTxWarp>
          </a:bodyPr>
          <a:lstStyle>
            <a:lvl1pPr algn="ctr" rtl="0" eaLnBrk="0" fontAlgn="base" hangingPunct="0">
              <a:spcBef>
                <a:spcPct val="0"/>
              </a:spcBef>
              <a:spcAft>
                <a:spcPct val="0"/>
              </a:spcAft>
              <a:defRPr sz="2400" b="1">
                <a:solidFill>
                  <a:schemeClr val="tx2"/>
                </a:solidFill>
                <a:latin typeface="+mj-lt"/>
                <a:ea typeface="+mj-ea"/>
                <a:cs typeface="+mj-cs"/>
              </a:defRPr>
            </a:lvl1pPr>
            <a:lvl2pPr algn="ctr" rtl="0" eaLnBrk="0" fontAlgn="base" hangingPunct="0">
              <a:spcBef>
                <a:spcPct val="0"/>
              </a:spcBef>
              <a:spcAft>
                <a:spcPct val="0"/>
              </a:spcAft>
              <a:defRPr sz="2400" b="1">
                <a:solidFill>
                  <a:schemeClr val="tx2"/>
                </a:solidFill>
                <a:latin typeface="Arial" charset="0"/>
              </a:defRPr>
            </a:lvl2pPr>
            <a:lvl3pPr algn="ctr" rtl="0" eaLnBrk="0" fontAlgn="base" hangingPunct="0">
              <a:spcBef>
                <a:spcPct val="0"/>
              </a:spcBef>
              <a:spcAft>
                <a:spcPct val="0"/>
              </a:spcAft>
              <a:defRPr sz="2400" b="1">
                <a:solidFill>
                  <a:schemeClr val="tx2"/>
                </a:solidFill>
                <a:latin typeface="Arial" charset="0"/>
              </a:defRPr>
            </a:lvl3pPr>
            <a:lvl4pPr algn="ctr" rtl="0" eaLnBrk="0" fontAlgn="base" hangingPunct="0">
              <a:spcBef>
                <a:spcPct val="0"/>
              </a:spcBef>
              <a:spcAft>
                <a:spcPct val="0"/>
              </a:spcAft>
              <a:defRPr sz="2400" b="1">
                <a:solidFill>
                  <a:schemeClr val="tx2"/>
                </a:solidFill>
                <a:latin typeface="Arial" charset="0"/>
              </a:defRPr>
            </a:lvl4pPr>
            <a:lvl5pPr algn="ctr" rtl="0" eaLnBrk="0" fontAlgn="base" hangingPunct="0">
              <a:spcBef>
                <a:spcPct val="0"/>
              </a:spcBef>
              <a:spcAft>
                <a:spcPct val="0"/>
              </a:spcAft>
              <a:defRPr sz="2400" b="1">
                <a:solidFill>
                  <a:schemeClr val="tx2"/>
                </a:solidFill>
                <a:latin typeface="Arial" charset="0"/>
              </a:defRPr>
            </a:lvl5pPr>
            <a:lvl6pPr marL="457200" algn="ctr" rtl="0" eaLnBrk="0" fontAlgn="base" hangingPunct="0">
              <a:spcBef>
                <a:spcPct val="0"/>
              </a:spcBef>
              <a:spcAft>
                <a:spcPct val="0"/>
              </a:spcAft>
              <a:defRPr sz="2400" b="1">
                <a:solidFill>
                  <a:schemeClr val="tx2"/>
                </a:solidFill>
                <a:latin typeface="Arial" charset="0"/>
              </a:defRPr>
            </a:lvl6pPr>
            <a:lvl7pPr marL="914400" algn="ctr" rtl="0" eaLnBrk="0" fontAlgn="base" hangingPunct="0">
              <a:spcBef>
                <a:spcPct val="0"/>
              </a:spcBef>
              <a:spcAft>
                <a:spcPct val="0"/>
              </a:spcAft>
              <a:defRPr sz="2400" b="1">
                <a:solidFill>
                  <a:schemeClr val="tx2"/>
                </a:solidFill>
                <a:latin typeface="Arial" charset="0"/>
              </a:defRPr>
            </a:lvl7pPr>
            <a:lvl8pPr marL="1371600" algn="ctr" rtl="0" eaLnBrk="0" fontAlgn="base" hangingPunct="0">
              <a:spcBef>
                <a:spcPct val="0"/>
              </a:spcBef>
              <a:spcAft>
                <a:spcPct val="0"/>
              </a:spcAft>
              <a:defRPr sz="2400" b="1">
                <a:solidFill>
                  <a:schemeClr val="tx2"/>
                </a:solidFill>
                <a:latin typeface="Arial" charset="0"/>
              </a:defRPr>
            </a:lvl8pPr>
            <a:lvl9pPr marL="1828800" algn="ctr" rtl="0" eaLnBrk="0" fontAlgn="base" hangingPunct="0">
              <a:spcBef>
                <a:spcPct val="0"/>
              </a:spcBef>
              <a:spcAft>
                <a:spcPct val="0"/>
              </a:spcAft>
              <a:defRPr sz="2400" b="1">
                <a:solidFill>
                  <a:schemeClr val="tx2"/>
                </a:solidFill>
                <a:latin typeface="Arial" charset="0"/>
              </a:defRPr>
            </a:lvl9pPr>
          </a:lstStyle>
          <a:p>
            <a:pPr>
              <a:defRPr/>
            </a:pPr>
            <a:r>
              <a:rPr lang="en-US" sz="1200" u="sng" kern="0" noProof="0" dirty="0">
                <a:solidFill>
                  <a:schemeClr val="tx1"/>
                </a:solidFill>
                <a:latin typeface="Arial"/>
              </a:rPr>
              <a:t>Reflects the </a:t>
            </a:r>
            <a:r>
              <a:rPr lang="en-US" sz="1200" u="sng" kern="0" dirty="0">
                <a:solidFill>
                  <a:schemeClr val="tx1"/>
                </a:solidFill>
                <a:latin typeface="Arial"/>
              </a:rPr>
              <a:t>23</a:t>
            </a:r>
            <a:r>
              <a:rPr lang="en-US" sz="1200" u="sng" kern="0" noProof="0" dirty="0">
                <a:solidFill>
                  <a:schemeClr val="tx1"/>
                </a:solidFill>
                <a:latin typeface="Arial"/>
              </a:rPr>
              <a:t> string losses</a:t>
            </a:r>
            <a:r>
              <a:rPr lang="en-US" sz="1200" kern="0" noProof="0" dirty="0">
                <a:solidFill>
                  <a:schemeClr val="tx1"/>
                </a:solidFill>
                <a:latin typeface="Arial"/>
              </a:rPr>
              <a:t> observed to date and confirmed by the </a:t>
            </a:r>
            <a:r>
              <a:rPr lang="en-US" sz="1200" kern="0" dirty="0">
                <a:solidFill>
                  <a:schemeClr val="tx1"/>
                </a:solidFill>
                <a:latin typeface="Arial"/>
              </a:rPr>
              <a:t>9</a:t>
            </a:r>
            <a:r>
              <a:rPr lang="en-US" sz="1200" kern="0" noProof="0" dirty="0">
                <a:solidFill>
                  <a:schemeClr val="tx1"/>
                </a:solidFill>
                <a:latin typeface="Arial"/>
              </a:rPr>
              <a:t>/22/2021 ARE State of Health Test</a:t>
            </a:r>
            <a:r>
              <a:rPr kumimoji="0" lang="en-US" sz="1600" b="1" i="0" u="none" strike="noStrike" kern="0" cap="none" spc="0" normalizeH="0" baseline="0" noProof="0" dirty="0">
                <a:ln>
                  <a:noFill/>
                </a:ln>
                <a:solidFill>
                  <a:schemeClr val="tx1"/>
                </a:solidFill>
                <a:effectLst/>
                <a:uLnTx/>
                <a:uFillTx/>
                <a:latin typeface="Arial"/>
              </a:rPr>
              <a:t> </a:t>
            </a:r>
          </a:p>
        </p:txBody>
      </p:sp>
      <p:sp>
        <p:nvSpPr>
          <p:cNvPr id="4" name="Date Placeholder 3">
            <a:extLst>
              <a:ext uri="{FF2B5EF4-FFF2-40B4-BE49-F238E27FC236}">
                <a16:creationId xmlns:a16="http://schemas.microsoft.com/office/drawing/2014/main" id="{ABBCE8A7-BECF-48BC-829B-F37C7E342CDE}"/>
              </a:ext>
            </a:extLst>
          </p:cNvPr>
          <p:cNvSpPr>
            <a:spLocks noGrp="1"/>
          </p:cNvSpPr>
          <p:nvPr>
            <p:ph type="dt" sz="half" idx="11"/>
          </p:nvPr>
        </p:nvSpPr>
        <p:spPr/>
        <p:txBody>
          <a:bodyPr/>
          <a:lstStyle/>
          <a:p>
            <a:pPr>
              <a:defRPr/>
            </a:pPr>
            <a:r>
              <a:rPr lang="en-US"/>
              <a:t>5/17/2022</a:t>
            </a:r>
            <a:endParaRPr lang="en-US" dirty="0"/>
          </a:p>
        </p:txBody>
      </p:sp>
      <p:sp>
        <p:nvSpPr>
          <p:cNvPr id="8" name="Footer Placeholder 7">
            <a:extLst>
              <a:ext uri="{FF2B5EF4-FFF2-40B4-BE49-F238E27FC236}">
                <a16:creationId xmlns:a16="http://schemas.microsoft.com/office/drawing/2014/main" id="{A43F4A6E-7DBA-483D-80EB-8566D0986FD8}"/>
              </a:ext>
            </a:extLst>
          </p:cNvPr>
          <p:cNvSpPr>
            <a:spLocks noGrp="1"/>
          </p:cNvSpPr>
          <p:nvPr>
            <p:ph type="ftr" sz="quarter" idx="10"/>
          </p:nvPr>
        </p:nvSpPr>
        <p:spPr/>
        <p:txBody>
          <a:bodyPr/>
          <a:lstStyle/>
          <a:p>
            <a:pPr>
              <a:defRPr/>
            </a:pPr>
            <a:r>
              <a:rPr lang="en-US"/>
              <a:t>ESC MOWG Meeting - May 2022 - GSFC Virtual Meeting</a:t>
            </a:r>
            <a:endParaRPr lang="en-US" dirty="0"/>
          </a:p>
        </p:txBody>
      </p:sp>
      <p:sp>
        <p:nvSpPr>
          <p:cNvPr id="9" name="WordArt 93">
            <a:extLst>
              <a:ext uri="{FF2B5EF4-FFF2-40B4-BE49-F238E27FC236}">
                <a16:creationId xmlns:a16="http://schemas.microsoft.com/office/drawing/2014/main" id="{02370354-0434-47C6-BF95-6FA8DF7EEE30}"/>
              </a:ext>
            </a:extLst>
          </p:cNvPr>
          <p:cNvSpPr>
            <a:spLocks noChangeArrowheads="1" noChangeShapeType="1" noTextEdit="1"/>
          </p:cNvSpPr>
          <p:nvPr/>
        </p:nvSpPr>
        <p:spPr bwMode="auto">
          <a:xfrm>
            <a:off x="1995769" y="9845"/>
            <a:ext cx="5562600" cy="304800"/>
          </a:xfrm>
          <a:prstGeom prst="rect">
            <a:avLst/>
          </a:prstGeom>
          <a:solidFill>
            <a:schemeClr val="bg1"/>
          </a:solidFill>
        </p:spPr>
        <p:txBody>
          <a:bodyPr wrap="none" numCol="1" fromWordArt="1">
            <a:prstTxWarp prst="textPlain">
              <a:avLst>
                <a:gd name="adj" fmla="val 49868"/>
              </a:avLst>
            </a:prstTxWarp>
          </a:bodyPr>
          <a:ls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pPr algn="ctr"/>
            <a:r>
              <a:rPr lang="en-US" sz="3600" kern="10" dirty="0">
                <a:ln w="9525">
                  <a:solidFill>
                    <a:srgbClr val="000000"/>
                  </a:solidFill>
                  <a:round/>
                  <a:headEnd type="none" w="sm" len="sm"/>
                  <a:tailEnd type="none" w="sm" len="sm"/>
                </a:ln>
                <a:solidFill>
                  <a:srgbClr val="FF0000"/>
                </a:solidFill>
                <a:latin typeface="Arial Black"/>
              </a:rPr>
              <a:t> </a:t>
            </a:r>
            <a:r>
              <a:rPr lang="en-US" sz="3600" kern="10" dirty="0">
                <a:ln w="9525">
                  <a:solidFill>
                    <a:srgbClr val="000000"/>
                  </a:solidFill>
                  <a:round/>
                  <a:headEnd type="none" w="sm" len="sm"/>
                  <a:tailEnd type="none" w="sm" len="sm"/>
                </a:ln>
                <a:solidFill>
                  <a:srgbClr val="0000FF"/>
                </a:solidFill>
                <a:latin typeface="Arial Black"/>
              </a:rPr>
              <a:t>– No Changes –  </a:t>
            </a:r>
            <a:endParaRPr lang="en-US" sz="3600" kern="10" dirty="0">
              <a:ln w="9525">
                <a:solidFill>
                  <a:srgbClr val="000000"/>
                </a:solidFill>
                <a:round/>
                <a:headEnd type="none" w="sm" len="sm"/>
                <a:tailEnd type="none" w="sm" len="sm"/>
              </a:ln>
              <a:solidFill>
                <a:srgbClr val="0000FF"/>
              </a:solidFill>
              <a:effectLst/>
              <a:latin typeface="Arial Black"/>
            </a:endParaRPr>
          </a:p>
        </p:txBody>
      </p:sp>
    </p:spTree>
    <p:extLst>
      <p:ext uri="{BB962C8B-B14F-4D97-AF65-F5344CB8AC3E}">
        <p14:creationId xmlns:p14="http://schemas.microsoft.com/office/powerpoint/2010/main" val="904604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5"/>
          <p:cNvSpPr>
            <a:spLocks noGrp="1"/>
          </p:cNvSpPr>
          <p:nvPr>
            <p:ph type="title"/>
          </p:nvPr>
        </p:nvSpPr>
        <p:spPr>
          <a:xfrm>
            <a:off x="457200" y="414754"/>
            <a:ext cx="8229600" cy="457200"/>
          </a:xfrm>
        </p:spPr>
        <p:txBody>
          <a:bodyPr vert="horz" lIns="91440" tIns="45720" rIns="91440" bIns="45720" rtlCol="0" anchor="ctr">
            <a:noAutofit/>
          </a:bodyPr>
          <a:lstStyle/>
          <a:p>
            <a:r>
              <a:rPr lang="en-US" sz="3200" b="1" dirty="0">
                <a:solidFill>
                  <a:schemeClr val="tx1"/>
                </a:solidFill>
                <a:cs typeface="Arial" pitchFamily="34" charset="0"/>
              </a:rPr>
              <a:t>Aqua End of Mission Plan</a:t>
            </a:r>
          </a:p>
        </p:txBody>
      </p:sp>
      <p:sp>
        <p:nvSpPr>
          <p:cNvPr id="6147" name="Content Placeholder 6"/>
          <p:cNvSpPr>
            <a:spLocks noGrp="1"/>
          </p:cNvSpPr>
          <p:nvPr>
            <p:ph sz="half" idx="1"/>
          </p:nvPr>
        </p:nvSpPr>
        <p:spPr>
          <a:xfrm>
            <a:off x="154049" y="1399229"/>
            <a:ext cx="5334000" cy="5105400"/>
          </a:xfrm>
        </p:spPr>
        <p:txBody>
          <a:bodyPr>
            <a:normAutofit fontScale="92500" lnSpcReduction="20000"/>
          </a:bodyPr>
          <a:lstStyle/>
          <a:p>
            <a:pPr>
              <a:defRPr/>
            </a:pPr>
            <a:r>
              <a:rPr lang="en-US" sz="1700" b="1" dirty="0">
                <a:ea typeface="MS PGothic" pitchFamily="34" charset="-128"/>
              </a:rPr>
              <a:t>Initial draft February 2009</a:t>
            </a:r>
          </a:p>
          <a:p>
            <a:pPr>
              <a:defRPr/>
            </a:pPr>
            <a:r>
              <a:rPr lang="en-US" sz="1700" b="1" dirty="0">
                <a:ea typeface="MS PGothic" pitchFamily="34" charset="-128"/>
              </a:rPr>
              <a:t>“Interim” End of Mission Plan: May 2011</a:t>
            </a:r>
            <a:endParaRPr lang="en-US" sz="1500" b="0" dirty="0">
              <a:ea typeface="MS PGothic" pitchFamily="34" charset="-128"/>
            </a:endParaRPr>
          </a:p>
          <a:p>
            <a:pPr>
              <a:defRPr/>
            </a:pPr>
            <a:r>
              <a:rPr lang="en-US" sz="1700" b="1" dirty="0">
                <a:ea typeface="MS PGothic" pitchFamily="34" charset="-128"/>
              </a:rPr>
              <a:t>End of Mission Plan (Rev A): February 2013</a:t>
            </a:r>
            <a:endParaRPr lang="en-US" sz="1500" b="0" dirty="0">
              <a:ea typeface="MS PGothic" pitchFamily="34" charset="-128"/>
            </a:endParaRPr>
          </a:p>
          <a:p>
            <a:pPr>
              <a:defRPr/>
            </a:pPr>
            <a:r>
              <a:rPr lang="en-US" sz="1600" b="1" dirty="0">
                <a:ea typeface="MS PGothic" pitchFamily="34" charset="-128"/>
              </a:rPr>
              <a:t>End of Mission Plan (Rev B): June 2015</a:t>
            </a:r>
            <a:endParaRPr lang="en-US" sz="1400" dirty="0">
              <a:ea typeface="MS PGothic" pitchFamily="34" charset="-128"/>
            </a:endParaRPr>
          </a:p>
          <a:p>
            <a:pPr lvl="1">
              <a:defRPr/>
            </a:pPr>
            <a:r>
              <a:rPr lang="en-US" sz="1500" b="0" dirty="0">
                <a:ea typeface="MS PGothic" pitchFamily="34" charset="-128"/>
              </a:rPr>
              <a:t>Safely exit the A-Train Constellation (19 km)</a:t>
            </a:r>
          </a:p>
          <a:p>
            <a:pPr lvl="1">
              <a:defRPr/>
            </a:pPr>
            <a:r>
              <a:rPr lang="en-US" sz="1500" b="0" dirty="0">
                <a:ea typeface="MS PGothic" pitchFamily="34" charset="-128"/>
              </a:rPr>
              <a:t>Passivate to the extent possible for uncontrolled reentry</a:t>
            </a:r>
          </a:p>
          <a:p>
            <a:pPr lvl="1">
              <a:defRPr/>
            </a:pPr>
            <a:r>
              <a:rPr lang="en-US" sz="1500" b="0" dirty="0">
                <a:ea typeface="MS PGothic" pitchFamily="34" charset="-128"/>
              </a:rPr>
              <a:t>Aqua has five (5) approved waivers for passivation</a:t>
            </a:r>
          </a:p>
          <a:p>
            <a:pPr lvl="2">
              <a:defRPr/>
            </a:pPr>
            <a:r>
              <a:rPr lang="en-US" sz="1250" dirty="0">
                <a:ea typeface="MS PGothic" pitchFamily="34" charset="-128"/>
              </a:rPr>
              <a:t>Pressurant Passivation</a:t>
            </a:r>
          </a:p>
          <a:p>
            <a:pPr lvl="2">
              <a:defRPr/>
            </a:pPr>
            <a:r>
              <a:rPr lang="en-US" sz="1250" dirty="0">
                <a:ea typeface="MS PGothic" pitchFamily="34" charset="-128"/>
              </a:rPr>
              <a:t>Large Object Collision Probability</a:t>
            </a:r>
          </a:p>
          <a:p>
            <a:pPr lvl="2">
              <a:defRPr/>
            </a:pPr>
            <a:r>
              <a:rPr lang="en-US" sz="1250" dirty="0">
                <a:ea typeface="MS PGothic" pitchFamily="34" charset="-128"/>
              </a:rPr>
              <a:t>Small Object Collision Probability</a:t>
            </a:r>
          </a:p>
          <a:p>
            <a:pPr lvl="2">
              <a:defRPr/>
            </a:pPr>
            <a:r>
              <a:rPr lang="en-US" sz="1250" dirty="0">
                <a:ea typeface="MS PGothic" pitchFamily="34" charset="-128"/>
              </a:rPr>
              <a:t>Orbital Lifetime (30-Year) </a:t>
            </a:r>
          </a:p>
          <a:p>
            <a:pPr lvl="2">
              <a:defRPr/>
            </a:pPr>
            <a:r>
              <a:rPr lang="en-US" sz="1250" dirty="0">
                <a:ea typeface="MS PGothic" pitchFamily="34" charset="-128"/>
              </a:rPr>
              <a:t>Re-entry Risk (Un-controlled)</a:t>
            </a:r>
          </a:p>
          <a:p>
            <a:pPr lvl="1">
              <a:defRPr/>
            </a:pPr>
            <a:r>
              <a:rPr lang="en-US" sz="1500" b="1" dirty="0">
                <a:ea typeface="MS PGothic" pitchFamily="34" charset="-128"/>
              </a:rPr>
              <a:t>Waivers were approved in May 2013</a:t>
            </a:r>
          </a:p>
          <a:p>
            <a:pPr>
              <a:defRPr/>
            </a:pPr>
            <a:r>
              <a:rPr lang="en-US" sz="1700" b="1" dirty="0">
                <a:ea typeface="MS PGothic" pitchFamily="34" charset="-128"/>
              </a:rPr>
              <a:t>End of Mission Plan (Rev C): </a:t>
            </a:r>
            <a:r>
              <a:rPr lang="en-US" sz="1700" dirty="0">
                <a:ea typeface="MS PGothic" pitchFamily="34" charset="-128"/>
              </a:rPr>
              <a:t>August</a:t>
            </a:r>
            <a:r>
              <a:rPr lang="en-US" sz="1700" b="1" dirty="0">
                <a:ea typeface="MS PGothic" pitchFamily="34" charset="-128"/>
              </a:rPr>
              <a:t> 2017</a:t>
            </a:r>
            <a:endParaRPr lang="en-US" sz="1500" b="0" dirty="0">
              <a:ea typeface="MS PGothic" pitchFamily="34" charset="-128"/>
            </a:endParaRPr>
          </a:p>
          <a:p>
            <a:pPr lvl="1">
              <a:defRPr/>
            </a:pPr>
            <a:r>
              <a:rPr lang="en-US" sz="1500" b="0" dirty="0">
                <a:ea typeface="MS PGothic" pitchFamily="34" charset="-128"/>
              </a:rPr>
              <a:t>Includes ~4.4 km exit from A-Train in early 2022</a:t>
            </a:r>
            <a:endParaRPr lang="en-US" sz="1500" b="0" u="sng" dirty="0">
              <a:solidFill>
                <a:srgbClr val="0000FF"/>
              </a:solidFill>
              <a:ea typeface="MS PGothic" pitchFamily="34" charset="-128"/>
            </a:endParaRPr>
          </a:p>
          <a:p>
            <a:pPr>
              <a:defRPr/>
            </a:pPr>
            <a:r>
              <a:rPr lang="en-US" sz="1700" dirty="0">
                <a:ea typeface="MS PGothic" pitchFamily="34" charset="-128"/>
              </a:rPr>
              <a:t>End of Mission Plan (Rev D): November 2020</a:t>
            </a:r>
          </a:p>
          <a:p>
            <a:pPr lvl="1">
              <a:defRPr/>
            </a:pPr>
            <a:r>
              <a:rPr lang="en-US" sz="1300" dirty="0">
                <a:ea typeface="MS PGothic" pitchFamily="34" charset="-128"/>
              </a:rPr>
              <a:t>Latest Annual Lifetime Estimate (November 2019)</a:t>
            </a:r>
          </a:p>
          <a:p>
            <a:pPr lvl="1">
              <a:defRPr/>
            </a:pPr>
            <a:r>
              <a:rPr lang="en-US" sz="1300" dirty="0">
                <a:ea typeface="MS PGothic" pitchFamily="34" charset="-128"/>
              </a:rPr>
              <a:t>Retrograde maneuver slews on reaction wheels</a:t>
            </a:r>
          </a:p>
          <a:p>
            <a:pPr lvl="1">
              <a:defRPr/>
            </a:pPr>
            <a:r>
              <a:rPr lang="en-US" sz="1300" dirty="0">
                <a:ea typeface="MS PGothic" pitchFamily="34" charset="-128"/>
              </a:rPr>
              <a:t>A-Train Exit January 2022, Immediately lower perigee</a:t>
            </a:r>
            <a:endParaRPr lang="en-US" sz="1300" dirty="0">
              <a:solidFill>
                <a:srgbClr val="FF0000"/>
              </a:solidFill>
              <a:ea typeface="MS PGothic" pitchFamily="34" charset="-128"/>
            </a:endParaRPr>
          </a:p>
          <a:p>
            <a:pPr>
              <a:defRPr/>
            </a:pPr>
            <a:r>
              <a:rPr lang="en-US" sz="1700" b="1" dirty="0">
                <a:solidFill>
                  <a:srgbClr val="0000FF"/>
                </a:solidFill>
                <a:ea typeface="MS PGothic" pitchFamily="34" charset="-128"/>
              </a:rPr>
              <a:t>End of Mission Plan (Rev E): </a:t>
            </a:r>
            <a:r>
              <a:rPr lang="en-US" sz="1700" dirty="0">
                <a:solidFill>
                  <a:srgbClr val="0000FF"/>
                </a:solidFill>
                <a:ea typeface="MS PGothic" pitchFamily="34" charset="-128"/>
              </a:rPr>
              <a:t>December</a:t>
            </a:r>
            <a:r>
              <a:rPr lang="en-US" sz="1700" b="1" dirty="0">
                <a:solidFill>
                  <a:srgbClr val="0000FF"/>
                </a:solidFill>
                <a:ea typeface="MS PGothic" pitchFamily="34" charset="-128"/>
              </a:rPr>
              <a:t> 2021</a:t>
            </a:r>
          </a:p>
          <a:p>
            <a:pPr lvl="1">
              <a:defRPr/>
            </a:pPr>
            <a:r>
              <a:rPr lang="en-US" sz="1300" b="1" dirty="0">
                <a:solidFill>
                  <a:srgbClr val="0000FF"/>
                </a:solidFill>
                <a:ea typeface="MS PGothic" pitchFamily="34" charset="-128"/>
              </a:rPr>
              <a:t>January 2022 Free-Drift Exit, Perigee Lowering June 2024 </a:t>
            </a:r>
          </a:p>
          <a:p>
            <a:pPr lvl="2">
              <a:defRPr/>
            </a:pPr>
            <a:r>
              <a:rPr lang="en-US" sz="1300" b="1" dirty="0">
                <a:solidFill>
                  <a:srgbClr val="0000FF"/>
                </a:solidFill>
                <a:ea typeface="MS PGothic" pitchFamily="34" charset="-128"/>
              </a:rPr>
              <a:t>End of Science Mission August 2026 (Decommissioning and Disposal)</a:t>
            </a:r>
          </a:p>
          <a:p>
            <a:pPr>
              <a:defRPr/>
            </a:pPr>
            <a:r>
              <a:rPr lang="en-US" sz="1700" b="1" dirty="0">
                <a:ea typeface="MS PGothic" pitchFamily="34" charset="-128"/>
              </a:rPr>
              <a:t>Final </a:t>
            </a:r>
            <a:r>
              <a:rPr lang="en-US" sz="1700" dirty="0">
                <a:ea typeface="MS PGothic" pitchFamily="34" charset="-128"/>
              </a:rPr>
              <a:t>9</a:t>
            </a:r>
            <a:r>
              <a:rPr lang="en-US" sz="1700" b="1" dirty="0">
                <a:ea typeface="MS PGothic" pitchFamily="34" charset="-128"/>
              </a:rPr>
              <a:t>0 days before </a:t>
            </a:r>
            <a:r>
              <a:rPr lang="en-US" sz="1700" dirty="0">
                <a:ea typeface="MS PGothic" pitchFamily="34" charset="-128"/>
              </a:rPr>
              <a:t>Decommissioning Review </a:t>
            </a:r>
            <a:endParaRPr lang="en-US" sz="1700" b="1" dirty="0">
              <a:ea typeface="MS PGothic" pitchFamily="34" charset="-128"/>
            </a:endParaRPr>
          </a:p>
        </p:txBody>
      </p:sp>
      <p:sp>
        <p:nvSpPr>
          <p:cNvPr id="6" name="TextBox 5"/>
          <p:cNvSpPr txBox="1"/>
          <p:nvPr/>
        </p:nvSpPr>
        <p:spPr>
          <a:xfrm>
            <a:off x="1524000" y="990600"/>
            <a:ext cx="6096000" cy="338554"/>
          </a:xfrm>
          <a:prstGeom prst="rect">
            <a:avLst/>
          </a:prstGeom>
          <a:noFill/>
        </p:spPr>
        <p:txBody>
          <a:bodyPr wrap="square" rtlCol="0">
            <a:spAutoFit/>
          </a:bodyPr>
          <a:lstStyle/>
          <a:p>
            <a:pPr algn="ctr"/>
            <a:r>
              <a:rPr lang="en-US" sz="1600" b="1" dirty="0">
                <a:solidFill>
                  <a:srgbClr val="0000FF"/>
                </a:solidFill>
                <a:latin typeface="+mj-lt"/>
              </a:rPr>
              <a:t>KEY: Updates since November 2021 MOWG Meeting in blue</a:t>
            </a:r>
          </a:p>
        </p:txBody>
      </p:sp>
      <p:sp>
        <p:nvSpPr>
          <p:cNvPr id="4" name="Footer Placeholder 3"/>
          <p:cNvSpPr>
            <a:spLocks noGrp="1"/>
          </p:cNvSpPr>
          <p:nvPr>
            <p:ph type="ftr" sz="quarter" idx="10"/>
          </p:nvPr>
        </p:nvSpPr>
        <p:spPr>
          <a:xfrm>
            <a:off x="2514600" y="6324600"/>
            <a:ext cx="4876800" cy="381000"/>
          </a:xfrm>
        </p:spPr>
        <p:txBody>
          <a:bodyPr/>
          <a:lstStyle/>
          <a:p>
            <a:pPr>
              <a:defRPr/>
            </a:pPr>
            <a:r>
              <a:rPr lang="en-US"/>
              <a:t>ESC MOWG Meeting - May 2022 - GSFC Virtual Meeting</a:t>
            </a:r>
            <a:endParaRPr lang="en-US" dirty="0"/>
          </a:p>
        </p:txBody>
      </p:sp>
      <p:sp>
        <p:nvSpPr>
          <p:cNvPr id="3" name="Date Placeholder 2"/>
          <p:cNvSpPr>
            <a:spLocks noGrp="1"/>
          </p:cNvSpPr>
          <p:nvPr>
            <p:ph type="dt" sz="half" idx="11"/>
          </p:nvPr>
        </p:nvSpPr>
        <p:spPr/>
        <p:txBody>
          <a:bodyPr/>
          <a:lstStyle/>
          <a:p>
            <a:pPr>
              <a:defRPr/>
            </a:pPr>
            <a:r>
              <a:rPr lang="en-US"/>
              <a:t>5/17/2022</a:t>
            </a:r>
            <a:endParaRPr lang="en-US" dirty="0"/>
          </a:p>
        </p:txBody>
      </p:sp>
      <p:pic>
        <p:nvPicPr>
          <p:cNvPr id="11" name="Picture 10">
            <a:extLst>
              <a:ext uri="{FF2B5EF4-FFF2-40B4-BE49-F238E27FC236}">
                <a16:creationId xmlns:a16="http://schemas.microsoft.com/office/drawing/2014/main" id="{85529338-E919-40EE-9D6B-262267E528A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410200" y="1541572"/>
            <a:ext cx="3383280" cy="4326162"/>
          </a:xfrm>
          <a:prstGeom prst="rect">
            <a:avLst/>
          </a:prstGeom>
          <a:ln w="25400">
            <a:solidFill>
              <a:srgbClr val="0000FF"/>
            </a:solidFill>
          </a:ln>
        </p:spPr>
      </p:pic>
    </p:spTree>
    <p:extLst>
      <p:ext uri="{BB962C8B-B14F-4D97-AF65-F5344CB8AC3E}">
        <p14:creationId xmlns:p14="http://schemas.microsoft.com/office/powerpoint/2010/main" val="887245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2F253593-8E47-4F1B-8C70-62BF853D68C5}"/>
              </a:ext>
            </a:extLst>
          </p:cNvPr>
          <p:cNvSpPr>
            <a:spLocks noGrp="1"/>
          </p:cNvSpPr>
          <p:nvPr>
            <p:ph type="dt" sz="half" idx="11"/>
          </p:nvPr>
        </p:nvSpPr>
        <p:spPr/>
        <p:txBody>
          <a:bodyPr/>
          <a:lstStyle/>
          <a:p>
            <a:pPr>
              <a:defRPr/>
            </a:pPr>
            <a:r>
              <a:rPr lang="en-US"/>
              <a:t>5/17/2022</a:t>
            </a:r>
            <a:endParaRPr lang="en-US" dirty="0"/>
          </a:p>
        </p:txBody>
      </p:sp>
      <p:sp>
        <p:nvSpPr>
          <p:cNvPr id="5" name="Title 1">
            <a:extLst>
              <a:ext uri="{FF2B5EF4-FFF2-40B4-BE49-F238E27FC236}">
                <a16:creationId xmlns:a16="http://schemas.microsoft.com/office/drawing/2014/main" id="{60B6D455-0981-4A10-A40A-DEB1BB825B29}"/>
              </a:ext>
            </a:extLst>
          </p:cNvPr>
          <p:cNvSpPr txBox="1">
            <a:spLocks/>
          </p:cNvSpPr>
          <p:nvPr/>
        </p:nvSpPr>
        <p:spPr>
          <a:xfrm>
            <a:off x="1524000" y="296432"/>
            <a:ext cx="6096000" cy="1059225"/>
          </a:xfrm>
          <a:prstGeom prst="rect">
            <a:avLst/>
          </a:prstGeom>
        </p:spPr>
        <p:txBody>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kern="0" dirty="0">
                <a:solidFill>
                  <a:schemeClr val="tx1"/>
                </a:solidFill>
              </a:rPr>
              <a:t>Aqua After-the-A-Train</a:t>
            </a:r>
          </a:p>
          <a:p>
            <a:r>
              <a:rPr lang="en-US" sz="2400" kern="0" dirty="0">
                <a:solidFill>
                  <a:schemeClr val="tx1"/>
                </a:solidFill>
              </a:rPr>
              <a:t>Extended Mission Timeline </a:t>
            </a:r>
          </a:p>
        </p:txBody>
      </p:sp>
      <p:sp>
        <p:nvSpPr>
          <p:cNvPr id="6" name="WordArt 93">
            <a:extLst>
              <a:ext uri="{FF2B5EF4-FFF2-40B4-BE49-F238E27FC236}">
                <a16:creationId xmlns:a16="http://schemas.microsoft.com/office/drawing/2014/main" id="{CA83FBF3-1208-4546-9C00-670770D2B583}"/>
              </a:ext>
            </a:extLst>
          </p:cNvPr>
          <p:cNvSpPr>
            <a:spLocks noChangeArrowheads="1" noChangeShapeType="1" noTextEdit="1"/>
          </p:cNvSpPr>
          <p:nvPr/>
        </p:nvSpPr>
        <p:spPr bwMode="auto">
          <a:xfrm>
            <a:off x="1954726" y="27445"/>
            <a:ext cx="5562600" cy="304800"/>
          </a:xfrm>
          <a:prstGeom prst="rect">
            <a:avLst/>
          </a:prstGeom>
          <a:solidFill>
            <a:schemeClr val="bg1"/>
          </a:solidFill>
        </p:spPr>
        <p:txBody>
          <a:bodyPr wrap="none" numCol="1" fromWordArt="1">
            <a:prstTxWarp prst="textPlain">
              <a:avLst>
                <a:gd name="adj" fmla="val 49868"/>
              </a:avLst>
            </a:prstTxWarp>
          </a:bodyPr>
          <a:ls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pPr algn="ctr"/>
            <a:r>
              <a:rPr lang="en-US" sz="3600" kern="10" dirty="0">
                <a:ln w="9525">
                  <a:solidFill>
                    <a:srgbClr val="000000"/>
                  </a:solidFill>
                  <a:round/>
                  <a:headEnd type="none" w="sm" len="sm"/>
                  <a:tailEnd type="none" w="sm" len="sm"/>
                </a:ln>
                <a:solidFill>
                  <a:srgbClr val="FF0000"/>
                </a:solidFill>
                <a:latin typeface="Arial Black"/>
              </a:rPr>
              <a:t> </a:t>
            </a:r>
            <a:r>
              <a:rPr lang="en-US" sz="3600" kern="10" dirty="0">
                <a:ln w="9525">
                  <a:solidFill>
                    <a:srgbClr val="000000"/>
                  </a:solidFill>
                  <a:round/>
                  <a:headEnd type="none" w="sm" len="sm"/>
                  <a:tailEnd type="none" w="sm" len="sm"/>
                </a:ln>
                <a:solidFill>
                  <a:srgbClr val="0000FF"/>
                </a:solidFill>
                <a:latin typeface="Arial Black"/>
              </a:rPr>
              <a:t>– This version reflects the Aqua Over-Guide Budget Request – </a:t>
            </a:r>
            <a:r>
              <a:rPr lang="en-US" sz="3600" kern="10" dirty="0">
                <a:ln w="9525">
                  <a:solidFill>
                    <a:srgbClr val="000000"/>
                  </a:solidFill>
                  <a:round/>
                  <a:headEnd type="none" w="sm" len="sm"/>
                  <a:tailEnd type="none" w="sm" len="sm"/>
                </a:ln>
                <a:solidFill>
                  <a:srgbClr val="FF0000"/>
                </a:solidFill>
                <a:latin typeface="Arial Black"/>
              </a:rPr>
              <a:t> </a:t>
            </a:r>
            <a:endParaRPr lang="en-US" sz="3600" kern="10" dirty="0">
              <a:ln w="9525">
                <a:solidFill>
                  <a:srgbClr val="000000"/>
                </a:solidFill>
                <a:round/>
                <a:headEnd type="none" w="sm" len="sm"/>
                <a:tailEnd type="none" w="sm" len="sm"/>
              </a:ln>
              <a:solidFill>
                <a:srgbClr val="FF0000"/>
              </a:solidFill>
              <a:effectLst/>
              <a:latin typeface="Arial Black"/>
            </a:endParaRPr>
          </a:p>
        </p:txBody>
      </p:sp>
      <p:grpSp>
        <p:nvGrpSpPr>
          <p:cNvPr id="8" name="Group 7">
            <a:extLst>
              <a:ext uri="{FF2B5EF4-FFF2-40B4-BE49-F238E27FC236}">
                <a16:creationId xmlns:a16="http://schemas.microsoft.com/office/drawing/2014/main" id="{BF4123B4-B14A-46C1-B2FA-5D719F797621}"/>
              </a:ext>
            </a:extLst>
          </p:cNvPr>
          <p:cNvGrpSpPr/>
          <p:nvPr/>
        </p:nvGrpSpPr>
        <p:grpSpPr>
          <a:xfrm>
            <a:off x="206821" y="1402080"/>
            <a:ext cx="8686800" cy="4846320"/>
            <a:chOff x="381000" y="1490402"/>
            <a:chExt cx="8156448" cy="4911886"/>
          </a:xfrm>
        </p:grpSpPr>
        <p:sp>
          <p:nvSpPr>
            <p:cNvPr id="9" name="Rectangle 8">
              <a:extLst>
                <a:ext uri="{FF2B5EF4-FFF2-40B4-BE49-F238E27FC236}">
                  <a16:creationId xmlns:a16="http://schemas.microsoft.com/office/drawing/2014/main" id="{41DEA12E-2DA9-431D-ACE3-0AD2A12A2828}"/>
                </a:ext>
              </a:extLst>
            </p:cNvPr>
            <p:cNvSpPr/>
            <p:nvPr/>
          </p:nvSpPr>
          <p:spPr bwMode="auto">
            <a:xfrm>
              <a:off x="396145" y="2514600"/>
              <a:ext cx="8138160" cy="3703320"/>
            </a:xfrm>
            <a:prstGeom prst="rect">
              <a:avLst/>
            </a:prstGeom>
            <a:solidFill>
              <a:srgbClr val="C0D2FE"/>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0" name="Rectangle 771">
              <a:extLst>
                <a:ext uri="{FF2B5EF4-FFF2-40B4-BE49-F238E27FC236}">
                  <a16:creationId xmlns:a16="http://schemas.microsoft.com/office/drawing/2014/main" id="{E93FCA7C-F57D-404C-80FC-610ACCE12B7F}"/>
                </a:ext>
              </a:extLst>
            </p:cNvPr>
            <p:cNvSpPr>
              <a:spLocks noChangeArrowheads="1"/>
            </p:cNvSpPr>
            <p:nvPr/>
          </p:nvSpPr>
          <p:spPr bwMode="auto">
            <a:xfrm>
              <a:off x="381000" y="1968712"/>
              <a:ext cx="8156448" cy="411480"/>
            </a:xfrm>
            <a:prstGeom prst="rect">
              <a:avLst/>
            </a:prstGeom>
            <a:solidFill>
              <a:srgbClr val="0000FF"/>
            </a:solidFill>
            <a:ln w="9525">
              <a:noFill/>
              <a:miter lim="800000"/>
              <a:headEnd/>
              <a:tailEnd/>
            </a:ln>
          </p:spPr>
          <p:txBody>
            <a:bodyPr/>
            <a:lstStyle/>
            <a:p>
              <a:endParaRPr lang="en-US"/>
            </a:p>
          </p:txBody>
        </p:sp>
        <p:sp>
          <p:nvSpPr>
            <p:cNvPr id="11" name="Rectangle 843">
              <a:extLst>
                <a:ext uri="{FF2B5EF4-FFF2-40B4-BE49-F238E27FC236}">
                  <a16:creationId xmlns:a16="http://schemas.microsoft.com/office/drawing/2014/main" id="{A6262B27-459F-4995-8751-6F7A470868FF}"/>
                </a:ext>
              </a:extLst>
            </p:cNvPr>
            <p:cNvSpPr>
              <a:spLocks noChangeArrowheads="1"/>
            </p:cNvSpPr>
            <p:nvPr/>
          </p:nvSpPr>
          <p:spPr bwMode="auto">
            <a:xfrm>
              <a:off x="381000" y="1966393"/>
              <a:ext cx="8138160" cy="4262326"/>
            </a:xfrm>
            <a:prstGeom prst="rect">
              <a:avLst/>
            </a:prstGeom>
            <a:noFill/>
            <a:ln w="17463">
              <a:solidFill>
                <a:srgbClr val="000000"/>
              </a:solidFill>
              <a:miter lim="800000"/>
              <a:headEnd/>
              <a:tailEnd/>
            </a:ln>
          </p:spPr>
          <p:txBody>
            <a:bodyPr/>
            <a:lstStyle/>
            <a:p>
              <a:endParaRPr lang="en-US"/>
            </a:p>
          </p:txBody>
        </p:sp>
        <p:sp>
          <p:nvSpPr>
            <p:cNvPr id="12" name="Line 849">
              <a:extLst>
                <a:ext uri="{FF2B5EF4-FFF2-40B4-BE49-F238E27FC236}">
                  <a16:creationId xmlns:a16="http://schemas.microsoft.com/office/drawing/2014/main" id="{0C51FF7C-E1A1-42FA-B7FF-9518225BEB56}"/>
                </a:ext>
              </a:extLst>
            </p:cNvPr>
            <p:cNvSpPr>
              <a:spLocks noChangeShapeType="1"/>
            </p:cNvSpPr>
            <p:nvPr/>
          </p:nvSpPr>
          <p:spPr bwMode="auto">
            <a:xfrm flipH="1">
              <a:off x="8533608" y="1967462"/>
              <a:ext cx="1805" cy="4278718"/>
            </a:xfrm>
            <a:prstGeom prst="line">
              <a:avLst/>
            </a:prstGeom>
            <a:noFill/>
            <a:ln w="9525">
              <a:solidFill>
                <a:srgbClr val="000000"/>
              </a:solidFill>
              <a:round/>
              <a:headEnd/>
              <a:tailEnd/>
            </a:ln>
          </p:spPr>
          <p:txBody>
            <a:bodyPr/>
            <a:lstStyle/>
            <a:p>
              <a:endParaRPr lang="en-US"/>
            </a:p>
          </p:txBody>
        </p:sp>
        <p:sp>
          <p:nvSpPr>
            <p:cNvPr id="13" name="Line 850">
              <a:extLst>
                <a:ext uri="{FF2B5EF4-FFF2-40B4-BE49-F238E27FC236}">
                  <a16:creationId xmlns:a16="http://schemas.microsoft.com/office/drawing/2014/main" id="{6220E9E7-6E2A-4B18-9F92-452602F037EE}"/>
                </a:ext>
              </a:extLst>
            </p:cNvPr>
            <p:cNvSpPr>
              <a:spLocks noChangeShapeType="1"/>
            </p:cNvSpPr>
            <p:nvPr/>
          </p:nvSpPr>
          <p:spPr bwMode="auto">
            <a:xfrm>
              <a:off x="7773623" y="2541272"/>
              <a:ext cx="0" cy="0"/>
            </a:xfrm>
            <a:prstGeom prst="line">
              <a:avLst/>
            </a:prstGeom>
            <a:noFill/>
            <a:ln w="9525">
              <a:solidFill>
                <a:srgbClr val="000000"/>
              </a:solidFill>
              <a:round/>
              <a:headEnd/>
              <a:tailEnd/>
            </a:ln>
          </p:spPr>
          <p:txBody>
            <a:bodyPr/>
            <a:lstStyle/>
            <a:p>
              <a:endParaRPr lang="en-US"/>
            </a:p>
          </p:txBody>
        </p:sp>
        <p:sp>
          <p:nvSpPr>
            <p:cNvPr id="14" name="Line 852">
              <a:extLst>
                <a:ext uri="{FF2B5EF4-FFF2-40B4-BE49-F238E27FC236}">
                  <a16:creationId xmlns:a16="http://schemas.microsoft.com/office/drawing/2014/main" id="{465B58FE-4BFC-4819-8EBF-CC3D3B91CBFD}"/>
                </a:ext>
              </a:extLst>
            </p:cNvPr>
            <p:cNvSpPr>
              <a:spLocks noChangeShapeType="1"/>
            </p:cNvSpPr>
            <p:nvPr/>
          </p:nvSpPr>
          <p:spPr bwMode="auto">
            <a:xfrm>
              <a:off x="381000" y="2541272"/>
              <a:ext cx="8138160" cy="0"/>
            </a:xfrm>
            <a:prstGeom prst="line">
              <a:avLst/>
            </a:prstGeom>
            <a:noFill/>
            <a:ln w="9525">
              <a:solidFill>
                <a:srgbClr val="000000"/>
              </a:solidFill>
              <a:round/>
              <a:headEnd/>
              <a:tailEnd/>
            </a:ln>
          </p:spPr>
          <p:txBody>
            <a:bodyPr/>
            <a:lstStyle/>
            <a:p>
              <a:endParaRPr lang="en-US"/>
            </a:p>
          </p:txBody>
        </p:sp>
        <p:sp>
          <p:nvSpPr>
            <p:cNvPr id="15" name="Rectangle 857">
              <a:extLst>
                <a:ext uri="{FF2B5EF4-FFF2-40B4-BE49-F238E27FC236}">
                  <a16:creationId xmlns:a16="http://schemas.microsoft.com/office/drawing/2014/main" id="{7DCA3796-FB82-4894-A49E-BCF0E8C05771}"/>
                </a:ext>
              </a:extLst>
            </p:cNvPr>
            <p:cNvSpPr>
              <a:spLocks noChangeArrowheads="1"/>
            </p:cNvSpPr>
            <p:nvPr/>
          </p:nvSpPr>
          <p:spPr bwMode="auto">
            <a:xfrm>
              <a:off x="730417" y="2061435"/>
              <a:ext cx="408144" cy="250350"/>
            </a:xfrm>
            <a:prstGeom prst="rect">
              <a:avLst/>
            </a:prstGeom>
            <a:noFill/>
            <a:ln w="9525">
              <a:noFill/>
              <a:miter lim="800000"/>
              <a:headEnd/>
              <a:tailEnd/>
            </a:ln>
          </p:spPr>
          <p:txBody>
            <a:bodyPr wrap="none" lIns="0" tIns="0" rIns="0" bIns="0">
              <a:spAutoFit/>
            </a:bodyPr>
            <a:lstStyle/>
            <a:p>
              <a:r>
                <a:rPr lang="en-US" sz="1300" b="1" dirty="0">
                  <a:solidFill>
                    <a:schemeClr val="bg1"/>
                  </a:solidFill>
                </a:rPr>
                <a:t>2020</a:t>
              </a:r>
              <a:endParaRPr lang="en-US" dirty="0">
                <a:solidFill>
                  <a:schemeClr val="bg1"/>
                </a:solidFill>
              </a:endParaRPr>
            </a:p>
          </p:txBody>
        </p:sp>
        <p:sp>
          <p:nvSpPr>
            <p:cNvPr id="16" name="Line 858">
              <a:extLst>
                <a:ext uri="{FF2B5EF4-FFF2-40B4-BE49-F238E27FC236}">
                  <a16:creationId xmlns:a16="http://schemas.microsoft.com/office/drawing/2014/main" id="{B0826AE4-5D1F-4ABC-B125-BA69DDE0C900}"/>
                </a:ext>
              </a:extLst>
            </p:cNvPr>
            <p:cNvSpPr>
              <a:spLocks noChangeShapeType="1"/>
            </p:cNvSpPr>
            <p:nvPr/>
          </p:nvSpPr>
          <p:spPr bwMode="auto">
            <a:xfrm>
              <a:off x="408957" y="1966394"/>
              <a:ext cx="0" cy="405660"/>
            </a:xfrm>
            <a:prstGeom prst="line">
              <a:avLst/>
            </a:prstGeom>
            <a:noFill/>
            <a:ln w="9525">
              <a:solidFill>
                <a:srgbClr val="000000"/>
              </a:solidFill>
              <a:round/>
              <a:headEnd/>
              <a:tailEnd/>
            </a:ln>
          </p:spPr>
          <p:txBody>
            <a:bodyPr/>
            <a:lstStyle/>
            <a:p>
              <a:endParaRPr lang="en-US"/>
            </a:p>
          </p:txBody>
        </p:sp>
        <p:sp>
          <p:nvSpPr>
            <p:cNvPr id="17" name="Rectangle 859">
              <a:extLst>
                <a:ext uri="{FF2B5EF4-FFF2-40B4-BE49-F238E27FC236}">
                  <a16:creationId xmlns:a16="http://schemas.microsoft.com/office/drawing/2014/main" id="{953DD29F-8A40-457C-BC30-0030024A488E}"/>
                </a:ext>
              </a:extLst>
            </p:cNvPr>
            <p:cNvSpPr>
              <a:spLocks noChangeArrowheads="1"/>
            </p:cNvSpPr>
            <p:nvPr/>
          </p:nvSpPr>
          <p:spPr bwMode="auto">
            <a:xfrm>
              <a:off x="1747167" y="2061435"/>
              <a:ext cx="408144" cy="250350"/>
            </a:xfrm>
            <a:prstGeom prst="rect">
              <a:avLst/>
            </a:prstGeom>
            <a:noFill/>
            <a:ln w="9525">
              <a:noFill/>
              <a:miter lim="800000"/>
              <a:headEnd/>
              <a:tailEnd/>
            </a:ln>
          </p:spPr>
          <p:txBody>
            <a:bodyPr wrap="none" lIns="0" tIns="0" rIns="0" bIns="0">
              <a:spAutoFit/>
            </a:bodyPr>
            <a:lstStyle/>
            <a:p>
              <a:r>
                <a:rPr lang="en-US" sz="1300" b="1" dirty="0">
                  <a:solidFill>
                    <a:schemeClr val="bg1"/>
                  </a:solidFill>
                </a:rPr>
                <a:t>2021</a:t>
              </a:r>
              <a:endParaRPr lang="en-US" dirty="0">
                <a:solidFill>
                  <a:schemeClr val="bg1"/>
                </a:solidFill>
              </a:endParaRPr>
            </a:p>
          </p:txBody>
        </p:sp>
        <p:sp>
          <p:nvSpPr>
            <p:cNvPr id="18" name="Line 860">
              <a:extLst>
                <a:ext uri="{FF2B5EF4-FFF2-40B4-BE49-F238E27FC236}">
                  <a16:creationId xmlns:a16="http://schemas.microsoft.com/office/drawing/2014/main" id="{D06A02F1-9394-4F68-9F39-780C9E7EF267}"/>
                </a:ext>
              </a:extLst>
            </p:cNvPr>
            <p:cNvSpPr>
              <a:spLocks noChangeShapeType="1"/>
            </p:cNvSpPr>
            <p:nvPr/>
          </p:nvSpPr>
          <p:spPr bwMode="auto">
            <a:xfrm>
              <a:off x="1425708" y="1966394"/>
              <a:ext cx="0" cy="405660"/>
            </a:xfrm>
            <a:prstGeom prst="line">
              <a:avLst/>
            </a:prstGeom>
            <a:noFill/>
            <a:ln w="9525">
              <a:solidFill>
                <a:srgbClr val="000000"/>
              </a:solidFill>
              <a:round/>
              <a:headEnd/>
              <a:tailEnd/>
            </a:ln>
          </p:spPr>
          <p:txBody>
            <a:bodyPr/>
            <a:lstStyle/>
            <a:p>
              <a:endParaRPr lang="en-US"/>
            </a:p>
          </p:txBody>
        </p:sp>
        <p:sp>
          <p:nvSpPr>
            <p:cNvPr id="19" name="Rectangle 861">
              <a:extLst>
                <a:ext uri="{FF2B5EF4-FFF2-40B4-BE49-F238E27FC236}">
                  <a16:creationId xmlns:a16="http://schemas.microsoft.com/office/drawing/2014/main" id="{0043C5BA-CBF5-4D0E-BB32-66906F5D4506}"/>
                </a:ext>
              </a:extLst>
            </p:cNvPr>
            <p:cNvSpPr>
              <a:spLocks noChangeArrowheads="1"/>
            </p:cNvSpPr>
            <p:nvPr/>
          </p:nvSpPr>
          <p:spPr bwMode="auto">
            <a:xfrm>
              <a:off x="2763917" y="2061435"/>
              <a:ext cx="408144" cy="250350"/>
            </a:xfrm>
            <a:prstGeom prst="rect">
              <a:avLst/>
            </a:prstGeom>
            <a:noFill/>
            <a:ln w="9525">
              <a:noFill/>
              <a:miter lim="800000"/>
              <a:headEnd/>
              <a:tailEnd/>
            </a:ln>
          </p:spPr>
          <p:txBody>
            <a:bodyPr wrap="none" lIns="0" tIns="0" rIns="0" bIns="0">
              <a:spAutoFit/>
            </a:bodyPr>
            <a:lstStyle/>
            <a:p>
              <a:r>
                <a:rPr lang="en-US" sz="1300" b="1" dirty="0">
                  <a:solidFill>
                    <a:schemeClr val="bg1"/>
                  </a:solidFill>
                </a:rPr>
                <a:t>2022</a:t>
              </a:r>
              <a:endParaRPr lang="en-US" dirty="0">
                <a:solidFill>
                  <a:schemeClr val="bg1"/>
                </a:solidFill>
              </a:endParaRPr>
            </a:p>
          </p:txBody>
        </p:sp>
        <p:sp>
          <p:nvSpPr>
            <p:cNvPr id="20" name="Line 862">
              <a:extLst>
                <a:ext uri="{FF2B5EF4-FFF2-40B4-BE49-F238E27FC236}">
                  <a16:creationId xmlns:a16="http://schemas.microsoft.com/office/drawing/2014/main" id="{23F3A5D4-A72B-4C9B-B087-E6C7D3D550CE}"/>
                </a:ext>
              </a:extLst>
            </p:cNvPr>
            <p:cNvSpPr>
              <a:spLocks noChangeShapeType="1"/>
            </p:cNvSpPr>
            <p:nvPr/>
          </p:nvSpPr>
          <p:spPr bwMode="auto">
            <a:xfrm>
              <a:off x="2440652" y="1966394"/>
              <a:ext cx="0" cy="405660"/>
            </a:xfrm>
            <a:prstGeom prst="line">
              <a:avLst/>
            </a:prstGeom>
            <a:noFill/>
            <a:ln w="9525">
              <a:solidFill>
                <a:srgbClr val="000000"/>
              </a:solidFill>
              <a:round/>
              <a:headEnd/>
              <a:tailEnd/>
            </a:ln>
          </p:spPr>
          <p:txBody>
            <a:bodyPr/>
            <a:lstStyle/>
            <a:p>
              <a:endParaRPr lang="en-US"/>
            </a:p>
          </p:txBody>
        </p:sp>
        <p:sp>
          <p:nvSpPr>
            <p:cNvPr id="21" name="Rectangle 863">
              <a:extLst>
                <a:ext uri="{FF2B5EF4-FFF2-40B4-BE49-F238E27FC236}">
                  <a16:creationId xmlns:a16="http://schemas.microsoft.com/office/drawing/2014/main" id="{1CD2095D-3278-4869-8561-0E0390A41764}"/>
                </a:ext>
              </a:extLst>
            </p:cNvPr>
            <p:cNvSpPr>
              <a:spLocks noChangeArrowheads="1"/>
            </p:cNvSpPr>
            <p:nvPr/>
          </p:nvSpPr>
          <p:spPr bwMode="auto">
            <a:xfrm>
              <a:off x="3777055" y="2061435"/>
              <a:ext cx="408144" cy="250350"/>
            </a:xfrm>
            <a:prstGeom prst="rect">
              <a:avLst/>
            </a:prstGeom>
            <a:noFill/>
            <a:ln w="9525">
              <a:noFill/>
              <a:miter lim="800000"/>
              <a:headEnd/>
              <a:tailEnd/>
            </a:ln>
          </p:spPr>
          <p:txBody>
            <a:bodyPr wrap="none" lIns="0" tIns="0" rIns="0" bIns="0">
              <a:spAutoFit/>
            </a:bodyPr>
            <a:lstStyle/>
            <a:p>
              <a:r>
                <a:rPr lang="en-US" sz="1300" b="1" dirty="0">
                  <a:solidFill>
                    <a:schemeClr val="bg1"/>
                  </a:solidFill>
                </a:rPr>
                <a:t>2023</a:t>
              </a:r>
              <a:endParaRPr lang="en-US" dirty="0">
                <a:solidFill>
                  <a:schemeClr val="bg1"/>
                </a:solidFill>
              </a:endParaRPr>
            </a:p>
          </p:txBody>
        </p:sp>
        <p:sp>
          <p:nvSpPr>
            <p:cNvPr id="22" name="Line 864">
              <a:extLst>
                <a:ext uri="{FF2B5EF4-FFF2-40B4-BE49-F238E27FC236}">
                  <a16:creationId xmlns:a16="http://schemas.microsoft.com/office/drawing/2014/main" id="{703BB2D1-9043-4E50-868C-DE72534D7740}"/>
                </a:ext>
              </a:extLst>
            </p:cNvPr>
            <p:cNvSpPr>
              <a:spLocks noChangeShapeType="1"/>
            </p:cNvSpPr>
            <p:nvPr/>
          </p:nvSpPr>
          <p:spPr bwMode="auto">
            <a:xfrm>
              <a:off x="3457401" y="1966394"/>
              <a:ext cx="0" cy="405660"/>
            </a:xfrm>
            <a:prstGeom prst="line">
              <a:avLst/>
            </a:prstGeom>
            <a:noFill/>
            <a:ln w="9525">
              <a:solidFill>
                <a:srgbClr val="000000"/>
              </a:solidFill>
              <a:round/>
              <a:headEnd/>
              <a:tailEnd/>
            </a:ln>
          </p:spPr>
          <p:txBody>
            <a:bodyPr/>
            <a:lstStyle/>
            <a:p>
              <a:endParaRPr lang="en-US"/>
            </a:p>
          </p:txBody>
        </p:sp>
        <p:sp>
          <p:nvSpPr>
            <p:cNvPr id="23" name="Rectangle 865">
              <a:extLst>
                <a:ext uri="{FF2B5EF4-FFF2-40B4-BE49-F238E27FC236}">
                  <a16:creationId xmlns:a16="http://schemas.microsoft.com/office/drawing/2014/main" id="{CBA4E69F-2E27-4D85-88A6-0A2C5243F11F}"/>
                </a:ext>
              </a:extLst>
            </p:cNvPr>
            <p:cNvSpPr>
              <a:spLocks noChangeArrowheads="1"/>
            </p:cNvSpPr>
            <p:nvPr/>
          </p:nvSpPr>
          <p:spPr bwMode="auto">
            <a:xfrm>
              <a:off x="4793805" y="2061435"/>
              <a:ext cx="408144" cy="250350"/>
            </a:xfrm>
            <a:prstGeom prst="rect">
              <a:avLst/>
            </a:prstGeom>
            <a:noFill/>
            <a:ln w="9525">
              <a:noFill/>
              <a:miter lim="800000"/>
              <a:headEnd/>
              <a:tailEnd/>
            </a:ln>
          </p:spPr>
          <p:txBody>
            <a:bodyPr wrap="none" lIns="0" tIns="0" rIns="0" bIns="0">
              <a:spAutoFit/>
            </a:bodyPr>
            <a:lstStyle/>
            <a:p>
              <a:r>
                <a:rPr lang="en-US" sz="1300" b="1" dirty="0">
                  <a:solidFill>
                    <a:schemeClr val="bg1"/>
                  </a:solidFill>
                </a:rPr>
                <a:t>2024</a:t>
              </a:r>
              <a:endParaRPr lang="en-US" dirty="0">
                <a:solidFill>
                  <a:schemeClr val="bg1"/>
                </a:solidFill>
              </a:endParaRPr>
            </a:p>
          </p:txBody>
        </p:sp>
        <p:sp>
          <p:nvSpPr>
            <p:cNvPr id="24" name="Line 866">
              <a:extLst>
                <a:ext uri="{FF2B5EF4-FFF2-40B4-BE49-F238E27FC236}">
                  <a16:creationId xmlns:a16="http://schemas.microsoft.com/office/drawing/2014/main" id="{F9A54937-EBF5-4D96-9915-1B5674E1E734}"/>
                </a:ext>
              </a:extLst>
            </p:cNvPr>
            <p:cNvSpPr>
              <a:spLocks noChangeShapeType="1"/>
            </p:cNvSpPr>
            <p:nvPr/>
          </p:nvSpPr>
          <p:spPr bwMode="auto">
            <a:xfrm>
              <a:off x="4472345" y="1966394"/>
              <a:ext cx="0" cy="405660"/>
            </a:xfrm>
            <a:prstGeom prst="line">
              <a:avLst/>
            </a:prstGeom>
            <a:noFill/>
            <a:ln w="9525">
              <a:solidFill>
                <a:srgbClr val="000000"/>
              </a:solidFill>
              <a:round/>
              <a:headEnd/>
              <a:tailEnd/>
            </a:ln>
          </p:spPr>
          <p:txBody>
            <a:bodyPr/>
            <a:lstStyle/>
            <a:p>
              <a:endParaRPr lang="en-US"/>
            </a:p>
          </p:txBody>
        </p:sp>
        <p:sp>
          <p:nvSpPr>
            <p:cNvPr id="25" name="Rectangle 867">
              <a:extLst>
                <a:ext uri="{FF2B5EF4-FFF2-40B4-BE49-F238E27FC236}">
                  <a16:creationId xmlns:a16="http://schemas.microsoft.com/office/drawing/2014/main" id="{39904886-D442-4CF4-9FBC-F516FA0735EC}"/>
                </a:ext>
              </a:extLst>
            </p:cNvPr>
            <p:cNvSpPr>
              <a:spLocks noChangeArrowheads="1"/>
            </p:cNvSpPr>
            <p:nvPr/>
          </p:nvSpPr>
          <p:spPr bwMode="auto">
            <a:xfrm>
              <a:off x="5812361" y="2061435"/>
              <a:ext cx="408144" cy="250350"/>
            </a:xfrm>
            <a:prstGeom prst="rect">
              <a:avLst/>
            </a:prstGeom>
            <a:noFill/>
            <a:ln w="9525">
              <a:noFill/>
              <a:miter lim="800000"/>
              <a:headEnd/>
              <a:tailEnd/>
            </a:ln>
          </p:spPr>
          <p:txBody>
            <a:bodyPr wrap="none" lIns="0" tIns="0" rIns="0" bIns="0">
              <a:spAutoFit/>
            </a:bodyPr>
            <a:lstStyle/>
            <a:p>
              <a:r>
                <a:rPr lang="en-US" sz="1300" b="1" dirty="0">
                  <a:solidFill>
                    <a:schemeClr val="bg1"/>
                  </a:solidFill>
                </a:rPr>
                <a:t>2025</a:t>
              </a:r>
              <a:endParaRPr lang="en-US" dirty="0">
                <a:solidFill>
                  <a:schemeClr val="bg1"/>
                </a:solidFill>
              </a:endParaRPr>
            </a:p>
          </p:txBody>
        </p:sp>
        <p:sp>
          <p:nvSpPr>
            <p:cNvPr id="26" name="Line 868">
              <a:extLst>
                <a:ext uri="{FF2B5EF4-FFF2-40B4-BE49-F238E27FC236}">
                  <a16:creationId xmlns:a16="http://schemas.microsoft.com/office/drawing/2014/main" id="{E949ACAA-B6CA-46F9-8A82-6AF2A3EE2F62}"/>
                </a:ext>
              </a:extLst>
            </p:cNvPr>
            <p:cNvSpPr>
              <a:spLocks noChangeShapeType="1"/>
            </p:cNvSpPr>
            <p:nvPr/>
          </p:nvSpPr>
          <p:spPr bwMode="auto">
            <a:xfrm>
              <a:off x="5490901" y="1966394"/>
              <a:ext cx="0" cy="405660"/>
            </a:xfrm>
            <a:prstGeom prst="line">
              <a:avLst/>
            </a:prstGeom>
            <a:noFill/>
            <a:ln w="9525">
              <a:solidFill>
                <a:srgbClr val="000000"/>
              </a:solidFill>
              <a:round/>
              <a:headEnd/>
              <a:tailEnd/>
            </a:ln>
          </p:spPr>
          <p:txBody>
            <a:bodyPr/>
            <a:lstStyle/>
            <a:p>
              <a:endParaRPr lang="en-US"/>
            </a:p>
          </p:txBody>
        </p:sp>
        <p:sp>
          <p:nvSpPr>
            <p:cNvPr id="27" name="Rectangle 869">
              <a:extLst>
                <a:ext uri="{FF2B5EF4-FFF2-40B4-BE49-F238E27FC236}">
                  <a16:creationId xmlns:a16="http://schemas.microsoft.com/office/drawing/2014/main" id="{9EE71F26-D3A2-4DEA-A7D2-4E722FFDF2B3}"/>
                </a:ext>
              </a:extLst>
            </p:cNvPr>
            <p:cNvSpPr>
              <a:spLocks noChangeArrowheads="1"/>
            </p:cNvSpPr>
            <p:nvPr/>
          </p:nvSpPr>
          <p:spPr bwMode="auto">
            <a:xfrm>
              <a:off x="6827305" y="2061435"/>
              <a:ext cx="408144" cy="250350"/>
            </a:xfrm>
            <a:prstGeom prst="rect">
              <a:avLst/>
            </a:prstGeom>
            <a:noFill/>
            <a:ln w="9525">
              <a:noFill/>
              <a:miter lim="800000"/>
              <a:headEnd/>
              <a:tailEnd/>
            </a:ln>
          </p:spPr>
          <p:txBody>
            <a:bodyPr wrap="none" lIns="0" tIns="0" rIns="0" bIns="0">
              <a:spAutoFit/>
            </a:bodyPr>
            <a:lstStyle/>
            <a:p>
              <a:r>
                <a:rPr lang="en-US" sz="1300" b="1" dirty="0">
                  <a:solidFill>
                    <a:schemeClr val="bg1"/>
                  </a:solidFill>
                </a:rPr>
                <a:t>2026</a:t>
              </a:r>
              <a:endParaRPr lang="en-US" dirty="0">
                <a:solidFill>
                  <a:schemeClr val="bg1"/>
                </a:solidFill>
              </a:endParaRPr>
            </a:p>
          </p:txBody>
        </p:sp>
        <p:sp>
          <p:nvSpPr>
            <p:cNvPr id="28" name="Line 870">
              <a:extLst>
                <a:ext uri="{FF2B5EF4-FFF2-40B4-BE49-F238E27FC236}">
                  <a16:creationId xmlns:a16="http://schemas.microsoft.com/office/drawing/2014/main" id="{EFBF8654-C31A-46C5-AA35-52CB58A05BEC}"/>
                </a:ext>
              </a:extLst>
            </p:cNvPr>
            <p:cNvSpPr>
              <a:spLocks noChangeShapeType="1"/>
            </p:cNvSpPr>
            <p:nvPr/>
          </p:nvSpPr>
          <p:spPr bwMode="auto">
            <a:xfrm>
              <a:off x="6507652" y="1966394"/>
              <a:ext cx="0" cy="405660"/>
            </a:xfrm>
            <a:prstGeom prst="line">
              <a:avLst/>
            </a:prstGeom>
            <a:noFill/>
            <a:ln w="9525">
              <a:solidFill>
                <a:srgbClr val="000000"/>
              </a:solidFill>
              <a:round/>
              <a:headEnd/>
              <a:tailEnd/>
            </a:ln>
          </p:spPr>
          <p:txBody>
            <a:bodyPr/>
            <a:lstStyle/>
            <a:p>
              <a:endParaRPr lang="en-US"/>
            </a:p>
          </p:txBody>
        </p:sp>
        <p:sp>
          <p:nvSpPr>
            <p:cNvPr id="29" name="Line 871">
              <a:extLst>
                <a:ext uri="{FF2B5EF4-FFF2-40B4-BE49-F238E27FC236}">
                  <a16:creationId xmlns:a16="http://schemas.microsoft.com/office/drawing/2014/main" id="{9975DDF9-47AC-4AD7-9F10-C09F80F0E1F4}"/>
                </a:ext>
              </a:extLst>
            </p:cNvPr>
            <p:cNvSpPr>
              <a:spLocks noChangeShapeType="1"/>
            </p:cNvSpPr>
            <p:nvPr/>
          </p:nvSpPr>
          <p:spPr bwMode="auto">
            <a:xfrm>
              <a:off x="7522596" y="1966394"/>
              <a:ext cx="0" cy="405660"/>
            </a:xfrm>
            <a:prstGeom prst="line">
              <a:avLst/>
            </a:prstGeom>
            <a:noFill/>
            <a:ln w="9525">
              <a:solidFill>
                <a:srgbClr val="000000"/>
              </a:solidFill>
              <a:round/>
              <a:headEnd/>
              <a:tailEnd/>
            </a:ln>
          </p:spPr>
          <p:txBody>
            <a:bodyPr/>
            <a:lstStyle/>
            <a:p>
              <a:endParaRPr lang="en-US"/>
            </a:p>
          </p:txBody>
        </p:sp>
        <p:sp>
          <p:nvSpPr>
            <p:cNvPr id="30" name="Line 872">
              <a:extLst>
                <a:ext uri="{FF2B5EF4-FFF2-40B4-BE49-F238E27FC236}">
                  <a16:creationId xmlns:a16="http://schemas.microsoft.com/office/drawing/2014/main" id="{1AEAF040-1C7E-4573-968E-0DBE450B2324}"/>
                </a:ext>
              </a:extLst>
            </p:cNvPr>
            <p:cNvSpPr>
              <a:spLocks noChangeShapeType="1"/>
            </p:cNvSpPr>
            <p:nvPr/>
          </p:nvSpPr>
          <p:spPr bwMode="auto">
            <a:xfrm>
              <a:off x="441960" y="2372054"/>
              <a:ext cx="8046720" cy="0"/>
            </a:xfrm>
            <a:prstGeom prst="line">
              <a:avLst/>
            </a:prstGeom>
            <a:noFill/>
            <a:ln w="9525">
              <a:solidFill>
                <a:srgbClr val="000000"/>
              </a:solidFill>
              <a:round/>
              <a:headEnd/>
              <a:tailEnd/>
            </a:ln>
          </p:spPr>
          <p:txBody>
            <a:bodyPr/>
            <a:lstStyle/>
            <a:p>
              <a:endParaRPr lang="en-US"/>
            </a:p>
          </p:txBody>
        </p:sp>
        <p:sp>
          <p:nvSpPr>
            <p:cNvPr id="31" name="Rectangle 889">
              <a:extLst>
                <a:ext uri="{FF2B5EF4-FFF2-40B4-BE49-F238E27FC236}">
                  <a16:creationId xmlns:a16="http://schemas.microsoft.com/office/drawing/2014/main" id="{7393C7A9-9AEE-4E45-B658-4D3A98E3588B}"/>
                </a:ext>
              </a:extLst>
            </p:cNvPr>
            <p:cNvSpPr>
              <a:spLocks noChangeArrowheads="1"/>
            </p:cNvSpPr>
            <p:nvPr/>
          </p:nvSpPr>
          <p:spPr bwMode="auto">
            <a:xfrm>
              <a:off x="488419"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Q1</a:t>
              </a:r>
              <a:endParaRPr lang="en-US" dirty="0"/>
            </a:p>
          </p:txBody>
        </p:sp>
        <p:sp>
          <p:nvSpPr>
            <p:cNvPr id="32" name="Line 890">
              <a:extLst>
                <a:ext uri="{FF2B5EF4-FFF2-40B4-BE49-F238E27FC236}">
                  <a16:creationId xmlns:a16="http://schemas.microsoft.com/office/drawing/2014/main" id="{2CDF3F46-2E60-4BEF-BD8F-520BC8B3AE93}"/>
                </a:ext>
              </a:extLst>
            </p:cNvPr>
            <p:cNvSpPr>
              <a:spLocks noChangeShapeType="1"/>
            </p:cNvSpPr>
            <p:nvPr/>
          </p:nvSpPr>
          <p:spPr bwMode="auto">
            <a:xfrm>
              <a:off x="408957" y="2372054"/>
              <a:ext cx="0" cy="169218"/>
            </a:xfrm>
            <a:prstGeom prst="line">
              <a:avLst/>
            </a:prstGeom>
            <a:noFill/>
            <a:ln w="9525">
              <a:solidFill>
                <a:srgbClr val="000000"/>
              </a:solidFill>
              <a:round/>
              <a:headEnd/>
              <a:tailEnd/>
            </a:ln>
          </p:spPr>
          <p:txBody>
            <a:bodyPr/>
            <a:lstStyle/>
            <a:p>
              <a:endParaRPr lang="en-US"/>
            </a:p>
          </p:txBody>
        </p:sp>
        <p:sp>
          <p:nvSpPr>
            <p:cNvPr id="33" name="Rectangle 891">
              <a:extLst>
                <a:ext uri="{FF2B5EF4-FFF2-40B4-BE49-F238E27FC236}">
                  <a16:creationId xmlns:a16="http://schemas.microsoft.com/office/drawing/2014/main" id="{85EA90C2-7DB9-4B94-A047-087F81A2493F}"/>
                </a:ext>
              </a:extLst>
            </p:cNvPr>
            <p:cNvSpPr>
              <a:spLocks noChangeArrowheads="1"/>
            </p:cNvSpPr>
            <p:nvPr/>
          </p:nvSpPr>
          <p:spPr bwMode="auto">
            <a:xfrm>
              <a:off x="739447"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Q2</a:t>
              </a:r>
              <a:endParaRPr lang="en-US"/>
            </a:p>
          </p:txBody>
        </p:sp>
        <p:sp>
          <p:nvSpPr>
            <p:cNvPr id="34" name="Line 892">
              <a:extLst>
                <a:ext uri="{FF2B5EF4-FFF2-40B4-BE49-F238E27FC236}">
                  <a16:creationId xmlns:a16="http://schemas.microsoft.com/office/drawing/2014/main" id="{55A3D15A-B215-4676-8AF8-2DFD4C02DCD9}"/>
                </a:ext>
              </a:extLst>
            </p:cNvPr>
            <p:cNvSpPr>
              <a:spLocks noChangeShapeType="1"/>
            </p:cNvSpPr>
            <p:nvPr/>
          </p:nvSpPr>
          <p:spPr bwMode="auto">
            <a:xfrm>
              <a:off x="661790" y="2372054"/>
              <a:ext cx="0" cy="169218"/>
            </a:xfrm>
            <a:prstGeom prst="line">
              <a:avLst/>
            </a:prstGeom>
            <a:noFill/>
            <a:ln w="9525">
              <a:solidFill>
                <a:srgbClr val="000000"/>
              </a:solidFill>
              <a:round/>
              <a:headEnd/>
              <a:tailEnd/>
            </a:ln>
          </p:spPr>
          <p:txBody>
            <a:bodyPr/>
            <a:lstStyle/>
            <a:p>
              <a:endParaRPr lang="en-US"/>
            </a:p>
          </p:txBody>
        </p:sp>
        <p:sp>
          <p:nvSpPr>
            <p:cNvPr id="35" name="Rectangle 893">
              <a:extLst>
                <a:ext uri="{FF2B5EF4-FFF2-40B4-BE49-F238E27FC236}">
                  <a16:creationId xmlns:a16="http://schemas.microsoft.com/office/drawing/2014/main" id="{42E3C9B6-AE69-4E4B-8EC6-48B41AF08ACD}"/>
                </a:ext>
              </a:extLst>
            </p:cNvPr>
            <p:cNvSpPr>
              <a:spLocks noChangeArrowheads="1"/>
            </p:cNvSpPr>
            <p:nvPr/>
          </p:nvSpPr>
          <p:spPr bwMode="auto">
            <a:xfrm>
              <a:off x="994086"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Q3</a:t>
              </a:r>
              <a:endParaRPr lang="en-US"/>
            </a:p>
          </p:txBody>
        </p:sp>
        <p:sp>
          <p:nvSpPr>
            <p:cNvPr id="36" name="Line 894">
              <a:extLst>
                <a:ext uri="{FF2B5EF4-FFF2-40B4-BE49-F238E27FC236}">
                  <a16:creationId xmlns:a16="http://schemas.microsoft.com/office/drawing/2014/main" id="{1A16DB92-8ADB-4F0C-B893-80607E88EA4F}"/>
                </a:ext>
              </a:extLst>
            </p:cNvPr>
            <p:cNvSpPr>
              <a:spLocks noChangeShapeType="1"/>
            </p:cNvSpPr>
            <p:nvPr/>
          </p:nvSpPr>
          <p:spPr bwMode="auto">
            <a:xfrm>
              <a:off x="912818" y="2372054"/>
              <a:ext cx="0" cy="169218"/>
            </a:xfrm>
            <a:prstGeom prst="line">
              <a:avLst/>
            </a:prstGeom>
            <a:noFill/>
            <a:ln w="9525">
              <a:solidFill>
                <a:srgbClr val="000000"/>
              </a:solidFill>
              <a:round/>
              <a:headEnd/>
              <a:tailEnd/>
            </a:ln>
          </p:spPr>
          <p:txBody>
            <a:bodyPr/>
            <a:lstStyle/>
            <a:p>
              <a:endParaRPr lang="en-US"/>
            </a:p>
          </p:txBody>
        </p:sp>
        <p:sp>
          <p:nvSpPr>
            <p:cNvPr id="37" name="Rectangle 895">
              <a:extLst>
                <a:ext uri="{FF2B5EF4-FFF2-40B4-BE49-F238E27FC236}">
                  <a16:creationId xmlns:a16="http://schemas.microsoft.com/office/drawing/2014/main" id="{0AA496D9-B561-428B-879E-4BAB9C018A67}"/>
                </a:ext>
              </a:extLst>
            </p:cNvPr>
            <p:cNvSpPr>
              <a:spLocks noChangeArrowheads="1"/>
            </p:cNvSpPr>
            <p:nvPr/>
          </p:nvSpPr>
          <p:spPr bwMode="auto">
            <a:xfrm>
              <a:off x="1252337"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Q4</a:t>
              </a:r>
              <a:endParaRPr lang="en-US"/>
            </a:p>
          </p:txBody>
        </p:sp>
        <p:sp>
          <p:nvSpPr>
            <p:cNvPr id="38" name="Line 896">
              <a:extLst>
                <a:ext uri="{FF2B5EF4-FFF2-40B4-BE49-F238E27FC236}">
                  <a16:creationId xmlns:a16="http://schemas.microsoft.com/office/drawing/2014/main" id="{5259AFF8-DE75-4130-9F02-535B05A3DBBB}"/>
                </a:ext>
              </a:extLst>
            </p:cNvPr>
            <p:cNvSpPr>
              <a:spLocks noChangeShapeType="1"/>
            </p:cNvSpPr>
            <p:nvPr/>
          </p:nvSpPr>
          <p:spPr bwMode="auto">
            <a:xfrm>
              <a:off x="1169262" y="2372054"/>
              <a:ext cx="0" cy="169218"/>
            </a:xfrm>
            <a:prstGeom prst="line">
              <a:avLst/>
            </a:prstGeom>
            <a:noFill/>
            <a:ln w="9525">
              <a:solidFill>
                <a:srgbClr val="000000"/>
              </a:solidFill>
              <a:round/>
              <a:headEnd/>
              <a:tailEnd/>
            </a:ln>
          </p:spPr>
          <p:txBody>
            <a:bodyPr/>
            <a:lstStyle/>
            <a:p>
              <a:endParaRPr lang="en-US"/>
            </a:p>
          </p:txBody>
        </p:sp>
        <p:sp>
          <p:nvSpPr>
            <p:cNvPr id="39" name="Rectangle 897">
              <a:extLst>
                <a:ext uri="{FF2B5EF4-FFF2-40B4-BE49-F238E27FC236}">
                  <a16:creationId xmlns:a16="http://schemas.microsoft.com/office/drawing/2014/main" id="{6B1514E6-9809-4CBB-B01E-A325B58A72DC}"/>
                </a:ext>
              </a:extLst>
            </p:cNvPr>
            <p:cNvSpPr>
              <a:spLocks noChangeArrowheads="1"/>
            </p:cNvSpPr>
            <p:nvPr/>
          </p:nvSpPr>
          <p:spPr bwMode="auto">
            <a:xfrm>
              <a:off x="1505170"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Q1</a:t>
              </a:r>
              <a:endParaRPr lang="en-US"/>
            </a:p>
          </p:txBody>
        </p:sp>
        <p:sp>
          <p:nvSpPr>
            <p:cNvPr id="40" name="Line 898">
              <a:extLst>
                <a:ext uri="{FF2B5EF4-FFF2-40B4-BE49-F238E27FC236}">
                  <a16:creationId xmlns:a16="http://schemas.microsoft.com/office/drawing/2014/main" id="{40E074E0-810B-46B8-B37D-958E189CEEFA}"/>
                </a:ext>
              </a:extLst>
            </p:cNvPr>
            <p:cNvSpPr>
              <a:spLocks noChangeShapeType="1"/>
            </p:cNvSpPr>
            <p:nvPr/>
          </p:nvSpPr>
          <p:spPr bwMode="auto">
            <a:xfrm>
              <a:off x="1425708" y="2372054"/>
              <a:ext cx="0" cy="169218"/>
            </a:xfrm>
            <a:prstGeom prst="line">
              <a:avLst/>
            </a:prstGeom>
            <a:noFill/>
            <a:ln w="9525">
              <a:solidFill>
                <a:srgbClr val="000000"/>
              </a:solidFill>
              <a:round/>
              <a:headEnd/>
              <a:tailEnd/>
            </a:ln>
          </p:spPr>
          <p:txBody>
            <a:bodyPr/>
            <a:lstStyle/>
            <a:p>
              <a:endParaRPr lang="en-US"/>
            </a:p>
          </p:txBody>
        </p:sp>
        <p:sp>
          <p:nvSpPr>
            <p:cNvPr id="41" name="Rectangle 899">
              <a:extLst>
                <a:ext uri="{FF2B5EF4-FFF2-40B4-BE49-F238E27FC236}">
                  <a16:creationId xmlns:a16="http://schemas.microsoft.com/office/drawing/2014/main" id="{D6762C17-A362-4A12-BCA2-61A054059DFD}"/>
                </a:ext>
              </a:extLst>
            </p:cNvPr>
            <p:cNvSpPr>
              <a:spLocks noChangeArrowheads="1"/>
            </p:cNvSpPr>
            <p:nvPr/>
          </p:nvSpPr>
          <p:spPr bwMode="auto">
            <a:xfrm>
              <a:off x="1756197"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Q2</a:t>
              </a:r>
              <a:endParaRPr lang="en-US"/>
            </a:p>
          </p:txBody>
        </p:sp>
        <p:sp>
          <p:nvSpPr>
            <p:cNvPr id="42" name="Line 900">
              <a:extLst>
                <a:ext uri="{FF2B5EF4-FFF2-40B4-BE49-F238E27FC236}">
                  <a16:creationId xmlns:a16="http://schemas.microsoft.com/office/drawing/2014/main" id="{5C8F18BF-F76B-4FE7-B81F-1897043BADEB}"/>
                </a:ext>
              </a:extLst>
            </p:cNvPr>
            <p:cNvSpPr>
              <a:spLocks noChangeShapeType="1"/>
            </p:cNvSpPr>
            <p:nvPr/>
          </p:nvSpPr>
          <p:spPr bwMode="auto">
            <a:xfrm>
              <a:off x="1676735" y="2372054"/>
              <a:ext cx="0" cy="169218"/>
            </a:xfrm>
            <a:prstGeom prst="line">
              <a:avLst/>
            </a:prstGeom>
            <a:noFill/>
            <a:ln w="9525">
              <a:solidFill>
                <a:srgbClr val="000000"/>
              </a:solidFill>
              <a:round/>
              <a:headEnd/>
              <a:tailEnd/>
            </a:ln>
          </p:spPr>
          <p:txBody>
            <a:bodyPr/>
            <a:lstStyle/>
            <a:p>
              <a:endParaRPr lang="en-US"/>
            </a:p>
          </p:txBody>
        </p:sp>
        <p:sp>
          <p:nvSpPr>
            <p:cNvPr id="43" name="Rectangle 901">
              <a:extLst>
                <a:ext uri="{FF2B5EF4-FFF2-40B4-BE49-F238E27FC236}">
                  <a16:creationId xmlns:a16="http://schemas.microsoft.com/office/drawing/2014/main" id="{5AE66243-B8CD-454C-A406-47AC41FBD25A}"/>
                </a:ext>
              </a:extLst>
            </p:cNvPr>
            <p:cNvSpPr>
              <a:spLocks noChangeArrowheads="1"/>
            </p:cNvSpPr>
            <p:nvPr/>
          </p:nvSpPr>
          <p:spPr bwMode="auto">
            <a:xfrm>
              <a:off x="2010835" y="2411461"/>
              <a:ext cx="93909"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Q3</a:t>
              </a:r>
              <a:endParaRPr lang="en-US"/>
            </a:p>
          </p:txBody>
        </p:sp>
        <p:sp>
          <p:nvSpPr>
            <p:cNvPr id="44" name="Line 902">
              <a:extLst>
                <a:ext uri="{FF2B5EF4-FFF2-40B4-BE49-F238E27FC236}">
                  <a16:creationId xmlns:a16="http://schemas.microsoft.com/office/drawing/2014/main" id="{802E433A-40F2-4364-9E4E-D518C1E98430}"/>
                </a:ext>
              </a:extLst>
            </p:cNvPr>
            <p:cNvSpPr>
              <a:spLocks noChangeShapeType="1"/>
            </p:cNvSpPr>
            <p:nvPr/>
          </p:nvSpPr>
          <p:spPr bwMode="auto">
            <a:xfrm>
              <a:off x="1929568" y="2372054"/>
              <a:ext cx="0" cy="169218"/>
            </a:xfrm>
            <a:prstGeom prst="line">
              <a:avLst/>
            </a:prstGeom>
            <a:noFill/>
            <a:ln w="9525">
              <a:solidFill>
                <a:srgbClr val="000000"/>
              </a:solidFill>
              <a:round/>
              <a:headEnd/>
              <a:tailEnd/>
            </a:ln>
          </p:spPr>
          <p:txBody>
            <a:bodyPr/>
            <a:lstStyle/>
            <a:p>
              <a:endParaRPr lang="en-US"/>
            </a:p>
          </p:txBody>
        </p:sp>
        <p:sp>
          <p:nvSpPr>
            <p:cNvPr id="45" name="Rectangle 903">
              <a:extLst>
                <a:ext uri="{FF2B5EF4-FFF2-40B4-BE49-F238E27FC236}">
                  <a16:creationId xmlns:a16="http://schemas.microsoft.com/office/drawing/2014/main" id="{784FF050-98AE-4AFF-940A-39F7783B8B2A}"/>
                </a:ext>
              </a:extLst>
            </p:cNvPr>
            <p:cNvSpPr>
              <a:spLocks noChangeArrowheads="1"/>
            </p:cNvSpPr>
            <p:nvPr/>
          </p:nvSpPr>
          <p:spPr bwMode="auto">
            <a:xfrm>
              <a:off x="2267281"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Q4</a:t>
              </a:r>
              <a:endParaRPr lang="en-US"/>
            </a:p>
          </p:txBody>
        </p:sp>
        <p:sp>
          <p:nvSpPr>
            <p:cNvPr id="46" name="Line 904">
              <a:extLst>
                <a:ext uri="{FF2B5EF4-FFF2-40B4-BE49-F238E27FC236}">
                  <a16:creationId xmlns:a16="http://schemas.microsoft.com/office/drawing/2014/main" id="{C20CD0BA-AF64-4FD6-B634-109E5920B574}"/>
                </a:ext>
              </a:extLst>
            </p:cNvPr>
            <p:cNvSpPr>
              <a:spLocks noChangeShapeType="1"/>
            </p:cNvSpPr>
            <p:nvPr/>
          </p:nvSpPr>
          <p:spPr bwMode="auto">
            <a:xfrm>
              <a:off x="2184207" y="2372054"/>
              <a:ext cx="0" cy="169218"/>
            </a:xfrm>
            <a:prstGeom prst="line">
              <a:avLst/>
            </a:prstGeom>
            <a:noFill/>
            <a:ln w="9525">
              <a:solidFill>
                <a:srgbClr val="000000"/>
              </a:solidFill>
              <a:round/>
              <a:headEnd/>
              <a:tailEnd/>
            </a:ln>
          </p:spPr>
          <p:txBody>
            <a:bodyPr/>
            <a:lstStyle/>
            <a:p>
              <a:endParaRPr lang="en-US"/>
            </a:p>
          </p:txBody>
        </p:sp>
        <p:sp>
          <p:nvSpPr>
            <p:cNvPr id="47" name="Rectangle 905">
              <a:extLst>
                <a:ext uri="{FF2B5EF4-FFF2-40B4-BE49-F238E27FC236}">
                  <a16:creationId xmlns:a16="http://schemas.microsoft.com/office/drawing/2014/main" id="{6B25BB2C-1BE5-4E08-8D6C-D8B935D377F1}"/>
                </a:ext>
              </a:extLst>
            </p:cNvPr>
            <p:cNvSpPr>
              <a:spLocks noChangeArrowheads="1"/>
            </p:cNvSpPr>
            <p:nvPr/>
          </p:nvSpPr>
          <p:spPr bwMode="auto">
            <a:xfrm>
              <a:off x="2520114"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Q1</a:t>
              </a:r>
              <a:endParaRPr lang="en-US"/>
            </a:p>
          </p:txBody>
        </p:sp>
        <p:sp>
          <p:nvSpPr>
            <p:cNvPr id="48" name="Line 906">
              <a:extLst>
                <a:ext uri="{FF2B5EF4-FFF2-40B4-BE49-F238E27FC236}">
                  <a16:creationId xmlns:a16="http://schemas.microsoft.com/office/drawing/2014/main" id="{EC607919-721C-4C0B-A924-F015AF906E8C}"/>
                </a:ext>
              </a:extLst>
            </p:cNvPr>
            <p:cNvSpPr>
              <a:spLocks noChangeShapeType="1"/>
            </p:cNvSpPr>
            <p:nvPr/>
          </p:nvSpPr>
          <p:spPr bwMode="auto">
            <a:xfrm>
              <a:off x="2440652" y="2372054"/>
              <a:ext cx="0" cy="169218"/>
            </a:xfrm>
            <a:prstGeom prst="line">
              <a:avLst/>
            </a:prstGeom>
            <a:noFill/>
            <a:ln w="9525">
              <a:solidFill>
                <a:srgbClr val="000000"/>
              </a:solidFill>
              <a:round/>
              <a:headEnd/>
              <a:tailEnd/>
            </a:ln>
          </p:spPr>
          <p:txBody>
            <a:bodyPr/>
            <a:lstStyle/>
            <a:p>
              <a:endParaRPr lang="en-US"/>
            </a:p>
          </p:txBody>
        </p:sp>
        <p:sp>
          <p:nvSpPr>
            <p:cNvPr id="49" name="Rectangle 907">
              <a:extLst>
                <a:ext uri="{FF2B5EF4-FFF2-40B4-BE49-F238E27FC236}">
                  <a16:creationId xmlns:a16="http://schemas.microsoft.com/office/drawing/2014/main" id="{261DBA5A-6B49-4897-90D7-EDDA93AA1868}"/>
                </a:ext>
              </a:extLst>
            </p:cNvPr>
            <p:cNvSpPr>
              <a:spLocks noChangeArrowheads="1"/>
            </p:cNvSpPr>
            <p:nvPr/>
          </p:nvSpPr>
          <p:spPr bwMode="auto">
            <a:xfrm>
              <a:off x="2772946"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Q2</a:t>
              </a:r>
              <a:endParaRPr lang="en-US"/>
            </a:p>
          </p:txBody>
        </p:sp>
        <p:sp>
          <p:nvSpPr>
            <p:cNvPr id="50" name="Line 908">
              <a:extLst>
                <a:ext uri="{FF2B5EF4-FFF2-40B4-BE49-F238E27FC236}">
                  <a16:creationId xmlns:a16="http://schemas.microsoft.com/office/drawing/2014/main" id="{4E1BB215-B94D-42F5-A0AF-F972BE633638}"/>
                </a:ext>
              </a:extLst>
            </p:cNvPr>
            <p:cNvSpPr>
              <a:spLocks noChangeShapeType="1"/>
            </p:cNvSpPr>
            <p:nvPr/>
          </p:nvSpPr>
          <p:spPr bwMode="auto">
            <a:xfrm>
              <a:off x="2693485" y="2372054"/>
              <a:ext cx="0" cy="169218"/>
            </a:xfrm>
            <a:prstGeom prst="line">
              <a:avLst/>
            </a:prstGeom>
            <a:noFill/>
            <a:ln w="9525">
              <a:solidFill>
                <a:srgbClr val="000000"/>
              </a:solidFill>
              <a:round/>
              <a:headEnd/>
              <a:tailEnd/>
            </a:ln>
          </p:spPr>
          <p:txBody>
            <a:bodyPr/>
            <a:lstStyle/>
            <a:p>
              <a:endParaRPr lang="en-US"/>
            </a:p>
          </p:txBody>
        </p:sp>
        <p:sp>
          <p:nvSpPr>
            <p:cNvPr id="51" name="Rectangle 909">
              <a:extLst>
                <a:ext uri="{FF2B5EF4-FFF2-40B4-BE49-F238E27FC236}">
                  <a16:creationId xmlns:a16="http://schemas.microsoft.com/office/drawing/2014/main" id="{003655A7-536C-4840-BAC2-2CD86D4EB845}"/>
                </a:ext>
              </a:extLst>
            </p:cNvPr>
            <p:cNvSpPr>
              <a:spLocks noChangeArrowheads="1"/>
            </p:cNvSpPr>
            <p:nvPr/>
          </p:nvSpPr>
          <p:spPr bwMode="auto">
            <a:xfrm>
              <a:off x="3025779"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Q3</a:t>
              </a:r>
              <a:endParaRPr lang="en-US"/>
            </a:p>
          </p:txBody>
        </p:sp>
        <p:sp>
          <p:nvSpPr>
            <p:cNvPr id="52" name="Line 910">
              <a:extLst>
                <a:ext uri="{FF2B5EF4-FFF2-40B4-BE49-F238E27FC236}">
                  <a16:creationId xmlns:a16="http://schemas.microsoft.com/office/drawing/2014/main" id="{A2E44483-5BA2-4755-92E7-7A140872F00D}"/>
                </a:ext>
              </a:extLst>
            </p:cNvPr>
            <p:cNvSpPr>
              <a:spLocks noChangeShapeType="1"/>
            </p:cNvSpPr>
            <p:nvPr/>
          </p:nvSpPr>
          <p:spPr bwMode="auto">
            <a:xfrm>
              <a:off x="2946317" y="2372054"/>
              <a:ext cx="0" cy="169218"/>
            </a:xfrm>
            <a:prstGeom prst="line">
              <a:avLst/>
            </a:prstGeom>
            <a:noFill/>
            <a:ln w="9525">
              <a:solidFill>
                <a:srgbClr val="000000"/>
              </a:solidFill>
              <a:round/>
              <a:headEnd/>
              <a:tailEnd/>
            </a:ln>
          </p:spPr>
          <p:txBody>
            <a:bodyPr/>
            <a:lstStyle/>
            <a:p>
              <a:endParaRPr lang="en-US"/>
            </a:p>
          </p:txBody>
        </p:sp>
        <p:sp>
          <p:nvSpPr>
            <p:cNvPr id="53" name="Rectangle 911">
              <a:extLst>
                <a:ext uri="{FF2B5EF4-FFF2-40B4-BE49-F238E27FC236}">
                  <a16:creationId xmlns:a16="http://schemas.microsoft.com/office/drawing/2014/main" id="{BC39608D-F5C2-4DEA-9084-F2BB742206C4}"/>
                </a:ext>
              </a:extLst>
            </p:cNvPr>
            <p:cNvSpPr>
              <a:spLocks noChangeArrowheads="1"/>
            </p:cNvSpPr>
            <p:nvPr/>
          </p:nvSpPr>
          <p:spPr bwMode="auto">
            <a:xfrm>
              <a:off x="3282225"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Q4</a:t>
              </a:r>
              <a:endParaRPr lang="en-US"/>
            </a:p>
          </p:txBody>
        </p:sp>
        <p:sp>
          <p:nvSpPr>
            <p:cNvPr id="54" name="Line 912">
              <a:extLst>
                <a:ext uri="{FF2B5EF4-FFF2-40B4-BE49-F238E27FC236}">
                  <a16:creationId xmlns:a16="http://schemas.microsoft.com/office/drawing/2014/main" id="{87FFAD78-9568-4EDA-825D-E5125F6991FD}"/>
                </a:ext>
              </a:extLst>
            </p:cNvPr>
            <p:cNvSpPr>
              <a:spLocks noChangeShapeType="1"/>
            </p:cNvSpPr>
            <p:nvPr/>
          </p:nvSpPr>
          <p:spPr bwMode="auto">
            <a:xfrm>
              <a:off x="3200957" y="2372054"/>
              <a:ext cx="0" cy="169218"/>
            </a:xfrm>
            <a:prstGeom prst="line">
              <a:avLst/>
            </a:prstGeom>
            <a:noFill/>
            <a:ln w="9525">
              <a:solidFill>
                <a:srgbClr val="000000"/>
              </a:solidFill>
              <a:round/>
              <a:headEnd/>
              <a:tailEnd/>
            </a:ln>
          </p:spPr>
          <p:txBody>
            <a:bodyPr/>
            <a:lstStyle/>
            <a:p>
              <a:endParaRPr lang="en-US"/>
            </a:p>
          </p:txBody>
        </p:sp>
        <p:sp>
          <p:nvSpPr>
            <p:cNvPr id="55" name="Rectangle 913">
              <a:extLst>
                <a:ext uri="{FF2B5EF4-FFF2-40B4-BE49-F238E27FC236}">
                  <a16:creationId xmlns:a16="http://schemas.microsoft.com/office/drawing/2014/main" id="{09B82DAE-83B1-480A-BBAF-AED86D7341F7}"/>
                </a:ext>
              </a:extLst>
            </p:cNvPr>
            <p:cNvSpPr>
              <a:spLocks noChangeArrowheads="1"/>
            </p:cNvSpPr>
            <p:nvPr/>
          </p:nvSpPr>
          <p:spPr bwMode="auto">
            <a:xfrm>
              <a:off x="3535058"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Q1</a:t>
              </a:r>
              <a:endParaRPr lang="en-US"/>
            </a:p>
          </p:txBody>
        </p:sp>
        <p:sp>
          <p:nvSpPr>
            <p:cNvPr id="56" name="Line 914">
              <a:extLst>
                <a:ext uri="{FF2B5EF4-FFF2-40B4-BE49-F238E27FC236}">
                  <a16:creationId xmlns:a16="http://schemas.microsoft.com/office/drawing/2014/main" id="{8D4F653D-6F2E-42ED-83C1-E9DFB1531E4B}"/>
                </a:ext>
              </a:extLst>
            </p:cNvPr>
            <p:cNvSpPr>
              <a:spLocks noChangeShapeType="1"/>
            </p:cNvSpPr>
            <p:nvPr/>
          </p:nvSpPr>
          <p:spPr bwMode="auto">
            <a:xfrm>
              <a:off x="3457401" y="2372054"/>
              <a:ext cx="0" cy="169218"/>
            </a:xfrm>
            <a:prstGeom prst="line">
              <a:avLst/>
            </a:prstGeom>
            <a:noFill/>
            <a:ln w="9525">
              <a:solidFill>
                <a:srgbClr val="000000"/>
              </a:solidFill>
              <a:round/>
              <a:headEnd/>
              <a:tailEnd/>
            </a:ln>
          </p:spPr>
          <p:txBody>
            <a:bodyPr/>
            <a:lstStyle/>
            <a:p>
              <a:endParaRPr lang="en-US"/>
            </a:p>
          </p:txBody>
        </p:sp>
        <p:sp>
          <p:nvSpPr>
            <p:cNvPr id="57" name="Rectangle 915">
              <a:extLst>
                <a:ext uri="{FF2B5EF4-FFF2-40B4-BE49-F238E27FC236}">
                  <a16:creationId xmlns:a16="http://schemas.microsoft.com/office/drawing/2014/main" id="{19519F68-B473-405B-BD2F-AE6DC83BB46A}"/>
                </a:ext>
              </a:extLst>
            </p:cNvPr>
            <p:cNvSpPr>
              <a:spLocks noChangeArrowheads="1"/>
            </p:cNvSpPr>
            <p:nvPr/>
          </p:nvSpPr>
          <p:spPr bwMode="auto">
            <a:xfrm>
              <a:off x="3787890"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Q2</a:t>
              </a:r>
              <a:endParaRPr lang="en-US"/>
            </a:p>
          </p:txBody>
        </p:sp>
        <p:sp>
          <p:nvSpPr>
            <p:cNvPr id="58" name="Line 916">
              <a:extLst>
                <a:ext uri="{FF2B5EF4-FFF2-40B4-BE49-F238E27FC236}">
                  <a16:creationId xmlns:a16="http://schemas.microsoft.com/office/drawing/2014/main" id="{A4FF5254-7AA6-443C-9B76-4E00E1CAA83A}"/>
                </a:ext>
              </a:extLst>
            </p:cNvPr>
            <p:cNvSpPr>
              <a:spLocks noChangeShapeType="1"/>
            </p:cNvSpPr>
            <p:nvPr/>
          </p:nvSpPr>
          <p:spPr bwMode="auto">
            <a:xfrm>
              <a:off x="3708429" y="2372054"/>
              <a:ext cx="0" cy="169218"/>
            </a:xfrm>
            <a:prstGeom prst="line">
              <a:avLst/>
            </a:prstGeom>
            <a:noFill/>
            <a:ln w="9525">
              <a:solidFill>
                <a:srgbClr val="000000"/>
              </a:solidFill>
              <a:round/>
              <a:headEnd/>
              <a:tailEnd/>
            </a:ln>
          </p:spPr>
          <p:txBody>
            <a:bodyPr/>
            <a:lstStyle/>
            <a:p>
              <a:endParaRPr lang="en-US"/>
            </a:p>
          </p:txBody>
        </p:sp>
        <p:sp>
          <p:nvSpPr>
            <p:cNvPr id="59" name="Rectangle 917">
              <a:extLst>
                <a:ext uri="{FF2B5EF4-FFF2-40B4-BE49-F238E27FC236}">
                  <a16:creationId xmlns:a16="http://schemas.microsoft.com/office/drawing/2014/main" id="{B23A14F7-689C-4C84-A7CF-9BC04647DC22}"/>
                </a:ext>
              </a:extLst>
            </p:cNvPr>
            <p:cNvSpPr>
              <a:spLocks noChangeArrowheads="1"/>
            </p:cNvSpPr>
            <p:nvPr/>
          </p:nvSpPr>
          <p:spPr bwMode="auto">
            <a:xfrm>
              <a:off x="4042530" y="2411461"/>
              <a:ext cx="93909"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Q3</a:t>
              </a:r>
              <a:endParaRPr lang="en-US"/>
            </a:p>
          </p:txBody>
        </p:sp>
        <p:sp>
          <p:nvSpPr>
            <p:cNvPr id="60" name="Line 918">
              <a:extLst>
                <a:ext uri="{FF2B5EF4-FFF2-40B4-BE49-F238E27FC236}">
                  <a16:creationId xmlns:a16="http://schemas.microsoft.com/office/drawing/2014/main" id="{A5D21303-1166-4A4F-9379-BD68CA06174B}"/>
                </a:ext>
              </a:extLst>
            </p:cNvPr>
            <p:cNvSpPr>
              <a:spLocks noChangeShapeType="1"/>
            </p:cNvSpPr>
            <p:nvPr/>
          </p:nvSpPr>
          <p:spPr bwMode="auto">
            <a:xfrm>
              <a:off x="3961261" y="2372054"/>
              <a:ext cx="0" cy="169218"/>
            </a:xfrm>
            <a:prstGeom prst="line">
              <a:avLst/>
            </a:prstGeom>
            <a:noFill/>
            <a:ln w="9525">
              <a:solidFill>
                <a:srgbClr val="000000"/>
              </a:solidFill>
              <a:round/>
              <a:headEnd/>
              <a:tailEnd/>
            </a:ln>
          </p:spPr>
          <p:txBody>
            <a:bodyPr/>
            <a:lstStyle/>
            <a:p>
              <a:endParaRPr lang="en-US"/>
            </a:p>
          </p:txBody>
        </p:sp>
        <p:sp>
          <p:nvSpPr>
            <p:cNvPr id="61" name="Rectangle 919">
              <a:extLst>
                <a:ext uri="{FF2B5EF4-FFF2-40B4-BE49-F238E27FC236}">
                  <a16:creationId xmlns:a16="http://schemas.microsoft.com/office/drawing/2014/main" id="{5AC775C8-B343-495D-A571-92A824C5E417}"/>
                </a:ext>
              </a:extLst>
            </p:cNvPr>
            <p:cNvSpPr>
              <a:spLocks noChangeArrowheads="1"/>
            </p:cNvSpPr>
            <p:nvPr/>
          </p:nvSpPr>
          <p:spPr bwMode="auto">
            <a:xfrm>
              <a:off x="4297169"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Q4</a:t>
              </a:r>
              <a:endParaRPr lang="en-US"/>
            </a:p>
          </p:txBody>
        </p:sp>
        <p:sp>
          <p:nvSpPr>
            <p:cNvPr id="62" name="Line 920">
              <a:extLst>
                <a:ext uri="{FF2B5EF4-FFF2-40B4-BE49-F238E27FC236}">
                  <a16:creationId xmlns:a16="http://schemas.microsoft.com/office/drawing/2014/main" id="{BB9EF4E0-5062-41F3-9A27-D1C6EBDFE843}"/>
                </a:ext>
              </a:extLst>
            </p:cNvPr>
            <p:cNvSpPr>
              <a:spLocks noChangeShapeType="1"/>
            </p:cNvSpPr>
            <p:nvPr/>
          </p:nvSpPr>
          <p:spPr bwMode="auto">
            <a:xfrm>
              <a:off x="4217707" y="2372054"/>
              <a:ext cx="0" cy="169218"/>
            </a:xfrm>
            <a:prstGeom prst="line">
              <a:avLst/>
            </a:prstGeom>
            <a:noFill/>
            <a:ln w="9525">
              <a:solidFill>
                <a:srgbClr val="000000"/>
              </a:solidFill>
              <a:round/>
              <a:headEnd/>
              <a:tailEnd/>
            </a:ln>
          </p:spPr>
          <p:txBody>
            <a:bodyPr/>
            <a:lstStyle/>
            <a:p>
              <a:endParaRPr lang="en-US"/>
            </a:p>
          </p:txBody>
        </p:sp>
        <p:sp>
          <p:nvSpPr>
            <p:cNvPr id="63" name="Rectangle 921">
              <a:extLst>
                <a:ext uri="{FF2B5EF4-FFF2-40B4-BE49-F238E27FC236}">
                  <a16:creationId xmlns:a16="http://schemas.microsoft.com/office/drawing/2014/main" id="{B9DBC123-C637-4643-BD98-E85364D49474}"/>
                </a:ext>
              </a:extLst>
            </p:cNvPr>
            <p:cNvSpPr>
              <a:spLocks noChangeArrowheads="1"/>
            </p:cNvSpPr>
            <p:nvPr/>
          </p:nvSpPr>
          <p:spPr bwMode="auto">
            <a:xfrm>
              <a:off x="4553614"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Q1</a:t>
              </a:r>
              <a:endParaRPr lang="en-US"/>
            </a:p>
          </p:txBody>
        </p:sp>
        <p:sp>
          <p:nvSpPr>
            <p:cNvPr id="64" name="Line 922">
              <a:extLst>
                <a:ext uri="{FF2B5EF4-FFF2-40B4-BE49-F238E27FC236}">
                  <a16:creationId xmlns:a16="http://schemas.microsoft.com/office/drawing/2014/main" id="{0746E784-44F8-4080-9E5D-E6A730F25709}"/>
                </a:ext>
              </a:extLst>
            </p:cNvPr>
            <p:cNvSpPr>
              <a:spLocks noChangeShapeType="1"/>
            </p:cNvSpPr>
            <p:nvPr/>
          </p:nvSpPr>
          <p:spPr bwMode="auto">
            <a:xfrm>
              <a:off x="4472345" y="2372054"/>
              <a:ext cx="0" cy="169218"/>
            </a:xfrm>
            <a:prstGeom prst="line">
              <a:avLst/>
            </a:prstGeom>
            <a:noFill/>
            <a:ln w="9525">
              <a:solidFill>
                <a:srgbClr val="000000"/>
              </a:solidFill>
              <a:round/>
              <a:headEnd/>
              <a:tailEnd/>
            </a:ln>
          </p:spPr>
          <p:txBody>
            <a:bodyPr/>
            <a:lstStyle/>
            <a:p>
              <a:endParaRPr lang="en-US"/>
            </a:p>
          </p:txBody>
        </p:sp>
        <p:sp>
          <p:nvSpPr>
            <p:cNvPr id="65" name="Rectangle 923">
              <a:extLst>
                <a:ext uri="{FF2B5EF4-FFF2-40B4-BE49-F238E27FC236}">
                  <a16:creationId xmlns:a16="http://schemas.microsoft.com/office/drawing/2014/main" id="{D43A0FC3-E62F-4B14-AEB6-448839FCA0F2}"/>
                </a:ext>
              </a:extLst>
            </p:cNvPr>
            <p:cNvSpPr>
              <a:spLocks noChangeArrowheads="1"/>
            </p:cNvSpPr>
            <p:nvPr/>
          </p:nvSpPr>
          <p:spPr bwMode="auto">
            <a:xfrm>
              <a:off x="4806446"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Q2</a:t>
              </a:r>
              <a:endParaRPr lang="en-US"/>
            </a:p>
          </p:txBody>
        </p:sp>
        <p:sp>
          <p:nvSpPr>
            <p:cNvPr id="66" name="Line 924">
              <a:extLst>
                <a:ext uri="{FF2B5EF4-FFF2-40B4-BE49-F238E27FC236}">
                  <a16:creationId xmlns:a16="http://schemas.microsoft.com/office/drawing/2014/main" id="{A4BF5945-0903-49E6-810A-08B7F09BFED9}"/>
                </a:ext>
              </a:extLst>
            </p:cNvPr>
            <p:cNvSpPr>
              <a:spLocks noChangeShapeType="1"/>
            </p:cNvSpPr>
            <p:nvPr/>
          </p:nvSpPr>
          <p:spPr bwMode="auto">
            <a:xfrm>
              <a:off x="4726985" y="2372054"/>
              <a:ext cx="0" cy="169218"/>
            </a:xfrm>
            <a:prstGeom prst="line">
              <a:avLst/>
            </a:prstGeom>
            <a:noFill/>
            <a:ln w="9525">
              <a:solidFill>
                <a:srgbClr val="000000"/>
              </a:solidFill>
              <a:round/>
              <a:headEnd/>
              <a:tailEnd/>
            </a:ln>
          </p:spPr>
          <p:txBody>
            <a:bodyPr/>
            <a:lstStyle/>
            <a:p>
              <a:endParaRPr lang="en-US"/>
            </a:p>
          </p:txBody>
        </p:sp>
        <p:sp>
          <p:nvSpPr>
            <p:cNvPr id="67" name="Rectangle 925">
              <a:extLst>
                <a:ext uri="{FF2B5EF4-FFF2-40B4-BE49-F238E27FC236}">
                  <a16:creationId xmlns:a16="http://schemas.microsoft.com/office/drawing/2014/main" id="{0A84AAB5-52F0-4918-AC89-C40179E96AF4}"/>
                </a:ext>
              </a:extLst>
            </p:cNvPr>
            <p:cNvSpPr>
              <a:spLocks noChangeArrowheads="1"/>
            </p:cNvSpPr>
            <p:nvPr/>
          </p:nvSpPr>
          <p:spPr bwMode="auto">
            <a:xfrm>
              <a:off x="5061086"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Q3</a:t>
              </a:r>
              <a:endParaRPr lang="en-US"/>
            </a:p>
          </p:txBody>
        </p:sp>
        <p:sp>
          <p:nvSpPr>
            <p:cNvPr id="68" name="Line 926">
              <a:extLst>
                <a:ext uri="{FF2B5EF4-FFF2-40B4-BE49-F238E27FC236}">
                  <a16:creationId xmlns:a16="http://schemas.microsoft.com/office/drawing/2014/main" id="{DBCFD412-E2AB-4698-908A-CEF09B4310B2}"/>
                </a:ext>
              </a:extLst>
            </p:cNvPr>
            <p:cNvSpPr>
              <a:spLocks noChangeShapeType="1"/>
            </p:cNvSpPr>
            <p:nvPr/>
          </p:nvSpPr>
          <p:spPr bwMode="auto">
            <a:xfrm>
              <a:off x="4979817" y="2372054"/>
              <a:ext cx="0" cy="169218"/>
            </a:xfrm>
            <a:prstGeom prst="line">
              <a:avLst/>
            </a:prstGeom>
            <a:noFill/>
            <a:ln w="9525">
              <a:solidFill>
                <a:srgbClr val="000000"/>
              </a:solidFill>
              <a:round/>
              <a:headEnd/>
              <a:tailEnd/>
            </a:ln>
          </p:spPr>
          <p:txBody>
            <a:bodyPr/>
            <a:lstStyle/>
            <a:p>
              <a:endParaRPr lang="en-US"/>
            </a:p>
          </p:txBody>
        </p:sp>
        <p:sp>
          <p:nvSpPr>
            <p:cNvPr id="69" name="Rectangle 927">
              <a:extLst>
                <a:ext uri="{FF2B5EF4-FFF2-40B4-BE49-F238E27FC236}">
                  <a16:creationId xmlns:a16="http://schemas.microsoft.com/office/drawing/2014/main" id="{0B46A0DD-C25C-4A03-AA87-685538D08A17}"/>
                </a:ext>
              </a:extLst>
            </p:cNvPr>
            <p:cNvSpPr>
              <a:spLocks noChangeArrowheads="1"/>
            </p:cNvSpPr>
            <p:nvPr/>
          </p:nvSpPr>
          <p:spPr bwMode="auto">
            <a:xfrm>
              <a:off x="5315725"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Q4</a:t>
              </a:r>
              <a:endParaRPr lang="en-US"/>
            </a:p>
          </p:txBody>
        </p:sp>
        <p:sp>
          <p:nvSpPr>
            <p:cNvPr id="70" name="Line 928">
              <a:extLst>
                <a:ext uri="{FF2B5EF4-FFF2-40B4-BE49-F238E27FC236}">
                  <a16:creationId xmlns:a16="http://schemas.microsoft.com/office/drawing/2014/main" id="{11D91E03-5937-4C25-BAB3-8E0F60BC6C04}"/>
                </a:ext>
              </a:extLst>
            </p:cNvPr>
            <p:cNvSpPr>
              <a:spLocks noChangeShapeType="1"/>
            </p:cNvSpPr>
            <p:nvPr/>
          </p:nvSpPr>
          <p:spPr bwMode="auto">
            <a:xfrm>
              <a:off x="5236263" y="2372054"/>
              <a:ext cx="0" cy="169218"/>
            </a:xfrm>
            <a:prstGeom prst="line">
              <a:avLst/>
            </a:prstGeom>
            <a:noFill/>
            <a:ln w="9525">
              <a:solidFill>
                <a:srgbClr val="000000"/>
              </a:solidFill>
              <a:round/>
              <a:headEnd/>
              <a:tailEnd/>
            </a:ln>
          </p:spPr>
          <p:txBody>
            <a:bodyPr/>
            <a:lstStyle/>
            <a:p>
              <a:endParaRPr lang="en-US"/>
            </a:p>
          </p:txBody>
        </p:sp>
        <p:sp>
          <p:nvSpPr>
            <p:cNvPr id="71" name="Rectangle 929">
              <a:extLst>
                <a:ext uri="{FF2B5EF4-FFF2-40B4-BE49-F238E27FC236}">
                  <a16:creationId xmlns:a16="http://schemas.microsoft.com/office/drawing/2014/main" id="{C33BF7B9-1B4F-4F82-A848-81A08DBCB5B4}"/>
                </a:ext>
              </a:extLst>
            </p:cNvPr>
            <p:cNvSpPr>
              <a:spLocks noChangeArrowheads="1"/>
            </p:cNvSpPr>
            <p:nvPr/>
          </p:nvSpPr>
          <p:spPr bwMode="auto">
            <a:xfrm>
              <a:off x="5568558"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Q1</a:t>
              </a:r>
              <a:endParaRPr lang="en-US"/>
            </a:p>
          </p:txBody>
        </p:sp>
        <p:sp>
          <p:nvSpPr>
            <p:cNvPr id="72" name="Line 930">
              <a:extLst>
                <a:ext uri="{FF2B5EF4-FFF2-40B4-BE49-F238E27FC236}">
                  <a16:creationId xmlns:a16="http://schemas.microsoft.com/office/drawing/2014/main" id="{F70D0537-E6E0-45B9-94D9-8417DCCEAA0E}"/>
                </a:ext>
              </a:extLst>
            </p:cNvPr>
            <p:cNvSpPr>
              <a:spLocks noChangeShapeType="1"/>
            </p:cNvSpPr>
            <p:nvPr/>
          </p:nvSpPr>
          <p:spPr bwMode="auto">
            <a:xfrm>
              <a:off x="5490901" y="2372054"/>
              <a:ext cx="0" cy="169218"/>
            </a:xfrm>
            <a:prstGeom prst="line">
              <a:avLst/>
            </a:prstGeom>
            <a:noFill/>
            <a:ln w="9525">
              <a:solidFill>
                <a:srgbClr val="000000"/>
              </a:solidFill>
              <a:round/>
              <a:headEnd/>
              <a:tailEnd/>
            </a:ln>
          </p:spPr>
          <p:txBody>
            <a:bodyPr/>
            <a:lstStyle/>
            <a:p>
              <a:endParaRPr lang="en-US"/>
            </a:p>
          </p:txBody>
        </p:sp>
        <p:sp>
          <p:nvSpPr>
            <p:cNvPr id="73" name="Rectangle 931">
              <a:extLst>
                <a:ext uri="{FF2B5EF4-FFF2-40B4-BE49-F238E27FC236}">
                  <a16:creationId xmlns:a16="http://schemas.microsoft.com/office/drawing/2014/main" id="{CA754B23-2422-46BD-9C61-89E210078C7F}"/>
                </a:ext>
              </a:extLst>
            </p:cNvPr>
            <p:cNvSpPr>
              <a:spLocks noChangeArrowheads="1"/>
            </p:cNvSpPr>
            <p:nvPr/>
          </p:nvSpPr>
          <p:spPr bwMode="auto">
            <a:xfrm>
              <a:off x="5821390" y="2411461"/>
              <a:ext cx="93909"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Q2</a:t>
              </a:r>
              <a:endParaRPr lang="en-US"/>
            </a:p>
          </p:txBody>
        </p:sp>
        <p:sp>
          <p:nvSpPr>
            <p:cNvPr id="74" name="Line 932">
              <a:extLst>
                <a:ext uri="{FF2B5EF4-FFF2-40B4-BE49-F238E27FC236}">
                  <a16:creationId xmlns:a16="http://schemas.microsoft.com/office/drawing/2014/main" id="{FE0D8FCA-299C-4834-B58F-031913AC2D1C}"/>
                </a:ext>
              </a:extLst>
            </p:cNvPr>
            <p:cNvSpPr>
              <a:spLocks noChangeShapeType="1"/>
            </p:cNvSpPr>
            <p:nvPr/>
          </p:nvSpPr>
          <p:spPr bwMode="auto">
            <a:xfrm>
              <a:off x="5740123" y="2372054"/>
              <a:ext cx="0" cy="169218"/>
            </a:xfrm>
            <a:prstGeom prst="line">
              <a:avLst/>
            </a:prstGeom>
            <a:noFill/>
            <a:ln w="9525">
              <a:solidFill>
                <a:srgbClr val="000000"/>
              </a:solidFill>
              <a:round/>
              <a:headEnd/>
              <a:tailEnd/>
            </a:ln>
          </p:spPr>
          <p:txBody>
            <a:bodyPr/>
            <a:lstStyle/>
            <a:p>
              <a:endParaRPr lang="en-US"/>
            </a:p>
          </p:txBody>
        </p:sp>
        <p:sp>
          <p:nvSpPr>
            <p:cNvPr id="75" name="Rectangle 933">
              <a:extLst>
                <a:ext uri="{FF2B5EF4-FFF2-40B4-BE49-F238E27FC236}">
                  <a16:creationId xmlns:a16="http://schemas.microsoft.com/office/drawing/2014/main" id="{3FB0BD7D-CFDD-44D4-8139-D70E4CEC3E23}"/>
                </a:ext>
              </a:extLst>
            </p:cNvPr>
            <p:cNvSpPr>
              <a:spLocks noChangeArrowheads="1"/>
            </p:cNvSpPr>
            <p:nvPr/>
          </p:nvSpPr>
          <p:spPr bwMode="auto">
            <a:xfrm>
              <a:off x="6076030"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Q3</a:t>
              </a:r>
              <a:endParaRPr lang="en-US"/>
            </a:p>
          </p:txBody>
        </p:sp>
        <p:sp>
          <p:nvSpPr>
            <p:cNvPr id="76" name="Line 934">
              <a:extLst>
                <a:ext uri="{FF2B5EF4-FFF2-40B4-BE49-F238E27FC236}">
                  <a16:creationId xmlns:a16="http://schemas.microsoft.com/office/drawing/2014/main" id="{1D1E4907-85F4-4949-97F2-9BC2C337FD9E}"/>
                </a:ext>
              </a:extLst>
            </p:cNvPr>
            <p:cNvSpPr>
              <a:spLocks noChangeShapeType="1"/>
            </p:cNvSpPr>
            <p:nvPr/>
          </p:nvSpPr>
          <p:spPr bwMode="auto">
            <a:xfrm>
              <a:off x="5994762" y="2372054"/>
              <a:ext cx="0" cy="169218"/>
            </a:xfrm>
            <a:prstGeom prst="line">
              <a:avLst/>
            </a:prstGeom>
            <a:noFill/>
            <a:ln w="9525">
              <a:solidFill>
                <a:srgbClr val="000000"/>
              </a:solidFill>
              <a:round/>
              <a:headEnd/>
              <a:tailEnd/>
            </a:ln>
          </p:spPr>
          <p:txBody>
            <a:bodyPr/>
            <a:lstStyle/>
            <a:p>
              <a:endParaRPr lang="en-US"/>
            </a:p>
          </p:txBody>
        </p:sp>
        <p:sp>
          <p:nvSpPr>
            <p:cNvPr id="77" name="Rectangle 935">
              <a:extLst>
                <a:ext uri="{FF2B5EF4-FFF2-40B4-BE49-F238E27FC236}">
                  <a16:creationId xmlns:a16="http://schemas.microsoft.com/office/drawing/2014/main" id="{5D070063-8050-4F02-B9FD-ECF67EF0EB4B}"/>
                </a:ext>
              </a:extLst>
            </p:cNvPr>
            <p:cNvSpPr>
              <a:spLocks noChangeArrowheads="1"/>
            </p:cNvSpPr>
            <p:nvPr/>
          </p:nvSpPr>
          <p:spPr bwMode="auto">
            <a:xfrm>
              <a:off x="6332474"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Q4</a:t>
              </a:r>
              <a:endParaRPr lang="en-US" dirty="0"/>
            </a:p>
          </p:txBody>
        </p:sp>
        <p:sp>
          <p:nvSpPr>
            <p:cNvPr id="78" name="Line 936">
              <a:extLst>
                <a:ext uri="{FF2B5EF4-FFF2-40B4-BE49-F238E27FC236}">
                  <a16:creationId xmlns:a16="http://schemas.microsoft.com/office/drawing/2014/main" id="{15D587AF-E8F1-41FE-8EA3-5724449A7765}"/>
                </a:ext>
              </a:extLst>
            </p:cNvPr>
            <p:cNvSpPr>
              <a:spLocks noChangeShapeType="1"/>
            </p:cNvSpPr>
            <p:nvPr/>
          </p:nvSpPr>
          <p:spPr bwMode="auto">
            <a:xfrm>
              <a:off x="6251207" y="2372054"/>
              <a:ext cx="0" cy="169218"/>
            </a:xfrm>
            <a:prstGeom prst="line">
              <a:avLst/>
            </a:prstGeom>
            <a:noFill/>
            <a:ln w="9525">
              <a:solidFill>
                <a:srgbClr val="000000"/>
              </a:solidFill>
              <a:round/>
              <a:headEnd/>
              <a:tailEnd/>
            </a:ln>
          </p:spPr>
          <p:txBody>
            <a:bodyPr/>
            <a:lstStyle/>
            <a:p>
              <a:endParaRPr lang="en-US"/>
            </a:p>
          </p:txBody>
        </p:sp>
        <p:sp>
          <p:nvSpPr>
            <p:cNvPr id="79" name="Rectangle 937">
              <a:extLst>
                <a:ext uri="{FF2B5EF4-FFF2-40B4-BE49-F238E27FC236}">
                  <a16:creationId xmlns:a16="http://schemas.microsoft.com/office/drawing/2014/main" id="{980919B6-D5DE-444F-82E0-C319AF2936BD}"/>
                </a:ext>
              </a:extLst>
            </p:cNvPr>
            <p:cNvSpPr>
              <a:spLocks noChangeArrowheads="1"/>
            </p:cNvSpPr>
            <p:nvPr/>
          </p:nvSpPr>
          <p:spPr bwMode="auto">
            <a:xfrm>
              <a:off x="6585308"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rPr>
                <a:t>Q1</a:t>
              </a:r>
              <a:endParaRPr lang="en-US"/>
            </a:p>
          </p:txBody>
        </p:sp>
        <p:sp>
          <p:nvSpPr>
            <p:cNvPr id="80" name="Line 938">
              <a:extLst>
                <a:ext uri="{FF2B5EF4-FFF2-40B4-BE49-F238E27FC236}">
                  <a16:creationId xmlns:a16="http://schemas.microsoft.com/office/drawing/2014/main" id="{EBB050F1-443C-43E1-83E2-C2E3ED1DB4FD}"/>
                </a:ext>
              </a:extLst>
            </p:cNvPr>
            <p:cNvSpPr>
              <a:spLocks noChangeShapeType="1"/>
            </p:cNvSpPr>
            <p:nvPr/>
          </p:nvSpPr>
          <p:spPr bwMode="auto">
            <a:xfrm>
              <a:off x="6507652" y="2372054"/>
              <a:ext cx="0" cy="169218"/>
            </a:xfrm>
            <a:prstGeom prst="line">
              <a:avLst/>
            </a:prstGeom>
            <a:noFill/>
            <a:ln w="9525">
              <a:solidFill>
                <a:srgbClr val="000000"/>
              </a:solidFill>
              <a:round/>
              <a:headEnd/>
              <a:tailEnd/>
            </a:ln>
          </p:spPr>
          <p:txBody>
            <a:bodyPr/>
            <a:lstStyle/>
            <a:p>
              <a:endParaRPr lang="en-US"/>
            </a:p>
          </p:txBody>
        </p:sp>
        <p:sp>
          <p:nvSpPr>
            <p:cNvPr id="81" name="Rectangle 939">
              <a:extLst>
                <a:ext uri="{FF2B5EF4-FFF2-40B4-BE49-F238E27FC236}">
                  <a16:creationId xmlns:a16="http://schemas.microsoft.com/office/drawing/2014/main" id="{37747F25-1011-4297-A8DF-244082BE78EC}"/>
                </a:ext>
              </a:extLst>
            </p:cNvPr>
            <p:cNvSpPr>
              <a:spLocks noChangeArrowheads="1"/>
            </p:cNvSpPr>
            <p:nvPr/>
          </p:nvSpPr>
          <p:spPr bwMode="auto">
            <a:xfrm>
              <a:off x="6838141"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Q2</a:t>
              </a:r>
              <a:endParaRPr lang="en-US" dirty="0"/>
            </a:p>
          </p:txBody>
        </p:sp>
        <p:sp>
          <p:nvSpPr>
            <p:cNvPr id="82" name="Line 940">
              <a:extLst>
                <a:ext uri="{FF2B5EF4-FFF2-40B4-BE49-F238E27FC236}">
                  <a16:creationId xmlns:a16="http://schemas.microsoft.com/office/drawing/2014/main" id="{1096E8D5-C039-48FA-BFA2-437A1A1505C1}"/>
                </a:ext>
              </a:extLst>
            </p:cNvPr>
            <p:cNvSpPr>
              <a:spLocks noChangeShapeType="1"/>
            </p:cNvSpPr>
            <p:nvPr/>
          </p:nvSpPr>
          <p:spPr bwMode="auto">
            <a:xfrm>
              <a:off x="6756873" y="2372054"/>
              <a:ext cx="0" cy="169218"/>
            </a:xfrm>
            <a:prstGeom prst="line">
              <a:avLst/>
            </a:prstGeom>
            <a:noFill/>
            <a:ln w="9525">
              <a:solidFill>
                <a:srgbClr val="000000"/>
              </a:solidFill>
              <a:round/>
              <a:headEnd/>
              <a:tailEnd/>
            </a:ln>
          </p:spPr>
          <p:txBody>
            <a:bodyPr/>
            <a:lstStyle/>
            <a:p>
              <a:endParaRPr lang="en-US"/>
            </a:p>
          </p:txBody>
        </p:sp>
        <p:sp>
          <p:nvSpPr>
            <p:cNvPr id="83" name="Rectangle 941">
              <a:extLst>
                <a:ext uri="{FF2B5EF4-FFF2-40B4-BE49-F238E27FC236}">
                  <a16:creationId xmlns:a16="http://schemas.microsoft.com/office/drawing/2014/main" id="{ACEFD930-5DC3-462B-ABBB-DE06EBDC0F93}"/>
                </a:ext>
              </a:extLst>
            </p:cNvPr>
            <p:cNvSpPr>
              <a:spLocks noChangeArrowheads="1"/>
            </p:cNvSpPr>
            <p:nvPr/>
          </p:nvSpPr>
          <p:spPr bwMode="auto">
            <a:xfrm>
              <a:off x="7090974"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Q3</a:t>
              </a:r>
              <a:endParaRPr lang="en-US" dirty="0"/>
            </a:p>
          </p:txBody>
        </p:sp>
        <p:sp>
          <p:nvSpPr>
            <p:cNvPr id="84" name="Line 942">
              <a:extLst>
                <a:ext uri="{FF2B5EF4-FFF2-40B4-BE49-F238E27FC236}">
                  <a16:creationId xmlns:a16="http://schemas.microsoft.com/office/drawing/2014/main" id="{3ACE5223-5DCC-4D47-8D5E-6C0EF5D2AF4F}"/>
                </a:ext>
              </a:extLst>
            </p:cNvPr>
            <p:cNvSpPr>
              <a:spLocks noChangeShapeType="1"/>
            </p:cNvSpPr>
            <p:nvPr/>
          </p:nvSpPr>
          <p:spPr bwMode="auto">
            <a:xfrm>
              <a:off x="7011512" y="2372054"/>
              <a:ext cx="0" cy="169218"/>
            </a:xfrm>
            <a:prstGeom prst="line">
              <a:avLst/>
            </a:prstGeom>
            <a:noFill/>
            <a:ln w="9525">
              <a:solidFill>
                <a:srgbClr val="000000"/>
              </a:solidFill>
              <a:round/>
              <a:headEnd/>
              <a:tailEnd/>
            </a:ln>
          </p:spPr>
          <p:txBody>
            <a:bodyPr/>
            <a:lstStyle/>
            <a:p>
              <a:endParaRPr lang="en-US"/>
            </a:p>
          </p:txBody>
        </p:sp>
        <p:sp>
          <p:nvSpPr>
            <p:cNvPr id="85" name="Rectangle 943">
              <a:extLst>
                <a:ext uri="{FF2B5EF4-FFF2-40B4-BE49-F238E27FC236}">
                  <a16:creationId xmlns:a16="http://schemas.microsoft.com/office/drawing/2014/main" id="{5CE3CAA6-FA27-49DA-B617-A60269E90008}"/>
                </a:ext>
              </a:extLst>
            </p:cNvPr>
            <p:cNvSpPr>
              <a:spLocks noChangeArrowheads="1"/>
            </p:cNvSpPr>
            <p:nvPr/>
          </p:nvSpPr>
          <p:spPr bwMode="auto">
            <a:xfrm>
              <a:off x="7347418"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Q4</a:t>
              </a:r>
              <a:endParaRPr lang="en-US" dirty="0"/>
            </a:p>
          </p:txBody>
        </p:sp>
        <p:sp>
          <p:nvSpPr>
            <p:cNvPr id="86" name="Line 944">
              <a:extLst>
                <a:ext uri="{FF2B5EF4-FFF2-40B4-BE49-F238E27FC236}">
                  <a16:creationId xmlns:a16="http://schemas.microsoft.com/office/drawing/2014/main" id="{BBCF1B7B-CD4D-4156-9EAD-86E7FAE8466B}"/>
                </a:ext>
              </a:extLst>
            </p:cNvPr>
            <p:cNvSpPr>
              <a:spLocks noChangeShapeType="1"/>
            </p:cNvSpPr>
            <p:nvPr/>
          </p:nvSpPr>
          <p:spPr bwMode="auto">
            <a:xfrm>
              <a:off x="7266151" y="2372054"/>
              <a:ext cx="0" cy="169218"/>
            </a:xfrm>
            <a:prstGeom prst="line">
              <a:avLst/>
            </a:prstGeom>
            <a:noFill/>
            <a:ln w="9525">
              <a:solidFill>
                <a:srgbClr val="000000"/>
              </a:solidFill>
              <a:round/>
              <a:headEnd/>
              <a:tailEnd/>
            </a:ln>
          </p:spPr>
          <p:txBody>
            <a:bodyPr/>
            <a:lstStyle/>
            <a:p>
              <a:endParaRPr lang="en-US"/>
            </a:p>
          </p:txBody>
        </p:sp>
        <p:sp>
          <p:nvSpPr>
            <p:cNvPr id="87" name="Rectangle 945">
              <a:extLst>
                <a:ext uri="{FF2B5EF4-FFF2-40B4-BE49-F238E27FC236}">
                  <a16:creationId xmlns:a16="http://schemas.microsoft.com/office/drawing/2014/main" id="{2261E29C-805F-41C1-82E0-00119E1F8EFF}"/>
                </a:ext>
              </a:extLst>
            </p:cNvPr>
            <p:cNvSpPr>
              <a:spLocks noChangeArrowheads="1"/>
            </p:cNvSpPr>
            <p:nvPr/>
          </p:nvSpPr>
          <p:spPr bwMode="auto">
            <a:xfrm>
              <a:off x="7600252" y="2411461"/>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Q1</a:t>
              </a:r>
              <a:endParaRPr lang="en-US" dirty="0"/>
            </a:p>
          </p:txBody>
        </p:sp>
        <p:sp>
          <p:nvSpPr>
            <p:cNvPr id="88" name="Line 946">
              <a:extLst>
                <a:ext uri="{FF2B5EF4-FFF2-40B4-BE49-F238E27FC236}">
                  <a16:creationId xmlns:a16="http://schemas.microsoft.com/office/drawing/2014/main" id="{0BEF3BF2-6EAD-498F-9D3F-4757400C6ED7}"/>
                </a:ext>
              </a:extLst>
            </p:cNvPr>
            <p:cNvSpPr>
              <a:spLocks noChangeShapeType="1"/>
            </p:cNvSpPr>
            <p:nvPr/>
          </p:nvSpPr>
          <p:spPr bwMode="auto">
            <a:xfrm>
              <a:off x="7522596" y="2372054"/>
              <a:ext cx="0" cy="169218"/>
            </a:xfrm>
            <a:prstGeom prst="line">
              <a:avLst/>
            </a:prstGeom>
            <a:noFill/>
            <a:ln w="9525">
              <a:solidFill>
                <a:srgbClr val="000000"/>
              </a:solidFill>
              <a:round/>
              <a:headEnd/>
              <a:tailEnd/>
            </a:ln>
          </p:spPr>
          <p:txBody>
            <a:bodyPr/>
            <a:lstStyle/>
            <a:p>
              <a:endParaRPr lang="en-US"/>
            </a:p>
          </p:txBody>
        </p:sp>
        <p:sp>
          <p:nvSpPr>
            <p:cNvPr id="89" name="Line 950">
              <a:extLst>
                <a:ext uri="{FF2B5EF4-FFF2-40B4-BE49-F238E27FC236}">
                  <a16:creationId xmlns:a16="http://schemas.microsoft.com/office/drawing/2014/main" id="{C5C2019D-70EA-486A-BF21-F00308D47B12}"/>
                </a:ext>
              </a:extLst>
            </p:cNvPr>
            <p:cNvSpPr>
              <a:spLocks noChangeShapeType="1"/>
            </p:cNvSpPr>
            <p:nvPr/>
          </p:nvSpPr>
          <p:spPr bwMode="auto">
            <a:xfrm>
              <a:off x="381000" y="2541272"/>
              <a:ext cx="19165" cy="3712945"/>
            </a:xfrm>
            <a:prstGeom prst="line">
              <a:avLst/>
            </a:prstGeom>
            <a:noFill/>
            <a:ln w="7938">
              <a:solidFill>
                <a:srgbClr val="000000"/>
              </a:solidFill>
              <a:round/>
              <a:headEnd/>
              <a:tailEnd/>
            </a:ln>
          </p:spPr>
          <p:txBody>
            <a:bodyPr/>
            <a:lstStyle/>
            <a:p>
              <a:endParaRPr lang="en-US"/>
            </a:p>
          </p:txBody>
        </p:sp>
        <p:sp>
          <p:nvSpPr>
            <p:cNvPr id="90" name="Line 951">
              <a:extLst>
                <a:ext uri="{FF2B5EF4-FFF2-40B4-BE49-F238E27FC236}">
                  <a16:creationId xmlns:a16="http://schemas.microsoft.com/office/drawing/2014/main" id="{4545FA04-FAFF-4E05-9BCF-6C608453346B}"/>
                </a:ext>
              </a:extLst>
            </p:cNvPr>
            <p:cNvSpPr>
              <a:spLocks noChangeShapeType="1"/>
            </p:cNvSpPr>
            <p:nvPr/>
          </p:nvSpPr>
          <p:spPr bwMode="auto">
            <a:xfrm>
              <a:off x="1425707" y="2541272"/>
              <a:ext cx="12234" cy="3703841"/>
            </a:xfrm>
            <a:prstGeom prst="line">
              <a:avLst/>
            </a:prstGeom>
            <a:noFill/>
            <a:ln w="7938">
              <a:solidFill>
                <a:srgbClr val="000000"/>
              </a:solidFill>
              <a:round/>
              <a:headEnd/>
              <a:tailEnd/>
            </a:ln>
          </p:spPr>
          <p:txBody>
            <a:bodyPr/>
            <a:lstStyle/>
            <a:p>
              <a:endParaRPr lang="en-US"/>
            </a:p>
          </p:txBody>
        </p:sp>
        <p:sp>
          <p:nvSpPr>
            <p:cNvPr id="91" name="Line 952">
              <a:extLst>
                <a:ext uri="{FF2B5EF4-FFF2-40B4-BE49-F238E27FC236}">
                  <a16:creationId xmlns:a16="http://schemas.microsoft.com/office/drawing/2014/main" id="{42AF0D87-980E-440C-B928-990ECBF3D739}"/>
                </a:ext>
              </a:extLst>
            </p:cNvPr>
            <p:cNvSpPr>
              <a:spLocks noChangeShapeType="1"/>
            </p:cNvSpPr>
            <p:nvPr/>
          </p:nvSpPr>
          <p:spPr bwMode="auto">
            <a:xfrm>
              <a:off x="2440652" y="2541272"/>
              <a:ext cx="11425" cy="3687447"/>
            </a:xfrm>
            <a:prstGeom prst="line">
              <a:avLst/>
            </a:prstGeom>
            <a:noFill/>
            <a:ln w="7938">
              <a:solidFill>
                <a:srgbClr val="000000"/>
              </a:solidFill>
              <a:round/>
              <a:headEnd/>
              <a:tailEnd/>
            </a:ln>
          </p:spPr>
          <p:txBody>
            <a:bodyPr/>
            <a:lstStyle/>
            <a:p>
              <a:endParaRPr lang="en-US"/>
            </a:p>
          </p:txBody>
        </p:sp>
        <p:sp>
          <p:nvSpPr>
            <p:cNvPr id="92" name="Line 953">
              <a:extLst>
                <a:ext uri="{FF2B5EF4-FFF2-40B4-BE49-F238E27FC236}">
                  <a16:creationId xmlns:a16="http://schemas.microsoft.com/office/drawing/2014/main" id="{8B1CFA27-3035-41C1-B464-EDCE26E7565E}"/>
                </a:ext>
              </a:extLst>
            </p:cNvPr>
            <p:cNvSpPr>
              <a:spLocks noChangeShapeType="1"/>
            </p:cNvSpPr>
            <p:nvPr/>
          </p:nvSpPr>
          <p:spPr bwMode="auto">
            <a:xfrm>
              <a:off x="3457400" y="2541272"/>
              <a:ext cx="16758" cy="3703841"/>
            </a:xfrm>
            <a:prstGeom prst="line">
              <a:avLst/>
            </a:prstGeom>
            <a:noFill/>
            <a:ln w="7938">
              <a:solidFill>
                <a:srgbClr val="000000"/>
              </a:solidFill>
              <a:round/>
              <a:headEnd/>
              <a:tailEnd/>
            </a:ln>
          </p:spPr>
          <p:txBody>
            <a:bodyPr/>
            <a:lstStyle/>
            <a:p>
              <a:endParaRPr lang="en-US"/>
            </a:p>
          </p:txBody>
        </p:sp>
        <p:sp>
          <p:nvSpPr>
            <p:cNvPr id="93" name="Line 954">
              <a:extLst>
                <a:ext uri="{FF2B5EF4-FFF2-40B4-BE49-F238E27FC236}">
                  <a16:creationId xmlns:a16="http://schemas.microsoft.com/office/drawing/2014/main" id="{D00EBCDA-C600-4545-9742-B86A29591823}"/>
                </a:ext>
              </a:extLst>
            </p:cNvPr>
            <p:cNvSpPr>
              <a:spLocks noChangeShapeType="1"/>
            </p:cNvSpPr>
            <p:nvPr/>
          </p:nvSpPr>
          <p:spPr bwMode="auto">
            <a:xfrm>
              <a:off x="4472344" y="2541272"/>
              <a:ext cx="29229" cy="3703841"/>
            </a:xfrm>
            <a:prstGeom prst="line">
              <a:avLst/>
            </a:prstGeom>
            <a:noFill/>
            <a:ln w="7938">
              <a:solidFill>
                <a:srgbClr val="000000"/>
              </a:solidFill>
              <a:round/>
              <a:headEnd/>
              <a:tailEnd/>
            </a:ln>
          </p:spPr>
          <p:txBody>
            <a:bodyPr/>
            <a:lstStyle/>
            <a:p>
              <a:endParaRPr lang="en-US"/>
            </a:p>
          </p:txBody>
        </p:sp>
        <p:sp>
          <p:nvSpPr>
            <p:cNvPr id="94" name="Line 955">
              <a:extLst>
                <a:ext uri="{FF2B5EF4-FFF2-40B4-BE49-F238E27FC236}">
                  <a16:creationId xmlns:a16="http://schemas.microsoft.com/office/drawing/2014/main" id="{14F1D78B-B549-4D6A-980A-B4A9C8B58C4B}"/>
                </a:ext>
              </a:extLst>
            </p:cNvPr>
            <p:cNvSpPr>
              <a:spLocks noChangeShapeType="1"/>
            </p:cNvSpPr>
            <p:nvPr/>
          </p:nvSpPr>
          <p:spPr bwMode="auto">
            <a:xfrm>
              <a:off x="5490901" y="2541272"/>
              <a:ext cx="8857" cy="3703841"/>
            </a:xfrm>
            <a:prstGeom prst="line">
              <a:avLst/>
            </a:prstGeom>
            <a:noFill/>
            <a:ln w="7938">
              <a:solidFill>
                <a:srgbClr val="000000"/>
              </a:solidFill>
              <a:round/>
              <a:headEnd/>
              <a:tailEnd/>
            </a:ln>
          </p:spPr>
          <p:txBody>
            <a:bodyPr/>
            <a:lstStyle/>
            <a:p>
              <a:endParaRPr lang="en-US"/>
            </a:p>
          </p:txBody>
        </p:sp>
        <p:sp>
          <p:nvSpPr>
            <p:cNvPr id="95" name="Line 956">
              <a:extLst>
                <a:ext uri="{FF2B5EF4-FFF2-40B4-BE49-F238E27FC236}">
                  <a16:creationId xmlns:a16="http://schemas.microsoft.com/office/drawing/2014/main" id="{61E81356-BCC2-43D0-A38A-85EB91FBB877}"/>
                </a:ext>
              </a:extLst>
            </p:cNvPr>
            <p:cNvSpPr>
              <a:spLocks noChangeShapeType="1"/>
            </p:cNvSpPr>
            <p:nvPr/>
          </p:nvSpPr>
          <p:spPr bwMode="auto">
            <a:xfrm>
              <a:off x="6507652" y="2541272"/>
              <a:ext cx="0" cy="3687447"/>
            </a:xfrm>
            <a:prstGeom prst="line">
              <a:avLst/>
            </a:prstGeom>
            <a:noFill/>
            <a:ln w="7938">
              <a:solidFill>
                <a:srgbClr val="000000"/>
              </a:solidFill>
              <a:round/>
              <a:headEnd/>
              <a:tailEnd/>
            </a:ln>
          </p:spPr>
          <p:txBody>
            <a:bodyPr/>
            <a:lstStyle/>
            <a:p>
              <a:endParaRPr lang="en-US"/>
            </a:p>
          </p:txBody>
        </p:sp>
        <p:sp>
          <p:nvSpPr>
            <p:cNvPr id="96" name="Line 957">
              <a:extLst>
                <a:ext uri="{FF2B5EF4-FFF2-40B4-BE49-F238E27FC236}">
                  <a16:creationId xmlns:a16="http://schemas.microsoft.com/office/drawing/2014/main" id="{57B38A7D-117C-444E-A11F-C4B229929A52}"/>
                </a:ext>
              </a:extLst>
            </p:cNvPr>
            <p:cNvSpPr>
              <a:spLocks noChangeShapeType="1"/>
            </p:cNvSpPr>
            <p:nvPr/>
          </p:nvSpPr>
          <p:spPr bwMode="auto">
            <a:xfrm flipH="1">
              <a:off x="7500423" y="2541272"/>
              <a:ext cx="22174" cy="3687447"/>
            </a:xfrm>
            <a:prstGeom prst="line">
              <a:avLst/>
            </a:prstGeom>
            <a:noFill/>
            <a:ln w="7938">
              <a:solidFill>
                <a:srgbClr val="000000"/>
              </a:solidFill>
              <a:round/>
              <a:headEnd/>
              <a:tailEnd/>
            </a:ln>
          </p:spPr>
          <p:txBody>
            <a:bodyPr/>
            <a:lstStyle/>
            <a:p>
              <a:endParaRPr lang="en-US"/>
            </a:p>
          </p:txBody>
        </p:sp>
        <p:sp>
          <p:nvSpPr>
            <p:cNvPr id="97" name="Line 963">
              <a:extLst>
                <a:ext uri="{FF2B5EF4-FFF2-40B4-BE49-F238E27FC236}">
                  <a16:creationId xmlns:a16="http://schemas.microsoft.com/office/drawing/2014/main" id="{C53C8298-AA4C-472F-B0E2-4D75199BB9CC}"/>
                </a:ext>
              </a:extLst>
            </p:cNvPr>
            <p:cNvSpPr>
              <a:spLocks noChangeShapeType="1"/>
            </p:cNvSpPr>
            <p:nvPr/>
          </p:nvSpPr>
          <p:spPr bwMode="auto">
            <a:xfrm flipH="1">
              <a:off x="8532595" y="1966394"/>
              <a:ext cx="1805" cy="4262325"/>
            </a:xfrm>
            <a:prstGeom prst="line">
              <a:avLst/>
            </a:prstGeom>
            <a:noFill/>
            <a:ln w="9525">
              <a:solidFill>
                <a:srgbClr val="000000"/>
              </a:solidFill>
              <a:round/>
              <a:headEnd/>
              <a:tailEnd/>
            </a:ln>
          </p:spPr>
          <p:txBody>
            <a:bodyPr/>
            <a:lstStyle/>
            <a:p>
              <a:endParaRPr lang="en-US"/>
            </a:p>
          </p:txBody>
        </p:sp>
        <p:sp>
          <p:nvSpPr>
            <p:cNvPr id="98" name="Line 964">
              <a:extLst>
                <a:ext uri="{FF2B5EF4-FFF2-40B4-BE49-F238E27FC236}">
                  <a16:creationId xmlns:a16="http://schemas.microsoft.com/office/drawing/2014/main" id="{77DBFECB-8404-42DE-9429-222B738A27ED}"/>
                </a:ext>
              </a:extLst>
            </p:cNvPr>
            <p:cNvSpPr>
              <a:spLocks noChangeShapeType="1"/>
            </p:cNvSpPr>
            <p:nvPr/>
          </p:nvSpPr>
          <p:spPr bwMode="auto">
            <a:xfrm>
              <a:off x="7773623" y="2541272"/>
              <a:ext cx="0" cy="0"/>
            </a:xfrm>
            <a:prstGeom prst="line">
              <a:avLst/>
            </a:prstGeom>
            <a:noFill/>
            <a:ln w="9525">
              <a:solidFill>
                <a:srgbClr val="000000"/>
              </a:solidFill>
              <a:round/>
              <a:headEnd/>
              <a:tailEnd/>
            </a:ln>
          </p:spPr>
          <p:txBody>
            <a:bodyPr/>
            <a:lstStyle/>
            <a:p>
              <a:endParaRPr lang="en-US"/>
            </a:p>
          </p:txBody>
        </p:sp>
        <p:sp>
          <p:nvSpPr>
            <p:cNvPr id="99" name="Freeform 1061">
              <a:extLst>
                <a:ext uri="{FF2B5EF4-FFF2-40B4-BE49-F238E27FC236}">
                  <a16:creationId xmlns:a16="http://schemas.microsoft.com/office/drawing/2014/main" id="{31898497-E43A-4755-A68B-E4808CB2F3E4}"/>
                </a:ext>
              </a:extLst>
            </p:cNvPr>
            <p:cNvSpPr>
              <a:spLocks/>
            </p:cNvSpPr>
            <p:nvPr/>
          </p:nvSpPr>
          <p:spPr bwMode="auto">
            <a:xfrm>
              <a:off x="2753864" y="1777283"/>
              <a:ext cx="160296" cy="183199"/>
            </a:xfrm>
            <a:custGeom>
              <a:avLst/>
              <a:gdLst/>
              <a:ahLst/>
              <a:cxnLst>
                <a:cxn ang="0">
                  <a:pos x="44" y="0"/>
                </a:cxn>
                <a:cxn ang="0">
                  <a:pos x="35" y="36"/>
                </a:cxn>
                <a:cxn ang="0">
                  <a:pos x="0" y="36"/>
                </a:cxn>
                <a:cxn ang="0">
                  <a:pos x="29" y="57"/>
                </a:cxn>
                <a:cxn ang="0">
                  <a:pos x="18" y="92"/>
                </a:cxn>
                <a:cxn ang="0">
                  <a:pos x="44" y="71"/>
                </a:cxn>
                <a:cxn ang="0">
                  <a:pos x="70" y="92"/>
                </a:cxn>
                <a:cxn ang="0">
                  <a:pos x="60" y="57"/>
                </a:cxn>
                <a:cxn ang="0">
                  <a:pos x="89" y="36"/>
                </a:cxn>
                <a:cxn ang="0">
                  <a:pos x="53" y="36"/>
                </a:cxn>
                <a:cxn ang="0">
                  <a:pos x="44" y="0"/>
                </a:cxn>
              </a:cxnLst>
              <a:rect l="0" t="0" r="r" b="b"/>
              <a:pathLst>
                <a:path w="89" h="92">
                  <a:moveTo>
                    <a:pt x="44" y="0"/>
                  </a:moveTo>
                  <a:lnTo>
                    <a:pt x="35" y="36"/>
                  </a:lnTo>
                  <a:lnTo>
                    <a:pt x="0" y="36"/>
                  </a:lnTo>
                  <a:lnTo>
                    <a:pt x="29" y="57"/>
                  </a:lnTo>
                  <a:lnTo>
                    <a:pt x="18" y="92"/>
                  </a:lnTo>
                  <a:lnTo>
                    <a:pt x="44" y="71"/>
                  </a:lnTo>
                  <a:lnTo>
                    <a:pt x="70" y="92"/>
                  </a:lnTo>
                  <a:lnTo>
                    <a:pt x="60" y="57"/>
                  </a:lnTo>
                  <a:lnTo>
                    <a:pt x="89" y="36"/>
                  </a:lnTo>
                  <a:lnTo>
                    <a:pt x="53" y="36"/>
                  </a:lnTo>
                  <a:lnTo>
                    <a:pt x="44" y="0"/>
                  </a:lnTo>
                  <a:close/>
                </a:path>
              </a:pathLst>
            </a:custGeom>
            <a:solidFill>
              <a:srgbClr val="FF0000"/>
            </a:solidFill>
            <a:ln w="7938">
              <a:solidFill>
                <a:srgbClr val="000000"/>
              </a:solidFill>
              <a:prstDash val="solid"/>
              <a:round/>
              <a:headEnd/>
              <a:tailEnd/>
            </a:ln>
          </p:spPr>
          <p:txBody>
            <a:bodyPr/>
            <a:lstStyle/>
            <a:p>
              <a:endParaRPr lang="en-US"/>
            </a:p>
          </p:txBody>
        </p:sp>
        <p:sp>
          <p:nvSpPr>
            <p:cNvPr id="100" name="Freeform 1113">
              <a:extLst>
                <a:ext uri="{FF2B5EF4-FFF2-40B4-BE49-F238E27FC236}">
                  <a16:creationId xmlns:a16="http://schemas.microsoft.com/office/drawing/2014/main" id="{6AA83F95-B3D6-463D-873A-58EC71ED29A7}"/>
                </a:ext>
              </a:extLst>
            </p:cNvPr>
            <p:cNvSpPr>
              <a:spLocks/>
            </p:cNvSpPr>
            <p:nvPr/>
          </p:nvSpPr>
          <p:spPr bwMode="auto">
            <a:xfrm>
              <a:off x="534471" y="1733801"/>
              <a:ext cx="169007" cy="207095"/>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C0C0C0"/>
            </a:solidFill>
            <a:ln w="7938">
              <a:solidFill>
                <a:srgbClr val="000000"/>
              </a:solidFill>
              <a:prstDash val="solid"/>
              <a:round/>
              <a:headEnd/>
              <a:tailEnd/>
            </a:ln>
          </p:spPr>
          <p:txBody>
            <a:bodyPr/>
            <a:lstStyle/>
            <a:p>
              <a:endParaRPr lang="en-US"/>
            </a:p>
          </p:txBody>
        </p:sp>
        <p:sp>
          <p:nvSpPr>
            <p:cNvPr id="101" name="Freeform 1113">
              <a:extLst>
                <a:ext uri="{FF2B5EF4-FFF2-40B4-BE49-F238E27FC236}">
                  <a16:creationId xmlns:a16="http://schemas.microsoft.com/office/drawing/2014/main" id="{B71F4B79-B5E3-4E21-8B89-204FA1644353}"/>
                </a:ext>
              </a:extLst>
            </p:cNvPr>
            <p:cNvSpPr>
              <a:spLocks/>
            </p:cNvSpPr>
            <p:nvPr/>
          </p:nvSpPr>
          <p:spPr bwMode="auto">
            <a:xfrm>
              <a:off x="3623437" y="1704771"/>
              <a:ext cx="169007" cy="207095"/>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C0C0C0"/>
            </a:solidFill>
            <a:ln w="7938">
              <a:solidFill>
                <a:srgbClr val="000000"/>
              </a:solidFill>
              <a:prstDash val="solid"/>
              <a:round/>
              <a:headEnd/>
              <a:tailEnd/>
            </a:ln>
          </p:spPr>
          <p:txBody>
            <a:bodyPr/>
            <a:lstStyle/>
            <a:p>
              <a:endParaRPr lang="en-US"/>
            </a:p>
          </p:txBody>
        </p:sp>
        <p:cxnSp>
          <p:nvCxnSpPr>
            <p:cNvPr id="102" name="Straight Connector 101">
              <a:extLst>
                <a:ext uri="{FF2B5EF4-FFF2-40B4-BE49-F238E27FC236}">
                  <a16:creationId xmlns:a16="http://schemas.microsoft.com/office/drawing/2014/main" id="{7057911F-6CA8-45F5-A5E7-A67B46D127E6}"/>
                </a:ext>
              </a:extLst>
            </p:cNvPr>
            <p:cNvCxnSpPr/>
            <p:nvPr/>
          </p:nvCxnSpPr>
          <p:spPr>
            <a:xfrm>
              <a:off x="2826841" y="2577134"/>
              <a:ext cx="7234" cy="3657600"/>
            </a:xfrm>
            <a:prstGeom prst="line">
              <a:avLst/>
            </a:prstGeom>
            <a:ln w="28575">
              <a:solidFill>
                <a:srgbClr val="824100"/>
              </a:solidFill>
              <a:prstDash val="dash"/>
            </a:ln>
          </p:spPr>
          <p:style>
            <a:lnRef idx="1">
              <a:schemeClr val="accent1"/>
            </a:lnRef>
            <a:fillRef idx="0">
              <a:schemeClr val="accent1"/>
            </a:fillRef>
            <a:effectRef idx="0">
              <a:schemeClr val="accent1"/>
            </a:effectRef>
            <a:fontRef idx="minor">
              <a:schemeClr val="tx1"/>
            </a:fontRef>
          </p:style>
        </p:cxnSp>
        <p:sp>
          <p:nvSpPr>
            <p:cNvPr id="103" name="Rectangle 980">
              <a:extLst>
                <a:ext uri="{FF2B5EF4-FFF2-40B4-BE49-F238E27FC236}">
                  <a16:creationId xmlns:a16="http://schemas.microsoft.com/office/drawing/2014/main" id="{A501A7F7-11A1-4611-88D1-1BE057D12F40}"/>
                </a:ext>
              </a:extLst>
            </p:cNvPr>
            <p:cNvSpPr>
              <a:spLocks noChangeArrowheads="1"/>
            </p:cNvSpPr>
            <p:nvPr/>
          </p:nvSpPr>
          <p:spPr bwMode="auto">
            <a:xfrm>
              <a:off x="2440401" y="5791200"/>
              <a:ext cx="822960" cy="365760"/>
            </a:xfrm>
            <a:prstGeom prst="rect">
              <a:avLst/>
            </a:prstGeom>
            <a:solidFill>
              <a:srgbClr val="FFCB97"/>
            </a:solidFill>
            <a:ln w="17526">
              <a:solidFill>
                <a:srgbClr val="000000"/>
              </a:solidFill>
              <a:round/>
              <a:headEnd/>
              <a:tailEnd/>
            </a:ln>
          </p:spPr>
          <p:txBody>
            <a:bodyPr anchor="ctr" anchorCtr="0"/>
            <a:lstStyle/>
            <a:p>
              <a:pPr algn="ctr"/>
              <a:r>
                <a:rPr lang="en-US" sz="1200" b="1" dirty="0">
                  <a:solidFill>
                    <a:srgbClr val="824100"/>
                  </a:solidFill>
                </a:rPr>
                <a:t>TODAY</a:t>
              </a:r>
            </a:p>
            <a:p>
              <a:pPr algn="ctr"/>
              <a:r>
                <a:rPr lang="en-US" sz="1200" b="1" dirty="0">
                  <a:solidFill>
                    <a:srgbClr val="824100"/>
                  </a:solidFill>
                </a:rPr>
                <a:t>5/17/2022</a:t>
              </a:r>
            </a:p>
          </p:txBody>
        </p:sp>
        <p:sp>
          <p:nvSpPr>
            <p:cNvPr id="104" name="Rectangle 980">
              <a:extLst>
                <a:ext uri="{FF2B5EF4-FFF2-40B4-BE49-F238E27FC236}">
                  <a16:creationId xmlns:a16="http://schemas.microsoft.com/office/drawing/2014/main" id="{E6B4E2E8-1DDD-4CD4-92F4-B3AE77559FE2}"/>
                </a:ext>
              </a:extLst>
            </p:cNvPr>
            <p:cNvSpPr>
              <a:spLocks noChangeArrowheads="1"/>
            </p:cNvSpPr>
            <p:nvPr/>
          </p:nvSpPr>
          <p:spPr bwMode="auto">
            <a:xfrm>
              <a:off x="396240" y="2627097"/>
              <a:ext cx="822960" cy="274320"/>
            </a:xfrm>
            <a:prstGeom prst="rect">
              <a:avLst/>
            </a:prstGeom>
            <a:solidFill>
              <a:srgbClr val="80FFFF"/>
            </a:solidFill>
            <a:ln w="17526">
              <a:solidFill>
                <a:srgbClr val="000000"/>
              </a:solidFill>
              <a:round/>
              <a:headEnd/>
              <a:tailEnd/>
            </a:ln>
          </p:spPr>
          <p:txBody>
            <a:bodyPr anchor="ctr" anchorCtr="0"/>
            <a:lstStyle/>
            <a:p>
              <a:pPr algn="ctr"/>
              <a:r>
                <a:rPr lang="en-US" sz="800" b="1" dirty="0"/>
                <a:t>2017 SRP</a:t>
              </a:r>
            </a:p>
            <a:p>
              <a:pPr algn="ctr"/>
              <a:r>
                <a:rPr lang="en-US" sz="800" b="1" dirty="0"/>
                <a:t>FY18 – FY20</a:t>
              </a:r>
            </a:p>
          </p:txBody>
        </p:sp>
        <p:sp>
          <p:nvSpPr>
            <p:cNvPr id="105" name="Rectangle 980">
              <a:extLst>
                <a:ext uri="{FF2B5EF4-FFF2-40B4-BE49-F238E27FC236}">
                  <a16:creationId xmlns:a16="http://schemas.microsoft.com/office/drawing/2014/main" id="{64F432C5-69B0-4763-9A7A-E838D1FF4D45}"/>
                </a:ext>
              </a:extLst>
            </p:cNvPr>
            <p:cNvSpPr>
              <a:spLocks noChangeArrowheads="1"/>
            </p:cNvSpPr>
            <p:nvPr/>
          </p:nvSpPr>
          <p:spPr bwMode="auto">
            <a:xfrm>
              <a:off x="1207843" y="2901417"/>
              <a:ext cx="3013727" cy="274320"/>
            </a:xfrm>
            <a:prstGeom prst="rect">
              <a:avLst/>
            </a:prstGeom>
            <a:solidFill>
              <a:srgbClr val="80FFFF"/>
            </a:solidFill>
            <a:ln w="17526">
              <a:solidFill>
                <a:srgbClr val="000000"/>
              </a:solidFill>
              <a:round/>
              <a:headEnd/>
              <a:tailEnd/>
            </a:ln>
          </p:spPr>
          <p:txBody>
            <a:bodyPr anchor="ctr" anchorCtr="0"/>
            <a:lstStyle/>
            <a:p>
              <a:pPr algn="ctr"/>
              <a:r>
                <a:rPr lang="en-US" sz="1200" b="1" dirty="0"/>
                <a:t>2020 SRP: FY21 – FY23</a:t>
              </a:r>
            </a:p>
          </p:txBody>
        </p:sp>
        <p:sp>
          <p:nvSpPr>
            <p:cNvPr id="106" name="Rectangle 980">
              <a:extLst>
                <a:ext uri="{FF2B5EF4-FFF2-40B4-BE49-F238E27FC236}">
                  <a16:creationId xmlns:a16="http://schemas.microsoft.com/office/drawing/2014/main" id="{20B0ACBE-9061-4737-A720-F2F29783E691}"/>
                </a:ext>
              </a:extLst>
            </p:cNvPr>
            <p:cNvSpPr>
              <a:spLocks noChangeArrowheads="1"/>
            </p:cNvSpPr>
            <p:nvPr/>
          </p:nvSpPr>
          <p:spPr bwMode="auto">
            <a:xfrm>
              <a:off x="4231452" y="2901417"/>
              <a:ext cx="3013727" cy="274320"/>
            </a:xfrm>
            <a:prstGeom prst="rect">
              <a:avLst/>
            </a:prstGeom>
            <a:pattFill prst="wdUpDiag">
              <a:fgClr>
                <a:srgbClr val="80FFFF"/>
              </a:fgClr>
              <a:bgClr>
                <a:schemeClr val="bg1"/>
              </a:bgClr>
            </a:pattFill>
            <a:ln w="17526">
              <a:solidFill>
                <a:srgbClr val="000000"/>
              </a:solidFill>
              <a:round/>
              <a:headEnd/>
              <a:tailEnd/>
            </a:ln>
          </p:spPr>
          <p:txBody>
            <a:bodyPr anchor="ctr" anchorCtr="0"/>
            <a:lstStyle/>
            <a:p>
              <a:pPr algn="ctr"/>
              <a:r>
                <a:rPr lang="en-US" sz="1200" b="1" dirty="0"/>
                <a:t>2020 SRP: FY24 – FY26</a:t>
              </a:r>
            </a:p>
          </p:txBody>
        </p:sp>
        <p:sp>
          <p:nvSpPr>
            <p:cNvPr id="107" name="Rectangle 980">
              <a:extLst>
                <a:ext uri="{FF2B5EF4-FFF2-40B4-BE49-F238E27FC236}">
                  <a16:creationId xmlns:a16="http://schemas.microsoft.com/office/drawing/2014/main" id="{281F8D2A-4421-4022-AEB6-A8879784A5E0}"/>
                </a:ext>
              </a:extLst>
            </p:cNvPr>
            <p:cNvSpPr>
              <a:spLocks noChangeArrowheads="1"/>
            </p:cNvSpPr>
            <p:nvPr/>
          </p:nvSpPr>
          <p:spPr bwMode="auto">
            <a:xfrm>
              <a:off x="2438400" y="5425440"/>
              <a:ext cx="4754880" cy="365760"/>
            </a:xfrm>
            <a:prstGeom prst="rect">
              <a:avLst/>
            </a:prstGeom>
            <a:solidFill>
              <a:srgbClr val="00B0F0">
                <a:alpha val="70000"/>
              </a:srgbClr>
            </a:solidFill>
            <a:ln w="17526">
              <a:solidFill>
                <a:srgbClr val="000000"/>
              </a:solidFill>
              <a:round/>
              <a:headEnd/>
              <a:tailEnd/>
            </a:ln>
          </p:spPr>
          <p:txBody>
            <a:bodyPr anchor="ctr" anchorCtr="0"/>
            <a:lstStyle/>
            <a:p>
              <a:pPr lvl="0" algn="ctr">
                <a:lnSpc>
                  <a:spcPts val="1200"/>
                </a:lnSpc>
              </a:pPr>
              <a:r>
                <a:rPr lang="en-US" sz="1400" b="1" dirty="0"/>
                <a:t>After the A-Train Extended Science Mission </a:t>
              </a:r>
            </a:p>
            <a:p>
              <a:pPr lvl="0" algn="ctr">
                <a:lnSpc>
                  <a:spcPts val="1200"/>
                </a:lnSpc>
              </a:pPr>
              <a:r>
                <a:rPr lang="en-US" sz="1050" b="1" dirty="0"/>
                <a:t>Operate Instruments below A-Train operational orbit – Power Limited</a:t>
              </a:r>
            </a:p>
          </p:txBody>
        </p:sp>
        <p:sp>
          <p:nvSpPr>
            <p:cNvPr id="108" name="Rectangle 980">
              <a:extLst>
                <a:ext uri="{FF2B5EF4-FFF2-40B4-BE49-F238E27FC236}">
                  <a16:creationId xmlns:a16="http://schemas.microsoft.com/office/drawing/2014/main" id="{70C4D312-62AB-41F4-B0B5-C6EAE3F53463}"/>
                </a:ext>
              </a:extLst>
            </p:cNvPr>
            <p:cNvSpPr>
              <a:spLocks noChangeArrowheads="1"/>
            </p:cNvSpPr>
            <p:nvPr/>
          </p:nvSpPr>
          <p:spPr bwMode="auto">
            <a:xfrm>
              <a:off x="4233259" y="3160497"/>
              <a:ext cx="3013727" cy="274320"/>
            </a:xfrm>
            <a:prstGeom prst="rect">
              <a:avLst/>
            </a:prstGeom>
            <a:solidFill>
              <a:srgbClr val="80FFFF"/>
            </a:solidFill>
            <a:ln w="17526">
              <a:solidFill>
                <a:srgbClr val="000000"/>
              </a:solidFill>
              <a:round/>
              <a:headEnd/>
              <a:tailEnd/>
            </a:ln>
          </p:spPr>
          <p:txBody>
            <a:bodyPr anchor="ctr" anchorCtr="0"/>
            <a:lstStyle/>
            <a:p>
              <a:pPr algn="ctr"/>
              <a:r>
                <a:rPr lang="en-US" sz="1200" b="1" dirty="0"/>
                <a:t>2023 SRP: FY24 – FY26</a:t>
              </a:r>
            </a:p>
          </p:txBody>
        </p:sp>
        <p:sp>
          <p:nvSpPr>
            <p:cNvPr id="109" name="Right Arrow Callout 120">
              <a:extLst>
                <a:ext uri="{FF2B5EF4-FFF2-40B4-BE49-F238E27FC236}">
                  <a16:creationId xmlns:a16="http://schemas.microsoft.com/office/drawing/2014/main" id="{C7E3773C-EC1F-43E9-B45E-4865425FB677}"/>
                </a:ext>
              </a:extLst>
            </p:cNvPr>
            <p:cNvSpPr/>
            <p:nvPr/>
          </p:nvSpPr>
          <p:spPr>
            <a:xfrm>
              <a:off x="7245179" y="3160497"/>
              <a:ext cx="557136" cy="274320"/>
            </a:xfrm>
            <a:prstGeom prst="rightArrowCallout">
              <a:avLst/>
            </a:prstGeom>
            <a:pattFill prst="wdUpDiag">
              <a:fgClr>
                <a:srgbClr val="81FFFF"/>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994">
              <a:extLst>
                <a:ext uri="{FF2B5EF4-FFF2-40B4-BE49-F238E27FC236}">
                  <a16:creationId xmlns:a16="http://schemas.microsoft.com/office/drawing/2014/main" id="{2A2EA362-C169-4574-8FD5-C2DD8EF33457}"/>
                </a:ext>
              </a:extLst>
            </p:cNvPr>
            <p:cNvSpPr>
              <a:spLocks noChangeArrowheads="1"/>
            </p:cNvSpPr>
            <p:nvPr/>
          </p:nvSpPr>
          <p:spPr bwMode="auto">
            <a:xfrm>
              <a:off x="3159638" y="1490402"/>
              <a:ext cx="1697580" cy="182880"/>
            </a:xfrm>
            <a:prstGeom prst="rect">
              <a:avLst/>
            </a:prstGeom>
            <a:noFill/>
            <a:ln w="9525">
              <a:noFill/>
              <a:miter lim="800000"/>
              <a:headEnd/>
              <a:tailEnd/>
            </a:ln>
          </p:spPr>
          <p:txBody>
            <a:bodyPr wrap="none" lIns="0" tIns="0" rIns="0" bIns="0">
              <a:spAutoFit/>
            </a:bodyPr>
            <a:lstStyle/>
            <a:p>
              <a:pPr algn="ctr"/>
              <a:r>
                <a:rPr lang="en-US" sz="1000" b="1" dirty="0">
                  <a:solidFill>
                    <a:srgbClr val="000000"/>
                  </a:solidFill>
                </a:rPr>
                <a:t>Senior Review Proposal (SRP) </a:t>
              </a:r>
            </a:p>
            <a:p>
              <a:endParaRPr lang="en-US" sz="1000" dirty="0">
                <a:solidFill>
                  <a:srgbClr val="000000"/>
                </a:solidFill>
              </a:endParaRPr>
            </a:p>
          </p:txBody>
        </p:sp>
        <p:sp>
          <p:nvSpPr>
            <p:cNvPr id="111" name="Rectangle 994">
              <a:extLst>
                <a:ext uri="{FF2B5EF4-FFF2-40B4-BE49-F238E27FC236}">
                  <a16:creationId xmlns:a16="http://schemas.microsoft.com/office/drawing/2014/main" id="{3947678F-C826-4D4B-AB46-17FFCFE49332}"/>
                </a:ext>
              </a:extLst>
            </p:cNvPr>
            <p:cNvSpPr>
              <a:spLocks noChangeArrowheads="1"/>
            </p:cNvSpPr>
            <p:nvPr/>
          </p:nvSpPr>
          <p:spPr bwMode="auto">
            <a:xfrm>
              <a:off x="873914" y="1763003"/>
              <a:ext cx="274113" cy="182880"/>
            </a:xfrm>
            <a:prstGeom prst="rect">
              <a:avLst/>
            </a:prstGeom>
            <a:noFill/>
            <a:ln w="9525">
              <a:noFill/>
              <a:miter lim="800000"/>
              <a:headEnd/>
              <a:tailEnd/>
            </a:ln>
          </p:spPr>
          <p:txBody>
            <a:bodyPr wrap="none" lIns="0" tIns="0" rIns="0" bIns="0">
              <a:spAutoFit/>
            </a:bodyPr>
            <a:lstStyle/>
            <a:p>
              <a:pPr algn="ctr"/>
              <a:r>
                <a:rPr lang="en-US" sz="1000" b="1" dirty="0">
                  <a:solidFill>
                    <a:srgbClr val="000000"/>
                  </a:solidFill>
                </a:rPr>
                <a:t>SRP </a:t>
              </a:r>
            </a:p>
            <a:p>
              <a:endParaRPr lang="en-US" sz="1000" dirty="0">
                <a:solidFill>
                  <a:srgbClr val="000000"/>
                </a:solidFill>
              </a:endParaRPr>
            </a:p>
          </p:txBody>
        </p:sp>
        <p:sp>
          <p:nvSpPr>
            <p:cNvPr id="112" name="Rectangle 994">
              <a:extLst>
                <a:ext uri="{FF2B5EF4-FFF2-40B4-BE49-F238E27FC236}">
                  <a16:creationId xmlns:a16="http://schemas.microsoft.com/office/drawing/2014/main" id="{1EE7E373-171D-458F-B6B2-850912D34CBA}"/>
                </a:ext>
              </a:extLst>
            </p:cNvPr>
            <p:cNvSpPr>
              <a:spLocks noChangeArrowheads="1"/>
            </p:cNvSpPr>
            <p:nvPr/>
          </p:nvSpPr>
          <p:spPr bwMode="auto">
            <a:xfrm>
              <a:off x="6874454" y="1670810"/>
              <a:ext cx="274113" cy="307777"/>
            </a:xfrm>
            <a:prstGeom prst="rect">
              <a:avLst/>
            </a:prstGeom>
            <a:noFill/>
            <a:ln w="9525">
              <a:noFill/>
              <a:miter lim="800000"/>
              <a:headEnd/>
              <a:tailEnd/>
            </a:ln>
          </p:spPr>
          <p:txBody>
            <a:bodyPr wrap="none" lIns="0" tIns="0" rIns="0" bIns="0">
              <a:spAutoFit/>
            </a:bodyPr>
            <a:lstStyle/>
            <a:p>
              <a:pPr algn="ctr"/>
              <a:r>
                <a:rPr lang="en-US" sz="1000" b="1" dirty="0">
                  <a:solidFill>
                    <a:srgbClr val="000000"/>
                  </a:solidFill>
                </a:rPr>
                <a:t>SRP</a:t>
              </a:r>
              <a:r>
                <a:rPr lang="en-US" sz="1000" dirty="0">
                  <a:solidFill>
                    <a:srgbClr val="000000"/>
                  </a:solidFill>
                </a:rPr>
                <a:t> </a:t>
              </a:r>
            </a:p>
            <a:p>
              <a:endParaRPr lang="en-US" sz="1000" dirty="0">
                <a:solidFill>
                  <a:srgbClr val="000000"/>
                </a:solidFill>
              </a:endParaRPr>
            </a:p>
          </p:txBody>
        </p:sp>
        <p:sp>
          <p:nvSpPr>
            <p:cNvPr id="113" name="Freeform 1113">
              <a:extLst>
                <a:ext uri="{FF2B5EF4-FFF2-40B4-BE49-F238E27FC236}">
                  <a16:creationId xmlns:a16="http://schemas.microsoft.com/office/drawing/2014/main" id="{BE8F762D-CA4A-4D0C-A8F7-90E46B45470F}"/>
                </a:ext>
              </a:extLst>
            </p:cNvPr>
            <p:cNvSpPr>
              <a:spLocks/>
            </p:cNvSpPr>
            <p:nvPr/>
          </p:nvSpPr>
          <p:spPr bwMode="auto">
            <a:xfrm>
              <a:off x="6631359" y="1720929"/>
              <a:ext cx="169007" cy="207095"/>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C0C0C0"/>
            </a:solidFill>
            <a:ln w="7938">
              <a:solidFill>
                <a:srgbClr val="000000"/>
              </a:solidFill>
              <a:prstDash val="solid"/>
              <a:round/>
              <a:headEnd/>
              <a:tailEnd/>
            </a:ln>
          </p:spPr>
          <p:txBody>
            <a:bodyPr/>
            <a:lstStyle/>
            <a:p>
              <a:endParaRPr lang="en-US"/>
            </a:p>
          </p:txBody>
        </p:sp>
        <p:sp>
          <p:nvSpPr>
            <p:cNvPr id="114" name="Rectangle 994">
              <a:extLst>
                <a:ext uri="{FF2B5EF4-FFF2-40B4-BE49-F238E27FC236}">
                  <a16:creationId xmlns:a16="http://schemas.microsoft.com/office/drawing/2014/main" id="{AA56D855-BFDA-4E03-AA7D-30C8BF38BD27}"/>
                </a:ext>
              </a:extLst>
            </p:cNvPr>
            <p:cNvSpPr>
              <a:spLocks noChangeArrowheads="1"/>
            </p:cNvSpPr>
            <p:nvPr/>
          </p:nvSpPr>
          <p:spPr bwMode="auto">
            <a:xfrm>
              <a:off x="1509631" y="5329535"/>
              <a:ext cx="852569" cy="461665"/>
            </a:xfrm>
            <a:prstGeom prst="rect">
              <a:avLst/>
            </a:prstGeom>
            <a:solidFill>
              <a:srgbClr val="FFF2E5"/>
            </a:solidFill>
            <a:ln w="9525">
              <a:noFill/>
              <a:miter lim="800000"/>
              <a:headEnd/>
              <a:tailEnd/>
            </a:ln>
          </p:spPr>
          <p:txBody>
            <a:bodyPr wrap="square" lIns="0" tIns="0" rIns="0" bIns="0">
              <a:spAutoFit/>
            </a:bodyPr>
            <a:lstStyle/>
            <a:p>
              <a:pPr algn="ctr"/>
              <a:r>
                <a:rPr lang="en-US" sz="1000" b="1" dirty="0">
                  <a:solidFill>
                    <a:srgbClr val="000000"/>
                  </a:solidFill>
                </a:rPr>
                <a:t>5/17/2021</a:t>
              </a:r>
            </a:p>
            <a:p>
              <a:pPr algn="ctr"/>
              <a:r>
                <a:rPr lang="en-US" sz="1000" b="1" dirty="0">
                  <a:solidFill>
                    <a:srgbClr val="000000"/>
                  </a:solidFill>
                </a:rPr>
                <a:t>A-Train Exit</a:t>
              </a:r>
            </a:p>
            <a:p>
              <a:pPr algn="ctr"/>
              <a:r>
                <a:rPr lang="en-US" sz="1000" b="1" dirty="0">
                  <a:solidFill>
                    <a:srgbClr val="000000"/>
                  </a:solidFill>
                </a:rPr>
                <a:t>Review </a:t>
              </a:r>
            </a:p>
          </p:txBody>
        </p:sp>
        <p:sp>
          <p:nvSpPr>
            <p:cNvPr id="115" name="Freeform 972">
              <a:extLst>
                <a:ext uri="{FF2B5EF4-FFF2-40B4-BE49-F238E27FC236}">
                  <a16:creationId xmlns:a16="http://schemas.microsoft.com/office/drawing/2014/main" id="{290F270B-279B-4B9D-B56E-5870B7E696EA}"/>
                </a:ext>
              </a:extLst>
            </p:cNvPr>
            <p:cNvSpPr>
              <a:spLocks/>
            </p:cNvSpPr>
            <p:nvPr/>
          </p:nvSpPr>
          <p:spPr bwMode="auto">
            <a:xfrm>
              <a:off x="6611050" y="5181600"/>
              <a:ext cx="170750" cy="207095"/>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000000"/>
            </a:solidFill>
            <a:ln w="7938">
              <a:solidFill>
                <a:srgbClr val="000000"/>
              </a:solidFill>
              <a:prstDash val="solid"/>
              <a:round/>
              <a:headEnd/>
              <a:tailEnd/>
            </a:ln>
          </p:spPr>
          <p:txBody>
            <a:bodyPr/>
            <a:lstStyle/>
            <a:p>
              <a:endParaRPr lang="en-US"/>
            </a:p>
          </p:txBody>
        </p:sp>
        <p:sp>
          <p:nvSpPr>
            <p:cNvPr id="116" name="Rectangle 994">
              <a:extLst>
                <a:ext uri="{FF2B5EF4-FFF2-40B4-BE49-F238E27FC236}">
                  <a16:creationId xmlns:a16="http://schemas.microsoft.com/office/drawing/2014/main" id="{89958DE4-533E-47FB-9E93-94844CF5B715}"/>
                </a:ext>
              </a:extLst>
            </p:cNvPr>
            <p:cNvSpPr>
              <a:spLocks noChangeArrowheads="1"/>
            </p:cNvSpPr>
            <p:nvPr/>
          </p:nvSpPr>
          <p:spPr bwMode="auto">
            <a:xfrm>
              <a:off x="2342734" y="1606017"/>
              <a:ext cx="1007263" cy="184666"/>
            </a:xfrm>
            <a:prstGeom prst="rect">
              <a:avLst/>
            </a:prstGeom>
            <a:noFill/>
            <a:ln w="9525">
              <a:noFill/>
              <a:miter lim="800000"/>
              <a:headEnd/>
              <a:tailEnd/>
            </a:ln>
          </p:spPr>
          <p:txBody>
            <a:bodyPr wrap="none" lIns="0" tIns="0" rIns="0" bIns="0">
              <a:spAutoFit/>
            </a:bodyPr>
            <a:lstStyle/>
            <a:p>
              <a:pPr algn="ctr"/>
              <a:r>
                <a:rPr lang="en-US" sz="1200" b="1" dirty="0">
                  <a:solidFill>
                    <a:srgbClr val="0000FF"/>
                  </a:solidFill>
                </a:rPr>
                <a:t>Aqua 20-Years </a:t>
              </a:r>
            </a:p>
          </p:txBody>
        </p:sp>
        <p:sp>
          <p:nvSpPr>
            <p:cNvPr id="117" name="Rectangle 994">
              <a:extLst>
                <a:ext uri="{FF2B5EF4-FFF2-40B4-BE49-F238E27FC236}">
                  <a16:creationId xmlns:a16="http://schemas.microsoft.com/office/drawing/2014/main" id="{C8093D89-131B-414C-94F0-48F69B54C633}"/>
                </a:ext>
              </a:extLst>
            </p:cNvPr>
            <p:cNvSpPr>
              <a:spLocks noChangeArrowheads="1"/>
            </p:cNvSpPr>
            <p:nvPr/>
          </p:nvSpPr>
          <p:spPr bwMode="auto">
            <a:xfrm>
              <a:off x="6361247" y="5256312"/>
              <a:ext cx="185948" cy="153888"/>
            </a:xfrm>
            <a:prstGeom prst="rect">
              <a:avLst/>
            </a:prstGeom>
            <a:solidFill>
              <a:srgbClr val="C0D2FE"/>
            </a:solidFill>
            <a:ln w="9525">
              <a:noFill/>
              <a:miter lim="800000"/>
              <a:headEnd/>
              <a:tailEnd/>
            </a:ln>
          </p:spPr>
          <p:txBody>
            <a:bodyPr wrap="none" lIns="0" tIns="0" rIns="0" bIns="0">
              <a:spAutoFit/>
            </a:bodyPr>
            <a:lstStyle/>
            <a:p>
              <a:pPr algn="ctr"/>
              <a:r>
                <a:rPr lang="en-US" sz="1000" b="1" dirty="0">
                  <a:solidFill>
                    <a:srgbClr val="000000"/>
                  </a:solidFill>
                </a:rPr>
                <a:t>DR</a:t>
              </a:r>
            </a:p>
          </p:txBody>
        </p:sp>
        <p:sp>
          <p:nvSpPr>
            <p:cNvPr id="118" name="Oval 117">
              <a:extLst>
                <a:ext uri="{FF2B5EF4-FFF2-40B4-BE49-F238E27FC236}">
                  <a16:creationId xmlns:a16="http://schemas.microsoft.com/office/drawing/2014/main" id="{C645C37C-D714-44F7-B07F-30F5B741A143}"/>
                </a:ext>
              </a:extLst>
            </p:cNvPr>
            <p:cNvSpPr/>
            <p:nvPr/>
          </p:nvSpPr>
          <p:spPr bwMode="auto">
            <a:xfrm>
              <a:off x="564007" y="4194644"/>
              <a:ext cx="124626" cy="148756"/>
            </a:xfrm>
            <a:prstGeom prst="ellipse">
              <a:avLst/>
            </a:prstGeom>
            <a:solidFill>
              <a:srgbClr val="0000FF"/>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19" name="Oval 118">
              <a:extLst>
                <a:ext uri="{FF2B5EF4-FFF2-40B4-BE49-F238E27FC236}">
                  <a16:creationId xmlns:a16="http://schemas.microsoft.com/office/drawing/2014/main" id="{8A90095D-86C2-4606-959D-78EDA17A8AE8}"/>
                </a:ext>
              </a:extLst>
            </p:cNvPr>
            <p:cNvSpPr/>
            <p:nvPr/>
          </p:nvSpPr>
          <p:spPr bwMode="auto">
            <a:xfrm>
              <a:off x="1627560" y="4191000"/>
              <a:ext cx="124626" cy="148756"/>
            </a:xfrm>
            <a:prstGeom prst="ellipse">
              <a:avLst/>
            </a:prstGeom>
            <a:solidFill>
              <a:srgbClr val="0000FF"/>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20" name="Oval 119">
              <a:extLst>
                <a:ext uri="{FF2B5EF4-FFF2-40B4-BE49-F238E27FC236}">
                  <a16:creationId xmlns:a16="http://schemas.microsoft.com/office/drawing/2014/main" id="{7014F15B-AC99-4373-8459-2E91F9A478EB}"/>
                </a:ext>
              </a:extLst>
            </p:cNvPr>
            <p:cNvSpPr/>
            <p:nvPr/>
          </p:nvSpPr>
          <p:spPr bwMode="auto">
            <a:xfrm>
              <a:off x="1075862" y="4194644"/>
              <a:ext cx="124626" cy="148756"/>
            </a:xfrm>
            <a:prstGeom prst="ellipse">
              <a:avLst/>
            </a:prstGeom>
            <a:solidFill>
              <a:srgbClr val="0000FF"/>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21" name="Rectangle 120">
              <a:extLst>
                <a:ext uri="{FF2B5EF4-FFF2-40B4-BE49-F238E27FC236}">
                  <a16:creationId xmlns:a16="http://schemas.microsoft.com/office/drawing/2014/main" id="{A60D2AB0-65C3-40E3-AF89-5F3FA808432F}"/>
                </a:ext>
              </a:extLst>
            </p:cNvPr>
            <p:cNvSpPr/>
            <p:nvPr/>
          </p:nvSpPr>
          <p:spPr bwMode="auto">
            <a:xfrm>
              <a:off x="4983480" y="3886200"/>
              <a:ext cx="45720" cy="165588"/>
            </a:xfrm>
            <a:prstGeom prst="rect">
              <a:avLst/>
            </a:prstGeom>
            <a:solidFill>
              <a:srgbClr val="FFCB97"/>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22" name="Rectangle 994">
              <a:extLst>
                <a:ext uri="{FF2B5EF4-FFF2-40B4-BE49-F238E27FC236}">
                  <a16:creationId xmlns:a16="http://schemas.microsoft.com/office/drawing/2014/main" id="{9192C59F-A732-4207-851B-AF1ABF61FD3E}"/>
                </a:ext>
              </a:extLst>
            </p:cNvPr>
            <p:cNvSpPr>
              <a:spLocks noChangeArrowheads="1"/>
            </p:cNvSpPr>
            <p:nvPr/>
          </p:nvSpPr>
          <p:spPr bwMode="auto">
            <a:xfrm>
              <a:off x="4238072" y="4069080"/>
              <a:ext cx="1765719" cy="307777"/>
            </a:xfrm>
            <a:prstGeom prst="rect">
              <a:avLst/>
            </a:prstGeom>
            <a:solidFill>
              <a:srgbClr val="C0D2FE"/>
            </a:solidFill>
            <a:ln w="9525">
              <a:noFill/>
              <a:miter lim="800000"/>
              <a:headEnd/>
              <a:tailEnd/>
            </a:ln>
          </p:spPr>
          <p:txBody>
            <a:bodyPr wrap="square" lIns="0" tIns="0" rIns="0" bIns="0">
              <a:spAutoFit/>
            </a:bodyPr>
            <a:lstStyle/>
            <a:p>
              <a:pPr algn="ctr"/>
              <a:r>
                <a:rPr lang="en-US" sz="1000" b="1" dirty="0">
                  <a:solidFill>
                    <a:srgbClr val="000000"/>
                  </a:solidFill>
                </a:rPr>
                <a:t>Perigee Lowering Maneuvers </a:t>
              </a:r>
            </a:p>
            <a:p>
              <a:pPr algn="ctr"/>
              <a:r>
                <a:rPr lang="en-US" sz="1000" b="1" dirty="0">
                  <a:solidFill>
                    <a:srgbClr val="000000"/>
                  </a:solidFill>
                </a:rPr>
                <a:t>(PLMs) June/July 2024</a:t>
              </a:r>
            </a:p>
          </p:txBody>
        </p:sp>
        <p:sp>
          <p:nvSpPr>
            <p:cNvPr id="123" name="Freeform 972">
              <a:extLst>
                <a:ext uri="{FF2B5EF4-FFF2-40B4-BE49-F238E27FC236}">
                  <a16:creationId xmlns:a16="http://schemas.microsoft.com/office/drawing/2014/main" id="{8D526F9D-EC50-4398-8128-6784092BD961}"/>
                </a:ext>
              </a:extLst>
            </p:cNvPr>
            <p:cNvSpPr>
              <a:spLocks/>
            </p:cNvSpPr>
            <p:nvPr/>
          </p:nvSpPr>
          <p:spPr bwMode="auto">
            <a:xfrm>
              <a:off x="7086600" y="5181600"/>
              <a:ext cx="170750" cy="207095"/>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000000"/>
            </a:solidFill>
            <a:ln w="7938">
              <a:solidFill>
                <a:srgbClr val="000000"/>
              </a:solidFill>
              <a:prstDash val="solid"/>
              <a:round/>
              <a:headEnd/>
              <a:tailEnd/>
            </a:ln>
          </p:spPr>
          <p:txBody>
            <a:bodyPr/>
            <a:lstStyle/>
            <a:p>
              <a:endParaRPr lang="en-US"/>
            </a:p>
          </p:txBody>
        </p:sp>
        <p:sp>
          <p:nvSpPr>
            <p:cNvPr id="124" name="Freeform 972">
              <a:extLst>
                <a:ext uri="{FF2B5EF4-FFF2-40B4-BE49-F238E27FC236}">
                  <a16:creationId xmlns:a16="http://schemas.microsoft.com/office/drawing/2014/main" id="{5D73E275-ACF6-4E25-B078-C064CCD2DB74}"/>
                </a:ext>
              </a:extLst>
            </p:cNvPr>
            <p:cNvSpPr>
              <a:spLocks/>
            </p:cNvSpPr>
            <p:nvPr/>
          </p:nvSpPr>
          <p:spPr bwMode="auto">
            <a:xfrm>
              <a:off x="6839650" y="5203105"/>
              <a:ext cx="170750" cy="207095"/>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000000"/>
            </a:solidFill>
            <a:ln w="7938">
              <a:solidFill>
                <a:srgbClr val="000000"/>
              </a:solidFill>
              <a:prstDash val="solid"/>
              <a:round/>
              <a:headEnd/>
              <a:tailEnd/>
            </a:ln>
          </p:spPr>
          <p:txBody>
            <a:bodyPr/>
            <a:lstStyle/>
            <a:p>
              <a:endParaRPr lang="en-US"/>
            </a:p>
          </p:txBody>
        </p:sp>
        <p:sp>
          <p:nvSpPr>
            <p:cNvPr id="125" name="Rectangle 994">
              <a:extLst>
                <a:ext uri="{FF2B5EF4-FFF2-40B4-BE49-F238E27FC236}">
                  <a16:creationId xmlns:a16="http://schemas.microsoft.com/office/drawing/2014/main" id="{7CF9A2E3-C7DB-4F2D-BB4F-67027905E022}"/>
                </a:ext>
              </a:extLst>
            </p:cNvPr>
            <p:cNvSpPr>
              <a:spLocks noChangeArrowheads="1"/>
            </p:cNvSpPr>
            <p:nvPr/>
          </p:nvSpPr>
          <p:spPr bwMode="auto">
            <a:xfrm>
              <a:off x="6716724" y="5029200"/>
              <a:ext cx="392736" cy="153888"/>
            </a:xfrm>
            <a:prstGeom prst="rect">
              <a:avLst/>
            </a:prstGeom>
            <a:noFill/>
            <a:ln w="9525">
              <a:noFill/>
              <a:miter lim="800000"/>
              <a:headEnd/>
              <a:tailEnd/>
            </a:ln>
          </p:spPr>
          <p:txBody>
            <a:bodyPr wrap="none" lIns="0" tIns="0" rIns="0" bIns="0">
              <a:spAutoFit/>
            </a:bodyPr>
            <a:lstStyle/>
            <a:p>
              <a:pPr algn="ctr"/>
              <a:r>
                <a:rPr lang="en-US" sz="1000" b="1" dirty="0">
                  <a:solidFill>
                    <a:srgbClr val="000000"/>
                  </a:solidFill>
                </a:rPr>
                <a:t>KDP-F</a:t>
              </a:r>
            </a:p>
          </p:txBody>
        </p:sp>
        <p:sp>
          <p:nvSpPr>
            <p:cNvPr id="126" name="Rectangle 125">
              <a:extLst>
                <a:ext uri="{FF2B5EF4-FFF2-40B4-BE49-F238E27FC236}">
                  <a16:creationId xmlns:a16="http://schemas.microsoft.com/office/drawing/2014/main" id="{53B266A7-2472-461F-988A-B578FB5CB42D}"/>
                </a:ext>
              </a:extLst>
            </p:cNvPr>
            <p:cNvSpPr/>
            <p:nvPr/>
          </p:nvSpPr>
          <p:spPr bwMode="auto">
            <a:xfrm>
              <a:off x="7031377" y="4343400"/>
              <a:ext cx="45720" cy="228600"/>
            </a:xfrm>
            <a:prstGeom prst="rect">
              <a:avLst/>
            </a:prstGeom>
            <a:solidFill>
              <a:srgbClr val="0000FF"/>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27" name="Rectangle 994">
              <a:extLst>
                <a:ext uri="{FF2B5EF4-FFF2-40B4-BE49-F238E27FC236}">
                  <a16:creationId xmlns:a16="http://schemas.microsoft.com/office/drawing/2014/main" id="{7521958E-0C04-46D8-ACC9-F7FD55FEC77C}"/>
                </a:ext>
              </a:extLst>
            </p:cNvPr>
            <p:cNvSpPr>
              <a:spLocks noChangeArrowheads="1"/>
            </p:cNvSpPr>
            <p:nvPr/>
          </p:nvSpPr>
          <p:spPr bwMode="auto">
            <a:xfrm>
              <a:off x="7250647" y="4343400"/>
              <a:ext cx="990656" cy="182880"/>
            </a:xfrm>
            <a:prstGeom prst="rect">
              <a:avLst/>
            </a:prstGeom>
            <a:solidFill>
              <a:srgbClr val="C0D2FE"/>
            </a:solidFill>
            <a:ln w="9525">
              <a:noFill/>
              <a:miter lim="800000"/>
              <a:headEnd/>
              <a:tailEnd/>
            </a:ln>
          </p:spPr>
          <p:txBody>
            <a:bodyPr wrap="none" lIns="0" tIns="0" rIns="0" bIns="0">
              <a:spAutoFit/>
            </a:bodyPr>
            <a:lstStyle/>
            <a:p>
              <a:pPr algn="ctr"/>
              <a:r>
                <a:rPr lang="en-US" sz="1000" b="1" dirty="0">
                  <a:solidFill>
                    <a:srgbClr val="0000FF"/>
                  </a:solidFill>
                </a:rPr>
                <a:t>Instruments OFF </a:t>
              </a:r>
            </a:p>
          </p:txBody>
        </p:sp>
        <p:sp>
          <p:nvSpPr>
            <p:cNvPr id="128" name="Rectangle 127">
              <a:extLst>
                <a:ext uri="{FF2B5EF4-FFF2-40B4-BE49-F238E27FC236}">
                  <a16:creationId xmlns:a16="http://schemas.microsoft.com/office/drawing/2014/main" id="{3FC919F0-46C6-4D91-81F5-4256ED7C771C}"/>
                </a:ext>
              </a:extLst>
            </p:cNvPr>
            <p:cNvSpPr/>
            <p:nvPr/>
          </p:nvSpPr>
          <p:spPr bwMode="auto">
            <a:xfrm>
              <a:off x="7086600" y="4572000"/>
              <a:ext cx="45720" cy="228600"/>
            </a:xfrm>
            <a:prstGeom prst="rect">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29" name="Rectangle 994">
              <a:extLst>
                <a:ext uri="{FF2B5EF4-FFF2-40B4-BE49-F238E27FC236}">
                  <a16:creationId xmlns:a16="http://schemas.microsoft.com/office/drawing/2014/main" id="{7EF341A4-6F4F-438A-9036-B7F4E14AA9AD}"/>
                </a:ext>
              </a:extLst>
            </p:cNvPr>
            <p:cNvSpPr>
              <a:spLocks noChangeArrowheads="1"/>
            </p:cNvSpPr>
            <p:nvPr/>
          </p:nvSpPr>
          <p:spPr bwMode="auto">
            <a:xfrm>
              <a:off x="7270599" y="4648200"/>
              <a:ext cx="548640" cy="182880"/>
            </a:xfrm>
            <a:prstGeom prst="rect">
              <a:avLst/>
            </a:prstGeom>
            <a:solidFill>
              <a:srgbClr val="C0D2FE"/>
            </a:solidFill>
            <a:ln w="9525">
              <a:noFill/>
              <a:miter lim="800000"/>
              <a:headEnd/>
              <a:tailEnd/>
            </a:ln>
          </p:spPr>
          <p:txBody>
            <a:bodyPr wrap="square" lIns="0" tIns="0" rIns="0" bIns="0">
              <a:spAutoFit/>
            </a:bodyPr>
            <a:lstStyle/>
            <a:p>
              <a:pPr algn="ctr"/>
              <a:r>
                <a:rPr lang="en-US" sz="1000" b="1" dirty="0">
                  <a:solidFill>
                    <a:srgbClr val="FF0000"/>
                  </a:solidFill>
                </a:rPr>
                <a:t>Passivate</a:t>
              </a:r>
            </a:p>
          </p:txBody>
        </p:sp>
        <p:sp>
          <p:nvSpPr>
            <p:cNvPr id="130" name="Rectangle 994">
              <a:extLst>
                <a:ext uri="{FF2B5EF4-FFF2-40B4-BE49-F238E27FC236}">
                  <a16:creationId xmlns:a16="http://schemas.microsoft.com/office/drawing/2014/main" id="{0CBD2BAD-D02E-40ED-A117-2040154482F3}"/>
                </a:ext>
              </a:extLst>
            </p:cNvPr>
            <p:cNvSpPr>
              <a:spLocks noChangeArrowheads="1"/>
            </p:cNvSpPr>
            <p:nvPr/>
          </p:nvSpPr>
          <p:spPr bwMode="auto">
            <a:xfrm>
              <a:off x="479174" y="3807023"/>
              <a:ext cx="346249" cy="307777"/>
            </a:xfrm>
            <a:prstGeom prst="rect">
              <a:avLst/>
            </a:prstGeom>
            <a:noFill/>
            <a:ln w="9525">
              <a:noFill/>
              <a:miter lim="800000"/>
              <a:headEnd/>
              <a:tailEnd/>
            </a:ln>
          </p:spPr>
          <p:txBody>
            <a:bodyPr wrap="none" lIns="0" tIns="0" rIns="0" bIns="0">
              <a:spAutoFit/>
            </a:bodyPr>
            <a:lstStyle/>
            <a:p>
              <a:pPr algn="ctr"/>
              <a:r>
                <a:rPr lang="en-US" sz="1000" b="1" dirty="0">
                  <a:solidFill>
                    <a:srgbClr val="000000"/>
                  </a:solidFill>
                </a:rPr>
                <a:t>4</a:t>
              </a:r>
            </a:p>
            <a:p>
              <a:pPr algn="ctr"/>
              <a:r>
                <a:rPr lang="en-US" sz="1000" b="1" dirty="0">
                  <a:solidFill>
                    <a:srgbClr val="000000"/>
                  </a:solidFill>
                </a:rPr>
                <a:t>IAMs</a:t>
              </a:r>
              <a:r>
                <a:rPr lang="en-US" sz="1000" dirty="0">
                  <a:solidFill>
                    <a:srgbClr val="000000"/>
                  </a:solidFill>
                </a:rPr>
                <a:t> </a:t>
              </a:r>
            </a:p>
          </p:txBody>
        </p:sp>
        <p:sp>
          <p:nvSpPr>
            <p:cNvPr id="131" name="Rectangle 994">
              <a:extLst>
                <a:ext uri="{FF2B5EF4-FFF2-40B4-BE49-F238E27FC236}">
                  <a16:creationId xmlns:a16="http://schemas.microsoft.com/office/drawing/2014/main" id="{9AAD88C1-EEF4-4DF0-8970-0C021A314965}"/>
                </a:ext>
              </a:extLst>
            </p:cNvPr>
            <p:cNvSpPr>
              <a:spLocks noChangeArrowheads="1"/>
            </p:cNvSpPr>
            <p:nvPr/>
          </p:nvSpPr>
          <p:spPr bwMode="auto">
            <a:xfrm>
              <a:off x="963806" y="3807023"/>
              <a:ext cx="346249" cy="307777"/>
            </a:xfrm>
            <a:prstGeom prst="rect">
              <a:avLst/>
            </a:prstGeom>
            <a:noFill/>
            <a:ln w="9525">
              <a:noFill/>
              <a:miter lim="800000"/>
              <a:headEnd/>
              <a:tailEnd/>
            </a:ln>
          </p:spPr>
          <p:txBody>
            <a:bodyPr wrap="none" lIns="0" tIns="0" rIns="0" bIns="0">
              <a:spAutoFit/>
            </a:bodyPr>
            <a:lstStyle/>
            <a:p>
              <a:pPr algn="ctr"/>
              <a:r>
                <a:rPr lang="en-US" sz="1000" b="1" dirty="0">
                  <a:solidFill>
                    <a:srgbClr val="000000"/>
                  </a:solidFill>
                </a:rPr>
                <a:t>3</a:t>
              </a:r>
            </a:p>
            <a:p>
              <a:pPr algn="ctr"/>
              <a:r>
                <a:rPr lang="en-US" sz="1000" b="1" dirty="0">
                  <a:solidFill>
                    <a:srgbClr val="000000"/>
                  </a:solidFill>
                </a:rPr>
                <a:t>IAMs</a:t>
              </a:r>
              <a:r>
                <a:rPr lang="en-US" sz="1000" dirty="0">
                  <a:solidFill>
                    <a:srgbClr val="000000"/>
                  </a:solidFill>
                </a:rPr>
                <a:t> </a:t>
              </a:r>
            </a:p>
          </p:txBody>
        </p:sp>
        <p:sp>
          <p:nvSpPr>
            <p:cNvPr id="132" name="Rectangle 994">
              <a:extLst>
                <a:ext uri="{FF2B5EF4-FFF2-40B4-BE49-F238E27FC236}">
                  <a16:creationId xmlns:a16="http://schemas.microsoft.com/office/drawing/2014/main" id="{5D48FD76-AD74-4464-BE57-09F3ED784720}"/>
                </a:ext>
              </a:extLst>
            </p:cNvPr>
            <p:cNvSpPr>
              <a:spLocks noChangeArrowheads="1"/>
            </p:cNvSpPr>
            <p:nvPr/>
          </p:nvSpPr>
          <p:spPr bwMode="auto">
            <a:xfrm>
              <a:off x="7264877" y="5256312"/>
              <a:ext cx="278923" cy="153888"/>
            </a:xfrm>
            <a:prstGeom prst="rect">
              <a:avLst/>
            </a:prstGeom>
            <a:solidFill>
              <a:srgbClr val="C0D2FE"/>
            </a:solidFill>
            <a:ln w="9525">
              <a:noFill/>
              <a:miter lim="800000"/>
              <a:headEnd/>
              <a:tailEnd/>
            </a:ln>
          </p:spPr>
          <p:txBody>
            <a:bodyPr wrap="none" lIns="0" tIns="0" rIns="0" bIns="0">
              <a:spAutoFit/>
            </a:bodyPr>
            <a:lstStyle/>
            <a:p>
              <a:pPr algn="ctr"/>
              <a:r>
                <a:rPr lang="en-US" sz="1000" b="1" dirty="0">
                  <a:solidFill>
                    <a:srgbClr val="000000"/>
                  </a:solidFill>
                </a:rPr>
                <a:t>DRR</a:t>
              </a:r>
            </a:p>
          </p:txBody>
        </p:sp>
        <p:sp>
          <p:nvSpPr>
            <p:cNvPr id="133" name="Rectangle 994">
              <a:extLst>
                <a:ext uri="{FF2B5EF4-FFF2-40B4-BE49-F238E27FC236}">
                  <a16:creationId xmlns:a16="http://schemas.microsoft.com/office/drawing/2014/main" id="{D8BFBB20-DC8F-46D1-A861-DEF06E992646}"/>
                </a:ext>
              </a:extLst>
            </p:cNvPr>
            <p:cNvSpPr>
              <a:spLocks noChangeArrowheads="1"/>
            </p:cNvSpPr>
            <p:nvPr/>
          </p:nvSpPr>
          <p:spPr bwMode="auto">
            <a:xfrm>
              <a:off x="457200" y="4419600"/>
              <a:ext cx="1676741" cy="307777"/>
            </a:xfrm>
            <a:prstGeom prst="rect">
              <a:avLst/>
            </a:prstGeom>
            <a:solidFill>
              <a:srgbClr val="C0D2FE"/>
            </a:solidFill>
            <a:ln w="9525">
              <a:noFill/>
              <a:miter lim="800000"/>
              <a:headEnd/>
              <a:tailEnd/>
            </a:ln>
          </p:spPr>
          <p:txBody>
            <a:bodyPr wrap="none" lIns="0" tIns="0" rIns="0" bIns="0">
              <a:spAutoFit/>
            </a:bodyPr>
            <a:lstStyle/>
            <a:p>
              <a:pPr algn="ctr"/>
              <a:r>
                <a:rPr lang="en-US" sz="1000" b="1" dirty="0">
                  <a:solidFill>
                    <a:srgbClr val="0000FF"/>
                  </a:solidFill>
                </a:rPr>
                <a:t>Inclination Adjust Maneuvers </a:t>
              </a:r>
            </a:p>
            <a:p>
              <a:pPr algn="ctr"/>
              <a:r>
                <a:rPr lang="en-US" sz="1000" b="1" dirty="0">
                  <a:solidFill>
                    <a:srgbClr val="0000FF"/>
                  </a:solidFill>
                </a:rPr>
                <a:t>(IAMs) </a:t>
              </a:r>
            </a:p>
          </p:txBody>
        </p:sp>
        <p:sp>
          <p:nvSpPr>
            <p:cNvPr id="134" name="Rectangle 994">
              <a:extLst>
                <a:ext uri="{FF2B5EF4-FFF2-40B4-BE49-F238E27FC236}">
                  <a16:creationId xmlns:a16="http://schemas.microsoft.com/office/drawing/2014/main" id="{94436928-0971-49C8-8A12-9D1ED62290A2}"/>
                </a:ext>
              </a:extLst>
            </p:cNvPr>
            <p:cNvSpPr>
              <a:spLocks noChangeArrowheads="1"/>
            </p:cNvSpPr>
            <p:nvPr/>
          </p:nvSpPr>
          <p:spPr bwMode="auto">
            <a:xfrm>
              <a:off x="1066800" y="6248400"/>
              <a:ext cx="1828800" cy="153888"/>
            </a:xfrm>
            <a:prstGeom prst="rect">
              <a:avLst/>
            </a:prstGeom>
            <a:noFill/>
            <a:ln w="9525">
              <a:noFill/>
              <a:miter lim="800000"/>
              <a:headEnd/>
              <a:tailEnd/>
            </a:ln>
          </p:spPr>
          <p:txBody>
            <a:bodyPr wrap="square" lIns="0" tIns="0" rIns="0" bIns="0">
              <a:spAutoFit/>
            </a:bodyPr>
            <a:lstStyle/>
            <a:p>
              <a:r>
                <a:rPr lang="en-US" sz="1000" b="1" dirty="0">
                  <a:solidFill>
                    <a:srgbClr val="000000"/>
                  </a:solidFill>
                </a:rPr>
                <a:t>DR</a:t>
              </a:r>
              <a:r>
                <a:rPr lang="en-US" sz="1000" dirty="0">
                  <a:solidFill>
                    <a:srgbClr val="000000"/>
                  </a:solidFill>
                </a:rPr>
                <a:t> – </a:t>
              </a:r>
              <a:r>
                <a:rPr lang="en-US" sz="1000" b="1" dirty="0">
                  <a:solidFill>
                    <a:srgbClr val="000000"/>
                  </a:solidFill>
                </a:rPr>
                <a:t>Decommissioning Review</a:t>
              </a:r>
            </a:p>
          </p:txBody>
        </p:sp>
        <p:sp>
          <p:nvSpPr>
            <p:cNvPr id="135" name="Rectangle 994">
              <a:extLst>
                <a:ext uri="{FF2B5EF4-FFF2-40B4-BE49-F238E27FC236}">
                  <a16:creationId xmlns:a16="http://schemas.microsoft.com/office/drawing/2014/main" id="{17F24EC2-1CC6-48C7-B9FB-A2E926BC449C}"/>
                </a:ext>
              </a:extLst>
            </p:cNvPr>
            <p:cNvSpPr>
              <a:spLocks noChangeArrowheads="1"/>
            </p:cNvSpPr>
            <p:nvPr/>
          </p:nvSpPr>
          <p:spPr bwMode="auto">
            <a:xfrm>
              <a:off x="2926080" y="6248400"/>
              <a:ext cx="3474720" cy="153888"/>
            </a:xfrm>
            <a:prstGeom prst="rect">
              <a:avLst/>
            </a:prstGeom>
            <a:noFill/>
            <a:ln w="9525">
              <a:noFill/>
              <a:miter lim="800000"/>
              <a:headEnd/>
              <a:tailEnd/>
            </a:ln>
          </p:spPr>
          <p:txBody>
            <a:bodyPr wrap="square" lIns="0" tIns="0" rIns="0" bIns="0">
              <a:spAutoFit/>
            </a:bodyPr>
            <a:lstStyle/>
            <a:p>
              <a:r>
                <a:rPr lang="en-US" sz="1000" b="1" dirty="0">
                  <a:solidFill>
                    <a:srgbClr val="000000"/>
                  </a:solidFill>
                </a:rPr>
                <a:t>KDP-F</a:t>
              </a:r>
              <a:r>
                <a:rPr lang="en-US" sz="1000" dirty="0">
                  <a:solidFill>
                    <a:srgbClr val="000000"/>
                  </a:solidFill>
                </a:rPr>
                <a:t> </a:t>
              </a:r>
              <a:r>
                <a:rPr lang="en-US" sz="1000" b="1" dirty="0">
                  <a:solidFill>
                    <a:srgbClr val="000000"/>
                  </a:solidFill>
                </a:rPr>
                <a:t>– HQ Key Decision Point to proceed with Phase F</a:t>
              </a:r>
            </a:p>
          </p:txBody>
        </p:sp>
        <p:sp>
          <p:nvSpPr>
            <p:cNvPr id="136" name="Rectangle 994">
              <a:extLst>
                <a:ext uri="{FF2B5EF4-FFF2-40B4-BE49-F238E27FC236}">
                  <a16:creationId xmlns:a16="http://schemas.microsoft.com/office/drawing/2014/main" id="{106E0FD1-684A-4D6C-ADDA-F17E10B46F40}"/>
                </a:ext>
              </a:extLst>
            </p:cNvPr>
            <p:cNvSpPr>
              <a:spLocks noChangeArrowheads="1"/>
            </p:cNvSpPr>
            <p:nvPr/>
          </p:nvSpPr>
          <p:spPr bwMode="auto">
            <a:xfrm>
              <a:off x="6522720" y="6248400"/>
              <a:ext cx="2011680" cy="153888"/>
            </a:xfrm>
            <a:prstGeom prst="rect">
              <a:avLst/>
            </a:prstGeom>
            <a:noFill/>
            <a:ln w="9525">
              <a:noFill/>
              <a:miter lim="800000"/>
              <a:headEnd/>
              <a:tailEnd/>
            </a:ln>
          </p:spPr>
          <p:txBody>
            <a:bodyPr wrap="square" lIns="0" tIns="0" rIns="0" bIns="0">
              <a:spAutoFit/>
            </a:bodyPr>
            <a:lstStyle/>
            <a:p>
              <a:r>
                <a:rPr lang="en-US" sz="1000" b="1" dirty="0">
                  <a:solidFill>
                    <a:srgbClr val="000000"/>
                  </a:solidFill>
                </a:rPr>
                <a:t>DRR</a:t>
              </a:r>
              <a:r>
                <a:rPr lang="en-US" sz="1000" dirty="0">
                  <a:solidFill>
                    <a:srgbClr val="000000"/>
                  </a:solidFill>
                </a:rPr>
                <a:t> – </a:t>
              </a:r>
              <a:r>
                <a:rPr lang="en-US" sz="1000" b="1" dirty="0">
                  <a:solidFill>
                    <a:srgbClr val="000000"/>
                  </a:solidFill>
                </a:rPr>
                <a:t>Disposal Readiness Review</a:t>
              </a:r>
            </a:p>
          </p:txBody>
        </p:sp>
        <p:sp>
          <p:nvSpPr>
            <p:cNvPr id="137" name="Rectangle 994">
              <a:extLst>
                <a:ext uri="{FF2B5EF4-FFF2-40B4-BE49-F238E27FC236}">
                  <a16:creationId xmlns:a16="http://schemas.microsoft.com/office/drawing/2014/main" id="{3E344B92-7D9F-421F-B6B4-BBD69221F24F}"/>
                </a:ext>
              </a:extLst>
            </p:cNvPr>
            <p:cNvSpPr>
              <a:spLocks noChangeArrowheads="1"/>
            </p:cNvSpPr>
            <p:nvPr/>
          </p:nvSpPr>
          <p:spPr bwMode="auto">
            <a:xfrm>
              <a:off x="1528194" y="3807023"/>
              <a:ext cx="346250" cy="307777"/>
            </a:xfrm>
            <a:prstGeom prst="rect">
              <a:avLst/>
            </a:prstGeom>
            <a:noFill/>
            <a:ln w="9525">
              <a:noFill/>
              <a:miter lim="800000"/>
              <a:headEnd/>
              <a:tailEnd/>
            </a:ln>
          </p:spPr>
          <p:txBody>
            <a:bodyPr wrap="none" lIns="0" tIns="0" rIns="0" bIns="0">
              <a:spAutoFit/>
            </a:bodyPr>
            <a:lstStyle/>
            <a:p>
              <a:pPr algn="ctr"/>
              <a:r>
                <a:rPr lang="en-US" sz="1000" b="1" dirty="0">
                  <a:solidFill>
                    <a:srgbClr val="000000"/>
                  </a:solidFill>
                </a:rPr>
                <a:t>4</a:t>
              </a:r>
            </a:p>
            <a:p>
              <a:pPr algn="ctr"/>
              <a:r>
                <a:rPr lang="en-US" sz="1000" b="1" dirty="0">
                  <a:solidFill>
                    <a:srgbClr val="000000"/>
                  </a:solidFill>
                </a:rPr>
                <a:t>IAMs</a:t>
              </a:r>
              <a:r>
                <a:rPr lang="en-US" sz="1000" dirty="0">
                  <a:solidFill>
                    <a:srgbClr val="000000"/>
                  </a:solidFill>
                </a:rPr>
                <a:t> </a:t>
              </a:r>
            </a:p>
          </p:txBody>
        </p:sp>
        <p:sp>
          <p:nvSpPr>
            <p:cNvPr id="138" name="TextBox 137">
              <a:extLst>
                <a:ext uri="{FF2B5EF4-FFF2-40B4-BE49-F238E27FC236}">
                  <a16:creationId xmlns:a16="http://schemas.microsoft.com/office/drawing/2014/main" id="{379E0F9F-1FD0-429C-8A20-315D47601E1E}"/>
                </a:ext>
              </a:extLst>
            </p:cNvPr>
            <p:cNvSpPr txBox="1"/>
            <p:nvPr/>
          </p:nvSpPr>
          <p:spPr>
            <a:xfrm>
              <a:off x="2438400" y="3487579"/>
              <a:ext cx="2560320" cy="365760"/>
            </a:xfrm>
            <a:prstGeom prst="rect">
              <a:avLst/>
            </a:prstGeom>
            <a:solidFill>
              <a:srgbClr val="FFDD71"/>
            </a:solidFill>
            <a:ln w="12700">
              <a:solidFill>
                <a:schemeClr val="tx1"/>
              </a:solidFill>
            </a:ln>
          </p:spPr>
          <p:txBody>
            <a:bodyPr wrap="square" rtlCol="0">
              <a:spAutoFit/>
            </a:bodyPr>
            <a:lstStyle/>
            <a:p>
              <a:pPr algn="ctr"/>
              <a:r>
                <a:rPr lang="en-US" sz="1000" b="1" dirty="0">
                  <a:latin typeface="+mn-lt"/>
                </a:rPr>
                <a:t>Operate slightly BELOW the A-Train</a:t>
              </a:r>
            </a:p>
            <a:p>
              <a:pPr algn="ctr"/>
              <a:r>
                <a:rPr lang="en-US" sz="1000" b="1" dirty="0">
                  <a:latin typeface="+mn-lt"/>
                </a:rPr>
                <a:t>Free-drift, drag-down A-Train Exit </a:t>
              </a:r>
            </a:p>
          </p:txBody>
        </p:sp>
        <p:sp>
          <p:nvSpPr>
            <p:cNvPr id="139" name="TextBox 138">
              <a:extLst>
                <a:ext uri="{FF2B5EF4-FFF2-40B4-BE49-F238E27FC236}">
                  <a16:creationId xmlns:a16="http://schemas.microsoft.com/office/drawing/2014/main" id="{08B59A4E-F391-4309-97A8-32CCA6D8881A}"/>
                </a:ext>
              </a:extLst>
            </p:cNvPr>
            <p:cNvSpPr txBox="1"/>
            <p:nvPr/>
          </p:nvSpPr>
          <p:spPr>
            <a:xfrm>
              <a:off x="426720" y="3487578"/>
              <a:ext cx="2011680" cy="274320"/>
            </a:xfrm>
            <a:prstGeom prst="rect">
              <a:avLst/>
            </a:prstGeom>
            <a:solidFill>
              <a:srgbClr val="FFDD71"/>
            </a:solidFill>
            <a:ln w="12700">
              <a:solidFill>
                <a:schemeClr val="tx1"/>
              </a:solidFill>
            </a:ln>
          </p:spPr>
          <p:txBody>
            <a:bodyPr wrap="square" rtlCol="0">
              <a:spAutoFit/>
            </a:bodyPr>
            <a:lstStyle/>
            <a:p>
              <a:pPr algn="ctr"/>
              <a:r>
                <a:rPr lang="en-US" sz="1000" b="1" dirty="0">
                  <a:latin typeface="+mn-lt"/>
                </a:rPr>
                <a:t>Operate WITHIN the A-Train</a:t>
              </a:r>
            </a:p>
          </p:txBody>
        </p:sp>
        <p:sp>
          <p:nvSpPr>
            <p:cNvPr id="140" name="Rectangle 994">
              <a:extLst>
                <a:ext uri="{FF2B5EF4-FFF2-40B4-BE49-F238E27FC236}">
                  <a16:creationId xmlns:a16="http://schemas.microsoft.com/office/drawing/2014/main" id="{8420E6E3-E0A4-4800-9E69-8B97955C5E51}"/>
                </a:ext>
              </a:extLst>
            </p:cNvPr>
            <p:cNvSpPr>
              <a:spLocks noChangeArrowheads="1"/>
            </p:cNvSpPr>
            <p:nvPr/>
          </p:nvSpPr>
          <p:spPr bwMode="auto">
            <a:xfrm>
              <a:off x="6608854" y="3871419"/>
              <a:ext cx="1463040" cy="415498"/>
            </a:xfrm>
            <a:prstGeom prst="rect">
              <a:avLst/>
            </a:prstGeom>
            <a:solidFill>
              <a:srgbClr val="C0D2FE"/>
            </a:solidFill>
            <a:ln w="9525">
              <a:noFill/>
              <a:miter lim="800000"/>
              <a:headEnd/>
              <a:tailEnd/>
            </a:ln>
          </p:spPr>
          <p:txBody>
            <a:bodyPr wrap="square" lIns="0" tIns="0" rIns="0" bIns="0">
              <a:spAutoFit/>
            </a:bodyPr>
            <a:lstStyle/>
            <a:p>
              <a:r>
                <a:rPr lang="en-US" sz="900" b="1" dirty="0">
                  <a:solidFill>
                    <a:srgbClr val="FF0000"/>
                  </a:solidFill>
                  <a:latin typeface="Arial" charset="0"/>
                </a:rPr>
                <a:t>Power Concerns</a:t>
              </a:r>
            </a:p>
            <a:p>
              <a:r>
                <a:rPr lang="en-US" sz="900" b="1" dirty="0">
                  <a:solidFill>
                    <a:srgbClr val="FF0000"/>
                  </a:solidFill>
                  <a:latin typeface="Arial" charset="0"/>
                </a:rPr>
                <a:t>August 2026  due to </a:t>
              </a:r>
            </a:p>
            <a:p>
              <a:r>
                <a:rPr lang="en-US" sz="900" b="1" dirty="0">
                  <a:solidFill>
                    <a:srgbClr val="FF0000"/>
                  </a:solidFill>
                  <a:latin typeface="Arial" charset="0"/>
                </a:rPr>
                <a:t>Beta Angle Drift</a:t>
              </a:r>
            </a:p>
          </p:txBody>
        </p:sp>
        <p:sp>
          <p:nvSpPr>
            <p:cNvPr id="141" name="Right Arrow 169">
              <a:extLst>
                <a:ext uri="{FF2B5EF4-FFF2-40B4-BE49-F238E27FC236}">
                  <a16:creationId xmlns:a16="http://schemas.microsoft.com/office/drawing/2014/main" id="{EEAEDC0F-145A-44E7-AF9D-E9F100DCA119}"/>
                </a:ext>
              </a:extLst>
            </p:cNvPr>
            <p:cNvSpPr/>
            <p:nvPr/>
          </p:nvSpPr>
          <p:spPr bwMode="auto">
            <a:xfrm>
              <a:off x="7162800" y="3578525"/>
              <a:ext cx="217311" cy="161092"/>
            </a:xfrm>
            <a:prstGeom prst="rightArrow">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8" charset="0"/>
              </a:endParaRPr>
            </a:p>
          </p:txBody>
        </p:sp>
        <p:cxnSp>
          <p:nvCxnSpPr>
            <p:cNvPr id="142" name="Straight Connector 141">
              <a:extLst>
                <a:ext uri="{FF2B5EF4-FFF2-40B4-BE49-F238E27FC236}">
                  <a16:creationId xmlns:a16="http://schemas.microsoft.com/office/drawing/2014/main" id="{248A33D3-52DA-45E9-B816-F3BB922C549A}"/>
                </a:ext>
              </a:extLst>
            </p:cNvPr>
            <p:cNvCxnSpPr/>
            <p:nvPr/>
          </p:nvCxnSpPr>
          <p:spPr bwMode="auto">
            <a:xfrm>
              <a:off x="7162800" y="3511017"/>
              <a:ext cx="0" cy="274320"/>
            </a:xfrm>
            <a:prstGeom prst="line">
              <a:avLst/>
            </a:prstGeom>
            <a:solidFill>
              <a:schemeClr val="accent1"/>
            </a:solidFill>
            <a:ln w="25400" cap="flat" cmpd="sng" algn="ctr">
              <a:solidFill>
                <a:schemeClr val="tx1"/>
              </a:solidFill>
              <a:prstDash val="solid"/>
              <a:round/>
              <a:headEnd type="none" w="med" len="med"/>
              <a:tailEnd type="none" w="med" len="med"/>
            </a:ln>
            <a:effectLst/>
          </p:spPr>
        </p:cxnSp>
        <p:sp>
          <p:nvSpPr>
            <p:cNvPr id="143" name="Rectangle 142">
              <a:extLst>
                <a:ext uri="{FF2B5EF4-FFF2-40B4-BE49-F238E27FC236}">
                  <a16:creationId xmlns:a16="http://schemas.microsoft.com/office/drawing/2014/main" id="{1A00E167-7A47-4355-9B50-D569720B6A4E}"/>
                </a:ext>
              </a:extLst>
            </p:cNvPr>
            <p:cNvSpPr/>
            <p:nvPr/>
          </p:nvSpPr>
          <p:spPr bwMode="auto">
            <a:xfrm>
              <a:off x="7145767" y="4876800"/>
              <a:ext cx="45720" cy="228600"/>
            </a:xfrm>
            <a:prstGeom prst="rect">
              <a:avLst/>
            </a:prstGeom>
            <a:solidFill>
              <a:srgbClr val="FF000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Arial" charset="0"/>
              </a:endParaRPr>
            </a:p>
          </p:txBody>
        </p:sp>
        <p:sp>
          <p:nvSpPr>
            <p:cNvPr id="144" name="Rectangle 994">
              <a:extLst>
                <a:ext uri="{FF2B5EF4-FFF2-40B4-BE49-F238E27FC236}">
                  <a16:creationId xmlns:a16="http://schemas.microsoft.com/office/drawing/2014/main" id="{6F8B765C-BE32-44F3-A372-647FD48FB253}"/>
                </a:ext>
              </a:extLst>
            </p:cNvPr>
            <p:cNvSpPr>
              <a:spLocks noChangeArrowheads="1"/>
            </p:cNvSpPr>
            <p:nvPr/>
          </p:nvSpPr>
          <p:spPr bwMode="auto">
            <a:xfrm>
              <a:off x="7295436" y="4876800"/>
              <a:ext cx="699690" cy="307777"/>
            </a:xfrm>
            <a:prstGeom prst="rect">
              <a:avLst/>
            </a:prstGeom>
            <a:solidFill>
              <a:srgbClr val="C0D2FE"/>
            </a:solidFill>
            <a:ln w="9525">
              <a:noFill/>
              <a:miter lim="800000"/>
              <a:headEnd/>
              <a:tailEnd/>
            </a:ln>
          </p:spPr>
          <p:txBody>
            <a:bodyPr wrap="square" lIns="0" tIns="0" rIns="0" bIns="0">
              <a:spAutoFit/>
            </a:bodyPr>
            <a:lstStyle/>
            <a:p>
              <a:pPr algn="ctr"/>
              <a:r>
                <a:rPr lang="en-US" sz="1000" b="1" dirty="0">
                  <a:solidFill>
                    <a:srgbClr val="FF0000"/>
                  </a:solidFill>
                </a:rPr>
                <a:t>Spacecraft Disposal</a:t>
              </a:r>
            </a:p>
          </p:txBody>
        </p:sp>
        <p:sp>
          <p:nvSpPr>
            <p:cNvPr id="145" name="TextBox 144">
              <a:extLst>
                <a:ext uri="{FF2B5EF4-FFF2-40B4-BE49-F238E27FC236}">
                  <a16:creationId xmlns:a16="http://schemas.microsoft.com/office/drawing/2014/main" id="{989E5E69-EEEF-483A-9FAE-E6BE9FB2951E}"/>
                </a:ext>
              </a:extLst>
            </p:cNvPr>
            <p:cNvSpPr txBox="1"/>
            <p:nvPr/>
          </p:nvSpPr>
          <p:spPr>
            <a:xfrm>
              <a:off x="5029200" y="3492911"/>
              <a:ext cx="2103120" cy="365760"/>
            </a:xfrm>
            <a:prstGeom prst="rect">
              <a:avLst/>
            </a:prstGeom>
            <a:solidFill>
              <a:srgbClr val="FFDD71"/>
            </a:solidFill>
            <a:ln w="12700">
              <a:solidFill>
                <a:schemeClr val="tx1"/>
              </a:solidFill>
            </a:ln>
          </p:spPr>
          <p:txBody>
            <a:bodyPr wrap="square" rtlCol="0">
              <a:spAutoFit/>
            </a:bodyPr>
            <a:lstStyle/>
            <a:p>
              <a:pPr algn="ctr"/>
              <a:r>
                <a:rPr lang="en-US" sz="1000" b="1" dirty="0">
                  <a:latin typeface="+mn-lt"/>
                </a:rPr>
                <a:t>Operate ~20 km BELOW the A-Train operational orbit</a:t>
              </a:r>
            </a:p>
          </p:txBody>
        </p:sp>
        <p:sp>
          <p:nvSpPr>
            <p:cNvPr id="146" name="Rectangle 980">
              <a:extLst>
                <a:ext uri="{FF2B5EF4-FFF2-40B4-BE49-F238E27FC236}">
                  <a16:creationId xmlns:a16="http://schemas.microsoft.com/office/drawing/2014/main" id="{93A279F9-3AE8-4428-9E95-1277C4C0BFDA}"/>
                </a:ext>
              </a:extLst>
            </p:cNvPr>
            <p:cNvSpPr>
              <a:spLocks noChangeArrowheads="1"/>
            </p:cNvSpPr>
            <p:nvPr/>
          </p:nvSpPr>
          <p:spPr bwMode="auto">
            <a:xfrm>
              <a:off x="1203979" y="2615369"/>
              <a:ext cx="3013727" cy="274320"/>
            </a:xfrm>
            <a:prstGeom prst="rect">
              <a:avLst/>
            </a:prstGeom>
            <a:pattFill prst="wdUpDiag">
              <a:fgClr>
                <a:srgbClr val="80FFFF"/>
              </a:fgClr>
              <a:bgClr>
                <a:schemeClr val="bg1"/>
              </a:bgClr>
            </a:pattFill>
            <a:ln w="17526">
              <a:solidFill>
                <a:srgbClr val="000000"/>
              </a:solidFill>
              <a:round/>
              <a:headEnd/>
              <a:tailEnd/>
            </a:ln>
          </p:spPr>
          <p:txBody>
            <a:bodyPr anchor="ctr" anchorCtr="0"/>
            <a:lstStyle/>
            <a:p>
              <a:pPr algn="ctr"/>
              <a:r>
                <a:rPr lang="en-US" sz="1200" b="1" dirty="0"/>
                <a:t>2017 SRP: FY21 – FY23</a:t>
              </a:r>
            </a:p>
          </p:txBody>
        </p:sp>
        <p:sp>
          <p:nvSpPr>
            <p:cNvPr id="147" name="Rectangle 869">
              <a:extLst>
                <a:ext uri="{FF2B5EF4-FFF2-40B4-BE49-F238E27FC236}">
                  <a16:creationId xmlns:a16="http://schemas.microsoft.com/office/drawing/2014/main" id="{42BD65D5-0D49-4D0C-A754-4547307008E9}"/>
                </a:ext>
              </a:extLst>
            </p:cNvPr>
            <p:cNvSpPr>
              <a:spLocks noChangeArrowheads="1"/>
            </p:cNvSpPr>
            <p:nvPr/>
          </p:nvSpPr>
          <p:spPr bwMode="auto">
            <a:xfrm>
              <a:off x="7804403" y="2067873"/>
              <a:ext cx="333426" cy="200055"/>
            </a:xfrm>
            <a:prstGeom prst="rect">
              <a:avLst/>
            </a:prstGeom>
            <a:noFill/>
            <a:ln w="9525">
              <a:noFill/>
              <a:miter lim="800000"/>
              <a:headEnd/>
              <a:tailEnd/>
            </a:ln>
          </p:spPr>
          <p:txBody>
            <a:bodyPr wrap="none" lIns="0" tIns="0" rIns="0" bIns="0">
              <a:spAutoFit/>
            </a:bodyPr>
            <a:lstStyle/>
            <a:p>
              <a:r>
                <a:rPr lang="en-US" sz="1300" b="1" dirty="0">
                  <a:solidFill>
                    <a:schemeClr val="bg1"/>
                  </a:solidFill>
                </a:rPr>
                <a:t>2027</a:t>
              </a:r>
              <a:endParaRPr lang="en-US" dirty="0">
                <a:solidFill>
                  <a:schemeClr val="bg1"/>
                </a:solidFill>
              </a:endParaRPr>
            </a:p>
          </p:txBody>
        </p:sp>
        <p:sp>
          <p:nvSpPr>
            <p:cNvPr id="148" name="Line 944">
              <a:extLst>
                <a:ext uri="{FF2B5EF4-FFF2-40B4-BE49-F238E27FC236}">
                  <a16:creationId xmlns:a16="http://schemas.microsoft.com/office/drawing/2014/main" id="{372C5A62-F121-4B57-807F-90C3DC3C965C}"/>
                </a:ext>
              </a:extLst>
            </p:cNvPr>
            <p:cNvSpPr>
              <a:spLocks noChangeShapeType="1"/>
            </p:cNvSpPr>
            <p:nvPr/>
          </p:nvSpPr>
          <p:spPr bwMode="auto">
            <a:xfrm>
              <a:off x="7770041" y="2372054"/>
              <a:ext cx="0" cy="169218"/>
            </a:xfrm>
            <a:prstGeom prst="line">
              <a:avLst/>
            </a:prstGeom>
            <a:noFill/>
            <a:ln w="9525">
              <a:solidFill>
                <a:srgbClr val="000000"/>
              </a:solidFill>
              <a:round/>
              <a:headEnd/>
              <a:tailEnd/>
            </a:ln>
          </p:spPr>
          <p:txBody>
            <a:bodyPr/>
            <a:lstStyle/>
            <a:p>
              <a:endParaRPr lang="en-US"/>
            </a:p>
          </p:txBody>
        </p:sp>
        <p:sp>
          <p:nvSpPr>
            <p:cNvPr id="149" name="Rectangle 939">
              <a:extLst>
                <a:ext uri="{FF2B5EF4-FFF2-40B4-BE49-F238E27FC236}">
                  <a16:creationId xmlns:a16="http://schemas.microsoft.com/office/drawing/2014/main" id="{0A5711A4-3D77-4EB5-91CA-412C87CE6868}"/>
                </a:ext>
              </a:extLst>
            </p:cNvPr>
            <p:cNvSpPr>
              <a:spLocks noChangeArrowheads="1"/>
            </p:cNvSpPr>
            <p:nvPr/>
          </p:nvSpPr>
          <p:spPr bwMode="auto">
            <a:xfrm>
              <a:off x="7848600" y="2416174"/>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Q2</a:t>
              </a:r>
              <a:endParaRPr lang="en-US" dirty="0"/>
            </a:p>
          </p:txBody>
        </p:sp>
        <p:sp>
          <p:nvSpPr>
            <p:cNvPr id="150" name="Line 944">
              <a:extLst>
                <a:ext uri="{FF2B5EF4-FFF2-40B4-BE49-F238E27FC236}">
                  <a16:creationId xmlns:a16="http://schemas.microsoft.com/office/drawing/2014/main" id="{BEB7241E-64EF-4C6C-9828-2EBC2AEF4478}"/>
                </a:ext>
              </a:extLst>
            </p:cNvPr>
            <p:cNvSpPr>
              <a:spLocks noChangeShapeType="1"/>
            </p:cNvSpPr>
            <p:nvPr/>
          </p:nvSpPr>
          <p:spPr bwMode="auto">
            <a:xfrm>
              <a:off x="8014144" y="2380192"/>
              <a:ext cx="0" cy="169218"/>
            </a:xfrm>
            <a:prstGeom prst="line">
              <a:avLst/>
            </a:prstGeom>
            <a:noFill/>
            <a:ln w="9525">
              <a:solidFill>
                <a:srgbClr val="000000"/>
              </a:solidFill>
              <a:round/>
              <a:headEnd/>
              <a:tailEnd/>
            </a:ln>
          </p:spPr>
          <p:txBody>
            <a:bodyPr/>
            <a:lstStyle/>
            <a:p>
              <a:endParaRPr lang="en-US"/>
            </a:p>
          </p:txBody>
        </p:sp>
        <p:sp>
          <p:nvSpPr>
            <p:cNvPr id="151" name="Rectangle 941">
              <a:extLst>
                <a:ext uri="{FF2B5EF4-FFF2-40B4-BE49-F238E27FC236}">
                  <a16:creationId xmlns:a16="http://schemas.microsoft.com/office/drawing/2014/main" id="{0D911E22-AE7C-4361-835A-92ED7EF7474C}"/>
                </a:ext>
              </a:extLst>
            </p:cNvPr>
            <p:cNvSpPr>
              <a:spLocks noChangeArrowheads="1"/>
            </p:cNvSpPr>
            <p:nvPr/>
          </p:nvSpPr>
          <p:spPr bwMode="auto">
            <a:xfrm>
              <a:off x="8077200" y="2414674"/>
              <a:ext cx="92104" cy="95040"/>
            </a:xfrm>
            <a:prstGeom prst="rect">
              <a:avLst/>
            </a:prstGeom>
            <a:solidFill>
              <a:srgbClr val="FEDFA0"/>
            </a:solidFill>
            <a:ln w="9525">
              <a:noFill/>
              <a:miter lim="800000"/>
              <a:headEnd/>
              <a:tailEnd/>
            </a:ln>
          </p:spPr>
          <p:txBody>
            <a:bodyPr wrap="none" lIns="0" tIns="0" rIns="0" bIns="0">
              <a:spAutoFit/>
            </a:bodyPr>
            <a:lstStyle/>
            <a:p>
              <a:r>
                <a:rPr lang="en-US" sz="500" dirty="0">
                  <a:solidFill>
                    <a:srgbClr val="000000"/>
                  </a:solidFill>
                </a:rPr>
                <a:t>Q3</a:t>
              </a:r>
              <a:endParaRPr lang="en-US" dirty="0"/>
            </a:p>
          </p:txBody>
        </p:sp>
        <p:sp>
          <p:nvSpPr>
            <p:cNvPr id="152" name="Line 944">
              <a:extLst>
                <a:ext uri="{FF2B5EF4-FFF2-40B4-BE49-F238E27FC236}">
                  <a16:creationId xmlns:a16="http://schemas.microsoft.com/office/drawing/2014/main" id="{25FCAB3F-A636-4E46-B7E2-EF7B1FC767B7}"/>
                </a:ext>
              </a:extLst>
            </p:cNvPr>
            <p:cNvSpPr>
              <a:spLocks noChangeShapeType="1"/>
            </p:cNvSpPr>
            <p:nvPr/>
          </p:nvSpPr>
          <p:spPr bwMode="auto">
            <a:xfrm>
              <a:off x="8255137" y="2370522"/>
              <a:ext cx="0" cy="169218"/>
            </a:xfrm>
            <a:prstGeom prst="line">
              <a:avLst/>
            </a:prstGeom>
            <a:noFill/>
            <a:ln w="9525">
              <a:solidFill>
                <a:srgbClr val="000000"/>
              </a:solidFill>
              <a:round/>
              <a:headEnd/>
              <a:tailEnd/>
            </a:ln>
          </p:spPr>
          <p:txBody>
            <a:bodyPr/>
            <a:lstStyle/>
            <a:p>
              <a:endParaRPr lang="en-US"/>
            </a:p>
          </p:txBody>
        </p:sp>
        <p:sp>
          <p:nvSpPr>
            <p:cNvPr id="153" name="Rectangle 943">
              <a:extLst>
                <a:ext uri="{FF2B5EF4-FFF2-40B4-BE49-F238E27FC236}">
                  <a16:creationId xmlns:a16="http://schemas.microsoft.com/office/drawing/2014/main" id="{9A43D7D8-2435-43A0-ADCD-2DBCFB3CB7D6}"/>
                </a:ext>
              </a:extLst>
            </p:cNvPr>
            <p:cNvSpPr>
              <a:spLocks noChangeArrowheads="1"/>
            </p:cNvSpPr>
            <p:nvPr/>
          </p:nvSpPr>
          <p:spPr bwMode="auto">
            <a:xfrm>
              <a:off x="8332792" y="2423722"/>
              <a:ext cx="92104" cy="76944"/>
            </a:xfrm>
            <a:prstGeom prst="rect">
              <a:avLst/>
            </a:prstGeom>
            <a:solidFill>
              <a:srgbClr val="FEDFA0"/>
            </a:solidFill>
            <a:ln w="9525">
              <a:noFill/>
              <a:miter lim="800000"/>
              <a:headEnd/>
              <a:tailEnd/>
            </a:ln>
          </p:spPr>
          <p:txBody>
            <a:bodyPr wrap="square" lIns="0" tIns="0" rIns="0" bIns="0">
              <a:spAutoFit/>
            </a:bodyPr>
            <a:lstStyle/>
            <a:p>
              <a:r>
                <a:rPr lang="en-US" sz="500" dirty="0">
                  <a:solidFill>
                    <a:srgbClr val="000000"/>
                  </a:solidFill>
                </a:rPr>
                <a:t>Q4</a:t>
              </a:r>
              <a:endParaRPr lang="en-US" dirty="0"/>
            </a:p>
          </p:txBody>
        </p:sp>
      </p:grpSp>
      <p:sp>
        <p:nvSpPr>
          <p:cNvPr id="2" name="Footer Placeholder 1">
            <a:extLst>
              <a:ext uri="{FF2B5EF4-FFF2-40B4-BE49-F238E27FC236}">
                <a16:creationId xmlns:a16="http://schemas.microsoft.com/office/drawing/2014/main" id="{3B4283C0-F717-4C5D-B3CE-3485ECF3B24F}"/>
              </a:ext>
            </a:extLst>
          </p:cNvPr>
          <p:cNvSpPr>
            <a:spLocks noGrp="1"/>
          </p:cNvSpPr>
          <p:nvPr>
            <p:ph type="ftr" sz="quarter" idx="10"/>
          </p:nvPr>
        </p:nvSpPr>
        <p:spPr/>
        <p:txBody>
          <a:bodyPr/>
          <a:lstStyle/>
          <a:p>
            <a:pPr>
              <a:defRPr/>
            </a:pPr>
            <a:r>
              <a:rPr lang="en-US"/>
              <a:t>ESC MOWG Meeting - May 2022 - GSFC Virtual Meeting</a:t>
            </a:r>
            <a:endParaRPr lang="en-US" dirty="0"/>
          </a:p>
        </p:txBody>
      </p:sp>
    </p:spTree>
    <p:extLst>
      <p:ext uri="{BB962C8B-B14F-4D97-AF65-F5344CB8AC3E}">
        <p14:creationId xmlns:p14="http://schemas.microsoft.com/office/powerpoint/2010/main" val="606280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8662480D-DC62-4A6C-8060-7F717FCECB35}"/>
              </a:ext>
            </a:extLst>
          </p:cNvPr>
          <p:cNvSpPr>
            <a:spLocks noGrp="1"/>
          </p:cNvSpPr>
          <p:nvPr>
            <p:ph type="dt" sz="half" idx="11"/>
          </p:nvPr>
        </p:nvSpPr>
        <p:spPr/>
        <p:txBody>
          <a:bodyPr/>
          <a:lstStyle/>
          <a:p>
            <a:pPr>
              <a:defRPr/>
            </a:pPr>
            <a:r>
              <a:rPr lang="en-US"/>
              <a:t>5/17/2022</a:t>
            </a:r>
            <a:endParaRPr lang="en-US" dirty="0"/>
          </a:p>
        </p:txBody>
      </p:sp>
      <p:pic>
        <p:nvPicPr>
          <p:cNvPr id="6" name="Picture 5">
            <a:extLst>
              <a:ext uri="{FF2B5EF4-FFF2-40B4-BE49-F238E27FC236}">
                <a16:creationId xmlns:a16="http://schemas.microsoft.com/office/drawing/2014/main" id="{F521C8C8-37E5-490B-A666-7FA8193A7D9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4800" y="1447795"/>
            <a:ext cx="8610600" cy="4881159"/>
          </a:xfrm>
          <a:prstGeom prst="rect">
            <a:avLst/>
          </a:prstGeom>
        </p:spPr>
      </p:pic>
      <p:sp>
        <p:nvSpPr>
          <p:cNvPr id="7" name="Title 1">
            <a:extLst>
              <a:ext uri="{FF2B5EF4-FFF2-40B4-BE49-F238E27FC236}">
                <a16:creationId xmlns:a16="http://schemas.microsoft.com/office/drawing/2014/main" id="{C21AEF9B-41ED-4775-B8DB-4F77583C6EB9}"/>
              </a:ext>
            </a:extLst>
          </p:cNvPr>
          <p:cNvSpPr txBox="1">
            <a:spLocks/>
          </p:cNvSpPr>
          <p:nvPr/>
        </p:nvSpPr>
        <p:spPr>
          <a:xfrm>
            <a:off x="1371600" y="221354"/>
            <a:ext cx="6324599" cy="1070871"/>
          </a:xfrm>
          <a:prstGeom prst="rect">
            <a:avLst/>
          </a:prstGeom>
        </p:spPr>
        <p:txBody>
          <a:bodyPr anchor="ctr" anchorCtr="1"/>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kern="0" dirty="0"/>
              <a:t>Semi Major Axis (SMA)</a:t>
            </a:r>
            <a:br>
              <a:rPr lang="en-US" kern="0" dirty="0"/>
            </a:br>
            <a:r>
              <a:rPr lang="en-US" sz="2000" kern="0" dirty="0"/>
              <a:t>Free-Drift, Drag-Down Constellation Exit </a:t>
            </a:r>
            <a:br>
              <a:rPr lang="en-US" sz="2000" kern="0" dirty="0"/>
            </a:br>
            <a:r>
              <a:rPr lang="en-US" sz="2000" kern="0" dirty="0"/>
              <a:t>June-July 2024 PLMs</a:t>
            </a:r>
          </a:p>
        </p:txBody>
      </p:sp>
      <p:sp>
        <p:nvSpPr>
          <p:cNvPr id="8" name="TextBox 10">
            <a:extLst>
              <a:ext uri="{FF2B5EF4-FFF2-40B4-BE49-F238E27FC236}">
                <a16:creationId xmlns:a16="http://schemas.microsoft.com/office/drawing/2014/main" id="{9607555B-B9C7-4E77-872A-4525AA39517E}"/>
              </a:ext>
            </a:extLst>
          </p:cNvPr>
          <p:cNvSpPr txBox="1"/>
          <p:nvPr/>
        </p:nvSpPr>
        <p:spPr>
          <a:xfrm>
            <a:off x="6096000" y="3768620"/>
            <a:ext cx="2743200" cy="830997"/>
          </a:xfrm>
          <a:prstGeom prst="rect">
            <a:avLst/>
          </a:prstGeom>
          <a:solidFill>
            <a:schemeClr val="bg1"/>
          </a:solidFill>
          <a:ln>
            <a:solidFill>
              <a:schemeClr val="tx1"/>
            </a:solidFill>
          </a:ln>
        </p:spPr>
        <p:txBody>
          <a:bodyPr wrap="square" rtlCol="0" anchor="ct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1600" dirty="0">
                <a:solidFill>
                  <a:srgbClr val="5092A2"/>
                </a:solidFill>
                <a:latin typeface="+mj-lt"/>
              </a:rPr>
              <a:t>Lifetime analysis that models one RMM per year has marginally higher SMA</a:t>
            </a:r>
            <a:r>
              <a:rPr lang="en-US" sz="1600" dirty="0">
                <a:solidFill>
                  <a:srgbClr val="8FBDC8"/>
                </a:solidFill>
                <a:latin typeface="+mj-lt"/>
              </a:rPr>
              <a:t>. </a:t>
            </a:r>
          </a:p>
        </p:txBody>
      </p:sp>
      <p:sp>
        <p:nvSpPr>
          <p:cNvPr id="9" name="TextBox 8">
            <a:extLst>
              <a:ext uri="{FF2B5EF4-FFF2-40B4-BE49-F238E27FC236}">
                <a16:creationId xmlns:a16="http://schemas.microsoft.com/office/drawing/2014/main" id="{5C0AF50D-92D6-4813-94F0-306200E1FD2F}"/>
              </a:ext>
            </a:extLst>
          </p:cNvPr>
          <p:cNvSpPr txBox="1"/>
          <p:nvPr/>
        </p:nvSpPr>
        <p:spPr>
          <a:xfrm>
            <a:off x="2788921" y="6125551"/>
            <a:ext cx="3931920" cy="276999"/>
          </a:xfrm>
          <a:prstGeom prst="rect">
            <a:avLst/>
          </a:prstGeom>
          <a:noFill/>
        </p:spPr>
        <p:txBody>
          <a:bodyPr wrap="square" rtlCol="0">
            <a:spAutoFit/>
          </a:bodyPr>
          <a:lstStyle/>
          <a:p>
            <a:r>
              <a:rPr lang="en-US" sz="1200" dirty="0"/>
              <a:t>Credit:FDS-Free-Exit-Analysis-Update-v6-9Nov21 </a:t>
            </a:r>
          </a:p>
        </p:txBody>
      </p:sp>
      <p:sp>
        <p:nvSpPr>
          <p:cNvPr id="10" name="TextBox 10">
            <a:extLst>
              <a:ext uri="{FF2B5EF4-FFF2-40B4-BE49-F238E27FC236}">
                <a16:creationId xmlns:a16="http://schemas.microsoft.com/office/drawing/2014/main" id="{74CA372D-FA1B-46A3-AF92-9B0A5D66540C}"/>
              </a:ext>
            </a:extLst>
          </p:cNvPr>
          <p:cNvSpPr txBox="1"/>
          <p:nvPr/>
        </p:nvSpPr>
        <p:spPr>
          <a:xfrm>
            <a:off x="5105400" y="2832965"/>
            <a:ext cx="2438399" cy="830997"/>
          </a:xfrm>
          <a:prstGeom prst="rect">
            <a:avLst/>
          </a:prstGeom>
          <a:solidFill>
            <a:schemeClr val="bg1"/>
          </a:solidFill>
          <a:ln>
            <a:solidFill>
              <a:schemeClr val="tx1"/>
            </a:solidFill>
          </a:ln>
        </p:spPr>
        <p:txBody>
          <a:bodyPr wrap="square" rtlCol="0" anchor="ct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1600" dirty="0">
                <a:solidFill>
                  <a:srgbClr val="2859A5"/>
                </a:solidFill>
                <a:latin typeface="+mj-lt"/>
              </a:rPr>
              <a:t>January 2022 “Free Exit” with June 2024 PLMs, Cd 1.76 </a:t>
            </a:r>
          </a:p>
        </p:txBody>
      </p:sp>
      <p:cxnSp>
        <p:nvCxnSpPr>
          <p:cNvPr id="3" name="Straight Arrow Connector 2">
            <a:extLst>
              <a:ext uri="{FF2B5EF4-FFF2-40B4-BE49-F238E27FC236}">
                <a16:creationId xmlns:a16="http://schemas.microsoft.com/office/drawing/2014/main" id="{46E950A8-BB60-4237-9CEF-BA1E2F6924C1}"/>
              </a:ext>
            </a:extLst>
          </p:cNvPr>
          <p:cNvCxnSpPr/>
          <p:nvPr/>
        </p:nvCxnSpPr>
        <p:spPr bwMode="auto">
          <a:xfrm>
            <a:off x="5486400" y="3663962"/>
            <a:ext cx="0" cy="914400"/>
          </a:xfrm>
          <a:prstGeom prst="straightConnector1">
            <a:avLst/>
          </a:prstGeom>
          <a:solidFill>
            <a:schemeClr val="accent1"/>
          </a:solidFill>
          <a:ln w="63500" cap="flat" cmpd="sng" algn="ctr">
            <a:solidFill>
              <a:srgbClr val="2859A5"/>
            </a:solidFill>
            <a:prstDash val="solid"/>
            <a:round/>
            <a:headEnd type="none" w="med" len="med"/>
            <a:tailEnd type="triangle"/>
          </a:ln>
          <a:effectLst/>
        </p:spPr>
      </p:cxnSp>
      <p:cxnSp>
        <p:nvCxnSpPr>
          <p:cNvPr id="4" name="Straight Arrow Connector 3">
            <a:extLst>
              <a:ext uri="{FF2B5EF4-FFF2-40B4-BE49-F238E27FC236}">
                <a16:creationId xmlns:a16="http://schemas.microsoft.com/office/drawing/2014/main" id="{40955B06-008A-4809-9A99-FB27631CF924}"/>
              </a:ext>
            </a:extLst>
          </p:cNvPr>
          <p:cNvCxnSpPr>
            <a:cxnSpLocks/>
          </p:cNvCxnSpPr>
          <p:nvPr/>
        </p:nvCxnSpPr>
        <p:spPr bwMode="auto">
          <a:xfrm>
            <a:off x="7239000" y="4599617"/>
            <a:ext cx="0" cy="914400"/>
          </a:xfrm>
          <a:prstGeom prst="straightConnector1">
            <a:avLst/>
          </a:prstGeom>
          <a:solidFill>
            <a:schemeClr val="accent1"/>
          </a:solidFill>
          <a:ln w="63500" cap="flat" cmpd="sng" algn="ctr">
            <a:solidFill>
              <a:srgbClr val="77B8C3"/>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3B853C34-F566-4E9D-9FD5-6F6159FD40D4}"/>
              </a:ext>
            </a:extLst>
          </p:cNvPr>
          <p:cNvCxnSpPr>
            <a:cxnSpLocks/>
          </p:cNvCxnSpPr>
          <p:nvPr/>
        </p:nvCxnSpPr>
        <p:spPr bwMode="auto">
          <a:xfrm flipV="1">
            <a:off x="4191000" y="5181600"/>
            <a:ext cx="1752600" cy="228600"/>
          </a:xfrm>
          <a:prstGeom prst="straightConnector1">
            <a:avLst/>
          </a:prstGeom>
          <a:solidFill>
            <a:schemeClr val="accent1"/>
          </a:solidFill>
          <a:ln w="63500" cap="flat" cmpd="sng" algn="ctr">
            <a:solidFill>
              <a:srgbClr val="C47500"/>
            </a:solidFill>
            <a:prstDash val="solid"/>
            <a:round/>
            <a:headEnd type="none" w="med" len="med"/>
            <a:tailEnd type="triangle"/>
          </a:ln>
          <a:effectLst/>
        </p:spPr>
      </p:cxnSp>
      <p:sp>
        <p:nvSpPr>
          <p:cNvPr id="16" name="TextBox 10">
            <a:extLst>
              <a:ext uri="{FF2B5EF4-FFF2-40B4-BE49-F238E27FC236}">
                <a16:creationId xmlns:a16="http://schemas.microsoft.com/office/drawing/2014/main" id="{95C19ADC-9AEB-46CD-8FA6-EED85C52C52E}"/>
              </a:ext>
            </a:extLst>
          </p:cNvPr>
          <p:cNvSpPr txBox="1"/>
          <p:nvPr/>
        </p:nvSpPr>
        <p:spPr>
          <a:xfrm>
            <a:off x="1600201" y="2438400"/>
            <a:ext cx="2377440" cy="457200"/>
          </a:xfrm>
          <a:prstGeom prst="rect">
            <a:avLst/>
          </a:prstGeom>
          <a:solidFill>
            <a:schemeClr val="bg1"/>
          </a:solidFill>
          <a:ln>
            <a:solidFill>
              <a:schemeClr val="tx1"/>
            </a:solidFill>
          </a:ln>
        </p:spPr>
        <p:txBody>
          <a:bodyPr wrap="square" rtlCol="0" anchor="ctr">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a:r>
              <a:rPr lang="en-US" sz="1600" b="1" dirty="0">
                <a:solidFill>
                  <a:srgbClr val="C47500"/>
                </a:solidFill>
                <a:latin typeface="+mj-lt"/>
              </a:rPr>
              <a:t>Free-Drift, Drag-Down</a:t>
            </a:r>
          </a:p>
          <a:p>
            <a:pPr algn="ctr"/>
            <a:r>
              <a:rPr lang="en-US" sz="1600" b="1" dirty="0">
                <a:solidFill>
                  <a:srgbClr val="C47500"/>
                </a:solidFill>
                <a:latin typeface="+mj-lt"/>
              </a:rPr>
              <a:t>Cd = 2.1 </a:t>
            </a:r>
          </a:p>
        </p:txBody>
      </p:sp>
      <p:cxnSp>
        <p:nvCxnSpPr>
          <p:cNvPr id="17" name="Straight Arrow Connector 16">
            <a:extLst>
              <a:ext uri="{FF2B5EF4-FFF2-40B4-BE49-F238E27FC236}">
                <a16:creationId xmlns:a16="http://schemas.microsoft.com/office/drawing/2014/main" id="{CC754B33-A494-4082-8609-D4F1BCE30507}"/>
              </a:ext>
            </a:extLst>
          </p:cNvPr>
          <p:cNvCxnSpPr>
            <a:cxnSpLocks/>
          </p:cNvCxnSpPr>
          <p:nvPr/>
        </p:nvCxnSpPr>
        <p:spPr bwMode="auto">
          <a:xfrm>
            <a:off x="4023360" y="2663688"/>
            <a:ext cx="548640" cy="0"/>
          </a:xfrm>
          <a:prstGeom prst="straightConnector1">
            <a:avLst/>
          </a:prstGeom>
          <a:solidFill>
            <a:schemeClr val="accent1"/>
          </a:solidFill>
          <a:ln w="63500" cap="flat" cmpd="sng" algn="ctr">
            <a:solidFill>
              <a:srgbClr val="C47500"/>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DAC6100F-FFD3-4FC5-BA88-BF10D75E0A31}"/>
              </a:ext>
            </a:extLst>
          </p:cNvPr>
          <p:cNvCxnSpPr>
            <a:cxnSpLocks/>
          </p:cNvCxnSpPr>
          <p:nvPr/>
        </p:nvCxnSpPr>
        <p:spPr bwMode="auto">
          <a:xfrm flipH="1">
            <a:off x="1143001" y="2663688"/>
            <a:ext cx="457200" cy="0"/>
          </a:xfrm>
          <a:prstGeom prst="straightConnector1">
            <a:avLst/>
          </a:prstGeom>
          <a:solidFill>
            <a:schemeClr val="accent1"/>
          </a:solidFill>
          <a:ln w="63500" cap="flat" cmpd="sng" algn="ctr">
            <a:solidFill>
              <a:srgbClr val="C47500"/>
            </a:solidFill>
            <a:prstDash val="solid"/>
            <a:round/>
            <a:headEnd type="none" w="med" len="med"/>
            <a:tailEnd type="triangle"/>
          </a:ln>
          <a:effectLst/>
        </p:spPr>
      </p:cxnSp>
      <p:sp>
        <p:nvSpPr>
          <p:cNvPr id="2" name="Footer Placeholder 1">
            <a:extLst>
              <a:ext uri="{FF2B5EF4-FFF2-40B4-BE49-F238E27FC236}">
                <a16:creationId xmlns:a16="http://schemas.microsoft.com/office/drawing/2014/main" id="{6E9533BC-1650-416B-9B22-59FA707EFB43}"/>
              </a:ext>
            </a:extLst>
          </p:cNvPr>
          <p:cNvSpPr>
            <a:spLocks noGrp="1"/>
          </p:cNvSpPr>
          <p:nvPr>
            <p:ph type="ftr" sz="quarter" idx="10"/>
          </p:nvPr>
        </p:nvSpPr>
        <p:spPr/>
        <p:txBody>
          <a:bodyPr/>
          <a:lstStyle/>
          <a:p>
            <a:pPr>
              <a:defRPr/>
            </a:pPr>
            <a:r>
              <a:rPr lang="en-US"/>
              <a:t>ESC MOWG Meeting - May 2022 - GSFC Virtual Meeting</a:t>
            </a:r>
            <a:endParaRPr lang="en-US" dirty="0"/>
          </a:p>
        </p:txBody>
      </p:sp>
    </p:spTree>
    <p:extLst>
      <p:ext uri="{BB962C8B-B14F-4D97-AF65-F5344CB8AC3E}">
        <p14:creationId xmlns:p14="http://schemas.microsoft.com/office/powerpoint/2010/main" val="3174904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 histogram&#10;&#10;Description automatically generated">
            <a:extLst>
              <a:ext uri="{FF2B5EF4-FFF2-40B4-BE49-F238E27FC236}">
                <a16:creationId xmlns:a16="http://schemas.microsoft.com/office/drawing/2014/main" id="{35DD0BBB-839E-490A-A6D3-253C20481B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1" y="1382472"/>
            <a:ext cx="8610599" cy="4846320"/>
          </a:xfrm>
          <a:prstGeom prst="rect">
            <a:avLst/>
          </a:prstGeom>
        </p:spPr>
      </p:pic>
      <p:sp>
        <p:nvSpPr>
          <p:cNvPr id="3" name="Date Placeholder 2">
            <a:extLst>
              <a:ext uri="{FF2B5EF4-FFF2-40B4-BE49-F238E27FC236}">
                <a16:creationId xmlns:a16="http://schemas.microsoft.com/office/drawing/2014/main" id="{89A3FAF3-847A-4B92-BB8E-DAB35B77400E}"/>
              </a:ext>
            </a:extLst>
          </p:cNvPr>
          <p:cNvSpPr>
            <a:spLocks noGrp="1"/>
          </p:cNvSpPr>
          <p:nvPr>
            <p:ph type="dt" sz="half" idx="11"/>
          </p:nvPr>
        </p:nvSpPr>
        <p:spPr>
          <a:xfrm>
            <a:off x="628650" y="6356350"/>
            <a:ext cx="2057400" cy="365125"/>
          </a:xfrm>
        </p:spPr>
        <p:txBody>
          <a:bodyPr>
            <a:normAutofit/>
          </a:bodyPr>
          <a:lstStyle/>
          <a:p>
            <a:pPr>
              <a:spcAft>
                <a:spcPts val="600"/>
              </a:spcAft>
              <a:defRPr/>
            </a:pPr>
            <a:r>
              <a:rPr lang="en-US"/>
              <a:t>5/17/2022</a:t>
            </a:r>
          </a:p>
        </p:txBody>
      </p:sp>
      <p:sp>
        <p:nvSpPr>
          <p:cNvPr id="6" name="TextBox 5">
            <a:extLst>
              <a:ext uri="{FF2B5EF4-FFF2-40B4-BE49-F238E27FC236}">
                <a16:creationId xmlns:a16="http://schemas.microsoft.com/office/drawing/2014/main" id="{7AE1EB56-F5A8-449C-8DEB-33768A5A55E4}"/>
              </a:ext>
            </a:extLst>
          </p:cNvPr>
          <p:cNvSpPr txBox="1"/>
          <p:nvPr/>
        </p:nvSpPr>
        <p:spPr>
          <a:xfrm>
            <a:off x="1066800" y="3429000"/>
            <a:ext cx="5257800" cy="2246769"/>
          </a:xfrm>
          <a:prstGeom prst="rect">
            <a:avLst/>
          </a:prstGeom>
          <a:solidFill>
            <a:schemeClr val="bg1"/>
          </a:solidFill>
        </p:spPr>
        <p:txBody>
          <a:bodyPr wrap="square" lIns="45720" rIns="45720" rtlCol="0">
            <a:spAutoFit/>
          </a:bodyPr>
          <a:lstStyle/>
          <a:p>
            <a:pPr algn="l"/>
            <a:r>
              <a:rPr lang="en-US" sz="2000" b="1" dirty="0">
                <a:latin typeface="+mn-lt"/>
              </a:rPr>
              <a:t>In August 2026, during passivation and the end of the fuel life, we will perform fuel depletion burns with the fuel being held as uncertainty (4.8 kg) and any remaining fuel allocated for RMMs. This may provide additional perigee lowering to what is planned for the June 2024 PLMs.</a:t>
            </a:r>
          </a:p>
        </p:txBody>
      </p:sp>
      <p:sp>
        <p:nvSpPr>
          <p:cNvPr id="7" name="Title 1">
            <a:extLst>
              <a:ext uri="{FF2B5EF4-FFF2-40B4-BE49-F238E27FC236}">
                <a16:creationId xmlns:a16="http://schemas.microsoft.com/office/drawing/2014/main" id="{149CB4EC-E680-4ED1-9A1C-1F66C5E26E37}"/>
              </a:ext>
            </a:extLst>
          </p:cNvPr>
          <p:cNvSpPr txBox="1">
            <a:spLocks/>
          </p:cNvSpPr>
          <p:nvPr/>
        </p:nvSpPr>
        <p:spPr>
          <a:xfrm>
            <a:off x="1524000" y="225425"/>
            <a:ext cx="6248400" cy="1066800"/>
          </a:xfrm>
          <a:prstGeom prst="rect">
            <a:avLst/>
          </a:prstGeom>
        </p:spPr>
        <p:txBody>
          <a:bodyPr anchor="ctr" anchorCtr="1"/>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kern="0" dirty="0"/>
              <a:t>January 2022 Free-Drift/No-Exit</a:t>
            </a:r>
            <a:br>
              <a:rPr lang="en-US" kern="0" dirty="0"/>
            </a:br>
            <a:r>
              <a:rPr lang="en-US" sz="2000" kern="0" dirty="0"/>
              <a:t>June 4</a:t>
            </a:r>
            <a:r>
              <a:rPr lang="en-US" sz="2000" kern="0" baseline="30000" dirty="0"/>
              <a:t>th</a:t>
            </a:r>
            <a:r>
              <a:rPr lang="en-US" sz="2000" kern="0" dirty="0"/>
              <a:t> – July 12</a:t>
            </a:r>
            <a:r>
              <a:rPr lang="en-US" sz="2000" kern="0" baseline="30000" dirty="0"/>
              <a:t>th</a:t>
            </a:r>
            <a:r>
              <a:rPr lang="en-US" sz="2000" kern="0" dirty="0"/>
              <a:t>, 2024, PLMs</a:t>
            </a:r>
            <a:br>
              <a:rPr lang="en-US" sz="2000" kern="0" dirty="0"/>
            </a:br>
            <a:r>
              <a:rPr lang="en-US" sz="2000" kern="0" dirty="0"/>
              <a:t>End of Science Mission: August 2026</a:t>
            </a:r>
          </a:p>
        </p:txBody>
      </p:sp>
      <p:sp>
        <p:nvSpPr>
          <p:cNvPr id="8" name="Content Placeholder 1">
            <a:extLst>
              <a:ext uri="{FF2B5EF4-FFF2-40B4-BE49-F238E27FC236}">
                <a16:creationId xmlns:a16="http://schemas.microsoft.com/office/drawing/2014/main" id="{DC61B822-4C30-4D2B-BF43-9A549D99AF02}"/>
              </a:ext>
            </a:extLst>
          </p:cNvPr>
          <p:cNvSpPr txBox="1">
            <a:spLocks/>
          </p:cNvSpPr>
          <p:nvPr/>
        </p:nvSpPr>
        <p:spPr>
          <a:xfrm>
            <a:off x="6850358" y="3140075"/>
            <a:ext cx="2065041" cy="27642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pPr>
            <a:r>
              <a:rPr lang="en-US" sz="2000" b="1" dirty="0"/>
              <a:t>DAS predicts that Aqua will re-enter in November 2048. </a:t>
            </a:r>
          </a:p>
          <a:p>
            <a:pPr marL="0" indent="0" fontAlgn="auto">
              <a:spcAft>
                <a:spcPts val="0"/>
              </a:spcAft>
              <a:buNone/>
            </a:pPr>
            <a:r>
              <a:rPr lang="en-US" sz="2000" b="1" dirty="0">
                <a:solidFill>
                  <a:srgbClr val="0000FF"/>
                </a:solidFill>
              </a:rPr>
              <a:t>22.3 years </a:t>
            </a:r>
            <a:r>
              <a:rPr lang="en-US" sz="2000" b="1" dirty="0"/>
              <a:t>after passivation in August 2026.</a:t>
            </a:r>
          </a:p>
        </p:txBody>
      </p:sp>
      <p:sp>
        <p:nvSpPr>
          <p:cNvPr id="9" name="TextBox 8">
            <a:extLst>
              <a:ext uri="{FF2B5EF4-FFF2-40B4-BE49-F238E27FC236}">
                <a16:creationId xmlns:a16="http://schemas.microsoft.com/office/drawing/2014/main" id="{BD76B29B-03CB-407B-8067-922FC1B0A32C}"/>
              </a:ext>
            </a:extLst>
          </p:cNvPr>
          <p:cNvSpPr txBox="1"/>
          <p:nvPr/>
        </p:nvSpPr>
        <p:spPr>
          <a:xfrm>
            <a:off x="2983232" y="6090292"/>
            <a:ext cx="3840480" cy="276999"/>
          </a:xfrm>
          <a:prstGeom prst="rect">
            <a:avLst/>
          </a:prstGeom>
          <a:noFill/>
        </p:spPr>
        <p:txBody>
          <a:bodyPr wrap="square" rtlCol="0">
            <a:spAutoFit/>
          </a:bodyPr>
          <a:lstStyle/>
          <a:p>
            <a:r>
              <a:rPr lang="en-US" sz="1200" dirty="0"/>
              <a:t>Credit:FDS-Free-Exit-Analysis-Update-v6-9Nov21 </a:t>
            </a:r>
          </a:p>
        </p:txBody>
      </p:sp>
      <p:sp>
        <p:nvSpPr>
          <p:cNvPr id="10" name="WordArt 93">
            <a:extLst>
              <a:ext uri="{FF2B5EF4-FFF2-40B4-BE49-F238E27FC236}">
                <a16:creationId xmlns:a16="http://schemas.microsoft.com/office/drawing/2014/main" id="{21D8776D-3607-4F6C-8A5C-C76798F04E7C}"/>
              </a:ext>
            </a:extLst>
          </p:cNvPr>
          <p:cNvSpPr>
            <a:spLocks noChangeArrowheads="1" noChangeShapeType="1" noTextEdit="1"/>
          </p:cNvSpPr>
          <p:nvPr/>
        </p:nvSpPr>
        <p:spPr bwMode="auto">
          <a:xfrm>
            <a:off x="1995769" y="9845"/>
            <a:ext cx="5562600" cy="304800"/>
          </a:xfrm>
          <a:prstGeom prst="rect">
            <a:avLst/>
          </a:prstGeom>
          <a:solidFill>
            <a:schemeClr val="bg1"/>
          </a:solidFill>
        </p:spPr>
        <p:txBody>
          <a:bodyPr wrap="none" numCol="1" fromWordArt="1">
            <a:prstTxWarp prst="textPlain">
              <a:avLst>
                <a:gd name="adj" fmla="val 49868"/>
              </a:avLst>
            </a:prstTxWarp>
          </a:bodyPr>
          <a:ls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pPr algn="ctr"/>
            <a:r>
              <a:rPr lang="en-US" sz="3600" kern="10" dirty="0">
                <a:ln w="9525">
                  <a:solidFill>
                    <a:srgbClr val="000000"/>
                  </a:solidFill>
                  <a:round/>
                  <a:headEnd type="none" w="sm" len="sm"/>
                  <a:tailEnd type="none" w="sm" len="sm"/>
                </a:ln>
                <a:solidFill>
                  <a:srgbClr val="FF0000"/>
                </a:solidFill>
                <a:latin typeface="Arial Black"/>
              </a:rPr>
              <a:t> </a:t>
            </a:r>
            <a:r>
              <a:rPr lang="en-US" sz="3600" kern="10" dirty="0">
                <a:ln w="9525">
                  <a:solidFill>
                    <a:srgbClr val="000000"/>
                  </a:solidFill>
                  <a:round/>
                  <a:headEnd type="none" w="sm" len="sm"/>
                  <a:tailEnd type="none" w="sm" len="sm"/>
                </a:ln>
                <a:solidFill>
                  <a:srgbClr val="0000FF"/>
                </a:solidFill>
                <a:latin typeface="Arial Black"/>
              </a:rPr>
              <a:t>– No Changes –  </a:t>
            </a:r>
            <a:endParaRPr lang="en-US" sz="3600" kern="10" dirty="0">
              <a:ln w="9525">
                <a:solidFill>
                  <a:srgbClr val="000000"/>
                </a:solidFill>
                <a:round/>
                <a:headEnd type="none" w="sm" len="sm"/>
                <a:tailEnd type="none" w="sm" len="sm"/>
              </a:ln>
              <a:solidFill>
                <a:srgbClr val="0000FF"/>
              </a:solidFill>
              <a:effectLst/>
              <a:latin typeface="Arial Black"/>
            </a:endParaRPr>
          </a:p>
        </p:txBody>
      </p:sp>
      <p:sp>
        <p:nvSpPr>
          <p:cNvPr id="12" name="TextBox 11">
            <a:extLst>
              <a:ext uri="{FF2B5EF4-FFF2-40B4-BE49-F238E27FC236}">
                <a16:creationId xmlns:a16="http://schemas.microsoft.com/office/drawing/2014/main" id="{DFB7F4E6-26C4-453C-91C1-F59E9720AC36}"/>
              </a:ext>
            </a:extLst>
          </p:cNvPr>
          <p:cNvSpPr txBox="1"/>
          <p:nvPr/>
        </p:nvSpPr>
        <p:spPr>
          <a:xfrm>
            <a:off x="7103515" y="2063356"/>
            <a:ext cx="1848679" cy="292388"/>
          </a:xfrm>
          <a:prstGeom prst="rect">
            <a:avLst/>
          </a:prstGeom>
          <a:noFill/>
        </p:spPr>
        <p:txBody>
          <a:bodyPr wrap="square" rtlCol="0">
            <a:spAutoFit/>
          </a:bodyPr>
          <a:lstStyle/>
          <a:p>
            <a:r>
              <a:rPr lang="en-US" sz="1300" b="1" dirty="0">
                <a:solidFill>
                  <a:prstClr val="black"/>
                </a:solidFill>
                <a:latin typeface="Calibri" panose="020F0502020204030204"/>
                <a:ea typeface="ＭＳ Ｐゴシック" charset="0"/>
              </a:rPr>
              <a:t>Without 1 RMM/year</a:t>
            </a:r>
          </a:p>
        </p:txBody>
      </p:sp>
      <p:pic>
        <p:nvPicPr>
          <p:cNvPr id="13" name="Picture 12">
            <a:extLst>
              <a:ext uri="{FF2B5EF4-FFF2-40B4-BE49-F238E27FC236}">
                <a16:creationId xmlns:a16="http://schemas.microsoft.com/office/drawing/2014/main" id="{E7333972-9AE7-4415-9FB5-11D0159674F4}"/>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7101840" y="2305358"/>
            <a:ext cx="1737360" cy="666442"/>
          </a:xfrm>
          <a:prstGeom prst="rect">
            <a:avLst/>
          </a:prstGeom>
        </p:spPr>
      </p:pic>
      <p:sp>
        <p:nvSpPr>
          <p:cNvPr id="2" name="Footer Placeholder 1">
            <a:extLst>
              <a:ext uri="{FF2B5EF4-FFF2-40B4-BE49-F238E27FC236}">
                <a16:creationId xmlns:a16="http://schemas.microsoft.com/office/drawing/2014/main" id="{E3CE022F-C1B3-47CC-B963-35508C5B6ECE}"/>
              </a:ext>
            </a:extLst>
          </p:cNvPr>
          <p:cNvSpPr>
            <a:spLocks noGrp="1"/>
          </p:cNvSpPr>
          <p:nvPr>
            <p:ph type="ftr" sz="quarter" idx="10"/>
          </p:nvPr>
        </p:nvSpPr>
        <p:spPr/>
        <p:txBody>
          <a:bodyPr/>
          <a:lstStyle/>
          <a:p>
            <a:pPr>
              <a:defRPr/>
            </a:pPr>
            <a:r>
              <a:rPr lang="en-US"/>
              <a:t>ESC MOWG Meeting - May 2022 - GSFC Virtual Meeting</a:t>
            </a:r>
            <a:endParaRPr lang="en-US" dirty="0"/>
          </a:p>
        </p:txBody>
      </p:sp>
    </p:spTree>
    <p:extLst>
      <p:ext uri="{BB962C8B-B14F-4D97-AF65-F5344CB8AC3E}">
        <p14:creationId xmlns:p14="http://schemas.microsoft.com/office/powerpoint/2010/main" val="1676309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6"/>
          <p:cNvSpPr>
            <a:spLocks noGrp="1"/>
          </p:cNvSpPr>
          <p:nvPr>
            <p:ph sz="half" idx="1"/>
          </p:nvPr>
        </p:nvSpPr>
        <p:spPr>
          <a:xfrm>
            <a:off x="304800" y="1447800"/>
            <a:ext cx="8534400" cy="2709507"/>
          </a:xfrm>
          <a:ln>
            <a:noFill/>
          </a:ln>
        </p:spPr>
        <p:txBody>
          <a:bodyPr>
            <a:normAutofit/>
          </a:bodyPr>
          <a:lstStyle/>
          <a:p>
            <a:pPr>
              <a:defRPr/>
            </a:pPr>
            <a:r>
              <a:rPr lang="en-US" sz="1600" b="1" dirty="0">
                <a:ea typeface="MS PGothic" pitchFamily="34" charset="-128"/>
              </a:rPr>
              <a:t>Aqua Decommissioning Engineering Peer Review (DRAFT): October 2, 2018</a:t>
            </a:r>
          </a:p>
          <a:p>
            <a:pPr>
              <a:defRPr/>
            </a:pPr>
            <a:r>
              <a:rPr lang="en-US" sz="1600" b="1" dirty="0">
                <a:ea typeface="MS PGothic" pitchFamily="34" charset="-128"/>
              </a:rPr>
              <a:t>Overview presented at Fall 2020 ESC Mission Operations WG Meeting</a:t>
            </a:r>
          </a:p>
          <a:p>
            <a:pPr>
              <a:spcBef>
                <a:spcPts val="0"/>
              </a:spcBef>
            </a:pPr>
            <a:r>
              <a:rPr lang="en-US" altLang="en-US" sz="1600" b="1" dirty="0">
                <a:solidFill>
                  <a:srgbClr val="0000FF"/>
                </a:solidFill>
              </a:rPr>
              <a:t>Aqua A-Train free-drift, drag-down Constellation Exit in January 2022  </a:t>
            </a:r>
          </a:p>
          <a:p>
            <a:pPr lvl="1">
              <a:spcBef>
                <a:spcPts val="0"/>
              </a:spcBef>
            </a:pPr>
            <a:r>
              <a:rPr lang="en-US" altLang="en-US" sz="1400" dirty="0"/>
              <a:t>Planned </a:t>
            </a:r>
            <a:r>
              <a:rPr lang="en-US" altLang="en-US" sz="1400" dirty="0">
                <a:solidFill>
                  <a:srgbClr val="0000FF"/>
                </a:solidFill>
              </a:rPr>
              <a:t>4 plus years </a:t>
            </a:r>
            <a:r>
              <a:rPr lang="en-US" altLang="en-US" sz="1400" dirty="0"/>
              <a:t>of extended science operations after constellation exit</a:t>
            </a:r>
          </a:p>
          <a:p>
            <a:pPr lvl="1">
              <a:spcBef>
                <a:spcPts val="0"/>
              </a:spcBef>
            </a:pPr>
            <a:r>
              <a:rPr lang="en-US" altLang="en-US" sz="1400" b="1" dirty="0">
                <a:solidFill>
                  <a:srgbClr val="0000FF"/>
                </a:solidFill>
              </a:rPr>
              <a:t>Planned Perigee lowering in June-July 2024 (Working to move to summer 2026)</a:t>
            </a:r>
          </a:p>
          <a:p>
            <a:pPr lvl="1">
              <a:spcBef>
                <a:spcPts val="0"/>
              </a:spcBef>
            </a:pPr>
            <a:r>
              <a:rPr lang="en-US" altLang="en-US" sz="1400" dirty="0"/>
              <a:t>Project Scientist and ESMO Management agree to hold some fuel in reserve for Debris Avoidance Maneuvers (DAMs) during the extended “After the A-Train” science mission</a:t>
            </a:r>
          </a:p>
          <a:p>
            <a:pPr>
              <a:spcBef>
                <a:spcPts val="0"/>
              </a:spcBef>
            </a:pPr>
            <a:r>
              <a:rPr lang="en-US" altLang="en-US" sz="1600" b="1" dirty="0"/>
              <a:t>Decommissioning and Disposal in late </a:t>
            </a:r>
            <a:r>
              <a:rPr lang="en-US" altLang="en-US" sz="1600" b="1" dirty="0">
                <a:solidFill>
                  <a:srgbClr val="0000FF"/>
                </a:solidFill>
              </a:rPr>
              <a:t>2026</a:t>
            </a:r>
            <a:r>
              <a:rPr lang="en-US" altLang="en-US" sz="1600" b="1" dirty="0"/>
              <a:t> (see figure below)</a:t>
            </a:r>
          </a:p>
          <a:p>
            <a:pPr lvl="1">
              <a:spcBef>
                <a:spcPts val="0"/>
              </a:spcBef>
            </a:pPr>
            <a:r>
              <a:rPr lang="en-US" sz="1400" dirty="0"/>
              <a:t>Aqua Spacecraft Decommissioning and Disposal outlined in End of Mission Plan </a:t>
            </a:r>
          </a:p>
          <a:p>
            <a:pPr lvl="1">
              <a:spcBef>
                <a:spcPts val="0"/>
              </a:spcBef>
            </a:pPr>
            <a:r>
              <a:rPr lang="en-US" sz="1400" b="1" dirty="0">
                <a:solidFill>
                  <a:srgbClr val="0000FF"/>
                </a:solidFill>
              </a:rPr>
              <a:t>Current EMOP: Revision E, December 2021</a:t>
            </a:r>
          </a:p>
          <a:p>
            <a:pPr lvl="1">
              <a:spcBef>
                <a:spcPts val="0"/>
              </a:spcBef>
            </a:pPr>
            <a:r>
              <a:rPr lang="en-US" sz="1400" b="1" dirty="0">
                <a:solidFill>
                  <a:srgbClr val="0000FF"/>
                </a:solidFill>
              </a:rPr>
              <a:t>Decommissioning and Passivation Readiness Review (Nov/Dec 2022) </a:t>
            </a:r>
            <a:endParaRPr lang="en-US" sz="1400" b="1" dirty="0">
              <a:solidFill>
                <a:srgbClr val="FF0000"/>
              </a:solidFill>
              <a:ea typeface="MS PGothic" pitchFamily="34" charset="-128"/>
            </a:endParaRPr>
          </a:p>
        </p:txBody>
      </p:sp>
      <p:pic>
        <p:nvPicPr>
          <p:cNvPr id="15" name="Picture 14">
            <a:extLst>
              <a:ext uri="{FF2B5EF4-FFF2-40B4-BE49-F238E27FC236}">
                <a16:creationId xmlns:a16="http://schemas.microsoft.com/office/drawing/2014/main" id="{9234CE62-A83B-4429-930D-F162304E615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17320" y="4003249"/>
            <a:ext cx="6309360" cy="2397551"/>
          </a:xfrm>
          <a:prstGeom prst="rect">
            <a:avLst/>
          </a:prstGeom>
        </p:spPr>
      </p:pic>
      <p:sp>
        <p:nvSpPr>
          <p:cNvPr id="10" name="Title 5">
            <a:extLst>
              <a:ext uri="{FF2B5EF4-FFF2-40B4-BE49-F238E27FC236}">
                <a16:creationId xmlns:a16="http://schemas.microsoft.com/office/drawing/2014/main" id="{CBCC6129-B55D-40E1-8ED9-C21C4059E90F}"/>
              </a:ext>
            </a:extLst>
          </p:cNvPr>
          <p:cNvSpPr>
            <a:spLocks noGrp="1"/>
          </p:cNvSpPr>
          <p:nvPr>
            <p:ph type="title"/>
          </p:nvPr>
        </p:nvSpPr>
        <p:spPr>
          <a:xfrm>
            <a:off x="0" y="152400"/>
            <a:ext cx="9144000" cy="838200"/>
          </a:xfrm>
        </p:spPr>
        <p:txBody>
          <a:bodyPr vert="horz" lIns="91440" tIns="45720" rIns="91440" bIns="45720" rtlCol="0" anchor="ctr">
            <a:noAutofit/>
          </a:bodyPr>
          <a:lstStyle/>
          <a:p>
            <a:r>
              <a:rPr lang="en-US" sz="3200" b="1" dirty="0">
                <a:solidFill>
                  <a:schemeClr val="tx1"/>
                </a:solidFill>
                <a:cs typeface="Arial" pitchFamily="34" charset="0"/>
              </a:rPr>
              <a:t>Aqua </a:t>
            </a:r>
            <a:r>
              <a:rPr lang="en-US" sz="3200" b="1" dirty="0">
                <a:cs typeface="Arial" pitchFamily="34" charset="0"/>
              </a:rPr>
              <a:t>Decommissioning</a:t>
            </a:r>
            <a:br>
              <a:rPr lang="en-US" sz="3200" b="1" dirty="0">
                <a:cs typeface="Arial" pitchFamily="34" charset="0"/>
              </a:rPr>
            </a:br>
            <a:r>
              <a:rPr lang="en-US" sz="2000" dirty="0">
                <a:solidFill>
                  <a:srgbClr val="0000FF"/>
                </a:solidFill>
                <a:cs typeface="Arial" pitchFamily="34" charset="0"/>
              </a:rPr>
              <a:t>(September 2025 </a:t>
            </a:r>
            <a:r>
              <a:rPr lang="en-US" sz="2000" dirty="0">
                <a:solidFill>
                  <a:srgbClr val="0000FF"/>
                </a:solidFill>
                <a:cs typeface="Arial" pitchFamily="34" charset="0"/>
                <a:sym typeface="Wingdings" panose="05000000000000000000" pitchFamily="2" charset="2"/>
              </a:rPr>
              <a:t> August 2026</a:t>
            </a:r>
            <a:r>
              <a:rPr lang="en-US" sz="2000" dirty="0">
                <a:solidFill>
                  <a:srgbClr val="0000FF"/>
                </a:solidFill>
                <a:cs typeface="Arial" pitchFamily="34" charset="0"/>
              </a:rPr>
              <a:t>)</a:t>
            </a:r>
            <a:r>
              <a:rPr lang="en-US" sz="2000" b="1" dirty="0">
                <a:solidFill>
                  <a:srgbClr val="0000FF"/>
                </a:solidFill>
                <a:cs typeface="Arial" pitchFamily="34" charset="0"/>
              </a:rPr>
              <a:t>  </a:t>
            </a:r>
          </a:p>
        </p:txBody>
      </p:sp>
      <p:sp>
        <p:nvSpPr>
          <p:cNvPr id="5" name="TextBox 4">
            <a:extLst>
              <a:ext uri="{FF2B5EF4-FFF2-40B4-BE49-F238E27FC236}">
                <a16:creationId xmlns:a16="http://schemas.microsoft.com/office/drawing/2014/main" id="{D04BE2AE-8EE5-4F5F-9A2B-B719207241E0}"/>
              </a:ext>
            </a:extLst>
          </p:cNvPr>
          <p:cNvSpPr txBox="1"/>
          <p:nvPr/>
        </p:nvSpPr>
        <p:spPr>
          <a:xfrm>
            <a:off x="1524000" y="990600"/>
            <a:ext cx="6096000" cy="338554"/>
          </a:xfrm>
          <a:prstGeom prst="rect">
            <a:avLst/>
          </a:prstGeom>
          <a:noFill/>
        </p:spPr>
        <p:txBody>
          <a:bodyPr wrap="square" rtlCol="0">
            <a:spAutoFit/>
          </a:bodyPr>
          <a:lstStyle/>
          <a:p>
            <a:pPr algn="ctr"/>
            <a:r>
              <a:rPr lang="en-US" sz="1600" b="1" dirty="0">
                <a:solidFill>
                  <a:srgbClr val="0000FF"/>
                </a:solidFill>
                <a:latin typeface="+mj-lt"/>
              </a:rPr>
              <a:t>KEY: Updates since November 2021 MOWG Meeting in blue</a:t>
            </a:r>
          </a:p>
        </p:txBody>
      </p:sp>
      <p:sp>
        <p:nvSpPr>
          <p:cNvPr id="2" name="Date Placeholder 1">
            <a:extLst>
              <a:ext uri="{FF2B5EF4-FFF2-40B4-BE49-F238E27FC236}">
                <a16:creationId xmlns:a16="http://schemas.microsoft.com/office/drawing/2014/main" id="{F9CA1745-92DB-4BF5-8E06-470FB9B43293}"/>
              </a:ext>
            </a:extLst>
          </p:cNvPr>
          <p:cNvSpPr>
            <a:spLocks noGrp="1"/>
          </p:cNvSpPr>
          <p:nvPr>
            <p:ph type="dt" sz="half" idx="11"/>
          </p:nvPr>
        </p:nvSpPr>
        <p:spPr/>
        <p:txBody>
          <a:bodyPr/>
          <a:lstStyle/>
          <a:p>
            <a:pPr>
              <a:defRPr/>
            </a:pPr>
            <a:r>
              <a:rPr lang="en-US"/>
              <a:t>5/17/2022</a:t>
            </a:r>
            <a:endParaRPr lang="en-US" dirty="0"/>
          </a:p>
        </p:txBody>
      </p:sp>
      <p:sp>
        <p:nvSpPr>
          <p:cNvPr id="3" name="Footer Placeholder 2">
            <a:extLst>
              <a:ext uri="{FF2B5EF4-FFF2-40B4-BE49-F238E27FC236}">
                <a16:creationId xmlns:a16="http://schemas.microsoft.com/office/drawing/2014/main" id="{FDED058D-C497-4E59-85FF-76DCAA6E1309}"/>
              </a:ext>
            </a:extLst>
          </p:cNvPr>
          <p:cNvSpPr>
            <a:spLocks noGrp="1"/>
          </p:cNvSpPr>
          <p:nvPr>
            <p:ph type="ftr" sz="quarter" idx="10"/>
          </p:nvPr>
        </p:nvSpPr>
        <p:spPr/>
        <p:txBody>
          <a:bodyPr/>
          <a:lstStyle/>
          <a:p>
            <a:pPr>
              <a:defRPr/>
            </a:pPr>
            <a:r>
              <a:rPr lang="en-US"/>
              <a:t>ESC MOWG Meeting - May 2022 - GSFC Virtual Meeting</a:t>
            </a:r>
            <a:endParaRPr lang="en-US" dirty="0"/>
          </a:p>
        </p:txBody>
      </p:sp>
    </p:spTree>
    <p:extLst>
      <p:ext uri="{BB962C8B-B14F-4D97-AF65-F5344CB8AC3E}">
        <p14:creationId xmlns:p14="http://schemas.microsoft.com/office/powerpoint/2010/main" val="2297862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a:lstStyle/>
          <a:p>
            <a:r>
              <a:rPr lang="en-US" sz="4400" dirty="0"/>
              <a:t>Summary</a:t>
            </a:r>
          </a:p>
        </p:txBody>
      </p:sp>
      <p:sp>
        <p:nvSpPr>
          <p:cNvPr id="25605" name="Rectangle 3"/>
          <p:cNvSpPr>
            <a:spLocks noGrp="1" noChangeArrowheads="1"/>
          </p:cNvSpPr>
          <p:nvPr>
            <p:ph idx="1"/>
          </p:nvPr>
        </p:nvSpPr>
        <p:spPr>
          <a:xfrm>
            <a:off x="342900" y="1352288"/>
            <a:ext cx="8458200" cy="4899509"/>
          </a:xfrm>
          <a:noFill/>
        </p:spPr>
        <p:txBody>
          <a:bodyPr/>
          <a:lstStyle/>
          <a:p>
            <a:pPr marL="381000" indent="-381000">
              <a:tabLst>
                <a:tab pos="5541963" algn="l"/>
              </a:tabLst>
            </a:pPr>
            <a:r>
              <a:rPr lang="en-US" sz="1800" dirty="0"/>
              <a:t>Spacecraft Status - </a:t>
            </a:r>
            <a:r>
              <a:rPr lang="en-US" sz="1800" dirty="0">
                <a:solidFill>
                  <a:schemeClr val="accent2"/>
                </a:solidFill>
              </a:rPr>
              <a:t>GREEN</a:t>
            </a:r>
          </a:p>
          <a:p>
            <a:pPr marL="381000" indent="-381000">
              <a:tabLst>
                <a:tab pos="5541963" algn="l"/>
              </a:tabLst>
            </a:pPr>
            <a:r>
              <a:rPr lang="en-US" sz="1800" dirty="0"/>
              <a:t>Instrument Status - </a:t>
            </a:r>
            <a:r>
              <a:rPr lang="en-US" sz="1800" dirty="0">
                <a:solidFill>
                  <a:schemeClr val="accent2"/>
                </a:solidFill>
              </a:rPr>
              <a:t>GREEN</a:t>
            </a:r>
          </a:p>
          <a:p>
            <a:pPr marL="800100" lvl="1" indent="-342900">
              <a:tabLst>
                <a:tab pos="5541963" algn="l"/>
              </a:tabLst>
            </a:pPr>
            <a:r>
              <a:rPr lang="en-US" sz="1600" b="0" dirty="0"/>
              <a:t>AIRS and MODIS: Nominal Operations </a:t>
            </a:r>
          </a:p>
          <a:p>
            <a:pPr marL="800100" lvl="1" indent="-342900">
              <a:tabLst>
                <a:tab pos="5541963" algn="l"/>
              </a:tabLst>
            </a:pPr>
            <a:r>
              <a:rPr lang="en-US" sz="1600" b="0" dirty="0"/>
              <a:t>AMSU: Nominal Operations except for Channels 1, 2, 4, 5 and 7    </a:t>
            </a:r>
          </a:p>
          <a:p>
            <a:pPr marL="800100" lvl="1" indent="-342900">
              <a:tabLst>
                <a:tab pos="5541963" algn="l"/>
              </a:tabLst>
            </a:pPr>
            <a:r>
              <a:rPr lang="en-US" sz="1600" b="0" dirty="0"/>
              <a:t>CERES: Nominal Operations except for CERES-Fore instrument  </a:t>
            </a:r>
          </a:p>
          <a:p>
            <a:pPr marL="800100" lvl="1" indent="-342900">
              <a:tabLst>
                <a:tab pos="5541963" algn="l"/>
              </a:tabLst>
            </a:pPr>
            <a:r>
              <a:rPr lang="en-US" sz="1600" b="0" dirty="0"/>
              <a:t>AMSR-E: Powered Down 3/3/2016</a:t>
            </a:r>
          </a:p>
          <a:p>
            <a:pPr marL="800100" lvl="1" indent="-342900">
              <a:tabLst>
                <a:tab pos="5541963" algn="l"/>
              </a:tabLst>
            </a:pPr>
            <a:r>
              <a:rPr lang="en-US" sz="1600" b="0" dirty="0"/>
              <a:t>HSB: Survival Mode since 2/5/2003</a:t>
            </a:r>
          </a:p>
          <a:p>
            <a:pPr marL="381000" indent="-381000">
              <a:tabLst>
                <a:tab pos="5541963" algn="l"/>
              </a:tabLst>
            </a:pPr>
            <a:r>
              <a:rPr lang="en-US" sz="1800" dirty="0"/>
              <a:t>Data Capture/L0 Processing Status – </a:t>
            </a:r>
            <a:r>
              <a:rPr lang="en-US" sz="1800" dirty="0">
                <a:solidFill>
                  <a:schemeClr val="accent2"/>
                </a:solidFill>
              </a:rPr>
              <a:t>GREEN</a:t>
            </a:r>
            <a:endParaRPr lang="en-US" sz="1800" dirty="0">
              <a:ea typeface="ＭＳ Ｐゴシック" charset="-128"/>
            </a:endParaRPr>
          </a:p>
          <a:p>
            <a:pPr marL="800100" lvl="1" indent="-342900">
              <a:tabLst>
                <a:tab pos="5541963" algn="l"/>
              </a:tabLst>
            </a:pPr>
            <a:r>
              <a:rPr lang="en-US" sz="1600" b="0" dirty="0">
                <a:ea typeface="ＭＳ Ｐゴシック" charset="-128"/>
              </a:rPr>
              <a:t>SSR Data Capture </a:t>
            </a:r>
            <a:r>
              <a:rPr lang="en-US" sz="1600" b="0" dirty="0">
                <a:solidFill>
                  <a:srgbClr val="0000FF"/>
                </a:solidFill>
                <a:ea typeface="ＭＳ Ｐゴシック" charset="-128"/>
              </a:rPr>
              <a:t>April 2022	</a:t>
            </a:r>
            <a:r>
              <a:rPr lang="en-US" sz="1600" dirty="0">
                <a:solidFill>
                  <a:srgbClr val="0000FF"/>
                </a:solidFill>
                <a:ea typeface="ＭＳ Ｐゴシック" charset="-128"/>
              </a:rPr>
              <a:t>100% </a:t>
            </a:r>
          </a:p>
          <a:p>
            <a:pPr marL="800100" lvl="1" indent="-342900">
              <a:tabLst>
                <a:tab pos="5541963" algn="l"/>
              </a:tabLst>
            </a:pPr>
            <a:r>
              <a:rPr lang="en-US" sz="1600" b="0" dirty="0">
                <a:ea typeface="ＭＳ Ｐゴシック" charset="-128"/>
              </a:rPr>
              <a:t>SSR Data Capture to </a:t>
            </a:r>
            <a:r>
              <a:rPr lang="en-US" sz="1600" b="0" dirty="0">
                <a:solidFill>
                  <a:srgbClr val="0000FF"/>
                </a:solidFill>
                <a:ea typeface="ＭＳ Ｐゴシック" charset="-128"/>
              </a:rPr>
              <a:t>04/30/2022:</a:t>
            </a:r>
            <a:r>
              <a:rPr lang="en-US" sz="1600" b="0" dirty="0">
                <a:solidFill>
                  <a:srgbClr val="FF0000"/>
                </a:solidFill>
                <a:ea typeface="ＭＳ Ｐゴシック" charset="-128"/>
              </a:rPr>
              <a:t>	</a:t>
            </a:r>
            <a:r>
              <a:rPr lang="en-US" sz="1600" dirty="0">
                <a:solidFill>
                  <a:srgbClr val="0000FF"/>
                </a:solidFill>
                <a:ea typeface="ＭＳ Ｐゴシック" charset="-128"/>
              </a:rPr>
              <a:t>99.98 </a:t>
            </a:r>
            <a:r>
              <a:rPr lang="en-US" sz="1600" dirty="0">
                <a:solidFill>
                  <a:srgbClr val="0000FF"/>
                </a:solidFill>
                <a:ea typeface="ＭＳ Ｐゴシック" charset="-128"/>
                <a:sym typeface="Wingdings" panose="05000000000000000000" pitchFamily="2" charset="2"/>
              </a:rPr>
              <a:t> 99.83+%</a:t>
            </a:r>
            <a:endParaRPr lang="en-US" sz="1600" dirty="0">
              <a:solidFill>
                <a:srgbClr val="0000FF"/>
              </a:solidFill>
            </a:endParaRPr>
          </a:p>
          <a:p>
            <a:pPr marL="381000" indent="-381000">
              <a:tabLst>
                <a:tab pos="5541963" algn="l"/>
              </a:tabLst>
            </a:pPr>
            <a:r>
              <a:rPr lang="en-US" sz="1800" dirty="0"/>
              <a:t>Data Latency – Excellent</a:t>
            </a:r>
          </a:p>
          <a:p>
            <a:pPr marL="381000" indent="-381000">
              <a:tabLst>
                <a:tab pos="5541963" algn="l"/>
              </a:tabLst>
            </a:pPr>
            <a:r>
              <a:rPr lang="en-US" sz="1800" dirty="0"/>
              <a:t>Ground Systems –  Responding to new security requirements and upgrades to obsolete hardware or COTS systems, as required</a:t>
            </a:r>
            <a:endParaRPr lang="en-US" sz="1400" b="0" dirty="0"/>
          </a:p>
          <a:p>
            <a:pPr marL="800100" lvl="1" indent="-342900">
              <a:tabLst>
                <a:tab pos="5541963" algn="l"/>
              </a:tabLst>
            </a:pPr>
            <a:r>
              <a:rPr lang="en-US" sz="1400" b="0" dirty="0"/>
              <a:t>02/02/2021: EA 3.4.2 ORR currently in Operations, </a:t>
            </a:r>
          </a:p>
          <a:p>
            <a:pPr marL="800100" lvl="1" indent="-342900">
              <a:tabLst>
                <a:tab pos="5541963" algn="l"/>
              </a:tabLst>
            </a:pPr>
            <a:r>
              <a:rPr lang="en-US" sz="1400" b="0" dirty="0">
                <a:solidFill>
                  <a:srgbClr val="0000FF"/>
                </a:solidFill>
              </a:rPr>
              <a:t>12/06/2021: Online Eclipse Build 23.01 + OS/COTS 2021.08 + Active MQ Patch in Operations</a:t>
            </a:r>
          </a:p>
          <a:p>
            <a:pPr marL="800100" lvl="1" indent="-342900">
              <a:tabLst>
                <a:tab pos="5541963" algn="l"/>
              </a:tabLst>
            </a:pPr>
            <a:r>
              <a:rPr lang="en-US" sz="1400" b="0" dirty="0">
                <a:solidFill>
                  <a:srgbClr val="0000FF"/>
                </a:solidFill>
              </a:rPr>
              <a:t>01/11/2022: Latest FOT Automation Status</a:t>
            </a:r>
          </a:p>
        </p:txBody>
      </p:sp>
      <p:sp>
        <p:nvSpPr>
          <p:cNvPr id="2" name="Footer Placeholder 1"/>
          <p:cNvSpPr>
            <a:spLocks noGrp="1"/>
          </p:cNvSpPr>
          <p:nvPr>
            <p:ph type="ftr" sz="quarter" idx="10"/>
          </p:nvPr>
        </p:nvSpPr>
        <p:spPr/>
        <p:txBody>
          <a:bodyPr/>
          <a:lstStyle/>
          <a:p>
            <a:pPr>
              <a:defRPr/>
            </a:pPr>
            <a:r>
              <a:rPr lang="en-US"/>
              <a:t>ESC MOWG Meeting - May 2022 - GSFC Virtual Meeting</a:t>
            </a:r>
            <a:endParaRPr lang="en-US" dirty="0"/>
          </a:p>
        </p:txBody>
      </p:sp>
      <p:sp>
        <p:nvSpPr>
          <p:cNvPr id="3" name="Date Placeholder 2"/>
          <p:cNvSpPr>
            <a:spLocks noGrp="1"/>
          </p:cNvSpPr>
          <p:nvPr>
            <p:ph type="dt" sz="half" idx="11"/>
          </p:nvPr>
        </p:nvSpPr>
        <p:spPr/>
        <p:txBody>
          <a:bodyPr/>
          <a:lstStyle/>
          <a:p>
            <a:pPr>
              <a:defRPr/>
            </a:pPr>
            <a:r>
              <a:rPr lang="en-US"/>
              <a:t>5/17/2022</a:t>
            </a:r>
            <a:endParaRPr lang="en-US" dirty="0"/>
          </a:p>
        </p:txBody>
      </p:sp>
      <p:sp>
        <p:nvSpPr>
          <p:cNvPr id="7" name="TextBox 6">
            <a:extLst>
              <a:ext uri="{FF2B5EF4-FFF2-40B4-BE49-F238E27FC236}">
                <a16:creationId xmlns:a16="http://schemas.microsoft.com/office/drawing/2014/main" id="{2300BAA6-81C4-483D-9977-5F08AEEA910F}"/>
              </a:ext>
            </a:extLst>
          </p:cNvPr>
          <p:cNvSpPr txBox="1"/>
          <p:nvPr/>
        </p:nvSpPr>
        <p:spPr>
          <a:xfrm>
            <a:off x="1524000" y="990600"/>
            <a:ext cx="6096000" cy="338554"/>
          </a:xfrm>
          <a:prstGeom prst="rect">
            <a:avLst/>
          </a:prstGeom>
          <a:noFill/>
        </p:spPr>
        <p:txBody>
          <a:bodyPr wrap="square" rtlCol="0">
            <a:spAutoFit/>
          </a:bodyPr>
          <a:lstStyle/>
          <a:p>
            <a:pPr algn="ctr"/>
            <a:r>
              <a:rPr lang="en-US" sz="1600" b="1" dirty="0">
                <a:solidFill>
                  <a:srgbClr val="0000FF"/>
                </a:solidFill>
                <a:latin typeface="+mj-lt"/>
              </a:rPr>
              <a:t>KEY: Updates since November 2021 MOWG Meeting in blue</a:t>
            </a:r>
          </a:p>
        </p:txBody>
      </p:sp>
    </p:spTree>
    <p:extLst>
      <p:ext uri="{BB962C8B-B14F-4D97-AF65-F5344CB8AC3E}">
        <p14:creationId xmlns:p14="http://schemas.microsoft.com/office/powerpoint/2010/main" val="316154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p:txBody>
          <a:bodyPr/>
          <a:lstStyle/>
          <a:p>
            <a:r>
              <a:rPr lang="en-US" sz="3200" dirty="0"/>
              <a:t>Additional Slides</a:t>
            </a:r>
            <a:endParaRPr lang="en-US" sz="2000" dirty="0">
              <a:solidFill>
                <a:schemeClr val="accent1">
                  <a:lumMod val="50000"/>
                </a:schemeClr>
              </a:solidFill>
            </a:endParaRPr>
          </a:p>
        </p:txBody>
      </p:sp>
      <p:sp>
        <p:nvSpPr>
          <p:cNvPr id="8195" name="Rectangle 3"/>
          <p:cNvSpPr>
            <a:spLocks noChangeArrowheads="1"/>
          </p:cNvSpPr>
          <p:nvPr/>
        </p:nvSpPr>
        <p:spPr bwMode="auto">
          <a:xfrm>
            <a:off x="685800" y="3886200"/>
            <a:ext cx="7772400" cy="1600200"/>
          </a:xfrm>
          <a:prstGeom prst="rect">
            <a:avLst/>
          </a:prstGeom>
          <a:noFill/>
          <a:ln w="12700">
            <a:noFill/>
            <a:miter lim="800000"/>
            <a:headEnd/>
            <a:tailEnd/>
          </a:ln>
        </p:spPr>
        <p:txBody>
          <a:bodyPr lIns="90487" tIns="44450" rIns="90487" bIns="44450"/>
          <a:lstStyle/>
          <a:p>
            <a:pPr lvl="1">
              <a:lnSpc>
                <a:spcPct val="90000"/>
              </a:lnSpc>
            </a:pPr>
            <a:r>
              <a:rPr lang="en-US" sz="2000" b="1" dirty="0">
                <a:latin typeface="+mn-lt"/>
              </a:rPr>
              <a:t>Orbit Maintenance Maneuvers</a:t>
            </a:r>
          </a:p>
          <a:p>
            <a:pPr lvl="1">
              <a:lnSpc>
                <a:spcPct val="90000"/>
              </a:lnSpc>
            </a:pPr>
            <a:r>
              <a:rPr lang="en-US" sz="2000" b="1" dirty="0">
                <a:latin typeface="+mn-lt"/>
              </a:rPr>
              <a:t>Inclination Adjust Maneuver Performance</a:t>
            </a:r>
          </a:p>
          <a:p>
            <a:pPr lvl="1">
              <a:lnSpc>
                <a:spcPct val="90000"/>
              </a:lnSpc>
            </a:pPr>
            <a:r>
              <a:rPr lang="en-US" sz="2000" b="1" dirty="0">
                <a:latin typeface="+mn-lt"/>
              </a:rPr>
              <a:t>Conjunction Assessment High Interest Events</a:t>
            </a:r>
          </a:p>
          <a:p>
            <a:pPr lvl="1">
              <a:lnSpc>
                <a:spcPct val="90000"/>
              </a:lnSpc>
            </a:pPr>
            <a:r>
              <a:rPr lang="en-US" sz="2000" b="1" dirty="0">
                <a:latin typeface="+mn-lt"/>
              </a:rPr>
              <a:t>Ground Track Error &amp; Mean Local Time History </a:t>
            </a:r>
          </a:p>
          <a:p>
            <a:pPr lvl="1">
              <a:lnSpc>
                <a:spcPct val="90000"/>
              </a:lnSpc>
            </a:pPr>
            <a:r>
              <a:rPr lang="en-US" sz="2000" b="1" dirty="0">
                <a:latin typeface="+mn-lt"/>
              </a:rPr>
              <a:t>Spacecraft Orbital Parameters Trends &amp; Predictions </a:t>
            </a:r>
          </a:p>
          <a:p>
            <a:pPr>
              <a:spcBef>
                <a:spcPct val="20000"/>
              </a:spcBef>
              <a:buSzPct val="100000"/>
            </a:pPr>
            <a:endParaRPr lang="en-US" sz="2000" b="1" dirty="0">
              <a:solidFill>
                <a:srgbClr val="000000"/>
              </a:solidFill>
              <a:latin typeface="Arial" charset="0"/>
            </a:endParaRPr>
          </a:p>
        </p:txBody>
      </p:sp>
    </p:spTree>
    <p:extLst>
      <p:ext uri="{BB962C8B-B14F-4D97-AF65-F5344CB8AC3E}">
        <p14:creationId xmlns:p14="http://schemas.microsoft.com/office/powerpoint/2010/main" val="2797739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1524000" y="225425"/>
            <a:ext cx="6172200" cy="1066800"/>
          </a:xfrm>
        </p:spPr>
        <p:txBody>
          <a:bodyPr/>
          <a:lstStyle/>
          <a:p>
            <a:r>
              <a:rPr lang="en-US" sz="3200" dirty="0"/>
              <a:t>Orbit Maintenance</a:t>
            </a:r>
          </a:p>
        </p:txBody>
      </p:sp>
      <p:sp>
        <p:nvSpPr>
          <p:cNvPr id="10245" name="Rectangle 3"/>
          <p:cNvSpPr>
            <a:spLocks noGrp="1" noChangeArrowheads="1"/>
          </p:cNvSpPr>
          <p:nvPr>
            <p:ph idx="1"/>
          </p:nvPr>
        </p:nvSpPr>
        <p:spPr>
          <a:xfrm>
            <a:off x="390525" y="1371600"/>
            <a:ext cx="8458200" cy="5105400"/>
          </a:xfrm>
        </p:spPr>
        <p:txBody>
          <a:bodyPr/>
          <a:lstStyle/>
          <a:p>
            <a:pPr>
              <a:lnSpc>
                <a:spcPct val="90000"/>
              </a:lnSpc>
            </a:pPr>
            <a:r>
              <a:rPr lang="en-US" sz="1600" u="sng" dirty="0"/>
              <a:t>Mission Requirement</a:t>
            </a:r>
            <a:r>
              <a:rPr lang="en-US" sz="1600" dirty="0"/>
              <a:t>: Perform Drag Make-Up Maneuvers (DMUMs) to maintain Aqua’s ground track error (GTE) with respect to the World Reference System (WRS-2) within +/-10 Km at the Descending Node (A-Train Requirement/Goal)</a:t>
            </a:r>
          </a:p>
          <a:p>
            <a:pPr lvl="1">
              <a:lnSpc>
                <a:spcPct val="90000"/>
              </a:lnSpc>
            </a:pPr>
            <a:r>
              <a:rPr lang="en-US" sz="1200" b="0" dirty="0"/>
              <a:t>Changed from +/-20 Km Mission Requirement with DMUM #19 (1/12/05)</a:t>
            </a:r>
          </a:p>
          <a:p>
            <a:pPr lvl="1">
              <a:lnSpc>
                <a:spcPct val="90000"/>
              </a:lnSpc>
            </a:pPr>
            <a:r>
              <a:rPr lang="en-US" sz="1200" dirty="0"/>
              <a:t>162 DMUMs have been performed to date (Last DMUM #162 on 12/1/2021 FINAL DMUM for Aqua </a:t>
            </a:r>
          </a:p>
          <a:p>
            <a:pPr lvl="1">
              <a:lnSpc>
                <a:spcPct val="90000"/>
              </a:lnSpc>
            </a:pPr>
            <a:r>
              <a:rPr lang="en-US" sz="1200" b="0" dirty="0"/>
              <a:t>Variation in performance from –20.9% (cold) to +27.1% (hot) #108 was 20.9% COLD, #162 was 35.2% HOT</a:t>
            </a:r>
          </a:p>
          <a:p>
            <a:pPr>
              <a:lnSpc>
                <a:spcPct val="90000"/>
              </a:lnSpc>
            </a:pPr>
            <a:r>
              <a:rPr lang="en-US" sz="1600" u="sng" dirty="0"/>
              <a:t>Control Box Excursions</a:t>
            </a:r>
            <a:r>
              <a:rPr lang="en-US" sz="1600" dirty="0"/>
              <a:t>: Since 2012 there have been 7 Control box Excursions</a:t>
            </a:r>
          </a:p>
          <a:p>
            <a:pPr lvl="1">
              <a:lnSpc>
                <a:spcPct val="90000"/>
              </a:lnSpc>
            </a:pPr>
            <a:r>
              <a:rPr lang="en-US" sz="1200" dirty="0"/>
              <a:t>4 on +10km front-side: </a:t>
            </a:r>
          </a:p>
          <a:p>
            <a:pPr lvl="2">
              <a:lnSpc>
                <a:spcPct val="90000"/>
              </a:lnSpc>
            </a:pPr>
            <a:r>
              <a:rPr lang="en-US" sz="1200" dirty="0"/>
              <a:t>11/4/12 to 11/14/12, 10/23/13 to 10/24/13, 3/6/14 to 3/10/14 and 3/16/2015 to 4/2/2015  </a:t>
            </a:r>
          </a:p>
          <a:p>
            <a:pPr lvl="1">
              <a:lnSpc>
                <a:spcPct val="90000"/>
              </a:lnSpc>
            </a:pPr>
            <a:r>
              <a:rPr lang="en-US" sz="1200" dirty="0"/>
              <a:t>3 on -10km back-side: </a:t>
            </a:r>
            <a:r>
              <a:rPr lang="en-US" sz="1200" b="0" dirty="0"/>
              <a:t>11/7/13 to 12/14/13 (Emergency DAM on 10/24/13 and DAM on 11/28/13)</a:t>
            </a:r>
          </a:p>
          <a:p>
            <a:pPr lvl="2">
              <a:lnSpc>
                <a:spcPct val="90000"/>
              </a:lnSpc>
            </a:pPr>
            <a:r>
              <a:rPr lang="en-US" sz="1200" dirty="0"/>
              <a:t>4/2/2016 to 5/7/2016 and 7/29/2018 to 8/21/2018 (DAM on 7/12/2018) </a:t>
            </a:r>
          </a:p>
          <a:p>
            <a:pPr>
              <a:lnSpc>
                <a:spcPct val="90000"/>
              </a:lnSpc>
            </a:pPr>
            <a:r>
              <a:rPr lang="en-US" sz="1600" u="sng" dirty="0"/>
              <a:t>Mission Requirement</a:t>
            </a:r>
            <a:r>
              <a:rPr lang="en-US" sz="1600" dirty="0"/>
              <a:t>: Perform inclination adjust maneuvers (IAMs) to maintain the Mean Local Time (MLT) as measured at the Ascending Node between 1:30 and 1:45 MLT (Mission Goal starting in 2011: 13:35:45 +/- 45 seconds)</a:t>
            </a:r>
          </a:p>
          <a:p>
            <a:pPr lvl="1">
              <a:lnSpc>
                <a:spcPct val="90000"/>
              </a:lnSpc>
            </a:pPr>
            <a:r>
              <a:rPr lang="en-US" sz="1400" dirty="0"/>
              <a:t>73 Inclination Adjustment Maneuvers (IAMs) performed to date</a:t>
            </a:r>
          </a:p>
          <a:p>
            <a:pPr lvl="2">
              <a:lnSpc>
                <a:spcPct val="90000"/>
              </a:lnSpc>
            </a:pPr>
            <a:r>
              <a:rPr lang="en-US" sz="1000" dirty="0"/>
              <a:t>Fall 2003 (1), Spring 2004 (1), Fall 2004 (5), 2005 (NONE) </a:t>
            </a:r>
          </a:p>
          <a:p>
            <a:pPr lvl="2">
              <a:lnSpc>
                <a:spcPct val="90000"/>
              </a:lnSpc>
            </a:pPr>
            <a:r>
              <a:rPr lang="en-US" sz="1000" dirty="0"/>
              <a:t>Fall 2006 (4 of 6 - cancelled final 2 burns), Spring 2007 (4 - interrupted 2-weeks), Spring 2008 – NONE (per PARASOL request)</a:t>
            </a:r>
          </a:p>
          <a:p>
            <a:pPr lvl="2">
              <a:lnSpc>
                <a:spcPct val="90000"/>
              </a:lnSpc>
            </a:pPr>
            <a:r>
              <a:rPr lang="en-US" sz="1000" dirty="0"/>
              <a:t>Spring 2009 (9), Spring 2010 (3), Spring 2011 (3), Spring 2012 (4)</a:t>
            </a:r>
          </a:p>
          <a:p>
            <a:pPr lvl="2">
              <a:lnSpc>
                <a:spcPct val="90000"/>
              </a:lnSpc>
            </a:pPr>
            <a:r>
              <a:rPr lang="en-US" sz="1000" dirty="0"/>
              <a:t>Spring 2013 (4 with #3 being delayed 1-week</a:t>
            </a:r>
            <a:r>
              <a:rPr lang="en-US" sz="1000" dirty="0">
                <a:sym typeface="Wingdings" pitchFamily="2" charset="2"/>
              </a:rPr>
              <a:t>), Spring 2014 (4), Spring 2015 (5)</a:t>
            </a:r>
          </a:p>
          <a:p>
            <a:pPr lvl="2">
              <a:lnSpc>
                <a:spcPct val="90000"/>
              </a:lnSpc>
            </a:pPr>
            <a:r>
              <a:rPr lang="en-US" sz="1000" dirty="0">
                <a:sym typeface="Wingdings" pitchFamily="2" charset="2"/>
              </a:rPr>
              <a:t>Spring 2016 (4 with one having to be re-scheduled), Spring 2017 (4)</a:t>
            </a:r>
          </a:p>
          <a:p>
            <a:pPr lvl="2">
              <a:lnSpc>
                <a:spcPct val="90000"/>
              </a:lnSpc>
            </a:pPr>
            <a:r>
              <a:rPr lang="en-US" sz="1000" dirty="0">
                <a:sym typeface="Wingdings" pitchFamily="2" charset="2"/>
              </a:rPr>
              <a:t>Spring 2018: (5 with one having to be re-scheduled due to PMCOC), Summer 2018 #61 on 8/2/2018</a:t>
            </a:r>
          </a:p>
          <a:p>
            <a:pPr lvl="2">
              <a:lnSpc>
                <a:spcPct val="90000"/>
              </a:lnSpc>
            </a:pPr>
            <a:r>
              <a:rPr lang="en-US" sz="1000" dirty="0">
                <a:sym typeface="Wingdings" pitchFamily="2" charset="2"/>
              </a:rPr>
              <a:t>Spring 2019: (4 planned on: 3/7 (#62), 3/14 (#63), 3/22  4/4 (#64), 3/28  4/11 (#65), </a:t>
            </a:r>
            <a:r>
              <a:rPr lang="en-US" sz="1000" dirty="0">
                <a:solidFill>
                  <a:srgbClr val="000000"/>
                </a:solidFill>
                <a:sym typeface="Wingdings" pitchFamily="2" charset="2"/>
              </a:rPr>
              <a:t>Fall 2019: 10/02/2019 IAM #66 </a:t>
            </a:r>
          </a:p>
          <a:p>
            <a:pPr lvl="2">
              <a:lnSpc>
                <a:spcPct val="90000"/>
              </a:lnSpc>
            </a:pPr>
            <a:r>
              <a:rPr lang="en-US" sz="1000" dirty="0">
                <a:sym typeface="Wingdings" pitchFamily="2" charset="2"/>
              </a:rPr>
              <a:t>Spring 2020 (4): 3/5 (67), 3/12 (68), 3/19 (69) 3/26 (PMCOC), 4/2 (70) – </a:t>
            </a:r>
            <a:r>
              <a:rPr lang="en-US" sz="1000" b="1" dirty="0">
                <a:sym typeface="Wingdings" pitchFamily="2" charset="2"/>
              </a:rPr>
              <a:t>Yaw slew performed with reaction wheels</a:t>
            </a:r>
          </a:p>
          <a:p>
            <a:pPr lvl="2">
              <a:lnSpc>
                <a:spcPct val="90000"/>
              </a:lnSpc>
            </a:pPr>
            <a:r>
              <a:rPr lang="en-US" sz="1000" dirty="0">
                <a:sym typeface="Wingdings" pitchFamily="2" charset="2"/>
              </a:rPr>
              <a:t>Fall 2020 (3): 8/20 (#71), 8/27  9/10 (#72) &amp; 9/3  9/17 (#73) – </a:t>
            </a:r>
            <a:r>
              <a:rPr lang="en-US" sz="1000" b="1" dirty="0">
                <a:sym typeface="Wingdings" pitchFamily="2" charset="2"/>
              </a:rPr>
              <a:t>Yaw slew performed with reaction wheels</a:t>
            </a:r>
          </a:p>
          <a:p>
            <a:pPr lvl="2">
              <a:lnSpc>
                <a:spcPct val="90000"/>
              </a:lnSpc>
            </a:pPr>
            <a:r>
              <a:rPr lang="en-US" sz="1100" b="1" dirty="0">
                <a:sym typeface="Wingdings" pitchFamily="2" charset="2"/>
              </a:rPr>
              <a:t>Spring 2021 (4): 2/25 (#74), 3/4 (#75), 3/11 (#76) and 3/18 (#77) – Last IAMs for the Aqua Mission  </a:t>
            </a:r>
            <a:endParaRPr lang="en-US" sz="1100" b="1" dirty="0"/>
          </a:p>
        </p:txBody>
      </p:sp>
      <p:sp>
        <p:nvSpPr>
          <p:cNvPr id="2" name="Footer Placeholder 1"/>
          <p:cNvSpPr>
            <a:spLocks noGrp="1"/>
          </p:cNvSpPr>
          <p:nvPr>
            <p:ph type="ftr" sz="quarter" idx="10"/>
          </p:nvPr>
        </p:nvSpPr>
        <p:spPr>
          <a:xfrm>
            <a:off x="2743200" y="6330838"/>
            <a:ext cx="4419600" cy="301737"/>
          </a:xfrm>
        </p:spPr>
        <p:txBody>
          <a:bodyPr/>
          <a:lstStyle/>
          <a:p>
            <a:pPr>
              <a:defRPr/>
            </a:pPr>
            <a:r>
              <a:rPr lang="en-US" dirty="0"/>
              <a:t>ESC MOWG Meeting - May 2022 - GSFC Virtual Meeting</a:t>
            </a:r>
          </a:p>
        </p:txBody>
      </p:sp>
      <p:sp>
        <p:nvSpPr>
          <p:cNvPr id="3" name="Date Placeholder 2"/>
          <p:cNvSpPr>
            <a:spLocks noGrp="1"/>
          </p:cNvSpPr>
          <p:nvPr>
            <p:ph type="dt" sz="half" idx="11"/>
          </p:nvPr>
        </p:nvSpPr>
        <p:spPr/>
        <p:txBody>
          <a:bodyPr/>
          <a:lstStyle/>
          <a:p>
            <a:pPr>
              <a:defRPr/>
            </a:pPr>
            <a:r>
              <a:rPr lang="en-US"/>
              <a:t>5/17/2022</a:t>
            </a:r>
            <a:endParaRPr lang="en-US" dirty="0"/>
          </a:p>
        </p:txBody>
      </p:sp>
      <p:sp>
        <p:nvSpPr>
          <p:cNvPr id="6" name="WordArt 93">
            <a:extLst>
              <a:ext uri="{FF2B5EF4-FFF2-40B4-BE49-F238E27FC236}">
                <a16:creationId xmlns:a16="http://schemas.microsoft.com/office/drawing/2014/main" id="{A7285FD7-90A5-48A3-AB20-EECA3BB662FA}"/>
              </a:ext>
            </a:extLst>
          </p:cNvPr>
          <p:cNvSpPr>
            <a:spLocks noChangeArrowheads="1" noChangeShapeType="1" noTextEdit="1"/>
          </p:cNvSpPr>
          <p:nvPr/>
        </p:nvSpPr>
        <p:spPr bwMode="auto">
          <a:xfrm>
            <a:off x="1995769" y="9845"/>
            <a:ext cx="5562600" cy="304800"/>
          </a:xfrm>
          <a:prstGeom prst="rect">
            <a:avLst/>
          </a:prstGeom>
          <a:solidFill>
            <a:schemeClr val="bg1"/>
          </a:solidFill>
        </p:spPr>
        <p:txBody>
          <a:bodyPr wrap="none" numCol="1" fromWordArt="1">
            <a:prstTxWarp prst="textPlain">
              <a:avLst>
                <a:gd name="adj" fmla="val 49868"/>
              </a:avLst>
            </a:prstTxWarp>
          </a:bodyPr>
          <a:ls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pPr algn="ctr"/>
            <a:r>
              <a:rPr lang="en-US" sz="3600" kern="10" dirty="0">
                <a:ln w="9525">
                  <a:solidFill>
                    <a:srgbClr val="000000"/>
                  </a:solidFill>
                  <a:round/>
                  <a:headEnd type="none" w="sm" len="sm"/>
                  <a:tailEnd type="none" w="sm" len="sm"/>
                </a:ln>
                <a:solidFill>
                  <a:srgbClr val="FF0000"/>
                </a:solidFill>
                <a:latin typeface="Arial Black"/>
              </a:rPr>
              <a:t> </a:t>
            </a:r>
            <a:r>
              <a:rPr lang="en-US" sz="3600" kern="10" dirty="0">
                <a:ln w="9525">
                  <a:solidFill>
                    <a:srgbClr val="000000"/>
                  </a:solidFill>
                  <a:round/>
                  <a:headEnd type="none" w="sm" len="sm"/>
                  <a:tailEnd type="none" w="sm" len="sm"/>
                </a:ln>
                <a:solidFill>
                  <a:srgbClr val="0000FF"/>
                </a:solidFill>
                <a:latin typeface="Arial Black"/>
              </a:rPr>
              <a:t>– No Changes –  </a:t>
            </a:r>
            <a:endParaRPr lang="en-US" sz="3600" kern="10" dirty="0">
              <a:ln w="9525">
                <a:solidFill>
                  <a:srgbClr val="000000"/>
                </a:solidFill>
                <a:round/>
                <a:headEnd type="none" w="sm" len="sm"/>
                <a:tailEnd type="none" w="sm" len="sm"/>
              </a:ln>
              <a:solidFill>
                <a:srgbClr val="0000FF"/>
              </a:solidFill>
              <a:effectLst/>
              <a:latin typeface="Arial Black"/>
            </a:endParaRPr>
          </a:p>
        </p:txBody>
      </p:sp>
    </p:spTree>
    <p:extLst>
      <p:ext uri="{BB962C8B-B14F-4D97-AF65-F5344CB8AC3E}">
        <p14:creationId xmlns:p14="http://schemas.microsoft.com/office/powerpoint/2010/main" val="2288665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a:xfrm>
            <a:off x="1219200" y="228602"/>
            <a:ext cx="6781800" cy="1096070"/>
          </a:xfrm>
        </p:spPr>
        <p:txBody>
          <a:bodyPr/>
          <a:lstStyle/>
          <a:p>
            <a:r>
              <a:rPr lang="en-US" sz="2800" dirty="0"/>
              <a:t>Aqua Conjunction Assessment High Interest Events (HIEs) – </a:t>
            </a:r>
            <a:r>
              <a:rPr lang="en-US" sz="2800" dirty="0">
                <a:solidFill>
                  <a:srgbClr val="0000FF"/>
                </a:solidFill>
              </a:rPr>
              <a:t>2022 </a:t>
            </a:r>
          </a:p>
        </p:txBody>
      </p:sp>
      <p:sp>
        <p:nvSpPr>
          <p:cNvPr id="12" name="Footer Placeholder 1"/>
          <p:cNvSpPr>
            <a:spLocks noGrp="1"/>
          </p:cNvSpPr>
          <p:nvPr>
            <p:ph type="ftr" sz="quarter" idx="10"/>
          </p:nvPr>
        </p:nvSpPr>
        <p:spPr>
          <a:xfrm>
            <a:off x="2133600" y="6324600"/>
            <a:ext cx="5029200" cy="320675"/>
          </a:xfrm>
        </p:spPr>
        <p:txBody>
          <a:bodyPr/>
          <a:lstStyle/>
          <a:p>
            <a:pPr>
              <a:defRPr/>
            </a:pPr>
            <a:r>
              <a:rPr lang="en-US"/>
              <a:t>ESC MOWG Meeting - May 2022 - GSFC Virtual Meeting</a:t>
            </a:r>
            <a:endParaRPr lang="en-US" dirty="0"/>
          </a:p>
        </p:txBody>
      </p:sp>
      <p:graphicFrame>
        <p:nvGraphicFramePr>
          <p:cNvPr id="14" name="Table 13"/>
          <p:cNvGraphicFramePr>
            <a:graphicFrameLocks noGrp="1"/>
          </p:cNvGraphicFramePr>
          <p:nvPr>
            <p:extLst>
              <p:ext uri="{D42A27DB-BD31-4B8C-83A1-F6EECF244321}">
                <p14:modId xmlns:p14="http://schemas.microsoft.com/office/powerpoint/2010/main" val="3164441865"/>
              </p:ext>
            </p:extLst>
          </p:nvPr>
        </p:nvGraphicFramePr>
        <p:xfrm>
          <a:off x="235523" y="1383867"/>
          <a:ext cx="8686804" cy="1463040"/>
        </p:xfrm>
        <a:graphic>
          <a:graphicData uri="http://schemas.openxmlformats.org/drawingml/2006/table">
            <a:tbl>
              <a:tblPr firstRow="1" bandRow="1">
                <a:tableStyleId>{5C22544A-7EE6-4342-B048-85BDC9FD1C3A}</a:tableStyleId>
              </a:tblPr>
              <a:tblGrid>
                <a:gridCol w="620486">
                  <a:extLst>
                    <a:ext uri="{9D8B030D-6E8A-4147-A177-3AD203B41FA5}">
                      <a16:colId xmlns:a16="http://schemas.microsoft.com/office/drawing/2014/main" val="20000"/>
                    </a:ext>
                  </a:extLst>
                </a:gridCol>
                <a:gridCol w="620486">
                  <a:extLst>
                    <a:ext uri="{9D8B030D-6E8A-4147-A177-3AD203B41FA5}">
                      <a16:colId xmlns:a16="http://schemas.microsoft.com/office/drawing/2014/main" val="20001"/>
                    </a:ext>
                  </a:extLst>
                </a:gridCol>
                <a:gridCol w="620486">
                  <a:extLst>
                    <a:ext uri="{9D8B030D-6E8A-4147-A177-3AD203B41FA5}">
                      <a16:colId xmlns:a16="http://schemas.microsoft.com/office/drawing/2014/main" val="20002"/>
                    </a:ext>
                  </a:extLst>
                </a:gridCol>
                <a:gridCol w="620486">
                  <a:extLst>
                    <a:ext uri="{9D8B030D-6E8A-4147-A177-3AD203B41FA5}">
                      <a16:colId xmlns:a16="http://schemas.microsoft.com/office/drawing/2014/main" val="20003"/>
                    </a:ext>
                  </a:extLst>
                </a:gridCol>
                <a:gridCol w="620486">
                  <a:extLst>
                    <a:ext uri="{9D8B030D-6E8A-4147-A177-3AD203B41FA5}">
                      <a16:colId xmlns:a16="http://schemas.microsoft.com/office/drawing/2014/main" val="20004"/>
                    </a:ext>
                  </a:extLst>
                </a:gridCol>
                <a:gridCol w="620486">
                  <a:extLst>
                    <a:ext uri="{9D8B030D-6E8A-4147-A177-3AD203B41FA5}">
                      <a16:colId xmlns:a16="http://schemas.microsoft.com/office/drawing/2014/main" val="20005"/>
                    </a:ext>
                  </a:extLst>
                </a:gridCol>
                <a:gridCol w="620486">
                  <a:extLst>
                    <a:ext uri="{9D8B030D-6E8A-4147-A177-3AD203B41FA5}">
                      <a16:colId xmlns:a16="http://schemas.microsoft.com/office/drawing/2014/main" val="20006"/>
                    </a:ext>
                  </a:extLst>
                </a:gridCol>
                <a:gridCol w="620486">
                  <a:extLst>
                    <a:ext uri="{9D8B030D-6E8A-4147-A177-3AD203B41FA5}">
                      <a16:colId xmlns:a16="http://schemas.microsoft.com/office/drawing/2014/main" val="20007"/>
                    </a:ext>
                  </a:extLst>
                </a:gridCol>
                <a:gridCol w="620486">
                  <a:extLst>
                    <a:ext uri="{9D8B030D-6E8A-4147-A177-3AD203B41FA5}">
                      <a16:colId xmlns:a16="http://schemas.microsoft.com/office/drawing/2014/main" val="20008"/>
                    </a:ext>
                  </a:extLst>
                </a:gridCol>
                <a:gridCol w="620486">
                  <a:extLst>
                    <a:ext uri="{9D8B030D-6E8A-4147-A177-3AD203B41FA5}">
                      <a16:colId xmlns:a16="http://schemas.microsoft.com/office/drawing/2014/main" val="20009"/>
                    </a:ext>
                  </a:extLst>
                </a:gridCol>
                <a:gridCol w="620486">
                  <a:extLst>
                    <a:ext uri="{9D8B030D-6E8A-4147-A177-3AD203B41FA5}">
                      <a16:colId xmlns:a16="http://schemas.microsoft.com/office/drawing/2014/main" val="20010"/>
                    </a:ext>
                  </a:extLst>
                </a:gridCol>
                <a:gridCol w="620486">
                  <a:extLst>
                    <a:ext uri="{9D8B030D-6E8A-4147-A177-3AD203B41FA5}">
                      <a16:colId xmlns:a16="http://schemas.microsoft.com/office/drawing/2014/main" val="20011"/>
                    </a:ext>
                  </a:extLst>
                </a:gridCol>
                <a:gridCol w="620486">
                  <a:extLst>
                    <a:ext uri="{9D8B030D-6E8A-4147-A177-3AD203B41FA5}">
                      <a16:colId xmlns:a16="http://schemas.microsoft.com/office/drawing/2014/main" val="20012"/>
                    </a:ext>
                  </a:extLst>
                </a:gridCol>
                <a:gridCol w="620486">
                  <a:extLst>
                    <a:ext uri="{9D8B030D-6E8A-4147-A177-3AD203B41FA5}">
                      <a16:colId xmlns:a16="http://schemas.microsoft.com/office/drawing/2014/main" val="20013"/>
                    </a:ext>
                  </a:extLst>
                </a:gridCol>
              </a:tblGrid>
              <a:tr h="182880">
                <a:tc>
                  <a:txBody>
                    <a:bodyPr/>
                    <a:lstStyle/>
                    <a:p>
                      <a:pPr algn="ctr"/>
                      <a:r>
                        <a:rPr lang="en-US" sz="1000" b="1" dirty="0"/>
                        <a:t>2022</a:t>
                      </a:r>
                    </a:p>
                  </a:txBody>
                  <a:tcPr/>
                </a:tc>
                <a:tc>
                  <a:txBody>
                    <a:bodyPr/>
                    <a:lstStyle/>
                    <a:p>
                      <a:pPr algn="ctr"/>
                      <a:r>
                        <a:rPr lang="en-US" sz="1000" b="1" dirty="0"/>
                        <a:t>Jan</a:t>
                      </a:r>
                    </a:p>
                  </a:txBody>
                  <a:tcPr/>
                </a:tc>
                <a:tc>
                  <a:txBody>
                    <a:bodyPr/>
                    <a:lstStyle/>
                    <a:p>
                      <a:pPr algn="ctr"/>
                      <a:r>
                        <a:rPr lang="en-US" sz="1000" b="1" dirty="0"/>
                        <a:t>Feb</a:t>
                      </a:r>
                    </a:p>
                  </a:txBody>
                  <a:tcPr/>
                </a:tc>
                <a:tc>
                  <a:txBody>
                    <a:bodyPr/>
                    <a:lstStyle/>
                    <a:p>
                      <a:pPr algn="ctr"/>
                      <a:r>
                        <a:rPr lang="en-US" sz="1000" b="1" dirty="0"/>
                        <a:t>Mar</a:t>
                      </a:r>
                    </a:p>
                  </a:txBody>
                  <a:tcPr/>
                </a:tc>
                <a:tc>
                  <a:txBody>
                    <a:bodyPr/>
                    <a:lstStyle/>
                    <a:p>
                      <a:pPr algn="ctr"/>
                      <a:r>
                        <a:rPr lang="en-US" sz="1000" b="1" dirty="0"/>
                        <a:t>Apr</a:t>
                      </a:r>
                    </a:p>
                  </a:txBody>
                  <a:tcPr/>
                </a:tc>
                <a:tc>
                  <a:txBody>
                    <a:bodyPr/>
                    <a:lstStyle/>
                    <a:p>
                      <a:pPr algn="ctr"/>
                      <a:r>
                        <a:rPr lang="en-US" sz="1000" b="1" dirty="0"/>
                        <a:t>May</a:t>
                      </a:r>
                    </a:p>
                  </a:txBody>
                  <a:tcPr/>
                </a:tc>
                <a:tc>
                  <a:txBody>
                    <a:bodyPr/>
                    <a:lstStyle/>
                    <a:p>
                      <a:pPr algn="ctr"/>
                      <a:r>
                        <a:rPr lang="en-US" sz="1000" b="1" dirty="0"/>
                        <a:t>Jun</a:t>
                      </a:r>
                    </a:p>
                  </a:txBody>
                  <a:tcPr/>
                </a:tc>
                <a:tc>
                  <a:txBody>
                    <a:bodyPr/>
                    <a:lstStyle/>
                    <a:p>
                      <a:pPr algn="ctr"/>
                      <a:r>
                        <a:rPr lang="en-US" sz="1000" b="1" dirty="0"/>
                        <a:t>Jul</a:t>
                      </a:r>
                    </a:p>
                  </a:txBody>
                  <a:tcPr/>
                </a:tc>
                <a:tc>
                  <a:txBody>
                    <a:bodyPr/>
                    <a:lstStyle/>
                    <a:p>
                      <a:pPr algn="ctr"/>
                      <a:r>
                        <a:rPr lang="en-US" sz="1000" b="1" dirty="0"/>
                        <a:t>Aug</a:t>
                      </a:r>
                    </a:p>
                  </a:txBody>
                  <a:tcPr/>
                </a:tc>
                <a:tc>
                  <a:txBody>
                    <a:bodyPr/>
                    <a:lstStyle/>
                    <a:p>
                      <a:pPr algn="ctr"/>
                      <a:r>
                        <a:rPr lang="en-US" sz="1000" b="1" dirty="0"/>
                        <a:t>Sep</a:t>
                      </a:r>
                    </a:p>
                  </a:txBody>
                  <a:tcPr/>
                </a:tc>
                <a:tc>
                  <a:txBody>
                    <a:bodyPr/>
                    <a:lstStyle/>
                    <a:p>
                      <a:pPr algn="ctr"/>
                      <a:r>
                        <a:rPr lang="en-US" sz="1000" b="1" dirty="0"/>
                        <a:t>Oct</a:t>
                      </a:r>
                    </a:p>
                  </a:txBody>
                  <a:tcPr/>
                </a:tc>
                <a:tc>
                  <a:txBody>
                    <a:bodyPr/>
                    <a:lstStyle/>
                    <a:p>
                      <a:pPr algn="ctr"/>
                      <a:r>
                        <a:rPr lang="en-US" sz="1000" b="1" dirty="0"/>
                        <a:t>Nov</a:t>
                      </a:r>
                    </a:p>
                  </a:txBody>
                  <a:tcPr/>
                </a:tc>
                <a:tc>
                  <a:txBody>
                    <a:bodyPr/>
                    <a:lstStyle/>
                    <a:p>
                      <a:pPr algn="ctr"/>
                      <a:r>
                        <a:rPr lang="en-US" sz="1000" b="1" dirty="0"/>
                        <a:t>Dec</a:t>
                      </a:r>
                    </a:p>
                  </a:txBody>
                  <a:tcPr/>
                </a:tc>
                <a:tc>
                  <a:txBody>
                    <a:bodyPr/>
                    <a:lstStyle/>
                    <a:p>
                      <a:pPr algn="ctr"/>
                      <a:r>
                        <a:rPr lang="en-US" sz="1000" b="1" dirty="0"/>
                        <a:t>Total</a:t>
                      </a:r>
                    </a:p>
                  </a:txBody>
                  <a:tcPr/>
                </a:tc>
                <a:extLst>
                  <a:ext uri="{0D108BD9-81ED-4DB2-BD59-A6C34878D82A}">
                    <a16:rowId xmlns:a16="http://schemas.microsoft.com/office/drawing/2014/main" val="10000"/>
                  </a:ext>
                </a:extLst>
              </a:tr>
              <a:tr h="182880">
                <a:tc>
                  <a:txBody>
                    <a:bodyPr/>
                    <a:lstStyle/>
                    <a:p>
                      <a:pPr algn="ctr"/>
                      <a:r>
                        <a:rPr lang="en-US" sz="1000" b="1" dirty="0"/>
                        <a:t>TOTAL</a:t>
                      </a:r>
                    </a:p>
                  </a:txBody>
                  <a:tcPr/>
                </a:tc>
                <a:tc>
                  <a:txBody>
                    <a:bodyPr/>
                    <a:lstStyle/>
                    <a:p>
                      <a:pPr algn="ctr"/>
                      <a:r>
                        <a:rPr lang="en-US" sz="1000" b="1" dirty="0">
                          <a:solidFill>
                            <a:srgbClr val="0000FF"/>
                          </a:solidFill>
                        </a:rPr>
                        <a:t>3</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5</a:t>
                      </a: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r>
                        <a:rPr lang="en-US" sz="1000" b="1" dirty="0">
                          <a:solidFill>
                            <a:srgbClr val="0000FF"/>
                          </a:solidFill>
                        </a:rPr>
                        <a:t>8</a:t>
                      </a:r>
                    </a:p>
                  </a:txBody>
                  <a:tcPr/>
                </a:tc>
                <a:extLst>
                  <a:ext uri="{0D108BD9-81ED-4DB2-BD59-A6C34878D82A}">
                    <a16:rowId xmlns:a16="http://schemas.microsoft.com/office/drawing/2014/main" val="10001"/>
                  </a:ext>
                </a:extLst>
              </a:tr>
              <a:tr h="182880">
                <a:tc>
                  <a:txBody>
                    <a:bodyPr/>
                    <a:lstStyle/>
                    <a:p>
                      <a:pPr algn="ctr"/>
                      <a:r>
                        <a:rPr lang="en-US" sz="1000" b="1" dirty="0"/>
                        <a:t>Tier 1</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r>
                        <a:rPr lang="en-US" sz="1000" b="1" dirty="0">
                          <a:solidFill>
                            <a:srgbClr val="0000FF"/>
                          </a:solidFill>
                        </a:rPr>
                        <a:t>0</a:t>
                      </a:r>
                    </a:p>
                  </a:txBody>
                  <a:tcPr/>
                </a:tc>
                <a:extLst>
                  <a:ext uri="{0D108BD9-81ED-4DB2-BD59-A6C34878D82A}">
                    <a16:rowId xmlns:a16="http://schemas.microsoft.com/office/drawing/2014/main" val="10002"/>
                  </a:ext>
                </a:extLst>
              </a:tr>
              <a:tr h="182880">
                <a:tc>
                  <a:txBody>
                    <a:bodyPr/>
                    <a:lstStyle/>
                    <a:p>
                      <a:pPr algn="ctr"/>
                      <a:r>
                        <a:rPr lang="en-US" sz="1000" b="1" dirty="0"/>
                        <a:t>Tier</a:t>
                      </a:r>
                      <a:r>
                        <a:rPr lang="en-US" sz="1000" b="1" baseline="0" dirty="0"/>
                        <a:t> 2</a:t>
                      </a:r>
                      <a:endParaRPr lang="en-US" sz="1000" b="1" dirty="0"/>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r>
                        <a:rPr lang="en-US" sz="1000" b="1" dirty="0">
                          <a:solidFill>
                            <a:srgbClr val="0000FF"/>
                          </a:solidFill>
                        </a:rPr>
                        <a:t>0</a:t>
                      </a:r>
                    </a:p>
                  </a:txBody>
                  <a:tcPr/>
                </a:tc>
                <a:extLst>
                  <a:ext uri="{0D108BD9-81ED-4DB2-BD59-A6C34878D82A}">
                    <a16:rowId xmlns:a16="http://schemas.microsoft.com/office/drawing/2014/main" val="10003"/>
                  </a:ext>
                </a:extLst>
              </a:tr>
              <a:tr h="182880">
                <a:tc>
                  <a:txBody>
                    <a:bodyPr/>
                    <a:lstStyle/>
                    <a:p>
                      <a:pPr algn="ctr"/>
                      <a:r>
                        <a:rPr lang="en-US" sz="1000" b="1" dirty="0"/>
                        <a:t>Tier</a:t>
                      </a:r>
                      <a:r>
                        <a:rPr lang="en-US" sz="1000" b="1" baseline="0" dirty="0"/>
                        <a:t> 3</a:t>
                      </a:r>
                      <a:endParaRPr lang="en-US" sz="1000" b="1" dirty="0"/>
                    </a:p>
                  </a:txBody>
                  <a:tcPr/>
                </a:tc>
                <a:tc>
                  <a:txBody>
                    <a:bodyPr/>
                    <a:lstStyle/>
                    <a:p>
                      <a:pPr algn="ctr"/>
                      <a:r>
                        <a:rPr lang="en-US" sz="1000" b="1" dirty="0">
                          <a:solidFill>
                            <a:srgbClr val="0000FF"/>
                          </a:solidFill>
                        </a:rPr>
                        <a:t>3</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5</a:t>
                      </a: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r>
                        <a:rPr lang="en-US" sz="1000" b="1" dirty="0">
                          <a:solidFill>
                            <a:srgbClr val="0000FF"/>
                          </a:solidFill>
                        </a:rPr>
                        <a:t>8</a:t>
                      </a:r>
                    </a:p>
                  </a:txBody>
                  <a:tcPr/>
                </a:tc>
                <a:extLst>
                  <a:ext uri="{0D108BD9-81ED-4DB2-BD59-A6C34878D82A}">
                    <a16:rowId xmlns:a16="http://schemas.microsoft.com/office/drawing/2014/main" val="10004"/>
                  </a:ext>
                </a:extLst>
              </a:tr>
              <a:tr h="182880">
                <a:tc>
                  <a:txBody>
                    <a:bodyPr/>
                    <a:lstStyle/>
                    <a:p>
                      <a:pPr algn="ctr"/>
                      <a:r>
                        <a:rPr lang="en-US" sz="1000" b="1" dirty="0"/>
                        <a:t>Tier</a:t>
                      </a:r>
                      <a:r>
                        <a:rPr lang="en-US" sz="1000" b="1" baseline="0" dirty="0"/>
                        <a:t> 4</a:t>
                      </a:r>
                      <a:endParaRPr lang="en-US" sz="1000" b="1" dirty="0"/>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r>
                        <a:rPr lang="en-US" sz="1000" b="1" dirty="0">
                          <a:solidFill>
                            <a:srgbClr val="0000FF"/>
                          </a:solidFill>
                        </a:rPr>
                        <a:t>0</a:t>
                      </a: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endParaRPr lang="en-US" sz="1000" b="1" dirty="0">
                        <a:solidFill>
                          <a:schemeClr val="tx1"/>
                        </a:solidFill>
                      </a:endParaRPr>
                    </a:p>
                  </a:txBody>
                  <a:tcPr/>
                </a:tc>
                <a:tc>
                  <a:txBody>
                    <a:bodyPr/>
                    <a:lstStyle/>
                    <a:p>
                      <a:pPr algn="ctr"/>
                      <a:r>
                        <a:rPr lang="en-US" sz="1000" b="1" dirty="0">
                          <a:solidFill>
                            <a:srgbClr val="0000FF"/>
                          </a:solidFill>
                        </a:rPr>
                        <a:t>0</a:t>
                      </a:r>
                    </a:p>
                  </a:txBody>
                  <a:tcPr/>
                </a:tc>
                <a:extLst>
                  <a:ext uri="{0D108BD9-81ED-4DB2-BD59-A6C34878D82A}">
                    <a16:rowId xmlns:a16="http://schemas.microsoft.com/office/drawing/2014/main" val="10005"/>
                  </a:ext>
                </a:extLst>
              </a:tr>
            </a:tbl>
          </a:graphicData>
        </a:graphic>
      </p:graphicFrame>
      <p:sp>
        <p:nvSpPr>
          <p:cNvPr id="4" name="Date Placeholder 3"/>
          <p:cNvSpPr>
            <a:spLocks noGrp="1"/>
          </p:cNvSpPr>
          <p:nvPr>
            <p:ph type="dt" sz="half" idx="11"/>
          </p:nvPr>
        </p:nvSpPr>
        <p:spPr/>
        <p:txBody>
          <a:bodyPr/>
          <a:lstStyle/>
          <a:p>
            <a:pPr>
              <a:defRPr/>
            </a:pPr>
            <a:r>
              <a:rPr lang="en-US"/>
              <a:t>5/17/2022</a:t>
            </a:r>
            <a:endParaRPr lang="en-US" dirty="0"/>
          </a:p>
        </p:txBody>
      </p:sp>
      <p:sp>
        <p:nvSpPr>
          <p:cNvPr id="9" name="Rectangle 3">
            <a:extLst>
              <a:ext uri="{FF2B5EF4-FFF2-40B4-BE49-F238E27FC236}">
                <a16:creationId xmlns:a16="http://schemas.microsoft.com/office/drawing/2014/main" id="{0FB71BFC-0C39-4902-93DD-44D70D20074A}"/>
              </a:ext>
            </a:extLst>
          </p:cNvPr>
          <p:cNvSpPr txBox="1">
            <a:spLocks noChangeArrowheads="1"/>
          </p:cNvSpPr>
          <p:nvPr/>
        </p:nvSpPr>
        <p:spPr>
          <a:xfrm>
            <a:off x="248083" y="2906102"/>
            <a:ext cx="8801100" cy="3638476"/>
          </a:xfrm>
          <a:prstGeom prst="rect">
            <a:avLst/>
          </a:prstGeom>
        </p:spPr>
        <p:txBody>
          <a:bodyPr/>
          <a:lstStyle>
            <a:lvl1pPr marL="342900" indent="-342900" algn="l" rtl="0" eaLnBrk="0" fontAlgn="base" hangingPunct="0">
              <a:spcBef>
                <a:spcPct val="20000"/>
              </a:spcBef>
              <a:spcAft>
                <a:spcPct val="0"/>
              </a:spcAft>
              <a:buSzPct val="100000"/>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b="1">
                <a:solidFill>
                  <a:schemeClr val="tx1"/>
                </a:solidFill>
                <a:latin typeface="+mn-lt"/>
              </a:defRPr>
            </a:lvl2pPr>
            <a:lvl3pPr marL="1143000" indent="-228600" algn="l" rtl="0" eaLnBrk="0" fontAlgn="base" hangingPunct="0">
              <a:spcBef>
                <a:spcPct val="20000"/>
              </a:spcBef>
              <a:spcAft>
                <a:spcPct val="0"/>
              </a:spcAft>
              <a:buSzPct val="100000"/>
              <a:buChar char="»"/>
              <a:defRPr sz="1600">
                <a:solidFill>
                  <a:schemeClr val="tx1"/>
                </a:solidFill>
                <a:latin typeface="+mn-lt"/>
              </a:defRPr>
            </a:lvl3pPr>
            <a:lvl4pPr marL="1600200" indent="-228600" algn="l" rtl="0" eaLnBrk="0" fontAlgn="base" hangingPunct="0">
              <a:spcBef>
                <a:spcPct val="20000"/>
              </a:spcBef>
              <a:spcAft>
                <a:spcPct val="0"/>
              </a:spcAft>
              <a:buSzPct val="100000"/>
              <a:buChar char="–"/>
              <a:defRPr sz="1400">
                <a:solidFill>
                  <a:schemeClr val="tx1"/>
                </a:solidFill>
                <a:latin typeface="+mn-lt"/>
              </a:defRPr>
            </a:lvl4pPr>
            <a:lvl5pPr marL="2057400" indent="-228600" algn="l" rtl="0" eaLnBrk="0" fontAlgn="base" hangingPunct="0">
              <a:spcBef>
                <a:spcPct val="20000"/>
              </a:spcBef>
              <a:spcAft>
                <a:spcPct val="0"/>
              </a:spcAft>
              <a:buSzPct val="100000"/>
              <a:buChar char="•"/>
              <a:defRPr sz="1200">
                <a:solidFill>
                  <a:schemeClr val="tx1"/>
                </a:solidFill>
                <a:latin typeface="+mn-lt"/>
              </a:defRPr>
            </a:lvl5pPr>
            <a:lvl6pPr marL="2514600" indent="-228600" algn="l" rtl="0" eaLnBrk="0" fontAlgn="base" hangingPunct="0">
              <a:spcBef>
                <a:spcPct val="20000"/>
              </a:spcBef>
              <a:spcAft>
                <a:spcPct val="0"/>
              </a:spcAft>
              <a:buSzPct val="100000"/>
              <a:buChar char="•"/>
              <a:defRPr sz="1200">
                <a:solidFill>
                  <a:schemeClr val="tx1"/>
                </a:solidFill>
                <a:latin typeface="+mn-lt"/>
              </a:defRPr>
            </a:lvl6pPr>
            <a:lvl7pPr marL="2971800" indent="-228600" algn="l" rtl="0" eaLnBrk="0" fontAlgn="base" hangingPunct="0">
              <a:spcBef>
                <a:spcPct val="20000"/>
              </a:spcBef>
              <a:spcAft>
                <a:spcPct val="0"/>
              </a:spcAft>
              <a:buSzPct val="100000"/>
              <a:buChar char="•"/>
              <a:defRPr sz="1200">
                <a:solidFill>
                  <a:schemeClr val="tx1"/>
                </a:solidFill>
                <a:latin typeface="+mn-lt"/>
              </a:defRPr>
            </a:lvl7pPr>
            <a:lvl8pPr marL="3429000" indent="-228600" algn="l" rtl="0" eaLnBrk="0" fontAlgn="base" hangingPunct="0">
              <a:spcBef>
                <a:spcPct val="20000"/>
              </a:spcBef>
              <a:spcAft>
                <a:spcPct val="0"/>
              </a:spcAft>
              <a:buSzPct val="100000"/>
              <a:buChar char="•"/>
              <a:defRPr sz="1200">
                <a:solidFill>
                  <a:schemeClr val="tx1"/>
                </a:solidFill>
                <a:latin typeface="+mn-lt"/>
              </a:defRPr>
            </a:lvl8pPr>
            <a:lvl9pPr marL="3886200" indent="-228600" algn="l" rtl="0" eaLnBrk="0" fontAlgn="base" hangingPunct="0">
              <a:spcBef>
                <a:spcPct val="20000"/>
              </a:spcBef>
              <a:spcAft>
                <a:spcPct val="0"/>
              </a:spcAft>
              <a:buSzPct val="100000"/>
              <a:buChar char="•"/>
              <a:defRPr sz="1200">
                <a:solidFill>
                  <a:schemeClr val="tx1"/>
                </a:solidFill>
                <a:latin typeface="+mn-lt"/>
              </a:defRPr>
            </a:lvl9pPr>
          </a:lstStyle>
          <a:p>
            <a:pPr marL="0" indent="0">
              <a:buFontTx/>
              <a:buNone/>
            </a:pPr>
            <a:r>
              <a:rPr lang="en-US" sz="1000" kern="0" dirty="0"/>
              <a:t>2013: 28 CARA HIEs –  9 required significant action</a:t>
            </a:r>
            <a:endParaRPr lang="en-US" sz="1000" kern="0" dirty="0">
              <a:solidFill>
                <a:srgbClr val="0000FF"/>
              </a:solidFill>
            </a:endParaRPr>
          </a:p>
          <a:p>
            <a:pPr marL="0" indent="0">
              <a:buFontTx/>
              <a:buNone/>
            </a:pPr>
            <a:r>
              <a:rPr lang="en-US" sz="1000" kern="0" dirty="0"/>
              <a:t>2014: 34 CARA HIEs – 14 required significant action</a:t>
            </a:r>
          </a:p>
          <a:p>
            <a:pPr marL="0" indent="0">
              <a:buFontTx/>
              <a:buNone/>
            </a:pPr>
            <a:r>
              <a:rPr lang="en-US" sz="1000" kern="0" dirty="0"/>
              <a:t>2015: 26 CARA HIEs – 16 required significant action</a:t>
            </a:r>
          </a:p>
          <a:p>
            <a:pPr marL="0" indent="0">
              <a:buFontTx/>
              <a:buNone/>
            </a:pPr>
            <a:r>
              <a:rPr lang="en-US" sz="1000" kern="0" dirty="0"/>
              <a:t>2016: 21 CARA HIEs –  4  required significant action</a:t>
            </a:r>
          </a:p>
          <a:p>
            <a:pPr marL="0" indent="0">
              <a:buFontTx/>
              <a:buNone/>
            </a:pPr>
            <a:r>
              <a:rPr lang="en-US" sz="1000" kern="0" dirty="0"/>
              <a:t>2017: 16 CARA HIEs – 11 required significant action</a:t>
            </a:r>
          </a:p>
          <a:p>
            <a:pPr marL="0" indent="0">
              <a:buFontTx/>
              <a:buNone/>
            </a:pPr>
            <a:r>
              <a:rPr lang="en-US" sz="1000" kern="0" dirty="0"/>
              <a:t>2018: 19 CARA HIEs – 13 required significant action (T3 &amp; T4), 18 DAMs Planned, 1 DAM Executed, 1 Maneuver (IAM #60) postponed (T4)</a:t>
            </a:r>
          </a:p>
          <a:p>
            <a:pPr marL="0" indent="0">
              <a:buFontTx/>
              <a:buNone/>
            </a:pPr>
            <a:r>
              <a:rPr lang="en-US" sz="1000" kern="0" dirty="0"/>
              <a:t>2019: 14 CARA HIEs – 11 required significant action (T3 &amp; T4), 9 DAMs Planned, 1 DAM Executed, 1 Maneuver (IAM #64) postponed (T4)</a:t>
            </a:r>
          </a:p>
          <a:p>
            <a:pPr marL="0" indent="0">
              <a:buFontTx/>
              <a:buNone/>
            </a:pPr>
            <a:r>
              <a:rPr lang="en-US" sz="1000" kern="0" dirty="0"/>
              <a:t>2020: 16 CRMS HIEs – 12 required significant action (T3 &amp; T4), 12 DAMs Planned, 0 DAMs Executed, 1 Maneuver (IAM #67) postponed (T4)</a:t>
            </a:r>
          </a:p>
          <a:p>
            <a:pPr marL="0" indent="0">
              <a:buNone/>
            </a:pPr>
            <a:r>
              <a:rPr lang="en-US" sz="1000" kern="0" dirty="0"/>
              <a:t>2021: 23 CRMS HIEs – 21 required significant action (T3 &amp; T4), 21 DAMs Planned, 0 DAMs Executed, 2 Maneuver  postponed (T4)</a:t>
            </a:r>
          </a:p>
          <a:p>
            <a:pPr marL="0" indent="0">
              <a:buFontTx/>
              <a:buNone/>
            </a:pPr>
            <a:r>
              <a:rPr lang="en-US" sz="1400" kern="0" dirty="0"/>
              <a:t>2022 thru </a:t>
            </a:r>
            <a:r>
              <a:rPr lang="en-US" sz="1400" kern="0" dirty="0">
                <a:solidFill>
                  <a:srgbClr val="0000FF"/>
                </a:solidFill>
              </a:rPr>
              <a:t>3/31</a:t>
            </a:r>
            <a:r>
              <a:rPr lang="en-US" sz="1400" kern="0" dirty="0"/>
              <a:t>/2022: (</a:t>
            </a:r>
            <a:r>
              <a:rPr lang="en-US" sz="1400" kern="0" dirty="0">
                <a:solidFill>
                  <a:srgbClr val="0000FF"/>
                </a:solidFill>
              </a:rPr>
              <a:t>8</a:t>
            </a:r>
            <a:r>
              <a:rPr lang="en-US" sz="1400" kern="0" dirty="0"/>
              <a:t> CRMS HIEs – </a:t>
            </a:r>
            <a:r>
              <a:rPr lang="en-US" sz="1400" kern="0" dirty="0">
                <a:solidFill>
                  <a:srgbClr val="0000FF"/>
                </a:solidFill>
              </a:rPr>
              <a:t>8</a:t>
            </a:r>
            <a:r>
              <a:rPr lang="en-US" sz="1400" kern="0" dirty="0"/>
              <a:t> that required significant action (Tiers 3 &amp; 4)</a:t>
            </a:r>
          </a:p>
          <a:p>
            <a:pPr marL="228600" indent="-228600">
              <a:buFont typeface="+mj-lt"/>
              <a:buAutoNum type="arabicPeriod"/>
            </a:pPr>
            <a:r>
              <a:rPr lang="en-US" sz="1000" kern="0" dirty="0">
                <a:solidFill>
                  <a:srgbClr val="0000FF"/>
                </a:solidFill>
              </a:rPr>
              <a:t>01/13/2022: CA vs. 41811 at 15:05:00 GMT – DAMs planned and screened (10), Self-mitigated (T3)</a:t>
            </a:r>
          </a:p>
          <a:p>
            <a:pPr marL="228600" indent="-228600">
              <a:buFont typeface="+mj-lt"/>
              <a:buAutoNum type="arabicPeriod"/>
            </a:pPr>
            <a:r>
              <a:rPr lang="en-US" sz="1000" kern="0" dirty="0">
                <a:solidFill>
                  <a:srgbClr val="0000FF"/>
                </a:solidFill>
              </a:rPr>
              <a:t>01/20/2022: CA vs. 40493 at 05:01:58 GMT – DAMs planned and screened (17), Self-mitigated (T3)</a:t>
            </a:r>
          </a:p>
          <a:p>
            <a:pPr marL="228600" indent="-228600">
              <a:buFont typeface="+mj-lt"/>
              <a:buAutoNum type="arabicPeriod"/>
            </a:pPr>
            <a:r>
              <a:rPr lang="en-US" sz="1000" kern="0" dirty="0">
                <a:solidFill>
                  <a:srgbClr val="0000FF"/>
                </a:solidFill>
              </a:rPr>
              <a:t>01/30/2022: CA vs. 38527 at 23:49:15 GMT – DAMs planned and screened (6), Self-mitigated (T3)</a:t>
            </a:r>
          </a:p>
          <a:p>
            <a:pPr marL="228600" indent="-228600">
              <a:buFont typeface="+mj-lt"/>
              <a:buAutoNum type="arabicPeriod"/>
            </a:pPr>
            <a:r>
              <a:rPr lang="en-US" sz="1000" kern="0" dirty="0">
                <a:solidFill>
                  <a:srgbClr val="0000FF"/>
                </a:solidFill>
              </a:rPr>
              <a:t>03/05/2022: CA vs. 39874 at 01:24:58 GMT – DAMs planned and screened (35), Self-mitigated (T3)</a:t>
            </a:r>
          </a:p>
          <a:p>
            <a:pPr marL="228600" indent="-228600">
              <a:buFont typeface="+mj-lt"/>
              <a:buAutoNum type="arabicPeriod"/>
            </a:pPr>
            <a:r>
              <a:rPr lang="en-US" sz="1000" kern="0" dirty="0">
                <a:solidFill>
                  <a:srgbClr val="0000FF"/>
                </a:solidFill>
              </a:rPr>
              <a:t>03/20/2022: CA vs. 48187 at 02:19:55 GMT – DAMs planned and screened (3), Self-mitigated (T3)</a:t>
            </a:r>
          </a:p>
          <a:p>
            <a:pPr marL="228600" indent="-228600">
              <a:buFont typeface="+mj-lt"/>
              <a:buAutoNum type="arabicPeriod"/>
            </a:pPr>
            <a:r>
              <a:rPr lang="en-US" sz="1000" kern="0" dirty="0">
                <a:solidFill>
                  <a:srgbClr val="0000FF"/>
                </a:solidFill>
              </a:rPr>
              <a:t>03/24/2022: CA vs. 51447 at 03:36:15 GMT – DAMs planned and screened (6), Self-mitigated (T3)</a:t>
            </a:r>
          </a:p>
          <a:p>
            <a:pPr marL="228600" indent="-228600">
              <a:buFont typeface="+mj-lt"/>
              <a:buAutoNum type="arabicPeriod"/>
            </a:pPr>
            <a:r>
              <a:rPr lang="en-US" sz="1000" kern="0" dirty="0">
                <a:solidFill>
                  <a:srgbClr val="0000FF"/>
                </a:solidFill>
              </a:rPr>
              <a:t>03/29/2022: CA vs. 42251 at 21:56:48 GMT – DAMs planned and screened (29), Self-mitigated (T3) NON-ACTIONABLE</a:t>
            </a:r>
          </a:p>
          <a:p>
            <a:pPr marL="228600" indent="-228600">
              <a:buFont typeface="+mj-lt"/>
              <a:buAutoNum type="arabicPeriod"/>
            </a:pPr>
            <a:r>
              <a:rPr lang="en-US" sz="1000" kern="0" dirty="0">
                <a:solidFill>
                  <a:srgbClr val="0000FF"/>
                </a:solidFill>
              </a:rPr>
              <a:t>03/30/2022: CA vs. 48188 at 09:32:00 GMT – DAMs planned and screened (11), Self-mitigated (T3)</a:t>
            </a:r>
          </a:p>
          <a:p>
            <a:pPr marL="228600" indent="-228600">
              <a:buFont typeface="+mj-lt"/>
              <a:buAutoNum type="arabicPeriod"/>
            </a:pPr>
            <a:endParaRPr lang="en-US" sz="1000" kern="0" dirty="0">
              <a:solidFill>
                <a:srgbClr val="0000FF"/>
              </a:solidFill>
            </a:endParaRPr>
          </a:p>
          <a:p>
            <a:pPr marL="228600" indent="-228600">
              <a:buFont typeface="+mj-lt"/>
              <a:buAutoNum type="arabicPeriod"/>
            </a:pPr>
            <a:endParaRPr lang="en-US" sz="1200" kern="0" dirty="0">
              <a:solidFill>
                <a:srgbClr val="0000FF"/>
              </a:solidFill>
            </a:endParaRPr>
          </a:p>
          <a:p>
            <a:pPr marL="228600" indent="-228600">
              <a:buFont typeface="+mj-lt"/>
              <a:buAutoNum type="arabicPeriod"/>
            </a:pPr>
            <a:endParaRPr lang="en-US" sz="900" kern="0" dirty="0"/>
          </a:p>
          <a:p>
            <a:pPr marL="228600" indent="-228600">
              <a:buFont typeface="+mj-lt"/>
              <a:buAutoNum type="arabicPeriod"/>
            </a:pPr>
            <a:endParaRPr lang="en-US" sz="1000" kern="0" dirty="0">
              <a:solidFill>
                <a:srgbClr val="0000FF"/>
              </a:solidFill>
            </a:endParaRPr>
          </a:p>
          <a:p>
            <a:pPr marL="228600" indent="-228600">
              <a:buFont typeface="+mj-lt"/>
              <a:buAutoNum type="arabicPeriod"/>
            </a:pPr>
            <a:endParaRPr lang="en-US" sz="1000" kern="0" dirty="0">
              <a:solidFill>
                <a:srgbClr val="0000FF"/>
              </a:solidFill>
            </a:endParaRPr>
          </a:p>
          <a:p>
            <a:pPr marL="228600" indent="-228600">
              <a:buFont typeface="+mj-lt"/>
              <a:buAutoNum type="arabicPeriod"/>
            </a:pPr>
            <a:endParaRPr lang="en-US" sz="1000" kern="0" dirty="0">
              <a:solidFill>
                <a:srgbClr val="0000FF"/>
              </a:solidFill>
            </a:endParaRPr>
          </a:p>
          <a:p>
            <a:pPr marL="228600" indent="-228600">
              <a:buFont typeface="+mj-lt"/>
              <a:buAutoNum type="arabicPeriod"/>
            </a:pPr>
            <a:endParaRPr lang="en-US" sz="900" kern="0" dirty="0">
              <a:solidFill>
                <a:srgbClr val="000000"/>
              </a:solidFill>
            </a:endParaRPr>
          </a:p>
        </p:txBody>
      </p:sp>
      <p:sp>
        <p:nvSpPr>
          <p:cNvPr id="3" name="TextBox 2"/>
          <p:cNvSpPr txBox="1"/>
          <p:nvPr/>
        </p:nvSpPr>
        <p:spPr>
          <a:xfrm>
            <a:off x="3733800" y="3048000"/>
            <a:ext cx="4937760" cy="646331"/>
          </a:xfrm>
          <a:prstGeom prst="rect">
            <a:avLst/>
          </a:prstGeom>
          <a:solidFill>
            <a:schemeClr val="accent1">
              <a:lumMod val="40000"/>
              <a:lumOff val="60000"/>
            </a:schemeClr>
          </a:solidFill>
          <a:ln w="25400">
            <a:solidFill>
              <a:schemeClr val="tx1"/>
            </a:solidFill>
          </a:ln>
        </p:spPr>
        <p:txBody>
          <a:bodyPr wrap="square" rtlCol="0">
            <a:spAutoFit/>
          </a:bodyPr>
          <a:lstStyle/>
          <a:p>
            <a:r>
              <a:rPr lang="fr-FR" sz="1200" b="1" dirty="0">
                <a:latin typeface="+mn-lt"/>
              </a:rPr>
              <a:t>Tier 1 – Notify (email/phone), Tier 2 – Conduct Briefing, </a:t>
            </a:r>
          </a:p>
          <a:p>
            <a:r>
              <a:rPr lang="fr-FR" sz="1200" b="1" dirty="0">
                <a:latin typeface="+mn-lt"/>
              </a:rPr>
              <a:t>Tier 3 – Plan Maneuver, Tier 4 – Execute Maneuver</a:t>
            </a:r>
          </a:p>
          <a:p>
            <a:r>
              <a:rPr lang="fr-FR" sz="1200" b="1" dirty="0">
                <a:latin typeface="+mn-lt"/>
              </a:rPr>
              <a:t>Tier 4 – Postponed and/or replanned Maneuver    </a:t>
            </a:r>
            <a:endParaRPr lang="en-US" sz="1200" b="1" dirty="0">
              <a:latin typeface="+mn-lt"/>
            </a:endParaRPr>
          </a:p>
        </p:txBody>
      </p:sp>
    </p:spTree>
    <p:extLst>
      <p:ext uri="{BB962C8B-B14F-4D97-AF65-F5344CB8AC3E}">
        <p14:creationId xmlns:p14="http://schemas.microsoft.com/office/powerpoint/2010/main" val="1295689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371600" y="152400"/>
            <a:ext cx="6477000" cy="1188720"/>
          </a:xfrm>
          <a:prstGeom prst="rect">
            <a:avLst/>
          </a:prstGeom>
          <a:noFill/>
          <a:ln w="12700">
            <a:noFill/>
            <a:miter lim="800000"/>
            <a:headEnd/>
            <a:tailEnd/>
          </a:ln>
        </p:spPr>
        <p:txBody>
          <a:bodyPr lIns="90487" tIns="44450" rIns="90487" bIns="44450" anchor="ctr"/>
          <a:lstStyle/>
          <a:p>
            <a:pPr algn="ctr"/>
            <a:r>
              <a:rPr lang="en-US" sz="3200" b="1" dirty="0">
                <a:solidFill>
                  <a:schemeClr val="tx2"/>
                </a:solidFill>
                <a:effectLst/>
                <a:latin typeface="+mj-lt"/>
              </a:rPr>
              <a:t>WRS Ground Track Error (GTE)</a:t>
            </a:r>
            <a:br>
              <a:rPr lang="en-US" sz="3200" b="1" dirty="0">
                <a:solidFill>
                  <a:schemeClr val="tx2"/>
                </a:solidFill>
                <a:effectLst/>
                <a:latin typeface="+mj-lt"/>
              </a:rPr>
            </a:br>
            <a:r>
              <a:rPr lang="en-US" sz="2000" b="1" dirty="0">
                <a:effectLst/>
                <a:latin typeface="+mj-lt"/>
              </a:rPr>
              <a:t>(</a:t>
            </a:r>
            <a:r>
              <a:rPr lang="en-US" sz="2000" b="1" dirty="0">
                <a:solidFill>
                  <a:srgbClr val="0000FF"/>
                </a:solidFill>
                <a:effectLst/>
                <a:latin typeface="+mj-lt"/>
              </a:rPr>
              <a:t>As of </a:t>
            </a:r>
            <a:r>
              <a:rPr lang="en-US" sz="2000" b="1" dirty="0">
                <a:solidFill>
                  <a:srgbClr val="0000FF"/>
                </a:solidFill>
                <a:latin typeface="+mj-lt"/>
              </a:rPr>
              <a:t>March 31, 2022</a:t>
            </a:r>
            <a:r>
              <a:rPr lang="en-US" sz="2000" b="1" dirty="0">
                <a:effectLst/>
                <a:latin typeface="+mj-lt"/>
              </a:rPr>
              <a:t>)</a:t>
            </a:r>
          </a:p>
        </p:txBody>
      </p:sp>
      <p:sp>
        <p:nvSpPr>
          <p:cNvPr id="2" name="Footer Placeholder 1"/>
          <p:cNvSpPr>
            <a:spLocks noGrp="1"/>
          </p:cNvSpPr>
          <p:nvPr>
            <p:ph type="ftr" sz="quarter" idx="10"/>
          </p:nvPr>
        </p:nvSpPr>
        <p:spPr/>
        <p:txBody>
          <a:bodyPr/>
          <a:lstStyle/>
          <a:p>
            <a:pPr>
              <a:defRPr/>
            </a:pPr>
            <a:r>
              <a:rPr lang="en-US"/>
              <a:t>ESC MOWG Meeting - May 2022 - GSFC Virtual Meeting</a:t>
            </a:r>
            <a:endParaRPr lang="en-US" dirty="0"/>
          </a:p>
        </p:txBody>
      </p:sp>
      <p:sp>
        <p:nvSpPr>
          <p:cNvPr id="3" name="Date Placeholder 2"/>
          <p:cNvSpPr>
            <a:spLocks noGrp="1"/>
          </p:cNvSpPr>
          <p:nvPr>
            <p:ph type="dt" sz="half" idx="11"/>
          </p:nvPr>
        </p:nvSpPr>
        <p:spPr/>
        <p:txBody>
          <a:bodyPr/>
          <a:lstStyle/>
          <a:p>
            <a:pPr>
              <a:defRPr/>
            </a:pPr>
            <a:r>
              <a:rPr lang="en-US"/>
              <a:t>5/17/2022</a:t>
            </a:r>
            <a:endParaRPr lang="en-US" dirty="0"/>
          </a:p>
        </p:txBody>
      </p:sp>
      <p:pic>
        <p:nvPicPr>
          <p:cNvPr id="8" name="Picture 4">
            <a:extLst>
              <a:ext uri="{FF2B5EF4-FFF2-40B4-BE49-F238E27FC236}">
                <a16:creationId xmlns:a16="http://schemas.microsoft.com/office/drawing/2014/main" id="{5D9F9CBD-8875-4DB0-9C10-9E55232AEEB5}"/>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180560" y="1429247"/>
            <a:ext cx="8734839"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WordArt 93">
            <a:extLst>
              <a:ext uri="{FF2B5EF4-FFF2-40B4-BE49-F238E27FC236}">
                <a16:creationId xmlns:a16="http://schemas.microsoft.com/office/drawing/2014/main" id="{7550256D-32A2-4156-9903-CFB537917558}"/>
              </a:ext>
            </a:extLst>
          </p:cNvPr>
          <p:cNvSpPr>
            <a:spLocks noChangeArrowheads="1" noChangeShapeType="1" noTextEdit="1"/>
          </p:cNvSpPr>
          <p:nvPr/>
        </p:nvSpPr>
        <p:spPr bwMode="auto">
          <a:xfrm>
            <a:off x="1896974" y="2057400"/>
            <a:ext cx="5562600" cy="304800"/>
          </a:xfrm>
          <a:prstGeom prst="rect">
            <a:avLst/>
          </a:prstGeom>
          <a:solidFill>
            <a:schemeClr val="bg1"/>
          </a:solidFill>
        </p:spPr>
        <p:txBody>
          <a:bodyPr wrap="none" numCol="1" fromWordArt="1">
            <a:prstTxWarp prst="textPlain">
              <a:avLst>
                <a:gd name="adj" fmla="val 49868"/>
              </a:avLst>
            </a:prstTxWarp>
          </a:bodyPr>
          <a:ls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pPr algn="ctr"/>
            <a:r>
              <a:rPr lang="en-US" sz="3600" kern="10" dirty="0">
                <a:ln w="9525">
                  <a:solidFill>
                    <a:srgbClr val="000000"/>
                  </a:solidFill>
                  <a:round/>
                  <a:headEnd type="none" w="sm" len="sm"/>
                  <a:tailEnd type="none" w="sm" len="sm"/>
                </a:ln>
                <a:solidFill>
                  <a:srgbClr val="FF0000"/>
                </a:solidFill>
                <a:latin typeface="Arial Black"/>
              </a:rPr>
              <a:t> </a:t>
            </a:r>
            <a:r>
              <a:rPr lang="en-US" sz="3600" kern="10" dirty="0">
                <a:ln w="9525">
                  <a:solidFill>
                    <a:srgbClr val="000000"/>
                  </a:solidFill>
                  <a:round/>
                  <a:headEnd type="none" w="sm" len="sm"/>
                  <a:tailEnd type="none" w="sm" len="sm"/>
                </a:ln>
                <a:solidFill>
                  <a:srgbClr val="0000FF"/>
                </a:solidFill>
                <a:latin typeface="Arial Black"/>
              </a:rPr>
              <a:t>– Updated Quarterly –  </a:t>
            </a:r>
            <a:endParaRPr lang="en-US" sz="3600" kern="10" dirty="0">
              <a:ln w="9525">
                <a:solidFill>
                  <a:srgbClr val="000000"/>
                </a:solidFill>
                <a:round/>
                <a:headEnd type="none" w="sm" len="sm"/>
                <a:tailEnd type="none" w="sm" len="sm"/>
              </a:ln>
              <a:solidFill>
                <a:srgbClr val="0000FF"/>
              </a:solidFill>
              <a:effectLst/>
              <a:latin typeface="Arial Black"/>
            </a:endParaRPr>
          </a:p>
        </p:txBody>
      </p:sp>
    </p:spTree>
    <p:extLst>
      <p:ext uri="{BB962C8B-B14F-4D97-AF65-F5344CB8AC3E}">
        <p14:creationId xmlns:p14="http://schemas.microsoft.com/office/powerpoint/2010/main" val="276522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8662480D-DC62-4A6C-8060-7F717FCECB35}"/>
              </a:ext>
            </a:extLst>
          </p:cNvPr>
          <p:cNvSpPr>
            <a:spLocks noGrp="1"/>
          </p:cNvSpPr>
          <p:nvPr>
            <p:ph type="dt" sz="half" idx="11"/>
          </p:nvPr>
        </p:nvSpPr>
        <p:spPr/>
        <p:txBody>
          <a:bodyPr/>
          <a:lstStyle/>
          <a:p>
            <a:pPr>
              <a:defRPr/>
            </a:pPr>
            <a:r>
              <a:rPr lang="en-US"/>
              <a:t>5/17/2022</a:t>
            </a:r>
            <a:endParaRPr lang="en-US" dirty="0"/>
          </a:p>
        </p:txBody>
      </p:sp>
      <p:sp>
        <p:nvSpPr>
          <p:cNvPr id="7" name="Title 1">
            <a:extLst>
              <a:ext uri="{FF2B5EF4-FFF2-40B4-BE49-F238E27FC236}">
                <a16:creationId xmlns:a16="http://schemas.microsoft.com/office/drawing/2014/main" id="{C21AEF9B-41ED-4775-B8DB-4F77583C6EB9}"/>
              </a:ext>
            </a:extLst>
          </p:cNvPr>
          <p:cNvSpPr txBox="1">
            <a:spLocks/>
          </p:cNvSpPr>
          <p:nvPr/>
        </p:nvSpPr>
        <p:spPr>
          <a:xfrm>
            <a:off x="1371600" y="221354"/>
            <a:ext cx="6324599" cy="1070871"/>
          </a:xfrm>
          <a:prstGeom prst="rect">
            <a:avLst/>
          </a:prstGeom>
        </p:spPr>
        <p:txBody>
          <a:bodyPr anchor="ctr" anchorCtr="1"/>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kern="0" dirty="0"/>
              <a:t>Semi Major Axis (SMA)</a:t>
            </a:r>
            <a:br>
              <a:rPr lang="en-US" kern="0" dirty="0"/>
            </a:br>
            <a:r>
              <a:rPr lang="en-US" sz="2000" kern="0" dirty="0"/>
              <a:t>Free-Drift, Drag-Down Performance (</a:t>
            </a:r>
            <a:r>
              <a:rPr lang="en-US" sz="2000" kern="0" dirty="0">
                <a:solidFill>
                  <a:srgbClr val="0000FF"/>
                </a:solidFill>
              </a:rPr>
              <a:t>as of 4/25</a:t>
            </a:r>
            <a:r>
              <a:rPr lang="en-US" sz="2000" kern="0" dirty="0"/>
              <a:t>)</a:t>
            </a:r>
          </a:p>
        </p:txBody>
      </p:sp>
      <p:sp>
        <p:nvSpPr>
          <p:cNvPr id="9" name="TextBox 8">
            <a:extLst>
              <a:ext uri="{FF2B5EF4-FFF2-40B4-BE49-F238E27FC236}">
                <a16:creationId xmlns:a16="http://schemas.microsoft.com/office/drawing/2014/main" id="{5C0AF50D-92D6-4813-94F0-306200E1FD2F}"/>
              </a:ext>
            </a:extLst>
          </p:cNvPr>
          <p:cNvSpPr txBox="1"/>
          <p:nvPr/>
        </p:nvSpPr>
        <p:spPr>
          <a:xfrm>
            <a:off x="3749040" y="6073001"/>
            <a:ext cx="1645920" cy="276999"/>
          </a:xfrm>
          <a:prstGeom prst="rect">
            <a:avLst/>
          </a:prstGeom>
          <a:noFill/>
        </p:spPr>
        <p:txBody>
          <a:bodyPr wrap="square" rtlCol="0">
            <a:spAutoFit/>
          </a:bodyPr>
          <a:lstStyle/>
          <a:p>
            <a:r>
              <a:rPr lang="en-US" sz="1200" dirty="0"/>
              <a:t>Credit: FDS 4/25/2022 </a:t>
            </a:r>
          </a:p>
        </p:txBody>
      </p:sp>
      <p:sp>
        <p:nvSpPr>
          <p:cNvPr id="2" name="Footer Placeholder 1">
            <a:extLst>
              <a:ext uri="{FF2B5EF4-FFF2-40B4-BE49-F238E27FC236}">
                <a16:creationId xmlns:a16="http://schemas.microsoft.com/office/drawing/2014/main" id="{0EFF4F0F-8C57-48E5-947D-35845D263D71}"/>
              </a:ext>
            </a:extLst>
          </p:cNvPr>
          <p:cNvSpPr>
            <a:spLocks noGrp="1"/>
          </p:cNvSpPr>
          <p:nvPr>
            <p:ph type="ftr" sz="quarter" idx="10"/>
          </p:nvPr>
        </p:nvSpPr>
        <p:spPr/>
        <p:txBody>
          <a:bodyPr/>
          <a:lstStyle/>
          <a:p>
            <a:pPr>
              <a:defRPr/>
            </a:pPr>
            <a:r>
              <a:rPr lang="en-US"/>
              <a:t>ESC MOWG Meeting - May 2022 - GSFC Virtual Meeting</a:t>
            </a:r>
            <a:endParaRPr lang="en-US" dirty="0"/>
          </a:p>
        </p:txBody>
      </p:sp>
      <p:pic>
        <p:nvPicPr>
          <p:cNvPr id="10" name="Picture 1">
            <a:extLst>
              <a:ext uri="{FF2B5EF4-FFF2-40B4-BE49-F238E27FC236}">
                <a16:creationId xmlns:a16="http://schemas.microsoft.com/office/drawing/2014/main" id="{B30E2C1F-B746-4BEF-BDE2-E54B7475A52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884"/>
          <a:stretch/>
        </p:blipFill>
        <p:spPr bwMode="auto">
          <a:xfrm>
            <a:off x="426314" y="1453370"/>
            <a:ext cx="7955280" cy="482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6156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a:extLst>
              <a:ext uri="{FF2B5EF4-FFF2-40B4-BE49-F238E27FC236}">
                <a16:creationId xmlns:a16="http://schemas.microsoft.com/office/drawing/2014/main" id="{050B2790-5E9C-4224-BA93-C28E02864762}"/>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254000" y="1524000"/>
            <a:ext cx="8610600"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Arrow Connector 15"/>
          <p:cNvCxnSpPr/>
          <p:nvPr/>
        </p:nvCxnSpPr>
        <p:spPr bwMode="auto">
          <a:xfrm>
            <a:off x="1905000" y="2167465"/>
            <a:ext cx="0" cy="1709928"/>
          </a:xfrm>
          <a:prstGeom prst="straightConnector1">
            <a:avLst/>
          </a:prstGeom>
          <a:solidFill>
            <a:srgbClr val="FFFFFF"/>
          </a:solidFill>
          <a:ln w="38100" cap="flat" cmpd="sng" algn="ctr">
            <a:solidFill>
              <a:srgbClr val="000000"/>
            </a:solidFill>
            <a:prstDash val="solid"/>
            <a:round/>
            <a:headEnd type="triangle"/>
            <a:tailEnd type="triangle"/>
          </a:ln>
          <a:effectLst/>
        </p:spPr>
      </p:cxnSp>
      <p:sp>
        <p:nvSpPr>
          <p:cNvPr id="39" name="Rectangle 5"/>
          <p:cNvSpPr>
            <a:spLocks noChangeArrowheads="1"/>
          </p:cNvSpPr>
          <p:nvPr/>
        </p:nvSpPr>
        <p:spPr bwMode="auto">
          <a:xfrm>
            <a:off x="1371600" y="152400"/>
            <a:ext cx="6553199" cy="1188720"/>
          </a:xfrm>
          <a:prstGeom prst="rect">
            <a:avLst/>
          </a:prstGeom>
          <a:noFill/>
          <a:ln w="12700">
            <a:noFill/>
            <a:miter lim="800000"/>
            <a:headEnd/>
            <a:tailEnd/>
          </a:ln>
        </p:spPr>
        <p:txBody>
          <a:bodyPr lIns="90487" tIns="44450" rIns="90487" bIns="44450" anchor="ctr"/>
          <a:lstStyle/>
          <a:p>
            <a:pPr algn="ctr"/>
            <a:r>
              <a:rPr lang="en-US" sz="3200" b="1" dirty="0">
                <a:solidFill>
                  <a:schemeClr val="tx2"/>
                </a:solidFill>
                <a:latin typeface="+mj-lt"/>
              </a:rPr>
              <a:t>Aqua Mean Local Time (MLT) </a:t>
            </a:r>
          </a:p>
          <a:p>
            <a:pPr algn="ctr"/>
            <a:r>
              <a:rPr lang="en-US" sz="1600" b="1" dirty="0">
                <a:solidFill>
                  <a:schemeClr val="tx2"/>
                </a:solidFill>
                <a:latin typeface="+mj-lt"/>
              </a:rPr>
              <a:t>@ Ascending Node</a:t>
            </a:r>
            <a:br>
              <a:rPr lang="en-US" sz="2000" b="1" dirty="0">
                <a:solidFill>
                  <a:schemeClr val="tx2"/>
                </a:solidFill>
                <a:latin typeface="+mj-lt"/>
              </a:rPr>
            </a:br>
            <a:r>
              <a:rPr lang="en-US" sz="2800" b="1" dirty="0">
                <a:solidFill>
                  <a:srgbClr val="0000FF"/>
                </a:solidFill>
                <a:latin typeface="+mj-lt"/>
              </a:rPr>
              <a:t> </a:t>
            </a:r>
            <a:r>
              <a:rPr lang="en-US" sz="2000" b="1" dirty="0">
                <a:latin typeface="+mj-lt"/>
              </a:rPr>
              <a:t>(</a:t>
            </a:r>
            <a:r>
              <a:rPr lang="en-US" sz="2000" b="1" dirty="0">
                <a:solidFill>
                  <a:srgbClr val="0000FF"/>
                </a:solidFill>
                <a:latin typeface="+mj-lt"/>
              </a:rPr>
              <a:t>As of March 31, 2022</a:t>
            </a:r>
            <a:r>
              <a:rPr lang="en-US" sz="2000" b="1" dirty="0">
                <a:latin typeface="+mj-lt"/>
              </a:rPr>
              <a:t>)</a:t>
            </a:r>
          </a:p>
        </p:txBody>
      </p:sp>
      <p:sp>
        <p:nvSpPr>
          <p:cNvPr id="3" name="Footer Placeholder 2"/>
          <p:cNvSpPr>
            <a:spLocks noGrp="1"/>
          </p:cNvSpPr>
          <p:nvPr>
            <p:ph type="ftr" sz="quarter" idx="10"/>
          </p:nvPr>
        </p:nvSpPr>
        <p:spPr/>
        <p:txBody>
          <a:bodyPr/>
          <a:lstStyle/>
          <a:p>
            <a:pPr>
              <a:defRPr/>
            </a:pPr>
            <a:r>
              <a:rPr lang="en-US"/>
              <a:t>ESC MOWG Meeting - May 2022 - GSFC Virtual Meeting</a:t>
            </a:r>
            <a:endParaRPr lang="en-US" dirty="0"/>
          </a:p>
        </p:txBody>
      </p:sp>
      <p:sp>
        <p:nvSpPr>
          <p:cNvPr id="7" name="TextBox 6"/>
          <p:cNvSpPr txBox="1"/>
          <p:nvPr/>
        </p:nvSpPr>
        <p:spPr>
          <a:xfrm>
            <a:off x="1435608" y="4047914"/>
            <a:ext cx="2209800" cy="430887"/>
          </a:xfrm>
          <a:prstGeom prst="rect">
            <a:avLst/>
          </a:prstGeom>
          <a:solidFill>
            <a:schemeClr val="accent1">
              <a:lumMod val="20000"/>
              <a:lumOff val="80000"/>
            </a:schemeClr>
          </a:solidFill>
          <a:ln>
            <a:solidFill>
              <a:schemeClr val="tx1"/>
            </a:solidFill>
          </a:ln>
        </p:spPr>
        <p:txBody>
          <a:bodyPr wrap="square" rtlCol="0">
            <a:spAutoFit/>
          </a:bodyPr>
          <a:lstStyle/>
          <a:p>
            <a:r>
              <a:rPr lang="en-US" sz="1100" b="1" dirty="0">
                <a:latin typeface="+mn-lt"/>
              </a:rPr>
              <a:t>Mission Operations Range for Aqua MLT is 13:30 – 13:45</a:t>
            </a:r>
          </a:p>
        </p:txBody>
      </p:sp>
      <p:sp>
        <p:nvSpPr>
          <p:cNvPr id="8" name="TextBox 7"/>
          <p:cNvSpPr txBox="1"/>
          <p:nvPr/>
        </p:nvSpPr>
        <p:spPr>
          <a:xfrm>
            <a:off x="1447800" y="5006864"/>
            <a:ext cx="3352800" cy="261610"/>
          </a:xfrm>
          <a:prstGeom prst="rect">
            <a:avLst/>
          </a:prstGeom>
          <a:solidFill>
            <a:schemeClr val="accent1">
              <a:lumMod val="20000"/>
              <a:lumOff val="80000"/>
            </a:schemeClr>
          </a:solidFill>
          <a:ln>
            <a:solidFill>
              <a:schemeClr val="tx1"/>
            </a:solidFill>
          </a:ln>
        </p:spPr>
        <p:txBody>
          <a:bodyPr wrap="square" rtlCol="0">
            <a:spAutoFit/>
          </a:bodyPr>
          <a:lstStyle/>
          <a:p>
            <a:r>
              <a:rPr lang="en-US" sz="1100" b="1" dirty="0">
                <a:latin typeface="+mn-lt"/>
              </a:rPr>
              <a:t>MLT Mission Requirement 13:30 +/- 15 minutes</a:t>
            </a:r>
          </a:p>
        </p:txBody>
      </p:sp>
      <p:sp>
        <p:nvSpPr>
          <p:cNvPr id="9" name="TextBox 8"/>
          <p:cNvSpPr txBox="1"/>
          <p:nvPr/>
        </p:nvSpPr>
        <p:spPr>
          <a:xfrm>
            <a:off x="4648199" y="2316480"/>
            <a:ext cx="3032554" cy="365760"/>
          </a:xfrm>
          <a:prstGeom prst="rect">
            <a:avLst/>
          </a:prstGeom>
          <a:solidFill>
            <a:schemeClr val="accent1">
              <a:lumMod val="20000"/>
              <a:lumOff val="80000"/>
            </a:schemeClr>
          </a:solidFill>
          <a:ln>
            <a:solidFill>
              <a:schemeClr val="tx1"/>
            </a:solidFill>
          </a:ln>
        </p:spPr>
        <p:txBody>
          <a:bodyPr wrap="square" rtlCol="0" anchor="ctr" anchorCtr="1">
            <a:spAutoFit/>
          </a:bodyPr>
          <a:lstStyle/>
          <a:p>
            <a:r>
              <a:rPr lang="en-US" sz="1100" b="1" dirty="0">
                <a:latin typeface="+mn-lt"/>
              </a:rPr>
              <a:t>The current target MLT range for Aqua is 13:35:45 +/- 45 sec</a:t>
            </a:r>
          </a:p>
        </p:txBody>
      </p:sp>
      <p:sp>
        <p:nvSpPr>
          <p:cNvPr id="2" name="Date Placeholder 1"/>
          <p:cNvSpPr>
            <a:spLocks noGrp="1"/>
          </p:cNvSpPr>
          <p:nvPr>
            <p:ph type="dt" sz="half" idx="11"/>
          </p:nvPr>
        </p:nvSpPr>
        <p:spPr/>
        <p:txBody>
          <a:bodyPr/>
          <a:lstStyle/>
          <a:p>
            <a:pPr>
              <a:defRPr/>
            </a:pPr>
            <a:r>
              <a:rPr lang="en-US"/>
              <a:t>5/17/2022</a:t>
            </a:r>
            <a:endParaRPr lang="en-US" dirty="0"/>
          </a:p>
        </p:txBody>
      </p:sp>
      <p:sp>
        <p:nvSpPr>
          <p:cNvPr id="10" name="WordArt 93"/>
          <p:cNvSpPr>
            <a:spLocks noChangeArrowheads="1" noChangeShapeType="1" noTextEdit="1"/>
          </p:cNvSpPr>
          <p:nvPr/>
        </p:nvSpPr>
        <p:spPr bwMode="auto">
          <a:xfrm>
            <a:off x="1866899" y="4562916"/>
            <a:ext cx="5562600" cy="304800"/>
          </a:xfrm>
          <a:prstGeom prst="rect">
            <a:avLst/>
          </a:prstGeom>
          <a:solidFill>
            <a:schemeClr val="bg1"/>
          </a:solidFill>
        </p:spPr>
        <p:txBody>
          <a:bodyPr wrap="none" numCol="1" fromWordArt="1">
            <a:prstTxWarp prst="textPlain">
              <a:avLst>
                <a:gd name="adj" fmla="val 49868"/>
              </a:avLst>
            </a:prstTxWarp>
          </a:bodyPr>
          <a:ls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pPr algn="ctr"/>
            <a:r>
              <a:rPr lang="en-US" sz="3600" kern="10" dirty="0">
                <a:ln w="9525">
                  <a:solidFill>
                    <a:srgbClr val="000000"/>
                  </a:solidFill>
                  <a:round/>
                  <a:headEnd type="none" w="sm" len="sm"/>
                  <a:tailEnd type="none" w="sm" len="sm"/>
                </a:ln>
                <a:solidFill>
                  <a:srgbClr val="FF0000"/>
                </a:solidFill>
                <a:latin typeface="Arial Black"/>
              </a:rPr>
              <a:t> </a:t>
            </a:r>
            <a:r>
              <a:rPr lang="en-US" sz="3600" kern="10" dirty="0">
                <a:ln w="9525">
                  <a:solidFill>
                    <a:srgbClr val="000000"/>
                  </a:solidFill>
                  <a:round/>
                  <a:headEnd type="none" w="sm" len="sm"/>
                  <a:tailEnd type="none" w="sm" len="sm"/>
                </a:ln>
                <a:solidFill>
                  <a:srgbClr val="0000FF"/>
                </a:solidFill>
                <a:latin typeface="Arial Black"/>
              </a:rPr>
              <a:t>– Updated Quarterly –  </a:t>
            </a:r>
            <a:endParaRPr lang="en-US" sz="3600" kern="10" dirty="0">
              <a:ln w="9525">
                <a:solidFill>
                  <a:srgbClr val="000000"/>
                </a:solidFill>
                <a:round/>
                <a:headEnd type="none" w="sm" len="sm"/>
                <a:tailEnd type="none" w="sm" len="sm"/>
              </a:ln>
              <a:solidFill>
                <a:srgbClr val="0000FF"/>
              </a:solidFill>
              <a:effectLst/>
              <a:latin typeface="Arial Black"/>
            </a:endParaRPr>
          </a:p>
        </p:txBody>
      </p:sp>
      <p:sp>
        <p:nvSpPr>
          <p:cNvPr id="4" name="Rectangle 3">
            <a:extLst>
              <a:ext uri="{FF2B5EF4-FFF2-40B4-BE49-F238E27FC236}">
                <a16:creationId xmlns:a16="http://schemas.microsoft.com/office/drawing/2014/main" id="{44057084-BDEF-4ABE-BD18-71184FA0220C}"/>
              </a:ext>
            </a:extLst>
          </p:cNvPr>
          <p:cNvSpPr/>
          <p:nvPr/>
        </p:nvSpPr>
        <p:spPr bwMode="auto">
          <a:xfrm>
            <a:off x="8001000" y="1905000"/>
            <a:ext cx="609565" cy="396240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ndParaRPr>
          </a:p>
        </p:txBody>
      </p:sp>
    </p:spTree>
    <p:extLst>
      <p:ext uri="{BB962C8B-B14F-4D97-AF65-F5344CB8AC3E}">
        <p14:creationId xmlns:p14="http://schemas.microsoft.com/office/powerpoint/2010/main" val="2403447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4374" y="225425"/>
            <a:ext cx="5330825" cy="1066800"/>
          </a:xfrm>
        </p:spPr>
        <p:txBody>
          <a:bodyPr/>
          <a:lstStyle/>
          <a:p>
            <a:r>
              <a:rPr lang="en-US" dirty="0"/>
              <a:t>Aqua </a:t>
            </a:r>
            <a:r>
              <a:rPr lang="en-US" dirty="0">
                <a:solidFill>
                  <a:srgbClr val="000066"/>
                </a:solidFill>
              </a:rPr>
              <a:t>Definitive</a:t>
            </a:r>
            <a:r>
              <a:rPr lang="en-US" dirty="0"/>
              <a:t> and </a:t>
            </a:r>
            <a:r>
              <a:rPr lang="en-US" dirty="0">
                <a:solidFill>
                  <a:srgbClr val="ED7D31"/>
                </a:solidFill>
              </a:rPr>
              <a:t>Predictive</a:t>
            </a:r>
            <a:r>
              <a:rPr lang="en-US" dirty="0"/>
              <a:t> MLT </a:t>
            </a:r>
            <a:r>
              <a:rPr lang="en-US" sz="1600" dirty="0"/>
              <a:t>@ Ascending Node</a:t>
            </a:r>
            <a:br>
              <a:rPr lang="en-US" dirty="0">
                <a:latin typeface="Arial" charset="0"/>
              </a:rPr>
            </a:br>
            <a:r>
              <a:rPr lang="en-US" sz="1800" dirty="0">
                <a:solidFill>
                  <a:schemeClr val="tx1"/>
                </a:solidFill>
              </a:rPr>
              <a:t> (</a:t>
            </a:r>
            <a:r>
              <a:rPr lang="en-US" sz="1800" dirty="0">
                <a:solidFill>
                  <a:srgbClr val="0000FF"/>
                </a:solidFill>
              </a:rPr>
              <a:t>Updated April 2022</a:t>
            </a:r>
            <a:r>
              <a:rPr lang="en-US" sz="1800" dirty="0">
                <a:solidFill>
                  <a:schemeClr val="tx1"/>
                </a:solidFill>
              </a:rPr>
              <a:t>)</a:t>
            </a:r>
            <a:endParaRPr lang="en-US" dirty="0">
              <a:solidFill>
                <a:schemeClr val="tx1"/>
              </a:solidFill>
            </a:endParaRPr>
          </a:p>
        </p:txBody>
      </p:sp>
      <p:pic>
        <p:nvPicPr>
          <p:cNvPr id="4" name="Picture 3" descr="MLT_MOWG_defVSpred.png"/>
          <p:cNvPicPr>
            <a:picLocks noChangeAspect="1"/>
          </p:cNvPicPr>
          <p:nvPr/>
        </p:nvPicPr>
        <p:blipFill>
          <a:blip r:embed="rId2"/>
          <a:stretch>
            <a:fillRect/>
          </a:stretch>
        </p:blipFill>
        <p:spPr>
          <a:xfrm>
            <a:off x="253393" y="1380526"/>
            <a:ext cx="8664537" cy="5060044"/>
          </a:xfrm>
          <a:prstGeom prst="rect">
            <a:avLst/>
          </a:prstGeom>
        </p:spPr>
      </p:pic>
      <p:sp>
        <p:nvSpPr>
          <p:cNvPr id="5" name="Date Placeholder 4"/>
          <p:cNvSpPr>
            <a:spLocks noGrp="1"/>
          </p:cNvSpPr>
          <p:nvPr>
            <p:ph type="dt" sz="half" idx="11"/>
          </p:nvPr>
        </p:nvSpPr>
        <p:spPr/>
        <p:txBody>
          <a:bodyPr/>
          <a:lstStyle/>
          <a:p>
            <a:pPr>
              <a:defRPr/>
            </a:pPr>
            <a:r>
              <a:rPr lang="en-US"/>
              <a:t>5/17/2022</a:t>
            </a:r>
          </a:p>
        </p:txBody>
      </p:sp>
      <p:sp>
        <p:nvSpPr>
          <p:cNvPr id="7" name="TextBox 6"/>
          <p:cNvSpPr txBox="1"/>
          <p:nvPr/>
        </p:nvSpPr>
        <p:spPr>
          <a:xfrm>
            <a:off x="1219200" y="3925937"/>
            <a:ext cx="5867400" cy="307777"/>
          </a:xfrm>
          <a:prstGeom prst="rect">
            <a:avLst/>
          </a:prstGeom>
          <a:solidFill>
            <a:schemeClr val="accent1">
              <a:lumMod val="20000"/>
              <a:lumOff val="80000"/>
            </a:schemeClr>
          </a:solidFill>
          <a:ln>
            <a:solidFill>
              <a:schemeClr val="tx1"/>
            </a:solidFill>
          </a:ln>
        </p:spPr>
        <p:txBody>
          <a:bodyPr wrap="square" rtlCol="0">
            <a:spAutoFit/>
          </a:bodyPr>
          <a:lstStyle/>
          <a:p>
            <a:r>
              <a:rPr lang="en-US" sz="1400" b="1">
                <a:solidFill>
                  <a:srgbClr val="000066"/>
                </a:solidFill>
                <a:latin typeface="+mn-lt"/>
              </a:rPr>
              <a:t>Definitive Data</a:t>
            </a:r>
          </a:p>
        </p:txBody>
      </p:sp>
      <p:sp>
        <p:nvSpPr>
          <p:cNvPr id="8" name="TextBox 7"/>
          <p:cNvSpPr txBox="1"/>
          <p:nvPr/>
        </p:nvSpPr>
        <p:spPr>
          <a:xfrm>
            <a:off x="4959024" y="3319016"/>
            <a:ext cx="3340751" cy="461665"/>
          </a:xfrm>
          <a:prstGeom prst="rect">
            <a:avLst/>
          </a:prstGeom>
          <a:solidFill>
            <a:schemeClr val="accent1">
              <a:lumMod val="20000"/>
              <a:lumOff val="80000"/>
            </a:schemeClr>
          </a:solidFill>
          <a:ln>
            <a:solidFill>
              <a:schemeClr val="tx1"/>
            </a:solidFill>
          </a:ln>
        </p:spPr>
        <p:txBody>
          <a:bodyPr wrap="square" rtlCol="0" anchor="ctr" anchorCtr="1">
            <a:spAutoFit/>
          </a:bodyPr>
          <a:lstStyle/>
          <a:p>
            <a:r>
              <a:rPr lang="en-US" sz="1200" b="1" dirty="0">
                <a:latin typeface="+mn-lt"/>
              </a:rPr>
              <a:t>The current target MLT range for Aqua is 13:35:45 +/- 45 sec</a:t>
            </a:r>
          </a:p>
        </p:txBody>
      </p:sp>
      <p:sp>
        <p:nvSpPr>
          <p:cNvPr id="9" name="TextBox 8"/>
          <p:cNvSpPr txBox="1"/>
          <p:nvPr/>
        </p:nvSpPr>
        <p:spPr>
          <a:xfrm>
            <a:off x="1600200" y="1907991"/>
            <a:ext cx="2514600" cy="461665"/>
          </a:xfrm>
          <a:prstGeom prst="rect">
            <a:avLst/>
          </a:prstGeom>
          <a:solidFill>
            <a:schemeClr val="accent1">
              <a:lumMod val="20000"/>
              <a:lumOff val="80000"/>
            </a:schemeClr>
          </a:solidFill>
          <a:ln>
            <a:solidFill>
              <a:schemeClr val="tx1"/>
            </a:solidFill>
          </a:ln>
        </p:spPr>
        <p:txBody>
          <a:bodyPr wrap="square" rtlCol="0">
            <a:spAutoFit/>
          </a:bodyPr>
          <a:lstStyle/>
          <a:p>
            <a:r>
              <a:rPr lang="en-US" sz="1200" b="1" dirty="0">
                <a:latin typeface="+mn-lt"/>
              </a:rPr>
              <a:t>Mission Operations Range for Aqua MLT is 13:30 – 13:45</a:t>
            </a:r>
          </a:p>
        </p:txBody>
      </p:sp>
      <p:cxnSp>
        <p:nvCxnSpPr>
          <p:cNvPr id="10" name="Straight Arrow Connector 9"/>
          <p:cNvCxnSpPr/>
          <p:nvPr/>
        </p:nvCxnSpPr>
        <p:spPr bwMode="auto">
          <a:xfrm>
            <a:off x="1447800" y="2039084"/>
            <a:ext cx="0" cy="1792471"/>
          </a:xfrm>
          <a:prstGeom prst="straightConnector1">
            <a:avLst/>
          </a:prstGeom>
          <a:solidFill>
            <a:srgbClr val="FFFFFF"/>
          </a:solidFill>
          <a:ln w="38100" cap="flat" cmpd="sng" algn="ctr">
            <a:solidFill>
              <a:srgbClr val="000000"/>
            </a:solidFill>
            <a:prstDash val="solid"/>
            <a:round/>
            <a:headEnd type="triangle"/>
            <a:tailEnd type="triangle"/>
          </a:ln>
          <a:effectLst/>
        </p:spPr>
      </p:cxnSp>
      <p:sp>
        <p:nvSpPr>
          <p:cNvPr id="11" name="TextBox 10"/>
          <p:cNvSpPr txBox="1"/>
          <p:nvPr/>
        </p:nvSpPr>
        <p:spPr>
          <a:xfrm>
            <a:off x="1295400" y="5289153"/>
            <a:ext cx="3581400" cy="276999"/>
          </a:xfrm>
          <a:prstGeom prst="rect">
            <a:avLst/>
          </a:prstGeom>
          <a:solidFill>
            <a:schemeClr val="accent1">
              <a:lumMod val="20000"/>
              <a:lumOff val="80000"/>
            </a:schemeClr>
          </a:solidFill>
          <a:ln>
            <a:solidFill>
              <a:schemeClr val="tx1"/>
            </a:solidFill>
          </a:ln>
        </p:spPr>
        <p:txBody>
          <a:bodyPr wrap="square" rtlCol="0">
            <a:spAutoFit/>
          </a:bodyPr>
          <a:lstStyle/>
          <a:p>
            <a:r>
              <a:rPr lang="en-US" sz="1200" b="1" dirty="0">
                <a:latin typeface="+mn-lt"/>
              </a:rPr>
              <a:t>MLT Mission Requirement 13:30 +/- 15 minutes</a:t>
            </a:r>
          </a:p>
        </p:txBody>
      </p:sp>
      <p:cxnSp>
        <p:nvCxnSpPr>
          <p:cNvPr id="14" name="Straight Arrow Connector 13"/>
          <p:cNvCxnSpPr/>
          <p:nvPr/>
        </p:nvCxnSpPr>
        <p:spPr>
          <a:xfrm>
            <a:off x="6629400" y="2256312"/>
            <a:ext cx="457200" cy="411828"/>
          </a:xfrm>
          <a:prstGeom prst="straightConnector1">
            <a:avLst/>
          </a:prstGeom>
          <a:ln w="50800">
            <a:tailEnd type="triangle"/>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5638800" y="2122334"/>
            <a:ext cx="1066800" cy="369332"/>
          </a:xfrm>
          <a:prstGeom prst="rect">
            <a:avLst/>
          </a:prstGeom>
          <a:solidFill>
            <a:schemeClr val="accent1">
              <a:lumMod val="20000"/>
              <a:lumOff val="80000"/>
            </a:schemeClr>
          </a:solidFill>
          <a:ln>
            <a:solidFill>
              <a:schemeClr val="tx1">
                <a:lumMod val="50000"/>
                <a:lumOff val="50000"/>
              </a:schemeClr>
            </a:solidFill>
          </a:ln>
        </p:spPr>
        <p:txBody>
          <a:bodyPr wrap="square" lIns="45720" tIns="0" rIns="45720" bIns="0" rtlCol="0">
            <a:spAutoFit/>
          </a:bodyPr>
          <a:lstStyle/>
          <a:p>
            <a:pPr algn="ctr"/>
            <a:r>
              <a:rPr lang="en-US" sz="1200" b="1" dirty="0">
                <a:solidFill>
                  <a:srgbClr val="E66914"/>
                </a:solidFill>
                <a:latin typeface="+mn-lt"/>
              </a:rPr>
              <a:t>Predicted</a:t>
            </a:r>
          </a:p>
          <a:p>
            <a:pPr algn="ctr"/>
            <a:r>
              <a:rPr lang="en-US" sz="1200" b="1" dirty="0">
                <a:solidFill>
                  <a:srgbClr val="E66914"/>
                </a:solidFill>
                <a:latin typeface="+mn-lt"/>
              </a:rPr>
              <a:t>data</a:t>
            </a:r>
          </a:p>
        </p:txBody>
      </p:sp>
      <p:sp>
        <p:nvSpPr>
          <p:cNvPr id="6" name="Footer Placeholder 5">
            <a:extLst>
              <a:ext uri="{FF2B5EF4-FFF2-40B4-BE49-F238E27FC236}">
                <a16:creationId xmlns:a16="http://schemas.microsoft.com/office/drawing/2014/main" id="{A9CE53F2-6378-48D2-985B-0026792FA4CF}"/>
              </a:ext>
            </a:extLst>
          </p:cNvPr>
          <p:cNvSpPr>
            <a:spLocks noGrp="1"/>
          </p:cNvSpPr>
          <p:nvPr>
            <p:ph type="ftr" sz="quarter" idx="10"/>
          </p:nvPr>
        </p:nvSpPr>
        <p:spPr/>
        <p:txBody>
          <a:bodyPr/>
          <a:lstStyle/>
          <a:p>
            <a:pPr>
              <a:defRPr/>
            </a:pPr>
            <a:r>
              <a:rPr lang="en-US"/>
              <a:t>ESC MOWG Meeting - May 2022 - GSFC Virtual Meeting</a:t>
            </a:r>
            <a:endParaRPr lang="en-US" dirty="0"/>
          </a:p>
        </p:txBody>
      </p:sp>
    </p:spTree>
    <p:extLst>
      <p:ext uri="{BB962C8B-B14F-4D97-AF65-F5344CB8AC3E}">
        <p14:creationId xmlns:p14="http://schemas.microsoft.com/office/powerpoint/2010/main" val="464694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50" y="1393190"/>
            <a:ext cx="8343900" cy="5006340"/>
          </a:xfrm>
          <a:prstGeom prst="rect">
            <a:avLst/>
          </a:prstGeom>
        </p:spPr>
      </p:pic>
      <p:sp>
        <p:nvSpPr>
          <p:cNvPr id="15" name="TextBox 5">
            <a:extLst>
              <a:ext uri="{FF2B5EF4-FFF2-40B4-BE49-F238E27FC236}">
                <a16:creationId xmlns:a16="http://schemas.microsoft.com/office/drawing/2014/main" id="{212EE048-4443-4AB8-9EED-E8B4001B2D27}"/>
              </a:ext>
            </a:extLst>
          </p:cNvPr>
          <p:cNvSpPr txBox="1"/>
          <p:nvPr/>
        </p:nvSpPr>
        <p:spPr>
          <a:xfrm>
            <a:off x="1497715" y="2661293"/>
            <a:ext cx="3147429" cy="1815882"/>
          </a:xfrm>
          <a:prstGeom prst="rect">
            <a:avLst/>
          </a:prstGeom>
          <a:solidFill>
            <a:schemeClr val="bg1"/>
          </a:solidFill>
          <a:ln>
            <a:solidFill>
              <a:schemeClr val="tx1"/>
            </a:solidFill>
          </a:ln>
        </p:spPr>
        <p:txBody>
          <a:bodyPr wrap="square" lIns="91440" tIns="45720" rIns="91440" bIns="45720" rtlCol="0" anchor="ctr">
            <a:spAutoFit/>
          </a:bodyPr>
          <a:lstStyle>
            <a:defPPr>
              <a:defRPr lang="en-US"/>
            </a:defPPr>
            <a:lvl1pPr algn="ctr" rtl="0" eaLnBrk="0" fontAlgn="base" hangingPunct="0">
              <a:spcBef>
                <a:spcPct val="0"/>
              </a:spcBef>
              <a:spcAft>
                <a:spcPct val="0"/>
              </a:spcAft>
              <a:defRPr sz="2400" kern="1200">
                <a:solidFill>
                  <a:schemeClr val="tx1"/>
                </a:solidFill>
                <a:latin typeface="Times" charset="0"/>
                <a:ea typeface="+mn-ea"/>
                <a:cs typeface="+mn-cs"/>
              </a:defRPr>
            </a:lvl1pPr>
            <a:lvl2pPr marL="457200" algn="ctr" rtl="0" eaLnBrk="0" fontAlgn="base" hangingPunct="0">
              <a:spcBef>
                <a:spcPct val="0"/>
              </a:spcBef>
              <a:spcAft>
                <a:spcPct val="0"/>
              </a:spcAft>
              <a:defRPr sz="2400" kern="1200">
                <a:solidFill>
                  <a:schemeClr val="tx1"/>
                </a:solidFill>
                <a:latin typeface="Times" charset="0"/>
                <a:ea typeface="+mn-ea"/>
                <a:cs typeface="+mn-cs"/>
              </a:defRPr>
            </a:lvl2pPr>
            <a:lvl3pPr marL="914400" algn="ctr" rtl="0" eaLnBrk="0" fontAlgn="base" hangingPunct="0">
              <a:spcBef>
                <a:spcPct val="0"/>
              </a:spcBef>
              <a:spcAft>
                <a:spcPct val="0"/>
              </a:spcAft>
              <a:defRPr sz="2400" kern="1200">
                <a:solidFill>
                  <a:schemeClr val="tx1"/>
                </a:solidFill>
                <a:latin typeface="Times" charset="0"/>
                <a:ea typeface="+mn-ea"/>
                <a:cs typeface="+mn-cs"/>
              </a:defRPr>
            </a:lvl3pPr>
            <a:lvl4pPr marL="1371600" algn="ctr" rtl="0" eaLnBrk="0" fontAlgn="base" hangingPunct="0">
              <a:spcBef>
                <a:spcPct val="0"/>
              </a:spcBef>
              <a:spcAft>
                <a:spcPct val="0"/>
              </a:spcAft>
              <a:defRPr sz="2400" kern="1200">
                <a:solidFill>
                  <a:schemeClr val="tx1"/>
                </a:solidFill>
                <a:latin typeface="Times" charset="0"/>
                <a:ea typeface="+mn-ea"/>
                <a:cs typeface="+mn-cs"/>
              </a:defRPr>
            </a:lvl4pPr>
            <a:lvl5pPr marL="1828800" algn="ctr"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gn="l"/>
            <a:r>
              <a:rPr lang="en-US" sz="1400" dirty="0">
                <a:latin typeface="Calibri"/>
                <a:cs typeface="Calibri"/>
              </a:rPr>
              <a:t>Aqua’s MLT was maintained within the operational bounds through Jan 30, 2022, when the satellite began to drift according to the “Free Exit" approach. The upper mission bound is predicted be violated in Feb 2023. </a:t>
            </a:r>
            <a:r>
              <a:rPr lang="en-US" sz="1400" b="1" dirty="0">
                <a:latin typeface="Calibri"/>
                <a:cs typeface="Calibri"/>
              </a:rPr>
              <a:t>This plot shows MLT drift according to the "Free Exit" plan.</a:t>
            </a:r>
            <a:endParaRPr lang="en-US" sz="1400" b="1" dirty="0">
              <a:latin typeface="Calibri" panose="020F0502020204030204" pitchFamily="34" charset="0"/>
              <a:cs typeface="Calibri" panose="020F0502020204030204" pitchFamily="34" charset="0"/>
            </a:endParaRPr>
          </a:p>
        </p:txBody>
      </p:sp>
      <p:sp>
        <p:nvSpPr>
          <p:cNvPr id="16" name="TextBox 6">
            <a:extLst>
              <a:ext uri="{FF2B5EF4-FFF2-40B4-BE49-F238E27FC236}">
                <a16:creationId xmlns:a16="http://schemas.microsoft.com/office/drawing/2014/main" id="{6ABAB239-744E-4419-8D38-DE700F19B87A}"/>
              </a:ext>
            </a:extLst>
          </p:cNvPr>
          <p:cNvSpPr txBox="1"/>
          <p:nvPr/>
        </p:nvSpPr>
        <p:spPr>
          <a:xfrm>
            <a:off x="1309606" y="4876800"/>
            <a:ext cx="7109827" cy="307777"/>
          </a:xfrm>
          <a:prstGeom prst="rect">
            <a:avLst/>
          </a:prstGeom>
          <a:noFill/>
          <a:ln>
            <a:noFill/>
          </a:ln>
        </p:spPr>
        <p:txBody>
          <a:bodyPr wrap="square" rtlCol="0" anchor="ctr">
            <a:spAutoFit/>
          </a:bodyPr>
          <a:lstStyle>
            <a:defPPr>
              <a:defRPr lang="en-US"/>
            </a:defPPr>
            <a:lvl1pPr algn="ctr" rtl="0" eaLnBrk="0" fontAlgn="base" hangingPunct="0">
              <a:spcBef>
                <a:spcPct val="0"/>
              </a:spcBef>
              <a:spcAft>
                <a:spcPct val="0"/>
              </a:spcAft>
              <a:defRPr sz="2400" kern="1200">
                <a:solidFill>
                  <a:schemeClr val="tx1"/>
                </a:solidFill>
                <a:latin typeface="Times" charset="0"/>
                <a:ea typeface="+mn-ea"/>
                <a:cs typeface="+mn-cs"/>
              </a:defRPr>
            </a:lvl1pPr>
            <a:lvl2pPr marL="457200" algn="ctr" rtl="0" eaLnBrk="0" fontAlgn="base" hangingPunct="0">
              <a:spcBef>
                <a:spcPct val="0"/>
              </a:spcBef>
              <a:spcAft>
                <a:spcPct val="0"/>
              </a:spcAft>
              <a:defRPr sz="2400" kern="1200">
                <a:solidFill>
                  <a:schemeClr val="tx1"/>
                </a:solidFill>
                <a:latin typeface="Times" charset="0"/>
                <a:ea typeface="+mn-ea"/>
                <a:cs typeface="+mn-cs"/>
              </a:defRPr>
            </a:lvl2pPr>
            <a:lvl3pPr marL="914400" algn="ctr" rtl="0" eaLnBrk="0" fontAlgn="base" hangingPunct="0">
              <a:spcBef>
                <a:spcPct val="0"/>
              </a:spcBef>
              <a:spcAft>
                <a:spcPct val="0"/>
              </a:spcAft>
              <a:defRPr sz="2400" kern="1200">
                <a:solidFill>
                  <a:schemeClr val="tx1"/>
                </a:solidFill>
                <a:latin typeface="Times" charset="0"/>
                <a:ea typeface="+mn-ea"/>
                <a:cs typeface="+mn-cs"/>
              </a:defRPr>
            </a:lvl3pPr>
            <a:lvl4pPr marL="1371600" algn="ctr" rtl="0" eaLnBrk="0" fontAlgn="base" hangingPunct="0">
              <a:spcBef>
                <a:spcPct val="0"/>
              </a:spcBef>
              <a:spcAft>
                <a:spcPct val="0"/>
              </a:spcAft>
              <a:defRPr sz="2400" kern="1200">
                <a:solidFill>
                  <a:schemeClr val="tx1"/>
                </a:solidFill>
                <a:latin typeface="Times" charset="0"/>
                <a:ea typeface="+mn-ea"/>
                <a:cs typeface="+mn-cs"/>
              </a:defRPr>
            </a:lvl4pPr>
            <a:lvl5pPr marL="1828800" algn="ctr"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gn="r" defTabSz="960120" eaLnBrk="0" fontAlgn="base" hangingPunct="0">
              <a:spcBef>
                <a:spcPct val="0"/>
              </a:spcBef>
              <a:spcAft>
                <a:spcPct val="0"/>
              </a:spcAft>
              <a:defRPr/>
            </a:pPr>
            <a:r>
              <a:rPr lang="en-US" sz="1400" b="1" dirty="0">
                <a:solidFill>
                  <a:srgbClr val="348757"/>
                </a:solidFill>
                <a:latin typeface="Calibri"/>
                <a:cs typeface="Arial" panose="020B0604020202020204" pitchFamily="34" charset="0"/>
              </a:rPr>
              <a:t>Operational Upper Limit (13:36:30)</a:t>
            </a:r>
          </a:p>
        </p:txBody>
      </p:sp>
      <p:sp>
        <p:nvSpPr>
          <p:cNvPr id="17" name="TextBox 7">
            <a:extLst>
              <a:ext uri="{FF2B5EF4-FFF2-40B4-BE49-F238E27FC236}">
                <a16:creationId xmlns:a16="http://schemas.microsoft.com/office/drawing/2014/main" id="{0388B14A-72F4-4251-8C2F-A30AA2FD371F}"/>
              </a:ext>
            </a:extLst>
          </p:cNvPr>
          <p:cNvSpPr txBox="1"/>
          <p:nvPr/>
        </p:nvSpPr>
        <p:spPr>
          <a:xfrm>
            <a:off x="1424571" y="2359223"/>
            <a:ext cx="7109829" cy="307777"/>
          </a:xfrm>
          <a:prstGeom prst="rect">
            <a:avLst/>
          </a:prstGeom>
          <a:noFill/>
          <a:ln>
            <a:noFill/>
          </a:ln>
        </p:spPr>
        <p:txBody>
          <a:bodyPr wrap="square" rtlCol="0" anchor="ctr">
            <a:spAutoFit/>
          </a:bodyPr>
          <a:lstStyle>
            <a:defPPr>
              <a:defRPr lang="en-US"/>
            </a:defPPr>
            <a:lvl1pPr algn="ctr" rtl="0" eaLnBrk="0" fontAlgn="base" hangingPunct="0">
              <a:spcBef>
                <a:spcPct val="0"/>
              </a:spcBef>
              <a:spcAft>
                <a:spcPct val="0"/>
              </a:spcAft>
              <a:defRPr sz="2400" kern="1200">
                <a:solidFill>
                  <a:schemeClr val="tx1"/>
                </a:solidFill>
                <a:latin typeface="Times" charset="0"/>
                <a:ea typeface="+mn-ea"/>
                <a:cs typeface="+mn-cs"/>
              </a:defRPr>
            </a:lvl1pPr>
            <a:lvl2pPr marL="457200" algn="ctr" rtl="0" eaLnBrk="0" fontAlgn="base" hangingPunct="0">
              <a:spcBef>
                <a:spcPct val="0"/>
              </a:spcBef>
              <a:spcAft>
                <a:spcPct val="0"/>
              </a:spcAft>
              <a:defRPr sz="2400" kern="1200">
                <a:solidFill>
                  <a:schemeClr val="tx1"/>
                </a:solidFill>
                <a:latin typeface="Times" charset="0"/>
                <a:ea typeface="+mn-ea"/>
                <a:cs typeface="+mn-cs"/>
              </a:defRPr>
            </a:lvl2pPr>
            <a:lvl3pPr marL="914400" algn="ctr" rtl="0" eaLnBrk="0" fontAlgn="base" hangingPunct="0">
              <a:spcBef>
                <a:spcPct val="0"/>
              </a:spcBef>
              <a:spcAft>
                <a:spcPct val="0"/>
              </a:spcAft>
              <a:defRPr sz="2400" kern="1200">
                <a:solidFill>
                  <a:schemeClr val="tx1"/>
                </a:solidFill>
                <a:latin typeface="Times" charset="0"/>
                <a:ea typeface="+mn-ea"/>
                <a:cs typeface="+mn-cs"/>
              </a:defRPr>
            </a:lvl3pPr>
            <a:lvl4pPr marL="1371600" algn="ctr" rtl="0" eaLnBrk="0" fontAlgn="base" hangingPunct="0">
              <a:spcBef>
                <a:spcPct val="0"/>
              </a:spcBef>
              <a:spcAft>
                <a:spcPct val="0"/>
              </a:spcAft>
              <a:defRPr sz="2400" kern="1200">
                <a:solidFill>
                  <a:schemeClr val="tx1"/>
                </a:solidFill>
                <a:latin typeface="Times" charset="0"/>
                <a:ea typeface="+mn-ea"/>
                <a:cs typeface="+mn-cs"/>
              </a:defRPr>
            </a:lvl4pPr>
            <a:lvl5pPr marL="1828800" algn="ctr"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gn="l" defTabSz="960120" eaLnBrk="0" fontAlgn="base" hangingPunct="0">
              <a:spcBef>
                <a:spcPct val="0"/>
              </a:spcBef>
              <a:spcAft>
                <a:spcPct val="0"/>
              </a:spcAft>
              <a:defRPr/>
            </a:pPr>
            <a:r>
              <a:rPr lang="en-US" sz="1400" b="1" dirty="0">
                <a:solidFill>
                  <a:srgbClr val="903917"/>
                </a:solidFill>
                <a:latin typeface="Calibri"/>
                <a:cs typeface="Arial" panose="020B0604020202020204" pitchFamily="34" charset="0"/>
              </a:rPr>
              <a:t>Mission Upper Limit (13:45:00)</a:t>
            </a:r>
          </a:p>
        </p:txBody>
      </p:sp>
      <p:sp>
        <p:nvSpPr>
          <p:cNvPr id="3" name="Date Placeholder 2"/>
          <p:cNvSpPr>
            <a:spLocks noGrp="1"/>
          </p:cNvSpPr>
          <p:nvPr>
            <p:ph type="dt" sz="half" idx="11"/>
          </p:nvPr>
        </p:nvSpPr>
        <p:spPr/>
        <p:txBody>
          <a:bodyPr/>
          <a:lstStyle/>
          <a:p>
            <a:pPr>
              <a:defRPr/>
            </a:pPr>
            <a:r>
              <a:rPr lang="en-US"/>
              <a:t>5/17/2022</a:t>
            </a:r>
          </a:p>
        </p:txBody>
      </p:sp>
      <p:sp>
        <p:nvSpPr>
          <p:cNvPr id="5" name="Title 1"/>
          <p:cNvSpPr txBox="1">
            <a:spLocks/>
          </p:cNvSpPr>
          <p:nvPr/>
        </p:nvSpPr>
        <p:spPr>
          <a:xfrm>
            <a:off x="1257300" y="152400"/>
            <a:ext cx="6629401" cy="1188720"/>
          </a:xfrm>
          <a:prstGeom prst="rect">
            <a:avLst/>
          </a:prstGeom>
        </p:spPr>
        <p:txBody>
          <a:bodyPr/>
          <a:lst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eaLnBrk="0" fontAlgn="base" hangingPunct="0">
              <a:spcBef>
                <a:spcPct val="0"/>
              </a:spcBef>
              <a:spcAft>
                <a:spcPct val="0"/>
              </a:spcAft>
              <a:defRPr sz="3200" b="1">
                <a:solidFill>
                  <a:schemeClr val="tx2"/>
                </a:solidFill>
                <a:latin typeface="Arial" charset="0"/>
              </a:defRPr>
            </a:lvl6pPr>
            <a:lvl7pPr marL="914400" algn="ctr" rtl="0" eaLnBrk="0" fontAlgn="base" hangingPunct="0">
              <a:spcBef>
                <a:spcPct val="0"/>
              </a:spcBef>
              <a:spcAft>
                <a:spcPct val="0"/>
              </a:spcAft>
              <a:defRPr sz="3200" b="1">
                <a:solidFill>
                  <a:schemeClr val="tx2"/>
                </a:solidFill>
                <a:latin typeface="Arial" charset="0"/>
              </a:defRPr>
            </a:lvl7pPr>
            <a:lvl8pPr marL="1371600" algn="ctr" rtl="0" eaLnBrk="0" fontAlgn="base" hangingPunct="0">
              <a:spcBef>
                <a:spcPct val="0"/>
              </a:spcBef>
              <a:spcAft>
                <a:spcPct val="0"/>
              </a:spcAft>
              <a:defRPr sz="3200" b="1">
                <a:solidFill>
                  <a:schemeClr val="tx2"/>
                </a:solidFill>
                <a:latin typeface="Arial" charset="0"/>
              </a:defRPr>
            </a:lvl8pPr>
            <a:lvl9pPr marL="1828800" algn="ctr" rtl="0" eaLnBrk="0" fontAlgn="base" hangingPunct="0">
              <a:spcBef>
                <a:spcPct val="0"/>
              </a:spcBef>
              <a:spcAft>
                <a:spcPct val="0"/>
              </a:spcAft>
              <a:defRPr sz="3200" b="1">
                <a:solidFill>
                  <a:schemeClr val="tx2"/>
                </a:solidFill>
                <a:latin typeface="Arial" charset="0"/>
              </a:defRPr>
            </a:lvl9pPr>
          </a:lstStyle>
          <a:p>
            <a:r>
              <a:rPr lang="en-US" sz="2800" kern="0" dirty="0"/>
              <a:t>Aqua Predicted Mean Local Time (MLT) at Ascending Node</a:t>
            </a:r>
          </a:p>
          <a:p>
            <a:r>
              <a:rPr lang="en-US" sz="2000" kern="0" dirty="0">
                <a:solidFill>
                  <a:schemeClr val="tx1"/>
                </a:solidFill>
              </a:rPr>
              <a:t>(</a:t>
            </a:r>
            <a:r>
              <a:rPr lang="en-US" sz="2000" kern="0" dirty="0">
                <a:solidFill>
                  <a:srgbClr val="0000FF"/>
                </a:solidFill>
              </a:rPr>
              <a:t>Updated April 2022</a:t>
            </a:r>
            <a:r>
              <a:rPr lang="en-US" sz="2000" kern="0" dirty="0">
                <a:solidFill>
                  <a:schemeClr val="tx1"/>
                </a:solidFill>
              </a:rPr>
              <a:t>)  </a:t>
            </a:r>
          </a:p>
        </p:txBody>
      </p:sp>
      <p:sp>
        <p:nvSpPr>
          <p:cNvPr id="18" name="TextBox 6">
            <a:extLst>
              <a:ext uri="{FF2B5EF4-FFF2-40B4-BE49-F238E27FC236}">
                <a16:creationId xmlns:a16="http://schemas.microsoft.com/office/drawing/2014/main" id="{6ABAB239-744E-4419-8D38-DE700F19B87A}"/>
              </a:ext>
            </a:extLst>
          </p:cNvPr>
          <p:cNvSpPr txBox="1"/>
          <p:nvPr/>
        </p:nvSpPr>
        <p:spPr>
          <a:xfrm>
            <a:off x="1309606" y="5548851"/>
            <a:ext cx="7109827" cy="318549"/>
          </a:xfrm>
          <a:prstGeom prst="rect">
            <a:avLst/>
          </a:prstGeom>
          <a:noFill/>
          <a:ln>
            <a:noFill/>
          </a:ln>
        </p:spPr>
        <p:txBody>
          <a:bodyPr wrap="square" rtlCol="0" anchor="ctr">
            <a:spAutoFit/>
          </a:bodyPr>
          <a:lstStyle>
            <a:defPPr>
              <a:defRPr lang="en-US"/>
            </a:defPPr>
            <a:lvl1pPr algn="ctr" rtl="0" eaLnBrk="0" fontAlgn="base" hangingPunct="0">
              <a:spcBef>
                <a:spcPct val="0"/>
              </a:spcBef>
              <a:spcAft>
                <a:spcPct val="0"/>
              </a:spcAft>
              <a:defRPr sz="2400" kern="1200">
                <a:solidFill>
                  <a:schemeClr val="tx1"/>
                </a:solidFill>
                <a:latin typeface="Times" charset="0"/>
                <a:ea typeface="+mn-ea"/>
                <a:cs typeface="+mn-cs"/>
              </a:defRPr>
            </a:lvl1pPr>
            <a:lvl2pPr marL="457200" algn="ctr" rtl="0" eaLnBrk="0" fontAlgn="base" hangingPunct="0">
              <a:spcBef>
                <a:spcPct val="0"/>
              </a:spcBef>
              <a:spcAft>
                <a:spcPct val="0"/>
              </a:spcAft>
              <a:defRPr sz="2400" kern="1200">
                <a:solidFill>
                  <a:schemeClr val="tx1"/>
                </a:solidFill>
                <a:latin typeface="Times" charset="0"/>
                <a:ea typeface="+mn-ea"/>
                <a:cs typeface="+mn-cs"/>
              </a:defRPr>
            </a:lvl2pPr>
            <a:lvl3pPr marL="914400" algn="ctr" rtl="0" eaLnBrk="0" fontAlgn="base" hangingPunct="0">
              <a:spcBef>
                <a:spcPct val="0"/>
              </a:spcBef>
              <a:spcAft>
                <a:spcPct val="0"/>
              </a:spcAft>
              <a:defRPr sz="2400" kern="1200">
                <a:solidFill>
                  <a:schemeClr val="tx1"/>
                </a:solidFill>
                <a:latin typeface="Times" charset="0"/>
                <a:ea typeface="+mn-ea"/>
                <a:cs typeface="+mn-cs"/>
              </a:defRPr>
            </a:lvl3pPr>
            <a:lvl4pPr marL="1371600" algn="ctr" rtl="0" eaLnBrk="0" fontAlgn="base" hangingPunct="0">
              <a:spcBef>
                <a:spcPct val="0"/>
              </a:spcBef>
              <a:spcAft>
                <a:spcPct val="0"/>
              </a:spcAft>
              <a:defRPr sz="2400" kern="1200">
                <a:solidFill>
                  <a:schemeClr val="tx1"/>
                </a:solidFill>
                <a:latin typeface="Times" charset="0"/>
                <a:ea typeface="+mn-ea"/>
                <a:cs typeface="+mn-cs"/>
              </a:defRPr>
            </a:lvl4pPr>
            <a:lvl5pPr marL="1828800" algn="ctr"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gn="r" defTabSz="960120" eaLnBrk="0" fontAlgn="base" hangingPunct="0">
              <a:spcBef>
                <a:spcPct val="0"/>
              </a:spcBef>
              <a:spcAft>
                <a:spcPct val="0"/>
              </a:spcAft>
              <a:defRPr/>
            </a:pPr>
            <a:r>
              <a:rPr lang="en-US" sz="1400" b="1" dirty="0">
                <a:solidFill>
                  <a:srgbClr val="348757"/>
                </a:solidFill>
                <a:latin typeface="Calibri"/>
                <a:cs typeface="Arial" panose="020B0604020202020204" pitchFamily="34" charset="0"/>
              </a:rPr>
              <a:t>Operational Lower Limit (13:35:00)</a:t>
            </a:r>
          </a:p>
        </p:txBody>
      </p:sp>
      <p:cxnSp>
        <p:nvCxnSpPr>
          <p:cNvPr id="19" name="Straight Arrow Connector 18"/>
          <p:cNvCxnSpPr/>
          <p:nvPr/>
        </p:nvCxnSpPr>
        <p:spPr>
          <a:xfrm>
            <a:off x="7337388" y="2461611"/>
            <a:ext cx="159138" cy="1490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0" name="TextBox 8"/>
          <p:cNvSpPr txBox="1"/>
          <p:nvPr/>
        </p:nvSpPr>
        <p:spPr>
          <a:xfrm>
            <a:off x="6012405" y="2211427"/>
            <a:ext cx="1404552" cy="338554"/>
          </a:xfrm>
          <a:prstGeom prst="rect">
            <a:avLst/>
          </a:prstGeom>
          <a:noFill/>
          <a:ln>
            <a:noFill/>
          </a:ln>
        </p:spPr>
        <p:txBody>
          <a:bodyPr wrap="non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1E5FC0"/>
                </a:solidFill>
                <a:effectLst/>
                <a:uLnTx/>
                <a:uFillTx/>
                <a:latin typeface="+mj-lt"/>
                <a:ea typeface="+mn-ea"/>
                <a:cs typeface="+mn-cs"/>
              </a:rPr>
              <a:t>Feb 24, 2023</a:t>
            </a:r>
          </a:p>
        </p:txBody>
      </p:sp>
      <p:cxnSp>
        <p:nvCxnSpPr>
          <p:cNvPr id="25" name="Straight Arrow Connector 24"/>
          <p:cNvCxnSpPr/>
          <p:nvPr/>
        </p:nvCxnSpPr>
        <p:spPr>
          <a:xfrm>
            <a:off x="2286000" y="4873593"/>
            <a:ext cx="0" cy="24510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6" name="TextBox 8"/>
          <p:cNvSpPr txBox="1"/>
          <p:nvPr/>
        </p:nvSpPr>
        <p:spPr>
          <a:xfrm>
            <a:off x="1589334" y="4567305"/>
            <a:ext cx="1393331" cy="338554"/>
          </a:xfrm>
          <a:prstGeom prst="rect">
            <a:avLst/>
          </a:prstGeom>
          <a:noFill/>
          <a:ln>
            <a:noFill/>
          </a:ln>
        </p:spPr>
        <p:txBody>
          <a:bodyPr wrap="none" rtlCol="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1E5FC0"/>
                </a:solidFill>
                <a:effectLst/>
                <a:uLnTx/>
                <a:uFillTx/>
                <a:latin typeface="+mj-lt"/>
                <a:ea typeface="+mn-ea"/>
                <a:cs typeface="+mn-cs"/>
              </a:rPr>
              <a:t>Jan 30, 2022</a:t>
            </a:r>
          </a:p>
        </p:txBody>
      </p:sp>
      <p:sp>
        <p:nvSpPr>
          <p:cNvPr id="4" name="Footer Placeholder 3">
            <a:extLst>
              <a:ext uri="{FF2B5EF4-FFF2-40B4-BE49-F238E27FC236}">
                <a16:creationId xmlns:a16="http://schemas.microsoft.com/office/drawing/2014/main" id="{E1F68E1C-3D9B-4B19-8EBB-D1A3C49CB35D}"/>
              </a:ext>
            </a:extLst>
          </p:cNvPr>
          <p:cNvSpPr>
            <a:spLocks noGrp="1"/>
          </p:cNvSpPr>
          <p:nvPr>
            <p:ph type="ftr" sz="quarter" idx="10"/>
          </p:nvPr>
        </p:nvSpPr>
        <p:spPr/>
        <p:txBody>
          <a:bodyPr/>
          <a:lstStyle/>
          <a:p>
            <a:pPr>
              <a:defRPr/>
            </a:pPr>
            <a:r>
              <a:rPr lang="en-US"/>
              <a:t>ESC MOWG Meeting - May 2022 - GSFC Virtual Meeting</a:t>
            </a:r>
            <a:endParaRPr lang="en-US" dirty="0"/>
          </a:p>
        </p:txBody>
      </p:sp>
    </p:spTree>
    <p:extLst>
      <p:ext uri="{BB962C8B-B14F-4D97-AF65-F5344CB8AC3E}">
        <p14:creationId xmlns:p14="http://schemas.microsoft.com/office/powerpoint/2010/main" val="3264039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TerraAquaPhasing_NorthandSouth.png">
            <a:extLst>
              <a:ext uri="{FF2B5EF4-FFF2-40B4-BE49-F238E27FC236}">
                <a16:creationId xmlns:a16="http://schemas.microsoft.com/office/drawing/2014/main" id="{1B1C5C22-AB93-B40A-F560-745F4836B3D2}"/>
              </a:ext>
            </a:extLst>
          </p:cNvPr>
          <p:cNvPicPr>
            <a:picLocks noChangeAspect="1"/>
          </p:cNvPicPr>
          <p:nvPr/>
        </p:nvPicPr>
        <p:blipFill>
          <a:blip r:embed="rId3"/>
          <a:stretch>
            <a:fillRect/>
          </a:stretch>
        </p:blipFill>
        <p:spPr>
          <a:xfrm>
            <a:off x="195210" y="1585940"/>
            <a:ext cx="8740738" cy="4572264"/>
          </a:xfrm>
          <a:prstGeom prst="rect">
            <a:avLst/>
          </a:prstGeom>
        </p:spPr>
      </p:pic>
      <p:sp>
        <p:nvSpPr>
          <p:cNvPr id="5" name="Rectangle 5"/>
          <p:cNvSpPr>
            <a:spLocks noChangeArrowheads="1"/>
          </p:cNvSpPr>
          <p:nvPr/>
        </p:nvSpPr>
        <p:spPr bwMode="auto">
          <a:xfrm>
            <a:off x="1523999" y="223219"/>
            <a:ext cx="6172200" cy="1060450"/>
          </a:xfrm>
          <a:prstGeom prst="rect">
            <a:avLst/>
          </a:prstGeom>
          <a:noFill/>
          <a:ln w="12700">
            <a:noFill/>
            <a:miter lim="800000"/>
            <a:headEnd/>
            <a:tailEnd/>
          </a:ln>
        </p:spPr>
        <p:txBody>
          <a:bodyPr lIns="90487" tIns="44450" rIns="90487" bIns="44450" anchor="ctr"/>
          <a:lstStyle/>
          <a:p>
            <a:pPr algn="ctr"/>
            <a:r>
              <a:rPr lang="en-US" sz="3200" b="1" dirty="0">
                <a:solidFill>
                  <a:schemeClr val="tx2"/>
                </a:solidFill>
                <a:latin typeface="+mj-lt"/>
              </a:rPr>
              <a:t>Terra to Aqua Phasing</a:t>
            </a:r>
            <a:br>
              <a:rPr lang="en-US" sz="3200" b="1" dirty="0">
                <a:latin typeface="Arial" charset="0"/>
              </a:rPr>
            </a:br>
            <a:r>
              <a:rPr lang="en-US" sz="2000" b="1" dirty="0">
                <a:latin typeface="+mj-lt"/>
              </a:rPr>
              <a:t> (</a:t>
            </a:r>
            <a:r>
              <a:rPr lang="en-US" sz="2000" b="1" dirty="0">
                <a:solidFill>
                  <a:srgbClr val="0000FF"/>
                </a:solidFill>
                <a:latin typeface="+mj-lt"/>
              </a:rPr>
              <a:t>Updated April 2022</a:t>
            </a:r>
            <a:r>
              <a:rPr lang="en-US" sz="2000" b="1" dirty="0">
                <a:latin typeface="+mj-lt"/>
              </a:rPr>
              <a:t>)</a:t>
            </a:r>
          </a:p>
        </p:txBody>
      </p:sp>
      <p:sp>
        <p:nvSpPr>
          <p:cNvPr id="3" name="Date Placeholder 2"/>
          <p:cNvSpPr>
            <a:spLocks noGrp="1"/>
          </p:cNvSpPr>
          <p:nvPr>
            <p:ph type="dt" sz="half" idx="11"/>
          </p:nvPr>
        </p:nvSpPr>
        <p:spPr/>
        <p:txBody>
          <a:bodyPr/>
          <a:lstStyle/>
          <a:p>
            <a:pPr>
              <a:defRPr/>
            </a:pPr>
            <a:r>
              <a:rPr lang="en-US"/>
              <a:t>5/17/2022</a:t>
            </a:r>
          </a:p>
        </p:txBody>
      </p:sp>
      <p:sp>
        <p:nvSpPr>
          <p:cNvPr id="13" name="TextBox 12"/>
          <p:cNvSpPr txBox="1"/>
          <p:nvPr/>
        </p:nvSpPr>
        <p:spPr>
          <a:xfrm>
            <a:off x="1339305" y="2035139"/>
            <a:ext cx="6076068" cy="584775"/>
          </a:xfrm>
          <a:prstGeom prst="rect">
            <a:avLst/>
          </a:prstGeom>
          <a:solidFill>
            <a:schemeClr val="bg1"/>
          </a:solidFill>
        </p:spPr>
        <p:txBody>
          <a:bodyPr wrap="square" lIns="91440" tIns="45720" rIns="91440" bIns="45720" anchor="t">
            <a:spAutoFit/>
          </a:bodyPr>
          <a:lstStyle/>
          <a:p>
            <a:pPr>
              <a:defRPr/>
            </a:pPr>
            <a:r>
              <a:rPr lang="en-US" sz="1600" b="1" dirty="0">
                <a:latin typeface="Arial Black"/>
                <a:cs typeface="Arial"/>
              </a:rPr>
              <a:t>Terra goes through orbital intersection point about 25.83-minutes (~1550-seconds) prior to Aqua. </a:t>
            </a:r>
            <a:endParaRPr lang="en-US" dirty="0"/>
          </a:p>
        </p:txBody>
      </p:sp>
      <p:sp>
        <p:nvSpPr>
          <p:cNvPr id="4" name="Footer Placeholder 3">
            <a:extLst>
              <a:ext uri="{FF2B5EF4-FFF2-40B4-BE49-F238E27FC236}">
                <a16:creationId xmlns:a16="http://schemas.microsoft.com/office/drawing/2014/main" id="{CA235B6C-F433-4170-85C6-F4D17ADC61AE}"/>
              </a:ext>
            </a:extLst>
          </p:cNvPr>
          <p:cNvSpPr>
            <a:spLocks noGrp="1"/>
          </p:cNvSpPr>
          <p:nvPr>
            <p:ph type="ftr" sz="quarter" idx="10"/>
          </p:nvPr>
        </p:nvSpPr>
        <p:spPr/>
        <p:txBody>
          <a:bodyPr/>
          <a:lstStyle/>
          <a:p>
            <a:pPr>
              <a:defRPr/>
            </a:pPr>
            <a:r>
              <a:rPr lang="en-US"/>
              <a:t>ESC MOWG Meeting - May 2022 - GSFC Virtual Meeting</a:t>
            </a:r>
            <a:endParaRPr lang="en-US" dirty="0"/>
          </a:p>
        </p:txBody>
      </p:sp>
    </p:spTree>
    <p:extLst>
      <p:ext uri="{BB962C8B-B14F-4D97-AF65-F5344CB8AC3E}">
        <p14:creationId xmlns:p14="http://schemas.microsoft.com/office/powerpoint/2010/main" val="2671859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a:t>ESC MOWG Meeting - May 2022 - GSFC Virtual Meeting</a:t>
            </a:r>
            <a:endParaRPr lang="en-US" dirty="0"/>
          </a:p>
        </p:txBody>
      </p:sp>
      <p:sp>
        <p:nvSpPr>
          <p:cNvPr id="3" name="Date Placeholder 2"/>
          <p:cNvSpPr>
            <a:spLocks noGrp="1"/>
          </p:cNvSpPr>
          <p:nvPr>
            <p:ph type="dt" sz="half" idx="11"/>
          </p:nvPr>
        </p:nvSpPr>
        <p:spPr/>
        <p:txBody>
          <a:bodyPr/>
          <a:lstStyle/>
          <a:p>
            <a:pPr>
              <a:defRPr/>
            </a:pPr>
            <a:r>
              <a:rPr lang="en-US"/>
              <a:t>5/17/2022</a:t>
            </a:r>
            <a:endParaRPr lang="en-US" dirty="0"/>
          </a:p>
        </p:txBody>
      </p:sp>
      <p:sp>
        <p:nvSpPr>
          <p:cNvPr id="5" name="TextBox 4"/>
          <p:cNvSpPr txBox="1"/>
          <p:nvPr/>
        </p:nvSpPr>
        <p:spPr>
          <a:xfrm>
            <a:off x="0" y="4011"/>
            <a:ext cx="9144000" cy="6858000"/>
          </a:xfrm>
          <a:prstGeom prst="rect">
            <a:avLst/>
          </a:prstGeom>
          <a:solidFill>
            <a:schemeClr val="tx1"/>
          </a:solidFill>
        </p:spPr>
        <p:txBody>
          <a:bodyPr wrap="square" rtlCol="0">
            <a:spAutoFit/>
          </a:bodyPr>
          <a:lstStyle/>
          <a:p>
            <a:endParaRPr lang="en-US"/>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021" y="4011"/>
            <a:ext cx="8425544" cy="6858001"/>
          </a:xfrm>
          <a:prstGeom prst="rect">
            <a:avLst/>
          </a:prstGeom>
        </p:spPr>
      </p:pic>
      <p:sp>
        <p:nvSpPr>
          <p:cNvPr id="7" name="Title 1"/>
          <p:cNvSpPr txBox="1">
            <a:spLocks/>
          </p:cNvSpPr>
          <p:nvPr/>
        </p:nvSpPr>
        <p:spPr>
          <a:xfrm>
            <a:off x="-31173" y="3962400"/>
            <a:ext cx="5791200" cy="147002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z="6600" dirty="0">
                <a:solidFill>
                  <a:srgbClr val="FFFF00"/>
                </a:solidFill>
                <a:effectLst>
                  <a:outerShdw blurRad="38100" dist="38100" dir="2700000" algn="tl">
                    <a:srgbClr val="000000">
                      <a:alpha val="43137"/>
                    </a:srgbClr>
                  </a:outerShdw>
                </a:effectLst>
                <a:latin typeface="Arial Black" panose="020B0A04020102020204" pitchFamily="34" charset="0"/>
              </a:rPr>
              <a:t>Questions ?</a:t>
            </a:r>
            <a:r>
              <a:rPr lang="en-US" sz="6600" dirty="0">
                <a:solidFill>
                  <a:srgbClr val="FFFF00"/>
                </a:solidFill>
                <a:latin typeface="Arial Black" panose="020B0A04020102020204" pitchFamily="34" charset="0"/>
              </a:rPr>
              <a:t> </a:t>
            </a:r>
          </a:p>
        </p:txBody>
      </p:sp>
      <p:sp>
        <p:nvSpPr>
          <p:cNvPr id="8" name="Subtitle 2"/>
          <p:cNvSpPr txBox="1">
            <a:spLocks/>
          </p:cNvSpPr>
          <p:nvPr/>
        </p:nvSpPr>
        <p:spPr>
          <a:xfrm>
            <a:off x="8021" y="5250656"/>
            <a:ext cx="5410200" cy="1097280"/>
          </a:xfrm>
          <a:prstGeom prst="rect">
            <a:avLst/>
          </a:prstGeom>
          <a:solidFill>
            <a:srgbClr val="AEC6FE"/>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pPr>
            <a:r>
              <a:rPr lang="en-US" sz="2000" dirty="0">
                <a:solidFill>
                  <a:srgbClr val="0000FF"/>
                </a:solidFill>
                <a:latin typeface="Arial Black" panose="020B0A04020102020204" pitchFamily="34" charset="0"/>
              </a:rPr>
              <a:t>A-Train/Aqua on May 11, 2022, at 1:30pm EDT (Constellation Visualization Tool)</a:t>
            </a:r>
          </a:p>
        </p:txBody>
      </p:sp>
    </p:spTree>
    <p:extLst>
      <p:ext uri="{BB962C8B-B14F-4D97-AF65-F5344CB8AC3E}">
        <p14:creationId xmlns:p14="http://schemas.microsoft.com/office/powerpoint/2010/main" val="26284018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a:xfrm>
            <a:off x="1828800" y="228600"/>
            <a:ext cx="5486400" cy="1066800"/>
          </a:xfrm>
        </p:spPr>
        <p:txBody>
          <a:bodyPr/>
          <a:lstStyle/>
          <a:p>
            <a:r>
              <a:rPr lang="en-US" sz="2800" dirty="0"/>
              <a:t>Abbreviations / Acronyms List</a:t>
            </a:r>
          </a:p>
        </p:txBody>
      </p:sp>
      <p:sp>
        <p:nvSpPr>
          <p:cNvPr id="29701" name="Rectangle 3"/>
          <p:cNvSpPr>
            <a:spLocks noGrp="1" noChangeArrowheads="1"/>
          </p:cNvSpPr>
          <p:nvPr>
            <p:ph type="body" idx="1"/>
          </p:nvPr>
        </p:nvSpPr>
        <p:spPr>
          <a:xfrm>
            <a:off x="152400" y="1371600"/>
            <a:ext cx="8763000" cy="4953000"/>
          </a:xfrm>
          <a:noFill/>
        </p:spPr>
        <p:txBody>
          <a:bodyPr numCol="3" spcCol="0"/>
          <a:lstStyle/>
          <a:p>
            <a:pPr marL="857250" lvl="1" indent="-771525" defTabSz="1196975">
              <a:lnSpc>
                <a:spcPct val="90000"/>
              </a:lnSpc>
              <a:buNone/>
              <a:tabLst>
                <a:tab pos="1376363" algn="l"/>
                <a:tab pos="5541963" algn="l"/>
              </a:tabLst>
            </a:pPr>
            <a:r>
              <a:rPr lang="en-US" sz="900" dirty="0"/>
              <a:t>AIRS – 	Atmospheric Infrared Sounder</a:t>
            </a:r>
          </a:p>
          <a:p>
            <a:pPr marL="857250" lvl="1" indent="-771525" defTabSz="1196975">
              <a:lnSpc>
                <a:spcPct val="90000"/>
              </a:lnSpc>
              <a:buNone/>
              <a:tabLst>
                <a:tab pos="1376363" algn="l"/>
                <a:tab pos="5541963" algn="l"/>
              </a:tabLst>
            </a:pPr>
            <a:r>
              <a:rPr lang="en-US" sz="900" dirty="0"/>
              <a:t>AMSR-E – 	Advanced Microwave Scanning Radiometer for EOS</a:t>
            </a:r>
          </a:p>
          <a:p>
            <a:pPr marL="857250" lvl="1" indent="-771525" defTabSz="1196975">
              <a:lnSpc>
                <a:spcPct val="90000"/>
              </a:lnSpc>
              <a:buNone/>
              <a:tabLst>
                <a:tab pos="1376363" algn="l"/>
                <a:tab pos="5541963" algn="l"/>
              </a:tabLst>
            </a:pPr>
            <a:r>
              <a:rPr lang="en-US" sz="900" dirty="0"/>
              <a:t>AMSU – 	Advanced Microwave Sounding Unit</a:t>
            </a:r>
          </a:p>
          <a:p>
            <a:pPr marL="857250" lvl="1" indent="-771525" defTabSz="1196975">
              <a:lnSpc>
                <a:spcPct val="90000"/>
              </a:lnSpc>
              <a:buNone/>
              <a:tabLst>
                <a:tab pos="1376363" algn="l"/>
                <a:tab pos="5541963" algn="l"/>
              </a:tabLst>
            </a:pPr>
            <a:r>
              <a:rPr lang="en-US" sz="900" dirty="0"/>
              <a:t>ARE – 	Array Regulator Electronics</a:t>
            </a:r>
          </a:p>
          <a:p>
            <a:pPr marL="857250" lvl="1" indent="-771525" defTabSz="1196975">
              <a:lnSpc>
                <a:spcPct val="90000"/>
              </a:lnSpc>
              <a:buNone/>
              <a:tabLst>
                <a:tab pos="1376363" algn="l"/>
                <a:tab pos="5541963" algn="l"/>
              </a:tabLst>
            </a:pPr>
            <a:r>
              <a:rPr lang="en-US" sz="900" dirty="0"/>
              <a:t>ASAT – 	Anti-satellite Weapon</a:t>
            </a:r>
          </a:p>
          <a:p>
            <a:pPr marL="857250" lvl="1" indent="-771525" defTabSz="1196975">
              <a:lnSpc>
                <a:spcPct val="90000"/>
              </a:lnSpc>
              <a:buNone/>
              <a:tabLst>
                <a:tab pos="1376363" algn="l"/>
                <a:tab pos="5541963" algn="l"/>
              </a:tabLst>
            </a:pPr>
            <a:r>
              <a:rPr lang="en-US" sz="900" dirty="0"/>
              <a:t>BEOC –	Backup EOC</a:t>
            </a:r>
          </a:p>
          <a:p>
            <a:pPr marL="857250" lvl="1" indent="-771525" defTabSz="1196975">
              <a:lnSpc>
                <a:spcPct val="90000"/>
              </a:lnSpc>
              <a:buNone/>
              <a:tabLst>
                <a:tab pos="1376363" algn="l"/>
                <a:tab pos="5541963" algn="l"/>
              </a:tabLst>
            </a:pPr>
            <a:r>
              <a:rPr lang="en-US" sz="900" dirty="0"/>
              <a:t>BP – 	Best Practices</a:t>
            </a:r>
          </a:p>
          <a:p>
            <a:pPr marL="857250" lvl="1" indent="-771525" defTabSz="1196975">
              <a:lnSpc>
                <a:spcPct val="90000"/>
              </a:lnSpc>
              <a:buNone/>
              <a:tabLst>
                <a:tab pos="1376363" algn="l"/>
                <a:tab pos="5541963" algn="l"/>
              </a:tabLst>
            </a:pPr>
            <a:r>
              <a:rPr lang="en-US" sz="900" dirty="0"/>
              <a:t>CA – 	Conjunction Assessment</a:t>
            </a:r>
          </a:p>
          <a:p>
            <a:pPr marL="857250" lvl="1" indent="-771525" defTabSz="1196975">
              <a:lnSpc>
                <a:spcPct val="90000"/>
              </a:lnSpc>
              <a:buNone/>
              <a:tabLst>
                <a:tab pos="1376363" algn="l"/>
                <a:tab pos="5541963" algn="l"/>
              </a:tabLst>
            </a:pPr>
            <a:r>
              <a:rPr lang="en-US" sz="900" dirty="0"/>
              <a:t>CAM – 	Command Authorization Meeting </a:t>
            </a:r>
          </a:p>
          <a:p>
            <a:pPr marL="857250" lvl="1" indent="-771525" defTabSz="1196975">
              <a:lnSpc>
                <a:spcPct val="90000"/>
              </a:lnSpc>
              <a:buNone/>
              <a:tabLst>
                <a:tab pos="1376363" algn="l"/>
                <a:tab pos="5541963" algn="l"/>
              </a:tabLst>
            </a:pPr>
            <a:r>
              <a:rPr lang="en-US" sz="900" dirty="0"/>
              <a:t>CARA – 	Conjunction Assessment  Risk Analysis</a:t>
            </a:r>
          </a:p>
          <a:p>
            <a:pPr marL="857250" lvl="1" indent="-771525" defTabSz="1196975">
              <a:lnSpc>
                <a:spcPct val="90000"/>
              </a:lnSpc>
              <a:buNone/>
              <a:tabLst>
                <a:tab pos="1376363" algn="l"/>
                <a:tab pos="5541963" algn="l"/>
              </a:tabLst>
            </a:pPr>
            <a:r>
              <a:rPr lang="en-US" sz="900" dirty="0"/>
              <a:t>CDH – 	Command &amp; Data Handling</a:t>
            </a:r>
          </a:p>
          <a:p>
            <a:pPr marL="857250" lvl="1" indent="-771525" defTabSz="1196975">
              <a:lnSpc>
                <a:spcPct val="90000"/>
              </a:lnSpc>
              <a:buNone/>
              <a:tabLst>
                <a:tab pos="1376363" algn="l"/>
                <a:tab pos="5541963" algn="l"/>
              </a:tabLst>
            </a:pPr>
            <a:r>
              <a:rPr lang="en-US" sz="900" dirty="0"/>
              <a:t>CEF –	CERES Fore</a:t>
            </a:r>
          </a:p>
          <a:p>
            <a:pPr marL="857250" lvl="1" indent="-771525" defTabSz="1196975">
              <a:lnSpc>
                <a:spcPct val="90000"/>
              </a:lnSpc>
              <a:buNone/>
              <a:tabLst>
                <a:tab pos="1376363" algn="l"/>
                <a:tab pos="5541963" algn="l"/>
              </a:tabLst>
            </a:pPr>
            <a:r>
              <a:rPr lang="en-US" sz="900" dirty="0"/>
              <a:t>CEM –	Constellation Exit Maneuver</a:t>
            </a:r>
          </a:p>
          <a:p>
            <a:pPr marL="857250" lvl="1" indent="-771525" defTabSz="1196975">
              <a:lnSpc>
                <a:spcPct val="90000"/>
              </a:lnSpc>
              <a:buNone/>
              <a:tabLst>
                <a:tab pos="1376363" algn="l"/>
                <a:tab pos="5541963" algn="l"/>
              </a:tabLst>
            </a:pPr>
            <a:r>
              <a:rPr lang="en-US" sz="900" dirty="0"/>
              <a:t>CERES – 	Clouds and the Earth’s Radiant Energy System</a:t>
            </a:r>
          </a:p>
          <a:p>
            <a:pPr marL="857250" lvl="1" indent="-771525" defTabSz="1196975">
              <a:lnSpc>
                <a:spcPct val="90000"/>
              </a:lnSpc>
              <a:buNone/>
              <a:tabLst>
                <a:tab pos="1376363" algn="l"/>
                <a:tab pos="5541963" algn="l"/>
              </a:tabLst>
            </a:pPr>
            <a:r>
              <a:rPr lang="en-US" sz="900" dirty="0"/>
              <a:t>COTS – 	Commercial Off the Shelf</a:t>
            </a:r>
          </a:p>
          <a:p>
            <a:pPr marL="857250" lvl="1" indent="-771525" defTabSz="1196975">
              <a:lnSpc>
                <a:spcPct val="90000"/>
              </a:lnSpc>
              <a:buNone/>
              <a:tabLst>
                <a:tab pos="1376363" algn="l"/>
                <a:tab pos="5541963" algn="l"/>
              </a:tabLst>
            </a:pPr>
            <a:r>
              <a:rPr lang="en-US" sz="900" dirty="0"/>
              <a:t>CNES – 	Centre National </a:t>
            </a:r>
            <a:r>
              <a:rPr lang="en-US" sz="900" dirty="0" err="1"/>
              <a:t>d’Etudes</a:t>
            </a:r>
            <a:r>
              <a:rPr lang="en-US" sz="900" dirty="0"/>
              <a:t> </a:t>
            </a:r>
            <a:r>
              <a:rPr lang="en-US" sz="900" dirty="0" err="1"/>
              <a:t>Spatiales</a:t>
            </a:r>
            <a:endParaRPr lang="en-US" sz="900" dirty="0"/>
          </a:p>
          <a:p>
            <a:pPr marL="857250" lvl="1" indent="-771525" defTabSz="1196975">
              <a:lnSpc>
                <a:spcPct val="90000"/>
              </a:lnSpc>
              <a:buNone/>
              <a:tabLst>
                <a:tab pos="1376363" algn="l"/>
                <a:tab pos="5541963" algn="l"/>
              </a:tabLst>
            </a:pPr>
            <a:r>
              <a:rPr lang="en-US" sz="900" dirty="0"/>
              <a:t>CRMS – 	Collision Risk Management System</a:t>
            </a:r>
          </a:p>
          <a:p>
            <a:pPr marL="857250" lvl="1" indent="-771525" defTabSz="1196975">
              <a:lnSpc>
                <a:spcPct val="90000"/>
              </a:lnSpc>
              <a:buNone/>
              <a:tabLst>
                <a:tab pos="1376363" algn="l"/>
                <a:tab pos="5541963" algn="l"/>
              </a:tabLst>
            </a:pPr>
            <a:r>
              <a:rPr lang="en-US" sz="900" dirty="0"/>
              <a:t>CVT –	Constellation Visualization Tool</a:t>
            </a:r>
          </a:p>
          <a:p>
            <a:pPr marL="857250" lvl="1" indent="-771525" defTabSz="1196975">
              <a:lnSpc>
                <a:spcPct val="90000"/>
              </a:lnSpc>
              <a:buNone/>
              <a:tabLst>
                <a:tab pos="1376363" algn="l"/>
                <a:tab pos="5541963" algn="l"/>
              </a:tabLst>
            </a:pPr>
            <a:r>
              <a:rPr lang="en-US" sz="900" dirty="0"/>
              <a:t>DA –	Data Analysis</a:t>
            </a:r>
          </a:p>
          <a:p>
            <a:pPr marL="857250" lvl="1" indent="-771525" defTabSz="1196975">
              <a:lnSpc>
                <a:spcPct val="90000"/>
              </a:lnSpc>
              <a:buNone/>
              <a:tabLst>
                <a:tab pos="1376363" algn="l"/>
                <a:tab pos="5541963" algn="l"/>
              </a:tabLst>
            </a:pPr>
            <a:r>
              <a:rPr lang="en-US" sz="900" dirty="0"/>
              <a:t>DAM – 	Debris Avoidance Maneuver</a:t>
            </a:r>
          </a:p>
          <a:p>
            <a:pPr marL="857250" lvl="1" indent="-771525" defTabSz="1196975">
              <a:lnSpc>
                <a:spcPct val="90000"/>
              </a:lnSpc>
              <a:buNone/>
              <a:tabLst>
                <a:tab pos="1376363" algn="l"/>
                <a:tab pos="5541963" algn="l"/>
              </a:tabLst>
            </a:pPr>
            <a:r>
              <a:rPr lang="en-US" sz="900" dirty="0"/>
              <a:t>DAS – 	Debris Assessment Software</a:t>
            </a:r>
          </a:p>
          <a:p>
            <a:pPr marL="857250" lvl="1" indent="-771525" defTabSz="1196975">
              <a:lnSpc>
                <a:spcPct val="90000"/>
              </a:lnSpc>
              <a:buNone/>
              <a:tabLst>
                <a:tab pos="1376363" algn="l"/>
                <a:tab pos="5541963" algn="l"/>
              </a:tabLst>
            </a:pPr>
            <a:r>
              <a:rPr lang="en-US" sz="900" dirty="0"/>
              <a:t>DMUM – 	Drag Make-up Maneuver</a:t>
            </a:r>
          </a:p>
          <a:p>
            <a:pPr marL="857250" lvl="1" indent="-771525" defTabSz="1196975">
              <a:lnSpc>
                <a:spcPct val="90000"/>
              </a:lnSpc>
              <a:buNone/>
              <a:tabLst>
                <a:tab pos="1376363" algn="l"/>
                <a:tab pos="5541963" algn="l"/>
              </a:tabLst>
            </a:pPr>
            <a:r>
              <a:rPr lang="en-US" sz="900" dirty="0"/>
              <a:t>DTM –	Dual Thruster Module</a:t>
            </a:r>
          </a:p>
          <a:p>
            <a:pPr marL="857250" lvl="1" indent="-771525" defTabSz="1196975">
              <a:lnSpc>
                <a:spcPct val="90000"/>
              </a:lnSpc>
              <a:buNone/>
              <a:tabLst>
                <a:tab pos="1376363" algn="l"/>
                <a:tab pos="5541963" algn="l"/>
              </a:tabLst>
            </a:pPr>
            <a:r>
              <a:rPr lang="en-US" sz="900" dirty="0"/>
              <a:t>EA – 	EOS Automation</a:t>
            </a:r>
          </a:p>
          <a:p>
            <a:pPr marL="857250" lvl="1" indent="-771525" defTabSz="1196975">
              <a:lnSpc>
                <a:spcPct val="90000"/>
              </a:lnSpc>
              <a:buNone/>
              <a:tabLst>
                <a:tab pos="1376363" algn="l"/>
                <a:tab pos="5541963" algn="l"/>
              </a:tabLst>
            </a:pPr>
            <a:r>
              <a:rPr lang="en-US" sz="900" dirty="0"/>
              <a:t>EDT –	Eastern Daylight Time</a:t>
            </a:r>
          </a:p>
          <a:p>
            <a:pPr marL="857250" lvl="1" indent="-771525" defTabSz="1196975">
              <a:lnSpc>
                <a:spcPct val="90000"/>
              </a:lnSpc>
              <a:buNone/>
              <a:tabLst>
                <a:tab pos="1376363" algn="l"/>
                <a:tab pos="5541963" algn="l"/>
              </a:tabLst>
            </a:pPr>
            <a:r>
              <a:rPr lang="en-US" sz="900" dirty="0"/>
              <a:t>EOC –	EOS Operations Center</a:t>
            </a:r>
          </a:p>
          <a:p>
            <a:pPr marL="857250" lvl="1" indent="-771525" defTabSz="1196975">
              <a:lnSpc>
                <a:spcPct val="90000"/>
              </a:lnSpc>
              <a:buNone/>
              <a:tabLst>
                <a:tab pos="1376363" algn="l"/>
                <a:tab pos="5541963" algn="l"/>
              </a:tabLst>
            </a:pPr>
            <a:r>
              <a:rPr lang="en-US" sz="900" dirty="0"/>
              <a:t>EOL –	End of Life</a:t>
            </a:r>
          </a:p>
          <a:p>
            <a:pPr marL="857250" lvl="1" indent="-771525" defTabSz="1196975">
              <a:lnSpc>
                <a:spcPct val="90000"/>
              </a:lnSpc>
              <a:buNone/>
              <a:tabLst>
                <a:tab pos="1376363" algn="l"/>
                <a:tab pos="5541963" algn="l"/>
              </a:tabLst>
            </a:pPr>
            <a:r>
              <a:rPr lang="en-US" sz="900" dirty="0"/>
              <a:t>EOM – 	End of Mission</a:t>
            </a:r>
          </a:p>
          <a:p>
            <a:pPr marL="857250" lvl="1" indent="-771525" defTabSz="1196975">
              <a:lnSpc>
                <a:spcPct val="90000"/>
              </a:lnSpc>
              <a:buNone/>
              <a:tabLst>
                <a:tab pos="1376363" algn="l"/>
                <a:tab pos="5541963" algn="l"/>
              </a:tabLst>
            </a:pPr>
            <a:r>
              <a:rPr lang="en-US" sz="900" dirty="0"/>
              <a:t>EOMP –	End of Mission Plan</a:t>
            </a:r>
          </a:p>
          <a:p>
            <a:pPr marL="857250" lvl="1" indent="-771525" defTabSz="1196975">
              <a:lnSpc>
                <a:spcPct val="90000"/>
              </a:lnSpc>
              <a:buNone/>
              <a:tabLst>
                <a:tab pos="1376363" algn="l"/>
                <a:tab pos="5541963" algn="l"/>
              </a:tabLst>
            </a:pPr>
            <a:r>
              <a:rPr lang="en-US" sz="900" dirty="0"/>
              <a:t>EOPM – 	End of Prime Mission</a:t>
            </a:r>
          </a:p>
          <a:p>
            <a:pPr marL="857250" lvl="1" indent="-771525" defTabSz="1196975">
              <a:lnSpc>
                <a:spcPct val="90000"/>
              </a:lnSpc>
              <a:buNone/>
              <a:tabLst>
                <a:tab pos="1376363" algn="l"/>
                <a:tab pos="5541963" algn="l"/>
              </a:tabLst>
            </a:pPr>
            <a:r>
              <a:rPr lang="en-US" sz="900" dirty="0"/>
              <a:t>EOS – 	Earth Observing System</a:t>
            </a:r>
          </a:p>
          <a:p>
            <a:pPr marL="857250" lvl="1" indent="-771525" defTabSz="1196975">
              <a:lnSpc>
                <a:spcPct val="90000"/>
              </a:lnSpc>
              <a:buNone/>
              <a:tabLst>
                <a:tab pos="1376363" algn="l"/>
                <a:tab pos="5541963" algn="l"/>
              </a:tabLst>
            </a:pPr>
            <a:r>
              <a:rPr lang="en-US" sz="900" dirty="0"/>
              <a:t>EPS – 	Electrical Power System</a:t>
            </a:r>
          </a:p>
          <a:p>
            <a:pPr marL="857250" lvl="1" indent="-771525" defTabSz="1196975">
              <a:lnSpc>
                <a:spcPct val="90000"/>
              </a:lnSpc>
              <a:buNone/>
              <a:tabLst>
                <a:tab pos="1376363" algn="l"/>
                <a:tab pos="5541963" algn="l"/>
              </a:tabLst>
            </a:pPr>
            <a:r>
              <a:rPr lang="en-US" sz="900" dirty="0"/>
              <a:t>ESC – 	Earth Science Constellation</a:t>
            </a:r>
          </a:p>
          <a:p>
            <a:pPr marL="857250" lvl="1" indent="-771525" defTabSz="1196975">
              <a:lnSpc>
                <a:spcPct val="90000"/>
              </a:lnSpc>
              <a:buNone/>
              <a:tabLst>
                <a:tab pos="1376363" algn="l"/>
                <a:tab pos="5541963" algn="l"/>
              </a:tabLst>
            </a:pPr>
            <a:r>
              <a:rPr lang="en-US" sz="900" dirty="0"/>
              <a:t>ESMO – 	Earth Science Mission Operations</a:t>
            </a:r>
          </a:p>
          <a:p>
            <a:pPr marL="857250" lvl="1" indent="-771525" defTabSz="1196975">
              <a:lnSpc>
                <a:spcPct val="90000"/>
              </a:lnSpc>
              <a:buNone/>
              <a:tabLst>
                <a:tab pos="1376363" algn="l"/>
                <a:tab pos="5541963" algn="l"/>
              </a:tabLst>
            </a:pPr>
            <a:r>
              <a:rPr lang="en-US" sz="900" dirty="0"/>
              <a:t>FDS – 	Flight Dynamics System</a:t>
            </a:r>
          </a:p>
          <a:p>
            <a:pPr marL="857250" lvl="1" indent="-771525" defTabSz="1196975">
              <a:lnSpc>
                <a:spcPct val="90000"/>
              </a:lnSpc>
              <a:buNone/>
              <a:tabLst>
                <a:tab pos="1376363" algn="l"/>
                <a:tab pos="5541963" algn="l"/>
              </a:tabLst>
            </a:pPr>
            <a:r>
              <a:rPr lang="en-US" sz="900" dirty="0"/>
              <a:t>FDSS-III – 	Flight Dynamics Support Services III contract</a:t>
            </a:r>
          </a:p>
          <a:p>
            <a:pPr marL="857250" lvl="1" indent="-771525" defTabSz="1196975">
              <a:lnSpc>
                <a:spcPct val="90000"/>
              </a:lnSpc>
              <a:buNone/>
              <a:tabLst>
                <a:tab pos="1376363" algn="l"/>
                <a:tab pos="5541963" algn="l"/>
              </a:tabLst>
            </a:pPr>
            <a:r>
              <a:rPr lang="en-US" sz="900" dirty="0"/>
              <a:t>FOT – 	Flight Operations Team</a:t>
            </a:r>
          </a:p>
          <a:p>
            <a:pPr marL="857250" lvl="1" indent="-771525" defTabSz="1196975">
              <a:lnSpc>
                <a:spcPct val="90000"/>
              </a:lnSpc>
              <a:buNone/>
              <a:tabLst>
                <a:tab pos="1376363" algn="l"/>
                <a:tab pos="5541963" algn="l"/>
              </a:tabLst>
            </a:pPr>
            <a:r>
              <a:rPr lang="en-US" sz="900" dirty="0"/>
              <a:t>FSW – 	Flight Software</a:t>
            </a:r>
          </a:p>
          <a:p>
            <a:pPr marL="857250" lvl="1" indent="-771525" defTabSz="1196975">
              <a:lnSpc>
                <a:spcPct val="90000"/>
              </a:lnSpc>
              <a:buNone/>
              <a:tabLst>
                <a:tab pos="1376363" algn="l"/>
                <a:tab pos="5541963" algn="l"/>
              </a:tabLst>
            </a:pPr>
            <a:r>
              <a:rPr lang="en-US" sz="900" dirty="0"/>
              <a:t>FY – 	Fiscal Year</a:t>
            </a:r>
          </a:p>
          <a:p>
            <a:pPr marL="857250" lvl="1" indent="-771525" defTabSz="1196975">
              <a:lnSpc>
                <a:spcPct val="90000"/>
              </a:lnSpc>
              <a:buNone/>
              <a:tabLst>
                <a:tab pos="1376363" algn="l"/>
                <a:tab pos="5541963" algn="l"/>
              </a:tabLst>
            </a:pPr>
            <a:r>
              <a:rPr lang="en-US" sz="900" dirty="0"/>
              <a:t>GCOM-W1 –	Global Change Observation Mission for Water (1)</a:t>
            </a:r>
          </a:p>
          <a:p>
            <a:pPr marL="857250" lvl="1" indent="-771525" defTabSz="1196975">
              <a:lnSpc>
                <a:spcPct val="90000"/>
              </a:lnSpc>
              <a:buNone/>
              <a:tabLst>
                <a:tab pos="1376363" algn="l"/>
                <a:tab pos="5541963" algn="l"/>
              </a:tabLst>
            </a:pPr>
            <a:r>
              <a:rPr lang="en-US" sz="900" dirty="0"/>
              <a:t>GMT – 	Greenwich Mean Time</a:t>
            </a:r>
          </a:p>
          <a:p>
            <a:pPr marL="857250" lvl="1" indent="-771525" defTabSz="1196975">
              <a:lnSpc>
                <a:spcPct val="90000"/>
              </a:lnSpc>
              <a:buNone/>
              <a:tabLst>
                <a:tab pos="1376363" algn="l"/>
                <a:tab pos="5541963" algn="l"/>
              </a:tabLst>
            </a:pPr>
            <a:r>
              <a:rPr lang="en-US" sz="900" dirty="0"/>
              <a:t>GN&amp;C – 	Guidance Navigation &amp; Control</a:t>
            </a:r>
          </a:p>
          <a:p>
            <a:pPr marL="857250" lvl="1" indent="-771525" defTabSz="1196975">
              <a:lnSpc>
                <a:spcPct val="90000"/>
              </a:lnSpc>
              <a:buNone/>
              <a:tabLst>
                <a:tab pos="1376363" algn="l"/>
                <a:tab pos="5541963" algn="l"/>
              </a:tabLst>
            </a:pPr>
            <a:r>
              <a:rPr lang="en-US" sz="900" dirty="0"/>
              <a:t>GPM –	Global Precipitation Measurement</a:t>
            </a:r>
          </a:p>
          <a:p>
            <a:pPr marL="857250" lvl="1" indent="-771525" defTabSz="1196975">
              <a:lnSpc>
                <a:spcPct val="90000"/>
              </a:lnSpc>
              <a:buNone/>
              <a:tabLst>
                <a:tab pos="1376363" algn="l"/>
                <a:tab pos="5541963" algn="l"/>
              </a:tabLst>
            </a:pPr>
            <a:r>
              <a:rPr lang="en-US" sz="900" dirty="0"/>
              <a:t>GTE – 	Ground Track Error</a:t>
            </a:r>
          </a:p>
          <a:p>
            <a:pPr marL="857250" lvl="1" indent="-771525" defTabSz="1196975">
              <a:lnSpc>
                <a:spcPct val="90000"/>
              </a:lnSpc>
              <a:buNone/>
              <a:tabLst>
                <a:tab pos="1376363" algn="l"/>
                <a:tab pos="5541963" algn="l"/>
              </a:tabLst>
            </a:pPr>
            <a:r>
              <a:rPr lang="en-US" sz="900" dirty="0"/>
              <a:t>HIE – 	High Interest Event</a:t>
            </a:r>
          </a:p>
          <a:p>
            <a:pPr marL="857250" lvl="1" indent="-771525" defTabSz="1196975">
              <a:lnSpc>
                <a:spcPct val="90000"/>
              </a:lnSpc>
              <a:buNone/>
              <a:tabLst>
                <a:tab pos="1376363" algn="l"/>
                <a:tab pos="5541963" algn="l"/>
              </a:tabLst>
            </a:pPr>
            <a:r>
              <a:rPr lang="en-US" sz="900" dirty="0"/>
              <a:t>HQ – 	Headquarters</a:t>
            </a:r>
          </a:p>
          <a:p>
            <a:pPr marL="857250" lvl="1" indent="-771525" defTabSz="1196975">
              <a:lnSpc>
                <a:spcPct val="90000"/>
              </a:lnSpc>
              <a:buNone/>
              <a:tabLst>
                <a:tab pos="1376363" algn="l"/>
                <a:tab pos="5541963" algn="l"/>
              </a:tabLst>
            </a:pPr>
            <a:r>
              <a:rPr lang="en-US" sz="900" dirty="0"/>
              <a:t>HSB – 	Humidity Sounder for Brazil</a:t>
            </a:r>
          </a:p>
          <a:p>
            <a:pPr marL="857250" lvl="1" indent="-771525" defTabSz="1196975">
              <a:lnSpc>
                <a:spcPct val="90000"/>
              </a:lnSpc>
              <a:buNone/>
              <a:tabLst>
                <a:tab pos="1376363" algn="l"/>
                <a:tab pos="5541963" algn="l"/>
              </a:tabLst>
            </a:pPr>
            <a:r>
              <a:rPr lang="en-US" sz="900" dirty="0"/>
              <a:t>IAM – 	Inclination Adjustment Maneuver</a:t>
            </a:r>
          </a:p>
          <a:p>
            <a:pPr marL="857250" lvl="1" indent="-771525" defTabSz="1196975">
              <a:lnSpc>
                <a:spcPct val="90000"/>
              </a:lnSpc>
              <a:buNone/>
              <a:tabLst>
                <a:tab pos="1376363" algn="l"/>
                <a:tab pos="5541963" algn="l"/>
              </a:tabLst>
            </a:pPr>
            <a:r>
              <a:rPr lang="en-US" sz="900" dirty="0"/>
              <a:t>JAXA – 	Japan Aerospace Exploration Agency</a:t>
            </a:r>
          </a:p>
          <a:p>
            <a:pPr marL="857250" lvl="1" indent="-771525" defTabSz="1196975">
              <a:lnSpc>
                <a:spcPct val="90000"/>
              </a:lnSpc>
              <a:buNone/>
              <a:tabLst>
                <a:tab pos="1376363" algn="l"/>
                <a:tab pos="5541963" algn="l"/>
              </a:tabLst>
            </a:pPr>
            <a:r>
              <a:rPr lang="en-US" sz="900" dirty="0"/>
              <a:t>kg – 	kilogram</a:t>
            </a:r>
          </a:p>
          <a:p>
            <a:pPr marL="857250" lvl="1" indent="-771525" defTabSz="1196975">
              <a:lnSpc>
                <a:spcPct val="90000"/>
              </a:lnSpc>
              <a:buNone/>
              <a:tabLst>
                <a:tab pos="1376363" algn="l"/>
                <a:tab pos="5541963" algn="l"/>
              </a:tabLst>
            </a:pPr>
            <a:r>
              <a:rPr lang="en-US" sz="900" dirty="0"/>
              <a:t>km – 	kilometer</a:t>
            </a:r>
          </a:p>
          <a:p>
            <a:pPr marL="857250" lvl="1" indent="-771525" defTabSz="1196975">
              <a:lnSpc>
                <a:spcPct val="90000"/>
              </a:lnSpc>
              <a:buNone/>
              <a:tabLst>
                <a:tab pos="1376363" algn="l"/>
                <a:tab pos="5541963" algn="l"/>
              </a:tabLst>
            </a:pPr>
            <a:r>
              <a:rPr lang="en-US" sz="900" dirty="0"/>
              <a:t>L0 – 	Level-Zero</a:t>
            </a:r>
          </a:p>
          <a:p>
            <a:pPr marL="857250" lvl="1" indent="-771525" defTabSz="1196975">
              <a:lnSpc>
                <a:spcPct val="90000"/>
              </a:lnSpc>
              <a:buNone/>
              <a:tabLst>
                <a:tab pos="1376363" algn="l"/>
                <a:tab pos="5541963" algn="l"/>
              </a:tabLst>
            </a:pPr>
            <a:r>
              <a:rPr lang="en-US" sz="900" dirty="0"/>
              <a:t>m –	meter</a:t>
            </a:r>
          </a:p>
          <a:p>
            <a:pPr marL="857250" lvl="1" indent="-771525" defTabSz="1196975">
              <a:lnSpc>
                <a:spcPct val="90000"/>
              </a:lnSpc>
              <a:buNone/>
              <a:tabLst>
                <a:tab pos="1376363" algn="l"/>
                <a:tab pos="5541963" algn="l"/>
              </a:tabLst>
            </a:pPr>
            <a:r>
              <a:rPr lang="en-US" sz="900" dirty="0"/>
              <a:t>min –	minute</a:t>
            </a:r>
          </a:p>
          <a:p>
            <a:pPr marL="857250" lvl="1" indent="-771525" defTabSz="1196975">
              <a:lnSpc>
                <a:spcPct val="90000"/>
              </a:lnSpc>
              <a:buNone/>
              <a:tabLst>
                <a:tab pos="1376363" algn="l"/>
                <a:tab pos="5541963" algn="l"/>
              </a:tabLst>
            </a:pPr>
            <a:r>
              <a:rPr lang="en-US" sz="900" dirty="0"/>
              <a:t>MLT – 	Mean Local Time</a:t>
            </a:r>
          </a:p>
          <a:p>
            <a:pPr marL="857250" lvl="1" indent="-771525" defTabSz="1196975">
              <a:lnSpc>
                <a:spcPct val="90000"/>
              </a:lnSpc>
              <a:buNone/>
              <a:tabLst>
                <a:tab pos="1376363" algn="l"/>
                <a:tab pos="5541963" algn="l"/>
              </a:tabLst>
            </a:pPr>
            <a:r>
              <a:rPr lang="en-US" sz="900" dirty="0"/>
              <a:t>MMOD	Micrometeorite Orbital Debris</a:t>
            </a:r>
          </a:p>
          <a:p>
            <a:pPr marL="857250" lvl="1" indent="-771525" defTabSz="1196975">
              <a:lnSpc>
                <a:spcPct val="90000"/>
              </a:lnSpc>
              <a:buNone/>
              <a:tabLst>
                <a:tab pos="1376363" algn="l"/>
                <a:tab pos="5541963" algn="l"/>
              </a:tabLst>
            </a:pPr>
            <a:r>
              <a:rPr lang="en-US" sz="900" dirty="0"/>
              <a:t>MOCA –	Mission Operations Conjunction Assessment</a:t>
            </a:r>
          </a:p>
          <a:p>
            <a:pPr marL="857250" lvl="1" indent="-771525" defTabSz="1196975">
              <a:lnSpc>
                <a:spcPct val="90000"/>
              </a:lnSpc>
              <a:buNone/>
              <a:tabLst>
                <a:tab pos="1376363" algn="l"/>
                <a:tab pos="5541963" algn="l"/>
              </a:tabLst>
            </a:pPr>
            <a:r>
              <a:rPr lang="en-US" sz="900" dirty="0"/>
              <a:t>MODIS – 	Moderate Resolution Imaging Spectroradiometer</a:t>
            </a:r>
          </a:p>
          <a:p>
            <a:pPr marL="857250" lvl="1" indent="-771525" defTabSz="1196975">
              <a:lnSpc>
                <a:spcPct val="90000"/>
              </a:lnSpc>
              <a:buNone/>
              <a:tabLst>
                <a:tab pos="1376363" algn="l"/>
                <a:tab pos="5541963" algn="l"/>
              </a:tabLst>
            </a:pPr>
            <a:r>
              <a:rPr lang="en-US" sz="900" dirty="0"/>
              <a:t>MOU –	Memorandum of Understanding</a:t>
            </a:r>
          </a:p>
          <a:p>
            <a:pPr marL="857250" lvl="1" indent="-771525" defTabSz="1196975">
              <a:lnSpc>
                <a:spcPct val="90000"/>
              </a:lnSpc>
              <a:buNone/>
              <a:tabLst>
                <a:tab pos="1376363" algn="l"/>
                <a:tab pos="5541963" algn="l"/>
              </a:tabLst>
            </a:pPr>
            <a:r>
              <a:rPr lang="en-US" sz="900" dirty="0"/>
              <a:t>MOWG – 	Mission Operations Working Group</a:t>
            </a:r>
          </a:p>
          <a:p>
            <a:pPr marL="857250" lvl="1" indent="-771525" defTabSz="1196975">
              <a:lnSpc>
                <a:spcPct val="90000"/>
              </a:lnSpc>
              <a:buNone/>
              <a:tabLst>
                <a:tab pos="1376363" algn="l"/>
                <a:tab pos="5541963" algn="l"/>
              </a:tabLst>
            </a:pPr>
            <a:r>
              <a:rPr lang="en-US" sz="900" dirty="0"/>
              <a:t>NASA – 	National Aeronautics &amp; Space Administration</a:t>
            </a:r>
          </a:p>
          <a:p>
            <a:pPr marL="857250" lvl="1" indent="-771525" defTabSz="1196975">
              <a:lnSpc>
                <a:spcPct val="90000"/>
              </a:lnSpc>
              <a:buNone/>
              <a:tabLst>
                <a:tab pos="1376363" algn="l"/>
                <a:tab pos="5541963" algn="l"/>
              </a:tabLst>
            </a:pPr>
            <a:r>
              <a:rPr lang="en-US" sz="900" dirty="0"/>
              <a:t>NID – 	NASA Interim Directive</a:t>
            </a:r>
          </a:p>
          <a:p>
            <a:pPr marL="857250" lvl="1" indent="-771525" defTabSz="1196975">
              <a:lnSpc>
                <a:spcPct val="90000"/>
              </a:lnSpc>
              <a:buNone/>
              <a:tabLst>
                <a:tab pos="1376363" algn="l"/>
                <a:tab pos="5541963" algn="l"/>
              </a:tabLst>
            </a:pPr>
            <a:r>
              <a:rPr lang="en-US" sz="900" dirty="0"/>
              <a:t>OCO-2 –	Orbiting Carbon Observatory-2</a:t>
            </a:r>
          </a:p>
          <a:p>
            <a:pPr marL="857250" lvl="1" indent="-771525" defTabSz="1196975">
              <a:lnSpc>
                <a:spcPct val="90000"/>
              </a:lnSpc>
              <a:buNone/>
              <a:tabLst>
                <a:tab pos="1376363" algn="l"/>
                <a:tab pos="5541963" algn="l"/>
              </a:tabLst>
            </a:pPr>
            <a:r>
              <a:rPr lang="en-US" sz="900" dirty="0"/>
              <a:t>Ops –	Operations</a:t>
            </a:r>
          </a:p>
          <a:p>
            <a:pPr marL="857250" lvl="1" indent="-771525" defTabSz="1196975">
              <a:lnSpc>
                <a:spcPct val="90000"/>
              </a:lnSpc>
              <a:buNone/>
              <a:tabLst>
                <a:tab pos="1376363" algn="l"/>
                <a:tab pos="5541963" algn="l"/>
              </a:tabLst>
            </a:pPr>
            <a:r>
              <a:rPr lang="en-US" sz="900" dirty="0"/>
              <a:t>ORR – 	Operational Readiness Review</a:t>
            </a:r>
          </a:p>
          <a:p>
            <a:pPr marL="857250" lvl="1" indent="-771525" defTabSz="1196975">
              <a:lnSpc>
                <a:spcPct val="90000"/>
              </a:lnSpc>
              <a:buNone/>
              <a:tabLst>
                <a:tab pos="1376363" algn="l"/>
                <a:tab pos="5541963" algn="l"/>
              </a:tabLst>
            </a:pPr>
            <a:r>
              <a:rPr lang="en-US" sz="900" dirty="0"/>
              <a:t>PARASOL –	Polarization &amp; Anisotropy of </a:t>
            </a:r>
            <a:r>
              <a:rPr lang="en-US" sz="900" dirty="0" err="1"/>
              <a:t>Reflectances</a:t>
            </a:r>
            <a:r>
              <a:rPr lang="en-US" sz="900" dirty="0"/>
              <a:t> for Atmospheric Sciences coupled with Observations from a Lidar</a:t>
            </a:r>
          </a:p>
          <a:p>
            <a:pPr marL="857250" lvl="1" indent="-771525" defTabSz="1196975">
              <a:lnSpc>
                <a:spcPct val="90000"/>
              </a:lnSpc>
              <a:buNone/>
              <a:tabLst>
                <a:tab pos="1376363" algn="l"/>
                <a:tab pos="5541963" algn="l"/>
              </a:tabLst>
            </a:pPr>
            <a:r>
              <a:rPr lang="en-US" sz="900" dirty="0"/>
              <a:t>PLM –	Perigee Lowering Maneuvers</a:t>
            </a:r>
          </a:p>
          <a:p>
            <a:pPr marL="857250" lvl="1" indent="-771525" defTabSz="1196975">
              <a:lnSpc>
                <a:spcPct val="90000"/>
              </a:lnSpc>
              <a:buNone/>
              <a:tabLst>
                <a:tab pos="1376363" algn="l"/>
                <a:tab pos="5541963" algn="l"/>
              </a:tabLst>
            </a:pPr>
            <a:r>
              <a:rPr lang="en-US" sz="900" dirty="0"/>
              <a:t>PMCOC –	Post Maneuver Conjunction of Concern</a:t>
            </a:r>
          </a:p>
          <a:p>
            <a:pPr marL="857250" lvl="1" indent="-771525" defTabSz="1196975">
              <a:lnSpc>
                <a:spcPct val="90000"/>
              </a:lnSpc>
              <a:buNone/>
              <a:tabLst>
                <a:tab pos="1376363" algn="l"/>
                <a:tab pos="5541963" algn="l"/>
              </a:tabLst>
            </a:pPr>
            <a:r>
              <a:rPr lang="en-US" sz="900" dirty="0"/>
              <a:t>PROP –  	Propulsion</a:t>
            </a:r>
          </a:p>
          <a:p>
            <a:pPr marL="857250" lvl="1" indent="-771525" defTabSz="1196975">
              <a:lnSpc>
                <a:spcPct val="90000"/>
              </a:lnSpc>
              <a:buNone/>
              <a:tabLst>
                <a:tab pos="1376363" algn="l"/>
                <a:tab pos="5541963" algn="l"/>
              </a:tabLst>
            </a:pPr>
            <a:r>
              <a:rPr lang="en-US" sz="900" dirty="0"/>
              <a:t>PS – 	Project Scientists</a:t>
            </a:r>
          </a:p>
          <a:p>
            <a:pPr marL="857250" lvl="1" indent="-771525" defTabSz="1196975">
              <a:lnSpc>
                <a:spcPct val="90000"/>
              </a:lnSpc>
              <a:buNone/>
              <a:tabLst>
                <a:tab pos="1376363" algn="l"/>
                <a:tab pos="5541963" algn="l"/>
              </a:tabLst>
            </a:pPr>
            <a:r>
              <a:rPr lang="en-US" sz="900" dirty="0"/>
              <a:t>PVT –	Pressure, Volume, &amp; Temperature</a:t>
            </a:r>
          </a:p>
          <a:p>
            <a:pPr marL="857250" lvl="1" indent="-771525" defTabSz="1196975">
              <a:lnSpc>
                <a:spcPct val="90000"/>
              </a:lnSpc>
              <a:buNone/>
              <a:tabLst>
                <a:tab pos="1376363" algn="l"/>
                <a:tab pos="5541963" algn="l"/>
              </a:tabLst>
            </a:pPr>
            <a:r>
              <a:rPr lang="en-US" sz="900" dirty="0"/>
              <a:t>RMM – 	Risk Mitigation Maneuver</a:t>
            </a:r>
          </a:p>
          <a:p>
            <a:pPr marL="857250" lvl="1" indent="-771525" defTabSz="1196975">
              <a:lnSpc>
                <a:spcPct val="90000"/>
              </a:lnSpc>
              <a:buNone/>
              <a:tabLst>
                <a:tab pos="1376363" algn="l"/>
                <a:tab pos="5541963" algn="l"/>
              </a:tabLst>
            </a:pPr>
            <a:r>
              <a:rPr lang="en-US" sz="900" dirty="0"/>
              <a:t>RW – 	Reaction Wheels</a:t>
            </a:r>
          </a:p>
          <a:p>
            <a:pPr marL="857250" lvl="1" indent="-771525" defTabSz="1196975">
              <a:lnSpc>
                <a:spcPct val="90000"/>
              </a:lnSpc>
              <a:buNone/>
              <a:tabLst>
                <a:tab pos="1376363" algn="l"/>
                <a:tab pos="5541963" algn="l"/>
              </a:tabLst>
            </a:pPr>
            <a:r>
              <a:rPr lang="en-US" sz="900" dirty="0"/>
              <a:t>s or sec –	second</a:t>
            </a:r>
          </a:p>
          <a:p>
            <a:pPr marL="857250" lvl="1" indent="-771525" defTabSz="1196975">
              <a:lnSpc>
                <a:spcPct val="90000"/>
              </a:lnSpc>
              <a:buNone/>
              <a:tabLst>
                <a:tab pos="1376363" algn="l"/>
                <a:tab pos="5541963" algn="l"/>
              </a:tabLst>
            </a:pPr>
            <a:r>
              <a:rPr lang="en-US" sz="900" dirty="0"/>
              <a:t>SA – 	Solar Array</a:t>
            </a:r>
          </a:p>
          <a:p>
            <a:pPr marL="857250" lvl="1" indent="-771525" defTabSz="1196975">
              <a:lnSpc>
                <a:spcPct val="90000"/>
              </a:lnSpc>
              <a:buNone/>
              <a:tabLst>
                <a:tab pos="1376363" algn="l"/>
                <a:tab pos="5541963" algn="l"/>
              </a:tabLst>
            </a:pPr>
            <a:r>
              <a:rPr lang="en-US" sz="900" dirty="0"/>
              <a:t>S/C – 	Spacecraft</a:t>
            </a:r>
          </a:p>
          <a:p>
            <a:pPr marL="857250" lvl="1" indent="-771525" defTabSz="1196975">
              <a:lnSpc>
                <a:spcPct val="90000"/>
              </a:lnSpc>
              <a:buNone/>
              <a:tabLst>
                <a:tab pos="1376363" algn="l"/>
                <a:tab pos="5541963" algn="l"/>
              </a:tabLst>
            </a:pPr>
            <a:r>
              <a:rPr lang="en-US" sz="900" dirty="0"/>
              <a:t>SEU –	Single Event Upset</a:t>
            </a:r>
          </a:p>
          <a:p>
            <a:pPr marL="857250" lvl="1" indent="-771525" defTabSz="1196975">
              <a:lnSpc>
                <a:spcPct val="90000"/>
              </a:lnSpc>
              <a:buNone/>
              <a:tabLst>
                <a:tab pos="1376363" algn="l"/>
                <a:tab pos="5541963" algn="l"/>
              </a:tabLst>
            </a:pPr>
            <a:r>
              <a:rPr lang="en-US" sz="900" dirty="0"/>
              <a:t>SME –	Subject Matter Expert</a:t>
            </a:r>
          </a:p>
          <a:p>
            <a:pPr marL="857250" lvl="1" indent="-771525" defTabSz="1196975">
              <a:lnSpc>
                <a:spcPct val="90000"/>
              </a:lnSpc>
              <a:buNone/>
              <a:tabLst>
                <a:tab pos="1376363" algn="l"/>
                <a:tab pos="5541963" algn="l"/>
              </a:tabLst>
            </a:pPr>
            <a:r>
              <a:rPr lang="en-US" sz="900" dirty="0"/>
              <a:t>SSR – 	Solid State Recorder</a:t>
            </a:r>
          </a:p>
          <a:p>
            <a:pPr marL="857250" lvl="1" indent="-771525" defTabSz="1196975">
              <a:lnSpc>
                <a:spcPct val="90000"/>
              </a:lnSpc>
              <a:buNone/>
              <a:tabLst>
                <a:tab pos="1376363" algn="l"/>
                <a:tab pos="5541963" algn="l"/>
              </a:tabLst>
            </a:pPr>
            <a:r>
              <a:rPr lang="en-US" sz="900" dirty="0"/>
              <a:t>TBC –	To Be Confirmed</a:t>
            </a:r>
          </a:p>
          <a:p>
            <a:pPr marL="857250" lvl="1" indent="-771525" defTabSz="1196975">
              <a:lnSpc>
                <a:spcPct val="90000"/>
              </a:lnSpc>
              <a:buNone/>
              <a:tabLst>
                <a:tab pos="1376363" algn="l"/>
                <a:tab pos="5541963" algn="l"/>
              </a:tabLst>
            </a:pPr>
            <a:r>
              <a:rPr lang="en-US" sz="900" dirty="0"/>
              <a:t>TBD – 	To Be Determined</a:t>
            </a:r>
          </a:p>
          <a:p>
            <a:pPr marL="857250" lvl="1" indent="-771525" defTabSz="1196975">
              <a:lnSpc>
                <a:spcPct val="90000"/>
              </a:lnSpc>
              <a:buNone/>
              <a:tabLst>
                <a:tab pos="1376363" algn="l"/>
                <a:tab pos="5541963" algn="l"/>
              </a:tabLst>
            </a:pPr>
            <a:r>
              <a:rPr lang="en-US" sz="900" dirty="0"/>
              <a:t>TCS – 	Thermal Control System</a:t>
            </a:r>
          </a:p>
          <a:p>
            <a:pPr marL="857250" lvl="1" indent="-771525" defTabSz="1196975">
              <a:lnSpc>
                <a:spcPct val="90000"/>
              </a:lnSpc>
              <a:buNone/>
              <a:tabLst>
                <a:tab pos="1376363" algn="l"/>
                <a:tab pos="5541963" algn="l"/>
              </a:tabLst>
            </a:pPr>
            <a:r>
              <a:rPr lang="en-US" sz="900" dirty="0"/>
              <a:t>US –	United States</a:t>
            </a:r>
          </a:p>
          <a:p>
            <a:pPr marL="857250" lvl="1" indent="-771525" defTabSz="1196975">
              <a:lnSpc>
                <a:spcPct val="90000"/>
              </a:lnSpc>
              <a:buNone/>
              <a:tabLst>
                <a:tab pos="1376363" algn="l"/>
                <a:tab pos="5541963" algn="l"/>
              </a:tabLst>
            </a:pPr>
            <a:r>
              <a:rPr lang="en-US" sz="900" dirty="0"/>
              <a:t>USGS – 	United States Geological Survey</a:t>
            </a:r>
          </a:p>
          <a:p>
            <a:pPr marL="857250" lvl="1" indent="-771525" defTabSz="1196975">
              <a:lnSpc>
                <a:spcPct val="90000"/>
              </a:lnSpc>
              <a:buNone/>
              <a:tabLst>
                <a:tab pos="1376363" algn="l"/>
                <a:tab pos="5541963" algn="l"/>
              </a:tabLst>
            </a:pPr>
            <a:r>
              <a:rPr lang="en-US" sz="900" dirty="0"/>
              <a:t>WRS – 	World Reference System</a:t>
            </a:r>
          </a:p>
          <a:p>
            <a:pPr marL="857250" lvl="1" indent="-771525" defTabSz="1196975">
              <a:lnSpc>
                <a:spcPct val="90000"/>
              </a:lnSpc>
              <a:buNone/>
              <a:tabLst>
                <a:tab pos="5541963" algn="l"/>
              </a:tabLst>
            </a:pPr>
            <a:endParaRPr lang="en-US" sz="900" dirty="0"/>
          </a:p>
        </p:txBody>
      </p:sp>
      <p:sp>
        <p:nvSpPr>
          <p:cNvPr id="2" name="Footer Placeholder 1"/>
          <p:cNvSpPr>
            <a:spLocks noGrp="1"/>
          </p:cNvSpPr>
          <p:nvPr>
            <p:ph type="ftr" sz="quarter" idx="10"/>
          </p:nvPr>
        </p:nvSpPr>
        <p:spPr/>
        <p:txBody>
          <a:bodyPr/>
          <a:lstStyle/>
          <a:p>
            <a:pPr>
              <a:defRPr/>
            </a:pPr>
            <a:r>
              <a:rPr lang="en-US"/>
              <a:t>ESC MOWG Meeting - May 2022 - GSFC Virtual Meeting</a:t>
            </a:r>
            <a:endParaRPr lang="en-US" dirty="0"/>
          </a:p>
        </p:txBody>
      </p:sp>
      <p:sp>
        <p:nvSpPr>
          <p:cNvPr id="3" name="Date Placeholder 2"/>
          <p:cNvSpPr>
            <a:spLocks noGrp="1"/>
          </p:cNvSpPr>
          <p:nvPr>
            <p:ph type="dt" sz="half" idx="11"/>
          </p:nvPr>
        </p:nvSpPr>
        <p:spPr/>
        <p:txBody>
          <a:bodyPr/>
          <a:lstStyle/>
          <a:p>
            <a:pPr>
              <a:defRPr/>
            </a:pPr>
            <a:r>
              <a:rPr lang="en-US"/>
              <a:t>5/17/2022</a:t>
            </a:r>
            <a:endParaRPr lang="en-US" dirty="0"/>
          </a:p>
        </p:txBody>
      </p:sp>
    </p:spTree>
    <p:extLst>
      <p:ext uri="{BB962C8B-B14F-4D97-AF65-F5344CB8AC3E}">
        <p14:creationId xmlns:p14="http://schemas.microsoft.com/office/powerpoint/2010/main" val="3284419467"/>
      </p:ext>
    </p:extLst>
  </p:cSld>
  <p:clrMapOvr>
    <a:masterClrMapping/>
  </p:clrMapOvr>
</p:sld>
</file>

<file path=ppt/theme/theme1.xml><?xml version="1.0" encoding="utf-8"?>
<a:theme xmlns:a="http://schemas.openxmlformats.org/drawingml/2006/main" name="Default 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21504</TotalTime>
  <Pages>88</Pages>
  <Words>4571</Words>
  <Application>Microsoft Office PowerPoint</Application>
  <PresentationFormat>On-screen Show (4:3)</PresentationFormat>
  <Paragraphs>618</Paragraphs>
  <Slides>29</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Arial Black</vt:lpstr>
      <vt:lpstr>Calibri</vt:lpstr>
      <vt:lpstr>Times</vt:lpstr>
      <vt:lpstr>Times New Roman</vt:lpstr>
      <vt:lpstr>Default Design</vt:lpstr>
      <vt:lpstr>PowerPoint Presentation</vt:lpstr>
      <vt:lpstr>Topics</vt:lpstr>
      <vt:lpstr>EOS Aqua Mission Summary</vt:lpstr>
      <vt:lpstr>Aqua Spacecraft Subsystems</vt:lpstr>
      <vt:lpstr>Spacecraft Activities Summary (January 2022 – 4/30/2022)</vt:lpstr>
      <vt:lpstr>2022 Completed Activities (thru April 2022)</vt:lpstr>
      <vt:lpstr>Planned Activities (Mid-to-Long-Term)</vt:lpstr>
      <vt:lpstr>Ongoing  Process Improvements</vt:lpstr>
      <vt:lpstr>PowerPoint Presentation</vt:lpstr>
      <vt:lpstr>PowerPoint Presentation</vt:lpstr>
      <vt:lpstr>PowerPoint Presentation</vt:lpstr>
      <vt:lpstr>Solar Array Strings Required   Free-Drift, Drag-Down Exit</vt:lpstr>
      <vt:lpstr>Aqua End of Mission Plan</vt:lpstr>
      <vt:lpstr>PowerPoint Presentation</vt:lpstr>
      <vt:lpstr>PowerPoint Presentation</vt:lpstr>
      <vt:lpstr>PowerPoint Presentation</vt:lpstr>
      <vt:lpstr>Aqua Decommissioning (September 2025  August 2026)  </vt:lpstr>
      <vt:lpstr>Summary</vt:lpstr>
      <vt:lpstr>Additional Slides</vt:lpstr>
      <vt:lpstr>Orbit Maintenance</vt:lpstr>
      <vt:lpstr>Aqua Conjunction Assessment High Interest Events (HIEs) – 2022 </vt:lpstr>
      <vt:lpstr>PowerPoint Presentation</vt:lpstr>
      <vt:lpstr>PowerPoint Presentation</vt:lpstr>
      <vt:lpstr>PowerPoint Presentation</vt:lpstr>
      <vt:lpstr>Aqua Definitive and Predictive MLT @ Ascending Node  (Updated April 2022)</vt:lpstr>
      <vt:lpstr>PowerPoint Presentation</vt:lpstr>
      <vt:lpstr>PowerPoint Presentation</vt:lpstr>
      <vt:lpstr>PowerPoint Presentation</vt:lpstr>
      <vt:lpstr>Abbreviations / Acronyms List</vt:lpstr>
    </vt:vector>
  </TitlesOfParts>
  <Company>NASA/GSFC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Spacecraft Status</dc:title>
  <dc:subject>Aqua</dc:subject>
  <dc:creator>Bill Guit</dc:creator>
  <cp:lastModifiedBy>Guit, William J. (GSFC-5840)</cp:lastModifiedBy>
  <cp:revision>1767</cp:revision>
  <cp:lastPrinted>2022-04-29T01:04:32Z</cp:lastPrinted>
  <dcterms:created xsi:type="dcterms:W3CDTF">1999-09-30T01:16:08Z</dcterms:created>
  <dcterms:modified xsi:type="dcterms:W3CDTF">2022-04-29T01:29:30Z</dcterms:modified>
</cp:coreProperties>
</file>