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399" r:id="rId2"/>
    <p:sldId id="333" r:id="rId3"/>
    <p:sldId id="372" r:id="rId4"/>
    <p:sldId id="258" r:id="rId5"/>
    <p:sldId id="334" r:id="rId6"/>
    <p:sldId id="316" r:id="rId7"/>
    <p:sldId id="264" r:id="rId8"/>
    <p:sldId id="407" r:id="rId9"/>
    <p:sldId id="394" r:id="rId10"/>
    <p:sldId id="390" r:id="rId11"/>
    <p:sldId id="388" r:id="rId12"/>
    <p:sldId id="404" r:id="rId13"/>
    <p:sldId id="401" r:id="rId14"/>
    <p:sldId id="405" r:id="rId15"/>
    <p:sldId id="348" r:id="rId16"/>
    <p:sldId id="284" r:id="rId17"/>
    <p:sldId id="378" r:id="rId18"/>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287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52122"/>
    <a:srgbClr val="CC00FF"/>
    <a:srgbClr val="FFFFCC"/>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81" autoAdjust="0"/>
    <p:restoredTop sz="99595" autoAdjust="0"/>
  </p:normalViewPr>
  <p:slideViewPr>
    <p:cSldViewPr snapToGrid="0" snapToObjects="1" showGuides="1">
      <p:cViewPr varScale="1">
        <p:scale>
          <a:sx n="65" d="100"/>
          <a:sy n="65" d="100"/>
        </p:scale>
        <p:origin x="1124" y="48"/>
      </p:cViewPr>
      <p:guideLst>
        <p:guide orient="horz" pos="2152"/>
        <p:guide pos="2878"/>
      </p:guideLst>
    </p:cSldViewPr>
  </p:slid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87" d="100"/>
          <a:sy n="87" d="100"/>
        </p:scale>
        <p:origin x="273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lvl1pPr>
          </a:lstStyle>
          <a:p>
            <a:fld id="{EBC7C473-41B9-D540-A59E-97957B221B13}" type="datetimeFigureOut">
              <a:rPr lang="en-US" smtClean="0"/>
              <a:pPr/>
              <a:t>5/6/2022</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lvl1pPr>
          </a:lstStyle>
          <a:p>
            <a:fld id="{5EE100CC-4C1D-254B-AE65-82FA69C10D3F}" type="slidenum">
              <a:rPr lang="en-US" smtClean="0"/>
              <a:pPr/>
              <a:t>‹#›</a:t>
            </a:fld>
            <a:endParaRPr lang="en-US" dirty="0"/>
          </a:p>
        </p:txBody>
      </p:sp>
    </p:spTree>
    <p:extLst>
      <p:ext uri="{BB962C8B-B14F-4D97-AF65-F5344CB8AC3E}">
        <p14:creationId xmlns:p14="http://schemas.microsoft.com/office/powerpoint/2010/main" val="2728084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E699B407-39A8-4142-80F1-A7D536BA3B4D}" type="datetimeFigureOut">
              <a:rPr lang="en-US" smtClean="0"/>
              <a:pPr/>
              <a:t>5/6/2022</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20725B34-E578-6C4F-BBD2-F6F9DE0E6978}" type="slidenum">
              <a:rPr lang="en-US" smtClean="0"/>
              <a:pPr/>
              <a:t>‹#›</a:t>
            </a:fld>
            <a:endParaRPr lang="en-US" dirty="0"/>
          </a:p>
        </p:txBody>
      </p:sp>
    </p:spTree>
    <p:extLst>
      <p:ext uri="{BB962C8B-B14F-4D97-AF65-F5344CB8AC3E}">
        <p14:creationId xmlns:p14="http://schemas.microsoft.com/office/powerpoint/2010/main" val="41255474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1</a:t>
            </a:fld>
            <a:endParaRPr lang="en-US" dirty="0"/>
          </a:p>
        </p:txBody>
      </p:sp>
    </p:spTree>
    <p:extLst>
      <p:ext uri="{BB962C8B-B14F-4D97-AF65-F5344CB8AC3E}">
        <p14:creationId xmlns:p14="http://schemas.microsoft.com/office/powerpoint/2010/main" val="193468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Claire Parkinson (Aqua Project Scientist) is here to show Satellite Observations of Climate Change. This year Aqua marked a 15-year anniversary!</a:t>
            </a:r>
          </a:p>
          <a:p>
            <a:endParaRPr lang="en-US" dirty="0"/>
          </a:p>
          <a:p>
            <a:r>
              <a:rPr lang="en-US" dirty="0"/>
              <a:t>Some changes since last meeting (New faces or people returning): </a:t>
            </a:r>
          </a:p>
          <a:p>
            <a:r>
              <a:rPr lang="en-US" dirty="0"/>
              <a:t>Cheryl Yuhas is retiring; Greg Dell currently assigned as Program Executive</a:t>
            </a:r>
          </a:p>
          <a:p>
            <a:endParaRPr lang="en-US" dirty="0"/>
          </a:p>
          <a:p>
            <a:r>
              <a:rPr lang="en-US" dirty="0"/>
              <a:t>PJ Guske moved on: Mark Garcia new OCO-2 Project Manager</a:t>
            </a:r>
          </a:p>
          <a:p>
            <a:endParaRPr lang="en-US" dirty="0"/>
          </a:p>
          <a:p>
            <a:r>
              <a:rPr lang="en-US" dirty="0"/>
              <a:t>CALIPSO: Denis Perriot moved to a new position; Claude Audouy now head of the Application Mission Operation division; Franck </a:t>
            </a:r>
            <a:r>
              <a:rPr lang="en-US" dirty="0" err="1"/>
              <a:t>Darnon</a:t>
            </a:r>
            <a:r>
              <a:rPr lang="en-US" dirty="0"/>
              <a:t> took over as CALIPSO Mission Operations Manager</a:t>
            </a:r>
          </a:p>
          <a:p>
            <a:endParaRPr lang="en-US" dirty="0"/>
          </a:p>
          <a:p>
            <a:r>
              <a:rPr lang="en-US" dirty="0"/>
              <a:t>Landsat 9 attendees:</a:t>
            </a:r>
          </a:p>
          <a:p>
            <a:r>
              <a:rPr lang="en-US" dirty="0"/>
              <a:t>Don </a:t>
            </a:r>
            <a:r>
              <a:rPr lang="en-US" dirty="0" err="1"/>
              <a:t>Dichmann</a:t>
            </a:r>
            <a:r>
              <a:rPr lang="en-US" dirty="0"/>
              <a:t> here to observe and learn for </a:t>
            </a:r>
            <a:r>
              <a:rPr lang="en-US" dirty="0" err="1"/>
              <a:t>LandSat</a:t>
            </a:r>
            <a:r>
              <a:rPr lang="en-US" dirty="0"/>
              <a:t> 9 ascent planning</a:t>
            </a:r>
          </a:p>
          <a:p>
            <a:r>
              <a:rPr lang="en-US" dirty="0"/>
              <a:t>Del </a:t>
            </a:r>
            <a:r>
              <a:rPr lang="en-US" dirty="0" err="1"/>
              <a:t>Jenstrom</a:t>
            </a:r>
            <a:r>
              <a:rPr lang="en-US" dirty="0"/>
              <a:t> &amp; Steve </a:t>
            </a:r>
            <a:r>
              <a:rPr lang="en-US" dirty="0" err="1"/>
              <a:t>Pszcolka</a:t>
            </a:r>
            <a:r>
              <a:rPr lang="en-US" dirty="0"/>
              <a:t> here to present Landsat 9 </a:t>
            </a:r>
          </a:p>
          <a:p>
            <a:endParaRPr lang="en-US" dirty="0"/>
          </a:p>
          <a:p>
            <a:r>
              <a:rPr lang="en-US" dirty="0"/>
              <a:t>Flight Dynamics: Shane </a:t>
            </a:r>
            <a:r>
              <a:rPr lang="en-US" dirty="0" err="1"/>
              <a:t>Stezelberger</a:t>
            </a:r>
            <a:r>
              <a:rPr lang="en-US" dirty="0"/>
              <a:t> and Thomas Noyes</a:t>
            </a:r>
          </a:p>
          <a:p>
            <a:endParaRPr lang="en-US" dirty="0"/>
          </a:p>
          <a:p>
            <a:r>
              <a:rPr lang="en-US" dirty="0"/>
              <a:t>CARA: Dave Adams (Goddard Space Asset Protection Lead)</a:t>
            </a:r>
          </a:p>
          <a:p>
            <a:r>
              <a:rPr lang="en-US" dirty="0"/>
              <a:t>ESA: Kate Symonds</a:t>
            </a:r>
          </a:p>
          <a:p>
            <a:r>
              <a:rPr lang="en-US" dirty="0"/>
              <a:t>SNPP/S5P: Jose Davis &amp; Bryan </a:t>
            </a:r>
            <a:r>
              <a:rPr lang="en-US" dirty="0" err="1"/>
              <a:t>Mattfeld</a:t>
            </a:r>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2</a:t>
            </a:fld>
            <a:endParaRPr lang="en-US" dirty="0"/>
          </a:p>
        </p:txBody>
      </p:sp>
    </p:spTree>
    <p:extLst>
      <p:ext uri="{BB962C8B-B14F-4D97-AF65-F5344CB8AC3E}">
        <p14:creationId xmlns:p14="http://schemas.microsoft.com/office/powerpoint/2010/main" val="195864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Ask all teams for org charts</a:t>
            </a:r>
          </a:p>
        </p:txBody>
      </p:sp>
      <p:sp>
        <p:nvSpPr>
          <p:cNvPr id="4" name="Slide Number Placeholder 3"/>
          <p:cNvSpPr>
            <a:spLocks noGrp="1"/>
          </p:cNvSpPr>
          <p:nvPr>
            <p:ph type="sldNum" sz="quarter" idx="10"/>
          </p:nvPr>
        </p:nvSpPr>
        <p:spPr/>
        <p:txBody>
          <a:bodyPr/>
          <a:lstStyle/>
          <a:p>
            <a:fld id="{20725B34-E578-6C4F-BBD2-F6F9DE0E6978}" type="slidenum">
              <a:rPr lang="en-US" smtClean="0"/>
              <a:pPr/>
              <a:t>3</a:t>
            </a:fld>
            <a:endParaRPr lang="en-US" dirty="0"/>
          </a:p>
        </p:txBody>
      </p:sp>
    </p:spTree>
    <p:extLst>
      <p:ext uri="{BB962C8B-B14F-4D97-AF65-F5344CB8AC3E}">
        <p14:creationId xmlns:p14="http://schemas.microsoft.com/office/powerpoint/2010/main" val="110788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pPr defTabSz="914350"/>
            <a:fld id="{3146F159-9F5D-48DD-B477-7C5161D49328}" type="slidenum">
              <a:rPr lang="en-US" smtClean="0">
                <a:latin typeface="Times New Roman" pitchFamily="18" charset="0"/>
                <a:ea typeface="ＭＳ Ｐゴシック"/>
                <a:cs typeface="ＭＳ Ｐゴシック"/>
              </a:rPr>
              <a:pPr defTabSz="914350"/>
              <a:t>4</a:t>
            </a:fld>
            <a:endParaRPr lang="en-US" dirty="0">
              <a:latin typeface="Times New Roman" pitchFamily="18" charset="0"/>
              <a:ea typeface="ＭＳ Ｐゴシック"/>
              <a:cs typeface="ＭＳ Ｐゴシック"/>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283127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missions get older and use up fuel we need to help determine how the A-Train evolves; afternoon presentations will help show what is possible</a:t>
            </a:r>
          </a:p>
          <a:p>
            <a:endParaRPr lang="en-US" dirty="0"/>
          </a:p>
          <a:p>
            <a:r>
              <a:rPr lang="en-US" dirty="0" err="1"/>
              <a:t>TanSat</a:t>
            </a:r>
            <a:r>
              <a:rPr lang="en-US" dirty="0"/>
              <a:t> launched above us and could join the A-Train</a:t>
            </a:r>
          </a:p>
          <a:p>
            <a:endParaRPr lang="en-US" dirty="0"/>
          </a:p>
          <a:p>
            <a:r>
              <a:rPr lang="en-US" dirty="0"/>
              <a:t>Landsat 7 investigates refueling and hope to overlap with Landsat 9</a:t>
            </a:r>
          </a:p>
        </p:txBody>
      </p:sp>
      <p:sp>
        <p:nvSpPr>
          <p:cNvPr id="4" name="Slide Number Placeholder 3"/>
          <p:cNvSpPr>
            <a:spLocks noGrp="1"/>
          </p:cNvSpPr>
          <p:nvPr>
            <p:ph type="sldNum" sz="quarter" idx="10"/>
          </p:nvPr>
        </p:nvSpPr>
        <p:spPr/>
        <p:txBody>
          <a:bodyPr/>
          <a:lstStyle/>
          <a:p>
            <a:fld id="{20725B34-E578-6C4F-BBD2-F6F9DE0E6978}" type="slidenum">
              <a:rPr lang="en-US" smtClean="0"/>
              <a:pPr/>
              <a:t>5</a:t>
            </a:fld>
            <a:endParaRPr lang="en-US" dirty="0"/>
          </a:p>
        </p:txBody>
      </p:sp>
    </p:spTree>
    <p:extLst>
      <p:ext uri="{BB962C8B-B14F-4D97-AF65-F5344CB8AC3E}">
        <p14:creationId xmlns:p14="http://schemas.microsoft.com/office/powerpoint/2010/main" val="1916240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725B34-E578-6C4F-BBD2-F6F9DE0E6978}" type="slidenum">
              <a:rPr lang="en-US" smtClean="0"/>
              <a:pPr/>
              <a:t>6</a:t>
            </a:fld>
            <a:endParaRPr lang="en-US" dirty="0"/>
          </a:p>
        </p:txBody>
      </p:sp>
    </p:spTree>
    <p:extLst>
      <p:ext uri="{BB962C8B-B14F-4D97-AF65-F5344CB8AC3E}">
        <p14:creationId xmlns:p14="http://schemas.microsoft.com/office/powerpoint/2010/main" val="326068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err="1"/>
              <a:t>CloudSat</a:t>
            </a:r>
            <a:r>
              <a:rPr lang="en-US" sz="1600" dirty="0"/>
              <a:t> Anomaly - </a:t>
            </a:r>
            <a:r>
              <a:rPr lang="en-US" altLang="ja-JP" sz="1600" dirty="0">
                <a:solidFill>
                  <a:srgbClr val="0000FF"/>
                </a:solidFill>
                <a:ea typeface="ＭＳ Ｐゴシック" charset="-128"/>
              </a:rPr>
              <a:t>Sun-Point-Spin mode; Reaction Wheels &amp; Cloud Profiling Radar (CPR) have been turned off; Return to Do-Op late June at earliest</a:t>
            </a:r>
            <a:endParaRPr lang="en-US" sz="1600"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7</a:t>
            </a:fld>
            <a:endParaRPr lang="en-US" dirty="0"/>
          </a:p>
        </p:txBody>
      </p:sp>
    </p:spTree>
    <p:extLst>
      <p:ext uri="{BB962C8B-B14F-4D97-AF65-F5344CB8AC3E}">
        <p14:creationId xmlns:p14="http://schemas.microsoft.com/office/powerpoint/2010/main" val="3608733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725B34-E578-6C4F-BBD2-F6F9DE0E6978}" type="slidenum">
              <a:rPr lang="en-US" smtClean="0"/>
              <a:pPr/>
              <a:t>9</a:t>
            </a:fld>
            <a:endParaRPr lang="en-US" dirty="0"/>
          </a:p>
        </p:txBody>
      </p:sp>
    </p:spTree>
    <p:extLst>
      <p:ext uri="{BB962C8B-B14F-4D97-AF65-F5344CB8AC3E}">
        <p14:creationId xmlns:p14="http://schemas.microsoft.com/office/powerpoint/2010/main" val="291910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Still need a sponsor for FALL MOWG and decide on location.</a:t>
            </a:r>
          </a:p>
        </p:txBody>
      </p:sp>
      <p:sp>
        <p:nvSpPr>
          <p:cNvPr id="4" name="Slide Number Placeholder 3"/>
          <p:cNvSpPr>
            <a:spLocks noGrp="1"/>
          </p:cNvSpPr>
          <p:nvPr>
            <p:ph type="sldNum" sz="quarter" idx="10"/>
          </p:nvPr>
        </p:nvSpPr>
        <p:spPr/>
        <p:txBody>
          <a:bodyPr/>
          <a:lstStyle/>
          <a:p>
            <a:fld id="{20725B34-E578-6C4F-BBD2-F6F9DE0E6978}" type="slidenum">
              <a:rPr lang="en-US" smtClean="0"/>
              <a:pPr/>
              <a:t>10</a:t>
            </a:fld>
            <a:endParaRPr lang="en-US" dirty="0"/>
          </a:p>
        </p:txBody>
      </p:sp>
    </p:spTree>
    <p:extLst>
      <p:ext uri="{BB962C8B-B14F-4D97-AF65-F5344CB8AC3E}">
        <p14:creationId xmlns:p14="http://schemas.microsoft.com/office/powerpoint/2010/main" val="3142791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Still need a sponsor for FALL MOWG and decide on location.</a:t>
            </a:r>
          </a:p>
        </p:txBody>
      </p:sp>
      <p:sp>
        <p:nvSpPr>
          <p:cNvPr id="4" name="Slide Number Placeholder 3"/>
          <p:cNvSpPr>
            <a:spLocks noGrp="1"/>
          </p:cNvSpPr>
          <p:nvPr>
            <p:ph type="sldNum" sz="quarter" idx="10"/>
          </p:nvPr>
        </p:nvSpPr>
        <p:spPr/>
        <p:txBody>
          <a:bodyPr/>
          <a:lstStyle/>
          <a:p>
            <a:fld id="{20725B34-E578-6C4F-BBD2-F6F9DE0E6978}" type="slidenum">
              <a:rPr lang="en-US" smtClean="0"/>
              <a:pPr/>
              <a:t>11</a:t>
            </a:fld>
            <a:endParaRPr lang="en-US" dirty="0"/>
          </a:p>
        </p:txBody>
      </p:sp>
    </p:spTree>
    <p:extLst>
      <p:ext uri="{BB962C8B-B14F-4D97-AF65-F5344CB8AC3E}">
        <p14:creationId xmlns:p14="http://schemas.microsoft.com/office/powerpoint/2010/main" val="1523913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pPr defTabSz="914350"/>
            <a:fld id="{CAA99AB3-0722-46DC-A288-8386D8F6EA20}" type="slidenum">
              <a:rPr lang="en-US" smtClean="0">
                <a:latin typeface="Times New Roman" pitchFamily="18" charset="0"/>
                <a:ea typeface="ＭＳ Ｐゴシック"/>
                <a:cs typeface="ＭＳ Ｐゴシック"/>
              </a:rPr>
              <a:pPr defTabSz="914350"/>
              <a:t>15</a:t>
            </a:fld>
            <a:endParaRPr lang="en-US" dirty="0">
              <a:latin typeface="Times New Roman" pitchFamily="18" charset="0"/>
              <a:ea typeface="ＭＳ Ｐゴシック"/>
              <a:cs typeface="ＭＳ Ｐゴシック"/>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3155587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pPr defTabSz="914350"/>
            <a:fld id="{218E445B-12B9-4E27-8744-23C231DE5C00}" type="slidenum">
              <a:rPr lang="en-US" smtClean="0">
                <a:latin typeface="Times New Roman" pitchFamily="18" charset="0"/>
                <a:ea typeface="ＭＳ Ｐゴシック"/>
                <a:cs typeface="ＭＳ Ｐゴシック"/>
              </a:rPr>
              <a:pPr defTabSz="914350"/>
              <a:t>16</a:t>
            </a:fld>
            <a:endParaRPr lang="en-US" dirty="0">
              <a:latin typeface="Times New Roman" pitchFamily="18" charset="0"/>
              <a:ea typeface="ＭＳ Ｐゴシック"/>
              <a:cs typeface="ＭＳ Ｐゴシック"/>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r>
              <a:rPr lang="en-US" dirty="0">
                <a:latin typeface="Times New Roman" pitchFamily="18" charset="0"/>
                <a:ea typeface="ＭＳ Ｐゴシック"/>
                <a:cs typeface="ＭＳ Ｐゴシック"/>
              </a:rPr>
              <a:t> Pronounce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as </a:t>
            </a:r>
            <a:r>
              <a:rPr lang="en-US" b="1" dirty="0">
                <a:latin typeface="Times New Roman" pitchFamily="18" charset="0"/>
                <a:ea typeface="ＭＳ Ｐゴシック"/>
                <a:cs typeface="ＭＳ Ｐゴシック"/>
              </a:rPr>
              <a:t>ah-</a:t>
            </a:r>
            <a:r>
              <a:rPr lang="en-US" b="1" dirty="0" err="1">
                <a:latin typeface="Times New Roman" pitchFamily="18" charset="0"/>
                <a:ea typeface="ＭＳ Ｐゴシック"/>
                <a:cs typeface="ＭＳ Ｐゴシック"/>
              </a:rPr>
              <a:t>ree</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gah-toh</a:t>
            </a:r>
            <a:r>
              <a:rPr lang="en-US" b="1" dirty="0">
                <a:latin typeface="Times New Roman" pitchFamily="18" charset="0"/>
                <a:ea typeface="ＭＳ Ｐゴシック"/>
                <a:cs typeface="ＭＳ Ｐゴシック"/>
              </a:rPr>
              <a:t> </a:t>
            </a:r>
            <a:r>
              <a:rPr lang="en-US" b="1" dirty="0" err="1">
                <a:latin typeface="Times New Roman" pitchFamily="18" charset="0"/>
                <a:ea typeface="ＭＳ Ｐゴシック"/>
                <a:cs typeface="ＭＳ Ｐゴシック"/>
              </a:rPr>
              <a:t>goh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zah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ee</a:t>
            </a:r>
            <a:r>
              <a:rPr lang="en-US" b="1" dirty="0">
                <a:latin typeface="Times New Roman" pitchFamily="18" charset="0"/>
                <a:ea typeface="ＭＳ Ｐゴシック"/>
                <a:cs typeface="ＭＳ Ｐゴシック"/>
              </a:rPr>
              <a:t>-mas</a:t>
            </a:r>
            <a:r>
              <a:rPr lang="en-US" dirty="0">
                <a:latin typeface="Times New Roman" pitchFamily="18" charset="0"/>
                <a:ea typeface="ＭＳ Ｐゴシック"/>
                <a:cs typeface="ＭＳ Ｐゴシック"/>
              </a:rPr>
              <a:t>.</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State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."[4] This phrase essentially means "thank you very much."</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    You can use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with people who have a higher status than you, including supervisors, family elders, teachers, and strangers or acquaintances who appear older than you.</a:t>
            </a:r>
          </a:p>
          <a:p>
            <a:r>
              <a:rPr lang="en-US" dirty="0">
                <a:latin typeface="Times New Roman" pitchFamily="18" charset="0"/>
                <a:ea typeface="ＭＳ Ｐゴシック"/>
                <a:cs typeface="ＭＳ Ｐゴシック"/>
              </a:rPr>
              <a:t>    You can also use this phrase to express formal or heartfelt gratitude to someone close to you.</a:t>
            </a:r>
          </a:p>
          <a:p>
            <a:r>
              <a:rPr lang="en-US" dirty="0">
                <a:latin typeface="Times New Roman" pitchFamily="18" charset="0"/>
                <a:ea typeface="ＭＳ Ｐゴシック"/>
                <a:cs typeface="ＭＳ Ｐゴシック"/>
              </a:rPr>
              <a:t>In its non-</a:t>
            </a:r>
            <a:r>
              <a:rPr lang="en-US" dirty="0" err="1">
                <a:latin typeface="Times New Roman" pitchFamily="18" charset="0"/>
                <a:ea typeface="ＭＳ Ｐゴシック"/>
                <a:cs typeface="ＭＳ Ｐゴシック"/>
              </a:rPr>
              <a:t>romanized</a:t>
            </a:r>
            <a:r>
              <a:rPr lang="en-US" dirty="0">
                <a:latin typeface="Times New Roman" pitchFamily="18" charset="0"/>
                <a:ea typeface="ＭＳ Ｐゴシック"/>
                <a:cs typeface="ＭＳ Ｐゴシック"/>
              </a:rPr>
              <a:t> form, write </a:t>
            </a:r>
            <a:r>
              <a:rPr lang="ja-JP" altLang="en-US" dirty="0">
                <a:latin typeface="Times New Roman" pitchFamily="18" charset="0"/>
                <a:ea typeface="ＭＳ Ｐゴシック"/>
                <a:cs typeface="ＭＳ Ｐゴシック"/>
              </a:rPr>
              <a:t>有難う 御座います</a:t>
            </a:r>
            <a:r>
              <a:rPr lang="en-US" altLang="ja-JP" dirty="0">
                <a:latin typeface="Times New Roman" pitchFamily="18" charset="0"/>
                <a:ea typeface="ＭＳ Ｐゴシック"/>
                <a:cs typeface="ＭＳ Ｐゴシック"/>
              </a:rPr>
              <a:t>.</a:t>
            </a:r>
          </a:p>
          <a:p>
            <a:endParaRPr lang="en-US" altLang="ja-JP" dirty="0">
              <a:latin typeface="Times New Roman" pitchFamily="18" charset="0"/>
              <a:ea typeface="ＭＳ Ｐゴシック"/>
              <a:cs typeface="ＭＳ Ｐゴシック"/>
            </a:endParaRPr>
          </a:p>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118133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25538" y="703263"/>
            <a:ext cx="4630737" cy="3473450"/>
          </a:xfrm>
          <a:ln/>
        </p:spPr>
      </p:sp>
      <p:sp>
        <p:nvSpPr>
          <p:cNvPr id="51203"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475544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b="1"/>
            </a:lvl1p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3628152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211087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626705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2200" y="152400"/>
            <a:ext cx="7594600" cy="1028700"/>
          </a:xfrm>
        </p:spPr>
        <p:txBody>
          <a:bodyPr/>
          <a:lstStyle/>
          <a:p>
            <a:r>
              <a:rPr lang="en-US"/>
              <a:t>Click to edit Master title style</a:t>
            </a:r>
          </a:p>
        </p:txBody>
      </p:sp>
      <p:sp>
        <p:nvSpPr>
          <p:cNvPr id="3" name="Text Placeholder 2"/>
          <p:cNvSpPr>
            <a:spLocks noGrp="1"/>
          </p:cNvSpPr>
          <p:nvPr>
            <p:ph type="body" sz="half" idx="1"/>
          </p:nvPr>
        </p:nvSpPr>
        <p:spPr>
          <a:xfrm>
            <a:off x="9874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98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6"/>
          <p:cNvSpPr>
            <a:spLocks noGrp="1" noChangeArrowheads="1"/>
          </p:cNvSpPr>
          <p:nvPr>
            <p:ph type="sldNum" sz="quarter" idx="10"/>
          </p:nvPr>
        </p:nvSpPr>
        <p:spPr>
          <a:ln/>
        </p:spPr>
        <p:txBody>
          <a:bodyPr/>
          <a:lstStyle>
            <a:lvl1pPr>
              <a:defRPr/>
            </a:lvl1pPr>
          </a:lstStyle>
          <a:p>
            <a:pPr>
              <a:defRPr/>
            </a:pPr>
            <a:fld id="{7FA6987E-8B37-4CCB-9222-CBAB26C8E958}" type="slidenum">
              <a:rPr lang="en-US"/>
              <a:pPr>
                <a:defRPr/>
              </a:pPr>
              <a:t>‹#›</a:t>
            </a:fld>
            <a:endParaRPr lang="en-US" dirty="0"/>
          </a:p>
        </p:txBody>
      </p:sp>
    </p:spTree>
    <p:extLst>
      <p:ext uri="{BB962C8B-B14F-4D97-AF65-F5344CB8AC3E}">
        <p14:creationId xmlns:p14="http://schemas.microsoft.com/office/powerpoint/2010/main" val="1038139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258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b="1">
                <a:solidFill>
                  <a:schemeClr val="tx1">
                    <a:tint val="75000"/>
                  </a:schemeClr>
                </a:solidFill>
                <a:latin typeface="Times New Roman"/>
                <a:cs typeface="Times New Roman"/>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b="1">
                <a:solidFill>
                  <a:schemeClr val="tx1">
                    <a:tint val="75000"/>
                  </a:schemeClr>
                </a:solidFill>
                <a:latin typeface="Times New Roman"/>
                <a:cs typeface="Times New Roman"/>
              </a:defRPr>
            </a:lvl1pPr>
          </a:lstStyle>
          <a:p>
            <a:endParaRPr lang="en-US" dirty="0"/>
          </a:p>
        </p:txBody>
      </p:sp>
      <p:sp>
        <p:nvSpPr>
          <p:cNvPr id="6" name="Slide Number Placeholder 5"/>
          <p:cNvSpPr>
            <a:spLocks noGrp="1"/>
          </p:cNvSpPr>
          <p:nvPr>
            <p:ph type="sldNum" sz="quarter" idx="4"/>
          </p:nvPr>
        </p:nvSpPr>
        <p:spPr>
          <a:xfrm>
            <a:off x="6946281" y="6426910"/>
            <a:ext cx="2133600" cy="365125"/>
          </a:xfrm>
          <a:prstGeom prst="rect">
            <a:avLst/>
          </a:prstGeom>
        </p:spPr>
        <p:txBody>
          <a:bodyPr vert="horz" lIns="91440" tIns="45720" rIns="91440" bIns="45720" rtlCol="0" anchor="ctr"/>
          <a:lstStyle>
            <a:lvl1pPr algn="r">
              <a:defRPr sz="1000" b="1">
                <a:solidFill>
                  <a:schemeClr val="tx1">
                    <a:tint val="75000"/>
                  </a:schemeClr>
                </a:solidFill>
                <a:latin typeface="Times New Roman"/>
                <a:cs typeface="Times New Roman"/>
              </a:defRPr>
            </a:lvl1pPr>
          </a:lstStyle>
          <a:p>
            <a:fld id="{7D71D84F-F99E-AA4D-AEB0-4E72F1AAA5C3}" type="slidenum">
              <a:rPr lang="en-US" smtClean="0"/>
              <a:pPr/>
              <a:t>‹#›</a:t>
            </a:fld>
            <a:endParaRPr lang="en-US" dirty="0"/>
          </a:p>
        </p:txBody>
      </p:sp>
      <p:pic>
        <p:nvPicPr>
          <p:cNvPr id="17" name="Picture 32" descr="NASA Insignia"/>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382000" y="60960"/>
            <a:ext cx="651366" cy="548640"/>
          </a:xfrm>
          <a:prstGeom prst="rect">
            <a:avLst/>
          </a:prstGeom>
          <a:noFill/>
          <a:ln w="9525">
            <a:noFill/>
            <a:miter lim="800000"/>
            <a:headEnd/>
            <a:tailEnd/>
          </a:ln>
        </p:spPr>
      </p:pic>
      <p:pic>
        <p:nvPicPr>
          <p:cNvPr id="19" name="Picture 18" descr="p4355_eeca90ce69796a9266649e574943a805Logo-CNES-horizontal.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7578" y="142467"/>
            <a:ext cx="962526" cy="314733"/>
          </a:xfrm>
          <a:prstGeom prst="rect">
            <a:avLst/>
          </a:prstGeom>
        </p:spPr>
      </p:pic>
      <p:pic>
        <p:nvPicPr>
          <p:cNvPr id="20" name="Picture 19" descr="jaxa_logo.gif"/>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173684" y="163286"/>
            <a:ext cx="731520" cy="449397"/>
          </a:xfrm>
          <a:prstGeom prst="rect">
            <a:avLst/>
          </a:prstGeom>
        </p:spPr>
      </p:pic>
      <p:cxnSp>
        <p:nvCxnSpPr>
          <p:cNvPr id="21" name="Straight Connector 20"/>
          <p:cNvCxnSpPr/>
          <p:nvPr userDrawn="1"/>
        </p:nvCxnSpPr>
        <p:spPr>
          <a:xfrm>
            <a:off x="11757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284683"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713873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userDrawn="1"/>
        </p:nvCxnSpPr>
        <p:spPr>
          <a:xfrm>
            <a:off x="7138737"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nvSpPr>
        <p:spPr>
          <a:xfrm>
            <a:off x="2005265" y="1"/>
            <a:ext cx="5164771" cy="692498"/>
          </a:xfrm>
          <a:prstGeom prst="rect">
            <a:avLst/>
          </a:prstGeom>
          <a:noFill/>
        </p:spPr>
        <p:txBody>
          <a:bodyPr wrap="square" lIns="97969" tIns="48984" rIns="97969" bIns="48984" rtlCol="0">
            <a:spAutoFit/>
          </a:bodyPr>
          <a:lstStyle/>
          <a:p>
            <a:pPr algn="ctr"/>
            <a:r>
              <a:rPr lang="en-US" sz="2100" b="1" dirty="0">
                <a:latin typeface="Times New Roman"/>
                <a:cs typeface="Times New Roman"/>
              </a:rPr>
              <a:t>Mission Operations Working Group</a:t>
            </a:r>
          </a:p>
          <a:p>
            <a:pPr algn="ctr"/>
            <a:r>
              <a:rPr lang="en-US" sz="1700" b="1" dirty="0">
                <a:latin typeface="Times New Roman"/>
                <a:cs typeface="Times New Roman"/>
              </a:rPr>
              <a:t>May 16 – May 19, 2022</a:t>
            </a:r>
            <a:endParaRPr lang="en-US" sz="1500" b="1" dirty="0">
              <a:latin typeface="Times New Roman"/>
              <a:cs typeface="Times New Roman"/>
            </a:endParaRPr>
          </a:p>
        </p:txBody>
      </p:sp>
      <p:pic>
        <p:nvPicPr>
          <p:cNvPr id="26" name="Picture 2" descr="http://quake.geo.berkeley.edu/NCEDC_template_images/USGS_logo.png"/>
          <p:cNvPicPr>
            <a:picLocks noChangeAspect="1" noChangeArrowheads="1"/>
          </p:cNvPicPr>
          <p:nvPr userDrawn="1"/>
        </p:nvPicPr>
        <p:blipFill rotWithShape="1">
          <a:blip r:embed="rId9" cstate="email">
            <a:extLst>
              <a:ext uri="{28A0092B-C50C-407E-A947-70E740481C1C}">
                <a14:useLocalDpi xmlns:a14="http://schemas.microsoft.com/office/drawing/2010/main"/>
              </a:ext>
            </a:extLst>
          </a:blip>
          <a:srcRect/>
          <a:stretch/>
        </p:blipFill>
        <p:spPr bwMode="auto">
          <a:xfrm>
            <a:off x="7370064" y="223714"/>
            <a:ext cx="859536" cy="23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253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0" r:id="rId4"/>
  </p:sldLayoutIdLst>
  <p:hf hdr="0" ftr="0" dt="0"/>
  <p:txStyles>
    <p:titleStyle>
      <a:lvl1pPr algn="ctr" defTabSz="457200" rtl="0" eaLnBrk="1" latinLnBrk="0" hangingPunct="1">
        <a:spcBef>
          <a:spcPct val="0"/>
        </a:spcBef>
        <a:buNone/>
        <a:defRPr sz="4400" kern="1200">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emf"/><Relationship Id="rId3" Type="http://schemas.openxmlformats.org/officeDocument/2006/relationships/image" Target="../media/image7.png"/><Relationship Id="rId7" Type="http://schemas.openxmlformats.org/officeDocument/2006/relationships/image" Target="../media/image11.jpeg"/><Relationship Id="rId12" Type="http://schemas.openxmlformats.org/officeDocument/2006/relationships/image" Target="../media/image16.emf"/><Relationship Id="rId2" Type="http://schemas.openxmlformats.org/officeDocument/2006/relationships/image" Target="../media/image6.jpeg"/><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emf"/><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michael.j.machado@nasa.go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mark.t.heigh@nasa.gov"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9" y="722955"/>
            <a:ext cx="9139421" cy="322516"/>
          </a:xfrm>
        </p:spPr>
        <p:txBody>
          <a:bodyPr>
            <a:normAutofit fontScale="90000"/>
          </a:bodyPr>
          <a:lstStyle/>
          <a:p>
            <a:r>
              <a:rPr lang="en-US" sz="2800" b="1" dirty="0"/>
              <a:t>ESC MOWG Introduction May 2022</a:t>
            </a:r>
          </a:p>
        </p:txBody>
      </p:sp>
      <p:sp>
        <p:nvSpPr>
          <p:cNvPr id="4" name="Slide Number Placeholder 3"/>
          <p:cNvSpPr>
            <a:spLocks noGrp="1"/>
          </p:cNvSpPr>
          <p:nvPr>
            <p:ph type="sldNum" sz="quarter" idx="12"/>
          </p:nvPr>
        </p:nvSpPr>
        <p:spPr>
          <a:xfrm>
            <a:off x="3500621" y="6426910"/>
            <a:ext cx="2133600" cy="365125"/>
          </a:xfrm>
        </p:spPr>
        <p:txBody>
          <a:bodyPr/>
          <a:lstStyle/>
          <a:p>
            <a:fld id="{7D71D84F-F99E-AA4D-AEB0-4E72F1AAA5C3}" type="slidenum">
              <a:rPr lang="en-US" smtClean="0"/>
              <a:pPr/>
              <a:t>1</a:t>
            </a:fld>
            <a:endParaRPr lang="en-US" dirty="0"/>
          </a:p>
        </p:txBody>
      </p:sp>
      <p:sp>
        <p:nvSpPr>
          <p:cNvPr id="6" name="TextBox 5"/>
          <p:cNvSpPr txBox="1"/>
          <p:nvPr/>
        </p:nvSpPr>
        <p:spPr>
          <a:xfrm>
            <a:off x="-4579" y="5504657"/>
            <a:ext cx="9144000" cy="1421928"/>
          </a:xfrm>
          <a:prstGeom prst="rect">
            <a:avLst/>
          </a:prstGeom>
          <a:noFill/>
        </p:spPr>
        <p:txBody>
          <a:bodyPr wrap="square" rtlCol="0">
            <a:spAutoFit/>
          </a:bodyPr>
          <a:lstStyle/>
          <a:p>
            <a:pPr algn="ctr">
              <a:lnSpc>
                <a:spcPct val="90000"/>
              </a:lnSpc>
            </a:pPr>
            <a:r>
              <a:rPr lang="en-US" sz="2400" b="1" dirty="0">
                <a:latin typeface="Times New Roman"/>
                <a:cs typeface="Times New Roman"/>
              </a:rPr>
              <a:t>Michael J. Machado </a:t>
            </a:r>
          </a:p>
          <a:p>
            <a:pPr algn="ctr">
              <a:lnSpc>
                <a:spcPct val="90000"/>
              </a:lnSpc>
            </a:pPr>
            <a:r>
              <a:rPr lang="en-US" b="1" dirty="0">
                <a:latin typeface="Times New Roman"/>
                <a:cs typeface="Times New Roman"/>
              </a:rPr>
              <a:t>Constellation Mission Operations Manager</a:t>
            </a:r>
          </a:p>
          <a:p>
            <a:pPr algn="ctr">
              <a:lnSpc>
                <a:spcPct val="90000"/>
              </a:lnSpc>
            </a:pPr>
            <a:r>
              <a:rPr lang="en-US" b="1" dirty="0">
                <a:latin typeface="Times New Roman"/>
                <a:cs typeface="Times New Roman"/>
              </a:rPr>
              <a:t>Mission Validation and Operations Branch – Code 584 </a:t>
            </a:r>
          </a:p>
          <a:p>
            <a:pPr algn="ctr">
              <a:lnSpc>
                <a:spcPct val="90000"/>
              </a:lnSpc>
            </a:pPr>
            <a:r>
              <a:rPr lang="en-US" b="1" dirty="0">
                <a:latin typeface="Times New Roman"/>
                <a:cs typeface="Times New Roman"/>
              </a:rPr>
              <a:t>Earth Science Mission Operations (ESMO) Project – Code 428</a:t>
            </a:r>
          </a:p>
          <a:p>
            <a:pPr algn="ctr">
              <a:lnSpc>
                <a:spcPct val="90000"/>
              </a:lnSpc>
            </a:pPr>
            <a:r>
              <a:rPr lang="en-US" b="1" dirty="0">
                <a:latin typeface="Times New Roman"/>
                <a:cs typeface="Times New Roman"/>
              </a:rPr>
              <a:t>NASA/Goddard Space Flight Center</a:t>
            </a:r>
            <a:endParaRPr lang="en-US" sz="2000" b="1" dirty="0">
              <a:latin typeface="Times New Roman"/>
              <a:cs typeface="Times New Roman"/>
            </a:endParaRPr>
          </a:p>
        </p:txBody>
      </p:sp>
      <p:sp>
        <p:nvSpPr>
          <p:cNvPr id="5" name="Rectangle 4"/>
          <p:cNvSpPr/>
          <p:nvPr/>
        </p:nvSpPr>
        <p:spPr>
          <a:xfrm>
            <a:off x="3038797" y="4972088"/>
            <a:ext cx="3057248" cy="480131"/>
          </a:xfrm>
          <a:prstGeom prst="rect">
            <a:avLst/>
          </a:prstGeom>
        </p:spPr>
        <p:txBody>
          <a:bodyPr wrap="none">
            <a:spAutoFit/>
          </a:bodyPr>
          <a:lstStyle/>
          <a:p>
            <a:pPr algn="ctr">
              <a:lnSpc>
                <a:spcPct val="90000"/>
              </a:lnSpc>
            </a:pPr>
            <a:r>
              <a:rPr lang="en-US" sz="2800" b="1" dirty="0">
                <a:effectLst>
                  <a:outerShdw blurRad="38100" dist="38100" dir="2700000" algn="tl">
                    <a:srgbClr val="000000">
                      <a:alpha val="43137"/>
                    </a:srgbClr>
                  </a:outerShdw>
                </a:effectLst>
                <a:latin typeface="Times New Roman"/>
                <a:cs typeface="Times New Roman"/>
              </a:rPr>
              <a:t>INTRODUCTION</a:t>
            </a:r>
            <a:endParaRPr lang="en-US" sz="2000" b="1" dirty="0">
              <a:effectLst>
                <a:outerShdw blurRad="38100" dist="38100" dir="2700000" algn="tl">
                  <a:srgbClr val="000000">
                    <a:alpha val="43137"/>
                  </a:srgbClr>
                </a:outerShdw>
              </a:effectLst>
              <a:latin typeface="Times New Roman"/>
              <a:cs typeface="Times New Roman"/>
            </a:endParaRPr>
          </a:p>
        </p:txBody>
      </p:sp>
      <p:sp>
        <p:nvSpPr>
          <p:cNvPr id="7" name="Rectangle 6"/>
          <p:cNvSpPr/>
          <p:nvPr/>
        </p:nvSpPr>
        <p:spPr>
          <a:xfrm>
            <a:off x="3038797" y="5010245"/>
            <a:ext cx="3057248" cy="480131"/>
          </a:xfrm>
          <a:prstGeom prst="rect">
            <a:avLst/>
          </a:prstGeom>
        </p:spPr>
        <p:txBody>
          <a:bodyPr wrap="none">
            <a:spAutoFit/>
          </a:bodyPr>
          <a:lstStyle/>
          <a:p>
            <a:pPr algn="ctr">
              <a:lnSpc>
                <a:spcPct val="90000"/>
              </a:lnSpc>
            </a:pPr>
            <a:r>
              <a:rPr lang="en-US" sz="2800" b="1" dirty="0">
                <a:solidFill>
                  <a:schemeClr val="bg1">
                    <a:lumMod val="95000"/>
                  </a:schemeClr>
                </a:solidFill>
                <a:effectLst>
                  <a:outerShdw blurRad="38100" dist="38100" dir="2700000" algn="tl">
                    <a:srgbClr val="000000">
                      <a:alpha val="43137"/>
                    </a:srgbClr>
                  </a:outerShdw>
                </a:effectLst>
                <a:latin typeface="Times New Roman"/>
                <a:cs typeface="Times New Roman"/>
              </a:rPr>
              <a:t>INTRODUCTION</a:t>
            </a:r>
            <a:endParaRPr lang="en-US" sz="2000" b="1" dirty="0">
              <a:solidFill>
                <a:schemeClr val="bg1">
                  <a:lumMod val="95000"/>
                </a:schemeClr>
              </a:solidFill>
              <a:effectLst>
                <a:outerShdw blurRad="38100" dist="38100" dir="2700000" algn="tl">
                  <a:srgbClr val="000000">
                    <a:alpha val="43137"/>
                  </a:srgbClr>
                </a:outerShdw>
              </a:effectLst>
              <a:latin typeface="Times New Roman"/>
              <a:cs typeface="Times New Roman"/>
            </a:endParaRPr>
          </a:p>
        </p:txBody>
      </p:sp>
      <p:pic>
        <p:nvPicPr>
          <p:cNvPr id="10" name="Picture 9">
            <a:extLst>
              <a:ext uri="{FF2B5EF4-FFF2-40B4-BE49-F238E27FC236}">
                <a16:creationId xmlns:a16="http://schemas.microsoft.com/office/drawing/2014/main" id="{CC95A027-F7D8-4BE4-9E76-9159A353A64F}"/>
              </a:ext>
            </a:extLst>
          </p:cNvPr>
          <p:cNvPicPr>
            <a:picLocks noChangeAspect="1"/>
          </p:cNvPicPr>
          <p:nvPr/>
        </p:nvPicPr>
        <p:blipFill>
          <a:blip r:embed="rId3"/>
          <a:stretch>
            <a:fillRect/>
          </a:stretch>
        </p:blipFill>
        <p:spPr>
          <a:xfrm>
            <a:off x="1287283" y="1102478"/>
            <a:ext cx="6560276" cy="4402179"/>
          </a:xfrm>
          <a:prstGeom prst="rect">
            <a:avLst/>
          </a:prstGeom>
        </p:spPr>
      </p:pic>
    </p:spTree>
    <p:extLst>
      <p:ext uri="{BB962C8B-B14F-4D97-AF65-F5344CB8AC3E}">
        <p14:creationId xmlns:p14="http://schemas.microsoft.com/office/powerpoint/2010/main" val="2599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038" y="1290606"/>
            <a:ext cx="8517924" cy="5501429"/>
          </a:xfrm>
        </p:spPr>
        <p:txBody>
          <a:bodyPr>
            <a:noAutofit/>
          </a:bodyPr>
          <a:lstStyle/>
          <a:p>
            <a:pPr>
              <a:lnSpc>
                <a:spcPct val="90000"/>
              </a:lnSpc>
              <a:spcAft>
                <a:spcPts val="1800"/>
              </a:spcAft>
            </a:pPr>
            <a:r>
              <a:rPr lang="en-US" sz="2400" b="1" i="1" dirty="0"/>
              <a:t>Welcome to all the members and invited guests of the Mission Operations Working Group (MOWG) of the International Earth Observing Constellations! </a:t>
            </a:r>
            <a:r>
              <a:rPr lang="en-US" sz="2400" b="1" i="1" dirty="0">
                <a:solidFill>
                  <a:srgbClr val="0000FF"/>
                </a:solidFill>
              </a:rPr>
              <a:t>Welcome back to those who have returned to onsite work!</a:t>
            </a:r>
          </a:p>
          <a:p>
            <a:pPr>
              <a:lnSpc>
                <a:spcPct val="90000"/>
              </a:lnSpc>
              <a:spcAft>
                <a:spcPts val="1800"/>
              </a:spcAft>
            </a:pPr>
            <a:r>
              <a:rPr lang="en-US" sz="2400" b="1" i="1" dirty="0"/>
              <a:t>Special thanks to Cindy Leaper, Nancy Herndon, Mark Heigh, and Bill Guit for helping with this </a:t>
            </a:r>
            <a:r>
              <a:rPr lang="en-US" sz="2400" b="1" i="1" dirty="0">
                <a:solidFill>
                  <a:srgbClr val="0000FF"/>
                </a:solidFill>
              </a:rPr>
              <a:t>4</a:t>
            </a:r>
            <a:r>
              <a:rPr lang="en-US" sz="2400" b="1" i="1" baseline="30000" dirty="0">
                <a:solidFill>
                  <a:srgbClr val="0000FF"/>
                </a:solidFill>
              </a:rPr>
              <a:t>th</a:t>
            </a:r>
            <a:r>
              <a:rPr lang="en-US" sz="2400" b="1" i="1" dirty="0">
                <a:solidFill>
                  <a:srgbClr val="0000FF"/>
                </a:solidFill>
              </a:rPr>
              <a:t> Virtual MOWG </a:t>
            </a:r>
            <a:r>
              <a:rPr lang="en-US" sz="2400" b="1" i="1" dirty="0"/>
              <a:t>meeting.</a:t>
            </a:r>
          </a:p>
          <a:p>
            <a:pPr>
              <a:lnSpc>
                <a:spcPct val="90000"/>
              </a:lnSpc>
            </a:pPr>
            <a:r>
              <a:rPr lang="en-US" sz="2400" b="1" i="1" dirty="0">
                <a:solidFill>
                  <a:srgbClr val="0000FF"/>
                </a:solidFill>
              </a:rPr>
              <a:t>Thanks to everyone who is supporting at unusual hours due to being in a different time zone</a:t>
            </a:r>
          </a:p>
          <a:p>
            <a:pPr>
              <a:lnSpc>
                <a:spcPct val="90000"/>
              </a:lnSpc>
            </a:pPr>
            <a:endParaRPr lang="en-US" sz="2400" b="1" i="1" dirty="0">
              <a:solidFill>
                <a:srgbClr val="0000FF"/>
              </a:solidFill>
            </a:endParaRPr>
          </a:p>
          <a:p>
            <a:pPr>
              <a:lnSpc>
                <a:spcPct val="90000"/>
              </a:lnSpc>
            </a:pPr>
            <a:r>
              <a:rPr lang="en-US" sz="2400" b="1" i="1" dirty="0">
                <a:solidFill>
                  <a:srgbClr val="0000FF"/>
                </a:solidFill>
              </a:rPr>
              <a:t>Welcome to our guests and first-time attendees.</a:t>
            </a:r>
          </a:p>
          <a:p>
            <a:pPr>
              <a:lnSpc>
                <a:spcPct val="90000"/>
              </a:lnSpc>
              <a:buNone/>
            </a:pPr>
            <a:endParaRPr lang="en-US" sz="2400" b="1" i="1" dirty="0">
              <a:solidFill>
                <a:srgbClr val="0000FF"/>
              </a:solidFill>
            </a:endParaRPr>
          </a:p>
          <a:p>
            <a:pPr>
              <a:lnSpc>
                <a:spcPct val="90000"/>
              </a:lnSpc>
            </a:pPr>
            <a:r>
              <a:rPr lang="en-US" sz="2400" b="1" i="1" dirty="0">
                <a:solidFill>
                  <a:srgbClr val="0000FF"/>
                </a:solidFill>
              </a:rPr>
              <a:t>THANK YOU as always for your support especially during this challenging time of pandemic and social unrest!</a:t>
            </a:r>
          </a:p>
        </p:txBody>
      </p:sp>
      <p:sp>
        <p:nvSpPr>
          <p:cNvPr id="4" name="Slide Number Placeholder 3"/>
          <p:cNvSpPr>
            <a:spLocks noGrp="1"/>
          </p:cNvSpPr>
          <p:nvPr>
            <p:ph type="sldNum" sz="quarter" idx="12"/>
          </p:nvPr>
        </p:nvSpPr>
        <p:spPr/>
        <p:txBody>
          <a:bodyPr/>
          <a:lstStyle/>
          <a:p>
            <a:fld id="{7D71D84F-F99E-AA4D-AEB0-4E72F1AAA5C3}" type="slidenum">
              <a:rPr lang="en-US" smtClean="0"/>
              <a:pPr/>
              <a:t>2</a:t>
            </a:fld>
            <a:endParaRPr lang="en-US" dirty="0"/>
          </a:p>
        </p:txBody>
      </p:sp>
      <p:sp>
        <p:nvSpPr>
          <p:cNvPr id="5" name="Rectangle 2"/>
          <p:cNvSpPr>
            <a:spLocks noGrp="1" noChangeArrowheads="1"/>
          </p:cNvSpPr>
          <p:nvPr>
            <p:ph type="title"/>
          </p:nvPr>
        </p:nvSpPr>
        <p:spPr>
          <a:xfrm>
            <a:off x="698500" y="666121"/>
            <a:ext cx="7772400" cy="761504"/>
          </a:xfrm>
        </p:spPr>
        <p:txBody>
          <a:bodyPr>
            <a:normAutofit/>
          </a:bodyPr>
          <a:lstStyle/>
          <a:p>
            <a:pPr eaLnBrk="1" hangingPunct="1"/>
            <a:r>
              <a:rPr lang="en-US" sz="4000" b="1" dirty="0">
                <a:solidFill>
                  <a:srgbClr val="0000FF"/>
                </a:solidFill>
                <a:ea typeface="ＭＳ Ｐゴシック"/>
                <a:cs typeface="ＭＳ Ｐゴシック"/>
              </a:rPr>
              <a:t>Welcome</a:t>
            </a:r>
            <a:endParaRPr lang="en-US" sz="4000" dirty="0">
              <a:solidFill>
                <a:srgbClr val="0000FF"/>
              </a:solidFill>
              <a:ea typeface="ＭＳ Ｐゴシック"/>
              <a:cs typeface="ＭＳ Ｐゴシック"/>
            </a:endParaRPr>
          </a:p>
        </p:txBody>
      </p:sp>
    </p:spTree>
    <p:extLst>
      <p:ext uri="{BB962C8B-B14F-4D97-AF65-F5344CB8AC3E}">
        <p14:creationId xmlns:p14="http://schemas.microsoft.com/office/powerpoint/2010/main" val="379655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554" y="823514"/>
            <a:ext cx="8229600" cy="312367"/>
          </a:xfrm>
        </p:spPr>
        <p:txBody>
          <a:bodyPr>
            <a:noAutofit/>
          </a:bodyPr>
          <a:lstStyle/>
          <a:p>
            <a:pPr>
              <a:spcBef>
                <a:spcPts val="0"/>
              </a:spcBef>
            </a:pPr>
            <a:r>
              <a:rPr lang="en-US" sz="2400" dirty="0">
                <a:solidFill>
                  <a:srgbClr val="0000FF"/>
                </a:solidFill>
                <a:cs typeface="Arial" panose="020B0604020202020204" pitchFamily="34" charset="0"/>
              </a:rPr>
              <a:t>Earth Science Mission Operations (ESMO)</a:t>
            </a:r>
            <a:endParaRPr lang="en-US" sz="2400" dirty="0"/>
          </a:p>
        </p:txBody>
      </p:sp>
      <p:sp>
        <p:nvSpPr>
          <p:cNvPr id="35" name="Rectangle 34"/>
          <p:cNvSpPr/>
          <p:nvPr/>
        </p:nvSpPr>
        <p:spPr>
          <a:xfrm>
            <a:off x="2967061" y="1199623"/>
            <a:ext cx="2402361" cy="1588581"/>
          </a:xfrm>
          <a:prstGeom prst="rect">
            <a:avLst/>
          </a:prstGeom>
          <a:ln w="34925" cmpd="dbl">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Project Manager</a:t>
            </a:r>
          </a:p>
          <a:p>
            <a:pPr algn="ctr" eaLnBrk="1" fontAlgn="auto" hangingPunct="1">
              <a:spcBef>
                <a:spcPts val="0"/>
              </a:spcBef>
              <a:spcAft>
                <a:spcPts val="0"/>
              </a:spcAft>
            </a:pPr>
            <a:r>
              <a:rPr lang="en-US" sz="1200" dirty="0">
                <a:solidFill>
                  <a:prstClr val="black"/>
                </a:solidFill>
              </a:rPr>
              <a:t>Wynn Watson</a:t>
            </a:r>
          </a:p>
          <a:p>
            <a:pPr algn="ctr" eaLnBrk="1" fontAlgn="auto" hangingPunct="1">
              <a:spcBef>
                <a:spcPts val="0"/>
              </a:spcBef>
              <a:spcAft>
                <a:spcPts val="0"/>
              </a:spcAft>
            </a:pPr>
            <a:endParaRPr lang="en-US" sz="600" b="1" dirty="0">
              <a:solidFill>
                <a:prstClr val="black"/>
              </a:solidFill>
            </a:endParaRPr>
          </a:p>
          <a:p>
            <a:pPr algn="ctr" eaLnBrk="1" fontAlgn="auto" hangingPunct="1">
              <a:spcBef>
                <a:spcPts val="0"/>
              </a:spcBef>
              <a:spcAft>
                <a:spcPts val="0"/>
              </a:spcAft>
            </a:pPr>
            <a:r>
              <a:rPr lang="en-US" sz="1100" b="1" dirty="0">
                <a:solidFill>
                  <a:prstClr val="black"/>
                </a:solidFill>
              </a:rPr>
              <a:t>Deputy Project Manager – Operations</a:t>
            </a:r>
          </a:p>
          <a:p>
            <a:pPr algn="ctr"/>
            <a:r>
              <a:rPr lang="en-US" sz="1200" dirty="0">
                <a:solidFill>
                  <a:schemeClr val="tx1"/>
                </a:solidFill>
              </a:rPr>
              <a:t>Jamie Pawloski</a:t>
            </a:r>
          </a:p>
          <a:p>
            <a:pPr algn="ctr" eaLnBrk="1" fontAlgn="auto" hangingPunct="1">
              <a:spcBef>
                <a:spcPts val="0"/>
              </a:spcBef>
              <a:spcAft>
                <a:spcPts val="0"/>
              </a:spcAft>
            </a:pPr>
            <a:r>
              <a:rPr lang="en-US" sz="1100" b="1" dirty="0">
                <a:solidFill>
                  <a:prstClr val="black"/>
                </a:solidFill>
              </a:rPr>
              <a:t>Deputy Project Manager – Technical</a:t>
            </a:r>
          </a:p>
          <a:p>
            <a:pPr algn="ctr" eaLnBrk="1" fontAlgn="auto" hangingPunct="1">
              <a:spcBef>
                <a:spcPts val="0"/>
              </a:spcBef>
              <a:spcAft>
                <a:spcPts val="0"/>
              </a:spcAft>
            </a:pPr>
            <a:r>
              <a:rPr lang="en-US" sz="1200" dirty="0">
                <a:solidFill>
                  <a:prstClr val="black"/>
                </a:solidFill>
              </a:rPr>
              <a:t>Eric Moyer</a:t>
            </a:r>
          </a:p>
          <a:p>
            <a:pPr algn="ctr" eaLnBrk="1" fontAlgn="auto" hangingPunct="1">
              <a:spcBef>
                <a:spcPts val="0"/>
              </a:spcBef>
              <a:spcAft>
                <a:spcPts val="0"/>
              </a:spcAft>
            </a:pPr>
            <a:r>
              <a:rPr lang="en-US" sz="1100" b="1" dirty="0">
                <a:solidFill>
                  <a:prstClr val="black"/>
                </a:solidFill>
              </a:rPr>
              <a:t>Deputy Project Manager – Resources</a:t>
            </a:r>
          </a:p>
          <a:p>
            <a:pPr algn="ctr" eaLnBrk="1" fontAlgn="auto" hangingPunct="1">
              <a:spcBef>
                <a:spcPts val="0"/>
              </a:spcBef>
              <a:spcAft>
                <a:spcPts val="0"/>
              </a:spcAft>
            </a:pPr>
            <a:r>
              <a:rPr lang="en-US" sz="1200" dirty="0">
                <a:solidFill>
                  <a:prstClr val="black"/>
                </a:solidFill>
              </a:rPr>
              <a:t>Tracy Parlate</a:t>
            </a:r>
            <a:endParaRPr lang="en-US" sz="1200" dirty="0">
              <a:solidFill>
                <a:srgbClr val="FF0000"/>
              </a:solidFill>
            </a:endParaRPr>
          </a:p>
        </p:txBody>
      </p:sp>
      <p:sp>
        <p:nvSpPr>
          <p:cNvPr id="49" name="Rectangle 48"/>
          <p:cNvSpPr/>
          <p:nvPr/>
        </p:nvSpPr>
        <p:spPr>
          <a:xfrm>
            <a:off x="5716519" y="3516467"/>
            <a:ext cx="2677163" cy="1737610"/>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Mission Directors / Managers</a:t>
            </a:r>
          </a:p>
          <a:p>
            <a:pPr algn="ctr" eaLnBrk="1" fontAlgn="auto" hangingPunct="1">
              <a:spcBef>
                <a:spcPts val="0"/>
              </a:spcBef>
              <a:spcAft>
                <a:spcPts val="0"/>
              </a:spcAft>
            </a:pPr>
            <a:r>
              <a:rPr lang="en-US" sz="1200" b="1" dirty="0">
                <a:solidFill>
                  <a:prstClr val="black"/>
                </a:solidFill>
              </a:rPr>
              <a:t>Aqua</a:t>
            </a:r>
            <a:r>
              <a:rPr lang="en-US" sz="1200" dirty="0">
                <a:solidFill>
                  <a:prstClr val="black"/>
                </a:solidFill>
              </a:rPr>
              <a:t>: Bill Guit</a:t>
            </a:r>
          </a:p>
          <a:p>
            <a:pPr algn="ctr" eaLnBrk="1" fontAlgn="auto" hangingPunct="1">
              <a:spcBef>
                <a:spcPts val="0"/>
              </a:spcBef>
              <a:spcAft>
                <a:spcPts val="0"/>
              </a:spcAft>
            </a:pPr>
            <a:r>
              <a:rPr lang="en-US" sz="1200" b="1" dirty="0">
                <a:solidFill>
                  <a:schemeClr val="tx1"/>
                </a:solidFill>
              </a:rPr>
              <a:t>Aura</a:t>
            </a:r>
            <a:r>
              <a:rPr lang="en-US" sz="1200" dirty="0">
                <a:solidFill>
                  <a:schemeClr val="tx1"/>
                </a:solidFill>
              </a:rPr>
              <a:t>: Dominic Fisher</a:t>
            </a:r>
          </a:p>
          <a:p>
            <a:pPr algn="ctr"/>
            <a:r>
              <a:rPr lang="en-US" sz="1200" b="1" dirty="0">
                <a:solidFill>
                  <a:prstClr val="black"/>
                </a:solidFill>
              </a:rPr>
              <a:t>Terra</a:t>
            </a:r>
            <a:r>
              <a:rPr lang="en-US" sz="1200" dirty="0">
                <a:solidFill>
                  <a:prstClr val="black"/>
                </a:solidFill>
              </a:rPr>
              <a:t>: Dimitrios Mantziaras</a:t>
            </a:r>
          </a:p>
          <a:p>
            <a:pPr algn="ctr"/>
            <a:r>
              <a:rPr lang="en-US" sz="1200" b="1" dirty="0">
                <a:solidFill>
                  <a:prstClr val="black"/>
                </a:solidFill>
              </a:rPr>
              <a:t>GPM/GEDI</a:t>
            </a:r>
            <a:r>
              <a:rPr lang="en-US" sz="1200" dirty="0">
                <a:solidFill>
                  <a:prstClr val="black"/>
                </a:solidFill>
              </a:rPr>
              <a:t>: </a:t>
            </a:r>
            <a:r>
              <a:rPr lang="en-US" sz="1200" dirty="0">
                <a:solidFill>
                  <a:schemeClr val="tx1"/>
                </a:solidFill>
              </a:rPr>
              <a:t>Tony Scaffardi</a:t>
            </a:r>
          </a:p>
          <a:p>
            <a:pPr algn="ctr"/>
            <a:r>
              <a:rPr lang="en-US" sz="1200" b="1" dirty="0">
                <a:solidFill>
                  <a:prstClr val="black"/>
                </a:solidFill>
              </a:rPr>
              <a:t>ICESat-2</a:t>
            </a:r>
            <a:r>
              <a:rPr lang="en-US" sz="1200" dirty="0">
                <a:solidFill>
                  <a:prstClr val="black"/>
                </a:solidFill>
              </a:rPr>
              <a:t>: James Jaranyi &amp;</a:t>
            </a:r>
          </a:p>
          <a:p>
            <a:pPr algn="ctr"/>
            <a:r>
              <a:rPr lang="en-US" sz="1200" dirty="0">
                <a:solidFill>
                  <a:srgbClr val="0000FF"/>
                </a:solidFill>
              </a:rPr>
              <a:t>Chol Chang</a:t>
            </a:r>
          </a:p>
          <a:p>
            <a:pPr algn="ctr"/>
            <a:r>
              <a:rPr lang="en-US" sz="1200" dirty="0">
                <a:solidFill>
                  <a:srgbClr val="0000FF"/>
                </a:solidFill>
              </a:rPr>
              <a:t>TSIS-1: </a:t>
            </a:r>
            <a:r>
              <a:rPr lang="en-US" sz="1200" dirty="0">
                <a:solidFill>
                  <a:schemeClr val="tx1"/>
                </a:solidFill>
              </a:rPr>
              <a:t>Eric Moyer</a:t>
            </a:r>
            <a:r>
              <a:rPr lang="en-US" sz="1200" b="1" dirty="0">
                <a:solidFill>
                  <a:schemeClr val="tx1"/>
                </a:solidFill>
                <a:latin typeface="Calibri" panose="020F0502020204030204" pitchFamily="34" charset="0"/>
                <a:ea typeface="Calibri" panose="020F0502020204030204" pitchFamily="34" charset="0"/>
              </a:rPr>
              <a:t> </a:t>
            </a:r>
            <a:r>
              <a:rPr lang="en-US" sz="1200" b="1" dirty="0">
                <a:solidFill>
                  <a:srgbClr val="00B050"/>
                </a:solidFill>
                <a:latin typeface="Calibri" panose="020F0502020204030204" pitchFamily="34" charset="0"/>
                <a:ea typeface="Calibri" panose="020F0502020204030204" pitchFamily="34" charset="0"/>
              </a:rPr>
              <a:t>(acting)</a:t>
            </a:r>
          </a:p>
          <a:p>
            <a:pPr algn="ctr"/>
            <a:r>
              <a:rPr lang="en-US" sz="1200" dirty="0">
                <a:solidFill>
                  <a:srgbClr val="0000FF"/>
                </a:solidFill>
              </a:rPr>
              <a:t>POES/</a:t>
            </a:r>
            <a:r>
              <a:rPr lang="en-US" sz="1200" dirty="0" err="1">
                <a:solidFill>
                  <a:srgbClr val="0000FF"/>
                </a:solidFill>
              </a:rPr>
              <a:t>MetOP</a:t>
            </a:r>
            <a:r>
              <a:rPr lang="en-US" sz="1200" dirty="0">
                <a:solidFill>
                  <a:srgbClr val="0000FF"/>
                </a:solidFill>
              </a:rPr>
              <a:t>: Chol Chang</a:t>
            </a:r>
          </a:p>
        </p:txBody>
      </p:sp>
      <p:sp>
        <p:nvSpPr>
          <p:cNvPr id="50" name="Rectangle 49"/>
          <p:cNvSpPr/>
          <p:nvPr/>
        </p:nvSpPr>
        <p:spPr>
          <a:xfrm>
            <a:off x="5700585" y="1204002"/>
            <a:ext cx="2961570" cy="1965423"/>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Project Scientists</a:t>
            </a:r>
          </a:p>
          <a:p>
            <a:pPr algn="ctr"/>
            <a:r>
              <a:rPr lang="en-US" sz="1200" b="1" dirty="0"/>
              <a:t>Earth Observing System (EOS) Senior Project Scientist &amp; A-Train Project Scientist: </a:t>
            </a:r>
            <a:r>
              <a:rPr lang="en-US" sz="1200" dirty="0"/>
              <a:t>Steven Platnick</a:t>
            </a:r>
          </a:p>
          <a:p>
            <a:pPr algn="ctr"/>
            <a:r>
              <a:rPr lang="en-US" sz="1200" b="1" dirty="0"/>
              <a:t>Aqua</a:t>
            </a:r>
            <a:r>
              <a:rPr lang="en-US" sz="1200" dirty="0"/>
              <a:t>: Claire Parkinson</a:t>
            </a:r>
          </a:p>
          <a:p>
            <a:pPr algn="ctr"/>
            <a:r>
              <a:rPr lang="en-US" sz="1200" dirty="0"/>
              <a:t>    Deputy - Lazaros Oreopoulos</a:t>
            </a:r>
          </a:p>
          <a:p>
            <a:pPr algn="ctr"/>
            <a:r>
              <a:rPr lang="en-US" sz="1200" b="1" dirty="0"/>
              <a:t>Aura</a:t>
            </a:r>
            <a:r>
              <a:rPr lang="en-US" sz="1200" dirty="0"/>
              <a:t>: </a:t>
            </a:r>
            <a:r>
              <a:rPr lang="en-US" sz="1200" dirty="0">
                <a:solidFill>
                  <a:schemeClr val="tx1"/>
                </a:solidFill>
              </a:rPr>
              <a:t>Bryan Duncan </a:t>
            </a:r>
          </a:p>
          <a:p>
            <a:pPr algn="ctr"/>
            <a:r>
              <a:rPr lang="en-US" sz="1200" dirty="0"/>
              <a:t>Deputy – </a:t>
            </a:r>
            <a:r>
              <a:rPr lang="en-US" sz="1200" dirty="0">
                <a:solidFill>
                  <a:schemeClr val="tx1"/>
                </a:solidFill>
              </a:rPr>
              <a:t>Nick Krotkov</a:t>
            </a:r>
          </a:p>
          <a:p>
            <a:pPr algn="ctr"/>
            <a:r>
              <a:rPr lang="en-US" sz="1200" b="1" dirty="0"/>
              <a:t>Terra</a:t>
            </a:r>
            <a:r>
              <a:rPr lang="en-US" sz="1200" dirty="0"/>
              <a:t>: Kurt Thome</a:t>
            </a:r>
          </a:p>
          <a:p>
            <a:pPr algn="ctr"/>
            <a:r>
              <a:rPr lang="en-US" sz="1200" dirty="0"/>
              <a:t>    Deputy - Si-Chee </a:t>
            </a:r>
            <a:r>
              <a:rPr lang="en-US" sz="1200" dirty="0" err="1"/>
              <a:t>Tsay</a:t>
            </a:r>
            <a:endParaRPr lang="en-US" sz="1200" dirty="0"/>
          </a:p>
          <a:p>
            <a:pPr algn="ctr"/>
            <a:r>
              <a:rPr lang="en-US" sz="1200" dirty="0"/>
              <a:t>    Deputy – Robert Wolfe</a:t>
            </a:r>
          </a:p>
        </p:txBody>
      </p:sp>
      <p:cxnSp>
        <p:nvCxnSpPr>
          <p:cNvPr id="59" name="Elbow Connector 58"/>
          <p:cNvCxnSpPr>
            <a:cxnSpLocks/>
            <a:endCxn id="50" idx="2"/>
          </p:cNvCxnSpPr>
          <p:nvPr/>
        </p:nvCxnSpPr>
        <p:spPr>
          <a:xfrm flipV="1">
            <a:off x="4168243" y="3169425"/>
            <a:ext cx="3013127" cy="215778"/>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58498" y="5492737"/>
            <a:ext cx="3140365" cy="1020394"/>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Flight Dynamics</a:t>
            </a:r>
          </a:p>
          <a:p>
            <a:pPr algn="ctr" eaLnBrk="1" fontAlgn="auto" hangingPunct="1">
              <a:spcBef>
                <a:spcPts val="0"/>
              </a:spcBef>
              <a:spcAft>
                <a:spcPts val="0"/>
              </a:spcAft>
            </a:pPr>
            <a:endParaRPr lang="en-US" sz="600" b="1" dirty="0">
              <a:solidFill>
                <a:prstClr val="black"/>
              </a:solidFill>
            </a:endParaRPr>
          </a:p>
          <a:p>
            <a:pPr algn="ctr"/>
            <a:r>
              <a:rPr lang="en-US" sz="1200" b="1" dirty="0">
                <a:solidFill>
                  <a:prstClr val="black"/>
                </a:solidFill>
              </a:rPr>
              <a:t>EOS Operations &amp; Analysis Manager</a:t>
            </a:r>
            <a:r>
              <a:rPr lang="en-US" sz="1200" dirty="0">
                <a:solidFill>
                  <a:prstClr val="black"/>
                </a:solidFill>
              </a:rPr>
              <a:t>: </a:t>
            </a:r>
            <a:r>
              <a:rPr lang="en-US" sz="1200" dirty="0">
                <a:solidFill>
                  <a:schemeClr val="tx1"/>
                </a:solidFill>
              </a:rPr>
              <a:t>Tiffany Hoerbelt</a:t>
            </a:r>
          </a:p>
          <a:p>
            <a:pPr algn="ctr" eaLnBrk="1" fontAlgn="auto" hangingPunct="1">
              <a:spcBef>
                <a:spcPts val="0"/>
              </a:spcBef>
              <a:spcAft>
                <a:spcPts val="0"/>
              </a:spcAft>
            </a:pPr>
            <a:r>
              <a:rPr lang="en-US" sz="1200" b="1" dirty="0">
                <a:solidFill>
                  <a:schemeClr val="tx1"/>
                </a:solidFill>
              </a:rPr>
              <a:t>EOS Deputy</a:t>
            </a:r>
            <a:r>
              <a:rPr lang="en-US" sz="1200" dirty="0">
                <a:solidFill>
                  <a:schemeClr val="tx1"/>
                </a:solidFill>
              </a:rPr>
              <a:t>: Becky Mesarch</a:t>
            </a:r>
          </a:p>
          <a:p>
            <a:pPr algn="ctr"/>
            <a:r>
              <a:rPr lang="en-US" sz="1200" b="1" dirty="0">
                <a:solidFill>
                  <a:schemeClr val="tx1"/>
                </a:solidFill>
              </a:rPr>
              <a:t>Software Development (CCS)</a:t>
            </a:r>
            <a:r>
              <a:rPr lang="en-US" sz="1200" dirty="0">
                <a:solidFill>
                  <a:schemeClr val="tx1"/>
                </a:solidFill>
              </a:rPr>
              <a:t>: </a:t>
            </a:r>
            <a:r>
              <a:rPr lang="en-US" sz="1200" dirty="0">
                <a:solidFill>
                  <a:srgbClr val="0000FF"/>
                </a:solidFill>
              </a:rPr>
              <a:t>Tiffany Hoerbelt</a:t>
            </a:r>
          </a:p>
        </p:txBody>
      </p:sp>
      <p:cxnSp>
        <p:nvCxnSpPr>
          <p:cNvPr id="61" name="Elbow Connector 60"/>
          <p:cNvCxnSpPr>
            <a:cxnSpLocks/>
            <a:stCxn id="35" idx="2"/>
            <a:endCxn id="60" idx="3"/>
          </p:cNvCxnSpPr>
          <p:nvPr/>
        </p:nvCxnSpPr>
        <p:spPr>
          <a:xfrm rot="5400000">
            <a:off x="2176188" y="4010880"/>
            <a:ext cx="3214730" cy="769379"/>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32D79C5B-F6CB-458D-8628-E7F2587DD029}" type="slidenum">
              <a:rPr lang="en-US" smtClean="0"/>
              <a:pPr/>
              <a:t>3</a:t>
            </a:fld>
            <a:endParaRPr lang="en-US" dirty="0"/>
          </a:p>
        </p:txBody>
      </p:sp>
      <p:sp>
        <p:nvSpPr>
          <p:cNvPr id="31" name="Rectangle 30"/>
          <p:cNvSpPr/>
          <p:nvPr/>
        </p:nvSpPr>
        <p:spPr>
          <a:xfrm>
            <a:off x="2341715" y="3109143"/>
            <a:ext cx="1280775" cy="1077240"/>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Project Admin</a:t>
            </a:r>
          </a:p>
          <a:p>
            <a:pPr algn="ctr"/>
            <a:r>
              <a:rPr lang="en-US" sz="1200" dirty="0"/>
              <a:t>Selene Annadale</a:t>
            </a:r>
          </a:p>
          <a:p>
            <a:pPr algn="ctr"/>
            <a:r>
              <a:rPr lang="en-US" sz="1200" dirty="0"/>
              <a:t>Diane Trakas</a:t>
            </a:r>
          </a:p>
          <a:p>
            <a:pPr algn="ctr"/>
            <a:r>
              <a:rPr lang="en-US" sz="1200" b="1" dirty="0">
                <a:solidFill>
                  <a:schemeClr val="tx1"/>
                </a:solidFill>
              </a:rPr>
              <a:t>Project Support</a:t>
            </a:r>
          </a:p>
          <a:p>
            <a:pPr algn="ctr"/>
            <a:r>
              <a:rPr lang="en-US" sz="1200" dirty="0">
                <a:solidFill>
                  <a:schemeClr val="tx1"/>
                </a:solidFill>
              </a:rPr>
              <a:t>Vickie Lopez</a:t>
            </a:r>
          </a:p>
        </p:txBody>
      </p:sp>
      <p:cxnSp>
        <p:nvCxnSpPr>
          <p:cNvPr id="42" name="Straight Connector 41"/>
          <p:cNvCxnSpPr>
            <a:cxnSpLocks/>
            <a:stCxn id="31" idx="3"/>
          </p:cNvCxnSpPr>
          <p:nvPr/>
        </p:nvCxnSpPr>
        <p:spPr>
          <a:xfrm>
            <a:off x="3622490" y="3647763"/>
            <a:ext cx="5457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Elbow Connector 53"/>
          <p:cNvCxnSpPr>
            <a:cxnSpLocks/>
            <a:stCxn id="35" idx="2"/>
            <a:endCxn id="49" idx="1"/>
          </p:cNvCxnSpPr>
          <p:nvPr/>
        </p:nvCxnSpPr>
        <p:spPr>
          <a:xfrm rot="16200000" flipH="1">
            <a:off x="4143846" y="2812599"/>
            <a:ext cx="1597068" cy="154827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4528321" y="5658377"/>
            <a:ext cx="2131290" cy="694084"/>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Earth Science Constellation </a:t>
            </a:r>
            <a:r>
              <a:rPr lang="en-US" sz="1200" b="1" dirty="0">
                <a:solidFill>
                  <a:schemeClr val="tx1"/>
                </a:solidFill>
              </a:rPr>
              <a:t>Manager</a:t>
            </a:r>
            <a:r>
              <a:rPr lang="en-US" sz="1200" dirty="0">
                <a:solidFill>
                  <a:schemeClr val="tx1"/>
                </a:solidFill>
              </a:rPr>
              <a:t> </a:t>
            </a:r>
          </a:p>
          <a:p>
            <a:pPr algn="ctr" eaLnBrk="1" fontAlgn="auto" hangingPunct="1">
              <a:spcBef>
                <a:spcPts val="0"/>
              </a:spcBef>
              <a:spcAft>
                <a:spcPts val="0"/>
              </a:spcAft>
            </a:pPr>
            <a:r>
              <a:rPr lang="en-US" sz="1200" dirty="0">
                <a:solidFill>
                  <a:schemeClr val="tx1"/>
                </a:solidFill>
              </a:rPr>
              <a:t>Mike Machado</a:t>
            </a:r>
          </a:p>
        </p:txBody>
      </p:sp>
      <p:sp>
        <p:nvSpPr>
          <p:cNvPr id="51" name="Rectangle 50"/>
          <p:cNvSpPr/>
          <p:nvPr/>
        </p:nvSpPr>
        <p:spPr>
          <a:xfrm>
            <a:off x="7046882" y="5601119"/>
            <a:ext cx="1346800" cy="820500"/>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Constellation Support</a:t>
            </a:r>
          </a:p>
          <a:p>
            <a:pPr algn="ctr"/>
            <a:r>
              <a:rPr lang="en-US" sz="1200" dirty="0">
                <a:solidFill>
                  <a:schemeClr val="tx1"/>
                </a:solidFill>
              </a:rPr>
              <a:t>Mark Heigh</a:t>
            </a:r>
          </a:p>
        </p:txBody>
      </p:sp>
      <p:cxnSp>
        <p:nvCxnSpPr>
          <p:cNvPr id="52" name="Straight Connector 51"/>
          <p:cNvCxnSpPr>
            <a:cxnSpLocks/>
            <a:stCxn id="47" idx="3"/>
            <a:endCxn id="51" idx="1"/>
          </p:cNvCxnSpPr>
          <p:nvPr/>
        </p:nvCxnSpPr>
        <p:spPr>
          <a:xfrm>
            <a:off x="6659611" y="6005419"/>
            <a:ext cx="387271" cy="59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Elbow Connector 23"/>
          <p:cNvCxnSpPr>
            <a:cxnSpLocks/>
            <a:stCxn id="33" idx="2"/>
          </p:cNvCxnSpPr>
          <p:nvPr/>
        </p:nvCxnSpPr>
        <p:spPr>
          <a:xfrm rot="16200000" flipH="1">
            <a:off x="2687654" y="1499678"/>
            <a:ext cx="244846" cy="2733021"/>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cxnSp>
        <p:nvCxnSpPr>
          <p:cNvPr id="32" name="Elbow Connector 53">
            <a:extLst>
              <a:ext uri="{FF2B5EF4-FFF2-40B4-BE49-F238E27FC236}">
                <a16:creationId xmlns:a16="http://schemas.microsoft.com/office/drawing/2014/main" id="{83ED32BE-4906-4B2F-ACAD-1825227B1794}"/>
              </a:ext>
            </a:extLst>
          </p:cNvPr>
          <p:cNvCxnSpPr>
            <a:cxnSpLocks/>
            <a:endCxn id="47" idx="1"/>
          </p:cNvCxnSpPr>
          <p:nvPr/>
        </p:nvCxnSpPr>
        <p:spPr>
          <a:xfrm rot="16200000" flipH="1">
            <a:off x="3838795" y="5315893"/>
            <a:ext cx="1027318" cy="351733"/>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C58FC26E-B26A-48BF-AE95-BF53EB397135}"/>
              </a:ext>
            </a:extLst>
          </p:cNvPr>
          <p:cNvSpPr/>
          <p:nvPr/>
        </p:nvSpPr>
        <p:spPr>
          <a:xfrm>
            <a:off x="293491" y="1204002"/>
            <a:ext cx="2300151" cy="1539764"/>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prstClr val="black"/>
                </a:solidFill>
              </a:rPr>
              <a:t>External Matrix Support</a:t>
            </a:r>
          </a:p>
          <a:p>
            <a:pPr algn="ctr"/>
            <a:endParaRPr lang="en-US" sz="500" b="1" dirty="0">
              <a:solidFill>
                <a:schemeClr val="tx1"/>
              </a:solidFill>
            </a:endParaRPr>
          </a:p>
          <a:p>
            <a:r>
              <a:rPr lang="en-US" sz="1200" b="1" dirty="0">
                <a:solidFill>
                  <a:prstClr val="black"/>
                </a:solidFill>
              </a:rPr>
              <a:t>FSW: </a:t>
            </a:r>
            <a:r>
              <a:rPr lang="en-US" sz="1200" dirty="0"/>
              <a:t>Bob Lutz </a:t>
            </a:r>
          </a:p>
          <a:p>
            <a:r>
              <a:rPr lang="en-US" sz="1200" b="1" dirty="0">
                <a:solidFill>
                  <a:prstClr val="black"/>
                </a:solidFill>
              </a:rPr>
              <a:t>FDF: </a:t>
            </a:r>
            <a:r>
              <a:rPr lang="en-US" sz="1200" dirty="0"/>
              <a:t>Samuel Schreiber </a:t>
            </a:r>
          </a:p>
          <a:p>
            <a:r>
              <a:rPr lang="en-US" sz="1200" b="1" dirty="0">
                <a:solidFill>
                  <a:schemeClr val="tx1"/>
                </a:solidFill>
              </a:rPr>
              <a:t>CARA</a:t>
            </a:r>
            <a:r>
              <a:rPr lang="en-US" sz="1200" dirty="0">
                <a:solidFill>
                  <a:schemeClr val="tx1"/>
                </a:solidFill>
              </a:rPr>
              <a:t>: Lauri Newman </a:t>
            </a:r>
          </a:p>
          <a:p>
            <a:r>
              <a:rPr lang="en-US" sz="1200" b="1" dirty="0">
                <a:solidFill>
                  <a:schemeClr val="tx1"/>
                </a:solidFill>
              </a:rPr>
              <a:t>CRMS</a:t>
            </a:r>
            <a:r>
              <a:rPr lang="en-US" sz="1200" dirty="0">
                <a:solidFill>
                  <a:schemeClr val="tx1"/>
                </a:solidFill>
              </a:rPr>
              <a:t>: Matt Duncan (SpaceNav)</a:t>
            </a:r>
          </a:p>
          <a:p>
            <a:r>
              <a:rPr lang="en-US" sz="1200" b="1" dirty="0">
                <a:solidFill>
                  <a:prstClr val="black"/>
                </a:solidFill>
              </a:rPr>
              <a:t>MOA:  </a:t>
            </a:r>
            <a:r>
              <a:rPr lang="en-US" sz="1200" dirty="0"/>
              <a:t>Russ DeHart </a:t>
            </a:r>
          </a:p>
          <a:p>
            <a:r>
              <a:rPr lang="en-US" sz="1200" dirty="0"/>
              <a:t>             </a:t>
            </a:r>
          </a:p>
        </p:txBody>
      </p:sp>
      <p:sp>
        <p:nvSpPr>
          <p:cNvPr id="41" name="TextBox 40">
            <a:extLst>
              <a:ext uri="{FF2B5EF4-FFF2-40B4-BE49-F238E27FC236}">
                <a16:creationId xmlns:a16="http://schemas.microsoft.com/office/drawing/2014/main" id="{C2E5E7F4-6962-489C-9CD7-12B500442375}"/>
              </a:ext>
            </a:extLst>
          </p:cNvPr>
          <p:cNvSpPr txBox="1"/>
          <p:nvPr/>
        </p:nvSpPr>
        <p:spPr>
          <a:xfrm>
            <a:off x="241628" y="4757940"/>
            <a:ext cx="1555234" cy="400110"/>
          </a:xfrm>
          <a:prstGeom prst="rect">
            <a:avLst/>
          </a:prstGeom>
          <a:noFill/>
          <a:ln w="12700">
            <a:solidFill>
              <a:schemeClr val="tx1"/>
            </a:solidFill>
          </a:ln>
        </p:spPr>
        <p:txBody>
          <a:bodyPr wrap="none" rtlCol="0">
            <a:spAutoFit/>
          </a:bodyPr>
          <a:lstStyle/>
          <a:p>
            <a:r>
              <a:rPr lang="en-US" sz="1000" b="1" dirty="0"/>
              <a:t>EDOS</a:t>
            </a:r>
            <a:r>
              <a:rPr lang="en-US" sz="1000" dirty="0"/>
              <a:t>: Terri Wood </a:t>
            </a:r>
          </a:p>
          <a:p>
            <a:r>
              <a:rPr lang="en-US" sz="1000" b="1" dirty="0"/>
              <a:t>Networks</a:t>
            </a:r>
            <a:r>
              <a:rPr lang="en-US" sz="1000" dirty="0"/>
              <a:t>:  Kevin Kranacs  </a:t>
            </a:r>
          </a:p>
        </p:txBody>
      </p:sp>
      <p:sp>
        <p:nvSpPr>
          <p:cNvPr id="43" name="Rectangle 42">
            <a:extLst>
              <a:ext uri="{FF2B5EF4-FFF2-40B4-BE49-F238E27FC236}">
                <a16:creationId xmlns:a16="http://schemas.microsoft.com/office/drawing/2014/main" id="{72EE7CB4-7A9A-478A-8938-85134810B722}"/>
              </a:ext>
            </a:extLst>
          </p:cNvPr>
          <p:cNvSpPr/>
          <p:nvPr/>
        </p:nvSpPr>
        <p:spPr>
          <a:xfrm>
            <a:off x="244107" y="3567140"/>
            <a:ext cx="1551857" cy="730753"/>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b="1" dirty="0">
                <a:solidFill>
                  <a:schemeClr val="tx1"/>
                </a:solidFill>
              </a:rPr>
              <a:t>Ground Systems Manager</a:t>
            </a:r>
          </a:p>
          <a:p>
            <a:pPr algn="ctr"/>
            <a:r>
              <a:rPr lang="en-US" sz="1000" dirty="0">
                <a:solidFill>
                  <a:schemeClr val="tx1"/>
                </a:solidFill>
              </a:rPr>
              <a:t>Shampa Wali </a:t>
            </a:r>
          </a:p>
          <a:p>
            <a:r>
              <a:rPr lang="en-US" sz="1000" b="1" dirty="0"/>
              <a:t>Ground Systems Deputy:</a:t>
            </a:r>
          </a:p>
          <a:p>
            <a:r>
              <a:rPr lang="en-US" sz="1000" dirty="0"/>
              <a:t>     Phillip Caffo </a:t>
            </a:r>
          </a:p>
          <a:p>
            <a:pPr algn="ctr"/>
            <a:endParaRPr lang="en-US" sz="1000" dirty="0">
              <a:solidFill>
                <a:schemeClr val="tx1"/>
              </a:solidFill>
            </a:endParaRPr>
          </a:p>
        </p:txBody>
      </p:sp>
      <p:sp>
        <p:nvSpPr>
          <p:cNvPr id="53" name="Rectangle 52">
            <a:extLst>
              <a:ext uri="{FF2B5EF4-FFF2-40B4-BE49-F238E27FC236}">
                <a16:creationId xmlns:a16="http://schemas.microsoft.com/office/drawing/2014/main" id="{07A777C0-42F0-4138-ADEE-52608D05BF2E}"/>
              </a:ext>
            </a:extLst>
          </p:cNvPr>
          <p:cNvSpPr/>
          <p:nvPr/>
        </p:nvSpPr>
        <p:spPr>
          <a:xfrm>
            <a:off x="241628" y="4290907"/>
            <a:ext cx="1554336" cy="467992"/>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b="1" dirty="0">
                <a:solidFill>
                  <a:schemeClr val="tx1"/>
                </a:solidFill>
              </a:rPr>
              <a:t>IT Security</a:t>
            </a:r>
          </a:p>
          <a:p>
            <a:r>
              <a:rPr lang="en-US" sz="1000" dirty="0">
                <a:solidFill>
                  <a:schemeClr val="tx1"/>
                </a:solidFill>
              </a:rPr>
              <a:t>Darnell Kemper </a:t>
            </a:r>
          </a:p>
          <a:p>
            <a:r>
              <a:rPr lang="en-US" sz="1000" dirty="0">
                <a:solidFill>
                  <a:schemeClr val="tx1"/>
                </a:solidFill>
              </a:rPr>
              <a:t>Chris Mishaga </a:t>
            </a:r>
          </a:p>
        </p:txBody>
      </p:sp>
      <p:cxnSp>
        <p:nvCxnSpPr>
          <p:cNvPr id="67" name="Elbow Connector 60">
            <a:extLst>
              <a:ext uri="{FF2B5EF4-FFF2-40B4-BE49-F238E27FC236}">
                <a16:creationId xmlns:a16="http://schemas.microsoft.com/office/drawing/2014/main" id="{69344043-ECF9-4E1F-A926-540A6BC70BA2}"/>
              </a:ext>
            </a:extLst>
          </p:cNvPr>
          <p:cNvCxnSpPr>
            <a:cxnSpLocks/>
          </p:cNvCxnSpPr>
          <p:nvPr/>
        </p:nvCxnSpPr>
        <p:spPr>
          <a:xfrm rot="10800000">
            <a:off x="1795762" y="4579217"/>
            <a:ext cx="2380825" cy="887"/>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824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98500" y="941249"/>
            <a:ext cx="7772400" cy="761504"/>
          </a:xfrm>
        </p:spPr>
        <p:txBody>
          <a:bodyPr>
            <a:normAutofit/>
          </a:bodyPr>
          <a:lstStyle/>
          <a:p>
            <a:pPr eaLnBrk="1" hangingPunct="1"/>
            <a:r>
              <a:rPr lang="en-US" sz="4000" b="1" dirty="0">
                <a:ea typeface="ＭＳ Ｐゴシック"/>
                <a:cs typeface="ＭＳ Ｐゴシック"/>
              </a:rPr>
              <a:t>MOWG Charter</a:t>
            </a:r>
            <a:endParaRPr lang="en-US" sz="4000" dirty="0">
              <a:ea typeface="ＭＳ Ｐゴシック"/>
              <a:cs typeface="ＭＳ Ｐゴシック"/>
            </a:endParaRPr>
          </a:p>
        </p:txBody>
      </p:sp>
      <p:sp>
        <p:nvSpPr>
          <p:cNvPr id="21507" name="Rectangle 3"/>
          <p:cNvSpPr>
            <a:spLocks noGrp="1" noChangeArrowheads="1"/>
          </p:cNvSpPr>
          <p:nvPr>
            <p:ph type="body" sz="half" idx="1"/>
          </p:nvPr>
        </p:nvSpPr>
        <p:spPr>
          <a:xfrm>
            <a:off x="229318" y="1702753"/>
            <a:ext cx="8696392" cy="4536295"/>
          </a:xfrm>
        </p:spPr>
        <p:txBody>
          <a:bodyPr>
            <a:noAutofit/>
          </a:bodyPr>
          <a:lstStyle/>
          <a:p>
            <a:pPr marL="0" indent="0" algn="ctr" eaLnBrk="1" hangingPunct="1">
              <a:spcBef>
                <a:spcPts val="0"/>
              </a:spcBef>
              <a:buFontTx/>
              <a:buNone/>
            </a:pPr>
            <a:r>
              <a:rPr lang="en-US" sz="3600" b="1" i="1" dirty="0">
                <a:ea typeface="ＭＳ Ｐゴシック"/>
                <a:cs typeface="ＭＳ Ｐゴシック"/>
              </a:rPr>
              <a:t>The Constellation mission teams</a:t>
            </a:r>
          </a:p>
          <a:p>
            <a:pPr marL="0" indent="0" algn="ctr" eaLnBrk="1" hangingPunct="1">
              <a:spcBef>
                <a:spcPts val="0"/>
              </a:spcBef>
              <a:buFontTx/>
              <a:buNone/>
            </a:pPr>
            <a:r>
              <a:rPr lang="en-US" sz="3600" b="1" i="1" u="sng" dirty="0">
                <a:ea typeface="ＭＳ Ｐゴシック"/>
                <a:cs typeface="ＭＳ Ｐゴシック"/>
              </a:rPr>
              <a:t>enable nearly simultaneous </a:t>
            </a:r>
          </a:p>
          <a:p>
            <a:pPr marL="0" indent="0" algn="ctr" eaLnBrk="1" hangingPunct="1">
              <a:spcBef>
                <a:spcPts val="0"/>
              </a:spcBef>
              <a:buFontTx/>
              <a:buNone/>
            </a:pPr>
            <a:r>
              <a:rPr lang="en-US" sz="3600" b="1" i="1" u="sng" dirty="0">
                <a:ea typeface="ＭＳ Ｐゴシック"/>
                <a:cs typeface="ＭＳ Ｐゴシック"/>
              </a:rPr>
              <a:t>science observations</a:t>
            </a:r>
            <a:r>
              <a:rPr lang="en-US" sz="3600" b="1" i="1" dirty="0">
                <a:ea typeface="ＭＳ Ｐゴシック"/>
                <a:cs typeface="ＭＳ Ｐゴシック"/>
              </a:rPr>
              <a:t> by </a:t>
            </a:r>
          </a:p>
          <a:p>
            <a:pPr marL="0" indent="0" algn="ctr" eaLnBrk="1" hangingPunct="1">
              <a:spcBef>
                <a:spcPts val="0"/>
              </a:spcBef>
              <a:buFontTx/>
              <a:buNone/>
            </a:pPr>
            <a:r>
              <a:rPr lang="en-US" sz="3600" b="1" i="1" u="sng" dirty="0">
                <a:ea typeface="ＭＳ Ｐゴシック"/>
                <a:cs typeface="ＭＳ Ｐゴシック"/>
              </a:rPr>
              <a:t>coordinating</a:t>
            </a:r>
            <a:r>
              <a:rPr lang="en-US" sz="3600" b="1" i="1" dirty="0">
                <a:ea typeface="ＭＳ Ｐゴシック"/>
                <a:cs typeface="ＭＳ Ｐゴシック"/>
              </a:rPr>
              <a:t> their operations and </a:t>
            </a:r>
          </a:p>
          <a:p>
            <a:pPr marL="0" indent="0" algn="ctr" eaLnBrk="1" hangingPunct="1">
              <a:spcBef>
                <a:spcPts val="0"/>
              </a:spcBef>
              <a:buFontTx/>
              <a:buNone/>
            </a:pPr>
            <a:r>
              <a:rPr lang="en-US" sz="3600" b="1" i="1" u="sng" dirty="0">
                <a:ea typeface="ＭＳ Ｐゴシック"/>
                <a:cs typeface="ＭＳ Ｐゴシック"/>
              </a:rPr>
              <a:t>cooperating</a:t>
            </a:r>
            <a:r>
              <a:rPr lang="en-US" sz="3600" b="1" i="1" dirty="0">
                <a:ea typeface="ＭＳ Ｐゴシック"/>
                <a:cs typeface="ＭＳ Ｐゴシック"/>
              </a:rPr>
              <a:t> with each other to</a:t>
            </a:r>
          </a:p>
          <a:p>
            <a:pPr marL="0" indent="0" algn="ctr" eaLnBrk="1" hangingPunct="1">
              <a:spcBef>
                <a:spcPts val="0"/>
              </a:spcBef>
              <a:buFontTx/>
              <a:buNone/>
            </a:pPr>
            <a:r>
              <a:rPr lang="en-US" sz="3600" b="1" i="1" u="sng" dirty="0">
                <a:ea typeface="ＭＳ Ｐゴシック"/>
                <a:cs typeface="ＭＳ Ｐゴシック"/>
              </a:rPr>
              <a:t>ensure the safety of the constellations</a:t>
            </a:r>
            <a:r>
              <a:rPr lang="en-US" sz="4000" b="1" i="1" u="sng" dirty="0">
                <a:ea typeface="ＭＳ Ｐゴシック"/>
                <a:cs typeface="ＭＳ Ｐゴシック"/>
              </a:rPr>
              <a:t>.</a:t>
            </a:r>
            <a:endParaRPr lang="en-US" sz="4000" b="1" i="1" dirty="0">
              <a:ea typeface="ＭＳ Ｐゴシック"/>
              <a:cs typeface="ＭＳ Ｐゴシック"/>
            </a:endParaRPr>
          </a:p>
        </p:txBody>
      </p:sp>
      <p:sp>
        <p:nvSpPr>
          <p:cNvPr id="2" name="Slide Number Placeholder 1"/>
          <p:cNvSpPr>
            <a:spLocks noGrp="1"/>
          </p:cNvSpPr>
          <p:nvPr>
            <p:ph type="sldNum" sz="quarter" idx="10"/>
          </p:nvPr>
        </p:nvSpPr>
        <p:spPr/>
        <p:txBody>
          <a:bodyPr/>
          <a:lstStyle/>
          <a:p>
            <a:pPr>
              <a:defRPr/>
            </a:pPr>
            <a:fld id="{7FA6987E-8B37-4CCB-9222-CBAB26C8E958}" type="slidenum">
              <a:rPr lang="en-US" smtClean="0"/>
              <a:pPr>
                <a:defRPr/>
              </a:pPr>
              <a:t>4</a:t>
            </a:fld>
            <a:endParaRPr lang="en-US" dirty="0"/>
          </a:p>
        </p:txBody>
      </p:sp>
    </p:spTree>
    <p:extLst>
      <p:ext uri="{BB962C8B-B14F-4D97-AF65-F5344CB8AC3E}">
        <p14:creationId xmlns:p14="http://schemas.microsoft.com/office/powerpoint/2010/main" val="2602231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133"/>
            <a:ext cx="8229600" cy="591432"/>
          </a:xfrm>
        </p:spPr>
        <p:txBody>
          <a:bodyPr>
            <a:normAutofit/>
          </a:bodyPr>
          <a:lstStyle/>
          <a:p>
            <a:r>
              <a:rPr lang="en-US" sz="3200" b="1" dirty="0"/>
              <a:t>Constellation History</a:t>
            </a:r>
          </a:p>
        </p:txBody>
      </p:sp>
      <p:sp>
        <p:nvSpPr>
          <p:cNvPr id="3" name="Content Placeholder 2"/>
          <p:cNvSpPr>
            <a:spLocks noGrp="1"/>
          </p:cNvSpPr>
          <p:nvPr>
            <p:ph idx="1"/>
          </p:nvPr>
        </p:nvSpPr>
        <p:spPr>
          <a:xfrm>
            <a:off x="0" y="1004467"/>
            <a:ext cx="9144000" cy="5584869"/>
          </a:xfrm>
        </p:spPr>
        <p:txBody>
          <a:bodyPr>
            <a:noAutofit/>
          </a:bodyPr>
          <a:lstStyle/>
          <a:p>
            <a:pPr marL="231775" indent="-231775">
              <a:lnSpc>
                <a:spcPct val="95000"/>
              </a:lnSpc>
            </a:pPr>
            <a:r>
              <a:rPr lang="en-US" sz="1700" b="1" dirty="0"/>
              <a:t>A-Train Mission Operations Working Group (MOWG): </a:t>
            </a:r>
            <a:r>
              <a:rPr lang="en-US" sz="1700" dirty="0"/>
              <a:t>Exploratory discussions between </a:t>
            </a:r>
            <a:r>
              <a:rPr lang="en-US" sz="1700" dirty="0" err="1"/>
              <a:t>LaRC</a:t>
            </a:r>
            <a:r>
              <a:rPr lang="en-US" sz="1700" dirty="0"/>
              <a:t> (John </a:t>
            </a:r>
            <a:r>
              <a:rPr lang="en-US" sz="1700" dirty="0" err="1"/>
              <a:t>Stadler</a:t>
            </a:r>
            <a:r>
              <a:rPr lang="en-US" sz="1700" dirty="0"/>
              <a:t>) and GSFC (Angie Kelly, Bill Guit and Lauri Newman) in 2002. Officially met for the first time in March 2003</a:t>
            </a:r>
          </a:p>
          <a:p>
            <a:pPr marL="231775" indent="-231775">
              <a:lnSpc>
                <a:spcPct val="95000"/>
              </a:lnSpc>
            </a:pPr>
            <a:r>
              <a:rPr lang="en-US" sz="1700" b="1" dirty="0"/>
              <a:t>Morning Constellation: </a:t>
            </a:r>
            <a:r>
              <a:rPr lang="en-US" sz="1700" dirty="0"/>
              <a:t>Officially began with Landsat 7 (April 1999) and Terra (December 1999), followed by joint EO-1/SAC-C launch (November 2000)</a:t>
            </a:r>
            <a:endParaRPr lang="en-US" sz="1700" dirty="0">
              <a:solidFill>
                <a:srgbClr val="0000FF"/>
              </a:solidFill>
            </a:endParaRPr>
          </a:p>
          <a:p>
            <a:pPr marL="231775" indent="-231775">
              <a:lnSpc>
                <a:spcPct val="95000"/>
              </a:lnSpc>
            </a:pPr>
            <a:r>
              <a:rPr lang="en-US" sz="1700" b="1" dirty="0"/>
              <a:t>Afternoon Constellation (A-Train): </a:t>
            </a:r>
            <a:r>
              <a:rPr lang="en-US" sz="1700" dirty="0"/>
              <a:t>Began with the Aqua (May 2002) and Aura (July 2004), then PARASOL (December 2004), and joint CALIPSO/</a:t>
            </a:r>
            <a:r>
              <a:rPr lang="en-US" sz="1700" dirty="0" err="1"/>
              <a:t>CloudSat</a:t>
            </a:r>
            <a:r>
              <a:rPr lang="en-US" sz="1700" dirty="0"/>
              <a:t> launch (April 2006)</a:t>
            </a:r>
          </a:p>
          <a:p>
            <a:pPr marL="231775" indent="-231775">
              <a:lnSpc>
                <a:spcPct val="95000"/>
              </a:lnSpc>
            </a:pPr>
            <a:r>
              <a:rPr lang="en-US" sz="1700" b="1" dirty="0"/>
              <a:t>Later ESC missions followed:</a:t>
            </a:r>
          </a:p>
          <a:p>
            <a:pPr marL="631825" lvl="1" indent="-231775">
              <a:lnSpc>
                <a:spcPct val="95000"/>
              </a:lnSpc>
            </a:pPr>
            <a:r>
              <a:rPr lang="en-US" sz="1600" b="1" dirty="0"/>
              <a:t>OCO (2010) and Glory (2011) </a:t>
            </a:r>
            <a:r>
              <a:rPr lang="en-US" sz="1600" dirty="0"/>
              <a:t>launches failed </a:t>
            </a:r>
          </a:p>
          <a:p>
            <a:pPr marL="631825" lvl="1" indent="-231775">
              <a:lnSpc>
                <a:spcPct val="95000"/>
              </a:lnSpc>
            </a:pPr>
            <a:r>
              <a:rPr lang="en-US" sz="1600" b="1" dirty="0"/>
              <a:t>GCOM-W1</a:t>
            </a:r>
            <a:r>
              <a:rPr lang="en-US" sz="1600" dirty="0"/>
              <a:t> (May 2012)</a:t>
            </a:r>
          </a:p>
          <a:p>
            <a:pPr marL="631825" lvl="1" indent="-231775">
              <a:lnSpc>
                <a:spcPct val="95000"/>
              </a:lnSpc>
            </a:pPr>
            <a:r>
              <a:rPr lang="en-US" sz="1600" b="1" dirty="0"/>
              <a:t>Landsat 8 </a:t>
            </a:r>
            <a:r>
              <a:rPr lang="en-US" sz="1600" dirty="0"/>
              <a:t>(February 2013)</a:t>
            </a:r>
          </a:p>
          <a:p>
            <a:pPr marL="631825" lvl="1" indent="-231775">
              <a:lnSpc>
                <a:spcPct val="95000"/>
              </a:lnSpc>
            </a:pPr>
            <a:r>
              <a:rPr lang="en-US" sz="1600" b="1" dirty="0"/>
              <a:t>OCO-2</a:t>
            </a:r>
            <a:r>
              <a:rPr lang="en-US" sz="1600" dirty="0"/>
              <a:t> (July 2014)</a:t>
            </a:r>
          </a:p>
          <a:p>
            <a:pPr marL="631825" lvl="1" indent="-231775">
              <a:lnSpc>
                <a:spcPct val="95000"/>
              </a:lnSpc>
            </a:pPr>
            <a:r>
              <a:rPr lang="en-US" sz="1600" b="1" dirty="0"/>
              <a:t>Landsat 9 </a:t>
            </a:r>
            <a:r>
              <a:rPr lang="en-US" sz="1600" dirty="0"/>
              <a:t>(September 2021)</a:t>
            </a:r>
          </a:p>
          <a:p>
            <a:pPr marL="231775" indent="-231775">
              <a:lnSpc>
                <a:spcPct val="95000"/>
              </a:lnSpc>
            </a:pPr>
            <a:r>
              <a:rPr lang="en-US" sz="1700" b="1" dirty="0"/>
              <a:t>Formation of the C-Train:</a:t>
            </a:r>
          </a:p>
          <a:p>
            <a:pPr marL="631825" lvl="1" indent="-231775">
              <a:lnSpc>
                <a:spcPct val="95000"/>
              </a:lnSpc>
            </a:pPr>
            <a:r>
              <a:rPr lang="en-US" sz="1600" b="1" dirty="0" err="1"/>
              <a:t>CloudSat</a:t>
            </a:r>
            <a:r>
              <a:rPr lang="en-US" sz="1600" b="1" dirty="0"/>
              <a:t> </a:t>
            </a:r>
            <a:r>
              <a:rPr lang="en-US" sz="1600" dirty="0"/>
              <a:t>exited A-Train on February 22, 2018</a:t>
            </a:r>
          </a:p>
          <a:p>
            <a:pPr marL="631825" lvl="1" indent="-231775">
              <a:lnSpc>
                <a:spcPct val="95000"/>
              </a:lnSpc>
            </a:pPr>
            <a:r>
              <a:rPr lang="en-US" sz="1600" b="1" dirty="0"/>
              <a:t>CALIPSO </a:t>
            </a:r>
            <a:r>
              <a:rPr lang="en-US" sz="1600" dirty="0"/>
              <a:t>exited A-Train in mid-September 2018</a:t>
            </a:r>
          </a:p>
          <a:p>
            <a:pPr marL="631825" lvl="1" indent="-231775">
              <a:lnSpc>
                <a:spcPct val="95000"/>
              </a:lnSpc>
            </a:pPr>
            <a:r>
              <a:rPr lang="en-US" sz="1600" b="1" dirty="0"/>
              <a:t>C-Train </a:t>
            </a:r>
            <a:r>
              <a:rPr lang="en-US" sz="1600" dirty="0"/>
              <a:t>operational orbit configuration achieved on November 1, 2018</a:t>
            </a:r>
          </a:p>
          <a:p>
            <a:pPr marL="231775" indent="-231775">
              <a:lnSpc>
                <a:spcPct val="95000"/>
              </a:lnSpc>
            </a:pPr>
            <a:r>
              <a:rPr lang="en-US" sz="1700" b="1" dirty="0"/>
              <a:t>Major Milestone Anniversaries:</a:t>
            </a:r>
          </a:p>
          <a:p>
            <a:pPr marL="631825" lvl="1" indent="-231775">
              <a:lnSpc>
                <a:spcPct val="95000"/>
              </a:lnSpc>
            </a:pPr>
            <a:r>
              <a:rPr lang="en-US" sz="1600" b="1" dirty="0">
                <a:solidFill>
                  <a:srgbClr val="0000FF"/>
                </a:solidFill>
              </a:rPr>
              <a:t>Aqua 20-Years (May 4); GCOM-W1 10-Years (May 18) </a:t>
            </a:r>
            <a:endParaRPr lang="en-US" sz="1600" dirty="0"/>
          </a:p>
        </p:txBody>
      </p:sp>
      <p:sp>
        <p:nvSpPr>
          <p:cNvPr id="4" name="Slide Number Placeholder 3"/>
          <p:cNvSpPr>
            <a:spLocks noGrp="1"/>
          </p:cNvSpPr>
          <p:nvPr>
            <p:ph type="sldNum" sz="quarter" idx="12"/>
          </p:nvPr>
        </p:nvSpPr>
        <p:spPr/>
        <p:txBody>
          <a:bodyPr/>
          <a:lstStyle/>
          <a:p>
            <a:fld id="{7D71D84F-F99E-AA4D-AEB0-4E72F1AAA5C3}" type="slidenum">
              <a:rPr lang="en-US" smtClean="0"/>
              <a:pPr/>
              <a:t>5</a:t>
            </a:fld>
            <a:endParaRPr lang="en-US" dirty="0"/>
          </a:p>
        </p:txBody>
      </p:sp>
    </p:spTree>
    <p:extLst>
      <p:ext uri="{BB962C8B-B14F-4D97-AF65-F5344CB8AC3E}">
        <p14:creationId xmlns:p14="http://schemas.microsoft.com/office/powerpoint/2010/main" val="120583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9881"/>
            <a:ext cx="8382000" cy="724243"/>
          </a:xfrm>
        </p:spPr>
        <p:txBody>
          <a:bodyPr>
            <a:normAutofit/>
          </a:bodyPr>
          <a:lstStyle/>
          <a:p>
            <a:r>
              <a:rPr lang="en-US" sz="3100" b="1" dirty="0">
                <a:solidFill>
                  <a:srgbClr val="0000FF"/>
                </a:solidFill>
              </a:rPr>
              <a:t>Significant Meeting Topics</a:t>
            </a:r>
          </a:p>
        </p:txBody>
      </p:sp>
      <p:sp>
        <p:nvSpPr>
          <p:cNvPr id="4" name="Slide Number Placeholder 3"/>
          <p:cNvSpPr>
            <a:spLocks noGrp="1"/>
          </p:cNvSpPr>
          <p:nvPr>
            <p:ph type="sldNum" sz="quarter" idx="12"/>
          </p:nvPr>
        </p:nvSpPr>
        <p:spPr/>
        <p:txBody>
          <a:bodyPr/>
          <a:lstStyle/>
          <a:p>
            <a:fld id="{7D71D84F-F99E-AA4D-AEB0-4E72F1AAA5C3}" type="slidenum">
              <a:rPr lang="en-US" smtClean="0"/>
              <a:pPr/>
              <a:t>6</a:t>
            </a:fld>
            <a:endParaRPr lang="en-US" dirty="0"/>
          </a:p>
        </p:txBody>
      </p:sp>
      <p:sp>
        <p:nvSpPr>
          <p:cNvPr id="7" name="Content Placeholder 2"/>
          <p:cNvSpPr>
            <a:spLocks noGrp="1"/>
          </p:cNvSpPr>
          <p:nvPr>
            <p:ph idx="1"/>
          </p:nvPr>
        </p:nvSpPr>
        <p:spPr>
          <a:xfrm>
            <a:off x="103236" y="1107245"/>
            <a:ext cx="8999671" cy="5750755"/>
          </a:xfrm>
        </p:spPr>
        <p:txBody>
          <a:bodyPr lIns="0" tIns="0" rIns="0" bIns="0">
            <a:noAutofit/>
          </a:bodyPr>
          <a:lstStyle/>
          <a:p>
            <a:r>
              <a:rPr lang="en-US" sz="2200" b="1" dirty="0">
                <a:solidFill>
                  <a:srgbClr val="0000FF"/>
                </a:solidFill>
              </a:rPr>
              <a:t>Terra Constellation Exit Plans</a:t>
            </a:r>
          </a:p>
          <a:p>
            <a:r>
              <a:rPr lang="en-US" sz="2200" b="1" dirty="0">
                <a:solidFill>
                  <a:srgbClr val="0000FF"/>
                </a:solidFill>
              </a:rPr>
              <a:t>Landsat 7 Orbit Lowering</a:t>
            </a:r>
          </a:p>
          <a:p>
            <a:r>
              <a:rPr lang="en-US" sz="2200" b="1" dirty="0">
                <a:solidFill>
                  <a:srgbClr val="0000FF"/>
                </a:solidFill>
              </a:rPr>
              <a:t>Aqua 20-Year Anniversary and GCOM-W1 10-Year Anniversary </a:t>
            </a:r>
          </a:p>
          <a:p>
            <a:r>
              <a:rPr lang="en-US" sz="2200" b="1" dirty="0">
                <a:solidFill>
                  <a:srgbClr val="0000FF"/>
                </a:solidFill>
              </a:rPr>
              <a:t>NASA Headquarters Perspective</a:t>
            </a:r>
          </a:p>
          <a:p>
            <a:r>
              <a:rPr lang="en-US" sz="2200" b="1" dirty="0">
                <a:solidFill>
                  <a:srgbClr val="0000FF"/>
                </a:solidFill>
              </a:rPr>
              <a:t>Current State of the Missions </a:t>
            </a:r>
          </a:p>
          <a:p>
            <a:pPr lvl="1"/>
            <a:r>
              <a:rPr lang="en-US" sz="1600" b="1" dirty="0">
                <a:solidFill>
                  <a:srgbClr val="0000FF"/>
                </a:solidFill>
              </a:rPr>
              <a:t>Review A-Train’s Inclination Adjust Maneuver (IAM) Plans for 2022</a:t>
            </a:r>
          </a:p>
          <a:p>
            <a:pPr lvl="1"/>
            <a:r>
              <a:rPr lang="en-US" sz="1600" b="1" dirty="0">
                <a:solidFill>
                  <a:srgbClr val="0000FF"/>
                </a:solidFill>
              </a:rPr>
              <a:t>Aqua Anomaly and Passing Events with GCOM-W1 and OCO-2</a:t>
            </a:r>
          </a:p>
          <a:p>
            <a:pPr lvl="1"/>
            <a:r>
              <a:rPr lang="en-US" sz="1600" b="1" dirty="0">
                <a:solidFill>
                  <a:srgbClr val="0000FF"/>
                </a:solidFill>
              </a:rPr>
              <a:t>C-Train Status </a:t>
            </a:r>
          </a:p>
          <a:p>
            <a:r>
              <a:rPr lang="en-US" sz="2200" b="1" dirty="0">
                <a:solidFill>
                  <a:srgbClr val="0000FF"/>
                </a:solidFill>
              </a:rPr>
              <a:t>Constellation Updates</a:t>
            </a:r>
          </a:p>
          <a:p>
            <a:pPr lvl="1"/>
            <a:r>
              <a:rPr lang="en-US" sz="1600" b="1" dirty="0">
                <a:solidFill>
                  <a:srgbClr val="0000FF"/>
                </a:solidFill>
              </a:rPr>
              <a:t>NOAA/JPSS Constellation Update</a:t>
            </a:r>
          </a:p>
          <a:p>
            <a:pPr lvl="1"/>
            <a:r>
              <a:rPr lang="en-US" sz="1600" b="1" dirty="0">
                <a:solidFill>
                  <a:srgbClr val="0000FF"/>
                </a:solidFill>
              </a:rPr>
              <a:t>ESA Update</a:t>
            </a:r>
          </a:p>
          <a:p>
            <a:pPr lvl="1"/>
            <a:r>
              <a:rPr lang="en-US" sz="1600" b="1" dirty="0" err="1">
                <a:solidFill>
                  <a:srgbClr val="0000FF"/>
                </a:solidFill>
              </a:rPr>
              <a:t>OneWeb</a:t>
            </a:r>
            <a:r>
              <a:rPr lang="en-US" sz="1600" b="1" dirty="0">
                <a:solidFill>
                  <a:srgbClr val="0000FF"/>
                </a:solidFill>
              </a:rPr>
              <a:t> Update</a:t>
            </a:r>
          </a:p>
        </p:txBody>
      </p:sp>
    </p:spTree>
    <p:extLst>
      <p:ext uri="{BB962C8B-B14F-4D97-AF65-F5344CB8AC3E}">
        <p14:creationId xmlns:p14="http://schemas.microsoft.com/office/powerpoint/2010/main" val="61388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640636"/>
            <a:ext cx="9144000" cy="1200329"/>
          </a:xfrm>
          <a:prstGeom prst="rect">
            <a:avLst/>
          </a:prstGeom>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b="1" i="1" dirty="0">
                <a:solidFill>
                  <a:schemeClr val="tx1"/>
                </a:solidFill>
                <a:latin typeface="Times New Roman"/>
                <a:cs typeface="Times New Roman"/>
              </a:rPr>
              <a:t>Constellations are operating successfully while dealing with </a:t>
            </a:r>
          </a:p>
          <a:p>
            <a:pPr algn="ctr"/>
            <a:r>
              <a:rPr lang="en-US" sz="2400" b="1" i="1" dirty="0">
                <a:solidFill>
                  <a:schemeClr val="tx1"/>
                </a:solidFill>
                <a:latin typeface="Times New Roman"/>
                <a:cs typeface="Times New Roman"/>
              </a:rPr>
              <a:t>some anomalies and producing valuable science data;</a:t>
            </a:r>
          </a:p>
          <a:p>
            <a:pPr algn="ctr"/>
            <a:r>
              <a:rPr lang="en-US" sz="2400" b="1" i="1" dirty="0">
                <a:solidFill>
                  <a:schemeClr val="tx1"/>
                </a:solidFill>
                <a:latin typeface="Times New Roman"/>
                <a:cs typeface="Times New Roman"/>
              </a:rPr>
              <a:t>Excellent cooperation! Still evolving and learning!</a:t>
            </a:r>
          </a:p>
        </p:txBody>
      </p:sp>
      <p:sp>
        <p:nvSpPr>
          <p:cNvPr id="2" name="Title 1"/>
          <p:cNvSpPr>
            <a:spLocks noGrp="1"/>
          </p:cNvSpPr>
          <p:nvPr>
            <p:ph type="title"/>
          </p:nvPr>
        </p:nvSpPr>
        <p:spPr>
          <a:xfrm>
            <a:off x="460819" y="417439"/>
            <a:ext cx="8229600" cy="695350"/>
          </a:xfrm>
        </p:spPr>
        <p:txBody>
          <a:bodyPr>
            <a:normAutofit/>
          </a:bodyPr>
          <a:lstStyle/>
          <a:p>
            <a:r>
              <a:rPr lang="en-US" sz="2800" b="1" dirty="0">
                <a:solidFill>
                  <a:srgbClr val="0000FF"/>
                </a:solidFill>
              </a:rPr>
              <a:t>State of the Constellations</a:t>
            </a:r>
          </a:p>
        </p:txBody>
      </p:sp>
      <p:sp>
        <p:nvSpPr>
          <p:cNvPr id="10" name="Content Placeholder 6"/>
          <p:cNvSpPr>
            <a:spLocks noGrp="1"/>
          </p:cNvSpPr>
          <p:nvPr>
            <p:ph idx="1"/>
          </p:nvPr>
        </p:nvSpPr>
        <p:spPr>
          <a:xfrm>
            <a:off x="24086" y="960638"/>
            <a:ext cx="9143999" cy="4679998"/>
          </a:xfrm>
          <a:noFill/>
        </p:spPr>
        <p:txBody>
          <a:bodyPr>
            <a:noAutofit/>
          </a:bodyPr>
          <a:lstStyle/>
          <a:p>
            <a:pPr marL="234950" indent="-234950">
              <a:spcBef>
                <a:spcPts val="600"/>
              </a:spcBef>
            </a:pPr>
            <a:r>
              <a:rPr lang="en-US" sz="2400" b="1" dirty="0"/>
              <a:t>Morning Constellation</a:t>
            </a:r>
          </a:p>
          <a:p>
            <a:pPr marL="635000" lvl="1" indent="-234950">
              <a:spcBef>
                <a:spcPts val="600"/>
              </a:spcBef>
            </a:pPr>
            <a:r>
              <a:rPr lang="en-US" sz="2000" dirty="0"/>
              <a:t>Landsat </a:t>
            </a:r>
            <a:r>
              <a:rPr lang="en-US" sz="2000" dirty="0">
                <a:solidFill>
                  <a:srgbClr val="000000"/>
                </a:solidFill>
              </a:rPr>
              <a:t>7, Landsat 8 and </a:t>
            </a:r>
            <a:r>
              <a:rPr lang="en-US" sz="2000" dirty="0"/>
              <a:t>Terra are performing nominally.</a:t>
            </a:r>
          </a:p>
          <a:p>
            <a:pPr marL="635000" lvl="1" indent="-234950">
              <a:spcBef>
                <a:spcPts val="600"/>
              </a:spcBef>
            </a:pPr>
            <a:r>
              <a:rPr lang="en-US" sz="2000" dirty="0">
                <a:solidFill>
                  <a:srgbClr val="000000"/>
                </a:solidFill>
              </a:rPr>
              <a:t>SAC-C stopped operations in August 2013</a:t>
            </a:r>
          </a:p>
          <a:p>
            <a:pPr marL="635000" lvl="1" indent="-234950">
              <a:spcBef>
                <a:spcPts val="600"/>
              </a:spcBef>
            </a:pPr>
            <a:r>
              <a:rPr lang="en-US" sz="2000" dirty="0"/>
              <a:t>EO-1 was decommissioned and passivated on March 30, 2017</a:t>
            </a:r>
          </a:p>
          <a:p>
            <a:pPr marL="635000" lvl="1" indent="-234950">
              <a:spcBef>
                <a:spcPts val="600"/>
              </a:spcBef>
            </a:pPr>
            <a:r>
              <a:rPr lang="en-US" sz="2000" dirty="0">
                <a:solidFill>
                  <a:srgbClr val="0000FF"/>
                </a:solidFill>
              </a:rPr>
              <a:t>Landsat 9 launched successfully and is flying in the morning constellation!</a:t>
            </a:r>
          </a:p>
          <a:p>
            <a:pPr marL="228600" indent="-228600">
              <a:spcBef>
                <a:spcPts val="600"/>
              </a:spcBef>
            </a:pPr>
            <a:r>
              <a:rPr lang="en-US" sz="2400" b="1" dirty="0"/>
              <a:t>Afternoon Constellation (A-Train &amp; C-Train)</a:t>
            </a:r>
          </a:p>
          <a:p>
            <a:pPr marL="628650" lvl="1" indent="-228600">
              <a:spcBef>
                <a:spcPts val="600"/>
              </a:spcBef>
            </a:pPr>
            <a:r>
              <a:rPr lang="en-US" sz="2000" dirty="0"/>
              <a:t>Aqua, Aura, GCOM-W1, and OCO-2 are performing nominally</a:t>
            </a:r>
          </a:p>
          <a:p>
            <a:pPr marL="628650" lvl="1">
              <a:spcBef>
                <a:spcPts val="600"/>
              </a:spcBef>
            </a:pPr>
            <a:r>
              <a:rPr lang="en-US" sz="2000" dirty="0">
                <a:solidFill>
                  <a:srgbClr val="0000FF"/>
                </a:solidFill>
              </a:rPr>
              <a:t>Aqua anomaly (safe mode) and recovery on April 14</a:t>
            </a:r>
          </a:p>
          <a:p>
            <a:pPr marL="628650" lvl="1" indent="-228600">
              <a:spcBef>
                <a:spcPts val="600"/>
              </a:spcBef>
            </a:pPr>
            <a:r>
              <a:rPr lang="en-US" altLang="ja-JP" sz="2000" dirty="0">
                <a:ea typeface="ＭＳ Ｐゴシック" charset="-128"/>
              </a:rPr>
              <a:t>CloudSat &amp; CALIPSO operating in the C-Train (formed November 1, 2018) and continue to be Constellation MOWG family!</a:t>
            </a:r>
          </a:p>
          <a:p>
            <a:pPr marL="628650" lvl="1" indent="-228600">
              <a:spcBef>
                <a:spcPts val="600"/>
              </a:spcBef>
            </a:pPr>
            <a:r>
              <a:rPr lang="en-US" sz="2000" dirty="0"/>
              <a:t>CloudSat under-voltage condition and reaction wheel anomaly</a:t>
            </a:r>
          </a:p>
          <a:p>
            <a:pPr marL="628650" lvl="1" indent="-228600">
              <a:spcBef>
                <a:spcPts val="600"/>
              </a:spcBef>
            </a:pPr>
            <a:r>
              <a:rPr lang="en-US" altLang="ja-JP" sz="2000" dirty="0">
                <a:ea typeface="ＭＳ Ｐゴシック" charset="-128"/>
              </a:rPr>
              <a:t>PARASOL exited the A-Train in 2013</a:t>
            </a:r>
          </a:p>
        </p:txBody>
      </p:sp>
      <p:sp>
        <p:nvSpPr>
          <p:cNvPr id="3" name="Slide Number Placeholder 2"/>
          <p:cNvSpPr>
            <a:spLocks noGrp="1"/>
          </p:cNvSpPr>
          <p:nvPr>
            <p:ph type="sldNum" sz="quarter" idx="12"/>
          </p:nvPr>
        </p:nvSpPr>
        <p:spPr/>
        <p:txBody>
          <a:bodyPr/>
          <a:lstStyle/>
          <a:p>
            <a:fld id="{7D71D84F-F99E-AA4D-AEB0-4E72F1AAA5C3}" type="slidenum">
              <a:rPr lang="en-US" smtClean="0"/>
              <a:pPr/>
              <a:t>7</a:t>
            </a:fld>
            <a:endParaRPr lang="en-US" dirty="0"/>
          </a:p>
        </p:txBody>
      </p:sp>
    </p:spTree>
    <p:extLst>
      <p:ext uri="{BB962C8B-B14F-4D97-AF65-F5344CB8AC3E}">
        <p14:creationId xmlns:p14="http://schemas.microsoft.com/office/powerpoint/2010/main" val="193039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E54300-499D-4811-A2FE-3295D8DD49E6}"/>
              </a:ext>
            </a:extLst>
          </p:cNvPr>
          <p:cNvSpPr>
            <a:spLocks noGrp="1"/>
          </p:cNvSpPr>
          <p:nvPr>
            <p:ph type="sldNum" sz="quarter" idx="12"/>
          </p:nvPr>
        </p:nvSpPr>
        <p:spPr/>
        <p:txBody>
          <a:bodyPr/>
          <a:lstStyle/>
          <a:p>
            <a:fld id="{7D71D84F-F99E-AA4D-AEB0-4E72F1AAA5C3}" type="slidenum">
              <a:rPr lang="en-US" smtClean="0"/>
              <a:pPr/>
              <a:t>8</a:t>
            </a:fld>
            <a:endParaRPr lang="en-US" dirty="0"/>
          </a:p>
        </p:txBody>
      </p:sp>
      <p:pic>
        <p:nvPicPr>
          <p:cNvPr id="6" name="Picture 5" descr="A picture containing person, indoor, posing, curtain&#10;&#10;Description automatically generated">
            <a:extLst>
              <a:ext uri="{FF2B5EF4-FFF2-40B4-BE49-F238E27FC236}">
                <a16:creationId xmlns:a16="http://schemas.microsoft.com/office/drawing/2014/main" id="{5368463C-37DA-40EA-B974-524ADBA3B4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74534" y="5847615"/>
            <a:ext cx="1198534" cy="897921"/>
          </a:xfrm>
          <a:prstGeom prst="rect">
            <a:avLst/>
          </a:prstGeom>
        </p:spPr>
      </p:pic>
      <p:pic>
        <p:nvPicPr>
          <p:cNvPr id="5" name="Picture 4">
            <a:extLst>
              <a:ext uri="{FF2B5EF4-FFF2-40B4-BE49-F238E27FC236}">
                <a16:creationId xmlns:a16="http://schemas.microsoft.com/office/drawing/2014/main" id="{6CECE8AD-7A30-4001-BE2E-A72CE8E543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69" y="4108401"/>
            <a:ext cx="7617612" cy="1767079"/>
          </a:xfrm>
          <a:prstGeom prst="rect">
            <a:avLst/>
          </a:prstGeom>
        </p:spPr>
      </p:pic>
      <p:pic>
        <p:nvPicPr>
          <p:cNvPr id="10" name="Picture 9">
            <a:extLst>
              <a:ext uri="{FF2B5EF4-FFF2-40B4-BE49-F238E27FC236}">
                <a16:creationId xmlns:a16="http://schemas.microsoft.com/office/drawing/2014/main" id="{4DA62404-F9F0-4875-B294-F232118010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09724" y="4106253"/>
            <a:ext cx="1515191" cy="868637"/>
          </a:xfrm>
          <a:prstGeom prst="rect">
            <a:avLst/>
          </a:prstGeom>
        </p:spPr>
      </p:pic>
      <p:pic>
        <p:nvPicPr>
          <p:cNvPr id="11" name="Picture 10">
            <a:extLst>
              <a:ext uri="{FF2B5EF4-FFF2-40B4-BE49-F238E27FC236}">
                <a16:creationId xmlns:a16="http://schemas.microsoft.com/office/drawing/2014/main" id="{ED7D16A2-6A9B-4842-B676-5D7689A07C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88465" y="5012212"/>
            <a:ext cx="2990447" cy="1730834"/>
          </a:xfrm>
          <a:prstGeom prst="rect">
            <a:avLst/>
          </a:prstGeom>
        </p:spPr>
      </p:pic>
      <p:pic>
        <p:nvPicPr>
          <p:cNvPr id="8" name="Content Placeholder 4">
            <a:extLst>
              <a:ext uri="{FF2B5EF4-FFF2-40B4-BE49-F238E27FC236}">
                <a16:creationId xmlns:a16="http://schemas.microsoft.com/office/drawing/2014/main" id="{E82BCBD6-181A-4051-8279-9DACE29C3A6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28197" y="4976581"/>
            <a:ext cx="1555492" cy="871034"/>
          </a:xfrm>
          <a:prstGeom prst="rect">
            <a:avLst/>
          </a:prstGeom>
        </p:spPr>
      </p:pic>
      <p:pic>
        <p:nvPicPr>
          <p:cNvPr id="12" name="Picture 11">
            <a:extLst>
              <a:ext uri="{FF2B5EF4-FFF2-40B4-BE49-F238E27FC236}">
                <a16:creationId xmlns:a16="http://schemas.microsoft.com/office/drawing/2014/main" id="{E47CA90D-9F17-4714-BFDE-550E493C9C2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132974" y="5852234"/>
            <a:ext cx="1558275" cy="892826"/>
          </a:xfrm>
          <a:prstGeom prst="rect">
            <a:avLst/>
          </a:prstGeom>
        </p:spPr>
      </p:pic>
      <p:pic>
        <p:nvPicPr>
          <p:cNvPr id="7" name="Picture 6">
            <a:extLst>
              <a:ext uri="{FF2B5EF4-FFF2-40B4-BE49-F238E27FC236}">
                <a16:creationId xmlns:a16="http://schemas.microsoft.com/office/drawing/2014/main" id="{51948C50-A291-4D2B-982B-5E871FCBF7D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628197" y="4111949"/>
            <a:ext cx="1512975" cy="837927"/>
          </a:xfrm>
          <a:prstGeom prst="rect">
            <a:avLst/>
          </a:prstGeom>
        </p:spPr>
      </p:pic>
      <p:pic>
        <p:nvPicPr>
          <p:cNvPr id="13" name="Picture 12">
            <a:extLst>
              <a:ext uri="{FF2B5EF4-FFF2-40B4-BE49-F238E27FC236}">
                <a16:creationId xmlns:a16="http://schemas.microsoft.com/office/drawing/2014/main" id="{7A1FD386-3AFC-473B-B97C-A10B951A334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590534" y="5847615"/>
            <a:ext cx="1549433" cy="906711"/>
          </a:xfrm>
          <a:prstGeom prst="rect">
            <a:avLst/>
          </a:prstGeom>
        </p:spPr>
      </p:pic>
      <p:pic>
        <p:nvPicPr>
          <p:cNvPr id="15" name="Picture 14">
            <a:extLst>
              <a:ext uri="{FF2B5EF4-FFF2-40B4-BE49-F238E27FC236}">
                <a16:creationId xmlns:a16="http://schemas.microsoft.com/office/drawing/2014/main" id="{B86C3F68-EB15-4CF3-AD39-57F5B276C7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569" y="5877629"/>
            <a:ext cx="1538154" cy="853941"/>
          </a:xfrm>
          <a:prstGeom prst="rect">
            <a:avLst/>
          </a:prstGeom>
        </p:spPr>
      </p:pic>
      <p:pic>
        <p:nvPicPr>
          <p:cNvPr id="16" name="Picture 15">
            <a:extLst>
              <a:ext uri="{FF2B5EF4-FFF2-40B4-BE49-F238E27FC236}">
                <a16:creationId xmlns:a16="http://schemas.microsoft.com/office/drawing/2014/main" id="{599DED4E-B3B3-4CAD-8FD3-0EAA8B57537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5176" y="4105910"/>
            <a:ext cx="1504305" cy="1746323"/>
          </a:xfrm>
          <a:prstGeom prst="rect">
            <a:avLst/>
          </a:prstGeom>
        </p:spPr>
      </p:pic>
      <p:pic>
        <p:nvPicPr>
          <p:cNvPr id="22" name="Picture 21">
            <a:extLst>
              <a:ext uri="{FF2B5EF4-FFF2-40B4-BE49-F238E27FC236}">
                <a16:creationId xmlns:a16="http://schemas.microsoft.com/office/drawing/2014/main" id="{6A94F1C1-4449-419A-9D1B-3F2859AE70C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521663" y="2167747"/>
            <a:ext cx="2529580" cy="1910641"/>
          </a:xfrm>
          <a:prstGeom prst="rect">
            <a:avLst/>
          </a:prstGeom>
        </p:spPr>
      </p:pic>
      <p:pic>
        <p:nvPicPr>
          <p:cNvPr id="18" name="Picture 17">
            <a:extLst>
              <a:ext uri="{FF2B5EF4-FFF2-40B4-BE49-F238E27FC236}">
                <a16:creationId xmlns:a16="http://schemas.microsoft.com/office/drawing/2014/main" id="{F9C6DDDE-AE38-4205-A262-A73F8A98E1B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84528" y="1999035"/>
            <a:ext cx="2775004" cy="2096014"/>
          </a:xfrm>
          <a:prstGeom prst="rect">
            <a:avLst/>
          </a:prstGeom>
        </p:spPr>
      </p:pic>
      <p:pic>
        <p:nvPicPr>
          <p:cNvPr id="3" name="Picture 2">
            <a:extLst>
              <a:ext uri="{FF2B5EF4-FFF2-40B4-BE49-F238E27FC236}">
                <a16:creationId xmlns:a16="http://schemas.microsoft.com/office/drawing/2014/main" id="{02253D78-6FCA-4B02-B08B-B4E7657E047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1563" y="874644"/>
            <a:ext cx="2649452" cy="1987089"/>
          </a:xfrm>
          <a:prstGeom prst="rect">
            <a:avLst/>
          </a:prstGeom>
        </p:spPr>
      </p:pic>
      <p:pic>
        <p:nvPicPr>
          <p:cNvPr id="20" name="Picture 19">
            <a:extLst>
              <a:ext uri="{FF2B5EF4-FFF2-40B4-BE49-F238E27FC236}">
                <a16:creationId xmlns:a16="http://schemas.microsoft.com/office/drawing/2014/main" id="{A8FC7785-992F-41A9-AEEA-92EA51F5150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336585" y="726785"/>
            <a:ext cx="2529580" cy="1910641"/>
          </a:xfrm>
          <a:prstGeom prst="rect">
            <a:avLst/>
          </a:prstGeom>
        </p:spPr>
      </p:pic>
    </p:spTree>
    <p:extLst>
      <p:ext uri="{BB962C8B-B14F-4D97-AF65-F5344CB8AC3E}">
        <p14:creationId xmlns:p14="http://schemas.microsoft.com/office/powerpoint/2010/main" val="997778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4855" y="686220"/>
            <a:ext cx="3961341" cy="480131"/>
          </a:xfrm>
          <a:prstGeom prst="rect">
            <a:avLst/>
          </a:prstGeom>
          <a:noFill/>
        </p:spPr>
        <p:txBody>
          <a:bodyPr wrap="none" rtlCol="0">
            <a:spAutoFit/>
          </a:bodyPr>
          <a:lstStyle/>
          <a:p>
            <a:pPr algn="ctr">
              <a:lnSpc>
                <a:spcPct val="90000"/>
              </a:lnSpc>
            </a:pPr>
            <a:r>
              <a:rPr lang="en-US" sz="2800" b="1" i="1" dirty="0">
                <a:solidFill>
                  <a:srgbClr val="008000"/>
                </a:solidFill>
                <a:latin typeface="Times New Roman"/>
                <a:ea typeface="ＭＳ Ｐゴシック"/>
                <a:cs typeface="Times New Roman"/>
              </a:rPr>
              <a:t>Since the last meeting . . .</a:t>
            </a:r>
          </a:p>
        </p:txBody>
      </p:sp>
      <p:sp>
        <p:nvSpPr>
          <p:cNvPr id="3" name="Slide Number Placeholder 2"/>
          <p:cNvSpPr>
            <a:spLocks noGrp="1"/>
          </p:cNvSpPr>
          <p:nvPr>
            <p:ph type="sldNum" sz="quarter" idx="12"/>
          </p:nvPr>
        </p:nvSpPr>
        <p:spPr/>
        <p:txBody>
          <a:bodyPr/>
          <a:lstStyle/>
          <a:p>
            <a:fld id="{7D71D84F-F99E-AA4D-AEB0-4E72F1AAA5C3}" type="slidenum">
              <a:rPr lang="en-US" smtClean="0"/>
              <a:pPr/>
              <a:t>9</a:t>
            </a:fld>
            <a:endParaRPr lang="en-US" dirty="0"/>
          </a:p>
        </p:txBody>
      </p:sp>
      <p:sp>
        <p:nvSpPr>
          <p:cNvPr id="7" name="Rectangle 2" descr="Parchment"/>
          <p:cNvSpPr txBox="1">
            <a:spLocks noChangeArrowheads="1"/>
          </p:cNvSpPr>
          <p:nvPr/>
        </p:nvSpPr>
        <p:spPr>
          <a:xfrm>
            <a:off x="214185" y="1307756"/>
            <a:ext cx="8784158" cy="5469190"/>
          </a:xfrm>
          <a:prstGeom prst="rect">
            <a:avLst/>
          </a:prstGeom>
          <a:noFill/>
          <a:ln>
            <a:noFill/>
          </a:ln>
        </p:spPr>
        <p:txBody>
          <a:bodyPr vert="horz" wrap="square" lIns="91440" tIns="0" rIns="91440" bIns="45720" rtlCol="0">
            <a:spAutoFit/>
          </a:bodyPr>
          <a:lstStyle/>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Landsat 9 successfully completed ascent maneuvers, an under flight of Landsat 8 and is on orbit!</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OCO-2 is now the A-Train Anchor mission used to define relative phasing with other A-Train missions</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A-Train successfully conducted it’s Spring 2022 Inclination Adjust Maneuvers (IAMs) with OCO-2, GCOM-W1 and Aura performing IAMs</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Aqua Constellation Exit CCR#20 approved. Aqua drifting in the A-Train and passed GCOM-W1 on April 3. Passes OCO-2 on May 17</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Landsat 7 successfully lowered orbit ~8km</a:t>
            </a:r>
          </a:p>
          <a:p>
            <a:pPr marL="231775" lvl="1" indent="-231775">
              <a:lnSpc>
                <a:spcPct val="90000"/>
              </a:lnSpc>
              <a:spcBef>
                <a:spcPts val="1200"/>
              </a:spcBef>
              <a:buFont typeface="Arial"/>
              <a:buChar char="•"/>
              <a:tabLst>
                <a:tab pos="2289175" algn="l"/>
                <a:tab pos="6057900" algn="l"/>
              </a:tabLst>
            </a:pPr>
            <a:endParaRPr lang="en-US" sz="2800" dirty="0">
              <a:solidFill>
                <a:srgbClr val="0000FF"/>
              </a:solidFill>
              <a:latin typeface="Times New Roman"/>
              <a:cs typeface="Times New Roman"/>
            </a:endParaRPr>
          </a:p>
        </p:txBody>
      </p:sp>
    </p:spTree>
    <p:extLst>
      <p:ext uri="{BB962C8B-B14F-4D97-AF65-F5344CB8AC3E}">
        <p14:creationId xmlns:p14="http://schemas.microsoft.com/office/powerpoint/2010/main" val="1303337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56133080"/>
              </p:ext>
            </p:extLst>
          </p:nvPr>
        </p:nvGraphicFramePr>
        <p:xfrm>
          <a:off x="185582" y="1067180"/>
          <a:ext cx="8836954" cy="5608320"/>
        </p:xfrm>
        <a:graphic>
          <a:graphicData uri="http://schemas.openxmlformats.org/drawingml/2006/table">
            <a:tbl>
              <a:tblPr firstRow="1" bandRow="1">
                <a:tableStyleId>{5C22544A-7EE6-4342-B048-85BDC9FD1C3A}</a:tableStyleId>
              </a:tblPr>
              <a:tblGrid>
                <a:gridCol w="5676203">
                  <a:extLst>
                    <a:ext uri="{9D8B030D-6E8A-4147-A177-3AD203B41FA5}">
                      <a16:colId xmlns:a16="http://schemas.microsoft.com/office/drawing/2014/main" val="20000"/>
                    </a:ext>
                  </a:extLst>
                </a:gridCol>
                <a:gridCol w="3160751">
                  <a:extLst>
                    <a:ext uri="{9D8B030D-6E8A-4147-A177-3AD203B41FA5}">
                      <a16:colId xmlns:a16="http://schemas.microsoft.com/office/drawing/2014/main" val="20001"/>
                    </a:ext>
                  </a:extLst>
                </a:gridCol>
              </a:tblGrid>
              <a:tr h="376284">
                <a:tc>
                  <a:txBody>
                    <a:bodyPr/>
                    <a:lstStyle/>
                    <a:p>
                      <a:r>
                        <a:rPr lang="en-US" sz="2000" dirty="0">
                          <a:latin typeface="Times New Roman" panose="02020603050405020304" pitchFamily="18" charset="0"/>
                          <a:cs typeface="Times New Roman" panose="02020603050405020304" pitchFamily="18" charset="0"/>
                        </a:rPr>
                        <a:t>EVENT</a:t>
                      </a:r>
                    </a:p>
                  </a:txBody>
                  <a:tcPr/>
                </a:tc>
                <a:tc>
                  <a:txBody>
                    <a:bodyPr/>
                    <a:lstStyle/>
                    <a:p>
                      <a:r>
                        <a:rPr lang="en-US" sz="2000" dirty="0">
                          <a:latin typeface="Times New Roman" panose="02020603050405020304" pitchFamily="18" charset="0"/>
                          <a:cs typeface="Times New Roman" panose="02020603050405020304" pitchFamily="18" charset="0"/>
                        </a:rPr>
                        <a:t>DATE</a:t>
                      </a:r>
                    </a:p>
                  </a:txBody>
                  <a:tcPr/>
                </a:tc>
                <a:extLst>
                  <a:ext uri="{0D108BD9-81ED-4DB2-BD59-A6C34878D82A}">
                    <a16:rowId xmlns:a16="http://schemas.microsoft.com/office/drawing/2014/main" val="10000"/>
                  </a:ext>
                </a:extLst>
              </a:tr>
              <a:tr h="437489">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2021 Fall MOWG Meeting (Virtual)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November 15-18, 2021</a:t>
                      </a:r>
                    </a:p>
                  </a:txBody>
                  <a:tcPr/>
                </a:tc>
                <a:extLst>
                  <a:ext uri="{0D108BD9-81ED-4DB2-BD59-A6C34878D82A}">
                    <a16:rowId xmlns:a16="http://schemas.microsoft.com/office/drawing/2014/main" val="10001"/>
                  </a:ext>
                </a:extLst>
              </a:tr>
              <a:tr h="442302">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9</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Ascent Maneuvers 4 of 4</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October 22, 2021-</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December 1, 2021</a:t>
                      </a:r>
                    </a:p>
                  </a:txBody>
                  <a:tcPr/>
                </a:tc>
                <a:extLst>
                  <a:ext uri="{0D108BD9-81ED-4DB2-BD59-A6C34878D82A}">
                    <a16:rowId xmlns:a16="http://schemas.microsoft.com/office/drawing/2014/main" val="2254073853"/>
                  </a:ext>
                </a:extLst>
              </a:tr>
              <a:tr h="442302">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A-Train Spring IAM Series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January 19, 2022 – March 16, 2022</a:t>
                      </a:r>
                    </a:p>
                  </a:txBody>
                  <a:tcPr/>
                </a:tc>
                <a:extLst>
                  <a:ext uri="{0D108BD9-81ED-4DB2-BD59-A6C34878D82A}">
                    <a16:rowId xmlns:a16="http://schemas.microsoft.com/office/drawing/2014/main" val="1046045440"/>
                  </a:ext>
                </a:extLst>
              </a:tr>
              <a:tr h="437489">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Safe Mode Anomaly</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March 31, 2022 –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April 14, 2022</a:t>
                      </a:r>
                    </a:p>
                  </a:txBody>
                  <a:tcPr/>
                </a:tc>
                <a:extLst>
                  <a:ext uri="{0D108BD9-81ED-4DB2-BD59-A6C34878D82A}">
                    <a16:rowId xmlns:a16="http://schemas.microsoft.com/office/drawing/2014/main" val="611952801"/>
                  </a:ext>
                </a:extLst>
              </a:tr>
              <a:tr h="437489">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Crossing/Passing GCOM-W1</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April 3,</a:t>
                      </a:r>
                      <a:r>
                        <a:rPr lang="en-US" sz="2400" b="1" i="1" baseline="0" dirty="0">
                          <a:solidFill>
                            <a:srgbClr val="0000FF"/>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2022</a:t>
                      </a:r>
                    </a:p>
                  </a:txBody>
                  <a:tcPr/>
                </a:tc>
                <a:extLst>
                  <a:ext uri="{0D108BD9-81ED-4DB2-BD59-A6C34878D82A}">
                    <a16:rowId xmlns:a16="http://schemas.microsoft.com/office/drawing/2014/main" val="10002"/>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 Orbit Lowering</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April 12 – 26, 2022</a:t>
                      </a:r>
                    </a:p>
                  </a:txBody>
                  <a:tcPr/>
                </a:tc>
                <a:extLst>
                  <a:ext uri="{0D108BD9-81ED-4DB2-BD59-A6C34878D82A}">
                    <a16:rowId xmlns:a16="http://schemas.microsoft.com/office/drawing/2014/main" val="4235705583"/>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20</a:t>
                      </a:r>
                      <a:r>
                        <a:rPr lang="en-US" sz="2400" b="1" i="1" kern="1200" baseline="30000" dirty="0">
                          <a:solidFill>
                            <a:srgbClr val="0000FF"/>
                          </a:solidFill>
                          <a:latin typeface="Times New Roman" panose="02020603050405020304" pitchFamily="18" charset="0"/>
                          <a:ea typeface="+mn-ea"/>
                          <a:cs typeface="Times New Roman" panose="02020603050405020304" pitchFamily="18" charset="0"/>
                        </a:rPr>
                        <a:t>th</a:t>
                      </a:r>
                      <a:r>
                        <a:rPr lang="en-US" sz="2400" b="1" i="1" kern="1200" dirty="0">
                          <a:solidFill>
                            <a:srgbClr val="0000FF"/>
                          </a:solidFill>
                          <a:latin typeface="Times New Roman" panose="02020603050405020304" pitchFamily="18" charset="0"/>
                          <a:ea typeface="+mn-ea"/>
                          <a:cs typeface="Times New Roman" panose="02020603050405020304" pitchFamily="18" charset="0"/>
                        </a:rPr>
                        <a:t> Anniversary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May 4, 2022</a:t>
                      </a:r>
                    </a:p>
                  </a:txBody>
                  <a:tcPr/>
                </a:tc>
                <a:extLst>
                  <a:ext uri="{0D108BD9-81ED-4DB2-BD59-A6C34878D82A}">
                    <a16:rowId xmlns:a16="http://schemas.microsoft.com/office/drawing/2014/main" val="4232825184"/>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Crossing/Passing OCO-2</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May 17, 2022*</a:t>
                      </a:r>
                    </a:p>
                  </a:txBody>
                  <a:tcPr/>
                </a:tc>
                <a:extLst>
                  <a:ext uri="{0D108BD9-81ED-4DB2-BD59-A6C34878D82A}">
                    <a16:rowId xmlns:a16="http://schemas.microsoft.com/office/drawing/2014/main" val="10007"/>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GCOM-W1 10</a:t>
                      </a:r>
                      <a:r>
                        <a:rPr lang="en-US" sz="2400" b="1" i="1" kern="1200" baseline="30000" dirty="0">
                          <a:solidFill>
                            <a:srgbClr val="0000FF"/>
                          </a:solidFill>
                          <a:latin typeface="Times New Roman" panose="02020603050405020304" pitchFamily="18" charset="0"/>
                          <a:ea typeface="+mn-ea"/>
                          <a:cs typeface="Times New Roman" panose="02020603050405020304" pitchFamily="18" charset="0"/>
                        </a:rPr>
                        <a:t>th</a:t>
                      </a:r>
                      <a:r>
                        <a:rPr lang="en-US" sz="2400" b="1" i="1" kern="1200" dirty="0">
                          <a:solidFill>
                            <a:srgbClr val="0000FF"/>
                          </a:solidFill>
                          <a:latin typeface="Times New Roman" panose="02020603050405020304" pitchFamily="18" charset="0"/>
                          <a:ea typeface="+mn-ea"/>
                          <a:cs typeface="Times New Roman" panose="02020603050405020304" pitchFamily="18" charset="0"/>
                        </a:rPr>
                        <a:t> Anniversary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May 18, 2022</a:t>
                      </a:r>
                    </a:p>
                  </a:txBody>
                  <a:tcPr/>
                </a:tc>
                <a:extLst>
                  <a:ext uri="{0D108BD9-81ED-4DB2-BD59-A6C34878D82A}">
                    <a16:rowId xmlns:a16="http://schemas.microsoft.com/office/drawing/2014/main" val="2214314283"/>
                  </a:ext>
                </a:extLst>
              </a:tr>
            </a:tbl>
          </a:graphicData>
        </a:graphic>
      </p:graphicFrame>
      <p:sp>
        <p:nvSpPr>
          <p:cNvPr id="2" name="TextBox 1"/>
          <p:cNvSpPr txBox="1"/>
          <p:nvPr/>
        </p:nvSpPr>
        <p:spPr>
          <a:xfrm>
            <a:off x="0" y="546067"/>
            <a:ext cx="9079881" cy="584775"/>
          </a:xfrm>
          <a:prstGeom prst="rect">
            <a:avLst/>
          </a:prstGeom>
          <a:noFill/>
        </p:spPr>
        <p:txBody>
          <a:bodyPr wrap="square" rtlCol="0">
            <a:spAutoFit/>
          </a:bodyPr>
          <a:lstStyle/>
          <a:p>
            <a:pPr algn="ctr"/>
            <a:r>
              <a:rPr lang="en-US" sz="3200" b="1" i="1" dirty="0">
                <a:solidFill>
                  <a:srgbClr val="0000FF"/>
                </a:solidFill>
                <a:latin typeface="Times New Roman"/>
                <a:ea typeface="ＭＳ Ｐゴシック"/>
                <a:cs typeface="Times New Roman"/>
              </a:rPr>
              <a:t>Significant Events . . .</a:t>
            </a:r>
            <a:endParaRPr lang="en-US" sz="3200" dirty="0">
              <a:solidFill>
                <a:srgbClr val="0000FF"/>
              </a:solidFill>
            </a:endParaRPr>
          </a:p>
        </p:txBody>
      </p:sp>
      <p:sp>
        <p:nvSpPr>
          <p:cNvPr id="3" name="Slide Number Placeholder 2"/>
          <p:cNvSpPr>
            <a:spLocks noGrp="1"/>
          </p:cNvSpPr>
          <p:nvPr>
            <p:ph type="sldNum" sz="quarter" idx="12"/>
          </p:nvPr>
        </p:nvSpPr>
        <p:spPr/>
        <p:txBody>
          <a:bodyPr/>
          <a:lstStyle/>
          <a:p>
            <a:fld id="{7D71D84F-F99E-AA4D-AEB0-4E72F1AAA5C3}" type="slidenum">
              <a:rPr lang="en-US" smtClean="0"/>
              <a:pPr/>
              <a:t>10</a:t>
            </a:fld>
            <a:endParaRPr lang="en-US" dirty="0"/>
          </a:p>
        </p:txBody>
      </p:sp>
      <p:sp>
        <p:nvSpPr>
          <p:cNvPr id="5" name="TextBox 4">
            <a:extLst>
              <a:ext uri="{FF2B5EF4-FFF2-40B4-BE49-F238E27FC236}">
                <a16:creationId xmlns:a16="http://schemas.microsoft.com/office/drawing/2014/main" id="{F6EF5126-6ABA-4A5E-A374-A6557A9F63EB}"/>
              </a:ext>
            </a:extLst>
          </p:cNvPr>
          <p:cNvSpPr txBox="1"/>
          <p:nvPr/>
        </p:nvSpPr>
        <p:spPr>
          <a:xfrm>
            <a:off x="6164317" y="6622419"/>
            <a:ext cx="2103012" cy="307777"/>
          </a:xfrm>
          <a:prstGeom prst="rect">
            <a:avLst/>
          </a:prstGeom>
          <a:noFill/>
        </p:spPr>
        <p:txBody>
          <a:bodyPr wrap="none" rtlCol="0">
            <a:spAutoFit/>
          </a:bodyPr>
          <a:lstStyle/>
          <a:p>
            <a:r>
              <a:rPr lang="en-US" sz="1400" b="1" i="1" dirty="0">
                <a:solidFill>
                  <a:srgbClr val="0000FF"/>
                </a:solidFill>
                <a:latin typeface="Times New Roman" panose="02020603050405020304" pitchFamily="18" charset="0"/>
                <a:cs typeface="Times New Roman" panose="02020603050405020304" pitchFamily="18" charset="0"/>
              </a:rPr>
              <a:t>* To Be Confirmed (TBC)</a:t>
            </a:r>
            <a:endParaRPr lang="en-US" sz="1400" dirty="0"/>
          </a:p>
        </p:txBody>
      </p:sp>
    </p:spTree>
    <p:extLst>
      <p:ext uri="{BB962C8B-B14F-4D97-AF65-F5344CB8AC3E}">
        <p14:creationId xmlns:p14="http://schemas.microsoft.com/office/powerpoint/2010/main" val="245703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D71D84F-F99E-AA4D-AEB0-4E72F1AAA5C3}" type="slidenum">
              <a:rPr lang="en-US" smtClean="0"/>
              <a:pPr/>
              <a:t>11</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829061422"/>
              </p:ext>
            </p:extLst>
          </p:nvPr>
        </p:nvGraphicFramePr>
        <p:xfrm>
          <a:off x="5810866" y="1544376"/>
          <a:ext cx="3041652" cy="3857388"/>
        </p:xfrm>
        <a:graphic>
          <a:graphicData uri="http://schemas.openxmlformats.org/drawingml/2006/table">
            <a:tbl>
              <a:tblPr>
                <a:tableStyleId>{5C22544A-7EE6-4342-B048-85BDC9FD1C3A}</a:tableStyleId>
              </a:tblPr>
              <a:tblGrid>
                <a:gridCol w="3041652">
                  <a:extLst>
                    <a:ext uri="{9D8B030D-6E8A-4147-A177-3AD203B41FA5}">
                      <a16:colId xmlns:a16="http://schemas.microsoft.com/office/drawing/2014/main" val="20000"/>
                    </a:ext>
                  </a:extLst>
                </a:gridCol>
              </a:tblGrid>
              <a:tr h="321449">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Sponsors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CALIPSO/CNES </a:t>
                      </a:r>
                    </a:p>
                  </a:txBody>
                  <a:tcPr marL="9525" marR="9525" marT="9525" marB="0" anchor="b"/>
                </a:tc>
                <a:extLst>
                  <a:ext uri="{0D108BD9-81ED-4DB2-BD59-A6C34878D82A}">
                    <a16:rowId xmlns:a16="http://schemas.microsoft.com/office/drawing/2014/main" val="10001"/>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CALIPSO/LaRC</a:t>
                      </a:r>
                    </a:p>
                  </a:txBody>
                  <a:tcPr marL="9525" marR="9525" marT="9525" marB="0" anchor="b"/>
                </a:tc>
                <a:extLst>
                  <a:ext uri="{0D108BD9-81ED-4DB2-BD59-A6C34878D82A}">
                    <a16:rowId xmlns:a16="http://schemas.microsoft.com/office/drawing/2014/main" val="10002"/>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CloudSat/JPL</a:t>
                      </a:r>
                    </a:p>
                  </a:txBody>
                  <a:tcPr marL="9525" marR="9525" marT="9525" marB="0" anchor="b"/>
                </a:tc>
                <a:extLst>
                  <a:ext uri="{0D108BD9-81ED-4DB2-BD59-A6C34878D82A}">
                    <a16:rowId xmlns:a16="http://schemas.microsoft.com/office/drawing/2014/main" val="10003"/>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CloudSat/KAFB </a:t>
                      </a:r>
                    </a:p>
                  </a:txBody>
                  <a:tcPr marL="9525" marR="9525" marT="9525" marB="0" anchor="b"/>
                </a:tc>
                <a:extLst>
                  <a:ext uri="{0D108BD9-81ED-4DB2-BD59-A6C34878D82A}">
                    <a16:rowId xmlns:a16="http://schemas.microsoft.com/office/drawing/2014/main" val="10004"/>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ESMO missions/GSFC</a:t>
                      </a:r>
                    </a:p>
                  </a:txBody>
                  <a:tcPr marL="9525" marR="9525" marT="9525" marB="0" anchor="b"/>
                </a:tc>
                <a:extLst>
                  <a:ext uri="{0D108BD9-81ED-4DB2-BD59-A6C34878D82A}">
                    <a16:rowId xmlns:a16="http://schemas.microsoft.com/office/drawing/2014/main" val="10005"/>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GCOM-W1/JAXA</a:t>
                      </a:r>
                    </a:p>
                  </a:txBody>
                  <a:tcPr marL="9525" marR="9525" marT="9525" marB="0" anchor="b"/>
                </a:tc>
                <a:extLst>
                  <a:ext uri="{0D108BD9-81ED-4DB2-BD59-A6C34878D82A}">
                    <a16:rowId xmlns:a16="http://schemas.microsoft.com/office/drawing/2014/main" val="10006"/>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Landsat/NGIS</a:t>
                      </a:r>
                    </a:p>
                  </a:txBody>
                  <a:tcPr marL="9525" marR="9525" marT="9525" marB="0" anchor="b"/>
                </a:tc>
                <a:extLst>
                  <a:ext uri="{0D108BD9-81ED-4DB2-BD59-A6C34878D82A}">
                    <a16:rowId xmlns:a16="http://schemas.microsoft.com/office/drawing/2014/main" val="10007"/>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Landsat/USGS</a:t>
                      </a:r>
                    </a:p>
                  </a:txBody>
                  <a:tcPr marL="9525" marR="9525" marT="9525" marB="0" anchor="b"/>
                </a:tc>
                <a:extLst>
                  <a:ext uri="{0D108BD9-81ED-4DB2-BD59-A6C34878D82A}">
                    <a16:rowId xmlns:a16="http://schemas.microsoft.com/office/drawing/2014/main" val="10008"/>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OCO-2/JPL</a:t>
                      </a:r>
                    </a:p>
                  </a:txBody>
                  <a:tcPr marL="9525" marR="9525" marT="9525" marB="0" anchor="b"/>
                </a:tc>
                <a:extLst>
                  <a:ext uri="{0D108BD9-81ED-4DB2-BD59-A6C34878D82A}">
                    <a16:rowId xmlns:a16="http://schemas.microsoft.com/office/drawing/2014/main" val="10009"/>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OCO-2/OSC ATK</a:t>
                      </a:r>
                    </a:p>
                  </a:txBody>
                  <a:tcPr marL="9525" marR="9525" marT="9525" marB="0" anchor="b"/>
                </a:tc>
                <a:extLst>
                  <a:ext uri="{0D108BD9-81ED-4DB2-BD59-A6C34878D82A}">
                    <a16:rowId xmlns:a16="http://schemas.microsoft.com/office/drawing/2014/main" val="1001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NGC</a:t>
                      </a:r>
                    </a:p>
                  </a:txBody>
                  <a:tcPr marL="9525" marR="9525" marT="9525" marB="0" anchor="b"/>
                </a:tc>
                <a:extLst>
                  <a:ext uri="{0D108BD9-81ED-4DB2-BD59-A6C34878D82A}">
                    <a16:rowId xmlns:a16="http://schemas.microsoft.com/office/drawing/2014/main" val="416578212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662327059"/>
              </p:ext>
            </p:extLst>
          </p:nvPr>
        </p:nvGraphicFramePr>
        <p:xfrm>
          <a:off x="296561" y="1531380"/>
          <a:ext cx="4876799" cy="5188375"/>
        </p:xfrm>
        <a:graphic>
          <a:graphicData uri="http://schemas.openxmlformats.org/drawingml/2006/table">
            <a:tbl>
              <a:tblPr>
                <a:tableStyleId>{5C22544A-7EE6-4342-B048-85BDC9FD1C3A}</a:tableStyleId>
              </a:tblPr>
              <a:tblGrid>
                <a:gridCol w="4876799">
                  <a:extLst>
                    <a:ext uri="{9D8B030D-6E8A-4147-A177-3AD203B41FA5}">
                      <a16:colId xmlns:a16="http://schemas.microsoft.com/office/drawing/2014/main" val="20000"/>
                    </a:ext>
                  </a:extLst>
                </a:gridCol>
              </a:tblGrid>
              <a:tr h="321449">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Past Locations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Boulder/Ft. Collins</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CO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1"/>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KAFB,</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a:t>
                      </a:r>
                      <a:r>
                        <a:rPr lang="en-US" sz="2000" b="1" i="0" u="none" strike="noStrike" dirty="0">
                          <a:solidFill>
                            <a:srgbClr val="0000FF"/>
                          </a:solidFill>
                          <a:effectLst/>
                          <a:latin typeface="Times New Roman" panose="02020603050405020304" pitchFamily="18" charset="0"/>
                          <a:cs typeface="Times New Roman" panose="02020603050405020304" pitchFamily="18" charset="0"/>
                        </a:rPr>
                        <a:t>Albuquerque, NM</a:t>
                      </a:r>
                    </a:p>
                  </a:txBody>
                  <a:tcPr marL="9525" marR="9525" marT="9525" marB="0" anchor="b"/>
                </a:tc>
                <a:extLst>
                  <a:ext uri="{0D108BD9-81ED-4DB2-BD59-A6C34878D82A}">
                    <a16:rowId xmlns:a16="http://schemas.microsoft.com/office/drawing/2014/main" val="10002"/>
                  </a:ext>
                </a:extLst>
              </a:tr>
              <a:tr h="31529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France</a:t>
                      </a:r>
                    </a:p>
                  </a:txBody>
                  <a:tcPr marL="9525" marR="9525" marT="9525" marB="0" anchor="b"/>
                </a:tc>
                <a:extLst>
                  <a:ext uri="{0D108BD9-81ED-4DB2-BD59-A6C34878D82A}">
                    <a16:rowId xmlns:a16="http://schemas.microsoft.com/office/drawing/2014/main" val="10003"/>
                  </a:ext>
                </a:extLst>
              </a:tr>
              <a:tr h="157163">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GSFC, MD</a:t>
                      </a:r>
                    </a:p>
                  </a:txBody>
                  <a:tcPr marL="9525" marR="9525" marT="9525" marB="0" anchor="b"/>
                </a:tc>
                <a:extLst>
                  <a:ext uri="{0D108BD9-81ED-4DB2-BD59-A6C34878D82A}">
                    <a16:rowId xmlns:a16="http://schemas.microsoft.com/office/drawing/2014/main" val="10004"/>
                  </a:ext>
                </a:extLst>
              </a:tr>
              <a:tr h="157163">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Gilbert, AZ</a:t>
                      </a:r>
                    </a:p>
                  </a:txBody>
                  <a:tcPr marL="9525" marR="9525" marT="9525" marB="0" anchor="b"/>
                </a:tc>
                <a:extLst>
                  <a:ext uri="{0D108BD9-81ED-4DB2-BD59-A6C34878D82A}">
                    <a16:rowId xmlns:a16="http://schemas.microsoft.com/office/drawing/2014/main" val="10005"/>
                  </a:ext>
                </a:extLst>
              </a:tr>
              <a:tr h="0">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Japan</a:t>
                      </a:r>
                    </a:p>
                  </a:txBody>
                  <a:tcPr marL="9525" marR="9525" marT="9525" marB="0" anchor="b"/>
                </a:tc>
                <a:extLst>
                  <a:ext uri="{0D108BD9-81ED-4DB2-BD59-A6C34878D82A}">
                    <a16:rowId xmlns:a16="http://schemas.microsoft.com/office/drawing/2014/main" val="10006"/>
                  </a:ext>
                </a:extLst>
              </a:tr>
              <a:tr h="327457">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JPL/Pasadena</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area, CA</a:t>
                      </a:r>
                    </a:p>
                  </a:txBody>
                  <a:tcPr marL="9525" marR="9525" marT="9525" marB="0" anchor="b"/>
                </a:tc>
                <a:extLst>
                  <a:ext uri="{0D108BD9-81ED-4DB2-BD59-A6C34878D82A}">
                    <a16:rowId xmlns:a16="http://schemas.microsoft.com/office/drawing/2014/main" val="10007"/>
                  </a:ext>
                </a:extLst>
              </a:tr>
              <a:tr h="300228">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KSC area, FL</a:t>
                      </a:r>
                    </a:p>
                  </a:txBody>
                  <a:tcPr marL="9525" marR="9525" marT="9525" marB="0" anchor="b"/>
                </a:tc>
                <a:extLst>
                  <a:ext uri="{0D108BD9-81ED-4DB2-BD59-A6C34878D82A}">
                    <a16:rowId xmlns:a16="http://schemas.microsoft.com/office/drawing/2014/main" val="10008"/>
                  </a:ext>
                </a:extLst>
              </a:tr>
              <a:tr h="225171">
                <a:tc>
                  <a:txBody>
                    <a:bodyPr/>
                    <a:lstStyle/>
                    <a:p>
                      <a:pPr marL="342900" indent="-342900" algn="l" rtl="0" fontAlgn="b">
                        <a:buFont typeface="Arial" panose="020B0604020202020204" pitchFamily="34" charset="0"/>
                        <a:buChar char="•"/>
                      </a:pPr>
                      <a:r>
                        <a:rPr lang="en-US" sz="2000" b="1" i="0" u="none" strike="noStrike" dirty="0" err="1">
                          <a:solidFill>
                            <a:srgbClr val="0000FF"/>
                          </a:solidFill>
                          <a:effectLst/>
                          <a:latin typeface="Times New Roman" panose="02020603050405020304" pitchFamily="18" charset="0"/>
                          <a:cs typeface="Times New Roman" panose="02020603050405020304" pitchFamily="18" charset="0"/>
                        </a:rPr>
                        <a:t>LaRC</a:t>
                      </a:r>
                      <a:r>
                        <a:rPr lang="en-US" sz="2000" b="1" i="0" u="none" strike="noStrike" dirty="0">
                          <a:solidFill>
                            <a:srgbClr val="0000FF"/>
                          </a:solidFill>
                          <a:effectLst/>
                          <a:latin typeface="Times New Roman" panose="02020603050405020304" pitchFamily="18" charset="0"/>
                          <a:cs typeface="Times New Roman" panose="02020603050405020304" pitchFamily="18" charset="0"/>
                        </a:rPr>
                        <a:t>/Norfolk area,</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VA</a:t>
                      </a:r>
                      <a:endParaRPr lang="en-US" sz="2000" b="1" i="0" u="none" strike="noStrike" dirty="0">
                        <a:solidFill>
                          <a:srgbClr val="0000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9"/>
                  </a:ext>
                </a:extLst>
              </a:tr>
              <a:tr h="150114">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Dulles, VA</a:t>
                      </a:r>
                    </a:p>
                  </a:txBody>
                  <a:tcPr marL="9525" marR="9525" marT="9525" marB="0" anchor="b"/>
                </a:tc>
                <a:extLst>
                  <a:ext uri="{0D108BD9-81ED-4DB2-BD59-A6C34878D82A}">
                    <a16:rowId xmlns:a16="http://schemas.microsoft.com/office/drawing/2014/main" val="10010"/>
                  </a:ext>
                </a:extLst>
              </a:tr>
              <a:tr h="150114">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Sioux Falls, SD</a:t>
                      </a:r>
                    </a:p>
                  </a:txBody>
                  <a:tcPr marL="9525" marR="9525" marT="9525" marB="0" anchor="b"/>
                </a:tc>
                <a:extLst>
                  <a:ext uri="{0D108BD9-81ED-4DB2-BD59-A6C34878D82A}">
                    <a16:rowId xmlns:a16="http://schemas.microsoft.com/office/drawing/2014/main" val="10011"/>
                  </a:ext>
                </a:extLst>
              </a:tr>
              <a:tr h="438022">
                <a:tc>
                  <a:txBody>
                    <a:bodyPr/>
                    <a:lstStyle/>
                    <a:p>
                      <a:pPr marL="0" indent="0" algn="l" rtl="0" fontAlgn="b">
                        <a:buFont typeface="Arial" panose="020B0604020202020204" pitchFamily="34" charset="0"/>
                        <a:buNone/>
                      </a:pPr>
                      <a:r>
                        <a:rPr lang="en-US" sz="2000" b="1" i="0" u="sng" strike="noStrike" dirty="0">
                          <a:solidFill>
                            <a:srgbClr val="000000"/>
                          </a:solidFill>
                          <a:effectLst/>
                          <a:latin typeface="Times New Roman" panose="02020603050405020304" pitchFamily="18" charset="0"/>
                          <a:cs typeface="Times New Roman" panose="02020603050405020304" pitchFamily="18" charset="0"/>
                        </a:rPr>
                        <a:t>Other Locations Discussed</a:t>
                      </a:r>
                    </a:p>
                  </a:txBody>
                  <a:tcPr marL="9525" marR="9525" marT="9525" marB="0" anchor="b"/>
                </a:tc>
                <a:extLst>
                  <a:ext uri="{0D108BD9-81ED-4DB2-BD59-A6C34878D82A}">
                    <a16:rowId xmlns:a16="http://schemas.microsoft.com/office/drawing/2014/main" val="10012"/>
                  </a:ext>
                </a:extLst>
              </a:tr>
              <a:tr h="104775">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Alaska Ground Station Facility</a:t>
                      </a:r>
                    </a:p>
                  </a:txBody>
                  <a:tcPr marL="9525" marR="9525" marT="9525" marB="0" anchor="b"/>
                </a:tc>
                <a:extLst>
                  <a:ext uri="{0D108BD9-81ED-4DB2-BD59-A6C34878D82A}">
                    <a16:rowId xmlns:a16="http://schemas.microsoft.com/office/drawing/2014/main" val="10013"/>
                  </a:ext>
                </a:extLst>
              </a:tr>
              <a:tr h="0">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JSC, TX</a:t>
                      </a:r>
                    </a:p>
                  </a:txBody>
                  <a:tcPr marL="9525" marR="9525" marT="9525" marB="0" anchor="b"/>
                </a:tc>
                <a:extLst>
                  <a:ext uri="{0D108BD9-81ED-4DB2-BD59-A6C34878D82A}">
                    <a16:rowId xmlns:a16="http://schemas.microsoft.com/office/drawing/2014/main" val="10014"/>
                  </a:ext>
                </a:extLst>
              </a:tr>
              <a:tr h="218123">
                <a:tc>
                  <a:txBody>
                    <a:bodyPr/>
                    <a:lstStyle/>
                    <a:p>
                      <a:pPr marL="342900" indent="-342900" algn="l" fontAlgn="b">
                        <a:buFont typeface="Arial" panose="020B0604020202020204" pitchFamily="34" charset="0"/>
                        <a:buChar char="•"/>
                      </a:pPr>
                      <a:r>
                        <a:rPr lang="en-US" sz="2000" b="1" i="1" u="none" strike="noStrike" dirty="0">
                          <a:solidFill>
                            <a:srgbClr val="0000FF"/>
                          </a:solidFill>
                          <a:effectLst/>
                          <a:latin typeface="Times New Roman" panose="02020603050405020304" pitchFamily="18" charset="0"/>
                          <a:cs typeface="Times New Roman" panose="02020603050405020304" pitchFamily="18" charset="0"/>
                        </a:rPr>
                        <a:t>Host desired l</a:t>
                      </a:r>
                      <a:r>
                        <a:rPr lang="en-US" sz="2000" b="1" i="1" u="none" strike="noStrike" baseline="0" dirty="0">
                          <a:solidFill>
                            <a:srgbClr val="0000FF"/>
                          </a:solidFill>
                          <a:effectLst/>
                          <a:latin typeface="Times New Roman" panose="02020603050405020304" pitchFamily="18" charset="0"/>
                          <a:cs typeface="Times New Roman" panose="02020603050405020304" pitchFamily="18" charset="0"/>
                        </a:rPr>
                        <a:t>ocation or Virtual?</a:t>
                      </a:r>
                      <a:endParaRPr lang="en-US" sz="2000" b="1" i="1" u="none" strike="noStrike" dirty="0">
                        <a:solidFill>
                          <a:srgbClr val="0000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16"/>
                  </a:ext>
                </a:extLst>
              </a:tr>
            </a:tbl>
          </a:graphicData>
        </a:graphic>
      </p:graphicFrame>
      <p:sp>
        <p:nvSpPr>
          <p:cNvPr id="2" name="TextBox 1"/>
          <p:cNvSpPr txBox="1"/>
          <p:nvPr/>
        </p:nvSpPr>
        <p:spPr>
          <a:xfrm>
            <a:off x="0" y="644141"/>
            <a:ext cx="9079881" cy="954107"/>
          </a:xfrm>
          <a:prstGeom prst="rect">
            <a:avLst/>
          </a:prstGeom>
          <a:noFill/>
        </p:spPr>
        <p:txBody>
          <a:bodyPr wrap="square" rtlCol="0">
            <a:spAutoFit/>
          </a:bodyPr>
          <a:lstStyle/>
          <a:p>
            <a:pPr algn="ctr"/>
            <a:r>
              <a:rPr lang="en-US" sz="2800" b="1" i="1" dirty="0">
                <a:solidFill>
                  <a:srgbClr val="0000FF"/>
                </a:solidFill>
                <a:latin typeface="Times New Roman"/>
                <a:ea typeface="ＭＳ Ｐゴシック"/>
                <a:cs typeface="Times New Roman"/>
              </a:rPr>
              <a:t>Potential Future MOWG Meetings . . .</a:t>
            </a:r>
          </a:p>
          <a:p>
            <a:pPr algn="ctr"/>
            <a:r>
              <a:rPr lang="en-US" sz="2800" b="1" i="1" dirty="0">
                <a:solidFill>
                  <a:srgbClr val="0000FF"/>
                </a:solidFill>
                <a:latin typeface="Times New Roman"/>
                <a:ea typeface="ＭＳ Ｐゴシック"/>
                <a:cs typeface="Times New Roman"/>
              </a:rPr>
              <a:t>Virtual and/or Hybrid</a:t>
            </a:r>
            <a:endParaRPr lang="en-US" sz="2800" dirty="0">
              <a:solidFill>
                <a:srgbClr val="0000FF"/>
              </a:solidFill>
            </a:endParaRPr>
          </a:p>
        </p:txBody>
      </p:sp>
    </p:spTree>
    <p:extLst>
      <p:ext uri="{BB962C8B-B14F-4D97-AF65-F5344CB8AC3E}">
        <p14:creationId xmlns:p14="http://schemas.microsoft.com/office/powerpoint/2010/main" val="2207618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8201" y="632531"/>
            <a:ext cx="7927597" cy="3630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b="1">
                <a:solidFill>
                  <a:schemeClr val="hlink"/>
                </a:solidFill>
                <a:latin typeface="Times New Roman" panose="02020603050405020304" pitchFamily="18" charset="0"/>
                <a:ea typeface="MS PGothic" panose="020B0600070205080204" pitchFamily="34" charset="-128"/>
              </a:defRPr>
            </a:lvl1pPr>
            <a:lvl2pPr marL="742950" indent="-285750">
              <a:defRPr sz="2800" b="1">
                <a:solidFill>
                  <a:schemeClr val="hlink"/>
                </a:solidFill>
                <a:latin typeface="Times New Roman" panose="02020603050405020304" pitchFamily="18" charset="0"/>
                <a:ea typeface="MS PGothic" panose="020B0600070205080204" pitchFamily="34" charset="-128"/>
              </a:defRPr>
            </a:lvl2pPr>
            <a:lvl3pPr marL="1143000" indent="-228600">
              <a:defRPr sz="2800" b="1">
                <a:solidFill>
                  <a:schemeClr val="hlink"/>
                </a:solidFill>
                <a:latin typeface="Times New Roman" panose="02020603050405020304" pitchFamily="18" charset="0"/>
                <a:ea typeface="MS PGothic" panose="020B0600070205080204" pitchFamily="34" charset="-128"/>
              </a:defRPr>
            </a:lvl3pPr>
            <a:lvl4pPr marL="1600200" indent="-228600">
              <a:defRPr sz="2800" b="1">
                <a:solidFill>
                  <a:schemeClr val="hlink"/>
                </a:solidFill>
                <a:latin typeface="Times New Roman" panose="02020603050405020304" pitchFamily="18" charset="0"/>
                <a:ea typeface="MS PGothic" panose="020B0600070205080204" pitchFamily="34" charset="-128"/>
              </a:defRPr>
            </a:lvl4pPr>
            <a:lvl5pPr marL="2057400" indent="-228600">
              <a:defRPr sz="2800" b="1">
                <a:solidFill>
                  <a:schemeClr val="hlink"/>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9pPr>
          </a:lstStyle>
          <a:p>
            <a:pPr algn="ctr">
              <a:lnSpc>
                <a:spcPct val="80000"/>
              </a:lnSpc>
            </a:pPr>
            <a:r>
              <a:rPr lang="en-US" altLang="en-US" dirty="0">
                <a:solidFill>
                  <a:schemeClr val="tx1"/>
                </a:solidFill>
                <a:cs typeface="Times New Roman" panose="02020603050405020304" pitchFamily="18" charset="0"/>
              </a:rPr>
              <a:t>Action Items from Fall 2021 MOWG</a:t>
            </a:r>
          </a:p>
        </p:txBody>
      </p:sp>
      <p:graphicFrame>
        <p:nvGraphicFramePr>
          <p:cNvPr id="6" name="Table 5">
            <a:extLst>
              <a:ext uri="{FF2B5EF4-FFF2-40B4-BE49-F238E27FC236}">
                <a16:creationId xmlns:a16="http://schemas.microsoft.com/office/drawing/2014/main" id="{EDDC0F26-0000-4966-9D4C-10CB84B2343E}"/>
              </a:ext>
            </a:extLst>
          </p:cNvPr>
          <p:cNvGraphicFramePr>
            <a:graphicFrameLocks noGrp="1"/>
          </p:cNvGraphicFramePr>
          <p:nvPr>
            <p:extLst>
              <p:ext uri="{D42A27DB-BD31-4B8C-83A1-F6EECF244321}">
                <p14:modId xmlns:p14="http://schemas.microsoft.com/office/powerpoint/2010/main" val="4227185907"/>
              </p:ext>
            </p:extLst>
          </p:nvPr>
        </p:nvGraphicFramePr>
        <p:xfrm>
          <a:off x="155614" y="995547"/>
          <a:ext cx="8851225" cy="5125450"/>
        </p:xfrm>
        <a:graphic>
          <a:graphicData uri="http://schemas.openxmlformats.org/drawingml/2006/table">
            <a:tbl>
              <a:tblPr/>
              <a:tblGrid>
                <a:gridCol w="546032">
                  <a:extLst>
                    <a:ext uri="{9D8B030D-6E8A-4147-A177-3AD203B41FA5}">
                      <a16:colId xmlns:a16="http://schemas.microsoft.com/office/drawing/2014/main" val="20000"/>
                    </a:ext>
                  </a:extLst>
                </a:gridCol>
                <a:gridCol w="1025554">
                  <a:extLst>
                    <a:ext uri="{9D8B030D-6E8A-4147-A177-3AD203B41FA5}">
                      <a16:colId xmlns:a16="http://schemas.microsoft.com/office/drawing/2014/main" val="20001"/>
                    </a:ext>
                  </a:extLst>
                </a:gridCol>
                <a:gridCol w="5767614">
                  <a:extLst>
                    <a:ext uri="{9D8B030D-6E8A-4147-A177-3AD203B41FA5}">
                      <a16:colId xmlns:a16="http://schemas.microsoft.com/office/drawing/2014/main" val="20002"/>
                    </a:ext>
                  </a:extLst>
                </a:gridCol>
                <a:gridCol w="1512025">
                  <a:extLst>
                    <a:ext uri="{9D8B030D-6E8A-4147-A177-3AD203B41FA5}">
                      <a16:colId xmlns:a16="http://schemas.microsoft.com/office/drawing/2014/main" val="20003"/>
                    </a:ext>
                  </a:extLst>
                </a:gridCol>
              </a:tblGrid>
              <a:tr h="497123">
                <a:tc>
                  <a:txBody>
                    <a:bodyPr/>
                    <a:lstStyle/>
                    <a:p>
                      <a:pPr marL="0" marR="0" algn="ctr">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Assignee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Description</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Status / Due Date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extLst>
                  <a:ext uri="{0D108BD9-81ED-4DB2-BD59-A6C34878D82A}">
                    <a16:rowId xmlns:a16="http://schemas.microsoft.com/office/drawing/2014/main" val="10000"/>
                  </a:ext>
                </a:extLst>
              </a:tr>
              <a:tr h="924076">
                <a:tc>
                  <a:txBody>
                    <a:bodyPr/>
                    <a:lstStyle/>
                    <a:p>
                      <a:pPr marL="0" marR="0" algn="ctr">
                        <a:spcBef>
                          <a:spcPts val="0"/>
                        </a:spcBef>
                        <a:spcAft>
                          <a:spcPts val="0"/>
                        </a:spcAft>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2111-01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Document Orbital Debris Program Office email agreeing with Aqua approach for calculating apogee/perigee altitudes, semi-major axis, and eccentricity.</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80800107"/>
                  </a:ext>
                </a:extLst>
              </a:tr>
              <a:tr h="46207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Explain the difference between 2 plots in the Aqua Delta-CER package slide 42 – why is right plot more eccentric?</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December 3,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18095717"/>
                  </a:ext>
                </a:extLst>
              </a:tr>
              <a:tr h="46634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2111-03</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Constellation Management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Develop Crossing Plan documents. Start coordination, communication 2 months prior to crossing.</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April 29,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6216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2111-04</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What Retrograde Maneuver capability does Aqua have?</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February 1,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43010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2111-05</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Teams provide (via CCS) a long ephemeris for the purpose of Terra Constellation Exit Planning. 1/1/2022 – 1/1/2024, 60s step size, include maneuvers and drag environment</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February 28,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2111-06</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Mike Machado</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Send Constellation Operations Coordination Plan out for signatures</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December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56376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2111-07</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Terra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Send Landsat 7 team (via CCS) a long ephemeris file spanning 1/1/2022 – 1/1/2023, 60s step size, include maneuvers and drag environment</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December 31,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65400929"/>
                  </a:ext>
                </a:extLst>
              </a:tr>
              <a:tr h="56376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2111-08</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MOWG Leads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Provide feedback for CCR#21 (New Cornerstone Mission)</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December 17,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97593835"/>
                  </a:ext>
                </a:extLst>
              </a:tr>
            </a:tbl>
          </a:graphicData>
        </a:graphic>
      </p:graphicFrame>
    </p:spTree>
    <p:extLst>
      <p:ext uri="{BB962C8B-B14F-4D97-AF65-F5344CB8AC3E}">
        <p14:creationId xmlns:p14="http://schemas.microsoft.com/office/powerpoint/2010/main" val="3671587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8201" y="632531"/>
            <a:ext cx="7927597" cy="363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b="1">
                <a:solidFill>
                  <a:schemeClr val="hlink"/>
                </a:solidFill>
                <a:latin typeface="Times New Roman" panose="02020603050405020304" pitchFamily="18" charset="0"/>
                <a:ea typeface="MS PGothic" panose="020B0600070205080204" pitchFamily="34" charset="-128"/>
              </a:defRPr>
            </a:lvl1pPr>
            <a:lvl2pPr marL="742950" indent="-285750">
              <a:defRPr sz="2800" b="1">
                <a:solidFill>
                  <a:schemeClr val="hlink"/>
                </a:solidFill>
                <a:latin typeface="Times New Roman" panose="02020603050405020304" pitchFamily="18" charset="0"/>
                <a:ea typeface="MS PGothic" panose="020B0600070205080204" pitchFamily="34" charset="-128"/>
              </a:defRPr>
            </a:lvl2pPr>
            <a:lvl3pPr marL="1143000" indent="-228600">
              <a:defRPr sz="2800" b="1">
                <a:solidFill>
                  <a:schemeClr val="hlink"/>
                </a:solidFill>
                <a:latin typeface="Times New Roman" panose="02020603050405020304" pitchFamily="18" charset="0"/>
                <a:ea typeface="MS PGothic" panose="020B0600070205080204" pitchFamily="34" charset="-128"/>
              </a:defRPr>
            </a:lvl3pPr>
            <a:lvl4pPr marL="1600200" indent="-228600">
              <a:defRPr sz="2800" b="1">
                <a:solidFill>
                  <a:schemeClr val="hlink"/>
                </a:solidFill>
                <a:latin typeface="Times New Roman" panose="02020603050405020304" pitchFamily="18" charset="0"/>
                <a:ea typeface="MS PGothic" panose="020B0600070205080204" pitchFamily="34" charset="-128"/>
              </a:defRPr>
            </a:lvl4pPr>
            <a:lvl5pPr marL="2057400" indent="-228600">
              <a:defRPr sz="2800" b="1">
                <a:solidFill>
                  <a:schemeClr val="hlink"/>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9pPr>
          </a:lstStyle>
          <a:p>
            <a:pPr algn="ctr">
              <a:lnSpc>
                <a:spcPct val="80000"/>
              </a:lnSpc>
            </a:pPr>
            <a:r>
              <a:rPr lang="en-US" altLang="en-US" dirty="0">
                <a:solidFill>
                  <a:schemeClr val="tx1"/>
                </a:solidFill>
                <a:cs typeface="Times New Roman" panose="02020603050405020304" pitchFamily="18" charset="0"/>
              </a:rPr>
              <a:t>Action Items from Spring 2021 MOWG</a:t>
            </a:r>
          </a:p>
        </p:txBody>
      </p:sp>
      <p:graphicFrame>
        <p:nvGraphicFramePr>
          <p:cNvPr id="5" name="Table 4">
            <a:extLst>
              <a:ext uri="{FF2B5EF4-FFF2-40B4-BE49-F238E27FC236}">
                <a16:creationId xmlns:a16="http://schemas.microsoft.com/office/drawing/2014/main" id="{5BC6B21C-E06F-48E1-9F6D-1BE30A10E229}"/>
              </a:ext>
            </a:extLst>
          </p:cNvPr>
          <p:cNvGraphicFramePr>
            <a:graphicFrameLocks noGrp="1"/>
          </p:cNvGraphicFramePr>
          <p:nvPr/>
        </p:nvGraphicFramePr>
        <p:xfrm>
          <a:off x="155614" y="995547"/>
          <a:ext cx="8851225" cy="5522079"/>
        </p:xfrm>
        <a:graphic>
          <a:graphicData uri="http://schemas.openxmlformats.org/drawingml/2006/table">
            <a:tbl>
              <a:tblPr/>
              <a:tblGrid>
                <a:gridCol w="546032">
                  <a:extLst>
                    <a:ext uri="{9D8B030D-6E8A-4147-A177-3AD203B41FA5}">
                      <a16:colId xmlns:a16="http://schemas.microsoft.com/office/drawing/2014/main" val="20000"/>
                    </a:ext>
                  </a:extLst>
                </a:gridCol>
                <a:gridCol w="657292">
                  <a:extLst>
                    <a:ext uri="{9D8B030D-6E8A-4147-A177-3AD203B41FA5}">
                      <a16:colId xmlns:a16="http://schemas.microsoft.com/office/drawing/2014/main" val="20001"/>
                    </a:ext>
                  </a:extLst>
                </a:gridCol>
                <a:gridCol w="6248903">
                  <a:extLst>
                    <a:ext uri="{9D8B030D-6E8A-4147-A177-3AD203B41FA5}">
                      <a16:colId xmlns:a16="http://schemas.microsoft.com/office/drawing/2014/main" val="20002"/>
                    </a:ext>
                  </a:extLst>
                </a:gridCol>
                <a:gridCol w="1398998">
                  <a:extLst>
                    <a:ext uri="{9D8B030D-6E8A-4147-A177-3AD203B41FA5}">
                      <a16:colId xmlns:a16="http://schemas.microsoft.com/office/drawing/2014/main" val="20003"/>
                    </a:ext>
                  </a:extLst>
                </a:gridCol>
              </a:tblGrid>
              <a:tr h="497123">
                <a:tc>
                  <a:txBody>
                    <a:bodyPr/>
                    <a:lstStyle/>
                    <a:p>
                      <a:pPr marL="0" marR="0" algn="ctr">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000" b="1" dirty="0">
                          <a:solidFill>
                            <a:srgbClr val="FFFFFF"/>
                          </a:solidFill>
                          <a:effectLst/>
                          <a:latin typeface="Times New Roman" panose="02020603050405020304" pitchFamily="18" charset="0"/>
                          <a:ea typeface="MS Mincho"/>
                          <a:cs typeface="Times New Roman" panose="02020603050405020304" pitchFamily="18" charset="0"/>
                        </a:rPr>
                        <a:t>Assignee</a:t>
                      </a:r>
                      <a:endParaRPr lang="en-US" sz="10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Description</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Status / Due Date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extLst>
                  <a:ext uri="{0D108BD9-81ED-4DB2-BD59-A6C34878D82A}">
                    <a16:rowId xmlns:a16="http://schemas.microsoft.com/office/drawing/2014/main" val="10000"/>
                  </a:ext>
                </a:extLst>
              </a:tr>
              <a:tr h="924076">
                <a:tc>
                  <a:txBody>
                    <a:bodyPr/>
                    <a:lstStyle/>
                    <a:p>
                      <a:pPr marL="0" marR="0" algn="ctr">
                        <a:spcBef>
                          <a:spcPts val="0"/>
                        </a:spcBef>
                        <a:spcAft>
                          <a:spcPts val="0"/>
                        </a:spcAft>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Each team provide an email to Mike Machado and Bill Guit with concurrence to alternate Aqua plans (consisting of no longer performing Constellation Exit or Drag Makeup Maneuvers but reserving fuel for Risk Mitigation Maneuvers) until mid-2024 and then performing Perigee Lowering Maneuvers allowing continued science until ~August 2026 at which time passivation would occur) that were presented at the Interim virtual MOWG meeting on September 28, 2021.</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October 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80800107"/>
                  </a:ext>
                </a:extLst>
              </a:tr>
              <a:tr h="462079">
                <a:tc>
                  <a:txBody>
                    <a:bodyPr/>
                    <a:lstStyle/>
                    <a:p>
                      <a:pPr marL="0" marR="0" algn="ctr">
                        <a:spcBef>
                          <a:spcPts val="0"/>
                        </a:spcBef>
                        <a:spcAft>
                          <a:spcPts val="0"/>
                        </a:spcAft>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Generate Constellation Change Request to document the change to Aqua exit plan. This will be the formal agreement between constellation members of the new plan.</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October 6,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18095717"/>
                  </a:ext>
                </a:extLst>
              </a:tr>
              <a:tr h="46634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2109-03</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Provide updated long ephemeris information (include DMU/IAMs) for Aqua Delta-CER planning.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Time span: Jan 1, 2022 to Jan 1, 2025</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October 8,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6216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2109-04</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Analyze what happens to the long-term orbit evolution if Aqua performs a typical RMM-sized orbit raise ahead of predicted crossings with constellation members. What is the impact on dwell time?</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43010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2109-05</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For GCOM-W1, OCO-2, and Aqua, provide a snapshot of the current mean orbit elements (including the eccentricity, argument of periapsis, and semi-major axis).</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2109-06</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For GCOM-W1, OCO-2, and Aqua, provide a plot of altitude with respect to a spherical Earth (or alternately radius) vs argument of latitude over one orbit.</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56376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2109-07</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Analyze the separation between Aqua and GCOM-W1. Provide the updated risk, miss distance, and probability of collision at the Delta-CER. Meet early to exchange information. Suggest T-2 months, T-1 month, then weekly until TCA.</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February 15,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65400929"/>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2109-08</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Review Aqua CCR to change exit plans and drift in the constellation. Provide written concurrence after the delta-CER on November 16 or feedback as to why it is not acceptable.</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November 16,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83109072"/>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2109-09</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Knowing all our NASA missions must go through the 2023 Senior Review for mission extension.  If Aqua is not extended beyond 2023, will Aqua still be able to meet the 25-year re-entry requirement with this new plan or some variation of it? NOTE: this applies to NASA missions.</a:t>
                      </a:r>
                      <a:endParaRPr lang="en-US" sz="1200" b="0" u="none" kern="1200" dirty="0">
                        <a:solidFill>
                          <a:schemeClr val="tx1"/>
                        </a:solidFill>
                        <a:effectLst/>
                        <a:latin typeface="Times New Roman" panose="02020603050405020304" pitchFamily="18" charset="0"/>
                        <a:ea typeface="MS Mincho"/>
                        <a:cs typeface="Times New Roman" panose="02020603050405020304" pitchFamily="18" charset="0"/>
                      </a:endParaRP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a:t>
                      </a:r>
                      <a:r>
                        <a:rPr lang="en-US" sz="1200" dirty="0">
                          <a:solidFill>
                            <a:srgbClr val="0000FF"/>
                          </a:solidFill>
                          <a:effectLst/>
                          <a:highlight>
                            <a:srgbClr val="FFFF00"/>
                          </a:highlight>
                          <a:latin typeface="Times New Roman" panose="02020603050405020304" pitchFamily="18" charset="0"/>
                          <a:ea typeface="MS Mincho"/>
                          <a:cs typeface="Times New Roman" panose="02020603050405020304" pitchFamily="18" charset="0"/>
                        </a:rPr>
                        <a:t>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07315325"/>
                  </a:ext>
                </a:extLst>
              </a:tr>
            </a:tbl>
          </a:graphicData>
        </a:graphic>
      </p:graphicFrame>
    </p:spTree>
    <p:extLst>
      <p:ext uri="{BB962C8B-B14F-4D97-AF65-F5344CB8AC3E}">
        <p14:creationId xmlns:p14="http://schemas.microsoft.com/office/powerpoint/2010/main" val="683612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8201" y="632531"/>
            <a:ext cx="7927597" cy="363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b="1">
                <a:solidFill>
                  <a:schemeClr val="hlink"/>
                </a:solidFill>
                <a:latin typeface="Times New Roman" panose="02020603050405020304" pitchFamily="18" charset="0"/>
                <a:ea typeface="MS PGothic" panose="020B0600070205080204" pitchFamily="34" charset="-128"/>
              </a:defRPr>
            </a:lvl1pPr>
            <a:lvl2pPr marL="742950" indent="-285750">
              <a:defRPr sz="2800" b="1">
                <a:solidFill>
                  <a:schemeClr val="hlink"/>
                </a:solidFill>
                <a:latin typeface="Times New Roman" panose="02020603050405020304" pitchFamily="18" charset="0"/>
                <a:ea typeface="MS PGothic" panose="020B0600070205080204" pitchFamily="34" charset="-128"/>
              </a:defRPr>
            </a:lvl2pPr>
            <a:lvl3pPr marL="1143000" indent="-228600">
              <a:defRPr sz="2800" b="1">
                <a:solidFill>
                  <a:schemeClr val="hlink"/>
                </a:solidFill>
                <a:latin typeface="Times New Roman" panose="02020603050405020304" pitchFamily="18" charset="0"/>
                <a:ea typeface="MS PGothic" panose="020B0600070205080204" pitchFamily="34" charset="-128"/>
              </a:defRPr>
            </a:lvl3pPr>
            <a:lvl4pPr marL="1600200" indent="-228600">
              <a:defRPr sz="2800" b="1">
                <a:solidFill>
                  <a:schemeClr val="hlink"/>
                </a:solidFill>
                <a:latin typeface="Times New Roman" panose="02020603050405020304" pitchFamily="18" charset="0"/>
                <a:ea typeface="MS PGothic" panose="020B0600070205080204" pitchFamily="34" charset="-128"/>
              </a:defRPr>
            </a:lvl4pPr>
            <a:lvl5pPr marL="2057400" indent="-228600">
              <a:defRPr sz="2800" b="1">
                <a:solidFill>
                  <a:schemeClr val="hlink"/>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9pPr>
          </a:lstStyle>
          <a:p>
            <a:pPr algn="ctr">
              <a:lnSpc>
                <a:spcPct val="80000"/>
              </a:lnSpc>
            </a:pPr>
            <a:r>
              <a:rPr lang="en-US" altLang="en-US" dirty="0">
                <a:solidFill>
                  <a:schemeClr val="tx1"/>
                </a:solidFill>
                <a:cs typeface="Times New Roman" panose="02020603050405020304" pitchFamily="18" charset="0"/>
              </a:rPr>
              <a:t>Updated Action Items from Spring 2021 MOWG</a:t>
            </a:r>
          </a:p>
        </p:txBody>
      </p:sp>
      <p:graphicFrame>
        <p:nvGraphicFramePr>
          <p:cNvPr id="6" name="Table 5">
            <a:extLst>
              <a:ext uri="{FF2B5EF4-FFF2-40B4-BE49-F238E27FC236}">
                <a16:creationId xmlns:a16="http://schemas.microsoft.com/office/drawing/2014/main" id="{EDDC0F26-0000-4966-9D4C-10CB84B2343E}"/>
              </a:ext>
            </a:extLst>
          </p:cNvPr>
          <p:cNvGraphicFramePr>
            <a:graphicFrameLocks noGrp="1"/>
          </p:cNvGraphicFramePr>
          <p:nvPr/>
        </p:nvGraphicFramePr>
        <p:xfrm>
          <a:off x="155614" y="995547"/>
          <a:ext cx="8851225" cy="2172187"/>
        </p:xfrm>
        <a:graphic>
          <a:graphicData uri="http://schemas.openxmlformats.org/drawingml/2006/table">
            <a:tbl>
              <a:tblPr/>
              <a:tblGrid>
                <a:gridCol w="546032">
                  <a:extLst>
                    <a:ext uri="{9D8B030D-6E8A-4147-A177-3AD203B41FA5}">
                      <a16:colId xmlns:a16="http://schemas.microsoft.com/office/drawing/2014/main" val="20000"/>
                    </a:ext>
                  </a:extLst>
                </a:gridCol>
                <a:gridCol w="1025554">
                  <a:extLst>
                    <a:ext uri="{9D8B030D-6E8A-4147-A177-3AD203B41FA5}">
                      <a16:colId xmlns:a16="http://schemas.microsoft.com/office/drawing/2014/main" val="20001"/>
                    </a:ext>
                  </a:extLst>
                </a:gridCol>
                <a:gridCol w="5767614">
                  <a:extLst>
                    <a:ext uri="{9D8B030D-6E8A-4147-A177-3AD203B41FA5}">
                      <a16:colId xmlns:a16="http://schemas.microsoft.com/office/drawing/2014/main" val="20002"/>
                    </a:ext>
                  </a:extLst>
                </a:gridCol>
                <a:gridCol w="1512025">
                  <a:extLst>
                    <a:ext uri="{9D8B030D-6E8A-4147-A177-3AD203B41FA5}">
                      <a16:colId xmlns:a16="http://schemas.microsoft.com/office/drawing/2014/main" val="20003"/>
                    </a:ext>
                  </a:extLst>
                </a:gridCol>
              </a:tblGrid>
              <a:tr h="497123">
                <a:tc>
                  <a:txBody>
                    <a:bodyPr/>
                    <a:lstStyle/>
                    <a:p>
                      <a:pPr marL="0" marR="0" algn="ctr">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Assignee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Description</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Status / Due Date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extLst>
                  <a:ext uri="{0D108BD9-81ED-4DB2-BD59-A6C34878D82A}">
                    <a16:rowId xmlns:a16="http://schemas.microsoft.com/office/drawing/2014/main" val="10000"/>
                  </a:ext>
                </a:extLst>
              </a:tr>
              <a:tr h="438563">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ea typeface="MS Mincho"/>
                          <a:cs typeface="Times New Roman" panose="02020603050405020304" pitchFamily="18" charset="0"/>
                        </a:rPr>
                        <a:t>2105-04</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effectLst/>
                          <a:latin typeface="Times New Roman" panose="02020603050405020304" pitchFamily="18" charset="0"/>
                          <a:ea typeface="MS Mincho"/>
                          <a:cs typeface="Times New Roman" panose="02020603050405020304" pitchFamily="18" charset="0"/>
                        </a:rPr>
                        <a:t>Mike Machado &amp; A-Train Members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effectLst/>
                          <a:latin typeface="Times New Roman" panose="02020603050405020304" pitchFamily="18" charset="0"/>
                          <a:ea typeface="MS Mincho"/>
                          <a:cs typeface="Times New Roman" panose="02020603050405020304" pitchFamily="18" charset="0"/>
                        </a:rPr>
                        <a:t>Draft CCR to identify requirements for new Cornerstone mission. Possible separate CCR for new Cornerstone mission.</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0" marR="0">
                        <a:spcBef>
                          <a:spcPts val="0"/>
                        </a:spcBef>
                        <a:spcAft>
                          <a:spcPts val="0"/>
                        </a:spcAft>
                      </a:pPr>
                      <a:r>
                        <a:rPr lang="en-US" sz="1400" dirty="0">
                          <a:solidFill>
                            <a:srgbClr val="0000FF"/>
                          </a:solidFill>
                          <a:effectLst/>
                          <a:latin typeface="Times New Roman" panose="02020603050405020304" pitchFamily="18" charset="0"/>
                          <a:ea typeface="MS Mincho"/>
                          <a:cs typeface="Times New Roman" panose="02020603050405020304" pitchFamily="18" charset="0"/>
                        </a:rPr>
                        <a:t>CLOSED / December 1,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183109072"/>
                  </a:ext>
                </a:extLst>
              </a:tr>
              <a:tr h="438563">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ea typeface="MS Mincho"/>
                          <a:cs typeface="Times New Roman" panose="02020603050405020304" pitchFamily="18" charset="0"/>
                        </a:rPr>
                        <a:t>2105-05</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What are the impacts to each mission if CCS is no longer maintained or goes away after Aqua and Aura exit the Constellation?</a:t>
                      </a:r>
                      <a:endParaRPr lang="en-US" sz="1400" b="0" kern="1200" dirty="0">
                        <a:solidFill>
                          <a:schemeClr val="tx1"/>
                        </a:solidFill>
                        <a:effectLst/>
                        <a:latin typeface="Times New Roman" panose="02020603050405020304" pitchFamily="18" charset="0"/>
                        <a:ea typeface="MS Mincho"/>
                        <a:cs typeface="Times New Roman" panose="02020603050405020304" pitchFamily="18" charset="0"/>
                      </a:endParaRP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400" dirty="0">
                          <a:solidFill>
                            <a:srgbClr val="0000FF"/>
                          </a:solidFill>
                          <a:effectLst/>
                          <a:latin typeface="Times New Roman" panose="02020603050405020304" pitchFamily="18" charset="0"/>
                          <a:ea typeface="MS Mincho"/>
                          <a:cs typeface="Times New Roman" panose="02020603050405020304" pitchFamily="18" charset="0"/>
                        </a:rPr>
                        <a:t>OPEN /May 17, 2022</a:t>
                      </a:r>
                    </a:p>
                    <a:p>
                      <a:pPr marL="0" marR="0">
                        <a:spcBef>
                          <a:spcPts val="0"/>
                        </a:spcBef>
                        <a:spcAft>
                          <a:spcPts val="0"/>
                        </a:spcAft>
                      </a:pPr>
                      <a:endParaRPr lang="en-US" sz="1400" dirty="0">
                        <a:solidFill>
                          <a:srgbClr val="0000FF"/>
                        </a:solidFill>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7315325"/>
                  </a:ext>
                </a:extLst>
              </a:tr>
            </a:tbl>
          </a:graphicData>
        </a:graphic>
      </p:graphicFrame>
    </p:spTree>
    <p:extLst>
      <p:ext uri="{BB962C8B-B14F-4D97-AF65-F5344CB8AC3E}">
        <p14:creationId xmlns:p14="http://schemas.microsoft.com/office/powerpoint/2010/main" val="277933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descr="Parchment"/>
          <p:cNvSpPr>
            <a:spLocks noGrp="1" noChangeArrowheads="1"/>
          </p:cNvSpPr>
          <p:nvPr>
            <p:ph type="body" idx="1"/>
          </p:nvPr>
        </p:nvSpPr>
        <p:spPr>
          <a:xfrm>
            <a:off x="109959" y="1174802"/>
            <a:ext cx="8748713" cy="5414534"/>
          </a:xfrm>
          <a:noFill/>
          <a:ln>
            <a:noFill/>
          </a:ln>
        </p:spPr>
        <p:txBody>
          <a:bodyPr>
            <a:noAutofit/>
          </a:bodyPr>
          <a:lstStyle/>
          <a:p>
            <a:pPr eaLnBrk="1" hangingPunct="1">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Presentations</a:t>
            </a:r>
          </a:p>
          <a:p>
            <a:pPr lvl="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Please e-mail your presentation updates to </a:t>
            </a:r>
            <a:r>
              <a:rPr lang="en-US" sz="2000" dirty="0">
                <a:latin typeface="Times New Roman" pitchFamily="18" charset="0"/>
                <a:ea typeface="ＭＳ Ｐゴシック"/>
                <a:cs typeface="Times New Roman" pitchFamily="18" charset="0"/>
                <a:hlinkClick r:id="rId3"/>
              </a:rPr>
              <a:t>michael.j.machado@nasa.gov</a:t>
            </a:r>
            <a:r>
              <a:rPr lang="en-US" sz="2000" dirty="0">
                <a:latin typeface="Times New Roman" pitchFamily="18" charset="0"/>
                <a:ea typeface="ＭＳ Ｐゴシック"/>
                <a:cs typeface="Times New Roman" pitchFamily="18" charset="0"/>
              </a:rPr>
              <a:t>, and </a:t>
            </a:r>
            <a:r>
              <a:rPr lang="en-US" sz="2000" dirty="0">
                <a:latin typeface="Times New Roman" pitchFamily="18" charset="0"/>
                <a:ea typeface="ＭＳ Ｐゴシック"/>
                <a:cs typeface="Times New Roman" pitchFamily="18" charset="0"/>
                <a:hlinkClick r:id="rId4"/>
              </a:rPr>
              <a:t>mark.t.heigh@nasa.gov</a:t>
            </a:r>
            <a:endParaRPr lang="en-US" sz="2000" dirty="0">
              <a:latin typeface="Times New Roman" pitchFamily="18" charset="0"/>
              <a:ea typeface="ＭＳ Ｐゴシック"/>
              <a:cs typeface="Times New Roman" pitchFamily="18" charset="0"/>
            </a:endParaRPr>
          </a:p>
          <a:p>
            <a:pPr lvl="1" eaLnBrk="1" hangingPunct="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All the presentations will be made available after the meeting. NOTE: The large file transfer service has been decommissioned. Distribution for select (international and interagency) members via Box. Office 365 OneDrive option for internal partners. Download instructions will be sent.</a:t>
            </a:r>
          </a:p>
          <a:p>
            <a:pPr lvl="1" eaLnBrk="1" hangingPunct="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Presentations will be </a:t>
            </a:r>
            <a:r>
              <a:rPr lang="en-US" sz="2000" b="1" dirty="0">
                <a:solidFill>
                  <a:srgbClr val="0000FF"/>
                </a:solidFill>
                <a:latin typeface="Times New Roman" pitchFamily="18" charset="0"/>
                <a:ea typeface="ＭＳ Ｐゴシック"/>
                <a:cs typeface="Times New Roman" pitchFamily="18" charset="0"/>
              </a:rPr>
              <a:t>recorded</a:t>
            </a:r>
            <a:r>
              <a:rPr lang="en-US" sz="2000" dirty="0">
                <a:latin typeface="Times New Roman" pitchFamily="18" charset="0"/>
                <a:ea typeface="ＭＳ Ｐゴシック"/>
                <a:cs typeface="Times New Roman" pitchFamily="18" charset="0"/>
              </a:rPr>
              <a:t>! Let us know </a:t>
            </a:r>
            <a:r>
              <a:rPr lang="en-US" sz="2000" b="1" u="sng" dirty="0">
                <a:solidFill>
                  <a:srgbClr val="0000FF"/>
                </a:solidFill>
                <a:latin typeface="Times New Roman" pitchFamily="18" charset="0"/>
                <a:ea typeface="ＭＳ Ｐゴシック"/>
                <a:cs typeface="Times New Roman" pitchFamily="18" charset="0"/>
              </a:rPr>
              <a:t>beforehand</a:t>
            </a:r>
            <a:r>
              <a:rPr lang="en-US" sz="2000" dirty="0">
                <a:solidFill>
                  <a:srgbClr val="0000FF"/>
                </a:solidFill>
                <a:latin typeface="Times New Roman" pitchFamily="18" charset="0"/>
                <a:ea typeface="ＭＳ Ｐゴシック"/>
                <a:cs typeface="Times New Roman" pitchFamily="18" charset="0"/>
              </a:rPr>
              <a:t> </a:t>
            </a:r>
            <a:r>
              <a:rPr lang="en-US" sz="2000" dirty="0">
                <a:latin typeface="Times New Roman" pitchFamily="18" charset="0"/>
                <a:ea typeface="ＭＳ Ｐゴシック"/>
                <a:cs typeface="Times New Roman" pitchFamily="18" charset="0"/>
              </a:rPr>
              <a:t>if your presentations are “</a:t>
            </a:r>
            <a:r>
              <a:rPr lang="en-US" sz="2000" b="1" i="1" dirty="0">
                <a:solidFill>
                  <a:srgbClr val="0000FF"/>
                </a:solidFill>
                <a:latin typeface="Times New Roman" pitchFamily="18" charset="0"/>
                <a:ea typeface="ＭＳ Ｐゴシック"/>
                <a:cs typeface="Times New Roman" pitchFamily="18" charset="0"/>
              </a:rPr>
              <a:t>not for public view</a:t>
            </a:r>
            <a:r>
              <a:rPr lang="en-US" sz="2000" dirty="0">
                <a:latin typeface="Times New Roman" pitchFamily="18" charset="0"/>
                <a:ea typeface="ＭＳ Ｐゴシック"/>
                <a:cs typeface="Times New Roman" pitchFamily="18" charset="0"/>
              </a:rPr>
              <a:t>”.</a:t>
            </a:r>
          </a:p>
          <a:p>
            <a:pPr lvl="1" eaLnBrk="1" hangingPunct="1">
              <a:lnSpc>
                <a:spcPct val="90000"/>
              </a:lnSpc>
              <a:spcBef>
                <a:spcPts val="600"/>
              </a:spcBef>
              <a:buFont typeface="Wingdings" charset="2"/>
              <a:buChar char="Ø"/>
            </a:pPr>
            <a:endParaRPr lang="en-US" sz="2400" dirty="0">
              <a:latin typeface="Times New Roman" pitchFamily="18" charset="0"/>
              <a:ea typeface="ＭＳ Ｐゴシック"/>
              <a:cs typeface="Times New Roman" pitchFamily="18" charset="0"/>
            </a:endParaRPr>
          </a:p>
          <a:p>
            <a:pPr>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Webex meeting information:</a:t>
            </a:r>
          </a:p>
          <a:p>
            <a:pPr lvl="1">
              <a:lnSpc>
                <a:spcPct val="90000"/>
              </a:lnSpc>
              <a:spcBef>
                <a:spcPts val="600"/>
              </a:spcBef>
            </a:pPr>
            <a:r>
              <a:rPr lang="en-US" sz="2000" b="1" dirty="0">
                <a:solidFill>
                  <a:srgbClr val="0000FF"/>
                </a:solidFill>
                <a:latin typeface="Times New Roman" pitchFamily="18" charset="0"/>
                <a:ea typeface="ＭＳ Ｐゴシック"/>
                <a:cs typeface="Times New Roman" pitchFamily="18" charset="0"/>
              </a:rPr>
              <a:t>See Agenda or email announcement for Webex meeting links</a:t>
            </a:r>
          </a:p>
          <a:p>
            <a:pPr lvl="1">
              <a:lnSpc>
                <a:spcPct val="90000"/>
              </a:lnSpc>
              <a:spcBef>
                <a:spcPts val="600"/>
              </a:spcBef>
            </a:pPr>
            <a:endParaRPr lang="en-US" sz="1400" b="1" dirty="0">
              <a:solidFill>
                <a:srgbClr val="0000FF"/>
              </a:solidFill>
              <a:latin typeface="Times New Roman" pitchFamily="18" charset="0"/>
              <a:ea typeface="ＭＳ Ｐゴシック"/>
              <a:cs typeface="Times New Roman" pitchFamily="18" charset="0"/>
            </a:endParaRPr>
          </a:p>
          <a:p>
            <a:pPr>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Group photo Idea –  Please send us a photo (selfie or group photo from a recent event). We can use these later to</a:t>
            </a:r>
            <a:r>
              <a:rPr lang="en-US" sz="2400" dirty="0">
                <a:latin typeface="Times New Roman" pitchFamily="18" charset="0"/>
                <a:ea typeface="ＭＳ Ｐゴシック"/>
                <a:cs typeface="Times New Roman" pitchFamily="18" charset="0"/>
              </a:rPr>
              <a:t> </a:t>
            </a:r>
            <a:r>
              <a:rPr lang="en-US" sz="2400" b="1" dirty="0">
                <a:solidFill>
                  <a:srgbClr val="0000FF"/>
                </a:solidFill>
                <a:latin typeface="Times New Roman" pitchFamily="18" charset="0"/>
                <a:ea typeface="ＭＳ Ｐゴシック"/>
                <a:cs typeface="Times New Roman" pitchFamily="18" charset="0"/>
              </a:rPr>
              <a:t>assemble into a MOWG photo collage!</a:t>
            </a:r>
          </a:p>
        </p:txBody>
      </p:sp>
      <p:sp>
        <p:nvSpPr>
          <p:cNvPr id="51203" name="Rectangle 9"/>
          <p:cNvSpPr>
            <a:spLocks noChangeArrowheads="1"/>
          </p:cNvSpPr>
          <p:nvPr/>
        </p:nvSpPr>
        <p:spPr bwMode="auto">
          <a:xfrm>
            <a:off x="3042256" y="679089"/>
            <a:ext cx="2884124" cy="523220"/>
          </a:xfrm>
          <a:prstGeom prst="rect">
            <a:avLst/>
          </a:prstGeom>
          <a:noFill/>
          <a:ln w="9525">
            <a:noFill/>
            <a:miter lim="800000"/>
            <a:headEnd/>
            <a:tailEnd/>
          </a:ln>
        </p:spPr>
        <p:txBody>
          <a:bodyPr wrap="none">
            <a:spAutoFit/>
          </a:bodyPr>
          <a:lstStyle/>
          <a:p>
            <a:pPr algn="ctr"/>
            <a:r>
              <a:rPr lang="en-US" sz="2800" b="1" dirty="0">
                <a:solidFill>
                  <a:srgbClr val="0000FF"/>
                </a:solidFill>
                <a:latin typeface="Times New Roman" pitchFamily="18" charset="0"/>
                <a:cs typeface="Times New Roman" pitchFamily="18" charset="0"/>
              </a:rPr>
              <a:t>Meeting Logistics</a:t>
            </a:r>
          </a:p>
        </p:txBody>
      </p:sp>
      <p:sp>
        <p:nvSpPr>
          <p:cNvPr id="51204" name="Rectangle 12"/>
          <p:cNvSpPr>
            <a:spLocks noChangeArrowheads="1"/>
          </p:cNvSpPr>
          <p:nvPr/>
        </p:nvSpPr>
        <p:spPr bwMode="auto">
          <a:xfrm>
            <a:off x="4668838" y="4976813"/>
            <a:ext cx="184731" cy="369332"/>
          </a:xfrm>
          <a:prstGeom prst="rect">
            <a:avLst/>
          </a:prstGeom>
          <a:noFill/>
          <a:ln w="9525">
            <a:noFill/>
            <a:miter lim="800000"/>
            <a:headEnd/>
            <a:tailEnd/>
          </a:ln>
        </p:spPr>
        <p:txBody>
          <a:bodyPr wrap="none">
            <a:spAutoFit/>
          </a:bodyPr>
          <a:lstStyle/>
          <a:p>
            <a:endParaRPr lang="en-US"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7D71D84F-F99E-AA4D-AEB0-4E72F1AAA5C3}" type="slidenum">
              <a:rPr lang="en-US" smtClean="0"/>
              <a:pPr/>
              <a:t>15</a:t>
            </a:fld>
            <a:endParaRPr lang="en-US" dirty="0"/>
          </a:p>
        </p:txBody>
      </p:sp>
    </p:spTree>
    <p:extLst>
      <p:ext uri="{BB962C8B-B14F-4D97-AF65-F5344CB8AC3E}">
        <p14:creationId xmlns:p14="http://schemas.microsoft.com/office/powerpoint/2010/main" val="2666250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body" idx="1"/>
          </p:nvPr>
        </p:nvSpPr>
        <p:spPr>
          <a:xfrm>
            <a:off x="685799" y="1711788"/>
            <a:ext cx="7935629" cy="3115927"/>
          </a:xfrm>
        </p:spPr>
        <p:txBody>
          <a:bodyPr>
            <a:noAutofit/>
          </a:bodyPr>
          <a:lstStyle/>
          <a:p>
            <a:pPr algn="ctr">
              <a:buNone/>
            </a:pPr>
            <a:r>
              <a:rPr lang="ja-JP" altLang="en-US" b="1" i="1" dirty="0">
                <a:solidFill>
                  <a:srgbClr val="0000FF"/>
                </a:solidFill>
                <a:ea typeface="ＭＳ Ｐゴシック"/>
                <a:cs typeface="ＭＳ Ｐゴシック"/>
              </a:rPr>
              <a:t>ありがとうございます</a:t>
            </a:r>
            <a:endParaRPr lang="en-US" b="1" i="1" dirty="0">
              <a:solidFill>
                <a:srgbClr val="0000FF"/>
              </a:solidFill>
              <a:ea typeface="ＭＳ Ｐゴシック"/>
              <a:cs typeface="ＭＳ Ｐゴシック"/>
            </a:endParaRPr>
          </a:p>
          <a:p>
            <a:pPr algn="ctr" eaLnBrk="1" hangingPunct="1">
              <a:buFontTx/>
              <a:buNone/>
            </a:pPr>
            <a:r>
              <a:rPr lang="en-US" b="1" i="1" dirty="0" err="1">
                <a:solidFill>
                  <a:srgbClr val="0000FF"/>
                </a:solidFill>
                <a:ea typeface="ＭＳ Ｐゴシック"/>
                <a:cs typeface="ＭＳ Ｐゴシック"/>
              </a:rPr>
              <a:t>Arigatou</a:t>
            </a:r>
            <a:r>
              <a:rPr lang="en-US" b="1" i="1" dirty="0">
                <a:solidFill>
                  <a:srgbClr val="0000FF"/>
                </a:solidFill>
                <a:ea typeface="ＭＳ Ｐゴシック"/>
                <a:cs typeface="ＭＳ Ｐゴシック"/>
              </a:rPr>
              <a:t> Gozaimasu</a:t>
            </a:r>
          </a:p>
          <a:p>
            <a:pPr algn="ctr">
              <a:buNone/>
            </a:pPr>
            <a:r>
              <a:rPr lang="en-US" b="1" i="1" dirty="0">
                <a:solidFill>
                  <a:srgbClr val="0000FF"/>
                </a:solidFill>
                <a:ea typeface="ＭＳ Ｐゴシック"/>
                <a:cs typeface="ＭＳ Ｐゴシック"/>
              </a:rPr>
              <a:t>Merci</a:t>
            </a:r>
          </a:p>
          <a:p>
            <a:pPr algn="ctr">
              <a:buNone/>
            </a:pPr>
            <a:r>
              <a:rPr lang="en-US" b="1" i="1" dirty="0">
                <a:solidFill>
                  <a:srgbClr val="0000FF"/>
                </a:solidFill>
                <a:ea typeface="ＭＳ Ｐゴシック"/>
                <a:cs typeface="ＭＳ Ｐゴシック"/>
              </a:rPr>
              <a:t>Thank you</a:t>
            </a: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r>
              <a:rPr lang="en-US" b="1" dirty="0">
                <a:solidFill>
                  <a:srgbClr val="0000FF"/>
                </a:solidFill>
                <a:ea typeface="ＭＳ Ｐゴシック"/>
                <a:cs typeface="ＭＳ Ｐゴシック"/>
              </a:rPr>
              <a:t>Questions?</a:t>
            </a:r>
          </a:p>
        </p:txBody>
      </p:sp>
      <p:sp>
        <p:nvSpPr>
          <p:cNvPr id="2" name="Slide Number Placeholder 1"/>
          <p:cNvSpPr>
            <a:spLocks noGrp="1"/>
          </p:cNvSpPr>
          <p:nvPr>
            <p:ph type="sldNum" sz="quarter" idx="12"/>
          </p:nvPr>
        </p:nvSpPr>
        <p:spPr/>
        <p:txBody>
          <a:bodyPr/>
          <a:lstStyle/>
          <a:p>
            <a:fld id="{7D71D84F-F99E-AA4D-AEB0-4E72F1AAA5C3}" type="slidenum">
              <a:rPr lang="en-US" smtClean="0"/>
              <a:pPr/>
              <a:t>16</a:t>
            </a:fld>
            <a:endParaRPr lang="en-US" dirty="0"/>
          </a:p>
        </p:txBody>
      </p:sp>
    </p:spTree>
    <p:extLst>
      <p:ext uri="{BB962C8B-B14F-4D97-AF65-F5344CB8AC3E}">
        <p14:creationId xmlns:p14="http://schemas.microsoft.com/office/powerpoint/2010/main" val="3122580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1066800"/>
          </a:xfrm>
        </p:spPr>
        <p:txBody>
          <a:bodyPr/>
          <a:lstStyle/>
          <a:p>
            <a:r>
              <a:rPr lang="en-US" sz="2800" dirty="0"/>
              <a:t>Abbreviations / Acronyms List</a:t>
            </a:r>
          </a:p>
        </p:txBody>
      </p:sp>
      <p:sp>
        <p:nvSpPr>
          <p:cNvPr id="29701" name="Rectangle 3"/>
          <p:cNvSpPr>
            <a:spLocks noGrp="1" noChangeArrowheads="1"/>
          </p:cNvSpPr>
          <p:nvPr>
            <p:ph type="body" idx="1"/>
          </p:nvPr>
        </p:nvSpPr>
        <p:spPr>
          <a:xfrm>
            <a:off x="228600" y="962953"/>
            <a:ext cx="8686800" cy="5753436"/>
          </a:xfrm>
          <a:noFill/>
        </p:spPr>
        <p:txBody>
          <a:bodyPr numCol="3" spcCol="0">
            <a:normAutofit fontScale="92500" lnSpcReduction="10000"/>
          </a:bodyPr>
          <a:lstStyle/>
          <a:p>
            <a:pPr marL="857250" lvl="1" indent="-771525" defTabSz="1196975">
              <a:lnSpc>
                <a:spcPct val="90000"/>
              </a:lnSpc>
              <a:buNone/>
              <a:tabLst>
                <a:tab pos="1376363" algn="l"/>
                <a:tab pos="5541963" algn="l"/>
              </a:tabLst>
            </a:pPr>
            <a:r>
              <a:rPr lang="en-US" sz="1100" dirty="0"/>
              <a:t>ACTTWO	Attitude Control Through Two Wheel Operations</a:t>
            </a:r>
          </a:p>
          <a:p>
            <a:pPr marL="857250" lvl="1" indent="-771525" defTabSz="1196975">
              <a:lnSpc>
                <a:spcPct val="90000"/>
              </a:lnSpc>
              <a:buNone/>
              <a:tabLst>
                <a:tab pos="1376363" algn="l"/>
                <a:tab pos="5541963" algn="l"/>
              </a:tabLst>
            </a:pPr>
            <a:r>
              <a:rPr lang="en-US" sz="1100" dirty="0"/>
              <a:t>AFRL	Air Force Research Laboratory</a:t>
            </a:r>
          </a:p>
          <a:p>
            <a:pPr marL="857250" lvl="1" indent="-771525" defTabSz="1196975">
              <a:lnSpc>
                <a:spcPct val="90000"/>
              </a:lnSpc>
              <a:buNone/>
              <a:tabLst>
                <a:tab pos="1376363" algn="l"/>
                <a:tab pos="5541963" algn="l"/>
              </a:tabLst>
            </a:pPr>
            <a:r>
              <a:rPr lang="en-US" sz="1100" dirty="0"/>
              <a:t>AIRS	Atmospheric Infrared Sounder</a:t>
            </a:r>
          </a:p>
          <a:p>
            <a:pPr marL="857250" lvl="1" indent="-771525" defTabSz="1196975">
              <a:lnSpc>
                <a:spcPct val="90000"/>
              </a:lnSpc>
              <a:buNone/>
              <a:tabLst>
                <a:tab pos="1376363" algn="l"/>
                <a:tab pos="5541963" algn="l"/>
              </a:tabLst>
            </a:pPr>
            <a:r>
              <a:rPr lang="en-US" sz="1100" dirty="0"/>
              <a:t>ALI	Advanced Land Imager</a:t>
            </a:r>
          </a:p>
          <a:p>
            <a:pPr marL="857250" lvl="1" indent="-771525" defTabSz="1196975">
              <a:lnSpc>
                <a:spcPct val="90000"/>
              </a:lnSpc>
              <a:buNone/>
              <a:tabLst>
                <a:tab pos="1376363" algn="l"/>
                <a:tab pos="5541963" algn="l"/>
              </a:tabLst>
            </a:pPr>
            <a:r>
              <a:rPr lang="en-US" sz="1100" dirty="0"/>
              <a:t>AMSR-E	Advanced Microwave Scanning Radiometer for EOS</a:t>
            </a:r>
          </a:p>
          <a:p>
            <a:pPr marL="857250" lvl="1" indent="-771525" defTabSz="1196975">
              <a:lnSpc>
                <a:spcPct val="90000"/>
              </a:lnSpc>
              <a:buNone/>
              <a:tabLst>
                <a:tab pos="1376363" algn="l"/>
                <a:tab pos="5541963" algn="l"/>
              </a:tabLst>
            </a:pPr>
            <a:r>
              <a:rPr lang="en-US" sz="1100" dirty="0"/>
              <a:t>AMSR2	Advanced Microwave Scanning Radiometer 2</a:t>
            </a:r>
          </a:p>
          <a:p>
            <a:pPr marL="857250" lvl="1" indent="-771525" defTabSz="1196975">
              <a:lnSpc>
                <a:spcPct val="90000"/>
              </a:lnSpc>
              <a:buNone/>
              <a:tabLst>
                <a:tab pos="1376363" algn="l"/>
                <a:tab pos="5541963" algn="l"/>
              </a:tabLst>
            </a:pPr>
            <a:r>
              <a:rPr lang="en-US" sz="1100" dirty="0"/>
              <a:t>ASTER	Advanced </a:t>
            </a:r>
            <a:r>
              <a:rPr lang="en-US" sz="1100" dirty="0" err="1"/>
              <a:t>Spaceborne</a:t>
            </a:r>
            <a:r>
              <a:rPr lang="en-US" sz="1100" dirty="0"/>
              <a:t> Thermal Emission and Reflection Radiometer</a:t>
            </a:r>
          </a:p>
          <a:p>
            <a:pPr marL="857250" lvl="1" indent="-771525" defTabSz="1196975">
              <a:lnSpc>
                <a:spcPct val="90000"/>
              </a:lnSpc>
              <a:buNone/>
              <a:tabLst>
                <a:tab pos="1376363" algn="l"/>
                <a:tab pos="5541963" algn="l"/>
              </a:tabLst>
            </a:pPr>
            <a:r>
              <a:rPr lang="en-US" sz="1100" dirty="0"/>
              <a:t>CA 	Conjunction Assessment</a:t>
            </a:r>
          </a:p>
          <a:p>
            <a:pPr marL="857250" lvl="1" indent="-771525" defTabSz="1196975">
              <a:lnSpc>
                <a:spcPct val="90000"/>
              </a:lnSpc>
              <a:buNone/>
              <a:tabLst>
                <a:tab pos="1376363" algn="l"/>
                <a:tab pos="5541963" algn="l"/>
              </a:tabLst>
            </a:pPr>
            <a:r>
              <a:rPr lang="en-US" sz="1100" dirty="0"/>
              <a:t>CAM	Command Authorization Meeting</a:t>
            </a:r>
          </a:p>
          <a:p>
            <a:pPr marL="857250" lvl="1" indent="-771525" defTabSz="1196975">
              <a:lnSpc>
                <a:spcPct val="90000"/>
              </a:lnSpc>
              <a:buNone/>
              <a:tabLst>
                <a:tab pos="1376363" algn="l"/>
                <a:tab pos="5541963" algn="l"/>
              </a:tabLst>
            </a:pPr>
            <a:r>
              <a:rPr lang="en-US" sz="1100" dirty="0"/>
              <a:t>CALIPSO	Cloud-Aerosol Lidar and Infrared Pathfinder Satellite Observations</a:t>
            </a:r>
          </a:p>
          <a:p>
            <a:pPr marL="857250" lvl="1" indent="-771525" defTabSz="1196975">
              <a:lnSpc>
                <a:spcPct val="90000"/>
              </a:lnSpc>
              <a:buNone/>
              <a:tabLst>
                <a:tab pos="1376363" algn="l"/>
                <a:tab pos="5541963" algn="l"/>
              </a:tabLst>
            </a:pPr>
            <a:r>
              <a:rPr lang="en-US" sz="1100" dirty="0"/>
              <a:t>CARA 	Conjunction Assessment  Risk Analysis</a:t>
            </a:r>
          </a:p>
          <a:p>
            <a:pPr marL="857250" lvl="1" indent="-771525" defTabSz="1196975">
              <a:lnSpc>
                <a:spcPct val="90000"/>
              </a:lnSpc>
              <a:buNone/>
              <a:tabLst>
                <a:tab pos="1376363" algn="l"/>
                <a:tab pos="5541963" algn="l"/>
              </a:tabLst>
            </a:pPr>
            <a:r>
              <a:rPr lang="fr-FR" sz="1100" dirty="0"/>
              <a:t>CARMA	</a:t>
            </a:r>
            <a:r>
              <a:rPr lang="en-US" sz="1100" dirty="0"/>
              <a:t>Conjunction Assessment and Risk Mitigation Automation</a:t>
            </a:r>
            <a:endParaRPr lang="fr-FR" sz="1100" dirty="0"/>
          </a:p>
          <a:p>
            <a:pPr marL="857250" lvl="1" indent="-771525" defTabSz="1196975">
              <a:lnSpc>
                <a:spcPct val="90000"/>
              </a:lnSpc>
              <a:buNone/>
              <a:tabLst>
                <a:tab pos="1376363" algn="l"/>
                <a:tab pos="5541963" algn="l"/>
              </a:tabLst>
            </a:pPr>
            <a:r>
              <a:rPr lang="fr-FR" sz="1100" dirty="0"/>
              <a:t>CCR	Configuration Change </a:t>
            </a:r>
            <a:r>
              <a:rPr lang="fr-FR" sz="1100" dirty="0" err="1"/>
              <a:t>Request</a:t>
            </a:r>
            <a:endParaRPr lang="fr-FR" sz="1100" dirty="0"/>
          </a:p>
          <a:p>
            <a:pPr marL="857250" lvl="1" indent="-771525" defTabSz="1196975">
              <a:lnSpc>
                <a:spcPct val="90000"/>
              </a:lnSpc>
              <a:buNone/>
              <a:tabLst>
                <a:tab pos="1376363" algn="l"/>
                <a:tab pos="5541963" algn="l"/>
              </a:tabLst>
            </a:pPr>
            <a:r>
              <a:rPr lang="fr-FR" sz="1100" dirty="0"/>
              <a:t>CCS	Constellation Coordination System</a:t>
            </a:r>
          </a:p>
          <a:p>
            <a:pPr marL="857250" lvl="1" indent="-771525" defTabSz="1196975">
              <a:lnSpc>
                <a:spcPct val="90000"/>
              </a:lnSpc>
              <a:buNone/>
              <a:tabLst>
                <a:tab pos="1376363" algn="l"/>
                <a:tab pos="5541963" algn="l"/>
              </a:tabLst>
            </a:pPr>
            <a:r>
              <a:rPr lang="fr-FR" sz="1100" dirty="0"/>
              <a:t>CNES	Centre National d’Etudes Spatiales</a:t>
            </a:r>
          </a:p>
          <a:p>
            <a:pPr marL="857250" lvl="1" indent="-771525" defTabSz="1196975">
              <a:lnSpc>
                <a:spcPct val="90000"/>
              </a:lnSpc>
              <a:buNone/>
              <a:tabLst>
                <a:tab pos="1376363" algn="l"/>
                <a:tab pos="5541963" algn="l"/>
              </a:tabLst>
            </a:pPr>
            <a:r>
              <a:rPr lang="en-US" sz="1100" dirty="0"/>
              <a:t>COVID-19	Coronavirus Disease 2019</a:t>
            </a:r>
          </a:p>
          <a:p>
            <a:pPr marL="857250" lvl="1" indent="-771525" defTabSz="1196975">
              <a:lnSpc>
                <a:spcPct val="90000"/>
              </a:lnSpc>
              <a:buNone/>
              <a:tabLst>
                <a:tab pos="1376363" algn="l"/>
                <a:tab pos="5541963" algn="l"/>
              </a:tabLst>
            </a:pPr>
            <a:r>
              <a:rPr lang="en-US" sz="1100" dirty="0"/>
              <a:t>CRMS  	Collision Risk Management System</a:t>
            </a:r>
          </a:p>
          <a:p>
            <a:pPr marL="857250" lvl="1" indent="-771525" defTabSz="1196975">
              <a:lnSpc>
                <a:spcPct val="90000"/>
              </a:lnSpc>
              <a:buNone/>
              <a:tabLst>
                <a:tab pos="1376363" algn="l"/>
                <a:tab pos="5541963" algn="l"/>
              </a:tabLst>
            </a:pPr>
            <a:r>
              <a:rPr lang="en-US" altLang="en-US" sz="1100" dirty="0">
                <a:cs typeface="Arial" panose="020B0604020202020204" pitchFamily="34" charset="0"/>
              </a:rPr>
              <a:t>CVT	Constellation Visualization Tool</a:t>
            </a:r>
          </a:p>
          <a:p>
            <a:pPr marL="857250" lvl="1" indent="-771525" defTabSz="1196975">
              <a:lnSpc>
                <a:spcPct val="90000"/>
              </a:lnSpc>
              <a:buNone/>
              <a:tabLst>
                <a:tab pos="1376363" algn="l"/>
                <a:tab pos="5541963" algn="l"/>
              </a:tabLst>
            </a:pPr>
            <a:r>
              <a:rPr lang="en-US" sz="1100" dirty="0"/>
              <a:t>DAM  	Debris Avoidance Maneuver</a:t>
            </a:r>
          </a:p>
          <a:p>
            <a:pPr marL="857250" lvl="1" indent="-771525" defTabSz="1196975">
              <a:lnSpc>
                <a:spcPct val="90000"/>
              </a:lnSpc>
              <a:buNone/>
              <a:tabLst>
                <a:tab pos="1376363" algn="l"/>
                <a:tab pos="5541963" algn="l"/>
              </a:tabLst>
            </a:pPr>
            <a:r>
              <a:rPr lang="en-US" sz="1100" dirty="0"/>
              <a:t>DAS	Debris Assessment Software</a:t>
            </a:r>
          </a:p>
          <a:p>
            <a:pPr marL="857250" lvl="1" indent="-771525" defTabSz="1196975">
              <a:lnSpc>
                <a:spcPct val="90000"/>
              </a:lnSpc>
              <a:buNone/>
              <a:tabLst>
                <a:tab pos="1376363" algn="l"/>
                <a:tab pos="5541963" algn="l"/>
              </a:tabLst>
            </a:pPr>
            <a:r>
              <a:rPr lang="en-US" sz="1100" dirty="0"/>
              <a:t>DB	Direct Broadcast</a:t>
            </a:r>
          </a:p>
          <a:p>
            <a:pPr marL="857250" lvl="1" indent="-771525" defTabSz="1196975">
              <a:lnSpc>
                <a:spcPct val="90000"/>
              </a:lnSpc>
              <a:buNone/>
              <a:tabLst>
                <a:tab pos="1376363" algn="l"/>
                <a:tab pos="5541963" algn="l"/>
              </a:tabLst>
            </a:pPr>
            <a:r>
              <a:rPr lang="en-US" sz="1100" dirty="0"/>
              <a:t>DO-OP	Daylight Only Operations</a:t>
            </a:r>
          </a:p>
          <a:p>
            <a:pPr marL="857250" lvl="1" indent="-771525" defTabSz="1196975">
              <a:lnSpc>
                <a:spcPct val="90000"/>
              </a:lnSpc>
              <a:buNone/>
              <a:tabLst>
                <a:tab pos="1376363" algn="l"/>
                <a:tab pos="5541963" algn="l"/>
              </a:tabLst>
            </a:pPr>
            <a:r>
              <a:rPr lang="en-US" sz="1100" dirty="0"/>
              <a:t>EAR 	Export Administration Regulations </a:t>
            </a:r>
          </a:p>
          <a:p>
            <a:pPr marL="857250" lvl="1" indent="-771525" defTabSz="1196975">
              <a:lnSpc>
                <a:spcPct val="90000"/>
              </a:lnSpc>
              <a:buNone/>
              <a:tabLst>
                <a:tab pos="1376363" algn="l"/>
                <a:tab pos="5541963" algn="l"/>
              </a:tabLst>
            </a:pPr>
            <a:r>
              <a:rPr lang="en-US" sz="1100" dirty="0"/>
              <a:t>EDOS	EOS Data Operations System </a:t>
            </a:r>
          </a:p>
          <a:p>
            <a:pPr marL="857250" lvl="1" indent="-771525" defTabSz="1196975">
              <a:lnSpc>
                <a:spcPct val="90000"/>
              </a:lnSpc>
              <a:buNone/>
              <a:tabLst>
                <a:tab pos="1376363" algn="l"/>
                <a:tab pos="5541963" algn="l"/>
              </a:tabLst>
            </a:pPr>
            <a:r>
              <a:rPr lang="en-US" sz="1100" dirty="0"/>
              <a:t>EO	Earth Observation</a:t>
            </a:r>
          </a:p>
          <a:p>
            <a:pPr marL="857250" lvl="1" indent="-771525" defTabSz="1196975">
              <a:lnSpc>
                <a:spcPct val="90000"/>
              </a:lnSpc>
              <a:buNone/>
              <a:tabLst>
                <a:tab pos="1376363" algn="l"/>
                <a:tab pos="5541963" algn="l"/>
              </a:tabLst>
            </a:pPr>
            <a:r>
              <a:rPr lang="en-US" sz="1100" dirty="0"/>
              <a:t>EO-1 	Earth Observing-1</a:t>
            </a:r>
          </a:p>
          <a:p>
            <a:pPr marL="857250" lvl="1" indent="-771525" defTabSz="1196975">
              <a:lnSpc>
                <a:spcPct val="90000"/>
              </a:lnSpc>
              <a:buNone/>
              <a:tabLst>
                <a:tab pos="1376363" algn="l"/>
                <a:tab pos="5541963" algn="l"/>
              </a:tabLst>
            </a:pPr>
            <a:r>
              <a:rPr lang="en-US" sz="1100" dirty="0"/>
              <a:t>EOMP 	End of Mission Plan</a:t>
            </a:r>
          </a:p>
          <a:p>
            <a:pPr marL="857250" lvl="1" indent="-771525" defTabSz="1196975">
              <a:lnSpc>
                <a:spcPct val="90000"/>
              </a:lnSpc>
              <a:buNone/>
              <a:tabLst>
                <a:tab pos="1376363" algn="l"/>
                <a:tab pos="5541963" algn="l"/>
              </a:tabLst>
            </a:pPr>
            <a:r>
              <a:rPr lang="en-US" sz="1100" dirty="0"/>
              <a:t>EOS 	Earth Observing System</a:t>
            </a:r>
          </a:p>
          <a:p>
            <a:pPr marL="857250" lvl="1" indent="-771525" defTabSz="1196975">
              <a:lnSpc>
                <a:spcPct val="90000"/>
              </a:lnSpc>
              <a:buNone/>
              <a:tabLst>
                <a:tab pos="1376363" algn="l"/>
                <a:tab pos="5541963" algn="l"/>
              </a:tabLst>
            </a:pPr>
            <a:r>
              <a:rPr lang="en-US" sz="1100" dirty="0"/>
              <a:t>EROS	Earth Resources Observation and </a:t>
            </a:r>
          </a:p>
          <a:p>
            <a:pPr marL="857250" lvl="1" indent="-771525" defTabSz="1196975">
              <a:lnSpc>
                <a:spcPct val="90000"/>
              </a:lnSpc>
              <a:buNone/>
              <a:tabLst>
                <a:tab pos="1376363" algn="l"/>
                <a:tab pos="5541963" algn="l"/>
              </a:tabLst>
            </a:pPr>
            <a:r>
              <a:rPr lang="en-US" sz="1100" dirty="0"/>
              <a:t>	Science </a:t>
            </a:r>
          </a:p>
          <a:p>
            <a:pPr marL="857250" lvl="1" indent="-771525" defTabSz="1196975">
              <a:lnSpc>
                <a:spcPct val="90000"/>
              </a:lnSpc>
              <a:buNone/>
              <a:tabLst>
                <a:tab pos="1376363" algn="l"/>
                <a:tab pos="5541963" algn="l"/>
              </a:tabLst>
            </a:pPr>
            <a:r>
              <a:rPr lang="en-US" sz="1100" dirty="0"/>
              <a:t>ESA 	European Space Agency</a:t>
            </a:r>
          </a:p>
          <a:p>
            <a:pPr marL="857250" lvl="1" indent="-771525" defTabSz="1196975">
              <a:lnSpc>
                <a:spcPct val="90000"/>
              </a:lnSpc>
              <a:buNone/>
              <a:tabLst>
                <a:tab pos="1376363" algn="l"/>
                <a:tab pos="5541963" algn="l"/>
              </a:tabLst>
            </a:pPr>
            <a:r>
              <a:rPr lang="en-US" sz="1100" dirty="0"/>
              <a:t>ESACCS	European Space Agency Constellation Coordination System </a:t>
            </a:r>
          </a:p>
          <a:p>
            <a:pPr marL="857250" lvl="1" indent="-771525" defTabSz="1196975">
              <a:lnSpc>
                <a:spcPct val="90000"/>
              </a:lnSpc>
              <a:buNone/>
              <a:tabLst>
                <a:tab pos="1376363" algn="l"/>
                <a:tab pos="5541963" algn="l"/>
              </a:tabLst>
            </a:pPr>
            <a:r>
              <a:rPr lang="en-US" sz="1100" dirty="0"/>
              <a:t>ESC 	Earth Science Constellation</a:t>
            </a:r>
          </a:p>
          <a:p>
            <a:pPr marL="857250" lvl="1" indent="-771525" defTabSz="1196975">
              <a:lnSpc>
                <a:spcPct val="90000"/>
              </a:lnSpc>
              <a:buNone/>
              <a:tabLst>
                <a:tab pos="1376363" algn="l"/>
                <a:tab pos="5541963" algn="l"/>
              </a:tabLst>
            </a:pPr>
            <a:r>
              <a:rPr lang="en-US" sz="1100" dirty="0"/>
              <a:t>ESDIS	Earth Science Data and Information System</a:t>
            </a:r>
          </a:p>
          <a:p>
            <a:pPr marL="857250" lvl="1" indent="-771525" defTabSz="1196975">
              <a:lnSpc>
                <a:spcPct val="90000"/>
              </a:lnSpc>
              <a:buNone/>
              <a:tabLst>
                <a:tab pos="1376363" algn="l"/>
                <a:tab pos="5541963" algn="l"/>
              </a:tabLst>
            </a:pPr>
            <a:r>
              <a:rPr lang="en-US" sz="1100" dirty="0"/>
              <a:t>ESMO  	Earth Science Mission Operations</a:t>
            </a:r>
          </a:p>
          <a:p>
            <a:pPr marL="857250" lvl="1" indent="-771525" defTabSz="1196975">
              <a:lnSpc>
                <a:spcPct val="90000"/>
              </a:lnSpc>
              <a:buNone/>
              <a:tabLst>
                <a:tab pos="1376363" algn="l"/>
                <a:tab pos="5541963" algn="l"/>
              </a:tabLst>
            </a:pPr>
            <a:r>
              <a:rPr lang="en-US" sz="1100" dirty="0"/>
              <a:t>ETM+	Enhanced Thematic Mapper Plus (Landsat 7)</a:t>
            </a:r>
          </a:p>
          <a:p>
            <a:pPr marL="857250" lvl="1" indent="-771525" defTabSz="1196975">
              <a:lnSpc>
                <a:spcPct val="90000"/>
              </a:lnSpc>
              <a:buNone/>
              <a:tabLst>
                <a:tab pos="1376363" algn="l"/>
                <a:tab pos="5541963" algn="l"/>
              </a:tabLst>
            </a:pPr>
            <a:r>
              <a:rPr lang="en-US" sz="1100" dirty="0"/>
              <a:t>FAQ	Frequently Asked Question</a:t>
            </a:r>
          </a:p>
          <a:p>
            <a:pPr marL="857250" lvl="1" indent="-771525" defTabSz="1196975">
              <a:lnSpc>
                <a:spcPct val="90000"/>
              </a:lnSpc>
              <a:buNone/>
              <a:tabLst>
                <a:tab pos="1376363" algn="l"/>
                <a:tab pos="5541963" algn="l"/>
              </a:tabLst>
            </a:pPr>
            <a:r>
              <a:rPr lang="en-US" sz="1100" dirty="0"/>
              <a:t>FDS 	Flight Dynamics System</a:t>
            </a:r>
          </a:p>
          <a:p>
            <a:pPr marL="857250" lvl="1" indent="-771525" defTabSz="1196975">
              <a:lnSpc>
                <a:spcPct val="90000"/>
              </a:lnSpc>
              <a:buNone/>
              <a:tabLst>
                <a:tab pos="1376363" algn="l"/>
                <a:tab pos="5541963" algn="l"/>
              </a:tabLst>
            </a:pPr>
            <a:r>
              <a:rPr lang="en-US" sz="1100" dirty="0"/>
              <a:t>FOT 	Flight Operations Team</a:t>
            </a:r>
          </a:p>
          <a:p>
            <a:pPr marL="857250" lvl="1" indent="-771525" defTabSz="1196975">
              <a:lnSpc>
                <a:spcPct val="90000"/>
              </a:lnSpc>
              <a:buNone/>
              <a:tabLst>
                <a:tab pos="1376363" algn="l"/>
                <a:tab pos="5541963" algn="l"/>
              </a:tabLst>
            </a:pPr>
            <a:r>
              <a:rPr lang="en-US" sz="1100" dirty="0"/>
              <a:t>FMU	Formatter Multiplexer Unit</a:t>
            </a:r>
          </a:p>
          <a:p>
            <a:pPr marL="857250" lvl="1" indent="-771525" defTabSz="1196975">
              <a:lnSpc>
                <a:spcPct val="90000"/>
              </a:lnSpc>
              <a:buNone/>
              <a:tabLst>
                <a:tab pos="1376363" algn="l"/>
                <a:tab pos="5541963" algn="l"/>
              </a:tabLst>
            </a:pPr>
            <a:r>
              <a:rPr lang="en-US" sz="1100" dirty="0"/>
              <a:t>FSW 	Flight Software</a:t>
            </a:r>
          </a:p>
          <a:p>
            <a:pPr marL="857250" lvl="1" indent="-771525" defTabSz="1196975">
              <a:lnSpc>
                <a:spcPct val="90000"/>
              </a:lnSpc>
              <a:buNone/>
              <a:tabLst>
                <a:tab pos="1376363" algn="l"/>
                <a:tab pos="5541963" algn="l"/>
              </a:tabLst>
            </a:pPr>
            <a:r>
              <a:rPr lang="en-US" sz="1100" dirty="0"/>
              <a:t>FY 	Fiscal Year</a:t>
            </a:r>
          </a:p>
          <a:p>
            <a:pPr marL="857250" lvl="1" indent="-771525" defTabSz="1196975">
              <a:lnSpc>
                <a:spcPct val="90000"/>
              </a:lnSpc>
              <a:buNone/>
              <a:tabLst>
                <a:tab pos="1376363" algn="l"/>
                <a:tab pos="5541963" algn="l"/>
              </a:tabLst>
            </a:pPr>
            <a:r>
              <a:rPr lang="en-US" sz="1100" dirty="0"/>
              <a:t>GEDI	Global Ecosystem Dynamics Investigation</a:t>
            </a:r>
          </a:p>
          <a:p>
            <a:pPr marL="857250" lvl="1" indent="-771525" defTabSz="1196975">
              <a:lnSpc>
                <a:spcPct val="90000"/>
              </a:lnSpc>
              <a:buNone/>
              <a:tabLst>
                <a:tab pos="1376363" algn="l"/>
                <a:tab pos="5541963" algn="l"/>
              </a:tabLst>
            </a:pPr>
            <a:r>
              <a:rPr lang="en-US" sz="1100" dirty="0"/>
              <a:t>GCOM-W	Global Change Observation Mission – Water</a:t>
            </a:r>
          </a:p>
          <a:p>
            <a:pPr marL="857250" lvl="1" indent="-771525" defTabSz="1196975">
              <a:lnSpc>
                <a:spcPct val="90000"/>
              </a:lnSpc>
              <a:buNone/>
              <a:tabLst>
                <a:tab pos="1376363" algn="l"/>
                <a:tab pos="5541963" algn="l"/>
              </a:tabLst>
            </a:pPr>
            <a:r>
              <a:rPr lang="en-US" sz="1100" dirty="0"/>
              <a:t>GMT 	Greenwich Mean Time</a:t>
            </a:r>
          </a:p>
          <a:p>
            <a:pPr marL="857250" lvl="1" indent="-771525" defTabSz="1196975">
              <a:lnSpc>
                <a:spcPct val="90000"/>
              </a:lnSpc>
              <a:buNone/>
              <a:tabLst>
                <a:tab pos="1376363" algn="l"/>
                <a:tab pos="5541963" algn="l"/>
              </a:tabLst>
            </a:pPr>
            <a:r>
              <a:rPr lang="en-US" sz="1100" dirty="0"/>
              <a:t>GS	Global Survey</a:t>
            </a:r>
          </a:p>
          <a:p>
            <a:pPr marL="857250" lvl="1" indent="-771525" defTabSz="1196975">
              <a:lnSpc>
                <a:spcPct val="90000"/>
              </a:lnSpc>
              <a:buNone/>
              <a:tabLst>
                <a:tab pos="1376363" algn="l"/>
                <a:tab pos="5541963" algn="l"/>
              </a:tabLst>
            </a:pPr>
            <a:r>
              <a:rPr lang="en-US" sz="1100" dirty="0"/>
              <a:t>GSFC  	Goddard Space Flight Center</a:t>
            </a:r>
          </a:p>
          <a:p>
            <a:pPr marL="857250" lvl="1" indent="-771525" defTabSz="1196975">
              <a:lnSpc>
                <a:spcPct val="90000"/>
              </a:lnSpc>
              <a:buNone/>
              <a:tabLst>
                <a:tab pos="1376363" algn="l"/>
                <a:tab pos="5541963" algn="l"/>
              </a:tabLst>
            </a:pPr>
            <a:r>
              <a:rPr lang="en-US" sz="1100" dirty="0"/>
              <a:t>HIE  	High Interest Event</a:t>
            </a:r>
          </a:p>
          <a:p>
            <a:pPr marL="857250" lvl="1" indent="-771525" defTabSz="1196975">
              <a:lnSpc>
                <a:spcPct val="90000"/>
              </a:lnSpc>
              <a:buNone/>
              <a:tabLst>
                <a:tab pos="1376363" algn="l"/>
                <a:tab pos="5541963" algn="l"/>
              </a:tabLst>
            </a:pPr>
            <a:r>
              <a:rPr lang="en-US" sz="1100" dirty="0"/>
              <a:t>HQ  	Headquarters</a:t>
            </a:r>
          </a:p>
          <a:p>
            <a:pPr marL="857250" lvl="1" indent="-771525" defTabSz="1196975">
              <a:lnSpc>
                <a:spcPct val="90000"/>
              </a:lnSpc>
              <a:buNone/>
              <a:tabLst>
                <a:tab pos="1376363" algn="l"/>
                <a:tab pos="5541963" algn="l"/>
              </a:tabLst>
            </a:pPr>
            <a:r>
              <a:rPr lang="en-US" sz="1100" dirty="0"/>
              <a:t>IAM  	Inclination Adjustment Maneuver</a:t>
            </a:r>
          </a:p>
          <a:p>
            <a:pPr marL="857250" lvl="1" indent="-771525" defTabSz="1196975">
              <a:lnSpc>
                <a:spcPct val="90000"/>
              </a:lnSpc>
              <a:buNone/>
              <a:tabLst>
                <a:tab pos="1376363" algn="l"/>
                <a:tab pos="5541963" algn="l"/>
              </a:tabLst>
            </a:pPr>
            <a:r>
              <a:rPr lang="en-US" sz="1100" dirty="0"/>
              <a:t>ICESAT	Ice, </a:t>
            </a:r>
            <a:r>
              <a:rPr lang="en-US" sz="1100" dirty="0" err="1"/>
              <a:t>Cloud,and</a:t>
            </a:r>
            <a:r>
              <a:rPr lang="en-US" sz="1100" dirty="0"/>
              <a:t> land Elevation Satellite</a:t>
            </a:r>
          </a:p>
          <a:p>
            <a:pPr marL="857250" lvl="1" indent="-771525" defTabSz="1196975">
              <a:lnSpc>
                <a:spcPct val="90000"/>
              </a:lnSpc>
              <a:buNone/>
              <a:tabLst>
                <a:tab pos="1376363" algn="l"/>
                <a:tab pos="5541963" algn="l"/>
              </a:tabLst>
            </a:pPr>
            <a:r>
              <a:rPr lang="en-US" sz="1100" dirty="0"/>
              <a:t>ISRO	Indian Space Research Organization</a:t>
            </a:r>
          </a:p>
          <a:p>
            <a:pPr marL="857250" lvl="1" indent="-771525" defTabSz="1196975">
              <a:lnSpc>
                <a:spcPct val="90000"/>
              </a:lnSpc>
              <a:buNone/>
              <a:tabLst>
                <a:tab pos="1376363" algn="l"/>
                <a:tab pos="5541963" algn="l"/>
              </a:tabLst>
            </a:pPr>
            <a:r>
              <a:rPr lang="en-US" sz="1100" dirty="0"/>
              <a:t>ISS	International Space Station</a:t>
            </a:r>
          </a:p>
          <a:p>
            <a:pPr marL="857250" lvl="1" indent="-771525" defTabSz="1196975">
              <a:lnSpc>
                <a:spcPct val="90000"/>
              </a:lnSpc>
              <a:buNone/>
              <a:tabLst>
                <a:tab pos="1376363" algn="l"/>
                <a:tab pos="5541963" algn="l"/>
              </a:tabLst>
            </a:pPr>
            <a:r>
              <a:rPr lang="en-US" sz="1100" dirty="0"/>
              <a:t>ITAR  	International Traffic in Arms Regulations </a:t>
            </a:r>
          </a:p>
          <a:p>
            <a:pPr marL="857250" lvl="1" indent="-771525" defTabSz="1196975">
              <a:lnSpc>
                <a:spcPct val="90000"/>
              </a:lnSpc>
              <a:buNone/>
              <a:tabLst>
                <a:tab pos="1376363" algn="l"/>
                <a:tab pos="5541963" algn="l"/>
              </a:tabLst>
            </a:pPr>
            <a:r>
              <a:rPr lang="en-US" sz="1100" dirty="0"/>
              <a:t>JAXA  	Japan Aerospace Exploration Agency</a:t>
            </a:r>
          </a:p>
          <a:p>
            <a:pPr marL="857250" lvl="1" indent="-771525" defTabSz="1196975">
              <a:lnSpc>
                <a:spcPct val="90000"/>
              </a:lnSpc>
              <a:buNone/>
              <a:tabLst>
                <a:tab pos="1376363" algn="l"/>
                <a:tab pos="5541963" algn="l"/>
              </a:tabLst>
            </a:pPr>
            <a:r>
              <a:rPr lang="en-US" sz="1100" dirty="0"/>
              <a:t>JPL	Jet Propulsion Laboratory</a:t>
            </a:r>
          </a:p>
          <a:p>
            <a:pPr marL="857250" lvl="1" indent="-771525" defTabSz="1196975">
              <a:lnSpc>
                <a:spcPct val="90000"/>
              </a:lnSpc>
              <a:buNone/>
              <a:tabLst>
                <a:tab pos="1376363" algn="l"/>
                <a:tab pos="5541963" algn="l"/>
              </a:tabLst>
            </a:pPr>
            <a:r>
              <a:rPr lang="en-US" sz="1100" dirty="0"/>
              <a:t>JPSS	Joint Polar Satellite System</a:t>
            </a:r>
          </a:p>
          <a:p>
            <a:pPr marL="857250" lvl="1" indent="-771525" defTabSz="1196975">
              <a:lnSpc>
                <a:spcPct val="90000"/>
              </a:lnSpc>
              <a:buNone/>
              <a:tabLst>
                <a:tab pos="1376363" algn="l"/>
                <a:tab pos="5541963" algn="l"/>
              </a:tabLst>
            </a:pPr>
            <a:r>
              <a:rPr lang="en-US" sz="1100" dirty="0"/>
              <a:t>JSC	Johnson Space Center</a:t>
            </a:r>
          </a:p>
          <a:p>
            <a:pPr marL="857250" lvl="1" indent="-771525" defTabSz="1196975">
              <a:lnSpc>
                <a:spcPct val="90000"/>
              </a:lnSpc>
              <a:buNone/>
              <a:tabLst>
                <a:tab pos="1376363" algn="l"/>
                <a:tab pos="5541963" algn="l"/>
              </a:tabLst>
            </a:pPr>
            <a:r>
              <a:rPr lang="en-US" sz="1100" dirty="0" err="1"/>
              <a:t>JSpOC</a:t>
            </a:r>
            <a:r>
              <a:rPr lang="en-US" sz="1100" dirty="0"/>
              <a:t>	Joint Space Operations Center </a:t>
            </a:r>
          </a:p>
          <a:p>
            <a:pPr marL="857250" lvl="1" indent="-771525" defTabSz="1196975">
              <a:lnSpc>
                <a:spcPct val="90000"/>
              </a:lnSpc>
              <a:buNone/>
              <a:tabLst>
                <a:tab pos="1376363" algn="l"/>
                <a:tab pos="5541963" algn="l"/>
              </a:tabLst>
            </a:pPr>
            <a:r>
              <a:rPr lang="en-US" sz="1100" dirty="0"/>
              <a:t>KSC  	Kennedy Space Center</a:t>
            </a:r>
          </a:p>
          <a:p>
            <a:pPr marL="857250" lvl="1" indent="-771525" defTabSz="1196975">
              <a:lnSpc>
                <a:spcPct val="90000"/>
              </a:lnSpc>
              <a:buNone/>
              <a:tabLst>
                <a:tab pos="1376363" algn="l"/>
                <a:tab pos="5541963" algn="l"/>
              </a:tabLst>
            </a:pPr>
            <a:r>
              <a:rPr lang="en-US" sz="1100" dirty="0"/>
              <a:t>LaRC  	Langley Research Center</a:t>
            </a:r>
          </a:p>
          <a:p>
            <a:pPr marL="857250" lvl="1" indent="-771525" defTabSz="1196975">
              <a:lnSpc>
                <a:spcPct val="90000"/>
              </a:lnSpc>
              <a:buNone/>
              <a:tabLst>
                <a:tab pos="1376363" algn="l"/>
                <a:tab pos="5541963" algn="l"/>
              </a:tabLst>
            </a:pPr>
            <a:r>
              <a:rPr lang="en-US" sz="1100" dirty="0" err="1"/>
              <a:t>MetOp</a:t>
            </a:r>
            <a:r>
              <a:rPr lang="en-US" sz="1100" dirty="0"/>
              <a:t>	Meteorological Ops Satellite</a:t>
            </a:r>
          </a:p>
          <a:p>
            <a:pPr marL="857250" lvl="1" indent="-771525" defTabSz="1196975">
              <a:lnSpc>
                <a:spcPct val="90000"/>
              </a:lnSpc>
              <a:buNone/>
              <a:tabLst>
                <a:tab pos="1376363" algn="l"/>
                <a:tab pos="5541963" algn="l"/>
              </a:tabLst>
            </a:pPr>
            <a:r>
              <a:rPr lang="en-US" sz="1100" dirty="0"/>
              <a:t>MLT  	Mean Local Time</a:t>
            </a:r>
          </a:p>
          <a:p>
            <a:pPr marL="857250" lvl="1" indent="-771525" defTabSz="1196975">
              <a:lnSpc>
                <a:spcPct val="90000"/>
              </a:lnSpc>
              <a:buNone/>
              <a:tabLst>
                <a:tab pos="1376363" algn="l"/>
                <a:tab pos="5541963" algn="l"/>
              </a:tabLst>
            </a:pPr>
            <a:r>
              <a:rPr lang="en-US" sz="1100" dirty="0"/>
              <a:t>MMOD  	Micrometeorite Orbital Debris</a:t>
            </a:r>
          </a:p>
          <a:p>
            <a:pPr marL="857250" lvl="1" indent="-771525" defTabSz="1196975">
              <a:lnSpc>
                <a:spcPct val="90000"/>
              </a:lnSpc>
              <a:buNone/>
              <a:tabLst>
                <a:tab pos="1376363" algn="l"/>
                <a:tab pos="5541963" algn="l"/>
              </a:tabLst>
            </a:pPr>
            <a:r>
              <a:rPr lang="en-US" sz="1100" dirty="0"/>
              <a:t>MOWG  	Mission Operations Working Group</a:t>
            </a:r>
          </a:p>
          <a:p>
            <a:pPr marL="857250" lvl="1" indent="-771525" defTabSz="1196975">
              <a:lnSpc>
                <a:spcPct val="90000"/>
              </a:lnSpc>
              <a:buNone/>
              <a:tabLst>
                <a:tab pos="1376363" algn="l"/>
                <a:tab pos="5541963" algn="l"/>
              </a:tabLst>
            </a:pPr>
            <a:r>
              <a:rPr lang="en-US" sz="1100" dirty="0"/>
              <a:t>NASA  	National Aeronautics &amp; Space Administration</a:t>
            </a:r>
          </a:p>
          <a:p>
            <a:pPr marL="857250" lvl="1" indent="-771525" defTabSz="1196975">
              <a:lnSpc>
                <a:spcPct val="90000"/>
              </a:lnSpc>
              <a:buNone/>
              <a:tabLst>
                <a:tab pos="1376363" algn="l"/>
                <a:tab pos="5541963" algn="l"/>
              </a:tabLst>
            </a:pPr>
            <a:r>
              <a:rPr lang="en-US" sz="1100" dirty="0"/>
              <a:t>NET	No Earlier Than</a:t>
            </a:r>
          </a:p>
          <a:p>
            <a:pPr marL="857250" lvl="1" indent="-771525" defTabSz="1196975">
              <a:lnSpc>
                <a:spcPct val="90000"/>
              </a:lnSpc>
              <a:buNone/>
              <a:tabLst>
                <a:tab pos="1376363" algn="l"/>
                <a:tab pos="5541963" algn="l"/>
              </a:tabLst>
            </a:pPr>
            <a:r>
              <a:rPr lang="en-US" sz="1100" dirty="0"/>
              <a:t>NGAS  	Northrop Grumman Aerospace Systems</a:t>
            </a:r>
          </a:p>
          <a:p>
            <a:pPr marL="857250" lvl="1" indent="-771525" defTabSz="1196975">
              <a:lnSpc>
                <a:spcPct val="90000"/>
              </a:lnSpc>
              <a:buNone/>
              <a:tabLst>
                <a:tab pos="1376363" algn="l"/>
                <a:tab pos="5541963" algn="l"/>
              </a:tabLst>
            </a:pPr>
            <a:r>
              <a:rPr lang="en-US" sz="1100" dirty="0"/>
              <a:t>NISAR	NASA-ISRO Synthetic Aperture Radar mission</a:t>
            </a:r>
          </a:p>
          <a:p>
            <a:pPr marL="857250" lvl="1" indent="-771525" defTabSz="1196975">
              <a:lnSpc>
                <a:spcPct val="90000"/>
              </a:lnSpc>
              <a:buNone/>
              <a:tabLst>
                <a:tab pos="1376363" algn="l"/>
                <a:tab pos="5541963" algn="l"/>
              </a:tabLst>
            </a:pPr>
            <a:r>
              <a:rPr lang="en-US" sz="1100" dirty="0"/>
              <a:t>NOAA  	National Oceanic and Atmospheric Administration</a:t>
            </a:r>
          </a:p>
          <a:p>
            <a:pPr marL="857250" lvl="1" indent="-771525" defTabSz="1196975">
              <a:lnSpc>
                <a:spcPct val="90000"/>
              </a:lnSpc>
              <a:buNone/>
              <a:tabLst>
                <a:tab pos="1376363" algn="l"/>
                <a:tab pos="5541963" algn="l"/>
              </a:tabLst>
            </a:pPr>
            <a:r>
              <a:rPr lang="en-US" sz="1100" dirty="0"/>
              <a:t>OCO	Orbiting Carbon Observatory</a:t>
            </a:r>
          </a:p>
          <a:p>
            <a:pPr marL="857250" lvl="1" indent="-771525" defTabSz="1196975">
              <a:lnSpc>
                <a:spcPct val="90000"/>
              </a:lnSpc>
              <a:buNone/>
              <a:tabLst>
                <a:tab pos="1376363" algn="l"/>
                <a:tab pos="5541963" algn="l"/>
              </a:tabLst>
            </a:pPr>
            <a:r>
              <a:rPr lang="en-US" sz="1100" dirty="0"/>
              <a:t>OIIR	NASA Office of International and Interagency Relations</a:t>
            </a:r>
          </a:p>
          <a:p>
            <a:pPr marL="857250" lvl="1" indent="-771525" defTabSz="1196975">
              <a:lnSpc>
                <a:spcPct val="90000"/>
              </a:lnSpc>
              <a:buNone/>
              <a:tabLst>
                <a:tab pos="1376363" algn="l"/>
                <a:tab pos="5541963" algn="l"/>
              </a:tabLst>
            </a:pPr>
            <a:r>
              <a:rPr lang="en-US" sz="1100" dirty="0"/>
              <a:t>ORR  	Operational Readiness Review</a:t>
            </a:r>
          </a:p>
          <a:p>
            <a:pPr marL="857250" lvl="1" indent="-771525" defTabSz="1196975">
              <a:lnSpc>
                <a:spcPct val="90000"/>
              </a:lnSpc>
              <a:buNone/>
              <a:tabLst>
                <a:tab pos="1376363" algn="l"/>
                <a:tab pos="5541963" algn="l"/>
              </a:tabLst>
            </a:pPr>
            <a:r>
              <a:rPr lang="en-US" sz="1100" dirty="0"/>
              <a:t>POC	Point Of Contact</a:t>
            </a:r>
          </a:p>
          <a:p>
            <a:pPr marL="857250" lvl="1" indent="-771525" defTabSz="1196975">
              <a:lnSpc>
                <a:spcPct val="90000"/>
              </a:lnSpc>
              <a:buNone/>
              <a:tabLst>
                <a:tab pos="1376363" algn="l"/>
                <a:tab pos="5541963" algn="l"/>
              </a:tabLst>
            </a:pPr>
            <a:r>
              <a:rPr lang="en-US" sz="1100" dirty="0"/>
              <a:t>PS  	Project Scientists</a:t>
            </a:r>
          </a:p>
          <a:p>
            <a:pPr marL="857250" lvl="1" indent="-771525" defTabSz="1196975">
              <a:lnSpc>
                <a:spcPct val="90000"/>
              </a:lnSpc>
              <a:buNone/>
              <a:tabLst>
                <a:tab pos="1376363" algn="l"/>
                <a:tab pos="5541963" algn="l"/>
              </a:tabLst>
            </a:pPr>
            <a:r>
              <a:rPr lang="en-US" sz="1100" dirty="0"/>
              <a:t>RMM  	Risk Mitigation Maneuver</a:t>
            </a:r>
          </a:p>
          <a:p>
            <a:pPr marL="857250" lvl="1" indent="-771525" defTabSz="1196975">
              <a:lnSpc>
                <a:spcPct val="90000"/>
              </a:lnSpc>
              <a:buNone/>
              <a:tabLst>
                <a:tab pos="1376363" algn="l"/>
                <a:tab pos="5541963" algn="l"/>
              </a:tabLst>
            </a:pPr>
            <a:r>
              <a:rPr lang="en-US" sz="1100" dirty="0"/>
              <a:t>RWA  	Reaction Wheel Assembly</a:t>
            </a:r>
          </a:p>
          <a:p>
            <a:pPr marL="857250" lvl="1" indent="-771525" defTabSz="1196975">
              <a:lnSpc>
                <a:spcPct val="90000"/>
              </a:lnSpc>
              <a:buNone/>
              <a:tabLst>
                <a:tab pos="1376363" algn="l"/>
                <a:tab pos="5541963" algn="l"/>
              </a:tabLst>
            </a:pPr>
            <a:r>
              <a:rPr lang="fr-FR" sz="1100" dirty="0"/>
              <a:t>SAC-C  	Satellite de </a:t>
            </a:r>
            <a:r>
              <a:rPr lang="fr-FR" sz="1100" dirty="0" err="1"/>
              <a:t>Aplicaciones</a:t>
            </a:r>
            <a:r>
              <a:rPr lang="fr-FR" sz="1100" dirty="0"/>
              <a:t> </a:t>
            </a:r>
            <a:r>
              <a:rPr lang="fr-FR" sz="1100" dirty="0" err="1"/>
              <a:t>Cientificas</a:t>
            </a:r>
            <a:r>
              <a:rPr lang="fr-FR" sz="1100" dirty="0"/>
              <a:t>  (Scientific Application Satellite)</a:t>
            </a:r>
          </a:p>
          <a:p>
            <a:pPr marL="857250" lvl="1" indent="-771525" defTabSz="1196975">
              <a:lnSpc>
                <a:spcPct val="90000"/>
              </a:lnSpc>
              <a:buNone/>
              <a:tabLst>
                <a:tab pos="1376363" algn="l"/>
                <a:tab pos="5541963" algn="l"/>
              </a:tabLst>
            </a:pPr>
            <a:r>
              <a:rPr lang="en-US" sz="1100" dirty="0"/>
              <a:t>SC  	Spacecraft</a:t>
            </a:r>
          </a:p>
          <a:p>
            <a:pPr marL="857250" lvl="1" indent="-771525" defTabSz="1196975">
              <a:lnSpc>
                <a:spcPct val="90000"/>
              </a:lnSpc>
              <a:buNone/>
              <a:tabLst>
                <a:tab pos="1376363" algn="l"/>
                <a:tab pos="5541963" algn="l"/>
              </a:tabLst>
            </a:pPr>
            <a:r>
              <a:rPr lang="en-US" sz="1100" dirty="0"/>
              <a:t>S5P	Sentinel-5 Precursor </a:t>
            </a:r>
          </a:p>
          <a:p>
            <a:pPr marL="857250" lvl="1" indent="-771525" defTabSz="1196975">
              <a:lnSpc>
                <a:spcPct val="90000"/>
              </a:lnSpc>
              <a:buNone/>
              <a:tabLst>
                <a:tab pos="1376363" algn="l"/>
                <a:tab pos="5541963" algn="l"/>
              </a:tabLst>
            </a:pPr>
            <a:r>
              <a:rPr lang="en-US" sz="1100" dirty="0"/>
              <a:t>SNPP	Suomi National Polar-orbiting Partnership </a:t>
            </a:r>
          </a:p>
          <a:p>
            <a:pPr marL="857250" lvl="1" indent="-771525" defTabSz="1196975">
              <a:lnSpc>
                <a:spcPct val="90000"/>
              </a:lnSpc>
              <a:buNone/>
              <a:tabLst>
                <a:tab pos="1376363" algn="l"/>
                <a:tab pos="5541963" algn="l"/>
              </a:tabLst>
            </a:pPr>
            <a:r>
              <a:rPr lang="en-US" sz="1100" dirty="0"/>
              <a:t>SSR	Solid State Recorder</a:t>
            </a:r>
          </a:p>
          <a:p>
            <a:pPr marL="857250" lvl="1" indent="-771525" defTabSz="1196975">
              <a:lnSpc>
                <a:spcPct val="90000"/>
              </a:lnSpc>
              <a:buNone/>
              <a:tabLst>
                <a:tab pos="1376363" algn="l"/>
                <a:tab pos="5541963" algn="l"/>
              </a:tabLst>
            </a:pPr>
            <a:r>
              <a:rPr lang="en-US" sz="1100" dirty="0"/>
              <a:t>SWIR	Short Wave Infrared</a:t>
            </a:r>
          </a:p>
          <a:p>
            <a:pPr marL="857250" lvl="1" indent="-771525" defTabSz="1196975">
              <a:lnSpc>
                <a:spcPct val="90000"/>
              </a:lnSpc>
              <a:buNone/>
              <a:tabLst>
                <a:tab pos="1376363" algn="l"/>
                <a:tab pos="5541963" algn="l"/>
              </a:tabLst>
            </a:pPr>
            <a:r>
              <a:rPr lang="en-US" sz="1100" dirty="0"/>
              <a:t>TBC	To Be Confirmed</a:t>
            </a:r>
          </a:p>
          <a:p>
            <a:pPr marL="857250" lvl="1" indent="-771525" defTabSz="1196975">
              <a:lnSpc>
                <a:spcPct val="90000"/>
              </a:lnSpc>
              <a:buNone/>
              <a:tabLst>
                <a:tab pos="1376363" algn="l"/>
                <a:tab pos="5541963" algn="l"/>
              </a:tabLst>
            </a:pPr>
            <a:r>
              <a:rPr lang="en-US" sz="1100" dirty="0"/>
              <a:t>TBD  	To Be Determined</a:t>
            </a:r>
          </a:p>
          <a:p>
            <a:pPr marL="857250" lvl="1" indent="-771525" defTabSz="1196975">
              <a:lnSpc>
                <a:spcPct val="90000"/>
              </a:lnSpc>
              <a:buNone/>
              <a:tabLst>
                <a:tab pos="1376363" algn="l"/>
                <a:tab pos="5541963" algn="l"/>
              </a:tabLst>
            </a:pPr>
            <a:r>
              <a:rPr lang="en-US" sz="1100" dirty="0"/>
              <a:t>TES	Tropospheric Emission Spectrometer</a:t>
            </a:r>
          </a:p>
          <a:p>
            <a:pPr marL="857250" lvl="1" indent="-771525" defTabSz="1196975">
              <a:lnSpc>
                <a:spcPct val="90000"/>
              </a:lnSpc>
              <a:buNone/>
              <a:tabLst>
                <a:tab pos="1376363" algn="l"/>
                <a:tab pos="5541963" algn="l"/>
              </a:tabLst>
            </a:pPr>
            <a:r>
              <a:rPr lang="en-US" sz="1100" dirty="0"/>
              <a:t>TSIS	Total and Spectral Solar Irradiance Sensor</a:t>
            </a:r>
          </a:p>
          <a:p>
            <a:pPr marL="857250" lvl="1" indent="-771525" defTabSz="1196975">
              <a:lnSpc>
                <a:spcPct val="90000"/>
              </a:lnSpc>
              <a:buNone/>
              <a:tabLst>
                <a:tab pos="1376363" algn="l"/>
                <a:tab pos="5541963" algn="l"/>
              </a:tabLst>
            </a:pPr>
            <a:r>
              <a:rPr lang="en-US" sz="1100" dirty="0"/>
              <a:t>USGS	U.S. Geological Survey</a:t>
            </a:r>
          </a:p>
          <a:p>
            <a:pPr marL="857250" lvl="1" indent="-771525" defTabSz="1196975">
              <a:lnSpc>
                <a:spcPct val="90000"/>
              </a:lnSpc>
              <a:buNone/>
              <a:tabLst>
                <a:tab pos="1376363" algn="l"/>
                <a:tab pos="5541963" algn="l"/>
              </a:tabLst>
            </a:pPr>
            <a:r>
              <a:rPr lang="en-US" sz="1100" dirty="0"/>
              <a:t>WRS  	World Reference System</a:t>
            </a:r>
          </a:p>
          <a:p>
            <a:pPr marL="857250" lvl="1" indent="-771525" defTabSz="1196975">
              <a:lnSpc>
                <a:spcPct val="90000"/>
              </a:lnSpc>
              <a:buNone/>
              <a:tabLst>
                <a:tab pos="5541963" algn="l"/>
              </a:tabLst>
            </a:pPr>
            <a:endParaRPr lang="en-US" sz="1200" dirty="0"/>
          </a:p>
        </p:txBody>
      </p:sp>
      <p:sp>
        <p:nvSpPr>
          <p:cNvPr id="3" name="Slide Number Placeholder 2"/>
          <p:cNvSpPr>
            <a:spLocks noGrp="1"/>
          </p:cNvSpPr>
          <p:nvPr>
            <p:ph type="sldNum" sz="quarter" idx="12"/>
          </p:nvPr>
        </p:nvSpPr>
        <p:spPr/>
        <p:txBody>
          <a:bodyPr/>
          <a:lstStyle/>
          <a:p>
            <a:fld id="{7D71D84F-F99E-AA4D-AEB0-4E72F1AAA5C3}" type="slidenum">
              <a:rPr lang="en-US" smtClean="0"/>
              <a:pPr/>
              <a:t>17</a:t>
            </a:fld>
            <a:endParaRPr lang="en-US" dirty="0"/>
          </a:p>
        </p:txBody>
      </p:sp>
    </p:spTree>
    <p:extLst>
      <p:ext uri="{BB962C8B-B14F-4D97-AF65-F5344CB8AC3E}">
        <p14:creationId xmlns:p14="http://schemas.microsoft.com/office/powerpoint/2010/main" val="331409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28659</TotalTime>
  <Words>2869</Words>
  <Application>Microsoft Office PowerPoint</Application>
  <PresentationFormat>On-screen Show (4:3)</PresentationFormat>
  <Paragraphs>445</Paragraphs>
  <Slides>17</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Wingdings</vt:lpstr>
      <vt:lpstr>Office Theme</vt:lpstr>
      <vt:lpstr>ESC MOWG Introduction May 2022</vt:lpstr>
      <vt:lpstr>Welcome</vt:lpstr>
      <vt:lpstr>Earth Science Mission Operations (ESMO)</vt:lpstr>
      <vt:lpstr>MOWG Charter</vt:lpstr>
      <vt:lpstr>Constellation History</vt:lpstr>
      <vt:lpstr>Significant Meeting Topics</vt:lpstr>
      <vt:lpstr>State of the Constellations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Abbreviations / Acronyms List</vt:lpstr>
    </vt:vector>
  </TitlesOfParts>
  <Company>HTSI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bguit,wcase</dc:creator>
  <cp:lastModifiedBy>MICHAEL MACHADO</cp:lastModifiedBy>
  <cp:revision>948</cp:revision>
  <cp:lastPrinted>2019-05-09T19:58:27Z</cp:lastPrinted>
  <dcterms:created xsi:type="dcterms:W3CDTF">2013-08-14T19:12:21Z</dcterms:created>
  <dcterms:modified xsi:type="dcterms:W3CDTF">2022-05-06T15:16:57Z</dcterms:modified>
</cp:coreProperties>
</file>