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74" r:id="rId2"/>
  </p:sldMasterIdLst>
  <p:notesMasterIdLst>
    <p:notesMasterId r:id="rId15"/>
  </p:notesMasterIdLst>
  <p:sldIdLst>
    <p:sldId id="3898" r:id="rId3"/>
    <p:sldId id="3948" r:id="rId4"/>
    <p:sldId id="4040" r:id="rId5"/>
    <p:sldId id="3961" r:id="rId6"/>
    <p:sldId id="3962" r:id="rId7"/>
    <p:sldId id="3953" r:id="rId8"/>
    <p:sldId id="4051" r:id="rId9"/>
    <p:sldId id="4043" r:id="rId10"/>
    <p:sldId id="4044" r:id="rId11"/>
    <p:sldId id="4052" r:id="rId12"/>
    <p:sldId id="4053" r:id="rId13"/>
    <p:sldId id="4054" r:id="rId14"/>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327"/>
  </p:normalViewPr>
  <p:slideViewPr>
    <p:cSldViewPr snapToGrid="0" snapToObjects="1">
      <p:cViewPr varScale="1">
        <p:scale>
          <a:sx n="124" d="100"/>
          <a:sy n="124" d="100"/>
        </p:scale>
        <p:origin x="172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ADE15B-F824-0A4E-8369-4532B73A9406}" type="datetimeFigureOut">
              <a:rPr lang="en-US" smtClean="0"/>
              <a:t>5/2/22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45D48D-00DA-D24C-A84A-705CF491DB37}" type="slidenum">
              <a:rPr lang="en-US" smtClean="0"/>
              <a:t>‹#›</a:t>
            </a:fld>
            <a:endParaRPr lang="en-US"/>
          </a:p>
        </p:txBody>
      </p:sp>
    </p:spTree>
    <p:extLst>
      <p:ext uri="{BB962C8B-B14F-4D97-AF65-F5344CB8AC3E}">
        <p14:creationId xmlns:p14="http://schemas.microsoft.com/office/powerpoint/2010/main" val="1733230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1A32172B-2753-4E9A-8D10-AD9F88DA4AAD}" type="slidenum">
              <a:rPr lang="en-US" smtClean="0"/>
              <a:t>4</a:t>
            </a:fld>
            <a:endParaRPr lang="en-US"/>
          </a:p>
        </p:txBody>
      </p:sp>
      <p:sp>
        <p:nvSpPr>
          <p:cNvPr id="5" name="Notes Placeholder 4">
            <a:extLst>
              <a:ext uri="{FF2B5EF4-FFF2-40B4-BE49-F238E27FC236}">
                <a16:creationId xmlns:a16="http://schemas.microsoft.com/office/drawing/2014/main" id="{C25518B6-557A-2D4C-9036-85E5E76B9915}"/>
              </a:ext>
            </a:extLst>
          </p:cNvPr>
          <p:cNvSpPr txBox="1">
            <a:spLocks noGrp="1"/>
          </p:cNvSpPr>
          <p:nvPr>
            <p:ph type="body" idx="1"/>
          </p:nvPr>
        </p:nvSpPr>
        <p:spPr>
          <a:prstGeom prst="rect">
            <a:avLst/>
          </a:prstGeom>
          <a:solidFill>
            <a:schemeClr val="bg1"/>
          </a:solidFill>
        </p:spPr>
        <p:txBody>
          <a:bodyPr wrap="square" rtlCol="0">
            <a:spAutoFit/>
          </a:bodyPr>
          <a:lstStyle/>
          <a:p>
            <a:r>
              <a:rPr lang="en-US" dirty="0" err="1">
                <a:solidFill>
                  <a:schemeClr val="accent6"/>
                </a:solidFill>
              </a:rPr>
              <a:t>dmr</a:t>
            </a:r>
            <a:r>
              <a:rPr lang="en-US" dirty="0">
                <a:solidFill>
                  <a:schemeClr val="accent6"/>
                </a:solidFill>
              </a:rPr>
              <a:t>:  I would make the verbal point that the lack of agreement between models highlights the importance of uninterrupted climate-quality </a:t>
            </a:r>
            <a:r>
              <a:rPr lang="en-US" b="1" dirty="0">
                <a:solidFill>
                  <a:schemeClr val="accent6"/>
                </a:solidFill>
              </a:rPr>
              <a:t>measurements</a:t>
            </a:r>
            <a:r>
              <a:rPr lang="en-US" dirty="0">
                <a:solidFill>
                  <a:schemeClr val="accent6"/>
                </a:solidFill>
              </a:rPr>
              <a:t>. </a:t>
            </a:r>
          </a:p>
        </p:txBody>
      </p:sp>
    </p:spTree>
    <p:extLst>
      <p:ext uri="{BB962C8B-B14F-4D97-AF65-F5344CB8AC3E}">
        <p14:creationId xmlns:p14="http://schemas.microsoft.com/office/powerpoint/2010/main" val="2733748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D1AC9F-0E99-9E4F-8E08-6D622EB0427F}"/>
              </a:ext>
            </a:extLst>
          </p:cNvPr>
          <p:cNvSpPr txBox="1"/>
          <p:nvPr userDrawn="1"/>
        </p:nvSpPr>
        <p:spPr>
          <a:xfrm>
            <a:off x="3" y="0"/>
            <a:ext cx="9127673" cy="424732"/>
          </a:xfrm>
          <a:prstGeom prst="rect">
            <a:avLst/>
          </a:prstGeom>
          <a:noFill/>
        </p:spPr>
        <p:txBody>
          <a:bodyPr wrap="square" rtlCol="0">
            <a:spAutoFit/>
          </a:bodyPr>
          <a:lstStyle/>
          <a:p>
            <a:endParaRPr lang="en-US" sz="2160" dirty="0"/>
          </a:p>
        </p:txBody>
      </p:sp>
      <p:sp>
        <p:nvSpPr>
          <p:cNvPr id="8" name="TextBox 7">
            <a:extLst>
              <a:ext uri="{FF2B5EF4-FFF2-40B4-BE49-F238E27FC236}">
                <a16:creationId xmlns:a16="http://schemas.microsoft.com/office/drawing/2014/main" id="{DF11ADA8-F16B-A349-8431-0C56FABDA6AE}"/>
              </a:ext>
            </a:extLst>
          </p:cNvPr>
          <p:cNvSpPr txBox="1"/>
          <p:nvPr userDrawn="1"/>
        </p:nvSpPr>
        <p:spPr>
          <a:xfrm>
            <a:off x="8760181" y="6773333"/>
            <a:ext cx="184731" cy="424732"/>
          </a:xfrm>
          <a:prstGeom prst="rect">
            <a:avLst/>
          </a:prstGeom>
          <a:noFill/>
        </p:spPr>
        <p:txBody>
          <a:bodyPr wrap="none" rtlCol="0">
            <a:spAutoFit/>
          </a:bodyPr>
          <a:lstStyle/>
          <a:p>
            <a:endParaRPr lang="en-US" sz="2160" dirty="0"/>
          </a:p>
        </p:txBody>
      </p:sp>
      <p:pic>
        <p:nvPicPr>
          <p:cNvPr id="15" name="Picture 14" descr="Logo&#10;&#10;Description automatically generated">
            <a:extLst>
              <a:ext uri="{FF2B5EF4-FFF2-40B4-BE49-F238E27FC236}">
                <a16:creationId xmlns:a16="http://schemas.microsoft.com/office/drawing/2014/main" id="{35C2DFCB-9840-584F-A385-0D4C01CFD38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15773" y="74448"/>
            <a:ext cx="1175305" cy="958325"/>
          </a:xfrm>
          <a:prstGeom prst="rect">
            <a:avLst/>
          </a:prstGeom>
        </p:spPr>
      </p:pic>
      <p:pic>
        <p:nvPicPr>
          <p:cNvPr id="18" name="Picture 17" descr="A black and yellow logo&#10;&#10;Description automatically generated with medium confidence">
            <a:extLst>
              <a:ext uri="{FF2B5EF4-FFF2-40B4-BE49-F238E27FC236}">
                <a16:creationId xmlns:a16="http://schemas.microsoft.com/office/drawing/2014/main" id="{AE826CBB-4F54-CA4E-B326-F20C8C5C2E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067" y="235279"/>
            <a:ext cx="1363566" cy="611619"/>
          </a:xfrm>
          <a:prstGeom prst="rect">
            <a:avLst/>
          </a:prstGeom>
        </p:spPr>
      </p:pic>
    </p:spTree>
    <p:extLst>
      <p:ext uri="{BB962C8B-B14F-4D97-AF65-F5344CB8AC3E}">
        <p14:creationId xmlns:p14="http://schemas.microsoft.com/office/powerpoint/2010/main" val="207665613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0" y="6592581"/>
            <a:ext cx="2223042" cy="274320"/>
          </a:xfrm>
          <a:prstGeom prst="rect">
            <a:avLst/>
          </a:prstGeom>
        </p:spPr>
        <p:txBody>
          <a:bodyPr/>
          <a:lstStyle>
            <a:lvl1pPr>
              <a:defRPr sz="1100">
                <a:solidFill>
                  <a:schemeClr val="tx1"/>
                </a:solidFill>
              </a:defRPr>
            </a:lvl1pPr>
          </a:lstStyle>
          <a:p>
            <a:pPr defTabSz="457195"/>
            <a:r>
              <a:rPr lang="en-US"/>
              <a:t>May 19, 2022</a:t>
            </a:r>
            <a:endParaRPr lang="en-US" dirty="0"/>
          </a:p>
        </p:txBody>
      </p:sp>
      <p:sp>
        <p:nvSpPr>
          <p:cNvPr id="5" name="Footer Placeholder 4"/>
          <p:cNvSpPr>
            <a:spLocks noGrp="1"/>
          </p:cNvSpPr>
          <p:nvPr>
            <p:ph type="ftr" sz="quarter" idx="11"/>
          </p:nvPr>
        </p:nvSpPr>
        <p:spPr>
          <a:xfrm>
            <a:off x="2223043" y="6592581"/>
            <a:ext cx="5256963" cy="274320"/>
          </a:xfrm>
          <a:prstGeom prst="rect">
            <a:avLst/>
          </a:prstGeom>
        </p:spPr>
        <p:txBody>
          <a:bodyPr/>
          <a:lstStyle>
            <a:lvl1pPr algn="ctr">
              <a:defRPr sz="1100">
                <a:solidFill>
                  <a:schemeClr val="tx1"/>
                </a:solidFill>
              </a:defRPr>
            </a:lvl1pPr>
          </a:lstStyle>
          <a:p>
            <a:r>
              <a:rPr lang="en-US"/>
              <a:t>Sun-Climate Symposium 2022</a:t>
            </a:r>
            <a:endParaRPr lang="en-US" dirty="0"/>
          </a:p>
        </p:txBody>
      </p:sp>
      <p:sp>
        <p:nvSpPr>
          <p:cNvPr id="6" name="Slide Number Placeholder 5"/>
          <p:cNvSpPr>
            <a:spLocks noGrp="1"/>
          </p:cNvSpPr>
          <p:nvPr>
            <p:ph type="sldNum" sz="quarter" idx="12"/>
          </p:nvPr>
        </p:nvSpPr>
        <p:spPr>
          <a:xfrm>
            <a:off x="7480006" y="6592581"/>
            <a:ext cx="1647668" cy="274320"/>
          </a:xfrm>
          <a:prstGeom prst="rect">
            <a:avLst/>
          </a:prstGeom>
        </p:spPr>
        <p:txBody>
          <a:bodyPr/>
          <a:lstStyle>
            <a:lvl1pPr>
              <a:defRPr sz="1100">
                <a:solidFill>
                  <a:schemeClr val="tx1"/>
                </a:solidFill>
              </a:defRPr>
            </a:lvl1pPr>
          </a:lstStyle>
          <a:p>
            <a:fld id="{4D42BFF5-22C2-EA40-89BF-BE6484108E27}" type="slidenum">
              <a:rPr lang="en-US" smtClean="0"/>
              <a:pPr/>
              <a:t>‹#›</a:t>
            </a:fld>
            <a:endParaRPr lang="en-US" dirty="0"/>
          </a:p>
        </p:txBody>
      </p:sp>
      <p:sp>
        <p:nvSpPr>
          <p:cNvPr id="9" name="Rectangle 8">
            <a:extLst>
              <a:ext uri="{FF2B5EF4-FFF2-40B4-BE49-F238E27FC236}">
                <a16:creationId xmlns:a16="http://schemas.microsoft.com/office/drawing/2014/main" id="{8DFE4602-DFC4-9340-815A-934C5260F469}"/>
              </a:ext>
            </a:extLst>
          </p:cNvPr>
          <p:cNvSpPr/>
          <p:nvPr userDrawn="1"/>
        </p:nvSpPr>
        <p:spPr>
          <a:xfrm>
            <a:off x="0" y="9781"/>
            <a:ext cx="9127672" cy="1022992"/>
          </a:xfrm>
          <a:prstGeom prst="rect">
            <a:avLst/>
          </a:prstGeom>
          <a:gradFill>
            <a:gsLst>
              <a:gs pos="99000">
                <a:srgbClr val="002060"/>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Title Placeholder 1">
            <a:extLst>
              <a:ext uri="{FF2B5EF4-FFF2-40B4-BE49-F238E27FC236}">
                <a16:creationId xmlns:a16="http://schemas.microsoft.com/office/drawing/2014/main" id="{245B61E8-1F64-EB4D-866C-5DF9E380C6DC}"/>
              </a:ext>
            </a:extLst>
          </p:cNvPr>
          <p:cNvSpPr>
            <a:spLocks noGrp="1"/>
          </p:cNvSpPr>
          <p:nvPr>
            <p:ph type="title"/>
          </p:nvPr>
        </p:nvSpPr>
        <p:spPr>
          <a:xfrm>
            <a:off x="0" y="171115"/>
            <a:ext cx="9127672" cy="764993"/>
          </a:xfrm>
          <a:prstGeom prst="rect">
            <a:avLst/>
          </a:prstGeom>
          <a:noFill/>
        </p:spPr>
        <p:txBody>
          <a:bodyPr vert="horz" lIns="91440" tIns="45720" rIns="91440" bIns="45720" rtlCol="0" anchor="ctr">
            <a:normAutofit/>
          </a:bodyPr>
          <a:lstStyle/>
          <a:p>
            <a:r>
              <a:rPr lang="en-US" dirty="0"/>
              <a:t>Click to edit Master title style</a:t>
            </a:r>
          </a:p>
        </p:txBody>
      </p:sp>
      <p:pic>
        <p:nvPicPr>
          <p:cNvPr id="10" name="Picture 9" descr="Logo&#10;&#10;Description automatically generated">
            <a:extLst>
              <a:ext uri="{FF2B5EF4-FFF2-40B4-BE49-F238E27FC236}">
                <a16:creationId xmlns:a16="http://schemas.microsoft.com/office/drawing/2014/main" id="{FE6D6E3E-8D0B-544F-8F26-824816B3D1E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815774" y="43969"/>
            <a:ext cx="1175305" cy="958325"/>
          </a:xfrm>
          <a:prstGeom prst="rect">
            <a:avLst/>
          </a:prstGeom>
        </p:spPr>
      </p:pic>
      <p:pic>
        <p:nvPicPr>
          <p:cNvPr id="13" name="Picture 12" descr="A black and yellow logo&#10;&#10;Description automatically generated with medium confidence">
            <a:extLst>
              <a:ext uri="{FF2B5EF4-FFF2-40B4-BE49-F238E27FC236}">
                <a16:creationId xmlns:a16="http://schemas.microsoft.com/office/drawing/2014/main" id="{017060C3-F5E6-704E-9061-61BAEF946CB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8067" y="235281"/>
            <a:ext cx="1363566" cy="611619"/>
          </a:xfrm>
          <a:prstGeom prst="rect">
            <a:avLst/>
          </a:prstGeom>
        </p:spPr>
      </p:pic>
    </p:spTree>
    <p:extLst>
      <p:ext uri="{BB962C8B-B14F-4D97-AF65-F5344CB8AC3E}">
        <p14:creationId xmlns:p14="http://schemas.microsoft.com/office/powerpoint/2010/main" val="2247048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0" y="6592581"/>
            <a:ext cx="2223042" cy="274320"/>
          </a:xfrm>
          <a:prstGeom prst="rect">
            <a:avLst/>
          </a:prstGeom>
        </p:spPr>
        <p:txBody>
          <a:bodyPr/>
          <a:lstStyle>
            <a:lvl1pPr>
              <a:defRPr sz="1100">
                <a:solidFill>
                  <a:schemeClr val="tx1"/>
                </a:solidFill>
              </a:defRPr>
            </a:lvl1pPr>
          </a:lstStyle>
          <a:p>
            <a:pPr defTabSz="457195"/>
            <a:r>
              <a:rPr lang="en-US"/>
              <a:t>May 19, 2022</a:t>
            </a:r>
            <a:endParaRPr lang="en-US" dirty="0"/>
          </a:p>
        </p:txBody>
      </p:sp>
      <p:sp>
        <p:nvSpPr>
          <p:cNvPr id="5" name="Footer Placeholder 4"/>
          <p:cNvSpPr>
            <a:spLocks noGrp="1"/>
          </p:cNvSpPr>
          <p:nvPr>
            <p:ph type="ftr" sz="quarter" idx="11"/>
          </p:nvPr>
        </p:nvSpPr>
        <p:spPr>
          <a:xfrm>
            <a:off x="2223043" y="6592581"/>
            <a:ext cx="5256963" cy="274320"/>
          </a:xfrm>
          <a:prstGeom prst="rect">
            <a:avLst/>
          </a:prstGeom>
        </p:spPr>
        <p:txBody>
          <a:bodyPr/>
          <a:lstStyle>
            <a:lvl1pPr algn="ctr">
              <a:defRPr sz="1100">
                <a:solidFill>
                  <a:schemeClr val="tx1"/>
                </a:solidFill>
              </a:defRPr>
            </a:lvl1pPr>
          </a:lstStyle>
          <a:p>
            <a:r>
              <a:rPr lang="en-US"/>
              <a:t>Sun-Climate Symposium 2022</a:t>
            </a:r>
            <a:endParaRPr lang="en-US" dirty="0"/>
          </a:p>
        </p:txBody>
      </p:sp>
      <p:sp>
        <p:nvSpPr>
          <p:cNvPr id="6" name="Slide Number Placeholder 5"/>
          <p:cNvSpPr>
            <a:spLocks noGrp="1"/>
          </p:cNvSpPr>
          <p:nvPr>
            <p:ph type="sldNum" sz="quarter" idx="12"/>
          </p:nvPr>
        </p:nvSpPr>
        <p:spPr>
          <a:xfrm>
            <a:off x="7480006" y="6592581"/>
            <a:ext cx="1647668" cy="274320"/>
          </a:xfrm>
          <a:prstGeom prst="rect">
            <a:avLst/>
          </a:prstGeom>
        </p:spPr>
        <p:txBody>
          <a:bodyPr/>
          <a:lstStyle>
            <a:lvl1pPr>
              <a:defRPr sz="1100">
                <a:solidFill>
                  <a:schemeClr val="tx1"/>
                </a:solidFill>
              </a:defRPr>
            </a:lvl1pPr>
          </a:lstStyle>
          <a:p>
            <a:fld id="{4D42BFF5-22C2-EA40-89BF-BE6484108E27}" type="slidenum">
              <a:rPr lang="en-US" smtClean="0"/>
              <a:pPr/>
              <a:t>‹#›</a:t>
            </a:fld>
            <a:endParaRPr lang="en-US" dirty="0"/>
          </a:p>
        </p:txBody>
      </p:sp>
      <p:sp>
        <p:nvSpPr>
          <p:cNvPr id="9" name="Rectangle 8">
            <a:extLst>
              <a:ext uri="{FF2B5EF4-FFF2-40B4-BE49-F238E27FC236}">
                <a16:creationId xmlns:a16="http://schemas.microsoft.com/office/drawing/2014/main" id="{8DFE4602-DFC4-9340-815A-934C5260F469}"/>
              </a:ext>
            </a:extLst>
          </p:cNvPr>
          <p:cNvSpPr/>
          <p:nvPr userDrawn="1"/>
        </p:nvSpPr>
        <p:spPr>
          <a:xfrm>
            <a:off x="0" y="9781"/>
            <a:ext cx="9127672" cy="1022992"/>
          </a:xfrm>
          <a:prstGeom prst="rect">
            <a:avLst/>
          </a:prstGeom>
          <a:gradFill>
            <a:gsLst>
              <a:gs pos="99000">
                <a:srgbClr val="002060"/>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8" name="Title Placeholder 1">
            <a:extLst>
              <a:ext uri="{FF2B5EF4-FFF2-40B4-BE49-F238E27FC236}">
                <a16:creationId xmlns:a16="http://schemas.microsoft.com/office/drawing/2014/main" id="{245B61E8-1F64-EB4D-866C-5DF9E380C6DC}"/>
              </a:ext>
            </a:extLst>
          </p:cNvPr>
          <p:cNvSpPr>
            <a:spLocks noGrp="1"/>
          </p:cNvSpPr>
          <p:nvPr>
            <p:ph type="title"/>
          </p:nvPr>
        </p:nvSpPr>
        <p:spPr>
          <a:xfrm>
            <a:off x="0" y="171115"/>
            <a:ext cx="9127672" cy="764993"/>
          </a:xfrm>
          <a:prstGeom prst="rect">
            <a:avLst/>
          </a:prstGeom>
          <a:noFill/>
        </p:spPr>
        <p:txBody>
          <a:bodyPr vert="horz" lIns="91440" tIns="45720" rIns="91440" bIns="45720" rtlCol="0" anchor="ctr">
            <a:normAutofit/>
          </a:bodyPr>
          <a:lstStyle/>
          <a:p>
            <a:r>
              <a:rPr lang="en-US" dirty="0"/>
              <a:t>Click to edit Master title style</a:t>
            </a:r>
          </a:p>
        </p:txBody>
      </p:sp>
      <p:pic>
        <p:nvPicPr>
          <p:cNvPr id="10" name="Picture 9" descr="Logo&#10;&#10;Description automatically generated">
            <a:extLst>
              <a:ext uri="{FF2B5EF4-FFF2-40B4-BE49-F238E27FC236}">
                <a16:creationId xmlns:a16="http://schemas.microsoft.com/office/drawing/2014/main" id="{FE6D6E3E-8D0B-544F-8F26-824816B3D1E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815774" y="43969"/>
            <a:ext cx="1175305" cy="958325"/>
          </a:xfrm>
          <a:prstGeom prst="rect">
            <a:avLst/>
          </a:prstGeom>
        </p:spPr>
      </p:pic>
      <p:pic>
        <p:nvPicPr>
          <p:cNvPr id="13" name="Picture 12" descr="A black and yellow logo&#10;&#10;Description automatically generated with medium confidence">
            <a:extLst>
              <a:ext uri="{FF2B5EF4-FFF2-40B4-BE49-F238E27FC236}">
                <a16:creationId xmlns:a16="http://schemas.microsoft.com/office/drawing/2014/main" id="{017060C3-F5E6-704E-9061-61BAEF946CB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8067" y="235281"/>
            <a:ext cx="1363566" cy="611619"/>
          </a:xfrm>
          <a:prstGeom prst="rect">
            <a:avLst/>
          </a:prstGeom>
        </p:spPr>
      </p:pic>
    </p:spTree>
    <p:extLst>
      <p:ext uri="{BB962C8B-B14F-4D97-AF65-F5344CB8AC3E}">
        <p14:creationId xmlns:p14="http://schemas.microsoft.com/office/powerpoint/2010/main" val="200184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274EFD02-EB23-314D-853D-12CF791A53CD}"/>
              </a:ext>
            </a:extLst>
          </p:cNvPr>
          <p:cNvSpPr/>
          <p:nvPr userDrawn="1"/>
        </p:nvSpPr>
        <p:spPr>
          <a:xfrm>
            <a:off x="0" y="9781"/>
            <a:ext cx="9127672" cy="1022992"/>
          </a:xfrm>
          <a:prstGeom prst="rect">
            <a:avLst/>
          </a:prstGeom>
          <a:gradFill>
            <a:gsLst>
              <a:gs pos="99000">
                <a:srgbClr val="002060"/>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Title Placeholder 1">
            <a:extLst>
              <a:ext uri="{FF2B5EF4-FFF2-40B4-BE49-F238E27FC236}">
                <a16:creationId xmlns:a16="http://schemas.microsoft.com/office/drawing/2014/main" id="{4A543B68-0102-2242-A9DD-2EF73510D26C}"/>
              </a:ext>
            </a:extLst>
          </p:cNvPr>
          <p:cNvSpPr>
            <a:spLocks noGrp="1"/>
          </p:cNvSpPr>
          <p:nvPr>
            <p:ph type="title"/>
          </p:nvPr>
        </p:nvSpPr>
        <p:spPr>
          <a:xfrm>
            <a:off x="0" y="171115"/>
            <a:ext cx="9127672" cy="764993"/>
          </a:xfrm>
          <a:prstGeom prst="rect">
            <a:avLst/>
          </a:prstGeom>
          <a:noFill/>
        </p:spPr>
        <p:txBody>
          <a:bodyPr vert="horz" lIns="91440" tIns="45720" rIns="91440" bIns="45720" rtlCol="0" anchor="ctr">
            <a:normAutofit/>
          </a:bodyPr>
          <a:lstStyle/>
          <a:p>
            <a:r>
              <a:rPr lang="en-US" dirty="0"/>
              <a:t>Click to edit Master title style</a:t>
            </a:r>
          </a:p>
        </p:txBody>
      </p:sp>
      <p:pic>
        <p:nvPicPr>
          <p:cNvPr id="11" name="Picture 10" descr="Logo&#10;&#10;Description automatically generated">
            <a:extLst>
              <a:ext uri="{FF2B5EF4-FFF2-40B4-BE49-F238E27FC236}">
                <a16:creationId xmlns:a16="http://schemas.microsoft.com/office/drawing/2014/main" id="{DAB4A41C-A62E-5741-90C4-C40E97BA477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815774" y="74450"/>
            <a:ext cx="1175305" cy="958325"/>
          </a:xfrm>
          <a:prstGeom prst="rect">
            <a:avLst/>
          </a:prstGeom>
        </p:spPr>
      </p:pic>
      <p:pic>
        <p:nvPicPr>
          <p:cNvPr id="13" name="Picture 12" descr="A black and yellow logo&#10;&#10;Description automatically generated with medium confidence">
            <a:extLst>
              <a:ext uri="{FF2B5EF4-FFF2-40B4-BE49-F238E27FC236}">
                <a16:creationId xmlns:a16="http://schemas.microsoft.com/office/drawing/2014/main" id="{2C27F38E-E968-D146-9FBB-5C492B99B3F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8067" y="235281"/>
            <a:ext cx="1363566" cy="611619"/>
          </a:xfrm>
          <a:prstGeom prst="rect">
            <a:avLst/>
          </a:prstGeom>
        </p:spPr>
      </p:pic>
      <p:sp>
        <p:nvSpPr>
          <p:cNvPr id="15" name="Date Placeholder 3"/>
          <p:cNvSpPr>
            <a:spLocks noGrp="1"/>
          </p:cNvSpPr>
          <p:nvPr>
            <p:ph type="dt" sz="half" idx="10"/>
          </p:nvPr>
        </p:nvSpPr>
        <p:spPr>
          <a:xfrm>
            <a:off x="0" y="6592581"/>
            <a:ext cx="2223042" cy="274320"/>
          </a:xfrm>
          <a:prstGeom prst="rect">
            <a:avLst/>
          </a:prstGeom>
        </p:spPr>
        <p:txBody>
          <a:bodyPr/>
          <a:lstStyle>
            <a:lvl1pPr>
              <a:defRPr sz="1100">
                <a:solidFill>
                  <a:schemeClr val="tx1"/>
                </a:solidFill>
              </a:defRPr>
            </a:lvl1pPr>
          </a:lstStyle>
          <a:p>
            <a:pPr defTabSz="457195"/>
            <a:r>
              <a:rPr lang="en-US"/>
              <a:t>May 19, 2022</a:t>
            </a:r>
            <a:endParaRPr lang="en-US" dirty="0"/>
          </a:p>
        </p:txBody>
      </p:sp>
      <p:sp>
        <p:nvSpPr>
          <p:cNvPr id="16" name="Footer Placeholder 4"/>
          <p:cNvSpPr>
            <a:spLocks noGrp="1"/>
          </p:cNvSpPr>
          <p:nvPr>
            <p:ph type="ftr" sz="quarter" idx="11"/>
          </p:nvPr>
        </p:nvSpPr>
        <p:spPr>
          <a:xfrm>
            <a:off x="2223043" y="6592581"/>
            <a:ext cx="5256963" cy="274320"/>
          </a:xfrm>
          <a:prstGeom prst="rect">
            <a:avLst/>
          </a:prstGeom>
        </p:spPr>
        <p:txBody>
          <a:bodyPr/>
          <a:lstStyle>
            <a:lvl1pPr>
              <a:defRPr sz="1100">
                <a:solidFill>
                  <a:schemeClr val="tx1"/>
                </a:solidFill>
              </a:defRPr>
            </a:lvl1pPr>
          </a:lstStyle>
          <a:p>
            <a:r>
              <a:rPr lang="en-US" dirty="0"/>
              <a:t>Sun-Climate Symposium 2022</a:t>
            </a:r>
          </a:p>
        </p:txBody>
      </p:sp>
      <p:sp>
        <p:nvSpPr>
          <p:cNvPr id="17" name="Slide Number Placeholder 5"/>
          <p:cNvSpPr>
            <a:spLocks noGrp="1"/>
          </p:cNvSpPr>
          <p:nvPr>
            <p:ph type="sldNum" sz="quarter" idx="12"/>
          </p:nvPr>
        </p:nvSpPr>
        <p:spPr>
          <a:xfrm>
            <a:off x="7480006" y="6592581"/>
            <a:ext cx="1647668" cy="274320"/>
          </a:xfrm>
        </p:spPr>
        <p:txBody>
          <a:bodyPr/>
          <a:lstStyle>
            <a:lvl1pPr>
              <a:defRPr sz="1100">
                <a:solidFill>
                  <a:schemeClr val="tx1"/>
                </a:solidFill>
              </a:defRPr>
            </a:lvl1pPr>
          </a:lstStyle>
          <a:p>
            <a:fld id="{4D42BFF5-22C2-EA40-89BF-BE6484108E27}" type="slidenum">
              <a:rPr lang="en-US" smtClean="0"/>
              <a:pPr/>
              <a:t>‹#›</a:t>
            </a:fld>
            <a:endParaRPr lang="en-US" dirty="0"/>
          </a:p>
        </p:txBody>
      </p:sp>
    </p:spTree>
    <p:extLst>
      <p:ext uri="{BB962C8B-B14F-4D97-AF65-F5344CB8AC3E}">
        <p14:creationId xmlns:p14="http://schemas.microsoft.com/office/powerpoint/2010/main" val="2498802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C2B8574-656D-6A42-AADC-6F9D0C71DC9C}"/>
              </a:ext>
            </a:extLst>
          </p:cNvPr>
          <p:cNvSpPr>
            <a:spLocks noGrp="1"/>
          </p:cNvSpPr>
          <p:nvPr>
            <p:ph type="title"/>
          </p:nvPr>
        </p:nvSpPr>
        <p:spPr>
          <a:xfrm>
            <a:off x="0" y="171115"/>
            <a:ext cx="9127672" cy="764993"/>
          </a:xfrm>
          <a:prstGeom prst="rect">
            <a:avLst/>
          </a:prstGeom>
          <a:noFill/>
        </p:spPr>
        <p:txBody>
          <a:bodyPr vert="horz" lIns="91440" tIns="45720" rIns="91440" bIns="45720" rtlCol="0" anchor="ctr">
            <a:normAutofit/>
          </a:bodyPr>
          <a:lstStyle/>
          <a:p>
            <a:r>
              <a:rPr lang="en-US" dirty="0"/>
              <a:t>Click to edit Master title style</a:t>
            </a:r>
          </a:p>
        </p:txBody>
      </p:sp>
      <p:pic>
        <p:nvPicPr>
          <p:cNvPr id="9" name="Picture 8" descr="Logo&#10;&#10;Description automatically generated">
            <a:extLst>
              <a:ext uri="{FF2B5EF4-FFF2-40B4-BE49-F238E27FC236}">
                <a16:creationId xmlns:a16="http://schemas.microsoft.com/office/drawing/2014/main" id="{58721E68-32A1-2C4F-9EB0-F64AA20F310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815774" y="74450"/>
            <a:ext cx="1175305" cy="958325"/>
          </a:xfrm>
          <a:prstGeom prst="rect">
            <a:avLst/>
          </a:prstGeom>
        </p:spPr>
      </p:pic>
      <p:pic>
        <p:nvPicPr>
          <p:cNvPr id="13" name="Picture 12" descr="A black and yellow logo&#10;&#10;Description automatically generated with medium confidence">
            <a:extLst>
              <a:ext uri="{FF2B5EF4-FFF2-40B4-BE49-F238E27FC236}">
                <a16:creationId xmlns:a16="http://schemas.microsoft.com/office/drawing/2014/main" id="{ED4AC8EF-BE30-D449-B2A1-EEC0DC3D66D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8067" y="235281"/>
            <a:ext cx="1363566" cy="611619"/>
          </a:xfrm>
          <a:prstGeom prst="rect">
            <a:avLst/>
          </a:prstGeom>
        </p:spPr>
      </p:pic>
      <p:sp>
        <p:nvSpPr>
          <p:cNvPr id="11" name="Date Placeholder 3"/>
          <p:cNvSpPr>
            <a:spLocks noGrp="1"/>
          </p:cNvSpPr>
          <p:nvPr>
            <p:ph type="dt" sz="half" idx="10"/>
          </p:nvPr>
        </p:nvSpPr>
        <p:spPr>
          <a:xfrm>
            <a:off x="0" y="6592581"/>
            <a:ext cx="2223042" cy="274320"/>
          </a:xfrm>
          <a:prstGeom prst="rect">
            <a:avLst/>
          </a:prstGeom>
        </p:spPr>
        <p:txBody>
          <a:bodyPr/>
          <a:lstStyle>
            <a:lvl1pPr>
              <a:defRPr sz="1100">
                <a:solidFill>
                  <a:schemeClr val="tx1"/>
                </a:solidFill>
              </a:defRPr>
            </a:lvl1pPr>
          </a:lstStyle>
          <a:p>
            <a:pPr defTabSz="457195"/>
            <a:r>
              <a:rPr lang="en-US"/>
              <a:t>May 19, 2022</a:t>
            </a:r>
            <a:endParaRPr lang="en-US" dirty="0"/>
          </a:p>
        </p:txBody>
      </p:sp>
      <p:sp>
        <p:nvSpPr>
          <p:cNvPr id="12" name="Footer Placeholder 4"/>
          <p:cNvSpPr>
            <a:spLocks noGrp="1"/>
          </p:cNvSpPr>
          <p:nvPr>
            <p:ph type="ftr" sz="quarter" idx="11"/>
          </p:nvPr>
        </p:nvSpPr>
        <p:spPr>
          <a:xfrm>
            <a:off x="2223043" y="6592581"/>
            <a:ext cx="5256963" cy="274320"/>
          </a:xfrm>
          <a:prstGeom prst="rect">
            <a:avLst/>
          </a:prstGeom>
        </p:spPr>
        <p:txBody>
          <a:bodyPr/>
          <a:lstStyle>
            <a:lvl1pPr>
              <a:defRPr sz="1100">
                <a:solidFill>
                  <a:schemeClr val="tx1"/>
                </a:solidFill>
              </a:defRPr>
            </a:lvl1pPr>
          </a:lstStyle>
          <a:p>
            <a:r>
              <a:rPr lang="en-US" dirty="0"/>
              <a:t>Sun-Climate Symposium 2022</a:t>
            </a:r>
          </a:p>
        </p:txBody>
      </p:sp>
      <p:sp>
        <p:nvSpPr>
          <p:cNvPr id="14" name="Slide Number Placeholder 5"/>
          <p:cNvSpPr>
            <a:spLocks noGrp="1"/>
          </p:cNvSpPr>
          <p:nvPr>
            <p:ph type="sldNum" sz="quarter" idx="12"/>
          </p:nvPr>
        </p:nvSpPr>
        <p:spPr>
          <a:xfrm>
            <a:off x="7480006" y="6592581"/>
            <a:ext cx="1647668" cy="274320"/>
          </a:xfrm>
        </p:spPr>
        <p:txBody>
          <a:bodyPr/>
          <a:lstStyle>
            <a:lvl1pPr>
              <a:defRPr sz="1100">
                <a:solidFill>
                  <a:schemeClr val="tx1"/>
                </a:solidFill>
              </a:defRPr>
            </a:lvl1pPr>
          </a:lstStyle>
          <a:p>
            <a:fld id="{4D42BFF5-22C2-EA40-89BF-BE6484108E27}" type="slidenum">
              <a:rPr lang="en-US" smtClean="0"/>
              <a:pPr/>
              <a:t>‹#›</a:t>
            </a:fld>
            <a:endParaRPr lang="en-US" dirty="0"/>
          </a:p>
        </p:txBody>
      </p:sp>
    </p:spTree>
    <p:extLst>
      <p:ext uri="{BB962C8B-B14F-4D97-AF65-F5344CB8AC3E}">
        <p14:creationId xmlns:p14="http://schemas.microsoft.com/office/powerpoint/2010/main" val="2575320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D1AC9F-0E99-9E4F-8E08-6D622EB0427F}"/>
              </a:ext>
            </a:extLst>
          </p:cNvPr>
          <p:cNvSpPr txBox="1"/>
          <p:nvPr userDrawn="1"/>
        </p:nvSpPr>
        <p:spPr>
          <a:xfrm>
            <a:off x="4" y="0"/>
            <a:ext cx="9127673" cy="424732"/>
          </a:xfrm>
          <a:prstGeom prst="rect">
            <a:avLst/>
          </a:prstGeom>
          <a:noFill/>
        </p:spPr>
        <p:txBody>
          <a:bodyPr wrap="square" rtlCol="0">
            <a:spAutoFit/>
          </a:bodyPr>
          <a:lstStyle/>
          <a:p>
            <a:endParaRPr lang="en-US" sz="2160" dirty="0"/>
          </a:p>
        </p:txBody>
      </p:sp>
      <p:sp>
        <p:nvSpPr>
          <p:cNvPr id="8" name="TextBox 7">
            <a:extLst>
              <a:ext uri="{FF2B5EF4-FFF2-40B4-BE49-F238E27FC236}">
                <a16:creationId xmlns:a16="http://schemas.microsoft.com/office/drawing/2014/main" id="{DF11ADA8-F16B-A349-8431-0C56FABDA6AE}"/>
              </a:ext>
            </a:extLst>
          </p:cNvPr>
          <p:cNvSpPr txBox="1"/>
          <p:nvPr userDrawn="1"/>
        </p:nvSpPr>
        <p:spPr>
          <a:xfrm>
            <a:off x="8760182" y="6773333"/>
            <a:ext cx="184731" cy="424732"/>
          </a:xfrm>
          <a:prstGeom prst="rect">
            <a:avLst/>
          </a:prstGeom>
          <a:noFill/>
        </p:spPr>
        <p:txBody>
          <a:bodyPr wrap="none" rtlCol="0">
            <a:spAutoFit/>
          </a:bodyPr>
          <a:lstStyle/>
          <a:p>
            <a:endParaRPr lang="en-US" sz="2160" dirty="0"/>
          </a:p>
        </p:txBody>
      </p:sp>
      <p:pic>
        <p:nvPicPr>
          <p:cNvPr id="15" name="Picture 14" descr="Logo&#10;&#10;Description automatically generated">
            <a:extLst>
              <a:ext uri="{FF2B5EF4-FFF2-40B4-BE49-F238E27FC236}">
                <a16:creationId xmlns:a16="http://schemas.microsoft.com/office/drawing/2014/main" id="{35C2DFCB-9840-584F-A385-0D4C01CFD38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815774" y="74450"/>
            <a:ext cx="1175305" cy="958325"/>
          </a:xfrm>
          <a:prstGeom prst="rect">
            <a:avLst/>
          </a:prstGeom>
        </p:spPr>
      </p:pic>
      <p:pic>
        <p:nvPicPr>
          <p:cNvPr id="18" name="Picture 17" descr="A black and yellow logo&#10;&#10;Description automatically generated with medium confidence">
            <a:extLst>
              <a:ext uri="{FF2B5EF4-FFF2-40B4-BE49-F238E27FC236}">
                <a16:creationId xmlns:a16="http://schemas.microsoft.com/office/drawing/2014/main" id="{AE826CBB-4F54-CA4E-B326-F20C8C5C2E6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8067" y="235281"/>
            <a:ext cx="1363566" cy="611619"/>
          </a:xfrm>
          <a:prstGeom prst="rect">
            <a:avLst/>
          </a:prstGeom>
        </p:spPr>
      </p:pic>
      <p:sp>
        <p:nvSpPr>
          <p:cNvPr id="10" name="Date Placeholder 3"/>
          <p:cNvSpPr>
            <a:spLocks noGrp="1"/>
          </p:cNvSpPr>
          <p:nvPr>
            <p:ph type="dt" sz="half" idx="10"/>
          </p:nvPr>
        </p:nvSpPr>
        <p:spPr>
          <a:xfrm>
            <a:off x="0" y="6592581"/>
            <a:ext cx="2223042" cy="274320"/>
          </a:xfrm>
          <a:prstGeom prst="rect">
            <a:avLst/>
          </a:prstGeom>
        </p:spPr>
        <p:txBody>
          <a:bodyPr/>
          <a:lstStyle>
            <a:lvl1pPr>
              <a:defRPr sz="1100">
                <a:solidFill>
                  <a:schemeClr val="tx1"/>
                </a:solidFill>
              </a:defRPr>
            </a:lvl1pPr>
          </a:lstStyle>
          <a:p>
            <a:pPr defTabSz="457195"/>
            <a:r>
              <a:rPr lang="en-US"/>
              <a:t>May 19, 2022</a:t>
            </a:r>
            <a:endParaRPr lang="en-US" dirty="0"/>
          </a:p>
        </p:txBody>
      </p:sp>
      <p:sp>
        <p:nvSpPr>
          <p:cNvPr id="11" name="Footer Placeholder 4"/>
          <p:cNvSpPr>
            <a:spLocks noGrp="1"/>
          </p:cNvSpPr>
          <p:nvPr>
            <p:ph type="ftr" sz="quarter" idx="11"/>
          </p:nvPr>
        </p:nvSpPr>
        <p:spPr>
          <a:xfrm>
            <a:off x="2223043" y="6592581"/>
            <a:ext cx="5256963" cy="274320"/>
          </a:xfrm>
          <a:prstGeom prst="rect">
            <a:avLst/>
          </a:prstGeom>
        </p:spPr>
        <p:txBody>
          <a:bodyPr/>
          <a:lstStyle>
            <a:lvl1pPr>
              <a:defRPr sz="1100">
                <a:solidFill>
                  <a:schemeClr val="tx1"/>
                </a:solidFill>
              </a:defRPr>
            </a:lvl1pPr>
          </a:lstStyle>
          <a:p>
            <a:r>
              <a:rPr lang="en-US" dirty="0"/>
              <a:t>Sun-Climate Symposium 2022</a:t>
            </a:r>
          </a:p>
        </p:txBody>
      </p:sp>
      <p:sp>
        <p:nvSpPr>
          <p:cNvPr id="14" name="Slide Number Placeholder 5"/>
          <p:cNvSpPr>
            <a:spLocks noGrp="1"/>
          </p:cNvSpPr>
          <p:nvPr>
            <p:ph type="sldNum" sz="quarter" idx="12"/>
          </p:nvPr>
        </p:nvSpPr>
        <p:spPr>
          <a:xfrm>
            <a:off x="7480006" y="6592581"/>
            <a:ext cx="1647668" cy="274320"/>
          </a:xfrm>
        </p:spPr>
        <p:txBody>
          <a:bodyPr/>
          <a:lstStyle>
            <a:lvl1pPr>
              <a:defRPr sz="1100">
                <a:solidFill>
                  <a:schemeClr val="tx1"/>
                </a:solidFill>
              </a:defRPr>
            </a:lvl1pPr>
          </a:lstStyle>
          <a:p>
            <a:fld id="{4D42BFF5-22C2-EA40-89BF-BE6484108E27}" type="slidenum">
              <a:rPr lang="en-US" smtClean="0"/>
              <a:pPr/>
              <a:t>‹#›</a:t>
            </a:fld>
            <a:endParaRPr lang="en-US" dirty="0"/>
          </a:p>
        </p:txBody>
      </p:sp>
    </p:spTree>
    <p:extLst>
      <p:ext uri="{BB962C8B-B14F-4D97-AF65-F5344CB8AC3E}">
        <p14:creationId xmlns:p14="http://schemas.microsoft.com/office/powerpoint/2010/main" val="420687645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71113"/>
            <a:ext cx="9127672" cy="764993"/>
          </a:xfrm>
          <a:prstGeom prst="rect">
            <a:avLst/>
          </a:prstGeom>
          <a:noFill/>
        </p:spPr>
        <p:txBody>
          <a:bodyPr vert="horz" lIns="91440" tIns="45720" rIns="91440" bIns="45720" rtlCol="0" anchor="ctr">
            <a:normAutofit/>
          </a:bodyPr>
          <a:lstStyle/>
          <a:p>
            <a:r>
              <a:rPr lang="en-US" dirty="0"/>
              <a:t>Click to edit Master title style</a:t>
            </a:r>
          </a:p>
        </p:txBody>
      </p:sp>
      <p:pic>
        <p:nvPicPr>
          <p:cNvPr id="19" name="Picture 18" descr="Logo&#10;&#10;Description automatically generated">
            <a:extLst>
              <a:ext uri="{FF2B5EF4-FFF2-40B4-BE49-F238E27FC236}">
                <a16:creationId xmlns:a16="http://schemas.microsoft.com/office/drawing/2014/main" id="{A22A002A-16E2-2B4D-BB44-5B303508052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15773" y="74448"/>
            <a:ext cx="1175305" cy="958325"/>
          </a:xfrm>
          <a:prstGeom prst="rect">
            <a:avLst/>
          </a:prstGeom>
        </p:spPr>
      </p:pic>
      <p:pic>
        <p:nvPicPr>
          <p:cNvPr id="15" name="Picture 14" descr="A black and yellow logo&#10;&#10;Description automatically generated with medium confidence">
            <a:extLst>
              <a:ext uri="{FF2B5EF4-FFF2-40B4-BE49-F238E27FC236}">
                <a16:creationId xmlns:a16="http://schemas.microsoft.com/office/drawing/2014/main" id="{A77E31CF-91F6-EB42-8C6E-FCDF4A53434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067" y="235279"/>
            <a:ext cx="1363566" cy="611619"/>
          </a:xfrm>
          <a:prstGeom prst="rect">
            <a:avLst/>
          </a:prstGeom>
        </p:spPr>
      </p:pic>
      <p:sp>
        <p:nvSpPr>
          <p:cNvPr id="3" name="Text Placeholder 2"/>
          <p:cNvSpPr>
            <a:spLocks noGrp="1"/>
          </p:cNvSpPr>
          <p:nvPr>
            <p:ph type="body" idx="1"/>
          </p:nvPr>
        </p:nvSpPr>
        <p:spPr>
          <a:xfrm>
            <a:off x="457200" y="1205780"/>
            <a:ext cx="8229600" cy="503014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30258868"/>
      </p:ext>
    </p:extLst>
  </p:cSld>
  <p:clrMap bg1="lt1" tx1="dk1" bg2="lt2" tx2="dk2" accent1="accent1" accent2="accent2" accent3="accent3" accent4="accent4" accent5="accent5" accent6="accent6" hlink="hlink" folHlink="folHlink"/>
  <p:sldLayoutIdLst>
    <p:sldLayoutId id="2147483673" r:id="rId1"/>
    <p:sldLayoutId id="2147483679" r:id="rId2"/>
  </p:sldLayoutIdLst>
  <p:hf hdr="0"/>
  <p:txStyles>
    <p:titleStyle>
      <a:lvl1pPr algn="ctr" defTabSz="457195" rtl="0" eaLnBrk="1" latinLnBrk="0" hangingPunct="1">
        <a:spcBef>
          <a:spcPct val="0"/>
        </a:spcBef>
        <a:buNone/>
        <a:defRPr sz="2800" kern="1200">
          <a:solidFill>
            <a:schemeClr val="bg1"/>
          </a:solidFill>
          <a:latin typeface="Arial"/>
          <a:ea typeface="+mj-ea"/>
          <a:cs typeface="Arial"/>
        </a:defRPr>
      </a:lvl1pPr>
    </p:titleStyle>
    <p:bodyStyle>
      <a:lvl1pPr marL="342896" indent="-342896" algn="l" defTabSz="457195" rtl="0" eaLnBrk="1" latinLnBrk="0" hangingPunct="1">
        <a:spcBef>
          <a:spcPct val="20000"/>
        </a:spcBef>
        <a:buFont typeface="Arial"/>
        <a:buChar char="•"/>
        <a:defRPr sz="1800" kern="1200">
          <a:solidFill>
            <a:schemeClr val="tx1"/>
          </a:solidFill>
          <a:latin typeface="+mn-lt"/>
          <a:ea typeface="+mn-ea"/>
          <a:cs typeface="+mn-cs"/>
        </a:defRPr>
      </a:lvl1pPr>
      <a:lvl2pPr marL="742943" indent="-285748" algn="l" defTabSz="457195" rtl="0" eaLnBrk="1" latinLnBrk="0" hangingPunct="1">
        <a:spcBef>
          <a:spcPct val="20000"/>
        </a:spcBef>
        <a:buFont typeface="Arial"/>
        <a:buChar char="–"/>
        <a:defRPr sz="1600" kern="1200">
          <a:solidFill>
            <a:schemeClr val="tx1"/>
          </a:solidFill>
          <a:latin typeface="+mn-lt"/>
          <a:ea typeface="+mn-ea"/>
          <a:cs typeface="+mn-cs"/>
        </a:defRPr>
      </a:lvl2pPr>
      <a:lvl3pPr marL="1142988" indent="-228598" algn="l" defTabSz="457195" rtl="0" eaLnBrk="1" latinLnBrk="0" hangingPunct="1">
        <a:spcBef>
          <a:spcPct val="20000"/>
        </a:spcBef>
        <a:buFont typeface="Arial"/>
        <a:buChar char="•"/>
        <a:defRPr sz="1600" kern="1200">
          <a:solidFill>
            <a:schemeClr val="tx1"/>
          </a:solidFill>
          <a:latin typeface="+mn-lt"/>
          <a:ea typeface="+mn-ea"/>
          <a:cs typeface="+mn-cs"/>
        </a:defRPr>
      </a:lvl3pPr>
      <a:lvl4pPr marL="1600184" indent="-228598" algn="l" defTabSz="457195" rtl="0" eaLnBrk="1" latinLnBrk="0" hangingPunct="1">
        <a:spcBef>
          <a:spcPct val="20000"/>
        </a:spcBef>
        <a:buFont typeface="Arial"/>
        <a:buChar char="–"/>
        <a:defRPr sz="1400" kern="1200">
          <a:solidFill>
            <a:schemeClr val="tx1"/>
          </a:solidFill>
          <a:latin typeface="+mn-lt"/>
          <a:ea typeface="+mn-ea"/>
          <a:cs typeface="+mn-cs"/>
        </a:defRPr>
      </a:lvl4pPr>
      <a:lvl5pPr marL="2057380" indent="-228598" algn="l" defTabSz="457195" rtl="0" eaLnBrk="1" latinLnBrk="0" hangingPunct="1">
        <a:spcBef>
          <a:spcPct val="20000"/>
        </a:spcBef>
        <a:buFont typeface="Arial"/>
        <a:buChar char="»"/>
        <a:defRPr sz="1400" kern="1200">
          <a:solidFill>
            <a:schemeClr val="tx1"/>
          </a:solidFill>
          <a:latin typeface="+mn-lt"/>
          <a:ea typeface="+mn-ea"/>
          <a:cs typeface="+mn-cs"/>
        </a:defRPr>
      </a:lvl5pPr>
      <a:lvl6pPr marL="2514575" indent="-228598" algn="l" defTabSz="457195" rtl="0" eaLnBrk="1" latinLnBrk="0" hangingPunct="1">
        <a:spcBef>
          <a:spcPct val="20000"/>
        </a:spcBef>
        <a:buFont typeface="Arial"/>
        <a:buChar char="•"/>
        <a:defRPr sz="2000" kern="1200">
          <a:solidFill>
            <a:schemeClr val="tx1"/>
          </a:solidFill>
          <a:latin typeface="+mn-lt"/>
          <a:ea typeface="+mn-ea"/>
          <a:cs typeface="+mn-cs"/>
        </a:defRPr>
      </a:lvl6pPr>
      <a:lvl7pPr marL="2971770" indent="-228598" algn="l" defTabSz="457195" rtl="0" eaLnBrk="1" latinLnBrk="0" hangingPunct="1">
        <a:spcBef>
          <a:spcPct val="20000"/>
        </a:spcBef>
        <a:buFont typeface="Arial"/>
        <a:buChar char="•"/>
        <a:defRPr sz="2000" kern="1200">
          <a:solidFill>
            <a:schemeClr val="tx1"/>
          </a:solidFill>
          <a:latin typeface="+mn-lt"/>
          <a:ea typeface="+mn-ea"/>
          <a:cs typeface="+mn-cs"/>
        </a:defRPr>
      </a:lvl7pPr>
      <a:lvl8pPr marL="3428965" indent="-228598" algn="l" defTabSz="457195" rtl="0" eaLnBrk="1" latinLnBrk="0" hangingPunct="1">
        <a:spcBef>
          <a:spcPct val="20000"/>
        </a:spcBef>
        <a:buFont typeface="Arial"/>
        <a:buChar char="•"/>
        <a:defRPr sz="2000" kern="1200">
          <a:solidFill>
            <a:schemeClr val="tx1"/>
          </a:solidFill>
          <a:latin typeface="+mn-lt"/>
          <a:ea typeface="+mn-ea"/>
          <a:cs typeface="+mn-cs"/>
        </a:defRPr>
      </a:lvl8pPr>
      <a:lvl9pPr marL="3886162" indent="-228598" algn="l" defTabSz="45719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95" rtl="0" eaLnBrk="1" latinLnBrk="0" hangingPunct="1">
        <a:defRPr sz="1800" kern="1200">
          <a:solidFill>
            <a:schemeClr val="tx1"/>
          </a:solidFill>
          <a:latin typeface="+mn-lt"/>
          <a:ea typeface="+mn-ea"/>
          <a:cs typeface="+mn-cs"/>
        </a:defRPr>
      </a:lvl1pPr>
      <a:lvl2pPr marL="457195" algn="l" defTabSz="457195" rtl="0" eaLnBrk="1" latinLnBrk="0" hangingPunct="1">
        <a:defRPr sz="1800" kern="1200">
          <a:solidFill>
            <a:schemeClr val="tx1"/>
          </a:solidFill>
          <a:latin typeface="+mn-lt"/>
          <a:ea typeface="+mn-ea"/>
          <a:cs typeface="+mn-cs"/>
        </a:defRPr>
      </a:lvl2pPr>
      <a:lvl3pPr marL="914390" algn="l" defTabSz="457195" rtl="0" eaLnBrk="1" latinLnBrk="0" hangingPunct="1">
        <a:defRPr sz="1800" kern="1200">
          <a:solidFill>
            <a:schemeClr val="tx1"/>
          </a:solidFill>
          <a:latin typeface="+mn-lt"/>
          <a:ea typeface="+mn-ea"/>
          <a:cs typeface="+mn-cs"/>
        </a:defRPr>
      </a:lvl3pPr>
      <a:lvl4pPr marL="1371587" algn="l" defTabSz="457195" rtl="0" eaLnBrk="1" latinLnBrk="0" hangingPunct="1">
        <a:defRPr sz="1800" kern="1200">
          <a:solidFill>
            <a:schemeClr val="tx1"/>
          </a:solidFill>
          <a:latin typeface="+mn-lt"/>
          <a:ea typeface="+mn-ea"/>
          <a:cs typeface="+mn-cs"/>
        </a:defRPr>
      </a:lvl4pPr>
      <a:lvl5pPr marL="1828782" algn="l" defTabSz="457195" rtl="0" eaLnBrk="1" latinLnBrk="0" hangingPunct="1">
        <a:defRPr sz="1800" kern="1200">
          <a:solidFill>
            <a:schemeClr val="tx1"/>
          </a:solidFill>
          <a:latin typeface="+mn-lt"/>
          <a:ea typeface="+mn-ea"/>
          <a:cs typeface="+mn-cs"/>
        </a:defRPr>
      </a:lvl5pPr>
      <a:lvl6pPr marL="2285977" algn="l" defTabSz="457195" rtl="0" eaLnBrk="1" latinLnBrk="0" hangingPunct="1">
        <a:defRPr sz="1800" kern="1200">
          <a:solidFill>
            <a:schemeClr val="tx1"/>
          </a:solidFill>
          <a:latin typeface="+mn-lt"/>
          <a:ea typeface="+mn-ea"/>
          <a:cs typeface="+mn-cs"/>
        </a:defRPr>
      </a:lvl6pPr>
      <a:lvl7pPr marL="2743172" algn="l" defTabSz="457195" rtl="0" eaLnBrk="1" latinLnBrk="0" hangingPunct="1">
        <a:defRPr sz="1800" kern="1200">
          <a:solidFill>
            <a:schemeClr val="tx1"/>
          </a:solidFill>
          <a:latin typeface="+mn-lt"/>
          <a:ea typeface="+mn-ea"/>
          <a:cs typeface="+mn-cs"/>
        </a:defRPr>
      </a:lvl7pPr>
      <a:lvl8pPr marL="3200368" algn="l" defTabSz="457195" rtl="0" eaLnBrk="1" latinLnBrk="0" hangingPunct="1">
        <a:defRPr sz="1800" kern="1200">
          <a:solidFill>
            <a:schemeClr val="tx1"/>
          </a:solidFill>
          <a:latin typeface="+mn-lt"/>
          <a:ea typeface="+mn-ea"/>
          <a:cs typeface="+mn-cs"/>
        </a:defRPr>
      </a:lvl8pPr>
      <a:lvl9pPr marL="3657564" algn="l" defTabSz="45719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DFE4602-DFC4-9340-815A-934C5260F469}"/>
              </a:ext>
            </a:extLst>
          </p:cNvPr>
          <p:cNvSpPr/>
          <p:nvPr userDrawn="1"/>
        </p:nvSpPr>
        <p:spPr>
          <a:xfrm>
            <a:off x="0" y="9781"/>
            <a:ext cx="9127672" cy="1022992"/>
          </a:xfrm>
          <a:prstGeom prst="rect">
            <a:avLst/>
          </a:prstGeom>
          <a:gradFill>
            <a:gsLst>
              <a:gs pos="99000">
                <a:srgbClr val="002060"/>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0" y="171115"/>
            <a:ext cx="9127672" cy="764993"/>
          </a:xfrm>
          <a:prstGeom prst="rect">
            <a:avLst/>
          </a:prstGeom>
          <a:noFill/>
        </p:spPr>
        <p:txBody>
          <a:bodyPr vert="horz" lIns="91440" tIns="45720" rIns="91440" bIns="45720" rtlCol="0" anchor="ctr">
            <a:normAutofit/>
          </a:bodyPr>
          <a:lstStyle/>
          <a:p>
            <a:r>
              <a:rPr lang="en-US" dirty="0"/>
              <a:t>Click to edit Master title style</a:t>
            </a:r>
          </a:p>
        </p:txBody>
      </p:sp>
      <p:pic>
        <p:nvPicPr>
          <p:cNvPr id="19" name="Picture 18" descr="Logo&#10;&#10;Description automatically generated">
            <a:extLst>
              <a:ext uri="{FF2B5EF4-FFF2-40B4-BE49-F238E27FC236}">
                <a16:creationId xmlns:a16="http://schemas.microsoft.com/office/drawing/2014/main" id="{A22A002A-16E2-2B4D-BB44-5B303508052D}"/>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7815774" y="74450"/>
            <a:ext cx="1175305" cy="958325"/>
          </a:xfrm>
          <a:prstGeom prst="rect">
            <a:avLst/>
          </a:prstGeom>
        </p:spPr>
      </p:pic>
      <p:pic>
        <p:nvPicPr>
          <p:cNvPr id="15" name="Picture 14" descr="A black and yellow logo&#10;&#10;Description automatically generated with medium confidence">
            <a:extLst>
              <a:ext uri="{FF2B5EF4-FFF2-40B4-BE49-F238E27FC236}">
                <a16:creationId xmlns:a16="http://schemas.microsoft.com/office/drawing/2014/main" id="{A77E31CF-91F6-EB42-8C6E-FCDF4A53434F}"/>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48067" y="235281"/>
            <a:ext cx="1363566" cy="611619"/>
          </a:xfrm>
          <a:prstGeom prst="rect">
            <a:avLst/>
          </a:prstGeom>
        </p:spPr>
      </p:pic>
      <p:sp>
        <p:nvSpPr>
          <p:cNvPr id="24" name="Rectangle 23">
            <a:extLst>
              <a:ext uri="{FF2B5EF4-FFF2-40B4-BE49-F238E27FC236}">
                <a16:creationId xmlns:a16="http://schemas.microsoft.com/office/drawing/2014/main" id="{8628DA60-1E29-CE4B-8E04-423E911176AF}"/>
              </a:ext>
            </a:extLst>
          </p:cNvPr>
          <p:cNvSpPr/>
          <p:nvPr userDrawn="1"/>
        </p:nvSpPr>
        <p:spPr>
          <a:xfrm>
            <a:off x="0" y="6583715"/>
            <a:ext cx="9144000" cy="27428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ysClr val="windowText" lastClr="000000"/>
              </a:solidFill>
            </a:endParaRPr>
          </a:p>
        </p:txBody>
      </p:sp>
      <p:sp>
        <p:nvSpPr>
          <p:cNvPr id="3" name="Text Placeholder 2"/>
          <p:cNvSpPr>
            <a:spLocks noGrp="1"/>
          </p:cNvSpPr>
          <p:nvPr>
            <p:ph type="body" idx="1"/>
          </p:nvPr>
        </p:nvSpPr>
        <p:spPr>
          <a:xfrm>
            <a:off x="457200" y="1205780"/>
            <a:ext cx="8229600" cy="503014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Date Placeholder 3"/>
          <p:cNvSpPr>
            <a:spLocks noGrp="1"/>
          </p:cNvSpPr>
          <p:nvPr>
            <p:ph type="dt" sz="half" idx="2"/>
          </p:nvPr>
        </p:nvSpPr>
        <p:spPr>
          <a:xfrm>
            <a:off x="0" y="6592581"/>
            <a:ext cx="2223042" cy="274320"/>
          </a:xfrm>
          <a:prstGeom prst="rect">
            <a:avLst/>
          </a:prstGeom>
        </p:spPr>
        <p:txBody>
          <a:bodyPr/>
          <a:lstStyle>
            <a:lvl1pPr>
              <a:defRPr sz="1100">
                <a:solidFill>
                  <a:schemeClr val="tx1"/>
                </a:solidFill>
              </a:defRPr>
            </a:lvl1pPr>
          </a:lstStyle>
          <a:p>
            <a:pPr defTabSz="457195"/>
            <a:r>
              <a:rPr lang="en-US"/>
              <a:t>May 19, 2022</a:t>
            </a:r>
            <a:endParaRPr lang="en-US" dirty="0"/>
          </a:p>
        </p:txBody>
      </p:sp>
      <p:sp>
        <p:nvSpPr>
          <p:cNvPr id="20" name="Footer Placeholder 4"/>
          <p:cNvSpPr>
            <a:spLocks noGrp="1"/>
          </p:cNvSpPr>
          <p:nvPr>
            <p:ph type="ftr" sz="quarter" idx="3"/>
          </p:nvPr>
        </p:nvSpPr>
        <p:spPr>
          <a:xfrm>
            <a:off x="2223043" y="6592581"/>
            <a:ext cx="5256963" cy="274320"/>
          </a:xfrm>
          <a:prstGeom prst="rect">
            <a:avLst/>
          </a:prstGeom>
        </p:spPr>
        <p:txBody>
          <a:bodyPr/>
          <a:lstStyle>
            <a:lvl1pPr algn="ctr">
              <a:defRPr sz="1100">
                <a:solidFill>
                  <a:schemeClr val="tx1"/>
                </a:solidFill>
              </a:defRPr>
            </a:lvl1pPr>
          </a:lstStyle>
          <a:p>
            <a:r>
              <a:rPr lang="en-US"/>
              <a:t>Sun-Climate Symposium 2022</a:t>
            </a:r>
            <a:endParaRPr lang="en-US" dirty="0"/>
          </a:p>
        </p:txBody>
      </p:sp>
      <p:sp>
        <p:nvSpPr>
          <p:cNvPr id="21" name="Slide Number Placeholder 5"/>
          <p:cNvSpPr>
            <a:spLocks noGrp="1"/>
          </p:cNvSpPr>
          <p:nvPr>
            <p:ph type="sldNum" sz="quarter" idx="4"/>
          </p:nvPr>
        </p:nvSpPr>
        <p:spPr>
          <a:xfrm>
            <a:off x="7480006" y="6592581"/>
            <a:ext cx="1647668" cy="274320"/>
          </a:xfrm>
          <a:prstGeom prst="rect">
            <a:avLst/>
          </a:prstGeom>
        </p:spPr>
        <p:txBody>
          <a:bodyPr/>
          <a:lstStyle>
            <a:lvl1pPr algn="r">
              <a:defRPr sz="1100">
                <a:solidFill>
                  <a:schemeClr val="tx1"/>
                </a:solidFill>
              </a:defRPr>
            </a:lvl1pPr>
          </a:lstStyle>
          <a:p>
            <a:fld id="{4D42BFF5-22C2-EA40-89BF-BE6484108E27}" type="slidenum">
              <a:rPr lang="en-US" smtClean="0"/>
              <a:pPr/>
              <a:t>‹#›</a:t>
            </a:fld>
            <a:endParaRPr lang="en-US" dirty="0"/>
          </a:p>
        </p:txBody>
      </p:sp>
    </p:spTree>
    <p:extLst>
      <p:ext uri="{BB962C8B-B14F-4D97-AF65-F5344CB8AC3E}">
        <p14:creationId xmlns:p14="http://schemas.microsoft.com/office/powerpoint/2010/main" val="172501250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Lst>
  <p:hf hdr="0"/>
  <p:txStyles>
    <p:titleStyle>
      <a:lvl1pPr algn="ctr" defTabSz="457195" rtl="0" eaLnBrk="1" latinLnBrk="0" hangingPunct="1">
        <a:spcBef>
          <a:spcPct val="0"/>
        </a:spcBef>
        <a:buNone/>
        <a:defRPr sz="2800" kern="1200">
          <a:solidFill>
            <a:schemeClr val="bg1"/>
          </a:solidFill>
          <a:latin typeface="Arial"/>
          <a:ea typeface="+mj-ea"/>
          <a:cs typeface="Arial"/>
        </a:defRPr>
      </a:lvl1pPr>
    </p:titleStyle>
    <p:bodyStyle>
      <a:lvl1pPr marL="342896" indent="-342896" algn="l" defTabSz="457195" rtl="0" eaLnBrk="1" latinLnBrk="0" hangingPunct="1">
        <a:spcBef>
          <a:spcPct val="20000"/>
        </a:spcBef>
        <a:buFont typeface="Arial"/>
        <a:buChar char="•"/>
        <a:defRPr sz="1800" kern="1200">
          <a:solidFill>
            <a:schemeClr val="tx1"/>
          </a:solidFill>
          <a:latin typeface="+mn-lt"/>
          <a:ea typeface="+mn-ea"/>
          <a:cs typeface="+mn-cs"/>
        </a:defRPr>
      </a:lvl1pPr>
      <a:lvl2pPr marL="742943" indent="-285748" algn="l" defTabSz="457195" rtl="0" eaLnBrk="1" latinLnBrk="0" hangingPunct="1">
        <a:spcBef>
          <a:spcPct val="20000"/>
        </a:spcBef>
        <a:buFont typeface="Arial"/>
        <a:buChar char="–"/>
        <a:defRPr sz="1600" kern="1200">
          <a:solidFill>
            <a:schemeClr val="tx1"/>
          </a:solidFill>
          <a:latin typeface="+mn-lt"/>
          <a:ea typeface="+mn-ea"/>
          <a:cs typeface="+mn-cs"/>
        </a:defRPr>
      </a:lvl2pPr>
      <a:lvl3pPr marL="1142988" indent="-228598" algn="l" defTabSz="457195" rtl="0" eaLnBrk="1" latinLnBrk="0" hangingPunct="1">
        <a:spcBef>
          <a:spcPct val="20000"/>
        </a:spcBef>
        <a:buFont typeface="Arial"/>
        <a:buChar char="•"/>
        <a:defRPr sz="1600" kern="1200">
          <a:solidFill>
            <a:schemeClr val="tx1"/>
          </a:solidFill>
          <a:latin typeface="+mn-lt"/>
          <a:ea typeface="+mn-ea"/>
          <a:cs typeface="+mn-cs"/>
        </a:defRPr>
      </a:lvl3pPr>
      <a:lvl4pPr marL="1600184" indent="-228598" algn="l" defTabSz="457195" rtl="0" eaLnBrk="1" latinLnBrk="0" hangingPunct="1">
        <a:spcBef>
          <a:spcPct val="20000"/>
        </a:spcBef>
        <a:buFont typeface="Arial"/>
        <a:buChar char="–"/>
        <a:defRPr sz="1400" kern="1200">
          <a:solidFill>
            <a:schemeClr val="tx1"/>
          </a:solidFill>
          <a:latin typeface="+mn-lt"/>
          <a:ea typeface="+mn-ea"/>
          <a:cs typeface="+mn-cs"/>
        </a:defRPr>
      </a:lvl4pPr>
      <a:lvl5pPr marL="2057380" indent="-228598" algn="l" defTabSz="457195" rtl="0" eaLnBrk="1" latinLnBrk="0" hangingPunct="1">
        <a:spcBef>
          <a:spcPct val="20000"/>
        </a:spcBef>
        <a:buFont typeface="Arial"/>
        <a:buChar char="»"/>
        <a:defRPr sz="1400" kern="1200">
          <a:solidFill>
            <a:schemeClr val="tx1"/>
          </a:solidFill>
          <a:latin typeface="+mn-lt"/>
          <a:ea typeface="+mn-ea"/>
          <a:cs typeface="+mn-cs"/>
        </a:defRPr>
      </a:lvl5pPr>
      <a:lvl6pPr marL="2514575" indent="-228598" algn="l" defTabSz="457195" rtl="0" eaLnBrk="1" latinLnBrk="0" hangingPunct="1">
        <a:spcBef>
          <a:spcPct val="20000"/>
        </a:spcBef>
        <a:buFont typeface="Arial"/>
        <a:buChar char="•"/>
        <a:defRPr sz="2000" kern="1200">
          <a:solidFill>
            <a:schemeClr val="tx1"/>
          </a:solidFill>
          <a:latin typeface="+mn-lt"/>
          <a:ea typeface="+mn-ea"/>
          <a:cs typeface="+mn-cs"/>
        </a:defRPr>
      </a:lvl6pPr>
      <a:lvl7pPr marL="2971770" indent="-228598" algn="l" defTabSz="457195" rtl="0" eaLnBrk="1" latinLnBrk="0" hangingPunct="1">
        <a:spcBef>
          <a:spcPct val="20000"/>
        </a:spcBef>
        <a:buFont typeface="Arial"/>
        <a:buChar char="•"/>
        <a:defRPr sz="2000" kern="1200">
          <a:solidFill>
            <a:schemeClr val="tx1"/>
          </a:solidFill>
          <a:latin typeface="+mn-lt"/>
          <a:ea typeface="+mn-ea"/>
          <a:cs typeface="+mn-cs"/>
        </a:defRPr>
      </a:lvl7pPr>
      <a:lvl8pPr marL="3428965" indent="-228598" algn="l" defTabSz="457195" rtl="0" eaLnBrk="1" latinLnBrk="0" hangingPunct="1">
        <a:spcBef>
          <a:spcPct val="20000"/>
        </a:spcBef>
        <a:buFont typeface="Arial"/>
        <a:buChar char="•"/>
        <a:defRPr sz="2000" kern="1200">
          <a:solidFill>
            <a:schemeClr val="tx1"/>
          </a:solidFill>
          <a:latin typeface="+mn-lt"/>
          <a:ea typeface="+mn-ea"/>
          <a:cs typeface="+mn-cs"/>
        </a:defRPr>
      </a:lvl8pPr>
      <a:lvl9pPr marL="3886162" indent="-228598" algn="l" defTabSz="45719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95" rtl="0" eaLnBrk="1" latinLnBrk="0" hangingPunct="1">
        <a:defRPr sz="1800" kern="1200">
          <a:solidFill>
            <a:schemeClr val="tx1"/>
          </a:solidFill>
          <a:latin typeface="+mn-lt"/>
          <a:ea typeface="+mn-ea"/>
          <a:cs typeface="+mn-cs"/>
        </a:defRPr>
      </a:lvl1pPr>
      <a:lvl2pPr marL="457195" algn="l" defTabSz="457195" rtl="0" eaLnBrk="1" latinLnBrk="0" hangingPunct="1">
        <a:defRPr sz="1800" kern="1200">
          <a:solidFill>
            <a:schemeClr val="tx1"/>
          </a:solidFill>
          <a:latin typeface="+mn-lt"/>
          <a:ea typeface="+mn-ea"/>
          <a:cs typeface="+mn-cs"/>
        </a:defRPr>
      </a:lvl2pPr>
      <a:lvl3pPr marL="914390" algn="l" defTabSz="457195" rtl="0" eaLnBrk="1" latinLnBrk="0" hangingPunct="1">
        <a:defRPr sz="1800" kern="1200">
          <a:solidFill>
            <a:schemeClr val="tx1"/>
          </a:solidFill>
          <a:latin typeface="+mn-lt"/>
          <a:ea typeface="+mn-ea"/>
          <a:cs typeface="+mn-cs"/>
        </a:defRPr>
      </a:lvl3pPr>
      <a:lvl4pPr marL="1371587" algn="l" defTabSz="457195" rtl="0" eaLnBrk="1" latinLnBrk="0" hangingPunct="1">
        <a:defRPr sz="1800" kern="1200">
          <a:solidFill>
            <a:schemeClr val="tx1"/>
          </a:solidFill>
          <a:latin typeface="+mn-lt"/>
          <a:ea typeface="+mn-ea"/>
          <a:cs typeface="+mn-cs"/>
        </a:defRPr>
      </a:lvl4pPr>
      <a:lvl5pPr marL="1828782" algn="l" defTabSz="457195" rtl="0" eaLnBrk="1" latinLnBrk="0" hangingPunct="1">
        <a:defRPr sz="1800" kern="1200">
          <a:solidFill>
            <a:schemeClr val="tx1"/>
          </a:solidFill>
          <a:latin typeface="+mn-lt"/>
          <a:ea typeface="+mn-ea"/>
          <a:cs typeface="+mn-cs"/>
        </a:defRPr>
      </a:lvl5pPr>
      <a:lvl6pPr marL="2285977" algn="l" defTabSz="457195" rtl="0" eaLnBrk="1" latinLnBrk="0" hangingPunct="1">
        <a:defRPr sz="1800" kern="1200">
          <a:solidFill>
            <a:schemeClr val="tx1"/>
          </a:solidFill>
          <a:latin typeface="+mn-lt"/>
          <a:ea typeface="+mn-ea"/>
          <a:cs typeface="+mn-cs"/>
        </a:defRPr>
      </a:lvl6pPr>
      <a:lvl7pPr marL="2743172" algn="l" defTabSz="457195" rtl="0" eaLnBrk="1" latinLnBrk="0" hangingPunct="1">
        <a:defRPr sz="1800" kern="1200">
          <a:solidFill>
            <a:schemeClr val="tx1"/>
          </a:solidFill>
          <a:latin typeface="+mn-lt"/>
          <a:ea typeface="+mn-ea"/>
          <a:cs typeface="+mn-cs"/>
        </a:defRPr>
      </a:lvl7pPr>
      <a:lvl8pPr marL="3200368" algn="l" defTabSz="457195" rtl="0" eaLnBrk="1" latinLnBrk="0" hangingPunct="1">
        <a:defRPr sz="1800" kern="1200">
          <a:solidFill>
            <a:schemeClr val="tx1"/>
          </a:solidFill>
          <a:latin typeface="+mn-lt"/>
          <a:ea typeface="+mn-ea"/>
          <a:cs typeface="+mn-cs"/>
        </a:defRPr>
      </a:lvl8pPr>
      <a:lvl9pPr marL="3657564" algn="l" defTabSz="45719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Visio_Drawing.vsdx"/><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356839" y="874598"/>
            <a:ext cx="846377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a:ea typeface="ＭＳ Ｐゴシック" panose="020B0600070205080204" pitchFamily="34" charset="-128"/>
                <a:cs typeface="+mn-cs"/>
              </a:rPr>
              <a:t>The TSIS-2 Mission</a:t>
            </a:r>
          </a:p>
        </p:txBody>
      </p:sp>
      <p:sp>
        <p:nvSpPr>
          <p:cNvPr id="4" name="TextBox 3"/>
          <p:cNvSpPr txBox="1"/>
          <p:nvPr/>
        </p:nvSpPr>
        <p:spPr>
          <a:xfrm>
            <a:off x="109065" y="4659963"/>
            <a:ext cx="578379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a:ea typeface="ＭＳ Ｐゴシック" panose="020B0600070205080204" pitchFamily="34" charset="-128"/>
              <a:cs typeface="+mn-cs"/>
            </a:endParaRPr>
          </a:p>
        </p:txBody>
      </p:sp>
      <p:sp>
        <p:nvSpPr>
          <p:cNvPr id="2" name="TextBox 1">
            <a:extLst>
              <a:ext uri="{FF2B5EF4-FFF2-40B4-BE49-F238E27FC236}">
                <a16:creationId xmlns:a16="http://schemas.microsoft.com/office/drawing/2014/main" id="{E9E70CE6-ABA2-7B46-BC3E-EA1CBCE84759}"/>
              </a:ext>
            </a:extLst>
          </p:cNvPr>
          <p:cNvSpPr txBox="1"/>
          <p:nvPr/>
        </p:nvSpPr>
        <p:spPr>
          <a:xfrm>
            <a:off x="215757" y="5147352"/>
            <a:ext cx="7062896" cy="646331"/>
          </a:xfrm>
          <a:prstGeom prst="rect">
            <a:avLst/>
          </a:prstGeom>
          <a:noFill/>
        </p:spPr>
        <p:txBody>
          <a:bodyPr wrap="none" rtlCol="0">
            <a:spAutoFit/>
          </a:bodyPr>
          <a:lstStyle/>
          <a:p>
            <a:r>
              <a:rPr lang="en-US" dirty="0">
                <a:solidFill>
                  <a:schemeClr val="bg1"/>
                </a:solidFill>
              </a:rPr>
              <a:t>Susan Breon, Ron Hooker, Doug Rabin, Ronnice Wedge, Dong Wu</a:t>
            </a:r>
          </a:p>
          <a:p>
            <a:r>
              <a:rPr lang="en-US" dirty="0">
                <a:solidFill>
                  <a:schemeClr val="bg1"/>
                </a:solidFill>
              </a:rPr>
              <a:t>NASA Goddard Space Flight Center</a:t>
            </a:r>
            <a:endParaRPr lang="en-US" dirty="0"/>
          </a:p>
        </p:txBody>
      </p:sp>
    </p:spTree>
    <p:extLst>
      <p:ext uri="{BB962C8B-B14F-4D97-AF65-F5344CB8AC3E}">
        <p14:creationId xmlns:p14="http://schemas.microsoft.com/office/powerpoint/2010/main" val="597174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04095DA-E970-AA46-B258-21F45987E6D3}"/>
              </a:ext>
            </a:extLst>
          </p:cNvPr>
          <p:cNvSpPr>
            <a:spLocks noGrp="1"/>
          </p:cNvSpPr>
          <p:nvPr>
            <p:ph idx="1"/>
          </p:nvPr>
        </p:nvSpPr>
        <p:spPr/>
        <p:txBody>
          <a:bodyPr>
            <a:normAutofit/>
          </a:bodyPr>
          <a:lstStyle/>
          <a:p>
            <a:pPr>
              <a:spcBef>
                <a:spcPts val="600"/>
              </a:spcBef>
              <a:spcAft>
                <a:spcPts val="600"/>
              </a:spcAft>
            </a:pPr>
            <a:r>
              <a:rPr lang="en-US" sz="2000" dirty="0"/>
              <a:t>Acquire total solar irradiance (TSI) and spectral solar irradiance (SSI) measurements to determine the direct and indirect effects of solar radiation on climate</a:t>
            </a:r>
          </a:p>
          <a:p>
            <a:pPr>
              <a:spcBef>
                <a:spcPts val="600"/>
              </a:spcBef>
              <a:spcAft>
                <a:spcPts val="600"/>
              </a:spcAft>
            </a:pPr>
            <a:r>
              <a:rPr lang="en-US" sz="2000" dirty="0"/>
              <a:t>Extend a more than 40-year uninterrupted measurement record of TSI beyond ISS/TSIS-1</a:t>
            </a:r>
          </a:p>
          <a:p>
            <a:pPr lvl="1">
              <a:spcBef>
                <a:spcPts val="600"/>
              </a:spcBef>
              <a:spcAft>
                <a:spcPts val="600"/>
              </a:spcAft>
            </a:pPr>
            <a:r>
              <a:rPr lang="en-US" dirty="0"/>
              <a:t>Maintaining solar irradiance data continuity is one of the “Most Important” objectives in the 2017 Decadal Survey. </a:t>
            </a:r>
          </a:p>
          <a:p>
            <a:pPr lvl="1">
              <a:spcBef>
                <a:spcPts val="600"/>
              </a:spcBef>
              <a:spcAft>
                <a:spcPts val="600"/>
              </a:spcAft>
            </a:pPr>
            <a:r>
              <a:rPr lang="en-US" dirty="0"/>
              <a:t>Overlapping TSIS-2 with TSIS-1 is a high priority in NASA Earth Science Division mission development.</a:t>
            </a:r>
            <a:endParaRPr lang="en-US" sz="1800" dirty="0"/>
          </a:p>
          <a:p>
            <a:pPr>
              <a:spcBef>
                <a:spcPts val="600"/>
              </a:spcBef>
              <a:spcAft>
                <a:spcPts val="600"/>
              </a:spcAft>
            </a:pPr>
            <a:r>
              <a:rPr lang="en-US" sz="2000" dirty="0"/>
              <a:t>Provide accurate SSI measurements for better understanding of wavelength-dependent solar energy deposition in Earth’s atmosphere and surface</a:t>
            </a:r>
          </a:p>
        </p:txBody>
      </p:sp>
      <p:sp>
        <p:nvSpPr>
          <p:cNvPr id="6" name="Date Placeholder 5"/>
          <p:cNvSpPr>
            <a:spLocks noGrp="1"/>
          </p:cNvSpPr>
          <p:nvPr>
            <p:ph type="dt" sz="half" idx="10"/>
          </p:nvPr>
        </p:nvSpPr>
        <p:spPr/>
        <p:txBody>
          <a:bodyPr/>
          <a:lstStyle/>
          <a:p>
            <a:pPr defTabSz="457195"/>
            <a:r>
              <a:rPr lang="en-US"/>
              <a:t>May 19, 2022</a:t>
            </a:r>
            <a:endParaRPr lang="en-US" dirty="0"/>
          </a:p>
        </p:txBody>
      </p:sp>
      <p:sp>
        <p:nvSpPr>
          <p:cNvPr id="7" name="Footer Placeholder 6"/>
          <p:cNvSpPr>
            <a:spLocks noGrp="1"/>
          </p:cNvSpPr>
          <p:nvPr>
            <p:ph type="ftr" sz="quarter" idx="11"/>
          </p:nvPr>
        </p:nvSpPr>
        <p:spPr/>
        <p:txBody>
          <a:bodyPr/>
          <a:lstStyle/>
          <a:p>
            <a:r>
              <a:rPr lang="en-US"/>
              <a:t>Sun-Climate Symposium 2022</a:t>
            </a:r>
            <a:endParaRPr lang="en-US" dirty="0"/>
          </a:p>
        </p:txBody>
      </p:sp>
      <p:sp>
        <p:nvSpPr>
          <p:cNvPr id="4" name="Slide Number Placeholder 3"/>
          <p:cNvSpPr>
            <a:spLocks noGrp="1"/>
          </p:cNvSpPr>
          <p:nvPr>
            <p:ph type="sldNum" sz="quarter" idx="12"/>
          </p:nvPr>
        </p:nvSpPr>
        <p:spPr/>
        <p:txBody>
          <a:bodyPr/>
          <a:lstStyle/>
          <a:p>
            <a:fld id="{4D42BFF5-22C2-EA40-89BF-BE6484108E27}" type="slidenum">
              <a:rPr lang="en-US" smtClean="0"/>
              <a:pPr/>
              <a:t>2</a:t>
            </a:fld>
            <a:endParaRPr lang="en-US" dirty="0"/>
          </a:p>
        </p:txBody>
      </p:sp>
      <p:sp>
        <p:nvSpPr>
          <p:cNvPr id="5" name="Title 4"/>
          <p:cNvSpPr>
            <a:spLocks noGrp="1"/>
          </p:cNvSpPr>
          <p:nvPr>
            <p:ph type="title"/>
          </p:nvPr>
        </p:nvSpPr>
        <p:spPr/>
        <p:txBody>
          <a:bodyPr/>
          <a:lstStyle/>
          <a:p>
            <a:r>
              <a:rPr lang="en-US" dirty="0"/>
              <a:t>TSIS-2 Mission Objectives</a:t>
            </a:r>
          </a:p>
        </p:txBody>
      </p:sp>
    </p:spTree>
    <p:extLst>
      <p:ext uri="{BB962C8B-B14F-4D97-AF65-F5344CB8AC3E}">
        <p14:creationId xmlns:p14="http://schemas.microsoft.com/office/powerpoint/2010/main" val="1037574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1ED4E-769A-F040-BAE8-BA506ADD8726}"/>
              </a:ext>
            </a:extLst>
          </p:cNvPr>
          <p:cNvSpPr>
            <a:spLocks noGrp="1"/>
          </p:cNvSpPr>
          <p:nvPr>
            <p:ph type="title"/>
          </p:nvPr>
        </p:nvSpPr>
        <p:spPr/>
        <p:txBody>
          <a:bodyPr/>
          <a:lstStyle/>
          <a:p>
            <a:r>
              <a:rPr lang="en-US" dirty="0"/>
              <a:t>Global Energy Budget</a:t>
            </a:r>
          </a:p>
        </p:txBody>
      </p:sp>
      <p:sp>
        <p:nvSpPr>
          <p:cNvPr id="3" name="Date Placeholder 2">
            <a:extLst>
              <a:ext uri="{FF2B5EF4-FFF2-40B4-BE49-F238E27FC236}">
                <a16:creationId xmlns:a16="http://schemas.microsoft.com/office/drawing/2014/main" id="{42E69C74-4D01-3F42-AD4C-FD207C507BB9}"/>
              </a:ext>
            </a:extLst>
          </p:cNvPr>
          <p:cNvSpPr>
            <a:spLocks noGrp="1"/>
          </p:cNvSpPr>
          <p:nvPr>
            <p:ph type="dt" sz="half" idx="10"/>
          </p:nvPr>
        </p:nvSpPr>
        <p:spPr/>
        <p:txBody>
          <a:bodyPr/>
          <a:lstStyle/>
          <a:p>
            <a:pPr defTabSz="457195"/>
            <a:r>
              <a:rPr lang="en-US"/>
              <a:t>May 19, 2022</a:t>
            </a:r>
            <a:endParaRPr lang="en-US" dirty="0"/>
          </a:p>
        </p:txBody>
      </p:sp>
      <p:sp>
        <p:nvSpPr>
          <p:cNvPr id="4" name="Footer Placeholder 3">
            <a:extLst>
              <a:ext uri="{FF2B5EF4-FFF2-40B4-BE49-F238E27FC236}">
                <a16:creationId xmlns:a16="http://schemas.microsoft.com/office/drawing/2014/main" id="{FB41D828-321B-1443-A0C8-334AD55ED23C}"/>
              </a:ext>
            </a:extLst>
          </p:cNvPr>
          <p:cNvSpPr>
            <a:spLocks noGrp="1"/>
          </p:cNvSpPr>
          <p:nvPr>
            <p:ph type="ftr" sz="quarter" idx="11"/>
          </p:nvPr>
        </p:nvSpPr>
        <p:spPr/>
        <p:txBody>
          <a:bodyPr/>
          <a:lstStyle/>
          <a:p>
            <a:r>
              <a:rPr lang="en-US" dirty="0"/>
              <a:t>Sun-Climate Symposium 2022</a:t>
            </a:r>
          </a:p>
        </p:txBody>
      </p:sp>
      <p:sp>
        <p:nvSpPr>
          <p:cNvPr id="5" name="Slide Number Placeholder 4">
            <a:extLst>
              <a:ext uri="{FF2B5EF4-FFF2-40B4-BE49-F238E27FC236}">
                <a16:creationId xmlns:a16="http://schemas.microsoft.com/office/drawing/2014/main" id="{9433FB8A-A9B5-0643-B1E6-EC89F4063FEB}"/>
              </a:ext>
            </a:extLst>
          </p:cNvPr>
          <p:cNvSpPr>
            <a:spLocks noGrp="1"/>
          </p:cNvSpPr>
          <p:nvPr>
            <p:ph type="sldNum" sz="quarter" idx="12"/>
          </p:nvPr>
        </p:nvSpPr>
        <p:spPr/>
        <p:txBody>
          <a:bodyPr/>
          <a:lstStyle/>
          <a:p>
            <a:fld id="{4D42BFF5-22C2-EA40-89BF-BE6484108E27}" type="slidenum">
              <a:rPr lang="en-US" smtClean="0"/>
              <a:pPr/>
              <a:t>3</a:t>
            </a:fld>
            <a:endParaRPr lang="en-US" dirty="0"/>
          </a:p>
        </p:txBody>
      </p:sp>
      <p:pic>
        <p:nvPicPr>
          <p:cNvPr id="6" name="Picture 5">
            <a:extLst>
              <a:ext uri="{FF2B5EF4-FFF2-40B4-BE49-F238E27FC236}">
                <a16:creationId xmlns:a16="http://schemas.microsoft.com/office/drawing/2014/main" id="{7A8A8880-BD50-584E-92CF-9EABFF0A48F1}"/>
              </a:ext>
            </a:extLst>
          </p:cNvPr>
          <p:cNvPicPr>
            <a:picLocks noChangeAspect="1"/>
          </p:cNvPicPr>
          <p:nvPr/>
        </p:nvPicPr>
        <p:blipFill>
          <a:blip r:embed="rId2"/>
          <a:stretch>
            <a:fillRect/>
          </a:stretch>
        </p:blipFill>
        <p:spPr>
          <a:xfrm>
            <a:off x="622902" y="1099335"/>
            <a:ext cx="7924556" cy="5469060"/>
          </a:xfrm>
          <a:prstGeom prst="rect">
            <a:avLst/>
          </a:prstGeom>
        </p:spPr>
      </p:pic>
    </p:spTree>
    <p:extLst>
      <p:ext uri="{BB962C8B-B14F-4D97-AF65-F5344CB8AC3E}">
        <p14:creationId xmlns:p14="http://schemas.microsoft.com/office/powerpoint/2010/main" val="4090449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7E0FD-4892-9942-9EF5-35C62BC6A088}"/>
              </a:ext>
            </a:extLst>
          </p:cNvPr>
          <p:cNvSpPr>
            <a:spLocks noGrp="1"/>
          </p:cNvSpPr>
          <p:nvPr>
            <p:ph type="title"/>
          </p:nvPr>
        </p:nvSpPr>
        <p:spPr/>
        <p:txBody>
          <a:bodyPr/>
          <a:lstStyle/>
          <a:p>
            <a:r>
              <a:rPr lang="en-US" dirty="0"/>
              <a:t>How Much Does TSI Vary?</a:t>
            </a:r>
          </a:p>
        </p:txBody>
      </p:sp>
      <p:sp>
        <p:nvSpPr>
          <p:cNvPr id="3" name="Date Placeholder 2">
            <a:extLst>
              <a:ext uri="{FF2B5EF4-FFF2-40B4-BE49-F238E27FC236}">
                <a16:creationId xmlns:a16="http://schemas.microsoft.com/office/drawing/2014/main" id="{42964FE0-B6C0-E64F-9E2F-7F0EFCEC6996}"/>
              </a:ext>
            </a:extLst>
          </p:cNvPr>
          <p:cNvSpPr>
            <a:spLocks noGrp="1"/>
          </p:cNvSpPr>
          <p:nvPr>
            <p:ph type="dt" sz="half" idx="10"/>
          </p:nvPr>
        </p:nvSpPr>
        <p:spPr/>
        <p:txBody>
          <a:bodyPr/>
          <a:lstStyle/>
          <a:p>
            <a:pPr defTabSz="457195"/>
            <a:r>
              <a:rPr lang="en-US"/>
              <a:t>May 19, 2022</a:t>
            </a:r>
            <a:endParaRPr lang="en-US" dirty="0"/>
          </a:p>
        </p:txBody>
      </p:sp>
      <p:sp>
        <p:nvSpPr>
          <p:cNvPr id="4" name="Footer Placeholder 3">
            <a:extLst>
              <a:ext uri="{FF2B5EF4-FFF2-40B4-BE49-F238E27FC236}">
                <a16:creationId xmlns:a16="http://schemas.microsoft.com/office/drawing/2014/main" id="{17BE9F92-D267-6C4B-87CC-6D03A9C8341C}"/>
              </a:ext>
            </a:extLst>
          </p:cNvPr>
          <p:cNvSpPr>
            <a:spLocks noGrp="1"/>
          </p:cNvSpPr>
          <p:nvPr>
            <p:ph type="ftr" sz="quarter" idx="11"/>
          </p:nvPr>
        </p:nvSpPr>
        <p:spPr/>
        <p:txBody>
          <a:bodyPr/>
          <a:lstStyle/>
          <a:p>
            <a:r>
              <a:rPr lang="en-US"/>
              <a:t>Sun-Climate Symposium 2022</a:t>
            </a:r>
            <a:endParaRPr lang="en-US" dirty="0"/>
          </a:p>
        </p:txBody>
      </p:sp>
      <p:sp>
        <p:nvSpPr>
          <p:cNvPr id="5" name="Slide Number Placeholder 4">
            <a:extLst>
              <a:ext uri="{FF2B5EF4-FFF2-40B4-BE49-F238E27FC236}">
                <a16:creationId xmlns:a16="http://schemas.microsoft.com/office/drawing/2014/main" id="{D4497F18-79BD-0947-9F48-C3438433BD7D}"/>
              </a:ext>
            </a:extLst>
          </p:cNvPr>
          <p:cNvSpPr>
            <a:spLocks noGrp="1"/>
          </p:cNvSpPr>
          <p:nvPr>
            <p:ph type="sldNum" sz="quarter" idx="12"/>
          </p:nvPr>
        </p:nvSpPr>
        <p:spPr/>
        <p:txBody>
          <a:bodyPr/>
          <a:lstStyle/>
          <a:p>
            <a:fld id="{4D42BFF5-22C2-EA40-89BF-BE6484108E27}" type="slidenum">
              <a:rPr lang="en-US" smtClean="0"/>
              <a:pPr/>
              <a:t>4</a:t>
            </a:fld>
            <a:endParaRPr lang="en-US" dirty="0"/>
          </a:p>
        </p:txBody>
      </p:sp>
      <p:pic>
        <p:nvPicPr>
          <p:cNvPr id="12" name="Picture 11">
            <a:extLst>
              <a:ext uri="{FF2B5EF4-FFF2-40B4-BE49-F238E27FC236}">
                <a16:creationId xmlns:a16="http://schemas.microsoft.com/office/drawing/2014/main" id="{D7D3AC56-FA80-EB41-9E35-D44F469733C3}"/>
              </a:ext>
            </a:extLst>
          </p:cNvPr>
          <p:cNvPicPr>
            <a:picLocks noChangeAspect="1"/>
          </p:cNvPicPr>
          <p:nvPr/>
        </p:nvPicPr>
        <p:blipFill>
          <a:blip r:embed="rId3"/>
          <a:stretch>
            <a:fillRect/>
          </a:stretch>
        </p:blipFill>
        <p:spPr>
          <a:xfrm>
            <a:off x="2977930" y="1353091"/>
            <a:ext cx="5684566" cy="4151817"/>
          </a:xfrm>
          <a:prstGeom prst="rect">
            <a:avLst/>
          </a:prstGeom>
        </p:spPr>
      </p:pic>
      <p:sp>
        <p:nvSpPr>
          <p:cNvPr id="13" name="TextBox 12">
            <a:extLst>
              <a:ext uri="{FF2B5EF4-FFF2-40B4-BE49-F238E27FC236}">
                <a16:creationId xmlns:a16="http://schemas.microsoft.com/office/drawing/2014/main" id="{F274F757-35E8-CE48-A8E3-14FB5C990110}"/>
              </a:ext>
            </a:extLst>
          </p:cNvPr>
          <p:cNvSpPr txBox="1"/>
          <p:nvPr/>
        </p:nvSpPr>
        <p:spPr>
          <a:xfrm>
            <a:off x="5097650" y="5701984"/>
            <a:ext cx="2852063" cy="369332"/>
          </a:xfrm>
          <a:prstGeom prst="rect">
            <a:avLst/>
          </a:prstGeom>
          <a:noFill/>
        </p:spPr>
        <p:txBody>
          <a:bodyPr wrap="none" rtlCol="0">
            <a:spAutoFit/>
          </a:bodyPr>
          <a:lstStyle/>
          <a:p>
            <a:r>
              <a:rPr lang="en-US" dirty="0"/>
              <a:t>Lockwood and Ball (2020)</a:t>
            </a:r>
          </a:p>
        </p:txBody>
      </p:sp>
      <p:cxnSp>
        <p:nvCxnSpPr>
          <p:cNvPr id="14" name="Straight Arrow Connector 13">
            <a:extLst>
              <a:ext uri="{FF2B5EF4-FFF2-40B4-BE49-F238E27FC236}">
                <a16:creationId xmlns:a16="http://schemas.microsoft.com/office/drawing/2014/main" id="{5BF8DC3B-F89E-8441-9956-EB5CB8B2ED44}"/>
              </a:ext>
            </a:extLst>
          </p:cNvPr>
          <p:cNvCxnSpPr>
            <a:cxnSpLocks/>
          </p:cNvCxnSpPr>
          <p:nvPr/>
        </p:nvCxnSpPr>
        <p:spPr>
          <a:xfrm flipV="1">
            <a:off x="8796311" y="1549697"/>
            <a:ext cx="0" cy="3219908"/>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B1A3307-E410-D849-B71C-8AD14932B01C}"/>
              </a:ext>
            </a:extLst>
          </p:cNvPr>
          <p:cNvSpPr txBox="1"/>
          <p:nvPr/>
        </p:nvSpPr>
        <p:spPr>
          <a:xfrm>
            <a:off x="8519532" y="2983746"/>
            <a:ext cx="691376" cy="338554"/>
          </a:xfrm>
          <a:prstGeom prst="rect">
            <a:avLst/>
          </a:prstGeom>
          <a:solidFill>
            <a:schemeClr val="bg1"/>
          </a:solidFill>
        </p:spPr>
        <p:txBody>
          <a:bodyPr wrap="square" rtlCol="0">
            <a:spAutoFit/>
          </a:bodyPr>
          <a:lstStyle/>
          <a:p>
            <a:r>
              <a:rPr lang="en-US" sz="1600" dirty="0"/>
              <a:t>0.5%</a:t>
            </a:r>
          </a:p>
        </p:txBody>
      </p:sp>
      <p:sp>
        <p:nvSpPr>
          <p:cNvPr id="16" name="TextBox 15">
            <a:extLst>
              <a:ext uri="{FF2B5EF4-FFF2-40B4-BE49-F238E27FC236}">
                <a16:creationId xmlns:a16="http://schemas.microsoft.com/office/drawing/2014/main" id="{652E3799-64D3-A54B-9976-ADDCC45F41EB}"/>
              </a:ext>
            </a:extLst>
          </p:cNvPr>
          <p:cNvSpPr txBox="1"/>
          <p:nvPr/>
        </p:nvSpPr>
        <p:spPr>
          <a:xfrm>
            <a:off x="4172533" y="1471853"/>
            <a:ext cx="1159292" cy="646331"/>
          </a:xfrm>
          <a:prstGeom prst="rect">
            <a:avLst/>
          </a:prstGeom>
          <a:noFill/>
        </p:spPr>
        <p:txBody>
          <a:bodyPr wrap="none" rtlCol="0">
            <a:spAutoFit/>
          </a:bodyPr>
          <a:lstStyle/>
          <a:p>
            <a:r>
              <a:rPr lang="en-US" dirty="0"/>
              <a:t>Maunder </a:t>
            </a:r>
          </a:p>
          <a:p>
            <a:r>
              <a:rPr lang="en-US" dirty="0"/>
              <a:t>Minimum</a:t>
            </a:r>
          </a:p>
        </p:txBody>
      </p:sp>
      <p:sp>
        <p:nvSpPr>
          <p:cNvPr id="11" name="Content Placeholder 7">
            <a:extLst>
              <a:ext uri="{FF2B5EF4-FFF2-40B4-BE49-F238E27FC236}">
                <a16:creationId xmlns:a16="http://schemas.microsoft.com/office/drawing/2014/main" id="{49A2124A-DFC2-1145-A66A-3FB7942A3911}"/>
              </a:ext>
            </a:extLst>
          </p:cNvPr>
          <p:cNvSpPr txBox="1">
            <a:spLocks/>
          </p:cNvSpPr>
          <p:nvPr/>
        </p:nvSpPr>
        <p:spPr>
          <a:xfrm>
            <a:off x="49109" y="1270814"/>
            <a:ext cx="2928821" cy="5018474"/>
          </a:xfrm>
          <a:prstGeom prst="rect">
            <a:avLst/>
          </a:prstGeom>
        </p:spPr>
        <p:txBody>
          <a:bodyPr>
            <a:noAutofit/>
          </a:bodyPr>
          <a:lstStyle>
            <a:lvl1pPr marL="342896" indent="-342896" algn="l" defTabSz="457195" rtl="0" eaLnBrk="1" latinLnBrk="0" hangingPunct="1">
              <a:spcBef>
                <a:spcPct val="20000"/>
              </a:spcBef>
              <a:buFont typeface="Arial"/>
              <a:buChar char="•"/>
              <a:defRPr sz="1800" kern="1200">
                <a:solidFill>
                  <a:schemeClr val="tx1"/>
                </a:solidFill>
                <a:latin typeface="+mn-lt"/>
                <a:ea typeface="+mn-ea"/>
                <a:cs typeface="+mn-cs"/>
              </a:defRPr>
            </a:lvl1pPr>
            <a:lvl2pPr marL="742943" indent="-285748" algn="l" defTabSz="457195" rtl="0" eaLnBrk="1" latinLnBrk="0" hangingPunct="1">
              <a:spcBef>
                <a:spcPct val="20000"/>
              </a:spcBef>
              <a:buFont typeface="Arial"/>
              <a:buChar char="–"/>
              <a:defRPr sz="1600" kern="1200">
                <a:solidFill>
                  <a:schemeClr val="tx1"/>
                </a:solidFill>
                <a:latin typeface="+mn-lt"/>
                <a:ea typeface="+mn-ea"/>
                <a:cs typeface="+mn-cs"/>
              </a:defRPr>
            </a:lvl2pPr>
            <a:lvl3pPr marL="1142988" indent="-228598" algn="l" defTabSz="457195" rtl="0" eaLnBrk="1" latinLnBrk="0" hangingPunct="1">
              <a:spcBef>
                <a:spcPct val="20000"/>
              </a:spcBef>
              <a:buFont typeface="Arial"/>
              <a:buChar char="•"/>
              <a:defRPr sz="1600" kern="1200">
                <a:solidFill>
                  <a:schemeClr val="tx1"/>
                </a:solidFill>
                <a:latin typeface="+mn-lt"/>
                <a:ea typeface="+mn-ea"/>
                <a:cs typeface="+mn-cs"/>
              </a:defRPr>
            </a:lvl3pPr>
            <a:lvl4pPr marL="1600184" indent="-228598" algn="l" defTabSz="457195" rtl="0" eaLnBrk="1" latinLnBrk="0" hangingPunct="1">
              <a:spcBef>
                <a:spcPct val="20000"/>
              </a:spcBef>
              <a:buFont typeface="Arial"/>
              <a:buChar char="–"/>
              <a:defRPr sz="1400" kern="1200">
                <a:solidFill>
                  <a:schemeClr val="tx1"/>
                </a:solidFill>
                <a:latin typeface="+mn-lt"/>
                <a:ea typeface="+mn-ea"/>
                <a:cs typeface="+mn-cs"/>
              </a:defRPr>
            </a:lvl4pPr>
            <a:lvl5pPr marL="2057380" indent="-228598" algn="l" defTabSz="457195" rtl="0" eaLnBrk="1" latinLnBrk="0" hangingPunct="1">
              <a:spcBef>
                <a:spcPct val="20000"/>
              </a:spcBef>
              <a:buFont typeface="Arial"/>
              <a:buChar char="»"/>
              <a:defRPr sz="1400" kern="1200">
                <a:solidFill>
                  <a:schemeClr val="tx1"/>
                </a:solidFill>
                <a:latin typeface="+mn-lt"/>
                <a:ea typeface="+mn-ea"/>
                <a:cs typeface="+mn-cs"/>
              </a:defRPr>
            </a:lvl5pPr>
            <a:lvl6pPr marL="2514575" indent="-228598" algn="l" defTabSz="457195" rtl="0" eaLnBrk="1" latinLnBrk="0" hangingPunct="1">
              <a:spcBef>
                <a:spcPct val="20000"/>
              </a:spcBef>
              <a:buFont typeface="Arial"/>
              <a:buChar char="•"/>
              <a:defRPr sz="2000" kern="1200">
                <a:solidFill>
                  <a:schemeClr val="tx1"/>
                </a:solidFill>
                <a:latin typeface="+mn-lt"/>
                <a:ea typeface="+mn-ea"/>
                <a:cs typeface="+mn-cs"/>
              </a:defRPr>
            </a:lvl6pPr>
            <a:lvl7pPr marL="2971770" indent="-228598" algn="l" defTabSz="457195" rtl="0" eaLnBrk="1" latinLnBrk="0" hangingPunct="1">
              <a:spcBef>
                <a:spcPct val="20000"/>
              </a:spcBef>
              <a:buFont typeface="Arial"/>
              <a:buChar char="•"/>
              <a:defRPr sz="2000" kern="1200">
                <a:solidFill>
                  <a:schemeClr val="tx1"/>
                </a:solidFill>
                <a:latin typeface="+mn-lt"/>
                <a:ea typeface="+mn-ea"/>
                <a:cs typeface="+mn-cs"/>
              </a:defRPr>
            </a:lvl7pPr>
            <a:lvl8pPr marL="3428965" indent="-228598" algn="l" defTabSz="457195" rtl="0" eaLnBrk="1" latinLnBrk="0" hangingPunct="1">
              <a:spcBef>
                <a:spcPct val="20000"/>
              </a:spcBef>
              <a:buFont typeface="Arial"/>
              <a:buChar char="•"/>
              <a:defRPr sz="2000" kern="1200">
                <a:solidFill>
                  <a:schemeClr val="tx1"/>
                </a:solidFill>
                <a:latin typeface="+mn-lt"/>
                <a:ea typeface="+mn-ea"/>
                <a:cs typeface="+mn-cs"/>
              </a:defRPr>
            </a:lvl8pPr>
            <a:lvl9pPr marL="3886162" indent="-228598" algn="l" defTabSz="457195"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spcAft>
                <a:spcPts val="600"/>
              </a:spcAft>
            </a:pPr>
            <a:r>
              <a:rPr lang="en-US" dirty="0">
                <a:cs typeface="Arial" panose="020B0604020202020204" pitchFamily="34" charset="0"/>
              </a:rPr>
              <a:t>Large uncertainty remains in ﻿the reconstructed total solar irradiance (TSI) for quiet Sun back in the Maunder Minimum;</a:t>
            </a:r>
          </a:p>
          <a:p>
            <a:pPr>
              <a:spcBef>
                <a:spcPts val="600"/>
              </a:spcBef>
              <a:spcAft>
                <a:spcPts val="600"/>
              </a:spcAft>
            </a:pPr>
            <a:r>
              <a:rPr lang="en-US" dirty="0">
                <a:cs typeface="Arial" panose="020B0604020202020204" pitchFamily="34" charset="0"/>
              </a:rPr>
              <a:t>Variations could give significant changes to solar power input to Earth’s climate; </a:t>
            </a:r>
          </a:p>
          <a:p>
            <a:pPr>
              <a:spcBef>
                <a:spcPts val="600"/>
              </a:spcBef>
              <a:spcAft>
                <a:spcPts val="600"/>
              </a:spcAft>
            </a:pPr>
            <a:r>
              <a:rPr lang="en-US" dirty="0">
                <a:cs typeface="Arial" panose="020B0604020202020204" pitchFamily="34" charset="0"/>
              </a:rPr>
              <a:t>﻿Good consensus found between TSI observations since 1995 supports ﻿higher stability of the Total Irradiance Monitor (TIM) data.</a:t>
            </a:r>
          </a:p>
        </p:txBody>
      </p:sp>
    </p:spTree>
    <p:extLst>
      <p:ext uri="{BB962C8B-B14F-4D97-AF65-F5344CB8AC3E}">
        <p14:creationId xmlns:p14="http://schemas.microsoft.com/office/powerpoint/2010/main" val="2698290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AAED4-6793-2646-AB49-5C5D1FD9B95D}"/>
              </a:ext>
            </a:extLst>
          </p:cNvPr>
          <p:cNvSpPr>
            <a:spLocks noGrp="1"/>
          </p:cNvSpPr>
          <p:nvPr>
            <p:ph type="title"/>
          </p:nvPr>
        </p:nvSpPr>
        <p:spPr/>
        <p:txBody>
          <a:bodyPr/>
          <a:lstStyle/>
          <a:p>
            <a:r>
              <a:rPr lang="en-US" dirty="0"/>
              <a:t>SSI Impact on Arctic Sea Ice</a:t>
            </a:r>
          </a:p>
        </p:txBody>
      </p:sp>
      <p:sp>
        <p:nvSpPr>
          <p:cNvPr id="3" name="Date Placeholder 2">
            <a:extLst>
              <a:ext uri="{FF2B5EF4-FFF2-40B4-BE49-F238E27FC236}">
                <a16:creationId xmlns:a16="http://schemas.microsoft.com/office/drawing/2014/main" id="{C2150EF3-64C0-9A42-9E72-2404FF9D6E7D}"/>
              </a:ext>
            </a:extLst>
          </p:cNvPr>
          <p:cNvSpPr>
            <a:spLocks noGrp="1"/>
          </p:cNvSpPr>
          <p:nvPr>
            <p:ph type="dt" sz="half" idx="10"/>
          </p:nvPr>
        </p:nvSpPr>
        <p:spPr/>
        <p:txBody>
          <a:bodyPr/>
          <a:lstStyle/>
          <a:p>
            <a:pPr defTabSz="457195"/>
            <a:r>
              <a:rPr lang="en-US"/>
              <a:t>May 19, 2022</a:t>
            </a:r>
            <a:endParaRPr lang="en-US" dirty="0"/>
          </a:p>
        </p:txBody>
      </p:sp>
      <p:sp>
        <p:nvSpPr>
          <p:cNvPr id="4" name="Footer Placeholder 3">
            <a:extLst>
              <a:ext uri="{FF2B5EF4-FFF2-40B4-BE49-F238E27FC236}">
                <a16:creationId xmlns:a16="http://schemas.microsoft.com/office/drawing/2014/main" id="{17C892A2-E9AC-D34B-9DA0-FB6915D8DE39}"/>
              </a:ext>
            </a:extLst>
          </p:cNvPr>
          <p:cNvSpPr>
            <a:spLocks noGrp="1"/>
          </p:cNvSpPr>
          <p:nvPr>
            <p:ph type="ftr" sz="quarter" idx="11"/>
          </p:nvPr>
        </p:nvSpPr>
        <p:spPr/>
        <p:txBody>
          <a:bodyPr/>
          <a:lstStyle/>
          <a:p>
            <a:r>
              <a:rPr lang="en-US"/>
              <a:t>Sun-Climate Symposium 2022</a:t>
            </a:r>
            <a:endParaRPr lang="en-US" dirty="0"/>
          </a:p>
        </p:txBody>
      </p:sp>
      <p:sp>
        <p:nvSpPr>
          <p:cNvPr id="5" name="Slide Number Placeholder 4">
            <a:extLst>
              <a:ext uri="{FF2B5EF4-FFF2-40B4-BE49-F238E27FC236}">
                <a16:creationId xmlns:a16="http://schemas.microsoft.com/office/drawing/2014/main" id="{76CE884D-998A-884F-8F8E-38EAAAA1C5B9}"/>
              </a:ext>
            </a:extLst>
          </p:cNvPr>
          <p:cNvSpPr>
            <a:spLocks noGrp="1"/>
          </p:cNvSpPr>
          <p:nvPr>
            <p:ph type="sldNum" sz="quarter" idx="12"/>
          </p:nvPr>
        </p:nvSpPr>
        <p:spPr/>
        <p:txBody>
          <a:bodyPr/>
          <a:lstStyle/>
          <a:p>
            <a:fld id="{4D42BFF5-22C2-EA40-89BF-BE6484108E27}" type="slidenum">
              <a:rPr lang="en-US" smtClean="0"/>
              <a:pPr/>
              <a:t>5</a:t>
            </a:fld>
            <a:endParaRPr lang="en-US" dirty="0"/>
          </a:p>
        </p:txBody>
      </p:sp>
      <p:pic>
        <p:nvPicPr>
          <p:cNvPr id="6" name="Picture 5">
            <a:extLst>
              <a:ext uri="{FF2B5EF4-FFF2-40B4-BE49-F238E27FC236}">
                <a16:creationId xmlns:a16="http://schemas.microsoft.com/office/drawing/2014/main" id="{F9350B06-F9ED-454A-A86B-A2A8FB5FADDE}"/>
              </a:ext>
            </a:extLst>
          </p:cNvPr>
          <p:cNvPicPr>
            <a:picLocks noChangeAspect="1"/>
          </p:cNvPicPr>
          <p:nvPr/>
        </p:nvPicPr>
        <p:blipFill>
          <a:blip r:embed="rId2"/>
          <a:stretch>
            <a:fillRect/>
          </a:stretch>
        </p:blipFill>
        <p:spPr>
          <a:xfrm>
            <a:off x="283026" y="1767475"/>
            <a:ext cx="5816692" cy="4839027"/>
          </a:xfrm>
          <a:prstGeom prst="rect">
            <a:avLst/>
          </a:prstGeom>
        </p:spPr>
      </p:pic>
      <p:sp>
        <p:nvSpPr>
          <p:cNvPr id="7" name="Rectangle 6">
            <a:extLst>
              <a:ext uri="{FF2B5EF4-FFF2-40B4-BE49-F238E27FC236}">
                <a16:creationId xmlns:a16="http://schemas.microsoft.com/office/drawing/2014/main" id="{6777E1E8-E2F1-D64C-9082-4B8CE9680585}"/>
              </a:ext>
            </a:extLst>
          </p:cNvPr>
          <p:cNvSpPr/>
          <p:nvPr/>
        </p:nvSpPr>
        <p:spPr>
          <a:xfrm>
            <a:off x="6406553" y="2128215"/>
            <a:ext cx="2263342" cy="4093428"/>
          </a:xfrm>
          <a:prstGeom prst="rect">
            <a:avLst/>
          </a:prstGeom>
        </p:spPr>
        <p:txBody>
          <a:bodyPr wrap="square">
            <a:spAutoFit/>
          </a:bodyPr>
          <a:lstStyle/>
          <a:p>
            <a:pPr algn="l"/>
            <a:r>
              <a:rPr lang="en-US" sz="1300" b="1" dirty="0">
                <a:solidFill>
                  <a:schemeClr val="tx1"/>
                </a:solidFill>
                <a:latin typeface="Helvetica" pitchFamily="2" charset="0"/>
              </a:rPr>
              <a:t>Method: </a:t>
            </a:r>
            <a:r>
              <a:rPr lang="en-US" sz="1300" dirty="0">
                <a:solidFill>
                  <a:schemeClr val="tx1"/>
                </a:solidFill>
                <a:latin typeface="Helvetica" pitchFamily="2" charset="0"/>
              </a:rPr>
              <a:t>The recent TSIS-1 mission has provided more accurate SSI observations than before. The SSI difference in a given VIS or NIR band can be as large as 4 W m</a:t>
            </a:r>
            <a:r>
              <a:rPr lang="en-US" sz="1300" baseline="30000" dirty="0">
                <a:solidFill>
                  <a:schemeClr val="tx1"/>
                </a:solidFill>
                <a:latin typeface="Helvetica" pitchFamily="2" charset="0"/>
              </a:rPr>
              <a:t>–2</a:t>
            </a:r>
            <a:r>
              <a:rPr lang="en-US" sz="1300" dirty="0">
                <a:solidFill>
                  <a:schemeClr val="tx1"/>
                </a:solidFill>
                <a:latin typeface="Helvetica" pitchFamily="2" charset="0"/>
              </a:rPr>
              <a:t>. </a:t>
            </a:r>
          </a:p>
          <a:p>
            <a:pPr algn="l"/>
            <a:endParaRPr lang="en-US" sz="1300" dirty="0">
              <a:solidFill>
                <a:schemeClr val="tx1"/>
              </a:solidFill>
              <a:latin typeface="Helvetica" pitchFamily="2" charset="0"/>
            </a:endParaRPr>
          </a:p>
          <a:p>
            <a:pPr algn="l"/>
            <a:r>
              <a:rPr lang="en-US" sz="1300" b="1" dirty="0">
                <a:solidFill>
                  <a:schemeClr val="tx1"/>
                </a:solidFill>
                <a:latin typeface="Helvetica" pitchFamily="2" charset="0"/>
              </a:rPr>
              <a:t>Impact: </a:t>
            </a:r>
            <a:r>
              <a:rPr lang="en-US" sz="1300" dirty="0">
                <a:solidFill>
                  <a:schemeClr val="tx1"/>
                </a:solidFill>
                <a:latin typeface="Helvetica" pitchFamily="2" charset="0"/>
              </a:rPr>
              <a:t>The results show that, due to different spectral reflectance of sea ice and water surfaces in the VIS and NIR, the set of simulation with more SSI in the VIS has less solar absorption by the high-latitude surfaces, ending up with colder polar surface temperature and larger sea ice coverage. </a:t>
            </a:r>
            <a:endParaRPr lang="en-US" sz="1300" dirty="0">
              <a:solidFill>
                <a:schemeClr val="tx1"/>
              </a:solidFill>
              <a:effectLst/>
              <a:latin typeface="Helvetica" pitchFamily="2" charset="0"/>
            </a:endParaRPr>
          </a:p>
        </p:txBody>
      </p:sp>
      <p:sp>
        <p:nvSpPr>
          <p:cNvPr id="8" name="Rectangle 7">
            <a:extLst>
              <a:ext uri="{FF2B5EF4-FFF2-40B4-BE49-F238E27FC236}">
                <a16:creationId xmlns:a16="http://schemas.microsoft.com/office/drawing/2014/main" id="{5B2F5C03-2135-9A4E-A8D0-7E4C7F638533}"/>
              </a:ext>
            </a:extLst>
          </p:cNvPr>
          <p:cNvSpPr/>
          <p:nvPr/>
        </p:nvSpPr>
        <p:spPr>
          <a:xfrm>
            <a:off x="495145" y="1109711"/>
            <a:ext cx="7756757" cy="584775"/>
          </a:xfrm>
          <a:prstGeom prst="rect">
            <a:avLst/>
          </a:prstGeom>
        </p:spPr>
        <p:txBody>
          <a:bodyPr wrap="square">
            <a:spAutoFit/>
          </a:bodyPr>
          <a:lstStyle/>
          <a:p>
            <a:r>
              <a:rPr lang="en-US" altLang="en-US" sz="1600" dirty="0">
                <a:cs typeface="Apple Chancery" panose="03020702040506060504" pitchFamily="66" charset="-79"/>
              </a:rPr>
              <a:t>Arctic sea ice absorbs more solar radiation in near infrared (NIR) wavelengths than in visible (VIS) wavelengths =&gt; Importance of SSI distribution in wavelength</a:t>
            </a:r>
            <a:endParaRPr lang="en-US" sz="1600" dirty="0"/>
          </a:p>
        </p:txBody>
      </p:sp>
    </p:spTree>
    <p:extLst>
      <p:ext uri="{BB962C8B-B14F-4D97-AF65-F5344CB8AC3E}">
        <p14:creationId xmlns:p14="http://schemas.microsoft.com/office/powerpoint/2010/main" val="229220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D43B03-4733-D64F-8026-694165D9C1CA}"/>
              </a:ext>
            </a:extLst>
          </p:cNvPr>
          <p:cNvSpPr>
            <a:spLocks noGrp="1"/>
          </p:cNvSpPr>
          <p:nvPr>
            <p:ph type="title"/>
          </p:nvPr>
        </p:nvSpPr>
        <p:spPr/>
        <p:txBody>
          <a:bodyPr>
            <a:normAutofit/>
          </a:bodyPr>
          <a:lstStyle/>
          <a:p>
            <a:r>
              <a:rPr lang="en-US" dirty="0"/>
              <a:t>Mission Concept/Overview</a:t>
            </a:r>
          </a:p>
        </p:txBody>
      </p:sp>
      <p:sp>
        <p:nvSpPr>
          <p:cNvPr id="5" name="Date Placeholder 4">
            <a:extLst>
              <a:ext uri="{FF2B5EF4-FFF2-40B4-BE49-F238E27FC236}">
                <a16:creationId xmlns:a16="http://schemas.microsoft.com/office/drawing/2014/main" id="{9DBB32AB-087A-C549-AC63-9F6C4279BB3F}"/>
              </a:ext>
            </a:extLst>
          </p:cNvPr>
          <p:cNvSpPr>
            <a:spLocks noGrp="1"/>
          </p:cNvSpPr>
          <p:nvPr>
            <p:ph type="dt" sz="half" idx="10"/>
          </p:nvPr>
        </p:nvSpPr>
        <p:spPr/>
        <p:txBody>
          <a:bodyPr/>
          <a:lstStyle/>
          <a:p>
            <a:pPr defTabSz="457195"/>
            <a:r>
              <a:rPr lang="en-US"/>
              <a:t>May 19, 2022</a:t>
            </a:r>
            <a:endParaRPr lang="en-US" dirty="0"/>
          </a:p>
        </p:txBody>
      </p:sp>
      <p:sp>
        <p:nvSpPr>
          <p:cNvPr id="6" name="Footer Placeholder 5">
            <a:extLst>
              <a:ext uri="{FF2B5EF4-FFF2-40B4-BE49-F238E27FC236}">
                <a16:creationId xmlns:a16="http://schemas.microsoft.com/office/drawing/2014/main" id="{10713338-2B89-3E47-ACF8-2DB081DA345C}"/>
              </a:ext>
            </a:extLst>
          </p:cNvPr>
          <p:cNvSpPr>
            <a:spLocks noGrp="1"/>
          </p:cNvSpPr>
          <p:nvPr>
            <p:ph type="ftr" sz="quarter" idx="11"/>
          </p:nvPr>
        </p:nvSpPr>
        <p:spPr/>
        <p:txBody>
          <a:bodyPr/>
          <a:lstStyle/>
          <a:p>
            <a:r>
              <a:rPr lang="en-US"/>
              <a:t>Sun-Climate Symposium 2022</a:t>
            </a:r>
            <a:endParaRPr lang="en-US" dirty="0"/>
          </a:p>
        </p:txBody>
      </p:sp>
      <p:sp>
        <p:nvSpPr>
          <p:cNvPr id="7" name="Slide Number Placeholder 6">
            <a:extLst>
              <a:ext uri="{FF2B5EF4-FFF2-40B4-BE49-F238E27FC236}">
                <a16:creationId xmlns:a16="http://schemas.microsoft.com/office/drawing/2014/main" id="{2C695489-BD85-8847-81BD-E535D5DF2B46}"/>
              </a:ext>
            </a:extLst>
          </p:cNvPr>
          <p:cNvSpPr>
            <a:spLocks noGrp="1"/>
          </p:cNvSpPr>
          <p:nvPr>
            <p:ph type="sldNum" sz="quarter" idx="12"/>
          </p:nvPr>
        </p:nvSpPr>
        <p:spPr/>
        <p:txBody>
          <a:bodyPr/>
          <a:lstStyle/>
          <a:p>
            <a:fld id="{4D42BFF5-22C2-EA40-89BF-BE6484108E27}" type="slidenum">
              <a:rPr lang="en-US" smtClean="0"/>
              <a:pPr/>
              <a:t>6</a:t>
            </a:fld>
            <a:endParaRPr lang="en-US" dirty="0"/>
          </a:p>
        </p:txBody>
      </p:sp>
      <p:sp>
        <p:nvSpPr>
          <p:cNvPr id="8" name="Content Placeholder 7">
            <a:extLst>
              <a:ext uri="{FF2B5EF4-FFF2-40B4-BE49-F238E27FC236}">
                <a16:creationId xmlns:a16="http://schemas.microsoft.com/office/drawing/2014/main" id="{7EB592BE-CAAE-9745-8C78-CABA99939C49}"/>
              </a:ext>
            </a:extLst>
          </p:cNvPr>
          <p:cNvSpPr txBox="1">
            <a:spLocks/>
          </p:cNvSpPr>
          <p:nvPr/>
        </p:nvSpPr>
        <p:spPr>
          <a:xfrm>
            <a:off x="80175" y="1766088"/>
            <a:ext cx="2798955" cy="4353167"/>
          </a:xfrm>
          <a:prstGeom prst="rect">
            <a:avLst/>
          </a:prstGeom>
        </p:spPr>
        <p:txBody>
          <a:bodyPr>
            <a:normAutofit/>
          </a:bodyPr>
          <a:lstStyle>
            <a:lvl1pPr marL="342896" indent="-342896" algn="l" defTabSz="457195" rtl="0" eaLnBrk="1" latinLnBrk="0" hangingPunct="1">
              <a:spcBef>
                <a:spcPct val="20000"/>
              </a:spcBef>
              <a:buFont typeface="Arial"/>
              <a:buChar char="•"/>
              <a:defRPr sz="1800" kern="1200">
                <a:solidFill>
                  <a:schemeClr val="tx1"/>
                </a:solidFill>
                <a:latin typeface="+mn-lt"/>
                <a:ea typeface="+mn-ea"/>
                <a:cs typeface="+mn-cs"/>
              </a:defRPr>
            </a:lvl1pPr>
            <a:lvl2pPr marL="742943" indent="-285748" algn="l" defTabSz="457195" rtl="0" eaLnBrk="1" latinLnBrk="0" hangingPunct="1">
              <a:spcBef>
                <a:spcPct val="20000"/>
              </a:spcBef>
              <a:buFont typeface="Arial"/>
              <a:buChar char="–"/>
              <a:defRPr sz="1600" kern="1200">
                <a:solidFill>
                  <a:schemeClr val="tx1"/>
                </a:solidFill>
                <a:latin typeface="+mn-lt"/>
                <a:ea typeface="+mn-ea"/>
                <a:cs typeface="+mn-cs"/>
              </a:defRPr>
            </a:lvl2pPr>
            <a:lvl3pPr marL="1142988" indent="-228598" algn="l" defTabSz="457195" rtl="0" eaLnBrk="1" latinLnBrk="0" hangingPunct="1">
              <a:spcBef>
                <a:spcPct val="20000"/>
              </a:spcBef>
              <a:buFont typeface="Arial"/>
              <a:buChar char="•"/>
              <a:defRPr sz="1600" kern="1200">
                <a:solidFill>
                  <a:schemeClr val="tx1"/>
                </a:solidFill>
                <a:latin typeface="+mn-lt"/>
                <a:ea typeface="+mn-ea"/>
                <a:cs typeface="+mn-cs"/>
              </a:defRPr>
            </a:lvl3pPr>
            <a:lvl4pPr marL="1600184" indent="-228598" algn="l" defTabSz="457195" rtl="0" eaLnBrk="1" latinLnBrk="0" hangingPunct="1">
              <a:spcBef>
                <a:spcPct val="20000"/>
              </a:spcBef>
              <a:buFont typeface="Arial"/>
              <a:buChar char="–"/>
              <a:defRPr sz="1400" kern="1200">
                <a:solidFill>
                  <a:schemeClr val="tx1"/>
                </a:solidFill>
                <a:latin typeface="+mn-lt"/>
                <a:ea typeface="+mn-ea"/>
                <a:cs typeface="+mn-cs"/>
              </a:defRPr>
            </a:lvl4pPr>
            <a:lvl5pPr marL="2057380" indent="-228598" algn="l" defTabSz="457195" rtl="0" eaLnBrk="1" latinLnBrk="0" hangingPunct="1">
              <a:spcBef>
                <a:spcPct val="20000"/>
              </a:spcBef>
              <a:buFont typeface="Arial"/>
              <a:buChar char="»"/>
              <a:defRPr sz="1400" kern="1200">
                <a:solidFill>
                  <a:schemeClr val="tx1"/>
                </a:solidFill>
                <a:latin typeface="+mn-lt"/>
                <a:ea typeface="+mn-ea"/>
                <a:cs typeface="+mn-cs"/>
              </a:defRPr>
            </a:lvl5pPr>
            <a:lvl6pPr marL="2514575" indent="-228598" algn="l" defTabSz="457195" rtl="0" eaLnBrk="1" latinLnBrk="0" hangingPunct="1">
              <a:spcBef>
                <a:spcPct val="20000"/>
              </a:spcBef>
              <a:buFont typeface="Arial"/>
              <a:buChar char="•"/>
              <a:defRPr sz="2000" kern="1200">
                <a:solidFill>
                  <a:schemeClr val="tx1"/>
                </a:solidFill>
                <a:latin typeface="+mn-lt"/>
                <a:ea typeface="+mn-ea"/>
                <a:cs typeface="+mn-cs"/>
              </a:defRPr>
            </a:lvl6pPr>
            <a:lvl7pPr marL="2971770" indent="-228598" algn="l" defTabSz="457195" rtl="0" eaLnBrk="1" latinLnBrk="0" hangingPunct="1">
              <a:spcBef>
                <a:spcPct val="20000"/>
              </a:spcBef>
              <a:buFont typeface="Arial"/>
              <a:buChar char="•"/>
              <a:defRPr sz="2000" kern="1200">
                <a:solidFill>
                  <a:schemeClr val="tx1"/>
                </a:solidFill>
                <a:latin typeface="+mn-lt"/>
                <a:ea typeface="+mn-ea"/>
                <a:cs typeface="+mn-cs"/>
              </a:defRPr>
            </a:lvl7pPr>
            <a:lvl8pPr marL="3428965" indent="-228598" algn="l" defTabSz="457195" rtl="0" eaLnBrk="1" latinLnBrk="0" hangingPunct="1">
              <a:spcBef>
                <a:spcPct val="20000"/>
              </a:spcBef>
              <a:buFont typeface="Arial"/>
              <a:buChar char="•"/>
              <a:defRPr sz="2000" kern="1200">
                <a:solidFill>
                  <a:schemeClr val="tx1"/>
                </a:solidFill>
                <a:latin typeface="+mn-lt"/>
                <a:ea typeface="+mn-ea"/>
                <a:cs typeface="+mn-cs"/>
              </a:defRPr>
            </a:lvl8pPr>
            <a:lvl9pPr marL="3886162" indent="-228598" algn="l" defTabSz="457195"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spcAft>
                <a:spcPts val="600"/>
              </a:spcAft>
            </a:pPr>
            <a:r>
              <a:rPr lang="en-US" sz="2000" dirty="0"/>
              <a:t>Lessons learned from SORCE and TSIS-1 missions</a:t>
            </a:r>
          </a:p>
          <a:p>
            <a:pPr>
              <a:spcBef>
                <a:spcPts val="600"/>
              </a:spcBef>
              <a:spcAft>
                <a:spcPts val="600"/>
              </a:spcAft>
            </a:pPr>
            <a:r>
              <a:rPr lang="en-US" sz="2000" dirty="0"/>
              <a:t>Stand-alone spacecraft in LEO for solar irradiance observations</a:t>
            </a:r>
          </a:p>
          <a:p>
            <a:pPr>
              <a:spcBef>
                <a:spcPts val="600"/>
              </a:spcBef>
              <a:spcAft>
                <a:spcPts val="600"/>
              </a:spcAft>
            </a:pPr>
            <a:r>
              <a:rPr lang="en-US" sz="2000" dirty="0"/>
              <a:t>Same TSI and SSI measurement quality as TSIS-1</a:t>
            </a:r>
          </a:p>
          <a:p>
            <a:pPr>
              <a:spcBef>
                <a:spcPts val="600"/>
              </a:spcBef>
              <a:spcAft>
                <a:spcPts val="600"/>
              </a:spcAft>
            </a:pPr>
            <a:r>
              <a:rPr lang="en-US" sz="2000" dirty="0"/>
              <a:t>3-year mission lifetime</a:t>
            </a:r>
          </a:p>
        </p:txBody>
      </p:sp>
      <p:pic>
        <p:nvPicPr>
          <p:cNvPr id="3" name="Picture 2" descr="Graphical user interface, diagram, Teams&#10;&#10;Description automatically generated">
            <a:extLst>
              <a:ext uri="{FF2B5EF4-FFF2-40B4-BE49-F238E27FC236}">
                <a16:creationId xmlns:a16="http://schemas.microsoft.com/office/drawing/2014/main" id="{C939CB35-3DA2-9546-BAB0-75242A07A9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4655" y="1987546"/>
            <a:ext cx="6333589" cy="3788780"/>
          </a:xfrm>
          <a:prstGeom prst="rect">
            <a:avLst/>
          </a:prstGeom>
        </p:spPr>
      </p:pic>
    </p:spTree>
    <p:extLst>
      <p:ext uri="{BB962C8B-B14F-4D97-AF65-F5344CB8AC3E}">
        <p14:creationId xmlns:p14="http://schemas.microsoft.com/office/powerpoint/2010/main" val="415861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7E68A4-4A86-0749-8512-1C41A2486526}"/>
              </a:ext>
            </a:extLst>
          </p:cNvPr>
          <p:cNvSpPr>
            <a:spLocks noGrp="1"/>
          </p:cNvSpPr>
          <p:nvPr>
            <p:ph idx="1"/>
          </p:nvPr>
        </p:nvSpPr>
        <p:spPr>
          <a:xfrm>
            <a:off x="412594" y="1150025"/>
            <a:ext cx="8329961" cy="5030146"/>
          </a:xfrm>
        </p:spPr>
        <p:txBody>
          <a:bodyPr>
            <a:normAutofit/>
          </a:bodyPr>
          <a:lstStyle/>
          <a:p>
            <a:r>
              <a:rPr lang="en-US" dirty="0"/>
              <a:t>Provide continuity of TSI measurements and maximize the chance of overlap and intercomparison with existing on-orbit climate sensors</a:t>
            </a:r>
          </a:p>
          <a:p>
            <a:pPr lvl="1"/>
            <a:r>
              <a:rPr lang="en-US" dirty="0"/>
              <a:t>TSI requires 3-month minimum overlap with TSIS-1 with a goal of 6 months</a:t>
            </a:r>
          </a:p>
          <a:p>
            <a:pPr lvl="1"/>
            <a:r>
              <a:rPr lang="en-US" dirty="0"/>
              <a:t>SSI requires 6-month minimum overlap with TSIS-1 with a goal of 12 months</a:t>
            </a:r>
          </a:p>
          <a:p>
            <a:r>
              <a:rPr lang="en-US" dirty="0"/>
              <a:t>Put all measurements that make up the record on the same calibration scale</a:t>
            </a:r>
          </a:p>
          <a:p>
            <a:pPr marL="0" indent="0">
              <a:buNone/>
            </a:pPr>
            <a:endParaRPr lang="en-US" dirty="0"/>
          </a:p>
          <a:p>
            <a:endParaRPr lang="en-US" dirty="0"/>
          </a:p>
        </p:txBody>
      </p:sp>
      <p:sp>
        <p:nvSpPr>
          <p:cNvPr id="3" name="Date Placeholder 2">
            <a:extLst>
              <a:ext uri="{FF2B5EF4-FFF2-40B4-BE49-F238E27FC236}">
                <a16:creationId xmlns:a16="http://schemas.microsoft.com/office/drawing/2014/main" id="{2DA5E2F2-45AF-A944-99F8-266E9AEA2743}"/>
              </a:ext>
            </a:extLst>
          </p:cNvPr>
          <p:cNvSpPr>
            <a:spLocks noGrp="1"/>
          </p:cNvSpPr>
          <p:nvPr>
            <p:ph type="dt" sz="half" idx="10"/>
          </p:nvPr>
        </p:nvSpPr>
        <p:spPr/>
        <p:txBody>
          <a:bodyPr/>
          <a:lstStyle/>
          <a:p>
            <a:pPr defTabSz="457195"/>
            <a:r>
              <a:rPr lang="en-US"/>
              <a:t>May 19, 2022</a:t>
            </a:r>
            <a:endParaRPr lang="en-US" dirty="0"/>
          </a:p>
        </p:txBody>
      </p:sp>
      <p:sp>
        <p:nvSpPr>
          <p:cNvPr id="4" name="Footer Placeholder 3">
            <a:extLst>
              <a:ext uri="{FF2B5EF4-FFF2-40B4-BE49-F238E27FC236}">
                <a16:creationId xmlns:a16="http://schemas.microsoft.com/office/drawing/2014/main" id="{DDD74ECB-327B-FD4C-A5FD-9026390D6BD8}"/>
              </a:ext>
            </a:extLst>
          </p:cNvPr>
          <p:cNvSpPr>
            <a:spLocks noGrp="1"/>
          </p:cNvSpPr>
          <p:nvPr>
            <p:ph type="ftr" sz="quarter" idx="11"/>
          </p:nvPr>
        </p:nvSpPr>
        <p:spPr/>
        <p:txBody>
          <a:bodyPr/>
          <a:lstStyle/>
          <a:p>
            <a:r>
              <a:rPr lang="en-US"/>
              <a:t>Sun-Climate Symposium 2022</a:t>
            </a:r>
            <a:endParaRPr lang="en-US" dirty="0"/>
          </a:p>
        </p:txBody>
      </p:sp>
      <p:sp>
        <p:nvSpPr>
          <p:cNvPr id="5" name="Slide Number Placeholder 4">
            <a:extLst>
              <a:ext uri="{FF2B5EF4-FFF2-40B4-BE49-F238E27FC236}">
                <a16:creationId xmlns:a16="http://schemas.microsoft.com/office/drawing/2014/main" id="{5A6D6940-EADB-614E-8BC2-99FB023633E1}"/>
              </a:ext>
            </a:extLst>
          </p:cNvPr>
          <p:cNvSpPr>
            <a:spLocks noGrp="1"/>
          </p:cNvSpPr>
          <p:nvPr>
            <p:ph type="sldNum" sz="quarter" idx="12"/>
          </p:nvPr>
        </p:nvSpPr>
        <p:spPr/>
        <p:txBody>
          <a:bodyPr/>
          <a:lstStyle/>
          <a:p>
            <a:fld id="{4D42BFF5-22C2-EA40-89BF-BE6484108E27}" type="slidenum">
              <a:rPr lang="en-US" smtClean="0"/>
              <a:pPr/>
              <a:t>7</a:t>
            </a:fld>
            <a:endParaRPr lang="en-US" dirty="0"/>
          </a:p>
        </p:txBody>
      </p:sp>
      <p:sp>
        <p:nvSpPr>
          <p:cNvPr id="6" name="Title 5">
            <a:extLst>
              <a:ext uri="{FF2B5EF4-FFF2-40B4-BE49-F238E27FC236}">
                <a16:creationId xmlns:a16="http://schemas.microsoft.com/office/drawing/2014/main" id="{79371EF0-ACA3-6045-8870-A13AF5ABC5E3}"/>
              </a:ext>
            </a:extLst>
          </p:cNvPr>
          <p:cNvSpPr>
            <a:spLocks noGrp="1"/>
          </p:cNvSpPr>
          <p:nvPr>
            <p:ph type="title"/>
          </p:nvPr>
        </p:nvSpPr>
        <p:spPr/>
        <p:txBody>
          <a:bodyPr/>
          <a:lstStyle/>
          <a:p>
            <a:r>
              <a:rPr lang="en-US" dirty="0"/>
              <a:t>Level 1 Science Requirements</a:t>
            </a:r>
          </a:p>
        </p:txBody>
      </p:sp>
      <p:graphicFrame>
        <p:nvGraphicFramePr>
          <p:cNvPr id="7" name="Table 7">
            <a:extLst>
              <a:ext uri="{FF2B5EF4-FFF2-40B4-BE49-F238E27FC236}">
                <a16:creationId xmlns:a16="http://schemas.microsoft.com/office/drawing/2014/main" id="{1A159602-0336-E74D-8D92-95C0BDB31AB4}"/>
              </a:ext>
            </a:extLst>
          </p:cNvPr>
          <p:cNvGraphicFramePr>
            <a:graphicFrameLocks/>
          </p:cNvGraphicFramePr>
          <p:nvPr>
            <p:extLst>
              <p:ext uri="{D42A27DB-BD31-4B8C-83A1-F6EECF244321}">
                <p14:modId xmlns:p14="http://schemas.microsoft.com/office/powerpoint/2010/main" val="1581314265"/>
              </p:ext>
            </p:extLst>
          </p:nvPr>
        </p:nvGraphicFramePr>
        <p:xfrm>
          <a:off x="457200" y="2826164"/>
          <a:ext cx="8229600" cy="297180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93765950"/>
                    </a:ext>
                  </a:extLst>
                </a:gridCol>
                <a:gridCol w="1286851">
                  <a:extLst>
                    <a:ext uri="{9D8B030D-6E8A-4147-A177-3AD203B41FA5}">
                      <a16:colId xmlns:a16="http://schemas.microsoft.com/office/drawing/2014/main" val="2962484179"/>
                    </a:ext>
                  </a:extLst>
                </a:gridCol>
                <a:gridCol w="1360449">
                  <a:extLst>
                    <a:ext uri="{9D8B030D-6E8A-4147-A177-3AD203B41FA5}">
                      <a16:colId xmlns:a16="http://schemas.microsoft.com/office/drawing/2014/main" val="3866765644"/>
                    </a:ext>
                  </a:extLst>
                </a:gridCol>
                <a:gridCol w="1962614">
                  <a:extLst>
                    <a:ext uri="{9D8B030D-6E8A-4147-A177-3AD203B41FA5}">
                      <a16:colId xmlns:a16="http://schemas.microsoft.com/office/drawing/2014/main" val="3968762490"/>
                    </a:ext>
                  </a:extLst>
                </a:gridCol>
                <a:gridCol w="1973766">
                  <a:extLst>
                    <a:ext uri="{9D8B030D-6E8A-4147-A177-3AD203B41FA5}">
                      <a16:colId xmlns:a16="http://schemas.microsoft.com/office/drawing/2014/main" val="1025517858"/>
                    </a:ext>
                  </a:extLst>
                </a:gridCol>
              </a:tblGrid>
              <a:tr h="370840">
                <a:tc>
                  <a:txBody>
                    <a:bodyPr/>
                    <a:lstStyle/>
                    <a:p>
                      <a:pPr algn="ctr"/>
                      <a:r>
                        <a:rPr lang="en-US" sz="1600" dirty="0"/>
                        <a:t>Parameter</a:t>
                      </a:r>
                    </a:p>
                  </a:txBody>
                  <a:tcPr/>
                </a:tc>
                <a:tc gridSpan="2">
                  <a:txBody>
                    <a:bodyPr/>
                    <a:lstStyle/>
                    <a:p>
                      <a:pPr algn="ctr"/>
                      <a:r>
                        <a:rPr lang="en-US" sz="1600" dirty="0"/>
                        <a:t>TSI Requirement</a:t>
                      </a:r>
                    </a:p>
                  </a:txBody>
                  <a:tcPr/>
                </a:tc>
                <a:tc hMerge="1">
                  <a:txBody>
                    <a:bodyPr/>
                    <a:lstStyle/>
                    <a:p>
                      <a:endParaRPr lang="en-US"/>
                    </a:p>
                  </a:txBody>
                  <a:tcPr/>
                </a:tc>
                <a:tc gridSpan="2">
                  <a:txBody>
                    <a:bodyPr/>
                    <a:lstStyle/>
                    <a:p>
                      <a:pPr algn="ctr"/>
                      <a:r>
                        <a:rPr lang="en-US" sz="1600" dirty="0"/>
                        <a:t>SSI Requirement</a:t>
                      </a:r>
                    </a:p>
                  </a:txBody>
                  <a:tcPr/>
                </a:tc>
                <a:tc hMerge="1">
                  <a:txBody>
                    <a:bodyPr/>
                    <a:lstStyle/>
                    <a:p>
                      <a:endParaRPr lang="en-US"/>
                    </a:p>
                  </a:txBody>
                  <a:tcPr/>
                </a:tc>
                <a:extLst>
                  <a:ext uri="{0D108BD9-81ED-4DB2-BD59-A6C34878D82A}">
                    <a16:rowId xmlns:a16="http://schemas.microsoft.com/office/drawing/2014/main" val="2065186119"/>
                  </a:ext>
                </a:extLst>
              </a:tr>
              <a:tr h="273286">
                <a:tc>
                  <a:txBody>
                    <a:bodyPr/>
                    <a:lstStyle/>
                    <a:p>
                      <a:endParaRPr lang="en-US" sz="1400"/>
                    </a:p>
                  </a:txBody>
                  <a:tcPr/>
                </a:tc>
                <a:tc>
                  <a:txBody>
                    <a:bodyPr/>
                    <a:lstStyle/>
                    <a:p>
                      <a:pPr algn="ctr"/>
                      <a:r>
                        <a:rPr lang="en-US" sz="1400" dirty="0"/>
                        <a:t>Baseline</a:t>
                      </a:r>
                    </a:p>
                  </a:txBody>
                  <a:tcPr/>
                </a:tc>
                <a:tc>
                  <a:txBody>
                    <a:bodyPr/>
                    <a:lstStyle/>
                    <a:p>
                      <a:pPr algn="ctr"/>
                      <a:r>
                        <a:rPr lang="en-US" sz="1400" dirty="0"/>
                        <a:t>Threshold</a:t>
                      </a:r>
                    </a:p>
                  </a:txBody>
                  <a:tcPr/>
                </a:tc>
                <a:tc>
                  <a:txBody>
                    <a:bodyPr/>
                    <a:lstStyle/>
                    <a:p>
                      <a:pPr algn="ctr"/>
                      <a:r>
                        <a:rPr lang="en-US" sz="1400" dirty="0"/>
                        <a:t>Baseline</a:t>
                      </a:r>
                    </a:p>
                  </a:txBody>
                  <a:tcPr/>
                </a:tc>
                <a:tc>
                  <a:txBody>
                    <a:bodyPr/>
                    <a:lstStyle/>
                    <a:p>
                      <a:pPr algn="ctr"/>
                      <a:r>
                        <a:rPr lang="en-US" sz="1400" dirty="0"/>
                        <a:t>Threshold</a:t>
                      </a:r>
                    </a:p>
                  </a:txBody>
                  <a:tcPr/>
                </a:tc>
                <a:extLst>
                  <a:ext uri="{0D108BD9-81ED-4DB2-BD59-A6C34878D82A}">
                    <a16:rowId xmlns:a16="http://schemas.microsoft.com/office/drawing/2014/main" val="1849831496"/>
                  </a:ext>
                </a:extLst>
              </a:tr>
              <a:tr h="370840">
                <a:tc>
                  <a:txBody>
                    <a:bodyPr/>
                    <a:lstStyle/>
                    <a:p>
                      <a:pPr algn="ctr"/>
                      <a:r>
                        <a:rPr lang="en-US" sz="1200" dirty="0"/>
                        <a:t>Spectral Range</a:t>
                      </a:r>
                    </a:p>
                  </a:txBody>
                  <a:tcPr anchor="ctr"/>
                </a:tc>
                <a:tc gridSpan="2">
                  <a:txBody>
                    <a:bodyPr/>
                    <a:lstStyle/>
                    <a:p>
                      <a:pPr algn="ctr"/>
                      <a:r>
                        <a:rPr lang="en-US" sz="1200" dirty="0"/>
                        <a:t>Total Integrated Spectrum</a:t>
                      </a:r>
                    </a:p>
                  </a:txBody>
                  <a:tcPr anchor="ctr"/>
                </a:tc>
                <a:tc hMerge="1">
                  <a:txBody>
                    <a:bodyPr/>
                    <a:lstStyle/>
                    <a:p>
                      <a:endParaRPr lang="en-US"/>
                    </a:p>
                  </a:txBody>
                  <a:tcPr/>
                </a:tc>
                <a:tc gridSpan="2">
                  <a:txBody>
                    <a:bodyPr/>
                    <a:lstStyle/>
                    <a:p>
                      <a:pPr algn="ctr"/>
                      <a:r>
                        <a:rPr lang="en-US" sz="1200" dirty="0"/>
                        <a:t>200 – 2400 nm</a:t>
                      </a:r>
                    </a:p>
                  </a:txBody>
                  <a:tcPr anchor="ctr"/>
                </a:tc>
                <a:tc hMerge="1">
                  <a:txBody>
                    <a:bodyPr/>
                    <a:lstStyle/>
                    <a:p>
                      <a:endParaRPr lang="en-US"/>
                    </a:p>
                  </a:txBody>
                  <a:tcPr/>
                </a:tc>
                <a:extLst>
                  <a:ext uri="{0D108BD9-81ED-4DB2-BD59-A6C34878D82A}">
                    <a16:rowId xmlns:a16="http://schemas.microsoft.com/office/drawing/2014/main" val="3718275275"/>
                  </a:ext>
                </a:extLst>
              </a:tr>
              <a:tr h="370840">
                <a:tc>
                  <a:txBody>
                    <a:bodyPr/>
                    <a:lstStyle/>
                    <a:p>
                      <a:pPr algn="ctr"/>
                      <a:r>
                        <a:rPr lang="en-US" sz="1200" dirty="0"/>
                        <a:t>Accuracy</a:t>
                      </a:r>
                    </a:p>
                  </a:txBody>
                  <a:tcPr anchor="ctr"/>
                </a:tc>
                <a:tc>
                  <a:txBody>
                    <a:bodyPr/>
                    <a:lstStyle/>
                    <a:p>
                      <a:r>
                        <a:rPr lang="en-US" sz="1200" dirty="0">
                          <a:solidFill>
                            <a:schemeClr val="tx1"/>
                          </a:solidFill>
                        </a:rPr>
                        <a:t>≤200 ppm</a:t>
                      </a:r>
                    </a:p>
                  </a:txBody>
                  <a:tcPr anchor="ctr"/>
                </a:tc>
                <a:tc>
                  <a:txBody>
                    <a:bodyPr/>
                    <a:lstStyle/>
                    <a:p>
                      <a:r>
                        <a:rPr lang="en-US" sz="1200" dirty="0"/>
                        <a:t>≤350 ppm</a:t>
                      </a:r>
                    </a:p>
                  </a:txBody>
                  <a:tcPr anchor="ctr"/>
                </a:tc>
                <a:tc>
                  <a:txBody>
                    <a:bodyPr/>
                    <a:lstStyle/>
                    <a:p>
                      <a:r>
                        <a:rPr lang="en-US" sz="1200" dirty="0">
                          <a:solidFill>
                            <a:schemeClr val="tx1"/>
                          </a:solidFill>
                        </a:rPr>
                        <a:t>≤1.0% (200 – 400 nm) ≤0.5% (&gt;400 nm)</a:t>
                      </a:r>
                    </a:p>
                  </a:txBody>
                  <a:tcPr anchor="ctr"/>
                </a:tc>
                <a:tc>
                  <a:txBody>
                    <a:bodyPr/>
                    <a:lstStyle/>
                    <a:p>
                      <a:r>
                        <a:rPr lang="en-US" sz="1200" dirty="0"/>
                        <a:t>≤1.0% (over full spectral range)</a:t>
                      </a:r>
                    </a:p>
                  </a:txBody>
                  <a:tcPr anchor="ctr"/>
                </a:tc>
                <a:extLst>
                  <a:ext uri="{0D108BD9-81ED-4DB2-BD59-A6C34878D82A}">
                    <a16:rowId xmlns:a16="http://schemas.microsoft.com/office/drawing/2014/main" val="3163774793"/>
                  </a:ext>
                </a:extLst>
              </a:tr>
              <a:tr h="370840">
                <a:tc>
                  <a:txBody>
                    <a:bodyPr/>
                    <a:lstStyle/>
                    <a:p>
                      <a:pPr algn="ctr"/>
                      <a:r>
                        <a:rPr lang="en-US" sz="1200" dirty="0"/>
                        <a:t>Stability</a:t>
                      </a:r>
                    </a:p>
                  </a:txBody>
                  <a:tcPr anchor="ctr"/>
                </a:tc>
                <a:tc>
                  <a:txBody>
                    <a:bodyPr/>
                    <a:lstStyle/>
                    <a:p>
                      <a:r>
                        <a:rPr lang="en-US" sz="1200" dirty="0"/>
                        <a:t>≤10 ppm/yr</a:t>
                      </a:r>
                    </a:p>
                  </a:txBody>
                  <a:tcPr anchor="ctr"/>
                </a:tc>
                <a:tc>
                  <a:txBody>
                    <a:bodyPr/>
                    <a:lstStyle/>
                    <a:p>
                      <a:r>
                        <a:rPr lang="en-US" sz="1200" dirty="0"/>
                        <a:t>≤20 ppm/yr</a:t>
                      </a:r>
                    </a:p>
                  </a:txBody>
                  <a:tcPr anchor="ctr"/>
                </a:tc>
                <a:tc>
                  <a:txBody>
                    <a:bodyPr/>
                    <a:lstStyle/>
                    <a:p>
                      <a:r>
                        <a:rPr lang="en-US" sz="1200" dirty="0"/>
                        <a:t>≤0.05%/yr (&lt;400 nm) ≤0.01%/yr (&gt;400 nm)</a:t>
                      </a:r>
                    </a:p>
                  </a:txBody>
                  <a:tcPr anchor="ctr"/>
                </a:tc>
                <a:tc>
                  <a:txBody>
                    <a:bodyPr/>
                    <a:lstStyle/>
                    <a:p>
                      <a:r>
                        <a:rPr lang="en-US" sz="1200" dirty="0"/>
                        <a:t>≤0.1%/yr (&lt;400 nm) ≤0.02%/yr (&gt;400 nm)</a:t>
                      </a:r>
                    </a:p>
                  </a:txBody>
                  <a:tcPr anchor="ctr"/>
                </a:tc>
                <a:extLst>
                  <a:ext uri="{0D108BD9-81ED-4DB2-BD59-A6C34878D82A}">
                    <a16:rowId xmlns:a16="http://schemas.microsoft.com/office/drawing/2014/main" val="595427845"/>
                  </a:ext>
                </a:extLst>
              </a:tr>
              <a:tr h="370840">
                <a:tc>
                  <a:txBody>
                    <a:bodyPr/>
                    <a:lstStyle/>
                    <a:p>
                      <a:pPr algn="ctr"/>
                      <a:r>
                        <a:rPr lang="en-US" sz="1200" dirty="0"/>
                        <a:t>Spectral Resolution</a:t>
                      </a:r>
                    </a:p>
                  </a:txBody>
                  <a:tcPr anchor="ctr"/>
                </a:tc>
                <a:tc gridSpan="2">
                  <a:txBody>
                    <a:bodyPr/>
                    <a:lstStyle/>
                    <a:p>
                      <a:pPr algn="ctr"/>
                      <a:r>
                        <a:rPr lang="en-US" sz="1200" dirty="0"/>
                        <a:t>Not Applicable</a:t>
                      </a:r>
                    </a:p>
                  </a:txBody>
                  <a:tcPr anchor="ctr"/>
                </a:tc>
                <a:tc hMerge="1">
                  <a:txBody>
                    <a:bodyPr/>
                    <a:lstStyle/>
                    <a:p>
                      <a:endParaRPr lang="en-US" sz="1400" dirty="0"/>
                    </a:p>
                  </a:txBody>
                  <a:tcPr/>
                </a:tc>
                <a:tc gridSpan="2">
                  <a:txBody>
                    <a:bodyPr/>
                    <a:lstStyle/>
                    <a:p>
                      <a:pPr algn="ctr"/>
                      <a:r>
                        <a:rPr lang="en-US" sz="1200" dirty="0"/>
                        <a:t>≤2 nm (&lt;280 nm)                                                           ≤5 nm (280 – 400 nm)                                                    ≤45 nm (&gt;400 nm)</a:t>
                      </a:r>
                    </a:p>
                  </a:txBody>
                  <a:tcPr anchor="ctr"/>
                </a:tc>
                <a:tc hMerge="1">
                  <a:txBody>
                    <a:bodyPr/>
                    <a:lstStyle/>
                    <a:p>
                      <a:endParaRPr lang="en-US" sz="1400" dirty="0"/>
                    </a:p>
                  </a:txBody>
                  <a:tcPr/>
                </a:tc>
                <a:extLst>
                  <a:ext uri="{0D108BD9-81ED-4DB2-BD59-A6C34878D82A}">
                    <a16:rowId xmlns:a16="http://schemas.microsoft.com/office/drawing/2014/main" val="3969189724"/>
                  </a:ext>
                </a:extLst>
              </a:tr>
              <a:tr h="370840">
                <a:tc>
                  <a:txBody>
                    <a:bodyPr/>
                    <a:lstStyle/>
                    <a:p>
                      <a:pPr algn="ctr"/>
                      <a:r>
                        <a:rPr lang="en-US" sz="1200" dirty="0"/>
                        <a:t>Reporting Frequency</a:t>
                      </a:r>
                    </a:p>
                  </a:txBody>
                  <a:tcPr anchor="ctr"/>
                </a:tc>
                <a:tc gridSpan="2">
                  <a:txBody>
                    <a:bodyPr/>
                    <a:lstStyle/>
                    <a:p>
                      <a:pPr algn="ctr"/>
                      <a:r>
                        <a:rPr lang="en-US" sz="1200" dirty="0"/>
                        <a:t>4 six-hourly averages per day</a:t>
                      </a:r>
                    </a:p>
                  </a:txBody>
                  <a:tcPr anchor="ctr"/>
                </a:tc>
                <a:tc hMerge="1">
                  <a:txBody>
                    <a:bodyPr/>
                    <a:lstStyle/>
                    <a:p>
                      <a:pPr algn="ctr"/>
                      <a:endParaRPr lang="en-US" sz="1400" dirty="0"/>
                    </a:p>
                  </a:txBody>
                  <a:tcPr/>
                </a:tc>
                <a:tc gridSpan="2">
                  <a:txBody>
                    <a:bodyPr/>
                    <a:lstStyle/>
                    <a:p>
                      <a:pPr algn="ctr"/>
                      <a:r>
                        <a:rPr lang="en-US" sz="1200" dirty="0"/>
                        <a:t>2 spectra per day, sampled every 12 hours</a:t>
                      </a:r>
                    </a:p>
                  </a:txBody>
                  <a:tcPr anchor="ctr"/>
                </a:tc>
                <a:tc hMerge="1">
                  <a:txBody>
                    <a:bodyPr/>
                    <a:lstStyle/>
                    <a:p>
                      <a:endParaRPr lang="en-US" sz="1400" dirty="0"/>
                    </a:p>
                  </a:txBody>
                  <a:tcPr/>
                </a:tc>
                <a:extLst>
                  <a:ext uri="{0D108BD9-81ED-4DB2-BD59-A6C34878D82A}">
                    <a16:rowId xmlns:a16="http://schemas.microsoft.com/office/drawing/2014/main" val="1600191779"/>
                  </a:ext>
                </a:extLst>
              </a:tr>
            </a:tbl>
          </a:graphicData>
        </a:graphic>
      </p:graphicFrame>
      <p:sp>
        <p:nvSpPr>
          <p:cNvPr id="8" name="TextBox 7">
            <a:extLst>
              <a:ext uri="{FF2B5EF4-FFF2-40B4-BE49-F238E27FC236}">
                <a16:creationId xmlns:a16="http://schemas.microsoft.com/office/drawing/2014/main" id="{A28C3756-0A52-4044-B3B8-DD9B6C80B126}"/>
              </a:ext>
            </a:extLst>
          </p:cNvPr>
          <p:cNvSpPr txBox="1"/>
          <p:nvPr/>
        </p:nvSpPr>
        <p:spPr>
          <a:xfrm>
            <a:off x="434897" y="5823676"/>
            <a:ext cx="1944763" cy="276999"/>
          </a:xfrm>
          <a:prstGeom prst="rect">
            <a:avLst/>
          </a:prstGeom>
          <a:noFill/>
        </p:spPr>
        <p:txBody>
          <a:bodyPr wrap="none" rtlCol="0">
            <a:spAutoFit/>
          </a:bodyPr>
          <a:lstStyle/>
          <a:p>
            <a:r>
              <a:rPr lang="en-US" sz="1200" dirty="0"/>
              <a:t>NOTE:  1 ppm – 0.0001%</a:t>
            </a:r>
          </a:p>
        </p:txBody>
      </p:sp>
    </p:spTree>
    <p:extLst>
      <p:ext uri="{BB962C8B-B14F-4D97-AF65-F5344CB8AC3E}">
        <p14:creationId xmlns:p14="http://schemas.microsoft.com/office/powerpoint/2010/main" val="1575521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000BF7-F7C5-C64C-9C63-D37F234920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604" y="2049144"/>
            <a:ext cx="3819998" cy="2494795"/>
          </a:xfrm>
          <a:prstGeom prst="rect">
            <a:avLst/>
          </a:prstGeom>
        </p:spPr>
      </p:pic>
      <p:sp>
        <p:nvSpPr>
          <p:cNvPr id="8" name="TextBox 7">
            <a:extLst>
              <a:ext uri="{FF2B5EF4-FFF2-40B4-BE49-F238E27FC236}">
                <a16:creationId xmlns:a16="http://schemas.microsoft.com/office/drawing/2014/main" id="{1ABF1649-8EBF-364E-AA70-7665CE3AE4F2}"/>
              </a:ext>
            </a:extLst>
          </p:cNvPr>
          <p:cNvSpPr txBox="1"/>
          <p:nvPr/>
        </p:nvSpPr>
        <p:spPr>
          <a:xfrm>
            <a:off x="177678" y="1063104"/>
            <a:ext cx="3902558" cy="984885"/>
          </a:xfrm>
          <a:prstGeom prst="rect">
            <a:avLst/>
          </a:prstGeom>
          <a:noFill/>
        </p:spPr>
        <p:txBody>
          <a:bodyPr wrap="square" rtlCol="0">
            <a:spAutoFit/>
          </a:bodyPr>
          <a:lstStyle/>
          <a:p>
            <a:r>
              <a:rPr lang="en-US" sz="1600" b="1" dirty="0"/>
              <a:t>Total Irradiance Monitor (TIM)</a:t>
            </a:r>
          </a:p>
          <a:p>
            <a:pPr marL="285750" indent="-285750">
              <a:buFont typeface="Arial" panose="020B0604020202020204" pitchFamily="34" charset="0"/>
              <a:buChar char="•"/>
            </a:pPr>
            <a:r>
              <a:rPr lang="en-US" sz="1400" dirty="0"/>
              <a:t>TSI is Earth’s predominant energy source</a:t>
            </a:r>
          </a:p>
          <a:p>
            <a:pPr marL="285750" indent="-285750">
              <a:buFont typeface="Arial" panose="020B0604020202020204" pitchFamily="34" charset="0"/>
              <a:buChar char="•"/>
            </a:pPr>
            <a:r>
              <a:rPr lang="en-US" sz="1400" dirty="0"/>
              <a:t>TSIS-2 TIM will extend a 40-plus year uninterrupted measurement record of TSI</a:t>
            </a:r>
          </a:p>
        </p:txBody>
      </p:sp>
      <p:pic>
        <p:nvPicPr>
          <p:cNvPr id="11" name="Picture 10">
            <a:extLst>
              <a:ext uri="{FF2B5EF4-FFF2-40B4-BE49-F238E27FC236}">
                <a16:creationId xmlns:a16="http://schemas.microsoft.com/office/drawing/2014/main" id="{F1849554-6DD1-724A-AD6D-5660EFF59704}"/>
              </a:ext>
            </a:extLst>
          </p:cNvPr>
          <p:cNvPicPr>
            <a:picLocks noChangeAspect="1"/>
          </p:cNvPicPr>
          <p:nvPr/>
        </p:nvPicPr>
        <p:blipFill>
          <a:blip r:embed="rId3"/>
          <a:stretch>
            <a:fillRect/>
          </a:stretch>
        </p:blipFill>
        <p:spPr>
          <a:xfrm>
            <a:off x="4937760" y="2044558"/>
            <a:ext cx="3942486" cy="2430065"/>
          </a:xfrm>
          <a:prstGeom prst="rect">
            <a:avLst/>
          </a:prstGeom>
        </p:spPr>
      </p:pic>
      <p:sp>
        <p:nvSpPr>
          <p:cNvPr id="12" name="TextBox 11">
            <a:extLst>
              <a:ext uri="{FF2B5EF4-FFF2-40B4-BE49-F238E27FC236}">
                <a16:creationId xmlns:a16="http://schemas.microsoft.com/office/drawing/2014/main" id="{C967B61F-1E50-EC4B-8097-0DF5A921946E}"/>
              </a:ext>
            </a:extLst>
          </p:cNvPr>
          <p:cNvSpPr txBox="1"/>
          <p:nvPr/>
        </p:nvSpPr>
        <p:spPr>
          <a:xfrm>
            <a:off x="4518210" y="1038423"/>
            <a:ext cx="4464420" cy="1107996"/>
          </a:xfrm>
          <a:prstGeom prst="rect">
            <a:avLst/>
          </a:prstGeom>
          <a:noFill/>
        </p:spPr>
        <p:txBody>
          <a:bodyPr wrap="square" rtlCol="0">
            <a:spAutoFit/>
          </a:bodyPr>
          <a:lstStyle/>
          <a:p>
            <a:r>
              <a:rPr lang="en-US" sz="1600" b="1" dirty="0"/>
              <a:t>Spectral Irradiance Monitor (SIM)</a:t>
            </a:r>
          </a:p>
          <a:p>
            <a:pPr marL="285750" indent="-285750">
              <a:buFont typeface="Arial" panose="020B0604020202020204" pitchFamily="34" charset="0"/>
              <a:buChar char="•"/>
            </a:pPr>
            <a:r>
              <a:rPr lang="en-US" sz="1400" dirty="0"/>
              <a:t>High accuracy solar irradiance spectra for radiative transfer applications in climate research enables more realistic climate model simulations. </a:t>
            </a:r>
          </a:p>
          <a:p>
            <a:pPr marL="285750" indent="-285750">
              <a:buFont typeface="Arial" panose="020B0604020202020204" pitchFamily="34" charset="0"/>
              <a:buChar char="•"/>
            </a:pPr>
            <a:endParaRPr lang="en-US" sz="800" dirty="0"/>
          </a:p>
        </p:txBody>
      </p:sp>
      <p:pic>
        <p:nvPicPr>
          <p:cNvPr id="10" name="Picture 9">
            <a:extLst>
              <a:ext uri="{FF2B5EF4-FFF2-40B4-BE49-F238E27FC236}">
                <a16:creationId xmlns:a16="http://schemas.microsoft.com/office/drawing/2014/main" id="{56EDC123-30C9-5846-AD4F-B98F7B6DD5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0735" y="3370163"/>
            <a:ext cx="1714500" cy="373550"/>
          </a:xfrm>
          <a:prstGeom prst="rect">
            <a:avLst/>
          </a:prstGeom>
        </p:spPr>
      </p:pic>
      <p:sp>
        <p:nvSpPr>
          <p:cNvPr id="2" name="Title 1">
            <a:extLst>
              <a:ext uri="{FF2B5EF4-FFF2-40B4-BE49-F238E27FC236}">
                <a16:creationId xmlns:a16="http://schemas.microsoft.com/office/drawing/2014/main" id="{92484EF7-0130-9C48-B755-E36A7EB02D66}"/>
              </a:ext>
            </a:extLst>
          </p:cNvPr>
          <p:cNvSpPr>
            <a:spLocks noGrp="1"/>
          </p:cNvSpPr>
          <p:nvPr>
            <p:ph type="title"/>
          </p:nvPr>
        </p:nvSpPr>
        <p:spPr/>
        <p:txBody>
          <a:bodyPr/>
          <a:lstStyle/>
          <a:p>
            <a:r>
              <a:rPr lang="en-US" dirty="0"/>
              <a:t>Payload</a:t>
            </a:r>
          </a:p>
        </p:txBody>
      </p:sp>
      <p:sp>
        <p:nvSpPr>
          <p:cNvPr id="3" name="Date Placeholder 2">
            <a:extLst>
              <a:ext uri="{FF2B5EF4-FFF2-40B4-BE49-F238E27FC236}">
                <a16:creationId xmlns:a16="http://schemas.microsoft.com/office/drawing/2014/main" id="{1F319ABA-C846-7C46-852F-6FA5DB8FCC79}"/>
              </a:ext>
            </a:extLst>
          </p:cNvPr>
          <p:cNvSpPr>
            <a:spLocks noGrp="1"/>
          </p:cNvSpPr>
          <p:nvPr>
            <p:ph type="dt" sz="half" idx="10"/>
          </p:nvPr>
        </p:nvSpPr>
        <p:spPr/>
        <p:txBody>
          <a:bodyPr/>
          <a:lstStyle/>
          <a:p>
            <a:pPr defTabSz="457195"/>
            <a:r>
              <a:rPr lang="en-US"/>
              <a:t>May 19, 2022</a:t>
            </a:r>
            <a:endParaRPr lang="en-US" dirty="0"/>
          </a:p>
        </p:txBody>
      </p:sp>
      <p:sp>
        <p:nvSpPr>
          <p:cNvPr id="4" name="Footer Placeholder 3">
            <a:extLst>
              <a:ext uri="{FF2B5EF4-FFF2-40B4-BE49-F238E27FC236}">
                <a16:creationId xmlns:a16="http://schemas.microsoft.com/office/drawing/2014/main" id="{F0EFB5AB-7C16-6042-BBC7-07E4E42A09DC}"/>
              </a:ext>
            </a:extLst>
          </p:cNvPr>
          <p:cNvSpPr>
            <a:spLocks noGrp="1"/>
          </p:cNvSpPr>
          <p:nvPr>
            <p:ph type="ftr" sz="quarter" idx="11"/>
          </p:nvPr>
        </p:nvSpPr>
        <p:spPr/>
        <p:txBody>
          <a:bodyPr/>
          <a:lstStyle/>
          <a:p>
            <a:r>
              <a:rPr lang="en-US"/>
              <a:t>Sun-Climate Symposium 2022</a:t>
            </a:r>
            <a:endParaRPr lang="en-US" dirty="0"/>
          </a:p>
        </p:txBody>
      </p:sp>
      <p:sp>
        <p:nvSpPr>
          <p:cNvPr id="5" name="Slide Number Placeholder 4">
            <a:extLst>
              <a:ext uri="{FF2B5EF4-FFF2-40B4-BE49-F238E27FC236}">
                <a16:creationId xmlns:a16="http://schemas.microsoft.com/office/drawing/2014/main" id="{BBF0FF41-D816-F04E-B31C-19C200049B3A}"/>
              </a:ext>
            </a:extLst>
          </p:cNvPr>
          <p:cNvSpPr>
            <a:spLocks noGrp="1"/>
          </p:cNvSpPr>
          <p:nvPr>
            <p:ph type="sldNum" sz="quarter" idx="12"/>
          </p:nvPr>
        </p:nvSpPr>
        <p:spPr/>
        <p:txBody>
          <a:bodyPr/>
          <a:lstStyle/>
          <a:p>
            <a:fld id="{4D42BFF5-22C2-EA40-89BF-BE6484108E27}" type="slidenum">
              <a:rPr lang="en-US" smtClean="0"/>
              <a:pPr/>
              <a:t>8</a:t>
            </a:fld>
            <a:endParaRPr lang="en-US" dirty="0"/>
          </a:p>
        </p:txBody>
      </p:sp>
      <p:pic>
        <p:nvPicPr>
          <p:cNvPr id="6" name="Picture 5">
            <a:extLst>
              <a:ext uri="{FF2B5EF4-FFF2-40B4-BE49-F238E27FC236}">
                <a16:creationId xmlns:a16="http://schemas.microsoft.com/office/drawing/2014/main" id="{3B684888-03E6-444A-894A-8A62F9C04898}"/>
              </a:ext>
            </a:extLst>
          </p:cNvPr>
          <p:cNvPicPr>
            <a:picLocks noChangeAspect="1"/>
          </p:cNvPicPr>
          <p:nvPr/>
        </p:nvPicPr>
        <p:blipFill>
          <a:blip r:embed="rId5"/>
          <a:stretch>
            <a:fillRect/>
          </a:stretch>
        </p:blipFill>
        <p:spPr>
          <a:xfrm>
            <a:off x="-5208" y="4690335"/>
            <a:ext cx="4846904" cy="1884907"/>
          </a:xfrm>
          <a:prstGeom prst="rect">
            <a:avLst/>
          </a:prstGeom>
        </p:spPr>
      </p:pic>
      <p:pic>
        <p:nvPicPr>
          <p:cNvPr id="13" name="Picture 12">
            <a:extLst>
              <a:ext uri="{FF2B5EF4-FFF2-40B4-BE49-F238E27FC236}">
                <a16:creationId xmlns:a16="http://schemas.microsoft.com/office/drawing/2014/main" id="{9A22C84F-89FE-5E49-8229-3D6AC3D2537B}"/>
              </a:ext>
            </a:extLst>
          </p:cNvPr>
          <p:cNvPicPr>
            <a:picLocks noChangeAspect="1"/>
          </p:cNvPicPr>
          <p:nvPr/>
        </p:nvPicPr>
        <p:blipFill>
          <a:blip r:embed="rId6"/>
          <a:stretch>
            <a:fillRect/>
          </a:stretch>
        </p:blipFill>
        <p:spPr>
          <a:xfrm>
            <a:off x="5055059" y="4517655"/>
            <a:ext cx="3819998" cy="2057587"/>
          </a:xfrm>
          <a:prstGeom prst="rect">
            <a:avLst/>
          </a:prstGeom>
        </p:spPr>
      </p:pic>
      <p:sp>
        <p:nvSpPr>
          <p:cNvPr id="14" name="Rectangle 13">
            <a:extLst>
              <a:ext uri="{FF2B5EF4-FFF2-40B4-BE49-F238E27FC236}">
                <a16:creationId xmlns:a16="http://schemas.microsoft.com/office/drawing/2014/main" id="{0D831A02-50CC-B844-91A2-24CEF37593FD}"/>
              </a:ext>
            </a:extLst>
          </p:cNvPr>
          <p:cNvSpPr/>
          <p:nvPr/>
        </p:nvSpPr>
        <p:spPr>
          <a:xfrm>
            <a:off x="5798634" y="5982189"/>
            <a:ext cx="289932" cy="1226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5889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18F59-6982-1B42-9EEF-A31001D4DF97}"/>
              </a:ext>
            </a:extLst>
          </p:cNvPr>
          <p:cNvSpPr>
            <a:spLocks noGrp="1"/>
          </p:cNvSpPr>
          <p:nvPr>
            <p:ph type="title"/>
          </p:nvPr>
        </p:nvSpPr>
        <p:spPr/>
        <p:txBody>
          <a:bodyPr/>
          <a:lstStyle/>
          <a:p>
            <a:r>
              <a:rPr lang="en-US" dirty="0"/>
              <a:t>Observatory</a:t>
            </a:r>
          </a:p>
        </p:txBody>
      </p:sp>
      <p:sp>
        <p:nvSpPr>
          <p:cNvPr id="3" name="Date Placeholder 2">
            <a:extLst>
              <a:ext uri="{FF2B5EF4-FFF2-40B4-BE49-F238E27FC236}">
                <a16:creationId xmlns:a16="http://schemas.microsoft.com/office/drawing/2014/main" id="{4E53ED24-E2EB-F947-AC51-3F4D7E1FFDF2}"/>
              </a:ext>
            </a:extLst>
          </p:cNvPr>
          <p:cNvSpPr>
            <a:spLocks noGrp="1"/>
          </p:cNvSpPr>
          <p:nvPr>
            <p:ph type="dt" sz="half" idx="10"/>
          </p:nvPr>
        </p:nvSpPr>
        <p:spPr/>
        <p:txBody>
          <a:bodyPr/>
          <a:lstStyle/>
          <a:p>
            <a:pPr defTabSz="457195"/>
            <a:r>
              <a:rPr lang="en-US"/>
              <a:t>May 19, 2022</a:t>
            </a:r>
            <a:endParaRPr lang="en-US" dirty="0"/>
          </a:p>
        </p:txBody>
      </p:sp>
      <p:sp>
        <p:nvSpPr>
          <p:cNvPr id="4" name="Footer Placeholder 3">
            <a:extLst>
              <a:ext uri="{FF2B5EF4-FFF2-40B4-BE49-F238E27FC236}">
                <a16:creationId xmlns:a16="http://schemas.microsoft.com/office/drawing/2014/main" id="{CC31D160-97F5-EA46-B948-E962B426CEBC}"/>
              </a:ext>
            </a:extLst>
          </p:cNvPr>
          <p:cNvSpPr>
            <a:spLocks noGrp="1"/>
          </p:cNvSpPr>
          <p:nvPr>
            <p:ph type="ftr" sz="quarter" idx="11"/>
          </p:nvPr>
        </p:nvSpPr>
        <p:spPr/>
        <p:txBody>
          <a:bodyPr/>
          <a:lstStyle/>
          <a:p>
            <a:r>
              <a:rPr lang="en-US"/>
              <a:t>Sun-Climate Symposium 2022</a:t>
            </a:r>
            <a:endParaRPr lang="en-US" dirty="0"/>
          </a:p>
        </p:txBody>
      </p:sp>
      <p:sp>
        <p:nvSpPr>
          <p:cNvPr id="5" name="Slide Number Placeholder 4">
            <a:extLst>
              <a:ext uri="{FF2B5EF4-FFF2-40B4-BE49-F238E27FC236}">
                <a16:creationId xmlns:a16="http://schemas.microsoft.com/office/drawing/2014/main" id="{AA6F74A4-23DE-2040-9AF8-9F78772807C6}"/>
              </a:ext>
            </a:extLst>
          </p:cNvPr>
          <p:cNvSpPr>
            <a:spLocks noGrp="1"/>
          </p:cNvSpPr>
          <p:nvPr>
            <p:ph type="sldNum" sz="quarter" idx="12"/>
          </p:nvPr>
        </p:nvSpPr>
        <p:spPr/>
        <p:txBody>
          <a:bodyPr/>
          <a:lstStyle/>
          <a:p>
            <a:fld id="{4D42BFF5-22C2-EA40-89BF-BE6484108E27}" type="slidenum">
              <a:rPr lang="en-US" smtClean="0"/>
              <a:pPr/>
              <a:t>9</a:t>
            </a:fld>
            <a:endParaRPr lang="en-US" dirty="0"/>
          </a:p>
        </p:txBody>
      </p:sp>
      <p:sp>
        <p:nvSpPr>
          <p:cNvPr id="6" name="TextBox 5">
            <a:extLst>
              <a:ext uri="{FF2B5EF4-FFF2-40B4-BE49-F238E27FC236}">
                <a16:creationId xmlns:a16="http://schemas.microsoft.com/office/drawing/2014/main" id="{70DBA889-B4F6-D447-A936-06F0679326EA}"/>
              </a:ext>
            </a:extLst>
          </p:cNvPr>
          <p:cNvSpPr txBox="1"/>
          <p:nvPr/>
        </p:nvSpPr>
        <p:spPr>
          <a:xfrm>
            <a:off x="359590" y="1663970"/>
            <a:ext cx="4376795" cy="4493538"/>
          </a:xfrm>
          <a:prstGeom prst="rect">
            <a:avLst/>
          </a:prstGeom>
          <a:noFill/>
        </p:spPr>
        <p:txBody>
          <a:bodyPr wrap="square" rtlCol="0">
            <a:spAutoFit/>
          </a:bodyPr>
          <a:lstStyle/>
          <a:p>
            <a:r>
              <a:rPr lang="en-US" sz="1600" b="1" dirty="0"/>
              <a:t>Instruments and instrument electronics are mounted on +Z deck of the spacecraft</a:t>
            </a:r>
          </a:p>
          <a:p>
            <a:endParaRPr lang="en-US" sz="1600" b="1" dirty="0"/>
          </a:p>
          <a:p>
            <a:r>
              <a:rPr lang="en-US" sz="1600" b="1" dirty="0"/>
              <a:t>Spacecraft Key Features</a:t>
            </a:r>
          </a:p>
          <a:p>
            <a:pPr marL="285750" indent="-285750">
              <a:buFont typeface="Arial" panose="020B0604020202020204" pitchFamily="34" charset="0"/>
              <a:buChar char="•"/>
            </a:pPr>
            <a:r>
              <a:rPr lang="en-US" sz="1600" dirty="0"/>
              <a:t>3-axis stabilized attitude control</a:t>
            </a:r>
          </a:p>
          <a:p>
            <a:pPr marL="742950" lvl="1" indent="-285750">
              <a:buFont typeface="Arial" panose="020B0604020202020204" pitchFamily="34" charset="0"/>
              <a:buChar char="•"/>
            </a:pPr>
            <a:r>
              <a:rPr lang="en-US" sz="1600" dirty="0"/>
              <a:t>Actuators: Reaction wheels, magnetorquers</a:t>
            </a:r>
          </a:p>
          <a:p>
            <a:pPr marL="742950" lvl="1" indent="-285750">
              <a:buFont typeface="Arial" panose="020B0604020202020204" pitchFamily="34" charset="0"/>
              <a:buChar char="•"/>
            </a:pPr>
            <a:r>
              <a:rPr lang="en-US" sz="1600" dirty="0"/>
              <a:t>Sensors: Star Trackers, Sun Sensors, Magnetometers, Gyros</a:t>
            </a:r>
          </a:p>
          <a:p>
            <a:pPr marL="285750" indent="-285750">
              <a:buFont typeface="Arial" panose="020B0604020202020204" pitchFamily="34" charset="0"/>
              <a:buChar char="•"/>
            </a:pPr>
            <a:r>
              <a:rPr lang="en-US" sz="1600" dirty="0"/>
              <a:t>S-Band Communications</a:t>
            </a:r>
          </a:p>
          <a:p>
            <a:pPr marL="285750" indent="-285750">
              <a:buFont typeface="Arial" panose="020B0604020202020204" pitchFamily="34" charset="0"/>
              <a:buChar char="•"/>
            </a:pPr>
            <a:r>
              <a:rPr lang="en-US" sz="1600" dirty="0"/>
              <a:t>Power generated by 4 solar panels</a:t>
            </a:r>
          </a:p>
          <a:p>
            <a:pPr marL="742950" lvl="1" indent="-285750">
              <a:buFont typeface="Arial" panose="020B0604020202020204" pitchFamily="34" charset="0"/>
              <a:buChar char="•"/>
            </a:pPr>
            <a:r>
              <a:rPr lang="en-US" sz="1600" dirty="0"/>
              <a:t>2 deployable </a:t>
            </a:r>
          </a:p>
          <a:p>
            <a:pPr marL="742950" lvl="1" indent="-285750">
              <a:buFont typeface="Arial" panose="020B0604020202020204" pitchFamily="34" charset="0"/>
              <a:buChar char="•"/>
            </a:pPr>
            <a:r>
              <a:rPr lang="en-US" sz="1600" dirty="0"/>
              <a:t>2 body mounted (1 for tumble only)</a:t>
            </a:r>
          </a:p>
          <a:p>
            <a:pPr marL="285750" indent="-285750">
              <a:buFont typeface="Arial" panose="020B0604020202020204" pitchFamily="34" charset="0"/>
              <a:buChar char="•"/>
            </a:pPr>
            <a:r>
              <a:rPr lang="en-US" sz="1600" dirty="0"/>
              <a:t>Passive and active thermal control </a:t>
            </a:r>
          </a:p>
          <a:p>
            <a:pPr marL="285750" indent="-285750">
              <a:buFont typeface="Arial" panose="020B0604020202020204" pitchFamily="34" charset="0"/>
              <a:buChar char="•"/>
            </a:pPr>
            <a:r>
              <a:rPr lang="en-US" sz="1600" dirty="0"/>
              <a:t>Payload, battery, and –z deck heaters</a:t>
            </a:r>
          </a:p>
          <a:p>
            <a:pPr marL="285750" indent="-285750">
              <a:buFont typeface="Arial" panose="020B0604020202020204" pitchFamily="34" charset="0"/>
              <a:buChar char="•"/>
            </a:pPr>
            <a:r>
              <a:rPr lang="en-US" sz="1600" dirty="0"/>
              <a:t>No propulsion</a:t>
            </a:r>
          </a:p>
          <a:p>
            <a:endParaRPr lang="en-US" sz="1600" b="1" dirty="0"/>
          </a:p>
          <a:p>
            <a:pPr marL="285750" indent="-285750">
              <a:buFont typeface="Arial" panose="020B0604020202020204" pitchFamily="34" charset="0"/>
              <a:buChar char="•"/>
            </a:pPr>
            <a:endParaRPr lang="en-US" sz="1400" dirty="0"/>
          </a:p>
        </p:txBody>
      </p:sp>
      <p:pic>
        <p:nvPicPr>
          <p:cNvPr id="7" name="Picture 4" descr="General Atomics EMS | Web 2.0 Directory">
            <a:extLst>
              <a:ext uri="{FF2B5EF4-FFF2-40B4-BE49-F238E27FC236}">
                <a16:creationId xmlns:a16="http://schemas.microsoft.com/office/drawing/2014/main" id="{D854A65B-C8C2-AA45-BEF0-FE44FF8137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7965" b="33163"/>
          <a:stretch/>
        </p:blipFill>
        <p:spPr bwMode="auto">
          <a:xfrm>
            <a:off x="3026223" y="1071562"/>
            <a:ext cx="3094816" cy="50038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3FF3E98-856E-0346-BD4C-6D21937BEB61}"/>
              </a:ext>
            </a:extLst>
          </p:cNvPr>
          <p:cNvPicPr>
            <a:picLocks noChangeAspect="1"/>
          </p:cNvPicPr>
          <p:nvPr/>
        </p:nvPicPr>
        <p:blipFill>
          <a:blip r:embed="rId3"/>
          <a:stretch>
            <a:fillRect/>
          </a:stretch>
        </p:blipFill>
        <p:spPr>
          <a:xfrm>
            <a:off x="4849404" y="1884114"/>
            <a:ext cx="3935000" cy="3839024"/>
          </a:xfrm>
          <a:prstGeom prst="rect">
            <a:avLst/>
          </a:prstGeom>
        </p:spPr>
      </p:pic>
      <p:sp>
        <p:nvSpPr>
          <p:cNvPr id="8" name="TextBox 7">
            <a:extLst>
              <a:ext uri="{FF2B5EF4-FFF2-40B4-BE49-F238E27FC236}">
                <a16:creationId xmlns:a16="http://schemas.microsoft.com/office/drawing/2014/main" id="{E6352967-5FCD-E845-B560-DF3408238055}"/>
              </a:ext>
            </a:extLst>
          </p:cNvPr>
          <p:cNvSpPr txBox="1"/>
          <p:nvPr/>
        </p:nvSpPr>
        <p:spPr>
          <a:xfrm>
            <a:off x="4787756" y="1586132"/>
            <a:ext cx="1736373" cy="369332"/>
          </a:xfrm>
          <a:prstGeom prst="rect">
            <a:avLst/>
          </a:prstGeom>
          <a:noFill/>
          <a:ln>
            <a:solidFill>
              <a:schemeClr val="tx1"/>
            </a:solidFill>
          </a:ln>
        </p:spPr>
        <p:txBody>
          <a:bodyPr wrap="none" rtlCol="0">
            <a:spAutoFit/>
          </a:bodyPr>
          <a:lstStyle/>
          <a:p>
            <a:r>
              <a:rPr lang="en-US" dirty="0">
                <a:ln>
                  <a:solidFill>
                    <a:sysClr val="windowText" lastClr="000000"/>
                  </a:solidFill>
                </a:ln>
                <a:solidFill>
                  <a:sysClr val="windowText" lastClr="000000"/>
                </a:solidFill>
              </a:rPr>
              <a:t>TIM Instrument</a:t>
            </a:r>
          </a:p>
        </p:txBody>
      </p:sp>
      <p:sp>
        <p:nvSpPr>
          <p:cNvPr id="10" name="TextBox 9">
            <a:extLst>
              <a:ext uri="{FF2B5EF4-FFF2-40B4-BE49-F238E27FC236}">
                <a16:creationId xmlns:a16="http://schemas.microsoft.com/office/drawing/2014/main" id="{FD8E04A5-E761-014C-9D27-48A8E7C3816E}"/>
              </a:ext>
            </a:extLst>
          </p:cNvPr>
          <p:cNvSpPr txBox="1"/>
          <p:nvPr/>
        </p:nvSpPr>
        <p:spPr>
          <a:xfrm>
            <a:off x="5730809" y="5224315"/>
            <a:ext cx="1749197" cy="369332"/>
          </a:xfrm>
          <a:prstGeom prst="rect">
            <a:avLst/>
          </a:prstGeom>
          <a:noFill/>
          <a:ln>
            <a:solidFill>
              <a:schemeClr val="tx1"/>
            </a:solidFill>
          </a:ln>
        </p:spPr>
        <p:txBody>
          <a:bodyPr wrap="none" rtlCol="0">
            <a:spAutoFit/>
          </a:bodyPr>
          <a:lstStyle/>
          <a:p>
            <a:r>
              <a:rPr lang="en-US" dirty="0">
                <a:ln>
                  <a:solidFill>
                    <a:sysClr val="windowText" lastClr="000000"/>
                  </a:solidFill>
                </a:ln>
                <a:solidFill>
                  <a:sysClr val="windowText" lastClr="000000"/>
                </a:solidFill>
              </a:rPr>
              <a:t>SIM Instrument</a:t>
            </a:r>
          </a:p>
        </p:txBody>
      </p:sp>
      <p:cxnSp>
        <p:nvCxnSpPr>
          <p:cNvPr id="12" name="Straight Arrow Connector 11">
            <a:extLst>
              <a:ext uri="{FF2B5EF4-FFF2-40B4-BE49-F238E27FC236}">
                <a16:creationId xmlns:a16="http://schemas.microsoft.com/office/drawing/2014/main" id="{F7409906-9D94-DA43-A718-5D2A657F920D}"/>
              </a:ext>
            </a:extLst>
          </p:cNvPr>
          <p:cNvCxnSpPr>
            <a:cxnSpLocks/>
            <a:stCxn id="8" idx="2"/>
          </p:cNvCxnSpPr>
          <p:nvPr/>
        </p:nvCxnSpPr>
        <p:spPr>
          <a:xfrm>
            <a:off x="5655943" y="1955464"/>
            <a:ext cx="1014012" cy="781239"/>
          </a:xfrm>
          <a:prstGeom prst="straightConnector1">
            <a:avLst/>
          </a:prstGeom>
          <a:ln w="19050"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9B93CC11-69C3-3D47-A2EF-BB5D7500FB3F}"/>
              </a:ext>
            </a:extLst>
          </p:cNvPr>
          <p:cNvCxnSpPr>
            <a:cxnSpLocks/>
            <a:stCxn id="10" idx="0"/>
          </p:cNvCxnSpPr>
          <p:nvPr/>
        </p:nvCxnSpPr>
        <p:spPr>
          <a:xfrm flipV="1">
            <a:off x="6605408" y="3249972"/>
            <a:ext cx="580700" cy="1974343"/>
          </a:xfrm>
          <a:prstGeom prst="straightConnector1">
            <a:avLst/>
          </a:prstGeom>
          <a:ln w="19050"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TextBox 13">
            <a:extLst>
              <a:ext uri="{FF2B5EF4-FFF2-40B4-BE49-F238E27FC236}">
                <a16:creationId xmlns:a16="http://schemas.microsoft.com/office/drawing/2014/main" id="{39E6E977-418A-B54D-B084-1A9DEEF378E4}"/>
              </a:ext>
            </a:extLst>
          </p:cNvPr>
          <p:cNvSpPr txBox="1"/>
          <p:nvPr/>
        </p:nvSpPr>
        <p:spPr>
          <a:xfrm>
            <a:off x="6501828" y="1173455"/>
            <a:ext cx="2467342" cy="369332"/>
          </a:xfrm>
          <a:prstGeom prst="rect">
            <a:avLst/>
          </a:prstGeom>
          <a:noFill/>
          <a:ln>
            <a:solidFill>
              <a:schemeClr val="tx1"/>
            </a:solidFill>
          </a:ln>
        </p:spPr>
        <p:txBody>
          <a:bodyPr wrap="none" rtlCol="0">
            <a:spAutoFit/>
          </a:bodyPr>
          <a:lstStyle/>
          <a:p>
            <a:r>
              <a:rPr lang="en-US" dirty="0">
                <a:ln>
                  <a:solidFill>
                    <a:sysClr val="windowText" lastClr="000000"/>
                  </a:solidFill>
                </a:ln>
                <a:solidFill>
                  <a:sysClr val="windowText" lastClr="000000"/>
                </a:solidFill>
              </a:rPr>
              <a:t>Instrument Electronics</a:t>
            </a:r>
          </a:p>
        </p:txBody>
      </p:sp>
      <p:cxnSp>
        <p:nvCxnSpPr>
          <p:cNvPr id="15" name="Straight Arrow Connector 14">
            <a:extLst>
              <a:ext uri="{FF2B5EF4-FFF2-40B4-BE49-F238E27FC236}">
                <a16:creationId xmlns:a16="http://schemas.microsoft.com/office/drawing/2014/main" id="{E1CB3367-710A-704E-ADE1-1033734857F0}"/>
              </a:ext>
            </a:extLst>
          </p:cNvPr>
          <p:cNvCxnSpPr>
            <a:stCxn id="14" idx="2"/>
          </p:cNvCxnSpPr>
          <p:nvPr/>
        </p:nvCxnSpPr>
        <p:spPr>
          <a:xfrm>
            <a:off x="7735499" y="1542787"/>
            <a:ext cx="144780" cy="57368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6139C6C8-4A47-7A45-AEA9-B842695527A4}"/>
              </a:ext>
            </a:extLst>
          </p:cNvPr>
          <p:cNvCxnSpPr>
            <a:cxnSpLocks/>
            <a:stCxn id="14" idx="2"/>
          </p:cNvCxnSpPr>
          <p:nvPr/>
        </p:nvCxnSpPr>
        <p:spPr>
          <a:xfrm flipH="1">
            <a:off x="7181636" y="1542787"/>
            <a:ext cx="553863" cy="50177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A7468869-3BC5-F246-B107-7CE123474852}"/>
              </a:ext>
            </a:extLst>
          </p:cNvPr>
          <p:cNvSpPr txBox="1"/>
          <p:nvPr/>
        </p:nvSpPr>
        <p:spPr>
          <a:xfrm>
            <a:off x="4711959" y="4534236"/>
            <a:ext cx="1287532" cy="369332"/>
          </a:xfrm>
          <a:prstGeom prst="rect">
            <a:avLst/>
          </a:prstGeom>
          <a:noFill/>
          <a:ln>
            <a:solidFill>
              <a:schemeClr val="tx1"/>
            </a:solidFill>
          </a:ln>
        </p:spPr>
        <p:txBody>
          <a:bodyPr wrap="none" rtlCol="0">
            <a:spAutoFit/>
          </a:bodyPr>
          <a:lstStyle/>
          <a:p>
            <a:r>
              <a:rPr lang="en-US" dirty="0">
                <a:ln>
                  <a:solidFill>
                    <a:sysClr val="windowText" lastClr="000000"/>
                  </a:solidFill>
                </a:ln>
                <a:solidFill>
                  <a:sysClr val="windowText" lastClr="000000"/>
                </a:solidFill>
              </a:rPr>
              <a:t>Spacecraft</a:t>
            </a:r>
          </a:p>
        </p:txBody>
      </p:sp>
      <p:cxnSp>
        <p:nvCxnSpPr>
          <p:cNvPr id="20" name="Straight Arrow Connector 19">
            <a:extLst>
              <a:ext uri="{FF2B5EF4-FFF2-40B4-BE49-F238E27FC236}">
                <a16:creationId xmlns:a16="http://schemas.microsoft.com/office/drawing/2014/main" id="{CDD168FD-0C79-324C-A96F-83440495C0ED}"/>
              </a:ext>
            </a:extLst>
          </p:cNvPr>
          <p:cNvCxnSpPr>
            <a:cxnSpLocks/>
            <a:stCxn id="19" idx="3"/>
          </p:cNvCxnSpPr>
          <p:nvPr/>
        </p:nvCxnSpPr>
        <p:spPr>
          <a:xfrm flipV="1">
            <a:off x="5999491" y="4489807"/>
            <a:ext cx="442406" cy="229095"/>
          </a:xfrm>
          <a:prstGeom prst="straightConnector1">
            <a:avLst/>
          </a:prstGeom>
          <a:ln w="19050"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65989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FF56-CA19-5248-B4C0-A06DCC439941}"/>
              </a:ext>
            </a:extLst>
          </p:cNvPr>
          <p:cNvSpPr>
            <a:spLocks noGrp="1"/>
          </p:cNvSpPr>
          <p:nvPr>
            <p:ph type="title"/>
          </p:nvPr>
        </p:nvSpPr>
        <p:spPr/>
        <p:txBody>
          <a:bodyPr/>
          <a:lstStyle/>
          <a:p>
            <a:r>
              <a:rPr lang="en-US" dirty="0"/>
              <a:t>Ground System</a:t>
            </a:r>
          </a:p>
        </p:txBody>
      </p:sp>
      <p:sp>
        <p:nvSpPr>
          <p:cNvPr id="3" name="Date Placeholder 2">
            <a:extLst>
              <a:ext uri="{FF2B5EF4-FFF2-40B4-BE49-F238E27FC236}">
                <a16:creationId xmlns:a16="http://schemas.microsoft.com/office/drawing/2014/main" id="{D003CEDF-C300-644D-AB08-9D9A45708DAF}"/>
              </a:ext>
            </a:extLst>
          </p:cNvPr>
          <p:cNvSpPr>
            <a:spLocks noGrp="1"/>
          </p:cNvSpPr>
          <p:nvPr>
            <p:ph type="dt" sz="half" idx="10"/>
          </p:nvPr>
        </p:nvSpPr>
        <p:spPr/>
        <p:txBody>
          <a:bodyPr/>
          <a:lstStyle/>
          <a:p>
            <a:pPr defTabSz="457195"/>
            <a:r>
              <a:rPr lang="en-US"/>
              <a:t>May 19, 2022</a:t>
            </a:r>
            <a:endParaRPr lang="en-US" dirty="0"/>
          </a:p>
        </p:txBody>
      </p:sp>
      <p:sp>
        <p:nvSpPr>
          <p:cNvPr id="4" name="Footer Placeholder 3">
            <a:extLst>
              <a:ext uri="{FF2B5EF4-FFF2-40B4-BE49-F238E27FC236}">
                <a16:creationId xmlns:a16="http://schemas.microsoft.com/office/drawing/2014/main" id="{B60DC14B-EC88-E344-9CE7-DC210FC66DE6}"/>
              </a:ext>
            </a:extLst>
          </p:cNvPr>
          <p:cNvSpPr>
            <a:spLocks noGrp="1"/>
          </p:cNvSpPr>
          <p:nvPr>
            <p:ph type="ftr" sz="quarter" idx="11"/>
          </p:nvPr>
        </p:nvSpPr>
        <p:spPr/>
        <p:txBody>
          <a:bodyPr/>
          <a:lstStyle/>
          <a:p>
            <a:r>
              <a:rPr lang="en-US" dirty="0"/>
              <a:t>Sun-Climate Symposium 2022</a:t>
            </a:r>
          </a:p>
        </p:txBody>
      </p:sp>
      <p:sp>
        <p:nvSpPr>
          <p:cNvPr id="5" name="Slide Number Placeholder 4">
            <a:extLst>
              <a:ext uri="{FF2B5EF4-FFF2-40B4-BE49-F238E27FC236}">
                <a16:creationId xmlns:a16="http://schemas.microsoft.com/office/drawing/2014/main" id="{4EAE3238-0428-B34B-BF16-8F2AAFF26163}"/>
              </a:ext>
            </a:extLst>
          </p:cNvPr>
          <p:cNvSpPr>
            <a:spLocks noGrp="1"/>
          </p:cNvSpPr>
          <p:nvPr>
            <p:ph type="sldNum" sz="quarter" idx="12"/>
          </p:nvPr>
        </p:nvSpPr>
        <p:spPr/>
        <p:txBody>
          <a:bodyPr/>
          <a:lstStyle/>
          <a:p>
            <a:fld id="{4D42BFF5-22C2-EA40-89BF-BE6484108E27}" type="slidenum">
              <a:rPr lang="en-US" smtClean="0"/>
              <a:pPr/>
              <a:t>10</a:t>
            </a:fld>
            <a:endParaRPr lang="en-US" dirty="0"/>
          </a:p>
        </p:txBody>
      </p:sp>
      <p:graphicFrame>
        <p:nvGraphicFramePr>
          <p:cNvPr id="6" name="Object 5">
            <a:extLst>
              <a:ext uri="{FF2B5EF4-FFF2-40B4-BE49-F238E27FC236}">
                <a16:creationId xmlns:a16="http://schemas.microsoft.com/office/drawing/2014/main" id="{67F07179-B4AE-6A4F-BFEC-B37BE67A3713}"/>
              </a:ext>
            </a:extLst>
          </p:cNvPr>
          <p:cNvGraphicFramePr>
            <a:graphicFrameLocks noChangeAspect="1"/>
          </p:cNvGraphicFramePr>
          <p:nvPr/>
        </p:nvGraphicFramePr>
        <p:xfrm>
          <a:off x="1022350" y="1060507"/>
          <a:ext cx="7099300" cy="5420974"/>
        </p:xfrm>
        <a:graphic>
          <a:graphicData uri="http://schemas.openxmlformats.org/presentationml/2006/ole">
            <mc:AlternateContent xmlns:mc="http://schemas.openxmlformats.org/markup-compatibility/2006">
              <mc:Choice xmlns:v="urn:schemas-microsoft-com:vml" Requires="v">
                <p:oleObj spid="_x0000_s1034" name="Visio" r:id="rId3" imgW="9267921" imgH="6743700" progId="Visio.Drawing.15">
                  <p:embed/>
                </p:oleObj>
              </mc:Choice>
              <mc:Fallback>
                <p:oleObj name="Visio" r:id="rId3" imgW="9267921" imgH="6743700" progId="Visio.Drawing.15">
                  <p:embed/>
                  <p:pic>
                    <p:nvPicPr>
                      <p:cNvPr id="25" name="Object 24">
                        <a:extLst>
                          <a:ext uri="{FF2B5EF4-FFF2-40B4-BE49-F238E27FC236}">
                            <a16:creationId xmlns:a16="http://schemas.microsoft.com/office/drawing/2014/main" id="{07FAD667-0639-44EE-82FB-7771B6BD4927}"/>
                          </a:ext>
                        </a:extLst>
                      </p:cNvPr>
                      <p:cNvPicPr>
                        <a:picLocks noChangeAspect="1" noChangeArrowheads="1"/>
                      </p:cNvPicPr>
                      <p:nvPr/>
                    </p:nvPicPr>
                    <p:blipFill>
                      <a:blip r:embed="rId4"/>
                      <a:srcRect/>
                      <a:stretch>
                        <a:fillRect/>
                      </a:stretch>
                    </p:blipFill>
                    <p:spPr bwMode="auto">
                      <a:xfrm>
                        <a:off x="1022350" y="1060507"/>
                        <a:ext cx="7099300" cy="5420974"/>
                      </a:xfrm>
                      <a:prstGeom prst="rect">
                        <a:avLst/>
                      </a:prstGeom>
                      <a:noFill/>
                    </p:spPr>
                  </p:pic>
                </p:oleObj>
              </mc:Fallback>
            </mc:AlternateContent>
          </a:graphicData>
        </a:graphic>
      </p:graphicFrame>
    </p:spTree>
    <p:extLst>
      <p:ext uri="{BB962C8B-B14F-4D97-AF65-F5344CB8AC3E}">
        <p14:creationId xmlns:p14="http://schemas.microsoft.com/office/powerpoint/2010/main" val="3229511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0DA5F796-5B9A-4147-A954-312988307338}"/>
              </a:ext>
            </a:extLst>
          </p:cNvPr>
          <p:cNvSpPr>
            <a:spLocks noGrp="1"/>
          </p:cNvSpPr>
          <p:nvPr>
            <p:ph idx="1"/>
          </p:nvPr>
        </p:nvSpPr>
        <p:spPr/>
        <p:txBody>
          <a:bodyPr/>
          <a:lstStyle/>
          <a:p>
            <a:r>
              <a:rPr lang="en-US" sz="2000" dirty="0"/>
              <a:t>Sun/Dark Pointing for Day-to-Day Operations</a:t>
            </a:r>
          </a:p>
          <a:p>
            <a:pPr lvl="1"/>
            <a:r>
              <a:rPr lang="en-US" sz="2000" dirty="0"/>
              <a:t>Tracking the sun for payload observations when in sunlight</a:t>
            </a:r>
          </a:p>
          <a:p>
            <a:pPr lvl="1"/>
            <a:r>
              <a:rPr lang="en-US" sz="2000" dirty="0"/>
              <a:t>Pointing to dark space for dark field calibration when in eclipse (or once per orbit if no eclipse conditions exist)</a:t>
            </a:r>
          </a:p>
          <a:p>
            <a:pPr lvl="2"/>
            <a:r>
              <a:rPr lang="en-US" sz="1800" dirty="0"/>
              <a:t>Instruments pointed anti-velocity direction</a:t>
            </a:r>
          </a:p>
          <a:p>
            <a:r>
              <a:rPr lang="en-US" sz="2000" dirty="0"/>
              <a:t>Intermittent Payload Calibrations</a:t>
            </a:r>
          </a:p>
          <a:p>
            <a:pPr lvl="1"/>
            <a:r>
              <a:rPr lang="en-US" sz="2000" dirty="0"/>
              <a:t>Cruciform Calibration for SIM and Field of View Map for TIM</a:t>
            </a:r>
          </a:p>
          <a:p>
            <a:pPr lvl="1"/>
            <a:r>
              <a:rPr lang="en-US" sz="2000" dirty="0"/>
              <a:t>Sensor calibrations occur every 6 months</a:t>
            </a:r>
          </a:p>
          <a:p>
            <a:pPr lvl="2"/>
            <a:r>
              <a:rPr lang="en-US" sz="1800" dirty="0"/>
              <a:t>Step and stare processes over several orbits</a:t>
            </a:r>
          </a:p>
          <a:p>
            <a:r>
              <a:rPr lang="en-US" sz="2000" dirty="0"/>
              <a:t>Transition to Safe Mode When Necessary</a:t>
            </a:r>
          </a:p>
          <a:p>
            <a:pPr lvl="1"/>
            <a:r>
              <a:rPr lang="en-US" sz="2000" dirty="0"/>
              <a:t>Power and thermally safe Y-Thomson spin when a component fails or out of limit condition is triggered</a:t>
            </a:r>
          </a:p>
          <a:p>
            <a:endParaRPr lang="en-US" dirty="0"/>
          </a:p>
        </p:txBody>
      </p:sp>
      <p:sp>
        <p:nvSpPr>
          <p:cNvPr id="3" name="Date Placeholder 2">
            <a:extLst>
              <a:ext uri="{FF2B5EF4-FFF2-40B4-BE49-F238E27FC236}">
                <a16:creationId xmlns:a16="http://schemas.microsoft.com/office/drawing/2014/main" id="{01155A68-C03A-284C-94C5-E3D6307B49D4}"/>
              </a:ext>
            </a:extLst>
          </p:cNvPr>
          <p:cNvSpPr>
            <a:spLocks noGrp="1"/>
          </p:cNvSpPr>
          <p:nvPr>
            <p:ph type="dt" sz="half" idx="10"/>
          </p:nvPr>
        </p:nvSpPr>
        <p:spPr/>
        <p:txBody>
          <a:bodyPr/>
          <a:lstStyle/>
          <a:p>
            <a:pPr defTabSz="457195"/>
            <a:r>
              <a:rPr lang="en-US"/>
              <a:t>May 19, 2022</a:t>
            </a:r>
            <a:endParaRPr lang="en-US" dirty="0"/>
          </a:p>
        </p:txBody>
      </p:sp>
      <p:sp>
        <p:nvSpPr>
          <p:cNvPr id="4" name="Footer Placeholder 3">
            <a:extLst>
              <a:ext uri="{FF2B5EF4-FFF2-40B4-BE49-F238E27FC236}">
                <a16:creationId xmlns:a16="http://schemas.microsoft.com/office/drawing/2014/main" id="{1E0BD090-F9EC-BB4A-B58A-BF2F02958F16}"/>
              </a:ext>
            </a:extLst>
          </p:cNvPr>
          <p:cNvSpPr>
            <a:spLocks noGrp="1"/>
          </p:cNvSpPr>
          <p:nvPr>
            <p:ph type="ftr" sz="quarter" idx="11"/>
          </p:nvPr>
        </p:nvSpPr>
        <p:spPr/>
        <p:txBody>
          <a:bodyPr/>
          <a:lstStyle/>
          <a:p>
            <a:r>
              <a:rPr lang="en-US" dirty="0"/>
              <a:t>Sun-Climate Symposium 2022</a:t>
            </a:r>
          </a:p>
        </p:txBody>
      </p:sp>
      <p:sp>
        <p:nvSpPr>
          <p:cNvPr id="5" name="Slide Number Placeholder 4">
            <a:extLst>
              <a:ext uri="{FF2B5EF4-FFF2-40B4-BE49-F238E27FC236}">
                <a16:creationId xmlns:a16="http://schemas.microsoft.com/office/drawing/2014/main" id="{C2A837C9-5423-8243-A2D3-5E8BEC9BC40D}"/>
              </a:ext>
            </a:extLst>
          </p:cNvPr>
          <p:cNvSpPr>
            <a:spLocks noGrp="1"/>
          </p:cNvSpPr>
          <p:nvPr>
            <p:ph type="sldNum" sz="quarter" idx="12"/>
          </p:nvPr>
        </p:nvSpPr>
        <p:spPr/>
        <p:txBody>
          <a:bodyPr/>
          <a:lstStyle/>
          <a:p>
            <a:fld id="{4D42BFF5-22C2-EA40-89BF-BE6484108E27}" type="slidenum">
              <a:rPr lang="en-US" smtClean="0"/>
              <a:pPr/>
              <a:t>11</a:t>
            </a:fld>
            <a:endParaRPr lang="en-US" dirty="0"/>
          </a:p>
        </p:txBody>
      </p:sp>
      <p:sp>
        <p:nvSpPr>
          <p:cNvPr id="10" name="Title 9">
            <a:extLst>
              <a:ext uri="{FF2B5EF4-FFF2-40B4-BE49-F238E27FC236}">
                <a16:creationId xmlns:a16="http://schemas.microsoft.com/office/drawing/2014/main" id="{553D8795-A311-D54B-8190-EC988AB9A747}"/>
              </a:ext>
            </a:extLst>
          </p:cNvPr>
          <p:cNvSpPr>
            <a:spLocks noGrp="1"/>
          </p:cNvSpPr>
          <p:nvPr>
            <p:ph type="title"/>
          </p:nvPr>
        </p:nvSpPr>
        <p:spPr/>
        <p:txBody>
          <a:bodyPr/>
          <a:lstStyle/>
          <a:p>
            <a:r>
              <a:rPr lang="en-US" dirty="0"/>
              <a:t>Nominal Operations</a:t>
            </a:r>
          </a:p>
        </p:txBody>
      </p:sp>
    </p:spTree>
    <p:extLst>
      <p:ext uri="{BB962C8B-B14F-4D97-AF65-F5344CB8AC3E}">
        <p14:creationId xmlns:p14="http://schemas.microsoft.com/office/powerpoint/2010/main" val="608877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02C345-478A-934E-AD97-C4624877D2BE}"/>
              </a:ext>
            </a:extLst>
          </p:cNvPr>
          <p:cNvSpPr>
            <a:spLocks noGrp="1"/>
          </p:cNvSpPr>
          <p:nvPr>
            <p:ph idx="1"/>
          </p:nvPr>
        </p:nvSpPr>
        <p:spPr/>
        <p:txBody>
          <a:bodyPr/>
          <a:lstStyle/>
          <a:p>
            <a:r>
              <a:rPr lang="en-US" dirty="0"/>
              <a:t>Planned working launch date Aug. 2024</a:t>
            </a:r>
          </a:p>
          <a:p>
            <a:r>
              <a:rPr lang="en-US" dirty="0"/>
              <a:t>Laboratory for Atmospheric and Space Physics (LASP)</a:t>
            </a:r>
          </a:p>
          <a:p>
            <a:pPr lvl="1"/>
            <a:r>
              <a:rPr lang="en-US" dirty="0"/>
              <a:t>SIM is fully integrated and has begun calibration testing </a:t>
            </a:r>
          </a:p>
          <a:p>
            <a:pPr lvl="1"/>
            <a:r>
              <a:rPr lang="en-US" dirty="0"/>
              <a:t>TIM assembly is nearing completion</a:t>
            </a:r>
          </a:p>
          <a:p>
            <a:pPr lvl="1"/>
            <a:r>
              <a:rPr lang="en-US" dirty="0"/>
              <a:t>TSIS-2 Science Operations Center (TSOC) and and TSIS-2 Science Data Center (TSDS) updates from TSIS-1 are on-going</a:t>
            </a:r>
          </a:p>
          <a:p>
            <a:r>
              <a:rPr lang="en-US" dirty="0"/>
              <a:t>General Atomics (GA)</a:t>
            </a:r>
          </a:p>
          <a:p>
            <a:pPr lvl="1"/>
            <a:r>
              <a:rPr lang="en-US" dirty="0"/>
              <a:t>Spacecraft and Ground System CDR completed Apr. 2022</a:t>
            </a:r>
          </a:p>
          <a:p>
            <a:pPr lvl="1"/>
            <a:r>
              <a:rPr lang="en-US" dirty="0"/>
              <a:t>All major subcontracts are in place</a:t>
            </a:r>
          </a:p>
          <a:p>
            <a:pPr lvl="2"/>
            <a:r>
              <a:rPr lang="en-US" dirty="0"/>
              <a:t>Avionics—Surrey Satellite Technology, Ltd.</a:t>
            </a:r>
          </a:p>
          <a:p>
            <a:pPr lvl="2"/>
            <a:r>
              <a:rPr lang="en-US" dirty="0"/>
              <a:t>Solar Arrays—Sierra Nevada Corp.</a:t>
            </a:r>
          </a:p>
          <a:p>
            <a:pPr lvl="2"/>
            <a:r>
              <a:rPr lang="en-US" dirty="0"/>
              <a:t>Battery—Saft America</a:t>
            </a:r>
          </a:p>
          <a:p>
            <a:pPr lvl="2"/>
            <a:r>
              <a:rPr lang="en-US" dirty="0"/>
              <a:t>Ground Station—Kongsberg Satellite Services (KSAT)</a:t>
            </a:r>
          </a:p>
          <a:p>
            <a:r>
              <a:rPr lang="en-US" dirty="0"/>
              <a:t>Launch Vehicle</a:t>
            </a:r>
          </a:p>
          <a:p>
            <a:pPr lvl="1"/>
            <a:r>
              <a:rPr lang="en-US" dirty="0"/>
              <a:t>To be procured by Kennedy Space Center</a:t>
            </a:r>
          </a:p>
          <a:p>
            <a:pPr lvl="2"/>
            <a:endParaRPr lang="en-US" dirty="0"/>
          </a:p>
        </p:txBody>
      </p:sp>
      <p:sp>
        <p:nvSpPr>
          <p:cNvPr id="3" name="Date Placeholder 2">
            <a:extLst>
              <a:ext uri="{FF2B5EF4-FFF2-40B4-BE49-F238E27FC236}">
                <a16:creationId xmlns:a16="http://schemas.microsoft.com/office/drawing/2014/main" id="{F20490C4-78B2-D742-B6A2-F35A3871739B}"/>
              </a:ext>
            </a:extLst>
          </p:cNvPr>
          <p:cNvSpPr>
            <a:spLocks noGrp="1"/>
          </p:cNvSpPr>
          <p:nvPr>
            <p:ph type="dt" sz="half" idx="10"/>
          </p:nvPr>
        </p:nvSpPr>
        <p:spPr/>
        <p:txBody>
          <a:bodyPr/>
          <a:lstStyle/>
          <a:p>
            <a:pPr defTabSz="457195"/>
            <a:r>
              <a:rPr lang="en-US"/>
              <a:t>May 19, 2022</a:t>
            </a:r>
            <a:endParaRPr lang="en-US" dirty="0"/>
          </a:p>
        </p:txBody>
      </p:sp>
      <p:sp>
        <p:nvSpPr>
          <p:cNvPr id="4" name="Footer Placeholder 3">
            <a:extLst>
              <a:ext uri="{FF2B5EF4-FFF2-40B4-BE49-F238E27FC236}">
                <a16:creationId xmlns:a16="http://schemas.microsoft.com/office/drawing/2014/main" id="{FB57E8C4-DF6F-C349-864E-7F3CB48594F1}"/>
              </a:ext>
            </a:extLst>
          </p:cNvPr>
          <p:cNvSpPr>
            <a:spLocks noGrp="1"/>
          </p:cNvSpPr>
          <p:nvPr>
            <p:ph type="ftr" sz="quarter" idx="11"/>
          </p:nvPr>
        </p:nvSpPr>
        <p:spPr/>
        <p:txBody>
          <a:bodyPr/>
          <a:lstStyle/>
          <a:p>
            <a:r>
              <a:rPr lang="en-US"/>
              <a:t>Sun-Climate Symposium 2022</a:t>
            </a:r>
            <a:endParaRPr lang="en-US" dirty="0"/>
          </a:p>
        </p:txBody>
      </p:sp>
      <p:sp>
        <p:nvSpPr>
          <p:cNvPr id="5" name="Slide Number Placeholder 4">
            <a:extLst>
              <a:ext uri="{FF2B5EF4-FFF2-40B4-BE49-F238E27FC236}">
                <a16:creationId xmlns:a16="http://schemas.microsoft.com/office/drawing/2014/main" id="{35DD0ED4-C6D7-524E-BE28-145A5A115E7E}"/>
              </a:ext>
            </a:extLst>
          </p:cNvPr>
          <p:cNvSpPr>
            <a:spLocks noGrp="1"/>
          </p:cNvSpPr>
          <p:nvPr>
            <p:ph type="sldNum" sz="quarter" idx="12"/>
          </p:nvPr>
        </p:nvSpPr>
        <p:spPr/>
        <p:txBody>
          <a:bodyPr/>
          <a:lstStyle/>
          <a:p>
            <a:fld id="{4D42BFF5-22C2-EA40-89BF-BE6484108E27}" type="slidenum">
              <a:rPr lang="en-US" smtClean="0"/>
              <a:pPr/>
              <a:t>12</a:t>
            </a:fld>
            <a:endParaRPr lang="en-US" dirty="0"/>
          </a:p>
        </p:txBody>
      </p:sp>
      <p:sp>
        <p:nvSpPr>
          <p:cNvPr id="6" name="Title 5">
            <a:extLst>
              <a:ext uri="{FF2B5EF4-FFF2-40B4-BE49-F238E27FC236}">
                <a16:creationId xmlns:a16="http://schemas.microsoft.com/office/drawing/2014/main" id="{427B8AB0-33EC-4145-A8BC-809B9FBE0BA0}"/>
              </a:ext>
            </a:extLst>
          </p:cNvPr>
          <p:cNvSpPr>
            <a:spLocks noGrp="1"/>
          </p:cNvSpPr>
          <p:nvPr>
            <p:ph type="title"/>
          </p:nvPr>
        </p:nvSpPr>
        <p:spPr/>
        <p:txBody>
          <a:bodyPr/>
          <a:lstStyle/>
          <a:p>
            <a:r>
              <a:rPr lang="en-US" dirty="0"/>
              <a:t>TSIS-2 Status</a:t>
            </a:r>
          </a:p>
        </p:txBody>
      </p:sp>
    </p:spTree>
    <p:extLst>
      <p:ext uri="{BB962C8B-B14F-4D97-AF65-F5344CB8AC3E}">
        <p14:creationId xmlns:p14="http://schemas.microsoft.com/office/powerpoint/2010/main" val="3471705506"/>
      </p:ext>
    </p:extLst>
  </p:cSld>
  <p:clrMapOvr>
    <a:masterClrMapping/>
  </p:clrMapOvr>
</p:sld>
</file>

<file path=ppt/theme/theme1.xml><?xml version="1.0" encoding="utf-8"?>
<a:theme xmlns:a="http://schemas.openxmlformats.org/drawingml/2006/main" name="3_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6_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1908</TotalTime>
  <Words>1002</Words>
  <Application>Microsoft Macintosh PowerPoint</Application>
  <PresentationFormat>Letter Paper (8.5x11 in)</PresentationFormat>
  <Paragraphs>146</Paragraphs>
  <Slides>12</Slides>
  <Notes>1</Notes>
  <HiddenSlides>0</HiddenSlides>
  <MMClips>0</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12</vt:i4>
      </vt:variant>
    </vt:vector>
  </HeadingPairs>
  <TitlesOfParts>
    <vt:vector size="18" baseType="lpstr">
      <vt:lpstr>Arial</vt:lpstr>
      <vt:lpstr>Calibri</vt:lpstr>
      <vt:lpstr>Helvetica</vt:lpstr>
      <vt:lpstr>3_Office Theme</vt:lpstr>
      <vt:lpstr>6_Office Theme</vt:lpstr>
      <vt:lpstr>Visio</vt:lpstr>
      <vt:lpstr>PowerPoint Presentation</vt:lpstr>
      <vt:lpstr>TSIS-2 Mission Objectives</vt:lpstr>
      <vt:lpstr>Global Energy Budget</vt:lpstr>
      <vt:lpstr>How Much Does TSI Vary?</vt:lpstr>
      <vt:lpstr>SSI Impact on Arctic Sea Ice</vt:lpstr>
      <vt:lpstr>Mission Concept/Overview</vt:lpstr>
      <vt:lpstr>Level 1 Science Requirements</vt:lpstr>
      <vt:lpstr>Payload</vt:lpstr>
      <vt:lpstr>Observatory</vt:lpstr>
      <vt:lpstr>Ground System</vt:lpstr>
      <vt:lpstr>Nominal Operations</vt:lpstr>
      <vt:lpstr>TSIS-2 Status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Breon, Susan R. (GSFC-4240)</dc:creator>
  <cp:lastModifiedBy>Breon, Susan R. (GSFC-4240)</cp:lastModifiedBy>
  <cp:revision>7</cp:revision>
  <dcterms:created xsi:type="dcterms:W3CDTF">2022-04-30T19:55:05Z</dcterms:created>
  <dcterms:modified xsi:type="dcterms:W3CDTF">2022-05-02T19:16:39Z</dcterms:modified>
</cp:coreProperties>
</file>