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319" r:id="rId3"/>
    <p:sldId id="342" r:id="rId4"/>
    <p:sldId id="344" r:id="rId5"/>
    <p:sldId id="324" r:id="rId6"/>
    <p:sldId id="288" r:id="rId7"/>
    <p:sldId id="347" r:id="rId8"/>
    <p:sldId id="345" r:id="rId9"/>
    <p:sldId id="346" r:id="rId10"/>
    <p:sldId id="348" r:id="rId11"/>
    <p:sldId id="349" r:id="rId12"/>
    <p:sldId id="350" r:id="rId13"/>
    <p:sldId id="352" r:id="rId14"/>
    <p:sldId id="351" r:id="rId15"/>
    <p:sldId id="353" r:id="rId16"/>
    <p:sldId id="354" r:id="rId17"/>
    <p:sldId id="356" r:id="rId18"/>
    <p:sldId id="355" r:id="rId19"/>
    <p:sldId id="340" r:id="rId20"/>
    <p:sldId id="357" r:id="rId2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R. Hickman" initials="RRH" lastIdx="1" clrIdx="0">
    <p:extLst>
      <p:ext uri="{19B8F6BF-5375-455C-9EA6-DF929625EA0E}">
        <p15:presenceInfo xmlns:p15="http://schemas.microsoft.com/office/powerpoint/2012/main" userId="S::rhickman@plasmapros.com::84a3a97d-ad08-4e8d-993d-7cde62a7bd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56" d="100"/>
          <a:sy n="156" d="100"/>
        </p:scale>
        <p:origin x="16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4515" y="399118"/>
            <a:ext cx="4940639" cy="523220"/>
          </a:xfrm>
        </p:spPr>
        <p:txBody>
          <a:bodyPr/>
          <a:lstStyle/>
          <a:p>
            <a:r>
              <a:rPr lang="en-US" dirty="0"/>
              <a:t>Click to edit Master</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33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918" y="282576"/>
            <a:ext cx="1046440" cy="5280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82576"/>
            <a:ext cx="8003117" cy="5280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04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8067" y="282576"/>
            <a:ext cx="8392584" cy="519113"/>
          </a:xfrm>
        </p:spPr>
        <p:txBody>
          <a:bodyPr/>
          <a:lstStyle/>
          <a:p>
            <a:r>
              <a:rPr lang="en-US"/>
              <a:t>Click to edit Master title style</a:t>
            </a:r>
          </a:p>
        </p:txBody>
      </p:sp>
      <p:sp>
        <p:nvSpPr>
          <p:cNvPr id="3" name="Text Placeholder 2"/>
          <p:cNvSpPr>
            <a:spLocks noGrp="1"/>
          </p:cNvSpPr>
          <p:nvPr>
            <p:ph type="body" sz="half" idx="1"/>
          </p:nvPr>
        </p:nvSpPr>
        <p:spPr>
          <a:xfrm>
            <a:off x="609601" y="1371600"/>
            <a:ext cx="5304367"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17167" y="1371600"/>
            <a:ext cx="5306484"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17167" y="3543300"/>
            <a:ext cx="5306484"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24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58067" y="282576"/>
            <a:ext cx="8392584" cy="519113"/>
          </a:xfrm>
        </p:spPr>
        <p:txBody>
          <a:bodyPr/>
          <a:lstStyle/>
          <a:p>
            <a:r>
              <a:rPr lang="en-US"/>
              <a:t>Click to edit Master title style</a:t>
            </a:r>
          </a:p>
        </p:txBody>
      </p:sp>
      <p:sp>
        <p:nvSpPr>
          <p:cNvPr id="3" name="Text Placeholder 2"/>
          <p:cNvSpPr>
            <a:spLocks noGrp="1"/>
          </p:cNvSpPr>
          <p:nvPr>
            <p:ph type="body" sz="half" idx="1"/>
          </p:nvPr>
        </p:nvSpPr>
        <p:spPr>
          <a:xfrm>
            <a:off x="609601" y="1371600"/>
            <a:ext cx="5304367"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17167" y="1371600"/>
            <a:ext cx="5306484" cy="4191000"/>
          </a:xfrm>
        </p:spPr>
        <p:txBody>
          <a:bodyPr/>
          <a:lstStyle/>
          <a:p>
            <a:pPr lvl="0"/>
            <a:r>
              <a:rPr lang="en-US" noProof="0"/>
              <a:t>Click icon to add online image</a:t>
            </a:r>
          </a:p>
        </p:txBody>
      </p:sp>
    </p:spTree>
    <p:extLst>
      <p:ext uri="{BB962C8B-B14F-4D97-AF65-F5344CB8AC3E}">
        <p14:creationId xmlns:p14="http://schemas.microsoft.com/office/powerpoint/2010/main" val="1619028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8067" y="282576"/>
            <a:ext cx="8392584" cy="519113"/>
          </a:xfrm>
        </p:spPr>
        <p:txBody>
          <a:bodyPr/>
          <a:lstStyle/>
          <a:p>
            <a:r>
              <a:rPr lang="en-US"/>
              <a:t>Click to edit Master title style</a:t>
            </a:r>
          </a:p>
        </p:txBody>
      </p:sp>
      <p:sp>
        <p:nvSpPr>
          <p:cNvPr id="3" name="Text Placeholder 2"/>
          <p:cNvSpPr>
            <a:spLocks noGrp="1"/>
          </p:cNvSpPr>
          <p:nvPr>
            <p:ph type="body" sz="half" idx="1"/>
          </p:nvPr>
        </p:nvSpPr>
        <p:spPr>
          <a:xfrm>
            <a:off x="609601" y="1371600"/>
            <a:ext cx="5304367"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7167" y="1371600"/>
            <a:ext cx="5306484"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5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77231"/>
            <a:ext cx="10363200" cy="523220"/>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967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58067" y="282576"/>
            <a:ext cx="8392584" cy="519113"/>
          </a:xfrm>
        </p:spPr>
        <p:txBody>
          <a:bodyPr/>
          <a:lstStyle/>
          <a:p>
            <a:r>
              <a:rPr lang="en-US"/>
              <a:t>Click to edit Master title style</a:t>
            </a:r>
          </a:p>
        </p:txBody>
      </p:sp>
      <p:sp>
        <p:nvSpPr>
          <p:cNvPr id="3" name="Content Placeholder 2"/>
          <p:cNvSpPr>
            <a:spLocks noGrp="1"/>
          </p:cNvSpPr>
          <p:nvPr>
            <p:ph sz="quarter" idx="1"/>
          </p:nvPr>
        </p:nvSpPr>
        <p:spPr>
          <a:xfrm>
            <a:off x="609601" y="13716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17167" y="1371600"/>
            <a:ext cx="5306484"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543300"/>
            <a:ext cx="10814051"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380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158067" y="282576"/>
            <a:ext cx="8392584" cy="519113"/>
          </a:xfrm>
        </p:spPr>
        <p:txBody>
          <a:bodyPr/>
          <a:lstStyle/>
          <a:p>
            <a:r>
              <a:rPr lang="en-US"/>
              <a:t>Click to edit Master title style</a:t>
            </a:r>
          </a:p>
        </p:txBody>
      </p:sp>
      <p:sp>
        <p:nvSpPr>
          <p:cNvPr id="3" name="Content Placeholder 2"/>
          <p:cNvSpPr>
            <a:spLocks noGrp="1"/>
          </p:cNvSpPr>
          <p:nvPr>
            <p:ph sz="quarter" idx="1"/>
          </p:nvPr>
        </p:nvSpPr>
        <p:spPr>
          <a:xfrm>
            <a:off x="609601" y="13716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17167" y="1371600"/>
            <a:ext cx="5306484"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1" y="35433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17167" y="3543300"/>
            <a:ext cx="5306484"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48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58067" y="282576"/>
            <a:ext cx="8392584" cy="519113"/>
          </a:xfrm>
        </p:spPr>
        <p:txBody>
          <a:bodyPr/>
          <a:lstStyle/>
          <a:p>
            <a:r>
              <a:rPr lang="en-US"/>
              <a:t>Click to edit Master title style</a:t>
            </a:r>
          </a:p>
        </p:txBody>
      </p:sp>
      <p:sp>
        <p:nvSpPr>
          <p:cNvPr id="3" name="Content Placeholder 2"/>
          <p:cNvSpPr>
            <a:spLocks noGrp="1"/>
          </p:cNvSpPr>
          <p:nvPr>
            <p:ph sz="half" idx="1"/>
          </p:nvPr>
        </p:nvSpPr>
        <p:spPr>
          <a:xfrm>
            <a:off x="609600" y="1371600"/>
            <a:ext cx="10814051"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43300"/>
            <a:ext cx="10814051"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72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581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371600"/>
            <a:ext cx="530436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17167" y="1371600"/>
            <a:ext cx="5306484"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16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94418"/>
            <a:ext cx="10972800" cy="5232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46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828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0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073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640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7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1">
            <a:extLst>
              <a:ext uri="{FF2B5EF4-FFF2-40B4-BE49-F238E27FC236}">
                <a16:creationId xmlns:a16="http://schemas.microsoft.com/office/drawing/2014/main" id="{4F578229-F070-4B43-817F-CF150E0689AB}"/>
              </a:ext>
            </a:extLst>
          </p:cNvPr>
          <p:cNvGrpSpPr>
            <a:grpSpLocks/>
          </p:cNvGrpSpPr>
          <p:nvPr/>
        </p:nvGrpSpPr>
        <p:grpSpPr bwMode="auto">
          <a:xfrm>
            <a:off x="476251" y="1109663"/>
            <a:ext cx="11214100" cy="74612"/>
            <a:chOff x="162" y="720"/>
            <a:chExt cx="5298" cy="47"/>
          </a:xfrm>
          <a:solidFill>
            <a:srgbClr val="132857"/>
          </a:solidFill>
          <a:effectLst/>
          <a:scene3d>
            <a:camera prst="orthographicFront"/>
            <a:lightRig rig="threePt" dir="t"/>
          </a:scene3d>
        </p:grpSpPr>
        <p:sp>
          <p:nvSpPr>
            <p:cNvPr id="1032" name="Rectangle 80">
              <a:extLst>
                <a:ext uri="{FF2B5EF4-FFF2-40B4-BE49-F238E27FC236}">
                  <a16:creationId xmlns:a16="http://schemas.microsoft.com/office/drawing/2014/main" id="{04B2E16F-9C62-AC42-832A-C7E47CCB95A2}"/>
                </a:ext>
              </a:extLst>
            </p:cNvPr>
            <p:cNvSpPr>
              <a:spLocks noChangeArrowheads="1"/>
            </p:cNvSpPr>
            <p:nvPr/>
          </p:nvSpPr>
          <p:spPr bwMode="blackGray">
            <a:xfrm>
              <a:off x="2811" y="720"/>
              <a:ext cx="2649" cy="47"/>
            </a:xfrm>
            <a:prstGeom prst="rect">
              <a:avLst/>
            </a:prstGeom>
            <a:grpFill/>
            <a:ln w="9525">
              <a:miter lim="800000"/>
              <a:headEnd/>
              <a:tailEnd/>
            </a:ln>
            <a:sp3d extrusionH="201600" prstMaterial="legacyMatte">
              <a:bevelT w="13500" h="13500" prst="angle"/>
              <a:bevelB w="13500" h="13500" prst="angle"/>
              <a:extrusionClr>
                <a:schemeClr val="tx1"/>
              </a:extrusionClr>
              <a:contourClr>
                <a:schemeClr val="hlink"/>
              </a:contourClr>
            </a:sp3d>
          </p:spPr>
          <p:txBody>
            <a:bodyPr wrap="none" anchor="ctr">
              <a:flatTx/>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2400"/>
            </a:p>
          </p:txBody>
        </p:sp>
        <p:sp>
          <p:nvSpPr>
            <p:cNvPr id="1033" name="Rectangle 64">
              <a:extLst>
                <a:ext uri="{FF2B5EF4-FFF2-40B4-BE49-F238E27FC236}">
                  <a16:creationId xmlns:a16="http://schemas.microsoft.com/office/drawing/2014/main" id="{8E9B0737-D5DE-8741-8650-5EF6286401A9}"/>
                </a:ext>
              </a:extLst>
            </p:cNvPr>
            <p:cNvSpPr>
              <a:spLocks noChangeArrowheads="1"/>
            </p:cNvSpPr>
            <p:nvPr/>
          </p:nvSpPr>
          <p:spPr bwMode="blackGray">
            <a:xfrm>
              <a:off x="162" y="720"/>
              <a:ext cx="2649" cy="47"/>
            </a:xfrm>
            <a:prstGeom prst="rect">
              <a:avLst/>
            </a:prstGeom>
            <a:grpFill/>
            <a:ln w="9525">
              <a:miter lim="800000"/>
              <a:headEnd/>
              <a:tailEnd/>
            </a:ln>
            <a:sp3d extrusionH="201600" prstMaterial="legacyMatte">
              <a:bevelT w="13500" h="13500" prst="angle"/>
              <a:bevelB w="13500" h="13500" prst="angle"/>
              <a:extrusionClr>
                <a:schemeClr val="tx1"/>
              </a:extrusionClr>
              <a:contourClr>
                <a:srgbClr val="FFFF00"/>
              </a:contourClr>
            </a:sp3d>
          </p:spPr>
          <p:txBody>
            <a:bodyPr wrap="none" anchor="ctr">
              <a:flatTx/>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sz="2400"/>
            </a:p>
          </p:txBody>
        </p:sp>
      </p:grpSp>
      <p:sp>
        <p:nvSpPr>
          <p:cNvPr id="44097" name="Rectangle 65">
            <a:extLst>
              <a:ext uri="{FF2B5EF4-FFF2-40B4-BE49-F238E27FC236}">
                <a16:creationId xmlns:a16="http://schemas.microsoft.com/office/drawing/2014/main" id="{CAE3BEF7-6B6D-7845-A86B-A1330A302DBB}"/>
              </a:ext>
            </a:extLst>
          </p:cNvPr>
          <p:cNvSpPr>
            <a:spLocks noGrp="1" noChangeArrowheads="1"/>
          </p:cNvSpPr>
          <p:nvPr>
            <p:ph type="title"/>
          </p:nvPr>
        </p:nvSpPr>
        <p:spPr bwMode="auto">
          <a:xfrm>
            <a:off x="2884516" y="403225"/>
            <a:ext cx="5216282" cy="5191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dirty="0"/>
              <a:t>Click to edit Master</a:t>
            </a:r>
          </a:p>
        </p:txBody>
      </p:sp>
      <p:sp>
        <p:nvSpPr>
          <p:cNvPr id="1028" name="Rectangle 66">
            <a:extLst>
              <a:ext uri="{FF2B5EF4-FFF2-40B4-BE49-F238E27FC236}">
                <a16:creationId xmlns:a16="http://schemas.microsoft.com/office/drawing/2014/main" id="{EAD365B4-8FF0-4508-82ED-DC72F7700629}"/>
              </a:ext>
            </a:extLst>
          </p:cNvPr>
          <p:cNvSpPr>
            <a:spLocks noGrp="1" noChangeArrowheads="1"/>
          </p:cNvSpPr>
          <p:nvPr>
            <p:ph type="body" idx="1"/>
          </p:nvPr>
        </p:nvSpPr>
        <p:spPr bwMode="auto">
          <a:xfrm>
            <a:off x="609600" y="1371600"/>
            <a:ext cx="1081405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4111" name="Text Box 79">
            <a:extLst>
              <a:ext uri="{FF2B5EF4-FFF2-40B4-BE49-F238E27FC236}">
                <a16:creationId xmlns:a16="http://schemas.microsoft.com/office/drawing/2014/main" id="{50833DA8-04B1-DF49-A851-8BA87E03ABCB}"/>
              </a:ext>
            </a:extLst>
          </p:cNvPr>
          <p:cNvSpPr txBox="1">
            <a:spLocks noChangeArrowheads="1"/>
          </p:cNvSpPr>
          <p:nvPr/>
        </p:nvSpPr>
        <p:spPr bwMode="auto">
          <a:xfrm>
            <a:off x="11635317" y="6613526"/>
            <a:ext cx="556683" cy="244475"/>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fld id="{024719A7-1396-479D-871B-0B4158606380}" type="slidenum">
              <a:rPr lang="en-US" altLang="en-US" sz="1000" i="1" smtClean="0">
                <a:latin typeface="Arial Black" panose="020B0604020202020204" pitchFamily="34" charset="0"/>
              </a:rPr>
              <a:pPr eaLnBrk="1" hangingPunct="1">
                <a:spcBef>
                  <a:spcPct val="50000"/>
                </a:spcBef>
                <a:defRPr/>
              </a:pPr>
              <a:t>‹#›</a:t>
            </a:fld>
            <a:endParaRPr lang="en-US" altLang="en-US" sz="1000" i="1">
              <a:latin typeface="Arial Black" panose="020B0604020202020204" pitchFamily="34" charset="0"/>
            </a:endParaRPr>
          </a:p>
        </p:txBody>
      </p:sp>
      <p:pic>
        <p:nvPicPr>
          <p:cNvPr id="9" name="Picture 1">
            <a:extLst>
              <a:ext uri="{FF2B5EF4-FFF2-40B4-BE49-F238E27FC236}">
                <a16:creationId xmlns:a16="http://schemas.microsoft.com/office/drawing/2014/main" id="{F6697A45-2D31-41D1-B76F-8FDA3CFB94BE}"/>
              </a:ext>
            </a:extLst>
          </p:cNvPr>
          <p:cNvPicPr>
            <a:picLocks noChangeAspect="1"/>
          </p:cNvPicPr>
          <p:nvPr userDrawn="1"/>
        </p:nvPicPr>
        <p:blipFill>
          <a:blip r:embed="rId19">
            <a:extLst>
              <a:ext uri="{28A0092B-C50C-407E-A947-70E740481C1C}">
                <a14:useLocalDpi xmlns:a14="http://schemas.microsoft.com/office/drawing/2010/main"/>
              </a:ext>
            </a:extLst>
          </a:blip>
          <a:srcRect/>
          <a:stretch>
            <a:fillRect/>
          </a:stretch>
        </p:blipFill>
        <p:spPr bwMode="auto">
          <a:xfrm>
            <a:off x="609600" y="490056"/>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4C155E2-0748-42FE-8917-9731389B357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100798" y="318297"/>
            <a:ext cx="3589553" cy="688968"/>
          </a:xfrm>
          <a:prstGeom prst="rect">
            <a:avLst/>
          </a:prstGeom>
        </p:spPr>
      </p:pic>
    </p:spTree>
    <p:extLst>
      <p:ext uri="{BB962C8B-B14F-4D97-AF65-F5344CB8AC3E}">
        <p14:creationId xmlns:p14="http://schemas.microsoft.com/office/powerpoint/2010/main" val="2640054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mj-lt"/>
          <a:ea typeface="MS PGothic" panose="020B0600070205080204" pitchFamily="34" charset="-128"/>
          <a:cs typeface="MS PGothic" charset="0"/>
        </a:defRPr>
      </a:lvl1pPr>
      <a:lvl2pPr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ea typeface="MS PGothic" panose="020B0600070205080204" pitchFamily="34" charset="-128"/>
          <a:cs typeface="MS PGothic" charset="0"/>
        </a:defRPr>
      </a:lvl2pPr>
      <a:lvl3pPr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ea typeface="MS PGothic" panose="020B0600070205080204" pitchFamily="34" charset="-128"/>
          <a:cs typeface="MS PGothic" charset="0"/>
        </a:defRPr>
      </a:lvl3pPr>
      <a:lvl4pPr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ea typeface="MS PGothic" panose="020B0600070205080204" pitchFamily="34" charset="-128"/>
          <a:cs typeface="MS PGothic" charset="0"/>
        </a:defRPr>
      </a:lvl4pPr>
      <a:lvl5pPr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defRPr>
      </a:lvl6pPr>
      <a:lvl7pPr marL="914400"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defRPr>
      </a:lvl7pPr>
      <a:lvl8pPr marL="1371600"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defRPr>
      </a:lvl8pPr>
      <a:lvl9pPr marL="1828800" algn="ctr" rtl="0" eaLnBrk="1" fontAlgn="base" hangingPunct="1">
        <a:spcBef>
          <a:spcPct val="0"/>
        </a:spcBef>
        <a:spcAft>
          <a:spcPct val="0"/>
        </a:spcAft>
        <a:defRPr sz="2800"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1" fontAlgn="base" hangingPunct="1">
        <a:spcBef>
          <a:spcPct val="20000"/>
        </a:spcBef>
        <a:spcAft>
          <a:spcPct val="0"/>
        </a:spcAft>
        <a:buClr>
          <a:srgbClr val="003399"/>
        </a:buClr>
        <a:buSzPct val="75000"/>
        <a:buFont typeface="Wingdings" panose="05000000000000000000" pitchFamily="2" charset="2"/>
        <a:buChar char="n"/>
        <a:defRPr sz="3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Clr>
          <a:schemeClr val="hlink"/>
        </a:buClr>
        <a:buSzPct val="70000"/>
        <a:buFont typeface="Wingdings" panose="05000000000000000000" pitchFamily="2" charset="2"/>
        <a:buChar char="n"/>
        <a:defRPr sz="28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Clr>
          <a:schemeClr val="tx1"/>
        </a:buClr>
        <a:buSzPct val="85000"/>
        <a:buChar char="•"/>
        <a:defRPr sz="20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lr>
          <a:schemeClr val="tx1"/>
        </a:buClr>
        <a:buSzPct val="8500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0A20-ACE3-4CB0-B853-A1D3DB54750B}"/>
              </a:ext>
            </a:extLst>
          </p:cNvPr>
          <p:cNvSpPr>
            <a:spLocks noGrp="1"/>
          </p:cNvSpPr>
          <p:nvPr>
            <p:ph type="ctrTitle"/>
          </p:nvPr>
        </p:nvSpPr>
        <p:spPr>
          <a:xfrm>
            <a:off x="501919" y="1828800"/>
            <a:ext cx="11188161" cy="436676"/>
          </a:xfrm>
          <a:solidFill>
            <a:schemeClr val="bg1"/>
          </a:solidFill>
        </p:spPr>
        <p:txBody>
          <a:bodyPr/>
          <a:lstStyle/>
          <a:p>
            <a:pPr algn="ctr"/>
            <a:r>
              <a:rPr lang="en-US" sz="2400" dirty="0"/>
              <a:t>100 mN Green Monopropellant ASCENT Thruster Development</a:t>
            </a:r>
          </a:p>
        </p:txBody>
      </p:sp>
      <p:sp>
        <p:nvSpPr>
          <p:cNvPr id="9" name="TextBox 8">
            <a:extLst>
              <a:ext uri="{FF2B5EF4-FFF2-40B4-BE49-F238E27FC236}">
                <a16:creationId xmlns:a16="http://schemas.microsoft.com/office/drawing/2014/main" id="{4AFC8E01-388C-499B-905B-4572925F589C}"/>
              </a:ext>
            </a:extLst>
          </p:cNvPr>
          <p:cNvSpPr txBox="1"/>
          <p:nvPr/>
        </p:nvSpPr>
        <p:spPr>
          <a:xfrm>
            <a:off x="488272" y="2943570"/>
            <a:ext cx="11188162" cy="2708434"/>
          </a:xfrm>
          <a:prstGeom prst="rect">
            <a:avLst/>
          </a:prstGeom>
          <a:noFill/>
        </p:spPr>
        <p:txBody>
          <a:bodyPr wrap="square">
            <a:spAutoFit/>
          </a:bodyPr>
          <a:lstStyle/>
          <a:p>
            <a:pPr algn="ctr"/>
            <a:r>
              <a:rPr lang="en-US" sz="1400" dirty="0">
                <a:solidFill>
                  <a:schemeClr val="tx1"/>
                </a:solidFill>
                <a:effectLst/>
                <a:latin typeface="+mj-lt"/>
              </a:rPr>
              <a:t>Tomas Hasanof, Tim McKechnie, Michael Zaluki, Mckenzie Kilcoin</a:t>
            </a:r>
            <a:endParaRPr lang="en-US" sz="1400" dirty="0">
              <a:latin typeface="+mj-lt"/>
            </a:endParaRPr>
          </a:p>
          <a:p>
            <a:pPr algn="ctr"/>
            <a:r>
              <a:rPr lang="en-US" sz="1400" dirty="0">
                <a:solidFill>
                  <a:schemeClr val="tx1"/>
                </a:solidFill>
                <a:effectLst/>
                <a:latin typeface="+mj-lt"/>
              </a:rPr>
              <a:t>Plasma Processes, Huntsville, AL, USA</a:t>
            </a:r>
          </a:p>
          <a:p>
            <a:pPr algn="ctr"/>
            <a:br>
              <a:rPr lang="en-US" sz="1400" dirty="0">
                <a:solidFill>
                  <a:schemeClr val="tx1"/>
                </a:solidFill>
                <a:effectLst/>
                <a:latin typeface="+mj-lt"/>
              </a:rPr>
            </a:br>
            <a:br>
              <a:rPr lang="en-US" sz="1400" dirty="0">
                <a:solidFill>
                  <a:schemeClr val="tx1"/>
                </a:solidFill>
                <a:effectLst/>
                <a:latin typeface="+mj-lt"/>
              </a:rPr>
            </a:br>
            <a:r>
              <a:rPr lang="en-US" sz="1400" dirty="0">
                <a:solidFill>
                  <a:schemeClr val="tx1"/>
                </a:solidFill>
                <a:effectLst/>
                <a:latin typeface="+mj-lt"/>
              </a:rPr>
              <a:t>Daniel Cavender </a:t>
            </a:r>
          </a:p>
          <a:p>
            <a:pPr algn="ctr"/>
            <a:r>
              <a:rPr lang="en-US" sz="1400" dirty="0">
                <a:solidFill>
                  <a:schemeClr val="tx1"/>
                </a:solidFill>
                <a:effectLst/>
                <a:latin typeface="+mj-lt"/>
              </a:rPr>
              <a:t>NASA Marshall Space Flight Center, Huntsville, AL, USA</a:t>
            </a:r>
            <a:br>
              <a:rPr lang="en-US" sz="1400" dirty="0">
                <a:solidFill>
                  <a:schemeClr val="tx1"/>
                </a:solidFill>
                <a:effectLst/>
                <a:latin typeface="+mj-lt"/>
              </a:rPr>
            </a:br>
            <a:br>
              <a:rPr lang="en-US" sz="1400" dirty="0">
                <a:solidFill>
                  <a:schemeClr val="tx1"/>
                </a:solidFill>
                <a:effectLst/>
                <a:latin typeface="+mj-lt"/>
              </a:rPr>
            </a:br>
            <a:endParaRPr lang="en-US" sz="1600" b="1" dirty="0">
              <a:solidFill>
                <a:schemeClr val="tx1"/>
              </a:solidFill>
              <a:effectLst/>
              <a:latin typeface="+mj-lt"/>
            </a:endParaRPr>
          </a:p>
          <a:p>
            <a:pPr algn="ctr"/>
            <a:endParaRPr lang="en-US" sz="1600" b="1" dirty="0">
              <a:latin typeface="+mj-lt"/>
              <a:ea typeface="Times New Roman"/>
            </a:endParaRPr>
          </a:p>
          <a:p>
            <a:pPr algn="ctr"/>
            <a:br>
              <a:rPr lang="en-US" sz="1600" b="1" dirty="0">
                <a:solidFill>
                  <a:schemeClr val="tx1"/>
                </a:solidFill>
                <a:effectLst/>
                <a:latin typeface="+mj-lt"/>
                <a:ea typeface="Times New Roman"/>
              </a:rPr>
            </a:br>
            <a:r>
              <a:rPr lang="en-US" b="1" dirty="0">
                <a:effectLst/>
                <a:latin typeface="+mj-lt"/>
                <a:ea typeface="Times New Roman"/>
              </a:rPr>
              <a:t>Space Propulsion, Estoril, Portugal, 09-13 MAY 2022</a:t>
            </a:r>
            <a:endParaRPr lang="en-US" b="1" dirty="0">
              <a:latin typeface="+mj-lt"/>
            </a:endParaRPr>
          </a:p>
        </p:txBody>
      </p:sp>
    </p:spTree>
    <p:extLst>
      <p:ext uri="{BB962C8B-B14F-4D97-AF65-F5344CB8AC3E}">
        <p14:creationId xmlns:p14="http://schemas.microsoft.com/office/powerpoint/2010/main" val="59893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490280"/>
          </a:xfrm>
        </p:spPr>
        <p:txBody>
          <a:bodyPr/>
          <a:lstStyle/>
          <a:p>
            <a:r>
              <a:rPr lang="en-US" dirty="0"/>
              <a:t>NASA SBIR Phase II-E (12 months)</a:t>
            </a:r>
          </a:p>
          <a:p>
            <a:pPr lvl="1"/>
            <a:r>
              <a:rPr lang="en-US" dirty="0"/>
              <a:t>Improved Thruster from Phase II</a:t>
            </a:r>
          </a:p>
          <a:p>
            <a:pPr lvl="1"/>
            <a:r>
              <a:rPr lang="en-US" dirty="0"/>
              <a:t>Flight prototype design using some AM parts</a:t>
            </a:r>
          </a:p>
          <a:p>
            <a:pPr lvl="1"/>
            <a:r>
              <a:rPr lang="en-US" dirty="0"/>
              <a:t>Good thermal and structural design</a:t>
            </a:r>
          </a:p>
          <a:p>
            <a:pPr lvl="1"/>
            <a:endParaRPr lang="en-US" dirty="0"/>
          </a:p>
        </p:txBody>
      </p:sp>
      <p:pic>
        <p:nvPicPr>
          <p:cNvPr id="6" name="Picture 5">
            <a:extLst>
              <a:ext uri="{FF2B5EF4-FFF2-40B4-BE49-F238E27FC236}">
                <a16:creationId xmlns:a16="http://schemas.microsoft.com/office/drawing/2014/main" id="{4BA42E0B-108D-4E2F-827C-6D86CD4B9D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9083" y="3677181"/>
            <a:ext cx="3000711" cy="2545071"/>
          </a:xfrm>
          <a:prstGeom prst="rect">
            <a:avLst/>
          </a:prstGeom>
        </p:spPr>
      </p:pic>
      <p:pic>
        <p:nvPicPr>
          <p:cNvPr id="7" name="Picture 6">
            <a:extLst>
              <a:ext uri="{FF2B5EF4-FFF2-40B4-BE49-F238E27FC236}">
                <a16:creationId xmlns:a16="http://schemas.microsoft.com/office/drawing/2014/main" id="{1E7107FE-B254-4A96-B7E4-3EC00595E7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73"/>
          <a:stretch/>
        </p:blipFill>
        <p:spPr>
          <a:xfrm>
            <a:off x="6567799" y="3695363"/>
            <a:ext cx="3615622" cy="2564044"/>
          </a:xfrm>
          <a:prstGeom prst="rect">
            <a:avLst/>
          </a:prstGeom>
        </p:spPr>
      </p:pic>
      <p:sp>
        <p:nvSpPr>
          <p:cNvPr id="8" name="TextBox 7">
            <a:extLst>
              <a:ext uri="{FF2B5EF4-FFF2-40B4-BE49-F238E27FC236}">
                <a16:creationId xmlns:a16="http://schemas.microsoft.com/office/drawing/2014/main" id="{2B5E2EBA-20ED-4022-8843-D5E2313D320F}"/>
              </a:ext>
            </a:extLst>
          </p:cNvPr>
          <p:cNvSpPr txBox="1"/>
          <p:nvPr/>
        </p:nvSpPr>
        <p:spPr>
          <a:xfrm>
            <a:off x="1255049" y="6222252"/>
            <a:ext cx="4579934" cy="307777"/>
          </a:xfrm>
          <a:prstGeom prst="rect">
            <a:avLst/>
          </a:prstGeom>
          <a:noFill/>
        </p:spPr>
        <p:txBody>
          <a:bodyPr wrap="square" rtlCol="0">
            <a:spAutoFit/>
          </a:bodyPr>
          <a:lstStyle/>
          <a:p>
            <a:pPr algn="ctr"/>
            <a:r>
              <a:rPr lang="en-US" sz="1400" i="1" dirty="0"/>
              <a:t>100 mN Phase II-E Thruster</a:t>
            </a:r>
          </a:p>
        </p:txBody>
      </p:sp>
      <p:sp>
        <p:nvSpPr>
          <p:cNvPr id="9" name="TextBox 8">
            <a:extLst>
              <a:ext uri="{FF2B5EF4-FFF2-40B4-BE49-F238E27FC236}">
                <a16:creationId xmlns:a16="http://schemas.microsoft.com/office/drawing/2014/main" id="{F02EB3E8-1F16-44A6-B00A-2ACE16060D2A}"/>
              </a:ext>
            </a:extLst>
          </p:cNvPr>
          <p:cNvSpPr txBox="1"/>
          <p:nvPr/>
        </p:nvSpPr>
        <p:spPr>
          <a:xfrm>
            <a:off x="6085643" y="6259407"/>
            <a:ext cx="4579934" cy="307777"/>
          </a:xfrm>
          <a:prstGeom prst="rect">
            <a:avLst/>
          </a:prstGeom>
          <a:noFill/>
        </p:spPr>
        <p:txBody>
          <a:bodyPr wrap="square" rtlCol="0">
            <a:spAutoFit/>
          </a:bodyPr>
          <a:lstStyle/>
          <a:p>
            <a:pPr algn="ctr"/>
            <a:r>
              <a:rPr lang="en-US" sz="1400" i="1" dirty="0"/>
              <a:t>100 mN Phase II-E Thruster during Hot Fire Testing</a:t>
            </a:r>
          </a:p>
        </p:txBody>
      </p:sp>
    </p:spTree>
    <p:extLst>
      <p:ext uri="{BB962C8B-B14F-4D97-AF65-F5344CB8AC3E}">
        <p14:creationId xmlns:p14="http://schemas.microsoft.com/office/powerpoint/2010/main" val="223765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490280"/>
          </a:xfrm>
        </p:spPr>
        <p:txBody>
          <a:bodyPr/>
          <a:lstStyle/>
          <a:p>
            <a:r>
              <a:rPr lang="en-US" dirty="0"/>
              <a:t>NASA SBIR Phase III (12 months)</a:t>
            </a:r>
          </a:p>
          <a:p>
            <a:pPr lvl="1"/>
            <a:r>
              <a:rPr lang="en-US" dirty="0"/>
              <a:t>Improved Thruster from Phase II-E</a:t>
            </a:r>
          </a:p>
          <a:p>
            <a:pPr lvl="1"/>
            <a:r>
              <a:rPr lang="en-US" dirty="0"/>
              <a:t>Optimized catalyst and thermal standoff</a:t>
            </a:r>
          </a:p>
          <a:p>
            <a:pPr lvl="1"/>
            <a:r>
              <a:rPr lang="en-US" dirty="0"/>
              <a:t>Flight thermal and structural design</a:t>
            </a:r>
          </a:p>
          <a:p>
            <a:pPr lvl="1"/>
            <a:endParaRPr lang="en-US" dirty="0"/>
          </a:p>
        </p:txBody>
      </p:sp>
      <p:sp>
        <p:nvSpPr>
          <p:cNvPr id="8" name="TextBox 7">
            <a:extLst>
              <a:ext uri="{FF2B5EF4-FFF2-40B4-BE49-F238E27FC236}">
                <a16:creationId xmlns:a16="http://schemas.microsoft.com/office/drawing/2014/main" id="{2B5E2EBA-20ED-4022-8843-D5E2313D320F}"/>
              </a:ext>
            </a:extLst>
          </p:cNvPr>
          <p:cNvSpPr txBox="1"/>
          <p:nvPr/>
        </p:nvSpPr>
        <p:spPr>
          <a:xfrm>
            <a:off x="1255049" y="6222252"/>
            <a:ext cx="4579934" cy="307777"/>
          </a:xfrm>
          <a:prstGeom prst="rect">
            <a:avLst/>
          </a:prstGeom>
          <a:noFill/>
        </p:spPr>
        <p:txBody>
          <a:bodyPr wrap="square" rtlCol="0">
            <a:spAutoFit/>
          </a:bodyPr>
          <a:lstStyle/>
          <a:p>
            <a:pPr algn="ctr"/>
            <a:r>
              <a:rPr lang="en-US" sz="1400" i="1" dirty="0"/>
              <a:t>Phase III 100 mN Flight Thruster</a:t>
            </a:r>
          </a:p>
        </p:txBody>
      </p:sp>
      <p:sp>
        <p:nvSpPr>
          <p:cNvPr id="9" name="TextBox 8">
            <a:extLst>
              <a:ext uri="{FF2B5EF4-FFF2-40B4-BE49-F238E27FC236}">
                <a16:creationId xmlns:a16="http://schemas.microsoft.com/office/drawing/2014/main" id="{F02EB3E8-1F16-44A6-B00A-2ACE16060D2A}"/>
              </a:ext>
            </a:extLst>
          </p:cNvPr>
          <p:cNvSpPr txBox="1"/>
          <p:nvPr/>
        </p:nvSpPr>
        <p:spPr>
          <a:xfrm>
            <a:off x="6234215" y="6190299"/>
            <a:ext cx="4579934" cy="307777"/>
          </a:xfrm>
          <a:prstGeom prst="rect">
            <a:avLst/>
          </a:prstGeom>
          <a:noFill/>
        </p:spPr>
        <p:txBody>
          <a:bodyPr wrap="square" rtlCol="0">
            <a:spAutoFit/>
          </a:bodyPr>
          <a:lstStyle/>
          <a:p>
            <a:pPr algn="ctr"/>
            <a:r>
              <a:rPr lang="en-US" sz="1400" i="1" dirty="0"/>
              <a:t>Phase III 100 mN Flight Thruster during Hot Fire Testing</a:t>
            </a:r>
          </a:p>
        </p:txBody>
      </p:sp>
      <p:pic>
        <p:nvPicPr>
          <p:cNvPr id="10" name="Picture 9">
            <a:extLst>
              <a:ext uri="{FF2B5EF4-FFF2-40B4-BE49-F238E27FC236}">
                <a16:creationId xmlns:a16="http://schemas.microsoft.com/office/drawing/2014/main" id="{5F5A8483-A339-413E-BB23-8D56CFC1C1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9469" y="3628417"/>
            <a:ext cx="3731093" cy="2490280"/>
          </a:xfrm>
          <a:prstGeom prst="rect">
            <a:avLst/>
          </a:prstGeom>
        </p:spPr>
      </p:pic>
      <p:pic>
        <p:nvPicPr>
          <p:cNvPr id="11" name="Picture 10" descr="LFPS long duration firing&#10;&#10;Description automatically generated">
            <a:extLst>
              <a:ext uri="{FF2B5EF4-FFF2-40B4-BE49-F238E27FC236}">
                <a16:creationId xmlns:a16="http://schemas.microsoft.com/office/drawing/2014/main" id="{650A0A2C-7B75-4586-8EBA-7199271462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81440" y="3628417"/>
            <a:ext cx="3485484" cy="2490280"/>
          </a:xfrm>
          <a:prstGeom prst="rect">
            <a:avLst/>
          </a:prstGeom>
        </p:spPr>
      </p:pic>
    </p:spTree>
    <p:extLst>
      <p:ext uri="{BB962C8B-B14F-4D97-AF65-F5344CB8AC3E}">
        <p14:creationId xmlns:p14="http://schemas.microsoft.com/office/powerpoint/2010/main" val="56700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0"/>
            <a:ext cx="11194742" cy="5410939"/>
          </a:xfrm>
        </p:spPr>
        <p:txBody>
          <a:bodyPr/>
          <a:lstStyle/>
          <a:p>
            <a:r>
              <a:rPr lang="en-US" dirty="0"/>
              <a:t>NASA SBIR Phase III (Qualification Tests)</a:t>
            </a:r>
          </a:p>
          <a:p>
            <a:pPr lvl="1"/>
            <a:r>
              <a:rPr lang="en-US" dirty="0"/>
              <a:t>Qualification program performed together with NASA MSFC</a:t>
            </a:r>
          </a:p>
          <a:p>
            <a:pPr lvl="1"/>
            <a:r>
              <a:rPr lang="en-US" dirty="0"/>
              <a:t>Two qualification articles, QA-1 and QA-2</a:t>
            </a:r>
          </a:p>
          <a:p>
            <a:pPr lvl="2"/>
            <a:r>
              <a:rPr lang="en-US" dirty="0"/>
              <a:t>Based on the Lunar Flashlight mission profile</a:t>
            </a:r>
          </a:p>
          <a:p>
            <a:pPr lvl="2"/>
            <a:r>
              <a:rPr lang="en-US" dirty="0"/>
              <a:t>QA-1 – Extensive Hot Fire Testing</a:t>
            </a:r>
          </a:p>
          <a:p>
            <a:pPr lvl="2"/>
            <a:r>
              <a:rPr lang="en-US" dirty="0"/>
              <a:t>QA-2 – Environmental Tests and Hot Fire Testing</a:t>
            </a:r>
          </a:p>
          <a:p>
            <a:pPr lvl="1"/>
            <a:r>
              <a:rPr lang="en-US" dirty="0"/>
              <a:t>Qualification of QA-1 took eight days in total</a:t>
            </a:r>
          </a:p>
          <a:p>
            <a:pPr lvl="2"/>
            <a:r>
              <a:rPr lang="en-US" dirty="0"/>
              <a:t>NASA LFPS Mission Requirements</a:t>
            </a:r>
          </a:p>
          <a:p>
            <a:pPr lvl="3"/>
            <a:r>
              <a:rPr lang="en-US" dirty="0"/>
              <a:t>Pulses: 5308, Throughput: 285 g</a:t>
            </a:r>
          </a:p>
          <a:p>
            <a:pPr lvl="2"/>
            <a:r>
              <a:rPr lang="en-US" dirty="0"/>
              <a:t>Qualification Requirements</a:t>
            </a:r>
          </a:p>
          <a:p>
            <a:pPr lvl="3"/>
            <a:r>
              <a:rPr lang="en-US" dirty="0"/>
              <a:t>Pulses: 8186, Throughput: 530 g</a:t>
            </a:r>
          </a:p>
          <a:p>
            <a:pPr lvl="2"/>
            <a:endParaRPr lang="en-US" dirty="0"/>
          </a:p>
        </p:txBody>
      </p:sp>
    </p:spTree>
    <p:extLst>
      <p:ext uri="{BB962C8B-B14F-4D97-AF65-F5344CB8AC3E}">
        <p14:creationId xmlns:p14="http://schemas.microsoft.com/office/powerpoint/2010/main" val="377985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1060881"/>
          </a:xfrm>
        </p:spPr>
        <p:txBody>
          <a:bodyPr/>
          <a:lstStyle/>
          <a:p>
            <a:r>
              <a:rPr lang="en-US" dirty="0"/>
              <a:t>NASA SBIR Phase III (Qualification Tests)</a:t>
            </a:r>
          </a:p>
          <a:p>
            <a:pPr lvl="1"/>
            <a:r>
              <a:rPr lang="en-US" dirty="0"/>
              <a:t>Qualification Hot Fire Test Data</a:t>
            </a:r>
          </a:p>
        </p:txBody>
      </p:sp>
      <p:graphicFrame>
        <p:nvGraphicFramePr>
          <p:cNvPr id="5" name="Table 8">
            <a:extLst>
              <a:ext uri="{FF2B5EF4-FFF2-40B4-BE49-F238E27FC236}">
                <a16:creationId xmlns:a16="http://schemas.microsoft.com/office/drawing/2014/main" id="{F15094C4-311F-4391-828B-0A42F35953F0}"/>
              </a:ext>
            </a:extLst>
          </p:cNvPr>
          <p:cNvGraphicFramePr>
            <a:graphicFrameLocks noGrp="1"/>
          </p:cNvGraphicFramePr>
          <p:nvPr>
            <p:extLst>
              <p:ext uri="{D42A27DB-BD31-4B8C-83A1-F6EECF244321}">
                <p14:modId xmlns:p14="http://schemas.microsoft.com/office/powerpoint/2010/main" val="2753438727"/>
              </p:ext>
            </p:extLst>
          </p:nvPr>
        </p:nvGraphicFramePr>
        <p:xfrm>
          <a:off x="1646807" y="2747655"/>
          <a:ext cx="8898386" cy="3495040"/>
        </p:xfrm>
        <a:graphic>
          <a:graphicData uri="http://schemas.openxmlformats.org/drawingml/2006/table">
            <a:tbl>
              <a:tblPr firstRow="1" bandRow="1">
                <a:tableStyleId>{D27102A9-8310-4765-A935-A1911B00CA55}</a:tableStyleId>
              </a:tblPr>
              <a:tblGrid>
                <a:gridCol w="3349117">
                  <a:extLst>
                    <a:ext uri="{9D8B030D-6E8A-4147-A177-3AD203B41FA5}">
                      <a16:colId xmlns:a16="http://schemas.microsoft.com/office/drawing/2014/main" val="3985112263"/>
                    </a:ext>
                  </a:extLst>
                </a:gridCol>
                <a:gridCol w="1838403">
                  <a:extLst>
                    <a:ext uri="{9D8B030D-6E8A-4147-A177-3AD203B41FA5}">
                      <a16:colId xmlns:a16="http://schemas.microsoft.com/office/drawing/2014/main" val="335745325"/>
                    </a:ext>
                  </a:extLst>
                </a:gridCol>
                <a:gridCol w="1917576">
                  <a:extLst>
                    <a:ext uri="{9D8B030D-6E8A-4147-A177-3AD203B41FA5}">
                      <a16:colId xmlns:a16="http://schemas.microsoft.com/office/drawing/2014/main" val="116875997"/>
                    </a:ext>
                  </a:extLst>
                </a:gridCol>
                <a:gridCol w="1793290">
                  <a:extLst>
                    <a:ext uri="{9D8B030D-6E8A-4147-A177-3AD203B41FA5}">
                      <a16:colId xmlns:a16="http://schemas.microsoft.com/office/drawing/2014/main" val="1759870990"/>
                    </a:ext>
                  </a:extLst>
                </a:gridCol>
              </a:tblGrid>
              <a:tr h="370840">
                <a:tc>
                  <a:txBody>
                    <a:bodyPr/>
                    <a:lstStyle/>
                    <a:p>
                      <a:r>
                        <a:rPr lang="en-US" sz="1600" dirty="0">
                          <a:solidFill>
                            <a:sysClr val="windowText" lastClr="000000"/>
                          </a:solidFill>
                        </a:rPr>
                        <a:t>Properties</a:t>
                      </a:r>
                    </a:p>
                  </a:txBody>
                  <a:tcPr/>
                </a:tc>
                <a:tc>
                  <a:txBody>
                    <a:bodyPr/>
                    <a:lstStyle/>
                    <a:p>
                      <a:pPr algn="ctr"/>
                      <a:r>
                        <a:rPr lang="en-US" sz="1600" dirty="0"/>
                        <a:t>Requirement</a:t>
                      </a:r>
                    </a:p>
                  </a:txBody>
                  <a:tcPr/>
                </a:tc>
                <a:tc>
                  <a:txBody>
                    <a:bodyPr/>
                    <a:lstStyle/>
                    <a:p>
                      <a:pPr algn="ctr"/>
                      <a:r>
                        <a:rPr lang="en-US" sz="1600" dirty="0"/>
                        <a:t>QA-1</a:t>
                      </a:r>
                    </a:p>
                  </a:txBody>
                  <a:tcPr/>
                </a:tc>
                <a:tc>
                  <a:txBody>
                    <a:bodyPr/>
                    <a:lstStyle/>
                    <a:p>
                      <a:pPr algn="ctr"/>
                      <a:r>
                        <a:rPr lang="en-US" sz="1600" dirty="0"/>
                        <a:t>QA-2</a:t>
                      </a:r>
                    </a:p>
                  </a:txBody>
                  <a:tcPr/>
                </a:tc>
                <a:extLst>
                  <a:ext uri="{0D108BD9-81ED-4DB2-BD59-A6C34878D82A}">
                    <a16:rowId xmlns:a16="http://schemas.microsoft.com/office/drawing/2014/main" val="1502542618"/>
                  </a:ext>
                </a:extLst>
              </a:tr>
              <a:tr h="370840">
                <a:tc>
                  <a:txBody>
                    <a:bodyPr/>
                    <a:lstStyle/>
                    <a:p>
                      <a:r>
                        <a:rPr lang="en-US" sz="1600" dirty="0"/>
                        <a:t>Thrust Level</a:t>
                      </a:r>
                    </a:p>
                  </a:txBody>
                  <a:tcPr/>
                </a:tc>
                <a:tc>
                  <a:txBody>
                    <a:bodyPr/>
                    <a:lstStyle/>
                    <a:p>
                      <a:pPr algn="ctr"/>
                      <a:r>
                        <a:rPr lang="en-US" sz="1600" dirty="0"/>
                        <a:t>90 – 110 mN</a:t>
                      </a:r>
                    </a:p>
                  </a:txBody>
                  <a:tcPr/>
                </a:tc>
                <a:tc>
                  <a:txBody>
                    <a:bodyPr/>
                    <a:lstStyle/>
                    <a:p>
                      <a:pPr algn="ctr"/>
                      <a:r>
                        <a:rPr lang="en-US" sz="1600" dirty="0"/>
                        <a:t>95 - 105 mN</a:t>
                      </a:r>
                    </a:p>
                  </a:txBody>
                  <a:tcPr/>
                </a:tc>
                <a:tc>
                  <a:txBody>
                    <a:bodyPr/>
                    <a:lstStyle/>
                    <a:p>
                      <a:pPr algn="ctr"/>
                      <a:r>
                        <a:rPr lang="en-US" sz="1600" dirty="0"/>
                        <a:t>95 – 105 mN</a:t>
                      </a:r>
                    </a:p>
                  </a:txBody>
                  <a:tcPr/>
                </a:tc>
                <a:extLst>
                  <a:ext uri="{0D108BD9-81ED-4DB2-BD59-A6C34878D82A}">
                    <a16:rowId xmlns:a16="http://schemas.microsoft.com/office/drawing/2014/main" val="3010899085"/>
                  </a:ext>
                </a:extLst>
              </a:tr>
              <a:tr h="370840">
                <a:tc>
                  <a:txBody>
                    <a:bodyPr/>
                    <a:lstStyle/>
                    <a:p>
                      <a:r>
                        <a:rPr lang="en-US" sz="1600" dirty="0"/>
                        <a:t>Steady State Isp</a:t>
                      </a:r>
                    </a:p>
                  </a:txBody>
                  <a:tcPr/>
                </a:tc>
                <a:tc>
                  <a:txBody>
                    <a:bodyPr/>
                    <a:lstStyle/>
                    <a:p>
                      <a:pPr algn="ctr"/>
                      <a:r>
                        <a:rPr lang="en-US" sz="1600" dirty="0"/>
                        <a:t>&gt; 190 sec</a:t>
                      </a:r>
                    </a:p>
                  </a:txBody>
                  <a:tcPr/>
                </a:tc>
                <a:tc>
                  <a:txBody>
                    <a:bodyPr/>
                    <a:lstStyle/>
                    <a:p>
                      <a:pPr algn="ctr"/>
                      <a:r>
                        <a:rPr lang="en-US" sz="1600" dirty="0"/>
                        <a:t>210 sec</a:t>
                      </a:r>
                    </a:p>
                  </a:txBody>
                  <a:tcPr/>
                </a:tc>
                <a:tc>
                  <a:txBody>
                    <a:bodyPr/>
                    <a:lstStyle/>
                    <a:p>
                      <a:pPr algn="ctr"/>
                      <a:r>
                        <a:rPr lang="en-US" sz="1600" dirty="0"/>
                        <a:t>205 sec</a:t>
                      </a:r>
                    </a:p>
                  </a:txBody>
                  <a:tcPr/>
                </a:tc>
                <a:extLst>
                  <a:ext uri="{0D108BD9-81ED-4DB2-BD59-A6C34878D82A}">
                    <a16:rowId xmlns:a16="http://schemas.microsoft.com/office/drawing/2014/main" val="3685022518"/>
                  </a:ext>
                </a:extLst>
              </a:tr>
              <a:tr h="370840">
                <a:tc>
                  <a:txBody>
                    <a:bodyPr/>
                    <a:lstStyle/>
                    <a:p>
                      <a:r>
                        <a:rPr lang="en-US" sz="1600" dirty="0"/>
                        <a:t>Pulse Mode Isp</a:t>
                      </a:r>
                    </a:p>
                  </a:txBody>
                  <a:tcPr/>
                </a:tc>
                <a:tc>
                  <a:txBody>
                    <a:bodyPr/>
                    <a:lstStyle/>
                    <a:p>
                      <a:pPr algn="ctr"/>
                      <a:r>
                        <a:rPr lang="en-US" sz="1600" dirty="0"/>
                        <a:t>&gt; 190 sec</a:t>
                      </a:r>
                    </a:p>
                  </a:txBody>
                  <a:tcPr/>
                </a:tc>
                <a:tc>
                  <a:txBody>
                    <a:bodyPr/>
                    <a:lstStyle/>
                    <a:p>
                      <a:pPr algn="ctr"/>
                      <a:r>
                        <a:rPr lang="en-US" sz="1600" dirty="0"/>
                        <a:t>200 sec</a:t>
                      </a:r>
                    </a:p>
                  </a:txBody>
                  <a:tcPr/>
                </a:tc>
                <a:tc>
                  <a:txBody>
                    <a:bodyPr/>
                    <a:lstStyle/>
                    <a:p>
                      <a:pPr algn="ctr"/>
                      <a:r>
                        <a:rPr lang="en-US" sz="1600" dirty="0"/>
                        <a:t>205 sec</a:t>
                      </a:r>
                    </a:p>
                  </a:txBody>
                  <a:tcPr/>
                </a:tc>
                <a:extLst>
                  <a:ext uri="{0D108BD9-81ED-4DB2-BD59-A6C34878D82A}">
                    <a16:rowId xmlns:a16="http://schemas.microsoft.com/office/drawing/2014/main" val="1965343436"/>
                  </a:ext>
                </a:extLst>
              </a:tr>
              <a:tr h="185420">
                <a:tc>
                  <a:txBody>
                    <a:bodyPr/>
                    <a:lstStyle/>
                    <a:p>
                      <a:r>
                        <a:rPr lang="en-US" sz="1600" dirty="0"/>
                        <a:t>Minimum Impulse Bit</a:t>
                      </a:r>
                    </a:p>
                  </a:txBody>
                  <a:tcPr/>
                </a:tc>
                <a:tc>
                  <a:txBody>
                    <a:bodyPr/>
                    <a:lstStyle/>
                    <a:p>
                      <a:pPr algn="ctr"/>
                      <a:r>
                        <a:rPr lang="en-US" sz="1600" dirty="0"/>
                        <a:t>&lt; 5 mNs</a:t>
                      </a:r>
                    </a:p>
                  </a:txBody>
                  <a:tcPr/>
                </a:tc>
                <a:tc>
                  <a:txBody>
                    <a:bodyPr/>
                    <a:lstStyle/>
                    <a:p>
                      <a:pPr algn="ctr"/>
                      <a:r>
                        <a:rPr lang="en-US" sz="1600"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3.6 mNs</a:t>
                      </a:r>
                    </a:p>
                  </a:txBody>
                  <a:tcPr/>
                </a:tc>
                <a:extLst>
                  <a:ext uri="{0D108BD9-81ED-4DB2-BD59-A6C34878D82A}">
                    <a16:rowId xmlns:a16="http://schemas.microsoft.com/office/drawing/2014/main" val="302261094"/>
                  </a:ext>
                </a:extLst>
              </a:tr>
              <a:tr h="167640">
                <a:tc>
                  <a:txBody>
                    <a:bodyPr/>
                    <a:lstStyle/>
                    <a:p>
                      <a:r>
                        <a:rPr lang="en-US" sz="1600" dirty="0"/>
                        <a:t>Propellant Throughput</a:t>
                      </a:r>
                    </a:p>
                  </a:txBody>
                  <a:tcPr/>
                </a:tc>
                <a:tc>
                  <a:txBody>
                    <a:bodyPr/>
                    <a:lstStyle/>
                    <a:p>
                      <a:pPr algn="ctr"/>
                      <a:r>
                        <a:rPr lang="en-US" sz="1600" dirty="0"/>
                        <a:t>530 g</a:t>
                      </a:r>
                    </a:p>
                  </a:txBody>
                  <a:tcPr/>
                </a:tc>
                <a:tc>
                  <a:txBody>
                    <a:bodyPr/>
                    <a:lstStyle/>
                    <a:p>
                      <a:pPr algn="ctr"/>
                      <a:r>
                        <a:rPr lang="en-US" sz="1600" dirty="0"/>
                        <a:t>1242 g</a:t>
                      </a:r>
                    </a:p>
                  </a:txBody>
                  <a:tcPr/>
                </a:tc>
                <a:tc>
                  <a:txBody>
                    <a:bodyPr/>
                    <a:lstStyle/>
                    <a:p>
                      <a:pPr algn="ctr"/>
                      <a:r>
                        <a:rPr lang="en-US" sz="1600" dirty="0"/>
                        <a:t>691 g</a:t>
                      </a:r>
                    </a:p>
                  </a:txBody>
                  <a:tcPr/>
                </a:tc>
                <a:extLst>
                  <a:ext uri="{0D108BD9-81ED-4DB2-BD59-A6C34878D82A}">
                    <a16:rowId xmlns:a16="http://schemas.microsoft.com/office/drawing/2014/main" val="4129681372"/>
                  </a:ext>
                </a:extLst>
              </a:tr>
              <a:tr h="167640">
                <a:tc>
                  <a:txBody>
                    <a:bodyPr/>
                    <a:lstStyle/>
                    <a:p>
                      <a:r>
                        <a:rPr lang="en-US" sz="1600" dirty="0"/>
                        <a:t>Accumulated Burn Time</a:t>
                      </a:r>
                    </a:p>
                  </a:txBody>
                  <a:tcPr/>
                </a:tc>
                <a:tc>
                  <a:txBody>
                    <a:bodyPr/>
                    <a:lstStyle/>
                    <a:p>
                      <a:pPr algn="ctr"/>
                      <a:r>
                        <a:rPr lang="en-US" sz="1600" dirty="0"/>
                        <a:t>2.6 h</a:t>
                      </a:r>
                    </a:p>
                  </a:txBody>
                  <a:tcPr/>
                </a:tc>
                <a:tc>
                  <a:txBody>
                    <a:bodyPr/>
                    <a:lstStyle/>
                    <a:p>
                      <a:pPr algn="ctr"/>
                      <a:r>
                        <a:rPr lang="en-US" sz="1600" dirty="0"/>
                        <a:t>6.2 h</a:t>
                      </a:r>
                    </a:p>
                  </a:txBody>
                  <a:tcPr/>
                </a:tc>
                <a:tc>
                  <a:txBody>
                    <a:bodyPr/>
                    <a:lstStyle/>
                    <a:p>
                      <a:pPr algn="ctr"/>
                      <a:r>
                        <a:rPr lang="en-US" sz="1600" dirty="0"/>
                        <a:t>3.5 h</a:t>
                      </a:r>
                    </a:p>
                  </a:txBody>
                  <a:tcPr/>
                </a:tc>
                <a:extLst>
                  <a:ext uri="{0D108BD9-81ED-4DB2-BD59-A6C34878D82A}">
                    <a16:rowId xmlns:a16="http://schemas.microsoft.com/office/drawing/2014/main" val="1974724831"/>
                  </a:ext>
                </a:extLst>
              </a:tr>
              <a:tr h="167640">
                <a:tc>
                  <a:txBody>
                    <a:bodyPr/>
                    <a:lstStyle/>
                    <a:p>
                      <a:r>
                        <a:rPr lang="en-US" sz="1600" dirty="0"/>
                        <a:t>Longest Burn Duration</a:t>
                      </a:r>
                    </a:p>
                  </a:txBody>
                  <a:tcPr/>
                </a:tc>
                <a:tc>
                  <a:txBody>
                    <a:bodyPr/>
                    <a:lstStyle/>
                    <a:p>
                      <a:pPr algn="ctr"/>
                      <a:r>
                        <a:rPr lang="en-US" sz="1600" dirty="0"/>
                        <a:t>N/A</a:t>
                      </a:r>
                    </a:p>
                  </a:txBody>
                  <a:tcPr/>
                </a:tc>
                <a:tc>
                  <a:txBody>
                    <a:bodyPr/>
                    <a:lstStyle/>
                    <a:p>
                      <a:pPr algn="ctr"/>
                      <a:r>
                        <a:rPr lang="en-US" sz="1600" dirty="0"/>
                        <a:t>101 min</a:t>
                      </a:r>
                    </a:p>
                  </a:txBody>
                  <a:tcPr/>
                </a:tc>
                <a:tc>
                  <a:txBody>
                    <a:bodyPr/>
                    <a:lstStyle/>
                    <a:p>
                      <a:pPr algn="ctr"/>
                      <a:r>
                        <a:rPr lang="en-US" sz="1600" dirty="0"/>
                        <a:t>60 sec</a:t>
                      </a:r>
                    </a:p>
                  </a:txBody>
                  <a:tcPr/>
                </a:tc>
                <a:extLst>
                  <a:ext uri="{0D108BD9-81ED-4DB2-BD59-A6C34878D82A}">
                    <a16:rowId xmlns:a16="http://schemas.microsoft.com/office/drawing/2014/main" val="52897842"/>
                  </a:ext>
                </a:extLst>
              </a:tr>
              <a:tr h="167640">
                <a:tc>
                  <a:txBody>
                    <a:bodyPr/>
                    <a:lstStyle/>
                    <a:p>
                      <a:r>
                        <a:rPr lang="en-US" sz="1600" dirty="0"/>
                        <a:t>Heater Power</a:t>
                      </a:r>
                    </a:p>
                  </a:txBody>
                  <a:tcPr/>
                </a:tc>
                <a:tc>
                  <a:txBody>
                    <a:bodyPr/>
                    <a:lstStyle/>
                    <a:p>
                      <a:pPr algn="ctr"/>
                      <a:r>
                        <a:rPr lang="en-US" sz="1600" dirty="0"/>
                        <a:t>&lt; 10 W</a:t>
                      </a:r>
                    </a:p>
                  </a:txBody>
                  <a:tcPr/>
                </a:tc>
                <a:tc>
                  <a:txBody>
                    <a:bodyPr/>
                    <a:lstStyle/>
                    <a:p>
                      <a:pPr algn="ctr"/>
                      <a:r>
                        <a:rPr lang="en-US" sz="1600" dirty="0"/>
                        <a:t>9 W</a:t>
                      </a:r>
                    </a:p>
                  </a:txBody>
                  <a:tcPr/>
                </a:tc>
                <a:tc>
                  <a:txBody>
                    <a:bodyPr/>
                    <a:lstStyle/>
                    <a:p>
                      <a:pPr algn="ctr"/>
                      <a:r>
                        <a:rPr lang="en-US" sz="1600" dirty="0"/>
                        <a:t>9 W</a:t>
                      </a:r>
                    </a:p>
                  </a:txBody>
                  <a:tcPr/>
                </a:tc>
                <a:extLst>
                  <a:ext uri="{0D108BD9-81ED-4DB2-BD59-A6C34878D82A}">
                    <a16:rowId xmlns:a16="http://schemas.microsoft.com/office/drawing/2014/main" val="2364192305"/>
                  </a:ext>
                </a:extLst>
              </a:tr>
              <a:tr h="335280">
                <a:tc>
                  <a:txBody>
                    <a:bodyPr/>
                    <a:lstStyle/>
                    <a:p>
                      <a:r>
                        <a:rPr lang="en-US" sz="1600" dirty="0"/>
                        <a:t>Accumulated Pulses</a:t>
                      </a:r>
                    </a:p>
                  </a:txBody>
                  <a:tcPr/>
                </a:tc>
                <a:tc>
                  <a:txBody>
                    <a:bodyPr/>
                    <a:lstStyle/>
                    <a:p>
                      <a:pPr algn="ctr"/>
                      <a:r>
                        <a:rPr lang="en-US" sz="1600" dirty="0"/>
                        <a:t>8186</a:t>
                      </a:r>
                    </a:p>
                  </a:txBody>
                  <a:tcPr/>
                </a:tc>
                <a:tc>
                  <a:txBody>
                    <a:bodyPr/>
                    <a:lstStyle/>
                    <a:p>
                      <a:pPr algn="ctr"/>
                      <a:r>
                        <a:rPr lang="en-US" sz="1600" dirty="0"/>
                        <a:t>18244</a:t>
                      </a:r>
                    </a:p>
                  </a:txBody>
                  <a:tcPr/>
                </a:tc>
                <a:tc>
                  <a:txBody>
                    <a:bodyPr/>
                    <a:lstStyle/>
                    <a:p>
                      <a:pPr algn="ctr"/>
                      <a:r>
                        <a:rPr lang="en-US" sz="1600" dirty="0"/>
                        <a:t>17058</a:t>
                      </a:r>
                    </a:p>
                  </a:txBody>
                  <a:tcPr/>
                </a:tc>
                <a:extLst>
                  <a:ext uri="{0D108BD9-81ED-4DB2-BD59-A6C34878D82A}">
                    <a16:rowId xmlns:a16="http://schemas.microsoft.com/office/drawing/2014/main" val="4202920289"/>
                  </a:ext>
                </a:extLst>
              </a:tr>
            </a:tbl>
          </a:graphicData>
        </a:graphic>
      </p:graphicFrame>
    </p:spTree>
    <p:extLst>
      <p:ext uri="{BB962C8B-B14F-4D97-AF65-F5344CB8AC3E}">
        <p14:creationId xmlns:p14="http://schemas.microsoft.com/office/powerpoint/2010/main" val="10803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490280"/>
          </a:xfrm>
        </p:spPr>
        <p:txBody>
          <a:bodyPr/>
          <a:lstStyle/>
          <a:p>
            <a:r>
              <a:rPr lang="en-US" dirty="0"/>
              <a:t>NASA SBIR Phase III (Qualification Tests)</a:t>
            </a:r>
          </a:p>
          <a:p>
            <a:pPr lvl="1"/>
            <a:r>
              <a:rPr lang="en-US" dirty="0"/>
              <a:t>30 sec “Health Check” pulses fired every day during qual.</a:t>
            </a:r>
          </a:p>
          <a:p>
            <a:pPr lvl="1"/>
            <a:endParaRPr lang="en-US" dirty="0"/>
          </a:p>
        </p:txBody>
      </p:sp>
      <p:sp>
        <p:nvSpPr>
          <p:cNvPr id="8" name="TextBox 7">
            <a:extLst>
              <a:ext uri="{FF2B5EF4-FFF2-40B4-BE49-F238E27FC236}">
                <a16:creationId xmlns:a16="http://schemas.microsoft.com/office/drawing/2014/main" id="{2B5E2EBA-20ED-4022-8843-D5E2313D320F}"/>
              </a:ext>
            </a:extLst>
          </p:cNvPr>
          <p:cNvSpPr txBox="1"/>
          <p:nvPr/>
        </p:nvSpPr>
        <p:spPr>
          <a:xfrm>
            <a:off x="961703" y="6247769"/>
            <a:ext cx="4579934" cy="307777"/>
          </a:xfrm>
          <a:prstGeom prst="rect">
            <a:avLst/>
          </a:prstGeom>
          <a:noFill/>
        </p:spPr>
        <p:txBody>
          <a:bodyPr wrap="square" rtlCol="0">
            <a:spAutoFit/>
          </a:bodyPr>
          <a:lstStyle/>
          <a:p>
            <a:pPr algn="ctr"/>
            <a:r>
              <a:rPr lang="en-US" sz="1400" i="1" dirty="0"/>
              <a:t>30 sec “Health Check” pulses</a:t>
            </a:r>
          </a:p>
        </p:txBody>
      </p:sp>
      <p:pic>
        <p:nvPicPr>
          <p:cNvPr id="5" name="Picture 4">
            <a:extLst>
              <a:ext uri="{FF2B5EF4-FFF2-40B4-BE49-F238E27FC236}">
                <a16:creationId xmlns:a16="http://schemas.microsoft.com/office/drawing/2014/main" id="{BF124D1F-2A05-4A30-AA9F-1207214401B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5029" y="2520323"/>
            <a:ext cx="4913281" cy="3684961"/>
          </a:xfrm>
          <a:prstGeom prst="rect">
            <a:avLst/>
          </a:prstGeom>
        </p:spPr>
      </p:pic>
      <p:pic>
        <p:nvPicPr>
          <p:cNvPr id="6" name="Picture 5">
            <a:extLst>
              <a:ext uri="{FF2B5EF4-FFF2-40B4-BE49-F238E27FC236}">
                <a16:creationId xmlns:a16="http://schemas.microsoft.com/office/drawing/2014/main" id="{2B347DFF-F7EE-44DA-9132-39AA9520A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477838"/>
            <a:ext cx="4977504" cy="3727446"/>
          </a:xfrm>
          <a:prstGeom prst="rect">
            <a:avLst/>
          </a:prstGeom>
        </p:spPr>
      </p:pic>
      <p:sp>
        <p:nvSpPr>
          <p:cNvPr id="9" name="TextBox 8">
            <a:extLst>
              <a:ext uri="{FF2B5EF4-FFF2-40B4-BE49-F238E27FC236}">
                <a16:creationId xmlns:a16="http://schemas.microsoft.com/office/drawing/2014/main" id="{C4E5EC22-756E-4811-BBA9-F668C2D2C78B}"/>
              </a:ext>
            </a:extLst>
          </p:cNvPr>
          <p:cNvSpPr txBox="1"/>
          <p:nvPr/>
        </p:nvSpPr>
        <p:spPr>
          <a:xfrm>
            <a:off x="6294785" y="6236781"/>
            <a:ext cx="4579934" cy="307777"/>
          </a:xfrm>
          <a:prstGeom prst="rect">
            <a:avLst/>
          </a:prstGeom>
          <a:noFill/>
        </p:spPr>
        <p:txBody>
          <a:bodyPr wrap="square" rtlCol="0">
            <a:spAutoFit/>
          </a:bodyPr>
          <a:lstStyle/>
          <a:p>
            <a:pPr algn="ctr"/>
            <a:r>
              <a:rPr lang="en-US" sz="1400" i="1" dirty="0"/>
              <a:t>30 sec pulse @ nominal feed pressure</a:t>
            </a:r>
          </a:p>
        </p:txBody>
      </p:sp>
    </p:spTree>
    <p:extLst>
      <p:ext uri="{BB962C8B-B14F-4D97-AF65-F5344CB8AC3E}">
        <p14:creationId xmlns:p14="http://schemas.microsoft.com/office/powerpoint/2010/main" val="168149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1273945"/>
          </a:xfrm>
        </p:spPr>
        <p:txBody>
          <a:bodyPr/>
          <a:lstStyle/>
          <a:p>
            <a:r>
              <a:rPr lang="en-US" dirty="0"/>
              <a:t>NASA SBIR Phase III (Qualification Tests)</a:t>
            </a:r>
          </a:p>
          <a:p>
            <a:pPr lvl="1"/>
            <a:r>
              <a:rPr lang="en-US" dirty="0"/>
              <a:t>50% Duty Cycle firing (500 ms ON – 500 ms OFF)</a:t>
            </a:r>
          </a:p>
          <a:p>
            <a:pPr lvl="1"/>
            <a:endParaRPr lang="en-US" dirty="0"/>
          </a:p>
        </p:txBody>
      </p:sp>
      <p:sp>
        <p:nvSpPr>
          <p:cNvPr id="8" name="TextBox 7">
            <a:extLst>
              <a:ext uri="{FF2B5EF4-FFF2-40B4-BE49-F238E27FC236}">
                <a16:creationId xmlns:a16="http://schemas.microsoft.com/office/drawing/2014/main" id="{2B5E2EBA-20ED-4022-8843-D5E2313D320F}"/>
              </a:ext>
            </a:extLst>
          </p:cNvPr>
          <p:cNvSpPr txBox="1"/>
          <p:nvPr/>
        </p:nvSpPr>
        <p:spPr>
          <a:xfrm>
            <a:off x="961703" y="6247769"/>
            <a:ext cx="4579934" cy="307777"/>
          </a:xfrm>
          <a:prstGeom prst="rect">
            <a:avLst/>
          </a:prstGeom>
          <a:noFill/>
        </p:spPr>
        <p:txBody>
          <a:bodyPr wrap="square" rtlCol="0">
            <a:spAutoFit/>
          </a:bodyPr>
          <a:lstStyle/>
          <a:p>
            <a:pPr algn="ctr"/>
            <a:r>
              <a:rPr lang="en-US" sz="1400" i="1" dirty="0"/>
              <a:t>50% Duty Cycle Firing @ nominal feed pressure</a:t>
            </a:r>
          </a:p>
        </p:txBody>
      </p:sp>
      <p:sp>
        <p:nvSpPr>
          <p:cNvPr id="9" name="TextBox 8">
            <a:extLst>
              <a:ext uri="{FF2B5EF4-FFF2-40B4-BE49-F238E27FC236}">
                <a16:creationId xmlns:a16="http://schemas.microsoft.com/office/drawing/2014/main" id="{C4E5EC22-756E-4811-BBA9-F668C2D2C78B}"/>
              </a:ext>
            </a:extLst>
          </p:cNvPr>
          <p:cNvSpPr txBox="1"/>
          <p:nvPr/>
        </p:nvSpPr>
        <p:spPr>
          <a:xfrm>
            <a:off x="6195143" y="5901993"/>
            <a:ext cx="4579934" cy="307777"/>
          </a:xfrm>
          <a:prstGeom prst="rect">
            <a:avLst/>
          </a:prstGeom>
          <a:noFill/>
        </p:spPr>
        <p:txBody>
          <a:bodyPr wrap="square" rtlCol="0">
            <a:spAutoFit/>
          </a:bodyPr>
          <a:lstStyle/>
          <a:p>
            <a:pPr algn="ctr"/>
            <a:r>
              <a:rPr lang="en-US" sz="1400" i="1" dirty="0"/>
              <a:t>100 mN Flight Thruster during Hot Fire Tests</a:t>
            </a:r>
          </a:p>
        </p:txBody>
      </p:sp>
      <p:pic>
        <p:nvPicPr>
          <p:cNvPr id="7" name="Picture 6">
            <a:extLst>
              <a:ext uri="{FF2B5EF4-FFF2-40B4-BE49-F238E27FC236}">
                <a16:creationId xmlns:a16="http://schemas.microsoft.com/office/drawing/2014/main" id="{AD83A2C3-2EEF-4B9A-9E34-6A18BBA4AF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224" y="2586178"/>
            <a:ext cx="4874891" cy="3650603"/>
          </a:xfrm>
          <a:prstGeom prst="rect">
            <a:avLst/>
          </a:prstGeom>
        </p:spPr>
      </p:pic>
      <p:pic>
        <p:nvPicPr>
          <p:cNvPr id="13" name="Picture 12">
            <a:extLst>
              <a:ext uri="{FF2B5EF4-FFF2-40B4-BE49-F238E27FC236}">
                <a16:creationId xmlns:a16="http://schemas.microsoft.com/office/drawing/2014/main" id="{20AFF43A-39EB-4BDA-956F-3BF8429BC2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5067" y="2740248"/>
            <a:ext cx="4874891" cy="3067042"/>
          </a:xfrm>
          <a:prstGeom prst="rect">
            <a:avLst/>
          </a:prstGeom>
        </p:spPr>
      </p:pic>
    </p:spTree>
    <p:extLst>
      <p:ext uri="{BB962C8B-B14F-4D97-AF65-F5344CB8AC3E}">
        <p14:creationId xmlns:p14="http://schemas.microsoft.com/office/powerpoint/2010/main" val="4271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1273945"/>
          </a:xfrm>
        </p:spPr>
        <p:txBody>
          <a:bodyPr/>
          <a:lstStyle/>
          <a:p>
            <a:r>
              <a:rPr lang="en-US" dirty="0"/>
              <a:t>NASA Lunar Flashlight Mission</a:t>
            </a:r>
          </a:p>
          <a:p>
            <a:pPr lvl="1"/>
            <a:r>
              <a:rPr lang="en-US" dirty="0"/>
              <a:t>To be launched on a SpaceX Falcon 9 in mid-late 2022</a:t>
            </a:r>
          </a:p>
          <a:p>
            <a:pPr lvl="1"/>
            <a:endParaRPr lang="en-US" dirty="0"/>
          </a:p>
        </p:txBody>
      </p:sp>
      <p:sp>
        <p:nvSpPr>
          <p:cNvPr id="8" name="TextBox 7">
            <a:extLst>
              <a:ext uri="{FF2B5EF4-FFF2-40B4-BE49-F238E27FC236}">
                <a16:creationId xmlns:a16="http://schemas.microsoft.com/office/drawing/2014/main" id="{2B5E2EBA-20ED-4022-8843-D5E2313D320F}"/>
              </a:ext>
            </a:extLst>
          </p:cNvPr>
          <p:cNvSpPr txBox="1"/>
          <p:nvPr/>
        </p:nvSpPr>
        <p:spPr>
          <a:xfrm>
            <a:off x="961703" y="6247769"/>
            <a:ext cx="4579934" cy="523220"/>
          </a:xfrm>
          <a:prstGeom prst="rect">
            <a:avLst/>
          </a:prstGeom>
          <a:noFill/>
        </p:spPr>
        <p:txBody>
          <a:bodyPr wrap="square" rtlCol="0">
            <a:spAutoFit/>
          </a:bodyPr>
          <a:lstStyle/>
          <a:p>
            <a:pPr algn="ctr"/>
            <a:r>
              <a:rPr lang="en-US" sz="1400" i="1" dirty="0"/>
              <a:t>Lunar Flashlight Propulsion Module </a:t>
            </a:r>
          </a:p>
          <a:p>
            <a:pPr algn="ctr"/>
            <a:r>
              <a:rPr lang="en-US" sz="1400" i="1" dirty="0"/>
              <a:t>(Image credit: NASA MSFC and Georgia Tech)</a:t>
            </a:r>
          </a:p>
        </p:txBody>
      </p:sp>
      <p:sp>
        <p:nvSpPr>
          <p:cNvPr id="9" name="TextBox 8">
            <a:extLst>
              <a:ext uri="{FF2B5EF4-FFF2-40B4-BE49-F238E27FC236}">
                <a16:creationId xmlns:a16="http://schemas.microsoft.com/office/drawing/2014/main" id="{C4E5EC22-756E-4811-BBA9-F668C2D2C78B}"/>
              </a:ext>
            </a:extLst>
          </p:cNvPr>
          <p:cNvSpPr txBox="1"/>
          <p:nvPr/>
        </p:nvSpPr>
        <p:spPr>
          <a:xfrm>
            <a:off x="6511305" y="6258510"/>
            <a:ext cx="4579934" cy="523220"/>
          </a:xfrm>
          <a:prstGeom prst="rect">
            <a:avLst/>
          </a:prstGeom>
          <a:noFill/>
        </p:spPr>
        <p:txBody>
          <a:bodyPr wrap="square" rtlCol="0">
            <a:spAutoFit/>
          </a:bodyPr>
          <a:lstStyle/>
          <a:p>
            <a:pPr algn="ctr"/>
            <a:r>
              <a:rPr lang="en-US" sz="1400" i="1" dirty="0"/>
              <a:t>Lunar Flashlight Spacecraft </a:t>
            </a:r>
          </a:p>
          <a:p>
            <a:pPr algn="ctr"/>
            <a:r>
              <a:rPr lang="en-US" sz="1400" i="1" dirty="0"/>
              <a:t>(Image credit: NASA MSFC and Georgia Tech)</a:t>
            </a:r>
          </a:p>
        </p:txBody>
      </p:sp>
      <p:pic>
        <p:nvPicPr>
          <p:cNvPr id="5" name="Picture 4">
            <a:extLst>
              <a:ext uri="{FF2B5EF4-FFF2-40B4-BE49-F238E27FC236}">
                <a16:creationId xmlns:a16="http://schemas.microsoft.com/office/drawing/2014/main" id="{3EACBEE0-DD38-4410-9618-1A0D3B9603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398" y="2656288"/>
            <a:ext cx="5410543" cy="3591481"/>
          </a:xfrm>
          <a:prstGeom prst="rect">
            <a:avLst/>
          </a:prstGeom>
        </p:spPr>
      </p:pic>
      <p:pic>
        <p:nvPicPr>
          <p:cNvPr id="10" name="Picture 9">
            <a:extLst>
              <a:ext uri="{FF2B5EF4-FFF2-40B4-BE49-F238E27FC236}">
                <a16:creationId xmlns:a16="http://schemas.microsoft.com/office/drawing/2014/main" id="{E5FD9CDB-A8D6-4EE4-BAEA-BFD3582378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2653414"/>
            <a:ext cx="5410544" cy="3597228"/>
          </a:xfrm>
          <a:prstGeom prst="rect">
            <a:avLst/>
          </a:prstGeom>
        </p:spPr>
      </p:pic>
    </p:spTree>
    <p:extLst>
      <p:ext uri="{BB962C8B-B14F-4D97-AF65-F5344CB8AC3E}">
        <p14:creationId xmlns:p14="http://schemas.microsoft.com/office/powerpoint/2010/main" val="346923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1" y="1247314"/>
            <a:ext cx="11194742" cy="723529"/>
          </a:xfrm>
        </p:spPr>
        <p:txBody>
          <a:bodyPr/>
          <a:lstStyle/>
          <a:p>
            <a:r>
              <a:rPr lang="en-US" dirty="0"/>
              <a:t>PLASMA and NASA MSFC performed all testing together</a:t>
            </a:r>
          </a:p>
        </p:txBody>
      </p:sp>
      <p:graphicFrame>
        <p:nvGraphicFramePr>
          <p:cNvPr id="11" name="Table 8">
            <a:extLst>
              <a:ext uri="{FF2B5EF4-FFF2-40B4-BE49-F238E27FC236}">
                <a16:creationId xmlns:a16="http://schemas.microsoft.com/office/drawing/2014/main" id="{C9306927-C79C-4D9A-B11D-4DBA137B8EC1}"/>
              </a:ext>
            </a:extLst>
          </p:cNvPr>
          <p:cNvGraphicFramePr>
            <a:graphicFrameLocks noGrp="1"/>
          </p:cNvGraphicFramePr>
          <p:nvPr>
            <p:extLst>
              <p:ext uri="{D42A27DB-BD31-4B8C-83A1-F6EECF244321}">
                <p14:modId xmlns:p14="http://schemas.microsoft.com/office/powerpoint/2010/main" val="1975416478"/>
              </p:ext>
            </p:extLst>
          </p:nvPr>
        </p:nvGraphicFramePr>
        <p:xfrm>
          <a:off x="498629" y="1970843"/>
          <a:ext cx="11194741" cy="4526280"/>
        </p:xfrm>
        <a:graphic>
          <a:graphicData uri="http://schemas.openxmlformats.org/drawingml/2006/table">
            <a:tbl>
              <a:tblPr firstRow="1" bandRow="1">
                <a:tableStyleId>{D27102A9-8310-4765-A935-A1911B00CA55}</a:tableStyleId>
              </a:tblPr>
              <a:tblGrid>
                <a:gridCol w="2645546">
                  <a:extLst>
                    <a:ext uri="{9D8B030D-6E8A-4147-A177-3AD203B41FA5}">
                      <a16:colId xmlns:a16="http://schemas.microsoft.com/office/drawing/2014/main" val="3985112263"/>
                    </a:ext>
                  </a:extLst>
                </a:gridCol>
                <a:gridCol w="2459115">
                  <a:extLst>
                    <a:ext uri="{9D8B030D-6E8A-4147-A177-3AD203B41FA5}">
                      <a16:colId xmlns:a16="http://schemas.microsoft.com/office/drawing/2014/main" val="335745325"/>
                    </a:ext>
                  </a:extLst>
                </a:gridCol>
                <a:gridCol w="6090080">
                  <a:extLst>
                    <a:ext uri="{9D8B030D-6E8A-4147-A177-3AD203B41FA5}">
                      <a16:colId xmlns:a16="http://schemas.microsoft.com/office/drawing/2014/main" val="1759870990"/>
                    </a:ext>
                  </a:extLst>
                </a:gridCol>
              </a:tblGrid>
              <a:tr h="370840">
                <a:tc>
                  <a:txBody>
                    <a:bodyPr/>
                    <a:lstStyle/>
                    <a:p>
                      <a:r>
                        <a:rPr lang="en-US" sz="1600" dirty="0">
                          <a:solidFill>
                            <a:sysClr val="windowText" lastClr="000000"/>
                          </a:solidFill>
                        </a:rPr>
                        <a:t>Properties</a:t>
                      </a:r>
                    </a:p>
                  </a:txBody>
                  <a:tcPr/>
                </a:tc>
                <a:tc>
                  <a:txBody>
                    <a:bodyPr/>
                    <a:lstStyle/>
                    <a:p>
                      <a:pPr algn="ctr"/>
                      <a:r>
                        <a:rPr lang="en-US" sz="1600" dirty="0"/>
                        <a:t>Flight Thruster Range (Demonstrated)</a:t>
                      </a:r>
                    </a:p>
                  </a:txBody>
                  <a:tcPr/>
                </a:tc>
                <a:tc>
                  <a:txBody>
                    <a:bodyPr/>
                    <a:lstStyle/>
                    <a:p>
                      <a:pPr algn="l"/>
                      <a:r>
                        <a:rPr lang="en-US" sz="1600" dirty="0"/>
                        <a:t>Comments</a:t>
                      </a:r>
                    </a:p>
                  </a:txBody>
                  <a:tcPr/>
                </a:tc>
                <a:extLst>
                  <a:ext uri="{0D108BD9-81ED-4DB2-BD59-A6C34878D82A}">
                    <a16:rowId xmlns:a16="http://schemas.microsoft.com/office/drawing/2014/main" val="1502542618"/>
                  </a:ext>
                </a:extLst>
              </a:tr>
              <a:tr h="370840">
                <a:tc>
                  <a:txBody>
                    <a:bodyPr/>
                    <a:lstStyle/>
                    <a:p>
                      <a:r>
                        <a:rPr lang="en-US" sz="1600" dirty="0"/>
                        <a:t>Thrust Level</a:t>
                      </a:r>
                    </a:p>
                  </a:txBody>
                  <a:tcPr/>
                </a:tc>
                <a:tc>
                  <a:txBody>
                    <a:bodyPr/>
                    <a:lstStyle/>
                    <a:p>
                      <a:pPr algn="ctr"/>
                      <a:r>
                        <a:rPr lang="en-US" sz="1600" dirty="0"/>
                        <a:t>30 – 220 mN</a:t>
                      </a:r>
                    </a:p>
                  </a:txBody>
                  <a:tcPr/>
                </a:tc>
                <a:tc>
                  <a:txBody>
                    <a:bodyPr/>
                    <a:lstStyle/>
                    <a:p>
                      <a:pPr algn="l"/>
                      <a:r>
                        <a:rPr lang="en-US" sz="1600" dirty="0"/>
                        <a:t>Feed pressure range: 3 – 24 bar A</a:t>
                      </a:r>
                    </a:p>
                  </a:txBody>
                  <a:tcPr/>
                </a:tc>
                <a:extLst>
                  <a:ext uri="{0D108BD9-81ED-4DB2-BD59-A6C34878D82A}">
                    <a16:rowId xmlns:a16="http://schemas.microsoft.com/office/drawing/2014/main" val="3010899085"/>
                  </a:ext>
                </a:extLst>
              </a:tr>
              <a:tr h="370840">
                <a:tc>
                  <a:txBody>
                    <a:bodyPr/>
                    <a:lstStyle/>
                    <a:p>
                      <a:r>
                        <a:rPr lang="en-US" sz="1600" dirty="0"/>
                        <a:t>Steady State Isp</a:t>
                      </a:r>
                    </a:p>
                  </a:txBody>
                  <a:tcPr/>
                </a:tc>
                <a:tc>
                  <a:txBody>
                    <a:bodyPr/>
                    <a:lstStyle/>
                    <a:p>
                      <a:pPr algn="ctr"/>
                      <a:r>
                        <a:rPr lang="en-US" sz="1600" dirty="0"/>
                        <a:t>200 – 235 sec</a:t>
                      </a:r>
                    </a:p>
                  </a:txBody>
                  <a:tcPr/>
                </a:tc>
                <a:tc>
                  <a:txBody>
                    <a:bodyPr/>
                    <a:lstStyle/>
                    <a:p>
                      <a:pPr algn="l"/>
                      <a:r>
                        <a:rPr lang="en-US" sz="1600" dirty="0"/>
                        <a:t>Depending on feed pressure</a:t>
                      </a:r>
                    </a:p>
                  </a:txBody>
                  <a:tcPr/>
                </a:tc>
                <a:extLst>
                  <a:ext uri="{0D108BD9-81ED-4DB2-BD59-A6C34878D82A}">
                    <a16:rowId xmlns:a16="http://schemas.microsoft.com/office/drawing/2014/main" val="3685022518"/>
                  </a:ext>
                </a:extLst>
              </a:tr>
              <a:tr h="370840">
                <a:tc>
                  <a:txBody>
                    <a:bodyPr/>
                    <a:lstStyle/>
                    <a:p>
                      <a:r>
                        <a:rPr lang="en-US" sz="1600" dirty="0"/>
                        <a:t>Pulse Mode Isp</a:t>
                      </a:r>
                    </a:p>
                  </a:txBody>
                  <a:tcPr/>
                </a:tc>
                <a:tc>
                  <a:txBody>
                    <a:bodyPr/>
                    <a:lstStyle/>
                    <a:p>
                      <a:pPr algn="ctr"/>
                      <a:r>
                        <a:rPr lang="en-US" sz="1600" dirty="0"/>
                        <a:t>190 – 210 sec</a:t>
                      </a:r>
                    </a:p>
                  </a:txBody>
                  <a:tcPr/>
                </a:tc>
                <a:tc>
                  <a:txBody>
                    <a:bodyPr/>
                    <a:lstStyle/>
                    <a:p>
                      <a:pPr algn="l"/>
                      <a:r>
                        <a:rPr lang="en-US" sz="1600" dirty="0"/>
                        <a:t>Depending on feed pressure and duty cycle</a:t>
                      </a:r>
                    </a:p>
                  </a:txBody>
                  <a:tcPr/>
                </a:tc>
                <a:extLst>
                  <a:ext uri="{0D108BD9-81ED-4DB2-BD59-A6C34878D82A}">
                    <a16:rowId xmlns:a16="http://schemas.microsoft.com/office/drawing/2014/main" val="1965343436"/>
                  </a:ext>
                </a:extLst>
              </a:tr>
              <a:tr h="185420">
                <a:tc>
                  <a:txBody>
                    <a:bodyPr/>
                    <a:lstStyle/>
                    <a:p>
                      <a:r>
                        <a:rPr lang="en-US" sz="1600" dirty="0"/>
                        <a:t>Minimum Impulse Bit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0.5 mNs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Using rapid valve with low dribble-volume</a:t>
                      </a:r>
                    </a:p>
                  </a:txBody>
                  <a:tcPr/>
                </a:tc>
                <a:extLst>
                  <a:ext uri="{0D108BD9-81ED-4DB2-BD59-A6C34878D82A}">
                    <a16:rowId xmlns:a16="http://schemas.microsoft.com/office/drawing/2014/main" val="302261094"/>
                  </a:ext>
                </a:extLst>
              </a:tr>
              <a:tr h="167640">
                <a:tc>
                  <a:txBody>
                    <a:bodyPr/>
                    <a:lstStyle/>
                    <a:p>
                      <a:r>
                        <a:rPr lang="en-US" sz="1600" dirty="0"/>
                        <a:t>Propellant Throughput</a:t>
                      </a:r>
                    </a:p>
                  </a:txBody>
                  <a:tcPr/>
                </a:tc>
                <a:tc>
                  <a:txBody>
                    <a:bodyPr/>
                    <a:lstStyle/>
                    <a:p>
                      <a:pPr algn="ctr"/>
                      <a:r>
                        <a:rPr lang="en-US" sz="1600" dirty="0"/>
                        <a:t>&gt; 1242 g</a:t>
                      </a:r>
                    </a:p>
                  </a:txBody>
                  <a:tcPr/>
                </a:tc>
                <a:tc>
                  <a:txBody>
                    <a:bodyPr/>
                    <a:lstStyle/>
                    <a:p>
                      <a:pPr algn="l"/>
                      <a:r>
                        <a:rPr lang="en-US" sz="1600" dirty="0"/>
                        <a:t>NASA to fund additional testing to reach 2.5 kg in total</a:t>
                      </a:r>
                    </a:p>
                  </a:txBody>
                  <a:tcPr/>
                </a:tc>
                <a:extLst>
                  <a:ext uri="{0D108BD9-81ED-4DB2-BD59-A6C34878D82A}">
                    <a16:rowId xmlns:a16="http://schemas.microsoft.com/office/drawing/2014/main" val="4129681372"/>
                  </a:ext>
                </a:extLst>
              </a:tr>
              <a:tr h="167640">
                <a:tc>
                  <a:txBody>
                    <a:bodyPr/>
                    <a:lstStyle/>
                    <a:p>
                      <a:r>
                        <a:rPr lang="en-US" sz="1600" dirty="0"/>
                        <a:t>Accumulated Burn Time</a:t>
                      </a:r>
                    </a:p>
                  </a:txBody>
                  <a:tcPr/>
                </a:tc>
                <a:tc>
                  <a:txBody>
                    <a:bodyPr/>
                    <a:lstStyle/>
                    <a:p>
                      <a:pPr algn="ctr"/>
                      <a:r>
                        <a:rPr lang="en-US" sz="1600" dirty="0"/>
                        <a:t>&gt; 6.2 h</a:t>
                      </a:r>
                    </a:p>
                  </a:txBody>
                  <a:tcPr/>
                </a:tc>
                <a:tc>
                  <a:txBody>
                    <a:bodyPr/>
                    <a:lstStyle/>
                    <a:p>
                      <a:pPr algn="l"/>
                      <a:r>
                        <a:rPr lang="en-US" sz="1600" dirty="0"/>
                        <a:t>Thruster is still fully nominal with no degradation in performance</a:t>
                      </a:r>
                    </a:p>
                  </a:txBody>
                  <a:tcPr/>
                </a:tc>
                <a:extLst>
                  <a:ext uri="{0D108BD9-81ED-4DB2-BD59-A6C34878D82A}">
                    <a16:rowId xmlns:a16="http://schemas.microsoft.com/office/drawing/2014/main" val="1974724831"/>
                  </a:ext>
                </a:extLst>
              </a:tr>
              <a:tr h="167640">
                <a:tc>
                  <a:txBody>
                    <a:bodyPr/>
                    <a:lstStyle/>
                    <a:p>
                      <a:r>
                        <a:rPr lang="en-US" sz="1600" dirty="0"/>
                        <a:t>Longest Burn Duration</a:t>
                      </a:r>
                    </a:p>
                  </a:txBody>
                  <a:tcPr/>
                </a:tc>
                <a:tc>
                  <a:txBody>
                    <a:bodyPr/>
                    <a:lstStyle/>
                    <a:p>
                      <a:pPr algn="ctr"/>
                      <a:r>
                        <a:rPr lang="en-US" sz="1600" dirty="0"/>
                        <a:t>&gt; 101 min</a:t>
                      </a:r>
                    </a:p>
                  </a:txBody>
                  <a:tcPr/>
                </a:tc>
                <a:tc>
                  <a:txBody>
                    <a:bodyPr/>
                    <a:lstStyle/>
                    <a:p>
                      <a:pPr algn="l"/>
                      <a:r>
                        <a:rPr lang="en-US" sz="1600" dirty="0"/>
                        <a:t>Ran out of propellant</a:t>
                      </a:r>
                    </a:p>
                  </a:txBody>
                  <a:tcPr/>
                </a:tc>
                <a:extLst>
                  <a:ext uri="{0D108BD9-81ED-4DB2-BD59-A6C34878D82A}">
                    <a16:rowId xmlns:a16="http://schemas.microsoft.com/office/drawing/2014/main" val="52897842"/>
                  </a:ext>
                </a:extLst>
              </a:tr>
              <a:tr h="167640">
                <a:tc>
                  <a:txBody>
                    <a:bodyPr/>
                    <a:lstStyle/>
                    <a:p>
                      <a:r>
                        <a:rPr lang="en-US" sz="1600" dirty="0"/>
                        <a:t>Heater Power</a:t>
                      </a:r>
                    </a:p>
                  </a:txBody>
                  <a:tcPr/>
                </a:tc>
                <a:tc>
                  <a:txBody>
                    <a:bodyPr/>
                    <a:lstStyle/>
                    <a:p>
                      <a:pPr algn="ctr"/>
                      <a:r>
                        <a:rPr lang="en-US" sz="1600" dirty="0"/>
                        <a:t>7 – 9 W</a:t>
                      </a:r>
                    </a:p>
                  </a:txBody>
                  <a:tcPr/>
                </a:tc>
                <a:tc>
                  <a:txBody>
                    <a:bodyPr/>
                    <a:lstStyle/>
                    <a:p>
                      <a:pPr algn="l"/>
                      <a:r>
                        <a:rPr lang="en-US" sz="1600" dirty="0"/>
                        <a:t>Nominal pre-heat temp is reached using 7 W, but it takes 30 min. 9 W enables the thruster to be fired in less than 7 minutes </a:t>
                      </a:r>
                    </a:p>
                  </a:txBody>
                  <a:tcPr/>
                </a:tc>
                <a:extLst>
                  <a:ext uri="{0D108BD9-81ED-4DB2-BD59-A6C34878D82A}">
                    <a16:rowId xmlns:a16="http://schemas.microsoft.com/office/drawing/2014/main" val="2364192305"/>
                  </a:ext>
                </a:extLst>
              </a:tr>
              <a:tr h="0">
                <a:tc>
                  <a:txBody>
                    <a:bodyPr/>
                    <a:lstStyle/>
                    <a:p>
                      <a:r>
                        <a:rPr lang="en-US" sz="1600" dirty="0"/>
                        <a:t>Accumulated Pulses</a:t>
                      </a:r>
                    </a:p>
                  </a:txBody>
                  <a:tcPr/>
                </a:tc>
                <a:tc>
                  <a:txBody>
                    <a:bodyPr/>
                    <a:lstStyle/>
                    <a:p>
                      <a:pPr algn="ctr"/>
                      <a:r>
                        <a:rPr lang="en-US" sz="1600" dirty="0"/>
                        <a:t>&gt; 18244</a:t>
                      </a:r>
                    </a:p>
                  </a:txBody>
                  <a:tcPr/>
                </a:tc>
                <a:tc>
                  <a:txBody>
                    <a:bodyPr/>
                    <a:lstStyle/>
                    <a:p>
                      <a:pPr algn="l"/>
                      <a:r>
                        <a:rPr lang="en-US" sz="1600" dirty="0"/>
                        <a:t>Both QA-1 and QA-2 will continue to be hot fire tested </a:t>
                      </a:r>
                    </a:p>
                  </a:txBody>
                  <a:tcPr/>
                </a:tc>
                <a:extLst>
                  <a:ext uri="{0D108BD9-81ED-4DB2-BD59-A6C34878D82A}">
                    <a16:rowId xmlns:a16="http://schemas.microsoft.com/office/drawing/2014/main" val="4202920289"/>
                  </a:ext>
                </a:extLst>
              </a:tr>
              <a:tr h="223520">
                <a:tc>
                  <a:txBody>
                    <a:bodyPr/>
                    <a:lstStyle/>
                    <a:p>
                      <a:r>
                        <a:rPr lang="en-US" sz="1600" dirty="0"/>
                        <a:t>100 mN ASCENT Thruster Development Program</a:t>
                      </a:r>
                    </a:p>
                  </a:txBody>
                  <a:tcPr/>
                </a:tc>
                <a:tc>
                  <a:txBody>
                    <a:bodyPr/>
                    <a:lstStyle/>
                    <a:p>
                      <a:pPr algn="ctr"/>
                      <a:r>
                        <a:rPr lang="en-US" sz="1600" dirty="0"/>
                        <a:t>N/A</a:t>
                      </a:r>
                    </a:p>
                  </a:txBody>
                  <a:tcPr/>
                </a:tc>
                <a:tc>
                  <a:txBody>
                    <a:bodyPr/>
                    <a:lstStyle/>
                    <a:p>
                      <a:pPr algn="l"/>
                      <a:r>
                        <a:rPr lang="en-US" sz="1600" dirty="0"/>
                        <a:t>Duration: 4 years, Total propellant throughput: 4.9 kg, Accumulated burn time: 22 h, Total # pulses: 75076</a:t>
                      </a:r>
                    </a:p>
                  </a:txBody>
                  <a:tcPr/>
                </a:tc>
                <a:extLst>
                  <a:ext uri="{0D108BD9-81ED-4DB2-BD59-A6C34878D82A}">
                    <a16:rowId xmlns:a16="http://schemas.microsoft.com/office/drawing/2014/main" val="1357775561"/>
                  </a:ext>
                </a:extLst>
              </a:tr>
            </a:tbl>
          </a:graphicData>
        </a:graphic>
      </p:graphicFrame>
    </p:spTree>
    <p:extLst>
      <p:ext uri="{BB962C8B-B14F-4D97-AF65-F5344CB8AC3E}">
        <p14:creationId xmlns:p14="http://schemas.microsoft.com/office/powerpoint/2010/main" val="135045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409013"/>
            <a:ext cx="5307147" cy="461665"/>
          </a:xfrm>
        </p:spPr>
        <p:txBody>
          <a:bodyPr/>
          <a:lstStyle/>
          <a:p>
            <a:r>
              <a:rPr lang="en-US" sz="2400" dirty="0"/>
              <a:t>Conclusions</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507507" y="1291701"/>
            <a:ext cx="11176986" cy="5473083"/>
          </a:xfrm>
        </p:spPr>
        <p:txBody>
          <a:bodyPr/>
          <a:lstStyle/>
          <a:p>
            <a:r>
              <a:rPr lang="en-US" dirty="0"/>
              <a:t>100 mN ASCENT Thruster developed in only four years</a:t>
            </a:r>
          </a:p>
          <a:p>
            <a:r>
              <a:rPr lang="en-US" dirty="0"/>
              <a:t>First commercially available liquid green ASCENT monopropellant thruster</a:t>
            </a:r>
          </a:p>
          <a:p>
            <a:r>
              <a:rPr lang="en-US" dirty="0"/>
              <a:t>Qualification thrusters QA-1 and QA-2 broke all records and are still operating nominally with </a:t>
            </a:r>
            <a:r>
              <a:rPr lang="en-US" u="sng" dirty="0"/>
              <a:t>no</a:t>
            </a:r>
            <a:r>
              <a:rPr lang="en-US" dirty="0"/>
              <a:t> signs of performance degradation!</a:t>
            </a:r>
          </a:p>
          <a:p>
            <a:r>
              <a:rPr lang="en-US" dirty="0"/>
              <a:t>Thruster design capable of wide range of feed pressures, enabling thrust levels of 30 mN to 220 mN</a:t>
            </a:r>
          </a:p>
          <a:p>
            <a:r>
              <a:rPr lang="en-US" dirty="0"/>
              <a:t>Continued testing needed to find lifetime and limitations of the 100 mN design</a:t>
            </a:r>
          </a:p>
        </p:txBody>
      </p:sp>
    </p:spTree>
    <p:extLst>
      <p:ext uri="{BB962C8B-B14F-4D97-AF65-F5344CB8AC3E}">
        <p14:creationId xmlns:p14="http://schemas.microsoft.com/office/powerpoint/2010/main" val="407035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204B-5530-4FD7-8353-D38D0B9A57F7}"/>
              </a:ext>
            </a:extLst>
          </p:cNvPr>
          <p:cNvSpPr>
            <a:spLocks noGrp="1"/>
          </p:cNvSpPr>
          <p:nvPr>
            <p:ph type="title"/>
          </p:nvPr>
        </p:nvSpPr>
        <p:spPr>
          <a:xfrm>
            <a:off x="2909413" y="381019"/>
            <a:ext cx="9191303" cy="523220"/>
          </a:xfrm>
        </p:spPr>
        <p:txBody>
          <a:bodyPr/>
          <a:lstStyle/>
          <a:p>
            <a:r>
              <a:rPr lang="en-US" dirty="0"/>
              <a:t>Acknowledgements</a:t>
            </a:r>
          </a:p>
        </p:txBody>
      </p:sp>
      <p:sp>
        <p:nvSpPr>
          <p:cNvPr id="3" name="TextBox 2">
            <a:extLst>
              <a:ext uri="{FF2B5EF4-FFF2-40B4-BE49-F238E27FC236}">
                <a16:creationId xmlns:a16="http://schemas.microsoft.com/office/drawing/2014/main" id="{D933BB9D-D3D3-472C-B89B-CB12B18B72BA}"/>
              </a:ext>
            </a:extLst>
          </p:cNvPr>
          <p:cNvSpPr txBox="1"/>
          <p:nvPr/>
        </p:nvSpPr>
        <p:spPr>
          <a:xfrm>
            <a:off x="489575" y="1394770"/>
            <a:ext cx="11142648" cy="2769989"/>
          </a:xfrm>
          <a:prstGeom prst="rect">
            <a:avLst/>
          </a:prstGeom>
          <a:noFill/>
          <a:ln>
            <a:noFill/>
          </a:ln>
        </p:spPr>
        <p:txBody>
          <a:bodyPr wrap="square" rtlCol="0">
            <a:spAutoFit/>
          </a:bodyPr>
          <a:lstStyle/>
          <a:p>
            <a:pPr algn="just"/>
            <a:r>
              <a:rPr lang="en-US" b="1" dirty="0">
                <a:latin typeface="+mn-lt"/>
              </a:rPr>
              <a:t>Plasma Processes would like to express our deepest appreciation and recognition to the following organizations for their support in making this thruster development possible in the short amount of time available</a:t>
            </a:r>
          </a:p>
          <a:p>
            <a:endParaRPr lang="en-US" sz="1800" b="1" dirty="0">
              <a:latin typeface="+mn-lt"/>
            </a:endParaRPr>
          </a:p>
          <a:p>
            <a:pPr marL="342900" indent="-342900">
              <a:buClr>
                <a:srgbClr val="003399"/>
              </a:buClr>
              <a:buSzPct val="75000"/>
              <a:buFont typeface="Wingdings" panose="05000000000000000000" pitchFamily="2" charset="2"/>
              <a:buChar char=""/>
            </a:pPr>
            <a:r>
              <a:rPr lang="en-US" sz="3200" b="1" dirty="0">
                <a:latin typeface="+mn-lt"/>
              </a:rPr>
              <a:t>NASA MSFC, Huntsville, AL</a:t>
            </a:r>
          </a:p>
          <a:p>
            <a:pPr marL="342900" indent="-342900">
              <a:buClr>
                <a:srgbClr val="003399"/>
              </a:buClr>
              <a:buSzPct val="75000"/>
              <a:buFont typeface="Wingdings" panose="05000000000000000000" pitchFamily="2" charset="2"/>
              <a:buChar char=""/>
            </a:pPr>
            <a:r>
              <a:rPr lang="en-US" sz="3200" b="1" dirty="0">
                <a:latin typeface="+mn-lt"/>
              </a:rPr>
              <a:t>AFRL/USSF, Edwards AFB, CA</a:t>
            </a:r>
          </a:p>
          <a:p>
            <a:pPr marL="342900" indent="-342900">
              <a:buFont typeface="Arial" panose="020B0604020202020204" pitchFamily="34" charset="0"/>
              <a:buChar char="•"/>
            </a:pPr>
            <a:endParaRPr lang="en-US" sz="2000" dirty="0"/>
          </a:p>
        </p:txBody>
      </p:sp>
      <p:pic>
        <p:nvPicPr>
          <p:cNvPr id="1026" name="Picture 2">
            <a:extLst>
              <a:ext uri="{FF2B5EF4-FFF2-40B4-BE49-F238E27FC236}">
                <a16:creationId xmlns:a16="http://schemas.microsoft.com/office/drawing/2014/main" id="{F653B649-07AE-45D9-AD3C-91C174CFAE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9923" y="4247880"/>
            <a:ext cx="2466124" cy="2062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r Force Research Laboratory - Wikipedia">
            <a:extLst>
              <a:ext uri="{FF2B5EF4-FFF2-40B4-BE49-F238E27FC236}">
                <a16:creationId xmlns:a16="http://schemas.microsoft.com/office/drawing/2014/main" id="{4E18A6C3-9D2B-4307-9304-ED1341A3F7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2393" y="4280840"/>
            <a:ext cx="2037011" cy="1996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 Space Force Logo Vinyl Sticker 3 inch diameter image 1">
            <a:extLst>
              <a:ext uri="{FF2B5EF4-FFF2-40B4-BE49-F238E27FC236}">
                <a16:creationId xmlns:a16="http://schemas.microsoft.com/office/drawing/2014/main" id="{D738023F-944E-4276-97F2-60A8BA274E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45955" y="4007392"/>
            <a:ext cx="2394751" cy="239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6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B28-63D2-4783-8B4F-24055C147713}"/>
              </a:ext>
            </a:extLst>
          </p:cNvPr>
          <p:cNvSpPr>
            <a:spLocks noGrp="1"/>
          </p:cNvSpPr>
          <p:nvPr>
            <p:ph type="title"/>
          </p:nvPr>
        </p:nvSpPr>
        <p:spPr/>
        <p:txBody>
          <a:bodyPr/>
          <a:lstStyle/>
          <a:p>
            <a:r>
              <a:rPr lang="en-US" dirty="0"/>
              <a:t>Introduction</a:t>
            </a:r>
          </a:p>
        </p:txBody>
      </p:sp>
      <p:sp>
        <p:nvSpPr>
          <p:cNvPr id="4" name="Content Placeholder 2">
            <a:extLst>
              <a:ext uri="{FF2B5EF4-FFF2-40B4-BE49-F238E27FC236}">
                <a16:creationId xmlns:a16="http://schemas.microsoft.com/office/drawing/2014/main" id="{C323B104-9F8C-48E3-BD39-6E5D13725913}"/>
              </a:ext>
            </a:extLst>
          </p:cNvPr>
          <p:cNvSpPr>
            <a:spLocks noGrp="1"/>
          </p:cNvSpPr>
          <p:nvPr>
            <p:ph idx="1"/>
          </p:nvPr>
        </p:nvSpPr>
        <p:spPr>
          <a:xfrm>
            <a:off x="427837" y="1367161"/>
            <a:ext cx="11190915" cy="4083728"/>
          </a:xfrm>
        </p:spPr>
        <p:txBody>
          <a:bodyPr/>
          <a:lstStyle/>
          <a:p>
            <a:pPr marL="457200" indent="-457200" algn="just">
              <a:buFont typeface="+mj-lt"/>
              <a:buAutoNum type="arabicPeriod"/>
            </a:pPr>
            <a:r>
              <a:rPr lang="en-US" sz="2400" b="1" dirty="0">
                <a:effectLst>
                  <a:outerShdw blurRad="38100" dist="38100" dir="2700000" algn="tl">
                    <a:srgbClr val="000000">
                      <a:alpha val="43137"/>
                    </a:srgbClr>
                  </a:outerShdw>
                </a:effectLst>
              </a:rPr>
              <a:t>Green Monopropellants</a:t>
            </a:r>
          </a:p>
          <a:p>
            <a:pPr marL="457200" indent="-457200" algn="just">
              <a:buFont typeface="+mj-lt"/>
              <a:buAutoNum type="arabicPeriod"/>
            </a:pPr>
            <a:r>
              <a:rPr lang="en-US" sz="2400" b="1" dirty="0">
                <a:effectLst>
                  <a:outerShdw blurRad="38100" dist="38100" dir="2700000" algn="tl">
                    <a:srgbClr val="000000">
                      <a:alpha val="43137"/>
                    </a:srgbClr>
                  </a:outerShdw>
                </a:effectLst>
              </a:rPr>
              <a:t>Market Potential</a:t>
            </a:r>
          </a:p>
          <a:p>
            <a:pPr marL="457200" indent="-457200" algn="just">
              <a:buFont typeface="+mj-lt"/>
              <a:buAutoNum type="arabicPeriod"/>
            </a:pPr>
            <a:r>
              <a:rPr lang="en-US" sz="2400" b="1" dirty="0">
                <a:effectLst>
                  <a:outerShdw blurRad="38100" dist="38100" dir="2700000" algn="tl">
                    <a:srgbClr val="000000">
                      <a:alpha val="43137"/>
                    </a:srgbClr>
                  </a:outerShdw>
                </a:effectLst>
              </a:rPr>
              <a:t>100 mN Thruster Development History</a:t>
            </a:r>
          </a:p>
          <a:p>
            <a:pPr marL="457200" indent="-457200" algn="just">
              <a:buFont typeface="+mj-lt"/>
              <a:buAutoNum type="arabicPeriod"/>
            </a:pPr>
            <a:r>
              <a:rPr lang="en-US" sz="2400" b="1" dirty="0">
                <a:effectLst>
                  <a:outerShdw blurRad="38100" dist="38100" dir="2700000" algn="tl">
                    <a:srgbClr val="000000">
                      <a:alpha val="43137"/>
                    </a:srgbClr>
                  </a:outerShdw>
                </a:effectLst>
              </a:rPr>
              <a:t>Conclusions</a:t>
            </a:r>
          </a:p>
          <a:p>
            <a:pPr marL="457200" indent="-457200" algn="just">
              <a:buFont typeface="+mj-lt"/>
              <a:buAutoNum type="arabicPeriod"/>
            </a:pPr>
            <a:r>
              <a:rPr lang="en-US" sz="2400" b="1" dirty="0">
                <a:effectLst>
                  <a:outerShdw blurRad="38100" dist="38100" dir="2700000" algn="tl">
                    <a:srgbClr val="000000">
                      <a:alpha val="43137"/>
                    </a:srgbClr>
                  </a:outerShdw>
                </a:effectLst>
              </a:rPr>
              <a:t>Acknowledgement</a:t>
            </a:r>
          </a:p>
          <a:p>
            <a:pPr marL="457200" indent="-457200" algn="just">
              <a:buFont typeface="+mj-lt"/>
              <a:buAutoNum type="arabicPeriod"/>
            </a:pPr>
            <a:r>
              <a:rPr lang="en-US" sz="2400" b="1" dirty="0">
                <a:effectLst>
                  <a:outerShdw blurRad="38100" dist="38100" dir="2700000" algn="tl">
                    <a:srgbClr val="000000">
                      <a:alpha val="43137"/>
                    </a:srgbClr>
                  </a:outerShdw>
                </a:effectLst>
              </a:rPr>
              <a:t>Questions</a:t>
            </a:r>
          </a:p>
          <a:p>
            <a:pPr marL="0" indent="0" algn="just">
              <a:buNone/>
            </a:pPr>
            <a:endParaRPr lang="en-US" sz="2000" b="1" dirty="0">
              <a:effectLst>
                <a:outerShdw blurRad="38100" dist="38100" dir="2700000" algn="tl">
                  <a:srgbClr val="000000">
                    <a:alpha val="43137"/>
                  </a:srgbClr>
                </a:outerShdw>
              </a:effectLst>
            </a:endParaRPr>
          </a:p>
          <a:p>
            <a:pPr marL="0" indent="0" algn="just">
              <a:buNone/>
            </a:pPr>
            <a:endParaRPr lang="en-US" sz="1600" b="1" dirty="0"/>
          </a:p>
          <a:p>
            <a:pPr marL="0" indent="0">
              <a:buNone/>
            </a:pPr>
            <a:endParaRPr lang="en-US" sz="2400" b="1" dirty="0"/>
          </a:p>
        </p:txBody>
      </p:sp>
    </p:spTree>
    <p:extLst>
      <p:ext uri="{BB962C8B-B14F-4D97-AF65-F5344CB8AC3E}">
        <p14:creationId xmlns:p14="http://schemas.microsoft.com/office/powerpoint/2010/main" val="206000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204B-5530-4FD7-8353-D38D0B9A57F7}"/>
              </a:ext>
            </a:extLst>
          </p:cNvPr>
          <p:cNvSpPr>
            <a:spLocks noGrp="1"/>
          </p:cNvSpPr>
          <p:nvPr>
            <p:ph type="title"/>
          </p:nvPr>
        </p:nvSpPr>
        <p:spPr>
          <a:xfrm>
            <a:off x="2909413" y="381019"/>
            <a:ext cx="9191303" cy="523220"/>
          </a:xfrm>
        </p:spPr>
        <p:txBody>
          <a:bodyPr/>
          <a:lstStyle/>
          <a:p>
            <a:r>
              <a:rPr lang="en-US" dirty="0"/>
              <a:t>Questions</a:t>
            </a:r>
          </a:p>
        </p:txBody>
      </p:sp>
      <p:sp>
        <p:nvSpPr>
          <p:cNvPr id="3" name="TextBox 2">
            <a:extLst>
              <a:ext uri="{FF2B5EF4-FFF2-40B4-BE49-F238E27FC236}">
                <a16:creationId xmlns:a16="http://schemas.microsoft.com/office/drawing/2014/main" id="{D933BB9D-D3D3-472C-B89B-CB12B18B72BA}"/>
              </a:ext>
            </a:extLst>
          </p:cNvPr>
          <p:cNvSpPr txBox="1"/>
          <p:nvPr/>
        </p:nvSpPr>
        <p:spPr>
          <a:xfrm>
            <a:off x="524676" y="3429000"/>
            <a:ext cx="11142648" cy="892552"/>
          </a:xfrm>
          <a:prstGeom prst="rect">
            <a:avLst/>
          </a:prstGeom>
          <a:noFill/>
          <a:ln>
            <a:noFill/>
          </a:ln>
        </p:spPr>
        <p:txBody>
          <a:bodyPr wrap="square" rtlCol="0">
            <a:spAutoFit/>
          </a:bodyPr>
          <a:lstStyle/>
          <a:p>
            <a:pPr algn="ctr"/>
            <a:r>
              <a:rPr lang="en-US" sz="3200" b="1" dirty="0">
                <a:latin typeface="+mn-lt"/>
              </a:rPr>
              <a:t>Questions?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58544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B28-63D2-4783-8B4F-24055C147713}"/>
              </a:ext>
            </a:extLst>
          </p:cNvPr>
          <p:cNvSpPr>
            <a:spLocks noGrp="1"/>
          </p:cNvSpPr>
          <p:nvPr>
            <p:ph type="title"/>
          </p:nvPr>
        </p:nvSpPr>
        <p:spPr/>
        <p:txBody>
          <a:bodyPr/>
          <a:lstStyle/>
          <a:p>
            <a:r>
              <a:rPr lang="en-US" dirty="0"/>
              <a:t>Green Monopropellants</a:t>
            </a:r>
          </a:p>
        </p:txBody>
      </p:sp>
      <p:sp>
        <p:nvSpPr>
          <p:cNvPr id="3" name="Content Placeholder 2">
            <a:extLst>
              <a:ext uri="{FF2B5EF4-FFF2-40B4-BE49-F238E27FC236}">
                <a16:creationId xmlns:a16="http://schemas.microsoft.com/office/drawing/2014/main" id="{21B9D9A8-9AEF-4AAE-8E95-4CC0CE2D7D2F}"/>
              </a:ext>
            </a:extLst>
          </p:cNvPr>
          <p:cNvSpPr>
            <a:spLocks noGrp="1"/>
          </p:cNvSpPr>
          <p:nvPr>
            <p:ph idx="1"/>
          </p:nvPr>
        </p:nvSpPr>
        <p:spPr>
          <a:xfrm>
            <a:off x="480526" y="1371600"/>
            <a:ext cx="11230948" cy="4191000"/>
          </a:xfrm>
        </p:spPr>
        <p:txBody>
          <a:bodyPr/>
          <a:lstStyle/>
          <a:p>
            <a:r>
              <a:rPr lang="en-US" dirty="0"/>
              <a:t>Three main monopropellants</a:t>
            </a:r>
          </a:p>
          <a:p>
            <a:pPr lvl="1"/>
            <a:r>
              <a:rPr lang="en-US" dirty="0"/>
              <a:t>Hydrazine (Not “green”; Highly toxic!)</a:t>
            </a:r>
          </a:p>
          <a:p>
            <a:pPr lvl="1"/>
            <a:r>
              <a:rPr lang="en-US" dirty="0"/>
              <a:t>LMP-103S (Developed by ECAPS, Sweden)</a:t>
            </a:r>
          </a:p>
          <a:p>
            <a:pPr lvl="1"/>
            <a:r>
              <a:rPr lang="en-US" dirty="0"/>
              <a:t>ASCENT, AKA AF-M315E (Developed by AFRL)</a:t>
            </a:r>
          </a:p>
          <a:p>
            <a:pPr lvl="2"/>
            <a:r>
              <a:rPr lang="en-US" dirty="0"/>
              <a:t>Low hazard, Safe to handle, Storable, Low toxicity</a:t>
            </a:r>
          </a:p>
          <a:p>
            <a:r>
              <a:rPr lang="en-US" dirty="0"/>
              <a:t>Other green propellants</a:t>
            </a:r>
          </a:p>
          <a:p>
            <a:pPr lvl="1"/>
            <a:r>
              <a:rPr lang="en-US" dirty="0"/>
              <a:t>Hydrogen Peroxide</a:t>
            </a:r>
          </a:p>
          <a:p>
            <a:pPr lvl="1"/>
            <a:r>
              <a:rPr lang="en-US" dirty="0"/>
              <a:t>Nitrous Oxide</a:t>
            </a:r>
          </a:p>
          <a:p>
            <a:pPr lvl="1"/>
            <a:endParaRPr lang="en-US" dirty="0"/>
          </a:p>
        </p:txBody>
      </p:sp>
      <p:pic>
        <p:nvPicPr>
          <p:cNvPr id="6" name="Picture 5">
            <a:extLst>
              <a:ext uri="{FF2B5EF4-FFF2-40B4-BE49-F238E27FC236}">
                <a16:creationId xmlns:a16="http://schemas.microsoft.com/office/drawing/2014/main" id="{EC807B5E-D28B-4D29-B2A2-8549B71078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491" y="4124659"/>
            <a:ext cx="1856265" cy="1771793"/>
          </a:xfrm>
          <a:prstGeom prst="rect">
            <a:avLst/>
          </a:prstGeom>
        </p:spPr>
      </p:pic>
      <p:sp>
        <p:nvSpPr>
          <p:cNvPr id="7" name="TextBox 6">
            <a:extLst>
              <a:ext uri="{FF2B5EF4-FFF2-40B4-BE49-F238E27FC236}">
                <a16:creationId xmlns:a16="http://schemas.microsoft.com/office/drawing/2014/main" id="{D285607A-5207-4BD9-B077-811D994622A5}"/>
              </a:ext>
            </a:extLst>
          </p:cNvPr>
          <p:cNvSpPr txBox="1"/>
          <p:nvPr/>
        </p:nvSpPr>
        <p:spPr>
          <a:xfrm>
            <a:off x="6236721" y="5896452"/>
            <a:ext cx="2799803" cy="523220"/>
          </a:xfrm>
          <a:prstGeom prst="rect">
            <a:avLst/>
          </a:prstGeom>
          <a:noFill/>
        </p:spPr>
        <p:txBody>
          <a:bodyPr wrap="square" rtlCol="0">
            <a:spAutoFit/>
          </a:bodyPr>
          <a:lstStyle/>
          <a:p>
            <a:pPr algn="ctr"/>
            <a:r>
              <a:rPr lang="en-US" sz="1400" i="1" dirty="0"/>
              <a:t>“A Green Alternative to Hydrazine” Image credit: Courtesy Photo</a:t>
            </a:r>
          </a:p>
        </p:txBody>
      </p:sp>
      <p:pic>
        <p:nvPicPr>
          <p:cNvPr id="9" name="Picture 8">
            <a:extLst>
              <a:ext uri="{FF2B5EF4-FFF2-40B4-BE49-F238E27FC236}">
                <a16:creationId xmlns:a16="http://schemas.microsoft.com/office/drawing/2014/main" id="{5D61FFB1-72F1-4D69-9E77-9F71BFAC65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4221" y="1371600"/>
            <a:ext cx="2324410" cy="3040602"/>
          </a:xfrm>
          <a:prstGeom prst="rect">
            <a:avLst/>
          </a:prstGeom>
        </p:spPr>
      </p:pic>
      <p:sp>
        <p:nvSpPr>
          <p:cNvPr id="10" name="TextBox 9">
            <a:extLst>
              <a:ext uri="{FF2B5EF4-FFF2-40B4-BE49-F238E27FC236}">
                <a16:creationId xmlns:a16="http://schemas.microsoft.com/office/drawing/2014/main" id="{775D8B03-CDF6-4886-83FF-0A3CB7616378}"/>
              </a:ext>
            </a:extLst>
          </p:cNvPr>
          <p:cNvSpPr txBox="1"/>
          <p:nvPr/>
        </p:nvSpPr>
        <p:spPr>
          <a:xfrm>
            <a:off x="9220469" y="4412202"/>
            <a:ext cx="2431914" cy="523220"/>
          </a:xfrm>
          <a:prstGeom prst="rect">
            <a:avLst/>
          </a:prstGeom>
          <a:noFill/>
        </p:spPr>
        <p:txBody>
          <a:bodyPr wrap="square" rtlCol="0">
            <a:spAutoFit/>
          </a:bodyPr>
          <a:lstStyle/>
          <a:p>
            <a:pPr algn="ctr"/>
            <a:r>
              <a:rPr lang="en-US" sz="1400" i="1" dirty="0"/>
              <a:t>Fueling Hydrazine</a:t>
            </a:r>
          </a:p>
          <a:p>
            <a:pPr algn="ctr"/>
            <a:r>
              <a:rPr lang="en-US" sz="1400" i="1" dirty="0"/>
              <a:t>Image credit: NASA</a:t>
            </a:r>
          </a:p>
        </p:txBody>
      </p:sp>
    </p:spTree>
    <p:extLst>
      <p:ext uri="{BB962C8B-B14F-4D97-AF65-F5344CB8AC3E}">
        <p14:creationId xmlns:p14="http://schemas.microsoft.com/office/powerpoint/2010/main" val="61802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B28-63D2-4783-8B4F-24055C147713}"/>
              </a:ext>
            </a:extLst>
          </p:cNvPr>
          <p:cNvSpPr>
            <a:spLocks noGrp="1"/>
          </p:cNvSpPr>
          <p:nvPr>
            <p:ph type="title"/>
          </p:nvPr>
        </p:nvSpPr>
        <p:spPr>
          <a:xfrm>
            <a:off x="2884515" y="399118"/>
            <a:ext cx="5185287" cy="523220"/>
          </a:xfrm>
        </p:spPr>
        <p:txBody>
          <a:bodyPr/>
          <a:lstStyle/>
          <a:p>
            <a:r>
              <a:rPr lang="en-US" dirty="0"/>
              <a:t>Green Monopropellants</a:t>
            </a:r>
          </a:p>
        </p:txBody>
      </p:sp>
      <p:sp>
        <p:nvSpPr>
          <p:cNvPr id="3" name="Content Placeholder 2">
            <a:extLst>
              <a:ext uri="{FF2B5EF4-FFF2-40B4-BE49-F238E27FC236}">
                <a16:creationId xmlns:a16="http://schemas.microsoft.com/office/drawing/2014/main" id="{21B9D9A8-9AEF-4AAE-8E95-4CC0CE2D7D2F}"/>
              </a:ext>
            </a:extLst>
          </p:cNvPr>
          <p:cNvSpPr>
            <a:spLocks noGrp="1"/>
          </p:cNvSpPr>
          <p:nvPr>
            <p:ph idx="1"/>
          </p:nvPr>
        </p:nvSpPr>
        <p:spPr>
          <a:xfrm>
            <a:off x="488272" y="1371600"/>
            <a:ext cx="11194742" cy="4390008"/>
          </a:xfrm>
        </p:spPr>
        <p:txBody>
          <a:bodyPr/>
          <a:lstStyle/>
          <a:p>
            <a:r>
              <a:rPr lang="en-US" dirty="0"/>
              <a:t>Challenges</a:t>
            </a:r>
          </a:p>
          <a:p>
            <a:pPr lvl="1"/>
            <a:r>
              <a:rPr lang="en-US" sz="2400" dirty="0"/>
              <a:t>High decomposition temperatures and aggressive combustion products</a:t>
            </a:r>
          </a:p>
          <a:p>
            <a:pPr lvl="1"/>
            <a:r>
              <a:rPr lang="en-US" sz="2400" dirty="0"/>
              <a:t>Catalyst high-temperature sintering and loss of surface area </a:t>
            </a:r>
          </a:p>
          <a:p>
            <a:pPr lvl="1"/>
            <a:r>
              <a:rPr lang="en-US" sz="2400" dirty="0"/>
              <a:t>Thermo-mechanical; Survive continuous injection of 20 </a:t>
            </a:r>
            <a:r>
              <a:rPr lang="en-US" sz="2400" baseline="60000" dirty="0"/>
              <a:t>o</a:t>
            </a:r>
            <a:r>
              <a:rPr lang="en-US" sz="2400" dirty="0"/>
              <a:t>C propellant decomposing and creating temperatures as high as 1850 </a:t>
            </a:r>
            <a:r>
              <a:rPr lang="en-US" sz="2400" baseline="60000" dirty="0"/>
              <a:t>o</a:t>
            </a:r>
            <a:r>
              <a:rPr lang="en-US" sz="2400" dirty="0"/>
              <a:t>C in the reactor</a:t>
            </a:r>
          </a:p>
          <a:p>
            <a:r>
              <a:rPr lang="en-US" dirty="0"/>
              <a:t>Benefits</a:t>
            </a:r>
          </a:p>
          <a:p>
            <a:pPr lvl="1"/>
            <a:r>
              <a:rPr lang="en-US" sz="2400" dirty="0"/>
              <a:t>Low-hazard, Storable, Safe to handle, Low toxicity</a:t>
            </a:r>
          </a:p>
          <a:p>
            <a:pPr lvl="1"/>
            <a:r>
              <a:rPr lang="en-US" sz="2400" dirty="0"/>
              <a:t>High performance (1.5 x Hydrazine)</a:t>
            </a:r>
          </a:p>
          <a:p>
            <a:pPr lvl="1"/>
            <a:r>
              <a:rPr lang="en-US" sz="2400" dirty="0"/>
              <a:t>Reducing overall costs</a:t>
            </a:r>
          </a:p>
          <a:p>
            <a:pPr lvl="1"/>
            <a:endParaRPr lang="en-US" dirty="0"/>
          </a:p>
        </p:txBody>
      </p:sp>
    </p:spTree>
    <p:extLst>
      <p:ext uri="{BB962C8B-B14F-4D97-AF65-F5344CB8AC3E}">
        <p14:creationId xmlns:p14="http://schemas.microsoft.com/office/powerpoint/2010/main" val="157446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7636-75F9-4049-92F7-1D0FD189D58C}"/>
              </a:ext>
            </a:extLst>
          </p:cNvPr>
          <p:cNvSpPr>
            <a:spLocks noGrp="1"/>
          </p:cNvSpPr>
          <p:nvPr>
            <p:ph type="title"/>
          </p:nvPr>
        </p:nvSpPr>
        <p:spPr>
          <a:xfrm>
            <a:off x="2884516" y="399118"/>
            <a:ext cx="4572728" cy="523220"/>
          </a:xfrm>
        </p:spPr>
        <p:txBody>
          <a:bodyPr/>
          <a:lstStyle/>
          <a:p>
            <a:r>
              <a:rPr lang="en-US" sz="2800" dirty="0">
                <a:effectLst>
                  <a:outerShdw blurRad="38100" dist="38100" dir="2700000" algn="tl">
                    <a:srgbClr val="000000">
                      <a:alpha val="43137"/>
                    </a:srgbClr>
                  </a:outerShdw>
                </a:effectLst>
              </a:rPr>
              <a:t>Market Potential</a:t>
            </a:r>
            <a:endParaRPr lang="en-US" dirty="0"/>
          </a:p>
        </p:txBody>
      </p:sp>
      <p:sp>
        <p:nvSpPr>
          <p:cNvPr id="3" name="Content Placeholder 2">
            <a:extLst>
              <a:ext uri="{FF2B5EF4-FFF2-40B4-BE49-F238E27FC236}">
                <a16:creationId xmlns:a16="http://schemas.microsoft.com/office/drawing/2014/main" id="{E8C70ED9-600B-4A67-A3FD-26D92D0FBBFB}"/>
              </a:ext>
            </a:extLst>
          </p:cNvPr>
          <p:cNvSpPr>
            <a:spLocks noGrp="1"/>
          </p:cNvSpPr>
          <p:nvPr>
            <p:ph idx="1"/>
          </p:nvPr>
        </p:nvSpPr>
        <p:spPr>
          <a:xfrm>
            <a:off x="479394" y="1371600"/>
            <a:ext cx="11194742" cy="2507942"/>
          </a:xfrm>
        </p:spPr>
        <p:txBody>
          <a:bodyPr/>
          <a:lstStyle/>
          <a:p>
            <a:r>
              <a:rPr lang="en-US" dirty="0"/>
              <a:t>ASCENT Propellant Technology</a:t>
            </a:r>
          </a:p>
          <a:p>
            <a:pPr lvl="1"/>
            <a:r>
              <a:rPr lang="en-US" dirty="0"/>
              <a:t>Storable, Safe to handle, Low-toxicity, Low-hazard</a:t>
            </a:r>
          </a:p>
          <a:p>
            <a:pPr lvl="2"/>
            <a:r>
              <a:rPr lang="en-US" dirty="0"/>
              <a:t>Significantly reduces loading costs, transportation costs, overall handling costs</a:t>
            </a:r>
          </a:p>
          <a:p>
            <a:pPr lvl="2"/>
            <a:r>
              <a:rPr lang="en-US" dirty="0"/>
              <a:t>ASCENT Catalyst increases mission lifetime and mission capability</a:t>
            </a:r>
          </a:p>
        </p:txBody>
      </p:sp>
      <p:graphicFrame>
        <p:nvGraphicFramePr>
          <p:cNvPr id="8" name="Table 8">
            <a:extLst>
              <a:ext uri="{FF2B5EF4-FFF2-40B4-BE49-F238E27FC236}">
                <a16:creationId xmlns:a16="http://schemas.microsoft.com/office/drawing/2014/main" id="{118613E0-6FEE-476D-83BB-2B155692300B}"/>
              </a:ext>
            </a:extLst>
          </p:cNvPr>
          <p:cNvGraphicFramePr>
            <a:graphicFrameLocks noGrp="1"/>
          </p:cNvGraphicFramePr>
          <p:nvPr>
            <p:extLst>
              <p:ext uri="{D42A27DB-BD31-4B8C-83A1-F6EECF244321}">
                <p14:modId xmlns:p14="http://schemas.microsoft.com/office/powerpoint/2010/main" val="686882134"/>
              </p:ext>
            </p:extLst>
          </p:nvPr>
        </p:nvGraphicFramePr>
        <p:xfrm>
          <a:off x="555454" y="4060464"/>
          <a:ext cx="5237968" cy="1854200"/>
        </p:xfrm>
        <a:graphic>
          <a:graphicData uri="http://schemas.openxmlformats.org/drawingml/2006/table">
            <a:tbl>
              <a:tblPr firstRow="1" bandRow="1">
                <a:tableStyleId>{D27102A9-8310-4765-A935-A1911B00CA55}</a:tableStyleId>
              </a:tblPr>
              <a:tblGrid>
                <a:gridCol w="1625918">
                  <a:extLst>
                    <a:ext uri="{9D8B030D-6E8A-4147-A177-3AD203B41FA5}">
                      <a16:colId xmlns:a16="http://schemas.microsoft.com/office/drawing/2014/main" val="3985112263"/>
                    </a:ext>
                  </a:extLst>
                </a:gridCol>
                <a:gridCol w="1209993">
                  <a:extLst>
                    <a:ext uri="{9D8B030D-6E8A-4147-A177-3AD203B41FA5}">
                      <a16:colId xmlns:a16="http://schemas.microsoft.com/office/drawing/2014/main" val="335745325"/>
                    </a:ext>
                  </a:extLst>
                </a:gridCol>
                <a:gridCol w="1209993">
                  <a:extLst>
                    <a:ext uri="{9D8B030D-6E8A-4147-A177-3AD203B41FA5}">
                      <a16:colId xmlns:a16="http://schemas.microsoft.com/office/drawing/2014/main" val="116875997"/>
                    </a:ext>
                  </a:extLst>
                </a:gridCol>
                <a:gridCol w="1192064">
                  <a:extLst>
                    <a:ext uri="{9D8B030D-6E8A-4147-A177-3AD203B41FA5}">
                      <a16:colId xmlns:a16="http://schemas.microsoft.com/office/drawing/2014/main" val="1759870990"/>
                    </a:ext>
                  </a:extLst>
                </a:gridCol>
              </a:tblGrid>
              <a:tr h="370840">
                <a:tc>
                  <a:txBody>
                    <a:bodyPr/>
                    <a:lstStyle/>
                    <a:p>
                      <a:r>
                        <a:rPr lang="en-US" sz="1600" dirty="0">
                          <a:solidFill>
                            <a:sysClr val="windowText" lastClr="000000"/>
                          </a:solidFill>
                        </a:rPr>
                        <a:t>Properties</a:t>
                      </a:r>
                    </a:p>
                  </a:txBody>
                  <a:tcPr/>
                </a:tc>
                <a:tc>
                  <a:txBody>
                    <a:bodyPr/>
                    <a:lstStyle/>
                    <a:p>
                      <a:pPr algn="ctr"/>
                      <a:r>
                        <a:rPr lang="en-US" sz="1600" dirty="0"/>
                        <a:t>Hydrazine</a:t>
                      </a:r>
                    </a:p>
                  </a:txBody>
                  <a:tcPr/>
                </a:tc>
                <a:tc>
                  <a:txBody>
                    <a:bodyPr/>
                    <a:lstStyle/>
                    <a:p>
                      <a:pPr algn="ctr"/>
                      <a:r>
                        <a:rPr lang="en-US" sz="1600" dirty="0"/>
                        <a:t>LMP-103S</a:t>
                      </a:r>
                    </a:p>
                  </a:txBody>
                  <a:tcPr/>
                </a:tc>
                <a:tc>
                  <a:txBody>
                    <a:bodyPr/>
                    <a:lstStyle/>
                    <a:p>
                      <a:pPr algn="ctr"/>
                      <a:r>
                        <a:rPr lang="en-US" sz="1600" dirty="0"/>
                        <a:t>ASCENT</a:t>
                      </a:r>
                    </a:p>
                  </a:txBody>
                  <a:tcPr/>
                </a:tc>
                <a:extLst>
                  <a:ext uri="{0D108BD9-81ED-4DB2-BD59-A6C34878D82A}">
                    <a16:rowId xmlns:a16="http://schemas.microsoft.com/office/drawing/2014/main" val="1502542618"/>
                  </a:ext>
                </a:extLst>
              </a:tr>
              <a:tr h="370840">
                <a:tc>
                  <a:txBody>
                    <a:bodyPr/>
                    <a:lstStyle/>
                    <a:p>
                      <a:r>
                        <a:rPr lang="en-US" sz="1600" dirty="0"/>
                        <a:t>Density (g/cm</a:t>
                      </a:r>
                      <a:r>
                        <a:rPr lang="en-US" sz="1600" baseline="40000" dirty="0"/>
                        <a:t>3</a:t>
                      </a:r>
                      <a:r>
                        <a:rPr lang="en-US" sz="1600" dirty="0"/>
                        <a:t>)</a:t>
                      </a:r>
                    </a:p>
                  </a:txBody>
                  <a:tcPr/>
                </a:tc>
                <a:tc>
                  <a:txBody>
                    <a:bodyPr/>
                    <a:lstStyle/>
                    <a:p>
                      <a:pPr algn="ctr"/>
                      <a:r>
                        <a:rPr lang="en-US" sz="1600" dirty="0"/>
                        <a:t>1.00</a:t>
                      </a:r>
                    </a:p>
                  </a:txBody>
                  <a:tcPr/>
                </a:tc>
                <a:tc>
                  <a:txBody>
                    <a:bodyPr/>
                    <a:lstStyle/>
                    <a:p>
                      <a:pPr algn="ctr"/>
                      <a:r>
                        <a:rPr lang="en-US" sz="1600" dirty="0"/>
                        <a:t>1.24</a:t>
                      </a:r>
                    </a:p>
                  </a:txBody>
                  <a:tcPr/>
                </a:tc>
                <a:tc>
                  <a:txBody>
                    <a:bodyPr/>
                    <a:lstStyle/>
                    <a:p>
                      <a:pPr algn="ctr"/>
                      <a:r>
                        <a:rPr lang="en-US" sz="1600" dirty="0"/>
                        <a:t>1.47</a:t>
                      </a:r>
                    </a:p>
                  </a:txBody>
                  <a:tcPr/>
                </a:tc>
                <a:extLst>
                  <a:ext uri="{0D108BD9-81ED-4DB2-BD59-A6C34878D82A}">
                    <a16:rowId xmlns:a16="http://schemas.microsoft.com/office/drawing/2014/main" val="3010899085"/>
                  </a:ext>
                </a:extLst>
              </a:tr>
              <a:tr h="370840">
                <a:tc>
                  <a:txBody>
                    <a:bodyPr/>
                    <a:lstStyle/>
                    <a:p>
                      <a:r>
                        <a:rPr lang="en-US" sz="1600" dirty="0"/>
                        <a:t>Theoretical Isp</a:t>
                      </a:r>
                    </a:p>
                  </a:txBody>
                  <a:tcPr/>
                </a:tc>
                <a:tc>
                  <a:txBody>
                    <a:bodyPr/>
                    <a:lstStyle/>
                    <a:p>
                      <a:pPr algn="ctr"/>
                      <a:r>
                        <a:rPr lang="en-US" sz="1600" dirty="0"/>
                        <a:t>236 sec</a:t>
                      </a:r>
                    </a:p>
                  </a:txBody>
                  <a:tcPr/>
                </a:tc>
                <a:tc>
                  <a:txBody>
                    <a:bodyPr/>
                    <a:lstStyle/>
                    <a:p>
                      <a:pPr algn="ctr"/>
                      <a:r>
                        <a:rPr lang="en-US" sz="1600" dirty="0"/>
                        <a:t>252 sec</a:t>
                      </a:r>
                    </a:p>
                  </a:txBody>
                  <a:tcPr/>
                </a:tc>
                <a:tc>
                  <a:txBody>
                    <a:bodyPr/>
                    <a:lstStyle/>
                    <a:p>
                      <a:pPr algn="ctr"/>
                      <a:r>
                        <a:rPr lang="en-US" sz="1600" dirty="0"/>
                        <a:t>272 sec</a:t>
                      </a:r>
                    </a:p>
                  </a:txBody>
                  <a:tcPr/>
                </a:tc>
                <a:extLst>
                  <a:ext uri="{0D108BD9-81ED-4DB2-BD59-A6C34878D82A}">
                    <a16:rowId xmlns:a16="http://schemas.microsoft.com/office/drawing/2014/main" val="3685022518"/>
                  </a:ext>
                </a:extLst>
              </a:tr>
              <a:tr h="370840">
                <a:tc>
                  <a:txBody>
                    <a:bodyPr/>
                    <a:lstStyle/>
                    <a:p>
                      <a:r>
                        <a:rPr lang="en-US" sz="1600" dirty="0"/>
                        <a:t>Practical Isp</a:t>
                      </a:r>
                    </a:p>
                  </a:txBody>
                  <a:tcPr/>
                </a:tc>
                <a:tc>
                  <a:txBody>
                    <a:bodyPr/>
                    <a:lstStyle/>
                    <a:p>
                      <a:pPr algn="ctr"/>
                      <a:r>
                        <a:rPr lang="en-US" sz="1600" dirty="0"/>
                        <a:t>216 sec</a:t>
                      </a:r>
                    </a:p>
                  </a:txBody>
                  <a:tcPr/>
                </a:tc>
                <a:tc>
                  <a:txBody>
                    <a:bodyPr/>
                    <a:lstStyle/>
                    <a:p>
                      <a:pPr algn="ctr"/>
                      <a:r>
                        <a:rPr lang="en-US" sz="1600" dirty="0"/>
                        <a:t>231 sec</a:t>
                      </a:r>
                    </a:p>
                  </a:txBody>
                  <a:tcPr/>
                </a:tc>
                <a:tc>
                  <a:txBody>
                    <a:bodyPr/>
                    <a:lstStyle/>
                    <a:p>
                      <a:pPr algn="ctr"/>
                      <a:r>
                        <a:rPr lang="en-US" sz="1600" dirty="0"/>
                        <a:t>251 sec</a:t>
                      </a:r>
                    </a:p>
                  </a:txBody>
                  <a:tcPr/>
                </a:tc>
                <a:extLst>
                  <a:ext uri="{0D108BD9-81ED-4DB2-BD59-A6C34878D82A}">
                    <a16:rowId xmlns:a16="http://schemas.microsoft.com/office/drawing/2014/main" val="1965343436"/>
                  </a:ext>
                </a:extLst>
              </a:tr>
              <a:tr h="370840">
                <a:tc>
                  <a:txBody>
                    <a:bodyPr/>
                    <a:lstStyle/>
                    <a:p>
                      <a:r>
                        <a:rPr lang="en-US" sz="1600" dirty="0"/>
                        <a:t>Volumetric Isp</a:t>
                      </a:r>
                    </a:p>
                  </a:txBody>
                  <a:tcPr/>
                </a:tc>
                <a:tc>
                  <a:txBody>
                    <a:bodyPr/>
                    <a:lstStyle/>
                    <a:p>
                      <a:pPr algn="ctr"/>
                      <a:r>
                        <a:rPr lang="en-US" sz="1600" dirty="0"/>
                        <a:t>236 sec</a:t>
                      </a:r>
                    </a:p>
                  </a:txBody>
                  <a:tcPr/>
                </a:tc>
                <a:tc>
                  <a:txBody>
                    <a:bodyPr/>
                    <a:lstStyle/>
                    <a:p>
                      <a:pPr algn="ctr"/>
                      <a:r>
                        <a:rPr lang="en-US" sz="1600" dirty="0"/>
                        <a:t>312 sec</a:t>
                      </a:r>
                    </a:p>
                  </a:txBody>
                  <a:tcPr/>
                </a:tc>
                <a:tc>
                  <a:txBody>
                    <a:bodyPr/>
                    <a:lstStyle/>
                    <a:p>
                      <a:pPr algn="ctr"/>
                      <a:r>
                        <a:rPr lang="en-US" sz="1600" dirty="0"/>
                        <a:t>391 sec</a:t>
                      </a:r>
                    </a:p>
                  </a:txBody>
                  <a:tcPr/>
                </a:tc>
                <a:extLst>
                  <a:ext uri="{0D108BD9-81ED-4DB2-BD59-A6C34878D82A}">
                    <a16:rowId xmlns:a16="http://schemas.microsoft.com/office/drawing/2014/main" val="302261094"/>
                  </a:ext>
                </a:extLst>
              </a:tr>
            </a:tbl>
          </a:graphicData>
        </a:graphic>
      </p:graphicFrame>
      <p:graphicFrame>
        <p:nvGraphicFramePr>
          <p:cNvPr id="10" name="Table 8">
            <a:extLst>
              <a:ext uri="{FF2B5EF4-FFF2-40B4-BE49-F238E27FC236}">
                <a16:creationId xmlns:a16="http://schemas.microsoft.com/office/drawing/2014/main" id="{A750061C-736A-429B-B48F-23870D2696AD}"/>
              </a:ext>
            </a:extLst>
          </p:cNvPr>
          <p:cNvGraphicFramePr>
            <a:graphicFrameLocks noGrp="1"/>
          </p:cNvGraphicFramePr>
          <p:nvPr>
            <p:extLst>
              <p:ext uri="{D42A27DB-BD31-4B8C-83A1-F6EECF244321}">
                <p14:modId xmlns:p14="http://schemas.microsoft.com/office/powerpoint/2010/main" val="56772526"/>
              </p:ext>
            </p:extLst>
          </p:nvPr>
        </p:nvGraphicFramePr>
        <p:xfrm>
          <a:off x="6398578" y="4139135"/>
          <a:ext cx="5237968" cy="1483360"/>
        </p:xfrm>
        <a:graphic>
          <a:graphicData uri="http://schemas.openxmlformats.org/drawingml/2006/table">
            <a:tbl>
              <a:tblPr firstRow="1" bandRow="1">
                <a:tableStyleId>{D27102A9-8310-4765-A935-A1911B00CA55}</a:tableStyleId>
              </a:tblPr>
              <a:tblGrid>
                <a:gridCol w="1633004">
                  <a:extLst>
                    <a:ext uri="{9D8B030D-6E8A-4147-A177-3AD203B41FA5}">
                      <a16:colId xmlns:a16="http://schemas.microsoft.com/office/drawing/2014/main" val="3985112263"/>
                    </a:ext>
                  </a:extLst>
                </a:gridCol>
                <a:gridCol w="1288357">
                  <a:extLst>
                    <a:ext uri="{9D8B030D-6E8A-4147-A177-3AD203B41FA5}">
                      <a16:colId xmlns:a16="http://schemas.microsoft.com/office/drawing/2014/main" val="335745325"/>
                    </a:ext>
                  </a:extLst>
                </a:gridCol>
                <a:gridCol w="1125726">
                  <a:extLst>
                    <a:ext uri="{9D8B030D-6E8A-4147-A177-3AD203B41FA5}">
                      <a16:colId xmlns:a16="http://schemas.microsoft.com/office/drawing/2014/main" val="116875997"/>
                    </a:ext>
                  </a:extLst>
                </a:gridCol>
                <a:gridCol w="1190881">
                  <a:extLst>
                    <a:ext uri="{9D8B030D-6E8A-4147-A177-3AD203B41FA5}">
                      <a16:colId xmlns:a16="http://schemas.microsoft.com/office/drawing/2014/main" val="1759870990"/>
                    </a:ext>
                  </a:extLst>
                </a:gridCol>
              </a:tblGrid>
              <a:tr h="370840">
                <a:tc>
                  <a:txBody>
                    <a:bodyPr/>
                    <a:lstStyle/>
                    <a:p>
                      <a:r>
                        <a:rPr lang="en-US" sz="1600" dirty="0">
                          <a:solidFill>
                            <a:sysClr val="windowText" lastClr="000000"/>
                          </a:solidFill>
                        </a:rPr>
                        <a:t>Thruster</a:t>
                      </a:r>
                    </a:p>
                  </a:txBody>
                  <a:tcPr/>
                </a:tc>
                <a:tc>
                  <a:txBody>
                    <a:bodyPr/>
                    <a:lstStyle/>
                    <a:p>
                      <a:pPr algn="ctr"/>
                      <a:r>
                        <a:rPr lang="en-US" sz="1600" dirty="0"/>
                        <a:t>Thrust (N)</a:t>
                      </a:r>
                    </a:p>
                  </a:txBody>
                  <a:tcPr/>
                </a:tc>
                <a:tc>
                  <a:txBody>
                    <a:bodyPr/>
                    <a:lstStyle/>
                    <a:p>
                      <a:pPr algn="ctr"/>
                      <a:r>
                        <a:rPr lang="en-US" sz="1600" dirty="0"/>
                        <a:t>Isp (sec)</a:t>
                      </a:r>
                    </a:p>
                  </a:txBody>
                  <a:tcPr/>
                </a:tc>
                <a:tc>
                  <a:txBody>
                    <a:bodyPr/>
                    <a:lstStyle/>
                    <a:p>
                      <a:pPr algn="ctr"/>
                      <a:r>
                        <a:rPr lang="en-US" sz="1600" dirty="0"/>
                        <a:t>Power (W)</a:t>
                      </a:r>
                    </a:p>
                  </a:txBody>
                  <a:tcPr/>
                </a:tc>
                <a:extLst>
                  <a:ext uri="{0D108BD9-81ED-4DB2-BD59-A6C34878D82A}">
                    <a16:rowId xmlns:a16="http://schemas.microsoft.com/office/drawing/2014/main" val="1502542618"/>
                  </a:ext>
                </a:extLst>
              </a:tr>
              <a:tr h="370840">
                <a:tc>
                  <a:txBody>
                    <a:bodyPr/>
                    <a:lstStyle/>
                    <a:p>
                      <a:r>
                        <a:rPr lang="en-US" sz="1600" dirty="0"/>
                        <a:t>ECAPS, 0.1 N</a:t>
                      </a:r>
                    </a:p>
                  </a:txBody>
                  <a:tcPr/>
                </a:tc>
                <a:tc>
                  <a:txBody>
                    <a:bodyPr/>
                    <a:lstStyle/>
                    <a:p>
                      <a:pPr algn="ctr"/>
                      <a:r>
                        <a:rPr lang="en-US" sz="1600" dirty="0"/>
                        <a:t>0.03 – 0.10</a:t>
                      </a:r>
                    </a:p>
                  </a:txBody>
                  <a:tcPr/>
                </a:tc>
                <a:tc>
                  <a:txBody>
                    <a:bodyPr/>
                    <a:lstStyle/>
                    <a:p>
                      <a:pPr algn="ctr"/>
                      <a:r>
                        <a:rPr lang="en-US" sz="1600" dirty="0"/>
                        <a:t>196 - 209</a:t>
                      </a:r>
                    </a:p>
                  </a:txBody>
                  <a:tcPr/>
                </a:tc>
                <a:tc>
                  <a:txBody>
                    <a:bodyPr/>
                    <a:lstStyle/>
                    <a:p>
                      <a:pPr algn="ctr"/>
                      <a:r>
                        <a:rPr lang="en-US" sz="1600" dirty="0"/>
                        <a:t>6.3 – 8.0</a:t>
                      </a:r>
                    </a:p>
                  </a:txBody>
                  <a:tcPr/>
                </a:tc>
                <a:extLst>
                  <a:ext uri="{0D108BD9-81ED-4DB2-BD59-A6C34878D82A}">
                    <a16:rowId xmlns:a16="http://schemas.microsoft.com/office/drawing/2014/main" val="3010899085"/>
                  </a:ext>
                </a:extLst>
              </a:tr>
              <a:tr h="370840">
                <a:tc>
                  <a:txBody>
                    <a:bodyPr/>
                    <a:lstStyle/>
                    <a:p>
                      <a:r>
                        <a:rPr lang="en-US" sz="1600" dirty="0"/>
                        <a:t>Busek, 0.5 N</a:t>
                      </a:r>
                    </a:p>
                  </a:txBody>
                  <a:tcPr/>
                </a:tc>
                <a:tc>
                  <a:txBody>
                    <a:bodyPr/>
                    <a:lstStyle/>
                    <a:p>
                      <a:pPr algn="ctr"/>
                      <a:r>
                        <a:rPr lang="en-US" sz="1600" dirty="0"/>
                        <a:t>0.5</a:t>
                      </a:r>
                    </a:p>
                  </a:txBody>
                  <a:tcPr/>
                </a:tc>
                <a:tc>
                  <a:txBody>
                    <a:bodyPr/>
                    <a:lstStyle/>
                    <a:p>
                      <a:pPr algn="ctr"/>
                      <a:r>
                        <a:rPr lang="en-US" sz="1600" dirty="0"/>
                        <a:t>220 - 225</a:t>
                      </a:r>
                    </a:p>
                  </a:txBody>
                  <a:tcPr/>
                </a:tc>
                <a:tc>
                  <a:txBody>
                    <a:bodyPr/>
                    <a:lstStyle/>
                    <a:p>
                      <a:pPr algn="ctr"/>
                      <a:r>
                        <a:rPr lang="en-US" sz="1600" dirty="0"/>
                        <a:t>20</a:t>
                      </a:r>
                    </a:p>
                  </a:txBody>
                  <a:tcPr/>
                </a:tc>
                <a:extLst>
                  <a:ext uri="{0D108BD9-81ED-4DB2-BD59-A6C34878D82A}">
                    <a16:rowId xmlns:a16="http://schemas.microsoft.com/office/drawing/2014/main" val="3685022518"/>
                  </a:ext>
                </a:extLst>
              </a:tr>
              <a:tr h="370840">
                <a:tc>
                  <a:txBody>
                    <a:bodyPr/>
                    <a:lstStyle/>
                    <a:p>
                      <a:r>
                        <a:rPr lang="en-US" sz="1600" dirty="0"/>
                        <a:t>PLASMA, 0.1 N</a:t>
                      </a:r>
                    </a:p>
                  </a:txBody>
                  <a:tcPr/>
                </a:tc>
                <a:tc>
                  <a:txBody>
                    <a:bodyPr/>
                    <a:lstStyle/>
                    <a:p>
                      <a:pPr algn="ctr"/>
                      <a:r>
                        <a:rPr lang="en-US" sz="1600" dirty="0"/>
                        <a:t>0.03 – 0.22</a:t>
                      </a:r>
                    </a:p>
                  </a:txBody>
                  <a:tcPr/>
                </a:tc>
                <a:tc>
                  <a:txBody>
                    <a:bodyPr/>
                    <a:lstStyle/>
                    <a:p>
                      <a:pPr algn="ctr"/>
                      <a:r>
                        <a:rPr lang="en-US" sz="1600" dirty="0"/>
                        <a:t>200 - 235</a:t>
                      </a:r>
                    </a:p>
                  </a:txBody>
                  <a:tcPr/>
                </a:tc>
                <a:tc>
                  <a:txBody>
                    <a:bodyPr/>
                    <a:lstStyle/>
                    <a:p>
                      <a:pPr algn="ctr"/>
                      <a:r>
                        <a:rPr lang="en-US" sz="1600" dirty="0"/>
                        <a:t>7.0 – 9.0</a:t>
                      </a:r>
                    </a:p>
                  </a:txBody>
                  <a:tcPr/>
                </a:tc>
                <a:extLst>
                  <a:ext uri="{0D108BD9-81ED-4DB2-BD59-A6C34878D82A}">
                    <a16:rowId xmlns:a16="http://schemas.microsoft.com/office/drawing/2014/main" val="1965343436"/>
                  </a:ext>
                </a:extLst>
              </a:tr>
            </a:tbl>
          </a:graphicData>
        </a:graphic>
      </p:graphicFrame>
      <p:sp>
        <p:nvSpPr>
          <p:cNvPr id="11" name="TextBox 10">
            <a:extLst>
              <a:ext uri="{FF2B5EF4-FFF2-40B4-BE49-F238E27FC236}">
                <a16:creationId xmlns:a16="http://schemas.microsoft.com/office/drawing/2014/main" id="{50056675-9548-4091-98FB-E5200CDEB511}"/>
              </a:ext>
            </a:extLst>
          </p:cNvPr>
          <p:cNvSpPr txBox="1"/>
          <p:nvPr/>
        </p:nvSpPr>
        <p:spPr>
          <a:xfrm>
            <a:off x="884471" y="5941697"/>
            <a:ext cx="4579934" cy="307777"/>
          </a:xfrm>
          <a:prstGeom prst="rect">
            <a:avLst/>
          </a:prstGeom>
          <a:noFill/>
        </p:spPr>
        <p:txBody>
          <a:bodyPr wrap="square" rtlCol="0">
            <a:spAutoFit/>
          </a:bodyPr>
          <a:lstStyle/>
          <a:p>
            <a:pPr algn="ctr"/>
            <a:r>
              <a:rPr lang="en-US" sz="1400" i="1" dirty="0"/>
              <a:t>Comparisons on Propellant Density </a:t>
            </a:r>
          </a:p>
        </p:txBody>
      </p:sp>
      <p:sp>
        <p:nvSpPr>
          <p:cNvPr id="12" name="TextBox 11">
            <a:extLst>
              <a:ext uri="{FF2B5EF4-FFF2-40B4-BE49-F238E27FC236}">
                <a16:creationId xmlns:a16="http://schemas.microsoft.com/office/drawing/2014/main" id="{4CC8C1BC-A39B-4088-9AF9-2392BD213D6A}"/>
              </a:ext>
            </a:extLst>
          </p:cNvPr>
          <p:cNvSpPr txBox="1"/>
          <p:nvPr/>
        </p:nvSpPr>
        <p:spPr>
          <a:xfrm>
            <a:off x="7030736" y="5653054"/>
            <a:ext cx="3973652" cy="523220"/>
          </a:xfrm>
          <a:prstGeom prst="rect">
            <a:avLst/>
          </a:prstGeom>
          <a:noFill/>
        </p:spPr>
        <p:txBody>
          <a:bodyPr wrap="square" rtlCol="0">
            <a:spAutoFit/>
          </a:bodyPr>
          <a:lstStyle/>
          <a:p>
            <a:pPr algn="ctr"/>
            <a:r>
              <a:rPr lang="en-US" sz="1400" i="1" dirty="0"/>
              <a:t>Commercially Available Small Liquid Green Monopropellant Thrusters</a:t>
            </a:r>
          </a:p>
        </p:txBody>
      </p:sp>
    </p:spTree>
    <p:extLst>
      <p:ext uri="{BB962C8B-B14F-4D97-AF65-F5344CB8AC3E}">
        <p14:creationId xmlns:p14="http://schemas.microsoft.com/office/powerpoint/2010/main" val="327276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4363374"/>
          </a:xfrm>
        </p:spPr>
        <p:txBody>
          <a:bodyPr/>
          <a:lstStyle/>
          <a:p>
            <a:r>
              <a:rPr lang="en-US" dirty="0"/>
              <a:t>Thruster Design Sequence</a:t>
            </a:r>
          </a:p>
          <a:p>
            <a:pPr lvl="1"/>
            <a:r>
              <a:rPr lang="en-US" dirty="0"/>
              <a:t>Phase I – Concept, spec., draft drawings, analyze, build and test (TRL-2 to TRL-4)</a:t>
            </a:r>
          </a:p>
          <a:p>
            <a:pPr lvl="1"/>
            <a:r>
              <a:rPr lang="en-US" dirty="0"/>
              <a:t>Phase II – Build and test of test reactor and prototype flight design thruster (TRL-4 to TRL-6)</a:t>
            </a:r>
          </a:p>
          <a:p>
            <a:pPr lvl="1"/>
            <a:r>
              <a:rPr lang="en-US" dirty="0"/>
              <a:t>Phase II-E (Extension) – Refine thruster design and perform in-depth environmental and hot fire testing (TRL-6)</a:t>
            </a:r>
          </a:p>
          <a:p>
            <a:pPr lvl="1"/>
            <a:r>
              <a:rPr lang="en-US" dirty="0"/>
              <a:t>Phase III – Qualification testing of thrusters and building of deliverable flight thrusters (TRL-6 to TRL-8)</a:t>
            </a:r>
          </a:p>
        </p:txBody>
      </p:sp>
    </p:spTree>
    <p:extLst>
      <p:ext uri="{BB962C8B-B14F-4D97-AF65-F5344CB8AC3E}">
        <p14:creationId xmlns:p14="http://schemas.microsoft.com/office/powerpoint/2010/main" val="292101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038486"/>
          </a:xfrm>
        </p:spPr>
        <p:txBody>
          <a:bodyPr/>
          <a:lstStyle/>
          <a:p>
            <a:r>
              <a:rPr lang="en-US" dirty="0"/>
              <a:t>NASA SBIR Phase I (Typically 6 months)</a:t>
            </a:r>
          </a:p>
          <a:p>
            <a:pPr lvl="1"/>
            <a:r>
              <a:rPr lang="en-US" dirty="0"/>
              <a:t>Mainly theoretical work</a:t>
            </a:r>
          </a:p>
          <a:p>
            <a:pPr lvl="1"/>
            <a:r>
              <a:rPr lang="en-US" dirty="0"/>
              <a:t>Key practical work performed (flow tests and some initial hot fire tests)</a:t>
            </a:r>
          </a:p>
        </p:txBody>
      </p:sp>
      <p:pic>
        <p:nvPicPr>
          <p:cNvPr id="6" name="Picture 5">
            <a:extLst>
              <a:ext uri="{FF2B5EF4-FFF2-40B4-BE49-F238E27FC236}">
                <a16:creationId xmlns:a16="http://schemas.microsoft.com/office/drawing/2014/main" id="{AE84A7A2-D78A-4850-BC6A-E65147C7F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0209" y="3510404"/>
            <a:ext cx="4102818" cy="2306735"/>
          </a:xfrm>
          <a:prstGeom prst="rect">
            <a:avLst/>
          </a:prstGeom>
        </p:spPr>
      </p:pic>
      <p:pic>
        <p:nvPicPr>
          <p:cNvPr id="8" name="Picture 7">
            <a:extLst>
              <a:ext uri="{FF2B5EF4-FFF2-40B4-BE49-F238E27FC236}">
                <a16:creationId xmlns:a16="http://schemas.microsoft.com/office/drawing/2014/main" id="{9B36EFBC-507B-4C14-9132-BBAE3B78D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098" y="3472579"/>
            <a:ext cx="3665014" cy="2287823"/>
          </a:xfrm>
          <a:prstGeom prst="rect">
            <a:avLst/>
          </a:prstGeom>
        </p:spPr>
      </p:pic>
      <p:sp>
        <p:nvSpPr>
          <p:cNvPr id="11" name="TextBox 10">
            <a:extLst>
              <a:ext uri="{FF2B5EF4-FFF2-40B4-BE49-F238E27FC236}">
                <a16:creationId xmlns:a16="http://schemas.microsoft.com/office/drawing/2014/main" id="{74E3165B-EBCA-42B8-8AFE-BE6B1042E628}"/>
              </a:ext>
            </a:extLst>
          </p:cNvPr>
          <p:cNvSpPr txBox="1"/>
          <p:nvPr/>
        </p:nvSpPr>
        <p:spPr>
          <a:xfrm>
            <a:off x="791651" y="5817139"/>
            <a:ext cx="4579934" cy="307777"/>
          </a:xfrm>
          <a:prstGeom prst="rect">
            <a:avLst/>
          </a:prstGeom>
          <a:noFill/>
        </p:spPr>
        <p:txBody>
          <a:bodyPr wrap="square" rtlCol="0">
            <a:spAutoFit/>
          </a:bodyPr>
          <a:lstStyle/>
          <a:p>
            <a:pPr algn="ctr"/>
            <a:r>
              <a:rPr lang="en-US" sz="1400" i="1" dirty="0"/>
              <a:t>100 mN Feed Tube Flow Tests</a:t>
            </a:r>
          </a:p>
        </p:txBody>
      </p:sp>
      <p:sp>
        <p:nvSpPr>
          <p:cNvPr id="12" name="TextBox 11">
            <a:extLst>
              <a:ext uri="{FF2B5EF4-FFF2-40B4-BE49-F238E27FC236}">
                <a16:creationId xmlns:a16="http://schemas.microsoft.com/office/drawing/2014/main" id="{5344E849-6000-462B-A644-D1CFDD981066}"/>
              </a:ext>
            </a:extLst>
          </p:cNvPr>
          <p:cNvSpPr txBox="1"/>
          <p:nvPr/>
        </p:nvSpPr>
        <p:spPr>
          <a:xfrm>
            <a:off x="6424165" y="5817139"/>
            <a:ext cx="4579934" cy="307777"/>
          </a:xfrm>
          <a:prstGeom prst="rect">
            <a:avLst/>
          </a:prstGeom>
          <a:noFill/>
        </p:spPr>
        <p:txBody>
          <a:bodyPr wrap="square" rtlCol="0">
            <a:spAutoFit/>
          </a:bodyPr>
          <a:lstStyle/>
          <a:p>
            <a:pPr algn="ctr"/>
            <a:r>
              <a:rPr lang="en-US" sz="1400" i="1" dirty="0"/>
              <a:t>100 mN Phase I Prototype Thruster</a:t>
            </a:r>
          </a:p>
        </p:txBody>
      </p:sp>
    </p:spTree>
    <p:extLst>
      <p:ext uri="{BB962C8B-B14F-4D97-AF65-F5344CB8AC3E}">
        <p14:creationId xmlns:p14="http://schemas.microsoft.com/office/powerpoint/2010/main" val="282366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490280"/>
          </a:xfrm>
        </p:spPr>
        <p:txBody>
          <a:bodyPr/>
          <a:lstStyle/>
          <a:p>
            <a:r>
              <a:rPr lang="en-US" dirty="0"/>
              <a:t>NASA SBIR Phase II (Typically 24 months)</a:t>
            </a:r>
          </a:p>
          <a:p>
            <a:pPr lvl="1"/>
            <a:r>
              <a:rPr lang="en-US" dirty="0"/>
              <a:t>Test Reactor Hot Fire Testing (fully instrumented, 7 ports)</a:t>
            </a:r>
          </a:p>
          <a:p>
            <a:pPr lvl="2"/>
            <a:r>
              <a:rPr lang="en-US" dirty="0"/>
              <a:t>Determine reactor bed configuration</a:t>
            </a:r>
          </a:p>
          <a:p>
            <a:pPr lvl="2"/>
            <a:r>
              <a:rPr lang="en-US" dirty="0"/>
              <a:t>Obtain axial temperature profiles</a:t>
            </a:r>
          </a:p>
          <a:p>
            <a:pPr lvl="2"/>
            <a:r>
              <a:rPr lang="en-US" dirty="0"/>
              <a:t>Upstream and downstream pressures</a:t>
            </a:r>
          </a:p>
        </p:txBody>
      </p:sp>
      <p:sp>
        <p:nvSpPr>
          <p:cNvPr id="11" name="TextBox 10">
            <a:extLst>
              <a:ext uri="{FF2B5EF4-FFF2-40B4-BE49-F238E27FC236}">
                <a16:creationId xmlns:a16="http://schemas.microsoft.com/office/drawing/2014/main" id="{74E3165B-EBCA-42B8-8AFE-BE6B1042E628}"/>
              </a:ext>
            </a:extLst>
          </p:cNvPr>
          <p:cNvSpPr txBox="1"/>
          <p:nvPr/>
        </p:nvSpPr>
        <p:spPr>
          <a:xfrm>
            <a:off x="1265091" y="6165719"/>
            <a:ext cx="4579934" cy="307777"/>
          </a:xfrm>
          <a:prstGeom prst="rect">
            <a:avLst/>
          </a:prstGeom>
          <a:noFill/>
        </p:spPr>
        <p:txBody>
          <a:bodyPr wrap="square" rtlCol="0">
            <a:spAutoFit/>
          </a:bodyPr>
          <a:lstStyle/>
          <a:p>
            <a:pPr algn="ctr"/>
            <a:r>
              <a:rPr lang="en-US" sz="1400" i="1" dirty="0"/>
              <a:t>ASCENT Test Reactor</a:t>
            </a:r>
          </a:p>
        </p:txBody>
      </p:sp>
      <p:sp>
        <p:nvSpPr>
          <p:cNvPr id="12" name="TextBox 11">
            <a:extLst>
              <a:ext uri="{FF2B5EF4-FFF2-40B4-BE49-F238E27FC236}">
                <a16:creationId xmlns:a16="http://schemas.microsoft.com/office/drawing/2014/main" id="{5344E849-6000-462B-A644-D1CFDD981066}"/>
              </a:ext>
            </a:extLst>
          </p:cNvPr>
          <p:cNvSpPr txBox="1"/>
          <p:nvPr/>
        </p:nvSpPr>
        <p:spPr>
          <a:xfrm>
            <a:off x="6564550" y="6165718"/>
            <a:ext cx="4579934" cy="307777"/>
          </a:xfrm>
          <a:prstGeom prst="rect">
            <a:avLst/>
          </a:prstGeom>
          <a:noFill/>
        </p:spPr>
        <p:txBody>
          <a:bodyPr wrap="square" rtlCol="0">
            <a:spAutoFit/>
          </a:bodyPr>
          <a:lstStyle/>
          <a:p>
            <a:pPr algn="ctr"/>
            <a:r>
              <a:rPr lang="en-US" sz="1400" i="1" dirty="0"/>
              <a:t>ASCENT Test Reactor during Hot Fire Tests</a:t>
            </a:r>
          </a:p>
        </p:txBody>
      </p:sp>
      <p:pic>
        <p:nvPicPr>
          <p:cNvPr id="17" name="Picture 16">
            <a:extLst>
              <a:ext uri="{FF2B5EF4-FFF2-40B4-BE49-F238E27FC236}">
                <a16:creationId xmlns:a16="http://schemas.microsoft.com/office/drawing/2014/main" id="{91529DE6-0D2C-444E-89EA-0119CCB6C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2515" y="3887072"/>
            <a:ext cx="3684003" cy="2278645"/>
          </a:xfrm>
          <a:prstGeom prst="rect">
            <a:avLst/>
          </a:prstGeom>
        </p:spPr>
      </p:pic>
      <p:pic>
        <p:nvPicPr>
          <p:cNvPr id="18" name="Picture 17">
            <a:extLst>
              <a:ext uri="{FF2B5EF4-FFF2-40B4-BE49-F238E27FC236}">
                <a16:creationId xmlns:a16="http://schemas.microsoft.com/office/drawing/2014/main" id="{057960EB-E173-4E3E-88EF-5F6586047C5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415735" y="3509421"/>
            <a:ext cx="2278645" cy="30339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88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DA8-38EF-41F7-B355-47F4EE04842A}"/>
              </a:ext>
            </a:extLst>
          </p:cNvPr>
          <p:cNvSpPr>
            <a:spLocks noGrp="1"/>
          </p:cNvSpPr>
          <p:nvPr>
            <p:ph type="title"/>
          </p:nvPr>
        </p:nvSpPr>
        <p:spPr>
          <a:xfrm>
            <a:off x="2616741" y="359924"/>
            <a:ext cx="5307147" cy="510754"/>
          </a:xfrm>
        </p:spPr>
        <p:txBody>
          <a:bodyPr/>
          <a:lstStyle/>
          <a:p>
            <a:r>
              <a:rPr lang="en-US" sz="2400" dirty="0"/>
              <a:t>100 mN Thruster Development</a:t>
            </a:r>
          </a:p>
        </p:txBody>
      </p:sp>
      <p:sp>
        <p:nvSpPr>
          <p:cNvPr id="4" name="Content Placeholder 2">
            <a:extLst>
              <a:ext uri="{FF2B5EF4-FFF2-40B4-BE49-F238E27FC236}">
                <a16:creationId xmlns:a16="http://schemas.microsoft.com/office/drawing/2014/main" id="{580EE6E4-443C-453A-B0D8-D7E2C9BF8C03}"/>
              </a:ext>
            </a:extLst>
          </p:cNvPr>
          <p:cNvSpPr>
            <a:spLocks noGrp="1"/>
          </p:cNvSpPr>
          <p:nvPr>
            <p:ph idx="1"/>
          </p:nvPr>
        </p:nvSpPr>
        <p:spPr>
          <a:xfrm>
            <a:off x="488272" y="1371601"/>
            <a:ext cx="11194742" cy="2907436"/>
          </a:xfrm>
        </p:spPr>
        <p:txBody>
          <a:bodyPr/>
          <a:lstStyle/>
          <a:p>
            <a:r>
              <a:rPr lang="en-US" dirty="0"/>
              <a:t>NASA SBIR Phase II (Contd.)</a:t>
            </a:r>
          </a:p>
          <a:p>
            <a:pPr lvl="1"/>
            <a:r>
              <a:rPr lang="en-US" dirty="0"/>
              <a:t>Prototype Thruster from Phase I modified and hot fire tested</a:t>
            </a:r>
          </a:p>
          <a:p>
            <a:pPr lvl="2"/>
            <a:r>
              <a:rPr lang="en-US" dirty="0"/>
              <a:t>Flight-proven thrust chamber, injector and heater assembly</a:t>
            </a:r>
          </a:p>
          <a:p>
            <a:pPr lvl="2"/>
            <a:r>
              <a:rPr lang="en-US" dirty="0"/>
              <a:t>Flight-like catalyst bed</a:t>
            </a:r>
          </a:p>
          <a:p>
            <a:pPr lvl="2"/>
            <a:r>
              <a:rPr lang="en-US" dirty="0"/>
              <a:t>Poor thermal and structural design but used to verify catalyst bed configuration</a:t>
            </a:r>
          </a:p>
        </p:txBody>
      </p:sp>
      <p:sp>
        <p:nvSpPr>
          <p:cNvPr id="11" name="TextBox 10">
            <a:extLst>
              <a:ext uri="{FF2B5EF4-FFF2-40B4-BE49-F238E27FC236}">
                <a16:creationId xmlns:a16="http://schemas.microsoft.com/office/drawing/2014/main" id="{74E3165B-EBCA-42B8-8AFE-BE6B1042E628}"/>
              </a:ext>
            </a:extLst>
          </p:cNvPr>
          <p:cNvSpPr txBox="1"/>
          <p:nvPr/>
        </p:nvSpPr>
        <p:spPr>
          <a:xfrm>
            <a:off x="1115418" y="6344187"/>
            <a:ext cx="4579934" cy="307777"/>
          </a:xfrm>
          <a:prstGeom prst="rect">
            <a:avLst/>
          </a:prstGeom>
          <a:noFill/>
        </p:spPr>
        <p:txBody>
          <a:bodyPr wrap="square" rtlCol="0">
            <a:spAutoFit/>
          </a:bodyPr>
          <a:lstStyle/>
          <a:p>
            <a:pPr algn="ctr"/>
            <a:r>
              <a:rPr lang="en-US" sz="1400" i="1" dirty="0"/>
              <a:t>100 mN Phase II Prototype Thruster</a:t>
            </a:r>
          </a:p>
        </p:txBody>
      </p:sp>
      <p:pic>
        <p:nvPicPr>
          <p:cNvPr id="5" name="Picture 4">
            <a:extLst>
              <a:ext uri="{FF2B5EF4-FFF2-40B4-BE49-F238E27FC236}">
                <a16:creationId xmlns:a16="http://schemas.microsoft.com/office/drawing/2014/main" id="{7C48A214-D313-40F3-A968-818EF56B16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5448" y="4279037"/>
            <a:ext cx="3483401" cy="2002955"/>
          </a:xfrm>
          <a:prstGeom prst="rect">
            <a:avLst/>
          </a:prstGeom>
        </p:spPr>
      </p:pic>
      <p:pic>
        <p:nvPicPr>
          <p:cNvPr id="10" name="Picture 9">
            <a:extLst>
              <a:ext uri="{FF2B5EF4-FFF2-40B4-BE49-F238E27FC236}">
                <a16:creationId xmlns:a16="http://schemas.microsoft.com/office/drawing/2014/main" id="{5E9C8952-4D67-4A76-B653-C005B3C29A1E}"/>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2414705" y="3710801"/>
            <a:ext cx="1981360" cy="316102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D51279B-7CC4-4211-9FF9-59EF4777277B}"/>
              </a:ext>
            </a:extLst>
          </p:cNvPr>
          <p:cNvSpPr txBox="1"/>
          <p:nvPr/>
        </p:nvSpPr>
        <p:spPr>
          <a:xfrm>
            <a:off x="6097181" y="6333895"/>
            <a:ext cx="4579934" cy="307777"/>
          </a:xfrm>
          <a:prstGeom prst="rect">
            <a:avLst/>
          </a:prstGeom>
          <a:noFill/>
        </p:spPr>
        <p:txBody>
          <a:bodyPr wrap="square" rtlCol="0">
            <a:spAutoFit/>
          </a:bodyPr>
          <a:lstStyle/>
          <a:p>
            <a:pPr algn="ctr"/>
            <a:r>
              <a:rPr lang="en-US" sz="1400" i="1" dirty="0"/>
              <a:t>100 mN Phase II Prototype Thruster during Hot Fire Testing</a:t>
            </a:r>
          </a:p>
        </p:txBody>
      </p:sp>
    </p:spTree>
    <p:extLst>
      <p:ext uri="{BB962C8B-B14F-4D97-AF65-F5344CB8AC3E}">
        <p14:creationId xmlns:p14="http://schemas.microsoft.com/office/powerpoint/2010/main" val="3165206910"/>
      </p:ext>
    </p:extLst>
  </p:cSld>
  <p:clrMapOvr>
    <a:masterClrMapping/>
  </p:clrMapOvr>
</p:sld>
</file>

<file path=ppt/theme/theme1.xml><?xml version="1.0" encoding="utf-8"?>
<a:theme xmlns:a="http://schemas.openxmlformats.org/drawingml/2006/main" name="Plasma Intro">
  <a:themeElements>
    <a:clrScheme name="">
      <a:dk1>
        <a:srgbClr val="000000"/>
      </a:dk1>
      <a:lt1>
        <a:srgbClr val="FFFFFF"/>
      </a:lt1>
      <a:dk2>
        <a:srgbClr val="003366"/>
      </a:dk2>
      <a:lt2>
        <a:srgbClr val="EAEAEA"/>
      </a:lt2>
      <a:accent1>
        <a:srgbClr val="FFFFFF"/>
      </a:accent1>
      <a:accent2>
        <a:srgbClr val="DDDDDD"/>
      </a:accent2>
      <a:accent3>
        <a:srgbClr val="FFFFFF"/>
      </a:accent3>
      <a:accent4>
        <a:srgbClr val="000000"/>
      </a:accent4>
      <a:accent5>
        <a:srgbClr val="FFFFFF"/>
      </a:accent5>
      <a:accent6>
        <a:srgbClr val="C8C8C8"/>
      </a:accent6>
      <a:hlink>
        <a:srgbClr val="339933"/>
      </a:hlink>
      <a:folHlink>
        <a:srgbClr val="336699"/>
      </a:folHlink>
    </a:clrScheme>
    <a:fontScheme name="Bold Stripe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sma Intro" id="{ADE4AECE-EC84-4687-BA9A-034F79B18910}" vid="{04FBCEBD-0905-48ED-912B-0C3B966BF195}"/>
    </a:ext>
  </a:extLst>
</a:theme>
</file>

<file path=docProps/app.xml><?xml version="1.0" encoding="utf-8"?>
<Properties xmlns="http://schemas.openxmlformats.org/officeDocument/2006/extended-properties" xmlns:vt="http://schemas.openxmlformats.org/officeDocument/2006/docPropsVTypes">
  <Template>Plasma Intro</Template>
  <TotalTime>11729</TotalTime>
  <Words>1268</Words>
  <Application>Microsoft Office PowerPoint</Application>
  <PresentationFormat>Widescreen</PresentationFormat>
  <Paragraphs>241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Times New Roman</vt:lpstr>
      <vt:lpstr>Wingdings</vt:lpstr>
      <vt:lpstr>Plasma Intro</vt:lpstr>
      <vt:lpstr>100 mN Green Monopropellant ASCENT Thruster Development</vt:lpstr>
      <vt:lpstr>Introduction</vt:lpstr>
      <vt:lpstr>Green Monopropellants</vt:lpstr>
      <vt:lpstr>Green Monopropellants</vt:lpstr>
      <vt:lpstr>Market Potential</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100 mN Thruster Development</vt:lpstr>
      <vt:lpstr>Conclusions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Hasanof</dc:creator>
  <cp:lastModifiedBy>Cavender, Daniel P. (MSFC-ST24)</cp:lastModifiedBy>
  <cp:revision>351</cp:revision>
  <dcterms:created xsi:type="dcterms:W3CDTF">2019-12-30T14:55:56Z</dcterms:created>
  <dcterms:modified xsi:type="dcterms:W3CDTF">2022-05-03T01:00:35Z</dcterms:modified>
</cp:coreProperties>
</file>